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Lst>
  <p:notesMasterIdLst>
    <p:notesMasterId r:id="rId77"/>
  </p:notesMasterIdLst>
  <p:handoutMasterIdLst>
    <p:handoutMasterId r:id="rId78"/>
  </p:handoutMasterIdLst>
  <p:sldIdLst>
    <p:sldId id="26381" r:id="rId2"/>
    <p:sldId id="26505" r:id="rId3"/>
    <p:sldId id="26506" r:id="rId4"/>
    <p:sldId id="271" r:id="rId5"/>
    <p:sldId id="26383" r:id="rId6"/>
    <p:sldId id="2147480330" r:id="rId7"/>
    <p:sldId id="2147480335" r:id="rId8"/>
    <p:sldId id="2147480251" r:id="rId9"/>
    <p:sldId id="2147480253" r:id="rId10"/>
    <p:sldId id="2147480259" r:id="rId11"/>
    <p:sldId id="2147480336" r:id="rId12"/>
    <p:sldId id="2147480255" r:id="rId13"/>
    <p:sldId id="2147480256" r:id="rId14"/>
    <p:sldId id="2147480337" r:id="rId15"/>
    <p:sldId id="2147480338" r:id="rId16"/>
    <p:sldId id="2147480254" r:id="rId17"/>
    <p:sldId id="2147480267" r:id="rId18"/>
    <p:sldId id="2147480268" r:id="rId19"/>
    <p:sldId id="2147480339" r:id="rId20"/>
    <p:sldId id="26388" r:id="rId21"/>
    <p:sldId id="2147480379" r:id="rId22"/>
    <p:sldId id="2147480260" r:id="rId23"/>
    <p:sldId id="2147480357" r:id="rId24"/>
    <p:sldId id="2147480331" r:id="rId25"/>
    <p:sldId id="2147480340" r:id="rId26"/>
    <p:sldId id="2147480341" r:id="rId27"/>
    <p:sldId id="2147480342" r:id="rId28"/>
    <p:sldId id="2147480343" r:id="rId29"/>
    <p:sldId id="2147480344" r:id="rId30"/>
    <p:sldId id="2147480258" r:id="rId31"/>
    <p:sldId id="2147480284" r:id="rId32"/>
    <p:sldId id="2147480261" r:id="rId33"/>
    <p:sldId id="2147480345" r:id="rId34"/>
    <p:sldId id="2147480346" r:id="rId35"/>
    <p:sldId id="2147480347" r:id="rId36"/>
    <p:sldId id="2147480348" r:id="rId37"/>
    <p:sldId id="2147480349" r:id="rId38"/>
    <p:sldId id="2147480351" r:id="rId39"/>
    <p:sldId id="2147480378" r:id="rId40"/>
    <p:sldId id="2147480353" r:id="rId41"/>
    <p:sldId id="2147480292" r:id="rId42"/>
    <p:sldId id="2147480293" r:id="rId43"/>
    <p:sldId id="2147480283" r:id="rId44"/>
    <p:sldId id="2147480312" r:id="rId45"/>
    <p:sldId id="2147480355" r:id="rId46"/>
    <p:sldId id="2147480317" r:id="rId47"/>
    <p:sldId id="2147480274" r:id="rId48"/>
    <p:sldId id="2147480310" r:id="rId49"/>
    <p:sldId id="2147480313" r:id="rId50"/>
    <p:sldId id="2147480356" r:id="rId51"/>
    <p:sldId id="2147480370" r:id="rId52"/>
    <p:sldId id="2147480371" r:id="rId53"/>
    <p:sldId id="2147480373" r:id="rId54"/>
    <p:sldId id="2147480374" r:id="rId55"/>
    <p:sldId id="2147480375" r:id="rId56"/>
    <p:sldId id="2147480270" r:id="rId57"/>
    <p:sldId id="2147480358" r:id="rId58"/>
    <p:sldId id="2147480359" r:id="rId59"/>
    <p:sldId id="2147480360" r:id="rId60"/>
    <p:sldId id="2147480273" r:id="rId61"/>
    <p:sldId id="2147480275" r:id="rId62"/>
    <p:sldId id="2147480308" r:id="rId63"/>
    <p:sldId id="2147480309" r:id="rId64"/>
    <p:sldId id="2147480320" r:id="rId65"/>
    <p:sldId id="2147480361" r:id="rId66"/>
    <p:sldId id="2147480362" r:id="rId67"/>
    <p:sldId id="2147480363" r:id="rId68"/>
    <p:sldId id="2147480364" r:id="rId69"/>
    <p:sldId id="2147480365" r:id="rId70"/>
    <p:sldId id="2147480366" r:id="rId71"/>
    <p:sldId id="2147480367" r:id="rId72"/>
    <p:sldId id="2147480368" r:id="rId73"/>
    <p:sldId id="360" r:id="rId74"/>
    <p:sldId id="2147480377" r:id="rId75"/>
    <p:sldId id="361" r:id="rId76"/>
  </p:sldIdLst>
  <p:sldSz cx="12192000" cy="6858000"/>
  <p:notesSz cx="6858000" cy="9144000"/>
  <p:embeddedFontLst>
    <p:embeddedFont>
      <p:font typeface="Public Sans" pitchFamily="2" charset="0"/>
      <p:regular r:id="rId79"/>
      <p:bold r:id="rId80"/>
      <p:italic r:id="rId81"/>
      <p:boldItalic r:id="rId8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D5A8010D-981F-43AA-A0D6-182EC53CAA84}">
          <p14:sldIdLst>
            <p14:sldId id="26381"/>
            <p14:sldId id="26505"/>
            <p14:sldId id="26506"/>
          </p14:sldIdLst>
        </p14:section>
        <p14:section name="LS1 - Holistic health habits" id="{953CD396-CEE9-4707-A375-F4A4A59D9A3A}">
          <p14:sldIdLst>
            <p14:sldId id="271"/>
            <p14:sldId id="26383"/>
            <p14:sldId id="2147480330"/>
            <p14:sldId id="2147480335"/>
            <p14:sldId id="2147480251"/>
            <p14:sldId id="2147480253"/>
            <p14:sldId id="2147480259"/>
            <p14:sldId id="2147480336"/>
            <p14:sldId id="2147480255"/>
            <p14:sldId id="2147480256"/>
            <p14:sldId id="2147480337"/>
            <p14:sldId id="2147480338"/>
            <p14:sldId id="2147480254"/>
          </p14:sldIdLst>
        </p14:section>
        <p14:section name="LS2 - Fuelling for health" id="{555E810C-B1AB-41A0-90B0-497C0B95098A}">
          <p14:sldIdLst>
            <p14:sldId id="2147480267"/>
            <p14:sldId id="2147480268"/>
            <p14:sldId id="2147480339"/>
            <p14:sldId id="26388"/>
            <p14:sldId id="2147480379"/>
            <p14:sldId id="2147480260"/>
            <p14:sldId id="2147480357"/>
            <p14:sldId id="2147480331"/>
            <p14:sldId id="2147480340"/>
            <p14:sldId id="2147480341"/>
            <p14:sldId id="2147480342"/>
            <p14:sldId id="2147480343"/>
            <p14:sldId id="2147480344"/>
            <p14:sldId id="2147480258"/>
            <p14:sldId id="2147480284"/>
            <p14:sldId id="2147480261"/>
            <p14:sldId id="2147480345"/>
            <p14:sldId id="2147480346"/>
            <p14:sldId id="2147480347"/>
            <p14:sldId id="2147480348"/>
            <p14:sldId id="2147480349"/>
            <p14:sldId id="2147480351"/>
            <p14:sldId id="2147480378"/>
            <p14:sldId id="2147480353"/>
          </p14:sldIdLst>
        </p14:section>
        <p14:section name="LS3 - A positive state of mind" id="{45E4357C-3E4B-4BBE-B1D7-640C30DB4697}">
          <p14:sldIdLst>
            <p14:sldId id="2147480292"/>
            <p14:sldId id="2147480293"/>
            <p14:sldId id="2147480283"/>
            <p14:sldId id="2147480312"/>
            <p14:sldId id="2147480355"/>
            <p14:sldId id="2147480317"/>
            <p14:sldId id="2147480274"/>
            <p14:sldId id="2147480310"/>
            <p14:sldId id="2147480313"/>
            <p14:sldId id="2147480356"/>
            <p14:sldId id="2147480370"/>
            <p14:sldId id="2147480371"/>
            <p14:sldId id="2147480373"/>
            <p14:sldId id="2147480374"/>
            <p14:sldId id="2147480375"/>
            <p14:sldId id="2147480270"/>
            <p14:sldId id="2147480358"/>
            <p14:sldId id="2147480359"/>
            <p14:sldId id="2147480360"/>
            <p14:sldId id="2147480273"/>
            <p14:sldId id="2147480275"/>
          </p14:sldIdLst>
        </p14:section>
        <p14:section name="LS4 - Navigating risk: drugs and alcohol" id="{AC8F1EFB-27BA-436A-BE8E-9C08C3526BD2}">
          <p14:sldIdLst>
            <p14:sldId id="2147480308"/>
            <p14:sldId id="2147480309"/>
            <p14:sldId id="2147480320"/>
            <p14:sldId id="2147480361"/>
            <p14:sldId id="2147480362"/>
            <p14:sldId id="2147480363"/>
            <p14:sldId id="2147480364"/>
            <p14:sldId id="2147480365"/>
            <p14:sldId id="2147480366"/>
            <p14:sldId id="2147480367"/>
            <p14:sldId id="2147480368"/>
          </p14:sldIdLst>
        </p14:section>
        <p14:section name="References &amp; copyright" id="{DBC31484-F5F8-4CB1-8DB4-A562A9780899}">
          <p14:sldIdLst>
            <p14:sldId id="360"/>
            <p14:sldId id="2147480377"/>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75" autoAdjust="0"/>
    <p:restoredTop sz="94944" autoAdjust="0"/>
  </p:normalViewPr>
  <p:slideViewPr>
    <p:cSldViewPr snapToGrid="0">
      <p:cViewPr varScale="1">
        <p:scale>
          <a:sx n="101" d="100"/>
          <a:sy n="101" d="100"/>
        </p:scale>
        <p:origin x="328" y="72"/>
      </p:cViewPr>
      <p:guideLst>
        <p:guide orient="horz" pos="2160"/>
        <p:guide pos="3863"/>
      </p:guideLst>
    </p:cSldViewPr>
  </p:slideViewPr>
  <p:outlineViewPr>
    <p:cViewPr>
      <p:scale>
        <a:sx n="33" d="100"/>
        <a:sy n="33" d="100"/>
      </p:scale>
      <p:origin x="0" y="-3882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1.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2.fntdata"/><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font" Target="fonts/font3.fntdata"/><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microsoft.com/office/2018/10/relationships/authors" Target="authors.xml"/><Relationship Id="rId61" Type="http://schemas.openxmlformats.org/officeDocument/2006/relationships/slide" Target="slides/slide60.xml"/><Relationship Id="rId82"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9/02/2026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9/02/2026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4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63.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pixabay.com/users/openclipart-vectors-30363/?utm_source=link-attribution&amp;utm_medium=referral&amp;utm_campaign=image&amp;utm_content=1295186" TargetMode="External"/><Relationship Id="rId2" Type="http://schemas.openxmlformats.org/officeDocument/2006/relationships/slide" Target="../slides/slide67.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1295186" TargetMode="Externa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ixabay.com/users/htchnm-14967706/?utm_source=link-attribution&amp;utm_medium=referral&amp;utm_campaign=image&amp;utm_content=5663412"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5663412" TargetMode="Externa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E3065-9BA7-99CD-F4A4-8833DB272A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3DD1ED-CB80-3E55-927B-80F51EEE2B07}"/>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32799DA3-BC3B-EE8F-90B7-E1B2A7FF77FB}"/>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697150EB-9349-2150-BF3E-0FAEABACC992}"/>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68253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9B8EC-A728-8C05-0133-D611E05CE9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9D402D-E646-7077-5C82-C6CA42D74E4B}"/>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7073E7BD-3BED-7C48-0A49-034F5B833609}"/>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2B272F10-E76F-3E46-CB43-543538F1FB52}"/>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3467616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CC77A-5443-1D0B-496E-DE7D19C0E3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7452C-5775-863F-B744-AB0842981D80}"/>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978205C1-92CC-4DB7-03B6-78D37AD11DB0}"/>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38C73151-3BE0-A55F-6FAF-B13A2FCA3B18}"/>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4289940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1D9F2-EF0B-D173-6331-A1709F7CAD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DF930F-01E8-E4C8-1546-DE2848B527AE}"/>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AFF060E2-634B-5E2F-2C65-2ABF43E883E9}"/>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1412C9D2-84ED-86E0-9BE1-4E5EEAE73D96}"/>
              </a:ext>
            </a:extLst>
          </p:cNvPr>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273081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04FFD-6C69-0E9A-58AB-A53BA1FA3F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A15423-3459-6326-E169-8A1FF0FE06B9}"/>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C5E05627-7942-E6D1-261B-B3AB0649E2C7}"/>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43A191F2-1C21-C3A9-3CB1-27EA39B7B41D}"/>
              </a:ext>
            </a:extLst>
          </p:cNvPr>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2494817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4AB6E-C6DB-6F0B-4458-180CD7A602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3B0724-9670-C20D-93C5-22618AC42F86}"/>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83E90154-F00C-26BC-E71C-187C0120FA75}"/>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D3607680-881F-E97F-1FEA-EE76F84CE4A8}"/>
              </a:ext>
            </a:extLst>
          </p:cNvPr>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791608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56155-6FCA-288D-B4C1-6B489AF32A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AB0C57-C55B-0EE0-4951-B680EDF2FFE5}"/>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801B852C-EDB7-15F8-A971-132570788118}"/>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C3E89351-555F-4789-A3CF-E864B67E5200}"/>
              </a:ext>
            </a:extLst>
          </p:cNvPr>
          <p:cNvSpPr>
            <a:spLocks noGrp="1"/>
          </p:cNvSpPr>
          <p:nvPr>
            <p:ph type="sldNum" sz="quarter" idx="5"/>
          </p:nvPr>
        </p:nvSpPr>
        <p:spPr/>
        <p:txBody>
          <a:bodyPr/>
          <a:lstStyle/>
          <a:p>
            <a:fld id="{D09C5488-DD16-4714-9519-7BE21BA11D4E}" type="slidenum">
              <a:rPr lang="en-AU" smtClean="0"/>
              <a:t>18</a:t>
            </a:fld>
            <a:endParaRPr lang="en-AU"/>
          </a:p>
        </p:txBody>
      </p:sp>
    </p:spTree>
    <p:extLst>
      <p:ext uri="{BB962C8B-B14F-4D97-AF65-F5344CB8AC3E}">
        <p14:creationId xmlns:p14="http://schemas.microsoft.com/office/powerpoint/2010/main" val="1226886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F668B-A5B0-0D73-CE8F-6A2E87EB0A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08D356-E8FE-F54C-071C-244CADCFFCB8}"/>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50E843EA-4D17-B4C0-69FA-97034D52E794}"/>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3FAD8D7A-2ADF-1C47-FB27-69748E8918F3}"/>
              </a:ext>
            </a:extLst>
          </p:cNvPr>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1274636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2171588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60933-A8E4-B215-6C52-BB156BD840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38434D-C9EA-5D4D-7ED7-0534CFE4EBA8}"/>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4A4CC0F8-1981-4033-BE42-83D3B704AF21}"/>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a:p>
        </p:txBody>
      </p:sp>
      <p:sp>
        <p:nvSpPr>
          <p:cNvPr id="4" name="Slide Number Placeholder 3">
            <a:extLst>
              <a:ext uri="{FF2B5EF4-FFF2-40B4-BE49-F238E27FC236}">
                <a16:creationId xmlns:a16="http://schemas.microsoft.com/office/drawing/2014/main" id="{0710E978-27FD-850E-FFF8-5F506781D40B}"/>
              </a:ext>
            </a:extLst>
          </p:cNvPr>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579875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US" dirty="0">
              <a:latin typeface="Arial"/>
              <a:cs typeface="Arial"/>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BE30D-7F7D-F843-A921-DD57E63EE2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2BF860-FE00-94A6-B2FC-45ABE0347570}"/>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CB0B2226-BFF8-B5A7-AA42-238C26016A03}"/>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979BAADC-6B6D-73BC-17FA-00BEEC839CAF}"/>
              </a:ext>
            </a:extLst>
          </p:cNvPr>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896394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3386463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7B0FC-8F8B-6C35-E05E-FAC9B31DBE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9063F0-A74F-CD87-1FD9-C7CF257DC650}"/>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C1579433-0AE4-247D-BFEA-A9105E6AC70B}"/>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a:p>
        </p:txBody>
      </p:sp>
      <p:sp>
        <p:nvSpPr>
          <p:cNvPr id="4" name="Slide Number Placeholder 3">
            <a:extLst>
              <a:ext uri="{FF2B5EF4-FFF2-40B4-BE49-F238E27FC236}">
                <a16:creationId xmlns:a16="http://schemas.microsoft.com/office/drawing/2014/main" id="{57A29902-DC0F-AA82-626E-9E78BC6E4022}"/>
              </a:ext>
            </a:extLst>
          </p:cNvPr>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2339237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C417D-775B-31FC-B752-DE3A5DC666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B04AC-7EA0-EC2D-1886-4D36A7F1541A}"/>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18281925-11AF-0FD9-0376-C62A57BD58AA}"/>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a:p>
        </p:txBody>
      </p:sp>
      <p:sp>
        <p:nvSpPr>
          <p:cNvPr id="4" name="Slide Number Placeholder 3">
            <a:extLst>
              <a:ext uri="{FF2B5EF4-FFF2-40B4-BE49-F238E27FC236}">
                <a16:creationId xmlns:a16="http://schemas.microsoft.com/office/drawing/2014/main" id="{D34D924F-1751-1020-41F8-68A059457D22}"/>
              </a:ext>
            </a:extLst>
          </p:cNvPr>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3264622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A5FD3-458F-129D-CD78-DF9783E91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3CC856-A992-2DC1-572A-20B81539AA2A}"/>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E5974B9E-B5F9-E9C9-813C-42D633D1DC1C}"/>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a:p>
        </p:txBody>
      </p:sp>
      <p:sp>
        <p:nvSpPr>
          <p:cNvPr id="4" name="Slide Number Placeholder 3">
            <a:extLst>
              <a:ext uri="{FF2B5EF4-FFF2-40B4-BE49-F238E27FC236}">
                <a16:creationId xmlns:a16="http://schemas.microsoft.com/office/drawing/2014/main" id="{8F92DDD4-5F58-F58A-1B05-9C04A8A104F3}"/>
              </a:ext>
            </a:extLst>
          </p:cNvPr>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2026028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D6AD5-4E63-FF9F-5FD5-E8786460FB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F2AA79-DA80-955F-3675-FB0F3238BEB4}"/>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F5D98134-A818-AD69-F33B-DBD3BF4B88BC}"/>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a:p>
        </p:txBody>
      </p:sp>
      <p:sp>
        <p:nvSpPr>
          <p:cNvPr id="4" name="Slide Number Placeholder 3">
            <a:extLst>
              <a:ext uri="{FF2B5EF4-FFF2-40B4-BE49-F238E27FC236}">
                <a16:creationId xmlns:a16="http://schemas.microsoft.com/office/drawing/2014/main" id="{09E9D16E-E27E-FA44-171F-AE80F20EEB0D}"/>
              </a:ext>
            </a:extLst>
          </p:cNvPr>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742655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16B99-B1F2-2113-5F7B-5862E560BE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4FFD7E-B54D-C005-D352-65479D1E4B8A}"/>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055A6449-84B0-C743-9B33-92563A9E150A}"/>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a:p>
        </p:txBody>
      </p:sp>
      <p:sp>
        <p:nvSpPr>
          <p:cNvPr id="4" name="Slide Number Placeholder 3">
            <a:extLst>
              <a:ext uri="{FF2B5EF4-FFF2-40B4-BE49-F238E27FC236}">
                <a16:creationId xmlns:a16="http://schemas.microsoft.com/office/drawing/2014/main" id="{6A2B9053-1DC7-AFC5-95B4-C005CA00ED3E}"/>
              </a:ext>
            </a:extLst>
          </p:cNvPr>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438198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594B6-5857-E3CF-5E42-A1634A6510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2CD64E-40AA-510E-CF21-1E9C957E6A35}"/>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FB7B735F-6842-A8F8-E6DA-62974BC67B8D}"/>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a:p>
        </p:txBody>
      </p:sp>
      <p:sp>
        <p:nvSpPr>
          <p:cNvPr id="4" name="Slide Number Placeholder 3">
            <a:extLst>
              <a:ext uri="{FF2B5EF4-FFF2-40B4-BE49-F238E27FC236}">
                <a16:creationId xmlns:a16="http://schemas.microsoft.com/office/drawing/2014/main" id="{7DB28AD5-EB25-4BF9-FA4A-2931C6B9224C}"/>
              </a:ext>
            </a:extLst>
          </p:cNvPr>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1968508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9703C-8E94-3061-13A1-FB1DB67EBC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2F11E4-EE4B-CB7A-F0CC-F77D5B70ABBC}"/>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8D1ADF78-79C8-CFF5-6F5D-193A291B65FB}"/>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a:p>
        </p:txBody>
      </p:sp>
      <p:sp>
        <p:nvSpPr>
          <p:cNvPr id="4" name="Slide Number Placeholder 3">
            <a:extLst>
              <a:ext uri="{FF2B5EF4-FFF2-40B4-BE49-F238E27FC236}">
                <a16:creationId xmlns:a16="http://schemas.microsoft.com/office/drawing/2014/main" id="{22B59608-2A08-EB90-A665-8AC2A687B76B}"/>
              </a:ext>
            </a:extLst>
          </p:cNvPr>
          <p:cNvSpPr>
            <a:spLocks noGrp="1"/>
          </p:cNvSpPr>
          <p:nvPr>
            <p:ph type="sldNum" sz="quarter" idx="5"/>
          </p:nvPr>
        </p:nvSpPr>
        <p:spPr/>
        <p:txBody>
          <a:bodyPr/>
          <a:lstStyle/>
          <a:p>
            <a:fld id="{B07158C4-A119-4B78-9DE8-A50001BC31DC}" type="slidenum">
              <a:rPr lang="en-AU" smtClean="0"/>
              <a:pPr/>
              <a:t>30</a:t>
            </a:fld>
            <a:endParaRPr lang="en-AU"/>
          </a:p>
        </p:txBody>
      </p:sp>
    </p:spTree>
    <p:extLst>
      <p:ext uri="{BB962C8B-B14F-4D97-AF65-F5344CB8AC3E}">
        <p14:creationId xmlns:p14="http://schemas.microsoft.com/office/powerpoint/2010/main" val="3245633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9891B-97A2-39B4-52DB-2B92B4A614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BBCB72-5918-488D-4AA5-EAC7C34B3278}"/>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A3DBE2FB-E461-BB84-3BEC-D67C36AFD5DB}"/>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340248DA-411E-7B57-AB68-DF94B7105EE4}"/>
              </a:ext>
            </a:extLst>
          </p:cNvPr>
          <p:cNvSpPr>
            <a:spLocks noGrp="1"/>
          </p:cNvSpPr>
          <p:nvPr>
            <p:ph type="sldNum" sz="quarter" idx="5"/>
          </p:nvPr>
        </p:nvSpPr>
        <p:spPr/>
        <p:txBody>
          <a:bodyPr/>
          <a:lstStyle/>
          <a:p>
            <a:fld id="{B07158C4-A119-4B78-9DE8-A50001BC31DC}" type="slidenum">
              <a:rPr lang="en-AU" smtClean="0"/>
              <a:pPr/>
              <a:t>31</a:t>
            </a:fld>
            <a:endParaRPr lang="en-AU"/>
          </a:p>
        </p:txBody>
      </p:sp>
    </p:spTree>
    <p:extLst>
      <p:ext uri="{BB962C8B-B14F-4D97-AF65-F5344CB8AC3E}">
        <p14:creationId xmlns:p14="http://schemas.microsoft.com/office/powerpoint/2010/main" val="824150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Teacher notes:</a:t>
            </a:r>
            <a:endParaRPr lang="en-US"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Click lesson titles t to go to specific lessons</a:t>
            </a:r>
          </a:p>
          <a:p>
            <a:pPr marL="171450" indent="-171450">
              <a:buFont typeface="Arial"/>
              <a:buChar char="•"/>
            </a:pPr>
            <a:r>
              <a:rPr lang="en-AU" dirty="0">
                <a:latin typeface="Arial" panose="020B0604020202020204" pitchFamily="34" charset="0"/>
                <a:cs typeface="Arial" panose="020B0604020202020204" pitchFamily="34" charset="0"/>
              </a:rPr>
              <a:t>Interactive features can be viewed in slide show</a:t>
            </a:r>
          </a:p>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32427642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C7816-99FB-3ECA-2D3E-125CD6CE9D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0E43C8-AE13-2A97-1001-3857ED0DC96C}"/>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D1B460D4-427B-C4C0-AE37-6A15F5160D23}"/>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a:p>
        </p:txBody>
      </p:sp>
      <p:sp>
        <p:nvSpPr>
          <p:cNvPr id="4" name="Slide Number Placeholder 3">
            <a:extLst>
              <a:ext uri="{FF2B5EF4-FFF2-40B4-BE49-F238E27FC236}">
                <a16:creationId xmlns:a16="http://schemas.microsoft.com/office/drawing/2014/main" id="{2282DBC0-605F-4D46-4932-723C47C77AE7}"/>
              </a:ext>
            </a:extLst>
          </p:cNvPr>
          <p:cNvSpPr>
            <a:spLocks noGrp="1"/>
          </p:cNvSpPr>
          <p:nvPr>
            <p:ph type="sldNum" sz="quarter" idx="5"/>
          </p:nvPr>
        </p:nvSpPr>
        <p:spPr/>
        <p:txBody>
          <a:bodyPr/>
          <a:lstStyle/>
          <a:p>
            <a:fld id="{B07158C4-A119-4B78-9DE8-A50001BC31DC}" type="slidenum">
              <a:rPr lang="en-AU" smtClean="0"/>
              <a:pPr/>
              <a:t>32</a:t>
            </a:fld>
            <a:endParaRPr lang="en-AU"/>
          </a:p>
        </p:txBody>
      </p:sp>
    </p:spTree>
    <p:extLst>
      <p:ext uri="{BB962C8B-B14F-4D97-AF65-F5344CB8AC3E}">
        <p14:creationId xmlns:p14="http://schemas.microsoft.com/office/powerpoint/2010/main" val="14250709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42B06-4320-6363-DD6B-6721DE1B80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3796BF-A930-B991-12B6-91C7844472BA}"/>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4172EEFF-1CD1-097C-83C4-785CEBC39BF2}"/>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8C637550-4F83-9274-D78E-05C6ADA9D026}"/>
              </a:ext>
            </a:extLst>
          </p:cNvPr>
          <p:cNvSpPr>
            <a:spLocks noGrp="1"/>
          </p:cNvSpPr>
          <p:nvPr>
            <p:ph type="sldNum" sz="quarter" idx="5"/>
          </p:nvPr>
        </p:nvSpPr>
        <p:spPr/>
        <p:txBody>
          <a:bodyPr/>
          <a:lstStyle/>
          <a:p>
            <a:fld id="{B07158C4-A119-4B78-9DE8-A50001BC31DC}" type="slidenum">
              <a:rPr lang="en-AU" smtClean="0"/>
              <a:pPr/>
              <a:t>33</a:t>
            </a:fld>
            <a:endParaRPr lang="en-AU"/>
          </a:p>
        </p:txBody>
      </p:sp>
    </p:spTree>
    <p:extLst>
      <p:ext uri="{BB962C8B-B14F-4D97-AF65-F5344CB8AC3E}">
        <p14:creationId xmlns:p14="http://schemas.microsoft.com/office/powerpoint/2010/main" val="17489521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18B5C-EDC9-76A3-7959-B40F9F799F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613036-6056-19E7-ABEA-C03A29594E1F}"/>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2FD8662E-FDF9-1720-886A-A6E60355B6B4}"/>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a:p>
        </p:txBody>
      </p:sp>
      <p:sp>
        <p:nvSpPr>
          <p:cNvPr id="4" name="Slide Number Placeholder 3">
            <a:extLst>
              <a:ext uri="{FF2B5EF4-FFF2-40B4-BE49-F238E27FC236}">
                <a16:creationId xmlns:a16="http://schemas.microsoft.com/office/drawing/2014/main" id="{658563D1-F989-1E7F-8DE6-311D6F028689}"/>
              </a:ext>
            </a:extLst>
          </p:cNvPr>
          <p:cNvSpPr>
            <a:spLocks noGrp="1"/>
          </p:cNvSpPr>
          <p:nvPr>
            <p:ph type="sldNum" sz="quarter" idx="5"/>
          </p:nvPr>
        </p:nvSpPr>
        <p:spPr/>
        <p:txBody>
          <a:bodyPr/>
          <a:lstStyle/>
          <a:p>
            <a:fld id="{B07158C4-A119-4B78-9DE8-A50001BC31DC}" type="slidenum">
              <a:rPr lang="en-AU" smtClean="0"/>
              <a:pPr/>
              <a:t>34</a:t>
            </a:fld>
            <a:endParaRPr lang="en-AU"/>
          </a:p>
        </p:txBody>
      </p:sp>
    </p:spTree>
    <p:extLst>
      <p:ext uri="{BB962C8B-B14F-4D97-AF65-F5344CB8AC3E}">
        <p14:creationId xmlns:p14="http://schemas.microsoft.com/office/powerpoint/2010/main" val="33736778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6FF24-B7D8-284C-770A-A5EDFD66E4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F928B6-7ECB-C965-C0F0-97E612A90E6F}"/>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E587F2E8-7F51-B5FC-985E-48F65E400978}"/>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a:p>
        </p:txBody>
      </p:sp>
      <p:sp>
        <p:nvSpPr>
          <p:cNvPr id="4" name="Slide Number Placeholder 3">
            <a:extLst>
              <a:ext uri="{FF2B5EF4-FFF2-40B4-BE49-F238E27FC236}">
                <a16:creationId xmlns:a16="http://schemas.microsoft.com/office/drawing/2014/main" id="{38DCAC97-CA2E-0516-886D-FED06936DCB0}"/>
              </a:ext>
            </a:extLst>
          </p:cNvPr>
          <p:cNvSpPr>
            <a:spLocks noGrp="1"/>
          </p:cNvSpPr>
          <p:nvPr>
            <p:ph type="sldNum" sz="quarter" idx="5"/>
          </p:nvPr>
        </p:nvSpPr>
        <p:spPr/>
        <p:txBody>
          <a:bodyPr/>
          <a:lstStyle/>
          <a:p>
            <a:fld id="{B07158C4-A119-4B78-9DE8-A50001BC31DC}" type="slidenum">
              <a:rPr lang="en-AU" smtClean="0"/>
              <a:pPr/>
              <a:t>36</a:t>
            </a:fld>
            <a:endParaRPr lang="en-AU"/>
          </a:p>
        </p:txBody>
      </p:sp>
    </p:spTree>
    <p:extLst>
      <p:ext uri="{BB962C8B-B14F-4D97-AF65-F5344CB8AC3E}">
        <p14:creationId xmlns:p14="http://schemas.microsoft.com/office/powerpoint/2010/main" val="24674184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357A6-5D56-C3CB-D071-DEE0D3495D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1A5497-96FE-E659-2839-04FB2BFD5CA6}"/>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B06CB1EE-E88A-6795-B950-F0743E5312A5}"/>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0ADBE0A8-C436-642B-A5B2-61BF10631267}"/>
              </a:ext>
            </a:extLst>
          </p:cNvPr>
          <p:cNvSpPr>
            <a:spLocks noGrp="1"/>
          </p:cNvSpPr>
          <p:nvPr>
            <p:ph type="sldNum" sz="quarter" idx="5"/>
          </p:nvPr>
        </p:nvSpPr>
        <p:spPr/>
        <p:txBody>
          <a:bodyPr/>
          <a:lstStyle/>
          <a:p>
            <a:fld id="{B07158C4-A119-4B78-9DE8-A50001BC31DC}" type="slidenum">
              <a:rPr lang="en-AU" smtClean="0"/>
              <a:pPr/>
              <a:t>37</a:t>
            </a:fld>
            <a:endParaRPr lang="en-AU"/>
          </a:p>
        </p:txBody>
      </p:sp>
    </p:spTree>
    <p:extLst>
      <p:ext uri="{BB962C8B-B14F-4D97-AF65-F5344CB8AC3E}">
        <p14:creationId xmlns:p14="http://schemas.microsoft.com/office/powerpoint/2010/main" val="4597363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A613D-6EDC-DB0C-B131-A4045FC082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F63683-838F-27FF-8056-1E838EFDB50C}"/>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B1C8C95D-A013-8B55-3FA2-976823FFB6E5}"/>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FDA42853-2119-3E9A-ABAB-C118AC07A187}"/>
              </a:ext>
            </a:extLst>
          </p:cNvPr>
          <p:cNvSpPr>
            <a:spLocks noGrp="1"/>
          </p:cNvSpPr>
          <p:nvPr>
            <p:ph type="sldNum" sz="quarter" idx="5"/>
          </p:nvPr>
        </p:nvSpPr>
        <p:spPr/>
        <p:txBody>
          <a:bodyPr/>
          <a:lstStyle/>
          <a:p>
            <a:fld id="{B07158C4-A119-4B78-9DE8-A50001BC31DC}" type="slidenum">
              <a:rPr lang="en-AU" smtClean="0"/>
              <a:pPr/>
              <a:t>38</a:t>
            </a:fld>
            <a:endParaRPr lang="en-AU"/>
          </a:p>
        </p:txBody>
      </p:sp>
    </p:spTree>
    <p:extLst>
      <p:ext uri="{BB962C8B-B14F-4D97-AF65-F5344CB8AC3E}">
        <p14:creationId xmlns:p14="http://schemas.microsoft.com/office/powerpoint/2010/main" val="14456784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rtl="0" fontAlgn="base"/>
            <a:r>
              <a:rPr lang="en-AU" sz="1600" b="0" i="0" kern="1200">
                <a:solidFill>
                  <a:schemeClr val="tx1"/>
                </a:solidFill>
                <a:effectLst/>
                <a:latin typeface="Arial" panose="020B0604020202020204" pitchFamily="34" charset="0"/>
                <a:ea typeface="+mn-ea"/>
                <a:cs typeface="Arial" panose="020B0604020202020204" pitchFamily="34" charset="0"/>
              </a:rPr>
              <a:t>I strongly believe that our canteen should/should not sell energy drinks because… </a:t>
            </a:r>
          </a:p>
          <a:p>
            <a:pPr rtl="0" fontAlgn="base"/>
            <a:r>
              <a:rPr lang="en-AU" sz="1600" b="0" i="0" kern="1200">
                <a:solidFill>
                  <a:schemeClr val="tx1"/>
                </a:solidFill>
                <a:effectLst/>
                <a:latin typeface="Arial" panose="020B0604020202020204" pitchFamily="34" charset="0"/>
                <a:ea typeface="+mn-ea"/>
                <a:cs typeface="Arial" panose="020B0604020202020204" pitchFamily="34" charset="0"/>
              </a:rPr>
              <a:t>According to the Australian dietary guidelines, young people… </a:t>
            </a:r>
          </a:p>
          <a:p>
            <a:pPr rtl="0" fontAlgn="base"/>
            <a:r>
              <a:rPr lang="en-AU" sz="1600" b="0" i="0" kern="1200">
                <a:solidFill>
                  <a:schemeClr val="tx1"/>
                </a:solidFill>
                <a:effectLst/>
                <a:latin typeface="Arial" panose="020B0604020202020204" pitchFamily="34" charset="0"/>
                <a:ea typeface="+mn-ea"/>
                <a:cs typeface="Arial" panose="020B0604020202020204" pitchFamily="34" charset="0"/>
              </a:rPr>
              <a:t>Allowing energy drinks to be sold at school would mean that…  </a:t>
            </a:r>
          </a:p>
          <a:p>
            <a:pPr rtl="0" fontAlgn="base"/>
            <a:r>
              <a:rPr lang="en-AU" sz="1600" b="0" i="0" kern="1200">
                <a:solidFill>
                  <a:schemeClr val="tx1"/>
                </a:solidFill>
                <a:effectLst/>
                <a:latin typeface="Arial" panose="020B0604020202020204" pitchFamily="34" charset="0"/>
                <a:ea typeface="+mn-ea"/>
                <a:cs typeface="Arial" panose="020B0604020202020204" pitchFamily="34" charset="0"/>
              </a:rPr>
              <a:t>For these reasons, I recommend that… </a:t>
            </a:r>
          </a:p>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40</a:t>
            </a:fld>
            <a:endParaRPr lang="en-AU"/>
          </a:p>
        </p:txBody>
      </p:sp>
    </p:spTree>
    <p:extLst>
      <p:ext uri="{BB962C8B-B14F-4D97-AF65-F5344CB8AC3E}">
        <p14:creationId xmlns:p14="http://schemas.microsoft.com/office/powerpoint/2010/main" val="20543153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7585B-ECE7-E039-5D6D-A7C253C26F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290F27-729A-E557-9C98-ED60DE6ED1C9}"/>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A1B07A66-B6E5-7F9E-7786-F9F5575A954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EB4C4193-2227-ECAE-4921-603B85DAD63C}"/>
              </a:ext>
            </a:extLst>
          </p:cNvPr>
          <p:cNvSpPr>
            <a:spLocks noGrp="1"/>
          </p:cNvSpPr>
          <p:nvPr>
            <p:ph type="sldNum" sz="quarter" idx="5"/>
          </p:nvPr>
        </p:nvSpPr>
        <p:spPr/>
        <p:txBody>
          <a:bodyPr/>
          <a:lstStyle/>
          <a:p>
            <a:fld id="{B07158C4-A119-4B78-9DE8-A50001BC31DC}" type="slidenum">
              <a:rPr lang="en-AU" smtClean="0"/>
              <a:pPr/>
              <a:t>41</a:t>
            </a:fld>
            <a:endParaRPr lang="en-AU"/>
          </a:p>
        </p:txBody>
      </p:sp>
    </p:spTree>
    <p:extLst>
      <p:ext uri="{BB962C8B-B14F-4D97-AF65-F5344CB8AC3E}">
        <p14:creationId xmlns:p14="http://schemas.microsoft.com/office/powerpoint/2010/main" val="8449771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FB7C3-297B-06D1-7A27-195C7D149D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510268-D8AE-1DF2-509D-AE965F5FEEC2}"/>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3C704195-1A5E-88DA-6101-767C53BFB315}"/>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8C8C2B31-1913-C02E-49E0-8B94173F5673}"/>
              </a:ext>
            </a:extLst>
          </p:cNvPr>
          <p:cNvSpPr>
            <a:spLocks noGrp="1"/>
          </p:cNvSpPr>
          <p:nvPr>
            <p:ph type="sldNum" sz="quarter" idx="5"/>
          </p:nvPr>
        </p:nvSpPr>
        <p:spPr/>
        <p:txBody>
          <a:bodyPr/>
          <a:lstStyle/>
          <a:p>
            <a:fld id="{D09C5488-DD16-4714-9519-7BE21BA11D4E}" type="slidenum">
              <a:rPr lang="en-AU" smtClean="0"/>
              <a:t>42</a:t>
            </a:fld>
            <a:endParaRPr lang="en-AU"/>
          </a:p>
        </p:txBody>
      </p:sp>
    </p:spTree>
    <p:extLst>
      <p:ext uri="{BB962C8B-B14F-4D97-AF65-F5344CB8AC3E}">
        <p14:creationId xmlns:p14="http://schemas.microsoft.com/office/powerpoint/2010/main" val="25745854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4FACA-ACB0-3913-A29E-DEF120D90E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A83D53-681B-B632-8DFF-686A87C0467C}"/>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9A2947F1-67A5-ACC4-C14D-C95BB6008C66}"/>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E5DA451A-5FDF-C835-48B8-B93310CD802F}"/>
              </a:ext>
            </a:extLst>
          </p:cNvPr>
          <p:cNvSpPr>
            <a:spLocks noGrp="1"/>
          </p:cNvSpPr>
          <p:nvPr>
            <p:ph type="sldNum" sz="quarter" idx="5"/>
          </p:nvPr>
        </p:nvSpPr>
        <p:spPr/>
        <p:txBody>
          <a:bodyPr/>
          <a:lstStyle/>
          <a:p>
            <a:fld id="{B07158C4-A119-4B78-9DE8-A50001BC31DC}" type="slidenum">
              <a:rPr lang="en-AU" smtClean="0"/>
              <a:pPr/>
              <a:t>43</a:t>
            </a:fld>
            <a:endParaRPr lang="en-AU"/>
          </a:p>
        </p:txBody>
      </p:sp>
    </p:spTree>
    <p:extLst>
      <p:ext uri="{BB962C8B-B14F-4D97-AF65-F5344CB8AC3E}">
        <p14:creationId xmlns:p14="http://schemas.microsoft.com/office/powerpoint/2010/main" val="2482665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3B620-B09D-1E4C-70BA-C58E452B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E2C619-E05A-D631-1277-2AF1A0144E31}"/>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6E9F380B-BB09-4BF5-5816-A9FEEDE32202}"/>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A076A959-D924-1259-D60A-23DF2101F6D4}"/>
              </a:ext>
            </a:extLst>
          </p:cNvPr>
          <p:cNvSpPr>
            <a:spLocks noGrp="1"/>
          </p:cNvSpPr>
          <p:nvPr>
            <p:ph type="sldNum" sz="quarter" idx="5"/>
          </p:nvPr>
        </p:nvSpPr>
        <p:spPr/>
        <p:txBody>
          <a:bodyPr/>
          <a:lstStyle/>
          <a:p>
            <a:fld id="{B07158C4-A119-4B78-9DE8-A50001BC31DC}" type="slidenum">
              <a:rPr lang="en-AU" smtClean="0"/>
              <a:pPr/>
              <a:t>44</a:t>
            </a:fld>
            <a:endParaRPr lang="en-AU"/>
          </a:p>
        </p:txBody>
      </p:sp>
    </p:spTree>
    <p:extLst>
      <p:ext uri="{BB962C8B-B14F-4D97-AF65-F5344CB8AC3E}">
        <p14:creationId xmlns:p14="http://schemas.microsoft.com/office/powerpoint/2010/main" val="1085272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CF172-D876-FD37-10C7-43ABA8DAFD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CA2724-2E4A-22C3-CF73-1B356BF23EFB}"/>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54C20A4E-8EC1-886F-E63E-4E0F92010A76}"/>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A77FDCB0-2213-7500-015A-AF0C4EAD5CC3}"/>
              </a:ext>
            </a:extLst>
          </p:cNvPr>
          <p:cNvSpPr>
            <a:spLocks noGrp="1"/>
          </p:cNvSpPr>
          <p:nvPr>
            <p:ph type="sldNum" sz="quarter" idx="5"/>
          </p:nvPr>
        </p:nvSpPr>
        <p:spPr/>
        <p:txBody>
          <a:bodyPr/>
          <a:lstStyle/>
          <a:p>
            <a:fld id="{B07158C4-A119-4B78-9DE8-A50001BC31DC}" type="slidenum">
              <a:rPr lang="en-AU" smtClean="0"/>
              <a:pPr/>
              <a:t>45</a:t>
            </a:fld>
            <a:endParaRPr lang="en-AU"/>
          </a:p>
        </p:txBody>
      </p:sp>
    </p:spTree>
    <p:extLst>
      <p:ext uri="{BB962C8B-B14F-4D97-AF65-F5344CB8AC3E}">
        <p14:creationId xmlns:p14="http://schemas.microsoft.com/office/powerpoint/2010/main" val="27420075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008A6-98A7-30C2-BBDF-349C654FF9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A05AC3-1671-A880-E856-7CAB28A4D8DA}"/>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28E5C2CB-7B65-576D-61C7-4B456A41F0B2}"/>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a:p>
        </p:txBody>
      </p:sp>
      <p:sp>
        <p:nvSpPr>
          <p:cNvPr id="4" name="Slide Number Placeholder 3">
            <a:extLst>
              <a:ext uri="{FF2B5EF4-FFF2-40B4-BE49-F238E27FC236}">
                <a16:creationId xmlns:a16="http://schemas.microsoft.com/office/drawing/2014/main" id="{C0F6F239-832D-A107-1807-A16426744B74}"/>
              </a:ext>
            </a:extLst>
          </p:cNvPr>
          <p:cNvSpPr>
            <a:spLocks noGrp="1"/>
          </p:cNvSpPr>
          <p:nvPr>
            <p:ph type="sldNum" sz="quarter" idx="5"/>
          </p:nvPr>
        </p:nvSpPr>
        <p:spPr/>
        <p:txBody>
          <a:bodyPr/>
          <a:lstStyle/>
          <a:p>
            <a:fld id="{B07158C4-A119-4B78-9DE8-A50001BC31DC}" type="slidenum">
              <a:rPr lang="en-AU" smtClean="0"/>
              <a:pPr/>
              <a:t>46</a:t>
            </a:fld>
            <a:endParaRPr lang="en-AU"/>
          </a:p>
        </p:txBody>
      </p:sp>
    </p:spTree>
    <p:extLst>
      <p:ext uri="{BB962C8B-B14F-4D97-AF65-F5344CB8AC3E}">
        <p14:creationId xmlns:p14="http://schemas.microsoft.com/office/powerpoint/2010/main" val="29092129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BE238-F9E2-E5CC-4A0C-FBF37F1CC7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6B49A-6051-E0BA-4DD0-D2E369ABDA1B}"/>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4EBAC571-B8C1-F943-FE49-799A328B653E}"/>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0D254E2F-612A-570F-3310-90BA777093C6}"/>
              </a:ext>
            </a:extLst>
          </p:cNvPr>
          <p:cNvSpPr>
            <a:spLocks noGrp="1"/>
          </p:cNvSpPr>
          <p:nvPr>
            <p:ph type="sldNum" sz="quarter" idx="5"/>
          </p:nvPr>
        </p:nvSpPr>
        <p:spPr/>
        <p:txBody>
          <a:bodyPr/>
          <a:lstStyle/>
          <a:p>
            <a:fld id="{B07158C4-A119-4B78-9DE8-A50001BC31DC}" type="slidenum">
              <a:rPr lang="en-AU" smtClean="0"/>
              <a:pPr/>
              <a:t>47</a:t>
            </a:fld>
            <a:endParaRPr lang="en-AU"/>
          </a:p>
        </p:txBody>
      </p:sp>
    </p:spTree>
    <p:extLst>
      <p:ext uri="{BB962C8B-B14F-4D97-AF65-F5344CB8AC3E}">
        <p14:creationId xmlns:p14="http://schemas.microsoft.com/office/powerpoint/2010/main" val="29084835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A318D-BED3-6A38-5B39-DAABE90B7D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9C417C-12D5-2A27-C1E0-EFB9B38028EE}"/>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A1F4893F-384F-0121-5E77-A8D7F3109181}"/>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5F9B0DC1-9AD3-9B24-7269-9BB8DF6F5678}"/>
              </a:ext>
            </a:extLst>
          </p:cNvPr>
          <p:cNvSpPr>
            <a:spLocks noGrp="1"/>
          </p:cNvSpPr>
          <p:nvPr>
            <p:ph type="sldNum" sz="quarter" idx="5"/>
          </p:nvPr>
        </p:nvSpPr>
        <p:spPr/>
        <p:txBody>
          <a:bodyPr/>
          <a:lstStyle/>
          <a:p>
            <a:fld id="{B07158C4-A119-4B78-9DE8-A50001BC31DC}" type="slidenum">
              <a:rPr lang="en-AU" smtClean="0"/>
              <a:pPr/>
              <a:t>48</a:t>
            </a:fld>
            <a:endParaRPr lang="en-AU"/>
          </a:p>
        </p:txBody>
      </p:sp>
    </p:spTree>
    <p:extLst>
      <p:ext uri="{BB962C8B-B14F-4D97-AF65-F5344CB8AC3E}">
        <p14:creationId xmlns:p14="http://schemas.microsoft.com/office/powerpoint/2010/main" val="3866613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EE6C9-4334-D620-3AA7-6AA69D4870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39CE57-F489-7CC9-EF75-A33F310228E3}"/>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9C5620FD-1B9D-772F-92C5-1A8E03D5D6C2}"/>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9794EE30-BBC5-E7A2-EE57-90817A338ED2}"/>
              </a:ext>
            </a:extLst>
          </p:cNvPr>
          <p:cNvSpPr>
            <a:spLocks noGrp="1"/>
          </p:cNvSpPr>
          <p:nvPr>
            <p:ph type="sldNum" sz="quarter" idx="5"/>
          </p:nvPr>
        </p:nvSpPr>
        <p:spPr/>
        <p:txBody>
          <a:bodyPr/>
          <a:lstStyle/>
          <a:p>
            <a:fld id="{B07158C4-A119-4B78-9DE8-A50001BC31DC}" type="slidenum">
              <a:rPr lang="en-AU" smtClean="0"/>
              <a:pPr/>
              <a:t>49</a:t>
            </a:fld>
            <a:endParaRPr lang="en-AU"/>
          </a:p>
        </p:txBody>
      </p:sp>
    </p:spTree>
    <p:extLst>
      <p:ext uri="{BB962C8B-B14F-4D97-AF65-F5344CB8AC3E}">
        <p14:creationId xmlns:p14="http://schemas.microsoft.com/office/powerpoint/2010/main" val="26594835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52</a:t>
            </a:fld>
            <a:endParaRPr lang="en-AU"/>
          </a:p>
        </p:txBody>
      </p:sp>
    </p:spTree>
    <p:extLst>
      <p:ext uri="{BB962C8B-B14F-4D97-AF65-F5344CB8AC3E}">
        <p14:creationId xmlns:p14="http://schemas.microsoft.com/office/powerpoint/2010/main" val="24797326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5397A-6278-8827-3B41-A064AC9F40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F6EC34-ADC5-DDF4-5334-A40783E6143F}"/>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DEC65D97-F4C1-373A-F007-85BDEBEB054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DE504E1-754C-B1D0-69B0-90F797F5A0B8}"/>
              </a:ext>
            </a:extLst>
          </p:cNvPr>
          <p:cNvSpPr>
            <a:spLocks noGrp="1"/>
          </p:cNvSpPr>
          <p:nvPr>
            <p:ph type="sldNum" sz="quarter" idx="5"/>
          </p:nvPr>
        </p:nvSpPr>
        <p:spPr/>
        <p:txBody>
          <a:bodyPr/>
          <a:lstStyle/>
          <a:p>
            <a:fld id="{B07158C4-A119-4B78-9DE8-A50001BC31DC}" type="slidenum">
              <a:rPr lang="en-AU" smtClean="0"/>
              <a:pPr/>
              <a:t>53</a:t>
            </a:fld>
            <a:endParaRPr lang="en-AU"/>
          </a:p>
        </p:txBody>
      </p:sp>
    </p:spTree>
    <p:extLst>
      <p:ext uri="{BB962C8B-B14F-4D97-AF65-F5344CB8AC3E}">
        <p14:creationId xmlns:p14="http://schemas.microsoft.com/office/powerpoint/2010/main" val="39681527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DF5F6-F316-A0EF-3199-29D7300B07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38B583-8ED9-BBA4-9B1F-30651EFC8AA9}"/>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47B34F0E-90EF-300B-FEBE-86084B3D68F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F2699C0-ACFB-A2A9-3605-F3787B3CD999}"/>
              </a:ext>
            </a:extLst>
          </p:cNvPr>
          <p:cNvSpPr>
            <a:spLocks noGrp="1"/>
          </p:cNvSpPr>
          <p:nvPr>
            <p:ph type="sldNum" sz="quarter" idx="5"/>
          </p:nvPr>
        </p:nvSpPr>
        <p:spPr/>
        <p:txBody>
          <a:bodyPr/>
          <a:lstStyle/>
          <a:p>
            <a:fld id="{B07158C4-A119-4B78-9DE8-A50001BC31DC}" type="slidenum">
              <a:rPr lang="en-AU" smtClean="0"/>
              <a:pPr/>
              <a:t>54</a:t>
            </a:fld>
            <a:endParaRPr lang="en-AU"/>
          </a:p>
        </p:txBody>
      </p:sp>
    </p:spTree>
    <p:extLst>
      <p:ext uri="{BB962C8B-B14F-4D97-AF65-F5344CB8AC3E}">
        <p14:creationId xmlns:p14="http://schemas.microsoft.com/office/powerpoint/2010/main" val="40235096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CB3FF-7E20-3D4D-BF7E-D748382740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3E2F6E-12A5-43C6-01B6-CEE8446F1D07}"/>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CFA729FD-F6AF-8026-5E1A-754DC632ACC6}"/>
              </a:ext>
            </a:extLst>
          </p:cNvPr>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a:extLst>
              <a:ext uri="{FF2B5EF4-FFF2-40B4-BE49-F238E27FC236}">
                <a16:creationId xmlns:a16="http://schemas.microsoft.com/office/drawing/2014/main" id="{ABF8135D-DF9E-77FC-4EB7-B66683F25542}"/>
              </a:ext>
            </a:extLst>
          </p:cNvPr>
          <p:cNvSpPr>
            <a:spLocks noGrp="1"/>
          </p:cNvSpPr>
          <p:nvPr>
            <p:ph type="sldNum" sz="quarter" idx="5"/>
          </p:nvPr>
        </p:nvSpPr>
        <p:spPr/>
        <p:txBody>
          <a:bodyPr/>
          <a:lstStyle/>
          <a:p>
            <a:fld id="{B07158C4-A119-4B78-9DE8-A50001BC31DC}" type="slidenum">
              <a:rPr lang="en-AU" smtClean="0"/>
              <a:pPr/>
              <a:t>55</a:t>
            </a:fld>
            <a:endParaRPr lang="en-AU"/>
          </a:p>
        </p:txBody>
      </p:sp>
    </p:spTree>
    <p:extLst>
      <p:ext uri="{BB962C8B-B14F-4D97-AF65-F5344CB8AC3E}">
        <p14:creationId xmlns:p14="http://schemas.microsoft.com/office/powerpoint/2010/main" val="4171730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D264D-4E30-E738-9D47-02E3212CCB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DC111A-70DD-80C5-4A2D-572E426740B6}"/>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A11CA146-3D1B-4D11-4420-6E2CAB44738A}"/>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a:p>
        </p:txBody>
      </p:sp>
      <p:sp>
        <p:nvSpPr>
          <p:cNvPr id="4" name="Slide Number Placeholder 3">
            <a:extLst>
              <a:ext uri="{FF2B5EF4-FFF2-40B4-BE49-F238E27FC236}">
                <a16:creationId xmlns:a16="http://schemas.microsoft.com/office/drawing/2014/main" id="{E4A9D18D-9E74-033C-5283-F5F78DA912E8}"/>
              </a:ext>
            </a:extLst>
          </p:cNvPr>
          <p:cNvSpPr>
            <a:spLocks noGrp="1"/>
          </p:cNvSpPr>
          <p:nvPr>
            <p:ph type="sldNum" sz="quarter" idx="5"/>
          </p:nvPr>
        </p:nvSpPr>
        <p:spPr/>
        <p:txBody>
          <a:bodyPr/>
          <a:lstStyle/>
          <a:p>
            <a:fld id="{B07158C4-A119-4B78-9DE8-A50001BC31DC}" type="slidenum">
              <a:rPr lang="en-AU" smtClean="0"/>
              <a:pPr/>
              <a:t>56</a:t>
            </a:fld>
            <a:endParaRPr lang="en-AU"/>
          </a:p>
        </p:txBody>
      </p:sp>
    </p:spTree>
    <p:extLst>
      <p:ext uri="{BB962C8B-B14F-4D97-AF65-F5344CB8AC3E}">
        <p14:creationId xmlns:p14="http://schemas.microsoft.com/office/powerpoint/2010/main" val="18920152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9449B-6DAB-B8ED-BEC7-82098BCDD6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0C835-8C2C-7B38-24E5-72B318F42ED4}"/>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32A17275-C03B-64ED-3DE9-1418A0D4D64B}"/>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9DCED1FA-A606-D341-28C8-E38AD9328A91}"/>
              </a:ext>
            </a:extLst>
          </p:cNvPr>
          <p:cNvSpPr>
            <a:spLocks noGrp="1"/>
          </p:cNvSpPr>
          <p:nvPr>
            <p:ph type="sldNum" sz="quarter" idx="5"/>
          </p:nvPr>
        </p:nvSpPr>
        <p:spPr/>
        <p:txBody>
          <a:bodyPr/>
          <a:lstStyle/>
          <a:p>
            <a:fld id="{B07158C4-A119-4B78-9DE8-A50001BC31DC}" type="slidenum">
              <a:rPr lang="en-AU" smtClean="0"/>
              <a:pPr/>
              <a:t>57</a:t>
            </a:fld>
            <a:endParaRPr lang="en-AU"/>
          </a:p>
        </p:txBody>
      </p:sp>
    </p:spTree>
    <p:extLst>
      <p:ext uri="{BB962C8B-B14F-4D97-AF65-F5344CB8AC3E}">
        <p14:creationId xmlns:p14="http://schemas.microsoft.com/office/powerpoint/2010/main" val="29677431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98438-AF24-91A4-21B3-9B51EACA9E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3FF4E0-3FA8-9792-8B1E-E2DF471E9C2B}"/>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4D989A52-0364-0592-6B03-32CE325EFBC8}"/>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99F9B7E9-07CF-34F8-5667-69C7F34CD45E}"/>
              </a:ext>
            </a:extLst>
          </p:cNvPr>
          <p:cNvSpPr>
            <a:spLocks noGrp="1"/>
          </p:cNvSpPr>
          <p:nvPr>
            <p:ph type="sldNum" sz="quarter" idx="5"/>
          </p:nvPr>
        </p:nvSpPr>
        <p:spPr/>
        <p:txBody>
          <a:bodyPr/>
          <a:lstStyle/>
          <a:p>
            <a:fld id="{B07158C4-A119-4B78-9DE8-A50001BC31DC}" type="slidenum">
              <a:rPr lang="en-AU" smtClean="0"/>
              <a:pPr/>
              <a:t>60</a:t>
            </a:fld>
            <a:endParaRPr lang="en-AU"/>
          </a:p>
        </p:txBody>
      </p:sp>
    </p:spTree>
    <p:extLst>
      <p:ext uri="{BB962C8B-B14F-4D97-AF65-F5344CB8AC3E}">
        <p14:creationId xmlns:p14="http://schemas.microsoft.com/office/powerpoint/2010/main" val="33440664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AE287-4A9C-0721-B609-E32526B2A6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663DB1-6BE5-AA0C-EE37-A78F5E60DA54}"/>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C9BF4AA0-5E27-ABEC-F1A4-DE6404311A41}"/>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a:p>
        </p:txBody>
      </p:sp>
      <p:sp>
        <p:nvSpPr>
          <p:cNvPr id="4" name="Slide Number Placeholder 3">
            <a:extLst>
              <a:ext uri="{FF2B5EF4-FFF2-40B4-BE49-F238E27FC236}">
                <a16:creationId xmlns:a16="http://schemas.microsoft.com/office/drawing/2014/main" id="{47FD5CE1-547F-FE0F-AF5A-9A393C98F2E3}"/>
              </a:ext>
            </a:extLst>
          </p:cNvPr>
          <p:cNvSpPr>
            <a:spLocks noGrp="1"/>
          </p:cNvSpPr>
          <p:nvPr>
            <p:ph type="sldNum" sz="quarter" idx="5"/>
          </p:nvPr>
        </p:nvSpPr>
        <p:spPr/>
        <p:txBody>
          <a:bodyPr/>
          <a:lstStyle/>
          <a:p>
            <a:fld id="{B07158C4-A119-4B78-9DE8-A50001BC31DC}" type="slidenum">
              <a:rPr lang="en-AU" smtClean="0"/>
              <a:pPr/>
              <a:t>61</a:t>
            </a:fld>
            <a:endParaRPr lang="en-AU"/>
          </a:p>
        </p:txBody>
      </p:sp>
    </p:spTree>
    <p:extLst>
      <p:ext uri="{BB962C8B-B14F-4D97-AF65-F5344CB8AC3E}">
        <p14:creationId xmlns:p14="http://schemas.microsoft.com/office/powerpoint/2010/main" val="16684896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12CC2-B0D6-5C38-B990-6E605BA4F8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E7D890-F718-1CC2-40CD-ABD3D3C3274B}"/>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015627E2-D911-DA54-2BF0-F23A875F0A6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8C60E45B-0813-72D0-4C62-CA2910C85EDC}"/>
              </a:ext>
            </a:extLst>
          </p:cNvPr>
          <p:cNvSpPr>
            <a:spLocks noGrp="1"/>
          </p:cNvSpPr>
          <p:nvPr>
            <p:ph type="sldNum" sz="quarter" idx="5"/>
          </p:nvPr>
        </p:nvSpPr>
        <p:spPr/>
        <p:txBody>
          <a:bodyPr/>
          <a:lstStyle/>
          <a:p>
            <a:fld id="{B07158C4-A119-4B78-9DE8-A50001BC31DC}" type="slidenum">
              <a:rPr lang="en-AU" smtClean="0"/>
              <a:pPr/>
              <a:t>62</a:t>
            </a:fld>
            <a:endParaRPr lang="en-AU"/>
          </a:p>
        </p:txBody>
      </p:sp>
    </p:spTree>
    <p:extLst>
      <p:ext uri="{BB962C8B-B14F-4D97-AF65-F5344CB8AC3E}">
        <p14:creationId xmlns:p14="http://schemas.microsoft.com/office/powerpoint/2010/main" val="31171056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F33F0-5128-F54F-CEDD-6A61E723E7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20F8E5-7B99-0E51-13EA-AB94B89BE5B2}"/>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BBBBBED6-AA27-DFB7-883E-D09336CD16F7}"/>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6D03F4D6-3738-52FF-712D-DFD456DF249B}"/>
              </a:ext>
            </a:extLst>
          </p:cNvPr>
          <p:cNvSpPr>
            <a:spLocks noGrp="1"/>
          </p:cNvSpPr>
          <p:nvPr>
            <p:ph type="sldNum" sz="quarter" idx="5"/>
          </p:nvPr>
        </p:nvSpPr>
        <p:spPr/>
        <p:txBody>
          <a:bodyPr/>
          <a:lstStyle/>
          <a:p>
            <a:fld id="{D09C5488-DD16-4714-9519-7BE21BA11D4E}" type="slidenum">
              <a:rPr lang="en-AU" smtClean="0"/>
              <a:t>63</a:t>
            </a:fld>
            <a:endParaRPr lang="en-AU"/>
          </a:p>
        </p:txBody>
      </p:sp>
    </p:spTree>
    <p:extLst>
      <p:ext uri="{BB962C8B-B14F-4D97-AF65-F5344CB8AC3E}">
        <p14:creationId xmlns:p14="http://schemas.microsoft.com/office/powerpoint/2010/main" val="20673693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3F4D9-C29C-20C8-6523-A4DCCE9551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FD0EC0-4450-E186-CB8D-3DB0FEE043EC}"/>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17C5D23C-D387-618B-3BFB-2044FE51F16C}"/>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7F06D9D8-7E83-927F-5616-A03852E33ED8}"/>
              </a:ext>
            </a:extLst>
          </p:cNvPr>
          <p:cNvSpPr>
            <a:spLocks noGrp="1"/>
          </p:cNvSpPr>
          <p:nvPr>
            <p:ph type="sldNum" sz="quarter" idx="5"/>
          </p:nvPr>
        </p:nvSpPr>
        <p:spPr/>
        <p:txBody>
          <a:bodyPr/>
          <a:lstStyle/>
          <a:p>
            <a:fld id="{B07158C4-A119-4B78-9DE8-A50001BC31DC}" type="slidenum">
              <a:rPr lang="en-AU" smtClean="0"/>
              <a:pPr/>
              <a:t>64</a:t>
            </a:fld>
            <a:endParaRPr lang="en-AU"/>
          </a:p>
        </p:txBody>
      </p:sp>
    </p:spTree>
    <p:extLst>
      <p:ext uri="{BB962C8B-B14F-4D97-AF65-F5344CB8AC3E}">
        <p14:creationId xmlns:p14="http://schemas.microsoft.com/office/powerpoint/2010/main" val="13430685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F4E4C-5C3B-DEDC-5325-AAC41C6717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4C68D6-8BFC-80C5-FD91-02E656837B99}"/>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5D155F0E-C212-3981-8F1C-BA80E2FA74CF}"/>
              </a:ext>
            </a:extLst>
          </p:cNvPr>
          <p:cNvSpPr>
            <a:spLocks noGrp="1"/>
          </p:cNvSpPr>
          <p:nvPr>
            <p:ph type="body" idx="1"/>
          </p:nvPr>
        </p:nvSpPr>
        <p:spPr/>
        <p:txBody>
          <a:bodyPr/>
          <a:lstStyle/>
          <a:p>
            <a:endParaRPr lang="en-AU" b="1">
              <a:cs typeface="Calibri"/>
            </a:endParaRPr>
          </a:p>
        </p:txBody>
      </p:sp>
      <p:sp>
        <p:nvSpPr>
          <p:cNvPr id="4" name="Slide Number Placeholder 3">
            <a:extLst>
              <a:ext uri="{FF2B5EF4-FFF2-40B4-BE49-F238E27FC236}">
                <a16:creationId xmlns:a16="http://schemas.microsoft.com/office/drawing/2014/main" id="{721BFE66-CD24-B5AD-194E-B08190A7CDD2}"/>
              </a:ext>
            </a:extLst>
          </p:cNvPr>
          <p:cNvSpPr>
            <a:spLocks noGrp="1"/>
          </p:cNvSpPr>
          <p:nvPr>
            <p:ph type="sldNum" sz="quarter" idx="5"/>
          </p:nvPr>
        </p:nvSpPr>
        <p:spPr/>
        <p:txBody>
          <a:bodyPr/>
          <a:lstStyle/>
          <a:p>
            <a:fld id="{D09C5488-DD16-4714-9519-7BE21BA11D4E}" type="slidenum">
              <a:rPr lang="en-AU" smtClean="0"/>
              <a:t>65</a:t>
            </a:fld>
            <a:endParaRPr lang="en-AU"/>
          </a:p>
        </p:txBody>
      </p:sp>
    </p:spTree>
    <p:extLst>
      <p:ext uri="{BB962C8B-B14F-4D97-AF65-F5344CB8AC3E}">
        <p14:creationId xmlns:p14="http://schemas.microsoft.com/office/powerpoint/2010/main" val="22864589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r>
              <a:rPr lang="en-AU" sz="1600" b="0" i="0" kern="1200" dirty="0">
                <a:solidFill>
                  <a:schemeClr val="tx1"/>
                </a:solidFill>
                <a:effectLst/>
                <a:latin typeface="Arial" panose="020B0604020202020204" pitchFamily="34" charset="0"/>
                <a:ea typeface="+mn-ea"/>
                <a:cs typeface="Arial" panose="020B0604020202020204" pitchFamily="34" charset="0"/>
              </a:rPr>
              <a:t>Image by </a:t>
            </a:r>
            <a:r>
              <a:rPr lang="en-AU" sz="1600" b="0" i="0" u="sng" kern="1200" dirty="0" err="1">
                <a:solidFill>
                  <a:schemeClr val="tx1"/>
                </a:solidFill>
                <a:effectLst/>
                <a:latin typeface="Arial" panose="020B0604020202020204" pitchFamily="34" charset="0"/>
                <a:ea typeface="+mn-ea"/>
                <a:cs typeface="Arial" panose="020B0604020202020204" pitchFamily="34" charset="0"/>
                <a:hlinkClick r:id="rId3"/>
              </a:rPr>
              <a:t>OpenClipart</a:t>
            </a:r>
            <a:r>
              <a:rPr lang="en-AU" sz="1600" b="0" i="0" u="sng" kern="1200" dirty="0">
                <a:solidFill>
                  <a:schemeClr val="tx1"/>
                </a:solidFill>
                <a:effectLst/>
                <a:latin typeface="Arial" panose="020B0604020202020204" pitchFamily="34" charset="0"/>
                <a:ea typeface="+mn-ea"/>
                <a:cs typeface="Arial" panose="020B0604020202020204" pitchFamily="34" charset="0"/>
                <a:hlinkClick r:id="rId3"/>
              </a:rPr>
              <a:t>-Vectors</a:t>
            </a:r>
            <a:r>
              <a:rPr lang="en-AU" sz="1600" b="0" i="0" kern="1200" dirty="0">
                <a:solidFill>
                  <a:schemeClr val="tx1"/>
                </a:solidFill>
                <a:effectLst/>
                <a:latin typeface="Arial" panose="020B0604020202020204" pitchFamily="34" charset="0"/>
                <a:ea typeface="+mn-ea"/>
                <a:cs typeface="Arial" panose="020B0604020202020204" pitchFamily="34" charset="0"/>
              </a:rPr>
              <a:t> from </a:t>
            </a:r>
            <a:r>
              <a:rPr lang="en-AU" sz="1600" b="0" i="0" u="sng" kern="1200" dirty="0" err="1">
                <a:solidFill>
                  <a:schemeClr val="tx1"/>
                </a:solidFill>
                <a:effectLst/>
                <a:latin typeface="Arial" panose="020B0604020202020204" pitchFamily="34" charset="0"/>
                <a:ea typeface="+mn-ea"/>
                <a:cs typeface="Arial" panose="020B0604020202020204" pitchFamily="34" charset="0"/>
                <a:hlinkClick r:id="rId4"/>
              </a:rPr>
              <a:t>Pixabay</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67</a:t>
            </a:fld>
            <a:endParaRPr lang="en-AU"/>
          </a:p>
        </p:txBody>
      </p:sp>
    </p:spTree>
    <p:extLst>
      <p:ext uri="{BB962C8B-B14F-4D97-AF65-F5344CB8AC3E}">
        <p14:creationId xmlns:p14="http://schemas.microsoft.com/office/powerpoint/2010/main" val="29930157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b="0"/>
          </a:p>
        </p:txBody>
      </p:sp>
      <p:sp>
        <p:nvSpPr>
          <p:cNvPr id="4" name="Slide Number Placeholder 3"/>
          <p:cNvSpPr>
            <a:spLocks noGrp="1"/>
          </p:cNvSpPr>
          <p:nvPr>
            <p:ph type="sldNum" sz="quarter" idx="5"/>
          </p:nvPr>
        </p:nvSpPr>
        <p:spPr/>
        <p:txBody>
          <a:bodyPr/>
          <a:lstStyle/>
          <a:p>
            <a:fld id="{B07158C4-A119-4B78-9DE8-A50001BC31DC}" type="slidenum">
              <a:rPr lang="en-AU" smtClean="0"/>
              <a:pPr/>
              <a:t>68</a:t>
            </a:fld>
            <a:endParaRPr lang="en-AU"/>
          </a:p>
        </p:txBody>
      </p:sp>
    </p:spTree>
    <p:extLst>
      <p:ext uri="{BB962C8B-B14F-4D97-AF65-F5344CB8AC3E}">
        <p14:creationId xmlns:p14="http://schemas.microsoft.com/office/powerpoint/2010/main" val="3157651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78D7A-CEA7-29C2-AD57-8E4ACECE79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CD3CBB-35C1-42E5-8BD5-AA32925D9F54}"/>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786AB800-6D05-A9B8-6CBC-5C45E442DA9B}"/>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0" i="0" kern="1200" dirty="0">
                <a:solidFill>
                  <a:schemeClr val="tx1"/>
                </a:solidFill>
                <a:effectLst/>
                <a:latin typeface="Arial" panose="020B0604020202020204" pitchFamily="34" charset="0"/>
                <a:ea typeface="+mn-ea"/>
                <a:cs typeface="Arial" panose="020B0604020202020204" pitchFamily="34" charset="0"/>
              </a:rPr>
              <a:t>Image by </a:t>
            </a:r>
            <a:r>
              <a:rPr lang="en-AU" sz="1600" b="0" i="0" u="sng" kern="1200" dirty="0" err="1">
                <a:solidFill>
                  <a:schemeClr val="tx1"/>
                </a:solidFill>
                <a:effectLst/>
                <a:latin typeface="Arial" panose="020B0604020202020204" pitchFamily="34" charset="0"/>
                <a:ea typeface="+mn-ea"/>
                <a:cs typeface="Arial" panose="020B0604020202020204" pitchFamily="34" charset="0"/>
                <a:hlinkClick r:id="rId3"/>
              </a:rPr>
              <a:t>Htc</a:t>
            </a:r>
            <a:r>
              <a:rPr lang="en-AU" sz="1600" b="0" i="0" u="sng" kern="1200" dirty="0">
                <a:solidFill>
                  <a:schemeClr val="tx1"/>
                </a:solidFill>
                <a:effectLst/>
                <a:latin typeface="Arial" panose="020B0604020202020204" pitchFamily="34" charset="0"/>
                <a:ea typeface="+mn-ea"/>
                <a:cs typeface="Arial" panose="020B0604020202020204" pitchFamily="34" charset="0"/>
                <a:hlinkClick r:id="rId3"/>
              </a:rPr>
              <a:t> Erl</a:t>
            </a:r>
            <a:r>
              <a:rPr lang="en-AU" sz="1600" b="0" i="0" kern="1200" dirty="0">
                <a:solidFill>
                  <a:schemeClr val="tx1"/>
                </a:solidFill>
                <a:effectLst/>
                <a:latin typeface="Arial" panose="020B0604020202020204" pitchFamily="34" charset="0"/>
                <a:ea typeface="+mn-ea"/>
                <a:cs typeface="Arial" panose="020B0604020202020204" pitchFamily="34" charset="0"/>
              </a:rPr>
              <a:t> from </a:t>
            </a:r>
            <a:r>
              <a:rPr lang="en-AU" sz="1600" b="0" i="0" u="sng" kern="1200" dirty="0" err="1">
                <a:solidFill>
                  <a:schemeClr val="tx1"/>
                </a:solidFill>
                <a:effectLst/>
                <a:latin typeface="Arial" panose="020B0604020202020204" pitchFamily="34" charset="0"/>
                <a:ea typeface="+mn-ea"/>
                <a:cs typeface="Arial" panose="020B0604020202020204" pitchFamily="34" charset="0"/>
                <a:hlinkClick r:id="rId4"/>
              </a:rPr>
              <a:t>Pixabay</a:t>
            </a:r>
            <a:endParaRPr lang="en-AU" b="1" dirty="0"/>
          </a:p>
        </p:txBody>
      </p:sp>
      <p:sp>
        <p:nvSpPr>
          <p:cNvPr id="4" name="Slide Number Placeholder 3">
            <a:extLst>
              <a:ext uri="{FF2B5EF4-FFF2-40B4-BE49-F238E27FC236}">
                <a16:creationId xmlns:a16="http://schemas.microsoft.com/office/drawing/2014/main" id="{B21E2CFF-DAFE-FE2D-35BF-6CB8E5B90192}"/>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15959345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70</a:t>
            </a:fld>
            <a:endParaRPr lang="en-AU"/>
          </a:p>
        </p:txBody>
      </p:sp>
    </p:spTree>
    <p:extLst>
      <p:ext uri="{BB962C8B-B14F-4D97-AF65-F5344CB8AC3E}">
        <p14:creationId xmlns:p14="http://schemas.microsoft.com/office/powerpoint/2010/main" val="41527287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72</a:t>
            </a:fld>
            <a:endParaRPr lang="en-AU"/>
          </a:p>
        </p:txBody>
      </p:sp>
    </p:spTree>
    <p:extLst>
      <p:ext uri="{BB962C8B-B14F-4D97-AF65-F5344CB8AC3E}">
        <p14:creationId xmlns:p14="http://schemas.microsoft.com/office/powerpoint/2010/main" val="40700176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73</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75</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F668B-A5B0-0D73-CE8F-6A2E87EB0A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08D356-E8FE-F54C-071C-244CADCFFCB8}"/>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50E843EA-4D17-B4C0-69FA-97034D52E794}"/>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3FAD8D7A-2ADF-1C47-FB27-69748E8918F3}"/>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1274636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CFA81-960C-CC2B-4EE6-23CDCF8EAD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246560-1EB3-1B3D-9FB2-899EF992C6BA}"/>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767D7DEE-2CA5-493F-DD78-1F0B62C10131}"/>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EE9B42DB-CE08-879A-29A5-86A5C02C5BC7}"/>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493079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034F8-88D1-2386-3F5C-E014E064E4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F6C882-8F5E-6250-BE07-10FC8000D137}"/>
              </a:ext>
            </a:extLst>
          </p:cNvPr>
          <p:cNvSpPr>
            <a:spLocks noGrp="1" noRot="1" noChangeAspect="1"/>
          </p:cNvSpPr>
          <p:nvPr>
            <p:ph type="sldImg"/>
          </p:nvPr>
        </p:nvSpPr>
        <p:spPr>
          <a:xfrm>
            <a:off x="3228975" y="469900"/>
            <a:ext cx="3481388" cy="1957388"/>
          </a:xfrm>
        </p:spPr>
        <p:txBody>
          <a:bodyPr/>
          <a:lstStyle/>
          <a:p>
            <a:endParaRPr lang="en-AU"/>
          </a:p>
        </p:txBody>
      </p:sp>
      <p:sp>
        <p:nvSpPr>
          <p:cNvPr id="3" name="Notes Placeholder 2">
            <a:extLst>
              <a:ext uri="{FF2B5EF4-FFF2-40B4-BE49-F238E27FC236}">
                <a16:creationId xmlns:a16="http://schemas.microsoft.com/office/drawing/2014/main" id="{27FB49A9-D6D9-1498-1F18-CB29A338CD11}"/>
              </a:ext>
            </a:extLst>
          </p:cNvPr>
          <p:cNvSpPr>
            <a:spLocks noGrp="1"/>
          </p:cNvSpPr>
          <p:nvPr>
            <p:ph type="body" idx="1"/>
          </p:nvPr>
        </p:nvSpPr>
        <p:spPr>
          <a:xfrm>
            <a:off x="248484" y="2175703"/>
            <a:ext cx="9442371" cy="428995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a:extLst>
              <a:ext uri="{FF2B5EF4-FFF2-40B4-BE49-F238E27FC236}">
                <a16:creationId xmlns:a16="http://schemas.microsoft.com/office/drawing/2014/main" id="{200961C0-8182-2512-FF51-990A318A0AD2}"/>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738186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78400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 id="214748376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ducation.nsw.gov.au/teaching-and-learning/curriculum/pdhpe/planning-programming-and-assessing-pdhpe-k-12/planning-programming-and-assessing-pdhpe-7-10"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hyperlink" Target="https://unsplash.com/photos/men-and-women-gathered-around-a-table-QiIxg_q2vh0?utm_content=creditCopyText&amp;utm_medium=referral&amp;utm_source=unsplash" TargetMode="External"/><Relationship Id="rId4" Type="http://schemas.openxmlformats.org/officeDocument/2006/relationships/hyperlink" Target="https://unsplash.com/@zainulyasni6118?utm_content=creditCopyText&amp;utm_medium=referral&amp;utm_source=unsplash"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hyperlink" Target="https://pixabay.com/?utm_source=link-attribution&amp;utm_medium=referral&amp;utm_campaign=image&amp;utm_content=9672890" TargetMode="External"/><Relationship Id="rId4" Type="http://schemas.openxmlformats.org/officeDocument/2006/relationships/hyperlink" Target="https://pixabay.com/users/mohamed_hassan-5229782/?utm_source=link-attribution&amp;utm_medium=referral&amp;utm_campaign=image&amp;utm_content=967289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hyperlink" Target="https://pixabay.com/?utm_source=link-attribution&amp;utm_medium=referral&amp;utm_campaign=image&amp;utm_content=27655" TargetMode="External"/><Relationship Id="rId4" Type="http://schemas.openxmlformats.org/officeDocument/2006/relationships/hyperlink" Target="https://pixabay.com/users/clker-free-vector-images-3736/?utm_source=link-attribution&amp;utm_medium=referral&amp;utm_campaign=image&amp;utm_content=27655"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hyperlink" Target="https://pixabay.com/?utm_source=link-attribution&amp;utm_medium=referral&amp;utm_campaign=image&amp;utm_content=1297779" TargetMode="External"/><Relationship Id="rId4" Type="http://schemas.openxmlformats.org/officeDocument/2006/relationships/hyperlink" Target="https://pixabay.com/users/openclipart-vectors-30363/?utm_source=link-attribution&amp;utm_medium=referral&amp;utm_campaign=image&amp;utm_content=1297779"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hyperlink" Target="https://pixabay.com/?utm_source=link-attribution&amp;utm_medium=referral&amp;utm_campaign=image&amp;utm_content=5537679" TargetMode="External"/><Relationship Id="rId4" Type="http://schemas.openxmlformats.org/officeDocument/2006/relationships/hyperlink" Target="https://pixabay.com/users/cindynhiart-17986123/?utm_source=link-attribution&amp;utm_medium=referral&amp;utm_campaign=image&amp;utm_content=553767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unsplash.com/illustrations/woman-meditating-on-a-mat-with-plants-and-clock-S7vufapbtjA?utm_source=unsplash&amp;utm_medium=referral&amp;utm_content=creditCopyText" TargetMode="External"/><Relationship Id="rId4" Type="http://schemas.openxmlformats.org/officeDocument/2006/relationships/hyperlink" Target="https://unsplash.com/@salmangfx?utm_source=unsplash&amp;utm_medium=referral&amp;utm_content=creditCopyText"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hyperlink" Target="https://pixabay.com/?utm_source=link-attribution&amp;utm_medium=referral&amp;utm_campaign=image&amp;utm_content=4491416" TargetMode="External"/><Relationship Id="rId4" Type="http://schemas.openxmlformats.org/officeDocument/2006/relationships/hyperlink" Target="https://pixabay.com/users/fotografierende-4558536/?utm_source=link-attribution&amp;utm_medium=referral&amp;utm_campaign=image&amp;utm_content=4491416"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hyperlink" Target="https://www.eatforhealth.gov.au/guidelines/australian-guide-healthy-eating"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hyperlink" Target="https://www.eatforhealth.gov.au/" TargetMode="Externa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slide" Target="slide62.xml"/><Relationship Id="rId5" Type="http://schemas.openxmlformats.org/officeDocument/2006/relationships/slide" Target="slide41.xml"/><Relationship Id="rId4" Type="http://schemas.openxmlformats.org/officeDocument/2006/relationships/slide" Target="slide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hyperlink" Target="https://pixabay.com/?utm_source=link-attribution&amp;utm_medium=referral&amp;utm_campaign=image&amp;utm_content=3947909" TargetMode="External"/><Relationship Id="rId4" Type="http://schemas.openxmlformats.org/officeDocument/2006/relationships/hyperlink" Target="https://pixabay.com/users/manfredsteger-1848497/?utm_source=link-attribution&amp;utm_medium=referral&amp;utm_campaign=image&amp;utm_content=3947909"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hyperlink" Target="https://pixabay.com/?utm_source=link-attribution&amp;utm_medium=referral&amp;utm_campaign=image&amp;utm_content=8327864" TargetMode="External"/><Relationship Id="rId4" Type="http://schemas.openxmlformats.org/officeDocument/2006/relationships/hyperlink" Target="https://pixabay.com/users/poli_-4882926/?utm_source=link-attribution&amp;utm_medium=referral&amp;utm_campaign=image&amp;utm_content=8327864"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9.xml"/><Relationship Id="rId1" Type="http://schemas.openxmlformats.org/officeDocument/2006/relationships/video" Target="https://www.youtube.com/embed/uidH9W2CJdE?feature=oembed"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hyperlink" Target="https://pixabay.com/?utm_source=link-attribution&amp;utm_medium=referral&amp;utm_campaign=image&amp;utm_content=9046390" TargetMode="External"/><Relationship Id="rId4" Type="http://schemas.openxmlformats.org/officeDocument/2006/relationships/hyperlink" Target="https://pixabay.com/users/arya_w-20804497/?utm_source=link-attribution&amp;utm_medium=referral&amp;utm_campaign=image&amp;utm_content=9046390"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hyperlink" Target="https://unsplash.com/illustrations/a-cartoon-character-writing-in-a-notebook-pxpJoCs6zQE?utm_source=unsplash&amp;utm_medium=referral&amp;utm_content=creditCopyText" TargetMode="External"/><Relationship Id="rId4" Type="http://schemas.openxmlformats.org/officeDocument/2006/relationships/hyperlink" Target="https://unsplash.com/@aditya_sahu_lab?utm_source=unsplash&amp;utm_medium=referral&amp;utm_content=creditCopyText"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12.xml"/><Relationship Id="rId5" Type="http://schemas.openxmlformats.org/officeDocument/2006/relationships/hyperlink" Target="https://unsplash.com/illustrations/a-man-is-thinking-under-a-bright-lightbulb-WPKPvYDwcL8?utm_content=creditCopyText&amp;utm_medium=referral&amp;utm_source=unsplash" TargetMode="External"/><Relationship Id="rId4" Type="http://schemas.openxmlformats.org/officeDocument/2006/relationships/hyperlink" Target="https://unsplash.com/@deep_erudite?utm_content=creditCopyText&amp;utm_medium=referral&amp;utm_source=unsplash"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hyperlink" Target="https://unsplash.com/photos/person-in-gray-dress-shirt-writing-on-white-paper-Lf3S2zRXKXk?utm_content=creditCopyText&amp;utm_medium=referral&amp;utm_source=unsplash" TargetMode="External"/><Relationship Id="rId4" Type="http://schemas.openxmlformats.org/officeDocument/2006/relationships/hyperlink" Target="https://unsplash.com/@fan11?utm_content=creditCopyText&amp;utm_medium=referral&amp;utm_source=unsplash"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1.xml"/><Relationship Id="rId1" Type="http://schemas.openxmlformats.org/officeDocument/2006/relationships/slideLayout" Target="../slideLayouts/slideLayout12.xml"/><Relationship Id="rId5" Type="http://schemas.openxmlformats.org/officeDocument/2006/relationships/hyperlink" Target="https://pixabay.com/?utm_source=link-attribution&amp;utm_medium=referral&amp;utm_campaign=image&amp;utm_content=8562015" TargetMode="External"/><Relationship Id="rId4" Type="http://schemas.openxmlformats.org/officeDocument/2006/relationships/hyperlink" Target="https://pixabay.com/users/suttlemedia-12054259/?utm_source=link-attribution&amp;utm_medium=referral&amp;utm_campaign=image&amp;utm_content=8562015"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12.xml"/><Relationship Id="rId5" Type="http://schemas.openxmlformats.org/officeDocument/2006/relationships/hyperlink" Target="https://pixabay.com/?utm_source=link-attribution&amp;utm_medium=referral&amp;utm_campaign=image&amp;utm_content=4094254" TargetMode="External"/><Relationship Id="rId4" Type="http://schemas.openxmlformats.org/officeDocument/2006/relationships/hyperlink" Target="https://pixabay.com/users/zizitom-5490060/?utm_source=link-attribution&amp;utm_medium=referral&amp;utm_campaign=image&amp;utm_content=4094254"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4.xml"/><Relationship Id="rId1" Type="http://schemas.openxmlformats.org/officeDocument/2006/relationships/slideLayout" Target="../slideLayouts/slideLayout12.xml"/><Relationship Id="rId5" Type="http://schemas.openxmlformats.org/officeDocument/2006/relationships/hyperlink" Target="https://unsplash.com/photos/assorted-color-sticky-notes-P1SdQAhcJz8?utm_source=unsplash&amp;utm_medium=referral&amp;utm_content=creditCopyText" TargetMode="External"/><Relationship Id="rId4" Type="http://schemas.openxmlformats.org/officeDocument/2006/relationships/hyperlink" Target="https://unsplash.com/@nathaliarosa?utm_source=unsplash&amp;utm_medium=referral&amp;utm_content=creditCopyText"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12.xml"/><Relationship Id="rId5" Type="http://schemas.openxmlformats.org/officeDocument/2006/relationships/hyperlink" Target="https://pixabay.com/?utm_source=link-attribution&amp;utm_medium=referral&amp;utm_campaign=image&amp;utm_content=3674122" TargetMode="External"/><Relationship Id="rId4" Type="http://schemas.openxmlformats.org/officeDocument/2006/relationships/hyperlink" Target="https://pixabay.com/users/manfredsteger-1848497/?utm_source=link-attribution&amp;utm_medium=referral&amp;utm_campaign=image&amp;utm_content=3674122"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3.xml"/><Relationship Id="rId1" Type="http://schemas.openxmlformats.org/officeDocument/2006/relationships/video" Target="https://www.youtube.com/embed/GlPjUajkJ7w?feature=oembed"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hyperlink" Target="https://pixabay.com/?utm_source=link-attribution&amp;utm_medium=referral&amp;utm_campaign=image&amp;utm_content=7820591" TargetMode="External"/><Relationship Id="rId5" Type="http://schemas.openxmlformats.org/officeDocument/2006/relationships/hyperlink" Target="https://pixabay.com/users/muhnaufals-6229071/?utm_source=link-attribution&amp;utm_medium=referral&amp;utm_campaign=image&amp;utm_content=7820591" TargetMode="External"/><Relationship Id="rId4" Type="http://schemas.openxmlformats.org/officeDocument/2006/relationships/image" Target="../media/image49.png"/></Relationships>
</file>

<file path=ppt/slides/_rels/slide5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hyperlink" Target="https://www.healthdirect.gov.au/eating-disorders"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1.xml"/><Relationship Id="rId1" Type="http://schemas.openxmlformats.org/officeDocument/2006/relationships/slideLayout" Target="../slideLayouts/slideLayout12.xml"/><Relationship Id="rId5" Type="http://schemas.openxmlformats.org/officeDocument/2006/relationships/hyperlink" Target="https://pixabay.com/?utm_source=link-attribution&amp;utm_medium=referral&amp;utm_campaign=image&amp;utm_content=5812871" TargetMode="External"/><Relationship Id="rId4" Type="http://schemas.openxmlformats.org/officeDocument/2006/relationships/hyperlink" Target="https://pixabay.com/users/artsybeekids-392631/?utm_source=link-attribution&amp;utm_medium=referral&amp;utm_campaign=image&amp;utm_content=5812871"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hyperlink" Target="https://pixabay.com/?utm_source=link-attribution&amp;utm_medium=referral&amp;utm_campaign=image&amp;utm_content=5663412" TargetMode="External"/><Relationship Id="rId4" Type="http://schemas.openxmlformats.org/officeDocument/2006/relationships/hyperlink" Target="https://pixabay.com/users/htchnm-14967706/?utm_source=link-attribution&amp;utm_medium=referral&amp;utm_campaign=image&amp;utm_content=5663412"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2.xml"/><Relationship Id="rId1" Type="http://schemas.openxmlformats.org/officeDocument/2006/relationships/slideLayout" Target="../slideLayouts/slideLayout12.xml"/><Relationship Id="rId5" Type="http://schemas.openxmlformats.org/officeDocument/2006/relationships/hyperlink" Target="https://pixabay.com/?utm_source=link-attribution&amp;utm_medium=referral&amp;utm_campaign=image&amp;utm_content=2519654" TargetMode="External"/><Relationship Id="rId4" Type="http://schemas.openxmlformats.org/officeDocument/2006/relationships/hyperlink" Target="https://pixabay.com/users/jambulboy-4860762/?utm_source=link-attribution&amp;utm_medium=referral&amp;utm_campaign=image&amp;utm_content=2519654"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6.xml"/><Relationship Id="rId1" Type="http://schemas.openxmlformats.org/officeDocument/2006/relationships/slideLayout" Target="../slideLayouts/slideLayout12.xml"/><Relationship Id="rId6" Type="http://schemas.openxmlformats.org/officeDocument/2006/relationships/hyperlink" Target="https://pixabay.com/?utm_source=link-attribution&amp;utm_medium=referral&amp;utm_campaign=image&amp;utm_content=7820591" TargetMode="External"/><Relationship Id="rId5" Type="http://schemas.openxmlformats.org/officeDocument/2006/relationships/hyperlink" Target="https://pixabay.com/users/muhnaufals-6229071/?utm_source=link-attribution&amp;utm_medium=referral&amp;utm_campaign=image&amp;utm_content=7820591" TargetMode="External"/><Relationship Id="rId4" Type="http://schemas.openxmlformats.org/officeDocument/2006/relationships/image" Target="../media/image49.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hyperlink" Target="https://www.aihw.gov.au/reports/children-youth/young-people-alcohol-smoking-drugs" TargetMode="External"/><Relationship Id="rId2" Type="http://schemas.openxmlformats.org/officeDocument/2006/relationships/image" Target="../media/image55.jpe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9.xml"/><Relationship Id="rId1" Type="http://schemas.openxmlformats.org/officeDocument/2006/relationships/video" Target="https://www.youtube.com/embed/L-FmL7Xq2rE?feature=oemb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0.xml"/><Relationship Id="rId1" Type="http://schemas.openxmlformats.org/officeDocument/2006/relationships/slideLayout" Target="../slideLayouts/slideLayout12.xml"/><Relationship Id="rId5" Type="http://schemas.openxmlformats.org/officeDocument/2006/relationships/hyperlink" Target="https://pixabay.com/?utm_source=link-attribution&amp;utm_medium=referral&amp;utm_campaign=image&amp;utm_content=1103715" TargetMode="External"/><Relationship Id="rId4" Type="http://schemas.openxmlformats.org/officeDocument/2006/relationships/hyperlink" Target="https://pixabay.com/users/yerilee-1801917/?utm_source=link-attribution&amp;utm_medium=referral&amp;utm_campaign=image&amp;utm_content=1103715" TargetMode="External"/></Relationships>
</file>

<file path=ppt/slides/_rels/slide7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1.xml"/><Relationship Id="rId1" Type="http://schemas.openxmlformats.org/officeDocument/2006/relationships/slideLayout" Target="../slideLayouts/slideLayout12.xml"/><Relationship Id="rId5" Type="http://schemas.openxmlformats.org/officeDocument/2006/relationships/hyperlink" Target="https://pixabay.com/?utm_source=link-attribution&amp;utm_medium=referral&amp;utm_campaign=image&amp;utm_content=6350369" TargetMode="External"/><Relationship Id="rId4" Type="http://schemas.openxmlformats.org/officeDocument/2006/relationships/hyperlink" Target="https://pixabay.com/users/geralt-9301/?utm_source=link-attribution&amp;utm_medium=referral&amp;utm_campaign=image&amp;utm_content=6350369" TargetMode="External"/></Relationships>
</file>

<file path=ppt/slides/_rels/slide73.xml.rels><?xml version="1.0" encoding="UTF-8" standalone="yes"?>
<Relationships xmlns="http://schemas.openxmlformats.org/package/2006/relationships"><Relationship Id="rId8" Type="http://schemas.openxmlformats.org/officeDocument/2006/relationships/hyperlink" Target="https://www.eatforhealth.gov.au/guidelines/australian-guide-healthy-eating" TargetMode="External"/><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www.health.gov.au/topics/drugs/about-drugs/types-of-drugs" TargetMode="External"/><Relationship Id="rId2" Type="http://schemas.openxmlformats.org/officeDocument/2006/relationships/notesSlide" Target="../notesSlides/notesSlide62.xml"/><Relationship Id="rId1" Type="http://schemas.openxmlformats.org/officeDocument/2006/relationships/slideLayout" Target="../slideLayouts/slideLayout10.xml"/><Relationship Id="rId6" Type="http://schemas.openxmlformats.org/officeDocument/2006/relationships/hyperlink" Target="https://curriculum.nsw.edu.au/learning-areas/pdhpe/pdhpe-7-10-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 Id="rId9" Type="http://schemas.openxmlformats.org/officeDocument/2006/relationships/hyperlink" Target="https://www.eatforhealth.gov.au/guidelines/guidelines" TargetMode="External"/></Relationships>
</file>

<file path=ppt/slides/_rels/slide74.xml.rels><?xml version="1.0" encoding="UTF-8" standalone="yes"?>
<Relationships xmlns="http://schemas.openxmlformats.org/package/2006/relationships"><Relationship Id="rId8" Type="http://schemas.openxmlformats.org/officeDocument/2006/relationships/hyperlink" Target="https://www.health.nsw.gov.au/aod/resources/Factsheets/energy-drinks-and-caffeine.pdf" TargetMode="External"/><Relationship Id="rId3" Type="http://schemas.openxmlformats.org/officeDocument/2006/relationships/hyperlink" Target="https://www.aihw.gov.au/reports/children-youth/young-people-alcohol-smoking-drugs" TargetMode="External"/><Relationship Id="rId7" Type="http://schemas.openxmlformats.org/officeDocument/2006/relationships/hyperlink" Target="https://www.healthdirect.gov.au/what-is-addiction" TargetMode="External"/><Relationship Id="rId2" Type="http://schemas.openxmlformats.org/officeDocument/2006/relationships/hyperlink" Target="https://www.aihw.gov.au/reports/children-youth/nutrition" TargetMode="External"/><Relationship Id="rId1" Type="http://schemas.openxmlformats.org/officeDocument/2006/relationships/slideLayout" Target="../slideLayouts/slideLayout8.xml"/><Relationship Id="rId6" Type="http://schemas.openxmlformats.org/officeDocument/2006/relationships/hyperlink" Target="https://www.healthdirect.gov.au/eating-disorders" TargetMode="External"/><Relationship Id="rId5" Type="http://schemas.openxmlformats.org/officeDocument/2006/relationships/hyperlink" Target="https://www.eatforhealth.gov.au/guidelines/guidelines" TargetMode="External"/><Relationship Id="rId10" Type="http://schemas.openxmlformats.org/officeDocument/2006/relationships/hyperlink" Target="https://www.who.int/about/governance/constitution" TargetMode="External"/><Relationship Id="rId4" Type="http://schemas.openxmlformats.org/officeDocument/2006/relationships/hyperlink" Target="https://www.calm.com/s/Feelings-Wheel-Download-ables.pdf" TargetMode="External"/><Relationship Id="rId9" Type="http://schemas.openxmlformats.org/officeDocument/2006/relationships/hyperlink" Target="https://butterfly.org.au/eating-disorders-body-image/"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7.xml"/><Relationship Id="rId16" Type="http://schemas.openxmlformats.org/officeDocument/2006/relationships/image" Target="../media/image20.svg"/><Relationship Id="rId1" Type="http://schemas.openxmlformats.org/officeDocument/2006/relationships/slideLayout" Target="../slideLayouts/slideLayout12.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hyperlink" Target="https://pixabay.com/?utm_source=link-attribution&amp;utm_medium=referral&amp;utm_campaign=image&amp;utm_content=4094254" TargetMode="External"/><Relationship Id="rId4" Type="http://schemas.openxmlformats.org/officeDocument/2006/relationships/hyperlink" Target="https://pixabay.com/users/zizitom-5490060/?utm_source=link-attribution&amp;utm_medium=referral&amp;utm_campaign=image&amp;utm_content=409425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dirty="0">
                <a:latin typeface="+mj-lt"/>
              </a:rPr>
              <a:t>Instructions for use</a:t>
            </a:r>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931625"/>
            <a:ext cx="11483999" cy="4498641"/>
          </a:xfrm>
        </p:spPr>
        <p:txBody>
          <a:bodyPr/>
          <a:lstStyle/>
          <a:p>
            <a:pPr marL="342900" indent="-342900">
              <a:buFont typeface="Arial"/>
              <a:buChar char="•"/>
            </a:pPr>
            <a:r>
              <a:rPr lang="en-AU" sz="1800" dirty="0">
                <a:latin typeface="+mn-lt"/>
                <a:ea typeface="+mn-lt"/>
                <a:cs typeface="+mn-lt"/>
              </a:rPr>
              <a:t>This resource is not a teaching and learning program. It should be used in conjunction with </a:t>
            </a:r>
            <a:r>
              <a:rPr lang="en-AU" sz="1800" dirty="0">
                <a:solidFill>
                  <a:schemeClr val="accent2"/>
                </a:solidFill>
                <a:latin typeface="+mn-lt"/>
                <a:ea typeface="+mn-lt"/>
                <a:cs typeface="+mn-lt"/>
                <a:hlinkClick r:id="rId3">
                  <a:extLst>
                    <a:ext uri="{A12FA001-AC4F-418D-AE19-62706E023703}">
                      <ahyp:hlinkClr xmlns:ahyp="http://schemas.microsoft.com/office/drawing/2018/hyperlinkcolor" val="tx"/>
                    </a:ext>
                  </a:extLst>
                </a:hlinkClick>
              </a:rPr>
              <a:t>Thriving in health </a:t>
            </a:r>
            <a:r>
              <a:rPr lang="en-AU" sz="1800">
                <a:solidFill>
                  <a:schemeClr val="accent2"/>
                </a:solidFill>
                <a:latin typeface="+mn-lt"/>
                <a:ea typeface="+mn-lt"/>
                <a:cs typeface="+mn-lt"/>
                <a:hlinkClick r:id="rId3">
                  <a:extLst>
                    <a:ext uri="{A12FA001-AC4F-418D-AE19-62706E023703}">
                      <ahyp:hlinkClr xmlns:ahyp="http://schemas.microsoft.com/office/drawing/2018/hyperlinkcolor" val="tx"/>
                    </a:ext>
                  </a:extLst>
                </a:hlinkClick>
              </a:rPr>
              <a:t>and wellness</a:t>
            </a:r>
            <a:r>
              <a:rPr lang="en-AU" sz="1800">
                <a:solidFill>
                  <a:schemeClr val="accent2"/>
                </a:solidFill>
                <a:latin typeface="+mn-lt"/>
                <a:ea typeface="+mn-lt"/>
                <a:cs typeface="+mn-lt"/>
              </a:rPr>
              <a:t> </a:t>
            </a:r>
            <a:r>
              <a:rPr lang="en-AU" sz="1800">
                <a:ea typeface="+mn-lt"/>
                <a:cs typeface="+mn-lt"/>
              </a:rPr>
              <a:t>teaching and learning program.</a:t>
            </a:r>
            <a:endParaRPr lang="en-AU" sz="1800" dirty="0">
              <a:solidFill>
                <a:srgbClr val="22272B"/>
              </a:solidFill>
              <a:latin typeface="+mn-lt"/>
            </a:endParaRPr>
          </a:p>
          <a:p>
            <a:pPr marL="342900" indent="-342900">
              <a:lnSpc>
                <a:spcPct val="150000"/>
              </a:lnSpc>
              <a:buFont typeface="Arial"/>
              <a:buChar char="•"/>
            </a:pPr>
            <a:r>
              <a:rPr lang="en-AU" sz="1800" dirty="0">
                <a:solidFill>
                  <a:srgbClr val="22272B"/>
                </a:solidFill>
                <a:latin typeface="+mn-lt"/>
              </a:rPr>
              <a:t>Classroom teachers are encouraged to </a:t>
            </a:r>
            <a:r>
              <a:rPr lang="en-AU" sz="1800" b="1" dirty="0">
                <a:solidFill>
                  <a:srgbClr val="22272B"/>
                </a:solidFill>
                <a:latin typeface="+mn-lt"/>
              </a:rPr>
              <a:t>add and adapt</a:t>
            </a:r>
            <a:r>
              <a:rPr lang="en-AU" sz="1800" dirty="0">
                <a:solidFill>
                  <a:srgbClr val="22272B"/>
                </a:solidFill>
                <a:latin typeface="+mn-lt"/>
              </a:rPr>
              <a:t> slides as required to meet the needs of their students.</a:t>
            </a:r>
          </a:p>
          <a:p>
            <a:pPr marL="342900" indent="-342900">
              <a:lnSpc>
                <a:spcPct val="150000"/>
              </a:lnSpc>
              <a:buFont typeface="Arial"/>
              <a:buChar char="•"/>
            </a:pPr>
            <a:r>
              <a:rPr lang="en-AU" sz="1800" dirty="0">
                <a:solidFill>
                  <a:srgbClr val="22272B"/>
                </a:solidFill>
                <a:latin typeface="+mn-lt"/>
              </a:rPr>
              <a:t>Save a copy of the file to make changes to the slide deck. Go to File &gt; Download a Copy (this downloads a copy to the computer to edit in the PowerPoint app).</a:t>
            </a:r>
          </a:p>
          <a:p>
            <a:pPr marL="342900" indent="-342900">
              <a:lnSpc>
                <a:spcPct val="150000"/>
              </a:lnSpc>
              <a:buFont typeface="Arial"/>
              <a:buChar char="•"/>
            </a:pPr>
            <a:r>
              <a:rPr lang="en-AU" sz="1800" dirty="0">
                <a:solidFill>
                  <a:srgbClr val="22272B"/>
                </a:solidFill>
                <a:latin typeface="+mn-lt"/>
              </a:rPr>
              <a:t>To convert the PowerPoint to Google Slides:</a:t>
            </a:r>
          </a:p>
          <a:p>
            <a:pPr marL="913765" lvl="1" indent="-457200">
              <a:lnSpc>
                <a:spcPct val="150000"/>
              </a:lnSpc>
              <a:buFont typeface="+mj-lt"/>
              <a:buAutoNum type="arabicPeriod"/>
            </a:pPr>
            <a:r>
              <a:rPr lang="en-AU" dirty="0">
                <a:solidFill>
                  <a:srgbClr val="22272B"/>
                </a:solidFill>
                <a:latin typeface="+mn-lt"/>
              </a:rPr>
              <a:t>Upload the file into Google Drive and open it.</a:t>
            </a:r>
          </a:p>
          <a:p>
            <a:pPr marL="913765" lvl="1" indent="-457200">
              <a:lnSpc>
                <a:spcPct val="150000"/>
              </a:lnSpc>
              <a:buFont typeface="+mj-lt"/>
              <a:buAutoNum type="arabicPeriod"/>
            </a:pPr>
            <a:r>
              <a:rPr lang="en-AU" dirty="0">
                <a:solidFill>
                  <a:srgbClr val="22272B"/>
                </a:solidFill>
                <a:latin typeface="+mn-lt"/>
              </a:rPr>
              <a:t>Go to File &gt; Save as Google Slides.</a:t>
            </a:r>
          </a:p>
          <a:p>
            <a:pPr marL="456565" lvl="1">
              <a:lnSpc>
                <a:spcPct val="150000"/>
              </a:lnSpc>
            </a:pPr>
            <a:r>
              <a:rPr lang="en-AU" dirty="0">
                <a:solidFill>
                  <a:srgbClr val="22272B"/>
                </a:solidFill>
                <a:latin typeface="+mn-lt"/>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584EB-242F-238B-82A5-166B745B258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2A50C921-5D43-209F-6E8E-715A04C5638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71908" y="1307960"/>
            <a:ext cx="4478504" cy="4242080"/>
          </a:xfrm>
          <a:prstGeom prst="round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D1C38798-FABB-7FDC-80AB-11E47B8A089A}"/>
              </a:ext>
              <a:ext uri="{C183D7F6-B498-43B3-948B-1728B52AA6E4}">
                <adec:decorative xmlns:adec="http://schemas.microsoft.com/office/drawing/2017/decorative" val="1"/>
              </a:ext>
            </a:extLst>
          </p:cNvPr>
          <p:cNvSpPr txBox="1"/>
          <p:nvPr/>
        </p:nvSpPr>
        <p:spPr>
          <a:xfrm>
            <a:off x="271908" y="5677262"/>
            <a:ext cx="4478504" cy="276999"/>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Photo by </a:t>
            </a:r>
            <a:r>
              <a:rPr lang="en-AU" sz="1200" b="0" i="0" kern="1200" dirty="0">
                <a:solidFill>
                  <a:schemeClr val="tx1"/>
                </a:solidFill>
                <a:effectLst/>
                <a:latin typeface="Arial" panose="020B0604020202020204" pitchFamily="34" charset="0"/>
                <a:ea typeface="+mn-ea"/>
                <a:cs typeface="Arial" panose="020B0604020202020204" pitchFamily="34" charset="0"/>
                <a:hlinkClick r:id="rId4"/>
              </a:rPr>
              <a:t>Zainul Yasni</a:t>
            </a:r>
            <a:r>
              <a:rPr lang="en-AU" sz="1200" b="0" i="0" kern="1200" dirty="0">
                <a:solidFill>
                  <a:schemeClr val="tx1"/>
                </a:solidFill>
                <a:effectLst/>
                <a:latin typeface="Arial" panose="020B0604020202020204" pitchFamily="34" charset="0"/>
                <a:ea typeface="+mn-ea"/>
                <a:cs typeface="Arial" panose="020B0604020202020204" pitchFamily="34" charset="0"/>
              </a:rPr>
              <a:t> on </a:t>
            </a:r>
            <a:r>
              <a:rPr lang="en-AU" sz="1200" b="0" i="0" kern="1200" dirty="0" err="1">
                <a:solidFill>
                  <a:schemeClr val="tx1"/>
                </a:solidFill>
                <a:effectLst/>
                <a:latin typeface="Arial" panose="020B0604020202020204" pitchFamily="34" charset="0"/>
                <a:ea typeface="+mn-ea"/>
                <a:cs typeface="Arial" panose="020B0604020202020204" pitchFamily="34" charset="0"/>
                <a:hlinkClick r:id="rId5"/>
              </a:rPr>
              <a:t>Unsplash</a:t>
            </a:r>
            <a:endParaRPr lang="en-AU" sz="1200" b="1" dirty="0"/>
          </a:p>
        </p:txBody>
      </p:sp>
      <p:sp>
        <p:nvSpPr>
          <p:cNvPr id="2" name="Title 1">
            <a:extLst>
              <a:ext uri="{FF2B5EF4-FFF2-40B4-BE49-F238E27FC236}">
                <a16:creationId xmlns:a16="http://schemas.microsoft.com/office/drawing/2014/main" id="{02EA6475-FDB8-4E01-8282-9B37D5681D26}"/>
              </a:ext>
            </a:extLst>
          </p:cNvPr>
          <p:cNvSpPr>
            <a:spLocks noGrp="1"/>
          </p:cNvSpPr>
          <p:nvPr>
            <p:ph type="title"/>
          </p:nvPr>
        </p:nvSpPr>
        <p:spPr>
          <a:xfrm>
            <a:off x="5399998" y="360000"/>
            <a:ext cx="6485612" cy="444154"/>
          </a:xfrm>
        </p:spPr>
        <p:txBody>
          <a:bodyPr/>
          <a:lstStyle/>
          <a:p>
            <a:r>
              <a:rPr lang="en-AU" sz="3200" dirty="0">
                <a:latin typeface="+mj-lt"/>
                <a:cs typeface="Arial"/>
              </a:rPr>
              <a:t>Activity – holistic health impacts (2)</a:t>
            </a:r>
            <a:endParaRPr lang="en-AU" sz="3200" dirty="0">
              <a:cs typeface="Arial"/>
            </a:endParaRPr>
          </a:p>
        </p:txBody>
      </p:sp>
      <p:sp>
        <p:nvSpPr>
          <p:cNvPr id="5" name="Text Placeholder 4">
            <a:extLst>
              <a:ext uri="{FF2B5EF4-FFF2-40B4-BE49-F238E27FC236}">
                <a16:creationId xmlns:a16="http://schemas.microsoft.com/office/drawing/2014/main" id="{C6128D31-8A6B-9D41-6017-3FA18BFF6562}"/>
              </a:ext>
            </a:extLst>
          </p:cNvPr>
          <p:cNvSpPr>
            <a:spLocks noGrp="1"/>
          </p:cNvSpPr>
          <p:nvPr>
            <p:ph type="body" sz="quarter" idx="18"/>
          </p:nvPr>
        </p:nvSpPr>
        <p:spPr>
          <a:xfrm>
            <a:off x="5399998" y="1117606"/>
            <a:ext cx="5400000" cy="294189"/>
          </a:xfrm>
        </p:spPr>
        <p:txBody>
          <a:bodyPr/>
          <a:lstStyle/>
          <a:p>
            <a:r>
              <a:rPr lang="en-AU"/>
              <a:t>Scenario analysis</a:t>
            </a:r>
            <a:endParaRPr lang="en-AU">
              <a:latin typeface="+mj-lt"/>
            </a:endParaRPr>
          </a:p>
        </p:txBody>
      </p:sp>
      <p:sp>
        <p:nvSpPr>
          <p:cNvPr id="4" name="Text Placeholder 10">
            <a:extLst>
              <a:ext uri="{FF2B5EF4-FFF2-40B4-BE49-F238E27FC236}">
                <a16:creationId xmlns:a16="http://schemas.microsoft.com/office/drawing/2014/main" id="{FFFFCB11-E358-C7DE-CEC5-5FB3043C1CCE}"/>
              </a:ext>
            </a:extLst>
          </p:cNvPr>
          <p:cNvSpPr>
            <a:spLocks noGrp="1"/>
          </p:cNvSpPr>
          <p:nvPr>
            <p:ph type="body" sz="quarter" idx="17"/>
          </p:nvPr>
        </p:nvSpPr>
        <p:spPr>
          <a:xfrm>
            <a:off x="5399998" y="1742757"/>
            <a:ext cx="6444002" cy="4165600"/>
          </a:xfrm>
        </p:spPr>
        <p:txBody>
          <a:bodyPr/>
          <a:lstStyle/>
          <a:p>
            <a:r>
              <a:rPr lang="en-AU" sz="1800" b="1" dirty="0">
                <a:latin typeface="+mj-lt"/>
              </a:rPr>
              <a:t>Sample scenario</a:t>
            </a:r>
          </a:p>
          <a:p>
            <a:r>
              <a:rPr lang="en-AU" sz="1800" dirty="0">
                <a:latin typeface="+mn-lt"/>
              </a:rPr>
              <a:t>Alex broke his leg playing basketball and how now must take a break from sports for several months. Alex feels frustrated because his social life revolves around the basketball team. </a:t>
            </a:r>
          </a:p>
          <a:p>
            <a:r>
              <a:rPr lang="en-AU" sz="1800" dirty="0">
                <a:latin typeface="+mn-lt"/>
              </a:rPr>
              <a:t>Being unable to play, Alex notices he’s gaining weight and feels more tired during the day. His mood has also been low, and he’s finding it harder to focus on schoolwork. </a:t>
            </a:r>
          </a:p>
        </p:txBody>
      </p:sp>
      <p:sp>
        <p:nvSpPr>
          <p:cNvPr id="3" name="Slide Number Placeholder 2">
            <a:extLst>
              <a:ext uri="{FF2B5EF4-FFF2-40B4-BE49-F238E27FC236}">
                <a16:creationId xmlns:a16="http://schemas.microsoft.com/office/drawing/2014/main" id="{122711A1-230B-54DC-D982-E32A2A091438}"/>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161648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42001-1D21-991A-20BA-F4A9E25ADF03}"/>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7DC76F1E-27D9-E763-C9EE-0B16CFB37F8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0863" y="360000"/>
            <a:ext cx="4144937" cy="5863000"/>
          </a:xfrm>
          <a:prstGeom prst="rect">
            <a:avLst/>
          </a:prstGeom>
          <a:ln>
            <a:no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DBF47A16-1711-90A5-8810-481E87D94718}"/>
              </a:ext>
            </a:extLst>
          </p:cNvPr>
          <p:cNvSpPr>
            <a:spLocks noGrp="1"/>
          </p:cNvSpPr>
          <p:nvPr>
            <p:ph type="title"/>
          </p:nvPr>
        </p:nvSpPr>
        <p:spPr>
          <a:xfrm>
            <a:off x="5399998" y="360000"/>
            <a:ext cx="6485612" cy="444154"/>
          </a:xfrm>
        </p:spPr>
        <p:txBody>
          <a:bodyPr/>
          <a:lstStyle/>
          <a:p>
            <a:r>
              <a:rPr lang="en-AU" dirty="0">
                <a:latin typeface="+mj-lt"/>
                <a:cs typeface="Arial"/>
              </a:rPr>
              <a:t>Activity – holistic health scenarios</a:t>
            </a:r>
            <a:endParaRPr lang="en-AU" dirty="0">
              <a:cs typeface="Arial"/>
            </a:endParaRPr>
          </a:p>
        </p:txBody>
      </p:sp>
      <p:sp>
        <p:nvSpPr>
          <p:cNvPr id="5" name="Text Placeholder 4">
            <a:extLst>
              <a:ext uri="{FF2B5EF4-FFF2-40B4-BE49-F238E27FC236}">
                <a16:creationId xmlns:a16="http://schemas.microsoft.com/office/drawing/2014/main" id="{D49BBD55-00A8-FC91-2E78-53676E067710}"/>
              </a:ext>
            </a:extLst>
          </p:cNvPr>
          <p:cNvSpPr>
            <a:spLocks noGrp="1"/>
          </p:cNvSpPr>
          <p:nvPr>
            <p:ph type="body" sz="quarter" idx="18"/>
          </p:nvPr>
        </p:nvSpPr>
        <p:spPr>
          <a:xfrm>
            <a:off x="5399998" y="1544962"/>
            <a:ext cx="5400000" cy="294189"/>
          </a:xfrm>
        </p:spPr>
        <p:txBody>
          <a:bodyPr/>
          <a:lstStyle/>
          <a:p>
            <a:r>
              <a:rPr lang="en-AU">
                <a:cs typeface="Arial"/>
              </a:rPr>
              <a:t>Individual analysis</a:t>
            </a:r>
            <a:endParaRPr lang="en-AU">
              <a:latin typeface="+mj-lt"/>
              <a:cs typeface="Arial"/>
            </a:endParaRPr>
          </a:p>
        </p:txBody>
      </p:sp>
      <p:sp>
        <p:nvSpPr>
          <p:cNvPr id="7" name="Text Placeholder 6">
            <a:extLst>
              <a:ext uri="{FF2B5EF4-FFF2-40B4-BE49-F238E27FC236}">
                <a16:creationId xmlns:a16="http://schemas.microsoft.com/office/drawing/2014/main" id="{709FD8BB-E769-79CF-AF4F-85E3FB6142F6}"/>
              </a:ext>
            </a:extLst>
          </p:cNvPr>
          <p:cNvSpPr>
            <a:spLocks noGrp="1"/>
          </p:cNvSpPr>
          <p:nvPr>
            <p:ph type="body" sz="quarter" idx="17"/>
          </p:nvPr>
        </p:nvSpPr>
        <p:spPr>
          <a:xfrm>
            <a:off x="5400675" y="2226564"/>
            <a:ext cx="6407150" cy="4109436"/>
          </a:xfrm>
        </p:spPr>
        <p:txBody>
          <a:bodyPr/>
          <a:lstStyle/>
          <a:p>
            <a:r>
              <a:rPr lang="en-AU" sz="1800" b="1" dirty="0">
                <a:latin typeface="+mj-lt"/>
              </a:rPr>
              <a:t>Instructions</a:t>
            </a:r>
          </a:p>
          <a:p>
            <a:r>
              <a:rPr lang="en-AU" sz="1800" dirty="0">
                <a:latin typeface="+mn-lt"/>
              </a:rPr>
              <a:t>Review your holistic health scenario. </a:t>
            </a:r>
          </a:p>
          <a:p>
            <a:r>
              <a:rPr lang="en-AU" sz="1800" dirty="0">
                <a:latin typeface="+mn-lt"/>
              </a:rPr>
              <a:t>Use the scenario as a stimulus to respond to the questions on your worksheet. </a:t>
            </a:r>
          </a:p>
          <a:p>
            <a:r>
              <a:rPr lang="en-AU" sz="1800" dirty="0">
                <a:latin typeface="+mn-lt"/>
              </a:rPr>
              <a:t>Compare and contrast your responses with someone who analysed the same scenario. </a:t>
            </a:r>
          </a:p>
        </p:txBody>
      </p:sp>
      <p:sp>
        <p:nvSpPr>
          <p:cNvPr id="3" name="Slide Number Placeholder 2">
            <a:extLst>
              <a:ext uri="{FF2B5EF4-FFF2-40B4-BE49-F238E27FC236}">
                <a16:creationId xmlns:a16="http://schemas.microsoft.com/office/drawing/2014/main" id="{17F076A7-334A-3C20-C7A1-93BFE10A8C02}"/>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3444219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75354-B71B-609B-D19D-B76EC004F2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F27583-1FDD-8A82-8B4E-BFB9B53FBFB2}"/>
              </a:ext>
            </a:extLst>
          </p:cNvPr>
          <p:cNvSpPr>
            <a:spLocks noGrp="1"/>
          </p:cNvSpPr>
          <p:nvPr>
            <p:ph type="title"/>
          </p:nvPr>
        </p:nvSpPr>
        <p:spPr>
          <a:xfrm>
            <a:off x="5399998" y="360000"/>
            <a:ext cx="6485612" cy="444154"/>
          </a:xfrm>
        </p:spPr>
        <p:txBody>
          <a:bodyPr/>
          <a:lstStyle/>
          <a:p>
            <a:r>
              <a:rPr lang="en-AU" dirty="0">
                <a:latin typeface="+mj-lt"/>
              </a:rPr>
              <a:t>Activity – my health over time</a:t>
            </a:r>
          </a:p>
        </p:txBody>
      </p:sp>
      <p:sp>
        <p:nvSpPr>
          <p:cNvPr id="8" name="Rectangle: Rounded Corners 7">
            <a:extLst>
              <a:ext uri="{FF2B5EF4-FFF2-40B4-BE49-F238E27FC236}">
                <a16:creationId xmlns:a16="http://schemas.microsoft.com/office/drawing/2014/main" id="{7131ABBC-DA8D-2F2F-5EB0-ED689A5B5378}"/>
              </a:ext>
            </a:extLst>
          </p:cNvPr>
          <p:cNvSpPr/>
          <p:nvPr/>
        </p:nvSpPr>
        <p:spPr>
          <a:xfrm>
            <a:off x="266435" y="360000"/>
            <a:ext cx="4590288" cy="5855190"/>
          </a:xfrm>
          <a:prstGeom prst="roundRect">
            <a:avLst>
              <a:gd name="adj" fmla="val 7021"/>
            </a:avLst>
          </a:prstGeom>
          <a:solidFill>
            <a:schemeClr val="accent1"/>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fontAlgn="base">
              <a:lnSpc>
                <a:spcPct val="114000"/>
              </a:lnSpc>
            </a:pPr>
            <a:r>
              <a:rPr lang="en-AU" sz="1800" b="1" dirty="0">
                <a:latin typeface="+mj-lt"/>
              </a:rPr>
              <a:t>Sentence starters</a:t>
            </a:r>
          </a:p>
          <a:p>
            <a:pPr marL="285750" indent="-285750" fontAlgn="base">
              <a:lnSpc>
                <a:spcPct val="150000"/>
              </a:lnSpc>
              <a:spcAft>
                <a:spcPts val="1200"/>
              </a:spcAft>
              <a:buFont typeface="Arial" panose="020B0604020202020204" pitchFamily="34" charset="0"/>
              <a:buChar char="•"/>
            </a:pPr>
            <a:r>
              <a:rPr lang="en-AU" sz="1800" dirty="0"/>
              <a:t>Although it may seem as though the dimensions of health are separate, the truth is… </a:t>
            </a:r>
          </a:p>
          <a:p>
            <a:pPr marL="285750" indent="-285750" fontAlgn="base">
              <a:lnSpc>
                <a:spcPct val="150000"/>
              </a:lnSpc>
              <a:spcAft>
                <a:spcPts val="1200"/>
              </a:spcAft>
              <a:buFont typeface="Arial" panose="020B0604020202020204" pitchFamily="34" charset="0"/>
              <a:buChar char="•"/>
            </a:pPr>
            <a:r>
              <a:rPr lang="en-AU" sz="1800" dirty="0"/>
              <a:t>One clear example of how one dimension of health influences another is seen through…</a:t>
            </a:r>
          </a:p>
          <a:p>
            <a:pPr marL="285750" indent="-285750" fontAlgn="base">
              <a:lnSpc>
                <a:spcPct val="150000"/>
              </a:lnSpc>
              <a:spcAft>
                <a:spcPts val="1200"/>
              </a:spcAft>
              <a:buFont typeface="Arial" panose="020B0604020202020204" pitchFamily="34" charset="0"/>
              <a:buChar char="•"/>
            </a:pPr>
            <a:r>
              <a:rPr lang="en-AU" sz="1800" dirty="0"/>
              <a:t>If a person’s… health declines, the impact on their… health could be… </a:t>
            </a:r>
          </a:p>
          <a:p>
            <a:pPr marL="285750" indent="-285750" fontAlgn="base">
              <a:lnSpc>
                <a:spcPct val="150000"/>
              </a:lnSpc>
              <a:spcAft>
                <a:spcPts val="1200"/>
              </a:spcAft>
              <a:buFont typeface="Arial" panose="020B0604020202020204" pitchFamily="34" charset="0"/>
              <a:buChar char="•"/>
            </a:pPr>
            <a:r>
              <a:rPr lang="en-AU" sz="1800" dirty="0"/>
              <a:t>For many people, improving… dimension of health can also lead to a significant improvement in… </a:t>
            </a:r>
          </a:p>
        </p:txBody>
      </p:sp>
      <p:sp>
        <p:nvSpPr>
          <p:cNvPr id="5" name="Text Placeholder 4">
            <a:extLst>
              <a:ext uri="{FF2B5EF4-FFF2-40B4-BE49-F238E27FC236}">
                <a16:creationId xmlns:a16="http://schemas.microsoft.com/office/drawing/2014/main" id="{7B28B9B6-4FDE-B9D7-7181-83371D314A85}"/>
              </a:ext>
            </a:extLst>
          </p:cNvPr>
          <p:cNvSpPr>
            <a:spLocks noGrp="1"/>
          </p:cNvSpPr>
          <p:nvPr>
            <p:ph type="body" sz="quarter" idx="18"/>
          </p:nvPr>
        </p:nvSpPr>
        <p:spPr>
          <a:xfrm>
            <a:off x="5399998" y="1082022"/>
            <a:ext cx="5400000" cy="294189"/>
          </a:xfrm>
        </p:spPr>
        <p:txBody>
          <a:bodyPr/>
          <a:lstStyle/>
          <a:p>
            <a:r>
              <a:rPr lang="en-AU"/>
              <a:t>Individual activity – written reflection</a:t>
            </a:r>
          </a:p>
        </p:txBody>
      </p:sp>
      <p:sp>
        <p:nvSpPr>
          <p:cNvPr id="4" name="Text Placeholder 10">
            <a:extLst>
              <a:ext uri="{FF2B5EF4-FFF2-40B4-BE49-F238E27FC236}">
                <a16:creationId xmlns:a16="http://schemas.microsoft.com/office/drawing/2014/main" id="{F2B3699F-4F69-63F0-EF8C-FBC7DC818134}"/>
              </a:ext>
            </a:extLst>
          </p:cNvPr>
          <p:cNvSpPr>
            <a:spLocks noGrp="1"/>
          </p:cNvSpPr>
          <p:nvPr>
            <p:ph type="body" sz="quarter" idx="17"/>
          </p:nvPr>
        </p:nvSpPr>
        <p:spPr>
          <a:xfrm>
            <a:off x="5399998" y="1872343"/>
            <a:ext cx="6444002" cy="4463371"/>
          </a:xfrm>
        </p:spPr>
        <p:txBody>
          <a:bodyPr/>
          <a:lstStyle/>
          <a:p>
            <a:pPr>
              <a:spcAft>
                <a:spcPts val="2400"/>
              </a:spcAft>
            </a:pPr>
            <a:r>
              <a:rPr lang="en-AU" sz="1800" b="1" dirty="0">
                <a:latin typeface="+mj-lt"/>
              </a:rPr>
              <a:t>Instructions</a:t>
            </a:r>
          </a:p>
          <a:p>
            <a:pPr>
              <a:spcAft>
                <a:spcPts val="2400"/>
              </a:spcAft>
            </a:pPr>
            <a:r>
              <a:rPr lang="en-AU" sz="1800" dirty="0">
                <a:latin typeface="+mn-lt"/>
              </a:rPr>
              <a:t>Consider and develop a short, written reflection in response to the following stimulus</a:t>
            </a:r>
          </a:p>
          <a:p>
            <a:pPr algn="ctr">
              <a:spcAft>
                <a:spcPts val="2400"/>
              </a:spcAft>
            </a:pPr>
            <a:r>
              <a:rPr lang="en-AU" sz="1800" dirty="0">
                <a:latin typeface="+mn-lt"/>
              </a:rPr>
              <a:t>To what extent can a change in one dimension of health influence the other dimensions of health?</a:t>
            </a:r>
          </a:p>
          <a:p>
            <a:pPr>
              <a:spcAft>
                <a:spcPts val="2400"/>
              </a:spcAft>
            </a:pPr>
            <a:r>
              <a:rPr lang="en-AU" sz="1800" dirty="0">
                <a:latin typeface="+mn-lt"/>
              </a:rPr>
              <a:t>Sentence starters have been provided to assist you.</a:t>
            </a:r>
          </a:p>
        </p:txBody>
      </p:sp>
      <p:sp>
        <p:nvSpPr>
          <p:cNvPr id="3" name="Slide Number Placeholder 2">
            <a:extLst>
              <a:ext uri="{FF2B5EF4-FFF2-40B4-BE49-F238E27FC236}">
                <a16:creationId xmlns:a16="http://schemas.microsoft.com/office/drawing/2014/main" id="{50C3D646-A741-6A0D-B466-1884E5C41D75}"/>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295628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15F14-1F5E-8630-22F4-EFD3D2B4FA9A}"/>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36162799-8B33-9E0C-5641-5356D662294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024" y="810000"/>
            <a:ext cx="5238000" cy="5238000"/>
          </a:xfrm>
          <a:prstGeom prst="rect">
            <a:avLst/>
          </a:prstGeom>
          <a:ln>
            <a:no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023889BE-63B0-F56C-631A-781E764DA95F}"/>
              </a:ext>
              <a:ext uri="{C183D7F6-B498-43B3-948B-1728B52AA6E4}">
                <adec:decorative xmlns:adec="http://schemas.microsoft.com/office/drawing/2017/decorative" val="1"/>
              </a:ext>
            </a:extLst>
          </p:cNvPr>
          <p:cNvSpPr txBox="1"/>
          <p:nvPr/>
        </p:nvSpPr>
        <p:spPr>
          <a:xfrm>
            <a:off x="492252" y="5059001"/>
            <a:ext cx="3965448" cy="276999"/>
          </a:xfrm>
          <a:prstGeom prst="rect">
            <a:avLst/>
          </a:prstGeom>
          <a:noFill/>
        </p:spPr>
        <p:txBody>
          <a:bodyPr wrap="square">
            <a:spAutoFit/>
          </a:bodyPr>
          <a:lstStyle/>
          <a:p>
            <a:pPr lvl="0" defTabSz="1219170">
              <a:defRPr/>
            </a:pPr>
            <a:r>
              <a:rPr lang="en-AU" sz="1200" dirty="0">
                <a:latin typeface="Arial" panose="020B0604020202020204" pitchFamily="34" charset="0"/>
                <a:cs typeface="Arial" panose="020B0604020202020204" pitchFamily="34" charset="0"/>
              </a:rPr>
              <a:t>Image by </a:t>
            </a:r>
            <a:r>
              <a:rPr lang="en-AU" sz="1200" u="sng" dirty="0">
                <a:latin typeface="Arial" panose="020B0604020202020204" pitchFamily="34" charset="0"/>
                <a:cs typeface="Arial" panose="020B0604020202020204" pitchFamily="34" charset="0"/>
                <a:hlinkClick r:id="rId4"/>
              </a:rPr>
              <a:t>Mohamed Hassan</a:t>
            </a:r>
            <a:r>
              <a:rPr lang="en-AU" sz="1200" dirty="0">
                <a:latin typeface="Arial" panose="020B0604020202020204" pitchFamily="34" charset="0"/>
                <a:cs typeface="Arial" panose="020B0604020202020204" pitchFamily="34" charset="0"/>
              </a:rPr>
              <a:t> from </a:t>
            </a:r>
            <a:r>
              <a:rPr lang="en-AU" sz="1200" u="sng" dirty="0" err="1">
                <a:latin typeface="Arial" panose="020B0604020202020204" pitchFamily="34" charset="0"/>
                <a:cs typeface="Arial" panose="020B0604020202020204" pitchFamily="34" charset="0"/>
                <a:hlinkClick r:id="rId5"/>
              </a:rPr>
              <a:t>Pixabay</a:t>
            </a:r>
            <a:endParaRPr lang="en-AU" sz="1200" b="1" dirty="0"/>
          </a:p>
        </p:txBody>
      </p:sp>
      <p:sp>
        <p:nvSpPr>
          <p:cNvPr id="2" name="Title 1">
            <a:extLst>
              <a:ext uri="{FF2B5EF4-FFF2-40B4-BE49-F238E27FC236}">
                <a16:creationId xmlns:a16="http://schemas.microsoft.com/office/drawing/2014/main" id="{32DFE6A8-B01D-D7BB-FF0B-C84C50625BA6}"/>
              </a:ext>
            </a:extLst>
          </p:cNvPr>
          <p:cNvSpPr>
            <a:spLocks noGrp="1"/>
          </p:cNvSpPr>
          <p:nvPr>
            <p:ph type="title"/>
          </p:nvPr>
        </p:nvSpPr>
        <p:spPr>
          <a:xfrm>
            <a:off x="5399998" y="360000"/>
            <a:ext cx="6485612" cy="444154"/>
          </a:xfrm>
        </p:spPr>
        <p:txBody>
          <a:bodyPr/>
          <a:lstStyle/>
          <a:p>
            <a:r>
              <a:rPr lang="en-AU" sz="3200" dirty="0">
                <a:latin typeface="+mj-lt"/>
                <a:cs typeface="Arial"/>
              </a:rPr>
              <a:t>Activity – lifestyle behaviours (1)</a:t>
            </a:r>
            <a:endParaRPr lang="en-AU" sz="3200" dirty="0">
              <a:cs typeface="Arial"/>
            </a:endParaRPr>
          </a:p>
        </p:txBody>
      </p:sp>
      <p:sp>
        <p:nvSpPr>
          <p:cNvPr id="5" name="Text Placeholder 4">
            <a:extLst>
              <a:ext uri="{FF2B5EF4-FFF2-40B4-BE49-F238E27FC236}">
                <a16:creationId xmlns:a16="http://schemas.microsoft.com/office/drawing/2014/main" id="{6A3AD376-B657-A8C9-6847-D950B722B866}"/>
              </a:ext>
            </a:extLst>
          </p:cNvPr>
          <p:cNvSpPr>
            <a:spLocks noGrp="1"/>
          </p:cNvSpPr>
          <p:nvPr>
            <p:ph type="body" sz="quarter" idx="18"/>
          </p:nvPr>
        </p:nvSpPr>
        <p:spPr>
          <a:xfrm>
            <a:off x="5399998" y="1005466"/>
            <a:ext cx="5400000" cy="294189"/>
          </a:xfrm>
        </p:spPr>
        <p:txBody>
          <a:bodyPr/>
          <a:lstStyle/>
          <a:p>
            <a:r>
              <a:rPr lang="en-AU"/>
              <a:t>Individual activity – pie chart</a:t>
            </a:r>
            <a:endParaRPr lang="en-AU">
              <a:latin typeface="+mj-lt"/>
            </a:endParaRPr>
          </a:p>
        </p:txBody>
      </p:sp>
      <p:sp>
        <p:nvSpPr>
          <p:cNvPr id="4" name="Text Placeholder 10">
            <a:extLst>
              <a:ext uri="{FF2B5EF4-FFF2-40B4-BE49-F238E27FC236}">
                <a16:creationId xmlns:a16="http://schemas.microsoft.com/office/drawing/2014/main" id="{938A35BF-A8E2-F3BE-1614-1FEF84D48544}"/>
              </a:ext>
            </a:extLst>
          </p:cNvPr>
          <p:cNvSpPr>
            <a:spLocks noGrp="1"/>
          </p:cNvSpPr>
          <p:nvPr>
            <p:ph type="body" sz="quarter" idx="17"/>
          </p:nvPr>
        </p:nvSpPr>
        <p:spPr>
          <a:xfrm>
            <a:off x="5399998" y="1549908"/>
            <a:ext cx="6628934" cy="4785807"/>
          </a:xfrm>
        </p:spPr>
        <p:txBody>
          <a:bodyPr vert="horz" lIns="0" tIns="0" rIns="0" bIns="0" rtlCol="0" anchor="t">
            <a:noAutofit/>
          </a:bodyPr>
          <a:lstStyle/>
          <a:p>
            <a:r>
              <a:rPr lang="en-AU" sz="1800" b="1" dirty="0">
                <a:latin typeface="+mj-lt"/>
              </a:rPr>
              <a:t>Instructions</a:t>
            </a:r>
          </a:p>
          <a:p>
            <a:r>
              <a:rPr lang="en-AU" sz="1800" dirty="0">
                <a:latin typeface="+mn-lt"/>
              </a:rPr>
              <a:t>Consider a typical week and add up the time you spend on:</a:t>
            </a:r>
          </a:p>
          <a:p>
            <a:pPr marL="285750" indent="-285750">
              <a:buFont typeface="Arial"/>
              <a:buChar char="•"/>
            </a:pPr>
            <a:r>
              <a:rPr lang="en-AU" sz="1800" dirty="0">
                <a:latin typeface="+mn-lt"/>
              </a:rPr>
              <a:t>Sleeping</a:t>
            </a:r>
          </a:p>
          <a:p>
            <a:pPr marL="285750" indent="-285750">
              <a:buFont typeface="Arial"/>
              <a:buChar char="•"/>
            </a:pPr>
            <a:r>
              <a:rPr lang="en-AU" sz="1800" dirty="0">
                <a:latin typeface="+mn-lt"/>
              </a:rPr>
              <a:t>Exercising</a:t>
            </a:r>
          </a:p>
          <a:p>
            <a:pPr marL="285750" indent="-285750">
              <a:buFont typeface="Arial"/>
              <a:buChar char="•"/>
            </a:pPr>
            <a:r>
              <a:rPr lang="en-AU" sz="1800" dirty="0">
                <a:latin typeface="+mn-lt"/>
              </a:rPr>
              <a:t>Sedentary activities (not including screen time)</a:t>
            </a:r>
          </a:p>
          <a:p>
            <a:pPr marL="285750" indent="-285750">
              <a:buFont typeface="Arial"/>
              <a:buChar char="•"/>
            </a:pPr>
            <a:r>
              <a:rPr lang="en-AU" sz="1800" dirty="0">
                <a:latin typeface="+mn-lt"/>
              </a:rPr>
              <a:t>Using a device/screen</a:t>
            </a:r>
          </a:p>
          <a:p>
            <a:pPr marL="285750" indent="-285750">
              <a:buFont typeface="Arial"/>
              <a:buChar char="•"/>
            </a:pPr>
            <a:r>
              <a:rPr lang="en-AU" sz="1800" dirty="0">
                <a:latin typeface="+mn-lt"/>
              </a:rPr>
              <a:t>Socialising</a:t>
            </a:r>
          </a:p>
          <a:p>
            <a:r>
              <a:rPr lang="en-AU" sz="1800" dirty="0">
                <a:latin typeface="+mn-lt"/>
              </a:rPr>
              <a:t>Using Microsoft Excel, develop a pie chart to show the allocation of time.</a:t>
            </a:r>
          </a:p>
        </p:txBody>
      </p:sp>
      <p:sp>
        <p:nvSpPr>
          <p:cNvPr id="3" name="Slide Number Placeholder 2">
            <a:extLst>
              <a:ext uri="{FF2B5EF4-FFF2-40B4-BE49-F238E27FC236}">
                <a16:creationId xmlns:a16="http://schemas.microsoft.com/office/drawing/2014/main" id="{6BB72087-0789-742A-90C2-2F8A713CDCB9}"/>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254196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5B4AC-1C32-058C-0975-CEE5D6E5F37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5BA9463-9326-2364-7218-85F219676D9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880503">
            <a:off x="457962" y="1381991"/>
            <a:ext cx="4058835" cy="4094018"/>
          </a:xfrm>
          <a:prstGeom prst="rect">
            <a:avLst/>
          </a:prstGeom>
          <a:ln>
            <a:no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EA97FFC0-8CCE-1FC3-9A50-ABBDF3014A1E}"/>
              </a:ext>
              <a:ext uri="{C183D7F6-B498-43B3-948B-1728B52AA6E4}">
                <adec:decorative xmlns:adec="http://schemas.microsoft.com/office/drawing/2017/decorative" val="1"/>
              </a:ext>
            </a:extLst>
          </p:cNvPr>
          <p:cNvSpPr txBox="1"/>
          <p:nvPr/>
        </p:nvSpPr>
        <p:spPr>
          <a:xfrm>
            <a:off x="504655" y="5646359"/>
            <a:ext cx="3965448" cy="276999"/>
          </a:xfrm>
          <a:prstGeom prst="rect">
            <a:avLst/>
          </a:prstGeom>
          <a:noFill/>
        </p:spPr>
        <p:txBody>
          <a:bodyPr wrap="square">
            <a:spAutoFit/>
          </a:bodyPr>
          <a:lstStyle/>
          <a:p>
            <a:pPr lvl="0" defTabSz="1219170">
              <a:defRPr/>
            </a:pPr>
            <a:r>
              <a:rPr lang="en-AU" sz="1200" dirty="0">
                <a:latin typeface="Arial" panose="020B0604020202020204" pitchFamily="34" charset="0"/>
                <a:cs typeface="Arial" panose="020B0604020202020204" pitchFamily="34" charset="0"/>
              </a:rPr>
              <a:t>Image by </a:t>
            </a:r>
            <a:r>
              <a:rPr lang="en-AU" sz="1200" u="sng" dirty="0" err="1">
                <a:latin typeface="Arial" panose="020B0604020202020204" pitchFamily="34" charset="0"/>
                <a:cs typeface="Arial" panose="020B0604020202020204" pitchFamily="34" charset="0"/>
                <a:hlinkClick r:id="rId4"/>
              </a:rPr>
              <a:t>Clker</a:t>
            </a:r>
            <a:r>
              <a:rPr lang="en-AU" sz="1200" u="sng" dirty="0">
                <a:latin typeface="Arial" panose="020B0604020202020204" pitchFamily="34" charset="0"/>
                <a:cs typeface="Arial" panose="020B0604020202020204" pitchFamily="34" charset="0"/>
                <a:hlinkClick r:id="rId4"/>
              </a:rPr>
              <a:t>-Free-Vector-Images</a:t>
            </a:r>
            <a:r>
              <a:rPr lang="en-AU" sz="1200" dirty="0">
                <a:latin typeface="Arial" panose="020B0604020202020204" pitchFamily="34" charset="0"/>
                <a:cs typeface="Arial" panose="020B0604020202020204" pitchFamily="34" charset="0"/>
              </a:rPr>
              <a:t> from </a:t>
            </a:r>
            <a:r>
              <a:rPr lang="en-AU" sz="1200" u="sng" dirty="0" err="1">
                <a:latin typeface="Arial" panose="020B0604020202020204" pitchFamily="34" charset="0"/>
                <a:cs typeface="Arial" panose="020B0604020202020204" pitchFamily="34" charset="0"/>
                <a:hlinkClick r:id="rId5"/>
              </a:rPr>
              <a:t>Pixabay</a:t>
            </a:r>
            <a:endParaRPr lang="en-AU" sz="1200" b="1" dirty="0"/>
          </a:p>
        </p:txBody>
      </p:sp>
      <p:sp>
        <p:nvSpPr>
          <p:cNvPr id="2" name="Title 1">
            <a:extLst>
              <a:ext uri="{FF2B5EF4-FFF2-40B4-BE49-F238E27FC236}">
                <a16:creationId xmlns:a16="http://schemas.microsoft.com/office/drawing/2014/main" id="{0CA06EC1-31E1-39E1-DCFE-62D5B0E97FB3}"/>
              </a:ext>
            </a:extLst>
          </p:cNvPr>
          <p:cNvSpPr>
            <a:spLocks noGrp="1"/>
          </p:cNvSpPr>
          <p:nvPr>
            <p:ph type="title"/>
          </p:nvPr>
        </p:nvSpPr>
        <p:spPr>
          <a:xfrm>
            <a:off x="5399998" y="360000"/>
            <a:ext cx="6485612" cy="444154"/>
          </a:xfrm>
        </p:spPr>
        <p:txBody>
          <a:bodyPr/>
          <a:lstStyle/>
          <a:p>
            <a:r>
              <a:rPr lang="en-AU" sz="3200" dirty="0">
                <a:latin typeface="+mj-lt"/>
                <a:cs typeface="Arial"/>
              </a:rPr>
              <a:t>Activity – lifestyle behaviours (2)</a:t>
            </a:r>
            <a:endParaRPr lang="en-AU" sz="3200" dirty="0">
              <a:cs typeface="Arial"/>
            </a:endParaRPr>
          </a:p>
        </p:txBody>
      </p:sp>
      <p:sp>
        <p:nvSpPr>
          <p:cNvPr id="5" name="Text Placeholder 4">
            <a:extLst>
              <a:ext uri="{FF2B5EF4-FFF2-40B4-BE49-F238E27FC236}">
                <a16:creationId xmlns:a16="http://schemas.microsoft.com/office/drawing/2014/main" id="{1EFEE383-2C0C-7ED8-CBAE-13D531C750EA}"/>
              </a:ext>
            </a:extLst>
          </p:cNvPr>
          <p:cNvSpPr>
            <a:spLocks noGrp="1"/>
          </p:cNvSpPr>
          <p:nvPr>
            <p:ph type="body" sz="quarter" idx="18"/>
          </p:nvPr>
        </p:nvSpPr>
        <p:spPr>
          <a:xfrm>
            <a:off x="5399998" y="1233501"/>
            <a:ext cx="5400000" cy="294189"/>
          </a:xfrm>
        </p:spPr>
        <p:txBody>
          <a:bodyPr/>
          <a:lstStyle/>
          <a:p>
            <a:r>
              <a:rPr lang="en-AU" dirty="0"/>
              <a:t>Individual activity – written reflection</a:t>
            </a:r>
            <a:endParaRPr lang="en-AU" dirty="0">
              <a:latin typeface="+mj-lt"/>
            </a:endParaRPr>
          </a:p>
        </p:txBody>
      </p:sp>
      <p:sp>
        <p:nvSpPr>
          <p:cNvPr id="4" name="Text Placeholder 10">
            <a:extLst>
              <a:ext uri="{FF2B5EF4-FFF2-40B4-BE49-F238E27FC236}">
                <a16:creationId xmlns:a16="http://schemas.microsoft.com/office/drawing/2014/main" id="{BB6C5BD3-01F0-2623-54CC-F27C73F1AF10}"/>
              </a:ext>
            </a:extLst>
          </p:cNvPr>
          <p:cNvSpPr>
            <a:spLocks noGrp="1"/>
          </p:cNvSpPr>
          <p:nvPr>
            <p:ph type="body" sz="quarter" idx="17"/>
          </p:nvPr>
        </p:nvSpPr>
        <p:spPr>
          <a:xfrm>
            <a:off x="5399998" y="1876917"/>
            <a:ext cx="6628934" cy="4209735"/>
          </a:xfrm>
        </p:spPr>
        <p:txBody>
          <a:bodyPr/>
          <a:lstStyle/>
          <a:p>
            <a:r>
              <a:rPr lang="en-AU" sz="1800" b="1" dirty="0">
                <a:latin typeface="+mj-lt"/>
              </a:rPr>
              <a:t>Instructions</a:t>
            </a:r>
          </a:p>
          <a:p>
            <a:r>
              <a:rPr lang="en-AU" sz="1800" dirty="0">
                <a:latin typeface="+mn-lt"/>
              </a:rPr>
              <a:t>Reflect on your pie chart and propose 5 ways you could achieve a more balanced lifestyle. </a:t>
            </a:r>
          </a:p>
          <a:p>
            <a:r>
              <a:rPr lang="en-AU" sz="1800" dirty="0">
                <a:latin typeface="+mn-lt"/>
              </a:rPr>
              <a:t>Or, if your lifestyle is already balanced, propose 5 ways you could ensure you are able to maintain your current balance. </a:t>
            </a:r>
          </a:p>
          <a:p>
            <a:r>
              <a:rPr lang="en-AU" sz="1800" dirty="0">
                <a:latin typeface="+mn-lt"/>
              </a:rPr>
              <a:t>For each strategy or recommendation, list the barriers which may prevent you from achieving or maintaining a balanced lifestyle. </a:t>
            </a:r>
          </a:p>
        </p:txBody>
      </p:sp>
      <p:sp>
        <p:nvSpPr>
          <p:cNvPr id="3" name="Slide Number Placeholder 2">
            <a:extLst>
              <a:ext uri="{FF2B5EF4-FFF2-40B4-BE49-F238E27FC236}">
                <a16:creationId xmlns:a16="http://schemas.microsoft.com/office/drawing/2014/main" id="{7A2EC515-1A49-F9EE-42B1-692389DFDC71}"/>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32721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E199963-1070-8110-07B4-DA0C15F15AF8}"/>
              </a:ext>
            </a:extLst>
          </p:cNvPr>
          <p:cNvSpPr>
            <a:spLocks noGrp="1"/>
          </p:cNvSpPr>
          <p:nvPr>
            <p:ph type="title"/>
          </p:nvPr>
        </p:nvSpPr>
        <p:spPr/>
        <p:txBody>
          <a:bodyPr/>
          <a:lstStyle/>
          <a:p>
            <a:r>
              <a:rPr lang="en-AU" dirty="0">
                <a:latin typeface="+mj-lt"/>
                <a:cs typeface="Arial"/>
              </a:rPr>
              <a:t>Activity – health influences table</a:t>
            </a:r>
          </a:p>
        </p:txBody>
      </p:sp>
      <p:sp>
        <p:nvSpPr>
          <p:cNvPr id="11" name="Text Placeholder 10">
            <a:extLst>
              <a:ext uri="{FF2B5EF4-FFF2-40B4-BE49-F238E27FC236}">
                <a16:creationId xmlns:a16="http://schemas.microsoft.com/office/drawing/2014/main" id="{B6C8243E-C565-BBAA-C2B5-26E18CE02DE9}"/>
              </a:ext>
            </a:extLst>
          </p:cNvPr>
          <p:cNvSpPr>
            <a:spLocks noGrp="1"/>
          </p:cNvSpPr>
          <p:nvPr>
            <p:ph type="body" sz="quarter" idx="18"/>
          </p:nvPr>
        </p:nvSpPr>
        <p:spPr/>
        <p:txBody>
          <a:bodyPr/>
          <a:lstStyle/>
          <a:p>
            <a:r>
              <a:rPr lang="en-AU">
                <a:latin typeface="+mj-lt"/>
                <a:cs typeface="Arial"/>
              </a:rPr>
              <a:t>Individual activity</a:t>
            </a:r>
          </a:p>
        </p:txBody>
      </p:sp>
      <p:sp>
        <p:nvSpPr>
          <p:cNvPr id="10" name="Picture Placeholder 9">
            <a:extLst>
              <a:ext uri="{FF2B5EF4-FFF2-40B4-BE49-F238E27FC236}">
                <a16:creationId xmlns:a16="http://schemas.microsoft.com/office/drawing/2014/main" id="{F5D92121-FD8E-EB59-1B93-0B11384F7DF7}"/>
              </a:ext>
            </a:extLst>
          </p:cNvPr>
          <p:cNvSpPr>
            <a:spLocks noGrp="1"/>
          </p:cNvSpPr>
          <p:nvPr>
            <p:ph type="pic" sz="quarter" idx="13"/>
          </p:nvPr>
        </p:nvSpPr>
        <p:spPr>
          <a:xfrm>
            <a:off x="359998" y="1909282"/>
            <a:ext cx="11483999" cy="1443518"/>
          </a:xfrm>
        </p:spPr>
        <p:txBody>
          <a:bodyPr/>
          <a:lstStyle/>
          <a:p>
            <a:r>
              <a:rPr lang="en-AU" dirty="0">
                <a:latin typeface="+mn-lt"/>
              </a:rPr>
              <a:t>Use your worksheet to record examples of how social, cultural, and economic factors may shape decision-making for each of the listed health behaviours. Remember to consider both positive and negative influences!</a:t>
            </a:r>
          </a:p>
        </p:txBody>
      </p:sp>
      <p:pic>
        <p:nvPicPr>
          <p:cNvPr id="8" name="Picture 7" descr="A table analysing social, economic, and cultural influences on health behaviours including, dietary choices, attitude towards physical activity, substance use, sleep habits and body image and mental health.">
            <a:extLst>
              <a:ext uri="{FF2B5EF4-FFF2-40B4-BE49-F238E27FC236}">
                <a16:creationId xmlns:a16="http://schemas.microsoft.com/office/drawing/2014/main" id="{0B40FF66-C1BA-B8D4-D1CF-93E66F9221EC}"/>
              </a:ext>
            </a:extLst>
          </p:cNvPr>
          <p:cNvPicPr>
            <a:picLocks noChangeAspect="1"/>
          </p:cNvPicPr>
          <p:nvPr/>
        </p:nvPicPr>
        <p:blipFill>
          <a:blip r:embed="rId2" cstate="screen">
            <a:extLst>
              <a:ext uri="{28A0092B-C50C-407E-A947-70E740481C1C}">
                <a14:useLocalDpi xmlns:a14="http://schemas.microsoft.com/office/drawing/2010/main"/>
              </a:ext>
            </a:extLst>
          </a:blip>
          <a:srcRect l="2089" t="2407" r="1797" b="2071"/>
          <a:stretch>
            <a:fillRect/>
          </a:stretch>
        </p:blipFill>
        <p:spPr>
          <a:xfrm>
            <a:off x="3130433" y="3520538"/>
            <a:ext cx="5931132" cy="3175462"/>
          </a:xfrm>
          <a:prstGeom prst="rect">
            <a:avLst/>
          </a:prstGeom>
          <a:ln>
            <a:no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6B95E05D-78FF-2A2A-F2F0-379BCF41BB4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141455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49B35-AF82-11AE-ACD1-DD89129D1AD9}"/>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D068D584-F47D-2C33-5D06-176A5369B40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4054" y="1925806"/>
            <a:ext cx="4448756" cy="3006386"/>
          </a:xfrm>
          <a:prstGeom prst="rect">
            <a:avLst/>
          </a:prstGeom>
          <a:effectLst/>
        </p:spPr>
      </p:pic>
      <p:sp>
        <p:nvSpPr>
          <p:cNvPr id="6" name="TextBox 5">
            <a:extLst>
              <a:ext uri="{FF2B5EF4-FFF2-40B4-BE49-F238E27FC236}">
                <a16:creationId xmlns:a16="http://schemas.microsoft.com/office/drawing/2014/main" id="{DAF42AF6-6A88-68FB-64AD-B1C6751AD093}"/>
              </a:ext>
              <a:ext uri="{C183D7F6-B498-43B3-948B-1728B52AA6E4}">
                <adec:decorative xmlns:adec="http://schemas.microsoft.com/office/drawing/2017/decorative" val="1"/>
              </a:ext>
            </a:extLst>
          </p:cNvPr>
          <p:cNvSpPr txBox="1"/>
          <p:nvPr/>
        </p:nvSpPr>
        <p:spPr>
          <a:xfrm>
            <a:off x="294054" y="5100259"/>
            <a:ext cx="3965448" cy="276999"/>
          </a:xfrm>
          <a:prstGeom prst="rect">
            <a:avLst/>
          </a:prstGeom>
          <a:noFill/>
        </p:spPr>
        <p:txBody>
          <a:bodyPr wrap="square">
            <a:spAutoFit/>
          </a:bodyPr>
          <a:lstStyle/>
          <a:p>
            <a:pPr lvl="0" defTabSz="1219170">
              <a:defRPr/>
            </a:pPr>
            <a:r>
              <a:rPr lang="en-AU" sz="1200" dirty="0">
                <a:latin typeface="Arial" panose="020B0604020202020204" pitchFamily="34" charset="0"/>
                <a:cs typeface="Arial" panose="020B0604020202020204" pitchFamily="34" charset="0"/>
              </a:rPr>
              <a:t>Image by </a:t>
            </a:r>
            <a:r>
              <a:rPr lang="en-AU" sz="1200" u="sng" dirty="0" err="1">
                <a:latin typeface="Arial" panose="020B0604020202020204" pitchFamily="34" charset="0"/>
                <a:cs typeface="Arial" panose="020B0604020202020204" pitchFamily="34" charset="0"/>
                <a:hlinkClick r:id="rId4"/>
              </a:rPr>
              <a:t>OpenClipart</a:t>
            </a:r>
            <a:r>
              <a:rPr lang="en-AU" sz="1200" u="sng" dirty="0">
                <a:latin typeface="Arial" panose="020B0604020202020204" pitchFamily="34" charset="0"/>
                <a:cs typeface="Arial" panose="020B0604020202020204" pitchFamily="34" charset="0"/>
                <a:hlinkClick r:id="rId4"/>
              </a:rPr>
              <a:t>-Vectors</a:t>
            </a:r>
            <a:r>
              <a:rPr lang="en-AU" sz="1200" dirty="0">
                <a:latin typeface="Arial" panose="020B0604020202020204" pitchFamily="34" charset="0"/>
                <a:cs typeface="Arial" panose="020B0604020202020204" pitchFamily="34" charset="0"/>
              </a:rPr>
              <a:t> from </a:t>
            </a:r>
            <a:r>
              <a:rPr lang="en-AU" sz="1200" u="sng" dirty="0" err="1">
                <a:latin typeface="Arial" panose="020B0604020202020204" pitchFamily="34" charset="0"/>
                <a:cs typeface="Arial" panose="020B0604020202020204" pitchFamily="34" charset="0"/>
                <a:hlinkClick r:id="rId5"/>
              </a:rPr>
              <a:t>Pixabay</a:t>
            </a:r>
            <a:endParaRPr lang="en-AU" sz="1200" b="1" dirty="0"/>
          </a:p>
        </p:txBody>
      </p:sp>
      <p:sp>
        <p:nvSpPr>
          <p:cNvPr id="2" name="Title 1">
            <a:extLst>
              <a:ext uri="{FF2B5EF4-FFF2-40B4-BE49-F238E27FC236}">
                <a16:creationId xmlns:a16="http://schemas.microsoft.com/office/drawing/2014/main" id="{3C514651-137B-6A71-0775-91F0EAAE1FCF}"/>
              </a:ext>
            </a:extLst>
          </p:cNvPr>
          <p:cNvSpPr>
            <a:spLocks noGrp="1"/>
          </p:cNvSpPr>
          <p:nvPr>
            <p:ph type="title"/>
          </p:nvPr>
        </p:nvSpPr>
        <p:spPr>
          <a:xfrm>
            <a:off x="5399998" y="360000"/>
            <a:ext cx="6485612" cy="444154"/>
          </a:xfrm>
        </p:spPr>
        <p:txBody>
          <a:bodyPr/>
          <a:lstStyle/>
          <a:p>
            <a:r>
              <a:rPr lang="en-AU" dirty="0">
                <a:latin typeface="+mj-lt"/>
                <a:cs typeface="Arial"/>
              </a:rPr>
              <a:t>Activity – from surviving to thriving</a:t>
            </a:r>
            <a:endParaRPr lang="en-AU" dirty="0">
              <a:cs typeface="Arial"/>
            </a:endParaRPr>
          </a:p>
        </p:txBody>
      </p:sp>
      <p:sp>
        <p:nvSpPr>
          <p:cNvPr id="5" name="Text Placeholder 4">
            <a:extLst>
              <a:ext uri="{FF2B5EF4-FFF2-40B4-BE49-F238E27FC236}">
                <a16:creationId xmlns:a16="http://schemas.microsoft.com/office/drawing/2014/main" id="{8378E35D-1B61-807A-5314-BEE4473F1CA7}"/>
              </a:ext>
            </a:extLst>
          </p:cNvPr>
          <p:cNvSpPr>
            <a:spLocks noGrp="1"/>
          </p:cNvSpPr>
          <p:nvPr>
            <p:ph type="body" sz="quarter" idx="18"/>
          </p:nvPr>
        </p:nvSpPr>
        <p:spPr>
          <a:xfrm>
            <a:off x="5399998" y="1569073"/>
            <a:ext cx="5400000" cy="294189"/>
          </a:xfrm>
        </p:spPr>
        <p:txBody>
          <a:bodyPr/>
          <a:lstStyle/>
          <a:p>
            <a:r>
              <a:rPr lang="en-AU"/>
              <a:t>Group activity – research task</a:t>
            </a:r>
            <a:endParaRPr lang="en-AU">
              <a:latin typeface="+mj-lt"/>
            </a:endParaRPr>
          </a:p>
        </p:txBody>
      </p:sp>
      <p:sp>
        <p:nvSpPr>
          <p:cNvPr id="4" name="Text Placeholder 10">
            <a:extLst>
              <a:ext uri="{FF2B5EF4-FFF2-40B4-BE49-F238E27FC236}">
                <a16:creationId xmlns:a16="http://schemas.microsoft.com/office/drawing/2014/main" id="{7D7E0B85-9A65-C874-1BAD-397B4DD964AB}"/>
              </a:ext>
            </a:extLst>
          </p:cNvPr>
          <p:cNvSpPr>
            <a:spLocks noGrp="1"/>
          </p:cNvSpPr>
          <p:nvPr>
            <p:ph type="body" sz="quarter" idx="17"/>
          </p:nvPr>
        </p:nvSpPr>
        <p:spPr>
          <a:xfrm>
            <a:off x="5399998" y="2178714"/>
            <a:ext cx="6444002" cy="4157000"/>
          </a:xfrm>
        </p:spPr>
        <p:txBody>
          <a:bodyPr/>
          <a:lstStyle/>
          <a:p>
            <a:r>
              <a:rPr lang="en-AU" sz="1800" b="1" dirty="0">
                <a:latin typeface="+mj-lt"/>
              </a:rPr>
              <a:t>Instructions</a:t>
            </a:r>
          </a:p>
          <a:p>
            <a:r>
              <a:rPr lang="en-AU" sz="1800" dirty="0">
                <a:latin typeface="+mn-lt"/>
              </a:rPr>
              <a:t>Each member of the group must research </a:t>
            </a:r>
            <a:r>
              <a:rPr lang="en-AU" sz="1800" u="sng" dirty="0">
                <a:latin typeface="+mn-lt"/>
              </a:rPr>
              <a:t>one</a:t>
            </a:r>
            <a:r>
              <a:rPr lang="en-AU" sz="1800" dirty="0">
                <a:latin typeface="+mn-lt"/>
              </a:rPr>
              <a:t> support service from the list provided and complete a PMI chart, recording the positive elements (plus), limitations (minus), and any surprising aspects of the service (interesting). </a:t>
            </a:r>
          </a:p>
          <a:p>
            <a:r>
              <a:rPr lang="en-AU" sz="1800" dirty="0">
                <a:latin typeface="+mn-lt"/>
              </a:rPr>
              <a:t>Reconvene as a group and take turns to share an overview of your service. </a:t>
            </a:r>
          </a:p>
          <a:p>
            <a:pPr fontAlgn="base"/>
            <a:r>
              <a:rPr lang="en-AU" sz="1800" dirty="0">
                <a:latin typeface="+mn-lt"/>
              </a:rPr>
              <a:t>As a group, evaluate and rank the services in order of which would be most effective and suitable for young people.</a:t>
            </a:r>
            <a:endParaRPr lang="en-AU" dirty="0">
              <a:latin typeface="+mn-lt"/>
            </a:endParaRPr>
          </a:p>
        </p:txBody>
      </p:sp>
      <p:sp>
        <p:nvSpPr>
          <p:cNvPr id="3" name="Slide Number Placeholder 2">
            <a:extLst>
              <a:ext uri="{FF2B5EF4-FFF2-40B4-BE49-F238E27FC236}">
                <a16:creationId xmlns:a16="http://schemas.microsoft.com/office/drawing/2014/main" id="{E89F6F69-7856-994F-B682-82ED8A18C099}"/>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2838634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96F80-4F9C-394D-4C12-633F2B40F7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8F856D3-89BF-F096-4D26-8EE5DF4CE9A6}"/>
              </a:ext>
            </a:extLst>
          </p:cNvPr>
          <p:cNvSpPr>
            <a:spLocks noGrp="1"/>
          </p:cNvSpPr>
          <p:nvPr>
            <p:ph type="ctrTitle"/>
          </p:nvPr>
        </p:nvSpPr>
        <p:spPr/>
        <p:txBody>
          <a:bodyPr/>
          <a:lstStyle/>
          <a:p>
            <a:r>
              <a:rPr lang="en-AU">
                <a:latin typeface="+mj-lt"/>
              </a:rPr>
              <a:t>Fuelling for health</a:t>
            </a:r>
          </a:p>
        </p:txBody>
      </p:sp>
    </p:spTree>
    <p:extLst>
      <p:ext uri="{BB962C8B-B14F-4D97-AF65-F5344CB8AC3E}">
        <p14:creationId xmlns:p14="http://schemas.microsoft.com/office/powerpoint/2010/main" val="210824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F13E4-5F89-FBC8-E1C6-54D6930E0A6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E8D4EFA-26AF-95E0-18D7-8958502F24D2}"/>
              </a:ext>
            </a:extLst>
          </p:cNvPr>
          <p:cNvSpPr>
            <a:spLocks noGrp="1"/>
          </p:cNvSpPr>
          <p:nvPr>
            <p:ph type="title"/>
          </p:nvPr>
        </p:nvSpPr>
        <p:spPr/>
        <p:txBody>
          <a:bodyPr/>
          <a:lstStyle/>
          <a:p>
            <a:r>
              <a:rPr lang="en-AU" dirty="0">
                <a:latin typeface="+mj-lt"/>
              </a:rPr>
              <a:t>Learning intentions and success criteria </a:t>
            </a:r>
            <a:r>
              <a:rPr lang="en-AU" sz="3600" kern="1200" dirty="0">
                <a:solidFill>
                  <a:schemeClr val="accent1"/>
                </a:solidFill>
                <a:effectLst/>
                <a:latin typeface="Arial" panose="020B0604020202020204" pitchFamily="34" charset="0"/>
                <a:ea typeface="+mj-ea"/>
                <a:cs typeface="Arial" panose="020B0604020202020204" pitchFamily="34" charset="0"/>
              </a:rPr>
              <a:t>(2)</a:t>
            </a:r>
            <a:endParaRPr lang="en-AU" dirty="0">
              <a:latin typeface="+mj-lt"/>
            </a:endParaRPr>
          </a:p>
        </p:txBody>
      </p:sp>
      <p:sp>
        <p:nvSpPr>
          <p:cNvPr id="3" name="TextBox 2">
            <a:extLst>
              <a:ext uri="{FF2B5EF4-FFF2-40B4-BE49-F238E27FC236}">
                <a16:creationId xmlns:a16="http://schemas.microsoft.com/office/drawing/2014/main" id="{0E08C6A6-78B5-0CB0-24BE-98D560E7016F}"/>
              </a:ext>
            </a:extLst>
          </p:cNvPr>
          <p:cNvSpPr txBox="1"/>
          <p:nvPr/>
        </p:nvSpPr>
        <p:spPr>
          <a:xfrm>
            <a:off x="359998" y="1750593"/>
            <a:ext cx="11303000" cy="476540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1800" b="1" dirty="0">
                <a:solidFill>
                  <a:schemeClr val="accent1"/>
                </a:solidFill>
                <a:latin typeface="+mj-lt"/>
                <a:cs typeface="Arial" panose="020B0604020202020204" pitchFamily="34" charset="0"/>
              </a:rPr>
              <a:t>We are learning to</a:t>
            </a:r>
          </a:p>
          <a:p>
            <a:pPr marL="285750" indent="-285750">
              <a:lnSpc>
                <a:spcPct val="150000"/>
              </a:lnSpc>
              <a:spcAft>
                <a:spcPts val="1200"/>
              </a:spcAft>
              <a:buFont typeface="Arial" panose="020B0604020202020204" pitchFamily="34" charset="0"/>
              <a:buChar char="•"/>
            </a:pPr>
            <a:r>
              <a:rPr lang="en-AU" sz="1800" dirty="0">
                <a:cs typeface="Arial" panose="020B0604020202020204" pitchFamily="34" charset="0"/>
              </a:rPr>
              <a:t>explore the factors that influence food choices and understand how nutrition impacts health and wellbeing </a:t>
            </a:r>
          </a:p>
          <a:p>
            <a:pPr marL="285750" indent="-285750">
              <a:lnSpc>
                <a:spcPct val="150000"/>
              </a:lnSpc>
              <a:spcAft>
                <a:spcPts val="1200"/>
              </a:spcAft>
              <a:buFont typeface="Arial" panose="020B0604020202020204" pitchFamily="34" charset="0"/>
              <a:buChar char="•"/>
            </a:pPr>
            <a:r>
              <a:rPr lang="en-AU" sz="1800" dirty="0">
                <a:cs typeface="Arial" panose="020B0604020202020204" pitchFamily="34" charset="0"/>
              </a:rPr>
              <a:t>evaluate the credibility and reliability of different sources of nutritional information </a:t>
            </a:r>
          </a:p>
          <a:p>
            <a:pPr marL="285750" indent="-285750">
              <a:lnSpc>
                <a:spcPct val="150000"/>
              </a:lnSpc>
              <a:spcAft>
                <a:spcPts val="1200"/>
              </a:spcAft>
              <a:buFont typeface="Arial" panose="020B0604020202020204" pitchFamily="34" charset="0"/>
              <a:buChar char="•"/>
            </a:pPr>
            <a:r>
              <a:rPr lang="en-AU" sz="1800" dirty="0">
                <a:cs typeface="Arial" panose="020B0604020202020204" pitchFamily="34" charset="0"/>
              </a:rPr>
              <a:t>deepen our understanding of the Australian dietary guidelines and the nutritional needs of different groups </a:t>
            </a:r>
          </a:p>
          <a:p>
            <a:pPr>
              <a:lnSpc>
                <a:spcPct val="150000"/>
              </a:lnSpc>
              <a:spcAft>
                <a:spcPts val="1200"/>
              </a:spcAft>
            </a:pPr>
            <a:r>
              <a:rPr lang="en-AU" sz="1800" b="1" dirty="0">
                <a:solidFill>
                  <a:schemeClr val="accent1"/>
                </a:solidFill>
                <a:latin typeface="+mj-lt"/>
                <a:cs typeface="Arial" panose="020B0604020202020204" pitchFamily="34" charset="0"/>
              </a:rPr>
              <a:t>We can</a:t>
            </a:r>
          </a:p>
          <a:p>
            <a:pPr marL="285750" indent="-285750">
              <a:lnSpc>
                <a:spcPct val="150000"/>
              </a:lnSpc>
              <a:spcAft>
                <a:spcPts val="1200"/>
              </a:spcAft>
              <a:buFont typeface="Arial" panose="020B0604020202020204" pitchFamily="34" charset="0"/>
              <a:buChar char="•"/>
            </a:pPr>
            <a:r>
              <a:rPr lang="en-AU" sz="1800" dirty="0">
                <a:cs typeface="Arial" panose="020B0604020202020204" pitchFamily="34" charset="0"/>
              </a:rPr>
              <a:t>identify the factors that influence food choices and describe the role of nutrition in shaping our health and wellbeing </a:t>
            </a:r>
          </a:p>
          <a:p>
            <a:pPr marL="285750" indent="-285750">
              <a:lnSpc>
                <a:spcPct val="150000"/>
              </a:lnSpc>
              <a:spcAft>
                <a:spcPts val="1200"/>
              </a:spcAft>
              <a:buFont typeface="Arial" panose="020B0604020202020204" pitchFamily="34" charset="0"/>
              <a:buChar char="•"/>
            </a:pPr>
            <a:r>
              <a:rPr lang="en-AU" sz="1800" dirty="0">
                <a:cs typeface="Arial" panose="020B0604020202020204" pitchFamily="34" charset="0"/>
              </a:rPr>
              <a:t>assess the credibility and reliability of nutritional information sources </a:t>
            </a:r>
          </a:p>
          <a:p>
            <a:pPr marL="285750" indent="-285750">
              <a:lnSpc>
                <a:spcPct val="150000"/>
              </a:lnSpc>
              <a:spcAft>
                <a:spcPts val="1200"/>
              </a:spcAft>
              <a:buFont typeface="Arial" panose="020B0604020202020204" pitchFamily="34" charset="0"/>
              <a:buChar char="•"/>
            </a:pPr>
            <a:r>
              <a:rPr lang="en-AU" sz="1800" dirty="0">
                <a:cs typeface="Arial" panose="020B0604020202020204" pitchFamily="34" charset="0"/>
              </a:rPr>
              <a:t>apply the Australian dietary guidelines to plan and adapt meals to suit the needs of different groups</a:t>
            </a:r>
            <a:endParaRPr lang="en-US" sz="1800" dirty="0">
              <a:cs typeface="Arial" panose="020B0604020202020204" pitchFamily="34" charset="0"/>
            </a:endParaRPr>
          </a:p>
        </p:txBody>
      </p:sp>
      <p:sp>
        <p:nvSpPr>
          <p:cNvPr id="2" name="Slide Number Placeholder 1">
            <a:extLst>
              <a:ext uri="{FF2B5EF4-FFF2-40B4-BE49-F238E27FC236}">
                <a16:creationId xmlns:a16="http://schemas.microsoft.com/office/drawing/2014/main" id="{735808B7-1373-0987-D03C-615DC3E50DD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252497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CF548-0B7C-E5E9-52E8-DE76113888A8}"/>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5824A653-4CB5-BC77-4F1C-F8AE5BBA0AA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2619" y="1017353"/>
            <a:ext cx="4340965" cy="48232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a16="http://schemas.microsoft.com/office/drawing/2014/main" id="{DE130205-2681-6E3A-DD2E-BD0F923153FD}"/>
              </a:ext>
              <a:ext uri="{C183D7F6-B498-43B3-948B-1728B52AA6E4}">
                <adec:decorative xmlns:adec="http://schemas.microsoft.com/office/drawing/2017/decorative" val="1"/>
              </a:ext>
            </a:extLst>
          </p:cNvPr>
          <p:cNvSpPr txBox="1"/>
          <p:nvPr/>
        </p:nvSpPr>
        <p:spPr>
          <a:xfrm>
            <a:off x="332619" y="6058715"/>
            <a:ext cx="3965448" cy="276999"/>
          </a:xfrm>
          <a:prstGeom prst="rect">
            <a:avLst/>
          </a:prstGeom>
          <a:noFill/>
        </p:spPr>
        <p:txBody>
          <a:bodyPr wrap="square">
            <a:spAutoFit/>
          </a:bodyPr>
          <a:lstStyle/>
          <a:p>
            <a:pPr lvl="0" defTabSz="1219170">
              <a:defRPr/>
            </a:pPr>
            <a:r>
              <a:rPr lang="en-AU" sz="1200" dirty="0">
                <a:latin typeface="Arial" panose="020B0604020202020204" pitchFamily="34" charset="0"/>
                <a:cs typeface="Arial" panose="020B0604020202020204" pitchFamily="34" charset="0"/>
              </a:rPr>
              <a:t>Image by </a:t>
            </a:r>
            <a:r>
              <a:rPr lang="en-AU" sz="1200" u="sng" dirty="0">
                <a:latin typeface="Arial" panose="020B0604020202020204" pitchFamily="34" charset="0"/>
                <a:cs typeface="Arial" panose="020B0604020202020204" pitchFamily="34" charset="0"/>
                <a:hlinkClick r:id="rId4"/>
              </a:rPr>
              <a:t>Nhi Nguyễn </a:t>
            </a:r>
            <a:r>
              <a:rPr lang="en-AU" sz="1200" u="sng" dirty="0" err="1">
                <a:latin typeface="Arial" panose="020B0604020202020204" pitchFamily="34" charset="0"/>
                <a:cs typeface="Arial" panose="020B0604020202020204" pitchFamily="34" charset="0"/>
                <a:hlinkClick r:id="rId4"/>
              </a:rPr>
              <a:t>Tường</a:t>
            </a:r>
            <a:r>
              <a:rPr lang="en-AU" sz="1200" dirty="0">
                <a:latin typeface="Arial" panose="020B0604020202020204" pitchFamily="34" charset="0"/>
                <a:cs typeface="Arial" panose="020B0604020202020204" pitchFamily="34" charset="0"/>
              </a:rPr>
              <a:t> from </a:t>
            </a:r>
            <a:r>
              <a:rPr lang="en-AU" sz="1200" u="sng" dirty="0" err="1">
                <a:latin typeface="Arial" panose="020B0604020202020204" pitchFamily="34" charset="0"/>
                <a:cs typeface="Arial" panose="020B0604020202020204" pitchFamily="34" charset="0"/>
                <a:hlinkClick r:id="rId5"/>
              </a:rPr>
              <a:t>Pixabay</a:t>
            </a:r>
            <a:endParaRPr lang="en-AU" sz="1200" b="1" dirty="0"/>
          </a:p>
        </p:txBody>
      </p:sp>
      <p:sp>
        <p:nvSpPr>
          <p:cNvPr id="2" name="Title 1">
            <a:extLst>
              <a:ext uri="{FF2B5EF4-FFF2-40B4-BE49-F238E27FC236}">
                <a16:creationId xmlns:a16="http://schemas.microsoft.com/office/drawing/2014/main" id="{FBE76166-31E1-6989-ECD1-0A8A5FEA3C0B}"/>
              </a:ext>
            </a:extLst>
          </p:cNvPr>
          <p:cNvSpPr>
            <a:spLocks noGrp="1"/>
          </p:cNvSpPr>
          <p:nvPr>
            <p:ph type="title"/>
          </p:nvPr>
        </p:nvSpPr>
        <p:spPr>
          <a:xfrm>
            <a:off x="5399998" y="360000"/>
            <a:ext cx="6485612" cy="444154"/>
          </a:xfrm>
        </p:spPr>
        <p:txBody>
          <a:bodyPr/>
          <a:lstStyle/>
          <a:p>
            <a:r>
              <a:rPr lang="en-AU" dirty="0">
                <a:latin typeface="+mj-lt"/>
                <a:cs typeface="Arial"/>
              </a:rPr>
              <a:t>Activity – introduction to nutrition and food choices</a:t>
            </a:r>
            <a:endParaRPr lang="en-AU" dirty="0">
              <a:cs typeface="Arial"/>
            </a:endParaRPr>
          </a:p>
        </p:txBody>
      </p:sp>
      <p:sp>
        <p:nvSpPr>
          <p:cNvPr id="5" name="Text Placeholder 4">
            <a:extLst>
              <a:ext uri="{FF2B5EF4-FFF2-40B4-BE49-F238E27FC236}">
                <a16:creationId xmlns:a16="http://schemas.microsoft.com/office/drawing/2014/main" id="{90589504-7E53-14C7-2779-4BFF6AD99809}"/>
              </a:ext>
            </a:extLst>
          </p:cNvPr>
          <p:cNvSpPr>
            <a:spLocks noGrp="1"/>
          </p:cNvSpPr>
          <p:nvPr>
            <p:ph type="body" sz="quarter" idx="18"/>
          </p:nvPr>
        </p:nvSpPr>
        <p:spPr>
          <a:xfrm>
            <a:off x="5399998" y="1541320"/>
            <a:ext cx="5400000" cy="294189"/>
          </a:xfrm>
        </p:spPr>
        <p:txBody>
          <a:bodyPr/>
          <a:lstStyle/>
          <a:p>
            <a:r>
              <a:rPr lang="en-AU"/>
              <a:t>KWLH – activating prior knowledge</a:t>
            </a:r>
            <a:endParaRPr lang="en-AU">
              <a:latin typeface="+mj-lt"/>
            </a:endParaRPr>
          </a:p>
        </p:txBody>
      </p:sp>
      <p:sp>
        <p:nvSpPr>
          <p:cNvPr id="4" name="Text Placeholder 10">
            <a:extLst>
              <a:ext uri="{FF2B5EF4-FFF2-40B4-BE49-F238E27FC236}">
                <a16:creationId xmlns:a16="http://schemas.microsoft.com/office/drawing/2014/main" id="{67B7933E-BFF1-6441-E671-AB179923211B}"/>
              </a:ext>
            </a:extLst>
          </p:cNvPr>
          <p:cNvSpPr>
            <a:spLocks noGrp="1"/>
          </p:cNvSpPr>
          <p:nvPr>
            <p:ph type="body" sz="quarter" idx="17"/>
          </p:nvPr>
        </p:nvSpPr>
        <p:spPr>
          <a:xfrm>
            <a:off x="5399998" y="2281428"/>
            <a:ext cx="6444002" cy="4054286"/>
          </a:xfrm>
        </p:spPr>
        <p:txBody>
          <a:bodyPr/>
          <a:lstStyle/>
          <a:p>
            <a:r>
              <a:rPr lang="en-AU" sz="1800" b="1" dirty="0">
                <a:latin typeface="+mj-lt"/>
              </a:rPr>
              <a:t>Instructions</a:t>
            </a:r>
          </a:p>
          <a:p>
            <a:r>
              <a:rPr lang="en-AU" sz="1800" dirty="0">
                <a:latin typeface="+mn-lt"/>
              </a:rPr>
              <a:t>Record what you already know about nutrition and health eating, including definitions, examples and personal experiences, in the K column of the chart. </a:t>
            </a:r>
          </a:p>
          <a:p>
            <a:r>
              <a:rPr lang="en-AU" sz="1800" dirty="0">
                <a:latin typeface="+mn-lt"/>
              </a:rPr>
              <a:t>Record what you would like to learn about these key terms, and any curiosities or questions that you have, in the W column of the chart.</a:t>
            </a:r>
          </a:p>
        </p:txBody>
      </p:sp>
      <p:sp>
        <p:nvSpPr>
          <p:cNvPr id="3" name="Slide Number Placeholder 2">
            <a:extLst>
              <a:ext uri="{FF2B5EF4-FFF2-40B4-BE49-F238E27FC236}">
                <a16:creationId xmlns:a16="http://schemas.microsoft.com/office/drawing/2014/main" id="{93CD7565-FDE7-D2D3-AA0E-462F525D478F}"/>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19</a:t>
            </a:fld>
            <a:endParaRPr lang="en-AU"/>
          </a:p>
        </p:txBody>
      </p:sp>
    </p:spTree>
    <p:extLst>
      <p:ext uri="{BB962C8B-B14F-4D97-AF65-F5344CB8AC3E}">
        <p14:creationId xmlns:p14="http://schemas.microsoft.com/office/powerpoint/2010/main" val="216850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cs typeface="Arial"/>
              </a:rPr>
              <a:t>Thriving in health and wellness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cs typeface="Arial"/>
              </a:rPr>
              <a:t>PDHPE – Stage 5 – Year 9</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r>
              <a:rPr lang="en-AU">
                <a:latin typeface="+mj-lt"/>
                <a:cs typeface="Arial"/>
              </a:rPr>
              <a:t>Term 3</a:t>
            </a:r>
            <a:endParaRPr lang="en-AU">
              <a:latin typeface="+mj-lt"/>
            </a:endParaRPr>
          </a:p>
        </p:txBody>
      </p:sp>
      <p:pic>
        <p:nvPicPr>
          <p:cNvPr id="5" name="Picture Placeholder 4">
            <a:extLst>
              <a:ext uri="{FF2B5EF4-FFF2-40B4-BE49-F238E27FC236}">
                <a16:creationId xmlns:a16="http://schemas.microsoft.com/office/drawing/2014/main" id="{732D0A56-F6E8-426F-1F5B-5D505950CC7A}"/>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b="5138"/>
          <a:stretch>
            <a:fillRect/>
          </a:stretch>
        </p:blipFill>
        <p:spPr>
          <a:xfrm>
            <a:off x="7128000" y="0"/>
            <a:ext cx="5063534" cy="6505575"/>
          </a:xfrm>
          <a:prstGeom prst="rect">
            <a:avLst/>
          </a:prstGeom>
        </p:spPr>
      </p:pic>
      <p:sp>
        <p:nvSpPr>
          <p:cNvPr id="4" name="TextBox 3">
            <a:extLst>
              <a:ext uri="{FF2B5EF4-FFF2-40B4-BE49-F238E27FC236}">
                <a16:creationId xmlns:a16="http://schemas.microsoft.com/office/drawing/2014/main" id="{4F8A7338-1323-A087-2720-C21D52D73ACE}"/>
              </a:ext>
            </a:extLst>
          </p:cNvPr>
          <p:cNvSpPr txBox="1"/>
          <p:nvPr/>
        </p:nvSpPr>
        <p:spPr>
          <a:xfrm>
            <a:off x="7128000" y="6543675"/>
            <a:ext cx="4721100" cy="276999"/>
          </a:xfrm>
          <a:prstGeom prst="rect">
            <a:avLst/>
          </a:prstGeom>
          <a:noFill/>
        </p:spPr>
        <p:txBody>
          <a:bodyPr wrap="square">
            <a:spAutoFit/>
          </a:bodyPr>
          <a:lstStyle/>
          <a:p>
            <a:r>
              <a:rPr lang="en-AU" sz="1200" dirty="0">
                <a:solidFill>
                  <a:srgbClr val="111111"/>
                </a:solidFill>
                <a:latin typeface="Arial"/>
                <a:cs typeface="Arial"/>
              </a:rPr>
              <a:t>Illustration by </a:t>
            </a:r>
            <a:r>
              <a:rPr lang="en-AU" sz="1200" dirty="0">
                <a:solidFill>
                  <a:srgbClr val="767676"/>
                </a:solidFill>
                <a:latin typeface="Arial"/>
                <a:cs typeface="Arial"/>
                <a:hlinkClick r:id="rId4"/>
              </a:rPr>
              <a:t>Salman Ahmad</a:t>
            </a:r>
            <a:r>
              <a:rPr lang="en-AU" sz="1200" dirty="0">
                <a:solidFill>
                  <a:srgbClr val="111111"/>
                </a:solidFill>
                <a:latin typeface="Arial"/>
                <a:cs typeface="Arial"/>
              </a:rPr>
              <a:t> on </a:t>
            </a:r>
            <a:r>
              <a:rPr lang="en-AU" sz="1200" dirty="0" err="1">
                <a:solidFill>
                  <a:srgbClr val="767676"/>
                </a:solidFill>
                <a:latin typeface="Arial"/>
                <a:cs typeface="Arial"/>
                <a:hlinkClick r:id="rId5"/>
              </a:rPr>
              <a:t>Unsplash</a:t>
            </a:r>
            <a:endParaRPr lang="en-US" sz="1200" dirty="0">
              <a:latin typeface="Arial"/>
              <a:cs typeface="Arial"/>
            </a:endParaRPr>
          </a:p>
        </p:txBody>
      </p:sp>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E168A4-6C44-0C6F-267A-92C46123477C}"/>
              </a:ext>
            </a:extLst>
          </p:cNvPr>
          <p:cNvSpPr>
            <a:spLocks noGrp="1"/>
          </p:cNvSpPr>
          <p:nvPr>
            <p:ph type="title"/>
          </p:nvPr>
        </p:nvSpPr>
        <p:spPr/>
        <p:txBody>
          <a:bodyPr/>
          <a:lstStyle/>
          <a:p>
            <a:r>
              <a:rPr lang="en-AU">
                <a:latin typeface="+mj-lt"/>
              </a:rPr>
              <a:t>KWLH</a:t>
            </a:r>
          </a:p>
        </p:txBody>
      </p:sp>
      <p:graphicFrame>
        <p:nvGraphicFramePr>
          <p:cNvPr id="5" name="Table 4" descr="KWLH Chart. One column each for &quot;What do I know?&quot;, &quot;What do I want to know?&quot;, &quot;What have I learned?' and &quot;How can I learn more?&quot;">
            <a:extLst>
              <a:ext uri="{FF2B5EF4-FFF2-40B4-BE49-F238E27FC236}">
                <a16:creationId xmlns:a16="http://schemas.microsoft.com/office/drawing/2014/main" id="{86E39943-B3EF-C820-3EDD-673B2FD0EB55}"/>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542297074"/>
              </p:ext>
            </p:extLst>
          </p:nvPr>
        </p:nvGraphicFramePr>
        <p:xfrm>
          <a:off x="360000" y="1157699"/>
          <a:ext cx="11484000" cy="5138169"/>
        </p:xfrm>
        <a:graphic>
          <a:graphicData uri="http://schemas.openxmlformats.org/drawingml/2006/table">
            <a:tbl>
              <a:tblPr firstRow="1" bandRow="1">
                <a:tableStyleId>{69012ECD-51FC-41F1-AA8D-1B2483CD663E}</a:tableStyleId>
              </a:tblPr>
              <a:tblGrid>
                <a:gridCol w="2871000">
                  <a:extLst>
                    <a:ext uri="{9D8B030D-6E8A-4147-A177-3AD203B41FA5}">
                      <a16:colId xmlns:a16="http://schemas.microsoft.com/office/drawing/2014/main" val="2532441079"/>
                    </a:ext>
                  </a:extLst>
                </a:gridCol>
                <a:gridCol w="2871000">
                  <a:extLst>
                    <a:ext uri="{9D8B030D-6E8A-4147-A177-3AD203B41FA5}">
                      <a16:colId xmlns:a16="http://schemas.microsoft.com/office/drawing/2014/main" val="1591521973"/>
                    </a:ext>
                  </a:extLst>
                </a:gridCol>
                <a:gridCol w="2871000">
                  <a:extLst>
                    <a:ext uri="{9D8B030D-6E8A-4147-A177-3AD203B41FA5}">
                      <a16:colId xmlns:a16="http://schemas.microsoft.com/office/drawing/2014/main" val="1336148547"/>
                    </a:ext>
                  </a:extLst>
                </a:gridCol>
                <a:gridCol w="2871000">
                  <a:extLst>
                    <a:ext uri="{9D8B030D-6E8A-4147-A177-3AD203B41FA5}">
                      <a16:colId xmlns:a16="http://schemas.microsoft.com/office/drawing/2014/main" val="3447590477"/>
                    </a:ext>
                  </a:extLst>
                </a:gridCol>
              </a:tblGrid>
              <a:tr h="1381705">
                <a:tc>
                  <a:txBody>
                    <a:bodyPr/>
                    <a:lstStyle/>
                    <a:p>
                      <a:pPr marL="1258888" marR="0" lvl="0" indent="0" algn="l" defTabSz="914377" rtl="0" eaLnBrk="1" fontAlgn="auto" latinLnBrk="0" hangingPunct="1">
                        <a:lnSpc>
                          <a:spcPct val="120000"/>
                        </a:lnSpc>
                        <a:spcBef>
                          <a:spcPts val="600"/>
                        </a:spcBef>
                        <a:spcAft>
                          <a:spcPts val="0"/>
                        </a:spcAft>
                        <a:buClrTx/>
                        <a:buSzTx/>
                        <a:buFontTx/>
                        <a:buNone/>
                        <a:tabLst/>
                        <a:defRPr/>
                      </a:pPr>
                      <a:br>
                        <a:rPr lang="en-AU" sz="1800" b="1" dirty="0">
                          <a:solidFill>
                            <a:schemeClr val="accent4">
                              <a:lumMod val="25000"/>
                            </a:schemeClr>
                          </a:solidFill>
                          <a:latin typeface="Arial" panose="020B0604020202020204" pitchFamily="34" charset="0"/>
                          <a:cs typeface="Arial" panose="020B0604020202020204" pitchFamily="34" charset="0"/>
                        </a:rPr>
                      </a:br>
                      <a:r>
                        <a:rPr lang="en-AU" sz="1800" b="1" dirty="0">
                          <a:solidFill>
                            <a:schemeClr val="accent4">
                              <a:lumMod val="25000"/>
                            </a:schemeClr>
                          </a:solidFill>
                          <a:latin typeface="Arial" panose="020B0604020202020204" pitchFamily="34" charset="0"/>
                          <a:cs typeface="Arial" panose="020B0604020202020204" pitchFamily="34" charset="0"/>
                        </a:rPr>
                        <a:t>What do I know?</a:t>
                      </a:r>
                    </a:p>
                    <a:p>
                      <a:pPr>
                        <a:lnSpc>
                          <a:spcPct val="120000"/>
                        </a:lnSpc>
                      </a:pPr>
                      <a:endParaRPr lang="en-AU" dirty="0">
                        <a:solidFill>
                          <a:schemeClr val="accent4">
                            <a:lumMod val="25000"/>
                          </a:schemeClr>
                        </a:solidFill>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4BB47"/>
                    </a:solidFill>
                  </a:tcPr>
                </a:tc>
                <a:tc>
                  <a:txBody>
                    <a:bodyPr/>
                    <a:lstStyle/>
                    <a:p>
                      <a:pPr marL="1431925" marR="0" lvl="0" indent="-1431925" algn="l" defTabSz="914377" rtl="0" eaLnBrk="1" fontAlgn="auto" latinLnBrk="0" hangingPunct="1">
                        <a:lnSpc>
                          <a:spcPct val="120000"/>
                        </a:lnSpc>
                        <a:spcBef>
                          <a:spcPts val="0"/>
                        </a:spcBef>
                        <a:spcAft>
                          <a:spcPts val="0"/>
                        </a:spcAft>
                        <a:buClrTx/>
                        <a:buSzTx/>
                        <a:buFontTx/>
                        <a:buNone/>
                        <a:tabLst/>
                        <a:defRPr/>
                      </a:pPr>
                      <a:br>
                        <a:rPr lang="en-AU" sz="1000" b="1" dirty="0">
                          <a:solidFill>
                            <a:schemeClr val="tx2">
                              <a:lumMod val="50000"/>
                            </a:schemeClr>
                          </a:solidFill>
                          <a:latin typeface="Arial" panose="020B0604020202020204" pitchFamily="34" charset="0"/>
                          <a:cs typeface="Arial" panose="020B0604020202020204" pitchFamily="34" charset="0"/>
                        </a:rPr>
                      </a:br>
                      <a:r>
                        <a:rPr lang="en-AU" sz="1800" b="1" dirty="0">
                          <a:solidFill>
                            <a:schemeClr val="tx2">
                              <a:lumMod val="50000"/>
                            </a:schemeClr>
                          </a:solidFill>
                          <a:latin typeface="Arial" panose="020B0604020202020204" pitchFamily="34" charset="0"/>
                          <a:cs typeface="Arial" panose="020B0604020202020204" pitchFamily="34" charset="0"/>
                        </a:rPr>
                        <a:t>What do I want to know?</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CC2"/>
                    </a:solidFill>
                  </a:tcPr>
                </a:tc>
                <a:tc>
                  <a:txBody>
                    <a:bodyPr/>
                    <a:lstStyle/>
                    <a:p>
                      <a:pPr marL="1079500" indent="82550">
                        <a:lnSpc>
                          <a:spcPct val="120000"/>
                        </a:lnSpc>
                      </a:pPr>
                      <a:br>
                        <a:rPr lang="en-AU" sz="1800" b="1">
                          <a:solidFill>
                            <a:schemeClr val="bg1"/>
                          </a:solidFill>
                          <a:latin typeface="Arial" panose="020B0604020202020204" pitchFamily="34" charset="0"/>
                          <a:cs typeface="Arial" panose="020B0604020202020204" pitchFamily="34" charset="0"/>
                        </a:rPr>
                      </a:br>
                      <a:r>
                        <a:rPr lang="en-AU" sz="1800" b="1">
                          <a:solidFill>
                            <a:schemeClr val="bg1"/>
                          </a:solidFill>
                          <a:latin typeface="Arial" panose="020B0604020202020204" pitchFamily="34" charset="0"/>
                          <a:cs typeface="Arial" panose="020B0604020202020204" pitchFamily="34" charset="0"/>
                        </a:rPr>
                        <a:t>What have I learned?</a:t>
                      </a:r>
                      <a:endParaRPr lang="en-AU">
                        <a:solidFill>
                          <a:schemeClr val="bg1"/>
                        </a:solidFill>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51458"/>
                    </a:solidFill>
                  </a:tcPr>
                </a:tc>
                <a:tc>
                  <a:txBody>
                    <a:bodyPr/>
                    <a:lstStyle/>
                    <a:p>
                      <a:pPr marL="1162050" indent="0">
                        <a:lnSpc>
                          <a:spcPct val="120000"/>
                        </a:lnSpc>
                      </a:pPr>
                      <a:endParaRPr lang="en-AU" sz="1800" b="1" dirty="0">
                        <a:solidFill>
                          <a:schemeClr val="accent4">
                            <a:lumMod val="25000"/>
                          </a:schemeClr>
                        </a:solidFill>
                        <a:latin typeface="Arial" panose="020B0604020202020204" pitchFamily="34" charset="0"/>
                        <a:cs typeface="Arial" panose="020B0604020202020204" pitchFamily="34" charset="0"/>
                      </a:endParaRPr>
                    </a:p>
                    <a:p>
                      <a:pPr marL="1162050" indent="0">
                        <a:lnSpc>
                          <a:spcPct val="120000"/>
                        </a:lnSpc>
                      </a:pPr>
                      <a:r>
                        <a:rPr lang="en-AU" sz="1800" b="1" dirty="0">
                          <a:solidFill>
                            <a:schemeClr val="accent4">
                              <a:lumMod val="25000"/>
                            </a:schemeClr>
                          </a:solidFill>
                          <a:latin typeface="Arial" panose="020B0604020202020204" pitchFamily="34" charset="0"/>
                          <a:cs typeface="Arial" panose="020B0604020202020204" pitchFamily="34" charset="0"/>
                        </a:rPr>
                        <a:t>How can I learn more?</a:t>
                      </a:r>
                      <a:endParaRPr lang="en-AU" b="1" dirty="0">
                        <a:solidFill>
                          <a:schemeClr val="accent4">
                            <a:lumMod val="25000"/>
                          </a:schemeClr>
                        </a:solidFill>
                        <a:latin typeface="Arial" panose="020B0604020202020204" pitchFamily="34" charset="0"/>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A9B0C"/>
                    </a:solidFill>
                  </a:tcPr>
                </a:tc>
                <a:extLst>
                  <a:ext uri="{0D108BD9-81ED-4DB2-BD59-A6C34878D82A}">
                    <a16:rowId xmlns:a16="http://schemas.microsoft.com/office/drawing/2014/main" val="1970206506"/>
                  </a:ext>
                </a:extLst>
              </a:tr>
              <a:tr h="3756464">
                <a:tc>
                  <a:txBody>
                    <a:bodyPr/>
                    <a:lstStyle/>
                    <a:p>
                      <a:pPr marL="285750" indent="-285750">
                        <a:lnSpc>
                          <a:spcPct val="130000"/>
                        </a:lnSpc>
                        <a:spcAft>
                          <a:spcPts val="600"/>
                        </a:spcAft>
                        <a:buFont typeface="Arial" panose="020B0604020202020204" pitchFamily="34" charset="0"/>
                        <a:buChar char="•"/>
                      </a:pPr>
                      <a:endParaRPr lang="en-AU">
                        <a:latin typeface="+mn-lt"/>
                        <a:cs typeface="Arial" panose="020B0604020202020204" pitchFamily="34" charset="0"/>
                      </a:endParaRPr>
                    </a:p>
                    <a:p>
                      <a:pPr>
                        <a:lnSpc>
                          <a:spcPct val="130000"/>
                        </a:lnSpc>
                        <a:spcAft>
                          <a:spcPts val="600"/>
                        </a:spcAft>
                      </a:pPr>
                      <a:endParaRPr lang="en-AU">
                        <a:latin typeface="+mn-lt"/>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DF9E0"/>
                    </a:solidFill>
                  </a:tcPr>
                </a:tc>
                <a:tc>
                  <a:txBody>
                    <a:bodyPr/>
                    <a:lstStyle/>
                    <a:p>
                      <a:pPr marL="285750" indent="-285750">
                        <a:lnSpc>
                          <a:spcPct val="130000"/>
                        </a:lnSpc>
                        <a:spcAft>
                          <a:spcPts val="600"/>
                        </a:spcAft>
                        <a:buFont typeface="Arial" panose="020B0604020202020204" pitchFamily="34" charset="0"/>
                        <a:buChar char="•"/>
                      </a:pPr>
                      <a:endParaRPr lang="en-AU">
                        <a:latin typeface="+mn-lt"/>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5F7FC"/>
                    </a:solidFill>
                  </a:tcPr>
                </a:tc>
                <a:tc>
                  <a:txBody>
                    <a:bodyPr/>
                    <a:lstStyle/>
                    <a:p>
                      <a:pPr marL="285750" indent="-285750">
                        <a:lnSpc>
                          <a:spcPct val="130000"/>
                        </a:lnSpc>
                        <a:spcAft>
                          <a:spcPts val="600"/>
                        </a:spcAft>
                        <a:buFont typeface="Arial" panose="020B0604020202020204" pitchFamily="34" charset="0"/>
                        <a:buChar char="•"/>
                      </a:pPr>
                      <a:endParaRPr lang="en-AU">
                        <a:latin typeface="+mn-lt"/>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BDBE7"/>
                    </a:solidFill>
                  </a:tcPr>
                </a:tc>
                <a:tc>
                  <a:txBody>
                    <a:bodyPr/>
                    <a:lstStyle/>
                    <a:p>
                      <a:pPr marL="285750" indent="-285750">
                        <a:lnSpc>
                          <a:spcPct val="130000"/>
                        </a:lnSpc>
                        <a:spcAft>
                          <a:spcPts val="600"/>
                        </a:spcAft>
                        <a:buFont typeface="Arial" panose="020B0604020202020204" pitchFamily="34" charset="0"/>
                        <a:buChar char="•"/>
                      </a:pPr>
                      <a:endParaRPr lang="en-AU" dirty="0">
                        <a:latin typeface="+mn-lt"/>
                        <a:cs typeface="Arial" panose="020B0604020202020204" pitchFamily="3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E6C2">
                        <a:alpha val="60000"/>
                      </a:srgbClr>
                    </a:solidFill>
                  </a:tcPr>
                </a:tc>
                <a:extLst>
                  <a:ext uri="{0D108BD9-81ED-4DB2-BD59-A6C34878D82A}">
                    <a16:rowId xmlns:a16="http://schemas.microsoft.com/office/drawing/2014/main" val="2347067268"/>
                  </a:ext>
                </a:extLst>
              </a:tr>
            </a:tbl>
          </a:graphicData>
        </a:graphic>
      </p:graphicFrame>
      <p:grpSp>
        <p:nvGrpSpPr>
          <p:cNvPr id="4" name="Group 3" descr="KWLH Chart. One column each for &quot;What do I know?&quot;, &quot;What do I want to know?&quot;, &quot;What have I learned?' and &quot;How can I learn more?&quot;">
            <a:extLst>
              <a:ext uri="{FF2B5EF4-FFF2-40B4-BE49-F238E27FC236}">
                <a16:creationId xmlns:a16="http://schemas.microsoft.com/office/drawing/2014/main" id="{BAEAD5F1-F477-C305-CE5E-FE2932F65EAF}"/>
              </a:ext>
              <a:ext uri="{C183D7F6-B498-43B3-948B-1728B52AA6E4}">
                <adec:decorative xmlns:adec="http://schemas.microsoft.com/office/drawing/2017/decorative" val="0"/>
              </a:ext>
            </a:extLst>
          </p:cNvPr>
          <p:cNvGrpSpPr/>
          <p:nvPr/>
        </p:nvGrpSpPr>
        <p:grpSpPr>
          <a:xfrm>
            <a:off x="509665" y="1313647"/>
            <a:ext cx="2578309" cy="1054799"/>
            <a:chOff x="509665" y="1313647"/>
            <a:chExt cx="2578309" cy="1054799"/>
          </a:xfrm>
        </p:grpSpPr>
        <p:sp>
          <p:nvSpPr>
            <p:cNvPr id="30" name="Rectangle 29">
              <a:extLst>
                <a:ext uri="{FF2B5EF4-FFF2-40B4-BE49-F238E27FC236}">
                  <a16:creationId xmlns:a16="http://schemas.microsoft.com/office/drawing/2014/main" id="{BB8F24BE-6132-D079-5727-8844FD10B04E}"/>
                </a:ext>
              </a:extLst>
            </p:cNvPr>
            <p:cNvSpPr/>
            <p:nvPr/>
          </p:nvSpPr>
          <p:spPr>
            <a:xfrm>
              <a:off x="509665" y="1313647"/>
              <a:ext cx="2578309" cy="10547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atin typeface="+mj-lt"/>
              </a:endParaRPr>
            </a:p>
          </p:txBody>
        </p:sp>
        <p:sp>
          <p:nvSpPr>
            <p:cNvPr id="31" name="TextBox 30">
              <a:extLst>
                <a:ext uri="{FF2B5EF4-FFF2-40B4-BE49-F238E27FC236}">
                  <a16:creationId xmlns:a16="http://schemas.microsoft.com/office/drawing/2014/main" id="{857EB577-9F47-5A60-7638-3298D1D7E3E5}"/>
                </a:ext>
              </a:extLst>
            </p:cNvPr>
            <p:cNvSpPr txBox="1"/>
            <p:nvPr/>
          </p:nvSpPr>
          <p:spPr>
            <a:xfrm>
              <a:off x="689978" y="1328637"/>
              <a:ext cx="2217682" cy="984885"/>
            </a:xfrm>
            <a:prstGeom prst="rect">
              <a:avLst/>
            </a:prstGeom>
            <a:noFill/>
          </p:spPr>
          <p:txBody>
            <a:bodyPr wrap="square">
              <a:spAutoFit/>
            </a:bodyPr>
            <a:lstStyle/>
            <a:p>
              <a:pPr marR="0" lvl="0" algn="ctr" defTabSz="914377" rtl="0" eaLnBrk="1" fontAlgn="auto" latinLnBrk="0" hangingPunct="1">
                <a:spcAft>
                  <a:spcPts val="0"/>
                </a:spcAft>
                <a:buClrTx/>
                <a:buSzTx/>
                <a:buFontTx/>
                <a:buNone/>
                <a:tabLst/>
                <a:defRPr/>
              </a:pPr>
              <a:r>
                <a:rPr lang="en-AU" sz="4000" b="1" dirty="0">
                  <a:solidFill>
                    <a:srgbClr val="427B2D"/>
                  </a:solidFill>
                  <a:latin typeface="+mj-lt"/>
                  <a:cs typeface="Arial" panose="020B0604020202020204" pitchFamily="34" charset="0"/>
                </a:rPr>
                <a:t>K</a:t>
              </a:r>
            </a:p>
            <a:p>
              <a:pPr marR="0" lvl="0" algn="ctr" defTabSz="914377" rtl="0" eaLnBrk="1" fontAlgn="auto" latinLnBrk="0" hangingPunct="1">
                <a:spcAft>
                  <a:spcPts val="0"/>
                </a:spcAft>
                <a:buClrTx/>
                <a:buSzTx/>
                <a:buFontTx/>
                <a:buNone/>
                <a:tabLst/>
                <a:defRPr/>
              </a:pPr>
              <a:r>
                <a:rPr lang="en-AU" sz="1600" dirty="0">
                  <a:cs typeface="Arial" panose="020B0604020202020204" pitchFamily="34" charset="0"/>
                </a:rPr>
                <a:t>What do I know?</a:t>
              </a:r>
            </a:p>
          </p:txBody>
        </p:sp>
      </p:grpSp>
      <p:grpSp>
        <p:nvGrpSpPr>
          <p:cNvPr id="32" name="Group 31" descr="KWLH Chart. One column each for &quot;What do I know?&quot;, &quot;What do I want to know?&quot;, &quot;What have I learned?' and &quot;How can I learn more?&quot;">
            <a:extLst>
              <a:ext uri="{FF2B5EF4-FFF2-40B4-BE49-F238E27FC236}">
                <a16:creationId xmlns:a16="http://schemas.microsoft.com/office/drawing/2014/main" id="{F74FFF39-463B-D802-79A0-4B11886B0289}"/>
              </a:ext>
              <a:ext uri="{C183D7F6-B498-43B3-948B-1728B52AA6E4}">
                <adec:decorative xmlns:adec="http://schemas.microsoft.com/office/drawing/2017/decorative" val="0"/>
              </a:ext>
            </a:extLst>
          </p:cNvPr>
          <p:cNvGrpSpPr/>
          <p:nvPr/>
        </p:nvGrpSpPr>
        <p:grpSpPr>
          <a:xfrm>
            <a:off x="3382759" y="1313647"/>
            <a:ext cx="2578310" cy="1054799"/>
            <a:chOff x="517159" y="2719615"/>
            <a:chExt cx="2578310" cy="1054799"/>
          </a:xfrm>
        </p:grpSpPr>
        <p:sp>
          <p:nvSpPr>
            <p:cNvPr id="33" name="Rectangle 32">
              <a:extLst>
                <a:ext uri="{FF2B5EF4-FFF2-40B4-BE49-F238E27FC236}">
                  <a16:creationId xmlns:a16="http://schemas.microsoft.com/office/drawing/2014/main" id="{0834AB0B-8097-34C2-2A27-761A0B33356B}"/>
                </a:ext>
              </a:extLst>
            </p:cNvPr>
            <p:cNvSpPr/>
            <p:nvPr/>
          </p:nvSpPr>
          <p:spPr>
            <a:xfrm>
              <a:off x="517160" y="2719615"/>
              <a:ext cx="2578309" cy="10547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atin typeface="+mj-lt"/>
              </a:endParaRPr>
            </a:p>
          </p:txBody>
        </p:sp>
        <p:sp>
          <p:nvSpPr>
            <p:cNvPr id="34" name="TextBox 33">
              <a:extLst>
                <a:ext uri="{FF2B5EF4-FFF2-40B4-BE49-F238E27FC236}">
                  <a16:creationId xmlns:a16="http://schemas.microsoft.com/office/drawing/2014/main" id="{D2F7C5A2-8491-DB11-23EB-9689B05229A4}"/>
                </a:ext>
              </a:extLst>
            </p:cNvPr>
            <p:cNvSpPr txBox="1"/>
            <p:nvPr/>
          </p:nvSpPr>
          <p:spPr>
            <a:xfrm>
              <a:off x="517159" y="2734605"/>
              <a:ext cx="2553384" cy="954107"/>
            </a:xfrm>
            <a:prstGeom prst="rect">
              <a:avLst/>
            </a:prstGeom>
            <a:noFill/>
          </p:spPr>
          <p:txBody>
            <a:bodyPr wrap="square">
              <a:spAutoFit/>
            </a:bodyPr>
            <a:lstStyle/>
            <a:p>
              <a:pPr marR="0" lvl="0" algn="ctr" defTabSz="914377" rtl="0" eaLnBrk="1" fontAlgn="auto" latinLnBrk="0" hangingPunct="1">
                <a:spcAft>
                  <a:spcPts val="0"/>
                </a:spcAft>
                <a:buClrTx/>
                <a:buSzTx/>
                <a:buFontTx/>
                <a:buNone/>
                <a:tabLst/>
                <a:defRPr/>
              </a:pPr>
              <a:r>
                <a:rPr lang="en-AU" sz="4000" b="1">
                  <a:solidFill>
                    <a:srgbClr val="007A8A"/>
                  </a:solidFill>
                  <a:latin typeface="+mj-lt"/>
                  <a:cs typeface="Arial" panose="020B0604020202020204" pitchFamily="34" charset="0"/>
                </a:rPr>
                <a:t>W</a:t>
              </a:r>
            </a:p>
            <a:p>
              <a:pPr marR="0" lvl="0" algn="ctr" defTabSz="914377" rtl="0" eaLnBrk="1" fontAlgn="auto" latinLnBrk="0" hangingPunct="1">
                <a:spcAft>
                  <a:spcPts val="0"/>
                </a:spcAft>
                <a:buClrTx/>
                <a:buSzTx/>
                <a:buFontTx/>
                <a:buNone/>
                <a:tabLst/>
                <a:defRPr/>
              </a:pPr>
              <a:r>
                <a:rPr lang="en-AU" sz="1600">
                  <a:cs typeface="Arial" panose="020B0604020202020204" pitchFamily="34" charset="0"/>
                </a:rPr>
                <a:t>What do I want to know?</a:t>
              </a:r>
            </a:p>
          </p:txBody>
        </p:sp>
      </p:grpSp>
      <p:grpSp>
        <p:nvGrpSpPr>
          <p:cNvPr id="35" name="Group 34" descr="KWLH Chart. One column each for &quot;What do I know?&quot;, &quot;What do I want to know?&quot;, &quot;What have I learned?' and &quot;How can I learn more?&quot;">
            <a:extLst>
              <a:ext uri="{FF2B5EF4-FFF2-40B4-BE49-F238E27FC236}">
                <a16:creationId xmlns:a16="http://schemas.microsoft.com/office/drawing/2014/main" id="{5451D30D-3115-5415-2953-D77A6FE05ACE}"/>
              </a:ext>
              <a:ext uri="{C183D7F6-B498-43B3-948B-1728B52AA6E4}">
                <adec:decorative xmlns:adec="http://schemas.microsoft.com/office/drawing/2017/decorative" val="0"/>
              </a:ext>
            </a:extLst>
          </p:cNvPr>
          <p:cNvGrpSpPr/>
          <p:nvPr/>
        </p:nvGrpSpPr>
        <p:grpSpPr>
          <a:xfrm>
            <a:off x="6248359" y="1313647"/>
            <a:ext cx="2578311" cy="1054799"/>
            <a:chOff x="517158" y="2719615"/>
            <a:chExt cx="2578311" cy="1054799"/>
          </a:xfrm>
        </p:grpSpPr>
        <p:sp>
          <p:nvSpPr>
            <p:cNvPr id="36" name="Rectangle 35">
              <a:extLst>
                <a:ext uri="{FF2B5EF4-FFF2-40B4-BE49-F238E27FC236}">
                  <a16:creationId xmlns:a16="http://schemas.microsoft.com/office/drawing/2014/main" id="{DB676D73-53EB-7FF3-4371-D62F750F2EE4}"/>
                </a:ext>
              </a:extLst>
            </p:cNvPr>
            <p:cNvSpPr/>
            <p:nvPr/>
          </p:nvSpPr>
          <p:spPr>
            <a:xfrm>
              <a:off x="517160" y="2719615"/>
              <a:ext cx="2578309" cy="10547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atin typeface="+mj-lt"/>
              </a:endParaRPr>
            </a:p>
          </p:txBody>
        </p:sp>
        <p:sp>
          <p:nvSpPr>
            <p:cNvPr id="37" name="TextBox 36">
              <a:extLst>
                <a:ext uri="{FF2B5EF4-FFF2-40B4-BE49-F238E27FC236}">
                  <a16:creationId xmlns:a16="http://schemas.microsoft.com/office/drawing/2014/main" id="{A6728759-5C40-23ED-F8D0-8216717A375D}"/>
                </a:ext>
              </a:extLst>
            </p:cNvPr>
            <p:cNvSpPr txBox="1"/>
            <p:nvPr/>
          </p:nvSpPr>
          <p:spPr>
            <a:xfrm>
              <a:off x="517158" y="2734605"/>
              <a:ext cx="2578309" cy="984885"/>
            </a:xfrm>
            <a:prstGeom prst="rect">
              <a:avLst/>
            </a:prstGeom>
            <a:noFill/>
          </p:spPr>
          <p:txBody>
            <a:bodyPr wrap="square">
              <a:spAutoFit/>
            </a:bodyPr>
            <a:lstStyle/>
            <a:p>
              <a:pPr marR="0" lvl="0" algn="ctr" defTabSz="914377" rtl="0" eaLnBrk="1" fontAlgn="auto" latinLnBrk="0" hangingPunct="1">
                <a:spcAft>
                  <a:spcPts val="0"/>
                </a:spcAft>
                <a:buClrTx/>
                <a:buSzTx/>
                <a:buFontTx/>
                <a:buNone/>
                <a:tabLst/>
                <a:defRPr/>
              </a:pPr>
              <a:r>
                <a:rPr lang="en-AU" sz="4000" b="1">
                  <a:solidFill>
                    <a:srgbClr val="B51458"/>
                  </a:solidFill>
                  <a:latin typeface="+mj-lt"/>
                  <a:cs typeface="Arial" panose="020B0604020202020204" pitchFamily="34" charset="0"/>
                </a:rPr>
                <a:t>L</a:t>
              </a:r>
            </a:p>
            <a:p>
              <a:pPr marR="0" lvl="0" algn="ctr" defTabSz="914377" rtl="0" eaLnBrk="1" fontAlgn="auto" latinLnBrk="0" hangingPunct="1">
                <a:spcAft>
                  <a:spcPts val="0"/>
                </a:spcAft>
                <a:buClrTx/>
                <a:buSzTx/>
                <a:buFontTx/>
                <a:buNone/>
                <a:tabLst/>
                <a:defRPr/>
              </a:pPr>
              <a:r>
                <a:rPr lang="en-AU" sz="1600">
                  <a:cs typeface="Arial" panose="020B0604020202020204" pitchFamily="34" charset="0"/>
                </a:rPr>
                <a:t>What have I learned?</a:t>
              </a:r>
            </a:p>
          </p:txBody>
        </p:sp>
      </p:grpSp>
      <p:grpSp>
        <p:nvGrpSpPr>
          <p:cNvPr id="38" name="Group 37" descr="KWLH Chart. One column each for &quot;What do I know?&quot;, &quot;What do I want to know?&quot;, &quot;What have I learned?' and &quot;How can I learn more?&quot;">
            <a:extLst>
              <a:ext uri="{FF2B5EF4-FFF2-40B4-BE49-F238E27FC236}">
                <a16:creationId xmlns:a16="http://schemas.microsoft.com/office/drawing/2014/main" id="{91BC10B3-A5F4-B56B-C7DC-547AFF65FE60}"/>
              </a:ext>
              <a:ext uri="{C183D7F6-B498-43B3-948B-1728B52AA6E4}">
                <adec:decorative xmlns:adec="http://schemas.microsoft.com/office/drawing/2017/decorative" val="0"/>
              </a:ext>
            </a:extLst>
          </p:cNvPr>
          <p:cNvGrpSpPr/>
          <p:nvPr/>
        </p:nvGrpSpPr>
        <p:grpSpPr>
          <a:xfrm>
            <a:off x="9128949" y="1313647"/>
            <a:ext cx="2578312" cy="1054799"/>
            <a:chOff x="517157" y="2719615"/>
            <a:chExt cx="2578312" cy="1054799"/>
          </a:xfrm>
        </p:grpSpPr>
        <p:sp>
          <p:nvSpPr>
            <p:cNvPr id="39" name="Rectangle 38">
              <a:extLst>
                <a:ext uri="{FF2B5EF4-FFF2-40B4-BE49-F238E27FC236}">
                  <a16:creationId xmlns:a16="http://schemas.microsoft.com/office/drawing/2014/main" id="{40958FAF-117C-1FEF-6F51-4BAEA9E863CF}"/>
                </a:ext>
              </a:extLst>
            </p:cNvPr>
            <p:cNvSpPr/>
            <p:nvPr/>
          </p:nvSpPr>
          <p:spPr>
            <a:xfrm>
              <a:off x="517160" y="2719615"/>
              <a:ext cx="2578309" cy="10547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latin typeface="+mj-lt"/>
              </a:endParaRPr>
            </a:p>
          </p:txBody>
        </p:sp>
        <p:sp>
          <p:nvSpPr>
            <p:cNvPr id="40" name="TextBox 39">
              <a:extLst>
                <a:ext uri="{FF2B5EF4-FFF2-40B4-BE49-F238E27FC236}">
                  <a16:creationId xmlns:a16="http://schemas.microsoft.com/office/drawing/2014/main" id="{BB6BEC1E-8458-0A31-41BA-A862C2C7216B}"/>
                </a:ext>
              </a:extLst>
            </p:cNvPr>
            <p:cNvSpPr txBox="1"/>
            <p:nvPr/>
          </p:nvSpPr>
          <p:spPr>
            <a:xfrm>
              <a:off x="517157" y="2734605"/>
              <a:ext cx="2553384" cy="984885"/>
            </a:xfrm>
            <a:prstGeom prst="rect">
              <a:avLst/>
            </a:prstGeom>
            <a:noFill/>
          </p:spPr>
          <p:txBody>
            <a:bodyPr wrap="square">
              <a:spAutoFit/>
            </a:bodyPr>
            <a:lstStyle/>
            <a:p>
              <a:pPr marR="0" lvl="0" algn="ctr" defTabSz="914377" rtl="0" eaLnBrk="1" fontAlgn="auto" latinLnBrk="0" hangingPunct="1">
                <a:spcAft>
                  <a:spcPts val="0"/>
                </a:spcAft>
                <a:buClrTx/>
                <a:buSzTx/>
                <a:buFontTx/>
                <a:buNone/>
                <a:tabLst/>
                <a:defRPr/>
              </a:pPr>
              <a:r>
                <a:rPr lang="en-AU" sz="4000" b="1">
                  <a:solidFill>
                    <a:srgbClr val="9B6808"/>
                  </a:solidFill>
                  <a:latin typeface="+mj-lt"/>
                  <a:cs typeface="Arial" panose="020B0604020202020204" pitchFamily="34" charset="0"/>
                </a:rPr>
                <a:t>H</a:t>
              </a:r>
            </a:p>
            <a:p>
              <a:pPr marR="0" lvl="0" algn="ctr" defTabSz="914377" rtl="0" eaLnBrk="1" fontAlgn="auto" latinLnBrk="0" hangingPunct="1">
                <a:spcAft>
                  <a:spcPts val="0"/>
                </a:spcAft>
                <a:buClrTx/>
                <a:buSzTx/>
                <a:buFontTx/>
                <a:buNone/>
                <a:tabLst/>
                <a:defRPr/>
              </a:pPr>
              <a:r>
                <a:rPr lang="en-AU" sz="1600">
                  <a:cs typeface="Arial" panose="020B0604020202020204" pitchFamily="34" charset="0"/>
                </a:rPr>
                <a:t>How can I learn more?</a:t>
              </a:r>
            </a:p>
          </p:txBody>
        </p:sp>
      </p:grpSp>
      <p:sp>
        <p:nvSpPr>
          <p:cNvPr id="2" name="Slide Number Placeholder 1">
            <a:extLst>
              <a:ext uri="{FF2B5EF4-FFF2-40B4-BE49-F238E27FC236}">
                <a16:creationId xmlns:a16="http://schemas.microsoft.com/office/drawing/2014/main" id="{E1D1367C-FD4C-5770-80F3-171AC75B2BC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20</a:t>
            </a:fld>
            <a:endParaRPr lang="en-AU"/>
          </a:p>
        </p:txBody>
      </p:sp>
    </p:spTree>
    <p:extLst>
      <p:ext uri="{BB962C8B-B14F-4D97-AF65-F5344CB8AC3E}">
        <p14:creationId xmlns:p14="http://schemas.microsoft.com/office/powerpoint/2010/main" val="418365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A26DA-FA3D-99C8-5D0B-476D8D2FAE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6022E4-A176-BC6B-D7B5-F58E8CA681FA}"/>
              </a:ext>
            </a:extLst>
          </p:cNvPr>
          <p:cNvSpPr>
            <a:spLocks noGrp="1"/>
          </p:cNvSpPr>
          <p:nvPr>
            <p:ph type="title"/>
          </p:nvPr>
        </p:nvSpPr>
        <p:spPr>
          <a:xfrm>
            <a:off x="359998" y="360000"/>
            <a:ext cx="11307746" cy="522000"/>
          </a:xfrm>
        </p:spPr>
        <p:txBody>
          <a:bodyPr/>
          <a:lstStyle/>
          <a:p>
            <a:r>
              <a:rPr lang="en-AU">
                <a:latin typeface="+mj-lt"/>
              </a:rPr>
              <a:t>Sources of nutritional information</a:t>
            </a:r>
          </a:p>
        </p:txBody>
      </p:sp>
      <p:sp>
        <p:nvSpPr>
          <p:cNvPr id="4" name="Text Placeholder 10">
            <a:extLst>
              <a:ext uri="{FF2B5EF4-FFF2-40B4-BE49-F238E27FC236}">
                <a16:creationId xmlns:a16="http://schemas.microsoft.com/office/drawing/2014/main" id="{911ACE1D-40AC-4CC1-52E1-21CF0DF46AF1}"/>
              </a:ext>
            </a:extLst>
          </p:cNvPr>
          <p:cNvSpPr>
            <a:spLocks noGrp="1"/>
          </p:cNvSpPr>
          <p:nvPr>
            <p:ph type="body" sz="quarter" idx="18"/>
          </p:nvPr>
        </p:nvSpPr>
        <p:spPr/>
        <p:txBody>
          <a:bodyPr/>
          <a:lstStyle/>
          <a:p>
            <a:r>
              <a:rPr lang="en-AU">
                <a:latin typeface="+mj-lt"/>
              </a:rPr>
              <a:t>Individual activity</a:t>
            </a:r>
          </a:p>
        </p:txBody>
      </p:sp>
      <p:sp>
        <p:nvSpPr>
          <p:cNvPr id="6" name="Picture Placeholder 5">
            <a:extLst>
              <a:ext uri="{FF2B5EF4-FFF2-40B4-BE49-F238E27FC236}">
                <a16:creationId xmlns:a16="http://schemas.microsoft.com/office/drawing/2014/main" id="{88373B74-0D40-919B-4234-06FFCFBC09FC}"/>
              </a:ext>
            </a:extLst>
          </p:cNvPr>
          <p:cNvSpPr>
            <a:spLocks noGrp="1"/>
          </p:cNvSpPr>
          <p:nvPr>
            <p:ph type="pic" sz="quarter" idx="13"/>
          </p:nvPr>
        </p:nvSpPr>
        <p:spPr>
          <a:xfrm>
            <a:off x="359999" y="1797501"/>
            <a:ext cx="11484001" cy="889715"/>
          </a:xfrm>
        </p:spPr>
        <p:txBody>
          <a:bodyPr/>
          <a:lstStyle/>
          <a:p>
            <a:pPr fontAlgn="base"/>
            <a:r>
              <a:rPr lang="en-AU" dirty="0">
                <a:latin typeface="+mn-lt"/>
              </a:rPr>
              <a:t>Complete the table by providing a judgement as to the accuracy of each source and clear reasoning to support your judgement.</a:t>
            </a:r>
            <a:endParaRPr lang="en-AU" b="1" dirty="0">
              <a:latin typeface="+mn-lt"/>
            </a:endParaRPr>
          </a:p>
        </p:txBody>
      </p:sp>
      <p:sp>
        <p:nvSpPr>
          <p:cNvPr id="3" name="Slide Number Placeholder 2">
            <a:extLst>
              <a:ext uri="{FF2B5EF4-FFF2-40B4-BE49-F238E27FC236}">
                <a16:creationId xmlns:a16="http://schemas.microsoft.com/office/drawing/2014/main" id="{FE953A7F-A124-F416-9FB5-05445827A16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21</a:t>
            </a:fld>
            <a:endParaRPr lang="en-AU"/>
          </a:p>
        </p:txBody>
      </p:sp>
      <p:graphicFrame>
        <p:nvGraphicFramePr>
          <p:cNvPr id="5" name="Table 4">
            <a:extLst>
              <a:ext uri="{FF2B5EF4-FFF2-40B4-BE49-F238E27FC236}">
                <a16:creationId xmlns:a16="http://schemas.microsoft.com/office/drawing/2014/main" id="{D66E4BCF-93B9-16A6-BE9F-EBA9162B8CCA}"/>
              </a:ext>
            </a:extLst>
          </p:cNvPr>
          <p:cNvGraphicFramePr>
            <a:graphicFrameLocks noGrp="1"/>
          </p:cNvGraphicFramePr>
          <p:nvPr>
            <p:extLst>
              <p:ext uri="{D42A27DB-BD31-4B8C-83A1-F6EECF244321}">
                <p14:modId xmlns:p14="http://schemas.microsoft.com/office/powerpoint/2010/main" val="1757220764"/>
              </p:ext>
            </p:extLst>
          </p:nvPr>
        </p:nvGraphicFramePr>
        <p:xfrm>
          <a:off x="359998" y="2874576"/>
          <a:ext cx="11004687" cy="3821424"/>
        </p:xfrm>
        <a:graphic>
          <a:graphicData uri="http://schemas.openxmlformats.org/drawingml/2006/table">
            <a:tbl>
              <a:tblPr firstRow="1" bandRow="1">
                <a:tableStyleId>{B301B821-A1FF-4177-AEE7-76D212191A09}</a:tableStyleId>
              </a:tblPr>
              <a:tblGrid>
                <a:gridCol w="3668229">
                  <a:extLst>
                    <a:ext uri="{9D8B030D-6E8A-4147-A177-3AD203B41FA5}">
                      <a16:colId xmlns:a16="http://schemas.microsoft.com/office/drawing/2014/main" val="2427213413"/>
                    </a:ext>
                  </a:extLst>
                </a:gridCol>
                <a:gridCol w="3668229">
                  <a:extLst>
                    <a:ext uri="{9D8B030D-6E8A-4147-A177-3AD203B41FA5}">
                      <a16:colId xmlns:a16="http://schemas.microsoft.com/office/drawing/2014/main" val="712318982"/>
                    </a:ext>
                  </a:extLst>
                </a:gridCol>
                <a:gridCol w="3668229">
                  <a:extLst>
                    <a:ext uri="{9D8B030D-6E8A-4147-A177-3AD203B41FA5}">
                      <a16:colId xmlns:a16="http://schemas.microsoft.com/office/drawing/2014/main" val="2508393114"/>
                    </a:ext>
                  </a:extLst>
                </a:gridCol>
              </a:tblGrid>
              <a:tr h="477678">
                <a:tc>
                  <a:txBody>
                    <a:bodyPr/>
                    <a:lstStyle/>
                    <a:p>
                      <a:r>
                        <a:rPr lang="en-US" dirty="0"/>
                        <a:t>Source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Accurate (Yes/No)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Reasoning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7323505"/>
                  </a:ext>
                </a:extLst>
              </a:tr>
              <a:tr h="477678">
                <a:tc>
                  <a:txBody>
                    <a:bodyPr/>
                    <a:lstStyle/>
                    <a:p>
                      <a:r>
                        <a:rPr lang="en-US" dirty="0"/>
                        <a:t>Parent(s) or Carer(s)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9153602"/>
                  </a:ext>
                </a:extLst>
              </a:tr>
              <a:tr h="477678">
                <a:tc>
                  <a:txBody>
                    <a:bodyPr/>
                    <a:lstStyle/>
                    <a:p>
                      <a:r>
                        <a:rPr lang="en-US" dirty="0"/>
                        <a:t>Siblings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6215648"/>
                  </a:ext>
                </a:extLst>
              </a:tr>
              <a:tr h="477678">
                <a:tc>
                  <a:txBody>
                    <a:bodyPr/>
                    <a:lstStyle/>
                    <a:p>
                      <a:r>
                        <a:rPr lang="en-US" dirty="0"/>
                        <a:t>Friends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0915641"/>
                  </a:ext>
                </a:extLst>
              </a:tr>
              <a:tr h="477678">
                <a:tc>
                  <a:txBody>
                    <a:bodyPr/>
                    <a:lstStyle/>
                    <a:p>
                      <a:r>
                        <a:rPr lang="en-US" dirty="0"/>
                        <a:t>Sports coach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8110034"/>
                  </a:ext>
                </a:extLst>
              </a:tr>
              <a:tr h="477678">
                <a:tc>
                  <a:txBody>
                    <a:bodyPr/>
                    <a:lstStyle/>
                    <a:p>
                      <a:r>
                        <a:rPr lang="en-US" dirty="0"/>
                        <a:t>PDHPE teacher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1307845"/>
                  </a:ext>
                </a:extLst>
              </a:tr>
              <a:tr h="477678">
                <a:tc>
                  <a:txBody>
                    <a:bodyPr/>
                    <a:lstStyle/>
                    <a:p>
                      <a:r>
                        <a:rPr lang="en-US" dirty="0"/>
                        <a:t>Nutritionist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4341073"/>
                  </a:ext>
                </a:extLst>
              </a:tr>
              <a:tr h="477678">
                <a:tc>
                  <a:txBody>
                    <a:bodyPr/>
                    <a:lstStyle/>
                    <a:p>
                      <a:r>
                        <a:rPr lang="en-US" dirty="0"/>
                        <a:t>Doctor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7267326"/>
                  </a:ext>
                </a:extLst>
              </a:tr>
            </a:tbl>
          </a:graphicData>
        </a:graphic>
      </p:graphicFrame>
    </p:spTree>
    <p:extLst>
      <p:ext uri="{BB962C8B-B14F-4D97-AF65-F5344CB8AC3E}">
        <p14:creationId xmlns:p14="http://schemas.microsoft.com/office/powerpoint/2010/main" val="231990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41E9E-ACDC-F206-0308-E2021F97946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5633410A-1309-E0EC-3C84-7F38C28544C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2816" y="284446"/>
            <a:ext cx="4006509" cy="6012111"/>
          </a:xfrm>
          <a:prstGeom prst="roundRect">
            <a:avLst>
              <a:gd name="adj" fmla="val 7395"/>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CC76F47D-D4D2-6C80-3350-3C7C68144EEF}"/>
              </a:ext>
            </a:extLst>
          </p:cNvPr>
          <p:cNvSpPr>
            <a:spLocks noGrp="1"/>
          </p:cNvSpPr>
          <p:nvPr>
            <p:ph type="title"/>
          </p:nvPr>
        </p:nvSpPr>
        <p:spPr>
          <a:xfrm>
            <a:off x="5399998" y="360000"/>
            <a:ext cx="6485612" cy="444154"/>
          </a:xfrm>
        </p:spPr>
        <p:txBody>
          <a:bodyPr/>
          <a:lstStyle/>
          <a:p>
            <a:r>
              <a:rPr lang="en-AU" dirty="0">
                <a:latin typeface="+mj-lt"/>
                <a:cs typeface="Arial"/>
              </a:rPr>
              <a:t>Activity – clickbait, or credible?</a:t>
            </a:r>
            <a:endParaRPr lang="en-AU" dirty="0">
              <a:cs typeface="Arial"/>
            </a:endParaRPr>
          </a:p>
        </p:txBody>
      </p:sp>
      <p:sp>
        <p:nvSpPr>
          <p:cNvPr id="5" name="Text Placeholder 4">
            <a:extLst>
              <a:ext uri="{FF2B5EF4-FFF2-40B4-BE49-F238E27FC236}">
                <a16:creationId xmlns:a16="http://schemas.microsoft.com/office/drawing/2014/main" id="{AFE2E09C-A274-E044-D436-7A36E82DF71B}"/>
              </a:ext>
            </a:extLst>
          </p:cNvPr>
          <p:cNvSpPr>
            <a:spLocks noGrp="1"/>
          </p:cNvSpPr>
          <p:nvPr>
            <p:ph type="body" sz="quarter" idx="18"/>
          </p:nvPr>
        </p:nvSpPr>
        <p:spPr>
          <a:xfrm>
            <a:off x="5399998" y="1037470"/>
            <a:ext cx="5400000" cy="294189"/>
          </a:xfrm>
        </p:spPr>
        <p:txBody>
          <a:bodyPr/>
          <a:lstStyle/>
          <a:p>
            <a:r>
              <a:rPr lang="en-AU"/>
              <a:t>Individual activity – written reflection</a:t>
            </a:r>
            <a:endParaRPr lang="en-AU">
              <a:latin typeface="+mj-lt"/>
            </a:endParaRPr>
          </a:p>
        </p:txBody>
      </p:sp>
      <p:sp>
        <p:nvSpPr>
          <p:cNvPr id="4" name="Text Placeholder 10">
            <a:extLst>
              <a:ext uri="{FF2B5EF4-FFF2-40B4-BE49-F238E27FC236}">
                <a16:creationId xmlns:a16="http://schemas.microsoft.com/office/drawing/2014/main" id="{350C8247-2F87-4A21-7728-E6A663481E44}"/>
              </a:ext>
            </a:extLst>
          </p:cNvPr>
          <p:cNvSpPr>
            <a:spLocks noGrp="1"/>
          </p:cNvSpPr>
          <p:nvPr>
            <p:ph type="body" sz="quarter" idx="17"/>
          </p:nvPr>
        </p:nvSpPr>
        <p:spPr>
          <a:xfrm>
            <a:off x="5399998" y="1564975"/>
            <a:ext cx="6359186" cy="4870081"/>
          </a:xfrm>
        </p:spPr>
        <p:txBody>
          <a:bodyPr vert="horz" lIns="0" tIns="0" rIns="0" bIns="0" rtlCol="0" anchor="t">
            <a:noAutofit/>
          </a:bodyPr>
          <a:lstStyle/>
          <a:p>
            <a:r>
              <a:rPr lang="en-AU" sz="1800" b="1" dirty="0">
                <a:latin typeface="+mj-lt"/>
              </a:rPr>
              <a:t>Instructions</a:t>
            </a:r>
          </a:p>
          <a:p>
            <a:r>
              <a:rPr lang="en-AU" sz="1800" dirty="0">
                <a:latin typeface="+mn-lt"/>
              </a:rPr>
              <a:t>Develop a short, written response to each of the following questions:</a:t>
            </a:r>
          </a:p>
          <a:p>
            <a:pPr marL="285750" indent="-285750" fontAlgn="base">
              <a:buFont typeface="Arial"/>
              <a:buChar char="•"/>
            </a:pPr>
            <a:r>
              <a:rPr lang="en-AU" sz="1800" dirty="0">
                <a:latin typeface="+mn-lt"/>
              </a:rPr>
              <a:t>Which sources of nutritional information do you trust most? Has your opinion on certain sources changed as a result of today’s activities? </a:t>
            </a:r>
          </a:p>
          <a:p>
            <a:pPr marL="285750" indent="-285750" fontAlgn="base">
              <a:buFont typeface="Arial"/>
              <a:buChar char="•"/>
            </a:pPr>
            <a:r>
              <a:rPr lang="en-AU" sz="1800" dirty="0">
                <a:latin typeface="+mn-lt"/>
              </a:rPr>
              <a:t>How could unreliable nutritional information affect the health of young people? </a:t>
            </a:r>
          </a:p>
          <a:p>
            <a:pPr marL="285750" indent="-285750" fontAlgn="base">
              <a:buFont typeface="Arial"/>
              <a:buChar char="•"/>
            </a:pPr>
            <a:r>
              <a:rPr lang="en-AU" sz="1800" dirty="0">
                <a:latin typeface="+mn-lt"/>
              </a:rPr>
              <a:t>What strategies could you use to check if nutritional information is credible before acting on it?</a:t>
            </a:r>
          </a:p>
        </p:txBody>
      </p:sp>
      <p:sp>
        <p:nvSpPr>
          <p:cNvPr id="3" name="Slide Number Placeholder 2">
            <a:extLst>
              <a:ext uri="{FF2B5EF4-FFF2-40B4-BE49-F238E27FC236}">
                <a16:creationId xmlns:a16="http://schemas.microsoft.com/office/drawing/2014/main" id="{B717BF57-D37F-69E7-4CDA-8ABFCCD68F9B}"/>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22</a:t>
            </a:fld>
            <a:endParaRPr lang="en-AU"/>
          </a:p>
        </p:txBody>
      </p:sp>
      <p:sp>
        <p:nvSpPr>
          <p:cNvPr id="6" name="TextBox 5">
            <a:extLst>
              <a:ext uri="{FF2B5EF4-FFF2-40B4-BE49-F238E27FC236}">
                <a16:creationId xmlns:a16="http://schemas.microsoft.com/office/drawing/2014/main" id="{B5130081-8541-A318-2BA6-88C4FDE82E70}"/>
              </a:ext>
            </a:extLst>
          </p:cNvPr>
          <p:cNvSpPr txBox="1"/>
          <p:nvPr/>
        </p:nvSpPr>
        <p:spPr>
          <a:xfrm>
            <a:off x="432816" y="6419001"/>
            <a:ext cx="3965448" cy="276999"/>
          </a:xfrm>
          <a:prstGeom prst="rect">
            <a:avLst/>
          </a:prstGeom>
          <a:noFill/>
        </p:spPr>
        <p:txBody>
          <a:bodyPr wrap="square">
            <a:spAutoFit/>
          </a:bodyPr>
          <a:lstStyle/>
          <a:p>
            <a:pPr lvl="0" defTabSz="1219170">
              <a:defRPr/>
            </a:pPr>
            <a:r>
              <a:rPr lang="en-AU" sz="1200" dirty="0">
                <a:latin typeface="Arial" panose="020B0604020202020204" pitchFamily="34" charset="0"/>
                <a:cs typeface="Arial" panose="020B0604020202020204" pitchFamily="34" charset="0"/>
              </a:rPr>
              <a:t>Image by </a:t>
            </a:r>
            <a:r>
              <a:rPr lang="en-AU" sz="1200" u="sng" dirty="0" err="1">
                <a:latin typeface="Arial" panose="020B0604020202020204" pitchFamily="34" charset="0"/>
                <a:cs typeface="Arial" panose="020B0604020202020204" pitchFamily="34" charset="0"/>
                <a:hlinkClick r:id="rId4"/>
              </a:rPr>
              <a:t>fotografierende</a:t>
            </a:r>
            <a:r>
              <a:rPr lang="en-AU" sz="1200" dirty="0">
                <a:latin typeface="Arial" panose="020B0604020202020204" pitchFamily="34" charset="0"/>
                <a:cs typeface="Arial" panose="020B0604020202020204" pitchFamily="34" charset="0"/>
              </a:rPr>
              <a:t> from </a:t>
            </a:r>
            <a:r>
              <a:rPr lang="en-AU" sz="1200" u="sng" dirty="0" err="1">
                <a:latin typeface="Arial" panose="020B0604020202020204" pitchFamily="34" charset="0"/>
                <a:cs typeface="Arial" panose="020B0604020202020204" pitchFamily="34" charset="0"/>
                <a:hlinkClick r:id="rId5"/>
              </a:rPr>
              <a:t>Pixabay</a:t>
            </a:r>
            <a:endParaRPr lang="en-AU" sz="1200" b="1" dirty="0"/>
          </a:p>
        </p:txBody>
      </p:sp>
    </p:spTree>
    <p:extLst>
      <p:ext uri="{BB962C8B-B14F-4D97-AF65-F5344CB8AC3E}">
        <p14:creationId xmlns:p14="http://schemas.microsoft.com/office/powerpoint/2010/main" val="107580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56292-FFB2-DEB7-3331-A6979DE52EDE}"/>
              </a:ext>
            </a:extLst>
          </p:cNvPr>
          <p:cNvSpPr>
            <a:spLocks noGrp="1"/>
          </p:cNvSpPr>
          <p:nvPr>
            <p:ph type="title"/>
          </p:nvPr>
        </p:nvSpPr>
        <p:spPr>
          <a:xfrm>
            <a:off x="360000" y="-545601"/>
            <a:ext cx="11484000" cy="545601"/>
          </a:xfrm>
          <a:ln>
            <a:noFill/>
          </a:ln>
        </p:spPr>
        <p:txBody>
          <a:bodyPr vert="horz" lIns="0" tIns="0" rIns="0" bIns="0" rtlCol="0" anchor="b">
            <a:noAutofit/>
          </a:bodyPr>
          <a:lstStyle/>
          <a:p>
            <a:r>
              <a:rPr lang="en-US" dirty="0"/>
              <a:t>Australian Guide to Healthy Eating</a:t>
            </a:r>
          </a:p>
        </p:txBody>
      </p:sp>
      <p:pic>
        <p:nvPicPr>
          <p:cNvPr id="8" name="Picture 7" descr="Diagram of the Australian Guide to Healthy Eating, showing a divided plate with five food groups and water, plus recommendations for use of fats and occasional foods.">
            <a:extLst>
              <a:ext uri="{FF2B5EF4-FFF2-40B4-BE49-F238E27FC236}">
                <a16:creationId xmlns:a16="http://schemas.microsoft.com/office/drawing/2014/main" id="{D1D5DB16-337E-85C0-8441-A3B542E960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61145" y="318636"/>
            <a:ext cx="4269709" cy="6038101"/>
          </a:xfrm>
          <a:prstGeom prst="rect">
            <a:avLst/>
          </a:prstGeom>
          <a:ln>
            <a:no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0EB7167A-3918-D6DF-1E8F-F3795A24E2F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23</a:t>
            </a:fld>
            <a:endParaRPr lang="en-AU"/>
          </a:p>
        </p:txBody>
      </p:sp>
      <p:sp>
        <p:nvSpPr>
          <p:cNvPr id="4" name="TextBox 3">
            <a:extLst>
              <a:ext uri="{FF2B5EF4-FFF2-40B4-BE49-F238E27FC236}">
                <a16:creationId xmlns:a16="http://schemas.microsoft.com/office/drawing/2014/main" id="{30506F3C-B34F-DDC6-474B-C85A6253C160}"/>
              </a:ext>
            </a:extLst>
          </p:cNvPr>
          <p:cNvSpPr txBox="1"/>
          <p:nvPr/>
        </p:nvSpPr>
        <p:spPr>
          <a:xfrm>
            <a:off x="2819859" y="6419001"/>
            <a:ext cx="6552280" cy="276999"/>
          </a:xfrm>
          <a:prstGeom prst="rect">
            <a:avLst/>
          </a:prstGeom>
          <a:noFill/>
        </p:spPr>
        <p:txBody>
          <a:bodyPr wrap="square">
            <a:spAutoFit/>
          </a:bodyPr>
          <a:lstStyle/>
          <a:p>
            <a:r>
              <a:rPr lang="en-AU" sz="1200" dirty="0"/>
              <a:t>Image sourced from </a:t>
            </a:r>
            <a:r>
              <a:rPr lang="en-AU" sz="1200" dirty="0">
                <a:hlinkClick r:id="rId4"/>
              </a:rPr>
              <a:t>https://www.eatforhealth.gov.au/guidelines/australian-guide-healthy-eating  </a:t>
            </a:r>
            <a:endParaRPr lang="en-AU" sz="1200" dirty="0"/>
          </a:p>
        </p:txBody>
      </p:sp>
    </p:spTree>
    <p:extLst>
      <p:ext uri="{BB962C8B-B14F-4D97-AF65-F5344CB8AC3E}">
        <p14:creationId xmlns:p14="http://schemas.microsoft.com/office/powerpoint/2010/main" val="44138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91F3E-FC2E-E687-2F6C-114AC393DF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DF589D-1BF7-5A90-821A-308DD45F6DB1}"/>
              </a:ext>
            </a:extLst>
          </p:cNvPr>
          <p:cNvSpPr>
            <a:spLocks noGrp="1"/>
          </p:cNvSpPr>
          <p:nvPr>
            <p:ph type="title"/>
          </p:nvPr>
        </p:nvSpPr>
        <p:spPr/>
        <p:txBody>
          <a:bodyPr/>
          <a:lstStyle/>
          <a:p>
            <a:r>
              <a:rPr lang="en-AU" dirty="0">
                <a:latin typeface="+mj-lt"/>
                <a:cs typeface="Arial"/>
              </a:rPr>
              <a:t>Activity – ‘quick quiz’ (1)</a:t>
            </a:r>
          </a:p>
        </p:txBody>
      </p:sp>
      <p:sp>
        <p:nvSpPr>
          <p:cNvPr id="4" name="Text Placeholder 10">
            <a:extLst>
              <a:ext uri="{FF2B5EF4-FFF2-40B4-BE49-F238E27FC236}">
                <a16:creationId xmlns:a16="http://schemas.microsoft.com/office/drawing/2014/main" id="{23A75822-A9C0-6BC5-1ED1-9FCD84ABB2B3}"/>
              </a:ext>
            </a:extLst>
          </p:cNvPr>
          <p:cNvSpPr>
            <a:spLocks noGrp="1"/>
          </p:cNvSpPr>
          <p:nvPr>
            <p:ph type="body" sz="quarter" idx="18"/>
          </p:nvPr>
        </p:nvSpPr>
        <p:spPr/>
        <p:txBody>
          <a:bodyPr/>
          <a:lstStyle/>
          <a:p>
            <a:r>
              <a:rPr lang="en-AU">
                <a:latin typeface="+mj-lt"/>
              </a:rPr>
              <a:t>Australian guide to healthy eating</a:t>
            </a:r>
          </a:p>
        </p:txBody>
      </p:sp>
      <p:sp>
        <p:nvSpPr>
          <p:cNvPr id="6" name="Picture Placeholder 5">
            <a:extLst>
              <a:ext uri="{FF2B5EF4-FFF2-40B4-BE49-F238E27FC236}">
                <a16:creationId xmlns:a16="http://schemas.microsoft.com/office/drawing/2014/main" id="{5C758163-A123-A800-2803-0547B316548A}"/>
              </a:ext>
            </a:extLst>
          </p:cNvPr>
          <p:cNvSpPr>
            <a:spLocks noGrp="1"/>
          </p:cNvSpPr>
          <p:nvPr>
            <p:ph type="pic" sz="quarter" idx="13"/>
          </p:nvPr>
        </p:nvSpPr>
        <p:spPr>
          <a:xfrm>
            <a:off x="359998" y="1909282"/>
            <a:ext cx="11449477" cy="4210718"/>
          </a:xfrm>
        </p:spPr>
        <p:txBody>
          <a:bodyPr/>
          <a:lstStyle/>
          <a:p>
            <a:pPr fontAlgn="base">
              <a:lnSpc>
                <a:spcPct val="200000"/>
              </a:lnSpc>
            </a:pPr>
            <a:r>
              <a:rPr lang="en-AU" b="1" dirty="0">
                <a:latin typeface="+mn-lt"/>
              </a:rPr>
              <a:t>Why is it important to eat a variety of different coloured vegetables and legumes each day? </a:t>
            </a:r>
          </a:p>
          <a:p>
            <a:pPr marL="457200" indent="-457200" fontAlgn="base">
              <a:lnSpc>
                <a:spcPct val="200000"/>
              </a:lnSpc>
              <a:buAutoNum type="alphaLcParenR"/>
            </a:pPr>
            <a:r>
              <a:rPr lang="en-AU" dirty="0">
                <a:latin typeface="+mn-lt"/>
              </a:rPr>
              <a:t>Because different colours provide different nutrients</a:t>
            </a:r>
          </a:p>
          <a:p>
            <a:pPr marL="457200" indent="-457200" fontAlgn="base">
              <a:lnSpc>
                <a:spcPct val="200000"/>
              </a:lnSpc>
              <a:buAutoNum type="alphaLcParenR"/>
            </a:pPr>
            <a:r>
              <a:rPr lang="en-AU" dirty="0">
                <a:latin typeface="+mn-lt"/>
              </a:rPr>
              <a:t>Because colour makes food taste better </a:t>
            </a:r>
          </a:p>
          <a:p>
            <a:pPr marL="457200" indent="-457200" fontAlgn="base">
              <a:lnSpc>
                <a:spcPct val="200000"/>
              </a:lnSpc>
              <a:buAutoNum type="alphaLcParenR"/>
            </a:pPr>
            <a:r>
              <a:rPr lang="en-AU" dirty="0">
                <a:latin typeface="+mn-lt"/>
              </a:rPr>
              <a:t>Because only green vegetables are healthy </a:t>
            </a:r>
          </a:p>
          <a:p>
            <a:pPr marL="457200" indent="-457200" fontAlgn="base">
              <a:lnSpc>
                <a:spcPct val="200000"/>
              </a:lnSpc>
              <a:buAutoNum type="alphaLcParenR"/>
            </a:pPr>
            <a:r>
              <a:rPr lang="en-AU" dirty="0">
                <a:latin typeface="+mn-lt"/>
              </a:rPr>
              <a:t>Because legumes are high in sugar </a:t>
            </a:r>
          </a:p>
        </p:txBody>
      </p:sp>
      <p:sp>
        <p:nvSpPr>
          <p:cNvPr id="3" name="Slide Number Placeholder 2">
            <a:extLst>
              <a:ext uri="{FF2B5EF4-FFF2-40B4-BE49-F238E27FC236}">
                <a16:creationId xmlns:a16="http://schemas.microsoft.com/office/drawing/2014/main" id="{7C807E5E-C545-1F93-DCA5-C5D538284F3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24</a:t>
            </a:fld>
            <a:endParaRPr lang="en-AU"/>
          </a:p>
        </p:txBody>
      </p:sp>
    </p:spTree>
    <p:extLst>
      <p:ext uri="{BB962C8B-B14F-4D97-AF65-F5344CB8AC3E}">
        <p14:creationId xmlns:p14="http://schemas.microsoft.com/office/powerpoint/2010/main" val="288722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9B1C1-014E-9D7C-5A55-2D4C51C3A8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463C77-3F84-C93D-EF47-F620C31CC75D}"/>
              </a:ext>
            </a:extLst>
          </p:cNvPr>
          <p:cNvSpPr>
            <a:spLocks noGrp="1"/>
          </p:cNvSpPr>
          <p:nvPr>
            <p:ph type="title"/>
          </p:nvPr>
        </p:nvSpPr>
        <p:spPr/>
        <p:txBody>
          <a:bodyPr/>
          <a:lstStyle/>
          <a:p>
            <a:r>
              <a:rPr lang="en-AU" dirty="0">
                <a:latin typeface="+mj-lt"/>
                <a:cs typeface="Arial"/>
              </a:rPr>
              <a:t>Activity – ‘quick quiz’ (2)</a:t>
            </a:r>
          </a:p>
        </p:txBody>
      </p:sp>
      <p:sp>
        <p:nvSpPr>
          <p:cNvPr id="4" name="Text Placeholder 10">
            <a:extLst>
              <a:ext uri="{FF2B5EF4-FFF2-40B4-BE49-F238E27FC236}">
                <a16:creationId xmlns:a16="http://schemas.microsoft.com/office/drawing/2014/main" id="{A7AF6812-8DF6-5F21-5561-B0038479F494}"/>
              </a:ext>
            </a:extLst>
          </p:cNvPr>
          <p:cNvSpPr>
            <a:spLocks noGrp="1"/>
          </p:cNvSpPr>
          <p:nvPr>
            <p:ph type="body" sz="quarter" idx="18"/>
          </p:nvPr>
        </p:nvSpPr>
        <p:spPr/>
        <p:txBody>
          <a:bodyPr/>
          <a:lstStyle/>
          <a:p>
            <a:r>
              <a:rPr lang="en-AU">
                <a:latin typeface="+mj-lt"/>
              </a:rPr>
              <a:t>Australian guide to healthy eating</a:t>
            </a:r>
          </a:p>
        </p:txBody>
      </p:sp>
      <p:sp>
        <p:nvSpPr>
          <p:cNvPr id="6" name="Picture Placeholder 5">
            <a:extLst>
              <a:ext uri="{FF2B5EF4-FFF2-40B4-BE49-F238E27FC236}">
                <a16:creationId xmlns:a16="http://schemas.microsoft.com/office/drawing/2014/main" id="{EA1B7C4B-824F-D774-2716-BE18D8DA78D9}"/>
              </a:ext>
            </a:extLst>
          </p:cNvPr>
          <p:cNvSpPr>
            <a:spLocks noGrp="1"/>
          </p:cNvSpPr>
          <p:nvPr>
            <p:ph type="pic" sz="quarter" idx="13"/>
          </p:nvPr>
        </p:nvSpPr>
        <p:spPr>
          <a:xfrm>
            <a:off x="359998" y="1909282"/>
            <a:ext cx="11449477" cy="4210718"/>
          </a:xfrm>
        </p:spPr>
        <p:txBody>
          <a:bodyPr/>
          <a:lstStyle/>
          <a:p>
            <a:pPr fontAlgn="base">
              <a:lnSpc>
                <a:spcPct val="200000"/>
              </a:lnSpc>
            </a:pPr>
            <a:r>
              <a:rPr lang="en-AU" b="1" dirty="0">
                <a:latin typeface="+mn-lt"/>
              </a:rPr>
              <a:t>Which of the following is the best way to include more fruit in your diet? </a:t>
            </a:r>
          </a:p>
          <a:p>
            <a:pPr marL="457200" indent="-457200" fontAlgn="base">
              <a:lnSpc>
                <a:spcPct val="200000"/>
              </a:lnSpc>
              <a:buFont typeface="Arial" panose="020B0604020202020204" pitchFamily="34" charset="0"/>
              <a:buAutoNum type="alphaLcParenR"/>
            </a:pPr>
            <a:r>
              <a:rPr lang="en-AU" dirty="0">
                <a:latin typeface="+mn-lt"/>
              </a:rPr>
              <a:t>Drink fruit juice every day </a:t>
            </a:r>
          </a:p>
          <a:p>
            <a:pPr marL="457200" indent="-457200" fontAlgn="base">
              <a:lnSpc>
                <a:spcPct val="200000"/>
              </a:lnSpc>
              <a:buFont typeface="Arial" panose="020B0604020202020204" pitchFamily="34" charset="0"/>
              <a:buAutoNum type="alphaLcParenR"/>
            </a:pPr>
            <a:r>
              <a:rPr lang="en-AU" dirty="0">
                <a:latin typeface="+mn-lt"/>
              </a:rPr>
              <a:t>Eat fresh fruit whole or cut up as a snack </a:t>
            </a:r>
          </a:p>
          <a:p>
            <a:pPr marL="457200" indent="-457200" fontAlgn="base">
              <a:lnSpc>
                <a:spcPct val="200000"/>
              </a:lnSpc>
              <a:buFont typeface="Arial" panose="020B0604020202020204" pitchFamily="34" charset="0"/>
              <a:buAutoNum type="alphaLcParenR"/>
            </a:pPr>
            <a:r>
              <a:rPr lang="en-AU" dirty="0">
                <a:latin typeface="+mn-lt"/>
              </a:rPr>
              <a:t>Only eat canned fruit with syrup </a:t>
            </a:r>
          </a:p>
          <a:p>
            <a:pPr marL="457200" indent="-457200" fontAlgn="base">
              <a:lnSpc>
                <a:spcPct val="200000"/>
              </a:lnSpc>
              <a:buFont typeface="Arial" panose="020B0604020202020204" pitchFamily="34" charset="0"/>
              <a:buAutoNum type="alphaLcParenR"/>
            </a:pPr>
            <a:r>
              <a:rPr lang="en-AU" dirty="0">
                <a:latin typeface="+mn-lt"/>
              </a:rPr>
              <a:t>Eat fruit only once a week </a:t>
            </a:r>
          </a:p>
        </p:txBody>
      </p:sp>
      <p:sp>
        <p:nvSpPr>
          <p:cNvPr id="3" name="Slide Number Placeholder 2">
            <a:extLst>
              <a:ext uri="{FF2B5EF4-FFF2-40B4-BE49-F238E27FC236}">
                <a16:creationId xmlns:a16="http://schemas.microsoft.com/office/drawing/2014/main" id="{A3E230EE-E6FB-CF6F-F6BC-1CB893F2C3D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25</a:t>
            </a:fld>
            <a:endParaRPr lang="en-AU"/>
          </a:p>
        </p:txBody>
      </p:sp>
    </p:spTree>
    <p:extLst>
      <p:ext uri="{BB962C8B-B14F-4D97-AF65-F5344CB8AC3E}">
        <p14:creationId xmlns:p14="http://schemas.microsoft.com/office/powerpoint/2010/main" val="292772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5AC3E-DA35-05F3-EFD5-A61057F688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789AF1-7E9C-8567-43C8-D881A3223319}"/>
              </a:ext>
            </a:extLst>
          </p:cNvPr>
          <p:cNvSpPr>
            <a:spLocks noGrp="1"/>
          </p:cNvSpPr>
          <p:nvPr>
            <p:ph type="title"/>
          </p:nvPr>
        </p:nvSpPr>
        <p:spPr/>
        <p:txBody>
          <a:bodyPr/>
          <a:lstStyle/>
          <a:p>
            <a:r>
              <a:rPr lang="en-AU" dirty="0">
                <a:latin typeface="+mj-lt"/>
                <a:cs typeface="Arial"/>
              </a:rPr>
              <a:t>Activity – ‘quick quiz’ (3)</a:t>
            </a:r>
          </a:p>
        </p:txBody>
      </p:sp>
      <p:sp>
        <p:nvSpPr>
          <p:cNvPr id="4" name="Text Placeholder 10">
            <a:extLst>
              <a:ext uri="{FF2B5EF4-FFF2-40B4-BE49-F238E27FC236}">
                <a16:creationId xmlns:a16="http://schemas.microsoft.com/office/drawing/2014/main" id="{63EDFD73-BF9C-E4B0-A2A4-FEF7E337E51A}"/>
              </a:ext>
            </a:extLst>
          </p:cNvPr>
          <p:cNvSpPr>
            <a:spLocks noGrp="1"/>
          </p:cNvSpPr>
          <p:nvPr>
            <p:ph type="body" sz="quarter" idx="18"/>
          </p:nvPr>
        </p:nvSpPr>
        <p:spPr/>
        <p:txBody>
          <a:bodyPr/>
          <a:lstStyle/>
          <a:p>
            <a:r>
              <a:rPr lang="en-AU">
                <a:latin typeface="+mj-lt"/>
              </a:rPr>
              <a:t>Australian guide to healthy eating</a:t>
            </a:r>
          </a:p>
        </p:txBody>
      </p:sp>
      <p:sp>
        <p:nvSpPr>
          <p:cNvPr id="6" name="Picture Placeholder 5">
            <a:extLst>
              <a:ext uri="{FF2B5EF4-FFF2-40B4-BE49-F238E27FC236}">
                <a16:creationId xmlns:a16="http://schemas.microsoft.com/office/drawing/2014/main" id="{7760FC68-B7A8-3970-75E7-8A966DE16DCD}"/>
              </a:ext>
            </a:extLst>
          </p:cNvPr>
          <p:cNvSpPr>
            <a:spLocks noGrp="1"/>
          </p:cNvSpPr>
          <p:nvPr>
            <p:ph type="pic" sz="quarter" idx="13"/>
          </p:nvPr>
        </p:nvSpPr>
        <p:spPr>
          <a:xfrm>
            <a:off x="359998" y="1909282"/>
            <a:ext cx="11449477" cy="4210718"/>
          </a:xfrm>
        </p:spPr>
        <p:txBody>
          <a:bodyPr/>
          <a:lstStyle/>
          <a:p>
            <a:pPr fontAlgn="base">
              <a:lnSpc>
                <a:spcPct val="200000"/>
              </a:lnSpc>
            </a:pPr>
            <a:r>
              <a:rPr lang="en-AU" b="1" dirty="0">
                <a:latin typeface="+mn-lt"/>
              </a:rPr>
              <a:t>Which type of grain food is recommended by the Australian Guide to Healthy Eating? </a:t>
            </a:r>
          </a:p>
          <a:p>
            <a:pPr marL="457200" indent="-457200" fontAlgn="base">
              <a:lnSpc>
                <a:spcPct val="200000"/>
              </a:lnSpc>
              <a:buAutoNum type="alphaLcParenR"/>
            </a:pPr>
            <a:r>
              <a:rPr lang="en-AU" dirty="0">
                <a:latin typeface="+mn-lt"/>
              </a:rPr>
              <a:t>Refined white bread and pasta </a:t>
            </a:r>
          </a:p>
          <a:p>
            <a:pPr marL="457200" indent="-457200" fontAlgn="base">
              <a:lnSpc>
                <a:spcPct val="200000"/>
              </a:lnSpc>
              <a:buAutoNum type="alphaLcParenR"/>
            </a:pPr>
            <a:r>
              <a:rPr lang="en-AU" dirty="0">
                <a:latin typeface="+mn-lt"/>
              </a:rPr>
              <a:t>Wholegrain or high-fibre breads and cereals </a:t>
            </a:r>
          </a:p>
          <a:p>
            <a:pPr marL="457200" indent="-457200" fontAlgn="base">
              <a:lnSpc>
                <a:spcPct val="200000"/>
              </a:lnSpc>
              <a:buAutoNum type="alphaLcParenR"/>
            </a:pPr>
            <a:r>
              <a:rPr lang="en-AU" dirty="0">
                <a:latin typeface="+mn-lt"/>
              </a:rPr>
              <a:t>Pastries and cakes </a:t>
            </a:r>
          </a:p>
          <a:p>
            <a:pPr marL="457200" indent="-457200" fontAlgn="base">
              <a:lnSpc>
                <a:spcPct val="200000"/>
              </a:lnSpc>
              <a:buAutoNum type="alphaLcParenR"/>
            </a:pPr>
            <a:r>
              <a:rPr lang="en-AU" dirty="0">
                <a:latin typeface="+mn-lt"/>
              </a:rPr>
              <a:t>Fried rice </a:t>
            </a:r>
          </a:p>
        </p:txBody>
      </p:sp>
      <p:sp>
        <p:nvSpPr>
          <p:cNvPr id="3" name="Slide Number Placeholder 2">
            <a:extLst>
              <a:ext uri="{FF2B5EF4-FFF2-40B4-BE49-F238E27FC236}">
                <a16:creationId xmlns:a16="http://schemas.microsoft.com/office/drawing/2014/main" id="{8009ABC3-6C42-8470-3708-9257F5E45AC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26</a:t>
            </a:fld>
            <a:endParaRPr lang="en-AU"/>
          </a:p>
        </p:txBody>
      </p:sp>
    </p:spTree>
    <p:extLst>
      <p:ext uri="{BB962C8B-B14F-4D97-AF65-F5344CB8AC3E}">
        <p14:creationId xmlns:p14="http://schemas.microsoft.com/office/powerpoint/2010/main" val="174709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FDCD0-BE51-4003-38E3-1D1828FD33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5B59A2-7520-F8DA-99E7-BF05CBD1CFDE}"/>
              </a:ext>
            </a:extLst>
          </p:cNvPr>
          <p:cNvSpPr>
            <a:spLocks noGrp="1"/>
          </p:cNvSpPr>
          <p:nvPr>
            <p:ph type="title"/>
          </p:nvPr>
        </p:nvSpPr>
        <p:spPr/>
        <p:txBody>
          <a:bodyPr/>
          <a:lstStyle/>
          <a:p>
            <a:r>
              <a:rPr lang="en-AU" dirty="0">
                <a:latin typeface="+mj-lt"/>
                <a:cs typeface="Arial"/>
              </a:rPr>
              <a:t>Activity – ‘quick quiz’ (4)</a:t>
            </a:r>
          </a:p>
        </p:txBody>
      </p:sp>
      <p:sp>
        <p:nvSpPr>
          <p:cNvPr id="4" name="Text Placeholder 10">
            <a:extLst>
              <a:ext uri="{FF2B5EF4-FFF2-40B4-BE49-F238E27FC236}">
                <a16:creationId xmlns:a16="http://schemas.microsoft.com/office/drawing/2014/main" id="{53C6FDB5-2496-AC42-BF14-711E9AC190EA}"/>
              </a:ext>
            </a:extLst>
          </p:cNvPr>
          <p:cNvSpPr>
            <a:spLocks noGrp="1"/>
          </p:cNvSpPr>
          <p:nvPr>
            <p:ph type="body" sz="quarter" idx="18"/>
          </p:nvPr>
        </p:nvSpPr>
        <p:spPr/>
        <p:txBody>
          <a:bodyPr/>
          <a:lstStyle/>
          <a:p>
            <a:r>
              <a:rPr lang="en-AU">
                <a:latin typeface="+mj-lt"/>
              </a:rPr>
              <a:t>Australian guide to healthy eating</a:t>
            </a:r>
          </a:p>
        </p:txBody>
      </p:sp>
      <p:sp>
        <p:nvSpPr>
          <p:cNvPr id="6" name="Picture Placeholder 5">
            <a:extLst>
              <a:ext uri="{FF2B5EF4-FFF2-40B4-BE49-F238E27FC236}">
                <a16:creationId xmlns:a16="http://schemas.microsoft.com/office/drawing/2014/main" id="{F8CA37B9-D07D-A6A5-4CBA-B45689A4F426}"/>
              </a:ext>
            </a:extLst>
          </p:cNvPr>
          <p:cNvSpPr>
            <a:spLocks noGrp="1"/>
          </p:cNvSpPr>
          <p:nvPr>
            <p:ph type="pic" sz="quarter" idx="13"/>
          </p:nvPr>
        </p:nvSpPr>
        <p:spPr>
          <a:xfrm>
            <a:off x="359998" y="1909282"/>
            <a:ext cx="11449477" cy="4210718"/>
          </a:xfrm>
        </p:spPr>
        <p:txBody>
          <a:bodyPr/>
          <a:lstStyle/>
          <a:p>
            <a:pPr fontAlgn="base">
              <a:lnSpc>
                <a:spcPct val="200000"/>
              </a:lnSpc>
            </a:pPr>
            <a:r>
              <a:rPr lang="en-AU" b="1" dirty="0">
                <a:latin typeface="+mn-lt"/>
              </a:rPr>
              <a:t>Which of the following is a plant-based source of protein recommended in the Australian Guide to Healthy Eating? </a:t>
            </a:r>
          </a:p>
          <a:p>
            <a:pPr marL="457200" indent="-457200" fontAlgn="base">
              <a:lnSpc>
                <a:spcPct val="200000"/>
              </a:lnSpc>
              <a:buAutoNum type="alphaLcParenR"/>
            </a:pPr>
            <a:r>
              <a:rPr lang="en-AU" dirty="0">
                <a:latin typeface="+mn-lt"/>
              </a:rPr>
              <a:t>Chicken </a:t>
            </a:r>
          </a:p>
          <a:p>
            <a:pPr marL="457200" indent="-457200" fontAlgn="base">
              <a:lnSpc>
                <a:spcPct val="200000"/>
              </a:lnSpc>
              <a:buAutoNum type="alphaLcParenR"/>
            </a:pPr>
            <a:r>
              <a:rPr lang="en-AU" dirty="0">
                <a:latin typeface="+mn-lt"/>
              </a:rPr>
              <a:t>Tofu </a:t>
            </a:r>
          </a:p>
          <a:p>
            <a:pPr marL="457200" indent="-457200" fontAlgn="base">
              <a:lnSpc>
                <a:spcPct val="200000"/>
              </a:lnSpc>
              <a:buAutoNum type="alphaLcParenR"/>
            </a:pPr>
            <a:r>
              <a:rPr lang="en-AU" dirty="0">
                <a:latin typeface="+mn-lt"/>
              </a:rPr>
              <a:t>Cheese </a:t>
            </a:r>
          </a:p>
          <a:p>
            <a:pPr marL="457200" indent="-457200" fontAlgn="base">
              <a:lnSpc>
                <a:spcPct val="200000"/>
              </a:lnSpc>
              <a:buAutoNum type="alphaLcParenR"/>
            </a:pPr>
            <a:r>
              <a:rPr lang="en-AU" dirty="0">
                <a:latin typeface="+mn-lt"/>
              </a:rPr>
              <a:t>Fish </a:t>
            </a:r>
          </a:p>
        </p:txBody>
      </p:sp>
      <p:sp>
        <p:nvSpPr>
          <p:cNvPr id="3" name="Slide Number Placeholder 2">
            <a:extLst>
              <a:ext uri="{FF2B5EF4-FFF2-40B4-BE49-F238E27FC236}">
                <a16:creationId xmlns:a16="http://schemas.microsoft.com/office/drawing/2014/main" id="{F1570E53-DBEB-BF9C-C8DB-B07DCB8C569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27</a:t>
            </a:fld>
            <a:endParaRPr lang="en-AU"/>
          </a:p>
        </p:txBody>
      </p:sp>
    </p:spTree>
    <p:extLst>
      <p:ext uri="{BB962C8B-B14F-4D97-AF65-F5344CB8AC3E}">
        <p14:creationId xmlns:p14="http://schemas.microsoft.com/office/powerpoint/2010/main" val="7012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76E8C-A0E8-55F5-0246-D111A1220C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9FCBE7-DA9F-52FF-556A-2C24C8FD5BBD}"/>
              </a:ext>
            </a:extLst>
          </p:cNvPr>
          <p:cNvSpPr>
            <a:spLocks noGrp="1"/>
          </p:cNvSpPr>
          <p:nvPr>
            <p:ph type="title"/>
          </p:nvPr>
        </p:nvSpPr>
        <p:spPr/>
        <p:txBody>
          <a:bodyPr/>
          <a:lstStyle/>
          <a:p>
            <a:r>
              <a:rPr lang="en-AU" dirty="0">
                <a:latin typeface="+mj-lt"/>
                <a:cs typeface="Arial"/>
              </a:rPr>
              <a:t>Activity – ‘quick quiz’ (5)</a:t>
            </a:r>
          </a:p>
        </p:txBody>
      </p:sp>
      <p:sp>
        <p:nvSpPr>
          <p:cNvPr id="4" name="Text Placeholder 10">
            <a:extLst>
              <a:ext uri="{FF2B5EF4-FFF2-40B4-BE49-F238E27FC236}">
                <a16:creationId xmlns:a16="http://schemas.microsoft.com/office/drawing/2014/main" id="{81227832-7000-A79D-0D4D-EA26C7AF6FA8}"/>
              </a:ext>
            </a:extLst>
          </p:cNvPr>
          <p:cNvSpPr>
            <a:spLocks noGrp="1"/>
          </p:cNvSpPr>
          <p:nvPr>
            <p:ph type="body" sz="quarter" idx="18"/>
          </p:nvPr>
        </p:nvSpPr>
        <p:spPr/>
        <p:txBody>
          <a:bodyPr/>
          <a:lstStyle/>
          <a:p>
            <a:r>
              <a:rPr lang="en-AU">
                <a:latin typeface="+mj-lt"/>
              </a:rPr>
              <a:t>Australian guide to healthy eating</a:t>
            </a:r>
          </a:p>
        </p:txBody>
      </p:sp>
      <p:sp>
        <p:nvSpPr>
          <p:cNvPr id="6" name="Picture Placeholder 5">
            <a:extLst>
              <a:ext uri="{FF2B5EF4-FFF2-40B4-BE49-F238E27FC236}">
                <a16:creationId xmlns:a16="http://schemas.microsoft.com/office/drawing/2014/main" id="{4CA0627D-64FD-9348-7630-C37466E955B7}"/>
              </a:ext>
            </a:extLst>
          </p:cNvPr>
          <p:cNvSpPr>
            <a:spLocks noGrp="1"/>
          </p:cNvSpPr>
          <p:nvPr>
            <p:ph type="pic" sz="quarter" idx="13"/>
          </p:nvPr>
        </p:nvSpPr>
        <p:spPr>
          <a:xfrm>
            <a:off x="359998" y="1909282"/>
            <a:ext cx="11449477" cy="4210718"/>
          </a:xfrm>
        </p:spPr>
        <p:txBody>
          <a:bodyPr/>
          <a:lstStyle/>
          <a:p>
            <a:pPr fontAlgn="base">
              <a:lnSpc>
                <a:spcPct val="200000"/>
              </a:lnSpc>
            </a:pPr>
            <a:r>
              <a:rPr lang="en-AU" b="1" dirty="0">
                <a:latin typeface="+mn-lt"/>
              </a:rPr>
              <a:t>What is a healthy choice in the dairy group? </a:t>
            </a:r>
          </a:p>
          <a:p>
            <a:pPr marL="457200" indent="-457200" fontAlgn="base">
              <a:lnSpc>
                <a:spcPct val="200000"/>
              </a:lnSpc>
              <a:buAutoNum type="alphaLcParenR"/>
            </a:pPr>
            <a:r>
              <a:rPr lang="en-AU" dirty="0">
                <a:latin typeface="+mn-lt"/>
              </a:rPr>
              <a:t>Full cream milk and cream-based desserts only </a:t>
            </a:r>
          </a:p>
          <a:p>
            <a:pPr marL="457200" indent="-457200" fontAlgn="base">
              <a:lnSpc>
                <a:spcPct val="200000"/>
              </a:lnSpc>
              <a:buAutoNum type="alphaLcParenR"/>
            </a:pPr>
            <a:r>
              <a:rPr lang="en-AU" dirty="0">
                <a:latin typeface="+mn-lt"/>
              </a:rPr>
              <a:t>Reduced-fat milk, yoghurt, and cheese options </a:t>
            </a:r>
          </a:p>
          <a:p>
            <a:pPr marL="457200" indent="-457200" fontAlgn="base">
              <a:lnSpc>
                <a:spcPct val="200000"/>
              </a:lnSpc>
              <a:buAutoNum type="alphaLcParenR"/>
            </a:pPr>
            <a:r>
              <a:rPr lang="en-AU" dirty="0">
                <a:latin typeface="+mn-lt"/>
              </a:rPr>
              <a:t>Avoid dairy completely </a:t>
            </a:r>
          </a:p>
          <a:p>
            <a:pPr marL="457200" indent="-457200" fontAlgn="base">
              <a:lnSpc>
                <a:spcPct val="200000"/>
              </a:lnSpc>
              <a:buAutoNum type="alphaLcParenR"/>
            </a:pPr>
            <a:r>
              <a:rPr lang="en-AU" dirty="0">
                <a:latin typeface="+mn-lt"/>
              </a:rPr>
              <a:t>Only eat cheese </a:t>
            </a:r>
          </a:p>
        </p:txBody>
      </p:sp>
      <p:sp>
        <p:nvSpPr>
          <p:cNvPr id="3" name="Slide Number Placeholder 2">
            <a:extLst>
              <a:ext uri="{FF2B5EF4-FFF2-40B4-BE49-F238E27FC236}">
                <a16:creationId xmlns:a16="http://schemas.microsoft.com/office/drawing/2014/main" id="{8C07537F-C5C2-70E8-AE6A-479662B1216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28</a:t>
            </a:fld>
            <a:endParaRPr lang="en-AU"/>
          </a:p>
        </p:txBody>
      </p:sp>
    </p:spTree>
    <p:extLst>
      <p:ext uri="{BB962C8B-B14F-4D97-AF65-F5344CB8AC3E}">
        <p14:creationId xmlns:p14="http://schemas.microsoft.com/office/powerpoint/2010/main" val="353124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A4E3D-29DC-B80F-C26C-CBFC84A4663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4C423FD-FF3E-882D-7011-14CDF6D236B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7665" y="441328"/>
            <a:ext cx="4211782" cy="5956830"/>
          </a:xfrm>
          <a:prstGeom prst="rect">
            <a:avLst/>
          </a:prstGeom>
          <a:ln>
            <a:no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5DBEF3FB-450A-6D7C-0083-4988CC2CCAD3}"/>
              </a:ext>
            </a:extLst>
          </p:cNvPr>
          <p:cNvSpPr>
            <a:spLocks noGrp="1"/>
          </p:cNvSpPr>
          <p:nvPr>
            <p:ph type="title"/>
          </p:nvPr>
        </p:nvSpPr>
        <p:spPr>
          <a:xfrm>
            <a:off x="5399998" y="360000"/>
            <a:ext cx="6601502" cy="444154"/>
          </a:xfrm>
        </p:spPr>
        <p:txBody>
          <a:bodyPr/>
          <a:lstStyle/>
          <a:p>
            <a:r>
              <a:rPr lang="en-AU" dirty="0">
                <a:latin typeface="+mj-lt"/>
              </a:rPr>
              <a:t>Activity – Australian dietary guidelines</a:t>
            </a:r>
            <a:endParaRPr lang="en-AU" dirty="0"/>
          </a:p>
        </p:txBody>
      </p:sp>
      <p:sp>
        <p:nvSpPr>
          <p:cNvPr id="5" name="Text Placeholder 4">
            <a:extLst>
              <a:ext uri="{FF2B5EF4-FFF2-40B4-BE49-F238E27FC236}">
                <a16:creationId xmlns:a16="http://schemas.microsoft.com/office/drawing/2014/main" id="{6CEFB042-4A30-90AF-6BA8-505CDFC8E3B0}"/>
              </a:ext>
            </a:extLst>
          </p:cNvPr>
          <p:cNvSpPr>
            <a:spLocks noGrp="1"/>
          </p:cNvSpPr>
          <p:nvPr>
            <p:ph type="body" sz="quarter" idx="18"/>
          </p:nvPr>
        </p:nvSpPr>
        <p:spPr>
          <a:xfrm>
            <a:off x="5399998" y="1571521"/>
            <a:ext cx="5400000" cy="294189"/>
          </a:xfrm>
        </p:spPr>
        <p:txBody>
          <a:bodyPr/>
          <a:lstStyle/>
          <a:p>
            <a:r>
              <a:rPr lang="en-AU"/>
              <a:t>Individual activity – research task</a:t>
            </a:r>
            <a:endParaRPr lang="en-AU">
              <a:latin typeface="+mj-lt"/>
            </a:endParaRPr>
          </a:p>
        </p:txBody>
      </p:sp>
      <p:sp>
        <p:nvSpPr>
          <p:cNvPr id="4" name="Text Placeholder 10">
            <a:extLst>
              <a:ext uri="{FF2B5EF4-FFF2-40B4-BE49-F238E27FC236}">
                <a16:creationId xmlns:a16="http://schemas.microsoft.com/office/drawing/2014/main" id="{1721F147-B1CF-53C5-031D-CECA405D1DB8}"/>
              </a:ext>
            </a:extLst>
          </p:cNvPr>
          <p:cNvSpPr>
            <a:spLocks noGrp="1"/>
          </p:cNvSpPr>
          <p:nvPr>
            <p:ph type="body" sz="quarter" idx="17"/>
          </p:nvPr>
        </p:nvSpPr>
        <p:spPr>
          <a:xfrm>
            <a:off x="5399998" y="2306786"/>
            <a:ext cx="6444002" cy="4028928"/>
          </a:xfrm>
        </p:spPr>
        <p:txBody>
          <a:bodyPr/>
          <a:lstStyle/>
          <a:p>
            <a:r>
              <a:rPr lang="en-AU" sz="1800" b="1" dirty="0">
                <a:latin typeface="+mj-lt"/>
              </a:rPr>
              <a:t>Instructions</a:t>
            </a:r>
          </a:p>
          <a:p>
            <a:r>
              <a:rPr lang="en-AU" sz="1800" dirty="0">
                <a:latin typeface="+mn-lt"/>
              </a:rPr>
              <a:t>Access the </a:t>
            </a:r>
            <a:r>
              <a:rPr lang="en-AU" sz="1800" u="sng" dirty="0">
                <a:latin typeface="+mn-lt"/>
                <a:hlinkClick r:id="rId4"/>
              </a:rPr>
              <a:t>eat for health</a:t>
            </a:r>
            <a:r>
              <a:rPr lang="en-AU" sz="1800" dirty="0">
                <a:latin typeface="+mn-lt"/>
              </a:rPr>
              <a:t> website.</a:t>
            </a:r>
          </a:p>
          <a:p>
            <a:r>
              <a:rPr lang="en-AU" sz="1800" dirty="0">
                <a:latin typeface="+mn-lt"/>
              </a:rPr>
              <a:t>Research the background, purpose and function of the Australian dietary guidelines and complete the relevant questions on your worksheet. </a:t>
            </a:r>
          </a:p>
          <a:p>
            <a:r>
              <a:rPr lang="en-AU" sz="1800" dirty="0">
                <a:latin typeface="+mn-lt"/>
              </a:rPr>
              <a:t>Share your responses with a partner and discuss the key similarities and differences in your answers. </a:t>
            </a:r>
          </a:p>
        </p:txBody>
      </p:sp>
      <p:sp>
        <p:nvSpPr>
          <p:cNvPr id="3" name="Slide Number Placeholder 2">
            <a:extLst>
              <a:ext uri="{FF2B5EF4-FFF2-40B4-BE49-F238E27FC236}">
                <a16:creationId xmlns:a16="http://schemas.microsoft.com/office/drawing/2014/main" id="{2EA49CF5-E119-BAD0-DE91-F3DE59246E86}"/>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29</a:t>
            </a:fld>
            <a:endParaRPr lang="en-AU"/>
          </a:p>
        </p:txBody>
      </p:sp>
    </p:spTree>
    <p:extLst>
      <p:ext uri="{BB962C8B-B14F-4D97-AF65-F5344CB8AC3E}">
        <p14:creationId xmlns:p14="http://schemas.microsoft.com/office/powerpoint/2010/main" val="393835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346830-A0C7-9D95-31DC-A77B445F770B}"/>
              </a:ext>
            </a:extLst>
          </p:cNvPr>
          <p:cNvSpPr>
            <a:spLocks noGrp="1"/>
          </p:cNvSpPr>
          <p:nvPr>
            <p:ph type="title"/>
          </p:nvPr>
        </p:nvSpPr>
        <p:spPr/>
        <p:txBody>
          <a:bodyPr/>
          <a:lstStyle/>
          <a:p>
            <a:r>
              <a:rPr lang="en-GB" dirty="0">
                <a:latin typeface="+mj-lt"/>
              </a:rPr>
              <a:t>Lessons</a:t>
            </a:r>
          </a:p>
        </p:txBody>
      </p:sp>
      <p:grpSp>
        <p:nvGrpSpPr>
          <p:cNvPr id="2" name="Group 1" descr="1. Holistic health habits&#10;">
            <a:extLst>
              <a:ext uri="{FF2B5EF4-FFF2-40B4-BE49-F238E27FC236}">
                <a16:creationId xmlns:a16="http://schemas.microsoft.com/office/drawing/2014/main" id="{936DF825-93DA-F314-D0D0-DF9A028BF3CF}"/>
              </a:ext>
            </a:extLst>
          </p:cNvPr>
          <p:cNvGrpSpPr/>
          <p:nvPr/>
        </p:nvGrpSpPr>
        <p:grpSpPr>
          <a:xfrm>
            <a:off x="405720" y="1053228"/>
            <a:ext cx="9670968" cy="1009543"/>
            <a:chOff x="360000" y="1266959"/>
            <a:chExt cx="10378830" cy="1045440"/>
          </a:xfrm>
        </p:grpSpPr>
        <p:sp>
          <p:nvSpPr>
            <p:cNvPr id="6" name="Rectangle: Rounded Corners 5">
              <a:extLst>
                <a:ext uri="{FF2B5EF4-FFF2-40B4-BE49-F238E27FC236}">
                  <a16:creationId xmlns:a16="http://schemas.microsoft.com/office/drawing/2014/main" id="{4FE5E097-CB1A-ACBC-89BE-13303B39E8AE}"/>
                </a:ext>
                <a:ext uri="{C183D7F6-B498-43B3-948B-1728B52AA6E4}">
                  <adec:decorative xmlns:adec="http://schemas.microsoft.com/office/drawing/2017/decorative" val="1"/>
                </a:ext>
              </a:extLst>
            </p:cNvPr>
            <p:cNvSpPr/>
            <p:nvPr/>
          </p:nvSpPr>
          <p:spPr>
            <a:xfrm>
              <a:off x="1037782" y="1330982"/>
              <a:ext cx="9701048"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59410"/>
              <a:r>
                <a:rPr lang="en-US" dirty="0">
                  <a:solidFill>
                    <a:schemeClr val="accent1"/>
                  </a:solidFill>
                  <a:latin typeface="+mj-lt"/>
                  <a:cs typeface="Arial" panose="020B0604020202020204"/>
                  <a:hlinkClick r:id="rId3" action="ppaction://hlinksldjump"/>
                </a:rPr>
                <a:t>Holistic health habits</a:t>
              </a:r>
              <a:endParaRPr lang="en-US" dirty="0">
                <a:solidFill>
                  <a:schemeClr val="accent1"/>
                </a:solidFill>
                <a:latin typeface="+mj-lt"/>
                <a:cs typeface="Arial" panose="020B0604020202020204"/>
              </a:endParaRPr>
            </a:p>
          </p:txBody>
        </p:sp>
        <p:sp>
          <p:nvSpPr>
            <p:cNvPr id="8" name="Oval 7">
              <a:extLst>
                <a:ext uri="{FF2B5EF4-FFF2-40B4-BE49-F238E27FC236}">
                  <a16:creationId xmlns:a16="http://schemas.microsoft.com/office/drawing/2014/main" id="{7CD3C21D-BCDF-0FAB-C5C8-A24D1ADC23AB}"/>
                </a:ext>
              </a:extLst>
            </p:cNvPr>
            <p:cNvSpPr/>
            <p:nvPr/>
          </p:nvSpPr>
          <p:spPr>
            <a:xfrm>
              <a:off x="360000" y="12669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a:solidFill>
                    <a:schemeClr val="bg1"/>
                  </a:solidFill>
                  <a:latin typeface="+mj-lt"/>
                  <a:cs typeface="Arial" panose="020B0604020202020204" pitchFamily="34" charset="0"/>
                </a:rPr>
                <a:t>1</a:t>
              </a:r>
            </a:p>
          </p:txBody>
        </p:sp>
      </p:grpSp>
      <p:grpSp>
        <p:nvGrpSpPr>
          <p:cNvPr id="15" name="Group 14" descr="2. Fueling for health&#10;">
            <a:extLst>
              <a:ext uri="{FF2B5EF4-FFF2-40B4-BE49-F238E27FC236}">
                <a16:creationId xmlns:a16="http://schemas.microsoft.com/office/drawing/2014/main" id="{296D889D-CC1D-D24F-8787-8D15C476AEB5}"/>
              </a:ext>
            </a:extLst>
          </p:cNvPr>
          <p:cNvGrpSpPr/>
          <p:nvPr/>
        </p:nvGrpSpPr>
        <p:grpSpPr>
          <a:xfrm>
            <a:off x="405720" y="2498221"/>
            <a:ext cx="9662788" cy="1004700"/>
            <a:chOff x="360000" y="1266959"/>
            <a:chExt cx="10378830" cy="1045440"/>
          </a:xfrm>
        </p:grpSpPr>
        <p:sp>
          <p:nvSpPr>
            <p:cNvPr id="16" name="Rectangle: Rounded Corners 15">
              <a:extLst>
                <a:ext uri="{FF2B5EF4-FFF2-40B4-BE49-F238E27FC236}">
                  <a16:creationId xmlns:a16="http://schemas.microsoft.com/office/drawing/2014/main" id="{33B6375B-AED3-E743-CBB1-CA1892088EEC}"/>
                </a:ext>
                <a:ext uri="{C183D7F6-B498-43B3-948B-1728B52AA6E4}">
                  <adec:decorative xmlns:adec="http://schemas.microsoft.com/office/drawing/2017/decorative" val="1"/>
                </a:ext>
              </a:extLst>
            </p:cNvPr>
            <p:cNvSpPr/>
            <p:nvPr/>
          </p:nvSpPr>
          <p:spPr>
            <a:xfrm>
              <a:off x="1037782" y="1330982"/>
              <a:ext cx="9701048"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59410"/>
              <a:r>
                <a:rPr lang="en-US" dirty="0">
                  <a:solidFill>
                    <a:schemeClr val="accent1"/>
                  </a:solidFill>
                  <a:latin typeface="+mj-lt"/>
                  <a:cs typeface="Arial" panose="020B0604020202020204"/>
                  <a:hlinkClick r:id="rId4" action="ppaction://hlinksldjump"/>
                </a:rPr>
                <a:t>Fueling for health</a:t>
              </a:r>
              <a:endParaRPr lang="en-US" dirty="0">
                <a:solidFill>
                  <a:schemeClr val="accent1"/>
                </a:solidFill>
                <a:latin typeface="+mj-lt"/>
                <a:cs typeface="Arial" panose="020B0604020202020204"/>
              </a:endParaRPr>
            </a:p>
          </p:txBody>
        </p:sp>
        <p:sp>
          <p:nvSpPr>
            <p:cNvPr id="17" name="Oval 16">
              <a:extLst>
                <a:ext uri="{FF2B5EF4-FFF2-40B4-BE49-F238E27FC236}">
                  <a16:creationId xmlns:a16="http://schemas.microsoft.com/office/drawing/2014/main" id="{E7767DB3-F8D9-5134-48F6-F61A17E773C9}"/>
                </a:ext>
              </a:extLst>
            </p:cNvPr>
            <p:cNvSpPr/>
            <p:nvPr/>
          </p:nvSpPr>
          <p:spPr>
            <a:xfrm>
              <a:off x="360000" y="12669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a:solidFill>
                    <a:schemeClr val="bg1"/>
                  </a:solidFill>
                  <a:latin typeface="+mj-lt"/>
                  <a:cs typeface="Arial" panose="020B0604020202020204" pitchFamily="34" charset="0"/>
                </a:rPr>
                <a:t>2</a:t>
              </a:r>
            </a:p>
          </p:txBody>
        </p:sp>
      </p:grpSp>
      <p:grpSp>
        <p:nvGrpSpPr>
          <p:cNvPr id="18" name="Group 17" descr="3. A positive state of mind&#10;">
            <a:extLst>
              <a:ext uri="{FF2B5EF4-FFF2-40B4-BE49-F238E27FC236}">
                <a16:creationId xmlns:a16="http://schemas.microsoft.com/office/drawing/2014/main" id="{13C9CA77-7D17-FADD-B2AD-D02877F5723E}"/>
              </a:ext>
            </a:extLst>
          </p:cNvPr>
          <p:cNvGrpSpPr/>
          <p:nvPr/>
        </p:nvGrpSpPr>
        <p:grpSpPr>
          <a:xfrm>
            <a:off x="397540" y="3938371"/>
            <a:ext cx="9670968" cy="1009543"/>
            <a:chOff x="360000" y="1266959"/>
            <a:chExt cx="10378830" cy="1045440"/>
          </a:xfrm>
        </p:grpSpPr>
        <p:sp>
          <p:nvSpPr>
            <p:cNvPr id="19" name="Rectangle: Rounded Corners 18">
              <a:extLst>
                <a:ext uri="{FF2B5EF4-FFF2-40B4-BE49-F238E27FC236}">
                  <a16:creationId xmlns:a16="http://schemas.microsoft.com/office/drawing/2014/main" id="{34100C86-C2E0-9040-F7E5-A4111D6E6AC7}"/>
                </a:ext>
                <a:ext uri="{C183D7F6-B498-43B3-948B-1728B52AA6E4}">
                  <adec:decorative xmlns:adec="http://schemas.microsoft.com/office/drawing/2017/decorative" val="1"/>
                </a:ext>
              </a:extLst>
            </p:cNvPr>
            <p:cNvSpPr/>
            <p:nvPr/>
          </p:nvSpPr>
          <p:spPr>
            <a:xfrm>
              <a:off x="1037782" y="1330982"/>
              <a:ext cx="9701048"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59410"/>
              <a:r>
                <a:rPr lang="en-US" dirty="0">
                  <a:solidFill>
                    <a:schemeClr val="accent1"/>
                  </a:solidFill>
                  <a:latin typeface="+mj-lt"/>
                  <a:cs typeface="Arial" panose="020B0604020202020204"/>
                  <a:hlinkClick r:id="rId5" action="ppaction://hlinksldjump"/>
                </a:rPr>
                <a:t>A positive state of mind</a:t>
              </a:r>
              <a:endParaRPr lang="en-US" dirty="0">
                <a:solidFill>
                  <a:schemeClr val="accent1"/>
                </a:solidFill>
                <a:latin typeface="+mj-lt"/>
                <a:cs typeface="Arial" panose="020B0604020202020204"/>
              </a:endParaRPr>
            </a:p>
          </p:txBody>
        </p:sp>
        <p:sp>
          <p:nvSpPr>
            <p:cNvPr id="21" name="Oval 20">
              <a:extLst>
                <a:ext uri="{FF2B5EF4-FFF2-40B4-BE49-F238E27FC236}">
                  <a16:creationId xmlns:a16="http://schemas.microsoft.com/office/drawing/2014/main" id="{F395160E-B3A8-1E89-7B9F-7839B5A08941}"/>
                </a:ext>
              </a:extLst>
            </p:cNvPr>
            <p:cNvSpPr/>
            <p:nvPr/>
          </p:nvSpPr>
          <p:spPr>
            <a:xfrm>
              <a:off x="360000" y="12669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a:solidFill>
                    <a:schemeClr val="bg1"/>
                  </a:solidFill>
                  <a:latin typeface="+mj-lt"/>
                  <a:cs typeface="Arial" panose="020B0604020202020204" pitchFamily="34" charset="0"/>
                </a:rPr>
                <a:t>3</a:t>
              </a:r>
            </a:p>
          </p:txBody>
        </p:sp>
      </p:grpSp>
      <p:grpSp>
        <p:nvGrpSpPr>
          <p:cNvPr id="22" name="Group 21" descr="4. Navigating risk – drugs and alcohol&#10;">
            <a:extLst>
              <a:ext uri="{FF2B5EF4-FFF2-40B4-BE49-F238E27FC236}">
                <a16:creationId xmlns:a16="http://schemas.microsoft.com/office/drawing/2014/main" id="{712278B3-AA63-0A42-A4AE-C544762A025D}"/>
              </a:ext>
            </a:extLst>
          </p:cNvPr>
          <p:cNvGrpSpPr/>
          <p:nvPr/>
        </p:nvGrpSpPr>
        <p:grpSpPr>
          <a:xfrm>
            <a:off x="397540" y="5383365"/>
            <a:ext cx="9670968" cy="1002422"/>
            <a:chOff x="360000" y="1266959"/>
            <a:chExt cx="10378830" cy="1045440"/>
          </a:xfrm>
        </p:grpSpPr>
        <p:sp>
          <p:nvSpPr>
            <p:cNvPr id="23" name="Rectangle: Rounded Corners 22">
              <a:extLst>
                <a:ext uri="{FF2B5EF4-FFF2-40B4-BE49-F238E27FC236}">
                  <a16:creationId xmlns:a16="http://schemas.microsoft.com/office/drawing/2014/main" id="{8CA8C630-D62C-4E47-E20A-EF9F69FE529D}"/>
                </a:ext>
                <a:ext uri="{C183D7F6-B498-43B3-948B-1728B52AA6E4}">
                  <adec:decorative xmlns:adec="http://schemas.microsoft.com/office/drawing/2017/decorative" val="1"/>
                </a:ext>
              </a:extLst>
            </p:cNvPr>
            <p:cNvSpPr/>
            <p:nvPr/>
          </p:nvSpPr>
          <p:spPr>
            <a:xfrm>
              <a:off x="1037782" y="1330982"/>
              <a:ext cx="9701048"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59410"/>
              <a:r>
                <a:rPr lang="en-US" dirty="0">
                  <a:solidFill>
                    <a:schemeClr val="accent1"/>
                  </a:solidFill>
                  <a:latin typeface="+mj-lt"/>
                  <a:cs typeface="Arial" panose="020B0604020202020204"/>
                  <a:hlinkClick r:id="rId6" action="ppaction://hlinksldjump"/>
                </a:rPr>
                <a:t>Navigating risk – drugs and alcohol</a:t>
              </a:r>
              <a:endParaRPr lang="en-US" dirty="0">
                <a:solidFill>
                  <a:schemeClr val="accent1"/>
                </a:solidFill>
                <a:latin typeface="+mj-lt"/>
                <a:cs typeface="Arial" panose="020B0604020202020204"/>
              </a:endParaRPr>
            </a:p>
          </p:txBody>
        </p:sp>
        <p:sp>
          <p:nvSpPr>
            <p:cNvPr id="24" name="Oval 23">
              <a:extLst>
                <a:ext uri="{FF2B5EF4-FFF2-40B4-BE49-F238E27FC236}">
                  <a16:creationId xmlns:a16="http://schemas.microsoft.com/office/drawing/2014/main" id="{F409AFE2-879A-3369-D6CC-700A28306D52}"/>
                </a:ext>
              </a:extLst>
            </p:cNvPr>
            <p:cNvSpPr/>
            <p:nvPr/>
          </p:nvSpPr>
          <p:spPr>
            <a:xfrm>
              <a:off x="360000" y="1266959"/>
              <a:ext cx="1045441" cy="104544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a:solidFill>
                    <a:schemeClr val="bg1"/>
                  </a:solidFill>
                  <a:latin typeface="+mj-lt"/>
                  <a:cs typeface="Arial" panose="020B0604020202020204" pitchFamily="34" charset="0"/>
                </a:rPr>
                <a:t>4</a:t>
              </a:r>
            </a:p>
          </p:txBody>
        </p:sp>
      </p:grpSp>
      <p:sp>
        <p:nvSpPr>
          <p:cNvPr id="3" name="Slide Number Placeholder 2">
            <a:extLst>
              <a:ext uri="{FF2B5EF4-FFF2-40B4-BE49-F238E27FC236}">
                <a16:creationId xmlns:a16="http://schemas.microsoft.com/office/drawing/2014/main" id="{ECB95D0D-4DB2-95D7-03B3-689505E4E1B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136885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C7E9C-5DE3-937A-DF15-EBBAD3B4A9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43241B-79B1-4016-9352-B07E1E8B3B05}"/>
              </a:ext>
            </a:extLst>
          </p:cNvPr>
          <p:cNvSpPr>
            <a:spLocks noGrp="1"/>
          </p:cNvSpPr>
          <p:nvPr>
            <p:ph type="title"/>
          </p:nvPr>
        </p:nvSpPr>
        <p:spPr/>
        <p:txBody>
          <a:bodyPr/>
          <a:lstStyle/>
          <a:p>
            <a:r>
              <a:rPr lang="en-AU" dirty="0">
                <a:latin typeface="+mj-lt"/>
                <a:cs typeface="Arial"/>
              </a:rPr>
              <a:t>Activity – factors influencing nutrition (1)</a:t>
            </a:r>
          </a:p>
        </p:txBody>
      </p:sp>
      <p:sp>
        <p:nvSpPr>
          <p:cNvPr id="4" name="Text Placeholder 10">
            <a:extLst>
              <a:ext uri="{FF2B5EF4-FFF2-40B4-BE49-F238E27FC236}">
                <a16:creationId xmlns:a16="http://schemas.microsoft.com/office/drawing/2014/main" id="{4ABA89A6-A5C6-2C50-E2CF-25617D3835A9}"/>
              </a:ext>
            </a:extLst>
          </p:cNvPr>
          <p:cNvSpPr>
            <a:spLocks noGrp="1"/>
          </p:cNvSpPr>
          <p:nvPr>
            <p:ph type="body" sz="quarter" idx="18"/>
          </p:nvPr>
        </p:nvSpPr>
        <p:spPr/>
        <p:txBody>
          <a:bodyPr/>
          <a:lstStyle/>
          <a:p>
            <a:r>
              <a:rPr lang="en-AU">
                <a:latin typeface="+mj-lt"/>
                <a:cs typeface="Arial"/>
              </a:rPr>
              <a:t>Class activity – brainstorm</a:t>
            </a:r>
            <a:endParaRPr lang="en-US">
              <a:latin typeface="+mj-lt"/>
            </a:endParaRPr>
          </a:p>
        </p:txBody>
      </p:sp>
      <p:sp>
        <p:nvSpPr>
          <p:cNvPr id="6" name="Picture Placeholder 5">
            <a:extLst>
              <a:ext uri="{FF2B5EF4-FFF2-40B4-BE49-F238E27FC236}">
                <a16:creationId xmlns:a16="http://schemas.microsoft.com/office/drawing/2014/main" id="{39A598A9-387E-C8DE-1CB2-07B44D47E532}"/>
              </a:ext>
            </a:extLst>
          </p:cNvPr>
          <p:cNvSpPr>
            <a:spLocks noGrp="1"/>
          </p:cNvSpPr>
          <p:nvPr>
            <p:ph type="pic" sz="quarter" idx="13"/>
          </p:nvPr>
        </p:nvSpPr>
        <p:spPr/>
        <p:txBody>
          <a:bodyPr/>
          <a:lstStyle/>
          <a:p>
            <a:r>
              <a:rPr lang="en-AU" b="1" dirty="0">
                <a:latin typeface="+mj-lt"/>
              </a:rPr>
              <a:t>Instructions</a:t>
            </a:r>
          </a:p>
          <a:p>
            <a:r>
              <a:rPr lang="en-AU" dirty="0">
                <a:latin typeface="+mn-lt"/>
              </a:rPr>
              <a:t>Brainstorm the specific influences on our food habits which you believe relate to each category.</a:t>
            </a:r>
          </a:p>
        </p:txBody>
      </p:sp>
      <p:sp>
        <p:nvSpPr>
          <p:cNvPr id="8" name="Oval 7">
            <a:extLst>
              <a:ext uri="{FF2B5EF4-FFF2-40B4-BE49-F238E27FC236}">
                <a16:creationId xmlns:a16="http://schemas.microsoft.com/office/drawing/2014/main" id="{9976905D-CEC9-8F20-53FD-C3BABB4894EB}"/>
              </a:ext>
            </a:extLst>
          </p:cNvPr>
          <p:cNvSpPr/>
          <p:nvPr/>
        </p:nvSpPr>
        <p:spPr>
          <a:xfrm>
            <a:off x="827532" y="3584448"/>
            <a:ext cx="3154680" cy="2011680"/>
          </a:xfrm>
          <a:prstGeom prst="ellipse">
            <a:avLst/>
          </a:prstGeom>
          <a:solidFill>
            <a:schemeClr val="accent2"/>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ECONOMIC</a:t>
            </a:r>
          </a:p>
        </p:txBody>
      </p:sp>
      <p:sp>
        <p:nvSpPr>
          <p:cNvPr id="9" name="Oval 8">
            <a:extLst>
              <a:ext uri="{FF2B5EF4-FFF2-40B4-BE49-F238E27FC236}">
                <a16:creationId xmlns:a16="http://schemas.microsoft.com/office/drawing/2014/main" id="{AF7EFFD3-69D0-07E4-FD2B-8943965683FA}"/>
              </a:ext>
            </a:extLst>
          </p:cNvPr>
          <p:cNvSpPr/>
          <p:nvPr/>
        </p:nvSpPr>
        <p:spPr>
          <a:xfrm>
            <a:off x="4518660" y="4590288"/>
            <a:ext cx="3154680" cy="2011680"/>
          </a:xfrm>
          <a:prstGeom prst="ellipse">
            <a:avLst/>
          </a:prstGeom>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CULTURAL</a:t>
            </a:r>
          </a:p>
        </p:txBody>
      </p:sp>
      <p:sp>
        <p:nvSpPr>
          <p:cNvPr id="11" name="Oval 10">
            <a:extLst>
              <a:ext uri="{FF2B5EF4-FFF2-40B4-BE49-F238E27FC236}">
                <a16:creationId xmlns:a16="http://schemas.microsoft.com/office/drawing/2014/main" id="{4119ADC1-28BC-CE6F-148D-F2611A4F78F5}"/>
              </a:ext>
            </a:extLst>
          </p:cNvPr>
          <p:cNvSpPr/>
          <p:nvPr/>
        </p:nvSpPr>
        <p:spPr>
          <a:xfrm>
            <a:off x="8209788" y="3584448"/>
            <a:ext cx="3154680" cy="2011680"/>
          </a:xfrm>
          <a:prstGeom prst="ellipse">
            <a:avLst/>
          </a:prstGeom>
          <a:solidFill>
            <a:schemeClr val="accent6">
              <a:lumMod val="75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solidFill>
                  <a:schemeClr val="accent1"/>
                </a:solidFill>
              </a:rPr>
              <a:t>SOCIAL</a:t>
            </a:r>
          </a:p>
        </p:txBody>
      </p:sp>
      <p:sp>
        <p:nvSpPr>
          <p:cNvPr id="3" name="Slide Number Placeholder 2">
            <a:extLst>
              <a:ext uri="{FF2B5EF4-FFF2-40B4-BE49-F238E27FC236}">
                <a16:creationId xmlns:a16="http://schemas.microsoft.com/office/drawing/2014/main" id="{E1FF5E9B-0540-2E27-54DC-50A6768657D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30</a:t>
            </a:fld>
            <a:endParaRPr lang="en-AU"/>
          </a:p>
        </p:txBody>
      </p:sp>
    </p:spTree>
    <p:extLst>
      <p:ext uri="{BB962C8B-B14F-4D97-AF65-F5344CB8AC3E}">
        <p14:creationId xmlns:p14="http://schemas.microsoft.com/office/powerpoint/2010/main" val="2795513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2A377-1C53-87BA-15F6-C19032238CE1}"/>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F4F6AD77-9296-9C70-C323-DA20C873FAC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169" y="1475509"/>
            <a:ext cx="4157055" cy="3906982"/>
          </a:xfrm>
          <a:prstGeom prst="rect">
            <a:avLst/>
          </a:prstGeom>
          <a:effectLst/>
        </p:spPr>
      </p:pic>
      <p:sp>
        <p:nvSpPr>
          <p:cNvPr id="6" name="TextBox 5">
            <a:extLst>
              <a:ext uri="{FF2B5EF4-FFF2-40B4-BE49-F238E27FC236}">
                <a16:creationId xmlns:a16="http://schemas.microsoft.com/office/drawing/2014/main" id="{717AC0A5-A52B-85EA-1B56-0053E9540F84}"/>
              </a:ext>
              <a:ext uri="{C183D7F6-B498-43B3-948B-1728B52AA6E4}">
                <adec:decorative xmlns:adec="http://schemas.microsoft.com/office/drawing/2017/decorative" val="1"/>
              </a:ext>
            </a:extLst>
          </p:cNvPr>
          <p:cNvSpPr txBox="1"/>
          <p:nvPr/>
        </p:nvSpPr>
        <p:spPr>
          <a:xfrm>
            <a:off x="442169" y="5494817"/>
            <a:ext cx="4157055" cy="276999"/>
          </a:xfrm>
          <a:prstGeom prst="rect">
            <a:avLst/>
          </a:prstGeom>
          <a:noFill/>
        </p:spPr>
        <p:txBody>
          <a:bodyPr wrap="square">
            <a:spAutoFit/>
          </a:bodyPr>
          <a:lstStyle/>
          <a:p>
            <a:pPr lvl="0" defTabSz="1219170">
              <a:defRPr/>
            </a:pPr>
            <a:r>
              <a:rPr lang="en-AU" sz="1200" dirty="0">
                <a:latin typeface="Arial" panose="020B0604020202020204" pitchFamily="34" charset="0"/>
                <a:cs typeface="Arial" panose="020B0604020202020204" pitchFamily="34" charset="0"/>
              </a:rPr>
              <a:t>Image by </a:t>
            </a:r>
            <a:r>
              <a:rPr lang="en-AU" sz="1200" u="sng" dirty="0">
                <a:latin typeface="Arial" panose="020B0604020202020204" pitchFamily="34" charset="0"/>
                <a:cs typeface="Arial" panose="020B0604020202020204" pitchFamily="34" charset="0"/>
                <a:hlinkClick r:id="rId4"/>
              </a:rPr>
              <a:t>Manfred Steger</a:t>
            </a:r>
            <a:r>
              <a:rPr lang="en-AU" sz="1200" dirty="0">
                <a:latin typeface="Arial" panose="020B0604020202020204" pitchFamily="34" charset="0"/>
                <a:cs typeface="Arial" panose="020B0604020202020204" pitchFamily="34" charset="0"/>
              </a:rPr>
              <a:t> from </a:t>
            </a:r>
            <a:r>
              <a:rPr lang="en-AU" sz="1200" u="sng" dirty="0" err="1">
                <a:latin typeface="Arial" panose="020B0604020202020204" pitchFamily="34" charset="0"/>
                <a:cs typeface="Arial" panose="020B0604020202020204" pitchFamily="34" charset="0"/>
                <a:hlinkClick r:id="rId5"/>
              </a:rPr>
              <a:t>Pixabay</a:t>
            </a:r>
            <a:endParaRPr lang="en-AU" sz="1200" b="1" dirty="0"/>
          </a:p>
        </p:txBody>
      </p:sp>
      <p:sp>
        <p:nvSpPr>
          <p:cNvPr id="2" name="Title 1">
            <a:extLst>
              <a:ext uri="{FF2B5EF4-FFF2-40B4-BE49-F238E27FC236}">
                <a16:creationId xmlns:a16="http://schemas.microsoft.com/office/drawing/2014/main" id="{F74A281F-0A19-95D3-EB1D-03E1C985E9D6}"/>
              </a:ext>
            </a:extLst>
          </p:cNvPr>
          <p:cNvSpPr>
            <a:spLocks noGrp="1"/>
          </p:cNvSpPr>
          <p:nvPr>
            <p:ph type="title"/>
          </p:nvPr>
        </p:nvSpPr>
        <p:spPr>
          <a:xfrm>
            <a:off x="5399998" y="360000"/>
            <a:ext cx="6485612" cy="444154"/>
          </a:xfrm>
        </p:spPr>
        <p:txBody>
          <a:bodyPr/>
          <a:lstStyle/>
          <a:p>
            <a:r>
              <a:rPr lang="en-AU" dirty="0">
                <a:latin typeface="+mj-lt"/>
                <a:cs typeface="Arial"/>
              </a:rPr>
              <a:t>Activity – factors influencing nutrition (2)</a:t>
            </a:r>
            <a:endParaRPr lang="en-AU" dirty="0">
              <a:cs typeface="Arial"/>
            </a:endParaRPr>
          </a:p>
        </p:txBody>
      </p:sp>
      <p:sp>
        <p:nvSpPr>
          <p:cNvPr id="5" name="Text Placeholder 4">
            <a:extLst>
              <a:ext uri="{FF2B5EF4-FFF2-40B4-BE49-F238E27FC236}">
                <a16:creationId xmlns:a16="http://schemas.microsoft.com/office/drawing/2014/main" id="{B4CE0D78-9E7C-7A81-547A-600103B220A7}"/>
              </a:ext>
            </a:extLst>
          </p:cNvPr>
          <p:cNvSpPr>
            <a:spLocks noGrp="1"/>
          </p:cNvSpPr>
          <p:nvPr>
            <p:ph type="body" sz="quarter" idx="18"/>
          </p:nvPr>
        </p:nvSpPr>
        <p:spPr>
          <a:xfrm>
            <a:off x="5399998" y="1528284"/>
            <a:ext cx="5400000" cy="294189"/>
          </a:xfrm>
        </p:spPr>
        <p:txBody>
          <a:bodyPr/>
          <a:lstStyle/>
          <a:p>
            <a:r>
              <a:rPr lang="en-AU"/>
              <a:t>Group activity – scenario analysis</a:t>
            </a:r>
            <a:endParaRPr lang="en-AU">
              <a:latin typeface="+mj-lt"/>
            </a:endParaRPr>
          </a:p>
        </p:txBody>
      </p:sp>
      <p:sp>
        <p:nvSpPr>
          <p:cNvPr id="4" name="Text Placeholder 10">
            <a:extLst>
              <a:ext uri="{FF2B5EF4-FFF2-40B4-BE49-F238E27FC236}">
                <a16:creationId xmlns:a16="http://schemas.microsoft.com/office/drawing/2014/main" id="{01D4F998-F0A1-F300-6321-49AABE5E42E8}"/>
              </a:ext>
            </a:extLst>
          </p:cNvPr>
          <p:cNvSpPr>
            <a:spLocks noGrp="1"/>
          </p:cNvSpPr>
          <p:nvPr>
            <p:ph type="body" sz="quarter" idx="17"/>
          </p:nvPr>
        </p:nvSpPr>
        <p:spPr>
          <a:xfrm>
            <a:off x="5399998" y="2153412"/>
            <a:ext cx="6444002" cy="4344588"/>
          </a:xfrm>
        </p:spPr>
        <p:txBody>
          <a:bodyPr/>
          <a:lstStyle/>
          <a:p>
            <a:r>
              <a:rPr lang="en-AU" sz="1800" b="1" dirty="0">
                <a:latin typeface="+mj-lt"/>
              </a:rPr>
              <a:t>Instructions</a:t>
            </a:r>
          </a:p>
          <a:p>
            <a:r>
              <a:rPr lang="en-AU" sz="1800" dirty="0">
                <a:latin typeface="+mn-lt"/>
              </a:rPr>
              <a:t>Read each scenario and identify the key influences that may be impacting the person’s food choices. </a:t>
            </a:r>
          </a:p>
          <a:p>
            <a:r>
              <a:rPr lang="en-AU" sz="1800" dirty="0">
                <a:latin typeface="+mn-lt"/>
              </a:rPr>
              <a:t>Classify these influences under the appropriate category (social, cultural or economic). </a:t>
            </a:r>
          </a:p>
          <a:p>
            <a:r>
              <a:rPr lang="en-AU" sz="1800" dirty="0">
                <a:latin typeface="+mn-lt"/>
              </a:rPr>
              <a:t>Make some realistic suggestions for the individual in each scenario to make more positive or health-promoting food choices.  </a:t>
            </a:r>
            <a:endParaRPr lang="en-AU" sz="1800" b="1" dirty="0">
              <a:latin typeface="+mn-lt"/>
            </a:endParaRPr>
          </a:p>
        </p:txBody>
      </p:sp>
      <p:sp>
        <p:nvSpPr>
          <p:cNvPr id="3" name="Slide Number Placeholder 2">
            <a:extLst>
              <a:ext uri="{FF2B5EF4-FFF2-40B4-BE49-F238E27FC236}">
                <a16:creationId xmlns:a16="http://schemas.microsoft.com/office/drawing/2014/main" id="{FF2B8140-27C1-E280-60A5-6947B54C7F0F}"/>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31</a:t>
            </a:fld>
            <a:endParaRPr lang="en-AU"/>
          </a:p>
        </p:txBody>
      </p:sp>
    </p:spTree>
    <p:extLst>
      <p:ext uri="{BB962C8B-B14F-4D97-AF65-F5344CB8AC3E}">
        <p14:creationId xmlns:p14="http://schemas.microsoft.com/office/powerpoint/2010/main" val="224878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531E5-F769-6550-C8E5-5A3097825D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0FC9E6-6840-0C75-541B-903CF544FA1A}"/>
              </a:ext>
            </a:extLst>
          </p:cNvPr>
          <p:cNvSpPr>
            <a:spLocks noGrp="1"/>
          </p:cNvSpPr>
          <p:nvPr>
            <p:ph type="title"/>
          </p:nvPr>
        </p:nvSpPr>
        <p:spPr/>
        <p:txBody>
          <a:bodyPr/>
          <a:lstStyle/>
          <a:p>
            <a:r>
              <a:rPr lang="en-AU">
                <a:latin typeface="+mj-lt"/>
                <a:cs typeface="Arial"/>
              </a:rPr>
              <a:t>Activity – lunchbox audit</a:t>
            </a:r>
            <a:endParaRPr lang="en-AU">
              <a:latin typeface="+mj-lt"/>
            </a:endParaRPr>
          </a:p>
        </p:txBody>
      </p:sp>
      <p:sp>
        <p:nvSpPr>
          <p:cNvPr id="4" name="Text Placeholder 10">
            <a:extLst>
              <a:ext uri="{FF2B5EF4-FFF2-40B4-BE49-F238E27FC236}">
                <a16:creationId xmlns:a16="http://schemas.microsoft.com/office/drawing/2014/main" id="{D15107E0-C12A-4708-B99C-EA72980F8877}"/>
              </a:ext>
            </a:extLst>
          </p:cNvPr>
          <p:cNvSpPr>
            <a:spLocks noGrp="1"/>
          </p:cNvSpPr>
          <p:nvPr>
            <p:ph type="body" sz="quarter" idx="18"/>
          </p:nvPr>
        </p:nvSpPr>
        <p:spPr/>
        <p:txBody>
          <a:bodyPr/>
          <a:lstStyle/>
          <a:p>
            <a:r>
              <a:rPr lang="en-AU">
                <a:latin typeface="+mj-lt"/>
                <a:cs typeface="Arial"/>
              </a:rPr>
              <a:t>Pair activity – the Australian dietary guidelines in action</a:t>
            </a:r>
            <a:endParaRPr lang="en-AU">
              <a:latin typeface="+mj-lt"/>
            </a:endParaRPr>
          </a:p>
        </p:txBody>
      </p:sp>
      <p:sp>
        <p:nvSpPr>
          <p:cNvPr id="6" name="Picture Placeholder 5">
            <a:extLst>
              <a:ext uri="{FF2B5EF4-FFF2-40B4-BE49-F238E27FC236}">
                <a16:creationId xmlns:a16="http://schemas.microsoft.com/office/drawing/2014/main" id="{0966582F-C337-CA45-9BDB-AB1643D4CF74}"/>
              </a:ext>
            </a:extLst>
          </p:cNvPr>
          <p:cNvSpPr>
            <a:spLocks noGrp="1"/>
          </p:cNvSpPr>
          <p:nvPr>
            <p:ph type="pic" sz="quarter" idx="13"/>
          </p:nvPr>
        </p:nvSpPr>
        <p:spPr>
          <a:xfrm>
            <a:off x="359998" y="1909282"/>
            <a:ext cx="5341285" cy="4210718"/>
          </a:xfrm>
        </p:spPr>
        <p:txBody>
          <a:bodyPr/>
          <a:lstStyle/>
          <a:p>
            <a:r>
              <a:rPr lang="en-AU" sz="1800" b="1" dirty="0">
                <a:latin typeface="+mj-lt"/>
              </a:rPr>
              <a:t>Instructions</a:t>
            </a:r>
          </a:p>
          <a:p>
            <a:pPr fontAlgn="base"/>
            <a:r>
              <a:rPr lang="en-AU" sz="1800" dirty="0">
                <a:latin typeface="+mn-lt"/>
              </a:rPr>
              <a:t>Assess the contents of the lunchbox against the </a:t>
            </a:r>
            <a:r>
              <a:rPr lang="en-AU" sz="1800" b="1" dirty="0">
                <a:latin typeface="+mn-lt"/>
              </a:rPr>
              <a:t>first three</a:t>
            </a:r>
            <a:r>
              <a:rPr lang="en-AU" sz="1800" dirty="0">
                <a:latin typeface="+mn-lt"/>
              </a:rPr>
              <a:t> of the Australian dietary guidelines. For each guideline:</a:t>
            </a:r>
          </a:p>
          <a:p>
            <a:pPr marL="285750" indent="-285750" fontAlgn="base">
              <a:buFont typeface="Arial" panose="020B0604020202020204" pitchFamily="34" charset="0"/>
              <a:buChar char="•"/>
            </a:pPr>
            <a:r>
              <a:rPr lang="en-AU" sz="1800" dirty="0">
                <a:latin typeface="+mn-lt"/>
              </a:rPr>
              <a:t>allocate a score on a scale of 1–5 for how well the contents of the lunchbox align with the guideline</a:t>
            </a:r>
          </a:p>
          <a:p>
            <a:pPr marL="285750" indent="-285750" fontAlgn="base">
              <a:buFont typeface="Arial" panose="020B0604020202020204" pitchFamily="34" charset="0"/>
              <a:buChar char="•"/>
            </a:pPr>
            <a:r>
              <a:rPr lang="en-AU" sz="1800" dirty="0">
                <a:latin typeface="+mn-lt"/>
              </a:rPr>
              <a:t>provide a short, written justification explaining your score and the reasons behind your judgement. </a:t>
            </a:r>
          </a:p>
          <a:p>
            <a:endParaRPr lang="en-AU" sz="1800" dirty="0">
              <a:latin typeface="+mn-lt"/>
            </a:endParaRPr>
          </a:p>
        </p:txBody>
      </p:sp>
      <p:pic>
        <p:nvPicPr>
          <p:cNvPr id="5" name="Picture 4" descr="A sample student lunchbox, which contains a can of soft drink, hot dog, hot chips, almonds, an apple, a pear and some blueberries. ">
            <a:extLst>
              <a:ext uri="{FF2B5EF4-FFF2-40B4-BE49-F238E27FC236}">
                <a16:creationId xmlns:a16="http://schemas.microsoft.com/office/drawing/2014/main" id="{6FD1EB99-F837-3569-200E-1C74FC54B46E}"/>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47418" y="1909282"/>
            <a:ext cx="4534593" cy="4476404"/>
          </a:xfrm>
          <a:prstGeom prst="rect">
            <a:avLst/>
          </a:prstGeom>
          <a:ln>
            <a:no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39427327-EAD8-DC36-2E24-B2E909FCFFB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32</a:t>
            </a:fld>
            <a:endParaRPr lang="en-AU"/>
          </a:p>
        </p:txBody>
      </p:sp>
    </p:spTree>
    <p:extLst>
      <p:ext uri="{BB962C8B-B14F-4D97-AF65-F5344CB8AC3E}">
        <p14:creationId xmlns:p14="http://schemas.microsoft.com/office/powerpoint/2010/main" val="384643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305CD-8BD6-FC31-F40E-DEF2F6125D18}"/>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27526B96-F08B-E055-43ED-7FF5B30E29D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48000" y="150279"/>
            <a:ext cx="4325112" cy="6065578"/>
          </a:xfrm>
          <a:prstGeom prst="roundRect">
            <a:avLst>
              <a:gd name="adj" fmla="val 7271"/>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D5995DAB-9A53-A468-1183-402B40E202FD}"/>
              </a:ext>
            </a:extLst>
          </p:cNvPr>
          <p:cNvSpPr>
            <a:spLocks noGrp="1"/>
          </p:cNvSpPr>
          <p:nvPr>
            <p:ph type="title"/>
          </p:nvPr>
        </p:nvSpPr>
        <p:spPr>
          <a:xfrm>
            <a:off x="5399998" y="360000"/>
            <a:ext cx="6485612" cy="444154"/>
          </a:xfrm>
        </p:spPr>
        <p:txBody>
          <a:bodyPr/>
          <a:lstStyle/>
          <a:p>
            <a:r>
              <a:rPr lang="en-AU" dirty="0">
                <a:latin typeface="+mj-lt"/>
                <a:cs typeface="Arial"/>
              </a:rPr>
              <a:t>Activity – a range of nutritional needs</a:t>
            </a:r>
            <a:endParaRPr lang="en-AU" dirty="0">
              <a:cs typeface="Arial"/>
            </a:endParaRPr>
          </a:p>
        </p:txBody>
      </p:sp>
      <p:sp>
        <p:nvSpPr>
          <p:cNvPr id="5" name="Text Placeholder 4">
            <a:extLst>
              <a:ext uri="{FF2B5EF4-FFF2-40B4-BE49-F238E27FC236}">
                <a16:creationId xmlns:a16="http://schemas.microsoft.com/office/drawing/2014/main" id="{8F89D158-8BCE-D4E0-9F26-5A9399F4AC9A}"/>
              </a:ext>
            </a:extLst>
          </p:cNvPr>
          <p:cNvSpPr>
            <a:spLocks noGrp="1"/>
          </p:cNvSpPr>
          <p:nvPr>
            <p:ph type="body" sz="quarter" idx="18"/>
          </p:nvPr>
        </p:nvSpPr>
        <p:spPr>
          <a:xfrm>
            <a:off x="5399998" y="1470642"/>
            <a:ext cx="5400000" cy="294189"/>
          </a:xfrm>
        </p:spPr>
        <p:txBody>
          <a:bodyPr/>
          <a:lstStyle/>
          <a:p>
            <a:r>
              <a:rPr lang="en-AU"/>
              <a:t>Individual activity – research task</a:t>
            </a:r>
            <a:endParaRPr lang="en-AU">
              <a:latin typeface="+mj-lt"/>
            </a:endParaRPr>
          </a:p>
        </p:txBody>
      </p:sp>
      <p:sp>
        <p:nvSpPr>
          <p:cNvPr id="4" name="Text Placeholder 10">
            <a:extLst>
              <a:ext uri="{FF2B5EF4-FFF2-40B4-BE49-F238E27FC236}">
                <a16:creationId xmlns:a16="http://schemas.microsoft.com/office/drawing/2014/main" id="{5C1CDB1D-0E62-39F3-0B5D-9EC48F65C1B5}"/>
              </a:ext>
            </a:extLst>
          </p:cNvPr>
          <p:cNvSpPr>
            <a:spLocks noGrp="1"/>
          </p:cNvSpPr>
          <p:nvPr>
            <p:ph type="body" sz="quarter" idx="17"/>
          </p:nvPr>
        </p:nvSpPr>
        <p:spPr>
          <a:xfrm>
            <a:off x="5399998" y="2185417"/>
            <a:ext cx="6444002" cy="4030440"/>
          </a:xfrm>
        </p:spPr>
        <p:txBody>
          <a:bodyPr/>
          <a:lstStyle/>
          <a:p>
            <a:r>
              <a:rPr lang="en-AU" sz="1800" b="1" dirty="0">
                <a:latin typeface="+mj-lt"/>
              </a:rPr>
              <a:t>Instructions</a:t>
            </a:r>
          </a:p>
          <a:p>
            <a:pPr fontAlgn="base"/>
            <a:r>
              <a:rPr lang="en-AU" sz="1800" dirty="0">
                <a:latin typeface="+mn-lt"/>
              </a:rPr>
              <a:t>Prepare a 1-page report or fact sheet which summarises the following:</a:t>
            </a:r>
          </a:p>
          <a:p>
            <a:pPr marL="285750" indent="-285750" fontAlgn="base">
              <a:buFont typeface="Arial" panose="020B0604020202020204" pitchFamily="34" charset="0"/>
              <a:buChar char="•"/>
            </a:pPr>
            <a:r>
              <a:rPr lang="en-AU" sz="1800" dirty="0">
                <a:latin typeface="+mn-lt"/>
              </a:rPr>
              <a:t>the specific nutritional needs of your group</a:t>
            </a:r>
          </a:p>
          <a:p>
            <a:pPr marL="285750" indent="-285750" fontAlgn="base">
              <a:buFont typeface="Arial" panose="020B0604020202020204" pitchFamily="34" charset="0"/>
              <a:buChar char="•"/>
            </a:pPr>
            <a:r>
              <a:rPr lang="en-AU" sz="1800" dirty="0">
                <a:latin typeface="+mn-lt"/>
              </a:rPr>
              <a:t>the common challenges or barriers these individuals face</a:t>
            </a:r>
          </a:p>
          <a:p>
            <a:pPr marL="285750" indent="-285750" fontAlgn="base">
              <a:buFont typeface="Arial" panose="020B0604020202020204" pitchFamily="34" charset="0"/>
              <a:buChar char="•"/>
            </a:pPr>
            <a:r>
              <a:rPr lang="en-AU" sz="1800" dirty="0">
                <a:latin typeface="+mn-lt"/>
              </a:rPr>
              <a:t>suitable strategies or adaptations that could help them in maintaining a balanced diet.</a:t>
            </a:r>
          </a:p>
        </p:txBody>
      </p:sp>
      <p:sp>
        <p:nvSpPr>
          <p:cNvPr id="3" name="Slide Number Placeholder 2">
            <a:extLst>
              <a:ext uri="{FF2B5EF4-FFF2-40B4-BE49-F238E27FC236}">
                <a16:creationId xmlns:a16="http://schemas.microsoft.com/office/drawing/2014/main" id="{4502F3C7-7B74-CD33-3607-4A6F6430EA3F}"/>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33</a:t>
            </a:fld>
            <a:endParaRPr lang="en-AU"/>
          </a:p>
        </p:txBody>
      </p:sp>
      <p:sp>
        <p:nvSpPr>
          <p:cNvPr id="6" name="TextBox 5">
            <a:extLst>
              <a:ext uri="{FF2B5EF4-FFF2-40B4-BE49-F238E27FC236}">
                <a16:creationId xmlns:a16="http://schemas.microsoft.com/office/drawing/2014/main" id="{4B13ED22-2ED7-8D22-2AFA-E27225B2B674}"/>
              </a:ext>
            </a:extLst>
          </p:cNvPr>
          <p:cNvSpPr txBox="1"/>
          <p:nvPr/>
        </p:nvSpPr>
        <p:spPr>
          <a:xfrm>
            <a:off x="348000" y="6270069"/>
            <a:ext cx="4325112" cy="276999"/>
          </a:xfrm>
          <a:prstGeom prst="rect">
            <a:avLst/>
          </a:prstGeom>
          <a:noFill/>
        </p:spPr>
        <p:txBody>
          <a:bodyPr wrap="square">
            <a:spAutoFit/>
          </a:bodyPr>
          <a:lstStyle/>
          <a:p>
            <a:pPr lvl="0" defTabSz="1219170">
              <a:defRPr/>
            </a:pPr>
            <a:r>
              <a:rPr lang="en-AU" sz="1200" dirty="0">
                <a:latin typeface="Arial" panose="020B0604020202020204" pitchFamily="34" charset="0"/>
                <a:cs typeface="Arial" panose="020B0604020202020204" pitchFamily="34" charset="0"/>
              </a:rPr>
              <a:t>Image by </a:t>
            </a:r>
            <a:r>
              <a:rPr lang="en-AU" sz="1200" u="sng" dirty="0">
                <a:latin typeface="Arial" panose="020B0604020202020204" pitchFamily="34" charset="0"/>
                <a:cs typeface="Arial" panose="020B0604020202020204" pitchFamily="34" charset="0"/>
                <a:hlinkClick r:id="rId4"/>
              </a:rPr>
              <a:t>poli_</a:t>
            </a:r>
            <a:r>
              <a:rPr lang="en-AU" sz="1200" dirty="0">
                <a:latin typeface="Arial" panose="020B0604020202020204" pitchFamily="34" charset="0"/>
                <a:cs typeface="Arial" panose="020B0604020202020204" pitchFamily="34" charset="0"/>
              </a:rPr>
              <a:t> from </a:t>
            </a:r>
            <a:r>
              <a:rPr lang="en-AU" sz="1200" u="sng" dirty="0" err="1">
                <a:latin typeface="Arial" panose="020B0604020202020204" pitchFamily="34" charset="0"/>
                <a:cs typeface="Arial" panose="020B0604020202020204" pitchFamily="34" charset="0"/>
                <a:hlinkClick r:id="rId5"/>
              </a:rPr>
              <a:t>Pixabay</a:t>
            </a:r>
            <a:endParaRPr lang="en-AU" sz="1200" b="1" dirty="0"/>
          </a:p>
        </p:txBody>
      </p:sp>
    </p:spTree>
    <p:extLst>
      <p:ext uri="{BB962C8B-B14F-4D97-AF65-F5344CB8AC3E}">
        <p14:creationId xmlns:p14="http://schemas.microsoft.com/office/powerpoint/2010/main" val="279956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C116C-93CE-17A2-994C-35AE2592E2E7}"/>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7C3709C-A1FE-898F-AC76-051F11A8AC8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0316" y="405263"/>
            <a:ext cx="4275109" cy="6047472"/>
          </a:xfrm>
          <a:prstGeom prst="rect">
            <a:avLst/>
          </a:prstGeom>
          <a:ln>
            <a:no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61E80535-1C1F-B894-FF34-B643CC74A40E}"/>
              </a:ext>
            </a:extLst>
          </p:cNvPr>
          <p:cNvSpPr>
            <a:spLocks noGrp="1"/>
          </p:cNvSpPr>
          <p:nvPr>
            <p:ph type="title"/>
          </p:nvPr>
        </p:nvSpPr>
        <p:spPr>
          <a:xfrm>
            <a:off x="5399998" y="360000"/>
            <a:ext cx="6485612" cy="444154"/>
          </a:xfrm>
        </p:spPr>
        <p:txBody>
          <a:bodyPr/>
          <a:lstStyle/>
          <a:p>
            <a:r>
              <a:rPr lang="en-AU" dirty="0">
                <a:latin typeface="+mj-lt"/>
                <a:cs typeface="Arial"/>
              </a:rPr>
              <a:t>Activity – what’s on their plate?</a:t>
            </a:r>
            <a:endParaRPr lang="en-AU" dirty="0">
              <a:cs typeface="Arial"/>
            </a:endParaRPr>
          </a:p>
        </p:txBody>
      </p:sp>
      <p:sp>
        <p:nvSpPr>
          <p:cNvPr id="5" name="Text Placeholder 4">
            <a:extLst>
              <a:ext uri="{FF2B5EF4-FFF2-40B4-BE49-F238E27FC236}">
                <a16:creationId xmlns:a16="http://schemas.microsoft.com/office/drawing/2014/main" id="{E398618A-5F9D-EAF1-2654-8FE1D16D6ECD}"/>
              </a:ext>
            </a:extLst>
          </p:cNvPr>
          <p:cNvSpPr>
            <a:spLocks noGrp="1"/>
          </p:cNvSpPr>
          <p:nvPr>
            <p:ph type="body" sz="quarter" idx="18"/>
          </p:nvPr>
        </p:nvSpPr>
        <p:spPr>
          <a:xfrm>
            <a:off x="5399998" y="1018014"/>
            <a:ext cx="5400000" cy="294189"/>
          </a:xfrm>
        </p:spPr>
        <p:txBody>
          <a:bodyPr/>
          <a:lstStyle/>
          <a:p>
            <a:r>
              <a:rPr lang="en-AU"/>
              <a:t>Individual activity – design task</a:t>
            </a:r>
            <a:endParaRPr lang="en-AU">
              <a:latin typeface="+mj-lt"/>
            </a:endParaRPr>
          </a:p>
        </p:txBody>
      </p:sp>
      <p:sp>
        <p:nvSpPr>
          <p:cNvPr id="4" name="Text Placeholder 10">
            <a:extLst>
              <a:ext uri="{FF2B5EF4-FFF2-40B4-BE49-F238E27FC236}">
                <a16:creationId xmlns:a16="http://schemas.microsoft.com/office/drawing/2014/main" id="{38977ED7-4803-B058-B014-462941C2FE84}"/>
              </a:ext>
            </a:extLst>
          </p:cNvPr>
          <p:cNvSpPr>
            <a:spLocks noGrp="1"/>
          </p:cNvSpPr>
          <p:nvPr>
            <p:ph type="body" sz="quarter" idx="17"/>
          </p:nvPr>
        </p:nvSpPr>
        <p:spPr>
          <a:xfrm>
            <a:off x="5399998" y="1668780"/>
            <a:ext cx="6444002" cy="4547077"/>
          </a:xfrm>
        </p:spPr>
        <p:txBody>
          <a:bodyPr/>
          <a:lstStyle/>
          <a:p>
            <a:r>
              <a:rPr lang="en-AU" sz="1800" b="1" dirty="0">
                <a:latin typeface="+mj-lt"/>
              </a:rPr>
              <a:t>Instructions</a:t>
            </a:r>
          </a:p>
          <a:p>
            <a:r>
              <a:rPr lang="en-AU" sz="1800" dirty="0">
                <a:latin typeface="+mn-lt"/>
              </a:rPr>
              <a:t>Use the space on your worksheet to design a balanced meal that is nutritionally appropriate for the specific needs of your group. Remember to consider portion sizes!</a:t>
            </a:r>
          </a:p>
          <a:p>
            <a:r>
              <a:rPr lang="en-AU" sz="1800" dirty="0">
                <a:latin typeface="+mn-lt"/>
              </a:rPr>
              <a:t>Provide a justification for your choices in the space provided.</a:t>
            </a:r>
          </a:p>
        </p:txBody>
      </p:sp>
      <p:sp>
        <p:nvSpPr>
          <p:cNvPr id="3" name="Slide Number Placeholder 2">
            <a:extLst>
              <a:ext uri="{FF2B5EF4-FFF2-40B4-BE49-F238E27FC236}">
                <a16:creationId xmlns:a16="http://schemas.microsoft.com/office/drawing/2014/main" id="{A8E1AFA7-23E4-91F6-264D-B551A08EFF0D}"/>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34</a:t>
            </a:fld>
            <a:endParaRPr lang="en-AU"/>
          </a:p>
        </p:txBody>
      </p:sp>
    </p:spTree>
    <p:extLst>
      <p:ext uri="{BB962C8B-B14F-4D97-AF65-F5344CB8AC3E}">
        <p14:creationId xmlns:p14="http://schemas.microsoft.com/office/powerpoint/2010/main" val="335963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FC1C0-321A-4766-B522-1DA0EE084C75}"/>
              </a:ext>
            </a:extLst>
          </p:cNvPr>
          <p:cNvSpPr>
            <a:spLocks noGrp="1"/>
          </p:cNvSpPr>
          <p:nvPr>
            <p:ph type="title" idx="4294967295"/>
          </p:nvPr>
        </p:nvSpPr>
        <p:spPr>
          <a:xfrm>
            <a:off x="360000" y="-1185240"/>
            <a:ext cx="11832000" cy="1008000"/>
          </a:xfrm>
        </p:spPr>
        <p:txBody>
          <a:bodyPr vert="horz" lIns="0" tIns="0" rIns="0" bIns="0" rtlCol="0" anchor="b">
            <a:noAutofit/>
          </a:bodyPr>
          <a:lstStyle/>
          <a:p>
            <a:r>
              <a:rPr lang="en-AU" b="1" dirty="0">
                <a:solidFill>
                  <a:schemeClr val="accent1"/>
                </a:solidFill>
              </a:rPr>
              <a:t>Illegal Energy Drinks - Behind the News (3:53) </a:t>
            </a:r>
          </a:p>
        </p:txBody>
      </p:sp>
      <p:pic>
        <p:nvPicPr>
          <p:cNvPr id="7" name="Online Media 6" title="Illegal Energy Drinks - Behind the News">
            <a:hlinkClick r:id="" action="ppaction://media"/>
            <a:extLst>
              <a:ext uri="{FF2B5EF4-FFF2-40B4-BE49-F238E27FC236}">
                <a16:creationId xmlns:a16="http://schemas.microsoft.com/office/drawing/2014/main" id="{E2B977B8-1014-8DF1-99B9-27A347F899E3}"/>
              </a:ext>
            </a:extLst>
          </p:cNvPr>
          <p:cNvPicPr>
            <a:picLocks noRot="1" noChangeAspect="1"/>
          </p:cNvPicPr>
          <p:nvPr>
            <a:videoFile r:link="rId1"/>
          </p:nvPr>
        </p:nvPicPr>
        <p:blipFill>
          <a:blip r:embed="rId3"/>
          <a:stretch>
            <a:fillRect/>
          </a:stretch>
        </p:blipFill>
        <p:spPr>
          <a:xfrm>
            <a:off x="0" y="0"/>
            <a:ext cx="12192000" cy="6873240"/>
          </a:xfrm>
          <a:prstGeom prst="rect">
            <a:avLst/>
          </a:prstGeom>
        </p:spPr>
      </p:pic>
      <p:sp>
        <p:nvSpPr>
          <p:cNvPr id="3" name="Slide Number Placeholder 2">
            <a:extLst>
              <a:ext uri="{FF2B5EF4-FFF2-40B4-BE49-F238E27FC236}">
                <a16:creationId xmlns:a16="http://schemas.microsoft.com/office/drawing/2014/main" id="{931B4106-689D-254C-DB88-7BD7A2A079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35</a:t>
            </a:fld>
            <a:endParaRPr lang="en-AU"/>
          </a:p>
        </p:txBody>
      </p:sp>
    </p:spTree>
    <p:extLst>
      <p:ext uri="{BB962C8B-B14F-4D97-AF65-F5344CB8AC3E}">
        <p14:creationId xmlns:p14="http://schemas.microsoft.com/office/powerpoint/2010/main" val="70653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864E8-FC64-BBFC-E709-AB3B7C4C361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CA7697E-1A92-94F4-5A4C-BCAF1B6840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rcRect/>
          <a:stretch/>
        </p:blipFill>
        <p:spPr bwMode="auto">
          <a:xfrm>
            <a:off x="380316" y="408969"/>
            <a:ext cx="4275109" cy="6040062"/>
          </a:xfrm>
          <a:prstGeom prst="rect">
            <a:avLst/>
          </a:prstGeom>
          <a:ln>
            <a:no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FEDA5B2C-AD8F-AF95-3933-32E1D41E2F2C}"/>
              </a:ext>
            </a:extLst>
          </p:cNvPr>
          <p:cNvSpPr>
            <a:spLocks noGrp="1"/>
          </p:cNvSpPr>
          <p:nvPr>
            <p:ph type="title"/>
          </p:nvPr>
        </p:nvSpPr>
        <p:spPr>
          <a:xfrm>
            <a:off x="5399998" y="360000"/>
            <a:ext cx="6485612" cy="444154"/>
          </a:xfrm>
        </p:spPr>
        <p:txBody>
          <a:bodyPr/>
          <a:lstStyle/>
          <a:p>
            <a:r>
              <a:rPr lang="en-AU" dirty="0">
                <a:latin typeface="+mj-lt"/>
                <a:cs typeface="Arial"/>
              </a:rPr>
              <a:t>Activity – energy drink case study (1)</a:t>
            </a:r>
            <a:endParaRPr lang="en-AU" dirty="0">
              <a:cs typeface="Arial"/>
            </a:endParaRPr>
          </a:p>
        </p:txBody>
      </p:sp>
      <p:sp>
        <p:nvSpPr>
          <p:cNvPr id="5" name="Text Placeholder 4">
            <a:extLst>
              <a:ext uri="{FF2B5EF4-FFF2-40B4-BE49-F238E27FC236}">
                <a16:creationId xmlns:a16="http://schemas.microsoft.com/office/drawing/2014/main" id="{27BDC329-32A0-9F8B-7BDE-78273979B9B0}"/>
              </a:ext>
            </a:extLst>
          </p:cNvPr>
          <p:cNvSpPr>
            <a:spLocks noGrp="1"/>
          </p:cNvSpPr>
          <p:nvPr>
            <p:ph type="body" sz="quarter" idx="18"/>
          </p:nvPr>
        </p:nvSpPr>
        <p:spPr>
          <a:xfrm>
            <a:off x="5399998" y="1567911"/>
            <a:ext cx="5400000" cy="294189"/>
          </a:xfrm>
        </p:spPr>
        <p:txBody>
          <a:bodyPr/>
          <a:lstStyle/>
          <a:p>
            <a:r>
              <a:rPr lang="en-AU"/>
              <a:t>Individual activity – research task</a:t>
            </a:r>
            <a:endParaRPr lang="en-AU">
              <a:latin typeface="+mj-lt"/>
            </a:endParaRPr>
          </a:p>
        </p:txBody>
      </p:sp>
      <p:sp>
        <p:nvSpPr>
          <p:cNvPr id="4" name="Text Placeholder 10">
            <a:extLst>
              <a:ext uri="{FF2B5EF4-FFF2-40B4-BE49-F238E27FC236}">
                <a16:creationId xmlns:a16="http://schemas.microsoft.com/office/drawing/2014/main" id="{6E6A8DB3-33EC-3131-4087-E2404E5AF09A}"/>
              </a:ext>
            </a:extLst>
          </p:cNvPr>
          <p:cNvSpPr>
            <a:spLocks noGrp="1"/>
          </p:cNvSpPr>
          <p:nvPr>
            <p:ph type="body" sz="quarter" idx="17"/>
          </p:nvPr>
        </p:nvSpPr>
        <p:spPr>
          <a:xfrm>
            <a:off x="5399998" y="2178576"/>
            <a:ext cx="6444002" cy="3761510"/>
          </a:xfrm>
        </p:spPr>
        <p:txBody>
          <a:bodyPr/>
          <a:lstStyle/>
          <a:p>
            <a:r>
              <a:rPr lang="en-AU" sz="1800" b="1" dirty="0">
                <a:latin typeface="+mj-lt"/>
              </a:rPr>
              <a:t>Instructions</a:t>
            </a:r>
          </a:p>
          <a:p>
            <a:r>
              <a:rPr lang="en-AU" sz="1800" dirty="0">
                <a:latin typeface="+mn-lt"/>
              </a:rPr>
              <a:t>Use the space on your worksheet to record the findings of your investigation into your selected energy drink. </a:t>
            </a:r>
          </a:p>
          <a:p>
            <a:r>
              <a:rPr lang="en-AU" sz="1800" dirty="0">
                <a:latin typeface="+mn-lt"/>
              </a:rPr>
              <a:t>Find a partner who researched a </a:t>
            </a:r>
            <a:r>
              <a:rPr lang="en-AU" sz="1800" i="1" dirty="0">
                <a:latin typeface="+mn-lt"/>
              </a:rPr>
              <a:t>different</a:t>
            </a:r>
            <a:r>
              <a:rPr lang="en-AU" sz="1800" dirty="0">
                <a:latin typeface="+mn-lt"/>
              </a:rPr>
              <a:t> energy drink and compare your responses. </a:t>
            </a:r>
          </a:p>
        </p:txBody>
      </p:sp>
      <p:sp>
        <p:nvSpPr>
          <p:cNvPr id="3" name="Slide Number Placeholder 2">
            <a:extLst>
              <a:ext uri="{FF2B5EF4-FFF2-40B4-BE49-F238E27FC236}">
                <a16:creationId xmlns:a16="http://schemas.microsoft.com/office/drawing/2014/main" id="{06D5A223-E306-7031-2545-683A40AB6BB8}"/>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36</a:t>
            </a:fld>
            <a:endParaRPr lang="en-AU"/>
          </a:p>
        </p:txBody>
      </p:sp>
    </p:spTree>
    <p:extLst>
      <p:ext uri="{BB962C8B-B14F-4D97-AF65-F5344CB8AC3E}">
        <p14:creationId xmlns:p14="http://schemas.microsoft.com/office/powerpoint/2010/main" val="246724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A412D-2B49-1871-E020-B3D05DD06F00}"/>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7E4257B4-E47E-C02C-FCFF-9FBA1482088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980" y="1443224"/>
            <a:ext cx="4297200" cy="3971553"/>
          </a:xfrm>
          <a:prstGeom prst="rect">
            <a:avLst/>
          </a:prstGeom>
          <a:ln>
            <a:noFill/>
          </a:ln>
          <a:effectLst/>
        </p:spPr>
      </p:pic>
      <p:sp>
        <p:nvSpPr>
          <p:cNvPr id="6" name="TextBox 5">
            <a:extLst>
              <a:ext uri="{FF2B5EF4-FFF2-40B4-BE49-F238E27FC236}">
                <a16:creationId xmlns:a16="http://schemas.microsoft.com/office/drawing/2014/main" id="{1B7BF768-A4D1-11F8-68E4-846DE5A10B38}"/>
              </a:ext>
              <a:ext uri="{C183D7F6-B498-43B3-948B-1728B52AA6E4}">
                <adec:decorative xmlns:adec="http://schemas.microsoft.com/office/drawing/2017/decorative" val="1"/>
              </a:ext>
            </a:extLst>
          </p:cNvPr>
          <p:cNvSpPr txBox="1"/>
          <p:nvPr/>
        </p:nvSpPr>
        <p:spPr>
          <a:xfrm>
            <a:off x="379980" y="5545755"/>
            <a:ext cx="4297200" cy="276999"/>
          </a:xfrm>
          <a:prstGeom prst="rect">
            <a:avLst/>
          </a:prstGeom>
          <a:noFill/>
        </p:spPr>
        <p:txBody>
          <a:bodyPr wrap="square">
            <a:spAutoFit/>
          </a:bodyPr>
          <a:lstStyle/>
          <a:p>
            <a:pPr lvl="0" defTabSz="1219170">
              <a:defRPr/>
            </a:pPr>
            <a:r>
              <a:rPr lang="en-AU" sz="1200" dirty="0">
                <a:latin typeface="Arial" panose="020B0604020202020204" pitchFamily="34" charset="0"/>
                <a:cs typeface="Arial" panose="020B0604020202020204" pitchFamily="34" charset="0"/>
              </a:rPr>
              <a:t>Image by </a:t>
            </a:r>
            <a:r>
              <a:rPr lang="en-AU" sz="1200" u="sng" dirty="0">
                <a:latin typeface="Arial" panose="020B0604020202020204" pitchFamily="34" charset="0"/>
                <a:cs typeface="Arial" panose="020B0604020202020204" pitchFamily="34" charset="0"/>
                <a:hlinkClick r:id="rId4"/>
              </a:rPr>
              <a:t>Arya W</a:t>
            </a:r>
            <a:r>
              <a:rPr lang="en-AU" sz="1200" dirty="0">
                <a:latin typeface="Arial" panose="020B0604020202020204" pitchFamily="34" charset="0"/>
                <a:cs typeface="Arial" panose="020B0604020202020204" pitchFamily="34" charset="0"/>
              </a:rPr>
              <a:t> from </a:t>
            </a:r>
            <a:r>
              <a:rPr lang="en-AU" sz="1200" u="sng" dirty="0" err="1">
                <a:latin typeface="Arial" panose="020B0604020202020204" pitchFamily="34" charset="0"/>
                <a:cs typeface="Arial" panose="020B0604020202020204" pitchFamily="34" charset="0"/>
                <a:hlinkClick r:id="rId5"/>
              </a:rPr>
              <a:t>Pixabay</a:t>
            </a:r>
            <a:endParaRPr lang="en-AU" sz="1200" b="1" dirty="0"/>
          </a:p>
        </p:txBody>
      </p:sp>
      <p:sp>
        <p:nvSpPr>
          <p:cNvPr id="2" name="Title 1">
            <a:extLst>
              <a:ext uri="{FF2B5EF4-FFF2-40B4-BE49-F238E27FC236}">
                <a16:creationId xmlns:a16="http://schemas.microsoft.com/office/drawing/2014/main" id="{6C684EB1-1142-936A-02F0-11978493B0E2}"/>
              </a:ext>
            </a:extLst>
          </p:cNvPr>
          <p:cNvSpPr>
            <a:spLocks noGrp="1"/>
          </p:cNvSpPr>
          <p:nvPr>
            <p:ph type="title"/>
          </p:nvPr>
        </p:nvSpPr>
        <p:spPr>
          <a:xfrm>
            <a:off x="5399998" y="360000"/>
            <a:ext cx="6485612" cy="444154"/>
          </a:xfrm>
        </p:spPr>
        <p:txBody>
          <a:bodyPr/>
          <a:lstStyle/>
          <a:p>
            <a:r>
              <a:rPr lang="en-AU" dirty="0">
                <a:latin typeface="+mj-lt"/>
                <a:cs typeface="Arial"/>
              </a:rPr>
              <a:t>Activity – energy drink case study (2)</a:t>
            </a:r>
            <a:endParaRPr lang="en-AU" dirty="0">
              <a:cs typeface="Arial"/>
            </a:endParaRPr>
          </a:p>
        </p:txBody>
      </p:sp>
      <p:sp>
        <p:nvSpPr>
          <p:cNvPr id="5" name="Text Placeholder 4">
            <a:extLst>
              <a:ext uri="{FF2B5EF4-FFF2-40B4-BE49-F238E27FC236}">
                <a16:creationId xmlns:a16="http://schemas.microsoft.com/office/drawing/2014/main" id="{97F40A2C-3A47-699B-8AD5-51D4167ACD44}"/>
              </a:ext>
            </a:extLst>
          </p:cNvPr>
          <p:cNvSpPr>
            <a:spLocks noGrp="1"/>
          </p:cNvSpPr>
          <p:nvPr>
            <p:ph type="body" sz="quarter" idx="18"/>
          </p:nvPr>
        </p:nvSpPr>
        <p:spPr>
          <a:xfrm>
            <a:off x="5399998" y="1568014"/>
            <a:ext cx="5400000" cy="294189"/>
          </a:xfrm>
        </p:spPr>
        <p:txBody>
          <a:bodyPr/>
          <a:lstStyle/>
          <a:p>
            <a:r>
              <a:rPr lang="en-AU" dirty="0"/>
              <a:t>Whole-class discussion</a:t>
            </a:r>
            <a:endParaRPr lang="en-AU" dirty="0">
              <a:latin typeface="+mj-lt"/>
            </a:endParaRPr>
          </a:p>
        </p:txBody>
      </p:sp>
      <p:sp>
        <p:nvSpPr>
          <p:cNvPr id="4" name="Text Placeholder 10">
            <a:extLst>
              <a:ext uri="{FF2B5EF4-FFF2-40B4-BE49-F238E27FC236}">
                <a16:creationId xmlns:a16="http://schemas.microsoft.com/office/drawing/2014/main" id="{5D894FF1-1BE0-4954-AEE5-C9C63CC9A00B}"/>
              </a:ext>
            </a:extLst>
          </p:cNvPr>
          <p:cNvSpPr>
            <a:spLocks noGrp="1"/>
          </p:cNvSpPr>
          <p:nvPr>
            <p:ph type="body" sz="quarter" idx="17"/>
          </p:nvPr>
        </p:nvSpPr>
        <p:spPr>
          <a:xfrm>
            <a:off x="5420803" y="2131681"/>
            <a:ext cx="6444002" cy="4058889"/>
          </a:xfrm>
        </p:spPr>
        <p:txBody>
          <a:bodyPr/>
          <a:lstStyle/>
          <a:p>
            <a:r>
              <a:rPr lang="en-AU" sz="1800" b="1" dirty="0">
                <a:latin typeface="+mj-lt"/>
              </a:rPr>
              <a:t>Questions to consider</a:t>
            </a:r>
          </a:p>
          <a:p>
            <a:pPr marL="342900" indent="-342900" fontAlgn="base">
              <a:buFont typeface="Arial" panose="020B0604020202020204" pitchFamily="34" charset="0"/>
              <a:buChar char="•"/>
            </a:pPr>
            <a:r>
              <a:rPr lang="en-AU" sz="1800" dirty="0">
                <a:latin typeface="+mn-lt"/>
              </a:rPr>
              <a:t>Which energy drink had the highest caffeine or sugar content? </a:t>
            </a:r>
          </a:p>
          <a:p>
            <a:pPr marL="342900" indent="-342900" fontAlgn="base">
              <a:buFont typeface="Arial" panose="020B0604020202020204" pitchFamily="34" charset="0"/>
              <a:buChar char="•"/>
            </a:pPr>
            <a:r>
              <a:rPr lang="en-AU" sz="1800" dirty="0">
                <a:latin typeface="+mn-lt"/>
              </a:rPr>
              <a:t>How do these products generally compare to the recommended daily limits for adolescents? </a:t>
            </a:r>
          </a:p>
          <a:p>
            <a:pPr marL="342900" indent="-342900" fontAlgn="base">
              <a:buFont typeface="Arial" panose="020B0604020202020204" pitchFamily="34" charset="0"/>
              <a:buChar char="•"/>
            </a:pPr>
            <a:r>
              <a:rPr lang="en-AU" sz="1800" dirty="0">
                <a:latin typeface="+mn-lt"/>
              </a:rPr>
              <a:t>How might regular consumption of energy drinks influence someone’s health? </a:t>
            </a:r>
          </a:p>
          <a:p>
            <a:pPr marL="342900" indent="-342900" fontAlgn="base">
              <a:buFont typeface="Arial" panose="020B0604020202020204" pitchFamily="34" charset="0"/>
              <a:buChar char="•"/>
            </a:pPr>
            <a:r>
              <a:rPr lang="en-AU" sz="1800" dirty="0">
                <a:latin typeface="+mn-lt"/>
              </a:rPr>
              <a:t>Would you recommend that young people consume these drinks? Why?</a:t>
            </a:r>
          </a:p>
        </p:txBody>
      </p:sp>
      <p:sp>
        <p:nvSpPr>
          <p:cNvPr id="3" name="Slide Number Placeholder 2">
            <a:extLst>
              <a:ext uri="{FF2B5EF4-FFF2-40B4-BE49-F238E27FC236}">
                <a16:creationId xmlns:a16="http://schemas.microsoft.com/office/drawing/2014/main" id="{DC1336A0-AC23-29FA-165D-7538EF1B7482}"/>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37</a:t>
            </a:fld>
            <a:endParaRPr lang="en-AU"/>
          </a:p>
        </p:txBody>
      </p:sp>
    </p:spTree>
    <p:extLst>
      <p:ext uri="{BB962C8B-B14F-4D97-AF65-F5344CB8AC3E}">
        <p14:creationId xmlns:p14="http://schemas.microsoft.com/office/powerpoint/2010/main" val="213272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E860C-09BB-BF9C-E8CC-A2999E61D88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30D3E39-7617-CDF3-F24A-CA9619D7E9D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049" y="1139701"/>
            <a:ext cx="4459845" cy="4578598"/>
          </a:xfrm>
          <a:prstGeom prst="flowChartConnector">
            <a:avLst/>
          </a:prstGeom>
          <a:ln>
            <a:no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11E2F937-A404-A056-E76B-64D3F30784FC}"/>
              </a:ext>
              <a:ext uri="{C183D7F6-B498-43B3-948B-1728B52AA6E4}">
                <adec:decorative xmlns:adec="http://schemas.microsoft.com/office/drawing/2017/decorative" val="1"/>
              </a:ext>
            </a:extLst>
          </p:cNvPr>
          <p:cNvSpPr txBox="1"/>
          <p:nvPr/>
        </p:nvSpPr>
        <p:spPr>
          <a:xfrm>
            <a:off x="281049" y="5914828"/>
            <a:ext cx="4297200" cy="276999"/>
          </a:xfrm>
          <a:prstGeom prst="rect">
            <a:avLst/>
          </a:prstGeom>
          <a:noFill/>
        </p:spPr>
        <p:txBody>
          <a:bodyPr wrap="square">
            <a:spAutoFit/>
          </a:bodyPr>
          <a:lstStyle/>
          <a:p>
            <a:pPr lvl="0" defTabSz="1219170">
              <a:defRPr/>
            </a:pPr>
            <a:r>
              <a:rPr lang="en-AU" sz="1200" dirty="0">
                <a:latin typeface="Arial" panose="020B0604020202020204" pitchFamily="34" charset="0"/>
                <a:cs typeface="Arial" panose="020B0604020202020204" pitchFamily="34" charset="0"/>
              </a:rPr>
              <a:t>Illustration by </a:t>
            </a:r>
            <a:r>
              <a:rPr lang="en-AU" sz="1200" dirty="0">
                <a:latin typeface="Arial" panose="020B0604020202020204" pitchFamily="34" charset="0"/>
                <a:cs typeface="Arial" panose="020B0604020202020204" pitchFamily="34" charset="0"/>
                <a:hlinkClick r:id="rId4"/>
              </a:rPr>
              <a:t>Aditya Sahu</a:t>
            </a:r>
            <a:r>
              <a:rPr lang="en-AU" sz="1200" dirty="0">
                <a:latin typeface="Arial" panose="020B0604020202020204" pitchFamily="34" charset="0"/>
                <a:cs typeface="Arial" panose="020B0604020202020204" pitchFamily="34" charset="0"/>
              </a:rPr>
              <a:t> on </a:t>
            </a:r>
            <a:r>
              <a:rPr lang="en-AU" sz="1200" dirty="0" err="1">
                <a:latin typeface="Arial" panose="020B0604020202020204" pitchFamily="34" charset="0"/>
                <a:cs typeface="Arial" panose="020B0604020202020204" pitchFamily="34" charset="0"/>
                <a:hlinkClick r:id="rId5"/>
              </a:rPr>
              <a:t>Unsplash</a:t>
            </a:r>
            <a:endParaRPr lang="en-AU" sz="1200" b="1" dirty="0"/>
          </a:p>
        </p:txBody>
      </p:sp>
      <p:sp>
        <p:nvSpPr>
          <p:cNvPr id="2" name="Title 1">
            <a:extLst>
              <a:ext uri="{FF2B5EF4-FFF2-40B4-BE49-F238E27FC236}">
                <a16:creationId xmlns:a16="http://schemas.microsoft.com/office/drawing/2014/main" id="{B99B41BA-A320-F051-BB49-A3D9D6AC21EA}"/>
              </a:ext>
            </a:extLst>
          </p:cNvPr>
          <p:cNvSpPr>
            <a:spLocks noGrp="1"/>
          </p:cNvSpPr>
          <p:nvPr>
            <p:ph type="title"/>
          </p:nvPr>
        </p:nvSpPr>
        <p:spPr>
          <a:xfrm>
            <a:off x="5399998" y="360000"/>
            <a:ext cx="6485612" cy="444154"/>
          </a:xfrm>
        </p:spPr>
        <p:txBody>
          <a:bodyPr/>
          <a:lstStyle/>
          <a:p>
            <a:r>
              <a:rPr lang="en-AU" dirty="0">
                <a:latin typeface="+mj-lt"/>
                <a:cs typeface="Arial"/>
              </a:rPr>
              <a:t>Activity – persuasive writing</a:t>
            </a:r>
          </a:p>
        </p:txBody>
      </p:sp>
      <p:sp>
        <p:nvSpPr>
          <p:cNvPr id="5" name="Text Placeholder 4">
            <a:extLst>
              <a:ext uri="{FF2B5EF4-FFF2-40B4-BE49-F238E27FC236}">
                <a16:creationId xmlns:a16="http://schemas.microsoft.com/office/drawing/2014/main" id="{E5CFD97D-ADEE-9864-658C-22A877DBCE5E}"/>
              </a:ext>
            </a:extLst>
          </p:cNvPr>
          <p:cNvSpPr>
            <a:spLocks noGrp="1"/>
          </p:cNvSpPr>
          <p:nvPr>
            <p:ph type="body" sz="quarter" idx="18"/>
          </p:nvPr>
        </p:nvSpPr>
        <p:spPr>
          <a:xfrm>
            <a:off x="5399998" y="1052920"/>
            <a:ext cx="6208310" cy="294189"/>
          </a:xfrm>
        </p:spPr>
        <p:txBody>
          <a:bodyPr/>
          <a:lstStyle/>
          <a:p>
            <a:r>
              <a:rPr lang="en-AU"/>
              <a:t>Individual activity – letter to the student advisory group</a:t>
            </a:r>
          </a:p>
        </p:txBody>
      </p:sp>
      <p:sp>
        <p:nvSpPr>
          <p:cNvPr id="4" name="Text Placeholder 10">
            <a:extLst>
              <a:ext uri="{FF2B5EF4-FFF2-40B4-BE49-F238E27FC236}">
                <a16:creationId xmlns:a16="http://schemas.microsoft.com/office/drawing/2014/main" id="{512C3648-409A-07EB-47C5-A826E901D5A2}"/>
              </a:ext>
            </a:extLst>
          </p:cNvPr>
          <p:cNvSpPr>
            <a:spLocks noGrp="1"/>
          </p:cNvSpPr>
          <p:nvPr>
            <p:ph type="body" sz="quarter" idx="17"/>
          </p:nvPr>
        </p:nvSpPr>
        <p:spPr>
          <a:xfrm>
            <a:off x="5399998" y="1763632"/>
            <a:ext cx="6444002" cy="4289696"/>
          </a:xfrm>
        </p:spPr>
        <p:txBody>
          <a:bodyPr/>
          <a:lstStyle/>
          <a:p>
            <a:pPr>
              <a:spcAft>
                <a:spcPts val="2400"/>
              </a:spcAft>
            </a:pPr>
            <a:r>
              <a:rPr lang="en-AU" sz="1800" b="1" dirty="0">
                <a:latin typeface="+mj-lt"/>
              </a:rPr>
              <a:t>Instructions</a:t>
            </a:r>
            <a:endParaRPr lang="en-AU" sz="1800" dirty="0">
              <a:latin typeface="+mj-lt"/>
            </a:endParaRPr>
          </a:p>
          <a:p>
            <a:pPr>
              <a:spcAft>
                <a:spcPts val="2400"/>
              </a:spcAft>
            </a:pPr>
            <a:r>
              <a:rPr lang="en-AU" sz="1800" dirty="0">
                <a:latin typeface="+mn-lt"/>
              </a:rPr>
              <a:t>Your school’s canteen is considering selling energy drinks. You’ve been asked to join a student advisory group who is providing feedback to the canteen operators about the proposal. What is your recommendation? </a:t>
            </a:r>
          </a:p>
          <a:p>
            <a:pPr>
              <a:spcAft>
                <a:spcPts val="2400"/>
              </a:spcAft>
            </a:pPr>
            <a:r>
              <a:rPr lang="en-AU" sz="1800" dirty="0">
                <a:latin typeface="+mn-lt"/>
              </a:rPr>
              <a:t>Develop a response which clearly states your position, includes at least three reasons to support your point of view, and uses evidence from the Australian dietary guidelines or other credible sources to justify your arguments.</a:t>
            </a:r>
          </a:p>
        </p:txBody>
      </p:sp>
      <p:sp>
        <p:nvSpPr>
          <p:cNvPr id="3" name="Slide Number Placeholder 2">
            <a:extLst>
              <a:ext uri="{FF2B5EF4-FFF2-40B4-BE49-F238E27FC236}">
                <a16:creationId xmlns:a16="http://schemas.microsoft.com/office/drawing/2014/main" id="{56B0312A-1A25-8424-9F4D-21929ACBA26C}"/>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38</a:t>
            </a:fld>
            <a:endParaRPr lang="en-AU"/>
          </a:p>
        </p:txBody>
      </p:sp>
    </p:spTree>
    <p:extLst>
      <p:ext uri="{BB962C8B-B14F-4D97-AF65-F5344CB8AC3E}">
        <p14:creationId xmlns:p14="http://schemas.microsoft.com/office/powerpoint/2010/main" val="114093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06E11-3BFE-8072-1567-058DE28DCAD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DF4C898-D497-DF57-1BD2-51BB299F5919}"/>
              </a:ext>
            </a:extLst>
          </p:cNvPr>
          <p:cNvSpPr>
            <a:spLocks noGrp="1"/>
          </p:cNvSpPr>
          <p:nvPr>
            <p:ph type="title"/>
          </p:nvPr>
        </p:nvSpPr>
        <p:spPr/>
        <p:txBody>
          <a:bodyPr/>
          <a:lstStyle/>
          <a:p>
            <a:r>
              <a:rPr lang="en-AU">
                <a:latin typeface="+mj-lt"/>
              </a:rPr>
              <a:t>Persuasive techniques</a:t>
            </a:r>
          </a:p>
        </p:txBody>
      </p:sp>
      <p:sp>
        <p:nvSpPr>
          <p:cNvPr id="9" name="Text Placeholder 8">
            <a:extLst>
              <a:ext uri="{FF2B5EF4-FFF2-40B4-BE49-F238E27FC236}">
                <a16:creationId xmlns:a16="http://schemas.microsoft.com/office/drawing/2014/main" id="{796593C5-DF29-6FE0-6FEB-9B92023CD8FC}"/>
              </a:ext>
            </a:extLst>
          </p:cNvPr>
          <p:cNvSpPr>
            <a:spLocks noGrp="1"/>
          </p:cNvSpPr>
          <p:nvPr>
            <p:ph type="body" sz="quarter" idx="18"/>
          </p:nvPr>
        </p:nvSpPr>
        <p:spPr/>
        <p:txBody>
          <a:bodyPr/>
          <a:lstStyle/>
          <a:p>
            <a:r>
              <a:rPr lang="en-AU">
                <a:latin typeface="+mj-lt"/>
              </a:rPr>
              <a:t>Letter to the student advisory group</a:t>
            </a:r>
          </a:p>
        </p:txBody>
      </p:sp>
      <p:sp>
        <p:nvSpPr>
          <p:cNvPr id="3" name="Slide Number Placeholder 2">
            <a:extLst>
              <a:ext uri="{FF2B5EF4-FFF2-40B4-BE49-F238E27FC236}">
                <a16:creationId xmlns:a16="http://schemas.microsoft.com/office/drawing/2014/main" id="{261E4A18-6B25-34DB-5493-4B5D574A718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39</a:t>
            </a:fld>
            <a:endParaRPr lang="en-AU"/>
          </a:p>
        </p:txBody>
      </p:sp>
      <p:graphicFrame>
        <p:nvGraphicFramePr>
          <p:cNvPr id="2" name="Table 1">
            <a:extLst>
              <a:ext uri="{FF2B5EF4-FFF2-40B4-BE49-F238E27FC236}">
                <a16:creationId xmlns:a16="http://schemas.microsoft.com/office/drawing/2014/main" id="{C86252DD-3A23-3763-FC98-589A3A347C97}"/>
              </a:ext>
            </a:extLst>
          </p:cNvPr>
          <p:cNvGraphicFramePr>
            <a:graphicFrameLocks noGrp="1"/>
          </p:cNvGraphicFramePr>
          <p:nvPr>
            <p:extLst>
              <p:ext uri="{D42A27DB-BD31-4B8C-83A1-F6EECF244321}">
                <p14:modId xmlns:p14="http://schemas.microsoft.com/office/powerpoint/2010/main" val="2773381217"/>
              </p:ext>
            </p:extLst>
          </p:nvPr>
        </p:nvGraphicFramePr>
        <p:xfrm>
          <a:off x="359998" y="1764190"/>
          <a:ext cx="11070003" cy="4935557"/>
        </p:xfrm>
        <a:graphic>
          <a:graphicData uri="http://schemas.openxmlformats.org/drawingml/2006/table">
            <a:tbl>
              <a:tblPr firstRow="1" bandRow="1">
                <a:tableStyleId>{B301B821-A1FF-4177-AEE7-76D212191A09}</a:tableStyleId>
              </a:tblPr>
              <a:tblGrid>
                <a:gridCol w="3690001">
                  <a:extLst>
                    <a:ext uri="{9D8B030D-6E8A-4147-A177-3AD203B41FA5}">
                      <a16:colId xmlns:a16="http://schemas.microsoft.com/office/drawing/2014/main" val="1784959148"/>
                    </a:ext>
                  </a:extLst>
                </a:gridCol>
                <a:gridCol w="3690001">
                  <a:extLst>
                    <a:ext uri="{9D8B030D-6E8A-4147-A177-3AD203B41FA5}">
                      <a16:colId xmlns:a16="http://schemas.microsoft.com/office/drawing/2014/main" val="2541956648"/>
                    </a:ext>
                  </a:extLst>
                </a:gridCol>
                <a:gridCol w="3690001">
                  <a:extLst>
                    <a:ext uri="{9D8B030D-6E8A-4147-A177-3AD203B41FA5}">
                      <a16:colId xmlns:a16="http://schemas.microsoft.com/office/drawing/2014/main" val="4286898515"/>
                    </a:ext>
                  </a:extLst>
                </a:gridCol>
              </a:tblGrid>
              <a:tr h="385645">
                <a:tc gridSpan="3">
                  <a:txBody>
                    <a:bodyPr/>
                    <a:lstStyle/>
                    <a:p>
                      <a:pPr>
                        <a:lnSpc>
                          <a:spcPct val="114000"/>
                        </a:lnSpc>
                        <a:spcAft>
                          <a:spcPts val="600"/>
                        </a:spcAft>
                      </a:pPr>
                      <a:r>
                        <a:rPr lang="en-AU" sz="1000" b="1" kern="1200" dirty="0">
                          <a:solidFill>
                            <a:schemeClr val="bg1"/>
                          </a:solidFill>
                          <a:effectLst/>
                        </a:rPr>
                        <a:t>Persuasive – to convince, influence, or motivate the audience to act, feel, or buy</a:t>
                      </a:r>
                      <a:endParaRPr lang="en-US"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316859193"/>
                  </a:ext>
                </a:extLst>
              </a:tr>
              <a:tr h="385645">
                <a:tc>
                  <a:txBody>
                    <a:bodyPr/>
                    <a:lstStyle/>
                    <a:p>
                      <a:pPr>
                        <a:lnSpc>
                          <a:spcPct val="114000"/>
                        </a:lnSpc>
                        <a:spcAft>
                          <a:spcPts val="600"/>
                        </a:spcAft>
                      </a:pPr>
                      <a:r>
                        <a:rPr lang="en-AU" sz="1000" b="1" kern="1200" dirty="0">
                          <a:solidFill>
                            <a:schemeClr val="tx1"/>
                          </a:solidFill>
                          <a:effectLst/>
                        </a:rPr>
                        <a:t>Technique</a:t>
                      </a:r>
                      <a:endParaRPr lang="en-US"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nSpc>
                          <a:spcPct val="114000"/>
                        </a:lnSpc>
                        <a:spcAft>
                          <a:spcPts val="600"/>
                        </a:spcAft>
                      </a:pPr>
                      <a:r>
                        <a:rPr lang="en-AU" sz="1000" b="1" kern="1200" dirty="0">
                          <a:solidFill>
                            <a:schemeClr val="tx1"/>
                          </a:solidFill>
                          <a:effectLst/>
                        </a:rPr>
                        <a:t>Purpose</a:t>
                      </a:r>
                      <a:endParaRPr lang="en-US"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nSpc>
                          <a:spcPct val="114000"/>
                        </a:lnSpc>
                        <a:spcAft>
                          <a:spcPts val="600"/>
                        </a:spcAft>
                      </a:pPr>
                      <a:r>
                        <a:rPr lang="en-AU" sz="1000" b="1" kern="1200" dirty="0">
                          <a:solidFill>
                            <a:schemeClr val="tx1"/>
                          </a:solidFill>
                          <a:effectLst/>
                        </a:rPr>
                        <a:t>Example</a:t>
                      </a:r>
                      <a:endParaRPr lang="en-US" sz="1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221299567"/>
                  </a:ext>
                </a:extLst>
              </a:tr>
              <a:tr h="594360">
                <a:tc>
                  <a:txBody>
                    <a:bodyPr/>
                    <a:lstStyle/>
                    <a:p>
                      <a:pPr>
                        <a:lnSpc>
                          <a:spcPct val="114000"/>
                        </a:lnSpc>
                        <a:spcAft>
                          <a:spcPts val="600"/>
                        </a:spcAft>
                      </a:pPr>
                      <a:r>
                        <a:rPr lang="en-AU" sz="1000" b="1" kern="1200" dirty="0">
                          <a:solidFill>
                            <a:schemeClr val="tx1"/>
                          </a:solidFill>
                          <a:effectLst/>
                        </a:rPr>
                        <a:t>Overall structure</a:t>
                      </a:r>
                      <a:endParaRPr lang="en-US"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4000"/>
                        </a:lnSpc>
                        <a:spcAft>
                          <a:spcPts val="600"/>
                        </a:spcAft>
                      </a:pPr>
                      <a:r>
                        <a:rPr lang="en-AU" sz="1000" b="0" kern="1200" dirty="0">
                          <a:solidFill>
                            <a:schemeClr val="tx1"/>
                          </a:solidFill>
                          <a:effectLst/>
                        </a:rPr>
                        <a:t>Present a clear and cohesive argument</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4000"/>
                        </a:lnSpc>
                        <a:spcAft>
                          <a:spcPts val="600"/>
                        </a:spcAft>
                      </a:pPr>
                      <a:r>
                        <a:rPr lang="en-AU" sz="1000" b="0" kern="1200" dirty="0">
                          <a:solidFill>
                            <a:schemeClr val="tx1"/>
                          </a:solidFill>
                          <a:effectLst/>
                        </a:rPr>
                        <a:t>Clear introduction, body paragraphs and conclusion. The idea is introduced clearly and sustained throughout.</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8526661"/>
                  </a:ext>
                </a:extLst>
              </a:tr>
              <a:tr h="594360">
                <a:tc>
                  <a:txBody>
                    <a:bodyPr/>
                    <a:lstStyle/>
                    <a:p>
                      <a:pPr>
                        <a:lnSpc>
                          <a:spcPct val="114000"/>
                        </a:lnSpc>
                        <a:spcAft>
                          <a:spcPts val="600"/>
                        </a:spcAft>
                      </a:pPr>
                      <a:r>
                        <a:rPr lang="en-AU" sz="1000" b="1" kern="1200" dirty="0">
                          <a:solidFill>
                            <a:schemeClr val="tx1"/>
                          </a:solidFill>
                          <a:effectLst/>
                        </a:rPr>
                        <a:t>Facts and statistics</a:t>
                      </a:r>
                      <a:endParaRPr lang="en-US"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4000"/>
                        </a:lnSpc>
                        <a:spcAft>
                          <a:spcPts val="600"/>
                        </a:spcAft>
                      </a:pPr>
                      <a:r>
                        <a:rPr lang="en-AU" sz="1000" b="0" kern="1200" dirty="0">
                          <a:solidFill>
                            <a:schemeClr val="tx1"/>
                          </a:solidFill>
                          <a:effectLst/>
                        </a:rPr>
                        <a:t>Provide evidence and credibility</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4000"/>
                        </a:lnSpc>
                        <a:spcAft>
                          <a:spcPts val="600"/>
                        </a:spcAft>
                      </a:pPr>
                      <a:r>
                        <a:rPr lang="en-AU" sz="1000" b="0" kern="1200" dirty="0">
                          <a:solidFill>
                            <a:schemeClr val="tx1"/>
                          </a:solidFill>
                          <a:effectLst/>
                        </a:rPr>
                        <a:t>Numbers, percentages, comparisons, tables, charts.</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668360"/>
                  </a:ext>
                </a:extLst>
              </a:tr>
              <a:tr h="594360">
                <a:tc>
                  <a:txBody>
                    <a:bodyPr/>
                    <a:lstStyle/>
                    <a:p>
                      <a:pPr>
                        <a:lnSpc>
                          <a:spcPct val="114000"/>
                        </a:lnSpc>
                        <a:spcAft>
                          <a:spcPts val="600"/>
                        </a:spcAft>
                      </a:pPr>
                      <a:r>
                        <a:rPr lang="en-AU" sz="1000" b="1" kern="1200" dirty="0">
                          <a:solidFill>
                            <a:schemeClr val="tx1"/>
                          </a:solidFill>
                          <a:effectLst/>
                        </a:rPr>
                        <a:t>Emotive language</a:t>
                      </a:r>
                      <a:endParaRPr lang="en-US"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4000"/>
                        </a:lnSpc>
                        <a:spcAft>
                          <a:spcPts val="600"/>
                        </a:spcAft>
                      </a:pPr>
                      <a:r>
                        <a:rPr lang="en-AU" sz="1000" b="0" kern="1200" dirty="0">
                          <a:solidFill>
                            <a:schemeClr val="tx1"/>
                          </a:solidFill>
                          <a:effectLst/>
                        </a:rPr>
                        <a:t>Appeal to a reader's feelings and perceptions</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4000"/>
                        </a:lnSpc>
                        <a:spcAft>
                          <a:spcPts val="600"/>
                        </a:spcAft>
                      </a:pPr>
                      <a:r>
                        <a:rPr lang="en-AU" sz="1000" b="0" kern="1200" dirty="0">
                          <a:solidFill>
                            <a:schemeClr val="tx1"/>
                          </a:solidFill>
                          <a:effectLst/>
                        </a:rPr>
                        <a:t>Words with strong positive/negative connotations (e.g. life-changing, heartbreaking, vile, unacceptable).</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8031318"/>
                  </a:ext>
                </a:extLst>
              </a:tr>
              <a:tr h="594360">
                <a:tc>
                  <a:txBody>
                    <a:bodyPr/>
                    <a:lstStyle/>
                    <a:p>
                      <a:pPr>
                        <a:lnSpc>
                          <a:spcPct val="114000"/>
                        </a:lnSpc>
                        <a:spcAft>
                          <a:spcPts val="600"/>
                        </a:spcAft>
                      </a:pPr>
                      <a:r>
                        <a:rPr lang="en-AU" sz="1000" b="1" kern="1200" dirty="0">
                          <a:solidFill>
                            <a:schemeClr val="tx1"/>
                          </a:solidFill>
                          <a:effectLst/>
                        </a:rPr>
                        <a:t>Rhetorical questions</a:t>
                      </a:r>
                      <a:endParaRPr lang="en-US"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4000"/>
                        </a:lnSpc>
                        <a:spcAft>
                          <a:spcPts val="600"/>
                        </a:spcAft>
                      </a:pPr>
                      <a:r>
                        <a:rPr lang="en-AU" sz="1000" b="0" kern="1200" dirty="0">
                          <a:solidFill>
                            <a:schemeClr val="tx1"/>
                          </a:solidFill>
                          <a:effectLst/>
                        </a:rPr>
                        <a:t>Have the reader consider and agree with your point</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4000"/>
                        </a:lnSpc>
                        <a:spcAft>
                          <a:spcPts val="600"/>
                        </a:spcAft>
                      </a:pPr>
                      <a:r>
                        <a:rPr lang="en-AU" sz="1000" b="0" kern="1200" dirty="0">
                          <a:solidFill>
                            <a:schemeClr val="tx1"/>
                          </a:solidFill>
                          <a:effectLst/>
                        </a:rPr>
                        <a:t> ’How long can we continue to ignore our own health?’</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329763"/>
                  </a:ext>
                </a:extLst>
              </a:tr>
              <a:tr h="594360">
                <a:tc>
                  <a:txBody>
                    <a:bodyPr/>
                    <a:lstStyle/>
                    <a:p>
                      <a:pPr>
                        <a:lnSpc>
                          <a:spcPct val="114000"/>
                        </a:lnSpc>
                        <a:spcAft>
                          <a:spcPts val="600"/>
                        </a:spcAft>
                      </a:pPr>
                      <a:r>
                        <a:rPr lang="en-AU" sz="1000" b="1" kern="1200" dirty="0">
                          <a:solidFill>
                            <a:schemeClr val="tx1"/>
                          </a:solidFill>
                          <a:effectLst/>
                        </a:rPr>
                        <a:t>Authoritative tone</a:t>
                      </a:r>
                      <a:endParaRPr lang="en-US"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4000"/>
                        </a:lnSpc>
                        <a:spcAft>
                          <a:spcPts val="600"/>
                        </a:spcAft>
                      </a:pPr>
                      <a:r>
                        <a:rPr lang="en-AU" sz="1000" b="0" kern="1200" dirty="0">
                          <a:solidFill>
                            <a:schemeClr val="tx1"/>
                          </a:solidFill>
                          <a:effectLst/>
                        </a:rPr>
                        <a:t>Shows ownership and confidence in the argument</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4000"/>
                        </a:lnSpc>
                        <a:spcAft>
                          <a:spcPts val="600"/>
                        </a:spcAft>
                      </a:pPr>
                      <a:r>
                        <a:rPr lang="en-AU" sz="1000" b="0" kern="1200" dirty="0">
                          <a:solidFill>
                            <a:schemeClr val="tx1"/>
                          </a:solidFill>
                          <a:effectLst/>
                        </a:rPr>
                        <a:t>Created through the use of the imperative verb form (e.g. Save the dolphins!) and high modality language (e.g. 'must', 'will' as opposed to 'should' or 'might').</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2346662"/>
                  </a:ext>
                </a:extLst>
              </a:tr>
              <a:tr h="594360">
                <a:tc>
                  <a:txBody>
                    <a:bodyPr/>
                    <a:lstStyle/>
                    <a:p>
                      <a:pPr>
                        <a:lnSpc>
                          <a:spcPct val="114000"/>
                        </a:lnSpc>
                        <a:spcAft>
                          <a:spcPts val="600"/>
                        </a:spcAft>
                      </a:pPr>
                      <a:r>
                        <a:rPr lang="en-AU" sz="1000" b="1" kern="1200" dirty="0">
                          <a:solidFill>
                            <a:schemeClr val="tx1"/>
                          </a:solidFill>
                          <a:effectLst/>
                        </a:rPr>
                        <a:t>Repetition</a:t>
                      </a:r>
                      <a:endParaRPr lang="en-US" sz="1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4000"/>
                        </a:lnSpc>
                        <a:spcAft>
                          <a:spcPts val="600"/>
                        </a:spcAft>
                      </a:pPr>
                      <a:r>
                        <a:rPr lang="en-AU" sz="1000" b="0" kern="1200" dirty="0">
                          <a:solidFill>
                            <a:schemeClr val="tx1"/>
                          </a:solidFill>
                          <a:effectLst/>
                        </a:rPr>
                        <a:t>Make ideas memorable</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4000"/>
                        </a:lnSpc>
                        <a:spcAft>
                          <a:spcPts val="600"/>
                        </a:spcAft>
                      </a:pPr>
                      <a:r>
                        <a:rPr lang="en-AU" sz="1000" b="0" kern="1200" dirty="0">
                          <a:solidFill>
                            <a:schemeClr val="tx1"/>
                          </a:solidFill>
                          <a:effectLst/>
                        </a:rPr>
                        <a:t>Repeating words, slogans, or key phrases</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4110841"/>
                  </a:ext>
                </a:extLst>
              </a:tr>
              <a:tr h="594360">
                <a:tc>
                  <a:txBody>
                    <a:bodyPr/>
                    <a:lstStyle/>
                    <a:p>
                      <a:pPr marL="0" algn="l" defTabSz="914377" rtl="0" eaLnBrk="1" latinLnBrk="0" hangingPunct="1">
                        <a:lnSpc>
                          <a:spcPct val="114000"/>
                        </a:lnSpc>
                        <a:spcAft>
                          <a:spcPts val="600"/>
                        </a:spcAft>
                      </a:pPr>
                      <a:r>
                        <a:rPr lang="en-AU" sz="1000" b="1" kern="1200" dirty="0">
                          <a:solidFill>
                            <a:schemeClr val="tx1"/>
                          </a:solidFill>
                          <a:effectLst/>
                        </a:rPr>
                        <a:t>Call to action</a:t>
                      </a:r>
                      <a:endParaRPr lang="en-US" sz="1000" b="1" i="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77" rtl="0" eaLnBrk="1" latinLnBrk="0" hangingPunct="1">
                        <a:lnSpc>
                          <a:spcPct val="114000"/>
                        </a:lnSpc>
                        <a:spcAft>
                          <a:spcPts val="600"/>
                        </a:spcAft>
                      </a:pPr>
                      <a:r>
                        <a:rPr lang="en-AU" sz="1000" b="0" kern="1200" dirty="0">
                          <a:solidFill>
                            <a:schemeClr val="tx1"/>
                          </a:solidFill>
                          <a:effectLst/>
                        </a:rPr>
                        <a:t>Encourage a decision or action</a:t>
                      </a:r>
                      <a:endParaRPr lang="en-US" sz="1000" b="0" i="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377" rtl="0" eaLnBrk="1" latinLnBrk="0" hangingPunct="1">
                        <a:lnSpc>
                          <a:spcPct val="114000"/>
                        </a:lnSpc>
                        <a:spcAft>
                          <a:spcPts val="600"/>
                        </a:spcAft>
                      </a:pPr>
                      <a:r>
                        <a:rPr lang="en-AU" sz="1000" b="0" kern="1200" dirty="0">
                          <a:solidFill>
                            <a:schemeClr val="tx1"/>
                          </a:solidFill>
                          <a:effectLst/>
                        </a:rPr>
                        <a:t>‘Take a stand against bullying – report it when you see it!’</a:t>
                      </a:r>
                      <a:endParaRPr lang="en-US" sz="1000" b="0" i="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1787659"/>
                  </a:ext>
                </a:extLst>
              </a:tr>
            </a:tbl>
          </a:graphicData>
        </a:graphic>
      </p:graphicFrame>
    </p:spTree>
    <p:extLst>
      <p:ext uri="{BB962C8B-B14F-4D97-AF65-F5344CB8AC3E}">
        <p14:creationId xmlns:p14="http://schemas.microsoft.com/office/powerpoint/2010/main" val="2130466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Holistic health habits</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9B92B-3F3A-E2D7-1AAB-E332A81EDBA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6419E2F-EF6B-441B-FAE7-314BD0E732AB}"/>
              </a:ext>
            </a:extLst>
          </p:cNvPr>
          <p:cNvSpPr>
            <a:spLocks noGrp="1"/>
          </p:cNvSpPr>
          <p:nvPr>
            <p:ph type="title"/>
          </p:nvPr>
        </p:nvSpPr>
        <p:spPr/>
        <p:txBody>
          <a:bodyPr/>
          <a:lstStyle/>
          <a:p>
            <a:r>
              <a:rPr lang="en-AU">
                <a:latin typeface="+mj-lt"/>
              </a:rPr>
              <a:t>Sentence stems</a:t>
            </a:r>
          </a:p>
        </p:txBody>
      </p:sp>
      <p:sp>
        <p:nvSpPr>
          <p:cNvPr id="9" name="Text Placeholder 8">
            <a:extLst>
              <a:ext uri="{FF2B5EF4-FFF2-40B4-BE49-F238E27FC236}">
                <a16:creationId xmlns:a16="http://schemas.microsoft.com/office/drawing/2014/main" id="{39EE5FC1-B415-A7BC-5A6E-94B49CF45C17}"/>
              </a:ext>
            </a:extLst>
          </p:cNvPr>
          <p:cNvSpPr>
            <a:spLocks noGrp="1"/>
          </p:cNvSpPr>
          <p:nvPr>
            <p:ph type="body" sz="quarter" idx="18"/>
          </p:nvPr>
        </p:nvSpPr>
        <p:spPr/>
        <p:txBody>
          <a:bodyPr/>
          <a:lstStyle/>
          <a:p>
            <a:r>
              <a:rPr lang="en-AU">
                <a:latin typeface="+mj-lt"/>
              </a:rPr>
              <a:t>Letter to the student advisory group</a:t>
            </a:r>
          </a:p>
        </p:txBody>
      </p:sp>
      <p:sp>
        <p:nvSpPr>
          <p:cNvPr id="2" name="Rectangle: Rounded Corners 1">
            <a:extLst>
              <a:ext uri="{FF2B5EF4-FFF2-40B4-BE49-F238E27FC236}">
                <a16:creationId xmlns:a16="http://schemas.microsoft.com/office/drawing/2014/main" id="{1571415A-66AA-1AEC-0944-EDABD3451274}"/>
              </a:ext>
            </a:extLst>
          </p:cNvPr>
          <p:cNvSpPr/>
          <p:nvPr/>
        </p:nvSpPr>
        <p:spPr>
          <a:xfrm>
            <a:off x="1219962" y="2140026"/>
            <a:ext cx="9752076" cy="4174236"/>
          </a:xfrm>
          <a:prstGeom prst="roundRect">
            <a:avLst>
              <a:gd name="adj" fmla="val 10408"/>
            </a:avLst>
          </a:prstGeom>
          <a:solidFill>
            <a:schemeClr val="accent1"/>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nchorCtr="1"/>
          <a:lstStyle/>
          <a:p>
            <a:pPr fontAlgn="base">
              <a:lnSpc>
                <a:spcPct val="200000"/>
              </a:lnSpc>
              <a:spcAft>
                <a:spcPts val="1200"/>
              </a:spcAft>
            </a:pPr>
            <a:r>
              <a:rPr lang="en-AU" sz="2000" dirty="0">
                <a:solidFill>
                  <a:schemeClr val="bg1"/>
                </a:solidFill>
                <a:latin typeface="+mj-lt"/>
                <a:cs typeface="Arial" panose="020B0604020202020204" pitchFamily="34" charset="0"/>
              </a:rPr>
              <a:t>I strongly believe that our canteen should/should not sell energy drinks because… </a:t>
            </a:r>
          </a:p>
          <a:p>
            <a:pPr fontAlgn="base">
              <a:lnSpc>
                <a:spcPct val="200000"/>
              </a:lnSpc>
              <a:spcAft>
                <a:spcPts val="1200"/>
              </a:spcAft>
            </a:pPr>
            <a:r>
              <a:rPr lang="en-AU" sz="2000" dirty="0">
                <a:solidFill>
                  <a:schemeClr val="bg1"/>
                </a:solidFill>
                <a:latin typeface="+mj-lt"/>
                <a:cs typeface="Arial" panose="020B0604020202020204" pitchFamily="34" charset="0"/>
              </a:rPr>
              <a:t>According to the Australian dietary guidelines, young people… </a:t>
            </a:r>
          </a:p>
          <a:p>
            <a:pPr fontAlgn="base">
              <a:lnSpc>
                <a:spcPct val="200000"/>
              </a:lnSpc>
              <a:spcAft>
                <a:spcPts val="1200"/>
              </a:spcAft>
            </a:pPr>
            <a:r>
              <a:rPr lang="en-AU" sz="2000" dirty="0">
                <a:solidFill>
                  <a:schemeClr val="bg1"/>
                </a:solidFill>
                <a:latin typeface="+mj-lt"/>
                <a:cs typeface="Arial" panose="020B0604020202020204" pitchFamily="34" charset="0"/>
              </a:rPr>
              <a:t>Allowing energy drinks to be sold at school would mean that…  </a:t>
            </a:r>
          </a:p>
          <a:p>
            <a:pPr fontAlgn="base">
              <a:lnSpc>
                <a:spcPct val="200000"/>
              </a:lnSpc>
              <a:spcAft>
                <a:spcPts val="1200"/>
              </a:spcAft>
            </a:pPr>
            <a:r>
              <a:rPr lang="en-AU" sz="2000" dirty="0">
                <a:solidFill>
                  <a:schemeClr val="bg1"/>
                </a:solidFill>
                <a:latin typeface="+mj-lt"/>
                <a:cs typeface="Arial" panose="020B0604020202020204" pitchFamily="34" charset="0"/>
              </a:rPr>
              <a:t>For these reasons, I recommend that… </a:t>
            </a:r>
          </a:p>
        </p:txBody>
      </p:sp>
      <p:sp>
        <p:nvSpPr>
          <p:cNvPr id="3" name="Slide Number Placeholder 2">
            <a:extLst>
              <a:ext uri="{FF2B5EF4-FFF2-40B4-BE49-F238E27FC236}">
                <a16:creationId xmlns:a16="http://schemas.microsoft.com/office/drawing/2014/main" id="{126B8B2F-261B-0F7C-051B-15ED40F4356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40</a:t>
            </a:fld>
            <a:endParaRPr lang="en-AU"/>
          </a:p>
        </p:txBody>
      </p:sp>
    </p:spTree>
    <p:extLst>
      <p:ext uri="{BB962C8B-B14F-4D97-AF65-F5344CB8AC3E}">
        <p14:creationId xmlns:p14="http://schemas.microsoft.com/office/powerpoint/2010/main" val="417877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F3A03-3FF9-AA46-CF99-B740768077A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53E5D45-7C06-7D16-B502-F30613E949F6}"/>
              </a:ext>
            </a:extLst>
          </p:cNvPr>
          <p:cNvSpPr>
            <a:spLocks noGrp="1"/>
          </p:cNvSpPr>
          <p:nvPr>
            <p:ph type="ctrTitle"/>
          </p:nvPr>
        </p:nvSpPr>
        <p:spPr/>
        <p:txBody>
          <a:bodyPr/>
          <a:lstStyle/>
          <a:p>
            <a:r>
              <a:rPr lang="en-AU">
                <a:latin typeface="+mj-lt"/>
              </a:rPr>
              <a:t>A positive state of mind</a:t>
            </a:r>
          </a:p>
        </p:txBody>
      </p:sp>
    </p:spTree>
    <p:extLst>
      <p:ext uri="{BB962C8B-B14F-4D97-AF65-F5344CB8AC3E}">
        <p14:creationId xmlns:p14="http://schemas.microsoft.com/office/powerpoint/2010/main" val="296612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3475E-3FCD-9988-AC8C-1F4EC792DB9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D3C6BC-3251-3F7D-396A-3A20E5982E62}"/>
              </a:ext>
            </a:extLst>
          </p:cNvPr>
          <p:cNvSpPr>
            <a:spLocks noGrp="1"/>
          </p:cNvSpPr>
          <p:nvPr>
            <p:ph type="title"/>
          </p:nvPr>
        </p:nvSpPr>
        <p:spPr/>
        <p:txBody>
          <a:bodyPr/>
          <a:lstStyle/>
          <a:p>
            <a:r>
              <a:rPr lang="en-AU" dirty="0">
                <a:latin typeface="+mj-lt"/>
              </a:rPr>
              <a:t>Learning intentions and success criteria </a:t>
            </a:r>
            <a:r>
              <a:rPr lang="en-AU" sz="3600" kern="1200" dirty="0">
                <a:solidFill>
                  <a:schemeClr val="accent1"/>
                </a:solidFill>
                <a:effectLst/>
                <a:latin typeface="Arial" panose="020B0604020202020204" pitchFamily="34" charset="0"/>
                <a:ea typeface="+mj-ea"/>
                <a:cs typeface="Arial" panose="020B0604020202020204" pitchFamily="34" charset="0"/>
              </a:rPr>
              <a:t>(3)</a:t>
            </a:r>
            <a:endParaRPr lang="en-AU" dirty="0">
              <a:latin typeface="+mj-lt"/>
            </a:endParaRPr>
          </a:p>
        </p:txBody>
      </p:sp>
      <p:sp>
        <p:nvSpPr>
          <p:cNvPr id="3" name="TextBox 2">
            <a:extLst>
              <a:ext uri="{FF2B5EF4-FFF2-40B4-BE49-F238E27FC236}">
                <a16:creationId xmlns:a16="http://schemas.microsoft.com/office/drawing/2014/main" id="{43F8B4BD-23BF-8AA1-A4E2-087259E9AEFB}"/>
              </a:ext>
            </a:extLst>
          </p:cNvPr>
          <p:cNvSpPr txBox="1"/>
          <p:nvPr/>
        </p:nvSpPr>
        <p:spPr>
          <a:xfrm>
            <a:off x="370416" y="1894417"/>
            <a:ext cx="11303000" cy="434990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1800" b="1" dirty="0">
                <a:solidFill>
                  <a:schemeClr val="accent1"/>
                </a:solidFill>
                <a:latin typeface="+mj-lt"/>
                <a:cs typeface="Arial" panose="020B0604020202020204" pitchFamily="34" charset="0"/>
              </a:rPr>
              <a:t>We are learning to</a:t>
            </a:r>
          </a:p>
          <a:p>
            <a:pPr marL="285750" indent="-285750">
              <a:lnSpc>
                <a:spcPct val="150000"/>
              </a:lnSpc>
              <a:spcAft>
                <a:spcPts val="1200"/>
              </a:spcAft>
              <a:buFont typeface="Arial" panose="020B0604020202020204" pitchFamily="34" charset="0"/>
              <a:buChar char="•"/>
            </a:pPr>
            <a:r>
              <a:rPr lang="en-AU" sz="1800" dirty="0">
                <a:cs typeface="Arial" panose="020B0604020202020204" pitchFamily="34" charset="0"/>
              </a:rPr>
              <a:t>understand how our emotions can influence our thoughts and behaviours </a:t>
            </a:r>
          </a:p>
          <a:p>
            <a:pPr marL="285750" indent="-285750">
              <a:lnSpc>
                <a:spcPct val="150000"/>
              </a:lnSpc>
              <a:spcAft>
                <a:spcPts val="1200"/>
              </a:spcAft>
              <a:buFont typeface="Arial" panose="020B0604020202020204" pitchFamily="34" charset="0"/>
              <a:buChar char="•"/>
            </a:pPr>
            <a:r>
              <a:rPr lang="en-AU" sz="1800" dirty="0">
                <a:cs typeface="Arial" panose="020B0604020202020204" pitchFamily="34" charset="0"/>
              </a:rPr>
              <a:t>identify strategies that can support positive mental health and wellbeing </a:t>
            </a:r>
          </a:p>
          <a:p>
            <a:pPr marL="285750" indent="-285750">
              <a:lnSpc>
                <a:spcPct val="150000"/>
              </a:lnSpc>
              <a:spcAft>
                <a:spcPts val="1200"/>
              </a:spcAft>
              <a:buFont typeface="Arial" panose="020B0604020202020204" pitchFamily="34" charset="0"/>
              <a:buChar char="•"/>
            </a:pPr>
            <a:r>
              <a:rPr lang="en-AU" sz="1800" dirty="0">
                <a:cs typeface="Arial" panose="020B0604020202020204" pitchFamily="34" charset="0"/>
              </a:rPr>
              <a:t>build confidence in using support networks to maintain positive mental health. </a:t>
            </a:r>
          </a:p>
          <a:p>
            <a:pPr>
              <a:lnSpc>
                <a:spcPct val="150000"/>
              </a:lnSpc>
              <a:spcAft>
                <a:spcPts val="1200"/>
              </a:spcAft>
            </a:pPr>
            <a:r>
              <a:rPr lang="en-AU" sz="1800" b="1" dirty="0">
                <a:solidFill>
                  <a:schemeClr val="accent1"/>
                </a:solidFill>
                <a:latin typeface="+mj-lt"/>
                <a:cs typeface="Arial" panose="020B0604020202020204" pitchFamily="34" charset="0"/>
              </a:rPr>
              <a:t>We can</a:t>
            </a:r>
          </a:p>
          <a:p>
            <a:pPr marL="285750" indent="-285750">
              <a:lnSpc>
                <a:spcPct val="150000"/>
              </a:lnSpc>
              <a:spcAft>
                <a:spcPts val="1200"/>
              </a:spcAft>
              <a:buFont typeface="Arial" panose="020B0604020202020204" pitchFamily="34" charset="0"/>
              <a:buChar char="•"/>
            </a:pPr>
            <a:r>
              <a:rPr lang="en-AU" sz="1800" dirty="0">
                <a:cs typeface="Arial" panose="020B0604020202020204" pitchFamily="34" charset="0"/>
              </a:rPr>
              <a:t>identify and describe different emotions and how they influence my thoughts and actions </a:t>
            </a:r>
          </a:p>
          <a:p>
            <a:pPr marL="285750" indent="-285750">
              <a:lnSpc>
                <a:spcPct val="150000"/>
              </a:lnSpc>
              <a:spcAft>
                <a:spcPts val="1200"/>
              </a:spcAft>
              <a:buFont typeface="Arial" panose="020B0604020202020204" pitchFamily="34" charset="0"/>
              <a:buChar char="•"/>
            </a:pPr>
            <a:r>
              <a:rPr lang="en-AU" sz="1800" dirty="0">
                <a:cs typeface="Arial" panose="020B0604020202020204" pitchFamily="34" charset="0"/>
              </a:rPr>
              <a:t>recognise and apply strategies that support positive mental health and wellbeing </a:t>
            </a:r>
          </a:p>
          <a:p>
            <a:pPr marL="285750" indent="-285750">
              <a:lnSpc>
                <a:spcPct val="150000"/>
              </a:lnSpc>
              <a:spcAft>
                <a:spcPts val="1200"/>
              </a:spcAft>
              <a:buFont typeface="Arial" panose="020B0604020202020204" pitchFamily="34" charset="0"/>
              <a:buChar char="•"/>
            </a:pPr>
            <a:r>
              <a:rPr lang="en-AU" sz="1800" dirty="0">
                <a:cs typeface="Arial" panose="020B0604020202020204" pitchFamily="34" charset="0"/>
              </a:rPr>
              <a:t>identify trusted people and services I can turn to for help and describe how to access support when needed.</a:t>
            </a:r>
          </a:p>
        </p:txBody>
      </p:sp>
      <p:sp>
        <p:nvSpPr>
          <p:cNvPr id="2" name="Slide Number Placeholder 1">
            <a:extLst>
              <a:ext uri="{FF2B5EF4-FFF2-40B4-BE49-F238E27FC236}">
                <a16:creationId xmlns:a16="http://schemas.microsoft.com/office/drawing/2014/main" id="{FD8C88C6-4689-19DE-4303-B4C696245F9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42</a:t>
            </a:fld>
            <a:endParaRPr lang="en-AU"/>
          </a:p>
        </p:txBody>
      </p:sp>
    </p:spTree>
    <p:extLst>
      <p:ext uri="{BB962C8B-B14F-4D97-AF65-F5344CB8AC3E}">
        <p14:creationId xmlns:p14="http://schemas.microsoft.com/office/powerpoint/2010/main" val="5383492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D51A4-771A-52FC-1BFB-093591FA5BDB}"/>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CBEA0992-0B3F-EBF5-1841-A39C0EE8798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104" y="193086"/>
            <a:ext cx="4578096" cy="6103746"/>
          </a:xfrm>
          <a:prstGeom prst="roundRect">
            <a:avLst>
              <a:gd name="adj" fmla="val 8741"/>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D662FF77-5330-020D-BD76-2B420671EE6C}"/>
              </a:ext>
            </a:extLst>
          </p:cNvPr>
          <p:cNvSpPr>
            <a:spLocks noGrp="1"/>
          </p:cNvSpPr>
          <p:nvPr>
            <p:ph type="title"/>
          </p:nvPr>
        </p:nvSpPr>
        <p:spPr>
          <a:xfrm>
            <a:off x="5399998" y="360000"/>
            <a:ext cx="6485612" cy="444154"/>
          </a:xfrm>
        </p:spPr>
        <p:txBody>
          <a:bodyPr/>
          <a:lstStyle/>
          <a:p>
            <a:r>
              <a:rPr lang="en-AU" dirty="0">
                <a:latin typeface="+mj-lt"/>
                <a:cs typeface="Arial"/>
              </a:rPr>
              <a:t>Activity – understanding our emotions (2)</a:t>
            </a:r>
            <a:endParaRPr lang="en-AU" dirty="0"/>
          </a:p>
        </p:txBody>
      </p:sp>
      <p:sp>
        <p:nvSpPr>
          <p:cNvPr id="5" name="Text Placeholder 4">
            <a:extLst>
              <a:ext uri="{FF2B5EF4-FFF2-40B4-BE49-F238E27FC236}">
                <a16:creationId xmlns:a16="http://schemas.microsoft.com/office/drawing/2014/main" id="{52DF96CD-B693-38D4-EE05-CDE4A4348B05}"/>
              </a:ext>
            </a:extLst>
          </p:cNvPr>
          <p:cNvSpPr>
            <a:spLocks noGrp="1"/>
          </p:cNvSpPr>
          <p:nvPr>
            <p:ph type="body" sz="quarter" idx="18"/>
          </p:nvPr>
        </p:nvSpPr>
        <p:spPr>
          <a:xfrm>
            <a:off x="5399998" y="1566199"/>
            <a:ext cx="5400000" cy="294189"/>
          </a:xfrm>
        </p:spPr>
        <p:txBody>
          <a:bodyPr/>
          <a:lstStyle/>
          <a:p>
            <a:r>
              <a:rPr lang="en-AU"/>
              <a:t>Group activity – scenario analysis</a:t>
            </a:r>
            <a:endParaRPr lang="en-AU">
              <a:latin typeface="+mj-lt"/>
            </a:endParaRPr>
          </a:p>
        </p:txBody>
      </p:sp>
      <p:sp>
        <p:nvSpPr>
          <p:cNvPr id="4" name="Text Placeholder 10">
            <a:extLst>
              <a:ext uri="{FF2B5EF4-FFF2-40B4-BE49-F238E27FC236}">
                <a16:creationId xmlns:a16="http://schemas.microsoft.com/office/drawing/2014/main" id="{CBE20695-CBA4-6037-2DAE-01CADDEE1809}"/>
              </a:ext>
            </a:extLst>
          </p:cNvPr>
          <p:cNvSpPr>
            <a:spLocks noGrp="1"/>
          </p:cNvSpPr>
          <p:nvPr>
            <p:ph type="body" sz="quarter" idx="17"/>
          </p:nvPr>
        </p:nvSpPr>
        <p:spPr>
          <a:xfrm>
            <a:off x="5399998" y="2265139"/>
            <a:ext cx="6444002" cy="4031693"/>
          </a:xfrm>
        </p:spPr>
        <p:txBody>
          <a:bodyPr/>
          <a:lstStyle/>
          <a:p>
            <a:r>
              <a:rPr lang="en-AU" sz="1800" b="1" dirty="0">
                <a:latin typeface="+mn-lt"/>
              </a:rPr>
              <a:t>Instructions</a:t>
            </a:r>
          </a:p>
          <a:p>
            <a:r>
              <a:rPr lang="en-AU" sz="1800" dirty="0">
                <a:latin typeface="+mn-lt"/>
              </a:rPr>
              <a:t>Review each scenario. </a:t>
            </a:r>
          </a:p>
          <a:p>
            <a:r>
              <a:rPr lang="en-AU" sz="1800" dirty="0">
                <a:latin typeface="+mn-lt"/>
              </a:rPr>
              <a:t>Discuss the range of emotions which are likely to be felt in each instance. </a:t>
            </a:r>
          </a:p>
          <a:p>
            <a:r>
              <a:rPr lang="en-AU" sz="1800" dirty="0">
                <a:latin typeface="+mn-lt"/>
              </a:rPr>
              <a:t>Use the language from ‘feelings wheel’ to identify each emotion correctly and record this information on the back of the scenario.</a:t>
            </a:r>
          </a:p>
        </p:txBody>
      </p:sp>
      <p:sp>
        <p:nvSpPr>
          <p:cNvPr id="3" name="Slide Number Placeholder 2">
            <a:extLst>
              <a:ext uri="{FF2B5EF4-FFF2-40B4-BE49-F238E27FC236}">
                <a16:creationId xmlns:a16="http://schemas.microsoft.com/office/drawing/2014/main" id="{2AE44C1E-7BF0-B6F9-2407-781366F4E93A}"/>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43</a:t>
            </a:fld>
            <a:endParaRPr lang="en-AU"/>
          </a:p>
        </p:txBody>
      </p:sp>
      <p:sp>
        <p:nvSpPr>
          <p:cNvPr id="10" name="TextBox 9">
            <a:extLst>
              <a:ext uri="{FF2B5EF4-FFF2-40B4-BE49-F238E27FC236}">
                <a16:creationId xmlns:a16="http://schemas.microsoft.com/office/drawing/2014/main" id="{CE864B8E-A232-927E-B778-18743A797D32}"/>
              </a:ext>
            </a:extLst>
          </p:cNvPr>
          <p:cNvSpPr txBox="1"/>
          <p:nvPr/>
        </p:nvSpPr>
        <p:spPr>
          <a:xfrm>
            <a:off x="197104" y="6373459"/>
            <a:ext cx="4578096" cy="276999"/>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Illustration by </a:t>
            </a:r>
            <a:r>
              <a:rPr lang="en-AU" sz="1200" b="0" i="0" kern="1200" dirty="0">
                <a:solidFill>
                  <a:schemeClr val="tx1"/>
                </a:solidFill>
                <a:effectLst/>
                <a:latin typeface="Arial" panose="020B0604020202020204" pitchFamily="34" charset="0"/>
                <a:ea typeface="+mn-ea"/>
                <a:cs typeface="Arial" panose="020B0604020202020204" pitchFamily="34" charset="0"/>
                <a:hlinkClick r:id="rId4"/>
              </a:rPr>
              <a:t>Deep</a:t>
            </a:r>
            <a:r>
              <a:rPr lang="en-AU" sz="1200" b="0" i="0" kern="1200" dirty="0">
                <a:solidFill>
                  <a:schemeClr val="tx1"/>
                </a:solidFill>
                <a:effectLst/>
                <a:latin typeface="Arial" panose="020B0604020202020204" pitchFamily="34" charset="0"/>
                <a:ea typeface="+mn-ea"/>
                <a:cs typeface="Arial" panose="020B0604020202020204" pitchFamily="34" charset="0"/>
              </a:rPr>
              <a:t> on </a:t>
            </a:r>
            <a:r>
              <a:rPr lang="en-AU" sz="1200" b="0" i="0" kern="1200" dirty="0" err="1">
                <a:solidFill>
                  <a:schemeClr val="tx1"/>
                </a:solidFill>
                <a:effectLst/>
                <a:latin typeface="Arial" panose="020B0604020202020204" pitchFamily="34" charset="0"/>
                <a:ea typeface="+mn-ea"/>
                <a:cs typeface="Arial" panose="020B0604020202020204" pitchFamily="34" charset="0"/>
                <a:hlinkClick r:id="rId5"/>
              </a:rPr>
              <a:t>Unsplash</a:t>
            </a:r>
            <a:endParaRPr lang="en-AU" sz="1200" b="1" dirty="0"/>
          </a:p>
        </p:txBody>
      </p:sp>
    </p:spTree>
    <p:extLst>
      <p:ext uri="{BB962C8B-B14F-4D97-AF65-F5344CB8AC3E}">
        <p14:creationId xmlns:p14="http://schemas.microsoft.com/office/powerpoint/2010/main" val="143081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A8575-1A64-F0B1-4894-34C173F2470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90A4B4A-D9D1-2A3E-AF3B-39BC35B6540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8839" y="207542"/>
            <a:ext cx="4034625" cy="6051410"/>
          </a:xfrm>
          <a:prstGeom prst="roundRect">
            <a:avLst>
              <a:gd name="adj" fmla="val 6529"/>
            </a:avLst>
          </a:prstGeom>
          <a:ln>
            <a:no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9ABD2B4A-0B1B-E50E-99A8-B427BAE730FC}"/>
              </a:ext>
              <a:ext uri="{C183D7F6-B498-43B3-948B-1728B52AA6E4}">
                <adec:decorative xmlns:adec="http://schemas.microsoft.com/office/drawing/2017/decorative" val="1"/>
              </a:ext>
            </a:extLst>
          </p:cNvPr>
          <p:cNvSpPr txBox="1"/>
          <p:nvPr/>
        </p:nvSpPr>
        <p:spPr>
          <a:xfrm>
            <a:off x="468839" y="6373459"/>
            <a:ext cx="4034626" cy="276999"/>
          </a:xfrm>
          <a:prstGeom prst="rect">
            <a:avLst/>
          </a:prstGeom>
          <a:noFill/>
        </p:spPr>
        <p:txBody>
          <a:bodyPr wrap="square">
            <a:spAutoFit/>
          </a:bodyPr>
          <a:lstStyle/>
          <a:p>
            <a:pPr lvl="0" defTabSz="1219170">
              <a:defRPr/>
            </a:pPr>
            <a:r>
              <a:rPr lang="en-AU" sz="1200" dirty="0">
                <a:latin typeface="Arial" panose="020B0604020202020204" pitchFamily="34" charset="0"/>
                <a:cs typeface="Arial" panose="020B0604020202020204" pitchFamily="34" charset="0"/>
              </a:rPr>
              <a:t>Photo by </a:t>
            </a:r>
            <a:r>
              <a:rPr lang="en-AU" sz="1200" dirty="0">
                <a:latin typeface="Arial" panose="020B0604020202020204" pitchFamily="34" charset="0"/>
                <a:cs typeface="Arial" panose="020B0604020202020204" pitchFamily="34" charset="0"/>
                <a:hlinkClick r:id="rId4"/>
              </a:rPr>
              <a:t>Fa Barboza</a:t>
            </a:r>
            <a:r>
              <a:rPr lang="en-AU" sz="1200" dirty="0">
                <a:latin typeface="Arial" panose="020B0604020202020204" pitchFamily="34" charset="0"/>
                <a:cs typeface="Arial" panose="020B0604020202020204" pitchFamily="34" charset="0"/>
              </a:rPr>
              <a:t> on </a:t>
            </a:r>
            <a:r>
              <a:rPr lang="en-AU" sz="1200" dirty="0" err="1">
                <a:latin typeface="Arial" panose="020B0604020202020204" pitchFamily="34" charset="0"/>
                <a:cs typeface="Arial" panose="020B0604020202020204" pitchFamily="34" charset="0"/>
                <a:hlinkClick r:id="rId5"/>
              </a:rPr>
              <a:t>Unsplash</a:t>
            </a:r>
            <a:endParaRPr lang="en-AU" sz="1200" b="1" dirty="0"/>
          </a:p>
        </p:txBody>
      </p:sp>
      <p:sp>
        <p:nvSpPr>
          <p:cNvPr id="2" name="Title 1">
            <a:extLst>
              <a:ext uri="{FF2B5EF4-FFF2-40B4-BE49-F238E27FC236}">
                <a16:creationId xmlns:a16="http://schemas.microsoft.com/office/drawing/2014/main" id="{6ED52C1C-4862-D10B-C3FC-837B23FC9F25}"/>
              </a:ext>
            </a:extLst>
          </p:cNvPr>
          <p:cNvSpPr>
            <a:spLocks noGrp="1"/>
          </p:cNvSpPr>
          <p:nvPr>
            <p:ph type="title"/>
          </p:nvPr>
        </p:nvSpPr>
        <p:spPr>
          <a:xfrm>
            <a:off x="5399998" y="360000"/>
            <a:ext cx="6485612" cy="444154"/>
          </a:xfrm>
        </p:spPr>
        <p:txBody>
          <a:bodyPr/>
          <a:lstStyle/>
          <a:p>
            <a:r>
              <a:rPr lang="en-AU" dirty="0">
                <a:latin typeface="+mj-lt"/>
                <a:cs typeface="Arial"/>
              </a:rPr>
              <a:t>Activity – understanding our emotions (3)</a:t>
            </a:r>
            <a:endParaRPr lang="en-AU" dirty="0"/>
          </a:p>
        </p:txBody>
      </p:sp>
      <p:sp>
        <p:nvSpPr>
          <p:cNvPr id="5" name="Text Placeholder 4">
            <a:extLst>
              <a:ext uri="{FF2B5EF4-FFF2-40B4-BE49-F238E27FC236}">
                <a16:creationId xmlns:a16="http://schemas.microsoft.com/office/drawing/2014/main" id="{A8D83DC1-3EDF-9653-0471-6D3421B3AC88}"/>
              </a:ext>
            </a:extLst>
          </p:cNvPr>
          <p:cNvSpPr>
            <a:spLocks noGrp="1"/>
          </p:cNvSpPr>
          <p:nvPr>
            <p:ph type="body" sz="quarter" idx="18"/>
          </p:nvPr>
        </p:nvSpPr>
        <p:spPr>
          <a:xfrm>
            <a:off x="5399998" y="1564031"/>
            <a:ext cx="6359186" cy="294189"/>
          </a:xfrm>
        </p:spPr>
        <p:txBody>
          <a:bodyPr/>
          <a:lstStyle/>
          <a:p>
            <a:r>
              <a:rPr lang="en-AU"/>
              <a:t>Individual activity – written reflection</a:t>
            </a:r>
            <a:endParaRPr lang="en-AU">
              <a:latin typeface="+mj-lt"/>
            </a:endParaRPr>
          </a:p>
        </p:txBody>
      </p:sp>
      <p:sp>
        <p:nvSpPr>
          <p:cNvPr id="4" name="Text Placeholder 10">
            <a:extLst>
              <a:ext uri="{FF2B5EF4-FFF2-40B4-BE49-F238E27FC236}">
                <a16:creationId xmlns:a16="http://schemas.microsoft.com/office/drawing/2014/main" id="{0CB2270C-6AE3-55C5-6A8E-473B92CC5781}"/>
              </a:ext>
            </a:extLst>
          </p:cNvPr>
          <p:cNvSpPr>
            <a:spLocks noGrp="1"/>
          </p:cNvSpPr>
          <p:nvPr>
            <p:ph type="body" sz="quarter" idx="17"/>
          </p:nvPr>
        </p:nvSpPr>
        <p:spPr>
          <a:xfrm>
            <a:off x="5399998" y="2327400"/>
            <a:ext cx="6444002" cy="4186310"/>
          </a:xfrm>
        </p:spPr>
        <p:txBody>
          <a:bodyPr/>
          <a:lstStyle/>
          <a:p>
            <a:r>
              <a:rPr lang="en-AU" sz="1800" b="1" dirty="0">
                <a:latin typeface="+mj-lt"/>
              </a:rPr>
              <a:t>Instructions</a:t>
            </a:r>
          </a:p>
          <a:p>
            <a:pPr fontAlgn="base"/>
            <a:r>
              <a:rPr lang="en-AU" sz="1800" dirty="0">
                <a:latin typeface="+mn-lt"/>
              </a:rPr>
              <a:t>Complete a short, written reflection for one scenario which responds to the following:</a:t>
            </a:r>
          </a:p>
          <a:p>
            <a:pPr marL="285750" indent="-285750" fontAlgn="base">
              <a:buFont typeface="Arial" panose="020B0604020202020204" pitchFamily="34" charset="0"/>
              <a:buChar char="•"/>
            </a:pPr>
            <a:r>
              <a:rPr lang="en-AU" sz="1800" dirty="0">
                <a:latin typeface="+mn-lt"/>
              </a:rPr>
              <a:t>What emotions or feelings would I have in this situation? </a:t>
            </a:r>
          </a:p>
          <a:p>
            <a:pPr marL="285750" indent="-285750" fontAlgn="base">
              <a:buFont typeface="Arial" panose="020B0604020202020204" pitchFamily="34" charset="0"/>
              <a:buChar char="•"/>
            </a:pPr>
            <a:r>
              <a:rPr lang="en-AU" sz="1800" dirty="0">
                <a:latin typeface="+mn-lt"/>
              </a:rPr>
              <a:t>How might these emotions or feels impact my thinking and behaviour? </a:t>
            </a:r>
          </a:p>
          <a:p>
            <a:pPr marL="285750" indent="-285750" fontAlgn="base">
              <a:buFont typeface="Arial" panose="020B0604020202020204" pitchFamily="34" charset="0"/>
              <a:buChar char="•"/>
            </a:pPr>
            <a:r>
              <a:rPr lang="en-AU" sz="1800" dirty="0">
                <a:latin typeface="+mn-lt"/>
              </a:rPr>
              <a:t>What strategies could I use to respond in a positive way?</a:t>
            </a:r>
          </a:p>
        </p:txBody>
      </p:sp>
      <p:sp>
        <p:nvSpPr>
          <p:cNvPr id="3" name="Slide Number Placeholder 2">
            <a:extLst>
              <a:ext uri="{FF2B5EF4-FFF2-40B4-BE49-F238E27FC236}">
                <a16:creationId xmlns:a16="http://schemas.microsoft.com/office/drawing/2014/main" id="{9E37F272-8BD0-5199-9417-D0132D38417D}"/>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44</a:t>
            </a:fld>
            <a:endParaRPr lang="en-AU"/>
          </a:p>
        </p:txBody>
      </p:sp>
    </p:spTree>
    <p:extLst>
      <p:ext uri="{BB962C8B-B14F-4D97-AF65-F5344CB8AC3E}">
        <p14:creationId xmlns:p14="http://schemas.microsoft.com/office/powerpoint/2010/main" val="168847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9FA33-65D0-BE4E-F354-7D2053D27796}"/>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CD8EDC6C-26E6-8A76-12FE-0CB1E3C79BC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96239" y="751824"/>
            <a:ext cx="4246384" cy="5354352"/>
          </a:xfrm>
          <a:prstGeom prst="round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EC1FE9E2-FB66-1D59-3BB8-03873E9A8433}"/>
              </a:ext>
            </a:extLst>
          </p:cNvPr>
          <p:cNvSpPr>
            <a:spLocks noGrp="1"/>
          </p:cNvSpPr>
          <p:nvPr>
            <p:ph type="title"/>
          </p:nvPr>
        </p:nvSpPr>
        <p:spPr>
          <a:xfrm>
            <a:off x="5399998" y="360000"/>
            <a:ext cx="6485612" cy="444154"/>
          </a:xfrm>
        </p:spPr>
        <p:txBody>
          <a:bodyPr/>
          <a:lstStyle/>
          <a:p>
            <a:r>
              <a:rPr lang="en-AU" dirty="0">
                <a:latin typeface="+mj-lt"/>
                <a:cs typeface="Arial"/>
              </a:rPr>
              <a:t>Activity – unpacking mental health (1)</a:t>
            </a:r>
            <a:endParaRPr lang="en-AU" dirty="0">
              <a:cs typeface="Arial"/>
            </a:endParaRPr>
          </a:p>
        </p:txBody>
      </p:sp>
      <p:sp>
        <p:nvSpPr>
          <p:cNvPr id="5" name="Text Placeholder 4">
            <a:extLst>
              <a:ext uri="{FF2B5EF4-FFF2-40B4-BE49-F238E27FC236}">
                <a16:creationId xmlns:a16="http://schemas.microsoft.com/office/drawing/2014/main" id="{75252948-89E2-920F-5D23-9D9955AC3806}"/>
              </a:ext>
            </a:extLst>
          </p:cNvPr>
          <p:cNvSpPr>
            <a:spLocks noGrp="1"/>
          </p:cNvSpPr>
          <p:nvPr>
            <p:ph type="body" sz="quarter" idx="18"/>
          </p:nvPr>
        </p:nvSpPr>
        <p:spPr>
          <a:xfrm>
            <a:off x="5399998" y="1491028"/>
            <a:ext cx="5400000" cy="294189"/>
          </a:xfrm>
        </p:spPr>
        <p:txBody>
          <a:bodyPr/>
          <a:lstStyle/>
          <a:p>
            <a:r>
              <a:rPr lang="en-AU" dirty="0"/>
              <a:t>Whole-class discussion</a:t>
            </a:r>
            <a:endParaRPr lang="en-AU" dirty="0">
              <a:latin typeface="+mj-lt"/>
            </a:endParaRPr>
          </a:p>
        </p:txBody>
      </p:sp>
      <p:sp>
        <p:nvSpPr>
          <p:cNvPr id="4" name="Text Placeholder 10">
            <a:extLst>
              <a:ext uri="{FF2B5EF4-FFF2-40B4-BE49-F238E27FC236}">
                <a16:creationId xmlns:a16="http://schemas.microsoft.com/office/drawing/2014/main" id="{0F1AB1F8-5D1D-1462-CDA8-85955567B1D3}"/>
              </a:ext>
            </a:extLst>
          </p:cNvPr>
          <p:cNvSpPr>
            <a:spLocks noGrp="1"/>
          </p:cNvSpPr>
          <p:nvPr>
            <p:ph type="body" sz="quarter" idx="17"/>
          </p:nvPr>
        </p:nvSpPr>
        <p:spPr>
          <a:xfrm>
            <a:off x="5399998" y="2472091"/>
            <a:ext cx="6444002" cy="3391346"/>
          </a:xfrm>
        </p:spPr>
        <p:txBody>
          <a:bodyPr vert="horz" lIns="0" tIns="0" rIns="0" bIns="0" rtlCol="0" anchor="t">
            <a:noAutofit/>
          </a:bodyPr>
          <a:lstStyle/>
          <a:p>
            <a:r>
              <a:rPr lang="en-AU" i="1" dirty="0">
                <a:latin typeface="+mn-lt"/>
              </a:rPr>
              <a:t>‘</a:t>
            </a:r>
            <a:r>
              <a:rPr lang="en-AU" dirty="0">
                <a:latin typeface="+mn-lt"/>
              </a:rPr>
              <a:t>Mental health is a state of mental well-being that enables people to cope with the stresses of life, realise their abilities, learn well and work well, and contribute to their community.’</a:t>
            </a:r>
          </a:p>
          <a:p>
            <a:pPr marL="285750" indent="-285750" algn="r">
              <a:buFont typeface="Arial" panose="020B0604020202020204" pitchFamily="34" charset="0"/>
              <a:buChar char="–"/>
            </a:pPr>
            <a:r>
              <a:rPr lang="en-AU" dirty="0">
                <a:latin typeface="+mn-lt"/>
                <a:cs typeface="Arial"/>
              </a:rPr>
              <a:t>World Health Organisation (WHO)</a:t>
            </a:r>
          </a:p>
        </p:txBody>
      </p:sp>
      <p:sp>
        <p:nvSpPr>
          <p:cNvPr id="3" name="Slide Number Placeholder 2">
            <a:extLst>
              <a:ext uri="{FF2B5EF4-FFF2-40B4-BE49-F238E27FC236}">
                <a16:creationId xmlns:a16="http://schemas.microsoft.com/office/drawing/2014/main" id="{44D8DEDE-1352-0AC7-1D48-D84988C1ABA9}"/>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45</a:t>
            </a:fld>
            <a:endParaRPr lang="en-AU"/>
          </a:p>
        </p:txBody>
      </p:sp>
      <p:sp>
        <p:nvSpPr>
          <p:cNvPr id="6" name="TextBox 5">
            <a:extLst>
              <a:ext uri="{FF2B5EF4-FFF2-40B4-BE49-F238E27FC236}">
                <a16:creationId xmlns:a16="http://schemas.microsoft.com/office/drawing/2014/main" id="{C7807695-6BDD-DEFD-8021-BC0F117F2FFD}"/>
              </a:ext>
            </a:extLst>
          </p:cNvPr>
          <p:cNvSpPr txBox="1"/>
          <p:nvPr/>
        </p:nvSpPr>
        <p:spPr>
          <a:xfrm>
            <a:off x="396239" y="6239001"/>
            <a:ext cx="4034626" cy="276999"/>
          </a:xfrm>
          <a:prstGeom prst="rect">
            <a:avLst/>
          </a:prstGeom>
          <a:noFill/>
        </p:spPr>
        <p:txBody>
          <a:bodyPr wrap="square">
            <a:spAutoFit/>
          </a:bodyPr>
          <a:lstStyle/>
          <a:p>
            <a:pPr lvl="0" defTabSz="1219170">
              <a:defRPr/>
            </a:pPr>
            <a:r>
              <a:rPr lang="en-AU" sz="1200" dirty="0">
                <a:latin typeface="Arial" panose="020B0604020202020204" pitchFamily="34" charset="0"/>
                <a:cs typeface="Arial" panose="020B0604020202020204" pitchFamily="34" charset="0"/>
              </a:rPr>
              <a:t>Image by </a:t>
            </a:r>
            <a:r>
              <a:rPr lang="en-AU" sz="1200" u="sng" dirty="0">
                <a:latin typeface="Arial" panose="020B0604020202020204" pitchFamily="34" charset="0"/>
                <a:cs typeface="Arial" panose="020B0604020202020204" pitchFamily="34" charset="0"/>
                <a:hlinkClick r:id="rId4"/>
              </a:rPr>
              <a:t>Shawn Suttle</a:t>
            </a:r>
            <a:r>
              <a:rPr lang="en-AU" sz="1200" dirty="0">
                <a:latin typeface="Arial" panose="020B0604020202020204" pitchFamily="34" charset="0"/>
                <a:cs typeface="Arial" panose="020B0604020202020204" pitchFamily="34" charset="0"/>
              </a:rPr>
              <a:t> from </a:t>
            </a:r>
            <a:r>
              <a:rPr lang="en-AU" sz="1200" u="sng" dirty="0" err="1">
                <a:latin typeface="Arial" panose="020B0604020202020204" pitchFamily="34" charset="0"/>
                <a:cs typeface="Arial" panose="020B0604020202020204" pitchFamily="34" charset="0"/>
                <a:hlinkClick r:id="rId5"/>
              </a:rPr>
              <a:t>Pixabay</a:t>
            </a:r>
            <a:endParaRPr lang="en-AU" sz="1200" b="1" dirty="0"/>
          </a:p>
        </p:txBody>
      </p:sp>
    </p:spTree>
    <p:extLst>
      <p:ext uri="{BB962C8B-B14F-4D97-AF65-F5344CB8AC3E}">
        <p14:creationId xmlns:p14="http://schemas.microsoft.com/office/powerpoint/2010/main" val="350596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7F57C-F75E-1ACF-71CA-8A8CD9F031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DB8384-C86F-3CE7-0BCA-D130C96D7EEC}"/>
              </a:ext>
            </a:extLst>
          </p:cNvPr>
          <p:cNvSpPr>
            <a:spLocks noGrp="1"/>
          </p:cNvSpPr>
          <p:nvPr>
            <p:ph type="title"/>
          </p:nvPr>
        </p:nvSpPr>
        <p:spPr/>
        <p:txBody>
          <a:bodyPr/>
          <a:lstStyle/>
          <a:p>
            <a:r>
              <a:rPr lang="en-AU" dirty="0">
                <a:latin typeface="+mj-lt"/>
                <a:cs typeface="Arial"/>
              </a:rPr>
              <a:t>Activity – unpacking mental health (2)</a:t>
            </a:r>
          </a:p>
        </p:txBody>
      </p:sp>
      <p:sp>
        <p:nvSpPr>
          <p:cNvPr id="4" name="Text Placeholder 10">
            <a:extLst>
              <a:ext uri="{FF2B5EF4-FFF2-40B4-BE49-F238E27FC236}">
                <a16:creationId xmlns:a16="http://schemas.microsoft.com/office/drawing/2014/main" id="{E34B5EB5-5054-8FFF-055D-0B9D6288391E}"/>
              </a:ext>
            </a:extLst>
          </p:cNvPr>
          <p:cNvSpPr>
            <a:spLocks noGrp="1"/>
          </p:cNvSpPr>
          <p:nvPr>
            <p:ph type="body" sz="quarter" idx="18"/>
          </p:nvPr>
        </p:nvSpPr>
        <p:spPr/>
        <p:txBody>
          <a:bodyPr/>
          <a:lstStyle/>
          <a:p>
            <a:r>
              <a:rPr lang="en-AU">
                <a:latin typeface="+mj-lt"/>
              </a:rPr>
              <a:t>Individual activity – the mental health continuum</a:t>
            </a:r>
          </a:p>
        </p:txBody>
      </p:sp>
      <p:sp>
        <p:nvSpPr>
          <p:cNvPr id="12" name="Picture Placeholder 11">
            <a:extLst>
              <a:ext uri="{FF2B5EF4-FFF2-40B4-BE49-F238E27FC236}">
                <a16:creationId xmlns:a16="http://schemas.microsoft.com/office/drawing/2014/main" id="{CC7677CF-4735-68AD-1C79-BE3E3F7931BE}"/>
              </a:ext>
              <a:ext uri="{C183D7F6-B498-43B3-948B-1728B52AA6E4}">
                <adec:decorative xmlns:adec="http://schemas.microsoft.com/office/drawing/2017/decorative" val="0"/>
              </a:ext>
            </a:extLst>
          </p:cNvPr>
          <p:cNvSpPr>
            <a:spLocks noGrp="1"/>
          </p:cNvSpPr>
          <p:nvPr>
            <p:ph type="pic" sz="quarter" idx="13"/>
          </p:nvPr>
        </p:nvSpPr>
        <p:spPr>
          <a:xfrm>
            <a:off x="359998" y="1909282"/>
            <a:ext cx="11483999" cy="1812326"/>
          </a:xfrm>
        </p:spPr>
        <p:txBody>
          <a:bodyPr/>
          <a:lstStyle/>
          <a:p>
            <a:r>
              <a:rPr lang="en-AU" b="1" dirty="0">
                <a:latin typeface="+mj-lt"/>
              </a:rPr>
              <a:t>Instructions</a:t>
            </a:r>
          </a:p>
          <a:p>
            <a:r>
              <a:rPr lang="en-AU" dirty="0">
                <a:latin typeface="+mn-lt"/>
              </a:rPr>
              <a:t>Draw a continuum in your workbooks and label one end ‘languishing’, the middle ‘surviving’ and the other end ‘thriving’.</a:t>
            </a:r>
          </a:p>
          <a:p>
            <a:r>
              <a:rPr lang="en-AU" dirty="0">
                <a:latin typeface="+mn-lt"/>
              </a:rPr>
              <a:t>Brainstorm as many behaviours as you can think of for each point on the continuum.</a:t>
            </a:r>
          </a:p>
        </p:txBody>
      </p:sp>
      <p:sp>
        <p:nvSpPr>
          <p:cNvPr id="5" name="TextBox 4">
            <a:extLst>
              <a:ext uri="{FF2B5EF4-FFF2-40B4-BE49-F238E27FC236}">
                <a16:creationId xmlns:a16="http://schemas.microsoft.com/office/drawing/2014/main" id="{83530359-CB0D-17AD-91A7-FAA8EC0B2F04}"/>
              </a:ext>
            </a:extLst>
          </p:cNvPr>
          <p:cNvSpPr txBox="1"/>
          <p:nvPr/>
        </p:nvSpPr>
        <p:spPr>
          <a:xfrm>
            <a:off x="1306286" y="5849250"/>
            <a:ext cx="1704735" cy="291293"/>
          </a:xfrm>
          <a:prstGeom prst="rect">
            <a:avLst/>
          </a:prstGeom>
          <a:noFill/>
        </p:spPr>
        <p:txBody>
          <a:bodyPr wrap="square" lIns="0" tIns="0" rIns="0" bIns="0" rtlCol="0">
            <a:noAutofit/>
          </a:bodyPr>
          <a:lstStyle/>
          <a:p>
            <a:pPr algn="l"/>
            <a:r>
              <a:rPr lang="en-US" sz="1800" b="1" dirty="0">
                <a:solidFill>
                  <a:schemeClr val="accent1"/>
                </a:solidFill>
              </a:rPr>
              <a:t>LANGUISHING</a:t>
            </a:r>
          </a:p>
        </p:txBody>
      </p:sp>
      <p:sp>
        <p:nvSpPr>
          <p:cNvPr id="9" name="TextBox 8">
            <a:extLst>
              <a:ext uri="{FF2B5EF4-FFF2-40B4-BE49-F238E27FC236}">
                <a16:creationId xmlns:a16="http://schemas.microsoft.com/office/drawing/2014/main" id="{B9FF6F48-0818-4173-2BE8-F409456625F3}"/>
              </a:ext>
            </a:extLst>
          </p:cNvPr>
          <p:cNvSpPr txBox="1"/>
          <p:nvPr/>
        </p:nvSpPr>
        <p:spPr>
          <a:xfrm>
            <a:off x="5362776" y="4827510"/>
            <a:ext cx="1704735" cy="291293"/>
          </a:xfrm>
          <a:prstGeom prst="rect">
            <a:avLst/>
          </a:prstGeom>
          <a:noFill/>
        </p:spPr>
        <p:txBody>
          <a:bodyPr wrap="square" lIns="0" tIns="0" rIns="0" bIns="0" rtlCol="0">
            <a:noAutofit/>
          </a:bodyPr>
          <a:lstStyle/>
          <a:p>
            <a:pPr algn="ctr"/>
            <a:r>
              <a:rPr lang="en-US" sz="1800" b="1" dirty="0">
                <a:solidFill>
                  <a:schemeClr val="accent1"/>
                </a:solidFill>
              </a:rPr>
              <a:t>SURVIVING</a:t>
            </a:r>
          </a:p>
        </p:txBody>
      </p:sp>
      <p:sp>
        <p:nvSpPr>
          <p:cNvPr id="6" name="Arrow: Left-Right 5">
            <a:extLst>
              <a:ext uri="{FF2B5EF4-FFF2-40B4-BE49-F238E27FC236}">
                <a16:creationId xmlns:a16="http://schemas.microsoft.com/office/drawing/2014/main" id="{73C936AD-0A36-DC71-BFA1-093594C4CBE4}"/>
              </a:ext>
              <a:ext uri="{C183D7F6-B498-43B3-948B-1728B52AA6E4}">
                <adec:decorative xmlns:adec="http://schemas.microsoft.com/office/drawing/2017/decorative" val="1"/>
              </a:ext>
            </a:extLst>
          </p:cNvPr>
          <p:cNvSpPr/>
          <p:nvPr/>
        </p:nvSpPr>
        <p:spPr>
          <a:xfrm>
            <a:off x="3252865" y="5383793"/>
            <a:ext cx="5924556" cy="1222207"/>
          </a:xfrm>
          <a:prstGeom prst="leftRightArrow">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DAF25148-CAB9-B2D6-4239-457298EF17B2}"/>
              </a:ext>
            </a:extLst>
          </p:cNvPr>
          <p:cNvSpPr txBox="1"/>
          <p:nvPr/>
        </p:nvSpPr>
        <p:spPr>
          <a:xfrm>
            <a:off x="9419265" y="5849250"/>
            <a:ext cx="1704735" cy="291293"/>
          </a:xfrm>
          <a:prstGeom prst="rect">
            <a:avLst/>
          </a:prstGeom>
          <a:noFill/>
        </p:spPr>
        <p:txBody>
          <a:bodyPr wrap="square" lIns="0" tIns="0" rIns="0" bIns="0" rtlCol="0">
            <a:noAutofit/>
          </a:bodyPr>
          <a:lstStyle/>
          <a:p>
            <a:pPr algn="l"/>
            <a:r>
              <a:rPr lang="en-US" sz="1800" b="1" dirty="0">
                <a:solidFill>
                  <a:schemeClr val="accent1"/>
                </a:solidFill>
              </a:rPr>
              <a:t>THRIVING</a:t>
            </a:r>
          </a:p>
        </p:txBody>
      </p:sp>
      <p:sp>
        <p:nvSpPr>
          <p:cNvPr id="3" name="Slide Number Placeholder 2">
            <a:extLst>
              <a:ext uri="{FF2B5EF4-FFF2-40B4-BE49-F238E27FC236}">
                <a16:creationId xmlns:a16="http://schemas.microsoft.com/office/drawing/2014/main" id="{E93B5180-A9D9-8C57-6726-FCBA74DC223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46</a:t>
            </a:fld>
            <a:endParaRPr lang="en-AU"/>
          </a:p>
        </p:txBody>
      </p:sp>
    </p:spTree>
    <p:extLst>
      <p:ext uri="{BB962C8B-B14F-4D97-AF65-F5344CB8AC3E}">
        <p14:creationId xmlns:p14="http://schemas.microsoft.com/office/powerpoint/2010/main" val="374631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71D53-56AC-5659-0068-F9DA39385711}"/>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B44F74C6-F088-E319-F1EF-DACEC4C69BF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0078" y="1347520"/>
            <a:ext cx="4601545" cy="4162961"/>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DA6A4372-0C52-30CE-4D0F-FFA0FF4FE425}"/>
              </a:ext>
              <a:ext uri="{C183D7F6-B498-43B3-948B-1728B52AA6E4}">
                <adec:decorative xmlns:adec="http://schemas.microsoft.com/office/drawing/2017/decorative" val="1"/>
              </a:ext>
            </a:extLst>
          </p:cNvPr>
          <p:cNvSpPr txBox="1"/>
          <p:nvPr/>
        </p:nvSpPr>
        <p:spPr>
          <a:xfrm>
            <a:off x="348000" y="5700359"/>
            <a:ext cx="4034626" cy="276999"/>
          </a:xfrm>
          <a:prstGeom prst="rect">
            <a:avLst/>
          </a:prstGeom>
          <a:noFill/>
        </p:spPr>
        <p:txBody>
          <a:bodyPr wrap="square">
            <a:spAutoFit/>
          </a:bodyPr>
          <a:lstStyle/>
          <a:p>
            <a:pPr lvl="0" defTabSz="1219170">
              <a:defRPr/>
            </a:pPr>
            <a:r>
              <a:rPr lang="en-AU" sz="1200" dirty="0">
                <a:latin typeface="Arial" panose="020B0604020202020204" pitchFamily="34" charset="0"/>
                <a:cs typeface="Arial" panose="020B0604020202020204" pitchFamily="34" charset="0"/>
              </a:rPr>
              <a:t>Image by </a:t>
            </a:r>
            <a:r>
              <a:rPr lang="en-AU" sz="1200" u="sng" dirty="0" err="1">
                <a:latin typeface="Arial" panose="020B0604020202020204" pitchFamily="34" charset="0"/>
                <a:cs typeface="Arial" panose="020B0604020202020204" pitchFamily="34" charset="0"/>
                <a:hlinkClick r:id="rId4"/>
              </a:rPr>
              <a:t>Zizitom</a:t>
            </a:r>
            <a:r>
              <a:rPr lang="en-AU" sz="1200" dirty="0">
                <a:latin typeface="Arial" panose="020B0604020202020204" pitchFamily="34" charset="0"/>
                <a:cs typeface="Arial" panose="020B0604020202020204" pitchFamily="34" charset="0"/>
              </a:rPr>
              <a:t> from </a:t>
            </a:r>
            <a:r>
              <a:rPr lang="en-AU" sz="1200" u="sng" dirty="0" err="1">
                <a:latin typeface="Arial" panose="020B0604020202020204" pitchFamily="34" charset="0"/>
                <a:cs typeface="Arial" panose="020B0604020202020204" pitchFamily="34" charset="0"/>
                <a:hlinkClick r:id="rId5"/>
              </a:rPr>
              <a:t>Pixabay</a:t>
            </a:r>
            <a:endParaRPr lang="en-AU" sz="1200" b="1" dirty="0"/>
          </a:p>
        </p:txBody>
      </p:sp>
      <p:sp>
        <p:nvSpPr>
          <p:cNvPr id="2" name="Title 1">
            <a:extLst>
              <a:ext uri="{FF2B5EF4-FFF2-40B4-BE49-F238E27FC236}">
                <a16:creationId xmlns:a16="http://schemas.microsoft.com/office/drawing/2014/main" id="{EB3DA9EE-C17E-2754-D670-240EE9F25C3B}"/>
              </a:ext>
            </a:extLst>
          </p:cNvPr>
          <p:cNvSpPr>
            <a:spLocks noGrp="1"/>
          </p:cNvSpPr>
          <p:nvPr>
            <p:ph type="title"/>
          </p:nvPr>
        </p:nvSpPr>
        <p:spPr>
          <a:xfrm>
            <a:off x="5399998" y="360000"/>
            <a:ext cx="6485612" cy="444154"/>
          </a:xfrm>
        </p:spPr>
        <p:txBody>
          <a:bodyPr/>
          <a:lstStyle/>
          <a:p>
            <a:r>
              <a:rPr lang="en-AU" dirty="0">
                <a:latin typeface="+mj-lt"/>
                <a:cs typeface="Arial"/>
              </a:rPr>
              <a:t>Activity – unpacking mental health (3)</a:t>
            </a:r>
            <a:endParaRPr lang="en-AU" dirty="0">
              <a:cs typeface="Arial"/>
            </a:endParaRPr>
          </a:p>
        </p:txBody>
      </p:sp>
      <p:sp>
        <p:nvSpPr>
          <p:cNvPr id="5" name="Text Placeholder 4">
            <a:extLst>
              <a:ext uri="{FF2B5EF4-FFF2-40B4-BE49-F238E27FC236}">
                <a16:creationId xmlns:a16="http://schemas.microsoft.com/office/drawing/2014/main" id="{8B1940B7-C797-2256-1287-0A9D7BEDBBB2}"/>
              </a:ext>
            </a:extLst>
          </p:cNvPr>
          <p:cNvSpPr>
            <a:spLocks noGrp="1"/>
          </p:cNvSpPr>
          <p:nvPr>
            <p:ph type="body" sz="quarter" idx="18"/>
          </p:nvPr>
        </p:nvSpPr>
        <p:spPr>
          <a:xfrm>
            <a:off x="5399998" y="1496404"/>
            <a:ext cx="5400000" cy="294189"/>
          </a:xfrm>
        </p:spPr>
        <p:txBody>
          <a:bodyPr/>
          <a:lstStyle/>
          <a:p>
            <a:r>
              <a:rPr lang="en-AU" dirty="0"/>
              <a:t>Whole-class discussion</a:t>
            </a:r>
            <a:endParaRPr lang="en-AU" dirty="0">
              <a:latin typeface="+mj-lt"/>
            </a:endParaRPr>
          </a:p>
        </p:txBody>
      </p:sp>
      <p:sp>
        <p:nvSpPr>
          <p:cNvPr id="4" name="Text Placeholder 10">
            <a:extLst>
              <a:ext uri="{FF2B5EF4-FFF2-40B4-BE49-F238E27FC236}">
                <a16:creationId xmlns:a16="http://schemas.microsoft.com/office/drawing/2014/main" id="{32D611CE-839F-8364-189F-6911057B3E51}"/>
              </a:ext>
            </a:extLst>
          </p:cNvPr>
          <p:cNvSpPr>
            <a:spLocks noGrp="1"/>
          </p:cNvSpPr>
          <p:nvPr>
            <p:ph type="body" sz="quarter" idx="17"/>
          </p:nvPr>
        </p:nvSpPr>
        <p:spPr>
          <a:xfrm>
            <a:off x="5399998" y="2221992"/>
            <a:ext cx="6444002" cy="4037976"/>
          </a:xfrm>
        </p:spPr>
        <p:txBody>
          <a:bodyPr/>
          <a:lstStyle/>
          <a:p>
            <a:r>
              <a:rPr lang="en-AU" sz="1800" b="1" dirty="0">
                <a:latin typeface="+mj-lt"/>
              </a:rPr>
              <a:t>Questions to consider</a:t>
            </a:r>
          </a:p>
          <a:p>
            <a:pPr marL="285750" indent="-285750" fontAlgn="base">
              <a:buFont typeface="Arial" panose="020B0604020202020204" pitchFamily="34" charset="0"/>
              <a:buChar char="•"/>
            </a:pPr>
            <a:r>
              <a:rPr lang="en-AU" sz="1800" dirty="0">
                <a:latin typeface="+mn-lt"/>
              </a:rPr>
              <a:t>Is our mental health a fixed state, or is it constantly shifting? </a:t>
            </a:r>
          </a:p>
          <a:p>
            <a:pPr marL="285750" indent="-285750" fontAlgn="base">
              <a:buFont typeface="Arial" panose="020B0604020202020204" pitchFamily="34" charset="0"/>
              <a:buChar char="•"/>
            </a:pPr>
            <a:r>
              <a:rPr lang="en-AU" sz="1800" dirty="0">
                <a:latin typeface="+mn-lt"/>
              </a:rPr>
              <a:t>For behaviours that are towards the ‘languishing’ end of the continuum, what would some realistic, practical coping or support strategies be? </a:t>
            </a:r>
          </a:p>
          <a:p>
            <a:pPr marL="285750" indent="-285750" fontAlgn="base">
              <a:buFont typeface="Arial" panose="020B0604020202020204" pitchFamily="34" charset="0"/>
              <a:buChar char="•"/>
            </a:pPr>
            <a:r>
              <a:rPr lang="en-AU" sz="1800" dirty="0">
                <a:latin typeface="+mn-lt"/>
              </a:rPr>
              <a:t>For behaviours that are towards the ‘flourishing’ end of the continuum, what could we do to sustain and support them? </a:t>
            </a:r>
          </a:p>
        </p:txBody>
      </p:sp>
      <p:sp>
        <p:nvSpPr>
          <p:cNvPr id="3" name="Slide Number Placeholder 2">
            <a:extLst>
              <a:ext uri="{FF2B5EF4-FFF2-40B4-BE49-F238E27FC236}">
                <a16:creationId xmlns:a16="http://schemas.microsoft.com/office/drawing/2014/main" id="{6025C917-36F2-65B7-1C97-BF7E62CD1CA6}"/>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47</a:t>
            </a:fld>
            <a:endParaRPr lang="en-AU"/>
          </a:p>
        </p:txBody>
      </p:sp>
    </p:spTree>
    <p:extLst>
      <p:ext uri="{BB962C8B-B14F-4D97-AF65-F5344CB8AC3E}">
        <p14:creationId xmlns:p14="http://schemas.microsoft.com/office/powerpoint/2010/main" val="338860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2E040-E3AE-EB28-2535-7AF021CE6ADB}"/>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1067DB94-BEEC-339C-A1E4-797C515527E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390" y="488537"/>
            <a:ext cx="4338764" cy="5696349"/>
          </a:xfrm>
          <a:prstGeom prst="round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7F257ADA-38F8-75CF-E19D-858066FEBE69}"/>
              </a:ext>
              <a:ext uri="{C183D7F6-B498-43B3-948B-1728B52AA6E4}">
                <adec:decorative xmlns:adec="http://schemas.microsoft.com/office/drawing/2017/decorative" val="1"/>
              </a:ext>
            </a:extLst>
          </p:cNvPr>
          <p:cNvSpPr txBox="1"/>
          <p:nvPr/>
        </p:nvSpPr>
        <p:spPr>
          <a:xfrm>
            <a:off x="306390" y="6236712"/>
            <a:ext cx="4034626" cy="276999"/>
          </a:xfrm>
          <a:prstGeom prst="rect">
            <a:avLst/>
          </a:prstGeom>
          <a:noFill/>
        </p:spPr>
        <p:txBody>
          <a:bodyPr wrap="square">
            <a:spAutoFit/>
          </a:bodyPr>
          <a:lstStyle/>
          <a:p>
            <a:pPr lvl="0" defTabSz="1219170">
              <a:defRPr/>
            </a:pPr>
            <a:r>
              <a:rPr lang="en-AU" sz="1200" dirty="0">
                <a:latin typeface="Arial" panose="020B0604020202020204" pitchFamily="34" charset="0"/>
                <a:cs typeface="Arial" panose="020B0604020202020204" pitchFamily="34" charset="0"/>
              </a:rPr>
              <a:t>Photo by </a:t>
            </a:r>
            <a:r>
              <a:rPr lang="en-AU" sz="1200" dirty="0">
                <a:latin typeface="Arial" panose="020B0604020202020204" pitchFamily="34" charset="0"/>
                <a:cs typeface="Arial" panose="020B0604020202020204" pitchFamily="34" charset="0"/>
                <a:hlinkClick r:id="rId4"/>
              </a:rPr>
              <a:t>Nathália Rosa</a:t>
            </a:r>
            <a:r>
              <a:rPr lang="en-AU" sz="1200" dirty="0">
                <a:latin typeface="Arial" panose="020B0604020202020204" pitchFamily="34" charset="0"/>
                <a:cs typeface="Arial" panose="020B0604020202020204" pitchFamily="34" charset="0"/>
              </a:rPr>
              <a:t> on </a:t>
            </a:r>
            <a:r>
              <a:rPr lang="en-AU" sz="1200" dirty="0" err="1">
                <a:latin typeface="Arial" panose="020B0604020202020204" pitchFamily="34" charset="0"/>
                <a:cs typeface="Arial" panose="020B0604020202020204" pitchFamily="34" charset="0"/>
                <a:hlinkClick r:id="rId5"/>
              </a:rPr>
              <a:t>Unsplash</a:t>
            </a:r>
            <a:endParaRPr lang="en-AU" sz="1200" b="1" dirty="0"/>
          </a:p>
        </p:txBody>
      </p:sp>
      <p:sp>
        <p:nvSpPr>
          <p:cNvPr id="2" name="Title 1">
            <a:extLst>
              <a:ext uri="{FF2B5EF4-FFF2-40B4-BE49-F238E27FC236}">
                <a16:creationId xmlns:a16="http://schemas.microsoft.com/office/drawing/2014/main" id="{F120C53B-BD27-984A-2B57-5C8EAE0B3A9B}"/>
              </a:ext>
            </a:extLst>
          </p:cNvPr>
          <p:cNvSpPr>
            <a:spLocks noGrp="1"/>
          </p:cNvSpPr>
          <p:nvPr>
            <p:ph type="title"/>
          </p:nvPr>
        </p:nvSpPr>
        <p:spPr>
          <a:xfrm>
            <a:off x="5399998" y="360000"/>
            <a:ext cx="6485612" cy="444154"/>
          </a:xfrm>
        </p:spPr>
        <p:txBody>
          <a:bodyPr/>
          <a:lstStyle/>
          <a:p>
            <a:r>
              <a:rPr lang="en-AU" dirty="0">
                <a:latin typeface="+mj-lt"/>
                <a:cs typeface="Arial"/>
              </a:rPr>
              <a:t>Activity – body image</a:t>
            </a:r>
            <a:endParaRPr lang="en-AU" dirty="0">
              <a:cs typeface="Arial"/>
            </a:endParaRPr>
          </a:p>
        </p:txBody>
      </p:sp>
      <p:sp>
        <p:nvSpPr>
          <p:cNvPr id="5" name="Text Placeholder 4">
            <a:extLst>
              <a:ext uri="{FF2B5EF4-FFF2-40B4-BE49-F238E27FC236}">
                <a16:creationId xmlns:a16="http://schemas.microsoft.com/office/drawing/2014/main" id="{E650C3FF-F502-9E4E-65C1-CD6C32D5805A}"/>
              </a:ext>
            </a:extLst>
          </p:cNvPr>
          <p:cNvSpPr>
            <a:spLocks noGrp="1"/>
          </p:cNvSpPr>
          <p:nvPr>
            <p:ph type="body" sz="quarter" idx="18"/>
          </p:nvPr>
        </p:nvSpPr>
        <p:spPr>
          <a:xfrm>
            <a:off x="5399998" y="1033636"/>
            <a:ext cx="5400000" cy="294189"/>
          </a:xfrm>
        </p:spPr>
        <p:txBody>
          <a:bodyPr/>
          <a:lstStyle/>
          <a:p>
            <a:r>
              <a:rPr lang="en-AU"/>
              <a:t>Class activity – brainstorm</a:t>
            </a:r>
            <a:endParaRPr lang="en-AU">
              <a:latin typeface="+mj-lt"/>
            </a:endParaRPr>
          </a:p>
        </p:txBody>
      </p:sp>
      <p:sp>
        <p:nvSpPr>
          <p:cNvPr id="4" name="Text Placeholder 10">
            <a:extLst>
              <a:ext uri="{FF2B5EF4-FFF2-40B4-BE49-F238E27FC236}">
                <a16:creationId xmlns:a16="http://schemas.microsoft.com/office/drawing/2014/main" id="{123CF0D5-2AFF-95EA-F145-363EC188BC53}"/>
              </a:ext>
            </a:extLst>
          </p:cNvPr>
          <p:cNvSpPr>
            <a:spLocks noGrp="1"/>
          </p:cNvSpPr>
          <p:nvPr>
            <p:ph type="body" sz="quarter" idx="17"/>
          </p:nvPr>
        </p:nvSpPr>
        <p:spPr>
          <a:xfrm>
            <a:off x="5399998" y="1921230"/>
            <a:ext cx="6444002" cy="4592481"/>
          </a:xfrm>
        </p:spPr>
        <p:txBody>
          <a:bodyPr/>
          <a:lstStyle/>
          <a:p>
            <a:r>
              <a:rPr lang="en-AU" sz="1800" b="1" dirty="0">
                <a:latin typeface="+mj-lt"/>
              </a:rPr>
              <a:t>Instructions</a:t>
            </a:r>
          </a:p>
          <a:p>
            <a:pPr fontAlgn="base"/>
            <a:r>
              <a:rPr lang="en-AU" sz="1800" dirty="0">
                <a:latin typeface="+mn-lt"/>
              </a:rPr>
              <a:t>Brainstorm the various influences you can think of that might affect our body image, including where we get ideas about what bodies should look like. </a:t>
            </a:r>
          </a:p>
          <a:p>
            <a:pPr fontAlgn="base"/>
            <a:r>
              <a:rPr lang="en-AU" sz="1800" dirty="0">
                <a:latin typeface="+mn-lt"/>
              </a:rPr>
              <a:t>Turn to a partner to share your thinking.  </a:t>
            </a:r>
          </a:p>
          <a:p>
            <a:pPr fontAlgn="base"/>
            <a:r>
              <a:rPr lang="en-AU" sz="1800" dirty="0">
                <a:latin typeface="+mn-lt"/>
              </a:rPr>
              <a:t>Share your ideas with the class and work together to develop a list of the </a:t>
            </a:r>
            <a:r>
              <a:rPr lang="en-AU" sz="1800" b="1" dirty="0">
                <a:latin typeface="+mn-lt"/>
              </a:rPr>
              <a:t>seven</a:t>
            </a:r>
            <a:r>
              <a:rPr lang="en-AU" sz="1800" dirty="0">
                <a:latin typeface="+mn-lt"/>
              </a:rPr>
              <a:t> most common influences.</a:t>
            </a:r>
          </a:p>
        </p:txBody>
      </p:sp>
      <p:sp>
        <p:nvSpPr>
          <p:cNvPr id="3" name="Slide Number Placeholder 2">
            <a:extLst>
              <a:ext uri="{FF2B5EF4-FFF2-40B4-BE49-F238E27FC236}">
                <a16:creationId xmlns:a16="http://schemas.microsoft.com/office/drawing/2014/main" id="{444EFA5F-9A23-6993-98AE-F7BAC4C23FD7}"/>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48</a:t>
            </a:fld>
            <a:endParaRPr lang="en-AU"/>
          </a:p>
        </p:txBody>
      </p:sp>
    </p:spTree>
    <p:extLst>
      <p:ext uri="{BB962C8B-B14F-4D97-AF65-F5344CB8AC3E}">
        <p14:creationId xmlns:p14="http://schemas.microsoft.com/office/powerpoint/2010/main" val="239762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014A9-E3B9-7C91-B643-00FB787BEA2D}"/>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3676F00E-9C4E-B93B-EC07-5CFE53BE54B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5720" y="1852492"/>
            <a:ext cx="4514387" cy="3153017"/>
          </a:xfrm>
          <a:prstGeom prst="rect">
            <a:avLst/>
          </a:prstGeom>
          <a:ln>
            <a:no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C61A3502-44CF-BF23-A962-C6989DEF6124}"/>
              </a:ext>
              <a:ext uri="{C183D7F6-B498-43B3-948B-1728B52AA6E4}">
                <adec:decorative xmlns:adec="http://schemas.microsoft.com/office/drawing/2017/decorative" val="1"/>
              </a:ext>
            </a:extLst>
          </p:cNvPr>
          <p:cNvSpPr txBox="1"/>
          <p:nvPr/>
        </p:nvSpPr>
        <p:spPr>
          <a:xfrm>
            <a:off x="225720" y="5738561"/>
            <a:ext cx="4034626" cy="276999"/>
          </a:xfrm>
          <a:prstGeom prst="rect">
            <a:avLst/>
          </a:prstGeom>
          <a:noFill/>
        </p:spPr>
        <p:txBody>
          <a:bodyPr wrap="square">
            <a:spAutoFit/>
          </a:bodyPr>
          <a:lstStyle/>
          <a:p>
            <a:pPr lvl="0" defTabSz="1219170">
              <a:defRPr/>
            </a:pPr>
            <a:r>
              <a:rPr lang="en-AU" sz="1200" dirty="0">
                <a:latin typeface="Arial" panose="020B0604020202020204" pitchFamily="34" charset="0"/>
                <a:cs typeface="Arial" panose="020B0604020202020204" pitchFamily="34" charset="0"/>
              </a:rPr>
              <a:t>Image by </a:t>
            </a:r>
            <a:r>
              <a:rPr lang="en-AU" sz="1200" u="sng" dirty="0">
                <a:latin typeface="Arial" panose="020B0604020202020204" pitchFamily="34" charset="0"/>
                <a:cs typeface="Arial" panose="020B0604020202020204" pitchFamily="34" charset="0"/>
                <a:hlinkClick r:id="rId4"/>
              </a:rPr>
              <a:t>Manfred Steger</a:t>
            </a:r>
            <a:r>
              <a:rPr lang="en-AU" sz="1200" dirty="0">
                <a:latin typeface="Arial" panose="020B0604020202020204" pitchFamily="34" charset="0"/>
                <a:cs typeface="Arial" panose="020B0604020202020204" pitchFamily="34" charset="0"/>
              </a:rPr>
              <a:t> from </a:t>
            </a:r>
            <a:r>
              <a:rPr lang="en-AU" sz="1200" u="sng" dirty="0" err="1">
                <a:latin typeface="Arial" panose="020B0604020202020204" pitchFamily="34" charset="0"/>
                <a:cs typeface="Arial" panose="020B0604020202020204" pitchFamily="34" charset="0"/>
                <a:hlinkClick r:id="rId5"/>
              </a:rPr>
              <a:t>Pixabay</a:t>
            </a:r>
            <a:endParaRPr lang="en-AU" sz="1200" b="1" dirty="0"/>
          </a:p>
        </p:txBody>
      </p:sp>
      <p:sp>
        <p:nvSpPr>
          <p:cNvPr id="2" name="Title 1">
            <a:extLst>
              <a:ext uri="{FF2B5EF4-FFF2-40B4-BE49-F238E27FC236}">
                <a16:creationId xmlns:a16="http://schemas.microsoft.com/office/drawing/2014/main" id="{C0171118-CAA4-3406-C270-6A045E98C6B2}"/>
              </a:ext>
            </a:extLst>
          </p:cNvPr>
          <p:cNvSpPr>
            <a:spLocks noGrp="1"/>
          </p:cNvSpPr>
          <p:nvPr>
            <p:ph type="title"/>
          </p:nvPr>
        </p:nvSpPr>
        <p:spPr>
          <a:xfrm>
            <a:off x="5399998" y="360000"/>
            <a:ext cx="6485612" cy="444154"/>
          </a:xfrm>
        </p:spPr>
        <p:txBody>
          <a:bodyPr/>
          <a:lstStyle/>
          <a:p>
            <a:r>
              <a:rPr lang="en-AU" dirty="0">
                <a:latin typeface="+mj-lt"/>
                <a:cs typeface="Arial"/>
              </a:rPr>
              <a:t>Activity – how perceptions of body image affect us (1)</a:t>
            </a:r>
            <a:endParaRPr lang="en-AU" dirty="0">
              <a:cs typeface="Arial"/>
            </a:endParaRPr>
          </a:p>
        </p:txBody>
      </p:sp>
      <p:sp>
        <p:nvSpPr>
          <p:cNvPr id="5" name="Text Placeholder 4">
            <a:extLst>
              <a:ext uri="{FF2B5EF4-FFF2-40B4-BE49-F238E27FC236}">
                <a16:creationId xmlns:a16="http://schemas.microsoft.com/office/drawing/2014/main" id="{9D8BD1E4-0710-5FA6-302E-E54D1CE29502}"/>
              </a:ext>
            </a:extLst>
          </p:cNvPr>
          <p:cNvSpPr>
            <a:spLocks noGrp="1"/>
          </p:cNvSpPr>
          <p:nvPr>
            <p:ph type="body" sz="quarter" idx="18"/>
          </p:nvPr>
        </p:nvSpPr>
        <p:spPr>
          <a:xfrm>
            <a:off x="5399998" y="1547745"/>
            <a:ext cx="5400000" cy="294189"/>
          </a:xfrm>
        </p:spPr>
        <p:txBody>
          <a:bodyPr/>
          <a:lstStyle/>
          <a:p>
            <a:r>
              <a:rPr lang="en-AU"/>
              <a:t>Pair activity – effects of body image</a:t>
            </a:r>
            <a:endParaRPr lang="en-AU">
              <a:latin typeface="+mj-lt"/>
            </a:endParaRPr>
          </a:p>
        </p:txBody>
      </p:sp>
      <p:sp>
        <p:nvSpPr>
          <p:cNvPr id="4" name="Text Placeholder 10">
            <a:extLst>
              <a:ext uri="{FF2B5EF4-FFF2-40B4-BE49-F238E27FC236}">
                <a16:creationId xmlns:a16="http://schemas.microsoft.com/office/drawing/2014/main" id="{7F846603-9BE6-6437-E890-FD3DB2DB9DED}"/>
              </a:ext>
            </a:extLst>
          </p:cNvPr>
          <p:cNvSpPr>
            <a:spLocks noGrp="1"/>
          </p:cNvSpPr>
          <p:nvPr>
            <p:ph type="body" sz="quarter" idx="17"/>
          </p:nvPr>
        </p:nvSpPr>
        <p:spPr>
          <a:xfrm>
            <a:off x="5399998" y="2304486"/>
            <a:ext cx="6444002" cy="3711074"/>
          </a:xfrm>
        </p:spPr>
        <p:txBody>
          <a:bodyPr/>
          <a:lstStyle/>
          <a:p>
            <a:pPr>
              <a:spcAft>
                <a:spcPts val="2400"/>
              </a:spcAft>
            </a:pPr>
            <a:r>
              <a:rPr lang="en-AU" sz="1800" i="1" dirty="0">
                <a:latin typeface="+mn-lt"/>
              </a:rPr>
              <a:t>‘</a:t>
            </a:r>
            <a:r>
              <a:rPr lang="en-AU" sz="1800" dirty="0">
                <a:latin typeface="+mn-lt"/>
              </a:rPr>
              <a:t>Body image is more than just how we look – it influences how we feel, how we think, how we act, and how we connect with others.’</a:t>
            </a:r>
            <a:endParaRPr lang="en-AU" sz="1800" b="1" dirty="0">
              <a:latin typeface="+mn-lt"/>
            </a:endParaRPr>
          </a:p>
          <a:p>
            <a:pPr>
              <a:spcAft>
                <a:spcPts val="2400"/>
              </a:spcAft>
            </a:pPr>
            <a:r>
              <a:rPr lang="en-AU" sz="1800" b="1" dirty="0">
                <a:latin typeface="+mn-lt"/>
              </a:rPr>
              <a:t>Instructions</a:t>
            </a:r>
          </a:p>
          <a:p>
            <a:pPr>
              <a:spcAft>
                <a:spcPts val="2400"/>
              </a:spcAft>
            </a:pPr>
            <a:r>
              <a:rPr lang="en-AU" sz="1800" dirty="0">
                <a:latin typeface="+mn-lt"/>
              </a:rPr>
              <a:t>In your pairs, complete the ripple effect worksheet by recording examples of the emotions, thoughts and behaviours associated with both positive </a:t>
            </a:r>
            <a:r>
              <a:rPr lang="en-AU" sz="1800" i="1" dirty="0">
                <a:latin typeface="+mn-lt"/>
              </a:rPr>
              <a:t>and</a:t>
            </a:r>
            <a:r>
              <a:rPr lang="en-AU" sz="1800" dirty="0">
                <a:latin typeface="+mn-lt"/>
              </a:rPr>
              <a:t> negative body image. </a:t>
            </a:r>
            <a:endParaRPr lang="en-AU" sz="1600" dirty="0">
              <a:latin typeface="+mn-lt"/>
            </a:endParaRPr>
          </a:p>
        </p:txBody>
      </p:sp>
      <p:sp>
        <p:nvSpPr>
          <p:cNvPr id="3" name="Slide Number Placeholder 2">
            <a:extLst>
              <a:ext uri="{FF2B5EF4-FFF2-40B4-BE49-F238E27FC236}">
                <a16:creationId xmlns:a16="http://schemas.microsoft.com/office/drawing/2014/main" id="{3367312F-4C8E-1BA7-4E0D-97B2105FBBB0}"/>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49</a:t>
            </a:fld>
            <a:endParaRPr lang="en-AU"/>
          </a:p>
        </p:txBody>
      </p:sp>
    </p:spTree>
    <p:extLst>
      <p:ext uri="{BB962C8B-B14F-4D97-AF65-F5344CB8AC3E}">
        <p14:creationId xmlns:p14="http://schemas.microsoft.com/office/powerpoint/2010/main" val="287881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 (1)</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0421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1800" b="1" dirty="0">
                <a:solidFill>
                  <a:schemeClr val="accent1"/>
                </a:solidFill>
                <a:latin typeface="+mj-lt"/>
                <a:cs typeface="Arial" panose="020B0604020202020204" pitchFamily="34" charset="0"/>
              </a:rPr>
              <a:t>We are learning to</a:t>
            </a:r>
          </a:p>
          <a:p>
            <a:pPr marL="285750" indent="-285750">
              <a:lnSpc>
                <a:spcPct val="150000"/>
              </a:lnSpc>
              <a:spcAft>
                <a:spcPts val="1200"/>
              </a:spcAft>
              <a:buFont typeface="Arial" panose="020B0604020202020204" pitchFamily="34" charset="0"/>
              <a:buChar char="•"/>
            </a:pPr>
            <a:r>
              <a:rPr lang="en-AU" sz="1800" dirty="0">
                <a:cs typeface="Arial" panose="020B0604020202020204" pitchFamily="34" charset="0"/>
              </a:rPr>
              <a:t>explore the holistic, interrelated nature of health and the connection between the five dimensions </a:t>
            </a:r>
          </a:p>
          <a:p>
            <a:pPr marL="285750" indent="-285750">
              <a:lnSpc>
                <a:spcPct val="150000"/>
              </a:lnSpc>
              <a:spcAft>
                <a:spcPts val="1200"/>
              </a:spcAft>
              <a:buFont typeface="Arial" panose="020B0604020202020204" pitchFamily="34" charset="0"/>
              <a:buChar char="•"/>
            </a:pPr>
            <a:r>
              <a:rPr lang="en-AU" sz="1800" dirty="0">
                <a:cs typeface="Arial" panose="020B0604020202020204" pitchFamily="34" charset="0"/>
              </a:rPr>
              <a:t>investigate how social, cultural, and economic factors shape health behaviours and wellbeing. </a:t>
            </a:r>
          </a:p>
          <a:p>
            <a:pPr>
              <a:lnSpc>
                <a:spcPct val="150000"/>
              </a:lnSpc>
              <a:spcAft>
                <a:spcPts val="1200"/>
              </a:spcAft>
            </a:pPr>
            <a:r>
              <a:rPr lang="en-AU" sz="1800" b="1" dirty="0">
                <a:solidFill>
                  <a:schemeClr val="accent1"/>
                </a:solidFill>
                <a:latin typeface="+mj-lt"/>
                <a:cs typeface="Arial" panose="020B0604020202020204" pitchFamily="34" charset="0"/>
              </a:rPr>
              <a:t>We can</a:t>
            </a:r>
            <a:endParaRPr lang="en-US" sz="1800" dirty="0">
              <a:solidFill>
                <a:schemeClr val="accent1"/>
              </a:solidFill>
              <a:latin typeface="+mj-lt"/>
              <a:cs typeface="Arial" panose="020B0604020202020204" pitchFamily="34" charset="0"/>
            </a:endParaRPr>
          </a:p>
          <a:p>
            <a:pPr marL="342900" indent="-342900">
              <a:lnSpc>
                <a:spcPct val="150000"/>
              </a:lnSpc>
              <a:spcAft>
                <a:spcPts val="1200"/>
              </a:spcAft>
              <a:buFont typeface="Arial"/>
              <a:buChar char="•"/>
            </a:pPr>
            <a:r>
              <a:rPr lang="en-AU" sz="1800" dirty="0">
                <a:cs typeface="Arial" panose="020B0604020202020204" pitchFamily="34" charset="0"/>
              </a:rPr>
              <a:t>describe the dimensions of health and explain the ways in which the dimensions of health influence and connect with each other </a:t>
            </a:r>
          </a:p>
          <a:p>
            <a:pPr marL="342900" indent="-342900">
              <a:lnSpc>
                <a:spcPct val="150000"/>
              </a:lnSpc>
              <a:spcAft>
                <a:spcPts val="1200"/>
              </a:spcAft>
              <a:buFont typeface="Arial"/>
              <a:buChar char="•"/>
            </a:pPr>
            <a:r>
              <a:rPr lang="en-AU" sz="1800" dirty="0">
                <a:cs typeface="Arial" panose="020B0604020202020204" pitchFamily="34" charset="0"/>
              </a:rPr>
              <a:t>recognise and categorise social, cultural, and economic factors that influence health behaviours in various contexts. </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36489671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49AB0-A397-4B43-CBEA-BCEF69BD23B1}"/>
              </a:ext>
            </a:extLst>
          </p:cNvPr>
          <p:cNvSpPr>
            <a:spLocks noGrp="1"/>
          </p:cNvSpPr>
          <p:nvPr>
            <p:ph type="title"/>
          </p:nvPr>
        </p:nvSpPr>
        <p:spPr>
          <a:xfrm>
            <a:off x="359998" y="360000"/>
            <a:ext cx="11484002" cy="522000"/>
          </a:xfrm>
        </p:spPr>
        <p:txBody>
          <a:bodyPr/>
          <a:lstStyle/>
          <a:p>
            <a:r>
              <a:rPr lang="en-AU" dirty="0">
                <a:latin typeface="+mj-lt"/>
                <a:cs typeface="Arial"/>
              </a:rPr>
              <a:t>Activity – how perceptions of body image affect us (2)</a:t>
            </a:r>
          </a:p>
        </p:txBody>
      </p:sp>
      <p:pic>
        <p:nvPicPr>
          <p:cNvPr id="9" name="Picture 8" descr="What is one way body image can influence a person's life, and what strategies could someone use to reduce negative ripple effects and enhance positive ones?">
            <a:extLst>
              <a:ext uri="{FF2B5EF4-FFF2-40B4-BE49-F238E27FC236}">
                <a16:creationId xmlns:a16="http://schemas.microsoft.com/office/drawing/2014/main" id="{F600A39D-7DB4-BD3C-1CA8-409E3D025802}"/>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90025" y="1800024"/>
            <a:ext cx="9611950" cy="4805976"/>
          </a:xfrm>
          <a:prstGeom prst="rect">
            <a:avLst/>
          </a:prstGeom>
          <a:ln>
            <a:no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5134DCC0-2423-8C47-5509-83D94DB35A3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50</a:t>
            </a:fld>
            <a:endParaRPr lang="en-AU"/>
          </a:p>
        </p:txBody>
      </p:sp>
    </p:spTree>
    <p:extLst>
      <p:ext uri="{BB962C8B-B14F-4D97-AF65-F5344CB8AC3E}">
        <p14:creationId xmlns:p14="http://schemas.microsoft.com/office/powerpoint/2010/main" val="41042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45D39-A715-9E21-6AD1-6B16F84C1635}"/>
              </a:ext>
            </a:extLst>
          </p:cNvPr>
          <p:cNvSpPr>
            <a:spLocks noGrp="1"/>
          </p:cNvSpPr>
          <p:nvPr>
            <p:ph type="title"/>
          </p:nvPr>
        </p:nvSpPr>
        <p:spPr>
          <a:xfrm>
            <a:off x="343669" y="-701615"/>
            <a:ext cx="10260002" cy="522000"/>
          </a:xfrm>
        </p:spPr>
        <p:txBody>
          <a:bodyPr vert="horz" lIns="0" tIns="0" rIns="0" bIns="0" rtlCol="0" anchor="b">
            <a:noAutofit/>
          </a:bodyPr>
          <a:lstStyle/>
          <a:p>
            <a:r>
              <a:rPr lang="en-AU" b="1" dirty="0"/>
              <a:t>Let's Talk Eating Disorders (4:56)</a:t>
            </a:r>
          </a:p>
        </p:txBody>
      </p:sp>
      <p:pic>
        <p:nvPicPr>
          <p:cNvPr id="6" name="Online Media 5" title="Let's Talk Eating Disorders">
            <a:hlinkClick r:id="" action="ppaction://media"/>
            <a:extLst>
              <a:ext uri="{FF2B5EF4-FFF2-40B4-BE49-F238E27FC236}">
                <a16:creationId xmlns:a16="http://schemas.microsoft.com/office/drawing/2014/main" id="{2E5878D0-6A6F-DA27-673B-87F026D96DA9}"/>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
        <p:nvSpPr>
          <p:cNvPr id="3" name="Slide Number Placeholder 2">
            <a:extLst>
              <a:ext uri="{FF2B5EF4-FFF2-40B4-BE49-F238E27FC236}">
                <a16:creationId xmlns:a16="http://schemas.microsoft.com/office/drawing/2014/main" id="{4F83985E-6B24-50C4-0AB2-EC1B422EFB3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51</a:t>
            </a:fld>
            <a:endParaRPr lang="en-AU"/>
          </a:p>
        </p:txBody>
      </p:sp>
    </p:spTree>
    <p:extLst>
      <p:ext uri="{BB962C8B-B14F-4D97-AF65-F5344CB8AC3E}">
        <p14:creationId xmlns:p14="http://schemas.microsoft.com/office/powerpoint/2010/main" val="16977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68C08B4-0EDA-D74C-A1D5-87112029EA38}"/>
              </a:ext>
              <a:ext uri="{C183D7F6-B498-43B3-948B-1728B52AA6E4}">
                <adec:decorative xmlns:adec="http://schemas.microsoft.com/office/drawing/2017/decorative" val="1"/>
              </a:ext>
            </a:extLst>
          </p:cNvPr>
          <p:cNvGrpSpPr/>
          <p:nvPr/>
        </p:nvGrpSpPr>
        <p:grpSpPr>
          <a:xfrm>
            <a:off x="1145651" y="181146"/>
            <a:ext cx="2727685" cy="6154855"/>
            <a:chOff x="1044215" y="83377"/>
            <a:chExt cx="2930557" cy="6612623"/>
          </a:xfrm>
        </p:grpSpPr>
        <p:pic>
          <p:nvPicPr>
            <p:cNvPr id="10" name="Picture 9" descr="A green and red buttons with a check mark&#10;&#10;AI-generated content may be incorrect.">
              <a:extLst>
                <a:ext uri="{FF2B5EF4-FFF2-40B4-BE49-F238E27FC236}">
                  <a16:creationId xmlns:a16="http://schemas.microsoft.com/office/drawing/2014/main" id="{266A26EA-7DD6-C057-05D6-438733817F9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044215" y="83377"/>
              <a:ext cx="2930557" cy="3240000"/>
            </a:xfrm>
            <a:prstGeom prst="rect">
              <a:avLst/>
            </a:prstGeom>
            <a:ln>
              <a:noFill/>
            </a:ln>
            <a:effectLst>
              <a:outerShdw blurRad="50800" dist="38100" dir="2700000" algn="tl" rotWithShape="0">
                <a:prstClr val="black">
                  <a:alpha val="40000"/>
                </a:prstClr>
              </a:outerShdw>
            </a:effectLst>
          </p:spPr>
        </p:pic>
        <p:pic>
          <p:nvPicPr>
            <p:cNvPr id="11" name="Picture 10" descr="A green and red buttons with a check mark&#10;&#10;AI-generated content may be incorrect.">
              <a:extLst>
                <a:ext uri="{FF2B5EF4-FFF2-40B4-BE49-F238E27FC236}">
                  <a16:creationId xmlns:a16="http://schemas.microsoft.com/office/drawing/2014/main" id="{D18DC255-64AE-2AF1-2423-718B08321E3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053114" y="3456000"/>
              <a:ext cx="2912759" cy="3240000"/>
            </a:xfrm>
            <a:prstGeom prst="rect">
              <a:avLst/>
            </a:prstGeom>
            <a:ln>
              <a:noFill/>
            </a:ln>
            <a:effectLst>
              <a:outerShdw blurRad="50800" dist="38100" dir="2700000" algn="tl" rotWithShape="0">
                <a:prstClr val="black">
                  <a:alpha val="40000"/>
                </a:prstClr>
              </a:outerShdw>
            </a:effectLst>
          </p:spPr>
        </p:pic>
      </p:grpSp>
      <p:sp>
        <p:nvSpPr>
          <p:cNvPr id="6" name="Title 5">
            <a:extLst>
              <a:ext uri="{FF2B5EF4-FFF2-40B4-BE49-F238E27FC236}">
                <a16:creationId xmlns:a16="http://schemas.microsoft.com/office/drawing/2014/main" id="{0B465A12-AA62-583A-9DED-76C221F72C98}"/>
              </a:ext>
            </a:extLst>
          </p:cNvPr>
          <p:cNvSpPr>
            <a:spLocks noGrp="1"/>
          </p:cNvSpPr>
          <p:nvPr>
            <p:ph type="title"/>
          </p:nvPr>
        </p:nvSpPr>
        <p:spPr/>
        <p:txBody>
          <a:bodyPr/>
          <a:lstStyle/>
          <a:p>
            <a:r>
              <a:rPr lang="en-AU" dirty="0">
                <a:latin typeface="+mj-lt"/>
              </a:rPr>
              <a:t>Activity – eating disorders – fact vs. fiction (1)</a:t>
            </a:r>
          </a:p>
        </p:txBody>
      </p:sp>
      <p:sp>
        <p:nvSpPr>
          <p:cNvPr id="9" name="Text Placeholder 8">
            <a:extLst>
              <a:ext uri="{FF2B5EF4-FFF2-40B4-BE49-F238E27FC236}">
                <a16:creationId xmlns:a16="http://schemas.microsoft.com/office/drawing/2014/main" id="{F4FB2E67-7177-E6C1-55FD-5D7EBE15F60D}"/>
              </a:ext>
            </a:extLst>
          </p:cNvPr>
          <p:cNvSpPr>
            <a:spLocks noGrp="1"/>
          </p:cNvSpPr>
          <p:nvPr>
            <p:ph type="body" sz="quarter" idx="18"/>
          </p:nvPr>
        </p:nvSpPr>
        <p:spPr>
          <a:xfrm>
            <a:off x="5400000" y="1575758"/>
            <a:ext cx="5400000" cy="294189"/>
          </a:xfrm>
        </p:spPr>
        <p:txBody>
          <a:bodyPr/>
          <a:lstStyle/>
          <a:p>
            <a:r>
              <a:rPr lang="en-AU"/>
              <a:t>Group activity</a:t>
            </a:r>
          </a:p>
        </p:txBody>
      </p:sp>
      <p:sp>
        <p:nvSpPr>
          <p:cNvPr id="8" name="Text Placeholder 7">
            <a:extLst>
              <a:ext uri="{FF2B5EF4-FFF2-40B4-BE49-F238E27FC236}">
                <a16:creationId xmlns:a16="http://schemas.microsoft.com/office/drawing/2014/main" id="{FA7D34B7-17F4-6C16-19E6-49D8F9CD1CAF}"/>
              </a:ext>
            </a:extLst>
          </p:cNvPr>
          <p:cNvSpPr>
            <a:spLocks noGrp="1"/>
          </p:cNvSpPr>
          <p:nvPr>
            <p:ph type="body" sz="quarter" idx="17"/>
          </p:nvPr>
        </p:nvSpPr>
        <p:spPr>
          <a:xfrm>
            <a:off x="5400675" y="2240281"/>
            <a:ext cx="6407150" cy="4095720"/>
          </a:xfrm>
        </p:spPr>
        <p:txBody>
          <a:bodyPr/>
          <a:lstStyle/>
          <a:p>
            <a:r>
              <a:rPr lang="en-AU" sz="1800" b="1" dirty="0">
                <a:latin typeface="+mj-lt"/>
              </a:rPr>
              <a:t>Instructions</a:t>
            </a:r>
            <a:endParaRPr lang="en-AU" sz="1800" dirty="0">
              <a:latin typeface="+mj-lt"/>
            </a:endParaRPr>
          </a:p>
          <a:p>
            <a:r>
              <a:rPr lang="en-AU" sz="1800" dirty="0">
                <a:latin typeface="+mn-lt"/>
              </a:rPr>
              <a:t>Consider each of the eating disorder statement cards that have been provided. </a:t>
            </a:r>
          </a:p>
          <a:p>
            <a:r>
              <a:rPr lang="en-AU" sz="1800" dirty="0">
                <a:latin typeface="+mn-lt"/>
              </a:rPr>
              <a:t>Sort each of the statements into piles labelled ‘True’, ‘Untrue’ or ‘Not sure’.</a:t>
            </a:r>
          </a:p>
        </p:txBody>
      </p:sp>
      <p:sp>
        <p:nvSpPr>
          <p:cNvPr id="3" name="Slide Number Placeholder 2">
            <a:extLst>
              <a:ext uri="{FF2B5EF4-FFF2-40B4-BE49-F238E27FC236}">
                <a16:creationId xmlns:a16="http://schemas.microsoft.com/office/drawing/2014/main" id="{67FB0E12-A4A8-2D12-2F19-D5CE397988AB}"/>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t>52</a:t>
            </a:fld>
            <a:endParaRPr lang="en-AU"/>
          </a:p>
        </p:txBody>
      </p:sp>
      <p:sp>
        <p:nvSpPr>
          <p:cNvPr id="4" name="TextBox 3">
            <a:extLst>
              <a:ext uri="{FF2B5EF4-FFF2-40B4-BE49-F238E27FC236}">
                <a16:creationId xmlns:a16="http://schemas.microsoft.com/office/drawing/2014/main" id="{0758E353-661D-3FE7-A386-F50EE37A8D58}"/>
              </a:ext>
            </a:extLst>
          </p:cNvPr>
          <p:cNvSpPr txBox="1"/>
          <p:nvPr/>
        </p:nvSpPr>
        <p:spPr>
          <a:xfrm>
            <a:off x="492180" y="6516000"/>
            <a:ext cx="4034626" cy="276999"/>
          </a:xfrm>
          <a:prstGeom prst="rect">
            <a:avLst/>
          </a:prstGeom>
          <a:noFill/>
        </p:spPr>
        <p:txBody>
          <a:bodyPr wrap="square">
            <a:spAutoFit/>
          </a:bodyPr>
          <a:lstStyle/>
          <a:p>
            <a:pPr lvl="0" defTabSz="1219170">
              <a:defRPr/>
            </a:pPr>
            <a:r>
              <a:rPr lang="en-AU" sz="1200" dirty="0">
                <a:latin typeface="Arial" panose="020B0604020202020204" pitchFamily="34" charset="0"/>
                <a:cs typeface="Arial" panose="020B0604020202020204" pitchFamily="34" charset="0"/>
              </a:rPr>
              <a:t>Image by </a:t>
            </a:r>
            <a:r>
              <a:rPr lang="en-AU" sz="1200" u="sng" dirty="0">
                <a:latin typeface="Arial" panose="020B0604020202020204" pitchFamily="34" charset="0"/>
                <a:cs typeface="Arial" panose="020B0604020202020204" pitchFamily="34" charset="0"/>
                <a:hlinkClick r:id="rId5"/>
              </a:rPr>
              <a:t>Muhammad Naufal </a:t>
            </a:r>
            <a:r>
              <a:rPr lang="en-AU" sz="1200" u="sng" dirty="0" err="1">
                <a:latin typeface="Arial" panose="020B0604020202020204" pitchFamily="34" charset="0"/>
                <a:cs typeface="Arial" panose="020B0604020202020204" pitchFamily="34" charset="0"/>
                <a:hlinkClick r:id="rId5"/>
              </a:rPr>
              <a:t>Subhiansyah</a:t>
            </a:r>
            <a:r>
              <a:rPr lang="en-AU" sz="1200" dirty="0">
                <a:latin typeface="Arial" panose="020B0604020202020204" pitchFamily="34" charset="0"/>
                <a:cs typeface="Arial" panose="020B0604020202020204" pitchFamily="34" charset="0"/>
              </a:rPr>
              <a:t> from </a:t>
            </a:r>
            <a:r>
              <a:rPr lang="en-AU" sz="1200" u="sng" dirty="0" err="1">
                <a:latin typeface="Arial" panose="020B0604020202020204" pitchFamily="34" charset="0"/>
                <a:cs typeface="Arial" panose="020B0604020202020204" pitchFamily="34" charset="0"/>
                <a:hlinkClick r:id="rId6"/>
              </a:rPr>
              <a:t>Pixabay</a:t>
            </a:r>
            <a:endParaRPr lang="en-AU" sz="1200" b="1" dirty="0"/>
          </a:p>
        </p:txBody>
      </p:sp>
    </p:spTree>
    <p:extLst>
      <p:ext uri="{BB962C8B-B14F-4D97-AF65-F5344CB8AC3E}">
        <p14:creationId xmlns:p14="http://schemas.microsoft.com/office/powerpoint/2010/main" val="93709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6EF45-4406-5F92-1AD2-8C6363D36F3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87AAFF0-DCCA-EAF1-304E-ADB716F6A57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9388" y="81491"/>
            <a:ext cx="4676076" cy="6614509"/>
          </a:xfrm>
          <a:prstGeom prst="rect">
            <a:avLst/>
          </a:prstGeom>
          <a:ln>
            <a:noFill/>
          </a:ln>
          <a:effectLst/>
        </p:spPr>
      </p:pic>
      <p:sp>
        <p:nvSpPr>
          <p:cNvPr id="6" name="Title 5">
            <a:extLst>
              <a:ext uri="{FF2B5EF4-FFF2-40B4-BE49-F238E27FC236}">
                <a16:creationId xmlns:a16="http://schemas.microsoft.com/office/drawing/2014/main" id="{82B7790F-ECE8-2125-E824-E1D10FA57E4F}"/>
              </a:ext>
            </a:extLst>
          </p:cNvPr>
          <p:cNvSpPr>
            <a:spLocks noGrp="1"/>
          </p:cNvSpPr>
          <p:nvPr>
            <p:ph type="title"/>
          </p:nvPr>
        </p:nvSpPr>
        <p:spPr>
          <a:xfrm>
            <a:off x="5400000" y="360000"/>
            <a:ext cx="6444000" cy="554400"/>
          </a:xfrm>
        </p:spPr>
        <p:txBody>
          <a:bodyPr/>
          <a:lstStyle/>
          <a:p>
            <a:r>
              <a:rPr lang="en-AU" sz="3200" dirty="0">
                <a:latin typeface="+mj-lt"/>
              </a:rPr>
              <a:t>Activity – eating disorders – deepening our understanding (1)</a:t>
            </a:r>
          </a:p>
        </p:txBody>
      </p:sp>
      <p:sp>
        <p:nvSpPr>
          <p:cNvPr id="9" name="Text Placeholder 8">
            <a:extLst>
              <a:ext uri="{FF2B5EF4-FFF2-40B4-BE49-F238E27FC236}">
                <a16:creationId xmlns:a16="http://schemas.microsoft.com/office/drawing/2014/main" id="{BD4AF1B3-30A3-C311-9AEE-4A86BA716294}"/>
              </a:ext>
            </a:extLst>
          </p:cNvPr>
          <p:cNvSpPr>
            <a:spLocks noGrp="1"/>
          </p:cNvSpPr>
          <p:nvPr>
            <p:ph type="body" sz="quarter" idx="18"/>
          </p:nvPr>
        </p:nvSpPr>
        <p:spPr>
          <a:xfrm>
            <a:off x="5400000" y="1422164"/>
            <a:ext cx="5400000" cy="294189"/>
          </a:xfrm>
        </p:spPr>
        <p:txBody>
          <a:bodyPr/>
          <a:lstStyle/>
          <a:p>
            <a:r>
              <a:rPr lang="en-AU" dirty="0"/>
              <a:t>Individual activity</a:t>
            </a:r>
          </a:p>
        </p:txBody>
      </p:sp>
      <p:sp>
        <p:nvSpPr>
          <p:cNvPr id="8" name="Text Placeholder 7">
            <a:extLst>
              <a:ext uri="{FF2B5EF4-FFF2-40B4-BE49-F238E27FC236}">
                <a16:creationId xmlns:a16="http://schemas.microsoft.com/office/drawing/2014/main" id="{3C93F4C2-7085-32D9-5B6A-62B2E5CF98AA}"/>
              </a:ext>
            </a:extLst>
          </p:cNvPr>
          <p:cNvSpPr>
            <a:spLocks noGrp="1"/>
          </p:cNvSpPr>
          <p:nvPr>
            <p:ph type="body" sz="quarter" idx="17"/>
          </p:nvPr>
        </p:nvSpPr>
        <p:spPr>
          <a:xfrm>
            <a:off x="5400000" y="1985668"/>
            <a:ext cx="6407150" cy="4022568"/>
          </a:xfrm>
        </p:spPr>
        <p:txBody>
          <a:bodyPr/>
          <a:lstStyle/>
          <a:p>
            <a:r>
              <a:rPr lang="en-AU" sz="1800" b="1" dirty="0">
                <a:latin typeface="+mj-lt"/>
              </a:rPr>
              <a:t>Instructions</a:t>
            </a:r>
            <a:endParaRPr lang="en-AU" sz="1800" dirty="0">
              <a:latin typeface="+mj-lt"/>
            </a:endParaRPr>
          </a:p>
          <a:p>
            <a:r>
              <a:rPr lang="en-AU" sz="1800" dirty="0">
                <a:latin typeface="+mn-lt"/>
              </a:rPr>
              <a:t>Access and explore the </a:t>
            </a:r>
            <a:r>
              <a:rPr lang="en-AU" sz="1800" dirty="0" err="1">
                <a:latin typeface="+mn-lt"/>
              </a:rPr>
              <a:t>HealthDirect</a:t>
            </a:r>
            <a:r>
              <a:rPr lang="en-AU" sz="1800" dirty="0">
                <a:latin typeface="+mn-lt"/>
              </a:rPr>
              <a:t> </a:t>
            </a:r>
            <a:r>
              <a:rPr lang="en-AU" sz="1800" u="sng" dirty="0">
                <a:latin typeface="+mn-lt"/>
                <a:hlinkClick r:id="rId4"/>
              </a:rPr>
              <a:t>Eating disorders</a:t>
            </a:r>
            <a:r>
              <a:rPr lang="en-AU" sz="1800" dirty="0">
                <a:latin typeface="+mn-lt"/>
              </a:rPr>
              <a:t> website.</a:t>
            </a:r>
          </a:p>
          <a:p>
            <a:r>
              <a:rPr lang="en-AU" sz="1800" dirty="0">
                <a:latin typeface="+mn-lt"/>
              </a:rPr>
              <a:t>Use the information from the website to create a summary on your worksheet which details what eating disorders are, who is at risk, and the specific signs and symptoms of one type of eating disorder.</a:t>
            </a:r>
          </a:p>
        </p:txBody>
      </p:sp>
      <p:sp>
        <p:nvSpPr>
          <p:cNvPr id="3" name="Slide Number Placeholder 2">
            <a:extLst>
              <a:ext uri="{FF2B5EF4-FFF2-40B4-BE49-F238E27FC236}">
                <a16:creationId xmlns:a16="http://schemas.microsoft.com/office/drawing/2014/main" id="{E3B09AB6-7A52-C289-3FD4-1F73A7296942}"/>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t>53</a:t>
            </a:fld>
            <a:endParaRPr lang="en-AU"/>
          </a:p>
        </p:txBody>
      </p:sp>
    </p:spTree>
    <p:extLst>
      <p:ext uri="{BB962C8B-B14F-4D97-AF65-F5344CB8AC3E}">
        <p14:creationId xmlns:p14="http://schemas.microsoft.com/office/powerpoint/2010/main" val="301808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43C2F-F91E-8F9E-773E-43B8B73B857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9AA0C49-04FF-706A-539C-181BB44728C8}"/>
              </a:ext>
            </a:extLst>
          </p:cNvPr>
          <p:cNvSpPr>
            <a:spLocks noGrp="1"/>
          </p:cNvSpPr>
          <p:nvPr>
            <p:ph type="title"/>
          </p:nvPr>
        </p:nvSpPr>
        <p:spPr>
          <a:xfrm>
            <a:off x="359998" y="360000"/>
            <a:ext cx="11484002" cy="522000"/>
          </a:xfrm>
        </p:spPr>
        <p:txBody>
          <a:bodyPr/>
          <a:lstStyle/>
          <a:p>
            <a:r>
              <a:rPr lang="en-AU" dirty="0">
                <a:latin typeface="+mj-lt"/>
              </a:rPr>
              <a:t>Activity – eating disorders – deepening our understanding (2)</a:t>
            </a:r>
          </a:p>
        </p:txBody>
      </p:sp>
      <p:sp>
        <p:nvSpPr>
          <p:cNvPr id="7" name="TextBox 6">
            <a:extLst>
              <a:ext uri="{FF2B5EF4-FFF2-40B4-BE49-F238E27FC236}">
                <a16:creationId xmlns:a16="http://schemas.microsoft.com/office/drawing/2014/main" id="{97168D97-3F24-D458-9BC9-3BDBA8BC1C73}"/>
              </a:ext>
            </a:extLst>
          </p:cNvPr>
          <p:cNvSpPr txBox="1"/>
          <p:nvPr/>
        </p:nvSpPr>
        <p:spPr>
          <a:xfrm>
            <a:off x="348000" y="1802353"/>
            <a:ext cx="11496000" cy="4549964"/>
          </a:xfrm>
          <a:prstGeom prst="rect">
            <a:avLst/>
          </a:prstGeom>
          <a:noFill/>
        </p:spPr>
        <p:txBody>
          <a:bodyPr wrap="square">
            <a:spAutoFit/>
          </a:bodyPr>
          <a:lstStyle/>
          <a:p>
            <a:pPr>
              <a:lnSpc>
                <a:spcPct val="150000"/>
              </a:lnSpc>
              <a:spcAft>
                <a:spcPts val="1200"/>
              </a:spcAft>
            </a:pPr>
            <a:r>
              <a:rPr lang="en-AU" sz="1800" b="1" dirty="0">
                <a:latin typeface="+mj-lt"/>
              </a:rPr>
              <a:t>Instructions</a:t>
            </a:r>
            <a:endParaRPr lang="en-AU" sz="1800" dirty="0">
              <a:latin typeface="+mj-lt"/>
            </a:endParaRPr>
          </a:p>
          <a:p>
            <a:pPr>
              <a:lnSpc>
                <a:spcPct val="150000"/>
              </a:lnSpc>
              <a:spcAft>
                <a:spcPts val="1200"/>
              </a:spcAft>
            </a:pPr>
            <a:r>
              <a:rPr lang="en-AU" sz="1800" dirty="0"/>
              <a:t>Working individually, complete a short, written reflection on your learning. Use the following prompts to guide your response. </a:t>
            </a:r>
          </a:p>
          <a:p>
            <a:pPr marL="285750" lvl="0" indent="-285750">
              <a:lnSpc>
                <a:spcPct val="150000"/>
              </a:lnSpc>
              <a:spcAft>
                <a:spcPts val="1200"/>
              </a:spcAft>
              <a:buFont typeface="Arial" panose="020B0604020202020204" pitchFamily="34" charset="0"/>
              <a:buChar char="•"/>
            </a:pPr>
            <a:r>
              <a:rPr lang="en-AU" sz="1800" dirty="0"/>
              <a:t>How can an eating disorder affect a person’s health? Consider the holistic nature of health in your response.</a:t>
            </a:r>
          </a:p>
          <a:p>
            <a:pPr marL="285750" lvl="0" indent="-285750">
              <a:lnSpc>
                <a:spcPct val="150000"/>
              </a:lnSpc>
              <a:spcAft>
                <a:spcPts val="1200"/>
              </a:spcAft>
              <a:buFont typeface="Arial" panose="020B0604020202020204" pitchFamily="34" charset="0"/>
              <a:buChar char="•"/>
            </a:pPr>
            <a:r>
              <a:rPr lang="en-AU" sz="1800" dirty="0"/>
              <a:t>What are some factors that might increase a person’s risk of developing an eating disorder, and how could understanding these risk factors help in prevention or early intervention?</a:t>
            </a:r>
          </a:p>
          <a:p>
            <a:pPr marL="285750" lvl="0" indent="-285750">
              <a:lnSpc>
                <a:spcPct val="150000"/>
              </a:lnSpc>
              <a:spcAft>
                <a:spcPts val="1200"/>
              </a:spcAft>
              <a:buFont typeface="Arial" panose="020B0604020202020204" pitchFamily="34" charset="0"/>
              <a:buChar char="•"/>
            </a:pPr>
            <a:r>
              <a:rPr lang="en-AU" sz="1800" dirty="0"/>
              <a:t>Why is it important to recognise the signs and symptoms of an eating disorder early, and how could this knowledge help you support someone who may be struggling?</a:t>
            </a:r>
          </a:p>
          <a:p>
            <a:pPr>
              <a:lnSpc>
                <a:spcPct val="150000"/>
              </a:lnSpc>
              <a:spcAft>
                <a:spcPts val="1200"/>
              </a:spcAft>
            </a:pPr>
            <a:endParaRPr lang="en-AU" sz="1800" dirty="0"/>
          </a:p>
        </p:txBody>
      </p:sp>
      <p:sp>
        <p:nvSpPr>
          <p:cNvPr id="3" name="Slide Number Placeholder 2">
            <a:extLst>
              <a:ext uri="{FF2B5EF4-FFF2-40B4-BE49-F238E27FC236}">
                <a16:creationId xmlns:a16="http://schemas.microsoft.com/office/drawing/2014/main" id="{6B2D1905-AC72-6573-DDB1-9A20C8430E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54</a:t>
            </a:fld>
            <a:endParaRPr lang="en-AU"/>
          </a:p>
        </p:txBody>
      </p:sp>
    </p:spTree>
    <p:extLst>
      <p:ext uri="{BB962C8B-B14F-4D97-AF65-F5344CB8AC3E}">
        <p14:creationId xmlns:p14="http://schemas.microsoft.com/office/powerpoint/2010/main" val="320559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CCCA6-A855-EF02-F06F-60DE32DF199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D91C930-DC8C-0D6C-9283-EFA65F5CDCF1}"/>
              </a:ext>
            </a:extLst>
          </p:cNvPr>
          <p:cNvSpPr>
            <a:spLocks noGrp="1"/>
          </p:cNvSpPr>
          <p:nvPr>
            <p:ph type="title"/>
          </p:nvPr>
        </p:nvSpPr>
        <p:spPr/>
        <p:txBody>
          <a:bodyPr/>
          <a:lstStyle/>
          <a:p>
            <a:r>
              <a:rPr lang="en-AU" dirty="0">
                <a:latin typeface="+mj-lt"/>
              </a:rPr>
              <a:t>Activity – eating disorders – fact vs. fiction (2)</a:t>
            </a:r>
          </a:p>
        </p:txBody>
      </p:sp>
      <p:sp>
        <p:nvSpPr>
          <p:cNvPr id="8" name="Text Placeholder 7">
            <a:extLst>
              <a:ext uri="{FF2B5EF4-FFF2-40B4-BE49-F238E27FC236}">
                <a16:creationId xmlns:a16="http://schemas.microsoft.com/office/drawing/2014/main" id="{F4B6C7B2-49D4-4B17-D2AE-DF45DC4F182E}"/>
              </a:ext>
            </a:extLst>
          </p:cNvPr>
          <p:cNvSpPr>
            <a:spLocks noGrp="1"/>
          </p:cNvSpPr>
          <p:nvPr>
            <p:ph type="body" sz="quarter" idx="18"/>
          </p:nvPr>
        </p:nvSpPr>
        <p:spPr/>
        <p:txBody>
          <a:bodyPr/>
          <a:lstStyle/>
          <a:p>
            <a:r>
              <a:rPr lang="en-AU">
                <a:latin typeface="+mj-lt"/>
              </a:rPr>
              <a:t>Group activity</a:t>
            </a:r>
          </a:p>
        </p:txBody>
      </p:sp>
      <p:sp>
        <p:nvSpPr>
          <p:cNvPr id="2" name="Picture Placeholder 1">
            <a:extLst>
              <a:ext uri="{FF2B5EF4-FFF2-40B4-BE49-F238E27FC236}">
                <a16:creationId xmlns:a16="http://schemas.microsoft.com/office/drawing/2014/main" id="{60A77BD2-5DDD-2350-2306-617B87EB58EB}"/>
              </a:ext>
            </a:extLst>
          </p:cNvPr>
          <p:cNvSpPr>
            <a:spLocks noGrp="1"/>
          </p:cNvSpPr>
          <p:nvPr>
            <p:ph type="pic" sz="quarter" idx="13"/>
          </p:nvPr>
        </p:nvSpPr>
        <p:spPr/>
        <p:txBody>
          <a:bodyPr/>
          <a:lstStyle/>
          <a:p>
            <a:r>
              <a:rPr lang="en-AU" sz="1800" b="1" dirty="0">
                <a:latin typeface="+mj-lt"/>
              </a:rPr>
              <a:t>Instructions</a:t>
            </a:r>
            <a:endParaRPr lang="en-AU" sz="1800" dirty="0">
              <a:latin typeface="+mj-lt"/>
            </a:endParaRPr>
          </a:p>
          <a:p>
            <a:r>
              <a:rPr lang="en-AU" sz="1800" dirty="0">
                <a:latin typeface="+mn-lt"/>
              </a:rPr>
              <a:t>Analyse your case study and identify the following:</a:t>
            </a:r>
          </a:p>
          <a:p>
            <a:pPr marL="342900" lvl="0" indent="-342900">
              <a:buFont typeface="Arial" panose="020B0604020202020204" pitchFamily="34" charset="0"/>
              <a:buChar char="•"/>
            </a:pPr>
            <a:r>
              <a:rPr lang="en-AU" sz="1800" dirty="0">
                <a:latin typeface="+mn-lt"/>
              </a:rPr>
              <a:t>Warning signs (e.g. the physical, psychological or behavioural signs that the person may be at risk of an eating disorder). </a:t>
            </a:r>
          </a:p>
          <a:p>
            <a:pPr marL="342900" lvl="0" indent="-342900">
              <a:buFont typeface="Arial" panose="020B0604020202020204" pitchFamily="34" charset="0"/>
              <a:buChar char="•"/>
            </a:pPr>
            <a:r>
              <a:rPr lang="en-AU" sz="1800" dirty="0">
                <a:latin typeface="+mn-lt"/>
              </a:rPr>
              <a:t>Risk factors (e.g. the social-cultural, personal and psychological risk factors that might increase the person’s vulnerability)</a:t>
            </a:r>
          </a:p>
          <a:p>
            <a:pPr marL="342900" lvl="0" indent="-342900">
              <a:buFont typeface="Arial" panose="020B0604020202020204" pitchFamily="34" charset="0"/>
              <a:buChar char="•"/>
            </a:pPr>
            <a:r>
              <a:rPr lang="en-AU" sz="1800" dirty="0">
                <a:latin typeface="+mn-lt"/>
              </a:rPr>
              <a:t>Support strategies (e.g. the actions or resources could help this person. Consider trusted adults, school counsellors, health professionals or support services). </a:t>
            </a:r>
          </a:p>
          <a:p>
            <a:endParaRPr lang="en-AU" sz="1800" dirty="0">
              <a:latin typeface="+mn-lt"/>
            </a:endParaRPr>
          </a:p>
        </p:txBody>
      </p:sp>
      <p:sp>
        <p:nvSpPr>
          <p:cNvPr id="3" name="Slide Number Placeholder 2">
            <a:extLst>
              <a:ext uri="{FF2B5EF4-FFF2-40B4-BE49-F238E27FC236}">
                <a16:creationId xmlns:a16="http://schemas.microsoft.com/office/drawing/2014/main" id="{67C177C8-2028-278F-968F-AE80373836A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55</a:t>
            </a:fld>
            <a:endParaRPr lang="en-AU"/>
          </a:p>
        </p:txBody>
      </p:sp>
    </p:spTree>
    <p:extLst>
      <p:ext uri="{BB962C8B-B14F-4D97-AF65-F5344CB8AC3E}">
        <p14:creationId xmlns:p14="http://schemas.microsoft.com/office/powerpoint/2010/main" val="181024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42EFC-C329-A552-6E94-B78EC72F38C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3DD34F6-0145-1D3E-787A-8BA5081A9D6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8705" y="446265"/>
            <a:ext cx="4217547" cy="5965470"/>
          </a:xfrm>
          <a:prstGeom prst="rect">
            <a:avLst/>
          </a:prstGeom>
          <a:ln>
            <a:no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5FE6941D-EEEF-CBE3-F2A9-DFEC48A261A5}"/>
              </a:ext>
            </a:extLst>
          </p:cNvPr>
          <p:cNvSpPr>
            <a:spLocks noGrp="1"/>
          </p:cNvSpPr>
          <p:nvPr>
            <p:ph type="title"/>
          </p:nvPr>
        </p:nvSpPr>
        <p:spPr>
          <a:xfrm>
            <a:off x="5399998" y="360000"/>
            <a:ext cx="6485612" cy="444154"/>
          </a:xfrm>
        </p:spPr>
        <p:txBody>
          <a:bodyPr/>
          <a:lstStyle/>
          <a:p>
            <a:r>
              <a:rPr lang="en-AU">
                <a:latin typeface="+mj-lt"/>
                <a:cs typeface="Arial"/>
              </a:rPr>
              <a:t>Activity – supporting positive body image</a:t>
            </a:r>
            <a:endParaRPr lang="en-AU">
              <a:cs typeface="Arial"/>
            </a:endParaRPr>
          </a:p>
        </p:txBody>
      </p:sp>
      <p:sp>
        <p:nvSpPr>
          <p:cNvPr id="5" name="Text Placeholder 4">
            <a:extLst>
              <a:ext uri="{FF2B5EF4-FFF2-40B4-BE49-F238E27FC236}">
                <a16:creationId xmlns:a16="http://schemas.microsoft.com/office/drawing/2014/main" id="{93C51F5D-28C5-2828-243A-6EBEED5770F8}"/>
              </a:ext>
            </a:extLst>
          </p:cNvPr>
          <p:cNvSpPr>
            <a:spLocks noGrp="1"/>
          </p:cNvSpPr>
          <p:nvPr>
            <p:ph type="body" sz="quarter" idx="18"/>
          </p:nvPr>
        </p:nvSpPr>
        <p:spPr>
          <a:xfrm>
            <a:off x="5399998" y="1569147"/>
            <a:ext cx="5400000" cy="294189"/>
          </a:xfrm>
        </p:spPr>
        <p:txBody>
          <a:bodyPr/>
          <a:lstStyle/>
          <a:p>
            <a:r>
              <a:rPr lang="en-AU"/>
              <a:t>Group activity – debate </a:t>
            </a:r>
            <a:endParaRPr lang="en-AU">
              <a:latin typeface="+mj-lt"/>
            </a:endParaRPr>
          </a:p>
        </p:txBody>
      </p:sp>
      <p:sp>
        <p:nvSpPr>
          <p:cNvPr id="4" name="Text Placeholder 10">
            <a:extLst>
              <a:ext uri="{FF2B5EF4-FFF2-40B4-BE49-F238E27FC236}">
                <a16:creationId xmlns:a16="http://schemas.microsoft.com/office/drawing/2014/main" id="{37022347-8D26-9A28-74B0-EC7013F53DF0}"/>
              </a:ext>
            </a:extLst>
          </p:cNvPr>
          <p:cNvSpPr>
            <a:spLocks noGrp="1"/>
          </p:cNvSpPr>
          <p:nvPr>
            <p:ph type="body" sz="quarter" idx="17"/>
          </p:nvPr>
        </p:nvSpPr>
        <p:spPr>
          <a:xfrm>
            <a:off x="5420803" y="2194427"/>
            <a:ext cx="6444002" cy="3757301"/>
          </a:xfrm>
        </p:spPr>
        <p:txBody>
          <a:bodyPr/>
          <a:lstStyle/>
          <a:p>
            <a:r>
              <a:rPr lang="en-AU" sz="1800" b="1" dirty="0">
                <a:latin typeface="+mj-lt"/>
              </a:rPr>
              <a:t>Instructions</a:t>
            </a:r>
          </a:p>
          <a:p>
            <a:r>
              <a:rPr lang="en-AU" sz="1800" dirty="0">
                <a:latin typeface="+mn-lt"/>
              </a:rPr>
              <a:t>The four squares represent different ways we can support positive body image, mental health and wellbeing. Record as many ideas as you can for each one</a:t>
            </a:r>
          </a:p>
          <a:p>
            <a:pPr fontAlgn="base"/>
            <a:r>
              <a:rPr lang="en-AU" sz="1800" b="1" dirty="0">
                <a:latin typeface="+mn-lt"/>
              </a:rPr>
              <a:t>What I do </a:t>
            </a:r>
            <a:r>
              <a:rPr lang="en-AU" sz="1800" dirty="0">
                <a:latin typeface="+mn-lt"/>
              </a:rPr>
              <a:t>– daily actions, habits or activities. </a:t>
            </a:r>
          </a:p>
          <a:p>
            <a:pPr fontAlgn="base"/>
            <a:r>
              <a:rPr lang="en-AU" sz="1800" b="1" dirty="0">
                <a:latin typeface="+mn-lt"/>
              </a:rPr>
              <a:t>What I think </a:t>
            </a:r>
            <a:r>
              <a:rPr lang="en-AU" sz="1800" dirty="0">
                <a:latin typeface="+mn-lt"/>
              </a:rPr>
              <a:t>– beliefs, attitudes or perspectives.  </a:t>
            </a:r>
          </a:p>
          <a:p>
            <a:pPr fontAlgn="base"/>
            <a:r>
              <a:rPr lang="en-AU" sz="1800" b="1" dirty="0">
                <a:latin typeface="+mn-lt"/>
              </a:rPr>
              <a:t>What I avoid </a:t>
            </a:r>
            <a:r>
              <a:rPr lang="en-AU" sz="1800" dirty="0">
                <a:latin typeface="+mn-lt"/>
              </a:rPr>
              <a:t>– behaviours, thoughts and influences. </a:t>
            </a:r>
          </a:p>
          <a:p>
            <a:pPr fontAlgn="base"/>
            <a:r>
              <a:rPr lang="en-AU" sz="1800" b="1" dirty="0">
                <a:latin typeface="+mn-lt"/>
              </a:rPr>
              <a:t>Who I talk to </a:t>
            </a:r>
            <a:r>
              <a:rPr lang="en-AU" sz="1800" dirty="0">
                <a:latin typeface="+mn-lt"/>
              </a:rPr>
              <a:t>– people and support structures. </a:t>
            </a:r>
          </a:p>
        </p:txBody>
      </p:sp>
      <p:sp>
        <p:nvSpPr>
          <p:cNvPr id="3" name="Slide Number Placeholder 2">
            <a:extLst>
              <a:ext uri="{FF2B5EF4-FFF2-40B4-BE49-F238E27FC236}">
                <a16:creationId xmlns:a16="http://schemas.microsoft.com/office/drawing/2014/main" id="{0A03542A-C455-5917-CDCB-27B5CEA80D25}"/>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56</a:t>
            </a:fld>
            <a:endParaRPr lang="en-AU"/>
          </a:p>
        </p:txBody>
      </p:sp>
    </p:spTree>
    <p:extLst>
      <p:ext uri="{BB962C8B-B14F-4D97-AF65-F5344CB8AC3E}">
        <p14:creationId xmlns:p14="http://schemas.microsoft.com/office/powerpoint/2010/main" val="331009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0D99B-4B74-9E88-7020-E0CE3411846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94C2F8C-9179-A867-5499-AD16D5961B8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8826" y="710870"/>
            <a:ext cx="4166384" cy="5436260"/>
          </a:xfrm>
          <a:prstGeom prst="rect">
            <a:avLst/>
          </a:prstGeom>
          <a:ln>
            <a:no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C4EB5DE1-9552-8FCC-911F-ABCA481944BF}"/>
              </a:ext>
            </a:extLst>
          </p:cNvPr>
          <p:cNvSpPr>
            <a:spLocks noGrp="1"/>
          </p:cNvSpPr>
          <p:nvPr>
            <p:ph type="title"/>
          </p:nvPr>
        </p:nvSpPr>
        <p:spPr>
          <a:xfrm>
            <a:off x="5399998" y="360000"/>
            <a:ext cx="6485612" cy="444154"/>
          </a:xfrm>
        </p:spPr>
        <p:txBody>
          <a:bodyPr/>
          <a:lstStyle/>
          <a:p>
            <a:r>
              <a:rPr lang="en-AU" dirty="0">
                <a:latin typeface="+mj-lt"/>
                <a:cs typeface="Arial"/>
              </a:rPr>
              <a:t>Activity – understanding mental illness</a:t>
            </a:r>
            <a:endParaRPr lang="en-AU" dirty="0">
              <a:cs typeface="Arial"/>
            </a:endParaRPr>
          </a:p>
        </p:txBody>
      </p:sp>
      <p:sp>
        <p:nvSpPr>
          <p:cNvPr id="5" name="Text Placeholder 4">
            <a:extLst>
              <a:ext uri="{FF2B5EF4-FFF2-40B4-BE49-F238E27FC236}">
                <a16:creationId xmlns:a16="http://schemas.microsoft.com/office/drawing/2014/main" id="{AE8E02F4-B13F-E3D3-2742-DF21B5721741}"/>
              </a:ext>
            </a:extLst>
          </p:cNvPr>
          <p:cNvSpPr>
            <a:spLocks noGrp="1"/>
          </p:cNvSpPr>
          <p:nvPr>
            <p:ph type="body" sz="quarter" idx="18"/>
          </p:nvPr>
        </p:nvSpPr>
        <p:spPr>
          <a:xfrm>
            <a:off x="5399998" y="1470642"/>
            <a:ext cx="5400000" cy="294189"/>
          </a:xfrm>
        </p:spPr>
        <p:txBody>
          <a:bodyPr/>
          <a:lstStyle/>
          <a:p>
            <a:r>
              <a:rPr lang="en-AU"/>
              <a:t>Group activity – research task</a:t>
            </a:r>
            <a:endParaRPr lang="en-AU">
              <a:latin typeface="+mj-lt"/>
            </a:endParaRPr>
          </a:p>
        </p:txBody>
      </p:sp>
      <p:sp>
        <p:nvSpPr>
          <p:cNvPr id="4" name="Text Placeholder 10">
            <a:extLst>
              <a:ext uri="{FF2B5EF4-FFF2-40B4-BE49-F238E27FC236}">
                <a16:creationId xmlns:a16="http://schemas.microsoft.com/office/drawing/2014/main" id="{914D2B26-61EB-067F-ADC6-ED24B6F491B1}"/>
              </a:ext>
            </a:extLst>
          </p:cNvPr>
          <p:cNvSpPr>
            <a:spLocks noGrp="1"/>
          </p:cNvSpPr>
          <p:nvPr>
            <p:ph type="body" sz="quarter" idx="17"/>
          </p:nvPr>
        </p:nvSpPr>
        <p:spPr>
          <a:xfrm>
            <a:off x="5420803" y="2116690"/>
            <a:ext cx="6444002" cy="4030440"/>
          </a:xfrm>
        </p:spPr>
        <p:txBody>
          <a:bodyPr/>
          <a:lstStyle/>
          <a:p>
            <a:r>
              <a:rPr lang="en-AU" sz="1800" b="1" dirty="0">
                <a:latin typeface="+mj-lt"/>
              </a:rPr>
              <a:t>Instructions</a:t>
            </a:r>
          </a:p>
          <a:p>
            <a:pPr fontAlgn="base"/>
            <a:r>
              <a:rPr lang="en-AU" sz="1800" dirty="0">
                <a:latin typeface="+mn-lt"/>
              </a:rPr>
              <a:t>For your assigned mental health illness, prepare a 1-page report or fact sheet which summarises the following:</a:t>
            </a:r>
          </a:p>
          <a:p>
            <a:pPr marL="285750" indent="-285750" fontAlgn="base">
              <a:buFont typeface="Arial" panose="020B0604020202020204" pitchFamily="34" charset="0"/>
              <a:buChar char="•"/>
            </a:pPr>
            <a:r>
              <a:rPr lang="en-AU" sz="1800" dirty="0">
                <a:latin typeface="+mn-lt"/>
              </a:rPr>
              <a:t>the signs and symptoms of the condition</a:t>
            </a:r>
          </a:p>
          <a:p>
            <a:pPr marL="285750" indent="-285750" fontAlgn="base">
              <a:buFont typeface="Arial" panose="020B0604020202020204" pitchFamily="34" charset="0"/>
              <a:buChar char="•"/>
            </a:pPr>
            <a:r>
              <a:rPr lang="en-AU" sz="1800" dirty="0">
                <a:latin typeface="+mn-lt"/>
              </a:rPr>
              <a:t>the causes</a:t>
            </a:r>
          </a:p>
          <a:p>
            <a:pPr marL="285750" indent="-285750" fontAlgn="base">
              <a:buFont typeface="Arial" panose="020B0604020202020204" pitchFamily="34" charset="0"/>
              <a:buChar char="•"/>
            </a:pPr>
            <a:r>
              <a:rPr lang="en-AU" sz="1800" dirty="0">
                <a:latin typeface="+mn-lt"/>
              </a:rPr>
              <a:t>the effects</a:t>
            </a:r>
          </a:p>
          <a:p>
            <a:pPr marL="285750" indent="-285750" fontAlgn="base">
              <a:buFont typeface="Arial" panose="020B0604020202020204" pitchFamily="34" charset="0"/>
              <a:buChar char="•"/>
            </a:pPr>
            <a:r>
              <a:rPr lang="en-AU" sz="1800" dirty="0">
                <a:latin typeface="+mn-lt"/>
              </a:rPr>
              <a:t>specific support services and treatment options.</a:t>
            </a:r>
          </a:p>
        </p:txBody>
      </p:sp>
      <p:sp>
        <p:nvSpPr>
          <p:cNvPr id="3" name="Slide Number Placeholder 2">
            <a:extLst>
              <a:ext uri="{FF2B5EF4-FFF2-40B4-BE49-F238E27FC236}">
                <a16:creationId xmlns:a16="http://schemas.microsoft.com/office/drawing/2014/main" id="{2106200F-403A-62A4-BFD5-664C2D9F5524}"/>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57</a:t>
            </a:fld>
            <a:endParaRPr lang="en-AU"/>
          </a:p>
        </p:txBody>
      </p:sp>
      <p:sp>
        <p:nvSpPr>
          <p:cNvPr id="6" name="TextBox 5">
            <a:extLst>
              <a:ext uri="{FF2B5EF4-FFF2-40B4-BE49-F238E27FC236}">
                <a16:creationId xmlns:a16="http://schemas.microsoft.com/office/drawing/2014/main" id="{FA34D4DB-E799-BB13-43F7-4447BD93050B}"/>
              </a:ext>
            </a:extLst>
          </p:cNvPr>
          <p:cNvSpPr txBox="1"/>
          <p:nvPr/>
        </p:nvSpPr>
        <p:spPr>
          <a:xfrm>
            <a:off x="348000" y="6329001"/>
            <a:ext cx="4034626" cy="276999"/>
          </a:xfrm>
          <a:prstGeom prst="rect">
            <a:avLst/>
          </a:prstGeom>
          <a:noFill/>
        </p:spPr>
        <p:txBody>
          <a:bodyPr wrap="square">
            <a:spAutoFit/>
          </a:bodyPr>
          <a:lstStyle/>
          <a:p>
            <a:pPr lvl="0" defTabSz="1219170">
              <a:defRPr/>
            </a:pPr>
            <a:r>
              <a:rPr lang="en-AU" sz="1200" dirty="0">
                <a:latin typeface="Arial" panose="020B0604020202020204" pitchFamily="34" charset="0"/>
                <a:cs typeface="Arial" panose="020B0604020202020204" pitchFamily="34" charset="0"/>
              </a:rPr>
              <a:t>Image by </a:t>
            </a:r>
            <a:r>
              <a:rPr lang="en-AU" sz="1200" u="sng" dirty="0">
                <a:latin typeface="Arial" panose="020B0604020202020204" pitchFamily="34" charset="0"/>
                <a:cs typeface="Arial" panose="020B0604020202020204" pitchFamily="34" charset="0"/>
                <a:hlinkClick r:id="rId4"/>
              </a:rPr>
              <a:t>Venita Oberholster</a:t>
            </a:r>
            <a:r>
              <a:rPr lang="en-AU" sz="1200" dirty="0">
                <a:latin typeface="Arial" panose="020B0604020202020204" pitchFamily="34" charset="0"/>
                <a:cs typeface="Arial" panose="020B0604020202020204" pitchFamily="34" charset="0"/>
              </a:rPr>
              <a:t> from </a:t>
            </a:r>
            <a:r>
              <a:rPr lang="en-AU" sz="1200" u="sng" dirty="0" err="1">
                <a:latin typeface="Arial" panose="020B0604020202020204" pitchFamily="34" charset="0"/>
                <a:cs typeface="Arial" panose="020B0604020202020204" pitchFamily="34" charset="0"/>
                <a:hlinkClick r:id="rId5"/>
              </a:rPr>
              <a:t>Pixabay</a:t>
            </a:r>
            <a:endParaRPr lang="en-AU" sz="1200" b="1" dirty="0"/>
          </a:p>
        </p:txBody>
      </p:sp>
    </p:spTree>
    <p:extLst>
      <p:ext uri="{BB962C8B-B14F-4D97-AF65-F5344CB8AC3E}">
        <p14:creationId xmlns:p14="http://schemas.microsoft.com/office/powerpoint/2010/main" val="58451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099C07-03B5-0E2C-CF6D-4BF9F7B9B79B}"/>
              </a:ext>
            </a:extLst>
          </p:cNvPr>
          <p:cNvSpPr>
            <a:spLocks noGrp="1"/>
          </p:cNvSpPr>
          <p:nvPr>
            <p:ph type="title"/>
          </p:nvPr>
        </p:nvSpPr>
        <p:spPr/>
        <p:txBody>
          <a:bodyPr/>
          <a:lstStyle/>
          <a:p>
            <a:r>
              <a:rPr lang="en-AU">
                <a:latin typeface="+mj-lt"/>
                <a:cs typeface="Arial"/>
              </a:rPr>
              <a:t>Activity – the role of resilience</a:t>
            </a:r>
          </a:p>
        </p:txBody>
      </p:sp>
      <p:sp>
        <p:nvSpPr>
          <p:cNvPr id="9" name="Text Placeholder 8">
            <a:extLst>
              <a:ext uri="{FF2B5EF4-FFF2-40B4-BE49-F238E27FC236}">
                <a16:creationId xmlns:a16="http://schemas.microsoft.com/office/drawing/2014/main" id="{AFA49867-C71D-0A04-CCFC-91853CE6DDA7}"/>
              </a:ext>
            </a:extLst>
          </p:cNvPr>
          <p:cNvSpPr>
            <a:spLocks noGrp="1"/>
          </p:cNvSpPr>
          <p:nvPr>
            <p:ph type="body" sz="quarter" idx="18"/>
          </p:nvPr>
        </p:nvSpPr>
        <p:spPr/>
        <p:txBody>
          <a:bodyPr/>
          <a:lstStyle/>
          <a:p>
            <a:r>
              <a:rPr lang="en-AU">
                <a:latin typeface="+mj-lt"/>
              </a:rPr>
              <a:t>Individual activity – resilience toolkit</a:t>
            </a:r>
          </a:p>
        </p:txBody>
      </p:sp>
      <p:sp>
        <p:nvSpPr>
          <p:cNvPr id="10" name="Text Placeholder 10">
            <a:extLst>
              <a:ext uri="{FF2B5EF4-FFF2-40B4-BE49-F238E27FC236}">
                <a16:creationId xmlns:a16="http://schemas.microsoft.com/office/drawing/2014/main" id="{3E02AC2D-DF72-82C9-A3D3-CF00C0A457A8}"/>
              </a:ext>
            </a:extLst>
          </p:cNvPr>
          <p:cNvSpPr txBox="1">
            <a:spLocks/>
          </p:cNvSpPr>
          <p:nvPr/>
        </p:nvSpPr>
        <p:spPr>
          <a:xfrm>
            <a:off x="359998" y="1871097"/>
            <a:ext cx="11484002" cy="4542056"/>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b="1" dirty="0">
                <a:latin typeface="+mj-lt"/>
              </a:rPr>
              <a:t>Instructions</a:t>
            </a:r>
          </a:p>
          <a:p>
            <a:pPr marL="285750" indent="-285750" fontAlgn="base">
              <a:spcBef>
                <a:spcPts val="600"/>
              </a:spcBef>
              <a:buFont typeface="Arial" panose="020B0604020202020204" pitchFamily="34" charset="0"/>
              <a:buChar char="•"/>
            </a:pPr>
            <a:r>
              <a:rPr lang="en-AU" sz="1800" dirty="0">
                <a:latin typeface="+mn-lt"/>
              </a:rPr>
              <a:t>In the </a:t>
            </a:r>
            <a:r>
              <a:rPr lang="en-AU" sz="1800" b="1" dirty="0">
                <a:latin typeface="+mn-lt"/>
              </a:rPr>
              <a:t>‘My Strengths’ </a:t>
            </a:r>
            <a:r>
              <a:rPr lang="en-AU" sz="1800" dirty="0">
                <a:latin typeface="+mn-lt"/>
              </a:rPr>
              <a:t>section, identify three personal qualities that help you cope with challenges.  </a:t>
            </a:r>
          </a:p>
          <a:p>
            <a:pPr marL="285750" indent="-285750" fontAlgn="base">
              <a:spcBef>
                <a:spcPts val="600"/>
              </a:spcBef>
              <a:buFont typeface="Arial" panose="020B0604020202020204" pitchFamily="34" charset="0"/>
              <a:buChar char="•"/>
            </a:pPr>
            <a:r>
              <a:rPr lang="en-AU" sz="1800" dirty="0">
                <a:latin typeface="+mn-lt"/>
              </a:rPr>
              <a:t>In the </a:t>
            </a:r>
            <a:r>
              <a:rPr lang="en-AU" sz="1800" b="1" dirty="0">
                <a:latin typeface="+mn-lt"/>
              </a:rPr>
              <a:t>‘My Supports’ </a:t>
            </a:r>
            <a:r>
              <a:rPr lang="en-AU" sz="1800" dirty="0">
                <a:latin typeface="+mn-lt"/>
              </a:rPr>
              <a:t>section, identify three trusted people or networks you can turn to when you need help.  </a:t>
            </a:r>
          </a:p>
          <a:p>
            <a:pPr marL="285750" indent="-285750" fontAlgn="base">
              <a:spcBef>
                <a:spcPts val="600"/>
              </a:spcBef>
              <a:buFont typeface="Arial" panose="020B0604020202020204" pitchFamily="34" charset="0"/>
              <a:buChar char="•"/>
            </a:pPr>
            <a:r>
              <a:rPr lang="en-AU" sz="1800" dirty="0">
                <a:latin typeface="+mn-lt"/>
              </a:rPr>
              <a:t>In the </a:t>
            </a:r>
            <a:r>
              <a:rPr lang="en-AU" sz="1800" b="1" dirty="0">
                <a:latin typeface="+mn-lt"/>
              </a:rPr>
              <a:t>‘My Strategies’ </a:t>
            </a:r>
            <a:r>
              <a:rPr lang="en-AU" sz="1800" dirty="0">
                <a:latin typeface="+mn-lt"/>
              </a:rPr>
              <a:t>section, identify three coping techniques that you could use when facing a challenge.  </a:t>
            </a:r>
          </a:p>
          <a:p>
            <a:pPr marL="285750" indent="-285750" fontAlgn="base">
              <a:spcBef>
                <a:spcPts val="600"/>
              </a:spcBef>
              <a:buFont typeface="Arial" panose="020B0604020202020204" pitchFamily="34" charset="0"/>
              <a:buChar char="•"/>
            </a:pPr>
            <a:r>
              <a:rPr lang="en-AU" sz="1800" dirty="0">
                <a:latin typeface="+mn-lt"/>
              </a:rPr>
              <a:t>In the </a:t>
            </a:r>
            <a:r>
              <a:rPr lang="en-AU" sz="1800" b="1" dirty="0">
                <a:latin typeface="+mn-lt"/>
              </a:rPr>
              <a:t>‘My Reminders’ </a:t>
            </a:r>
            <a:r>
              <a:rPr lang="en-AU" sz="1800" dirty="0">
                <a:latin typeface="+mn-lt"/>
              </a:rPr>
              <a:t>section, identify three short affirmations or quotes which help you stay positive when things are tough.  </a:t>
            </a:r>
          </a:p>
        </p:txBody>
      </p:sp>
      <p:sp>
        <p:nvSpPr>
          <p:cNvPr id="3" name="Slide Number Placeholder 2">
            <a:extLst>
              <a:ext uri="{FF2B5EF4-FFF2-40B4-BE49-F238E27FC236}">
                <a16:creationId xmlns:a16="http://schemas.microsoft.com/office/drawing/2014/main" id="{5FA84C47-EBD7-3E0E-337B-4289D1A6151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58</a:t>
            </a:fld>
            <a:endParaRPr lang="en-AU"/>
          </a:p>
        </p:txBody>
      </p:sp>
    </p:spTree>
    <p:extLst>
      <p:ext uri="{BB962C8B-B14F-4D97-AF65-F5344CB8AC3E}">
        <p14:creationId xmlns:p14="http://schemas.microsoft.com/office/powerpoint/2010/main" val="287082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F3B25B4C-36C5-8443-9BEF-EA0AAA5289D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1082EB-FA2C-5882-DF3C-60AE8BDDBEB6}"/>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US" dirty="0"/>
              <a:t>My Resilience Toolkit</a:t>
            </a:r>
          </a:p>
        </p:txBody>
      </p:sp>
      <p:pic>
        <p:nvPicPr>
          <p:cNvPr id="2" name="Picture 1" descr="My resilience toolkit including, my strengths, my strategies, my supports and my reminders.">
            <a:extLst>
              <a:ext uri="{FF2B5EF4-FFF2-40B4-BE49-F238E27FC236}">
                <a16:creationId xmlns:a16="http://schemas.microsoft.com/office/drawing/2014/main" id="{8B9F7942-7645-7F7B-24DE-AC5DBB7481AA}"/>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52193" y="357866"/>
            <a:ext cx="8687615" cy="6142269"/>
          </a:xfrm>
          <a:prstGeom prst="rect">
            <a:avLst/>
          </a:prstGeom>
          <a:ln>
            <a:no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528879A6-DB8C-2AB6-B93B-9B2BA64475B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59</a:t>
            </a:fld>
            <a:endParaRPr lang="en-AU"/>
          </a:p>
        </p:txBody>
      </p:sp>
    </p:spTree>
    <p:extLst>
      <p:ext uri="{BB962C8B-B14F-4D97-AF65-F5344CB8AC3E}">
        <p14:creationId xmlns:p14="http://schemas.microsoft.com/office/powerpoint/2010/main" val="196760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B9C6B-9F33-F7C8-36F6-CCABE8E11765}"/>
            </a:ext>
          </a:extLst>
        </p:cNvPr>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719C775-64D0-567F-1E6C-38059CA448FB}"/>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238225" y="441000"/>
            <a:ext cx="4426388" cy="5976000"/>
          </a:xfrm>
        </p:spPr>
      </p:pic>
      <p:sp>
        <p:nvSpPr>
          <p:cNvPr id="2" name="Title 1">
            <a:extLst>
              <a:ext uri="{FF2B5EF4-FFF2-40B4-BE49-F238E27FC236}">
                <a16:creationId xmlns:a16="http://schemas.microsoft.com/office/drawing/2014/main" id="{87FB4018-2984-2E61-4DDE-9650CB1D57F3}"/>
              </a:ext>
            </a:extLst>
          </p:cNvPr>
          <p:cNvSpPr>
            <a:spLocks noGrp="1"/>
          </p:cNvSpPr>
          <p:nvPr>
            <p:ph type="title"/>
          </p:nvPr>
        </p:nvSpPr>
        <p:spPr>
          <a:xfrm>
            <a:off x="5399998" y="360000"/>
            <a:ext cx="6485612" cy="444154"/>
          </a:xfrm>
        </p:spPr>
        <p:txBody>
          <a:bodyPr/>
          <a:lstStyle/>
          <a:p>
            <a:r>
              <a:rPr lang="en-AU">
                <a:latin typeface="+mj-lt"/>
                <a:cs typeface="Arial"/>
              </a:rPr>
              <a:t>Activity – what is health?</a:t>
            </a:r>
            <a:endParaRPr lang="en-AU">
              <a:cs typeface="Arial"/>
            </a:endParaRPr>
          </a:p>
        </p:txBody>
      </p:sp>
      <p:sp>
        <p:nvSpPr>
          <p:cNvPr id="5" name="Text Placeholder 4">
            <a:extLst>
              <a:ext uri="{FF2B5EF4-FFF2-40B4-BE49-F238E27FC236}">
                <a16:creationId xmlns:a16="http://schemas.microsoft.com/office/drawing/2014/main" id="{7CC0A582-383F-E5CA-8DA6-A20E827CB0AB}"/>
              </a:ext>
            </a:extLst>
          </p:cNvPr>
          <p:cNvSpPr>
            <a:spLocks noGrp="1"/>
          </p:cNvSpPr>
          <p:nvPr>
            <p:ph type="body" sz="quarter" idx="18"/>
          </p:nvPr>
        </p:nvSpPr>
        <p:spPr>
          <a:xfrm>
            <a:off x="5399998" y="978964"/>
            <a:ext cx="5400000" cy="294189"/>
          </a:xfrm>
        </p:spPr>
        <p:txBody>
          <a:bodyPr/>
          <a:lstStyle/>
          <a:p>
            <a:r>
              <a:rPr lang="en-AU"/>
              <a:t>Pair activity – turn and talk</a:t>
            </a:r>
            <a:endParaRPr lang="en-AU">
              <a:latin typeface="+mj-lt"/>
            </a:endParaRPr>
          </a:p>
        </p:txBody>
      </p:sp>
      <p:sp>
        <p:nvSpPr>
          <p:cNvPr id="4" name="Text Placeholder 10">
            <a:extLst>
              <a:ext uri="{FF2B5EF4-FFF2-40B4-BE49-F238E27FC236}">
                <a16:creationId xmlns:a16="http://schemas.microsoft.com/office/drawing/2014/main" id="{33364157-740F-DEA4-F7E4-DC61271E6680}"/>
              </a:ext>
            </a:extLst>
          </p:cNvPr>
          <p:cNvSpPr>
            <a:spLocks noGrp="1"/>
          </p:cNvSpPr>
          <p:nvPr>
            <p:ph type="body" sz="quarter" idx="17"/>
          </p:nvPr>
        </p:nvSpPr>
        <p:spPr>
          <a:xfrm>
            <a:off x="5399998" y="2035276"/>
            <a:ext cx="6444002" cy="4300437"/>
          </a:xfrm>
        </p:spPr>
        <p:txBody>
          <a:bodyPr/>
          <a:lstStyle/>
          <a:p>
            <a:pPr>
              <a:spcAft>
                <a:spcPts val="2400"/>
              </a:spcAft>
            </a:pPr>
            <a:r>
              <a:rPr lang="en-AU" sz="1800" i="1" dirty="0">
                <a:latin typeface="+mn-lt"/>
              </a:rPr>
              <a:t>‘</a:t>
            </a:r>
            <a:r>
              <a:rPr lang="en-AU" sz="1800" dirty="0">
                <a:latin typeface="+mn-lt"/>
              </a:rPr>
              <a:t>Health is a state of complete physical, mental and social well-being and not merely the absence of disease or infirmity’</a:t>
            </a:r>
          </a:p>
          <a:p>
            <a:pPr marL="285750" indent="-285750" algn="r">
              <a:spcAft>
                <a:spcPts val="2400"/>
              </a:spcAft>
              <a:buFont typeface="Arial" panose="020B0604020202020204" pitchFamily="34" charset="0"/>
              <a:buChar char="–"/>
            </a:pPr>
            <a:r>
              <a:rPr lang="en-AU" sz="1800" dirty="0">
                <a:latin typeface="+mn-lt"/>
              </a:rPr>
              <a:t>World Health Organisation (WHO)</a:t>
            </a:r>
          </a:p>
          <a:p>
            <a:pPr>
              <a:spcAft>
                <a:spcPts val="2400"/>
              </a:spcAft>
            </a:pPr>
            <a:r>
              <a:rPr lang="en-AU" sz="1800" b="1" dirty="0">
                <a:latin typeface="+mj-lt"/>
              </a:rPr>
              <a:t>Instructions</a:t>
            </a:r>
            <a:endParaRPr lang="en-AU" sz="1800" dirty="0">
              <a:latin typeface="+mj-lt"/>
            </a:endParaRPr>
          </a:p>
          <a:p>
            <a:pPr>
              <a:spcAft>
                <a:spcPts val="2400"/>
              </a:spcAft>
            </a:pPr>
            <a:r>
              <a:rPr lang="en-AU" sz="1800" dirty="0">
                <a:latin typeface="+mn-lt"/>
              </a:rPr>
              <a:t>With your partner, consider what you </a:t>
            </a:r>
            <a:r>
              <a:rPr lang="en-AU" sz="1800" i="1" dirty="0">
                <a:latin typeface="+mn-lt"/>
              </a:rPr>
              <a:t>like</a:t>
            </a:r>
            <a:r>
              <a:rPr lang="en-AU" sz="1800" dirty="0">
                <a:latin typeface="+mn-lt"/>
              </a:rPr>
              <a:t> about this definition and what you </a:t>
            </a:r>
            <a:r>
              <a:rPr lang="en-AU" sz="1800" i="1" dirty="0">
                <a:latin typeface="+mn-lt"/>
              </a:rPr>
              <a:t>wonder</a:t>
            </a:r>
            <a:r>
              <a:rPr lang="en-AU" sz="1800" dirty="0">
                <a:latin typeface="+mn-lt"/>
              </a:rPr>
              <a:t> about this definition.</a:t>
            </a:r>
          </a:p>
        </p:txBody>
      </p:sp>
      <p:sp>
        <p:nvSpPr>
          <p:cNvPr id="3" name="Slide Number Placeholder 2">
            <a:extLst>
              <a:ext uri="{FF2B5EF4-FFF2-40B4-BE49-F238E27FC236}">
                <a16:creationId xmlns:a16="http://schemas.microsoft.com/office/drawing/2014/main" id="{6DCF65F3-B4D9-9BE9-DFE2-DC33BDBD60CF}"/>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6</a:t>
            </a:fld>
            <a:endParaRPr lang="en-AU"/>
          </a:p>
        </p:txBody>
      </p:sp>
      <p:sp>
        <p:nvSpPr>
          <p:cNvPr id="7" name="TextBox 6">
            <a:extLst>
              <a:ext uri="{FF2B5EF4-FFF2-40B4-BE49-F238E27FC236}">
                <a16:creationId xmlns:a16="http://schemas.microsoft.com/office/drawing/2014/main" id="{768B60B4-34E7-EB51-AE62-9437B98AC581}"/>
              </a:ext>
            </a:extLst>
          </p:cNvPr>
          <p:cNvSpPr txBox="1"/>
          <p:nvPr/>
        </p:nvSpPr>
        <p:spPr>
          <a:xfrm>
            <a:off x="238225" y="6457500"/>
            <a:ext cx="4426388" cy="276999"/>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Image by </a:t>
            </a:r>
            <a:r>
              <a:rPr lang="en-AU" sz="1200" b="0" i="0" u="sng" kern="1200" dirty="0" err="1">
                <a:solidFill>
                  <a:schemeClr val="tx1"/>
                </a:solidFill>
                <a:effectLst/>
                <a:latin typeface="Arial" panose="020B0604020202020204" pitchFamily="34" charset="0"/>
                <a:ea typeface="+mn-ea"/>
                <a:cs typeface="Arial" panose="020B0604020202020204" pitchFamily="34" charset="0"/>
                <a:hlinkClick r:id="rId4"/>
              </a:rPr>
              <a:t>Htc</a:t>
            </a:r>
            <a:r>
              <a:rPr lang="en-AU" sz="1200" b="0" i="0" u="sng" kern="1200" dirty="0">
                <a:solidFill>
                  <a:schemeClr val="tx1"/>
                </a:solidFill>
                <a:effectLst/>
                <a:latin typeface="Arial" panose="020B0604020202020204" pitchFamily="34" charset="0"/>
                <a:ea typeface="+mn-ea"/>
                <a:cs typeface="Arial" panose="020B0604020202020204" pitchFamily="34" charset="0"/>
                <a:hlinkClick r:id="rId4"/>
              </a:rPr>
              <a:t> Erl</a:t>
            </a:r>
            <a:r>
              <a:rPr lang="en-AU" sz="1200" b="0" i="0" kern="1200" dirty="0">
                <a:solidFill>
                  <a:schemeClr val="tx1"/>
                </a:solidFill>
                <a:effectLst/>
                <a:latin typeface="Arial" panose="020B0604020202020204" pitchFamily="34" charset="0"/>
                <a:ea typeface="+mn-ea"/>
                <a:cs typeface="Arial" panose="020B0604020202020204" pitchFamily="34" charset="0"/>
              </a:rPr>
              <a:t> from </a:t>
            </a:r>
            <a:r>
              <a:rPr lang="en-AU" sz="1200" b="0" i="0" u="sng" kern="1200" dirty="0" err="1">
                <a:solidFill>
                  <a:schemeClr val="tx1"/>
                </a:solidFill>
                <a:effectLst/>
                <a:latin typeface="Arial" panose="020B0604020202020204" pitchFamily="34" charset="0"/>
                <a:ea typeface="+mn-ea"/>
                <a:cs typeface="Arial" panose="020B0604020202020204" pitchFamily="34" charset="0"/>
                <a:hlinkClick r:id="rId5"/>
              </a:rPr>
              <a:t>Pixabay</a:t>
            </a:r>
            <a:endParaRPr lang="en-AU" sz="1200" b="1" dirty="0"/>
          </a:p>
        </p:txBody>
      </p:sp>
    </p:spTree>
    <p:extLst>
      <p:ext uri="{BB962C8B-B14F-4D97-AF65-F5344CB8AC3E}">
        <p14:creationId xmlns:p14="http://schemas.microsoft.com/office/powerpoint/2010/main" val="360107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CF957-D6A5-9696-49F5-65CD471B723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1C37F0B-4E16-AE14-C28D-2D216BD37AF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06390" y="417564"/>
            <a:ext cx="4432400" cy="5764680"/>
          </a:xfrm>
          <a:prstGeom prst="roundRect">
            <a:avLst>
              <a:gd name="adj" fmla="val 8153"/>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8F413038-0CD6-2F35-AF26-D075267BE173}"/>
              </a:ext>
            </a:extLst>
          </p:cNvPr>
          <p:cNvSpPr>
            <a:spLocks noGrp="1"/>
          </p:cNvSpPr>
          <p:nvPr>
            <p:ph type="title"/>
          </p:nvPr>
        </p:nvSpPr>
        <p:spPr>
          <a:xfrm>
            <a:off x="5399998" y="360000"/>
            <a:ext cx="6485612" cy="444154"/>
          </a:xfrm>
        </p:spPr>
        <p:txBody>
          <a:bodyPr/>
          <a:lstStyle/>
          <a:p>
            <a:r>
              <a:rPr lang="en-AU">
                <a:latin typeface="+mj-lt"/>
                <a:cs typeface="Arial"/>
              </a:rPr>
              <a:t>Activity – staying mentally fit</a:t>
            </a:r>
            <a:endParaRPr lang="en-AU">
              <a:cs typeface="Arial"/>
            </a:endParaRPr>
          </a:p>
        </p:txBody>
      </p:sp>
      <p:sp>
        <p:nvSpPr>
          <p:cNvPr id="5" name="Text Placeholder 4">
            <a:extLst>
              <a:ext uri="{FF2B5EF4-FFF2-40B4-BE49-F238E27FC236}">
                <a16:creationId xmlns:a16="http://schemas.microsoft.com/office/drawing/2014/main" id="{112904CC-6160-4CFF-C1E6-EAF7B56BA2C0}"/>
              </a:ext>
            </a:extLst>
          </p:cNvPr>
          <p:cNvSpPr>
            <a:spLocks noGrp="1"/>
          </p:cNvSpPr>
          <p:nvPr>
            <p:ph type="body" sz="quarter" idx="18"/>
          </p:nvPr>
        </p:nvSpPr>
        <p:spPr>
          <a:xfrm>
            <a:off x="5399998" y="1043776"/>
            <a:ext cx="5400000" cy="294189"/>
          </a:xfrm>
        </p:spPr>
        <p:txBody>
          <a:bodyPr/>
          <a:lstStyle/>
          <a:p>
            <a:r>
              <a:rPr lang="en-AU"/>
              <a:t>Sentence starters</a:t>
            </a:r>
            <a:endParaRPr lang="en-AU">
              <a:latin typeface="+mj-lt"/>
            </a:endParaRPr>
          </a:p>
        </p:txBody>
      </p:sp>
      <p:sp>
        <p:nvSpPr>
          <p:cNvPr id="4" name="Text Placeholder 10">
            <a:extLst>
              <a:ext uri="{FF2B5EF4-FFF2-40B4-BE49-F238E27FC236}">
                <a16:creationId xmlns:a16="http://schemas.microsoft.com/office/drawing/2014/main" id="{478CE869-6325-A680-B16B-E890AF0F588C}"/>
              </a:ext>
            </a:extLst>
          </p:cNvPr>
          <p:cNvSpPr>
            <a:spLocks noGrp="1"/>
          </p:cNvSpPr>
          <p:nvPr>
            <p:ph type="body" sz="quarter" idx="17"/>
          </p:nvPr>
        </p:nvSpPr>
        <p:spPr>
          <a:xfrm>
            <a:off x="5399998" y="1640188"/>
            <a:ext cx="6444002" cy="4542056"/>
          </a:xfrm>
        </p:spPr>
        <p:txBody>
          <a:bodyPr/>
          <a:lstStyle/>
          <a:p>
            <a:r>
              <a:rPr lang="en-AU" sz="1800" b="1" dirty="0">
                <a:latin typeface="+mn-lt"/>
              </a:rPr>
              <a:t>Instructions</a:t>
            </a:r>
          </a:p>
          <a:p>
            <a:pPr fontAlgn="base"/>
            <a:r>
              <a:rPr lang="en-AU" sz="1800" dirty="0">
                <a:latin typeface="+mn-lt"/>
              </a:rPr>
              <a:t>Reflect on the coping strategies and support services that we have learnt about, and complete the following sentences: </a:t>
            </a:r>
          </a:p>
          <a:p>
            <a:pPr marL="285750" indent="-285750" fontAlgn="base">
              <a:spcBef>
                <a:spcPts val="600"/>
              </a:spcBef>
              <a:buFont typeface="Arial" panose="020B0604020202020204" pitchFamily="34" charset="0"/>
              <a:buChar char="•"/>
            </a:pPr>
            <a:r>
              <a:rPr lang="en-AU" sz="1800" dirty="0">
                <a:latin typeface="+mn-lt"/>
              </a:rPr>
              <a:t>If I am feeling stressed about schoolwork, I can… </a:t>
            </a:r>
          </a:p>
          <a:p>
            <a:pPr marL="285750" indent="-285750" fontAlgn="base">
              <a:spcBef>
                <a:spcPts val="600"/>
              </a:spcBef>
              <a:buFont typeface="Arial" panose="020B0604020202020204" pitchFamily="34" charset="0"/>
              <a:buChar char="•"/>
            </a:pPr>
            <a:r>
              <a:rPr lang="en-AU" sz="1800" dirty="0">
                <a:latin typeface="+mn-lt"/>
              </a:rPr>
              <a:t>If I am feeling sad and have a low mood, I can… </a:t>
            </a:r>
          </a:p>
          <a:p>
            <a:pPr marL="285750" indent="-285750" fontAlgn="base">
              <a:spcBef>
                <a:spcPts val="600"/>
              </a:spcBef>
              <a:buFont typeface="Arial" panose="020B0604020202020204" pitchFamily="34" charset="0"/>
              <a:buChar char="•"/>
            </a:pPr>
            <a:r>
              <a:rPr lang="en-AU" sz="1800" dirty="0">
                <a:latin typeface="+mn-lt"/>
              </a:rPr>
              <a:t>If I am feeling frustrated about a friendship situation, I can… </a:t>
            </a:r>
          </a:p>
          <a:p>
            <a:pPr marL="285750" indent="-285750" fontAlgn="base">
              <a:spcBef>
                <a:spcPts val="600"/>
              </a:spcBef>
              <a:buFont typeface="Arial" panose="020B0604020202020204" pitchFamily="34" charset="0"/>
              <a:buChar char="•"/>
            </a:pPr>
            <a:r>
              <a:rPr lang="en-AU" sz="1800" dirty="0">
                <a:latin typeface="+mn-lt"/>
              </a:rPr>
              <a:t>If I notice I am engaging in negative self-talk, I can…  </a:t>
            </a:r>
          </a:p>
        </p:txBody>
      </p:sp>
      <p:sp>
        <p:nvSpPr>
          <p:cNvPr id="3" name="Slide Number Placeholder 2">
            <a:extLst>
              <a:ext uri="{FF2B5EF4-FFF2-40B4-BE49-F238E27FC236}">
                <a16:creationId xmlns:a16="http://schemas.microsoft.com/office/drawing/2014/main" id="{5AD22A77-CBCC-7C1A-C9A3-CBB89709B4F1}"/>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60</a:t>
            </a:fld>
            <a:endParaRPr lang="en-AU"/>
          </a:p>
        </p:txBody>
      </p:sp>
      <p:sp>
        <p:nvSpPr>
          <p:cNvPr id="6" name="TextBox 5">
            <a:extLst>
              <a:ext uri="{FF2B5EF4-FFF2-40B4-BE49-F238E27FC236}">
                <a16:creationId xmlns:a16="http://schemas.microsoft.com/office/drawing/2014/main" id="{73098BD5-93DD-6A16-E92D-0104DFACA5BC}"/>
              </a:ext>
            </a:extLst>
          </p:cNvPr>
          <p:cNvSpPr txBox="1"/>
          <p:nvPr/>
        </p:nvSpPr>
        <p:spPr>
          <a:xfrm>
            <a:off x="306390" y="6329001"/>
            <a:ext cx="4034626" cy="276999"/>
          </a:xfrm>
          <a:prstGeom prst="rect">
            <a:avLst/>
          </a:prstGeom>
          <a:noFill/>
        </p:spPr>
        <p:txBody>
          <a:bodyPr wrap="square">
            <a:spAutoFit/>
          </a:bodyPr>
          <a:lstStyle/>
          <a:p>
            <a:pPr lvl="0" defTabSz="1219170">
              <a:defRPr/>
            </a:pPr>
            <a:r>
              <a:rPr lang="en-AU" sz="1200" dirty="0">
                <a:latin typeface="Arial" panose="020B0604020202020204" pitchFamily="34" charset="0"/>
                <a:cs typeface="Arial" panose="020B0604020202020204" pitchFamily="34" charset="0"/>
              </a:rPr>
              <a:t>Image by </a:t>
            </a:r>
            <a:r>
              <a:rPr lang="en-AU" sz="1200" u="sng" dirty="0" err="1">
                <a:latin typeface="Arial" panose="020B0604020202020204" pitchFamily="34" charset="0"/>
                <a:cs typeface="Arial" panose="020B0604020202020204" pitchFamily="34" charset="0"/>
                <a:hlinkClick r:id="rId4"/>
              </a:rPr>
              <a:t>nugroho</a:t>
            </a:r>
            <a:r>
              <a:rPr lang="en-AU" sz="1200" u="sng" dirty="0">
                <a:latin typeface="Arial" panose="020B0604020202020204" pitchFamily="34" charset="0"/>
                <a:cs typeface="Arial" panose="020B0604020202020204" pitchFamily="34" charset="0"/>
                <a:hlinkClick r:id="rId4"/>
              </a:rPr>
              <a:t> </a:t>
            </a:r>
            <a:r>
              <a:rPr lang="en-AU" sz="1200" u="sng" dirty="0" err="1">
                <a:latin typeface="Arial" panose="020B0604020202020204" pitchFamily="34" charset="0"/>
                <a:cs typeface="Arial" panose="020B0604020202020204" pitchFamily="34" charset="0"/>
                <a:hlinkClick r:id="rId4"/>
              </a:rPr>
              <a:t>dwi</a:t>
            </a:r>
            <a:r>
              <a:rPr lang="en-AU" sz="1200" u="sng" dirty="0">
                <a:latin typeface="Arial" panose="020B0604020202020204" pitchFamily="34" charset="0"/>
                <a:cs typeface="Arial" panose="020B0604020202020204" pitchFamily="34" charset="0"/>
                <a:hlinkClick r:id="rId4"/>
              </a:rPr>
              <a:t> </a:t>
            </a:r>
            <a:r>
              <a:rPr lang="en-AU" sz="1200" u="sng" dirty="0" err="1">
                <a:latin typeface="Arial" panose="020B0604020202020204" pitchFamily="34" charset="0"/>
                <a:cs typeface="Arial" panose="020B0604020202020204" pitchFamily="34" charset="0"/>
                <a:hlinkClick r:id="rId4"/>
              </a:rPr>
              <a:t>hartawan</a:t>
            </a:r>
            <a:r>
              <a:rPr lang="en-AU" sz="1200" dirty="0">
                <a:latin typeface="Arial" panose="020B0604020202020204" pitchFamily="34" charset="0"/>
                <a:cs typeface="Arial" panose="020B0604020202020204" pitchFamily="34" charset="0"/>
              </a:rPr>
              <a:t> from </a:t>
            </a:r>
            <a:r>
              <a:rPr lang="en-AU" sz="1200" u="sng" dirty="0" err="1">
                <a:latin typeface="Arial" panose="020B0604020202020204" pitchFamily="34" charset="0"/>
                <a:cs typeface="Arial" panose="020B0604020202020204" pitchFamily="34" charset="0"/>
                <a:hlinkClick r:id="rId5"/>
              </a:rPr>
              <a:t>Pixabay</a:t>
            </a:r>
            <a:endParaRPr lang="en-AU" sz="1200" b="1" dirty="0"/>
          </a:p>
        </p:txBody>
      </p:sp>
    </p:spTree>
    <p:extLst>
      <p:ext uri="{BB962C8B-B14F-4D97-AF65-F5344CB8AC3E}">
        <p14:creationId xmlns:p14="http://schemas.microsoft.com/office/powerpoint/2010/main" val="398237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80638-9C51-12AF-EFD1-9668135FA4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095BB-5F2E-C7DC-FAFC-B7D77AC34F00}"/>
              </a:ext>
            </a:extLst>
          </p:cNvPr>
          <p:cNvSpPr>
            <a:spLocks noGrp="1"/>
          </p:cNvSpPr>
          <p:nvPr>
            <p:ph type="title"/>
          </p:nvPr>
        </p:nvSpPr>
        <p:spPr/>
        <p:txBody>
          <a:bodyPr anchor="t">
            <a:normAutofit/>
          </a:bodyPr>
          <a:lstStyle/>
          <a:p>
            <a:r>
              <a:rPr lang="en-AU" sz="3300">
                <a:latin typeface="+mj-lt"/>
                <a:cs typeface="Arial"/>
              </a:rPr>
              <a:t>Activity – ‘ask the expert’</a:t>
            </a:r>
          </a:p>
        </p:txBody>
      </p:sp>
      <p:sp>
        <p:nvSpPr>
          <p:cNvPr id="4" name="Text Placeholder 10">
            <a:extLst>
              <a:ext uri="{FF2B5EF4-FFF2-40B4-BE49-F238E27FC236}">
                <a16:creationId xmlns:a16="http://schemas.microsoft.com/office/drawing/2014/main" id="{AB4CA1C5-851B-A46E-F274-4538AB484721}"/>
              </a:ext>
            </a:extLst>
          </p:cNvPr>
          <p:cNvSpPr>
            <a:spLocks noGrp="1"/>
          </p:cNvSpPr>
          <p:nvPr>
            <p:ph type="body" sz="quarter" idx="18"/>
          </p:nvPr>
        </p:nvSpPr>
        <p:spPr/>
        <p:txBody>
          <a:bodyPr>
            <a:noAutofit/>
          </a:bodyPr>
          <a:lstStyle/>
          <a:p>
            <a:pPr>
              <a:lnSpc>
                <a:spcPct val="140000"/>
              </a:lnSpc>
            </a:pPr>
            <a:r>
              <a:rPr lang="en-AU">
                <a:latin typeface="+mj-lt"/>
              </a:rPr>
              <a:t>Group activity – research and design task</a:t>
            </a:r>
          </a:p>
        </p:txBody>
      </p:sp>
      <p:sp>
        <p:nvSpPr>
          <p:cNvPr id="5" name="Text Placeholder 4">
            <a:extLst>
              <a:ext uri="{FF2B5EF4-FFF2-40B4-BE49-F238E27FC236}">
                <a16:creationId xmlns:a16="http://schemas.microsoft.com/office/drawing/2014/main" id="{7B3C2473-36FC-0F5B-6CF7-B409E6668F7C}"/>
              </a:ext>
            </a:extLst>
          </p:cNvPr>
          <p:cNvSpPr>
            <a:spLocks noGrp="1"/>
          </p:cNvSpPr>
          <p:nvPr>
            <p:ph type="body" sz="quarter" idx="4294967295"/>
          </p:nvPr>
        </p:nvSpPr>
        <p:spPr>
          <a:xfrm>
            <a:off x="359998" y="2047939"/>
            <a:ext cx="11484002" cy="4215701"/>
          </a:xfrm>
        </p:spPr>
        <p:txBody>
          <a:bodyPr anchor="b">
            <a:noAutofit/>
          </a:bodyPr>
          <a:lstStyle/>
          <a:p>
            <a:r>
              <a:rPr lang="en-AU" b="1" dirty="0">
                <a:latin typeface="+mj-lt"/>
              </a:rPr>
              <a:t>Instructions</a:t>
            </a:r>
          </a:p>
          <a:p>
            <a:r>
              <a:rPr lang="en-AU" dirty="0">
                <a:latin typeface="+mn-lt"/>
              </a:rPr>
              <a:t>Create a health promotion resources, such as an infographic, poster, short video or article, which communicates key information about your service. </a:t>
            </a:r>
          </a:p>
          <a:p>
            <a:r>
              <a:rPr lang="en-AU" dirty="0">
                <a:latin typeface="+mn-lt"/>
              </a:rPr>
              <a:t>Your design must be relevant and engaging for young people, and include:</a:t>
            </a:r>
          </a:p>
          <a:p>
            <a:pPr marL="342900" indent="-342900" fontAlgn="base">
              <a:buFont typeface="Arial" panose="020B0604020202020204" pitchFamily="34" charset="0"/>
              <a:buChar char="•"/>
            </a:pPr>
            <a:r>
              <a:rPr lang="en-AU" dirty="0">
                <a:latin typeface="+mn-lt"/>
              </a:rPr>
              <a:t>A specific overview of at least two programs or avenues of support offered by the service.  </a:t>
            </a:r>
          </a:p>
          <a:p>
            <a:pPr marL="342900" indent="-342900" fontAlgn="base">
              <a:buFont typeface="Arial" panose="020B0604020202020204" pitchFamily="34" charset="0"/>
              <a:buChar char="•"/>
            </a:pPr>
            <a:r>
              <a:rPr lang="en-AU" dirty="0">
                <a:latin typeface="+mn-lt"/>
              </a:rPr>
              <a:t>A breakdown of the costs involved in accessing the service.  </a:t>
            </a:r>
          </a:p>
          <a:p>
            <a:pPr marL="342900" indent="-342900" fontAlgn="base">
              <a:buFont typeface="Arial" panose="020B0604020202020204" pitchFamily="34" charset="0"/>
              <a:buChar char="•"/>
            </a:pPr>
            <a:r>
              <a:rPr lang="en-AU" dirty="0">
                <a:latin typeface="+mn-lt"/>
              </a:rPr>
              <a:t>Clear guidance for young people on how to access the service, including opening hours, contact details and locations.  </a:t>
            </a:r>
          </a:p>
        </p:txBody>
      </p:sp>
      <p:sp>
        <p:nvSpPr>
          <p:cNvPr id="3" name="Slide Number Placeholder 2">
            <a:extLst>
              <a:ext uri="{FF2B5EF4-FFF2-40B4-BE49-F238E27FC236}">
                <a16:creationId xmlns:a16="http://schemas.microsoft.com/office/drawing/2014/main" id="{40A04E45-C6F5-C541-C129-66B6F222179F}"/>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61</a:t>
            </a:fld>
            <a:endParaRPr lang="en-AU"/>
          </a:p>
        </p:txBody>
      </p:sp>
    </p:spTree>
    <p:extLst>
      <p:ext uri="{BB962C8B-B14F-4D97-AF65-F5344CB8AC3E}">
        <p14:creationId xmlns:p14="http://schemas.microsoft.com/office/powerpoint/2010/main" val="207592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AC9B4-A397-23F2-AD1F-F83763ABA64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9534702-F33A-7C69-5B76-69471F273B84}"/>
              </a:ext>
            </a:extLst>
          </p:cNvPr>
          <p:cNvSpPr>
            <a:spLocks noGrp="1"/>
          </p:cNvSpPr>
          <p:nvPr>
            <p:ph type="ctrTitle"/>
          </p:nvPr>
        </p:nvSpPr>
        <p:spPr/>
        <p:txBody>
          <a:bodyPr/>
          <a:lstStyle/>
          <a:p>
            <a:r>
              <a:rPr lang="en-AU" dirty="0">
                <a:latin typeface="+mj-lt"/>
              </a:rPr>
              <a:t>Navigating risk – drugs and alcohol</a:t>
            </a:r>
          </a:p>
        </p:txBody>
      </p:sp>
    </p:spTree>
    <p:extLst>
      <p:ext uri="{BB962C8B-B14F-4D97-AF65-F5344CB8AC3E}">
        <p14:creationId xmlns:p14="http://schemas.microsoft.com/office/powerpoint/2010/main" val="11272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5FC87-2B81-50B5-A495-BCB4B717B71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B3619-43A3-1122-D4C8-A632A4C0FE16}"/>
              </a:ext>
            </a:extLst>
          </p:cNvPr>
          <p:cNvSpPr>
            <a:spLocks noGrp="1"/>
          </p:cNvSpPr>
          <p:nvPr>
            <p:ph type="title"/>
          </p:nvPr>
        </p:nvSpPr>
        <p:spPr/>
        <p:txBody>
          <a:bodyPr/>
          <a:lstStyle/>
          <a:p>
            <a:r>
              <a:rPr lang="en-AU" dirty="0">
                <a:latin typeface="+mj-lt"/>
              </a:rPr>
              <a:t>Learning intentions and success criteria </a:t>
            </a:r>
            <a:r>
              <a:rPr lang="en-AU" sz="3600" kern="1200" dirty="0">
                <a:solidFill>
                  <a:schemeClr val="accent1"/>
                </a:solidFill>
                <a:effectLst/>
                <a:latin typeface="Arial" panose="020B0604020202020204" pitchFamily="34" charset="0"/>
                <a:ea typeface="+mj-ea"/>
                <a:cs typeface="Arial" panose="020B0604020202020204" pitchFamily="34" charset="0"/>
              </a:rPr>
              <a:t>(4)</a:t>
            </a:r>
            <a:endParaRPr lang="en-AU" dirty="0">
              <a:latin typeface="+mj-lt"/>
            </a:endParaRPr>
          </a:p>
        </p:txBody>
      </p:sp>
      <p:sp>
        <p:nvSpPr>
          <p:cNvPr id="3" name="TextBox 2">
            <a:extLst>
              <a:ext uri="{FF2B5EF4-FFF2-40B4-BE49-F238E27FC236}">
                <a16:creationId xmlns:a16="http://schemas.microsoft.com/office/drawing/2014/main" id="{21626953-3EB9-8431-26D5-0C7690AECE61}"/>
              </a:ext>
            </a:extLst>
          </p:cNvPr>
          <p:cNvSpPr txBox="1"/>
          <p:nvPr/>
        </p:nvSpPr>
        <p:spPr>
          <a:xfrm>
            <a:off x="359998" y="1773117"/>
            <a:ext cx="11303000" cy="472488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1600" b="1" dirty="0">
                <a:solidFill>
                  <a:schemeClr val="accent1"/>
                </a:solidFill>
                <a:cs typeface="Arial" panose="020B0604020202020204" pitchFamily="34" charset="0"/>
              </a:rPr>
              <a:t>We are learning to</a:t>
            </a:r>
            <a:endParaRPr lang="en-AU" sz="1600" b="1" dirty="0">
              <a:solidFill>
                <a:schemeClr val="accent1"/>
              </a:solidFill>
              <a:ea typeface="+mn-lt"/>
              <a:cs typeface="Arial" panose="020B0604020202020204" pitchFamily="34" charset="0"/>
            </a:endParaRPr>
          </a:p>
          <a:p>
            <a:pPr marL="285750" indent="-285750">
              <a:lnSpc>
                <a:spcPct val="150000"/>
              </a:lnSpc>
              <a:spcAft>
                <a:spcPts val="1200"/>
              </a:spcAft>
              <a:buFont typeface="Arial" panose="020B0604020202020204" pitchFamily="34" charset="0"/>
              <a:buChar char="•"/>
            </a:pPr>
            <a:r>
              <a:rPr lang="en-AU" sz="1600" dirty="0">
                <a:cs typeface="Arial" panose="020B0604020202020204" pitchFamily="34" charset="0"/>
              </a:rPr>
              <a:t>investigate the factors that influence decision-making and risk-taking behaviours related to drugs and alcohol </a:t>
            </a:r>
          </a:p>
          <a:p>
            <a:pPr marL="285750" indent="-285750">
              <a:lnSpc>
                <a:spcPct val="150000"/>
              </a:lnSpc>
              <a:spcAft>
                <a:spcPts val="1200"/>
              </a:spcAft>
              <a:buFont typeface="Arial" panose="020B0604020202020204" pitchFamily="34" charset="0"/>
              <a:buChar char="•"/>
            </a:pPr>
            <a:r>
              <a:rPr lang="en-AU" sz="1600" dirty="0">
                <a:cs typeface="Arial" panose="020B0604020202020204" pitchFamily="34" charset="0"/>
              </a:rPr>
              <a:t>examine the nature, cause and cost of addiction and explore strategies to support ourselves and others </a:t>
            </a:r>
          </a:p>
          <a:p>
            <a:pPr marL="285750" indent="-285750">
              <a:lnSpc>
                <a:spcPct val="150000"/>
              </a:lnSpc>
              <a:spcAft>
                <a:spcPts val="1200"/>
              </a:spcAft>
              <a:buFont typeface="Arial" panose="020B0604020202020204" pitchFamily="34" charset="0"/>
              <a:buChar char="•"/>
            </a:pPr>
            <a:r>
              <a:rPr lang="en-AU" sz="1600" dirty="0">
                <a:cs typeface="Arial" panose="020B0604020202020204" pitchFamily="34" charset="0"/>
              </a:rPr>
              <a:t>develop practical skills in decision-making and communication to make positive, safe choices in situations involving drugs and alcohol. </a:t>
            </a:r>
          </a:p>
          <a:p>
            <a:pPr>
              <a:lnSpc>
                <a:spcPct val="150000"/>
              </a:lnSpc>
              <a:spcAft>
                <a:spcPts val="1200"/>
              </a:spcAft>
            </a:pPr>
            <a:r>
              <a:rPr lang="en-AU" sz="1600" b="1" dirty="0">
                <a:solidFill>
                  <a:schemeClr val="accent1"/>
                </a:solidFill>
                <a:latin typeface="+mj-lt"/>
                <a:cs typeface="Arial" panose="020B0604020202020204" pitchFamily="34" charset="0"/>
              </a:rPr>
              <a:t>We can</a:t>
            </a:r>
          </a:p>
          <a:p>
            <a:pPr marL="285750" indent="-285750">
              <a:lnSpc>
                <a:spcPct val="150000"/>
              </a:lnSpc>
              <a:spcAft>
                <a:spcPts val="1200"/>
              </a:spcAft>
              <a:buFont typeface="Arial" panose="020B0604020202020204" pitchFamily="34" charset="0"/>
              <a:buChar char="•"/>
            </a:pPr>
            <a:r>
              <a:rPr lang="en-AU" sz="1600" dirty="0">
                <a:cs typeface="Arial" panose="020B0604020202020204" pitchFamily="34" charset="0"/>
              </a:rPr>
              <a:t>identify and analyse the factors that influence the decision-making and risk-taking behaviours of young people  </a:t>
            </a:r>
          </a:p>
          <a:p>
            <a:pPr marL="285750" indent="-285750">
              <a:lnSpc>
                <a:spcPct val="150000"/>
              </a:lnSpc>
              <a:spcAft>
                <a:spcPts val="1200"/>
              </a:spcAft>
              <a:buFont typeface="Arial" panose="020B0604020202020204" pitchFamily="34" charset="0"/>
              <a:buChar char="•"/>
            </a:pPr>
            <a:r>
              <a:rPr lang="en-AU" sz="1600" dirty="0">
                <a:cs typeface="Arial" panose="020B0604020202020204" pitchFamily="34" charset="0"/>
              </a:rPr>
              <a:t>explain the nature, cause and cost of addiction and propose strategies to support health and wellbeing </a:t>
            </a:r>
          </a:p>
          <a:p>
            <a:pPr marL="285750" indent="-285750">
              <a:lnSpc>
                <a:spcPct val="150000"/>
              </a:lnSpc>
              <a:spcAft>
                <a:spcPts val="1200"/>
              </a:spcAft>
              <a:buFont typeface="Arial" panose="020B0604020202020204" pitchFamily="34" charset="0"/>
              <a:buChar char="•"/>
            </a:pPr>
            <a:r>
              <a:rPr lang="en-AU" sz="1600" dirty="0">
                <a:cs typeface="Arial" panose="020B0604020202020204" pitchFamily="34" charset="0"/>
              </a:rPr>
              <a:t>apply practical skills in decision-making, communication and assertiveness to make safe and responsible choices in situations involving drugs and alcohol. </a:t>
            </a:r>
            <a:endParaRPr lang="en-US" sz="1600" dirty="0">
              <a:cs typeface="Arial" panose="020B0604020202020204" pitchFamily="34" charset="0"/>
            </a:endParaRPr>
          </a:p>
        </p:txBody>
      </p:sp>
      <p:sp>
        <p:nvSpPr>
          <p:cNvPr id="2" name="Slide Number Placeholder 1">
            <a:extLst>
              <a:ext uri="{FF2B5EF4-FFF2-40B4-BE49-F238E27FC236}">
                <a16:creationId xmlns:a16="http://schemas.microsoft.com/office/drawing/2014/main" id="{F0BAA7B4-A761-B04C-F8E7-B9BC5424EC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63</a:t>
            </a:fld>
            <a:endParaRPr lang="en-AU"/>
          </a:p>
        </p:txBody>
      </p:sp>
    </p:spTree>
    <p:extLst>
      <p:ext uri="{BB962C8B-B14F-4D97-AF65-F5344CB8AC3E}">
        <p14:creationId xmlns:p14="http://schemas.microsoft.com/office/powerpoint/2010/main" val="33877544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FEAED-424D-8926-0E22-CB11ADA8E780}"/>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33E57FDB-91C8-CABE-1AD7-CFF907088FE5}"/>
              </a:ext>
              <a:ext uri="{C183D7F6-B498-43B3-948B-1728B52AA6E4}">
                <adec:decorative xmlns:adec="http://schemas.microsoft.com/office/drawing/2017/decorative" val="1"/>
              </a:ext>
            </a:extLst>
          </p:cNvPr>
          <p:cNvGrpSpPr/>
          <p:nvPr/>
        </p:nvGrpSpPr>
        <p:grpSpPr>
          <a:xfrm>
            <a:off x="1263299" y="212689"/>
            <a:ext cx="2686628" cy="6062211"/>
            <a:chOff x="1044215" y="83377"/>
            <a:chExt cx="2930557" cy="6612623"/>
          </a:xfrm>
        </p:grpSpPr>
        <p:pic>
          <p:nvPicPr>
            <p:cNvPr id="7" name="Picture 6" descr="A green and red buttons with a check mark&#10;&#10;AI-generated content may be incorrect.">
              <a:extLst>
                <a:ext uri="{FF2B5EF4-FFF2-40B4-BE49-F238E27FC236}">
                  <a16:creationId xmlns:a16="http://schemas.microsoft.com/office/drawing/2014/main" id="{CB71D731-83FC-BF56-C09B-8AD41DED995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044215" y="83377"/>
              <a:ext cx="2930557" cy="3240000"/>
            </a:xfrm>
            <a:prstGeom prst="rect">
              <a:avLst/>
            </a:prstGeom>
            <a:ln>
              <a:noFill/>
            </a:ln>
            <a:effectLst>
              <a:outerShdw blurRad="50800" dist="38100" dir="2700000" algn="tl" rotWithShape="0">
                <a:prstClr val="black">
                  <a:alpha val="40000"/>
                </a:prstClr>
              </a:outerShdw>
            </a:effectLst>
          </p:spPr>
        </p:pic>
        <p:pic>
          <p:nvPicPr>
            <p:cNvPr id="10" name="Picture 9" descr="A green and red buttons with a check mark&#10;&#10;AI-generated content may be incorrect.">
              <a:extLst>
                <a:ext uri="{FF2B5EF4-FFF2-40B4-BE49-F238E27FC236}">
                  <a16:creationId xmlns:a16="http://schemas.microsoft.com/office/drawing/2014/main" id="{A99D752B-3377-920B-3307-CF935B9E3FF4}"/>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053114" y="3456000"/>
              <a:ext cx="2912759" cy="3240000"/>
            </a:xfrm>
            <a:prstGeom prst="rect">
              <a:avLst/>
            </a:prstGeom>
            <a:ln>
              <a:noFill/>
            </a:ln>
            <a:effectLst>
              <a:outerShdw blurRad="50800" dist="38100" dir="2700000" algn="tl" rotWithShape="0">
                <a:prstClr val="black">
                  <a:alpha val="40000"/>
                </a:prstClr>
              </a:outerShdw>
            </a:effectLst>
          </p:spPr>
        </p:pic>
      </p:grpSp>
      <p:sp>
        <p:nvSpPr>
          <p:cNvPr id="2" name="Title 1">
            <a:extLst>
              <a:ext uri="{FF2B5EF4-FFF2-40B4-BE49-F238E27FC236}">
                <a16:creationId xmlns:a16="http://schemas.microsoft.com/office/drawing/2014/main" id="{3F3D1E4D-CE70-8F18-5E99-869AD5AF2170}"/>
              </a:ext>
            </a:extLst>
          </p:cNvPr>
          <p:cNvSpPr>
            <a:spLocks noGrp="1"/>
          </p:cNvSpPr>
          <p:nvPr>
            <p:ph type="title"/>
          </p:nvPr>
        </p:nvSpPr>
        <p:spPr>
          <a:xfrm>
            <a:off x="5399998" y="360000"/>
            <a:ext cx="6485612" cy="444154"/>
          </a:xfrm>
        </p:spPr>
        <p:txBody>
          <a:bodyPr/>
          <a:lstStyle/>
          <a:p>
            <a:r>
              <a:rPr lang="en-AU" dirty="0">
                <a:latin typeface="+mj-lt"/>
                <a:cs typeface="Arial"/>
              </a:rPr>
              <a:t>Activity – myths and misconceptions (1)</a:t>
            </a:r>
            <a:endParaRPr lang="en-AU" dirty="0">
              <a:cs typeface="Arial"/>
            </a:endParaRPr>
          </a:p>
        </p:txBody>
      </p:sp>
      <p:sp>
        <p:nvSpPr>
          <p:cNvPr id="5" name="Text Placeholder 4">
            <a:extLst>
              <a:ext uri="{FF2B5EF4-FFF2-40B4-BE49-F238E27FC236}">
                <a16:creationId xmlns:a16="http://schemas.microsoft.com/office/drawing/2014/main" id="{7F2BBCB2-28B0-03AA-E578-88B38FABD1A4}"/>
              </a:ext>
            </a:extLst>
          </p:cNvPr>
          <p:cNvSpPr>
            <a:spLocks noGrp="1"/>
          </p:cNvSpPr>
          <p:nvPr>
            <p:ph type="body" sz="quarter" idx="18"/>
          </p:nvPr>
        </p:nvSpPr>
        <p:spPr>
          <a:xfrm>
            <a:off x="5399998" y="1556283"/>
            <a:ext cx="5400000" cy="294189"/>
          </a:xfrm>
        </p:spPr>
        <p:txBody>
          <a:bodyPr/>
          <a:lstStyle/>
          <a:p>
            <a:r>
              <a:rPr lang="en-AU"/>
              <a:t>Class activity</a:t>
            </a:r>
            <a:endParaRPr lang="en-AU">
              <a:latin typeface="+mj-lt"/>
            </a:endParaRPr>
          </a:p>
        </p:txBody>
      </p:sp>
      <p:sp>
        <p:nvSpPr>
          <p:cNvPr id="4" name="Text Placeholder 10">
            <a:extLst>
              <a:ext uri="{FF2B5EF4-FFF2-40B4-BE49-F238E27FC236}">
                <a16:creationId xmlns:a16="http://schemas.microsoft.com/office/drawing/2014/main" id="{80DD04BF-4153-BFDE-918D-8DEAA0A2FF5C}"/>
              </a:ext>
            </a:extLst>
          </p:cNvPr>
          <p:cNvSpPr>
            <a:spLocks noGrp="1"/>
          </p:cNvSpPr>
          <p:nvPr>
            <p:ph type="body" sz="quarter" idx="17"/>
          </p:nvPr>
        </p:nvSpPr>
        <p:spPr>
          <a:xfrm>
            <a:off x="5399998" y="2295144"/>
            <a:ext cx="6444002" cy="4040569"/>
          </a:xfrm>
        </p:spPr>
        <p:txBody>
          <a:bodyPr/>
          <a:lstStyle/>
          <a:p>
            <a:r>
              <a:rPr lang="en-AU" sz="1800" b="1" dirty="0">
                <a:latin typeface="+mn-lt"/>
              </a:rPr>
              <a:t>Instructions</a:t>
            </a:r>
          </a:p>
          <a:p>
            <a:r>
              <a:rPr lang="en-AU" sz="1800" dirty="0">
                <a:latin typeface="+mn-lt"/>
              </a:rPr>
              <a:t>For each of the following statements, consider your position and:</a:t>
            </a:r>
          </a:p>
          <a:p>
            <a:pPr marL="285750" indent="-285750">
              <a:buFont typeface="Arial" panose="020B0604020202020204" pitchFamily="34" charset="0"/>
              <a:buChar char="•"/>
            </a:pPr>
            <a:r>
              <a:rPr lang="en-AU" sz="1800" b="1" dirty="0">
                <a:latin typeface="+mn-lt"/>
              </a:rPr>
              <a:t>stand</a:t>
            </a:r>
            <a:r>
              <a:rPr lang="en-AU" sz="1800" dirty="0">
                <a:latin typeface="+mn-lt"/>
              </a:rPr>
              <a:t> if you believe the statement is true</a:t>
            </a:r>
          </a:p>
          <a:p>
            <a:r>
              <a:rPr lang="en-AU" sz="1800" dirty="0">
                <a:latin typeface="+mn-lt"/>
              </a:rPr>
              <a:t>OR</a:t>
            </a:r>
          </a:p>
          <a:p>
            <a:pPr marL="285750" indent="-285750">
              <a:buFont typeface="Arial" panose="020B0604020202020204" pitchFamily="34" charset="0"/>
              <a:buChar char="•"/>
            </a:pPr>
            <a:r>
              <a:rPr lang="en-AU" sz="1800" b="1" dirty="0">
                <a:latin typeface="+mn-lt"/>
              </a:rPr>
              <a:t>remain seated</a:t>
            </a:r>
            <a:r>
              <a:rPr lang="en-AU" sz="1800" dirty="0">
                <a:latin typeface="+mn-lt"/>
              </a:rPr>
              <a:t> if you believe it is false. </a:t>
            </a:r>
          </a:p>
        </p:txBody>
      </p:sp>
      <p:sp>
        <p:nvSpPr>
          <p:cNvPr id="3" name="Slide Number Placeholder 2">
            <a:extLst>
              <a:ext uri="{FF2B5EF4-FFF2-40B4-BE49-F238E27FC236}">
                <a16:creationId xmlns:a16="http://schemas.microsoft.com/office/drawing/2014/main" id="{5BEA2A12-6F6E-BF5D-6B4D-D004D041C946}"/>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64</a:t>
            </a:fld>
            <a:endParaRPr lang="en-AU"/>
          </a:p>
        </p:txBody>
      </p:sp>
      <p:sp>
        <p:nvSpPr>
          <p:cNvPr id="8" name="TextBox 7">
            <a:extLst>
              <a:ext uri="{FF2B5EF4-FFF2-40B4-BE49-F238E27FC236}">
                <a16:creationId xmlns:a16="http://schemas.microsoft.com/office/drawing/2014/main" id="{897A364A-9157-0731-C4CD-0B8F1D7C7EFF}"/>
              </a:ext>
            </a:extLst>
          </p:cNvPr>
          <p:cNvSpPr txBox="1"/>
          <p:nvPr/>
        </p:nvSpPr>
        <p:spPr>
          <a:xfrm>
            <a:off x="589300" y="6419001"/>
            <a:ext cx="4034626" cy="276999"/>
          </a:xfrm>
          <a:prstGeom prst="rect">
            <a:avLst/>
          </a:prstGeom>
          <a:noFill/>
        </p:spPr>
        <p:txBody>
          <a:bodyPr wrap="square">
            <a:spAutoFit/>
          </a:bodyPr>
          <a:lstStyle/>
          <a:p>
            <a:pPr lvl="0" defTabSz="1219170">
              <a:defRPr/>
            </a:pPr>
            <a:r>
              <a:rPr lang="en-AU" sz="1200" dirty="0">
                <a:latin typeface="Arial" panose="020B0604020202020204" pitchFamily="34" charset="0"/>
                <a:cs typeface="Arial" panose="020B0604020202020204" pitchFamily="34" charset="0"/>
              </a:rPr>
              <a:t>Image by </a:t>
            </a:r>
            <a:r>
              <a:rPr lang="en-AU" sz="1200" u="sng" dirty="0">
                <a:latin typeface="Arial" panose="020B0604020202020204" pitchFamily="34" charset="0"/>
                <a:cs typeface="Arial" panose="020B0604020202020204" pitchFamily="34" charset="0"/>
                <a:hlinkClick r:id="rId5"/>
              </a:rPr>
              <a:t>Muhammad Naufal </a:t>
            </a:r>
            <a:r>
              <a:rPr lang="en-AU" sz="1200" u="sng" dirty="0" err="1">
                <a:latin typeface="Arial" panose="020B0604020202020204" pitchFamily="34" charset="0"/>
                <a:cs typeface="Arial" panose="020B0604020202020204" pitchFamily="34" charset="0"/>
                <a:hlinkClick r:id="rId5"/>
              </a:rPr>
              <a:t>Subhiansyah</a:t>
            </a:r>
            <a:r>
              <a:rPr lang="en-AU" sz="1200" dirty="0">
                <a:latin typeface="Arial" panose="020B0604020202020204" pitchFamily="34" charset="0"/>
                <a:cs typeface="Arial" panose="020B0604020202020204" pitchFamily="34" charset="0"/>
              </a:rPr>
              <a:t> from </a:t>
            </a:r>
            <a:r>
              <a:rPr lang="en-AU" sz="1200" u="sng" dirty="0" err="1">
                <a:latin typeface="Arial" panose="020B0604020202020204" pitchFamily="34" charset="0"/>
                <a:cs typeface="Arial" panose="020B0604020202020204" pitchFamily="34" charset="0"/>
                <a:hlinkClick r:id="rId6"/>
              </a:rPr>
              <a:t>Pixabay</a:t>
            </a:r>
            <a:endParaRPr lang="en-AU" sz="1200" b="1" dirty="0"/>
          </a:p>
        </p:txBody>
      </p:sp>
    </p:spTree>
    <p:extLst>
      <p:ext uri="{BB962C8B-B14F-4D97-AF65-F5344CB8AC3E}">
        <p14:creationId xmlns:p14="http://schemas.microsoft.com/office/powerpoint/2010/main" val="224016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9460760E-D1B5-0076-CC3C-149D9ADE07C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563A0C-2495-AB0A-3F3C-D3FACA2D9E47}"/>
              </a:ext>
            </a:extLst>
          </p:cNvPr>
          <p:cNvSpPr>
            <a:spLocks noGrp="1"/>
          </p:cNvSpPr>
          <p:nvPr>
            <p:ph type="title"/>
          </p:nvPr>
        </p:nvSpPr>
        <p:spPr>
          <a:xfrm>
            <a:off x="360000" y="-741543"/>
            <a:ext cx="11484000" cy="545601"/>
          </a:xfrm>
        </p:spPr>
        <p:txBody>
          <a:bodyPr vert="horz" lIns="0" tIns="0" rIns="0" bIns="0" rtlCol="0" anchor="b">
            <a:noAutofit/>
          </a:bodyPr>
          <a:lstStyle/>
          <a:p>
            <a:r>
              <a:rPr lang="en-AU" dirty="0">
                <a:cs typeface="Arial"/>
              </a:rPr>
              <a:t>Activity – myths and misconceptions (2)</a:t>
            </a:r>
            <a:endParaRPr lang="en-US" dirty="0"/>
          </a:p>
        </p:txBody>
      </p:sp>
      <p:sp>
        <p:nvSpPr>
          <p:cNvPr id="3" name="TextBox 2">
            <a:extLst>
              <a:ext uri="{FF2B5EF4-FFF2-40B4-BE49-F238E27FC236}">
                <a16:creationId xmlns:a16="http://schemas.microsoft.com/office/drawing/2014/main" id="{05EE047B-91C0-A096-8C37-ACD6C586F498}"/>
              </a:ext>
            </a:extLst>
          </p:cNvPr>
          <p:cNvSpPr txBox="1"/>
          <p:nvPr/>
        </p:nvSpPr>
        <p:spPr>
          <a:xfrm>
            <a:off x="444500" y="399965"/>
            <a:ext cx="11303000" cy="605806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lvl="0" indent="-285750">
              <a:lnSpc>
                <a:spcPct val="150000"/>
              </a:lnSpc>
              <a:spcBef>
                <a:spcPts val="600"/>
              </a:spcBef>
              <a:spcAft>
                <a:spcPts val="600"/>
              </a:spcAft>
              <a:buFont typeface="Arial" panose="020B0604020202020204" pitchFamily="34" charset="0"/>
              <a:buChar char="•"/>
            </a:pPr>
            <a:r>
              <a:rPr lang="en-AU" sz="1800" dirty="0"/>
              <a:t>Most teenagers in Australia drink alcohol regularly. </a:t>
            </a:r>
          </a:p>
          <a:p>
            <a:pPr marL="285750" lvl="0" indent="-285750">
              <a:lnSpc>
                <a:spcPct val="150000"/>
              </a:lnSpc>
              <a:spcBef>
                <a:spcPts val="600"/>
              </a:spcBef>
              <a:spcAft>
                <a:spcPts val="600"/>
              </a:spcAft>
              <a:buFont typeface="Arial" panose="020B0604020202020204" pitchFamily="34" charset="0"/>
              <a:buChar char="•"/>
            </a:pPr>
            <a:r>
              <a:rPr lang="en-AU" sz="1800" dirty="0"/>
              <a:t>Nicotine is addictive whether it comes from a vape or a cigarette. </a:t>
            </a:r>
          </a:p>
          <a:p>
            <a:pPr marL="285750" lvl="0" indent="-285750">
              <a:lnSpc>
                <a:spcPct val="150000"/>
              </a:lnSpc>
              <a:spcBef>
                <a:spcPts val="600"/>
              </a:spcBef>
              <a:spcAft>
                <a:spcPts val="600"/>
              </a:spcAft>
              <a:buFont typeface="Arial" panose="020B0604020202020204" pitchFamily="34" charset="0"/>
              <a:buChar char="•"/>
            </a:pPr>
            <a:r>
              <a:rPr lang="en-AU" sz="1800" dirty="0"/>
              <a:t>Everyone experiments with drugs at some point – it’s a normal part of growing up. </a:t>
            </a:r>
          </a:p>
          <a:p>
            <a:pPr marL="285750" lvl="0" indent="-285750">
              <a:lnSpc>
                <a:spcPct val="150000"/>
              </a:lnSpc>
              <a:spcBef>
                <a:spcPts val="600"/>
              </a:spcBef>
              <a:spcAft>
                <a:spcPts val="600"/>
              </a:spcAft>
              <a:buFont typeface="Arial" panose="020B0604020202020204" pitchFamily="34" charset="0"/>
              <a:buChar char="•"/>
            </a:pPr>
            <a:r>
              <a:rPr lang="en-AU" sz="1800" dirty="0"/>
              <a:t>You can’t get addicted to cannabis like you can with other drugs.</a:t>
            </a:r>
          </a:p>
          <a:p>
            <a:pPr marL="285750" lvl="0" indent="-285750">
              <a:lnSpc>
                <a:spcPct val="150000"/>
              </a:lnSpc>
              <a:spcBef>
                <a:spcPts val="600"/>
              </a:spcBef>
              <a:spcAft>
                <a:spcPts val="600"/>
              </a:spcAft>
              <a:buFont typeface="Arial" panose="020B0604020202020204" pitchFamily="34" charset="0"/>
              <a:buChar char="•"/>
            </a:pPr>
            <a:r>
              <a:rPr lang="en-AU" sz="1800" dirty="0"/>
              <a:t>Not everyone who drinks alcohol or tries drugs will develop a problem – but your risk increases with use.</a:t>
            </a:r>
          </a:p>
          <a:p>
            <a:pPr marL="285750" lvl="0" indent="-285750">
              <a:lnSpc>
                <a:spcPct val="150000"/>
              </a:lnSpc>
              <a:spcBef>
                <a:spcPts val="600"/>
              </a:spcBef>
              <a:spcAft>
                <a:spcPts val="600"/>
              </a:spcAft>
              <a:buFont typeface="Arial" panose="020B0604020202020204" pitchFamily="34" charset="0"/>
              <a:buChar char="•"/>
            </a:pPr>
            <a:r>
              <a:rPr lang="en-AU" sz="1800" dirty="0"/>
              <a:t>Saying 'no' to drugs and alcohol is actually more common among teenagers in Australia than saying 'yes'.</a:t>
            </a:r>
          </a:p>
          <a:p>
            <a:pPr marL="285750" lvl="0" indent="-285750">
              <a:lnSpc>
                <a:spcPct val="150000"/>
              </a:lnSpc>
              <a:spcBef>
                <a:spcPts val="600"/>
              </a:spcBef>
              <a:spcAft>
                <a:spcPts val="600"/>
              </a:spcAft>
              <a:buFont typeface="Arial" panose="020B0604020202020204" pitchFamily="34" charset="0"/>
              <a:buChar char="•"/>
            </a:pPr>
            <a:r>
              <a:rPr lang="en-AU" sz="1800" dirty="0"/>
              <a:t>Illegal drugs are always more dangerous than legal ones. </a:t>
            </a:r>
          </a:p>
          <a:p>
            <a:pPr marL="285750" lvl="0" indent="-285750">
              <a:lnSpc>
                <a:spcPct val="150000"/>
              </a:lnSpc>
              <a:spcBef>
                <a:spcPts val="600"/>
              </a:spcBef>
              <a:spcAft>
                <a:spcPts val="600"/>
              </a:spcAft>
              <a:buFont typeface="Arial" panose="020B0604020202020204" pitchFamily="34" charset="0"/>
              <a:buChar char="•"/>
            </a:pPr>
            <a:r>
              <a:rPr lang="en-AU" sz="1800" dirty="0"/>
              <a:t>Most young people either smoke, vape or drink alcohol. </a:t>
            </a:r>
          </a:p>
          <a:p>
            <a:pPr marL="285750" lvl="0" indent="-285750">
              <a:lnSpc>
                <a:spcPct val="150000"/>
              </a:lnSpc>
              <a:spcBef>
                <a:spcPts val="600"/>
              </a:spcBef>
              <a:spcAft>
                <a:spcPts val="600"/>
              </a:spcAft>
              <a:buFont typeface="Arial" panose="020B0604020202020204" pitchFamily="34" charset="0"/>
              <a:buChar char="•"/>
            </a:pPr>
            <a:r>
              <a:rPr lang="en-AU" sz="1800" dirty="0"/>
              <a:t>Education, and support from friends, family or professionals, can help young people make positive choices. </a:t>
            </a:r>
          </a:p>
          <a:p>
            <a:pPr marL="285750" lvl="0" indent="-285750">
              <a:lnSpc>
                <a:spcPct val="150000"/>
              </a:lnSpc>
              <a:spcBef>
                <a:spcPts val="600"/>
              </a:spcBef>
              <a:spcAft>
                <a:spcPts val="600"/>
              </a:spcAft>
              <a:buFont typeface="Arial" panose="020B0604020202020204" pitchFamily="34" charset="0"/>
              <a:buChar char="•"/>
            </a:pPr>
            <a:r>
              <a:rPr lang="en-AU" sz="1800" dirty="0"/>
              <a:t>Having one or two drinks when you’re underage is fine. </a:t>
            </a:r>
          </a:p>
          <a:p>
            <a:pPr marL="285750" lvl="0" indent="-285750">
              <a:lnSpc>
                <a:spcPct val="150000"/>
              </a:lnSpc>
              <a:spcBef>
                <a:spcPts val="600"/>
              </a:spcBef>
              <a:spcAft>
                <a:spcPts val="600"/>
              </a:spcAft>
              <a:buFont typeface="Arial" panose="020B0604020202020204" pitchFamily="34" charset="0"/>
              <a:buChar char="•"/>
            </a:pPr>
            <a:r>
              <a:rPr lang="en-AU" sz="1800" dirty="0"/>
              <a:t>People who don’t drink or experiment with drugs are boring. </a:t>
            </a:r>
            <a:endParaRPr lang="en-US" sz="1800" dirty="0">
              <a:latin typeface="+mj-lt"/>
              <a:cs typeface="Arial" panose="020B0604020202020204" pitchFamily="34" charset="0"/>
            </a:endParaRPr>
          </a:p>
        </p:txBody>
      </p:sp>
      <p:sp>
        <p:nvSpPr>
          <p:cNvPr id="2" name="Slide Number Placeholder 1">
            <a:extLst>
              <a:ext uri="{FF2B5EF4-FFF2-40B4-BE49-F238E27FC236}">
                <a16:creationId xmlns:a16="http://schemas.microsoft.com/office/drawing/2014/main" id="{6EC1E068-A18C-0F30-A331-55267A4C06B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65</a:t>
            </a:fld>
            <a:endParaRPr lang="en-AU"/>
          </a:p>
        </p:txBody>
      </p:sp>
    </p:spTree>
    <p:extLst>
      <p:ext uri="{BB962C8B-B14F-4D97-AF65-F5344CB8AC3E}">
        <p14:creationId xmlns:p14="http://schemas.microsoft.com/office/powerpoint/2010/main" val="285829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5A6F89C-12D4-DABD-17ED-16C45F2824CF}"/>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0608" y="473788"/>
            <a:ext cx="4178474" cy="5910423"/>
          </a:xfrm>
          <a:prstGeom prst="rect">
            <a:avLst/>
          </a:prstGeom>
          <a:ln>
            <a:noFill/>
          </a:ln>
          <a:effectLst>
            <a:outerShdw blurRad="50800" dist="38100" dir="2700000" algn="tl" rotWithShape="0">
              <a:prstClr val="black">
                <a:alpha val="40000"/>
              </a:prstClr>
            </a:outerShdw>
          </a:effectLst>
        </p:spPr>
      </p:pic>
      <p:sp>
        <p:nvSpPr>
          <p:cNvPr id="6" name="Title 5">
            <a:extLst>
              <a:ext uri="{FF2B5EF4-FFF2-40B4-BE49-F238E27FC236}">
                <a16:creationId xmlns:a16="http://schemas.microsoft.com/office/drawing/2014/main" id="{488AB046-4E78-ADD2-7878-436F94235AC3}"/>
              </a:ext>
            </a:extLst>
          </p:cNvPr>
          <p:cNvSpPr>
            <a:spLocks noGrp="1"/>
          </p:cNvSpPr>
          <p:nvPr>
            <p:ph type="title"/>
          </p:nvPr>
        </p:nvSpPr>
        <p:spPr>
          <a:xfrm>
            <a:off x="5399999" y="360000"/>
            <a:ext cx="6430717" cy="554400"/>
          </a:xfrm>
        </p:spPr>
        <p:txBody>
          <a:bodyPr/>
          <a:lstStyle/>
          <a:p>
            <a:r>
              <a:rPr lang="en-AU" dirty="0">
                <a:latin typeface="+mj-lt"/>
                <a:cs typeface="Arial"/>
              </a:rPr>
              <a:t>Activity – facts and figures (1)</a:t>
            </a:r>
          </a:p>
        </p:txBody>
      </p:sp>
      <p:sp>
        <p:nvSpPr>
          <p:cNvPr id="9" name="Text Placeholder 8">
            <a:extLst>
              <a:ext uri="{FF2B5EF4-FFF2-40B4-BE49-F238E27FC236}">
                <a16:creationId xmlns:a16="http://schemas.microsoft.com/office/drawing/2014/main" id="{BE33C447-695A-A6D6-E84D-89703D878FD5}"/>
              </a:ext>
            </a:extLst>
          </p:cNvPr>
          <p:cNvSpPr>
            <a:spLocks noGrp="1"/>
          </p:cNvSpPr>
          <p:nvPr>
            <p:ph type="body" sz="quarter" idx="18"/>
          </p:nvPr>
        </p:nvSpPr>
        <p:spPr>
          <a:xfrm>
            <a:off x="5400000" y="1049262"/>
            <a:ext cx="5400000" cy="294189"/>
          </a:xfrm>
        </p:spPr>
        <p:txBody>
          <a:bodyPr/>
          <a:lstStyle/>
          <a:p>
            <a:r>
              <a:rPr lang="en-AU"/>
              <a:t>Individual activity – statistical analysis</a:t>
            </a:r>
          </a:p>
        </p:txBody>
      </p:sp>
      <p:sp>
        <p:nvSpPr>
          <p:cNvPr id="8" name="Text Placeholder 7">
            <a:extLst>
              <a:ext uri="{FF2B5EF4-FFF2-40B4-BE49-F238E27FC236}">
                <a16:creationId xmlns:a16="http://schemas.microsoft.com/office/drawing/2014/main" id="{866CBC80-4B20-EAF8-D323-C2F50E89352A}"/>
              </a:ext>
            </a:extLst>
          </p:cNvPr>
          <p:cNvSpPr>
            <a:spLocks noGrp="1"/>
          </p:cNvSpPr>
          <p:nvPr>
            <p:ph type="body" sz="quarter" idx="17"/>
          </p:nvPr>
        </p:nvSpPr>
        <p:spPr>
          <a:xfrm>
            <a:off x="5400675" y="1940225"/>
            <a:ext cx="6430717" cy="4395775"/>
          </a:xfrm>
        </p:spPr>
        <p:txBody>
          <a:bodyPr/>
          <a:lstStyle/>
          <a:p>
            <a:r>
              <a:rPr lang="en-AU" b="1" dirty="0">
                <a:latin typeface="+mj-lt"/>
              </a:rPr>
              <a:t>Instructions</a:t>
            </a:r>
          </a:p>
          <a:p>
            <a:r>
              <a:rPr lang="en-AU" dirty="0">
                <a:latin typeface="+mn-lt"/>
              </a:rPr>
              <a:t>Access the AIHW’s </a:t>
            </a:r>
            <a:r>
              <a:rPr lang="en-AU" u="sng" dirty="0">
                <a:latin typeface="+mn-lt"/>
                <a:hlinkClick r:id="rId3"/>
              </a:rPr>
              <a:t>Young people’s use of alcohol, tobacco, e-cigarettes and other drugs</a:t>
            </a:r>
            <a:r>
              <a:rPr lang="en-AU" dirty="0">
                <a:latin typeface="+mn-lt"/>
              </a:rPr>
              <a:t> resource and use the questions from your worksheet to guide your analysis of the data relating to substance use amongst young people. </a:t>
            </a:r>
          </a:p>
          <a:p>
            <a:r>
              <a:rPr lang="en-AU" dirty="0">
                <a:latin typeface="+mn-lt"/>
              </a:rPr>
              <a:t>Record your responses to the questions in your workbooks.</a:t>
            </a:r>
          </a:p>
        </p:txBody>
      </p:sp>
      <p:sp>
        <p:nvSpPr>
          <p:cNvPr id="2" name="Slide Number Placeholder 1">
            <a:extLst>
              <a:ext uri="{FF2B5EF4-FFF2-40B4-BE49-F238E27FC236}">
                <a16:creationId xmlns:a16="http://schemas.microsoft.com/office/drawing/2014/main" id="{ED5EDA4A-BD41-7E36-FF61-19E15567A764}"/>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t>66</a:t>
            </a:fld>
            <a:endParaRPr lang="en-AU"/>
          </a:p>
        </p:txBody>
      </p:sp>
    </p:spTree>
    <p:extLst>
      <p:ext uri="{BB962C8B-B14F-4D97-AF65-F5344CB8AC3E}">
        <p14:creationId xmlns:p14="http://schemas.microsoft.com/office/powerpoint/2010/main" val="76501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06DB4-BEEC-123A-213C-53E5AD7B6AE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10431DE-291D-C9B9-AAF5-F72750B25071}"/>
              </a:ext>
            </a:extLst>
          </p:cNvPr>
          <p:cNvSpPr>
            <a:spLocks noGrp="1"/>
          </p:cNvSpPr>
          <p:nvPr>
            <p:ph type="title"/>
          </p:nvPr>
        </p:nvSpPr>
        <p:spPr/>
        <p:txBody>
          <a:bodyPr/>
          <a:lstStyle/>
          <a:p>
            <a:r>
              <a:rPr lang="en-AU" dirty="0">
                <a:latin typeface="+mj-lt"/>
                <a:cs typeface="Arial"/>
              </a:rPr>
              <a:t>Activity – facts and figures (2)</a:t>
            </a:r>
          </a:p>
        </p:txBody>
      </p:sp>
      <p:sp>
        <p:nvSpPr>
          <p:cNvPr id="8" name="Text Placeholder 7">
            <a:extLst>
              <a:ext uri="{FF2B5EF4-FFF2-40B4-BE49-F238E27FC236}">
                <a16:creationId xmlns:a16="http://schemas.microsoft.com/office/drawing/2014/main" id="{952E13B8-E6AC-6763-5E75-379219823668}"/>
              </a:ext>
            </a:extLst>
          </p:cNvPr>
          <p:cNvSpPr>
            <a:spLocks noGrp="1"/>
          </p:cNvSpPr>
          <p:nvPr>
            <p:ph type="body" sz="quarter" idx="18"/>
          </p:nvPr>
        </p:nvSpPr>
        <p:spPr/>
        <p:txBody>
          <a:bodyPr/>
          <a:lstStyle/>
          <a:p>
            <a:r>
              <a:rPr lang="en-AU" sz="1800">
                <a:latin typeface="+mj-lt"/>
              </a:rPr>
              <a:t>Individual activity – written reflection</a:t>
            </a:r>
          </a:p>
        </p:txBody>
      </p:sp>
      <p:sp>
        <p:nvSpPr>
          <p:cNvPr id="9" name="Text Placeholder 8">
            <a:extLst>
              <a:ext uri="{FF2B5EF4-FFF2-40B4-BE49-F238E27FC236}">
                <a16:creationId xmlns:a16="http://schemas.microsoft.com/office/drawing/2014/main" id="{81BFB062-672B-89CA-D23E-877890932A66}"/>
              </a:ext>
            </a:extLst>
          </p:cNvPr>
          <p:cNvSpPr>
            <a:spLocks noGrp="1"/>
          </p:cNvSpPr>
          <p:nvPr>
            <p:ph type="body" sz="quarter" idx="4294967295"/>
          </p:nvPr>
        </p:nvSpPr>
        <p:spPr>
          <a:xfrm>
            <a:off x="359998" y="1985545"/>
            <a:ext cx="11484002" cy="4335044"/>
          </a:xfrm>
        </p:spPr>
        <p:txBody>
          <a:bodyPr/>
          <a:lstStyle/>
          <a:p>
            <a:r>
              <a:rPr lang="en-AU" b="1" dirty="0">
                <a:latin typeface="+mj-lt"/>
              </a:rPr>
              <a:t>Instructions</a:t>
            </a:r>
          </a:p>
          <a:p>
            <a:pPr fontAlgn="base"/>
            <a:r>
              <a:rPr lang="en-AU" dirty="0">
                <a:latin typeface="+mn-lt"/>
              </a:rPr>
              <a:t>Complete a short, written reflection using the following prompts: </a:t>
            </a:r>
          </a:p>
          <a:p>
            <a:pPr marL="285750" indent="-285750" fontAlgn="base">
              <a:buFont typeface="Arial" panose="020B0604020202020204" pitchFamily="34" charset="0"/>
              <a:buChar char="•"/>
            </a:pPr>
            <a:r>
              <a:rPr lang="en-AU" dirty="0">
                <a:latin typeface="+mn-lt"/>
              </a:rPr>
              <a:t>Which statistic or piece of data surprised you the most? Why? </a:t>
            </a:r>
          </a:p>
          <a:p>
            <a:pPr marL="285750" indent="-285750" fontAlgn="base">
              <a:buFont typeface="Arial" panose="020B0604020202020204" pitchFamily="34" charset="0"/>
              <a:buChar char="•"/>
            </a:pPr>
            <a:r>
              <a:rPr lang="en-AU" dirty="0">
                <a:latin typeface="+mn-lt"/>
              </a:rPr>
              <a:t>What does the evidence suggest about the majority of young people’s choices and behaviours? </a:t>
            </a:r>
          </a:p>
          <a:p>
            <a:pPr marL="285750" indent="-285750" fontAlgn="base">
              <a:buFont typeface="Arial" panose="020B0604020202020204" pitchFamily="34" charset="0"/>
              <a:buChar char="•"/>
            </a:pPr>
            <a:r>
              <a:rPr lang="en-AU" dirty="0">
                <a:latin typeface="+mn-lt"/>
              </a:rPr>
              <a:t>How do the results of your analysis compare with some of the common myths and misconceptions that we discussed earlier? </a:t>
            </a:r>
          </a:p>
          <a:p>
            <a:pPr marL="285750" indent="-285750" fontAlgn="base">
              <a:buFont typeface="Arial" panose="020B0604020202020204" pitchFamily="34" charset="0"/>
              <a:buChar char="•"/>
            </a:pPr>
            <a:r>
              <a:rPr lang="en-AU" dirty="0">
                <a:latin typeface="+mn-lt"/>
              </a:rPr>
              <a:t>Why do you think the overwhelming majority of young people are choosing to make health decisions related to drug and alcohol use? </a:t>
            </a:r>
          </a:p>
        </p:txBody>
      </p:sp>
      <p:sp>
        <p:nvSpPr>
          <p:cNvPr id="2" name="Slide Number Placeholder 1">
            <a:extLst>
              <a:ext uri="{FF2B5EF4-FFF2-40B4-BE49-F238E27FC236}">
                <a16:creationId xmlns:a16="http://schemas.microsoft.com/office/drawing/2014/main" id="{B1D992E3-AB52-6AFB-0603-B5C201C43EA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67</a:t>
            </a:fld>
            <a:endParaRPr lang="en-AU"/>
          </a:p>
        </p:txBody>
      </p:sp>
    </p:spTree>
    <p:extLst>
      <p:ext uri="{BB962C8B-B14F-4D97-AF65-F5344CB8AC3E}">
        <p14:creationId xmlns:p14="http://schemas.microsoft.com/office/powerpoint/2010/main" val="423391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58DEB-FC42-1705-52BC-371DF5EB742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0A3E0B2-11B1-9002-7A62-BF1F67958FDD}"/>
              </a:ext>
            </a:extLst>
          </p:cNvPr>
          <p:cNvSpPr>
            <a:spLocks noGrp="1"/>
          </p:cNvSpPr>
          <p:nvPr>
            <p:ph type="title"/>
          </p:nvPr>
        </p:nvSpPr>
        <p:spPr/>
        <p:txBody>
          <a:bodyPr/>
          <a:lstStyle/>
          <a:p>
            <a:r>
              <a:rPr lang="en-AU" dirty="0">
                <a:latin typeface="+mj-lt"/>
                <a:cs typeface="Arial"/>
              </a:rPr>
              <a:t>Activity – revisiting and extending prior knowledge</a:t>
            </a:r>
          </a:p>
        </p:txBody>
      </p:sp>
      <p:sp>
        <p:nvSpPr>
          <p:cNvPr id="3" name="Rectangle: Rounded Corners 2">
            <a:extLst>
              <a:ext uri="{FF2B5EF4-FFF2-40B4-BE49-F238E27FC236}">
                <a16:creationId xmlns:a16="http://schemas.microsoft.com/office/drawing/2014/main" id="{58BECAB6-33EA-CD70-34B1-1F1762AEE90D}"/>
              </a:ext>
            </a:extLst>
          </p:cNvPr>
          <p:cNvSpPr/>
          <p:nvPr/>
        </p:nvSpPr>
        <p:spPr>
          <a:xfrm>
            <a:off x="237744" y="660810"/>
            <a:ext cx="4590288" cy="5855190"/>
          </a:xfrm>
          <a:prstGeom prst="roundRect">
            <a:avLst>
              <a:gd name="adj" fmla="val 10027"/>
            </a:avLst>
          </a:prstGeom>
          <a:solidFill>
            <a:schemeClr val="accent1"/>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fontAlgn="base">
              <a:lnSpc>
                <a:spcPct val="150000"/>
              </a:lnSpc>
              <a:spcAft>
                <a:spcPts val="600"/>
              </a:spcAft>
            </a:pPr>
            <a:r>
              <a:rPr lang="en-AU" sz="1600" b="1" dirty="0">
                <a:latin typeface="+mj-lt"/>
              </a:rPr>
              <a:t>CONSIDER</a:t>
            </a:r>
            <a:endParaRPr lang="en-AU" sz="1600" b="1" dirty="0"/>
          </a:p>
          <a:p>
            <a:pPr marL="285750" indent="-285750" fontAlgn="base">
              <a:lnSpc>
                <a:spcPct val="150000"/>
              </a:lnSpc>
              <a:spcAft>
                <a:spcPts val="600"/>
              </a:spcAft>
              <a:buFont typeface="Arial" panose="020B0604020202020204" pitchFamily="34" charset="0"/>
              <a:buChar char="•"/>
            </a:pPr>
            <a:r>
              <a:rPr lang="en-AU" sz="1600" dirty="0"/>
              <a:t>What is your position on the statement? Are you for or against it? </a:t>
            </a:r>
          </a:p>
          <a:p>
            <a:pPr marL="285750" indent="-285750" fontAlgn="base">
              <a:lnSpc>
                <a:spcPct val="150000"/>
              </a:lnSpc>
              <a:spcAft>
                <a:spcPts val="600"/>
              </a:spcAft>
              <a:buFont typeface="Arial" panose="020B0604020202020204" pitchFamily="34" charset="0"/>
              <a:buChar char="•"/>
            </a:pPr>
            <a:r>
              <a:rPr lang="en-AU" sz="1600" dirty="0"/>
              <a:t>What evidence from your initial research and mind map supports your point of view? </a:t>
            </a:r>
          </a:p>
          <a:p>
            <a:pPr marL="285750" indent="-285750" fontAlgn="base">
              <a:lnSpc>
                <a:spcPct val="150000"/>
              </a:lnSpc>
              <a:spcAft>
                <a:spcPts val="600"/>
              </a:spcAft>
              <a:buFont typeface="Arial" panose="020B0604020202020204" pitchFamily="34" charset="0"/>
              <a:buChar char="•"/>
            </a:pPr>
            <a:r>
              <a:rPr lang="en-AU" sz="1600" dirty="0"/>
              <a:t>Are there any risks or harms that can’t be addressed through protective behaviours and harm-minimisation strategies? </a:t>
            </a:r>
          </a:p>
          <a:p>
            <a:pPr marL="285750" indent="-285750" fontAlgn="base">
              <a:lnSpc>
                <a:spcPct val="150000"/>
              </a:lnSpc>
              <a:spcAft>
                <a:spcPts val="600"/>
              </a:spcAft>
              <a:buFont typeface="Arial" panose="020B0604020202020204" pitchFamily="34" charset="0"/>
              <a:buChar char="•"/>
            </a:pPr>
            <a:r>
              <a:rPr lang="en-AU" sz="1600" dirty="0"/>
              <a:t>What is your threshold for ‘safe’ drug use? </a:t>
            </a:r>
          </a:p>
          <a:p>
            <a:pPr marL="285750" indent="-285750" fontAlgn="base">
              <a:lnSpc>
                <a:spcPct val="150000"/>
              </a:lnSpc>
              <a:spcAft>
                <a:spcPts val="600"/>
              </a:spcAft>
              <a:buFont typeface="Arial" panose="020B0604020202020204" pitchFamily="34" charset="0"/>
              <a:buChar char="•"/>
            </a:pPr>
            <a:r>
              <a:rPr lang="en-AU" sz="1600" dirty="0"/>
              <a:t>Are there any drug classifications where these strategies might be more or less effective? </a:t>
            </a:r>
          </a:p>
        </p:txBody>
      </p:sp>
      <p:sp>
        <p:nvSpPr>
          <p:cNvPr id="8" name="Text Placeholder 7">
            <a:extLst>
              <a:ext uri="{FF2B5EF4-FFF2-40B4-BE49-F238E27FC236}">
                <a16:creationId xmlns:a16="http://schemas.microsoft.com/office/drawing/2014/main" id="{AFB666A1-D528-3DF9-1794-B90A5F3B087A}"/>
              </a:ext>
            </a:extLst>
          </p:cNvPr>
          <p:cNvSpPr>
            <a:spLocks noGrp="1"/>
          </p:cNvSpPr>
          <p:nvPr>
            <p:ph type="body" sz="quarter" idx="17"/>
          </p:nvPr>
        </p:nvSpPr>
        <p:spPr>
          <a:xfrm>
            <a:off x="5400000" y="2224750"/>
            <a:ext cx="6407150" cy="3995136"/>
          </a:xfrm>
        </p:spPr>
        <p:txBody>
          <a:bodyPr/>
          <a:lstStyle/>
          <a:p>
            <a:r>
              <a:rPr lang="en-AU" b="1" dirty="0">
                <a:latin typeface="+mj-lt"/>
              </a:rPr>
              <a:t>Instructions</a:t>
            </a:r>
          </a:p>
          <a:p>
            <a:pPr fontAlgn="base"/>
            <a:r>
              <a:rPr lang="en-AU" dirty="0">
                <a:latin typeface="+mn-lt"/>
              </a:rPr>
              <a:t>Develop a half-page argument </a:t>
            </a:r>
            <a:r>
              <a:rPr lang="en-AU" b="1" dirty="0">
                <a:latin typeface="+mn-lt"/>
              </a:rPr>
              <a:t>for</a:t>
            </a:r>
            <a:r>
              <a:rPr lang="en-AU" dirty="0">
                <a:latin typeface="+mn-lt"/>
              </a:rPr>
              <a:t> </a:t>
            </a:r>
            <a:r>
              <a:rPr lang="en-AU" b="1" dirty="0">
                <a:solidFill>
                  <a:schemeClr val="tx2"/>
                </a:solidFill>
                <a:latin typeface="+mn-lt"/>
              </a:rPr>
              <a:t>or</a:t>
            </a:r>
            <a:r>
              <a:rPr lang="en-AU" dirty="0">
                <a:latin typeface="+mn-lt"/>
              </a:rPr>
              <a:t> </a:t>
            </a:r>
            <a:r>
              <a:rPr lang="en-AU" b="1" dirty="0">
                <a:latin typeface="+mn-lt"/>
              </a:rPr>
              <a:t>against</a:t>
            </a:r>
            <a:r>
              <a:rPr lang="en-AU" dirty="0">
                <a:latin typeface="+mn-lt"/>
              </a:rPr>
              <a:t> the following statement</a:t>
            </a:r>
          </a:p>
          <a:p>
            <a:pPr algn="ctr" fontAlgn="base"/>
            <a:r>
              <a:rPr lang="en-AU" dirty="0">
                <a:latin typeface="+mn-lt"/>
              </a:rPr>
              <a:t>Harm-minimisation strategies and protective behaviours can make drug use safe for young people.  </a:t>
            </a:r>
          </a:p>
        </p:txBody>
      </p:sp>
      <p:sp>
        <p:nvSpPr>
          <p:cNvPr id="9" name="Text Placeholder 8">
            <a:extLst>
              <a:ext uri="{FF2B5EF4-FFF2-40B4-BE49-F238E27FC236}">
                <a16:creationId xmlns:a16="http://schemas.microsoft.com/office/drawing/2014/main" id="{048B0861-E0C6-2C4B-CD1A-C85EACF39041}"/>
              </a:ext>
            </a:extLst>
          </p:cNvPr>
          <p:cNvSpPr>
            <a:spLocks noGrp="1"/>
          </p:cNvSpPr>
          <p:nvPr>
            <p:ph type="body" sz="quarter" idx="18"/>
          </p:nvPr>
        </p:nvSpPr>
        <p:spPr>
          <a:xfrm>
            <a:off x="5400000" y="1567736"/>
            <a:ext cx="5400000" cy="294189"/>
          </a:xfrm>
        </p:spPr>
        <p:txBody>
          <a:bodyPr/>
          <a:lstStyle/>
          <a:p>
            <a:r>
              <a:rPr lang="en-AU"/>
              <a:t>Individual activity – persuasive text</a:t>
            </a:r>
          </a:p>
        </p:txBody>
      </p:sp>
      <p:sp>
        <p:nvSpPr>
          <p:cNvPr id="2" name="Slide Number Placeholder 1">
            <a:extLst>
              <a:ext uri="{FF2B5EF4-FFF2-40B4-BE49-F238E27FC236}">
                <a16:creationId xmlns:a16="http://schemas.microsoft.com/office/drawing/2014/main" id="{5ED5F714-1131-285C-E36B-5A9104BC453F}"/>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t>68</a:t>
            </a:fld>
            <a:endParaRPr lang="en-AU"/>
          </a:p>
        </p:txBody>
      </p:sp>
    </p:spTree>
    <p:extLst>
      <p:ext uri="{BB962C8B-B14F-4D97-AF65-F5344CB8AC3E}">
        <p14:creationId xmlns:p14="http://schemas.microsoft.com/office/powerpoint/2010/main" val="3205622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Drug, alcohol and smoking addiction costing Australia billions, new report shows | ABC News">
            <a:hlinkClick r:id="" action="ppaction://media"/>
            <a:extLst>
              <a:ext uri="{FF2B5EF4-FFF2-40B4-BE49-F238E27FC236}">
                <a16:creationId xmlns:a16="http://schemas.microsoft.com/office/drawing/2014/main" id="{781EBAA8-0932-DBEB-DC0F-154509F5C4CF}"/>
              </a:ext>
            </a:extLst>
          </p:cNvPr>
          <p:cNvPicPr>
            <a:picLocks noRot="1" noChangeAspect="1"/>
          </p:cNvPicPr>
          <p:nvPr>
            <a:videoFile r:link="rId1"/>
          </p:nvPr>
        </p:nvPicPr>
        <p:blipFill>
          <a:blip r:embed="rId3"/>
          <a:stretch>
            <a:fillRect/>
          </a:stretch>
        </p:blipFill>
        <p:spPr>
          <a:xfrm>
            <a:off x="0" y="-15240"/>
            <a:ext cx="12192000" cy="6888480"/>
          </a:xfrm>
          <a:prstGeom prst="rect">
            <a:avLst/>
          </a:prstGeom>
        </p:spPr>
      </p:pic>
      <p:sp>
        <p:nvSpPr>
          <p:cNvPr id="3" name="Slide Number Placeholder 2">
            <a:extLst>
              <a:ext uri="{FF2B5EF4-FFF2-40B4-BE49-F238E27FC236}">
                <a16:creationId xmlns:a16="http://schemas.microsoft.com/office/drawing/2014/main" id="{1DD82A7D-40F6-2F80-9973-48C0F1CD95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pPr/>
              <a:t>69</a:t>
            </a:fld>
            <a:endParaRPr lang="en-AU">
              <a:solidFill>
                <a:schemeClr val="bg1"/>
              </a:solidFill>
            </a:endParaRPr>
          </a:p>
        </p:txBody>
      </p:sp>
      <p:sp>
        <p:nvSpPr>
          <p:cNvPr id="2" name="Title 1">
            <a:extLst>
              <a:ext uri="{FF2B5EF4-FFF2-40B4-BE49-F238E27FC236}">
                <a16:creationId xmlns:a16="http://schemas.microsoft.com/office/drawing/2014/main" id="{079602AE-B150-A28D-B359-A257EC5D2735}"/>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b="1" dirty="0"/>
              <a:t>Drug, alcohol and smoking addiction costing Australia billions, new report shows | ABC News (1:54)</a:t>
            </a:r>
          </a:p>
        </p:txBody>
      </p:sp>
    </p:spTree>
    <p:extLst>
      <p:ext uri="{BB962C8B-B14F-4D97-AF65-F5344CB8AC3E}">
        <p14:creationId xmlns:p14="http://schemas.microsoft.com/office/powerpoint/2010/main" val="95329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BA4FA4C-DBA8-5CB2-DDB1-5FB5828BAF08}"/>
              </a:ext>
            </a:extLst>
          </p:cNvPr>
          <p:cNvSpPr>
            <a:spLocks noGrp="1"/>
          </p:cNvSpPr>
          <p:nvPr>
            <p:ph type="title"/>
          </p:nvPr>
        </p:nvSpPr>
        <p:spPr/>
        <p:txBody>
          <a:bodyPr/>
          <a:lstStyle/>
          <a:p>
            <a:r>
              <a:rPr lang="en-AU" dirty="0">
                <a:latin typeface="+mj-lt"/>
                <a:cs typeface="Arial"/>
              </a:rPr>
              <a:t>Activity – what is wellbeing?</a:t>
            </a:r>
          </a:p>
        </p:txBody>
      </p:sp>
      <p:sp>
        <p:nvSpPr>
          <p:cNvPr id="9" name="Text Placeholder 8">
            <a:extLst>
              <a:ext uri="{FF2B5EF4-FFF2-40B4-BE49-F238E27FC236}">
                <a16:creationId xmlns:a16="http://schemas.microsoft.com/office/drawing/2014/main" id="{6265B3DA-3047-FA4A-E251-4CB1DDC3FBE3}"/>
              </a:ext>
            </a:extLst>
          </p:cNvPr>
          <p:cNvSpPr>
            <a:spLocks noGrp="1"/>
          </p:cNvSpPr>
          <p:nvPr>
            <p:ph type="body" sz="quarter" idx="18"/>
          </p:nvPr>
        </p:nvSpPr>
        <p:spPr/>
        <p:txBody>
          <a:bodyPr/>
          <a:lstStyle/>
          <a:p>
            <a:r>
              <a:rPr lang="en-AU">
                <a:latin typeface="+mj-lt"/>
              </a:rPr>
              <a:t>Venn Diagram</a:t>
            </a:r>
          </a:p>
        </p:txBody>
      </p:sp>
      <p:grpSp>
        <p:nvGrpSpPr>
          <p:cNvPr id="15" name="Group 14" descr="A Venn Diagram exploring the differences and similarities between wellbeing and health.">
            <a:extLst>
              <a:ext uri="{FF2B5EF4-FFF2-40B4-BE49-F238E27FC236}">
                <a16:creationId xmlns:a16="http://schemas.microsoft.com/office/drawing/2014/main" id="{B57D5251-029B-6CA6-2293-A08AA14B0073}"/>
              </a:ext>
            </a:extLst>
          </p:cNvPr>
          <p:cNvGrpSpPr/>
          <p:nvPr/>
        </p:nvGrpSpPr>
        <p:grpSpPr>
          <a:xfrm>
            <a:off x="1789248" y="1777968"/>
            <a:ext cx="8531208" cy="4828032"/>
            <a:chOff x="1780104" y="1572768"/>
            <a:chExt cx="8531208" cy="4828032"/>
          </a:xfrm>
        </p:grpSpPr>
        <p:sp>
          <p:nvSpPr>
            <p:cNvPr id="10" name="Flowchart: Connector 9">
              <a:extLst>
                <a:ext uri="{FF2B5EF4-FFF2-40B4-BE49-F238E27FC236}">
                  <a16:creationId xmlns:a16="http://schemas.microsoft.com/office/drawing/2014/main" id="{AFD4E654-DAE0-131A-E332-B5D6BC8DB52E}"/>
                </a:ext>
              </a:extLst>
            </p:cNvPr>
            <p:cNvSpPr/>
            <p:nvPr/>
          </p:nvSpPr>
          <p:spPr>
            <a:xfrm>
              <a:off x="1780104" y="1572768"/>
              <a:ext cx="5148000" cy="4828032"/>
            </a:xfrm>
            <a:prstGeom prst="flowChartConnector">
              <a:avLst/>
            </a:prstGeom>
            <a:solidFill>
              <a:schemeClr val="tx1">
                <a:lumMod val="10000"/>
                <a:lumOff val="90000"/>
              </a:schemeClr>
            </a:solidFill>
            <a:ln>
              <a:solidFill>
                <a:schemeClr val="accent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solidFill>
                  <a:schemeClr val="accent1"/>
                </a:solidFill>
              </a:endParaRPr>
            </a:p>
          </p:txBody>
        </p:sp>
        <p:sp>
          <p:nvSpPr>
            <p:cNvPr id="11" name="Flowchart: Connector 10">
              <a:extLst>
                <a:ext uri="{FF2B5EF4-FFF2-40B4-BE49-F238E27FC236}">
                  <a16:creationId xmlns:a16="http://schemas.microsoft.com/office/drawing/2014/main" id="{EDBFB0B0-C7D3-AE6A-9AED-F6D96E0B439C}"/>
                </a:ext>
              </a:extLst>
            </p:cNvPr>
            <p:cNvSpPr/>
            <p:nvPr/>
          </p:nvSpPr>
          <p:spPr>
            <a:xfrm>
              <a:off x="5163312" y="1572768"/>
              <a:ext cx="5148000" cy="4828032"/>
            </a:xfrm>
            <a:prstGeom prst="flowChartConnector">
              <a:avLst/>
            </a:prstGeom>
            <a:solidFill>
              <a:schemeClr val="accent6">
                <a:lumMod val="50000"/>
                <a:alpha val="4000"/>
              </a:schemeClr>
            </a:solidFill>
            <a:ln>
              <a:solidFill>
                <a:schemeClr val="accent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solidFill>
                  <a:schemeClr val="accent1"/>
                </a:solidFill>
              </a:endParaRPr>
            </a:p>
          </p:txBody>
        </p:sp>
        <p:sp>
          <p:nvSpPr>
            <p:cNvPr id="12" name="TextBox 11">
              <a:extLst>
                <a:ext uri="{FF2B5EF4-FFF2-40B4-BE49-F238E27FC236}">
                  <a16:creationId xmlns:a16="http://schemas.microsoft.com/office/drawing/2014/main" id="{C8052908-A959-C2D0-2EA6-D0A48C9BC428}"/>
                </a:ext>
              </a:extLst>
            </p:cNvPr>
            <p:cNvSpPr txBox="1"/>
            <p:nvPr/>
          </p:nvSpPr>
          <p:spPr>
            <a:xfrm>
              <a:off x="2002536" y="3664458"/>
              <a:ext cx="1389888" cy="644652"/>
            </a:xfrm>
            <a:prstGeom prst="rect">
              <a:avLst/>
            </a:prstGeom>
            <a:noFill/>
          </p:spPr>
          <p:txBody>
            <a:bodyPr wrap="square" lIns="0" tIns="0" rIns="0" bIns="0" rtlCol="0">
              <a:noAutofit/>
            </a:bodyPr>
            <a:lstStyle/>
            <a:p>
              <a:pPr algn="l"/>
              <a:r>
                <a:rPr lang="en-AU" sz="1800" dirty="0">
                  <a:solidFill>
                    <a:srgbClr val="002060"/>
                  </a:solidFill>
                </a:rPr>
                <a:t>WELLBEING</a:t>
              </a:r>
            </a:p>
          </p:txBody>
        </p:sp>
        <p:sp>
          <p:nvSpPr>
            <p:cNvPr id="13" name="TextBox 12">
              <a:extLst>
                <a:ext uri="{FF2B5EF4-FFF2-40B4-BE49-F238E27FC236}">
                  <a16:creationId xmlns:a16="http://schemas.microsoft.com/office/drawing/2014/main" id="{F6FBA799-41AE-6E8D-4272-2FA992DA018D}"/>
                </a:ext>
              </a:extLst>
            </p:cNvPr>
            <p:cNvSpPr txBox="1"/>
            <p:nvPr/>
          </p:nvSpPr>
          <p:spPr>
            <a:xfrm>
              <a:off x="8698992" y="3664458"/>
              <a:ext cx="1389888" cy="644652"/>
            </a:xfrm>
            <a:prstGeom prst="rect">
              <a:avLst/>
            </a:prstGeom>
            <a:noFill/>
          </p:spPr>
          <p:txBody>
            <a:bodyPr wrap="square" lIns="0" tIns="0" rIns="0" bIns="0" rtlCol="0">
              <a:noAutofit/>
            </a:bodyPr>
            <a:lstStyle/>
            <a:p>
              <a:pPr algn="ctr"/>
              <a:r>
                <a:rPr lang="en-AU" sz="1800">
                  <a:solidFill>
                    <a:srgbClr val="002060"/>
                  </a:solidFill>
                </a:rPr>
                <a:t>HEALTH</a:t>
              </a:r>
            </a:p>
          </p:txBody>
        </p:sp>
      </p:grpSp>
      <p:sp>
        <p:nvSpPr>
          <p:cNvPr id="3" name="Slide Number Placeholder 2">
            <a:extLst>
              <a:ext uri="{FF2B5EF4-FFF2-40B4-BE49-F238E27FC236}">
                <a16:creationId xmlns:a16="http://schemas.microsoft.com/office/drawing/2014/main" id="{96B1B09E-7C56-5501-4AE6-04892CB3AAE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37823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77C3D3CD-B73D-7A1F-ABC5-F0ACF476AEE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7335" y="1341218"/>
            <a:ext cx="4746687" cy="4175564"/>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2678362-E6B5-AA08-2A43-BD4019571054}"/>
              </a:ext>
              <a:ext uri="{C183D7F6-B498-43B3-948B-1728B52AA6E4}">
                <adec:decorative xmlns:adec="http://schemas.microsoft.com/office/drawing/2017/decorative" val="1"/>
              </a:ext>
            </a:extLst>
          </p:cNvPr>
          <p:cNvSpPr txBox="1"/>
          <p:nvPr/>
        </p:nvSpPr>
        <p:spPr>
          <a:xfrm>
            <a:off x="380486" y="5384365"/>
            <a:ext cx="6096000" cy="276999"/>
          </a:xfrm>
          <a:prstGeom prst="rect">
            <a:avLst/>
          </a:prstGeom>
          <a:noFill/>
        </p:spPr>
        <p:txBody>
          <a:bodyPr wrap="square">
            <a:spAutoFit/>
          </a:bodyPr>
          <a:lstStyle/>
          <a:p>
            <a:r>
              <a:rPr lang="en-AU" sz="1200" b="0" i="0" u="none" strike="noStrike" kern="1200" dirty="0">
                <a:solidFill>
                  <a:schemeClr val="tx1"/>
                </a:solidFill>
                <a:effectLst/>
                <a:latin typeface="Arial" panose="020B0604020202020204" pitchFamily="34" charset="0"/>
                <a:ea typeface="+mn-ea"/>
                <a:cs typeface="Arial" panose="020B0604020202020204" pitchFamily="34" charset="0"/>
              </a:rPr>
              <a:t>Image by </a:t>
            </a:r>
            <a:r>
              <a:rPr lang="en-AU" sz="1200" b="0" i="0" u="sng" strike="noStrike" kern="1200" dirty="0" err="1">
                <a:solidFill>
                  <a:schemeClr val="tx1"/>
                </a:solidFill>
                <a:effectLst/>
                <a:latin typeface="Arial" panose="020B0604020202020204" pitchFamily="34" charset="0"/>
                <a:ea typeface="+mn-ea"/>
                <a:cs typeface="Arial" panose="020B0604020202020204" pitchFamily="34" charset="0"/>
                <a:hlinkClick r:id="rId4"/>
              </a:rPr>
              <a:t>YeriLee</a:t>
            </a:r>
            <a:r>
              <a:rPr lang="en-AU" sz="1200" b="0" i="0" u="none" strike="noStrike" kern="1200" dirty="0">
                <a:solidFill>
                  <a:schemeClr val="tx1"/>
                </a:solidFill>
                <a:effectLst/>
                <a:latin typeface="Arial" panose="020B0604020202020204" pitchFamily="34" charset="0"/>
                <a:ea typeface="+mn-ea"/>
                <a:cs typeface="Arial" panose="020B0604020202020204" pitchFamily="34" charset="0"/>
              </a:rPr>
              <a:t> from </a:t>
            </a:r>
            <a:r>
              <a:rPr lang="en-AU" sz="1200" b="0" i="0" u="sng" strike="noStrike" kern="1200" dirty="0" err="1">
                <a:solidFill>
                  <a:schemeClr val="tx1"/>
                </a:solidFill>
                <a:effectLst/>
                <a:latin typeface="Arial" panose="020B0604020202020204" pitchFamily="34" charset="0"/>
                <a:ea typeface="+mn-ea"/>
                <a:cs typeface="Arial" panose="020B0604020202020204" pitchFamily="34" charset="0"/>
                <a:hlinkClick r:id="rId5"/>
              </a:rPr>
              <a:t>Pixabay</a:t>
            </a:r>
            <a:endParaRPr lang="en-AU" sz="1200" dirty="0"/>
          </a:p>
        </p:txBody>
      </p:sp>
      <p:sp>
        <p:nvSpPr>
          <p:cNvPr id="3" name="Title 2">
            <a:extLst>
              <a:ext uri="{FF2B5EF4-FFF2-40B4-BE49-F238E27FC236}">
                <a16:creationId xmlns:a16="http://schemas.microsoft.com/office/drawing/2014/main" id="{98FDCF03-6A8D-400D-2C1D-36F5D3D6D915}"/>
              </a:ext>
            </a:extLst>
          </p:cNvPr>
          <p:cNvSpPr>
            <a:spLocks noGrp="1"/>
          </p:cNvSpPr>
          <p:nvPr>
            <p:ph type="title"/>
          </p:nvPr>
        </p:nvSpPr>
        <p:spPr/>
        <p:txBody>
          <a:bodyPr/>
          <a:lstStyle/>
          <a:p>
            <a:r>
              <a:rPr lang="en-AU" dirty="0">
                <a:latin typeface="+mj-lt"/>
                <a:cs typeface="Arial"/>
              </a:rPr>
              <a:t>Activity – what influences our decision-making?</a:t>
            </a:r>
            <a:endParaRPr lang="en-AU" dirty="0">
              <a:latin typeface="+mj-lt"/>
            </a:endParaRPr>
          </a:p>
        </p:txBody>
      </p:sp>
      <p:sp>
        <p:nvSpPr>
          <p:cNvPr id="6" name="Text Placeholder 5">
            <a:extLst>
              <a:ext uri="{FF2B5EF4-FFF2-40B4-BE49-F238E27FC236}">
                <a16:creationId xmlns:a16="http://schemas.microsoft.com/office/drawing/2014/main" id="{FE4EA427-7734-2730-C266-EE145A06A0F5}"/>
              </a:ext>
            </a:extLst>
          </p:cNvPr>
          <p:cNvSpPr>
            <a:spLocks noGrp="1"/>
          </p:cNvSpPr>
          <p:nvPr>
            <p:ph type="body" sz="quarter" idx="18"/>
          </p:nvPr>
        </p:nvSpPr>
        <p:spPr>
          <a:xfrm>
            <a:off x="5399998" y="1563840"/>
            <a:ext cx="5400000" cy="294189"/>
          </a:xfrm>
        </p:spPr>
        <p:txBody>
          <a:bodyPr/>
          <a:lstStyle/>
          <a:p>
            <a:r>
              <a:rPr lang="en-AU">
                <a:cs typeface="Arial"/>
              </a:rPr>
              <a:t>Individual activity – short story analysis</a:t>
            </a:r>
            <a:endParaRPr lang="en-AU"/>
          </a:p>
        </p:txBody>
      </p:sp>
      <p:sp>
        <p:nvSpPr>
          <p:cNvPr id="5" name="Text Placeholder 4">
            <a:extLst>
              <a:ext uri="{FF2B5EF4-FFF2-40B4-BE49-F238E27FC236}">
                <a16:creationId xmlns:a16="http://schemas.microsoft.com/office/drawing/2014/main" id="{A9A75173-6EFC-5EE5-553B-F2D16A8DA39D}"/>
              </a:ext>
            </a:extLst>
          </p:cNvPr>
          <p:cNvSpPr>
            <a:spLocks noGrp="1"/>
          </p:cNvSpPr>
          <p:nvPr>
            <p:ph type="body" sz="quarter" idx="17"/>
          </p:nvPr>
        </p:nvSpPr>
        <p:spPr>
          <a:xfrm>
            <a:off x="5400675" y="2195721"/>
            <a:ext cx="6430717" cy="4140279"/>
          </a:xfrm>
        </p:spPr>
        <p:txBody>
          <a:bodyPr vert="horz" lIns="0" tIns="0" rIns="0" bIns="0" rtlCol="0" anchor="t">
            <a:noAutofit/>
          </a:bodyPr>
          <a:lstStyle/>
          <a:p>
            <a:r>
              <a:rPr lang="en-AU" sz="1800" b="1" dirty="0">
                <a:latin typeface="+mj-lt"/>
                <a:cs typeface="Arial"/>
              </a:rPr>
              <a:t>Instructions</a:t>
            </a:r>
          </a:p>
          <a:p>
            <a:r>
              <a:rPr lang="en-AU" sz="1800" dirty="0">
                <a:latin typeface="+mn-lt"/>
                <a:cs typeface="Arial"/>
              </a:rPr>
              <a:t>Analyse the story and make short annotations which identify:</a:t>
            </a:r>
          </a:p>
          <a:p>
            <a:pPr marL="285750" indent="-285750">
              <a:buFont typeface="Arial" panose="020B0604020202020204" pitchFamily="34" charset="0"/>
              <a:buChar char="•"/>
            </a:pPr>
            <a:r>
              <a:rPr lang="en-AU" sz="1800" dirty="0">
                <a:latin typeface="+mn-lt"/>
                <a:cs typeface="Arial"/>
              </a:rPr>
              <a:t>each of the decisions being made by the characters in the story</a:t>
            </a:r>
          </a:p>
          <a:p>
            <a:pPr marL="285750" indent="-285750">
              <a:buFont typeface="Arial" panose="020B0604020202020204" pitchFamily="34" charset="0"/>
              <a:buChar char="•"/>
            </a:pPr>
            <a:r>
              <a:rPr lang="en-AU" sz="1800" dirty="0">
                <a:latin typeface="+mn-lt"/>
                <a:cs typeface="Arial"/>
              </a:rPr>
              <a:t>the factors that you believe are influencing the decision-making process. </a:t>
            </a:r>
          </a:p>
          <a:p>
            <a:r>
              <a:rPr lang="en-AU" sz="1800" dirty="0">
                <a:latin typeface="+mn-lt"/>
                <a:cs typeface="Arial"/>
              </a:rPr>
              <a:t>Share a summary of your story and an overview of your annotations with a partner.</a:t>
            </a:r>
          </a:p>
        </p:txBody>
      </p:sp>
      <p:sp>
        <p:nvSpPr>
          <p:cNvPr id="2" name="Slide Number Placeholder 1">
            <a:extLst>
              <a:ext uri="{FF2B5EF4-FFF2-40B4-BE49-F238E27FC236}">
                <a16:creationId xmlns:a16="http://schemas.microsoft.com/office/drawing/2014/main" id="{64A65F67-B67E-D851-423E-D9211325EB76}"/>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t>70</a:t>
            </a:fld>
            <a:endParaRPr lang="en-AU"/>
          </a:p>
        </p:txBody>
      </p:sp>
    </p:spTree>
    <p:extLst>
      <p:ext uri="{BB962C8B-B14F-4D97-AF65-F5344CB8AC3E}">
        <p14:creationId xmlns:p14="http://schemas.microsoft.com/office/powerpoint/2010/main" val="282579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EC250B-81B0-701E-32ED-C7CE1F67D99E}"/>
              </a:ext>
            </a:extLst>
          </p:cNvPr>
          <p:cNvSpPr>
            <a:spLocks noGrp="1"/>
          </p:cNvSpPr>
          <p:nvPr>
            <p:ph type="title"/>
          </p:nvPr>
        </p:nvSpPr>
        <p:spPr/>
        <p:txBody>
          <a:bodyPr/>
          <a:lstStyle/>
          <a:p>
            <a:r>
              <a:rPr lang="en-AU" dirty="0">
                <a:latin typeface="+mj-lt"/>
              </a:rPr>
              <a:t>Activity – decision-making tree (1)</a:t>
            </a:r>
          </a:p>
        </p:txBody>
      </p:sp>
      <p:sp>
        <p:nvSpPr>
          <p:cNvPr id="9" name="Text Placeholder 8">
            <a:extLst>
              <a:ext uri="{FF2B5EF4-FFF2-40B4-BE49-F238E27FC236}">
                <a16:creationId xmlns:a16="http://schemas.microsoft.com/office/drawing/2014/main" id="{F97239C8-4051-8262-BCFB-764E8A28D97E}"/>
              </a:ext>
            </a:extLst>
          </p:cNvPr>
          <p:cNvSpPr>
            <a:spLocks noGrp="1"/>
          </p:cNvSpPr>
          <p:nvPr>
            <p:ph type="body" sz="quarter" idx="18"/>
          </p:nvPr>
        </p:nvSpPr>
        <p:spPr/>
        <p:txBody>
          <a:bodyPr/>
          <a:lstStyle/>
          <a:p>
            <a:r>
              <a:rPr lang="en-AU" dirty="0">
                <a:latin typeface="+mj-lt"/>
              </a:rPr>
              <a:t>A practical tool</a:t>
            </a:r>
          </a:p>
        </p:txBody>
      </p:sp>
      <p:pic>
        <p:nvPicPr>
          <p:cNvPr id="11" name="Picture 10" descr="A decision-making tree.&#10;&#10;A scenario is at the top of the tree. Beneath this are branches for Option 1 and Option 2, which are followed by branches for the corresponding Outcome.">
            <a:extLst>
              <a:ext uri="{FF2B5EF4-FFF2-40B4-BE49-F238E27FC236}">
                <a16:creationId xmlns:a16="http://schemas.microsoft.com/office/drawing/2014/main" id="{2025079E-8A4D-43BE-871C-21C674D7BBD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a:fillRect/>
          </a:stretch>
        </p:blipFill>
        <p:spPr bwMode="auto">
          <a:xfrm>
            <a:off x="2072727" y="1764075"/>
            <a:ext cx="8046546" cy="4931925"/>
          </a:xfrm>
          <a:prstGeom prst="rect">
            <a:avLst/>
          </a:prstGeom>
          <a:ln>
            <a:no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BCC01DC6-8003-9593-D62F-D5A4795DA97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71</a:t>
            </a:fld>
            <a:endParaRPr lang="en-AU"/>
          </a:p>
        </p:txBody>
      </p:sp>
    </p:spTree>
    <p:extLst>
      <p:ext uri="{BB962C8B-B14F-4D97-AF65-F5344CB8AC3E}">
        <p14:creationId xmlns:p14="http://schemas.microsoft.com/office/powerpoint/2010/main" val="191325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DACEB3-9279-5093-C98F-2DE65FC1D5A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72089" y="837617"/>
            <a:ext cx="3888594" cy="5182766"/>
          </a:xfrm>
          <a:prstGeom prst="roundRect">
            <a:avLst>
              <a:gd name="adj" fmla="val 9948"/>
            </a:avLst>
          </a:prstGeom>
          <a:ln>
            <a:no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256D2021-DBA5-1AA5-6ABC-E324B6038182}"/>
              </a:ext>
              <a:ext uri="{C183D7F6-B498-43B3-948B-1728B52AA6E4}">
                <adec:decorative xmlns:adec="http://schemas.microsoft.com/office/drawing/2017/decorative" val="1"/>
              </a:ext>
            </a:extLst>
          </p:cNvPr>
          <p:cNvSpPr txBox="1"/>
          <p:nvPr/>
        </p:nvSpPr>
        <p:spPr>
          <a:xfrm>
            <a:off x="572089" y="6149001"/>
            <a:ext cx="3888594" cy="276999"/>
          </a:xfrm>
          <a:prstGeom prst="rect">
            <a:avLst/>
          </a:prstGeom>
          <a:noFill/>
        </p:spPr>
        <p:txBody>
          <a:bodyPr wrap="square">
            <a:spAutoFit/>
          </a:bodyPr>
          <a:lstStyle/>
          <a:p>
            <a:r>
              <a:rPr lang="en-AU" sz="1200" dirty="0">
                <a:latin typeface="Arial" panose="020B0604020202020204" pitchFamily="34" charset="0"/>
                <a:cs typeface="Arial" panose="020B0604020202020204" pitchFamily="34" charset="0"/>
              </a:rPr>
              <a:t>Image by </a:t>
            </a:r>
            <a:r>
              <a:rPr lang="en-AU" sz="1200" u="sng" dirty="0">
                <a:latin typeface="Arial" panose="020B0604020202020204" pitchFamily="34" charset="0"/>
                <a:cs typeface="Arial" panose="020B0604020202020204" pitchFamily="34" charset="0"/>
                <a:hlinkClick r:id="rId4"/>
              </a:rPr>
              <a:t>Gerd Altmann</a:t>
            </a:r>
            <a:r>
              <a:rPr lang="en-AU" sz="1200" dirty="0">
                <a:latin typeface="Arial" panose="020B0604020202020204" pitchFamily="34" charset="0"/>
                <a:cs typeface="Arial" panose="020B0604020202020204" pitchFamily="34" charset="0"/>
              </a:rPr>
              <a:t> from </a:t>
            </a:r>
            <a:r>
              <a:rPr lang="en-AU" sz="1200" u="sng" dirty="0" err="1">
                <a:latin typeface="Arial" panose="020B0604020202020204" pitchFamily="34" charset="0"/>
                <a:cs typeface="Arial" panose="020B0604020202020204" pitchFamily="34" charset="0"/>
                <a:hlinkClick r:id="rId5"/>
              </a:rPr>
              <a:t>Pixabay</a:t>
            </a:r>
            <a:endParaRPr lang="en-AU" sz="1200" dirty="0"/>
          </a:p>
        </p:txBody>
      </p:sp>
      <p:sp>
        <p:nvSpPr>
          <p:cNvPr id="2" name="Title 1">
            <a:extLst>
              <a:ext uri="{FF2B5EF4-FFF2-40B4-BE49-F238E27FC236}">
                <a16:creationId xmlns:a16="http://schemas.microsoft.com/office/drawing/2014/main" id="{F8E2B346-ECF9-9D4D-0438-FC0C7C0CA454}"/>
              </a:ext>
            </a:extLst>
          </p:cNvPr>
          <p:cNvSpPr>
            <a:spLocks noGrp="1"/>
          </p:cNvSpPr>
          <p:nvPr>
            <p:ph type="title"/>
          </p:nvPr>
        </p:nvSpPr>
        <p:spPr/>
        <p:txBody>
          <a:bodyPr/>
          <a:lstStyle/>
          <a:p>
            <a:r>
              <a:rPr lang="en-AU" dirty="0">
                <a:latin typeface="+mj-lt"/>
                <a:cs typeface="Arial"/>
              </a:rPr>
              <a:t>Activity – decision-making tree (2)</a:t>
            </a:r>
            <a:endParaRPr lang="en-AU" dirty="0">
              <a:latin typeface="+mj-lt"/>
            </a:endParaRPr>
          </a:p>
        </p:txBody>
      </p:sp>
      <p:sp>
        <p:nvSpPr>
          <p:cNvPr id="5" name="Text Placeholder 4">
            <a:extLst>
              <a:ext uri="{FF2B5EF4-FFF2-40B4-BE49-F238E27FC236}">
                <a16:creationId xmlns:a16="http://schemas.microsoft.com/office/drawing/2014/main" id="{FDA901A7-D66C-38B7-7755-E703C90BA79D}"/>
              </a:ext>
            </a:extLst>
          </p:cNvPr>
          <p:cNvSpPr>
            <a:spLocks noGrp="1"/>
          </p:cNvSpPr>
          <p:nvPr>
            <p:ph type="body" sz="quarter" idx="18"/>
          </p:nvPr>
        </p:nvSpPr>
        <p:spPr>
          <a:xfrm>
            <a:off x="5399998" y="1563840"/>
            <a:ext cx="5400000" cy="294189"/>
          </a:xfrm>
        </p:spPr>
        <p:txBody>
          <a:bodyPr/>
          <a:lstStyle/>
          <a:p>
            <a:r>
              <a:rPr lang="en-AU"/>
              <a:t>Individual activity – scenario analysis</a:t>
            </a:r>
          </a:p>
        </p:txBody>
      </p:sp>
      <p:sp>
        <p:nvSpPr>
          <p:cNvPr id="4" name="Text Placeholder 3">
            <a:extLst>
              <a:ext uri="{FF2B5EF4-FFF2-40B4-BE49-F238E27FC236}">
                <a16:creationId xmlns:a16="http://schemas.microsoft.com/office/drawing/2014/main" id="{8CC94DDD-E836-3104-4DCE-F542A903BAFC}"/>
              </a:ext>
            </a:extLst>
          </p:cNvPr>
          <p:cNvSpPr>
            <a:spLocks noGrp="1"/>
          </p:cNvSpPr>
          <p:nvPr>
            <p:ph type="body" sz="quarter" idx="17"/>
          </p:nvPr>
        </p:nvSpPr>
        <p:spPr>
          <a:xfrm>
            <a:off x="5400675" y="2318474"/>
            <a:ext cx="6430717" cy="4017526"/>
          </a:xfrm>
        </p:spPr>
        <p:txBody>
          <a:bodyPr/>
          <a:lstStyle/>
          <a:p>
            <a:r>
              <a:rPr lang="en-AU" sz="1800" b="1" dirty="0">
                <a:latin typeface="+mj-lt"/>
              </a:rPr>
              <a:t>Instructions</a:t>
            </a:r>
          </a:p>
          <a:p>
            <a:r>
              <a:rPr lang="en-AU" sz="1800" dirty="0">
                <a:latin typeface="+mn-lt"/>
              </a:rPr>
              <a:t>Consider your scenario.</a:t>
            </a:r>
          </a:p>
          <a:p>
            <a:r>
              <a:rPr lang="en-AU" sz="1800" dirty="0">
                <a:latin typeface="+mn-lt"/>
              </a:rPr>
              <a:t>Identify the ‘decision point’ and the various options available to the characters.</a:t>
            </a:r>
          </a:p>
          <a:p>
            <a:r>
              <a:rPr lang="en-AU" sz="1800" dirty="0">
                <a:latin typeface="+mn-lt"/>
              </a:rPr>
              <a:t>Complete both sides of the decision-making tree, outlining the specific details of each choice and the potential outcomes that may follow.</a:t>
            </a:r>
          </a:p>
        </p:txBody>
      </p:sp>
      <p:sp>
        <p:nvSpPr>
          <p:cNvPr id="3" name="Slide Number Placeholder 2">
            <a:extLst>
              <a:ext uri="{FF2B5EF4-FFF2-40B4-BE49-F238E27FC236}">
                <a16:creationId xmlns:a16="http://schemas.microsoft.com/office/drawing/2014/main" id="{0D2DA229-61CD-FD80-BD59-09F68972E638}"/>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72</a:t>
            </a:fld>
            <a:endParaRPr lang="en-AU"/>
          </a:p>
        </p:txBody>
      </p:sp>
    </p:spTree>
    <p:extLst>
      <p:ext uri="{BB962C8B-B14F-4D97-AF65-F5344CB8AC3E}">
        <p14:creationId xmlns:p14="http://schemas.microsoft.com/office/powerpoint/2010/main" val="200897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 (1)</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u="sng" dirty="0">
                <a:hlinkClick r:id="rId6"/>
              </a:rPr>
              <a:t>Personal Development, Health and Physical Education 7–10 Syllabus</a:t>
            </a:r>
            <a:r>
              <a:rPr lang="en-AU" dirty="0"/>
              <a:t> © NSW Education Standards Authority (NESA) for and on behalf of the Crown in right of the State of New South Wales, 2024.  </a:t>
            </a:r>
          </a:p>
          <a:p>
            <a:r>
              <a:rPr lang="en-AU" dirty="0"/>
              <a:t>Australian Government Department of Health, Disability and Ageing (2021). </a:t>
            </a:r>
            <a:r>
              <a:rPr lang="en-AU" i="1" dirty="0"/>
              <a:t>Types of drugs</a:t>
            </a:r>
            <a:r>
              <a:rPr lang="en-AU" dirty="0"/>
              <a:t>. Accessed July 30, 2025, from </a:t>
            </a:r>
            <a:r>
              <a:rPr lang="en-AU" u="sng" dirty="0">
                <a:hlinkClick r:id="rId7"/>
              </a:rPr>
              <a:t>https://www.health.gov.au/topics/drugs/about-drugs/types-of-drugs</a:t>
            </a:r>
            <a:endParaRPr lang="en-AU" dirty="0"/>
          </a:p>
          <a:p>
            <a:r>
              <a:rPr lang="en-AU" dirty="0"/>
              <a:t>Australian Government Department of Health, Disability and Ageing (n.d.). </a:t>
            </a:r>
            <a:r>
              <a:rPr lang="en-AU" i="1" dirty="0"/>
              <a:t>Australian Guide to Healthy Eating</a:t>
            </a:r>
            <a:r>
              <a:rPr lang="en-AU" dirty="0"/>
              <a:t>. Accessed August 1, 2025, from </a:t>
            </a:r>
            <a:r>
              <a:rPr lang="en-AU" u="sng" dirty="0">
                <a:hlinkClick r:id="rId8"/>
              </a:rPr>
              <a:t>https://www.eatforhealth.gov.au/guidelines/australian-guide-healthy-eating</a:t>
            </a:r>
            <a:endParaRPr lang="en-AU" dirty="0"/>
          </a:p>
          <a:p>
            <a:r>
              <a:rPr lang="en-AU" dirty="0"/>
              <a:t>Australian Government Department of Health, Disability and Ageing (n.d.). </a:t>
            </a:r>
            <a:r>
              <a:rPr lang="en-AU" i="1" dirty="0"/>
              <a:t>The guidelines</a:t>
            </a:r>
            <a:r>
              <a:rPr lang="en-AU" dirty="0"/>
              <a:t>. Accessed August 5, 2025, from </a:t>
            </a:r>
            <a:r>
              <a:rPr lang="en-AU" u="sng" dirty="0">
                <a:hlinkClick r:id="rId9"/>
              </a:rPr>
              <a:t>https://www.eatforhealth.gov.au/guidelines/guidelines</a:t>
            </a:r>
            <a:endParaRPr lang="en-AU" dirty="0"/>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73</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F9801C-45B6-9BC0-C5D6-E66F2E2D5EB8}"/>
              </a:ext>
            </a:extLst>
          </p:cNvPr>
          <p:cNvSpPr>
            <a:spLocks noGrp="1"/>
          </p:cNvSpPr>
          <p:nvPr>
            <p:ph type="title"/>
          </p:nvPr>
        </p:nvSpPr>
        <p:spPr/>
        <p:txBody>
          <a:bodyPr/>
          <a:lstStyle/>
          <a:p>
            <a:r>
              <a:rPr lang="en-US" dirty="0"/>
              <a:t>References (2)</a:t>
            </a:r>
          </a:p>
        </p:txBody>
      </p:sp>
      <p:sp>
        <p:nvSpPr>
          <p:cNvPr id="7" name="Content Placeholder 3">
            <a:extLst>
              <a:ext uri="{FF2B5EF4-FFF2-40B4-BE49-F238E27FC236}">
                <a16:creationId xmlns:a16="http://schemas.microsoft.com/office/drawing/2014/main" id="{E532B41C-EE90-CB43-2F1D-07E396CD7444}"/>
              </a:ext>
            </a:extLst>
          </p:cNvPr>
          <p:cNvSpPr txBox="1">
            <a:spLocks/>
          </p:cNvSpPr>
          <p:nvPr/>
        </p:nvSpPr>
        <p:spPr>
          <a:xfrm>
            <a:off x="360000" y="1126944"/>
            <a:ext cx="11484000" cy="2927351"/>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200" dirty="0">
                <a:latin typeface="+mn-lt"/>
              </a:rPr>
              <a:t>Australian Institute of Health and Welfare (2021). </a:t>
            </a:r>
            <a:r>
              <a:rPr lang="en-AU" sz="1200" i="1" dirty="0">
                <a:latin typeface="+mn-lt"/>
              </a:rPr>
              <a:t>Australia’s youth: Nutrition</a:t>
            </a:r>
            <a:r>
              <a:rPr lang="en-AU" sz="1200" dirty="0">
                <a:latin typeface="+mn-lt"/>
              </a:rPr>
              <a:t>. Accessed August 4, 2025, from </a:t>
            </a:r>
            <a:r>
              <a:rPr lang="en-AU" sz="1200" u="sng" dirty="0">
                <a:latin typeface="+mn-lt"/>
                <a:hlinkClick r:id="rId2"/>
              </a:rPr>
              <a:t>https://www.aihw.gov.au/reports/children-youth/nutrition</a:t>
            </a:r>
            <a:endParaRPr lang="en-AU" sz="1200" dirty="0">
              <a:latin typeface="+mn-lt"/>
            </a:endParaRPr>
          </a:p>
          <a:p>
            <a:r>
              <a:rPr lang="en-AU" sz="1200" dirty="0">
                <a:latin typeface="+mn-lt"/>
              </a:rPr>
              <a:t>Australian Institute of Health and Welfare (2024). </a:t>
            </a:r>
            <a:r>
              <a:rPr lang="en-AU" sz="1200" i="1" dirty="0">
                <a:latin typeface="+mn-lt"/>
              </a:rPr>
              <a:t>Young people’s use of alcohol, tobacco, e-cigarettes and other drugs</a:t>
            </a:r>
            <a:r>
              <a:rPr lang="en-AU" sz="1200" dirty="0">
                <a:latin typeface="+mn-lt"/>
              </a:rPr>
              <a:t>. Accessed August 5, 2025, from </a:t>
            </a:r>
            <a:r>
              <a:rPr lang="en-AU" sz="1200" u="sng" dirty="0">
                <a:latin typeface="+mn-lt"/>
                <a:hlinkClick r:id="rId3"/>
              </a:rPr>
              <a:t>https://www.aihw.gov.au/reports/children-youth/young-people-alcohol-smoking-drugs</a:t>
            </a:r>
            <a:endParaRPr lang="en-AU" sz="1200" dirty="0">
              <a:latin typeface="+mn-lt"/>
            </a:endParaRPr>
          </a:p>
          <a:p>
            <a:r>
              <a:rPr lang="en-AU" sz="1200" dirty="0">
                <a:latin typeface="+mn-lt"/>
              </a:rPr>
              <a:t>Calm (n.d.). </a:t>
            </a:r>
            <a:r>
              <a:rPr lang="en-AU" sz="1200" i="1" dirty="0">
                <a:latin typeface="+mn-lt"/>
              </a:rPr>
              <a:t>Feelings wheel. </a:t>
            </a:r>
            <a:r>
              <a:rPr lang="en-AU" sz="1200" dirty="0">
                <a:latin typeface="+mn-lt"/>
              </a:rPr>
              <a:t>Accessed August 1, 2025, from </a:t>
            </a:r>
            <a:r>
              <a:rPr lang="en-AU" sz="1200" u="sng" dirty="0">
                <a:latin typeface="+mn-lt"/>
                <a:hlinkClick r:id="rId4"/>
              </a:rPr>
              <a:t>https://www.calm.com/s/Feelings-Wheel-Download-ables.pdf</a:t>
            </a:r>
            <a:endParaRPr lang="en-AU" sz="1200" dirty="0">
              <a:latin typeface="+mn-lt"/>
            </a:endParaRPr>
          </a:p>
          <a:p>
            <a:r>
              <a:rPr lang="en-AU" sz="1200" dirty="0">
                <a:latin typeface="+mn-lt"/>
              </a:rPr>
              <a:t>Cancer Council NSW (n.d.). </a:t>
            </a:r>
            <a:r>
              <a:rPr lang="en-AU" sz="1200" i="1" dirty="0">
                <a:latin typeface="+mn-lt"/>
              </a:rPr>
              <a:t>Lunch box builder</a:t>
            </a:r>
            <a:r>
              <a:rPr lang="en-AU" sz="1200" dirty="0">
                <a:latin typeface="+mn-lt"/>
              </a:rPr>
              <a:t>. Accessed July 30, 2025, from </a:t>
            </a:r>
            <a:r>
              <a:rPr lang="en-AU" sz="1200" u="sng" dirty="0">
                <a:latin typeface="+mn-lt"/>
                <a:hlinkClick r:id="rId5"/>
              </a:rPr>
              <a:t>https://www.eatforhealth.gov.au/guidelines/guidelines</a:t>
            </a:r>
            <a:endParaRPr lang="en-AU" sz="1200" dirty="0">
              <a:latin typeface="+mn-lt"/>
            </a:endParaRPr>
          </a:p>
          <a:p>
            <a:r>
              <a:rPr lang="en-AU" sz="1200" dirty="0" err="1">
                <a:latin typeface="+mn-lt"/>
              </a:rPr>
              <a:t>HealthDirect</a:t>
            </a:r>
            <a:r>
              <a:rPr lang="en-AU" sz="1200" dirty="0">
                <a:latin typeface="+mn-lt"/>
              </a:rPr>
              <a:t> (2023). </a:t>
            </a:r>
            <a:r>
              <a:rPr lang="en-AU" sz="1200" i="1" dirty="0">
                <a:latin typeface="+mn-lt"/>
              </a:rPr>
              <a:t>Eating disorders</a:t>
            </a:r>
            <a:r>
              <a:rPr lang="en-AU" sz="1200" dirty="0">
                <a:latin typeface="+mn-lt"/>
              </a:rPr>
              <a:t>. Accessed August 13, 2025 from </a:t>
            </a:r>
            <a:r>
              <a:rPr lang="en-AU" sz="1200" u="sng" dirty="0">
                <a:latin typeface="+mn-lt"/>
                <a:hlinkClick r:id="rId6"/>
              </a:rPr>
              <a:t>https://www.healthdirect.gov.au/eating-disorders</a:t>
            </a:r>
            <a:r>
              <a:rPr lang="en-AU" sz="1200" dirty="0">
                <a:latin typeface="+mn-lt"/>
              </a:rPr>
              <a:t> </a:t>
            </a:r>
          </a:p>
          <a:p>
            <a:r>
              <a:rPr lang="en-AU" sz="1200" dirty="0" err="1">
                <a:latin typeface="+mn-lt"/>
              </a:rPr>
              <a:t>Healthdirect</a:t>
            </a:r>
            <a:r>
              <a:rPr lang="en-AU" sz="1200" dirty="0">
                <a:latin typeface="+mn-lt"/>
              </a:rPr>
              <a:t> (2025). </a:t>
            </a:r>
            <a:r>
              <a:rPr lang="en-AU" sz="1200" i="1" dirty="0">
                <a:latin typeface="+mn-lt"/>
              </a:rPr>
              <a:t>What is addiction?</a:t>
            </a:r>
            <a:r>
              <a:rPr lang="en-AU" sz="1200" dirty="0">
                <a:latin typeface="+mn-lt"/>
              </a:rPr>
              <a:t> Accessed August 11, 2025, from </a:t>
            </a:r>
            <a:r>
              <a:rPr lang="en-AU" sz="1200" u="sng" dirty="0">
                <a:latin typeface="+mn-lt"/>
                <a:hlinkClick r:id="rId7"/>
              </a:rPr>
              <a:t>https://www.healthdirect.gov.au/what-is-addiction</a:t>
            </a:r>
            <a:endParaRPr lang="en-AU" sz="1200" dirty="0">
              <a:latin typeface="+mn-lt"/>
            </a:endParaRPr>
          </a:p>
          <a:p>
            <a:r>
              <a:rPr lang="en-AU" sz="1200" dirty="0">
                <a:latin typeface="+mn-lt"/>
              </a:rPr>
              <a:t>NSW Health (2017). </a:t>
            </a:r>
            <a:r>
              <a:rPr lang="en-AU" sz="1200" i="1" dirty="0">
                <a:latin typeface="+mn-lt"/>
              </a:rPr>
              <a:t>Energy drinks and caffeine</a:t>
            </a:r>
            <a:r>
              <a:rPr lang="en-AU" sz="1200" dirty="0">
                <a:latin typeface="+mn-lt"/>
              </a:rPr>
              <a:t>. Retrieved July 28 2025, from </a:t>
            </a:r>
            <a:r>
              <a:rPr lang="en-AU" sz="1200" u="sng" dirty="0">
                <a:latin typeface="+mn-lt"/>
                <a:hlinkClick r:id="rId8"/>
              </a:rPr>
              <a:t>https://www.health.nsw.gov.au/aod/resources/Factsheets/energy-drinks-and-caffeine.pdf</a:t>
            </a:r>
            <a:endParaRPr lang="en-AU" sz="1200" u="sng" dirty="0">
              <a:latin typeface="+mn-lt"/>
            </a:endParaRPr>
          </a:p>
          <a:p>
            <a:r>
              <a:rPr lang="en-AU" sz="1200" dirty="0"/>
              <a:t>The Butterfly Foundation (n.d.) </a:t>
            </a:r>
            <a:r>
              <a:rPr lang="en-AU" sz="1200" i="1" dirty="0"/>
              <a:t>Eating disorders and body image</a:t>
            </a:r>
            <a:r>
              <a:rPr lang="en-AU" sz="1200" dirty="0"/>
              <a:t>. Accessed August 13, 2025 from </a:t>
            </a:r>
            <a:r>
              <a:rPr lang="en-AU" sz="1200" u="sng" dirty="0">
                <a:hlinkClick r:id="rId9"/>
              </a:rPr>
              <a:t>https://butterfly.org.au/eating-disorders-body-image/</a:t>
            </a:r>
            <a:r>
              <a:rPr lang="en-AU" sz="1200" dirty="0"/>
              <a:t> </a:t>
            </a:r>
          </a:p>
          <a:p>
            <a:r>
              <a:rPr lang="en-AU" sz="1200" dirty="0"/>
              <a:t>World Health Organization (n.d.). </a:t>
            </a:r>
            <a:r>
              <a:rPr lang="en-AU" sz="1200" i="1" dirty="0"/>
              <a:t>Constitution of the World Health Organization</a:t>
            </a:r>
            <a:r>
              <a:rPr lang="en-AU" sz="1200" dirty="0"/>
              <a:t>. Accessed July 30, 2025, from </a:t>
            </a:r>
            <a:r>
              <a:rPr lang="en-AU" sz="1200" u="sng" dirty="0">
                <a:hlinkClick r:id="rId10"/>
              </a:rPr>
              <a:t>https://www.who.int/about/governance/constitution</a:t>
            </a:r>
            <a:endParaRPr lang="en-AU" sz="1200" dirty="0"/>
          </a:p>
        </p:txBody>
      </p:sp>
      <p:sp>
        <p:nvSpPr>
          <p:cNvPr id="2" name="Slide Number Placeholder 1">
            <a:extLst>
              <a:ext uri="{FF2B5EF4-FFF2-40B4-BE49-F238E27FC236}">
                <a16:creationId xmlns:a16="http://schemas.microsoft.com/office/drawing/2014/main" id="{449FAE35-843B-342E-02CA-92F7F031C86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74</a:t>
            </a:fld>
            <a:endParaRPr lang="en-AU"/>
          </a:p>
        </p:txBody>
      </p:sp>
    </p:spTree>
    <p:extLst>
      <p:ext uri="{BB962C8B-B14F-4D97-AF65-F5344CB8AC3E}">
        <p14:creationId xmlns:p14="http://schemas.microsoft.com/office/powerpoint/2010/main" val="369405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CF548-0B7C-E5E9-52E8-DE76113888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E76166-31E1-6989-ECD1-0A8A5FEA3C0B}"/>
              </a:ext>
            </a:extLst>
          </p:cNvPr>
          <p:cNvSpPr>
            <a:spLocks noGrp="1"/>
          </p:cNvSpPr>
          <p:nvPr>
            <p:ph type="title"/>
          </p:nvPr>
        </p:nvSpPr>
        <p:spPr>
          <a:xfrm>
            <a:off x="5399998" y="360000"/>
            <a:ext cx="6485612" cy="444154"/>
          </a:xfrm>
        </p:spPr>
        <p:txBody>
          <a:bodyPr/>
          <a:lstStyle/>
          <a:p>
            <a:r>
              <a:rPr lang="en-AU" dirty="0">
                <a:latin typeface="+mj-lt"/>
                <a:cs typeface="Arial"/>
              </a:rPr>
              <a:t>Activity – dimensions of health</a:t>
            </a:r>
            <a:endParaRPr lang="en-AU" dirty="0">
              <a:cs typeface="Arial"/>
            </a:endParaRPr>
          </a:p>
        </p:txBody>
      </p:sp>
      <p:grpSp>
        <p:nvGrpSpPr>
          <p:cNvPr id="6" name="Group 5" descr="Dimensions of health including: social, emotional, physical and spiritual.">
            <a:extLst>
              <a:ext uri="{FF2B5EF4-FFF2-40B4-BE49-F238E27FC236}">
                <a16:creationId xmlns:a16="http://schemas.microsoft.com/office/drawing/2014/main" id="{3FBA0782-1533-EA49-28F3-45A863A2D96F}"/>
              </a:ext>
            </a:extLst>
          </p:cNvPr>
          <p:cNvGrpSpPr/>
          <p:nvPr/>
        </p:nvGrpSpPr>
        <p:grpSpPr>
          <a:xfrm>
            <a:off x="348000" y="360000"/>
            <a:ext cx="4339728" cy="5780236"/>
            <a:chOff x="306390" y="256276"/>
            <a:chExt cx="4741547" cy="6315434"/>
          </a:xfrm>
        </p:grpSpPr>
        <p:sp>
          <p:nvSpPr>
            <p:cNvPr id="8" name="Rectangle: Rounded Corners 7">
              <a:extLst>
                <a:ext uri="{FF2B5EF4-FFF2-40B4-BE49-F238E27FC236}">
                  <a16:creationId xmlns:a16="http://schemas.microsoft.com/office/drawing/2014/main" id="{7ABF18CD-93D1-D04D-4419-3D66750326FF}"/>
                </a:ext>
              </a:extLst>
            </p:cNvPr>
            <p:cNvSpPr/>
            <p:nvPr/>
          </p:nvSpPr>
          <p:spPr>
            <a:xfrm>
              <a:off x="1707875" y="336154"/>
              <a:ext cx="2988000" cy="936000"/>
            </a:xfrm>
            <a:prstGeom prst="roundRect">
              <a:avLst/>
            </a:prstGeom>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SOCIAL</a:t>
              </a:r>
            </a:p>
          </p:txBody>
        </p:sp>
        <p:sp>
          <p:nvSpPr>
            <p:cNvPr id="10" name="Rectangle: Rounded Corners 9">
              <a:extLst>
                <a:ext uri="{FF2B5EF4-FFF2-40B4-BE49-F238E27FC236}">
                  <a16:creationId xmlns:a16="http://schemas.microsoft.com/office/drawing/2014/main" id="{2D5881F1-1417-AB4D-470F-89C8864CD90C}"/>
                </a:ext>
              </a:extLst>
            </p:cNvPr>
            <p:cNvSpPr/>
            <p:nvPr/>
          </p:nvSpPr>
          <p:spPr>
            <a:xfrm>
              <a:off x="461772" y="1641243"/>
              <a:ext cx="2988000" cy="936000"/>
            </a:xfrm>
            <a:prstGeom prst="roundRect">
              <a:avLst/>
            </a:prstGeom>
            <a:solidFill>
              <a:schemeClr val="accent6">
                <a:lumMod val="75000"/>
              </a:schemeClr>
            </a:solid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solidFill>
                    <a:schemeClr val="accent1"/>
                  </a:solidFill>
                </a:rPr>
                <a:t>EMOTIONAL</a:t>
              </a:r>
            </a:p>
          </p:txBody>
        </p:sp>
        <p:sp>
          <p:nvSpPr>
            <p:cNvPr id="11" name="Rectangle: Rounded Corners 10">
              <a:extLst>
                <a:ext uri="{FF2B5EF4-FFF2-40B4-BE49-F238E27FC236}">
                  <a16:creationId xmlns:a16="http://schemas.microsoft.com/office/drawing/2014/main" id="{66E42843-AF2F-F8DB-1FB3-453CD3CAC9EA}"/>
                </a:ext>
              </a:extLst>
            </p:cNvPr>
            <p:cNvSpPr/>
            <p:nvPr/>
          </p:nvSpPr>
          <p:spPr>
            <a:xfrm>
              <a:off x="1707875" y="2946332"/>
              <a:ext cx="2988000" cy="936000"/>
            </a:xfrm>
            <a:prstGeom prst="roundRect">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PHYSICAL</a:t>
              </a:r>
            </a:p>
          </p:txBody>
        </p:sp>
        <p:sp>
          <p:nvSpPr>
            <p:cNvPr id="12" name="Rectangle: Rounded Corners 11">
              <a:extLst>
                <a:ext uri="{FF2B5EF4-FFF2-40B4-BE49-F238E27FC236}">
                  <a16:creationId xmlns:a16="http://schemas.microsoft.com/office/drawing/2014/main" id="{C9F4BD39-F3B2-4F4E-9202-4D36C917747B}"/>
                </a:ext>
              </a:extLst>
            </p:cNvPr>
            <p:cNvSpPr/>
            <p:nvPr/>
          </p:nvSpPr>
          <p:spPr>
            <a:xfrm>
              <a:off x="461772" y="4251421"/>
              <a:ext cx="2988000" cy="936000"/>
            </a:xfrm>
            <a:prstGeom prst="roundRect">
              <a:avLst/>
            </a:prstGeom>
            <a:solidFill>
              <a:schemeClr val="accent3"/>
            </a:solidFill>
            <a:ln>
              <a:solidFill>
                <a:schemeClr val="accent3"/>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solidFill>
                    <a:srgbClr val="002060"/>
                  </a:solidFill>
                </a:rPr>
                <a:t>MENTAL</a:t>
              </a:r>
            </a:p>
          </p:txBody>
        </p:sp>
        <p:sp>
          <p:nvSpPr>
            <p:cNvPr id="13" name="Rectangle: Rounded Corners 12">
              <a:extLst>
                <a:ext uri="{FF2B5EF4-FFF2-40B4-BE49-F238E27FC236}">
                  <a16:creationId xmlns:a16="http://schemas.microsoft.com/office/drawing/2014/main" id="{9932C9C6-FA8F-FD4F-8AD3-4AADEB5D3281}"/>
                </a:ext>
              </a:extLst>
            </p:cNvPr>
            <p:cNvSpPr/>
            <p:nvPr/>
          </p:nvSpPr>
          <p:spPr>
            <a:xfrm>
              <a:off x="1709928" y="5556510"/>
              <a:ext cx="2988000" cy="936000"/>
            </a:xfrm>
            <a:prstGeom prst="roundRect">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SPIRITUAL</a:t>
              </a:r>
            </a:p>
          </p:txBody>
        </p:sp>
        <p:pic>
          <p:nvPicPr>
            <p:cNvPr id="15" name="Graphic 14" descr="Connections with solid fill">
              <a:extLst>
                <a:ext uri="{FF2B5EF4-FFF2-40B4-BE49-F238E27FC236}">
                  <a16:creationId xmlns:a16="http://schemas.microsoft.com/office/drawing/2014/main" id="{26EFB1E1-6761-CCD2-67E1-D74EF4BF6A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6390" y="256276"/>
              <a:ext cx="1095756" cy="1095756"/>
            </a:xfrm>
            <a:prstGeom prst="rect">
              <a:avLst/>
            </a:prstGeom>
            <a:effectLst/>
          </p:spPr>
        </p:pic>
        <p:pic>
          <p:nvPicPr>
            <p:cNvPr id="17" name="Graphic 16" descr="Worried face outline outline">
              <a:extLst>
                <a:ext uri="{FF2B5EF4-FFF2-40B4-BE49-F238E27FC236}">
                  <a16:creationId xmlns:a16="http://schemas.microsoft.com/office/drawing/2014/main" id="{41B46DE9-7C6E-9EC3-3FAE-811196751D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64670" y="1568099"/>
              <a:ext cx="753026" cy="753026"/>
            </a:xfrm>
            <a:prstGeom prst="rect">
              <a:avLst/>
            </a:prstGeom>
            <a:effectLst/>
          </p:spPr>
        </p:pic>
        <p:pic>
          <p:nvPicPr>
            <p:cNvPr id="19" name="Graphic 18" descr="Grinning face outline with solid fill">
              <a:extLst>
                <a:ext uri="{FF2B5EF4-FFF2-40B4-BE49-F238E27FC236}">
                  <a16:creationId xmlns:a16="http://schemas.microsoft.com/office/drawing/2014/main" id="{AB366A03-D5F9-69E1-3F85-CA0CB207B42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79074" y="2109581"/>
              <a:ext cx="752400" cy="752400"/>
            </a:xfrm>
            <a:prstGeom prst="rect">
              <a:avLst/>
            </a:prstGeom>
            <a:effectLst/>
          </p:spPr>
        </p:pic>
        <p:pic>
          <p:nvPicPr>
            <p:cNvPr id="21" name="Graphic 20" descr="Sad face outline outline">
              <a:extLst>
                <a:ext uri="{FF2B5EF4-FFF2-40B4-BE49-F238E27FC236}">
                  <a16:creationId xmlns:a16="http://schemas.microsoft.com/office/drawing/2014/main" id="{94ED5AB5-1E6F-6C2F-A2D7-1481163D36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95537" y="1383868"/>
              <a:ext cx="752400" cy="752400"/>
            </a:xfrm>
            <a:prstGeom prst="rect">
              <a:avLst/>
            </a:prstGeom>
            <a:effectLst/>
          </p:spPr>
        </p:pic>
        <p:pic>
          <p:nvPicPr>
            <p:cNvPr id="23" name="Graphic 22" descr="Doctor female with solid fill">
              <a:extLst>
                <a:ext uri="{FF2B5EF4-FFF2-40B4-BE49-F238E27FC236}">
                  <a16:creationId xmlns:a16="http://schemas.microsoft.com/office/drawing/2014/main" id="{F48A6E0D-117D-CB80-D24C-CA23BDED8AD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13475" y="2866454"/>
              <a:ext cx="1094400" cy="1094400"/>
            </a:xfrm>
            <a:prstGeom prst="rect">
              <a:avLst/>
            </a:prstGeom>
            <a:effectLst/>
          </p:spPr>
        </p:pic>
        <p:pic>
          <p:nvPicPr>
            <p:cNvPr id="27" name="Graphic 26" descr="Meditation outline">
              <a:extLst>
                <a:ext uri="{FF2B5EF4-FFF2-40B4-BE49-F238E27FC236}">
                  <a16:creationId xmlns:a16="http://schemas.microsoft.com/office/drawing/2014/main" id="{47C05549-57A8-BA40-9130-82911E61055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39498" y="5477310"/>
              <a:ext cx="1094400" cy="1094400"/>
            </a:xfrm>
            <a:prstGeom prst="rect">
              <a:avLst/>
            </a:prstGeom>
            <a:effectLst/>
          </p:spPr>
        </p:pic>
        <p:pic>
          <p:nvPicPr>
            <p:cNvPr id="29" name="Graphic 28" descr="Artificial Intelligence outline">
              <a:extLst>
                <a:ext uri="{FF2B5EF4-FFF2-40B4-BE49-F238E27FC236}">
                  <a16:creationId xmlns:a16="http://schemas.microsoft.com/office/drawing/2014/main" id="{A0A4FD19-BAC0-D307-6FFA-F5B33BC16BD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530033" y="4172221"/>
              <a:ext cx="1094400" cy="1094400"/>
            </a:xfrm>
            <a:prstGeom prst="rect">
              <a:avLst/>
            </a:prstGeom>
            <a:effectLst/>
          </p:spPr>
        </p:pic>
      </p:grpSp>
      <p:sp>
        <p:nvSpPr>
          <p:cNvPr id="5" name="Text Placeholder 4">
            <a:extLst>
              <a:ext uri="{FF2B5EF4-FFF2-40B4-BE49-F238E27FC236}">
                <a16:creationId xmlns:a16="http://schemas.microsoft.com/office/drawing/2014/main" id="{90589504-7E53-14C7-2779-4BFF6AD99809}"/>
              </a:ext>
            </a:extLst>
          </p:cNvPr>
          <p:cNvSpPr>
            <a:spLocks noGrp="1"/>
          </p:cNvSpPr>
          <p:nvPr>
            <p:ph type="body" sz="quarter" idx="18"/>
          </p:nvPr>
        </p:nvSpPr>
        <p:spPr>
          <a:xfrm>
            <a:off x="5399998" y="1024684"/>
            <a:ext cx="5400000" cy="294189"/>
          </a:xfrm>
        </p:spPr>
        <p:txBody>
          <a:bodyPr/>
          <a:lstStyle/>
          <a:p>
            <a:r>
              <a:rPr lang="en-AU" dirty="0">
                <a:latin typeface="+mj-lt"/>
              </a:rPr>
              <a:t>Whole-class discussion</a:t>
            </a:r>
          </a:p>
        </p:txBody>
      </p:sp>
      <p:sp>
        <p:nvSpPr>
          <p:cNvPr id="4" name="Text Placeholder 10">
            <a:extLst>
              <a:ext uri="{FF2B5EF4-FFF2-40B4-BE49-F238E27FC236}">
                <a16:creationId xmlns:a16="http://schemas.microsoft.com/office/drawing/2014/main" id="{67B7933E-BFF1-6441-E671-AB179923211B}"/>
              </a:ext>
            </a:extLst>
          </p:cNvPr>
          <p:cNvSpPr>
            <a:spLocks noGrp="1"/>
          </p:cNvSpPr>
          <p:nvPr>
            <p:ph type="body" sz="quarter" idx="17"/>
          </p:nvPr>
        </p:nvSpPr>
        <p:spPr>
          <a:xfrm>
            <a:off x="5399998" y="1796796"/>
            <a:ext cx="6444002" cy="4538918"/>
          </a:xfrm>
        </p:spPr>
        <p:txBody>
          <a:bodyPr vert="horz" lIns="0" tIns="0" rIns="0" bIns="0" rtlCol="0" anchor="t">
            <a:noAutofit/>
          </a:bodyPr>
          <a:lstStyle/>
          <a:p>
            <a:r>
              <a:rPr lang="en-AU" sz="1800" b="1" dirty="0">
                <a:latin typeface="+mj-lt"/>
              </a:rPr>
              <a:t>Consider</a:t>
            </a:r>
          </a:p>
          <a:p>
            <a:pPr marL="285750" indent="-285750">
              <a:buFont typeface="Arial"/>
              <a:buChar char="•"/>
            </a:pPr>
            <a:r>
              <a:rPr lang="en-AU" sz="1800" dirty="0">
                <a:latin typeface="+mn-lt"/>
              </a:rPr>
              <a:t>What words come to mind when you think of each dimension?</a:t>
            </a:r>
          </a:p>
          <a:p>
            <a:pPr marL="285750" indent="-285750">
              <a:buFont typeface="Arial"/>
              <a:buChar char="•"/>
            </a:pPr>
            <a:r>
              <a:rPr lang="en-AU" sz="1800" dirty="0">
                <a:latin typeface="+mn-lt"/>
              </a:rPr>
              <a:t>What are examples of health promoting behaviours for each dimension?  </a:t>
            </a:r>
          </a:p>
          <a:p>
            <a:pPr marL="285750" indent="-285750">
              <a:buFont typeface="Arial"/>
              <a:buChar char="•"/>
            </a:pPr>
            <a:r>
              <a:rPr lang="en-AU" sz="1800" dirty="0">
                <a:latin typeface="+mn-lt"/>
              </a:rPr>
              <a:t>What are examples of negative health behaviours for each dimension? </a:t>
            </a:r>
          </a:p>
          <a:p>
            <a:pPr marL="285750" indent="-285750">
              <a:buFont typeface="Arial"/>
              <a:buChar char="•"/>
            </a:pPr>
            <a:r>
              <a:rPr lang="en-AU" sz="1800" dirty="0">
                <a:latin typeface="+mn-lt"/>
              </a:rPr>
              <a:t>What is one example of how health in one dimension of impacts health in another dimension?</a:t>
            </a:r>
          </a:p>
        </p:txBody>
      </p:sp>
      <p:sp>
        <p:nvSpPr>
          <p:cNvPr id="3" name="Slide Number Placeholder 2">
            <a:extLst>
              <a:ext uri="{FF2B5EF4-FFF2-40B4-BE49-F238E27FC236}">
                <a16:creationId xmlns:a16="http://schemas.microsoft.com/office/drawing/2014/main" id="{93CD7565-FDE7-D2D3-AA0E-462F525D478F}"/>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44867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80489-5BD2-E22D-736E-3D020D93B3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6F4C15-2154-A23D-FEAD-ED57FE122C0A}"/>
              </a:ext>
            </a:extLst>
          </p:cNvPr>
          <p:cNvSpPr>
            <a:spLocks noGrp="1"/>
          </p:cNvSpPr>
          <p:nvPr>
            <p:ph type="title"/>
          </p:nvPr>
        </p:nvSpPr>
        <p:spPr>
          <a:xfrm>
            <a:off x="5399998" y="360000"/>
            <a:ext cx="6601502" cy="444154"/>
          </a:xfrm>
        </p:spPr>
        <p:txBody>
          <a:bodyPr/>
          <a:lstStyle/>
          <a:p>
            <a:r>
              <a:rPr lang="en-AU" sz="3200" dirty="0">
                <a:latin typeface="+mj-lt"/>
                <a:cs typeface="Arial"/>
              </a:rPr>
              <a:t>Activity – holistic health impacts (1)</a:t>
            </a:r>
            <a:endParaRPr lang="en-AU" sz="3200" dirty="0">
              <a:cs typeface="Arial"/>
            </a:endParaRPr>
          </a:p>
        </p:txBody>
      </p:sp>
      <p:sp>
        <p:nvSpPr>
          <p:cNvPr id="5" name="Text Placeholder 4">
            <a:extLst>
              <a:ext uri="{FF2B5EF4-FFF2-40B4-BE49-F238E27FC236}">
                <a16:creationId xmlns:a16="http://schemas.microsoft.com/office/drawing/2014/main" id="{B419821E-9674-3F19-1745-4AD205D7A922}"/>
              </a:ext>
            </a:extLst>
          </p:cNvPr>
          <p:cNvSpPr>
            <a:spLocks noGrp="1"/>
          </p:cNvSpPr>
          <p:nvPr>
            <p:ph type="body" sz="quarter" idx="18"/>
          </p:nvPr>
        </p:nvSpPr>
        <p:spPr>
          <a:xfrm>
            <a:off x="5399998" y="1131604"/>
            <a:ext cx="5400000" cy="294189"/>
          </a:xfrm>
        </p:spPr>
        <p:txBody>
          <a:bodyPr/>
          <a:lstStyle/>
          <a:p>
            <a:r>
              <a:rPr lang="en-AU"/>
              <a:t>Group activity</a:t>
            </a:r>
            <a:endParaRPr lang="en-AU">
              <a:latin typeface="+mj-lt"/>
            </a:endParaRPr>
          </a:p>
        </p:txBody>
      </p:sp>
      <p:sp>
        <p:nvSpPr>
          <p:cNvPr id="4" name="Text Placeholder 10">
            <a:extLst>
              <a:ext uri="{FF2B5EF4-FFF2-40B4-BE49-F238E27FC236}">
                <a16:creationId xmlns:a16="http://schemas.microsoft.com/office/drawing/2014/main" id="{01CCDBA0-B8C1-DBDB-3559-2129117EC945}"/>
              </a:ext>
            </a:extLst>
          </p:cNvPr>
          <p:cNvSpPr>
            <a:spLocks noGrp="1"/>
          </p:cNvSpPr>
          <p:nvPr>
            <p:ph type="body" sz="quarter" idx="17"/>
          </p:nvPr>
        </p:nvSpPr>
        <p:spPr>
          <a:xfrm>
            <a:off x="5399998" y="1827591"/>
            <a:ext cx="6444002" cy="4508123"/>
          </a:xfrm>
        </p:spPr>
        <p:txBody>
          <a:bodyPr vert="horz" lIns="0" tIns="0" rIns="0" bIns="0" rtlCol="0" anchor="t">
            <a:noAutofit/>
          </a:bodyPr>
          <a:lstStyle/>
          <a:p>
            <a:r>
              <a:rPr lang="en-AU" sz="1800" b="1" dirty="0">
                <a:latin typeface="+mj-lt"/>
              </a:rPr>
              <a:t>Instructions</a:t>
            </a:r>
          </a:p>
          <a:p>
            <a:r>
              <a:rPr lang="en-AU" sz="1800" dirty="0">
                <a:latin typeface="+mn-lt"/>
              </a:rPr>
              <a:t>Work together to discuss each health behaviour and use coloured pens to connect each behaviour to the dimension/s of health that it impacts. </a:t>
            </a:r>
          </a:p>
          <a:p>
            <a:r>
              <a:rPr lang="en-AU" sz="1800" dirty="0">
                <a:latin typeface="+mn-lt"/>
              </a:rPr>
              <a:t>For example:</a:t>
            </a:r>
          </a:p>
          <a:p>
            <a:pPr marL="285750" indent="-285750">
              <a:buChar char="•"/>
            </a:pPr>
            <a:r>
              <a:rPr lang="en-AU" sz="1800" dirty="0">
                <a:latin typeface="+mn-lt"/>
              </a:rPr>
              <a:t>‘regular exercise’ might connect to physical health and mental health</a:t>
            </a:r>
          </a:p>
          <a:p>
            <a:pPr marL="285750" indent="-285750">
              <a:buChar char="•"/>
            </a:pPr>
            <a:r>
              <a:rPr lang="en-AU" sz="1800" dirty="0">
                <a:latin typeface="+mn-lt"/>
              </a:rPr>
              <a:t>‘friendship breakdown’ might connect to social and emotional health.</a:t>
            </a:r>
          </a:p>
        </p:txBody>
      </p:sp>
      <p:pic>
        <p:nvPicPr>
          <p:cNvPr id="6" name="Picture 5">
            <a:extLst>
              <a:ext uri="{FF2B5EF4-FFF2-40B4-BE49-F238E27FC236}">
                <a16:creationId xmlns:a16="http://schemas.microsoft.com/office/drawing/2014/main" id="{F29AD872-8CED-23D4-3B59-54E8F4940A9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930" y="1859701"/>
            <a:ext cx="4439373" cy="3138598"/>
          </a:xfrm>
          <a:prstGeom prst="rect">
            <a:avLst/>
          </a:prstGeom>
          <a:ln>
            <a:no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8DAA5DF2-A956-555F-3E9C-07EF50FEF887}"/>
              </a:ext>
              <a:ext uri="{C183D7F6-B498-43B3-948B-1728B52AA6E4}">
                <adec:decorative xmlns:adec="http://schemas.microsoft.com/office/drawing/2017/decorative" val="1"/>
              </a:ext>
            </a:extLst>
          </p:cNvPr>
          <p:cNvSpPr txBox="1"/>
          <p:nvPr/>
        </p:nvSpPr>
        <p:spPr>
          <a:xfrm>
            <a:off x="298930" y="5123098"/>
            <a:ext cx="4439373" cy="276999"/>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Arial" panose="020B0604020202020204" pitchFamily="34" charset="0"/>
                <a:ea typeface="+mn-ea"/>
                <a:cs typeface="Arial" panose="020B0604020202020204" pitchFamily="34" charset="0"/>
              </a:rPr>
              <a:t>Image by </a:t>
            </a:r>
            <a:r>
              <a:rPr lang="en-AU" sz="1200" b="0" i="0" u="sng" kern="1200" dirty="0" err="1">
                <a:solidFill>
                  <a:schemeClr val="tx1"/>
                </a:solidFill>
                <a:effectLst/>
                <a:latin typeface="Arial" panose="020B0604020202020204" pitchFamily="34" charset="0"/>
                <a:ea typeface="+mn-ea"/>
                <a:cs typeface="Arial" panose="020B0604020202020204" pitchFamily="34" charset="0"/>
                <a:hlinkClick r:id="rId4"/>
              </a:rPr>
              <a:t>Zizitom</a:t>
            </a:r>
            <a:r>
              <a:rPr lang="en-AU" sz="1200" b="0" i="0" kern="1200" dirty="0">
                <a:solidFill>
                  <a:schemeClr val="tx1"/>
                </a:solidFill>
                <a:effectLst/>
                <a:latin typeface="Arial" panose="020B0604020202020204" pitchFamily="34" charset="0"/>
                <a:ea typeface="+mn-ea"/>
                <a:cs typeface="Arial" panose="020B0604020202020204" pitchFamily="34" charset="0"/>
              </a:rPr>
              <a:t> from </a:t>
            </a:r>
            <a:r>
              <a:rPr lang="en-AU" sz="1200" b="0" i="0" u="sng" kern="1200" dirty="0" err="1">
                <a:solidFill>
                  <a:schemeClr val="tx1"/>
                </a:solidFill>
                <a:effectLst/>
                <a:latin typeface="Arial" panose="020B0604020202020204" pitchFamily="34" charset="0"/>
                <a:ea typeface="+mn-ea"/>
                <a:cs typeface="Arial" panose="020B0604020202020204" pitchFamily="34" charset="0"/>
                <a:hlinkClick r:id="rId5"/>
              </a:rPr>
              <a:t>Pixabay</a:t>
            </a:r>
            <a:endParaRPr lang="en-AU" sz="1200" b="1" dirty="0"/>
          </a:p>
        </p:txBody>
      </p:sp>
      <p:sp>
        <p:nvSpPr>
          <p:cNvPr id="3" name="Slide Number Placeholder 2">
            <a:extLst>
              <a:ext uri="{FF2B5EF4-FFF2-40B4-BE49-F238E27FC236}">
                <a16:creationId xmlns:a16="http://schemas.microsoft.com/office/drawing/2014/main" id="{9263B735-E3B6-2EA5-9177-4C59770A4744}"/>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40508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Y7 - 'Safety' - Student facing PPT</Template>
  <TotalTime>0</TotalTime>
  <Words>6037</Words>
  <Application>Microsoft Office PowerPoint</Application>
  <PresentationFormat>Widescreen</PresentationFormat>
  <Paragraphs>680</Paragraphs>
  <Slides>75</Slides>
  <Notes>63</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75</vt:i4>
      </vt:variant>
    </vt:vector>
  </HeadingPairs>
  <TitlesOfParts>
    <vt:vector size="80" baseType="lpstr">
      <vt:lpstr>Times New Roman</vt:lpstr>
      <vt:lpstr>Calibri</vt:lpstr>
      <vt:lpstr>Public Sans</vt:lpstr>
      <vt:lpstr>Arial</vt:lpstr>
      <vt:lpstr>NSWG Corporate</vt:lpstr>
      <vt:lpstr>Instructions for use</vt:lpstr>
      <vt:lpstr>Thriving in health and wellness</vt:lpstr>
      <vt:lpstr>Lessons</vt:lpstr>
      <vt:lpstr>Holistic health habits</vt:lpstr>
      <vt:lpstr>Learning intentions and success criteria (1)</vt:lpstr>
      <vt:lpstr>Activity – what is health?</vt:lpstr>
      <vt:lpstr>Activity – what is wellbeing?</vt:lpstr>
      <vt:lpstr>Activity – dimensions of health</vt:lpstr>
      <vt:lpstr>Activity – holistic health impacts (1)</vt:lpstr>
      <vt:lpstr>Activity – holistic health impacts (2)</vt:lpstr>
      <vt:lpstr>Activity – holistic health scenarios</vt:lpstr>
      <vt:lpstr>Activity – my health over time</vt:lpstr>
      <vt:lpstr>Activity – lifestyle behaviours (1)</vt:lpstr>
      <vt:lpstr>Activity – lifestyle behaviours (2)</vt:lpstr>
      <vt:lpstr>Activity – health influences table</vt:lpstr>
      <vt:lpstr>Activity – from surviving to thriving</vt:lpstr>
      <vt:lpstr>Fuelling for health</vt:lpstr>
      <vt:lpstr>Learning intentions and success criteria (2)</vt:lpstr>
      <vt:lpstr>Activity – introduction to nutrition and food choices</vt:lpstr>
      <vt:lpstr>KWLH</vt:lpstr>
      <vt:lpstr>Sources of nutritional information</vt:lpstr>
      <vt:lpstr>Activity – clickbait, or credible?</vt:lpstr>
      <vt:lpstr>Australian Guide to Healthy Eating</vt:lpstr>
      <vt:lpstr>Activity – ‘quick quiz’ (1)</vt:lpstr>
      <vt:lpstr>Activity – ‘quick quiz’ (2)</vt:lpstr>
      <vt:lpstr>Activity – ‘quick quiz’ (3)</vt:lpstr>
      <vt:lpstr>Activity – ‘quick quiz’ (4)</vt:lpstr>
      <vt:lpstr>Activity – ‘quick quiz’ (5)</vt:lpstr>
      <vt:lpstr>Activity – Australian dietary guidelines</vt:lpstr>
      <vt:lpstr>Activity – factors influencing nutrition (1)</vt:lpstr>
      <vt:lpstr>Activity – factors influencing nutrition (2)</vt:lpstr>
      <vt:lpstr>Activity – lunchbox audit</vt:lpstr>
      <vt:lpstr>Activity – a range of nutritional needs</vt:lpstr>
      <vt:lpstr>Activity – what’s on their plate?</vt:lpstr>
      <vt:lpstr>Illegal Energy Drinks - Behind the News (3:53) </vt:lpstr>
      <vt:lpstr>Activity – energy drink case study (1)</vt:lpstr>
      <vt:lpstr>Activity – energy drink case study (2)</vt:lpstr>
      <vt:lpstr>Activity – persuasive writing</vt:lpstr>
      <vt:lpstr>Persuasive techniques</vt:lpstr>
      <vt:lpstr>Sentence stems</vt:lpstr>
      <vt:lpstr>A positive state of mind</vt:lpstr>
      <vt:lpstr>Learning intentions and success criteria (3)</vt:lpstr>
      <vt:lpstr>Activity – understanding our emotions (2)</vt:lpstr>
      <vt:lpstr>Activity – understanding our emotions (3)</vt:lpstr>
      <vt:lpstr>Activity – unpacking mental health (1)</vt:lpstr>
      <vt:lpstr>Activity – unpacking mental health (2)</vt:lpstr>
      <vt:lpstr>Activity – unpacking mental health (3)</vt:lpstr>
      <vt:lpstr>Activity – body image</vt:lpstr>
      <vt:lpstr>Activity – how perceptions of body image affect us (1)</vt:lpstr>
      <vt:lpstr>Activity – how perceptions of body image affect us (2)</vt:lpstr>
      <vt:lpstr>Let's Talk Eating Disorders (4:56)</vt:lpstr>
      <vt:lpstr>Activity – eating disorders – fact vs. fiction (1)</vt:lpstr>
      <vt:lpstr>Activity – eating disorders – deepening our understanding (1)</vt:lpstr>
      <vt:lpstr>Activity – eating disorders – deepening our understanding (2)</vt:lpstr>
      <vt:lpstr>Activity – eating disorders – fact vs. fiction (2)</vt:lpstr>
      <vt:lpstr>Activity – supporting positive body image</vt:lpstr>
      <vt:lpstr>Activity – understanding mental illness</vt:lpstr>
      <vt:lpstr>Activity – the role of resilience</vt:lpstr>
      <vt:lpstr>My Resilience Toolkit</vt:lpstr>
      <vt:lpstr>Activity – staying mentally fit</vt:lpstr>
      <vt:lpstr>Activity – ‘ask the expert’</vt:lpstr>
      <vt:lpstr>Navigating risk – drugs and alcohol</vt:lpstr>
      <vt:lpstr>Learning intentions and success criteria (4)</vt:lpstr>
      <vt:lpstr>Activity – myths and misconceptions (1)</vt:lpstr>
      <vt:lpstr>Activity – myths and misconceptions (2)</vt:lpstr>
      <vt:lpstr>Activity – facts and figures (1)</vt:lpstr>
      <vt:lpstr>Activity – facts and figures (2)</vt:lpstr>
      <vt:lpstr>Activity – revisiting and extending prior knowledge</vt:lpstr>
      <vt:lpstr>Drug, alcohol and smoking addiction costing Australia billions, new report shows | ABC News (1:54)</vt:lpstr>
      <vt:lpstr>Activity – what influences our decision-making?</vt:lpstr>
      <vt:lpstr>Activity – decision-making tree (1)</vt:lpstr>
      <vt:lpstr>Activity – decision-making tree (2)</vt:lpstr>
      <vt:lpstr>References (1)</vt:lpstr>
      <vt:lpstr>References (2)</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PDHPE Year 9 – thriving in health and wellness slide deck</dc:title>
  <dc:subject/>
  <dc:creator>NSW Department of Education</dc:creator>
  <cp:keywords/>
  <dc:description/>
  <cp:lastModifiedBy/>
  <cp:revision>1</cp:revision>
  <dcterms:created xsi:type="dcterms:W3CDTF">2026-02-09T04:51:50Z</dcterms:created>
  <dcterms:modified xsi:type="dcterms:W3CDTF">2026-02-09T04:52:03Z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2026-02-09T04:52:03Z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2be9d297-9ccc-4046-b4ab-b91aaf456d4c</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