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70"/>
  </p:notesMasterIdLst>
  <p:handoutMasterIdLst>
    <p:handoutMasterId r:id="rId71"/>
  </p:handoutMasterIdLst>
  <p:sldIdLst>
    <p:sldId id="26381" r:id="rId5"/>
    <p:sldId id="26505" r:id="rId6"/>
    <p:sldId id="26393" r:id="rId7"/>
    <p:sldId id="271" r:id="rId8"/>
    <p:sldId id="26383" r:id="rId9"/>
    <p:sldId id="26506" r:id="rId10"/>
    <p:sldId id="289" r:id="rId11"/>
    <p:sldId id="26375" r:id="rId12"/>
    <p:sldId id="26550" r:id="rId13"/>
    <p:sldId id="26551" r:id="rId14"/>
    <p:sldId id="26507" r:id="rId15"/>
    <p:sldId id="26510" r:id="rId16"/>
    <p:sldId id="26508" r:id="rId17"/>
    <p:sldId id="26509" r:id="rId18"/>
    <p:sldId id="26511" r:id="rId19"/>
    <p:sldId id="26512" r:id="rId20"/>
    <p:sldId id="26557" r:id="rId21"/>
    <p:sldId id="26513" r:id="rId22"/>
    <p:sldId id="26514" r:id="rId23"/>
    <p:sldId id="26549" r:id="rId24"/>
    <p:sldId id="26552" r:id="rId25"/>
    <p:sldId id="26553" r:id="rId26"/>
    <p:sldId id="26554" r:id="rId27"/>
    <p:sldId id="26556" r:id="rId28"/>
    <p:sldId id="26555" r:id="rId29"/>
    <p:sldId id="26515" r:id="rId30"/>
    <p:sldId id="26516" r:id="rId31"/>
    <p:sldId id="26517" r:id="rId32"/>
    <p:sldId id="26519" r:id="rId33"/>
    <p:sldId id="26520" r:id="rId34"/>
    <p:sldId id="26522" r:id="rId35"/>
    <p:sldId id="26521" r:id="rId36"/>
    <p:sldId id="26523" r:id="rId37"/>
    <p:sldId id="26524" r:id="rId38"/>
    <p:sldId id="26559" r:id="rId39"/>
    <p:sldId id="26560" r:id="rId40"/>
    <p:sldId id="26563" r:id="rId41"/>
    <p:sldId id="26525" r:id="rId42"/>
    <p:sldId id="26526" r:id="rId43"/>
    <p:sldId id="26527" r:id="rId44"/>
    <p:sldId id="26528" r:id="rId45"/>
    <p:sldId id="26518" r:id="rId46"/>
    <p:sldId id="26529" r:id="rId47"/>
    <p:sldId id="26530" r:id="rId48"/>
    <p:sldId id="26531" r:id="rId49"/>
    <p:sldId id="26532" r:id="rId50"/>
    <p:sldId id="26382" r:id="rId51"/>
    <p:sldId id="26533" r:id="rId52"/>
    <p:sldId id="26534" r:id="rId53"/>
    <p:sldId id="26535" r:id="rId54"/>
    <p:sldId id="26536" r:id="rId55"/>
    <p:sldId id="26537" r:id="rId56"/>
    <p:sldId id="26538" r:id="rId57"/>
    <p:sldId id="26539" r:id="rId58"/>
    <p:sldId id="26540" r:id="rId59"/>
    <p:sldId id="26541" r:id="rId60"/>
    <p:sldId id="26542" r:id="rId61"/>
    <p:sldId id="26543" r:id="rId62"/>
    <p:sldId id="26544" r:id="rId63"/>
    <p:sldId id="26545" r:id="rId64"/>
    <p:sldId id="26546" r:id="rId65"/>
    <p:sldId id="26547" r:id="rId66"/>
    <p:sldId id="26548" r:id="rId67"/>
    <p:sldId id="360" r:id="rId68"/>
    <p:sldId id="361" r:id="rId69"/>
  </p:sldIdLst>
  <p:sldSz cx="12192000" cy="6858000"/>
  <p:notesSz cx="6858000" cy="9144000"/>
  <p:embeddedFontLst>
    <p:embeddedFont>
      <p:font typeface="Public Sans" pitchFamily="2" charset="0"/>
      <p:regular r:id="rId72"/>
      <p:bold r:id="rId73"/>
      <p:italic r:id="rId74"/>
      <p:boldItalic r:id="rId7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Introduction" id="{D5A8010D-981F-43AA-A0D6-182EC53CAA84}">
          <p14:sldIdLst>
            <p14:sldId id="26505"/>
            <p14:sldId id="26393"/>
          </p14:sldIdLst>
        </p14:section>
        <p14:section name="Learning sequence 1" id="{3285C7B0-F96F-4C19-A637-5616B731AB4C}">
          <p14:sldIdLst>
            <p14:sldId id="271"/>
            <p14:sldId id="26383"/>
            <p14:sldId id="26506"/>
            <p14:sldId id="289"/>
            <p14:sldId id="26375"/>
            <p14:sldId id="26550"/>
            <p14:sldId id="26551"/>
            <p14:sldId id="26507"/>
            <p14:sldId id="26510"/>
            <p14:sldId id="26508"/>
            <p14:sldId id="26509"/>
            <p14:sldId id="26511"/>
            <p14:sldId id="26512"/>
            <p14:sldId id="26557"/>
          </p14:sldIdLst>
        </p14:section>
        <p14:section name="Learning sequence 2" id="{C5437578-D15B-424F-89FA-5CBDBA4B87B8}">
          <p14:sldIdLst>
            <p14:sldId id="26513"/>
            <p14:sldId id="26514"/>
            <p14:sldId id="26549"/>
            <p14:sldId id="26552"/>
            <p14:sldId id="26553"/>
            <p14:sldId id="26554"/>
            <p14:sldId id="26556"/>
            <p14:sldId id="26555"/>
          </p14:sldIdLst>
        </p14:section>
        <p14:section name="Learning sequence 3" id="{F4B1A20F-BEFC-4F6F-86E3-F12F783BD359}">
          <p14:sldIdLst>
            <p14:sldId id="26515"/>
            <p14:sldId id="26516"/>
            <p14:sldId id="26517"/>
            <p14:sldId id="26519"/>
            <p14:sldId id="26520"/>
            <p14:sldId id="26522"/>
            <p14:sldId id="26521"/>
            <p14:sldId id="26523"/>
            <p14:sldId id="26524"/>
            <p14:sldId id="26559"/>
            <p14:sldId id="26560"/>
            <p14:sldId id="26563"/>
            <p14:sldId id="26525"/>
            <p14:sldId id="26526"/>
          </p14:sldIdLst>
        </p14:section>
        <p14:section name="Learning sequence 4" id="{86184367-0A86-4131-B5CB-F2232BEA9756}">
          <p14:sldIdLst>
            <p14:sldId id="26527"/>
            <p14:sldId id="26528"/>
            <p14:sldId id="26518"/>
            <p14:sldId id="26529"/>
            <p14:sldId id="26530"/>
            <p14:sldId id="26531"/>
            <p14:sldId id="26532"/>
            <p14:sldId id="26382"/>
          </p14:sldIdLst>
        </p14:section>
        <p14:section name="Learning sequence 5" id="{23298104-0340-4C8F-89CB-040457C4C030}">
          <p14:sldIdLst>
            <p14:sldId id="26533"/>
            <p14:sldId id="26534"/>
            <p14:sldId id="26535"/>
            <p14:sldId id="26536"/>
            <p14:sldId id="26537"/>
            <p14:sldId id="26538"/>
          </p14:sldIdLst>
        </p14:section>
        <p14:section name="Learning sequence 6" id="{AA956578-F1BD-47E5-8C5B-60D24A2B9E06}">
          <p14:sldIdLst>
            <p14:sldId id="26539"/>
            <p14:sldId id="26540"/>
            <p14:sldId id="26541"/>
            <p14:sldId id="26542"/>
            <p14:sldId id="26543"/>
            <p14:sldId id="26544"/>
            <p14:sldId id="26545"/>
            <p14:sldId id="26546"/>
            <p14:sldId id="26547"/>
            <p14:sldId id="26548"/>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C1A31-E3FC-47D3-8D8A-73DF7735A9BB}" v="4" dt="2026-01-23T04:35:37.84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68" autoAdjust="0"/>
    <p:restoredTop sz="79101" autoAdjust="0"/>
  </p:normalViewPr>
  <p:slideViewPr>
    <p:cSldViewPr snapToGrid="0">
      <p:cViewPr varScale="1">
        <p:scale>
          <a:sx n="71" d="100"/>
          <a:sy n="71" d="100"/>
        </p:scale>
        <p:origin x="702" y="72"/>
      </p:cViewPr>
      <p:guideLst>
        <p:guide orient="horz" pos="2160"/>
        <p:guide pos="3863"/>
      </p:guideLst>
    </p:cSldViewPr>
  </p:slideViewPr>
  <p:outlineViewPr>
    <p:cViewPr>
      <p:scale>
        <a:sx n="33" d="100"/>
        <a:sy n="33" d="100"/>
      </p:scale>
      <p:origin x="0" y="-3883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3.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fntdata"/><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2.fntdata"/><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Appendix_4_&#8211;"/><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viacharacter.org/account/regist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PYwkGNua3e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unsplash.com/@emanuelekstrom?utm_content=creditCopyText&amp;utm_medium=referral&amp;utm_source=unsplash"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unsplash.com/photos/man-in-black-jacket-using-computer-W_wqO8sqjiQ?utm_content=creditCopyText&amp;utm_medium=referral&amp;utm_source=unsplash"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169210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06885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3999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3043C-9448-F256-DAE9-3BA27F7D6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785AA-AF80-D3CC-9B36-6578D5144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C790F-B8CF-3DA2-CEE2-A3DECF57E7D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F9DD7A9-35D7-9D05-2EC0-38CA729FBF03}"/>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09842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03B95-00FF-6BA6-0AEF-5420C7BCB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83B43-9B9A-5122-D226-5CFCE0C0B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5B07F-2358-40EF-B9D9-83517443911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913EBE2-489A-228E-FCB0-F9A8CD9D6377}"/>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442127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910F-FC43-CC68-68BF-5FD3D9251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C716F-2269-1B64-D99E-6A3996422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9253E-681A-E123-A1D2-598400717621}"/>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3FEAAE8E-F11D-C6D9-6CC6-46771A2DC944}"/>
              </a:ext>
            </a:extLst>
          </p:cNvPr>
          <p:cNvSpPr>
            <a:spLocks noGrp="1"/>
          </p:cNvSpPr>
          <p:nvPr>
            <p:ph type="sldNum" sz="quarter" idx="5"/>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211853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987360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effectLst/>
                <a:latin typeface="Arial" panose="020B0604020202020204" pitchFamily="34" charset="0"/>
                <a:ea typeface="+mn-ea"/>
                <a:cs typeface="Arial" panose="020B0604020202020204" pitchFamily="34" charset="0"/>
              </a:rPr>
              <a:t>Provide each group with materials such as straws, paper, tape, marshmallows or blocks. </a:t>
            </a:r>
            <a:endParaRPr lang="en-AU" dirty="0"/>
          </a:p>
          <a:p>
            <a:endParaRPr lang="en-AU" dirty="0"/>
          </a:p>
          <a:p>
            <a:r>
              <a:rPr lang="en-AU" sz="1600" b="1" kern="1200" dirty="0">
                <a:solidFill>
                  <a:schemeClr val="tx1"/>
                </a:solidFill>
                <a:effectLst/>
                <a:latin typeface="Arial" panose="020B0604020202020204" pitchFamily="34" charset="0"/>
                <a:ea typeface="+mn-ea"/>
                <a:cs typeface="Arial" panose="020B0604020202020204" pitchFamily="34" charset="0"/>
              </a:rPr>
              <a:t>Students form groups of 3-4. Provide each group with materials such as straws, paper, tape, marshmallows or blocks. </a:t>
            </a:r>
            <a:endParaRPr lang="en-AU" sz="1600" kern="1200" dirty="0">
              <a:solidFill>
                <a:schemeClr val="tx1"/>
              </a:solidFill>
              <a:effectLst/>
              <a:latin typeface="Arial" panose="020B0604020202020204" pitchFamily="34" charset="0"/>
              <a:ea typeface="+mn-ea"/>
              <a:cs typeface="Arial" panose="020B0604020202020204" pitchFamily="34" charset="0"/>
            </a:endParaRPr>
          </a:p>
          <a:p>
            <a:r>
              <a:rPr lang="en-AU" sz="1600" b="1" kern="1200" dirty="0">
                <a:solidFill>
                  <a:schemeClr val="tx1"/>
                </a:solidFill>
                <a:effectLst/>
                <a:latin typeface="Arial" panose="020B0604020202020204" pitchFamily="34" charset="0"/>
                <a:ea typeface="+mn-ea"/>
                <a:cs typeface="Arial" panose="020B0604020202020204" pitchFamily="34" charset="0"/>
              </a:rPr>
              <a:t>Students are to work together to build the tallest free-standing tower that can support a paper flag or marshmallow at the top.</a:t>
            </a:r>
            <a:endParaRPr lang="en-AU" sz="1600" kern="1200" dirty="0">
              <a:solidFill>
                <a:schemeClr val="tx1"/>
              </a:solidFill>
              <a:effectLst/>
              <a:latin typeface="Arial" panose="020B0604020202020204" pitchFamily="34" charset="0"/>
              <a:ea typeface="+mn-ea"/>
              <a:cs typeface="Arial" panose="020B0604020202020204" pitchFamily="34" charset="0"/>
            </a:endParaRPr>
          </a:p>
          <a:p>
            <a:r>
              <a:rPr lang="en-AU" sz="1600" b="1" kern="1200" dirty="0">
                <a:solidFill>
                  <a:schemeClr val="tx1"/>
                </a:solidFill>
                <a:effectLst/>
                <a:latin typeface="Arial" panose="020B0604020202020204" pitchFamily="34" charset="0"/>
                <a:ea typeface="+mn-ea"/>
                <a:cs typeface="Arial" panose="020B0604020202020204" pitchFamily="34" charset="0"/>
              </a:rPr>
              <a:t>Students are given 15minutes to plan, construct and complete their structures with the tallest tower at the end of the activity being the winner.</a:t>
            </a:r>
            <a:endParaRPr lang="en-AU" sz="160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339488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200" dirty="0">
                <a:solidFill>
                  <a:schemeClr val="tx1"/>
                </a:solidFill>
                <a:effectLst/>
                <a:latin typeface="Arial" panose="020B0604020202020204" pitchFamily="34" charset="0"/>
                <a:ea typeface="+mn-ea"/>
                <a:cs typeface="Arial" panose="020B0604020202020204" pitchFamily="34" charset="0"/>
              </a:rPr>
              <a:t>At the conclusion of the activity, students individually self-reflect on their contributions to the group task, considering their role and involvement, how they communicated, and how they helped solve problems. Reflection questions include:</a:t>
            </a:r>
          </a:p>
          <a:p>
            <a:pPr lvl="0"/>
            <a:r>
              <a:rPr lang="en-AU" sz="1600" kern="1200" dirty="0">
                <a:solidFill>
                  <a:schemeClr val="tx1"/>
                </a:solidFill>
                <a:effectLst/>
                <a:latin typeface="Arial" panose="020B0604020202020204" pitchFamily="34" charset="0"/>
                <a:ea typeface="+mn-ea"/>
                <a:cs typeface="Arial" panose="020B0604020202020204" pitchFamily="34" charset="0"/>
              </a:rPr>
              <a:t>What was your role in the group?  For example, builder, idea-sharer, leader</a:t>
            </a:r>
          </a:p>
          <a:p>
            <a:pPr lvl="0"/>
            <a:r>
              <a:rPr lang="en-AU" sz="1600" kern="1200" dirty="0">
                <a:solidFill>
                  <a:schemeClr val="tx1"/>
                </a:solidFill>
                <a:effectLst/>
                <a:latin typeface="Arial" panose="020B0604020202020204" pitchFamily="34" charset="0"/>
                <a:ea typeface="+mn-ea"/>
                <a:cs typeface="Arial" panose="020B0604020202020204" pitchFamily="34" charset="0"/>
              </a:rPr>
              <a:t>What is one strength you brought to the group, and how do you think it will helped complete the task? </a:t>
            </a:r>
          </a:p>
          <a:p>
            <a:pPr lvl="0"/>
            <a:r>
              <a:rPr lang="en-AU" sz="1600" kern="1200" dirty="0">
                <a:solidFill>
                  <a:schemeClr val="tx1"/>
                </a:solidFill>
                <a:effectLst/>
                <a:latin typeface="Arial" panose="020B0604020202020204" pitchFamily="34" charset="0"/>
                <a:ea typeface="+mn-ea"/>
                <a:cs typeface="Arial" panose="020B0604020202020204" pitchFamily="34" charset="0"/>
              </a:rPr>
              <a:t>How well did you listen and communicate with your teammates?</a:t>
            </a:r>
          </a:p>
          <a:p>
            <a:pPr lvl="0"/>
            <a:r>
              <a:rPr lang="en-AU" sz="1600" kern="1200" dirty="0">
                <a:solidFill>
                  <a:schemeClr val="tx1"/>
                </a:solidFill>
                <a:effectLst/>
                <a:latin typeface="Arial" panose="020B0604020202020204" pitchFamily="34" charset="0"/>
                <a:ea typeface="+mn-ea"/>
                <a:cs typeface="Arial" panose="020B0604020202020204" pitchFamily="34" charset="0"/>
              </a:rPr>
              <a:t>What challenges did your group face (for example, no clear leader, poor planning, conflict, people dominating, poor communication) and how did the challenge affect the group outcome and feelings within the team?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699978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88066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kern="1200" dirty="0">
                <a:solidFill>
                  <a:schemeClr val="tx1"/>
                </a:solidFill>
                <a:effectLst/>
                <a:latin typeface="Arial" panose="020B0604020202020204" pitchFamily="34" charset="0"/>
                <a:ea typeface="+mn-ea"/>
                <a:cs typeface="Arial" panose="020B0604020202020204" pitchFamily="34" charset="0"/>
              </a:rPr>
              <a:t>Students begin by </a:t>
            </a:r>
            <a:r>
              <a:rPr lang="en-AU" sz="1600" kern="1200" dirty="0">
                <a:solidFill>
                  <a:schemeClr val="tx1"/>
                </a:solidFill>
                <a:effectLst/>
                <a:latin typeface="Arial" panose="020B0604020202020204" pitchFamily="34" charset="0"/>
                <a:ea typeface="+mn-ea"/>
                <a:cs typeface="Arial" panose="020B0604020202020204" pitchFamily="34" charset="0"/>
              </a:rPr>
              <a:t>reflecting on the top four strengths they bring to a group setting using </a:t>
            </a:r>
            <a:r>
              <a:rPr lang="en-AU" sz="1600" u="sng" kern="1200" dirty="0">
                <a:solidFill>
                  <a:schemeClr val="tx1"/>
                </a:solidFill>
                <a:effectLst/>
                <a:latin typeface="Arial" panose="020B0604020202020204" pitchFamily="34" charset="0"/>
                <a:ea typeface="+mn-ea"/>
                <a:cs typeface="Arial" panose="020B0604020202020204" pitchFamily="34" charset="0"/>
                <a:hlinkClick r:id="rId3"/>
              </a:rPr>
              <a:t>Appendix 4 – strengths force field</a:t>
            </a:r>
            <a:r>
              <a:rPr lang="en-AU" sz="1600" b="1" kern="1200" dirty="0">
                <a:solidFill>
                  <a:schemeClr val="tx1"/>
                </a:solidFill>
                <a:effectLst/>
                <a:latin typeface="Arial" panose="020B0604020202020204" pitchFamily="34" charset="0"/>
                <a:ea typeface="+mn-ea"/>
                <a:cs typeface="Arial" panose="020B0604020202020204" pitchFamily="34" charset="0"/>
              </a:rPr>
              <a:t>. </a:t>
            </a:r>
            <a:r>
              <a:rPr lang="en-AU" sz="1600" kern="1200" dirty="0">
                <a:solidFill>
                  <a:schemeClr val="tx1"/>
                </a:solidFill>
                <a:effectLst/>
                <a:latin typeface="Arial" panose="020B0604020202020204" pitchFamily="34" charset="0"/>
                <a:ea typeface="+mn-ea"/>
                <a:cs typeface="Arial" panose="020B0604020202020204" pitchFamily="34" charset="0"/>
              </a:rPr>
              <a:t>Encourage them to think about qualities such as communication, problem-solving, organisation, leadership, empathy, and adaptability, and to record each strength inside its own energy hexagon in the force field. </a:t>
            </a:r>
          </a:p>
          <a:p>
            <a:r>
              <a:rPr lang="en-AU" sz="1600" b="1" kern="1200" dirty="0">
                <a:solidFill>
                  <a:schemeClr val="tx1"/>
                </a:solidFill>
                <a:effectLst/>
                <a:latin typeface="Arial" panose="020B0604020202020204" pitchFamily="34" charset="0"/>
                <a:ea typeface="+mn-ea"/>
                <a:cs typeface="Arial" panose="020B0604020202020204" pitchFamily="34" charset="0"/>
              </a:rPr>
              <a:t>Note: to support students in identifying strengths, the </a:t>
            </a:r>
            <a:r>
              <a:rPr lang="en-AU" sz="1600" u="sng" kern="1200" dirty="0">
                <a:solidFill>
                  <a:schemeClr val="tx1"/>
                </a:solidFill>
                <a:effectLst/>
                <a:latin typeface="Arial" panose="020B0604020202020204" pitchFamily="34" charset="0"/>
                <a:ea typeface="+mn-ea"/>
                <a:cs typeface="Arial" panose="020B0604020202020204" pitchFamily="34" charset="0"/>
                <a:hlinkClick r:id="rId4"/>
              </a:rPr>
              <a:t>VIA character strengths</a:t>
            </a:r>
            <a:r>
              <a:rPr lang="en-AU" sz="1600" b="1" kern="1200" dirty="0">
                <a:solidFill>
                  <a:schemeClr val="tx1"/>
                </a:solidFill>
                <a:effectLst/>
                <a:latin typeface="Arial" panose="020B0604020202020204" pitchFamily="34" charset="0"/>
                <a:ea typeface="+mn-ea"/>
                <a:cs typeface="Arial" panose="020B0604020202020204" pitchFamily="34" charset="0"/>
              </a:rPr>
              <a:t> survey provides a good stimulus. </a:t>
            </a:r>
            <a:endParaRPr lang="en-AU" sz="160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4238950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CF785-211B-12B7-58E0-0A43D6E1C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94442-4BC5-DB3F-0134-9BFAC277C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64FE5C-853A-19FE-135B-7D47009C0E1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BC7BB39-D7A8-DFC6-0471-940B4257FB27}"/>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694931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C24BA-4018-95AD-6136-A73204540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3DA69-998B-4938-FF01-1FDA31D8F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CC646-E6AA-774A-ECE4-7AE7F28E9ED8}"/>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0950CCAC-0B60-6E78-4405-0E70C8A1BF5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431889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970022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006996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200" dirty="0">
                <a:solidFill>
                  <a:schemeClr val="tx1"/>
                </a:solidFill>
                <a:effectLst/>
                <a:latin typeface="Arial" panose="020B0604020202020204" pitchFamily="34" charset="0"/>
                <a:ea typeface="+mn-ea"/>
                <a:cs typeface="Arial" panose="020B0604020202020204" pitchFamily="34" charset="0"/>
              </a:rPr>
              <a:t>Revisit a portion of the video from learning sequence 1, </a:t>
            </a:r>
            <a:r>
              <a:rPr lang="en-AU" sz="1600" u="sng" kern="1200" dirty="0">
                <a:solidFill>
                  <a:schemeClr val="tx1"/>
                </a:solidFill>
                <a:effectLst/>
                <a:latin typeface="Arial" panose="020B0604020202020204" pitchFamily="34" charset="0"/>
                <a:ea typeface="+mn-ea"/>
                <a:cs typeface="Arial" panose="020B0604020202020204" pitchFamily="34" charset="0"/>
                <a:hlinkClick r:id="rId3"/>
              </a:rPr>
              <a:t>France vs. Australia | Mixed Bronze Medal Match | 2024 World Ultimate Championships (1:58:55)</a:t>
            </a:r>
            <a:r>
              <a:rPr lang="en-AU" sz="1600" kern="1200" dirty="0">
                <a:solidFill>
                  <a:schemeClr val="tx1"/>
                </a:solidFill>
                <a:effectLst/>
                <a:latin typeface="Arial" panose="020B0604020202020204" pitchFamily="34" charset="0"/>
                <a:ea typeface="+mn-ea"/>
                <a:cs typeface="Arial" panose="020B0604020202020204" pitchFamily="34" charset="0"/>
              </a:rPr>
              <a:t>. and discuss:</a:t>
            </a:r>
          </a:p>
          <a:p>
            <a:pPr lvl="0"/>
            <a:r>
              <a:rPr lang="en-AU" sz="1600" kern="1200" dirty="0">
                <a:solidFill>
                  <a:schemeClr val="tx1"/>
                </a:solidFill>
                <a:effectLst/>
                <a:latin typeface="Arial" panose="020B0604020202020204" pitchFamily="34" charset="0"/>
                <a:ea typeface="+mn-ea"/>
                <a:cs typeface="Arial" panose="020B0604020202020204" pitchFamily="34" charset="0"/>
              </a:rPr>
              <a:t>-Which fitness components are most relevant in this sport?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1220280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718245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441197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3996646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8211D-44BF-B724-63B6-E3B17BF84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95D08-B611-9CFA-0942-A21A9C103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F6F1B-AAFB-B41B-E47A-BF91F286048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6ED3351-0B44-2F28-E740-3BA62D9C0BD8}"/>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53021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dirty="0">
                <a:latin typeface="Arial" panose="020B0604020202020204" pitchFamily="34" charset="0"/>
                <a:cs typeface="Arial" panose="020B0604020202020204" pitchFamily="34" charset="0"/>
              </a:rPr>
              <a:t>Interactive features can be viewed in slide show</a:t>
            </a:r>
          </a:p>
          <a:p>
            <a:endParaRPr lang="en-AU" b="1" dirty="0">
              <a:latin typeface="Arial" panose="020B0604020202020204" pitchFamily="34" charset="0"/>
              <a:cs typeface="Arial" panose="020B0604020202020204" pitchFamily="34" charset="0"/>
            </a:endParaRPr>
          </a:p>
          <a:p>
            <a:pPr marL="171450" indent="-171450">
              <a:buFont typeface="Arial"/>
              <a:buChar char="•"/>
            </a:pPr>
            <a:endParaRPr lang="en-US"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339764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DE27B-18AD-5542-E57D-1854CF210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A2108-7781-EC12-3F3A-024595025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8B11D-1B1D-A158-21B7-DD7CB9D20B6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1905645-7E5A-D502-746D-2A0738D6907A}"/>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999262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BF862-8F95-4D96-F186-5ECA39544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66DC1-0BC7-934D-4E2D-995107110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03B1B-86AE-8834-B36E-2176C290ED53}"/>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DC2B8907-68D1-32D9-4945-923ECEA94D32}"/>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878103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701992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421822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2771872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96FBC-A330-5978-D293-C952C9AFC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C424E-B180-5F50-AA68-B2D2DE4C2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C03305-CA4F-1FA5-DBEC-E940D3D402C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DF931E4-A146-4B78-7417-4447FAFB3F74}"/>
              </a:ext>
            </a:extLst>
          </p:cNvPr>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3013948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731C-099B-9252-89A7-FBCCCBF7F8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F1EFE-7A97-87B3-78A0-0072FFC1E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77D9E-AF95-5544-5132-D92868BD621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75074DF-C3EA-04EF-B94D-FF2A3AD31023}"/>
              </a:ext>
            </a:extLst>
          </p:cNvPr>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2129452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791084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044D-9CCA-0C7D-7743-F120DF8A0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911A7-10F8-B089-FDAC-91EDC0E06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2AD8E-84B7-CDCD-F706-A53E729B939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25FA4D8-E1D4-43B7-D632-CE4FAF7DB2E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03519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E4530-ACC5-3F19-0342-58C085956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BB997-9E5D-738E-B01E-167AC6D15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200ED-7E0D-647A-D186-3FE53334A8B4}"/>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5673B304-D2DF-DFF0-3DF5-9885B28B3958}"/>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083332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Photo by </a:t>
            </a:r>
            <a:r>
              <a:rPr lang="en-AU" dirty="0">
                <a:hlinkClick r:id="rId3"/>
              </a:rPr>
              <a:t>Emanuel Ekström</a:t>
            </a:r>
            <a:r>
              <a:rPr lang="en-AU" dirty="0"/>
              <a:t> on </a:t>
            </a:r>
            <a:r>
              <a:rPr lang="en-AU" dirty="0" err="1">
                <a:hlinkClick r:id="rId4"/>
              </a:rPr>
              <a:t>Unsplash</a:t>
            </a:r>
            <a:r>
              <a:rPr lang="en-AU" dirty="0"/>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198102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196917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354D8-97C8-A3A6-90D4-5BDB92841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A8E10-D0EB-F621-3B46-7FACE1E9A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F56B5-287E-33E6-3839-D49AFEB6BA9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FD6D61C-6B38-3C80-3E17-B6D15FC50B76}"/>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104704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454ED-DFA5-6026-2D52-2DB25C2AC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44868-B91C-08CE-A530-AAA931CFD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4DB7A-1826-428B-C7BB-A03E869E04C0}"/>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DB2FE959-A2AC-F77F-FE4C-588238B1039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0785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44D86-EC85-3FDF-2222-C738219EB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27601-07B6-63A4-E987-C9A399F65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698BD-D3E1-462C-5FEC-2E11655E25F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FCD971A-D286-5961-73F2-E2E016170CC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0179202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4012327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58D3F-9BE7-C145-4F8D-9BFE4525A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42A90-0F3D-2134-6D02-4C15E1560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9349A1-EC67-3133-2FFD-2F68DFFEDB9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895D464-C423-28D8-9D75-5F442F5D06AD}"/>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215463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8FFCE-743F-1C6E-DC0B-1B2208089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ABF4B-A58C-BB46-9063-5DD1F27A5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57746-7B49-904D-03CA-1C2D82D8B74F}"/>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98E6300E-8340-B73C-8D0D-90C844A6D74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920129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64</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03862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kern="1200" dirty="0">
                <a:solidFill>
                  <a:schemeClr val="tx1"/>
                </a:solidFill>
                <a:effectLst/>
                <a:latin typeface="Arial" panose="020B0604020202020204" pitchFamily="34" charset="0"/>
                <a:ea typeface="+mn-ea"/>
                <a:cs typeface="Arial" panose="020B0604020202020204" pitchFamily="34" charset="0"/>
              </a:rPr>
              <a:t>Students present their scenarios back to the class. Facilitate a class discussion</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367942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pdhpe/planning-programming-and-assessing-pdhpe-k-12/planning-programming-and-assessing-pdhpe-7-10"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unsplash.com/photos/woman-kneeling-beside-man-R0y_bEUjiOM?utm_content=creditCopyText&amp;utm_medium=referral&amp;utm_source=unsplash" TargetMode="External"/><Relationship Id="rId4" Type="http://schemas.openxmlformats.org/officeDocument/2006/relationships/hyperlink" Target="https://unsplash.com/@honza_kahane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video" Target="https://www.youtube.com/embed/PYwkGNua3e4?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ideo" Target="https://www.youtube.com/embed/KhCADyYDVyQ?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unsplash.com/photos/students-talking-and-laughing-in-a-lecture-hall-TB5HpfJf7mA?utm_content=creditCopyText&amp;utm_medium=referral&amp;utm_source=unsplash" TargetMode="External"/><Relationship Id="rId4" Type="http://schemas.openxmlformats.org/officeDocument/2006/relationships/hyperlink" Target="https://unsplash.com/@silverkblack?utm_content=creditCopyText&amp;utm_medium=referral&amp;utm_source=unsplas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unsplash.com/photos/white-and-green-exit-sign-SKrgZQgYy2g?utm_content=creditCopyText&amp;utm_medium=referral&amp;utm_source=unsplash" TargetMode="External"/><Relationship Id="rId4" Type="http://schemas.openxmlformats.org/officeDocument/2006/relationships/hyperlink" Target="https://unsplash.com/@theandrewteoh?utm_content=creditCopyText&amp;utm_medium=referral&amp;utm_source=unsplas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unsplash.com/photos/white-and-green-exit-sign-SKrgZQgYy2g?utm_content=creditCopyText&amp;utm_medium=referral&amp;utm_source=unsplash" TargetMode="External"/><Relationship Id="rId4" Type="http://schemas.openxmlformats.org/officeDocument/2006/relationships/hyperlink" Target="https://unsplash.com/@theandrewteoh?utm_content=creditCopyText&amp;utm_medium=referral&amp;utm_source=unsplash"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photos/man-in-black-and-white-uniform-holding-black-smartphone-gzl3mfqt7Hs?utm_content=creditCopyText&amp;utm_medium=referral&amp;utm_source=unsplash" TargetMode="External"/><Relationship Id="rId4" Type="http://schemas.openxmlformats.org/officeDocument/2006/relationships/hyperlink" Target="https://unsplash.com/@timmossholder?utm_content=creditCopyText&amp;utm_medium=referral&amp;utm_source=unsplash"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unsplash.com/photos/woman-kneeling-beside-man-R0y_bEUjiOM?utm_content=creditCopyText&amp;utm_medium=referral&amp;utm_source=unsplas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pixabay.com/photos/legoland-tower-entrance-lego-172267/" TargetMode="External"/><Relationship Id="rId4" Type="http://schemas.openxmlformats.org/officeDocument/2006/relationships/hyperlink" Target="https://pixabay.com/users/efraimstochter-1235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unsplash.com/photos/woman-kneeling-beside-man-R0y_bEUjiOM?utm_content=creditCopyText&amp;utm_medium=referral&amp;utm_source=unsplash" TargetMode="External"/><Relationship Id="rId4" Type="http://schemas.openxmlformats.org/officeDocument/2006/relationships/hyperlink" Target="https://unsplash.com/@honza_kahane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ixabay.com/photos/people-girls-women-students-2557399/" TargetMode="External"/><Relationship Id="rId4" Type="http://schemas.openxmlformats.org/officeDocument/2006/relationships/hyperlink" Target="https://pixabay.com/users/stocksnap-8944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unsplash.com/photos/abstract-blue-lights-on-a-dark-background-7N36T8DCIj4" TargetMode="External"/><Relationship Id="rId4" Type="http://schemas.openxmlformats.org/officeDocument/2006/relationships/hyperlink" Target="https://unsplash.com/@loganvos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hyperlink" Target="https://unsplash.com/photos/woman-kneeling-beside-man-R0y_bEUjiOM?utm_content=creditCopyText&amp;utm_medium=referral&amp;utm_source=unsplash" TargetMode="External"/><Relationship Id="rId4" Type="http://schemas.openxmlformats.org/officeDocument/2006/relationships/hyperlink" Target="https://unsplash.com/@jonathanborba?utm_content=creditCopyText&amp;utm_medium=referral&amp;utm_source=unsplash"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https://unsplash.com/photos/a-man-holding-a-barbell-in-a-gym-bPd5bBHLdco?utm_content=creditCopyText&amp;utm_medium=referral&amp;utm_source=unsplash" TargetMode="External"/><Relationship Id="rId4" Type="http://schemas.openxmlformats.org/officeDocument/2006/relationships/hyperlink" Target="https://unsplash.com/@crosbyhinze?utm_content=creditCopyText&amp;utm_medium=referral&amp;utm_source=unsplash"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xml"/><Relationship Id="rId7" Type="http://schemas.openxmlformats.org/officeDocument/2006/relationships/slide" Target="slide48.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40.xml"/><Relationship Id="rId5" Type="http://schemas.openxmlformats.org/officeDocument/2006/relationships/slide" Target="slide26.xml"/><Relationship Id="rId4" Type="http://schemas.openxmlformats.org/officeDocument/2006/relationships/slide" Target="slide18.xml"/><Relationship Id="rId9" Type="http://schemas.openxmlformats.org/officeDocument/2006/relationships/slide" Target="slide6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unsplash.com/photos/five-women-running-uNqbqkSKPWk?utm_content=creditCopyText&amp;utm_medium=referral&amp;utm_source=unsplash" TargetMode="External"/><Relationship Id="rId4" Type="http://schemas.openxmlformats.org/officeDocument/2006/relationships/hyperlink" Target="https://unsplash.com/@jeffreyflin?utm_content=creditCopyText&amp;utm_medium=referral&amp;utm_source=unsplash"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https://unsplash.com/photos/a-couple-of-men-playing-tennis-nEjXmbSVm88?utm_content=creditCopyText&amp;utm_medium=referral&amp;utm_source=unsplash" TargetMode="External"/><Relationship Id="rId4" Type="http://schemas.openxmlformats.org/officeDocument/2006/relationships/hyperlink" Target="https://unsplash.com/@rezli?utm_content=creditCopyText&amp;utm_medium=referral&amp;utm_source=unsplas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s://unsplash.com/photos/group-of-people-in-purple-and-white-crew-neck-t-shirts-FNCJxgJ92Kk?utm_source=unsplash&amp;utm_medium=referral&amp;utm_content=creditCopyText" TargetMode="External"/><Relationship Id="rId4" Type="http://schemas.openxmlformats.org/officeDocument/2006/relationships/hyperlink" Target="https://unsplash.com/@alliancefc?utm_source=unsplash&amp;utm_medium=referral&amp;utm_content=creditCopyTex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hyperlink" Target="https://unsplash.com/photos/grayscale-photography-of-man-standing-beside-kids-wearing-jersey-shirts-DH6QJpTG_CY?utm_source=unsplash&amp;utm_medium=referral&amp;utm_content=creditCopyText" TargetMode="External"/><Relationship Id="rId4" Type="http://schemas.openxmlformats.org/officeDocument/2006/relationships/hyperlink" Target="https://unsplash.com/@chuchongju?utm_source=unsplash&amp;utm_medium=referral&amp;utm_content=creditCopyTex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hyperlink" Target="https://unsplash.com/photos/black-and-white-typewriter-on-white-table--fRAIQHKcc0?utm_content=creditCopyText&amp;utm_medium=referral&amp;utm_source=unsplash" TargetMode="External"/><Relationship Id="rId4" Type="http://schemas.openxmlformats.org/officeDocument/2006/relationships/hyperlink" Target="https://unsplash.com/@markuswinkler?utm_content=creditCopyText&amp;utm_medium=referral&amp;utm_source=unsplas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https://unsplash.com/photos/assorted-notepads-ETRPjvb0KM0?utm_content=creditCopyText&amp;utm_medium=referral&amp;utm_source=unsplash" TargetMode="External"/><Relationship Id="rId4" Type="http://schemas.openxmlformats.org/officeDocument/2006/relationships/hyperlink" Target="https://unsplash.com/@patrickperkins?utm_content=creditCopyText&amp;utm_medium=referral&amp;utm_source=unsplash"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unsplash.com/photos/2-women-playing-soccer-on-green-grass-field-during-daytime-dG-t92hPCKA?utm_content=creditCopyText&amp;utm_medium=referral&amp;utm_source=unsplash" TargetMode="External"/><Relationship Id="rId4" Type="http://schemas.openxmlformats.org/officeDocument/2006/relationships/hyperlink" Target="https://unsplash.com/@stefano_zocca?utm_content=creditCopyText&amp;utm_medium=referral&amp;utm_source=unsplash"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hyperlink" Target="https://unsplash.com/photos/woman-in-white-and-blue-shirt-holding-pink-and-white-plastic-tube-tNXmIyRvffY?utm_content=creditCopyText&amp;utm_medium=referral&amp;utm_source=unsplash" TargetMode="External"/><Relationship Id="rId4" Type="http://schemas.openxmlformats.org/officeDocument/2006/relationships/hyperlink" Target="https://unsplash.com/@cfphotosin?utm_content=creditCopyText&amp;utm_medium=referral&amp;utm_source=unsplash"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hyperlink" Target="https://unsplash.com/photos/gray-and-yellow-measures-WahfNoqbYnM?utm_content=creditCopyText&amp;utm_medium=referral&amp;utm_source=unsplash" TargetMode="External"/><Relationship Id="rId4" Type="http://schemas.openxmlformats.org/officeDocument/2006/relationships/hyperlink" Target="https://unsplash.com/@wwarby?utm_content=creditCopyText&amp;utm_medium=referral&amp;utm_source=unsplash"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hyperlink" Target="https://unsplash.com/photos/gray-and-yellow-measures-WahfNoqbYnM?utm_content=creditCopyText&amp;utm_medium=referral&amp;utm_source=unsplash" TargetMode="External"/><Relationship Id="rId4" Type="http://schemas.openxmlformats.org/officeDocument/2006/relationships/hyperlink" Target="https://unsplash.com/@wwarby?utm_content=creditCopyText&amp;utm_medium=referral&amp;utm_source=unsplash"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hyperlink" Target="https://unsplash.com/photos/man-in-blue-and-white-jersey-shirt-and-black-shorts-playing-soccer-during-daytime-ZTFdqy6h4ME?utm_content=creditCopyText&amp;utm_medium=referral&amp;utm_source=unsplash" TargetMode="External"/><Relationship Id="rId4" Type="http://schemas.openxmlformats.org/officeDocument/2006/relationships/hyperlink" Target="https://unsplash.com/@johnkofi28?utm_content=creditCopyText&amp;utm_medium=referral&amp;utm_source=unsplash"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video" Target="https://www.youtube.com/embed/TcenQd2_QAA?feature=oembed"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hyperlink" Target="https://unsplash.com/photos/a-group-of-people-playing-a-game-of-basketball-gcYc4p3B1lg?utm_content=creditCopyText&amp;utm_medium=referral&amp;utm_source=unsplash" TargetMode="External"/><Relationship Id="rId4" Type="http://schemas.openxmlformats.org/officeDocument/2006/relationships/hyperlink" Target="https://unsplash.com/@christianlue?utm_content=creditCopyText&amp;utm_medium=referral&amp;utm_source=unsplash"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hyperlink" Target="https://unsplash.com/photos/a-warning-sign-on-a-fence-post-in-the-snow-4AKgWX-YSOU?utm_content=creditCopyText&amp;utm_medium=referral&amp;utm_source=unsplash" TargetMode="External"/><Relationship Id="rId4" Type="http://schemas.openxmlformats.org/officeDocument/2006/relationships/hyperlink" Target="https://unsplash.com/@maeva_vgr?utm_content=creditCopyText&amp;utm_medium=referral&amp;utm_source=unsplash"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unsplash.com/photos/man-in-black-and-white-uniform-holding-black-smartphone-gzl3mfqt7Hs?utm_content=creditCopyText&amp;utm_medium=referral&amp;utm_source=unsplash" TargetMode="External"/><Relationship Id="rId4" Type="http://schemas.openxmlformats.org/officeDocument/2006/relationships/hyperlink" Target="https://unsplash.com/@timmossholder?utm_content=creditCopyText&amp;utm_medium=referral&amp;utm_source=unsplash"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49.xml"/><Relationship Id="rId1" Type="http://schemas.openxmlformats.org/officeDocument/2006/relationships/slideLayout" Target="../slideLayouts/slideLayout10.xml"/><Relationship Id="rId6" Type="http://schemas.openxmlformats.org/officeDocument/2006/relationships/hyperlink" Target="https://curriculum.nsw.edu.au/learning-areas/pdhpe/pdhpe-7-10-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unsplash.com/photos/a-collection-of-buttons-and-buttons-on-a-table-B3P7x5DRt_M?utm_content=creditCopyText&amp;utm_medium=referral&amp;utm_source=unsplash" TargetMode="External"/><Relationship Id="rId4" Type="http://schemas.openxmlformats.org/officeDocument/2006/relationships/hyperlink" Target="https://unsplash.com/@kovalskihelga?utm_content=creditCopyText&amp;utm_medium=referral&amp;utm_source=unsplas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unsplash.com/photos/woman-kneeling-beside-man-R0y_bEUjiOM?utm_content=creditCopyText&amp;utm_medium=referral&amp;utm_source=unsplash" TargetMode="External"/><Relationship Id="rId4" Type="http://schemas.openxmlformats.org/officeDocument/2006/relationships/hyperlink" Target="https://unsplash.com/@chuttersna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latin typeface="+mn-lt"/>
                <a:ea typeface="+mn-lt"/>
                <a:cs typeface="+mn-lt"/>
              </a:rPr>
              <a:t>This resource is not a teaching and learning program. It should be used in conjunction with </a:t>
            </a:r>
            <a:r>
              <a:rPr lang="en-AU" sz="1800" dirty="0">
                <a:solidFill>
                  <a:srgbClr val="146CFD"/>
                </a:solidFill>
                <a:latin typeface="+mn-lt"/>
                <a:ea typeface="+mn-lt"/>
                <a:cs typeface="+mn-lt"/>
                <a:hlinkClick r:id="rId3">
                  <a:extLst>
                    <a:ext uri="{A12FA001-AC4F-418D-AE19-62706E023703}">
                      <ahyp:hlinkClr xmlns:ahyp="http://schemas.microsoft.com/office/drawing/2018/hyperlinkcolor" val="tx"/>
                    </a:ext>
                  </a:extLst>
                </a:hlinkClick>
              </a:rPr>
              <a:t>The real MVPs – behind the scenes in </a:t>
            </a:r>
            <a:r>
              <a:rPr lang="en-AU" sz="1800" dirty="0">
                <a:solidFill>
                  <a:schemeClr val="accent2"/>
                </a:solidFill>
                <a:latin typeface="+mn-lt"/>
                <a:ea typeface="+mn-lt"/>
                <a:cs typeface="+mn-lt"/>
                <a:hlinkClick r:id="rId3">
                  <a:extLst>
                    <a:ext uri="{A12FA001-AC4F-418D-AE19-62706E023703}">
                      <ahyp:hlinkClr xmlns:ahyp="http://schemas.microsoft.com/office/drawing/2018/hyperlinkcolor" val="tx"/>
                    </a:ext>
                  </a:extLst>
                </a:hlinkClick>
              </a:rPr>
              <a:t>sport</a:t>
            </a:r>
            <a:r>
              <a:rPr lang="en-AU" sz="1800" dirty="0">
                <a:solidFill>
                  <a:schemeClr val="accent2"/>
                </a:solidFill>
                <a:latin typeface="+mn-lt"/>
                <a:ea typeface="+mn-lt"/>
                <a:cs typeface="+mn-lt"/>
              </a:rPr>
              <a:t> </a:t>
            </a:r>
            <a:r>
              <a:rPr lang="en-AU" sz="1800" dirty="0">
                <a:ea typeface="+mn-lt"/>
                <a:cs typeface="+mn-lt"/>
              </a:rPr>
              <a:t>teaching and learning program.</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File &gt; Save as Google Slides.</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3DEDA2-3706-5DDB-5470-71E488CE77EA}"/>
              </a:ext>
            </a:extLst>
          </p:cNvPr>
          <p:cNvSpPr>
            <a:spLocks noGrp="1"/>
          </p:cNvSpPr>
          <p:nvPr>
            <p:ph type="title"/>
          </p:nvPr>
        </p:nvSpPr>
        <p:spPr/>
        <p:txBody>
          <a:bodyPr/>
          <a:lstStyle/>
          <a:p>
            <a:r>
              <a:rPr lang="en-AU" dirty="0">
                <a:latin typeface="+mj-lt"/>
              </a:rPr>
              <a:t>Sporting scenarios reflection</a:t>
            </a:r>
          </a:p>
        </p:txBody>
      </p:sp>
      <p:sp>
        <p:nvSpPr>
          <p:cNvPr id="4" name="Text Placeholder 3">
            <a:extLst>
              <a:ext uri="{FF2B5EF4-FFF2-40B4-BE49-F238E27FC236}">
                <a16:creationId xmlns:a16="http://schemas.microsoft.com/office/drawing/2014/main" id="{6E886F7E-03D2-6557-2BB8-E131D69E7BB8}"/>
              </a:ext>
            </a:extLst>
          </p:cNvPr>
          <p:cNvSpPr>
            <a:spLocks noGrp="1"/>
          </p:cNvSpPr>
          <p:nvPr>
            <p:ph type="body" sz="quarter" idx="18"/>
          </p:nvPr>
        </p:nvSpPr>
        <p:spPr/>
        <p:txBody>
          <a:bodyPr/>
          <a:lstStyle/>
          <a:p>
            <a:r>
              <a:rPr lang="en-AU" dirty="0">
                <a:latin typeface="+mj-lt"/>
              </a:rPr>
              <a:t>Individual reflection</a:t>
            </a:r>
          </a:p>
        </p:txBody>
      </p:sp>
      <p:sp>
        <p:nvSpPr>
          <p:cNvPr id="5" name="Content Placeholder 4">
            <a:extLst>
              <a:ext uri="{FF2B5EF4-FFF2-40B4-BE49-F238E27FC236}">
                <a16:creationId xmlns:a16="http://schemas.microsoft.com/office/drawing/2014/main" id="{B6A13F38-BAB6-3A82-AC82-8A258F202613}"/>
              </a:ext>
            </a:extLst>
          </p:cNvPr>
          <p:cNvSpPr>
            <a:spLocks noGrp="1"/>
          </p:cNvSpPr>
          <p:nvPr>
            <p:ph sz="quarter" idx="19"/>
          </p:nvPr>
        </p:nvSpPr>
        <p:spPr>
          <a:xfrm>
            <a:off x="360363" y="1562471"/>
            <a:ext cx="5735637" cy="1010397"/>
          </a:xfrm>
        </p:spPr>
        <p:txBody>
          <a:bodyPr/>
          <a:lstStyle/>
          <a:p>
            <a:r>
              <a:rPr lang="en-AU" dirty="0">
                <a:latin typeface="+mn-lt"/>
              </a:rPr>
              <a:t>Write a short paragraph in your workbooks to the following question:</a:t>
            </a:r>
          </a:p>
        </p:txBody>
      </p:sp>
      <p:sp>
        <p:nvSpPr>
          <p:cNvPr id="9" name="Rectangle: Rounded Corners 8">
            <a:extLst>
              <a:ext uri="{FF2B5EF4-FFF2-40B4-BE49-F238E27FC236}">
                <a16:creationId xmlns:a16="http://schemas.microsoft.com/office/drawing/2014/main" id="{9A14228F-92F2-7EA9-DC1B-CD4DDF45CB09}"/>
              </a:ext>
            </a:extLst>
          </p:cNvPr>
          <p:cNvSpPr/>
          <p:nvPr/>
        </p:nvSpPr>
        <p:spPr>
          <a:xfrm>
            <a:off x="359999" y="2959802"/>
            <a:ext cx="5735636" cy="3417186"/>
          </a:xfrm>
          <a:prstGeom prst="roundRect">
            <a:avLst>
              <a:gd name="adj" fmla="val 6967"/>
            </a:avLst>
          </a:prstGeom>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nchorCtr="1"/>
          <a:lstStyle/>
          <a:p>
            <a:pPr>
              <a:lnSpc>
                <a:spcPct val="150000"/>
              </a:lnSpc>
              <a:spcAft>
                <a:spcPts val="1200"/>
              </a:spcAft>
            </a:pPr>
            <a:r>
              <a:rPr lang="en-AU" dirty="0"/>
              <a:t>Explain how teamwork and communication between different roles can influence the success of a sporting event?</a:t>
            </a:r>
          </a:p>
        </p:txBody>
      </p:sp>
      <p:pic>
        <p:nvPicPr>
          <p:cNvPr id="8" name="Picture Placeholder 7">
            <a:extLst>
              <a:ext uri="{FF2B5EF4-FFF2-40B4-BE49-F238E27FC236}">
                <a16:creationId xmlns:a16="http://schemas.microsoft.com/office/drawing/2014/main" id="{6DC07C71-5F00-5EF6-5658-A8286C7D08F4}"/>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6651119" y="1667350"/>
            <a:ext cx="5006398" cy="4376835"/>
          </a:xfrm>
          <a:prstGeom prst="roundRect">
            <a:avLst>
              <a:gd name="adj" fmla="val 5746"/>
            </a:avLst>
          </a:prstGeom>
        </p:spPr>
      </p:pic>
      <p:sp>
        <p:nvSpPr>
          <p:cNvPr id="7" name="TextBox 6">
            <a:extLst>
              <a:ext uri="{FF2B5EF4-FFF2-40B4-BE49-F238E27FC236}">
                <a16:creationId xmlns:a16="http://schemas.microsoft.com/office/drawing/2014/main" id="{007E0BAC-E8E7-2036-01C5-2D5DCE47EF45}"/>
              </a:ext>
              <a:ext uri="{C183D7F6-B498-43B3-948B-1728B52AA6E4}">
                <adec:decorative xmlns:adec="http://schemas.microsoft.com/office/drawing/2017/decorative" val="1"/>
              </a:ext>
            </a:extLst>
          </p:cNvPr>
          <p:cNvSpPr txBox="1"/>
          <p:nvPr/>
        </p:nvSpPr>
        <p:spPr>
          <a:xfrm>
            <a:off x="6651119" y="6105489"/>
            <a:ext cx="5006398" cy="27699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mj-lt"/>
              </a:rPr>
              <a:t>Photo by </a:t>
            </a:r>
            <a:r>
              <a:rPr lang="en-AU" sz="1200" b="0" i="0" kern="1200" dirty="0">
                <a:solidFill>
                  <a:schemeClr val="tx1"/>
                </a:solidFill>
                <a:effectLst/>
                <a:latin typeface="+mj-lt"/>
                <a:ea typeface="+mn-ea"/>
                <a:cs typeface="Arial" panose="020B0604020202020204" pitchFamily="34" charset="0"/>
                <a:hlinkClick r:id="rId4"/>
              </a:rPr>
              <a:t>Jan </a:t>
            </a:r>
            <a:r>
              <a:rPr lang="en-AU" sz="1200" b="0" i="0" kern="1200" dirty="0" err="1">
                <a:solidFill>
                  <a:schemeClr val="tx1"/>
                </a:solidFill>
                <a:effectLst/>
                <a:latin typeface="+mj-lt"/>
                <a:ea typeface="+mn-ea"/>
                <a:cs typeface="Arial" panose="020B0604020202020204" pitchFamily="34" charset="0"/>
                <a:hlinkClick r:id="rId4"/>
              </a:rPr>
              <a:t>Kahánek</a:t>
            </a:r>
            <a:r>
              <a:rPr lang="en-AU" sz="1200" b="0" i="0" kern="1200" dirty="0">
                <a:solidFill>
                  <a:schemeClr val="tx1"/>
                </a:solidFill>
                <a:effectLst/>
                <a:latin typeface="+mj-lt"/>
                <a:ea typeface="+mn-ea"/>
                <a:cs typeface="Arial" panose="020B0604020202020204" pitchFamily="34" charset="0"/>
              </a:rPr>
              <a:t> </a:t>
            </a:r>
            <a:r>
              <a:rPr lang="en-AU" sz="1200" dirty="0">
                <a:latin typeface="+mj-lt"/>
              </a:rPr>
              <a:t>on </a:t>
            </a:r>
            <a:r>
              <a:rPr lang="en-AU" sz="1200" dirty="0" err="1">
                <a:latin typeface="+mj-lt"/>
                <a:hlinkClick r:id="rId5"/>
              </a:rPr>
              <a:t>Unsplash</a:t>
            </a:r>
            <a:endParaRPr lang="en-AU" sz="1200" dirty="0">
              <a:latin typeface="+mj-lt"/>
            </a:endParaRPr>
          </a:p>
        </p:txBody>
      </p:sp>
      <p:sp>
        <p:nvSpPr>
          <p:cNvPr id="2" name="Slide Number Placeholder 1">
            <a:extLst>
              <a:ext uri="{FF2B5EF4-FFF2-40B4-BE49-F238E27FC236}">
                <a16:creationId xmlns:a16="http://schemas.microsoft.com/office/drawing/2014/main" id="{12DCC2EA-4956-D39E-5D8B-CE0A5F09EED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31955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7912B9-2744-8C13-F9A8-BDF3B798E61E}"/>
              </a:ext>
            </a:extLst>
          </p:cNvPr>
          <p:cNvSpPr>
            <a:spLocks noGrp="1"/>
          </p:cNvSpPr>
          <p:nvPr>
            <p:ph type="title"/>
          </p:nvPr>
        </p:nvSpPr>
        <p:spPr/>
        <p:txBody>
          <a:bodyPr/>
          <a:lstStyle/>
          <a:p>
            <a:r>
              <a:rPr lang="en-AU" dirty="0">
                <a:latin typeface="+mj-lt"/>
                <a:cs typeface="Arial"/>
              </a:rPr>
              <a:t>Discovering Ultimate</a:t>
            </a:r>
            <a:endParaRPr lang="en-AU" dirty="0">
              <a:latin typeface="+mj-lt"/>
            </a:endParaRPr>
          </a:p>
        </p:txBody>
      </p:sp>
      <p:sp>
        <p:nvSpPr>
          <p:cNvPr id="4" name="Text Placeholder 3">
            <a:extLst>
              <a:ext uri="{FF2B5EF4-FFF2-40B4-BE49-F238E27FC236}">
                <a16:creationId xmlns:a16="http://schemas.microsoft.com/office/drawing/2014/main" id="{C8196D6F-22DE-2955-F31C-B8C419C7A064}"/>
              </a:ext>
            </a:extLst>
          </p:cNvPr>
          <p:cNvSpPr>
            <a:spLocks noGrp="1"/>
          </p:cNvSpPr>
          <p:nvPr>
            <p:ph type="body" sz="quarter" idx="18"/>
          </p:nvPr>
        </p:nvSpPr>
        <p:spPr/>
        <p:txBody>
          <a:bodyPr/>
          <a:lstStyle/>
          <a:p>
            <a:r>
              <a:rPr lang="en-AU" dirty="0">
                <a:latin typeface="+mj-lt"/>
              </a:rPr>
              <a:t>Video questions</a:t>
            </a:r>
          </a:p>
        </p:txBody>
      </p:sp>
      <p:sp>
        <p:nvSpPr>
          <p:cNvPr id="5" name="Content Placeholder 4">
            <a:extLst>
              <a:ext uri="{FF2B5EF4-FFF2-40B4-BE49-F238E27FC236}">
                <a16:creationId xmlns:a16="http://schemas.microsoft.com/office/drawing/2014/main" id="{195CD2F5-4FD3-ACC3-DB5B-BC8B6E3E0A1C}"/>
              </a:ext>
            </a:extLst>
          </p:cNvPr>
          <p:cNvSpPr>
            <a:spLocks noGrp="1"/>
          </p:cNvSpPr>
          <p:nvPr>
            <p:ph sz="quarter" idx="19"/>
          </p:nvPr>
        </p:nvSpPr>
        <p:spPr>
          <a:xfrm>
            <a:off x="360363" y="1562471"/>
            <a:ext cx="3588639" cy="4814518"/>
          </a:xfrm>
        </p:spPr>
        <p:txBody>
          <a:bodyPr/>
          <a:lstStyle/>
          <a:p>
            <a:r>
              <a:rPr lang="en-AU" sz="1800" dirty="0">
                <a:latin typeface="+mn-lt"/>
              </a:rPr>
              <a:t>In groups, students answer the following questions: </a:t>
            </a:r>
          </a:p>
          <a:p>
            <a:pPr marL="285750" indent="-285750">
              <a:buFont typeface="Arial" panose="020B0604020202020204" pitchFamily="34" charset="0"/>
              <a:buChar char="•"/>
            </a:pPr>
            <a:r>
              <a:rPr lang="en-AU" sz="1800" dirty="0">
                <a:latin typeface="+mn-lt"/>
              </a:rPr>
              <a:t>What key skills and movements do players use in this game?</a:t>
            </a:r>
          </a:p>
          <a:p>
            <a:pPr marL="285750" indent="-285750">
              <a:buFont typeface="Arial" panose="020B0604020202020204" pitchFamily="34" charset="0"/>
              <a:buChar char="•"/>
            </a:pPr>
            <a:r>
              <a:rPr lang="en-AU" sz="1800" dirty="0">
                <a:latin typeface="+mn-lt"/>
              </a:rPr>
              <a:t>Which rules can you identify while watching the game, and how do they affect play?</a:t>
            </a:r>
          </a:p>
          <a:p>
            <a:pPr marL="285750" indent="-285750">
              <a:buFont typeface="Arial" panose="020B0604020202020204" pitchFamily="34" charset="0"/>
              <a:buChar char="•"/>
            </a:pPr>
            <a:r>
              <a:rPr lang="en-AU" sz="1800" dirty="0">
                <a:latin typeface="+mn-lt"/>
              </a:rPr>
              <a:t>How do the elements of teamwork, communication, and fair play in this game compare to other territory games you know?</a:t>
            </a:r>
          </a:p>
        </p:txBody>
      </p:sp>
      <p:pic>
        <p:nvPicPr>
          <p:cNvPr id="6" name="Online Media 5" title="France vs. Australia | Mixed Bronze Medal Match | 2024 World Ultimate Championships">
            <a:hlinkClick r:id="" action="ppaction://media"/>
            <a:extLst>
              <a:ext uri="{FF2B5EF4-FFF2-40B4-BE49-F238E27FC236}">
                <a16:creationId xmlns:a16="http://schemas.microsoft.com/office/drawing/2014/main" id="{648180BC-D707-6837-EB69-C3A1919577DC}"/>
              </a:ext>
            </a:extLst>
          </p:cNvPr>
          <p:cNvPicPr>
            <a:picLocks noRot="1" noChangeAspect="1"/>
          </p:cNvPicPr>
          <p:nvPr>
            <a:videoFile r:link="rId1"/>
          </p:nvPr>
        </p:nvPicPr>
        <p:blipFill>
          <a:blip r:embed="rId3"/>
          <a:stretch>
            <a:fillRect/>
          </a:stretch>
        </p:blipFill>
        <p:spPr>
          <a:xfrm>
            <a:off x="4292683" y="1562471"/>
            <a:ext cx="7443727" cy="4205706"/>
          </a:xfrm>
          <a:prstGeom prst="rect">
            <a:avLst/>
          </a:prstGeom>
        </p:spPr>
      </p:pic>
      <p:sp>
        <p:nvSpPr>
          <p:cNvPr id="2" name="Slide Number Placeholder 1">
            <a:extLst>
              <a:ext uri="{FF2B5EF4-FFF2-40B4-BE49-F238E27FC236}">
                <a16:creationId xmlns:a16="http://schemas.microsoft.com/office/drawing/2014/main" id="{6D9EAE61-A212-9DFA-8BAE-2EDCCDF892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89316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657B6-2858-8CB0-C084-9DF8A226F83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11AFFF4-A2BA-5BBE-00A3-EEE3C78DCE88}"/>
              </a:ext>
            </a:extLst>
          </p:cNvPr>
          <p:cNvSpPr>
            <a:spLocks noGrp="1"/>
          </p:cNvSpPr>
          <p:nvPr>
            <p:ph type="title"/>
          </p:nvPr>
        </p:nvSpPr>
        <p:spPr/>
        <p:txBody>
          <a:bodyPr/>
          <a:lstStyle/>
          <a:p>
            <a:r>
              <a:rPr lang="en-AU" dirty="0">
                <a:latin typeface="+mj-lt"/>
                <a:cs typeface="Arial"/>
              </a:rPr>
              <a:t>Basics of Ultimate (1)</a:t>
            </a:r>
            <a:endParaRPr lang="en-AU" dirty="0">
              <a:latin typeface="+mj-lt"/>
            </a:endParaRPr>
          </a:p>
        </p:txBody>
      </p:sp>
      <p:sp>
        <p:nvSpPr>
          <p:cNvPr id="9" name="Text Placeholder 8">
            <a:extLst>
              <a:ext uri="{FF2B5EF4-FFF2-40B4-BE49-F238E27FC236}">
                <a16:creationId xmlns:a16="http://schemas.microsoft.com/office/drawing/2014/main" id="{6E389891-0662-DB70-05C4-9463E17866AA}"/>
              </a:ext>
            </a:extLst>
          </p:cNvPr>
          <p:cNvSpPr>
            <a:spLocks noGrp="1"/>
          </p:cNvSpPr>
          <p:nvPr>
            <p:ph type="body" sz="quarter" idx="18"/>
          </p:nvPr>
        </p:nvSpPr>
        <p:spPr/>
        <p:txBody>
          <a:bodyPr/>
          <a:lstStyle/>
          <a:p>
            <a:r>
              <a:rPr lang="en-AU" dirty="0">
                <a:latin typeface="+mj-lt"/>
              </a:rPr>
              <a:t>Video – How To Play Ultimate Frisbee</a:t>
            </a:r>
          </a:p>
        </p:txBody>
      </p:sp>
      <p:pic>
        <p:nvPicPr>
          <p:cNvPr id="5" name="Online Media 4" title="How To Play Ultimate Frisbee">
            <a:hlinkClick r:id="" action="ppaction://media"/>
            <a:extLst>
              <a:ext uri="{FF2B5EF4-FFF2-40B4-BE49-F238E27FC236}">
                <a16:creationId xmlns:a16="http://schemas.microsoft.com/office/drawing/2014/main" id="{76CD41A6-B5ED-FEE2-B3BC-E4B5B16F6000}"/>
              </a:ext>
            </a:extLst>
          </p:cNvPr>
          <p:cNvPicPr>
            <a:picLocks noRot="1" noChangeAspect="1"/>
          </p:cNvPicPr>
          <p:nvPr>
            <a:videoFile r:link="rId1"/>
          </p:nvPr>
        </p:nvPicPr>
        <p:blipFill>
          <a:blip r:embed="rId3"/>
          <a:stretch>
            <a:fillRect/>
          </a:stretch>
        </p:blipFill>
        <p:spPr>
          <a:xfrm>
            <a:off x="1727800" y="1579934"/>
            <a:ext cx="8736400" cy="4936066"/>
          </a:xfrm>
          <a:prstGeom prst="rect">
            <a:avLst/>
          </a:prstGeom>
        </p:spPr>
      </p:pic>
      <p:sp>
        <p:nvSpPr>
          <p:cNvPr id="2" name="Slide Number Placeholder 1">
            <a:extLst>
              <a:ext uri="{FF2B5EF4-FFF2-40B4-BE49-F238E27FC236}">
                <a16:creationId xmlns:a16="http://schemas.microsoft.com/office/drawing/2014/main" id="{9789741E-FD5A-9AA7-C558-4150C7CC644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27386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E2AE0E-E35F-ECE2-314B-9D780CDF729C}"/>
              </a:ext>
            </a:extLst>
          </p:cNvPr>
          <p:cNvSpPr>
            <a:spLocks noGrp="1"/>
          </p:cNvSpPr>
          <p:nvPr>
            <p:ph type="title"/>
          </p:nvPr>
        </p:nvSpPr>
        <p:spPr/>
        <p:txBody>
          <a:bodyPr/>
          <a:lstStyle/>
          <a:p>
            <a:r>
              <a:rPr lang="en-AU" dirty="0">
                <a:latin typeface="+mj-lt"/>
                <a:cs typeface="Arial"/>
              </a:rPr>
              <a:t>Basics of Ultimate (2)</a:t>
            </a:r>
            <a:endParaRPr lang="en-AU" dirty="0">
              <a:latin typeface="+mj-lt"/>
            </a:endParaRPr>
          </a:p>
        </p:txBody>
      </p:sp>
      <p:sp>
        <p:nvSpPr>
          <p:cNvPr id="9" name="Text Placeholder 8">
            <a:extLst>
              <a:ext uri="{FF2B5EF4-FFF2-40B4-BE49-F238E27FC236}">
                <a16:creationId xmlns:a16="http://schemas.microsoft.com/office/drawing/2014/main" id="{B03C2DDA-12C4-FC0D-B894-5AE2A6718961}"/>
              </a:ext>
            </a:extLst>
          </p:cNvPr>
          <p:cNvSpPr>
            <a:spLocks noGrp="1"/>
          </p:cNvSpPr>
          <p:nvPr>
            <p:ph type="body" sz="quarter" idx="18"/>
          </p:nvPr>
        </p:nvSpPr>
        <p:spPr/>
        <p:txBody>
          <a:bodyPr/>
          <a:lstStyle/>
          <a:p>
            <a:r>
              <a:rPr lang="en-AU" dirty="0">
                <a:latin typeface="+mj-lt"/>
              </a:rPr>
              <a:t>Discussion</a:t>
            </a:r>
          </a:p>
        </p:txBody>
      </p:sp>
      <p:sp>
        <p:nvSpPr>
          <p:cNvPr id="8" name="Text Placeholder 7">
            <a:extLst>
              <a:ext uri="{FF2B5EF4-FFF2-40B4-BE49-F238E27FC236}">
                <a16:creationId xmlns:a16="http://schemas.microsoft.com/office/drawing/2014/main" id="{2B049EAB-87D9-57B1-A236-DDB4F4C4C7A9}"/>
              </a:ext>
            </a:extLst>
          </p:cNvPr>
          <p:cNvSpPr>
            <a:spLocks noGrp="1"/>
          </p:cNvSpPr>
          <p:nvPr>
            <p:ph type="body" sz="quarter" idx="17"/>
          </p:nvPr>
        </p:nvSpPr>
        <p:spPr/>
        <p:txBody>
          <a:bodyPr/>
          <a:lstStyle/>
          <a:p>
            <a:r>
              <a:rPr lang="en-AU" dirty="0">
                <a:latin typeface="+mn-lt"/>
              </a:rPr>
              <a:t>Discussion points:</a:t>
            </a:r>
          </a:p>
          <a:p>
            <a:pPr marL="342900" indent="-342900">
              <a:buFont typeface="Arial" panose="020B0604020202020204" pitchFamily="34" charset="0"/>
              <a:buChar char="•"/>
            </a:pPr>
            <a:r>
              <a:rPr lang="en-AU" dirty="0">
                <a:latin typeface="+mn-lt"/>
              </a:rPr>
              <a:t>passing and catching as the primary form of movement</a:t>
            </a:r>
          </a:p>
          <a:p>
            <a:pPr marL="342900" indent="-342900">
              <a:buFont typeface="Arial" panose="020B0604020202020204" pitchFamily="34" charset="0"/>
              <a:buChar char="•"/>
            </a:pPr>
            <a:r>
              <a:rPr lang="en-AU" dirty="0">
                <a:latin typeface="+mn-lt"/>
              </a:rPr>
              <a:t>players cannot run with the disc, requiring teamwork and passing</a:t>
            </a:r>
          </a:p>
          <a:p>
            <a:pPr marL="342900" indent="-342900">
              <a:buFont typeface="Arial" panose="020B0604020202020204" pitchFamily="34" charset="0"/>
              <a:buChar char="•"/>
            </a:pPr>
            <a:r>
              <a:rPr lang="en-AU" dirty="0">
                <a:latin typeface="+mn-lt"/>
              </a:rPr>
              <a:t>the creation and use of space is central to success</a:t>
            </a:r>
          </a:p>
          <a:p>
            <a:pPr marL="342900" indent="-342900">
              <a:buFont typeface="Arial" panose="020B0604020202020204" pitchFamily="34" charset="0"/>
              <a:buChar char="•"/>
            </a:pPr>
            <a:r>
              <a:rPr lang="en-AU" dirty="0">
                <a:latin typeface="+mn-lt"/>
              </a:rPr>
              <a:t>the absence of referees, with players responsible for upholding Spirit of the Game.</a:t>
            </a:r>
          </a:p>
        </p:txBody>
      </p:sp>
      <p:sp>
        <p:nvSpPr>
          <p:cNvPr id="2" name="Slide Number Placeholder 1">
            <a:extLst>
              <a:ext uri="{FF2B5EF4-FFF2-40B4-BE49-F238E27FC236}">
                <a16:creationId xmlns:a16="http://schemas.microsoft.com/office/drawing/2014/main" id="{9B3B68C2-897D-E631-DD9F-D2C44CD6142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79810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E742C-8D93-CFED-2A21-A04FDEEDA11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5E0F509-9B11-0674-F872-E4A3C472CD20}"/>
              </a:ext>
            </a:extLst>
          </p:cNvPr>
          <p:cNvSpPr>
            <a:spLocks noGrp="1"/>
          </p:cNvSpPr>
          <p:nvPr>
            <p:ph type="title"/>
          </p:nvPr>
        </p:nvSpPr>
        <p:spPr/>
        <p:txBody>
          <a:bodyPr/>
          <a:lstStyle/>
          <a:p>
            <a:r>
              <a:rPr lang="en-AU" dirty="0">
                <a:latin typeface="+mj-lt"/>
                <a:cs typeface="Arial"/>
              </a:rPr>
              <a:t>Basics of Ultimate (3)</a:t>
            </a:r>
          </a:p>
        </p:txBody>
      </p:sp>
      <p:sp>
        <p:nvSpPr>
          <p:cNvPr id="9" name="Text Placeholder 8">
            <a:extLst>
              <a:ext uri="{FF2B5EF4-FFF2-40B4-BE49-F238E27FC236}">
                <a16:creationId xmlns:a16="http://schemas.microsoft.com/office/drawing/2014/main" id="{6F38B3E8-8923-6C5D-3992-3FE183630765}"/>
              </a:ext>
            </a:extLst>
          </p:cNvPr>
          <p:cNvSpPr>
            <a:spLocks noGrp="1"/>
          </p:cNvSpPr>
          <p:nvPr>
            <p:ph type="body" sz="quarter" idx="18"/>
          </p:nvPr>
        </p:nvSpPr>
        <p:spPr/>
        <p:txBody>
          <a:bodyPr/>
          <a:lstStyle/>
          <a:p>
            <a:r>
              <a:rPr lang="en-AU" dirty="0">
                <a:latin typeface="+mj-lt"/>
              </a:rPr>
              <a:t>Video questions</a:t>
            </a:r>
          </a:p>
        </p:txBody>
      </p:sp>
      <p:sp>
        <p:nvSpPr>
          <p:cNvPr id="8" name="Text Placeholder 7">
            <a:extLst>
              <a:ext uri="{FF2B5EF4-FFF2-40B4-BE49-F238E27FC236}">
                <a16:creationId xmlns:a16="http://schemas.microsoft.com/office/drawing/2014/main" id="{FA0D174F-A055-ACE5-2A4F-55686605D01D}"/>
              </a:ext>
            </a:extLst>
          </p:cNvPr>
          <p:cNvSpPr>
            <a:spLocks noGrp="1"/>
          </p:cNvSpPr>
          <p:nvPr>
            <p:ph type="body" sz="quarter" idx="17"/>
          </p:nvPr>
        </p:nvSpPr>
        <p:spPr/>
        <p:txBody>
          <a:bodyPr vert="horz" lIns="0" tIns="0" rIns="0" bIns="0" rtlCol="0" anchor="t">
            <a:noAutofit/>
          </a:bodyPr>
          <a:lstStyle/>
          <a:p>
            <a:pPr marL="342900" indent="-342900">
              <a:buFont typeface="Arial" panose="020B0604020202020204" pitchFamily="34" charset="0"/>
              <a:buChar char="•"/>
            </a:pPr>
            <a:r>
              <a:rPr lang="en-AU" dirty="0">
                <a:latin typeface="Arial"/>
                <a:cs typeface="Arial"/>
              </a:rPr>
              <a:t>What is the main aim of Ultimate?</a:t>
            </a:r>
          </a:p>
          <a:p>
            <a:pPr marL="342900" indent="-342900">
              <a:buFont typeface="Arial" panose="020B0604020202020204" pitchFamily="34" charset="0"/>
              <a:buChar char="•"/>
            </a:pPr>
            <a:r>
              <a:rPr lang="en-AU" dirty="0"/>
              <a:t>What is the key movement rule players must follow when holding the disc?</a:t>
            </a:r>
          </a:p>
          <a:p>
            <a:pPr marL="342900" indent="-342900">
              <a:buFont typeface="Arial" panose="020B0604020202020204" pitchFamily="34" charset="0"/>
              <a:buChar char="•"/>
            </a:pPr>
            <a:r>
              <a:rPr lang="en-AU" dirty="0"/>
              <a:t>What happens when the disc is dropped, intercepted, or goes out of bounds?</a:t>
            </a:r>
          </a:p>
          <a:p>
            <a:pPr marL="342900" indent="-342900">
              <a:buFont typeface="Arial" panose="020B0604020202020204" pitchFamily="34" charset="0"/>
              <a:buChar char="•"/>
            </a:pPr>
            <a:r>
              <a:rPr lang="en-AU" dirty="0"/>
              <a:t>How does play start at the beginning of the game?</a:t>
            </a:r>
          </a:p>
          <a:p>
            <a:pPr marL="342900" indent="-342900">
              <a:buFont typeface="Arial" panose="020B0604020202020204" pitchFamily="34" charset="0"/>
              <a:buChar char="•"/>
            </a:pPr>
            <a:r>
              <a:rPr lang="en-AU" dirty="0"/>
              <a:t>How does play restart after a turnover or when a point is scored?</a:t>
            </a:r>
          </a:p>
          <a:p>
            <a:pPr marL="342900" indent="-342900">
              <a:buFont typeface="Arial" panose="020B0604020202020204" pitchFamily="34" charset="0"/>
              <a:buChar char="•"/>
            </a:pPr>
            <a:r>
              <a:rPr lang="en-AU" dirty="0"/>
              <a:t>How are fouls or disputes resolved during the game?</a:t>
            </a:r>
          </a:p>
          <a:p>
            <a:pPr marL="342900" indent="-342900">
              <a:buFont typeface="Arial" panose="020B0604020202020204" pitchFamily="34" charset="0"/>
              <a:buChar char="•"/>
            </a:pPr>
            <a:r>
              <a:rPr lang="en-AU" dirty="0"/>
              <a:t>What skills are most important for successfully passing the disc to teammates?</a:t>
            </a:r>
          </a:p>
          <a:p>
            <a:pPr marL="342900" indent="-342900">
              <a:buFont typeface="Arial" panose="020B0604020202020204" pitchFamily="34" charset="0"/>
              <a:buChar char="•"/>
            </a:pPr>
            <a:r>
              <a:rPr lang="en-AU" dirty="0"/>
              <a:t>Which of these rules do you think will be hardest to get used to when playing Ultimate? Why?</a:t>
            </a:r>
          </a:p>
        </p:txBody>
      </p:sp>
      <p:sp>
        <p:nvSpPr>
          <p:cNvPr id="2" name="Slide Number Placeholder 1">
            <a:extLst>
              <a:ext uri="{FF2B5EF4-FFF2-40B4-BE49-F238E27FC236}">
                <a16:creationId xmlns:a16="http://schemas.microsoft.com/office/drawing/2014/main" id="{518B403F-4B5C-03D9-BEAC-85B0B1B78D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98691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75EE9-1E79-4CD0-26B6-AC60F197EAA6}"/>
              </a:ext>
            </a:extLst>
          </p:cNvPr>
          <p:cNvSpPr>
            <a:spLocks noGrp="1"/>
          </p:cNvSpPr>
          <p:nvPr>
            <p:ph type="title"/>
          </p:nvPr>
        </p:nvSpPr>
        <p:spPr/>
        <p:txBody>
          <a:bodyPr/>
          <a:lstStyle/>
          <a:p>
            <a:r>
              <a:rPr lang="en-AU" dirty="0">
                <a:latin typeface="+mj-lt"/>
                <a:cs typeface="Arial"/>
              </a:rPr>
              <a:t>Core skills of Ultimate</a:t>
            </a:r>
            <a:endParaRPr lang="en-AU" dirty="0">
              <a:latin typeface="+mj-lt"/>
            </a:endParaRPr>
          </a:p>
        </p:txBody>
      </p:sp>
      <p:sp>
        <p:nvSpPr>
          <p:cNvPr id="4" name="Text Placeholder 3">
            <a:extLst>
              <a:ext uri="{FF2B5EF4-FFF2-40B4-BE49-F238E27FC236}">
                <a16:creationId xmlns:a16="http://schemas.microsoft.com/office/drawing/2014/main" id="{A697E03D-E78B-A361-10EE-FDAE5B33090F}"/>
              </a:ext>
            </a:extLst>
          </p:cNvPr>
          <p:cNvSpPr>
            <a:spLocks noGrp="1"/>
          </p:cNvSpPr>
          <p:nvPr>
            <p:ph type="body" sz="quarter" idx="18"/>
          </p:nvPr>
        </p:nvSpPr>
        <p:spPr/>
        <p:txBody>
          <a:bodyPr/>
          <a:lstStyle/>
          <a:p>
            <a:r>
              <a:rPr lang="en-AU" dirty="0">
                <a:latin typeface="+mj-lt"/>
              </a:rPr>
              <a:t>Think, pair, share</a:t>
            </a:r>
          </a:p>
        </p:txBody>
      </p:sp>
      <p:pic>
        <p:nvPicPr>
          <p:cNvPr id="7" name="Picture 6">
            <a:extLst>
              <a:ext uri="{FF2B5EF4-FFF2-40B4-BE49-F238E27FC236}">
                <a16:creationId xmlns:a16="http://schemas.microsoft.com/office/drawing/2014/main" id="{640CEF91-A694-72FC-7FB5-558A08C877C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8002" y="1500350"/>
            <a:ext cx="4323522" cy="2600080"/>
          </a:xfrm>
          <a:prstGeom prst="rect">
            <a:avLst/>
          </a:prstGeom>
        </p:spPr>
      </p:pic>
      <p:sp>
        <p:nvSpPr>
          <p:cNvPr id="6" name="TextBox 5">
            <a:extLst>
              <a:ext uri="{FF2B5EF4-FFF2-40B4-BE49-F238E27FC236}">
                <a16:creationId xmlns:a16="http://schemas.microsoft.com/office/drawing/2014/main" id="{52F43850-0472-40A8-3548-8A0140513C02}"/>
              </a:ext>
              <a:ext uri="{C183D7F6-B498-43B3-948B-1728B52AA6E4}">
                <adec:decorative xmlns:adec="http://schemas.microsoft.com/office/drawing/2017/decorative" val="1"/>
              </a:ext>
            </a:extLst>
          </p:cNvPr>
          <p:cNvSpPr txBox="1"/>
          <p:nvPr/>
        </p:nvSpPr>
        <p:spPr>
          <a:xfrm>
            <a:off x="359999" y="4308245"/>
            <a:ext cx="4311525" cy="276999"/>
          </a:xfrm>
          <a:prstGeom prst="rect">
            <a:avLst/>
          </a:prstGeom>
          <a:noFill/>
        </p:spPr>
        <p:txBody>
          <a:bodyPr wrap="square">
            <a:spAutoFit/>
          </a:bodyPr>
          <a:lstStyle/>
          <a:p>
            <a:r>
              <a:rPr lang="en-AU" sz="1200" dirty="0"/>
              <a:t>Photo by </a:t>
            </a:r>
            <a:r>
              <a:rPr lang="en-AU" sz="1200" dirty="0">
                <a:hlinkClick r:id="rId4"/>
              </a:rPr>
              <a:t>Vitaly </a:t>
            </a:r>
            <a:r>
              <a:rPr lang="en-AU" sz="1200" dirty="0" err="1">
                <a:hlinkClick r:id="rId4"/>
              </a:rPr>
              <a:t>Gariev</a:t>
            </a:r>
            <a:r>
              <a:rPr lang="en-AU" sz="1200" dirty="0"/>
              <a:t> on </a:t>
            </a:r>
            <a:r>
              <a:rPr lang="en-AU" sz="1200" dirty="0" err="1">
                <a:hlinkClick r:id="rId5"/>
              </a:rPr>
              <a:t>Unsplash</a:t>
            </a:r>
            <a:r>
              <a:rPr lang="en-AU" sz="1200" dirty="0"/>
              <a:t> </a:t>
            </a:r>
          </a:p>
        </p:txBody>
      </p:sp>
      <p:sp>
        <p:nvSpPr>
          <p:cNvPr id="5" name="Text Placeholder 4">
            <a:extLst>
              <a:ext uri="{FF2B5EF4-FFF2-40B4-BE49-F238E27FC236}">
                <a16:creationId xmlns:a16="http://schemas.microsoft.com/office/drawing/2014/main" id="{0AAD063B-C185-4B3C-7148-6C4DDE15DFA1}"/>
              </a:ext>
            </a:extLst>
          </p:cNvPr>
          <p:cNvSpPr>
            <a:spLocks noGrp="1"/>
          </p:cNvSpPr>
          <p:nvPr>
            <p:ph type="body" sz="quarter" idx="17"/>
          </p:nvPr>
        </p:nvSpPr>
        <p:spPr>
          <a:xfrm>
            <a:off x="5034708" y="1500350"/>
            <a:ext cx="6809290" cy="4807835"/>
          </a:xfrm>
        </p:spPr>
        <p:txBody>
          <a:bodyPr/>
          <a:lstStyle/>
          <a:p>
            <a:pPr marL="342900" indent="-342900">
              <a:buFont typeface="Arial" panose="020B0604020202020204" pitchFamily="34" charset="0"/>
              <a:buChar char="•"/>
            </a:pPr>
            <a:r>
              <a:rPr lang="en-AU" dirty="0">
                <a:latin typeface="+mn-lt"/>
              </a:rPr>
              <a:t>Player – What skills does a player need?</a:t>
            </a:r>
          </a:p>
          <a:p>
            <a:pPr marL="342900" indent="-342900">
              <a:buFont typeface="Arial" panose="020B0604020202020204" pitchFamily="34" charset="0"/>
              <a:buChar char="•"/>
            </a:pPr>
            <a:r>
              <a:rPr lang="en-AU" dirty="0">
                <a:latin typeface="+mn-lt"/>
              </a:rPr>
              <a:t>Coach – How would I teach this skill?</a:t>
            </a:r>
          </a:p>
          <a:p>
            <a:pPr marL="342900" indent="-342900">
              <a:buFont typeface="Arial" panose="020B0604020202020204" pitchFamily="34" charset="0"/>
              <a:buChar char="•"/>
            </a:pPr>
            <a:r>
              <a:rPr lang="en-AU" dirty="0">
                <a:latin typeface="+mn-lt"/>
              </a:rPr>
              <a:t>Referee – What rules or fairness issues might come up?</a:t>
            </a:r>
          </a:p>
          <a:p>
            <a:pPr marL="342900" indent="-342900">
              <a:buFont typeface="Arial" panose="020B0604020202020204" pitchFamily="34" charset="0"/>
              <a:buChar char="•"/>
            </a:pPr>
            <a:r>
              <a:rPr lang="en-AU" dirty="0">
                <a:latin typeface="+mn-lt"/>
              </a:rPr>
              <a:t>Strength and Conditioning – What physical qualities are needed?</a:t>
            </a:r>
          </a:p>
          <a:p>
            <a:pPr marL="342900" indent="-342900">
              <a:buFont typeface="Arial" panose="020B0604020202020204" pitchFamily="34" charset="0"/>
              <a:buChar char="•"/>
            </a:pPr>
            <a:r>
              <a:rPr lang="en-AU" dirty="0">
                <a:latin typeface="+mn-lt"/>
              </a:rPr>
              <a:t>Analyst – What could I measure to check effectiveness?</a:t>
            </a:r>
          </a:p>
          <a:p>
            <a:pPr marL="342900" indent="-342900">
              <a:buFont typeface="Arial" panose="020B0604020202020204" pitchFamily="34" charset="0"/>
              <a:buChar char="•"/>
            </a:pPr>
            <a:r>
              <a:rPr lang="en-AU" dirty="0">
                <a:latin typeface="+mn-lt"/>
              </a:rPr>
              <a:t>Sports Administrator – What logistics or equipment are needed?</a:t>
            </a:r>
          </a:p>
        </p:txBody>
      </p:sp>
      <p:sp>
        <p:nvSpPr>
          <p:cNvPr id="2" name="Slide Number Placeholder 1">
            <a:extLst>
              <a:ext uri="{FF2B5EF4-FFF2-40B4-BE49-F238E27FC236}">
                <a16:creationId xmlns:a16="http://schemas.microsoft.com/office/drawing/2014/main" id="{EEB0594F-6231-AFF0-0483-278296DA02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34532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C0592A-B50A-4EF8-DC04-057A824E2FBD}"/>
              </a:ext>
            </a:extLst>
          </p:cNvPr>
          <p:cNvSpPr>
            <a:spLocks noGrp="1"/>
          </p:cNvSpPr>
          <p:nvPr>
            <p:ph type="title"/>
          </p:nvPr>
        </p:nvSpPr>
        <p:spPr/>
        <p:txBody>
          <a:bodyPr/>
          <a:lstStyle/>
          <a:p>
            <a:r>
              <a:rPr lang="en-AU" dirty="0">
                <a:latin typeface="+mj-lt"/>
              </a:rPr>
              <a:t>Reflection activity</a:t>
            </a:r>
          </a:p>
        </p:txBody>
      </p:sp>
      <p:sp>
        <p:nvSpPr>
          <p:cNvPr id="2" name="Slide Number Placeholder 1">
            <a:extLst>
              <a:ext uri="{FF2B5EF4-FFF2-40B4-BE49-F238E27FC236}">
                <a16:creationId xmlns:a16="http://schemas.microsoft.com/office/drawing/2014/main" id="{21264967-13B6-89AC-1ECF-FAE210831FA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16</a:t>
            </a:fld>
            <a:endParaRPr lang="en-AU"/>
          </a:p>
        </p:txBody>
      </p:sp>
      <p:sp>
        <p:nvSpPr>
          <p:cNvPr id="5" name="Text Placeholder 4">
            <a:extLst>
              <a:ext uri="{FF2B5EF4-FFF2-40B4-BE49-F238E27FC236}">
                <a16:creationId xmlns:a16="http://schemas.microsoft.com/office/drawing/2014/main" id="{9302C54F-77E6-C315-2D00-4AE09403DCD3}"/>
              </a:ext>
            </a:extLst>
          </p:cNvPr>
          <p:cNvSpPr>
            <a:spLocks noGrp="1"/>
          </p:cNvSpPr>
          <p:nvPr>
            <p:ph type="body" sz="quarter" idx="17"/>
          </p:nvPr>
        </p:nvSpPr>
        <p:spPr/>
        <p:txBody>
          <a:bodyPr vert="horz" lIns="0" tIns="0" rIns="0" bIns="0" rtlCol="0" anchor="t">
            <a:noAutofit/>
          </a:bodyPr>
          <a:lstStyle/>
          <a:p>
            <a:r>
              <a:rPr lang="en-AU" dirty="0">
                <a:latin typeface="+mn-lt"/>
              </a:rPr>
              <a:t>Complete the exit ticket by answering the following:</a:t>
            </a:r>
          </a:p>
          <a:p>
            <a:pPr marL="342900" lvl="0" indent="-342900">
              <a:buFont typeface="Arial" panose="020B0604020202020204" pitchFamily="34" charset="0"/>
              <a:buChar char="•"/>
            </a:pPr>
            <a:r>
              <a:rPr lang="en-AU" dirty="0">
                <a:latin typeface="+mn-lt"/>
                <a:cs typeface="Arial"/>
              </a:rPr>
              <a:t>name one Ultimate rule you learned today.</a:t>
            </a:r>
          </a:p>
          <a:p>
            <a:pPr marL="342900" lvl="0" indent="-342900">
              <a:buFont typeface="Arial" panose="020B0604020202020204" pitchFamily="34" charset="0"/>
              <a:buChar char="•"/>
            </a:pPr>
            <a:r>
              <a:rPr lang="en-AU" dirty="0">
                <a:latin typeface="+mn-lt"/>
              </a:rPr>
              <a:t>identify one key skill needed to succeed.</a:t>
            </a:r>
          </a:p>
          <a:p>
            <a:pPr marL="342900" lvl="0" indent="-342900">
              <a:buFont typeface="Arial" panose="020B0604020202020204" pitchFamily="34" charset="0"/>
              <a:buChar char="•"/>
            </a:pPr>
            <a:r>
              <a:rPr lang="en-AU" dirty="0">
                <a:latin typeface="+mn-lt"/>
              </a:rPr>
              <a:t>pose one question you still have about the game.</a:t>
            </a:r>
          </a:p>
        </p:txBody>
      </p:sp>
      <p:sp>
        <p:nvSpPr>
          <p:cNvPr id="4" name="Text Placeholder 3">
            <a:extLst>
              <a:ext uri="{FF2B5EF4-FFF2-40B4-BE49-F238E27FC236}">
                <a16:creationId xmlns:a16="http://schemas.microsoft.com/office/drawing/2014/main" id="{10E1BB63-A763-A98D-D230-71E3B71C304B}"/>
              </a:ext>
            </a:extLst>
          </p:cNvPr>
          <p:cNvSpPr>
            <a:spLocks noGrp="1"/>
          </p:cNvSpPr>
          <p:nvPr>
            <p:ph type="body" sz="quarter" idx="18"/>
          </p:nvPr>
        </p:nvSpPr>
        <p:spPr/>
        <p:txBody>
          <a:bodyPr/>
          <a:lstStyle/>
          <a:p>
            <a:r>
              <a:rPr lang="en-AU" dirty="0">
                <a:latin typeface="+mj-lt"/>
              </a:rPr>
              <a:t>Exit ticket</a:t>
            </a:r>
          </a:p>
        </p:txBody>
      </p:sp>
      <p:pic>
        <p:nvPicPr>
          <p:cNvPr id="7" name="Picture 6">
            <a:extLst>
              <a:ext uri="{FF2B5EF4-FFF2-40B4-BE49-F238E27FC236}">
                <a16:creationId xmlns:a16="http://schemas.microsoft.com/office/drawing/2014/main" id="{E1C83D04-61A5-3D6D-A83E-2F50621BD10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l="2827" r="10323" b="7044"/>
          <a:stretch>
            <a:fillRect/>
          </a:stretch>
        </p:blipFill>
        <p:spPr>
          <a:xfrm>
            <a:off x="0" y="-1"/>
            <a:ext cx="4845269" cy="6374921"/>
          </a:xfrm>
          <a:prstGeom prst="rect">
            <a:avLst/>
          </a:prstGeom>
        </p:spPr>
      </p:pic>
      <p:sp>
        <p:nvSpPr>
          <p:cNvPr id="8" name="TextBox 7">
            <a:extLst>
              <a:ext uri="{FF2B5EF4-FFF2-40B4-BE49-F238E27FC236}">
                <a16:creationId xmlns:a16="http://schemas.microsoft.com/office/drawing/2014/main" id="{A7794894-826E-3A6D-1F8B-B7322B15F713}"/>
              </a:ext>
              <a:ext uri="{C183D7F6-B498-43B3-948B-1728B52AA6E4}">
                <adec:decorative xmlns:adec="http://schemas.microsoft.com/office/drawing/2017/decorative" val="1"/>
              </a:ext>
            </a:extLst>
          </p:cNvPr>
          <p:cNvSpPr txBox="1"/>
          <p:nvPr/>
        </p:nvSpPr>
        <p:spPr>
          <a:xfrm>
            <a:off x="0" y="6419001"/>
            <a:ext cx="6096000" cy="276999"/>
          </a:xfrm>
          <a:prstGeom prst="rect">
            <a:avLst/>
          </a:prstGeom>
          <a:noFill/>
        </p:spPr>
        <p:txBody>
          <a:bodyPr wrap="square">
            <a:spAutoFit/>
          </a:bodyPr>
          <a:lstStyle/>
          <a:p>
            <a:r>
              <a:rPr lang="en-AU" sz="1200" dirty="0"/>
              <a:t>Photo by </a:t>
            </a:r>
            <a:r>
              <a:rPr lang="en-AU" sz="1200" dirty="0">
                <a:hlinkClick r:id="rId4"/>
              </a:rPr>
              <a:t>Andrew Teoh</a:t>
            </a:r>
            <a:r>
              <a:rPr lang="en-AU" sz="1200" dirty="0"/>
              <a:t> on </a:t>
            </a:r>
            <a:r>
              <a:rPr lang="en-AU" sz="1200" dirty="0" err="1">
                <a:hlinkClick r:id="rId5"/>
              </a:rPr>
              <a:t>Unsplash</a:t>
            </a:r>
            <a:r>
              <a:rPr lang="en-AU" sz="1200" dirty="0"/>
              <a:t> </a:t>
            </a:r>
          </a:p>
        </p:txBody>
      </p:sp>
    </p:spTree>
    <p:extLst>
      <p:ext uri="{BB962C8B-B14F-4D97-AF65-F5344CB8AC3E}">
        <p14:creationId xmlns:p14="http://schemas.microsoft.com/office/powerpoint/2010/main" val="136865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A3947-1AD0-BC9E-F07E-D2EBF95F38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30EAF0-B433-EBCE-94AE-6D398556CB39}"/>
              </a:ext>
            </a:extLst>
          </p:cNvPr>
          <p:cNvSpPr>
            <a:spLocks noGrp="1"/>
          </p:cNvSpPr>
          <p:nvPr>
            <p:ph type="title"/>
          </p:nvPr>
        </p:nvSpPr>
        <p:spPr/>
        <p:txBody>
          <a:bodyPr/>
          <a:lstStyle/>
          <a:p>
            <a:r>
              <a:rPr lang="en-AU" dirty="0">
                <a:latin typeface="+mj-lt"/>
              </a:rPr>
              <a:t>Reflection activity (1)</a:t>
            </a:r>
          </a:p>
        </p:txBody>
      </p:sp>
      <p:sp>
        <p:nvSpPr>
          <p:cNvPr id="4" name="Text Placeholder 3">
            <a:extLst>
              <a:ext uri="{FF2B5EF4-FFF2-40B4-BE49-F238E27FC236}">
                <a16:creationId xmlns:a16="http://schemas.microsoft.com/office/drawing/2014/main" id="{0A11F73D-4F97-3A0C-2199-053078A9A897}"/>
              </a:ext>
            </a:extLst>
          </p:cNvPr>
          <p:cNvSpPr>
            <a:spLocks noGrp="1"/>
          </p:cNvSpPr>
          <p:nvPr>
            <p:ph type="body" sz="quarter" idx="18"/>
          </p:nvPr>
        </p:nvSpPr>
        <p:spPr/>
        <p:txBody>
          <a:bodyPr/>
          <a:lstStyle/>
          <a:p>
            <a:r>
              <a:rPr lang="en-AU" dirty="0">
                <a:latin typeface="+mj-lt"/>
              </a:rPr>
              <a:t>Discussion points</a:t>
            </a:r>
          </a:p>
        </p:txBody>
      </p:sp>
      <p:pic>
        <p:nvPicPr>
          <p:cNvPr id="8" name="Picture 7">
            <a:extLst>
              <a:ext uri="{FF2B5EF4-FFF2-40B4-BE49-F238E27FC236}">
                <a16:creationId xmlns:a16="http://schemas.microsoft.com/office/drawing/2014/main" id="{EEB11039-539D-F23C-EA3E-C1674F90AE6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1500350"/>
            <a:ext cx="4599372" cy="3066555"/>
          </a:xfrm>
          <a:prstGeom prst="rect">
            <a:avLst/>
          </a:prstGeom>
        </p:spPr>
      </p:pic>
      <p:sp>
        <p:nvSpPr>
          <p:cNvPr id="6" name="TextBox 5">
            <a:extLst>
              <a:ext uri="{FF2B5EF4-FFF2-40B4-BE49-F238E27FC236}">
                <a16:creationId xmlns:a16="http://schemas.microsoft.com/office/drawing/2014/main" id="{C2B41FCB-E8F8-C6AA-DC7C-C3F2A69E219C}"/>
              </a:ext>
              <a:ext uri="{C183D7F6-B498-43B3-948B-1728B52AA6E4}">
                <adec:decorative xmlns:adec="http://schemas.microsoft.com/office/drawing/2017/decorative" val="1"/>
              </a:ext>
            </a:extLst>
          </p:cNvPr>
          <p:cNvSpPr txBox="1"/>
          <p:nvPr/>
        </p:nvSpPr>
        <p:spPr>
          <a:xfrm>
            <a:off x="359999" y="4636221"/>
            <a:ext cx="4599372" cy="276999"/>
          </a:xfrm>
          <a:prstGeom prst="rect">
            <a:avLst/>
          </a:prstGeom>
          <a:noFill/>
        </p:spPr>
        <p:txBody>
          <a:bodyPr wrap="square">
            <a:spAutoFit/>
          </a:bodyPr>
          <a:lstStyle/>
          <a:p>
            <a:r>
              <a:rPr lang="en-AU" sz="1200" dirty="0"/>
              <a:t>Photo by </a:t>
            </a:r>
            <a:r>
              <a:rPr lang="en-AU" sz="1200" dirty="0">
                <a:hlinkClick r:id="rId4"/>
              </a:rPr>
              <a:t>Andrew Teoh</a:t>
            </a:r>
            <a:r>
              <a:rPr lang="en-AU" sz="1200" dirty="0"/>
              <a:t> on </a:t>
            </a:r>
            <a:r>
              <a:rPr lang="en-AU" sz="1200" dirty="0" err="1">
                <a:hlinkClick r:id="rId5"/>
              </a:rPr>
              <a:t>Unsplash</a:t>
            </a:r>
            <a:r>
              <a:rPr lang="en-AU" sz="1200" dirty="0"/>
              <a:t> </a:t>
            </a:r>
          </a:p>
        </p:txBody>
      </p:sp>
      <p:sp>
        <p:nvSpPr>
          <p:cNvPr id="5" name="Text Placeholder 4">
            <a:extLst>
              <a:ext uri="{FF2B5EF4-FFF2-40B4-BE49-F238E27FC236}">
                <a16:creationId xmlns:a16="http://schemas.microsoft.com/office/drawing/2014/main" id="{45E98952-2A4C-E542-40D3-44E57DFD39A8}"/>
              </a:ext>
            </a:extLst>
          </p:cNvPr>
          <p:cNvSpPr>
            <a:spLocks noGrp="1"/>
          </p:cNvSpPr>
          <p:nvPr>
            <p:ph type="body" sz="quarter" idx="17"/>
          </p:nvPr>
        </p:nvSpPr>
        <p:spPr>
          <a:xfrm>
            <a:off x="5671049" y="1500350"/>
            <a:ext cx="6201574" cy="4807835"/>
          </a:xfrm>
        </p:spPr>
        <p:txBody>
          <a:bodyPr vert="horz" lIns="0" tIns="0" rIns="0" bIns="0" rtlCol="0" anchor="t">
            <a:noAutofit/>
          </a:bodyPr>
          <a:lstStyle/>
          <a:p>
            <a:pPr marL="342900" lvl="0" indent="-342900">
              <a:buFont typeface="Arial" panose="020B0604020202020204" pitchFamily="34" charset="0"/>
              <a:buChar char="•"/>
            </a:pPr>
            <a:r>
              <a:rPr lang="en-AU" dirty="0">
                <a:latin typeface="+mn-lt"/>
              </a:rPr>
              <a:t>What would happen to a game of Ultimate if one role didn’t do its job, if the coach gave no direction or the players didn’t follow the rules? </a:t>
            </a:r>
          </a:p>
          <a:p>
            <a:pPr marL="342900" lvl="0" indent="-342900">
              <a:buFont typeface="Arial" panose="020B0604020202020204" pitchFamily="34" charset="0"/>
              <a:buChar char="•"/>
            </a:pPr>
            <a:r>
              <a:rPr lang="en-AU" dirty="0">
                <a:latin typeface="+mn-lt"/>
              </a:rPr>
              <a:t>How would that affect the game?</a:t>
            </a:r>
          </a:p>
        </p:txBody>
      </p:sp>
      <p:sp>
        <p:nvSpPr>
          <p:cNvPr id="2" name="Slide Number Placeholder 1">
            <a:extLst>
              <a:ext uri="{FF2B5EF4-FFF2-40B4-BE49-F238E27FC236}">
                <a16:creationId xmlns:a16="http://schemas.microsoft.com/office/drawing/2014/main" id="{E1CA8C99-C319-1AC5-1CC8-15F493F8BE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82141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D3FA7-2225-98D5-7A0B-1DDF7D95C20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2C7A87-7704-C1F7-01AE-E8473AD8E379}"/>
              </a:ext>
            </a:extLst>
          </p:cNvPr>
          <p:cNvSpPr>
            <a:spLocks noGrp="1"/>
          </p:cNvSpPr>
          <p:nvPr>
            <p:ph type="ctrTitle"/>
          </p:nvPr>
        </p:nvSpPr>
        <p:spPr/>
        <p:txBody>
          <a:bodyPr/>
          <a:lstStyle/>
          <a:p>
            <a:r>
              <a:rPr lang="en-AU" dirty="0">
                <a:latin typeface="+mj-lt"/>
                <a:cs typeface="Arial"/>
              </a:rPr>
              <a:t>Learning sequence 2– collaborating for performance</a:t>
            </a:r>
            <a:endParaRPr lang="en-AU" dirty="0">
              <a:latin typeface="+mj-lt"/>
            </a:endParaRPr>
          </a:p>
        </p:txBody>
      </p:sp>
    </p:spTree>
    <p:extLst>
      <p:ext uri="{BB962C8B-B14F-4D97-AF65-F5344CB8AC3E}">
        <p14:creationId xmlns:p14="http://schemas.microsoft.com/office/powerpoint/2010/main" val="41208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3F3D-4EF0-1E9D-CE67-5DDE9ECC4E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F618C5-BE08-C359-8C79-F5A4B227F3A0}"/>
              </a:ext>
            </a:extLst>
          </p:cNvPr>
          <p:cNvSpPr>
            <a:spLocks noGrp="1"/>
          </p:cNvSpPr>
          <p:nvPr>
            <p:ph type="title"/>
          </p:nvPr>
        </p:nvSpPr>
        <p:spPr/>
        <p:txBody>
          <a:bodyPr/>
          <a:lstStyle/>
          <a:p>
            <a:r>
              <a:rPr lang="en-AU" dirty="0">
                <a:latin typeface="+mj-lt"/>
              </a:rPr>
              <a:t>Learning intentions and success criteria (2)</a:t>
            </a:r>
          </a:p>
        </p:txBody>
      </p:sp>
      <p:sp>
        <p:nvSpPr>
          <p:cNvPr id="3" name="TextBox 2">
            <a:extLst>
              <a:ext uri="{FF2B5EF4-FFF2-40B4-BE49-F238E27FC236}">
                <a16:creationId xmlns:a16="http://schemas.microsoft.com/office/drawing/2014/main" id="{D66E316F-2D46-FFD9-8B93-2BF31B52477C}"/>
              </a:ext>
            </a:extLst>
          </p:cNvPr>
          <p:cNvSpPr txBox="1"/>
          <p:nvPr/>
        </p:nvSpPr>
        <p:spPr>
          <a:xfrm>
            <a:off x="359998" y="1873704"/>
            <a:ext cx="11303000" cy="46422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dirty="0">
                <a:solidFill>
                  <a:schemeClr val="accent1"/>
                </a:solidFill>
                <a:latin typeface="+mj-lt"/>
                <a:cs typeface="Arial" panose="020B0604020202020204" pitchFamily="34" charset="0"/>
              </a:rPr>
              <a:t>We are learning to</a:t>
            </a:r>
            <a:endParaRPr lang="en-AU" sz="18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understand the importance of collaboration in sporting contexts</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explore the roles and responsibilities of different people involved in sport</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recognise our own strengths and how they can contribute to effective teamwork in sporting and group settings</a:t>
            </a:r>
            <a:endParaRPr lang="en-AU" sz="1800" dirty="0">
              <a:latin typeface="Arial" panose="020B0604020202020204" pitchFamily="34" charset="0"/>
              <a:cs typeface="Arial" panose="020B0604020202020204" pitchFamily="34" charset="0"/>
            </a:endParaRPr>
          </a:p>
          <a:p>
            <a:pPr>
              <a:lnSpc>
                <a:spcPct val="150000"/>
              </a:lnSpc>
              <a:spcAft>
                <a:spcPts val="600"/>
              </a:spcAft>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800" dirty="0">
                <a:cs typeface="Arial" panose="020B0604020202020204" pitchFamily="34" charset="0"/>
              </a:rPr>
              <a:t>explain why collaboration is important in sport and give examples of when it is needed.</a:t>
            </a:r>
          </a:p>
          <a:p>
            <a:pPr marL="342900" indent="-342900">
              <a:lnSpc>
                <a:spcPct val="150000"/>
              </a:lnSpc>
              <a:spcAft>
                <a:spcPts val="600"/>
              </a:spcAft>
              <a:buFont typeface="Arial"/>
              <a:buChar char="•"/>
            </a:pPr>
            <a:r>
              <a:rPr lang="en-AU" sz="1800" dirty="0">
                <a:cs typeface="Arial" panose="020B0604020202020204" pitchFamily="34" charset="0"/>
              </a:rPr>
              <a:t>describe the key responsibilities of different sporting roles (coach, referee, sports analyst, strength and conditioning coach, and event planner). </a:t>
            </a:r>
          </a:p>
          <a:p>
            <a:pPr marL="342900" indent="-342900">
              <a:lnSpc>
                <a:spcPct val="150000"/>
              </a:lnSpc>
              <a:spcAft>
                <a:spcPts val="600"/>
              </a:spcAft>
              <a:buFont typeface="Arial"/>
              <a:buChar char="•"/>
            </a:pPr>
            <a:r>
              <a:rPr lang="en-AU" sz="1800" dirty="0">
                <a:cs typeface="Arial" panose="020B0604020202020204" pitchFamily="34" charset="0"/>
              </a:rPr>
              <a:t>identify my own strengths and explain how it helps me work effectively in a team.</a:t>
            </a:r>
          </a:p>
        </p:txBody>
      </p:sp>
      <p:sp>
        <p:nvSpPr>
          <p:cNvPr id="2" name="Slide Number Placeholder 1">
            <a:extLst>
              <a:ext uri="{FF2B5EF4-FFF2-40B4-BE49-F238E27FC236}">
                <a16:creationId xmlns:a16="http://schemas.microsoft.com/office/drawing/2014/main" id="{16F94A25-FA68-3202-1559-479E5AF16A5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241357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The real MVPs – behind-the-scenes in sport</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PDHPE – Year 9</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dirty="0">
                <a:latin typeface="+mj-lt"/>
              </a:rPr>
              <a:t>Term 4</a:t>
            </a:r>
          </a:p>
        </p:txBody>
      </p:sp>
      <p:pic>
        <p:nvPicPr>
          <p:cNvPr id="7" name="Picture Placeholder 6">
            <a:extLst>
              <a:ext uri="{FF2B5EF4-FFF2-40B4-BE49-F238E27FC236}">
                <a16:creationId xmlns:a16="http://schemas.microsoft.com/office/drawing/2014/main" id="{3C6C2485-73B9-69DD-9761-87079AE4B2B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7500"/>
          <a:stretch>
            <a:fillRect/>
          </a:stretch>
        </p:blipFill>
        <p:spPr>
          <a:xfrm>
            <a:off x="7128000" y="0"/>
            <a:ext cx="5064000" cy="6343650"/>
          </a:xfrm>
        </p:spPr>
      </p:pic>
      <p:sp>
        <p:nvSpPr>
          <p:cNvPr id="4" name="TextBox 3">
            <a:extLst>
              <a:ext uri="{FF2B5EF4-FFF2-40B4-BE49-F238E27FC236}">
                <a16:creationId xmlns:a16="http://schemas.microsoft.com/office/drawing/2014/main" id="{10C52888-43C4-A0BF-9313-3BAB6F52B028}"/>
              </a:ext>
              <a:ext uri="{C183D7F6-B498-43B3-948B-1728B52AA6E4}">
                <adec:decorative xmlns:adec="http://schemas.microsoft.com/office/drawing/2017/decorative" val="1"/>
              </a:ext>
            </a:extLst>
          </p:cNvPr>
          <p:cNvSpPr txBox="1"/>
          <p:nvPr/>
        </p:nvSpPr>
        <p:spPr>
          <a:xfrm>
            <a:off x="7128000" y="6412230"/>
            <a:ext cx="5064000" cy="276999"/>
          </a:xfrm>
          <a:prstGeom prst="rect">
            <a:avLst/>
          </a:prstGeom>
          <a:noFill/>
        </p:spPr>
        <p:txBody>
          <a:bodyPr wrap="square">
            <a:spAutoFit/>
          </a:bodyPr>
          <a:lstStyle/>
          <a:p>
            <a:r>
              <a:rPr lang="en-AU" sz="1200" dirty="0"/>
              <a:t>Photo by </a:t>
            </a:r>
            <a:r>
              <a:rPr lang="en-AU" sz="1200" dirty="0">
                <a:hlinkClick r:id="rId4"/>
              </a:rPr>
              <a:t>Tim Mossholder</a:t>
            </a:r>
            <a:r>
              <a:rPr lang="en-AU" sz="1200" dirty="0"/>
              <a:t> on </a:t>
            </a:r>
            <a:r>
              <a:rPr lang="en-AU" sz="1200" dirty="0" err="1">
                <a:hlinkClick r:id="rId5"/>
              </a:rPr>
              <a:t>Unsplash</a:t>
            </a:r>
            <a:r>
              <a:rPr lang="en-AU" sz="1200" dirty="0"/>
              <a:t> </a:t>
            </a: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8281B9-4385-FFDF-E0C7-EA8ADDE079EC}"/>
              </a:ext>
            </a:extLst>
          </p:cNvPr>
          <p:cNvSpPr>
            <a:spLocks noGrp="1"/>
          </p:cNvSpPr>
          <p:nvPr>
            <p:ph type="title"/>
          </p:nvPr>
        </p:nvSpPr>
        <p:spPr/>
        <p:txBody>
          <a:bodyPr/>
          <a:lstStyle/>
          <a:p>
            <a:r>
              <a:rPr lang="en-AU" dirty="0">
                <a:latin typeface="+mj-lt"/>
              </a:rPr>
              <a:t>Collaboration in sport</a:t>
            </a:r>
          </a:p>
        </p:txBody>
      </p:sp>
      <p:sp>
        <p:nvSpPr>
          <p:cNvPr id="8" name="Text Placeholder 7">
            <a:extLst>
              <a:ext uri="{FF2B5EF4-FFF2-40B4-BE49-F238E27FC236}">
                <a16:creationId xmlns:a16="http://schemas.microsoft.com/office/drawing/2014/main" id="{992A6E2E-83AB-1A63-F011-B52EC32ACEBF}"/>
              </a:ext>
            </a:extLst>
          </p:cNvPr>
          <p:cNvSpPr>
            <a:spLocks noGrp="1"/>
          </p:cNvSpPr>
          <p:nvPr>
            <p:ph type="body" sz="quarter" idx="18"/>
          </p:nvPr>
        </p:nvSpPr>
        <p:spPr/>
        <p:txBody>
          <a:bodyPr/>
          <a:lstStyle/>
          <a:p>
            <a:r>
              <a:rPr lang="en-AU" dirty="0">
                <a:latin typeface="+mj-lt"/>
              </a:rPr>
              <a:t>Discussion</a:t>
            </a:r>
          </a:p>
        </p:txBody>
      </p:sp>
      <p:sp>
        <p:nvSpPr>
          <p:cNvPr id="7" name="Text Placeholder 6">
            <a:extLst>
              <a:ext uri="{FF2B5EF4-FFF2-40B4-BE49-F238E27FC236}">
                <a16:creationId xmlns:a16="http://schemas.microsoft.com/office/drawing/2014/main" id="{549BC1C3-83F9-5195-72FA-32FB96B6C8C2}"/>
              </a:ext>
            </a:extLst>
          </p:cNvPr>
          <p:cNvSpPr>
            <a:spLocks noGrp="1"/>
          </p:cNvSpPr>
          <p:nvPr>
            <p:ph type="body" sz="quarter" idx="17"/>
          </p:nvPr>
        </p:nvSpPr>
        <p:spPr>
          <a:xfrm>
            <a:off x="360000" y="1567086"/>
            <a:ext cx="6488061" cy="4807835"/>
          </a:xfrm>
        </p:spPr>
        <p:txBody>
          <a:bodyPr/>
          <a:lstStyle/>
          <a:p>
            <a:pPr marL="342900" indent="-342900">
              <a:buFont typeface="Arial" panose="020B0604020202020204" pitchFamily="34" charset="0"/>
              <a:buChar char="•"/>
            </a:pPr>
            <a:r>
              <a:rPr lang="en-AU" dirty="0">
                <a:latin typeface="+mn-lt"/>
              </a:rPr>
              <a:t>Why is collaboration in a sport setting important?</a:t>
            </a:r>
          </a:p>
          <a:p>
            <a:pPr marL="342900" lvl="0" indent="-342900">
              <a:buFont typeface="Arial" panose="020B0604020202020204" pitchFamily="34" charset="0"/>
              <a:buChar char="•"/>
            </a:pPr>
            <a:r>
              <a:rPr lang="en-AU" dirty="0">
                <a:latin typeface="+mn-lt"/>
              </a:rPr>
              <a:t>How does teamwork help players on the field?</a:t>
            </a:r>
          </a:p>
          <a:p>
            <a:pPr marL="342900" lvl="0" indent="-342900">
              <a:buFont typeface="Arial" panose="020B0604020202020204" pitchFamily="34" charset="0"/>
              <a:buChar char="•"/>
            </a:pPr>
            <a:r>
              <a:rPr lang="en-AU" dirty="0">
                <a:latin typeface="+mn-lt"/>
              </a:rPr>
              <a:t>What happens if coaches, referees and even organisers don’t work together?</a:t>
            </a:r>
          </a:p>
          <a:p>
            <a:pPr marL="342900" lvl="0" indent="-342900">
              <a:buFont typeface="Arial" panose="020B0604020202020204" pitchFamily="34" charset="0"/>
              <a:buChar char="•"/>
            </a:pPr>
            <a:r>
              <a:rPr lang="en-AU" dirty="0">
                <a:latin typeface="+mn-lt"/>
              </a:rPr>
              <a:t>How do different roles (coach, referee, analyst, strength coach, event manager) support each other?</a:t>
            </a:r>
          </a:p>
          <a:p>
            <a:pPr marL="342900" lvl="0" indent="-342900">
              <a:buFont typeface="Arial" panose="020B0604020202020204" pitchFamily="34" charset="0"/>
              <a:buChar char="•"/>
            </a:pPr>
            <a:r>
              <a:rPr lang="en-AU" dirty="0">
                <a:latin typeface="+mn-lt"/>
              </a:rPr>
              <a:t>What are the risks if collaboration is missing? For example, safety, fairness, confusion, poor performance.</a:t>
            </a:r>
          </a:p>
        </p:txBody>
      </p:sp>
      <p:pic>
        <p:nvPicPr>
          <p:cNvPr id="10" name="Picture 9">
            <a:extLst>
              <a:ext uri="{FF2B5EF4-FFF2-40B4-BE49-F238E27FC236}">
                <a16:creationId xmlns:a16="http://schemas.microsoft.com/office/drawing/2014/main" id="{26FF9EAD-E4A7-1277-D19E-2B611AF5B3D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b="7044"/>
          <a:stretch>
            <a:fillRect/>
          </a:stretch>
        </p:blipFill>
        <p:spPr>
          <a:xfrm>
            <a:off x="6705600" y="0"/>
            <a:ext cx="5486400" cy="6374921"/>
          </a:xfrm>
          <a:prstGeom prst="rect">
            <a:avLst/>
          </a:prstGeom>
        </p:spPr>
      </p:pic>
      <p:sp>
        <p:nvSpPr>
          <p:cNvPr id="4" name="TextBox 3">
            <a:extLst>
              <a:ext uri="{FF2B5EF4-FFF2-40B4-BE49-F238E27FC236}">
                <a16:creationId xmlns:a16="http://schemas.microsoft.com/office/drawing/2014/main" id="{75B26512-724F-C4E9-1520-C10EFDE9049E}"/>
              </a:ext>
              <a:ext uri="{C183D7F6-B498-43B3-948B-1728B52AA6E4}">
                <adec:decorative xmlns:adec="http://schemas.microsoft.com/office/drawing/2017/decorative" val="1"/>
              </a:ext>
            </a:extLst>
          </p:cNvPr>
          <p:cNvSpPr txBox="1"/>
          <p:nvPr/>
        </p:nvSpPr>
        <p:spPr>
          <a:xfrm>
            <a:off x="6705600" y="6419001"/>
            <a:ext cx="6096000" cy="27699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Photo by Maximilian Muller on </a:t>
            </a:r>
            <a:r>
              <a:rPr lang="en-AU" sz="1200" dirty="0" err="1">
                <a:hlinkClick r:id="rId4"/>
              </a:rPr>
              <a:t>Unsplash</a:t>
            </a:r>
            <a:r>
              <a:rPr lang="en-AU" sz="1200" dirty="0"/>
              <a:t> </a:t>
            </a:r>
          </a:p>
        </p:txBody>
      </p:sp>
      <p:sp>
        <p:nvSpPr>
          <p:cNvPr id="3" name="Slide Number Placeholder 2">
            <a:extLst>
              <a:ext uri="{FF2B5EF4-FFF2-40B4-BE49-F238E27FC236}">
                <a16:creationId xmlns:a16="http://schemas.microsoft.com/office/drawing/2014/main" id="{BE8EC257-8039-FB24-A912-349B4B7084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340606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5E4DD4E-906B-D419-83BC-06950EB735FC}"/>
              </a:ext>
              <a:ext uri="{C183D7F6-B498-43B3-948B-1728B52AA6E4}">
                <adec:decorative xmlns:adec="http://schemas.microsoft.com/office/drawing/2017/decorative" val="1"/>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b="7611"/>
          <a:stretch>
            <a:fillRect/>
          </a:stretch>
        </p:blipFill>
        <p:spPr bwMode="auto">
          <a:xfrm>
            <a:off x="20" y="10"/>
            <a:ext cx="5039980" cy="6335990"/>
          </a:xfrm>
          <a:prstGeom prst="rect">
            <a:avLst/>
          </a:prstGeom>
          <a:solidFill>
            <a:srgbClr val="FFFFFF"/>
          </a:solidFill>
        </p:spPr>
      </p:pic>
      <p:sp>
        <p:nvSpPr>
          <p:cNvPr id="4" name="TextBox 3">
            <a:extLst>
              <a:ext uri="{FF2B5EF4-FFF2-40B4-BE49-F238E27FC236}">
                <a16:creationId xmlns:a16="http://schemas.microsoft.com/office/drawing/2014/main" id="{AFBADA61-C92F-4AC7-0127-143382B22E0A}"/>
              </a:ext>
              <a:ext uri="{C183D7F6-B498-43B3-948B-1728B52AA6E4}">
                <adec:decorative xmlns:adec="http://schemas.microsoft.com/office/drawing/2017/decorative" val="1"/>
              </a:ext>
            </a:extLst>
          </p:cNvPr>
          <p:cNvSpPr txBox="1"/>
          <p:nvPr/>
        </p:nvSpPr>
        <p:spPr>
          <a:xfrm>
            <a:off x="101600" y="6419001"/>
            <a:ext cx="4938400" cy="276999"/>
          </a:xfrm>
          <a:prstGeom prst="rect">
            <a:avLst/>
          </a:prstGeom>
          <a:noFill/>
        </p:spPr>
        <p:txBody>
          <a:bodyPr wrap="square">
            <a:spAutoFit/>
          </a:bodyPr>
          <a:lstStyle/>
          <a:p>
            <a:pPr lvl="0" defTabSz="1219170">
              <a:defRPr/>
            </a:pPr>
            <a:r>
              <a:rPr lang="en-AU" sz="1200" dirty="0"/>
              <a:t>Photo by </a:t>
            </a:r>
            <a:r>
              <a:rPr lang="en-AU" sz="1200" dirty="0" err="1">
                <a:hlinkClick r:id="rId4"/>
              </a:rPr>
              <a:t>Efraimstochter</a:t>
            </a:r>
            <a:r>
              <a:rPr lang="en-AU" sz="1200" dirty="0"/>
              <a:t> on </a:t>
            </a:r>
            <a:r>
              <a:rPr lang="en-AU" sz="1200" dirty="0" err="1">
                <a:hlinkClick r:id="rId5"/>
              </a:rPr>
              <a:t>Pixabay</a:t>
            </a:r>
            <a:endParaRPr lang="en-AU" sz="1200" dirty="0"/>
          </a:p>
        </p:txBody>
      </p:sp>
      <p:sp>
        <p:nvSpPr>
          <p:cNvPr id="3" name="Title 2">
            <a:extLst>
              <a:ext uri="{FF2B5EF4-FFF2-40B4-BE49-F238E27FC236}">
                <a16:creationId xmlns:a16="http://schemas.microsoft.com/office/drawing/2014/main" id="{5785EDD9-65BB-5672-E7A7-508271A6F57A}"/>
              </a:ext>
            </a:extLst>
          </p:cNvPr>
          <p:cNvSpPr>
            <a:spLocks noGrp="1"/>
          </p:cNvSpPr>
          <p:nvPr>
            <p:ph type="title"/>
          </p:nvPr>
        </p:nvSpPr>
        <p:spPr>
          <a:xfrm>
            <a:off x="5400000" y="360000"/>
            <a:ext cx="6407150" cy="554400"/>
          </a:xfrm>
        </p:spPr>
        <p:txBody>
          <a:bodyPr anchor="t">
            <a:normAutofit/>
          </a:bodyPr>
          <a:lstStyle/>
          <a:p>
            <a:r>
              <a:rPr lang="en-AU" dirty="0">
                <a:latin typeface="+mj-lt"/>
              </a:rPr>
              <a:t>Tower challenge</a:t>
            </a:r>
          </a:p>
        </p:txBody>
      </p:sp>
      <p:sp>
        <p:nvSpPr>
          <p:cNvPr id="1033" name="Text Placeholder 5">
            <a:extLst>
              <a:ext uri="{FF2B5EF4-FFF2-40B4-BE49-F238E27FC236}">
                <a16:creationId xmlns:a16="http://schemas.microsoft.com/office/drawing/2014/main" id="{4FA03FBC-2677-9113-FB67-C9564CD2A628}"/>
              </a:ext>
            </a:extLst>
          </p:cNvPr>
          <p:cNvSpPr>
            <a:spLocks noGrp="1"/>
          </p:cNvSpPr>
          <p:nvPr>
            <p:ph type="body" sz="quarter" idx="18"/>
          </p:nvPr>
        </p:nvSpPr>
        <p:spPr>
          <a:xfrm>
            <a:off x="5399998" y="982520"/>
            <a:ext cx="6407150" cy="294189"/>
          </a:xfrm>
        </p:spPr>
        <p:txBody>
          <a:bodyPr/>
          <a:lstStyle/>
          <a:p>
            <a:r>
              <a:rPr lang="en-US" dirty="0">
                <a:latin typeface="+mj-lt"/>
              </a:rPr>
              <a:t>Group work</a:t>
            </a:r>
          </a:p>
        </p:txBody>
      </p:sp>
      <p:sp>
        <p:nvSpPr>
          <p:cNvPr id="1031" name="Text Placeholder 4">
            <a:extLst>
              <a:ext uri="{FF2B5EF4-FFF2-40B4-BE49-F238E27FC236}">
                <a16:creationId xmlns:a16="http://schemas.microsoft.com/office/drawing/2014/main" id="{C48CC305-36D3-3308-BAC4-2C96E8B78FCA}"/>
              </a:ext>
            </a:extLst>
          </p:cNvPr>
          <p:cNvSpPr>
            <a:spLocks noGrp="1"/>
          </p:cNvSpPr>
          <p:nvPr>
            <p:ph type="body" sz="quarter" idx="17"/>
          </p:nvPr>
        </p:nvSpPr>
        <p:spPr>
          <a:xfrm>
            <a:off x="5400675" y="1800000"/>
            <a:ext cx="6407150" cy="4536000"/>
          </a:xfrm>
        </p:spPr>
        <p:txBody>
          <a:bodyPr/>
          <a:lstStyle/>
          <a:p>
            <a:pPr marL="457200" indent="-457200">
              <a:buFont typeface="+mj-lt"/>
              <a:buAutoNum type="arabicPeriod"/>
            </a:pPr>
            <a:r>
              <a:rPr lang="en-AU" dirty="0">
                <a:latin typeface="+mn-lt"/>
              </a:rPr>
              <a:t>Form groups of 3–4</a:t>
            </a:r>
          </a:p>
          <a:p>
            <a:pPr marL="457200" indent="-457200">
              <a:buFont typeface="+mj-lt"/>
              <a:buAutoNum type="arabicPeriod"/>
            </a:pPr>
            <a:r>
              <a:rPr lang="en-AU" dirty="0">
                <a:latin typeface="+mn-lt"/>
              </a:rPr>
              <a:t>Work together as a group with the materials provided to build the tallest free-standing tower that can support a flag at the top</a:t>
            </a:r>
          </a:p>
          <a:p>
            <a:pPr marL="457200" indent="-457200">
              <a:buFont typeface="+mj-lt"/>
              <a:buAutoNum type="arabicPeriod"/>
            </a:pPr>
            <a:r>
              <a:rPr lang="en-AU" dirty="0">
                <a:latin typeface="+mn-lt"/>
              </a:rPr>
              <a:t>15 minutes to plan, construct and complete your structure</a:t>
            </a:r>
            <a:endParaRPr lang="en-US" dirty="0">
              <a:latin typeface="+mn-lt"/>
            </a:endParaRPr>
          </a:p>
        </p:txBody>
      </p:sp>
      <p:sp>
        <p:nvSpPr>
          <p:cNvPr id="2" name="Slide Number Placeholder 1">
            <a:extLst>
              <a:ext uri="{FF2B5EF4-FFF2-40B4-BE49-F238E27FC236}">
                <a16:creationId xmlns:a16="http://schemas.microsoft.com/office/drawing/2014/main" id="{DCC3D859-7207-8D44-591E-0EB1F63C503A}"/>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21</a:t>
            </a:fld>
            <a:endParaRPr lang="en-AU"/>
          </a:p>
        </p:txBody>
      </p:sp>
    </p:spTree>
    <p:extLst>
      <p:ext uri="{BB962C8B-B14F-4D97-AF65-F5344CB8AC3E}">
        <p14:creationId xmlns:p14="http://schemas.microsoft.com/office/powerpoint/2010/main" val="226275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C31A5ABA-4125-73A9-CDAB-803B5633A02B}"/>
              </a:ext>
            </a:extLst>
          </p:cNvPr>
          <p:cNvSpPr>
            <a:spLocks noGrp="1"/>
          </p:cNvSpPr>
          <p:nvPr>
            <p:ph type="title"/>
          </p:nvPr>
        </p:nvSpPr>
        <p:spPr>
          <a:xfrm>
            <a:off x="360000" y="360000"/>
            <a:ext cx="11484000" cy="545601"/>
          </a:xfrm>
        </p:spPr>
        <p:txBody>
          <a:bodyPr/>
          <a:lstStyle/>
          <a:p>
            <a:r>
              <a:rPr lang="en-US" dirty="0">
                <a:latin typeface="+mj-lt"/>
                <a:cs typeface="Arial"/>
              </a:rPr>
              <a:t>Tower challenge reflection (1)</a:t>
            </a:r>
            <a:endParaRPr lang="en-US" dirty="0">
              <a:latin typeface="+mj-lt"/>
            </a:endParaRPr>
          </a:p>
        </p:txBody>
      </p:sp>
      <p:sp>
        <p:nvSpPr>
          <p:cNvPr id="16" name="Text Placeholder 3">
            <a:extLst>
              <a:ext uri="{FF2B5EF4-FFF2-40B4-BE49-F238E27FC236}">
                <a16:creationId xmlns:a16="http://schemas.microsoft.com/office/drawing/2014/main" id="{6F1E4108-7373-E7A7-3DE0-8236CE966B13}"/>
              </a:ext>
            </a:extLst>
          </p:cNvPr>
          <p:cNvSpPr>
            <a:spLocks noGrp="1"/>
          </p:cNvSpPr>
          <p:nvPr>
            <p:ph type="body" sz="quarter" idx="18"/>
          </p:nvPr>
        </p:nvSpPr>
        <p:spPr>
          <a:xfrm>
            <a:off x="359999" y="982520"/>
            <a:ext cx="11483999" cy="310015"/>
          </a:xfrm>
        </p:spPr>
        <p:txBody>
          <a:bodyPr/>
          <a:lstStyle/>
          <a:p>
            <a:r>
              <a:rPr lang="en-US" dirty="0">
                <a:latin typeface="+mj-lt"/>
              </a:rPr>
              <a:t>Individual self reflection</a:t>
            </a:r>
          </a:p>
        </p:txBody>
      </p:sp>
      <p:sp>
        <p:nvSpPr>
          <p:cNvPr id="18" name="Content Placeholder 4">
            <a:extLst>
              <a:ext uri="{FF2B5EF4-FFF2-40B4-BE49-F238E27FC236}">
                <a16:creationId xmlns:a16="http://schemas.microsoft.com/office/drawing/2014/main" id="{4853D323-F473-8070-3EFF-6DDF350CD3B2}"/>
              </a:ext>
            </a:extLst>
          </p:cNvPr>
          <p:cNvSpPr>
            <a:spLocks noGrp="1"/>
          </p:cNvSpPr>
          <p:nvPr>
            <p:ph sz="quarter" idx="19"/>
          </p:nvPr>
        </p:nvSpPr>
        <p:spPr>
          <a:xfrm>
            <a:off x="360364" y="1562471"/>
            <a:ext cx="5076610" cy="4814518"/>
          </a:xfrm>
        </p:spPr>
        <p:txBody>
          <a:bodyPr/>
          <a:lstStyle/>
          <a:p>
            <a:pPr marL="457200" lvl="0" indent="-457200">
              <a:buFont typeface="+mj-lt"/>
              <a:buAutoNum type="arabicPeriod"/>
            </a:pPr>
            <a:r>
              <a:rPr lang="en-AU" dirty="0">
                <a:latin typeface="+mn-lt"/>
              </a:rPr>
              <a:t>What was your role in the group?  </a:t>
            </a:r>
          </a:p>
          <a:p>
            <a:pPr marL="457200" lvl="0" indent="-457200">
              <a:buFont typeface="+mj-lt"/>
              <a:buAutoNum type="arabicPeriod"/>
            </a:pPr>
            <a:r>
              <a:rPr lang="en-AU" dirty="0">
                <a:latin typeface="+mn-lt"/>
              </a:rPr>
              <a:t>What is one strength you brought to the group, and how do you think it will helped complete the task? </a:t>
            </a:r>
          </a:p>
          <a:p>
            <a:pPr marL="457200" lvl="0" indent="-457200">
              <a:buFont typeface="+mj-lt"/>
              <a:buAutoNum type="arabicPeriod"/>
            </a:pPr>
            <a:r>
              <a:rPr lang="en-AU" dirty="0">
                <a:latin typeface="+mn-lt"/>
              </a:rPr>
              <a:t>How well did you listen and communicate with your teammates?</a:t>
            </a:r>
          </a:p>
          <a:p>
            <a:pPr marL="457200" lvl="0" indent="-457200">
              <a:buFont typeface="+mj-lt"/>
              <a:buAutoNum type="arabicPeriod"/>
            </a:pPr>
            <a:r>
              <a:rPr lang="en-AU" dirty="0">
                <a:latin typeface="+mn-lt"/>
              </a:rPr>
              <a:t>What challenges did your group face?</a:t>
            </a:r>
            <a:endParaRPr lang="en-US" dirty="0">
              <a:latin typeface="+mn-lt"/>
            </a:endParaRPr>
          </a:p>
        </p:txBody>
      </p:sp>
      <p:pic>
        <p:nvPicPr>
          <p:cNvPr id="9" name="Picture Placeholder 7">
            <a:extLst>
              <a:ext uri="{FF2B5EF4-FFF2-40B4-BE49-F238E27FC236}">
                <a16:creationId xmlns:a16="http://schemas.microsoft.com/office/drawing/2014/main" id="{D3C224CA-D715-8744-B100-EE7D9C4D071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37600" y="1562471"/>
            <a:ext cx="5006398" cy="4376835"/>
          </a:xfrm>
          <a:prstGeom prst="rect">
            <a:avLst/>
          </a:prstGeom>
          <a:noFill/>
        </p:spPr>
      </p:pic>
      <p:sp>
        <p:nvSpPr>
          <p:cNvPr id="4" name="Slide Number Placeholder 3">
            <a:extLst>
              <a:ext uri="{FF2B5EF4-FFF2-40B4-BE49-F238E27FC236}">
                <a16:creationId xmlns:a16="http://schemas.microsoft.com/office/drawing/2014/main" id="{5FEFA5E5-2673-B967-8946-BCE24F6B393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22</a:t>
            </a:fld>
            <a:endParaRPr lang="en-AU"/>
          </a:p>
        </p:txBody>
      </p:sp>
      <p:sp>
        <p:nvSpPr>
          <p:cNvPr id="2" name="TextBox 1">
            <a:extLst>
              <a:ext uri="{FF2B5EF4-FFF2-40B4-BE49-F238E27FC236}">
                <a16:creationId xmlns:a16="http://schemas.microsoft.com/office/drawing/2014/main" id="{AC3E7EA7-0807-FADD-249F-E8430A9F8104}"/>
              </a:ext>
              <a:ext uri="{C183D7F6-B498-43B3-948B-1728B52AA6E4}">
                <adec:decorative xmlns:adec="http://schemas.microsoft.com/office/drawing/2017/decorative" val="1"/>
              </a:ext>
            </a:extLst>
          </p:cNvPr>
          <p:cNvSpPr txBox="1"/>
          <p:nvPr/>
        </p:nvSpPr>
        <p:spPr>
          <a:xfrm>
            <a:off x="6837600" y="6099990"/>
            <a:ext cx="6096000" cy="276999"/>
          </a:xfrm>
          <a:prstGeom prst="rect">
            <a:avLst/>
          </a:prstGeom>
          <a:noFill/>
        </p:spPr>
        <p:txBody>
          <a:bodyPr wrap="square">
            <a:spAutoFit/>
          </a:bodyPr>
          <a:lstStyle/>
          <a:p>
            <a:pPr lvl="0" defTabSz="1219170">
              <a:defRPr/>
            </a:pPr>
            <a:r>
              <a:rPr lang="en-AU" sz="1200" dirty="0"/>
              <a:t>Photo by </a:t>
            </a:r>
            <a:r>
              <a:rPr lang="en-AU" sz="1200" dirty="0">
                <a:latin typeface="Arial" panose="020B0604020202020204" pitchFamily="34" charset="0"/>
                <a:cs typeface="Arial" panose="020B0604020202020204" pitchFamily="34" charset="0"/>
                <a:hlinkClick r:id="rId4"/>
              </a:rPr>
              <a:t>Jan </a:t>
            </a:r>
            <a:r>
              <a:rPr lang="en-AU" sz="1200" dirty="0" err="1">
                <a:latin typeface="Arial" panose="020B0604020202020204" pitchFamily="34" charset="0"/>
                <a:cs typeface="Arial" panose="020B0604020202020204" pitchFamily="34" charset="0"/>
                <a:hlinkClick r:id="rId4"/>
              </a:rPr>
              <a:t>Kahánek</a:t>
            </a:r>
            <a:r>
              <a:rPr lang="en-AU" sz="1200" dirty="0">
                <a:latin typeface="Arial" panose="020B0604020202020204" pitchFamily="34" charset="0"/>
                <a:cs typeface="Arial" panose="020B0604020202020204" pitchFamily="34" charset="0"/>
              </a:rPr>
              <a:t> </a:t>
            </a:r>
            <a:r>
              <a:rPr lang="en-AU" sz="1200" dirty="0"/>
              <a:t>on </a:t>
            </a:r>
            <a:r>
              <a:rPr lang="en-AU" sz="1200" dirty="0" err="1">
                <a:hlinkClick r:id="rId5"/>
              </a:rPr>
              <a:t>Unsplash</a:t>
            </a:r>
            <a:r>
              <a:rPr lang="en-AU" sz="1200" dirty="0"/>
              <a:t> </a:t>
            </a:r>
          </a:p>
        </p:txBody>
      </p:sp>
    </p:spTree>
    <p:extLst>
      <p:ext uri="{BB962C8B-B14F-4D97-AF65-F5344CB8AC3E}">
        <p14:creationId xmlns:p14="http://schemas.microsoft.com/office/powerpoint/2010/main" val="341380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BC8754-5406-2366-9F95-8937D31844F0}"/>
              </a:ext>
            </a:extLst>
          </p:cNvPr>
          <p:cNvSpPr>
            <a:spLocks noGrp="1"/>
          </p:cNvSpPr>
          <p:nvPr>
            <p:ph type="title"/>
          </p:nvPr>
        </p:nvSpPr>
        <p:spPr>
          <a:xfrm>
            <a:off x="360000" y="360000"/>
            <a:ext cx="11484000" cy="545601"/>
          </a:xfrm>
        </p:spPr>
        <p:txBody>
          <a:bodyPr anchor="t">
            <a:normAutofit/>
          </a:bodyPr>
          <a:lstStyle/>
          <a:p>
            <a:r>
              <a:rPr lang="en-AU" dirty="0">
                <a:latin typeface="+mj-lt"/>
                <a:cs typeface="Arial"/>
              </a:rPr>
              <a:t>Tower challenge reflection (2)</a:t>
            </a:r>
          </a:p>
        </p:txBody>
      </p:sp>
      <p:sp>
        <p:nvSpPr>
          <p:cNvPr id="4" name="Text Placeholder 3">
            <a:extLst>
              <a:ext uri="{FF2B5EF4-FFF2-40B4-BE49-F238E27FC236}">
                <a16:creationId xmlns:a16="http://schemas.microsoft.com/office/drawing/2014/main" id="{7A5EDC0E-CE5C-B2A8-C2F1-9347937A3C83}"/>
              </a:ext>
            </a:extLst>
          </p:cNvPr>
          <p:cNvSpPr>
            <a:spLocks noGrp="1"/>
          </p:cNvSpPr>
          <p:nvPr>
            <p:ph type="body" sz="quarter" idx="18"/>
          </p:nvPr>
        </p:nvSpPr>
        <p:spPr>
          <a:xfrm>
            <a:off x="359998" y="918899"/>
            <a:ext cx="11483999" cy="378845"/>
          </a:xfrm>
        </p:spPr>
        <p:txBody>
          <a:bodyPr anchor="b">
            <a:normAutofit/>
          </a:bodyPr>
          <a:lstStyle/>
          <a:p>
            <a:pPr>
              <a:lnSpc>
                <a:spcPct val="140000"/>
              </a:lnSpc>
            </a:pPr>
            <a:r>
              <a:rPr lang="en-AU" dirty="0">
                <a:latin typeface="+mj-lt"/>
              </a:rPr>
              <a:t>Group reflection</a:t>
            </a:r>
          </a:p>
        </p:txBody>
      </p:sp>
      <p:sp>
        <p:nvSpPr>
          <p:cNvPr id="5" name="Content Placeholder 4">
            <a:extLst>
              <a:ext uri="{FF2B5EF4-FFF2-40B4-BE49-F238E27FC236}">
                <a16:creationId xmlns:a16="http://schemas.microsoft.com/office/drawing/2014/main" id="{C9834D96-B277-A3AA-744C-08C4A28C5090}"/>
              </a:ext>
            </a:extLst>
          </p:cNvPr>
          <p:cNvSpPr>
            <a:spLocks noGrp="1"/>
          </p:cNvSpPr>
          <p:nvPr>
            <p:ph sz="quarter" idx="19"/>
          </p:nvPr>
        </p:nvSpPr>
        <p:spPr>
          <a:xfrm>
            <a:off x="360363" y="1562471"/>
            <a:ext cx="5735637" cy="4814518"/>
          </a:xfrm>
        </p:spPr>
        <p:txBody>
          <a:bodyPr>
            <a:normAutofit/>
          </a:bodyPr>
          <a:lstStyle/>
          <a:p>
            <a:r>
              <a:rPr lang="en-AU" sz="1800" b="1" dirty="0">
                <a:latin typeface="+mn-lt"/>
              </a:rPr>
              <a:t>Forming </a:t>
            </a:r>
            <a:r>
              <a:rPr lang="en-AU" sz="1800" dirty="0">
                <a:latin typeface="+mn-lt"/>
              </a:rPr>
              <a:t>– What did your team do first? How did you decide on a plan?</a:t>
            </a:r>
          </a:p>
          <a:p>
            <a:r>
              <a:rPr lang="en-AU" sz="1800" b="1" dirty="0">
                <a:latin typeface="+mn-lt"/>
              </a:rPr>
              <a:t>Storming </a:t>
            </a:r>
            <a:r>
              <a:rPr lang="en-AU" sz="1800" dirty="0">
                <a:latin typeface="+mn-lt"/>
              </a:rPr>
              <a:t>– Did your group face any disagreements or challenges? How were they resolved?</a:t>
            </a:r>
          </a:p>
          <a:p>
            <a:r>
              <a:rPr lang="en-AU" sz="1800" b="1" dirty="0">
                <a:latin typeface="+mn-lt"/>
              </a:rPr>
              <a:t>Norming </a:t>
            </a:r>
            <a:r>
              <a:rPr lang="en-AU" sz="1800" dirty="0">
                <a:latin typeface="+mn-lt"/>
              </a:rPr>
              <a:t>– What helped your team begin working more effectively together?</a:t>
            </a:r>
          </a:p>
          <a:p>
            <a:r>
              <a:rPr lang="en-AU" sz="1800" b="1" dirty="0">
                <a:latin typeface="+mn-lt"/>
              </a:rPr>
              <a:t>Performing </a:t>
            </a:r>
            <a:r>
              <a:rPr lang="en-AU" sz="1800" dirty="0">
                <a:latin typeface="+mn-lt"/>
              </a:rPr>
              <a:t>– What teamwork behaviours contributed to your group’s success?</a:t>
            </a:r>
          </a:p>
          <a:p>
            <a:r>
              <a:rPr lang="en-AU" sz="1800" b="1" dirty="0">
                <a:latin typeface="+mn-lt"/>
              </a:rPr>
              <a:t>Adjourning </a:t>
            </a:r>
            <a:r>
              <a:rPr lang="en-AU" sz="1800" dirty="0">
                <a:latin typeface="+mn-lt"/>
              </a:rPr>
              <a:t>– How did your team feel when the challenge ended? What would you approach differently </a:t>
            </a:r>
          </a:p>
        </p:txBody>
      </p:sp>
      <p:pic>
        <p:nvPicPr>
          <p:cNvPr id="2050" name="Picture 2">
            <a:extLst>
              <a:ext uri="{FF2B5EF4-FFF2-40B4-BE49-F238E27FC236}">
                <a16:creationId xmlns:a16="http://schemas.microsoft.com/office/drawing/2014/main" id="{EC1C75BE-822F-B1F0-E483-45CBF9C2C0FA}"/>
              </a:ext>
              <a:ext uri="{C183D7F6-B498-43B3-948B-1728B52AA6E4}">
                <adec:decorative xmlns:adec="http://schemas.microsoft.com/office/drawing/2017/decorative" val="1"/>
              </a:ext>
            </a:extLst>
          </p:cNvPr>
          <p:cNvPicPr>
            <a:picLocks noGrp="1" noChangeAspect="1" noChangeArrowheads="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bwMode="auto">
          <a:xfrm>
            <a:off x="6837599" y="1562471"/>
            <a:ext cx="5006398" cy="4376835"/>
          </a:xfrm>
          <a:prstGeom prst="rect">
            <a:avLst/>
          </a:prstGeom>
          <a:solidFill>
            <a:srgbClr val="FFFFFF"/>
          </a:solidFill>
        </p:spPr>
      </p:pic>
      <p:sp>
        <p:nvSpPr>
          <p:cNvPr id="2" name="Slide Number Placeholder 1">
            <a:extLst>
              <a:ext uri="{FF2B5EF4-FFF2-40B4-BE49-F238E27FC236}">
                <a16:creationId xmlns:a16="http://schemas.microsoft.com/office/drawing/2014/main" id="{73E86B3C-898B-F2F2-CD0C-0DFF1FC912A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23</a:t>
            </a:fld>
            <a:endParaRPr lang="en-AU"/>
          </a:p>
        </p:txBody>
      </p:sp>
      <p:sp>
        <p:nvSpPr>
          <p:cNvPr id="7" name="TextBox 6">
            <a:extLst>
              <a:ext uri="{FF2B5EF4-FFF2-40B4-BE49-F238E27FC236}">
                <a16:creationId xmlns:a16="http://schemas.microsoft.com/office/drawing/2014/main" id="{128A1B67-4A5E-EED3-98B2-42C2F1618A0F}"/>
              </a:ext>
            </a:extLst>
          </p:cNvPr>
          <p:cNvSpPr txBox="1"/>
          <p:nvPr/>
        </p:nvSpPr>
        <p:spPr>
          <a:xfrm>
            <a:off x="6837599" y="6089153"/>
            <a:ext cx="5006398" cy="28783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Photo by </a:t>
            </a:r>
            <a:r>
              <a:rPr lang="en-AU" sz="1200" dirty="0" err="1">
                <a:hlinkClick r:id="rId4"/>
              </a:rPr>
              <a:t>StockSnap</a:t>
            </a:r>
            <a:r>
              <a:rPr lang="en-AU" sz="1200" dirty="0"/>
              <a:t> on </a:t>
            </a:r>
            <a:r>
              <a:rPr lang="en-AU" sz="1200" dirty="0" err="1">
                <a:hlinkClick r:id="rId5"/>
              </a:rPr>
              <a:t>Pixabay</a:t>
            </a:r>
            <a:endParaRPr lang="en-AU" sz="1200" dirty="0"/>
          </a:p>
        </p:txBody>
      </p:sp>
    </p:spTree>
    <p:extLst>
      <p:ext uri="{BB962C8B-B14F-4D97-AF65-F5344CB8AC3E}">
        <p14:creationId xmlns:p14="http://schemas.microsoft.com/office/powerpoint/2010/main" val="337083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01132-25A4-24CD-AF7E-D98D942B8E1F}"/>
              </a:ext>
            </a:extLst>
          </p:cNvPr>
          <p:cNvSpPr>
            <a:spLocks noGrp="1"/>
          </p:cNvSpPr>
          <p:nvPr>
            <p:ph type="title"/>
          </p:nvPr>
        </p:nvSpPr>
        <p:spPr/>
        <p:txBody>
          <a:bodyPr/>
          <a:lstStyle/>
          <a:p>
            <a:r>
              <a:rPr lang="en-AU" dirty="0">
                <a:latin typeface="+mj-lt"/>
              </a:rPr>
              <a:t>Roles and responsibilities</a:t>
            </a:r>
          </a:p>
        </p:txBody>
      </p:sp>
      <p:sp>
        <p:nvSpPr>
          <p:cNvPr id="4" name="Text Placeholder 3">
            <a:extLst>
              <a:ext uri="{FF2B5EF4-FFF2-40B4-BE49-F238E27FC236}">
                <a16:creationId xmlns:a16="http://schemas.microsoft.com/office/drawing/2014/main" id="{1D4B2DB9-FB52-3A58-49BE-75069181F1AB}"/>
              </a:ext>
            </a:extLst>
          </p:cNvPr>
          <p:cNvSpPr>
            <a:spLocks noGrp="1"/>
          </p:cNvSpPr>
          <p:nvPr>
            <p:ph type="body" sz="quarter" idx="18"/>
          </p:nvPr>
        </p:nvSpPr>
        <p:spPr/>
        <p:txBody>
          <a:bodyPr/>
          <a:lstStyle/>
          <a:p>
            <a:r>
              <a:rPr lang="en-AU" dirty="0">
                <a:latin typeface="+mj-lt"/>
              </a:rPr>
              <a:t>Individual activity</a:t>
            </a:r>
          </a:p>
        </p:txBody>
      </p:sp>
      <p:sp>
        <p:nvSpPr>
          <p:cNvPr id="8" name="Content Placeholder 4">
            <a:extLst>
              <a:ext uri="{FF2B5EF4-FFF2-40B4-BE49-F238E27FC236}">
                <a16:creationId xmlns:a16="http://schemas.microsoft.com/office/drawing/2014/main" id="{3AE106B3-75F0-E83B-039C-2CA744BE1EDA}"/>
              </a:ext>
            </a:extLst>
          </p:cNvPr>
          <p:cNvSpPr>
            <a:spLocks noGrp="1"/>
          </p:cNvSpPr>
          <p:nvPr>
            <p:ph sz="quarter" idx="19"/>
          </p:nvPr>
        </p:nvSpPr>
        <p:spPr>
          <a:xfrm>
            <a:off x="360363" y="1562471"/>
            <a:ext cx="11389677" cy="2175139"/>
          </a:xfrm>
        </p:spPr>
        <p:txBody>
          <a:bodyPr>
            <a:normAutofit/>
          </a:bodyPr>
          <a:lstStyle/>
          <a:p>
            <a:r>
              <a:rPr lang="en-AU" sz="1800" dirty="0">
                <a:latin typeface="+mn-lt"/>
              </a:rPr>
              <a:t>Different sporting roles require different responsibilities and attributes to be successful. Using the roles and responsibilities table:</a:t>
            </a:r>
          </a:p>
          <a:p>
            <a:pPr marL="342900" lvl="0" indent="-342900">
              <a:buAutoNum type="arabicPeriod"/>
            </a:pPr>
            <a:r>
              <a:rPr lang="en-AU" sz="1800" dirty="0">
                <a:latin typeface="+mn-lt"/>
              </a:rPr>
              <a:t>create a short description of each sporting role responsibility</a:t>
            </a:r>
          </a:p>
          <a:p>
            <a:pPr marL="342900" lvl="0" indent="-342900">
              <a:buAutoNum type="arabicPeriod"/>
            </a:pPr>
            <a:r>
              <a:rPr lang="en-AU" sz="1800" dirty="0">
                <a:latin typeface="+mn-lt"/>
              </a:rPr>
              <a:t>identify the ideal attributes and strengths needed by a person in that role</a:t>
            </a:r>
          </a:p>
        </p:txBody>
      </p:sp>
      <p:graphicFrame>
        <p:nvGraphicFramePr>
          <p:cNvPr id="7" name="Table 6">
            <a:extLst>
              <a:ext uri="{FF2B5EF4-FFF2-40B4-BE49-F238E27FC236}">
                <a16:creationId xmlns:a16="http://schemas.microsoft.com/office/drawing/2014/main" id="{6FAB181F-9E08-3352-EF98-03AD9A49EF19}"/>
              </a:ext>
            </a:extLst>
          </p:cNvPr>
          <p:cNvGraphicFramePr>
            <a:graphicFrameLocks noGrp="1"/>
          </p:cNvGraphicFramePr>
          <p:nvPr>
            <p:extLst>
              <p:ext uri="{D42A27DB-BD31-4B8C-83A1-F6EECF244321}">
                <p14:modId xmlns:p14="http://schemas.microsoft.com/office/powerpoint/2010/main" val="360595430"/>
              </p:ext>
            </p:extLst>
          </p:nvPr>
        </p:nvGraphicFramePr>
        <p:xfrm>
          <a:off x="359999" y="3648127"/>
          <a:ext cx="10989991" cy="3047872"/>
        </p:xfrm>
        <a:graphic>
          <a:graphicData uri="http://schemas.openxmlformats.org/drawingml/2006/table">
            <a:tbl>
              <a:tblPr firstRow="1" firstCol="1" bandRow="1">
                <a:tableStyleId>{B301B821-A1FF-4177-AEE7-76D212191A09}</a:tableStyleId>
              </a:tblPr>
              <a:tblGrid>
                <a:gridCol w="4354655">
                  <a:extLst>
                    <a:ext uri="{9D8B030D-6E8A-4147-A177-3AD203B41FA5}">
                      <a16:colId xmlns:a16="http://schemas.microsoft.com/office/drawing/2014/main" val="2818027381"/>
                    </a:ext>
                  </a:extLst>
                </a:gridCol>
                <a:gridCol w="2972006">
                  <a:extLst>
                    <a:ext uri="{9D8B030D-6E8A-4147-A177-3AD203B41FA5}">
                      <a16:colId xmlns:a16="http://schemas.microsoft.com/office/drawing/2014/main" val="845634883"/>
                    </a:ext>
                  </a:extLst>
                </a:gridCol>
                <a:gridCol w="3663330">
                  <a:extLst>
                    <a:ext uri="{9D8B030D-6E8A-4147-A177-3AD203B41FA5}">
                      <a16:colId xmlns:a16="http://schemas.microsoft.com/office/drawing/2014/main" val="353519836"/>
                    </a:ext>
                  </a:extLst>
                </a:gridCol>
              </a:tblGrid>
              <a:tr h="628102">
                <a:tc>
                  <a:txBody>
                    <a:bodyPr/>
                    <a:lstStyle/>
                    <a:p>
                      <a:pPr>
                        <a:lnSpc>
                          <a:spcPct val="150000"/>
                        </a:lnSpc>
                        <a:spcBef>
                          <a:spcPts val="0"/>
                        </a:spcBef>
                        <a:spcAft>
                          <a:spcPts val="1200"/>
                        </a:spcAft>
                        <a:buNone/>
                      </a:pPr>
                      <a:r>
                        <a:rPr lang="en-AU" sz="1800" dirty="0">
                          <a:effectLst/>
                        </a:rPr>
                        <a:t>Role</a:t>
                      </a:r>
                      <a:endParaRPr lang="en-AU" sz="1800" dirty="0">
                        <a:effectLst/>
                        <a:latin typeface="+mj-lt"/>
                        <a:ea typeface="Calibri" panose="020F0502020204030204" pitchFamily="34" charset="0"/>
                        <a:cs typeface="Arial" panose="020B0604020202020204" pitchFamily="34" charset="0"/>
                      </a:endParaRPr>
                    </a:p>
                  </a:txBody>
                  <a:tcPr marL="182880" marR="68580" marT="0" marB="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effectLst/>
                        </a:rPr>
                        <a:t>Responsibilities</a:t>
                      </a:r>
                      <a:endParaRPr lang="en-AU" sz="1800" dirty="0">
                        <a:effectLst/>
                        <a:latin typeface="+mj-lt"/>
                        <a:ea typeface="Calibri" panose="020F0502020204030204" pitchFamily="34" charset="0"/>
                        <a:cs typeface="Arial" panose="020B0604020202020204" pitchFamily="34" charset="0"/>
                      </a:endParaRPr>
                    </a:p>
                  </a:txBody>
                  <a:tcPr marL="1828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effectLst/>
                        </a:rPr>
                        <a:t>Necessary attributes</a:t>
                      </a:r>
                      <a:endParaRPr lang="en-AU" sz="1800" dirty="0">
                        <a:effectLst/>
                        <a:latin typeface="+mj-lt"/>
                        <a:ea typeface="Calibri" panose="020F0502020204030204" pitchFamily="34" charset="0"/>
                        <a:cs typeface="Arial" panose="020B0604020202020204" pitchFamily="34" charset="0"/>
                      </a:endParaRPr>
                    </a:p>
                  </a:txBody>
                  <a:tcPr marL="1828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8951428"/>
                  </a:ext>
                </a:extLst>
              </a:tr>
              <a:tr h="483954">
                <a:tc>
                  <a:txBody>
                    <a:bodyPr/>
                    <a:lstStyle/>
                    <a:p>
                      <a:pPr>
                        <a:lnSpc>
                          <a:spcPct val="150000"/>
                        </a:lnSpc>
                        <a:spcBef>
                          <a:spcPts val="0"/>
                        </a:spcBef>
                        <a:spcAft>
                          <a:spcPts val="1200"/>
                        </a:spcAft>
                        <a:buNone/>
                      </a:pPr>
                      <a:r>
                        <a:rPr lang="en-AU" sz="1800" dirty="0">
                          <a:effectLst/>
                        </a:rPr>
                        <a:t>Coach</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a:effectLst/>
                        </a:rPr>
                        <a:t> </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1857345"/>
                  </a:ext>
                </a:extLst>
              </a:tr>
              <a:tr h="483954">
                <a:tc>
                  <a:txBody>
                    <a:bodyPr/>
                    <a:lstStyle/>
                    <a:p>
                      <a:pPr>
                        <a:lnSpc>
                          <a:spcPct val="150000"/>
                        </a:lnSpc>
                        <a:spcBef>
                          <a:spcPts val="0"/>
                        </a:spcBef>
                        <a:spcAft>
                          <a:spcPts val="1200"/>
                        </a:spcAft>
                        <a:buNone/>
                      </a:pPr>
                      <a:r>
                        <a:rPr lang="en-AU" sz="1800" dirty="0">
                          <a:effectLst/>
                        </a:rPr>
                        <a:t>Referee</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4322257"/>
                  </a:ext>
                </a:extLst>
              </a:tr>
              <a:tr h="483954">
                <a:tc>
                  <a:txBody>
                    <a:bodyPr/>
                    <a:lstStyle/>
                    <a:p>
                      <a:pPr>
                        <a:lnSpc>
                          <a:spcPct val="150000"/>
                        </a:lnSpc>
                        <a:spcBef>
                          <a:spcPts val="0"/>
                        </a:spcBef>
                        <a:spcAft>
                          <a:spcPts val="1200"/>
                        </a:spcAft>
                        <a:buNone/>
                      </a:pPr>
                      <a:r>
                        <a:rPr lang="en-AU" sz="1800" dirty="0">
                          <a:effectLst/>
                        </a:rPr>
                        <a:t>Strength and conditioning</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7891531"/>
                  </a:ext>
                </a:extLst>
              </a:tr>
              <a:tr h="483954">
                <a:tc>
                  <a:txBody>
                    <a:bodyPr/>
                    <a:lstStyle/>
                    <a:p>
                      <a:pPr>
                        <a:lnSpc>
                          <a:spcPct val="150000"/>
                        </a:lnSpc>
                        <a:spcBef>
                          <a:spcPts val="0"/>
                        </a:spcBef>
                        <a:spcAft>
                          <a:spcPts val="1200"/>
                        </a:spcAft>
                        <a:buNone/>
                      </a:pPr>
                      <a:r>
                        <a:rPr lang="en-AU" sz="1800" dirty="0">
                          <a:effectLst/>
                        </a:rPr>
                        <a:t>Sports analyst</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35628548"/>
                  </a:ext>
                </a:extLst>
              </a:tr>
              <a:tr h="483954">
                <a:tc>
                  <a:txBody>
                    <a:bodyPr/>
                    <a:lstStyle/>
                    <a:p>
                      <a:pPr>
                        <a:lnSpc>
                          <a:spcPct val="150000"/>
                        </a:lnSpc>
                        <a:spcBef>
                          <a:spcPts val="0"/>
                        </a:spcBef>
                        <a:spcAft>
                          <a:spcPts val="1200"/>
                        </a:spcAft>
                        <a:buNone/>
                      </a:pPr>
                      <a:r>
                        <a:rPr lang="en-AU" sz="1800" dirty="0">
                          <a:effectLst/>
                        </a:rPr>
                        <a:t>Event planner</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a:effectLst/>
                        </a:rPr>
                        <a:t> </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457028"/>
                  </a:ext>
                </a:extLst>
              </a:tr>
            </a:tbl>
          </a:graphicData>
        </a:graphic>
      </p:graphicFrame>
      <p:sp>
        <p:nvSpPr>
          <p:cNvPr id="2" name="Slide Number Placeholder 1">
            <a:extLst>
              <a:ext uri="{FF2B5EF4-FFF2-40B4-BE49-F238E27FC236}">
                <a16:creationId xmlns:a16="http://schemas.microsoft.com/office/drawing/2014/main" id="{027B5E62-C6C7-D18C-0751-9053171F20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373911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06D8E5-9739-6ABE-0F00-5361B28EAB89}"/>
              </a:ext>
            </a:extLst>
          </p:cNvPr>
          <p:cNvSpPr>
            <a:spLocks noGrp="1"/>
          </p:cNvSpPr>
          <p:nvPr>
            <p:ph type="title"/>
          </p:nvPr>
        </p:nvSpPr>
        <p:spPr>
          <a:xfrm>
            <a:off x="360000" y="360000"/>
            <a:ext cx="11484000" cy="545601"/>
          </a:xfrm>
        </p:spPr>
        <p:txBody>
          <a:bodyPr anchor="t">
            <a:normAutofit/>
          </a:bodyPr>
          <a:lstStyle/>
          <a:p>
            <a:r>
              <a:rPr lang="en-AU" dirty="0">
                <a:latin typeface="+mj-lt"/>
                <a:cs typeface="Arial"/>
              </a:rPr>
              <a:t>Strengths </a:t>
            </a:r>
            <a:r>
              <a:rPr lang="en-AU">
                <a:latin typeface="+mj-lt"/>
                <a:cs typeface="Arial"/>
              </a:rPr>
              <a:t>reflection</a:t>
            </a:r>
            <a:endParaRPr lang="en-AU" dirty="0">
              <a:latin typeface="+mj-lt"/>
            </a:endParaRPr>
          </a:p>
        </p:txBody>
      </p:sp>
      <p:sp>
        <p:nvSpPr>
          <p:cNvPr id="3079" name="Text Placeholder 3">
            <a:extLst>
              <a:ext uri="{FF2B5EF4-FFF2-40B4-BE49-F238E27FC236}">
                <a16:creationId xmlns:a16="http://schemas.microsoft.com/office/drawing/2014/main" id="{BE5B8794-7E9A-9D86-7359-9E3F70C0FAEE}"/>
              </a:ext>
            </a:extLst>
          </p:cNvPr>
          <p:cNvSpPr>
            <a:spLocks noGrp="1"/>
          </p:cNvSpPr>
          <p:nvPr>
            <p:ph type="body" sz="quarter" idx="18"/>
          </p:nvPr>
        </p:nvSpPr>
        <p:spPr>
          <a:xfrm>
            <a:off x="359999" y="982520"/>
            <a:ext cx="11483999" cy="310015"/>
          </a:xfrm>
        </p:spPr>
        <p:txBody>
          <a:bodyPr/>
          <a:lstStyle/>
          <a:p>
            <a:r>
              <a:rPr lang="en-US" dirty="0">
                <a:latin typeface="+mj-lt"/>
              </a:rPr>
              <a:t>Reflection</a:t>
            </a:r>
          </a:p>
        </p:txBody>
      </p:sp>
      <p:sp>
        <p:nvSpPr>
          <p:cNvPr id="3081" name="Content Placeholder 4">
            <a:extLst>
              <a:ext uri="{FF2B5EF4-FFF2-40B4-BE49-F238E27FC236}">
                <a16:creationId xmlns:a16="http://schemas.microsoft.com/office/drawing/2014/main" id="{F6D16774-62FF-5ED7-2671-C1B70B7E445E}"/>
              </a:ext>
            </a:extLst>
          </p:cNvPr>
          <p:cNvSpPr>
            <a:spLocks noGrp="1"/>
          </p:cNvSpPr>
          <p:nvPr>
            <p:ph sz="quarter" idx="19"/>
          </p:nvPr>
        </p:nvSpPr>
        <p:spPr>
          <a:xfrm>
            <a:off x="360363" y="1562471"/>
            <a:ext cx="5735637" cy="4814518"/>
          </a:xfrm>
        </p:spPr>
        <p:txBody>
          <a:bodyPr vert="horz" lIns="0" tIns="0" rIns="0" bIns="0" rtlCol="0" anchor="t">
            <a:noAutofit/>
          </a:bodyPr>
          <a:lstStyle/>
          <a:p>
            <a:pPr marL="457200" indent="-457200">
              <a:buAutoNum type="arabicPeriod"/>
            </a:pPr>
            <a:r>
              <a:rPr lang="en-US" sz="1800" dirty="0">
                <a:latin typeface="+mn-lt"/>
              </a:rPr>
              <a:t>Using your </a:t>
            </a:r>
            <a:r>
              <a:rPr lang="en-US" sz="1800" b="1" dirty="0">
                <a:latin typeface="+mn-lt"/>
              </a:rPr>
              <a:t>Strengths force field </a:t>
            </a:r>
            <a:r>
              <a:rPr lang="en-US" sz="1800" dirty="0">
                <a:latin typeface="+mn-lt"/>
              </a:rPr>
              <a:t>worksheet, reflect on the top four strengths you bring to a group setting. </a:t>
            </a:r>
          </a:p>
          <a:p>
            <a:pPr marL="457200" indent="-457200">
              <a:buAutoNum type="arabicPeriod"/>
            </a:pPr>
            <a:r>
              <a:rPr lang="en-US" sz="1800" dirty="0">
                <a:latin typeface="+mn-lt"/>
              </a:rPr>
              <a:t>Share your strengths with a partner and a sporting example where you have used that strength</a:t>
            </a:r>
          </a:p>
          <a:p>
            <a:pPr marL="457200" indent="-457200">
              <a:buAutoNum type="arabicPeriod"/>
            </a:pPr>
            <a:r>
              <a:rPr lang="en-US" sz="1800" dirty="0">
                <a:latin typeface="+mn-lt"/>
                <a:cs typeface="Arial"/>
              </a:rPr>
              <a:t>Refer back to your </a:t>
            </a:r>
            <a:r>
              <a:rPr lang="en-US" sz="1800" b="1" dirty="0">
                <a:latin typeface="+mn-lt"/>
                <a:cs typeface="Arial"/>
              </a:rPr>
              <a:t>Roles and responsibilities table</a:t>
            </a:r>
            <a:r>
              <a:rPr lang="en-US" sz="1800" dirty="0">
                <a:latin typeface="+mn-lt"/>
                <a:cs typeface="Arial"/>
              </a:rPr>
              <a:t> and reflect on how well your strengths align with the r</a:t>
            </a:r>
            <a:r>
              <a:rPr lang="en-AU" sz="1800" dirty="0">
                <a:latin typeface="+mn-lt"/>
                <a:cs typeface="Arial"/>
              </a:rPr>
              <a:t>responsibilities and attributes required for each role.</a:t>
            </a:r>
            <a:endParaRPr lang="en-US" sz="1800" dirty="0">
              <a:latin typeface="+mn-lt"/>
              <a:cs typeface="Arial"/>
            </a:endParaRPr>
          </a:p>
        </p:txBody>
      </p:sp>
      <p:pic>
        <p:nvPicPr>
          <p:cNvPr id="3074" name="Picture 2">
            <a:extLst>
              <a:ext uri="{FF2B5EF4-FFF2-40B4-BE49-F238E27FC236}">
                <a16:creationId xmlns:a16="http://schemas.microsoft.com/office/drawing/2014/main" id="{7825D447-1A7E-9E8F-3247-FA3152CD6C34}"/>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7600" y="1562471"/>
            <a:ext cx="5006398" cy="4376835"/>
          </a:xfrm>
          <a:prstGeom prst="rect">
            <a:avLst/>
          </a:prstGeom>
          <a:solidFill>
            <a:srgbClr val="FFFFFF"/>
          </a:solidFill>
        </p:spPr>
      </p:pic>
      <p:sp>
        <p:nvSpPr>
          <p:cNvPr id="2" name="Slide Number Placeholder 1">
            <a:extLst>
              <a:ext uri="{FF2B5EF4-FFF2-40B4-BE49-F238E27FC236}">
                <a16:creationId xmlns:a16="http://schemas.microsoft.com/office/drawing/2014/main" id="{9677E55C-5188-8050-DAF0-F7ABE5358C3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25</a:t>
            </a:fld>
            <a:endParaRPr lang="en-AU"/>
          </a:p>
        </p:txBody>
      </p:sp>
      <p:sp>
        <p:nvSpPr>
          <p:cNvPr id="4" name="TextBox 3">
            <a:extLst>
              <a:ext uri="{FF2B5EF4-FFF2-40B4-BE49-F238E27FC236}">
                <a16:creationId xmlns:a16="http://schemas.microsoft.com/office/drawing/2014/main" id="{F5AFE9B1-33E8-BDF7-E655-EFC61BA420AE}"/>
              </a:ext>
              <a:ext uri="{C183D7F6-B498-43B3-948B-1728B52AA6E4}">
                <adec:decorative xmlns:adec="http://schemas.microsoft.com/office/drawing/2017/decorative" val="1"/>
              </a:ext>
            </a:extLst>
          </p:cNvPr>
          <p:cNvSpPr txBox="1"/>
          <p:nvPr/>
        </p:nvSpPr>
        <p:spPr>
          <a:xfrm>
            <a:off x="6837600" y="6099990"/>
            <a:ext cx="5006398" cy="276999"/>
          </a:xfrm>
          <a:prstGeom prst="rect">
            <a:avLst/>
          </a:prstGeom>
          <a:noFill/>
        </p:spPr>
        <p:txBody>
          <a:bodyPr wrap="square">
            <a:spAutoFit/>
          </a:bodyPr>
          <a:lstStyle/>
          <a:p>
            <a:pPr lvl="0" defTabSz="1219170">
              <a:defRPr/>
            </a:pPr>
            <a:r>
              <a:rPr lang="en-AU" sz="1200" dirty="0"/>
              <a:t>Photo by </a:t>
            </a:r>
            <a:r>
              <a:rPr lang="en-AU" sz="1200" dirty="0">
                <a:hlinkClick r:id="rId4"/>
              </a:rPr>
              <a:t>Logan Voss</a:t>
            </a:r>
            <a:r>
              <a:rPr lang="en-AU" sz="1200" dirty="0"/>
              <a:t> on </a:t>
            </a:r>
            <a:r>
              <a:rPr lang="en-AU" sz="1200" dirty="0" err="1">
                <a:hlinkClick r:id="rId5"/>
              </a:rPr>
              <a:t>Unsplash</a:t>
            </a:r>
            <a:endParaRPr lang="en-AU" sz="1200" dirty="0"/>
          </a:p>
        </p:txBody>
      </p:sp>
    </p:spTree>
    <p:extLst>
      <p:ext uri="{BB962C8B-B14F-4D97-AF65-F5344CB8AC3E}">
        <p14:creationId xmlns:p14="http://schemas.microsoft.com/office/powerpoint/2010/main" val="4508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02A68-F0E3-9DE3-78C4-58CC4264156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513B289-5DA2-084B-E71C-C46F4DB1B5F0}"/>
              </a:ext>
            </a:extLst>
          </p:cNvPr>
          <p:cNvSpPr>
            <a:spLocks noGrp="1"/>
          </p:cNvSpPr>
          <p:nvPr>
            <p:ph type="ctrTitle"/>
          </p:nvPr>
        </p:nvSpPr>
        <p:spPr/>
        <p:txBody>
          <a:bodyPr/>
          <a:lstStyle/>
          <a:p>
            <a:r>
              <a:rPr lang="en-AU" dirty="0">
                <a:latin typeface="+mj-lt"/>
                <a:cs typeface="Arial"/>
              </a:rPr>
              <a:t>Learning sequence 3 – strength and conditioning and coaching</a:t>
            </a:r>
            <a:endParaRPr lang="en-AU" dirty="0">
              <a:latin typeface="+mj-lt"/>
            </a:endParaRPr>
          </a:p>
        </p:txBody>
      </p:sp>
    </p:spTree>
    <p:extLst>
      <p:ext uri="{BB962C8B-B14F-4D97-AF65-F5344CB8AC3E}">
        <p14:creationId xmlns:p14="http://schemas.microsoft.com/office/powerpoint/2010/main" val="176820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9678C-0971-0D71-762E-313098FCDB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2F89DE-CBB1-ECD9-C84D-0A8987D9E214}"/>
              </a:ext>
            </a:extLst>
          </p:cNvPr>
          <p:cNvSpPr>
            <a:spLocks noGrp="1"/>
          </p:cNvSpPr>
          <p:nvPr>
            <p:ph type="title"/>
          </p:nvPr>
        </p:nvSpPr>
        <p:spPr/>
        <p:txBody>
          <a:bodyPr/>
          <a:lstStyle/>
          <a:p>
            <a:r>
              <a:rPr lang="en-AU" dirty="0">
                <a:latin typeface="+mj-lt"/>
              </a:rPr>
              <a:t>Learning intentions and success criteria (3)</a:t>
            </a:r>
          </a:p>
        </p:txBody>
      </p:sp>
      <p:sp>
        <p:nvSpPr>
          <p:cNvPr id="3" name="TextBox 2">
            <a:extLst>
              <a:ext uri="{FF2B5EF4-FFF2-40B4-BE49-F238E27FC236}">
                <a16:creationId xmlns:a16="http://schemas.microsoft.com/office/drawing/2014/main" id="{A9AC4DD3-3ED6-5A95-7887-718FF370A2BD}"/>
              </a:ext>
            </a:extLst>
          </p:cNvPr>
          <p:cNvSpPr txBox="1"/>
          <p:nvPr/>
        </p:nvSpPr>
        <p:spPr>
          <a:xfrm>
            <a:off x="359998" y="1638205"/>
            <a:ext cx="11303000" cy="505779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Aft>
                <a:spcPts val="60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are learning to</a:t>
            </a:r>
            <a:endParaRPr kumimoji="0" lang="en-AU" sz="1800" b="1" i="0" u="none" strike="noStrike" kern="1200" cap="none" spc="0" normalizeH="0" baseline="0" noProof="0" dirty="0">
              <a:ln>
                <a:noFill/>
              </a:ln>
              <a:solidFill>
                <a:srgbClr val="002664"/>
              </a:solidFill>
              <a:effectLst/>
              <a:uLnTx/>
              <a:uFillTx/>
              <a:latin typeface="+mj-lt"/>
              <a:ea typeface="+mn-lt"/>
              <a:cs typeface="Arial" panose="020B0604020202020204" pitchFamily="34" charset="0"/>
            </a:endParaRPr>
          </a:p>
          <a:p>
            <a:pPr marL="342900" lvl="0" indent="-342900">
              <a:lnSpc>
                <a:spcPct val="150000"/>
              </a:lnSpc>
              <a:spcAft>
                <a:spcPts val="600"/>
              </a:spcAft>
              <a:buFont typeface="Arial" panose="020B0604020202020204" pitchFamily="34" charset="0"/>
              <a:buChar char="•"/>
            </a:pPr>
            <a:r>
              <a:rPr lang="en-AU" sz="1800" dirty="0">
                <a:cs typeface="Arial" panose="020B0604020202020204" pitchFamily="34" charset="0"/>
              </a:rPr>
              <a:t>design and lead warm-ups that prepare players to participate safely and perform well in Ultimate</a:t>
            </a:r>
          </a:p>
          <a:p>
            <a:pPr marL="342900" lvl="0" indent="-342900">
              <a:lnSpc>
                <a:spcPct val="150000"/>
              </a:lnSpc>
              <a:spcAft>
                <a:spcPts val="600"/>
              </a:spcAft>
              <a:buFont typeface="Arial" panose="020B0604020202020204" pitchFamily="34" charset="0"/>
              <a:buChar char="•"/>
            </a:pPr>
            <a:r>
              <a:rPr lang="en-AU" sz="1800" dirty="0">
                <a:cs typeface="Arial" panose="020B0604020202020204" pitchFamily="34" charset="0"/>
              </a:rPr>
              <a:t>use coaching skills like cueing, feedback, and leadership to help others improve their throwing, catching, pivoting and movement</a:t>
            </a:r>
          </a:p>
          <a:p>
            <a:pPr marL="342900" lvl="0" indent="-342900">
              <a:lnSpc>
                <a:spcPct val="150000"/>
              </a:lnSpc>
              <a:spcAft>
                <a:spcPts val="600"/>
              </a:spcAft>
              <a:buFont typeface="Arial" panose="020B0604020202020204" pitchFamily="34" charset="0"/>
              <a:buChar char="•"/>
            </a:pPr>
            <a:r>
              <a:rPr lang="en-AU" sz="1800" dirty="0">
                <a:cs typeface="Arial" panose="020B0604020202020204" pitchFamily="34" charset="0"/>
              </a:rPr>
              <a:t>create and run modified activities that make Ultimate more inclusive, enjoyable, and challenging for everyone</a:t>
            </a:r>
            <a:endPar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endParaRPr>
          </a:p>
          <a:p>
            <a:pPr marL="0" marR="0" lvl="0" indent="0" algn="l" defTabSz="609585" rtl="0" eaLnBrk="1" fontAlgn="auto" latinLnBrk="0" hangingPunct="1">
              <a:lnSpc>
                <a:spcPct val="150000"/>
              </a:lnSpc>
              <a:spcAft>
                <a:spcPts val="60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can</a:t>
            </a:r>
            <a:endParaRPr kumimoji="0" lang="en-US" sz="1800" b="0" i="0" u="none" strike="noStrike" kern="1200" cap="none" spc="0" normalizeH="0" baseline="0" noProof="0" dirty="0">
              <a:ln>
                <a:noFill/>
              </a:ln>
              <a:solidFill>
                <a:srgbClr val="002664"/>
              </a:solidFill>
              <a:effectLst/>
              <a:uLnTx/>
              <a:uFillTx/>
              <a:latin typeface="+mj-lt"/>
              <a:ea typeface="+mn-ea"/>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plan and lead a warm-up that targets key fitness components and prepares players for Ultimate safely</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give clear cues and helpful feedback that improve my teammates’ skills and understanding during activities</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design and run a modified Ultimate activity that includes everyone, builds confidence, and helps players develop their skills</a:t>
            </a:r>
          </a:p>
        </p:txBody>
      </p:sp>
      <p:sp>
        <p:nvSpPr>
          <p:cNvPr id="2" name="Slide Number Placeholder 1">
            <a:extLst>
              <a:ext uri="{FF2B5EF4-FFF2-40B4-BE49-F238E27FC236}">
                <a16:creationId xmlns:a16="http://schemas.microsoft.com/office/drawing/2014/main" id="{EBD9E4F3-DDE7-1559-19F2-34B3E8E7429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737644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9DB0F-6640-4029-E0E7-30B5218D0930}"/>
              </a:ext>
            </a:extLst>
          </p:cNvPr>
          <p:cNvSpPr>
            <a:spLocks noGrp="1"/>
          </p:cNvSpPr>
          <p:nvPr>
            <p:ph type="title"/>
          </p:nvPr>
        </p:nvSpPr>
        <p:spPr>
          <a:xfrm>
            <a:off x="5400000" y="360000"/>
            <a:ext cx="6670080" cy="554400"/>
          </a:xfrm>
        </p:spPr>
        <p:txBody>
          <a:bodyPr/>
          <a:lstStyle/>
          <a:p>
            <a:r>
              <a:rPr lang="en-AU" sz="3200" dirty="0"/>
              <a:t>Strength and Conditioning coach</a:t>
            </a:r>
          </a:p>
        </p:txBody>
      </p:sp>
      <p:sp>
        <p:nvSpPr>
          <p:cNvPr id="6" name="Text Placeholder 5">
            <a:extLst>
              <a:ext uri="{FF2B5EF4-FFF2-40B4-BE49-F238E27FC236}">
                <a16:creationId xmlns:a16="http://schemas.microsoft.com/office/drawing/2014/main" id="{26873E28-1367-209F-E0F6-10E01E48BBD5}"/>
              </a:ext>
            </a:extLst>
          </p:cNvPr>
          <p:cNvSpPr>
            <a:spLocks noGrp="1"/>
          </p:cNvSpPr>
          <p:nvPr>
            <p:ph type="body" sz="quarter" idx="18"/>
          </p:nvPr>
        </p:nvSpPr>
        <p:spPr>
          <a:xfrm>
            <a:off x="5400000" y="947306"/>
            <a:ext cx="6407150" cy="294189"/>
          </a:xfrm>
        </p:spPr>
        <p:txBody>
          <a:bodyPr/>
          <a:lstStyle/>
          <a:p>
            <a:r>
              <a:rPr lang="en-AU" dirty="0"/>
              <a:t>Think, pair share</a:t>
            </a:r>
          </a:p>
        </p:txBody>
      </p:sp>
      <p:sp>
        <p:nvSpPr>
          <p:cNvPr id="5" name="Text Placeholder 4">
            <a:extLst>
              <a:ext uri="{FF2B5EF4-FFF2-40B4-BE49-F238E27FC236}">
                <a16:creationId xmlns:a16="http://schemas.microsoft.com/office/drawing/2014/main" id="{D15F28CE-C2EC-4E7D-F244-C3E682CBE764}"/>
              </a:ext>
            </a:extLst>
          </p:cNvPr>
          <p:cNvSpPr>
            <a:spLocks noGrp="1"/>
          </p:cNvSpPr>
          <p:nvPr>
            <p:ph type="body" sz="quarter" idx="17"/>
          </p:nvPr>
        </p:nvSpPr>
        <p:spPr>
          <a:xfrm>
            <a:off x="5400000" y="1770325"/>
            <a:ext cx="6407150" cy="3562655"/>
          </a:xfrm>
        </p:spPr>
        <p:txBody>
          <a:bodyPr/>
          <a:lstStyle/>
          <a:p>
            <a:r>
              <a:rPr lang="en-AU" dirty="0">
                <a:latin typeface="+mn-lt"/>
              </a:rPr>
              <a:t>Think about a time you played sport or physical activity. What made it hard to keep going physically? Endurance, strength, or something else?</a:t>
            </a:r>
          </a:p>
        </p:txBody>
      </p:sp>
      <p:pic>
        <p:nvPicPr>
          <p:cNvPr id="17" name="Picture Placeholder 16">
            <a:extLst>
              <a:ext uri="{FF2B5EF4-FFF2-40B4-BE49-F238E27FC236}">
                <a16:creationId xmlns:a16="http://schemas.microsoft.com/office/drawing/2014/main" id="{E1AD2BB0-2FCF-B10B-C620-260FB61369B0}"/>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7778"/>
          <a:stretch>
            <a:fillRect/>
          </a:stretch>
        </p:blipFill>
        <p:spPr>
          <a:xfrm>
            <a:off x="0" y="0"/>
            <a:ext cx="5040000" cy="6324600"/>
          </a:xfrm>
        </p:spPr>
      </p:pic>
      <p:sp>
        <p:nvSpPr>
          <p:cNvPr id="7" name="TextBox 6">
            <a:extLst>
              <a:ext uri="{FF2B5EF4-FFF2-40B4-BE49-F238E27FC236}">
                <a16:creationId xmlns:a16="http://schemas.microsoft.com/office/drawing/2014/main" id="{4E6C86FC-D93E-DF37-58A0-767AB6D64DDB}"/>
              </a:ext>
              <a:ext uri="{C183D7F6-B498-43B3-948B-1728B52AA6E4}">
                <adec:decorative xmlns:adec="http://schemas.microsoft.com/office/drawing/2017/decorative" val="1"/>
              </a:ext>
            </a:extLst>
          </p:cNvPr>
          <p:cNvSpPr txBox="1"/>
          <p:nvPr/>
        </p:nvSpPr>
        <p:spPr>
          <a:xfrm>
            <a:off x="0" y="6434390"/>
            <a:ext cx="6096000" cy="276999"/>
          </a:xfrm>
          <a:prstGeom prst="rect">
            <a:avLst/>
          </a:prstGeom>
          <a:noFill/>
        </p:spPr>
        <p:txBody>
          <a:bodyPr wrap="square">
            <a:spAutoFit/>
          </a:bodyPr>
          <a:lstStyle/>
          <a:p>
            <a:r>
              <a:rPr lang="en-AU" sz="1200" dirty="0"/>
              <a:t>Photo by </a:t>
            </a:r>
            <a:r>
              <a:rPr lang="en-AU" sz="1200" dirty="0">
                <a:hlinkClick r:id="rId4"/>
              </a:rPr>
              <a:t>Jonathan Borba</a:t>
            </a:r>
            <a:r>
              <a:rPr lang="en-AU" sz="1200" dirty="0"/>
              <a:t> on </a:t>
            </a:r>
            <a:r>
              <a:rPr lang="en-AU" sz="1200" dirty="0" err="1">
                <a:hlinkClick r:id="rId5"/>
              </a:rPr>
              <a:t>Unsplash</a:t>
            </a:r>
            <a:r>
              <a:rPr lang="en-AU" sz="1200" dirty="0"/>
              <a:t> </a:t>
            </a:r>
          </a:p>
        </p:txBody>
      </p:sp>
      <p:sp>
        <p:nvSpPr>
          <p:cNvPr id="4" name="Slide Number Placeholder 3">
            <a:extLst>
              <a:ext uri="{FF2B5EF4-FFF2-40B4-BE49-F238E27FC236}">
                <a16:creationId xmlns:a16="http://schemas.microsoft.com/office/drawing/2014/main" id="{C76E037F-0F06-266E-920B-D308E3507931}"/>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88479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F2D8D2-75E9-A10E-539B-13E4470CAD14}"/>
              </a:ext>
            </a:extLst>
          </p:cNvPr>
          <p:cNvSpPr>
            <a:spLocks noGrp="1"/>
          </p:cNvSpPr>
          <p:nvPr>
            <p:ph type="title"/>
          </p:nvPr>
        </p:nvSpPr>
        <p:spPr/>
        <p:txBody>
          <a:bodyPr/>
          <a:lstStyle/>
          <a:p>
            <a:r>
              <a:rPr lang="en-AU" dirty="0">
                <a:latin typeface="+mj-lt"/>
              </a:rPr>
              <a:t>Introduction to the role </a:t>
            </a:r>
          </a:p>
        </p:txBody>
      </p:sp>
      <p:sp>
        <p:nvSpPr>
          <p:cNvPr id="2" name="Slide Number Placeholder 1">
            <a:extLst>
              <a:ext uri="{FF2B5EF4-FFF2-40B4-BE49-F238E27FC236}">
                <a16:creationId xmlns:a16="http://schemas.microsoft.com/office/drawing/2014/main" id="{242EE87B-BD49-BD1B-CE86-4D28D241064B}"/>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solidFill>
                  <a:schemeClr val="bg1"/>
                </a:solidFill>
              </a:rPr>
              <a:t>29</a:t>
            </a:fld>
            <a:endParaRPr lang="en-AU">
              <a:solidFill>
                <a:schemeClr val="bg1"/>
              </a:solidFill>
            </a:endParaRPr>
          </a:p>
        </p:txBody>
      </p:sp>
      <p:sp>
        <p:nvSpPr>
          <p:cNvPr id="5" name="Text Placeholder 4">
            <a:extLst>
              <a:ext uri="{FF2B5EF4-FFF2-40B4-BE49-F238E27FC236}">
                <a16:creationId xmlns:a16="http://schemas.microsoft.com/office/drawing/2014/main" id="{994788BA-938B-648A-7009-B2A60B31E400}"/>
              </a:ext>
            </a:extLst>
          </p:cNvPr>
          <p:cNvSpPr>
            <a:spLocks noGrp="1"/>
          </p:cNvSpPr>
          <p:nvPr>
            <p:ph type="body" sz="quarter" idx="17"/>
          </p:nvPr>
        </p:nvSpPr>
        <p:spPr/>
        <p:txBody>
          <a:bodyPr/>
          <a:lstStyle/>
          <a:p>
            <a:r>
              <a:rPr lang="en-AU" sz="1800" dirty="0">
                <a:latin typeface="+mn-lt"/>
              </a:rPr>
              <a:t>Role of Strength and Conditioning coach:</a:t>
            </a:r>
          </a:p>
          <a:p>
            <a:pPr marL="342900" lvl="0" indent="-342900">
              <a:buFont typeface="Arial" panose="020B0604020202020204" pitchFamily="34" charset="0"/>
              <a:buChar char="•"/>
            </a:pPr>
            <a:r>
              <a:rPr lang="en-AU" sz="1800" dirty="0">
                <a:latin typeface="+mn-lt"/>
              </a:rPr>
              <a:t>keeps players fit and ready for competition.</a:t>
            </a:r>
          </a:p>
          <a:p>
            <a:pPr marL="342900" lvl="0" indent="-342900">
              <a:buFont typeface="Arial" panose="020B0604020202020204" pitchFamily="34" charset="0"/>
              <a:buChar char="•"/>
            </a:pPr>
            <a:r>
              <a:rPr lang="en-AU" sz="1800" dirty="0">
                <a:latin typeface="+mn-lt"/>
              </a:rPr>
              <a:t>builds strength, speed, and endurance.</a:t>
            </a:r>
          </a:p>
          <a:p>
            <a:pPr marL="342900" indent="-342900">
              <a:buFont typeface="Arial" panose="020B0604020202020204" pitchFamily="34" charset="0"/>
              <a:buChar char="•"/>
            </a:pPr>
            <a:r>
              <a:rPr lang="en-AU" sz="1800" dirty="0">
                <a:latin typeface="+mn-lt"/>
              </a:rPr>
              <a:t>helps prevent injuries by warming up and cooling down properly</a:t>
            </a:r>
          </a:p>
        </p:txBody>
      </p:sp>
      <p:pic>
        <p:nvPicPr>
          <p:cNvPr id="7" name="Picture 6">
            <a:extLst>
              <a:ext uri="{FF2B5EF4-FFF2-40B4-BE49-F238E27FC236}">
                <a16:creationId xmlns:a16="http://schemas.microsoft.com/office/drawing/2014/main" id="{A8B6D9D8-6B8D-43F9-A4E1-67EF1C374C9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l="21972" b="7611"/>
          <a:stretch>
            <a:fillRect/>
          </a:stretch>
        </p:blipFill>
        <p:spPr>
          <a:xfrm>
            <a:off x="0" y="0"/>
            <a:ext cx="4978400" cy="6336000"/>
          </a:xfrm>
          <a:prstGeom prst="rect">
            <a:avLst/>
          </a:prstGeom>
        </p:spPr>
      </p:pic>
      <p:sp>
        <p:nvSpPr>
          <p:cNvPr id="9" name="TextBox 8">
            <a:extLst>
              <a:ext uri="{FF2B5EF4-FFF2-40B4-BE49-F238E27FC236}">
                <a16:creationId xmlns:a16="http://schemas.microsoft.com/office/drawing/2014/main" id="{DA0D82C2-3F49-6CED-0977-A0A2E8A4D99C}"/>
              </a:ext>
              <a:ext uri="{C183D7F6-B498-43B3-948B-1728B52AA6E4}">
                <adec:decorative xmlns:adec="http://schemas.microsoft.com/office/drawing/2017/decorative" val="1"/>
              </a:ext>
            </a:extLst>
          </p:cNvPr>
          <p:cNvSpPr txBox="1"/>
          <p:nvPr/>
        </p:nvSpPr>
        <p:spPr>
          <a:xfrm>
            <a:off x="0" y="6434390"/>
            <a:ext cx="6096000" cy="276999"/>
          </a:xfrm>
          <a:prstGeom prst="rect">
            <a:avLst/>
          </a:prstGeom>
          <a:noFill/>
        </p:spPr>
        <p:txBody>
          <a:bodyPr wrap="square">
            <a:spAutoFit/>
          </a:bodyPr>
          <a:lstStyle/>
          <a:p>
            <a:r>
              <a:rPr lang="en-AU" sz="1200" dirty="0"/>
              <a:t>Photo by </a:t>
            </a:r>
            <a:r>
              <a:rPr lang="en-AU" sz="1200" dirty="0">
                <a:hlinkClick r:id="rId4"/>
              </a:rPr>
              <a:t>Crosby Hinze</a:t>
            </a:r>
            <a:r>
              <a:rPr lang="en-AU" sz="1200" dirty="0"/>
              <a:t> on </a:t>
            </a:r>
            <a:r>
              <a:rPr lang="en-AU" sz="1200" dirty="0" err="1">
                <a:hlinkClick r:id="rId5"/>
              </a:rPr>
              <a:t>Unsplash</a:t>
            </a:r>
            <a:r>
              <a:rPr lang="en-AU" sz="1200" dirty="0"/>
              <a:t> </a:t>
            </a:r>
          </a:p>
        </p:txBody>
      </p:sp>
      <p:sp>
        <p:nvSpPr>
          <p:cNvPr id="8" name="Slide Number Placeholder 3">
            <a:extLst>
              <a:ext uri="{FF2B5EF4-FFF2-40B4-BE49-F238E27FC236}">
                <a16:creationId xmlns:a16="http://schemas.microsoft.com/office/drawing/2014/main" id="{EE88A96C-1337-ABF5-907B-E907C0357F2F}"/>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29</a:t>
            </a:fld>
            <a:endParaRPr lang="en-AU"/>
          </a:p>
        </p:txBody>
      </p:sp>
    </p:spTree>
    <p:extLst>
      <p:ext uri="{BB962C8B-B14F-4D97-AF65-F5344CB8AC3E}">
        <p14:creationId xmlns:p14="http://schemas.microsoft.com/office/powerpoint/2010/main" val="6462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latin typeface="+mj-lt"/>
              </a:rPr>
              <a:t>Learning sequences</a:t>
            </a:r>
          </a:p>
        </p:txBody>
      </p:sp>
      <p:grpSp>
        <p:nvGrpSpPr>
          <p:cNvPr id="2" name="Group 1" descr="1. Unpacking roles in Ultimate&#10;">
            <a:extLst>
              <a:ext uri="{FF2B5EF4-FFF2-40B4-BE49-F238E27FC236}">
                <a16:creationId xmlns:a16="http://schemas.microsoft.com/office/drawing/2014/main" id="{175F0E94-1101-5AE9-F1A4-6ADEADADCC51}"/>
              </a:ext>
            </a:extLst>
          </p:cNvPr>
          <p:cNvGrpSpPr/>
          <p:nvPr/>
        </p:nvGrpSpPr>
        <p:grpSpPr>
          <a:xfrm>
            <a:off x="360000" y="1266959"/>
            <a:ext cx="4875190" cy="1045440"/>
            <a:chOff x="360000" y="1266959"/>
            <a:chExt cx="4875190" cy="1045440"/>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1037782" y="1330982"/>
              <a:ext cx="4197408"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lnSpc>
                  <a:spcPct val="150000"/>
                </a:lnSpc>
              </a:pPr>
              <a:r>
                <a:rPr lang="en-AU" sz="1800" dirty="0">
                  <a:solidFill>
                    <a:schemeClr val="accent1"/>
                  </a:solidFill>
                  <a:latin typeface="+mj-lt"/>
                  <a:cs typeface="Arial"/>
                  <a:hlinkClick r:id="rId3" action="ppaction://hlinksldjump"/>
                </a:rPr>
                <a:t>Unpacking roles in Ultimate</a:t>
              </a:r>
              <a:endParaRPr lang="en-AU" sz="1800" dirty="0">
                <a:solidFill>
                  <a:schemeClr val="accent1"/>
                </a:solidFill>
                <a:latin typeface="+mj-lt"/>
                <a:cs typeface="Arial"/>
                <a:hlinkClick r:id="" action="ppaction://noaction">
                  <a:extLst>
                    <a:ext uri="{A12FA001-AC4F-418D-AE19-62706E023703}">
                      <ahyp:hlinkClr xmlns:ahyp="http://schemas.microsoft.com/office/drawing/2018/hyperlinkcolor" val="tx"/>
                    </a:ext>
                  </a:extLst>
                </a:hlinkClick>
              </a:endParaRPr>
            </a:p>
          </p:txBody>
        </p:sp>
        <p:sp>
          <p:nvSpPr>
            <p:cNvPr id="8" name="Oval 7">
              <a:hlinkClick r:id="rId3" action="ppaction://hlinksldjump"/>
              <a:extLst>
                <a:ext uri="{FF2B5EF4-FFF2-40B4-BE49-F238E27FC236}">
                  <a16:creationId xmlns:a16="http://schemas.microsoft.com/office/drawing/2014/main" id="{7CD3C21D-BCDF-0FAB-C5C8-A24D1ADC23AB}"/>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5" name="Group 4" descr="2. Collaborating for performance &#10;">
            <a:extLst>
              <a:ext uri="{FF2B5EF4-FFF2-40B4-BE49-F238E27FC236}">
                <a16:creationId xmlns:a16="http://schemas.microsoft.com/office/drawing/2014/main" id="{CB62AAB5-4498-E280-2B78-BE28D8BC85A2}"/>
              </a:ext>
            </a:extLst>
          </p:cNvPr>
          <p:cNvGrpSpPr/>
          <p:nvPr/>
        </p:nvGrpSpPr>
        <p:grpSpPr>
          <a:xfrm>
            <a:off x="360000" y="2668159"/>
            <a:ext cx="4875190" cy="1045440"/>
            <a:chOff x="360000" y="2362859"/>
            <a:chExt cx="4875190" cy="1045440"/>
          </a:xfrm>
        </p:grpSpPr>
        <p:sp>
          <p:nvSpPr>
            <p:cNvPr id="9" name="Rectangle: Rounded Corners 8">
              <a:extLst>
                <a:ext uri="{FF2B5EF4-FFF2-40B4-BE49-F238E27FC236}">
                  <a16:creationId xmlns:a16="http://schemas.microsoft.com/office/drawing/2014/main" id="{85E5506E-31D1-30EC-3CCC-3FBB3A47FE12}"/>
                </a:ext>
                <a:ext uri="{C183D7F6-B498-43B3-948B-1728B52AA6E4}">
                  <adec:decorative xmlns:adec="http://schemas.microsoft.com/office/drawing/2017/decorative" val="1"/>
                </a:ext>
              </a:extLst>
            </p:cNvPr>
            <p:cNvSpPr/>
            <p:nvPr/>
          </p:nvSpPr>
          <p:spPr>
            <a:xfrm>
              <a:off x="1037782" y="2426882"/>
              <a:ext cx="4197408"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lnSpc>
                  <a:spcPct val="150000"/>
                </a:lnSpc>
              </a:pPr>
              <a:r>
                <a:rPr lang="en-AU" sz="1800" dirty="0">
                  <a:solidFill>
                    <a:schemeClr val="accent2"/>
                  </a:solidFill>
                  <a:latin typeface="+mj-lt"/>
                  <a:cs typeface="Arial"/>
                  <a:hlinkClick r:id="rId4" action="ppaction://hlinksldjump">
                    <a:extLst>
                      <a:ext uri="{A12FA001-AC4F-418D-AE19-62706E023703}">
                        <ahyp:hlinkClr xmlns:ahyp="http://schemas.microsoft.com/office/drawing/2018/hyperlinkcolor" val="tx"/>
                      </a:ext>
                    </a:extLst>
                  </a:hlinkClick>
                </a:rPr>
                <a:t>Collaborating for performance </a:t>
              </a:r>
              <a:endParaRPr lang="en-AU" sz="1800" dirty="0">
                <a:solidFill>
                  <a:schemeClr val="accent2"/>
                </a:solidFill>
                <a:latin typeface="+mj-lt"/>
                <a:cs typeface="Arial"/>
                <a:hlinkClick r:id="" action="ppaction://noaction">
                  <a:extLst>
                    <a:ext uri="{A12FA001-AC4F-418D-AE19-62706E023703}">
                      <ahyp:hlinkClr xmlns:ahyp="http://schemas.microsoft.com/office/drawing/2018/hyperlinkcolor" val="tx"/>
                    </a:ext>
                  </a:extLst>
                </a:hlinkClick>
              </a:endParaRPr>
            </a:p>
          </p:txBody>
        </p:sp>
        <p:sp>
          <p:nvSpPr>
            <p:cNvPr id="10" name="Oval 9">
              <a:hlinkClick r:id="rId4" action="ppaction://hlinksldjump"/>
              <a:extLst>
                <a:ext uri="{FF2B5EF4-FFF2-40B4-BE49-F238E27FC236}">
                  <a16:creationId xmlns:a16="http://schemas.microsoft.com/office/drawing/2014/main" id="{F07C6269-A950-7C0C-C9E0-A828C47C2034}"/>
                </a:ext>
              </a:extLst>
            </p:cNvPr>
            <p:cNvSpPr/>
            <p:nvPr/>
          </p:nvSpPr>
          <p:spPr>
            <a:xfrm>
              <a:off x="360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2</a:t>
              </a:r>
            </a:p>
          </p:txBody>
        </p:sp>
      </p:grpSp>
      <p:grpSp>
        <p:nvGrpSpPr>
          <p:cNvPr id="7" name="Group 6" descr="3. Strength and conditioning and coaching&#10;">
            <a:extLst>
              <a:ext uri="{FF2B5EF4-FFF2-40B4-BE49-F238E27FC236}">
                <a16:creationId xmlns:a16="http://schemas.microsoft.com/office/drawing/2014/main" id="{250C806C-63A1-675E-7E6A-1777F49291C3}"/>
              </a:ext>
            </a:extLst>
          </p:cNvPr>
          <p:cNvGrpSpPr/>
          <p:nvPr/>
        </p:nvGrpSpPr>
        <p:grpSpPr>
          <a:xfrm>
            <a:off x="360000" y="4069359"/>
            <a:ext cx="4875190" cy="1045440"/>
            <a:chOff x="360000" y="3458759"/>
            <a:chExt cx="4875190" cy="1045440"/>
          </a:xfrm>
        </p:grpSpPr>
        <p:sp>
          <p:nvSpPr>
            <p:cNvPr id="11" name="Rectangle: Rounded Corners 10">
              <a:extLst>
                <a:ext uri="{FF2B5EF4-FFF2-40B4-BE49-F238E27FC236}">
                  <a16:creationId xmlns:a16="http://schemas.microsoft.com/office/drawing/2014/main" id="{8E8992EF-EB46-DA5D-84D9-1D8183F0C870}"/>
                </a:ext>
                <a:ext uri="{C183D7F6-B498-43B3-948B-1728B52AA6E4}">
                  <adec:decorative xmlns:adec="http://schemas.microsoft.com/office/drawing/2017/decorative" val="1"/>
                </a:ext>
              </a:extLst>
            </p:cNvPr>
            <p:cNvSpPr/>
            <p:nvPr/>
          </p:nvSpPr>
          <p:spPr>
            <a:xfrm>
              <a:off x="1037781" y="3522782"/>
              <a:ext cx="4197409"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lnSpc>
                  <a:spcPct val="150000"/>
                </a:lnSpc>
              </a:pPr>
              <a:r>
                <a:rPr lang="en-AU" sz="1800" dirty="0">
                  <a:solidFill>
                    <a:schemeClr val="accent2"/>
                  </a:solidFill>
                  <a:latin typeface="+mj-lt"/>
                  <a:cs typeface="Arial"/>
                  <a:hlinkClick r:id="rId5" action="ppaction://hlinksldjump">
                    <a:extLst>
                      <a:ext uri="{A12FA001-AC4F-418D-AE19-62706E023703}">
                        <ahyp:hlinkClr xmlns:ahyp="http://schemas.microsoft.com/office/drawing/2018/hyperlinkcolor" val="tx"/>
                      </a:ext>
                    </a:extLst>
                  </a:hlinkClick>
                </a:rPr>
                <a:t>Strength and conditioning and coaching</a:t>
              </a:r>
              <a:endParaRPr lang="en-AU" sz="1800" dirty="0">
                <a:solidFill>
                  <a:schemeClr val="accent2"/>
                </a:solidFill>
                <a:latin typeface="+mj-lt"/>
                <a:cs typeface="Arial"/>
                <a:hlinkClick r:id="" action="ppaction://noaction">
                  <a:extLst>
                    <a:ext uri="{A12FA001-AC4F-418D-AE19-62706E023703}">
                      <ahyp:hlinkClr xmlns:ahyp="http://schemas.microsoft.com/office/drawing/2018/hyperlinkcolor" val="tx"/>
                    </a:ext>
                  </a:extLst>
                </a:hlinkClick>
              </a:endParaRPr>
            </a:p>
          </p:txBody>
        </p:sp>
        <p:sp>
          <p:nvSpPr>
            <p:cNvPr id="12" name="Oval 11">
              <a:hlinkClick r:id="rId5" action="ppaction://hlinksldjump"/>
              <a:extLst>
                <a:ext uri="{FF2B5EF4-FFF2-40B4-BE49-F238E27FC236}">
                  <a16:creationId xmlns:a16="http://schemas.microsoft.com/office/drawing/2014/main" id="{BF4CE5D3-CF86-83E5-AFB8-E16A6ADF7EB9}"/>
                </a:ext>
              </a:extLst>
            </p:cNvPr>
            <p:cNvSpPr/>
            <p:nvPr/>
          </p:nvSpPr>
          <p:spPr>
            <a:xfrm>
              <a:off x="360000" y="34587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3</a:t>
              </a:r>
            </a:p>
          </p:txBody>
        </p:sp>
      </p:grpSp>
      <p:grpSp>
        <p:nvGrpSpPr>
          <p:cNvPr id="20" name="Group 19" descr="4. Rule of the referee &#10;">
            <a:extLst>
              <a:ext uri="{FF2B5EF4-FFF2-40B4-BE49-F238E27FC236}">
                <a16:creationId xmlns:a16="http://schemas.microsoft.com/office/drawing/2014/main" id="{D88EBEF9-688B-822B-C39C-10A7FC0094D8}"/>
              </a:ext>
            </a:extLst>
          </p:cNvPr>
          <p:cNvGrpSpPr/>
          <p:nvPr/>
        </p:nvGrpSpPr>
        <p:grpSpPr>
          <a:xfrm>
            <a:off x="360000" y="5470560"/>
            <a:ext cx="4875190" cy="1045440"/>
            <a:chOff x="360000" y="4554659"/>
            <a:chExt cx="4875190" cy="1045440"/>
          </a:xfrm>
        </p:grpSpPr>
        <p:sp>
          <p:nvSpPr>
            <p:cNvPr id="13" name="Rectangle: Rounded Corners 12">
              <a:extLst>
                <a:ext uri="{FF2B5EF4-FFF2-40B4-BE49-F238E27FC236}">
                  <a16:creationId xmlns:a16="http://schemas.microsoft.com/office/drawing/2014/main" id="{A6D457C5-A0C4-3545-45D0-1274F0BD9B28}"/>
                </a:ext>
                <a:ext uri="{C183D7F6-B498-43B3-948B-1728B52AA6E4}">
                  <adec:decorative xmlns:adec="http://schemas.microsoft.com/office/drawing/2017/decorative" val="1"/>
                </a:ext>
              </a:extLst>
            </p:cNvPr>
            <p:cNvSpPr/>
            <p:nvPr/>
          </p:nvSpPr>
          <p:spPr>
            <a:xfrm>
              <a:off x="1037782" y="4618682"/>
              <a:ext cx="4197408"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lnSpc>
                  <a:spcPct val="150000"/>
                </a:lnSpc>
              </a:pPr>
              <a:r>
                <a:rPr lang="en-AU" sz="1800" dirty="0">
                  <a:solidFill>
                    <a:schemeClr val="accent2"/>
                  </a:solidFill>
                  <a:latin typeface="+mj-lt"/>
                  <a:cs typeface="Arial"/>
                  <a:hlinkClick r:id="rId6" action="ppaction://hlinksldjump">
                    <a:extLst>
                      <a:ext uri="{A12FA001-AC4F-418D-AE19-62706E023703}">
                        <ahyp:hlinkClr xmlns:ahyp="http://schemas.microsoft.com/office/drawing/2018/hyperlinkcolor" val="tx"/>
                      </a:ext>
                    </a:extLst>
                  </a:hlinkClick>
                </a:rPr>
                <a:t>Rule of the referee </a:t>
              </a:r>
              <a:endParaRPr lang="en-AU" sz="1800" dirty="0">
                <a:solidFill>
                  <a:schemeClr val="accent2"/>
                </a:solidFill>
                <a:latin typeface="+mj-lt"/>
                <a:cs typeface="Arial"/>
                <a:hlinkClick r:id="" action="ppaction://noaction">
                  <a:extLst>
                    <a:ext uri="{A12FA001-AC4F-418D-AE19-62706E023703}">
                      <ahyp:hlinkClr xmlns:ahyp="http://schemas.microsoft.com/office/drawing/2018/hyperlinkcolor" val="tx"/>
                    </a:ext>
                  </a:extLst>
                </a:hlinkClick>
              </a:endParaRPr>
            </a:p>
          </p:txBody>
        </p:sp>
        <p:sp>
          <p:nvSpPr>
            <p:cNvPr id="14" name="Oval 13">
              <a:hlinkClick r:id="rId6" action="ppaction://hlinksldjump"/>
              <a:extLst>
                <a:ext uri="{FF2B5EF4-FFF2-40B4-BE49-F238E27FC236}">
                  <a16:creationId xmlns:a16="http://schemas.microsoft.com/office/drawing/2014/main" id="{5E3BDA7D-774E-1AFE-D5E4-2D1C3D64D737}"/>
                </a:ext>
              </a:extLst>
            </p:cNvPr>
            <p:cNvSpPr/>
            <p:nvPr/>
          </p:nvSpPr>
          <p:spPr>
            <a:xfrm>
              <a:off x="360000" y="45546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4</a:t>
              </a:r>
            </a:p>
          </p:txBody>
        </p:sp>
      </p:grpSp>
      <p:grpSp>
        <p:nvGrpSpPr>
          <p:cNvPr id="21" name="Group 20" descr="5. Analysing sports performance&#10;">
            <a:extLst>
              <a:ext uri="{FF2B5EF4-FFF2-40B4-BE49-F238E27FC236}">
                <a16:creationId xmlns:a16="http://schemas.microsoft.com/office/drawing/2014/main" id="{15BCB020-EFB6-7CD1-8C36-158ACBA72DD8}"/>
              </a:ext>
            </a:extLst>
          </p:cNvPr>
          <p:cNvGrpSpPr/>
          <p:nvPr/>
        </p:nvGrpSpPr>
        <p:grpSpPr>
          <a:xfrm>
            <a:off x="5996448" y="1266959"/>
            <a:ext cx="4875190" cy="1045440"/>
            <a:chOff x="5996448" y="1202936"/>
            <a:chExt cx="4875190" cy="1045440"/>
          </a:xfrm>
        </p:grpSpPr>
        <p:sp>
          <p:nvSpPr>
            <p:cNvPr id="15" name="Rectangle: Rounded Corners 14">
              <a:extLst>
                <a:ext uri="{FF2B5EF4-FFF2-40B4-BE49-F238E27FC236}">
                  <a16:creationId xmlns:a16="http://schemas.microsoft.com/office/drawing/2014/main" id="{3D239D31-CE36-0492-1240-FC402C7678F3}"/>
                </a:ext>
                <a:ext uri="{C183D7F6-B498-43B3-948B-1728B52AA6E4}">
                  <adec:decorative xmlns:adec="http://schemas.microsoft.com/office/drawing/2017/decorative" val="1"/>
                </a:ext>
              </a:extLst>
            </p:cNvPr>
            <p:cNvSpPr/>
            <p:nvPr/>
          </p:nvSpPr>
          <p:spPr>
            <a:xfrm>
              <a:off x="6674230" y="1266959"/>
              <a:ext cx="4197408"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lnSpc>
                  <a:spcPct val="150000"/>
                </a:lnSpc>
              </a:pPr>
              <a:r>
                <a:rPr lang="en-AU" sz="1800" dirty="0">
                  <a:solidFill>
                    <a:schemeClr val="accent2"/>
                  </a:solidFill>
                  <a:latin typeface="+mj-lt"/>
                  <a:cs typeface="Arial"/>
                  <a:hlinkClick r:id="rId7" action="ppaction://hlinksldjump">
                    <a:extLst>
                      <a:ext uri="{A12FA001-AC4F-418D-AE19-62706E023703}">
                        <ahyp:hlinkClr xmlns:ahyp="http://schemas.microsoft.com/office/drawing/2018/hyperlinkcolor" val="tx"/>
                      </a:ext>
                    </a:extLst>
                  </a:hlinkClick>
                </a:rPr>
                <a:t>Analysing sports performance</a:t>
              </a:r>
              <a:endParaRPr lang="en-AU" sz="1800" dirty="0">
                <a:solidFill>
                  <a:schemeClr val="accent2"/>
                </a:solidFill>
                <a:latin typeface="+mj-lt"/>
                <a:cs typeface="Arial"/>
                <a:hlinkClick r:id="" action="ppaction://noaction">
                  <a:extLst>
                    <a:ext uri="{A12FA001-AC4F-418D-AE19-62706E023703}">
                      <ahyp:hlinkClr xmlns:ahyp="http://schemas.microsoft.com/office/drawing/2018/hyperlinkcolor" val="tx"/>
                    </a:ext>
                  </a:extLst>
                </a:hlinkClick>
              </a:endParaRPr>
            </a:p>
          </p:txBody>
        </p:sp>
        <p:sp>
          <p:nvSpPr>
            <p:cNvPr id="16" name="Oval 15">
              <a:hlinkClick r:id="rId7" action="ppaction://hlinksldjump"/>
              <a:extLst>
                <a:ext uri="{FF2B5EF4-FFF2-40B4-BE49-F238E27FC236}">
                  <a16:creationId xmlns:a16="http://schemas.microsoft.com/office/drawing/2014/main" id="{4586D2B7-00F3-614C-54F5-BFD4956B3175}"/>
                </a:ext>
              </a:extLst>
            </p:cNvPr>
            <p:cNvSpPr/>
            <p:nvPr/>
          </p:nvSpPr>
          <p:spPr>
            <a:xfrm>
              <a:off x="5996448" y="1202936"/>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5</a:t>
              </a:r>
            </a:p>
          </p:txBody>
        </p:sp>
      </p:grpSp>
      <p:grpSp>
        <p:nvGrpSpPr>
          <p:cNvPr id="22" name="Group 21" descr="6. Administering sports events&#10;">
            <a:extLst>
              <a:ext uri="{FF2B5EF4-FFF2-40B4-BE49-F238E27FC236}">
                <a16:creationId xmlns:a16="http://schemas.microsoft.com/office/drawing/2014/main" id="{B76C1F0B-9F14-8446-F396-DF2F7D9B2D57}"/>
              </a:ext>
            </a:extLst>
          </p:cNvPr>
          <p:cNvGrpSpPr/>
          <p:nvPr/>
        </p:nvGrpSpPr>
        <p:grpSpPr>
          <a:xfrm>
            <a:off x="5996448" y="2668159"/>
            <a:ext cx="4775638" cy="1045440"/>
            <a:chOff x="5996448" y="2381308"/>
            <a:chExt cx="4775638" cy="1045440"/>
          </a:xfrm>
        </p:grpSpPr>
        <p:sp>
          <p:nvSpPr>
            <p:cNvPr id="17" name="Rectangle: Rounded Corners 16">
              <a:extLst>
                <a:ext uri="{FF2B5EF4-FFF2-40B4-BE49-F238E27FC236}">
                  <a16:creationId xmlns:a16="http://schemas.microsoft.com/office/drawing/2014/main" id="{19748DAD-4AFC-E27C-5968-41EA58C96AB6}"/>
                </a:ext>
                <a:ext uri="{C183D7F6-B498-43B3-948B-1728B52AA6E4}">
                  <adec:decorative xmlns:adec="http://schemas.microsoft.com/office/drawing/2017/decorative" val="1"/>
                </a:ext>
              </a:extLst>
            </p:cNvPr>
            <p:cNvSpPr/>
            <p:nvPr/>
          </p:nvSpPr>
          <p:spPr>
            <a:xfrm>
              <a:off x="6674230" y="2445028"/>
              <a:ext cx="4097856" cy="918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lnSpc>
                  <a:spcPct val="150000"/>
                </a:lnSpc>
              </a:pPr>
              <a:r>
                <a:rPr lang="en-US" sz="1800" dirty="0">
                  <a:solidFill>
                    <a:schemeClr val="accent2"/>
                  </a:solidFill>
                  <a:latin typeface="+mj-lt"/>
                  <a:hlinkClick r:id="rId8" action="ppaction://hlinksldjump">
                    <a:extLst>
                      <a:ext uri="{A12FA001-AC4F-418D-AE19-62706E023703}">
                        <ahyp:hlinkClr xmlns:ahyp="http://schemas.microsoft.com/office/drawing/2018/hyperlinkcolor" val="tx"/>
                      </a:ext>
                    </a:extLst>
                  </a:hlinkClick>
                </a:rPr>
                <a:t>Administering sports events</a:t>
              </a:r>
              <a:endParaRPr lang="en-AU" sz="1800" dirty="0">
                <a:solidFill>
                  <a:schemeClr val="accent2"/>
                </a:solidFill>
                <a:latin typeface="+mj-lt"/>
                <a:cs typeface="Arial" panose="020B0604020202020204"/>
                <a:hlinkClick r:id="" action="ppaction://noaction">
                  <a:extLst>
                    <a:ext uri="{A12FA001-AC4F-418D-AE19-62706E023703}">
                      <ahyp:hlinkClr xmlns:ahyp="http://schemas.microsoft.com/office/drawing/2018/hyperlinkcolor" val="tx"/>
                    </a:ext>
                  </a:extLst>
                </a:hlinkClick>
              </a:endParaRPr>
            </a:p>
          </p:txBody>
        </p:sp>
        <p:sp>
          <p:nvSpPr>
            <p:cNvPr id="18" name="Oval 17">
              <a:hlinkClick r:id="rId8" action="ppaction://hlinksldjump"/>
              <a:extLst>
                <a:ext uri="{FF2B5EF4-FFF2-40B4-BE49-F238E27FC236}">
                  <a16:creationId xmlns:a16="http://schemas.microsoft.com/office/drawing/2014/main" id="{AF3C6A53-EEBA-D284-1A97-EF81F80309D8}"/>
                </a:ext>
              </a:extLst>
            </p:cNvPr>
            <p:cNvSpPr/>
            <p:nvPr/>
          </p:nvSpPr>
          <p:spPr>
            <a:xfrm>
              <a:off x="5996448" y="2381308"/>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6</a:t>
              </a:r>
            </a:p>
          </p:txBody>
        </p:sp>
      </p:grpSp>
      <p:grpSp>
        <p:nvGrpSpPr>
          <p:cNvPr id="23" name="Group 22" descr="7. Event planning and implementing&#10;">
            <a:extLst>
              <a:ext uri="{FF2B5EF4-FFF2-40B4-BE49-F238E27FC236}">
                <a16:creationId xmlns:a16="http://schemas.microsoft.com/office/drawing/2014/main" id="{E02D9ED7-9267-22EF-4EF8-BAE73983A697}"/>
              </a:ext>
            </a:extLst>
          </p:cNvPr>
          <p:cNvGrpSpPr/>
          <p:nvPr/>
        </p:nvGrpSpPr>
        <p:grpSpPr>
          <a:xfrm>
            <a:off x="5996448" y="4069359"/>
            <a:ext cx="4775638" cy="1045440"/>
            <a:chOff x="6096000" y="3623400"/>
            <a:chExt cx="4775638" cy="1045440"/>
          </a:xfrm>
        </p:grpSpPr>
        <p:sp>
          <p:nvSpPr>
            <p:cNvPr id="19" name="Rectangle: Rounded Corners 18">
              <a:extLst>
                <a:ext uri="{FF2B5EF4-FFF2-40B4-BE49-F238E27FC236}">
                  <a16:creationId xmlns:a16="http://schemas.microsoft.com/office/drawing/2014/main" id="{23DF5B06-C771-DF8B-6E74-3ADA81269D37}"/>
                </a:ext>
                <a:ext uri="{C183D7F6-B498-43B3-948B-1728B52AA6E4}">
                  <adec:decorative xmlns:adec="http://schemas.microsoft.com/office/drawing/2017/decorative" val="1"/>
                </a:ext>
              </a:extLst>
            </p:cNvPr>
            <p:cNvSpPr/>
            <p:nvPr/>
          </p:nvSpPr>
          <p:spPr>
            <a:xfrm>
              <a:off x="6773782" y="3687423"/>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lnSpc>
                  <a:spcPct val="150000"/>
                </a:lnSpc>
              </a:pPr>
              <a:r>
                <a:rPr lang="en-AU" sz="1800" dirty="0">
                  <a:solidFill>
                    <a:schemeClr val="accent2"/>
                  </a:solidFill>
                  <a:latin typeface="+mj-lt"/>
                  <a:cs typeface="Arial"/>
                  <a:hlinkClick r:id="rId9" action="ppaction://hlinksldjump">
                    <a:extLst>
                      <a:ext uri="{A12FA001-AC4F-418D-AE19-62706E023703}">
                        <ahyp:hlinkClr xmlns:ahyp="http://schemas.microsoft.com/office/drawing/2018/hyperlinkcolor" val="tx"/>
                      </a:ext>
                    </a:extLst>
                  </a:hlinkClick>
                </a:rPr>
                <a:t>Event planning and implementing</a:t>
              </a:r>
              <a:endParaRPr lang="en-AU" sz="1800" dirty="0">
                <a:solidFill>
                  <a:schemeClr val="accent2"/>
                </a:solidFill>
                <a:latin typeface="+mj-lt"/>
                <a:cs typeface="Arial"/>
                <a:hlinkClick r:id="" action="ppaction://noaction">
                  <a:extLst>
                    <a:ext uri="{A12FA001-AC4F-418D-AE19-62706E023703}">
                      <ahyp:hlinkClr xmlns:ahyp="http://schemas.microsoft.com/office/drawing/2018/hyperlinkcolor" val="tx"/>
                    </a:ext>
                  </a:extLst>
                </a:hlinkClick>
              </a:endParaRPr>
            </a:p>
          </p:txBody>
        </p:sp>
        <p:sp>
          <p:nvSpPr>
            <p:cNvPr id="47" name="Oval 46">
              <a:hlinkClick r:id="rId9" action="ppaction://hlinksldjump"/>
              <a:extLst>
                <a:ext uri="{FF2B5EF4-FFF2-40B4-BE49-F238E27FC236}">
                  <a16:creationId xmlns:a16="http://schemas.microsoft.com/office/drawing/2014/main" id="{D496C7F7-D41B-BB14-E038-DBEED9278654}"/>
                </a:ext>
              </a:extLst>
            </p:cNvPr>
            <p:cNvSpPr/>
            <p:nvPr/>
          </p:nvSpPr>
          <p:spPr>
            <a:xfrm>
              <a:off x="6096000" y="3623400"/>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7</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9520E1-711A-26AE-B71F-CCB6B80BCC74}"/>
              </a:ext>
            </a:extLst>
          </p:cNvPr>
          <p:cNvSpPr>
            <a:spLocks noGrp="1"/>
          </p:cNvSpPr>
          <p:nvPr>
            <p:ph type="title"/>
          </p:nvPr>
        </p:nvSpPr>
        <p:spPr/>
        <p:txBody>
          <a:bodyPr/>
          <a:lstStyle/>
          <a:p>
            <a:r>
              <a:rPr lang="en-AU" dirty="0">
                <a:latin typeface="+mj-lt"/>
                <a:cs typeface="Arial"/>
              </a:rPr>
              <a:t>Components of fitness </a:t>
            </a:r>
            <a:r>
              <a:rPr lang="en-AU" sz="2400" dirty="0">
                <a:latin typeface="+mj-lt"/>
                <a:cs typeface="Arial"/>
              </a:rPr>
              <a:t>–</a:t>
            </a:r>
            <a:r>
              <a:rPr lang="en-AU" dirty="0">
                <a:latin typeface="+mj-lt"/>
                <a:cs typeface="Arial"/>
              </a:rPr>
              <a:t> mix, match and rate (1)</a:t>
            </a:r>
          </a:p>
        </p:txBody>
      </p:sp>
      <p:sp>
        <p:nvSpPr>
          <p:cNvPr id="4" name="Text Placeholder 3">
            <a:extLst>
              <a:ext uri="{FF2B5EF4-FFF2-40B4-BE49-F238E27FC236}">
                <a16:creationId xmlns:a16="http://schemas.microsoft.com/office/drawing/2014/main" id="{335DE009-7F90-F9DB-B432-4133D07BC82C}"/>
              </a:ext>
            </a:extLst>
          </p:cNvPr>
          <p:cNvSpPr>
            <a:spLocks noGrp="1"/>
          </p:cNvSpPr>
          <p:nvPr>
            <p:ph type="body" sz="quarter" idx="18"/>
          </p:nvPr>
        </p:nvSpPr>
        <p:spPr/>
        <p:txBody>
          <a:bodyPr/>
          <a:lstStyle/>
          <a:p>
            <a:r>
              <a:rPr lang="en-AU" dirty="0">
                <a:latin typeface="+mj-lt"/>
              </a:rPr>
              <a:t>Group work</a:t>
            </a:r>
          </a:p>
        </p:txBody>
      </p:sp>
      <p:sp>
        <p:nvSpPr>
          <p:cNvPr id="5" name="Text Placeholder 4">
            <a:extLst>
              <a:ext uri="{FF2B5EF4-FFF2-40B4-BE49-F238E27FC236}">
                <a16:creationId xmlns:a16="http://schemas.microsoft.com/office/drawing/2014/main" id="{8379A832-ED78-DE1B-D4E0-1F5E6C2E3B80}"/>
              </a:ext>
            </a:extLst>
          </p:cNvPr>
          <p:cNvSpPr>
            <a:spLocks noGrp="1"/>
          </p:cNvSpPr>
          <p:nvPr>
            <p:ph type="body" sz="quarter" idx="17"/>
          </p:nvPr>
        </p:nvSpPr>
        <p:spPr/>
        <p:txBody>
          <a:bodyPr vert="horz" lIns="0" tIns="0" rIns="0" bIns="0" rtlCol="0" anchor="t">
            <a:noAutofit/>
          </a:bodyPr>
          <a:lstStyle/>
          <a:p>
            <a:r>
              <a:rPr lang="en-AU" dirty="0">
                <a:latin typeface="+mn-lt"/>
              </a:rPr>
              <a:t> As a group, compare and discuss and match each component with:</a:t>
            </a:r>
          </a:p>
          <a:p>
            <a:pPr marL="342900" lvl="0" indent="-342900">
              <a:buFont typeface="Arial" panose="020B0604020202020204" pitchFamily="34" charset="0"/>
              <a:buChar char="•"/>
            </a:pPr>
            <a:r>
              <a:rPr lang="en-AU" dirty="0">
                <a:latin typeface="+mn-lt"/>
              </a:rPr>
              <a:t>its definition</a:t>
            </a:r>
          </a:p>
          <a:p>
            <a:pPr marL="342900" indent="-342900">
              <a:buFont typeface="Arial" panose="020B0604020202020204" pitchFamily="34" charset="0"/>
              <a:buChar char="•"/>
            </a:pPr>
            <a:r>
              <a:rPr lang="en-AU" dirty="0">
                <a:latin typeface="+mn-lt"/>
                <a:cs typeface="Arial"/>
              </a:rPr>
              <a:t>an example of how it applies in Ultimate</a:t>
            </a:r>
          </a:p>
          <a:p>
            <a:r>
              <a:rPr lang="en-AU" b="1" dirty="0">
                <a:latin typeface="+mj-lt"/>
              </a:rPr>
              <a:t>Example</a:t>
            </a:r>
          </a:p>
          <a:p>
            <a:pPr marL="342900" lvl="0" indent="-342900">
              <a:buFont typeface="Arial" panose="020B0604020202020204" pitchFamily="34" charset="0"/>
              <a:buChar char="•"/>
            </a:pPr>
            <a:r>
              <a:rPr lang="en-AU" dirty="0">
                <a:latin typeface="+mn-lt"/>
              </a:rPr>
              <a:t>agility – the ability to change direction quickly – dodging an opponent to get free for a pass</a:t>
            </a:r>
          </a:p>
        </p:txBody>
      </p:sp>
      <p:sp>
        <p:nvSpPr>
          <p:cNvPr id="2" name="Slide Number Placeholder 1">
            <a:extLst>
              <a:ext uri="{FF2B5EF4-FFF2-40B4-BE49-F238E27FC236}">
                <a16:creationId xmlns:a16="http://schemas.microsoft.com/office/drawing/2014/main" id="{B6814A99-AFEB-0B75-873B-36156E51F0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298848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D28058-972A-5052-98E5-DBA50DDBD415}"/>
              </a:ext>
            </a:extLst>
          </p:cNvPr>
          <p:cNvSpPr>
            <a:spLocks noGrp="1"/>
          </p:cNvSpPr>
          <p:nvPr>
            <p:ph type="title"/>
          </p:nvPr>
        </p:nvSpPr>
        <p:spPr/>
        <p:txBody>
          <a:bodyPr/>
          <a:lstStyle/>
          <a:p>
            <a:r>
              <a:rPr lang="en-AU" dirty="0">
                <a:latin typeface="+mj-lt"/>
                <a:cs typeface="Arial"/>
              </a:rPr>
              <a:t>Components of fitness – mix, match and rate (2)</a:t>
            </a:r>
            <a:endParaRPr lang="en-AU" dirty="0">
              <a:latin typeface="+mj-lt"/>
            </a:endParaRPr>
          </a:p>
        </p:txBody>
      </p:sp>
      <p:sp>
        <p:nvSpPr>
          <p:cNvPr id="4" name="Text Placeholder 3">
            <a:extLst>
              <a:ext uri="{FF2B5EF4-FFF2-40B4-BE49-F238E27FC236}">
                <a16:creationId xmlns:a16="http://schemas.microsoft.com/office/drawing/2014/main" id="{AB1D4403-073B-B94A-1740-A07FBA517B2A}"/>
              </a:ext>
            </a:extLst>
          </p:cNvPr>
          <p:cNvSpPr>
            <a:spLocks noGrp="1"/>
          </p:cNvSpPr>
          <p:nvPr>
            <p:ph type="body" sz="quarter" idx="18"/>
          </p:nvPr>
        </p:nvSpPr>
        <p:spPr/>
        <p:txBody>
          <a:bodyPr/>
          <a:lstStyle/>
          <a:p>
            <a:r>
              <a:rPr lang="en-AU" dirty="0">
                <a:latin typeface="+mj-lt"/>
              </a:rPr>
              <a:t>Whole class discussion</a:t>
            </a:r>
          </a:p>
        </p:txBody>
      </p:sp>
      <p:sp>
        <p:nvSpPr>
          <p:cNvPr id="5" name="Content Placeholder 4">
            <a:extLst>
              <a:ext uri="{FF2B5EF4-FFF2-40B4-BE49-F238E27FC236}">
                <a16:creationId xmlns:a16="http://schemas.microsoft.com/office/drawing/2014/main" id="{5654059D-9A21-0AC3-A77D-1597F4D2439E}"/>
              </a:ext>
            </a:extLst>
          </p:cNvPr>
          <p:cNvSpPr>
            <a:spLocks noGrp="1"/>
          </p:cNvSpPr>
          <p:nvPr>
            <p:ph sz="quarter" idx="19"/>
          </p:nvPr>
        </p:nvSpPr>
        <p:spPr>
          <a:xfrm>
            <a:off x="360363" y="1562471"/>
            <a:ext cx="6552903" cy="4814518"/>
          </a:xfrm>
        </p:spPr>
        <p:txBody>
          <a:bodyPr/>
          <a:lstStyle/>
          <a:p>
            <a:pPr marL="285750" lvl="0" indent="-285750">
              <a:buFont typeface="Arial" panose="020B0604020202020204" pitchFamily="34" charset="0"/>
              <a:buChar char="•"/>
            </a:pPr>
            <a:r>
              <a:rPr lang="en-AU" sz="1800" dirty="0">
                <a:latin typeface="+mn-lt"/>
              </a:rPr>
              <a:t>how could the focus of training different fitness components change depending on whether it’s pre-season, during the season, or off-season?</a:t>
            </a:r>
          </a:p>
          <a:p>
            <a:pPr marL="285750" lvl="0" indent="-285750">
              <a:buFont typeface="Arial" panose="020B0604020202020204" pitchFamily="34" charset="0"/>
              <a:buChar char="•"/>
            </a:pPr>
            <a:r>
              <a:rPr lang="en-AU" sz="1800" dirty="0">
                <a:latin typeface="+mn-lt"/>
              </a:rPr>
              <a:t>how might a player’s role on the field (handler, cutter, defender) change which fitness components are most critical?</a:t>
            </a:r>
          </a:p>
          <a:p>
            <a:pPr marL="285750" lvl="0" indent="-285750">
              <a:buFont typeface="Arial" panose="020B0604020202020204" pitchFamily="34" charset="0"/>
              <a:buChar char="•"/>
            </a:pPr>
            <a:r>
              <a:rPr lang="en-AU" sz="1800" dirty="0">
                <a:latin typeface="+mn-lt"/>
              </a:rPr>
              <a:t>which components might a defender prioritise versus a deep cutter?</a:t>
            </a:r>
          </a:p>
          <a:p>
            <a:pPr marL="285750" lvl="0" indent="-285750">
              <a:buFont typeface="Arial" panose="020B0604020202020204" pitchFamily="34" charset="0"/>
              <a:buChar char="•"/>
            </a:pPr>
            <a:r>
              <a:rPr lang="en-AU" sz="1800" dirty="0">
                <a:latin typeface="+mn-lt"/>
              </a:rPr>
              <a:t>would you change your priorities if it was on game day?</a:t>
            </a:r>
          </a:p>
          <a:p>
            <a:endParaRPr lang="en-AU" sz="1800" dirty="0">
              <a:latin typeface="+mn-lt"/>
            </a:endParaRPr>
          </a:p>
        </p:txBody>
      </p:sp>
      <p:pic>
        <p:nvPicPr>
          <p:cNvPr id="8" name="Picture Placeholder 7">
            <a:extLst>
              <a:ext uri="{FF2B5EF4-FFF2-40B4-BE49-F238E27FC236}">
                <a16:creationId xmlns:a16="http://schemas.microsoft.com/office/drawing/2014/main" id="{6039FEC3-DF7A-01BC-532E-2D486D8C5F6E}"/>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7366000" y="1562100"/>
            <a:ext cx="4465638" cy="4814888"/>
          </a:xfrm>
        </p:spPr>
      </p:pic>
      <p:sp>
        <p:nvSpPr>
          <p:cNvPr id="6" name="TextBox 5">
            <a:extLst>
              <a:ext uri="{FF2B5EF4-FFF2-40B4-BE49-F238E27FC236}">
                <a16:creationId xmlns:a16="http://schemas.microsoft.com/office/drawing/2014/main" id="{9A991C19-E50B-3F30-98B8-626374EA246D}"/>
              </a:ext>
              <a:ext uri="{C183D7F6-B498-43B3-948B-1728B52AA6E4}">
                <adec:decorative xmlns:adec="http://schemas.microsoft.com/office/drawing/2017/decorative" val="1"/>
              </a:ext>
            </a:extLst>
          </p:cNvPr>
          <p:cNvSpPr txBox="1"/>
          <p:nvPr/>
        </p:nvSpPr>
        <p:spPr>
          <a:xfrm>
            <a:off x="7366000" y="6434390"/>
            <a:ext cx="4465638" cy="261610"/>
          </a:xfrm>
          <a:prstGeom prst="rect">
            <a:avLst/>
          </a:prstGeom>
          <a:noFill/>
        </p:spPr>
        <p:txBody>
          <a:bodyPr wrap="square">
            <a:spAutoFit/>
          </a:bodyPr>
          <a:lstStyle/>
          <a:p>
            <a:r>
              <a:rPr lang="en-AU" sz="1100" dirty="0"/>
              <a:t>Photo by </a:t>
            </a:r>
            <a:r>
              <a:rPr lang="en-AU" sz="1100" dirty="0">
                <a:hlinkClick r:id="rId4"/>
              </a:rPr>
              <a:t>Jeffrey F Lin</a:t>
            </a:r>
            <a:r>
              <a:rPr lang="en-AU" sz="1100" dirty="0"/>
              <a:t> on </a:t>
            </a:r>
            <a:r>
              <a:rPr lang="en-AU" sz="1100" dirty="0" err="1">
                <a:hlinkClick r:id="rId5"/>
              </a:rPr>
              <a:t>Unsplash</a:t>
            </a:r>
            <a:r>
              <a:rPr lang="en-AU" sz="1100" dirty="0"/>
              <a:t> </a:t>
            </a:r>
          </a:p>
        </p:txBody>
      </p:sp>
      <p:sp>
        <p:nvSpPr>
          <p:cNvPr id="2" name="Slide Number Placeholder 1">
            <a:extLst>
              <a:ext uri="{FF2B5EF4-FFF2-40B4-BE49-F238E27FC236}">
                <a16:creationId xmlns:a16="http://schemas.microsoft.com/office/drawing/2014/main" id="{FCA038A5-ACD7-BA2A-39F6-155F5AF172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373040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59DC0F-A88D-B6F0-4818-AC86582B0961}"/>
              </a:ext>
            </a:extLst>
          </p:cNvPr>
          <p:cNvSpPr>
            <a:spLocks noGrp="1"/>
          </p:cNvSpPr>
          <p:nvPr>
            <p:ph type="title"/>
          </p:nvPr>
        </p:nvSpPr>
        <p:spPr/>
        <p:txBody>
          <a:bodyPr/>
          <a:lstStyle/>
          <a:p>
            <a:r>
              <a:rPr lang="en-AU" dirty="0">
                <a:latin typeface="+mj-lt"/>
              </a:rPr>
              <a:t>Designing a warm-up activity</a:t>
            </a:r>
          </a:p>
        </p:txBody>
      </p:sp>
      <p:sp>
        <p:nvSpPr>
          <p:cNvPr id="4" name="Text Placeholder 3">
            <a:extLst>
              <a:ext uri="{FF2B5EF4-FFF2-40B4-BE49-F238E27FC236}">
                <a16:creationId xmlns:a16="http://schemas.microsoft.com/office/drawing/2014/main" id="{9028D052-6012-E685-945B-D36C9EDBFCCE}"/>
              </a:ext>
            </a:extLst>
          </p:cNvPr>
          <p:cNvSpPr>
            <a:spLocks noGrp="1"/>
          </p:cNvSpPr>
          <p:nvPr>
            <p:ph type="body" sz="quarter" idx="18"/>
          </p:nvPr>
        </p:nvSpPr>
        <p:spPr/>
        <p:txBody>
          <a:bodyPr/>
          <a:lstStyle/>
          <a:p>
            <a:r>
              <a:rPr lang="en-AU" dirty="0">
                <a:latin typeface="+mj-lt"/>
              </a:rPr>
              <a:t>Group work</a:t>
            </a:r>
          </a:p>
        </p:txBody>
      </p:sp>
      <p:sp>
        <p:nvSpPr>
          <p:cNvPr id="5" name="Text Placeholder 4">
            <a:extLst>
              <a:ext uri="{FF2B5EF4-FFF2-40B4-BE49-F238E27FC236}">
                <a16:creationId xmlns:a16="http://schemas.microsoft.com/office/drawing/2014/main" id="{7D614A4B-EE5B-FA88-C85B-6CBD8BD2E049}"/>
              </a:ext>
            </a:extLst>
          </p:cNvPr>
          <p:cNvSpPr>
            <a:spLocks noGrp="1"/>
          </p:cNvSpPr>
          <p:nvPr>
            <p:ph type="body" sz="quarter" idx="17"/>
          </p:nvPr>
        </p:nvSpPr>
        <p:spPr/>
        <p:txBody>
          <a:bodyPr vert="horz" lIns="0" tIns="0" rIns="0" bIns="0" rtlCol="0" anchor="t">
            <a:noAutofit/>
          </a:bodyPr>
          <a:lstStyle/>
          <a:p>
            <a:r>
              <a:rPr lang="en-AU" sz="1800" dirty="0">
                <a:latin typeface="+mn-lt"/>
                <a:cs typeface="Arial"/>
              </a:rPr>
              <a:t>Create a 10–15 minute warm-up for an Ultimate team. You must:</a:t>
            </a:r>
          </a:p>
          <a:p>
            <a:pPr marL="285750" indent="-285750">
              <a:buFont typeface="Arial" panose="020B0604020202020204" pitchFamily="34" charset="0"/>
              <a:buChar char="•"/>
            </a:pPr>
            <a:r>
              <a:rPr lang="en-AU" sz="1800" dirty="0">
                <a:latin typeface="+mn-lt"/>
              </a:rPr>
              <a:t>include exercises or activities that target at least 3 different fitness components (for example, endurance, agility, flexibility).</a:t>
            </a:r>
          </a:p>
          <a:p>
            <a:pPr marL="285750" indent="-285750">
              <a:buFont typeface="Arial" panose="020B0604020202020204" pitchFamily="34" charset="0"/>
              <a:buChar char="•"/>
            </a:pPr>
            <a:r>
              <a:rPr lang="en-AU" sz="1800" dirty="0">
                <a:latin typeface="+mn-lt"/>
                <a:cs typeface="Arial"/>
              </a:rPr>
              <a:t>include movements that reflect Ultimate skills (throwing, catching, pivoting, moving into space).</a:t>
            </a:r>
          </a:p>
          <a:p>
            <a:r>
              <a:rPr lang="en-AU" sz="1800" dirty="0">
                <a:latin typeface="+mn-lt"/>
              </a:rPr>
              <a:t>Examples could include:</a:t>
            </a:r>
          </a:p>
          <a:p>
            <a:pPr marL="285750" indent="-285750">
              <a:buFont typeface="Arial" panose="020B0604020202020204" pitchFamily="34" charset="0"/>
              <a:buChar char="•"/>
            </a:pPr>
            <a:r>
              <a:rPr lang="en-AU" sz="1800" dirty="0">
                <a:latin typeface="+mn-lt"/>
              </a:rPr>
              <a:t>quick pivot drills or activities to improve agility and footwork</a:t>
            </a:r>
          </a:p>
          <a:p>
            <a:pPr marL="285750" indent="-285750">
              <a:buFont typeface="Arial" panose="020B0604020202020204" pitchFamily="34" charset="0"/>
              <a:buChar char="•"/>
            </a:pPr>
            <a:r>
              <a:rPr lang="en-AU" sz="1800" dirty="0">
                <a:latin typeface="+mn-lt"/>
              </a:rPr>
              <a:t>dynamic arm swings and shoulder rotations to prepare throwing muscles</a:t>
            </a:r>
          </a:p>
          <a:p>
            <a:pPr marL="285750" indent="-285750">
              <a:buFont typeface="Arial" panose="020B0604020202020204" pitchFamily="34" charset="0"/>
              <a:buChar char="•"/>
            </a:pPr>
            <a:r>
              <a:rPr lang="en-AU" sz="1800" dirty="0">
                <a:latin typeface="+mn-lt"/>
              </a:rPr>
              <a:t>short catching activities to focus on coordination and reaction time</a:t>
            </a:r>
          </a:p>
        </p:txBody>
      </p:sp>
      <p:sp>
        <p:nvSpPr>
          <p:cNvPr id="2" name="Slide Number Placeholder 1">
            <a:extLst>
              <a:ext uri="{FF2B5EF4-FFF2-40B4-BE49-F238E27FC236}">
                <a16:creationId xmlns:a16="http://schemas.microsoft.com/office/drawing/2014/main" id="{910CF3B9-29D2-B80D-D234-059FC4A7D9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Tree>
    <p:extLst>
      <p:ext uri="{BB962C8B-B14F-4D97-AF65-F5344CB8AC3E}">
        <p14:creationId xmlns:p14="http://schemas.microsoft.com/office/powerpoint/2010/main" val="292303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BFD72EE-5DA2-F14F-5683-7C4D054C1F53}"/>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7611"/>
          <a:stretch>
            <a:fillRect/>
          </a:stretch>
        </p:blipFill>
        <p:spPr>
          <a:xfrm>
            <a:off x="0" y="0"/>
            <a:ext cx="5040000" cy="6336000"/>
          </a:xfrm>
        </p:spPr>
      </p:pic>
      <p:sp>
        <p:nvSpPr>
          <p:cNvPr id="3" name="Title 2">
            <a:extLst>
              <a:ext uri="{FF2B5EF4-FFF2-40B4-BE49-F238E27FC236}">
                <a16:creationId xmlns:a16="http://schemas.microsoft.com/office/drawing/2014/main" id="{F511C04C-9AFD-DB45-EDE8-4DD7D95DFF60}"/>
              </a:ext>
            </a:extLst>
          </p:cNvPr>
          <p:cNvSpPr>
            <a:spLocks noGrp="1"/>
          </p:cNvSpPr>
          <p:nvPr>
            <p:ph type="title"/>
          </p:nvPr>
        </p:nvSpPr>
        <p:spPr/>
        <p:txBody>
          <a:bodyPr/>
          <a:lstStyle/>
          <a:p>
            <a:r>
              <a:rPr lang="en-AU" dirty="0">
                <a:latin typeface="+mj-lt"/>
              </a:rPr>
              <a:t>Effective coaching (1)</a:t>
            </a:r>
          </a:p>
        </p:txBody>
      </p:sp>
      <p:sp>
        <p:nvSpPr>
          <p:cNvPr id="6" name="Text Placeholder 5">
            <a:extLst>
              <a:ext uri="{FF2B5EF4-FFF2-40B4-BE49-F238E27FC236}">
                <a16:creationId xmlns:a16="http://schemas.microsoft.com/office/drawing/2014/main" id="{0A91ECB7-48D6-A38A-B24E-F9C2E5B76332}"/>
              </a:ext>
            </a:extLst>
          </p:cNvPr>
          <p:cNvSpPr>
            <a:spLocks noGrp="1"/>
          </p:cNvSpPr>
          <p:nvPr>
            <p:ph type="body" sz="quarter" idx="18"/>
          </p:nvPr>
        </p:nvSpPr>
        <p:spPr/>
        <p:txBody>
          <a:bodyPr/>
          <a:lstStyle/>
          <a:p>
            <a:r>
              <a:rPr lang="en-AU" dirty="0">
                <a:latin typeface="+mj-lt"/>
              </a:rPr>
              <a:t>Reflection</a:t>
            </a:r>
          </a:p>
        </p:txBody>
      </p:sp>
      <p:sp>
        <p:nvSpPr>
          <p:cNvPr id="5" name="Text Placeholder 4">
            <a:extLst>
              <a:ext uri="{FF2B5EF4-FFF2-40B4-BE49-F238E27FC236}">
                <a16:creationId xmlns:a16="http://schemas.microsoft.com/office/drawing/2014/main" id="{25D16723-85A4-1953-1CD4-8FFC2D6D1A8D}"/>
              </a:ext>
            </a:extLst>
          </p:cNvPr>
          <p:cNvSpPr>
            <a:spLocks noGrp="1"/>
          </p:cNvSpPr>
          <p:nvPr>
            <p:ph type="body" sz="quarter" idx="17"/>
          </p:nvPr>
        </p:nvSpPr>
        <p:spPr/>
        <p:txBody>
          <a:bodyPr/>
          <a:lstStyle/>
          <a:p>
            <a:r>
              <a:rPr lang="en-AU" dirty="0">
                <a:latin typeface="+mn-lt"/>
              </a:rPr>
              <a:t>Individually reflect on an effective coach or teacher:</a:t>
            </a:r>
          </a:p>
          <a:p>
            <a:pPr marL="342900" indent="-342900">
              <a:buFont typeface="Arial" panose="020B0604020202020204" pitchFamily="34" charset="0"/>
              <a:buChar char="•"/>
            </a:pPr>
            <a:r>
              <a:rPr lang="en-AU" dirty="0">
                <a:latin typeface="+mn-lt"/>
              </a:rPr>
              <a:t>What qualities made them effective, and what did they do that helped you improve?</a:t>
            </a:r>
          </a:p>
        </p:txBody>
      </p:sp>
      <p:sp>
        <p:nvSpPr>
          <p:cNvPr id="4" name="Slide Number Placeholder 3">
            <a:extLst>
              <a:ext uri="{FF2B5EF4-FFF2-40B4-BE49-F238E27FC236}">
                <a16:creationId xmlns:a16="http://schemas.microsoft.com/office/drawing/2014/main" id="{CC1704C8-5D94-244F-EAD1-F6E4479E6093}"/>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33</a:t>
            </a:fld>
            <a:endParaRPr lang="en-AU"/>
          </a:p>
        </p:txBody>
      </p:sp>
      <p:sp>
        <p:nvSpPr>
          <p:cNvPr id="2" name="TextBox 1">
            <a:extLst>
              <a:ext uri="{FF2B5EF4-FFF2-40B4-BE49-F238E27FC236}">
                <a16:creationId xmlns:a16="http://schemas.microsoft.com/office/drawing/2014/main" id="{069140E2-B26B-50C4-BA63-0CCA970FF9BC}"/>
              </a:ext>
              <a:ext uri="{C183D7F6-B498-43B3-948B-1728B52AA6E4}">
                <adec:decorative xmlns:adec="http://schemas.microsoft.com/office/drawing/2017/decorative" val="1"/>
              </a:ext>
            </a:extLst>
          </p:cNvPr>
          <p:cNvSpPr txBox="1"/>
          <p:nvPr/>
        </p:nvSpPr>
        <p:spPr>
          <a:xfrm>
            <a:off x="0" y="6434390"/>
            <a:ext cx="6096000" cy="276999"/>
          </a:xfrm>
          <a:prstGeom prst="rect">
            <a:avLst/>
          </a:prstGeom>
          <a:noFill/>
        </p:spPr>
        <p:txBody>
          <a:bodyPr wrap="square">
            <a:spAutoFit/>
          </a:bodyPr>
          <a:lstStyle/>
          <a:p>
            <a:r>
              <a:rPr lang="en-AU" sz="1200" dirty="0"/>
              <a:t>Photo by </a:t>
            </a:r>
            <a:r>
              <a:rPr lang="en-AU" sz="1200" dirty="0" err="1">
                <a:hlinkClick r:id="rId4"/>
              </a:rPr>
              <a:t>Rezli</a:t>
            </a:r>
            <a:r>
              <a:rPr lang="en-AU" sz="1200" dirty="0"/>
              <a:t> on </a:t>
            </a:r>
            <a:r>
              <a:rPr lang="en-AU" sz="1200" dirty="0" err="1">
                <a:hlinkClick r:id="rId5"/>
              </a:rPr>
              <a:t>Unsplash</a:t>
            </a:r>
            <a:r>
              <a:rPr lang="en-AU" sz="1200" dirty="0"/>
              <a:t> </a:t>
            </a:r>
          </a:p>
        </p:txBody>
      </p:sp>
    </p:spTree>
    <p:extLst>
      <p:ext uri="{BB962C8B-B14F-4D97-AF65-F5344CB8AC3E}">
        <p14:creationId xmlns:p14="http://schemas.microsoft.com/office/powerpoint/2010/main" val="302851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52D1A4-BFBA-11C8-A986-4B7D016708B3}"/>
              </a:ext>
            </a:extLst>
          </p:cNvPr>
          <p:cNvSpPr>
            <a:spLocks noGrp="1"/>
          </p:cNvSpPr>
          <p:nvPr>
            <p:ph type="title"/>
          </p:nvPr>
        </p:nvSpPr>
        <p:spPr/>
        <p:txBody>
          <a:bodyPr/>
          <a:lstStyle/>
          <a:p>
            <a:r>
              <a:rPr lang="en-AU" dirty="0">
                <a:latin typeface="+mj-lt"/>
              </a:rPr>
              <a:t>Effective coaching (2)</a:t>
            </a:r>
          </a:p>
        </p:txBody>
      </p:sp>
      <p:sp>
        <p:nvSpPr>
          <p:cNvPr id="9" name="Text Placeholder 8">
            <a:extLst>
              <a:ext uri="{FF2B5EF4-FFF2-40B4-BE49-F238E27FC236}">
                <a16:creationId xmlns:a16="http://schemas.microsoft.com/office/drawing/2014/main" id="{CBE1F4B1-4EEC-8B8F-6C8A-D28E3ED7CE0E}"/>
              </a:ext>
            </a:extLst>
          </p:cNvPr>
          <p:cNvSpPr>
            <a:spLocks noGrp="1"/>
          </p:cNvSpPr>
          <p:nvPr>
            <p:ph type="body" sz="quarter" idx="18"/>
          </p:nvPr>
        </p:nvSpPr>
        <p:spPr/>
        <p:txBody>
          <a:bodyPr/>
          <a:lstStyle/>
          <a:p>
            <a:r>
              <a:rPr lang="en-AU" dirty="0">
                <a:latin typeface="+mj-lt"/>
              </a:rPr>
              <a:t>Key concepts</a:t>
            </a:r>
          </a:p>
        </p:txBody>
      </p:sp>
      <p:sp>
        <p:nvSpPr>
          <p:cNvPr id="8" name="Text Placeholder 7">
            <a:extLst>
              <a:ext uri="{FF2B5EF4-FFF2-40B4-BE49-F238E27FC236}">
                <a16:creationId xmlns:a16="http://schemas.microsoft.com/office/drawing/2014/main" id="{60879712-5D05-29C4-BDB4-E051A0228474}"/>
              </a:ext>
            </a:extLst>
          </p:cNvPr>
          <p:cNvSpPr>
            <a:spLocks noGrp="1"/>
          </p:cNvSpPr>
          <p:nvPr>
            <p:ph type="body" sz="quarter" idx="17"/>
          </p:nvPr>
        </p:nvSpPr>
        <p:spPr>
          <a:xfrm>
            <a:off x="360000" y="1567086"/>
            <a:ext cx="10429920" cy="4807835"/>
          </a:xfrm>
        </p:spPr>
        <p:txBody>
          <a:bodyPr/>
          <a:lstStyle/>
          <a:p>
            <a:pPr marL="457200" indent="-457200">
              <a:buFont typeface="+mj-lt"/>
              <a:buAutoNum type="arabicPeriod"/>
            </a:pPr>
            <a:r>
              <a:rPr lang="en-AU" b="1" dirty="0">
                <a:latin typeface="+mn-lt"/>
              </a:rPr>
              <a:t>Coaching principles </a:t>
            </a:r>
            <a:r>
              <a:rPr lang="en-AU" dirty="0">
                <a:latin typeface="+mn-lt"/>
              </a:rPr>
              <a:t>–</a:t>
            </a:r>
            <a:r>
              <a:rPr lang="en-AU" b="1" dirty="0">
                <a:latin typeface="+mn-lt"/>
              </a:rPr>
              <a:t> </a:t>
            </a:r>
            <a:r>
              <a:rPr lang="en-AU" dirty="0">
                <a:latin typeface="+mn-lt"/>
              </a:rPr>
              <a:t>the key ideas that guide how a coach works with players.</a:t>
            </a:r>
          </a:p>
          <a:p>
            <a:pPr marL="457200" indent="-457200">
              <a:buFont typeface="+mj-lt"/>
              <a:buAutoNum type="arabicPeriod"/>
            </a:pPr>
            <a:r>
              <a:rPr lang="en-AU" b="1" dirty="0">
                <a:latin typeface="+mn-lt"/>
              </a:rPr>
              <a:t>Cueing </a:t>
            </a:r>
            <a:r>
              <a:rPr lang="en-AU" dirty="0">
                <a:latin typeface="+mn-lt"/>
              </a:rPr>
              <a:t>–</a:t>
            </a:r>
            <a:r>
              <a:rPr lang="en-AU" b="1" dirty="0">
                <a:latin typeface="+mn-lt"/>
              </a:rPr>
              <a:t> </a:t>
            </a:r>
            <a:r>
              <a:rPr lang="en-AU" dirty="0">
                <a:latin typeface="+mn-lt"/>
              </a:rPr>
              <a:t>the use of short, clear words, phrases, or actions to remind players how to perform a skill correctly. </a:t>
            </a:r>
          </a:p>
          <a:p>
            <a:pPr marL="457200" indent="-457200">
              <a:buFont typeface="+mj-lt"/>
              <a:buAutoNum type="arabicPeriod"/>
            </a:pPr>
            <a:r>
              <a:rPr lang="en-AU" b="1" dirty="0">
                <a:latin typeface="+mn-lt"/>
              </a:rPr>
              <a:t>Feedback </a:t>
            </a:r>
            <a:r>
              <a:rPr lang="en-AU" dirty="0">
                <a:latin typeface="+mn-lt"/>
              </a:rPr>
              <a:t>–</a:t>
            </a:r>
            <a:r>
              <a:rPr lang="en-AU" b="1" dirty="0">
                <a:latin typeface="+mn-lt"/>
              </a:rPr>
              <a:t> </a:t>
            </a:r>
            <a:r>
              <a:rPr lang="en-AU" dirty="0">
                <a:latin typeface="+mn-lt"/>
              </a:rPr>
              <a:t>information given to players about their performance that helps them improve. </a:t>
            </a:r>
          </a:p>
          <a:p>
            <a:pPr marL="457200" indent="-457200">
              <a:buFont typeface="+mj-lt"/>
              <a:buAutoNum type="arabicPeriod"/>
            </a:pPr>
            <a:r>
              <a:rPr lang="en-AU" b="1" dirty="0">
                <a:latin typeface="+mn-lt"/>
              </a:rPr>
              <a:t>Leadership </a:t>
            </a:r>
            <a:r>
              <a:rPr lang="en-AU" dirty="0">
                <a:latin typeface="+mn-lt"/>
              </a:rPr>
              <a:t>–</a:t>
            </a:r>
            <a:r>
              <a:rPr lang="en-AU" b="1" dirty="0">
                <a:latin typeface="+mn-lt"/>
              </a:rPr>
              <a:t> </a:t>
            </a:r>
            <a:r>
              <a:rPr lang="en-AU" dirty="0">
                <a:latin typeface="+mn-lt"/>
              </a:rPr>
              <a:t>the ability to guide, motivate, and support others while making decisions that help the team or group succeed.</a:t>
            </a:r>
            <a:endParaRPr lang="en-AU" sz="2400" dirty="0">
              <a:latin typeface="+mn-lt"/>
            </a:endParaRPr>
          </a:p>
        </p:txBody>
      </p:sp>
      <p:sp>
        <p:nvSpPr>
          <p:cNvPr id="4" name="Slide Number Placeholder 3">
            <a:extLst>
              <a:ext uri="{FF2B5EF4-FFF2-40B4-BE49-F238E27FC236}">
                <a16:creationId xmlns:a16="http://schemas.microsoft.com/office/drawing/2014/main" id="{031850BF-8D94-D67D-9FAB-742F5E336E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77692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3B9EA-AA9F-0006-F4EF-B3F391B3BB0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F5BD503-7910-43E3-826B-A8C259A81167}"/>
              </a:ext>
            </a:extLst>
          </p:cNvPr>
          <p:cNvSpPr>
            <a:spLocks noGrp="1"/>
          </p:cNvSpPr>
          <p:nvPr>
            <p:ph type="title"/>
          </p:nvPr>
        </p:nvSpPr>
        <p:spPr/>
        <p:txBody>
          <a:bodyPr/>
          <a:lstStyle/>
          <a:p>
            <a:r>
              <a:rPr lang="en-AU" dirty="0">
                <a:latin typeface="+mj-lt"/>
              </a:rPr>
              <a:t>Effective coaching (3)</a:t>
            </a:r>
          </a:p>
        </p:txBody>
      </p:sp>
      <p:sp>
        <p:nvSpPr>
          <p:cNvPr id="9" name="Text Placeholder 8">
            <a:extLst>
              <a:ext uri="{FF2B5EF4-FFF2-40B4-BE49-F238E27FC236}">
                <a16:creationId xmlns:a16="http://schemas.microsoft.com/office/drawing/2014/main" id="{2720EE55-E5AF-C88C-E4E6-E2B6350D845C}"/>
              </a:ext>
            </a:extLst>
          </p:cNvPr>
          <p:cNvSpPr>
            <a:spLocks noGrp="1"/>
          </p:cNvSpPr>
          <p:nvPr>
            <p:ph type="body" sz="quarter" idx="18"/>
          </p:nvPr>
        </p:nvSpPr>
        <p:spPr/>
        <p:txBody>
          <a:bodyPr/>
          <a:lstStyle/>
          <a:p>
            <a:r>
              <a:rPr lang="en-AU" dirty="0">
                <a:latin typeface="+mj-lt"/>
              </a:rPr>
              <a:t>Categorise examples</a:t>
            </a:r>
          </a:p>
        </p:txBody>
      </p:sp>
      <p:graphicFrame>
        <p:nvGraphicFramePr>
          <p:cNvPr id="2" name="Table 1">
            <a:extLst>
              <a:ext uri="{FF2B5EF4-FFF2-40B4-BE49-F238E27FC236}">
                <a16:creationId xmlns:a16="http://schemas.microsoft.com/office/drawing/2014/main" id="{EE8FAA29-30E3-91F8-B03C-30BA534B11E8}"/>
              </a:ext>
            </a:extLst>
          </p:cNvPr>
          <p:cNvGraphicFramePr>
            <a:graphicFrameLocks noGrp="1"/>
          </p:cNvGraphicFramePr>
          <p:nvPr>
            <p:extLst>
              <p:ext uri="{D42A27DB-BD31-4B8C-83A1-F6EECF244321}">
                <p14:modId xmlns:p14="http://schemas.microsoft.com/office/powerpoint/2010/main" val="816205681"/>
              </p:ext>
            </p:extLst>
          </p:nvPr>
        </p:nvGraphicFramePr>
        <p:xfrm>
          <a:off x="359999" y="1475910"/>
          <a:ext cx="11086524" cy="5130090"/>
        </p:xfrm>
        <a:graphic>
          <a:graphicData uri="http://schemas.openxmlformats.org/drawingml/2006/table">
            <a:tbl>
              <a:tblPr firstRow="1" bandRow="1">
                <a:tableStyleId>{B301B821-A1FF-4177-AEE7-76D212191A09}</a:tableStyleId>
              </a:tblPr>
              <a:tblGrid>
                <a:gridCol w="2771631">
                  <a:extLst>
                    <a:ext uri="{9D8B030D-6E8A-4147-A177-3AD203B41FA5}">
                      <a16:colId xmlns:a16="http://schemas.microsoft.com/office/drawing/2014/main" val="2697312932"/>
                    </a:ext>
                  </a:extLst>
                </a:gridCol>
                <a:gridCol w="2771631">
                  <a:extLst>
                    <a:ext uri="{9D8B030D-6E8A-4147-A177-3AD203B41FA5}">
                      <a16:colId xmlns:a16="http://schemas.microsoft.com/office/drawing/2014/main" val="3333073874"/>
                    </a:ext>
                  </a:extLst>
                </a:gridCol>
                <a:gridCol w="2771631">
                  <a:extLst>
                    <a:ext uri="{9D8B030D-6E8A-4147-A177-3AD203B41FA5}">
                      <a16:colId xmlns:a16="http://schemas.microsoft.com/office/drawing/2014/main" val="2517347540"/>
                    </a:ext>
                  </a:extLst>
                </a:gridCol>
                <a:gridCol w="2771631">
                  <a:extLst>
                    <a:ext uri="{9D8B030D-6E8A-4147-A177-3AD203B41FA5}">
                      <a16:colId xmlns:a16="http://schemas.microsoft.com/office/drawing/2014/main" val="3352440331"/>
                    </a:ext>
                  </a:extLst>
                </a:gridCol>
              </a:tblGrid>
              <a:tr h="722544">
                <a:tc>
                  <a:txBody>
                    <a:bodyPr/>
                    <a:lstStyle/>
                    <a:p>
                      <a:pPr algn="ctr"/>
                      <a:r>
                        <a:rPr lang="en-AU" sz="2000" b="1" kern="1200" dirty="0">
                          <a:solidFill>
                            <a:schemeClr val="bg1"/>
                          </a:solidFill>
                          <a:effectLst/>
                        </a:rPr>
                        <a:t>Coaching principles</a:t>
                      </a:r>
                      <a:endParaRPr lang="en-AU" sz="2000" dirty="0">
                        <a:solidFill>
                          <a:schemeClr val="bg1"/>
                        </a:solidFill>
                        <a:latin typeface="+mj-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2000" b="1" kern="1200" dirty="0">
                          <a:solidFill>
                            <a:schemeClr val="bg1"/>
                          </a:solidFill>
                          <a:effectLst/>
                        </a:rPr>
                        <a:t>Cueing</a:t>
                      </a:r>
                      <a:endParaRPr lang="en-AU" sz="2000" dirty="0">
                        <a:solidFill>
                          <a:schemeClr val="bg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2000" b="1" kern="1200" dirty="0">
                          <a:solidFill>
                            <a:schemeClr val="bg1"/>
                          </a:solidFill>
                          <a:effectLst/>
                        </a:rPr>
                        <a:t>Feedback</a:t>
                      </a:r>
                      <a:endParaRPr lang="en-AU" sz="2000" dirty="0">
                        <a:solidFill>
                          <a:schemeClr val="bg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2000" b="1" kern="1200" dirty="0">
                          <a:solidFill>
                            <a:schemeClr val="bg1"/>
                          </a:solidFill>
                          <a:effectLst/>
                        </a:rPr>
                        <a:t>Leadership</a:t>
                      </a:r>
                      <a:endParaRPr lang="en-AU" sz="2000" dirty="0">
                        <a:solidFill>
                          <a:schemeClr val="bg1"/>
                        </a:solidFill>
                        <a:latin typeface="+mj-l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8885168"/>
                  </a:ext>
                </a:extLst>
              </a:tr>
              <a:tr h="4407546">
                <a:tc>
                  <a:txBody>
                    <a:bodyPr/>
                    <a:lstStyle/>
                    <a:p>
                      <a:pPr>
                        <a:lnSpc>
                          <a:spcPct val="150000"/>
                        </a:lnSpc>
                        <a:spcAft>
                          <a:spcPts val="1200"/>
                        </a:spcAft>
                      </a:pPr>
                      <a:endParaRPr lang="en-AU" dirty="0"/>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p>
                  </a:txBody>
                  <a:tcP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3064175"/>
                  </a:ext>
                </a:extLst>
              </a:tr>
            </a:tbl>
          </a:graphicData>
        </a:graphic>
      </p:graphicFrame>
      <p:sp>
        <p:nvSpPr>
          <p:cNvPr id="4" name="Slide Number Placeholder 3">
            <a:extLst>
              <a:ext uri="{FF2B5EF4-FFF2-40B4-BE49-F238E27FC236}">
                <a16:creationId xmlns:a16="http://schemas.microsoft.com/office/drawing/2014/main" id="{DFFA54A6-A2DF-2B2A-588A-2E17DCF7AB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374007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FDC921-8078-DC74-AF46-2576D5512A78}"/>
              </a:ext>
            </a:extLst>
          </p:cNvPr>
          <p:cNvSpPr>
            <a:spLocks noGrp="1"/>
          </p:cNvSpPr>
          <p:nvPr>
            <p:ph type="title"/>
          </p:nvPr>
        </p:nvSpPr>
        <p:spPr/>
        <p:txBody>
          <a:bodyPr/>
          <a:lstStyle/>
          <a:p>
            <a:r>
              <a:rPr lang="en-AU" dirty="0">
                <a:latin typeface="+mj-lt"/>
              </a:rPr>
              <a:t>Providing feedback</a:t>
            </a:r>
          </a:p>
        </p:txBody>
      </p:sp>
      <p:sp>
        <p:nvSpPr>
          <p:cNvPr id="4" name="Text Placeholder 3">
            <a:extLst>
              <a:ext uri="{FF2B5EF4-FFF2-40B4-BE49-F238E27FC236}">
                <a16:creationId xmlns:a16="http://schemas.microsoft.com/office/drawing/2014/main" id="{D040B418-DB38-055D-9B0D-6571242101CC}"/>
              </a:ext>
            </a:extLst>
          </p:cNvPr>
          <p:cNvSpPr>
            <a:spLocks noGrp="1"/>
          </p:cNvSpPr>
          <p:nvPr>
            <p:ph type="body" sz="quarter" idx="18"/>
          </p:nvPr>
        </p:nvSpPr>
        <p:spPr/>
        <p:txBody>
          <a:bodyPr/>
          <a:lstStyle/>
          <a:p>
            <a:r>
              <a:rPr lang="en-AU" dirty="0">
                <a:latin typeface="+mj-lt"/>
              </a:rPr>
              <a:t>Reflection</a:t>
            </a:r>
          </a:p>
        </p:txBody>
      </p:sp>
      <p:sp>
        <p:nvSpPr>
          <p:cNvPr id="5" name="Text Placeholder 4">
            <a:extLst>
              <a:ext uri="{FF2B5EF4-FFF2-40B4-BE49-F238E27FC236}">
                <a16:creationId xmlns:a16="http://schemas.microsoft.com/office/drawing/2014/main" id="{96D73BED-8B0F-BC7E-D46D-8EDDB2F81164}"/>
              </a:ext>
            </a:extLst>
          </p:cNvPr>
          <p:cNvSpPr>
            <a:spLocks noGrp="1"/>
          </p:cNvSpPr>
          <p:nvPr>
            <p:ph type="body" sz="quarter" idx="17"/>
          </p:nvPr>
        </p:nvSpPr>
        <p:spPr>
          <a:xfrm>
            <a:off x="359999" y="1708165"/>
            <a:ext cx="5952665" cy="3294913"/>
          </a:xfrm>
        </p:spPr>
        <p:txBody>
          <a:bodyPr/>
          <a:lstStyle/>
          <a:p>
            <a:pPr marL="342900" lvl="0" indent="-342900">
              <a:buFont typeface="Arial" panose="020B0604020202020204" pitchFamily="34" charset="0"/>
              <a:buChar char="•"/>
            </a:pPr>
            <a:r>
              <a:rPr lang="en-AU" dirty="0">
                <a:latin typeface="+mn-lt"/>
              </a:rPr>
              <a:t>Why is it important to match the type of feedback to the situation?</a:t>
            </a:r>
          </a:p>
          <a:p>
            <a:pPr marL="342900" lvl="0" indent="-342900">
              <a:buFont typeface="Arial" panose="020B0604020202020204" pitchFamily="34" charset="0"/>
              <a:buChar char="•"/>
            </a:pPr>
            <a:r>
              <a:rPr lang="en-AU" dirty="0">
                <a:latin typeface="+mn-lt"/>
              </a:rPr>
              <a:t>How does the timing of feedback impact learning?</a:t>
            </a:r>
          </a:p>
        </p:txBody>
      </p:sp>
      <p:pic>
        <p:nvPicPr>
          <p:cNvPr id="7" name="Picture 6">
            <a:extLst>
              <a:ext uri="{FF2B5EF4-FFF2-40B4-BE49-F238E27FC236}">
                <a16:creationId xmlns:a16="http://schemas.microsoft.com/office/drawing/2014/main" id="{C67BB1C1-6D60-C59B-0A80-A71CA88CA8E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1606" y="1708165"/>
            <a:ext cx="4935875" cy="3294913"/>
          </a:xfrm>
          <a:prstGeom prst="rect">
            <a:avLst/>
          </a:prstGeom>
        </p:spPr>
      </p:pic>
      <p:sp>
        <p:nvSpPr>
          <p:cNvPr id="2" name="Slide Number Placeholder 1">
            <a:extLst>
              <a:ext uri="{FF2B5EF4-FFF2-40B4-BE49-F238E27FC236}">
                <a16:creationId xmlns:a16="http://schemas.microsoft.com/office/drawing/2014/main" id="{FDCEE438-CCC5-551F-8B9B-B05F2AD84B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
        <p:nvSpPr>
          <p:cNvPr id="8" name="TextBox 7">
            <a:extLst>
              <a:ext uri="{FF2B5EF4-FFF2-40B4-BE49-F238E27FC236}">
                <a16:creationId xmlns:a16="http://schemas.microsoft.com/office/drawing/2014/main" id="{CC35AF8B-45C9-8FF8-F331-77FFAB667BB0}"/>
              </a:ext>
            </a:extLst>
          </p:cNvPr>
          <p:cNvSpPr txBox="1"/>
          <p:nvPr/>
        </p:nvSpPr>
        <p:spPr>
          <a:xfrm>
            <a:off x="6781606" y="5067041"/>
            <a:ext cx="4935875" cy="276999"/>
          </a:xfrm>
          <a:prstGeom prst="rect">
            <a:avLst/>
          </a:prstGeom>
          <a:noFill/>
        </p:spPr>
        <p:txBody>
          <a:bodyPr wrap="square">
            <a:spAutoFit/>
          </a:bodyPr>
          <a:lstStyle/>
          <a:p>
            <a:r>
              <a:rPr lang="en-AU" sz="1200" dirty="0"/>
              <a:t>Photo by </a:t>
            </a:r>
            <a:r>
              <a:rPr lang="en-AU" sz="1200" dirty="0">
                <a:hlinkClick r:id="rId4"/>
              </a:rPr>
              <a:t>Alliance Football Club</a:t>
            </a:r>
            <a:r>
              <a:rPr lang="en-AU" sz="1200" dirty="0"/>
              <a:t> on </a:t>
            </a:r>
            <a:r>
              <a:rPr lang="en-AU" sz="1200" dirty="0" err="1">
                <a:hlinkClick r:id="rId5"/>
              </a:rPr>
              <a:t>Unsplash</a:t>
            </a:r>
            <a:r>
              <a:rPr lang="en-AU" sz="1200" dirty="0"/>
              <a:t> </a:t>
            </a:r>
          </a:p>
        </p:txBody>
      </p:sp>
    </p:spTree>
    <p:extLst>
      <p:ext uri="{BB962C8B-B14F-4D97-AF65-F5344CB8AC3E}">
        <p14:creationId xmlns:p14="http://schemas.microsoft.com/office/powerpoint/2010/main" val="215862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B8E97-3F36-CF44-1D3E-33B9FCA47B93}"/>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0EBC1B4-515F-668F-CA98-BCB57F42DF4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7611"/>
          <a:stretch>
            <a:fillRect/>
          </a:stretch>
        </p:blipFill>
        <p:spPr>
          <a:xfrm>
            <a:off x="0" y="0"/>
            <a:ext cx="5065159" cy="6336000"/>
          </a:xfrm>
        </p:spPr>
      </p:pic>
      <p:sp>
        <p:nvSpPr>
          <p:cNvPr id="2" name="TextBox 1">
            <a:extLst>
              <a:ext uri="{FF2B5EF4-FFF2-40B4-BE49-F238E27FC236}">
                <a16:creationId xmlns:a16="http://schemas.microsoft.com/office/drawing/2014/main" id="{7EE6D148-8AA3-F7AA-C020-9780926F82EB}"/>
              </a:ext>
              <a:ext uri="{C183D7F6-B498-43B3-948B-1728B52AA6E4}">
                <adec:decorative xmlns:adec="http://schemas.microsoft.com/office/drawing/2017/decorative" val="1"/>
              </a:ext>
            </a:extLst>
          </p:cNvPr>
          <p:cNvSpPr txBox="1"/>
          <p:nvPr/>
        </p:nvSpPr>
        <p:spPr>
          <a:xfrm>
            <a:off x="0" y="6434390"/>
            <a:ext cx="6096000" cy="276999"/>
          </a:xfrm>
          <a:prstGeom prst="rect">
            <a:avLst/>
          </a:prstGeom>
          <a:noFill/>
        </p:spPr>
        <p:txBody>
          <a:bodyPr wrap="square">
            <a:spAutoFit/>
          </a:bodyPr>
          <a:lstStyle/>
          <a:p>
            <a:r>
              <a:rPr lang="en-AU" sz="1200" dirty="0"/>
              <a:t>Photo by </a:t>
            </a:r>
            <a:r>
              <a:rPr lang="en-AU" sz="1200" dirty="0">
                <a:hlinkClick r:id="rId4"/>
              </a:rPr>
              <a:t>Dong Xie</a:t>
            </a:r>
            <a:r>
              <a:rPr lang="en-AU" sz="1200" dirty="0"/>
              <a:t> on </a:t>
            </a:r>
            <a:r>
              <a:rPr lang="en-AU" sz="1200" dirty="0" err="1">
                <a:hlinkClick r:id="rId5"/>
              </a:rPr>
              <a:t>Unsplash</a:t>
            </a:r>
            <a:r>
              <a:rPr lang="en-AU" sz="1200" dirty="0"/>
              <a:t> </a:t>
            </a:r>
          </a:p>
        </p:txBody>
      </p:sp>
      <p:sp>
        <p:nvSpPr>
          <p:cNvPr id="3" name="Title 2">
            <a:extLst>
              <a:ext uri="{FF2B5EF4-FFF2-40B4-BE49-F238E27FC236}">
                <a16:creationId xmlns:a16="http://schemas.microsoft.com/office/drawing/2014/main" id="{AB06CC7B-C293-97EF-DE12-F66DA7B6F725}"/>
              </a:ext>
            </a:extLst>
          </p:cNvPr>
          <p:cNvSpPr>
            <a:spLocks noGrp="1"/>
          </p:cNvSpPr>
          <p:nvPr>
            <p:ph type="title"/>
          </p:nvPr>
        </p:nvSpPr>
        <p:spPr/>
        <p:txBody>
          <a:bodyPr/>
          <a:lstStyle/>
          <a:p>
            <a:r>
              <a:rPr lang="en-AU" dirty="0">
                <a:latin typeface="+mj-lt"/>
              </a:rPr>
              <a:t>Leadership in coaching</a:t>
            </a:r>
          </a:p>
        </p:txBody>
      </p:sp>
      <p:sp>
        <p:nvSpPr>
          <p:cNvPr id="6" name="Text Placeholder 5">
            <a:extLst>
              <a:ext uri="{FF2B5EF4-FFF2-40B4-BE49-F238E27FC236}">
                <a16:creationId xmlns:a16="http://schemas.microsoft.com/office/drawing/2014/main" id="{B2420926-5D30-B013-6A1B-7CAB7524F9FF}"/>
              </a:ext>
            </a:extLst>
          </p:cNvPr>
          <p:cNvSpPr>
            <a:spLocks noGrp="1"/>
          </p:cNvSpPr>
          <p:nvPr>
            <p:ph type="body" sz="quarter" idx="18"/>
          </p:nvPr>
        </p:nvSpPr>
        <p:spPr>
          <a:xfrm>
            <a:off x="5400000" y="1210105"/>
            <a:ext cx="6407150" cy="294189"/>
          </a:xfrm>
        </p:spPr>
        <p:txBody>
          <a:bodyPr/>
          <a:lstStyle/>
          <a:p>
            <a:r>
              <a:rPr lang="en-AU" dirty="0">
                <a:latin typeface="+mj-lt"/>
              </a:rPr>
              <a:t>Small group reflection</a:t>
            </a:r>
          </a:p>
        </p:txBody>
      </p:sp>
      <p:sp>
        <p:nvSpPr>
          <p:cNvPr id="5" name="Text Placeholder 4">
            <a:extLst>
              <a:ext uri="{FF2B5EF4-FFF2-40B4-BE49-F238E27FC236}">
                <a16:creationId xmlns:a16="http://schemas.microsoft.com/office/drawing/2014/main" id="{01D7DCD9-F92B-D73F-F190-5B8E01D2F933}"/>
              </a:ext>
            </a:extLst>
          </p:cNvPr>
          <p:cNvSpPr>
            <a:spLocks noGrp="1"/>
          </p:cNvSpPr>
          <p:nvPr>
            <p:ph type="body" sz="quarter" idx="17"/>
          </p:nvPr>
        </p:nvSpPr>
        <p:spPr/>
        <p:txBody>
          <a:bodyPr/>
          <a:lstStyle/>
          <a:p>
            <a:r>
              <a:rPr lang="en-AU" dirty="0">
                <a:latin typeface="+mn-lt"/>
              </a:rPr>
              <a:t>Reflect on what makes an effective leader in one of the following coaching situations:</a:t>
            </a:r>
          </a:p>
          <a:p>
            <a:pPr marL="342900" indent="-342900">
              <a:buFont typeface="Arial" panose="020B0604020202020204" pitchFamily="34" charset="0"/>
              <a:buChar char="•"/>
            </a:pPr>
            <a:r>
              <a:rPr lang="en-AU" dirty="0">
                <a:latin typeface="+mn-lt"/>
              </a:rPr>
              <a:t>A player is frustrated</a:t>
            </a:r>
          </a:p>
          <a:p>
            <a:pPr marL="342900" indent="-342900">
              <a:buFont typeface="Arial" panose="020B0604020202020204" pitchFamily="34" charset="0"/>
              <a:buChar char="•"/>
            </a:pPr>
            <a:r>
              <a:rPr lang="en-AU" dirty="0">
                <a:latin typeface="+mn-lt"/>
              </a:rPr>
              <a:t>the team is unmotivated</a:t>
            </a:r>
          </a:p>
          <a:p>
            <a:pPr marL="342900" indent="-342900">
              <a:buFont typeface="Arial" panose="020B0604020202020204" pitchFamily="34" charset="0"/>
              <a:buChar char="•"/>
            </a:pPr>
            <a:r>
              <a:rPr lang="en-AU" dirty="0">
                <a:latin typeface="+mn-lt"/>
              </a:rPr>
              <a:t>one player is dominating the activity.</a:t>
            </a:r>
          </a:p>
        </p:txBody>
      </p:sp>
      <p:sp>
        <p:nvSpPr>
          <p:cNvPr id="4" name="Slide Number Placeholder 3">
            <a:extLst>
              <a:ext uri="{FF2B5EF4-FFF2-40B4-BE49-F238E27FC236}">
                <a16:creationId xmlns:a16="http://schemas.microsoft.com/office/drawing/2014/main" id="{C1E78CED-6BEB-6E26-2683-BADCA29BCC21}"/>
              </a:ext>
              <a:ext uri="{C183D7F6-B498-43B3-948B-1728B52AA6E4}">
                <adec:decorative xmlns:adec="http://schemas.microsoft.com/office/drawing/2017/decorative" val="1"/>
              </a:ext>
            </a:extLst>
          </p:cNvPr>
          <p:cNvSpPr>
            <a:spLocks noGrp="1"/>
          </p:cNvSpPr>
          <p:nvPr>
            <p:ph type="sldNum" sz="quarter" idx="16"/>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37</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774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2AC2D-B30F-EC27-016F-568692CB10D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E8F35FE-4313-2295-37D3-8CD27036F50E}"/>
              </a:ext>
            </a:extLst>
          </p:cNvPr>
          <p:cNvSpPr>
            <a:spLocks noGrp="1"/>
          </p:cNvSpPr>
          <p:nvPr>
            <p:ph type="title"/>
          </p:nvPr>
        </p:nvSpPr>
        <p:spPr/>
        <p:txBody>
          <a:bodyPr/>
          <a:lstStyle/>
          <a:p>
            <a:r>
              <a:rPr lang="en-AU" dirty="0">
                <a:latin typeface="+mj-lt"/>
              </a:rPr>
              <a:t>Designing a skill development activity (1)</a:t>
            </a:r>
          </a:p>
        </p:txBody>
      </p:sp>
      <p:sp>
        <p:nvSpPr>
          <p:cNvPr id="9" name="Text Placeholder 8">
            <a:extLst>
              <a:ext uri="{FF2B5EF4-FFF2-40B4-BE49-F238E27FC236}">
                <a16:creationId xmlns:a16="http://schemas.microsoft.com/office/drawing/2014/main" id="{FDFAC609-0DB1-956B-BC8A-C7D809BA8F15}"/>
              </a:ext>
            </a:extLst>
          </p:cNvPr>
          <p:cNvSpPr>
            <a:spLocks noGrp="1"/>
          </p:cNvSpPr>
          <p:nvPr>
            <p:ph type="body" sz="quarter" idx="18"/>
          </p:nvPr>
        </p:nvSpPr>
        <p:spPr/>
        <p:txBody>
          <a:bodyPr/>
          <a:lstStyle/>
          <a:p>
            <a:r>
              <a:rPr lang="en-AU" dirty="0">
                <a:latin typeface="+mj-lt"/>
              </a:rPr>
              <a:t>Group work</a:t>
            </a:r>
          </a:p>
        </p:txBody>
      </p:sp>
      <p:sp>
        <p:nvSpPr>
          <p:cNvPr id="8" name="Text Placeholder 7">
            <a:extLst>
              <a:ext uri="{FF2B5EF4-FFF2-40B4-BE49-F238E27FC236}">
                <a16:creationId xmlns:a16="http://schemas.microsoft.com/office/drawing/2014/main" id="{B215E28E-3C96-841D-D5E3-624F152D40A5}"/>
              </a:ext>
            </a:extLst>
          </p:cNvPr>
          <p:cNvSpPr>
            <a:spLocks noGrp="1"/>
          </p:cNvSpPr>
          <p:nvPr>
            <p:ph type="body" sz="quarter" idx="17"/>
          </p:nvPr>
        </p:nvSpPr>
        <p:spPr/>
        <p:txBody>
          <a:bodyPr vert="horz" lIns="0" tIns="0" rIns="0" bIns="0" rtlCol="0" anchor="t">
            <a:noAutofit/>
          </a:bodyPr>
          <a:lstStyle/>
          <a:p>
            <a:r>
              <a:rPr lang="en-AU" dirty="0">
                <a:latin typeface="+mn-lt"/>
                <a:cs typeface="Arial"/>
              </a:rPr>
              <a:t>Working in groups, plan a skill development activity for Ultimate:</a:t>
            </a:r>
            <a:endParaRPr lang="en-US" dirty="0">
              <a:latin typeface="+mn-lt"/>
              <a:cs typeface="Arial"/>
            </a:endParaRPr>
          </a:p>
          <a:p>
            <a:pPr marL="342900" indent="-342900">
              <a:buFont typeface="Arial" panose="020B0604020202020204" pitchFamily="34" charset="0"/>
              <a:buChar char="•"/>
            </a:pPr>
            <a:r>
              <a:rPr lang="en-AU" dirty="0">
                <a:latin typeface="+mn-lt"/>
                <a:cs typeface="Arial"/>
              </a:rPr>
              <a:t>identify the skill focus</a:t>
            </a:r>
            <a:endParaRPr lang="en-US" dirty="0">
              <a:latin typeface="+mn-lt"/>
            </a:endParaRPr>
          </a:p>
          <a:p>
            <a:pPr marL="342900" lvl="3" indent="-342900">
              <a:spcAft>
                <a:spcPts val="1200"/>
              </a:spcAft>
            </a:pPr>
            <a:r>
              <a:rPr lang="en-AU" sz="2000" dirty="0">
                <a:latin typeface="+mn-lt"/>
              </a:rPr>
              <a:t>define learning outcomes</a:t>
            </a:r>
          </a:p>
          <a:p>
            <a:pPr marL="342900" lvl="3" indent="-342900">
              <a:spcAft>
                <a:spcPts val="1200"/>
              </a:spcAft>
            </a:pPr>
            <a:r>
              <a:rPr lang="en-AU" sz="2000" dirty="0">
                <a:latin typeface="+mn-lt"/>
              </a:rPr>
              <a:t>plan the activity</a:t>
            </a:r>
          </a:p>
          <a:p>
            <a:pPr marL="342900" lvl="3" indent="-342900">
              <a:spcAft>
                <a:spcPts val="1200"/>
              </a:spcAft>
            </a:pPr>
            <a:r>
              <a:rPr lang="en-AU" sz="2000" dirty="0">
                <a:latin typeface="+mn-lt"/>
              </a:rPr>
              <a:t>develop cueing points</a:t>
            </a:r>
          </a:p>
          <a:p>
            <a:pPr marL="342900" lvl="3" indent="-342900">
              <a:spcAft>
                <a:spcPts val="1200"/>
              </a:spcAft>
            </a:pPr>
            <a:r>
              <a:rPr lang="en-AU" sz="2000" dirty="0">
                <a:latin typeface="+mn-lt"/>
              </a:rPr>
              <a:t>feedback you could use</a:t>
            </a:r>
          </a:p>
          <a:p>
            <a:pPr marL="342900" lvl="3" indent="-342900">
              <a:spcAft>
                <a:spcPts val="1200"/>
              </a:spcAft>
            </a:pPr>
            <a:r>
              <a:rPr lang="en-AU" sz="2000" dirty="0">
                <a:latin typeface="+mn-lt"/>
              </a:rPr>
              <a:t>leadership and engagement strategies</a:t>
            </a:r>
          </a:p>
        </p:txBody>
      </p:sp>
      <p:sp>
        <p:nvSpPr>
          <p:cNvPr id="4" name="Slide Number Placeholder 3">
            <a:extLst>
              <a:ext uri="{FF2B5EF4-FFF2-40B4-BE49-F238E27FC236}">
                <a16:creationId xmlns:a16="http://schemas.microsoft.com/office/drawing/2014/main" id="{7ACEB045-4AE6-D54B-A894-F13CCF647DD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409723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50065-B661-1806-2EB7-F69D549DD1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FC4DDB8-CC0B-9759-684A-B9D77A499FF9}"/>
              </a:ext>
            </a:extLst>
          </p:cNvPr>
          <p:cNvSpPr>
            <a:spLocks noGrp="1"/>
          </p:cNvSpPr>
          <p:nvPr>
            <p:ph type="title"/>
          </p:nvPr>
        </p:nvSpPr>
        <p:spPr/>
        <p:txBody>
          <a:bodyPr/>
          <a:lstStyle/>
          <a:p>
            <a:r>
              <a:rPr lang="en-AU" dirty="0">
                <a:latin typeface="+mj-lt"/>
              </a:rPr>
              <a:t>Designing a skill development activity (2)</a:t>
            </a:r>
          </a:p>
        </p:txBody>
      </p:sp>
      <p:sp>
        <p:nvSpPr>
          <p:cNvPr id="9" name="Text Placeholder 8">
            <a:extLst>
              <a:ext uri="{FF2B5EF4-FFF2-40B4-BE49-F238E27FC236}">
                <a16:creationId xmlns:a16="http://schemas.microsoft.com/office/drawing/2014/main" id="{32050015-CB27-6869-1FD8-F0B3643299E9}"/>
              </a:ext>
            </a:extLst>
          </p:cNvPr>
          <p:cNvSpPr>
            <a:spLocks noGrp="1"/>
          </p:cNvSpPr>
          <p:nvPr>
            <p:ph type="body" sz="quarter" idx="18"/>
          </p:nvPr>
        </p:nvSpPr>
        <p:spPr/>
        <p:txBody>
          <a:bodyPr/>
          <a:lstStyle/>
          <a:p>
            <a:r>
              <a:rPr lang="en-AU" dirty="0">
                <a:latin typeface="+mj-lt"/>
              </a:rPr>
              <a:t>Group work</a:t>
            </a:r>
          </a:p>
        </p:txBody>
      </p:sp>
      <p:sp>
        <p:nvSpPr>
          <p:cNvPr id="8" name="Text Placeholder 7">
            <a:extLst>
              <a:ext uri="{FF2B5EF4-FFF2-40B4-BE49-F238E27FC236}">
                <a16:creationId xmlns:a16="http://schemas.microsoft.com/office/drawing/2014/main" id="{BF39D384-9A1D-14EA-E2FA-B5FD2A361F0D}"/>
              </a:ext>
            </a:extLst>
          </p:cNvPr>
          <p:cNvSpPr>
            <a:spLocks noGrp="1"/>
          </p:cNvSpPr>
          <p:nvPr>
            <p:ph type="body" sz="quarter" idx="17"/>
          </p:nvPr>
        </p:nvSpPr>
        <p:spPr>
          <a:xfrm>
            <a:off x="359999" y="1500350"/>
            <a:ext cx="5839833" cy="4807835"/>
          </a:xfrm>
        </p:spPr>
        <p:txBody>
          <a:bodyPr/>
          <a:lstStyle/>
          <a:p>
            <a:r>
              <a:rPr lang="en-AU" dirty="0">
                <a:latin typeface="+mn-lt"/>
              </a:rPr>
              <a:t>Record and review questions:</a:t>
            </a:r>
          </a:p>
          <a:p>
            <a:pPr marL="342900" indent="-342900">
              <a:buFont typeface="Arial" panose="020B0604020202020204" pitchFamily="34" charset="0"/>
              <a:buChar char="•"/>
            </a:pPr>
            <a:r>
              <a:rPr lang="en-AU" dirty="0">
                <a:latin typeface="+mn-lt"/>
              </a:rPr>
              <a:t>How will you know players are improving?</a:t>
            </a:r>
          </a:p>
          <a:p>
            <a:pPr marL="342900" indent="-342900">
              <a:buFont typeface="Arial" panose="020B0604020202020204" pitchFamily="34" charset="0"/>
              <a:buChar char="•"/>
            </a:pPr>
            <a:r>
              <a:rPr lang="en-AU" dirty="0">
                <a:latin typeface="+mn-lt"/>
              </a:rPr>
              <a:t>Are your cues clear and easy to remember?</a:t>
            </a:r>
          </a:p>
          <a:p>
            <a:pPr marL="342900" indent="-342900">
              <a:buFont typeface="Arial" panose="020B0604020202020204" pitchFamily="34" charset="0"/>
              <a:buChar char="•"/>
            </a:pPr>
            <a:r>
              <a:rPr lang="en-AU" dirty="0">
                <a:latin typeface="+mn-lt"/>
              </a:rPr>
              <a:t>Does the activity provide enough challenge but remain achievable?</a:t>
            </a:r>
          </a:p>
          <a:p>
            <a:pPr marL="342900" indent="-342900">
              <a:buFont typeface="Arial" panose="020B0604020202020204" pitchFamily="34" charset="0"/>
              <a:buChar char="•"/>
            </a:pPr>
            <a:r>
              <a:rPr lang="en-AU" dirty="0">
                <a:latin typeface="+mn-lt"/>
              </a:rPr>
              <a:t>How will you encourage players to apply feedback during the activity?</a:t>
            </a:r>
          </a:p>
        </p:txBody>
      </p:sp>
      <p:pic>
        <p:nvPicPr>
          <p:cNvPr id="3" name="Picture 2">
            <a:extLst>
              <a:ext uri="{FF2B5EF4-FFF2-40B4-BE49-F238E27FC236}">
                <a16:creationId xmlns:a16="http://schemas.microsoft.com/office/drawing/2014/main" id="{E4F9613E-FB88-646E-48AD-79E4A7D9207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44712" y="1500350"/>
            <a:ext cx="4447847" cy="4406202"/>
          </a:xfrm>
          <a:prstGeom prst="rect">
            <a:avLst/>
          </a:prstGeom>
        </p:spPr>
      </p:pic>
      <p:sp>
        <p:nvSpPr>
          <p:cNvPr id="2" name="TextBox 1">
            <a:extLst>
              <a:ext uri="{FF2B5EF4-FFF2-40B4-BE49-F238E27FC236}">
                <a16:creationId xmlns:a16="http://schemas.microsoft.com/office/drawing/2014/main" id="{95F03887-51DC-04F3-6966-AE7E2C07B7C0}"/>
              </a:ext>
              <a:ext uri="{C183D7F6-B498-43B3-948B-1728B52AA6E4}">
                <adec:decorative xmlns:adec="http://schemas.microsoft.com/office/drawing/2017/decorative" val="1"/>
              </a:ext>
            </a:extLst>
          </p:cNvPr>
          <p:cNvSpPr txBox="1"/>
          <p:nvPr/>
        </p:nvSpPr>
        <p:spPr>
          <a:xfrm>
            <a:off x="7144712" y="6031186"/>
            <a:ext cx="4447847" cy="276999"/>
          </a:xfrm>
          <a:prstGeom prst="rect">
            <a:avLst/>
          </a:prstGeom>
          <a:noFill/>
        </p:spPr>
        <p:txBody>
          <a:bodyPr wrap="square">
            <a:spAutoFit/>
          </a:bodyPr>
          <a:lstStyle/>
          <a:p>
            <a:r>
              <a:rPr lang="en-AU" sz="1200" dirty="0"/>
              <a:t>Photo by </a:t>
            </a:r>
            <a:r>
              <a:rPr lang="en-AU" sz="1200" dirty="0">
                <a:hlinkClick r:id="rId4"/>
              </a:rPr>
              <a:t>Markus Winkler</a:t>
            </a:r>
            <a:r>
              <a:rPr lang="en-AU" sz="1200" dirty="0"/>
              <a:t> on </a:t>
            </a:r>
            <a:r>
              <a:rPr lang="en-AU" sz="1200" dirty="0" err="1">
                <a:hlinkClick r:id="rId5"/>
              </a:rPr>
              <a:t>Unsplash</a:t>
            </a:r>
            <a:r>
              <a:rPr lang="en-AU" sz="1200" dirty="0"/>
              <a:t> </a:t>
            </a:r>
          </a:p>
        </p:txBody>
      </p:sp>
      <p:sp>
        <p:nvSpPr>
          <p:cNvPr id="4" name="Slide Number Placeholder 3">
            <a:extLst>
              <a:ext uri="{FF2B5EF4-FFF2-40B4-BE49-F238E27FC236}">
                <a16:creationId xmlns:a16="http://schemas.microsoft.com/office/drawing/2014/main" id="{97183E90-D545-B794-581C-41B69AD4AB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24472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cs typeface="Arial"/>
              </a:rPr>
              <a:t>Learning sequence 1– unpacking roles in Ultimate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697C5-0066-9B0C-1093-BB93863DDDE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1F402CA-8BE4-C8F9-F74F-18B66A02F4D2}"/>
              </a:ext>
            </a:extLst>
          </p:cNvPr>
          <p:cNvSpPr>
            <a:spLocks noGrp="1"/>
          </p:cNvSpPr>
          <p:nvPr>
            <p:ph type="ctrTitle"/>
          </p:nvPr>
        </p:nvSpPr>
        <p:spPr/>
        <p:txBody>
          <a:bodyPr/>
          <a:lstStyle/>
          <a:p>
            <a:r>
              <a:rPr lang="en-AU" dirty="0">
                <a:latin typeface="+mj-lt"/>
                <a:cs typeface="Arial"/>
              </a:rPr>
              <a:t>Learning sequence 4 – rule of the referee</a:t>
            </a:r>
            <a:endParaRPr lang="en-AU" dirty="0">
              <a:latin typeface="+mj-lt"/>
            </a:endParaRPr>
          </a:p>
        </p:txBody>
      </p:sp>
    </p:spTree>
    <p:extLst>
      <p:ext uri="{BB962C8B-B14F-4D97-AF65-F5344CB8AC3E}">
        <p14:creationId xmlns:p14="http://schemas.microsoft.com/office/powerpoint/2010/main" val="336636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D1ABD-F301-8490-5FEB-ED40C40D313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683B8D-B3B4-5AF3-F749-517FBD8AF87B}"/>
              </a:ext>
            </a:extLst>
          </p:cNvPr>
          <p:cNvSpPr>
            <a:spLocks noGrp="1"/>
          </p:cNvSpPr>
          <p:nvPr>
            <p:ph type="title"/>
          </p:nvPr>
        </p:nvSpPr>
        <p:spPr/>
        <p:txBody>
          <a:bodyPr/>
          <a:lstStyle/>
          <a:p>
            <a:r>
              <a:rPr lang="en-AU" dirty="0">
                <a:latin typeface="+mj-lt"/>
              </a:rPr>
              <a:t>Learning intentions and success criteria (4)</a:t>
            </a:r>
          </a:p>
        </p:txBody>
      </p:sp>
      <p:sp>
        <p:nvSpPr>
          <p:cNvPr id="3" name="TextBox 2">
            <a:extLst>
              <a:ext uri="{FF2B5EF4-FFF2-40B4-BE49-F238E27FC236}">
                <a16:creationId xmlns:a16="http://schemas.microsoft.com/office/drawing/2014/main" id="{60497EDD-A176-A95A-7BB3-E3232AC02CE4}"/>
              </a:ext>
            </a:extLst>
          </p:cNvPr>
          <p:cNvSpPr txBox="1"/>
          <p:nvPr/>
        </p:nvSpPr>
        <p:spPr>
          <a:xfrm>
            <a:off x="359998" y="1638205"/>
            <a:ext cx="11303000" cy="505779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Aft>
                <a:spcPts val="60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are learning to</a:t>
            </a:r>
            <a:endParaRPr kumimoji="0" lang="en-AU" sz="1800" b="1" i="0" u="none" strike="noStrike" kern="1200" cap="none" spc="0" normalizeH="0" baseline="0" noProof="0" dirty="0">
              <a:ln>
                <a:noFill/>
              </a:ln>
              <a:solidFill>
                <a:srgbClr val="002664"/>
              </a:solidFill>
              <a:effectLst/>
              <a:uLnTx/>
              <a:uFillTx/>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a:rPr>
              <a:t>understand the role of a referee in different sports and how players can self-officiate in Ultimate</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apply self-management, communication, and interpersonal skills to make self-officiating work effectively during games</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examine and follow rules and procedures that keep players safe while promoting fairness, inclusivity, and enjoyment</a:t>
            </a:r>
            <a:endPar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endParaRPr>
          </a:p>
          <a:p>
            <a:pPr marL="0" marR="0" lvl="0" indent="0" algn="l" defTabSz="609585" rtl="0" eaLnBrk="1" fontAlgn="auto" latinLnBrk="0" hangingPunct="1">
              <a:lnSpc>
                <a:spcPct val="150000"/>
              </a:lnSpc>
              <a:spcAft>
                <a:spcPts val="60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can</a:t>
            </a:r>
            <a:endParaRPr kumimoji="0" lang="en-US" sz="1800" b="0" i="0" u="none" strike="noStrike" kern="1200" cap="none" spc="0" normalizeH="0" baseline="0" noProof="0" dirty="0">
              <a:ln>
                <a:noFill/>
              </a:ln>
              <a:solidFill>
                <a:srgbClr val="002664"/>
              </a:solidFill>
              <a:effectLst/>
              <a:uLnTx/>
              <a:uFillTx/>
              <a:latin typeface="+mj-lt"/>
              <a:ea typeface="+mn-ea"/>
              <a:cs typeface="Arial" panose="020B0604020202020204" pitchFamily="34" charset="0"/>
            </a:endParaRPr>
          </a:p>
          <a:p>
            <a:pPr marL="342900" lvl="0" indent="-342900">
              <a:lnSpc>
                <a:spcPct val="150000"/>
              </a:lnSpc>
              <a:spcAft>
                <a:spcPts val="600"/>
              </a:spcAft>
              <a:buFont typeface="Arial" panose="020B0604020202020204" pitchFamily="34" charset="0"/>
              <a:buChar char="•"/>
            </a:pPr>
            <a:r>
              <a:rPr lang="en-AU" sz="1800" dirty="0">
                <a:cs typeface="Arial" panose="020B0604020202020204" pitchFamily="34" charset="0"/>
              </a:rPr>
              <a:t>demonstrate different roles during games and explain how my actions support safe, fair, and organised play</a:t>
            </a:r>
          </a:p>
          <a:p>
            <a:pPr marL="342900" lvl="0" indent="-342900">
              <a:lnSpc>
                <a:spcPct val="150000"/>
              </a:lnSpc>
              <a:spcAft>
                <a:spcPts val="600"/>
              </a:spcAft>
              <a:buFont typeface="Arial" panose="020B0604020202020204" pitchFamily="34" charset="0"/>
              <a:buChar char="•"/>
            </a:pPr>
            <a:r>
              <a:rPr lang="en-AU" sz="1800" dirty="0">
                <a:cs typeface="Arial" panose="020B0604020202020204" pitchFamily="34" charset="0"/>
              </a:rPr>
              <a:t>use honesty, clear communication, and teamwork to resolve disputes and self-officiate successfully</a:t>
            </a:r>
          </a:p>
          <a:p>
            <a:pPr marL="342900" lvl="0" indent="-342900">
              <a:lnSpc>
                <a:spcPct val="150000"/>
              </a:lnSpc>
              <a:spcAft>
                <a:spcPts val="600"/>
              </a:spcAft>
              <a:buFont typeface="Arial" panose="020B0604020202020204" pitchFamily="34" charset="0"/>
              <a:buChar char="•"/>
            </a:pPr>
            <a:r>
              <a:rPr lang="en-AU" sz="1800" dirty="0">
                <a:cs typeface="Arial" panose="020B0604020202020204" pitchFamily="34" charset="0"/>
              </a:rPr>
              <a:t>identify rules and safety procedures in Ultimate and apply them during gameplay to protect myself and others</a:t>
            </a:r>
          </a:p>
        </p:txBody>
      </p:sp>
      <p:sp>
        <p:nvSpPr>
          <p:cNvPr id="2" name="Slide Number Placeholder 1">
            <a:extLst>
              <a:ext uri="{FF2B5EF4-FFF2-40B4-BE49-F238E27FC236}">
                <a16:creationId xmlns:a16="http://schemas.microsoft.com/office/drawing/2014/main" id="{1F115D07-42EF-91F2-6372-6854D1B3845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3504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2E6B7A6D-89DA-9B87-28DC-300E38A79DD5}"/>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7611"/>
          <a:stretch>
            <a:fillRect/>
          </a:stretch>
        </p:blipFill>
        <p:spPr>
          <a:xfrm>
            <a:off x="0" y="0"/>
            <a:ext cx="5040000" cy="6336000"/>
          </a:xfrm>
        </p:spPr>
      </p:pic>
      <p:sp>
        <p:nvSpPr>
          <p:cNvPr id="3" name="Title 2">
            <a:extLst>
              <a:ext uri="{FF2B5EF4-FFF2-40B4-BE49-F238E27FC236}">
                <a16:creationId xmlns:a16="http://schemas.microsoft.com/office/drawing/2014/main" id="{B24F4873-D797-D38B-ABD5-D59B13D9368A}"/>
              </a:ext>
            </a:extLst>
          </p:cNvPr>
          <p:cNvSpPr>
            <a:spLocks noGrp="1"/>
          </p:cNvSpPr>
          <p:nvPr>
            <p:ph type="title"/>
          </p:nvPr>
        </p:nvSpPr>
        <p:spPr/>
        <p:txBody>
          <a:bodyPr/>
          <a:lstStyle/>
          <a:p>
            <a:r>
              <a:rPr lang="en-AU" dirty="0">
                <a:latin typeface="+mj-lt"/>
              </a:rPr>
              <a:t>Referee ‘Ref’-lection (1)</a:t>
            </a:r>
          </a:p>
        </p:txBody>
      </p:sp>
      <p:sp>
        <p:nvSpPr>
          <p:cNvPr id="5" name="Text Placeholder 4">
            <a:extLst>
              <a:ext uri="{FF2B5EF4-FFF2-40B4-BE49-F238E27FC236}">
                <a16:creationId xmlns:a16="http://schemas.microsoft.com/office/drawing/2014/main" id="{86B30FE9-A7CF-2CF9-64D5-E7D7E49A5946}"/>
              </a:ext>
            </a:extLst>
          </p:cNvPr>
          <p:cNvSpPr>
            <a:spLocks noGrp="1"/>
          </p:cNvSpPr>
          <p:nvPr>
            <p:ph type="body" sz="quarter" idx="17"/>
          </p:nvPr>
        </p:nvSpPr>
        <p:spPr/>
        <p:txBody>
          <a:bodyPr/>
          <a:lstStyle/>
          <a:p>
            <a:r>
              <a:rPr lang="en-AU" dirty="0">
                <a:latin typeface="+mn-lt"/>
              </a:rPr>
              <a:t>In a sports you know, such as basketball, soccer, rugby league or netball, what does the ref do?</a:t>
            </a:r>
          </a:p>
        </p:txBody>
      </p:sp>
      <p:sp>
        <p:nvSpPr>
          <p:cNvPr id="6" name="Text Placeholder 5">
            <a:extLst>
              <a:ext uri="{FF2B5EF4-FFF2-40B4-BE49-F238E27FC236}">
                <a16:creationId xmlns:a16="http://schemas.microsoft.com/office/drawing/2014/main" id="{7726210A-A8B3-BE0C-6FAF-1B98A0763529}"/>
              </a:ext>
            </a:extLst>
          </p:cNvPr>
          <p:cNvSpPr>
            <a:spLocks noGrp="1"/>
          </p:cNvSpPr>
          <p:nvPr>
            <p:ph type="body" sz="quarter" idx="18"/>
          </p:nvPr>
        </p:nvSpPr>
        <p:spPr/>
        <p:txBody>
          <a:bodyPr/>
          <a:lstStyle/>
          <a:p>
            <a:r>
              <a:rPr lang="en-AU" dirty="0">
                <a:latin typeface="+mj-lt"/>
              </a:rPr>
              <a:t>Brainstorm</a:t>
            </a:r>
          </a:p>
        </p:txBody>
      </p:sp>
      <p:sp>
        <p:nvSpPr>
          <p:cNvPr id="4" name="Slide Number Placeholder 3">
            <a:extLst>
              <a:ext uri="{FF2B5EF4-FFF2-40B4-BE49-F238E27FC236}">
                <a16:creationId xmlns:a16="http://schemas.microsoft.com/office/drawing/2014/main" id="{6F404A85-C5EF-FDEF-D6EE-9335DC329052}"/>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42</a:t>
            </a:fld>
            <a:endParaRPr lang="en-AU"/>
          </a:p>
        </p:txBody>
      </p:sp>
      <p:sp>
        <p:nvSpPr>
          <p:cNvPr id="2" name="TextBox 1">
            <a:extLst>
              <a:ext uri="{FF2B5EF4-FFF2-40B4-BE49-F238E27FC236}">
                <a16:creationId xmlns:a16="http://schemas.microsoft.com/office/drawing/2014/main" id="{040FD710-C422-EE89-6DB9-BE026A740451}"/>
              </a:ext>
              <a:ext uri="{C183D7F6-B498-43B3-948B-1728B52AA6E4}">
                <adec:decorative xmlns:adec="http://schemas.microsoft.com/office/drawing/2017/decorative" val="1"/>
              </a:ext>
            </a:extLst>
          </p:cNvPr>
          <p:cNvSpPr txBox="1"/>
          <p:nvPr/>
        </p:nvSpPr>
        <p:spPr>
          <a:xfrm>
            <a:off x="0" y="6419001"/>
            <a:ext cx="4447847" cy="276999"/>
          </a:xfrm>
          <a:prstGeom prst="rect">
            <a:avLst/>
          </a:prstGeom>
          <a:noFill/>
        </p:spPr>
        <p:txBody>
          <a:bodyPr wrap="square">
            <a:spAutoFit/>
          </a:bodyPr>
          <a:lstStyle/>
          <a:p>
            <a:r>
              <a:rPr lang="en-AU" sz="1200" dirty="0"/>
              <a:t>Photo by </a:t>
            </a:r>
            <a:r>
              <a:rPr lang="en-AU" sz="1200" dirty="0">
                <a:hlinkClick r:id="rId4"/>
              </a:rPr>
              <a:t>Patrick Perkins</a:t>
            </a:r>
            <a:r>
              <a:rPr lang="en-AU" sz="1200" dirty="0"/>
              <a:t> on </a:t>
            </a:r>
            <a:r>
              <a:rPr lang="en-AU" sz="1200" dirty="0" err="1">
                <a:hlinkClick r:id="rId5"/>
              </a:rPr>
              <a:t>Unsplash</a:t>
            </a:r>
            <a:r>
              <a:rPr lang="en-AU" sz="1200" dirty="0"/>
              <a:t> </a:t>
            </a:r>
          </a:p>
        </p:txBody>
      </p:sp>
    </p:spTree>
    <p:extLst>
      <p:ext uri="{BB962C8B-B14F-4D97-AF65-F5344CB8AC3E}">
        <p14:creationId xmlns:p14="http://schemas.microsoft.com/office/powerpoint/2010/main" val="41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F22C9-8735-876E-786C-AE90CD557732}"/>
              </a:ext>
            </a:extLst>
          </p:cNvPr>
          <p:cNvSpPr>
            <a:spLocks noGrp="1"/>
          </p:cNvSpPr>
          <p:nvPr>
            <p:ph type="title"/>
          </p:nvPr>
        </p:nvSpPr>
        <p:spPr/>
        <p:txBody>
          <a:bodyPr/>
          <a:lstStyle/>
          <a:p>
            <a:r>
              <a:rPr lang="en-AU" dirty="0">
                <a:latin typeface="+mj-lt"/>
              </a:rPr>
              <a:t>Referee ‘Ref’-lection (2)</a:t>
            </a:r>
          </a:p>
        </p:txBody>
      </p:sp>
      <p:sp>
        <p:nvSpPr>
          <p:cNvPr id="4" name="Text Placeholder 3">
            <a:extLst>
              <a:ext uri="{FF2B5EF4-FFF2-40B4-BE49-F238E27FC236}">
                <a16:creationId xmlns:a16="http://schemas.microsoft.com/office/drawing/2014/main" id="{E2638D61-4059-F00D-0C34-2E52689948FD}"/>
              </a:ext>
            </a:extLst>
          </p:cNvPr>
          <p:cNvSpPr>
            <a:spLocks noGrp="1"/>
          </p:cNvSpPr>
          <p:nvPr>
            <p:ph type="body" sz="quarter" idx="18"/>
          </p:nvPr>
        </p:nvSpPr>
        <p:spPr/>
        <p:txBody>
          <a:bodyPr/>
          <a:lstStyle/>
          <a:p>
            <a:r>
              <a:rPr lang="en-AU" dirty="0">
                <a:latin typeface="+mj-lt"/>
              </a:rPr>
              <a:t>Self officiated model</a:t>
            </a:r>
          </a:p>
        </p:txBody>
      </p:sp>
      <p:sp>
        <p:nvSpPr>
          <p:cNvPr id="5" name="Content Placeholder 4">
            <a:extLst>
              <a:ext uri="{FF2B5EF4-FFF2-40B4-BE49-F238E27FC236}">
                <a16:creationId xmlns:a16="http://schemas.microsoft.com/office/drawing/2014/main" id="{9FB1CCD5-908C-A4A1-7E08-C6D062A7E668}"/>
              </a:ext>
            </a:extLst>
          </p:cNvPr>
          <p:cNvSpPr>
            <a:spLocks noGrp="1"/>
          </p:cNvSpPr>
          <p:nvPr>
            <p:ph sz="quarter" idx="19"/>
          </p:nvPr>
        </p:nvSpPr>
        <p:spPr>
          <a:xfrm>
            <a:off x="360363" y="1562100"/>
            <a:ext cx="6261501" cy="4814518"/>
          </a:xfrm>
        </p:spPr>
        <p:txBody>
          <a:bodyPr/>
          <a:lstStyle/>
          <a:p>
            <a:pPr marL="285750" indent="-285750">
              <a:buFont typeface="Arial" panose="020B0604020202020204" pitchFamily="34" charset="0"/>
              <a:buChar char="•"/>
            </a:pPr>
            <a:r>
              <a:rPr lang="en-AU" sz="1800" dirty="0">
                <a:latin typeface="+mn-lt"/>
              </a:rPr>
              <a:t>Players are responsible for calling their own fouls and rule infringements.</a:t>
            </a:r>
          </a:p>
          <a:p>
            <a:pPr marL="285750" indent="-285750">
              <a:buFont typeface="Arial" panose="020B0604020202020204" pitchFamily="34" charset="0"/>
              <a:buChar char="•"/>
            </a:pPr>
            <a:r>
              <a:rPr lang="en-AU" sz="1800" dirty="0">
                <a:latin typeface="+mn-lt"/>
              </a:rPr>
              <a:t>Disputes must be resolved respectfully between players rather than by an authority figure.</a:t>
            </a:r>
          </a:p>
          <a:p>
            <a:pPr marL="285750" indent="-285750">
              <a:buFont typeface="Arial" panose="020B0604020202020204" pitchFamily="34" charset="0"/>
              <a:buChar char="•"/>
            </a:pPr>
            <a:r>
              <a:rPr lang="en-AU" sz="1800" dirty="0">
                <a:latin typeface="+mn-lt"/>
              </a:rPr>
              <a:t>Greater emphasis is placed on honesty, integrity, and the 'Spirit of the Game.'</a:t>
            </a:r>
          </a:p>
          <a:p>
            <a:pPr marL="285750" indent="-285750">
              <a:buFont typeface="Arial" panose="020B0604020202020204" pitchFamily="34" charset="0"/>
              <a:buChar char="•"/>
            </a:pPr>
            <a:r>
              <a:rPr lang="en-AU" sz="1800" dirty="0">
                <a:latin typeface="+mn-lt"/>
              </a:rPr>
              <a:t>Players must communicate clearly and cooperate to maintain fairness and safety.</a:t>
            </a:r>
          </a:p>
          <a:p>
            <a:pPr marL="285750" indent="-285750">
              <a:buFont typeface="Arial" panose="020B0604020202020204" pitchFamily="34" charset="0"/>
              <a:buChar char="•"/>
            </a:pPr>
            <a:r>
              <a:rPr lang="en-AU" sz="1800" dirty="0">
                <a:latin typeface="+mn-lt"/>
              </a:rPr>
              <a:t>The pace of play may change, as resolving disputes takes teamwork and negotiation</a:t>
            </a:r>
          </a:p>
        </p:txBody>
      </p:sp>
      <p:pic>
        <p:nvPicPr>
          <p:cNvPr id="8" name="Picture Placeholder 7">
            <a:extLst>
              <a:ext uri="{FF2B5EF4-FFF2-40B4-BE49-F238E27FC236}">
                <a16:creationId xmlns:a16="http://schemas.microsoft.com/office/drawing/2014/main" id="{0E89282B-ADB2-9156-AC5B-0AADE7527E45}"/>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6953250" y="1562100"/>
            <a:ext cx="4878388" cy="4814888"/>
          </a:xfrm>
        </p:spPr>
      </p:pic>
      <p:sp>
        <p:nvSpPr>
          <p:cNvPr id="7" name="TextBox 6">
            <a:extLst>
              <a:ext uri="{FF2B5EF4-FFF2-40B4-BE49-F238E27FC236}">
                <a16:creationId xmlns:a16="http://schemas.microsoft.com/office/drawing/2014/main" id="{B75DFE07-8A4D-AAD5-77AF-7C084D764D0D}"/>
              </a:ext>
              <a:ext uri="{C183D7F6-B498-43B3-948B-1728B52AA6E4}">
                <adec:decorative xmlns:adec="http://schemas.microsoft.com/office/drawing/2017/decorative" val="1"/>
              </a:ext>
            </a:extLst>
          </p:cNvPr>
          <p:cNvSpPr txBox="1"/>
          <p:nvPr/>
        </p:nvSpPr>
        <p:spPr>
          <a:xfrm>
            <a:off x="6953250" y="6376618"/>
            <a:ext cx="4489450" cy="276999"/>
          </a:xfrm>
          <a:prstGeom prst="rect">
            <a:avLst/>
          </a:prstGeom>
          <a:noFill/>
        </p:spPr>
        <p:txBody>
          <a:bodyPr wrap="square">
            <a:spAutoFit/>
          </a:bodyPr>
          <a:lstStyle/>
          <a:p>
            <a:r>
              <a:rPr lang="en-AU" sz="1200" dirty="0"/>
              <a:t>Photo by </a:t>
            </a:r>
            <a:r>
              <a:rPr lang="en-AU" sz="1200" dirty="0">
                <a:hlinkClick r:id="rId4"/>
              </a:rPr>
              <a:t>Stefano </a:t>
            </a:r>
            <a:r>
              <a:rPr lang="en-AU" sz="1200" dirty="0" err="1">
                <a:hlinkClick r:id="rId4"/>
              </a:rPr>
              <a:t>Zocca</a:t>
            </a:r>
            <a:r>
              <a:rPr lang="en-AU" sz="1200" dirty="0"/>
              <a:t> on </a:t>
            </a:r>
            <a:r>
              <a:rPr lang="en-AU" sz="1200" dirty="0" err="1">
                <a:hlinkClick r:id="rId5"/>
              </a:rPr>
              <a:t>Unsplash</a:t>
            </a:r>
            <a:r>
              <a:rPr lang="en-AU" sz="1200" dirty="0"/>
              <a:t> </a:t>
            </a:r>
          </a:p>
        </p:txBody>
      </p:sp>
      <p:sp>
        <p:nvSpPr>
          <p:cNvPr id="2" name="Slide Number Placeholder 1">
            <a:extLst>
              <a:ext uri="{FF2B5EF4-FFF2-40B4-BE49-F238E27FC236}">
                <a16:creationId xmlns:a16="http://schemas.microsoft.com/office/drawing/2014/main" id="{E2FADCDD-5330-D5BC-427A-3AD8006B02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a:p>
        </p:txBody>
      </p:sp>
    </p:spTree>
    <p:extLst>
      <p:ext uri="{BB962C8B-B14F-4D97-AF65-F5344CB8AC3E}">
        <p14:creationId xmlns:p14="http://schemas.microsoft.com/office/powerpoint/2010/main" val="196385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423A5-E525-F047-48E2-4DAA439B64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BD8545-B11D-5567-C8FE-2C76899B7345}"/>
              </a:ext>
            </a:extLst>
          </p:cNvPr>
          <p:cNvSpPr>
            <a:spLocks noGrp="1"/>
          </p:cNvSpPr>
          <p:nvPr>
            <p:ph type="title"/>
          </p:nvPr>
        </p:nvSpPr>
        <p:spPr/>
        <p:txBody>
          <a:bodyPr/>
          <a:lstStyle/>
          <a:p>
            <a:r>
              <a:rPr lang="en-AU" dirty="0">
                <a:latin typeface="+mj-lt"/>
              </a:rPr>
              <a:t>Referee 'Ref'-lection (3)</a:t>
            </a:r>
          </a:p>
        </p:txBody>
      </p:sp>
      <p:sp>
        <p:nvSpPr>
          <p:cNvPr id="4" name="Text Placeholder 3">
            <a:extLst>
              <a:ext uri="{FF2B5EF4-FFF2-40B4-BE49-F238E27FC236}">
                <a16:creationId xmlns:a16="http://schemas.microsoft.com/office/drawing/2014/main" id="{84C62A2F-ED03-A1A4-03D6-D2502F5B40EC}"/>
              </a:ext>
            </a:extLst>
          </p:cNvPr>
          <p:cNvSpPr>
            <a:spLocks noGrp="1"/>
          </p:cNvSpPr>
          <p:nvPr>
            <p:ph type="body" sz="quarter" idx="18"/>
          </p:nvPr>
        </p:nvSpPr>
        <p:spPr/>
        <p:txBody>
          <a:bodyPr/>
          <a:lstStyle/>
          <a:p>
            <a:r>
              <a:rPr lang="en-AU" dirty="0">
                <a:latin typeface="+mj-lt"/>
              </a:rPr>
              <a:t>Written reflection</a:t>
            </a:r>
          </a:p>
        </p:txBody>
      </p:sp>
      <p:sp>
        <p:nvSpPr>
          <p:cNvPr id="5" name="Content Placeholder 4">
            <a:extLst>
              <a:ext uri="{FF2B5EF4-FFF2-40B4-BE49-F238E27FC236}">
                <a16:creationId xmlns:a16="http://schemas.microsoft.com/office/drawing/2014/main" id="{A1138CE9-E953-B5AB-55FE-A8087D98AAC5}"/>
              </a:ext>
            </a:extLst>
          </p:cNvPr>
          <p:cNvSpPr>
            <a:spLocks noGrp="1"/>
          </p:cNvSpPr>
          <p:nvPr>
            <p:ph sz="quarter" idx="19"/>
          </p:nvPr>
        </p:nvSpPr>
        <p:spPr>
          <a:xfrm>
            <a:off x="360363" y="1562100"/>
            <a:ext cx="6261501" cy="4814518"/>
          </a:xfrm>
        </p:spPr>
        <p:txBody>
          <a:bodyPr/>
          <a:lstStyle/>
          <a:p>
            <a:r>
              <a:rPr lang="en-AU" dirty="0">
                <a:latin typeface="+mn-lt"/>
              </a:rPr>
              <a:t>Individually, complete a short-written reflection on the following questions:</a:t>
            </a:r>
          </a:p>
          <a:p>
            <a:pPr marL="285750" indent="-285750">
              <a:buFont typeface="Arial" panose="020B0604020202020204" pitchFamily="34" charset="0"/>
              <a:buChar char="•"/>
            </a:pPr>
            <a:r>
              <a:rPr lang="en-AU" dirty="0">
                <a:latin typeface="+mn-lt"/>
              </a:rPr>
              <a:t>What personal qualities and skills are needed to make self-officiating work well?</a:t>
            </a:r>
          </a:p>
          <a:p>
            <a:pPr marL="285750" indent="-285750">
              <a:buFont typeface="Arial" panose="020B0604020202020204" pitchFamily="34" charset="0"/>
              <a:buChar char="•"/>
            </a:pPr>
            <a:r>
              <a:rPr lang="en-AU" dirty="0">
                <a:latin typeface="+mn-lt"/>
              </a:rPr>
              <a:t>How does the playing with spirit policy assist in the safe participation of Ultimate?</a:t>
            </a:r>
          </a:p>
        </p:txBody>
      </p:sp>
      <p:pic>
        <p:nvPicPr>
          <p:cNvPr id="8" name="Picture Placeholder 7">
            <a:extLst>
              <a:ext uri="{FF2B5EF4-FFF2-40B4-BE49-F238E27FC236}">
                <a16:creationId xmlns:a16="http://schemas.microsoft.com/office/drawing/2014/main" id="{35F9C3E4-9454-70D3-CF7E-5EEB8CA1A7F8}"/>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6953250" y="1562100"/>
            <a:ext cx="4878388" cy="4814888"/>
          </a:xfrm>
        </p:spPr>
      </p:pic>
      <p:sp>
        <p:nvSpPr>
          <p:cNvPr id="6" name="TextBox 5">
            <a:extLst>
              <a:ext uri="{FF2B5EF4-FFF2-40B4-BE49-F238E27FC236}">
                <a16:creationId xmlns:a16="http://schemas.microsoft.com/office/drawing/2014/main" id="{53AC0265-544D-0463-D8A7-DB29CABC81AF}"/>
              </a:ext>
              <a:ext uri="{C183D7F6-B498-43B3-948B-1728B52AA6E4}">
                <adec:decorative xmlns:adec="http://schemas.microsoft.com/office/drawing/2017/decorative" val="1"/>
              </a:ext>
            </a:extLst>
          </p:cNvPr>
          <p:cNvSpPr txBox="1"/>
          <p:nvPr/>
        </p:nvSpPr>
        <p:spPr>
          <a:xfrm>
            <a:off x="6953250" y="6376618"/>
            <a:ext cx="4489450" cy="276999"/>
          </a:xfrm>
          <a:prstGeom prst="rect">
            <a:avLst/>
          </a:prstGeom>
          <a:noFill/>
        </p:spPr>
        <p:txBody>
          <a:bodyPr wrap="square">
            <a:spAutoFit/>
          </a:bodyPr>
          <a:lstStyle/>
          <a:p>
            <a:r>
              <a:rPr lang="en-AU" sz="1200" dirty="0"/>
              <a:t>Photo by </a:t>
            </a:r>
            <a:r>
              <a:rPr lang="en-AU" sz="1200" dirty="0" err="1">
                <a:hlinkClick r:id="rId4"/>
              </a:rPr>
              <a:t>CFPhotosin</a:t>
            </a:r>
            <a:r>
              <a:rPr lang="en-AU" sz="1200" dirty="0">
                <a:hlinkClick r:id="rId4"/>
              </a:rPr>
              <a:t> Photography</a:t>
            </a:r>
            <a:r>
              <a:rPr lang="en-AU" sz="1200" dirty="0"/>
              <a:t> on </a:t>
            </a:r>
            <a:r>
              <a:rPr lang="en-AU" sz="1200" dirty="0" err="1">
                <a:hlinkClick r:id="rId5"/>
              </a:rPr>
              <a:t>Unsplash</a:t>
            </a:r>
            <a:r>
              <a:rPr lang="en-AU" sz="1200" dirty="0"/>
              <a:t> </a:t>
            </a:r>
          </a:p>
        </p:txBody>
      </p:sp>
      <p:sp>
        <p:nvSpPr>
          <p:cNvPr id="2" name="Slide Number Placeholder 1">
            <a:extLst>
              <a:ext uri="{FF2B5EF4-FFF2-40B4-BE49-F238E27FC236}">
                <a16:creationId xmlns:a16="http://schemas.microsoft.com/office/drawing/2014/main" id="{9C300F06-E976-7CBF-3A15-24DB63B92A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44</a:t>
            </a:fld>
            <a:endParaRPr lang="en-AU"/>
          </a:p>
        </p:txBody>
      </p:sp>
    </p:spTree>
    <p:extLst>
      <p:ext uri="{BB962C8B-B14F-4D97-AF65-F5344CB8AC3E}">
        <p14:creationId xmlns:p14="http://schemas.microsoft.com/office/powerpoint/2010/main" val="408066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0B561-C1AC-0D65-139A-241E3AE508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3CA5A0-EDC0-303C-5C84-27927A5DAAB6}"/>
              </a:ext>
            </a:extLst>
          </p:cNvPr>
          <p:cNvSpPr>
            <a:spLocks noGrp="1"/>
          </p:cNvSpPr>
          <p:nvPr>
            <p:ph type="title"/>
          </p:nvPr>
        </p:nvSpPr>
        <p:spPr/>
        <p:txBody>
          <a:bodyPr/>
          <a:lstStyle/>
          <a:p>
            <a:r>
              <a:rPr lang="en-AU" dirty="0">
                <a:latin typeface="+mj-lt"/>
              </a:rPr>
              <a:t>To referee or self-referee, that is the question (1)</a:t>
            </a:r>
          </a:p>
        </p:txBody>
      </p:sp>
      <p:sp>
        <p:nvSpPr>
          <p:cNvPr id="4" name="Text Placeholder 3">
            <a:extLst>
              <a:ext uri="{FF2B5EF4-FFF2-40B4-BE49-F238E27FC236}">
                <a16:creationId xmlns:a16="http://schemas.microsoft.com/office/drawing/2014/main" id="{CE6BD35B-2171-2043-33A1-A28EBD3D937E}"/>
              </a:ext>
            </a:extLst>
          </p:cNvPr>
          <p:cNvSpPr>
            <a:spLocks noGrp="1"/>
          </p:cNvSpPr>
          <p:nvPr>
            <p:ph type="body" sz="quarter" idx="18"/>
          </p:nvPr>
        </p:nvSpPr>
        <p:spPr/>
        <p:txBody>
          <a:bodyPr/>
          <a:lstStyle/>
          <a:p>
            <a:r>
              <a:rPr lang="en-AU" dirty="0">
                <a:latin typeface="+mj-lt"/>
              </a:rPr>
              <a:t>Rule recap</a:t>
            </a:r>
          </a:p>
        </p:txBody>
      </p:sp>
      <p:pic>
        <p:nvPicPr>
          <p:cNvPr id="8" name="Picture Placeholder 7">
            <a:extLst>
              <a:ext uri="{FF2B5EF4-FFF2-40B4-BE49-F238E27FC236}">
                <a16:creationId xmlns:a16="http://schemas.microsoft.com/office/drawing/2014/main" id="{1EE23ED2-D5E7-9B58-8565-5238AF83937C}"/>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359999" y="1496823"/>
            <a:ext cx="4878388" cy="4814888"/>
          </a:xfrm>
        </p:spPr>
      </p:pic>
      <p:sp>
        <p:nvSpPr>
          <p:cNvPr id="6" name="TextBox 5">
            <a:extLst>
              <a:ext uri="{FF2B5EF4-FFF2-40B4-BE49-F238E27FC236}">
                <a16:creationId xmlns:a16="http://schemas.microsoft.com/office/drawing/2014/main" id="{1502EF65-4BCE-35EA-3869-DC2A63C896EA}"/>
              </a:ext>
              <a:ext uri="{C183D7F6-B498-43B3-948B-1728B52AA6E4}">
                <adec:decorative xmlns:adec="http://schemas.microsoft.com/office/drawing/2017/decorative" val="1"/>
              </a:ext>
            </a:extLst>
          </p:cNvPr>
          <p:cNvSpPr txBox="1"/>
          <p:nvPr/>
        </p:nvSpPr>
        <p:spPr>
          <a:xfrm>
            <a:off x="359999" y="6419001"/>
            <a:ext cx="4489450" cy="276999"/>
          </a:xfrm>
          <a:prstGeom prst="rect">
            <a:avLst/>
          </a:prstGeom>
          <a:noFill/>
        </p:spPr>
        <p:txBody>
          <a:bodyPr wrap="square">
            <a:spAutoFit/>
          </a:bodyPr>
          <a:lstStyle/>
          <a:p>
            <a:r>
              <a:rPr lang="en-AU" sz="1200" dirty="0"/>
              <a:t>Photo by </a:t>
            </a:r>
            <a:r>
              <a:rPr lang="en-AU" sz="1200" dirty="0">
                <a:hlinkClick r:id="rId4"/>
              </a:rPr>
              <a:t>William Warby</a:t>
            </a:r>
            <a:r>
              <a:rPr lang="en-AU" sz="1200" dirty="0"/>
              <a:t> on </a:t>
            </a:r>
            <a:r>
              <a:rPr lang="en-AU" sz="1200" dirty="0" err="1">
                <a:hlinkClick r:id="rId5"/>
              </a:rPr>
              <a:t>Unsplash</a:t>
            </a:r>
            <a:r>
              <a:rPr lang="en-AU" sz="1200" dirty="0"/>
              <a:t> </a:t>
            </a:r>
          </a:p>
        </p:txBody>
      </p:sp>
      <p:sp>
        <p:nvSpPr>
          <p:cNvPr id="5" name="Content Placeholder 4">
            <a:extLst>
              <a:ext uri="{FF2B5EF4-FFF2-40B4-BE49-F238E27FC236}">
                <a16:creationId xmlns:a16="http://schemas.microsoft.com/office/drawing/2014/main" id="{10EB5F97-BCCE-E166-592A-4C4F2935D827}"/>
              </a:ext>
            </a:extLst>
          </p:cNvPr>
          <p:cNvSpPr>
            <a:spLocks noGrp="1"/>
          </p:cNvSpPr>
          <p:nvPr>
            <p:ph sz="quarter" idx="19"/>
          </p:nvPr>
        </p:nvSpPr>
        <p:spPr>
          <a:xfrm>
            <a:off x="5582497" y="1496823"/>
            <a:ext cx="6261501" cy="4814518"/>
          </a:xfrm>
        </p:spPr>
        <p:txBody>
          <a:bodyPr vert="horz" lIns="0" tIns="0" rIns="0" bIns="0" rtlCol="0" anchor="t">
            <a:noAutofit/>
          </a:bodyPr>
          <a:lstStyle/>
          <a:p>
            <a:pPr marL="285750" lvl="0" indent="-285750">
              <a:buFont typeface="Arial" panose="020B0604020202020204" pitchFamily="34" charset="0"/>
              <a:buChar char="•"/>
            </a:pPr>
            <a:r>
              <a:rPr lang="en-AU" sz="1800" dirty="0">
                <a:latin typeface="+mn-lt"/>
              </a:rPr>
              <a:t>score by catching the disc in the other team’s end zone.</a:t>
            </a:r>
          </a:p>
          <a:p>
            <a:pPr marL="285750" lvl="0" indent="-285750">
              <a:buFont typeface="Arial" panose="020B0604020202020204" pitchFamily="34" charset="0"/>
              <a:buChar char="•"/>
            </a:pPr>
            <a:r>
              <a:rPr lang="en-AU" sz="1800" dirty="0">
                <a:latin typeface="+mn-lt"/>
              </a:rPr>
              <a:t>each point begins with a ‘pull’ (throw-off) between teams.</a:t>
            </a:r>
          </a:p>
          <a:p>
            <a:pPr marL="285750" lvl="0" indent="-285750">
              <a:buFont typeface="Arial" panose="020B0604020202020204" pitchFamily="34" charset="0"/>
              <a:buChar char="•"/>
            </a:pPr>
            <a:r>
              <a:rPr lang="en-AU" sz="1800" dirty="0">
                <a:latin typeface="+mn-lt"/>
              </a:rPr>
              <a:t>you can’t run with the disc – pivot and throw within 10 seconds.</a:t>
            </a:r>
          </a:p>
          <a:p>
            <a:pPr marL="285750" lvl="0" indent="-285750">
              <a:buFont typeface="Arial" panose="020B0604020202020204" pitchFamily="34" charset="0"/>
              <a:buChar char="•"/>
            </a:pPr>
            <a:r>
              <a:rPr lang="en-AU" sz="1800" dirty="0">
                <a:latin typeface="+mn-lt"/>
              </a:rPr>
              <a:t>the other team gets the disc if it’s dropped, intercepted, goes out, or the thrower stalls.</a:t>
            </a:r>
          </a:p>
          <a:p>
            <a:pPr marL="285750" lvl="0" indent="-285750">
              <a:buFont typeface="Arial" panose="020B0604020202020204" pitchFamily="34" charset="0"/>
              <a:buChar char="•"/>
            </a:pPr>
            <a:r>
              <a:rPr lang="en-AU" sz="1800" dirty="0">
                <a:latin typeface="+mn-lt"/>
              </a:rPr>
              <a:t>1 point is awarded for catching the disc in the end zone.</a:t>
            </a:r>
          </a:p>
          <a:p>
            <a:pPr marL="285750" lvl="0" indent="-285750">
              <a:buFont typeface="Arial" panose="020B0604020202020204" pitchFamily="34" charset="0"/>
              <a:buChar char="•"/>
            </a:pPr>
            <a:r>
              <a:rPr lang="en-AU" sz="1800" dirty="0">
                <a:latin typeface="+mn-lt"/>
                <a:cs typeface="Arial"/>
              </a:rPr>
              <a:t>Ultimate is a non-contact sport, avoid physical contact.</a:t>
            </a:r>
          </a:p>
          <a:p>
            <a:pPr marL="285750" lvl="0" indent="-285750">
              <a:buFont typeface="Arial" panose="020B0604020202020204" pitchFamily="34" charset="0"/>
              <a:buChar char="•"/>
            </a:pPr>
            <a:r>
              <a:rPr lang="en-AU" sz="1800" dirty="0">
                <a:latin typeface="+mn-lt"/>
              </a:rPr>
              <a:t>spirit of the game, players self-officiate and show honesty and respect.</a:t>
            </a:r>
          </a:p>
        </p:txBody>
      </p:sp>
      <p:sp>
        <p:nvSpPr>
          <p:cNvPr id="2" name="Slide Number Placeholder 1">
            <a:extLst>
              <a:ext uri="{FF2B5EF4-FFF2-40B4-BE49-F238E27FC236}">
                <a16:creationId xmlns:a16="http://schemas.microsoft.com/office/drawing/2014/main" id="{E0B35AFB-C766-EB50-6CAC-FE8DB5CDFF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45</a:t>
            </a:fld>
            <a:endParaRPr lang="en-AU"/>
          </a:p>
        </p:txBody>
      </p:sp>
    </p:spTree>
    <p:extLst>
      <p:ext uri="{BB962C8B-B14F-4D97-AF65-F5344CB8AC3E}">
        <p14:creationId xmlns:p14="http://schemas.microsoft.com/office/powerpoint/2010/main" val="83439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870FF-CD75-FD04-7246-35C6D2A7ED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33D09B-FFFB-4900-4EFD-FB352CACAAD7}"/>
              </a:ext>
            </a:extLst>
          </p:cNvPr>
          <p:cNvSpPr>
            <a:spLocks noGrp="1"/>
          </p:cNvSpPr>
          <p:nvPr>
            <p:ph type="title"/>
          </p:nvPr>
        </p:nvSpPr>
        <p:spPr/>
        <p:txBody>
          <a:bodyPr/>
          <a:lstStyle/>
          <a:p>
            <a:r>
              <a:rPr lang="en-AU" dirty="0">
                <a:latin typeface="+mj-lt"/>
              </a:rPr>
              <a:t>To referee or self-referee that is the question (2)</a:t>
            </a:r>
          </a:p>
        </p:txBody>
      </p:sp>
      <p:sp>
        <p:nvSpPr>
          <p:cNvPr id="4" name="Text Placeholder 3">
            <a:extLst>
              <a:ext uri="{FF2B5EF4-FFF2-40B4-BE49-F238E27FC236}">
                <a16:creationId xmlns:a16="http://schemas.microsoft.com/office/drawing/2014/main" id="{EC94A3F7-6BFF-0ACB-8EF4-11BDFB278775}"/>
              </a:ext>
            </a:extLst>
          </p:cNvPr>
          <p:cNvSpPr>
            <a:spLocks noGrp="1"/>
          </p:cNvSpPr>
          <p:nvPr>
            <p:ph type="body" sz="quarter" idx="18"/>
          </p:nvPr>
        </p:nvSpPr>
        <p:spPr/>
        <p:txBody>
          <a:bodyPr/>
          <a:lstStyle/>
          <a:p>
            <a:r>
              <a:rPr lang="en-AU" dirty="0">
                <a:latin typeface="+mj-lt"/>
              </a:rPr>
              <a:t>Scenarios</a:t>
            </a:r>
          </a:p>
        </p:txBody>
      </p:sp>
      <p:sp>
        <p:nvSpPr>
          <p:cNvPr id="12" name="Content Placeholder 11">
            <a:extLst>
              <a:ext uri="{FF2B5EF4-FFF2-40B4-BE49-F238E27FC236}">
                <a16:creationId xmlns:a16="http://schemas.microsoft.com/office/drawing/2014/main" id="{372B2749-F9BB-BD74-B302-3E8DA650ACDA}"/>
              </a:ext>
            </a:extLst>
          </p:cNvPr>
          <p:cNvSpPr>
            <a:spLocks noGrp="1"/>
          </p:cNvSpPr>
          <p:nvPr>
            <p:ph sz="quarter" idx="19"/>
          </p:nvPr>
        </p:nvSpPr>
        <p:spPr/>
        <p:txBody>
          <a:bodyPr/>
          <a:lstStyle/>
          <a:p>
            <a:pPr marL="342900" indent="-342900">
              <a:buFont typeface="Arial" panose="020B0604020202020204" pitchFamily="34" charset="0"/>
              <a:buChar char="•"/>
            </a:pPr>
            <a:r>
              <a:rPr lang="en-AU" dirty="0">
                <a:latin typeface="+mn-lt"/>
              </a:rPr>
              <a:t>a defender makes contact with the thrower’s arm while they are releasing the disc.</a:t>
            </a:r>
          </a:p>
          <a:p>
            <a:pPr marL="342900" indent="-342900">
              <a:buFont typeface="Arial" panose="020B0604020202020204" pitchFamily="34" charset="0"/>
              <a:buChar char="•"/>
            </a:pPr>
            <a:r>
              <a:rPr lang="en-AU" dirty="0">
                <a:latin typeface="+mn-lt"/>
              </a:rPr>
              <a:t>the disc lands right near the sideline, and it is unclear if the receiver caught it in or out.</a:t>
            </a:r>
          </a:p>
          <a:p>
            <a:pPr marL="342900" indent="-342900">
              <a:buFont typeface="Arial" panose="020B0604020202020204" pitchFamily="34" charset="0"/>
              <a:buChar char="•"/>
            </a:pPr>
            <a:r>
              <a:rPr lang="en-AU" dirty="0">
                <a:latin typeface="+mn-lt"/>
              </a:rPr>
              <a:t>two players both dive and grab the disc at the same time.</a:t>
            </a:r>
          </a:p>
          <a:p>
            <a:pPr marL="342900" indent="-342900">
              <a:buFont typeface="Arial" panose="020B0604020202020204" pitchFamily="34" charset="0"/>
              <a:buChar char="•"/>
            </a:pPr>
            <a:r>
              <a:rPr lang="en-AU" dirty="0">
                <a:latin typeface="+mn-lt"/>
              </a:rPr>
              <a:t>a team takes a long time to check the disc in and restart play after a foul call.</a:t>
            </a:r>
          </a:p>
        </p:txBody>
      </p:sp>
      <p:sp>
        <p:nvSpPr>
          <p:cNvPr id="14" name="TextBox 13">
            <a:extLst>
              <a:ext uri="{FF2B5EF4-FFF2-40B4-BE49-F238E27FC236}">
                <a16:creationId xmlns:a16="http://schemas.microsoft.com/office/drawing/2014/main" id="{78623ABA-2984-8558-EDBE-70AB54C143AC}"/>
              </a:ext>
            </a:extLst>
          </p:cNvPr>
          <p:cNvSpPr txBox="1"/>
          <p:nvPr/>
        </p:nvSpPr>
        <p:spPr>
          <a:xfrm>
            <a:off x="6297930" y="1562471"/>
            <a:ext cx="5546068" cy="4814518"/>
          </a:xfrm>
          <a:prstGeom prst="roundRect">
            <a:avLst>
              <a:gd name="adj" fmla="val 5034"/>
            </a:avLst>
          </a:prstGeom>
          <a:solidFill>
            <a:schemeClr val="accent4"/>
          </a:solidFill>
        </p:spPr>
        <p:txBody>
          <a:bodyPr wrap="square" lIns="182880" tIns="182880" rIns="182880" bIns="182880" rtlCol="0">
            <a:noAutofit/>
          </a:bodyPr>
          <a:lstStyle/>
          <a:p>
            <a:pPr lvl="0">
              <a:lnSpc>
                <a:spcPct val="150000"/>
              </a:lnSpc>
              <a:spcAft>
                <a:spcPts val="1200"/>
              </a:spcAft>
            </a:pPr>
            <a:r>
              <a:rPr lang="en-AU" sz="1800" dirty="0"/>
              <a:t>Provide a written response for each of the scenarios answering:</a:t>
            </a:r>
          </a:p>
          <a:p>
            <a:pPr marL="285750" lvl="0" indent="-285750">
              <a:lnSpc>
                <a:spcPct val="150000"/>
              </a:lnSpc>
              <a:spcAft>
                <a:spcPts val="1200"/>
              </a:spcAft>
              <a:buFont typeface="Arial" panose="020B0604020202020204" pitchFamily="34" charset="0"/>
              <a:buChar char="•"/>
            </a:pPr>
            <a:r>
              <a:rPr lang="en-AU" sz="1800" dirty="0"/>
              <a:t>What would happen if players were self-officiating?</a:t>
            </a:r>
          </a:p>
          <a:p>
            <a:pPr marL="285750" lvl="0" indent="-285750">
              <a:lnSpc>
                <a:spcPct val="150000"/>
              </a:lnSpc>
              <a:spcAft>
                <a:spcPts val="1200"/>
              </a:spcAft>
              <a:buFont typeface="Arial" panose="020B0604020202020204" pitchFamily="34" charset="0"/>
              <a:buChar char="•"/>
            </a:pPr>
            <a:r>
              <a:rPr lang="en-AU" sz="1800" dirty="0"/>
              <a:t>What would happen if a referee was officiating?</a:t>
            </a:r>
          </a:p>
        </p:txBody>
      </p:sp>
      <p:sp>
        <p:nvSpPr>
          <p:cNvPr id="2" name="Slide Number Placeholder 1">
            <a:extLst>
              <a:ext uri="{FF2B5EF4-FFF2-40B4-BE49-F238E27FC236}">
                <a16:creationId xmlns:a16="http://schemas.microsoft.com/office/drawing/2014/main" id="{3D966FD2-31BD-4216-A605-97DEFE2F06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46</a:t>
            </a:fld>
            <a:endParaRPr lang="en-AU"/>
          </a:p>
        </p:txBody>
      </p:sp>
    </p:spTree>
    <p:extLst>
      <p:ext uri="{BB962C8B-B14F-4D97-AF65-F5344CB8AC3E}">
        <p14:creationId xmlns:p14="http://schemas.microsoft.com/office/powerpoint/2010/main" val="9391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p:txBody>
          <a:bodyPr/>
          <a:lstStyle/>
          <a:p>
            <a:r>
              <a:rPr lang="en-AU" dirty="0">
                <a:latin typeface="+mj-lt"/>
              </a:rPr>
              <a:t>Design the rulebook</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p:txBody>
          <a:bodyPr/>
          <a:lstStyle/>
          <a:p>
            <a:r>
              <a:rPr lang="en-AU" dirty="0">
                <a:latin typeface="+mj-lt"/>
              </a:rPr>
              <a:t>Group work</a:t>
            </a:r>
          </a:p>
        </p:txBody>
      </p:sp>
      <p:sp>
        <p:nvSpPr>
          <p:cNvPr id="4" name="Text Placeholder 3">
            <a:extLst>
              <a:ext uri="{FF2B5EF4-FFF2-40B4-BE49-F238E27FC236}">
                <a16:creationId xmlns:a16="http://schemas.microsoft.com/office/drawing/2014/main" id="{A4591B0F-4C0C-0BFE-0743-48DA14A60262}"/>
              </a:ext>
            </a:extLst>
          </p:cNvPr>
          <p:cNvSpPr>
            <a:spLocks noGrp="1"/>
          </p:cNvSpPr>
          <p:nvPr>
            <p:ph type="body" sz="quarter" idx="17"/>
          </p:nvPr>
        </p:nvSpPr>
        <p:spPr>
          <a:xfrm>
            <a:off x="354000" y="1651740"/>
            <a:ext cx="11484000" cy="4807835"/>
          </a:xfrm>
        </p:spPr>
        <p:txBody>
          <a:bodyPr vert="horz" lIns="0" tIns="0" rIns="0" bIns="0" rtlCol="0" anchor="t">
            <a:noAutofit/>
          </a:bodyPr>
          <a:lstStyle/>
          <a:p>
            <a:r>
              <a:rPr lang="en-AU" sz="1800" dirty="0">
                <a:latin typeface="+mn-lt"/>
                <a:cs typeface="Arial"/>
              </a:rPr>
              <a:t>In groups, you will create a mini rulebook for a new version of Ultimate to play in an upcoming practical lesson. </a:t>
            </a:r>
          </a:p>
          <a:p>
            <a:pPr marL="342900" indent="-342900">
              <a:buFont typeface="Arial" panose="020B0604020202020204" pitchFamily="34" charset="0"/>
              <a:buChar char="•"/>
            </a:pPr>
            <a:r>
              <a:rPr lang="en-AU" sz="1800" dirty="0">
                <a:latin typeface="+mn-lt"/>
              </a:rPr>
              <a:t>Decide how your game will run – self-officiated or referee-officiated?</a:t>
            </a:r>
          </a:p>
          <a:p>
            <a:pPr marL="342900" indent="-342900">
              <a:buFont typeface="Arial" panose="020B0604020202020204" pitchFamily="34" charset="0"/>
              <a:buChar char="•"/>
            </a:pPr>
            <a:r>
              <a:rPr lang="en-AU" sz="1800" dirty="0">
                <a:latin typeface="+mn-lt"/>
                <a:cs typeface="Arial"/>
              </a:rPr>
              <a:t>Set your guiding principles – promote safety, encourage inclusivity, keep the game fair, add challenge</a:t>
            </a:r>
          </a:p>
          <a:p>
            <a:pPr marL="342900" indent="-342900">
              <a:buFont typeface="Arial" panose="020B0604020202020204" pitchFamily="34" charset="0"/>
              <a:buChar char="•"/>
            </a:pPr>
            <a:r>
              <a:rPr lang="en-AU" sz="1800" dirty="0">
                <a:latin typeface="+mn-lt"/>
                <a:cs typeface="Arial"/>
              </a:rPr>
              <a:t>Create your rules – how teams score points, how the game starts and restarts, what counts as a foul and how fouls are managed.</a:t>
            </a:r>
          </a:p>
          <a:p>
            <a:pPr marL="342900" indent="-342900">
              <a:buFont typeface="Arial" panose="020B0604020202020204" pitchFamily="34" charset="0"/>
              <a:buChar char="•"/>
            </a:pPr>
            <a:r>
              <a:rPr lang="en-AU" sz="1800" dirty="0">
                <a:latin typeface="+mn-lt"/>
                <a:cs typeface="Arial"/>
              </a:rPr>
              <a:t>Add at least two unique rules to make your version stand out</a:t>
            </a:r>
          </a:p>
          <a:p>
            <a:pPr marL="342900" indent="-342900">
              <a:buFont typeface="Arial" panose="020B0604020202020204" pitchFamily="34" charset="0"/>
              <a:buChar char="•"/>
            </a:pPr>
            <a:r>
              <a:rPr lang="en-AU" sz="1800" dirty="0">
                <a:latin typeface="+mn-lt"/>
                <a:cs typeface="Arial"/>
              </a:rPr>
              <a:t>Be creative and work together as your rulebook may guide how your class plays the new version of Ultimate.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47</a:t>
            </a:fld>
            <a:endParaRPr lang="en-AU"/>
          </a:p>
        </p:txBody>
      </p:sp>
    </p:spTree>
    <p:extLst>
      <p:ext uri="{BB962C8B-B14F-4D97-AF65-F5344CB8AC3E}">
        <p14:creationId xmlns:p14="http://schemas.microsoft.com/office/powerpoint/2010/main" val="27297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0B941-656B-E3D2-F603-F6C40707FB8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2337309-370C-29BF-9798-74856894876A}"/>
              </a:ext>
            </a:extLst>
          </p:cNvPr>
          <p:cNvSpPr>
            <a:spLocks noGrp="1"/>
          </p:cNvSpPr>
          <p:nvPr>
            <p:ph type="ctrTitle"/>
          </p:nvPr>
        </p:nvSpPr>
        <p:spPr/>
        <p:txBody>
          <a:bodyPr/>
          <a:lstStyle/>
          <a:p>
            <a:r>
              <a:rPr lang="en-AU" dirty="0">
                <a:latin typeface="+mj-lt"/>
                <a:cs typeface="Arial"/>
              </a:rPr>
              <a:t>Learning sequence 5 – analysing sports performance</a:t>
            </a:r>
            <a:endParaRPr lang="en-AU" dirty="0">
              <a:latin typeface="+mj-lt"/>
            </a:endParaRPr>
          </a:p>
        </p:txBody>
      </p:sp>
    </p:spTree>
    <p:extLst>
      <p:ext uri="{BB962C8B-B14F-4D97-AF65-F5344CB8AC3E}">
        <p14:creationId xmlns:p14="http://schemas.microsoft.com/office/powerpoint/2010/main" val="377075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04ED6-F3B7-53B9-EB3B-B72C61826B8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C9C27B0-90A2-B1C7-3F32-1C7F7F862CE5}"/>
              </a:ext>
            </a:extLst>
          </p:cNvPr>
          <p:cNvSpPr>
            <a:spLocks noGrp="1"/>
          </p:cNvSpPr>
          <p:nvPr>
            <p:ph type="title"/>
          </p:nvPr>
        </p:nvSpPr>
        <p:spPr/>
        <p:txBody>
          <a:bodyPr/>
          <a:lstStyle/>
          <a:p>
            <a:r>
              <a:rPr lang="en-AU" dirty="0">
                <a:latin typeface="+mj-lt"/>
              </a:rPr>
              <a:t>Learning intentions and success criteria (5)</a:t>
            </a:r>
          </a:p>
        </p:txBody>
      </p:sp>
      <p:sp>
        <p:nvSpPr>
          <p:cNvPr id="3" name="TextBox 2">
            <a:extLst>
              <a:ext uri="{FF2B5EF4-FFF2-40B4-BE49-F238E27FC236}">
                <a16:creationId xmlns:a16="http://schemas.microsoft.com/office/drawing/2014/main" id="{46D3958F-10D8-52DB-333B-3BB2EB5F2431}"/>
              </a:ext>
            </a:extLst>
          </p:cNvPr>
          <p:cNvSpPr txBox="1"/>
          <p:nvPr/>
        </p:nvSpPr>
        <p:spPr>
          <a:xfrm>
            <a:off x="370416" y="1894417"/>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Aft>
                <a:spcPts val="12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are learning to</a:t>
            </a:r>
            <a:endParaRPr kumimoji="0" lang="en-AU" sz="2000" b="1" i="0" u="none" strike="noStrike" kern="1200" cap="none" spc="0" normalizeH="0" baseline="0" noProof="0" dirty="0">
              <a:ln>
                <a:noFill/>
              </a:ln>
              <a:solidFill>
                <a:srgbClr val="002664"/>
              </a:solidFill>
              <a:effectLst/>
              <a:uLnTx/>
              <a:uFillTx/>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a:rPr>
              <a:t>observe and analyse player performance in Ultimate using key performance indicators (KPIs)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record and interpret data to identify strengths and areas for improvement in skills and strategies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provide and apply feedback to improve team performance and individual movement skills</a:t>
            </a:r>
            <a:endPar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endParaRPr>
          </a:p>
          <a:p>
            <a:pPr marL="0" marR="0" lvl="0" indent="0" algn="l" defTabSz="609585" rtl="0" eaLnBrk="1" fontAlgn="auto" latinLnBrk="0" hangingPunct="1">
              <a:lnSpc>
                <a:spcPct val="150000"/>
              </a:lnSpc>
              <a:spcAft>
                <a:spcPts val="12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can</a:t>
            </a:r>
            <a:endParaRPr kumimoji="0" lang="en-US" sz="2000" b="0" i="0" u="none" strike="noStrike" kern="1200" cap="none" spc="0" normalizeH="0" baseline="0" noProof="0" dirty="0">
              <a:ln>
                <a:noFill/>
              </a:ln>
              <a:solidFill>
                <a:srgbClr val="002664"/>
              </a:solidFill>
              <a:effectLst/>
              <a:uLnTx/>
              <a:uFillTx/>
              <a:latin typeface="+mj-lt"/>
              <a:ea typeface="+mn-ea"/>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accurately track throwing, catching, pivoting, and movement into space during games</a:t>
            </a: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identify patterns in performance and suggest ways to improve skills and tactics</a:t>
            </a: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give clear, constructive feedback to players or teams to support better outcomes</a:t>
            </a:r>
          </a:p>
        </p:txBody>
      </p:sp>
      <p:sp>
        <p:nvSpPr>
          <p:cNvPr id="2" name="Slide Number Placeholder 1">
            <a:extLst>
              <a:ext uri="{FF2B5EF4-FFF2-40B4-BE49-F238E27FC236}">
                <a16:creationId xmlns:a16="http://schemas.microsoft.com/office/drawing/2014/main" id="{BC72F2FD-7051-AD78-C78A-4976B1AC1FB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49</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1426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(1)</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763785"/>
            <a:ext cx="11303000" cy="45556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600" b="1" dirty="0">
                <a:solidFill>
                  <a:schemeClr val="accent1"/>
                </a:solidFill>
                <a:latin typeface="+mj-lt"/>
                <a:cs typeface="Arial" panose="020B0604020202020204" pitchFamily="34" charset="0"/>
              </a:rPr>
              <a:t>We are learning to</a:t>
            </a:r>
            <a:endParaRPr lang="en-AU" sz="16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take on and understand different roles and understand how they help the game run smoothly</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use teamwork, communication, and our personal strengths to improve how we play and support others</a:t>
            </a:r>
          </a:p>
          <a:p>
            <a:pPr marL="342900" indent="-342900">
              <a:lnSpc>
                <a:spcPct val="150000"/>
              </a:lnSpc>
              <a:spcAft>
                <a:spcPts val="600"/>
              </a:spcAft>
              <a:buFont typeface="Arial" panose="020B0604020202020204" pitchFamily="34" charset="0"/>
              <a:buChar char="•"/>
            </a:pPr>
            <a:r>
              <a:rPr lang="en-AU" sz="1600" dirty="0">
                <a:cs typeface="Arial" panose="020B0604020202020204" pitchFamily="34" charset="0"/>
              </a:rPr>
              <a:t>apply strategies like positive self-talk and encouragement to stay motivated and build resilience during skill practice and games.</a:t>
            </a:r>
            <a:endParaRPr lang="en-AU" sz="1600" dirty="0">
              <a:latin typeface="Arial" panose="020B0604020202020204" pitchFamily="34" charset="0"/>
              <a:cs typeface="Arial" panose="020B0604020202020204" pitchFamily="34" charset="0"/>
            </a:endParaRPr>
          </a:p>
          <a:p>
            <a:pPr>
              <a:lnSpc>
                <a:spcPct val="150000"/>
              </a:lnSpc>
              <a:spcAft>
                <a:spcPts val="600"/>
              </a:spcAft>
            </a:pPr>
            <a:r>
              <a:rPr lang="en-AU" sz="1600" b="1" dirty="0">
                <a:solidFill>
                  <a:schemeClr val="accent1"/>
                </a:solidFill>
                <a:latin typeface="+mj-lt"/>
                <a:cs typeface="Arial" panose="020B0604020202020204" pitchFamily="34" charset="0"/>
              </a:rPr>
              <a:t>We can</a:t>
            </a:r>
            <a:endParaRPr lang="en-US" sz="16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600" dirty="0">
                <a:cs typeface="Arial" panose="020B0604020202020204" pitchFamily="34" charset="0"/>
              </a:rPr>
              <a:t>demonstrate different roles during Ultimate activities and explain how each role supports fair and organised gameplay</a:t>
            </a:r>
          </a:p>
          <a:p>
            <a:pPr marL="342900" indent="-342900">
              <a:lnSpc>
                <a:spcPct val="150000"/>
              </a:lnSpc>
              <a:spcAft>
                <a:spcPts val="600"/>
              </a:spcAft>
              <a:buFont typeface="Arial"/>
              <a:buChar char="•"/>
            </a:pPr>
            <a:r>
              <a:rPr lang="en-AU" sz="1600" dirty="0">
                <a:cs typeface="Arial" panose="020B0604020202020204" pitchFamily="34" charset="0"/>
              </a:rPr>
              <a:t>work effectively with my team by communicating clearly, using my strengths, and helping create a positive playing environment</a:t>
            </a:r>
          </a:p>
          <a:p>
            <a:pPr marL="342900" indent="-342900">
              <a:lnSpc>
                <a:spcPct val="150000"/>
              </a:lnSpc>
              <a:spcAft>
                <a:spcPts val="600"/>
              </a:spcAft>
              <a:buFont typeface="Arial"/>
              <a:buChar char="•"/>
            </a:pPr>
            <a:r>
              <a:rPr lang="en-AU" sz="1600" dirty="0">
                <a:cs typeface="Arial" panose="020B0604020202020204" pitchFamily="34" charset="0"/>
              </a:rPr>
              <a:t>use strategies such as encouragement and positive self-talk to stay focused, improve my skills, and support my teammates when challenges arise.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8DE3B1B-AE8C-4E21-15EA-A8C52851C76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7611"/>
          <a:stretch>
            <a:fillRect/>
          </a:stretch>
        </p:blipFill>
        <p:spPr>
          <a:xfrm>
            <a:off x="0" y="0"/>
            <a:ext cx="5065159" cy="6336000"/>
          </a:xfrm>
        </p:spPr>
      </p:pic>
      <p:sp>
        <p:nvSpPr>
          <p:cNvPr id="2" name="TextBox 1">
            <a:extLst>
              <a:ext uri="{FF2B5EF4-FFF2-40B4-BE49-F238E27FC236}">
                <a16:creationId xmlns:a16="http://schemas.microsoft.com/office/drawing/2014/main" id="{ADCAF57E-DAB5-94C2-A15C-61C2C68D4E74}"/>
              </a:ext>
              <a:ext uri="{C183D7F6-B498-43B3-948B-1728B52AA6E4}">
                <adec:decorative xmlns:adec="http://schemas.microsoft.com/office/drawing/2017/decorative" val="1"/>
              </a:ext>
            </a:extLst>
          </p:cNvPr>
          <p:cNvSpPr txBox="1"/>
          <p:nvPr/>
        </p:nvSpPr>
        <p:spPr>
          <a:xfrm>
            <a:off x="0" y="6419001"/>
            <a:ext cx="4489450" cy="276999"/>
          </a:xfrm>
          <a:prstGeom prst="rect">
            <a:avLst/>
          </a:prstGeom>
          <a:noFill/>
        </p:spPr>
        <p:txBody>
          <a:bodyPr wrap="square">
            <a:spAutoFit/>
          </a:bodyPr>
          <a:lstStyle/>
          <a:p>
            <a:r>
              <a:rPr lang="en-AU" sz="1200" dirty="0"/>
              <a:t>Photo by </a:t>
            </a:r>
            <a:r>
              <a:rPr lang="en-AU" sz="1200" dirty="0">
                <a:hlinkClick r:id="rId4"/>
              </a:rPr>
              <a:t>William Warby</a:t>
            </a:r>
            <a:r>
              <a:rPr lang="en-AU" sz="1200" dirty="0"/>
              <a:t> on </a:t>
            </a:r>
            <a:r>
              <a:rPr lang="en-AU" sz="1200" dirty="0" err="1">
                <a:hlinkClick r:id="rId5"/>
              </a:rPr>
              <a:t>Unsplash</a:t>
            </a:r>
            <a:r>
              <a:rPr lang="en-AU" sz="1200" dirty="0"/>
              <a:t> </a:t>
            </a:r>
          </a:p>
        </p:txBody>
      </p:sp>
      <p:sp>
        <p:nvSpPr>
          <p:cNvPr id="3" name="Title 2">
            <a:extLst>
              <a:ext uri="{FF2B5EF4-FFF2-40B4-BE49-F238E27FC236}">
                <a16:creationId xmlns:a16="http://schemas.microsoft.com/office/drawing/2014/main" id="{CA8CF676-0C59-4EA5-D52C-EDC3270B6BF1}"/>
              </a:ext>
            </a:extLst>
          </p:cNvPr>
          <p:cNvSpPr>
            <a:spLocks noGrp="1"/>
          </p:cNvSpPr>
          <p:nvPr>
            <p:ph type="title"/>
          </p:nvPr>
        </p:nvSpPr>
        <p:spPr/>
        <p:txBody>
          <a:bodyPr/>
          <a:lstStyle/>
          <a:p>
            <a:r>
              <a:rPr lang="en-AU" dirty="0">
                <a:latin typeface="+mj-lt"/>
              </a:rPr>
              <a:t>Sports analyst (1)</a:t>
            </a:r>
          </a:p>
        </p:txBody>
      </p:sp>
      <p:sp>
        <p:nvSpPr>
          <p:cNvPr id="6" name="Text Placeholder 5">
            <a:extLst>
              <a:ext uri="{FF2B5EF4-FFF2-40B4-BE49-F238E27FC236}">
                <a16:creationId xmlns:a16="http://schemas.microsoft.com/office/drawing/2014/main" id="{577B7BF3-7195-3957-39C2-BF2218986EBF}"/>
              </a:ext>
            </a:extLst>
          </p:cNvPr>
          <p:cNvSpPr>
            <a:spLocks noGrp="1"/>
          </p:cNvSpPr>
          <p:nvPr>
            <p:ph type="body" sz="quarter" idx="18"/>
          </p:nvPr>
        </p:nvSpPr>
        <p:spPr/>
        <p:txBody>
          <a:bodyPr/>
          <a:lstStyle/>
          <a:p>
            <a:r>
              <a:rPr lang="en-AU" dirty="0">
                <a:latin typeface="+mj-lt"/>
              </a:rPr>
              <a:t>Discussion</a:t>
            </a:r>
          </a:p>
        </p:txBody>
      </p:sp>
      <p:sp>
        <p:nvSpPr>
          <p:cNvPr id="5" name="Text Placeholder 4">
            <a:extLst>
              <a:ext uri="{FF2B5EF4-FFF2-40B4-BE49-F238E27FC236}">
                <a16:creationId xmlns:a16="http://schemas.microsoft.com/office/drawing/2014/main" id="{27B9263D-1061-66AA-6EAE-BE435DDB4435}"/>
              </a:ext>
            </a:extLst>
          </p:cNvPr>
          <p:cNvSpPr>
            <a:spLocks noGrp="1"/>
          </p:cNvSpPr>
          <p:nvPr>
            <p:ph type="body" sz="quarter" idx="17"/>
          </p:nvPr>
        </p:nvSpPr>
        <p:spPr/>
        <p:txBody>
          <a:bodyPr/>
          <a:lstStyle/>
          <a:p>
            <a:r>
              <a:rPr lang="en-AU" dirty="0">
                <a:latin typeface="+mn-lt"/>
              </a:rPr>
              <a:t>Think about when you watch sport on TV, YouTube, TikTok highlights, or even live at a game. What do commentators or analysts usually point out?</a:t>
            </a:r>
          </a:p>
        </p:txBody>
      </p:sp>
      <p:sp>
        <p:nvSpPr>
          <p:cNvPr id="4" name="Slide Number Placeholder 3">
            <a:extLst>
              <a:ext uri="{FF2B5EF4-FFF2-40B4-BE49-F238E27FC236}">
                <a16:creationId xmlns:a16="http://schemas.microsoft.com/office/drawing/2014/main" id="{C29C2394-73BF-F279-9D09-A67CB49F1D8B}"/>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50</a:t>
            </a:fld>
            <a:endParaRPr lang="en-AU" dirty="0"/>
          </a:p>
        </p:txBody>
      </p:sp>
    </p:spTree>
    <p:extLst>
      <p:ext uri="{BB962C8B-B14F-4D97-AF65-F5344CB8AC3E}">
        <p14:creationId xmlns:p14="http://schemas.microsoft.com/office/powerpoint/2010/main" val="273290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47A302-0C7D-2F75-429C-EA133BDB885C}"/>
              </a:ext>
            </a:extLst>
          </p:cNvPr>
          <p:cNvSpPr>
            <a:spLocks noGrp="1"/>
          </p:cNvSpPr>
          <p:nvPr>
            <p:ph type="title"/>
          </p:nvPr>
        </p:nvSpPr>
        <p:spPr/>
        <p:txBody>
          <a:bodyPr/>
          <a:lstStyle/>
          <a:p>
            <a:r>
              <a:rPr lang="en-AU" dirty="0">
                <a:latin typeface="+mj-lt"/>
              </a:rPr>
              <a:t>Sports analyst (2)</a:t>
            </a:r>
          </a:p>
        </p:txBody>
      </p:sp>
      <p:sp>
        <p:nvSpPr>
          <p:cNvPr id="4" name="Text Placeholder 3">
            <a:extLst>
              <a:ext uri="{FF2B5EF4-FFF2-40B4-BE49-F238E27FC236}">
                <a16:creationId xmlns:a16="http://schemas.microsoft.com/office/drawing/2014/main" id="{FC564F61-A2EA-EB51-A01A-A2167DF5CB03}"/>
              </a:ext>
            </a:extLst>
          </p:cNvPr>
          <p:cNvSpPr>
            <a:spLocks noGrp="1"/>
          </p:cNvSpPr>
          <p:nvPr>
            <p:ph type="body" sz="quarter" idx="18"/>
          </p:nvPr>
        </p:nvSpPr>
        <p:spPr/>
        <p:txBody>
          <a:bodyPr/>
          <a:lstStyle/>
          <a:p>
            <a:r>
              <a:rPr lang="en-AU" dirty="0">
                <a:latin typeface="+mj-lt"/>
              </a:rPr>
              <a:t>Individual reflection</a:t>
            </a:r>
          </a:p>
        </p:txBody>
      </p:sp>
      <p:sp>
        <p:nvSpPr>
          <p:cNvPr id="5" name="Content Placeholder 4">
            <a:extLst>
              <a:ext uri="{FF2B5EF4-FFF2-40B4-BE49-F238E27FC236}">
                <a16:creationId xmlns:a16="http://schemas.microsoft.com/office/drawing/2014/main" id="{B6DC73C2-E161-4D18-46FA-DFBBD36DCB6B}"/>
              </a:ext>
            </a:extLst>
          </p:cNvPr>
          <p:cNvSpPr>
            <a:spLocks noGrp="1"/>
          </p:cNvSpPr>
          <p:nvPr>
            <p:ph sz="quarter" idx="19"/>
          </p:nvPr>
        </p:nvSpPr>
        <p:spPr/>
        <p:txBody>
          <a:bodyPr vert="horz" lIns="0" tIns="0" rIns="0" bIns="0" rtlCol="0" anchor="t">
            <a:noAutofit/>
          </a:bodyPr>
          <a:lstStyle/>
          <a:p>
            <a:pPr marL="342900" indent="-342900">
              <a:buFont typeface="Arial" panose="020B0604020202020204" pitchFamily="34" charset="0"/>
              <a:buChar char="•"/>
            </a:pPr>
            <a:r>
              <a:rPr lang="en-AU" dirty="0">
                <a:latin typeface="+mn-lt"/>
              </a:rPr>
              <a:t>Why do teams pay attention to these statistics?</a:t>
            </a:r>
          </a:p>
          <a:p>
            <a:pPr marL="342900" indent="-342900">
              <a:buFont typeface="Arial" panose="020B0604020202020204" pitchFamily="34" charset="0"/>
              <a:buChar char="•"/>
            </a:pPr>
            <a:r>
              <a:rPr lang="en-AU" dirty="0">
                <a:latin typeface="+mn-lt"/>
              </a:rPr>
              <a:t>How do commentators know what to say?</a:t>
            </a:r>
          </a:p>
          <a:p>
            <a:pPr marL="342900" indent="-342900">
              <a:buFont typeface="Arial" panose="020B0604020202020204" pitchFamily="34" charset="0"/>
              <a:buChar char="•"/>
            </a:pPr>
            <a:r>
              <a:rPr lang="en-AU" dirty="0">
                <a:latin typeface="+mn-lt"/>
                <a:cs typeface="Arial"/>
              </a:rPr>
              <a:t>If you were analysing a game of Ultimate, what things would you focus on?</a:t>
            </a:r>
          </a:p>
        </p:txBody>
      </p:sp>
      <p:pic>
        <p:nvPicPr>
          <p:cNvPr id="8" name="Picture Placeholder 7">
            <a:extLst>
              <a:ext uri="{FF2B5EF4-FFF2-40B4-BE49-F238E27FC236}">
                <a16:creationId xmlns:a16="http://schemas.microsoft.com/office/drawing/2014/main" id="{168AF855-1004-4533-3A9B-1625CEECE6EA}"/>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61C454BB-CAC7-0CD2-808F-862FB63A40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51</a:t>
            </a:fld>
            <a:endParaRPr lang="en-AU"/>
          </a:p>
        </p:txBody>
      </p:sp>
      <p:sp>
        <p:nvSpPr>
          <p:cNvPr id="6" name="TextBox 5">
            <a:extLst>
              <a:ext uri="{FF2B5EF4-FFF2-40B4-BE49-F238E27FC236}">
                <a16:creationId xmlns:a16="http://schemas.microsoft.com/office/drawing/2014/main" id="{08078DBA-6A5A-A24B-70BC-A580B89D205F}"/>
              </a:ext>
              <a:ext uri="{C183D7F6-B498-43B3-948B-1728B52AA6E4}">
                <adec:decorative xmlns:adec="http://schemas.microsoft.com/office/drawing/2017/decorative" val="1"/>
              </a:ext>
            </a:extLst>
          </p:cNvPr>
          <p:cNvSpPr txBox="1"/>
          <p:nvPr/>
        </p:nvSpPr>
        <p:spPr>
          <a:xfrm>
            <a:off x="6324599" y="6419001"/>
            <a:ext cx="4489450" cy="276999"/>
          </a:xfrm>
          <a:prstGeom prst="rect">
            <a:avLst/>
          </a:prstGeom>
          <a:noFill/>
        </p:spPr>
        <p:txBody>
          <a:bodyPr wrap="square">
            <a:spAutoFit/>
          </a:bodyPr>
          <a:lstStyle/>
          <a:p>
            <a:r>
              <a:rPr lang="en-AU" sz="1200" dirty="0"/>
              <a:t>Photo by </a:t>
            </a:r>
            <a:r>
              <a:rPr lang="en-AU" sz="1200" dirty="0">
                <a:hlinkClick r:id="rId4"/>
              </a:rPr>
              <a:t>John Kofi</a:t>
            </a:r>
            <a:r>
              <a:rPr lang="en-AU" sz="1200" dirty="0"/>
              <a:t> on </a:t>
            </a:r>
            <a:r>
              <a:rPr lang="en-AU" sz="1200" dirty="0" err="1">
                <a:hlinkClick r:id="rId5"/>
              </a:rPr>
              <a:t>Unsplash</a:t>
            </a:r>
            <a:r>
              <a:rPr lang="en-AU" sz="1200" dirty="0"/>
              <a:t> </a:t>
            </a:r>
          </a:p>
        </p:txBody>
      </p:sp>
    </p:spTree>
    <p:extLst>
      <p:ext uri="{BB962C8B-B14F-4D97-AF65-F5344CB8AC3E}">
        <p14:creationId xmlns:p14="http://schemas.microsoft.com/office/powerpoint/2010/main" val="34240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FFB17-8849-9C9D-DADA-F09EDF5508A9}"/>
              </a:ext>
            </a:extLst>
          </p:cNvPr>
          <p:cNvSpPr>
            <a:spLocks noGrp="1"/>
          </p:cNvSpPr>
          <p:nvPr>
            <p:ph type="title"/>
          </p:nvPr>
        </p:nvSpPr>
        <p:spPr/>
        <p:txBody>
          <a:bodyPr/>
          <a:lstStyle/>
          <a:p>
            <a:r>
              <a:rPr lang="en-AU" dirty="0">
                <a:latin typeface="+mj-lt"/>
              </a:rPr>
              <a:t>Ultimate Key Performance Indicators (KPIs) </a:t>
            </a:r>
          </a:p>
        </p:txBody>
      </p:sp>
      <p:sp>
        <p:nvSpPr>
          <p:cNvPr id="16" name="Text Placeholder 15">
            <a:extLst>
              <a:ext uri="{FF2B5EF4-FFF2-40B4-BE49-F238E27FC236}">
                <a16:creationId xmlns:a16="http://schemas.microsoft.com/office/drawing/2014/main" id="{30FAC2E5-E3C7-FDA7-29D4-D0D5A4D83C6E}"/>
              </a:ext>
            </a:extLst>
          </p:cNvPr>
          <p:cNvSpPr>
            <a:spLocks noGrp="1"/>
          </p:cNvSpPr>
          <p:nvPr>
            <p:ph type="body" sz="quarter" idx="18"/>
          </p:nvPr>
        </p:nvSpPr>
        <p:spPr/>
        <p:txBody>
          <a:bodyPr/>
          <a:lstStyle/>
          <a:p>
            <a:r>
              <a:rPr lang="en-AU" dirty="0">
                <a:latin typeface="+mj-lt"/>
              </a:rPr>
              <a:t>Class discussion</a:t>
            </a:r>
          </a:p>
        </p:txBody>
      </p:sp>
      <p:sp>
        <p:nvSpPr>
          <p:cNvPr id="5" name="Text Placeholder 4">
            <a:extLst>
              <a:ext uri="{FF2B5EF4-FFF2-40B4-BE49-F238E27FC236}">
                <a16:creationId xmlns:a16="http://schemas.microsoft.com/office/drawing/2014/main" id="{4F3FCA4B-57C8-0C27-0CDA-6655EEDCCB5E}"/>
              </a:ext>
            </a:extLst>
          </p:cNvPr>
          <p:cNvSpPr>
            <a:spLocks noGrp="1"/>
          </p:cNvSpPr>
          <p:nvPr>
            <p:ph sz="quarter" idx="19"/>
          </p:nvPr>
        </p:nvSpPr>
        <p:spPr/>
        <p:txBody>
          <a:bodyPr/>
          <a:lstStyle/>
          <a:p>
            <a:pPr lvl="0"/>
            <a:r>
              <a:rPr lang="en-AU" sz="1800" dirty="0">
                <a:latin typeface="+mn-lt"/>
              </a:rPr>
              <a:t>Ultimate Key Performance Indicators (KPIs) include: </a:t>
            </a:r>
          </a:p>
          <a:p>
            <a:pPr marL="285750" lvl="0" indent="-285750">
              <a:buFont typeface="Arial" panose="020B0604020202020204" pitchFamily="34" charset="0"/>
              <a:buChar char="•"/>
            </a:pPr>
            <a:r>
              <a:rPr lang="en-AU" sz="1800" dirty="0">
                <a:latin typeface="+mn-lt"/>
              </a:rPr>
              <a:t>Throwing – Accuracy – Did the throw reach the intended teammate without being intercepted or hitting the ground?</a:t>
            </a:r>
          </a:p>
          <a:p>
            <a:pPr marL="285750" lvl="0" indent="-285750">
              <a:buFont typeface="Arial" panose="020B0604020202020204" pitchFamily="34" charset="0"/>
              <a:buChar char="•"/>
            </a:pPr>
            <a:r>
              <a:rPr lang="en-AU" sz="1800" dirty="0">
                <a:latin typeface="+mn-lt"/>
              </a:rPr>
              <a:t>Catching – Catch Rate – Did the player successfully catch the disc using correct technique?</a:t>
            </a:r>
          </a:p>
          <a:p>
            <a:pPr marL="285750" lvl="0" indent="-285750">
              <a:buFont typeface="Arial" panose="020B0604020202020204" pitchFamily="34" charset="0"/>
              <a:buChar char="•"/>
            </a:pPr>
            <a:r>
              <a:rPr lang="en-AU" sz="1800" dirty="0">
                <a:latin typeface="+mn-lt"/>
              </a:rPr>
              <a:t>Pivoting – Effective Pivot – Did the player pivot to create space or a passing lane without traveling?</a:t>
            </a:r>
          </a:p>
          <a:p>
            <a:pPr marL="285750" lvl="0" indent="-285750">
              <a:buFont typeface="Arial" panose="020B0604020202020204" pitchFamily="34" charset="0"/>
              <a:buChar char="•"/>
            </a:pPr>
            <a:r>
              <a:rPr lang="en-AU" sz="1800" dirty="0">
                <a:latin typeface="+mn-lt"/>
              </a:rPr>
              <a:t>Moving into Space – Use of Space – Did the player move into open space away from defenders to receive a pass?</a:t>
            </a:r>
          </a:p>
        </p:txBody>
      </p:sp>
      <p:sp>
        <p:nvSpPr>
          <p:cNvPr id="19" name="TextBox 18">
            <a:extLst>
              <a:ext uri="{FF2B5EF4-FFF2-40B4-BE49-F238E27FC236}">
                <a16:creationId xmlns:a16="http://schemas.microsoft.com/office/drawing/2014/main" id="{AFFD903C-22F2-7B96-502B-DB01946237A7}"/>
              </a:ext>
            </a:extLst>
          </p:cNvPr>
          <p:cNvSpPr txBox="1"/>
          <p:nvPr/>
        </p:nvSpPr>
        <p:spPr>
          <a:xfrm>
            <a:off x="6309360" y="1562471"/>
            <a:ext cx="5534638" cy="4814518"/>
          </a:xfrm>
          <a:prstGeom prst="roundRect">
            <a:avLst>
              <a:gd name="adj" fmla="val 4559"/>
            </a:avLst>
          </a:prstGeom>
          <a:solidFill>
            <a:schemeClr val="accent4"/>
          </a:solidFill>
        </p:spPr>
        <p:txBody>
          <a:bodyPr wrap="square" lIns="182880" tIns="182880" rIns="182880" bIns="182880" rtlCol="0">
            <a:noAutofit/>
          </a:bodyPr>
          <a:lstStyle/>
          <a:p>
            <a:pPr marL="285750" lvl="0" indent="-285750">
              <a:lnSpc>
                <a:spcPct val="150000"/>
              </a:lnSpc>
              <a:spcAft>
                <a:spcPts val="1200"/>
              </a:spcAft>
              <a:buFont typeface="Arial" panose="020B0604020202020204" pitchFamily="34" charset="0"/>
              <a:buChar char="•"/>
            </a:pPr>
            <a:r>
              <a:rPr lang="en-AU" sz="1800" dirty="0"/>
              <a:t>Why is accurate throwing so important for team performance?</a:t>
            </a:r>
          </a:p>
          <a:p>
            <a:pPr marL="285750" lvl="0" indent="-285750">
              <a:lnSpc>
                <a:spcPct val="150000"/>
              </a:lnSpc>
              <a:spcAft>
                <a:spcPts val="1200"/>
              </a:spcAft>
              <a:buFont typeface="Arial" panose="020B0604020202020204" pitchFamily="34" charset="0"/>
              <a:buChar char="•"/>
            </a:pPr>
            <a:r>
              <a:rPr lang="en-AU" sz="1800" dirty="0"/>
              <a:t>How does effective pivoting support both offence and defence?</a:t>
            </a:r>
          </a:p>
          <a:p>
            <a:pPr marL="285750" lvl="0" indent="-285750">
              <a:lnSpc>
                <a:spcPct val="150000"/>
              </a:lnSpc>
              <a:spcAft>
                <a:spcPts val="1200"/>
              </a:spcAft>
              <a:buFont typeface="Arial" panose="020B0604020202020204" pitchFamily="34" charset="0"/>
              <a:buChar char="•"/>
            </a:pPr>
            <a:r>
              <a:rPr lang="en-AU" sz="1800" dirty="0"/>
              <a:t>Why is moving into space as a player essential for maintaining possession and creating scoring opportunities?</a:t>
            </a:r>
          </a:p>
          <a:p>
            <a:pPr marL="285750" lvl="0" indent="-285750">
              <a:lnSpc>
                <a:spcPct val="150000"/>
              </a:lnSpc>
              <a:spcAft>
                <a:spcPts val="1200"/>
              </a:spcAft>
              <a:buFont typeface="Arial" panose="020B0604020202020204" pitchFamily="34" charset="0"/>
              <a:buChar char="•"/>
            </a:pPr>
            <a:r>
              <a:rPr lang="en-AU" sz="1800" dirty="0"/>
              <a:t>How could observing these KPIs help a coach improve player performance?</a:t>
            </a:r>
          </a:p>
        </p:txBody>
      </p:sp>
      <p:sp>
        <p:nvSpPr>
          <p:cNvPr id="20" name="Slide Number Placeholder 19">
            <a:extLst>
              <a:ext uri="{FF2B5EF4-FFF2-40B4-BE49-F238E27FC236}">
                <a16:creationId xmlns:a16="http://schemas.microsoft.com/office/drawing/2014/main" id="{D8EB035E-040B-EE90-DF1C-49473F1FEC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52</a:t>
            </a:fld>
            <a:endParaRPr lang="en-AU"/>
          </a:p>
        </p:txBody>
      </p:sp>
    </p:spTree>
    <p:extLst>
      <p:ext uri="{BB962C8B-B14F-4D97-AF65-F5344CB8AC3E}">
        <p14:creationId xmlns:p14="http://schemas.microsoft.com/office/powerpoint/2010/main" val="233913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394DE1-3AB8-6FEA-7A3B-CCA870A08E8C}"/>
              </a:ext>
            </a:extLst>
          </p:cNvPr>
          <p:cNvSpPr>
            <a:spLocks noGrp="1"/>
          </p:cNvSpPr>
          <p:nvPr>
            <p:ph type="title"/>
          </p:nvPr>
        </p:nvSpPr>
        <p:spPr/>
        <p:txBody>
          <a:bodyPr/>
          <a:lstStyle/>
          <a:p>
            <a:r>
              <a:rPr lang="en-AU" dirty="0">
                <a:latin typeface="+mj-lt"/>
              </a:rPr>
              <a:t>Video analysis</a:t>
            </a:r>
          </a:p>
        </p:txBody>
      </p:sp>
      <p:sp>
        <p:nvSpPr>
          <p:cNvPr id="8" name="Text Placeholder 7">
            <a:extLst>
              <a:ext uri="{FF2B5EF4-FFF2-40B4-BE49-F238E27FC236}">
                <a16:creationId xmlns:a16="http://schemas.microsoft.com/office/drawing/2014/main" id="{C15F3251-6BDF-0F40-A985-F4BDB41DBBFC}"/>
              </a:ext>
            </a:extLst>
          </p:cNvPr>
          <p:cNvSpPr>
            <a:spLocks noGrp="1"/>
          </p:cNvSpPr>
          <p:nvPr>
            <p:ph type="body" sz="quarter" idx="18"/>
          </p:nvPr>
        </p:nvSpPr>
        <p:spPr/>
        <p:txBody>
          <a:bodyPr/>
          <a:lstStyle/>
          <a:p>
            <a:r>
              <a:rPr lang="en-AU" dirty="0">
                <a:latin typeface="+mj-lt"/>
              </a:rPr>
              <a:t>Statistics and observations</a:t>
            </a:r>
          </a:p>
        </p:txBody>
      </p:sp>
      <p:pic>
        <p:nvPicPr>
          <p:cNvPr id="2" name="Online Media 1" title="2024 AUC Div1  Outbreak vs Sublime   19 April 2024   10 00 AM">
            <a:hlinkClick r:id="" action="ppaction://media"/>
            <a:extLst>
              <a:ext uri="{FF2B5EF4-FFF2-40B4-BE49-F238E27FC236}">
                <a16:creationId xmlns:a16="http://schemas.microsoft.com/office/drawing/2014/main" id="{81FB3E5C-5DC7-F9EB-FAEF-1B678C0423DC}"/>
              </a:ext>
            </a:extLst>
          </p:cNvPr>
          <p:cNvPicPr>
            <a:picLocks noRot="1" noChangeAspect="1"/>
          </p:cNvPicPr>
          <p:nvPr>
            <a:videoFile r:link="rId1"/>
          </p:nvPr>
        </p:nvPicPr>
        <p:blipFill>
          <a:blip r:embed="rId3"/>
          <a:stretch>
            <a:fillRect/>
          </a:stretch>
        </p:blipFill>
        <p:spPr>
          <a:xfrm>
            <a:off x="1548375" y="1369454"/>
            <a:ext cx="9095251" cy="5138817"/>
          </a:xfrm>
          <a:prstGeom prst="rect">
            <a:avLst/>
          </a:prstGeom>
        </p:spPr>
      </p:pic>
      <p:sp>
        <p:nvSpPr>
          <p:cNvPr id="3" name="Slide Number Placeholder 2">
            <a:extLst>
              <a:ext uri="{FF2B5EF4-FFF2-40B4-BE49-F238E27FC236}">
                <a16:creationId xmlns:a16="http://schemas.microsoft.com/office/drawing/2014/main" id="{D966ED07-94B8-4FCC-5892-2C5D765A1D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53</a:t>
            </a:fld>
            <a:endParaRPr lang="en-AU"/>
          </a:p>
        </p:txBody>
      </p:sp>
    </p:spTree>
    <p:extLst>
      <p:ext uri="{BB962C8B-B14F-4D97-AF65-F5344CB8AC3E}">
        <p14:creationId xmlns:p14="http://schemas.microsoft.com/office/powerpoint/2010/main" val="22290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96053-EDB3-AC00-057E-EFF0AB2D78B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70BA593-7DB0-496C-8DBC-6C0A1EEF83E0}"/>
              </a:ext>
            </a:extLst>
          </p:cNvPr>
          <p:cNvSpPr>
            <a:spLocks noGrp="1"/>
          </p:cNvSpPr>
          <p:nvPr>
            <p:ph type="ctrTitle"/>
          </p:nvPr>
        </p:nvSpPr>
        <p:spPr/>
        <p:txBody>
          <a:bodyPr/>
          <a:lstStyle/>
          <a:p>
            <a:r>
              <a:rPr lang="en-AU" dirty="0">
                <a:latin typeface="+mj-lt"/>
                <a:cs typeface="Arial"/>
              </a:rPr>
              <a:t>Learning sequence 6 – administering sports events</a:t>
            </a:r>
            <a:endParaRPr lang="en-AU" dirty="0">
              <a:latin typeface="+mj-lt"/>
            </a:endParaRPr>
          </a:p>
        </p:txBody>
      </p:sp>
    </p:spTree>
    <p:extLst>
      <p:ext uri="{BB962C8B-B14F-4D97-AF65-F5344CB8AC3E}">
        <p14:creationId xmlns:p14="http://schemas.microsoft.com/office/powerpoint/2010/main" val="289465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592BE-CCF1-8832-A436-F1B4BCFE7C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678BFA-4224-7231-495B-03583C679ACA}"/>
              </a:ext>
            </a:extLst>
          </p:cNvPr>
          <p:cNvSpPr>
            <a:spLocks noGrp="1"/>
          </p:cNvSpPr>
          <p:nvPr>
            <p:ph type="title"/>
          </p:nvPr>
        </p:nvSpPr>
        <p:spPr/>
        <p:txBody>
          <a:bodyPr/>
          <a:lstStyle/>
          <a:p>
            <a:r>
              <a:rPr lang="en-AU" dirty="0">
                <a:latin typeface="+mj-lt"/>
              </a:rPr>
              <a:t>Learning intentions and success criteria (6)</a:t>
            </a:r>
          </a:p>
        </p:txBody>
      </p:sp>
      <p:sp>
        <p:nvSpPr>
          <p:cNvPr id="3" name="TextBox 2">
            <a:extLst>
              <a:ext uri="{FF2B5EF4-FFF2-40B4-BE49-F238E27FC236}">
                <a16:creationId xmlns:a16="http://schemas.microsoft.com/office/drawing/2014/main" id="{13C0FD1E-799A-B709-596E-EBC250C60D86}"/>
              </a:ext>
            </a:extLst>
          </p:cNvPr>
          <p:cNvSpPr txBox="1"/>
          <p:nvPr/>
        </p:nvSpPr>
        <p:spPr>
          <a:xfrm>
            <a:off x="359998" y="1840593"/>
            <a:ext cx="11303000" cy="47654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Aft>
                <a:spcPts val="120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are learning to</a:t>
            </a:r>
            <a:endParaRPr kumimoji="0" lang="en-AU" sz="1800" b="1" i="0" u="none" strike="noStrike" kern="1200" cap="none" spc="0" normalizeH="0" baseline="0" noProof="0" dirty="0">
              <a:ln>
                <a:noFill/>
              </a:ln>
              <a:solidFill>
                <a:srgbClr val="002664"/>
              </a:solidFill>
              <a:effectLst/>
              <a:uLnTx/>
              <a:uFillTx/>
              <a:latin typeface="+mj-lt"/>
              <a:ea typeface="+mn-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1800" dirty="0">
                <a:cs typeface="Arial"/>
              </a:rPr>
              <a:t>plan and organise a mini Ultimate tournament, including schedules, venue setup, and equipment</a:t>
            </a:r>
          </a:p>
          <a:p>
            <a:pPr marL="342900" lvl="0" indent="-342900">
              <a:lnSpc>
                <a:spcPct val="150000"/>
              </a:lnSpc>
              <a:spcAft>
                <a:spcPts val="1200"/>
              </a:spcAft>
              <a:buFont typeface="Arial" panose="020B0604020202020204" pitchFamily="34" charset="0"/>
              <a:buChar char="•"/>
            </a:pPr>
            <a:r>
              <a:rPr lang="en-AU" sz="1800" dirty="0">
                <a:cs typeface="Arial" panose="020B0604020202020204" pitchFamily="34" charset="0"/>
              </a:rPr>
              <a:t>identify and manage risks to ensure safety, fairness, and smooth event operation</a:t>
            </a:r>
          </a:p>
          <a:p>
            <a:pPr marL="342900" lvl="0" indent="-342900">
              <a:lnSpc>
                <a:spcPct val="150000"/>
              </a:lnSpc>
              <a:spcAft>
                <a:spcPts val="1200"/>
              </a:spcAft>
              <a:buFont typeface="Arial" panose="020B0604020202020204" pitchFamily="34" charset="0"/>
              <a:buChar char="•"/>
            </a:pPr>
            <a:r>
              <a:rPr lang="en-AU" sz="1800" dirty="0">
                <a:cs typeface="Arial" panose="020B0604020202020204" pitchFamily="34" charset="0"/>
              </a:rPr>
              <a:t>work collaboratively to lead, make decisions, and support enjoyable participation for all involved</a:t>
            </a:r>
            <a:endPar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Aft>
                <a:spcPts val="120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can</a:t>
            </a:r>
            <a:endParaRPr kumimoji="0" lang="en-US" sz="1800" b="0" i="0" u="none" strike="noStrike" kern="1200" cap="none" spc="0" normalizeH="0" baseline="0" noProof="0" dirty="0">
              <a:ln>
                <a:noFill/>
              </a:ln>
              <a:solidFill>
                <a:srgbClr val="002664"/>
              </a:solidFill>
              <a:effectLst/>
              <a:uLnTx/>
              <a:uFillTx/>
              <a:latin typeface="+mj-lt"/>
              <a:ea typeface="+mn-ea"/>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1800" dirty="0">
                <a:cs typeface="Arial" panose="020B0604020202020204" pitchFamily="34" charset="0"/>
              </a:rPr>
              <a:t>create a clear event plan that shows how teams will compete and how the venue will be set up</a:t>
            </a:r>
          </a:p>
          <a:p>
            <a:pPr marL="342900" indent="-342900">
              <a:lnSpc>
                <a:spcPct val="150000"/>
              </a:lnSpc>
              <a:spcAft>
                <a:spcPts val="1200"/>
              </a:spcAft>
              <a:buFont typeface="Arial" panose="020B0604020202020204" pitchFamily="34" charset="0"/>
              <a:buChar char="•"/>
            </a:pPr>
            <a:r>
              <a:rPr lang="en-AU" sz="1800" dirty="0">
                <a:cs typeface="Arial" panose="020B0604020202020204" pitchFamily="34" charset="0"/>
              </a:rPr>
              <a:t>identify potential hazards, suggest control measures, and assign responsibilities to reduce risk</a:t>
            </a:r>
          </a:p>
          <a:p>
            <a:pPr marL="342900" indent="-342900">
              <a:lnSpc>
                <a:spcPct val="150000"/>
              </a:lnSpc>
              <a:spcAft>
                <a:spcPts val="1200"/>
              </a:spcAft>
              <a:buFont typeface="Arial" panose="020B0604020202020204" pitchFamily="34" charset="0"/>
              <a:buChar char="•"/>
            </a:pPr>
            <a:r>
              <a:rPr lang="en-AU" sz="1800" dirty="0">
                <a:cs typeface="Arial" panose="020B0604020202020204" pitchFamily="34" charset="0"/>
              </a:rPr>
              <a:t>contribute to group planning, demonstrate leadership, and explain how my decisions support fun, safe, and fair participation</a:t>
            </a:r>
          </a:p>
        </p:txBody>
      </p:sp>
      <p:sp>
        <p:nvSpPr>
          <p:cNvPr id="2" name="Slide Number Placeholder 1">
            <a:extLst>
              <a:ext uri="{FF2B5EF4-FFF2-40B4-BE49-F238E27FC236}">
                <a16:creationId xmlns:a16="http://schemas.microsoft.com/office/drawing/2014/main" id="{7D395AAE-2F93-13E9-EDE1-D75288C10B1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55</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2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BCBC-B57A-34C5-1C57-7C765A1D2187}"/>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9CC0D27-353E-4BDA-AD52-7C9C523DA22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7407"/>
          <a:stretch>
            <a:fillRect/>
          </a:stretch>
        </p:blipFill>
        <p:spPr>
          <a:xfrm>
            <a:off x="0" y="0"/>
            <a:ext cx="5065159" cy="6350000"/>
          </a:xfrm>
        </p:spPr>
      </p:pic>
      <p:sp>
        <p:nvSpPr>
          <p:cNvPr id="7" name="TextBox 6">
            <a:extLst>
              <a:ext uri="{FF2B5EF4-FFF2-40B4-BE49-F238E27FC236}">
                <a16:creationId xmlns:a16="http://schemas.microsoft.com/office/drawing/2014/main" id="{6D26DFA0-2B4D-5618-D554-2699AD0BC0F3}"/>
              </a:ext>
              <a:ext uri="{C183D7F6-B498-43B3-948B-1728B52AA6E4}">
                <adec:decorative xmlns:adec="http://schemas.microsoft.com/office/drawing/2017/decorative" val="1"/>
              </a:ext>
            </a:extLst>
          </p:cNvPr>
          <p:cNvSpPr txBox="1"/>
          <p:nvPr/>
        </p:nvSpPr>
        <p:spPr>
          <a:xfrm>
            <a:off x="0" y="6419001"/>
            <a:ext cx="5065159" cy="276999"/>
          </a:xfrm>
          <a:prstGeom prst="rect">
            <a:avLst/>
          </a:prstGeom>
          <a:noFill/>
        </p:spPr>
        <p:txBody>
          <a:bodyPr wrap="square">
            <a:spAutoFit/>
          </a:bodyPr>
          <a:lstStyle/>
          <a:p>
            <a:r>
              <a:rPr lang="en-AU" sz="1200" dirty="0"/>
              <a:t>Photo by </a:t>
            </a:r>
            <a:r>
              <a:rPr lang="en-AU" sz="1200" dirty="0">
                <a:hlinkClick r:id="rId4"/>
              </a:rPr>
              <a:t>Christian Lue</a:t>
            </a:r>
            <a:r>
              <a:rPr lang="en-AU" sz="1200" dirty="0"/>
              <a:t> on </a:t>
            </a:r>
            <a:r>
              <a:rPr lang="en-AU" sz="1200" dirty="0" err="1">
                <a:hlinkClick r:id="rId5"/>
              </a:rPr>
              <a:t>Unsplash</a:t>
            </a:r>
            <a:r>
              <a:rPr lang="en-AU" sz="1200" dirty="0"/>
              <a:t> </a:t>
            </a:r>
          </a:p>
        </p:txBody>
      </p:sp>
      <p:sp>
        <p:nvSpPr>
          <p:cNvPr id="3" name="Title 2">
            <a:extLst>
              <a:ext uri="{FF2B5EF4-FFF2-40B4-BE49-F238E27FC236}">
                <a16:creationId xmlns:a16="http://schemas.microsoft.com/office/drawing/2014/main" id="{1DCDCDC6-CBF5-4456-4FC7-BA592E063C08}"/>
              </a:ext>
            </a:extLst>
          </p:cNvPr>
          <p:cNvSpPr>
            <a:spLocks noGrp="1"/>
          </p:cNvSpPr>
          <p:nvPr>
            <p:ph type="title"/>
          </p:nvPr>
        </p:nvSpPr>
        <p:spPr>
          <a:xfrm>
            <a:off x="5400000" y="359999"/>
            <a:ext cx="6407150" cy="932905"/>
          </a:xfrm>
        </p:spPr>
        <p:txBody>
          <a:bodyPr/>
          <a:lstStyle/>
          <a:p>
            <a:r>
              <a:rPr lang="en-AU" dirty="0">
                <a:latin typeface="+mj-lt"/>
              </a:rPr>
              <a:t>Introduction to sports event administration</a:t>
            </a:r>
          </a:p>
        </p:txBody>
      </p:sp>
      <p:sp>
        <p:nvSpPr>
          <p:cNvPr id="6" name="Text Placeholder 5">
            <a:extLst>
              <a:ext uri="{FF2B5EF4-FFF2-40B4-BE49-F238E27FC236}">
                <a16:creationId xmlns:a16="http://schemas.microsoft.com/office/drawing/2014/main" id="{413A1590-B50E-3DF2-2940-456C6B366F6E}"/>
              </a:ext>
            </a:extLst>
          </p:cNvPr>
          <p:cNvSpPr>
            <a:spLocks noGrp="1"/>
          </p:cNvSpPr>
          <p:nvPr>
            <p:ph type="body" sz="quarter" idx="18"/>
          </p:nvPr>
        </p:nvSpPr>
        <p:spPr>
          <a:xfrm>
            <a:off x="5400000" y="1472905"/>
            <a:ext cx="6407150" cy="294189"/>
          </a:xfrm>
        </p:spPr>
        <p:txBody>
          <a:bodyPr/>
          <a:lstStyle/>
          <a:p>
            <a:r>
              <a:rPr lang="en-AU" dirty="0">
                <a:latin typeface="+mj-lt"/>
              </a:rPr>
              <a:t>Roles</a:t>
            </a:r>
          </a:p>
        </p:txBody>
      </p:sp>
      <p:sp>
        <p:nvSpPr>
          <p:cNvPr id="5" name="Text Placeholder 4">
            <a:extLst>
              <a:ext uri="{FF2B5EF4-FFF2-40B4-BE49-F238E27FC236}">
                <a16:creationId xmlns:a16="http://schemas.microsoft.com/office/drawing/2014/main" id="{E3AC3590-BC69-99DA-BBD3-9CF45333424C}"/>
              </a:ext>
            </a:extLst>
          </p:cNvPr>
          <p:cNvSpPr>
            <a:spLocks noGrp="1"/>
          </p:cNvSpPr>
          <p:nvPr>
            <p:ph type="body" sz="quarter" idx="17"/>
          </p:nvPr>
        </p:nvSpPr>
        <p:spPr>
          <a:xfrm>
            <a:off x="5400000" y="1941154"/>
            <a:ext cx="6407150" cy="4536000"/>
          </a:xfrm>
        </p:spPr>
        <p:txBody>
          <a:bodyPr/>
          <a:lstStyle/>
          <a:p>
            <a:pPr marL="285750" indent="-285750">
              <a:buFont typeface="Arial" panose="020B0604020202020204" pitchFamily="34" charset="0"/>
              <a:buChar char="•"/>
            </a:pPr>
            <a:r>
              <a:rPr lang="en-AU" sz="1800" dirty="0">
                <a:latin typeface="+mn-lt"/>
              </a:rPr>
              <a:t>Plan events – decide type, objectives and equipment.</a:t>
            </a:r>
          </a:p>
          <a:p>
            <a:pPr marL="285750" indent="-285750">
              <a:buFont typeface="Arial" panose="020B0604020202020204" pitchFamily="34" charset="0"/>
              <a:buChar char="•"/>
            </a:pPr>
            <a:r>
              <a:rPr lang="en-AU" sz="1800" dirty="0">
                <a:latin typeface="+mn-lt"/>
              </a:rPr>
              <a:t>Create draws and schedules – ensure fairness and clear match order.</a:t>
            </a:r>
          </a:p>
          <a:p>
            <a:pPr marL="285750" indent="-285750">
              <a:buFont typeface="Arial" panose="020B0604020202020204" pitchFamily="34" charset="0"/>
              <a:buChar char="•"/>
            </a:pPr>
            <a:r>
              <a:rPr lang="en-AU" sz="1800" dirty="0">
                <a:latin typeface="+mn-lt"/>
              </a:rPr>
              <a:t>Set up venues – mark fields, arrange equipment.</a:t>
            </a:r>
          </a:p>
          <a:p>
            <a:pPr marL="285750" indent="-285750">
              <a:buFont typeface="Arial" panose="020B0604020202020204" pitchFamily="34" charset="0"/>
              <a:buChar char="•"/>
            </a:pPr>
            <a:r>
              <a:rPr lang="en-AU" sz="1800" dirty="0">
                <a:latin typeface="+mn-lt"/>
              </a:rPr>
              <a:t>Manage risks – identify hazards and plan for emergencies.</a:t>
            </a:r>
          </a:p>
          <a:p>
            <a:pPr marL="285750" indent="-285750">
              <a:buFont typeface="Arial" panose="020B0604020202020204" pitchFamily="34" charset="0"/>
              <a:buChar char="•"/>
            </a:pPr>
            <a:r>
              <a:rPr lang="en-AU" sz="1800" dirty="0">
                <a:latin typeface="+mn-lt"/>
              </a:rPr>
              <a:t>Follow policy – uphold safety, inclusivity, fair play, and school/sport rules.</a:t>
            </a:r>
          </a:p>
        </p:txBody>
      </p:sp>
      <p:sp>
        <p:nvSpPr>
          <p:cNvPr id="4" name="Slide Number Placeholder 3">
            <a:extLst>
              <a:ext uri="{FF2B5EF4-FFF2-40B4-BE49-F238E27FC236}">
                <a16:creationId xmlns:a16="http://schemas.microsoft.com/office/drawing/2014/main" id="{9E71617F-B061-7462-D6FD-806125F98B18}"/>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56</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5165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A04E8B-E05D-3566-EB48-CA8DFCE39664}"/>
              </a:ext>
            </a:extLst>
          </p:cNvPr>
          <p:cNvSpPr>
            <a:spLocks noGrp="1"/>
          </p:cNvSpPr>
          <p:nvPr>
            <p:ph type="title"/>
          </p:nvPr>
        </p:nvSpPr>
        <p:spPr/>
        <p:txBody>
          <a:bodyPr/>
          <a:lstStyle/>
          <a:p>
            <a:r>
              <a:rPr lang="en-AU" dirty="0">
                <a:latin typeface="+mj-lt"/>
              </a:rPr>
              <a:t>Creating a mini event plan</a:t>
            </a:r>
          </a:p>
        </p:txBody>
      </p:sp>
      <p:sp>
        <p:nvSpPr>
          <p:cNvPr id="4" name="Text Placeholder 3">
            <a:extLst>
              <a:ext uri="{FF2B5EF4-FFF2-40B4-BE49-F238E27FC236}">
                <a16:creationId xmlns:a16="http://schemas.microsoft.com/office/drawing/2014/main" id="{3AE8C167-883D-62C7-386F-280209A5DC74}"/>
              </a:ext>
            </a:extLst>
          </p:cNvPr>
          <p:cNvSpPr>
            <a:spLocks noGrp="1"/>
          </p:cNvSpPr>
          <p:nvPr>
            <p:ph type="body" sz="quarter" idx="18"/>
          </p:nvPr>
        </p:nvSpPr>
        <p:spPr/>
        <p:txBody>
          <a:bodyPr/>
          <a:lstStyle/>
          <a:p>
            <a:r>
              <a:rPr lang="en-AU" dirty="0">
                <a:latin typeface="+mj-lt"/>
              </a:rPr>
              <a:t>Small group activity</a:t>
            </a:r>
          </a:p>
        </p:txBody>
      </p:sp>
      <p:sp>
        <p:nvSpPr>
          <p:cNvPr id="5" name="Text Placeholder 4">
            <a:extLst>
              <a:ext uri="{FF2B5EF4-FFF2-40B4-BE49-F238E27FC236}">
                <a16:creationId xmlns:a16="http://schemas.microsoft.com/office/drawing/2014/main" id="{B285E5BD-23AB-4BD4-90F3-224329D98C48}"/>
              </a:ext>
            </a:extLst>
          </p:cNvPr>
          <p:cNvSpPr>
            <a:spLocks noGrp="1"/>
          </p:cNvSpPr>
          <p:nvPr>
            <p:ph type="body" sz="quarter" idx="17"/>
          </p:nvPr>
        </p:nvSpPr>
        <p:spPr/>
        <p:txBody>
          <a:bodyPr vert="horz" lIns="0" tIns="0" rIns="0" bIns="0" rtlCol="0" anchor="t">
            <a:noAutofit/>
          </a:bodyPr>
          <a:lstStyle/>
          <a:p>
            <a:r>
              <a:rPr lang="en-AU" dirty="0">
                <a:latin typeface="+mn-lt"/>
                <a:cs typeface="Arial"/>
              </a:rPr>
              <a:t>Use butchers paper to design a mini-event plan for a Year 9 Ultimate tournament. </a:t>
            </a:r>
          </a:p>
          <a:p>
            <a:r>
              <a:rPr lang="en-AU" dirty="0">
                <a:latin typeface="+mn-lt"/>
              </a:rPr>
              <a:t>Each group should consider:</a:t>
            </a:r>
          </a:p>
          <a:p>
            <a:pPr marL="342900" indent="-342900">
              <a:buFont typeface="Arial" panose="020B0604020202020204" pitchFamily="34" charset="0"/>
              <a:buChar char="•"/>
            </a:pPr>
            <a:r>
              <a:rPr lang="en-AU" dirty="0">
                <a:latin typeface="+mn-lt"/>
              </a:rPr>
              <a:t>Draw and Schedule – How teams will compete fairly and rotate through matches.</a:t>
            </a:r>
          </a:p>
          <a:p>
            <a:pPr marL="342900" indent="-342900">
              <a:buFont typeface="Arial" panose="020B0604020202020204" pitchFamily="34" charset="0"/>
              <a:buChar char="•"/>
            </a:pPr>
            <a:r>
              <a:rPr lang="en-AU" dirty="0">
                <a:latin typeface="+mn-lt"/>
              </a:rPr>
              <a:t>Venue Setup – How fields will be marked, where equipment will be positioned, where spectators and first aid stations will be located.</a:t>
            </a:r>
          </a:p>
          <a:p>
            <a:pPr marL="342900" indent="-342900">
              <a:buFont typeface="Arial" panose="020B0604020202020204" pitchFamily="34" charset="0"/>
              <a:buChar char="•"/>
            </a:pPr>
            <a:r>
              <a:rPr lang="en-AU" dirty="0">
                <a:latin typeface="+mn-lt"/>
              </a:rPr>
              <a:t>Policy Application – Explain how rules, inclusivity, and safety policies will be applied during the tournament.</a:t>
            </a:r>
          </a:p>
        </p:txBody>
      </p:sp>
      <p:sp>
        <p:nvSpPr>
          <p:cNvPr id="2" name="Slide Number Placeholder 1">
            <a:extLst>
              <a:ext uri="{FF2B5EF4-FFF2-40B4-BE49-F238E27FC236}">
                <a16:creationId xmlns:a16="http://schemas.microsoft.com/office/drawing/2014/main" id="{EFAE2C6F-FB32-17DD-F3EC-DC45BC92B80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57</a:t>
            </a:fld>
            <a:endParaRPr lang="en-AU"/>
          </a:p>
        </p:txBody>
      </p:sp>
    </p:spTree>
    <p:extLst>
      <p:ext uri="{BB962C8B-B14F-4D97-AF65-F5344CB8AC3E}">
        <p14:creationId xmlns:p14="http://schemas.microsoft.com/office/powerpoint/2010/main" val="261466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2F25EB9-5CB0-F3E2-2E26-30E91023127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7611"/>
          <a:stretch>
            <a:fillRect/>
          </a:stretch>
        </p:blipFill>
        <p:spPr>
          <a:xfrm>
            <a:off x="0" y="0"/>
            <a:ext cx="5040000" cy="6336000"/>
          </a:xfrm>
        </p:spPr>
      </p:pic>
      <p:sp>
        <p:nvSpPr>
          <p:cNvPr id="2" name="TextBox 1">
            <a:extLst>
              <a:ext uri="{FF2B5EF4-FFF2-40B4-BE49-F238E27FC236}">
                <a16:creationId xmlns:a16="http://schemas.microsoft.com/office/drawing/2014/main" id="{A593F8D4-B32D-7266-5080-01B939642316}"/>
              </a:ext>
              <a:ext uri="{C183D7F6-B498-43B3-948B-1728B52AA6E4}">
                <adec:decorative xmlns:adec="http://schemas.microsoft.com/office/drawing/2017/decorative" val="1"/>
              </a:ext>
            </a:extLst>
          </p:cNvPr>
          <p:cNvSpPr txBox="1"/>
          <p:nvPr/>
        </p:nvSpPr>
        <p:spPr>
          <a:xfrm>
            <a:off x="0" y="6419001"/>
            <a:ext cx="5065159" cy="276999"/>
          </a:xfrm>
          <a:prstGeom prst="rect">
            <a:avLst/>
          </a:prstGeom>
          <a:noFill/>
        </p:spPr>
        <p:txBody>
          <a:bodyPr wrap="square">
            <a:spAutoFit/>
          </a:bodyPr>
          <a:lstStyle/>
          <a:p>
            <a:r>
              <a:rPr lang="en-AU" sz="1200" dirty="0"/>
              <a:t>Photo by </a:t>
            </a:r>
            <a:r>
              <a:rPr lang="en-AU" sz="1200" dirty="0">
                <a:hlinkClick r:id="rId4"/>
              </a:rPr>
              <a:t>Maëva Vigier</a:t>
            </a:r>
            <a:r>
              <a:rPr lang="en-AU" sz="1200" dirty="0"/>
              <a:t> on </a:t>
            </a:r>
            <a:r>
              <a:rPr lang="en-AU" sz="1200" dirty="0" err="1">
                <a:hlinkClick r:id="rId5"/>
              </a:rPr>
              <a:t>Unsplash</a:t>
            </a:r>
            <a:r>
              <a:rPr lang="en-AU" sz="1200" dirty="0"/>
              <a:t> </a:t>
            </a:r>
          </a:p>
        </p:txBody>
      </p:sp>
      <p:sp>
        <p:nvSpPr>
          <p:cNvPr id="3" name="Title 2">
            <a:extLst>
              <a:ext uri="{FF2B5EF4-FFF2-40B4-BE49-F238E27FC236}">
                <a16:creationId xmlns:a16="http://schemas.microsoft.com/office/drawing/2014/main" id="{0A9B06C4-4D54-F0F5-F3F4-B35B9B97D6B6}"/>
              </a:ext>
            </a:extLst>
          </p:cNvPr>
          <p:cNvSpPr>
            <a:spLocks noGrp="1"/>
          </p:cNvSpPr>
          <p:nvPr>
            <p:ph type="title"/>
          </p:nvPr>
        </p:nvSpPr>
        <p:spPr/>
        <p:txBody>
          <a:bodyPr/>
          <a:lstStyle/>
          <a:p>
            <a:r>
              <a:rPr lang="en-AU" dirty="0">
                <a:latin typeface="+mj-lt"/>
              </a:rPr>
              <a:t>Risk assessment</a:t>
            </a:r>
          </a:p>
        </p:txBody>
      </p:sp>
      <p:sp>
        <p:nvSpPr>
          <p:cNvPr id="6" name="Text Placeholder 5">
            <a:extLst>
              <a:ext uri="{FF2B5EF4-FFF2-40B4-BE49-F238E27FC236}">
                <a16:creationId xmlns:a16="http://schemas.microsoft.com/office/drawing/2014/main" id="{902BCF46-8F3A-4D81-4CA2-0E9D89EE0B0F}"/>
              </a:ext>
            </a:extLst>
          </p:cNvPr>
          <p:cNvSpPr>
            <a:spLocks noGrp="1"/>
          </p:cNvSpPr>
          <p:nvPr>
            <p:ph type="body" sz="quarter" idx="18"/>
          </p:nvPr>
        </p:nvSpPr>
        <p:spPr/>
        <p:txBody>
          <a:bodyPr/>
          <a:lstStyle/>
          <a:p>
            <a:r>
              <a:rPr lang="en-AU" dirty="0">
                <a:latin typeface="+mj-lt"/>
              </a:rPr>
              <a:t>Small group activity</a:t>
            </a:r>
          </a:p>
        </p:txBody>
      </p:sp>
      <p:sp>
        <p:nvSpPr>
          <p:cNvPr id="5" name="Text Placeholder 4">
            <a:extLst>
              <a:ext uri="{FF2B5EF4-FFF2-40B4-BE49-F238E27FC236}">
                <a16:creationId xmlns:a16="http://schemas.microsoft.com/office/drawing/2014/main" id="{9F6B7386-1DEF-0F4B-D6BC-9A6D46217174}"/>
              </a:ext>
            </a:extLst>
          </p:cNvPr>
          <p:cNvSpPr>
            <a:spLocks noGrp="1"/>
          </p:cNvSpPr>
          <p:nvPr>
            <p:ph type="body" sz="quarter" idx="17"/>
          </p:nvPr>
        </p:nvSpPr>
        <p:spPr/>
        <p:txBody>
          <a:bodyPr/>
          <a:lstStyle/>
          <a:p>
            <a:r>
              <a:rPr lang="en-AU" sz="1800" dirty="0">
                <a:latin typeface="+mn-lt"/>
              </a:rPr>
              <a:t>Identify potential risks in your event plan. Examples might include wet fields, collisions during play, insufficient warm-up, or equipment failure. For each hazard:</a:t>
            </a:r>
          </a:p>
          <a:p>
            <a:pPr marL="285750" indent="-285750">
              <a:buFont typeface="Arial" panose="020B0604020202020204" pitchFamily="34" charset="0"/>
              <a:buChar char="•"/>
            </a:pPr>
            <a:r>
              <a:rPr lang="en-AU" sz="1800" dirty="0">
                <a:latin typeface="+mn-lt"/>
              </a:rPr>
              <a:t>Identify who might be affected (players, spectators, officials).</a:t>
            </a:r>
          </a:p>
          <a:p>
            <a:pPr marL="285750" indent="-285750">
              <a:buFont typeface="Arial" panose="020B0604020202020204" pitchFamily="34" charset="0"/>
              <a:buChar char="•"/>
            </a:pPr>
            <a:r>
              <a:rPr lang="en-AU" sz="1800" dirty="0">
                <a:latin typeface="+mn-lt"/>
              </a:rPr>
              <a:t>Rate the level of risk (High, Medium, Low).</a:t>
            </a:r>
          </a:p>
          <a:p>
            <a:pPr marL="285750" indent="-285750">
              <a:buFont typeface="Arial" panose="020B0604020202020204" pitchFamily="34" charset="0"/>
              <a:buChar char="•"/>
            </a:pPr>
            <a:r>
              <a:rPr lang="en-AU" sz="1800" dirty="0">
                <a:latin typeface="+mn-lt"/>
              </a:rPr>
              <a:t>Describe strategies to reduce the risk.</a:t>
            </a:r>
          </a:p>
          <a:p>
            <a:pPr marL="285750" indent="-285750">
              <a:buFont typeface="Arial" panose="020B0604020202020204" pitchFamily="34" charset="0"/>
              <a:buChar char="•"/>
            </a:pPr>
            <a:r>
              <a:rPr lang="en-AU" sz="1800" dirty="0">
                <a:latin typeface="+mn-lt"/>
              </a:rPr>
              <a:t>Assign responsibility for each control measure (event administrator, coach, players).</a:t>
            </a:r>
          </a:p>
        </p:txBody>
      </p:sp>
      <p:sp>
        <p:nvSpPr>
          <p:cNvPr id="4" name="Slide Number Placeholder 3">
            <a:extLst>
              <a:ext uri="{FF2B5EF4-FFF2-40B4-BE49-F238E27FC236}">
                <a16:creationId xmlns:a16="http://schemas.microsoft.com/office/drawing/2014/main" id="{DCF2C63C-0415-A0BD-4150-F30A860CA1F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58</a:t>
            </a:fld>
            <a:endParaRPr lang="en-AU"/>
          </a:p>
        </p:txBody>
      </p:sp>
    </p:spTree>
    <p:extLst>
      <p:ext uri="{BB962C8B-B14F-4D97-AF65-F5344CB8AC3E}">
        <p14:creationId xmlns:p14="http://schemas.microsoft.com/office/powerpoint/2010/main" val="384618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969B2E-E58F-1ABC-42D8-C3569F787219}"/>
              </a:ext>
            </a:extLst>
          </p:cNvPr>
          <p:cNvSpPr>
            <a:spLocks noGrp="1"/>
          </p:cNvSpPr>
          <p:nvPr>
            <p:ph type="title"/>
          </p:nvPr>
        </p:nvSpPr>
        <p:spPr/>
        <p:txBody>
          <a:bodyPr/>
          <a:lstStyle/>
          <a:p>
            <a:r>
              <a:rPr lang="en-AU" dirty="0">
                <a:latin typeface="+mj-lt"/>
              </a:rPr>
              <a:t>Reflection and class discussion</a:t>
            </a:r>
          </a:p>
        </p:txBody>
      </p:sp>
      <p:sp>
        <p:nvSpPr>
          <p:cNvPr id="4" name="Text Placeholder 3">
            <a:extLst>
              <a:ext uri="{FF2B5EF4-FFF2-40B4-BE49-F238E27FC236}">
                <a16:creationId xmlns:a16="http://schemas.microsoft.com/office/drawing/2014/main" id="{CE7BB5C8-0698-8914-87FB-63DF8ABB35F4}"/>
              </a:ext>
            </a:extLst>
          </p:cNvPr>
          <p:cNvSpPr>
            <a:spLocks noGrp="1"/>
          </p:cNvSpPr>
          <p:nvPr>
            <p:ph type="body" sz="quarter" idx="18"/>
          </p:nvPr>
        </p:nvSpPr>
        <p:spPr/>
        <p:txBody>
          <a:bodyPr/>
          <a:lstStyle/>
          <a:p>
            <a:r>
              <a:rPr lang="en-AU" dirty="0">
                <a:latin typeface="+mj-lt"/>
              </a:rPr>
              <a:t>Reflect individually</a:t>
            </a:r>
          </a:p>
        </p:txBody>
      </p:sp>
      <p:sp>
        <p:nvSpPr>
          <p:cNvPr id="5" name="Text Placeholder 4">
            <a:extLst>
              <a:ext uri="{FF2B5EF4-FFF2-40B4-BE49-F238E27FC236}">
                <a16:creationId xmlns:a16="http://schemas.microsoft.com/office/drawing/2014/main" id="{46A9EEAA-A6A1-FFFD-2AA0-68734F604122}"/>
              </a:ext>
            </a:extLst>
          </p:cNvPr>
          <p:cNvSpPr>
            <a:spLocks noGrp="1"/>
          </p:cNvSpPr>
          <p:nvPr>
            <p:ph type="body" sz="quarter" idx="17"/>
          </p:nvPr>
        </p:nvSpPr>
        <p:spPr/>
        <p:txBody>
          <a:bodyPr/>
          <a:lstStyle/>
          <a:p>
            <a:r>
              <a:rPr lang="en-AU" dirty="0">
                <a:latin typeface="+mn-lt"/>
              </a:rPr>
              <a:t>consider:</a:t>
            </a:r>
          </a:p>
          <a:p>
            <a:pPr marL="342900" indent="-342900">
              <a:buFont typeface="Arial" panose="020B0604020202020204" pitchFamily="34" charset="0"/>
              <a:buChar char="•"/>
            </a:pPr>
            <a:r>
              <a:rPr lang="en-AU" dirty="0">
                <a:latin typeface="+mn-lt"/>
              </a:rPr>
              <a:t>Which part of event administration do you feel most confident about.</a:t>
            </a:r>
          </a:p>
          <a:p>
            <a:pPr marL="342900" indent="-342900">
              <a:buFont typeface="Arial" panose="020B0604020202020204" pitchFamily="34" charset="0"/>
              <a:buChar char="•"/>
            </a:pPr>
            <a:r>
              <a:rPr lang="en-AU" dirty="0">
                <a:latin typeface="+mn-lt"/>
              </a:rPr>
              <a:t>Which element you would focus on improving in future events.</a:t>
            </a:r>
          </a:p>
          <a:p>
            <a:r>
              <a:rPr lang="en-AU" dirty="0">
                <a:latin typeface="+mn-lt"/>
              </a:rPr>
              <a:t>Share one insight with the class and discuss how these skills can be applied to school, community, or professional sporting events.</a:t>
            </a:r>
          </a:p>
        </p:txBody>
      </p:sp>
      <p:sp>
        <p:nvSpPr>
          <p:cNvPr id="2" name="Slide Number Placeholder 1">
            <a:extLst>
              <a:ext uri="{FF2B5EF4-FFF2-40B4-BE49-F238E27FC236}">
                <a16:creationId xmlns:a16="http://schemas.microsoft.com/office/drawing/2014/main" id="{E695B3D9-F90B-FCE0-981C-857F702EAF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59</a:t>
            </a:fld>
            <a:endParaRPr lang="en-AU"/>
          </a:p>
        </p:txBody>
      </p:sp>
    </p:spTree>
    <p:extLst>
      <p:ext uri="{BB962C8B-B14F-4D97-AF65-F5344CB8AC3E}">
        <p14:creationId xmlns:p14="http://schemas.microsoft.com/office/powerpoint/2010/main" val="88199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B3FA33-8674-E81C-F154-276BE1C79FF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b="15240"/>
          <a:stretch>
            <a:fillRect/>
          </a:stretch>
        </p:blipFill>
        <p:spPr>
          <a:xfrm>
            <a:off x="0" y="0"/>
            <a:ext cx="4983480" cy="6336000"/>
          </a:xfrm>
          <a:prstGeom prst="rect">
            <a:avLst/>
          </a:prstGeom>
        </p:spPr>
      </p:pic>
      <p:sp>
        <p:nvSpPr>
          <p:cNvPr id="7" name="TextBox 6">
            <a:extLst>
              <a:ext uri="{FF2B5EF4-FFF2-40B4-BE49-F238E27FC236}">
                <a16:creationId xmlns:a16="http://schemas.microsoft.com/office/drawing/2014/main" id="{92BF3E42-051C-95AD-E8EC-BFA0A7E6C63E}"/>
              </a:ext>
              <a:ext uri="{C183D7F6-B498-43B3-948B-1728B52AA6E4}">
                <adec:decorative xmlns:adec="http://schemas.microsoft.com/office/drawing/2017/decorative" val="1"/>
              </a:ext>
            </a:extLst>
          </p:cNvPr>
          <p:cNvSpPr txBox="1"/>
          <p:nvPr/>
        </p:nvSpPr>
        <p:spPr>
          <a:xfrm>
            <a:off x="0" y="6447501"/>
            <a:ext cx="5064000" cy="276999"/>
          </a:xfrm>
          <a:prstGeom prst="rect">
            <a:avLst/>
          </a:prstGeom>
          <a:noFill/>
        </p:spPr>
        <p:txBody>
          <a:bodyPr wrap="square">
            <a:spAutoFit/>
          </a:bodyPr>
          <a:lstStyle/>
          <a:p>
            <a:r>
              <a:rPr lang="en-AU" sz="1200" dirty="0"/>
              <a:t>Photo by </a:t>
            </a:r>
            <a:r>
              <a:rPr lang="en-AU" sz="1200" dirty="0">
                <a:hlinkClick r:id="rId4"/>
              </a:rPr>
              <a:t>Tim Mossholder</a:t>
            </a:r>
            <a:r>
              <a:rPr lang="en-AU" sz="1200" dirty="0"/>
              <a:t> on </a:t>
            </a:r>
            <a:r>
              <a:rPr lang="en-AU" sz="1200" dirty="0" err="1">
                <a:hlinkClick r:id="rId5"/>
              </a:rPr>
              <a:t>Unsplash</a:t>
            </a:r>
            <a:r>
              <a:rPr lang="en-AU" sz="1200" dirty="0"/>
              <a:t> </a:t>
            </a:r>
          </a:p>
        </p:txBody>
      </p:sp>
      <p:sp>
        <p:nvSpPr>
          <p:cNvPr id="3" name="Title 2">
            <a:extLst>
              <a:ext uri="{FF2B5EF4-FFF2-40B4-BE49-F238E27FC236}">
                <a16:creationId xmlns:a16="http://schemas.microsoft.com/office/drawing/2014/main" id="{E3A3C52C-3E24-1C33-3FFB-C2562FDBAD60}"/>
              </a:ext>
            </a:extLst>
          </p:cNvPr>
          <p:cNvSpPr>
            <a:spLocks noGrp="1"/>
          </p:cNvSpPr>
          <p:nvPr>
            <p:ph type="title"/>
          </p:nvPr>
        </p:nvSpPr>
        <p:spPr/>
        <p:txBody>
          <a:bodyPr/>
          <a:lstStyle/>
          <a:p>
            <a:r>
              <a:rPr lang="en-AU" dirty="0">
                <a:latin typeface="+mj-lt"/>
              </a:rPr>
              <a:t>Introduction</a:t>
            </a:r>
          </a:p>
        </p:txBody>
      </p:sp>
      <p:sp>
        <p:nvSpPr>
          <p:cNvPr id="4" name="Text Placeholder 3">
            <a:extLst>
              <a:ext uri="{FF2B5EF4-FFF2-40B4-BE49-F238E27FC236}">
                <a16:creationId xmlns:a16="http://schemas.microsoft.com/office/drawing/2014/main" id="{2DF897AB-C59C-F07B-50AA-81E7B84377F5}"/>
              </a:ext>
            </a:extLst>
          </p:cNvPr>
          <p:cNvSpPr>
            <a:spLocks noGrp="1"/>
          </p:cNvSpPr>
          <p:nvPr>
            <p:ph type="body" sz="quarter" idx="18"/>
          </p:nvPr>
        </p:nvSpPr>
        <p:spPr/>
        <p:txBody>
          <a:bodyPr/>
          <a:lstStyle/>
          <a:p>
            <a:r>
              <a:rPr lang="en-AU" dirty="0">
                <a:latin typeface="+mj-lt"/>
              </a:rPr>
              <a:t>Discussion</a:t>
            </a:r>
          </a:p>
        </p:txBody>
      </p:sp>
      <p:sp>
        <p:nvSpPr>
          <p:cNvPr id="5" name="Text Placeholder 4">
            <a:extLst>
              <a:ext uri="{FF2B5EF4-FFF2-40B4-BE49-F238E27FC236}">
                <a16:creationId xmlns:a16="http://schemas.microsoft.com/office/drawing/2014/main" id="{E548C7FD-BFDE-91BD-AF37-513CBF4C072A}"/>
              </a:ext>
            </a:extLst>
          </p:cNvPr>
          <p:cNvSpPr>
            <a:spLocks noGrp="1"/>
          </p:cNvSpPr>
          <p:nvPr>
            <p:ph type="body" sz="quarter" idx="17"/>
          </p:nvPr>
        </p:nvSpPr>
        <p:spPr/>
        <p:txBody>
          <a:bodyPr/>
          <a:lstStyle/>
          <a:p>
            <a:r>
              <a:rPr lang="en-AU" dirty="0">
                <a:latin typeface="+mn-lt"/>
              </a:rPr>
              <a:t>In groups of 3–4, discuss and record ideas on butcher’s paper to the following question:</a:t>
            </a:r>
          </a:p>
          <a:p>
            <a:pPr marL="342900" indent="-342900">
              <a:buFont typeface="Arial" panose="020B0604020202020204" pitchFamily="34" charset="0"/>
              <a:buChar char="•"/>
            </a:pPr>
            <a:r>
              <a:rPr lang="en-AU" dirty="0">
                <a:latin typeface="+mn-lt"/>
              </a:rPr>
              <a:t>Think about the last time you played or watched a sport. What different jobs or roles were people doing to make the game happen?</a:t>
            </a:r>
          </a:p>
        </p:txBody>
      </p:sp>
      <p:sp>
        <p:nvSpPr>
          <p:cNvPr id="2" name="Slide Number Placeholder 1">
            <a:extLst>
              <a:ext uri="{FF2B5EF4-FFF2-40B4-BE49-F238E27FC236}">
                <a16:creationId xmlns:a16="http://schemas.microsoft.com/office/drawing/2014/main" id="{706774C2-6DD4-D50D-70F4-3D34BBFF849C}"/>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solidFill>
                  <a:schemeClr val="bg1"/>
                </a:solidFill>
              </a:rPr>
              <a:t>6</a:t>
            </a:fld>
            <a:endParaRPr lang="en-AU">
              <a:solidFill>
                <a:schemeClr val="bg1"/>
              </a:solidFill>
            </a:endParaRPr>
          </a:p>
        </p:txBody>
      </p:sp>
    </p:spTree>
    <p:extLst>
      <p:ext uri="{BB962C8B-B14F-4D97-AF65-F5344CB8AC3E}">
        <p14:creationId xmlns:p14="http://schemas.microsoft.com/office/powerpoint/2010/main" val="125146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0400E-CE2B-4BCC-602E-C1ED97C4FE3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03D0146-BB81-5DC2-C4F6-6605793EE537}"/>
              </a:ext>
            </a:extLst>
          </p:cNvPr>
          <p:cNvSpPr>
            <a:spLocks noGrp="1"/>
          </p:cNvSpPr>
          <p:nvPr>
            <p:ph type="ctrTitle"/>
          </p:nvPr>
        </p:nvSpPr>
        <p:spPr/>
        <p:txBody>
          <a:bodyPr/>
          <a:lstStyle/>
          <a:p>
            <a:r>
              <a:rPr lang="en-AU" dirty="0">
                <a:latin typeface="+mj-lt"/>
                <a:cs typeface="Arial"/>
              </a:rPr>
              <a:t>Learning sequence 7– event planning and implementing</a:t>
            </a:r>
            <a:endParaRPr lang="en-AU" dirty="0">
              <a:latin typeface="+mj-lt"/>
            </a:endParaRPr>
          </a:p>
        </p:txBody>
      </p:sp>
    </p:spTree>
    <p:extLst>
      <p:ext uri="{BB962C8B-B14F-4D97-AF65-F5344CB8AC3E}">
        <p14:creationId xmlns:p14="http://schemas.microsoft.com/office/powerpoint/2010/main" val="247304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8F718-2488-B87B-9E4C-7139CBAA43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E7CFE7E-3F31-7132-01DE-6E5A1A98697F}"/>
              </a:ext>
            </a:extLst>
          </p:cNvPr>
          <p:cNvSpPr>
            <a:spLocks noGrp="1"/>
          </p:cNvSpPr>
          <p:nvPr>
            <p:ph type="title"/>
          </p:nvPr>
        </p:nvSpPr>
        <p:spPr/>
        <p:txBody>
          <a:bodyPr/>
          <a:lstStyle/>
          <a:p>
            <a:r>
              <a:rPr lang="en-AU" dirty="0">
                <a:latin typeface="+mj-lt"/>
              </a:rPr>
              <a:t>Learning intentions and success criteria (7)</a:t>
            </a:r>
          </a:p>
        </p:txBody>
      </p:sp>
      <p:sp>
        <p:nvSpPr>
          <p:cNvPr id="3" name="TextBox 2">
            <a:extLst>
              <a:ext uri="{FF2B5EF4-FFF2-40B4-BE49-F238E27FC236}">
                <a16:creationId xmlns:a16="http://schemas.microsoft.com/office/drawing/2014/main" id="{98F8EB0A-B4A2-E50A-98C5-5E15C9898B24}"/>
              </a:ext>
            </a:extLst>
          </p:cNvPr>
          <p:cNvSpPr txBox="1"/>
          <p:nvPr/>
        </p:nvSpPr>
        <p:spPr>
          <a:xfrm>
            <a:off x="359998" y="1781371"/>
            <a:ext cx="11303000" cy="473462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are learning to</a:t>
            </a:r>
            <a:endParaRPr kumimoji="0" lang="en-AU" sz="2000" b="1" i="0" u="none" strike="noStrike" kern="1200" cap="none" spc="0" normalizeH="0" baseline="0" noProof="0" dirty="0">
              <a:ln>
                <a:noFill/>
              </a:ln>
              <a:solidFill>
                <a:srgbClr val="002664"/>
              </a:solidFill>
              <a:effectLst/>
              <a:uLnTx/>
              <a:uFillTx/>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a:rPr>
              <a:t>take on a specific role in planning and running an Ultimate tournament and understand its responsibilities</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collaborate with other committees to ensure the event runs smoothly, safely, and fairly</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reflect on how our contributions and teamwork impact the success, enjoyment, and engagement of the event</a:t>
            </a:r>
            <a:endPar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ea typeface="+mn-ea"/>
                <a:cs typeface="Arial" panose="020B0604020202020204" pitchFamily="34" charset="0"/>
              </a:rPr>
              <a:t>We can</a:t>
            </a:r>
            <a:endParaRPr kumimoji="0" lang="en-US" sz="2000" b="0" i="0" u="none" strike="noStrike" kern="1200" cap="none" spc="0" normalizeH="0" baseline="0" noProof="0" dirty="0">
              <a:ln>
                <a:noFill/>
              </a:ln>
              <a:solidFill>
                <a:srgbClr val="002664"/>
              </a:solidFill>
              <a:effectLst/>
              <a:uLnTx/>
              <a:uFillTx/>
              <a:latin typeface="+mj-lt"/>
              <a:ea typeface="+mn-ea"/>
              <a:cs typeface="Arial" panose="020B0604020202020204" pitchFamily="34" charset="0"/>
            </a:endParaRPr>
          </a:p>
          <a:p>
            <a:pPr marL="342900" lvl="0" indent="-342900">
              <a:lnSpc>
                <a:spcPct val="150000"/>
              </a:lnSpc>
              <a:spcAft>
                <a:spcPts val="600"/>
              </a:spcAft>
              <a:buFont typeface="Arial" panose="020B0604020202020204" pitchFamily="34" charset="0"/>
              <a:buChar char="•"/>
            </a:pPr>
            <a:r>
              <a:rPr lang="en-AU" sz="1800" dirty="0">
                <a:cs typeface="Arial" panose="020B0604020202020204" pitchFamily="34" charset="0"/>
              </a:rPr>
              <a:t>plan and carry out tasks for my assigned role, including preparation, coaching, officiating, or event management</a:t>
            </a:r>
          </a:p>
          <a:p>
            <a:pPr marL="342900" lvl="0" indent="-342900">
              <a:lnSpc>
                <a:spcPct val="150000"/>
              </a:lnSpc>
              <a:spcAft>
                <a:spcPts val="600"/>
              </a:spcAft>
              <a:buFont typeface="Arial" panose="020B0604020202020204" pitchFamily="34" charset="0"/>
              <a:buChar char="•"/>
            </a:pPr>
            <a:r>
              <a:rPr lang="en-AU" sz="1800" dirty="0">
                <a:cs typeface="Arial" panose="020B0604020202020204" pitchFamily="34" charset="0"/>
              </a:rPr>
              <a:t>communicate and work effectively with other committees to coordinate schedules, rules, and activities</a:t>
            </a:r>
          </a:p>
          <a:p>
            <a:pPr marL="342900" lvl="0" indent="-342900">
              <a:lnSpc>
                <a:spcPct val="150000"/>
              </a:lnSpc>
              <a:spcAft>
                <a:spcPts val="600"/>
              </a:spcAft>
              <a:buFont typeface="Arial" panose="020B0604020202020204" pitchFamily="34" charset="0"/>
              <a:buChar char="•"/>
            </a:pPr>
            <a:r>
              <a:rPr lang="en-AU" sz="1800" dirty="0">
                <a:cs typeface="Arial" panose="020B0604020202020204" pitchFamily="34" charset="0"/>
              </a:rPr>
              <a:t>evaluate my own performance and teamwork, and explain how my actions helped make the tournament safe, fun, and well-organised</a:t>
            </a:r>
          </a:p>
        </p:txBody>
      </p:sp>
      <p:sp>
        <p:nvSpPr>
          <p:cNvPr id="2" name="Slide Number Placeholder 1">
            <a:extLst>
              <a:ext uri="{FF2B5EF4-FFF2-40B4-BE49-F238E27FC236}">
                <a16:creationId xmlns:a16="http://schemas.microsoft.com/office/drawing/2014/main" id="{D6E95E76-D247-847A-8767-C664A700FCC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61</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34133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6B05E-93B9-02BF-06BB-2B7EA560A0F9}"/>
              </a:ext>
            </a:extLst>
          </p:cNvPr>
          <p:cNvSpPr>
            <a:spLocks noGrp="1"/>
          </p:cNvSpPr>
          <p:nvPr>
            <p:ph type="title"/>
          </p:nvPr>
        </p:nvSpPr>
        <p:spPr/>
        <p:txBody>
          <a:bodyPr/>
          <a:lstStyle/>
          <a:p>
            <a:r>
              <a:rPr lang="en-AU" dirty="0">
                <a:latin typeface="+mj-lt"/>
              </a:rPr>
              <a:t>Role briefing (1)</a:t>
            </a:r>
          </a:p>
        </p:txBody>
      </p:sp>
      <p:sp>
        <p:nvSpPr>
          <p:cNvPr id="4" name="Text Placeholder 3">
            <a:extLst>
              <a:ext uri="{FF2B5EF4-FFF2-40B4-BE49-F238E27FC236}">
                <a16:creationId xmlns:a16="http://schemas.microsoft.com/office/drawing/2014/main" id="{5A36B6A7-6209-0AC2-BF2C-249289B31568}"/>
              </a:ext>
            </a:extLst>
          </p:cNvPr>
          <p:cNvSpPr>
            <a:spLocks noGrp="1"/>
          </p:cNvSpPr>
          <p:nvPr>
            <p:ph type="body" sz="quarter" idx="18"/>
          </p:nvPr>
        </p:nvSpPr>
        <p:spPr/>
        <p:txBody>
          <a:bodyPr/>
          <a:lstStyle/>
          <a:p>
            <a:r>
              <a:rPr lang="en-AU" dirty="0">
                <a:latin typeface="+mj-lt"/>
              </a:rPr>
              <a:t>Roles and outcomes </a:t>
            </a:r>
          </a:p>
        </p:txBody>
      </p:sp>
      <p:sp>
        <p:nvSpPr>
          <p:cNvPr id="5" name="Text Placeholder 4">
            <a:extLst>
              <a:ext uri="{FF2B5EF4-FFF2-40B4-BE49-F238E27FC236}">
                <a16:creationId xmlns:a16="http://schemas.microsoft.com/office/drawing/2014/main" id="{D3CE6C85-ED86-544A-CBEF-6F18C05B0E2F}"/>
              </a:ext>
            </a:extLst>
          </p:cNvPr>
          <p:cNvSpPr>
            <a:spLocks noGrp="1"/>
          </p:cNvSpPr>
          <p:nvPr>
            <p:ph type="body" sz="quarter" idx="17"/>
          </p:nvPr>
        </p:nvSpPr>
        <p:spPr/>
        <p:txBody>
          <a:bodyPr/>
          <a:lstStyle/>
          <a:p>
            <a:pPr marL="342900" indent="-342900">
              <a:buFont typeface="Arial" panose="020B0604020202020204" pitchFamily="34" charset="0"/>
              <a:buChar char="•"/>
            </a:pPr>
            <a:r>
              <a:rPr lang="en-AU" sz="1800" dirty="0">
                <a:latin typeface="+mn-lt"/>
              </a:rPr>
              <a:t>Coaches – Plan coaching strategies, pre-game preparation for players, and skill development activities to ensure players are ready for the tournament.</a:t>
            </a:r>
          </a:p>
          <a:p>
            <a:pPr marL="702900" lvl="4" indent="-342900">
              <a:spcAft>
                <a:spcPts val="1200"/>
              </a:spcAft>
            </a:pPr>
            <a:r>
              <a:rPr lang="en-AU" dirty="0">
                <a:latin typeface="+mn-lt"/>
              </a:rPr>
              <a:t>Outcome – A written game plan and coaching focus sheet to guide match-day support.</a:t>
            </a:r>
          </a:p>
          <a:p>
            <a:pPr marL="342900" indent="-342900">
              <a:buFont typeface="Arial" panose="020B0604020202020204" pitchFamily="34" charset="0"/>
              <a:buChar char="•"/>
            </a:pPr>
            <a:r>
              <a:rPr lang="en-AU" sz="1800" dirty="0">
                <a:latin typeface="+mn-lt"/>
              </a:rPr>
              <a:t>Strength and Conditioning Coaches – Design warm-ups, stretching routines, and conditioning activities to enhance player performance and prevent injuries.</a:t>
            </a:r>
          </a:p>
          <a:p>
            <a:pPr marL="702900" lvl="4" indent="-342900">
              <a:spcAft>
                <a:spcPts val="1200"/>
              </a:spcAft>
            </a:pPr>
            <a:r>
              <a:rPr lang="en-AU" dirty="0">
                <a:latin typeface="+mn-lt"/>
              </a:rPr>
              <a:t>Outcome – A warm-up and cool-down plan to be implemented before and after games.</a:t>
            </a:r>
          </a:p>
          <a:p>
            <a:pPr marL="342900" indent="-342900">
              <a:buFont typeface="Arial" panose="020B0604020202020204" pitchFamily="34" charset="0"/>
              <a:buChar char="•"/>
            </a:pPr>
            <a:r>
              <a:rPr lang="en-AU" sz="1800" dirty="0">
                <a:latin typeface="+mn-lt"/>
              </a:rPr>
              <a:t>Sports Analysts – Identify key performance indicators (KPIs) for players and teams, plan observation strategies, and prepare reporting templates for feedback.</a:t>
            </a:r>
          </a:p>
          <a:p>
            <a:pPr marL="702900" lvl="4" indent="-342900">
              <a:spcAft>
                <a:spcPts val="1200"/>
              </a:spcAft>
            </a:pPr>
            <a:r>
              <a:rPr lang="en-AU" dirty="0">
                <a:latin typeface="+mn-lt"/>
              </a:rPr>
              <a:t>Outcome – An observation and feedback plan ready for use during games.</a:t>
            </a:r>
          </a:p>
        </p:txBody>
      </p:sp>
      <p:sp>
        <p:nvSpPr>
          <p:cNvPr id="2" name="Slide Number Placeholder 1">
            <a:extLst>
              <a:ext uri="{FF2B5EF4-FFF2-40B4-BE49-F238E27FC236}">
                <a16:creationId xmlns:a16="http://schemas.microsoft.com/office/drawing/2014/main" id="{F5B7AAB7-484E-38AB-5693-C31C1E7517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62</a:t>
            </a:fld>
            <a:endParaRPr lang="en-AU"/>
          </a:p>
        </p:txBody>
      </p:sp>
    </p:spTree>
    <p:extLst>
      <p:ext uri="{BB962C8B-B14F-4D97-AF65-F5344CB8AC3E}">
        <p14:creationId xmlns:p14="http://schemas.microsoft.com/office/powerpoint/2010/main" val="289340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493E1-EE70-764C-0FCB-2A9F914B7F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95E154-9464-AC72-9F47-BC5B4C677931}"/>
              </a:ext>
            </a:extLst>
          </p:cNvPr>
          <p:cNvSpPr>
            <a:spLocks noGrp="1"/>
          </p:cNvSpPr>
          <p:nvPr>
            <p:ph type="title"/>
          </p:nvPr>
        </p:nvSpPr>
        <p:spPr/>
        <p:txBody>
          <a:bodyPr/>
          <a:lstStyle/>
          <a:p>
            <a:r>
              <a:rPr lang="en-AU" dirty="0">
                <a:latin typeface="+mj-lt"/>
              </a:rPr>
              <a:t>Role briefing (2)</a:t>
            </a:r>
          </a:p>
        </p:txBody>
      </p:sp>
      <p:sp>
        <p:nvSpPr>
          <p:cNvPr id="4" name="Text Placeholder 3">
            <a:extLst>
              <a:ext uri="{FF2B5EF4-FFF2-40B4-BE49-F238E27FC236}">
                <a16:creationId xmlns:a16="http://schemas.microsoft.com/office/drawing/2014/main" id="{24EAD4B2-3770-2012-CF63-E6BDE9346BB4}"/>
              </a:ext>
            </a:extLst>
          </p:cNvPr>
          <p:cNvSpPr>
            <a:spLocks noGrp="1"/>
          </p:cNvSpPr>
          <p:nvPr>
            <p:ph type="body" sz="quarter" idx="18"/>
          </p:nvPr>
        </p:nvSpPr>
        <p:spPr/>
        <p:txBody>
          <a:bodyPr/>
          <a:lstStyle/>
          <a:p>
            <a:r>
              <a:rPr lang="en-AU" dirty="0">
                <a:latin typeface="+mj-lt"/>
              </a:rPr>
              <a:t>Roles and outcomes </a:t>
            </a:r>
          </a:p>
        </p:txBody>
      </p:sp>
      <p:sp>
        <p:nvSpPr>
          <p:cNvPr id="5" name="Text Placeholder 4">
            <a:extLst>
              <a:ext uri="{FF2B5EF4-FFF2-40B4-BE49-F238E27FC236}">
                <a16:creationId xmlns:a16="http://schemas.microsoft.com/office/drawing/2014/main" id="{08D0FE0D-4653-A195-9835-5701B5DE6203}"/>
              </a:ext>
            </a:extLst>
          </p:cNvPr>
          <p:cNvSpPr>
            <a:spLocks noGrp="1"/>
          </p:cNvSpPr>
          <p:nvPr>
            <p:ph type="body" sz="quarter" idx="17"/>
          </p:nvPr>
        </p:nvSpPr>
        <p:spPr/>
        <p:txBody>
          <a:bodyPr/>
          <a:lstStyle/>
          <a:p>
            <a:pPr marL="342900" indent="-342900">
              <a:buFont typeface="Arial" panose="020B0604020202020204" pitchFamily="34" charset="0"/>
              <a:buChar char="•"/>
            </a:pPr>
            <a:r>
              <a:rPr lang="en-AU" sz="1800" dirty="0">
                <a:latin typeface="+mn-lt"/>
              </a:rPr>
              <a:t>Referees – Review rules and policies for the event, plan how to manage fouls, conflicts, and ensure fair play.</a:t>
            </a:r>
          </a:p>
          <a:p>
            <a:pPr marL="702900" lvl="4" indent="-342900">
              <a:spcAft>
                <a:spcPts val="1200"/>
              </a:spcAft>
            </a:pPr>
            <a:r>
              <a:rPr lang="en-AU" dirty="0">
                <a:latin typeface="+mn-lt"/>
              </a:rPr>
              <a:t>Outcome – A referee handbook to guide in-game decisions and ensure fair play.</a:t>
            </a:r>
          </a:p>
          <a:p>
            <a:pPr marL="342900" indent="-342900">
              <a:buFont typeface="Arial" panose="020B0604020202020204" pitchFamily="34" charset="0"/>
              <a:buChar char="•"/>
            </a:pPr>
            <a:r>
              <a:rPr lang="en-AU" sz="1800" dirty="0">
                <a:latin typeface="+mn-lt"/>
              </a:rPr>
              <a:t>Sports Event Administrators – Develop the tournament schedule, draw format, venue setup, equipment checklists, and risk management strategies.</a:t>
            </a:r>
          </a:p>
          <a:p>
            <a:pPr marL="702900" lvl="4" indent="-342900">
              <a:spcAft>
                <a:spcPts val="1200"/>
              </a:spcAft>
            </a:pPr>
            <a:r>
              <a:rPr lang="en-AU" dirty="0">
                <a:latin typeface="+mn-lt"/>
              </a:rPr>
              <a:t>Outcome – A complete event plan that ensures smooth, safe, and inclusive delivery.</a:t>
            </a:r>
          </a:p>
        </p:txBody>
      </p:sp>
      <p:sp>
        <p:nvSpPr>
          <p:cNvPr id="2" name="Slide Number Placeholder 1">
            <a:extLst>
              <a:ext uri="{FF2B5EF4-FFF2-40B4-BE49-F238E27FC236}">
                <a16:creationId xmlns:a16="http://schemas.microsoft.com/office/drawing/2014/main" id="{8BC4BEFF-5946-653C-FDFB-3C0FA90DD67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63</a:t>
            </a:fld>
            <a:endParaRPr lang="en-AU"/>
          </a:p>
        </p:txBody>
      </p:sp>
    </p:spTree>
    <p:extLst>
      <p:ext uri="{BB962C8B-B14F-4D97-AF65-F5344CB8AC3E}">
        <p14:creationId xmlns:p14="http://schemas.microsoft.com/office/powerpoint/2010/main" val="416122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dirty="0">
                <a:latin typeface="+mn-lt"/>
                <a:hlinkClick r:id="rId6"/>
              </a:rPr>
              <a:t>Personal Development, Health and Physical Education 7–10 Syllabus</a:t>
            </a:r>
            <a:r>
              <a:rPr lang="en-AU" dirty="0">
                <a:latin typeface="+mn-lt"/>
              </a:rPr>
              <a:t> © NSW Education Standards Authority (NESA) for and on behalf of the Crown in right of the State of New South Wales, 2024.  </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65</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Role roulette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Definitions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285750" indent="-285750">
              <a:buFont typeface="Arial" panose="020B0604020202020204" pitchFamily="34" charset="0"/>
              <a:buChar char="•"/>
            </a:pPr>
            <a:r>
              <a:rPr lang="en-AU" sz="1800" dirty="0">
                <a:latin typeface="+mn-lt"/>
              </a:rPr>
              <a:t>Player – takes part in the game by using skills, following rules, and working with teammates to achieve success.</a:t>
            </a:r>
          </a:p>
          <a:p>
            <a:pPr marL="285750" indent="-285750">
              <a:buFont typeface="Arial" panose="020B0604020202020204" pitchFamily="34" charset="0"/>
              <a:buChar char="•"/>
            </a:pPr>
            <a:r>
              <a:rPr lang="en-AU" sz="1800" dirty="0">
                <a:latin typeface="+mn-lt"/>
              </a:rPr>
              <a:t>Referee – makes sure the game is fair, safe, and follows the rules by making decisions and managing play.</a:t>
            </a:r>
          </a:p>
          <a:p>
            <a:pPr marL="285750" indent="-285750">
              <a:buFont typeface="Arial" panose="020B0604020202020204" pitchFamily="34" charset="0"/>
              <a:buChar char="•"/>
            </a:pPr>
            <a:r>
              <a:rPr lang="en-AU" sz="1800" dirty="0">
                <a:latin typeface="+mn-lt"/>
              </a:rPr>
              <a:t>Coach – teaches skills and tactics, gives feedback, and guides the team to improve performance.</a:t>
            </a:r>
          </a:p>
          <a:p>
            <a:pPr marL="285750" indent="-285750">
              <a:buFont typeface="Arial" panose="020B0604020202020204" pitchFamily="34" charset="0"/>
              <a:buChar char="•"/>
            </a:pPr>
            <a:r>
              <a:rPr lang="en-AU" sz="1800" dirty="0">
                <a:latin typeface="+mn-lt"/>
              </a:rPr>
              <a:t>Strength and Conditioning Coach – prepares players physically through fitness training, injury prevention, and recovery support.</a:t>
            </a:r>
          </a:p>
          <a:p>
            <a:pPr marL="285750" indent="-285750">
              <a:buFont typeface="Arial" panose="020B0604020202020204" pitchFamily="34" charset="0"/>
              <a:buChar char="•"/>
            </a:pPr>
            <a:r>
              <a:rPr lang="en-AU" sz="1800" dirty="0">
                <a:latin typeface="+mn-lt"/>
              </a:rPr>
              <a:t>Analyst – collects and interprets performance data to help teams improve tactics and strategies.</a:t>
            </a:r>
          </a:p>
          <a:p>
            <a:pPr marL="285750" indent="-285750">
              <a:buFont typeface="Arial" panose="020B0604020202020204" pitchFamily="34" charset="0"/>
              <a:buChar char="•"/>
            </a:pPr>
            <a:r>
              <a:rPr lang="en-AU" sz="1800" dirty="0">
                <a:latin typeface="+mn-lt"/>
              </a:rPr>
              <a:t>Sports Administrator – organises schedules, venues, equipment, and safety measures to ensure games and events run smoothly.</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cs typeface="Arial"/>
              </a:rPr>
              <a:t>Role roulette (2)</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Group work</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795508" cy="4879975"/>
          </a:xfrm>
        </p:spPr>
        <p:txBody>
          <a:bodyPr/>
          <a:lstStyle/>
          <a:p>
            <a:r>
              <a:rPr lang="en-AU" dirty="0">
                <a:latin typeface="+mn-lt"/>
              </a:rPr>
              <a:t>Work in groups of 3–4 to complete a graphic organiser. Your group will receive a set of role scenarios (e.g. 'keeps the score sheet accurate,' 'gives players feedback,' 'calls a foul,' 'designs training drills,' 'plans the venue and draw').</a:t>
            </a:r>
          </a:p>
          <a:p>
            <a:r>
              <a:rPr lang="en-AU" dirty="0">
                <a:latin typeface="+mn-lt"/>
              </a:rPr>
              <a:t>Read each scenario carefully and decide which role it belongs to. Then, write it under the correct heading in your organiser.</a:t>
            </a:r>
          </a:p>
        </p:txBody>
      </p:sp>
      <p:pic>
        <p:nvPicPr>
          <p:cNvPr id="5" name="Picture Placeholder 4">
            <a:extLst>
              <a:ext uri="{FF2B5EF4-FFF2-40B4-BE49-F238E27FC236}">
                <a16:creationId xmlns:a16="http://schemas.microsoft.com/office/drawing/2014/main" id="{26BB5397-FE09-E886-AB7B-F96A7BCE691B}"/>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6447920" y="1369318"/>
            <a:ext cx="5006398" cy="4436341"/>
          </a:xfrm>
        </p:spPr>
      </p:pic>
      <p:sp>
        <p:nvSpPr>
          <p:cNvPr id="7" name="TextBox 6">
            <a:extLst>
              <a:ext uri="{FF2B5EF4-FFF2-40B4-BE49-F238E27FC236}">
                <a16:creationId xmlns:a16="http://schemas.microsoft.com/office/drawing/2014/main" id="{9E837EF4-EC62-2CC5-3ED0-279501CFCF58}"/>
              </a:ext>
              <a:ext uri="{C183D7F6-B498-43B3-948B-1728B52AA6E4}">
                <adec:decorative xmlns:adec="http://schemas.microsoft.com/office/drawing/2017/decorative" val="1"/>
              </a:ext>
            </a:extLst>
          </p:cNvPr>
          <p:cNvSpPr txBox="1"/>
          <p:nvPr/>
        </p:nvSpPr>
        <p:spPr>
          <a:xfrm>
            <a:off x="6447920" y="5883830"/>
            <a:ext cx="5006398" cy="276999"/>
          </a:xfrm>
          <a:prstGeom prst="rect">
            <a:avLst/>
          </a:prstGeom>
          <a:noFill/>
        </p:spPr>
        <p:txBody>
          <a:bodyPr wrap="square">
            <a:spAutoFit/>
          </a:bodyPr>
          <a:lstStyle/>
          <a:p>
            <a:r>
              <a:rPr lang="en-AU" sz="1200" dirty="0"/>
              <a:t>Photo by </a:t>
            </a:r>
            <a:r>
              <a:rPr lang="en-AU" sz="1200" dirty="0">
                <a:hlinkClick r:id="rId4"/>
              </a:rPr>
              <a:t>Olga Kovalski</a:t>
            </a:r>
            <a:r>
              <a:rPr lang="en-AU" sz="1200" dirty="0"/>
              <a:t> on </a:t>
            </a:r>
            <a:r>
              <a:rPr lang="en-AU" sz="1200" dirty="0" err="1">
                <a:hlinkClick r:id="rId5"/>
              </a:rPr>
              <a:t>Unsplash</a:t>
            </a:r>
            <a:r>
              <a:rPr lang="en-AU" sz="1200" dirty="0"/>
              <a:t> </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04F48-E788-65CE-E913-7E51CF2B6664}"/>
              </a:ext>
            </a:extLst>
          </p:cNvPr>
          <p:cNvSpPr>
            <a:spLocks noGrp="1"/>
          </p:cNvSpPr>
          <p:nvPr>
            <p:ph type="title"/>
          </p:nvPr>
        </p:nvSpPr>
        <p:spPr>
          <a:xfrm>
            <a:off x="360000" y="360000"/>
            <a:ext cx="11484000" cy="545601"/>
          </a:xfrm>
        </p:spPr>
        <p:txBody>
          <a:bodyPr anchor="t">
            <a:normAutofit/>
          </a:bodyPr>
          <a:lstStyle/>
          <a:p>
            <a:r>
              <a:rPr lang="en-AU" dirty="0">
                <a:latin typeface="+mj-lt"/>
              </a:rPr>
              <a:t>Sporting scenarios</a:t>
            </a:r>
          </a:p>
        </p:txBody>
      </p:sp>
      <p:sp>
        <p:nvSpPr>
          <p:cNvPr id="4" name="Text Placeholder 3">
            <a:extLst>
              <a:ext uri="{FF2B5EF4-FFF2-40B4-BE49-F238E27FC236}">
                <a16:creationId xmlns:a16="http://schemas.microsoft.com/office/drawing/2014/main" id="{931D1EF7-CF40-1AC3-12FA-455AE1CDBA44}"/>
              </a:ext>
            </a:extLst>
          </p:cNvPr>
          <p:cNvSpPr>
            <a:spLocks noGrp="1"/>
          </p:cNvSpPr>
          <p:nvPr>
            <p:ph type="body" sz="quarter" idx="18"/>
          </p:nvPr>
        </p:nvSpPr>
        <p:spPr>
          <a:xfrm>
            <a:off x="359999" y="982520"/>
            <a:ext cx="11483999" cy="310015"/>
          </a:xfrm>
        </p:spPr>
        <p:txBody>
          <a:bodyPr anchor="b">
            <a:noAutofit/>
          </a:bodyPr>
          <a:lstStyle/>
          <a:p>
            <a:pPr>
              <a:lnSpc>
                <a:spcPct val="140000"/>
              </a:lnSpc>
            </a:pPr>
            <a:r>
              <a:rPr lang="en-AU" dirty="0">
                <a:latin typeface="+mj-lt"/>
              </a:rPr>
              <a:t>Group work</a:t>
            </a:r>
          </a:p>
        </p:txBody>
      </p:sp>
      <p:sp>
        <p:nvSpPr>
          <p:cNvPr id="5" name="Text Placeholder 4">
            <a:extLst>
              <a:ext uri="{FF2B5EF4-FFF2-40B4-BE49-F238E27FC236}">
                <a16:creationId xmlns:a16="http://schemas.microsoft.com/office/drawing/2014/main" id="{C5A78DB2-EC59-A721-E130-7EC6882CDC46}"/>
              </a:ext>
            </a:extLst>
          </p:cNvPr>
          <p:cNvSpPr>
            <a:spLocks noGrp="1"/>
          </p:cNvSpPr>
          <p:nvPr>
            <p:ph sz="quarter" idx="19"/>
          </p:nvPr>
        </p:nvSpPr>
        <p:spPr>
          <a:xfrm>
            <a:off x="360363" y="1562471"/>
            <a:ext cx="5735637" cy="4814518"/>
          </a:xfrm>
        </p:spPr>
        <p:txBody>
          <a:bodyPr>
            <a:normAutofit/>
          </a:bodyPr>
          <a:lstStyle/>
          <a:p>
            <a:r>
              <a:rPr lang="en-AU" dirty="0">
                <a:latin typeface="+mn-lt"/>
              </a:rPr>
              <a:t>Step 1 – Form groups of 3–4.</a:t>
            </a:r>
          </a:p>
          <a:p>
            <a:r>
              <a:rPr lang="en-AU" dirty="0">
                <a:latin typeface="+mn-lt"/>
              </a:rPr>
              <a:t>Step 2 – As a group, discuss the scenario and complete the related questions on the butcher’s paper.</a:t>
            </a:r>
          </a:p>
          <a:p>
            <a:r>
              <a:rPr lang="en-AU" dirty="0">
                <a:latin typeface="+mn-lt"/>
              </a:rPr>
              <a:t>Step 3 – Each group presents their scenario and responses to the class.</a:t>
            </a:r>
          </a:p>
        </p:txBody>
      </p:sp>
      <p:pic>
        <p:nvPicPr>
          <p:cNvPr id="7" name="Picture 6">
            <a:extLst>
              <a:ext uri="{FF2B5EF4-FFF2-40B4-BE49-F238E27FC236}">
                <a16:creationId xmlns:a16="http://schemas.microsoft.com/office/drawing/2014/main" id="{A0D8EDA4-2931-A7CD-9EF7-823CBCBEFED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24119" y="1369454"/>
            <a:ext cx="5006398" cy="4376835"/>
          </a:xfrm>
          <a:prstGeom prst="rect">
            <a:avLst/>
          </a:prstGeom>
          <a:noFill/>
        </p:spPr>
      </p:pic>
      <p:sp>
        <p:nvSpPr>
          <p:cNvPr id="8" name="TextBox 7">
            <a:extLst>
              <a:ext uri="{FF2B5EF4-FFF2-40B4-BE49-F238E27FC236}">
                <a16:creationId xmlns:a16="http://schemas.microsoft.com/office/drawing/2014/main" id="{E6E852B0-959E-A348-F3D4-78A155D6D1E4}"/>
              </a:ext>
              <a:ext uri="{C183D7F6-B498-43B3-948B-1728B52AA6E4}">
                <adec:decorative xmlns:adec="http://schemas.microsoft.com/office/drawing/2017/decorative" val="1"/>
              </a:ext>
            </a:extLst>
          </p:cNvPr>
          <p:cNvSpPr txBox="1"/>
          <p:nvPr/>
        </p:nvSpPr>
        <p:spPr>
          <a:xfrm>
            <a:off x="6524119" y="5800749"/>
            <a:ext cx="5006398" cy="27699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Photo by </a:t>
            </a:r>
            <a:r>
              <a:rPr lang="en-AU" sz="1200" b="0" i="0" kern="1200" dirty="0">
                <a:solidFill>
                  <a:schemeClr val="tx1"/>
                </a:solidFill>
                <a:effectLst/>
                <a:latin typeface="Arial" panose="020B0604020202020204" pitchFamily="34" charset="0"/>
                <a:ea typeface="+mn-ea"/>
                <a:cs typeface="Arial" panose="020B0604020202020204" pitchFamily="34" charset="0"/>
                <a:hlinkClick r:id="rId4"/>
              </a:rPr>
              <a:t>CHUTTERSNAP</a:t>
            </a:r>
            <a:r>
              <a:rPr lang="en-AU" sz="1200" b="0" i="0" kern="1200" dirty="0">
                <a:solidFill>
                  <a:schemeClr val="tx1"/>
                </a:solidFill>
                <a:effectLst/>
                <a:latin typeface="Arial" panose="020B0604020202020204" pitchFamily="34" charset="0"/>
                <a:ea typeface="+mn-ea"/>
                <a:cs typeface="Arial" panose="020B0604020202020204" pitchFamily="34" charset="0"/>
              </a:rPr>
              <a:t> </a:t>
            </a:r>
            <a:r>
              <a:rPr lang="en-AU" sz="1200" dirty="0"/>
              <a:t>on </a:t>
            </a:r>
            <a:r>
              <a:rPr lang="en-AU" sz="1200" dirty="0" err="1">
                <a:hlinkClick r:id="rId5"/>
              </a:rPr>
              <a:t>Unsplash</a:t>
            </a:r>
            <a:r>
              <a:rPr lang="en-AU" sz="1200" dirty="0"/>
              <a:t> </a:t>
            </a:r>
          </a:p>
        </p:txBody>
      </p:sp>
      <p:sp>
        <p:nvSpPr>
          <p:cNvPr id="2" name="Slide Number Placeholder 1">
            <a:extLst>
              <a:ext uri="{FF2B5EF4-FFF2-40B4-BE49-F238E27FC236}">
                <a16:creationId xmlns:a16="http://schemas.microsoft.com/office/drawing/2014/main" id="{E54B9AD1-E477-54A8-E746-9C081ED5381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306203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B46C81DE-01C3-4A78-9E33-F6034C809E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9B46D6-DC64-4497-931E-2ED9A8CB4C74}">
  <ds:schemaRefs>
    <ds:schemaRef ds:uri="http://schemas.microsoft.com/sharepoint/v3/contenttype/forms"/>
  </ds:schemaRefs>
</ds:datastoreItem>
</file>

<file path=customXml/itemProps3.xml><?xml version="1.0" encoding="utf-8"?>
<ds:datastoreItem xmlns:ds="http://schemas.openxmlformats.org/officeDocument/2006/customXml" ds:itemID="{70BCCCEC-F50E-4864-BBC2-8A280422F880}">
  <ds:schemaRefs>
    <ds:schemaRef ds:uri="http://purl.org/dc/elements/1.1/"/>
    <ds:schemaRef ds:uri="95386ad3-46d6-4eb6-bbc1-9b19b13a5756"/>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9191b990-ddf9-46cb-8ffe-20db9d3a58aa"/>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student-facing-secondary-template-v1.6</Template>
  <TotalTime>0</TotalTime>
  <Words>5706</Words>
  <Application>Microsoft Office PowerPoint</Application>
  <PresentationFormat>Widescreen</PresentationFormat>
  <Paragraphs>600</Paragraphs>
  <Slides>65</Slides>
  <Notes>50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Calibri</vt:lpstr>
      <vt:lpstr>Arial</vt:lpstr>
      <vt:lpstr>Public Sans</vt:lpstr>
      <vt:lpstr>Times New Roman</vt:lpstr>
      <vt:lpstr>NSWG Corporate</vt:lpstr>
      <vt:lpstr>Instructions for use</vt:lpstr>
      <vt:lpstr>The real MVPs – behind-the-scenes in sport</vt:lpstr>
      <vt:lpstr>Learning sequences</vt:lpstr>
      <vt:lpstr>Learning sequence 1– unpacking roles in Ultimate</vt:lpstr>
      <vt:lpstr>Learning intentions and success criteria (1)</vt:lpstr>
      <vt:lpstr>Introduction</vt:lpstr>
      <vt:lpstr>Role roulette (1)</vt:lpstr>
      <vt:lpstr>Role roulette (2)</vt:lpstr>
      <vt:lpstr>Sporting scenarios</vt:lpstr>
      <vt:lpstr>Sporting scenarios reflection</vt:lpstr>
      <vt:lpstr>Discovering Ultimate</vt:lpstr>
      <vt:lpstr>Basics of Ultimate (1)</vt:lpstr>
      <vt:lpstr>Basics of Ultimate (2)</vt:lpstr>
      <vt:lpstr>Basics of Ultimate (3)</vt:lpstr>
      <vt:lpstr>Core skills of Ultimate</vt:lpstr>
      <vt:lpstr>Reflection activity</vt:lpstr>
      <vt:lpstr>Reflection activity (1)</vt:lpstr>
      <vt:lpstr>Learning sequence 2– collaborating for performance</vt:lpstr>
      <vt:lpstr>Learning intentions and success criteria (2)</vt:lpstr>
      <vt:lpstr>Collaboration in sport</vt:lpstr>
      <vt:lpstr>Tower challenge</vt:lpstr>
      <vt:lpstr>Tower challenge reflection (1)</vt:lpstr>
      <vt:lpstr>Tower challenge reflection (2)</vt:lpstr>
      <vt:lpstr>Roles and responsibilities</vt:lpstr>
      <vt:lpstr>Strengths reflection</vt:lpstr>
      <vt:lpstr>Learning sequence 3 – strength and conditioning and coaching</vt:lpstr>
      <vt:lpstr>Learning intentions and success criteria (3)</vt:lpstr>
      <vt:lpstr>Strength and Conditioning coach</vt:lpstr>
      <vt:lpstr>Introduction to the role </vt:lpstr>
      <vt:lpstr>Components of fitness – mix, match and rate (1)</vt:lpstr>
      <vt:lpstr>Components of fitness – mix, match and rate (2)</vt:lpstr>
      <vt:lpstr>Designing a warm-up activity</vt:lpstr>
      <vt:lpstr>Effective coaching (1)</vt:lpstr>
      <vt:lpstr>Effective coaching (2)</vt:lpstr>
      <vt:lpstr>Effective coaching (3)</vt:lpstr>
      <vt:lpstr>Providing feedback</vt:lpstr>
      <vt:lpstr>Leadership in coaching</vt:lpstr>
      <vt:lpstr>Designing a skill development activity (1)</vt:lpstr>
      <vt:lpstr>Designing a skill development activity (2)</vt:lpstr>
      <vt:lpstr>Learning sequence 4 – rule of the referee</vt:lpstr>
      <vt:lpstr>Learning intentions and success criteria (4)</vt:lpstr>
      <vt:lpstr>Referee ‘Ref’-lection (1)</vt:lpstr>
      <vt:lpstr>Referee ‘Ref’-lection (2)</vt:lpstr>
      <vt:lpstr>Referee 'Ref'-lection (3)</vt:lpstr>
      <vt:lpstr>To referee or self-referee, that is the question (1)</vt:lpstr>
      <vt:lpstr>To referee or self-referee that is the question (2)</vt:lpstr>
      <vt:lpstr>Design the rulebook</vt:lpstr>
      <vt:lpstr>Learning sequence 5 – analysing sports performance</vt:lpstr>
      <vt:lpstr>Learning intentions and success criteria (5)</vt:lpstr>
      <vt:lpstr>Sports analyst (1)</vt:lpstr>
      <vt:lpstr>Sports analyst (2)</vt:lpstr>
      <vt:lpstr>Ultimate Key Performance Indicators (KPIs) </vt:lpstr>
      <vt:lpstr>Video analysis</vt:lpstr>
      <vt:lpstr>Learning sequence 6 – administering sports events</vt:lpstr>
      <vt:lpstr>Learning intentions and success criteria (6)</vt:lpstr>
      <vt:lpstr>Introduction to sports event administration</vt:lpstr>
      <vt:lpstr>Creating a mini event plan</vt:lpstr>
      <vt:lpstr>Risk assessment</vt:lpstr>
      <vt:lpstr>Reflection and class discussion</vt:lpstr>
      <vt:lpstr>Learning sequence 7– event planning and implementing</vt:lpstr>
      <vt:lpstr>Learning intentions and success criteria (7)</vt:lpstr>
      <vt:lpstr>Role briefing (1)</vt:lpstr>
      <vt:lpstr>Role briefing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 MVPs – PDHPE, Stage 5 (Year 9), slide deck</dc:title>
  <dc:creator>NSW Department of Education</dc:creator>
  <cp:lastModifiedBy/>
  <dcterms:created xsi:type="dcterms:W3CDTF">2026-01-22T22:41:13Z</dcterms:created>
  <dcterms:modified xsi:type="dcterms:W3CDTF">2026-01-23T04:37:19Z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2026-01-22T22:41:34Z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eff1e4ad-1a11-4f14-8ca0-9f7d866aba2f</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