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06"/>
  </p:notesMasterIdLst>
  <p:handoutMasterIdLst>
    <p:handoutMasterId r:id="rId107"/>
  </p:handoutMasterIdLst>
  <p:sldIdLst>
    <p:sldId id="26381" r:id="rId5"/>
    <p:sldId id="26505" r:id="rId6"/>
    <p:sldId id="26393" r:id="rId7"/>
    <p:sldId id="271" r:id="rId8"/>
    <p:sldId id="26383" r:id="rId9"/>
    <p:sldId id="26536" r:id="rId10"/>
    <p:sldId id="26521" r:id="rId11"/>
    <p:sldId id="26537" r:id="rId12"/>
    <p:sldId id="26619" r:id="rId13"/>
    <p:sldId id="26542" r:id="rId14"/>
    <p:sldId id="26539" r:id="rId15"/>
    <p:sldId id="26540" r:id="rId16"/>
    <p:sldId id="26543" r:id="rId17"/>
    <p:sldId id="26384" r:id="rId18"/>
    <p:sldId id="26545" r:id="rId19"/>
    <p:sldId id="26547" r:id="rId20"/>
    <p:sldId id="26548" r:id="rId21"/>
    <p:sldId id="26550" r:id="rId22"/>
    <p:sldId id="26551" r:id="rId23"/>
    <p:sldId id="26552" r:id="rId24"/>
    <p:sldId id="26516" r:id="rId25"/>
    <p:sldId id="26517" r:id="rId26"/>
    <p:sldId id="26553" r:id="rId27"/>
    <p:sldId id="26549" r:id="rId28"/>
    <p:sldId id="26554" r:id="rId29"/>
    <p:sldId id="26555" r:id="rId30"/>
    <p:sldId id="26556" r:id="rId31"/>
    <p:sldId id="26558" r:id="rId32"/>
    <p:sldId id="26557" r:id="rId33"/>
    <p:sldId id="26559" r:id="rId34"/>
    <p:sldId id="26560" r:id="rId35"/>
    <p:sldId id="26561" r:id="rId36"/>
    <p:sldId id="26562" r:id="rId37"/>
    <p:sldId id="26563" r:id="rId38"/>
    <p:sldId id="26506" r:id="rId39"/>
    <p:sldId id="26509" r:id="rId40"/>
    <p:sldId id="26564" r:id="rId41"/>
    <p:sldId id="26529" r:id="rId42"/>
    <p:sldId id="26565" r:id="rId43"/>
    <p:sldId id="26567" r:id="rId44"/>
    <p:sldId id="26566" r:id="rId45"/>
    <p:sldId id="26532" r:id="rId46"/>
    <p:sldId id="26568" r:id="rId47"/>
    <p:sldId id="26508" r:id="rId48"/>
    <p:sldId id="26507" r:id="rId49"/>
    <p:sldId id="26571" r:id="rId50"/>
    <p:sldId id="26572" r:id="rId51"/>
    <p:sldId id="26573" r:id="rId52"/>
    <p:sldId id="26574" r:id="rId53"/>
    <p:sldId id="26575" r:id="rId54"/>
    <p:sldId id="26576" r:id="rId55"/>
    <p:sldId id="26577" r:id="rId56"/>
    <p:sldId id="26578" r:id="rId57"/>
    <p:sldId id="26530" r:id="rId58"/>
    <p:sldId id="26579" r:id="rId59"/>
    <p:sldId id="26510" r:id="rId60"/>
    <p:sldId id="26511" r:id="rId61"/>
    <p:sldId id="26580" r:id="rId62"/>
    <p:sldId id="26541" r:id="rId63"/>
    <p:sldId id="26581" r:id="rId64"/>
    <p:sldId id="26531" r:id="rId65"/>
    <p:sldId id="26582" r:id="rId66"/>
    <p:sldId id="26583" r:id="rId67"/>
    <p:sldId id="26584" r:id="rId68"/>
    <p:sldId id="26585" r:id="rId69"/>
    <p:sldId id="26586" r:id="rId70"/>
    <p:sldId id="26587" r:id="rId71"/>
    <p:sldId id="26588" r:id="rId72"/>
    <p:sldId id="26589" r:id="rId73"/>
    <p:sldId id="26590" r:id="rId74"/>
    <p:sldId id="26513" r:id="rId75"/>
    <p:sldId id="26512" r:id="rId76"/>
    <p:sldId id="26591" r:id="rId77"/>
    <p:sldId id="26592" r:id="rId78"/>
    <p:sldId id="26593" r:id="rId79"/>
    <p:sldId id="26594" r:id="rId80"/>
    <p:sldId id="26595" r:id="rId81"/>
    <p:sldId id="26569" r:id="rId82"/>
    <p:sldId id="26596" r:id="rId83"/>
    <p:sldId id="26597" r:id="rId84"/>
    <p:sldId id="26515" r:id="rId85"/>
    <p:sldId id="26598" r:id="rId86"/>
    <p:sldId id="26519" r:id="rId87"/>
    <p:sldId id="26599" r:id="rId88"/>
    <p:sldId id="26600" r:id="rId89"/>
    <p:sldId id="26533" r:id="rId90"/>
    <p:sldId id="26390" r:id="rId91"/>
    <p:sldId id="26618" r:id="rId92"/>
    <p:sldId id="26601" r:id="rId93"/>
    <p:sldId id="26607" r:id="rId94"/>
    <p:sldId id="26608" r:id="rId95"/>
    <p:sldId id="26610" r:id="rId96"/>
    <p:sldId id="26609" r:id="rId97"/>
    <p:sldId id="26604" r:id="rId98"/>
    <p:sldId id="26611" r:id="rId99"/>
    <p:sldId id="26612" r:id="rId100"/>
    <p:sldId id="26614" r:id="rId101"/>
    <p:sldId id="26615" r:id="rId102"/>
    <p:sldId id="26616" r:id="rId103"/>
    <p:sldId id="360" r:id="rId104"/>
    <p:sldId id="361" r:id="rId105"/>
  </p:sldIdLst>
  <p:sldSz cx="12192000" cy="6858000"/>
  <p:notesSz cx="6858000" cy="9144000"/>
  <p:embeddedFontLst>
    <p:embeddedFont>
      <p:font typeface="Montserrat" panose="00000500000000000000" pitchFamily="2" charset="0"/>
      <p:regular r:id="rId108"/>
      <p:bold r:id="rId109"/>
      <p:italic r:id="rId110"/>
      <p:boldItalic r:id="rId111"/>
    </p:embeddedFont>
    <p:embeddedFont>
      <p:font typeface="Public Sans" pitchFamily="2" charset="0"/>
      <p:regular r:id="rId112"/>
      <p:bold r:id="rId113"/>
      <p:italic r:id="rId114"/>
      <p:boldItalic r:id="rId1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Title and contents" id="{D5A8010D-981F-43AA-A0D6-182EC53CAA84}">
          <p14:sldIdLst>
            <p14:sldId id="26505"/>
            <p14:sldId id="26393"/>
          </p14:sldIdLst>
        </p14:section>
        <p14:section name="Learning Sequence 1" id="{27E6E733-7906-4AEF-A139-1891B184B85D}">
          <p14:sldIdLst>
            <p14:sldId id="271"/>
            <p14:sldId id="26383"/>
            <p14:sldId id="26536"/>
            <p14:sldId id="26521"/>
            <p14:sldId id="26537"/>
            <p14:sldId id="26619"/>
            <p14:sldId id="26542"/>
            <p14:sldId id="26539"/>
            <p14:sldId id="26540"/>
            <p14:sldId id="26543"/>
            <p14:sldId id="26384"/>
            <p14:sldId id="26545"/>
            <p14:sldId id="26547"/>
            <p14:sldId id="26548"/>
            <p14:sldId id="26550"/>
            <p14:sldId id="26551"/>
            <p14:sldId id="26552"/>
          </p14:sldIdLst>
        </p14:section>
        <p14:section name="Learning Sequence 4" id="{BD7FE54E-3D7F-4723-9286-D2C0EAF6F0B6}">
          <p14:sldIdLst>
            <p14:sldId id="26516"/>
            <p14:sldId id="26517"/>
            <p14:sldId id="26553"/>
            <p14:sldId id="26549"/>
            <p14:sldId id="26554"/>
            <p14:sldId id="26555"/>
            <p14:sldId id="26556"/>
            <p14:sldId id="26558"/>
            <p14:sldId id="26557"/>
            <p14:sldId id="26559"/>
            <p14:sldId id="26560"/>
            <p14:sldId id="26561"/>
            <p14:sldId id="26562"/>
            <p14:sldId id="26563"/>
          </p14:sldIdLst>
        </p14:section>
        <p14:section name="Learning Sequence 6" id="{BC38C08A-BA28-4D48-95DC-0B980318FCA8}">
          <p14:sldIdLst>
            <p14:sldId id="26506"/>
            <p14:sldId id="26509"/>
            <p14:sldId id="26564"/>
            <p14:sldId id="26529"/>
            <p14:sldId id="26565"/>
            <p14:sldId id="26567"/>
            <p14:sldId id="26566"/>
            <p14:sldId id="26532"/>
            <p14:sldId id="26568"/>
          </p14:sldIdLst>
        </p14:section>
        <p14:section name="Learning Sequence 8" id="{DBA0D6FF-B861-46A5-B475-AA782779EF8A}">
          <p14:sldIdLst>
            <p14:sldId id="26508"/>
            <p14:sldId id="26507"/>
            <p14:sldId id="26571"/>
            <p14:sldId id="26572"/>
            <p14:sldId id="26573"/>
            <p14:sldId id="26574"/>
            <p14:sldId id="26575"/>
            <p14:sldId id="26576"/>
            <p14:sldId id="26577"/>
            <p14:sldId id="26578"/>
            <p14:sldId id="26530"/>
            <p14:sldId id="26579"/>
          </p14:sldIdLst>
        </p14:section>
        <p14:section name="Learning Sequence 9" id="{5E174FF1-E897-48EC-B96F-10473C04141F}">
          <p14:sldIdLst>
            <p14:sldId id="26510"/>
            <p14:sldId id="26511"/>
            <p14:sldId id="26580"/>
            <p14:sldId id="26541"/>
            <p14:sldId id="26581"/>
            <p14:sldId id="26531"/>
            <p14:sldId id="26582"/>
            <p14:sldId id="26583"/>
            <p14:sldId id="26584"/>
            <p14:sldId id="26585"/>
            <p14:sldId id="26586"/>
            <p14:sldId id="26587"/>
            <p14:sldId id="26588"/>
            <p14:sldId id="26589"/>
            <p14:sldId id="26590"/>
          </p14:sldIdLst>
        </p14:section>
        <p14:section name="Learning Sequence 10" id="{E41A1B44-7143-440C-9D3B-D1AC0750AFC4}">
          <p14:sldIdLst>
            <p14:sldId id="26513"/>
            <p14:sldId id="26512"/>
            <p14:sldId id="26591"/>
            <p14:sldId id="26592"/>
            <p14:sldId id="26593"/>
            <p14:sldId id="26594"/>
            <p14:sldId id="26595"/>
            <p14:sldId id="26569"/>
            <p14:sldId id="26596"/>
            <p14:sldId id="26597"/>
          </p14:sldIdLst>
        </p14:section>
        <p14:section name="Learning Sequence 12" id="{277CBC2B-3F11-4986-B210-B178ABF19E56}">
          <p14:sldIdLst>
            <p14:sldId id="26515"/>
            <p14:sldId id="26598"/>
            <p14:sldId id="26519"/>
            <p14:sldId id="26599"/>
            <p14:sldId id="26600"/>
            <p14:sldId id="26533"/>
            <p14:sldId id="26390"/>
            <p14:sldId id="26618"/>
            <p14:sldId id="26601"/>
            <p14:sldId id="26607"/>
            <p14:sldId id="26608"/>
            <p14:sldId id="26610"/>
            <p14:sldId id="26609"/>
            <p14:sldId id="26604"/>
            <p14:sldId id="26611"/>
            <p14:sldId id="26612"/>
            <p14:sldId id="26614"/>
            <p14:sldId id="26615"/>
            <p14:sldId id="26616"/>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8E41204-1CCB-89D9-CE73-B52B5B19780E}" name="Matt Fryer" initials="MF" userId="S::matthew.fryer2@det.nsw.edu.au::708ed95d-e293-4d54-aab9-bf51d8fa6c3d" providerId="AD"/>
  <p188:author id="{4DD59D2A-ACB9-E158-9668-C188FB17CFC3}" name="Jesse Sampson" initials="JS" userId="S::jesse.sampson3@det.nsw.edu.au::8b3e9b31-8022-4d98-81e7-c725d21cbca0" providerId="AD"/>
  <p188:author id="{1CA46B3C-2A1A-4B7A-BD13-88ABBB019EA1}" name="Jess Stojkovski" initials="JS" userId="S::Jessica.Lumby@det.nsw.edu.au::9f4254ac-716f-4d81-b86f-a9e66eb6a74d" providerId="AD"/>
  <p188:author id="{A1DD0261-6BC3-09C0-2B1A-2937A9BB617E}" name="Matt Fryer" initials="MF" userId="S::Matthew.Fryer2@det.nsw.edu.au::708ed95d-e293-4d54-aab9-bf51d8fa6c3d" providerId="AD"/>
  <p188:author id="{031CA0AF-50D6-C952-B2F9-7618E0035365}" name="Simone Polly" initials="SP" userId="S::Simone.Polly@det.nsw.edu.au::1d9048c6-919a-459b-baba-8814f00b47f1"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BE7"/>
    <a:srgbClr val="B51458"/>
    <a:srgbClr val="00ACC2"/>
    <a:srgbClr val="64BB47"/>
    <a:srgbClr val="E5F7FC"/>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73082" autoAdjust="0"/>
  </p:normalViewPr>
  <p:slideViewPr>
    <p:cSldViewPr snapToGrid="0">
      <p:cViewPr varScale="1">
        <p:scale>
          <a:sx n="74" d="100"/>
          <a:sy n="74" d="100"/>
        </p:scale>
        <p:origin x="660" y="66"/>
      </p:cViewPr>
      <p:guideLst>
        <p:guide orient="horz" pos="2160"/>
        <p:guide pos="3863"/>
      </p:guideLst>
    </p:cSldViewPr>
  </p:slideViewPr>
  <p:outlineViewPr>
    <p:cViewPr>
      <p:scale>
        <a:sx n="33" d="100"/>
        <a:sy n="33" d="100"/>
      </p:scale>
      <p:origin x="0" y="-5885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5.fntdata"/><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6.fntdata"/><Relationship Id="rId118"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font" Target="fonts/font1.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7.fntdata"/><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2.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3.fntdata"/><Relationship Id="rId115" Type="http://schemas.openxmlformats.org/officeDocument/2006/relationships/font" Target="fonts/font8.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4.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u.reachout.com/mental-wellbeing/setting-goals/set-goals-like-a-bos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82C5B-5FF4-BC83-08B1-79FF50393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5572F-8FE2-3AF9-5150-1D4C5A991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D3300-7ABA-3512-58C9-EF365DFA55C6}"/>
              </a:ext>
            </a:extLst>
          </p:cNvPr>
          <p:cNvSpPr>
            <a:spLocks noGrp="1"/>
          </p:cNvSpPr>
          <p:nvPr>
            <p:ph type="body" idx="1"/>
          </p:nvPr>
        </p:nvSpPr>
        <p:spPr/>
        <p:txBody>
          <a:bodyPr/>
          <a:lstStyle/>
          <a:p>
            <a:r>
              <a:rPr lang="en-AU" dirty="0"/>
              <a:t>Image licensed under </a:t>
            </a:r>
            <a:r>
              <a:rPr lang="en-AU" dirty="0" err="1"/>
              <a:t>Pixabay</a:t>
            </a:r>
            <a:r>
              <a:rPr lang="en-AU" dirty="0"/>
              <a:t> Content License. </a:t>
            </a:r>
          </a:p>
          <a:p>
            <a:endParaRPr lang="en-AU" dirty="0"/>
          </a:p>
          <a:p>
            <a:r>
              <a:rPr lang="en-AU" b="1" dirty="0"/>
              <a:t>Teacher note: </a:t>
            </a:r>
            <a:r>
              <a:rPr lang="en-AU" b="0" dirty="0"/>
              <a:t>s</a:t>
            </a:r>
            <a:r>
              <a:rPr lang="en-AU" dirty="0"/>
              <a:t>tudents should be encouraged to draw on their prior knowledge and experiences to complete the activity and detail factors that would influence an athlete’s performance. These may include elements such as muscular strength, speed, consistent training and recovery strategies, video analysis and skill break down.</a:t>
            </a:r>
          </a:p>
        </p:txBody>
      </p:sp>
      <p:sp>
        <p:nvSpPr>
          <p:cNvPr id="4" name="Slide Number Placeholder 3">
            <a:extLst>
              <a:ext uri="{FF2B5EF4-FFF2-40B4-BE49-F238E27FC236}">
                <a16:creationId xmlns:a16="http://schemas.microsoft.com/office/drawing/2014/main" id="{DA761DA3-D3A9-A4D3-5EB1-03AD0A376D45}"/>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16833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98F6-D928-6059-9A1B-3CF26E8BA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F3E21-B50F-B1CA-15F8-46FB5B873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D952-91C6-E06E-7856-0C25AFACDF5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365599E-231C-7EDB-F096-66A2458BC10E}"/>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51779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B9B8-8750-9465-5054-D72D28461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81232-8DBD-86CB-B627-F50DB393A8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94273-89E5-5642-A2EF-0ED3D255BCA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E9EB5B4-1C09-C865-10F8-7A6AF4C9CD80}"/>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27049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012DA-13C1-AA65-389E-FE77D4184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E1A9B-2FDB-FEEB-853F-B245D057F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3B3B2-2FEB-9D0B-F619-4A5D211151D5}"/>
              </a:ext>
            </a:extLst>
          </p:cNvPr>
          <p:cNvSpPr>
            <a:spLocks noGrp="1"/>
          </p:cNvSpPr>
          <p:nvPr>
            <p:ph type="body" idx="1"/>
          </p:nvPr>
        </p:nvSpPr>
        <p:spPr/>
        <p:txBody>
          <a:bodyPr/>
          <a:lstStyle/>
          <a:p>
            <a:r>
              <a:rPr lang="en-AU" dirty="0"/>
              <a:t>Image licensed under </a:t>
            </a:r>
            <a:r>
              <a:rPr lang="en-AU" dirty="0" err="1"/>
              <a:t>Pixabay</a:t>
            </a:r>
            <a:r>
              <a:rPr lang="en-AU" dirty="0"/>
              <a:t> Content License. </a:t>
            </a:r>
          </a:p>
          <a:p>
            <a:endParaRPr lang="en-AU" dirty="0"/>
          </a:p>
          <a:p>
            <a:r>
              <a:rPr lang="en-AU" b="1" dirty="0"/>
              <a:t>Teacher note: </a:t>
            </a:r>
            <a:r>
              <a:rPr lang="en-AU" b="0" dirty="0"/>
              <a:t>s</a:t>
            </a:r>
            <a:r>
              <a:rPr lang="en-AU" dirty="0"/>
              <a:t>tudents should be encouraged to draw on their prior knowledge and experiences to complete the activity and detail factors that would influence an athlete’s performance. These may include elements such as muscular strength, speed, consistent training and recovery strategies, video analysis and skill break down.</a:t>
            </a:r>
          </a:p>
        </p:txBody>
      </p:sp>
      <p:sp>
        <p:nvSpPr>
          <p:cNvPr id="4" name="Slide Number Placeholder 3">
            <a:extLst>
              <a:ext uri="{FF2B5EF4-FFF2-40B4-BE49-F238E27FC236}">
                <a16:creationId xmlns:a16="http://schemas.microsoft.com/office/drawing/2014/main" id="{76ABFACB-A8ED-0AD0-F128-86EE6175C94B}"/>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73612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buNone/>
            </a:pPr>
            <a:r>
              <a:rPr lang="en-AU" sz="1800" dirty="0">
                <a:effectLst/>
                <a:latin typeface="Arial" panose="020B0604020202020204" pitchFamily="34" charset="0"/>
                <a:ea typeface="Calibri" panose="020F0502020204030204" pitchFamily="34" charset="0"/>
              </a:rPr>
              <a:t>Students transfer their ideas from butchers paper on to a Venn diagram comparing the relationship between health and skill related components of fitness and biomechanic principles as follows:</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left circle – list characteristics and examples unique to components of fitness (health and skill related)</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right circle – list characteristics and examples unique to biomechanics.</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overlap – list characteristics or examples that influenced by both.</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401622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licensed under </a:t>
            </a:r>
            <a:r>
              <a:rPr lang="en-AU" err="1"/>
              <a:t>Collaboro</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741430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68114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a:effectLst/>
                <a:latin typeface="Arial" panose="020B0604020202020204" pitchFamily="34" charset="0"/>
                <a:ea typeface="Calibri" panose="020F0502020204030204" pitchFamily="34" charset="0"/>
              </a:rPr>
              <a:t>As a class identify the main skills required in cricket. These are batting, bowling and fielding.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994345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Image licensed under </a:t>
            </a:r>
            <a:r>
              <a:rPr lang="en-AU" b="0" dirty="0" err="1"/>
              <a:t>Pixabay</a:t>
            </a:r>
            <a:r>
              <a:rPr lang="en-AU" b="0" dirty="0"/>
              <a:t> Content License. </a:t>
            </a:r>
          </a:p>
          <a:p>
            <a:endParaRPr lang="en-AU" b="1" dirty="0"/>
          </a:p>
          <a:p>
            <a:r>
              <a:rPr lang="en-AU" b="1" dirty="0"/>
              <a:t>Teacher note: </a:t>
            </a:r>
            <a:r>
              <a:rPr lang="en-AU" b="0" dirty="0"/>
              <a:t>a</a:t>
            </a:r>
            <a:r>
              <a:rPr lang="en-AU" dirty="0"/>
              <a:t>ccess Appendix 1 –basic cricket skills, in the PDHPE Stage 5 (Year 9) – teaching and learning program, for the basic cricket skills of batting, bowling and fielding resource. </a:t>
            </a:r>
          </a:p>
          <a:p>
            <a:endParaRPr lang="en-AU" dirty="0"/>
          </a:p>
          <a:p>
            <a:pPr marL="342900" lvl="0" indent="-342900">
              <a:lnSpc>
                <a:spcPct val="150000"/>
              </a:lnSpc>
              <a:spcBef>
                <a:spcPts val="1200"/>
              </a:spcBef>
              <a:spcAft>
                <a:spcPts val="600"/>
              </a:spcAft>
              <a:buFont typeface="+mj-lt"/>
              <a:buAutoNum type="arabicPeriod"/>
              <a:tabLst>
                <a:tab pos="228600" algn="l"/>
              </a:tabLst>
            </a:pPr>
            <a:r>
              <a:rPr lang="en-AU" sz="1800" dirty="0">
                <a:effectLst/>
                <a:latin typeface="Arial" panose="020B0604020202020204" pitchFamily="34" charset="0"/>
                <a:ea typeface="Calibri" panose="020F0502020204030204" pitchFamily="34" charset="0"/>
              </a:rPr>
              <a:t>Batting: hold the bat with two hands, have a balanced stance with shoulder width apart, side on, short take back/back lift, step towards the ball, watching the ball onto the bat, head still and eyes level, swing and hit the ball, following through the shot. </a:t>
            </a:r>
          </a:p>
          <a:p>
            <a:pPr marL="342900" lvl="0" indent="-342900">
              <a:lnSpc>
                <a:spcPct val="150000"/>
              </a:lnSpc>
              <a:spcBef>
                <a:spcPts val="1200"/>
              </a:spcBef>
              <a:spcAft>
                <a:spcPts val="600"/>
              </a:spcAft>
              <a:buFont typeface="+mj-lt"/>
              <a:buAutoNum type="arabicPeriod"/>
              <a:tabLst>
                <a:tab pos="228600" algn="l"/>
              </a:tabLst>
            </a:pPr>
            <a:r>
              <a:rPr lang="en-AU" sz="1800" dirty="0">
                <a:effectLst/>
                <a:latin typeface="Arial" panose="020B0604020202020204" pitchFamily="34" charset="0"/>
                <a:ea typeface="Calibri" panose="020F0502020204030204" pitchFamily="34" charset="0"/>
              </a:rPr>
              <a:t>Bowing: grip the ball, run up, opposite arm to bowling arm is high, side on, step towards batter, pull high arm down and let bowling arm come over the top with a straight arm (windmill action), keep arm next close to ear, when hand reaches the top release the ball towards the batter, follow through towards the batter. </a:t>
            </a:r>
          </a:p>
          <a:p>
            <a:pPr marL="342900" lvl="0" indent="-342900">
              <a:lnSpc>
                <a:spcPct val="150000"/>
              </a:lnSpc>
              <a:spcBef>
                <a:spcPts val="1200"/>
              </a:spcBef>
              <a:spcAft>
                <a:spcPts val="600"/>
              </a:spcAft>
              <a:buFont typeface="+mj-lt"/>
              <a:buAutoNum type="arabicPeriod"/>
              <a:tabLst>
                <a:tab pos="228600" algn="l"/>
              </a:tabLst>
            </a:pPr>
            <a:r>
              <a:rPr lang="en-AU" sz="1800" dirty="0">
                <a:effectLst/>
                <a:latin typeface="Arial" panose="020B0604020202020204" pitchFamily="34" charset="0"/>
                <a:ea typeface="Calibri" panose="020F0502020204030204" pitchFamily="34" charset="0"/>
              </a:rPr>
              <a:t>Fielding:</a:t>
            </a:r>
          </a:p>
          <a:p>
            <a:pPr marL="952485" lvl="1" indent="-342900">
              <a:lnSpc>
                <a:spcPct val="150000"/>
              </a:lnSpc>
              <a:spcBef>
                <a:spcPts val="1200"/>
              </a:spcBef>
              <a:spcAft>
                <a:spcPts val="600"/>
              </a:spcAft>
              <a:buFont typeface="+mj-lt"/>
              <a:buAutoNum type="alphaLcParenR"/>
              <a:tabLst>
                <a:tab pos="408305" algn="l"/>
              </a:tabLst>
            </a:pPr>
            <a:r>
              <a:rPr lang="en-AU" sz="1800" dirty="0">
                <a:effectLst/>
                <a:latin typeface="Arial" panose="020B0604020202020204" pitchFamily="34" charset="0"/>
                <a:ea typeface="Calibri" panose="020F0502020204030204" pitchFamily="34" charset="0"/>
              </a:rPr>
              <a:t>Throwing overarm – eyes  on target (stumps), side on position, point at target with opposite hand, step toward target with opposite foot to throwing arm, rotate body as release the ball, follow through to target. </a:t>
            </a:r>
          </a:p>
          <a:p>
            <a:pPr marL="952485" lvl="1" indent="-342900">
              <a:lnSpc>
                <a:spcPct val="150000"/>
              </a:lnSpc>
              <a:spcBef>
                <a:spcPts val="1200"/>
              </a:spcBef>
              <a:spcAft>
                <a:spcPts val="600"/>
              </a:spcAft>
              <a:buFont typeface="+mj-lt"/>
              <a:buAutoNum type="alphaLcParenR"/>
              <a:tabLst>
                <a:tab pos="408305" algn="l"/>
              </a:tabLst>
            </a:pPr>
            <a:r>
              <a:rPr lang="en-AU" sz="1800" dirty="0">
                <a:effectLst/>
                <a:latin typeface="Arial" panose="020B0604020202020204" pitchFamily="34" charset="0"/>
                <a:ea typeface="Calibri" panose="020F0502020204030204" pitchFamily="34" charset="0"/>
              </a:rPr>
              <a:t>Throwing underarm – front  on to target, step to target with opposite foot to throwing arm, arm close to body, release and follow through.</a:t>
            </a:r>
          </a:p>
          <a:p>
            <a:pPr marL="952485" lvl="1" indent="-342900">
              <a:lnSpc>
                <a:spcPct val="150000"/>
              </a:lnSpc>
              <a:spcBef>
                <a:spcPts val="1200"/>
              </a:spcBef>
              <a:spcAft>
                <a:spcPts val="600"/>
              </a:spcAft>
              <a:buFont typeface="+mj-lt"/>
              <a:buAutoNum type="alphaLcParenR"/>
              <a:tabLst>
                <a:tab pos="408305" algn="l"/>
              </a:tabLst>
            </a:pPr>
            <a:r>
              <a:rPr lang="en-AU" sz="1800" dirty="0">
                <a:effectLst/>
                <a:latin typeface="Arial" panose="020B0604020202020204" pitchFamily="34" charset="0"/>
                <a:ea typeface="Calibri" panose="020F0502020204030204" pitchFamily="34" charset="0"/>
              </a:rPr>
              <a:t>Catching – hands in ready position, feet shoulder width apart and balanced, watch ball into hands, wrap fingers around ball, give with the ball to absorb force (sting from ball). </a:t>
            </a:r>
          </a:p>
          <a:p>
            <a:pPr marL="952485" lvl="1" indent="-342900">
              <a:lnSpc>
                <a:spcPct val="150000"/>
              </a:lnSpc>
              <a:spcBef>
                <a:spcPts val="1200"/>
              </a:spcBef>
              <a:spcAft>
                <a:spcPts val="600"/>
              </a:spcAft>
              <a:buFont typeface="+mj-lt"/>
              <a:buAutoNum type="alphaLcParenR"/>
              <a:tabLst>
                <a:tab pos="408305" algn="l"/>
              </a:tabLst>
            </a:pPr>
            <a:r>
              <a:rPr lang="en-AU" sz="1800" dirty="0">
                <a:effectLst/>
                <a:latin typeface="Arial" panose="020B0604020202020204" pitchFamily="34" charset="0"/>
                <a:ea typeface="Calibri" panose="020F0502020204030204" pitchFamily="34" charset="0"/>
              </a:rPr>
              <a:t>Ground balls – bend down low and watch ball into hands, get body behind the ball.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36313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4C61D-8CD4-FCED-0A06-E6684C8BA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64558-CE71-49C6-EF4E-B934AF229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D425D-EC84-DDC6-1641-8A16C0D0F88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12C8AAB-3E8F-071B-C2EE-3F2062748D64}"/>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88680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licensed under </a:t>
            </a:r>
            <a:r>
              <a:rPr lang="en-AU" err="1"/>
              <a:t>Unsplash</a:t>
            </a:r>
            <a:r>
              <a:rPr lang="en-AU"/>
              <a:t> Content License.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814C-122C-5AA4-8679-9E479451A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1FF82-1D83-7107-DDA6-0A803CF2B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559CF-977E-6413-B301-3655EDA713F8}"/>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6145F3D4-9CA3-0497-F108-91681912513F}"/>
              </a:ext>
            </a:extLst>
          </p:cNvPr>
          <p:cNvSpPr>
            <a:spLocks noGrp="1"/>
          </p:cNvSpPr>
          <p:nvPr>
            <p:ph type="sldNum" sz="quarter" idx="5"/>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1601950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5899-20BE-371E-47FC-FEDEBBD7E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A51E8-AEE3-B2C9-1698-D26C0BF21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3321D-0068-3A5E-7D5E-D2C29C865CE4}"/>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FD69D0A9-4740-99B3-FE08-0772D8FC9DD2}"/>
              </a:ext>
            </a:extLst>
          </p:cNvPr>
          <p:cNvSpPr>
            <a:spLocks noGrp="1"/>
          </p:cNvSpPr>
          <p:nvPr>
            <p:ph type="sldNum" sz="quarter" idx="5"/>
          </p:nvPr>
        </p:nvSpPr>
        <p:spPr/>
        <p:txBody>
          <a:bodyPr/>
          <a:lstStyle/>
          <a:p>
            <a:fld id="{D09C5488-DD16-4714-9519-7BE21BA11D4E}" type="slidenum">
              <a:rPr lang="en-AU" smtClean="0"/>
              <a:t>23</a:t>
            </a:fld>
            <a:endParaRPr lang="en-AU"/>
          </a:p>
        </p:txBody>
      </p:sp>
    </p:spTree>
    <p:extLst>
      <p:ext uri="{BB962C8B-B14F-4D97-AF65-F5344CB8AC3E}">
        <p14:creationId xmlns:p14="http://schemas.microsoft.com/office/powerpoint/2010/main" val="1490544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Pixabay</a:t>
            </a:r>
            <a:r>
              <a:rPr lang="en-AU" dirty="0"/>
              <a:t> Content License.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Review your practical lesson logbook by reflecting on your progress over the last two lessons, as well as the previous theory lesson on the skills of cricket.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507652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access Appendix 3 –biomechanical skills linked to cricket in the PDHPE Stage 5 (Year 9) – teaching and learning program for the table with the definition, cricket example and cricket movement or skill to improve biomechanical type.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638532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r>
              <a:rPr lang="en-AU" b="0" dirty="0"/>
              <a:t>Students can use the following questions to support.</a:t>
            </a:r>
          </a:p>
          <a:p>
            <a:r>
              <a:rPr lang="en-AU" b="0" dirty="0"/>
              <a:t>• What movements/skills in cricket increase power? For example, stepping forward towards the ball or target, taking a back swing and swinging through the shot, point at target and rotate body through as you throw or bowl. Absorb force/power by “giving” with the ball”. </a:t>
            </a:r>
          </a:p>
          <a:p>
            <a:r>
              <a:rPr lang="en-AU" b="0" dirty="0"/>
              <a:t>• What movements/skills in cricket increase accuracy? For example, following through to the batter when bowling, following through to the target when throwing, keeping their throwing arm close to their ear to help with accuracy, watching the ball onto bat.</a:t>
            </a:r>
          </a:p>
          <a:p>
            <a:r>
              <a:rPr lang="en-AU" b="0" dirty="0"/>
              <a:t>• What movements/skills in cricket increase balance? For example, opposite hand to foot when throwing and bowling, feet shoulder width apart when batting and catching. </a:t>
            </a:r>
          </a:p>
          <a:p>
            <a:r>
              <a:rPr lang="en-AU" b="0" dirty="0"/>
              <a:t>• Do these basic principles of power, accuracy and balance apply to other sports? </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79520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access Appendix 4 – power, accuracy and balance sport links in the PDHPE Stage 5 (Year 9) – teaching and learning program for the table.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875688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may wish to access </a:t>
            </a:r>
            <a:r>
              <a:rPr lang="en-AU" dirty="0"/>
              <a:t>the </a:t>
            </a:r>
            <a:r>
              <a:rPr lang="en-AU" u="sng" dirty="0" err="1">
                <a:solidFill>
                  <a:srgbClr val="2F5496"/>
                </a:solidFill>
                <a:effectLst/>
                <a:latin typeface="Arial" panose="020B0604020202020204" pitchFamily="34" charset="0"/>
                <a:ea typeface="Calibri" panose="020F0502020204030204" pitchFamily="34" charset="0"/>
                <a:hlinkClick r:id="rId3"/>
              </a:rPr>
              <a:t>ReachOut</a:t>
            </a:r>
            <a:r>
              <a:rPr lang="en-AU" u="sng" dirty="0">
                <a:solidFill>
                  <a:srgbClr val="2F5496"/>
                </a:solidFill>
                <a:effectLst/>
                <a:latin typeface="Arial" panose="020B0604020202020204" pitchFamily="34" charset="0"/>
                <a:ea typeface="Calibri" panose="020F0502020204030204" pitchFamily="34" charset="0"/>
                <a:hlinkClick r:id="rId3"/>
              </a:rPr>
              <a:t> goals</a:t>
            </a:r>
            <a:r>
              <a:rPr lang="en-AU" b="1" dirty="0">
                <a:effectLst/>
                <a:latin typeface="Arial" panose="020B0604020202020204" pitchFamily="34" charset="0"/>
                <a:ea typeface="Calibri" panose="020F0502020204030204" pitchFamily="34" charset="0"/>
              </a:rPr>
              <a:t> </a:t>
            </a:r>
            <a:r>
              <a:rPr lang="en-AU" dirty="0">
                <a:effectLst/>
                <a:latin typeface="Arial" panose="020B0604020202020204" pitchFamily="34" charset="0"/>
                <a:ea typeface="Calibri" panose="020F0502020204030204" pitchFamily="34" charset="0"/>
              </a:rPr>
              <a:t>information as a stimulus. </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638878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Image licensed under </a:t>
            </a:r>
            <a:r>
              <a:rPr lang="en-AU" err="1"/>
              <a:t>Pixabay</a:t>
            </a:r>
            <a:r>
              <a:rPr lang="en-AU"/>
              <a:t> Content License.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4233312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4260863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licensed under Pixabay Content License.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27697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numbers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endParaRPr lang="en-US"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A86E5-BDC7-5F57-CB14-333306400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8C6F2-B7B2-1BAA-FFE5-800352C9C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2EAD9-E6E1-CE33-EDCC-DB2D50C3ACE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BB07582-4BD7-A8CB-00B8-1327207312BF}"/>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244032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018AD-7B80-377B-E61D-F3FFB0D10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9A48D-E830-DE1C-526F-59A5AB889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5668C-A150-D780-6F3B-0158B505CD04}"/>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2FBA8A3F-AC29-FDD7-BA07-85516A3D360B}"/>
              </a:ext>
            </a:extLst>
          </p:cNvPr>
          <p:cNvSpPr>
            <a:spLocks noGrp="1"/>
          </p:cNvSpPr>
          <p:nvPr>
            <p:ph type="sldNum" sz="quarter" idx="5"/>
          </p:nvPr>
        </p:nvSpPr>
        <p:spPr/>
        <p:txBody>
          <a:bodyPr/>
          <a:lstStyle/>
          <a:p>
            <a:fld id="{D09C5488-DD16-4714-9519-7BE21BA11D4E}" type="slidenum">
              <a:rPr lang="en-AU" smtClean="0"/>
              <a:t>36</a:t>
            </a:fld>
            <a:endParaRPr lang="en-AU"/>
          </a:p>
        </p:txBody>
      </p:sp>
    </p:spTree>
    <p:extLst>
      <p:ext uri="{BB962C8B-B14F-4D97-AF65-F5344CB8AC3E}">
        <p14:creationId xmlns:p14="http://schemas.microsoft.com/office/powerpoint/2010/main" val="2593435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60CD5-2B7F-CFEB-C2A4-1DF7ED0C5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E012D-2DA8-59AC-9427-AD7F6F021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CB670-A83E-B46D-BDB6-6F4140CEE20B}"/>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303A951D-621A-2342-688B-568DE09FC7A0}"/>
              </a:ext>
            </a:extLst>
          </p:cNvPr>
          <p:cNvSpPr>
            <a:spLocks noGrp="1"/>
          </p:cNvSpPr>
          <p:nvPr>
            <p:ph type="sldNum" sz="quarter" idx="5"/>
          </p:nvPr>
        </p:nvSpPr>
        <p:spPr/>
        <p:txBody>
          <a:bodyPr/>
          <a:lstStyle/>
          <a:p>
            <a:fld id="{D09C5488-DD16-4714-9519-7BE21BA11D4E}" type="slidenum">
              <a:rPr lang="en-AU" smtClean="0"/>
              <a:t>37</a:t>
            </a:fld>
            <a:endParaRPr lang="en-AU"/>
          </a:p>
        </p:txBody>
      </p:sp>
    </p:spTree>
    <p:extLst>
      <p:ext uri="{BB962C8B-B14F-4D97-AF65-F5344CB8AC3E}">
        <p14:creationId xmlns:p14="http://schemas.microsoft.com/office/powerpoint/2010/main" val="3120673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946E-BF61-3327-4439-1F91B3255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311CC-1B20-9F98-8A77-15A415048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0CCE9-2DB7-0C23-4239-EBB020A4BDC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Unsplash</a:t>
            </a:r>
            <a:r>
              <a:rPr lang="en-AU" dirty="0"/>
              <a:t> Content License. </a:t>
            </a:r>
          </a:p>
          <a:p>
            <a:endParaRPr lang="en-AU" b="1" dirty="0"/>
          </a:p>
          <a:p>
            <a:r>
              <a:rPr lang="en-AU" b="1" dirty="0"/>
              <a:t>Teacher note: </a:t>
            </a:r>
            <a:r>
              <a:rPr lang="en-AU" b="0" dirty="0"/>
              <a:t>students are to use appendix 5 – cricket skills video analysis worksheet. </a:t>
            </a:r>
            <a:endParaRPr lang="en-AU" b="1" dirty="0"/>
          </a:p>
        </p:txBody>
      </p:sp>
      <p:sp>
        <p:nvSpPr>
          <p:cNvPr id="4" name="Slide Number Placeholder 3">
            <a:extLst>
              <a:ext uri="{FF2B5EF4-FFF2-40B4-BE49-F238E27FC236}">
                <a16:creationId xmlns:a16="http://schemas.microsoft.com/office/drawing/2014/main" id="{79170D20-5012-D225-B255-85C73445B42C}"/>
              </a:ext>
            </a:extLst>
          </p:cNvPr>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2556879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Ask students to Play the Perry Master Class: Fast bowling (duration 8:23) at x0.25 playback speed, focusing on the key technical aspects of a successful bowling action. </a:t>
            </a:r>
          </a:p>
          <a:p>
            <a:endParaRPr lang="en-AU" b="0" dirty="0"/>
          </a:p>
          <a:p>
            <a:r>
              <a:rPr lang="en-AU" b="0" dirty="0"/>
              <a:t>Highlight the three critical phases of bowling:</a:t>
            </a:r>
            <a:endParaRPr lang="en-AU" b="1" dirty="0"/>
          </a:p>
          <a:p>
            <a:r>
              <a:rPr lang="en-AU" b="1" dirty="0"/>
              <a:t>Phase 1 – Preparation</a:t>
            </a:r>
          </a:p>
          <a:p>
            <a:r>
              <a:rPr lang="en-AU" dirty="0"/>
              <a:t>Take-off (1:27): Right-arm bowlers push off with their left foot to generate momentum.</a:t>
            </a:r>
          </a:p>
          <a:p>
            <a:r>
              <a:rPr lang="en-AU" dirty="0"/>
              <a:t>Side-on position (2:10): The bowling arm should be positioned under the chin, with the front shoulder aligned towards the target for accuracy and control.</a:t>
            </a:r>
          </a:p>
          <a:p>
            <a:r>
              <a:rPr lang="en-AU" dirty="0"/>
              <a:t>Front arm extension (2:12): The front arm should be fully extended before pulling down powerfully to generate force.</a:t>
            </a:r>
          </a:p>
          <a:p>
            <a:r>
              <a:rPr lang="en-AU" b="1" dirty="0"/>
              <a:t>Phase 2 – Execution</a:t>
            </a:r>
          </a:p>
          <a:p>
            <a:r>
              <a:rPr lang="en-AU" dirty="0"/>
              <a:t>Pull-down of back arm (2:14) : Maintain a strong back arm movement to help with balance and control.</a:t>
            </a:r>
          </a:p>
          <a:p>
            <a:r>
              <a:rPr lang="en-AU" dirty="0"/>
              <a:t>Weight transfer (2:15): Shift body weight from the back foot to the front foot to build momentum and support force generation.</a:t>
            </a:r>
          </a:p>
          <a:p>
            <a:r>
              <a:rPr lang="en-AU" dirty="0"/>
              <a:t>Energy direction (2:15): Direct energy towards the target to ensure a smooth and powerful delivery.</a:t>
            </a:r>
          </a:p>
          <a:p>
            <a:r>
              <a:rPr lang="en-AU" b="1" dirty="0"/>
              <a:t>Phase 3 – Follow-through</a:t>
            </a:r>
          </a:p>
          <a:p>
            <a:r>
              <a:rPr lang="en-AU" dirty="0"/>
              <a:t>Ball release (2:16): Focus on wrist positioning and finger placement for a smooth and controlled release.</a:t>
            </a:r>
          </a:p>
          <a:p>
            <a:r>
              <a:rPr lang="en-AU" dirty="0"/>
              <a:t>Follow-through (2:21): A controlled and balanced follow-through ensures accuracy, reduces injury risk, and maintains momentum.</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746713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Ask students to Play the Perry Master Class: Fast bowling (duration 8:23) at x0.25 playback speed, focusing on the key technical aspects of a successful bowling action. </a:t>
            </a:r>
          </a:p>
          <a:p>
            <a:endParaRPr lang="en-AU" b="0" dirty="0"/>
          </a:p>
          <a:p>
            <a:r>
              <a:rPr lang="en-AU" b="0" dirty="0"/>
              <a:t>Highlight the three critical phases of bowling:</a:t>
            </a:r>
            <a:endParaRPr lang="en-AU" b="1" dirty="0"/>
          </a:p>
          <a:p>
            <a:r>
              <a:rPr lang="en-AU" b="1" dirty="0"/>
              <a:t>Phase 1 – Preparation</a:t>
            </a:r>
          </a:p>
          <a:p>
            <a:r>
              <a:rPr lang="en-AU" dirty="0"/>
              <a:t>Take-off (1:27): Right-arm bowlers push off with their left foot to generate momentum.</a:t>
            </a:r>
          </a:p>
          <a:p>
            <a:r>
              <a:rPr lang="en-AU" dirty="0"/>
              <a:t>Side-on position (2:10): The bowling arm should be positioned under the chin, with the front shoulder aligned towards the target for accuracy and control.</a:t>
            </a:r>
          </a:p>
          <a:p>
            <a:r>
              <a:rPr lang="en-AU" dirty="0"/>
              <a:t>Front arm extension (2:12): The front arm should be fully extended before pulling down powerfully to generate force.</a:t>
            </a:r>
          </a:p>
          <a:p>
            <a:r>
              <a:rPr lang="en-AU" b="1" dirty="0"/>
              <a:t>Phase 2 – Execution</a:t>
            </a:r>
          </a:p>
          <a:p>
            <a:r>
              <a:rPr lang="en-AU" dirty="0"/>
              <a:t>Pull-down of back arm (2:14) : Maintain a strong back arm movement to help with balance and control.</a:t>
            </a:r>
          </a:p>
          <a:p>
            <a:r>
              <a:rPr lang="en-AU" dirty="0"/>
              <a:t>Weight transfer (2:15): Shift body weight from the back foot to the front foot to build momentum and support force generation.</a:t>
            </a:r>
          </a:p>
          <a:p>
            <a:r>
              <a:rPr lang="en-AU" dirty="0"/>
              <a:t>Energy direction (2:15): Direct energy towards the target to ensure a smooth and powerful delivery.</a:t>
            </a:r>
          </a:p>
          <a:p>
            <a:r>
              <a:rPr lang="en-AU" b="1" dirty="0"/>
              <a:t>Phase 3 – Follow-through</a:t>
            </a:r>
          </a:p>
          <a:p>
            <a:r>
              <a:rPr lang="en-AU" dirty="0"/>
              <a:t>Ball release (2:16): Focus on wrist positioning and finger placement for a smooth and controlled release.</a:t>
            </a:r>
          </a:p>
          <a:p>
            <a:r>
              <a:rPr lang="en-AU" dirty="0"/>
              <a:t>Follow-through (2:21): A controlled and balanced follow-through ensures accuracy, reduces injury risk, and maintains momentum.</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20362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t>Image licensed under </a:t>
            </a:r>
            <a:r>
              <a:rPr lang="en-AU" err="1"/>
              <a:t>Unsplash</a:t>
            </a:r>
            <a:r>
              <a:rPr lang="en-AU"/>
              <a:t> Content License.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3950920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AC04C-CD30-D2E4-895E-4BD110F65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03FEB-6A98-E502-810A-4056ED252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03A38-BA05-522F-1E3F-0E0522C1B66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1002872-70A6-CABC-F28F-76B28769DFE2}"/>
              </a:ext>
            </a:extLst>
          </p:cNvPr>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2802310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dirty="0"/>
              <a:t>Image licensed under </a:t>
            </a:r>
            <a:r>
              <a:rPr lang="en-AU" sz="1800" dirty="0" err="1"/>
              <a:t>Unsplash</a:t>
            </a:r>
            <a:r>
              <a:rPr lang="en-AU" sz="1800" dirty="0"/>
              <a:t> Content License. </a:t>
            </a:r>
          </a:p>
          <a:p>
            <a:pPr>
              <a:lnSpc>
                <a:spcPct val="150000"/>
              </a:lnSpc>
              <a:spcBef>
                <a:spcPts val="1200"/>
              </a:spcBef>
              <a:spcAft>
                <a:spcPts val="600"/>
              </a:spcAft>
              <a:buNone/>
            </a:pPr>
            <a:endParaRPr lang="en-AU" sz="1800" b="1" dirty="0">
              <a:effectLst/>
              <a:latin typeface="Arial" panose="020B0604020202020204" pitchFamily="34" charset="0"/>
              <a:ea typeface="Calibri" panose="020F0502020204030204" pitchFamily="34" charset="0"/>
            </a:endParaRPr>
          </a:p>
          <a:p>
            <a:pPr>
              <a:lnSpc>
                <a:spcPct val="150000"/>
              </a:lnSpc>
              <a:spcBef>
                <a:spcPts val="1200"/>
              </a:spcBef>
              <a:spcAft>
                <a:spcPts val="600"/>
              </a:spcAft>
              <a:buNone/>
            </a:pPr>
            <a:r>
              <a:rPr lang="en-AU" sz="1800" b="1" dirty="0">
                <a:effectLst/>
                <a:latin typeface="Arial" panose="020B0604020202020204" pitchFamily="34" charset="0"/>
                <a:ea typeface="Calibri" panose="020F0502020204030204" pitchFamily="34" charset="0"/>
              </a:rPr>
              <a:t>Teacher note: </a:t>
            </a:r>
            <a:r>
              <a:rPr lang="en-AU" sz="1800" b="0" dirty="0">
                <a:effectLst/>
                <a:latin typeface="Arial" panose="020B0604020202020204" pitchFamily="34" charset="0"/>
                <a:ea typeface="Calibri" panose="020F0502020204030204" pitchFamily="34" charset="0"/>
              </a:rPr>
              <a:t>s</a:t>
            </a:r>
            <a:r>
              <a:rPr lang="en-AU" sz="1800" dirty="0">
                <a:effectLst/>
                <a:latin typeface="Arial" panose="020B0604020202020204" pitchFamily="34" charset="0"/>
                <a:ea typeface="Calibri" panose="020F0502020204030204" pitchFamily="34" charset="0"/>
              </a:rPr>
              <a:t>tudents begin by identifying an area for improvement. Each student selects one phase of their technique that differs from Ellyse Perry’s (bowling) or Steve Smith’s (batting).</a:t>
            </a:r>
          </a:p>
          <a:p>
            <a:pPr>
              <a:lnSpc>
                <a:spcPct val="150000"/>
              </a:lnSpc>
              <a:spcBef>
                <a:spcPts val="1200"/>
              </a:spcBef>
              <a:spcAft>
                <a:spcPts val="600"/>
              </a:spcAft>
              <a:buNone/>
            </a:pPr>
            <a:r>
              <a:rPr lang="en-AU" sz="1800" dirty="0">
                <a:effectLst/>
                <a:latin typeface="Arial" panose="020B0604020202020204" pitchFamily="34" charset="0"/>
                <a:ea typeface="Calibri" panose="020F0502020204030204" pitchFamily="34" charset="0"/>
              </a:rPr>
              <a:t>As a group, students compare their areas for improvement and select one common phase to focus on for development.</a:t>
            </a:r>
          </a:p>
          <a:p>
            <a:pPr>
              <a:lnSpc>
                <a:spcPct val="150000"/>
              </a:lnSpc>
              <a:spcBef>
                <a:spcPts val="1200"/>
              </a:spcBef>
              <a:spcAft>
                <a:spcPts val="600"/>
              </a:spcAft>
              <a:buNone/>
            </a:pPr>
            <a:r>
              <a:rPr lang="en-AU" sz="1800" dirty="0">
                <a:effectLst/>
                <a:latin typeface="Arial" panose="020B0604020202020204" pitchFamily="34" charset="0"/>
                <a:ea typeface="Calibri" panose="020F0502020204030204" pitchFamily="34" charset="0"/>
              </a:rPr>
              <a:t>Examples:</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bowlers may struggle with weight transfer during the execution phase.</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batters may find their footwork to be slow or misaligned during the execution phase.</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In groups students are to design a skill improvement activity. They are to create a warm up and skill development session that helps refine and correct the identified phase.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3186102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BEFD-1360-FC98-28D8-5C7B3098B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1DAFC-891A-486A-0EBC-A9ACB4377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02999-6AF7-A1C5-5D6D-910FD570DF1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D2DE786-1C66-8C86-4DA1-2D53BF778EE0}"/>
              </a:ext>
            </a:extLst>
          </p:cNvPr>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328003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7D08B-465B-971B-3108-2B0C878A9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4C9EC-A4F6-2D86-A028-3B0F46260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7DA37-7968-1D48-F1F1-40BE871C6118}"/>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B1BE3A0C-3F76-866B-67ED-F38C334FB74D}"/>
              </a:ext>
            </a:extLst>
          </p:cNvPr>
          <p:cNvSpPr>
            <a:spLocks noGrp="1"/>
          </p:cNvSpPr>
          <p:nvPr>
            <p:ph type="sldNum" sz="quarter" idx="5"/>
          </p:nvPr>
        </p:nvSpPr>
        <p:spPr/>
        <p:txBody>
          <a:bodyPr/>
          <a:lstStyle/>
          <a:p>
            <a:fld id="{D09C5488-DD16-4714-9519-7BE21BA11D4E}" type="slidenum">
              <a:rPr lang="en-AU" smtClean="0"/>
              <a:t>45</a:t>
            </a:fld>
            <a:endParaRPr lang="en-AU"/>
          </a:p>
        </p:txBody>
      </p:sp>
    </p:spTree>
    <p:extLst>
      <p:ext uri="{BB962C8B-B14F-4D97-AF65-F5344CB8AC3E}">
        <p14:creationId xmlns:p14="http://schemas.microsoft.com/office/powerpoint/2010/main" val="2030481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1A779-FA11-B84B-92CF-46A9996A0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F5475-F0CD-EAB4-CB62-26C2571AD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B375C-856A-F405-E190-48C41C357C48}"/>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EDF715BA-D106-6AA1-D217-60E29725AA08}"/>
              </a:ext>
            </a:extLst>
          </p:cNvPr>
          <p:cNvSpPr>
            <a:spLocks noGrp="1"/>
          </p:cNvSpPr>
          <p:nvPr>
            <p:ph type="sldNum" sz="quarter" idx="5"/>
          </p:nvPr>
        </p:nvSpPr>
        <p:spPr/>
        <p:txBody>
          <a:bodyPr/>
          <a:lstStyle/>
          <a:p>
            <a:fld id="{D09C5488-DD16-4714-9519-7BE21BA11D4E}" type="slidenum">
              <a:rPr lang="en-AU" smtClean="0"/>
              <a:t>46</a:t>
            </a:fld>
            <a:endParaRPr lang="en-AU"/>
          </a:p>
        </p:txBody>
      </p:sp>
    </p:spTree>
    <p:extLst>
      <p:ext uri="{BB962C8B-B14F-4D97-AF65-F5344CB8AC3E}">
        <p14:creationId xmlns:p14="http://schemas.microsoft.com/office/powerpoint/2010/main" val="3399966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600"/>
              </a:spcAft>
              <a:buClrTx/>
              <a:buSzTx/>
              <a:buFontTx/>
              <a:buNone/>
              <a:tabLst/>
              <a:defRPr/>
            </a:pPr>
            <a:r>
              <a:rPr lang="en-AU" dirty="0"/>
              <a:t>Image licensed under </a:t>
            </a:r>
            <a:r>
              <a:rPr lang="en-AU" dirty="0" err="1"/>
              <a:t>Picabay</a:t>
            </a:r>
            <a:r>
              <a:rPr lang="en-AU" dirty="0"/>
              <a:t> Content License. </a:t>
            </a:r>
          </a:p>
          <a:p>
            <a:pPr>
              <a:lnSpc>
                <a:spcPct val="150000"/>
              </a:lnSpc>
              <a:spcBef>
                <a:spcPts val="1200"/>
              </a:spcBef>
              <a:spcAft>
                <a:spcPts val="600"/>
              </a:spcAft>
              <a:buNone/>
            </a:pPr>
            <a:endParaRPr lang="en-AU" b="1" dirty="0"/>
          </a:p>
          <a:p>
            <a:pPr>
              <a:lnSpc>
                <a:spcPct val="150000"/>
              </a:lnSpc>
              <a:spcBef>
                <a:spcPts val="1200"/>
              </a:spcBef>
              <a:spcAft>
                <a:spcPts val="600"/>
              </a:spcAft>
              <a:buNone/>
            </a:pPr>
            <a:r>
              <a:rPr lang="en-AU" b="1" dirty="0"/>
              <a:t>Teacher note: </a:t>
            </a:r>
          </a:p>
          <a:p>
            <a:pPr>
              <a:lnSpc>
                <a:spcPct val="150000"/>
              </a:lnSpc>
              <a:spcBef>
                <a:spcPts val="1200"/>
              </a:spcBef>
              <a:spcAft>
                <a:spcPts val="600"/>
              </a:spcAft>
              <a:buNone/>
            </a:pPr>
            <a:r>
              <a:rPr lang="en-AU" sz="1800" b="0" dirty="0">
                <a:effectLst/>
                <a:latin typeface="Arial" panose="020B0604020202020204" pitchFamily="34" charset="0"/>
                <a:ea typeface="Calibri" panose="020F0502020204030204" pitchFamily="34" charset="0"/>
              </a:rPr>
              <a:t>Online game – t</a:t>
            </a:r>
            <a:r>
              <a:rPr lang="en-AU" sz="1800" dirty="0">
                <a:effectLst/>
                <a:latin typeface="Arial" panose="020B0604020202020204" pitchFamily="34" charset="0"/>
                <a:ea typeface="Calibri" panose="020F0502020204030204" pitchFamily="34" charset="0"/>
              </a:rPr>
              <a:t>eacher leads a whole class discussion of how do these bones contribute to stability and movement in cricket?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effectLst/>
                <a:latin typeface="Arial" panose="020B0604020202020204" pitchFamily="34" charset="0"/>
                <a:ea typeface="Calibri" panose="020F0502020204030204" pitchFamily="34" charset="0"/>
              </a:rPr>
              <a:t>Skeleton drawing and relay – t</a:t>
            </a:r>
            <a:r>
              <a:rPr lang="en-AU" sz="1800" dirty="0">
                <a:effectLst/>
                <a:latin typeface="Arial" panose="020B0604020202020204" pitchFamily="34" charset="0"/>
                <a:ea typeface="Calibri" panose="020F0502020204030204" pitchFamily="34" charset="0"/>
              </a:rPr>
              <a:t>eacher leads a whole class discussion: Discuss the importance of the skeletal system in providing structure, balance, and protection in cricket movements such as batting, bowling, and fielding.</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2233557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EF2ED-AE43-5F4A-4C1A-CCAA959DD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D0620-67A2-EDB3-588D-F34DA86B1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1B2DC-B478-34AE-6433-95217043E64D}"/>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600"/>
              </a:spcAft>
              <a:buClrTx/>
              <a:buSzTx/>
              <a:buFontTx/>
              <a:buNone/>
              <a:tabLst/>
              <a:defRPr/>
            </a:pPr>
            <a:r>
              <a:rPr lang="en-AU" dirty="0"/>
              <a:t>Image licensed under </a:t>
            </a:r>
            <a:r>
              <a:rPr lang="en-AU" dirty="0" err="1"/>
              <a:t>Picabay</a:t>
            </a:r>
            <a:r>
              <a:rPr lang="en-AU" dirty="0"/>
              <a:t> Content License. </a:t>
            </a:r>
          </a:p>
          <a:p>
            <a:pPr>
              <a:lnSpc>
                <a:spcPct val="150000"/>
              </a:lnSpc>
              <a:spcBef>
                <a:spcPts val="1200"/>
              </a:spcBef>
              <a:spcAft>
                <a:spcPts val="600"/>
              </a:spcAft>
              <a:buNone/>
            </a:pPr>
            <a:endParaRPr lang="en-AU" b="1" dirty="0"/>
          </a:p>
          <a:p>
            <a:pPr>
              <a:lnSpc>
                <a:spcPct val="150000"/>
              </a:lnSpc>
              <a:spcBef>
                <a:spcPts val="1200"/>
              </a:spcBef>
              <a:spcAft>
                <a:spcPts val="600"/>
              </a:spcAft>
              <a:buNone/>
            </a:pPr>
            <a:r>
              <a:rPr lang="en-AU" b="1" dirty="0"/>
              <a:t>Teacher note: </a:t>
            </a:r>
          </a:p>
          <a:p>
            <a:pPr>
              <a:lnSpc>
                <a:spcPct val="150000"/>
              </a:lnSpc>
              <a:spcBef>
                <a:spcPts val="1200"/>
              </a:spcBef>
              <a:spcAft>
                <a:spcPts val="600"/>
              </a:spcAft>
              <a:buNone/>
            </a:pPr>
            <a:r>
              <a:rPr lang="en-AU" sz="1800" b="0" dirty="0">
                <a:effectLst/>
                <a:latin typeface="Arial" panose="020B0604020202020204" pitchFamily="34" charset="0"/>
                <a:ea typeface="Calibri" panose="020F0502020204030204" pitchFamily="34" charset="0"/>
              </a:rPr>
              <a:t>Online game – t</a:t>
            </a:r>
            <a:r>
              <a:rPr lang="en-AU" sz="1800" dirty="0">
                <a:effectLst/>
                <a:latin typeface="Arial" panose="020B0604020202020204" pitchFamily="34" charset="0"/>
                <a:ea typeface="Calibri" panose="020F0502020204030204" pitchFamily="34" charset="0"/>
              </a:rPr>
              <a:t>eacher leads a whole class discussion of how do these bones contribute to stability and movement in cricket?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0" dirty="0">
                <a:effectLst/>
                <a:latin typeface="Arial" panose="020B0604020202020204" pitchFamily="34" charset="0"/>
                <a:ea typeface="Calibri" panose="020F0502020204030204" pitchFamily="34" charset="0"/>
              </a:rPr>
              <a:t>Skeleton drawing and relay – t</a:t>
            </a:r>
            <a:r>
              <a:rPr lang="en-AU" sz="1800" dirty="0">
                <a:effectLst/>
                <a:latin typeface="Arial" panose="020B0604020202020204" pitchFamily="34" charset="0"/>
                <a:ea typeface="Calibri" panose="020F0502020204030204" pitchFamily="34" charset="0"/>
              </a:rPr>
              <a:t>eacher leads a whole class discussion: Discuss the importance of the skeletal system in providing structure, balance, and protection in cricket movements such as batting, bowling, and fielding.</a:t>
            </a:r>
          </a:p>
          <a:p>
            <a:endParaRPr lang="en-AU" b="1" dirty="0"/>
          </a:p>
        </p:txBody>
      </p:sp>
      <p:sp>
        <p:nvSpPr>
          <p:cNvPr id="4" name="Slide Number Placeholder 3">
            <a:extLst>
              <a:ext uri="{FF2B5EF4-FFF2-40B4-BE49-F238E27FC236}">
                <a16:creationId xmlns:a16="http://schemas.microsoft.com/office/drawing/2014/main" id="{980C032C-380F-4F01-AB2A-128E127D0AE1}"/>
              </a:ext>
            </a:extLst>
          </p:cNvPr>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379902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Pixabay</a:t>
            </a:r>
            <a:r>
              <a:rPr lang="en-AU" dirty="0"/>
              <a:t> Content License. </a:t>
            </a:r>
          </a:p>
          <a:p>
            <a:endParaRPr lang="en-AU" sz="1600" b="1" dirty="0">
              <a:ea typeface="Calibri" panose="020F0502020204030204" pitchFamily="34" charset="0"/>
            </a:endParaRPr>
          </a:p>
          <a:p>
            <a:r>
              <a:rPr lang="en-AU" sz="1600" b="1" dirty="0">
                <a:ea typeface="Calibri" panose="020F0502020204030204" pitchFamily="34" charset="0"/>
              </a:rPr>
              <a:t>Class discussion:</a:t>
            </a:r>
          </a:p>
          <a:p>
            <a:pPr marL="285750" indent="-285750">
              <a:buFont typeface="Arial" panose="020B0604020202020204" pitchFamily="34" charset="0"/>
              <a:buChar char="•"/>
            </a:pPr>
            <a:r>
              <a:rPr lang="en-AU" sz="1600" dirty="0">
                <a:ea typeface="Calibri" panose="020F0502020204030204" pitchFamily="34" charset="0"/>
              </a:rPr>
              <a:t>How do muscles work with bones to create movement in cricket?</a:t>
            </a:r>
          </a:p>
          <a:p>
            <a:pPr marL="285750" indent="-285750">
              <a:buFont typeface="Arial" panose="020B0604020202020204" pitchFamily="34" charset="0"/>
              <a:buChar char="•"/>
            </a:pPr>
            <a:r>
              <a:rPr lang="en-AU" sz="1600" dirty="0">
                <a:ea typeface="Calibri" panose="020F0502020204030204" pitchFamily="34" charset="0"/>
              </a:rPr>
              <a:t>Identify together the key muscles used in cricket movements (quadriceps and hamstrings in running, deltoids in bowling, forearm muscles in gripping the bat).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1499463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pPr marL="0" marR="0" lvl="0" indent="0" algn="l" defTabSz="1219170" rtl="0" eaLnBrk="1" fontAlgn="auto" latinLnBrk="0" hangingPunct="1">
              <a:lnSpc>
                <a:spcPct val="150000"/>
              </a:lnSpc>
              <a:spcBef>
                <a:spcPts val="1200"/>
              </a:spcBef>
              <a:spcAft>
                <a:spcPts val="600"/>
              </a:spcAft>
              <a:buClrTx/>
              <a:buSzTx/>
              <a:buFont typeface="Arial" panose="020B0604020202020204" pitchFamily="34" charset="0"/>
              <a:buNone/>
              <a:tabLst/>
              <a:defRPr/>
            </a:pPr>
            <a:r>
              <a:rPr lang="en-AU" sz="1800" dirty="0">
                <a:effectLst/>
                <a:latin typeface="Arial" panose="020B0604020202020204" pitchFamily="34" charset="0"/>
                <a:ea typeface="Calibri" panose="020F0502020204030204" pitchFamily="34" charset="0"/>
              </a:rPr>
              <a:t>Facilitate a discussion linking correct technique to injury prevention and efficiency in cricket. </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How can using the correct bowling technique improve your performance and help prevent injuries like back and shoulder strain?</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What effect does weight transfer have on a batter’s ability to hit the ball safely powerfully?</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Why is it important for fielders to use correct catching technique, when a ball has been hit toward them?</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How does incorrect body positioning increase the risk of injury in cricket?</a:t>
            </a:r>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1715094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sz="1600" dirty="0">
                <a:effectLst/>
                <a:latin typeface="Arial" panose="020B0604020202020204" pitchFamily="34" charset="0"/>
                <a:ea typeface="Calibri" panose="020F0502020204030204" pitchFamily="34" charset="0"/>
              </a:rPr>
              <a:t>This activity highlights flexion, extension, and muscle roles in generating force and controlling movement</a:t>
            </a:r>
            <a:r>
              <a:rPr lang="en-AU" sz="1600" b="1" dirty="0">
                <a:effectLst/>
                <a:latin typeface="Arial" panose="020B0604020202020204" pitchFamily="34" charset="0"/>
                <a:ea typeface="Calibri" panose="020F0502020204030204" pitchFamily="34" charset="0"/>
              </a:rPr>
              <a:t>. </a:t>
            </a:r>
            <a:r>
              <a:rPr lang="en-AU" sz="1600" b="0" dirty="0">
                <a:effectLst/>
                <a:latin typeface="Arial" panose="020B0604020202020204" pitchFamily="34" charset="0"/>
                <a:ea typeface="Calibri" panose="020F0502020204030204" pitchFamily="34" charset="0"/>
              </a:rPr>
              <a:t>Support students to complete the task using Appendix 6 – cricket fielding throwing model. </a:t>
            </a:r>
          </a:p>
          <a:p>
            <a:endParaRPr lang="en-AU" sz="1600" b="0" dirty="0">
              <a:effectLst/>
              <a:latin typeface="Arial" panose="020B0604020202020204" pitchFamily="34" charset="0"/>
              <a:ea typeface="Calibri" panose="020F0502020204030204" pitchFamily="34"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2790266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3691162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9C090-CDA0-F58B-1764-56CCC6B8F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61449-F936-6CDC-91BE-91FE5E956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D88AF-540F-007A-A960-B3AC825FE90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Pixabay</a:t>
            </a:r>
            <a:r>
              <a:rPr lang="en-AU" dirty="0"/>
              <a:t> Content License. </a:t>
            </a:r>
          </a:p>
          <a:p>
            <a:endParaRPr lang="en-AU" b="1" dirty="0"/>
          </a:p>
          <a:p>
            <a:r>
              <a:rPr lang="en-AU" b="1" dirty="0"/>
              <a:t>Teaching note:</a:t>
            </a:r>
          </a:p>
          <a:p>
            <a:r>
              <a:rPr lang="en-AU" b="0" dirty="0"/>
              <a:t>This activity forms part of an individual task within the PDHPE Stage 5 (Year 9) – Game on: sport, biomechanics and sport assessment task.</a:t>
            </a:r>
          </a:p>
        </p:txBody>
      </p:sp>
      <p:sp>
        <p:nvSpPr>
          <p:cNvPr id="4" name="Slide Number Placeholder 3">
            <a:extLst>
              <a:ext uri="{FF2B5EF4-FFF2-40B4-BE49-F238E27FC236}">
                <a16:creationId xmlns:a16="http://schemas.microsoft.com/office/drawing/2014/main" id="{418D5C7D-857B-39E2-2214-EBA930D88036}"/>
              </a:ext>
            </a:extLst>
          </p:cNvPr>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3490841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C30F-A8A1-31AF-62B0-C4F7B0C5F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E51BC-F8AF-243D-00BD-E8B81AEA4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8B3A4-969A-6461-84A5-573BF98F8658}"/>
              </a:ext>
            </a:extLst>
          </p:cNvPr>
          <p:cNvSpPr>
            <a:spLocks noGrp="1"/>
          </p:cNvSpPr>
          <p:nvPr>
            <p:ph type="body" idx="1"/>
          </p:nvPr>
        </p:nvSpPr>
        <p:spPr/>
        <p:txBody>
          <a:bodyPr/>
          <a:lstStyle/>
          <a:p>
            <a:r>
              <a:rPr lang="en-AU" b="1" dirty="0"/>
              <a:t>Teaching note:</a:t>
            </a:r>
          </a:p>
          <a:p>
            <a:r>
              <a:rPr lang="en-AU" b="0" dirty="0"/>
              <a:t>This activity forms part of a task required in the PDHPE Stage 5 (Year 9) – Game on: sport, biomechanics and sport assessment task.</a:t>
            </a:r>
          </a:p>
          <a:p>
            <a:endParaRPr lang="en-AU" dirty="0"/>
          </a:p>
        </p:txBody>
      </p:sp>
      <p:sp>
        <p:nvSpPr>
          <p:cNvPr id="4" name="Slide Number Placeholder 3">
            <a:extLst>
              <a:ext uri="{FF2B5EF4-FFF2-40B4-BE49-F238E27FC236}">
                <a16:creationId xmlns:a16="http://schemas.microsoft.com/office/drawing/2014/main" id="{F37511CA-C2FD-0D33-8C62-040FAC6AD3A7}"/>
              </a:ext>
            </a:extLst>
          </p:cNvPr>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150394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31EEB-BCC3-215E-FE4D-12E7AF861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D7659-3DF7-C43D-7E3A-06CACB442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D94A4-CBAA-ACFC-C67E-D8934DF3BAF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8773783-8899-5E37-5E74-F1FC2106C3F4}"/>
              </a:ext>
            </a:extLst>
          </p:cNvPr>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25183129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6488-9C56-F5A5-1FC2-C94CB36F8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1FBBD-BD71-DA87-A857-C53EC29BB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B0B67-3C4C-62C2-CE31-E021ACC909B6}"/>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73458FE0-4D23-4B33-EA31-E622747A20E2}"/>
              </a:ext>
            </a:extLst>
          </p:cNvPr>
          <p:cNvSpPr>
            <a:spLocks noGrp="1"/>
          </p:cNvSpPr>
          <p:nvPr>
            <p:ph type="sldNum" sz="quarter" idx="5"/>
          </p:nvPr>
        </p:nvSpPr>
        <p:spPr/>
        <p:txBody>
          <a:bodyPr/>
          <a:lstStyle/>
          <a:p>
            <a:fld id="{D09C5488-DD16-4714-9519-7BE21BA11D4E}" type="slidenum">
              <a:rPr lang="en-AU" smtClean="0"/>
              <a:t>57</a:t>
            </a:fld>
            <a:endParaRPr lang="en-AU"/>
          </a:p>
        </p:txBody>
      </p:sp>
    </p:spTree>
    <p:extLst>
      <p:ext uri="{BB962C8B-B14F-4D97-AF65-F5344CB8AC3E}">
        <p14:creationId xmlns:p14="http://schemas.microsoft.com/office/powerpoint/2010/main" val="1344797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87F75-ADCF-8FF6-79B0-9F91F3DA7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3016A-082D-454C-A028-7A200F153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50B04-822E-3F5F-FB72-A5D910DC1CF9}"/>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47E88FFE-D541-1AF4-269E-B603EBDDB3D1}"/>
              </a:ext>
            </a:extLst>
          </p:cNvPr>
          <p:cNvSpPr>
            <a:spLocks noGrp="1"/>
          </p:cNvSpPr>
          <p:nvPr>
            <p:ph type="sldNum" sz="quarter" idx="5"/>
          </p:nvPr>
        </p:nvSpPr>
        <p:spPr/>
        <p:txBody>
          <a:bodyPr/>
          <a:lstStyle/>
          <a:p>
            <a:fld id="{D09C5488-DD16-4714-9519-7BE21BA11D4E}" type="slidenum">
              <a:rPr lang="en-AU" smtClean="0"/>
              <a:t>58</a:t>
            </a:fld>
            <a:endParaRPr lang="en-AU"/>
          </a:p>
        </p:txBody>
      </p:sp>
    </p:spTree>
    <p:extLst>
      <p:ext uri="{BB962C8B-B14F-4D97-AF65-F5344CB8AC3E}">
        <p14:creationId xmlns:p14="http://schemas.microsoft.com/office/powerpoint/2010/main" val="13174305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to implement these activities effectively students will need their Biomechanics lab practical logbook. They will need the results from their Station 1-Creating force-vertical jump challenge, their video recordings and access to a computer to view examples of sporting movements and the reflective questions. </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59</a:t>
            </a:fld>
            <a:endParaRPr lang="en-AU"/>
          </a:p>
        </p:txBody>
      </p:sp>
    </p:spTree>
    <p:extLst>
      <p:ext uri="{BB962C8B-B14F-4D97-AF65-F5344CB8AC3E}">
        <p14:creationId xmlns:p14="http://schemas.microsoft.com/office/powerpoint/2010/main" val="2355405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E924-B090-BDFD-6528-0555F9269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E1C26-A368-811D-96A7-1BC6337BB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48D9D-B164-45A7-B9B8-534ED13CC75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0D60DE7-CDF2-8B6D-5EB2-1F465EC6E6F4}"/>
              </a:ext>
            </a:extLst>
          </p:cNvPr>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3562621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8D9D1-ED0E-879F-8031-7EF87869F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FBCD6-0247-2024-C971-F2A87E131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BC4C01-E451-A0E0-1156-D20C6631805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dirty="0"/>
              <a:t>Teacher note: </a:t>
            </a:r>
            <a:r>
              <a:rPr lang="en-AU" sz="1800" dirty="0"/>
              <a:t>to implement these activities effectively, students will need their Biomechanics lab practical logbook. They will need the results from their Station 2 </a:t>
            </a:r>
            <a:r>
              <a:rPr lang="en-AU" sz="1800" dirty="0">
                <a:effectLst/>
                <a:latin typeface="Arial" panose="020B0604020202020204" pitchFamily="34" charset="0"/>
                <a:ea typeface="Calibri" panose="020F0502020204030204" pitchFamily="34" charset="0"/>
              </a:rPr>
              <a:t>– absorbing force </a:t>
            </a:r>
            <a:r>
              <a:rPr lang="en-AU" sz="1800" dirty="0"/>
              <a:t>– catching challenge, their video recordings and access to a computer to view examples of sporting movements and the reflective questions.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282BCA5D-DA70-3DAE-DC4F-21312C06ED5F}"/>
              </a:ext>
            </a:extLst>
          </p:cNvPr>
          <p:cNvSpPr>
            <a:spLocks noGrp="1"/>
          </p:cNvSpPr>
          <p:nvPr>
            <p:ph type="sldNum" sz="quarter" idx="5"/>
          </p:nvPr>
        </p:nvSpPr>
        <p:spPr/>
        <p:txBody>
          <a:bodyPr/>
          <a:lstStyle/>
          <a:p>
            <a:fld id="{B07158C4-A119-4B78-9DE8-A50001BC31DC}" type="slidenum">
              <a:rPr lang="en-AU" smtClean="0"/>
              <a:pPr/>
              <a:t>62</a:t>
            </a:fld>
            <a:endParaRPr lang="en-AU"/>
          </a:p>
        </p:txBody>
      </p:sp>
    </p:spTree>
    <p:extLst>
      <p:ext uri="{BB962C8B-B14F-4D97-AF65-F5344CB8AC3E}">
        <p14:creationId xmlns:p14="http://schemas.microsoft.com/office/powerpoint/2010/main" val="28998182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4BD98-0058-7679-B891-DF39D79ED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30461-4293-DDCA-CF1C-51784F268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FC58A-FC98-25C7-8A02-136B15973F5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9490118-4761-CD0E-52D7-D693E2BB59DB}"/>
              </a:ext>
            </a:extLst>
          </p:cNvPr>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3197730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18B20-7A90-FB3D-9465-C3877DBC8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D61DC-A917-5843-6089-8B8EC05AD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A3E14-E533-003A-9DDC-7F92D52EC6E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t>Teacher note: </a:t>
            </a:r>
            <a:r>
              <a:rPr lang="en-AU" sz="1600" dirty="0"/>
              <a:t>to implement these activities effectively, students will need their Biomechanics lab practical logbook. They will need the results from their Station 3 </a:t>
            </a:r>
            <a:r>
              <a:rPr lang="en-AU" sz="1600" dirty="0">
                <a:effectLst/>
                <a:latin typeface="Arial" panose="020B0604020202020204" pitchFamily="34" charset="0"/>
                <a:ea typeface="Calibri" panose="020F0502020204030204" pitchFamily="34" charset="0"/>
              </a:rPr>
              <a:t>– force and trajectory- hitting </a:t>
            </a:r>
            <a:r>
              <a:rPr lang="en-AU" sz="1600" dirty="0"/>
              <a:t>practical, their video recordings and access to a computer to view examples of sporting movements and the reflective questions. </a:t>
            </a:r>
          </a:p>
          <a:p>
            <a:endParaRPr lang="en-AU" dirty="0"/>
          </a:p>
        </p:txBody>
      </p:sp>
      <p:sp>
        <p:nvSpPr>
          <p:cNvPr id="4" name="Slide Number Placeholder 3">
            <a:extLst>
              <a:ext uri="{FF2B5EF4-FFF2-40B4-BE49-F238E27FC236}">
                <a16:creationId xmlns:a16="http://schemas.microsoft.com/office/drawing/2014/main" id="{F5686282-51A3-82D1-97B7-E51B6667BA20}"/>
              </a:ext>
            </a:extLst>
          </p:cNvPr>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4140838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E47A-D3E5-6BF3-C363-D4DD475D5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1CD6C-C208-69C3-FCC7-22D69B83E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BFFAB-6963-24B2-B86F-02002065EC4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DFC7C7-1245-B551-7B24-087C1CC4EBD3}"/>
              </a:ext>
            </a:extLst>
          </p:cNvPr>
          <p:cNvSpPr>
            <a:spLocks noGrp="1"/>
          </p:cNvSpPr>
          <p:nvPr>
            <p:ph type="sldNum" sz="quarter" idx="5"/>
          </p:nvPr>
        </p:nvSpPr>
        <p:spPr/>
        <p:txBody>
          <a:bodyPr/>
          <a:lstStyle/>
          <a:p>
            <a:fld id="{B07158C4-A119-4B78-9DE8-A50001BC31DC}" type="slidenum">
              <a:rPr lang="en-AU" smtClean="0"/>
              <a:pPr/>
              <a:t>67</a:t>
            </a:fld>
            <a:endParaRPr lang="en-AU"/>
          </a:p>
        </p:txBody>
      </p:sp>
    </p:spTree>
    <p:extLst>
      <p:ext uri="{BB962C8B-B14F-4D97-AF65-F5344CB8AC3E}">
        <p14:creationId xmlns:p14="http://schemas.microsoft.com/office/powerpoint/2010/main" val="19548929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8F76A-3139-9F1D-D5B2-24AF2827E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7D6D8-2451-F8CF-EF39-5E7426948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6B5F6-5C1E-756E-D504-37E507ECEBA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t>Teacher note: </a:t>
            </a:r>
            <a:r>
              <a:rPr lang="en-AU" sz="1600" dirty="0"/>
              <a:t>to implement these activities effectively, students will need their Biomechanics lab practical logbook. They will need the results from their Station 4</a:t>
            </a:r>
            <a:r>
              <a:rPr lang="en-AU" sz="1600" dirty="0">
                <a:effectLst/>
                <a:latin typeface="Arial" panose="020B0604020202020204" pitchFamily="34" charset="0"/>
                <a:ea typeface="Calibri" panose="020F0502020204030204" pitchFamily="34" charset="0"/>
              </a:rPr>
              <a:t>– balance, stability and accuracy – throwing </a:t>
            </a:r>
            <a:r>
              <a:rPr lang="en-AU" sz="1600" dirty="0"/>
              <a:t>practical, their video recordings and access to a computer to view examples of sporting movements and the reflective questions. </a:t>
            </a:r>
          </a:p>
          <a:p>
            <a:endParaRPr lang="en-AU" dirty="0"/>
          </a:p>
        </p:txBody>
      </p:sp>
      <p:sp>
        <p:nvSpPr>
          <p:cNvPr id="4" name="Slide Number Placeholder 3">
            <a:extLst>
              <a:ext uri="{FF2B5EF4-FFF2-40B4-BE49-F238E27FC236}">
                <a16:creationId xmlns:a16="http://schemas.microsoft.com/office/drawing/2014/main" id="{69AF3D8C-1753-483E-F8AA-C2859DB5981C}"/>
              </a:ext>
            </a:extLst>
          </p:cNvPr>
          <p:cNvSpPr>
            <a:spLocks noGrp="1"/>
          </p:cNvSpPr>
          <p:nvPr>
            <p:ph type="sldNum" sz="quarter" idx="5"/>
          </p:nvPr>
        </p:nvSpPr>
        <p:spPr/>
        <p:txBody>
          <a:bodyPr/>
          <a:lstStyle/>
          <a:p>
            <a:fld id="{B07158C4-A119-4B78-9DE8-A50001BC31DC}" type="slidenum">
              <a:rPr lang="en-AU" smtClean="0"/>
              <a:pPr/>
              <a:t>68</a:t>
            </a:fld>
            <a:endParaRPr lang="en-AU"/>
          </a:p>
        </p:txBody>
      </p:sp>
    </p:spTree>
    <p:extLst>
      <p:ext uri="{BB962C8B-B14F-4D97-AF65-F5344CB8AC3E}">
        <p14:creationId xmlns:p14="http://schemas.microsoft.com/office/powerpoint/2010/main" val="403353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01F5C-A396-7A71-9A88-D1CA1FE0C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A415A-98AE-7881-010A-AEA4C9D48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5D7BC-3CD0-1487-271E-EA0470482150}"/>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B7BD217F-E837-377D-37EF-F7BFED27795D}"/>
              </a:ext>
            </a:extLst>
          </p:cNvPr>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087448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E49D0-1507-1230-E995-646A928B2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12624-2206-6C24-EEE4-762C4270AD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C1506-76DC-4F8E-64A9-387C082E2DC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14C29BD-B2CA-4C31-910C-D2E4B5B695B6}"/>
              </a:ext>
            </a:extLst>
          </p:cNvPr>
          <p:cNvSpPr>
            <a:spLocks noGrp="1"/>
          </p:cNvSpPr>
          <p:nvPr>
            <p:ph type="sldNum" sz="quarter" idx="5"/>
          </p:nvPr>
        </p:nvSpPr>
        <p:spPr/>
        <p:txBody>
          <a:bodyPr/>
          <a:lstStyle/>
          <a:p>
            <a:fld id="{B07158C4-A119-4B78-9DE8-A50001BC31DC}" type="slidenum">
              <a:rPr lang="en-AU" smtClean="0"/>
              <a:pPr/>
              <a:t>70</a:t>
            </a:fld>
            <a:endParaRPr lang="en-AU"/>
          </a:p>
        </p:txBody>
      </p:sp>
    </p:spTree>
    <p:extLst>
      <p:ext uri="{BB962C8B-B14F-4D97-AF65-F5344CB8AC3E}">
        <p14:creationId xmlns:p14="http://schemas.microsoft.com/office/powerpoint/2010/main" val="34041385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25F9D-9D91-4462-D95F-8A9EA39F5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2E975-A720-4F50-376C-C7EF14410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D7EC9-2D7D-6DF3-41C9-2E2B7DF4235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976E4D9-75A8-4312-F698-EA13EDA90FF5}"/>
              </a:ext>
            </a:extLst>
          </p:cNvPr>
          <p:cNvSpPr>
            <a:spLocks noGrp="1"/>
          </p:cNvSpPr>
          <p:nvPr>
            <p:ph type="sldNum" sz="quarter" idx="5"/>
          </p:nvPr>
        </p:nvSpPr>
        <p:spPr/>
        <p:txBody>
          <a:bodyPr/>
          <a:lstStyle/>
          <a:p>
            <a:fld id="{B07158C4-A119-4B78-9DE8-A50001BC31DC}" type="slidenum">
              <a:rPr lang="en-AU" smtClean="0"/>
              <a:pPr/>
              <a:t>71</a:t>
            </a:fld>
            <a:endParaRPr lang="en-AU"/>
          </a:p>
        </p:txBody>
      </p:sp>
    </p:spTree>
    <p:extLst>
      <p:ext uri="{BB962C8B-B14F-4D97-AF65-F5344CB8AC3E}">
        <p14:creationId xmlns:p14="http://schemas.microsoft.com/office/powerpoint/2010/main" val="26341573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A2DA-7E5A-9AF3-1808-3CD2804D5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31652-45A3-94FF-D954-1D47092C2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DEBE8-1902-B698-196D-3420600CC09F}"/>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24D9B3F6-1A87-4FD3-79E4-371E8DC12083}"/>
              </a:ext>
            </a:extLst>
          </p:cNvPr>
          <p:cNvSpPr>
            <a:spLocks noGrp="1"/>
          </p:cNvSpPr>
          <p:nvPr>
            <p:ph type="sldNum" sz="quarter" idx="5"/>
          </p:nvPr>
        </p:nvSpPr>
        <p:spPr/>
        <p:txBody>
          <a:bodyPr/>
          <a:lstStyle/>
          <a:p>
            <a:fld id="{D09C5488-DD16-4714-9519-7BE21BA11D4E}" type="slidenum">
              <a:rPr lang="en-AU" smtClean="0"/>
              <a:t>72</a:t>
            </a:fld>
            <a:endParaRPr lang="en-AU"/>
          </a:p>
        </p:txBody>
      </p:sp>
    </p:spTree>
    <p:extLst>
      <p:ext uri="{BB962C8B-B14F-4D97-AF65-F5344CB8AC3E}">
        <p14:creationId xmlns:p14="http://schemas.microsoft.com/office/powerpoint/2010/main" val="10411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5A8A1-5482-2C6F-F434-7CE1C9A62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A4AE0B-F223-7EA7-54C0-51F61F5F1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36A8C-54F4-D18D-0EEE-E475752626F2}"/>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7FC4DB0F-4112-4DB0-A2FD-DEE31EB35E40}"/>
              </a:ext>
            </a:extLst>
          </p:cNvPr>
          <p:cNvSpPr>
            <a:spLocks noGrp="1"/>
          </p:cNvSpPr>
          <p:nvPr>
            <p:ph type="sldNum" sz="quarter" idx="5"/>
          </p:nvPr>
        </p:nvSpPr>
        <p:spPr/>
        <p:txBody>
          <a:bodyPr/>
          <a:lstStyle/>
          <a:p>
            <a:fld id="{D09C5488-DD16-4714-9519-7BE21BA11D4E}" type="slidenum">
              <a:rPr lang="en-AU" smtClean="0"/>
              <a:t>73</a:t>
            </a:fld>
            <a:endParaRPr lang="en-AU"/>
          </a:p>
        </p:txBody>
      </p:sp>
    </p:spTree>
    <p:extLst>
      <p:ext uri="{BB962C8B-B14F-4D97-AF65-F5344CB8AC3E}">
        <p14:creationId xmlns:p14="http://schemas.microsoft.com/office/powerpoint/2010/main" val="41262186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1A39E-F72E-C414-A185-EE693252EF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DA5CB-FAC8-7FB8-CD4A-63D35C597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A838E-0A68-0DF7-A171-A7278A02619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Unsplash</a:t>
            </a:r>
            <a:r>
              <a:rPr lang="en-AU" dirty="0"/>
              <a:t> Content License. </a:t>
            </a:r>
            <a:br>
              <a:rPr lang="en-AU" dirty="0"/>
            </a:b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use </a:t>
            </a:r>
            <a:r>
              <a:rPr lang="en-AU" sz="1800" b="0" kern="0" dirty="0">
                <a:solidFill>
                  <a:srgbClr val="002664"/>
                </a:solidFill>
                <a:effectLst/>
                <a:latin typeface="Arial" panose="020B0604020202020204" pitchFamily="34" charset="0"/>
                <a:ea typeface="Malgun Gothic" panose="020B0503020000020004" pitchFamily="34" charset="-127"/>
              </a:rPr>
              <a:t>Appendix 8 – student selected skill video analysis</a:t>
            </a:r>
          </a:p>
          <a:p>
            <a:endParaRPr lang="en-AU" b="1" dirty="0"/>
          </a:p>
        </p:txBody>
      </p:sp>
      <p:sp>
        <p:nvSpPr>
          <p:cNvPr id="4" name="Slide Number Placeholder 3">
            <a:extLst>
              <a:ext uri="{FF2B5EF4-FFF2-40B4-BE49-F238E27FC236}">
                <a16:creationId xmlns:a16="http://schemas.microsoft.com/office/drawing/2014/main" id="{295311AF-7072-AE91-F962-6AB685EF9A78}"/>
              </a:ext>
            </a:extLst>
          </p:cNvPr>
          <p:cNvSpPr>
            <a:spLocks noGrp="1"/>
          </p:cNvSpPr>
          <p:nvPr>
            <p:ph type="sldNum" sz="quarter" idx="5"/>
          </p:nvPr>
        </p:nvSpPr>
        <p:spPr/>
        <p:txBody>
          <a:bodyPr/>
          <a:lstStyle/>
          <a:p>
            <a:fld id="{B07158C4-A119-4B78-9DE8-A50001BC31DC}" type="slidenum">
              <a:rPr lang="en-AU" smtClean="0"/>
              <a:pPr/>
              <a:t>74</a:t>
            </a:fld>
            <a:endParaRPr lang="en-AU"/>
          </a:p>
        </p:txBody>
      </p:sp>
    </p:spTree>
    <p:extLst>
      <p:ext uri="{BB962C8B-B14F-4D97-AF65-F5344CB8AC3E}">
        <p14:creationId xmlns:p14="http://schemas.microsoft.com/office/powerpoint/2010/main" val="20072780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Pixabay</a:t>
            </a:r>
            <a:r>
              <a:rPr lang="en-AU" dirty="0"/>
              <a:t> Content License.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Students use </a:t>
            </a:r>
            <a:r>
              <a:rPr lang="en-AU" sz="1600" b="0" kern="0" dirty="0">
                <a:solidFill>
                  <a:srgbClr val="002664"/>
                </a:solidFill>
                <a:effectLst/>
                <a:latin typeface="Arial" panose="020B0604020202020204" pitchFamily="34" charset="0"/>
                <a:ea typeface="Malgun Gothic" panose="020B0503020000020004" pitchFamily="34" charset="-127"/>
              </a:rPr>
              <a:t>Appendix 8 – student selected skill video analysis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78</a:t>
            </a:fld>
            <a:endParaRPr lang="en-AU"/>
          </a:p>
        </p:txBody>
      </p:sp>
    </p:spTree>
    <p:extLst>
      <p:ext uri="{BB962C8B-B14F-4D97-AF65-F5344CB8AC3E}">
        <p14:creationId xmlns:p14="http://schemas.microsoft.com/office/powerpoint/2010/main" val="10759779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E8A92-9E63-5194-ADC6-546D07669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E4CEB-1169-C616-E354-0A07D6CDB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65CF43-6B34-F6E1-7747-38395C676CE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E0266F0-F920-4D2D-9C0B-A08AB88A8B43}"/>
              </a:ext>
            </a:extLst>
          </p:cNvPr>
          <p:cNvSpPr>
            <a:spLocks noGrp="1"/>
          </p:cNvSpPr>
          <p:nvPr>
            <p:ph type="sldNum" sz="quarter" idx="5"/>
          </p:nvPr>
        </p:nvSpPr>
        <p:spPr/>
        <p:txBody>
          <a:bodyPr/>
          <a:lstStyle/>
          <a:p>
            <a:fld id="{B07158C4-A119-4B78-9DE8-A50001BC31DC}" type="slidenum">
              <a:rPr lang="en-AU" smtClean="0"/>
              <a:pPr/>
              <a:t>79</a:t>
            </a:fld>
            <a:endParaRPr lang="en-AU"/>
          </a:p>
        </p:txBody>
      </p:sp>
    </p:spTree>
    <p:extLst>
      <p:ext uri="{BB962C8B-B14F-4D97-AF65-F5344CB8AC3E}">
        <p14:creationId xmlns:p14="http://schemas.microsoft.com/office/powerpoint/2010/main" val="3667619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5A909-0BC0-17E7-1E88-BA364ADA9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DFBCF-B7F7-3355-1717-5EB2CFF68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6D505-4571-63B7-CB92-7A7ED80324EF}"/>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600"/>
              </a:spcAft>
              <a:buClrTx/>
              <a:buSzTx/>
              <a:buFontTx/>
              <a:buNone/>
              <a:tabLst/>
              <a:defRPr/>
            </a:pPr>
            <a:r>
              <a:rPr lang="en-AU" sz="1800" dirty="0"/>
              <a:t>Image licensed under </a:t>
            </a:r>
            <a:r>
              <a:rPr lang="en-AU" sz="1800" dirty="0" err="1"/>
              <a:t>Unsplash</a:t>
            </a:r>
            <a:r>
              <a:rPr lang="en-AU" sz="1800" dirty="0"/>
              <a:t> Content License. </a:t>
            </a:r>
          </a:p>
          <a:p>
            <a:pPr>
              <a:lnSpc>
                <a:spcPct val="150000"/>
              </a:lnSpc>
              <a:spcBef>
                <a:spcPts val="1200"/>
              </a:spcBef>
              <a:spcAft>
                <a:spcPts val="600"/>
              </a:spcAft>
              <a:buNone/>
            </a:pPr>
            <a:endParaRPr lang="en-AU" sz="1800" b="1" dirty="0">
              <a:effectLst/>
              <a:latin typeface="Arial" panose="020B0604020202020204" pitchFamily="34" charset="0"/>
              <a:ea typeface="Calibri" panose="020F0502020204030204" pitchFamily="34" charset="0"/>
            </a:endParaRPr>
          </a:p>
          <a:p>
            <a:pPr>
              <a:lnSpc>
                <a:spcPct val="150000"/>
              </a:lnSpc>
              <a:spcBef>
                <a:spcPts val="1200"/>
              </a:spcBef>
              <a:spcAft>
                <a:spcPts val="600"/>
              </a:spcAft>
              <a:buNone/>
            </a:pPr>
            <a:r>
              <a:rPr lang="en-AU" sz="1800" b="1" dirty="0">
                <a:effectLst/>
                <a:latin typeface="Arial" panose="020B0604020202020204" pitchFamily="34" charset="0"/>
                <a:ea typeface="Calibri" panose="020F0502020204030204" pitchFamily="34" charset="0"/>
              </a:rPr>
              <a:t>Teacher note: </a:t>
            </a:r>
            <a:r>
              <a:rPr lang="en-AU" sz="1800" b="0" dirty="0">
                <a:effectLst/>
                <a:latin typeface="Arial" panose="020B0604020202020204" pitchFamily="34" charset="0"/>
                <a:ea typeface="Calibri" panose="020F0502020204030204" pitchFamily="34" charset="0"/>
              </a:rPr>
              <a:t>s</a:t>
            </a:r>
            <a:r>
              <a:rPr lang="en-AU" sz="1800" dirty="0">
                <a:effectLst/>
                <a:latin typeface="Arial" panose="020B0604020202020204" pitchFamily="34" charset="0"/>
                <a:ea typeface="Calibri" panose="020F0502020204030204" pitchFamily="34" charset="0"/>
              </a:rPr>
              <a:t>tudents begin by identifying an area for improvement. Students select one phase of their technique that differs from the professional.</a:t>
            </a:r>
          </a:p>
          <a:p>
            <a:pPr>
              <a:lnSpc>
                <a:spcPct val="150000"/>
              </a:lnSpc>
              <a:spcBef>
                <a:spcPts val="1200"/>
              </a:spcBef>
              <a:spcAft>
                <a:spcPts val="600"/>
              </a:spcAft>
              <a:buNone/>
            </a:pPr>
            <a:r>
              <a:rPr lang="en-AU" sz="1800" dirty="0">
                <a:effectLst/>
                <a:latin typeface="Arial" panose="020B0604020202020204" pitchFamily="34" charset="0"/>
                <a:ea typeface="Calibri" panose="020F0502020204030204" pitchFamily="34" charset="0"/>
              </a:rPr>
              <a:t>As a group, students compare their areas for improvement and select one common phase to focus on for development.</a:t>
            </a:r>
          </a:p>
          <a:p>
            <a:pPr>
              <a:lnSpc>
                <a:spcPct val="150000"/>
              </a:lnSpc>
              <a:spcBef>
                <a:spcPts val="1200"/>
              </a:spcBef>
              <a:spcAft>
                <a:spcPts val="600"/>
              </a:spcAft>
              <a:buNone/>
            </a:pPr>
            <a:r>
              <a:rPr lang="en-AU" sz="1800" dirty="0">
                <a:effectLst/>
                <a:latin typeface="Arial" panose="020B0604020202020204" pitchFamily="34" charset="0"/>
                <a:ea typeface="Calibri" panose="020F0502020204030204" pitchFamily="34" charset="0"/>
              </a:rPr>
              <a:t>Examples:</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basketball players may struggle with their shooting form during the follow-through phase.</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football players may have trouble with their run up in a penalty kick.</a:t>
            </a:r>
          </a:p>
          <a:p>
            <a:pPr marL="285750" indent="-28575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dancers may find their footwork or posture misaligned during certain movements.</a:t>
            </a:r>
          </a:p>
        </p:txBody>
      </p:sp>
      <p:sp>
        <p:nvSpPr>
          <p:cNvPr id="4" name="Slide Number Placeholder 3">
            <a:extLst>
              <a:ext uri="{FF2B5EF4-FFF2-40B4-BE49-F238E27FC236}">
                <a16:creationId xmlns:a16="http://schemas.microsoft.com/office/drawing/2014/main" id="{1322B3AC-6FE9-A72F-E2DC-93BF66699EE2}"/>
              </a:ext>
            </a:extLst>
          </p:cNvPr>
          <p:cNvSpPr>
            <a:spLocks noGrp="1"/>
          </p:cNvSpPr>
          <p:nvPr>
            <p:ph type="sldNum" sz="quarter" idx="5"/>
          </p:nvPr>
        </p:nvSpPr>
        <p:spPr/>
        <p:txBody>
          <a:bodyPr/>
          <a:lstStyle/>
          <a:p>
            <a:fld id="{B07158C4-A119-4B78-9DE8-A50001BC31DC}" type="slidenum">
              <a:rPr lang="en-AU" smtClean="0"/>
              <a:pPr/>
              <a:t>80</a:t>
            </a:fld>
            <a:endParaRPr lang="en-AU"/>
          </a:p>
        </p:txBody>
      </p:sp>
    </p:spTree>
    <p:extLst>
      <p:ext uri="{BB962C8B-B14F-4D97-AF65-F5344CB8AC3E}">
        <p14:creationId xmlns:p14="http://schemas.microsoft.com/office/powerpoint/2010/main" val="39067645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D4E88-E686-8976-B996-C4396C0D5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F1926B-76EC-12B4-E615-7E9018B6B0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BC478-4495-EE20-C31F-7DA5A7201B3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12405A6-9B4E-6253-B135-BD11225F2BEF}"/>
              </a:ext>
            </a:extLst>
          </p:cNvPr>
          <p:cNvSpPr>
            <a:spLocks noGrp="1"/>
          </p:cNvSpPr>
          <p:nvPr>
            <p:ph type="sldNum" sz="quarter" idx="5"/>
          </p:nvPr>
        </p:nvSpPr>
        <p:spPr/>
        <p:txBody>
          <a:bodyPr/>
          <a:lstStyle/>
          <a:p>
            <a:fld id="{B07158C4-A119-4B78-9DE8-A50001BC31DC}" type="slidenum">
              <a:rPr lang="en-AU" smtClean="0"/>
              <a:pPr/>
              <a:t>81</a:t>
            </a:fld>
            <a:endParaRPr lang="en-AU"/>
          </a:p>
        </p:txBody>
      </p:sp>
    </p:spTree>
    <p:extLst>
      <p:ext uri="{BB962C8B-B14F-4D97-AF65-F5344CB8AC3E}">
        <p14:creationId xmlns:p14="http://schemas.microsoft.com/office/powerpoint/2010/main" val="162921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29C0D-2F9D-0540-D68C-224C74284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C052C-8EB4-6336-32C0-921AE6D26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251C3-DC1F-9FBE-E84F-9D57B089026C}"/>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2888E348-ACEF-43B8-7BB3-A86CB76A6678}"/>
              </a:ext>
            </a:extLst>
          </p:cNvPr>
          <p:cNvSpPr>
            <a:spLocks noGrp="1"/>
          </p:cNvSpPr>
          <p:nvPr>
            <p:ph type="sldNum" sz="quarter" idx="5"/>
          </p:nvPr>
        </p:nvSpPr>
        <p:spPr/>
        <p:txBody>
          <a:bodyPr/>
          <a:lstStyle/>
          <a:p>
            <a:fld id="{D09C5488-DD16-4714-9519-7BE21BA11D4E}" type="slidenum">
              <a:rPr lang="en-AU" smtClean="0"/>
              <a:t>82</a:t>
            </a:fld>
            <a:endParaRPr lang="en-AU"/>
          </a:p>
        </p:txBody>
      </p:sp>
    </p:spTree>
    <p:extLst>
      <p:ext uri="{BB962C8B-B14F-4D97-AF65-F5344CB8AC3E}">
        <p14:creationId xmlns:p14="http://schemas.microsoft.com/office/powerpoint/2010/main" val="139403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2B38E-3AFD-A16B-5DEF-959CEC180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74980-A8D2-C6DA-D63A-26F85E7C6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E0EA6-2E61-8078-010B-16098EB855B2}"/>
              </a:ext>
            </a:extLst>
          </p:cNvPr>
          <p:cNvSpPr>
            <a:spLocks noGrp="1"/>
          </p:cNvSpPr>
          <p:nvPr>
            <p:ph type="body" idx="1"/>
          </p:nvPr>
        </p:nvSpPr>
        <p:spPr/>
        <p:txBody>
          <a:bodyPr/>
          <a:lstStyle/>
          <a:p>
            <a:r>
              <a:rPr lang="en-AU" dirty="0"/>
              <a:t>Image licensed under </a:t>
            </a:r>
            <a:r>
              <a:rPr lang="en-AU" dirty="0" err="1"/>
              <a:t>Pixabay</a:t>
            </a:r>
            <a:r>
              <a:rPr lang="en-AU" dirty="0"/>
              <a:t> Content License. </a:t>
            </a:r>
          </a:p>
          <a:p>
            <a:endParaRPr lang="en-AU" dirty="0"/>
          </a:p>
          <a:p>
            <a:r>
              <a:rPr lang="en-AU" b="1" dirty="0"/>
              <a:t>Teacher note: </a:t>
            </a:r>
            <a:r>
              <a:rPr lang="en-AU" b="0" dirty="0"/>
              <a:t>s</a:t>
            </a:r>
            <a:r>
              <a:rPr lang="en-AU" dirty="0"/>
              <a:t>tudents should be encouraged to draw on their prior knowledge and experiences to complete the activity and detail factors that would influence an athlete’s performance. These may include elements such as muscular strength, speed, consistent training and recovery strategies, video analysis and skill break down.</a:t>
            </a:r>
          </a:p>
        </p:txBody>
      </p:sp>
      <p:sp>
        <p:nvSpPr>
          <p:cNvPr id="4" name="Slide Number Placeholder 3">
            <a:extLst>
              <a:ext uri="{FF2B5EF4-FFF2-40B4-BE49-F238E27FC236}">
                <a16:creationId xmlns:a16="http://schemas.microsoft.com/office/drawing/2014/main" id="{670CA839-131B-2550-B201-7E6DED5CF003}"/>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2525489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5C319-D672-580D-5D2D-D448CA6FF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3D9E5-27DE-B3A7-FDBF-3871535CF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901A5-D1EB-9EA7-4D58-BF41E1C2BF42}"/>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A047408A-A80A-A95D-E7DB-0568C1CAFBF8}"/>
              </a:ext>
            </a:extLst>
          </p:cNvPr>
          <p:cNvSpPr>
            <a:spLocks noGrp="1"/>
          </p:cNvSpPr>
          <p:nvPr>
            <p:ph type="sldNum" sz="quarter" idx="5"/>
          </p:nvPr>
        </p:nvSpPr>
        <p:spPr/>
        <p:txBody>
          <a:bodyPr/>
          <a:lstStyle/>
          <a:p>
            <a:fld id="{D09C5488-DD16-4714-9519-7BE21BA11D4E}" type="slidenum">
              <a:rPr lang="en-AU" smtClean="0"/>
              <a:t>83</a:t>
            </a:fld>
            <a:endParaRPr lang="en-AU"/>
          </a:p>
        </p:txBody>
      </p:sp>
    </p:spTree>
    <p:extLst>
      <p:ext uri="{BB962C8B-B14F-4D97-AF65-F5344CB8AC3E}">
        <p14:creationId xmlns:p14="http://schemas.microsoft.com/office/powerpoint/2010/main" val="18174656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84</a:t>
            </a:fld>
            <a:endParaRPr lang="en-AU"/>
          </a:p>
        </p:txBody>
      </p:sp>
    </p:spTree>
    <p:extLst>
      <p:ext uri="{BB962C8B-B14F-4D97-AF65-F5344CB8AC3E}">
        <p14:creationId xmlns:p14="http://schemas.microsoft.com/office/powerpoint/2010/main" val="35146277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85</a:t>
            </a:fld>
            <a:endParaRPr lang="en-AU"/>
          </a:p>
        </p:txBody>
      </p:sp>
    </p:spTree>
    <p:extLst>
      <p:ext uri="{BB962C8B-B14F-4D97-AF65-F5344CB8AC3E}">
        <p14:creationId xmlns:p14="http://schemas.microsoft.com/office/powerpoint/2010/main" val="29451008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FB5AC-1518-9E43-CFD7-F2319D4AD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52E55-2F47-F6B9-0540-A398D7CA7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534BB-FBF4-3E20-030C-AD5251958D2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Unsplash</a:t>
            </a:r>
            <a:r>
              <a:rPr lang="en-AU" dirty="0"/>
              <a:t> Content License. </a:t>
            </a:r>
            <a:br>
              <a:rPr lang="en-AU" dirty="0"/>
            </a:br>
            <a:endParaRPr lang="en-AU" b="1" dirty="0"/>
          </a:p>
          <a:p>
            <a:pPr marL="0" marR="0">
              <a:lnSpc>
                <a:spcPct val="150000"/>
              </a:lnSpc>
              <a:spcBef>
                <a:spcPts val="1200"/>
              </a:spcBef>
              <a:spcAft>
                <a:spcPts val="600"/>
              </a:spcAft>
              <a:buNone/>
            </a:pPr>
            <a:r>
              <a:rPr lang="en-AU" b="1" dirty="0"/>
              <a:t>Teacher note: </a:t>
            </a:r>
            <a:r>
              <a:rPr lang="en-AU" b="0" dirty="0"/>
              <a:t>Chart for activity on next slide</a:t>
            </a:r>
          </a:p>
        </p:txBody>
      </p:sp>
      <p:sp>
        <p:nvSpPr>
          <p:cNvPr id="4" name="Slide Number Placeholder 3">
            <a:extLst>
              <a:ext uri="{FF2B5EF4-FFF2-40B4-BE49-F238E27FC236}">
                <a16:creationId xmlns:a16="http://schemas.microsoft.com/office/drawing/2014/main" id="{9F2F4DE7-5624-028F-FF39-66D2A7ACD516}"/>
              </a:ext>
            </a:extLst>
          </p:cNvPr>
          <p:cNvSpPr>
            <a:spLocks noGrp="1"/>
          </p:cNvSpPr>
          <p:nvPr>
            <p:ph type="sldNum" sz="quarter" idx="5"/>
          </p:nvPr>
        </p:nvSpPr>
        <p:spPr/>
        <p:txBody>
          <a:bodyPr/>
          <a:lstStyle/>
          <a:p>
            <a:fld id="{B07158C4-A119-4B78-9DE8-A50001BC31DC}" type="slidenum">
              <a:rPr lang="en-AU" smtClean="0"/>
              <a:pPr/>
              <a:t>86</a:t>
            </a:fld>
            <a:endParaRPr lang="en-AU"/>
          </a:p>
        </p:txBody>
      </p:sp>
    </p:spTree>
    <p:extLst>
      <p:ext uri="{BB962C8B-B14F-4D97-AF65-F5344CB8AC3E}">
        <p14:creationId xmlns:p14="http://schemas.microsoft.com/office/powerpoint/2010/main" val="1709848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1200"/>
              </a:spcBef>
              <a:spcAft>
                <a:spcPts val="600"/>
              </a:spcAft>
              <a:buNone/>
            </a:pPr>
            <a:r>
              <a:rPr lang="en-AU" b="1" dirty="0"/>
              <a:t>Teacher note: </a:t>
            </a:r>
            <a:r>
              <a:rPr lang="en-AU" sz="1600" dirty="0">
                <a:effectLst/>
                <a:latin typeface="Arial" panose="020B0604020202020204" pitchFamily="34" charset="0"/>
                <a:ea typeface="Calibri" panose="020F0502020204030204" pitchFamily="34" charset="0"/>
              </a:rPr>
              <a:t>Answers may include:</a:t>
            </a:r>
          </a:p>
          <a:p>
            <a:pPr marL="342900" marR="0" lvl="0" indent="-342900">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shared goals and vision</a:t>
            </a:r>
          </a:p>
          <a:p>
            <a:pPr marL="342900" marR="0" lvl="0" indent="-342900">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good communication </a:t>
            </a:r>
          </a:p>
          <a:p>
            <a:pPr marL="342900" marR="0" lvl="0" indent="-342900">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clear roles and responsibilities</a:t>
            </a:r>
          </a:p>
          <a:p>
            <a:pPr marL="342900" marR="0" lvl="0" indent="-342900">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trust and respect </a:t>
            </a:r>
          </a:p>
          <a:p>
            <a:pPr marL="342900" marR="0" lvl="0" indent="-342900">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achievement of the intended goal</a:t>
            </a:r>
          </a:p>
          <a:p>
            <a:pPr marL="342900" marR="0" lvl="0" indent="-342900">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resolving conflict</a:t>
            </a:r>
          </a:p>
          <a:p>
            <a:pPr marL="342900" marR="0" lvl="0" indent="-342900">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respecting others opinions</a:t>
            </a:r>
          </a:p>
          <a:p>
            <a:pPr marL="342900" marR="0" lvl="0" indent="-342900">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rPr>
              <a:t>feeling their opinion is heard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87</a:t>
            </a:fld>
            <a:endParaRPr lang="en-AU"/>
          </a:p>
        </p:txBody>
      </p:sp>
    </p:spTree>
    <p:extLst>
      <p:ext uri="{BB962C8B-B14F-4D97-AF65-F5344CB8AC3E}">
        <p14:creationId xmlns:p14="http://schemas.microsoft.com/office/powerpoint/2010/main" val="24916627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815A6-862A-F933-DF81-5D23D177D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23495-8A2C-952E-8131-33A0D5A0D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F57C4-F40A-2E71-4A88-7E8E86F4D34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Unsplash</a:t>
            </a:r>
            <a:r>
              <a:rPr lang="en-AU" dirty="0"/>
              <a:t> Content License. </a:t>
            </a:r>
            <a:br>
              <a:rPr lang="en-AU" dirty="0"/>
            </a:br>
            <a:endParaRPr lang="en-AU" b="1" dirty="0"/>
          </a:p>
          <a:p>
            <a:pPr marL="0" marR="0">
              <a:lnSpc>
                <a:spcPct val="150000"/>
              </a:lnSpc>
              <a:spcBef>
                <a:spcPts val="1200"/>
              </a:spcBef>
              <a:spcAft>
                <a:spcPts val="600"/>
              </a:spcAft>
              <a:buNone/>
            </a:pPr>
            <a:r>
              <a:rPr lang="en-AU" b="1" dirty="0"/>
              <a:t>Teacher note: </a:t>
            </a:r>
            <a:r>
              <a:rPr lang="en-AU" b="0" dirty="0"/>
              <a:t>Chart for activity on next slide</a:t>
            </a:r>
          </a:p>
        </p:txBody>
      </p:sp>
      <p:sp>
        <p:nvSpPr>
          <p:cNvPr id="4" name="Slide Number Placeholder 3">
            <a:extLst>
              <a:ext uri="{FF2B5EF4-FFF2-40B4-BE49-F238E27FC236}">
                <a16:creationId xmlns:a16="http://schemas.microsoft.com/office/drawing/2014/main" id="{F1480D54-9ACD-A89C-E700-49983F401350}"/>
              </a:ext>
            </a:extLst>
          </p:cNvPr>
          <p:cNvSpPr>
            <a:spLocks noGrp="1"/>
          </p:cNvSpPr>
          <p:nvPr>
            <p:ph type="sldNum" sz="quarter" idx="5"/>
          </p:nvPr>
        </p:nvSpPr>
        <p:spPr/>
        <p:txBody>
          <a:bodyPr/>
          <a:lstStyle/>
          <a:p>
            <a:fld id="{B07158C4-A119-4B78-9DE8-A50001BC31DC}" type="slidenum">
              <a:rPr lang="en-AU" smtClean="0"/>
              <a:pPr/>
              <a:t>88</a:t>
            </a:fld>
            <a:endParaRPr lang="en-AU"/>
          </a:p>
        </p:txBody>
      </p:sp>
    </p:spTree>
    <p:extLst>
      <p:ext uri="{BB962C8B-B14F-4D97-AF65-F5344CB8AC3E}">
        <p14:creationId xmlns:p14="http://schemas.microsoft.com/office/powerpoint/2010/main" val="30712554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Teaching note:</a:t>
            </a:r>
          </a:p>
          <a:p>
            <a:pPr marL="285750" indent="-285750">
              <a:buFont typeface="Arial" panose="020B0604020202020204" pitchFamily="34" charset="0"/>
              <a:buChar char="•"/>
            </a:pPr>
            <a:r>
              <a:rPr lang="en-AU" b="0" dirty="0"/>
              <a:t>This activity forms part of an individual task within the PDHPE Stage 5 (Year 9) – achieving peak athletic performance. </a:t>
            </a:r>
            <a:r>
              <a:rPr lang="en-AU" sz="1600" b="0" dirty="0">
                <a:effectLst/>
                <a:latin typeface="Arial" panose="020B0604020202020204" pitchFamily="34" charset="0"/>
                <a:ea typeface="Calibri" panose="020F0502020204030204" pitchFamily="34" charset="0"/>
              </a:rPr>
              <a:t>Using </a:t>
            </a:r>
            <a:r>
              <a:rPr lang="en-AU" sz="1600" dirty="0">
                <a:effectLst/>
                <a:latin typeface="Arial" panose="020B0604020202020204" pitchFamily="34" charset="0"/>
                <a:ea typeface="Calibri" panose="020F0502020204030204" pitchFamily="34" charset="0"/>
              </a:rPr>
              <a:t>Appendix 9 identifying strengths and areas for growth, students are to reflect on their strengths and potential areas for growth, describe how these could be of benefit or need support for the successful completion of their group assessment task. </a:t>
            </a:r>
          </a:p>
          <a:p>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89</a:t>
            </a:fld>
            <a:endParaRPr lang="en-AU"/>
          </a:p>
        </p:txBody>
      </p:sp>
    </p:spTree>
    <p:extLst>
      <p:ext uri="{BB962C8B-B14F-4D97-AF65-F5344CB8AC3E}">
        <p14:creationId xmlns:p14="http://schemas.microsoft.com/office/powerpoint/2010/main" val="21276397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licensed under </a:t>
            </a:r>
            <a:r>
              <a:rPr lang="en-AU" dirty="0" err="1"/>
              <a:t>Unsplash</a:t>
            </a:r>
            <a:r>
              <a:rPr lang="en-AU" dirty="0"/>
              <a:t> Content License.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92</a:t>
            </a:fld>
            <a:endParaRPr lang="en-AU"/>
          </a:p>
        </p:txBody>
      </p:sp>
    </p:spTree>
    <p:extLst>
      <p:ext uri="{BB962C8B-B14F-4D97-AF65-F5344CB8AC3E}">
        <p14:creationId xmlns:p14="http://schemas.microsoft.com/office/powerpoint/2010/main" val="15692806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Image licensed under </a:t>
            </a:r>
            <a:r>
              <a:rPr lang="en-AU" dirty="0" err="1"/>
              <a:t>Unsplash</a:t>
            </a:r>
            <a:r>
              <a:rPr lang="en-AU" dirty="0"/>
              <a:t> Content License.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97</a:t>
            </a:fld>
            <a:endParaRPr lang="en-AU"/>
          </a:p>
        </p:txBody>
      </p:sp>
    </p:spTree>
    <p:extLst>
      <p:ext uri="{BB962C8B-B14F-4D97-AF65-F5344CB8AC3E}">
        <p14:creationId xmlns:p14="http://schemas.microsoft.com/office/powerpoint/2010/main" val="25926268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4DE88-B278-717C-0EC7-74F10F409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1A56F-972D-8FAA-C815-C300A88B1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57908-08ED-F4C9-B43A-4B2FEA3E2F6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EE9F163-8C26-14B8-8706-B132B0AE378E}"/>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0481820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C0BF1-D92E-C534-97AC-A7031F10D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0F102-5E1E-96FC-F561-DDDB6C8ED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88BF6-9BD7-1C41-8CC1-380597F3701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96CF8A4-27FD-024F-B891-1D889F7F7608}"/>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50489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9.xml"/><Relationship Id="rId1" Type="http://schemas.openxmlformats.org/officeDocument/2006/relationships/slideLayout" Target="../slideLayouts/slideLayout10.xm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video" Target="https://www.youtube.com/embed/UceH1odc4zE?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e3oRN65o6Wg?feature=oembed" TargetMode="Externa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cFfr16tZqG0?feature=oembed"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4.xml"/><Relationship Id="rId7"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21.xml"/><Relationship Id="rId11" Type="http://schemas.openxmlformats.org/officeDocument/2006/relationships/slide" Target="slide81.xml"/><Relationship Id="rId5" Type="http://schemas.openxmlformats.org/officeDocument/2006/relationships/image" Target="../media/image7.svg"/><Relationship Id="rId10" Type="http://schemas.openxmlformats.org/officeDocument/2006/relationships/slide" Target="slide71.xml"/><Relationship Id="rId4" Type="http://schemas.openxmlformats.org/officeDocument/2006/relationships/image" Target="../media/image6.png"/><Relationship Id="rId9" Type="http://schemas.openxmlformats.org/officeDocument/2006/relationships/slide" Target="slide5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ideo" Target="https://www.youtube.com/embed/UaLJU7GC4c0?feature=oembed"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ideo" Target="https://www.youtube.com/embed/71aH3JkcGQM?feature=oembed" TargetMode="Externa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s://www.anatomyarcade.com/games/WAB/WAB5/WAB5.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www.anatomyarcade.com/games/PAM/PAM.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e4AsfDXR7ZM?si=1shSH3eTHbZWZXjJ"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hyperlink" Target="https://www.cricket.com.au/videos/4201900/catch-of-the-summer-edwards-magical-grab-at-point" TargetMode="External"/><Relationship Id="rId4" Type="http://schemas.openxmlformats.org/officeDocument/2006/relationships/hyperlink" Target="https://www.cricket.com.au/videos/4194980/will-sutherland-melbourne-renegades-bbl14-bowling-highlight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3-kolNcY53s" TargetMode="External"/><Relationship Id="rId2" Type="http://schemas.openxmlformats.org/officeDocument/2006/relationships/hyperlink" Target="https://www.youtube.com/watch?v=A5aAhQtDUMw" TargetMode="External"/><Relationship Id="rId1" Type="http://schemas.openxmlformats.org/officeDocument/2006/relationships/slideLayout" Target="../slideLayouts/slideLayout8.xml"/><Relationship Id="rId5" Type="http://schemas.openxmlformats.org/officeDocument/2006/relationships/hyperlink" Target="https://www.youtube.com/watch?v=A2pg9U0Epmk" TargetMode="External"/><Relationship Id="rId4" Type="http://schemas.openxmlformats.org/officeDocument/2006/relationships/hyperlink" Target="https://www.youtube.com/watch?v=MV9krIhVRpU"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NSmgk0ZAdCc" TargetMode="External"/><Relationship Id="rId2" Type="http://schemas.openxmlformats.org/officeDocument/2006/relationships/hyperlink" Target="https://www.youtube.com/watch?v=VJsA9L5G0JY" TargetMode="External"/><Relationship Id="rId1" Type="http://schemas.openxmlformats.org/officeDocument/2006/relationships/slideLayout" Target="../slideLayouts/slideLayout8.xml"/><Relationship Id="rId5" Type="http://schemas.openxmlformats.org/officeDocument/2006/relationships/hyperlink" Target="https://www.youtube.com/watch?v=B6dYLA-BOq8" TargetMode="External"/><Relationship Id="rId4" Type="http://schemas.openxmlformats.org/officeDocument/2006/relationships/hyperlink" Target="https://www.youtube.com/watch?v=WospakGrZ9o&amp;t=73s"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A_Of0jcpaKc" TargetMode="External"/><Relationship Id="rId2" Type="http://schemas.openxmlformats.org/officeDocument/2006/relationships/hyperlink" Target="https://www.youtube.com/watch?v=qbbaIBUCBKU" TargetMode="External"/><Relationship Id="rId1" Type="http://schemas.openxmlformats.org/officeDocument/2006/relationships/slideLayout" Target="../slideLayouts/slideLayout8.xml"/><Relationship Id="rId4" Type="http://schemas.openxmlformats.org/officeDocument/2006/relationships/hyperlink" Target="https://www.youtube.com/watch?v=e2e_VbAjx5g"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S0tRZn_czKs" TargetMode="External"/><Relationship Id="rId2" Type="http://schemas.openxmlformats.org/officeDocument/2006/relationships/hyperlink" Target="https://www.youtube.com/watch?v=Rp2jvERLbok" TargetMode="External"/><Relationship Id="rId1" Type="http://schemas.openxmlformats.org/officeDocument/2006/relationships/slideLayout" Target="../slideLayouts/slideLayout8.xml"/><Relationship Id="rId5" Type="http://schemas.openxmlformats.org/officeDocument/2006/relationships/hyperlink" Target="https://www.youtube.com/watch?v=DPDUDPCttfc" TargetMode="External"/><Relationship Id="rId4" Type="http://schemas.openxmlformats.org/officeDocument/2006/relationships/hyperlink" Target="https://www.youtube.com/watch?v=NaJ_zWVlp3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video" Target="https://www.youtube.com/embed/WbCxRMBFRFA?feature=oembed" TargetMode="External"/><Relationship Id="rId4" Type="http://schemas.openxmlformats.org/officeDocument/2006/relationships/image" Target="../media/image29.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video" Target="https://www.youtube.com/embed/gboWf8K_8t0?feature=oembed" TargetMode="External"/><Relationship Id="rId4" Type="http://schemas.openxmlformats.org/officeDocument/2006/relationships/image" Target="../media/image30.jpeg"/></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hyperlink" Target="https://www.viacharacter.org/" TargetMode="Externa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the PDHPE Year 9 – achieving peak athletic performance – teaching and learning program.</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cs typeface="Arial"/>
              </a:rPr>
              <a:t>Classroom teachers are encouraged to </a:t>
            </a:r>
            <a:r>
              <a:rPr lang="en-AU" sz="1800" b="1" dirty="0">
                <a:solidFill>
                  <a:srgbClr val="22272B"/>
                </a:solidFill>
                <a:latin typeface="+mn-lt"/>
                <a:cs typeface="Arial"/>
              </a:rPr>
              <a:t>add and adapt</a:t>
            </a:r>
            <a:r>
              <a:rPr lang="en-AU" sz="1800" dirty="0">
                <a:solidFill>
                  <a:srgbClr val="22272B"/>
                </a:solidFill>
                <a:latin typeface="+mn-lt"/>
                <a:cs typeface="Arial"/>
              </a:rPr>
              <a:t> slides as required to meet the needs of their students.</a:t>
            </a:r>
          </a:p>
          <a:p>
            <a:pPr marL="342900" indent="-342900">
              <a:lnSpc>
                <a:spcPct val="150000"/>
              </a:lnSpc>
              <a:buFont typeface="Arial"/>
              <a:buChar char="•"/>
            </a:pPr>
            <a:r>
              <a:rPr lang="en-AU" sz="1800" dirty="0">
                <a:solidFill>
                  <a:srgbClr val="22272B"/>
                </a:solidFill>
                <a:latin typeface="+mn-lt"/>
                <a:cs typeface="Arial"/>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cs typeface="Arial"/>
              </a:rPr>
              <a:t>To convert the PowerPoint to Google Slides</a:t>
            </a:r>
          </a:p>
          <a:p>
            <a:pPr marL="913765" lvl="1" indent="-457200">
              <a:lnSpc>
                <a:spcPct val="150000"/>
              </a:lnSpc>
              <a:spcAft>
                <a:spcPts val="1200"/>
              </a:spcAft>
              <a:buFont typeface="+mj-lt"/>
              <a:buAutoNum type="arabicPeriod"/>
            </a:pPr>
            <a:r>
              <a:rPr lang="en-AU" dirty="0">
                <a:solidFill>
                  <a:srgbClr val="22272B"/>
                </a:solidFill>
                <a:latin typeface="+mn-lt"/>
                <a:cs typeface="Arial"/>
              </a:rPr>
              <a:t>Upload the file into Google Drive and open it.</a:t>
            </a:r>
          </a:p>
          <a:p>
            <a:pPr marL="913765" lvl="1" indent="-457200">
              <a:lnSpc>
                <a:spcPct val="150000"/>
              </a:lnSpc>
              <a:spcAft>
                <a:spcPts val="1200"/>
              </a:spcAft>
              <a:buFont typeface="+mj-lt"/>
              <a:buAutoNum type="arabicPeriod"/>
            </a:pPr>
            <a:r>
              <a:rPr lang="en-AU" dirty="0">
                <a:solidFill>
                  <a:srgbClr val="22272B"/>
                </a:solidFill>
                <a:latin typeface="+mn-lt"/>
                <a:cs typeface="Arial"/>
              </a:rPr>
              <a:t>Go to File &gt; Save as Google Slides.</a:t>
            </a:r>
          </a:p>
          <a:p>
            <a:pPr marL="456565" lvl="1">
              <a:lnSpc>
                <a:spcPct val="150000"/>
              </a:lnSpc>
              <a:spcAft>
                <a:spcPts val="1200"/>
              </a:spcAft>
            </a:pPr>
            <a:r>
              <a:rPr lang="en-AU" dirty="0">
                <a:solidFill>
                  <a:srgbClr val="22272B"/>
                </a:solidFill>
                <a:latin typeface="+mn-lt"/>
                <a:cs typeface="Aria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D2996-F37B-0B16-8F4C-FBEAB3FD67CB}"/>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D71273A-7517-C8C1-7B36-BA9AF2D79E52}"/>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prstGeom prst="rect">
            <a:avLst/>
          </a:prstGeom>
        </p:spPr>
      </p:pic>
      <p:sp>
        <p:nvSpPr>
          <p:cNvPr id="4" name="Title 3">
            <a:extLst>
              <a:ext uri="{FF2B5EF4-FFF2-40B4-BE49-F238E27FC236}">
                <a16:creationId xmlns:a16="http://schemas.microsoft.com/office/drawing/2014/main" id="{57FD587F-1A30-72B7-D34C-CBF0D5E275ED}"/>
              </a:ext>
            </a:extLst>
          </p:cNvPr>
          <p:cNvSpPr>
            <a:spLocks noGrp="1"/>
          </p:cNvSpPr>
          <p:nvPr>
            <p:ph type="title"/>
          </p:nvPr>
        </p:nvSpPr>
        <p:spPr/>
        <p:txBody>
          <a:bodyPr/>
          <a:lstStyle/>
          <a:p>
            <a:r>
              <a:rPr lang="en-AU" dirty="0">
                <a:latin typeface="+mj-lt"/>
              </a:rPr>
              <a:t>Links to components of fitness</a:t>
            </a:r>
          </a:p>
        </p:txBody>
      </p:sp>
      <p:sp>
        <p:nvSpPr>
          <p:cNvPr id="6" name="Text Placeholder 5">
            <a:extLst>
              <a:ext uri="{FF2B5EF4-FFF2-40B4-BE49-F238E27FC236}">
                <a16:creationId xmlns:a16="http://schemas.microsoft.com/office/drawing/2014/main" id="{F154D7FB-D8DC-C077-976E-8AB671976BAA}"/>
              </a:ext>
            </a:extLst>
          </p:cNvPr>
          <p:cNvSpPr>
            <a:spLocks noGrp="1"/>
          </p:cNvSpPr>
          <p:nvPr>
            <p:ph type="body" sz="quarter" idx="18"/>
          </p:nvPr>
        </p:nvSpPr>
        <p:spPr/>
        <p:txBody>
          <a:bodyPr/>
          <a:lstStyle/>
          <a:p>
            <a:r>
              <a:rPr lang="en-AU">
                <a:latin typeface="+mj-lt"/>
              </a:rPr>
              <a:t>Group activity</a:t>
            </a:r>
          </a:p>
        </p:txBody>
      </p:sp>
      <p:sp>
        <p:nvSpPr>
          <p:cNvPr id="5" name="Text Placeholder 4">
            <a:extLst>
              <a:ext uri="{FF2B5EF4-FFF2-40B4-BE49-F238E27FC236}">
                <a16:creationId xmlns:a16="http://schemas.microsoft.com/office/drawing/2014/main" id="{477DB1DE-C1FD-5C11-94C9-208CE07B7B3C}"/>
              </a:ext>
            </a:extLst>
          </p:cNvPr>
          <p:cNvSpPr>
            <a:spLocks noGrp="1"/>
          </p:cNvSpPr>
          <p:nvPr>
            <p:ph type="body" sz="quarter" idx="17"/>
          </p:nvPr>
        </p:nvSpPr>
        <p:spPr/>
        <p:txBody>
          <a:bodyPr/>
          <a:lstStyle/>
          <a:p>
            <a:r>
              <a:rPr lang="en-AU" dirty="0">
                <a:latin typeface="+mn-lt"/>
              </a:rPr>
              <a:t>Revisit your butches paper brainstorm, highlighting those words or ideas that that align with the health and skill related components of fitness. </a:t>
            </a:r>
          </a:p>
          <a:p>
            <a:r>
              <a:rPr lang="en-AU" dirty="0">
                <a:latin typeface="+mn-lt"/>
              </a:rPr>
              <a:t>Add any further ideas to your brainstorm. </a:t>
            </a:r>
          </a:p>
        </p:txBody>
      </p:sp>
      <p:sp>
        <p:nvSpPr>
          <p:cNvPr id="3" name="Slide Number Placeholder 2">
            <a:extLst>
              <a:ext uri="{FF2B5EF4-FFF2-40B4-BE49-F238E27FC236}">
                <a16:creationId xmlns:a16="http://schemas.microsoft.com/office/drawing/2014/main" id="{4529F628-A3BB-FEBC-CAE6-3D9A912D54B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35546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rPr>
              <a:t>PDHPE 7-10 © Syllabus NSW Education Standards Authority (NESA) for and on behalf of the Crown in right of the State of New South Wales, </a:t>
            </a:r>
            <a:r>
              <a:rPr lang="en-AU">
                <a:latin typeface="+mn-lt"/>
              </a:rPr>
              <a:t>2018.</a:t>
            </a:r>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03D29-1AD9-05C8-2FA1-576E49C407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9720C1-DAC5-6F89-ABCA-E333BBBD8527}"/>
              </a:ext>
            </a:extLst>
          </p:cNvPr>
          <p:cNvSpPr>
            <a:spLocks noGrp="1"/>
          </p:cNvSpPr>
          <p:nvPr>
            <p:ph type="title"/>
          </p:nvPr>
        </p:nvSpPr>
        <p:spPr/>
        <p:txBody>
          <a:bodyPr/>
          <a:lstStyle/>
          <a:p>
            <a:r>
              <a:rPr lang="en-AU">
                <a:latin typeface="+mj-lt"/>
              </a:rPr>
              <a:t>Biomechanics</a:t>
            </a:r>
          </a:p>
        </p:txBody>
      </p:sp>
      <p:sp>
        <p:nvSpPr>
          <p:cNvPr id="13" name="Text Placeholder 12">
            <a:extLst>
              <a:ext uri="{FF2B5EF4-FFF2-40B4-BE49-F238E27FC236}">
                <a16:creationId xmlns:a16="http://schemas.microsoft.com/office/drawing/2014/main" id="{F2BD1578-7E67-B1F6-237D-FF4F0AE62A97}"/>
              </a:ext>
            </a:extLst>
          </p:cNvPr>
          <p:cNvSpPr>
            <a:spLocks noGrp="1"/>
          </p:cNvSpPr>
          <p:nvPr>
            <p:ph type="body" sz="quarter" idx="18"/>
          </p:nvPr>
        </p:nvSpPr>
        <p:spPr>
          <a:xfrm>
            <a:off x="360000" y="982520"/>
            <a:ext cx="11483998" cy="356423"/>
          </a:xfrm>
        </p:spPr>
        <p:txBody>
          <a:bodyPr/>
          <a:lstStyle/>
          <a:p>
            <a:r>
              <a:rPr lang="en-AU">
                <a:latin typeface="+mj-lt"/>
              </a:rPr>
              <a:t>What is it?</a:t>
            </a:r>
          </a:p>
        </p:txBody>
      </p:sp>
      <p:sp>
        <p:nvSpPr>
          <p:cNvPr id="2" name="Text Placeholder 11">
            <a:extLst>
              <a:ext uri="{FF2B5EF4-FFF2-40B4-BE49-F238E27FC236}">
                <a16:creationId xmlns:a16="http://schemas.microsoft.com/office/drawing/2014/main" id="{3ACE3915-6B4F-AE6E-FD33-4CF9399808F7}"/>
              </a:ext>
            </a:extLst>
          </p:cNvPr>
          <p:cNvSpPr>
            <a:spLocks noGrp="1"/>
          </p:cNvSpPr>
          <p:nvPr>
            <p:ph type="body" sz="quarter" idx="17"/>
          </p:nvPr>
        </p:nvSpPr>
        <p:spPr>
          <a:xfrm>
            <a:off x="360000" y="1415862"/>
            <a:ext cx="11484000" cy="4807835"/>
          </a:xfrm>
        </p:spPr>
        <p:txBody>
          <a:bodyPr/>
          <a:lstStyle/>
          <a:p>
            <a:r>
              <a:rPr lang="en-AU" dirty="0">
                <a:latin typeface="+mn-lt"/>
              </a:rPr>
              <a:t>Biomechanics is the science of how and why the human body moves the way it does. This includes how muscles, bones and joints work together to produce movement. When used in sport, it can help to minimise the potential risk of injury and allow an athlete to pursue their potential, be more efficient and hence improve sport performance.</a:t>
            </a:r>
          </a:p>
          <a:p>
            <a:r>
              <a:rPr lang="en-AU" b="1" dirty="0">
                <a:latin typeface="+mj-lt"/>
              </a:rPr>
              <a:t>Individual task</a:t>
            </a:r>
          </a:p>
          <a:p>
            <a:r>
              <a:rPr lang="en-AU" dirty="0">
                <a:latin typeface="+mn-lt"/>
              </a:rPr>
              <a:t>Define the following concepts and provide a sporting example for each:</a:t>
            </a:r>
          </a:p>
          <a:p>
            <a:pPr marL="342900" indent="-342900">
              <a:buFont typeface="Arial" panose="020B0604020202020204" pitchFamily="34" charset="0"/>
              <a:buChar char="•"/>
            </a:pPr>
            <a:r>
              <a:rPr lang="en-AU" dirty="0">
                <a:latin typeface="+mn-lt"/>
              </a:rPr>
              <a:t>power</a:t>
            </a:r>
          </a:p>
          <a:p>
            <a:pPr marL="342900" indent="-342900">
              <a:buFont typeface="Arial" panose="020B0604020202020204" pitchFamily="34" charset="0"/>
              <a:buChar char="•"/>
            </a:pPr>
            <a:r>
              <a:rPr lang="en-AU" dirty="0">
                <a:latin typeface="+mn-lt"/>
              </a:rPr>
              <a:t>accuracy</a:t>
            </a:r>
          </a:p>
          <a:p>
            <a:pPr marL="342900" indent="-342900">
              <a:buFont typeface="Arial" panose="020B0604020202020204" pitchFamily="34" charset="0"/>
              <a:buChar char="•"/>
            </a:pPr>
            <a:r>
              <a:rPr lang="en-AU" dirty="0">
                <a:latin typeface="+mn-lt"/>
              </a:rPr>
              <a:t>balance</a:t>
            </a:r>
          </a:p>
        </p:txBody>
      </p:sp>
      <p:sp>
        <p:nvSpPr>
          <p:cNvPr id="3" name="Slide Number Placeholder 2">
            <a:extLst>
              <a:ext uri="{FF2B5EF4-FFF2-40B4-BE49-F238E27FC236}">
                <a16:creationId xmlns:a16="http://schemas.microsoft.com/office/drawing/2014/main" id="{6164E58E-5BE8-41DF-3A23-E8B2A7100F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06768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8FDDF-F31F-579C-67F5-3AE4CAE210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34C1ED-DB1E-2515-7875-2AA611FEA086}"/>
              </a:ext>
            </a:extLst>
          </p:cNvPr>
          <p:cNvSpPr>
            <a:spLocks noGrp="1"/>
          </p:cNvSpPr>
          <p:nvPr>
            <p:ph type="title"/>
          </p:nvPr>
        </p:nvSpPr>
        <p:spPr/>
        <p:txBody>
          <a:bodyPr/>
          <a:lstStyle/>
          <a:p>
            <a:r>
              <a:rPr lang="en-AU">
                <a:latin typeface="+mj-lt"/>
              </a:rPr>
              <a:t>Power, accuracy and balance</a:t>
            </a:r>
          </a:p>
        </p:txBody>
      </p:sp>
      <p:graphicFrame>
        <p:nvGraphicFramePr>
          <p:cNvPr id="6" name="Table 5">
            <a:extLst>
              <a:ext uri="{FF2B5EF4-FFF2-40B4-BE49-F238E27FC236}">
                <a16:creationId xmlns:a16="http://schemas.microsoft.com/office/drawing/2014/main" id="{396B79B0-15C6-DD92-6F48-0783F76343A2}"/>
              </a:ext>
            </a:extLst>
          </p:cNvPr>
          <p:cNvGraphicFramePr>
            <a:graphicFrameLocks noGrp="1"/>
          </p:cNvGraphicFramePr>
          <p:nvPr>
            <p:extLst>
              <p:ext uri="{D42A27DB-BD31-4B8C-83A1-F6EECF244321}">
                <p14:modId xmlns:p14="http://schemas.microsoft.com/office/powerpoint/2010/main" val="1554816296"/>
              </p:ext>
            </p:extLst>
          </p:nvPr>
        </p:nvGraphicFramePr>
        <p:xfrm>
          <a:off x="360000" y="1044084"/>
          <a:ext cx="10909015" cy="5370448"/>
        </p:xfrm>
        <a:graphic>
          <a:graphicData uri="http://schemas.openxmlformats.org/drawingml/2006/table">
            <a:tbl>
              <a:tblPr firstRow="1" bandRow="1">
                <a:tableStyleId>{B301B821-A1FF-4177-AEE7-76D212191A09}</a:tableStyleId>
              </a:tblPr>
              <a:tblGrid>
                <a:gridCol w="3445813">
                  <a:extLst>
                    <a:ext uri="{9D8B030D-6E8A-4147-A177-3AD203B41FA5}">
                      <a16:colId xmlns:a16="http://schemas.microsoft.com/office/drawing/2014/main" val="3943034989"/>
                    </a:ext>
                  </a:extLst>
                </a:gridCol>
                <a:gridCol w="7463202">
                  <a:extLst>
                    <a:ext uri="{9D8B030D-6E8A-4147-A177-3AD203B41FA5}">
                      <a16:colId xmlns:a16="http://schemas.microsoft.com/office/drawing/2014/main" val="1234936920"/>
                    </a:ext>
                  </a:extLst>
                </a:gridCol>
              </a:tblGrid>
              <a:tr h="877456">
                <a:tc>
                  <a:txBody>
                    <a:bodyPr/>
                    <a:lstStyle/>
                    <a:p>
                      <a:pPr marL="108000">
                        <a:lnSpc>
                          <a:spcPct val="114000"/>
                        </a:lnSpc>
                        <a:spcAft>
                          <a:spcPts val="1200"/>
                        </a:spcAft>
                      </a:pPr>
                      <a:r>
                        <a:rPr lang="en-AU" sz="1800" dirty="0">
                          <a:latin typeface="+mj-lt"/>
                        </a:rPr>
                        <a:t>Biomechanical concept</a:t>
                      </a:r>
                    </a:p>
                  </a:txBody>
                  <a:tcPr marL="89141" marR="89141" marT="44571" marB="44571">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14000"/>
                        </a:lnSpc>
                        <a:spcAft>
                          <a:spcPts val="1200"/>
                        </a:spcAft>
                      </a:pPr>
                      <a:r>
                        <a:rPr lang="en-AU" sz="1800" dirty="0">
                          <a:latin typeface="+mj-lt"/>
                        </a:rPr>
                        <a:t>Definition</a:t>
                      </a:r>
                    </a:p>
                  </a:txBody>
                  <a:tcPr marL="89141" marR="89141" marT="44571" marB="44571">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2096080"/>
                  </a:ext>
                </a:extLst>
              </a:tr>
              <a:tr h="1497664">
                <a:tc>
                  <a:txBody>
                    <a:bodyPr/>
                    <a:lstStyle/>
                    <a:p>
                      <a:pPr marL="108000">
                        <a:lnSpc>
                          <a:spcPct val="114000"/>
                        </a:lnSpc>
                        <a:spcAft>
                          <a:spcPts val="1200"/>
                        </a:spcAft>
                      </a:pPr>
                      <a:r>
                        <a:rPr lang="en-AU" sz="1800" dirty="0"/>
                        <a:t>Power</a:t>
                      </a:r>
                    </a:p>
                  </a:txBody>
                  <a:tcPr marL="89141" marR="89141" marT="44571" marB="44571">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14000"/>
                        </a:lnSpc>
                        <a:spcAft>
                          <a:spcPts val="1200"/>
                        </a:spcAft>
                      </a:pPr>
                      <a:r>
                        <a:rPr lang="en-AU" sz="1800" dirty="0"/>
                        <a:t>The ability to produce a strong, explosive movement quickly. In sport, it’s a combination of strength (how much force you can produce) and speed (how fast you can move). For example, a </a:t>
                      </a:r>
                      <a:r>
                        <a:rPr lang="en-AU" sz="1800" kern="1200" dirty="0">
                          <a:solidFill>
                            <a:schemeClr val="tx1"/>
                          </a:solidFill>
                          <a:effectLst/>
                        </a:rPr>
                        <a:t>powerful bowler can deliver the ball quickly and forcefully toward the stumps.</a:t>
                      </a:r>
                      <a:endParaRPr lang="en-AU" sz="1800" dirty="0"/>
                    </a:p>
                  </a:txBody>
                  <a:tcPr marL="89141" marR="89141" marT="44571" marB="44571">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7148618"/>
                  </a:ext>
                </a:extLst>
              </a:tr>
              <a:tr h="1497664">
                <a:tc>
                  <a:txBody>
                    <a:bodyPr/>
                    <a:lstStyle/>
                    <a:p>
                      <a:pPr marL="108000">
                        <a:lnSpc>
                          <a:spcPct val="114000"/>
                        </a:lnSpc>
                        <a:spcAft>
                          <a:spcPts val="1200"/>
                        </a:spcAft>
                      </a:pPr>
                      <a:r>
                        <a:rPr lang="en-AU" sz="1800" dirty="0"/>
                        <a:t>Accuracy</a:t>
                      </a:r>
                    </a:p>
                  </a:txBody>
                  <a:tcPr marL="89141" marR="89141" marT="44571" marB="44571">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08000">
                        <a:lnSpc>
                          <a:spcPct val="114000"/>
                        </a:lnSpc>
                        <a:spcAft>
                          <a:spcPts val="1200"/>
                        </a:spcAft>
                      </a:pPr>
                      <a:r>
                        <a:rPr lang="en-AU" sz="1800" dirty="0"/>
                        <a:t>The ability to perform a movement or action exactly as intended. It means hitting a target or reaching a goal with precision and control. For example, a fielder throwing the ball directly at the stumps to get a run-out.</a:t>
                      </a:r>
                    </a:p>
                  </a:txBody>
                  <a:tcPr marL="89141" marR="89141" marT="44571" marB="44571">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4893625"/>
                  </a:ext>
                </a:extLst>
              </a:tr>
              <a:tr h="1497664">
                <a:tc>
                  <a:txBody>
                    <a:bodyPr/>
                    <a:lstStyle/>
                    <a:p>
                      <a:pPr marL="108000">
                        <a:lnSpc>
                          <a:spcPct val="114000"/>
                        </a:lnSpc>
                        <a:spcAft>
                          <a:spcPts val="1200"/>
                        </a:spcAft>
                      </a:pPr>
                      <a:r>
                        <a:rPr lang="en-AU" sz="1800" dirty="0"/>
                        <a:t>Balance</a:t>
                      </a:r>
                    </a:p>
                  </a:txBody>
                  <a:tcPr marL="89141" marR="89141" marT="44571" marB="44571">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a:lnSpc>
                          <a:spcPct val="114000"/>
                        </a:lnSpc>
                        <a:spcAft>
                          <a:spcPts val="1200"/>
                        </a:spcAft>
                      </a:pPr>
                      <a:r>
                        <a:rPr lang="en-AU" sz="1800" dirty="0"/>
                        <a:t>Balance is the ability to maintain control of body position, whether stationary or moving. For example, a batter needs balance when playing a shot, so they don’t fall over while swinging the bat.</a:t>
                      </a:r>
                    </a:p>
                  </a:txBody>
                  <a:tcPr marL="89141" marR="89141" marT="44571" marB="44571">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7743515"/>
                  </a:ext>
                </a:extLst>
              </a:tr>
            </a:tbl>
          </a:graphicData>
        </a:graphic>
      </p:graphicFrame>
      <p:sp>
        <p:nvSpPr>
          <p:cNvPr id="3" name="Slide Number Placeholder 2">
            <a:extLst>
              <a:ext uri="{FF2B5EF4-FFF2-40B4-BE49-F238E27FC236}">
                <a16:creationId xmlns:a16="http://schemas.microsoft.com/office/drawing/2014/main" id="{2ECDAB8B-8BC5-FEA6-8DA5-65E1BE9A48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23542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EF1D-C1DE-2CA2-3BD2-C860F7A8B1F4}"/>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1293CF3-667B-8474-FD60-868DE0E3265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prstGeom prst="rect">
            <a:avLst/>
          </a:prstGeom>
        </p:spPr>
      </p:pic>
      <p:sp>
        <p:nvSpPr>
          <p:cNvPr id="4" name="Title 3">
            <a:extLst>
              <a:ext uri="{FF2B5EF4-FFF2-40B4-BE49-F238E27FC236}">
                <a16:creationId xmlns:a16="http://schemas.microsoft.com/office/drawing/2014/main" id="{62827F91-7546-005F-5049-362D56B26D52}"/>
              </a:ext>
            </a:extLst>
          </p:cNvPr>
          <p:cNvSpPr>
            <a:spLocks noGrp="1"/>
          </p:cNvSpPr>
          <p:nvPr>
            <p:ph type="title"/>
          </p:nvPr>
        </p:nvSpPr>
        <p:spPr/>
        <p:txBody>
          <a:bodyPr/>
          <a:lstStyle/>
          <a:p>
            <a:r>
              <a:rPr lang="en-AU" dirty="0">
                <a:latin typeface="+mj-lt"/>
              </a:rPr>
              <a:t>Links to biomechanics</a:t>
            </a:r>
          </a:p>
        </p:txBody>
      </p:sp>
      <p:sp>
        <p:nvSpPr>
          <p:cNvPr id="6" name="Text Placeholder 5">
            <a:extLst>
              <a:ext uri="{FF2B5EF4-FFF2-40B4-BE49-F238E27FC236}">
                <a16:creationId xmlns:a16="http://schemas.microsoft.com/office/drawing/2014/main" id="{437A33D6-2C67-57FC-9881-5BDDB65D05BE}"/>
              </a:ext>
            </a:extLst>
          </p:cNvPr>
          <p:cNvSpPr>
            <a:spLocks noGrp="1"/>
          </p:cNvSpPr>
          <p:nvPr>
            <p:ph type="body" sz="quarter" idx="18"/>
          </p:nvPr>
        </p:nvSpPr>
        <p:spPr/>
        <p:txBody>
          <a:bodyPr/>
          <a:lstStyle/>
          <a:p>
            <a:r>
              <a:rPr lang="en-AU">
                <a:latin typeface="+mj-lt"/>
              </a:rPr>
              <a:t>Group activity</a:t>
            </a:r>
          </a:p>
        </p:txBody>
      </p:sp>
      <p:sp>
        <p:nvSpPr>
          <p:cNvPr id="5" name="Text Placeholder 4">
            <a:extLst>
              <a:ext uri="{FF2B5EF4-FFF2-40B4-BE49-F238E27FC236}">
                <a16:creationId xmlns:a16="http://schemas.microsoft.com/office/drawing/2014/main" id="{7D0D950D-AF13-BD93-2871-9C67C85B0920}"/>
              </a:ext>
            </a:extLst>
          </p:cNvPr>
          <p:cNvSpPr>
            <a:spLocks noGrp="1"/>
          </p:cNvSpPr>
          <p:nvPr>
            <p:ph type="body" sz="quarter" idx="17"/>
          </p:nvPr>
        </p:nvSpPr>
        <p:spPr/>
        <p:txBody>
          <a:bodyPr/>
          <a:lstStyle/>
          <a:p>
            <a:r>
              <a:rPr lang="en-AU" dirty="0">
                <a:latin typeface="+mn-lt"/>
              </a:rPr>
              <a:t>Revisit your butches paper brainstorm, highlighting those words or ideas that that align with specific biomechanic principles. </a:t>
            </a:r>
          </a:p>
          <a:p>
            <a:r>
              <a:rPr lang="en-AU" dirty="0">
                <a:latin typeface="+mn-lt"/>
              </a:rPr>
              <a:t>Add any further ideas to your brainstorm. </a:t>
            </a:r>
          </a:p>
        </p:txBody>
      </p:sp>
      <p:sp>
        <p:nvSpPr>
          <p:cNvPr id="3" name="Slide Number Placeholder 2">
            <a:extLst>
              <a:ext uri="{FF2B5EF4-FFF2-40B4-BE49-F238E27FC236}">
                <a16:creationId xmlns:a16="http://schemas.microsoft.com/office/drawing/2014/main" id="{B58AE025-3CC1-6366-4F7C-2962FBFFA20E}"/>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45043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6AE76-8B26-8127-65E4-49BED9A52CBB}"/>
              </a:ext>
            </a:extLst>
          </p:cNvPr>
          <p:cNvSpPr>
            <a:spLocks noGrp="1"/>
          </p:cNvSpPr>
          <p:nvPr>
            <p:ph type="title"/>
          </p:nvPr>
        </p:nvSpPr>
        <p:spPr/>
        <p:txBody>
          <a:bodyPr/>
          <a:lstStyle/>
          <a:p>
            <a:r>
              <a:rPr lang="en-AU" dirty="0">
                <a:latin typeface="+mj-lt"/>
                <a:cs typeface="Arial"/>
              </a:rPr>
              <a:t>Venn diagram</a:t>
            </a:r>
          </a:p>
        </p:txBody>
      </p:sp>
      <p:grpSp>
        <p:nvGrpSpPr>
          <p:cNvPr id="4" name="Group 3" descr="Components of fitness">
            <a:extLst>
              <a:ext uri="{FF2B5EF4-FFF2-40B4-BE49-F238E27FC236}">
                <a16:creationId xmlns:a16="http://schemas.microsoft.com/office/drawing/2014/main" id="{95D9560F-6B51-6AF3-CD5C-741454253462}"/>
              </a:ext>
            </a:extLst>
          </p:cNvPr>
          <p:cNvGrpSpPr/>
          <p:nvPr/>
        </p:nvGrpSpPr>
        <p:grpSpPr>
          <a:xfrm>
            <a:off x="1653639" y="1123760"/>
            <a:ext cx="5471315" cy="5247059"/>
            <a:chOff x="1653639" y="1123760"/>
            <a:chExt cx="5471315" cy="5247059"/>
          </a:xfrm>
        </p:grpSpPr>
        <p:sp>
          <p:nvSpPr>
            <p:cNvPr id="5" name="Google Shape;79;p15" descr="Venn object 1">
              <a:extLst>
                <a:ext uri="{FF2B5EF4-FFF2-40B4-BE49-F238E27FC236}">
                  <a16:creationId xmlns:a16="http://schemas.microsoft.com/office/drawing/2014/main" id="{4D104F2E-A9D0-AF8D-33D2-97F0566C71B0}"/>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6985327D-BA76-9959-01EB-1FAF158AA50C}"/>
                </a:ext>
              </a:extLst>
            </p:cNvPr>
            <p:cNvSpPr/>
            <p:nvPr/>
          </p:nvSpPr>
          <p:spPr>
            <a:xfrm>
              <a:off x="3285460" y="1123760"/>
              <a:ext cx="2024523" cy="705040"/>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mj-lt"/>
                  <a:cs typeface="Arial" panose="020B0604020202020204" pitchFamily="34" charset="0"/>
                </a:rPr>
                <a:t>Components of fitness</a:t>
              </a:r>
            </a:p>
          </p:txBody>
        </p:sp>
      </p:grpSp>
      <p:sp>
        <p:nvSpPr>
          <p:cNvPr id="6" name="Google Shape;83;p15">
            <a:extLst>
              <a:ext uri="{FF2B5EF4-FFF2-40B4-BE49-F238E27FC236}">
                <a16:creationId xmlns:a16="http://schemas.microsoft.com/office/drawing/2014/main" id="{7929AC78-7E3C-08A6-D26C-E99CB41BAD96}"/>
              </a:ext>
            </a:extLst>
          </p:cNvPr>
          <p:cNvSpPr txBox="1"/>
          <p:nvPr/>
        </p:nvSpPr>
        <p:spPr>
          <a:xfrm>
            <a:off x="2172233" y="3317591"/>
            <a:ext cx="2187116"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dirty="0">
                <a:solidFill>
                  <a:srgbClr val="000000"/>
                </a:solidFill>
                <a:ea typeface="Montserrat"/>
                <a:cs typeface="Arial" panose="020B0604020202020204" pitchFamily="34" charset="0"/>
                <a:sym typeface="Montserrat"/>
              </a:rPr>
              <a:t>Features of components of fitness</a:t>
            </a:r>
            <a:endParaRPr sz="1600" kern="0" dirty="0">
              <a:solidFill>
                <a:srgbClr val="000000"/>
              </a:solidFill>
              <a:ea typeface="Montserrat"/>
              <a:cs typeface="Arial" panose="020B0604020202020204" pitchFamily="34" charset="0"/>
              <a:sym typeface="Montserrat"/>
            </a:endParaRPr>
          </a:p>
        </p:txBody>
      </p:sp>
      <p:grpSp>
        <p:nvGrpSpPr>
          <p:cNvPr id="12" name="Group 11" descr="Biomechanical principles">
            <a:extLst>
              <a:ext uri="{FF2B5EF4-FFF2-40B4-BE49-F238E27FC236}">
                <a16:creationId xmlns:a16="http://schemas.microsoft.com/office/drawing/2014/main" id="{C5AED732-DC57-3916-DBAC-438AE2CFC8ED}"/>
              </a:ext>
            </a:extLst>
          </p:cNvPr>
          <p:cNvGrpSpPr/>
          <p:nvPr/>
        </p:nvGrpSpPr>
        <p:grpSpPr>
          <a:xfrm>
            <a:off x="5012233" y="1123760"/>
            <a:ext cx="5471315" cy="5247059"/>
            <a:chOff x="5012233" y="1123760"/>
            <a:chExt cx="5471315" cy="5247059"/>
          </a:xfrm>
        </p:grpSpPr>
        <p:sp>
          <p:nvSpPr>
            <p:cNvPr id="10" name="Google Shape;79;p15" descr="Venn object 1">
              <a:extLst>
                <a:ext uri="{FF2B5EF4-FFF2-40B4-BE49-F238E27FC236}">
                  <a16:creationId xmlns:a16="http://schemas.microsoft.com/office/drawing/2014/main" id="{7F9AEF08-D20A-7C6A-BBCD-E7251FAFEF5D}"/>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97CF7C23-ED1B-E42A-3AFD-251B65522A3A}"/>
                </a:ext>
              </a:extLst>
            </p:cNvPr>
            <p:cNvSpPr/>
            <p:nvPr/>
          </p:nvSpPr>
          <p:spPr>
            <a:xfrm>
              <a:off x="6827203" y="1123760"/>
              <a:ext cx="2024523" cy="705040"/>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mj-lt"/>
                  <a:cs typeface="Arial" panose="020B0604020202020204" pitchFamily="34" charset="0"/>
                </a:rPr>
                <a:t>Biomechanical principles</a:t>
              </a:r>
            </a:p>
          </p:txBody>
        </p:sp>
      </p:grpSp>
      <p:sp>
        <p:nvSpPr>
          <p:cNvPr id="7" name="Google Shape;84;p15">
            <a:extLst>
              <a:ext uri="{FF2B5EF4-FFF2-40B4-BE49-F238E27FC236}">
                <a16:creationId xmlns:a16="http://schemas.microsoft.com/office/drawing/2014/main" id="{20C12809-0B2D-4F6C-1E45-A032BCB4FC87}"/>
              </a:ext>
            </a:extLst>
          </p:cNvPr>
          <p:cNvSpPr txBox="1"/>
          <p:nvPr/>
        </p:nvSpPr>
        <p:spPr>
          <a:xfrm>
            <a:off x="7659220" y="3317591"/>
            <a:ext cx="2290061" cy="480987"/>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Features of biomechanical principles</a:t>
            </a:r>
            <a:endParaRPr sz="1600" kern="0">
              <a:solidFill>
                <a:srgbClr val="000000"/>
              </a:solidFill>
              <a:ea typeface="Montserrat"/>
              <a:cs typeface="Arial" panose="020B0604020202020204" pitchFamily="34" charset="0"/>
              <a:sym typeface="Montserrat"/>
            </a:endParaRPr>
          </a:p>
        </p:txBody>
      </p:sp>
      <p:sp>
        <p:nvSpPr>
          <p:cNvPr id="8" name="Google Shape;85;p15">
            <a:extLst>
              <a:ext uri="{FF2B5EF4-FFF2-40B4-BE49-F238E27FC236}">
                <a16:creationId xmlns:a16="http://schemas.microsoft.com/office/drawing/2014/main" id="{F6A59A3B-162F-EA43-AD23-33BEF8DA5A86}"/>
              </a:ext>
            </a:extLst>
          </p:cNvPr>
          <p:cNvSpPr txBox="1"/>
          <p:nvPr/>
        </p:nvSpPr>
        <p:spPr>
          <a:xfrm>
            <a:off x="5475522" y="3317591"/>
            <a:ext cx="1504400" cy="1020486"/>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200"/>
            </a:pPr>
            <a:r>
              <a:rPr lang="en" sz="1600" kern="0">
                <a:solidFill>
                  <a:srgbClr val="000000"/>
                </a:solidFill>
                <a:ea typeface="Montserrat"/>
                <a:cs typeface="Arial" panose="020B0604020202020204" pitchFamily="34" charset="0"/>
                <a:sym typeface="Montserrat"/>
              </a:rPr>
              <a:t>Features similar to both objects</a:t>
            </a:r>
            <a:endParaRPr sz="1600" kern="0">
              <a:solidFill>
                <a:srgbClr val="000000"/>
              </a:solidFill>
              <a:ea typeface="Montserra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9E573A6F-C19D-9FA9-6524-4645FC66B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14</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0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81E1020-C526-626F-FEF9-84DF4CE80E4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 b="-1"/>
          <a:stretch/>
        </p:blipFill>
        <p:spPr>
          <a:xfrm>
            <a:off x="20" y="10"/>
            <a:ext cx="5039980" cy="6857990"/>
          </a:xfrm>
          <a:noFill/>
        </p:spPr>
      </p:pic>
      <p:sp>
        <p:nvSpPr>
          <p:cNvPr id="3" name="Title 2">
            <a:extLst>
              <a:ext uri="{FF2B5EF4-FFF2-40B4-BE49-F238E27FC236}">
                <a16:creationId xmlns:a16="http://schemas.microsoft.com/office/drawing/2014/main" id="{4D6DF19F-C529-33BF-A927-F0B7940E824B}"/>
              </a:ext>
            </a:extLst>
          </p:cNvPr>
          <p:cNvSpPr>
            <a:spLocks noGrp="1"/>
          </p:cNvSpPr>
          <p:nvPr>
            <p:ph type="title"/>
          </p:nvPr>
        </p:nvSpPr>
        <p:spPr>
          <a:xfrm>
            <a:off x="5400000" y="360000"/>
            <a:ext cx="6407150" cy="554400"/>
          </a:xfrm>
        </p:spPr>
        <p:txBody>
          <a:bodyPr anchor="t">
            <a:normAutofit/>
          </a:bodyPr>
          <a:lstStyle/>
          <a:p>
            <a:r>
              <a:rPr lang="en-AU">
                <a:latin typeface="+mj-lt"/>
              </a:rPr>
              <a:t>Class discussion</a:t>
            </a:r>
          </a:p>
        </p:txBody>
      </p:sp>
      <p:sp>
        <p:nvSpPr>
          <p:cNvPr id="6" name="Text Placeholder 5">
            <a:extLst>
              <a:ext uri="{FF2B5EF4-FFF2-40B4-BE49-F238E27FC236}">
                <a16:creationId xmlns:a16="http://schemas.microsoft.com/office/drawing/2014/main" id="{1E36AD3F-C35D-CF24-89C9-BD79E6FAA90F}"/>
              </a:ext>
            </a:extLst>
          </p:cNvPr>
          <p:cNvSpPr>
            <a:spLocks noGrp="1"/>
          </p:cNvSpPr>
          <p:nvPr>
            <p:ph type="body" sz="quarter" idx="18"/>
          </p:nvPr>
        </p:nvSpPr>
        <p:spPr>
          <a:xfrm>
            <a:off x="5399998" y="982520"/>
            <a:ext cx="6407150" cy="294189"/>
          </a:xfrm>
        </p:spPr>
        <p:txBody>
          <a:bodyPr anchor="b">
            <a:noAutofit/>
          </a:bodyPr>
          <a:lstStyle/>
          <a:p>
            <a:pPr>
              <a:lnSpc>
                <a:spcPct val="140000"/>
              </a:lnSpc>
            </a:pPr>
            <a:r>
              <a:rPr lang="en-AU">
                <a:latin typeface="+mj-lt"/>
              </a:rPr>
              <a:t>Biomechanics and fitness components</a:t>
            </a:r>
          </a:p>
        </p:txBody>
      </p:sp>
      <p:sp>
        <p:nvSpPr>
          <p:cNvPr id="5" name="Text Placeholder 4">
            <a:extLst>
              <a:ext uri="{FF2B5EF4-FFF2-40B4-BE49-F238E27FC236}">
                <a16:creationId xmlns:a16="http://schemas.microsoft.com/office/drawing/2014/main" id="{1B13D875-56D3-D433-3177-7F49464A2C92}"/>
              </a:ext>
            </a:extLst>
          </p:cNvPr>
          <p:cNvSpPr>
            <a:spLocks noGrp="1"/>
          </p:cNvSpPr>
          <p:nvPr>
            <p:ph type="body" sz="quarter" idx="17"/>
          </p:nvPr>
        </p:nvSpPr>
        <p:spPr>
          <a:xfrm>
            <a:off x="5400675" y="1800000"/>
            <a:ext cx="6407150" cy="4536000"/>
          </a:xfrm>
        </p:spPr>
        <p:txBody>
          <a:bodyPr>
            <a:normAutofit/>
          </a:bodyPr>
          <a:lstStyle/>
          <a:p>
            <a:pPr marL="342900" indent="-342900">
              <a:buFont typeface="Arial" panose="020B0604020202020204" pitchFamily="34" charset="0"/>
              <a:buChar char="•"/>
            </a:pPr>
            <a:r>
              <a:rPr lang="en-AU" dirty="0">
                <a:latin typeface="+mn-lt"/>
              </a:rPr>
              <a:t>How do biomechanics and fitness components work together to improve performance?</a:t>
            </a:r>
          </a:p>
          <a:p>
            <a:pPr marL="342900" indent="-342900">
              <a:buFont typeface="Arial" panose="020B0604020202020204" pitchFamily="34" charset="0"/>
              <a:buChar char="•"/>
            </a:pPr>
            <a:r>
              <a:rPr lang="en-AU" dirty="0">
                <a:latin typeface="+mn-lt"/>
              </a:rPr>
              <a:t>How can skills learned in one sport or movement help improve performance in another?</a:t>
            </a:r>
          </a:p>
          <a:p>
            <a:pPr marL="342900" indent="-342900">
              <a:buFont typeface="Arial" panose="020B0604020202020204" pitchFamily="34" charset="0"/>
              <a:buChar char="•"/>
            </a:pPr>
            <a:r>
              <a:rPr lang="en-AU" dirty="0">
                <a:latin typeface="+mn-lt"/>
              </a:rPr>
              <a:t>How can athletes and coaches use this knowledge in training?</a:t>
            </a:r>
          </a:p>
        </p:txBody>
      </p:sp>
      <p:sp>
        <p:nvSpPr>
          <p:cNvPr id="4" name="Slide Number Placeholder 3">
            <a:extLst>
              <a:ext uri="{FF2B5EF4-FFF2-40B4-BE49-F238E27FC236}">
                <a16:creationId xmlns:a16="http://schemas.microsoft.com/office/drawing/2014/main" id="{8F2E21BB-E780-8004-19DB-8C22929DF467}"/>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15</a:t>
            </a:fld>
            <a:endParaRPr lang="en-AU"/>
          </a:p>
        </p:txBody>
      </p:sp>
    </p:spTree>
    <p:extLst>
      <p:ext uri="{BB962C8B-B14F-4D97-AF65-F5344CB8AC3E}">
        <p14:creationId xmlns:p14="http://schemas.microsoft.com/office/powerpoint/2010/main" val="2558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99594-7B65-F4C0-AF60-6578F5C5611E}"/>
              </a:ext>
            </a:extLst>
          </p:cNvPr>
          <p:cNvSpPr>
            <a:spLocks noGrp="1"/>
          </p:cNvSpPr>
          <p:nvPr>
            <p:ph type="title"/>
          </p:nvPr>
        </p:nvSpPr>
        <p:spPr/>
        <p:txBody>
          <a:bodyPr/>
          <a:lstStyle/>
          <a:p>
            <a:r>
              <a:rPr lang="en-AU" dirty="0">
                <a:latin typeface="+mj-lt"/>
              </a:rPr>
              <a:t>Cricket highlights (1)</a:t>
            </a:r>
          </a:p>
        </p:txBody>
      </p:sp>
      <p:sp>
        <p:nvSpPr>
          <p:cNvPr id="4" name="Text Placeholder 3">
            <a:extLst>
              <a:ext uri="{FF2B5EF4-FFF2-40B4-BE49-F238E27FC236}">
                <a16:creationId xmlns:a16="http://schemas.microsoft.com/office/drawing/2014/main" id="{6DC40BF9-5CEB-49B5-EA82-7E26C4CE747D}"/>
              </a:ext>
            </a:extLst>
          </p:cNvPr>
          <p:cNvSpPr>
            <a:spLocks noGrp="1"/>
          </p:cNvSpPr>
          <p:nvPr>
            <p:ph type="body" sz="quarter" idx="18"/>
          </p:nvPr>
        </p:nvSpPr>
        <p:spPr/>
        <p:txBody>
          <a:bodyPr/>
          <a:lstStyle/>
          <a:p>
            <a:r>
              <a:rPr lang="en-AU">
                <a:latin typeface="+mj-lt"/>
              </a:rPr>
              <a:t>Australia v England – First Ashes T20 </a:t>
            </a:r>
          </a:p>
        </p:txBody>
      </p:sp>
      <p:sp>
        <p:nvSpPr>
          <p:cNvPr id="5" name="Text Placeholder 4">
            <a:extLst>
              <a:ext uri="{FF2B5EF4-FFF2-40B4-BE49-F238E27FC236}">
                <a16:creationId xmlns:a16="http://schemas.microsoft.com/office/drawing/2014/main" id="{BADE69EC-43BF-D2C2-0525-E391B4874EDE}"/>
              </a:ext>
            </a:extLst>
          </p:cNvPr>
          <p:cNvSpPr>
            <a:spLocks noGrp="1"/>
          </p:cNvSpPr>
          <p:nvPr>
            <p:ph type="body" sz="quarter" idx="17"/>
          </p:nvPr>
        </p:nvSpPr>
        <p:spPr>
          <a:xfrm>
            <a:off x="360000" y="1567086"/>
            <a:ext cx="11483998" cy="519291"/>
          </a:xfrm>
        </p:spPr>
        <p:txBody>
          <a:bodyPr/>
          <a:lstStyle/>
          <a:p>
            <a:r>
              <a:rPr lang="en-AU" dirty="0">
                <a:latin typeface="+mn-lt"/>
              </a:rPr>
              <a:t>Watch the following Cricket Australia highlights and identify what are the main skills required in cricket.</a:t>
            </a:r>
          </a:p>
          <a:p>
            <a:endParaRPr lang="en-AU" dirty="0">
              <a:latin typeface="+mn-lt"/>
            </a:endParaRPr>
          </a:p>
        </p:txBody>
      </p:sp>
      <p:pic>
        <p:nvPicPr>
          <p:cNvPr id="6" name="Online Media 5" title="Australia v England 2024-25 | First Ashes T20I">
            <a:hlinkClick r:id="" action="ppaction://media"/>
            <a:extLst>
              <a:ext uri="{FF2B5EF4-FFF2-40B4-BE49-F238E27FC236}">
                <a16:creationId xmlns:a16="http://schemas.microsoft.com/office/drawing/2014/main" id="{89A502C8-8E66-C8BA-EFF7-8931E6C02588}"/>
              </a:ext>
            </a:extLst>
          </p:cNvPr>
          <p:cNvPicPr>
            <a:picLocks noRot="1" noChangeAspect="1"/>
          </p:cNvPicPr>
          <p:nvPr>
            <a:videoFile r:link="rId1"/>
          </p:nvPr>
        </p:nvPicPr>
        <p:blipFill>
          <a:blip r:embed="rId3"/>
          <a:stretch>
            <a:fillRect/>
          </a:stretch>
        </p:blipFill>
        <p:spPr>
          <a:xfrm>
            <a:off x="2143482" y="2229653"/>
            <a:ext cx="7905037" cy="4466347"/>
          </a:xfrm>
          <a:prstGeom prst="rect">
            <a:avLst/>
          </a:prstGeom>
        </p:spPr>
      </p:pic>
      <p:sp>
        <p:nvSpPr>
          <p:cNvPr id="2" name="Slide Number Placeholder 1">
            <a:extLst>
              <a:ext uri="{FF2B5EF4-FFF2-40B4-BE49-F238E27FC236}">
                <a16:creationId xmlns:a16="http://schemas.microsoft.com/office/drawing/2014/main" id="{59CD9A4C-FB37-DDB2-5301-45BAD7DAA4A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2159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087844-6D54-A7A9-28CB-91DFCB8655EA}"/>
              </a:ext>
            </a:extLst>
          </p:cNvPr>
          <p:cNvSpPr>
            <a:spLocks noGrp="1"/>
          </p:cNvSpPr>
          <p:nvPr>
            <p:ph type="title"/>
          </p:nvPr>
        </p:nvSpPr>
        <p:spPr/>
        <p:txBody>
          <a:bodyPr/>
          <a:lstStyle/>
          <a:p>
            <a:r>
              <a:rPr lang="en-AU" dirty="0">
                <a:latin typeface="+mj-lt"/>
              </a:rPr>
              <a:t>Cricket highlights (2)</a:t>
            </a:r>
          </a:p>
        </p:txBody>
      </p:sp>
      <p:sp>
        <p:nvSpPr>
          <p:cNvPr id="9" name="Text Placeholder 8">
            <a:extLst>
              <a:ext uri="{FF2B5EF4-FFF2-40B4-BE49-F238E27FC236}">
                <a16:creationId xmlns:a16="http://schemas.microsoft.com/office/drawing/2014/main" id="{5F2E65B5-4B15-4F60-4975-2933D33E1CA8}"/>
              </a:ext>
            </a:extLst>
          </p:cNvPr>
          <p:cNvSpPr>
            <a:spLocks noGrp="1"/>
          </p:cNvSpPr>
          <p:nvPr>
            <p:ph type="body" sz="quarter" idx="18"/>
          </p:nvPr>
        </p:nvSpPr>
        <p:spPr/>
        <p:txBody>
          <a:bodyPr/>
          <a:lstStyle/>
          <a:p>
            <a:r>
              <a:rPr lang="en-AU">
                <a:latin typeface="+mj-lt"/>
              </a:rPr>
              <a:t>Screamer alert! The best catches of the summer </a:t>
            </a:r>
          </a:p>
        </p:txBody>
      </p:sp>
      <p:pic>
        <p:nvPicPr>
          <p:cNvPr id="6" name="Online Media 5" title="Screamer alert! The greatest catches of the summer | Best of 2024-25">
            <a:hlinkClick r:id="" action="ppaction://media"/>
            <a:extLst>
              <a:ext uri="{FF2B5EF4-FFF2-40B4-BE49-F238E27FC236}">
                <a16:creationId xmlns:a16="http://schemas.microsoft.com/office/drawing/2014/main" id="{591B9409-150A-A34D-E125-6B7955AE0CCC}"/>
              </a:ext>
            </a:extLst>
          </p:cNvPr>
          <p:cNvPicPr>
            <a:picLocks noRot="1" noChangeAspect="1"/>
          </p:cNvPicPr>
          <p:nvPr>
            <a:videoFile r:link="rId1"/>
          </p:nvPr>
        </p:nvPicPr>
        <p:blipFill>
          <a:blip r:embed="rId4"/>
          <a:stretch>
            <a:fillRect/>
          </a:stretch>
        </p:blipFill>
        <p:spPr>
          <a:xfrm>
            <a:off x="1526607" y="1532586"/>
            <a:ext cx="9138787" cy="5163414"/>
          </a:xfrm>
          <a:prstGeom prst="rect">
            <a:avLst/>
          </a:prstGeom>
        </p:spPr>
      </p:pic>
      <p:sp>
        <p:nvSpPr>
          <p:cNvPr id="2" name="Slide Number Placeholder 1">
            <a:extLst>
              <a:ext uri="{FF2B5EF4-FFF2-40B4-BE49-F238E27FC236}">
                <a16:creationId xmlns:a16="http://schemas.microsoft.com/office/drawing/2014/main" id="{7909162D-1BB2-BFEE-2222-76E700359D2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74106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24DCEB1-1A3C-270C-289E-E571FBF2E533}"/>
              </a:ext>
            </a:extLst>
          </p:cNvPr>
          <p:cNvSpPr>
            <a:spLocks noGrp="1"/>
          </p:cNvSpPr>
          <p:nvPr>
            <p:ph type="title"/>
          </p:nvPr>
        </p:nvSpPr>
        <p:spPr/>
        <p:txBody>
          <a:bodyPr/>
          <a:lstStyle/>
          <a:p>
            <a:r>
              <a:rPr lang="en-AU" dirty="0">
                <a:latin typeface="+mj-lt"/>
              </a:rPr>
              <a:t>Cricket highlights (3)</a:t>
            </a:r>
          </a:p>
        </p:txBody>
      </p:sp>
      <p:sp>
        <p:nvSpPr>
          <p:cNvPr id="13" name="Text Placeholder 12">
            <a:extLst>
              <a:ext uri="{FF2B5EF4-FFF2-40B4-BE49-F238E27FC236}">
                <a16:creationId xmlns:a16="http://schemas.microsoft.com/office/drawing/2014/main" id="{868F261E-C160-6A4B-6EEE-07935D604608}"/>
              </a:ext>
            </a:extLst>
          </p:cNvPr>
          <p:cNvSpPr>
            <a:spLocks noGrp="1"/>
          </p:cNvSpPr>
          <p:nvPr>
            <p:ph type="body" sz="quarter" idx="18"/>
          </p:nvPr>
        </p:nvSpPr>
        <p:spPr/>
        <p:txBody>
          <a:bodyPr/>
          <a:lstStyle/>
          <a:p>
            <a:r>
              <a:rPr lang="en-AU">
                <a:latin typeface="+mj-lt"/>
              </a:rPr>
              <a:t>Smith shines on captaincy debut with Hobart hundred against England – From the vault </a:t>
            </a:r>
          </a:p>
        </p:txBody>
      </p:sp>
      <p:pic>
        <p:nvPicPr>
          <p:cNvPr id="10" name="Online Media 9" title="Smith shines on captaincy debut with Hobart hundred against England | From the Vault">
            <a:hlinkClick r:id="" action="ppaction://media"/>
            <a:extLst>
              <a:ext uri="{FF2B5EF4-FFF2-40B4-BE49-F238E27FC236}">
                <a16:creationId xmlns:a16="http://schemas.microsoft.com/office/drawing/2014/main" id="{01F0ADAD-C656-9D2B-B068-DB164C3A48B4}"/>
              </a:ext>
            </a:extLst>
          </p:cNvPr>
          <p:cNvPicPr>
            <a:picLocks noRot="1" noChangeAspect="1"/>
          </p:cNvPicPr>
          <p:nvPr>
            <a:videoFile r:link="rId1"/>
          </p:nvPr>
        </p:nvPicPr>
        <p:blipFill>
          <a:blip r:embed="rId4"/>
          <a:stretch>
            <a:fillRect/>
          </a:stretch>
        </p:blipFill>
        <p:spPr>
          <a:xfrm>
            <a:off x="1592247" y="1606759"/>
            <a:ext cx="9007506" cy="5089241"/>
          </a:xfrm>
          <a:prstGeom prst="rect">
            <a:avLst/>
          </a:prstGeom>
        </p:spPr>
      </p:pic>
      <p:sp>
        <p:nvSpPr>
          <p:cNvPr id="2" name="Slide Number Placeholder 1">
            <a:extLst>
              <a:ext uri="{FF2B5EF4-FFF2-40B4-BE49-F238E27FC236}">
                <a16:creationId xmlns:a16="http://schemas.microsoft.com/office/drawing/2014/main" id="{59CD9A4C-FB37-DDB2-5301-45BAD7DAA4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149128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4854D92-1711-50A5-FD81-894FCAC8E24A}"/>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88328E5E-1056-56E5-072A-421AA5EDC74C}"/>
              </a:ext>
            </a:extLst>
          </p:cNvPr>
          <p:cNvSpPr>
            <a:spLocks noGrp="1"/>
          </p:cNvSpPr>
          <p:nvPr>
            <p:ph type="title"/>
          </p:nvPr>
        </p:nvSpPr>
        <p:spPr/>
        <p:txBody>
          <a:bodyPr/>
          <a:lstStyle/>
          <a:p>
            <a:r>
              <a:rPr lang="en-AU" dirty="0">
                <a:latin typeface="+mj-lt"/>
              </a:rPr>
              <a:t>Cricket skills breakdown</a:t>
            </a:r>
          </a:p>
        </p:txBody>
      </p:sp>
      <p:sp>
        <p:nvSpPr>
          <p:cNvPr id="8" name="Text Placeholder 7">
            <a:extLst>
              <a:ext uri="{FF2B5EF4-FFF2-40B4-BE49-F238E27FC236}">
                <a16:creationId xmlns:a16="http://schemas.microsoft.com/office/drawing/2014/main" id="{D989BD5F-FBB6-159E-0DA0-6C118E857A19}"/>
              </a:ext>
            </a:extLst>
          </p:cNvPr>
          <p:cNvSpPr>
            <a:spLocks noGrp="1"/>
          </p:cNvSpPr>
          <p:nvPr>
            <p:ph type="body" sz="quarter" idx="18"/>
          </p:nvPr>
        </p:nvSpPr>
        <p:spPr/>
        <p:txBody>
          <a:bodyPr/>
          <a:lstStyle/>
          <a:p>
            <a:r>
              <a:rPr lang="en-AU">
                <a:latin typeface="+mj-lt"/>
              </a:rPr>
              <a:t>Batting, bowling and fielding</a:t>
            </a:r>
          </a:p>
        </p:txBody>
      </p:sp>
      <p:sp>
        <p:nvSpPr>
          <p:cNvPr id="7" name="Text Placeholder 6">
            <a:extLst>
              <a:ext uri="{FF2B5EF4-FFF2-40B4-BE49-F238E27FC236}">
                <a16:creationId xmlns:a16="http://schemas.microsoft.com/office/drawing/2014/main" id="{004CF328-064D-5AAF-C078-1679125BD25A}"/>
              </a:ext>
            </a:extLst>
          </p:cNvPr>
          <p:cNvSpPr>
            <a:spLocks noGrp="1"/>
          </p:cNvSpPr>
          <p:nvPr>
            <p:ph type="body" sz="quarter" idx="17"/>
          </p:nvPr>
        </p:nvSpPr>
        <p:spPr/>
        <p:txBody>
          <a:bodyPr/>
          <a:lstStyle/>
          <a:p>
            <a:r>
              <a:rPr lang="en-AU" b="1" dirty="0">
                <a:latin typeface="+mj-lt"/>
              </a:rPr>
              <a:t>Group activity</a:t>
            </a:r>
          </a:p>
          <a:p>
            <a:r>
              <a:rPr lang="en-AU" dirty="0">
                <a:latin typeface="+mn-lt"/>
              </a:rPr>
              <a:t>In groups of 3–4 using butchers' paper, brainstorm and record the key aspects needed to complete batting, bowling and fielding well.</a:t>
            </a:r>
          </a:p>
          <a:p>
            <a:r>
              <a:rPr lang="en-AU" dirty="0">
                <a:latin typeface="+mn-lt"/>
              </a:rPr>
              <a:t>Report back to the class.</a:t>
            </a:r>
          </a:p>
          <a:p>
            <a:endParaRPr lang="en-AU" b="1" dirty="0"/>
          </a:p>
          <a:p>
            <a:endParaRPr lang="en-AU" dirty="0"/>
          </a:p>
        </p:txBody>
      </p:sp>
      <p:sp>
        <p:nvSpPr>
          <p:cNvPr id="2" name="Slide Number Placeholder 1">
            <a:extLst>
              <a:ext uri="{FF2B5EF4-FFF2-40B4-BE49-F238E27FC236}">
                <a16:creationId xmlns:a16="http://schemas.microsoft.com/office/drawing/2014/main" id="{13750294-B9E7-CCD4-8DF2-A6777D0B769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11657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Achieving peak athletic performance</a:t>
            </a:r>
            <a:endParaRPr lang="en-AU" dirty="0">
              <a:latin typeface="+mj-lt"/>
            </a:endParaRPr>
          </a:p>
        </p:txBody>
      </p:sp>
      <p:sp>
        <p:nvSpPr>
          <p:cNvPr id="7" name="Text Placeholder 6">
            <a:extLst>
              <a:ext uri="{FF2B5EF4-FFF2-40B4-BE49-F238E27FC236}">
                <a16:creationId xmlns:a16="http://schemas.microsoft.com/office/drawing/2014/main" id="{15261F35-A35C-0CB7-1D36-07FB233D2CAB}"/>
              </a:ext>
            </a:extLst>
          </p:cNvPr>
          <p:cNvSpPr>
            <a:spLocks noGrp="1"/>
          </p:cNvSpPr>
          <p:nvPr>
            <p:ph type="body" sz="quarter" idx="10"/>
          </p:nvPr>
        </p:nvSpPr>
        <p:spPr/>
        <p:txBody>
          <a:bodyPr/>
          <a:lstStyle/>
          <a:p>
            <a:r>
              <a:rPr lang="en-US" dirty="0">
                <a:latin typeface="+mj-lt"/>
              </a:rPr>
              <a:t>PDHPE</a:t>
            </a:r>
            <a:endParaRPr lang="en-AU" dirty="0">
              <a:latin typeface="+mj-lt"/>
            </a:endParaRPr>
          </a:p>
        </p:txBody>
      </p:sp>
      <p:sp>
        <p:nvSpPr>
          <p:cNvPr id="12" name="Text Placeholder 11">
            <a:extLst>
              <a:ext uri="{FF2B5EF4-FFF2-40B4-BE49-F238E27FC236}">
                <a16:creationId xmlns:a16="http://schemas.microsoft.com/office/drawing/2014/main" id="{BE85E367-177A-8C2A-40D7-158DCD964478}"/>
              </a:ext>
            </a:extLst>
          </p:cNvPr>
          <p:cNvSpPr>
            <a:spLocks noGrp="1"/>
          </p:cNvSpPr>
          <p:nvPr>
            <p:ph type="body" sz="quarter" idx="16"/>
          </p:nvPr>
        </p:nvSpPr>
        <p:spPr/>
        <p:txBody>
          <a:bodyPr/>
          <a:lstStyle/>
          <a:p>
            <a:r>
              <a:rPr lang="en-AU" dirty="0">
                <a:latin typeface="+mj-lt"/>
              </a:rPr>
              <a:t>Stage 5 – Year 9</a:t>
            </a:r>
          </a:p>
          <a:p>
            <a:endParaRPr lang="en-AU" dirty="0">
              <a:latin typeface="+mj-lt"/>
            </a:endParaRPr>
          </a:p>
        </p:txBody>
      </p:sp>
      <p:sp>
        <p:nvSpPr>
          <p:cNvPr id="9" name="Text Placeholder 8">
            <a:extLst>
              <a:ext uri="{FF2B5EF4-FFF2-40B4-BE49-F238E27FC236}">
                <a16:creationId xmlns:a16="http://schemas.microsoft.com/office/drawing/2014/main" id="{5A3C7DA0-DE7F-FE87-0E59-7F8A15643A55}"/>
              </a:ext>
            </a:extLst>
          </p:cNvPr>
          <p:cNvSpPr>
            <a:spLocks noGrp="1"/>
          </p:cNvSpPr>
          <p:nvPr>
            <p:ph type="body" sz="quarter" idx="14"/>
          </p:nvPr>
        </p:nvSpPr>
        <p:spPr/>
        <p:txBody>
          <a:bodyPr/>
          <a:lstStyle/>
          <a:p>
            <a:r>
              <a:rPr lang="en-US" dirty="0">
                <a:latin typeface="+mj-lt"/>
              </a:rPr>
              <a:t>Term 1</a:t>
            </a:r>
            <a:endParaRPr lang="en-AU" dirty="0">
              <a:latin typeface="+mj-lt"/>
            </a:endParaRPr>
          </a:p>
        </p:txBody>
      </p:sp>
      <p:pic>
        <p:nvPicPr>
          <p:cNvPr id="21" name="Picture Placeholder 20">
            <a:extLst>
              <a:ext uri="{FF2B5EF4-FFF2-40B4-BE49-F238E27FC236}">
                <a16:creationId xmlns:a16="http://schemas.microsoft.com/office/drawing/2014/main" id="{0ADECF8F-E8D1-A899-AF45-103E5EC4BA0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CFC970-C7D9-E809-310B-2F990E764304}"/>
              </a:ext>
            </a:extLst>
          </p:cNvPr>
          <p:cNvSpPr>
            <a:spLocks noGrp="1"/>
          </p:cNvSpPr>
          <p:nvPr>
            <p:ph type="title"/>
          </p:nvPr>
        </p:nvSpPr>
        <p:spPr/>
        <p:txBody>
          <a:bodyPr/>
          <a:lstStyle/>
          <a:p>
            <a:r>
              <a:rPr lang="en-AU" dirty="0">
                <a:latin typeface="+mj-lt"/>
              </a:rPr>
              <a:t>Class discussion </a:t>
            </a:r>
          </a:p>
        </p:txBody>
      </p:sp>
      <p:sp>
        <p:nvSpPr>
          <p:cNvPr id="9" name="Text Placeholder 8">
            <a:extLst>
              <a:ext uri="{FF2B5EF4-FFF2-40B4-BE49-F238E27FC236}">
                <a16:creationId xmlns:a16="http://schemas.microsoft.com/office/drawing/2014/main" id="{BC94D85E-2526-855F-2192-52B05F6CE38E}"/>
              </a:ext>
            </a:extLst>
          </p:cNvPr>
          <p:cNvSpPr>
            <a:spLocks noGrp="1"/>
          </p:cNvSpPr>
          <p:nvPr>
            <p:ph type="body" sz="quarter" idx="18"/>
          </p:nvPr>
        </p:nvSpPr>
        <p:spPr/>
        <p:txBody>
          <a:bodyPr/>
          <a:lstStyle/>
          <a:p>
            <a:r>
              <a:rPr lang="en-AU">
                <a:latin typeface="+mj-lt"/>
              </a:rPr>
              <a:t>Cricket skills</a:t>
            </a:r>
          </a:p>
        </p:txBody>
      </p:sp>
      <p:sp>
        <p:nvSpPr>
          <p:cNvPr id="8" name="Text Placeholder 7">
            <a:extLst>
              <a:ext uri="{FF2B5EF4-FFF2-40B4-BE49-F238E27FC236}">
                <a16:creationId xmlns:a16="http://schemas.microsoft.com/office/drawing/2014/main" id="{8DC94055-1076-B456-5B2F-2E2E8747D143}"/>
              </a:ext>
            </a:extLst>
          </p:cNvPr>
          <p:cNvSpPr>
            <a:spLocks noGrp="1"/>
          </p:cNvSpPr>
          <p:nvPr>
            <p:ph type="body" sz="quarter" idx="17"/>
          </p:nvPr>
        </p:nvSpPr>
        <p:spPr/>
        <p:txBody>
          <a:bodyPr/>
          <a:lstStyle/>
          <a:p>
            <a:pPr marL="342900" indent="-342900">
              <a:buFont typeface="Arial" panose="020B0604020202020204" pitchFamily="34" charset="0"/>
              <a:buChar char="•"/>
            </a:pPr>
            <a:r>
              <a:rPr lang="en-AU" dirty="0">
                <a:latin typeface="+mn-lt"/>
              </a:rPr>
              <a:t>How do biomechanical principles and fitness components combine to enhance performance in cricket skills like batting, bowling, and fielding?</a:t>
            </a:r>
          </a:p>
          <a:p>
            <a:pPr marL="342900" indent="-342900">
              <a:buFont typeface="Arial" panose="020B0604020202020204" pitchFamily="34" charset="0"/>
              <a:buChar char="•"/>
            </a:pPr>
            <a:r>
              <a:rPr lang="en-AU" dirty="0">
                <a:latin typeface="+mn-lt"/>
              </a:rPr>
              <a:t>How can movement skills developed in other sports support improved performance in cricket?</a:t>
            </a:r>
          </a:p>
          <a:p>
            <a:pPr marL="342900" indent="-342900">
              <a:buFont typeface="Arial" panose="020B0604020202020204" pitchFamily="34" charset="0"/>
              <a:buChar char="•"/>
            </a:pPr>
            <a:r>
              <a:rPr lang="en-AU" dirty="0">
                <a:latin typeface="+mn-lt"/>
              </a:rPr>
              <a:t>How can cricketers and coaches apply knowledge of biomechanics and fitness components to design more effective training sessions?</a:t>
            </a:r>
          </a:p>
          <a:p>
            <a:endParaRPr lang="en-AU" dirty="0">
              <a:latin typeface="+mn-lt"/>
            </a:endParaRPr>
          </a:p>
        </p:txBody>
      </p:sp>
      <p:sp>
        <p:nvSpPr>
          <p:cNvPr id="4" name="Slide Number Placeholder 3">
            <a:extLst>
              <a:ext uri="{FF2B5EF4-FFF2-40B4-BE49-F238E27FC236}">
                <a16:creationId xmlns:a16="http://schemas.microsoft.com/office/drawing/2014/main" id="{FD9C7EC8-2904-4AC4-4D20-8DC3D81837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60647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DE4AC-9804-C6CB-1376-4335917F35D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270C164-9ED9-C4E4-9B81-44FB5B9E9620}"/>
              </a:ext>
            </a:extLst>
          </p:cNvPr>
          <p:cNvSpPr>
            <a:spLocks noGrp="1"/>
          </p:cNvSpPr>
          <p:nvPr>
            <p:ph type="ctrTitle"/>
          </p:nvPr>
        </p:nvSpPr>
        <p:spPr/>
        <p:txBody>
          <a:bodyPr/>
          <a:lstStyle/>
          <a:p>
            <a:r>
              <a:rPr lang="en-AU" dirty="0">
                <a:latin typeface="+mj-lt"/>
              </a:rPr>
              <a:t>Learning sequence 4 – cricket skills, biomechanics and goal setting </a:t>
            </a:r>
          </a:p>
        </p:txBody>
      </p:sp>
    </p:spTree>
    <p:extLst>
      <p:ext uri="{BB962C8B-B14F-4D97-AF65-F5344CB8AC3E}">
        <p14:creationId xmlns:p14="http://schemas.microsoft.com/office/powerpoint/2010/main" val="18040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EC023-FF76-F796-18C2-89BFAD7E8D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E98F37-30A3-BE33-CBF3-FFA93964733C}"/>
              </a:ext>
            </a:extLst>
          </p:cNvPr>
          <p:cNvSpPr>
            <a:spLocks noGrp="1"/>
          </p:cNvSpPr>
          <p:nvPr>
            <p:ph type="title"/>
          </p:nvPr>
        </p:nvSpPr>
        <p:spPr/>
        <p:txBody>
          <a:bodyPr/>
          <a:lstStyle/>
          <a:p>
            <a:r>
              <a:rPr lang="en-AU" dirty="0">
                <a:latin typeface="+mj-lt"/>
              </a:rPr>
              <a:t>Learning intentions – cricket skills, biomechanics and goal setting  </a:t>
            </a:r>
          </a:p>
        </p:txBody>
      </p:sp>
      <p:sp>
        <p:nvSpPr>
          <p:cNvPr id="3" name="TextBox 2">
            <a:extLst>
              <a:ext uri="{FF2B5EF4-FFF2-40B4-BE49-F238E27FC236}">
                <a16:creationId xmlns:a16="http://schemas.microsoft.com/office/drawing/2014/main" id="{382418DC-2015-D2F3-B052-B771C4116D41}"/>
              </a:ext>
            </a:extLst>
          </p:cNvPr>
          <p:cNvSpPr txBox="1"/>
          <p:nvPr/>
        </p:nvSpPr>
        <p:spPr>
          <a:xfrm>
            <a:off x="370416" y="1894417"/>
            <a:ext cx="11303000" cy="32515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how biomechanics (power, accuracy, balance) affect performance in cricket and other sports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reflect on our cricket skills and identify areas for improvement</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set and apply SMART goals to improve a specific cricket skill.</a:t>
            </a:r>
          </a:p>
          <a:p>
            <a:pPr>
              <a:lnSpc>
                <a:spcPct val="150000"/>
              </a:lnSpc>
              <a:spcAft>
                <a:spcPts val="600"/>
              </a:spcAft>
            </a:pPr>
            <a:endParaRPr lang="en-US" sz="2000" dirty="0">
              <a:solidFill>
                <a:schemeClr val="accent1"/>
              </a:solidFill>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C8BEAE80-EAD1-A863-8094-8850CFA02B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52651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6A47-7DFD-49CB-F29B-4FB0169E86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6BCFD7-B799-CC91-89EB-B84124FA56EA}"/>
              </a:ext>
            </a:extLst>
          </p:cNvPr>
          <p:cNvSpPr>
            <a:spLocks noGrp="1"/>
          </p:cNvSpPr>
          <p:nvPr>
            <p:ph type="title"/>
          </p:nvPr>
        </p:nvSpPr>
        <p:spPr/>
        <p:txBody>
          <a:bodyPr/>
          <a:lstStyle/>
          <a:p>
            <a:r>
              <a:rPr lang="en-AU" dirty="0">
                <a:latin typeface="+mj-lt"/>
              </a:rPr>
              <a:t>Success criteria – cricket skills, biomechanics and goal setting </a:t>
            </a:r>
          </a:p>
        </p:txBody>
      </p:sp>
      <p:sp>
        <p:nvSpPr>
          <p:cNvPr id="3" name="TextBox 2">
            <a:extLst>
              <a:ext uri="{FF2B5EF4-FFF2-40B4-BE49-F238E27FC236}">
                <a16:creationId xmlns:a16="http://schemas.microsoft.com/office/drawing/2014/main" id="{BCE6DAF0-D41C-58FD-DFD7-C19F83CA6181}"/>
              </a:ext>
            </a:extLst>
          </p:cNvPr>
          <p:cNvSpPr txBox="1"/>
          <p:nvPr/>
        </p:nvSpPr>
        <p:spPr>
          <a:xfrm>
            <a:off x="370416" y="1894417"/>
            <a:ext cx="11303000" cy="26360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describe how power, accuracy and balance help improve cricket skills and apply this to other sports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reflect on my strengths and challenges in cricket and explain what I need to work on</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set a clear SMART goal and explain how it will help me improve my chosen skill.</a:t>
            </a:r>
          </a:p>
        </p:txBody>
      </p:sp>
      <p:sp>
        <p:nvSpPr>
          <p:cNvPr id="2" name="Slide Number Placeholder 1">
            <a:extLst>
              <a:ext uri="{FF2B5EF4-FFF2-40B4-BE49-F238E27FC236}">
                <a16:creationId xmlns:a16="http://schemas.microsoft.com/office/drawing/2014/main" id="{1180115D-4660-4CB8-2258-AB751E8CA1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96436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965AB8D-02A9-F738-C8DC-E41EBE949315}"/>
              </a:ext>
            </a:extLst>
          </p:cNvPr>
          <p:cNvSpPr>
            <a:spLocks noGrp="1"/>
          </p:cNvSpPr>
          <p:nvPr>
            <p:ph type="title"/>
          </p:nvPr>
        </p:nvSpPr>
        <p:spPr/>
        <p:txBody>
          <a:bodyPr/>
          <a:lstStyle/>
          <a:p>
            <a:r>
              <a:rPr lang="en-AU">
                <a:latin typeface="+mj-lt"/>
              </a:rPr>
              <a:t>Time to reflect</a:t>
            </a:r>
          </a:p>
        </p:txBody>
      </p:sp>
      <p:sp>
        <p:nvSpPr>
          <p:cNvPr id="18" name="Text Placeholder 17">
            <a:extLst>
              <a:ext uri="{FF2B5EF4-FFF2-40B4-BE49-F238E27FC236}">
                <a16:creationId xmlns:a16="http://schemas.microsoft.com/office/drawing/2014/main" id="{F4E631BF-952F-A0C6-8FD0-896EDCB0E507}"/>
              </a:ext>
            </a:extLst>
          </p:cNvPr>
          <p:cNvSpPr>
            <a:spLocks noGrp="1"/>
          </p:cNvSpPr>
          <p:nvPr>
            <p:ph type="body" sz="quarter" idx="18"/>
          </p:nvPr>
        </p:nvSpPr>
        <p:spPr/>
        <p:txBody>
          <a:bodyPr/>
          <a:lstStyle/>
          <a:p>
            <a:r>
              <a:rPr lang="en-AU">
                <a:latin typeface="+mj-lt"/>
              </a:rPr>
              <a:t>Reflection of practical lesson</a:t>
            </a:r>
          </a:p>
        </p:txBody>
      </p:sp>
      <p:sp>
        <p:nvSpPr>
          <p:cNvPr id="16" name="Text Placeholder 15">
            <a:extLst>
              <a:ext uri="{FF2B5EF4-FFF2-40B4-BE49-F238E27FC236}">
                <a16:creationId xmlns:a16="http://schemas.microsoft.com/office/drawing/2014/main" id="{5FA41244-4821-57A3-71B7-80DEB383577B}"/>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dirty="0">
                <a:latin typeface="+mn-lt"/>
              </a:rPr>
              <a:t>Which of the 3 main skills – batting, bowling, or fielding – did you feel most confident performing? Why?</a:t>
            </a:r>
          </a:p>
          <a:p>
            <a:pPr marL="285750" indent="-285750">
              <a:buFont typeface="Arial" panose="020B0604020202020204" pitchFamily="34" charset="0"/>
              <a:buChar char="•"/>
            </a:pPr>
            <a:r>
              <a:rPr lang="en-AU" sz="1800" dirty="0">
                <a:latin typeface="+mn-lt"/>
              </a:rPr>
              <a:t>How did watching the highlights videos help you understand the importance of technique in cricket?</a:t>
            </a:r>
          </a:p>
          <a:p>
            <a:pPr marL="285750" indent="-285750">
              <a:buFont typeface="Arial" panose="020B0604020202020204" pitchFamily="34" charset="0"/>
              <a:buChar char="•"/>
            </a:pPr>
            <a:r>
              <a:rPr lang="en-AU" sz="1800" dirty="0">
                <a:latin typeface="+mn-lt"/>
              </a:rPr>
              <a:t>Did your experience in practical activities reinforce what your group discussed during the skill breakdown activity on butchers' paper? Explain how.</a:t>
            </a:r>
          </a:p>
          <a:p>
            <a:pPr marL="285750" indent="-285750">
              <a:buFont typeface="Arial" panose="020B0604020202020204" pitchFamily="34" charset="0"/>
              <a:buChar char="•"/>
            </a:pPr>
            <a:r>
              <a:rPr lang="en-AU" sz="1800" dirty="0">
                <a:latin typeface="+mn-lt"/>
              </a:rPr>
              <a:t>What were the challenges you faced when playing cricket? </a:t>
            </a:r>
          </a:p>
          <a:p>
            <a:r>
              <a:rPr lang="en-AU" sz="1800" b="1" dirty="0">
                <a:latin typeface="+mj-lt"/>
              </a:rPr>
              <a:t>Transfer of skill questions</a:t>
            </a:r>
          </a:p>
          <a:p>
            <a:pPr marL="285750" indent="-285750">
              <a:buFont typeface="Arial" panose="020B0604020202020204" pitchFamily="34" charset="0"/>
              <a:buChar char="•"/>
            </a:pPr>
            <a:r>
              <a:rPr lang="en-AU" sz="1800" dirty="0">
                <a:latin typeface="+mn-lt"/>
              </a:rPr>
              <a:t>Did you find some aspects of cricket easy/hard? Why? </a:t>
            </a:r>
          </a:p>
          <a:p>
            <a:pPr marL="285750" indent="-285750">
              <a:buFont typeface="Arial" panose="020B0604020202020204" pitchFamily="34" charset="0"/>
              <a:buChar char="•"/>
            </a:pPr>
            <a:r>
              <a:rPr lang="en-AU" sz="1800" dirty="0">
                <a:latin typeface="+mn-lt"/>
              </a:rPr>
              <a:t>Are there any similarities and differences in skills between cricket and other sports that you have played?</a:t>
            </a:r>
            <a:endParaRPr lang="en-AU" dirty="0">
              <a:latin typeface="+mn-lt"/>
            </a:endParaRPr>
          </a:p>
        </p:txBody>
      </p:sp>
      <p:sp>
        <p:nvSpPr>
          <p:cNvPr id="2" name="Slide Number Placeholder 1">
            <a:extLst>
              <a:ext uri="{FF2B5EF4-FFF2-40B4-BE49-F238E27FC236}">
                <a16:creationId xmlns:a16="http://schemas.microsoft.com/office/drawing/2014/main" id="{7B45B3C8-7DB0-D412-FED4-4DCFB6C6DAF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73030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D84FD-1979-ECAB-6E12-430C0A84D259}"/>
              </a:ext>
            </a:extLst>
          </p:cNvPr>
          <p:cNvSpPr>
            <a:spLocks noGrp="1"/>
          </p:cNvSpPr>
          <p:nvPr>
            <p:ph type="title"/>
          </p:nvPr>
        </p:nvSpPr>
        <p:spPr/>
        <p:txBody>
          <a:bodyPr/>
          <a:lstStyle/>
          <a:p>
            <a:r>
              <a:rPr lang="en-AU" dirty="0">
                <a:latin typeface="+mj-lt"/>
              </a:rPr>
              <a:t>Biomechanics principles</a:t>
            </a:r>
          </a:p>
        </p:txBody>
      </p:sp>
      <p:sp>
        <p:nvSpPr>
          <p:cNvPr id="4" name="Text Placeholder 3">
            <a:extLst>
              <a:ext uri="{FF2B5EF4-FFF2-40B4-BE49-F238E27FC236}">
                <a16:creationId xmlns:a16="http://schemas.microsoft.com/office/drawing/2014/main" id="{669473C6-183B-DA8D-4E17-988E2A9C03B2}"/>
              </a:ext>
            </a:extLst>
          </p:cNvPr>
          <p:cNvSpPr>
            <a:spLocks noGrp="1"/>
          </p:cNvSpPr>
          <p:nvPr>
            <p:ph type="body" sz="quarter" idx="18"/>
          </p:nvPr>
        </p:nvSpPr>
        <p:spPr/>
        <p:txBody>
          <a:bodyPr/>
          <a:lstStyle/>
          <a:p>
            <a:r>
              <a:rPr lang="en-AU">
                <a:latin typeface="+mj-lt"/>
              </a:rPr>
              <a:t>Power, accuracy and balance</a:t>
            </a:r>
          </a:p>
        </p:txBody>
      </p:sp>
      <p:sp>
        <p:nvSpPr>
          <p:cNvPr id="10" name="Text Placeholder 7">
            <a:extLst>
              <a:ext uri="{FF2B5EF4-FFF2-40B4-BE49-F238E27FC236}">
                <a16:creationId xmlns:a16="http://schemas.microsoft.com/office/drawing/2014/main" id="{9045B1D9-B410-F8B2-7B94-F5190801D7B5}"/>
              </a:ext>
            </a:extLst>
          </p:cNvPr>
          <p:cNvSpPr>
            <a:spLocks noGrp="1"/>
          </p:cNvSpPr>
          <p:nvPr>
            <p:ph type="body" sz="quarter" idx="17"/>
          </p:nvPr>
        </p:nvSpPr>
        <p:spPr>
          <a:xfrm>
            <a:off x="360000" y="1567087"/>
            <a:ext cx="11484000" cy="875586"/>
          </a:xfrm>
        </p:spPr>
        <p:txBody>
          <a:bodyPr/>
          <a:lstStyle/>
          <a:p>
            <a:r>
              <a:rPr lang="en-AU" dirty="0">
                <a:latin typeface="+mn-lt"/>
              </a:rPr>
              <a:t>Complete a </a:t>
            </a:r>
            <a:r>
              <a:rPr lang="en-AU" sz="2000" dirty="0">
                <a:latin typeface="+mn-lt"/>
              </a:rPr>
              <a:t>Think-Pair-Share activity on the definition of power, accuracy and balance and provide an example of each in cricket. Record these in the table. </a:t>
            </a:r>
            <a:endParaRPr lang="en-AU" dirty="0">
              <a:latin typeface="+mn-lt"/>
            </a:endParaRPr>
          </a:p>
        </p:txBody>
      </p:sp>
      <p:graphicFrame>
        <p:nvGraphicFramePr>
          <p:cNvPr id="7" name="Table 6">
            <a:extLst>
              <a:ext uri="{FF2B5EF4-FFF2-40B4-BE49-F238E27FC236}">
                <a16:creationId xmlns:a16="http://schemas.microsoft.com/office/drawing/2014/main" id="{F3EF43A9-CA0F-BC85-7D27-D6B9545509A8}"/>
              </a:ext>
            </a:extLst>
          </p:cNvPr>
          <p:cNvGraphicFramePr>
            <a:graphicFrameLocks noGrp="1"/>
          </p:cNvGraphicFramePr>
          <p:nvPr>
            <p:extLst>
              <p:ext uri="{D42A27DB-BD31-4B8C-83A1-F6EECF244321}">
                <p14:modId xmlns:p14="http://schemas.microsoft.com/office/powerpoint/2010/main" val="1618564659"/>
              </p:ext>
            </p:extLst>
          </p:nvPr>
        </p:nvGraphicFramePr>
        <p:xfrm>
          <a:off x="360000" y="2717225"/>
          <a:ext cx="11483998" cy="3519680"/>
        </p:xfrm>
        <a:graphic>
          <a:graphicData uri="http://schemas.openxmlformats.org/drawingml/2006/table">
            <a:tbl>
              <a:tblPr firstRow="1" bandRow="1">
                <a:tableStyleId>{B301B821-A1FF-4177-AEE7-76D212191A09}</a:tableStyleId>
              </a:tblPr>
              <a:tblGrid>
                <a:gridCol w="2014524">
                  <a:extLst>
                    <a:ext uri="{9D8B030D-6E8A-4147-A177-3AD203B41FA5}">
                      <a16:colId xmlns:a16="http://schemas.microsoft.com/office/drawing/2014/main" val="257163744"/>
                    </a:ext>
                  </a:extLst>
                </a:gridCol>
                <a:gridCol w="1697102">
                  <a:extLst>
                    <a:ext uri="{9D8B030D-6E8A-4147-A177-3AD203B41FA5}">
                      <a16:colId xmlns:a16="http://schemas.microsoft.com/office/drawing/2014/main" val="3302800865"/>
                    </a:ext>
                  </a:extLst>
                </a:gridCol>
                <a:gridCol w="3012356">
                  <a:extLst>
                    <a:ext uri="{9D8B030D-6E8A-4147-A177-3AD203B41FA5}">
                      <a16:colId xmlns:a16="http://schemas.microsoft.com/office/drawing/2014/main" val="1763423036"/>
                    </a:ext>
                  </a:extLst>
                </a:gridCol>
                <a:gridCol w="4760016">
                  <a:extLst>
                    <a:ext uri="{9D8B030D-6E8A-4147-A177-3AD203B41FA5}">
                      <a16:colId xmlns:a16="http://schemas.microsoft.com/office/drawing/2014/main" val="742035392"/>
                    </a:ext>
                  </a:extLst>
                </a:gridCol>
              </a:tblGrid>
              <a:tr h="879920">
                <a:tc>
                  <a:txBody>
                    <a:bodyPr/>
                    <a:lstStyle/>
                    <a:p>
                      <a:r>
                        <a:rPr lang="en-AU" dirty="0">
                          <a:latin typeface="+mj-lt"/>
                        </a:rPr>
                        <a:t>Biomechanical type</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dirty="0">
                          <a:latin typeface="+mj-lt"/>
                        </a:rPr>
                        <a:t>Definition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dirty="0">
                          <a:latin typeface="+mj-lt"/>
                        </a:rPr>
                        <a:t>Cricket 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dirty="0">
                          <a:latin typeface="+mj-lt"/>
                        </a:rPr>
                        <a:t>Cricket movement or skill to improve biomechanical type</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535166"/>
                  </a:ext>
                </a:extLst>
              </a:tr>
              <a:tr h="879920">
                <a:tc>
                  <a:txBody>
                    <a:bodyPr/>
                    <a:lstStyle/>
                    <a:p>
                      <a:r>
                        <a:rPr lang="en-AU"/>
                        <a:t>Power</a:t>
                      </a:r>
                    </a:p>
                  </a:txBody>
                  <a:tcP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1200"/>
                        </a:spcBef>
                        <a:spcAft>
                          <a:spcPts val="600"/>
                        </a:spcAft>
                        <a:buNone/>
                      </a:pPr>
                      <a:endParaRPr lang="en-AU"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1200"/>
                        </a:spcBef>
                        <a:spcAft>
                          <a:spcPts val="600"/>
                        </a:spcAft>
                        <a:buNone/>
                      </a:pPr>
                      <a:endParaRPr lang="en-A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1200"/>
                        </a:spcBef>
                        <a:spcAft>
                          <a:spcPts val="600"/>
                        </a:spcAft>
                        <a:buNone/>
                      </a:pPr>
                      <a:endParaRPr lang="en-AU"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3465991"/>
                  </a:ext>
                </a:extLst>
              </a:tr>
              <a:tr h="879920">
                <a:tc>
                  <a:txBody>
                    <a:bodyPr/>
                    <a:lstStyle/>
                    <a:p>
                      <a:r>
                        <a:rPr lang="en-AU" dirty="0"/>
                        <a:t>Accuracy</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9802199"/>
                  </a:ext>
                </a:extLst>
              </a:tr>
              <a:tr h="879920">
                <a:tc>
                  <a:txBody>
                    <a:bodyPr/>
                    <a:lstStyle/>
                    <a:p>
                      <a:r>
                        <a:rPr lang="en-AU" dirty="0"/>
                        <a:t>Balance</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521345"/>
                  </a:ext>
                </a:extLst>
              </a:tr>
            </a:tbl>
          </a:graphicData>
        </a:graphic>
      </p:graphicFrame>
      <p:sp>
        <p:nvSpPr>
          <p:cNvPr id="2" name="Slide Number Placeholder 1">
            <a:extLst>
              <a:ext uri="{FF2B5EF4-FFF2-40B4-BE49-F238E27FC236}">
                <a16:creationId xmlns:a16="http://schemas.microsoft.com/office/drawing/2014/main" id="{32643A9F-D662-3724-AFBC-E6B1027705A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382456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3F9B2-31C7-DFED-BD98-3CF6254C5CBA}"/>
              </a:ext>
            </a:extLst>
          </p:cNvPr>
          <p:cNvSpPr>
            <a:spLocks noGrp="1"/>
          </p:cNvSpPr>
          <p:nvPr>
            <p:ph type="title"/>
          </p:nvPr>
        </p:nvSpPr>
        <p:spPr>
          <a:xfrm>
            <a:off x="360000" y="360000"/>
            <a:ext cx="11484000" cy="545601"/>
          </a:xfrm>
        </p:spPr>
        <p:txBody>
          <a:bodyPr/>
          <a:lstStyle/>
          <a:p>
            <a:r>
              <a:rPr lang="en-AU" dirty="0"/>
              <a:t>Cricket skills linked to biomechanics </a:t>
            </a:r>
          </a:p>
        </p:txBody>
      </p:sp>
      <p:sp>
        <p:nvSpPr>
          <p:cNvPr id="5" name="Text Placeholder 4">
            <a:extLst>
              <a:ext uri="{FF2B5EF4-FFF2-40B4-BE49-F238E27FC236}">
                <a16:creationId xmlns:a16="http://schemas.microsoft.com/office/drawing/2014/main" id="{A7706651-A1D4-0CC7-30DE-7734CEB5CDCE}"/>
              </a:ext>
            </a:extLst>
          </p:cNvPr>
          <p:cNvSpPr>
            <a:spLocks noGrp="1"/>
          </p:cNvSpPr>
          <p:nvPr>
            <p:ph type="body" sz="quarter" idx="17"/>
          </p:nvPr>
        </p:nvSpPr>
        <p:spPr>
          <a:xfrm>
            <a:off x="360000" y="1436335"/>
            <a:ext cx="11484000" cy="1398967"/>
          </a:xfrm>
        </p:spPr>
        <p:txBody>
          <a:bodyPr/>
          <a:lstStyle/>
          <a:p>
            <a:r>
              <a:rPr lang="en-AU" dirty="0"/>
              <a:t>Using your butchers’ paper cricket skills breakdown of key aspects needed to execute batting, bowling and fielding well (created in lesson 1), match these in the table to the biomechanical principles of power, accuracy and balance. For example:</a:t>
            </a:r>
          </a:p>
        </p:txBody>
      </p:sp>
      <p:graphicFrame>
        <p:nvGraphicFramePr>
          <p:cNvPr id="6" name="Table 5">
            <a:extLst>
              <a:ext uri="{FF2B5EF4-FFF2-40B4-BE49-F238E27FC236}">
                <a16:creationId xmlns:a16="http://schemas.microsoft.com/office/drawing/2014/main" id="{E1B2DC07-F963-CC8A-FE1B-F0756FF43B7D}"/>
              </a:ext>
            </a:extLst>
          </p:cNvPr>
          <p:cNvGraphicFramePr>
            <a:graphicFrameLocks noGrp="1"/>
          </p:cNvGraphicFramePr>
          <p:nvPr>
            <p:extLst>
              <p:ext uri="{D42A27DB-BD31-4B8C-83A1-F6EECF244321}">
                <p14:modId xmlns:p14="http://schemas.microsoft.com/office/powerpoint/2010/main" val="869892334"/>
              </p:ext>
            </p:extLst>
          </p:nvPr>
        </p:nvGraphicFramePr>
        <p:xfrm>
          <a:off x="360000" y="3082701"/>
          <a:ext cx="11484000" cy="2432082"/>
        </p:xfrm>
        <a:graphic>
          <a:graphicData uri="http://schemas.openxmlformats.org/drawingml/2006/table">
            <a:tbl>
              <a:tblPr firstRow="1" bandRow="1">
                <a:tableStyleId>{B301B821-A1FF-4177-AEE7-76D212191A09}</a:tableStyleId>
              </a:tblPr>
              <a:tblGrid>
                <a:gridCol w="2014524">
                  <a:extLst>
                    <a:ext uri="{9D8B030D-6E8A-4147-A177-3AD203B41FA5}">
                      <a16:colId xmlns:a16="http://schemas.microsoft.com/office/drawing/2014/main" val="106227301"/>
                    </a:ext>
                  </a:extLst>
                </a:gridCol>
                <a:gridCol w="1697103">
                  <a:extLst>
                    <a:ext uri="{9D8B030D-6E8A-4147-A177-3AD203B41FA5}">
                      <a16:colId xmlns:a16="http://schemas.microsoft.com/office/drawing/2014/main" val="1628823442"/>
                    </a:ext>
                  </a:extLst>
                </a:gridCol>
                <a:gridCol w="3012356">
                  <a:extLst>
                    <a:ext uri="{9D8B030D-6E8A-4147-A177-3AD203B41FA5}">
                      <a16:colId xmlns:a16="http://schemas.microsoft.com/office/drawing/2014/main" val="1541656121"/>
                    </a:ext>
                  </a:extLst>
                </a:gridCol>
                <a:gridCol w="4760017">
                  <a:extLst>
                    <a:ext uri="{9D8B030D-6E8A-4147-A177-3AD203B41FA5}">
                      <a16:colId xmlns:a16="http://schemas.microsoft.com/office/drawing/2014/main" val="607843052"/>
                    </a:ext>
                  </a:extLst>
                </a:gridCol>
              </a:tblGrid>
              <a:tr h="832476">
                <a:tc>
                  <a:txBody>
                    <a:bodyPr/>
                    <a:lstStyle/>
                    <a:p>
                      <a:r>
                        <a:rPr lang="en-AU" dirty="0">
                          <a:latin typeface="+mj-lt"/>
                        </a:rPr>
                        <a:t>Biomechanical type</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dirty="0">
                          <a:latin typeface="+mj-lt"/>
                        </a:rPr>
                        <a:t>Definition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dirty="0">
                          <a:latin typeface="+mj-lt"/>
                        </a:rPr>
                        <a:t>Cricket 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dirty="0">
                          <a:latin typeface="+mj-lt"/>
                        </a:rPr>
                        <a:t>Cricket movement or skill to improve biomechanical type</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3556400"/>
                  </a:ext>
                </a:extLst>
              </a:tr>
              <a:tr h="1599606">
                <a:tc>
                  <a:txBody>
                    <a:bodyPr/>
                    <a:lstStyle/>
                    <a:p>
                      <a:r>
                        <a:rPr lang="en-AU" dirty="0"/>
                        <a:t>Power</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1200"/>
                        </a:spcBef>
                        <a:spcAft>
                          <a:spcPts val="600"/>
                        </a:spcAft>
                        <a:buNone/>
                      </a:pPr>
                      <a:endParaRPr lang="en-A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1200"/>
                        </a:spcBef>
                        <a:spcAft>
                          <a:spcPts val="600"/>
                        </a:spcAft>
                        <a:buNone/>
                      </a:pPr>
                      <a:endParaRPr lang="en-AU"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1200"/>
                        </a:spcBef>
                        <a:spcAft>
                          <a:spcPts val="600"/>
                        </a:spcAft>
                        <a:buNone/>
                      </a:pPr>
                      <a:r>
                        <a:rPr lang="en-AU" sz="1800" dirty="0">
                          <a:solidFill>
                            <a:schemeClr val="tx1"/>
                          </a:solidFill>
                          <a:effectLst/>
                        </a:rPr>
                        <a:t>stepping forward towards the ball or target</a:t>
                      </a:r>
                    </a:p>
                    <a:p>
                      <a:pPr>
                        <a:lnSpc>
                          <a:spcPct val="115000"/>
                        </a:lnSpc>
                        <a:spcBef>
                          <a:spcPts val="1200"/>
                        </a:spcBef>
                        <a:spcAft>
                          <a:spcPts val="600"/>
                        </a:spcAft>
                        <a:buNone/>
                      </a:pPr>
                      <a:endParaRPr lang="en-AU"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3954222"/>
                  </a:ext>
                </a:extLst>
              </a:tr>
            </a:tbl>
          </a:graphicData>
        </a:graphic>
      </p:graphicFrame>
      <p:sp>
        <p:nvSpPr>
          <p:cNvPr id="2" name="Slide Number Placeholder 1">
            <a:extLst>
              <a:ext uri="{FF2B5EF4-FFF2-40B4-BE49-F238E27FC236}">
                <a16:creationId xmlns:a16="http://schemas.microsoft.com/office/drawing/2014/main" id="{878397A0-DA8D-E8D6-1B58-F6506D3EE6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4060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51C53-EDD5-CDFB-E094-0E41F509916D}"/>
              </a:ext>
            </a:extLst>
          </p:cNvPr>
          <p:cNvSpPr>
            <a:spLocks noGrp="1"/>
          </p:cNvSpPr>
          <p:nvPr>
            <p:ph type="title"/>
          </p:nvPr>
        </p:nvSpPr>
        <p:spPr/>
        <p:txBody>
          <a:bodyPr/>
          <a:lstStyle/>
          <a:p>
            <a:r>
              <a:rPr lang="en-AU">
                <a:latin typeface="+mj-lt"/>
              </a:rPr>
              <a:t>Questions to support</a:t>
            </a:r>
          </a:p>
        </p:txBody>
      </p:sp>
      <p:sp>
        <p:nvSpPr>
          <p:cNvPr id="4" name="Text Placeholder 3">
            <a:extLst>
              <a:ext uri="{FF2B5EF4-FFF2-40B4-BE49-F238E27FC236}">
                <a16:creationId xmlns:a16="http://schemas.microsoft.com/office/drawing/2014/main" id="{E6C146F1-D234-0F2E-894F-C582A552F6BC}"/>
              </a:ext>
            </a:extLst>
          </p:cNvPr>
          <p:cNvSpPr>
            <a:spLocks noGrp="1"/>
          </p:cNvSpPr>
          <p:nvPr>
            <p:ph type="body" sz="quarter" idx="18"/>
          </p:nvPr>
        </p:nvSpPr>
        <p:spPr/>
        <p:txBody>
          <a:bodyPr/>
          <a:lstStyle/>
          <a:p>
            <a:r>
              <a:rPr lang="en-AU">
                <a:latin typeface="+mj-lt"/>
              </a:rPr>
              <a:t>Cricket movement or skill to improve biomechanical type</a:t>
            </a:r>
          </a:p>
        </p:txBody>
      </p:sp>
      <p:sp>
        <p:nvSpPr>
          <p:cNvPr id="5" name="Text Placeholder 4">
            <a:extLst>
              <a:ext uri="{FF2B5EF4-FFF2-40B4-BE49-F238E27FC236}">
                <a16:creationId xmlns:a16="http://schemas.microsoft.com/office/drawing/2014/main" id="{8E54D3BB-BC10-EF68-51D6-AF41AE824027}"/>
              </a:ext>
            </a:extLst>
          </p:cNvPr>
          <p:cNvSpPr>
            <a:spLocks noGrp="1"/>
          </p:cNvSpPr>
          <p:nvPr>
            <p:ph type="body" sz="quarter" idx="17"/>
          </p:nvPr>
        </p:nvSpPr>
        <p:spPr/>
        <p:txBody>
          <a:bodyPr/>
          <a:lstStyle/>
          <a:p>
            <a:r>
              <a:rPr lang="en-AU" dirty="0">
                <a:latin typeface="+mn-lt"/>
              </a:rPr>
              <a:t>Use the following question to support:</a:t>
            </a:r>
          </a:p>
          <a:p>
            <a:pPr marL="342900" indent="-342900">
              <a:buFont typeface="Arial" panose="020B0604020202020204" pitchFamily="34" charset="0"/>
              <a:buChar char="•"/>
            </a:pPr>
            <a:r>
              <a:rPr lang="en-AU" b="0" dirty="0">
                <a:latin typeface="+mn-lt"/>
              </a:rPr>
              <a:t>What movements/skills in cricket increase power? For example, stepping forward towards the ball</a:t>
            </a:r>
          </a:p>
          <a:p>
            <a:pPr marL="342900" indent="-342900">
              <a:buFont typeface="Arial" panose="020B0604020202020204" pitchFamily="34" charset="0"/>
              <a:buChar char="•"/>
            </a:pPr>
            <a:r>
              <a:rPr lang="en-AU" b="0" dirty="0">
                <a:latin typeface="+mn-lt"/>
              </a:rPr>
              <a:t>What movements/skills in cricket increase accuracy? For example, following through to the batter when bowling, </a:t>
            </a:r>
          </a:p>
          <a:p>
            <a:pPr marL="342900" indent="-342900">
              <a:buFont typeface="Arial" panose="020B0604020202020204" pitchFamily="34" charset="0"/>
              <a:buChar char="•"/>
            </a:pPr>
            <a:r>
              <a:rPr lang="en-AU" b="0" dirty="0">
                <a:latin typeface="+mn-lt"/>
              </a:rPr>
              <a:t>What movements/skills in cricket increase balance? For example, opposite hand to foot when throwing and bowling</a:t>
            </a:r>
          </a:p>
          <a:p>
            <a:pPr marL="342900" indent="-342900">
              <a:buFont typeface="Arial" panose="020B0604020202020204" pitchFamily="34" charset="0"/>
              <a:buChar char="•"/>
            </a:pPr>
            <a:r>
              <a:rPr lang="en-AU" b="0" dirty="0">
                <a:latin typeface="+mn-lt"/>
              </a:rPr>
              <a:t>Do these basic principles of power, accuracy and balance apply to other sports? </a:t>
            </a:r>
          </a:p>
          <a:p>
            <a:endParaRPr lang="en-AU" dirty="0">
              <a:latin typeface="+mn-lt"/>
            </a:endParaRPr>
          </a:p>
        </p:txBody>
      </p:sp>
      <p:sp>
        <p:nvSpPr>
          <p:cNvPr id="2" name="Slide Number Placeholder 1">
            <a:extLst>
              <a:ext uri="{FF2B5EF4-FFF2-40B4-BE49-F238E27FC236}">
                <a16:creationId xmlns:a16="http://schemas.microsoft.com/office/drawing/2014/main" id="{06EDFC16-2A4F-2256-6F8B-BEC50B6E5A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396997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9AFA8-416E-E976-8438-13D2D3B6BE59}"/>
              </a:ext>
            </a:extLst>
          </p:cNvPr>
          <p:cNvSpPr>
            <a:spLocks noGrp="1"/>
          </p:cNvSpPr>
          <p:nvPr>
            <p:ph type="title"/>
          </p:nvPr>
        </p:nvSpPr>
        <p:spPr>
          <a:xfrm>
            <a:off x="360000" y="360000"/>
            <a:ext cx="11484000" cy="545601"/>
          </a:xfrm>
        </p:spPr>
        <p:txBody>
          <a:bodyPr/>
          <a:lstStyle/>
          <a:p>
            <a:r>
              <a:rPr lang="en-AU" dirty="0">
                <a:latin typeface="+mj-lt"/>
              </a:rPr>
              <a:t>Sports linked to power, accuracy and balance</a:t>
            </a:r>
          </a:p>
        </p:txBody>
      </p:sp>
      <p:sp>
        <p:nvSpPr>
          <p:cNvPr id="5" name="Text Placeholder 4">
            <a:extLst>
              <a:ext uri="{FF2B5EF4-FFF2-40B4-BE49-F238E27FC236}">
                <a16:creationId xmlns:a16="http://schemas.microsoft.com/office/drawing/2014/main" id="{5B790B2A-B32B-ECC1-2936-401CB0847860}"/>
              </a:ext>
            </a:extLst>
          </p:cNvPr>
          <p:cNvSpPr>
            <a:spLocks noGrp="1"/>
          </p:cNvSpPr>
          <p:nvPr>
            <p:ph type="body" sz="quarter" idx="17"/>
          </p:nvPr>
        </p:nvSpPr>
        <p:spPr>
          <a:xfrm>
            <a:off x="360000" y="1221043"/>
            <a:ext cx="11484000" cy="892779"/>
          </a:xfrm>
        </p:spPr>
        <p:txBody>
          <a:bodyPr/>
          <a:lstStyle/>
          <a:p>
            <a:r>
              <a:rPr lang="en-AU" dirty="0">
                <a:latin typeface="+mn-lt"/>
              </a:rPr>
              <a:t>Nominate 4 sports and brainstorm where forms of power, accuracy and balance occur using the Power, accuracy and balance sport links worksheet</a:t>
            </a:r>
          </a:p>
        </p:txBody>
      </p:sp>
      <p:graphicFrame>
        <p:nvGraphicFramePr>
          <p:cNvPr id="7" name="Table 6">
            <a:extLst>
              <a:ext uri="{FF2B5EF4-FFF2-40B4-BE49-F238E27FC236}">
                <a16:creationId xmlns:a16="http://schemas.microsoft.com/office/drawing/2014/main" id="{C57F7B7F-3B74-9740-0FFC-FD5E69AA5276}"/>
              </a:ext>
            </a:extLst>
          </p:cNvPr>
          <p:cNvGraphicFramePr>
            <a:graphicFrameLocks noGrp="1"/>
          </p:cNvGraphicFramePr>
          <p:nvPr>
            <p:extLst>
              <p:ext uri="{D42A27DB-BD31-4B8C-83A1-F6EECF244321}">
                <p14:modId xmlns:p14="http://schemas.microsoft.com/office/powerpoint/2010/main" val="3977700310"/>
              </p:ext>
            </p:extLst>
          </p:nvPr>
        </p:nvGraphicFramePr>
        <p:xfrm>
          <a:off x="360000" y="2366134"/>
          <a:ext cx="11484000" cy="3405285"/>
        </p:xfrm>
        <a:graphic>
          <a:graphicData uri="http://schemas.openxmlformats.org/drawingml/2006/table">
            <a:tbl>
              <a:tblPr firstRow="1" bandRow="1">
                <a:tableStyleId>{B301B821-A1FF-4177-AEE7-76D212191A09}</a:tableStyleId>
              </a:tblPr>
              <a:tblGrid>
                <a:gridCol w="2871000">
                  <a:extLst>
                    <a:ext uri="{9D8B030D-6E8A-4147-A177-3AD203B41FA5}">
                      <a16:colId xmlns:a16="http://schemas.microsoft.com/office/drawing/2014/main" val="4254945875"/>
                    </a:ext>
                  </a:extLst>
                </a:gridCol>
                <a:gridCol w="2871000">
                  <a:extLst>
                    <a:ext uri="{9D8B030D-6E8A-4147-A177-3AD203B41FA5}">
                      <a16:colId xmlns:a16="http://schemas.microsoft.com/office/drawing/2014/main" val="3049034791"/>
                    </a:ext>
                  </a:extLst>
                </a:gridCol>
                <a:gridCol w="2871000">
                  <a:extLst>
                    <a:ext uri="{9D8B030D-6E8A-4147-A177-3AD203B41FA5}">
                      <a16:colId xmlns:a16="http://schemas.microsoft.com/office/drawing/2014/main" val="2537865508"/>
                    </a:ext>
                  </a:extLst>
                </a:gridCol>
                <a:gridCol w="2871000">
                  <a:extLst>
                    <a:ext uri="{9D8B030D-6E8A-4147-A177-3AD203B41FA5}">
                      <a16:colId xmlns:a16="http://schemas.microsoft.com/office/drawing/2014/main" val="3568468247"/>
                    </a:ext>
                  </a:extLst>
                </a:gridCol>
              </a:tblGrid>
              <a:tr h="681057">
                <a:tc>
                  <a:txBody>
                    <a:bodyPr/>
                    <a:lstStyle/>
                    <a:p>
                      <a:r>
                        <a:rPr lang="en-AU" dirty="0"/>
                        <a:t>Sport</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dirty="0"/>
                        <a:t>Power</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dirty="0"/>
                        <a:t>Accuracy</a:t>
                      </a:r>
                      <a:endParaRPr lang="en-AU"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dirty="0"/>
                        <a:t>Balance</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2440838"/>
                  </a:ext>
                </a:extLst>
              </a:tr>
              <a:tr h="681057">
                <a:tc>
                  <a:txBody>
                    <a:bodyPr/>
                    <a:lstStyle/>
                    <a:p>
                      <a:r>
                        <a:rPr lang="en-AU"/>
                        <a:t>Cricket</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7339387"/>
                  </a:ext>
                </a:extLst>
              </a:tr>
              <a:tr h="681057">
                <a:tc>
                  <a:txBody>
                    <a:bodyPr/>
                    <a:lstStyle/>
                    <a:p>
                      <a:r>
                        <a:rPr lang="en-AU" dirty="0"/>
                        <a:t>Soccer</a:t>
                      </a: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706218"/>
                  </a:ext>
                </a:extLst>
              </a:tr>
              <a:tr h="681057">
                <a:tc>
                  <a:txBody>
                    <a:bodyPr/>
                    <a:lstStyle/>
                    <a:p>
                      <a:r>
                        <a:rPr lang="en-AU" dirty="0"/>
                        <a:t>Basketball</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6712874"/>
                  </a:ext>
                </a:extLst>
              </a:tr>
              <a:tr h="681057">
                <a:tc>
                  <a:txBody>
                    <a:bodyPr/>
                    <a:lstStyle/>
                    <a:p>
                      <a:r>
                        <a:rPr lang="en-AU" dirty="0"/>
                        <a:t>Tennis</a:t>
                      </a: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991868"/>
                  </a:ext>
                </a:extLst>
              </a:tr>
            </a:tbl>
          </a:graphicData>
        </a:graphic>
      </p:graphicFrame>
      <p:sp>
        <p:nvSpPr>
          <p:cNvPr id="2" name="Slide Number Placeholder 1">
            <a:extLst>
              <a:ext uri="{FF2B5EF4-FFF2-40B4-BE49-F238E27FC236}">
                <a16:creationId xmlns:a16="http://schemas.microsoft.com/office/drawing/2014/main" id="{417B67B1-D1BC-4BA0-066C-16B3EC4F10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71061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325BE6-5266-6BB4-79C2-477328582AFB}"/>
              </a:ext>
            </a:extLst>
          </p:cNvPr>
          <p:cNvSpPr>
            <a:spLocks noGrp="1"/>
          </p:cNvSpPr>
          <p:nvPr>
            <p:ph type="title"/>
          </p:nvPr>
        </p:nvSpPr>
        <p:spPr/>
        <p:txBody>
          <a:bodyPr/>
          <a:lstStyle/>
          <a:p>
            <a:r>
              <a:rPr lang="en-AU" dirty="0">
                <a:latin typeface="+mj-lt"/>
              </a:rPr>
              <a:t>SMART Goals</a:t>
            </a:r>
          </a:p>
        </p:txBody>
      </p:sp>
      <p:sp>
        <p:nvSpPr>
          <p:cNvPr id="5" name="Text Placeholder 4">
            <a:extLst>
              <a:ext uri="{FF2B5EF4-FFF2-40B4-BE49-F238E27FC236}">
                <a16:creationId xmlns:a16="http://schemas.microsoft.com/office/drawing/2014/main" id="{CF698BAD-DE27-4174-37D4-A1A957D0DA05}"/>
              </a:ext>
            </a:extLst>
          </p:cNvPr>
          <p:cNvSpPr>
            <a:spLocks noGrp="1"/>
          </p:cNvSpPr>
          <p:nvPr>
            <p:ph type="body" sz="quarter" idx="17"/>
          </p:nvPr>
        </p:nvSpPr>
        <p:spPr>
          <a:xfrm>
            <a:off x="360000" y="982521"/>
            <a:ext cx="11484000" cy="545602"/>
          </a:xfrm>
        </p:spPr>
        <p:txBody>
          <a:bodyPr/>
          <a:lstStyle/>
          <a:p>
            <a:r>
              <a:rPr lang="en-AU" dirty="0">
                <a:latin typeface="+mj-lt"/>
              </a:rPr>
              <a:t>Complete a Think-Pair-Share on what goal setting is and the characteristics of goals. </a:t>
            </a:r>
          </a:p>
          <a:p>
            <a:endParaRPr lang="en-AU" dirty="0">
              <a:latin typeface="+mj-lt"/>
            </a:endParaRPr>
          </a:p>
        </p:txBody>
      </p:sp>
      <p:sp>
        <p:nvSpPr>
          <p:cNvPr id="6" name="Rectangle: Rounded Corners 5">
            <a:extLst>
              <a:ext uri="{FF2B5EF4-FFF2-40B4-BE49-F238E27FC236}">
                <a16:creationId xmlns:a16="http://schemas.microsoft.com/office/drawing/2014/main" id="{8995C0D6-A0CF-F948-FE55-D0880137A871}"/>
              </a:ext>
            </a:extLst>
          </p:cNvPr>
          <p:cNvSpPr/>
          <p:nvPr/>
        </p:nvSpPr>
        <p:spPr>
          <a:xfrm>
            <a:off x="360000" y="1618124"/>
            <a:ext cx="11166592" cy="4807874"/>
          </a:xfrm>
          <a:prstGeom prst="roundRect">
            <a:avLst>
              <a:gd name="adj" fmla="val 3489"/>
            </a:avLst>
          </a:prstGeom>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nchorCtr="1"/>
          <a:lstStyle/>
          <a:p>
            <a:pPr>
              <a:lnSpc>
                <a:spcPct val="150000"/>
              </a:lnSpc>
              <a:spcAft>
                <a:spcPts val="1200"/>
              </a:spcAft>
            </a:pPr>
            <a:r>
              <a:rPr lang="en-AU" sz="2000" dirty="0"/>
              <a:t>SMART goals are specific, measurable, achievable, relevant and time-bound to ensure that they can monitor and measure their progress towards a meaningful goal.</a:t>
            </a:r>
          </a:p>
          <a:p>
            <a:pPr marL="342900" indent="-342900">
              <a:lnSpc>
                <a:spcPct val="150000"/>
              </a:lnSpc>
              <a:spcAft>
                <a:spcPts val="1200"/>
              </a:spcAft>
              <a:buFont typeface="Arial" panose="020B0604020202020204" pitchFamily="34" charset="0"/>
              <a:buChar char="•"/>
            </a:pPr>
            <a:r>
              <a:rPr lang="en-AU" sz="2000" b="1" dirty="0"/>
              <a:t>S – Specific </a:t>
            </a:r>
            <a:r>
              <a:rPr lang="en-AU" sz="2000" dirty="0"/>
              <a:t>= is your goal specific to what you want to achieve? </a:t>
            </a:r>
          </a:p>
          <a:p>
            <a:pPr marL="342900" indent="-342900">
              <a:lnSpc>
                <a:spcPct val="150000"/>
              </a:lnSpc>
              <a:spcAft>
                <a:spcPts val="1200"/>
              </a:spcAft>
              <a:buFont typeface="Arial" panose="020B0604020202020204" pitchFamily="34" charset="0"/>
              <a:buChar char="•"/>
            </a:pPr>
            <a:r>
              <a:rPr lang="en-AU" sz="2000" b="1" dirty="0"/>
              <a:t>M – Measurable </a:t>
            </a:r>
            <a:r>
              <a:rPr lang="en-AU" sz="2000" dirty="0"/>
              <a:t>= are you able to measure as to when you have achieved your goal? </a:t>
            </a:r>
          </a:p>
          <a:p>
            <a:pPr marL="342900" indent="-342900">
              <a:lnSpc>
                <a:spcPct val="150000"/>
              </a:lnSpc>
              <a:spcAft>
                <a:spcPts val="1200"/>
              </a:spcAft>
              <a:buFont typeface="Arial" panose="020B0604020202020204" pitchFamily="34" charset="0"/>
              <a:buChar char="•"/>
            </a:pPr>
            <a:r>
              <a:rPr lang="en-AU" sz="2000" b="1" dirty="0"/>
              <a:t>A – Achievable </a:t>
            </a:r>
            <a:r>
              <a:rPr lang="en-AU" sz="2000" dirty="0"/>
              <a:t>= is your goal written as though it has already been achieved? </a:t>
            </a:r>
          </a:p>
          <a:p>
            <a:pPr marL="342900" indent="-342900">
              <a:lnSpc>
                <a:spcPct val="150000"/>
              </a:lnSpc>
              <a:spcAft>
                <a:spcPts val="1200"/>
              </a:spcAft>
              <a:buFont typeface="Arial" panose="020B0604020202020204" pitchFamily="34" charset="0"/>
              <a:buChar char="•"/>
            </a:pPr>
            <a:r>
              <a:rPr lang="en-AU" sz="2000" b="1" dirty="0"/>
              <a:t>R – Realistic </a:t>
            </a:r>
            <a:r>
              <a:rPr lang="en-AU" sz="2000" dirty="0"/>
              <a:t>= is there a good chance that you will achieve your goal? </a:t>
            </a:r>
          </a:p>
          <a:p>
            <a:pPr marL="342900" indent="-342900">
              <a:lnSpc>
                <a:spcPct val="150000"/>
              </a:lnSpc>
              <a:spcAft>
                <a:spcPts val="1200"/>
              </a:spcAft>
              <a:buFont typeface="Arial" panose="020B0604020202020204" pitchFamily="34" charset="0"/>
              <a:buChar char="•"/>
            </a:pPr>
            <a:r>
              <a:rPr lang="en-AU" sz="2000" b="1" dirty="0"/>
              <a:t>T – Time-bound </a:t>
            </a:r>
            <a:r>
              <a:rPr lang="en-AU" sz="2000" dirty="0"/>
              <a:t>= have you placed a specific timeframe to achieve your goal in? </a:t>
            </a:r>
          </a:p>
        </p:txBody>
      </p:sp>
      <p:sp>
        <p:nvSpPr>
          <p:cNvPr id="2" name="Slide Number Placeholder 1">
            <a:extLst>
              <a:ext uri="{FF2B5EF4-FFF2-40B4-BE49-F238E27FC236}">
                <a16:creationId xmlns:a16="http://schemas.microsoft.com/office/drawing/2014/main" id="{80D7D2B9-79EA-85EB-8F4B-18463057F6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32044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Learning sequences</a:t>
            </a:r>
          </a:p>
        </p:txBody>
      </p:sp>
      <p:grpSp>
        <p:nvGrpSpPr>
          <p:cNvPr id="30" name="Group 29" descr="How do we improve performance?">
            <a:extLst>
              <a:ext uri="{FF2B5EF4-FFF2-40B4-BE49-F238E27FC236}">
                <a16:creationId xmlns:a16="http://schemas.microsoft.com/office/drawing/2014/main" id="{6DA42848-EC7E-BD62-C9A0-DEE943CA5F6F}"/>
              </a:ext>
            </a:extLst>
          </p:cNvPr>
          <p:cNvGrpSpPr/>
          <p:nvPr/>
        </p:nvGrpSpPr>
        <p:grpSpPr>
          <a:xfrm>
            <a:off x="360000" y="1266959"/>
            <a:ext cx="5673674" cy="1242030"/>
            <a:chOff x="360000" y="1266959"/>
            <a:chExt cx="5673674" cy="124203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165236" y="1343021"/>
              <a:ext cx="4868438" cy="108990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2000" b="1" dirty="0">
                  <a:solidFill>
                    <a:schemeClr val="accent1"/>
                  </a:solidFill>
                  <a:latin typeface="+mj-lt"/>
                </a:rPr>
                <a:t>How do we improve performance?</a:t>
              </a:r>
            </a:p>
          </p:txBody>
        </p:sp>
        <p:sp>
          <p:nvSpPr>
            <p:cNvPr id="8" name="Oval 7">
              <a:hlinkClick r:id="rId3" action="ppaction://hlinksldjump"/>
              <a:extLst>
                <a:ext uri="{FF2B5EF4-FFF2-40B4-BE49-F238E27FC236}">
                  <a16:creationId xmlns:a16="http://schemas.microsoft.com/office/drawing/2014/main" id="{7CD3C21D-BCDF-0FAB-C5C8-A24D1ADC23AB}"/>
                </a:ext>
              </a:extLst>
            </p:cNvPr>
            <p:cNvSpPr/>
            <p:nvPr/>
          </p:nvSpPr>
          <p:spPr>
            <a:xfrm>
              <a:off x="360000" y="1266959"/>
              <a:ext cx="1242031" cy="124203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5" name="Graphic 4" descr="Link with solid fill">
              <a:hlinkClick r:id="rId3" action="ppaction://hlinksldjump"/>
              <a:extLst>
                <a:ext uri="{FF2B5EF4-FFF2-40B4-BE49-F238E27FC236}">
                  <a16:creationId xmlns:a16="http://schemas.microsoft.com/office/drawing/2014/main" id="{34C10CD8-067F-B264-1B24-30272D9C69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815" y="1426075"/>
              <a:ext cx="914400" cy="914400"/>
            </a:xfrm>
            <a:prstGeom prst="rect">
              <a:avLst/>
            </a:prstGeom>
          </p:spPr>
        </p:pic>
      </p:grpSp>
      <p:grpSp>
        <p:nvGrpSpPr>
          <p:cNvPr id="31" name="Group 30" descr="Cricket skills, biomechanics and goal setting">
            <a:extLst>
              <a:ext uri="{FF2B5EF4-FFF2-40B4-BE49-F238E27FC236}">
                <a16:creationId xmlns:a16="http://schemas.microsoft.com/office/drawing/2014/main" id="{FD0076F8-16D8-C1FA-80A0-B3391F7FCE4C}"/>
              </a:ext>
            </a:extLst>
          </p:cNvPr>
          <p:cNvGrpSpPr/>
          <p:nvPr/>
        </p:nvGrpSpPr>
        <p:grpSpPr>
          <a:xfrm>
            <a:off x="360000" y="2521154"/>
            <a:ext cx="5673674" cy="1242030"/>
            <a:chOff x="360000" y="2521154"/>
            <a:chExt cx="5673674" cy="1242030"/>
          </a:xfrm>
        </p:grpSpPr>
        <p:sp>
          <p:nvSpPr>
            <p:cNvPr id="9" name="Rectangle: Rounded Corners 8">
              <a:extLst>
                <a:ext uri="{FF2B5EF4-FFF2-40B4-BE49-F238E27FC236}">
                  <a16:creationId xmlns:a16="http://schemas.microsoft.com/office/drawing/2014/main" id="{85E5506E-31D1-30EC-3CCC-3FBB3A47FE12}"/>
                </a:ext>
                <a:ext uri="{C183D7F6-B498-43B3-948B-1728B52AA6E4}">
                  <adec:decorative xmlns:adec="http://schemas.microsoft.com/office/drawing/2017/decorative" val="1"/>
                </a:ext>
              </a:extLst>
            </p:cNvPr>
            <p:cNvSpPr/>
            <p:nvPr/>
          </p:nvSpPr>
          <p:spPr>
            <a:xfrm>
              <a:off x="1165236" y="2597216"/>
              <a:ext cx="4868438" cy="108990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2000" b="1" dirty="0">
                  <a:solidFill>
                    <a:schemeClr val="accent1"/>
                  </a:solidFill>
                  <a:latin typeface="+mj-lt"/>
                </a:rPr>
                <a:t>Cricket skills, biomechanics and goal setting</a:t>
              </a:r>
              <a:endParaRPr lang="en-AU" sz="2000" b="1" dirty="0">
                <a:solidFill>
                  <a:schemeClr val="accent1"/>
                </a:solidFill>
                <a:latin typeface="+mj-lt"/>
              </a:endParaRPr>
            </a:p>
          </p:txBody>
        </p:sp>
        <p:sp>
          <p:nvSpPr>
            <p:cNvPr id="10" name="Oval 9">
              <a:hlinkClick r:id="rId6" action="ppaction://hlinksldjump"/>
              <a:extLst>
                <a:ext uri="{FF2B5EF4-FFF2-40B4-BE49-F238E27FC236}">
                  <a16:creationId xmlns:a16="http://schemas.microsoft.com/office/drawing/2014/main" id="{F07C6269-A950-7C0C-C9E0-A828C47C2034}"/>
                </a:ext>
              </a:extLst>
            </p:cNvPr>
            <p:cNvSpPr/>
            <p:nvPr/>
          </p:nvSpPr>
          <p:spPr>
            <a:xfrm>
              <a:off x="360000" y="2521154"/>
              <a:ext cx="1242031" cy="124203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7" name="Graphic 6" descr="Link with solid fill">
              <a:hlinkClick r:id="rId6" action="ppaction://hlinksldjump"/>
              <a:extLst>
                <a:ext uri="{FF2B5EF4-FFF2-40B4-BE49-F238E27FC236}">
                  <a16:creationId xmlns:a16="http://schemas.microsoft.com/office/drawing/2014/main" id="{F228C252-0611-77EC-5A94-86D7E50525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815" y="2685529"/>
              <a:ext cx="914400" cy="914400"/>
            </a:xfrm>
            <a:prstGeom prst="rect">
              <a:avLst/>
            </a:prstGeom>
          </p:spPr>
        </p:pic>
      </p:grpSp>
      <p:grpSp>
        <p:nvGrpSpPr>
          <p:cNvPr id="32" name="Group 31" descr="Cricket skill development and analysis">
            <a:extLst>
              <a:ext uri="{FF2B5EF4-FFF2-40B4-BE49-F238E27FC236}">
                <a16:creationId xmlns:a16="http://schemas.microsoft.com/office/drawing/2014/main" id="{4D7BEA19-9B2F-7600-710F-B2464564D755}"/>
              </a:ext>
            </a:extLst>
          </p:cNvPr>
          <p:cNvGrpSpPr/>
          <p:nvPr/>
        </p:nvGrpSpPr>
        <p:grpSpPr>
          <a:xfrm>
            <a:off x="360000" y="3775349"/>
            <a:ext cx="5673674" cy="1242030"/>
            <a:chOff x="360000" y="3775349"/>
            <a:chExt cx="5673674" cy="1242030"/>
          </a:xfrm>
        </p:grpSpPr>
        <p:sp>
          <p:nvSpPr>
            <p:cNvPr id="11" name="Rectangle: Rounded Corners 10">
              <a:extLst>
                <a:ext uri="{FF2B5EF4-FFF2-40B4-BE49-F238E27FC236}">
                  <a16:creationId xmlns:a16="http://schemas.microsoft.com/office/drawing/2014/main" id="{8E8992EF-EB46-DA5D-84D9-1D8183F0C870}"/>
                </a:ext>
                <a:ext uri="{C183D7F6-B498-43B3-948B-1728B52AA6E4}">
                  <adec:decorative xmlns:adec="http://schemas.microsoft.com/office/drawing/2017/decorative" val="1"/>
                </a:ext>
              </a:extLst>
            </p:cNvPr>
            <p:cNvSpPr/>
            <p:nvPr/>
          </p:nvSpPr>
          <p:spPr>
            <a:xfrm>
              <a:off x="1165236" y="3851411"/>
              <a:ext cx="4868438" cy="108990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2000" b="1" dirty="0">
                  <a:solidFill>
                    <a:schemeClr val="accent1"/>
                  </a:solidFill>
                  <a:latin typeface="+mj-lt"/>
                </a:rPr>
                <a:t>Cricket skill development and analysis</a:t>
              </a:r>
            </a:p>
          </p:txBody>
        </p:sp>
        <p:sp>
          <p:nvSpPr>
            <p:cNvPr id="12" name="Oval 11">
              <a:hlinkClick r:id="rId7" action="ppaction://hlinksldjump"/>
              <a:extLst>
                <a:ext uri="{FF2B5EF4-FFF2-40B4-BE49-F238E27FC236}">
                  <a16:creationId xmlns:a16="http://schemas.microsoft.com/office/drawing/2014/main" id="{BF4CE5D3-CF86-83E5-AFB8-E16A6ADF7EB9}"/>
                </a:ext>
              </a:extLst>
            </p:cNvPr>
            <p:cNvSpPr/>
            <p:nvPr/>
          </p:nvSpPr>
          <p:spPr>
            <a:xfrm>
              <a:off x="360000" y="3775349"/>
              <a:ext cx="1242031" cy="124203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0" name="Graphic 19" descr="Link with solid fill">
              <a:hlinkClick r:id="rId7" action="ppaction://hlinksldjump"/>
              <a:extLst>
                <a:ext uri="{FF2B5EF4-FFF2-40B4-BE49-F238E27FC236}">
                  <a16:creationId xmlns:a16="http://schemas.microsoft.com/office/drawing/2014/main" id="{505A26F3-56B5-DAC2-B439-C5C2C4565E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815" y="3944983"/>
              <a:ext cx="914400" cy="914400"/>
            </a:xfrm>
            <a:prstGeom prst="rect">
              <a:avLst/>
            </a:prstGeom>
          </p:spPr>
        </p:pic>
      </p:grpSp>
      <p:grpSp>
        <p:nvGrpSpPr>
          <p:cNvPr id="33" name="Group 32" descr="Muscular and skeletal system">
            <a:extLst>
              <a:ext uri="{FF2B5EF4-FFF2-40B4-BE49-F238E27FC236}">
                <a16:creationId xmlns:a16="http://schemas.microsoft.com/office/drawing/2014/main" id="{437EA041-9C75-8C1B-03C2-1969F3BC74CD}"/>
              </a:ext>
            </a:extLst>
          </p:cNvPr>
          <p:cNvGrpSpPr/>
          <p:nvPr/>
        </p:nvGrpSpPr>
        <p:grpSpPr>
          <a:xfrm>
            <a:off x="360000" y="5029544"/>
            <a:ext cx="5673674" cy="1242030"/>
            <a:chOff x="360000" y="5029544"/>
            <a:chExt cx="5673674" cy="1242030"/>
          </a:xfrm>
        </p:grpSpPr>
        <p:sp>
          <p:nvSpPr>
            <p:cNvPr id="13" name="Rectangle: Rounded Corners 12">
              <a:extLst>
                <a:ext uri="{FF2B5EF4-FFF2-40B4-BE49-F238E27FC236}">
                  <a16:creationId xmlns:a16="http://schemas.microsoft.com/office/drawing/2014/main" id="{A6D457C5-A0C4-3545-45D0-1274F0BD9B28}"/>
                </a:ext>
                <a:ext uri="{C183D7F6-B498-43B3-948B-1728B52AA6E4}">
                  <adec:decorative xmlns:adec="http://schemas.microsoft.com/office/drawing/2017/decorative" val="1"/>
                </a:ext>
              </a:extLst>
            </p:cNvPr>
            <p:cNvSpPr/>
            <p:nvPr/>
          </p:nvSpPr>
          <p:spPr>
            <a:xfrm>
              <a:off x="1165236" y="5105606"/>
              <a:ext cx="4868438" cy="108990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2000" b="1" dirty="0">
                  <a:solidFill>
                    <a:schemeClr val="accent1"/>
                  </a:solidFill>
                  <a:latin typeface="+mj-lt"/>
                </a:rPr>
                <a:t>Muscular and skeletal system</a:t>
              </a:r>
              <a:endParaRPr lang="en-AU" sz="2000" b="1" dirty="0">
                <a:solidFill>
                  <a:schemeClr val="accent1"/>
                </a:solidFill>
                <a:latin typeface="+mj-lt"/>
              </a:endParaRPr>
            </a:p>
          </p:txBody>
        </p:sp>
        <p:sp>
          <p:nvSpPr>
            <p:cNvPr id="14" name="Oval 13">
              <a:hlinkClick r:id="rId8" action="ppaction://hlinksldjump"/>
              <a:extLst>
                <a:ext uri="{FF2B5EF4-FFF2-40B4-BE49-F238E27FC236}">
                  <a16:creationId xmlns:a16="http://schemas.microsoft.com/office/drawing/2014/main" id="{5E3BDA7D-774E-1AFE-D5E4-2D1C3D64D737}"/>
                </a:ext>
              </a:extLst>
            </p:cNvPr>
            <p:cNvSpPr/>
            <p:nvPr/>
          </p:nvSpPr>
          <p:spPr>
            <a:xfrm>
              <a:off x="360000" y="5029544"/>
              <a:ext cx="1242031" cy="124203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2" name="Graphic 21" descr="Link with solid fill">
              <a:hlinkClick r:id="rId8" action="ppaction://hlinksldjump"/>
              <a:extLst>
                <a:ext uri="{FF2B5EF4-FFF2-40B4-BE49-F238E27FC236}">
                  <a16:creationId xmlns:a16="http://schemas.microsoft.com/office/drawing/2014/main" id="{27D41715-8AF8-F3E0-8295-C3879020FB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815" y="5204437"/>
              <a:ext cx="914400" cy="914400"/>
            </a:xfrm>
            <a:prstGeom prst="rect">
              <a:avLst/>
            </a:prstGeom>
          </p:spPr>
        </p:pic>
      </p:grpSp>
      <p:grpSp>
        <p:nvGrpSpPr>
          <p:cNvPr id="37" name="Group 36" descr="Biomechanics lab and analysis">
            <a:extLst>
              <a:ext uri="{FF2B5EF4-FFF2-40B4-BE49-F238E27FC236}">
                <a16:creationId xmlns:a16="http://schemas.microsoft.com/office/drawing/2014/main" id="{EF82E064-0BBD-E6E4-74D2-9E75E2AC4D55}"/>
              </a:ext>
            </a:extLst>
          </p:cNvPr>
          <p:cNvGrpSpPr/>
          <p:nvPr/>
        </p:nvGrpSpPr>
        <p:grpSpPr>
          <a:xfrm>
            <a:off x="6096000" y="1266959"/>
            <a:ext cx="5673674" cy="1242030"/>
            <a:chOff x="6096000" y="1266959"/>
            <a:chExt cx="5673674" cy="1242030"/>
          </a:xfrm>
        </p:grpSpPr>
        <p:sp>
          <p:nvSpPr>
            <p:cNvPr id="17" name="Rectangle: Rounded Corners 16">
              <a:extLst>
                <a:ext uri="{FF2B5EF4-FFF2-40B4-BE49-F238E27FC236}">
                  <a16:creationId xmlns:a16="http://schemas.microsoft.com/office/drawing/2014/main" id="{19748DAD-4AFC-E27C-5968-41EA58C96AB6}"/>
                </a:ext>
                <a:ext uri="{C183D7F6-B498-43B3-948B-1728B52AA6E4}">
                  <adec:decorative xmlns:adec="http://schemas.microsoft.com/office/drawing/2017/decorative" val="1"/>
                </a:ext>
              </a:extLst>
            </p:cNvPr>
            <p:cNvSpPr/>
            <p:nvPr/>
          </p:nvSpPr>
          <p:spPr>
            <a:xfrm>
              <a:off x="6901236" y="1342661"/>
              <a:ext cx="4868438" cy="109062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2000" b="1" dirty="0">
                  <a:solidFill>
                    <a:schemeClr val="accent1"/>
                  </a:solidFill>
                  <a:latin typeface="+mj-lt"/>
                </a:rPr>
                <a:t>Biomechanics lab and analysis</a:t>
              </a:r>
              <a:endParaRPr lang="en-AU" sz="2000" b="1" dirty="0">
                <a:solidFill>
                  <a:schemeClr val="accent1"/>
                </a:solidFill>
                <a:latin typeface="+mj-lt"/>
              </a:endParaRPr>
            </a:p>
          </p:txBody>
        </p:sp>
        <p:sp>
          <p:nvSpPr>
            <p:cNvPr id="18" name="Oval 17">
              <a:hlinkClick r:id="rId9" action="ppaction://hlinksldjump"/>
              <a:extLst>
                <a:ext uri="{FF2B5EF4-FFF2-40B4-BE49-F238E27FC236}">
                  <a16:creationId xmlns:a16="http://schemas.microsoft.com/office/drawing/2014/main" id="{AF3C6A53-EEBA-D284-1A97-EF81F80309D8}"/>
                </a:ext>
              </a:extLst>
            </p:cNvPr>
            <p:cNvSpPr/>
            <p:nvPr/>
          </p:nvSpPr>
          <p:spPr>
            <a:xfrm>
              <a:off x="6096000" y="1266959"/>
              <a:ext cx="1242031" cy="124203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3" name="Graphic 22" descr="Link with solid fill">
              <a:hlinkClick r:id="rId9" action="ppaction://hlinksldjump"/>
              <a:extLst>
                <a:ext uri="{FF2B5EF4-FFF2-40B4-BE49-F238E27FC236}">
                  <a16:creationId xmlns:a16="http://schemas.microsoft.com/office/drawing/2014/main" id="{5961A395-B69E-5A47-D9B2-C97B5F845E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9815" y="1430774"/>
              <a:ext cx="914400" cy="914400"/>
            </a:xfrm>
            <a:prstGeom prst="rect">
              <a:avLst/>
            </a:prstGeom>
          </p:spPr>
        </p:pic>
      </p:grpSp>
      <p:grpSp>
        <p:nvGrpSpPr>
          <p:cNvPr id="36" name="Group 35" descr="Self determined skill filming session and analysis">
            <a:extLst>
              <a:ext uri="{FF2B5EF4-FFF2-40B4-BE49-F238E27FC236}">
                <a16:creationId xmlns:a16="http://schemas.microsoft.com/office/drawing/2014/main" id="{957E8FB5-9DAC-3B26-924E-1A604C4A5A96}"/>
              </a:ext>
            </a:extLst>
          </p:cNvPr>
          <p:cNvGrpSpPr/>
          <p:nvPr/>
        </p:nvGrpSpPr>
        <p:grpSpPr>
          <a:xfrm>
            <a:off x="6096000" y="2521154"/>
            <a:ext cx="5673674" cy="1242030"/>
            <a:chOff x="6096000" y="2521154"/>
            <a:chExt cx="5673674" cy="1242030"/>
          </a:xfrm>
        </p:grpSpPr>
        <p:sp>
          <p:nvSpPr>
            <p:cNvPr id="19" name="Rectangle: Rounded Corners 18">
              <a:extLst>
                <a:ext uri="{FF2B5EF4-FFF2-40B4-BE49-F238E27FC236}">
                  <a16:creationId xmlns:a16="http://schemas.microsoft.com/office/drawing/2014/main" id="{23DF5B06-C771-DF8B-6E74-3ADA81269D37}"/>
                </a:ext>
                <a:ext uri="{C183D7F6-B498-43B3-948B-1728B52AA6E4}">
                  <adec:decorative xmlns:adec="http://schemas.microsoft.com/office/drawing/2017/decorative" val="1"/>
                </a:ext>
              </a:extLst>
            </p:cNvPr>
            <p:cNvSpPr/>
            <p:nvPr/>
          </p:nvSpPr>
          <p:spPr>
            <a:xfrm>
              <a:off x="6901236" y="2597216"/>
              <a:ext cx="4868438" cy="108990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2000" b="1" dirty="0">
                  <a:solidFill>
                    <a:schemeClr val="accent1"/>
                  </a:solidFill>
                  <a:latin typeface="+mj-lt"/>
                </a:rPr>
                <a:t>Self determined skill filming session and analysis</a:t>
              </a:r>
            </a:p>
          </p:txBody>
        </p:sp>
        <p:sp>
          <p:nvSpPr>
            <p:cNvPr id="47" name="Oval 46">
              <a:hlinkClick r:id="rId10" action="ppaction://hlinksldjump"/>
              <a:extLst>
                <a:ext uri="{FF2B5EF4-FFF2-40B4-BE49-F238E27FC236}">
                  <a16:creationId xmlns:a16="http://schemas.microsoft.com/office/drawing/2014/main" id="{D496C7F7-D41B-BB14-E038-DBEED9278654}"/>
                </a:ext>
              </a:extLst>
            </p:cNvPr>
            <p:cNvSpPr/>
            <p:nvPr/>
          </p:nvSpPr>
          <p:spPr>
            <a:xfrm>
              <a:off x="6096000" y="2521154"/>
              <a:ext cx="1242031" cy="124203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4" name="Graphic 23" descr="Link with solid fill">
              <a:hlinkClick r:id="rId10" action="ppaction://hlinksldjump"/>
              <a:extLst>
                <a:ext uri="{FF2B5EF4-FFF2-40B4-BE49-F238E27FC236}">
                  <a16:creationId xmlns:a16="http://schemas.microsoft.com/office/drawing/2014/main" id="{AE437C5A-08A5-16A5-2252-3BCFE046AD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9815" y="2684969"/>
              <a:ext cx="914400" cy="914400"/>
            </a:xfrm>
            <a:prstGeom prst="rect">
              <a:avLst/>
            </a:prstGeom>
          </p:spPr>
        </p:pic>
      </p:grpSp>
      <p:grpSp>
        <p:nvGrpSpPr>
          <p:cNvPr id="35" name="Group 34" descr="Assessment task and building the skills of collaboration">
            <a:extLst>
              <a:ext uri="{FF2B5EF4-FFF2-40B4-BE49-F238E27FC236}">
                <a16:creationId xmlns:a16="http://schemas.microsoft.com/office/drawing/2014/main" id="{533FF0E8-A0E9-47DC-5606-2BCE03C22D9E}"/>
              </a:ext>
            </a:extLst>
          </p:cNvPr>
          <p:cNvGrpSpPr/>
          <p:nvPr/>
        </p:nvGrpSpPr>
        <p:grpSpPr>
          <a:xfrm>
            <a:off x="6096000" y="3775349"/>
            <a:ext cx="5673674" cy="1242030"/>
            <a:chOff x="6096000" y="3775349"/>
            <a:chExt cx="5673674" cy="1242030"/>
          </a:xfrm>
        </p:grpSpPr>
        <p:sp>
          <p:nvSpPr>
            <p:cNvPr id="48" name="Rectangle: Rounded Corners 47">
              <a:extLst>
                <a:ext uri="{FF2B5EF4-FFF2-40B4-BE49-F238E27FC236}">
                  <a16:creationId xmlns:a16="http://schemas.microsoft.com/office/drawing/2014/main" id="{EFF69CFF-321D-80BB-8ED8-6DE30C3F17CF}"/>
                </a:ext>
                <a:ext uri="{C183D7F6-B498-43B3-948B-1728B52AA6E4}">
                  <adec:decorative xmlns:adec="http://schemas.microsoft.com/office/drawing/2017/decorative" val="1"/>
                </a:ext>
              </a:extLst>
            </p:cNvPr>
            <p:cNvSpPr/>
            <p:nvPr/>
          </p:nvSpPr>
          <p:spPr>
            <a:xfrm>
              <a:off x="6901236" y="3851411"/>
              <a:ext cx="4868438" cy="1089906"/>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AU" sz="2000" b="1" dirty="0">
                  <a:solidFill>
                    <a:schemeClr val="accent1"/>
                  </a:solidFill>
                  <a:latin typeface="+mj-lt"/>
                </a:rPr>
                <a:t>Assessment task and building the skills of collaboration</a:t>
              </a:r>
            </a:p>
          </p:txBody>
        </p:sp>
        <p:sp>
          <p:nvSpPr>
            <p:cNvPr id="49" name="Oval 48">
              <a:hlinkClick r:id="rId11" action="ppaction://hlinksldjump"/>
              <a:extLst>
                <a:ext uri="{FF2B5EF4-FFF2-40B4-BE49-F238E27FC236}">
                  <a16:creationId xmlns:a16="http://schemas.microsoft.com/office/drawing/2014/main" id="{F1927FD1-4F0B-659D-6910-47AB39BE35DA}"/>
                </a:ext>
              </a:extLst>
            </p:cNvPr>
            <p:cNvSpPr/>
            <p:nvPr/>
          </p:nvSpPr>
          <p:spPr>
            <a:xfrm>
              <a:off x="6096000" y="3775349"/>
              <a:ext cx="1242031" cy="124203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sz="3000" b="1" dirty="0">
                <a:solidFill>
                  <a:schemeClr val="bg1"/>
                </a:solidFill>
                <a:latin typeface="+mj-lt"/>
                <a:cs typeface="Arial" panose="020B0604020202020204" pitchFamily="34" charset="0"/>
              </a:endParaRPr>
            </a:p>
          </p:txBody>
        </p:sp>
        <p:pic>
          <p:nvPicPr>
            <p:cNvPr id="29" name="Graphic 28" descr="Link with solid fill">
              <a:hlinkClick r:id="rId11" action="ppaction://hlinksldjump"/>
              <a:extLst>
                <a:ext uri="{FF2B5EF4-FFF2-40B4-BE49-F238E27FC236}">
                  <a16:creationId xmlns:a16="http://schemas.microsoft.com/office/drawing/2014/main" id="{E9C6CD08-2233-D841-F491-F9B7C84275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9815" y="3939164"/>
              <a:ext cx="914400" cy="914400"/>
            </a:xfrm>
            <a:prstGeom prst="rect">
              <a:avLst/>
            </a:prstGeom>
          </p:spPr>
        </p:pic>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mj-lt"/>
              </a:rPr>
              <a:pPr/>
              <a:t>3</a:t>
            </a:fld>
            <a:endParaRPr lang="en-AU">
              <a:latin typeface="+mj-lt"/>
            </a:endParaRPr>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94CE2A5B-E800-D309-6FA3-96D0677CDAB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0" y="0"/>
            <a:ext cx="5040000" cy="6858000"/>
          </a:xfrm>
        </p:spPr>
      </p:pic>
      <p:sp>
        <p:nvSpPr>
          <p:cNvPr id="6" name="Title 5">
            <a:extLst>
              <a:ext uri="{FF2B5EF4-FFF2-40B4-BE49-F238E27FC236}">
                <a16:creationId xmlns:a16="http://schemas.microsoft.com/office/drawing/2014/main" id="{81A0E9D8-83DA-566D-B653-0E59F1390E86}"/>
              </a:ext>
            </a:extLst>
          </p:cNvPr>
          <p:cNvSpPr>
            <a:spLocks noGrp="1"/>
          </p:cNvSpPr>
          <p:nvPr>
            <p:ph type="title"/>
          </p:nvPr>
        </p:nvSpPr>
        <p:spPr/>
        <p:txBody>
          <a:bodyPr/>
          <a:lstStyle/>
          <a:p>
            <a:r>
              <a:rPr lang="en-AU" dirty="0">
                <a:latin typeface="+mj-lt"/>
              </a:rPr>
              <a:t>Setting a goal</a:t>
            </a:r>
          </a:p>
        </p:txBody>
      </p:sp>
      <p:sp>
        <p:nvSpPr>
          <p:cNvPr id="9" name="Text Placeholder 8">
            <a:extLst>
              <a:ext uri="{FF2B5EF4-FFF2-40B4-BE49-F238E27FC236}">
                <a16:creationId xmlns:a16="http://schemas.microsoft.com/office/drawing/2014/main" id="{220401A4-DF85-47AC-D3E7-7B42E2C82B90}"/>
              </a:ext>
            </a:extLst>
          </p:cNvPr>
          <p:cNvSpPr>
            <a:spLocks noGrp="1"/>
          </p:cNvSpPr>
          <p:nvPr>
            <p:ph type="body" sz="quarter" idx="18"/>
          </p:nvPr>
        </p:nvSpPr>
        <p:spPr/>
        <p:txBody>
          <a:bodyPr/>
          <a:lstStyle/>
          <a:p>
            <a:r>
              <a:rPr lang="en-AU">
                <a:latin typeface="+mj-lt"/>
              </a:rPr>
              <a:t>Improving a skill in cricket</a:t>
            </a:r>
          </a:p>
        </p:txBody>
      </p:sp>
      <p:sp>
        <p:nvSpPr>
          <p:cNvPr id="8" name="Text Placeholder 7">
            <a:extLst>
              <a:ext uri="{FF2B5EF4-FFF2-40B4-BE49-F238E27FC236}">
                <a16:creationId xmlns:a16="http://schemas.microsoft.com/office/drawing/2014/main" id="{9A3912CF-65D8-F695-C4FF-7D421EE0AB8D}"/>
              </a:ext>
            </a:extLst>
          </p:cNvPr>
          <p:cNvSpPr>
            <a:spLocks noGrp="1"/>
          </p:cNvSpPr>
          <p:nvPr>
            <p:ph type="body" sz="quarter" idx="17"/>
          </p:nvPr>
        </p:nvSpPr>
        <p:spPr/>
        <p:txBody>
          <a:bodyPr/>
          <a:lstStyle/>
          <a:p>
            <a:r>
              <a:rPr lang="en-AU" b="1" dirty="0">
                <a:latin typeface="+mj-lt"/>
              </a:rPr>
              <a:t>Task</a:t>
            </a:r>
          </a:p>
          <a:p>
            <a:r>
              <a:rPr lang="en-AU" dirty="0">
                <a:latin typeface="+mn-lt"/>
              </a:rPr>
              <a:t>Create a goal with the intent of improving one specific skill in cricket. </a:t>
            </a:r>
          </a:p>
          <a:p>
            <a:r>
              <a:rPr lang="en-AU" dirty="0">
                <a:latin typeface="+mn-lt"/>
              </a:rPr>
              <a:t>Over the next few lessons, you will practice this skill and complete a video analysis and compare to an elite athlete to assist in improving the accuracy, control and overall performance of your chosen skill. </a:t>
            </a:r>
          </a:p>
          <a:p>
            <a:r>
              <a:rPr lang="en-AU" dirty="0">
                <a:latin typeface="+mn-lt"/>
              </a:rPr>
              <a:t>The skill will relate to power, accuracy or balance. </a:t>
            </a:r>
          </a:p>
          <a:p>
            <a:endParaRPr lang="en-AU" dirty="0"/>
          </a:p>
        </p:txBody>
      </p:sp>
      <p:sp>
        <p:nvSpPr>
          <p:cNvPr id="2" name="Slide Number Placeholder 1">
            <a:extLst>
              <a:ext uri="{FF2B5EF4-FFF2-40B4-BE49-F238E27FC236}">
                <a16:creationId xmlns:a16="http://schemas.microsoft.com/office/drawing/2014/main" id="{E2E7567C-D98D-909D-CB2F-4BD1C89CE6D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6775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B841CD-887F-1E01-ED16-941A13B70F1D}"/>
              </a:ext>
            </a:extLst>
          </p:cNvPr>
          <p:cNvSpPr>
            <a:spLocks noGrp="1"/>
          </p:cNvSpPr>
          <p:nvPr>
            <p:ph type="title"/>
          </p:nvPr>
        </p:nvSpPr>
        <p:spPr/>
        <p:txBody>
          <a:bodyPr/>
          <a:lstStyle/>
          <a:p>
            <a:r>
              <a:rPr lang="en-AU">
                <a:latin typeface="+mj-lt"/>
              </a:rPr>
              <a:t>Developing your goal</a:t>
            </a:r>
          </a:p>
        </p:txBody>
      </p:sp>
      <p:sp>
        <p:nvSpPr>
          <p:cNvPr id="10" name="Text Placeholder 9">
            <a:extLst>
              <a:ext uri="{FF2B5EF4-FFF2-40B4-BE49-F238E27FC236}">
                <a16:creationId xmlns:a16="http://schemas.microsoft.com/office/drawing/2014/main" id="{ED217F34-32A3-82FA-0919-8E707254A451}"/>
              </a:ext>
            </a:extLst>
          </p:cNvPr>
          <p:cNvSpPr>
            <a:spLocks noGrp="1"/>
          </p:cNvSpPr>
          <p:nvPr>
            <p:ph type="body" sz="quarter" idx="17"/>
          </p:nvPr>
        </p:nvSpPr>
        <p:spPr/>
        <p:txBody>
          <a:bodyPr/>
          <a:lstStyle/>
          <a:p>
            <a:r>
              <a:rPr lang="en-AU" dirty="0">
                <a:latin typeface="+mn-lt"/>
              </a:rPr>
              <a:t>Reflect on the following:</a:t>
            </a:r>
          </a:p>
          <a:p>
            <a:pPr marL="342900" indent="-342900">
              <a:buFont typeface="Arial" panose="020B0604020202020204" pitchFamily="34" charset="0"/>
              <a:buChar char="•"/>
            </a:pPr>
            <a:r>
              <a:rPr lang="en-AU" dirty="0">
                <a:latin typeface="+mn-lt"/>
              </a:rPr>
              <a:t>How did you bat? Consider power (did you hit the ball far?), consider accuracy, (did you hit the ball consistently?), and consider balance (were you able to adjust well to different deliveries?)</a:t>
            </a:r>
          </a:p>
          <a:p>
            <a:pPr marL="342900" indent="-342900">
              <a:buFont typeface="Arial" panose="020B0604020202020204" pitchFamily="34" charset="0"/>
              <a:buChar char="•"/>
            </a:pPr>
            <a:r>
              <a:rPr lang="en-AU" dirty="0">
                <a:latin typeface="+mn-lt"/>
              </a:rPr>
              <a:t>How did you bowl? Consider power (did you bowl fast?), consider accuracy, (did you hit your intended target consistently?), and consider balance (were you able to bowl the ball with power and accuracy?)</a:t>
            </a:r>
          </a:p>
          <a:p>
            <a:pPr marL="342900" indent="-342900">
              <a:buFont typeface="Arial" panose="020B0604020202020204" pitchFamily="34" charset="0"/>
              <a:buChar char="•"/>
            </a:pPr>
            <a:r>
              <a:rPr lang="en-AU" dirty="0">
                <a:latin typeface="+mn-lt"/>
              </a:rPr>
              <a:t>How did you field? Consider power (did you throw the ball far?), consider accuracy, (did you hit the target consistently?, or did you field ground balls consistently?), and consider balance (where you able to adjust well to the balls coming at you?)</a:t>
            </a:r>
          </a:p>
          <a:p>
            <a:endParaRPr lang="en-AU" dirty="0">
              <a:latin typeface="+mn-lt"/>
            </a:endParaRPr>
          </a:p>
        </p:txBody>
      </p:sp>
      <p:sp>
        <p:nvSpPr>
          <p:cNvPr id="4" name="Slide Number Placeholder 3">
            <a:extLst>
              <a:ext uri="{FF2B5EF4-FFF2-40B4-BE49-F238E27FC236}">
                <a16:creationId xmlns:a16="http://schemas.microsoft.com/office/drawing/2014/main" id="{68341633-C4D5-936C-482A-E5DB9928EF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239855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ADDAB-93CF-8041-4BD1-879FAE67EA98}"/>
              </a:ext>
            </a:extLst>
          </p:cNvPr>
          <p:cNvSpPr>
            <a:spLocks noGrp="1"/>
          </p:cNvSpPr>
          <p:nvPr>
            <p:ph type="title"/>
          </p:nvPr>
        </p:nvSpPr>
        <p:spPr/>
        <p:txBody>
          <a:bodyPr/>
          <a:lstStyle/>
          <a:p>
            <a:r>
              <a:rPr lang="en-AU">
                <a:latin typeface="+mj-lt"/>
              </a:rPr>
              <a:t>Setting the goal</a:t>
            </a:r>
          </a:p>
        </p:txBody>
      </p:sp>
      <p:sp>
        <p:nvSpPr>
          <p:cNvPr id="5" name="Text Placeholder 4">
            <a:extLst>
              <a:ext uri="{FF2B5EF4-FFF2-40B4-BE49-F238E27FC236}">
                <a16:creationId xmlns:a16="http://schemas.microsoft.com/office/drawing/2014/main" id="{B8F6D013-0DBA-2C6B-B3E9-EB3465220007}"/>
              </a:ext>
            </a:extLst>
          </p:cNvPr>
          <p:cNvSpPr>
            <a:spLocks noGrp="1"/>
          </p:cNvSpPr>
          <p:nvPr>
            <p:ph type="body" sz="quarter" idx="17"/>
          </p:nvPr>
        </p:nvSpPr>
        <p:spPr>
          <a:xfrm>
            <a:off x="360000" y="1306883"/>
            <a:ext cx="11484000" cy="4807835"/>
          </a:xfrm>
        </p:spPr>
        <p:txBody>
          <a:bodyPr/>
          <a:lstStyle/>
          <a:p>
            <a:r>
              <a:rPr lang="en-AU" dirty="0">
                <a:latin typeface="+mn-lt"/>
              </a:rPr>
              <a:t>Set a goal by using one of the statements below:</a:t>
            </a:r>
          </a:p>
          <a:p>
            <a:pPr marL="285750" lvl="0" indent="-285750">
              <a:lnSpc>
                <a:spcPct val="150000"/>
              </a:lnSpc>
              <a:spcBef>
                <a:spcPts val="1200"/>
              </a:spcBef>
              <a:spcAft>
                <a:spcPts val="600"/>
              </a:spcAft>
              <a:buFont typeface="Arial" panose="020B0604020202020204" pitchFamily="34" charset="0"/>
              <a:buChar char="•"/>
            </a:pPr>
            <a:r>
              <a:rPr lang="en-AU" dirty="0">
                <a:effectLst/>
                <a:latin typeface="+mn-lt"/>
                <a:ea typeface="Calibri" panose="020F0502020204030204" pitchFamily="34" charset="0"/>
              </a:rPr>
              <a:t>to improve my power when batting so I can hit further</a:t>
            </a:r>
          </a:p>
          <a:p>
            <a:pPr marL="285750" lvl="0" indent="-285750">
              <a:lnSpc>
                <a:spcPct val="150000"/>
              </a:lnSpc>
              <a:spcBef>
                <a:spcPts val="1200"/>
              </a:spcBef>
              <a:spcAft>
                <a:spcPts val="600"/>
              </a:spcAft>
              <a:buFont typeface="Arial" panose="020B0604020202020204" pitchFamily="34" charset="0"/>
              <a:buChar char="•"/>
            </a:pPr>
            <a:r>
              <a:rPr lang="en-AU" dirty="0">
                <a:effectLst/>
                <a:latin typeface="+mn-lt"/>
                <a:ea typeface="Calibri" panose="020F0502020204030204" pitchFamily="34" charset="0"/>
              </a:rPr>
              <a:t>to improve my power when bowling so I can bowl faster</a:t>
            </a:r>
          </a:p>
          <a:p>
            <a:pPr marL="285750" lvl="0" indent="-285750">
              <a:lnSpc>
                <a:spcPct val="150000"/>
              </a:lnSpc>
              <a:spcBef>
                <a:spcPts val="1200"/>
              </a:spcBef>
              <a:spcAft>
                <a:spcPts val="600"/>
              </a:spcAft>
              <a:buFont typeface="Arial" panose="020B0604020202020204" pitchFamily="34" charset="0"/>
              <a:buChar char="•"/>
            </a:pPr>
            <a:r>
              <a:rPr lang="en-AU" dirty="0">
                <a:effectLst/>
                <a:latin typeface="+mn-lt"/>
                <a:ea typeface="Calibri" panose="020F0502020204030204" pitchFamily="34" charset="0"/>
              </a:rPr>
              <a:t>to improve my power when throwing so I can throw further</a:t>
            </a:r>
          </a:p>
          <a:p>
            <a:pPr marL="285750" lvl="0" indent="-285750">
              <a:lnSpc>
                <a:spcPct val="150000"/>
              </a:lnSpc>
              <a:spcBef>
                <a:spcPts val="1200"/>
              </a:spcBef>
              <a:spcAft>
                <a:spcPts val="600"/>
              </a:spcAft>
              <a:buFont typeface="Arial" panose="020B0604020202020204" pitchFamily="34" charset="0"/>
              <a:buChar char="•"/>
            </a:pPr>
            <a:r>
              <a:rPr lang="en-AU" dirty="0">
                <a:effectLst/>
                <a:latin typeface="+mn-lt"/>
                <a:ea typeface="Calibri" panose="020F0502020204030204" pitchFamily="34" charset="0"/>
              </a:rPr>
              <a:t>to improve my accuracy when batting so that I can hit the ball more often</a:t>
            </a:r>
          </a:p>
          <a:p>
            <a:pPr marL="285750" lvl="0" indent="-285750">
              <a:lnSpc>
                <a:spcPct val="150000"/>
              </a:lnSpc>
              <a:spcBef>
                <a:spcPts val="1200"/>
              </a:spcBef>
              <a:spcAft>
                <a:spcPts val="600"/>
              </a:spcAft>
              <a:buFont typeface="Arial" panose="020B0604020202020204" pitchFamily="34" charset="0"/>
              <a:buChar char="•"/>
            </a:pPr>
            <a:r>
              <a:rPr lang="en-AU" dirty="0">
                <a:effectLst/>
                <a:latin typeface="+mn-lt"/>
                <a:ea typeface="Calibri" panose="020F0502020204030204" pitchFamily="34" charset="0"/>
              </a:rPr>
              <a:t>to improve my accuracy when bowling so that I can bowl at the stumps more often</a:t>
            </a:r>
          </a:p>
          <a:p>
            <a:pPr marL="285750" lvl="0" indent="-285750">
              <a:lnSpc>
                <a:spcPct val="150000"/>
              </a:lnSpc>
              <a:spcBef>
                <a:spcPts val="1200"/>
              </a:spcBef>
              <a:spcAft>
                <a:spcPts val="600"/>
              </a:spcAft>
              <a:buFont typeface="Arial" panose="020B0604020202020204" pitchFamily="34" charset="0"/>
              <a:buChar char="•"/>
            </a:pPr>
            <a:r>
              <a:rPr lang="en-AU" dirty="0">
                <a:effectLst/>
                <a:latin typeface="+mn-lt"/>
                <a:ea typeface="Calibri" panose="020F0502020204030204" pitchFamily="34" charset="0"/>
              </a:rPr>
              <a:t>to improve my accuracy when fielding so that I can catch/field the ball more often without fumbling.</a:t>
            </a:r>
          </a:p>
        </p:txBody>
      </p:sp>
      <p:sp>
        <p:nvSpPr>
          <p:cNvPr id="2" name="Slide Number Placeholder 1">
            <a:extLst>
              <a:ext uri="{FF2B5EF4-FFF2-40B4-BE49-F238E27FC236}">
                <a16:creationId xmlns:a16="http://schemas.microsoft.com/office/drawing/2014/main" id="{606B1F30-7811-3480-1122-351BB83AC5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55979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008AE-E99E-4096-B4D9-D7246D0C32F6}"/>
              </a:ext>
            </a:extLst>
          </p:cNvPr>
          <p:cNvSpPr>
            <a:spLocks noGrp="1"/>
          </p:cNvSpPr>
          <p:nvPr>
            <p:ph type="title"/>
          </p:nvPr>
        </p:nvSpPr>
        <p:spPr/>
        <p:txBody>
          <a:bodyPr/>
          <a:lstStyle/>
          <a:p>
            <a:r>
              <a:rPr lang="en-AU">
                <a:latin typeface="+mj-lt"/>
              </a:rPr>
              <a:t>Setting the goal continued</a:t>
            </a:r>
          </a:p>
        </p:txBody>
      </p:sp>
      <p:sp>
        <p:nvSpPr>
          <p:cNvPr id="5" name="Text Placeholder 4">
            <a:extLst>
              <a:ext uri="{FF2B5EF4-FFF2-40B4-BE49-F238E27FC236}">
                <a16:creationId xmlns:a16="http://schemas.microsoft.com/office/drawing/2014/main" id="{B6CA1EC5-D3A6-ED70-A909-32DEF58E35DF}"/>
              </a:ext>
            </a:extLst>
          </p:cNvPr>
          <p:cNvSpPr>
            <a:spLocks noGrp="1"/>
          </p:cNvSpPr>
          <p:nvPr>
            <p:ph type="body" sz="quarter" idx="17"/>
          </p:nvPr>
        </p:nvSpPr>
        <p:spPr/>
        <p:txBody>
          <a:bodyPr/>
          <a:lstStyle/>
          <a:p>
            <a:pPr lvl="0">
              <a:lnSpc>
                <a:spcPct val="150000"/>
              </a:lnSpc>
            </a:pPr>
            <a:r>
              <a:rPr lang="en-AU" dirty="0">
                <a:latin typeface="+mn-lt"/>
                <a:ea typeface="Calibri" panose="020F0502020204030204" pitchFamily="34" charset="0"/>
              </a:rPr>
              <a:t>Statements continued:</a:t>
            </a:r>
            <a:endParaRPr lang="en-AU" dirty="0">
              <a:effectLst/>
              <a:latin typeface="+mn-lt"/>
              <a:ea typeface="Calibri" panose="020F0502020204030204" pitchFamily="34" charset="0"/>
            </a:endParaRP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rPr>
              <a:t>to improve my accuracy when fielding so that I can throw the balls at my intended target more often</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rPr>
              <a:t>to improve my balance when batting so that I can adjust to different balls</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rPr>
              <a:t>to improve my balance when bowling so that I can bowl with speed and accuracy</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rPr>
              <a:t>to improve my balance when fielding so that I can adjust well to the balls coming at me</a:t>
            </a:r>
          </a:p>
          <a:p>
            <a:pPr marL="342900" lvl="0" indent="-342900">
              <a:lnSpc>
                <a:spcPct val="150000"/>
              </a:lnSpc>
              <a:buFont typeface="Arial" panose="020B0604020202020204" pitchFamily="34" charset="0"/>
              <a:buChar char="•"/>
            </a:pPr>
            <a:r>
              <a:rPr lang="en-AU" dirty="0">
                <a:effectLst/>
                <a:latin typeface="+mn-lt"/>
                <a:ea typeface="Calibri" panose="020F0502020204030204" pitchFamily="34" charset="0"/>
              </a:rPr>
              <a:t>to improve my … so that I can … [discuss with teacher]</a:t>
            </a:r>
          </a:p>
        </p:txBody>
      </p:sp>
      <p:sp>
        <p:nvSpPr>
          <p:cNvPr id="2" name="Slide Number Placeholder 1">
            <a:extLst>
              <a:ext uri="{FF2B5EF4-FFF2-40B4-BE49-F238E27FC236}">
                <a16:creationId xmlns:a16="http://schemas.microsoft.com/office/drawing/2014/main" id="{A5A5BB38-43F0-04F0-6F45-4720877091C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2279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91E32DC3-4491-0D8B-3EAB-9AC8DD7C1E78}"/>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AF6B04DC-BBD2-89AB-96D8-2288766CDF89}"/>
              </a:ext>
            </a:extLst>
          </p:cNvPr>
          <p:cNvSpPr>
            <a:spLocks noGrp="1"/>
          </p:cNvSpPr>
          <p:nvPr>
            <p:ph type="title"/>
          </p:nvPr>
        </p:nvSpPr>
        <p:spPr/>
        <p:txBody>
          <a:bodyPr/>
          <a:lstStyle/>
          <a:p>
            <a:r>
              <a:rPr lang="en-AU">
                <a:latin typeface="+mj-lt"/>
              </a:rPr>
              <a:t>Creating a SMART goal</a:t>
            </a:r>
          </a:p>
        </p:txBody>
      </p:sp>
      <p:sp>
        <p:nvSpPr>
          <p:cNvPr id="8" name="Text Placeholder 7">
            <a:extLst>
              <a:ext uri="{FF2B5EF4-FFF2-40B4-BE49-F238E27FC236}">
                <a16:creationId xmlns:a16="http://schemas.microsoft.com/office/drawing/2014/main" id="{EE45C384-BB39-FEE5-ECE5-DE6A347B851B}"/>
              </a:ext>
            </a:extLst>
          </p:cNvPr>
          <p:cNvSpPr>
            <a:spLocks noGrp="1"/>
          </p:cNvSpPr>
          <p:nvPr>
            <p:ph type="body" sz="quarter" idx="17"/>
          </p:nvPr>
        </p:nvSpPr>
        <p:spPr/>
        <p:txBody>
          <a:bodyPr/>
          <a:lstStyle/>
          <a:p>
            <a:r>
              <a:rPr lang="en-AU" dirty="0">
                <a:latin typeface="+mn-lt"/>
              </a:rPr>
              <a:t>Review your goal statement to ensure it reflects the SMART acronym.</a:t>
            </a:r>
          </a:p>
          <a:p>
            <a:r>
              <a:rPr lang="en-AU" b="1" dirty="0">
                <a:latin typeface="+mj-lt"/>
              </a:rPr>
              <a:t>For example</a:t>
            </a:r>
          </a:p>
          <a:p>
            <a:r>
              <a:rPr lang="en-AU" dirty="0">
                <a:effectLst/>
                <a:latin typeface="+mn-lt"/>
                <a:ea typeface="Calibri" panose="020F0502020204030204" pitchFamily="34" charset="0"/>
              </a:rPr>
              <a:t>I will be able to hit the ball more than 20m by using better technique that improves my power by the end of this unit.</a:t>
            </a:r>
            <a:endParaRPr lang="en-AU" dirty="0">
              <a:latin typeface="+mn-lt"/>
            </a:endParaRPr>
          </a:p>
        </p:txBody>
      </p:sp>
      <p:sp>
        <p:nvSpPr>
          <p:cNvPr id="2" name="Slide Number Placeholder 1">
            <a:extLst>
              <a:ext uri="{FF2B5EF4-FFF2-40B4-BE49-F238E27FC236}">
                <a16:creationId xmlns:a16="http://schemas.microsoft.com/office/drawing/2014/main" id="{7E79E5A4-85C7-4AE7-3A2D-140BC3842B8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66961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49A05-09D6-BA7A-9DC8-F0D5764DE7A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28D883-E9FB-FC8B-37DF-F155AB0AA9D0}"/>
              </a:ext>
            </a:extLst>
          </p:cNvPr>
          <p:cNvSpPr>
            <a:spLocks noGrp="1"/>
          </p:cNvSpPr>
          <p:nvPr>
            <p:ph type="ctrTitle"/>
          </p:nvPr>
        </p:nvSpPr>
        <p:spPr/>
        <p:txBody>
          <a:bodyPr/>
          <a:lstStyle/>
          <a:p>
            <a:r>
              <a:rPr lang="en-AU" dirty="0">
                <a:latin typeface="+mj-lt"/>
              </a:rPr>
              <a:t>Learning sequence 6 – cricket skill development and analysis</a:t>
            </a:r>
          </a:p>
        </p:txBody>
      </p:sp>
    </p:spTree>
    <p:extLst>
      <p:ext uri="{BB962C8B-B14F-4D97-AF65-F5344CB8AC3E}">
        <p14:creationId xmlns:p14="http://schemas.microsoft.com/office/powerpoint/2010/main" val="73262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F491-44CA-3C8D-9992-16EB51E82E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7C9E0B-363B-6354-E288-C0AFFF03759F}"/>
              </a:ext>
            </a:extLst>
          </p:cNvPr>
          <p:cNvSpPr>
            <a:spLocks noGrp="1"/>
          </p:cNvSpPr>
          <p:nvPr>
            <p:ph type="title"/>
          </p:nvPr>
        </p:nvSpPr>
        <p:spPr/>
        <p:txBody>
          <a:bodyPr/>
          <a:lstStyle/>
          <a:p>
            <a:r>
              <a:rPr lang="en-AU" dirty="0">
                <a:latin typeface="+mj-lt"/>
              </a:rPr>
              <a:t>Learning intentions – cricket skill development and analysis</a:t>
            </a:r>
          </a:p>
        </p:txBody>
      </p:sp>
      <p:sp>
        <p:nvSpPr>
          <p:cNvPr id="3" name="TextBox 2">
            <a:extLst>
              <a:ext uri="{FF2B5EF4-FFF2-40B4-BE49-F238E27FC236}">
                <a16:creationId xmlns:a16="http://schemas.microsoft.com/office/drawing/2014/main" id="{B853D8EA-7D8E-3517-2152-19A90E4C611D}"/>
              </a:ext>
            </a:extLst>
          </p:cNvPr>
          <p:cNvSpPr txBox="1"/>
          <p:nvPr/>
        </p:nvSpPr>
        <p:spPr>
          <a:xfrm>
            <a:off x="370416" y="1894417"/>
            <a:ext cx="11303000" cy="35593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refine and adapt fundamental and specialised movement skills in cricket, focusing on bowling and batting techniques in both predictable and dynamic situations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provide and apply constructive feedback to peers to enhance specialised movement skills, concepts, and strategies in cricket</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analyse data from video analysis to understand performance and results, applying feedback to refine our bowling or batting techniques and strategies.</a:t>
            </a:r>
          </a:p>
        </p:txBody>
      </p:sp>
      <p:sp>
        <p:nvSpPr>
          <p:cNvPr id="2" name="Slide Number Placeholder 1">
            <a:extLst>
              <a:ext uri="{FF2B5EF4-FFF2-40B4-BE49-F238E27FC236}">
                <a16:creationId xmlns:a16="http://schemas.microsoft.com/office/drawing/2014/main" id="{5F2B5B96-1369-9EE8-4E9E-1A3DABB69B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1856412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81106-D2BA-8A7E-6F61-F83A3CB3DF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F688863-6B22-6EDA-52D7-BF041D2F3DCC}"/>
              </a:ext>
            </a:extLst>
          </p:cNvPr>
          <p:cNvSpPr>
            <a:spLocks noGrp="1"/>
          </p:cNvSpPr>
          <p:nvPr>
            <p:ph type="title"/>
          </p:nvPr>
        </p:nvSpPr>
        <p:spPr/>
        <p:txBody>
          <a:bodyPr/>
          <a:lstStyle/>
          <a:p>
            <a:r>
              <a:rPr lang="en-AU" dirty="0">
                <a:latin typeface="+mj-lt"/>
              </a:rPr>
              <a:t>Success criteria – cricket skill development and analysis</a:t>
            </a:r>
          </a:p>
        </p:txBody>
      </p:sp>
      <p:sp>
        <p:nvSpPr>
          <p:cNvPr id="3" name="TextBox 2">
            <a:extLst>
              <a:ext uri="{FF2B5EF4-FFF2-40B4-BE49-F238E27FC236}">
                <a16:creationId xmlns:a16="http://schemas.microsoft.com/office/drawing/2014/main" id="{2A3A2787-EFA6-D7DC-F414-B2EF371115EA}"/>
              </a:ext>
            </a:extLst>
          </p:cNvPr>
          <p:cNvSpPr txBox="1"/>
          <p:nvPr/>
        </p:nvSpPr>
        <p:spPr>
          <a:xfrm>
            <a:off x="370416" y="1894417"/>
            <a:ext cx="11303000" cy="35593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demonstrate improved cricket techniques by effectively incorporating feedback into my bowling and batting movements</a:t>
            </a:r>
          </a:p>
          <a:p>
            <a:pPr marL="342900" indent="-342900">
              <a:lnSpc>
                <a:spcPct val="150000"/>
              </a:lnSpc>
              <a:spcAft>
                <a:spcPts val="1200"/>
              </a:spcAft>
              <a:buFont typeface="Arial"/>
              <a:buChar char="•"/>
            </a:pPr>
            <a:r>
              <a:rPr lang="en-AU" sz="2000" dirty="0">
                <a:cs typeface="Arial" panose="020B0604020202020204" pitchFamily="34" charset="0"/>
              </a:rPr>
              <a:t>compare my bowling or batting technique to that of a professional athlete, identifying key similarities and differences, and document these insights effectively</a:t>
            </a:r>
          </a:p>
          <a:p>
            <a:pPr marL="342900" indent="-342900">
              <a:lnSpc>
                <a:spcPct val="150000"/>
              </a:lnSpc>
              <a:spcAft>
                <a:spcPts val="1200"/>
              </a:spcAft>
              <a:buFont typeface="Arial"/>
              <a:buChar char="•"/>
            </a:pPr>
            <a:r>
              <a:rPr lang="en-AU" sz="2000" dirty="0">
                <a:cs typeface="Arial" panose="020B0604020202020204" pitchFamily="34" charset="0"/>
              </a:rPr>
              <a:t>collaborate with peers to design and participate in a skill practice session that targets a specific phase of my technique, demonstrating improvement through focused practice.</a:t>
            </a:r>
          </a:p>
        </p:txBody>
      </p:sp>
      <p:sp>
        <p:nvSpPr>
          <p:cNvPr id="2" name="Slide Number Placeholder 1">
            <a:extLst>
              <a:ext uri="{FF2B5EF4-FFF2-40B4-BE49-F238E27FC236}">
                <a16:creationId xmlns:a16="http://schemas.microsoft.com/office/drawing/2014/main" id="{2C108558-0A49-0C81-87DD-128D74CBC2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3742572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35EA-5D72-12FD-250A-9292E927B664}"/>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048703E-BD09-EE61-D741-EF6B2BC1E35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7CB37850-10A7-17E4-7DA1-FEE6F31EC547}"/>
              </a:ext>
            </a:extLst>
          </p:cNvPr>
          <p:cNvSpPr>
            <a:spLocks noGrp="1"/>
          </p:cNvSpPr>
          <p:nvPr>
            <p:ph type="title"/>
          </p:nvPr>
        </p:nvSpPr>
        <p:spPr/>
        <p:txBody>
          <a:bodyPr/>
          <a:lstStyle/>
          <a:p>
            <a:r>
              <a:rPr lang="en-AU" dirty="0">
                <a:latin typeface="+mj-lt"/>
              </a:rPr>
              <a:t>Performance analysis</a:t>
            </a:r>
          </a:p>
        </p:txBody>
      </p:sp>
      <p:sp>
        <p:nvSpPr>
          <p:cNvPr id="12" name="Text Placeholder 11">
            <a:extLst>
              <a:ext uri="{FF2B5EF4-FFF2-40B4-BE49-F238E27FC236}">
                <a16:creationId xmlns:a16="http://schemas.microsoft.com/office/drawing/2014/main" id="{FF2966E3-31AA-DD10-26E0-AD4684D507D5}"/>
              </a:ext>
            </a:extLst>
          </p:cNvPr>
          <p:cNvSpPr>
            <a:spLocks noGrp="1"/>
          </p:cNvSpPr>
          <p:nvPr>
            <p:ph type="body" sz="quarter" idx="17"/>
          </p:nvPr>
        </p:nvSpPr>
        <p:spPr>
          <a:xfrm>
            <a:off x="5436850" y="1161000"/>
            <a:ext cx="6407150" cy="4536000"/>
          </a:xfrm>
        </p:spPr>
        <p:txBody>
          <a:bodyPr/>
          <a:lstStyle/>
          <a:p>
            <a:r>
              <a:rPr lang="en-AU" dirty="0">
                <a:latin typeface="+mn-lt"/>
              </a:rPr>
              <a:t>Video analysis helps to develop athlete’s skills by allowing them to observe and break down key movements in detail. Closely analysing technique can improve accuracy, control, and overall performance. </a:t>
            </a:r>
          </a:p>
          <a:p>
            <a:r>
              <a:rPr lang="en-AU" b="1" dirty="0">
                <a:latin typeface="+mj-lt"/>
              </a:rPr>
              <a:t>Task</a:t>
            </a:r>
          </a:p>
          <a:p>
            <a:r>
              <a:rPr lang="en-AU" dirty="0">
                <a:latin typeface="+mn-lt"/>
              </a:rPr>
              <a:t>Individually, choose ONE skill to analyse:</a:t>
            </a:r>
          </a:p>
          <a:p>
            <a:pPr marL="342900" indent="-342900">
              <a:buFont typeface="Arial" panose="020B0604020202020204" pitchFamily="34" charset="0"/>
              <a:buChar char="•"/>
            </a:pPr>
            <a:r>
              <a:rPr lang="en-AU" b="1" dirty="0">
                <a:latin typeface="+mn-lt"/>
              </a:rPr>
              <a:t>bowling technique </a:t>
            </a:r>
            <a:r>
              <a:rPr lang="en-AU" dirty="0">
                <a:latin typeface="+mn-lt"/>
              </a:rPr>
              <a:t>– Ellyse Perry (Fast bowling mechanics)</a:t>
            </a:r>
          </a:p>
          <a:p>
            <a:pPr marL="342900" indent="-342900">
              <a:buFont typeface="Arial" panose="020B0604020202020204" pitchFamily="34" charset="0"/>
              <a:buChar char="•"/>
            </a:pPr>
            <a:r>
              <a:rPr lang="en-AU" b="1" dirty="0">
                <a:latin typeface="+mn-lt"/>
              </a:rPr>
              <a:t>batting technique </a:t>
            </a:r>
            <a:r>
              <a:rPr lang="en-AU" dirty="0">
                <a:latin typeface="+mn-lt"/>
              </a:rPr>
              <a:t>– Steve Smith (Batting footwork, stroke play, and balance)</a:t>
            </a:r>
          </a:p>
          <a:p>
            <a:endParaRPr lang="en-AU" dirty="0">
              <a:latin typeface="+mn-lt"/>
            </a:endParaRPr>
          </a:p>
          <a:p>
            <a:endParaRPr lang="en-AU" dirty="0">
              <a:latin typeface="+mn-lt"/>
            </a:endParaRPr>
          </a:p>
        </p:txBody>
      </p:sp>
      <p:sp>
        <p:nvSpPr>
          <p:cNvPr id="3" name="Slide Number Placeholder 2">
            <a:extLst>
              <a:ext uri="{FF2B5EF4-FFF2-40B4-BE49-F238E27FC236}">
                <a16:creationId xmlns:a16="http://schemas.microsoft.com/office/drawing/2014/main" id="{66A1AEFC-C3A6-7033-EE45-24D97E9F707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428311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CD54C-57D4-FBA4-BCD9-5582FF9C361B}"/>
              </a:ext>
            </a:extLst>
          </p:cNvPr>
          <p:cNvSpPr>
            <a:spLocks noGrp="1"/>
          </p:cNvSpPr>
          <p:nvPr>
            <p:ph type="title"/>
          </p:nvPr>
        </p:nvSpPr>
        <p:spPr>
          <a:xfrm>
            <a:off x="359999" y="360000"/>
            <a:ext cx="11484000" cy="545601"/>
          </a:xfrm>
        </p:spPr>
        <p:txBody>
          <a:bodyPr/>
          <a:lstStyle/>
          <a:p>
            <a:r>
              <a:rPr lang="en-AU" dirty="0">
                <a:latin typeface="+mj-lt"/>
              </a:rPr>
              <a:t>Bowling analysis</a:t>
            </a:r>
          </a:p>
        </p:txBody>
      </p:sp>
      <p:sp>
        <p:nvSpPr>
          <p:cNvPr id="9" name="Text Placeholder 8">
            <a:extLst>
              <a:ext uri="{FF2B5EF4-FFF2-40B4-BE49-F238E27FC236}">
                <a16:creationId xmlns:a16="http://schemas.microsoft.com/office/drawing/2014/main" id="{D0DF8C14-C808-4556-AB73-16777197AE94}"/>
              </a:ext>
            </a:extLst>
          </p:cNvPr>
          <p:cNvSpPr>
            <a:spLocks noGrp="1"/>
          </p:cNvSpPr>
          <p:nvPr>
            <p:ph type="body" sz="quarter" idx="18"/>
          </p:nvPr>
        </p:nvSpPr>
        <p:spPr>
          <a:xfrm>
            <a:off x="359999" y="982520"/>
            <a:ext cx="11483999" cy="310015"/>
          </a:xfrm>
        </p:spPr>
        <p:txBody>
          <a:bodyPr/>
          <a:lstStyle/>
          <a:p>
            <a:r>
              <a:rPr lang="en-AU" dirty="0">
                <a:latin typeface="+mj-lt"/>
              </a:rPr>
              <a:t>Elise Perry</a:t>
            </a:r>
          </a:p>
        </p:txBody>
      </p:sp>
      <p:sp>
        <p:nvSpPr>
          <p:cNvPr id="8" name="Text Placeholder 7">
            <a:extLst>
              <a:ext uri="{FF2B5EF4-FFF2-40B4-BE49-F238E27FC236}">
                <a16:creationId xmlns:a16="http://schemas.microsoft.com/office/drawing/2014/main" id="{36B12192-ACF8-A549-A6F3-BB5464A84E05}"/>
              </a:ext>
            </a:extLst>
          </p:cNvPr>
          <p:cNvSpPr>
            <a:spLocks noGrp="1"/>
          </p:cNvSpPr>
          <p:nvPr>
            <p:ph type="body" sz="quarter" idx="17"/>
          </p:nvPr>
        </p:nvSpPr>
        <p:spPr>
          <a:xfrm>
            <a:off x="359999" y="1500350"/>
            <a:ext cx="11483999" cy="1526185"/>
          </a:xfrm>
        </p:spPr>
        <p:txBody>
          <a:bodyPr/>
          <a:lstStyle/>
          <a:p>
            <a:r>
              <a:rPr lang="en-AU" dirty="0">
                <a:latin typeface="+mn-lt"/>
              </a:rPr>
              <a:t>Use the cricket video analysis worksheet to pause the video, take screenshots and document technique key moments.</a:t>
            </a:r>
          </a:p>
          <a:p>
            <a:r>
              <a:rPr lang="en-AU" dirty="0">
                <a:latin typeface="+mn-lt"/>
              </a:rPr>
              <a:t>Play it at 0.25 playback speed and highlight the 3 critical phases of bowling.</a:t>
            </a:r>
          </a:p>
        </p:txBody>
      </p:sp>
      <p:pic>
        <p:nvPicPr>
          <p:cNvPr id="10" name="Online Media 9" title="Perry Master Class: Fast bowling">
            <a:hlinkClick r:id="" action="ppaction://media"/>
            <a:extLst>
              <a:ext uri="{FF2B5EF4-FFF2-40B4-BE49-F238E27FC236}">
                <a16:creationId xmlns:a16="http://schemas.microsoft.com/office/drawing/2014/main" id="{D121B36B-D7BB-FC6D-2877-0EDA5C3986DB}"/>
              </a:ext>
            </a:extLst>
          </p:cNvPr>
          <p:cNvPicPr>
            <a:picLocks noRot="1" noChangeAspect="1"/>
          </p:cNvPicPr>
          <p:nvPr>
            <a:videoFile r:link="rId1"/>
          </p:nvPr>
        </p:nvPicPr>
        <p:blipFill>
          <a:blip r:embed="rId4"/>
          <a:stretch>
            <a:fillRect/>
          </a:stretch>
        </p:blipFill>
        <p:spPr>
          <a:xfrm>
            <a:off x="2938632" y="3128175"/>
            <a:ext cx="6314735" cy="3567825"/>
          </a:xfrm>
          <a:prstGeom prst="rect">
            <a:avLst/>
          </a:prstGeom>
        </p:spPr>
      </p:pic>
      <p:sp>
        <p:nvSpPr>
          <p:cNvPr id="4" name="Slide Number Placeholder 3">
            <a:extLst>
              <a:ext uri="{FF2B5EF4-FFF2-40B4-BE49-F238E27FC236}">
                <a16:creationId xmlns:a16="http://schemas.microsoft.com/office/drawing/2014/main" id="{CB097A73-4EDC-CB6B-B5D9-69EF06A610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149878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Learning sequence 1 – how do we improve performance?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CD54C-57D4-FBA4-BCD9-5582FF9C361B}"/>
              </a:ext>
            </a:extLst>
          </p:cNvPr>
          <p:cNvSpPr>
            <a:spLocks noGrp="1"/>
          </p:cNvSpPr>
          <p:nvPr>
            <p:ph type="title"/>
          </p:nvPr>
        </p:nvSpPr>
        <p:spPr/>
        <p:txBody>
          <a:bodyPr/>
          <a:lstStyle/>
          <a:p>
            <a:r>
              <a:rPr lang="en-AU" dirty="0">
                <a:latin typeface="+mj-lt"/>
              </a:rPr>
              <a:t>Batting analysis</a:t>
            </a:r>
          </a:p>
        </p:txBody>
      </p:sp>
      <p:sp>
        <p:nvSpPr>
          <p:cNvPr id="9" name="Text Placeholder 8">
            <a:extLst>
              <a:ext uri="{FF2B5EF4-FFF2-40B4-BE49-F238E27FC236}">
                <a16:creationId xmlns:a16="http://schemas.microsoft.com/office/drawing/2014/main" id="{D0DF8C14-C808-4556-AB73-16777197AE94}"/>
              </a:ext>
            </a:extLst>
          </p:cNvPr>
          <p:cNvSpPr>
            <a:spLocks noGrp="1"/>
          </p:cNvSpPr>
          <p:nvPr>
            <p:ph type="body" sz="quarter" idx="18"/>
          </p:nvPr>
        </p:nvSpPr>
        <p:spPr/>
        <p:txBody>
          <a:bodyPr/>
          <a:lstStyle/>
          <a:p>
            <a:r>
              <a:rPr lang="en-AU">
                <a:latin typeface="+mj-lt"/>
              </a:rPr>
              <a:t>Steve Smith</a:t>
            </a:r>
          </a:p>
        </p:txBody>
      </p:sp>
      <p:sp>
        <p:nvSpPr>
          <p:cNvPr id="3" name="Text Placeholder 7">
            <a:extLst>
              <a:ext uri="{FF2B5EF4-FFF2-40B4-BE49-F238E27FC236}">
                <a16:creationId xmlns:a16="http://schemas.microsoft.com/office/drawing/2014/main" id="{BF5EAC8A-E4B8-FC09-9D70-71A32C1F71E4}"/>
              </a:ext>
            </a:extLst>
          </p:cNvPr>
          <p:cNvSpPr>
            <a:spLocks noGrp="1"/>
          </p:cNvSpPr>
          <p:nvPr>
            <p:ph type="body" sz="quarter" idx="17"/>
          </p:nvPr>
        </p:nvSpPr>
        <p:spPr/>
        <p:txBody>
          <a:bodyPr/>
          <a:lstStyle/>
          <a:p>
            <a:r>
              <a:rPr lang="en-AU" dirty="0">
                <a:latin typeface="+mn-lt"/>
              </a:rPr>
              <a:t>Use the cricket video analysis worksheet to pause the video, take screenshots and document technique key moments.</a:t>
            </a:r>
          </a:p>
          <a:p>
            <a:r>
              <a:rPr lang="en-AU" dirty="0">
                <a:latin typeface="+mn-lt"/>
              </a:rPr>
              <a:t>Play it at 0.25 playback speed and highlight the 3 critical phases of bowling.</a:t>
            </a:r>
          </a:p>
        </p:txBody>
      </p:sp>
      <p:pic>
        <p:nvPicPr>
          <p:cNvPr id="2" name="Online Media 1" title="Learn how to play the straight drive | Coaching Masterclass">
            <a:hlinkClick r:id="" action="ppaction://media"/>
            <a:extLst>
              <a:ext uri="{FF2B5EF4-FFF2-40B4-BE49-F238E27FC236}">
                <a16:creationId xmlns:a16="http://schemas.microsoft.com/office/drawing/2014/main" id="{047C968D-FC20-DB30-6837-37C0B3C7CF9D}"/>
              </a:ext>
            </a:extLst>
          </p:cNvPr>
          <p:cNvPicPr>
            <a:picLocks noRot="1" noChangeAspect="1"/>
          </p:cNvPicPr>
          <p:nvPr>
            <a:videoFile r:link="rId1"/>
          </p:nvPr>
        </p:nvPicPr>
        <p:blipFill>
          <a:blip r:embed="rId4"/>
          <a:stretch>
            <a:fillRect/>
          </a:stretch>
        </p:blipFill>
        <p:spPr>
          <a:xfrm>
            <a:off x="3136965" y="3352290"/>
            <a:ext cx="5918071" cy="3343710"/>
          </a:xfrm>
          <a:prstGeom prst="rect">
            <a:avLst/>
          </a:prstGeom>
        </p:spPr>
      </p:pic>
      <p:sp>
        <p:nvSpPr>
          <p:cNvPr id="4" name="Slide Number Placeholder 3">
            <a:extLst>
              <a:ext uri="{FF2B5EF4-FFF2-40B4-BE49-F238E27FC236}">
                <a16:creationId xmlns:a16="http://schemas.microsoft.com/office/drawing/2014/main" id="{CB097A73-4EDC-CB6B-B5D9-69EF06A610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19245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232511D-F233-5A25-A97F-526A351907C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D4A5332B-B636-3FA0-43B4-20A127C7EB37}"/>
              </a:ext>
            </a:extLst>
          </p:cNvPr>
          <p:cNvSpPr>
            <a:spLocks noGrp="1"/>
          </p:cNvSpPr>
          <p:nvPr>
            <p:ph type="title"/>
          </p:nvPr>
        </p:nvSpPr>
        <p:spPr/>
        <p:txBody>
          <a:bodyPr/>
          <a:lstStyle/>
          <a:p>
            <a:r>
              <a:rPr lang="en-AU">
                <a:latin typeface="+mj-lt"/>
              </a:rPr>
              <a:t>Individual analysis</a:t>
            </a:r>
          </a:p>
        </p:txBody>
      </p:sp>
      <p:sp>
        <p:nvSpPr>
          <p:cNvPr id="8" name="Text Placeholder 7">
            <a:extLst>
              <a:ext uri="{FF2B5EF4-FFF2-40B4-BE49-F238E27FC236}">
                <a16:creationId xmlns:a16="http://schemas.microsoft.com/office/drawing/2014/main" id="{05D41C84-DEE9-B967-E3D0-43225F634B1F}"/>
              </a:ext>
            </a:extLst>
          </p:cNvPr>
          <p:cNvSpPr>
            <a:spLocks noGrp="1"/>
          </p:cNvSpPr>
          <p:nvPr>
            <p:ph type="body" sz="quarter" idx="18"/>
          </p:nvPr>
        </p:nvSpPr>
        <p:spPr>
          <a:xfrm>
            <a:off x="5400000" y="1094400"/>
            <a:ext cx="6407150" cy="294189"/>
          </a:xfrm>
        </p:spPr>
        <p:txBody>
          <a:bodyPr/>
          <a:lstStyle/>
          <a:p>
            <a:r>
              <a:rPr lang="en-AU">
                <a:latin typeface="+mj-lt"/>
              </a:rPr>
              <a:t>Analysis</a:t>
            </a:r>
          </a:p>
        </p:txBody>
      </p:sp>
      <p:sp>
        <p:nvSpPr>
          <p:cNvPr id="7" name="Text Placeholder 6">
            <a:extLst>
              <a:ext uri="{FF2B5EF4-FFF2-40B4-BE49-F238E27FC236}">
                <a16:creationId xmlns:a16="http://schemas.microsoft.com/office/drawing/2014/main" id="{FEB2884A-95DB-F0A2-54B6-764AE1D4DDB2}"/>
              </a:ext>
            </a:extLst>
          </p:cNvPr>
          <p:cNvSpPr>
            <a:spLocks noGrp="1"/>
          </p:cNvSpPr>
          <p:nvPr>
            <p:ph type="body" sz="quarter" idx="17"/>
          </p:nvPr>
        </p:nvSpPr>
        <p:spPr/>
        <p:txBody>
          <a:bodyPr/>
          <a:lstStyle/>
          <a:p>
            <a:r>
              <a:rPr lang="en-AU" b="1" dirty="0">
                <a:latin typeface="+mj-lt"/>
              </a:rPr>
              <a:t>Task</a:t>
            </a:r>
          </a:p>
          <a:p>
            <a:r>
              <a:rPr lang="en-AU" dirty="0">
                <a:latin typeface="+mn-lt"/>
              </a:rPr>
              <a:t>View your own recording of your best bowling or batting action.</a:t>
            </a:r>
          </a:p>
          <a:p>
            <a:r>
              <a:rPr lang="en-AU" dirty="0">
                <a:latin typeface="+mn-lt"/>
              </a:rPr>
              <a:t>Take screen shots at corresponding moments and document your technique in the cricket video analysis worksheet, making notes on your performance.</a:t>
            </a:r>
          </a:p>
          <a:p>
            <a:endParaRPr lang="en-AU" dirty="0">
              <a:latin typeface="+mn-lt"/>
            </a:endParaRPr>
          </a:p>
          <a:p>
            <a:endParaRPr lang="en-AU" dirty="0">
              <a:latin typeface="+mn-lt"/>
            </a:endParaRPr>
          </a:p>
        </p:txBody>
      </p:sp>
      <p:sp>
        <p:nvSpPr>
          <p:cNvPr id="2" name="Slide Number Placeholder 1">
            <a:extLst>
              <a:ext uri="{FF2B5EF4-FFF2-40B4-BE49-F238E27FC236}">
                <a16:creationId xmlns:a16="http://schemas.microsoft.com/office/drawing/2014/main" id="{463D52A7-91D0-10A2-4968-820DFE00A91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350405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F607E-CDA6-63AB-03B7-9ACF060905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02A7C3-7515-5C54-3E20-DB7CA189AA62}"/>
              </a:ext>
            </a:extLst>
          </p:cNvPr>
          <p:cNvSpPr>
            <a:spLocks noGrp="1"/>
          </p:cNvSpPr>
          <p:nvPr>
            <p:ph type="title"/>
          </p:nvPr>
        </p:nvSpPr>
        <p:spPr/>
        <p:txBody>
          <a:bodyPr/>
          <a:lstStyle/>
          <a:p>
            <a:r>
              <a:rPr lang="en-AU" dirty="0">
                <a:latin typeface="+mj-lt"/>
              </a:rPr>
              <a:t>Comparing your skill to a professional (1)</a:t>
            </a:r>
          </a:p>
        </p:txBody>
      </p:sp>
      <p:sp>
        <p:nvSpPr>
          <p:cNvPr id="13" name="Text Placeholder 12">
            <a:extLst>
              <a:ext uri="{FF2B5EF4-FFF2-40B4-BE49-F238E27FC236}">
                <a16:creationId xmlns:a16="http://schemas.microsoft.com/office/drawing/2014/main" id="{EBBA9C4E-30E4-1D15-0CD0-DF99B835D016}"/>
              </a:ext>
            </a:extLst>
          </p:cNvPr>
          <p:cNvSpPr>
            <a:spLocks noGrp="1"/>
          </p:cNvSpPr>
          <p:nvPr>
            <p:ph type="body" sz="quarter" idx="18"/>
          </p:nvPr>
        </p:nvSpPr>
        <p:spPr>
          <a:xfrm>
            <a:off x="360000" y="982520"/>
            <a:ext cx="11483998" cy="356423"/>
          </a:xfrm>
        </p:spPr>
        <p:txBody>
          <a:bodyPr/>
          <a:lstStyle/>
          <a:p>
            <a:r>
              <a:rPr lang="en-AU">
                <a:latin typeface="+mj-lt"/>
              </a:rPr>
              <a:t>Reflection questions</a:t>
            </a:r>
          </a:p>
        </p:txBody>
      </p:sp>
      <p:sp>
        <p:nvSpPr>
          <p:cNvPr id="12" name="Text Placeholder 11">
            <a:extLst>
              <a:ext uri="{FF2B5EF4-FFF2-40B4-BE49-F238E27FC236}">
                <a16:creationId xmlns:a16="http://schemas.microsoft.com/office/drawing/2014/main" id="{7F9FD182-A8C8-9148-006E-65C19F1FF18B}"/>
              </a:ext>
            </a:extLst>
          </p:cNvPr>
          <p:cNvSpPr>
            <a:spLocks noGrp="1"/>
          </p:cNvSpPr>
          <p:nvPr>
            <p:ph type="body" sz="quarter" idx="17"/>
          </p:nvPr>
        </p:nvSpPr>
        <p:spPr/>
        <p:txBody>
          <a:bodyPr vert="horz" lIns="0" tIns="0" rIns="0" bIns="0" rtlCol="0" anchor="t">
            <a:noAutofit/>
          </a:bodyPr>
          <a:lstStyle/>
          <a:p>
            <a:r>
              <a:rPr lang="en-AU" dirty="0">
                <a:latin typeface="+mn-lt"/>
                <a:cs typeface="Arial"/>
              </a:rPr>
              <a:t>Use your observations to compare your technique to Perry’s (bowling) or Smith’s (batting) by answering the following reflection questions:</a:t>
            </a:r>
          </a:p>
          <a:p>
            <a:pPr marL="342900" indent="-342900">
              <a:buFont typeface="Arial" panose="020B0604020202020204" pitchFamily="34" charset="0"/>
              <a:buChar char="•"/>
            </a:pPr>
            <a:r>
              <a:rPr lang="en-AU" dirty="0">
                <a:latin typeface="+mn-lt"/>
              </a:rPr>
              <a:t>What aspects of my technique closely match Ellyse Perry’s/Steve Smith’s?</a:t>
            </a:r>
          </a:p>
          <a:p>
            <a:pPr marL="342900" indent="-342900">
              <a:buFont typeface="Arial" panose="020B0604020202020204" pitchFamily="34" charset="0"/>
              <a:buChar char="•"/>
            </a:pPr>
            <a:r>
              <a:rPr lang="en-AU" dirty="0">
                <a:latin typeface="+mn-lt"/>
                <a:cs typeface="Arial"/>
              </a:rPr>
              <a:t>Where do I notice differences between my technique and Ellyse Perry’s/Steve Smith’s?</a:t>
            </a:r>
          </a:p>
          <a:p>
            <a:pPr marL="342900" indent="-342900">
              <a:buFont typeface="Arial" panose="020B0604020202020204" pitchFamily="34" charset="0"/>
              <a:buChar char="•"/>
            </a:pPr>
            <a:r>
              <a:rPr lang="en-AU" dirty="0">
                <a:latin typeface="+mn-lt"/>
                <a:cs typeface="Arial"/>
              </a:rPr>
              <a:t>What adjustments do I need to make for better execution in each phase?</a:t>
            </a:r>
          </a:p>
          <a:p>
            <a:pPr marL="342900" indent="-342900">
              <a:buFont typeface="Arial" panose="020B0604020202020204" pitchFamily="34" charset="0"/>
              <a:buChar char="•"/>
            </a:pPr>
            <a:r>
              <a:rPr lang="en-AU" dirty="0">
                <a:latin typeface="+mn-lt"/>
                <a:cs typeface="Arial"/>
              </a:rPr>
              <a:t>How can I improve my technique to enhance balance, accuracy, and power?</a:t>
            </a:r>
          </a:p>
        </p:txBody>
      </p:sp>
      <p:sp>
        <p:nvSpPr>
          <p:cNvPr id="3" name="Slide Number Placeholder 2">
            <a:extLst>
              <a:ext uri="{FF2B5EF4-FFF2-40B4-BE49-F238E27FC236}">
                <a16:creationId xmlns:a16="http://schemas.microsoft.com/office/drawing/2014/main" id="{08D5510E-E33A-153A-D902-9A8ACFD6AB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226191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1902FFB9-14E5-51F5-8393-47CBD83FA3B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0" y="0"/>
            <a:ext cx="5040000" cy="6858000"/>
          </a:xfrm>
        </p:spPr>
      </p:pic>
      <p:sp>
        <p:nvSpPr>
          <p:cNvPr id="10" name="Title 9">
            <a:extLst>
              <a:ext uri="{FF2B5EF4-FFF2-40B4-BE49-F238E27FC236}">
                <a16:creationId xmlns:a16="http://schemas.microsoft.com/office/drawing/2014/main" id="{E5962652-F1A5-97F4-DBD8-52A2FFC0D67D}"/>
              </a:ext>
            </a:extLst>
          </p:cNvPr>
          <p:cNvSpPr>
            <a:spLocks noGrp="1"/>
          </p:cNvSpPr>
          <p:nvPr>
            <p:ph type="title"/>
          </p:nvPr>
        </p:nvSpPr>
        <p:spPr>
          <a:xfrm>
            <a:off x="5400675" y="286187"/>
            <a:ext cx="6407149" cy="554400"/>
          </a:xfrm>
        </p:spPr>
        <p:txBody>
          <a:bodyPr/>
          <a:lstStyle/>
          <a:p>
            <a:r>
              <a:rPr lang="en-AU" dirty="0">
                <a:latin typeface="+mj-lt"/>
              </a:rPr>
              <a:t>Group skill development session (1)</a:t>
            </a:r>
          </a:p>
        </p:txBody>
      </p:sp>
      <p:sp>
        <p:nvSpPr>
          <p:cNvPr id="12" name="Text Placeholder 11">
            <a:extLst>
              <a:ext uri="{FF2B5EF4-FFF2-40B4-BE49-F238E27FC236}">
                <a16:creationId xmlns:a16="http://schemas.microsoft.com/office/drawing/2014/main" id="{6938F727-1F7C-4C2F-A3D4-087A34D48A8D}"/>
              </a:ext>
            </a:extLst>
          </p:cNvPr>
          <p:cNvSpPr>
            <a:spLocks noGrp="1"/>
          </p:cNvSpPr>
          <p:nvPr>
            <p:ph type="body" sz="quarter" idx="17"/>
          </p:nvPr>
        </p:nvSpPr>
        <p:spPr>
          <a:xfrm>
            <a:off x="5400675" y="1410293"/>
            <a:ext cx="6407150" cy="4536000"/>
          </a:xfrm>
        </p:spPr>
        <p:txBody>
          <a:bodyPr/>
          <a:lstStyle/>
          <a:p>
            <a:r>
              <a:rPr lang="en-AU" b="1" dirty="0">
                <a:latin typeface="+mj-lt"/>
              </a:rPr>
              <a:t>Task</a:t>
            </a:r>
          </a:p>
          <a:p>
            <a:r>
              <a:rPr lang="en-AU" dirty="0">
                <a:latin typeface="+mn-lt"/>
                <a:ea typeface="Calibri" panose="020F0502020204030204" pitchFamily="34" charset="0"/>
              </a:rPr>
              <a:t>W</a:t>
            </a:r>
            <a:r>
              <a:rPr lang="en-AU" dirty="0">
                <a:effectLst/>
                <a:latin typeface="+mn-lt"/>
                <a:ea typeface="Calibri" panose="020F0502020204030204" pitchFamily="34" charset="0"/>
              </a:rPr>
              <a:t>ork in groups of 3–4 to design a skill practice session aimed at improving a specific phase of your bowling or batting technique.</a:t>
            </a:r>
          </a:p>
          <a:p>
            <a:r>
              <a:rPr lang="en-AU" dirty="0">
                <a:latin typeface="+mn-lt"/>
                <a:ea typeface="Calibri" panose="020F0502020204030204" pitchFamily="34" charset="0"/>
              </a:rPr>
              <a:t>The activity should:</a:t>
            </a:r>
          </a:p>
          <a:p>
            <a:pPr marL="285750" indent="-285750">
              <a:buFont typeface="Arial" panose="020B0604020202020204" pitchFamily="34" charset="0"/>
              <a:buChar char="•"/>
            </a:pPr>
            <a:r>
              <a:rPr lang="en-AU" dirty="0">
                <a:latin typeface="+mn-lt"/>
                <a:ea typeface="Calibri" panose="020F0502020204030204" pitchFamily="34" charset="0"/>
              </a:rPr>
              <a:t>include a warm-up</a:t>
            </a:r>
          </a:p>
          <a:p>
            <a:pPr marL="285750" indent="-285750">
              <a:buFont typeface="Arial" panose="020B0604020202020204" pitchFamily="34" charset="0"/>
              <a:buChar char="•"/>
            </a:pPr>
            <a:r>
              <a:rPr lang="en-AU" dirty="0">
                <a:latin typeface="+mn-lt"/>
                <a:ea typeface="Calibri" panose="020F0502020204030204" pitchFamily="34" charset="0"/>
              </a:rPr>
              <a:t>be short, no more than 10–15 minutes</a:t>
            </a:r>
          </a:p>
          <a:p>
            <a:pPr marL="285750" indent="-285750">
              <a:buFont typeface="Arial" panose="020B0604020202020204" pitchFamily="34" charset="0"/>
              <a:buChar char="•"/>
            </a:pPr>
            <a:r>
              <a:rPr lang="en-AU" dirty="0">
                <a:latin typeface="+mn-lt"/>
                <a:ea typeface="Calibri" panose="020F0502020204030204" pitchFamily="34" charset="0"/>
              </a:rPr>
              <a:t>be specific to the phase being improved</a:t>
            </a:r>
          </a:p>
          <a:p>
            <a:pPr marL="285750" indent="-285750">
              <a:buFont typeface="Arial" panose="020B0604020202020204" pitchFamily="34" charset="0"/>
              <a:buChar char="•"/>
            </a:pPr>
            <a:r>
              <a:rPr lang="en-AU" dirty="0">
                <a:latin typeface="+mn-lt"/>
                <a:ea typeface="Calibri" panose="020F0502020204030204" pitchFamily="34" charset="0"/>
              </a:rPr>
              <a:t>allow for repetition of skill for development</a:t>
            </a:r>
          </a:p>
        </p:txBody>
      </p:sp>
      <p:sp>
        <p:nvSpPr>
          <p:cNvPr id="4" name="Slide Number Placeholder 3">
            <a:extLst>
              <a:ext uri="{FF2B5EF4-FFF2-40B4-BE49-F238E27FC236}">
                <a16:creationId xmlns:a16="http://schemas.microsoft.com/office/drawing/2014/main" id="{02F79E45-2B78-2472-E552-D0B59E420AA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43</a:t>
            </a:fld>
            <a:endParaRPr lang="en-AU"/>
          </a:p>
        </p:txBody>
      </p:sp>
    </p:spTree>
    <p:extLst>
      <p:ext uri="{BB962C8B-B14F-4D97-AF65-F5344CB8AC3E}">
        <p14:creationId xmlns:p14="http://schemas.microsoft.com/office/powerpoint/2010/main" val="22083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72194-D3BF-0966-BEAE-CB98DF120B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FAE4E2-3B7A-1546-BE7B-F2F009545F4A}"/>
              </a:ext>
            </a:extLst>
          </p:cNvPr>
          <p:cNvSpPr>
            <a:spLocks noGrp="1"/>
          </p:cNvSpPr>
          <p:nvPr>
            <p:ph type="ctrTitle"/>
          </p:nvPr>
        </p:nvSpPr>
        <p:spPr/>
        <p:txBody>
          <a:bodyPr/>
          <a:lstStyle/>
          <a:p>
            <a:r>
              <a:rPr lang="en-AU" dirty="0">
                <a:latin typeface="+mj-lt"/>
              </a:rPr>
              <a:t>Learning sequence 8 – the muscular and skeletal system</a:t>
            </a:r>
          </a:p>
        </p:txBody>
      </p:sp>
    </p:spTree>
    <p:extLst>
      <p:ext uri="{BB962C8B-B14F-4D97-AF65-F5344CB8AC3E}">
        <p14:creationId xmlns:p14="http://schemas.microsoft.com/office/powerpoint/2010/main" val="263034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780A-84C5-32F9-AA26-6002E009A5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83F0F7-300A-4444-7E91-B113FBAAD3A7}"/>
              </a:ext>
            </a:extLst>
          </p:cNvPr>
          <p:cNvSpPr>
            <a:spLocks noGrp="1"/>
          </p:cNvSpPr>
          <p:nvPr>
            <p:ph type="title"/>
          </p:nvPr>
        </p:nvSpPr>
        <p:spPr/>
        <p:txBody>
          <a:bodyPr/>
          <a:lstStyle/>
          <a:p>
            <a:r>
              <a:rPr lang="en-AU" dirty="0">
                <a:latin typeface="+mj-lt"/>
              </a:rPr>
              <a:t>Learning intentions – the muscular and skeletal system</a:t>
            </a:r>
          </a:p>
        </p:txBody>
      </p:sp>
      <p:sp>
        <p:nvSpPr>
          <p:cNvPr id="3" name="TextBox 2">
            <a:extLst>
              <a:ext uri="{FF2B5EF4-FFF2-40B4-BE49-F238E27FC236}">
                <a16:creationId xmlns:a16="http://schemas.microsoft.com/office/drawing/2014/main" id="{4A739A55-F26D-5791-171C-8D9C6A5FE533}"/>
              </a:ext>
            </a:extLst>
          </p:cNvPr>
          <p:cNvSpPr txBox="1"/>
          <p:nvPr/>
        </p:nvSpPr>
        <p:spPr>
          <a:xfrm>
            <a:off x="370416" y="1894417"/>
            <a:ext cx="11303000" cy="42557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recognise the relationship between skeletal muscles and bones, understanding how they work together to produce movement in various cricket techniques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describe the role of the muscular and skeletal systems in the context of sports movements, particularly during a fielder's overarm throw in cricket</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demonstrate how biomechanics can improve performance and prevent injury by understanding the correct technique and the role of muscles and joints in movement.</a:t>
            </a:r>
          </a:p>
          <a:p>
            <a:pPr>
              <a:lnSpc>
                <a:spcPct val="150000"/>
              </a:lnSpc>
              <a:spcAft>
                <a:spcPts val="600"/>
              </a:spcAft>
            </a:pP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98669ADF-24E5-071C-900B-E05163D4EAC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2794188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B07B8-1DD3-00F6-B1B7-65B30A050D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EDC2AB-F3CB-D5A2-C891-217F65076B68}"/>
              </a:ext>
            </a:extLst>
          </p:cNvPr>
          <p:cNvSpPr>
            <a:spLocks noGrp="1"/>
          </p:cNvSpPr>
          <p:nvPr>
            <p:ph type="title"/>
          </p:nvPr>
        </p:nvSpPr>
        <p:spPr/>
        <p:txBody>
          <a:bodyPr/>
          <a:lstStyle/>
          <a:p>
            <a:r>
              <a:rPr lang="en-AU" dirty="0">
                <a:latin typeface="+mj-lt"/>
              </a:rPr>
              <a:t>Success criteria – the muscular and skeletal system</a:t>
            </a:r>
          </a:p>
        </p:txBody>
      </p:sp>
      <p:sp>
        <p:nvSpPr>
          <p:cNvPr id="3" name="TextBox 2">
            <a:extLst>
              <a:ext uri="{FF2B5EF4-FFF2-40B4-BE49-F238E27FC236}">
                <a16:creationId xmlns:a16="http://schemas.microsoft.com/office/drawing/2014/main" id="{9ED40657-3D35-136D-6BB3-FB5027350371}"/>
              </a:ext>
            </a:extLst>
          </p:cNvPr>
          <p:cNvSpPr txBox="1"/>
          <p:nvPr/>
        </p:nvSpPr>
        <p:spPr>
          <a:xfrm>
            <a:off x="370416" y="1894417"/>
            <a:ext cx="11303000" cy="35593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identify and label the major bones, muscles, and joints involved in a selected sports skill, discussing their functions and interactions during the execution of that skill</a:t>
            </a:r>
          </a:p>
          <a:p>
            <a:pPr marL="342900" indent="-342900">
              <a:lnSpc>
                <a:spcPct val="150000"/>
              </a:lnSpc>
              <a:spcAft>
                <a:spcPts val="1200"/>
              </a:spcAft>
              <a:buFont typeface="Arial"/>
              <a:buChar char="•"/>
            </a:pPr>
            <a:r>
              <a:rPr lang="en-AU" sz="2000" dirty="0">
                <a:cs typeface="Arial" panose="020B0604020202020204" pitchFamily="34" charset="0"/>
              </a:rPr>
              <a:t>explain how specific muscles and bones collaborate during cricket skills, providing examples from batting, bowling, and fielding to illustrate their functions</a:t>
            </a:r>
          </a:p>
          <a:p>
            <a:pPr marL="342900" indent="-342900">
              <a:lnSpc>
                <a:spcPct val="150000"/>
              </a:lnSpc>
              <a:spcAft>
                <a:spcPts val="1200"/>
              </a:spcAft>
              <a:buFont typeface="Arial"/>
              <a:buChar char="•"/>
            </a:pPr>
            <a:r>
              <a:rPr lang="en-AU" sz="2000" dirty="0">
                <a:cs typeface="Arial" panose="020B0604020202020204" pitchFamily="34" charset="0"/>
              </a:rPr>
              <a:t>analyse the impact of correct and incorrect techniques on the performance of a skill, explaining how biomechanics can enhance efficiency and reduce the risk of injury.</a:t>
            </a:r>
          </a:p>
        </p:txBody>
      </p:sp>
      <p:sp>
        <p:nvSpPr>
          <p:cNvPr id="2" name="Slide Number Placeholder 1">
            <a:extLst>
              <a:ext uri="{FF2B5EF4-FFF2-40B4-BE49-F238E27FC236}">
                <a16:creationId xmlns:a16="http://schemas.microsoft.com/office/drawing/2014/main" id="{85F3026B-A988-12A8-0F55-D175C51F03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1278019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5105834-0DF3-64E8-A5A6-FA6DC4B1DDB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259AB461-B7CA-377C-4FC3-AEC17A09DBE1}"/>
              </a:ext>
            </a:extLst>
          </p:cNvPr>
          <p:cNvSpPr>
            <a:spLocks noGrp="1"/>
          </p:cNvSpPr>
          <p:nvPr>
            <p:ph type="title"/>
          </p:nvPr>
        </p:nvSpPr>
        <p:spPr/>
        <p:txBody>
          <a:bodyPr/>
          <a:lstStyle/>
          <a:p>
            <a:r>
              <a:rPr lang="en-AU" dirty="0">
                <a:latin typeface="+mj-lt"/>
              </a:rPr>
              <a:t>Skeletal system</a:t>
            </a:r>
          </a:p>
        </p:txBody>
      </p:sp>
      <p:sp>
        <p:nvSpPr>
          <p:cNvPr id="7" name="Text Placeholder 6">
            <a:extLst>
              <a:ext uri="{FF2B5EF4-FFF2-40B4-BE49-F238E27FC236}">
                <a16:creationId xmlns:a16="http://schemas.microsoft.com/office/drawing/2014/main" id="{97262DAC-9ED0-4A08-9E29-0EDD0F3BF261}"/>
              </a:ext>
            </a:extLst>
          </p:cNvPr>
          <p:cNvSpPr>
            <a:spLocks noGrp="1"/>
          </p:cNvSpPr>
          <p:nvPr>
            <p:ph type="body" sz="quarter" idx="17"/>
          </p:nvPr>
        </p:nvSpPr>
        <p:spPr>
          <a:xfrm>
            <a:off x="5400000" y="1447200"/>
            <a:ext cx="6407150" cy="4536000"/>
          </a:xfrm>
        </p:spPr>
        <p:txBody>
          <a:bodyPr/>
          <a:lstStyle/>
          <a:p>
            <a:r>
              <a:rPr lang="en-AU" b="1" dirty="0">
                <a:latin typeface="+mj-lt"/>
              </a:rPr>
              <a:t>Online game</a:t>
            </a:r>
          </a:p>
          <a:p>
            <a:r>
              <a:rPr lang="en-AU" dirty="0">
                <a:latin typeface="+mn-lt"/>
              </a:rPr>
              <a:t>Play a game of </a:t>
            </a:r>
            <a:r>
              <a:rPr lang="en-AU" u="sng" dirty="0">
                <a:solidFill>
                  <a:srgbClr val="2F5496"/>
                </a:solidFill>
                <a:latin typeface="+mn-lt"/>
                <a:ea typeface="Calibri" panose="020F0502020204030204" pitchFamily="34" charset="0"/>
                <a:hlinkClick r:id="rId4"/>
              </a:rPr>
              <a:t>Whack a bone</a:t>
            </a:r>
            <a:r>
              <a:rPr lang="en-AU" dirty="0">
                <a:effectLst/>
                <a:latin typeface="+mn-lt"/>
                <a:ea typeface="Calibri" panose="020F0502020204030204" pitchFamily="34" charset="0"/>
              </a:rPr>
              <a:t> online to help visualise and recall major bones in the body.</a:t>
            </a:r>
          </a:p>
          <a:p>
            <a:r>
              <a:rPr lang="en-AU" b="1" dirty="0">
                <a:latin typeface="+mj-lt"/>
                <a:ea typeface="Calibri" panose="020F0502020204030204" pitchFamily="34" charset="0"/>
              </a:rPr>
              <a:t>Skeleton drawing and relay</a:t>
            </a:r>
          </a:p>
          <a:p>
            <a:r>
              <a:rPr lang="en-AU" dirty="0">
                <a:effectLst/>
                <a:latin typeface="+mn-lt"/>
                <a:ea typeface="Calibri" panose="020F0502020204030204" pitchFamily="34" charset="0"/>
              </a:rPr>
              <a:t>In small groups, draw a life-size skeleton on butcher’s paper, label major bones, then cut out their skeleton.</a:t>
            </a:r>
          </a:p>
          <a:p>
            <a:r>
              <a:rPr lang="en-AU" dirty="0">
                <a:effectLst/>
                <a:latin typeface="+mn-lt"/>
                <a:ea typeface="Calibri" panose="020F0502020204030204" pitchFamily="34" charset="0"/>
              </a:rPr>
              <a:t>Once completed, you will compete in a “bones relay" where you will reassemble your skeleton at the finish line.</a:t>
            </a:r>
          </a:p>
        </p:txBody>
      </p:sp>
      <p:sp>
        <p:nvSpPr>
          <p:cNvPr id="3" name="Slide Number Placeholder 2">
            <a:extLst>
              <a:ext uri="{FF2B5EF4-FFF2-40B4-BE49-F238E27FC236}">
                <a16:creationId xmlns:a16="http://schemas.microsoft.com/office/drawing/2014/main" id="{282A948B-0331-F3DB-F6C2-2BAAC0C1E27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47</a:t>
            </a:fld>
            <a:endParaRPr lang="en-AU"/>
          </a:p>
        </p:txBody>
      </p:sp>
    </p:spTree>
    <p:extLst>
      <p:ext uri="{BB962C8B-B14F-4D97-AF65-F5344CB8AC3E}">
        <p14:creationId xmlns:p14="http://schemas.microsoft.com/office/powerpoint/2010/main" val="131512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13901-2121-1823-8FAC-D3100DA8A68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3CFDC7E-E49D-2F09-7F56-4F38B725D645}"/>
              </a:ext>
            </a:extLst>
          </p:cNvPr>
          <p:cNvSpPr>
            <a:spLocks noGrp="1"/>
          </p:cNvSpPr>
          <p:nvPr>
            <p:ph type="title"/>
          </p:nvPr>
        </p:nvSpPr>
        <p:spPr/>
        <p:txBody>
          <a:bodyPr/>
          <a:lstStyle/>
          <a:p>
            <a:r>
              <a:rPr lang="en-AU" dirty="0">
                <a:latin typeface="+mj-lt"/>
              </a:rPr>
              <a:t>Joints in the body</a:t>
            </a:r>
          </a:p>
        </p:txBody>
      </p:sp>
      <p:sp>
        <p:nvSpPr>
          <p:cNvPr id="2" name="Text Placeholder 1">
            <a:extLst>
              <a:ext uri="{FF2B5EF4-FFF2-40B4-BE49-F238E27FC236}">
                <a16:creationId xmlns:a16="http://schemas.microsoft.com/office/drawing/2014/main" id="{B97D8DCF-2099-127D-C20D-45B362FFA0FB}"/>
              </a:ext>
            </a:extLst>
          </p:cNvPr>
          <p:cNvSpPr>
            <a:spLocks noGrp="1"/>
          </p:cNvSpPr>
          <p:nvPr>
            <p:ph type="body" sz="quarter" idx="18"/>
          </p:nvPr>
        </p:nvSpPr>
        <p:spPr/>
        <p:txBody>
          <a:bodyPr/>
          <a:lstStyle/>
          <a:p>
            <a:r>
              <a:rPr lang="en-AU">
                <a:latin typeface="+mj-lt"/>
              </a:rPr>
              <a:t>Discussion</a:t>
            </a:r>
          </a:p>
        </p:txBody>
      </p:sp>
      <p:sp>
        <p:nvSpPr>
          <p:cNvPr id="7" name="Text Placeholder 6">
            <a:extLst>
              <a:ext uri="{FF2B5EF4-FFF2-40B4-BE49-F238E27FC236}">
                <a16:creationId xmlns:a16="http://schemas.microsoft.com/office/drawing/2014/main" id="{61F23383-9483-BF62-860C-4578D205FDFC}"/>
              </a:ext>
            </a:extLst>
          </p:cNvPr>
          <p:cNvSpPr>
            <a:spLocks noGrp="1"/>
          </p:cNvSpPr>
          <p:nvPr>
            <p:ph type="body" sz="quarter" idx="17"/>
          </p:nvPr>
        </p:nvSpPr>
        <p:spPr>
          <a:xfrm>
            <a:off x="360000" y="1567087"/>
            <a:ext cx="11484000" cy="3260408"/>
          </a:xfrm>
        </p:spPr>
        <p:txBody>
          <a:bodyPr/>
          <a:lstStyle/>
          <a:p>
            <a:r>
              <a:rPr lang="en-AU" sz="1800" dirty="0">
                <a:latin typeface="+mn-lt"/>
              </a:rPr>
              <a:t>What are the different types of joints in the body:</a:t>
            </a:r>
          </a:p>
          <a:p>
            <a:pPr marL="285750" indent="-285750">
              <a:buFont typeface="Arial" panose="020B0604020202020204" pitchFamily="34" charset="0"/>
              <a:buChar char="•"/>
            </a:pPr>
            <a:r>
              <a:rPr lang="en-AU" sz="1800" dirty="0">
                <a:effectLst/>
                <a:latin typeface="+mn-lt"/>
                <a:ea typeface="Calibri" panose="020F0502020204030204" pitchFamily="34" charset="0"/>
              </a:rPr>
              <a:t>hinge</a:t>
            </a:r>
          </a:p>
          <a:p>
            <a:pPr marL="285750" indent="-285750">
              <a:buFont typeface="Arial" panose="020B0604020202020204" pitchFamily="34" charset="0"/>
              <a:buChar char="•"/>
            </a:pPr>
            <a:r>
              <a:rPr lang="en-AU" sz="1800" dirty="0">
                <a:latin typeface="+mn-lt"/>
                <a:ea typeface="Calibri" panose="020F0502020204030204" pitchFamily="34" charset="0"/>
              </a:rPr>
              <a:t>ball-and-socket</a:t>
            </a:r>
          </a:p>
          <a:p>
            <a:pPr marL="285750" indent="-285750">
              <a:buFont typeface="Arial" panose="020B0604020202020204" pitchFamily="34" charset="0"/>
              <a:buChar char="•"/>
            </a:pPr>
            <a:r>
              <a:rPr lang="en-AU" sz="1800" dirty="0">
                <a:effectLst/>
                <a:latin typeface="+mn-lt"/>
                <a:ea typeface="Calibri" panose="020F0502020204030204" pitchFamily="34" charset="0"/>
              </a:rPr>
              <a:t>pivot</a:t>
            </a:r>
          </a:p>
          <a:p>
            <a:pPr marL="285750" indent="-285750">
              <a:buFont typeface="Arial" panose="020B0604020202020204" pitchFamily="34" charset="0"/>
              <a:buChar char="•"/>
            </a:pPr>
            <a:r>
              <a:rPr lang="en-AU" sz="1800" dirty="0">
                <a:latin typeface="+mn-lt"/>
                <a:ea typeface="Calibri" panose="020F0502020204030204" pitchFamily="34" charset="0"/>
              </a:rPr>
              <a:t>gliding</a:t>
            </a:r>
            <a:endParaRPr lang="en-AU" sz="1800" dirty="0">
              <a:effectLst/>
              <a:latin typeface="+mn-lt"/>
              <a:ea typeface="Calibri" panose="020F0502020204030204" pitchFamily="34" charset="0"/>
            </a:endParaRPr>
          </a:p>
          <a:p>
            <a:r>
              <a:rPr lang="en-AU" sz="1800" dirty="0">
                <a:effectLst/>
                <a:latin typeface="+mn-lt"/>
                <a:ea typeface="Calibri" panose="020F0502020204030204" pitchFamily="34" charset="0"/>
              </a:rPr>
              <a:t>Identify joints used in </a:t>
            </a:r>
            <a:r>
              <a:rPr lang="en-AU" sz="1800" dirty="0">
                <a:latin typeface="+mn-lt"/>
                <a:ea typeface="Calibri" panose="020F0502020204030204" pitchFamily="34" charset="0"/>
              </a:rPr>
              <a:t>cricket movements using the following table and then compare with a partner.</a:t>
            </a:r>
          </a:p>
          <a:p>
            <a:endParaRPr lang="en-AU" sz="1800" dirty="0">
              <a:effectLst/>
              <a:latin typeface="+mn-lt"/>
              <a:ea typeface="Calibri" panose="020F0502020204030204" pitchFamily="34" charset="0"/>
            </a:endParaRPr>
          </a:p>
          <a:p>
            <a:endParaRPr lang="en-AU" sz="1800" dirty="0">
              <a:latin typeface="+mn-lt"/>
            </a:endParaRPr>
          </a:p>
        </p:txBody>
      </p:sp>
      <p:graphicFrame>
        <p:nvGraphicFramePr>
          <p:cNvPr id="4" name="Table 3">
            <a:extLst>
              <a:ext uri="{FF2B5EF4-FFF2-40B4-BE49-F238E27FC236}">
                <a16:creationId xmlns:a16="http://schemas.microsoft.com/office/drawing/2014/main" id="{163F322C-B4FF-D1AA-33F7-B0BDD654A7F8}"/>
              </a:ext>
            </a:extLst>
          </p:cNvPr>
          <p:cNvGraphicFramePr>
            <a:graphicFrameLocks noGrp="1"/>
          </p:cNvGraphicFramePr>
          <p:nvPr>
            <p:extLst>
              <p:ext uri="{D42A27DB-BD31-4B8C-83A1-F6EECF244321}">
                <p14:modId xmlns:p14="http://schemas.microsoft.com/office/powerpoint/2010/main" val="1880566563"/>
              </p:ext>
            </p:extLst>
          </p:nvPr>
        </p:nvGraphicFramePr>
        <p:xfrm>
          <a:off x="360210" y="4940341"/>
          <a:ext cx="11123790" cy="1097280"/>
        </p:xfrm>
        <a:graphic>
          <a:graphicData uri="http://schemas.openxmlformats.org/drawingml/2006/table">
            <a:tbl>
              <a:tblPr firstRow="1" bandRow="1">
                <a:tableStyleId>{B301B821-A1FF-4177-AEE7-76D212191A09}</a:tableStyleId>
              </a:tblPr>
              <a:tblGrid>
                <a:gridCol w="5561895">
                  <a:extLst>
                    <a:ext uri="{9D8B030D-6E8A-4147-A177-3AD203B41FA5}">
                      <a16:colId xmlns:a16="http://schemas.microsoft.com/office/drawing/2014/main" val="2498710253"/>
                    </a:ext>
                  </a:extLst>
                </a:gridCol>
                <a:gridCol w="5561895">
                  <a:extLst>
                    <a:ext uri="{9D8B030D-6E8A-4147-A177-3AD203B41FA5}">
                      <a16:colId xmlns:a16="http://schemas.microsoft.com/office/drawing/2014/main" val="2287547085"/>
                    </a:ext>
                  </a:extLst>
                </a:gridCol>
              </a:tblGrid>
              <a:tr h="352529">
                <a:tc>
                  <a:txBody>
                    <a:bodyPr/>
                    <a:lstStyle/>
                    <a:p>
                      <a:r>
                        <a:rPr lang="en-AU" dirty="0"/>
                        <a:t>Joint</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a:t>Cricket movement</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44658312"/>
                  </a:ext>
                </a:extLst>
              </a:tr>
              <a:tr h="352529">
                <a:tc>
                  <a:txBody>
                    <a:bodyPr/>
                    <a:lstStyle/>
                    <a:p>
                      <a:r>
                        <a:rPr lang="en-AU" dirty="0"/>
                        <a:t>Ball-and-socket</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a:t>Rotation of shoulder in bowling</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3571880"/>
                  </a:ext>
                </a:extLst>
              </a:tr>
              <a:tr h="352529">
                <a:tc>
                  <a:txBody>
                    <a:bodyPr/>
                    <a:lstStyle/>
                    <a:p>
                      <a:endParaRPr lang="en-AU" dirty="0"/>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5625670"/>
                  </a:ext>
                </a:extLst>
              </a:tr>
            </a:tbl>
          </a:graphicData>
        </a:graphic>
      </p:graphicFrame>
      <p:sp>
        <p:nvSpPr>
          <p:cNvPr id="3" name="Slide Number Placeholder 2">
            <a:extLst>
              <a:ext uri="{FF2B5EF4-FFF2-40B4-BE49-F238E27FC236}">
                <a16:creationId xmlns:a16="http://schemas.microsoft.com/office/drawing/2014/main" id="{29483D7F-CCE0-6ABE-8712-6CB563486E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48</a:t>
            </a:fld>
            <a:endParaRPr lang="en-AU"/>
          </a:p>
        </p:txBody>
      </p:sp>
    </p:spTree>
    <p:extLst>
      <p:ext uri="{BB962C8B-B14F-4D97-AF65-F5344CB8AC3E}">
        <p14:creationId xmlns:p14="http://schemas.microsoft.com/office/powerpoint/2010/main" val="242866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345462E-5405-295B-1F1A-0FE23B3191B6}"/>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B713E2D3-DED0-5C56-DDB1-5C799F9D9714}"/>
              </a:ext>
            </a:extLst>
          </p:cNvPr>
          <p:cNvSpPr>
            <a:spLocks noGrp="1"/>
          </p:cNvSpPr>
          <p:nvPr>
            <p:ph type="title"/>
          </p:nvPr>
        </p:nvSpPr>
        <p:spPr/>
        <p:txBody>
          <a:bodyPr/>
          <a:lstStyle/>
          <a:p>
            <a:r>
              <a:rPr lang="en-AU">
                <a:latin typeface="+mj-lt"/>
              </a:rPr>
              <a:t>Muscular system</a:t>
            </a:r>
          </a:p>
        </p:txBody>
      </p:sp>
      <p:sp>
        <p:nvSpPr>
          <p:cNvPr id="8" name="Text Placeholder 7">
            <a:extLst>
              <a:ext uri="{FF2B5EF4-FFF2-40B4-BE49-F238E27FC236}">
                <a16:creationId xmlns:a16="http://schemas.microsoft.com/office/drawing/2014/main" id="{D3C9A1B5-ABD7-488C-4C32-92EF05A5A977}"/>
              </a:ext>
            </a:extLst>
          </p:cNvPr>
          <p:cNvSpPr>
            <a:spLocks noGrp="1"/>
          </p:cNvSpPr>
          <p:nvPr>
            <p:ph type="body" sz="quarter" idx="18"/>
          </p:nvPr>
        </p:nvSpPr>
        <p:spPr/>
        <p:txBody>
          <a:bodyPr/>
          <a:lstStyle/>
          <a:p>
            <a:r>
              <a:rPr lang="en-AU">
                <a:latin typeface="+mj-lt"/>
              </a:rPr>
              <a:t>Game and discussion</a:t>
            </a:r>
          </a:p>
        </p:txBody>
      </p:sp>
      <p:sp>
        <p:nvSpPr>
          <p:cNvPr id="7" name="Text Placeholder 6">
            <a:extLst>
              <a:ext uri="{FF2B5EF4-FFF2-40B4-BE49-F238E27FC236}">
                <a16:creationId xmlns:a16="http://schemas.microsoft.com/office/drawing/2014/main" id="{35F35FA3-37AC-9F18-FE27-5180349F9A91}"/>
              </a:ext>
            </a:extLst>
          </p:cNvPr>
          <p:cNvSpPr>
            <a:spLocks noGrp="1"/>
          </p:cNvSpPr>
          <p:nvPr>
            <p:ph type="body" sz="quarter" idx="17"/>
          </p:nvPr>
        </p:nvSpPr>
        <p:spPr/>
        <p:txBody>
          <a:bodyPr/>
          <a:lstStyle/>
          <a:p>
            <a:r>
              <a:rPr lang="en-AU" b="1" dirty="0">
                <a:latin typeface="+mj-lt"/>
              </a:rPr>
              <a:t>Online game</a:t>
            </a:r>
          </a:p>
          <a:p>
            <a:r>
              <a:rPr lang="en-AU" dirty="0">
                <a:latin typeface="+mn-lt"/>
                <a:ea typeface="Calibri" panose="020F0502020204030204" pitchFamily="34" charset="0"/>
              </a:rPr>
              <a:t>C</a:t>
            </a:r>
            <a:r>
              <a:rPr lang="en-AU" dirty="0">
                <a:effectLst/>
                <a:latin typeface="+mn-lt"/>
                <a:ea typeface="Calibri" panose="020F0502020204030204" pitchFamily="34" charset="0"/>
              </a:rPr>
              <a:t>omplete level one of an interactive muscles game </a:t>
            </a:r>
            <a:r>
              <a:rPr lang="en-AU" u="sng" dirty="0">
                <a:solidFill>
                  <a:srgbClr val="2F5496"/>
                </a:solidFill>
                <a:effectLst/>
                <a:latin typeface="+mn-lt"/>
                <a:ea typeface="Calibri" panose="020F0502020204030204" pitchFamily="34" charset="0"/>
                <a:hlinkClick r:id="rId4"/>
              </a:rPr>
              <a:t>Poke a muscle</a:t>
            </a:r>
            <a:r>
              <a:rPr lang="en-AU" dirty="0">
                <a:effectLst/>
                <a:latin typeface="+mn-lt"/>
                <a:ea typeface="Calibri" panose="020F0502020204030204" pitchFamily="34" charset="0"/>
              </a:rPr>
              <a:t> online.</a:t>
            </a:r>
          </a:p>
          <a:p>
            <a:r>
              <a:rPr lang="en-AU" b="1" dirty="0">
                <a:latin typeface="+mj-lt"/>
                <a:ea typeface="Calibri" panose="020F0502020204030204" pitchFamily="34" charset="0"/>
              </a:rPr>
              <a:t>Class discussion</a:t>
            </a:r>
          </a:p>
          <a:p>
            <a:pPr marL="285750" indent="-285750">
              <a:buFont typeface="Arial" panose="020B0604020202020204" pitchFamily="34" charset="0"/>
              <a:buChar char="•"/>
            </a:pPr>
            <a:r>
              <a:rPr lang="en-AU" dirty="0">
                <a:latin typeface="+mn-lt"/>
                <a:ea typeface="Calibri" panose="020F0502020204030204" pitchFamily="34" charset="0"/>
              </a:rPr>
              <a:t>How do muscles work with bones to create movement in cricket?</a:t>
            </a:r>
          </a:p>
          <a:p>
            <a:pPr marL="285750" indent="-285750">
              <a:buFont typeface="Arial" panose="020B0604020202020204" pitchFamily="34" charset="0"/>
              <a:buChar char="•"/>
            </a:pPr>
            <a:r>
              <a:rPr lang="en-AU" dirty="0">
                <a:latin typeface="+mn-lt"/>
                <a:ea typeface="Calibri" panose="020F0502020204030204" pitchFamily="34" charset="0"/>
              </a:rPr>
              <a:t>Identify together the key muscles used in cricket movements</a:t>
            </a:r>
            <a:endParaRPr lang="en-AU" b="1" dirty="0">
              <a:latin typeface="+mn-lt"/>
              <a:ea typeface="Calibri" panose="020F0502020204030204" pitchFamily="34" charset="0"/>
            </a:endParaRPr>
          </a:p>
        </p:txBody>
      </p:sp>
      <p:sp>
        <p:nvSpPr>
          <p:cNvPr id="2" name="Slide Number Placeholder 1">
            <a:extLst>
              <a:ext uri="{FF2B5EF4-FFF2-40B4-BE49-F238E27FC236}">
                <a16:creationId xmlns:a16="http://schemas.microsoft.com/office/drawing/2014/main" id="{4BB02392-8808-7ADD-CDDF-700B211104F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49</a:t>
            </a:fld>
            <a:endParaRPr lang="en-AU"/>
          </a:p>
        </p:txBody>
      </p:sp>
    </p:spTree>
    <p:extLst>
      <p:ext uri="{BB962C8B-B14F-4D97-AF65-F5344CB8AC3E}">
        <p14:creationId xmlns:p14="http://schemas.microsoft.com/office/powerpoint/2010/main" val="3863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360000"/>
            <a:ext cx="11484002" cy="522000"/>
          </a:xfrm>
        </p:spPr>
        <p:txBody>
          <a:bodyPr/>
          <a:lstStyle/>
          <a:p>
            <a:r>
              <a:rPr lang="en-AU" dirty="0">
                <a:latin typeface="+mj-lt"/>
              </a:rPr>
              <a:t>Learning intentions – how do we improve performance? </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9438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refine and adapt fundamental cricket skills (batting, bowling, fielding) to improve performance in dynamic situations.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analyse how fitness components and biomechanical principles affect skill execution in sport.</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communicate and collaborate effectively during group activities to explore strategies that improve sporting performance.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90F953-2D2B-9B89-6F63-4C523FF0BAC9}"/>
              </a:ext>
            </a:extLst>
          </p:cNvPr>
          <p:cNvSpPr>
            <a:spLocks noGrp="1"/>
          </p:cNvSpPr>
          <p:nvPr>
            <p:ph type="title"/>
          </p:nvPr>
        </p:nvSpPr>
        <p:spPr/>
        <p:txBody>
          <a:bodyPr/>
          <a:lstStyle/>
          <a:p>
            <a:r>
              <a:rPr lang="en-AU" dirty="0">
                <a:latin typeface="+mj-lt"/>
              </a:rPr>
              <a:t>Anatomical movement analysis in cricket</a:t>
            </a:r>
          </a:p>
        </p:txBody>
      </p:sp>
      <p:sp>
        <p:nvSpPr>
          <p:cNvPr id="7" name="Text Placeholder 6">
            <a:extLst>
              <a:ext uri="{FF2B5EF4-FFF2-40B4-BE49-F238E27FC236}">
                <a16:creationId xmlns:a16="http://schemas.microsoft.com/office/drawing/2014/main" id="{B6232984-DDE7-E5C5-6D2B-5EA6E26549ED}"/>
              </a:ext>
            </a:extLst>
          </p:cNvPr>
          <p:cNvSpPr>
            <a:spLocks noGrp="1"/>
          </p:cNvSpPr>
          <p:nvPr>
            <p:ph type="body" sz="quarter" idx="18"/>
          </p:nvPr>
        </p:nvSpPr>
        <p:spPr/>
        <p:txBody>
          <a:bodyPr/>
          <a:lstStyle/>
          <a:p>
            <a:r>
              <a:rPr lang="en-AU">
                <a:latin typeface="+mj-lt"/>
              </a:rPr>
              <a:t>Analysis</a:t>
            </a:r>
          </a:p>
        </p:txBody>
      </p:sp>
      <p:sp>
        <p:nvSpPr>
          <p:cNvPr id="4" name="Text Placeholder 3">
            <a:extLst>
              <a:ext uri="{FF2B5EF4-FFF2-40B4-BE49-F238E27FC236}">
                <a16:creationId xmlns:a16="http://schemas.microsoft.com/office/drawing/2014/main" id="{48624EB4-589E-B50A-0E9A-C427C329BEA9}"/>
              </a:ext>
            </a:extLst>
          </p:cNvPr>
          <p:cNvSpPr>
            <a:spLocks noGrp="1"/>
          </p:cNvSpPr>
          <p:nvPr>
            <p:ph type="body" sz="quarter" idx="17"/>
          </p:nvPr>
        </p:nvSpPr>
        <p:spPr/>
        <p:txBody>
          <a:bodyPr/>
          <a:lstStyle/>
          <a:p>
            <a:r>
              <a:rPr lang="en-AU" dirty="0">
                <a:effectLst/>
                <a:latin typeface="+mn-lt"/>
                <a:ea typeface="Calibri" panose="020F0502020204030204" pitchFamily="34" charset="0"/>
              </a:rPr>
              <a:t>Watch the following 3 short video clips showcasing batting, bowling, and fielding techniques.</a:t>
            </a:r>
          </a:p>
          <a:p>
            <a:pPr marL="285750" indent="-285750">
              <a:buFont typeface="Arial" panose="020B0604020202020204" pitchFamily="34" charset="0"/>
              <a:buChar char="•"/>
            </a:pPr>
            <a:r>
              <a:rPr lang="en-AU" dirty="0">
                <a:effectLst/>
                <a:latin typeface="+mn-lt"/>
                <a:ea typeface="Calibri" panose="020F0502020204030204" pitchFamily="34" charset="0"/>
              </a:rPr>
              <a:t>Batting – </a:t>
            </a:r>
            <a:r>
              <a:rPr lang="en-AU" u="sng" dirty="0">
                <a:solidFill>
                  <a:srgbClr val="2F5496"/>
                </a:solidFill>
                <a:effectLst/>
                <a:latin typeface="+mn-lt"/>
                <a:ea typeface="Calibri" panose="020F0502020204030204" pitchFamily="34" charset="0"/>
                <a:hlinkClick r:id="rId3"/>
              </a:rPr>
              <a:t>Chris Lynn hits one out of the Gabba! KFC BBL 06</a:t>
            </a:r>
            <a:r>
              <a:rPr lang="en-AU" dirty="0">
                <a:effectLst/>
                <a:latin typeface="+mn-lt"/>
                <a:ea typeface="Calibri" panose="020F0502020204030204" pitchFamily="34" charset="0"/>
              </a:rPr>
              <a:t> (duration 1:07)</a:t>
            </a:r>
          </a:p>
          <a:p>
            <a:pPr marL="285750" indent="-285750">
              <a:buFont typeface="Arial" panose="020B0604020202020204" pitchFamily="34" charset="0"/>
              <a:buChar char="•"/>
            </a:pPr>
            <a:r>
              <a:rPr lang="en-AU" dirty="0">
                <a:effectLst/>
                <a:latin typeface="+mn-lt"/>
                <a:ea typeface="Calibri" panose="020F0502020204030204" pitchFamily="34" charset="0"/>
              </a:rPr>
              <a:t>Bowling – </a:t>
            </a:r>
            <a:r>
              <a:rPr lang="en-AU" u="sng" dirty="0">
                <a:solidFill>
                  <a:srgbClr val="2F5496"/>
                </a:solidFill>
                <a:effectLst/>
                <a:latin typeface="+mn-lt"/>
                <a:ea typeface="Calibri" panose="020F0502020204030204" pitchFamily="34" charset="0"/>
                <a:hlinkClick r:id="rId4"/>
              </a:rPr>
              <a:t>Quick Sutherland gets two wickets in two balls</a:t>
            </a:r>
            <a:r>
              <a:rPr lang="en-AU" dirty="0">
                <a:effectLst/>
                <a:latin typeface="+mn-lt"/>
                <a:ea typeface="Calibri" panose="020F0502020204030204" pitchFamily="34" charset="0"/>
              </a:rPr>
              <a:t> (duration 0:35)</a:t>
            </a:r>
          </a:p>
          <a:p>
            <a:pPr marL="285750" indent="-285750">
              <a:buFont typeface="Arial" panose="020B0604020202020204" pitchFamily="34" charset="0"/>
              <a:buChar char="•"/>
            </a:pPr>
            <a:r>
              <a:rPr lang="en-AU" dirty="0">
                <a:effectLst/>
                <a:latin typeface="+mn-lt"/>
                <a:ea typeface="Calibri" panose="020F0502020204030204" pitchFamily="34" charset="0"/>
              </a:rPr>
              <a:t>Fielding – </a:t>
            </a:r>
            <a:r>
              <a:rPr lang="en-AU" u="sng" dirty="0">
                <a:solidFill>
                  <a:srgbClr val="2F5496"/>
                </a:solidFill>
                <a:effectLst/>
                <a:latin typeface="+mn-lt"/>
                <a:ea typeface="Calibri" panose="020F0502020204030204" pitchFamily="34" charset="0"/>
                <a:hlinkClick r:id="rId5"/>
              </a:rPr>
              <a:t>'Catch of the summer': Edwards' magical grab at point</a:t>
            </a:r>
            <a:r>
              <a:rPr lang="en-AU" dirty="0">
                <a:effectLst/>
                <a:latin typeface="+mn-lt"/>
                <a:ea typeface="Calibri" panose="020F0502020204030204" pitchFamily="34" charset="0"/>
              </a:rPr>
              <a:t> (duration 0:26)</a:t>
            </a:r>
          </a:p>
          <a:p>
            <a:r>
              <a:rPr lang="en-AU" dirty="0">
                <a:latin typeface="+mn-lt"/>
                <a:ea typeface="Calibri" panose="020F0502020204030204" pitchFamily="34" charset="0"/>
              </a:rPr>
              <a:t>While watching, identify the:</a:t>
            </a:r>
          </a:p>
          <a:p>
            <a:pPr marL="342900" indent="-342900">
              <a:buFont typeface="+mj-lt"/>
              <a:buAutoNum type="arabicPeriod"/>
            </a:pPr>
            <a:r>
              <a:rPr lang="en-AU" dirty="0">
                <a:effectLst/>
                <a:latin typeface="+mn-lt"/>
                <a:ea typeface="Calibri" panose="020F0502020204030204" pitchFamily="34" charset="0"/>
              </a:rPr>
              <a:t>bones used in each movement </a:t>
            </a:r>
          </a:p>
          <a:p>
            <a:pPr marL="342900" indent="-342900">
              <a:buFont typeface="+mj-lt"/>
              <a:buAutoNum type="arabicPeriod"/>
            </a:pPr>
            <a:r>
              <a:rPr lang="en-AU" dirty="0">
                <a:effectLst/>
                <a:latin typeface="+mn-lt"/>
                <a:ea typeface="Calibri" panose="020F0502020204030204" pitchFamily="34" charset="0"/>
              </a:rPr>
              <a:t>muscles involved in each movement</a:t>
            </a:r>
          </a:p>
          <a:p>
            <a:pPr marL="342900" indent="-342900">
              <a:buFont typeface="+mj-lt"/>
              <a:buAutoNum type="arabicPeriod"/>
            </a:pPr>
            <a:r>
              <a:rPr lang="en-AU" dirty="0">
                <a:effectLst/>
                <a:latin typeface="+mn-lt"/>
                <a:ea typeface="Calibri" panose="020F0502020204030204" pitchFamily="34" charset="0"/>
              </a:rPr>
              <a:t>joints responsible for movement</a:t>
            </a:r>
          </a:p>
        </p:txBody>
      </p:sp>
      <p:sp>
        <p:nvSpPr>
          <p:cNvPr id="2" name="Slide Number Placeholder 1">
            <a:extLst>
              <a:ext uri="{FF2B5EF4-FFF2-40B4-BE49-F238E27FC236}">
                <a16:creationId xmlns:a16="http://schemas.microsoft.com/office/drawing/2014/main" id="{8C50D9B3-CE92-4E4B-B4DF-A3A5C1BD44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50</a:t>
            </a:fld>
            <a:endParaRPr lang="en-AU"/>
          </a:p>
        </p:txBody>
      </p:sp>
    </p:spTree>
    <p:extLst>
      <p:ext uri="{BB962C8B-B14F-4D97-AF65-F5344CB8AC3E}">
        <p14:creationId xmlns:p14="http://schemas.microsoft.com/office/powerpoint/2010/main" val="19190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03E3F8-5324-785D-27A7-38AD58A3FAE0}"/>
              </a:ext>
            </a:extLst>
          </p:cNvPr>
          <p:cNvSpPr>
            <a:spLocks noGrp="1"/>
          </p:cNvSpPr>
          <p:nvPr>
            <p:ph type="title"/>
          </p:nvPr>
        </p:nvSpPr>
        <p:spPr>
          <a:xfrm>
            <a:off x="360000" y="360000"/>
            <a:ext cx="11484000" cy="545601"/>
          </a:xfrm>
        </p:spPr>
        <p:txBody>
          <a:bodyPr anchor="t">
            <a:normAutofit/>
          </a:bodyPr>
          <a:lstStyle/>
          <a:p>
            <a:r>
              <a:rPr lang="en-AU">
                <a:latin typeface="+mj-lt"/>
              </a:rPr>
              <a:t>Elbow model and cricket throwing analysis</a:t>
            </a:r>
          </a:p>
        </p:txBody>
      </p:sp>
      <p:sp>
        <p:nvSpPr>
          <p:cNvPr id="13" name="Text Placeholder 12">
            <a:extLst>
              <a:ext uri="{FF2B5EF4-FFF2-40B4-BE49-F238E27FC236}">
                <a16:creationId xmlns:a16="http://schemas.microsoft.com/office/drawing/2014/main" id="{5B333671-67FF-7DEC-9C1D-4C71997CA830}"/>
              </a:ext>
            </a:extLst>
          </p:cNvPr>
          <p:cNvSpPr>
            <a:spLocks noGrp="1"/>
          </p:cNvSpPr>
          <p:nvPr>
            <p:ph type="body" sz="quarter" idx="18"/>
          </p:nvPr>
        </p:nvSpPr>
        <p:spPr>
          <a:xfrm>
            <a:off x="360001" y="985489"/>
            <a:ext cx="11483999" cy="310015"/>
          </a:xfrm>
        </p:spPr>
        <p:txBody>
          <a:bodyPr anchor="b">
            <a:noAutofit/>
          </a:bodyPr>
          <a:lstStyle/>
          <a:p>
            <a:pPr>
              <a:lnSpc>
                <a:spcPct val="140000"/>
              </a:lnSpc>
            </a:pPr>
            <a:r>
              <a:rPr lang="en-AU" dirty="0">
                <a:latin typeface="+mj-lt"/>
              </a:rPr>
              <a:t>Build a model</a:t>
            </a:r>
          </a:p>
        </p:txBody>
      </p:sp>
      <p:sp>
        <p:nvSpPr>
          <p:cNvPr id="8" name="Text Placeholder 7">
            <a:extLst>
              <a:ext uri="{FF2B5EF4-FFF2-40B4-BE49-F238E27FC236}">
                <a16:creationId xmlns:a16="http://schemas.microsoft.com/office/drawing/2014/main" id="{7443C443-FFC3-4EC9-55E0-F6BD893E7A32}"/>
              </a:ext>
            </a:extLst>
          </p:cNvPr>
          <p:cNvSpPr>
            <a:spLocks noGrp="1"/>
          </p:cNvSpPr>
          <p:nvPr>
            <p:ph sz="quarter" idx="19"/>
          </p:nvPr>
        </p:nvSpPr>
        <p:spPr>
          <a:xfrm>
            <a:off x="360363" y="1562471"/>
            <a:ext cx="7465825" cy="4814518"/>
          </a:xfrm>
        </p:spPr>
        <p:txBody>
          <a:bodyPr>
            <a:noAutofit/>
          </a:bodyPr>
          <a:lstStyle/>
          <a:p>
            <a:r>
              <a:rPr lang="en-AU" sz="1800" b="1" dirty="0">
                <a:effectLst/>
                <a:latin typeface="+mn-lt"/>
              </a:rPr>
              <a:t>Task </a:t>
            </a:r>
            <a:r>
              <a:rPr lang="en-AU" sz="1800" dirty="0">
                <a:effectLst/>
                <a:latin typeface="+mn-lt"/>
              </a:rPr>
              <a:t>–</a:t>
            </a:r>
            <a:r>
              <a:rPr lang="en-AU" sz="1800" b="1" dirty="0">
                <a:effectLst/>
                <a:latin typeface="+mn-lt"/>
              </a:rPr>
              <a:t> </a:t>
            </a:r>
            <a:r>
              <a:rPr lang="en-AU" sz="1800" dirty="0">
                <a:effectLst/>
                <a:latin typeface="+mn-lt"/>
              </a:rPr>
              <a:t>build a model of the elbow joint to explore how bones, muscles, and joints work together during a fielder’s overarm throw. Complete the following steps to create the model:</a:t>
            </a:r>
          </a:p>
          <a:p>
            <a:pPr marL="342900" indent="-342900">
              <a:buFont typeface="+mj-lt"/>
              <a:buAutoNum type="arabicPeriod"/>
            </a:pPr>
            <a:r>
              <a:rPr lang="en-AU" sz="1800" dirty="0">
                <a:effectLst/>
                <a:latin typeface="+mn-lt"/>
              </a:rPr>
              <a:t>Use a piece of cardboard or paper to place the diagram on</a:t>
            </a:r>
          </a:p>
          <a:p>
            <a:pPr marL="342900" indent="-342900">
              <a:buFont typeface="+mj-lt"/>
              <a:buAutoNum type="arabicPeriod"/>
            </a:pPr>
            <a:r>
              <a:rPr lang="en-AU" sz="1800" dirty="0">
                <a:effectLst/>
                <a:latin typeface="+mn-lt"/>
              </a:rPr>
              <a:t>With a brown elastic band, attach 2 elongated objects (such as paddle pop sticks, wooden sticks or straws) to represent the humerus (upper arm) and the radius/ulna (lower arm)</a:t>
            </a:r>
          </a:p>
          <a:p>
            <a:pPr marL="342900" indent="-342900">
              <a:buFont typeface="+mj-lt"/>
              <a:buAutoNum type="arabicPeriod"/>
            </a:pPr>
            <a:r>
              <a:rPr lang="en-AU" sz="1800" dirty="0">
                <a:effectLst/>
                <a:latin typeface="+mn-lt"/>
              </a:rPr>
              <a:t>Use one red elastic band to represent the biceps muscle (flexor) and one yellow elastic band to represent the triceps muscle (extensor)</a:t>
            </a:r>
          </a:p>
          <a:p>
            <a:pPr marL="342900" indent="-342900">
              <a:buFont typeface="+mj-lt"/>
              <a:buAutoNum type="arabicPeriod"/>
            </a:pPr>
            <a:r>
              <a:rPr lang="en-AU" sz="1800" dirty="0">
                <a:effectLst/>
                <a:latin typeface="+mn-lt"/>
              </a:rPr>
              <a:t>Secure the elastic bands across the joint area to simulate muscle contraction and relaxation when the model moves.</a:t>
            </a:r>
          </a:p>
          <a:p>
            <a:endParaRPr lang="en-AU" sz="1800" dirty="0">
              <a:effectLst/>
              <a:latin typeface="+mn-lt"/>
            </a:endParaRPr>
          </a:p>
          <a:p>
            <a:endParaRPr lang="en-AU" sz="1800" dirty="0">
              <a:latin typeface="+mn-lt"/>
            </a:endParaRPr>
          </a:p>
        </p:txBody>
      </p:sp>
      <p:pic>
        <p:nvPicPr>
          <p:cNvPr id="14" name="Picture 13" descr="A white stick with red and yellow rubber bands to represent an elbow joint.">
            <a:extLst>
              <a:ext uri="{FF2B5EF4-FFF2-40B4-BE49-F238E27FC236}">
                <a16:creationId xmlns:a16="http://schemas.microsoft.com/office/drawing/2014/main" id="{C5FEBA14-70C7-BF27-DAB8-A781357E3387}"/>
              </a:ext>
            </a:extLst>
          </p:cNvPr>
          <p:cNvPicPr>
            <a:picLocks noChangeAspect="1"/>
          </p:cNvPicPr>
          <p:nvPr/>
        </p:nvPicPr>
        <p:blipFill>
          <a:blip r:embed="rId3" cstate="screen">
            <a:extLst>
              <a:ext uri="{28A0092B-C50C-407E-A947-70E740481C1C}">
                <a14:useLocalDpi xmlns:a14="http://schemas.microsoft.com/office/drawing/2010/main"/>
              </a:ext>
            </a:extLst>
          </a:blip>
          <a:srcRect l="-1" t="-2738" r="-1" b="-1315"/>
          <a:stretch/>
        </p:blipFill>
        <p:spPr bwMode="auto">
          <a:xfrm>
            <a:off x="8473416" y="1668371"/>
            <a:ext cx="3481643" cy="3521257"/>
          </a:xfrm>
          <a:prstGeom prst="rect">
            <a:avLst/>
          </a:prstGeom>
          <a:noFill/>
        </p:spPr>
      </p:pic>
      <p:sp>
        <p:nvSpPr>
          <p:cNvPr id="2" name="Slide Number Placeholder 1">
            <a:extLst>
              <a:ext uri="{FF2B5EF4-FFF2-40B4-BE49-F238E27FC236}">
                <a16:creationId xmlns:a16="http://schemas.microsoft.com/office/drawing/2014/main" id="{D7D93124-C59E-B936-C550-6378405A958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51</a:t>
            </a:fld>
            <a:endParaRPr lang="en-AU"/>
          </a:p>
        </p:txBody>
      </p:sp>
    </p:spTree>
    <p:extLst>
      <p:ext uri="{BB962C8B-B14F-4D97-AF65-F5344CB8AC3E}">
        <p14:creationId xmlns:p14="http://schemas.microsoft.com/office/powerpoint/2010/main" val="14128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499958-23C9-1A01-0C08-1753A63367ED}"/>
              </a:ext>
            </a:extLst>
          </p:cNvPr>
          <p:cNvSpPr>
            <a:spLocks noGrp="1"/>
          </p:cNvSpPr>
          <p:nvPr>
            <p:ph type="title"/>
          </p:nvPr>
        </p:nvSpPr>
        <p:spPr/>
        <p:txBody>
          <a:bodyPr/>
          <a:lstStyle/>
          <a:p>
            <a:r>
              <a:rPr lang="en-AU">
                <a:latin typeface="+mj-lt"/>
              </a:rPr>
              <a:t>Flexion and extension</a:t>
            </a:r>
          </a:p>
        </p:txBody>
      </p:sp>
      <p:sp>
        <p:nvSpPr>
          <p:cNvPr id="8" name="Text Placeholder 7">
            <a:extLst>
              <a:ext uri="{FF2B5EF4-FFF2-40B4-BE49-F238E27FC236}">
                <a16:creationId xmlns:a16="http://schemas.microsoft.com/office/drawing/2014/main" id="{D9824891-51E0-E0E8-9944-D99869B9B5C7}"/>
              </a:ext>
            </a:extLst>
          </p:cNvPr>
          <p:cNvSpPr>
            <a:spLocks noGrp="1"/>
          </p:cNvSpPr>
          <p:nvPr>
            <p:ph type="body" sz="quarter" idx="17"/>
          </p:nvPr>
        </p:nvSpPr>
        <p:spPr>
          <a:xfrm>
            <a:off x="360000" y="1306883"/>
            <a:ext cx="11484000" cy="4807835"/>
          </a:xfrm>
        </p:spPr>
        <p:txBody>
          <a:bodyPr vert="horz" lIns="0" tIns="0" rIns="0" bIns="0" rtlCol="0" anchor="t">
            <a:noAutofit/>
          </a:bodyPr>
          <a:lstStyle/>
          <a:p>
            <a:r>
              <a:rPr lang="en-AU" dirty="0">
                <a:latin typeface="+mn-lt"/>
                <a:cs typeface="Arial"/>
              </a:rPr>
              <a:t>Using the model, simulate the movement of the elbow joint during a fielder’s overarm throw in cricket. </a:t>
            </a:r>
          </a:p>
          <a:p>
            <a:r>
              <a:rPr lang="en-AU" dirty="0">
                <a:latin typeface="+mn-lt"/>
                <a:cs typeface="Arial"/>
              </a:rPr>
              <a:t>Focus on:</a:t>
            </a:r>
          </a:p>
          <a:p>
            <a:pPr marL="342900" indent="-342900">
              <a:buFont typeface="Arial" panose="020B0604020202020204" pitchFamily="34" charset="0"/>
              <a:buChar char="•"/>
            </a:pPr>
            <a:r>
              <a:rPr lang="en-AU" dirty="0">
                <a:latin typeface="+mn-lt"/>
                <a:cs typeface="Arial"/>
              </a:rPr>
              <a:t>How flexion occurs when preparing to throw</a:t>
            </a:r>
          </a:p>
          <a:p>
            <a:pPr marL="342900" indent="-342900">
              <a:buFont typeface="Arial" panose="020B0604020202020204" pitchFamily="34" charset="0"/>
              <a:buChar char="•"/>
            </a:pPr>
            <a:r>
              <a:rPr lang="en-AU" dirty="0">
                <a:latin typeface="+mn-lt"/>
                <a:cs typeface="Arial"/>
              </a:rPr>
              <a:t>How extension occurs when releasing the ball. </a:t>
            </a:r>
          </a:p>
          <a:p>
            <a:r>
              <a:rPr lang="en-AU" dirty="0">
                <a:latin typeface="+mn-lt"/>
                <a:cs typeface="Arial"/>
              </a:rPr>
              <a:t>Observe how the biceps and triceps work together to generate force.</a:t>
            </a:r>
          </a:p>
          <a:p>
            <a:r>
              <a:rPr lang="en-AU" dirty="0">
                <a:effectLst/>
                <a:latin typeface="+mn-lt"/>
                <a:ea typeface="Calibri"/>
                <a:cs typeface="Arial"/>
              </a:rPr>
              <a:t>Draw a diagram illustrating the movement sequence at the elbow joint during the throwing action. Label the major bones (humerus, radius, ulna) and muscles (biceps, triceps) that contribute to the throwing motion.</a:t>
            </a:r>
          </a:p>
        </p:txBody>
      </p:sp>
      <p:sp>
        <p:nvSpPr>
          <p:cNvPr id="2" name="Slide Number Placeholder 1">
            <a:extLst>
              <a:ext uri="{FF2B5EF4-FFF2-40B4-BE49-F238E27FC236}">
                <a16:creationId xmlns:a16="http://schemas.microsoft.com/office/drawing/2014/main" id="{043B78AA-516F-6473-6366-EAF20F9AD4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52</a:t>
            </a:fld>
            <a:endParaRPr lang="en-AU"/>
          </a:p>
        </p:txBody>
      </p:sp>
    </p:spTree>
    <p:extLst>
      <p:ext uri="{BB962C8B-B14F-4D97-AF65-F5344CB8AC3E}">
        <p14:creationId xmlns:p14="http://schemas.microsoft.com/office/powerpoint/2010/main" val="332787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9CC3C8-221B-D7D8-1579-9134D6B3C0A3}"/>
              </a:ext>
            </a:extLst>
          </p:cNvPr>
          <p:cNvSpPr>
            <a:spLocks noGrp="1"/>
          </p:cNvSpPr>
          <p:nvPr>
            <p:ph type="title"/>
          </p:nvPr>
        </p:nvSpPr>
        <p:spPr/>
        <p:txBody>
          <a:bodyPr/>
          <a:lstStyle/>
          <a:p>
            <a:r>
              <a:rPr lang="en-AU">
                <a:latin typeface="+mj-lt"/>
              </a:rPr>
              <a:t>Overarm throw analysis</a:t>
            </a:r>
          </a:p>
        </p:txBody>
      </p:sp>
      <p:sp>
        <p:nvSpPr>
          <p:cNvPr id="8" name="Text Placeholder 7">
            <a:extLst>
              <a:ext uri="{FF2B5EF4-FFF2-40B4-BE49-F238E27FC236}">
                <a16:creationId xmlns:a16="http://schemas.microsoft.com/office/drawing/2014/main" id="{52CD3C3D-D5BB-636F-75E8-61479CB307ED}"/>
              </a:ext>
            </a:extLst>
          </p:cNvPr>
          <p:cNvSpPr>
            <a:spLocks noGrp="1"/>
          </p:cNvSpPr>
          <p:nvPr>
            <p:ph type="body" sz="quarter" idx="18"/>
          </p:nvPr>
        </p:nvSpPr>
        <p:spPr/>
        <p:txBody>
          <a:bodyPr/>
          <a:lstStyle/>
          <a:p>
            <a:r>
              <a:rPr lang="en-AU">
                <a:latin typeface="+mj-lt"/>
              </a:rPr>
              <a:t>Reflective questions</a:t>
            </a:r>
          </a:p>
        </p:txBody>
      </p:sp>
      <p:sp>
        <p:nvSpPr>
          <p:cNvPr id="7" name="Text Placeholder 6">
            <a:extLst>
              <a:ext uri="{FF2B5EF4-FFF2-40B4-BE49-F238E27FC236}">
                <a16:creationId xmlns:a16="http://schemas.microsoft.com/office/drawing/2014/main" id="{1B966171-078E-3D03-1095-9F33CFEB4133}"/>
              </a:ext>
            </a:extLst>
          </p:cNvPr>
          <p:cNvSpPr>
            <a:spLocks noGrp="1"/>
          </p:cNvSpPr>
          <p:nvPr>
            <p:ph type="body" sz="quarter" idx="17"/>
          </p:nvPr>
        </p:nvSpPr>
        <p:spPr>
          <a:xfrm>
            <a:off x="359999" y="1500350"/>
            <a:ext cx="11484000" cy="4807835"/>
          </a:xfrm>
        </p:spPr>
        <p:txBody>
          <a:bodyPr/>
          <a:lstStyle/>
          <a:p>
            <a:pPr marL="342900" indent="-342900">
              <a:buFont typeface="Arial" panose="020B0604020202020204" pitchFamily="34" charset="0"/>
              <a:buChar char="•"/>
            </a:pPr>
            <a:r>
              <a:rPr lang="en-AU" dirty="0">
                <a:latin typeface="+mn-lt"/>
              </a:rPr>
              <a:t>Which bones provide structure and support for movement in this skill? Explain their role in maintaining balance and stability.</a:t>
            </a:r>
          </a:p>
          <a:p>
            <a:pPr marL="342900" indent="-342900">
              <a:buFont typeface="Arial" panose="020B0604020202020204" pitchFamily="34" charset="0"/>
              <a:buChar char="•"/>
            </a:pPr>
            <a:r>
              <a:rPr lang="en-AU" dirty="0">
                <a:latin typeface="+mn-lt"/>
              </a:rPr>
              <a:t>Identify at least 2 joints involved in performing this skill. What movements do they allow?</a:t>
            </a:r>
          </a:p>
          <a:p>
            <a:pPr marL="342900" indent="-342900">
              <a:buFont typeface="Arial" panose="020B0604020202020204" pitchFamily="34" charset="0"/>
              <a:buChar char="•"/>
            </a:pPr>
            <a:r>
              <a:rPr lang="en-AU" dirty="0">
                <a:latin typeface="+mn-lt"/>
              </a:rPr>
              <a:t>What are the primary muscles used in this skill? </a:t>
            </a:r>
          </a:p>
          <a:p>
            <a:pPr marL="342900" indent="-342900">
              <a:buFont typeface="Arial" panose="020B0604020202020204" pitchFamily="34" charset="0"/>
              <a:buChar char="•"/>
            </a:pPr>
            <a:r>
              <a:rPr lang="en-AU" dirty="0">
                <a:latin typeface="+mn-lt"/>
              </a:rPr>
              <a:t>Select one joint and identify and describe the agonist (contracting muscle) and antagonist (relaxing muscle) involved in this movement. How do these muscles work together?</a:t>
            </a:r>
          </a:p>
          <a:p>
            <a:pPr marL="342900" indent="-342900">
              <a:buFont typeface="Arial" panose="020B0604020202020204" pitchFamily="34" charset="0"/>
              <a:buChar char="•"/>
            </a:pPr>
            <a:r>
              <a:rPr lang="en-AU" dirty="0">
                <a:latin typeface="+mn-lt"/>
              </a:rPr>
              <a:t>How do bones, joints, and muscles work together to generate force and control movement in this skill?</a:t>
            </a:r>
          </a:p>
          <a:p>
            <a:pPr marL="342900" indent="-342900">
              <a:buFont typeface="Arial" panose="020B0604020202020204" pitchFamily="34" charset="0"/>
              <a:buChar char="•"/>
            </a:pPr>
            <a:r>
              <a:rPr lang="en-AU" dirty="0">
                <a:latin typeface="+mn-lt"/>
              </a:rPr>
              <a:t>How might incorrect technique or overuse affect the bones, muscles, or joints used in this skill? </a:t>
            </a:r>
          </a:p>
        </p:txBody>
      </p:sp>
      <p:sp>
        <p:nvSpPr>
          <p:cNvPr id="2" name="Slide Number Placeholder 1">
            <a:extLst>
              <a:ext uri="{FF2B5EF4-FFF2-40B4-BE49-F238E27FC236}">
                <a16:creationId xmlns:a16="http://schemas.microsoft.com/office/drawing/2014/main" id="{87509BFC-3C38-81FD-6E0B-1BFD2426E5B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53</a:t>
            </a:fld>
            <a:endParaRPr lang="en-AU"/>
          </a:p>
        </p:txBody>
      </p:sp>
    </p:spTree>
    <p:extLst>
      <p:ext uri="{BB962C8B-B14F-4D97-AF65-F5344CB8AC3E}">
        <p14:creationId xmlns:p14="http://schemas.microsoft.com/office/powerpoint/2010/main" val="311359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314D87A6-A912-6962-93E5-DBA5A6DE60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BDF45-58B9-70BA-AB01-6B7D73D4AB84}"/>
              </a:ext>
            </a:extLst>
          </p:cNvPr>
          <p:cNvSpPr>
            <a:spLocks noGrp="1"/>
          </p:cNvSpPr>
          <p:nvPr>
            <p:ph type="title"/>
          </p:nvPr>
        </p:nvSpPr>
        <p:spPr/>
        <p:txBody>
          <a:bodyPr/>
          <a:lstStyle/>
          <a:p>
            <a:r>
              <a:rPr lang="en-AU" dirty="0">
                <a:latin typeface="+mj-lt"/>
              </a:rPr>
              <a:t>Assessment support (1)</a:t>
            </a:r>
          </a:p>
        </p:txBody>
      </p:sp>
      <p:sp>
        <p:nvSpPr>
          <p:cNvPr id="6" name="Text Placeholder 5">
            <a:extLst>
              <a:ext uri="{FF2B5EF4-FFF2-40B4-BE49-F238E27FC236}">
                <a16:creationId xmlns:a16="http://schemas.microsoft.com/office/drawing/2014/main" id="{2E22EF27-E95C-47E4-F447-A92020A710FD}"/>
              </a:ext>
            </a:extLst>
          </p:cNvPr>
          <p:cNvSpPr>
            <a:spLocks noGrp="1"/>
          </p:cNvSpPr>
          <p:nvPr>
            <p:ph type="body" sz="quarter" idx="18"/>
          </p:nvPr>
        </p:nvSpPr>
        <p:spPr/>
        <p:txBody>
          <a:bodyPr/>
          <a:lstStyle/>
          <a:p>
            <a:r>
              <a:rPr lang="en-AU" dirty="0">
                <a:latin typeface="+mj-lt"/>
              </a:rPr>
              <a:t>Skill anatomy analysis</a:t>
            </a:r>
          </a:p>
        </p:txBody>
      </p:sp>
      <p:sp>
        <p:nvSpPr>
          <p:cNvPr id="5" name="Text Placeholder 4">
            <a:extLst>
              <a:ext uri="{FF2B5EF4-FFF2-40B4-BE49-F238E27FC236}">
                <a16:creationId xmlns:a16="http://schemas.microsoft.com/office/drawing/2014/main" id="{96149050-548E-C58B-6E93-C0DD2AFA3B4D}"/>
              </a:ext>
            </a:extLst>
          </p:cNvPr>
          <p:cNvSpPr>
            <a:spLocks noGrp="1"/>
          </p:cNvSpPr>
          <p:nvPr>
            <p:ph type="body" sz="quarter" idx="17"/>
          </p:nvPr>
        </p:nvSpPr>
        <p:spPr>
          <a:xfrm>
            <a:off x="360000" y="1567086"/>
            <a:ext cx="8178882" cy="4807835"/>
          </a:xfrm>
        </p:spPr>
        <p:txBody>
          <a:bodyPr/>
          <a:lstStyle/>
          <a:p>
            <a:r>
              <a:rPr lang="en-AU" b="1" dirty="0">
                <a:latin typeface="+mj-lt"/>
              </a:rPr>
              <a:t>The following activity will support your assessment task</a:t>
            </a:r>
          </a:p>
          <a:p>
            <a:r>
              <a:rPr lang="en-AU" dirty="0">
                <a:latin typeface="+mn-lt"/>
              </a:rPr>
              <a:t>In groups of 3–4, select one specific skill from a sport that can be performed within the school setting (for example basketball dribbling, soccer passing, or volleyball serving). </a:t>
            </a:r>
          </a:p>
          <a:p>
            <a:r>
              <a:rPr lang="en-AU" b="1" dirty="0">
                <a:latin typeface="+mj-lt"/>
              </a:rPr>
              <a:t>Task</a:t>
            </a:r>
          </a:p>
          <a:p>
            <a:pPr marL="342900" indent="-342900">
              <a:buFont typeface="Arial" panose="020B0604020202020204" pitchFamily="34" charset="0"/>
              <a:buChar char="•"/>
            </a:pPr>
            <a:r>
              <a:rPr lang="en-AU" dirty="0">
                <a:latin typeface="+mn-lt"/>
              </a:rPr>
              <a:t>Find an image or screenshot of an athlete performing the skill during its execution phase (for example a soccer player making contact with the ball in a pass) and </a:t>
            </a:r>
          </a:p>
          <a:p>
            <a:pPr marL="342900" indent="-342900">
              <a:buFont typeface="Arial" panose="020B0604020202020204" pitchFamily="34" charset="0"/>
              <a:buChar char="•"/>
            </a:pPr>
            <a:r>
              <a:rPr lang="en-AU" dirty="0">
                <a:latin typeface="+mn-lt"/>
              </a:rPr>
              <a:t>Label the major bones muscles and joints involved in the movement.</a:t>
            </a:r>
          </a:p>
        </p:txBody>
      </p:sp>
      <p:pic>
        <p:nvPicPr>
          <p:cNvPr id="1026" name="Picture 2">
            <a:extLst>
              <a:ext uri="{FF2B5EF4-FFF2-40B4-BE49-F238E27FC236}">
                <a16:creationId xmlns:a16="http://schemas.microsoft.com/office/drawing/2014/main" id="{3D3E527D-7D31-ED64-98AB-D84ACB29C6D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8668" y="0"/>
            <a:ext cx="4467225" cy="66865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66F847E-A3DE-49BA-06A0-5D6CB861B1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16992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6A03CED7-57D1-2FAB-845C-4DB961662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C4BF6-FF52-7721-9732-7A1B0EE4CE6D}"/>
              </a:ext>
            </a:extLst>
          </p:cNvPr>
          <p:cNvSpPr>
            <a:spLocks noGrp="1"/>
          </p:cNvSpPr>
          <p:nvPr>
            <p:ph type="title"/>
          </p:nvPr>
        </p:nvSpPr>
        <p:spPr/>
        <p:txBody>
          <a:bodyPr/>
          <a:lstStyle/>
          <a:p>
            <a:r>
              <a:rPr lang="en-AU" dirty="0">
                <a:latin typeface="+mj-lt"/>
              </a:rPr>
              <a:t>Assessment support (2)</a:t>
            </a:r>
          </a:p>
        </p:txBody>
      </p:sp>
      <p:sp>
        <p:nvSpPr>
          <p:cNvPr id="6" name="Text Placeholder 5">
            <a:extLst>
              <a:ext uri="{FF2B5EF4-FFF2-40B4-BE49-F238E27FC236}">
                <a16:creationId xmlns:a16="http://schemas.microsoft.com/office/drawing/2014/main" id="{F9F5B319-0C5D-3C10-67D5-5CB361B9E5CD}"/>
              </a:ext>
            </a:extLst>
          </p:cNvPr>
          <p:cNvSpPr>
            <a:spLocks noGrp="1"/>
          </p:cNvSpPr>
          <p:nvPr>
            <p:ph type="body" sz="quarter" idx="18"/>
          </p:nvPr>
        </p:nvSpPr>
        <p:spPr/>
        <p:txBody>
          <a:bodyPr/>
          <a:lstStyle/>
          <a:p>
            <a:r>
              <a:rPr lang="en-AU">
                <a:latin typeface="+mj-lt"/>
              </a:rPr>
              <a:t>Skill anatomy analysis</a:t>
            </a:r>
          </a:p>
        </p:txBody>
      </p:sp>
      <p:sp>
        <p:nvSpPr>
          <p:cNvPr id="5" name="Text Placeholder 4">
            <a:extLst>
              <a:ext uri="{FF2B5EF4-FFF2-40B4-BE49-F238E27FC236}">
                <a16:creationId xmlns:a16="http://schemas.microsoft.com/office/drawing/2014/main" id="{1C2CBB96-E3CB-60AC-CA53-0DC4E81E0717}"/>
              </a:ext>
            </a:extLst>
          </p:cNvPr>
          <p:cNvSpPr>
            <a:spLocks noGrp="1"/>
          </p:cNvSpPr>
          <p:nvPr>
            <p:ph type="body" sz="quarter" idx="17"/>
          </p:nvPr>
        </p:nvSpPr>
        <p:spPr/>
        <p:txBody>
          <a:bodyPr/>
          <a:lstStyle/>
          <a:p>
            <a:r>
              <a:rPr lang="en-AU" sz="1800" dirty="0">
                <a:latin typeface="+mn-lt"/>
              </a:rPr>
              <a:t>Individually, answer the following questions and then discuss with your group:</a:t>
            </a:r>
          </a:p>
          <a:p>
            <a:pPr marL="285750" indent="-285750">
              <a:buFont typeface="Arial" panose="020B0604020202020204" pitchFamily="34" charset="0"/>
              <a:buChar char="•"/>
            </a:pPr>
            <a:r>
              <a:rPr lang="en-AU" sz="1800" dirty="0">
                <a:latin typeface="+mn-lt"/>
              </a:rPr>
              <a:t>Which bones provide structure and support for movement in this skill? Explain their role in maintaining balance and stability.</a:t>
            </a:r>
          </a:p>
          <a:p>
            <a:pPr marL="285750" indent="-285750">
              <a:buFont typeface="Arial" panose="020B0604020202020204" pitchFamily="34" charset="0"/>
              <a:buChar char="•"/>
            </a:pPr>
            <a:r>
              <a:rPr lang="en-AU" sz="1800" dirty="0">
                <a:latin typeface="+mn-lt"/>
              </a:rPr>
              <a:t>Identify at least 2 joints involved in performing this skill. What movements do they allow?</a:t>
            </a:r>
          </a:p>
          <a:p>
            <a:pPr marL="285750" indent="-285750">
              <a:buFont typeface="Arial" panose="020B0604020202020204" pitchFamily="34" charset="0"/>
              <a:buChar char="•"/>
            </a:pPr>
            <a:r>
              <a:rPr lang="en-AU" sz="1800" dirty="0">
                <a:latin typeface="+mn-lt"/>
              </a:rPr>
              <a:t>What are the primary muscles used in this skill? </a:t>
            </a:r>
          </a:p>
          <a:p>
            <a:pPr marL="285750" indent="-285750">
              <a:buFont typeface="Arial" panose="020B0604020202020204" pitchFamily="34" charset="0"/>
              <a:buChar char="•"/>
            </a:pPr>
            <a:r>
              <a:rPr lang="en-AU" sz="1800" dirty="0">
                <a:latin typeface="+mn-lt"/>
              </a:rPr>
              <a:t>Describe an example of an agonist (contracting muscle) – antagonist (extending muscle) involved in this movement. How do these muscles work together?</a:t>
            </a:r>
          </a:p>
          <a:p>
            <a:pPr marL="285750" indent="-285750">
              <a:buFont typeface="Arial" panose="020B0604020202020204" pitchFamily="34" charset="0"/>
              <a:buChar char="•"/>
            </a:pPr>
            <a:r>
              <a:rPr lang="en-AU" sz="1800" dirty="0">
                <a:latin typeface="+mn-lt"/>
              </a:rPr>
              <a:t>How do bones, joints, and muscles work together to generate force and control movement in this skill?</a:t>
            </a:r>
          </a:p>
          <a:p>
            <a:pPr marL="285750" indent="-285750">
              <a:buFont typeface="Arial" panose="020B0604020202020204" pitchFamily="34" charset="0"/>
              <a:buChar char="•"/>
            </a:pPr>
            <a:r>
              <a:rPr lang="en-AU" sz="1800" dirty="0">
                <a:latin typeface="+mn-lt"/>
              </a:rPr>
              <a:t>How might incorrect technique or overuse affect the bones, muscles, or joints used in this skill?</a:t>
            </a:r>
          </a:p>
        </p:txBody>
      </p:sp>
      <p:sp>
        <p:nvSpPr>
          <p:cNvPr id="3" name="Slide Number Placeholder 2">
            <a:extLst>
              <a:ext uri="{FF2B5EF4-FFF2-40B4-BE49-F238E27FC236}">
                <a16:creationId xmlns:a16="http://schemas.microsoft.com/office/drawing/2014/main" id="{613026BD-F4E3-FBEA-C6A5-243950C6404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55</a:t>
            </a:fld>
            <a:endParaRPr lang="en-AU"/>
          </a:p>
        </p:txBody>
      </p:sp>
    </p:spTree>
    <p:extLst>
      <p:ext uri="{BB962C8B-B14F-4D97-AF65-F5344CB8AC3E}">
        <p14:creationId xmlns:p14="http://schemas.microsoft.com/office/powerpoint/2010/main" val="306378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7B65-59B6-65F6-1FE3-E819D9C4E7E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802B5D8-C2FB-B465-B8BF-758B7FD17B39}"/>
              </a:ext>
            </a:extLst>
          </p:cNvPr>
          <p:cNvSpPr>
            <a:spLocks noGrp="1"/>
          </p:cNvSpPr>
          <p:nvPr>
            <p:ph type="ctrTitle"/>
          </p:nvPr>
        </p:nvSpPr>
        <p:spPr/>
        <p:txBody>
          <a:bodyPr/>
          <a:lstStyle/>
          <a:p>
            <a:r>
              <a:rPr lang="en-AU" dirty="0">
                <a:latin typeface="+mj-lt"/>
              </a:rPr>
              <a:t>Learning sequence 9 – biomechanics lab and analysis</a:t>
            </a:r>
          </a:p>
        </p:txBody>
      </p:sp>
    </p:spTree>
    <p:extLst>
      <p:ext uri="{BB962C8B-B14F-4D97-AF65-F5344CB8AC3E}">
        <p14:creationId xmlns:p14="http://schemas.microsoft.com/office/powerpoint/2010/main" val="272353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C63A1-C5AE-59EB-26F3-3810B84EBF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B1C56A-DC80-48BD-370E-F4634F01B34F}"/>
              </a:ext>
            </a:extLst>
          </p:cNvPr>
          <p:cNvSpPr>
            <a:spLocks noGrp="1"/>
          </p:cNvSpPr>
          <p:nvPr>
            <p:ph type="title"/>
          </p:nvPr>
        </p:nvSpPr>
        <p:spPr/>
        <p:txBody>
          <a:bodyPr/>
          <a:lstStyle/>
          <a:p>
            <a:r>
              <a:rPr lang="en-AU" dirty="0">
                <a:latin typeface="+mj-lt"/>
              </a:rPr>
              <a:t>Learning intentions – biomechanics lab and analysis</a:t>
            </a:r>
          </a:p>
        </p:txBody>
      </p:sp>
      <p:sp>
        <p:nvSpPr>
          <p:cNvPr id="3" name="TextBox 2">
            <a:extLst>
              <a:ext uri="{FF2B5EF4-FFF2-40B4-BE49-F238E27FC236}">
                <a16:creationId xmlns:a16="http://schemas.microsoft.com/office/drawing/2014/main" id="{0AFA0902-4B12-5CBF-B7CA-B5F336C73E32}"/>
              </a:ext>
            </a:extLst>
          </p:cNvPr>
          <p:cNvSpPr txBox="1"/>
          <p:nvPr/>
        </p:nvSpPr>
        <p:spPr>
          <a:xfrm>
            <a:off x="370416" y="1894417"/>
            <a:ext cx="11303000" cy="35593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demonstrate how biomechanics can improve performance and prevent injury through the application of basic biomechanical principles in various sporting movements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investigate and practise how to manipulate the force, speed, accuracy, and trajectory of an object using equipment in sporting movements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understand through practical application how to minimise the risk of injury and improve sport performance. </a:t>
            </a:r>
          </a:p>
        </p:txBody>
      </p:sp>
      <p:sp>
        <p:nvSpPr>
          <p:cNvPr id="2" name="Slide Number Placeholder 1">
            <a:extLst>
              <a:ext uri="{FF2B5EF4-FFF2-40B4-BE49-F238E27FC236}">
                <a16:creationId xmlns:a16="http://schemas.microsoft.com/office/drawing/2014/main" id="{B6686730-43E4-06B7-81E2-1DC832233F5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57</a:t>
            </a:fld>
            <a:endParaRPr lang="en-AU"/>
          </a:p>
        </p:txBody>
      </p:sp>
    </p:spTree>
    <p:extLst>
      <p:ext uri="{BB962C8B-B14F-4D97-AF65-F5344CB8AC3E}">
        <p14:creationId xmlns:p14="http://schemas.microsoft.com/office/powerpoint/2010/main" val="1935066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6EC8-2B6F-4336-25BD-01B91A4D2F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0EF40BA-C5EF-AC12-82FD-E3E889F224D7}"/>
              </a:ext>
            </a:extLst>
          </p:cNvPr>
          <p:cNvSpPr>
            <a:spLocks noGrp="1"/>
          </p:cNvSpPr>
          <p:nvPr>
            <p:ph type="title"/>
          </p:nvPr>
        </p:nvSpPr>
        <p:spPr/>
        <p:txBody>
          <a:bodyPr/>
          <a:lstStyle/>
          <a:p>
            <a:r>
              <a:rPr lang="en-AU" dirty="0">
                <a:latin typeface="+mj-lt"/>
              </a:rPr>
              <a:t>Success criteria – biomechanics lab and analysis</a:t>
            </a:r>
          </a:p>
        </p:txBody>
      </p:sp>
      <p:sp>
        <p:nvSpPr>
          <p:cNvPr id="3" name="TextBox 2">
            <a:extLst>
              <a:ext uri="{FF2B5EF4-FFF2-40B4-BE49-F238E27FC236}">
                <a16:creationId xmlns:a16="http://schemas.microsoft.com/office/drawing/2014/main" id="{25EF8AC0-1F95-4C69-60F9-EE3D42A81C3A}"/>
              </a:ext>
            </a:extLst>
          </p:cNvPr>
          <p:cNvSpPr txBox="1"/>
          <p:nvPr/>
        </p:nvSpPr>
        <p:spPr>
          <a:xfrm>
            <a:off x="370416" y="1894417"/>
            <a:ext cx="11303000" cy="47174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apply biomechanical principles while performing activities at each station, recording observations related to force, speed, accuracy, and trajectory in my practical logbook</a:t>
            </a:r>
          </a:p>
          <a:p>
            <a:pPr marL="342900" indent="-342900">
              <a:lnSpc>
                <a:spcPct val="150000"/>
              </a:lnSpc>
              <a:spcAft>
                <a:spcPts val="1200"/>
              </a:spcAft>
              <a:buFont typeface="Arial"/>
              <a:buChar char="•"/>
            </a:pPr>
            <a:r>
              <a:rPr lang="en-AU" sz="2000" dirty="0">
                <a:cs typeface="Arial" panose="020B0604020202020204" pitchFamily="34" charset="0"/>
              </a:rPr>
              <a:t>explain how specific biomechanical concepts contribute to effective movement in sports, including how to generate force, speed, accuracy, and trajectory of an object</a:t>
            </a:r>
          </a:p>
          <a:p>
            <a:pPr marL="342900" indent="-342900">
              <a:lnSpc>
                <a:spcPct val="150000"/>
              </a:lnSpc>
              <a:spcAft>
                <a:spcPts val="1200"/>
              </a:spcAft>
              <a:buFont typeface="Arial"/>
              <a:buChar char="•"/>
            </a:pPr>
            <a:r>
              <a:rPr lang="en-AU" sz="2000" dirty="0">
                <a:cs typeface="Arial" panose="020B0604020202020204" pitchFamily="34" charset="0"/>
              </a:rPr>
              <a:t>reflect on and evaluate my performance in practical activities, identifying areas for improvement and understanding how these adjustments can reduce the risk of injury and enhance effectiveness.</a:t>
            </a:r>
          </a:p>
          <a:p>
            <a:pPr marL="342900" indent="-342900">
              <a:lnSpc>
                <a:spcPct val="150000"/>
              </a:lnSpc>
              <a:spcAft>
                <a:spcPts val="600"/>
              </a:spcAft>
              <a:buFont typeface="Arial"/>
              <a:buChar char="•"/>
            </a:pP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97C00DA7-5DA1-0FB7-8AD4-4A87088AAF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280352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965057-B8C2-6795-97C8-4FDD3EE26BC7}"/>
              </a:ext>
            </a:extLst>
          </p:cNvPr>
          <p:cNvSpPr>
            <a:spLocks noGrp="1"/>
          </p:cNvSpPr>
          <p:nvPr>
            <p:ph type="title"/>
          </p:nvPr>
        </p:nvSpPr>
        <p:spPr/>
        <p:txBody>
          <a:bodyPr/>
          <a:lstStyle/>
          <a:p>
            <a:r>
              <a:rPr lang="en-AU">
                <a:latin typeface="+mj-lt"/>
              </a:rPr>
              <a:t>Force</a:t>
            </a:r>
          </a:p>
        </p:txBody>
      </p:sp>
      <p:sp>
        <p:nvSpPr>
          <p:cNvPr id="4" name="Text Placeholder 3">
            <a:extLst>
              <a:ext uri="{FF2B5EF4-FFF2-40B4-BE49-F238E27FC236}">
                <a16:creationId xmlns:a16="http://schemas.microsoft.com/office/drawing/2014/main" id="{E37C410B-E769-85E8-5B56-8D54CA58E41A}"/>
              </a:ext>
            </a:extLst>
          </p:cNvPr>
          <p:cNvSpPr>
            <a:spLocks noGrp="1"/>
          </p:cNvSpPr>
          <p:nvPr>
            <p:ph type="body" sz="quarter" idx="18"/>
          </p:nvPr>
        </p:nvSpPr>
        <p:spPr/>
        <p:txBody>
          <a:bodyPr/>
          <a:lstStyle/>
          <a:p>
            <a:r>
              <a:rPr lang="en-AU">
                <a:latin typeface="+mj-lt"/>
              </a:rPr>
              <a:t>Lab reflection questions</a:t>
            </a:r>
          </a:p>
        </p:txBody>
      </p:sp>
      <p:sp>
        <p:nvSpPr>
          <p:cNvPr id="3" name="Rectangle: Rounded Corners 2">
            <a:extLst>
              <a:ext uri="{FF2B5EF4-FFF2-40B4-BE49-F238E27FC236}">
                <a16:creationId xmlns:a16="http://schemas.microsoft.com/office/drawing/2014/main" id="{A9146455-9B0D-04DE-8692-8642712A2069}"/>
              </a:ext>
            </a:extLst>
          </p:cNvPr>
          <p:cNvSpPr/>
          <p:nvPr/>
        </p:nvSpPr>
        <p:spPr>
          <a:xfrm>
            <a:off x="360000" y="1566561"/>
            <a:ext cx="11483975" cy="13013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Force is a push or pull that causes a person or object to speed up, slow down, stop or change direction. The body applies force, the body absorbs force, the body can apply force to an object. </a:t>
            </a:r>
          </a:p>
        </p:txBody>
      </p:sp>
      <p:sp>
        <p:nvSpPr>
          <p:cNvPr id="7" name="Picture Placeholder 6">
            <a:extLst>
              <a:ext uri="{FF2B5EF4-FFF2-40B4-BE49-F238E27FC236}">
                <a16:creationId xmlns:a16="http://schemas.microsoft.com/office/drawing/2014/main" id="{DEA432C0-3676-4A90-FE8F-22EC523DC037}"/>
              </a:ext>
            </a:extLst>
          </p:cNvPr>
          <p:cNvSpPr>
            <a:spLocks noGrp="1"/>
          </p:cNvSpPr>
          <p:nvPr>
            <p:ph type="pic" sz="quarter" idx="4294967295"/>
          </p:nvPr>
        </p:nvSpPr>
        <p:spPr>
          <a:xfrm>
            <a:off x="467601" y="3141921"/>
            <a:ext cx="11483975" cy="3129731"/>
          </a:xfrm>
        </p:spPr>
        <p:txBody>
          <a:bodyPr/>
          <a:lstStyle/>
          <a:p>
            <a:pPr marL="285750" marR="0" lvl="0" indent="-285750">
              <a:spcBef>
                <a:spcPts val="1200"/>
              </a:spcBef>
              <a:buFont typeface="Arial" panose="020B0604020202020204" pitchFamily="34" charset="0"/>
              <a:buChar char="•"/>
            </a:pPr>
            <a:r>
              <a:rPr lang="en-AU" dirty="0">
                <a:effectLst/>
                <a:latin typeface="+mn-lt"/>
                <a:ea typeface="Calibri" panose="020F0502020204030204" pitchFamily="34" charset="0"/>
              </a:rPr>
              <a:t>Which jump got the most height? Why?</a:t>
            </a:r>
          </a:p>
          <a:p>
            <a:pPr marL="285750" marR="0" lvl="0" indent="-285750">
              <a:spcBef>
                <a:spcPts val="1200"/>
              </a:spcBef>
              <a:buFont typeface="Arial" panose="020B0604020202020204" pitchFamily="34" charset="0"/>
              <a:buChar char="•"/>
            </a:pPr>
            <a:r>
              <a:rPr lang="en-AU" dirty="0">
                <a:effectLst/>
                <a:latin typeface="+mn-lt"/>
                <a:ea typeface="Calibri" panose="020F0502020204030204" pitchFamily="34" charset="0"/>
              </a:rPr>
              <a:t>Why were the heights of your jumps different?</a:t>
            </a:r>
          </a:p>
          <a:p>
            <a:pPr marL="285750" marR="0" lvl="0" indent="-285750">
              <a:spcBef>
                <a:spcPts val="1200"/>
              </a:spcBef>
              <a:buFont typeface="Arial" panose="020B0604020202020204" pitchFamily="34" charset="0"/>
              <a:buChar char="•"/>
            </a:pPr>
            <a:r>
              <a:rPr lang="en-AU" dirty="0">
                <a:effectLst/>
                <a:latin typeface="+mn-lt"/>
                <a:ea typeface="Calibri" panose="020F0502020204030204" pitchFamily="34" charset="0"/>
              </a:rPr>
              <a:t>Is there anything that could improve the best jump height?  </a:t>
            </a:r>
          </a:p>
          <a:p>
            <a:pPr marL="285750" marR="0" lvl="0" indent="-285750">
              <a:spcBef>
                <a:spcPts val="1200"/>
              </a:spcBef>
              <a:buFont typeface="Arial" panose="020B0604020202020204" pitchFamily="34" charset="0"/>
              <a:buChar char="•"/>
            </a:pPr>
            <a:r>
              <a:rPr lang="en-AU" dirty="0">
                <a:effectLst/>
                <a:latin typeface="+mn-lt"/>
                <a:ea typeface="Calibri" panose="020F0502020204030204" pitchFamily="34" charset="0"/>
              </a:rPr>
              <a:t>Where in other sports might this principle of generating force be applied? For example, netball, diving, gymnastics, basketball.</a:t>
            </a:r>
          </a:p>
        </p:txBody>
      </p:sp>
      <p:sp>
        <p:nvSpPr>
          <p:cNvPr id="2" name="Slide Number Placeholder 1">
            <a:extLst>
              <a:ext uri="{FF2B5EF4-FFF2-40B4-BE49-F238E27FC236}">
                <a16:creationId xmlns:a16="http://schemas.microsoft.com/office/drawing/2014/main" id="{C7389589-C610-61A0-DF4A-E66251C11AA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59</a:t>
            </a:fld>
            <a:endParaRPr lang="en-AU"/>
          </a:p>
        </p:txBody>
      </p:sp>
    </p:spTree>
    <p:extLst>
      <p:ext uri="{BB962C8B-B14F-4D97-AF65-F5344CB8AC3E}">
        <p14:creationId xmlns:p14="http://schemas.microsoft.com/office/powerpoint/2010/main" val="201955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F6C66-C182-DEEF-BAC7-47C51AF961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9113A5-46AB-4DD4-73B2-A0C78A3AB7AE}"/>
              </a:ext>
            </a:extLst>
          </p:cNvPr>
          <p:cNvSpPr>
            <a:spLocks noGrp="1"/>
          </p:cNvSpPr>
          <p:nvPr>
            <p:ph type="title"/>
          </p:nvPr>
        </p:nvSpPr>
        <p:spPr>
          <a:xfrm>
            <a:off x="359998" y="360000"/>
            <a:ext cx="11484002" cy="522000"/>
          </a:xfrm>
        </p:spPr>
        <p:txBody>
          <a:bodyPr/>
          <a:lstStyle/>
          <a:p>
            <a:r>
              <a:rPr lang="en-AU" dirty="0">
                <a:latin typeface="+mj-lt"/>
              </a:rPr>
              <a:t>Success criteria – how do we improve performance?</a:t>
            </a:r>
          </a:p>
        </p:txBody>
      </p:sp>
      <p:sp>
        <p:nvSpPr>
          <p:cNvPr id="3" name="TextBox 2">
            <a:extLst>
              <a:ext uri="{FF2B5EF4-FFF2-40B4-BE49-F238E27FC236}">
                <a16:creationId xmlns:a16="http://schemas.microsoft.com/office/drawing/2014/main" id="{FB02B083-D5B8-C1C2-8827-681CD9A51D92}"/>
              </a:ext>
            </a:extLst>
          </p:cNvPr>
          <p:cNvSpPr txBox="1"/>
          <p:nvPr/>
        </p:nvSpPr>
        <p:spPr>
          <a:xfrm>
            <a:off x="370416" y="1894417"/>
            <a:ext cx="11303000" cy="29438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can explain how and why cricket skills need to be refined and adapted in response to different performance situations</a:t>
            </a:r>
          </a:p>
          <a:p>
            <a:pPr marL="342900" indent="-342900">
              <a:lnSpc>
                <a:spcPct val="150000"/>
              </a:lnSpc>
              <a:spcAft>
                <a:spcPts val="600"/>
              </a:spcAft>
              <a:buFont typeface="Arial"/>
              <a:buChar char="•"/>
            </a:pPr>
            <a:r>
              <a:rPr lang="en-AU" sz="2000" dirty="0">
                <a:cs typeface="Arial" panose="020B0604020202020204" pitchFamily="34" charset="0"/>
              </a:rPr>
              <a:t>explain how biomechanical principles and fitness components influence effective skill execution</a:t>
            </a:r>
          </a:p>
          <a:p>
            <a:pPr marL="342900" indent="-342900">
              <a:lnSpc>
                <a:spcPct val="150000"/>
              </a:lnSpc>
              <a:spcAft>
                <a:spcPts val="600"/>
              </a:spcAft>
              <a:buFont typeface="Arial"/>
              <a:buChar char="•"/>
            </a:pPr>
            <a:r>
              <a:rPr lang="en-AU" sz="2000" dirty="0">
                <a:cs typeface="Arial" panose="020B0604020202020204" pitchFamily="34" charset="0"/>
              </a:rPr>
              <a:t>communicate effectively and contribute ideas during group discussions and activities to develop strategies that enhance team performance.</a:t>
            </a:r>
          </a:p>
        </p:txBody>
      </p:sp>
      <p:sp>
        <p:nvSpPr>
          <p:cNvPr id="2" name="Slide Number Placeholder 1">
            <a:extLst>
              <a:ext uri="{FF2B5EF4-FFF2-40B4-BE49-F238E27FC236}">
                <a16:creationId xmlns:a16="http://schemas.microsoft.com/office/drawing/2014/main" id="{B2C3A645-D74B-26D7-75AD-E3AAC8341A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49638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201D-F4F2-A920-E056-2A0F924FC5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8518EA2-3328-37B4-932E-302C7B7B851E}"/>
              </a:ext>
            </a:extLst>
          </p:cNvPr>
          <p:cNvSpPr>
            <a:spLocks noGrp="1"/>
          </p:cNvSpPr>
          <p:nvPr>
            <p:ph type="title"/>
          </p:nvPr>
        </p:nvSpPr>
        <p:spPr>
          <a:xfrm>
            <a:off x="360000" y="360000"/>
            <a:ext cx="11484000" cy="545601"/>
          </a:xfrm>
        </p:spPr>
        <p:txBody>
          <a:bodyPr/>
          <a:lstStyle/>
          <a:p>
            <a:r>
              <a:rPr lang="en-AU" dirty="0">
                <a:latin typeface="+mj-lt"/>
              </a:rPr>
              <a:t>Force videos</a:t>
            </a:r>
          </a:p>
        </p:txBody>
      </p:sp>
      <p:sp>
        <p:nvSpPr>
          <p:cNvPr id="5" name="Text Placeholder 4">
            <a:extLst>
              <a:ext uri="{FF2B5EF4-FFF2-40B4-BE49-F238E27FC236}">
                <a16:creationId xmlns:a16="http://schemas.microsoft.com/office/drawing/2014/main" id="{4656BC16-4C46-D1B7-823C-9D800F5E9C68}"/>
              </a:ext>
            </a:extLst>
          </p:cNvPr>
          <p:cNvSpPr>
            <a:spLocks noGrp="1"/>
          </p:cNvSpPr>
          <p:nvPr>
            <p:ph type="body" sz="quarter" idx="18"/>
          </p:nvPr>
        </p:nvSpPr>
        <p:spPr>
          <a:xfrm>
            <a:off x="360000" y="982520"/>
            <a:ext cx="11484000" cy="310015"/>
          </a:xfrm>
        </p:spPr>
        <p:txBody>
          <a:bodyPr/>
          <a:lstStyle/>
          <a:p>
            <a:r>
              <a:rPr lang="en-AU" dirty="0">
                <a:latin typeface="+mj-lt"/>
              </a:rPr>
              <a:t>Video stimulus</a:t>
            </a:r>
          </a:p>
        </p:txBody>
      </p:sp>
      <p:sp>
        <p:nvSpPr>
          <p:cNvPr id="7" name="Picture Placeholder 6">
            <a:extLst>
              <a:ext uri="{FF2B5EF4-FFF2-40B4-BE49-F238E27FC236}">
                <a16:creationId xmlns:a16="http://schemas.microsoft.com/office/drawing/2014/main" id="{BF20A19D-4D34-F67F-2839-5628CB45AEF4}"/>
              </a:ext>
            </a:extLst>
          </p:cNvPr>
          <p:cNvSpPr>
            <a:spLocks noGrp="1"/>
          </p:cNvSpPr>
          <p:nvPr>
            <p:ph type="pic" sz="quarter" idx="4294967295"/>
          </p:nvPr>
        </p:nvSpPr>
        <p:spPr>
          <a:xfrm>
            <a:off x="360000" y="1665430"/>
            <a:ext cx="11483975" cy="3054488"/>
          </a:xfrm>
        </p:spPr>
        <p:txBody>
          <a:bodyPr/>
          <a:lstStyle/>
          <a:p>
            <a:pPr marR="0" lvl="0">
              <a:lnSpc>
                <a:spcPct val="150000"/>
              </a:lnSpc>
            </a:pPr>
            <a:r>
              <a:rPr lang="en-AU" dirty="0">
                <a:effectLst/>
                <a:latin typeface="+mn-lt"/>
                <a:ea typeface="Calibri" panose="020F0502020204030204" pitchFamily="34" charset="0"/>
              </a:rPr>
              <a:t>Watch the following video clips</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Netball – </a:t>
            </a:r>
            <a:r>
              <a:rPr lang="en-AU" u="sng" dirty="0">
                <a:solidFill>
                  <a:srgbClr val="2F5496"/>
                </a:solidFill>
                <a:effectLst/>
                <a:latin typeface="+mn-lt"/>
                <a:ea typeface="Calibri" panose="020F0502020204030204" pitchFamily="34" charset="0"/>
                <a:hlinkClick r:id="rId2"/>
              </a:rPr>
              <a:t>Mannix Masterpiece</a:t>
            </a:r>
            <a:r>
              <a:rPr lang="en-AU" dirty="0">
                <a:effectLst/>
                <a:latin typeface="+mn-lt"/>
                <a:ea typeface="Calibri" panose="020F0502020204030204" pitchFamily="34" charset="0"/>
              </a:rPr>
              <a:t> (duration 0:29)</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Basketball – </a:t>
            </a:r>
            <a:r>
              <a:rPr lang="en-AU" u="sng" dirty="0">
                <a:solidFill>
                  <a:srgbClr val="2F5496"/>
                </a:solidFill>
                <a:effectLst/>
                <a:latin typeface="+mn-lt"/>
                <a:ea typeface="Calibri" panose="020F0502020204030204" pitchFamily="34" charset="0"/>
                <a:hlinkClick r:id="rId3"/>
              </a:rPr>
              <a:t>LeBron James Highest Jump EVER? Gets Head Over The Rim From 01.10.2010</a:t>
            </a:r>
            <a:r>
              <a:rPr lang="en-AU" dirty="0">
                <a:effectLst/>
                <a:latin typeface="+mn-lt"/>
                <a:ea typeface="Calibri" panose="020F0502020204030204" pitchFamily="34" charset="0"/>
              </a:rPr>
              <a:t> (duration 0:38)</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Cricket – </a:t>
            </a:r>
            <a:r>
              <a:rPr lang="en-AU" u="sng" dirty="0">
                <a:solidFill>
                  <a:srgbClr val="2F5496"/>
                </a:solidFill>
                <a:effectLst/>
                <a:latin typeface="+mn-lt"/>
                <a:ea typeface="Calibri" panose="020F0502020204030204" pitchFamily="34" charset="0"/>
                <a:hlinkClick r:id="rId4"/>
              </a:rPr>
              <a:t>The best catches from the 2022-23 Summer</a:t>
            </a:r>
            <a:r>
              <a:rPr lang="en-AU" dirty="0">
                <a:effectLst/>
                <a:latin typeface="+mn-lt"/>
                <a:ea typeface="Calibri" panose="020F0502020204030204" pitchFamily="34" charset="0"/>
              </a:rPr>
              <a:t> (duration: 9:54) </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Gymnastics – </a:t>
            </a:r>
            <a:r>
              <a:rPr lang="en-AU" u="sng" dirty="0">
                <a:solidFill>
                  <a:srgbClr val="2F5496"/>
                </a:solidFill>
                <a:effectLst/>
                <a:latin typeface="+mn-lt"/>
                <a:ea typeface="Calibri" panose="020F0502020204030204" pitchFamily="34" charset="0"/>
                <a:hlinkClick r:id="rId5"/>
              </a:rPr>
              <a:t>Simone Biles Floor Exercise 2024 Core Hydration Classic Senior Women Session 2</a:t>
            </a:r>
            <a:r>
              <a:rPr lang="en-AU" dirty="0">
                <a:effectLst/>
                <a:latin typeface="+mn-lt"/>
                <a:ea typeface="Calibri" panose="020F0502020204030204" pitchFamily="34" charset="0"/>
              </a:rPr>
              <a:t> (duration 1:55)</a:t>
            </a:r>
          </a:p>
        </p:txBody>
      </p:sp>
      <p:sp>
        <p:nvSpPr>
          <p:cNvPr id="2" name="Slide Number Placeholder 1">
            <a:extLst>
              <a:ext uri="{FF2B5EF4-FFF2-40B4-BE49-F238E27FC236}">
                <a16:creationId xmlns:a16="http://schemas.microsoft.com/office/drawing/2014/main" id="{9FCBB9B5-C7F2-47FE-781E-CB5810489F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60</a:t>
            </a:fld>
            <a:endParaRPr lang="en-AU"/>
          </a:p>
        </p:txBody>
      </p:sp>
    </p:spTree>
    <p:extLst>
      <p:ext uri="{BB962C8B-B14F-4D97-AF65-F5344CB8AC3E}">
        <p14:creationId xmlns:p14="http://schemas.microsoft.com/office/powerpoint/2010/main" val="102137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3DAEE-0EF8-0166-FDD7-A01B0E934A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80F84C-0C8C-54D7-2206-CBB2008FCFC5}"/>
              </a:ext>
            </a:extLst>
          </p:cNvPr>
          <p:cNvSpPr>
            <a:spLocks noGrp="1"/>
          </p:cNvSpPr>
          <p:nvPr>
            <p:ph type="title"/>
          </p:nvPr>
        </p:nvSpPr>
        <p:spPr/>
        <p:txBody>
          <a:bodyPr/>
          <a:lstStyle/>
          <a:p>
            <a:r>
              <a:rPr lang="en-AU" dirty="0">
                <a:latin typeface="+mj-lt"/>
              </a:rPr>
              <a:t>Force video reflection</a:t>
            </a:r>
          </a:p>
        </p:txBody>
      </p:sp>
      <p:sp>
        <p:nvSpPr>
          <p:cNvPr id="13" name="Text Placeholder 12">
            <a:extLst>
              <a:ext uri="{FF2B5EF4-FFF2-40B4-BE49-F238E27FC236}">
                <a16:creationId xmlns:a16="http://schemas.microsoft.com/office/drawing/2014/main" id="{9EBF38DA-269D-6407-1056-841196943635}"/>
              </a:ext>
            </a:extLst>
          </p:cNvPr>
          <p:cNvSpPr>
            <a:spLocks noGrp="1"/>
          </p:cNvSpPr>
          <p:nvPr>
            <p:ph type="body" sz="quarter" idx="18"/>
          </p:nvPr>
        </p:nvSpPr>
        <p:spPr>
          <a:xfrm>
            <a:off x="360000" y="982520"/>
            <a:ext cx="11483998" cy="356423"/>
          </a:xfrm>
        </p:spPr>
        <p:txBody>
          <a:bodyPr/>
          <a:lstStyle/>
          <a:p>
            <a:r>
              <a:rPr lang="en-AU">
                <a:latin typeface="+mj-lt"/>
              </a:rPr>
              <a:t>Reflection questions</a:t>
            </a:r>
          </a:p>
        </p:txBody>
      </p:sp>
      <p:sp>
        <p:nvSpPr>
          <p:cNvPr id="12" name="Text Placeholder 11">
            <a:extLst>
              <a:ext uri="{FF2B5EF4-FFF2-40B4-BE49-F238E27FC236}">
                <a16:creationId xmlns:a16="http://schemas.microsoft.com/office/drawing/2014/main" id="{4F6CF4A0-53A3-4CA6-AE2E-E720E117B423}"/>
              </a:ext>
            </a:extLst>
          </p:cNvPr>
          <p:cNvSpPr>
            <a:spLocks noGrp="1"/>
          </p:cNvSpPr>
          <p:nvPr>
            <p:ph type="body" sz="quarter" idx="17"/>
          </p:nvPr>
        </p:nvSpPr>
        <p:spPr>
          <a:xfrm>
            <a:off x="360000" y="1690165"/>
            <a:ext cx="11484000" cy="4807835"/>
          </a:xfrm>
        </p:spPr>
        <p:txBody>
          <a:bodyPr/>
          <a:lstStyle/>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Where in these sporting movements are the athletes generating force? For example, </a:t>
            </a:r>
            <a:r>
              <a:rPr lang="en-AU" dirty="0">
                <a:latin typeface="+mn-lt"/>
                <a:ea typeface="Calibri" panose="020F0502020204030204" pitchFamily="34" charset="0"/>
              </a:rPr>
              <a:t>j</a:t>
            </a:r>
            <a:r>
              <a:rPr lang="en-AU" dirty="0">
                <a:effectLst/>
                <a:latin typeface="+mn-lt"/>
                <a:ea typeface="Calibri" panose="020F0502020204030204" pitchFamily="34" charset="0"/>
              </a:rPr>
              <a:t>umping in netball for the rebound</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Why do injuries occur when generating force? What are often the causes? </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Why do athletes bend their knees when landing from a jump? How does this help prevent injuries?</a:t>
            </a:r>
          </a:p>
        </p:txBody>
      </p:sp>
      <p:sp>
        <p:nvSpPr>
          <p:cNvPr id="3" name="Slide Number Placeholder 2">
            <a:extLst>
              <a:ext uri="{FF2B5EF4-FFF2-40B4-BE49-F238E27FC236}">
                <a16:creationId xmlns:a16="http://schemas.microsoft.com/office/drawing/2014/main" id="{7D5F4617-AD67-3369-7D4F-78661D567B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61</a:t>
            </a:fld>
            <a:endParaRPr lang="en-AU"/>
          </a:p>
        </p:txBody>
      </p:sp>
    </p:spTree>
    <p:extLst>
      <p:ext uri="{BB962C8B-B14F-4D97-AF65-F5344CB8AC3E}">
        <p14:creationId xmlns:p14="http://schemas.microsoft.com/office/powerpoint/2010/main" val="343501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56DE-CF12-2174-FC0B-4A2AD55F625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BC60DE-E46C-F184-4799-3BD479EC8EA0}"/>
              </a:ext>
            </a:extLst>
          </p:cNvPr>
          <p:cNvSpPr>
            <a:spLocks noGrp="1"/>
          </p:cNvSpPr>
          <p:nvPr>
            <p:ph type="title"/>
          </p:nvPr>
        </p:nvSpPr>
        <p:spPr/>
        <p:txBody>
          <a:bodyPr/>
          <a:lstStyle/>
          <a:p>
            <a:r>
              <a:rPr lang="en-AU">
                <a:latin typeface="+mj-lt"/>
              </a:rPr>
              <a:t>Absorbing force </a:t>
            </a:r>
          </a:p>
        </p:txBody>
      </p:sp>
      <p:sp>
        <p:nvSpPr>
          <p:cNvPr id="13" name="Text Placeholder 12">
            <a:extLst>
              <a:ext uri="{FF2B5EF4-FFF2-40B4-BE49-F238E27FC236}">
                <a16:creationId xmlns:a16="http://schemas.microsoft.com/office/drawing/2014/main" id="{615D02A9-C9C9-1CCC-9E5C-3BB1E9544B99}"/>
              </a:ext>
            </a:extLst>
          </p:cNvPr>
          <p:cNvSpPr>
            <a:spLocks noGrp="1"/>
          </p:cNvSpPr>
          <p:nvPr>
            <p:ph type="body" sz="quarter" idx="18"/>
          </p:nvPr>
        </p:nvSpPr>
        <p:spPr>
          <a:xfrm>
            <a:off x="360000" y="982520"/>
            <a:ext cx="11483998" cy="356423"/>
          </a:xfrm>
        </p:spPr>
        <p:txBody>
          <a:bodyPr/>
          <a:lstStyle/>
          <a:p>
            <a:r>
              <a:rPr lang="en-AU">
                <a:latin typeface="+mj-lt"/>
              </a:rPr>
              <a:t>Lab reflection questions</a:t>
            </a:r>
          </a:p>
        </p:txBody>
      </p:sp>
      <p:sp>
        <p:nvSpPr>
          <p:cNvPr id="12" name="Text Placeholder 11">
            <a:extLst>
              <a:ext uri="{FF2B5EF4-FFF2-40B4-BE49-F238E27FC236}">
                <a16:creationId xmlns:a16="http://schemas.microsoft.com/office/drawing/2014/main" id="{2A19544C-2F0D-90EA-6EF0-D9FB80E91F34}"/>
              </a:ext>
            </a:extLst>
          </p:cNvPr>
          <p:cNvSpPr>
            <a:spLocks noGrp="1"/>
          </p:cNvSpPr>
          <p:nvPr>
            <p:ph type="body" sz="quarter" idx="17"/>
          </p:nvPr>
        </p:nvSpPr>
        <p:spPr>
          <a:xfrm>
            <a:off x="360000" y="1708166"/>
            <a:ext cx="11484000" cy="2137694"/>
          </a:xfrm>
        </p:spPr>
        <p:txBody>
          <a:bodyPr/>
          <a:lstStyle/>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How did you avoid breaking the water balloon? Describe the techniques you used.</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Did your technique change when the distance was increased? How? </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How could the technique of catching a water balloon be applied to catching a hard object such as a cricket ball?</a:t>
            </a:r>
          </a:p>
        </p:txBody>
      </p:sp>
      <p:sp>
        <p:nvSpPr>
          <p:cNvPr id="3" name="Slide Number Placeholder 2">
            <a:extLst>
              <a:ext uri="{FF2B5EF4-FFF2-40B4-BE49-F238E27FC236}">
                <a16:creationId xmlns:a16="http://schemas.microsoft.com/office/drawing/2014/main" id="{F0CA2FAA-A721-2CE6-64E1-615322825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62</a:t>
            </a:fld>
            <a:endParaRPr lang="en-AU"/>
          </a:p>
        </p:txBody>
      </p:sp>
    </p:spTree>
    <p:extLst>
      <p:ext uri="{BB962C8B-B14F-4D97-AF65-F5344CB8AC3E}">
        <p14:creationId xmlns:p14="http://schemas.microsoft.com/office/powerpoint/2010/main" val="109388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D0808-29E3-EA8F-2C4C-67EF1F72106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CA9DBA-74B9-2B0A-B2DE-2DDFD8B6264A}"/>
              </a:ext>
            </a:extLst>
          </p:cNvPr>
          <p:cNvSpPr>
            <a:spLocks noGrp="1"/>
          </p:cNvSpPr>
          <p:nvPr>
            <p:ph type="title"/>
          </p:nvPr>
        </p:nvSpPr>
        <p:spPr/>
        <p:txBody>
          <a:bodyPr/>
          <a:lstStyle/>
          <a:p>
            <a:r>
              <a:rPr lang="en-AU">
                <a:latin typeface="+mj-lt"/>
              </a:rPr>
              <a:t>Absorbing force videos</a:t>
            </a:r>
          </a:p>
        </p:txBody>
      </p:sp>
      <p:sp>
        <p:nvSpPr>
          <p:cNvPr id="5" name="Text Placeholder 4">
            <a:extLst>
              <a:ext uri="{FF2B5EF4-FFF2-40B4-BE49-F238E27FC236}">
                <a16:creationId xmlns:a16="http://schemas.microsoft.com/office/drawing/2014/main" id="{FF7CCF81-2CD4-0BA9-D0C2-C1122E52A214}"/>
              </a:ext>
            </a:extLst>
          </p:cNvPr>
          <p:cNvSpPr>
            <a:spLocks noGrp="1"/>
          </p:cNvSpPr>
          <p:nvPr>
            <p:ph type="body" sz="quarter" idx="18"/>
          </p:nvPr>
        </p:nvSpPr>
        <p:spPr/>
        <p:txBody>
          <a:bodyPr/>
          <a:lstStyle/>
          <a:p>
            <a:r>
              <a:rPr lang="en-AU">
                <a:latin typeface="+mj-lt"/>
              </a:rPr>
              <a:t>Video stimulus</a:t>
            </a:r>
          </a:p>
        </p:txBody>
      </p:sp>
      <p:sp>
        <p:nvSpPr>
          <p:cNvPr id="7" name="Picture Placeholder 6">
            <a:extLst>
              <a:ext uri="{FF2B5EF4-FFF2-40B4-BE49-F238E27FC236}">
                <a16:creationId xmlns:a16="http://schemas.microsoft.com/office/drawing/2014/main" id="{118CFECF-6C68-64DC-FAA2-034E8C5DF255}"/>
              </a:ext>
            </a:extLst>
          </p:cNvPr>
          <p:cNvSpPr>
            <a:spLocks noGrp="1"/>
          </p:cNvSpPr>
          <p:nvPr>
            <p:ph type="pic" sz="quarter" idx="4294967295"/>
          </p:nvPr>
        </p:nvSpPr>
        <p:spPr>
          <a:xfrm>
            <a:off x="360025" y="1665430"/>
            <a:ext cx="11483975" cy="4210050"/>
          </a:xfrm>
        </p:spPr>
        <p:txBody>
          <a:bodyPr/>
          <a:lstStyle/>
          <a:p>
            <a:pPr marR="0" lvl="0">
              <a:lnSpc>
                <a:spcPct val="150000"/>
              </a:lnSpc>
            </a:pPr>
            <a:r>
              <a:rPr lang="en-AU" dirty="0">
                <a:effectLst/>
                <a:latin typeface="+mn-lt"/>
                <a:ea typeface="Calibri" panose="020F0502020204030204" pitchFamily="34" charset="0"/>
              </a:rPr>
              <a:t>Watch the following video clips:</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Cricket – </a:t>
            </a:r>
            <a:r>
              <a:rPr lang="en-AU" u="sng" dirty="0">
                <a:solidFill>
                  <a:srgbClr val="2F5496"/>
                </a:solidFill>
                <a:effectLst/>
                <a:latin typeface="+mn-lt"/>
                <a:ea typeface="Calibri" panose="020F0502020204030204" pitchFamily="34" charset="0"/>
                <a:hlinkClick r:id="rId2"/>
              </a:rPr>
              <a:t>Healy pulls in a brilliant keeper catch</a:t>
            </a:r>
            <a:r>
              <a:rPr lang="en-AU" dirty="0">
                <a:effectLst/>
                <a:latin typeface="+mn-lt"/>
                <a:ea typeface="Calibri" panose="020F0502020204030204" pitchFamily="34" charset="0"/>
              </a:rPr>
              <a:t> (duration 0:53)</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Skiing – </a:t>
            </a:r>
            <a:r>
              <a:rPr lang="en-AU" u="sng" dirty="0">
                <a:solidFill>
                  <a:srgbClr val="2F5496"/>
                </a:solidFill>
                <a:effectLst/>
                <a:latin typeface="+mn-lt"/>
                <a:ea typeface="Calibri" panose="020F0502020204030204" pitchFamily="34" charset="0"/>
                <a:hlinkClick r:id="rId3"/>
              </a:rPr>
              <a:t>Freestyle Skiing Beijing 2022 </a:t>
            </a:r>
            <a:r>
              <a:rPr lang="en-AU" u="sng" dirty="0" err="1">
                <a:solidFill>
                  <a:srgbClr val="2F5496"/>
                </a:solidFill>
                <a:effectLst/>
                <a:latin typeface="+mn-lt"/>
                <a:ea typeface="Calibri" panose="020F0502020204030204" pitchFamily="34" charset="0"/>
                <a:hlinkClick r:id="rId3"/>
              </a:rPr>
              <a:t>Mens</a:t>
            </a:r>
            <a:r>
              <a:rPr lang="en-AU" u="sng" dirty="0">
                <a:solidFill>
                  <a:srgbClr val="2F5496"/>
                </a:solidFill>
                <a:effectLst/>
                <a:latin typeface="+mn-lt"/>
                <a:ea typeface="Calibri" panose="020F0502020204030204" pitchFamily="34" charset="0"/>
                <a:hlinkClick r:id="rId3"/>
              </a:rPr>
              <a:t> Moguls Final Highlights</a:t>
            </a:r>
            <a:r>
              <a:rPr lang="en-AU" dirty="0">
                <a:effectLst/>
                <a:latin typeface="+mn-lt"/>
                <a:ea typeface="Calibri" panose="020F0502020204030204" pitchFamily="34" charset="0"/>
              </a:rPr>
              <a:t> (duration 3:06)</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Rugby league – </a:t>
            </a:r>
            <a:r>
              <a:rPr lang="en-AU" u="sng" dirty="0">
                <a:solidFill>
                  <a:srgbClr val="2F5496"/>
                </a:solidFill>
                <a:effectLst/>
                <a:latin typeface="+mn-lt"/>
                <a:ea typeface="Calibri" panose="020F0502020204030204" pitchFamily="34" charset="0"/>
                <a:hlinkClick r:id="rId4"/>
              </a:rPr>
              <a:t>Every tackle of Cam McInnes’ record breaking haul NRL record 2023</a:t>
            </a:r>
            <a:r>
              <a:rPr lang="en-AU" dirty="0">
                <a:effectLst/>
                <a:latin typeface="+mn-lt"/>
                <a:ea typeface="Calibri" panose="020F0502020204030204" pitchFamily="34" charset="0"/>
              </a:rPr>
              <a:t> (duration 9:53)</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Gymnastics – </a:t>
            </a:r>
            <a:r>
              <a:rPr lang="en-AU" u="sng" dirty="0">
                <a:solidFill>
                  <a:srgbClr val="2F5496"/>
                </a:solidFill>
                <a:effectLst/>
                <a:latin typeface="+mn-lt"/>
                <a:ea typeface="Calibri" panose="020F0502020204030204" pitchFamily="34" charset="0"/>
                <a:hlinkClick r:id="rId5"/>
              </a:rPr>
              <a:t>Simone Biles Vault 1 2018 U.S. Gymnastics Championships – Senior Women Day 2</a:t>
            </a:r>
            <a:r>
              <a:rPr lang="en-AU" dirty="0">
                <a:effectLst/>
                <a:latin typeface="+mn-lt"/>
                <a:ea typeface="Calibri" panose="020F0502020204030204" pitchFamily="34" charset="0"/>
              </a:rPr>
              <a:t> (duration 0:14)</a:t>
            </a:r>
          </a:p>
        </p:txBody>
      </p:sp>
      <p:sp>
        <p:nvSpPr>
          <p:cNvPr id="2" name="Slide Number Placeholder 1">
            <a:extLst>
              <a:ext uri="{FF2B5EF4-FFF2-40B4-BE49-F238E27FC236}">
                <a16:creationId xmlns:a16="http://schemas.microsoft.com/office/drawing/2014/main" id="{BA1411B0-1F5C-7D1B-28F3-F6BAD341FA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63</a:t>
            </a:fld>
            <a:endParaRPr lang="en-AU"/>
          </a:p>
        </p:txBody>
      </p:sp>
    </p:spTree>
    <p:extLst>
      <p:ext uri="{BB962C8B-B14F-4D97-AF65-F5344CB8AC3E}">
        <p14:creationId xmlns:p14="http://schemas.microsoft.com/office/powerpoint/2010/main" val="170460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BFE4-0B2C-E0D9-97BF-CCA4B8851C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7EE143-DD73-1237-99D4-1EB973599131}"/>
              </a:ext>
            </a:extLst>
          </p:cNvPr>
          <p:cNvSpPr>
            <a:spLocks noGrp="1"/>
          </p:cNvSpPr>
          <p:nvPr>
            <p:ph type="title"/>
          </p:nvPr>
        </p:nvSpPr>
        <p:spPr/>
        <p:txBody>
          <a:bodyPr/>
          <a:lstStyle/>
          <a:p>
            <a:r>
              <a:rPr lang="en-AU">
                <a:latin typeface="+mj-lt"/>
              </a:rPr>
              <a:t>Absorbing force video reflection</a:t>
            </a:r>
          </a:p>
        </p:txBody>
      </p:sp>
      <p:sp>
        <p:nvSpPr>
          <p:cNvPr id="13" name="Text Placeholder 12">
            <a:extLst>
              <a:ext uri="{FF2B5EF4-FFF2-40B4-BE49-F238E27FC236}">
                <a16:creationId xmlns:a16="http://schemas.microsoft.com/office/drawing/2014/main" id="{2001C077-BBB5-C83A-3A0E-7B77F04CF2BD}"/>
              </a:ext>
            </a:extLst>
          </p:cNvPr>
          <p:cNvSpPr>
            <a:spLocks noGrp="1"/>
          </p:cNvSpPr>
          <p:nvPr>
            <p:ph type="body" sz="quarter" idx="18"/>
          </p:nvPr>
        </p:nvSpPr>
        <p:spPr>
          <a:xfrm>
            <a:off x="360000" y="982520"/>
            <a:ext cx="11483998" cy="356423"/>
          </a:xfrm>
        </p:spPr>
        <p:txBody>
          <a:bodyPr/>
          <a:lstStyle/>
          <a:p>
            <a:r>
              <a:rPr lang="en-AU">
                <a:latin typeface="+mj-lt"/>
              </a:rPr>
              <a:t>Reflection questions</a:t>
            </a:r>
          </a:p>
        </p:txBody>
      </p:sp>
      <p:sp>
        <p:nvSpPr>
          <p:cNvPr id="12" name="Text Placeholder 11">
            <a:extLst>
              <a:ext uri="{FF2B5EF4-FFF2-40B4-BE49-F238E27FC236}">
                <a16:creationId xmlns:a16="http://schemas.microsoft.com/office/drawing/2014/main" id="{977C8F01-208D-CA6E-1301-8FC709580836}"/>
              </a:ext>
            </a:extLst>
          </p:cNvPr>
          <p:cNvSpPr>
            <a:spLocks noGrp="1"/>
          </p:cNvSpPr>
          <p:nvPr>
            <p:ph type="body" sz="quarter" idx="17"/>
          </p:nvPr>
        </p:nvSpPr>
        <p:spPr>
          <a:xfrm>
            <a:off x="360000" y="1523554"/>
            <a:ext cx="11484000" cy="4807835"/>
          </a:xfrm>
        </p:spPr>
        <p:txBody>
          <a:bodyPr/>
          <a:lstStyle/>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Where in other sports might this principle of absorbing force be applied? Provide examples. (e.g. landing from a jump in gymnastics, catching a ball by softening hands and pulling them back to reduce force, absorbing the tackle and rolling the opponent over in rugby league, bending knees on each turn while skiing)</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How do you think the absorption of force can be applied to something like rugby league? Why is technique important to allow a smaller opponent to tackle a larger person? How do they absorb force?</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When you don’t use the correct technique that requires the absorption of force (e.g. land on legs with straight knees, catching a ball with straight arms), what could the possible outcomes be? Provide examples. Overuse injuries.  </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In which sports are ankle or knee injuries common? Why?</a:t>
            </a:r>
          </a:p>
        </p:txBody>
      </p:sp>
      <p:sp>
        <p:nvSpPr>
          <p:cNvPr id="3" name="Slide Number Placeholder 2">
            <a:extLst>
              <a:ext uri="{FF2B5EF4-FFF2-40B4-BE49-F238E27FC236}">
                <a16:creationId xmlns:a16="http://schemas.microsoft.com/office/drawing/2014/main" id="{DB6A0659-A03B-DFC1-B39C-B53EA9FD9E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64</a:t>
            </a:fld>
            <a:endParaRPr lang="en-AU"/>
          </a:p>
        </p:txBody>
      </p:sp>
    </p:spTree>
    <p:extLst>
      <p:ext uri="{BB962C8B-B14F-4D97-AF65-F5344CB8AC3E}">
        <p14:creationId xmlns:p14="http://schemas.microsoft.com/office/powerpoint/2010/main" val="356295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20CE-9C01-80FF-6417-D8DA12F18B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157583-CFCB-9AB4-F884-30C0687693E8}"/>
              </a:ext>
            </a:extLst>
          </p:cNvPr>
          <p:cNvSpPr>
            <a:spLocks noGrp="1"/>
          </p:cNvSpPr>
          <p:nvPr>
            <p:ph type="title"/>
          </p:nvPr>
        </p:nvSpPr>
        <p:spPr/>
        <p:txBody>
          <a:bodyPr/>
          <a:lstStyle/>
          <a:p>
            <a:r>
              <a:rPr lang="en-AU">
                <a:latin typeface="+mj-lt"/>
              </a:rPr>
              <a:t>Trajectory and force </a:t>
            </a:r>
          </a:p>
        </p:txBody>
      </p:sp>
      <p:sp>
        <p:nvSpPr>
          <p:cNvPr id="13" name="Text Placeholder 12">
            <a:extLst>
              <a:ext uri="{FF2B5EF4-FFF2-40B4-BE49-F238E27FC236}">
                <a16:creationId xmlns:a16="http://schemas.microsoft.com/office/drawing/2014/main" id="{5E780093-D4D9-90C4-E3B6-292ED1522F1F}"/>
              </a:ext>
            </a:extLst>
          </p:cNvPr>
          <p:cNvSpPr>
            <a:spLocks noGrp="1"/>
          </p:cNvSpPr>
          <p:nvPr>
            <p:ph type="body" sz="quarter" idx="18"/>
          </p:nvPr>
        </p:nvSpPr>
        <p:spPr>
          <a:xfrm>
            <a:off x="360000" y="982520"/>
            <a:ext cx="11483998" cy="356423"/>
          </a:xfrm>
        </p:spPr>
        <p:txBody>
          <a:bodyPr/>
          <a:lstStyle/>
          <a:p>
            <a:r>
              <a:rPr lang="en-AU">
                <a:latin typeface="+mj-lt"/>
              </a:rPr>
              <a:t>Lab reflection questions</a:t>
            </a:r>
          </a:p>
        </p:txBody>
      </p:sp>
      <p:sp>
        <p:nvSpPr>
          <p:cNvPr id="2" name="Rectangle: Rounded Corners 1">
            <a:extLst>
              <a:ext uri="{FF2B5EF4-FFF2-40B4-BE49-F238E27FC236}">
                <a16:creationId xmlns:a16="http://schemas.microsoft.com/office/drawing/2014/main" id="{2F4E2E16-E9F5-2A2E-2DB7-23B36F84E6A0}"/>
              </a:ext>
            </a:extLst>
          </p:cNvPr>
          <p:cNvSpPr/>
          <p:nvPr/>
        </p:nvSpPr>
        <p:spPr>
          <a:xfrm>
            <a:off x="360000" y="1583380"/>
            <a:ext cx="11483998" cy="12942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Trajectory is the path an object or body follows through the air after being thrown, kicked, hit or jumped. It can be straight, curved, or arched depending on how force, speed and angle are applied. </a:t>
            </a:r>
          </a:p>
        </p:txBody>
      </p:sp>
      <p:sp>
        <p:nvSpPr>
          <p:cNvPr id="12" name="Text Placeholder 11">
            <a:extLst>
              <a:ext uri="{FF2B5EF4-FFF2-40B4-BE49-F238E27FC236}">
                <a16:creationId xmlns:a16="http://schemas.microsoft.com/office/drawing/2014/main" id="{B69EC7A7-78A5-EF2A-F675-E95F9ACAEFCD}"/>
              </a:ext>
            </a:extLst>
          </p:cNvPr>
          <p:cNvSpPr>
            <a:spLocks noGrp="1"/>
          </p:cNvSpPr>
          <p:nvPr>
            <p:ph type="body" sz="quarter" idx="17"/>
          </p:nvPr>
        </p:nvSpPr>
        <p:spPr>
          <a:xfrm>
            <a:off x="360000" y="2942108"/>
            <a:ext cx="11484000" cy="3573892"/>
          </a:xfrm>
        </p:spPr>
        <p:txBody>
          <a:bodyPr/>
          <a:lstStyle/>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How did your technique change to hit the ball to make it land over the 10metre, 20 metre, 30 metre or 40 metre cone? </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Other than power or force applied to the ball, how were you able to hit the ball further? </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Why does changing the angle in the way you start and finish a swing, affect the ball’s path? (trajectory)</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What other sports use or change trajectory to get distance. For example, NFL throwing a long ball into he end zone as opposed to a straight pass to gain metres. </a:t>
            </a:r>
          </a:p>
        </p:txBody>
      </p:sp>
      <p:sp>
        <p:nvSpPr>
          <p:cNvPr id="3" name="Slide Number Placeholder 2">
            <a:extLst>
              <a:ext uri="{FF2B5EF4-FFF2-40B4-BE49-F238E27FC236}">
                <a16:creationId xmlns:a16="http://schemas.microsoft.com/office/drawing/2014/main" id="{8880B14F-D0DE-765B-7DDF-4184E6CFC61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65</a:t>
            </a:fld>
            <a:endParaRPr lang="en-AU"/>
          </a:p>
        </p:txBody>
      </p:sp>
    </p:spTree>
    <p:extLst>
      <p:ext uri="{BB962C8B-B14F-4D97-AF65-F5344CB8AC3E}">
        <p14:creationId xmlns:p14="http://schemas.microsoft.com/office/powerpoint/2010/main" val="48502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24D0-E3E2-D475-77DD-055213CC10A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40871E-4971-6317-86FB-CB9863FD349B}"/>
              </a:ext>
            </a:extLst>
          </p:cNvPr>
          <p:cNvSpPr>
            <a:spLocks noGrp="1"/>
          </p:cNvSpPr>
          <p:nvPr>
            <p:ph type="title"/>
          </p:nvPr>
        </p:nvSpPr>
        <p:spPr/>
        <p:txBody>
          <a:bodyPr/>
          <a:lstStyle/>
          <a:p>
            <a:r>
              <a:rPr lang="en-AU">
                <a:latin typeface="+mj-lt"/>
              </a:rPr>
              <a:t>Trajectory and force videos</a:t>
            </a:r>
          </a:p>
        </p:txBody>
      </p:sp>
      <p:sp>
        <p:nvSpPr>
          <p:cNvPr id="5" name="Text Placeholder 4">
            <a:extLst>
              <a:ext uri="{FF2B5EF4-FFF2-40B4-BE49-F238E27FC236}">
                <a16:creationId xmlns:a16="http://schemas.microsoft.com/office/drawing/2014/main" id="{D3FE3C00-E2CC-40FA-4353-C63470624A4D}"/>
              </a:ext>
            </a:extLst>
          </p:cNvPr>
          <p:cNvSpPr>
            <a:spLocks noGrp="1"/>
          </p:cNvSpPr>
          <p:nvPr>
            <p:ph type="body" sz="quarter" idx="18"/>
          </p:nvPr>
        </p:nvSpPr>
        <p:spPr/>
        <p:txBody>
          <a:bodyPr/>
          <a:lstStyle/>
          <a:p>
            <a:r>
              <a:rPr lang="en-AU">
                <a:latin typeface="+mj-lt"/>
              </a:rPr>
              <a:t>Video stimulus</a:t>
            </a:r>
          </a:p>
        </p:txBody>
      </p:sp>
      <p:sp>
        <p:nvSpPr>
          <p:cNvPr id="7" name="Picture Placeholder 6">
            <a:extLst>
              <a:ext uri="{FF2B5EF4-FFF2-40B4-BE49-F238E27FC236}">
                <a16:creationId xmlns:a16="http://schemas.microsoft.com/office/drawing/2014/main" id="{779FF3BF-D172-F5A3-D39D-76396A502798}"/>
              </a:ext>
            </a:extLst>
          </p:cNvPr>
          <p:cNvSpPr>
            <a:spLocks noGrp="1"/>
          </p:cNvSpPr>
          <p:nvPr>
            <p:ph type="pic" sz="quarter" idx="4294967295"/>
          </p:nvPr>
        </p:nvSpPr>
        <p:spPr>
          <a:xfrm>
            <a:off x="360025" y="1665430"/>
            <a:ext cx="11483975" cy="4210050"/>
          </a:xfrm>
        </p:spPr>
        <p:txBody>
          <a:bodyPr/>
          <a:lstStyle/>
          <a:p>
            <a:pPr marR="0" lvl="0">
              <a:lnSpc>
                <a:spcPct val="150000"/>
              </a:lnSpc>
            </a:pPr>
            <a:r>
              <a:rPr lang="en-AU" dirty="0">
                <a:effectLst/>
                <a:latin typeface="+mn-lt"/>
                <a:ea typeface="Calibri" panose="020F0502020204030204" pitchFamily="34" charset="0"/>
              </a:rPr>
              <a:t>Watch the following video clips:</a:t>
            </a:r>
          </a:p>
          <a:p>
            <a:pPr marL="285750" marR="0" lvl="0" indent="-285750">
              <a:lnSpc>
                <a:spcPct val="150000"/>
              </a:lnSpc>
              <a:buFont typeface="Arial" panose="020B0604020202020204" pitchFamily="34" charset="0"/>
              <a:buChar char="•"/>
            </a:pPr>
            <a:r>
              <a:rPr lang="en-AU" dirty="0">
                <a:latin typeface="+mn-lt"/>
                <a:ea typeface="Calibri" panose="020F0502020204030204" pitchFamily="34" charset="0"/>
              </a:rPr>
              <a:t>c</a:t>
            </a:r>
            <a:r>
              <a:rPr lang="en-AU" dirty="0">
                <a:effectLst/>
                <a:latin typeface="+mn-lt"/>
                <a:ea typeface="Calibri" panose="020F0502020204030204" pitchFamily="34" charset="0"/>
              </a:rPr>
              <a:t>ricket – </a:t>
            </a:r>
            <a:r>
              <a:rPr lang="en-AU" u="sng" dirty="0">
                <a:solidFill>
                  <a:srgbClr val="2F5496"/>
                </a:solidFill>
                <a:effectLst/>
                <a:latin typeface="+mn-lt"/>
                <a:ea typeface="Calibri" panose="020F0502020204030204" pitchFamily="34" charset="0"/>
                <a:hlinkClick r:id="rId2"/>
              </a:rPr>
              <a:t>Marcus </a:t>
            </a:r>
            <a:r>
              <a:rPr lang="en-AU" u="sng" dirty="0" err="1">
                <a:solidFill>
                  <a:srgbClr val="2F5496"/>
                </a:solidFill>
                <a:effectLst/>
                <a:latin typeface="+mn-lt"/>
                <a:ea typeface="Calibri" panose="020F0502020204030204" pitchFamily="34" charset="0"/>
                <a:hlinkClick r:id="rId2"/>
              </a:rPr>
              <a:t>Stoinis</a:t>
            </a:r>
            <a:r>
              <a:rPr lang="en-AU" u="sng" dirty="0">
                <a:solidFill>
                  <a:srgbClr val="2F5496"/>
                </a:solidFill>
                <a:effectLst/>
                <a:latin typeface="+mn-lt"/>
                <a:ea typeface="Calibri" panose="020F0502020204030204" pitchFamily="34" charset="0"/>
                <a:hlinkClick r:id="rId2"/>
              </a:rPr>
              <a:t> delivers half-century in just 17 deliveries T20 World Cup</a:t>
            </a:r>
            <a:r>
              <a:rPr lang="en-AU" dirty="0">
                <a:effectLst/>
                <a:latin typeface="+mn-lt"/>
                <a:ea typeface="Calibri" panose="020F0502020204030204" pitchFamily="34" charset="0"/>
              </a:rPr>
              <a:t> (duration 2:46) </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NFL – </a:t>
            </a:r>
            <a:r>
              <a:rPr lang="en-AU" u="sng" dirty="0">
                <a:solidFill>
                  <a:srgbClr val="2F5496"/>
                </a:solidFill>
                <a:effectLst/>
                <a:latin typeface="+mn-lt"/>
                <a:ea typeface="Calibri" panose="020F0502020204030204" pitchFamily="34" charset="0"/>
                <a:hlinkClick r:id="rId3"/>
              </a:rPr>
              <a:t>Best Throws in NFL History</a:t>
            </a:r>
            <a:r>
              <a:rPr lang="en-AU" dirty="0">
                <a:effectLst/>
                <a:latin typeface="+mn-lt"/>
                <a:ea typeface="Calibri" panose="020F0502020204030204" pitchFamily="34" charset="0"/>
              </a:rPr>
              <a:t> (duration 6:39) – watch until 1 minute 48 seconds </a:t>
            </a:r>
          </a:p>
          <a:p>
            <a:pPr marL="285750" marR="0" lvl="0" indent="-285750">
              <a:lnSpc>
                <a:spcPct val="150000"/>
              </a:lnSpc>
              <a:buFont typeface="Arial" panose="020B0604020202020204" pitchFamily="34" charset="0"/>
              <a:buChar char="•"/>
            </a:pPr>
            <a:r>
              <a:rPr lang="en-AU" dirty="0">
                <a:latin typeface="+mn-lt"/>
                <a:ea typeface="Calibri" panose="020F0502020204030204" pitchFamily="34" charset="0"/>
              </a:rPr>
              <a:t>j</a:t>
            </a:r>
            <a:r>
              <a:rPr lang="en-AU" dirty="0">
                <a:effectLst/>
                <a:latin typeface="+mn-lt"/>
                <a:ea typeface="Calibri" panose="020F0502020204030204" pitchFamily="34" charset="0"/>
              </a:rPr>
              <a:t>avelin – </a:t>
            </a:r>
            <a:r>
              <a:rPr lang="en-AU" u="sng" dirty="0">
                <a:solidFill>
                  <a:srgbClr val="2F5496"/>
                </a:solidFill>
                <a:effectLst/>
                <a:latin typeface="+mn-lt"/>
                <a:ea typeface="Calibri" panose="020F0502020204030204" pitchFamily="34" charset="0"/>
                <a:hlinkClick r:id="rId4"/>
              </a:rPr>
              <a:t>The best 90 meter javelin throws from the IAAF Diamond League</a:t>
            </a:r>
            <a:r>
              <a:rPr lang="en-AU" dirty="0">
                <a:effectLst/>
                <a:latin typeface="+mn-lt"/>
                <a:ea typeface="Calibri" panose="020F0502020204030204" pitchFamily="34" charset="0"/>
              </a:rPr>
              <a:t> (duration 1:49)</a:t>
            </a:r>
          </a:p>
        </p:txBody>
      </p:sp>
      <p:sp>
        <p:nvSpPr>
          <p:cNvPr id="2" name="Slide Number Placeholder 1">
            <a:extLst>
              <a:ext uri="{FF2B5EF4-FFF2-40B4-BE49-F238E27FC236}">
                <a16:creationId xmlns:a16="http://schemas.microsoft.com/office/drawing/2014/main" id="{D0405B5C-40BA-5311-1DB4-6C52D1436A7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66</a:t>
            </a:fld>
            <a:endParaRPr lang="en-AU"/>
          </a:p>
        </p:txBody>
      </p:sp>
    </p:spTree>
    <p:extLst>
      <p:ext uri="{BB962C8B-B14F-4D97-AF65-F5344CB8AC3E}">
        <p14:creationId xmlns:p14="http://schemas.microsoft.com/office/powerpoint/2010/main" val="195897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6BDE-E147-C22F-B41A-F84D41DC4A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CCC7F0-C1AE-F38E-272E-361C44B498B6}"/>
              </a:ext>
            </a:extLst>
          </p:cNvPr>
          <p:cNvSpPr>
            <a:spLocks noGrp="1"/>
          </p:cNvSpPr>
          <p:nvPr>
            <p:ph type="title"/>
          </p:nvPr>
        </p:nvSpPr>
        <p:spPr/>
        <p:txBody>
          <a:bodyPr/>
          <a:lstStyle/>
          <a:p>
            <a:r>
              <a:rPr lang="en-AU">
                <a:latin typeface="+mj-lt"/>
              </a:rPr>
              <a:t>Trajectory and force video reflection</a:t>
            </a:r>
          </a:p>
        </p:txBody>
      </p:sp>
      <p:sp>
        <p:nvSpPr>
          <p:cNvPr id="13" name="Text Placeholder 12">
            <a:extLst>
              <a:ext uri="{FF2B5EF4-FFF2-40B4-BE49-F238E27FC236}">
                <a16:creationId xmlns:a16="http://schemas.microsoft.com/office/drawing/2014/main" id="{C7210D31-5B91-25EC-A856-8D2BDF863769}"/>
              </a:ext>
            </a:extLst>
          </p:cNvPr>
          <p:cNvSpPr>
            <a:spLocks noGrp="1"/>
          </p:cNvSpPr>
          <p:nvPr>
            <p:ph type="body" sz="quarter" idx="18"/>
          </p:nvPr>
        </p:nvSpPr>
        <p:spPr>
          <a:xfrm>
            <a:off x="360000" y="982520"/>
            <a:ext cx="11483998" cy="356423"/>
          </a:xfrm>
        </p:spPr>
        <p:txBody>
          <a:bodyPr/>
          <a:lstStyle/>
          <a:p>
            <a:r>
              <a:rPr lang="en-AU">
                <a:latin typeface="+mj-lt"/>
              </a:rPr>
              <a:t>Reflection question</a:t>
            </a:r>
          </a:p>
        </p:txBody>
      </p:sp>
      <p:sp>
        <p:nvSpPr>
          <p:cNvPr id="12" name="Text Placeholder 11">
            <a:extLst>
              <a:ext uri="{FF2B5EF4-FFF2-40B4-BE49-F238E27FC236}">
                <a16:creationId xmlns:a16="http://schemas.microsoft.com/office/drawing/2014/main" id="{8759C979-8BA1-28F4-A731-C7E703A1EFE0}"/>
              </a:ext>
            </a:extLst>
          </p:cNvPr>
          <p:cNvSpPr>
            <a:spLocks noGrp="1"/>
          </p:cNvSpPr>
          <p:nvPr>
            <p:ph type="body" sz="quarter" idx="17"/>
          </p:nvPr>
        </p:nvSpPr>
        <p:spPr/>
        <p:txBody>
          <a:bodyPr/>
          <a:lstStyle/>
          <a:p>
            <a:r>
              <a:rPr lang="en-AU" dirty="0">
                <a:effectLst/>
                <a:latin typeface="+mn-lt"/>
                <a:ea typeface="Calibri" panose="020F0502020204030204" pitchFamily="34" charset="0"/>
              </a:rPr>
              <a:t>Describe the changes in trajectory for a movement within a sport. For example:</a:t>
            </a:r>
          </a:p>
          <a:p>
            <a:pPr marL="285750" indent="-285750">
              <a:buFont typeface="Arial" panose="020B0604020202020204" pitchFamily="34" charset="0"/>
              <a:buChar char="•"/>
            </a:pPr>
            <a:r>
              <a:rPr lang="en-AU" dirty="0">
                <a:latin typeface="+mn-lt"/>
                <a:ea typeface="Calibri" panose="020F0502020204030204" pitchFamily="34" charset="0"/>
              </a:rPr>
              <a:t>b</a:t>
            </a:r>
            <a:r>
              <a:rPr lang="en-AU" dirty="0">
                <a:effectLst/>
                <a:latin typeface="+mn-lt"/>
                <a:ea typeface="Calibri" panose="020F0502020204030204" pitchFamily="34" charset="0"/>
              </a:rPr>
              <a:t>asketball the player adjusts the angle of their shot to create a higher arc</a:t>
            </a:r>
            <a:endParaRPr lang="en-AU" dirty="0">
              <a:latin typeface="+mn-lt"/>
              <a:ea typeface="Calibri" panose="020F0502020204030204" pitchFamily="34" charset="0"/>
            </a:endParaRPr>
          </a:p>
          <a:p>
            <a:pPr marL="285750" indent="-285750">
              <a:buFont typeface="Arial" panose="020B0604020202020204" pitchFamily="34" charset="0"/>
              <a:buChar char="•"/>
            </a:pPr>
            <a:r>
              <a:rPr lang="en-AU" dirty="0">
                <a:effectLst/>
                <a:latin typeface="+mn-lt"/>
                <a:ea typeface="Calibri" panose="020F0502020204030204" pitchFamily="34" charset="0"/>
              </a:rPr>
              <a:t>soccer play kicks the ball with spin to curve around defenders</a:t>
            </a:r>
            <a:endParaRPr lang="en-AU" sz="2400" dirty="0">
              <a:latin typeface="+mn-lt"/>
            </a:endParaRPr>
          </a:p>
        </p:txBody>
      </p:sp>
      <p:sp>
        <p:nvSpPr>
          <p:cNvPr id="3" name="Slide Number Placeholder 2">
            <a:extLst>
              <a:ext uri="{FF2B5EF4-FFF2-40B4-BE49-F238E27FC236}">
                <a16:creationId xmlns:a16="http://schemas.microsoft.com/office/drawing/2014/main" id="{06DDBD3F-2E51-4FA9-89C1-8206A1563C8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67</a:t>
            </a:fld>
            <a:endParaRPr lang="en-AU"/>
          </a:p>
        </p:txBody>
      </p:sp>
    </p:spTree>
    <p:extLst>
      <p:ext uri="{BB962C8B-B14F-4D97-AF65-F5344CB8AC3E}">
        <p14:creationId xmlns:p14="http://schemas.microsoft.com/office/powerpoint/2010/main" val="17767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85A0-F9FC-18E2-A065-1831B9EEB6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75095C-5CA5-5459-FF91-4093D6EC434E}"/>
              </a:ext>
            </a:extLst>
          </p:cNvPr>
          <p:cNvSpPr>
            <a:spLocks noGrp="1"/>
          </p:cNvSpPr>
          <p:nvPr>
            <p:ph type="title"/>
          </p:nvPr>
        </p:nvSpPr>
        <p:spPr/>
        <p:txBody>
          <a:bodyPr/>
          <a:lstStyle/>
          <a:p>
            <a:r>
              <a:rPr lang="en-AU">
                <a:latin typeface="+mj-lt"/>
              </a:rPr>
              <a:t>Balance, stability and accuracy</a:t>
            </a:r>
          </a:p>
        </p:txBody>
      </p:sp>
      <p:sp>
        <p:nvSpPr>
          <p:cNvPr id="13" name="Text Placeholder 12">
            <a:extLst>
              <a:ext uri="{FF2B5EF4-FFF2-40B4-BE49-F238E27FC236}">
                <a16:creationId xmlns:a16="http://schemas.microsoft.com/office/drawing/2014/main" id="{F457C1A3-98DF-9BF2-21B6-3F00BFCC8EFA}"/>
              </a:ext>
            </a:extLst>
          </p:cNvPr>
          <p:cNvSpPr>
            <a:spLocks noGrp="1"/>
          </p:cNvSpPr>
          <p:nvPr>
            <p:ph type="body" sz="quarter" idx="18"/>
          </p:nvPr>
        </p:nvSpPr>
        <p:spPr>
          <a:xfrm>
            <a:off x="360002" y="873276"/>
            <a:ext cx="11483998" cy="356423"/>
          </a:xfrm>
        </p:spPr>
        <p:txBody>
          <a:bodyPr/>
          <a:lstStyle/>
          <a:p>
            <a:r>
              <a:rPr lang="en-AU" dirty="0">
                <a:latin typeface="+mj-lt"/>
              </a:rPr>
              <a:t>Lab reflection questions</a:t>
            </a:r>
          </a:p>
        </p:txBody>
      </p:sp>
      <p:sp>
        <p:nvSpPr>
          <p:cNvPr id="2" name="Rectangle: Rounded Corners 1">
            <a:extLst>
              <a:ext uri="{FF2B5EF4-FFF2-40B4-BE49-F238E27FC236}">
                <a16:creationId xmlns:a16="http://schemas.microsoft.com/office/drawing/2014/main" id="{5EE53C28-BA8A-9371-C464-5B98670B72B1}"/>
              </a:ext>
            </a:extLst>
          </p:cNvPr>
          <p:cNvSpPr/>
          <p:nvPr/>
        </p:nvSpPr>
        <p:spPr>
          <a:xfrm>
            <a:off x="347998" y="1418877"/>
            <a:ext cx="11484000" cy="2099714"/>
          </a:xfrm>
          <a:prstGeom prst="roundRect">
            <a:avLst>
              <a:gd name="adj" fmla="val 57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buNone/>
            </a:pPr>
            <a:r>
              <a:rPr lang="en-AU" sz="1800" b="1" dirty="0">
                <a:effectLst/>
                <a:ea typeface="Calibri" panose="020F0502020204030204" pitchFamily="34" charset="0"/>
              </a:rPr>
              <a:t>Balance</a:t>
            </a:r>
            <a:r>
              <a:rPr lang="en-AU" sz="1800" dirty="0">
                <a:effectLst/>
                <a:ea typeface="Calibri" panose="020F0502020204030204" pitchFamily="34" charset="0"/>
              </a:rPr>
              <a:t> is the ability to maintain control of body position, whether stationary or moving. </a:t>
            </a:r>
          </a:p>
          <a:p>
            <a:pPr>
              <a:lnSpc>
                <a:spcPct val="150000"/>
              </a:lnSpc>
              <a:spcAft>
                <a:spcPts val="1200"/>
              </a:spcAft>
              <a:buNone/>
            </a:pPr>
            <a:r>
              <a:rPr lang="en-AU" sz="1800" b="1" dirty="0">
                <a:effectLst/>
                <a:ea typeface="Calibri" panose="020F0502020204030204" pitchFamily="34" charset="0"/>
              </a:rPr>
              <a:t>Stability</a:t>
            </a:r>
            <a:r>
              <a:rPr lang="en-AU" sz="1800" dirty="0">
                <a:effectLst/>
                <a:ea typeface="Calibri" panose="020F0502020204030204" pitchFamily="34" charset="0"/>
              </a:rPr>
              <a:t> is the ability to resist external forces and stay in control during movement. </a:t>
            </a:r>
          </a:p>
          <a:p>
            <a:pPr>
              <a:lnSpc>
                <a:spcPct val="150000"/>
              </a:lnSpc>
              <a:spcAft>
                <a:spcPts val="1200"/>
              </a:spcAft>
            </a:pPr>
            <a:r>
              <a:rPr lang="en-AU" sz="1800" b="1" dirty="0">
                <a:effectLst/>
                <a:ea typeface="Calibri" panose="020F0502020204030204" pitchFamily="34" charset="0"/>
              </a:rPr>
              <a:t>Accuracy</a:t>
            </a:r>
            <a:r>
              <a:rPr lang="en-AU" sz="1800" dirty="0">
                <a:effectLst/>
                <a:ea typeface="Calibri" panose="020F0502020204030204" pitchFamily="34" charset="0"/>
              </a:rPr>
              <a:t> is the ability of an athlete to execute a skill or action with minimal error. It is the degree to which a movement successfully hits a target or achieves an intended outcome. </a:t>
            </a:r>
          </a:p>
        </p:txBody>
      </p:sp>
      <p:sp>
        <p:nvSpPr>
          <p:cNvPr id="12" name="Text Placeholder 11">
            <a:extLst>
              <a:ext uri="{FF2B5EF4-FFF2-40B4-BE49-F238E27FC236}">
                <a16:creationId xmlns:a16="http://schemas.microsoft.com/office/drawing/2014/main" id="{213F4E91-82D9-33F2-6B4A-105A247F07C2}"/>
              </a:ext>
            </a:extLst>
          </p:cNvPr>
          <p:cNvSpPr>
            <a:spLocks noGrp="1"/>
          </p:cNvSpPr>
          <p:nvPr>
            <p:ph type="body" sz="quarter" idx="17"/>
          </p:nvPr>
        </p:nvSpPr>
        <p:spPr>
          <a:xfrm>
            <a:off x="360000" y="3580807"/>
            <a:ext cx="11484000" cy="3115194"/>
          </a:xfrm>
        </p:spPr>
        <p:txBody>
          <a:bodyPr/>
          <a:lstStyle/>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What body positions helped you stay more balanced?</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How did your balance affect the accuracy of your throws? Which stance helped you hit the target most often?</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Did you feel more powerful when you were stable? How did your stance impact the force of your throw?</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When you were off balance (for example, standing on one leg), what happened to your throw’s power and accuracy? Why?</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Which stance made it easiest to throw with both power and accuracy? Why do you think that is?</a:t>
            </a:r>
          </a:p>
        </p:txBody>
      </p:sp>
      <p:sp>
        <p:nvSpPr>
          <p:cNvPr id="3" name="Slide Number Placeholder 2">
            <a:extLst>
              <a:ext uri="{FF2B5EF4-FFF2-40B4-BE49-F238E27FC236}">
                <a16:creationId xmlns:a16="http://schemas.microsoft.com/office/drawing/2014/main" id="{F09873BD-613D-6DBC-2265-D14F194D7E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68</a:t>
            </a:fld>
            <a:endParaRPr lang="en-AU"/>
          </a:p>
        </p:txBody>
      </p:sp>
    </p:spTree>
    <p:extLst>
      <p:ext uri="{BB962C8B-B14F-4D97-AF65-F5344CB8AC3E}">
        <p14:creationId xmlns:p14="http://schemas.microsoft.com/office/powerpoint/2010/main" val="312063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ACE2E-DB3B-8076-C2B7-DA121DF644B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C0219F4-609F-0CB9-6DBF-E7FB46CE10E7}"/>
              </a:ext>
            </a:extLst>
          </p:cNvPr>
          <p:cNvSpPr>
            <a:spLocks noGrp="1"/>
          </p:cNvSpPr>
          <p:nvPr>
            <p:ph type="title"/>
          </p:nvPr>
        </p:nvSpPr>
        <p:spPr/>
        <p:txBody>
          <a:bodyPr/>
          <a:lstStyle/>
          <a:p>
            <a:r>
              <a:rPr lang="en-AU">
                <a:latin typeface="+mj-lt"/>
              </a:rPr>
              <a:t>Balance, stability and accuracy videos</a:t>
            </a:r>
          </a:p>
        </p:txBody>
      </p:sp>
      <p:sp>
        <p:nvSpPr>
          <p:cNvPr id="5" name="Text Placeholder 4">
            <a:extLst>
              <a:ext uri="{FF2B5EF4-FFF2-40B4-BE49-F238E27FC236}">
                <a16:creationId xmlns:a16="http://schemas.microsoft.com/office/drawing/2014/main" id="{F02F74DC-CA33-715D-F1B8-7AE23B9805F9}"/>
              </a:ext>
            </a:extLst>
          </p:cNvPr>
          <p:cNvSpPr>
            <a:spLocks noGrp="1"/>
          </p:cNvSpPr>
          <p:nvPr>
            <p:ph type="body" sz="quarter" idx="18"/>
          </p:nvPr>
        </p:nvSpPr>
        <p:spPr/>
        <p:txBody>
          <a:bodyPr/>
          <a:lstStyle/>
          <a:p>
            <a:r>
              <a:rPr lang="en-AU" dirty="0">
                <a:latin typeface="+mj-lt"/>
              </a:rPr>
              <a:t>Video stimulus</a:t>
            </a:r>
          </a:p>
        </p:txBody>
      </p:sp>
      <p:sp>
        <p:nvSpPr>
          <p:cNvPr id="7" name="Picture Placeholder 6">
            <a:extLst>
              <a:ext uri="{FF2B5EF4-FFF2-40B4-BE49-F238E27FC236}">
                <a16:creationId xmlns:a16="http://schemas.microsoft.com/office/drawing/2014/main" id="{2BC19A16-635E-3C52-F079-F48FE167D37E}"/>
              </a:ext>
            </a:extLst>
          </p:cNvPr>
          <p:cNvSpPr>
            <a:spLocks noGrp="1"/>
          </p:cNvSpPr>
          <p:nvPr>
            <p:ph type="pic" sz="quarter" idx="4294967295"/>
          </p:nvPr>
        </p:nvSpPr>
        <p:spPr>
          <a:xfrm>
            <a:off x="360025" y="1799242"/>
            <a:ext cx="11483975" cy="4210050"/>
          </a:xfrm>
        </p:spPr>
        <p:txBody>
          <a:bodyPr/>
          <a:lstStyle/>
          <a:p>
            <a:pPr marR="0" lvl="0">
              <a:lnSpc>
                <a:spcPct val="150000"/>
              </a:lnSpc>
            </a:pPr>
            <a:r>
              <a:rPr lang="en-AU" dirty="0">
                <a:effectLst/>
                <a:latin typeface="+mn-lt"/>
                <a:ea typeface="Calibri" panose="020F0502020204030204" pitchFamily="34" charset="0"/>
              </a:rPr>
              <a:t>Watch the following video clips:</a:t>
            </a:r>
          </a:p>
          <a:p>
            <a:pPr marL="285750" marR="0" lvl="0" indent="-285750">
              <a:lnSpc>
                <a:spcPct val="150000"/>
              </a:lnSpc>
              <a:buFont typeface="Arial" panose="020B0604020202020204" pitchFamily="34" charset="0"/>
              <a:buChar char="•"/>
            </a:pPr>
            <a:r>
              <a:rPr lang="en-AU" dirty="0">
                <a:latin typeface="+mn-lt"/>
                <a:ea typeface="Calibri" panose="020F0502020204030204" pitchFamily="34" charset="0"/>
              </a:rPr>
              <a:t>c</a:t>
            </a:r>
            <a:r>
              <a:rPr lang="en-AU" dirty="0">
                <a:effectLst/>
                <a:latin typeface="+mn-lt"/>
                <a:ea typeface="Calibri" panose="020F0502020204030204" pitchFamily="34" charset="0"/>
              </a:rPr>
              <a:t>ricket – </a:t>
            </a:r>
            <a:r>
              <a:rPr lang="en-AU" u="sng" dirty="0">
                <a:solidFill>
                  <a:srgbClr val="2F5496"/>
                </a:solidFill>
                <a:effectLst/>
                <a:latin typeface="+mn-lt"/>
                <a:ea typeface="Calibri" panose="020F0502020204030204" pitchFamily="34" charset="0"/>
                <a:hlinkClick r:id="rId2"/>
              </a:rPr>
              <a:t>‘It’s not a fun place to be’: Ponting’s empathy for Marnus HCL Ashes Analysis</a:t>
            </a:r>
            <a:r>
              <a:rPr lang="en-AU" dirty="0">
                <a:effectLst/>
                <a:latin typeface="+mn-lt"/>
                <a:ea typeface="Calibri" panose="020F0502020204030204" pitchFamily="34" charset="0"/>
              </a:rPr>
              <a:t> (duration 1:35).  Watch from timestamp 1 minute 20 seconds to 1 minutes 28 seconds. </a:t>
            </a:r>
          </a:p>
          <a:p>
            <a:pPr marL="285750" marR="0" lvl="0" indent="-285750">
              <a:lnSpc>
                <a:spcPct val="150000"/>
              </a:lnSpc>
              <a:buFont typeface="Arial" panose="020B0604020202020204" pitchFamily="34" charset="0"/>
              <a:buChar char="•"/>
            </a:pPr>
            <a:r>
              <a:rPr lang="en-AU" dirty="0">
                <a:latin typeface="+mn-lt"/>
                <a:ea typeface="Calibri" panose="020F0502020204030204" pitchFamily="34" charset="0"/>
              </a:rPr>
              <a:t>c</a:t>
            </a:r>
            <a:r>
              <a:rPr lang="en-AU" dirty="0">
                <a:effectLst/>
                <a:latin typeface="+mn-lt"/>
                <a:ea typeface="Calibri" panose="020F0502020204030204" pitchFamily="34" charset="0"/>
              </a:rPr>
              <a:t>ricket – </a:t>
            </a:r>
            <a:r>
              <a:rPr lang="en-AU" u="sng" dirty="0">
                <a:solidFill>
                  <a:srgbClr val="2F5496"/>
                </a:solidFill>
                <a:effectLst/>
                <a:latin typeface="+mn-lt"/>
                <a:ea typeface="Calibri" panose="020F0502020204030204" pitchFamily="34" charset="0"/>
                <a:hlinkClick r:id="rId3"/>
              </a:rPr>
              <a:t>Glen Maxwell’s Outrageous Boundary Rope Grab Best BBL Catch EVER?</a:t>
            </a:r>
            <a:r>
              <a:rPr lang="en-AU" dirty="0">
                <a:effectLst/>
                <a:latin typeface="+mn-lt"/>
                <a:ea typeface="Calibri" panose="020F0502020204030204" pitchFamily="34" charset="0"/>
              </a:rPr>
              <a:t> (duration 1:00)</a:t>
            </a:r>
          </a:p>
          <a:p>
            <a:pPr marL="285750" marR="0" lvl="0" indent="-285750">
              <a:lnSpc>
                <a:spcPct val="150000"/>
              </a:lnSpc>
              <a:buFont typeface="Arial" panose="020B0604020202020204" pitchFamily="34" charset="0"/>
              <a:buChar char="•"/>
            </a:pPr>
            <a:r>
              <a:rPr lang="en-AU" dirty="0">
                <a:latin typeface="+mn-lt"/>
                <a:ea typeface="Calibri" panose="020F0502020204030204" pitchFamily="34" charset="0"/>
              </a:rPr>
              <a:t>t</a:t>
            </a:r>
            <a:r>
              <a:rPr lang="en-AU" dirty="0">
                <a:effectLst/>
                <a:latin typeface="+mn-lt"/>
                <a:ea typeface="Calibri" panose="020F0502020204030204" pitchFamily="34" charset="0"/>
              </a:rPr>
              <a:t>ouch football – </a:t>
            </a:r>
            <a:r>
              <a:rPr lang="en-AU" u="sng" dirty="0">
                <a:solidFill>
                  <a:srgbClr val="2F5496"/>
                </a:solidFill>
                <a:effectLst/>
                <a:latin typeface="+mn-lt"/>
                <a:ea typeface="Calibri" panose="020F0502020204030204" pitchFamily="34" charset="0"/>
                <a:hlinkClick r:id="rId4"/>
              </a:rPr>
              <a:t>2023 Best Of Longballs</a:t>
            </a:r>
            <a:r>
              <a:rPr lang="en-AU" dirty="0">
                <a:effectLst/>
                <a:latin typeface="+mn-lt"/>
                <a:ea typeface="Calibri" panose="020F0502020204030204" pitchFamily="34" charset="0"/>
              </a:rPr>
              <a:t> (duration 3:07)</a:t>
            </a:r>
          </a:p>
          <a:p>
            <a:pPr marL="285750" marR="0" lvl="0" indent="-285750">
              <a:lnSpc>
                <a:spcPct val="150000"/>
              </a:lnSpc>
              <a:buFont typeface="Arial" panose="020B0604020202020204" pitchFamily="34" charset="0"/>
              <a:buChar char="•"/>
            </a:pPr>
            <a:r>
              <a:rPr lang="en-AU" dirty="0">
                <a:latin typeface="+mn-lt"/>
                <a:ea typeface="Calibri" panose="020F0502020204030204" pitchFamily="34" charset="0"/>
              </a:rPr>
              <a:t>b</a:t>
            </a:r>
            <a:r>
              <a:rPr lang="en-AU" dirty="0">
                <a:effectLst/>
                <a:latin typeface="+mn-lt"/>
                <a:ea typeface="Calibri" panose="020F0502020204030204" pitchFamily="34" charset="0"/>
              </a:rPr>
              <a:t>asketball – </a:t>
            </a:r>
            <a:r>
              <a:rPr lang="en-AU" u="sng" dirty="0">
                <a:solidFill>
                  <a:srgbClr val="2F5496"/>
                </a:solidFill>
                <a:effectLst/>
                <a:latin typeface="+mn-lt"/>
                <a:ea typeface="Calibri" panose="020F0502020204030204" pitchFamily="34" charset="0"/>
                <a:hlinkClick r:id="rId5"/>
              </a:rPr>
              <a:t>ALL of Steph Curry’s 3-pointers at #Paris2024 Athlete Highlights</a:t>
            </a:r>
            <a:r>
              <a:rPr lang="en-AU" dirty="0">
                <a:effectLst/>
                <a:latin typeface="+mn-lt"/>
                <a:ea typeface="Calibri" panose="020F0502020204030204" pitchFamily="34" charset="0"/>
              </a:rPr>
              <a:t> (duration 5:46)</a:t>
            </a:r>
          </a:p>
        </p:txBody>
      </p:sp>
      <p:sp>
        <p:nvSpPr>
          <p:cNvPr id="2" name="Slide Number Placeholder 1">
            <a:extLst>
              <a:ext uri="{FF2B5EF4-FFF2-40B4-BE49-F238E27FC236}">
                <a16:creationId xmlns:a16="http://schemas.microsoft.com/office/drawing/2014/main" id="{055D50FD-0980-D9C6-3090-D210E8BE22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69</a:t>
            </a:fld>
            <a:endParaRPr lang="en-AU"/>
          </a:p>
        </p:txBody>
      </p:sp>
    </p:spTree>
    <p:extLst>
      <p:ext uri="{BB962C8B-B14F-4D97-AF65-F5344CB8AC3E}">
        <p14:creationId xmlns:p14="http://schemas.microsoft.com/office/powerpoint/2010/main" val="69708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753B-FBB1-0D9D-1D4B-5646408CD077}"/>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D2FAF85-C332-2472-9BB8-15D9F2F9B55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4" name="Title 3">
            <a:extLst>
              <a:ext uri="{FF2B5EF4-FFF2-40B4-BE49-F238E27FC236}">
                <a16:creationId xmlns:a16="http://schemas.microsoft.com/office/drawing/2014/main" id="{5B67A56E-5936-F3EB-154A-35B941DA5221}"/>
              </a:ext>
            </a:extLst>
          </p:cNvPr>
          <p:cNvSpPr>
            <a:spLocks noGrp="1"/>
          </p:cNvSpPr>
          <p:nvPr>
            <p:ph type="title"/>
          </p:nvPr>
        </p:nvSpPr>
        <p:spPr>
          <a:xfrm>
            <a:off x="5400000" y="359999"/>
            <a:ext cx="6407150" cy="875811"/>
          </a:xfrm>
        </p:spPr>
        <p:txBody>
          <a:bodyPr/>
          <a:lstStyle/>
          <a:p>
            <a:r>
              <a:rPr lang="en-AU" dirty="0">
                <a:latin typeface="+mj-lt"/>
              </a:rPr>
              <a:t>Improving performance brainstorm and relationships</a:t>
            </a:r>
          </a:p>
        </p:txBody>
      </p:sp>
      <p:sp>
        <p:nvSpPr>
          <p:cNvPr id="6" name="Text Placeholder 5">
            <a:extLst>
              <a:ext uri="{FF2B5EF4-FFF2-40B4-BE49-F238E27FC236}">
                <a16:creationId xmlns:a16="http://schemas.microsoft.com/office/drawing/2014/main" id="{903BF128-C015-1DB7-FC14-34F52B7FEE4C}"/>
              </a:ext>
            </a:extLst>
          </p:cNvPr>
          <p:cNvSpPr>
            <a:spLocks noGrp="1"/>
          </p:cNvSpPr>
          <p:nvPr>
            <p:ph type="body" sz="quarter" idx="18"/>
          </p:nvPr>
        </p:nvSpPr>
        <p:spPr>
          <a:xfrm>
            <a:off x="5400000" y="1598526"/>
            <a:ext cx="6407150" cy="294189"/>
          </a:xfrm>
        </p:spPr>
        <p:txBody>
          <a:bodyPr/>
          <a:lstStyle/>
          <a:p>
            <a:r>
              <a:rPr lang="en-AU" dirty="0">
                <a:latin typeface="+mj-lt"/>
              </a:rPr>
              <a:t>Group activity</a:t>
            </a:r>
          </a:p>
        </p:txBody>
      </p:sp>
      <p:sp>
        <p:nvSpPr>
          <p:cNvPr id="5" name="Text Placeholder 4">
            <a:extLst>
              <a:ext uri="{FF2B5EF4-FFF2-40B4-BE49-F238E27FC236}">
                <a16:creationId xmlns:a16="http://schemas.microsoft.com/office/drawing/2014/main" id="{305162E5-7BF8-420F-268C-5F568206F8B1}"/>
              </a:ext>
            </a:extLst>
          </p:cNvPr>
          <p:cNvSpPr>
            <a:spLocks noGrp="1"/>
          </p:cNvSpPr>
          <p:nvPr>
            <p:ph type="body" sz="quarter" idx="17"/>
          </p:nvPr>
        </p:nvSpPr>
        <p:spPr>
          <a:xfrm>
            <a:off x="5402506" y="2174810"/>
            <a:ext cx="6407150" cy="898547"/>
          </a:xfrm>
        </p:spPr>
        <p:txBody>
          <a:bodyPr/>
          <a:lstStyle/>
          <a:p>
            <a:r>
              <a:rPr lang="en-AU" dirty="0">
                <a:latin typeface="+mn-lt"/>
              </a:rPr>
              <a:t>In groups of 3–4 using butchers' paper, brainstorm everything that comes to mind when thinking about:</a:t>
            </a:r>
          </a:p>
        </p:txBody>
      </p:sp>
      <p:sp>
        <p:nvSpPr>
          <p:cNvPr id="8" name="Rectangle: Rounded Corners 7">
            <a:extLst>
              <a:ext uri="{FF2B5EF4-FFF2-40B4-BE49-F238E27FC236}">
                <a16:creationId xmlns:a16="http://schemas.microsoft.com/office/drawing/2014/main" id="{6D5F62BD-5062-505A-A75E-A5FD1B980005}"/>
              </a:ext>
            </a:extLst>
          </p:cNvPr>
          <p:cNvSpPr/>
          <p:nvPr/>
        </p:nvSpPr>
        <p:spPr>
          <a:xfrm>
            <a:off x="5702968" y="3429000"/>
            <a:ext cx="5421032" cy="16242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dirty="0"/>
              <a:t>How can athletes improve their performance in sport?</a:t>
            </a:r>
          </a:p>
        </p:txBody>
      </p:sp>
      <p:sp>
        <p:nvSpPr>
          <p:cNvPr id="3" name="Slide Number Placeholder 2">
            <a:extLst>
              <a:ext uri="{FF2B5EF4-FFF2-40B4-BE49-F238E27FC236}">
                <a16:creationId xmlns:a16="http://schemas.microsoft.com/office/drawing/2014/main" id="{D80A9B4D-FAD7-17D5-B552-7E2FA5E09FE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38136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81A02-B9F3-7677-CF9F-B4681054CC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E5618D-91A1-4E9A-17E8-2E4672F48B2C}"/>
              </a:ext>
            </a:extLst>
          </p:cNvPr>
          <p:cNvSpPr>
            <a:spLocks noGrp="1"/>
          </p:cNvSpPr>
          <p:nvPr>
            <p:ph type="title"/>
          </p:nvPr>
        </p:nvSpPr>
        <p:spPr/>
        <p:txBody>
          <a:bodyPr/>
          <a:lstStyle/>
          <a:p>
            <a:r>
              <a:rPr lang="en-AU">
                <a:latin typeface="+mj-lt"/>
              </a:rPr>
              <a:t>Balance, stability and accuracy video reflection</a:t>
            </a:r>
          </a:p>
        </p:txBody>
      </p:sp>
      <p:sp>
        <p:nvSpPr>
          <p:cNvPr id="13" name="Text Placeholder 12">
            <a:extLst>
              <a:ext uri="{FF2B5EF4-FFF2-40B4-BE49-F238E27FC236}">
                <a16:creationId xmlns:a16="http://schemas.microsoft.com/office/drawing/2014/main" id="{7B6104BD-0E6A-FA01-F593-E20D2EA3D7BB}"/>
              </a:ext>
            </a:extLst>
          </p:cNvPr>
          <p:cNvSpPr>
            <a:spLocks noGrp="1"/>
          </p:cNvSpPr>
          <p:nvPr>
            <p:ph type="body" sz="quarter" idx="18"/>
          </p:nvPr>
        </p:nvSpPr>
        <p:spPr>
          <a:xfrm>
            <a:off x="360000" y="982520"/>
            <a:ext cx="11483998" cy="356423"/>
          </a:xfrm>
        </p:spPr>
        <p:txBody>
          <a:bodyPr/>
          <a:lstStyle/>
          <a:p>
            <a:r>
              <a:rPr lang="en-AU">
                <a:latin typeface="+mj-lt"/>
              </a:rPr>
              <a:t>Reflection questions</a:t>
            </a:r>
          </a:p>
        </p:txBody>
      </p:sp>
      <p:sp>
        <p:nvSpPr>
          <p:cNvPr id="12" name="Text Placeholder 11">
            <a:extLst>
              <a:ext uri="{FF2B5EF4-FFF2-40B4-BE49-F238E27FC236}">
                <a16:creationId xmlns:a16="http://schemas.microsoft.com/office/drawing/2014/main" id="{A9DDD1B8-36DB-B715-B631-D456B463B495}"/>
              </a:ext>
            </a:extLst>
          </p:cNvPr>
          <p:cNvSpPr>
            <a:spLocks noGrp="1"/>
          </p:cNvSpPr>
          <p:nvPr>
            <p:ph type="body" sz="quarter" idx="17"/>
          </p:nvPr>
        </p:nvSpPr>
        <p:spPr>
          <a:xfrm>
            <a:off x="360000" y="1708165"/>
            <a:ext cx="11484000" cy="4807835"/>
          </a:xfrm>
        </p:spPr>
        <p:txBody>
          <a:bodyPr/>
          <a:lstStyle/>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Discuss how stance helps with stability and accuracy in sports. Provide examples in sporting contexts where balance and stability are important in generating force and accuracy. For example, hitting a cricket ball through the gap in the field, </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Why is balance important in sports like gymnastics, soccer, and netball/basketball? </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What might happen if an athlete loses their balance during a movement like jumping or changing direction?</a:t>
            </a:r>
          </a:p>
          <a:p>
            <a:pPr marL="285750" marR="0" lvl="0" indent="-285750">
              <a:lnSpc>
                <a:spcPct val="150000"/>
              </a:lnSpc>
              <a:buFont typeface="Arial" panose="020B0604020202020204" pitchFamily="34" charset="0"/>
              <a:buChar char="•"/>
            </a:pPr>
            <a:r>
              <a:rPr lang="en-AU" dirty="0">
                <a:effectLst/>
                <a:latin typeface="+mn-lt"/>
                <a:ea typeface="Calibri" panose="020F0502020204030204" pitchFamily="34" charset="0"/>
              </a:rPr>
              <a:t>How does having a strong base of support help prevent injuries in contact sports?</a:t>
            </a:r>
            <a:endParaRPr lang="en-AU" sz="2400" dirty="0">
              <a:latin typeface="+mn-lt"/>
            </a:endParaRPr>
          </a:p>
        </p:txBody>
      </p:sp>
      <p:sp>
        <p:nvSpPr>
          <p:cNvPr id="3" name="Slide Number Placeholder 2">
            <a:extLst>
              <a:ext uri="{FF2B5EF4-FFF2-40B4-BE49-F238E27FC236}">
                <a16:creationId xmlns:a16="http://schemas.microsoft.com/office/drawing/2014/main" id="{D8385AA1-A477-EDD0-F2AB-FF4A16A719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70</a:t>
            </a:fld>
            <a:endParaRPr lang="en-AU"/>
          </a:p>
        </p:txBody>
      </p:sp>
    </p:spTree>
    <p:extLst>
      <p:ext uri="{BB962C8B-B14F-4D97-AF65-F5344CB8AC3E}">
        <p14:creationId xmlns:p14="http://schemas.microsoft.com/office/powerpoint/2010/main" val="76965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4916-661E-36CD-7A00-1F9BF806F31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6368C3-9ADF-D3F6-4BF3-F94BC7C3E2D5}"/>
              </a:ext>
            </a:extLst>
          </p:cNvPr>
          <p:cNvSpPr>
            <a:spLocks noGrp="1"/>
          </p:cNvSpPr>
          <p:nvPr>
            <p:ph type="ctrTitle"/>
          </p:nvPr>
        </p:nvSpPr>
        <p:spPr/>
        <p:txBody>
          <a:bodyPr/>
          <a:lstStyle/>
          <a:p>
            <a:r>
              <a:rPr lang="en-AU" dirty="0">
                <a:latin typeface="+mj-lt"/>
              </a:rPr>
              <a:t>Learning sequence 10 – Self determined skill filming and analysis</a:t>
            </a:r>
          </a:p>
        </p:txBody>
      </p:sp>
    </p:spTree>
    <p:extLst>
      <p:ext uri="{BB962C8B-B14F-4D97-AF65-F5344CB8AC3E}">
        <p14:creationId xmlns:p14="http://schemas.microsoft.com/office/powerpoint/2010/main" val="122214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6C9B7-8D60-C5C4-7AAB-E77797F0769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8C58B7-928D-C7C3-7C5D-DCB49B2A282C}"/>
              </a:ext>
            </a:extLst>
          </p:cNvPr>
          <p:cNvSpPr>
            <a:spLocks noGrp="1"/>
          </p:cNvSpPr>
          <p:nvPr>
            <p:ph type="title"/>
          </p:nvPr>
        </p:nvSpPr>
        <p:spPr/>
        <p:txBody>
          <a:bodyPr/>
          <a:lstStyle/>
          <a:p>
            <a:r>
              <a:rPr lang="en-AU" dirty="0">
                <a:latin typeface="+mj-lt"/>
              </a:rPr>
              <a:t>Learning intentions – student determined skill filming and analysis</a:t>
            </a:r>
          </a:p>
        </p:txBody>
      </p:sp>
      <p:sp>
        <p:nvSpPr>
          <p:cNvPr id="3" name="TextBox 2">
            <a:extLst>
              <a:ext uri="{FF2B5EF4-FFF2-40B4-BE49-F238E27FC236}">
                <a16:creationId xmlns:a16="http://schemas.microsoft.com/office/drawing/2014/main" id="{612A6E59-3D4D-9F49-2E05-A90ECC01029B}"/>
              </a:ext>
            </a:extLst>
          </p:cNvPr>
          <p:cNvSpPr txBox="1"/>
          <p:nvPr/>
        </p:nvSpPr>
        <p:spPr>
          <a:xfrm>
            <a:off x="370416" y="1894417"/>
            <a:ext cx="11303000" cy="35593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analyse data from our own performance and results and use this feedback to refine specialised movement skills and strategies</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demonstrate how biomechanics—including force production, balance, and stability—can enhance performance and reduce the risk of injury</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provide and apply feedback to improve and adapt our movement skills in both controlled and dynamic environments.</a:t>
            </a:r>
          </a:p>
        </p:txBody>
      </p:sp>
      <p:sp>
        <p:nvSpPr>
          <p:cNvPr id="2" name="Slide Number Placeholder 1">
            <a:extLst>
              <a:ext uri="{FF2B5EF4-FFF2-40B4-BE49-F238E27FC236}">
                <a16:creationId xmlns:a16="http://schemas.microsoft.com/office/drawing/2014/main" id="{6D7C5807-B126-1ABF-3E50-C61FDBECDD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72</a:t>
            </a:fld>
            <a:endParaRPr lang="en-AU"/>
          </a:p>
        </p:txBody>
      </p:sp>
    </p:spTree>
    <p:extLst>
      <p:ext uri="{BB962C8B-B14F-4D97-AF65-F5344CB8AC3E}">
        <p14:creationId xmlns:p14="http://schemas.microsoft.com/office/powerpoint/2010/main" val="314618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6A54-29D1-183D-9FA7-DE30D29CD6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4809CD-D15F-5D78-12E0-B220EF56D1E1}"/>
              </a:ext>
            </a:extLst>
          </p:cNvPr>
          <p:cNvSpPr>
            <a:spLocks noGrp="1"/>
          </p:cNvSpPr>
          <p:nvPr>
            <p:ph type="title"/>
          </p:nvPr>
        </p:nvSpPr>
        <p:spPr/>
        <p:txBody>
          <a:bodyPr/>
          <a:lstStyle/>
          <a:p>
            <a:r>
              <a:rPr lang="en-AU" dirty="0">
                <a:latin typeface="+mj-lt"/>
              </a:rPr>
              <a:t>Success criteria – student determined skill filming and analysis</a:t>
            </a:r>
          </a:p>
        </p:txBody>
      </p:sp>
      <p:sp>
        <p:nvSpPr>
          <p:cNvPr id="3" name="TextBox 2">
            <a:extLst>
              <a:ext uri="{FF2B5EF4-FFF2-40B4-BE49-F238E27FC236}">
                <a16:creationId xmlns:a16="http://schemas.microsoft.com/office/drawing/2014/main" id="{4D6EB052-F2E4-3F8E-5B03-1B8FC7A8E38E}"/>
              </a:ext>
            </a:extLst>
          </p:cNvPr>
          <p:cNvSpPr txBox="1"/>
          <p:nvPr/>
        </p:nvSpPr>
        <p:spPr>
          <a:xfrm>
            <a:off x="370416" y="1894417"/>
            <a:ext cx="11303000" cy="402103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analyse my performance using video evidence and apply feedback based on knowledge of performance and results to refine a phase of my skill technique</a:t>
            </a:r>
          </a:p>
          <a:p>
            <a:pPr marL="342900" indent="-342900">
              <a:lnSpc>
                <a:spcPct val="150000"/>
              </a:lnSpc>
              <a:spcAft>
                <a:spcPts val="1200"/>
              </a:spcAft>
              <a:buFont typeface="Arial"/>
              <a:buChar char="•"/>
            </a:pPr>
            <a:r>
              <a:rPr lang="en-AU" sz="2000" dirty="0">
                <a:cs typeface="Arial" panose="020B0604020202020204" pitchFamily="34" charset="0"/>
              </a:rPr>
              <a:t>explain how biomechanical principles (e.g. stability, force, sequencing) apply to my skill and how improving these aspects can enhance performance and help prevent injury</a:t>
            </a:r>
          </a:p>
          <a:p>
            <a:pPr marL="342900" indent="-342900">
              <a:lnSpc>
                <a:spcPct val="150000"/>
              </a:lnSpc>
              <a:spcAft>
                <a:spcPts val="1200"/>
              </a:spcAft>
              <a:buFont typeface="Arial"/>
              <a:buChar char="•"/>
            </a:pPr>
            <a:r>
              <a:rPr lang="en-AU" sz="2000" dirty="0">
                <a:cs typeface="Arial" panose="020B0604020202020204" pitchFamily="34" charset="0"/>
              </a:rPr>
              <a:t>refine and adapt my movement skills by participating in group-designed activities that target specific areas for improvement, and give or respond to feedback effectively in both predictable and dynamic situations.</a:t>
            </a:r>
          </a:p>
        </p:txBody>
      </p:sp>
      <p:sp>
        <p:nvSpPr>
          <p:cNvPr id="2" name="Slide Number Placeholder 1">
            <a:extLst>
              <a:ext uri="{FF2B5EF4-FFF2-40B4-BE49-F238E27FC236}">
                <a16:creationId xmlns:a16="http://schemas.microsoft.com/office/drawing/2014/main" id="{761D826F-5E4A-9EFD-8442-3A34B57CCCC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73</a:t>
            </a:fld>
            <a:endParaRPr lang="en-AU"/>
          </a:p>
        </p:txBody>
      </p:sp>
    </p:spTree>
    <p:extLst>
      <p:ext uri="{BB962C8B-B14F-4D97-AF65-F5344CB8AC3E}">
        <p14:creationId xmlns:p14="http://schemas.microsoft.com/office/powerpoint/2010/main" val="3645088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DC2E5-D0B1-50A3-6316-1E8BDE771ACF}"/>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AEFA3B9-6EA9-7648-AA93-76D18F7FF808}"/>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4" name="Title 3">
            <a:extLst>
              <a:ext uri="{FF2B5EF4-FFF2-40B4-BE49-F238E27FC236}">
                <a16:creationId xmlns:a16="http://schemas.microsoft.com/office/drawing/2014/main" id="{C5A13306-17A4-4885-3AA0-9EC869696F32}"/>
              </a:ext>
            </a:extLst>
          </p:cNvPr>
          <p:cNvSpPr>
            <a:spLocks noGrp="1"/>
          </p:cNvSpPr>
          <p:nvPr>
            <p:ph type="title"/>
          </p:nvPr>
        </p:nvSpPr>
        <p:spPr/>
        <p:txBody>
          <a:bodyPr/>
          <a:lstStyle/>
          <a:p>
            <a:r>
              <a:rPr lang="en-AU">
                <a:latin typeface="+mj-lt"/>
              </a:rPr>
              <a:t>Sports skill analysis</a:t>
            </a:r>
          </a:p>
        </p:txBody>
      </p:sp>
      <p:sp>
        <p:nvSpPr>
          <p:cNvPr id="12" name="Text Placeholder 11">
            <a:extLst>
              <a:ext uri="{FF2B5EF4-FFF2-40B4-BE49-F238E27FC236}">
                <a16:creationId xmlns:a16="http://schemas.microsoft.com/office/drawing/2014/main" id="{C26FB269-2374-29A8-D861-4A19553E7D9C}"/>
              </a:ext>
            </a:extLst>
          </p:cNvPr>
          <p:cNvSpPr>
            <a:spLocks noGrp="1"/>
          </p:cNvSpPr>
          <p:nvPr>
            <p:ph type="body" sz="quarter" idx="17"/>
          </p:nvPr>
        </p:nvSpPr>
        <p:spPr>
          <a:xfrm>
            <a:off x="5436850" y="1537110"/>
            <a:ext cx="6407150" cy="4536000"/>
          </a:xfrm>
        </p:spPr>
        <p:txBody>
          <a:bodyPr/>
          <a:lstStyle/>
          <a:p>
            <a:r>
              <a:rPr lang="en-AU" b="1" dirty="0">
                <a:latin typeface="+mj-lt"/>
              </a:rPr>
              <a:t>Task</a:t>
            </a:r>
          </a:p>
          <a:p>
            <a:r>
              <a:rPr lang="en-AU" dirty="0">
                <a:latin typeface="+mn-lt"/>
              </a:rPr>
              <a:t>In your group, find a video of a professional athlete completing your chosen skill to breakdown and analyse:</a:t>
            </a:r>
          </a:p>
          <a:p>
            <a:pPr marL="342900" indent="-342900">
              <a:buFont typeface="Arial" panose="020B0604020202020204" pitchFamily="34" charset="0"/>
              <a:buChar char="•"/>
            </a:pPr>
            <a:r>
              <a:rPr lang="en-AU" b="1" dirty="0">
                <a:latin typeface="+mn-lt"/>
              </a:rPr>
              <a:t>Phase 1 </a:t>
            </a:r>
            <a:r>
              <a:rPr lang="en-AU" dirty="0">
                <a:latin typeface="+mn-lt"/>
              </a:rPr>
              <a:t>– preparation</a:t>
            </a:r>
          </a:p>
          <a:p>
            <a:pPr marL="342900" indent="-342900">
              <a:buFont typeface="Arial" panose="020B0604020202020204" pitchFamily="34" charset="0"/>
              <a:buChar char="•"/>
            </a:pPr>
            <a:r>
              <a:rPr lang="en-AU" b="1" dirty="0">
                <a:latin typeface="+mn-lt"/>
              </a:rPr>
              <a:t>Phase 2 </a:t>
            </a:r>
            <a:r>
              <a:rPr lang="en-AU" dirty="0">
                <a:latin typeface="+mn-lt"/>
              </a:rPr>
              <a:t>– execution</a:t>
            </a:r>
          </a:p>
          <a:p>
            <a:pPr marL="342900" indent="-342900">
              <a:buFont typeface="Arial" panose="020B0604020202020204" pitchFamily="34" charset="0"/>
              <a:buChar char="•"/>
            </a:pPr>
            <a:r>
              <a:rPr lang="en-AU" b="1" dirty="0">
                <a:latin typeface="+mn-lt"/>
              </a:rPr>
              <a:t>Phase 3 </a:t>
            </a:r>
            <a:r>
              <a:rPr lang="en-AU" dirty="0">
                <a:latin typeface="+mn-lt"/>
              </a:rPr>
              <a:t>– follow-through</a:t>
            </a:r>
          </a:p>
          <a:p>
            <a:r>
              <a:rPr lang="en-AU" dirty="0">
                <a:effectLst/>
                <a:latin typeface="+mn-lt"/>
                <a:ea typeface="Calibri" panose="020F0502020204030204" pitchFamily="34" charset="0"/>
              </a:rPr>
              <a:t>Play the video, focusing on key technical aspects of the selected skill and take screenshots of technique in each phase.</a:t>
            </a:r>
            <a:endParaRPr lang="en-AU" dirty="0">
              <a:latin typeface="+mn-lt"/>
            </a:endParaRPr>
          </a:p>
        </p:txBody>
      </p:sp>
      <p:sp>
        <p:nvSpPr>
          <p:cNvPr id="3" name="Slide Number Placeholder 2">
            <a:extLst>
              <a:ext uri="{FF2B5EF4-FFF2-40B4-BE49-F238E27FC236}">
                <a16:creationId xmlns:a16="http://schemas.microsoft.com/office/drawing/2014/main" id="{76BE6F34-AC20-AA6F-CF4F-C30F37B8018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74</a:t>
            </a:fld>
            <a:endParaRPr lang="en-AU"/>
          </a:p>
        </p:txBody>
      </p:sp>
    </p:spTree>
    <p:extLst>
      <p:ext uri="{BB962C8B-B14F-4D97-AF65-F5344CB8AC3E}">
        <p14:creationId xmlns:p14="http://schemas.microsoft.com/office/powerpoint/2010/main" val="149870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D07871-37B2-0D7D-1229-81AD2AAADC8E}"/>
              </a:ext>
            </a:extLst>
          </p:cNvPr>
          <p:cNvSpPr>
            <a:spLocks noGrp="1"/>
          </p:cNvSpPr>
          <p:nvPr>
            <p:ph type="title"/>
          </p:nvPr>
        </p:nvSpPr>
        <p:spPr/>
        <p:txBody>
          <a:bodyPr/>
          <a:lstStyle/>
          <a:p>
            <a:r>
              <a:rPr lang="en-AU">
                <a:latin typeface="+mj-lt"/>
              </a:rPr>
              <a:t>Skill analysis questions</a:t>
            </a:r>
          </a:p>
        </p:txBody>
      </p:sp>
      <p:sp>
        <p:nvSpPr>
          <p:cNvPr id="9" name="Text Placeholder 8">
            <a:extLst>
              <a:ext uri="{FF2B5EF4-FFF2-40B4-BE49-F238E27FC236}">
                <a16:creationId xmlns:a16="http://schemas.microsoft.com/office/drawing/2014/main" id="{87E8B72D-6F57-0BCF-27EF-A3FA375959D5}"/>
              </a:ext>
            </a:extLst>
          </p:cNvPr>
          <p:cNvSpPr>
            <a:spLocks noGrp="1"/>
          </p:cNvSpPr>
          <p:nvPr>
            <p:ph type="body" sz="quarter" idx="18"/>
          </p:nvPr>
        </p:nvSpPr>
        <p:spPr/>
        <p:txBody>
          <a:bodyPr/>
          <a:lstStyle/>
          <a:p>
            <a:r>
              <a:rPr lang="en-AU" dirty="0">
                <a:latin typeface="+mj-lt"/>
              </a:rPr>
              <a:t>Phase 1 – preparation</a:t>
            </a:r>
          </a:p>
        </p:txBody>
      </p:sp>
      <p:sp>
        <p:nvSpPr>
          <p:cNvPr id="8" name="Text Placeholder 7">
            <a:extLst>
              <a:ext uri="{FF2B5EF4-FFF2-40B4-BE49-F238E27FC236}">
                <a16:creationId xmlns:a16="http://schemas.microsoft.com/office/drawing/2014/main" id="{10433D75-9D1D-62CA-9D45-DDB573EB78B0}"/>
              </a:ext>
            </a:extLst>
          </p:cNvPr>
          <p:cNvSpPr>
            <a:spLocks noGrp="1"/>
          </p:cNvSpPr>
          <p:nvPr>
            <p:ph type="body" sz="quarter" idx="17"/>
          </p:nvPr>
        </p:nvSpPr>
        <p:spPr/>
        <p:txBody>
          <a:bodyPr/>
          <a:lstStyle/>
          <a:p>
            <a:pPr marL="285750" indent="-285750">
              <a:buFont typeface="Arial" panose="020B0604020202020204" pitchFamily="34" charset="0"/>
              <a:buChar char="•"/>
            </a:pPr>
            <a:r>
              <a:rPr lang="en-AU" dirty="0">
                <a:effectLst/>
                <a:latin typeface="+mn-lt"/>
                <a:ea typeface="Calibri" panose="020F0502020204030204" pitchFamily="34" charset="0"/>
              </a:rPr>
              <a:t>Describe body positioning for accuracy and control. For example, a basketball shot with feet shoulder-width apart, knees bent, weight balanced. Shooting foot slightly ahead for alignment.</a:t>
            </a:r>
          </a:p>
          <a:p>
            <a:pPr marL="285750" indent="-285750">
              <a:buFont typeface="Arial" panose="020B0604020202020204" pitchFamily="34" charset="0"/>
              <a:buChar char="•"/>
            </a:pPr>
            <a:r>
              <a:rPr lang="en-AU" dirty="0">
                <a:effectLst/>
                <a:latin typeface="+mn-lt"/>
                <a:ea typeface="Calibri" panose="020F0502020204030204" pitchFamily="34" charset="0"/>
              </a:rPr>
              <a:t>Discuss grip of object or how the hands, feet, and body align for optimal performance. For example, a basketball shot with shooting hand under the ball, fingers spread; non-shooting hand supports the side. Elbow aligned with the basket</a:t>
            </a:r>
          </a:p>
          <a:p>
            <a:pPr marL="285750" indent="-285750">
              <a:buFont typeface="Arial" panose="020B0604020202020204" pitchFamily="34" charset="0"/>
              <a:buChar char="•"/>
            </a:pPr>
            <a:r>
              <a:rPr lang="en-AU" dirty="0">
                <a:latin typeface="+mn-lt"/>
              </a:rPr>
              <a:t>How does preparation for assist in generating force? For example, a basketball shot with bent knees and flexed hips store energy, transferred through leg and arm extension.</a:t>
            </a:r>
          </a:p>
        </p:txBody>
      </p:sp>
      <p:sp>
        <p:nvSpPr>
          <p:cNvPr id="4" name="Slide Number Placeholder 3">
            <a:extLst>
              <a:ext uri="{FF2B5EF4-FFF2-40B4-BE49-F238E27FC236}">
                <a16:creationId xmlns:a16="http://schemas.microsoft.com/office/drawing/2014/main" id="{108DB1D8-25B0-2410-FA8C-4962B0A3B6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75</a:t>
            </a:fld>
            <a:endParaRPr lang="en-AU"/>
          </a:p>
        </p:txBody>
      </p:sp>
    </p:spTree>
    <p:extLst>
      <p:ext uri="{BB962C8B-B14F-4D97-AF65-F5344CB8AC3E}">
        <p14:creationId xmlns:p14="http://schemas.microsoft.com/office/powerpoint/2010/main" val="382390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B5C3B-E50F-1408-BCF9-27EF36CBBD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77EBFE4-84A6-9F7D-F9B7-B46EB24C2D8E}"/>
              </a:ext>
            </a:extLst>
          </p:cNvPr>
          <p:cNvSpPr>
            <a:spLocks noGrp="1"/>
          </p:cNvSpPr>
          <p:nvPr>
            <p:ph type="title"/>
          </p:nvPr>
        </p:nvSpPr>
        <p:spPr/>
        <p:txBody>
          <a:bodyPr/>
          <a:lstStyle/>
          <a:p>
            <a:r>
              <a:rPr lang="en-AU" dirty="0">
                <a:latin typeface="+mj-lt"/>
              </a:rPr>
              <a:t>Skill analysis questions continued (1)</a:t>
            </a:r>
          </a:p>
        </p:txBody>
      </p:sp>
      <p:sp>
        <p:nvSpPr>
          <p:cNvPr id="9" name="Text Placeholder 8">
            <a:extLst>
              <a:ext uri="{FF2B5EF4-FFF2-40B4-BE49-F238E27FC236}">
                <a16:creationId xmlns:a16="http://schemas.microsoft.com/office/drawing/2014/main" id="{04954EC1-DE30-340A-740E-75760C50BA4B}"/>
              </a:ext>
            </a:extLst>
          </p:cNvPr>
          <p:cNvSpPr>
            <a:spLocks noGrp="1"/>
          </p:cNvSpPr>
          <p:nvPr>
            <p:ph type="body" sz="quarter" idx="18"/>
          </p:nvPr>
        </p:nvSpPr>
        <p:spPr/>
        <p:txBody>
          <a:bodyPr/>
          <a:lstStyle/>
          <a:p>
            <a:r>
              <a:rPr lang="en-AU">
                <a:latin typeface="+mj-lt"/>
              </a:rPr>
              <a:t>Phase 2 – execution</a:t>
            </a:r>
          </a:p>
        </p:txBody>
      </p:sp>
      <p:sp>
        <p:nvSpPr>
          <p:cNvPr id="8" name="Text Placeholder 7">
            <a:extLst>
              <a:ext uri="{FF2B5EF4-FFF2-40B4-BE49-F238E27FC236}">
                <a16:creationId xmlns:a16="http://schemas.microsoft.com/office/drawing/2014/main" id="{970B420D-4EB8-3188-4B26-C3176A5CFDF2}"/>
              </a:ext>
            </a:extLst>
          </p:cNvPr>
          <p:cNvSpPr>
            <a:spLocks noGrp="1"/>
          </p:cNvSpPr>
          <p:nvPr>
            <p:ph type="body" sz="quarter" idx="17"/>
          </p:nvPr>
        </p:nvSpPr>
        <p:spPr/>
        <p:txBody>
          <a:bodyPr/>
          <a:lstStyle/>
          <a:p>
            <a:pPr marL="285750" indent="-285750">
              <a:buFont typeface="Arial" panose="020B0604020202020204" pitchFamily="34" charset="0"/>
              <a:buChar char="•"/>
            </a:pPr>
            <a:r>
              <a:rPr lang="en-AU" dirty="0">
                <a:effectLst/>
                <a:latin typeface="+mn-lt"/>
                <a:ea typeface="Calibri" panose="020F0502020204030204" pitchFamily="34" charset="0"/>
              </a:rPr>
              <a:t>Discuss how the athlete performs the main action mentioning balance and control. For example, a basketball shot with legs extend, shooting arm follows through, wrist snaps forward. Upright posture ensures balance.</a:t>
            </a:r>
          </a:p>
          <a:p>
            <a:pPr marL="285750" indent="-285750">
              <a:buFont typeface="Arial" panose="020B0604020202020204" pitchFamily="34" charset="0"/>
              <a:buChar char="•"/>
            </a:pPr>
            <a:r>
              <a:rPr lang="en-AU" dirty="0">
                <a:effectLst/>
                <a:latin typeface="+mn-lt"/>
                <a:ea typeface="Calibri" panose="020F0502020204030204" pitchFamily="34" charset="0"/>
              </a:rPr>
              <a:t>Illustrate how chain of movement assists the execution. For example, a basketball shot with power flowing from legs to core to arms to fingertips for efficient energy transfer.</a:t>
            </a:r>
          </a:p>
          <a:p>
            <a:pPr marL="285750" indent="-285750">
              <a:buFont typeface="Arial" panose="020B0604020202020204" pitchFamily="34" charset="0"/>
              <a:buChar char="•"/>
            </a:pPr>
            <a:endParaRPr lang="en-AU" dirty="0">
              <a:latin typeface="+mn-lt"/>
            </a:endParaRPr>
          </a:p>
        </p:txBody>
      </p:sp>
      <p:sp>
        <p:nvSpPr>
          <p:cNvPr id="4" name="Slide Number Placeholder 3">
            <a:extLst>
              <a:ext uri="{FF2B5EF4-FFF2-40B4-BE49-F238E27FC236}">
                <a16:creationId xmlns:a16="http://schemas.microsoft.com/office/drawing/2014/main" id="{8DCB1855-5BBE-4764-8F88-5F98259BA2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76</a:t>
            </a:fld>
            <a:endParaRPr lang="en-AU"/>
          </a:p>
        </p:txBody>
      </p:sp>
    </p:spTree>
    <p:extLst>
      <p:ext uri="{BB962C8B-B14F-4D97-AF65-F5344CB8AC3E}">
        <p14:creationId xmlns:p14="http://schemas.microsoft.com/office/powerpoint/2010/main" val="11306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62735-DDB0-DC1C-02BC-925BFC9D07D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30AB7A7-51AF-58FF-9340-6BD68F6672E2}"/>
              </a:ext>
            </a:extLst>
          </p:cNvPr>
          <p:cNvSpPr>
            <a:spLocks noGrp="1"/>
          </p:cNvSpPr>
          <p:nvPr>
            <p:ph type="title"/>
          </p:nvPr>
        </p:nvSpPr>
        <p:spPr/>
        <p:txBody>
          <a:bodyPr/>
          <a:lstStyle/>
          <a:p>
            <a:r>
              <a:rPr lang="en-AU">
                <a:latin typeface="+mj-lt"/>
              </a:rPr>
              <a:t>Skill analysis questions continued (2)</a:t>
            </a:r>
          </a:p>
        </p:txBody>
      </p:sp>
      <p:sp>
        <p:nvSpPr>
          <p:cNvPr id="9" name="Text Placeholder 8">
            <a:extLst>
              <a:ext uri="{FF2B5EF4-FFF2-40B4-BE49-F238E27FC236}">
                <a16:creationId xmlns:a16="http://schemas.microsoft.com/office/drawing/2014/main" id="{D339DD2E-A722-CB61-D875-B414DE9E2961}"/>
              </a:ext>
            </a:extLst>
          </p:cNvPr>
          <p:cNvSpPr>
            <a:spLocks noGrp="1"/>
          </p:cNvSpPr>
          <p:nvPr>
            <p:ph type="body" sz="quarter" idx="18"/>
          </p:nvPr>
        </p:nvSpPr>
        <p:spPr/>
        <p:txBody>
          <a:bodyPr/>
          <a:lstStyle/>
          <a:p>
            <a:r>
              <a:rPr lang="en-AU">
                <a:latin typeface="+mj-lt"/>
              </a:rPr>
              <a:t>Phase 3 – follow through</a:t>
            </a:r>
          </a:p>
        </p:txBody>
      </p:sp>
      <p:sp>
        <p:nvSpPr>
          <p:cNvPr id="8" name="Text Placeholder 7">
            <a:extLst>
              <a:ext uri="{FF2B5EF4-FFF2-40B4-BE49-F238E27FC236}">
                <a16:creationId xmlns:a16="http://schemas.microsoft.com/office/drawing/2014/main" id="{6CD6ABD0-147A-313C-6D9D-7629D5D6A7BF}"/>
              </a:ext>
            </a:extLst>
          </p:cNvPr>
          <p:cNvSpPr>
            <a:spLocks noGrp="1"/>
          </p:cNvSpPr>
          <p:nvPr>
            <p:ph type="body" sz="quarter" idx="17"/>
          </p:nvPr>
        </p:nvSpPr>
        <p:spPr/>
        <p:txBody>
          <a:bodyPr/>
          <a:lstStyle/>
          <a:p>
            <a:pPr marL="285750" indent="-285750">
              <a:buFont typeface="Arial" panose="020B0604020202020204" pitchFamily="34" charset="0"/>
              <a:buChar char="•"/>
            </a:pPr>
            <a:r>
              <a:rPr lang="en-AU" dirty="0">
                <a:effectLst/>
                <a:latin typeface="+mn-lt"/>
                <a:ea typeface="Calibri" panose="020F0502020204030204" pitchFamily="34" charset="0"/>
              </a:rPr>
              <a:t>Discuss how to control the follow-through for precision and consistency. For example, a basketball shot with shooting hand staying extended, fingers pointing at the target.</a:t>
            </a:r>
          </a:p>
          <a:p>
            <a:pPr marL="285750" indent="-285750">
              <a:buFont typeface="Arial" panose="020B0604020202020204" pitchFamily="34" charset="0"/>
              <a:buChar char="•"/>
            </a:pPr>
            <a:r>
              <a:rPr lang="en-AU" dirty="0">
                <a:effectLst/>
                <a:latin typeface="+mn-lt"/>
                <a:ea typeface="Calibri" panose="020F0502020204030204" pitchFamily="34" charset="0"/>
              </a:rPr>
              <a:t>What aspects of stability are used to maintain control and technique quality? For example, a basketball shot with a soft landing, balanced stance, stable core for shot accuracy.</a:t>
            </a:r>
          </a:p>
        </p:txBody>
      </p:sp>
      <p:sp>
        <p:nvSpPr>
          <p:cNvPr id="4" name="Slide Number Placeholder 3">
            <a:extLst>
              <a:ext uri="{FF2B5EF4-FFF2-40B4-BE49-F238E27FC236}">
                <a16:creationId xmlns:a16="http://schemas.microsoft.com/office/drawing/2014/main" id="{7F990F70-4718-5A28-44E3-F8720D642B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77</a:t>
            </a:fld>
            <a:endParaRPr lang="en-AU"/>
          </a:p>
        </p:txBody>
      </p:sp>
    </p:spTree>
    <p:extLst>
      <p:ext uri="{BB962C8B-B14F-4D97-AF65-F5344CB8AC3E}">
        <p14:creationId xmlns:p14="http://schemas.microsoft.com/office/powerpoint/2010/main" val="18478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19FF6-30FF-C370-7DB6-A2D06CB4115E}"/>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2A1238C-ED93-FD7A-8F44-1804C8FD8978}"/>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33C3B09B-7429-BA24-AD1A-9E172AC0CE6B}"/>
              </a:ext>
            </a:extLst>
          </p:cNvPr>
          <p:cNvSpPr>
            <a:spLocks noGrp="1"/>
          </p:cNvSpPr>
          <p:nvPr>
            <p:ph type="title"/>
          </p:nvPr>
        </p:nvSpPr>
        <p:spPr/>
        <p:txBody>
          <a:bodyPr/>
          <a:lstStyle/>
          <a:p>
            <a:r>
              <a:rPr lang="en-AU" dirty="0">
                <a:latin typeface="+mj-lt"/>
              </a:rPr>
              <a:t>Self-performance analysis</a:t>
            </a:r>
          </a:p>
        </p:txBody>
      </p:sp>
      <p:sp>
        <p:nvSpPr>
          <p:cNvPr id="7" name="Text Placeholder 6">
            <a:extLst>
              <a:ext uri="{FF2B5EF4-FFF2-40B4-BE49-F238E27FC236}">
                <a16:creationId xmlns:a16="http://schemas.microsoft.com/office/drawing/2014/main" id="{0E746897-9481-61E2-3B1B-01464EDDB172}"/>
              </a:ext>
            </a:extLst>
          </p:cNvPr>
          <p:cNvSpPr>
            <a:spLocks noGrp="1"/>
          </p:cNvSpPr>
          <p:nvPr>
            <p:ph type="body" sz="quarter" idx="17"/>
          </p:nvPr>
        </p:nvSpPr>
        <p:spPr/>
        <p:txBody>
          <a:bodyPr/>
          <a:lstStyle/>
          <a:p>
            <a:r>
              <a:rPr lang="en-AU" b="1" dirty="0">
                <a:latin typeface="+mj-lt"/>
              </a:rPr>
              <a:t>Task</a:t>
            </a:r>
          </a:p>
          <a:p>
            <a:r>
              <a:rPr lang="en-AU" dirty="0">
                <a:latin typeface="+mn-lt"/>
              </a:rPr>
              <a:t>View your own recording of your best performance of your skill.</a:t>
            </a:r>
          </a:p>
          <a:p>
            <a:r>
              <a:rPr lang="en-AU" dirty="0">
                <a:latin typeface="+mn-lt"/>
              </a:rPr>
              <a:t>Take screen shots at corresponding moments and document your technique in the student selected video analysis worksheet, making notes on your performance.</a:t>
            </a:r>
          </a:p>
        </p:txBody>
      </p:sp>
      <p:sp>
        <p:nvSpPr>
          <p:cNvPr id="2" name="Slide Number Placeholder 1">
            <a:extLst>
              <a:ext uri="{FF2B5EF4-FFF2-40B4-BE49-F238E27FC236}">
                <a16:creationId xmlns:a16="http://schemas.microsoft.com/office/drawing/2014/main" id="{8DE88EAA-912F-1A85-5A24-9BF6B202576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78</a:t>
            </a:fld>
            <a:endParaRPr lang="en-AU"/>
          </a:p>
        </p:txBody>
      </p:sp>
    </p:spTree>
    <p:extLst>
      <p:ext uri="{BB962C8B-B14F-4D97-AF65-F5344CB8AC3E}">
        <p14:creationId xmlns:p14="http://schemas.microsoft.com/office/powerpoint/2010/main" val="31080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06CBE-E70A-0FB4-B83B-83EAF5B9F2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9B486A-1E03-E738-8A2B-6537CA462AA3}"/>
              </a:ext>
            </a:extLst>
          </p:cNvPr>
          <p:cNvSpPr>
            <a:spLocks noGrp="1"/>
          </p:cNvSpPr>
          <p:nvPr>
            <p:ph type="title"/>
          </p:nvPr>
        </p:nvSpPr>
        <p:spPr/>
        <p:txBody>
          <a:bodyPr/>
          <a:lstStyle/>
          <a:p>
            <a:r>
              <a:rPr lang="en-AU" dirty="0">
                <a:latin typeface="+mj-lt"/>
              </a:rPr>
              <a:t>Comparing your skill to a professional (2)</a:t>
            </a:r>
          </a:p>
        </p:txBody>
      </p:sp>
      <p:sp>
        <p:nvSpPr>
          <p:cNvPr id="13" name="Text Placeholder 12">
            <a:extLst>
              <a:ext uri="{FF2B5EF4-FFF2-40B4-BE49-F238E27FC236}">
                <a16:creationId xmlns:a16="http://schemas.microsoft.com/office/drawing/2014/main" id="{3089FC10-67A3-2194-C8DB-7A66EB63612E}"/>
              </a:ext>
            </a:extLst>
          </p:cNvPr>
          <p:cNvSpPr>
            <a:spLocks noGrp="1"/>
          </p:cNvSpPr>
          <p:nvPr>
            <p:ph type="body" sz="quarter" idx="18"/>
          </p:nvPr>
        </p:nvSpPr>
        <p:spPr>
          <a:xfrm>
            <a:off x="360000" y="982520"/>
            <a:ext cx="11483998" cy="356423"/>
          </a:xfrm>
        </p:spPr>
        <p:txBody>
          <a:bodyPr/>
          <a:lstStyle/>
          <a:p>
            <a:r>
              <a:rPr lang="en-AU">
                <a:latin typeface="+mj-lt"/>
              </a:rPr>
              <a:t>Reflection questions</a:t>
            </a:r>
          </a:p>
        </p:txBody>
      </p:sp>
      <p:sp>
        <p:nvSpPr>
          <p:cNvPr id="12" name="Text Placeholder 11">
            <a:extLst>
              <a:ext uri="{FF2B5EF4-FFF2-40B4-BE49-F238E27FC236}">
                <a16:creationId xmlns:a16="http://schemas.microsoft.com/office/drawing/2014/main" id="{1A6C2B6B-619D-FA82-6768-9B3CE6E415C1}"/>
              </a:ext>
            </a:extLst>
          </p:cNvPr>
          <p:cNvSpPr>
            <a:spLocks noGrp="1"/>
          </p:cNvSpPr>
          <p:nvPr>
            <p:ph type="body" sz="quarter" idx="17"/>
          </p:nvPr>
        </p:nvSpPr>
        <p:spPr/>
        <p:txBody>
          <a:bodyPr/>
          <a:lstStyle/>
          <a:p>
            <a:r>
              <a:rPr lang="en-AU" dirty="0">
                <a:latin typeface="+mn-lt"/>
              </a:rPr>
              <a:t>Use your observations to compare your technique to the professional athlete by answering the following reflection questions:</a:t>
            </a:r>
          </a:p>
          <a:p>
            <a:pPr marL="342900" indent="-342900">
              <a:buFont typeface="Arial" panose="020B0604020202020204" pitchFamily="34" charset="0"/>
              <a:buChar char="•"/>
            </a:pPr>
            <a:r>
              <a:rPr lang="en-AU" dirty="0">
                <a:latin typeface="+mn-lt"/>
              </a:rPr>
              <a:t>What aspects of my technique closely match the professional's?</a:t>
            </a:r>
          </a:p>
          <a:p>
            <a:pPr marL="342900" indent="-342900">
              <a:buFont typeface="Arial" panose="020B0604020202020204" pitchFamily="34" charset="0"/>
              <a:buChar char="•"/>
            </a:pPr>
            <a:r>
              <a:rPr lang="en-AU" dirty="0">
                <a:latin typeface="+mn-lt"/>
              </a:rPr>
              <a:t>Which phases of my movement feel smooth, controlled, and effective?</a:t>
            </a:r>
          </a:p>
          <a:p>
            <a:pPr marL="342900" indent="-342900">
              <a:buFont typeface="Arial" panose="020B0604020202020204" pitchFamily="34" charset="0"/>
              <a:buChar char="•"/>
            </a:pPr>
            <a:r>
              <a:rPr lang="en-AU" dirty="0">
                <a:latin typeface="+mn-lt"/>
              </a:rPr>
              <a:t>What am I already doing well that I should continue to focus on?</a:t>
            </a:r>
          </a:p>
          <a:p>
            <a:pPr marL="342900" indent="-342900">
              <a:buFont typeface="Arial" panose="020B0604020202020204" pitchFamily="34" charset="0"/>
              <a:buChar char="•"/>
            </a:pPr>
            <a:r>
              <a:rPr lang="en-AU" dirty="0">
                <a:latin typeface="+mn-lt"/>
              </a:rPr>
              <a:t>Where do I notice differences between my technique and the professional's?</a:t>
            </a:r>
          </a:p>
          <a:p>
            <a:pPr marL="342900" indent="-342900">
              <a:buFont typeface="Arial" panose="020B0604020202020204" pitchFamily="34" charset="0"/>
              <a:buChar char="•"/>
            </a:pPr>
            <a:r>
              <a:rPr lang="en-AU" dirty="0">
                <a:latin typeface="+mn-lt"/>
              </a:rPr>
              <a:t>What adjustments do I need to make for better execution in each phase?</a:t>
            </a:r>
          </a:p>
          <a:p>
            <a:pPr marL="342900" indent="-342900">
              <a:buFont typeface="Arial" panose="020B0604020202020204" pitchFamily="34" charset="0"/>
              <a:buChar char="•"/>
            </a:pPr>
            <a:r>
              <a:rPr lang="en-AU" dirty="0">
                <a:latin typeface="+mn-lt"/>
              </a:rPr>
              <a:t>How can I improve my technique to enhance balance, accuracy, and power?</a:t>
            </a:r>
          </a:p>
        </p:txBody>
      </p:sp>
      <p:sp>
        <p:nvSpPr>
          <p:cNvPr id="3" name="Slide Number Placeholder 2">
            <a:extLst>
              <a:ext uri="{FF2B5EF4-FFF2-40B4-BE49-F238E27FC236}">
                <a16:creationId xmlns:a16="http://schemas.microsoft.com/office/drawing/2014/main" id="{C774CC31-4945-D406-97C4-6D036BBC3DA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79</a:t>
            </a:fld>
            <a:endParaRPr lang="en-AU"/>
          </a:p>
        </p:txBody>
      </p:sp>
    </p:spTree>
    <p:extLst>
      <p:ext uri="{BB962C8B-B14F-4D97-AF65-F5344CB8AC3E}">
        <p14:creationId xmlns:p14="http://schemas.microsoft.com/office/powerpoint/2010/main" val="288787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6371-BF63-58E5-67CE-65B8792BB4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C40CFC-3FF3-C087-470C-8161106E61CA}"/>
              </a:ext>
            </a:extLst>
          </p:cNvPr>
          <p:cNvSpPr>
            <a:spLocks noGrp="1"/>
          </p:cNvSpPr>
          <p:nvPr>
            <p:ph type="title"/>
          </p:nvPr>
        </p:nvSpPr>
        <p:spPr/>
        <p:txBody>
          <a:bodyPr/>
          <a:lstStyle/>
          <a:p>
            <a:r>
              <a:rPr lang="en-AU">
                <a:latin typeface="+mj-lt"/>
              </a:rPr>
              <a:t>Components of fitness</a:t>
            </a:r>
          </a:p>
        </p:txBody>
      </p:sp>
      <p:sp>
        <p:nvSpPr>
          <p:cNvPr id="13" name="Text Placeholder 12">
            <a:extLst>
              <a:ext uri="{FF2B5EF4-FFF2-40B4-BE49-F238E27FC236}">
                <a16:creationId xmlns:a16="http://schemas.microsoft.com/office/drawing/2014/main" id="{52EDD44F-EEE5-863B-291F-B03D8206B665}"/>
              </a:ext>
            </a:extLst>
          </p:cNvPr>
          <p:cNvSpPr>
            <a:spLocks noGrp="1"/>
          </p:cNvSpPr>
          <p:nvPr>
            <p:ph type="body" sz="quarter" idx="18"/>
          </p:nvPr>
        </p:nvSpPr>
        <p:spPr>
          <a:xfrm>
            <a:off x="360000" y="982520"/>
            <a:ext cx="11483998" cy="356423"/>
          </a:xfrm>
        </p:spPr>
        <p:txBody>
          <a:bodyPr/>
          <a:lstStyle/>
          <a:p>
            <a:r>
              <a:rPr lang="en-AU">
                <a:latin typeface="+mj-lt"/>
              </a:rPr>
              <a:t>Class discussion</a:t>
            </a:r>
          </a:p>
        </p:txBody>
      </p:sp>
      <p:sp>
        <p:nvSpPr>
          <p:cNvPr id="8" name="Rectangle: Rounded Corners 7">
            <a:extLst>
              <a:ext uri="{FF2B5EF4-FFF2-40B4-BE49-F238E27FC236}">
                <a16:creationId xmlns:a16="http://schemas.microsoft.com/office/drawing/2014/main" id="{961E5129-210A-C718-CCE7-42C48A951392}"/>
              </a:ext>
            </a:extLst>
          </p:cNvPr>
          <p:cNvSpPr/>
          <p:nvPr/>
        </p:nvSpPr>
        <p:spPr>
          <a:xfrm>
            <a:off x="2847473" y="2509092"/>
            <a:ext cx="6497054" cy="258679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dirty="0"/>
              <a:t>What are the health and skill related components of fitness?</a:t>
            </a:r>
          </a:p>
        </p:txBody>
      </p:sp>
      <p:sp>
        <p:nvSpPr>
          <p:cNvPr id="3" name="Slide Number Placeholder 2">
            <a:extLst>
              <a:ext uri="{FF2B5EF4-FFF2-40B4-BE49-F238E27FC236}">
                <a16:creationId xmlns:a16="http://schemas.microsoft.com/office/drawing/2014/main" id="{9E3380FD-302F-73D8-1267-F25CDE9192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07120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E6B8-F03F-ADD7-9F8C-DBB83422700D}"/>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4F0F123-2124-F3DF-DBD8-3F38B4BB7F1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0" y="0"/>
            <a:ext cx="5040000" cy="6858000"/>
          </a:xfrm>
        </p:spPr>
      </p:pic>
      <p:sp>
        <p:nvSpPr>
          <p:cNvPr id="10" name="Title 9">
            <a:extLst>
              <a:ext uri="{FF2B5EF4-FFF2-40B4-BE49-F238E27FC236}">
                <a16:creationId xmlns:a16="http://schemas.microsoft.com/office/drawing/2014/main" id="{2BE026AA-3C38-6AD7-986B-837946D8F0E2}"/>
              </a:ext>
            </a:extLst>
          </p:cNvPr>
          <p:cNvSpPr>
            <a:spLocks noGrp="1"/>
          </p:cNvSpPr>
          <p:nvPr>
            <p:ph type="title"/>
          </p:nvPr>
        </p:nvSpPr>
        <p:spPr>
          <a:xfrm>
            <a:off x="5400675" y="286187"/>
            <a:ext cx="6407150" cy="554400"/>
          </a:xfrm>
        </p:spPr>
        <p:txBody>
          <a:bodyPr/>
          <a:lstStyle/>
          <a:p>
            <a:r>
              <a:rPr lang="en-AU" dirty="0">
                <a:latin typeface="+mj-lt"/>
              </a:rPr>
              <a:t>Group skill development session (2)</a:t>
            </a:r>
          </a:p>
        </p:txBody>
      </p:sp>
      <p:sp>
        <p:nvSpPr>
          <p:cNvPr id="12" name="Text Placeholder 11">
            <a:extLst>
              <a:ext uri="{FF2B5EF4-FFF2-40B4-BE49-F238E27FC236}">
                <a16:creationId xmlns:a16="http://schemas.microsoft.com/office/drawing/2014/main" id="{642A4244-FB00-C0AC-0916-2AAE31F28097}"/>
              </a:ext>
            </a:extLst>
          </p:cNvPr>
          <p:cNvSpPr>
            <a:spLocks noGrp="1"/>
          </p:cNvSpPr>
          <p:nvPr>
            <p:ph type="body" sz="quarter" idx="17"/>
          </p:nvPr>
        </p:nvSpPr>
        <p:spPr>
          <a:xfrm>
            <a:off x="5436850" y="1748396"/>
            <a:ext cx="6407150" cy="4536000"/>
          </a:xfrm>
        </p:spPr>
        <p:txBody>
          <a:bodyPr/>
          <a:lstStyle/>
          <a:p>
            <a:r>
              <a:rPr lang="en-AU" b="1" dirty="0">
                <a:latin typeface="+mj-lt"/>
              </a:rPr>
              <a:t>Task</a:t>
            </a:r>
          </a:p>
          <a:p>
            <a:r>
              <a:rPr lang="en-AU" sz="1800" dirty="0">
                <a:latin typeface="+mn-lt"/>
                <a:ea typeface="Calibri" panose="020F0502020204030204" pitchFamily="34" charset="0"/>
              </a:rPr>
              <a:t>W</a:t>
            </a:r>
            <a:r>
              <a:rPr lang="en-AU" sz="1800" dirty="0">
                <a:effectLst/>
                <a:latin typeface="+mn-lt"/>
                <a:ea typeface="Calibri" panose="020F0502020204030204" pitchFamily="34" charset="0"/>
              </a:rPr>
              <a:t>ork in groups of 3–4 to design a skill practice session aimed at improving a specific phase of their bowling or batting technique.</a:t>
            </a:r>
          </a:p>
          <a:p>
            <a:r>
              <a:rPr lang="en-AU" sz="1800" dirty="0">
                <a:latin typeface="+mn-lt"/>
                <a:ea typeface="Calibri" panose="020F0502020204030204" pitchFamily="34" charset="0"/>
              </a:rPr>
              <a:t>The activity should:</a:t>
            </a:r>
          </a:p>
          <a:p>
            <a:pPr marL="285750" indent="-285750">
              <a:buFont typeface="Arial" panose="020B0604020202020204" pitchFamily="34" charset="0"/>
              <a:buChar char="•"/>
            </a:pPr>
            <a:r>
              <a:rPr lang="en-AU" sz="1800" dirty="0">
                <a:latin typeface="+mn-lt"/>
                <a:ea typeface="Calibri" panose="020F0502020204030204" pitchFamily="34" charset="0"/>
              </a:rPr>
              <a:t>include a warm-up</a:t>
            </a:r>
          </a:p>
          <a:p>
            <a:pPr marL="285750" indent="-285750">
              <a:buFont typeface="Arial" panose="020B0604020202020204" pitchFamily="34" charset="0"/>
              <a:buChar char="•"/>
            </a:pPr>
            <a:r>
              <a:rPr lang="en-AU" sz="1800" dirty="0">
                <a:latin typeface="+mn-lt"/>
                <a:ea typeface="Calibri" panose="020F0502020204030204" pitchFamily="34" charset="0"/>
              </a:rPr>
              <a:t>be short, no more than 10–15 minutes</a:t>
            </a:r>
          </a:p>
          <a:p>
            <a:pPr marL="285750" indent="-285750">
              <a:buFont typeface="Arial" panose="020B0604020202020204" pitchFamily="34" charset="0"/>
              <a:buChar char="•"/>
            </a:pPr>
            <a:r>
              <a:rPr lang="en-AU" sz="1800" dirty="0">
                <a:latin typeface="+mn-lt"/>
                <a:ea typeface="Calibri" panose="020F0502020204030204" pitchFamily="34" charset="0"/>
              </a:rPr>
              <a:t>be specific to the phase being improved</a:t>
            </a:r>
          </a:p>
          <a:p>
            <a:pPr marL="285750" indent="-285750">
              <a:buFont typeface="Arial" panose="020B0604020202020204" pitchFamily="34" charset="0"/>
              <a:buChar char="•"/>
            </a:pPr>
            <a:r>
              <a:rPr lang="en-AU" sz="1800" dirty="0">
                <a:latin typeface="+mn-lt"/>
                <a:ea typeface="Calibri" panose="020F0502020204030204" pitchFamily="34" charset="0"/>
              </a:rPr>
              <a:t>allow for repetition of skill for development</a:t>
            </a:r>
          </a:p>
        </p:txBody>
      </p:sp>
      <p:sp>
        <p:nvSpPr>
          <p:cNvPr id="4" name="Slide Number Placeholder 3">
            <a:extLst>
              <a:ext uri="{FF2B5EF4-FFF2-40B4-BE49-F238E27FC236}">
                <a16:creationId xmlns:a16="http://schemas.microsoft.com/office/drawing/2014/main" id="{170C5818-BA66-4130-5C1B-0C0F8D871BC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80</a:t>
            </a:fld>
            <a:endParaRPr lang="en-AU"/>
          </a:p>
        </p:txBody>
      </p:sp>
    </p:spTree>
    <p:extLst>
      <p:ext uri="{BB962C8B-B14F-4D97-AF65-F5344CB8AC3E}">
        <p14:creationId xmlns:p14="http://schemas.microsoft.com/office/powerpoint/2010/main" val="4596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D5F8A-5D3B-EBC1-ECC6-8FB53EA8C20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18DC5D-2F25-25EE-4D89-A14A52125C29}"/>
              </a:ext>
            </a:extLst>
          </p:cNvPr>
          <p:cNvSpPr>
            <a:spLocks noGrp="1"/>
          </p:cNvSpPr>
          <p:nvPr>
            <p:ph type="ctrTitle"/>
          </p:nvPr>
        </p:nvSpPr>
        <p:spPr/>
        <p:txBody>
          <a:bodyPr/>
          <a:lstStyle/>
          <a:p>
            <a:r>
              <a:rPr lang="en-AU" dirty="0">
                <a:latin typeface="+mj-lt"/>
              </a:rPr>
              <a:t>Lesson sequence 12 – assessment task and building the skills of collaboration</a:t>
            </a:r>
          </a:p>
        </p:txBody>
      </p:sp>
    </p:spTree>
    <p:extLst>
      <p:ext uri="{BB962C8B-B14F-4D97-AF65-F5344CB8AC3E}">
        <p14:creationId xmlns:p14="http://schemas.microsoft.com/office/powerpoint/2010/main" val="370517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D4DC-A8DF-6948-A343-55E0E1451C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FEF6B7-83F5-6958-F85F-F6C55778CEAB}"/>
              </a:ext>
            </a:extLst>
          </p:cNvPr>
          <p:cNvSpPr>
            <a:spLocks noGrp="1"/>
          </p:cNvSpPr>
          <p:nvPr>
            <p:ph type="title"/>
          </p:nvPr>
        </p:nvSpPr>
        <p:spPr/>
        <p:txBody>
          <a:bodyPr/>
          <a:lstStyle/>
          <a:p>
            <a:r>
              <a:rPr lang="en-AU" dirty="0">
                <a:latin typeface="+mj-lt"/>
              </a:rPr>
              <a:t>Learning intentions – assessment task and building the skills of collaboration</a:t>
            </a:r>
          </a:p>
        </p:txBody>
      </p:sp>
      <p:sp>
        <p:nvSpPr>
          <p:cNvPr id="3" name="TextBox 2">
            <a:extLst>
              <a:ext uri="{FF2B5EF4-FFF2-40B4-BE49-F238E27FC236}">
                <a16:creationId xmlns:a16="http://schemas.microsoft.com/office/drawing/2014/main" id="{A7C2C5E8-431B-206E-E523-0CFB9C6FD9D9}"/>
              </a:ext>
            </a:extLst>
          </p:cNvPr>
          <p:cNvSpPr txBox="1"/>
          <p:nvPr/>
        </p:nvSpPr>
        <p:spPr>
          <a:xfrm>
            <a:off x="370416" y="1894417"/>
            <a:ext cx="11303000" cy="24821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work effectively with others to share responsibility and make contributions that that support the progress towards the group goal </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allocate appropriate group roles and responsibilities based on individual strengths and task requirements.</a:t>
            </a:r>
          </a:p>
        </p:txBody>
      </p:sp>
      <p:sp>
        <p:nvSpPr>
          <p:cNvPr id="2" name="Slide Number Placeholder 1">
            <a:extLst>
              <a:ext uri="{FF2B5EF4-FFF2-40B4-BE49-F238E27FC236}">
                <a16:creationId xmlns:a16="http://schemas.microsoft.com/office/drawing/2014/main" id="{0B215D48-8F78-C61A-2571-699FB7382A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82</a:t>
            </a:fld>
            <a:endParaRPr lang="en-AU"/>
          </a:p>
        </p:txBody>
      </p:sp>
    </p:spTree>
    <p:extLst>
      <p:ext uri="{BB962C8B-B14F-4D97-AF65-F5344CB8AC3E}">
        <p14:creationId xmlns:p14="http://schemas.microsoft.com/office/powerpoint/2010/main" val="1649208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F3619-C50E-F10F-88D9-9A449B95BB2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9A407C-4675-E350-FDC4-9255EBE7C2AA}"/>
              </a:ext>
            </a:extLst>
          </p:cNvPr>
          <p:cNvSpPr>
            <a:spLocks noGrp="1"/>
          </p:cNvSpPr>
          <p:nvPr>
            <p:ph type="title"/>
          </p:nvPr>
        </p:nvSpPr>
        <p:spPr/>
        <p:txBody>
          <a:bodyPr/>
          <a:lstStyle/>
          <a:p>
            <a:r>
              <a:rPr lang="en-AU" dirty="0">
                <a:latin typeface="+mj-lt"/>
              </a:rPr>
              <a:t>Success criteria – assessment task and building the skills of collaboration</a:t>
            </a:r>
          </a:p>
        </p:txBody>
      </p:sp>
      <p:sp>
        <p:nvSpPr>
          <p:cNvPr id="3" name="TextBox 2">
            <a:extLst>
              <a:ext uri="{FF2B5EF4-FFF2-40B4-BE49-F238E27FC236}">
                <a16:creationId xmlns:a16="http://schemas.microsoft.com/office/drawing/2014/main" id="{3403E4B4-9B72-89D6-7740-2D6A9A740D59}"/>
              </a:ext>
            </a:extLst>
          </p:cNvPr>
          <p:cNvSpPr txBox="1"/>
          <p:nvPr/>
        </p:nvSpPr>
        <p:spPr>
          <a:xfrm>
            <a:off x="370416" y="1894417"/>
            <a:ext cx="11303000" cy="28822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share personal strengths with my group and discuss how these can support the group task</a:t>
            </a:r>
          </a:p>
          <a:p>
            <a:pPr marL="342900" indent="-342900">
              <a:lnSpc>
                <a:spcPct val="150000"/>
              </a:lnSpc>
              <a:spcAft>
                <a:spcPts val="1200"/>
              </a:spcAft>
              <a:buFont typeface="Arial"/>
              <a:buChar char="•"/>
            </a:pPr>
            <a:r>
              <a:rPr lang="en-AU" sz="2000" dirty="0">
                <a:cs typeface="Arial" panose="020B0604020202020204" pitchFamily="34" charset="0"/>
              </a:rPr>
              <a:t>participate in developing a clear plan for group roles and responsibilities</a:t>
            </a:r>
          </a:p>
          <a:p>
            <a:pPr marL="342900" indent="-342900">
              <a:lnSpc>
                <a:spcPct val="150000"/>
              </a:lnSpc>
              <a:spcAft>
                <a:spcPts val="1200"/>
              </a:spcAft>
              <a:buFont typeface="Arial"/>
              <a:buChar char="•"/>
            </a:pPr>
            <a:r>
              <a:rPr lang="en-AU" sz="2000" dirty="0">
                <a:cs typeface="Arial" panose="020B0604020202020204" pitchFamily="34" charset="0"/>
              </a:rPr>
              <a:t>monitor and evaluate the work and contributions of self and others through self-reflection</a:t>
            </a:r>
          </a:p>
          <a:p>
            <a:pPr marL="342900" indent="-342900">
              <a:lnSpc>
                <a:spcPct val="150000"/>
              </a:lnSpc>
              <a:spcAft>
                <a:spcPts val="1200"/>
              </a:spcAft>
              <a:buFont typeface="Arial"/>
              <a:buChar char="•"/>
            </a:pPr>
            <a:r>
              <a:rPr lang="en-AU" sz="2000" dirty="0">
                <a:effectLst/>
                <a:ea typeface="Calibri" panose="020F0502020204030204" pitchFamily="34" charset="0"/>
              </a:rPr>
              <a:t>contribute actively to group discussions and decision-making.</a:t>
            </a:r>
          </a:p>
        </p:txBody>
      </p:sp>
      <p:sp>
        <p:nvSpPr>
          <p:cNvPr id="2" name="Slide Number Placeholder 1">
            <a:extLst>
              <a:ext uri="{FF2B5EF4-FFF2-40B4-BE49-F238E27FC236}">
                <a16:creationId xmlns:a16="http://schemas.microsoft.com/office/drawing/2014/main" id="{D3F73459-AE02-8131-A81F-E9BDA73612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83</a:t>
            </a:fld>
            <a:endParaRPr lang="en-AU"/>
          </a:p>
        </p:txBody>
      </p:sp>
    </p:spTree>
    <p:extLst>
      <p:ext uri="{BB962C8B-B14F-4D97-AF65-F5344CB8AC3E}">
        <p14:creationId xmlns:p14="http://schemas.microsoft.com/office/powerpoint/2010/main" val="21411708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CD54C-57D4-FBA4-BCD9-5582FF9C361B}"/>
              </a:ext>
            </a:extLst>
          </p:cNvPr>
          <p:cNvSpPr>
            <a:spLocks noGrp="1"/>
          </p:cNvSpPr>
          <p:nvPr>
            <p:ph type="title"/>
          </p:nvPr>
        </p:nvSpPr>
        <p:spPr/>
        <p:txBody>
          <a:bodyPr/>
          <a:lstStyle/>
          <a:p>
            <a:r>
              <a:rPr lang="en-AU" dirty="0">
                <a:latin typeface="+mj-lt"/>
              </a:rPr>
              <a:t>Collaboration unpacked</a:t>
            </a:r>
          </a:p>
        </p:txBody>
      </p:sp>
      <p:sp>
        <p:nvSpPr>
          <p:cNvPr id="9" name="Text Placeholder 8">
            <a:extLst>
              <a:ext uri="{FF2B5EF4-FFF2-40B4-BE49-F238E27FC236}">
                <a16:creationId xmlns:a16="http://schemas.microsoft.com/office/drawing/2014/main" id="{D0DF8C14-C808-4556-AB73-16777197AE94}"/>
              </a:ext>
            </a:extLst>
          </p:cNvPr>
          <p:cNvSpPr>
            <a:spLocks noGrp="1"/>
          </p:cNvSpPr>
          <p:nvPr>
            <p:ph type="body" sz="quarter" idx="18"/>
          </p:nvPr>
        </p:nvSpPr>
        <p:spPr/>
        <p:txBody>
          <a:bodyPr/>
          <a:lstStyle/>
          <a:p>
            <a:r>
              <a:rPr lang="en-AU">
                <a:latin typeface="+mj-lt"/>
              </a:rPr>
              <a:t>Video stimulus</a:t>
            </a:r>
          </a:p>
        </p:txBody>
      </p:sp>
      <p:sp>
        <p:nvSpPr>
          <p:cNvPr id="8" name="Text Placeholder 7">
            <a:extLst>
              <a:ext uri="{FF2B5EF4-FFF2-40B4-BE49-F238E27FC236}">
                <a16:creationId xmlns:a16="http://schemas.microsoft.com/office/drawing/2014/main" id="{36B12192-ACF8-A549-A6F3-BB5464A84E05}"/>
              </a:ext>
            </a:extLst>
          </p:cNvPr>
          <p:cNvSpPr>
            <a:spLocks noGrp="1"/>
          </p:cNvSpPr>
          <p:nvPr>
            <p:ph type="body" sz="quarter" idx="17"/>
          </p:nvPr>
        </p:nvSpPr>
        <p:spPr>
          <a:xfrm>
            <a:off x="360000" y="1567087"/>
            <a:ext cx="11484000" cy="545602"/>
          </a:xfrm>
        </p:spPr>
        <p:txBody>
          <a:bodyPr/>
          <a:lstStyle/>
          <a:p>
            <a:r>
              <a:rPr lang="en-AU" dirty="0">
                <a:latin typeface="+mn-lt"/>
              </a:rPr>
              <a:t>Watch the following video as a stimulus for discussion on effective collaboration.</a:t>
            </a:r>
          </a:p>
        </p:txBody>
      </p:sp>
      <p:pic>
        <p:nvPicPr>
          <p:cNvPr id="2" name="Online Media 1" title="Teamwork and Leadership | Animated short clip | Creative 360 | #teamwork #leadership #motivation">
            <a:hlinkClick r:id="" action="ppaction://media"/>
            <a:extLst>
              <a:ext uri="{FF2B5EF4-FFF2-40B4-BE49-F238E27FC236}">
                <a16:creationId xmlns:a16="http://schemas.microsoft.com/office/drawing/2014/main" id="{525E5083-A958-498B-64E3-A6A90A26CA42}"/>
              </a:ext>
            </a:extLst>
          </p:cNvPr>
          <p:cNvPicPr>
            <a:picLocks noRot="1" noChangeAspect="1"/>
          </p:cNvPicPr>
          <p:nvPr>
            <a:videoFile r:link="rId1"/>
          </p:nvPr>
        </p:nvPicPr>
        <p:blipFill>
          <a:blip r:embed="rId4"/>
          <a:stretch>
            <a:fillRect/>
          </a:stretch>
        </p:blipFill>
        <p:spPr>
          <a:xfrm>
            <a:off x="2156911" y="2244830"/>
            <a:ext cx="7878177" cy="4451170"/>
          </a:xfrm>
          <a:prstGeom prst="rect">
            <a:avLst/>
          </a:prstGeom>
        </p:spPr>
      </p:pic>
      <p:sp>
        <p:nvSpPr>
          <p:cNvPr id="4" name="Slide Number Placeholder 3">
            <a:extLst>
              <a:ext uri="{FF2B5EF4-FFF2-40B4-BE49-F238E27FC236}">
                <a16:creationId xmlns:a16="http://schemas.microsoft.com/office/drawing/2014/main" id="{CB097A73-4EDC-CB6B-B5D9-69EF06A610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84</a:t>
            </a:fld>
            <a:endParaRPr lang="en-AU"/>
          </a:p>
        </p:txBody>
      </p:sp>
    </p:spTree>
    <p:extLst>
      <p:ext uri="{BB962C8B-B14F-4D97-AF65-F5344CB8AC3E}">
        <p14:creationId xmlns:p14="http://schemas.microsoft.com/office/powerpoint/2010/main" val="126048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1CD54C-57D4-FBA4-BCD9-5582FF9C361B}"/>
              </a:ext>
            </a:extLst>
          </p:cNvPr>
          <p:cNvSpPr>
            <a:spLocks noGrp="1"/>
          </p:cNvSpPr>
          <p:nvPr>
            <p:ph type="title"/>
          </p:nvPr>
        </p:nvSpPr>
        <p:spPr/>
        <p:txBody>
          <a:bodyPr/>
          <a:lstStyle/>
          <a:p>
            <a:r>
              <a:rPr lang="en-AU">
                <a:latin typeface="+mj-lt"/>
                <a:cs typeface="Arial"/>
              </a:rPr>
              <a:t>Collaboration unpacked continued</a:t>
            </a:r>
          </a:p>
        </p:txBody>
      </p:sp>
      <p:sp>
        <p:nvSpPr>
          <p:cNvPr id="9" name="Text Placeholder 8">
            <a:extLst>
              <a:ext uri="{FF2B5EF4-FFF2-40B4-BE49-F238E27FC236}">
                <a16:creationId xmlns:a16="http://schemas.microsoft.com/office/drawing/2014/main" id="{D0DF8C14-C808-4556-AB73-16777197AE94}"/>
              </a:ext>
            </a:extLst>
          </p:cNvPr>
          <p:cNvSpPr>
            <a:spLocks noGrp="1"/>
          </p:cNvSpPr>
          <p:nvPr>
            <p:ph type="body" sz="quarter" idx="18"/>
          </p:nvPr>
        </p:nvSpPr>
        <p:spPr/>
        <p:txBody>
          <a:bodyPr/>
          <a:lstStyle/>
          <a:p>
            <a:r>
              <a:rPr lang="en-AU">
                <a:latin typeface="+mj-lt"/>
              </a:rPr>
              <a:t>Video stimulus</a:t>
            </a:r>
          </a:p>
        </p:txBody>
      </p:sp>
      <p:sp>
        <p:nvSpPr>
          <p:cNvPr id="8" name="Text Placeholder 7">
            <a:extLst>
              <a:ext uri="{FF2B5EF4-FFF2-40B4-BE49-F238E27FC236}">
                <a16:creationId xmlns:a16="http://schemas.microsoft.com/office/drawing/2014/main" id="{36B12192-ACF8-A549-A6F3-BB5464A84E05}"/>
              </a:ext>
            </a:extLst>
          </p:cNvPr>
          <p:cNvSpPr>
            <a:spLocks noGrp="1"/>
          </p:cNvSpPr>
          <p:nvPr>
            <p:ph type="body" sz="quarter" idx="17"/>
          </p:nvPr>
        </p:nvSpPr>
        <p:spPr>
          <a:xfrm>
            <a:off x="360000" y="1567086"/>
            <a:ext cx="11484000" cy="545601"/>
          </a:xfrm>
        </p:spPr>
        <p:txBody>
          <a:bodyPr/>
          <a:lstStyle/>
          <a:p>
            <a:r>
              <a:rPr lang="en-AU" dirty="0">
                <a:latin typeface="+mn-lt"/>
              </a:rPr>
              <a:t>Watch the following video as a stimulus for discussion on effective collaboration.</a:t>
            </a:r>
          </a:p>
        </p:txBody>
      </p:sp>
      <p:pic>
        <p:nvPicPr>
          <p:cNvPr id="3" name="Online Media 2" title="The Pit Stop - The Power of Team Work">
            <a:hlinkClick r:id="" action="ppaction://media"/>
            <a:extLst>
              <a:ext uri="{FF2B5EF4-FFF2-40B4-BE49-F238E27FC236}">
                <a16:creationId xmlns:a16="http://schemas.microsoft.com/office/drawing/2014/main" id="{0C9E309F-53D8-5018-C7EA-874CBD674BAD}"/>
              </a:ext>
            </a:extLst>
          </p:cNvPr>
          <p:cNvPicPr>
            <a:picLocks noRot="1" noChangeAspect="1"/>
          </p:cNvPicPr>
          <p:nvPr>
            <a:videoFile r:link="rId1"/>
          </p:nvPr>
        </p:nvPicPr>
        <p:blipFill>
          <a:blip r:embed="rId4"/>
          <a:stretch>
            <a:fillRect/>
          </a:stretch>
        </p:blipFill>
        <p:spPr>
          <a:xfrm>
            <a:off x="2111992" y="2194071"/>
            <a:ext cx="7968017" cy="4501929"/>
          </a:xfrm>
          <a:prstGeom prst="rect">
            <a:avLst/>
          </a:prstGeom>
        </p:spPr>
      </p:pic>
      <p:sp>
        <p:nvSpPr>
          <p:cNvPr id="4" name="Slide Number Placeholder 3">
            <a:extLst>
              <a:ext uri="{FF2B5EF4-FFF2-40B4-BE49-F238E27FC236}">
                <a16:creationId xmlns:a16="http://schemas.microsoft.com/office/drawing/2014/main" id="{CB097A73-4EDC-CB6B-B5D9-69EF06A61073}"/>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85</a:t>
            </a:fld>
            <a:endParaRPr lang="en-AU"/>
          </a:p>
        </p:txBody>
      </p:sp>
    </p:spTree>
    <p:extLst>
      <p:ext uri="{BB962C8B-B14F-4D97-AF65-F5344CB8AC3E}">
        <p14:creationId xmlns:p14="http://schemas.microsoft.com/office/powerpoint/2010/main" val="17729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D2F7-A421-321C-8926-8BB1CBE7F27B}"/>
            </a:ext>
          </a:extLst>
        </p:cNvPr>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9F29584-B602-B182-867C-CBC16338A77A}"/>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54BEB8FC-0C06-6A81-8468-CE072312C107}"/>
              </a:ext>
            </a:extLst>
          </p:cNvPr>
          <p:cNvSpPr>
            <a:spLocks noGrp="1"/>
          </p:cNvSpPr>
          <p:nvPr>
            <p:ph type="title"/>
          </p:nvPr>
        </p:nvSpPr>
        <p:spPr/>
        <p:txBody>
          <a:bodyPr/>
          <a:lstStyle/>
          <a:p>
            <a:r>
              <a:rPr lang="en-AU" dirty="0">
                <a:latin typeface="+mj-lt"/>
              </a:rPr>
              <a:t>Brainstorm (1)</a:t>
            </a:r>
          </a:p>
        </p:txBody>
      </p:sp>
      <p:sp>
        <p:nvSpPr>
          <p:cNvPr id="4" name="Text Placeholder 3">
            <a:extLst>
              <a:ext uri="{FF2B5EF4-FFF2-40B4-BE49-F238E27FC236}">
                <a16:creationId xmlns:a16="http://schemas.microsoft.com/office/drawing/2014/main" id="{081667E9-D222-F52A-6C00-267B8C487AD3}"/>
              </a:ext>
            </a:extLst>
          </p:cNvPr>
          <p:cNvSpPr>
            <a:spLocks noGrp="1"/>
          </p:cNvSpPr>
          <p:nvPr>
            <p:ph type="body" sz="quarter" idx="17"/>
          </p:nvPr>
        </p:nvSpPr>
        <p:spPr/>
        <p:txBody>
          <a:bodyPr/>
          <a:lstStyle/>
          <a:p>
            <a:r>
              <a:rPr lang="en-AU" dirty="0">
                <a:latin typeface="+mn-lt"/>
                <a:ea typeface="Calibri" panose="020F0502020204030204" pitchFamily="34" charset="0"/>
              </a:rPr>
              <a:t>Using a Y chart, b</a:t>
            </a:r>
            <a:r>
              <a:rPr lang="en-AU" dirty="0">
                <a:effectLst/>
                <a:latin typeface="+mn-lt"/>
                <a:ea typeface="Calibri" panose="020F0502020204030204" pitchFamily="34" charset="0"/>
              </a:rPr>
              <a:t>rainstorm and discuss what effective collaboration and teamwork looks like, sounds like and feels like.</a:t>
            </a:r>
          </a:p>
        </p:txBody>
      </p:sp>
      <p:sp>
        <p:nvSpPr>
          <p:cNvPr id="3" name="Slide Number Placeholder 2">
            <a:extLst>
              <a:ext uri="{FF2B5EF4-FFF2-40B4-BE49-F238E27FC236}">
                <a16:creationId xmlns:a16="http://schemas.microsoft.com/office/drawing/2014/main" id="{9B6148B7-0F63-E7C5-0ABB-1FA77E89F88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86</a:t>
            </a:fld>
            <a:endParaRPr lang="en-AU"/>
          </a:p>
        </p:txBody>
      </p:sp>
    </p:spTree>
    <p:extLst>
      <p:ext uri="{BB962C8B-B14F-4D97-AF65-F5344CB8AC3E}">
        <p14:creationId xmlns:p14="http://schemas.microsoft.com/office/powerpoint/2010/main" val="24637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52769-C072-4E24-0282-415FE6B46F1E}"/>
              </a:ext>
            </a:extLst>
          </p:cNvPr>
          <p:cNvSpPr>
            <a:spLocks noGrp="1"/>
          </p:cNvSpPr>
          <p:nvPr>
            <p:ph type="title"/>
          </p:nvPr>
        </p:nvSpPr>
        <p:spPr/>
        <p:txBody>
          <a:bodyPr/>
          <a:lstStyle/>
          <a:p>
            <a:r>
              <a:rPr lang="en-AU">
                <a:latin typeface="+mj-lt"/>
              </a:rPr>
              <a:t>Effective collaboration Y chart</a:t>
            </a:r>
          </a:p>
        </p:txBody>
      </p:sp>
      <p:grpSp>
        <p:nvGrpSpPr>
          <p:cNvPr id="5" name="Group 4">
            <a:extLst>
              <a:ext uri="{FF2B5EF4-FFF2-40B4-BE49-F238E27FC236}">
                <a16:creationId xmlns:a16="http://schemas.microsoft.com/office/drawing/2014/main" id="{AD95A844-D9CC-F2C5-4042-F1F7AC1E7139}"/>
              </a:ext>
              <a:ext uri="{C183D7F6-B498-43B3-948B-1728B52AA6E4}">
                <adec:decorative xmlns:adec="http://schemas.microsoft.com/office/drawing/2017/decorative" val="1"/>
              </a:ext>
            </a:extLst>
          </p:cNvPr>
          <p:cNvGrpSpPr/>
          <p:nvPr/>
        </p:nvGrpSpPr>
        <p:grpSpPr>
          <a:xfrm>
            <a:off x="2607383" y="1910496"/>
            <a:ext cx="6977233" cy="4587504"/>
            <a:chOff x="2595200" y="2198467"/>
            <a:chExt cx="6977233" cy="4587504"/>
          </a:xfrm>
        </p:grpSpPr>
        <p:cxnSp>
          <p:nvCxnSpPr>
            <p:cNvPr id="6" name="Google Shape;84;p15">
              <a:extLst>
                <a:ext uri="{FF2B5EF4-FFF2-40B4-BE49-F238E27FC236}">
                  <a16:creationId xmlns:a16="http://schemas.microsoft.com/office/drawing/2014/main" id="{20CDBC76-88CF-B631-B4EB-4AF80B8B066D}"/>
                </a:ext>
                <a:ext uri="{C183D7F6-B498-43B3-948B-1728B52AA6E4}">
                  <adec:decorative xmlns:adec="http://schemas.microsoft.com/office/drawing/2017/decorative" val="1"/>
                </a:ext>
              </a:extLst>
            </p:cNvPr>
            <p:cNvCxnSpPr/>
            <p:nvPr/>
          </p:nvCxnSpPr>
          <p:spPr>
            <a:xfrm flipH="1">
              <a:off x="6069086" y="3653971"/>
              <a:ext cx="12400" cy="3132000"/>
            </a:xfrm>
            <a:prstGeom prst="straightConnector1">
              <a:avLst/>
            </a:prstGeom>
            <a:noFill/>
            <a:ln w="38100" cap="flat" cmpd="sng">
              <a:solidFill>
                <a:srgbClr val="007A8A"/>
              </a:solidFill>
              <a:prstDash val="solid"/>
              <a:round/>
              <a:headEnd type="none" w="sm" len="sm"/>
              <a:tailEnd type="none" w="sm" len="sm"/>
            </a:ln>
          </p:spPr>
        </p:cxnSp>
        <p:cxnSp>
          <p:nvCxnSpPr>
            <p:cNvPr id="7" name="Google Shape;85;p15">
              <a:extLst>
                <a:ext uri="{FF2B5EF4-FFF2-40B4-BE49-F238E27FC236}">
                  <a16:creationId xmlns:a16="http://schemas.microsoft.com/office/drawing/2014/main" id="{A52083FA-2C84-0A3E-DFBE-451C0A965B17}"/>
                </a:ext>
                <a:ext uri="{C183D7F6-B498-43B3-948B-1728B52AA6E4}">
                  <adec:decorative xmlns:adec="http://schemas.microsoft.com/office/drawing/2017/decorative" val="1"/>
                </a:ext>
              </a:extLst>
            </p:cNvPr>
            <p:cNvCxnSpPr/>
            <p:nvPr/>
          </p:nvCxnSpPr>
          <p:spPr>
            <a:xfrm flipH="1">
              <a:off x="6071633" y="2198467"/>
              <a:ext cx="3500800" cy="1481200"/>
            </a:xfrm>
            <a:prstGeom prst="straightConnector1">
              <a:avLst/>
            </a:prstGeom>
            <a:noFill/>
            <a:ln w="38100" cap="flat" cmpd="sng">
              <a:solidFill>
                <a:srgbClr val="007A8A"/>
              </a:solidFill>
              <a:prstDash val="solid"/>
              <a:round/>
              <a:headEnd type="none" w="sm" len="sm"/>
              <a:tailEnd type="none" w="sm" len="sm"/>
            </a:ln>
          </p:spPr>
        </p:cxnSp>
        <p:cxnSp>
          <p:nvCxnSpPr>
            <p:cNvPr id="8" name="Google Shape;86;p15">
              <a:extLst>
                <a:ext uri="{FF2B5EF4-FFF2-40B4-BE49-F238E27FC236}">
                  <a16:creationId xmlns:a16="http://schemas.microsoft.com/office/drawing/2014/main" id="{C0F6AAA0-094C-0365-0721-6EAF9DD2CD64}"/>
                </a:ext>
                <a:ext uri="{C183D7F6-B498-43B3-948B-1728B52AA6E4}">
                  <adec:decorative xmlns:adec="http://schemas.microsoft.com/office/drawing/2017/decorative" val="1"/>
                </a:ext>
              </a:extLst>
            </p:cNvPr>
            <p:cNvCxnSpPr/>
            <p:nvPr/>
          </p:nvCxnSpPr>
          <p:spPr>
            <a:xfrm>
              <a:off x="2595200" y="2198467"/>
              <a:ext cx="3500800" cy="1481200"/>
            </a:xfrm>
            <a:prstGeom prst="straightConnector1">
              <a:avLst/>
            </a:prstGeom>
            <a:noFill/>
            <a:ln w="38100" cap="flat" cmpd="sng">
              <a:solidFill>
                <a:srgbClr val="007A8A"/>
              </a:solidFill>
              <a:prstDash val="solid"/>
              <a:round/>
              <a:headEnd type="none" w="sm" len="sm"/>
              <a:tailEnd type="none" w="sm" len="sm"/>
            </a:ln>
          </p:spPr>
        </p:cxnSp>
      </p:grpSp>
      <p:sp>
        <p:nvSpPr>
          <p:cNvPr id="9" name="Google Shape;95;p15">
            <a:extLst>
              <a:ext uri="{FF2B5EF4-FFF2-40B4-BE49-F238E27FC236}">
                <a16:creationId xmlns:a16="http://schemas.microsoft.com/office/drawing/2014/main" id="{86BE6A42-35CE-88AA-164E-ADA1FC819A71}"/>
              </a:ext>
            </a:extLst>
          </p:cNvPr>
          <p:cNvSpPr txBox="1"/>
          <p:nvPr/>
        </p:nvSpPr>
        <p:spPr>
          <a:xfrm>
            <a:off x="3718155" y="1134716"/>
            <a:ext cx="4786400" cy="1640566"/>
          </a:xfrm>
          <a:prstGeom prst="rect">
            <a:avLst/>
          </a:prstGeom>
          <a:noFill/>
          <a:ln>
            <a:noFill/>
          </a:ln>
        </p:spPr>
        <p:txBody>
          <a:bodyPr spcFirstLastPara="1" wrap="square" lIns="121900" tIns="121900" rIns="121900" bIns="121900" anchor="t" anchorCtr="0">
            <a:noAutofit/>
          </a:bodyPr>
          <a:lstStyle/>
          <a:p>
            <a:pPr algn="ctr">
              <a:lnSpc>
                <a:spcPct val="114000"/>
              </a:lnSpc>
              <a:spcAft>
                <a:spcPts val="1200"/>
              </a:spcAft>
            </a:pPr>
            <a:r>
              <a:rPr lang="en" sz="1600">
                <a:solidFill>
                  <a:srgbClr val="000000"/>
                </a:solidFill>
                <a:ea typeface="Montserrat"/>
                <a:cs typeface="Arial" panose="020B0604020202020204" pitchFamily="34" charset="0"/>
                <a:sym typeface="Montserrat"/>
              </a:rPr>
              <a:t>Looks like</a:t>
            </a:r>
            <a:endParaRPr sz="1600">
              <a:solidFill>
                <a:srgbClr val="000000"/>
              </a:solidFill>
              <a:ea typeface="Arial"/>
              <a:cs typeface="Arial" panose="020B0604020202020204" pitchFamily="34" charset="0"/>
              <a:sym typeface="Arial"/>
            </a:endParaRPr>
          </a:p>
        </p:txBody>
      </p:sp>
      <p:sp>
        <p:nvSpPr>
          <p:cNvPr id="10" name="Google Shape;93;p15">
            <a:extLst>
              <a:ext uri="{FF2B5EF4-FFF2-40B4-BE49-F238E27FC236}">
                <a16:creationId xmlns:a16="http://schemas.microsoft.com/office/drawing/2014/main" id="{C8E43B06-6891-5E9A-C278-2A28E53D5F9A}"/>
              </a:ext>
            </a:extLst>
          </p:cNvPr>
          <p:cNvSpPr txBox="1"/>
          <p:nvPr/>
        </p:nvSpPr>
        <p:spPr>
          <a:xfrm>
            <a:off x="844483" y="3091543"/>
            <a:ext cx="3754525" cy="3406457"/>
          </a:xfrm>
          <a:prstGeom prst="rect">
            <a:avLst/>
          </a:prstGeom>
          <a:noFill/>
          <a:ln>
            <a:noFill/>
          </a:ln>
        </p:spPr>
        <p:txBody>
          <a:bodyPr spcFirstLastPara="1" wrap="square" lIns="121900" tIns="121900" rIns="121900" bIns="121900" anchor="t" anchorCtr="0">
            <a:noAutofit/>
          </a:bodyPr>
          <a:lstStyle/>
          <a:p>
            <a:pPr algn="ctr">
              <a:lnSpc>
                <a:spcPct val="114000"/>
              </a:lnSpc>
              <a:spcAft>
                <a:spcPts val="1200"/>
              </a:spcAft>
            </a:pPr>
            <a:r>
              <a:rPr lang="en-AU" sz="1600">
                <a:solidFill>
                  <a:srgbClr val="000000"/>
                </a:solidFill>
                <a:ea typeface="Montserrat"/>
                <a:cs typeface="Arial" panose="020B0604020202020204" pitchFamily="34" charset="0"/>
                <a:sym typeface="Montserrat"/>
              </a:rPr>
              <a:t>Sounds like</a:t>
            </a:r>
            <a:endParaRPr sz="1600">
              <a:cs typeface="Arial" panose="020B0604020202020204" pitchFamily="34" charset="0"/>
            </a:endParaRPr>
          </a:p>
          <a:p>
            <a:pPr algn="ctr">
              <a:lnSpc>
                <a:spcPct val="114000"/>
              </a:lnSpc>
              <a:spcAft>
                <a:spcPts val="1200"/>
              </a:spcAft>
              <a:buClr>
                <a:srgbClr val="000000"/>
              </a:buClr>
              <a:buSzPts val="1000"/>
            </a:pPr>
            <a:endParaRPr sz="1600">
              <a:solidFill>
                <a:srgbClr val="000000"/>
              </a:solidFill>
              <a:ea typeface="Montserrat"/>
              <a:cs typeface="Montserrat"/>
              <a:sym typeface="Montserrat"/>
            </a:endParaRPr>
          </a:p>
          <a:p>
            <a:pPr algn="ctr">
              <a:lnSpc>
                <a:spcPct val="114000"/>
              </a:lnSpc>
              <a:spcAft>
                <a:spcPts val="1200"/>
              </a:spcAft>
              <a:buClr>
                <a:srgbClr val="000000"/>
              </a:buClr>
              <a:buSzPts val="1000"/>
            </a:pPr>
            <a:endParaRPr sz="1600">
              <a:solidFill>
                <a:srgbClr val="000000"/>
              </a:solidFill>
              <a:ea typeface="Montserrat"/>
              <a:cs typeface="Montserrat"/>
              <a:sym typeface="Montserrat"/>
            </a:endParaRPr>
          </a:p>
          <a:p>
            <a:pPr algn="ctr">
              <a:lnSpc>
                <a:spcPct val="114000"/>
              </a:lnSpc>
              <a:spcAft>
                <a:spcPts val="1200"/>
              </a:spcAft>
              <a:buClr>
                <a:srgbClr val="000000"/>
              </a:buClr>
              <a:buSzPts val="1200"/>
            </a:pPr>
            <a:endParaRPr sz="1600">
              <a:solidFill>
                <a:srgbClr val="000000"/>
              </a:solidFill>
              <a:ea typeface="Montserrat"/>
              <a:cs typeface="Montserrat"/>
              <a:sym typeface="Montserrat"/>
            </a:endParaRPr>
          </a:p>
        </p:txBody>
      </p:sp>
      <p:sp>
        <p:nvSpPr>
          <p:cNvPr id="11" name="Google Shape;93;p15">
            <a:extLst>
              <a:ext uri="{FF2B5EF4-FFF2-40B4-BE49-F238E27FC236}">
                <a16:creationId xmlns:a16="http://schemas.microsoft.com/office/drawing/2014/main" id="{B92FBE1D-DDDC-8DE8-905E-AA11E00FA74C}"/>
              </a:ext>
            </a:extLst>
          </p:cNvPr>
          <p:cNvSpPr txBox="1"/>
          <p:nvPr/>
        </p:nvSpPr>
        <p:spPr>
          <a:xfrm>
            <a:off x="7575932" y="2959894"/>
            <a:ext cx="3754525" cy="3538106"/>
          </a:xfrm>
          <a:prstGeom prst="rect">
            <a:avLst/>
          </a:prstGeom>
          <a:noFill/>
          <a:ln>
            <a:noFill/>
          </a:ln>
        </p:spPr>
        <p:txBody>
          <a:bodyPr spcFirstLastPara="1" wrap="square" lIns="121900" tIns="121900" rIns="121900" bIns="121900" anchor="t" anchorCtr="0">
            <a:noAutofit/>
          </a:bodyPr>
          <a:lstStyle/>
          <a:p>
            <a:pPr algn="ctr">
              <a:lnSpc>
                <a:spcPct val="114000"/>
              </a:lnSpc>
              <a:spcAft>
                <a:spcPts val="1200"/>
              </a:spcAft>
            </a:pPr>
            <a:r>
              <a:rPr lang="en-AU" sz="1600">
                <a:solidFill>
                  <a:srgbClr val="000000"/>
                </a:solidFill>
                <a:ea typeface="Montserrat"/>
                <a:cs typeface="Arial" panose="020B0604020202020204" pitchFamily="34" charset="0"/>
                <a:sym typeface="Montserrat"/>
              </a:rPr>
              <a:t>Feels like</a:t>
            </a:r>
            <a:endParaRPr sz="1600">
              <a:cs typeface="Arial" panose="020B0604020202020204" pitchFamily="34" charset="0"/>
            </a:endParaRPr>
          </a:p>
          <a:p>
            <a:pPr algn="ctr">
              <a:lnSpc>
                <a:spcPct val="114000"/>
              </a:lnSpc>
              <a:spcAft>
                <a:spcPts val="1200"/>
              </a:spcAft>
              <a:buClr>
                <a:srgbClr val="000000"/>
              </a:buClr>
              <a:buSzPts val="1000"/>
            </a:pPr>
            <a:endParaRPr sz="1600">
              <a:solidFill>
                <a:srgbClr val="000000"/>
              </a:solidFill>
              <a:ea typeface="Montserrat"/>
              <a:cs typeface="Montserrat"/>
              <a:sym typeface="Montserrat"/>
            </a:endParaRPr>
          </a:p>
          <a:p>
            <a:pPr algn="ctr">
              <a:lnSpc>
                <a:spcPct val="114000"/>
              </a:lnSpc>
              <a:spcAft>
                <a:spcPts val="1200"/>
              </a:spcAft>
              <a:buClr>
                <a:srgbClr val="000000"/>
              </a:buClr>
              <a:buSzPts val="1000"/>
            </a:pPr>
            <a:endParaRPr sz="1600">
              <a:solidFill>
                <a:srgbClr val="000000"/>
              </a:solidFill>
              <a:ea typeface="Montserrat"/>
              <a:cs typeface="Montserrat"/>
              <a:sym typeface="Montserrat"/>
            </a:endParaRPr>
          </a:p>
          <a:p>
            <a:pPr algn="ctr">
              <a:lnSpc>
                <a:spcPct val="114000"/>
              </a:lnSpc>
              <a:spcAft>
                <a:spcPts val="1200"/>
              </a:spcAft>
              <a:buClr>
                <a:srgbClr val="000000"/>
              </a:buClr>
              <a:buSzPts val="1200"/>
            </a:pPr>
            <a:endParaRPr sz="1600">
              <a:solidFill>
                <a:srgbClr val="000000"/>
              </a:solidFill>
              <a:ea typeface="Montserrat"/>
              <a:cs typeface="Montserrat"/>
              <a:sym typeface="Montserrat"/>
            </a:endParaRPr>
          </a:p>
        </p:txBody>
      </p:sp>
      <p:sp>
        <p:nvSpPr>
          <p:cNvPr id="2" name="Slide Number Placeholder 1">
            <a:extLst>
              <a:ext uri="{FF2B5EF4-FFF2-40B4-BE49-F238E27FC236}">
                <a16:creationId xmlns:a16="http://schemas.microsoft.com/office/drawing/2014/main" id="{0858677E-26AA-AD7C-3537-E8CE080468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87</a:t>
            </a:fld>
            <a:endParaRPr lang="en-AU"/>
          </a:p>
        </p:txBody>
      </p:sp>
    </p:spTree>
    <p:extLst>
      <p:ext uri="{BB962C8B-B14F-4D97-AF65-F5344CB8AC3E}">
        <p14:creationId xmlns:p14="http://schemas.microsoft.com/office/powerpoint/2010/main" val="31434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433D6-74C7-1D1D-04AF-1561C2690BDD}"/>
            </a:ext>
          </a:extLst>
        </p:cNvPr>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F94012D-54B9-5DC3-FBD4-DE336D09601A}"/>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DA1D23FF-66A3-5B3A-4A4E-6CBD59C4A7D0}"/>
              </a:ext>
            </a:extLst>
          </p:cNvPr>
          <p:cNvSpPr>
            <a:spLocks noGrp="1"/>
          </p:cNvSpPr>
          <p:nvPr>
            <p:ph type="title"/>
          </p:nvPr>
        </p:nvSpPr>
        <p:spPr/>
        <p:txBody>
          <a:bodyPr/>
          <a:lstStyle/>
          <a:p>
            <a:r>
              <a:rPr lang="en-AU" dirty="0">
                <a:latin typeface="+mj-lt"/>
              </a:rPr>
              <a:t>Brainstorm (2)</a:t>
            </a:r>
          </a:p>
        </p:txBody>
      </p:sp>
      <p:sp>
        <p:nvSpPr>
          <p:cNvPr id="4" name="Text Placeholder 3">
            <a:extLst>
              <a:ext uri="{FF2B5EF4-FFF2-40B4-BE49-F238E27FC236}">
                <a16:creationId xmlns:a16="http://schemas.microsoft.com/office/drawing/2014/main" id="{0E24FE11-1BCA-E997-A523-BD5FB168B735}"/>
              </a:ext>
            </a:extLst>
          </p:cNvPr>
          <p:cNvSpPr>
            <a:spLocks noGrp="1"/>
          </p:cNvSpPr>
          <p:nvPr>
            <p:ph type="body" sz="quarter" idx="17"/>
          </p:nvPr>
        </p:nvSpPr>
        <p:spPr>
          <a:xfrm>
            <a:off x="5400675" y="1800000"/>
            <a:ext cx="6407150" cy="1259961"/>
          </a:xfrm>
        </p:spPr>
        <p:txBody>
          <a:bodyPr/>
          <a:lstStyle/>
          <a:p>
            <a:r>
              <a:rPr lang="en-AU" dirty="0">
                <a:latin typeface="+mn-lt"/>
                <a:ea typeface="Calibri" panose="020F0502020204030204" pitchFamily="34" charset="0"/>
              </a:rPr>
              <a:t>In pairs, </a:t>
            </a:r>
            <a:r>
              <a:rPr lang="en-AU" dirty="0">
                <a:effectLst/>
                <a:latin typeface="+mn-lt"/>
                <a:ea typeface="Calibri" panose="020F0502020204030204" pitchFamily="34" charset="0"/>
              </a:rPr>
              <a:t>brainstorm the barriers to effective collaboration. For each barrier, develop a support to overcome the barrier</a:t>
            </a:r>
            <a:r>
              <a:rPr lang="en-AU" dirty="0">
                <a:latin typeface="+mn-lt"/>
                <a:ea typeface="Calibri" panose="020F0502020204030204" pitchFamily="34" charset="0"/>
              </a:rPr>
              <a:t>.</a:t>
            </a:r>
            <a:endParaRPr lang="en-AU" dirty="0">
              <a:effectLst/>
              <a:latin typeface="+mn-lt"/>
              <a:ea typeface="Calibri" panose="020F0502020204030204" pitchFamily="34" charset="0"/>
            </a:endParaRPr>
          </a:p>
        </p:txBody>
      </p:sp>
      <p:graphicFrame>
        <p:nvGraphicFramePr>
          <p:cNvPr id="5" name="Table 4" descr="Table for a brainstorm of barriers to effective collaboration and supports to overcome the barrier">
            <a:extLst>
              <a:ext uri="{FF2B5EF4-FFF2-40B4-BE49-F238E27FC236}">
                <a16:creationId xmlns:a16="http://schemas.microsoft.com/office/drawing/2014/main" id="{CE1DB76C-6EAF-EFBC-27F1-C97074ABA959}"/>
              </a:ext>
            </a:extLst>
          </p:cNvPr>
          <p:cNvGraphicFramePr>
            <a:graphicFrameLocks noGrp="1"/>
          </p:cNvGraphicFramePr>
          <p:nvPr>
            <p:extLst>
              <p:ext uri="{D42A27DB-BD31-4B8C-83A1-F6EECF244321}">
                <p14:modId xmlns:p14="http://schemas.microsoft.com/office/powerpoint/2010/main" val="1880469311"/>
              </p:ext>
            </p:extLst>
          </p:nvPr>
        </p:nvGraphicFramePr>
        <p:xfrm>
          <a:off x="5400000" y="3239960"/>
          <a:ext cx="6407150" cy="3096041"/>
        </p:xfrm>
        <a:graphic>
          <a:graphicData uri="http://schemas.openxmlformats.org/drawingml/2006/table">
            <a:tbl>
              <a:tblPr firstRow="1" bandRow="1">
                <a:tableStyleId>{B301B821-A1FF-4177-AEE7-76D212191A09}</a:tableStyleId>
              </a:tblPr>
              <a:tblGrid>
                <a:gridCol w="3203575">
                  <a:extLst>
                    <a:ext uri="{9D8B030D-6E8A-4147-A177-3AD203B41FA5}">
                      <a16:colId xmlns:a16="http://schemas.microsoft.com/office/drawing/2014/main" val="2093691526"/>
                    </a:ext>
                  </a:extLst>
                </a:gridCol>
                <a:gridCol w="3203575">
                  <a:extLst>
                    <a:ext uri="{9D8B030D-6E8A-4147-A177-3AD203B41FA5}">
                      <a16:colId xmlns:a16="http://schemas.microsoft.com/office/drawing/2014/main" val="111731956"/>
                    </a:ext>
                  </a:extLst>
                </a:gridCol>
              </a:tblGrid>
              <a:tr h="693285">
                <a:tc>
                  <a:txBody>
                    <a:bodyPr/>
                    <a:lstStyle/>
                    <a:p>
                      <a:r>
                        <a:rPr lang="en-AU" dirty="0"/>
                        <a:t>Barriers </a:t>
                      </a:r>
                      <a:endParaRPr lang="en-AU" dirty="0">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dirty="0"/>
                        <a:t>Supports</a:t>
                      </a:r>
                      <a:endParaRPr lang="en-AU" dirty="0">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0725439"/>
                  </a:ext>
                </a:extLst>
              </a:tr>
              <a:tr h="120137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t>one person doing all the work</a:t>
                      </a:r>
                    </a:p>
                    <a:p>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effectLst/>
                        </a:rPr>
                        <a:t>allocating roles and resp</a:t>
                      </a:r>
                      <a:r>
                        <a:rPr lang="en-AU" sz="1800" dirty="0"/>
                        <a:t>onsibilities</a:t>
                      </a:r>
                      <a:endParaRPr lang="en-AU" dirty="0">
                        <a:effectLst/>
                      </a:endParaRPr>
                    </a:p>
                    <a:p>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6836052"/>
                  </a:ext>
                </a:extLst>
              </a:tr>
              <a:tr h="1201378">
                <a:tc>
                  <a:txBody>
                    <a:bodyPr/>
                    <a:lstStyle/>
                    <a:p>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6101214"/>
                  </a:ext>
                </a:extLst>
              </a:tr>
            </a:tbl>
          </a:graphicData>
        </a:graphic>
      </p:graphicFrame>
      <p:sp>
        <p:nvSpPr>
          <p:cNvPr id="3" name="Slide Number Placeholder 2">
            <a:extLst>
              <a:ext uri="{FF2B5EF4-FFF2-40B4-BE49-F238E27FC236}">
                <a16:creationId xmlns:a16="http://schemas.microsoft.com/office/drawing/2014/main" id="{19114C58-8313-BBB3-8003-342BC665F2F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88</a:t>
            </a:fld>
            <a:endParaRPr lang="en-AU"/>
          </a:p>
        </p:txBody>
      </p:sp>
    </p:spTree>
    <p:extLst>
      <p:ext uri="{BB962C8B-B14F-4D97-AF65-F5344CB8AC3E}">
        <p14:creationId xmlns:p14="http://schemas.microsoft.com/office/powerpoint/2010/main" val="281896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B5616-DC22-9123-79D5-41612849F6BA}"/>
              </a:ext>
            </a:extLst>
          </p:cNvPr>
          <p:cNvSpPr>
            <a:spLocks noGrp="1"/>
          </p:cNvSpPr>
          <p:nvPr>
            <p:ph type="title"/>
          </p:nvPr>
        </p:nvSpPr>
        <p:spPr/>
        <p:txBody>
          <a:bodyPr/>
          <a:lstStyle/>
          <a:p>
            <a:r>
              <a:rPr lang="en-AU" dirty="0">
                <a:latin typeface="+mj-lt"/>
              </a:rPr>
              <a:t>Identifying strengths (1)</a:t>
            </a:r>
          </a:p>
        </p:txBody>
      </p:sp>
      <p:sp>
        <p:nvSpPr>
          <p:cNvPr id="6" name="Text Placeholder 5">
            <a:extLst>
              <a:ext uri="{FF2B5EF4-FFF2-40B4-BE49-F238E27FC236}">
                <a16:creationId xmlns:a16="http://schemas.microsoft.com/office/drawing/2014/main" id="{2C1F9887-1503-2914-6F3F-A8EF0B16D3E1}"/>
              </a:ext>
            </a:extLst>
          </p:cNvPr>
          <p:cNvSpPr>
            <a:spLocks noGrp="1"/>
          </p:cNvSpPr>
          <p:nvPr>
            <p:ph type="body" sz="quarter" idx="18"/>
          </p:nvPr>
        </p:nvSpPr>
        <p:spPr/>
        <p:txBody>
          <a:bodyPr/>
          <a:lstStyle/>
          <a:p>
            <a:r>
              <a:rPr lang="en-AU" dirty="0">
                <a:latin typeface="+mj-lt"/>
              </a:rPr>
              <a:t>What are they?</a:t>
            </a:r>
          </a:p>
        </p:txBody>
      </p:sp>
      <p:sp>
        <p:nvSpPr>
          <p:cNvPr id="5" name="Text Placeholder 4">
            <a:extLst>
              <a:ext uri="{FF2B5EF4-FFF2-40B4-BE49-F238E27FC236}">
                <a16:creationId xmlns:a16="http://schemas.microsoft.com/office/drawing/2014/main" id="{F695A988-40BC-BB5D-7957-1940416425FC}"/>
              </a:ext>
            </a:extLst>
          </p:cNvPr>
          <p:cNvSpPr>
            <a:spLocks noGrp="1"/>
          </p:cNvSpPr>
          <p:nvPr>
            <p:ph type="body" sz="quarter" idx="17"/>
          </p:nvPr>
        </p:nvSpPr>
        <p:spPr/>
        <p:txBody>
          <a:bodyPr vert="horz" lIns="0" tIns="0" rIns="0" bIns="0" rtlCol="0" anchor="t">
            <a:noAutofit/>
          </a:bodyPr>
          <a:lstStyle/>
          <a:p>
            <a:r>
              <a:rPr lang="en-AU" sz="1800" dirty="0">
                <a:latin typeface="+mn-lt"/>
                <a:cs typeface="Arial"/>
              </a:rPr>
              <a:t>Understanding </a:t>
            </a:r>
            <a:r>
              <a:rPr lang="en-AU" sz="1800" dirty="0">
                <a:effectLst/>
                <a:latin typeface="+mn-lt"/>
                <a:ea typeface="Calibri" panose="020F0502020204030204" pitchFamily="34" charset="0"/>
              </a:rPr>
              <a:t>our own strengths and areas for growth can enhance collaboration and group effectiveness.</a:t>
            </a:r>
            <a:endParaRPr lang="en-AU" sz="1800" dirty="0">
              <a:latin typeface="+mn-lt"/>
              <a:cs typeface="Arial"/>
            </a:endParaRPr>
          </a:p>
          <a:p>
            <a:r>
              <a:rPr lang="en-AU" sz="1800" dirty="0">
                <a:latin typeface="+mn-lt"/>
                <a:cs typeface="Arial"/>
              </a:rPr>
              <a:t>You are to individually identify the strengths you bring to the group. </a:t>
            </a:r>
          </a:p>
          <a:p>
            <a:r>
              <a:rPr lang="en-AU" sz="1800" dirty="0">
                <a:latin typeface="+mn-lt"/>
                <a:cs typeface="Arial"/>
              </a:rPr>
              <a:t>Consider qualities such as: </a:t>
            </a:r>
          </a:p>
          <a:p>
            <a:pPr marL="342900" indent="-342900">
              <a:buFont typeface="Arial" panose="020B0604020202020204" pitchFamily="34" charset="0"/>
              <a:buChar char="•"/>
            </a:pPr>
            <a:r>
              <a:rPr lang="en-AU" sz="1800" dirty="0">
                <a:latin typeface="+mn-lt"/>
                <a:cs typeface="Arial"/>
              </a:rPr>
              <a:t>communication skills</a:t>
            </a:r>
          </a:p>
          <a:p>
            <a:pPr marL="342900" indent="-342900">
              <a:buFont typeface="Arial" panose="020B0604020202020204" pitchFamily="34" charset="0"/>
              <a:buChar char="•"/>
            </a:pPr>
            <a:r>
              <a:rPr lang="en-AU" sz="1800" dirty="0">
                <a:latin typeface="+mn-lt"/>
                <a:cs typeface="Arial"/>
              </a:rPr>
              <a:t>problem-solving abilities</a:t>
            </a:r>
          </a:p>
          <a:p>
            <a:pPr marL="342900" indent="-342900">
              <a:buFont typeface="Arial" panose="020B0604020202020204" pitchFamily="34" charset="0"/>
              <a:buChar char="•"/>
            </a:pPr>
            <a:r>
              <a:rPr lang="en-AU" sz="1800" dirty="0">
                <a:latin typeface="+mn-lt"/>
                <a:cs typeface="Arial"/>
              </a:rPr>
              <a:t>creativity</a:t>
            </a:r>
          </a:p>
          <a:p>
            <a:pPr marL="342900" indent="-342900">
              <a:buFont typeface="Arial" panose="020B0604020202020204" pitchFamily="34" charset="0"/>
              <a:buChar char="•"/>
            </a:pPr>
            <a:r>
              <a:rPr lang="en-AU" sz="1800" dirty="0">
                <a:latin typeface="+mn-lt"/>
                <a:cs typeface="Arial"/>
              </a:rPr>
              <a:t>leadership</a:t>
            </a:r>
          </a:p>
          <a:p>
            <a:pPr marL="342900" indent="-342900">
              <a:buFont typeface="Arial" panose="020B0604020202020204" pitchFamily="34" charset="0"/>
              <a:buChar char="•"/>
            </a:pPr>
            <a:r>
              <a:rPr lang="en-AU" sz="1800" dirty="0">
                <a:latin typeface="+mn-lt"/>
                <a:cs typeface="Arial"/>
              </a:rPr>
              <a:t>empathy</a:t>
            </a:r>
          </a:p>
          <a:p>
            <a:pPr marL="342900" indent="-342900">
              <a:buFont typeface="Arial" panose="020B0604020202020204" pitchFamily="34" charset="0"/>
              <a:buChar char="•"/>
            </a:pPr>
            <a:r>
              <a:rPr lang="en-AU" sz="1800" dirty="0">
                <a:latin typeface="+mn-lt"/>
                <a:cs typeface="Arial"/>
              </a:rPr>
              <a:t>adaptability. </a:t>
            </a:r>
          </a:p>
        </p:txBody>
      </p:sp>
      <p:sp>
        <p:nvSpPr>
          <p:cNvPr id="2" name="Slide Number Placeholder 1">
            <a:extLst>
              <a:ext uri="{FF2B5EF4-FFF2-40B4-BE49-F238E27FC236}">
                <a16:creationId xmlns:a16="http://schemas.microsoft.com/office/drawing/2014/main" id="{9D9EAA5D-03A7-ACCA-2ED2-A191F4E7DB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89</a:t>
            </a:fld>
            <a:endParaRPr lang="en-AU"/>
          </a:p>
        </p:txBody>
      </p:sp>
    </p:spTree>
    <p:extLst>
      <p:ext uri="{BB962C8B-B14F-4D97-AF65-F5344CB8AC3E}">
        <p14:creationId xmlns:p14="http://schemas.microsoft.com/office/powerpoint/2010/main" val="2265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A4E29-8A3C-8CF0-41E8-4024F729A7E3}"/>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524A7B38-74B5-CDFF-D158-8FA9F2778ACD}"/>
              </a:ext>
              <a:ext uri="{C183D7F6-B498-43B3-948B-1728B52AA6E4}">
                <adec:decorative xmlns:adec="http://schemas.microsoft.com/office/drawing/2017/decorative" val="1"/>
              </a:ext>
            </a:extLst>
          </p:cNvPr>
          <p:cNvGrpSpPr/>
          <p:nvPr/>
        </p:nvGrpSpPr>
        <p:grpSpPr>
          <a:xfrm>
            <a:off x="1772816" y="2019173"/>
            <a:ext cx="8643958" cy="3509651"/>
            <a:chOff x="1772816" y="2019173"/>
            <a:chExt cx="8643958" cy="3509651"/>
          </a:xfrm>
        </p:grpSpPr>
        <p:grpSp>
          <p:nvGrpSpPr>
            <p:cNvPr id="4" name="Group 3">
              <a:extLst>
                <a:ext uri="{FF2B5EF4-FFF2-40B4-BE49-F238E27FC236}">
                  <a16:creationId xmlns:a16="http://schemas.microsoft.com/office/drawing/2014/main" id="{29FDFEE6-9492-11A0-F2D6-EFE18136BC6F}"/>
                </a:ext>
                <a:ext uri="{C183D7F6-B498-43B3-948B-1728B52AA6E4}">
                  <adec:decorative xmlns:adec="http://schemas.microsoft.com/office/drawing/2017/decorative" val="1"/>
                </a:ext>
              </a:extLst>
            </p:cNvPr>
            <p:cNvGrpSpPr/>
            <p:nvPr/>
          </p:nvGrpSpPr>
          <p:grpSpPr>
            <a:xfrm>
              <a:off x="1772816" y="2019173"/>
              <a:ext cx="8643958" cy="3509651"/>
              <a:chOff x="1519026" y="1541184"/>
              <a:chExt cx="8643958" cy="3509651"/>
            </a:xfrm>
          </p:grpSpPr>
          <p:cxnSp>
            <p:nvCxnSpPr>
              <p:cNvPr id="20" name="Google Shape;194;p19">
                <a:extLst>
                  <a:ext uri="{FF2B5EF4-FFF2-40B4-BE49-F238E27FC236}">
                    <a16:creationId xmlns:a16="http://schemas.microsoft.com/office/drawing/2014/main" id="{97E333E5-911F-CDD9-6413-BA86EBBFDE0D}"/>
                  </a:ext>
                  <a:ext uri="{C183D7F6-B498-43B3-948B-1728B52AA6E4}">
                    <adec:decorative xmlns:adec="http://schemas.microsoft.com/office/drawing/2017/decorative" val="1"/>
                  </a:ext>
                </a:extLst>
              </p:cNvPr>
              <p:cNvCxnSpPr>
                <a:cxnSpLocks/>
                <a:stCxn id="61" idx="0"/>
                <a:endCxn id="9" idx="2"/>
              </p:cNvCxnSpPr>
              <p:nvPr/>
            </p:nvCxnSpPr>
            <p:spPr>
              <a:xfrm flipV="1">
                <a:off x="8308785" y="3474055"/>
                <a:ext cx="0" cy="1576780"/>
              </a:xfrm>
              <a:prstGeom prst="straightConnector1">
                <a:avLst/>
              </a:prstGeom>
              <a:noFill/>
              <a:ln w="19050" cap="flat" cmpd="sng">
                <a:solidFill>
                  <a:srgbClr val="B51458"/>
                </a:solidFill>
                <a:prstDash val="solid"/>
                <a:round/>
                <a:headEnd type="none" w="med" len="med"/>
                <a:tailEnd type="none" w="med" len="med"/>
              </a:ln>
            </p:spPr>
          </p:cxnSp>
          <p:cxnSp>
            <p:nvCxnSpPr>
              <p:cNvPr id="22" name="Google Shape;196;p19">
                <a:extLst>
                  <a:ext uri="{FF2B5EF4-FFF2-40B4-BE49-F238E27FC236}">
                    <a16:creationId xmlns:a16="http://schemas.microsoft.com/office/drawing/2014/main" id="{31C3B82A-AD78-D47B-5F82-E8AE2C7CF17D}"/>
                  </a:ext>
                  <a:ext uri="{C183D7F6-B498-43B3-948B-1728B52AA6E4}">
                    <adec:decorative xmlns:adec="http://schemas.microsoft.com/office/drawing/2017/decorative" val="1"/>
                  </a:ext>
                </a:extLst>
              </p:cNvPr>
              <p:cNvCxnSpPr>
                <a:cxnSpLocks/>
                <a:stCxn id="9" idx="1"/>
                <a:endCxn id="5" idx="3"/>
              </p:cNvCxnSpPr>
              <p:nvPr/>
            </p:nvCxnSpPr>
            <p:spPr>
              <a:xfrm flipH="1" flipV="1">
                <a:off x="6965869" y="3187081"/>
                <a:ext cx="599820" cy="1"/>
              </a:xfrm>
              <a:prstGeom prst="straightConnector1">
                <a:avLst/>
              </a:prstGeom>
              <a:noFill/>
              <a:ln w="19050" cap="flat" cmpd="sng">
                <a:solidFill>
                  <a:srgbClr val="B51458"/>
                </a:solidFill>
                <a:prstDash val="solid"/>
                <a:round/>
                <a:headEnd type="none" w="med" len="med"/>
                <a:tailEnd type="none" w="med" len="med"/>
              </a:ln>
            </p:spPr>
          </p:cxnSp>
          <p:cxnSp>
            <p:nvCxnSpPr>
              <p:cNvPr id="24" name="Google Shape;198;p19">
                <a:extLst>
                  <a:ext uri="{FF2B5EF4-FFF2-40B4-BE49-F238E27FC236}">
                    <a16:creationId xmlns:a16="http://schemas.microsoft.com/office/drawing/2014/main" id="{BA519DCA-02D7-10A6-2B59-356C621033E3}"/>
                  </a:ext>
                  <a:ext uri="{C183D7F6-B498-43B3-948B-1728B52AA6E4}">
                    <adec:decorative xmlns:adec="http://schemas.microsoft.com/office/drawing/2017/decorative" val="1"/>
                  </a:ext>
                </a:extLst>
              </p:cNvPr>
              <p:cNvCxnSpPr>
                <a:stCxn id="7" idx="0"/>
                <a:endCxn id="12" idx="2"/>
              </p:cNvCxnSpPr>
              <p:nvPr/>
            </p:nvCxnSpPr>
            <p:spPr>
              <a:xfrm flipH="1" flipV="1">
                <a:off x="3534581" y="1541184"/>
                <a:ext cx="277520" cy="1382105"/>
              </a:xfrm>
              <a:prstGeom prst="straightConnector1">
                <a:avLst/>
              </a:prstGeom>
              <a:noFill/>
              <a:ln w="19050" cap="flat" cmpd="sng">
                <a:solidFill>
                  <a:srgbClr val="427B2D"/>
                </a:solidFill>
                <a:prstDash val="solid"/>
                <a:round/>
                <a:headEnd type="none" w="med" len="med"/>
                <a:tailEnd type="none" w="med" len="med"/>
              </a:ln>
            </p:spPr>
          </p:cxnSp>
          <p:cxnSp>
            <p:nvCxnSpPr>
              <p:cNvPr id="25" name="Google Shape;199;p19">
                <a:extLst>
                  <a:ext uri="{FF2B5EF4-FFF2-40B4-BE49-F238E27FC236}">
                    <a16:creationId xmlns:a16="http://schemas.microsoft.com/office/drawing/2014/main" id="{CA90B8A3-B059-3822-38B6-21A4F3C1959F}"/>
                  </a:ext>
                  <a:ext uri="{C183D7F6-B498-43B3-948B-1728B52AA6E4}">
                    <adec:decorative xmlns:adec="http://schemas.microsoft.com/office/drawing/2017/decorative" val="1"/>
                  </a:ext>
                </a:extLst>
              </p:cNvPr>
              <p:cNvCxnSpPr>
                <a:cxnSpLocks/>
                <a:stCxn id="7" idx="1"/>
                <a:endCxn id="11" idx="3"/>
              </p:cNvCxnSpPr>
              <p:nvPr/>
            </p:nvCxnSpPr>
            <p:spPr>
              <a:xfrm flipH="1" flipV="1">
                <a:off x="2225444" y="2141868"/>
                <a:ext cx="843561" cy="1068395"/>
              </a:xfrm>
              <a:prstGeom prst="straightConnector1">
                <a:avLst/>
              </a:prstGeom>
              <a:noFill/>
              <a:ln w="19050" cap="flat" cmpd="sng">
                <a:solidFill>
                  <a:srgbClr val="427B2D"/>
                </a:solidFill>
                <a:prstDash val="solid"/>
                <a:round/>
                <a:headEnd type="none" w="med" len="med"/>
                <a:tailEnd type="none" w="med" len="med"/>
              </a:ln>
            </p:spPr>
          </p:cxnSp>
          <p:cxnSp>
            <p:nvCxnSpPr>
              <p:cNvPr id="26" name="Google Shape;200;p19">
                <a:extLst>
                  <a:ext uri="{FF2B5EF4-FFF2-40B4-BE49-F238E27FC236}">
                    <a16:creationId xmlns:a16="http://schemas.microsoft.com/office/drawing/2014/main" id="{7AE331E0-8042-7DA8-C3FA-749A47DDF152}"/>
                  </a:ext>
                  <a:ext uri="{C183D7F6-B498-43B3-948B-1728B52AA6E4}">
                    <adec:decorative xmlns:adec="http://schemas.microsoft.com/office/drawing/2017/decorative" val="1"/>
                  </a:ext>
                </a:extLst>
              </p:cNvPr>
              <p:cNvCxnSpPr>
                <a:cxnSpLocks/>
                <a:stCxn id="7" idx="1"/>
                <a:endCxn id="39" idx="3"/>
              </p:cNvCxnSpPr>
              <p:nvPr/>
            </p:nvCxnSpPr>
            <p:spPr>
              <a:xfrm flipH="1" flipV="1">
                <a:off x="1519026" y="3199953"/>
                <a:ext cx="1549979" cy="10310"/>
              </a:xfrm>
              <a:prstGeom prst="straightConnector1">
                <a:avLst/>
              </a:prstGeom>
              <a:noFill/>
              <a:ln w="19050" cap="flat" cmpd="sng">
                <a:solidFill>
                  <a:srgbClr val="427B2D"/>
                </a:solidFill>
                <a:prstDash val="solid"/>
                <a:round/>
                <a:headEnd type="none" w="med" len="med"/>
                <a:tailEnd type="none" w="med" len="med"/>
              </a:ln>
            </p:spPr>
          </p:cxnSp>
          <p:cxnSp>
            <p:nvCxnSpPr>
              <p:cNvPr id="27" name="Google Shape;201;p19">
                <a:extLst>
                  <a:ext uri="{FF2B5EF4-FFF2-40B4-BE49-F238E27FC236}">
                    <a16:creationId xmlns:a16="http://schemas.microsoft.com/office/drawing/2014/main" id="{4619E7FE-52CD-F19A-85FE-8613B56D4880}"/>
                  </a:ext>
                  <a:ext uri="{C183D7F6-B498-43B3-948B-1728B52AA6E4}">
                    <adec:decorative xmlns:adec="http://schemas.microsoft.com/office/drawing/2017/decorative" val="1"/>
                  </a:ext>
                </a:extLst>
              </p:cNvPr>
              <p:cNvCxnSpPr>
                <a:cxnSpLocks/>
                <a:stCxn id="7" idx="1"/>
                <a:endCxn id="19" idx="3"/>
              </p:cNvCxnSpPr>
              <p:nvPr/>
            </p:nvCxnSpPr>
            <p:spPr>
              <a:xfrm flipH="1">
                <a:off x="2225445" y="3210263"/>
                <a:ext cx="843560" cy="1047776"/>
              </a:xfrm>
              <a:prstGeom prst="straightConnector1">
                <a:avLst/>
              </a:prstGeom>
              <a:noFill/>
              <a:ln w="19050" cap="flat" cmpd="sng">
                <a:solidFill>
                  <a:srgbClr val="427B2D"/>
                </a:solidFill>
                <a:prstDash val="solid"/>
                <a:round/>
                <a:headEnd type="none" w="med" len="med"/>
                <a:tailEnd type="none" w="med" len="med"/>
              </a:ln>
            </p:spPr>
          </p:cxnSp>
          <p:cxnSp>
            <p:nvCxnSpPr>
              <p:cNvPr id="28" name="Google Shape;202;p19">
                <a:extLst>
                  <a:ext uri="{FF2B5EF4-FFF2-40B4-BE49-F238E27FC236}">
                    <a16:creationId xmlns:a16="http://schemas.microsoft.com/office/drawing/2014/main" id="{215054FD-3824-E01C-A0EE-D6191DE82F3B}"/>
                  </a:ext>
                  <a:ext uri="{C183D7F6-B498-43B3-948B-1728B52AA6E4}">
                    <adec:decorative xmlns:adec="http://schemas.microsoft.com/office/drawing/2017/decorative" val="1"/>
                  </a:ext>
                </a:extLst>
              </p:cNvPr>
              <p:cNvCxnSpPr>
                <a:stCxn id="9" idx="0"/>
                <a:endCxn id="13" idx="2"/>
              </p:cNvCxnSpPr>
              <p:nvPr/>
            </p:nvCxnSpPr>
            <p:spPr>
              <a:xfrm flipV="1">
                <a:off x="8308785" y="1541184"/>
                <a:ext cx="0" cy="1358924"/>
              </a:xfrm>
              <a:prstGeom prst="straightConnector1">
                <a:avLst/>
              </a:prstGeom>
              <a:noFill/>
              <a:ln w="19050" cap="flat" cmpd="sng">
                <a:solidFill>
                  <a:srgbClr val="B51458"/>
                </a:solidFill>
                <a:prstDash val="solid"/>
                <a:round/>
                <a:headEnd type="none" w="med" len="med"/>
                <a:tailEnd type="none" w="med" len="med"/>
              </a:ln>
            </p:spPr>
          </p:cxnSp>
          <p:cxnSp>
            <p:nvCxnSpPr>
              <p:cNvPr id="29" name="Google Shape;203;p19">
                <a:extLst>
                  <a:ext uri="{FF2B5EF4-FFF2-40B4-BE49-F238E27FC236}">
                    <a16:creationId xmlns:a16="http://schemas.microsoft.com/office/drawing/2014/main" id="{D0633805-C65F-30BA-6080-3982795518FD}"/>
                  </a:ext>
                  <a:ext uri="{C183D7F6-B498-43B3-948B-1728B52AA6E4}">
                    <adec:decorative xmlns:adec="http://schemas.microsoft.com/office/drawing/2017/decorative" val="1"/>
                  </a:ext>
                </a:extLst>
              </p:cNvPr>
              <p:cNvCxnSpPr>
                <a:stCxn id="9" idx="3"/>
                <a:endCxn id="14" idx="1"/>
              </p:cNvCxnSpPr>
              <p:nvPr/>
            </p:nvCxnSpPr>
            <p:spPr>
              <a:xfrm flipV="1">
                <a:off x="9051880" y="1900065"/>
                <a:ext cx="368008" cy="1287017"/>
              </a:xfrm>
              <a:prstGeom prst="straightConnector1">
                <a:avLst/>
              </a:prstGeom>
              <a:noFill/>
              <a:ln w="19050" cap="flat" cmpd="sng">
                <a:solidFill>
                  <a:srgbClr val="B51458"/>
                </a:solidFill>
                <a:prstDash val="solid"/>
                <a:round/>
                <a:headEnd type="none" w="med" len="med"/>
                <a:tailEnd type="none" w="med" len="med"/>
              </a:ln>
            </p:spPr>
          </p:cxnSp>
          <p:cxnSp>
            <p:nvCxnSpPr>
              <p:cNvPr id="30" name="Google Shape;204;p19">
                <a:extLst>
                  <a:ext uri="{FF2B5EF4-FFF2-40B4-BE49-F238E27FC236}">
                    <a16:creationId xmlns:a16="http://schemas.microsoft.com/office/drawing/2014/main" id="{43A3AD89-057F-CB17-4E0F-3E2E8BB878C2}"/>
                  </a:ext>
                  <a:ext uri="{C183D7F6-B498-43B3-948B-1728B52AA6E4}">
                    <adec:decorative xmlns:adec="http://schemas.microsoft.com/office/drawing/2017/decorative" val="1"/>
                  </a:ext>
                </a:extLst>
              </p:cNvPr>
              <p:cNvCxnSpPr>
                <a:cxnSpLocks/>
                <a:stCxn id="9" idx="3"/>
                <a:endCxn id="15" idx="1"/>
              </p:cNvCxnSpPr>
              <p:nvPr/>
            </p:nvCxnSpPr>
            <p:spPr>
              <a:xfrm flipV="1">
                <a:off x="9051880" y="2816565"/>
                <a:ext cx="1051927" cy="370517"/>
              </a:xfrm>
              <a:prstGeom prst="straightConnector1">
                <a:avLst/>
              </a:prstGeom>
              <a:noFill/>
              <a:ln w="19050" cap="flat" cmpd="sng">
                <a:solidFill>
                  <a:srgbClr val="B51458"/>
                </a:solidFill>
                <a:prstDash val="solid"/>
                <a:round/>
                <a:headEnd type="none" w="med" len="med"/>
                <a:tailEnd type="none" w="med" len="med"/>
              </a:ln>
            </p:spPr>
          </p:cxnSp>
          <p:cxnSp>
            <p:nvCxnSpPr>
              <p:cNvPr id="31" name="Google Shape;205;p19">
                <a:extLst>
                  <a:ext uri="{FF2B5EF4-FFF2-40B4-BE49-F238E27FC236}">
                    <a16:creationId xmlns:a16="http://schemas.microsoft.com/office/drawing/2014/main" id="{CC28A20B-9149-B770-35F3-291F1C51BDE1}"/>
                  </a:ext>
                  <a:ext uri="{C183D7F6-B498-43B3-948B-1728B52AA6E4}">
                    <adec:decorative xmlns:adec="http://schemas.microsoft.com/office/drawing/2017/decorative" val="1"/>
                  </a:ext>
                </a:extLst>
              </p:cNvPr>
              <p:cNvCxnSpPr>
                <a:cxnSpLocks/>
                <a:stCxn id="9" idx="3"/>
                <a:endCxn id="16" idx="1"/>
              </p:cNvCxnSpPr>
              <p:nvPr/>
            </p:nvCxnSpPr>
            <p:spPr>
              <a:xfrm>
                <a:off x="9051880" y="3187082"/>
                <a:ext cx="1052139" cy="449229"/>
              </a:xfrm>
              <a:prstGeom prst="straightConnector1">
                <a:avLst/>
              </a:prstGeom>
              <a:noFill/>
              <a:ln w="19050" cap="flat" cmpd="sng">
                <a:solidFill>
                  <a:srgbClr val="B51458"/>
                </a:solidFill>
                <a:prstDash val="solid"/>
                <a:round/>
                <a:headEnd type="none" w="med" len="med"/>
                <a:tailEnd type="none" w="med" len="med"/>
              </a:ln>
            </p:spPr>
          </p:cxnSp>
          <p:cxnSp>
            <p:nvCxnSpPr>
              <p:cNvPr id="32" name="Google Shape;206;p19">
                <a:extLst>
                  <a:ext uri="{FF2B5EF4-FFF2-40B4-BE49-F238E27FC236}">
                    <a16:creationId xmlns:a16="http://schemas.microsoft.com/office/drawing/2014/main" id="{2CBEA819-3522-9992-C530-229A30E6C70F}"/>
                  </a:ext>
                  <a:ext uri="{C183D7F6-B498-43B3-948B-1728B52AA6E4}">
                    <adec:decorative xmlns:adec="http://schemas.microsoft.com/office/drawing/2017/decorative" val="1"/>
                  </a:ext>
                </a:extLst>
              </p:cNvPr>
              <p:cNvCxnSpPr>
                <a:cxnSpLocks/>
                <a:stCxn id="9" idx="3"/>
                <a:endCxn id="17" idx="0"/>
              </p:cNvCxnSpPr>
              <p:nvPr/>
            </p:nvCxnSpPr>
            <p:spPr>
              <a:xfrm>
                <a:off x="9051880" y="3187082"/>
                <a:ext cx="1111104" cy="1223251"/>
              </a:xfrm>
              <a:prstGeom prst="straightConnector1">
                <a:avLst/>
              </a:prstGeom>
              <a:noFill/>
              <a:ln w="19050" cap="flat" cmpd="sng">
                <a:solidFill>
                  <a:srgbClr val="B51458"/>
                </a:solidFill>
                <a:prstDash val="solid"/>
                <a:round/>
                <a:headEnd type="none" w="med" len="med"/>
                <a:tailEnd type="none" w="med" len="med"/>
              </a:ln>
            </p:spPr>
          </p:cxnSp>
          <p:cxnSp>
            <p:nvCxnSpPr>
              <p:cNvPr id="47" name="Google Shape;201;p19">
                <a:extLst>
                  <a:ext uri="{FF2B5EF4-FFF2-40B4-BE49-F238E27FC236}">
                    <a16:creationId xmlns:a16="http://schemas.microsoft.com/office/drawing/2014/main" id="{84684109-2C5E-2D56-2A64-5C5C1FFF1A9E}"/>
                  </a:ext>
                  <a:ext uri="{C183D7F6-B498-43B3-948B-1728B52AA6E4}">
                    <adec:decorative xmlns:adec="http://schemas.microsoft.com/office/drawing/2017/decorative" val="1"/>
                  </a:ext>
                </a:extLst>
              </p:cNvPr>
              <p:cNvCxnSpPr>
                <a:cxnSpLocks/>
                <a:stCxn id="7" idx="2"/>
                <a:endCxn id="40" idx="0"/>
              </p:cNvCxnSpPr>
              <p:nvPr/>
            </p:nvCxnSpPr>
            <p:spPr>
              <a:xfrm flipH="1">
                <a:off x="3534581" y="3497236"/>
                <a:ext cx="277520" cy="1553599"/>
              </a:xfrm>
              <a:prstGeom prst="straightConnector1">
                <a:avLst/>
              </a:prstGeom>
              <a:noFill/>
              <a:ln w="19050" cap="flat" cmpd="sng">
                <a:solidFill>
                  <a:srgbClr val="427B2D"/>
                </a:solidFill>
                <a:prstDash val="solid"/>
                <a:round/>
                <a:headEnd type="none" w="med" len="med"/>
                <a:tailEnd type="none" w="med" len="med"/>
              </a:ln>
            </p:spPr>
          </p:cxnSp>
        </p:grpSp>
        <p:cxnSp>
          <p:nvCxnSpPr>
            <p:cNvPr id="21" name="Google Shape;195;p19">
              <a:extLst>
                <a:ext uri="{FF2B5EF4-FFF2-40B4-BE49-F238E27FC236}">
                  <a16:creationId xmlns:a16="http://schemas.microsoft.com/office/drawing/2014/main" id="{1C1606BC-39DD-FB58-83FC-E790661A6BF0}"/>
                </a:ext>
                <a:ext uri="{C183D7F6-B498-43B3-948B-1728B52AA6E4}">
                  <adec:decorative xmlns:adec="http://schemas.microsoft.com/office/drawing/2017/decorative" val="1"/>
                </a:ext>
              </a:extLst>
            </p:cNvPr>
            <p:cNvCxnSpPr>
              <a:cxnSpLocks/>
              <a:endCxn id="7" idx="3"/>
            </p:cNvCxnSpPr>
            <p:nvPr/>
          </p:nvCxnSpPr>
          <p:spPr>
            <a:xfrm flipH="1">
              <a:off x="4808986" y="3688251"/>
              <a:ext cx="589211" cy="1"/>
            </a:xfrm>
            <a:prstGeom prst="straightConnector1">
              <a:avLst/>
            </a:prstGeom>
            <a:noFill/>
            <a:ln w="19050" cap="flat" cmpd="sng">
              <a:solidFill>
                <a:srgbClr val="427B2D"/>
              </a:solidFill>
              <a:prstDash val="solid"/>
              <a:round/>
              <a:headEnd type="none" w="med" len="med"/>
              <a:tailEnd type="none" w="med" len="med"/>
            </a:ln>
          </p:spPr>
        </p:cxnSp>
      </p:grpSp>
      <p:sp>
        <p:nvSpPr>
          <p:cNvPr id="3" name="Title 2">
            <a:extLst>
              <a:ext uri="{FF2B5EF4-FFF2-40B4-BE49-F238E27FC236}">
                <a16:creationId xmlns:a16="http://schemas.microsoft.com/office/drawing/2014/main" id="{6333B6F2-4603-26F3-E7E3-06C626FA4E3B}"/>
              </a:ext>
            </a:extLst>
          </p:cNvPr>
          <p:cNvSpPr>
            <a:spLocks noGrp="1"/>
          </p:cNvSpPr>
          <p:nvPr>
            <p:ph type="title"/>
          </p:nvPr>
        </p:nvSpPr>
        <p:spPr/>
        <p:txBody>
          <a:bodyPr/>
          <a:lstStyle/>
          <a:p>
            <a:r>
              <a:rPr lang="en-AU">
                <a:latin typeface="+mj-lt"/>
              </a:rPr>
              <a:t>Components of fitness </a:t>
            </a:r>
          </a:p>
        </p:txBody>
      </p:sp>
      <p:sp>
        <p:nvSpPr>
          <p:cNvPr id="5" name="Google Shape;179;p19" descr="Topic">
            <a:extLst>
              <a:ext uri="{FF2B5EF4-FFF2-40B4-BE49-F238E27FC236}">
                <a16:creationId xmlns:a16="http://schemas.microsoft.com/office/drawing/2014/main" id="{C3DC3E1A-F6F1-31DF-D5D2-E9E89AC6EB93}"/>
              </a:ext>
            </a:extLst>
          </p:cNvPr>
          <p:cNvSpPr/>
          <p:nvPr/>
        </p:nvSpPr>
        <p:spPr>
          <a:xfrm>
            <a:off x="5374367" y="3143300"/>
            <a:ext cx="1845292" cy="1043540"/>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000" b="1">
                <a:solidFill>
                  <a:schemeClr val="tx1"/>
                </a:solidFill>
                <a:latin typeface="+mj-lt"/>
                <a:ea typeface="Montserrat"/>
                <a:cs typeface="Arial" panose="020B0604020202020204" pitchFamily="34" charset="0"/>
                <a:sym typeface="Montserrat"/>
              </a:rPr>
              <a:t>Components of fitness</a:t>
            </a:r>
            <a:endParaRPr sz="2000">
              <a:solidFill>
                <a:schemeClr val="tx1"/>
              </a:solidFill>
              <a:latin typeface="+mj-lt"/>
              <a:ea typeface="Rockwell"/>
              <a:cs typeface="Arial" panose="020B0604020202020204" pitchFamily="34" charset="0"/>
              <a:sym typeface="Rockwell"/>
            </a:endParaRPr>
          </a:p>
        </p:txBody>
      </p:sp>
      <p:sp>
        <p:nvSpPr>
          <p:cNvPr id="7" name="Google Shape;181;p19">
            <a:extLst>
              <a:ext uri="{FF2B5EF4-FFF2-40B4-BE49-F238E27FC236}">
                <a16:creationId xmlns:a16="http://schemas.microsoft.com/office/drawing/2014/main" id="{5348DE4F-6905-40CD-7F59-B25E4E3DE90F}"/>
              </a:ext>
            </a:extLst>
          </p:cNvPr>
          <p:cNvSpPr/>
          <p:nvPr/>
        </p:nvSpPr>
        <p:spPr>
          <a:xfrm>
            <a:off x="3322795" y="3401278"/>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AU" b="1" dirty="0">
                <a:solidFill>
                  <a:schemeClr val="tx1"/>
                </a:solidFill>
                <a:latin typeface="+mn-lt"/>
                <a:ea typeface="Montserrat"/>
                <a:cs typeface="Arial" panose="020B0604020202020204" pitchFamily="34" charset="0"/>
                <a:sym typeface="Montserrat"/>
              </a:rPr>
              <a:t>Health related</a:t>
            </a:r>
            <a:endParaRPr b="1" dirty="0">
              <a:solidFill>
                <a:schemeClr val="tx1"/>
              </a:solidFill>
              <a:latin typeface="+mn-lt"/>
              <a:ea typeface="Montserrat"/>
              <a:cs typeface="Arial" panose="020B0604020202020204" pitchFamily="34" charset="0"/>
              <a:sym typeface="Montserrat"/>
            </a:endParaRPr>
          </a:p>
        </p:txBody>
      </p:sp>
      <p:sp>
        <p:nvSpPr>
          <p:cNvPr id="12" name="Google Shape;186;p19">
            <a:extLst>
              <a:ext uri="{FF2B5EF4-FFF2-40B4-BE49-F238E27FC236}">
                <a16:creationId xmlns:a16="http://schemas.microsoft.com/office/drawing/2014/main" id="{6B9EE971-FD0B-A555-381E-16F908F6B30C}"/>
              </a:ext>
            </a:extLst>
          </p:cNvPr>
          <p:cNvSpPr/>
          <p:nvPr/>
        </p:nvSpPr>
        <p:spPr>
          <a:xfrm>
            <a:off x="3045275" y="1445226"/>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cardiovascular endurance</a:t>
            </a:r>
            <a:endParaRPr dirty="0">
              <a:latin typeface="+mn-lt"/>
              <a:cs typeface="Arial" panose="020B0604020202020204" pitchFamily="34" charset="0"/>
              <a:sym typeface="Montserrat"/>
            </a:endParaRPr>
          </a:p>
        </p:txBody>
      </p:sp>
      <p:sp>
        <p:nvSpPr>
          <p:cNvPr id="11" name="Google Shape;185;p19">
            <a:extLst>
              <a:ext uri="{FF2B5EF4-FFF2-40B4-BE49-F238E27FC236}">
                <a16:creationId xmlns:a16="http://schemas.microsoft.com/office/drawing/2014/main" id="{6A884070-4A3B-80DD-526C-755DA5DDDE11}"/>
              </a:ext>
            </a:extLst>
          </p:cNvPr>
          <p:cNvSpPr/>
          <p:nvPr/>
        </p:nvSpPr>
        <p:spPr>
          <a:xfrm>
            <a:off x="993043" y="2332883"/>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muscular strength</a:t>
            </a:r>
            <a:endParaRPr>
              <a:latin typeface="+mn-lt"/>
              <a:cs typeface="Arial" panose="020B0604020202020204" pitchFamily="34" charset="0"/>
              <a:sym typeface="Montserrat"/>
            </a:endParaRPr>
          </a:p>
        </p:txBody>
      </p:sp>
      <p:sp>
        <p:nvSpPr>
          <p:cNvPr id="39" name="Google Shape;192;p19">
            <a:extLst>
              <a:ext uri="{FF2B5EF4-FFF2-40B4-BE49-F238E27FC236}">
                <a16:creationId xmlns:a16="http://schemas.microsoft.com/office/drawing/2014/main" id="{C01CC805-F8B8-8D7D-3165-88B3AF360784}"/>
              </a:ext>
            </a:extLst>
          </p:cNvPr>
          <p:cNvSpPr/>
          <p:nvPr/>
        </p:nvSpPr>
        <p:spPr>
          <a:xfrm>
            <a:off x="286625" y="3390968"/>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muscular endurance</a:t>
            </a:r>
            <a:endParaRPr>
              <a:latin typeface="+mn-lt"/>
              <a:cs typeface="Arial" panose="020B0604020202020204" pitchFamily="34" charset="0"/>
              <a:sym typeface="Montserrat"/>
            </a:endParaRPr>
          </a:p>
        </p:txBody>
      </p:sp>
      <p:sp>
        <p:nvSpPr>
          <p:cNvPr id="19" name="Google Shape;193;p19">
            <a:extLst>
              <a:ext uri="{FF2B5EF4-FFF2-40B4-BE49-F238E27FC236}">
                <a16:creationId xmlns:a16="http://schemas.microsoft.com/office/drawing/2014/main" id="{B6BC7075-94B9-59F0-3FB7-E2B21B2CAF5C}"/>
              </a:ext>
            </a:extLst>
          </p:cNvPr>
          <p:cNvSpPr/>
          <p:nvPr/>
        </p:nvSpPr>
        <p:spPr>
          <a:xfrm>
            <a:off x="993044" y="4449054"/>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flexibility</a:t>
            </a:r>
            <a:endParaRPr>
              <a:latin typeface="+mn-lt"/>
              <a:cs typeface="Arial" panose="020B0604020202020204" pitchFamily="34" charset="0"/>
              <a:sym typeface="Montserrat"/>
            </a:endParaRPr>
          </a:p>
        </p:txBody>
      </p:sp>
      <p:sp>
        <p:nvSpPr>
          <p:cNvPr id="40" name="Google Shape;192;p19">
            <a:extLst>
              <a:ext uri="{FF2B5EF4-FFF2-40B4-BE49-F238E27FC236}">
                <a16:creationId xmlns:a16="http://schemas.microsoft.com/office/drawing/2014/main" id="{BCB6D3FA-EF05-E920-763C-C5F1C7BEB021}"/>
              </a:ext>
            </a:extLst>
          </p:cNvPr>
          <p:cNvSpPr/>
          <p:nvPr/>
        </p:nvSpPr>
        <p:spPr>
          <a:xfrm>
            <a:off x="3045275" y="5528824"/>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body composition</a:t>
            </a:r>
            <a:endParaRPr>
              <a:latin typeface="+mn-lt"/>
              <a:cs typeface="Arial" panose="020B0604020202020204" pitchFamily="34" charset="0"/>
              <a:sym typeface="Montserrat"/>
            </a:endParaRPr>
          </a:p>
        </p:txBody>
      </p:sp>
      <p:sp>
        <p:nvSpPr>
          <p:cNvPr id="9" name="Google Shape;183;p19">
            <a:extLst>
              <a:ext uri="{FF2B5EF4-FFF2-40B4-BE49-F238E27FC236}">
                <a16:creationId xmlns:a16="http://schemas.microsoft.com/office/drawing/2014/main" id="{0FBE165E-4768-89B3-7DF2-82D656987B2D}"/>
              </a:ext>
            </a:extLst>
          </p:cNvPr>
          <p:cNvSpPr/>
          <p:nvPr/>
        </p:nvSpPr>
        <p:spPr>
          <a:xfrm>
            <a:off x="7819479" y="3378097"/>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b="1">
                <a:latin typeface="+mn-lt"/>
                <a:cs typeface="Arial" panose="020B0604020202020204" pitchFamily="34" charset="0"/>
                <a:sym typeface="Montserrat"/>
              </a:rPr>
              <a:t>Skill related</a:t>
            </a:r>
            <a:endParaRPr b="1">
              <a:latin typeface="+mn-lt"/>
              <a:cs typeface="Arial" panose="020B0604020202020204" pitchFamily="34" charset="0"/>
              <a:sym typeface="Montserrat"/>
            </a:endParaRPr>
          </a:p>
        </p:txBody>
      </p:sp>
      <p:sp>
        <p:nvSpPr>
          <p:cNvPr id="13" name="Google Shape;187;p19">
            <a:extLst>
              <a:ext uri="{FF2B5EF4-FFF2-40B4-BE49-F238E27FC236}">
                <a16:creationId xmlns:a16="http://schemas.microsoft.com/office/drawing/2014/main" id="{45D66D8F-43FC-45F3-4B0E-BA40CD73FC33}"/>
              </a:ext>
            </a:extLst>
          </p:cNvPr>
          <p:cNvSpPr/>
          <p:nvPr/>
        </p:nvSpPr>
        <p:spPr>
          <a:xfrm>
            <a:off x="7819479" y="1445226"/>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agility</a:t>
            </a:r>
            <a:endParaRPr>
              <a:latin typeface="+mn-lt"/>
              <a:cs typeface="Arial" panose="020B0604020202020204" pitchFamily="34" charset="0"/>
              <a:sym typeface="Montserrat"/>
            </a:endParaRPr>
          </a:p>
        </p:txBody>
      </p:sp>
      <p:sp>
        <p:nvSpPr>
          <p:cNvPr id="14" name="Google Shape;188;p19">
            <a:extLst>
              <a:ext uri="{FF2B5EF4-FFF2-40B4-BE49-F238E27FC236}">
                <a16:creationId xmlns:a16="http://schemas.microsoft.com/office/drawing/2014/main" id="{922303BA-C467-D693-6C76-3A1D36B3FA09}"/>
              </a:ext>
            </a:extLst>
          </p:cNvPr>
          <p:cNvSpPr/>
          <p:nvPr/>
        </p:nvSpPr>
        <p:spPr>
          <a:xfrm>
            <a:off x="9673678" y="2091080"/>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balance</a:t>
            </a:r>
            <a:endParaRPr>
              <a:latin typeface="+mn-lt"/>
              <a:cs typeface="Arial" panose="020B0604020202020204" pitchFamily="34" charset="0"/>
              <a:sym typeface="Montserrat"/>
            </a:endParaRPr>
          </a:p>
        </p:txBody>
      </p:sp>
      <p:sp>
        <p:nvSpPr>
          <p:cNvPr id="15" name="Google Shape;189;p19">
            <a:extLst>
              <a:ext uri="{FF2B5EF4-FFF2-40B4-BE49-F238E27FC236}">
                <a16:creationId xmlns:a16="http://schemas.microsoft.com/office/drawing/2014/main" id="{6FDD79DF-A3A1-5BE4-E324-C5E009CA1385}"/>
              </a:ext>
            </a:extLst>
          </p:cNvPr>
          <p:cNvSpPr/>
          <p:nvPr/>
        </p:nvSpPr>
        <p:spPr>
          <a:xfrm>
            <a:off x="10357597" y="3007580"/>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coordination</a:t>
            </a:r>
            <a:endParaRPr dirty="0">
              <a:latin typeface="+mn-lt"/>
              <a:cs typeface="Arial" panose="020B0604020202020204" pitchFamily="34" charset="0"/>
              <a:sym typeface="Montserrat"/>
            </a:endParaRPr>
          </a:p>
        </p:txBody>
      </p:sp>
      <p:sp>
        <p:nvSpPr>
          <p:cNvPr id="16" name="Google Shape;190;p19">
            <a:extLst>
              <a:ext uri="{FF2B5EF4-FFF2-40B4-BE49-F238E27FC236}">
                <a16:creationId xmlns:a16="http://schemas.microsoft.com/office/drawing/2014/main" id="{392F45DD-1F20-7397-DBC7-84871DCC1161}"/>
              </a:ext>
            </a:extLst>
          </p:cNvPr>
          <p:cNvSpPr/>
          <p:nvPr/>
        </p:nvSpPr>
        <p:spPr>
          <a:xfrm>
            <a:off x="10357809" y="3827326"/>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power</a:t>
            </a:r>
            <a:endParaRPr>
              <a:latin typeface="+mn-lt"/>
              <a:cs typeface="Arial" panose="020B0604020202020204" pitchFamily="34" charset="0"/>
              <a:sym typeface="Montserrat"/>
            </a:endParaRPr>
          </a:p>
        </p:txBody>
      </p:sp>
      <p:sp>
        <p:nvSpPr>
          <p:cNvPr id="17" name="Google Shape;191;p19">
            <a:extLst>
              <a:ext uri="{FF2B5EF4-FFF2-40B4-BE49-F238E27FC236}">
                <a16:creationId xmlns:a16="http://schemas.microsoft.com/office/drawing/2014/main" id="{86866725-5EC6-EAA2-45C6-F3B117918215}"/>
              </a:ext>
            </a:extLst>
          </p:cNvPr>
          <p:cNvSpPr/>
          <p:nvPr/>
        </p:nvSpPr>
        <p:spPr>
          <a:xfrm>
            <a:off x="9673678" y="4888322"/>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a:latin typeface="+mn-lt"/>
                <a:cs typeface="Arial" panose="020B0604020202020204" pitchFamily="34" charset="0"/>
                <a:sym typeface="Montserrat"/>
              </a:rPr>
              <a:t>speed</a:t>
            </a:r>
            <a:endParaRPr>
              <a:latin typeface="+mn-lt"/>
              <a:cs typeface="Arial" panose="020B0604020202020204" pitchFamily="34" charset="0"/>
              <a:sym typeface="Montserrat"/>
            </a:endParaRPr>
          </a:p>
        </p:txBody>
      </p:sp>
      <p:sp>
        <p:nvSpPr>
          <p:cNvPr id="61" name="Google Shape;183;p19">
            <a:extLst>
              <a:ext uri="{FF2B5EF4-FFF2-40B4-BE49-F238E27FC236}">
                <a16:creationId xmlns:a16="http://schemas.microsoft.com/office/drawing/2014/main" id="{AE83950F-FB24-BB23-707A-EFAA2D7C8D1C}"/>
              </a:ext>
            </a:extLst>
          </p:cNvPr>
          <p:cNvSpPr/>
          <p:nvPr/>
        </p:nvSpPr>
        <p:spPr>
          <a:xfrm>
            <a:off x="7819479" y="5528824"/>
            <a:ext cx="1486191" cy="573947"/>
          </a:xfrm>
          <a:prstGeom prst="roundRect">
            <a:avLst>
              <a:gd name="adj" fmla="val 16667"/>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latin typeface="+mn-lt"/>
                <a:cs typeface="Arial" panose="020B0604020202020204" pitchFamily="34" charset="0"/>
                <a:sym typeface="Montserrat"/>
              </a:rPr>
              <a:t>reaction time</a:t>
            </a:r>
            <a:endParaRPr dirty="0">
              <a:latin typeface="+mn-lt"/>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A3541E2F-9DB7-08FC-B1B1-ECE0565117F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7263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B587ED-BB1F-4B71-4A63-AF7C1100202D}"/>
              </a:ext>
            </a:extLst>
          </p:cNvPr>
          <p:cNvSpPr>
            <a:spLocks noGrp="1"/>
          </p:cNvSpPr>
          <p:nvPr>
            <p:ph type="title"/>
          </p:nvPr>
        </p:nvSpPr>
        <p:spPr/>
        <p:txBody>
          <a:bodyPr/>
          <a:lstStyle/>
          <a:p>
            <a:r>
              <a:rPr lang="en-AU" dirty="0">
                <a:latin typeface="+mj-lt"/>
              </a:rPr>
              <a:t>Identifying strengths (2)</a:t>
            </a:r>
          </a:p>
        </p:txBody>
      </p:sp>
      <p:sp>
        <p:nvSpPr>
          <p:cNvPr id="6" name="Text Placeholder 5">
            <a:extLst>
              <a:ext uri="{FF2B5EF4-FFF2-40B4-BE49-F238E27FC236}">
                <a16:creationId xmlns:a16="http://schemas.microsoft.com/office/drawing/2014/main" id="{0EF8F2A9-8655-25AB-32FF-80FBA7EB186F}"/>
              </a:ext>
            </a:extLst>
          </p:cNvPr>
          <p:cNvSpPr>
            <a:spLocks noGrp="1"/>
          </p:cNvSpPr>
          <p:nvPr>
            <p:ph type="body" sz="quarter" idx="18"/>
          </p:nvPr>
        </p:nvSpPr>
        <p:spPr/>
        <p:txBody>
          <a:bodyPr/>
          <a:lstStyle/>
          <a:p>
            <a:r>
              <a:rPr lang="en-AU">
                <a:latin typeface="+mj-lt"/>
              </a:rPr>
              <a:t>Activity and reflection</a:t>
            </a:r>
          </a:p>
        </p:txBody>
      </p:sp>
      <p:sp>
        <p:nvSpPr>
          <p:cNvPr id="7" name="Text Placeholder 6">
            <a:extLst>
              <a:ext uri="{FF2B5EF4-FFF2-40B4-BE49-F238E27FC236}">
                <a16:creationId xmlns:a16="http://schemas.microsoft.com/office/drawing/2014/main" id="{3105C042-6830-73CE-E2F8-2F01B6DF4E7F}"/>
              </a:ext>
            </a:extLst>
          </p:cNvPr>
          <p:cNvSpPr>
            <a:spLocks noGrp="1"/>
          </p:cNvSpPr>
          <p:nvPr>
            <p:ph type="body" sz="quarter" idx="17"/>
          </p:nvPr>
        </p:nvSpPr>
        <p:spPr/>
        <p:txBody>
          <a:bodyPr/>
          <a:lstStyle/>
          <a:p>
            <a:pPr marL="0" marR="0">
              <a:lnSpc>
                <a:spcPct val="150000"/>
              </a:lnSpc>
              <a:buNone/>
            </a:pPr>
            <a:r>
              <a:rPr lang="en-AU" dirty="0">
                <a:effectLst/>
                <a:latin typeface="+mn-lt"/>
                <a:ea typeface="Calibri" panose="020F0502020204030204" pitchFamily="34" charset="0"/>
              </a:rPr>
              <a:t>Complete the </a:t>
            </a:r>
            <a:r>
              <a:rPr lang="en-AU" u="sng" dirty="0">
                <a:solidFill>
                  <a:srgbClr val="2F5496"/>
                </a:solidFill>
                <a:effectLst/>
                <a:latin typeface="+mn-lt"/>
                <a:ea typeface="Calibri" panose="020F0502020204030204" pitchFamily="34" charset="0"/>
                <a:hlinkClick r:id="rId2"/>
              </a:rPr>
              <a:t>VIA character strengths survey</a:t>
            </a:r>
            <a:r>
              <a:rPr lang="en-AU" dirty="0">
                <a:effectLst/>
                <a:latin typeface="+mn-lt"/>
                <a:ea typeface="Calibri" panose="020F0502020204030204" pitchFamily="34" charset="0"/>
              </a:rPr>
              <a:t> to support identifying some of your strengths and areas for growth. </a:t>
            </a:r>
          </a:p>
          <a:p>
            <a:pPr marL="0" marR="0">
              <a:lnSpc>
                <a:spcPct val="150000"/>
              </a:lnSpc>
              <a:buNone/>
            </a:pPr>
            <a:r>
              <a:rPr lang="en-AU" dirty="0">
                <a:effectLst/>
                <a:latin typeface="+mn-lt"/>
                <a:ea typeface="Calibri" panose="020F0502020204030204" pitchFamily="34" charset="0"/>
              </a:rPr>
              <a:t>Next, use the following questions and your identifying strengths and areas for growth worksheet to:</a:t>
            </a:r>
          </a:p>
          <a:p>
            <a:pPr marL="342900" marR="0" lvl="0" indent="-342900">
              <a:lnSpc>
                <a:spcPct val="150000"/>
              </a:lnSpc>
              <a:buFont typeface="+mj-lt"/>
              <a:buAutoNum type="arabicPeriod"/>
              <a:tabLst>
                <a:tab pos="228600" algn="l"/>
              </a:tabLst>
            </a:pPr>
            <a:r>
              <a:rPr lang="en-AU" dirty="0">
                <a:effectLst/>
                <a:latin typeface="+mn-lt"/>
                <a:ea typeface="Calibri" panose="020F0502020204030204" pitchFamily="34" charset="0"/>
              </a:rPr>
              <a:t>reflect on your top 5 strengths and explain how these can support your group in successfully completing the group assessment task.</a:t>
            </a:r>
          </a:p>
          <a:p>
            <a:pPr marL="342900" marR="0" lvl="0" indent="-342900">
              <a:lnSpc>
                <a:spcPct val="150000"/>
              </a:lnSpc>
              <a:buFont typeface="+mj-lt"/>
              <a:buAutoNum type="arabicPeriod"/>
              <a:tabLst>
                <a:tab pos="228600" algn="l"/>
              </a:tabLst>
            </a:pPr>
            <a:r>
              <a:rPr lang="en-AU" dirty="0">
                <a:effectLst/>
                <a:latin typeface="+mn-lt"/>
                <a:ea typeface="Calibri" panose="020F0502020204030204" pitchFamily="34" charset="0"/>
              </a:rPr>
              <a:t>reflect on your potential areas for growth, considering how these may impact the group, and describe strategies to manage or improve these areas to support the successful completion of the group assessment task.  </a:t>
            </a:r>
          </a:p>
          <a:p>
            <a:pPr marL="0" marR="0"/>
            <a:r>
              <a:rPr lang="en-AU" dirty="0">
                <a:effectLst/>
                <a:latin typeface="+mn-lt"/>
                <a:ea typeface="Calibri" panose="020F0502020204030204" pitchFamily="34" charset="0"/>
              </a:rPr>
              <a:t> </a:t>
            </a:r>
            <a:endParaRPr lang="en-AU" sz="2400" dirty="0">
              <a:latin typeface="+mn-lt"/>
            </a:endParaRPr>
          </a:p>
        </p:txBody>
      </p:sp>
      <p:sp>
        <p:nvSpPr>
          <p:cNvPr id="2" name="Slide Number Placeholder 1">
            <a:extLst>
              <a:ext uri="{FF2B5EF4-FFF2-40B4-BE49-F238E27FC236}">
                <a16:creationId xmlns:a16="http://schemas.microsoft.com/office/drawing/2014/main" id="{7EC99DD0-8FD9-6A33-EA76-A83F1E606DB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90</a:t>
            </a:fld>
            <a:endParaRPr lang="en-AU"/>
          </a:p>
        </p:txBody>
      </p:sp>
    </p:spTree>
    <p:extLst>
      <p:ext uri="{BB962C8B-B14F-4D97-AF65-F5344CB8AC3E}">
        <p14:creationId xmlns:p14="http://schemas.microsoft.com/office/powerpoint/2010/main" val="28815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4D9805-B3A8-00F2-A999-04F6C9B2F00F}"/>
              </a:ext>
            </a:extLst>
          </p:cNvPr>
          <p:cNvSpPr>
            <a:spLocks noGrp="1"/>
          </p:cNvSpPr>
          <p:nvPr>
            <p:ph type="title"/>
          </p:nvPr>
        </p:nvSpPr>
        <p:spPr/>
        <p:txBody>
          <a:bodyPr/>
          <a:lstStyle/>
          <a:p>
            <a:r>
              <a:rPr lang="en-AU" dirty="0">
                <a:latin typeface="+mj-lt"/>
                <a:cs typeface="Arial"/>
              </a:rPr>
              <a:t>Identifying strengths (3)</a:t>
            </a:r>
          </a:p>
        </p:txBody>
      </p:sp>
      <p:sp>
        <p:nvSpPr>
          <p:cNvPr id="4" name="Text Placeholder 3">
            <a:extLst>
              <a:ext uri="{FF2B5EF4-FFF2-40B4-BE49-F238E27FC236}">
                <a16:creationId xmlns:a16="http://schemas.microsoft.com/office/drawing/2014/main" id="{8EADB53E-9B8A-766E-C558-689F0846C91F}"/>
              </a:ext>
            </a:extLst>
          </p:cNvPr>
          <p:cNvSpPr>
            <a:spLocks noGrp="1"/>
          </p:cNvSpPr>
          <p:nvPr>
            <p:ph type="body" sz="quarter" idx="18"/>
          </p:nvPr>
        </p:nvSpPr>
        <p:spPr/>
        <p:txBody>
          <a:bodyPr/>
          <a:lstStyle/>
          <a:p>
            <a:r>
              <a:rPr lang="en-AU">
                <a:latin typeface="+mj-lt"/>
              </a:rPr>
              <a:t>Group discussion</a:t>
            </a:r>
          </a:p>
        </p:txBody>
      </p:sp>
      <p:sp>
        <p:nvSpPr>
          <p:cNvPr id="5" name="Text Placeholder 4">
            <a:extLst>
              <a:ext uri="{FF2B5EF4-FFF2-40B4-BE49-F238E27FC236}">
                <a16:creationId xmlns:a16="http://schemas.microsoft.com/office/drawing/2014/main" id="{D6D3AAF9-C10B-F993-BE4A-9C9E964545C5}"/>
              </a:ext>
            </a:extLst>
          </p:cNvPr>
          <p:cNvSpPr>
            <a:spLocks noGrp="1"/>
          </p:cNvSpPr>
          <p:nvPr>
            <p:ph type="body" sz="quarter" idx="17"/>
          </p:nvPr>
        </p:nvSpPr>
        <p:spPr/>
        <p:txBody>
          <a:bodyPr/>
          <a:lstStyle/>
          <a:p>
            <a:r>
              <a:rPr lang="en-AU" dirty="0">
                <a:latin typeface="+mn-lt"/>
              </a:rPr>
              <a:t>In your assessment task groups collectively share your responses using the following questions as a guide:</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What is one strength you bring to the group, and how do you think it will help us complete the task successfully?</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What is one area you’d like to improve, and how can the group support you in this?</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How can we make sure everyone’s strengths are used effectively during the assessment task?</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What can we do as a group to support each other’s growth and ensure we work well together?</a:t>
            </a:r>
          </a:p>
          <a:p>
            <a:endParaRPr lang="en-AU" dirty="0">
              <a:latin typeface="+mn-lt"/>
            </a:endParaRPr>
          </a:p>
        </p:txBody>
      </p:sp>
      <p:sp>
        <p:nvSpPr>
          <p:cNvPr id="2" name="Slide Number Placeholder 1">
            <a:extLst>
              <a:ext uri="{FF2B5EF4-FFF2-40B4-BE49-F238E27FC236}">
                <a16:creationId xmlns:a16="http://schemas.microsoft.com/office/drawing/2014/main" id="{75F54E46-7FBB-53CA-6CEA-7833A22BCA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91</a:t>
            </a:fld>
            <a:endParaRPr lang="en-AU"/>
          </a:p>
        </p:txBody>
      </p:sp>
    </p:spTree>
    <p:extLst>
      <p:ext uri="{BB962C8B-B14F-4D97-AF65-F5344CB8AC3E}">
        <p14:creationId xmlns:p14="http://schemas.microsoft.com/office/powerpoint/2010/main" val="26033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0C4E35-C702-949D-98EF-BAD2005B17EC}"/>
              </a:ext>
            </a:extLst>
          </p:cNvPr>
          <p:cNvSpPr>
            <a:spLocks noGrp="1"/>
          </p:cNvSpPr>
          <p:nvPr>
            <p:ph type="title"/>
          </p:nvPr>
        </p:nvSpPr>
        <p:spPr>
          <a:xfrm>
            <a:off x="360000" y="360000"/>
            <a:ext cx="11484000" cy="545601"/>
          </a:xfrm>
        </p:spPr>
        <p:txBody>
          <a:bodyPr anchor="t">
            <a:normAutofit/>
          </a:bodyPr>
          <a:lstStyle/>
          <a:p>
            <a:r>
              <a:rPr lang="en-AU" dirty="0">
                <a:latin typeface="+mj-lt"/>
              </a:rPr>
              <a:t>Allocating roles and responsibilities (1)</a:t>
            </a:r>
          </a:p>
        </p:txBody>
      </p:sp>
      <p:sp>
        <p:nvSpPr>
          <p:cNvPr id="16" name="Text Placeholder 3">
            <a:extLst>
              <a:ext uri="{FF2B5EF4-FFF2-40B4-BE49-F238E27FC236}">
                <a16:creationId xmlns:a16="http://schemas.microsoft.com/office/drawing/2014/main" id="{B0E8E8D4-31D3-1B14-FE6A-4DF983FB5AD9}"/>
              </a:ext>
            </a:extLst>
          </p:cNvPr>
          <p:cNvSpPr>
            <a:spLocks noGrp="1"/>
          </p:cNvSpPr>
          <p:nvPr>
            <p:ph type="body" sz="quarter" idx="18"/>
          </p:nvPr>
        </p:nvSpPr>
        <p:spPr>
          <a:xfrm>
            <a:off x="359999" y="982520"/>
            <a:ext cx="11483999" cy="310015"/>
          </a:xfrm>
        </p:spPr>
        <p:txBody>
          <a:bodyPr/>
          <a:lstStyle/>
          <a:p>
            <a:r>
              <a:rPr lang="en-US" dirty="0">
                <a:latin typeface="+mj-lt"/>
              </a:rPr>
              <a:t>Why is it important?</a:t>
            </a:r>
          </a:p>
        </p:txBody>
      </p:sp>
      <p:sp>
        <p:nvSpPr>
          <p:cNvPr id="8" name="Text Placeholder 7">
            <a:extLst>
              <a:ext uri="{FF2B5EF4-FFF2-40B4-BE49-F238E27FC236}">
                <a16:creationId xmlns:a16="http://schemas.microsoft.com/office/drawing/2014/main" id="{5848C336-9C79-7BF3-3603-F8BB43797351}"/>
              </a:ext>
            </a:extLst>
          </p:cNvPr>
          <p:cNvSpPr>
            <a:spLocks noGrp="1"/>
          </p:cNvSpPr>
          <p:nvPr>
            <p:ph sz="quarter" idx="19"/>
          </p:nvPr>
        </p:nvSpPr>
        <p:spPr>
          <a:xfrm>
            <a:off x="360363" y="1562471"/>
            <a:ext cx="5735637" cy="4814518"/>
          </a:xfrm>
        </p:spPr>
        <p:txBody>
          <a:bodyPr>
            <a:normAutofit/>
          </a:bodyPr>
          <a:lstStyle/>
          <a:p>
            <a:r>
              <a:rPr lang="en-AU" dirty="0">
                <a:effectLst/>
                <a:latin typeface="+mn-lt"/>
              </a:rPr>
              <a:t>Assigning group roles can be a useful way of monitoring tasks and enhancing group dynamics. When forming groups, decisions are required by the group regarding what roles are required, who has the suitable attributes to fill those roles, and how they will be managed. Being able to recognise and utilise your own abilities and strengths and those of others is important within collaborative tasks. </a:t>
            </a:r>
          </a:p>
          <a:p>
            <a:endParaRPr lang="en-AU" dirty="0">
              <a:latin typeface="+mn-lt"/>
            </a:endParaRPr>
          </a:p>
        </p:txBody>
      </p:sp>
      <p:pic>
        <p:nvPicPr>
          <p:cNvPr id="11" name="Picture Placeholder 10">
            <a:extLst>
              <a:ext uri="{FF2B5EF4-FFF2-40B4-BE49-F238E27FC236}">
                <a16:creationId xmlns:a16="http://schemas.microsoft.com/office/drawing/2014/main" id="{3222CC0D-39C5-3C94-1874-598C348A1392}"/>
              </a:ext>
              <a:ext uri="{C183D7F6-B498-43B3-948B-1728B52AA6E4}">
                <adec:decorative xmlns:adec="http://schemas.microsoft.com/office/drawing/2017/decorative" val="1"/>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6324599" y="1562470"/>
            <a:ext cx="5507038" cy="4814518"/>
          </a:xfrm>
          <a:noFill/>
        </p:spPr>
      </p:pic>
      <p:sp>
        <p:nvSpPr>
          <p:cNvPr id="3" name="Slide Number Placeholder 1">
            <a:extLst>
              <a:ext uri="{FF2B5EF4-FFF2-40B4-BE49-F238E27FC236}">
                <a16:creationId xmlns:a16="http://schemas.microsoft.com/office/drawing/2014/main" id="{8F7989A1-1EA0-E5F7-3BF8-58C3114675A3}"/>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92</a:t>
            </a:fld>
            <a:endParaRPr lang="en-AU"/>
          </a:p>
        </p:txBody>
      </p:sp>
    </p:spTree>
    <p:extLst>
      <p:ext uri="{BB962C8B-B14F-4D97-AF65-F5344CB8AC3E}">
        <p14:creationId xmlns:p14="http://schemas.microsoft.com/office/powerpoint/2010/main" val="381842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53632-91AC-0A12-EA55-8D086C32C8DA}"/>
              </a:ext>
            </a:extLst>
          </p:cNvPr>
          <p:cNvSpPr>
            <a:spLocks noGrp="1"/>
          </p:cNvSpPr>
          <p:nvPr>
            <p:ph type="title"/>
          </p:nvPr>
        </p:nvSpPr>
        <p:spPr/>
        <p:txBody>
          <a:bodyPr/>
          <a:lstStyle/>
          <a:p>
            <a:r>
              <a:rPr lang="en-AU" dirty="0">
                <a:latin typeface="+mj-lt"/>
              </a:rPr>
              <a:t>Allocating roles and responsibilities (2)</a:t>
            </a:r>
          </a:p>
        </p:txBody>
      </p:sp>
      <p:sp>
        <p:nvSpPr>
          <p:cNvPr id="4" name="Text Placeholder 3">
            <a:extLst>
              <a:ext uri="{FF2B5EF4-FFF2-40B4-BE49-F238E27FC236}">
                <a16:creationId xmlns:a16="http://schemas.microsoft.com/office/drawing/2014/main" id="{5A4BAC55-6375-1C35-91B5-39DAE4ACCD73}"/>
              </a:ext>
            </a:extLst>
          </p:cNvPr>
          <p:cNvSpPr>
            <a:spLocks noGrp="1"/>
          </p:cNvSpPr>
          <p:nvPr>
            <p:ph type="body" sz="quarter" idx="18"/>
          </p:nvPr>
        </p:nvSpPr>
        <p:spPr/>
        <p:txBody>
          <a:bodyPr/>
          <a:lstStyle/>
          <a:p>
            <a:r>
              <a:rPr lang="en-AU">
                <a:latin typeface="+mj-lt"/>
              </a:rPr>
              <a:t>Group discussion</a:t>
            </a:r>
          </a:p>
        </p:txBody>
      </p:sp>
      <p:sp>
        <p:nvSpPr>
          <p:cNvPr id="5" name="Text Placeholder 4">
            <a:extLst>
              <a:ext uri="{FF2B5EF4-FFF2-40B4-BE49-F238E27FC236}">
                <a16:creationId xmlns:a16="http://schemas.microsoft.com/office/drawing/2014/main" id="{F93201C5-9F57-E1F5-CEB5-60E9E245D054}"/>
              </a:ext>
            </a:extLst>
          </p:cNvPr>
          <p:cNvSpPr>
            <a:spLocks noGrp="1"/>
          </p:cNvSpPr>
          <p:nvPr>
            <p:ph type="body" sz="quarter" idx="17"/>
          </p:nvPr>
        </p:nvSpPr>
        <p:spPr/>
        <p:txBody>
          <a:bodyPr/>
          <a:lstStyle/>
          <a:p>
            <a:r>
              <a:rPr lang="en-AU" dirty="0">
                <a:effectLst/>
                <a:latin typeface="+mn-lt"/>
                <a:ea typeface="Calibri" panose="020F0502020204030204" pitchFamily="34" charset="0"/>
              </a:rPr>
              <a:t>Use the following questions to guide your discussion: </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What if everyone has the same strengths—how can we make sure everyone has a role?</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What if no one feels confident in a needed area? What can we do? </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How can we make sure everyone’s voice is heard during decisions?</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What can we do if someone feels their strengths aren’t being used?</a:t>
            </a:r>
          </a:p>
          <a:p>
            <a:pPr marL="342900" marR="0" lvl="0" indent="-342900">
              <a:lnSpc>
                <a:spcPct val="150000"/>
              </a:lnSpc>
              <a:spcBef>
                <a:spcPts val="1200"/>
              </a:spcBef>
              <a:buFont typeface="Arial" panose="020B0604020202020204" pitchFamily="34" charset="0"/>
              <a:buChar char="•"/>
            </a:pPr>
            <a:r>
              <a:rPr lang="en-AU" dirty="0">
                <a:effectLst/>
                <a:latin typeface="+mn-lt"/>
                <a:ea typeface="Calibri" panose="020F0502020204030204" pitchFamily="34" charset="0"/>
              </a:rPr>
              <a:t>How can we solve disagreements while keeping the group moving forward?</a:t>
            </a:r>
          </a:p>
        </p:txBody>
      </p:sp>
      <p:sp>
        <p:nvSpPr>
          <p:cNvPr id="2" name="Slide Number Placeholder 1">
            <a:extLst>
              <a:ext uri="{FF2B5EF4-FFF2-40B4-BE49-F238E27FC236}">
                <a16:creationId xmlns:a16="http://schemas.microsoft.com/office/drawing/2014/main" id="{A9B30CF6-AEAF-8901-130D-E5F93BF268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93</a:t>
            </a:fld>
            <a:endParaRPr lang="en-AU"/>
          </a:p>
        </p:txBody>
      </p:sp>
    </p:spTree>
    <p:extLst>
      <p:ext uri="{BB962C8B-B14F-4D97-AF65-F5344CB8AC3E}">
        <p14:creationId xmlns:p14="http://schemas.microsoft.com/office/powerpoint/2010/main" val="77010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2B951728-FE1F-431C-D37E-88B0049FA7A1}"/>
            </a:ext>
          </a:extLst>
        </p:cNvPr>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FD0C261-7F42-5396-68AE-A8D2E80ED4D0}"/>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FD5CF5E8-EC37-2A79-DEC1-6E6A7B19A394}"/>
              </a:ext>
            </a:extLst>
          </p:cNvPr>
          <p:cNvSpPr>
            <a:spLocks noGrp="1"/>
          </p:cNvSpPr>
          <p:nvPr>
            <p:ph type="title"/>
          </p:nvPr>
        </p:nvSpPr>
        <p:spPr/>
        <p:txBody>
          <a:bodyPr/>
          <a:lstStyle/>
          <a:p>
            <a:r>
              <a:rPr lang="en-AU" dirty="0">
                <a:latin typeface="+mj-lt"/>
              </a:rPr>
              <a:t>Allocating roles and responsibilities (3)</a:t>
            </a:r>
          </a:p>
        </p:txBody>
      </p:sp>
      <p:sp>
        <p:nvSpPr>
          <p:cNvPr id="7" name="Text Placeholder 6">
            <a:extLst>
              <a:ext uri="{FF2B5EF4-FFF2-40B4-BE49-F238E27FC236}">
                <a16:creationId xmlns:a16="http://schemas.microsoft.com/office/drawing/2014/main" id="{5E882DAB-FE3F-F0A0-F1EA-02B6D8369835}"/>
              </a:ext>
            </a:extLst>
          </p:cNvPr>
          <p:cNvSpPr>
            <a:spLocks noGrp="1"/>
          </p:cNvSpPr>
          <p:nvPr>
            <p:ph type="body" sz="quarter" idx="18"/>
          </p:nvPr>
        </p:nvSpPr>
        <p:spPr>
          <a:xfrm>
            <a:off x="5436850" y="1555787"/>
            <a:ext cx="6407150" cy="294189"/>
          </a:xfrm>
        </p:spPr>
        <p:txBody>
          <a:bodyPr/>
          <a:lstStyle/>
          <a:p>
            <a:r>
              <a:rPr lang="en-AU" dirty="0">
                <a:latin typeface="+mj-lt"/>
              </a:rPr>
              <a:t>Activity</a:t>
            </a:r>
          </a:p>
        </p:txBody>
      </p:sp>
      <p:sp>
        <p:nvSpPr>
          <p:cNvPr id="5" name="Text Placeholder 4">
            <a:extLst>
              <a:ext uri="{FF2B5EF4-FFF2-40B4-BE49-F238E27FC236}">
                <a16:creationId xmlns:a16="http://schemas.microsoft.com/office/drawing/2014/main" id="{3D372392-C8A7-E426-FD01-DBE2DB782805}"/>
              </a:ext>
            </a:extLst>
          </p:cNvPr>
          <p:cNvSpPr>
            <a:spLocks noGrp="1"/>
          </p:cNvSpPr>
          <p:nvPr>
            <p:ph type="body" sz="quarter" idx="17"/>
          </p:nvPr>
        </p:nvSpPr>
        <p:spPr>
          <a:xfrm>
            <a:off x="5436850" y="2004988"/>
            <a:ext cx="6407150" cy="4536000"/>
          </a:xfrm>
        </p:spPr>
        <p:txBody>
          <a:bodyPr/>
          <a:lstStyle/>
          <a:p>
            <a:pPr marL="0" marR="0">
              <a:lnSpc>
                <a:spcPct val="150000"/>
              </a:lnSpc>
              <a:buNone/>
            </a:pPr>
            <a:r>
              <a:rPr lang="en-AU" sz="1800" dirty="0">
                <a:effectLst/>
                <a:latin typeface="+mn-lt"/>
                <a:ea typeface="Calibri" panose="020F0502020204030204" pitchFamily="34" charset="0"/>
              </a:rPr>
              <a:t>Using </a:t>
            </a:r>
            <a:r>
              <a:rPr lang="en-AU" sz="1800" dirty="0">
                <a:latin typeface="+mn-lt"/>
                <a:ea typeface="Calibri" panose="020F0502020204030204" pitchFamily="34" charset="0"/>
              </a:rPr>
              <a:t>your Roles and responsibilities worksheet </a:t>
            </a:r>
            <a:r>
              <a:rPr lang="en-AU" sz="1800" dirty="0">
                <a:effectLst/>
                <a:latin typeface="+mn-lt"/>
                <a:ea typeface="Calibri" panose="020F0502020204030204" pitchFamily="34" charset="0"/>
              </a:rPr>
              <a:t>you are to:</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collectively brainstorm the main roles and responsibilities that will be required for the task. For example demonstrator of the skill, </a:t>
            </a:r>
            <a:r>
              <a:rPr lang="en-AU" sz="1800" dirty="0" err="1">
                <a:effectLst/>
                <a:latin typeface="+mn-lt"/>
                <a:ea typeface="Calibri" panose="020F0502020204030204" pitchFamily="34" charset="0"/>
              </a:rPr>
              <a:t>filmer</a:t>
            </a:r>
            <a:r>
              <a:rPr lang="en-AU" sz="1800" dirty="0">
                <a:effectLst/>
                <a:latin typeface="+mn-lt"/>
                <a:ea typeface="Calibri" panose="020F0502020204030204" pitchFamily="34" charset="0"/>
              </a:rPr>
              <a:t>, editor, planner</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create a description of those roles</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highlight the necessary attributes and strengths</a:t>
            </a:r>
          </a:p>
          <a:p>
            <a:pPr marL="285750" marR="0" lvl="0" indent="-285750">
              <a:lnSpc>
                <a:spcPct val="150000"/>
              </a:lnSpc>
              <a:buFont typeface="Arial" panose="020B0604020202020204" pitchFamily="34" charset="0"/>
              <a:buChar char="•"/>
            </a:pPr>
            <a:r>
              <a:rPr lang="en-AU" sz="1800" dirty="0">
                <a:effectLst/>
                <a:latin typeface="+mn-lt"/>
                <a:ea typeface="Calibri" panose="020F0502020204030204" pitchFamily="34" charset="0"/>
              </a:rPr>
              <a:t>allocate group members to the different roles.</a:t>
            </a:r>
          </a:p>
        </p:txBody>
      </p:sp>
      <p:sp>
        <p:nvSpPr>
          <p:cNvPr id="2" name="Slide Number Placeholder 1">
            <a:extLst>
              <a:ext uri="{FF2B5EF4-FFF2-40B4-BE49-F238E27FC236}">
                <a16:creationId xmlns:a16="http://schemas.microsoft.com/office/drawing/2014/main" id="{5E94E73B-B4FA-C431-C3BF-C28133C43FE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94</a:t>
            </a:fld>
            <a:endParaRPr lang="en-AU"/>
          </a:p>
        </p:txBody>
      </p:sp>
    </p:spTree>
    <p:extLst>
      <p:ext uri="{BB962C8B-B14F-4D97-AF65-F5344CB8AC3E}">
        <p14:creationId xmlns:p14="http://schemas.microsoft.com/office/powerpoint/2010/main" val="243622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D00D71-0CF5-0CC4-D2D2-8A5ECB4061FC}"/>
              </a:ext>
            </a:extLst>
          </p:cNvPr>
          <p:cNvSpPr>
            <a:spLocks noGrp="1"/>
          </p:cNvSpPr>
          <p:nvPr>
            <p:ph type="title"/>
          </p:nvPr>
        </p:nvSpPr>
        <p:spPr/>
        <p:txBody>
          <a:bodyPr/>
          <a:lstStyle/>
          <a:p>
            <a:r>
              <a:rPr lang="en-AU">
                <a:latin typeface="+mj-lt"/>
              </a:rPr>
              <a:t>Planning for the group task</a:t>
            </a:r>
          </a:p>
        </p:txBody>
      </p:sp>
      <p:sp>
        <p:nvSpPr>
          <p:cNvPr id="9" name="Text Placeholder 8">
            <a:extLst>
              <a:ext uri="{FF2B5EF4-FFF2-40B4-BE49-F238E27FC236}">
                <a16:creationId xmlns:a16="http://schemas.microsoft.com/office/drawing/2014/main" id="{0AB58A00-E3B7-7EC8-1CF9-FC7A4767087A}"/>
              </a:ext>
            </a:extLst>
          </p:cNvPr>
          <p:cNvSpPr>
            <a:spLocks noGrp="1"/>
          </p:cNvSpPr>
          <p:nvPr>
            <p:ph type="body" sz="quarter" idx="18"/>
          </p:nvPr>
        </p:nvSpPr>
        <p:spPr/>
        <p:txBody>
          <a:bodyPr/>
          <a:lstStyle/>
          <a:p>
            <a:r>
              <a:rPr lang="en-AU">
                <a:latin typeface="+mj-lt"/>
              </a:rPr>
              <a:t>Read and review</a:t>
            </a:r>
          </a:p>
        </p:txBody>
      </p:sp>
      <p:sp>
        <p:nvSpPr>
          <p:cNvPr id="8" name="Text Placeholder 7">
            <a:extLst>
              <a:ext uri="{FF2B5EF4-FFF2-40B4-BE49-F238E27FC236}">
                <a16:creationId xmlns:a16="http://schemas.microsoft.com/office/drawing/2014/main" id="{1A2CAECA-F598-8905-77E3-E20B4BD17033}"/>
              </a:ext>
            </a:extLst>
          </p:cNvPr>
          <p:cNvSpPr>
            <a:spLocks noGrp="1"/>
          </p:cNvSpPr>
          <p:nvPr>
            <p:ph type="body" sz="quarter" idx="17"/>
          </p:nvPr>
        </p:nvSpPr>
        <p:spPr/>
        <p:txBody>
          <a:bodyPr/>
          <a:lstStyle/>
          <a:p>
            <a:r>
              <a:rPr lang="en-AU" dirty="0">
                <a:latin typeface="+mn-lt"/>
              </a:rPr>
              <a:t>Read the </a:t>
            </a:r>
            <a:r>
              <a:rPr lang="en-AU" dirty="0">
                <a:effectLst/>
                <a:latin typeface="+mn-lt"/>
                <a:ea typeface="Calibri" panose="020F0502020204030204" pitchFamily="34" charset="0"/>
              </a:rPr>
              <a:t>Achieving peak athletic performance assessment task, review your practical logbook and worksheets to:</a:t>
            </a:r>
          </a:p>
          <a:p>
            <a:pPr marL="285750" indent="-285750">
              <a:buFont typeface="Arial" panose="020B0604020202020204" pitchFamily="34" charset="0"/>
              <a:buChar char="•"/>
            </a:pPr>
            <a:r>
              <a:rPr lang="en-AU" dirty="0">
                <a:effectLst/>
                <a:latin typeface="+mn-lt"/>
                <a:ea typeface="Calibri" panose="020F0502020204030204" pitchFamily="34" charset="0"/>
              </a:rPr>
              <a:t>discuss the 3 key phases of their selected skill—preparation, execution, and follow-through—and identify the essential components required to perform the skill effectively in each phase. </a:t>
            </a:r>
          </a:p>
          <a:p>
            <a:pPr marL="285750" indent="-285750">
              <a:buFont typeface="Arial" panose="020B0604020202020204" pitchFamily="34" charset="0"/>
              <a:buChar char="•"/>
            </a:pPr>
            <a:r>
              <a:rPr lang="en-AU" dirty="0">
                <a:effectLst/>
                <a:latin typeface="+mn-lt"/>
                <a:ea typeface="Calibri" panose="020F0502020204030204" pitchFamily="34" charset="0"/>
              </a:rPr>
              <a:t>identify appropriate teaching cues to use throughout the instructional video to support Year 7 students developing the skill</a:t>
            </a:r>
            <a:r>
              <a:rPr lang="en-AU" dirty="0">
                <a:latin typeface="+mn-lt"/>
                <a:ea typeface="Calibri" panose="020F0502020204030204" pitchFamily="34" charset="0"/>
              </a:rPr>
              <a:t>.</a:t>
            </a:r>
          </a:p>
          <a:p>
            <a:pPr marL="285750" indent="-285750">
              <a:buFont typeface="Arial" panose="020B0604020202020204" pitchFamily="34" charset="0"/>
              <a:buChar char="•"/>
            </a:pPr>
            <a:r>
              <a:rPr lang="en-AU" dirty="0">
                <a:latin typeface="+mn-lt"/>
                <a:ea typeface="Calibri" panose="020F0502020204030204" pitchFamily="34" charset="0"/>
              </a:rPr>
              <a:t>review video footage recorded in previous lessons and decide which clips are suitable for inclusion in the video. If necessary, plan what needs to be refilmed to better demonstrate the skill.</a:t>
            </a:r>
          </a:p>
        </p:txBody>
      </p:sp>
      <p:sp>
        <p:nvSpPr>
          <p:cNvPr id="4" name="Slide Number Placeholder 3">
            <a:extLst>
              <a:ext uri="{FF2B5EF4-FFF2-40B4-BE49-F238E27FC236}">
                <a16:creationId xmlns:a16="http://schemas.microsoft.com/office/drawing/2014/main" id="{A3151484-61D4-B4F9-F64A-67E10BFE6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95</a:t>
            </a:fld>
            <a:endParaRPr lang="en-AU"/>
          </a:p>
        </p:txBody>
      </p:sp>
    </p:spTree>
    <p:extLst>
      <p:ext uri="{BB962C8B-B14F-4D97-AF65-F5344CB8AC3E}">
        <p14:creationId xmlns:p14="http://schemas.microsoft.com/office/powerpoint/2010/main" val="306768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60843E71-1858-2F4E-56F1-9A7644DA323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CBA7C4A-D823-296C-43E4-3EA36EE7FCCC}"/>
              </a:ext>
            </a:extLst>
          </p:cNvPr>
          <p:cNvSpPr>
            <a:spLocks noGrp="1"/>
          </p:cNvSpPr>
          <p:nvPr>
            <p:ph type="title"/>
          </p:nvPr>
        </p:nvSpPr>
        <p:spPr/>
        <p:txBody>
          <a:bodyPr/>
          <a:lstStyle/>
          <a:p>
            <a:r>
              <a:rPr lang="en-AU" dirty="0">
                <a:latin typeface="+mj-lt"/>
                <a:cs typeface="Arial"/>
              </a:rPr>
              <a:t>Planning for the group task continued</a:t>
            </a:r>
          </a:p>
        </p:txBody>
      </p:sp>
      <p:sp>
        <p:nvSpPr>
          <p:cNvPr id="9" name="Text Placeholder 8">
            <a:extLst>
              <a:ext uri="{FF2B5EF4-FFF2-40B4-BE49-F238E27FC236}">
                <a16:creationId xmlns:a16="http://schemas.microsoft.com/office/drawing/2014/main" id="{43CB6690-A990-BB57-D901-549C9D7AFA9A}"/>
              </a:ext>
            </a:extLst>
          </p:cNvPr>
          <p:cNvSpPr>
            <a:spLocks noGrp="1"/>
          </p:cNvSpPr>
          <p:nvPr>
            <p:ph type="body" sz="quarter" idx="18"/>
          </p:nvPr>
        </p:nvSpPr>
        <p:spPr/>
        <p:txBody>
          <a:bodyPr/>
          <a:lstStyle/>
          <a:p>
            <a:r>
              <a:rPr lang="en-AU">
                <a:latin typeface="+mj-lt"/>
              </a:rPr>
              <a:t>Read and review continued</a:t>
            </a:r>
          </a:p>
        </p:txBody>
      </p:sp>
      <p:sp>
        <p:nvSpPr>
          <p:cNvPr id="8" name="Text Placeholder 7">
            <a:extLst>
              <a:ext uri="{FF2B5EF4-FFF2-40B4-BE49-F238E27FC236}">
                <a16:creationId xmlns:a16="http://schemas.microsoft.com/office/drawing/2014/main" id="{D2B98297-F0A6-A5E9-055A-687BFCA7EBE3}"/>
              </a:ext>
            </a:extLst>
          </p:cNvPr>
          <p:cNvSpPr>
            <a:spLocks noGrp="1"/>
          </p:cNvSpPr>
          <p:nvPr>
            <p:ph type="body" sz="quarter" idx="17"/>
          </p:nvPr>
        </p:nvSpPr>
        <p:spPr/>
        <p:txBody>
          <a:bodyPr/>
          <a:lstStyle/>
          <a:p>
            <a:pPr marL="342900" marR="0" lvl="0" indent="-342900">
              <a:lnSpc>
                <a:spcPct val="150000"/>
              </a:lnSpc>
              <a:buFont typeface="Arial" panose="020B0604020202020204" pitchFamily="34" charset="0"/>
              <a:buChar char="•"/>
              <a:tabLst>
                <a:tab pos="408305" algn="l"/>
              </a:tabLst>
            </a:pPr>
            <a:r>
              <a:rPr lang="en-AU" dirty="0">
                <a:effectLst/>
                <a:latin typeface="+mn-lt"/>
                <a:ea typeface="Calibri" panose="020F0502020204030204" pitchFamily="34" charset="0"/>
              </a:rPr>
              <a:t>discuss the major bones and muscles used in each phase of the skill, drawing on prior knowledge, to explain how these contribute to movement. This will support their individual written analysis.</a:t>
            </a:r>
          </a:p>
          <a:p>
            <a:pPr marL="342900" marR="0" lvl="0" indent="-342900">
              <a:lnSpc>
                <a:spcPct val="150000"/>
              </a:lnSpc>
              <a:buFont typeface="Arial" panose="020B0604020202020204" pitchFamily="34" charset="0"/>
              <a:buChar char="•"/>
              <a:tabLst>
                <a:tab pos="408305" algn="l"/>
              </a:tabLst>
            </a:pPr>
            <a:r>
              <a:rPr lang="en-AU" dirty="0">
                <a:effectLst/>
                <a:latin typeface="+mn-lt"/>
                <a:ea typeface="Calibri" panose="020F0502020204030204" pitchFamily="34" charset="0"/>
              </a:rPr>
              <a:t>discuss the biomechanical principles in play at each phase of their skill.</a:t>
            </a:r>
          </a:p>
          <a:p>
            <a:pPr marL="342900" marR="0" lvl="0" indent="-342900">
              <a:lnSpc>
                <a:spcPct val="150000"/>
              </a:lnSpc>
              <a:buFont typeface="Arial" panose="020B0604020202020204" pitchFamily="34" charset="0"/>
              <a:buChar char="•"/>
              <a:tabLst>
                <a:tab pos="408305" algn="l"/>
              </a:tabLst>
            </a:pPr>
            <a:r>
              <a:rPr lang="en-AU" dirty="0">
                <a:effectLst/>
                <a:latin typeface="+mn-lt"/>
                <a:ea typeface="Calibri" panose="020F0502020204030204" pitchFamily="34" charset="0"/>
              </a:rPr>
              <a:t>develop ideas for practical activities or drills designed to help students practise the chosen skill. </a:t>
            </a:r>
            <a:endParaRPr lang="en-AU" sz="2400" dirty="0">
              <a:latin typeface="+mn-lt"/>
            </a:endParaRPr>
          </a:p>
        </p:txBody>
      </p:sp>
      <p:sp>
        <p:nvSpPr>
          <p:cNvPr id="4" name="Slide Number Placeholder 3">
            <a:extLst>
              <a:ext uri="{FF2B5EF4-FFF2-40B4-BE49-F238E27FC236}">
                <a16:creationId xmlns:a16="http://schemas.microsoft.com/office/drawing/2014/main" id="{8AA8C474-ECEC-5148-C18D-39FE54D3B0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96</a:t>
            </a:fld>
            <a:endParaRPr lang="en-AU"/>
          </a:p>
        </p:txBody>
      </p:sp>
    </p:spTree>
    <p:extLst>
      <p:ext uri="{BB962C8B-B14F-4D97-AF65-F5344CB8AC3E}">
        <p14:creationId xmlns:p14="http://schemas.microsoft.com/office/powerpoint/2010/main" val="7212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34C9CA7-1E87-A3C2-7FDB-857B5B495D8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03A0738C-F860-1AEE-7869-E12AA29DF3DF}"/>
              </a:ext>
            </a:extLst>
          </p:cNvPr>
          <p:cNvSpPr>
            <a:spLocks noGrp="1"/>
          </p:cNvSpPr>
          <p:nvPr>
            <p:ph type="title"/>
          </p:nvPr>
        </p:nvSpPr>
        <p:spPr/>
        <p:txBody>
          <a:bodyPr/>
          <a:lstStyle/>
          <a:p>
            <a:r>
              <a:rPr lang="en-AU" dirty="0">
                <a:latin typeface="+mj-lt"/>
              </a:rPr>
              <a:t>Storyboard</a:t>
            </a:r>
          </a:p>
        </p:txBody>
      </p:sp>
      <p:sp>
        <p:nvSpPr>
          <p:cNvPr id="4" name="Text Placeholder 3">
            <a:extLst>
              <a:ext uri="{FF2B5EF4-FFF2-40B4-BE49-F238E27FC236}">
                <a16:creationId xmlns:a16="http://schemas.microsoft.com/office/drawing/2014/main" id="{CB14348A-DE05-89B4-71DB-177C98DC2D9B}"/>
              </a:ext>
            </a:extLst>
          </p:cNvPr>
          <p:cNvSpPr>
            <a:spLocks noGrp="1"/>
          </p:cNvSpPr>
          <p:nvPr>
            <p:ph type="body" sz="quarter" idx="18"/>
          </p:nvPr>
        </p:nvSpPr>
        <p:spPr/>
        <p:txBody>
          <a:bodyPr/>
          <a:lstStyle/>
          <a:p>
            <a:r>
              <a:rPr lang="en-AU">
                <a:latin typeface="+mj-lt"/>
              </a:rPr>
              <a:t>Activity</a:t>
            </a:r>
          </a:p>
        </p:txBody>
      </p:sp>
      <p:sp>
        <p:nvSpPr>
          <p:cNvPr id="5" name="Text Placeholder 4">
            <a:extLst>
              <a:ext uri="{FF2B5EF4-FFF2-40B4-BE49-F238E27FC236}">
                <a16:creationId xmlns:a16="http://schemas.microsoft.com/office/drawing/2014/main" id="{C6BB6F37-1E85-44BB-CBD9-3E3A9CC6E4AA}"/>
              </a:ext>
            </a:extLst>
          </p:cNvPr>
          <p:cNvSpPr>
            <a:spLocks noGrp="1"/>
          </p:cNvSpPr>
          <p:nvPr>
            <p:ph type="body" sz="quarter" idx="17"/>
          </p:nvPr>
        </p:nvSpPr>
        <p:spPr>
          <a:xfrm>
            <a:off x="5436850" y="1344829"/>
            <a:ext cx="6407150" cy="4536000"/>
          </a:xfrm>
        </p:spPr>
        <p:txBody>
          <a:bodyPr/>
          <a:lstStyle/>
          <a:p>
            <a:r>
              <a:rPr lang="en-AU" sz="1800" dirty="0">
                <a:latin typeface="+mn-lt"/>
              </a:rPr>
              <a:t>Create a storyboard to help plan your group instructional video. Break your video into 4 main parts:</a:t>
            </a:r>
          </a:p>
          <a:p>
            <a:pPr marL="457200" indent="-457200">
              <a:buFont typeface="+mj-lt"/>
              <a:buAutoNum type="arabicPeriod"/>
            </a:pPr>
            <a:r>
              <a:rPr lang="en-AU" sz="1800" dirty="0">
                <a:latin typeface="+mn-lt"/>
              </a:rPr>
              <a:t>introduction</a:t>
            </a:r>
          </a:p>
          <a:p>
            <a:pPr marL="457200" indent="-457200">
              <a:buFont typeface="+mj-lt"/>
              <a:buAutoNum type="arabicPeriod"/>
            </a:pPr>
            <a:r>
              <a:rPr lang="en-AU" sz="1800" dirty="0">
                <a:latin typeface="+mn-lt"/>
              </a:rPr>
              <a:t>skill breakdown</a:t>
            </a:r>
          </a:p>
          <a:p>
            <a:pPr marL="457200" indent="-457200">
              <a:buFont typeface="+mj-lt"/>
              <a:buAutoNum type="arabicPeriod"/>
            </a:pPr>
            <a:r>
              <a:rPr lang="en-AU" sz="1800" dirty="0">
                <a:latin typeface="+mn-lt"/>
              </a:rPr>
              <a:t>drills</a:t>
            </a:r>
          </a:p>
          <a:p>
            <a:pPr marL="457200" indent="-457200">
              <a:buFont typeface="+mj-lt"/>
              <a:buAutoNum type="arabicPeriod"/>
            </a:pPr>
            <a:r>
              <a:rPr lang="en-AU" sz="1800" dirty="0">
                <a:latin typeface="+mn-lt"/>
              </a:rPr>
              <a:t>conclusion</a:t>
            </a:r>
          </a:p>
          <a:p>
            <a:r>
              <a:rPr lang="en-AU" sz="1800" dirty="0">
                <a:latin typeface="+mn-lt"/>
              </a:rPr>
              <a:t>For each section, you are encouraged to; briefly describe what will be shown on screen and what will be said or written, assign roles for who will perform, speak, or film each part, include any teaching cues or visuals that will help explain the skill clearly.</a:t>
            </a:r>
          </a:p>
        </p:txBody>
      </p:sp>
      <p:sp>
        <p:nvSpPr>
          <p:cNvPr id="2" name="Slide Number Placeholder 1">
            <a:extLst>
              <a:ext uri="{FF2B5EF4-FFF2-40B4-BE49-F238E27FC236}">
                <a16:creationId xmlns:a16="http://schemas.microsoft.com/office/drawing/2014/main" id="{C4C6731B-B898-AEC6-3B4B-80FA81DDE58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97</a:t>
            </a:fld>
            <a:endParaRPr lang="en-AU"/>
          </a:p>
        </p:txBody>
      </p:sp>
    </p:spTree>
    <p:extLst>
      <p:ext uri="{BB962C8B-B14F-4D97-AF65-F5344CB8AC3E}">
        <p14:creationId xmlns:p14="http://schemas.microsoft.com/office/powerpoint/2010/main" val="13853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F168D42-8257-1D32-627D-E9A5FC71E496}"/>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A2390B1F-424D-5490-19D6-1BC3F70E1F1B}"/>
              </a:ext>
            </a:extLst>
          </p:cNvPr>
          <p:cNvSpPr>
            <a:spLocks noGrp="1"/>
          </p:cNvSpPr>
          <p:nvPr>
            <p:ph type="title"/>
          </p:nvPr>
        </p:nvSpPr>
        <p:spPr/>
        <p:txBody>
          <a:bodyPr/>
          <a:lstStyle/>
          <a:p>
            <a:r>
              <a:rPr lang="en-AU">
                <a:latin typeface="+mj-lt"/>
              </a:rPr>
              <a:t>Written reflection</a:t>
            </a:r>
          </a:p>
        </p:txBody>
      </p:sp>
      <p:sp>
        <p:nvSpPr>
          <p:cNvPr id="4" name="Text Placeholder 3">
            <a:extLst>
              <a:ext uri="{FF2B5EF4-FFF2-40B4-BE49-F238E27FC236}">
                <a16:creationId xmlns:a16="http://schemas.microsoft.com/office/drawing/2014/main" id="{4D66D863-DCCD-A509-2E0E-43CA563B767E}"/>
              </a:ext>
            </a:extLst>
          </p:cNvPr>
          <p:cNvSpPr>
            <a:spLocks noGrp="1"/>
          </p:cNvSpPr>
          <p:nvPr>
            <p:ph type="body" sz="quarter" idx="18"/>
          </p:nvPr>
        </p:nvSpPr>
        <p:spPr/>
        <p:txBody>
          <a:bodyPr/>
          <a:lstStyle/>
          <a:p>
            <a:r>
              <a:rPr lang="en-AU">
                <a:latin typeface="+mj-lt"/>
              </a:rPr>
              <a:t>Individual task</a:t>
            </a:r>
          </a:p>
        </p:txBody>
      </p:sp>
      <p:sp>
        <p:nvSpPr>
          <p:cNvPr id="5" name="Text Placeholder 4">
            <a:extLst>
              <a:ext uri="{FF2B5EF4-FFF2-40B4-BE49-F238E27FC236}">
                <a16:creationId xmlns:a16="http://schemas.microsoft.com/office/drawing/2014/main" id="{73520A53-A54B-AD55-FFFC-C28421B54222}"/>
              </a:ext>
            </a:extLst>
          </p:cNvPr>
          <p:cNvSpPr>
            <a:spLocks noGrp="1"/>
          </p:cNvSpPr>
          <p:nvPr>
            <p:ph type="body" sz="quarter" idx="17"/>
          </p:nvPr>
        </p:nvSpPr>
        <p:spPr>
          <a:xfrm>
            <a:off x="5399998" y="1447200"/>
            <a:ext cx="6659627" cy="5248800"/>
          </a:xfrm>
        </p:spPr>
        <p:txBody>
          <a:bodyPr/>
          <a:lstStyle/>
          <a:p>
            <a:r>
              <a:rPr lang="en-AU" sz="1800" dirty="0">
                <a:latin typeface="+mn-lt"/>
              </a:rPr>
              <a:t>Complete an individual written reflection on how effectively your group collaborated to create the instructional video. The following sentence starters can be used to structure your reflection: </a:t>
            </a:r>
          </a:p>
          <a:p>
            <a:pPr marL="342900" indent="-342900">
              <a:buFont typeface="Arial" panose="020B0604020202020204" pitchFamily="34" charset="0"/>
              <a:buChar char="•"/>
            </a:pPr>
            <a:r>
              <a:rPr lang="en-AU" sz="1800" dirty="0">
                <a:latin typeface="+mn-lt"/>
              </a:rPr>
              <a:t>One way I contributed to the group was...</a:t>
            </a:r>
          </a:p>
          <a:p>
            <a:pPr marL="342900" indent="-342900">
              <a:buFont typeface="Arial" panose="020B0604020202020204" pitchFamily="34" charset="0"/>
              <a:buChar char="•"/>
            </a:pPr>
            <a:r>
              <a:rPr lang="en-AU" sz="1800" dirty="0">
                <a:latin typeface="+mn-lt"/>
              </a:rPr>
              <a:t>A strength of our group’s collaboration was...</a:t>
            </a:r>
          </a:p>
          <a:p>
            <a:pPr marL="342900" indent="-342900">
              <a:buFont typeface="Arial" panose="020B0604020202020204" pitchFamily="34" charset="0"/>
              <a:buChar char="•"/>
            </a:pPr>
            <a:r>
              <a:rPr lang="en-AU" sz="1800" dirty="0">
                <a:latin typeface="+mn-lt"/>
              </a:rPr>
              <a:t>A challenge we encountered as a group was... and we addressed it by...</a:t>
            </a:r>
          </a:p>
          <a:p>
            <a:pPr marL="342900" indent="-342900">
              <a:buFont typeface="Arial" panose="020B0604020202020204" pitchFamily="34" charset="0"/>
              <a:buChar char="•"/>
            </a:pPr>
            <a:r>
              <a:rPr lang="en-AU" sz="1800" dirty="0">
                <a:latin typeface="+mn-lt"/>
              </a:rPr>
              <a:t>I supported my group by...</a:t>
            </a:r>
          </a:p>
          <a:p>
            <a:pPr marL="342900" indent="-342900">
              <a:buFont typeface="Arial" panose="020B0604020202020204" pitchFamily="34" charset="0"/>
              <a:buChar char="•"/>
            </a:pPr>
            <a:r>
              <a:rPr lang="en-AU" sz="1800" dirty="0">
                <a:latin typeface="+mn-lt"/>
              </a:rPr>
              <a:t>We made decisions together by...</a:t>
            </a:r>
          </a:p>
          <a:p>
            <a:pPr marL="342900" indent="-342900">
              <a:buFont typeface="Arial" panose="020B0604020202020204" pitchFamily="34" charset="0"/>
              <a:buChar char="•"/>
            </a:pPr>
            <a:r>
              <a:rPr lang="en-AU" sz="1800" dirty="0">
                <a:latin typeface="+mn-lt"/>
              </a:rPr>
              <a:t>Effective teamwork helped us to...</a:t>
            </a:r>
          </a:p>
        </p:txBody>
      </p:sp>
      <p:sp>
        <p:nvSpPr>
          <p:cNvPr id="2" name="Slide Number Placeholder 1">
            <a:extLst>
              <a:ext uri="{FF2B5EF4-FFF2-40B4-BE49-F238E27FC236}">
                <a16:creationId xmlns:a16="http://schemas.microsoft.com/office/drawing/2014/main" id="{27EE476F-A873-E0BD-9A2F-A2CA5ABF4FA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98</a:t>
            </a:fld>
            <a:endParaRPr lang="en-AU"/>
          </a:p>
        </p:txBody>
      </p:sp>
    </p:spTree>
    <p:extLst>
      <p:ext uri="{BB962C8B-B14F-4D97-AF65-F5344CB8AC3E}">
        <p14:creationId xmlns:p14="http://schemas.microsoft.com/office/powerpoint/2010/main" val="330594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E6FA1834-0A9B-03D7-8C62-0A4B852F31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A8FE9B-220E-9850-175F-91E6F8F57C0C}"/>
              </a:ext>
            </a:extLst>
          </p:cNvPr>
          <p:cNvSpPr>
            <a:spLocks noGrp="1"/>
          </p:cNvSpPr>
          <p:nvPr>
            <p:ph type="title"/>
          </p:nvPr>
        </p:nvSpPr>
        <p:spPr/>
        <p:txBody>
          <a:bodyPr/>
          <a:lstStyle/>
          <a:p>
            <a:r>
              <a:rPr lang="en-AU" dirty="0">
                <a:latin typeface="+mj-lt"/>
              </a:rPr>
              <a:t>Written reflection continued</a:t>
            </a:r>
          </a:p>
        </p:txBody>
      </p:sp>
      <p:sp>
        <p:nvSpPr>
          <p:cNvPr id="5" name="Text Placeholder 4">
            <a:extLst>
              <a:ext uri="{FF2B5EF4-FFF2-40B4-BE49-F238E27FC236}">
                <a16:creationId xmlns:a16="http://schemas.microsoft.com/office/drawing/2014/main" id="{8482D1F1-7B15-0594-EA41-6BB0BB550259}"/>
              </a:ext>
            </a:extLst>
          </p:cNvPr>
          <p:cNvSpPr>
            <a:spLocks noGrp="1"/>
          </p:cNvSpPr>
          <p:nvPr>
            <p:ph type="body" sz="quarter" idx="17"/>
          </p:nvPr>
        </p:nvSpPr>
        <p:spPr>
          <a:xfrm>
            <a:off x="360000" y="1419168"/>
            <a:ext cx="11484000" cy="4807835"/>
          </a:xfrm>
        </p:spPr>
        <p:txBody>
          <a:bodyPr/>
          <a:lstStyle/>
          <a:p>
            <a:pPr marL="342900" indent="-342900">
              <a:buFont typeface="Arial" panose="020B0604020202020204" pitchFamily="34" charset="0"/>
              <a:buChar char="•"/>
            </a:pPr>
            <a:r>
              <a:rPr lang="en-AU" dirty="0">
                <a:latin typeface="+mn-lt"/>
              </a:rPr>
              <a:t>In future group tasks, I would improve by...</a:t>
            </a:r>
          </a:p>
          <a:p>
            <a:pPr marL="342900" indent="-342900">
              <a:buFont typeface="Arial" panose="020B0604020202020204" pitchFamily="34" charset="0"/>
              <a:buChar char="•"/>
            </a:pPr>
            <a:r>
              <a:rPr lang="en-AU" dirty="0">
                <a:latin typeface="+mn-lt"/>
              </a:rPr>
              <a:t>An example of strong collaboration in our group was when...</a:t>
            </a:r>
          </a:p>
          <a:p>
            <a:pPr marL="342900" indent="-342900">
              <a:buFont typeface="Arial" panose="020B0604020202020204" pitchFamily="34" charset="0"/>
              <a:buChar char="•"/>
            </a:pPr>
            <a:r>
              <a:rPr lang="en-AU" dirty="0">
                <a:latin typeface="+mn-lt"/>
              </a:rPr>
              <a:t>Each member contributed by...</a:t>
            </a:r>
          </a:p>
          <a:p>
            <a:pPr marL="342900" indent="-342900">
              <a:buFont typeface="Arial" panose="020B0604020202020204" pitchFamily="34" charset="0"/>
              <a:buChar char="•"/>
            </a:pPr>
            <a:r>
              <a:rPr lang="en-AU" dirty="0">
                <a:latin typeface="+mn-lt"/>
              </a:rPr>
              <a:t>From this experience, I learned that successful teamwork involves...</a:t>
            </a:r>
          </a:p>
          <a:p>
            <a:endParaRPr lang="en-AU" dirty="0">
              <a:latin typeface="+mn-lt"/>
            </a:endParaRPr>
          </a:p>
        </p:txBody>
      </p:sp>
      <p:sp>
        <p:nvSpPr>
          <p:cNvPr id="2" name="Slide Number Placeholder 1">
            <a:extLst>
              <a:ext uri="{FF2B5EF4-FFF2-40B4-BE49-F238E27FC236}">
                <a16:creationId xmlns:a16="http://schemas.microsoft.com/office/drawing/2014/main" id="{884DA29D-2433-991F-1C30-A9B1A831C4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99</a:t>
            </a:fld>
            <a:endParaRPr lang="en-AU"/>
          </a:p>
        </p:txBody>
      </p:sp>
    </p:spTree>
    <p:extLst>
      <p:ext uri="{BB962C8B-B14F-4D97-AF65-F5344CB8AC3E}">
        <p14:creationId xmlns:p14="http://schemas.microsoft.com/office/powerpoint/2010/main" val="6743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10F3C2-05B4-4092-9500-BC7366545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949EAA-9ECB-4827-B19A-F168C1E0C925}">
  <ds:schemaRefs>
    <ds:schemaRef ds:uri="http://schemas.microsoft.com/sharepoint/v3/contenttype/forms"/>
  </ds:schemaRefs>
</ds:datastoreItem>
</file>

<file path=customXml/itemProps3.xml><?xml version="1.0" encoding="utf-8"?>
<ds:datastoreItem xmlns:ds="http://schemas.openxmlformats.org/officeDocument/2006/customXml" ds:itemID="{4D62EBDE-F1AD-4BF8-AD02-36D998073AF2}">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 ds:uri="094ce8ca-8c20-4eb0-bb23-b47a1c76b753"/>
    <ds:schemaRef ds:uri="http://schemas.microsoft.com/office/infopath/2007/PartnerControls"/>
    <ds:schemaRef ds:uri="98740c54-966f-451d-a76c-e38eb7fddd5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27</TotalTime>
  <Words>10917</Words>
  <Application>Microsoft Office PowerPoint</Application>
  <PresentationFormat>Widescreen</PresentationFormat>
  <Paragraphs>987</Paragraphs>
  <Slides>101</Slides>
  <Notes>80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Montserrat</vt:lpstr>
      <vt:lpstr>Public Sans</vt:lpstr>
      <vt:lpstr>Times New Roman</vt:lpstr>
      <vt:lpstr>Calibri</vt:lpstr>
      <vt:lpstr>Arial</vt:lpstr>
      <vt:lpstr>Symbol</vt:lpstr>
      <vt:lpstr>NSWG Corporate</vt:lpstr>
      <vt:lpstr>Instructions for use</vt:lpstr>
      <vt:lpstr>Achieving peak athletic performance</vt:lpstr>
      <vt:lpstr>Learning sequences</vt:lpstr>
      <vt:lpstr>Learning sequence 1 – how do we improve performance?</vt:lpstr>
      <vt:lpstr>Learning intentions – how do we improve performance? </vt:lpstr>
      <vt:lpstr>Success criteria – how do we improve performance?</vt:lpstr>
      <vt:lpstr>Improving performance brainstorm and relationships</vt:lpstr>
      <vt:lpstr>Components of fitness</vt:lpstr>
      <vt:lpstr>Components of fitness </vt:lpstr>
      <vt:lpstr>Links to components of fitness</vt:lpstr>
      <vt:lpstr>Biomechanics</vt:lpstr>
      <vt:lpstr>Power, accuracy and balance</vt:lpstr>
      <vt:lpstr>Links to biomechanics</vt:lpstr>
      <vt:lpstr>Venn diagram</vt:lpstr>
      <vt:lpstr>Class discussion</vt:lpstr>
      <vt:lpstr>Cricket highlights (1)</vt:lpstr>
      <vt:lpstr>Cricket highlights (2)</vt:lpstr>
      <vt:lpstr>Cricket highlights (3)</vt:lpstr>
      <vt:lpstr>Cricket skills breakdown</vt:lpstr>
      <vt:lpstr>Class discussion </vt:lpstr>
      <vt:lpstr>Learning sequence 4 – cricket skills, biomechanics and goal setting </vt:lpstr>
      <vt:lpstr>Learning intentions – cricket skills, biomechanics and goal setting  </vt:lpstr>
      <vt:lpstr>Success criteria – cricket skills, biomechanics and goal setting </vt:lpstr>
      <vt:lpstr>Time to reflect</vt:lpstr>
      <vt:lpstr>Biomechanics principles</vt:lpstr>
      <vt:lpstr>Cricket skills linked to biomechanics </vt:lpstr>
      <vt:lpstr>Questions to support</vt:lpstr>
      <vt:lpstr>Sports linked to power, accuracy and balance</vt:lpstr>
      <vt:lpstr>SMART Goals</vt:lpstr>
      <vt:lpstr>Setting a goal</vt:lpstr>
      <vt:lpstr>Developing your goal</vt:lpstr>
      <vt:lpstr>Setting the goal</vt:lpstr>
      <vt:lpstr>Setting the goal continued</vt:lpstr>
      <vt:lpstr>Creating a SMART goal</vt:lpstr>
      <vt:lpstr>Learning sequence 6 – cricket skill development and analysis</vt:lpstr>
      <vt:lpstr>Learning intentions – cricket skill development and analysis</vt:lpstr>
      <vt:lpstr>Success criteria – cricket skill development and analysis</vt:lpstr>
      <vt:lpstr>Performance analysis</vt:lpstr>
      <vt:lpstr>Bowling analysis</vt:lpstr>
      <vt:lpstr>Batting analysis</vt:lpstr>
      <vt:lpstr>Individual analysis</vt:lpstr>
      <vt:lpstr>Comparing your skill to a professional (1)</vt:lpstr>
      <vt:lpstr>Group skill development session (1)</vt:lpstr>
      <vt:lpstr>Learning sequence 8 – the muscular and skeletal system</vt:lpstr>
      <vt:lpstr>Learning intentions – the muscular and skeletal system</vt:lpstr>
      <vt:lpstr>Success criteria – the muscular and skeletal system</vt:lpstr>
      <vt:lpstr>Skeletal system</vt:lpstr>
      <vt:lpstr>Joints in the body</vt:lpstr>
      <vt:lpstr>Muscular system</vt:lpstr>
      <vt:lpstr>Anatomical movement analysis in cricket</vt:lpstr>
      <vt:lpstr>Elbow model and cricket throwing analysis</vt:lpstr>
      <vt:lpstr>Flexion and extension</vt:lpstr>
      <vt:lpstr>Overarm throw analysis</vt:lpstr>
      <vt:lpstr>Assessment support (1)</vt:lpstr>
      <vt:lpstr>Assessment support (2)</vt:lpstr>
      <vt:lpstr>Learning sequence 9 – biomechanics lab and analysis</vt:lpstr>
      <vt:lpstr>Learning intentions – biomechanics lab and analysis</vt:lpstr>
      <vt:lpstr>Success criteria – biomechanics lab and analysis</vt:lpstr>
      <vt:lpstr>Force</vt:lpstr>
      <vt:lpstr>Force videos</vt:lpstr>
      <vt:lpstr>Force video reflection</vt:lpstr>
      <vt:lpstr>Absorbing force </vt:lpstr>
      <vt:lpstr>Absorbing force videos</vt:lpstr>
      <vt:lpstr>Absorbing force video reflection</vt:lpstr>
      <vt:lpstr>Trajectory and force </vt:lpstr>
      <vt:lpstr>Trajectory and force videos</vt:lpstr>
      <vt:lpstr>Trajectory and force video reflection</vt:lpstr>
      <vt:lpstr>Balance, stability and accuracy</vt:lpstr>
      <vt:lpstr>Balance, stability and accuracy videos</vt:lpstr>
      <vt:lpstr>Balance, stability and accuracy video reflection</vt:lpstr>
      <vt:lpstr>Learning sequence 10 – Self determined skill filming and analysis</vt:lpstr>
      <vt:lpstr>Learning intentions – student determined skill filming and analysis</vt:lpstr>
      <vt:lpstr>Success criteria – student determined skill filming and analysis</vt:lpstr>
      <vt:lpstr>Sports skill analysis</vt:lpstr>
      <vt:lpstr>Skill analysis questions</vt:lpstr>
      <vt:lpstr>Skill analysis questions continued (1)</vt:lpstr>
      <vt:lpstr>Skill analysis questions continued (2)</vt:lpstr>
      <vt:lpstr>Self-performance analysis</vt:lpstr>
      <vt:lpstr>Comparing your skill to a professional (2)</vt:lpstr>
      <vt:lpstr>Group skill development session (2)</vt:lpstr>
      <vt:lpstr>Lesson sequence 12 – assessment task and building the skills of collaboration</vt:lpstr>
      <vt:lpstr>Learning intentions – assessment task and building the skills of collaboration</vt:lpstr>
      <vt:lpstr>Success criteria – assessment task and building the skills of collaboration</vt:lpstr>
      <vt:lpstr>Collaboration unpacked</vt:lpstr>
      <vt:lpstr>Collaboration unpacked continued</vt:lpstr>
      <vt:lpstr>Brainstorm (1)</vt:lpstr>
      <vt:lpstr>Effective collaboration Y chart</vt:lpstr>
      <vt:lpstr>Brainstorm (2)</vt:lpstr>
      <vt:lpstr>Identifying strengths (1)</vt:lpstr>
      <vt:lpstr>Identifying strengths (2)</vt:lpstr>
      <vt:lpstr>Identifying strengths (3)</vt:lpstr>
      <vt:lpstr>Allocating roles and responsibilities (1)</vt:lpstr>
      <vt:lpstr>Allocating roles and responsibilities (2)</vt:lpstr>
      <vt:lpstr>Allocating roles and responsibilities (3)</vt:lpstr>
      <vt:lpstr>Planning for the group task</vt:lpstr>
      <vt:lpstr>Planning for the group task continued</vt:lpstr>
      <vt:lpstr>Storyboard</vt:lpstr>
      <vt:lpstr>Written reflection</vt:lpstr>
      <vt:lpstr>Written reflection continued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peak athletic performance – slide deck– Stage 5 PDHPE</dc:title>
  <dc:creator>NSW Department of Education</dc:creator>
  <dcterms:created xsi:type="dcterms:W3CDTF">2025-05-28T06:12:51Z</dcterms:created>
  <dcterms:modified xsi:type="dcterms:W3CDTF">2025-06-12T01:59:41Z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2025-05-28T06:13:17Z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a49e8b49-dcb6-4918-a157-4417b610d1f6</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