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63"/>
  </p:notesMasterIdLst>
  <p:handoutMasterIdLst>
    <p:handoutMasterId r:id="rId64"/>
  </p:handoutMasterIdLst>
  <p:sldIdLst>
    <p:sldId id="26381" r:id="rId2"/>
    <p:sldId id="2147480311" r:id="rId3"/>
    <p:sldId id="26505" r:id="rId4"/>
    <p:sldId id="26393" r:id="rId5"/>
    <p:sldId id="271" r:id="rId6"/>
    <p:sldId id="26383" r:id="rId7"/>
    <p:sldId id="2147480249" r:id="rId8"/>
    <p:sldId id="2147480247" r:id="rId9"/>
    <p:sldId id="289" r:id="rId10"/>
    <p:sldId id="2147480250" r:id="rId11"/>
    <p:sldId id="2147480291" r:id="rId12"/>
    <p:sldId id="2147480253" r:id="rId13"/>
    <p:sldId id="2147480294" r:id="rId14"/>
    <p:sldId id="2147480304" r:id="rId15"/>
    <p:sldId id="26506" r:id="rId16"/>
    <p:sldId id="26507" r:id="rId17"/>
    <p:sldId id="2147480288" r:id="rId18"/>
    <p:sldId id="2147480319" r:id="rId19"/>
    <p:sldId id="2147480320" r:id="rId20"/>
    <p:sldId id="2147480296" r:id="rId21"/>
    <p:sldId id="2147480289" r:id="rId22"/>
    <p:sldId id="2147480290" r:id="rId23"/>
    <p:sldId id="2147480265" r:id="rId24"/>
    <p:sldId id="2147480266" r:id="rId25"/>
    <p:sldId id="2147480267" r:id="rId26"/>
    <p:sldId id="2147480305" r:id="rId27"/>
    <p:sldId id="2147480260" r:id="rId28"/>
    <p:sldId id="2147480306" r:id="rId29"/>
    <p:sldId id="26508" r:id="rId30"/>
    <p:sldId id="26516" r:id="rId31"/>
    <p:sldId id="26509" r:id="rId32"/>
    <p:sldId id="2147480308" r:id="rId33"/>
    <p:sldId id="2147480309" r:id="rId34"/>
    <p:sldId id="2147480310" r:id="rId35"/>
    <p:sldId id="2147480271" r:id="rId36"/>
    <p:sldId id="2147480297" r:id="rId37"/>
    <p:sldId id="2147480298" r:id="rId38"/>
    <p:sldId id="2147480318" r:id="rId39"/>
    <p:sldId id="2147480299" r:id="rId40"/>
    <p:sldId id="2147480292" r:id="rId41"/>
    <p:sldId id="2147480300" r:id="rId42"/>
    <p:sldId id="2147480272" r:id="rId43"/>
    <p:sldId id="26510" r:id="rId44"/>
    <p:sldId id="26512" r:id="rId45"/>
    <p:sldId id="26515" r:id="rId46"/>
    <p:sldId id="2147480268" r:id="rId47"/>
    <p:sldId id="2147480301" r:id="rId48"/>
    <p:sldId id="2147480273" r:id="rId49"/>
    <p:sldId id="2147480275" r:id="rId50"/>
    <p:sldId id="2147480302" r:id="rId51"/>
    <p:sldId id="2147480303" r:id="rId52"/>
    <p:sldId id="2147480276" r:id="rId53"/>
    <p:sldId id="2147480312" r:id="rId54"/>
    <p:sldId id="2147480277" r:id="rId55"/>
    <p:sldId id="2147480314" r:id="rId56"/>
    <p:sldId id="2147480315" r:id="rId57"/>
    <p:sldId id="2147480316" r:id="rId58"/>
    <p:sldId id="2147480317" r:id="rId59"/>
    <p:sldId id="2147480278" r:id="rId60"/>
    <p:sldId id="360" r:id="rId61"/>
    <p:sldId id="361" r:id="rId62"/>
  </p:sldIdLst>
  <p:sldSz cx="12192000" cy="6858000"/>
  <p:notesSz cx="6858000" cy="9144000"/>
  <p:embeddedFontLst>
    <p:embeddedFont>
      <p:font typeface="Montserrat" panose="00000500000000000000" pitchFamily="2" charset="0"/>
      <p:regular r:id="rId65"/>
      <p:bold r:id="rId66"/>
      <p:italic r:id="rId67"/>
      <p:boldItalic r:id="rId68"/>
    </p:embeddedFont>
    <p:embeddedFont>
      <p:font typeface="Segoe UI" panose="020B0502040204020203" pitchFamily="34" charset="0"/>
      <p:regular r:id="rId69"/>
      <p:bold r:id="rId70"/>
      <p:italic r:id="rId71"/>
      <p:boldItalic r:id="rId7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81"/>
            <p14:sldId id="2147480311"/>
          </p14:sldIdLst>
        </p14:section>
        <p14:section name="Slide templates" id="{D5A8010D-981F-43AA-A0D6-182EC53CAA84}">
          <p14:sldIdLst>
            <p14:sldId id="26505"/>
            <p14:sldId id="26393"/>
          </p14:sldIdLst>
        </p14:section>
        <p14:section name="Changing times, changing me" id="{E4C6B1B8-9D3C-4B6D-8118-6442F15DAE99}">
          <p14:sldIdLst>
            <p14:sldId id="271"/>
            <p14:sldId id="26383"/>
            <p14:sldId id="2147480249"/>
            <p14:sldId id="2147480247"/>
            <p14:sldId id="289"/>
            <p14:sldId id="2147480250"/>
            <p14:sldId id="2147480291"/>
            <p14:sldId id="2147480253"/>
            <p14:sldId id="2147480294"/>
            <p14:sldId id="2147480304"/>
          </p14:sldIdLst>
        </p14:section>
        <p14:section name="Signalling change: the role of hormones" id="{8F4E089F-20CE-46E5-B73B-B2D77DFD0216}">
          <p14:sldIdLst>
            <p14:sldId id="26506"/>
            <p14:sldId id="26507"/>
            <p14:sldId id="2147480288"/>
            <p14:sldId id="2147480319"/>
            <p14:sldId id="2147480320"/>
            <p14:sldId id="2147480296"/>
            <p14:sldId id="2147480289"/>
            <p14:sldId id="2147480290"/>
            <p14:sldId id="2147480265"/>
            <p14:sldId id="2147480266"/>
            <p14:sldId id="2147480267"/>
            <p14:sldId id="2147480305"/>
            <p14:sldId id="2147480260"/>
            <p14:sldId id="2147480306"/>
          </p14:sldIdLst>
        </p14:section>
        <p14:section name="Stronger than yesterday: mastering your mind and mood" id="{29CB81A4-7EC1-47F7-B9A1-40A221F12E92}">
          <p14:sldIdLst>
            <p14:sldId id="26508"/>
            <p14:sldId id="26516"/>
            <p14:sldId id="26509"/>
            <p14:sldId id="2147480308"/>
            <p14:sldId id="2147480309"/>
            <p14:sldId id="2147480310"/>
            <p14:sldId id="2147480271"/>
            <p14:sldId id="2147480297"/>
            <p14:sldId id="2147480298"/>
            <p14:sldId id="2147480318"/>
            <p14:sldId id="2147480299"/>
            <p14:sldId id="2147480292"/>
            <p14:sldId id="2147480300"/>
            <p14:sldId id="2147480272"/>
          </p14:sldIdLst>
        </p14:section>
        <p14:section name="Communication, conflict and respectful relationships" id="{A9BE3882-FF1A-4F07-93F7-6C2998208AFC}">
          <p14:sldIdLst>
            <p14:sldId id="26510"/>
            <p14:sldId id="26512"/>
            <p14:sldId id="26515"/>
            <p14:sldId id="2147480268"/>
            <p14:sldId id="2147480301"/>
            <p14:sldId id="2147480273"/>
            <p14:sldId id="2147480275"/>
            <p14:sldId id="2147480302"/>
            <p14:sldId id="2147480303"/>
            <p14:sldId id="2147480276"/>
            <p14:sldId id="2147480312"/>
            <p14:sldId id="2147480277"/>
            <p14:sldId id="2147480314"/>
            <p14:sldId id="2147480315"/>
            <p14:sldId id="2147480316"/>
            <p14:sldId id="2147480317"/>
            <p14:sldId id="2147480278"/>
          </p14:sldIdLst>
        </p14:section>
        <p14:section name="Assets" id="{ACCADEBA-79DB-4F18-8F19-E4DF86159DFB}">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12/09/2025</a:t>
            </a:fld>
            <a:endParaRPr lang="en-AU">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12/09/2025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hvic.org.au/assets/resources/Grade_5and6_Reproductive-body-part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hvic.org.au/assets/resources/Grade_5and6_Reproductive-body-par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hvic.org.au/assets/resources/Grade_5and6_Reproductive-body-par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A5BE-FE74-52FB-A956-08D4F67D2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121C0-8A79-70E0-56D4-D918EBF595A5}"/>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E63983AF-B88A-042B-6411-5F36E52CF1F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8BB9E188-1E20-A68F-B12F-848F69E9E1E9}"/>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8559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EC8C-06FA-3538-76F0-5275A7129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BC4F0-4EAF-7A67-BA54-CCEE360D8C6D}"/>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DCC43799-7B8F-C474-4148-0A72049C6E1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5DA909DC-FF8C-5527-DE36-AEDD59F1CA6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7267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6DD5-6E0B-E0CA-2199-456D68EBC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00B7F-0E44-8BF0-E8F2-DAAFFAD6945D}"/>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A96D028D-54C5-0316-39C8-7A754BA43C0E}"/>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5C090054-9E64-FF75-86B4-21734CDFAAD2}"/>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95993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F082-A46C-EC5D-CBEE-5B789A629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B9B6C-0E59-B450-A61B-70787C6D81E5}"/>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1E471A97-BF06-788B-B703-BED0431E1DF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1133A38E-FEC0-08BF-B9DE-BAF0C481845D}"/>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683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AC7C0-1CC9-9793-42B0-0347D413C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C78C2-D19A-C851-EBD5-C65FABB54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99E57-C81E-2E12-B3A3-56D3C6E21FD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80DB93A-087C-2C88-332D-4CB17F4D4D5F}"/>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567853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A8C7-520F-9CB9-7475-3D0B3D658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A9129-C6E6-B673-E451-FE919BE20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429EB-77EA-71FD-A186-D10AD32D5265}"/>
              </a:ext>
            </a:extLst>
          </p:cNvPr>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a:extLst>
              <a:ext uri="{FF2B5EF4-FFF2-40B4-BE49-F238E27FC236}">
                <a16:creationId xmlns:a16="http://schemas.microsoft.com/office/drawing/2014/main" id="{15AA106B-DBE5-D33F-61C9-546478F6157F}"/>
              </a:ext>
            </a:extLst>
          </p:cNvPr>
          <p:cNvSpPr>
            <a:spLocks noGrp="1"/>
          </p:cNvSpPr>
          <p:nvPr>
            <p:ph type="sldNum" sz="quarter" idx="5"/>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143367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00F1-EE8C-94E7-2009-284685BD8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D3877-9F6F-679B-C736-27913879D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5B806-309E-856E-80F7-4ACF10E41DF7}"/>
              </a:ext>
            </a:extLst>
          </p:cNvPr>
          <p:cNvSpPr>
            <a:spLocks noGrp="1"/>
          </p:cNvSpPr>
          <p:nvPr>
            <p:ph type="body" idx="1"/>
          </p:nvPr>
        </p:nvSpPr>
        <p:spPr/>
        <p:txBody>
          <a:bodyPr/>
          <a:lstStyle/>
          <a:p>
            <a:r>
              <a:rPr lang="en-AU"/>
              <a:t>Video source: https://</a:t>
            </a:r>
            <a:r>
              <a:rPr lang="en-AU" err="1"/>
              <a:t>www.youtube.com</a:t>
            </a:r>
            <a:r>
              <a:rPr lang="en-AU"/>
              <a:t>/</a:t>
            </a:r>
            <a:r>
              <a:rPr lang="en-AU" err="1"/>
              <a:t>watch?v</a:t>
            </a:r>
            <a:r>
              <a:rPr lang="en-AU"/>
              <a:t>=WsegDnZ10FQ</a:t>
            </a:r>
          </a:p>
          <a:p>
            <a:endParaRPr lang="en-AU"/>
          </a:p>
        </p:txBody>
      </p:sp>
      <p:sp>
        <p:nvSpPr>
          <p:cNvPr id="4" name="Slide Number Placeholder 3">
            <a:extLst>
              <a:ext uri="{FF2B5EF4-FFF2-40B4-BE49-F238E27FC236}">
                <a16:creationId xmlns:a16="http://schemas.microsoft.com/office/drawing/2014/main" id="{196FD09E-7A31-77CE-EF42-F37C04BFFA0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1720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8F72-D728-D1A9-A6DB-34DCBB059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461C9-BCCC-8A16-BA84-8D7EBFE18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2BD25-05D0-E1ED-2681-9AF096E8557B}"/>
              </a:ext>
            </a:extLst>
          </p:cNvPr>
          <p:cNvSpPr>
            <a:spLocks noGrp="1"/>
          </p:cNvSpPr>
          <p:nvPr>
            <p:ph type="body" idx="1"/>
          </p:nvPr>
        </p:nvSpPr>
        <p:spPr/>
        <p:txBody>
          <a:bodyPr/>
          <a:lstStyle/>
          <a:p>
            <a:r>
              <a:rPr lang="en-AU"/>
              <a:t>Images sourced from Canva.</a:t>
            </a:r>
          </a:p>
        </p:txBody>
      </p:sp>
      <p:sp>
        <p:nvSpPr>
          <p:cNvPr id="4" name="Slide Number Placeholder 3">
            <a:extLst>
              <a:ext uri="{FF2B5EF4-FFF2-40B4-BE49-F238E27FC236}">
                <a16:creationId xmlns:a16="http://schemas.microsoft.com/office/drawing/2014/main" id="{4BE2F271-90FA-CE9F-BC99-6BFF062F5321}"/>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6135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8391-1878-3E09-A3DB-C36CBABB9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2211C-EFA2-7057-AF22-1731213EBB3A}"/>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00FF1400-907A-CB22-F8B8-F21D19BB755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Reproductive body parts by Sexual Health Victoria. </a:t>
            </a:r>
            <a:r>
              <a:rPr lang="en-AU" sz="1800">
                <a:effectLst/>
                <a:latin typeface="Segoe UI" panose="020B0502040204020203" pitchFamily="34" charset="0"/>
                <a:hlinkClick r:id="rId3"/>
              </a:rPr>
              <a:t>https://shvic.org.au/assets/resources/Grade_5and6_Reproductive-body-parts.pdf</a:t>
            </a:r>
            <a:endParaRPr lang="en-AU"/>
          </a:p>
        </p:txBody>
      </p:sp>
      <p:sp>
        <p:nvSpPr>
          <p:cNvPr id="4" name="Slide Number Placeholder 3">
            <a:extLst>
              <a:ext uri="{FF2B5EF4-FFF2-40B4-BE49-F238E27FC236}">
                <a16:creationId xmlns:a16="http://schemas.microsoft.com/office/drawing/2014/main" id="{65BE7024-880F-8E60-8073-0F9AF407674D}"/>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86014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7E45-0EFA-A503-7FF6-D5C48D523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6134F-7755-1114-FE99-3C1EF880E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5B9DE-9893-894E-CCA2-B60A4F447B1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45B9712-27DC-EB3C-6A9F-CA17F2D77FB0}"/>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6655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changing leaves by Sarena on </a:t>
            </a:r>
            <a:r>
              <a:rPr lang="en-AU" err="1"/>
              <a:t>Unsplash</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B471-0F91-9AA6-F4C8-FFB6BE062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798A2-89FE-F549-5405-30E6C08DA02C}"/>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AB606380-E5E0-9E05-9C96-CD8B092737D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Reproductive body parts by Sexual Health Victoria. </a:t>
            </a:r>
            <a:r>
              <a:rPr lang="en-AU" sz="1800">
                <a:effectLst/>
                <a:latin typeface="Segoe UI" panose="020B0502040204020203" pitchFamily="34" charset="0"/>
                <a:hlinkClick r:id="rId3"/>
              </a:rPr>
              <a:t>https://shvic.org.au/assets/resources/Grade_5and6_Reproductive-body-parts.pdf</a:t>
            </a:r>
            <a:endParaRPr lang="en-AU"/>
          </a:p>
        </p:txBody>
      </p:sp>
      <p:sp>
        <p:nvSpPr>
          <p:cNvPr id="4" name="Slide Number Placeholder 3">
            <a:extLst>
              <a:ext uri="{FF2B5EF4-FFF2-40B4-BE49-F238E27FC236}">
                <a16:creationId xmlns:a16="http://schemas.microsoft.com/office/drawing/2014/main" id="{CE3858FA-2698-9E88-29ED-4419E33C5A7D}"/>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353829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A457D-8011-DA9C-6B4B-6023CF6F7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F6188-9E25-7459-78A1-A9490BE47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4AC7D-4597-4A70-1406-6290A6BE105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B3EF7D3-C9FF-7740-1B5C-7EF3D680F11E}"/>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678379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F935-E340-E777-C4C4-3E4E2910B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CBA15-86DB-1840-B2EA-992EB98F58F6}"/>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DD9F05AD-0F2F-3456-608A-2B2AA076993F}"/>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Reproductive body parts by Sexual Health Victoria. </a:t>
            </a:r>
            <a:r>
              <a:rPr lang="en-AU" sz="1600">
                <a:effectLst/>
                <a:latin typeface="Segoe UI" panose="020B0502040204020203" pitchFamily="34" charset="0"/>
                <a:hlinkClick r:id="rId3"/>
              </a:rPr>
              <a:t>https://shvic.org.au/assets/resources/Grade_5and6_Reproductive-body-parts.pdf</a:t>
            </a: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6E428ABE-685F-D07A-0EAF-4EB29934BF4B}"/>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48097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B9A13-BFDC-503F-70BD-B557D49EC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518AA-DC38-27CE-F41C-5EACB61DD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407CF-2318-4D96-76C9-7B2EB3C8006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1FA1D8C-658B-FD58-61A2-D8904F21DF19}"/>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152070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C62CE-4C24-DB0B-D8A4-B6C1FEB08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BDCFF-0DA9-0907-5F1D-CA5A54229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F2079-306C-613A-379B-8718346F916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0E8F7AC-4983-19DD-CCB4-3659393BEC95}"/>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449759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6CD1-30AD-AA5B-4909-71BDF5D9E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71F9A-0E9D-68E5-E3DA-A31AA9E28532}"/>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7697BC10-B87C-C0D2-2745-E915017BCB1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4D145873-736E-1B69-0280-9CAB7D0DDDF9}"/>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189159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7D909-D20C-785D-3642-236EEC9D5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A213B-1B27-AA18-56C6-F40697ECC26E}"/>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E7758B06-42C5-3F23-B45A-BE56D71E8B3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661C6600-4A2D-5381-13F3-47D7E30ADBD8}"/>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592467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C1DA7-E1DC-9997-27CC-7A448BBD2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03FCE-9B39-B3A1-90F5-1A3F7223C426}"/>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A7391DAC-C7D4-E818-9064-8DADEED5B3D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B8DEBD38-CF73-CF47-3E01-5C10EBFF31E2}"/>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716008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ECE6-192E-CE11-DB5D-B3C370B73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151B4-F173-FCC2-E084-7D7B6EF4E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C8BC1-0AD5-61BF-1279-7297A5D9F78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AE4AB7E-67F3-AD24-8DDA-40B99E7039C6}"/>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259483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63DA-313C-0252-6BC4-EE29990AD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43CA2-293B-DD2C-EC0E-8D4963AB0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42C17-E4AD-36BE-D2D8-5E64F24AAC2E}"/>
              </a:ext>
            </a:extLst>
          </p:cNvPr>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a:extLst>
              <a:ext uri="{FF2B5EF4-FFF2-40B4-BE49-F238E27FC236}">
                <a16:creationId xmlns:a16="http://schemas.microsoft.com/office/drawing/2014/main" id="{56FED585-1D9B-B3DF-24FA-FD53C51A6130}"/>
              </a:ext>
            </a:extLst>
          </p:cNvPr>
          <p:cNvSpPr>
            <a:spLocks noGrp="1"/>
          </p:cNvSpPr>
          <p:nvPr>
            <p:ph type="sldNum" sz="quarter" idx="5"/>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132072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endParaRPr lang="en-US"/>
          </a:p>
          <a:p>
            <a:pPr marL="171450" indent="-171450">
              <a:buFont typeface="Arial"/>
              <a:buChar char="•"/>
            </a:pPr>
            <a:r>
              <a:rPr lang="en-AU"/>
              <a:t>Click lesson numbers to go to specific lessons</a:t>
            </a:r>
          </a:p>
          <a:p>
            <a:pPr marL="171450" indent="-171450">
              <a:buFont typeface="Arial"/>
              <a:buChar char="•"/>
            </a:pPr>
            <a:r>
              <a:rPr lang="en-AU"/>
              <a:t>Interactive features can be viewed in slide show</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53A2F-D35F-AC9A-E8B3-957F9648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89AB9-4A77-E91F-3C04-060818367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65215-9120-CC51-E985-B3C0F8EAB5EE}"/>
              </a:ext>
            </a:extLst>
          </p:cNvPr>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a:extLst>
              <a:ext uri="{FF2B5EF4-FFF2-40B4-BE49-F238E27FC236}">
                <a16:creationId xmlns:a16="http://schemas.microsoft.com/office/drawing/2014/main" id="{B057248F-7739-B42B-8B95-FC8F50017F87}"/>
              </a:ext>
            </a:extLst>
          </p:cNvPr>
          <p:cNvSpPr>
            <a:spLocks noGrp="1"/>
          </p:cNvSpPr>
          <p:nvPr>
            <p:ph type="sldNum" sz="quarter" idx="5"/>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2868024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EEF7D-818B-3462-E609-B60EF5080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C7163-7B89-E963-223D-8C0257340CA7}"/>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36AB569C-DD98-2442-535A-A6D33B5E18EC}"/>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CCB2274-499D-530A-C167-EC8CFB5D9811}"/>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71797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15736-92CD-76B1-EA1D-926698587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25CA9-068D-179C-8D95-53700D7E26CC}"/>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7824975A-28F1-86AF-126D-262AA606095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F7B25A4-311B-FE22-D8C5-C75D25437961}"/>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561697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6E9E3-B685-12B5-2890-88725CA2E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73D1E-095F-45F8-3BF2-27FF51C06719}"/>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AA1B48B8-B338-CB05-AC85-6B4B2CEA47E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25454D38-5D3E-F27D-C0D5-6EEC684B1375}"/>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71798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B69E-D314-E051-5D0D-EE65D487F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22960-AD8C-1390-528D-D7CA50657F42}"/>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D6497413-68D0-23EF-AA64-DE1868AD854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58ADD6EC-9210-3C1E-A3AC-9EBC94B32258}"/>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3552573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10D2-DA20-880B-E74D-C2955C49D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3759A-E1B0-07EB-856A-5BE5B65D0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2ADCD-2D55-1E3E-0858-4C4FCF4D280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40B3FF0-A2AB-D1C5-7B89-4B3E8AD096EF}"/>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19748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7A8E-7D7D-1840-E824-F74BDC10F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02E2C-DB0D-8530-3BF9-F200AF6318FC}"/>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F1BB7ED5-E629-0912-F63C-66B59DC340F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D23AD588-E75F-B07A-2B3E-40E26F67BB35}"/>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2970266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4A3F-B39B-8FAA-88C2-39F27D021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98748-58A9-67D9-8048-E4E33FEA93E4}"/>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9DEDAAD4-AEF4-7EFA-6F25-327DE5E85B5E}"/>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65D7DBC-2205-7414-BFC9-6E9F86B336E0}"/>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621112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1243-BFCD-3768-126A-F4FC331FC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5967C-A305-3213-D306-641875A18E73}"/>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144A71DB-1C28-DA4C-BA39-A99AE7223DD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65D2FA33-0C22-DA46-8050-CF36EA31DDC0}"/>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2182349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70E5-CA8A-9491-95DF-8B46F69D5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0250D-70DB-5FF6-EF0A-14C9B441F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1C9CD-6D67-4DB1-ECAC-0982F550D4AD}"/>
              </a:ext>
            </a:extLst>
          </p:cNvPr>
          <p:cNvSpPr>
            <a:spLocks noGrp="1"/>
          </p:cNvSpPr>
          <p:nvPr>
            <p:ph type="body" idx="1"/>
          </p:nvPr>
        </p:nvSpPr>
        <p:spPr/>
        <p:txBody>
          <a:bodyPr/>
          <a:lstStyle/>
          <a:p>
            <a:r>
              <a:rPr lang="en-AU"/>
              <a:t>Video source: https://</a:t>
            </a:r>
            <a:r>
              <a:rPr lang="en-AU" err="1"/>
              <a:t>www.youtube.com</a:t>
            </a:r>
            <a:r>
              <a:rPr lang="en-AU"/>
              <a:t>/</a:t>
            </a:r>
            <a:r>
              <a:rPr lang="en-AU" err="1"/>
              <a:t>watch?v</a:t>
            </a:r>
            <a:r>
              <a:rPr lang="en-AU"/>
              <a:t>=jJrs51lYGX0</a:t>
            </a:r>
          </a:p>
        </p:txBody>
      </p:sp>
      <p:sp>
        <p:nvSpPr>
          <p:cNvPr id="4" name="Slide Number Placeholder 3">
            <a:extLst>
              <a:ext uri="{FF2B5EF4-FFF2-40B4-BE49-F238E27FC236}">
                <a16:creationId xmlns:a16="http://schemas.microsoft.com/office/drawing/2014/main" id="{217ADAF0-38E0-ABEF-5163-E3707127CCC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6216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8A44-E5F5-DE3B-8284-E3B5E2A82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9BE24-D82E-1A2E-7749-BF35E65CB545}"/>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9FDC8049-9C65-4755-2D6D-ABBFF9F8688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1A67DB8-5530-9A26-C13E-C2C3DFE0560B}"/>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573017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DB87-910D-6460-4E68-1D95E112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CF35C-D34B-08B2-E9DE-24D8AAFB29F1}"/>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0CD3861A-694A-F478-B7F2-F17C6E8E02B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DF26E1E4-BC9E-D2AB-1EAC-5383C0FCDFED}"/>
              </a:ext>
            </a:extLst>
          </p:cNvPr>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179989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02834-3DA8-CD57-FDFB-9461E7060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C50BA-C170-4D5A-CE9D-5D6073D88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C478E-250A-4499-3C54-EC2BA1C65E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BFA5D29-91EF-35A4-A7EA-51519F1AEAAF}"/>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1812642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2D41-EE3D-90A5-8AF1-817327E40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6FF9D-34CE-0321-CAD2-460F760B0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DE5A7-ECEC-D617-C491-CF8AED5C135E}"/>
              </a:ext>
            </a:extLst>
          </p:cNvPr>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a:extLst>
              <a:ext uri="{FF2B5EF4-FFF2-40B4-BE49-F238E27FC236}">
                <a16:creationId xmlns:a16="http://schemas.microsoft.com/office/drawing/2014/main" id="{242F0EBB-AD48-50EE-5BE7-CC64CE1E747A}"/>
              </a:ext>
            </a:extLst>
          </p:cNvPr>
          <p:cNvSpPr>
            <a:spLocks noGrp="1"/>
          </p:cNvSpPr>
          <p:nvPr>
            <p:ph type="sldNum" sz="quarter" idx="5"/>
          </p:nvPr>
        </p:nvSpPr>
        <p:spPr/>
        <p:txBody>
          <a:bodyPr/>
          <a:lstStyle/>
          <a:p>
            <a:fld id="{D09C5488-DD16-4714-9519-7BE21BA11D4E}" type="slidenum">
              <a:rPr lang="en-AU" smtClean="0"/>
              <a:t>44</a:t>
            </a:fld>
            <a:endParaRPr lang="en-AU"/>
          </a:p>
        </p:txBody>
      </p:sp>
    </p:spTree>
    <p:extLst>
      <p:ext uri="{BB962C8B-B14F-4D97-AF65-F5344CB8AC3E}">
        <p14:creationId xmlns:p14="http://schemas.microsoft.com/office/powerpoint/2010/main" val="4044757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26DD-D043-69B1-6A18-3FA87965F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744DA-BCA9-8B48-73FE-6B4086036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D6A96-87A9-E649-3FF0-ADB92E857C82}"/>
              </a:ext>
            </a:extLst>
          </p:cNvPr>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a:extLst>
              <a:ext uri="{FF2B5EF4-FFF2-40B4-BE49-F238E27FC236}">
                <a16:creationId xmlns:a16="http://schemas.microsoft.com/office/drawing/2014/main" id="{4FA9E95C-D700-ECB6-09C6-B0A7B8C2A20A}"/>
              </a:ext>
            </a:extLst>
          </p:cNvPr>
          <p:cNvSpPr>
            <a:spLocks noGrp="1"/>
          </p:cNvSpPr>
          <p:nvPr>
            <p:ph type="sldNum" sz="quarter" idx="5"/>
          </p:nvPr>
        </p:nvSpPr>
        <p:spPr/>
        <p:txBody>
          <a:bodyPr/>
          <a:lstStyle/>
          <a:p>
            <a:fld id="{D09C5488-DD16-4714-9519-7BE21BA11D4E}" type="slidenum">
              <a:rPr lang="en-AU" smtClean="0"/>
              <a:t>45</a:t>
            </a:fld>
            <a:endParaRPr lang="en-AU"/>
          </a:p>
        </p:txBody>
      </p:sp>
    </p:spTree>
    <p:extLst>
      <p:ext uri="{BB962C8B-B14F-4D97-AF65-F5344CB8AC3E}">
        <p14:creationId xmlns:p14="http://schemas.microsoft.com/office/powerpoint/2010/main" val="3337267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37CD-2F66-E8B7-6426-B324B35C1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CAE98-42E7-1208-8246-3C7C553447C3}"/>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DB4FAB2E-FE67-12A2-DF30-6D4C274994A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4092609B-44F2-D0C6-E7F0-CE61FF6CF683}"/>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37433485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BF54C-E63E-B9F2-F630-B49324B59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247FB-095D-2FDC-E704-A876C763E494}"/>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3FB164A7-E7D1-0A0D-0852-B3E499109C0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EA502DD2-8956-9C28-00FA-1A85515C0558}"/>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4345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D3DB-2C10-B689-9B90-BEA34E28C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9320E-612D-C0FD-AC10-1C479C0E8693}"/>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1013E450-1767-8987-FCA1-B30D4ED4B98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D66825D8-E8FF-6B78-59A4-B889E02E7EA7}"/>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808537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7F51-86F3-31D7-C417-4269A23D7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5762B-E8FC-D7E2-876B-EF05C970B2DE}"/>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35A922F7-3D3B-0C34-D172-63AD5EFE731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51360D7A-E217-D9EA-5147-BF4DDED845F0}"/>
              </a:ext>
            </a:extLst>
          </p:cNvPr>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41353095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F3EC-CDD9-6112-CB3E-B1886A696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55A44-ADD2-FBAE-14D8-3BC5DC216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1AC5B-5E19-E60A-4F71-4779246D679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C846E98-5FA6-B215-C634-C1B7D668D66A}"/>
              </a:ext>
            </a:extLst>
          </p:cNvPr>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237780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Notes for teachers:</a:t>
            </a:r>
          </a:p>
          <a:p>
            <a:pPr marL="171450" indent="-171450">
              <a:buFont typeface="Arial"/>
              <a:buChar char="•"/>
            </a:pPr>
            <a:r>
              <a:rPr lang="en-AU"/>
              <a:t>Learning intentions and success criteria are best co-constructed with students. Adapt the learning intention as required and add matching success criteria.</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endParaRPr lang="en-AU"/>
          </a:p>
          <a:p>
            <a:pPr marL="171450" indent="-171450">
              <a:buFont typeface="Arial"/>
              <a:buChar char="•"/>
            </a:pPr>
            <a:r>
              <a:rPr lang="en-AU"/>
              <a:t>LISC is not necessarily presented at the beginning of the lesson. Teacher needs to consider most effectual time to introduce </a:t>
            </a:r>
          </a:p>
          <a:p>
            <a:pPr marL="171450" indent="-171450">
              <a:buFont typeface="Arial"/>
              <a:buChar char="•"/>
            </a:pPr>
            <a:r>
              <a:rPr lang="en-AU"/>
              <a:t>LISC should be revisited during the lesson to support students' evaluation of their learning</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C6747-95B2-DCC2-E6F7-C7664151E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62D1E-B8A4-7BE5-639F-03B3866075F1}"/>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E44FF7A9-96E9-74FE-CB0C-1B67A94C46E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4FF52124-72BC-E66A-A1A1-C3E9125C025B}"/>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648583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FE58-E13D-D315-41A4-D225F1512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EC6DD-43F6-2423-65B8-A4EBFEC59227}"/>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623000F7-E13C-DC81-67EC-B97034239D1E}"/>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A4F2B6F7-CB4E-C6FF-9F16-B5461B89F219}"/>
              </a:ext>
            </a:extLst>
          </p:cNvPr>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975104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E2EE-A7FE-6292-9155-E16FCFFAA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BD0B5-5346-6C24-6667-9EA7A763B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22086-29BC-D31C-C82B-C671CDB1FEF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077E3BA-6CFC-C238-1B6E-41DFD584C63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53</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086731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1F7A-4D8C-E199-4495-348DB7428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C0491-FFFE-0704-C48F-AE3842DD2B50}"/>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2802DB13-728D-C498-9905-A05A3A38F59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895235F0-5AE0-387A-606A-6ABC54D3C704}"/>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1730529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59BA-B788-5D8D-CA6E-3882CB6AA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3619D-1A28-3438-27B5-203B13C2D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77D6F-598F-1179-74F5-E8EEF93B4D2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8725122-8CFB-7ED6-D3D7-92E7EAB79AB6}"/>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306836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BA70-4A3E-31AD-334B-CD04CC353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ACDE9-C271-7C79-6424-A47F3D7C9C90}"/>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F6236CCF-390E-6936-92A1-BF8183AB2ADF}"/>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2E634A0F-17A4-2800-0876-CC5FBBE15BE2}"/>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3805361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A335-9FE1-F1B2-0427-9EE49F639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ED9EC-45F4-E41D-78D0-9BCC6B11FC96}"/>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83EE689E-44F8-C1CD-7314-D293D8CDE92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8C26CA3F-C2DA-9ECD-4893-4120EADE07E4}"/>
              </a:ext>
            </a:extLst>
          </p:cNvPr>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29063471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8DE9E-2E48-A128-EE3E-F6A46428B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A1E02-9580-1DE8-20E8-9B2A597A260D}"/>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589D3350-EDB6-D307-40F0-F90E6B13914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F1F4085B-D613-C833-C25E-8F0991EEBB81}"/>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1828719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9C984-C360-1A3E-5A64-9D2DEBB61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2FE52-6F94-E1E5-7E59-3AB30196D135}"/>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F06E7D28-1DA2-13EC-BA22-4798E0445A6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69B1E434-4595-B3F0-411A-EC16D39F9C25}"/>
              </a:ext>
            </a:extLst>
          </p:cNvPr>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132376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F0EE1-7649-FAC9-92ED-3D549F561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DDF6C-AEE7-3069-8621-DC20877857D7}"/>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1EC193AF-F089-2FE5-0C75-CE30CC1E619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D7912FF3-B969-20EA-42A8-2ADD56FED511}"/>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42772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F4F8A-3DD0-CA0F-764E-32C9A1712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55CB9-5B17-7F6C-B382-6AF035CA4A1C}"/>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1EE2EDB1-3DBD-375E-F9A3-4C63F2B78D7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A8490FE1-80C0-14AF-B430-BB73CDAEDE44}"/>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72697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Video source: https://</a:t>
            </a:r>
            <a:r>
              <a:rPr lang="en-AU" err="1"/>
              <a:t>www.youtube.com</a:t>
            </a:r>
            <a:r>
              <a:rPr lang="en-AU"/>
              <a:t>/</a:t>
            </a:r>
            <a:r>
              <a:rPr lang="en-AU" err="1"/>
              <a:t>watch?v</a:t>
            </a:r>
            <a:r>
              <a:rPr lang="en-AU"/>
              <a:t>=0BJFoGK5GlY</a:t>
            </a: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6141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1A02-9292-3F30-8426-B7D43AD13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A650C-385B-8952-6101-9A2DC599C579}"/>
              </a:ext>
            </a:extLst>
          </p:cNvPr>
          <p:cNvSpPr>
            <a:spLocks noGrp="1" noRot="1" noChangeAspect="1"/>
          </p:cNvSpPr>
          <p:nvPr>
            <p:ph type="sldImg"/>
          </p:nvPr>
        </p:nvSpPr>
        <p:spPr>
          <a:xfrm>
            <a:off x="3228975" y="469900"/>
            <a:ext cx="3481388" cy="1957388"/>
          </a:xfrm>
        </p:spPr>
      </p:sp>
      <p:sp>
        <p:nvSpPr>
          <p:cNvPr id="3" name="Notes Placeholder 2">
            <a:extLst>
              <a:ext uri="{FF2B5EF4-FFF2-40B4-BE49-F238E27FC236}">
                <a16:creationId xmlns:a16="http://schemas.microsoft.com/office/drawing/2014/main" id="{59A5B3D3-C1CC-4BE7-290F-22D31198DF85}"/>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5AEDC672-6BE8-E86D-3CC7-EB838C8CD9B9}"/>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75967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b="0" i="0">
                <a:solidFill>
                  <a:schemeClr val="accent4"/>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i="0">
                <a:solidFill>
                  <a:schemeClr val="bg1"/>
                </a:solidFill>
                <a:latin typeface="+mn-lt"/>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mn-lt"/>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mn-lt"/>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lvl1pPr>
              <a:defRPr b="0" i="0">
                <a:latin typeface="Arial" panose="020B0604020202020204" pitchFamily="34" charset="0"/>
              </a:defRPr>
            </a:lvl1p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 uri="{C183D7F6-B498-43B3-948B-1728B52AA6E4}">
                <adec:decorative xmlns:adec="http://schemas.microsoft.com/office/drawing/2017/decorative" val="1"/>
              </a:ext>
            </a:extLst>
          </p:cNvPr>
          <p:cNvSpPr>
            <a:spLocks noGrp="1"/>
          </p:cNvSpPr>
          <p:nvPr>
            <p:ph type="sldNum" sz="quarter" idx="10"/>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b="0" i="0">
                <a:solidFill>
                  <a:schemeClr val="accent1"/>
                </a:solidFill>
                <a:latin typeface="+mj-lt"/>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mn-lt"/>
                <a:cs typeface="Arial" panose="020B0604020202020204" pitchFamily="34" charset="0"/>
              </a:defRPr>
            </a:lvl1pPr>
            <a:lvl2pPr>
              <a:lnSpc>
                <a:spcPct val="150000"/>
              </a:lnSpc>
              <a:defRPr sz="1200" b="0" i="0">
                <a:latin typeface="+mn-lt"/>
              </a:defRPr>
            </a:lvl2pPr>
            <a:lvl3pPr>
              <a:lnSpc>
                <a:spcPct val="150000"/>
              </a:lnSpc>
              <a:defRPr/>
            </a:lvl3pPr>
            <a:lvl4pPr>
              <a:lnSpc>
                <a:spcPct val="150000"/>
              </a:lnSpc>
              <a:defRPr sz="1200" b="0" i="0">
                <a:latin typeface="+mn-lt"/>
              </a:defRPr>
            </a:lvl4pPr>
            <a:lvl5pPr>
              <a:lnSpc>
                <a:spcPct val="150000"/>
              </a:lnSpc>
              <a:defRPr sz="1200"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solidFill>
                  <a:schemeClr val="bg1"/>
                </a:solidFill>
                <a:latin typeface="Arial" panose="020B0604020202020204" pitchFamily="34" charset="0"/>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b="0" i="0">
                <a:solidFill>
                  <a:schemeClr val="bg1"/>
                </a:solidFill>
                <a:latin typeface="+mj-lt"/>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 uri="{C183D7F6-B498-43B3-948B-1728B52AA6E4}">
                <adec:decorative xmlns:adec="http://schemas.microsoft.com/office/drawing/2017/decorative" val="1"/>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eature image grey v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6407150" cy="554400"/>
          </a:xfrm>
        </p:spPr>
        <p:txBody>
          <a:bodyPr/>
          <a:lstStyle>
            <a:lvl1pPr>
              <a:defRPr b="0" i="0">
                <a:solidFill>
                  <a:schemeClr val="accent1"/>
                </a:solidFill>
                <a:latin typeface="+mj-lt"/>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2052000"/>
            <a:ext cx="6407150" cy="4175713"/>
          </a:xfrm>
        </p:spPr>
        <p:txBody>
          <a:bodyPr/>
          <a:lstStyle>
            <a:lvl1pPr>
              <a:defRPr sz="1800" b="0" i="0">
                <a:latin typeface="+mn-lt"/>
              </a:defRPr>
            </a:lvl1pPr>
            <a:lvl2pPr>
              <a:defRPr sz="1800" b="0" i="0">
                <a:latin typeface="+mn-lt"/>
              </a:defRPr>
            </a:lvl2pPr>
            <a:lvl4pPr>
              <a:defRPr sz="1800" b="0" i="0">
                <a:latin typeface="+mn-lt"/>
              </a:defRPr>
            </a:lvl4pPr>
            <a:lvl5pPr>
              <a:defRPr sz="1800"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1548000"/>
            <a:ext cx="6407150" cy="294189"/>
          </a:xfrm>
        </p:spPr>
        <p:txBody>
          <a:bodyPr anchor="b">
            <a:noAutofit/>
          </a:bodyPr>
          <a:lstStyle>
            <a:lvl1pPr>
              <a:defRPr sz="2000" b="0" i="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2" name="Picture Placeholder 8">
            <a:extLst>
              <a:ext uri="{FF2B5EF4-FFF2-40B4-BE49-F238E27FC236}">
                <a16:creationId xmlns:a16="http://schemas.microsoft.com/office/drawing/2014/main" id="{804C29C3-DD78-E5A9-94F6-BF9A5FA1FA4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690" t="-4258" r="-4251" b="-1395"/>
          <a:stretch/>
        </p:blipFill>
        <p:spPr>
          <a:xfrm>
            <a:off x="306388" y="360363"/>
            <a:ext cx="4427537" cy="5975350"/>
          </a:xfrm>
          <a:prstGeom prst="rect">
            <a:avLst/>
          </a:prstGeom>
        </p:spPr>
      </p:pic>
    </p:spTree>
    <p:extLst>
      <p:ext uri="{BB962C8B-B14F-4D97-AF65-F5344CB8AC3E}">
        <p14:creationId xmlns:p14="http://schemas.microsoft.com/office/powerpoint/2010/main" val="30081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grey v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6407146" cy="554400"/>
          </a:xfrm>
        </p:spPr>
        <p:txBody>
          <a:bodyPr/>
          <a:lstStyle>
            <a:lvl1pPr>
              <a:defRPr b="0" i="0">
                <a:solidFill>
                  <a:schemeClr val="accent1"/>
                </a:solidFill>
                <a:latin typeface="+mj-lt"/>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sz="1800" b="0" i="0">
                <a:latin typeface="+mn-lt"/>
              </a:defRPr>
            </a:lvl1pPr>
            <a:lvl2pPr>
              <a:defRPr sz="1800" b="0" i="0">
                <a:latin typeface="+mn-lt"/>
              </a:defRPr>
            </a:lvl2pPr>
            <a:lvl4pPr>
              <a:defRPr sz="1800" b="0" i="0">
                <a:latin typeface="+mn-lt"/>
              </a:defRPr>
            </a:lvl4pPr>
            <a:lvl5pPr>
              <a:defRPr sz="1800"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7" y="982520"/>
            <a:ext cx="6407149" cy="294189"/>
          </a:xfrm>
        </p:spPr>
        <p:txBody>
          <a:bodyPr anchor="b">
            <a:noAutofit/>
          </a:bodyPr>
          <a:lstStyle>
            <a:lvl1pPr>
              <a:defRPr sz="2000" b="0" i="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lvl1pPr>
              <a:defRPr b="0" i="0">
                <a:latin typeface="Arial" panose="020B0604020202020204" pitchFamily="34" charset="0"/>
              </a:defRPr>
            </a:lvl1pPr>
          </a:lstStyle>
          <a:p>
            <a:r>
              <a:rPr lang="en-US"/>
              <a:t>Click icon to add picture</a:t>
            </a:r>
            <a:endParaRPr lang="en-AU"/>
          </a:p>
        </p:txBody>
      </p:sp>
      <p:pic>
        <p:nvPicPr>
          <p:cNvPr id="2" name="Picture Placeholder 9">
            <a:extLst>
              <a:ext uri="{FF2B5EF4-FFF2-40B4-BE49-F238E27FC236}">
                <a16:creationId xmlns:a16="http://schemas.microsoft.com/office/drawing/2014/main" id="{395CAB20-3136-B406-26F4-0DBB52AC84D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5080000" cy="6858000"/>
          </a:xfrm>
          <a:prstGeom prst="rect">
            <a:avLst/>
          </a:prstGeom>
        </p:spPr>
      </p:pic>
    </p:spTree>
    <p:extLst>
      <p:ext uri="{BB962C8B-B14F-4D97-AF65-F5344CB8AC3E}">
        <p14:creationId xmlns:p14="http://schemas.microsoft.com/office/powerpoint/2010/main" val="208614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image grey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6407146" cy="554400"/>
          </a:xfrm>
        </p:spPr>
        <p:txBody>
          <a:bodyPr/>
          <a:lstStyle>
            <a:lvl1pPr>
              <a:defRPr b="0" i="0">
                <a:solidFill>
                  <a:schemeClr val="accent1"/>
                </a:solidFill>
                <a:latin typeface="+mj-lt"/>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b="0" i="0">
                <a:latin typeface="+mn-lt"/>
              </a:defRPr>
            </a:lvl1pPr>
            <a:lvl2pPr>
              <a:defRPr b="0" i="0">
                <a:latin typeface="+mn-lt"/>
              </a:defRPr>
            </a:lvl2pPr>
            <a:lvl4pPr>
              <a:defRPr b="0" i="0">
                <a:latin typeface="+mn-lt"/>
              </a:defRPr>
            </a:lvl4pPr>
            <a:lvl5pPr>
              <a:defRPr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7" y="982520"/>
            <a:ext cx="6407149" cy="294189"/>
          </a:xfrm>
        </p:spPr>
        <p:txBody>
          <a:bodyPr anchor="b">
            <a:noAutofit/>
          </a:bodyPr>
          <a:lstStyle>
            <a:lvl1pPr>
              <a:defRPr sz="2000" b="0" i="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lvl1pPr>
              <a:defRPr b="0" i="0">
                <a:latin typeface="Arial" panose="020B0604020202020204" pitchFamily="34" charset="0"/>
              </a:defRPr>
            </a:lvl1pPr>
          </a:lstStyle>
          <a:p>
            <a:r>
              <a:rPr lang="en-US"/>
              <a:t>Click icon to add picture</a:t>
            </a:r>
            <a:endParaRPr lang="en-AU"/>
          </a:p>
        </p:txBody>
      </p:sp>
    </p:spTree>
    <p:extLst>
      <p:ext uri="{BB962C8B-B14F-4D97-AF65-F5344CB8AC3E}">
        <p14:creationId xmlns:p14="http://schemas.microsoft.com/office/powerpoint/2010/main" val="300364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mj-lt"/>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lvl1pPr>
              <a:defRPr b="0" i="0">
                <a:latin typeface="+mn-lt"/>
              </a:defRPr>
            </a:lvl1pPr>
          </a:lstStyle>
          <a:p>
            <a:r>
              <a:rPr lang="en-GB"/>
              <a:t>Click icon to add picture</a:t>
            </a:r>
            <a:endParaRPr lang="en-AU"/>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b="0" i="0">
                <a:solidFill>
                  <a:schemeClr val="accent1"/>
                </a:solidFill>
                <a:latin typeface="+mj-lt"/>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b="0" i="0">
                <a:solidFill>
                  <a:schemeClr val="accent1"/>
                </a:solidFill>
                <a:latin typeface="+mj-lt"/>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b="0" i="0">
                <a:latin typeface="+mn-lt"/>
              </a:defRPr>
            </a:lvl1pPr>
            <a:lvl2pPr>
              <a:defRPr b="0" i="0">
                <a:latin typeface="+mn-lt"/>
              </a:defRPr>
            </a:lvl2pPr>
            <a:lvl4pPr>
              <a:defRPr b="0" i="0">
                <a:latin typeface="+mn-lt"/>
              </a:defRPr>
            </a:lvl4pPr>
            <a:lvl5pPr>
              <a:defRPr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b="0" i="0">
                <a:solidFill>
                  <a:schemeClr val="accent1"/>
                </a:solidFill>
                <a:latin typeface="+mj-lt"/>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lvl1pPr>
              <a:defRPr b="0" i="0">
                <a:latin typeface="+mn-lt"/>
              </a:defRPr>
            </a:lvl1pPr>
            <a:lvl2pPr>
              <a:defRPr b="0" i="0">
                <a:latin typeface="+mn-lt"/>
              </a:defRPr>
            </a:lvl2pPr>
            <a:lvl4pPr>
              <a:defRPr b="0" i="0">
                <a:latin typeface="+mn-lt"/>
              </a:defRPr>
            </a:lvl4pPr>
            <a:lvl5pPr>
              <a:defRPr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lvl1pPr>
              <a:defRPr b="0" i="0">
                <a:latin typeface="+mn-lt"/>
              </a:defRPr>
            </a:lvl1p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lvl1pPr>
              <a:defRPr b="0" i="0">
                <a:latin typeface="Arial" panose="020B0604020202020204" pitchFamily="34" charset="0"/>
              </a:defRPr>
            </a:lvl1p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b="0" i="0">
                <a:solidFill>
                  <a:schemeClr val="accent1"/>
                </a:solidFill>
                <a:latin typeface="+mj-lt"/>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b="0" i="0">
                <a:latin typeface="+mn-lt"/>
              </a:defRPr>
            </a:lvl1pPr>
            <a:lvl2pPr>
              <a:defRPr b="0" i="0">
                <a:latin typeface="+mn-lt"/>
              </a:defRPr>
            </a:lvl2pPr>
            <a:lvl4pPr>
              <a:defRPr b="0" i="0">
                <a:latin typeface="+mn-lt"/>
              </a:defRPr>
            </a:lvl4pPr>
            <a:lvl5pPr>
              <a:defRPr b="0" i="0">
                <a:latin typeface="+mn-lt"/>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a:latin typeface="Arial"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mn-lt"/>
              </a:defRPr>
            </a:lvl1pPr>
          </a:lstStyle>
          <a:p>
            <a:fld id="{10A01DC5-1685-4615-8240-15192985C6A2}" type="slidenum">
              <a:rPr lang="en-AU" smtClean="0"/>
              <a:pPr/>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b="0" i="0">
                <a:solidFill>
                  <a:schemeClr val="accent1"/>
                </a:solidFill>
                <a:latin typeface="+mj-lt"/>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lvl1pPr>
              <a:defRPr b="0" i="0">
                <a:latin typeface="+mn-lt"/>
              </a:defRPr>
            </a:lvl1p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b="0" i="0">
                <a:latin typeface="+mn-lt"/>
              </a:defRPr>
            </a:lvl1pPr>
            <a:lvl2pPr>
              <a:spcAft>
                <a:spcPts val="1200"/>
              </a:spcAft>
              <a:defRPr sz="1800" b="0" i="0">
                <a:latin typeface="+mn-lt"/>
              </a:defRPr>
            </a:lvl2pPr>
            <a:lvl3pPr>
              <a:spcAft>
                <a:spcPts val="1200"/>
              </a:spcAft>
              <a:defRPr sz="1800" b="0" i="0">
                <a:latin typeface="+mn-lt"/>
              </a:defRPr>
            </a:lvl3pPr>
            <a:lvl4pPr>
              <a:spcAft>
                <a:spcPts val="1200"/>
              </a:spcAft>
              <a:defRPr sz="1800" b="0" i="0">
                <a:latin typeface="+mn-lt"/>
              </a:defRPr>
            </a:lvl4pPr>
            <a:lvl5pPr>
              <a:spcAft>
                <a:spcPts val="1200"/>
              </a:spcAft>
              <a:defRPr sz="1800"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b="0" i="0">
                <a:solidFill>
                  <a:schemeClr val="accent1"/>
                </a:solidFill>
                <a:latin typeface="+mj-lt"/>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b="0" i="0">
                <a:solidFill>
                  <a:schemeClr val="accent2"/>
                </a:solidFill>
                <a:latin typeface="+mj-lt"/>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atin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 id="2147483766" r:id="rId13"/>
    <p:sldLayoutId id="214748376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mn-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mn-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mn-lt"/>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WsegDnZ10FQ?feature=oembed"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29.xml"/><Relationship Id="rId5" Type="http://schemas.openxmlformats.org/officeDocument/2006/relationships/slide" Target="slide15.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ideo" Target="https://www.youtube.com/embed/jJrs51lYGX0?feature=oembed" TargetMode="Externa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hyperlink" Target="https://curriculum.nsw.edu.au/learning-areas/pdhpe/pdhpe-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0BJFoGK5GlY?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60000" y="1908000"/>
            <a:ext cx="11675118" cy="4498641"/>
          </a:xfrm>
        </p:spPr>
        <p:txBody>
          <a:bodyPr/>
          <a:lstStyle/>
          <a:p>
            <a:pPr marL="342900" indent="-342900">
              <a:lnSpc>
                <a:spcPct val="130000"/>
              </a:lnSpc>
              <a:spcAft>
                <a:spcPts val="600"/>
              </a:spcAft>
              <a:buFont typeface="Arial"/>
              <a:buChar char="•"/>
            </a:pPr>
            <a:r>
              <a:rPr lang="en-AU">
                <a:ea typeface="+mn-lt"/>
                <a:cs typeface="+mn-lt"/>
              </a:rPr>
              <a:t>This resource is not a teaching and learning program. It should be used in conjunction with PDHPE Year 7 - creating my toolkit for change teaching and learning program.</a:t>
            </a:r>
            <a:endParaRPr lang="en-AU">
              <a:solidFill>
                <a:srgbClr val="22272B"/>
              </a:solidFill>
            </a:endParaRPr>
          </a:p>
          <a:p>
            <a:pPr marL="342900" indent="-342900">
              <a:lnSpc>
                <a:spcPct val="130000"/>
              </a:lnSpc>
              <a:spcAft>
                <a:spcPts val="600"/>
              </a:spcAft>
              <a:buFont typeface="Arial"/>
              <a:buChar char="•"/>
            </a:pPr>
            <a:r>
              <a:rPr lang="en-AU">
                <a:solidFill>
                  <a:srgbClr val="22272B"/>
                </a:solidFill>
              </a:rPr>
              <a:t>Classroom teachers are encouraged to </a:t>
            </a:r>
            <a:r>
              <a:rPr lang="en-AU" b="1">
                <a:solidFill>
                  <a:srgbClr val="22272B"/>
                </a:solidFill>
              </a:rPr>
              <a:t>add and adapt </a:t>
            </a:r>
            <a:r>
              <a:rPr lang="en-AU">
                <a:solidFill>
                  <a:srgbClr val="22272B"/>
                </a:solidFill>
              </a:rPr>
              <a:t>slides as required to meet the needs of their students.</a:t>
            </a:r>
          </a:p>
          <a:p>
            <a:pPr marL="342900" indent="-342900">
              <a:lnSpc>
                <a:spcPct val="130000"/>
              </a:lnSpc>
              <a:spcAft>
                <a:spcPts val="600"/>
              </a:spcAft>
              <a:buFont typeface="Arial"/>
              <a:buChar char="•"/>
            </a:pPr>
            <a:r>
              <a:rPr lang="en-AU">
                <a:solidFill>
                  <a:srgbClr val="22272B"/>
                </a:solidFill>
              </a:rPr>
              <a:t>Save a copy of the file to make changes to the slide deck. Go to File &gt; Download a Copy (this downloads a copy to the computer to edit in the PowerPoint app).</a:t>
            </a:r>
          </a:p>
          <a:p>
            <a:pPr marL="342900" indent="-342900">
              <a:lnSpc>
                <a:spcPct val="130000"/>
              </a:lnSpc>
              <a:spcAft>
                <a:spcPts val="600"/>
              </a:spcAft>
              <a:buFont typeface="Arial"/>
              <a:buChar char="•"/>
            </a:pPr>
            <a:r>
              <a:rPr lang="en-AU">
                <a:solidFill>
                  <a:srgbClr val="22272B"/>
                </a:solidFill>
              </a:rPr>
              <a:t>To convert the PowerPoint to Google Slides:</a:t>
            </a:r>
          </a:p>
          <a:p>
            <a:pPr marL="913765" lvl="1" indent="-457200">
              <a:lnSpc>
                <a:spcPct val="130000"/>
              </a:lnSpc>
              <a:buFont typeface="+mj-lt"/>
              <a:buAutoNum type="arabicPeriod"/>
            </a:pPr>
            <a:r>
              <a:rPr lang="en-AU" sz="2000">
                <a:solidFill>
                  <a:srgbClr val="22272B"/>
                </a:solidFill>
              </a:rPr>
              <a:t>Upload the file into Google Drive and open it.</a:t>
            </a:r>
          </a:p>
          <a:p>
            <a:pPr marL="913765" lvl="1" indent="-457200">
              <a:lnSpc>
                <a:spcPct val="130000"/>
              </a:lnSpc>
              <a:buFont typeface="+mj-lt"/>
              <a:buAutoNum type="arabicPeriod"/>
            </a:pPr>
            <a:r>
              <a:rPr lang="en-AU" sz="2000">
                <a:solidFill>
                  <a:srgbClr val="22272B"/>
                </a:solidFill>
              </a:rPr>
              <a:t>Go to File &gt; Save as Google Slides.</a:t>
            </a:r>
          </a:p>
          <a:p>
            <a:pPr marL="456565" lvl="1">
              <a:lnSpc>
                <a:spcPct val="130000"/>
              </a:lnSpc>
            </a:pPr>
            <a:r>
              <a:rPr lang="en-AU" sz="200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1310-E7D1-1F29-579A-942E5D35E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B331E-2299-CD95-3DF5-28C8BB4BC017}"/>
              </a:ext>
            </a:extLst>
          </p:cNvPr>
          <p:cNvSpPr>
            <a:spLocks noGrp="1"/>
          </p:cNvSpPr>
          <p:nvPr>
            <p:ph type="title"/>
          </p:nvPr>
        </p:nvSpPr>
        <p:spPr>
          <a:xfrm>
            <a:off x="5400000" y="360000"/>
            <a:ext cx="6485612" cy="444154"/>
          </a:xfrm>
        </p:spPr>
        <p:txBody>
          <a:bodyPr/>
          <a:lstStyle/>
          <a:p>
            <a:r>
              <a:rPr lang="en-AU"/>
              <a:t>Activity – physical, social and emotional changes (1)</a:t>
            </a:r>
          </a:p>
        </p:txBody>
      </p:sp>
      <p:sp>
        <p:nvSpPr>
          <p:cNvPr id="5" name="Text Placeholder 4">
            <a:extLst>
              <a:ext uri="{FF2B5EF4-FFF2-40B4-BE49-F238E27FC236}">
                <a16:creationId xmlns:a16="http://schemas.microsoft.com/office/drawing/2014/main" id="{BD533E66-49E6-CF86-AD31-611CD9F54C90}"/>
              </a:ext>
            </a:extLst>
          </p:cNvPr>
          <p:cNvSpPr>
            <a:spLocks noGrp="1"/>
          </p:cNvSpPr>
          <p:nvPr>
            <p:ph type="body" sz="quarter" idx="18"/>
          </p:nvPr>
        </p:nvSpPr>
        <p:spPr>
          <a:xfrm>
            <a:off x="5400000" y="1620000"/>
            <a:ext cx="5400000" cy="294189"/>
          </a:xfrm>
        </p:spPr>
        <p:txBody>
          <a:bodyPr/>
          <a:lstStyle/>
          <a:p>
            <a:r>
              <a:rPr lang="en-AU"/>
              <a:t>Group activity</a:t>
            </a:r>
          </a:p>
        </p:txBody>
      </p:sp>
      <p:sp>
        <p:nvSpPr>
          <p:cNvPr id="12" name="Text Placeholder 11">
            <a:extLst>
              <a:ext uri="{FF2B5EF4-FFF2-40B4-BE49-F238E27FC236}">
                <a16:creationId xmlns:a16="http://schemas.microsoft.com/office/drawing/2014/main" id="{8671035B-5FF9-A67F-F494-31C3676C6D53}"/>
              </a:ext>
            </a:extLst>
          </p:cNvPr>
          <p:cNvSpPr>
            <a:spLocks noGrp="1"/>
          </p:cNvSpPr>
          <p:nvPr>
            <p:ph type="body" sz="quarter" idx="17"/>
          </p:nvPr>
        </p:nvSpPr>
        <p:spPr>
          <a:xfrm>
            <a:off x="5400000" y="2160000"/>
            <a:ext cx="6407150" cy="4536000"/>
          </a:xfrm>
        </p:spPr>
        <p:txBody>
          <a:bodyPr/>
          <a:lstStyle/>
          <a:p>
            <a:r>
              <a:rPr lang="en-AU" sz="1800" b="1"/>
              <a:t>Instructions</a:t>
            </a:r>
          </a:p>
          <a:p>
            <a:r>
              <a:rPr lang="en-AU" sz="1800"/>
              <a:t>Review the character snapshots on puberty, then highlight or code examples of: </a:t>
            </a:r>
          </a:p>
          <a:p>
            <a:pPr marL="342900" indent="-342900">
              <a:buFont typeface="Arial" panose="020B0604020202020204" pitchFamily="34" charset="0"/>
              <a:buChar char="•"/>
            </a:pPr>
            <a:r>
              <a:rPr lang="en-AU" sz="1800"/>
              <a:t>physical changes </a:t>
            </a:r>
          </a:p>
          <a:p>
            <a:pPr marL="342900" indent="-342900">
              <a:buFont typeface="Arial" panose="020B0604020202020204" pitchFamily="34" charset="0"/>
              <a:buChar char="•"/>
            </a:pPr>
            <a:r>
              <a:rPr lang="en-AU" sz="1800"/>
              <a:t>emotional responses </a:t>
            </a:r>
          </a:p>
          <a:p>
            <a:pPr marL="342900" indent="-342900">
              <a:buFont typeface="Arial" panose="020B0604020202020204" pitchFamily="34" charset="0"/>
              <a:buChar char="•"/>
            </a:pPr>
            <a:r>
              <a:rPr lang="en-AU" sz="1800"/>
              <a:t>social relationship changes. </a:t>
            </a:r>
          </a:p>
        </p:txBody>
      </p:sp>
      <p:sp>
        <p:nvSpPr>
          <p:cNvPr id="3" name="Slide Number Placeholder 2">
            <a:extLst>
              <a:ext uri="{FF2B5EF4-FFF2-40B4-BE49-F238E27FC236}">
                <a16:creationId xmlns:a16="http://schemas.microsoft.com/office/drawing/2014/main" id="{0F060301-9849-37E7-9996-4BC143B9228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62320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1368-82EA-CEBE-653E-640B81771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DF079-E200-0678-9FED-D950F66650A4}"/>
              </a:ext>
            </a:extLst>
          </p:cNvPr>
          <p:cNvSpPr>
            <a:spLocks noGrp="1"/>
          </p:cNvSpPr>
          <p:nvPr>
            <p:ph type="title"/>
          </p:nvPr>
        </p:nvSpPr>
        <p:spPr>
          <a:xfrm>
            <a:off x="5400000" y="360000"/>
            <a:ext cx="6485612" cy="444154"/>
          </a:xfrm>
        </p:spPr>
        <p:txBody>
          <a:bodyPr/>
          <a:lstStyle/>
          <a:p>
            <a:r>
              <a:rPr lang="en-AU"/>
              <a:t>Activity – physical, social and emotional changes (2)</a:t>
            </a:r>
          </a:p>
        </p:txBody>
      </p:sp>
      <p:sp>
        <p:nvSpPr>
          <p:cNvPr id="5" name="Text Placeholder 4">
            <a:extLst>
              <a:ext uri="{FF2B5EF4-FFF2-40B4-BE49-F238E27FC236}">
                <a16:creationId xmlns:a16="http://schemas.microsoft.com/office/drawing/2014/main" id="{F6F093BE-9952-FF04-E10A-FA969D130133}"/>
              </a:ext>
            </a:extLst>
          </p:cNvPr>
          <p:cNvSpPr>
            <a:spLocks noGrp="1"/>
          </p:cNvSpPr>
          <p:nvPr>
            <p:ph type="body" sz="quarter" idx="18"/>
          </p:nvPr>
        </p:nvSpPr>
        <p:spPr>
          <a:xfrm>
            <a:off x="5400000" y="1620000"/>
            <a:ext cx="5400000" cy="294189"/>
          </a:xfrm>
        </p:spPr>
        <p:txBody>
          <a:bodyPr/>
          <a:lstStyle/>
          <a:p>
            <a:r>
              <a:rPr lang="en-AU"/>
              <a:t>Class discussion</a:t>
            </a:r>
          </a:p>
        </p:txBody>
      </p:sp>
      <p:sp>
        <p:nvSpPr>
          <p:cNvPr id="12" name="Text Placeholder 11">
            <a:extLst>
              <a:ext uri="{FF2B5EF4-FFF2-40B4-BE49-F238E27FC236}">
                <a16:creationId xmlns:a16="http://schemas.microsoft.com/office/drawing/2014/main" id="{3233FE3D-20B6-D489-95DD-E7C5E5424772}"/>
              </a:ext>
            </a:extLst>
          </p:cNvPr>
          <p:cNvSpPr>
            <a:spLocks noGrp="1"/>
          </p:cNvSpPr>
          <p:nvPr>
            <p:ph type="body" sz="quarter" idx="17"/>
          </p:nvPr>
        </p:nvSpPr>
        <p:spPr>
          <a:xfrm>
            <a:off x="5400000" y="2160000"/>
            <a:ext cx="6407150" cy="4536000"/>
          </a:xfrm>
        </p:spPr>
        <p:txBody>
          <a:bodyPr/>
          <a:lstStyle/>
          <a:p>
            <a:r>
              <a:rPr lang="en-AU" sz="1800" b="1"/>
              <a:t>Questions</a:t>
            </a:r>
          </a:p>
          <a:p>
            <a:pPr marL="285750" lvl="0" indent="-285750">
              <a:lnSpc>
                <a:spcPct val="150000"/>
              </a:lnSpc>
              <a:buFont typeface="Arial" panose="020B0604020202020204" pitchFamily="34" charset="0"/>
              <a:buChar char="•"/>
              <a:tabLst>
                <a:tab pos="228600" algn="l"/>
              </a:tabLst>
            </a:pPr>
            <a:r>
              <a:rPr lang="en-AU" sz="1800">
                <a:effectLst/>
                <a:ea typeface="Calibri" panose="020F0502020204030204" pitchFamily="34" charset="0"/>
              </a:rPr>
              <a:t>What experiences were the same for all characters?</a:t>
            </a:r>
          </a:p>
          <a:p>
            <a:pPr marL="285750" lvl="0" indent="-285750">
              <a:lnSpc>
                <a:spcPct val="150000"/>
              </a:lnSpc>
              <a:buFont typeface="Arial" panose="020B0604020202020204" pitchFamily="34" charset="0"/>
              <a:buChar char="•"/>
              <a:tabLst>
                <a:tab pos="228600" algn="l"/>
              </a:tabLst>
            </a:pPr>
            <a:r>
              <a:rPr lang="en-AU" sz="1800">
                <a:effectLst/>
                <a:ea typeface="Calibri" panose="020F0502020204030204" pitchFamily="34" charset="0"/>
              </a:rPr>
              <a:t>How do physical changes sometimes lead to emotional or social challenges?</a:t>
            </a:r>
          </a:p>
          <a:p>
            <a:pPr marL="285750" lvl="0" indent="-285750">
              <a:lnSpc>
                <a:spcPct val="150000"/>
              </a:lnSpc>
              <a:buFont typeface="Arial" panose="020B0604020202020204" pitchFamily="34" charset="0"/>
              <a:buChar char="•"/>
              <a:tabLst>
                <a:tab pos="228600" algn="l"/>
              </a:tabLst>
            </a:pPr>
            <a:r>
              <a:rPr lang="en-AU" sz="1800">
                <a:effectLst/>
                <a:ea typeface="Calibri" panose="020F0502020204030204" pitchFamily="34" charset="0"/>
              </a:rPr>
              <a:t>Why is it important to understand that everyone experiences these changes at different times? </a:t>
            </a:r>
          </a:p>
        </p:txBody>
      </p:sp>
      <p:sp>
        <p:nvSpPr>
          <p:cNvPr id="3" name="Slide Number Placeholder 2">
            <a:extLst>
              <a:ext uri="{FF2B5EF4-FFF2-40B4-BE49-F238E27FC236}">
                <a16:creationId xmlns:a16="http://schemas.microsoft.com/office/drawing/2014/main" id="{FC726F00-4252-7FF7-4038-BA776B14536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3281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FF73-9BFD-2CD6-2B4B-7882D0AFC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FA9DB-0013-5048-315B-671DC3ACEFEC}"/>
              </a:ext>
            </a:extLst>
          </p:cNvPr>
          <p:cNvSpPr>
            <a:spLocks noGrp="1"/>
          </p:cNvSpPr>
          <p:nvPr>
            <p:ph type="title"/>
          </p:nvPr>
        </p:nvSpPr>
        <p:spPr>
          <a:xfrm>
            <a:off x="5399998" y="360000"/>
            <a:ext cx="6485612" cy="444154"/>
          </a:xfrm>
        </p:spPr>
        <p:txBody>
          <a:bodyPr/>
          <a:lstStyle/>
          <a:p>
            <a:r>
              <a:rPr lang="en-AU">
                <a:cs typeface="Arial"/>
              </a:rPr>
              <a:t>Activity – the impact of changes on relationships</a:t>
            </a:r>
          </a:p>
        </p:txBody>
      </p:sp>
      <p:sp>
        <p:nvSpPr>
          <p:cNvPr id="5" name="Text Placeholder 4">
            <a:extLst>
              <a:ext uri="{FF2B5EF4-FFF2-40B4-BE49-F238E27FC236}">
                <a16:creationId xmlns:a16="http://schemas.microsoft.com/office/drawing/2014/main" id="{42B85BBF-0155-5B61-4D40-55ECA2419A66}"/>
              </a:ext>
            </a:extLst>
          </p:cNvPr>
          <p:cNvSpPr>
            <a:spLocks noGrp="1"/>
          </p:cNvSpPr>
          <p:nvPr>
            <p:ph type="body" sz="quarter" idx="18"/>
          </p:nvPr>
        </p:nvSpPr>
        <p:spPr>
          <a:xfrm>
            <a:off x="5399998" y="1620000"/>
            <a:ext cx="5400000" cy="294189"/>
          </a:xfrm>
        </p:spPr>
        <p:txBody>
          <a:bodyPr/>
          <a:lstStyle/>
          <a:p>
            <a:r>
              <a:rPr lang="en-AU"/>
              <a:t>Cause and effect table</a:t>
            </a:r>
          </a:p>
        </p:txBody>
      </p:sp>
      <p:graphicFrame>
        <p:nvGraphicFramePr>
          <p:cNvPr id="7" name="Table 6">
            <a:extLst>
              <a:ext uri="{FF2B5EF4-FFF2-40B4-BE49-F238E27FC236}">
                <a16:creationId xmlns:a16="http://schemas.microsoft.com/office/drawing/2014/main" id="{A3E333ED-4CBA-38B6-F33A-6A9B546ABE60}"/>
              </a:ext>
            </a:extLst>
          </p:cNvPr>
          <p:cNvGraphicFramePr>
            <a:graphicFrameLocks noGrp="1"/>
          </p:cNvGraphicFramePr>
          <p:nvPr>
            <p:extLst>
              <p:ext uri="{D42A27DB-BD31-4B8C-83A1-F6EECF244321}">
                <p14:modId xmlns:p14="http://schemas.microsoft.com/office/powerpoint/2010/main" val="4055261600"/>
              </p:ext>
            </p:extLst>
          </p:nvPr>
        </p:nvGraphicFramePr>
        <p:xfrm>
          <a:off x="5399998" y="2340000"/>
          <a:ext cx="6193287" cy="3749040"/>
        </p:xfrm>
        <a:graphic>
          <a:graphicData uri="http://schemas.openxmlformats.org/drawingml/2006/table">
            <a:tbl>
              <a:tblPr firstRow="1" bandRow="1">
                <a:tableStyleId>{69012ECD-51FC-41F1-AA8D-1B2483CD663E}</a:tableStyleId>
              </a:tblPr>
              <a:tblGrid>
                <a:gridCol w="2064429">
                  <a:extLst>
                    <a:ext uri="{9D8B030D-6E8A-4147-A177-3AD203B41FA5}">
                      <a16:colId xmlns:a16="http://schemas.microsoft.com/office/drawing/2014/main" val="1206094487"/>
                    </a:ext>
                  </a:extLst>
                </a:gridCol>
                <a:gridCol w="2064429">
                  <a:extLst>
                    <a:ext uri="{9D8B030D-6E8A-4147-A177-3AD203B41FA5}">
                      <a16:colId xmlns:a16="http://schemas.microsoft.com/office/drawing/2014/main" val="2391561692"/>
                    </a:ext>
                  </a:extLst>
                </a:gridCol>
                <a:gridCol w="2064429">
                  <a:extLst>
                    <a:ext uri="{9D8B030D-6E8A-4147-A177-3AD203B41FA5}">
                      <a16:colId xmlns:a16="http://schemas.microsoft.com/office/drawing/2014/main" val="1240674241"/>
                    </a:ext>
                  </a:extLst>
                </a:gridCol>
              </a:tblGrid>
              <a:tr h="587779">
                <a:tc>
                  <a:txBody>
                    <a:bodyPr/>
                    <a:lstStyle/>
                    <a:p>
                      <a:r>
                        <a:rPr lang="en-AU" sz="1800" b="1" i="0">
                          <a:latin typeface="+mn-lt"/>
                        </a:rPr>
                        <a:t>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Think/act/feel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Impact on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647916"/>
                  </a:ext>
                </a:extLst>
              </a:tr>
              <a:tr h="1696565">
                <a:tc>
                  <a:txBody>
                    <a:bodyPr/>
                    <a:lstStyle/>
                    <a:p>
                      <a:endParaRPr lang="en-AU" b="0" i="0">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163247"/>
                  </a:ext>
                </a:extLst>
              </a:tr>
            </a:tbl>
          </a:graphicData>
        </a:graphic>
      </p:graphicFrame>
      <p:sp>
        <p:nvSpPr>
          <p:cNvPr id="3" name="Slide Number Placeholder 2">
            <a:extLst>
              <a:ext uri="{FF2B5EF4-FFF2-40B4-BE49-F238E27FC236}">
                <a16:creationId xmlns:a16="http://schemas.microsoft.com/office/drawing/2014/main" id="{655E920C-6FEC-194B-24B6-CCA7867FF60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6840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C8F9-1AE0-2311-BBA4-4D4AA65860A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23B1176-FF8B-A71A-B671-ECE6C519D6C0}"/>
              </a:ext>
            </a:extLst>
          </p:cNvPr>
          <p:cNvSpPr>
            <a:spLocks noGrp="1"/>
          </p:cNvSpPr>
          <p:nvPr>
            <p:ph type="title"/>
          </p:nvPr>
        </p:nvSpPr>
        <p:spPr>
          <a:xfrm>
            <a:off x="5400000" y="360000"/>
            <a:ext cx="6407146" cy="554400"/>
          </a:xfrm>
        </p:spPr>
        <p:txBody>
          <a:bodyPr/>
          <a:lstStyle/>
          <a:p>
            <a:r>
              <a:rPr lang="en-AU">
                <a:cs typeface="Arial"/>
              </a:rPr>
              <a:t>Reflecting on the success criteria – changing times, changing me (1)</a:t>
            </a:r>
          </a:p>
        </p:txBody>
      </p:sp>
      <p:sp>
        <p:nvSpPr>
          <p:cNvPr id="16" name="Text Placeholder 4">
            <a:extLst>
              <a:ext uri="{FF2B5EF4-FFF2-40B4-BE49-F238E27FC236}">
                <a16:creationId xmlns:a16="http://schemas.microsoft.com/office/drawing/2014/main" id="{CC2A17BF-5C54-9D5F-51F3-1999B985EB55}"/>
              </a:ext>
            </a:extLst>
          </p:cNvPr>
          <p:cNvSpPr>
            <a:spLocks noGrp="1"/>
          </p:cNvSpPr>
          <p:nvPr>
            <p:ph type="body" sz="quarter" idx="18"/>
          </p:nvPr>
        </p:nvSpPr>
        <p:spPr>
          <a:xfrm>
            <a:off x="5399997" y="2160000"/>
            <a:ext cx="6407149" cy="294189"/>
          </a:xfrm>
        </p:spPr>
        <p:txBody>
          <a:bodyPr/>
          <a:lstStyle/>
          <a:p>
            <a:r>
              <a:rPr lang="en-AU">
                <a:cs typeface="Arial"/>
              </a:rPr>
              <a:t>Individual activity</a:t>
            </a:r>
            <a:endParaRPr lang="en-AU"/>
          </a:p>
        </p:txBody>
      </p:sp>
      <p:sp>
        <p:nvSpPr>
          <p:cNvPr id="9" name="Text Placeholder 8">
            <a:extLst>
              <a:ext uri="{FF2B5EF4-FFF2-40B4-BE49-F238E27FC236}">
                <a16:creationId xmlns:a16="http://schemas.microsoft.com/office/drawing/2014/main" id="{06A3FFAA-1F1F-55FE-E139-263EEF1CD2CC}"/>
              </a:ext>
            </a:extLst>
          </p:cNvPr>
          <p:cNvSpPr>
            <a:spLocks noGrp="1"/>
          </p:cNvSpPr>
          <p:nvPr>
            <p:ph type="body" sz="quarter" idx="17"/>
          </p:nvPr>
        </p:nvSpPr>
        <p:spPr>
          <a:xfrm>
            <a:off x="5400675" y="2628000"/>
            <a:ext cx="6407150" cy="3996000"/>
          </a:xfrm>
        </p:spPr>
        <p:txBody>
          <a:bodyPr/>
          <a:lstStyle/>
          <a:p>
            <a:pPr>
              <a:spcAft>
                <a:spcPts val="600"/>
              </a:spcAft>
            </a:pPr>
            <a:r>
              <a:rPr lang="en-AU" b="1">
                <a:cs typeface="Arial"/>
              </a:rPr>
              <a:t>Instructions</a:t>
            </a:r>
            <a:endParaRPr lang="en-US" b="1"/>
          </a:p>
          <a:p>
            <a:pPr marL="342900" indent="-342900">
              <a:spcAft>
                <a:spcPts val="600"/>
              </a:spcAft>
              <a:buFont typeface="Arial" panose="020B0604020202020204" pitchFamily="34" charset="0"/>
              <a:buChar char="•"/>
            </a:pPr>
            <a:r>
              <a:rPr lang="en-AU">
                <a:cs typeface="Arial"/>
              </a:rPr>
              <a:t>Consider the extent to which you have met the following success criteria.</a:t>
            </a:r>
            <a:endParaRPr lang="en-AU"/>
          </a:p>
          <a:p>
            <a:pPr>
              <a:spcAft>
                <a:spcPts val="600"/>
              </a:spcAft>
            </a:pPr>
            <a:r>
              <a:rPr lang="en-AU" b="1">
                <a:cs typeface="Arial"/>
              </a:rPr>
              <a:t>I can</a:t>
            </a:r>
            <a:endParaRPr lang="en-US" b="1">
              <a:cs typeface="Arial"/>
            </a:endParaRPr>
          </a:p>
          <a:p>
            <a:pPr marL="342900" indent="-342900">
              <a:spcAft>
                <a:spcPts val="600"/>
              </a:spcAft>
              <a:buFont typeface="Arial"/>
              <a:buChar char="•"/>
            </a:pPr>
            <a:r>
              <a:rPr lang="en-AU">
                <a:cs typeface="Arial"/>
              </a:rPr>
              <a:t>outline how changes associated with puberty may impact relationships</a:t>
            </a:r>
          </a:p>
          <a:p>
            <a:pPr marL="342900" indent="-342900">
              <a:spcAft>
                <a:spcPts val="600"/>
              </a:spcAft>
              <a:buFont typeface="Arial"/>
              <a:buChar char="•"/>
            </a:pPr>
            <a:r>
              <a:rPr lang="en-AU">
                <a:cs typeface="Arial"/>
              </a:rPr>
              <a:t>identify a range of emotions that may be felt when navigating change.</a:t>
            </a:r>
          </a:p>
          <a:p>
            <a:endParaRPr lang="en-US"/>
          </a:p>
        </p:txBody>
      </p:sp>
      <p:sp>
        <p:nvSpPr>
          <p:cNvPr id="3" name="Slide Number Placeholder 2">
            <a:extLst>
              <a:ext uri="{FF2B5EF4-FFF2-40B4-BE49-F238E27FC236}">
                <a16:creationId xmlns:a16="http://schemas.microsoft.com/office/drawing/2014/main" id="{2287FDF1-1148-9E97-7EA6-C99105F865C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71677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88C91-DF8E-6F3A-C8B2-4C6FC05E6A40}"/>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C4ACF17-1B81-0626-C64D-EACB75471553}"/>
              </a:ext>
            </a:extLst>
          </p:cNvPr>
          <p:cNvSpPr>
            <a:spLocks noGrp="1"/>
          </p:cNvSpPr>
          <p:nvPr>
            <p:ph type="title"/>
          </p:nvPr>
        </p:nvSpPr>
        <p:spPr/>
        <p:txBody>
          <a:bodyPr/>
          <a:lstStyle/>
          <a:p>
            <a:r>
              <a:rPr lang="en-AU">
                <a:cs typeface="Arial"/>
              </a:rPr>
              <a:t>Reflecting on the success criteria – changing times, changing me (2)</a:t>
            </a:r>
          </a:p>
        </p:txBody>
      </p:sp>
      <p:sp>
        <p:nvSpPr>
          <p:cNvPr id="16" name="Text Placeholder 4">
            <a:extLst>
              <a:ext uri="{FF2B5EF4-FFF2-40B4-BE49-F238E27FC236}">
                <a16:creationId xmlns:a16="http://schemas.microsoft.com/office/drawing/2014/main" id="{E17DDE77-DE45-23AB-63B4-525428F49E92}"/>
              </a:ext>
            </a:extLst>
          </p:cNvPr>
          <p:cNvSpPr>
            <a:spLocks noGrp="1"/>
          </p:cNvSpPr>
          <p:nvPr>
            <p:ph type="body" sz="quarter" idx="18"/>
          </p:nvPr>
        </p:nvSpPr>
        <p:spPr>
          <a:xfrm>
            <a:off x="5399997" y="2160000"/>
            <a:ext cx="6407149" cy="294189"/>
          </a:xfrm>
        </p:spPr>
        <p:txBody>
          <a:bodyPr/>
          <a:lstStyle/>
          <a:p>
            <a:r>
              <a:rPr lang="en-AU">
                <a:cs typeface="Arial"/>
              </a:rPr>
              <a:t>Individual activity</a:t>
            </a:r>
            <a:endParaRPr lang="en-US"/>
          </a:p>
        </p:txBody>
      </p:sp>
      <p:sp>
        <p:nvSpPr>
          <p:cNvPr id="11" name="Text Placeholder 10">
            <a:extLst>
              <a:ext uri="{FF2B5EF4-FFF2-40B4-BE49-F238E27FC236}">
                <a16:creationId xmlns:a16="http://schemas.microsoft.com/office/drawing/2014/main" id="{AC225052-BB93-5A40-ABB4-5CE8548545C6}"/>
              </a:ext>
            </a:extLst>
          </p:cNvPr>
          <p:cNvSpPr>
            <a:spLocks noGrp="1"/>
          </p:cNvSpPr>
          <p:nvPr>
            <p:ph type="body" sz="quarter" idx="17"/>
          </p:nvPr>
        </p:nvSpPr>
        <p:spPr>
          <a:xfrm>
            <a:off x="5400675" y="2628000"/>
            <a:ext cx="6407150" cy="3978000"/>
          </a:xfrm>
        </p:spPr>
        <p:txBody>
          <a:bodyPr/>
          <a:lstStyle/>
          <a:p>
            <a:pPr>
              <a:spcAft>
                <a:spcPts val="600"/>
              </a:spcAft>
            </a:pPr>
            <a:r>
              <a:rPr lang="en-AU" b="1">
                <a:ea typeface="Calibri"/>
                <a:cs typeface="Arial"/>
              </a:rPr>
              <a:t>Instructions</a:t>
            </a:r>
            <a:endParaRPr lang="en-US" b="1">
              <a:ea typeface="Calibri"/>
              <a:cs typeface="Arial"/>
            </a:endParaRPr>
          </a:p>
          <a:p>
            <a:pPr marL="342900" indent="-342900">
              <a:spcAft>
                <a:spcPts val="600"/>
              </a:spcAft>
              <a:buFont typeface="Arial,Sans-Serif"/>
              <a:buChar char="•"/>
            </a:pPr>
            <a:r>
              <a:rPr lang="en-AU">
                <a:ea typeface="Calibri"/>
                <a:cs typeface="Arial"/>
              </a:rPr>
              <a:t>Consider the extent to which you have met the following success criteria.</a:t>
            </a:r>
            <a:endParaRPr lang="en-AU">
              <a:ea typeface="Calibri"/>
            </a:endParaRPr>
          </a:p>
          <a:p>
            <a:pPr marL="228600" indent="-228600">
              <a:spcAft>
                <a:spcPts val="600"/>
              </a:spcAft>
            </a:pPr>
            <a:r>
              <a:rPr lang="en-AU" b="1">
                <a:ea typeface="Calibri"/>
                <a:cs typeface="Arial"/>
              </a:rPr>
              <a:t>I can</a:t>
            </a:r>
            <a:endParaRPr lang="en-AU" b="1">
              <a:ea typeface="Calibri" panose="020F0502020204030204" pitchFamily="34" charset="0"/>
            </a:endParaRPr>
          </a:p>
          <a:p>
            <a:pPr marL="342900" lvl="0" indent="-342900">
              <a:spcAft>
                <a:spcPts val="600"/>
              </a:spcAft>
              <a:buFont typeface="Symbol" panose="05050102010706020507" pitchFamily="18" charset="2"/>
              <a:buChar char=""/>
              <a:tabLst>
                <a:tab pos="378460" algn="l"/>
              </a:tabLst>
            </a:pPr>
            <a:r>
              <a:rPr lang="en-AU">
                <a:ea typeface="Calibri"/>
                <a:cs typeface="Arial"/>
              </a:rPr>
              <a:t>identify a range of emotions that may be felt when navigating change</a:t>
            </a:r>
          </a:p>
          <a:p>
            <a:pPr marL="342900" lvl="0" indent="-342900">
              <a:spcAft>
                <a:spcPts val="600"/>
              </a:spcAft>
              <a:buFont typeface="Symbol" panose="05050102010706020507" pitchFamily="18" charset="2"/>
              <a:buChar char=""/>
              <a:tabLst>
                <a:tab pos="378460" algn="l"/>
              </a:tabLst>
            </a:pPr>
            <a:r>
              <a:rPr lang="en-AU">
                <a:ea typeface="Calibri"/>
                <a:cs typeface="Arial"/>
              </a:rPr>
              <a:t>apply realistic and appropriate self-management skills to manage change.</a:t>
            </a:r>
          </a:p>
        </p:txBody>
      </p:sp>
      <p:sp>
        <p:nvSpPr>
          <p:cNvPr id="3" name="Slide Number Placeholder 2">
            <a:extLst>
              <a:ext uri="{FF2B5EF4-FFF2-40B4-BE49-F238E27FC236}">
                <a16:creationId xmlns:a16="http://schemas.microsoft.com/office/drawing/2014/main" id="{A0F29E97-CF26-65E5-0CF3-721E732B7BC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40726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5F14-9B71-5CCC-B9E7-D1F8F42563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48BFDA-53A7-DE8D-C8F2-C8C9C5E9F07E}"/>
              </a:ext>
            </a:extLst>
          </p:cNvPr>
          <p:cNvSpPr>
            <a:spLocks noGrp="1"/>
          </p:cNvSpPr>
          <p:nvPr>
            <p:ph type="ctrTitle"/>
          </p:nvPr>
        </p:nvSpPr>
        <p:spPr/>
        <p:txBody>
          <a:bodyPr/>
          <a:lstStyle/>
          <a:p>
            <a:pPr marL="359410"/>
            <a:r>
              <a:rPr lang="en-AU">
                <a:cs typeface="Arial" panose="020B0604020202020204"/>
              </a:rPr>
              <a:t>Signalling change – the role of hormones</a:t>
            </a:r>
            <a:endParaRPr lang="en-US">
              <a:cs typeface="Arial" panose="020B0604020202020204"/>
            </a:endParaRPr>
          </a:p>
        </p:txBody>
      </p:sp>
    </p:spTree>
    <p:extLst>
      <p:ext uri="{BB962C8B-B14F-4D97-AF65-F5344CB8AC3E}">
        <p14:creationId xmlns:p14="http://schemas.microsoft.com/office/powerpoint/2010/main" val="37499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3F4B-3C87-902D-2320-69AE784F4A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DD3A5F-A29B-3F4F-2DCE-C544651F50AA}"/>
              </a:ext>
            </a:extLst>
          </p:cNvPr>
          <p:cNvSpPr>
            <a:spLocks noGrp="1"/>
          </p:cNvSpPr>
          <p:nvPr>
            <p:ph type="title"/>
          </p:nvPr>
        </p:nvSpPr>
        <p:spPr>
          <a:xfrm>
            <a:off x="359997" y="360000"/>
            <a:ext cx="11113545" cy="522000"/>
          </a:xfrm>
        </p:spPr>
        <p:txBody>
          <a:bodyPr/>
          <a:lstStyle/>
          <a:p>
            <a:r>
              <a:rPr lang="en-AU"/>
              <a:t>Learning intentions and success criteria – s</a:t>
            </a:r>
            <a:r>
              <a:rPr lang="en-AU">
                <a:cs typeface="Arial" panose="020B0604020202020204"/>
              </a:rPr>
              <a:t>ignalling change: the role of hormones (1)</a:t>
            </a:r>
            <a:endParaRPr lang="en-AU"/>
          </a:p>
        </p:txBody>
      </p:sp>
      <p:sp>
        <p:nvSpPr>
          <p:cNvPr id="3" name="TextBox 2">
            <a:extLst>
              <a:ext uri="{FF2B5EF4-FFF2-40B4-BE49-F238E27FC236}">
                <a16:creationId xmlns:a16="http://schemas.microsoft.com/office/drawing/2014/main" id="{EF92252C-7C64-058F-4478-65D06214B9A8}"/>
              </a:ext>
            </a:extLst>
          </p:cNvPr>
          <p:cNvSpPr txBox="1"/>
          <p:nvPr/>
        </p:nvSpPr>
        <p:spPr>
          <a:xfrm>
            <a:off x="359996" y="1908000"/>
            <a:ext cx="11484003" cy="45749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spcAft>
                <a:spcPts val="600"/>
              </a:spcAft>
            </a:pPr>
            <a:r>
              <a:rPr lang="en-AU" sz="2000" b="1">
                <a:solidFill>
                  <a:schemeClr val="accent1"/>
                </a:solidFill>
                <a:latin typeface="Arial" panose="020B0604020202020204" pitchFamily="34" charset="0"/>
                <a:cs typeface="Arial"/>
              </a:rPr>
              <a:t>We are learning to</a:t>
            </a:r>
            <a:endParaRPr lang="en-AU" sz="2000" b="1">
              <a:solidFill>
                <a:schemeClr val="accent1"/>
              </a:solidFill>
              <a:latin typeface="Arial" panose="020B0604020202020204" pitchFamily="34" charset="0"/>
              <a:ea typeface="+mn-lt"/>
              <a:cs typeface="Arial"/>
            </a:endParaRPr>
          </a:p>
          <a:p>
            <a:pPr marL="342900" indent="-342900">
              <a:lnSpc>
                <a:spcPct val="130000"/>
              </a:lnSpc>
              <a:spcAft>
                <a:spcPts val="600"/>
              </a:spcAft>
              <a:buFont typeface="Arial" panose="020B0604020202020204" pitchFamily="34" charset="0"/>
              <a:buChar char="•"/>
            </a:pPr>
            <a:r>
              <a:rPr lang="en-AU" sz="2000">
                <a:latin typeface="Arial" panose="020B0604020202020204" pitchFamily="34" charset="0"/>
                <a:cs typeface="Arial"/>
              </a:rPr>
              <a:t>understand how hormones cause changes during puberty, including the role in the reproductive system </a:t>
            </a:r>
          </a:p>
          <a:p>
            <a:pPr marL="342900" indent="-342900">
              <a:lnSpc>
                <a:spcPct val="130000"/>
              </a:lnSpc>
              <a:spcAft>
                <a:spcPts val="1200"/>
              </a:spcAft>
              <a:buFont typeface="Arial" panose="020B0604020202020204" pitchFamily="34" charset="0"/>
              <a:buChar char="•"/>
            </a:pPr>
            <a:r>
              <a:rPr lang="en-AU" sz="2000">
                <a:latin typeface="Arial" panose="020B0604020202020204" pitchFamily="34" charset="0"/>
                <a:cs typeface="Arial"/>
              </a:rPr>
              <a:t>select appropriate strategies to manage and support change during puberty. </a:t>
            </a:r>
          </a:p>
          <a:p>
            <a:pPr>
              <a:lnSpc>
                <a:spcPct val="130000"/>
              </a:lnSpc>
              <a:spcAft>
                <a:spcPts val="600"/>
              </a:spcAft>
            </a:pPr>
            <a:r>
              <a:rPr lang="en-AU" sz="2000" b="1">
                <a:solidFill>
                  <a:schemeClr val="accent1"/>
                </a:solidFill>
                <a:latin typeface="Arial" panose="020B0604020202020204" pitchFamily="34" charset="0"/>
                <a:cs typeface="Arial"/>
              </a:rPr>
              <a:t>I can</a:t>
            </a:r>
            <a:endParaRPr lang="en-AU" sz="2000" b="1">
              <a:solidFill>
                <a:schemeClr val="accent1"/>
              </a:solidFill>
              <a:latin typeface="Arial" panose="020B0604020202020204" pitchFamily="34" charset="0"/>
              <a:cs typeface="Arial" panose="020B0604020202020204" pitchFamily="34" charset="0"/>
            </a:endParaRPr>
          </a:p>
          <a:p>
            <a:pPr marL="342900" indent="-342900">
              <a:lnSpc>
                <a:spcPct val="130000"/>
              </a:lnSpc>
              <a:spcAft>
                <a:spcPts val="600"/>
              </a:spcAft>
              <a:buFont typeface="Arial" panose="020B0604020202020204" pitchFamily="34" charset="0"/>
              <a:buChar char="•"/>
            </a:pPr>
            <a:r>
              <a:rPr lang="en-AU" sz="2000">
                <a:latin typeface="Arial" panose="020B0604020202020204" pitchFamily="34" charset="0"/>
                <a:cs typeface="Arial"/>
              </a:rPr>
              <a:t>outline the relationship between hormones and physical, emotional and social changes during puberty </a:t>
            </a:r>
          </a:p>
          <a:p>
            <a:pPr marL="342900" indent="-342900">
              <a:lnSpc>
                <a:spcPct val="130000"/>
              </a:lnSpc>
              <a:spcAft>
                <a:spcPts val="600"/>
              </a:spcAft>
              <a:buFont typeface="Arial" panose="020B0604020202020204" pitchFamily="34" charset="0"/>
              <a:buChar char="•"/>
            </a:pPr>
            <a:r>
              <a:rPr lang="en-AU" sz="2000">
                <a:latin typeface="Arial" panose="020B0604020202020204" pitchFamily="34" charset="0"/>
                <a:cs typeface="Arial"/>
              </a:rPr>
              <a:t>identify reproductive organs and outline their function </a:t>
            </a:r>
          </a:p>
          <a:p>
            <a:pPr marL="342900" indent="-342900">
              <a:lnSpc>
                <a:spcPct val="130000"/>
              </a:lnSpc>
              <a:spcAft>
                <a:spcPts val="600"/>
              </a:spcAft>
              <a:buFont typeface="Arial" panose="020B0604020202020204" pitchFamily="34" charset="0"/>
              <a:buChar char="•"/>
            </a:pPr>
            <a:r>
              <a:rPr lang="en-AU" sz="2000">
                <a:latin typeface="Arial" panose="020B0604020202020204" pitchFamily="34" charset="0"/>
                <a:cs typeface="Arial"/>
              </a:rPr>
              <a:t>describe the process of menstruation and fertilisation/conception</a:t>
            </a:r>
          </a:p>
          <a:p>
            <a:pPr marL="342900" indent="-342900">
              <a:lnSpc>
                <a:spcPct val="130000"/>
              </a:lnSpc>
              <a:spcAft>
                <a:spcPts val="600"/>
              </a:spcAft>
              <a:buFont typeface="Arial" panose="020B0604020202020204" pitchFamily="34" charset="0"/>
              <a:buChar char="•"/>
            </a:pPr>
            <a:r>
              <a:rPr lang="en-AU" sz="2000">
                <a:latin typeface="Arial" panose="020B0604020202020204" pitchFamily="34" charset="0"/>
                <a:cs typeface="Arial"/>
              </a:rPr>
              <a:t>select realistic strategies to support myself and others in a range of complex situations. </a:t>
            </a:r>
            <a:endParaRPr lang="en-US" sz="2000">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55F002BE-3B4C-165A-9CE1-DDE8843D12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96115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CEF5-EE24-048B-1798-EFD8F81078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FEC55F-F26A-6C9C-D5EB-AC03BCE449BA}"/>
              </a:ext>
            </a:extLst>
          </p:cNvPr>
          <p:cNvSpPr>
            <a:spLocks noGrp="1"/>
          </p:cNvSpPr>
          <p:nvPr>
            <p:ph type="title"/>
          </p:nvPr>
        </p:nvSpPr>
        <p:spPr/>
        <p:txBody>
          <a:bodyPr/>
          <a:lstStyle/>
          <a:p>
            <a:r>
              <a:rPr lang="en-AU"/>
              <a:t>Inside Out 2 – puberty alarm scene</a:t>
            </a:r>
          </a:p>
        </p:txBody>
      </p:sp>
      <p:sp>
        <p:nvSpPr>
          <p:cNvPr id="13" name="Text Placeholder 12">
            <a:extLst>
              <a:ext uri="{FF2B5EF4-FFF2-40B4-BE49-F238E27FC236}">
                <a16:creationId xmlns:a16="http://schemas.microsoft.com/office/drawing/2014/main" id="{45A04243-DBC9-A118-9302-1FB6D0CBD8AB}"/>
              </a:ext>
            </a:extLst>
          </p:cNvPr>
          <p:cNvSpPr>
            <a:spLocks noGrp="1"/>
          </p:cNvSpPr>
          <p:nvPr>
            <p:ph type="body" sz="quarter" idx="18"/>
          </p:nvPr>
        </p:nvSpPr>
        <p:spPr>
          <a:xfrm>
            <a:off x="360000" y="982520"/>
            <a:ext cx="11483998" cy="356423"/>
          </a:xfrm>
        </p:spPr>
        <p:txBody>
          <a:bodyPr/>
          <a:lstStyle/>
          <a:p>
            <a:r>
              <a:rPr lang="en-AU"/>
              <a:t>Video</a:t>
            </a:r>
          </a:p>
        </p:txBody>
      </p:sp>
      <p:pic>
        <p:nvPicPr>
          <p:cNvPr id="5" name="Online Media 4" title="Puberty Alarm Scene | INSIDE OUT 2 (2024) Movie CLIP HD">
            <a:hlinkClick r:id="" action="ppaction://media"/>
            <a:extLst>
              <a:ext uri="{FF2B5EF4-FFF2-40B4-BE49-F238E27FC236}">
                <a16:creationId xmlns:a16="http://schemas.microsoft.com/office/drawing/2014/main" id="{4235614B-8267-8EE0-7C1A-AF8660199CAF}"/>
              </a:ext>
            </a:extLst>
          </p:cNvPr>
          <p:cNvPicPr>
            <a:picLocks noRot="1" noChangeAspect="1"/>
          </p:cNvPicPr>
          <p:nvPr>
            <a:videoFile r:link="rId1"/>
          </p:nvPr>
        </p:nvPicPr>
        <p:blipFill>
          <a:blip r:embed="rId4"/>
          <a:stretch>
            <a:fillRect/>
          </a:stretch>
        </p:blipFill>
        <p:spPr>
          <a:xfrm>
            <a:off x="1669822" y="1521820"/>
            <a:ext cx="8515578" cy="4811302"/>
          </a:xfrm>
          <a:prstGeom prst="rect">
            <a:avLst/>
          </a:prstGeom>
        </p:spPr>
      </p:pic>
      <p:sp>
        <p:nvSpPr>
          <p:cNvPr id="3" name="Slide Number Placeholder 2">
            <a:extLst>
              <a:ext uri="{FF2B5EF4-FFF2-40B4-BE49-F238E27FC236}">
                <a16:creationId xmlns:a16="http://schemas.microsoft.com/office/drawing/2014/main" id="{36AF1006-DD79-9055-B80B-600F87A138A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13557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639F-FB0A-ABF6-3D2D-47CB29E50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023DC2-8B45-0C4C-84F9-81CBD865F4AC}"/>
              </a:ext>
            </a:extLst>
          </p:cNvPr>
          <p:cNvSpPr>
            <a:spLocks noGrp="1"/>
          </p:cNvSpPr>
          <p:nvPr>
            <p:ph type="title"/>
          </p:nvPr>
        </p:nvSpPr>
        <p:spPr/>
        <p:txBody>
          <a:bodyPr/>
          <a:lstStyle/>
          <a:p>
            <a:r>
              <a:rPr lang="en-AU"/>
              <a:t>Hormone hustle</a:t>
            </a:r>
          </a:p>
        </p:txBody>
      </p:sp>
      <p:graphicFrame>
        <p:nvGraphicFramePr>
          <p:cNvPr id="7" name="Table 6">
            <a:extLst>
              <a:ext uri="{FF2B5EF4-FFF2-40B4-BE49-F238E27FC236}">
                <a16:creationId xmlns:a16="http://schemas.microsoft.com/office/drawing/2014/main" id="{66B02C30-6349-4E4D-BBDB-DAC97F6CD4C1}"/>
              </a:ext>
            </a:extLst>
          </p:cNvPr>
          <p:cNvGraphicFramePr>
            <a:graphicFrameLocks/>
          </p:cNvGraphicFramePr>
          <p:nvPr>
            <p:extLst>
              <p:ext uri="{D42A27DB-BD31-4B8C-83A1-F6EECF244321}">
                <p14:modId xmlns:p14="http://schemas.microsoft.com/office/powerpoint/2010/main" val="2752202377"/>
              </p:ext>
            </p:extLst>
          </p:nvPr>
        </p:nvGraphicFramePr>
        <p:xfrm>
          <a:off x="348000" y="1060375"/>
          <a:ext cx="11484001" cy="5434554"/>
        </p:xfrm>
        <a:graphic>
          <a:graphicData uri="http://schemas.openxmlformats.org/drawingml/2006/table">
            <a:tbl>
              <a:tblPr firstRow="1" bandRow="1">
                <a:tableStyleId>{69012ECD-51FC-41F1-AA8D-1B2483CD663E}</a:tableStyleId>
              </a:tblPr>
              <a:tblGrid>
                <a:gridCol w="4418209">
                  <a:extLst>
                    <a:ext uri="{9D8B030D-6E8A-4147-A177-3AD203B41FA5}">
                      <a16:colId xmlns:a16="http://schemas.microsoft.com/office/drawing/2014/main" val="2992977786"/>
                    </a:ext>
                  </a:extLst>
                </a:gridCol>
                <a:gridCol w="7065792">
                  <a:extLst>
                    <a:ext uri="{9D8B030D-6E8A-4147-A177-3AD203B41FA5}">
                      <a16:colId xmlns:a16="http://schemas.microsoft.com/office/drawing/2014/main" val="737932337"/>
                    </a:ext>
                  </a:extLst>
                </a:gridCol>
              </a:tblGrid>
              <a:tr h="0">
                <a:tc>
                  <a:txBody>
                    <a:bodyPr/>
                    <a:lstStyle/>
                    <a:p>
                      <a:pPr>
                        <a:lnSpc>
                          <a:spcPct val="150000"/>
                        </a:lnSpc>
                        <a:spcBef>
                          <a:spcPts val="1200"/>
                        </a:spcBef>
                        <a:spcAft>
                          <a:spcPts val="1200"/>
                        </a:spcAft>
                      </a:pPr>
                      <a:r>
                        <a:rPr lang="en-AU" b="1" i="0">
                          <a:latin typeface="+mn-lt"/>
                        </a:rPr>
                        <a:t>Gland</a:t>
                      </a:r>
                      <a:endParaRPr lang="en-AU" b="1">
                        <a:latin typeface="+mn-lt"/>
                      </a:endParaRPr>
                    </a:p>
                  </a:txBody>
                  <a:tcPr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1200"/>
                        </a:spcAft>
                      </a:pPr>
                      <a:r>
                        <a:rPr lang="en-AU" b="1" i="0">
                          <a:latin typeface="+mn-lt"/>
                        </a:rPr>
                        <a:t>Hormone it releases</a:t>
                      </a:r>
                    </a:p>
                  </a:txBody>
                  <a:tcPr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272266"/>
                  </a:ext>
                </a:extLst>
              </a:tr>
              <a:tr h="1615440">
                <a:tc>
                  <a:txBody>
                    <a:bodyPr/>
                    <a:lstStyle/>
                    <a:p>
                      <a:pPr algn="l">
                        <a:lnSpc>
                          <a:spcPct val="100000"/>
                        </a:lnSpc>
                        <a:spcBef>
                          <a:spcPts val="600"/>
                        </a:spcBef>
                        <a:spcAft>
                          <a:spcPts val="600"/>
                        </a:spcAft>
                      </a:pPr>
                      <a:r>
                        <a:rPr lang="en-AU" sz="1800" b="1" i="0">
                          <a:latin typeface="+mn-lt"/>
                        </a:rPr>
                        <a:t>The pituitary gland</a:t>
                      </a:r>
                    </a:p>
                    <a:p>
                      <a:pPr algn="l">
                        <a:lnSpc>
                          <a:spcPct val="100000"/>
                        </a:lnSpc>
                        <a:spcBef>
                          <a:spcPts val="600"/>
                        </a:spcBef>
                        <a:spcAft>
                          <a:spcPts val="600"/>
                        </a:spcAft>
                      </a:pPr>
                      <a:r>
                        <a:rPr lang="en-AU" sz="1800" i="1">
                          <a:latin typeface="+mn-lt"/>
                        </a:rPr>
                        <a:t>The master gland</a:t>
                      </a:r>
                    </a:p>
                    <a:p>
                      <a:pPr marL="0" marR="0" lvl="0" indent="0" algn="l" defTabSz="914377" rtl="0" eaLnBrk="1" fontAlgn="auto" latinLnBrk="0" hangingPunct="1">
                        <a:lnSpc>
                          <a:spcPct val="100000"/>
                        </a:lnSpc>
                        <a:spcBef>
                          <a:spcPts val="600"/>
                        </a:spcBef>
                        <a:spcAft>
                          <a:spcPts val="600"/>
                        </a:spcAft>
                        <a:buClrTx/>
                        <a:buSzTx/>
                        <a:buFontTx/>
                        <a:buNone/>
                        <a:tabLst/>
                        <a:defRPr/>
                      </a:pPr>
                      <a:r>
                        <a:rPr lang="en-AU" sz="1800">
                          <a:latin typeface="+mn-lt"/>
                        </a:rPr>
                        <a:t>Location: base of the brain</a:t>
                      </a:r>
                    </a:p>
                  </a:txBody>
                  <a:tcPr marL="19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00000"/>
                        </a:lnSpc>
                        <a:spcBef>
                          <a:spcPts val="300"/>
                        </a:spcBef>
                        <a:spcAft>
                          <a:spcPts val="300"/>
                        </a:spcAft>
                        <a:buFont typeface="Arial" panose="020B0604020202020204" pitchFamily="34" charset="0"/>
                        <a:buChar char="•"/>
                      </a:pPr>
                      <a:r>
                        <a:rPr lang="en-AU" sz="1800" b="1" i="0">
                          <a:latin typeface="+mn-lt"/>
                        </a:rPr>
                        <a:t>Growth Hormone </a:t>
                      </a:r>
                      <a:r>
                        <a:rPr lang="en-AU" sz="1800">
                          <a:latin typeface="+mn-lt"/>
                        </a:rPr>
                        <a:t>– helps you grow taller, muscle development</a:t>
                      </a:r>
                    </a:p>
                    <a:p>
                      <a:pPr marL="285750" indent="-285750" algn="l">
                        <a:lnSpc>
                          <a:spcPct val="100000"/>
                        </a:lnSpc>
                        <a:spcBef>
                          <a:spcPts val="300"/>
                        </a:spcBef>
                        <a:spcAft>
                          <a:spcPts val="300"/>
                        </a:spcAft>
                        <a:buFont typeface="Arial" panose="020B0604020202020204" pitchFamily="34" charset="0"/>
                        <a:buChar char="•"/>
                      </a:pPr>
                      <a:r>
                        <a:rPr lang="en-AU" sz="1800" b="1">
                          <a:latin typeface="+mn-lt"/>
                        </a:rPr>
                        <a:t>Follicle-Stimulating Hormone (FSH) </a:t>
                      </a:r>
                      <a:r>
                        <a:rPr lang="en-AU" sz="1800">
                          <a:latin typeface="+mn-lt"/>
                        </a:rPr>
                        <a:t>– starts puberty, tells ovaries/testes to make reproductive hormones</a:t>
                      </a:r>
                    </a:p>
                    <a:p>
                      <a:pPr marL="285750" indent="-285750" algn="l">
                        <a:lnSpc>
                          <a:spcPct val="100000"/>
                        </a:lnSpc>
                        <a:spcBef>
                          <a:spcPts val="300"/>
                        </a:spcBef>
                        <a:spcAft>
                          <a:spcPts val="300"/>
                        </a:spcAft>
                        <a:buFont typeface="Arial" panose="020B0604020202020204" pitchFamily="34" charset="0"/>
                        <a:buChar char="•"/>
                      </a:pPr>
                      <a:r>
                        <a:rPr lang="en-AU" sz="1800" b="1">
                          <a:latin typeface="+mn-lt"/>
                        </a:rPr>
                        <a:t>Luteinising Hormone (LH) </a:t>
                      </a:r>
                      <a:r>
                        <a:rPr lang="en-AU" sz="1800">
                          <a:latin typeface="+mn-lt"/>
                        </a:rPr>
                        <a:t>– helps release eggs in females, tells testes to make testosterone in 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67579"/>
                  </a:ext>
                </a:extLst>
              </a:tr>
              <a:tr h="1615440">
                <a:tc>
                  <a:txBody>
                    <a:bodyPr/>
                    <a:lstStyle/>
                    <a:p>
                      <a:pPr algn="l">
                        <a:lnSpc>
                          <a:spcPct val="100000"/>
                        </a:lnSpc>
                        <a:spcBef>
                          <a:spcPts val="600"/>
                        </a:spcBef>
                        <a:spcAft>
                          <a:spcPts val="600"/>
                        </a:spcAft>
                      </a:pPr>
                      <a:r>
                        <a:rPr lang="en-AU" sz="1800" b="1" i="0">
                          <a:latin typeface="+mn-lt"/>
                        </a:rPr>
                        <a:t>The ovaries</a:t>
                      </a:r>
                    </a:p>
                    <a:p>
                      <a:pPr algn="l">
                        <a:lnSpc>
                          <a:spcPct val="100000"/>
                        </a:lnSpc>
                        <a:spcBef>
                          <a:spcPts val="600"/>
                        </a:spcBef>
                        <a:spcAft>
                          <a:spcPts val="600"/>
                        </a:spcAft>
                      </a:pPr>
                      <a:r>
                        <a:rPr lang="en-AU" sz="1800" i="1">
                          <a:latin typeface="+mn-lt"/>
                        </a:rPr>
                        <a:t>The female gland</a:t>
                      </a:r>
                    </a:p>
                    <a:p>
                      <a:pPr algn="l">
                        <a:lnSpc>
                          <a:spcPct val="100000"/>
                        </a:lnSpc>
                        <a:spcBef>
                          <a:spcPts val="600"/>
                        </a:spcBef>
                        <a:spcAft>
                          <a:spcPts val="600"/>
                        </a:spcAft>
                      </a:pPr>
                      <a:r>
                        <a:rPr lang="en-AU" sz="1800" i="0">
                          <a:latin typeface="+mn-lt"/>
                        </a:rPr>
                        <a:t>Location: female lower abdomen</a:t>
                      </a:r>
                    </a:p>
                  </a:txBody>
                  <a:tcPr marL="19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00000"/>
                        </a:lnSpc>
                        <a:spcBef>
                          <a:spcPts val="300"/>
                        </a:spcBef>
                        <a:spcAft>
                          <a:spcPts val="300"/>
                        </a:spcAft>
                        <a:buFont typeface="Arial" panose="020B0604020202020204" pitchFamily="34" charset="0"/>
                        <a:buChar char="•"/>
                      </a:pPr>
                      <a:r>
                        <a:rPr lang="en-AU" sz="1800" b="1" i="0">
                          <a:latin typeface="+mn-lt"/>
                        </a:rPr>
                        <a:t>Estrogen </a:t>
                      </a:r>
                      <a:r>
                        <a:rPr lang="en-AU" sz="1800">
                          <a:latin typeface="+mn-lt"/>
                        </a:rPr>
                        <a:t>– develops breasts, hips widen, periods begin</a:t>
                      </a:r>
                    </a:p>
                    <a:p>
                      <a:pPr marL="285750" indent="-285750" algn="l">
                        <a:lnSpc>
                          <a:spcPct val="100000"/>
                        </a:lnSpc>
                        <a:spcBef>
                          <a:spcPts val="300"/>
                        </a:spcBef>
                        <a:spcAft>
                          <a:spcPts val="300"/>
                        </a:spcAft>
                        <a:buFont typeface="Arial" panose="020B0604020202020204" pitchFamily="34" charset="0"/>
                        <a:buChar char="•"/>
                      </a:pPr>
                      <a:r>
                        <a:rPr lang="en-AU" sz="1800" b="1">
                          <a:latin typeface="+mn-lt"/>
                        </a:rPr>
                        <a:t>Progesterone</a:t>
                      </a:r>
                      <a:r>
                        <a:rPr lang="en-AU" sz="1800">
                          <a:latin typeface="+mn-lt"/>
                        </a:rPr>
                        <a:t> – controls periods and prepares for pregnancy</a:t>
                      </a:r>
                    </a:p>
                    <a:p>
                      <a:pPr marL="0" indent="0" algn="l">
                        <a:lnSpc>
                          <a:spcPct val="100000"/>
                        </a:lnSpc>
                        <a:spcBef>
                          <a:spcPts val="300"/>
                        </a:spcBef>
                        <a:spcAft>
                          <a:spcPts val="300"/>
                        </a:spcAft>
                        <a:buFont typeface="Arial" panose="020B0604020202020204" pitchFamily="34" charset="0"/>
                        <a:buNone/>
                      </a:pPr>
                      <a:r>
                        <a:rPr lang="en-AU" sz="1800">
                          <a:latin typeface="+mn-lt"/>
                        </a:rPr>
                        <a:t>As well as producing hormones, the ovaries also house and release the eggs (ova)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268670"/>
                  </a:ext>
                </a:extLst>
              </a:tr>
              <a:tr h="1689274">
                <a:tc>
                  <a:txBody>
                    <a:bodyPr/>
                    <a:lstStyle/>
                    <a:p>
                      <a:pPr algn="l">
                        <a:lnSpc>
                          <a:spcPct val="100000"/>
                        </a:lnSpc>
                        <a:spcBef>
                          <a:spcPts val="600"/>
                        </a:spcBef>
                        <a:spcAft>
                          <a:spcPts val="600"/>
                        </a:spcAft>
                      </a:pPr>
                      <a:r>
                        <a:rPr lang="en-AU" sz="1800" b="1" i="0">
                          <a:latin typeface="+mn-lt"/>
                        </a:rPr>
                        <a:t>The testes</a:t>
                      </a:r>
                    </a:p>
                    <a:p>
                      <a:pPr algn="l">
                        <a:lnSpc>
                          <a:spcPct val="100000"/>
                        </a:lnSpc>
                        <a:spcBef>
                          <a:spcPts val="600"/>
                        </a:spcBef>
                        <a:spcAft>
                          <a:spcPts val="600"/>
                        </a:spcAft>
                      </a:pPr>
                      <a:r>
                        <a:rPr lang="en-AU" sz="1800" b="0" i="1">
                          <a:latin typeface="+mn-lt"/>
                        </a:rPr>
                        <a:t>The male gland</a:t>
                      </a:r>
                    </a:p>
                    <a:p>
                      <a:pPr algn="l">
                        <a:lnSpc>
                          <a:spcPct val="100000"/>
                        </a:lnSpc>
                        <a:spcBef>
                          <a:spcPts val="600"/>
                        </a:spcBef>
                        <a:spcAft>
                          <a:spcPts val="600"/>
                        </a:spcAft>
                      </a:pPr>
                      <a:r>
                        <a:rPr lang="en-AU" sz="1800" b="0" i="0">
                          <a:latin typeface="+mn-lt"/>
                        </a:rPr>
                        <a:t>Location: in the scrotum (male)</a:t>
                      </a:r>
                    </a:p>
                  </a:txBody>
                  <a:tcPr marL="19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00000"/>
                        </a:lnSpc>
                        <a:spcBef>
                          <a:spcPts val="300"/>
                        </a:spcBef>
                        <a:spcAft>
                          <a:spcPts val="300"/>
                        </a:spcAft>
                        <a:buFont typeface="Arial" panose="020B0604020202020204" pitchFamily="34" charset="0"/>
                        <a:buChar char="•"/>
                      </a:pPr>
                      <a:r>
                        <a:rPr lang="en-AU" b="1" i="0" dirty="0">
                          <a:latin typeface="+mn-lt"/>
                        </a:rPr>
                        <a:t>Testosterone</a:t>
                      </a:r>
                      <a:r>
                        <a:rPr lang="en-AU" dirty="0">
                          <a:latin typeface="+mn-lt"/>
                        </a:rPr>
                        <a:t> – deepens voice, facial hair, growth spurt, grows muscles, starts sperm production</a:t>
                      </a:r>
                    </a:p>
                    <a:p>
                      <a:pPr marL="0" marR="0" lvl="0" indent="0" algn="l" defTabSz="914377"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800" dirty="0">
                          <a:latin typeface="+mn-lt"/>
                        </a:rPr>
                        <a:t>As well as producing hormones, the testes also produce sperm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428748"/>
                  </a:ext>
                </a:extLst>
              </a:tr>
            </a:tbl>
          </a:graphicData>
        </a:graphic>
      </p:graphicFrame>
      <p:pic>
        <p:nvPicPr>
          <p:cNvPr id="6" name="Picture 5" descr="Illustration of the pituitary gland">
            <a:extLst>
              <a:ext uri="{FF2B5EF4-FFF2-40B4-BE49-F238E27FC236}">
                <a16:creationId xmlns:a16="http://schemas.microsoft.com/office/drawing/2014/main" id="{5D3D68CE-58D3-F1AB-C22B-85694FE583E8}"/>
              </a:ext>
            </a:extLst>
          </p:cNvPr>
          <p:cNvPicPr>
            <a:picLocks noChangeAspect="1"/>
          </p:cNvPicPr>
          <p:nvPr/>
        </p:nvPicPr>
        <p:blipFill>
          <a:blip r:embed="rId3"/>
          <a:stretch>
            <a:fillRect/>
          </a:stretch>
        </p:blipFill>
        <p:spPr>
          <a:xfrm>
            <a:off x="443881" y="1691431"/>
            <a:ext cx="1619675" cy="1420687"/>
          </a:xfrm>
          <a:prstGeom prst="rect">
            <a:avLst/>
          </a:prstGeom>
        </p:spPr>
      </p:pic>
      <p:pic>
        <p:nvPicPr>
          <p:cNvPr id="2" name="Picture 1" descr="Illustration of the ovaries">
            <a:extLst>
              <a:ext uri="{FF2B5EF4-FFF2-40B4-BE49-F238E27FC236}">
                <a16:creationId xmlns:a16="http://schemas.microsoft.com/office/drawing/2014/main" id="{F35A4237-8EFA-6540-22CD-29A05820F4CE}"/>
              </a:ext>
            </a:extLst>
          </p:cNvPr>
          <p:cNvPicPr>
            <a:picLocks noChangeAspect="1"/>
          </p:cNvPicPr>
          <p:nvPr/>
        </p:nvPicPr>
        <p:blipFill>
          <a:blip r:embed="rId4"/>
          <a:stretch>
            <a:fillRect/>
          </a:stretch>
        </p:blipFill>
        <p:spPr>
          <a:xfrm>
            <a:off x="443881" y="3363078"/>
            <a:ext cx="1725766" cy="1301721"/>
          </a:xfrm>
          <a:prstGeom prst="rect">
            <a:avLst/>
          </a:prstGeom>
        </p:spPr>
      </p:pic>
      <p:pic>
        <p:nvPicPr>
          <p:cNvPr id="5" name="Picture 4" descr="Illustration of the testes">
            <a:extLst>
              <a:ext uri="{FF2B5EF4-FFF2-40B4-BE49-F238E27FC236}">
                <a16:creationId xmlns:a16="http://schemas.microsoft.com/office/drawing/2014/main" id="{77BC4E67-613D-4B52-4FB2-EA8F06D92A68}"/>
              </a:ext>
            </a:extLst>
          </p:cNvPr>
          <p:cNvPicPr>
            <a:picLocks noChangeAspect="1"/>
          </p:cNvPicPr>
          <p:nvPr/>
        </p:nvPicPr>
        <p:blipFill>
          <a:blip r:embed="rId5"/>
          <a:stretch>
            <a:fillRect/>
          </a:stretch>
        </p:blipFill>
        <p:spPr>
          <a:xfrm>
            <a:off x="780870" y="4915759"/>
            <a:ext cx="1063582" cy="1504055"/>
          </a:xfrm>
          <a:prstGeom prst="rect">
            <a:avLst/>
          </a:prstGeom>
        </p:spPr>
      </p:pic>
      <p:sp>
        <p:nvSpPr>
          <p:cNvPr id="3" name="Slide Number Placeholder 2">
            <a:extLst>
              <a:ext uri="{FF2B5EF4-FFF2-40B4-BE49-F238E27FC236}">
                <a16:creationId xmlns:a16="http://schemas.microsoft.com/office/drawing/2014/main" id="{FC9983F4-C646-5165-C2A8-833C3C6AF8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959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E611-0649-552D-095A-436957C91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E03B5-CEAD-20A5-74C9-76697A1B64F5}"/>
              </a:ext>
            </a:extLst>
          </p:cNvPr>
          <p:cNvSpPr>
            <a:spLocks noGrp="1"/>
          </p:cNvSpPr>
          <p:nvPr>
            <p:ph type="title"/>
          </p:nvPr>
        </p:nvSpPr>
        <p:spPr>
          <a:xfrm>
            <a:off x="5399996" y="360000"/>
            <a:ext cx="6485612" cy="444154"/>
          </a:xfrm>
        </p:spPr>
        <p:txBody>
          <a:bodyPr/>
          <a:lstStyle/>
          <a:p>
            <a:r>
              <a:rPr lang="en-AU"/>
              <a:t>Activity – hormone hustle</a:t>
            </a:r>
          </a:p>
        </p:txBody>
      </p:sp>
      <p:sp>
        <p:nvSpPr>
          <p:cNvPr id="5" name="Text Placeholder 4">
            <a:extLst>
              <a:ext uri="{FF2B5EF4-FFF2-40B4-BE49-F238E27FC236}">
                <a16:creationId xmlns:a16="http://schemas.microsoft.com/office/drawing/2014/main" id="{0E86FE17-D909-80BE-0BEF-F9A4952A3D71}"/>
              </a:ext>
            </a:extLst>
          </p:cNvPr>
          <p:cNvSpPr>
            <a:spLocks noGrp="1"/>
          </p:cNvSpPr>
          <p:nvPr>
            <p:ph type="body" sz="quarter" idx="18"/>
          </p:nvPr>
        </p:nvSpPr>
        <p:spPr>
          <a:xfrm>
            <a:off x="5399996" y="972558"/>
            <a:ext cx="5400000" cy="294189"/>
          </a:xfrm>
        </p:spPr>
        <p:txBody>
          <a:bodyPr/>
          <a:lstStyle/>
          <a:p>
            <a:r>
              <a:rPr lang="en-AU"/>
              <a:t>Hormones and puberty</a:t>
            </a:r>
          </a:p>
        </p:txBody>
      </p:sp>
      <p:sp>
        <p:nvSpPr>
          <p:cNvPr id="7" name="Text Placeholder 10">
            <a:extLst>
              <a:ext uri="{FF2B5EF4-FFF2-40B4-BE49-F238E27FC236}">
                <a16:creationId xmlns:a16="http://schemas.microsoft.com/office/drawing/2014/main" id="{960C75C0-EEEB-1EA0-5575-5A404C1FEC7F}"/>
              </a:ext>
            </a:extLst>
          </p:cNvPr>
          <p:cNvSpPr>
            <a:spLocks noGrp="1"/>
          </p:cNvSpPr>
          <p:nvPr>
            <p:ph type="body" sz="quarter" idx="17"/>
          </p:nvPr>
        </p:nvSpPr>
        <p:spPr>
          <a:xfrm>
            <a:off x="5399998" y="1435151"/>
            <a:ext cx="6444002" cy="4807835"/>
          </a:xfrm>
        </p:spPr>
        <p:txBody>
          <a:bodyPr/>
          <a:lstStyle/>
          <a:p>
            <a:r>
              <a:rPr lang="en-AU" b="1"/>
              <a:t>Instructions</a:t>
            </a:r>
          </a:p>
          <a:p>
            <a:r>
              <a:rPr lang="en-AU" sz="1800"/>
              <a:t>In your small groups:</a:t>
            </a:r>
          </a:p>
          <a:p>
            <a:pPr marL="342900" indent="-342900">
              <a:buFont typeface="Arial" panose="020B0604020202020204" pitchFamily="34" charset="0"/>
              <a:buChar char="•"/>
            </a:pPr>
            <a:r>
              <a:rPr lang="en-AU" sz="1800"/>
              <a:t>consider the change that is read out to you</a:t>
            </a:r>
          </a:p>
          <a:p>
            <a:pPr marL="342900" indent="-342900">
              <a:buFont typeface="Arial" panose="020B0604020202020204" pitchFamily="34" charset="0"/>
              <a:buChar char="•"/>
            </a:pPr>
            <a:r>
              <a:rPr lang="en-AU" sz="1800"/>
              <a:t>hold up the hormone card you think is responsible for the change</a:t>
            </a:r>
          </a:p>
          <a:p>
            <a:r>
              <a:rPr lang="en-AU" sz="1800" b="1"/>
              <a:t>Discuss</a:t>
            </a:r>
          </a:p>
          <a:p>
            <a:pPr marL="342900" lvl="0" indent="-342900">
              <a:buFont typeface="Arial" panose="020B0604020202020204" pitchFamily="34" charset="0"/>
              <a:buChar char="•"/>
            </a:pPr>
            <a:r>
              <a:rPr lang="en-AU"/>
              <a:t>W</a:t>
            </a:r>
            <a:r>
              <a:rPr lang="en-AU" sz="1800"/>
              <a:t>here in the body does this hormone come from?</a:t>
            </a:r>
          </a:p>
          <a:p>
            <a:pPr marL="342900" lvl="0" indent="-342900">
              <a:buFont typeface="Arial" panose="020B0604020202020204" pitchFamily="34" charset="0"/>
              <a:buChar char="•"/>
            </a:pPr>
            <a:r>
              <a:rPr lang="en-AU"/>
              <a:t>I</a:t>
            </a:r>
            <a:r>
              <a:rPr lang="en-AU" sz="1800"/>
              <a:t>s this hormone active in males, females or both?</a:t>
            </a:r>
          </a:p>
          <a:p>
            <a:endParaRPr lang="en-AU"/>
          </a:p>
          <a:p>
            <a:endParaRPr lang="en-AU"/>
          </a:p>
        </p:txBody>
      </p:sp>
      <p:sp>
        <p:nvSpPr>
          <p:cNvPr id="3" name="Slide Number Placeholder 2">
            <a:extLst>
              <a:ext uri="{FF2B5EF4-FFF2-40B4-BE49-F238E27FC236}">
                <a16:creationId xmlns:a16="http://schemas.microsoft.com/office/drawing/2014/main" id="{0A16804C-210C-E217-F82A-8FFE43380FD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41557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695BC-F962-94ED-EAC5-F84B054C03C6}"/>
              </a:ext>
            </a:extLst>
          </p:cNvPr>
          <p:cNvSpPr>
            <a:spLocks noGrp="1"/>
          </p:cNvSpPr>
          <p:nvPr>
            <p:ph type="title"/>
          </p:nvPr>
        </p:nvSpPr>
        <p:spPr/>
        <p:txBody>
          <a:bodyPr/>
          <a:lstStyle/>
          <a:p>
            <a:r>
              <a:rPr lang="en-US">
                <a:cs typeface="Arial"/>
              </a:rPr>
              <a:t>Controversial issues in PDHPE</a:t>
            </a:r>
            <a:endParaRPr lang="en-US"/>
          </a:p>
        </p:txBody>
      </p:sp>
      <p:sp>
        <p:nvSpPr>
          <p:cNvPr id="2" name="Picture Placeholder 1">
            <a:extLst>
              <a:ext uri="{FF2B5EF4-FFF2-40B4-BE49-F238E27FC236}">
                <a16:creationId xmlns:a16="http://schemas.microsoft.com/office/drawing/2014/main" id="{9EBE9E53-F78C-106D-CE00-402423B6F790}"/>
              </a:ext>
            </a:extLst>
          </p:cNvPr>
          <p:cNvSpPr>
            <a:spLocks noGrp="1"/>
          </p:cNvSpPr>
          <p:nvPr>
            <p:ph type="pic" sz="quarter" idx="13"/>
          </p:nvPr>
        </p:nvSpPr>
        <p:spPr/>
        <p:txBody>
          <a:bodyPr/>
          <a:lstStyle/>
          <a:p>
            <a:pPr>
              <a:spcAft>
                <a:spcPts val="600"/>
              </a:spcAft>
            </a:pPr>
            <a:r>
              <a:rPr lang="en-AU">
                <a:cs typeface="Arial"/>
              </a:rPr>
              <a:t>Content within this unit of work may be considered controversial. Please review the teachers notes regarding controversial issues within the teaching program on page 6, before commencing any work. </a:t>
            </a:r>
            <a:endParaRPr lang="en-AU"/>
          </a:p>
        </p:txBody>
      </p:sp>
      <p:sp>
        <p:nvSpPr>
          <p:cNvPr id="3" name="Slide Number Placeholder 2">
            <a:extLst>
              <a:ext uri="{FF2B5EF4-FFF2-40B4-BE49-F238E27FC236}">
                <a16:creationId xmlns:a16="http://schemas.microsoft.com/office/drawing/2014/main" id="{A59FFB5F-E44E-2E87-E70F-AADC9BE666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81034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02B8AA-AC90-464C-95C4-A22EC0AD19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88CB5D-F206-3B44-3311-3C44192DED54}"/>
              </a:ext>
            </a:extLst>
          </p:cNvPr>
          <p:cNvSpPr>
            <a:spLocks noGrp="1"/>
          </p:cNvSpPr>
          <p:nvPr>
            <p:ph type="title"/>
          </p:nvPr>
        </p:nvSpPr>
        <p:spPr>
          <a:xfrm>
            <a:off x="360000" y="426021"/>
            <a:ext cx="11484000" cy="545601"/>
          </a:xfrm>
        </p:spPr>
        <p:txBody>
          <a:bodyPr/>
          <a:lstStyle/>
          <a:p>
            <a:r>
              <a:rPr lang="en-AU"/>
              <a:t>Hormone hustle recap</a:t>
            </a:r>
          </a:p>
        </p:txBody>
      </p:sp>
      <p:sp>
        <p:nvSpPr>
          <p:cNvPr id="2" name="Text Placeholder 10">
            <a:extLst>
              <a:ext uri="{FF2B5EF4-FFF2-40B4-BE49-F238E27FC236}">
                <a16:creationId xmlns:a16="http://schemas.microsoft.com/office/drawing/2014/main" id="{6F4A8CCB-9F4C-C9C4-9C0B-EBD64309F57D}"/>
              </a:ext>
            </a:extLst>
          </p:cNvPr>
          <p:cNvSpPr>
            <a:spLocks noGrp="1"/>
          </p:cNvSpPr>
          <p:nvPr>
            <p:ph type="body" sz="quarter" idx="17"/>
          </p:nvPr>
        </p:nvSpPr>
        <p:spPr>
          <a:xfrm>
            <a:off x="360000" y="1145089"/>
            <a:ext cx="11108126" cy="1148209"/>
          </a:xfrm>
        </p:spPr>
        <p:txBody>
          <a:bodyPr/>
          <a:lstStyle/>
          <a:p>
            <a:r>
              <a:rPr lang="en-AU"/>
              <a:t>Hormones are chemical messengers in our body that work together and can influence change during puberty in the following ways:</a:t>
            </a:r>
          </a:p>
          <a:p>
            <a:endParaRPr lang="en-AU"/>
          </a:p>
          <a:p>
            <a:endParaRPr lang="en-AU"/>
          </a:p>
        </p:txBody>
      </p:sp>
      <p:graphicFrame>
        <p:nvGraphicFramePr>
          <p:cNvPr id="8" name="Table 7">
            <a:extLst>
              <a:ext uri="{FF2B5EF4-FFF2-40B4-BE49-F238E27FC236}">
                <a16:creationId xmlns:a16="http://schemas.microsoft.com/office/drawing/2014/main" id="{E8B17525-9B36-7BC4-7303-E4D3A0683E3F}"/>
              </a:ext>
            </a:extLst>
          </p:cNvPr>
          <p:cNvGraphicFramePr>
            <a:graphicFrameLocks noGrp="1"/>
          </p:cNvGraphicFramePr>
          <p:nvPr>
            <p:extLst>
              <p:ext uri="{D42A27DB-BD31-4B8C-83A1-F6EECF244321}">
                <p14:modId xmlns:p14="http://schemas.microsoft.com/office/powerpoint/2010/main" val="2940458900"/>
              </p:ext>
            </p:extLst>
          </p:nvPr>
        </p:nvGraphicFramePr>
        <p:xfrm>
          <a:off x="360000" y="2293298"/>
          <a:ext cx="9567771" cy="3530270"/>
        </p:xfrm>
        <a:graphic>
          <a:graphicData uri="http://schemas.openxmlformats.org/drawingml/2006/table">
            <a:tbl>
              <a:tblPr firstRow="1" bandRow="1">
                <a:tableStyleId>{69012ECD-51FC-41F1-AA8D-1B2483CD663E}</a:tableStyleId>
              </a:tblPr>
              <a:tblGrid>
                <a:gridCol w="2054027">
                  <a:extLst>
                    <a:ext uri="{9D8B030D-6E8A-4147-A177-3AD203B41FA5}">
                      <a16:colId xmlns:a16="http://schemas.microsoft.com/office/drawing/2014/main" val="808111045"/>
                    </a:ext>
                  </a:extLst>
                </a:gridCol>
                <a:gridCol w="7513744">
                  <a:extLst>
                    <a:ext uri="{9D8B030D-6E8A-4147-A177-3AD203B41FA5}">
                      <a16:colId xmlns:a16="http://schemas.microsoft.com/office/drawing/2014/main" val="2553458204"/>
                    </a:ext>
                  </a:extLst>
                </a:gridCol>
              </a:tblGrid>
              <a:tr h="370840">
                <a:tc>
                  <a:txBody>
                    <a:bodyPr/>
                    <a:lstStyle/>
                    <a:p>
                      <a:pPr>
                        <a:lnSpc>
                          <a:spcPct val="150000"/>
                        </a:lnSpc>
                        <a:spcBef>
                          <a:spcPts val="0"/>
                        </a:spcBef>
                        <a:spcAft>
                          <a:spcPts val="600"/>
                        </a:spcAft>
                      </a:pPr>
                      <a:r>
                        <a:rPr lang="en-AU" b="1" i="0">
                          <a:latin typeface="+mn-lt"/>
                        </a:rPr>
                        <a:t>Type of change</a:t>
                      </a:r>
                    </a:p>
                  </a:txBody>
                  <a:tcPr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0"/>
                        </a:spcBef>
                        <a:spcAft>
                          <a:spcPts val="600"/>
                        </a:spcAft>
                      </a:pPr>
                      <a:r>
                        <a:rPr lang="en-AU" b="1" i="0">
                          <a:latin typeface="+mn-lt"/>
                        </a:rPr>
                        <a:t>Description</a:t>
                      </a:r>
                    </a:p>
                  </a:txBody>
                  <a:tcPr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658772"/>
                  </a:ext>
                </a:extLst>
              </a:tr>
              <a:tr h="370840">
                <a:tc>
                  <a:txBody>
                    <a:bodyPr/>
                    <a:lstStyle/>
                    <a:p>
                      <a:pPr>
                        <a:lnSpc>
                          <a:spcPct val="130000"/>
                        </a:lnSpc>
                        <a:spcBef>
                          <a:spcPts val="0"/>
                        </a:spcBef>
                        <a:spcAft>
                          <a:spcPts val="600"/>
                        </a:spcAft>
                      </a:pPr>
                      <a:r>
                        <a:rPr lang="en-AU" sz="1800" b="1" i="0">
                          <a:latin typeface="+mn-lt"/>
                        </a:rPr>
                        <a:t>Physical Changes</a:t>
                      </a:r>
                      <a:endParaRPr lang="en-AU" sz="18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0"/>
                        </a:spcBef>
                        <a:spcAft>
                          <a:spcPts val="600"/>
                        </a:spcAft>
                      </a:pPr>
                      <a:r>
                        <a:rPr lang="en-AU" sz="1800" b="0" i="0">
                          <a:latin typeface="+mn-lt"/>
                        </a:rPr>
                        <a:t>Hormones signal body parts (e.g., ovaries, testicles) to produce hormones that trigger physical and reproductive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69872"/>
                  </a:ext>
                </a:extLst>
              </a:tr>
              <a:tr h="370840">
                <a:tc>
                  <a:txBody>
                    <a:bodyPr/>
                    <a:lstStyle/>
                    <a:p>
                      <a:pPr>
                        <a:lnSpc>
                          <a:spcPct val="130000"/>
                        </a:lnSpc>
                        <a:spcBef>
                          <a:spcPts val="0"/>
                        </a:spcBef>
                        <a:spcAft>
                          <a:spcPts val="600"/>
                        </a:spcAft>
                      </a:pPr>
                      <a:r>
                        <a:rPr lang="en-AU" sz="1800" b="1" i="0">
                          <a:latin typeface="+mn-lt"/>
                        </a:rPr>
                        <a:t>Emotional Changes</a:t>
                      </a:r>
                      <a:endParaRPr lang="en-AU" sz="18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0"/>
                        </a:spcBef>
                        <a:spcAft>
                          <a:spcPts val="600"/>
                        </a:spcAft>
                      </a:pPr>
                      <a:r>
                        <a:rPr lang="en-AU" sz="1800" b="0" i="0">
                          <a:latin typeface="+mn-lt"/>
                        </a:rPr>
                        <a:t>Hormones affect brain chemicals involved in emotions; combined with ongoing brain development, this can cause stronger or unpredictable emotional 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420682"/>
                  </a:ext>
                </a:extLst>
              </a:tr>
              <a:tr h="370840">
                <a:tc>
                  <a:txBody>
                    <a:bodyPr/>
                    <a:lstStyle/>
                    <a:p>
                      <a:pPr>
                        <a:lnSpc>
                          <a:spcPct val="130000"/>
                        </a:lnSpc>
                        <a:spcBef>
                          <a:spcPts val="0"/>
                        </a:spcBef>
                        <a:spcAft>
                          <a:spcPts val="600"/>
                        </a:spcAft>
                      </a:pPr>
                      <a:r>
                        <a:rPr lang="en-AU" sz="1800" b="1" i="0">
                          <a:latin typeface="+mn-lt"/>
                        </a:rPr>
                        <a:t>Social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0"/>
                        </a:spcBef>
                        <a:spcAft>
                          <a:spcPts val="600"/>
                        </a:spcAft>
                      </a:pPr>
                      <a:r>
                        <a:rPr lang="en-AU" sz="1800" b="0" i="0" dirty="0">
                          <a:latin typeface="+mn-lt"/>
                        </a:rPr>
                        <a:t>Hormones impact brain development in areas related to decision-making, risk-taking, and social awareness, leading to changes in friendships and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262667"/>
                  </a:ext>
                </a:extLst>
              </a:tr>
            </a:tbl>
          </a:graphicData>
        </a:graphic>
      </p:graphicFrame>
      <p:pic>
        <p:nvPicPr>
          <p:cNvPr id="9" name="Female character">
            <a:extLst>
              <a:ext uri="{FF2B5EF4-FFF2-40B4-BE49-F238E27FC236}">
                <a16:creationId xmlns:a16="http://schemas.microsoft.com/office/drawing/2014/main" id="{E43A931C-69A4-9DD2-FFC3-65BC32DAA2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56860" y="1869752"/>
            <a:ext cx="2781443" cy="4826248"/>
          </a:xfrm>
          <a:prstGeom prst="rect">
            <a:avLst/>
          </a:prstGeom>
        </p:spPr>
      </p:pic>
      <p:sp>
        <p:nvSpPr>
          <p:cNvPr id="3" name="Slide Number Placeholder 2">
            <a:extLst>
              <a:ext uri="{FF2B5EF4-FFF2-40B4-BE49-F238E27FC236}">
                <a16:creationId xmlns:a16="http://schemas.microsoft.com/office/drawing/2014/main" id="{2AE2988F-07F7-6C7F-A47C-94AF04CECA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5972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9B983-B2E3-FBFB-F73E-33A966E48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C5E99-8AD7-3727-3949-1A739870B7DD}"/>
              </a:ext>
            </a:extLst>
          </p:cNvPr>
          <p:cNvSpPr>
            <a:spLocks noGrp="1"/>
          </p:cNvSpPr>
          <p:nvPr>
            <p:ph type="title"/>
          </p:nvPr>
        </p:nvSpPr>
        <p:spPr>
          <a:xfrm>
            <a:off x="5399996" y="360000"/>
            <a:ext cx="6485612" cy="444154"/>
          </a:xfrm>
        </p:spPr>
        <p:txBody>
          <a:bodyPr/>
          <a:lstStyle/>
          <a:p>
            <a:r>
              <a:rPr lang="en-AU"/>
              <a:t>Activity – the reproductive system (1)</a:t>
            </a:r>
          </a:p>
        </p:txBody>
      </p:sp>
      <p:sp>
        <p:nvSpPr>
          <p:cNvPr id="5" name="Text Placeholder 4" descr="Diagram showing the parts of the female reproductive system">
            <a:extLst>
              <a:ext uri="{FF2B5EF4-FFF2-40B4-BE49-F238E27FC236}">
                <a16:creationId xmlns:a16="http://schemas.microsoft.com/office/drawing/2014/main" id="{C98CF4A7-DE9D-6C72-D4EB-3758B37534DF}"/>
              </a:ext>
            </a:extLst>
          </p:cNvPr>
          <p:cNvSpPr>
            <a:spLocks noGrp="1"/>
          </p:cNvSpPr>
          <p:nvPr>
            <p:ph type="body" sz="quarter" idx="18"/>
          </p:nvPr>
        </p:nvSpPr>
        <p:spPr>
          <a:xfrm>
            <a:off x="5399996" y="1620000"/>
            <a:ext cx="5400000" cy="294189"/>
          </a:xfrm>
        </p:spPr>
        <p:txBody>
          <a:bodyPr/>
          <a:lstStyle/>
          <a:p>
            <a:r>
              <a:rPr lang="en-AU"/>
              <a:t>Female reproductive system activity answers</a:t>
            </a:r>
          </a:p>
        </p:txBody>
      </p:sp>
      <p:pic>
        <p:nvPicPr>
          <p:cNvPr id="4" name="Picture 3" descr="Diagram of internal female reproductive system. Numbers and colours have been assigned to structure.">
            <a:extLst>
              <a:ext uri="{FF2B5EF4-FFF2-40B4-BE49-F238E27FC236}">
                <a16:creationId xmlns:a16="http://schemas.microsoft.com/office/drawing/2014/main" id="{07226FA9-6A85-5065-C99B-8B54DE5F38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399996" y="2267419"/>
            <a:ext cx="2917118" cy="2203284"/>
          </a:xfrm>
          <a:prstGeom prst="rect">
            <a:avLst/>
          </a:prstGeom>
        </p:spPr>
      </p:pic>
      <p:pic>
        <p:nvPicPr>
          <p:cNvPr id="6" name="Picture 5" descr="Diagram of external female reproductive system. Numbers and colours have been assigned to structure.">
            <a:extLst>
              <a:ext uri="{FF2B5EF4-FFF2-40B4-BE49-F238E27FC236}">
                <a16:creationId xmlns:a16="http://schemas.microsoft.com/office/drawing/2014/main" id="{63D2DFB6-2F67-B773-84EE-1EA2F9DAB6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399996" y="4580878"/>
            <a:ext cx="2917118" cy="2115122"/>
          </a:xfrm>
          <a:prstGeom prst="rect">
            <a:avLst/>
          </a:prstGeom>
        </p:spPr>
      </p:pic>
      <p:graphicFrame>
        <p:nvGraphicFramePr>
          <p:cNvPr id="8" name="Table 7">
            <a:extLst>
              <a:ext uri="{FF2B5EF4-FFF2-40B4-BE49-F238E27FC236}">
                <a16:creationId xmlns:a16="http://schemas.microsoft.com/office/drawing/2014/main" id="{73562756-CA76-1280-529E-AE10A4C244D6}"/>
              </a:ext>
            </a:extLst>
          </p:cNvPr>
          <p:cNvGraphicFramePr>
            <a:graphicFrameLocks noGrp="1"/>
          </p:cNvGraphicFramePr>
          <p:nvPr>
            <p:extLst>
              <p:ext uri="{D42A27DB-BD31-4B8C-83A1-F6EECF244321}">
                <p14:modId xmlns:p14="http://schemas.microsoft.com/office/powerpoint/2010/main" val="3934197664"/>
              </p:ext>
            </p:extLst>
          </p:nvPr>
        </p:nvGraphicFramePr>
        <p:xfrm>
          <a:off x="8640000" y="2267419"/>
          <a:ext cx="3222171" cy="4079240"/>
        </p:xfrm>
        <a:graphic>
          <a:graphicData uri="http://schemas.openxmlformats.org/drawingml/2006/table">
            <a:tbl>
              <a:tblPr firstRow="1" bandRow="1">
                <a:tableStyleId>{69012ECD-51FC-41F1-AA8D-1B2483CD663E}</a:tableStyleId>
              </a:tblPr>
              <a:tblGrid>
                <a:gridCol w="1881722">
                  <a:extLst>
                    <a:ext uri="{9D8B030D-6E8A-4147-A177-3AD203B41FA5}">
                      <a16:colId xmlns:a16="http://schemas.microsoft.com/office/drawing/2014/main" val="3119000420"/>
                    </a:ext>
                  </a:extLst>
                </a:gridCol>
                <a:gridCol w="1340449">
                  <a:extLst>
                    <a:ext uri="{9D8B030D-6E8A-4147-A177-3AD203B41FA5}">
                      <a16:colId xmlns:a16="http://schemas.microsoft.com/office/drawing/2014/main" val="4230500886"/>
                    </a:ext>
                  </a:extLst>
                </a:gridCol>
              </a:tblGrid>
              <a:tr h="370840">
                <a:tc>
                  <a:txBody>
                    <a:bodyPr/>
                    <a:lstStyle/>
                    <a:p>
                      <a:r>
                        <a:rPr lang="en-AU" b="1" i="0">
                          <a:latin typeface="+mn-lt"/>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mn-lt"/>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216728"/>
                  </a:ext>
                </a:extLst>
              </a:tr>
              <a:tr h="370840">
                <a:tc>
                  <a:txBody>
                    <a:bodyPr/>
                    <a:lstStyle/>
                    <a:p>
                      <a:r>
                        <a:rPr lang="en-AU" b="0" i="0">
                          <a:latin typeface="+mn-lt"/>
                        </a:rPr>
                        <a:t>Cervix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extLst>
                  <a:ext uri="{0D108BD9-81ED-4DB2-BD59-A6C34878D82A}">
                    <a16:rowId xmlns:a16="http://schemas.microsoft.com/office/drawing/2014/main" val="1407590715"/>
                  </a:ext>
                </a:extLst>
              </a:tr>
              <a:tr h="370840">
                <a:tc>
                  <a:txBody>
                    <a:bodyPr/>
                    <a:lstStyle/>
                    <a:p>
                      <a:r>
                        <a:rPr lang="en-AU" b="0" i="0">
                          <a:latin typeface="+mn-lt"/>
                        </a:rPr>
                        <a:t>Uterus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4D7"/>
                    </a:solidFill>
                  </a:tcPr>
                </a:tc>
                <a:extLst>
                  <a:ext uri="{0D108BD9-81ED-4DB2-BD59-A6C34878D82A}">
                    <a16:rowId xmlns:a16="http://schemas.microsoft.com/office/drawing/2014/main" val="2870035481"/>
                  </a:ext>
                </a:extLst>
              </a:tr>
              <a:tr h="370840">
                <a:tc>
                  <a:txBody>
                    <a:bodyPr/>
                    <a:lstStyle/>
                    <a:p>
                      <a:r>
                        <a:rPr lang="en-AU" b="0" i="0">
                          <a:latin typeface="+mn-lt"/>
                        </a:rPr>
                        <a:t>Fallopian tubes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35580227"/>
                  </a:ext>
                </a:extLst>
              </a:tr>
              <a:tr h="370840">
                <a:tc>
                  <a:txBody>
                    <a:bodyPr/>
                    <a:lstStyle/>
                    <a:p>
                      <a:r>
                        <a:rPr lang="en-AU" b="0" i="0">
                          <a:latin typeface="+mn-lt"/>
                        </a:rPr>
                        <a:t>Vagina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653347424"/>
                  </a:ext>
                </a:extLst>
              </a:tr>
              <a:tr h="370840">
                <a:tc>
                  <a:txBody>
                    <a:bodyPr/>
                    <a:lstStyle/>
                    <a:p>
                      <a:r>
                        <a:rPr lang="en-AU" b="0" i="0">
                          <a:latin typeface="+mn-lt"/>
                        </a:rPr>
                        <a:t>Ovary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4787788"/>
                  </a:ext>
                </a:extLst>
              </a:tr>
              <a:tr h="370840">
                <a:tc>
                  <a:txBody>
                    <a:bodyPr/>
                    <a:lstStyle/>
                    <a:p>
                      <a:r>
                        <a:rPr lang="en-AU" b="0" i="0">
                          <a:latin typeface="+mn-lt"/>
                        </a:rPr>
                        <a:t>Vulva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C2"/>
                    </a:solidFill>
                  </a:tcPr>
                </a:tc>
                <a:extLst>
                  <a:ext uri="{0D108BD9-81ED-4DB2-BD59-A6C34878D82A}">
                    <a16:rowId xmlns:a16="http://schemas.microsoft.com/office/drawing/2014/main" val="551506555"/>
                  </a:ext>
                </a:extLst>
              </a:tr>
              <a:tr h="370840">
                <a:tc>
                  <a:txBody>
                    <a:bodyPr/>
                    <a:lstStyle/>
                    <a:p>
                      <a:r>
                        <a:rPr lang="en-AU" b="0" i="0">
                          <a:latin typeface="+mn-lt"/>
                        </a:rPr>
                        <a:t>Clitoris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63"/>
                    </a:solidFill>
                  </a:tcPr>
                </a:tc>
                <a:extLst>
                  <a:ext uri="{0D108BD9-81ED-4DB2-BD59-A6C34878D82A}">
                    <a16:rowId xmlns:a16="http://schemas.microsoft.com/office/drawing/2014/main" val="4259791673"/>
                  </a:ext>
                </a:extLst>
              </a:tr>
              <a:tr h="370840">
                <a:tc>
                  <a:txBody>
                    <a:bodyPr/>
                    <a:lstStyle/>
                    <a:p>
                      <a:r>
                        <a:rPr lang="en-AU" b="0" i="0">
                          <a:latin typeface="+mn-lt"/>
                        </a:rPr>
                        <a:t>Urethra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28896619"/>
                  </a:ext>
                </a:extLst>
              </a:tr>
              <a:tr h="370840">
                <a:tc>
                  <a:txBody>
                    <a:bodyPr/>
                    <a:lstStyle/>
                    <a:p>
                      <a:r>
                        <a:rPr lang="en-AU" b="0" i="0">
                          <a:latin typeface="+mn-lt"/>
                        </a:rPr>
                        <a:t>Anus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96418120"/>
                  </a:ext>
                </a:extLst>
              </a:tr>
              <a:tr h="370840">
                <a:tc>
                  <a:txBody>
                    <a:bodyPr/>
                    <a:lstStyle/>
                    <a:p>
                      <a:r>
                        <a:rPr lang="en-AU" b="0" i="0">
                          <a:latin typeface="+mn-lt"/>
                        </a:rPr>
                        <a:t>Vagina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dirty="0">
                          <a:solidFill>
                            <a:schemeClr val="bg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7EC9"/>
                    </a:solidFill>
                  </a:tcPr>
                </a:tc>
                <a:extLst>
                  <a:ext uri="{0D108BD9-81ED-4DB2-BD59-A6C34878D82A}">
                    <a16:rowId xmlns:a16="http://schemas.microsoft.com/office/drawing/2014/main" val="4234035927"/>
                  </a:ext>
                </a:extLst>
              </a:tr>
            </a:tbl>
          </a:graphicData>
        </a:graphic>
      </p:graphicFrame>
      <p:sp>
        <p:nvSpPr>
          <p:cNvPr id="3" name="Slide Number Placeholder 2">
            <a:extLst>
              <a:ext uri="{FF2B5EF4-FFF2-40B4-BE49-F238E27FC236}">
                <a16:creationId xmlns:a16="http://schemas.microsoft.com/office/drawing/2014/main" id="{449DD5FF-B4C3-5F8A-770E-467008FB2EC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7732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0C6F-163B-262A-8F9A-773D9CF0B4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EACF40-3D98-3776-ACCF-3F01B252D983}"/>
              </a:ext>
            </a:extLst>
          </p:cNvPr>
          <p:cNvSpPr>
            <a:spLocks noGrp="1"/>
          </p:cNvSpPr>
          <p:nvPr>
            <p:ph type="title"/>
          </p:nvPr>
        </p:nvSpPr>
        <p:spPr/>
        <p:txBody>
          <a:bodyPr/>
          <a:lstStyle/>
          <a:p>
            <a:r>
              <a:rPr lang="en-AU"/>
              <a:t>Activity – the reproductive system (2)</a:t>
            </a:r>
          </a:p>
        </p:txBody>
      </p:sp>
      <p:sp>
        <p:nvSpPr>
          <p:cNvPr id="13" name="Text Placeholder 12">
            <a:extLst>
              <a:ext uri="{FF2B5EF4-FFF2-40B4-BE49-F238E27FC236}">
                <a16:creationId xmlns:a16="http://schemas.microsoft.com/office/drawing/2014/main" id="{EAB842B3-4C85-35F2-7614-1E9DE7FDA45C}"/>
              </a:ext>
            </a:extLst>
          </p:cNvPr>
          <p:cNvSpPr>
            <a:spLocks noGrp="1"/>
          </p:cNvSpPr>
          <p:nvPr>
            <p:ph type="body" sz="quarter" idx="18"/>
          </p:nvPr>
        </p:nvSpPr>
        <p:spPr>
          <a:xfrm>
            <a:off x="360000" y="900000"/>
            <a:ext cx="11483998" cy="356423"/>
          </a:xfrm>
        </p:spPr>
        <p:txBody>
          <a:bodyPr/>
          <a:lstStyle/>
          <a:p>
            <a:r>
              <a:rPr lang="en-AU"/>
              <a:t>Female reproductive system activity answers</a:t>
            </a:r>
          </a:p>
        </p:txBody>
      </p:sp>
      <p:graphicFrame>
        <p:nvGraphicFramePr>
          <p:cNvPr id="6" name="Table 5">
            <a:extLst>
              <a:ext uri="{FF2B5EF4-FFF2-40B4-BE49-F238E27FC236}">
                <a16:creationId xmlns:a16="http://schemas.microsoft.com/office/drawing/2014/main" id="{91E45DDC-6F02-1D56-F79A-440A2E7F59D7}"/>
              </a:ext>
            </a:extLst>
          </p:cNvPr>
          <p:cNvGraphicFramePr>
            <a:graphicFrameLocks noGrp="1"/>
          </p:cNvGraphicFramePr>
          <p:nvPr>
            <p:extLst>
              <p:ext uri="{D42A27DB-BD31-4B8C-83A1-F6EECF244321}">
                <p14:modId xmlns:p14="http://schemas.microsoft.com/office/powerpoint/2010/main" val="1838982841"/>
              </p:ext>
            </p:extLst>
          </p:nvPr>
        </p:nvGraphicFramePr>
        <p:xfrm>
          <a:off x="360000" y="1440000"/>
          <a:ext cx="11483998" cy="5130800"/>
        </p:xfrm>
        <a:graphic>
          <a:graphicData uri="http://schemas.openxmlformats.org/drawingml/2006/table">
            <a:tbl>
              <a:tblPr firstRow="1" bandRow="1">
                <a:tableStyleId>{69012ECD-51FC-41F1-AA8D-1B2483CD663E}</a:tableStyleId>
              </a:tblPr>
              <a:tblGrid>
                <a:gridCol w="1262738">
                  <a:extLst>
                    <a:ext uri="{9D8B030D-6E8A-4147-A177-3AD203B41FA5}">
                      <a16:colId xmlns:a16="http://schemas.microsoft.com/office/drawing/2014/main" val="414935718"/>
                    </a:ext>
                  </a:extLst>
                </a:gridCol>
                <a:gridCol w="10221260">
                  <a:extLst>
                    <a:ext uri="{9D8B030D-6E8A-4147-A177-3AD203B41FA5}">
                      <a16:colId xmlns:a16="http://schemas.microsoft.com/office/drawing/2014/main" val="3165288632"/>
                    </a:ext>
                  </a:extLst>
                </a:gridCol>
              </a:tblGrid>
              <a:tr h="370840">
                <a:tc>
                  <a:txBody>
                    <a:bodyPr/>
                    <a:lstStyle/>
                    <a:p>
                      <a:r>
                        <a:rPr lang="en-AU" sz="1800" b="1" i="0">
                          <a:latin typeface="+mn-lt"/>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011086"/>
                  </a:ext>
                </a:extLst>
              </a:tr>
              <a:tr h="370840">
                <a:tc>
                  <a:txBody>
                    <a:bodyPr/>
                    <a:lstStyle/>
                    <a:p>
                      <a:r>
                        <a:rPr lang="en-AU" sz="1800" b="0" i="0">
                          <a:latin typeface="+mn-lt"/>
                        </a:rPr>
                        <a:t>Vagina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a:latin typeface="+mn-lt"/>
                        </a:rPr>
                        <a:t>A muscular tube that connects the outside of the body to the cervix. It is sometimes called the birth canal.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655297"/>
                  </a:ext>
                </a:extLst>
              </a:tr>
              <a:tr h="370840">
                <a:tc>
                  <a:txBody>
                    <a:bodyPr/>
                    <a:lstStyle/>
                    <a:p>
                      <a:r>
                        <a:rPr lang="en-AU" sz="1800" b="0" i="0">
                          <a:latin typeface="+mn-lt"/>
                        </a:rPr>
                        <a:t>Cervix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a:latin typeface="+mn-lt"/>
                        </a:rPr>
                        <a:t>This is found in the lower part of the uterus that opens into the vagina. It helps keep the uterus closed during pregnancy and allows menstrual fluid to exit the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550301"/>
                  </a:ext>
                </a:extLst>
              </a:tr>
              <a:tr h="370840">
                <a:tc>
                  <a:txBody>
                    <a:bodyPr/>
                    <a:lstStyle/>
                    <a:p>
                      <a:r>
                        <a:rPr lang="en-AU" sz="1800" b="0" i="0">
                          <a:latin typeface="+mn-lt"/>
                        </a:rPr>
                        <a:t>Ovary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kern="1200">
                          <a:solidFill>
                            <a:schemeClr val="tx1"/>
                          </a:solidFill>
                          <a:effectLst/>
                          <a:latin typeface="+mn-lt"/>
                          <a:ea typeface="+mn-ea"/>
                          <a:cs typeface="+mn-cs"/>
                        </a:rPr>
                        <a:t>Two small organs about the size and shape of an almond that produce eggs (ova) and hormones like oestrogen. During puberty the eggs start to mature, and a dominant egg is released each month during a menstrual cycle.</a:t>
                      </a:r>
                      <a:endParaRPr lang="en-AU" sz="18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893864"/>
                  </a:ext>
                </a:extLst>
              </a:tr>
              <a:tr h="370840">
                <a:tc>
                  <a:txBody>
                    <a:bodyPr/>
                    <a:lstStyle/>
                    <a:p>
                      <a:r>
                        <a:rPr lang="en-AU" sz="1800" b="0" i="0">
                          <a:latin typeface="+mn-lt"/>
                        </a:rPr>
                        <a:t>Uterus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a:latin typeface="+mn-lt"/>
                        </a:rPr>
                        <a:t>A hollow, muscular organ where a fertilised egg can grow and develop into a baby during pregnancy. It also sheds its lining each month if pregnancy does not occur, resulting in menstruation.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497087"/>
                  </a:ext>
                </a:extLst>
              </a:tr>
              <a:tr h="370840">
                <a:tc>
                  <a:txBody>
                    <a:bodyPr/>
                    <a:lstStyle/>
                    <a:p>
                      <a:r>
                        <a:rPr lang="en-AU" sz="1800" b="0" i="0">
                          <a:latin typeface="+mn-lt"/>
                        </a:rPr>
                        <a:t>Fallopian 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a:latin typeface="+mn-lt"/>
                        </a:rPr>
                        <a:t>These are two of these thin tubes that connect the ovaries to the uterus. They are the place where fertilisation happens when a sperm meets an egg.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790953"/>
                  </a:ext>
                </a:extLst>
              </a:tr>
              <a:tr h="370840">
                <a:tc>
                  <a:txBody>
                    <a:bodyPr/>
                    <a:lstStyle/>
                    <a:p>
                      <a:r>
                        <a:rPr lang="en-AU" sz="1800" b="0" i="0">
                          <a:latin typeface="+mn-lt"/>
                        </a:rPr>
                        <a:t>Uterine lining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a:latin typeface="+mn-lt"/>
                        </a:rPr>
                        <a:t>Also known as the endometrium, this tissue thickens every month in preparation for a possible pregnancy. If the egg is not fertilised, this tissue (including blood) is shed during menstruation.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168405"/>
                  </a:ext>
                </a:extLst>
              </a:tr>
              <a:tr h="370840">
                <a:tc>
                  <a:txBody>
                    <a:bodyPr/>
                    <a:lstStyle/>
                    <a:p>
                      <a:r>
                        <a:rPr lang="en-AU" sz="1800" b="0" i="0">
                          <a:latin typeface="+mn-lt"/>
                        </a:rPr>
                        <a:t>Vulva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kern="1200" dirty="0">
                          <a:solidFill>
                            <a:schemeClr val="tx1"/>
                          </a:solidFill>
                          <a:effectLst/>
                          <a:latin typeface="+mn-lt"/>
                          <a:ea typeface="+mn-ea"/>
                          <a:cs typeface="+mn-cs"/>
                        </a:rPr>
                        <a:t>Often called vagina in error. It is the name for all the outside body parts between a female’s legs.</a:t>
                      </a:r>
                      <a:endParaRPr lang="en-AU"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941880"/>
                  </a:ext>
                </a:extLst>
              </a:tr>
            </a:tbl>
          </a:graphicData>
        </a:graphic>
      </p:graphicFrame>
    </p:spTree>
    <p:extLst>
      <p:ext uri="{BB962C8B-B14F-4D97-AF65-F5344CB8AC3E}">
        <p14:creationId xmlns:p14="http://schemas.microsoft.com/office/powerpoint/2010/main" val="246736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38AB-D8C7-D612-E1CF-ADDB771FD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A0A4C-C62A-5FC8-BAED-22BFCF7D17D3}"/>
              </a:ext>
            </a:extLst>
          </p:cNvPr>
          <p:cNvSpPr>
            <a:spLocks noGrp="1"/>
          </p:cNvSpPr>
          <p:nvPr>
            <p:ph type="title"/>
          </p:nvPr>
        </p:nvSpPr>
        <p:spPr>
          <a:xfrm>
            <a:off x="5399996" y="360000"/>
            <a:ext cx="6485612" cy="444154"/>
          </a:xfrm>
        </p:spPr>
        <p:txBody>
          <a:bodyPr/>
          <a:lstStyle/>
          <a:p>
            <a:r>
              <a:rPr lang="en-AU"/>
              <a:t>Activity – the reproductive system (3)</a:t>
            </a:r>
          </a:p>
        </p:txBody>
      </p:sp>
      <p:sp>
        <p:nvSpPr>
          <p:cNvPr id="5" name="Text Placeholder 4">
            <a:extLst>
              <a:ext uri="{FF2B5EF4-FFF2-40B4-BE49-F238E27FC236}">
                <a16:creationId xmlns:a16="http://schemas.microsoft.com/office/drawing/2014/main" id="{BB1BE333-73FE-1FFD-87A8-059C10505785}"/>
              </a:ext>
            </a:extLst>
          </p:cNvPr>
          <p:cNvSpPr>
            <a:spLocks noGrp="1"/>
          </p:cNvSpPr>
          <p:nvPr>
            <p:ph type="body" sz="quarter" idx="18"/>
          </p:nvPr>
        </p:nvSpPr>
        <p:spPr>
          <a:xfrm>
            <a:off x="5399996" y="1620000"/>
            <a:ext cx="5400000" cy="294189"/>
          </a:xfrm>
        </p:spPr>
        <p:txBody>
          <a:bodyPr/>
          <a:lstStyle/>
          <a:p>
            <a:r>
              <a:rPr lang="en-AU"/>
              <a:t>Male reproductive system activity answers</a:t>
            </a:r>
          </a:p>
        </p:txBody>
      </p:sp>
      <p:pic>
        <p:nvPicPr>
          <p:cNvPr id="8" name="Picture 7" descr="Diagram of internal and external male reproductive system. Numbers and colours have been assigned to structure.">
            <a:extLst>
              <a:ext uri="{FF2B5EF4-FFF2-40B4-BE49-F238E27FC236}">
                <a16:creationId xmlns:a16="http://schemas.microsoft.com/office/drawing/2014/main" id="{876635AF-7867-ABCC-93D7-5C31C99F3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1599" y="2268000"/>
            <a:ext cx="3386211" cy="3386211"/>
          </a:xfrm>
          <a:prstGeom prst="rect">
            <a:avLst/>
          </a:prstGeom>
        </p:spPr>
      </p:pic>
      <p:graphicFrame>
        <p:nvGraphicFramePr>
          <p:cNvPr id="7" name="Table 6">
            <a:extLst>
              <a:ext uri="{FF2B5EF4-FFF2-40B4-BE49-F238E27FC236}">
                <a16:creationId xmlns:a16="http://schemas.microsoft.com/office/drawing/2014/main" id="{B0E05592-DE57-E2A7-FD53-0C08883E17C8}"/>
              </a:ext>
            </a:extLst>
          </p:cNvPr>
          <p:cNvGraphicFramePr>
            <a:graphicFrameLocks noGrp="1"/>
          </p:cNvGraphicFramePr>
          <p:nvPr>
            <p:extLst>
              <p:ext uri="{D42A27DB-BD31-4B8C-83A1-F6EECF244321}">
                <p14:modId xmlns:p14="http://schemas.microsoft.com/office/powerpoint/2010/main" val="1434490450"/>
              </p:ext>
            </p:extLst>
          </p:nvPr>
        </p:nvGraphicFramePr>
        <p:xfrm>
          <a:off x="8640000" y="2268000"/>
          <a:ext cx="3222171" cy="3337560"/>
        </p:xfrm>
        <a:graphic>
          <a:graphicData uri="http://schemas.openxmlformats.org/drawingml/2006/table">
            <a:tbl>
              <a:tblPr firstRow="1" bandRow="1">
                <a:tableStyleId>{69012ECD-51FC-41F1-AA8D-1B2483CD663E}</a:tableStyleId>
              </a:tblPr>
              <a:tblGrid>
                <a:gridCol w="1881722">
                  <a:extLst>
                    <a:ext uri="{9D8B030D-6E8A-4147-A177-3AD203B41FA5}">
                      <a16:colId xmlns:a16="http://schemas.microsoft.com/office/drawing/2014/main" val="3119000420"/>
                    </a:ext>
                  </a:extLst>
                </a:gridCol>
                <a:gridCol w="1340449">
                  <a:extLst>
                    <a:ext uri="{9D8B030D-6E8A-4147-A177-3AD203B41FA5}">
                      <a16:colId xmlns:a16="http://schemas.microsoft.com/office/drawing/2014/main" val="4230500886"/>
                    </a:ext>
                  </a:extLst>
                </a:gridCol>
              </a:tblGrid>
              <a:tr h="370840">
                <a:tc>
                  <a:txBody>
                    <a:bodyPr/>
                    <a:lstStyle/>
                    <a:p>
                      <a:r>
                        <a:rPr lang="en-AU" b="1" i="0">
                          <a:latin typeface="+mn-lt"/>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mn-lt"/>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216728"/>
                  </a:ext>
                </a:extLst>
              </a:tr>
              <a:tr h="370840">
                <a:tc>
                  <a:txBody>
                    <a:bodyPr/>
                    <a:lstStyle/>
                    <a:p>
                      <a:r>
                        <a:rPr lang="en-AU" b="0" i="0">
                          <a:latin typeface="+mn-lt"/>
                        </a:rPr>
                        <a:t>Penis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4D7"/>
                    </a:solidFill>
                  </a:tcPr>
                </a:tc>
                <a:extLst>
                  <a:ext uri="{0D108BD9-81ED-4DB2-BD59-A6C34878D82A}">
                    <a16:rowId xmlns:a16="http://schemas.microsoft.com/office/drawing/2014/main" val="1407590715"/>
                  </a:ext>
                </a:extLst>
              </a:tr>
              <a:tr h="370840">
                <a:tc>
                  <a:txBody>
                    <a:bodyPr/>
                    <a:lstStyle/>
                    <a:p>
                      <a:r>
                        <a:rPr lang="en-AU" b="0" i="0">
                          <a:latin typeface="+mn-lt"/>
                        </a:rPr>
                        <a:t>Scrotum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C2"/>
                    </a:solidFill>
                  </a:tcPr>
                </a:tc>
                <a:extLst>
                  <a:ext uri="{0D108BD9-81ED-4DB2-BD59-A6C34878D82A}">
                    <a16:rowId xmlns:a16="http://schemas.microsoft.com/office/drawing/2014/main" val="2870035481"/>
                  </a:ext>
                </a:extLst>
              </a:tr>
              <a:tr h="370840">
                <a:tc>
                  <a:txBody>
                    <a:bodyPr/>
                    <a:lstStyle/>
                    <a:p>
                      <a:r>
                        <a:rPr lang="en-AU" b="0" i="0">
                          <a:latin typeface="+mn-lt"/>
                        </a:rPr>
                        <a:t>Testicles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35580227"/>
                  </a:ext>
                </a:extLst>
              </a:tr>
              <a:tr h="370840">
                <a:tc>
                  <a:txBody>
                    <a:bodyPr/>
                    <a:lstStyle/>
                    <a:p>
                      <a:r>
                        <a:rPr lang="en-AU" b="0" i="0">
                          <a:latin typeface="+mn-lt"/>
                        </a:rPr>
                        <a:t>Urethra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653347424"/>
                  </a:ext>
                </a:extLst>
              </a:tr>
              <a:tr h="370840">
                <a:tc>
                  <a:txBody>
                    <a:bodyPr/>
                    <a:lstStyle/>
                    <a:p>
                      <a:r>
                        <a:rPr lang="en-AU" b="0" i="0">
                          <a:latin typeface="+mn-lt"/>
                        </a:rPr>
                        <a:t>Foreskin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74787788"/>
                  </a:ext>
                </a:extLst>
              </a:tr>
              <a:tr h="370840">
                <a:tc>
                  <a:txBody>
                    <a:bodyPr/>
                    <a:lstStyle/>
                    <a:p>
                      <a:r>
                        <a:rPr lang="en-AU" b="0" i="0">
                          <a:latin typeface="+mn-lt"/>
                        </a:rPr>
                        <a:t>Anus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51506555"/>
                  </a:ext>
                </a:extLst>
              </a:tr>
              <a:tr h="370840">
                <a:tc>
                  <a:txBody>
                    <a:bodyPr/>
                    <a:lstStyle/>
                    <a:p>
                      <a:r>
                        <a:rPr lang="en-AU" b="0" i="0">
                          <a:latin typeface="+mn-lt"/>
                        </a:rPr>
                        <a:t>Vas deferens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a:solidFill>
                            <a:schemeClr val="bg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59791673"/>
                  </a:ext>
                </a:extLst>
              </a:tr>
              <a:tr h="370840">
                <a:tc>
                  <a:txBody>
                    <a:bodyPr/>
                    <a:lstStyle/>
                    <a:p>
                      <a:r>
                        <a:rPr lang="en-AU" b="0" i="0">
                          <a:latin typeface="+mn-lt"/>
                        </a:rPr>
                        <a:t>Bladder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i="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28896619"/>
                  </a:ext>
                </a:extLst>
              </a:tr>
            </a:tbl>
          </a:graphicData>
        </a:graphic>
      </p:graphicFrame>
      <p:sp>
        <p:nvSpPr>
          <p:cNvPr id="3" name="Slide Number Placeholder 2">
            <a:extLst>
              <a:ext uri="{FF2B5EF4-FFF2-40B4-BE49-F238E27FC236}">
                <a16:creationId xmlns:a16="http://schemas.microsoft.com/office/drawing/2014/main" id="{E28E7AF7-A9A7-E521-484F-17FAB66C0AC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469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DE63-CB88-C5C7-2184-668AB355BE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627591-CCDB-9092-BE76-BD0A2E48361F}"/>
              </a:ext>
            </a:extLst>
          </p:cNvPr>
          <p:cNvSpPr>
            <a:spLocks noGrp="1"/>
          </p:cNvSpPr>
          <p:nvPr>
            <p:ph type="title"/>
          </p:nvPr>
        </p:nvSpPr>
        <p:spPr>
          <a:xfrm>
            <a:off x="360000" y="360000"/>
            <a:ext cx="11484000" cy="545601"/>
          </a:xfrm>
        </p:spPr>
        <p:txBody>
          <a:bodyPr/>
          <a:lstStyle/>
          <a:p>
            <a:r>
              <a:rPr lang="en-AU"/>
              <a:t>Activity – the reproductive system (4)</a:t>
            </a:r>
          </a:p>
        </p:txBody>
      </p:sp>
      <p:sp>
        <p:nvSpPr>
          <p:cNvPr id="13" name="Text Placeholder 12">
            <a:extLst>
              <a:ext uri="{FF2B5EF4-FFF2-40B4-BE49-F238E27FC236}">
                <a16:creationId xmlns:a16="http://schemas.microsoft.com/office/drawing/2014/main" id="{91F07E0F-7BB4-B006-C55D-56CF82BF3C71}"/>
              </a:ext>
            </a:extLst>
          </p:cNvPr>
          <p:cNvSpPr>
            <a:spLocks noGrp="1"/>
          </p:cNvSpPr>
          <p:nvPr>
            <p:ph type="body" sz="quarter" idx="18"/>
          </p:nvPr>
        </p:nvSpPr>
        <p:spPr>
          <a:xfrm>
            <a:off x="360000" y="1008000"/>
            <a:ext cx="11483998" cy="356423"/>
          </a:xfrm>
        </p:spPr>
        <p:txBody>
          <a:bodyPr/>
          <a:lstStyle/>
          <a:p>
            <a:r>
              <a:rPr lang="en-AU"/>
              <a:t>Male reproductive system activity answers</a:t>
            </a:r>
          </a:p>
        </p:txBody>
      </p:sp>
      <p:graphicFrame>
        <p:nvGraphicFramePr>
          <p:cNvPr id="6" name="Table 5">
            <a:extLst>
              <a:ext uri="{FF2B5EF4-FFF2-40B4-BE49-F238E27FC236}">
                <a16:creationId xmlns:a16="http://schemas.microsoft.com/office/drawing/2014/main" id="{B609D4E8-8D26-2FCB-6A66-2736D6C42F04}"/>
              </a:ext>
            </a:extLst>
          </p:cNvPr>
          <p:cNvGraphicFramePr>
            <a:graphicFrameLocks noGrp="1"/>
          </p:cNvGraphicFramePr>
          <p:nvPr>
            <p:extLst>
              <p:ext uri="{D42A27DB-BD31-4B8C-83A1-F6EECF244321}">
                <p14:modId xmlns:p14="http://schemas.microsoft.com/office/powerpoint/2010/main" val="4105248981"/>
              </p:ext>
            </p:extLst>
          </p:nvPr>
        </p:nvGraphicFramePr>
        <p:xfrm>
          <a:off x="360000" y="1620000"/>
          <a:ext cx="11483998" cy="4663440"/>
        </p:xfrm>
        <a:graphic>
          <a:graphicData uri="http://schemas.openxmlformats.org/drawingml/2006/table">
            <a:tbl>
              <a:tblPr firstRow="1" bandRow="1">
                <a:tableStyleId>{69012ECD-51FC-41F1-AA8D-1B2483CD663E}</a:tableStyleId>
              </a:tblPr>
              <a:tblGrid>
                <a:gridCol w="1430163">
                  <a:extLst>
                    <a:ext uri="{9D8B030D-6E8A-4147-A177-3AD203B41FA5}">
                      <a16:colId xmlns:a16="http://schemas.microsoft.com/office/drawing/2014/main" val="414935718"/>
                    </a:ext>
                  </a:extLst>
                </a:gridCol>
                <a:gridCol w="10053835">
                  <a:extLst>
                    <a:ext uri="{9D8B030D-6E8A-4147-A177-3AD203B41FA5}">
                      <a16:colId xmlns:a16="http://schemas.microsoft.com/office/drawing/2014/main" val="3165288632"/>
                    </a:ext>
                  </a:extLst>
                </a:gridCol>
              </a:tblGrid>
              <a:tr h="347226">
                <a:tc>
                  <a:txBody>
                    <a:bodyPr/>
                    <a:lstStyle/>
                    <a:p>
                      <a:r>
                        <a:rPr lang="en-AU" b="1" i="0">
                          <a:latin typeface="+mn-lt"/>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mn-lt"/>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011086"/>
                  </a:ext>
                </a:extLst>
              </a:tr>
              <a:tr h="868065">
                <a:tc>
                  <a:txBody>
                    <a:bodyPr/>
                    <a:lstStyle/>
                    <a:p>
                      <a:r>
                        <a:rPr lang="en-AU" b="0" i="0">
                          <a:latin typeface="+mn-lt"/>
                        </a:rPr>
                        <a:t>Penis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a:latin typeface="+mn-lt"/>
                        </a:rPr>
                        <a:t>This is the external organ between the males’ legs. It is used for sexual intercourse and for the release of urine from the body. When a man is sexually aroused or excited, blood rushes here, which stands up and out from the body. This is called an erection.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655297"/>
                  </a:ext>
                </a:extLst>
              </a:tr>
              <a:tr h="607645">
                <a:tc>
                  <a:txBody>
                    <a:bodyPr/>
                    <a:lstStyle/>
                    <a:p>
                      <a:r>
                        <a:rPr lang="en-AU" b="0" i="0">
                          <a:latin typeface="+mn-lt"/>
                        </a:rPr>
                        <a:t>Scrotum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0" i="0" kern="1200">
                          <a:solidFill>
                            <a:schemeClr val="tx1"/>
                          </a:solidFill>
                          <a:effectLst/>
                          <a:latin typeface="+mn-lt"/>
                          <a:ea typeface="+mn-ea"/>
                          <a:cs typeface="+mn-cs"/>
                        </a:rPr>
                        <a:t>This is a pouch of skin that holds and protects the testicles, helping to keep them at the right temperature for producing sperm.</a:t>
                      </a:r>
                      <a:endParaRPr lang="en-AU">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550301"/>
                  </a:ext>
                </a:extLst>
              </a:tr>
              <a:tr h="868065">
                <a:tc>
                  <a:txBody>
                    <a:bodyPr/>
                    <a:lstStyle/>
                    <a:p>
                      <a:r>
                        <a:rPr lang="en-AU" b="0" i="0">
                          <a:latin typeface="+mn-lt"/>
                        </a:rPr>
                        <a:t>Testicles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i="0" kern="1200">
                          <a:solidFill>
                            <a:schemeClr val="tx1"/>
                          </a:solidFill>
                          <a:effectLst/>
                          <a:latin typeface="+mn-lt"/>
                          <a:ea typeface="+mn-ea"/>
                          <a:cs typeface="+mn-cs"/>
                        </a:rPr>
                        <a:t>Males have two of these. They are small organs that produce sperm and hormones like testosterone, which is important for male development. They need to be at the right temperature for producing healthy sperm.</a:t>
                      </a:r>
                      <a:endParaRPr lang="en-AU">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893864"/>
                  </a:ext>
                </a:extLst>
              </a:tr>
              <a:tr h="868065">
                <a:tc>
                  <a:txBody>
                    <a:bodyPr/>
                    <a:lstStyle/>
                    <a:p>
                      <a:r>
                        <a:rPr lang="en-AU" b="0" i="0">
                          <a:latin typeface="+mn-lt"/>
                        </a:rPr>
                        <a:t>Urethra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a:latin typeface="+mn-lt"/>
                        </a:rPr>
                        <a:t>This is a tube that carries urine from the bladder out of the body </a:t>
                      </a:r>
                      <a:r>
                        <a:rPr lang="en-AU">
                          <a:latin typeface="+mn-lt"/>
                        </a:rPr>
                        <a:t>and also carries sperm during ejaculation. Both semen and urine cannot come out at the same time, as a valve near the bladder shuts off this tube when a male has an erection.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497087"/>
                  </a:ext>
                </a:extLst>
              </a:tr>
              <a:tr h="352844">
                <a:tc>
                  <a:txBody>
                    <a:bodyPr/>
                    <a:lstStyle/>
                    <a:p>
                      <a:r>
                        <a:rPr lang="en-AU" b="0" i="0">
                          <a:latin typeface="+mn-lt"/>
                        </a:rPr>
                        <a:t>Foreskin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dirty="0">
                          <a:latin typeface="+mn-lt"/>
                        </a:rPr>
                        <a:t>This is the fold of skin that covers the tip of the penis. It can be removed in a procedure called circumcision. Some boys are circumcised (foreskin is removed at birth, when young or in their teens) for cultural/religious/medical 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872961"/>
                  </a:ext>
                </a:extLst>
              </a:tr>
            </a:tbl>
          </a:graphicData>
        </a:graphic>
      </p:graphicFrame>
      <p:sp>
        <p:nvSpPr>
          <p:cNvPr id="3" name="Slide Number Placeholder 2">
            <a:extLst>
              <a:ext uri="{FF2B5EF4-FFF2-40B4-BE49-F238E27FC236}">
                <a16:creationId xmlns:a16="http://schemas.microsoft.com/office/drawing/2014/main" id="{876F7D48-AA3A-BD2B-3E02-548139C604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88533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B85E-EE21-1B4E-DC8D-138EB3D507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DD2A9F-77F3-9C48-FABD-852DFEB3B380}"/>
              </a:ext>
            </a:extLst>
          </p:cNvPr>
          <p:cNvSpPr>
            <a:spLocks noGrp="1"/>
          </p:cNvSpPr>
          <p:nvPr>
            <p:ph type="title"/>
          </p:nvPr>
        </p:nvSpPr>
        <p:spPr>
          <a:xfrm>
            <a:off x="354001" y="360000"/>
            <a:ext cx="11484000" cy="545601"/>
          </a:xfrm>
        </p:spPr>
        <p:txBody>
          <a:bodyPr/>
          <a:lstStyle/>
          <a:p>
            <a:r>
              <a:rPr lang="en-AU"/>
              <a:t>Activity – the reproductive system (5)</a:t>
            </a:r>
          </a:p>
        </p:txBody>
      </p:sp>
      <p:sp>
        <p:nvSpPr>
          <p:cNvPr id="13" name="Text Placeholder 12">
            <a:extLst>
              <a:ext uri="{FF2B5EF4-FFF2-40B4-BE49-F238E27FC236}">
                <a16:creationId xmlns:a16="http://schemas.microsoft.com/office/drawing/2014/main" id="{BA6B04A1-FA0E-E71B-70AB-96F66DD92199}"/>
              </a:ext>
            </a:extLst>
          </p:cNvPr>
          <p:cNvSpPr>
            <a:spLocks noGrp="1"/>
          </p:cNvSpPr>
          <p:nvPr>
            <p:ph type="body" sz="quarter" idx="18"/>
          </p:nvPr>
        </p:nvSpPr>
        <p:spPr>
          <a:xfrm>
            <a:off x="360000" y="972000"/>
            <a:ext cx="11483998" cy="356423"/>
          </a:xfrm>
        </p:spPr>
        <p:txBody>
          <a:bodyPr/>
          <a:lstStyle/>
          <a:p>
            <a:r>
              <a:rPr lang="en-AU"/>
              <a:t>Male reproductive system activity answers</a:t>
            </a:r>
          </a:p>
        </p:txBody>
      </p:sp>
      <p:graphicFrame>
        <p:nvGraphicFramePr>
          <p:cNvPr id="6" name="Table 5">
            <a:extLst>
              <a:ext uri="{FF2B5EF4-FFF2-40B4-BE49-F238E27FC236}">
                <a16:creationId xmlns:a16="http://schemas.microsoft.com/office/drawing/2014/main" id="{F7EF2B05-02D8-0192-9B0C-0C8D68C46A64}"/>
              </a:ext>
            </a:extLst>
          </p:cNvPr>
          <p:cNvGraphicFramePr>
            <a:graphicFrameLocks noGrp="1"/>
          </p:cNvGraphicFramePr>
          <p:nvPr>
            <p:extLst>
              <p:ext uri="{D42A27DB-BD31-4B8C-83A1-F6EECF244321}">
                <p14:modId xmlns:p14="http://schemas.microsoft.com/office/powerpoint/2010/main" val="3429293958"/>
              </p:ext>
            </p:extLst>
          </p:nvPr>
        </p:nvGraphicFramePr>
        <p:xfrm>
          <a:off x="354001" y="1620000"/>
          <a:ext cx="11483998" cy="1752600"/>
        </p:xfrm>
        <a:graphic>
          <a:graphicData uri="http://schemas.openxmlformats.org/drawingml/2006/table">
            <a:tbl>
              <a:tblPr firstRow="1" bandRow="1">
                <a:tableStyleId>{69012ECD-51FC-41F1-AA8D-1B2483CD663E}</a:tableStyleId>
              </a:tblPr>
              <a:tblGrid>
                <a:gridCol w="1153114">
                  <a:extLst>
                    <a:ext uri="{9D8B030D-6E8A-4147-A177-3AD203B41FA5}">
                      <a16:colId xmlns:a16="http://schemas.microsoft.com/office/drawing/2014/main" val="414935718"/>
                    </a:ext>
                  </a:extLst>
                </a:gridCol>
                <a:gridCol w="10330884">
                  <a:extLst>
                    <a:ext uri="{9D8B030D-6E8A-4147-A177-3AD203B41FA5}">
                      <a16:colId xmlns:a16="http://schemas.microsoft.com/office/drawing/2014/main" val="3165288632"/>
                    </a:ext>
                  </a:extLst>
                </a:gridCol>
              </a:tblGrid>
              <a:tr h="370840">
                <a:tc>
                  <a:txBody>
                    <a:bodyPr/>
                    <a:lstStyle/>
                    <a:p>
                      <a:r>
                        <a:rPr lang="en-AU" b="1" i="0">
                          <a:latin typeface="+mn-lt"/>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mn-lt"/>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011086"/>
                  </a:ext>
                </a:extLst>
              </a:tr>
              <a:tr h="370840">
                <a:tc>
                  <a:txBody>
                    <a:bodyPr/>
                    <a:lstStyle/>
                    <a:p>
                      <a:r>
                        <a:rPr lang="en-AU" b="0" i="0">
                          <a:latin typeface="+mn-lt"/>
                        </a:rPr>
                        <a:t>Anus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a:latin typeface="+mn-lt"/>
                        </a:rPr>
                        <a:t>This is the opening at the end of the digestive tract where solid waste leaves the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168405"/>
                  </a:ext>
                </a:extLst>
              </a:tr>
              <a:tr h="370840">
                <a:tc>
                  <a:txBody>
                    <a:bodyPr/>
                    <a:lstStyle/>
                    <a:p>
                      <a:r>
                        <a:rPr lang="en-AU" b="0" i="0">
                          <a:latin typeface="+mn-lt"/>
                        </a:rPr>
                        <a:t>Vas deferens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a:latin typeface="+mn-lt"/>
                        </a:rPr>
                        <a:t>This is a tube that carries sperm from the testicles to the urethra, where it can be expelled during ejaculation as semen.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941880"/>
                  </a:ext>
                </a:extLst>
              </a:tr>
              <a:tr h="370840">
                <a:tc>
                  <a:txBody>
                    <a:bodyPr/>
                    <a:lstStyle/>
                    <a:p>
                      <a:r>
                        <a:rPr lang="en-AU" b="0" i="0">
                          <a:latin typeface="+mn-lt"/>
                        </a:rPr>
                        <a:t>Bladder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0" i="0" dirty="0">
                          <a:latin typeface="+mn-lt"/>
                        </a:rPr>
                        <a:t>This is a hollow organ that stores urine until it is released from the body through the urethra.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086309"/>
                  </a:ext>
                </a:extLst>
              </a:tr>
            </a:tbl>
          </a:graphicData>
        </a:graphic>
      </p:graphicFrame>
      <p:sp>
        <p:nvSpPr>
          <p:cNvPr id="3" name="Slide Number Placeholder 2">
            <a:extLst>
              <a:ext uri="{FF2B5EF4-FFF2-40B4-BE49-F238E27FC236}">
                <a16:creationId xmlns:a16="http://schemas.microsoft.com/office/drawing/2014/main" id="{7AC7363B-E9D4-2BF7-12E0-E7B3A79B0E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2092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17575-8317-7D73-3BEA-A88142803F70}"/>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B672B7E5-ABB9-F2E7-4395-2367DEBF31BE}"/>
              </a:ext>
            </a:extLst>
          </p:cNvPr>
          <p:cNvSpPr>
            <a:spLocks noGrp="1"/>
          </p:cNvSpPr>
          <p:nvPr>
            <p:ph type="title"/>
          </p:nvPr>
        </p:nvSpPr>
        <p:spPr>
          <a:xfrm>
            <a:off x="5400000" y="360000"/>
            <a:ext cx="6201450" cy="554400"/>
          </a:xfrm>
        </p:spPr>
        <p:txBody>
          <a:bodyPr/>
          <a:lstStyle/>
          <a:p>
            <a:r>
              <a:rPr lang="en-AU">
                <a:cs typeface="Arial"/>
              </a:rPr>
              <a:t>Reflecting on the success criteria – signalling change: the role of hormones (1)</a:t>
            </a:r>
          </a:p>
        </p:txBody>
      </p:sp>
      <p:sp>
        <p:nvSpPr>
          <p:cNvPr id="16" name="Text Placeholder 4">
            <a:extLst>
              <a:ext uri="{FF2B5EF4-FFF2-40B4-BE49-F238E27FC236}">
                <a16:creationId xmlns:a16="http://schemas.microsoft.com/office/drawing/2014/main" id="{27B759FE-C9D1-CD79-E0A1-0733E119BA16}"/>
              </a:ext>
            </a:extLst>
          </p:cNvPr>
          <p:cNvSpPr>
            <a:spLocks noGrp="1"/>
          </p:cNvSpPr>
          <p:nvPr>
            <p:ph type="body" sz="quarter" idx="18"/>
          </p:nvPr>
        </p:nvSpPr>
        <p:spPr>
          <a:xfrm>
            <a:off x="5399997" y="2160000"/>
            <a:ext cx="6407149" cy="294189"/>
          </a:xfrm>
        </p:spPr>
        <p:txBody>
          <a:bodyPr/>
          <a:lstStyle/>
          <a:p>
            <a:r>
              <a:rPr lang="en-AU">
                <a:cs typeface="Arial"/>
              </a:rPr>
              <a:t>Individual activity</a:t>
            </a:r>
            <a:endParaRPr lang="en-AU"/>
          </a:p>
        </p:txBody>
      </p:sp>
      <p:sp>
        <p:nvSpPr>
          <p:cNvPr id="17" name="Text Placeholder 3">
            <a:extLst>
              <a:ext uri="{FF2B5EF4-FFF2-40B4-BE49-F238E27FC236}">
                <a16:creationId xmlns:a16="http://schemas.microsoft.com/office/drawing/2014/main" id="{1914AC85-8C91-E8E1-06B3-9B29237AE57D}"/>
              </a:ext>
            </a:extLst>
          </p:cNvPr>
          <p:cNvSpPr txBox="1">
            <a:spLocks/>
          </p:cNvSpPr>
          <p:nvPr/>
        </p:nvSpPr>
        <p:spPr>
          <a:xfrm>
            <a:off x="5400000" y="2700000"/>
            <a:ext cx="6567882" cy="342498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buNone/>
            </a:pPr>
            <a:r>
              <a:rPr lang="en-AU" sz="1800" b="1">
                <a:latin typeface="+mn-lt"/>
                <a:ea typeface="Calibri"/>
                <a:cs typeface="Arial"/>
              </a:rPr>
              <a:t>Instructions</a:t>
            </a:r>
            <a:endParaRPr lang="en-US" sz="1800" b="1">
              <a:effectLst/>
              <a:latin typeface="+mn-lt"/>
              <a:ea typeface="Calibri" panose="020F0502020204030204" pitchFamily="34" charset="0"/>
            </a:endParaRPr>
          </a:p>
          <a:p>
            <a:pPr marL="342900" indent="-342900">
              <a:spcAft>
                <a:spcPts val="600"/>
              </a:spcAft>
              <a:buFont typeface="Arial,Sans-Serif"/>
              <a:buChar char="•"/>
            </a:pPr>
            <a:r>
              <a:rPr lang="en-AU" sz="1800">
                <a:latin typeface="+mn-lt"/>
                <a:cs typeface="Arial"/>
              </a:rPr>
              <a:t>Consider the extent to which you have met the following success criteria.</a:t>
            </a:r>
            <a:endParaRPr lang="en-AU">
              <a:latin typeface="+mn-lt"/>
              <a:cs typeface="Arial"/>
            </a:endParaRPr>
          </a:p>
          <a:p>
            <a:pPr>
              <a:lnSpc>
                <a:spcPct val="150000"/>
              </a:lnSpc>
              <a:spcAft>
                <a:spcPts val="600"/>
              </a:spcAft>
            </a:pPr>
            <a:r>
              <a:rPr lang="en-AU" sz="1800" b="1">
                <a:latin typeface="+mn-lt"/>
                <a:cs typeface="Arial"/>
              </a:rPr>
              <a:t>I can</a:t>
            </a:r>
          </a:p>
          <a:p>
            <a:pPr marL="342900" indent="-342900">
              <a:lnSpc>
                <a:spcPct val="150000"/>
              </a:lnSpc>
              <a:spcAft>
                <a:spcPts val="600"/>
              </a:spcAft>
              <a:buFont typeface="Arial" panose="020B0604020202020204" pitchFamily="34" charset="0"/>
              <a:buChar char="•"/>
            </a:pPr>
            <a:r>
              <a:rPr lang="en-AU" sz="1800">
                <a:latin typeface="+mn-lt"/>
                <a:cs typeface="Arial"/>
              </a:rPr>
              <a:t>identify reproductive organs and outline their function </a:t>
            </a:r>
          </a:p>
          <a:p>
            <a:pPr marL="342900" indent="-342900">
              <a:lnSpc>
                <a:spcPct val="150000"/>
              </a:lnSpc>
              <a:spcAft>
                <a:spcPts val="600"/>
              </a:spcAft>
              <a:buFont typeface="Arial" panose="020B0604020202020204" pitchFamily="34" charset="0"/>
              <a:buChar char="•"/>
            </a:pPr>
            <a:r>
              <a:rPr lang="en-AU" sz="1800">
                <a:latin typeface="+mn-lt"/>
                <a:cs typeface="Arial"/>
              </a:rPr>
              <a:t>describe the process of menstruation and fertilisation/conception.</a:t>
            </a:r>
            <a:endParaRPr lang="en-US" sz="1800">
              <a:latin typeface="+mn-lt"/>
              <a:cs typeface="Arial"/>
            </a:endParaRPr>
          </a:p>
        </p:txBody>
      </p:sp>
      <p:sp>
        <p:nvSpPr>
          <p:cNvPr id="3" name="Slide Number Placeholder 2">
            <a:extLst>
              <a:ext uri="{FF2B5EF4-FFF2-40B4-BE49-F238E27FC236}">
                <a16:creationId xmlns:a16="http://schemas.microsoft.com/office/drawing/2014/main" id="{3A5954F5-D292-17EB-3C6F-A17F3BBDF0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44495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CE754-69C7-B33E-D1A2-F636B8A7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9DF71-093A-9979-7762-D5E0D546AD9D}"/>
              </a:ext>
            </a:extLst>
          </p:cNvPr>
          <p:cNvSpPr>
            <a:spLocks noGrp="1"/>
          </p:cNvSpPr>
          <p:nvPr>
            <p:ph type="title"/>
          </p:nvPr>
        </p:nvSpPr>
        <p:spPr>
          <a:xfrm>
            <a:off x="5399998" y="360000"/>
            <a:ext cx="6485612" cy="444154"/>
          </a:xfrm>
        </p:spPr>
        <p:txBody>
          <a:bodyPr/>
          <a:lstStyle/>
          <a:p>
            <a:r>
              <a:rPr lang="en-AU"/>
              <a:t>Activity – applying strategies to manage change</a:t>
            </a:r>
          </a:p>
        </p:txBody>
      </p:sp>
      <p:sp>
        <p:nvSpPr>
          <p:cNvPr id="5" name="Text Placeholder 4">
            <a:extLst>
              <a:ext uri="{FF2B5EF4-FFF2-40B4-BE49-F238E27FC236}">
                <a16:creationId xmlns:a16="http://schemas.microsoft.com/office/drawing/2014/main" id="{5977F571-AEBE-F234-5AC0-1182B21A3EDA}"/>
              </a:ext>
            </a:extLst>
          </p:cNvPr>
          <p:cNvSpPr>
            <a:spLocks noGrp="1"/>
          </p:cNvSpPr>
          <p:nvPr>
            <p:ph type="body" sz="quarter" idx="18"/>
          </p:nvPr>
        </p:nvSpPr>
        <p:spPr>
          <a:xfrm>
            <a:off x="5399998" y="1584000"/>
            <a:ext cx="5400000" cy="294189"/>
          </a:xfrm>
        </p:spPr>
        <p:txBody>
          <a:bodyPr/>
          <a:lstStyle/>
          <a:p>
            <a:r>
              <a:rPr lang="en-AU"/>
              <a:t>Gallery walk</a:t>
            </a:r>
          </a:p>
        </p:txBody>
      </p:sp>
      <p:sp>
        <p:nvSpPr>
          <p:cNvPr id="4" name="Text Placeholder 10">
            <a:extLst>
              <a:ext uri="{FF2B5EF4-FFF2-40B4-BE49-F238E27FC236}">
                <a16:creationId xmlns:a16="http://schemas.microsoft.com/office/drawing/2014/main" id="{AE2AE1C9-53E9-00DF-6510-3D369C2754E5}"/>
              </a:ext>
            </a:extLst>
          </p:cNvPr>
          <p:cNvSpPr>
            <a:spLocks noGrp="1"/>
          </p:cNvSpPr>
          <p:nvPr>
            <p:ph type="body" sz="quarter" idx="17"/>
          </p:nvPr>
        </p:nvSpPr>
        <p:spPr>
          <a:xfrm>
            <a:off x="5399998" y="2160000"/>
            <a:ext cx="6444002" cy="2682702"/>
          </a:xfrm>
        </p:spPr>
        <p:txBody>
          <a:bodyPr/>
          <a:lstStyle/>
          <a:p>
            <a:r>
              <a:rPr lang="en-AU" b="1"/>
              <a:t>Instructions</a:t>
            </a:r>
          </a:p>
          <a:p>
            <a:r>
              <a:rPr lang="en-AU"/>
              <a:t>In your small groups:</a:t>
            </a:r>
          </a:p>
          <a:p>
            <a:pPr marL="342900" indent="-342900">
              <a:buFont typeface="Arial" panose="020B0604020202020204" pitchFamily="34" charset="0"/>
              <a:buChar char="•"/>
            </a:pPr>
            <a:r>
              <a:rPr lang="en-AU"/>
              <a:t>move around the room and consider each scenario</a:t>
            </a:r>
          </a:p>
          <a:p>
            <a:pPr marL="342900" indent="-342900">
              <a:buFont typeface="Arial" panose="020B0604020202020204" pitchFamily="34" charset="0"/>
              <a:buChar char="•"/>
            </a:pPr>
            <a:r>
              <a:rPr lang="en-AU"/>
              <a:t>discuss the questions attached to the scenario.</a:t>
            </a:r>
          </a:p>
        </p:txBody>
      </p:sp>
      <p:sp>
        <p:nvSpPr>
          <p:cNvPr id="3" name="Slide Number Placeholder 2">
            <a:extLst>
              <a:ext uri="{FF2B5EF4-FFF2-40B4-BE49-F238E27FC236}">
                <a16:creationId xmlns:a16="http://schemas.microsoft.com/office/drawing/2014/main" id="{B2D5AB16-169B-A3DC-0E90-948465881CB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6329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A7253-0D40-87C9-FA87-FDB374490497}"/>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57BCADF-D49A-D5DC-16FD-E84955705948}"/>
              </a:ext>
            </a:extLst>
          </p:cNvPr>
          <p:cNvSpPr>
            <a:spLocks noGrp="1"/>
          </p:cNvSpPr>
          <p:nvPr>
            <p:ph type="title"/>
          </p:nvPr>
        </p:nvSpPr>
        <p:spPr>
          <a:xfrm>
            <a:off x="5400000" y="360000"/>
            <a:ext cx="6178107" cy="554400"/>
          </a:xfrm>
        </p:spPr>
        <p:txBody>
          <a:bodyPr/>
          <a:lstStyle/>
          <a:p>
            <a:r>
              <a:rPr lang="en-AU">
                <a:cs typeface="Arial"/>
              </a:rPr>
              <a:t>Reflecting on the success criteria – signalling change: the role of hormones (2)</a:t>
            </a:r>
          </a:p>
        </p:txBody>
      </p:sp>
      <p:sp>
        <p:nvSpPr>
          <p:cNvPr id="16" name="Text Placeholder 4">
            <a:extLst>
              <a:ext uri="{FF2B5EF4-FFF2-40B4-BE49-F238E27FC236}">
                <a16:creationId xmlns:a16="http://schemas.microsoft.com/office/drawing/2014/main" id="{DFD52194-241C-8948-426A-E55435FA2F38}"/>
              </a:ext>
            </a:extLst>
          </p:cNvPr>
          <p:cNvSpPr>
            <a:spLocks noGrp="1"/>
          </p:cNvSpPr>
          <p:nvPr>
            <p:ph type="body" sz="quarter" idx="18"/>
          </p:nvPr>
        </p:nvSpPr>
        <p:spPr>
          <a:xfrm>
            <a:off x="5399997" y="2160000"/>
            <a:ext cx="6407149" cy="294189"/>
          </a:xfrm>
        </p:spPr>
        <p:txBody>
          <a:bodyPr/>
          <a:lstStyle/>
          <a:p>
            <a:r>
              <a:rPr lang="en-AU">
                <a:cs typeface="Arial"/>
              </a:rPr>
              <a:t>Individual activity</a:t>
            </a:r>
            <a:endParaRPr lang="en-US"/>
          </a:p>
        </p:txBody>
      </p:sp>
      <p:sp>
        <p:nvSpPr>
          <p:cNvPr id="17" name="Text Placeholder 3">
            <a:extLst>
              <a:ext uri="{FF2B5EF4-FFF2-40B4-BE49-F238E27FC236}">
                <a16:creationId xmlns:a16="http://schemas.microsoft.com/office/drawing/2014/main" id="{E3DCD591-C00C-C549-4EBE-D461AD51BC05}"/>
              </a:ext>
            </a:extLst>
          </p:cNvPr>
          <p:cNvSpPr txBox="1">
            <a:spLocks/>
          </p:cNvSpPr>
          <p:nvPr/>
        </p:nvSpPr>
        <p:spPr>
          <a:xfrm>
            <a:off x="5400000" y="2700000"/>
            <a:ext cx="6407150" cy="342498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buNone/>
            </a:pPr>
            <a:r>
              <a:rPr lang="en-AU" sz="1800" b="1">
                <a:latin typeface="+mn-lt"/>
                <a:ea typeface="Calibri"/>
                <a:cs typeface="Arial"/>
              </a:rPr>
              <a:t>Instructions</a:t>
            </a:r>
            <a:endParaRPr lang="en-US" sz="1800" b="1">
              <a:effectLst/>
              <a:latin typeface="+mn-lt"/>
              <a:ea typeface="Calibri"/>
            </a:endParaRPr>
          </a:p>
          <a:p>
            <a:pPr marL="342900" indent="-342900">
              <a:spcAft>
                <a:spcPts val="600"/>
              </a:spcAft>
              <a:buFont typeface="Arial,Sans-Serif"/>
              <a:buChar char="•"/>
            </a:pPr>
            <a:r>
              <a:rPr lang="en-AU" sz="1800">
                <a:latin typeface="+mn-lt"/>
                <a:cs typeface="Arial"/>
              </a:rPr>
              <a:t>Consider the extent to which you have met the following success criteria.</a:t>
            </a:r>
            <a:endParaRPr lang="en-AU">
              <a:latin typeface="+mn-lt"/>
              <a:cs typeface="Arial"/>
            </a:endParaRPr>
          </a:p>
          <a:p>
            <a:pPr>
              <a:lnSpc>
                <a:spcPct val="150000"/>
              </a:lnSpc>
              <a:spcAft>
                <a:spcPts val="600"/>
              </a:spcAft>
            </a:pPr>
            <a:r>
              <a:rPr lang="en-AU" sz="1800" b="1">
                <a:latin typeface="+mn-lt"/>
                <a:cs typeface="Arial"/>
              </a:rPr>
              <a:t>I can</a:t>
            </a:r>
          </a:p>
          <a:p>
            <a:pPr marL="342900" indent="-342900">
              <a:lnSpc>
                <a:spcPct val="150000"/>
              </a:lnSpc>
              <a:spcAft>
                <a:spcPts val="600"/>
              </a:spcAft>
              <a:buFont typeface="Arial" panose="020B0604020202020204" pitchFamily="34" charset="0"/>
              <a:buChar char="•"/>
            </a:pPr>
            <a:r>
              <a:rPr lang="en-AU" sz="1800">
                <a:latin typeface="+mn-lt"/>
                <a:cs typeface="Arial"/>
              </a:rPr>
              <a:t>select realistic strategies to support myself and others in a range of complex situations.</a:t>
            </a:r>
          </a:p>
        </p:txBody>
      </p:sp>
      <p:sp>
        <p:nvSpPr>
          <p:cNvPr id="3" name="Slide Number Placeholder 2">
            <a:extLst>
              <a:ext uri="{FF2B5EF4-FFF2-40B4-BE49-F238E27FC236}">
                <a16:creationId xmlns:a16="http://schemas.microsoft.com/office/drawing/2014/main" id="{9F88A5AE-077A-C356-3C1E-DCD16CB12BC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53018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016A5-4568-03DC-5251-346B6FF0CC4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A2AB5B-CB4B-6664-293A-4917B6ABFDDC}"/>
              </a:ext>
            </a:extLst>
          </p:cNvPr>
          <p:cNvSpPr>
            <a:spLocks noGrp="1"/>
          </p:cNvSpPr>
          <p:nvPr>
            <p:ph type="ctrTitle"/>
          </p:nvPr>
        </p:nvSpPr>
        <p:spPr/>
        <p:txBody>
          <a:bodyPr/>
          <a:lstStyle/>
          <a:p>
            <a:pPr marL="359410"/>
            <a:r>
              <a:rPr lang="en-AU">
                <a:cs typeface="Arial" panose="020B0604020202020204"/>
              </a:rPr>
              <a:t>Stronger than yesterday – mastering your mind and mood </a:t>
            </a:r>
            <a:endParaRPr lang="en-US">
              <a:cs typeface="Arial" panose="020B0604020202020204"/>
            </a:endParaRPr>
          </a:p>
        </p:txBody>
      </p:sp>
    </p:spTree>
    <p:extLst>
      <p:ext uri="{BB962C8B-B14F-4D97-AF65-F5344CB8AC3E}">
        <p14:creationId xmlns:p14="http://schemas.microsoft.com/office/powerpoint/2010/main" val="331616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2240968"/>
            <a:ext cx="5641726" cy="2033997"/>
          </a:xfrm>
        </p:spPr>
        <p:txBody>
          <a:bodyPr/>
          <a:lstStyle/>
          <a:p>
            <a:r>
              <a:rPr lang="en-AU" dirty="0">
                <a:effectLst/>
                <a:ea typeface="Times New Roman" panose="02020603050405020304" pitchFamily="18" charset="0"/>
              </a:rPr>
              <a:t>Creating my toolkit for change</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t>PDHPE – Stage 4/Year 8</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a:t>Term 3</a:t>
            </a:r>
          </a:p>
        </p:txBody>
      </p:sp>
      <p:pic>
        <p:nvPicPr>
          <p:cNvPr id="5" name="Picture Placeholder 4">
            <a:extLst>
              <a:ext uri="{FF2B5EF4-FFF2-40B4-BE49-F238E27FC236}">
                <a16:creationId xmlns:a16="http://schemas.microsoft.com/office/drawing/2014/main" id="{DEC4B87B-93DC-D927-1822-5AD252B1343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5773-AE66-A492-4F54-FB7DA878125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0C6981-AC76-0F23-53CB-031572B656FA}"/>
              </a:ext>
            </a:extLst>
          </p:cNvPr>
          <p:cNvSpPr>
            <a:spLocks noGrp="1"/>
          </p:cNvSpPr>
          <p:nvPr>
            <p:ph type="title"/>
          </p:nvPr>
        </p:nvSpPr>
        <p:spPr/>
        <p:txBody>
          <a:bodyPr/>
          <a:lstStyle/>
          <a:p>
            <a:r>
              <a:rPr lang="en-AU"/>
              <a:t>Learning intentions – </a:t>
            </a:r>
            <a:r>
              <a:rPr lang="en-AU">
                <a:cs typeface="Arial" panose="020B0604020202020204"/>
              </a:rPr>
              <a:t>stronger than yesterday: mastering your mind and mood </a:t>
            </a:r>
            <a:endParaRPr lang="en-AU"/>
          </a:p>
        </p:txBody>
      </p:sp>
      <p:sp>
        <p:nvSpPr>
          <p:cNvPr id="3" name="TextBox 2">
            <a:extLst>
              <a:ext uri="{FF2B5EF4-FFF2-40B4-BE49-F238E27FC236}">
                <a16:creationId xmlns:a16="http://schemas.microsoft.com/office/drawing/2014/main" id="{E45D7B3F-6F1A-82E6-33FE-1ECE6D480F61}"/>
              </a:ext>
            </a:extLst>
          </p:cNvPr>
          <p:cNvSpPr txBox="1"/>
          <p:nvPr/>
        </p:nvSpPr>
        <p:spPr>
          <a:xfrm>
            <a:off x="370416" y="1908000"/>
            <a:ext cx="11303000" cy="34054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Arial" panose="020B0604020202020204" pitchFamily="34" charset="0"/>
                <a:cs typeface="Arial" panose="020B0604020202020204" pitchFamily="34" charset="0"/>
              </a:rPr>
              <a:t>We are learning to</a:t>
            </a:r>
            <a:endParaRPr lang="en-AU" sz="2000" b="1">
              <a:solidFill>
                <a:schemeClr val="accent1"/>
              </a:solidFill>
              <a:latin typeface="Arial" panose="020B0604020202020204" pitchFamily="34" charset="0"/>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panose="020B0604020202020204" pitchFamily="34" charset="0"/>
              </a:rPr>
              <a:t>identify and develop attitudes and behaviours that foster resilience, adaptability, and persistence in the face of challenges </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panose="020B0604020202020204" pitchFamily="34" charset="0"/>
              </a:rPr>
              <a:t>refine skills to effectively manage and adapt to changing roles and responsibilities, demonstrating flexibility and growth</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explore strategies to support self and others to enhance emotional well-being during periods of stress, loss, or grief, promoting mental readiness </a:t>
            </a:r>
          </a:p>
        </p:txBody>
      </p:sp>
      <p:sp>
        <p:nvSpPr>
          <p:cNvPr id="2" name="Slide Number Placeholder 1">
            <a:extLst>
              <a:ext uri="{FF2B5EF4-FFF2-40B4-BE49-F238E27FC236}">
                <a16:creationId xmlns:a16="http://schemas.microsoft.com/office/drawing/2014/main" id="{E39FC007-AB57-F8AD-02BB-F1DA15EBFC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330154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3361D-6D2B-F2E9-3FBA-F6E4053782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99F6A9-CACD-F4AC-3436-7181B488AE99}"/>
              </a:ext>
            </a:extLst>
          </p:cNvPr>
          <p:cNvSpPr>
            <a:spLocks noGrp="1"/>
          </p:cNvSpPr>
          <p:nvPr>
            <p:ph type="title"/>
          </p:nvPr>
        </p:nvSpPr>
        <p:spPr/>
        <p:txBody>
          <a:bodyPr/>
          <a:lstStyle/>
          <a:p>
            <a:r>
              <a:rPr lang="en-AU"/>
              <a:t>Success criteria – </a:t>
            </a:r>
            <a:r>
              <a:rPr lang="en-AU">
                <a:cs typeface="Arial" panose="020B0604020202020204"/>
              </a:rPr>
              <a:t>stronger than yesterday: mastering your mind and mood </a:t>
            </a:r>
            <a:endParaRPr lang="en-AU"/>
          </a:p>
        </p:txBody>
      </p:sp>
      <p:sp>
        <p:nvSpPr>
          <p:cNvPr id="4" name="TextBox 3">
            <a:extLst>
              <a:ext uri="{FF2B5EF4-FFF2-40B4-BE49-F238E27FC236}">
                <a16:creationId xmlns:a16="http://schemas.microsoft.com/office/drawing/2014/main" id="{E3B779CF-6101-040F-961F-245200C805CD}"/>
              </a:ext>
            </a:extLst>
          </p:cNvPr>
          <p:cNvSpPr txBox="1"/>
          <p:nvPr/>
        </p:nvSpPr>
        <p:spPr>
          <a:xfrm>
            <a:off x="359998" y="1908000"/>
            <a:ext cx="11303000" cy="25590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Arial" panose="020B0604020202020204" pitchFamily="34" charset="0"/>
                <a:cs typeface="Arial"/>
              </a:rPr>
              <a:t>I can</a:t>
            </a:r>
          </a:p>
          <a:p>
            <a:pPr marL="342900" indent="-342900">
              <a:lnSpc>
                <a:spcPct val="150000"/>
              </a:lnSpc>
              <a:spcAft>
                <a:spcPts val="600"/>
              </a:spcAft>
              <a:buFont typeface="Arial"/>
              <a:buChar char="•"/>
            </a:pPr>
            <a:r>
              <a:rPr lang="en-AU" sz="2000">
                <a:latin typeface="Arial" panose="020B0604020202020204" pitchFamily="34" charset="0"/>
                <a:cs typeface="Arial"/>
              </a:rPr>
              <a:t>describe positive – attitudes  that allow me to cope with changes or challenges </a:t>
            </a:r>
          </a:p>
          <a:p>
            <a:pPr marL="342900" indent="-342900">
              <a:lnSpc>
                <a:spcPct val="150000"/>
              </a:lnSpc>
              <a:spcAft>
                <a:spcPts val="600"/>
              </a:spcAft>
              <a:buFont typeface="Arial"/>
              <a:buChar char="•"/>
            </a:pPr>
            <a:r>
              <a:rPr lang="en-AU" sz="2000">
                <a:latin typeface="Arial" panose="020B0604020202020204" pitchFamily="34" charset="0"/>
                <a:cs typeface="Arial"/>
              </a:rPr>
              <a:t>recognise the strategies that allow me to stay calm in stressful situations </a:t>
            </a:r>
          </a:p>
          <a:p>
            <a:pPr marL="342900" indent="-342900">
              <a:lnSpc>
                <a:spcPct val="150000"/>
              </a:lnSpc>
              <a:spcAft>
                <a:spcPts val="600"/>
              </a:spcAft>
              <a:buFont typeface="Arial"/>
              <a:buChar char="•"/>
            </a:pPr>
            <a:r>
              <a:rPr lang="en-AU" sz="2000">
                <a:latin typeface="Arial" panose="020B0604020202020204" pitchFamily="34" charset="0"/>
                <a:cs typeface="Arial"/>
              </a:rPr>
              <a:t>describe how I responded to change by adjusting my thinking or behaviour </a:t>
            </a:r>
          </a:p>
          <a:p>
            <a:pPr marL="342900" indent="-342900">
              <a:lnSpc>
                <a:spcPct val="150000"/>
              </a:lnSpc>
              <a:spcAft>
                <a:spcPts val="600"/>
              </a:spcAft>
              <a:buFont typeface="Arial"/>
              <a:buChar char="•"/>
            </a:pPr>
            <a:r>
              <a:rPr lang="en-AU" sz="2000">
                <a:latin typeface="Arial" panose="020B0604020202020204" pitchFamily="34" charset="0"/>
                <a:cs typeface="Arial"/>
              </a:rPr>
              <a:t>recognise appropriate strategies for dealing with stress or loss and help support others. </a:t>
            </a:r>
            <a:endParaRPr lang="en-AU">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1557DE48-BBCB-31CD-2DFC-D397226319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32784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54B9-17EC-205F-4AEA-76D7DCE90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69AB6-B9E1-3ABC-EE2C-C024D373DCDC}"/>
              </a:ext>
            </a:extLst>
          </p:cNvPr>
          <p:cNvSpPr>
            <a:spLocks noGrp="1"/>
          </p:cNvSpPr>
          <p:nvPr>
            <p:ph type="title"/>
          </p:nvPr>
        </p:nvSpPr>
        <p:spPr>
          <a:xfrm>
            <a:off x="5399999" y="360000"/>
            <a:ext cx="6581329" cy="444154"/>
          </a:xfrm>
        </p:spPr>
        <p:txBody>
          <a:bodyPr/>
          <a:lstStyle/>
          <a:p>
            <a:r>
              <a:rPr lang="en-AU"/>
              <a:t>Activity – How full is my toolkit?</a:t>
            </a:r>
          </a:p>
        </p:txBody>
      </p:sp>
      <p:sp>
        <p:nvSpPr>
          <p:cNvPr id="6" name="Text Placeholder 4">
            <a:extLst>
              <a:ext uri="{FF2B5EF4-FFF2-40B4-BE49-F238E27FC236}">
                <a16:creationId xmlns:a16="http://schemas.microsoft.com/office/drawing/2014/main" id="{5B3E7B69-9E5D-AB71-443E-95BD74E9305D}"/>
              </a:ext>
            </a:extLst>
          </p:cNvPr>
          <p:cNvSpPr txBox="1">
            <a:spLocks/>
          </p:cNvSpPr>
          <p:nvPr/>
        </p:nvSpPr>
        <p:spPr>
          <a:xfrm>
            <a:off x="5400000" y="1080000"/>
            <a:ext cx="5400000" cy="294189"/>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Arial" panose="020B0604020202020204" pitchFamily="34" charset="0"/>
              </a:rPr>
              <a:t>Individual reflection activity</a:t>
            </a:r>
          </a:p>
        </p:txBody>
      </p:sp>
      <p:sp>
        <p:nvSpPr>
          <p:cNvPr id="4" name="Text Placeholder 10">
            <a:extLst>
              <a:ext uri="{FF2B5EF4-FFF2-40B4-BE49-F238E27FC236}">
                <a16:creationId xmlns:a16="http://schemas.microsoft.com/office/drawing/2014/main" id="{826E6823-3A67-0325-F17A-FA3C3D939B37}"/>
              </a:ext>
            </a:extLst>
          </p:cNvPr>
          <p:cNvSpPr>
            <a:spLocks noGrp="1"/>
          </p:cNvSpPr>
          <p:nvPr>
            <p:ph type="body" sz="quarter" idx="17"/>
          </p:nvPr>
        </p:nvSpPr>
        <p:spPr>
          <a:xfrm>
            <a:off x="5400000" y="1620000"/>
            <a:ext cx="6444002" cy="1826873"/>
          </a:xfrm>
        </p:spPr>
        <p:txBody>
          <a:bodyPr/>
          <a:lstStyle/>
          <a:p>
            <a:r>
              <a:rPr lang="en-AU" b="1"/>
              <a:t>Instructions</a:t>
            </a:r>
          </a:p>
          <a:p>
            <a:pPr>
              <a:spcAft>
                <a:spcPts val="0"/>
              </a:spcAft>
            </a:pPr>
            <a:r>
              <a:rPr lang="en-AU"/>
              <a:t>On the toolkit image provided record the skills you already have that could help you manage change.</a:t>
            </a:r>
          </a:p>
        </p:txBody>
      </p:sp>
      <p:pic>
        <p:nvPicPr>
          <p:cNvPr id="13" name="Picture 12" descr="Illustration of a toolbox with wording to indicate different skills included in the toolbox.">
            <a:extLst>
              <a:ext uri="{FF2B5EF4-FFF2-40B4-BE49-F238E27FC236}">
                <a16:creationId xmlns:a16="http://schemas.microsoft.com/office/drawing/2014/main" id="{5D7C91BB-7217-9152-7477-81EA2F65D84A}"/>
              </a:ext>
            </a:extLst>
          </p:cNvPr>
          <p:cNvPicPr>
            <a:picLocks noChangeAspect="1"/>
          </p:cNvPicPr>
          <p:nvPr/>
        </p:nvPicPr>
        <p:blipFill>
          <a:blip r:embed="rId3">
            <a:extLst>
              <a:ext uri="{28A0092B-C50C-407E-A947-70E740481C1C}">
                <a14:useLocalDpi xmlns:a14="http://schemas.microsoft.com/office/drawing/2010/main" val="0"/>
              </a:ext>
            </a:extLst>
          </a:blip>
          <a:srcRect b="-51"/>
          <a:stretch>
            <a:fillRect/>
          </a:stretch>
        </p:blipFill>
        <p:spPr>
          <a:xfrm>
            <a:off x="6187337" y="3595417"/>
            <a:ext cx="4051367" cy="3012414"/>
          </a:xfrm>
          <a:prstGeom prst="rect">
            <a:avLst/>
          </a:prstGeom>
        </p:spPr>
      </p:pic>
      <p:sp>
        <p:nvSpPr>
          <p:cNvPr id="3" name="Slide Number Placeholder 2">
            <a:extLst>
              <a:ext uri="{FF2B5EF4-FFF2-40B4-BE49-F238E27FC236}">
                <a16:creationId xmlns:a16="http://schemas.microsoft.com/office/drawing/2014/main" id="{9049C4CF-4999-7E87-2CEF-FD94D50797F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30643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17B0F-22D9-B9AA-8733-B8DF101F0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CCEC2-2F43-F966-C11C-626CBE886BD2}"/>
              </a:ext>
            </a:extLst>
          </p:cNvPr>
          <p:cNvSpPr>
            <a:spLocks noGrp="1"/>
          </p:cNvSpPr>
          <p:nvPr>
            <p:ph type="title"/>
          </p:nvPr>
        </p:nvSpPr>
        <p:spPr>
          <a:xfrm>
            <a:off x="5400000" y="360000"/>
            <a:ext cx="6485612" cy="444154"/>
          </a:xfrm>
        </p:spPr>
        <p:txBody>
          <a:bodyPr/>
          <a:lstStyle/>
          <a:p>
            <a:r>
              <a:rPr lang="en-AU"/>
              <a:t>Activity – resilience (1)</a:t>
            </a:r>
          </a:p>
        </p:txBody>
      </p:sp>
      <p:sp>
        <p:nvSpPr>
          <p:cNvPr id="6" name="Text Placeholder 4">
            <a:extLst>
              <a:ext uri="{FF2B5EF4-FFF2-40B4-BE49-F238E27FC236}">
                <a16:creationId xmlns:a16="http://schemas.microsoft.com/office/drawing/2014/main" id="{BE84105E-AF16-ABFC-0BAD-AEA5E556EE41}"/>
              </a:ext>
            </a:extLst>
          </p:cNvPr>
          <p:cNvSpPr txBox="1">
            <a:spLocks/>
          </p:cNvSpPr>
          <p:nvPr/>
        </p:nvSpPr>
        <p:spPr>
          <a:xfrm>
            <a:off x="5400000" y="1080000"/>
            <a:ext cx="5400000" cy="294189"/>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Arial" panose="020B0604020202020204" pitchFamily="34" charset="0"/>
              </a:rPr>
              <a:t>Class discussion</a:t>
            </a:r>
          </a:p>
        </p:txBody>
      </p:sp>
      <p:sp>
        <p:nvSpPr>
          <p:cNvPr id="4" name="Text Placeholder 10">
            <a:extLst>
              <a:ext uri="{FF2B5EF4-FFF2-40B4-BE49-F238E27FC236}">
                <a16:creationId xmlns:a16="http://schemas.microsoft.com/office/drawing/2014/main" id="{37E4C7FA-8680-E2C1-3685-487652CABFB5}"/>
              </a:ext>
            </a:extLst>
          </p:cNvPr>
          <p:cNvSpPr>
            <a:spLocks noGrp="1"/>
          </p:cNvSpPr>
          <p:nvPr>
            <p:ph type="body" sz="quarter" idx="17"/>
          </p:nvPr>
        </p:nvSpPr>
        <p:spPr>
          <a:xfrm>
            <a:off x="5400000" y="1620000"/>
            <a:ext cx="6444000" cy="4807835"/>
          </a:xfrm>
        </p:spPr>
        <p:txBody>
          <a:bodyPr/>
          <a:lstStyle/>
          <a:p>
            <a:r>
              <a:rPr lang="en-AU" b="1"/>
              <a:t>Questions</a:t>
            </a:r>
          </a:p>
          <a:p>
            <a:pPr marL="285750" indent="-285750">
              <a:spcAft>
                <a:spcPts val="600"/>
              </a:spcAft>
              <a:buFont typeface="Arial" panose="020B0604020202020204" pitchFamily="34" charset="0"/>
              <a:buChar char="•"/>
            </a:pPr>
            <a:r>
              <a:rPr lang="en-AU" sz="1800"/>
              <a:t>What do you think resilience means?</a:t>
            </a:r>
          </a:p>
          <a:p>
            <a:pPr marL="285750" indent="-285750">
              <a:spcAft>
                <a:spcPts val="600"/>
              </a:spcAft>
              <a:buFont typeface="Arial" panose="020B0604020202020204" pitchFamily="34" charset="0"/>
              <a:buChar char="•"/>
            </a:pPr>
            <a:r>
              <a:rPr lang="en-AU" sz="1800"/>
              <a:t>What does it mean to ‘bounce back’ from a difficult situation?</a:t>
            </a:r>
          </a:p>
          <a:p>
            <a:pPr marL="285750" indent="-285750">
              <a:spcAft>
                <a:spcPts val="600"/>
              </a:spcAft>
              <a:buFont typeface="Arial" panose="020B0604020202020204" pitchFamily="34" charset="0"/>
              <a:buChar char="•"/>
            </a:pPr>
            <a:r>
              <a:rPr lang="en-AU" sz="1800"/>
              <a:t>How can keeping going (perseverance) help when things get hard?</a:t>
            </a:r>
          </a:p>
          <a:p>
            <a:pPr marL="285750" indent="-285750">
              <a:spcAft>
                <a:spcPts val="600"/>
              </a:spcAft>
              <a:buFont typeface="Arial" panose="020B0604020202020204" pitchFamily="34" charset="0"/>
              <a:buChar char="•"/>
            </a:pPr>
            <a:r>
              <a:rPr lang="en-AU" sz="1800"/>
              <a:t>What are some situations where you might need to show resilience?</a:t>
            </a:r>
          </a:p>
          <a:p>
            <a:pPr marL="285750" indent="-285750">
              <a:spcAft>
                <a:spcPts val="600"/>
              </a:spcAft>
              <a:buFont typeface="Arial" panose="020B0604020202020204" pitchFamily="34" charset="0"/>
              <a:buChar char="•"/>
            </a:pPr>
            <a:r>
              <a:rPr lang="en-AU" sz="1800"/>
              <a:t>Why might resilience be required to navigate some of the changes we have talked about in this program of learning so far?</a:t>
            </a:r>
          </a:p>
        </p:txBody>
      </p:sp>
      <p:sp>
        <p:nvSpPr>
          <p:cNvPr id="3" name="Slide Number Placeholder 2">
            <a:extLst>
              <a:ext uri="{FF2B5EF4-FFF2-40B4-BE49-F238E27FC236}">
                <a16:creationId xmlns:a16="http://schemas.microsoft.com/office/drawing/2014/main" id="{30B36F1F-8632-89A1-3C33-40AF5F6A761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191527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78288-DD50-C8A9-19AA-B5B9D6E64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57F1D-4A49-F3C9-C89A-A19D8C49CF4D}"/>
              </a:ext>
            </a:extLst>
          </p:cNvPr>
          <p:cNvSpPr>
            <a:spLocks noGrp="1"/>
          </p:cNvSpPr>
          <p:nvPr>
            <p:ph type="title"/>
          </p:nvPr>
        </p:nvSpPr>
        <p:spPr>
          <a:xfrm>
            <a:off x="5400000" y="360000"/>
            <a:ext cx="6485612" cy="444154"/>
          </a:xfrm>
        </p:spPr>
        <p:txBody>
          <a:bodyPr/>
          <a:lstStyle/>
          <a:p>
            <a:r>
              <a:rPr lang="en-AU"/>
              <a:t>Activity – resilience (2)</a:t>
            </a:r>
          </a:p>
        </p:txBody>
      </p:sp>
      <p:sp>
        <p:nvSpPr>
          <p:cNvPr id="6" name="Text Placeholder 4">
            <a:extLst>
              <a:ext uri="{FF2B5EF4-FFF2-40B4-BE49-F238E27FC236}">
                <a16:creationId xmlns:a16="http://schemas.microsoft.com/office/drawing/2014/main" id="{35FE620E-D7D0-3BD2-1E54-8AA570FC3E29}"/>
              </a:ext>
            </a:extLst>
          </p:cNvPr>
          <p:cNvSpPr txBox="1">
            <a:spLocks/>
          </p:cNvSpPr>
          <p:nvPr/>
        </p:nvSpPr>
        <p:spPr>
          <a:xfrm>
            <a:off x="5400000" y="1080000"/>
            <a:ext cx="5400000" cy="294189"/>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Arial" panose="020B0604020202020204" pitchFamily="34" charset="0"/>
              </a:rPr>
              <a:t>Written reflection</a:t>
            </a:r>
          </a:p>
        </p:txBody>
      </p:sp>
      <p:sp>
        <p:nvSpPr>
          <p:cNvPr id="4" name="Text Placeholder 10">
            <a:extLst>
              <a:ext uri="{FF2B5EF4-FFF2-40B4-BE49-F238E27FC236}">
                <a16:creationId xmlns:a16="http://schemas.microsoft.com/office/drawing/2014/main" id="{0449857B-1C6A-3797-DF76-3E9C32F09058}"/>
              </a:ext>
            </a:extLst>
          </p:cNvPr>
          <p:cNvSpPr>
            <a:spLocks noGrp="1"/>
          </p:cNvSpPr>
          <p:nvPr>
            <p:ph type="body" sz="quarter" idx="17"/>
          </p:nvPr>
        </p:nvSpPr>
        <p:spPr>
          <a:xfrm>
            <a:off x="5399998" y="1620000"/>
            <a:ext cx="6444002" cy="4177632"/>
          </a:xfrm>
        </p:spPr>
        <p:txBody>
          <a:bodyPr/>
          <a:lstStyle/>
          <a:p>
            <a:r>
              <a:rPr lang="en-AU" b="1"/>
              <a:t>Instructions</a:t>
            </a:r>
          </a:p>
          <a:p>
            <a:pPr>
              <a:spcAft>
                <a:spcPts val="600"/>
              </a:spcAft>
            </a:pPr>
            <a:r>
              <a:rPr lang="en-AU" sz="1800"/>
              <a:t>Write a short reflection on resilience by answering the following questions:</a:t>
            </a:r>
          </a:p>
          <a:p>
            <a:pPr marL="342900" indent="-342900">
              <a:spcAft>
                <a:spcPts val="600"/>
              </a:spcAft>
              <a:buFont typeface="Arial" panose="020B0604020202020204" pitchFamily="34" charset="0"/>
              <a:buChar char="•"/>
            </a:pPr>
            <a:r>
              <a:rPr lang="en-AU" sz="1800"/>
              <a:t>When was a situation that you were resilient?</a:t>
            </a:r>
          </a:p>
          <a:p>
            <a:pPr marL="342900" indent="-342900">
              <a:spcAft>
                <a:spcPts val="600"/>
              </a:spcAft>
              <a:buFont typeface="Arial" panose="020B0604020202020204" pitchFamily="34" charset="0"/>
              <a:buChar char="•"/>
            </a:pPr>
            <a:r>
              <a:rPr lang="en-AU" sz="1800"/>
              <a:t>What did you do to demonstrate resilience?</a:t>
            </a:r>
          </a:p>
          <a:p>
            <a:pPr marL="342900" indent="-342900">
              <a:spcAft>
                <a:spcPts val="600"/>
              </a:spcAft>
              <a:buFont typeface="Arial" panose="020B0604020202020204" pitchFamily="34" charset="0"/>
              <a:buChar char="•"/>
            </a:pPr>
            <a:r>
              <a:rPr lang="en-AU" sz="1800"/>
              <a:t>Is there anything else you would do differently next time?</a:t>
            </a:r>
          </a:p>
        </p:txBody>
      </p:sp>
      <p:sp>
        <p:nvSpPr>
          <p:cNvPr id="3" name="Slide Number Placeholder 2">
            <a:extLst>
              <a:ext uri="{FF2B5EF4-FFF2-40B4-BE49-F238E27FC236}">
                <a16:creationId xmlns:a16="http://schemas.microsoft.com/office/drawing/2014/main" id="{68BF28E4-1B67-F0D3-F6AC-267ACF57DD0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17855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8339-85F8-993E-7020-70F58F766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03C7E-48AD-77BC-9FE4-C3F703C403F3}"/>
              </a:ext>
            </a:extLst>
          </p:cNvPr>
          <p:cNvSpPr>
            <a:spLocks noGrp="1"/>
          </p:cNvSpPr>
          <p:nvPr>
            <p:ph type="title"/>
          </p:nvPr>
        </p:nvSpPr>
        <p:spPr>
          <a:xfrm>
            <a:off x="5400000" y="360000"/>
            <a:ext cx="6485612" cy="444154"/>
          </a:xfrm>
        </p:spPr>
        <p:txBody>
          <a:bodyPr/>
          <a:lstStyle/>
          <a:p>
            <a:r>
              <a:rPr lang="en-AU"/>
              <a:t>Activity – What to do? </a:t>
            </a:r>
          </a:p>
        </p:txBody>
      </p:sp>
      <p:sp>
        <p:nvSpPr>
          <p:cNvPr id="5" name="Text Placeholder 4">
            <a:extLst>
              <a:ext uri="{FF2B5EF4-FFF2-40B4-BE49-F238E27FC236}">
                <a16:creationId xmlns:a16="http://schemas.microsoft.com/office/drawing/2014/main" id="{859A4F70-65B2-856B-40B6-5A54D7E8BE85}"/>
              </a:ext>
            </a:extLst>
          </p:cNvPr>
          <p:cNvSpPr>
            <a:spLocks noGrp="1"/>
          </p:cNvSpPr>
          <p:nvPr>
            <p:ph type="body" sz="quarter" idx="18"/>
          </p:nvPr>
        </p:nvSpPr>
        <p:spPr>
          <a:xfrm>
            <a:off x="5400000" y="1080000"/>
            <a:ext cx="5400000" cy="294189"/>
          </a:xfrm>
        </p:spPr>
        <p:txBody>
          <a:bodyPr/>
          <a:lstStyle/>
          <a:p>
            <a:r>
              <a:rPr lang="en-AU"/>
              <a:t>Group activity</a:t>
            </a:r>
          </a:p>
        </p:txBody>
      </p:sp>
      <p:sp>
        <p:nvSpPr>
          <p:cNvPr id="4" name="Text Placeholder 10">
            <a:extLst>
              <a:ext uri="{FF2B5EF4-FFF2-40B4-BE49-F238E27FC236}">
                <a16:creationId xmlns:a16="http://schemas.microsoft.com/office/drawing/2014/main" id="{11D4F5F9-2713-488F-4563-408A11222905}"/>
              </a:ext>
            </a:extLst>
          </p:cNvPr>
          <p:cNvSpPr>
            <a:spLocks noGrp="1"/>
          </p:cNvSpPr>
          <p:nvPr>
            <p:ph type="body" sz="quarter" idx="17"/>
          </p:nvPr>
        </p:nvSpPr>
        <p:spPr>
          <a:xfrm>
            <a:off x="5400000" y="1620000"/>
            <a:ext cx="6444002" cy="4807835"/>
          </a:xfrm>
        </p:spPr>
        <p:txBody>
          <a:bodyPr/>
          <a:lstStyle/>
          <a:p>
            <a:r>
              <a:rPr lang="en-AU" b="1"/>
              <a:t>Instructions</a:t>
            </a:r>
          </a:p>
          <a:p>
            <a:pPr>
              <a:spcAft>
                <a:spcPts val="600"/>
              </a:spcAft>
            </a:pPr>
            <a:r>
              <a:rPr lang="en-AU" sz="1800"/>
              <a:t>In your small groups:</a:t>
            </a:r>
          </a:p>
          <a:p>
            <a:pPr marL="342900" indent="-342900">
              <a:spcAft>
                <a:spcPts val="600"/>
              </a:spcAft>
              <a:buFont typeface="Arial" panose="020B0604020202020204" pitchFamily="34" charset="0"/>
              <a:buChar char="•"/>
            </a:pPr>
            <a:r>
              <a:rPr lang="en-AU" sz="1800"/>
              <a:t>read the scenario provided</a:t>
            </a:r>
          </a:p>
          <a:p>
            <a:pPr marL="342900" indent="-342900">
              <a:spcAft>
                <a:spcPts val="600"/>
              </a:spcAft>
              <a:buFont typeface="Arial" panose="020B0604020202020204" pitchFamily="34" charset="0"/>
              <a:buChar char="•"/>
            </a:pPr>
            <a:r>
              <a:rPr lang="en-AU" sz="1800"/>
              <a:t>consider the toolkit skills cards</a:t>
            </a:r>
          </a:p>
          <a:p>
            <a:pPr marL="342900" indent="-342900">
              <a:spcAft>
                <a:spcPts val="600"/>
              </a:spcAft>
              <a:buFont typeface="Arial" panose="020B0604020202020204" pitchFamily="34" charset="0"/>
              <a:buChar char="•"/>
            </a:pPr>
            <a:r>
              <a:rPr lang="en-AU" sz="1800"/>
              <a:t>select which skills might support the character in the scenario to respond appropriately and effectively</a:t>
            </a:r>
          </a:p>
          <a:p>
            <a:pPr marL="342900" indent="-342900">
              <a:spcAft>
                <a:spcPts val="600"/>
              </a:spcAft>
              <a:buFont typeface="Arial" panose="020B0604020202020204" pitchFamily="34" charset="0"/>
              <a:buChar char="•"/>
            </a:pPr>
            <a:r>
              <a:rPr lang="en-AU" sz="1800"/>
              <a:t>discuss the questions attached to the scenario.</a:t>
            </a:r>
          </a:p>
        </p:txBody>
      </p:sp>
      <p:sp>
        <p:nvSpPr>
          <p:cNvPr id="3" name="Slide Number Placeholder 2">
            <a:extLst>
              <a:ext uri="{FF2B5EF4-FFF2-40B4-BE49-F238E27FC236}">
                <a16:creationId xmlns:a16="http://schemas.microsoft.com/office/drawing/2014/main" id="{FE2FC2FD-2980-5B3A-3D15-C51937DA976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31379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EF8469-C5B0-52BB-2029-9BA233E448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5C0A6F-3100-54BD-0117-DDBE61E588B1}"/>
              </a:ext>
            </a:extLst>
          </p:cNvPr>
          <p:cNvSpPr>
            <a:spLocks noGrp="1"/>
          </p:cNvSpPr>
          <p:nvPr>
            <p:ph type="title"/>
          </p:nvPr>
        </p:nvSpPr>
        <p:spPr/>
        <p:txBody>
          <a:bodyPr/>
          <a:lstStyle/>
          <a:p>
            <a:r>
              <a:rPr lang="en-AU"/>
              <a:t>Activity – wrap up</a:t>
            </a:r>
          </a:p>
        </p:txBody>
      </p:sp>
      <p:sp>
        <p:nvSpPr>
          <p:cNvPr id="13" name="Text Placeholder 12">
            <a:extLst>
              <a:ext uri="{FF2B5EF4-FFF2-40B4-BE49-F238E27FC236}">
                <a16:creationId xmlns:a16="http://schemas.microsoft.com/office/drawing/2014/main" id="{B8B3AA75-8A38-1B9B-8A7F-D37689F51317}"/>
              </a:ext>
            </a:extLst>
          </p:cNvPr>
          <p:cNvSpPr>
            <a:spLocks noGrp="1"/>
          </p:cNvSpPr>
          <p:nvPr>
            <p:ph type="body" sz="quarter" idx="18"/>
          </p:nvPr>
        </p:nvSpPr>
        <p:spPr>
          <a:xfrm>
            <a:off x="360000" y="982520"/>
            <a:ext cx="11483998" cy="356423"/>
          </a:xfrm>
        </p:spPr>
        <p:txBody>
          <a:bodyPr/>
          <a:lstStyle/>
          <a:p>
            <a:r>
              <a:rPr lang="en-AU"/>
              <a:t>Recap</a:t>
            </a:r>
          </a:p>
        </p:txBody>
      </p:sp>
      <p:graphicFrame>
        <p:nvGraphicFramePr>
          <p:cNvPr id="17" name="Table 16">
            <a:extLst>
              <a:ext uri="{FF2B5EF4-FFF2-40B4-BE49-F238E27FC236}">
                <a16:creationId xmlns:a16="http://schemas.microsoft.com/office/drawing/2014/main" id="{711D94AD-BF8E-4053-F1D0-445C499B9B28}"/>
              </a:ext>
            </a:extLst>
          </p:cNvPr>
          <p:cNvGraphicFramePr>
            <a:graphicFrameLocks noGrp="1"/>
          </p:cNvGraphicFramePr>
          <p:nvPr>
            <p:extLst>
              <p:ext uri="{D42A27DB-BD31-4B8C-83A1-F6EECF244321}">
                <p14:modId xmlns:p14="http://schemas.microsoft.com/office/powerpoint/2010/main" val="1985861625"/>
              </p:ext>
            </p:extLst>
          </p:nvPr>
        </p:nvGraphicFramePr>
        <p:xfrm>
          <a:off x="360000" y="1976118"/>
          <a:ext cx="9620023" cy="3743263"/>
        </p:xfrm>
        <a:graphic>
          <a:graphicData uri="http://schemas.openxmlformats.org/drawingml/2006/table">
            <a:tbl>
              <a:tblPr firstRow="1" bandRow="1">
                <a:tableStyleId>{69012ECD-51FC-41F1-AA8D-1B2483CD663E}</a:tableStyleId>
              </a:tblPr>
              <a:tblGrid>
                <a:gridCol w="2748960">
                  <a:extLst>
                    <a:ext uri="{9D8B030D-6E8A-4147-A177-3AD203B41FA5}">
                      <a16:colId xmlns:a16="http://schemas.microsoft.com/office/drawing/2014/main" val="1833630631"/>
                    </a:ext>
                  </a:extLst>
                </a:gridCol>
                <a:gridCol w="2455817">
                  <a:extLst>
                    <a:ext uri="{9D8B030D-6E8A-4147-A177-3AD203B41FA5}">
                      <a16:colId xmlns:a16="http://schemas.microsoft.com/office/drawing/2014/main" val="3351065469"/>
                    </a:ext>
                  </a:extLst>
                </a:gridCol>
                <a:gridCol w="4415246">
                  <a:extLst>
                    <a:ext uri="{9D8B030D-6E8A-4147-A177-3AD203B41FA5}">
                      <a16:colId xmlns:a16="http://schemas.microsoft.com/office/drawing/2014/main" val="2619774812"/>
                    </a:ext>
                  </a:extLst>
                </a:gridCol>
              </a:tblGrid>
              <a:tr h="370840">
                <a:tc>
                  <a:txBody>
                    <a:bodyPr/>
                    <a:lstStyle/>
                    <a:p>
                      <a:r>
                        <a:rPr lang="en-AU" b="1" i="0">
                          <a:latin typeface="Arial" panose="020B0604020202020204" pitchFamily="34" charset="0"/>
                        </a:rPr>
                        <a:t>Skill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Arial" panose="020B0604020202020204" pitchFamily="34" charset="0"/>
                        </a:rPr>
                        <a:t>Other skills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b="1" i="0">
                          <a:latin typeface="Arial" panose="020B0604020202020204" pitchFamily="34" charset="0"/>
                        </a:rPr>
                        <a:t>How it can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08285"/>
                  </a:ext>
                </a:extLst>
              </a:tr>
              <a:tr h="370840">
                <a:tc>
                  <a:txBody>
                    <a:bodyPr/>
                    <a:lstStyle/>
                    <a:p>
                      <a:pPr>
                        <a:lnSpc>
                          <a:spcPct val="130000"/>
                        </a:lnSpc>
                      </a:pPr>
                      <a:r>
                        <a:rPr lang="en-AU" b="1" i="0">
                          <a:latin typeface="Arial" panose="020B0604020202020204" pitchFamily="34" charset="0"/>
                        </a:rPr>
                        <a:t>Communication skills</a:t>
                      </a:r>
                      <a:endParaRPr lang="en-AU"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a:latin typeface="Arial" panose="020B0604020202020204" pitchFamily="34" charset="0"/>
                        </a:rPr>
                        <a:t>active listening</a:t>
                      </a:r>
                    </a:p>
                    <a:p>
                      <a:pPr marL="285750" indent="-285750">
                        <a:lnSpc>
                          <a:spcPct val="130000"/>
                        </a:lnSpc>
                        <a:buFont typeface="Arial" panose="020B0604020202020204" pitchFamily="34" charset="0"/>
                        <a:buChar char="•"/>
                      </a:pPr>
                      <a:r>
                        <a:rPr lang="en-AU"/>
                        <a:t>clear expression</a:t>
                      </a:r>
                    </a:p>
                    <a:p>
                      <a:pPr marL="285750" indent="-285750">
                        <a:lnSpc>
                          <a:spcPct val="130000"/>
                        </a:lnSpc>
                        <a:buFont typeface="Arial" panose="020B0604020202020204" pitchFamily="34" charset="0"/>
                        <a:buChar char="•"/>
                      </a:pPr>
                      <a:r>
                        <a:rPr lang="en-AU"/>
                        <a:t>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a:latin typeface="Arial" panose="020B0604020202020204" pitchFamily="34" charset="0"/>
                        </a:rPr>
                        <a:t>reduces misunderstandings</a:t>
                      </a:r>
                    </a:p>
                    <a:p>
                      <a:pPr marL="285750" indent="-285750">
                        <a:lnSpc>
                          <a:spcPct val="130000"/>
                        </a:lnSpc>
                        <a:buFont typeface="Arial" panose="020B0604020202020204" pitchFamily="34" charset="0"/>
                        <a:buChar char="•"/>
                      </a:pPr>
                      <a:r>
                        <a:rPr lang="en-AU"/>
                        <a:t>builds trust</a:t>
                      </a:r>
                    </a:p>
                    <a:p>
                      <a:pPr marL="285750" indent="-285750">
                        <a:lnSpc>
                          <a:spcPct val="130000"/>
                        </a:lnSpc>
                        <a:buFont typeface="Arial" panose="020B0604020202020204" pitchFamily="34" charset="0"/>
                        <a:buChar char="•"/>
                      </a:pPr>
                      <a:r>
                        <a:rPr lang="en-AU"/>
                        <a:t>helps solve problems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901969"/>
                  </a:ext>
                </a:extLst>
              </a:tr>
              <a:tr h="370840">
                <a:tc>
                  <a:txBody>
                    <a:bodyPr/>
                    <a:lstStyle/>
                    <a:p>
                      <a:pPr>
                        <a:lnSpc>
                          <a:spcPct val="130000"/>
                        </a:lnSpc>
                      </a:pPr>
                      <a:r>
                        <a:rPr lang="en-AU" b="1" i="0">
                          <a:latin typeface="Arial" panose="020B0604020202020204" pitchFamily="34" charset="0"/>
                        </a:rPr>
                        <a:t>Building positive relationships</a:t>
                      </a:r>
                      <a:endParaRPr lang="en-AU"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a:latin typeface="Arial" panose="020B0604020202020204" pitchFamily="34" charset="0"/>
                        </a:rPr>
                        <a:t>empathy</a:t>
                      </a:r>
                    </a:p>
                    <a:p>
                      <a:pPr marL="285750" indent="-285750">
                        <a:lnSpc>
                          <a:spcPct val="130000"/>
                        </a:lnSpc>
                        <a:buFont typeface="Arial" panose="020B0604020202020204" pitchFamily="34" charset="0"/>
                        <a:buChar char="•"/>
                      </a:pPr>
                      <a:r>
                        <a:rPr lang="en-AU"/>
                        <a:t>negotiation</a:t>
                      </a:r>
                    </a:p>
                    <a:p>
                      <a:pPr marL="285750" indent="-285750">
                        <a:lnSpc>
                          <a:spcPct val="130000"/>
                        </a:lnSpc>
                        <a:buFont typeface="Arial" panose="020B0604020202020204" pitchFamily="34" charset="0"/>
                        <a:buChar char="•"/>
                      </a:pPr>
                      <a:r>
                        <a:rPr lang="en-AU"/>
                        <a:t>conflict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a:latin typeface="Arial" panose="020B0604020202020204" pitchFamily="34" charset="0"/>
                        </a:rPr>
                        <a:t>strengthens friendships</a:t>
                      </a:r>
                    </a:p>
                    <a:p>
                      <a:pPr marL="285750" indent="-285750">
                        <a:lnSpc>
                          <a:spcPct val="130000"/>
                        </a:lnSpc>
                        <a:buFont typeface="Arial" panose="020B0604020202020204" pitchFamily="34" charset="0"/>
                        <a:buChar char="•"/>
                      </a:pPr>
                      <a:r>
                        <a:rPr lang="en-AU"/>
                        <a:t>encourages respect and cooperation</a:t>
                      </a:r>
                    </a:p>
                    <a:p>
                      <a:pPr marL="285750" indent="-285750">
                        <a:lnSpc>
                          <a:spcPct val="130000"/>
                        </a:lnSpc>
                        <a:buFont typeface="Arial" panose="020B0604020202020204" pitchFamily="34" charset="0"/>
                        <a:buChar char="•"/>
                      </a:pPr>
                      <a:r>
                        <a:rPr lang="en-AU"/>
                        <a:t>build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759232"/>
                  </a:ext>
                </a:extLst>
              </a:tr>
              <a:tr h="521065">
                <a:tc>
                  <a:txBody>
                    <a:bodyPr/>
                    <a:lstStyle/>
                    <a:p>
                      <a:pPr>
                        <a:lnSpc>
                          <a:spcPct val="130000"/>
                        </a:lnSpc>
                      </a:pPr>
                      <a:r>
                        <a:rPr lang="en-AU" b="1" i="0">
                          <a:latin typeface="Arial" panose="020B0604020202020204" pitchFamily="34" charset="0"/>
                        </a:rPr>
                        <a:t>Emotional awareness and self-management</a:t>
                      </a:r>
                      <a:endParaRPr lang="en-AU"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a:latin typeface="Arial" panose="020B0604020202020204" pitchFamily="34" charset="0"/>
                        </a:rPr>
                        <a:t>self-regulation</a:t>
                      </a:r>
                    </a:p>
                    <a:p>
                      <a:pPr marL="285750" indent="-285750">
                        <a:lnSpc>
                          <a:spcPct val="130000"/>
                        </a:lnSpc>
                        <a:buFont typeface="Arial" panose="020B0604020202020204" pitchFamily="34" charset="0"/>
                        <a:buChar char="•"/>
                      </a:pPr>
                      <a:r>
                        <a:rPr lang="en-AU"/>
                        <a:t>resilience</a:t>
                      </a:r>
                    </a:p>
                    <a:p>
                      <a:pPr marL="285750" indent="-285750">
                        <a:lnSpc>
                          <a:spcPct val="130000"/>
                        </a:lnSpc>
                        <a:buFont typeface="Arial" panose="020B0604020202020204" pitchFamily="34" charset="0"/>
                        <a:buChar char="•"/>
                      </a:pPr>
                      <a:r>
                        <a:rPr lang="en-AU"/>
                        <a:t>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30000"/>
                        </a:lnSpc>
                        <a:buFont typeface="Arial" panose="020B0604020202020204" pitchFamily="34" charset="0"/>
                        <a:buChar char="•"/>
                      </a:pPr>
                      <a:r>
                        <a:rPr lang="en-AU" b="0" i="0" dirty="0">
                          <a:latin typeface="Arial" panose="020B0604020202020204" pitchFamily="34" charset="0"/>
                        </a:rPr>
                        <a:t>helps manage stress and emotions</a:t>
                      </a:r>
                    </a:p>
                    <a:p>
                      <a:pPr marL="285750" indent="-285750">
                        <a:lnSpc>
                          <a:spcPct val="130000"/>
                        </a:lnSpc>
                        <a:buFont typeface="Arial" panose="020B0604020202020204" pitchFamily="34" charset="0"/>
                        <a:buChar char="•"/>
                      </a:pPr>
                      <a:r>
                        <a:rPr lang="en-AU" dirty="0"/>
                        <a:t>supports positive coping</a:t>
                      </a:r>
                    </a:p>
                    <a:p>
                      <a:pPr marL="285750" indent="-285750">
                        <a:lnSpc>
                          <a:spcPct val="130000"/>
                        </a:lnSpc>
                        <a:buFont typeface="Arial" panose="020B0604020202020204" pitchFamily="34" charset="0"/>
                        <a:buChar char="•"/>
                      </a:pPr>
                      <a:r>
                        <a:rPr lang="en-AU" dirty="0"/>
                        <a:t>build confidence in managing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099191"/>
                  </a:ext>
                </a:extLst>
              </a:tr>
            </a:tbl>
          </a:graphicData>
        </a:graphic>
      </p:graphicFrame>
      <p:pic>
        <p:nvPicPr>
          <p:cNvPr id="18" name="Female character">
            <a:extLst>
              <a:ext uri="{FF2B5EF4-FFF2-40B4-BE49-F238E27FC236}">
                <a16:creationId xmlns:a16="http://schemas.microsoft.com/office/drawing/2014/main" id="{0B805E23-E225-F0D9-DBB9-86BD5E2FF2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69843" y="1558606"/>
            <a:ext cx="3022062" cy="5243760"/>
          </a:xfrm>
          <a:prstGeom prst="rect">
            <a:avLst/>
          </a:prstGeom>
        </p:spPr>
      </p:pic>
      <p:sp>
        <p:nvSpPr>
          <p:cNvPr id="3" name="Slide Number Placeholder 2">
            <a:extLst>
              <a:ext uri="{FF2B5EF4-FFF2-40B4-BE49-F238E27FC236}">
                <a16:creationId xmlns:a16="http://schemas.microsoft.com/office/drawing/2014/main" id="{9B69D30E-1FEC-7E23-D26C-4505715703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131244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D67F-04AB-8178-95BC-FCCB719AD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1CEA9-2229-2466-CE44-EF7DA746771D}"/>
              </a:ext>
            </a:extLst>
          </p:cNvPr>
          <p:cNvSpPr>
            <a:spLocks noGrp="1"/>
          </p:cNvSpPr>
          <p:nvPr>
            <p:ph type="title"/>
          </p:nvPr>
        </p:nvSpPr>
        <p:spPr>
          <a:xfrm>
            <a:off x="5400000" y="360000"/>
            <a:ext cx="6792000" cy="444154"/>
          </a:xfrm>
        </p:spPr>
        <p:txBody>
          <a:bodyPr/>
          <a:lstStyle/>
          <a:p>
            <a:r>
              <a:rPr lang="en-AU"/>
              <a:t>Activity – Support networks (1)</a:t>
            </a:r>
          </a:p>
        </p:txBody>
      </p:sp>
      <p:sp>
        <p:nvSpPr>
          <p:cNvPr id="5" name="Text Placeholder 4">
            <a:extLst>
              <a:ext uri="{FF2B5EF4-FFF2-40B4-BE49-F238E27FC236}">
                <a16:creationId xmlns:a16="http://schemas.microsoft.com/office/drawing/2014/main" id="{38EE43C6-4C06-37F1-4B95-6BE0A39955A7}"/>
              </a:ext>
            </a:extLst>
          </p:cNvPr>
          <p:cNvSpPr>
            <a:spLocks noGrp="1"/>
          </p:cNvSpPr>
          <p:nvPr>
            <p:ph type="body" sz="quarter" idx="18"/>
          </p:nvPr>
        </p:nvSpPr>
        <p:spPr>
          <a:xfrm>
            <a:off x="5400000" y="1080000"/>
            <a:ext cx="5400000" cy="294189"/>
          </a:xfrm>
        </p:spPr>
        <p:txBody>
          <a:bodyPr/>
          <a:lstStyle/>
          <a:p>
            <a:r>
              <a:rPr lang="en-AU"/>
              <a:t>Individual activity</a:t>
            </a:r>
          </a:p>
        </p:txBody>
      </p:sp>
      <p:sp>
        <p:nvSpPr>
          <p:cNvPr id="4" name="Text Placeholder 10">
            <a:extLst>
              <a:ext uri="{FF2B5EF4-FFF2-40B4-BE49-F238E27FC236}">
                <a16:creationId xmlns:a16="http://schemas.microsoft.com/office/drawing/2014/main" id="{117F4ABE-2895-18F0-121B-8C0FF1A9EF6B}"/>
              </a:ext>
            </a:extLst>
          </p:cNvPr>
          <p:cNvSpPr>
            <a:spLocks noGrp="1"/>
          </p:cNvSpPr>
          <p:nvPr>
            <p:ph type="body" sz="quarter" idx="17"/>
          </p:nvPr>
        </p:nvSpPr>
        <p:spPr>
          <a:xfrm>
            <a:off x="5400000" y="1620000"/>
            <a:ext cx="6402390" cy="4807835"/>
          </a:xfrm>
        </p:spPr>
        <p:txBody>
          <a:bodyPr/>
          <a:lstStyle/>
          <a:p>
            <a:r>
              <a:rPr lang="en-AU" b="1"/>
              <a:t>Instructions</a:t>
            </a:r>
          </a:p>
          <a:p>
            <a:pPr>
              <a:spcAft>
                <a:spcPts val="600"/>
              </a:spcAft>
            </a:pPr>
            <a:r>
              <a:rPr lang="en-AU" sz="1800"/>
              <a:t>Trace your hand on a piece of paper. Identify a support for the following:</a:t>
            </a:r>
          </a:p>
          <a:p>
            <a:pPr marL="342900" lvl="0" indent="-342900">
              <a:lnSpc>
                <a:spcPct val="150000"/>
              </a:lnSpc>
              <a:spcAft>
                <a:spcPts val="600"/>
              </a:spcAft>
              <a:buFont typeface="Arial" panose="020B0604020202020204" pitchFamily="34" charset="0"/>
              <a:buChar char="•"/>
            </a:pPr>
            <a:r>
              <a:rPr lang="en-AU" sz="1800">
                <a:effectLst/>
                <a:ea typeface="Calibri" panose="020F0502020204030204" pitchFamily="34" charset="0"/>
              </a:rPr>
              <a:t>thumb – a family member</a:t>
            </a:r>
          </a:p>
          <a:p>
            <a:pPr marL="342900" lvl="0" indent="-342900">
              <a:lnSpc>
                <a:spcPct val="150000"/>
              </a:lnSpc>
              <a:spcAft>
                <a:spcPts val="600"/>
              </a:spcAft>
              <a:buFont typeface="Arial" panose="020B0604020202020204" pitchFamily="34" charset="0"/>
              <a:buChar char="•"/>
            </a:pPr>
            <a:r>
              <a:rPr lang="en-AU" sz="1800">
                <a:effectLst/>
                <a:ea typeface="Calibri" panose="020F0502020204030204" pitchFamily="34" charset="0"/>
              </a:rPr>
              <a:t>pointer finger – a trusted adult who is not immediate family</a:t>
            </a:r>
          </a:p>
          <a:p>
            <a:pPr marL="342900" lvl="0" indent="-342900">
              <a:lnSpc>
                <a:spcPct val="150000"/>
              </a:lnSpc>
              <a:spcAft>
                <a:spcPts val="600"/>
              </a:spcAft>
              <a:buFont typeface="Arial" panose="020B0604020202020204" pitchFamily="34" charset="0"/>
              <a:buChar char="•"/>
            </a:pPr>
            <a:r>
              <a:rPr lang="en-AU" sz="1800">
                <a:effectLst/>
                <a:ea typeface="Calibri" panose="020F0502020204030204" pitchFamily="34" charset="0"/>
              </a:rPr>
              <a:t>middle finger – a friend </a:t>
            </a:r>
          </a:p>
          <a:p>
            <a:pPr marL="342900" lvl="0" indent="-342900">
              <a:lnSpc>
                <a:spcPct val="150000"/>
              </a:lnSpc>
              <a:spcAft>
                <a:spcPts val="600"/>
              </a:spcAft>
              <a:buFont typeface="Arial" panose="020B0604020202020204" pitchFamily="34" charset="0"/>
              <a:buChar char="•"/>
            </a:pPr>
            <a:r>
              <a:rPr lang="en-AU" sz="1800">
                <a:effectLst/>
                <a:ea typeface="Calibri" panose="020F0502020204030204" pitchFamily="34" charset="0"/>
              </a:rPr>
              <a:t>ring finger – a community or cultural connection</a:t>
            </a:r>
          </a:p>
          <a:p>
            <a:pPr marL="342900" lvl="0" indent="-342900">
              <a:lnSpc>
                <a:spcPct val="150000"/>
              </a:lnSpc>
              <a:spcAft>
                <a:spcPts val="600"/>
              </a:spcAft>
              <a:buFont typeface="Arial" panose="020B0604020202020204" pitchFamily="34" charset="0"/>
              <a:buChar char="•"/>
            </a:pPr>
            <a:r>
              <a:rPr lang="en-AU" sz="1800">
                <a:effectLst/>
                <a:ea typeface="Calibri" panose="020F0502020204030204" pitchFamily="34" charset="0"/>
              </a:rPr>
              <a:t>pinkie finger – a professional support service</a:t>
            </a:r>
          </a:p>
        </p:txBody>
      </p:sp>
      <p:sp>
        <p:nvSpPr>
          <p:cNvPr id="3" name="Slide Number Placeholder 2">
            <a:extLst>
              <a:ext uri="{FF2B5EF4-FFF2-40B4-BE49-F238E27FC236}">
                <a16:creationId xmlns:a16="http://schemas.microsoft.com/office/drawing/2014/main" id="{DA8E4576-77FC-E70F-CC71-C16095D10CD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2864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100C-EE65-6B35-F3B2-270E8B0B7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05F7-59C7-086E-2A3D-30996DFEC79C}"/>
              </a:ext>
            </a:extLst>
          </p:cNvPr>
          <p:cNvSpPr>
            <a:spLocks noGrp="1"/>
          </p:cNvSpPr>
          <p:nvPr>
            <p:ph type="title"/>
          </p:nvPr>
        </p:nvSpPr>
        <p:spPr>
          <a:xfrm>
            <a:off x="5399999" y="360000"/>
            <a:ext cx="6615989" cy="444154"/>
          </a:xfrm>
        </p:spPr>
        <p:txBody>
          <a:bodyPr/>
          <a:lstStyle/>
          <a:p>
            <a:r>
              <a:rPr lang="en-AU"/>
              <a:t>Activity – Support networks (2)</a:t>
            </a:r>
          </a:p>
        </p:txBody>
      </p:sp>
      <p:sp>
        <p:nvSpPr>
          <p:cNvPr id="5" name="Text Placeholder 4">
            <a:extLst>
              <a:ext uri="{FF2B5EF4-FFF2-40B4-BE49-F238E27FC236}">
                <a16:creationId xmlns:a16="http://schemas.microsoft.com/office/drawing/2014/main" id="{9C929BE5-C184-25D1-DFA4-2B87416FF34F}"/>
              </a:ext>
            </a:extLst>
          </p:cNvPr>
          <p:cNvSpPr>
            <a:spLocks noGrp="1"/>
          </p:cNvSpPr>
          <p:nvPr>
            <p:ph type="body" sz="quarter" idx="18"/>
          </p:nvPr>
        </p:nvSpPr>
        <p:spPr>
          <a:xfrm>
            <a:off x="5400000" y="1080000"/>
            <a:ext cx="5400000" cy="294189"/>
          </a:xfrm>
        </p:spPr>
        <p:txBody>
          <a:bodyPr/>
          <a:lstStyle/>
          <a:p>
            <a:r>
              <a:rPr lang="en-AU"/>
              <a:t>Individual activity</a:t>
            </a:r>
          </a:p>
        </p:txBody>
      </p:sp>
      <p:grpSp>
        <p:nvGrpSpPr>
          <p:cNvPr id="18" name="Group 17" descr="Diagram of a hand listing five support networks, one for each finger.">
            <a:extLst>
              <a:ext uri="{FF2B5EF4-FFF2-40B4-BE49-F238E27FC236}">
                <a16:creationId xmlns:a16="http://schemas.microsoft.com/office/drawing/2014/main" id="{0B8962A2-DFF0-B1F5-ECFB-E9DBD040B9A7}"/>
              </a:ext>
            </a:extLst>
          </p:cNvPr>
          <p:cNvGrpSpPr/>
          <p:nvPr/>
        </p:nvGrpSpPr>
        <p:grpSpPr>
          <a:xfrm>
            <a:off x="6496294" y="1085822"/>
            <a:ext cx="4423398" cy="5564103"/>
            <a:chOff x="6098306" y="892175"/>
            <a:chExt cx="4929338" cy="5887452"/>
          </a:xfrm>
        </p:grpSpPr>
        <p:pic>
          <p:nvPicPr>
            <p:cNvPr id="9" name="Picture 8">
              <a:extLst>
                <a:ext uri="{FF2B5EF4-FFF2-40B4-BE49-F238E27FC236}">
                  <a16:creationId xmlns:a16="http://schemas.microsoft.com/office/drawing/2014/main" id="{7094295E-020E-3217-DA31-DEBADA8925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8306" y="892175"/>
              <a:ext cx="4929338" cy="5887452"/>
            </a:xfrm>
            <a:prstGeom prst="rect">
              <a:avLst/>
            </a:prstGeom>
          </p:spPr>
        </p:pic>
        <p:sp>
          <p:nvSpPr>
            <p:cNvPr id="11" name="TextBox 10">
              <a:extLst>
                <a:ext uri="{FF2B5EF4-FFF2-40B4-BE49-F238E27FC236}">
                  <a16:creationId xmlns:a16="http://schemas.microsoft.com/office/drawing/2014/main" id="{C1F32E69-B2F7-8DCA-A732-47784B584307}"/>
                </a:ext>
              </a:extLst>
            </p:cNvPr>
            <p:cNvSpPr txBox="1"/>
            <p:nvPr/>
          </p:nvSpPr>
          <p:spPr>
            <a:xfrm rot="3381856">
              <a:off x="6112853" y="4302168"/>
              <a:ext cx="2161665" cy="294190"/>
            </a:xfrm>
            <a:prstGeom prst="rect">
              <a:avLst/>
            </a:prstGeom>
            <a:noFill/>
          </p:spPr>
          <p:txBody>
            <a:bodyPr wrap="square" lIns="0" tIns="0" rIns="0" bIns="0" rtlCol="0">
              <a:noAutofit/>
            </a:bodyPr>
            <a:lstStyle/>
            <a:p>
              <a:r>
                <a:rPr lang="en-AU" sz="1800">
                  <a:latin typeface="Arial" panose="020B0604020202020204" pitchFamily="34" charset="0"/>
                  <a:ea typeface="Calibri" panose="020F0502020204030204" pitchFamily="34" charset="0"/>
                </a:rPr>
                <a:t>A family member</a:t>
              </a:r>
              <a:endParaRPr lang="en-AU" sz="1800">
                <a:latin typeface="Arial" panose="020B0604020202020204" pitchFamily="34" charset="0"/>
              </a:endParaRPr>
            </a:p>
          </p:txBody>
        </p:sp>
        <p:sp>
          <p:nvSpPr>
            <p:cNvPr id="12" name="TextBox 11">
              <a:extLst>
                <a:ext uri="{FF2B5EF4-FFF2-40B4-BE49-F238E27FC236}">
                  <a16:creationId xmlns:a16="http://schemas.microsoft.com/office/drawing/2014/main" id="{CB44C2EF-04E6-BC70-8A9D-9A2F5723FF51}"/>
                </a:ext>
              </a:extLst>
            </p:cNvPr>
            <p:cNvSpPr txBox="1"/>
            <p:nvPr/>
          </p:nvSpPr>
          <p:spPr>
            <a:xfrm rot="4929383">
              <a:off x="7312239" y="2455629"/>
              <a:ext cx="1897539" cy="348235"/>
            </a:xfrm>
            <a:prstGeom prst="rect">
              <a:avLst/>
            </a:prstGeom>
            <a:noFill/>
          </p:spPr>
          <p:txBody>
            <a:bodyPr wrap="square" lIns="0" tIns="0" rIns="0" bIns="0" rtlCol="0">
              <a:noAutofit/>
            </a:bodyPr>
            <a:lstStyle/>
            <a:p>
              <a:r>
                <a:rPr lang="en-AU" sz="1800">
                  <a:latin typeface="Arial" panose="020B0604020202020204" pitchFamily="34" charset="0"/>
                  <a:ea typeface="Calibri" panose="020F0502020204030204" pitchFamily="34" charset="0"/>
                </a:rPr>
                <a:t>A trusted adult</a:t>
              </a:r>
              <a:endParaRPr lang="en-AU" sz="1800">
                <a:latin typeface="Arial" panose="020B0604020202020204" pitchFamily="34" charset="0"/>
              </a:endParaRPr>
            </a:p>
          </p:txBody>
        </p:sp>
        <p:sp>
          <p:nvSpPr>
            <p:cNvPr id="13" name="TextBox 12">
              <a:extLst>
                <a:ext uri="{FF2B5EF4-FFF2-40B4-BE49-F238E27FC236}">
                  <a16:creationId xmlns:a16="http://schemas.microsoft.com/office/drawing/2014/main" id="{44045465-4D11-7F75-C35F-EB5712638818}"/>
                </a:ext>
              </a:extLst>
            </p:cNvPr>
            <p:cNvSpPr txBox="1"/>
            <p:nvPr/>
          </p:nvSpPr>
          <p:spPr>
            <a:xfrm rot="5400000">
              <a:off x="8073797" y="1971736"/>
              <a:ext cx="1897539" cy="348235"/>
            </a:xfrm>
            <a:prstGeom prst="rect">
              <a:avLst/>
            </a:prstGeom>
            <a:noFill/>
          </p:spPr>
          <p:txBody>
            <a:bodyPr wrap="square" lIns="0" tIns="0" rIns="0" bIns="0" rtlCol="0">
              <a:noAutofit/>
            </a:bodyPr>
            <a:lstStyle/>
            <a:p>
              <a:r>
                <a:rPr lang="en-AU" sz="1800">
                  <a:latin typeface="Arial" panose="020B0604020202020204" pitchFamily="34" charset="0"/>
                  <a:ea typeface="Calibri" panose="020F0502020204030204" pitchFamily="34" charset="0"/>
                </a:rPr>
                <a:t>A friend</a:t>
              </a:r>
              <a:endParaRPr lang="en-AU" sz="1800">
                <a:latin typeface="Arial" panose="020B0604020202020204" pitchFamily="34" charset="0"/>
              </a:endParaRPr>
            </a:p>
          </p:txBody>
        </p:sp>
        <p:sp>
          <p:nvSpPr>
            <p:cNvPr id="14" name="TextBox 13">
              <a:extLst>
                <a:ext uri="{FF2B5EF4-FFF2-40B4-BE49-F238E27FC236}">
                  <a16:creationId xmlns:a16="http://schemas.microsoft.com/office/drawing/2014/main" id="{6E6220A3-06BE-6DB1-F89D-557D308BE7F3}"/>
                </a:ext>
              </a:extLst>
            </p:cNvPr>
            <p:cNvSpPr txBox="1"/>
            <p:nvPr/>
          </p:nvSpPr>
          <p:spPr>
            <a:xfrm rot="5977634">
              <a:off x="8225359" y="2857549"/>
              <a:ext cx="2973049" cy="339481"/>
            </a:xfrm>
            <a:prstGeom prst="rect">
              <a:avLst/>
            </a:prstGeom>
            <a:noFill/>
          </p:spPr>
          <p:txBody>
            <a:bodyPr wrap="square" lIns="0" tIns="0" rIns="0" bIns="0" rtlCol="0">
              <a:noAutofit/>
            </a:bodyPr>
            <a:lstStyle/>
            <a:p>
              <a:r>
                <a:rPr lang="en-AU" sz="1800">
                  <a:latin typeface="Arial" panose="020B0604020202020204" pitchFamily="34" charset="0"/>
                  <a:ea typeface="Calibri" panose="020F0502020204030204" pitchFamily="34" charset="0"/>
                </a:rPr>
                <a:t>A community connection</a:t>
              </a:r>
              <a:endParaRPr lang="en-AU" sz="1800">
                <a:latin typeface="Arial" panose="020B0604020202020204" pitchFamily="34" charset="0"/>
              </a:endParaRPr>
            </a:p>
          </p:txBody>
        </p:sp>
        <p:sp>
          <p:nvSpPr>
            <p:cNvPr id="15" name="TextBox 14">
              <a:extLst>
                <a:ext uri="{FF2B5EF4-FFF2-40B4-BE49-F238E27FC236}">
                  <a16:creationId xmlns:a16="http://schemas.microsoft.com/office/drawing/2014/main" id="{2E5F044B-EF19-5CF4-9627-0411C42585D5}"/>
                </a:ext>
              </a:extLst>
            </p:cNvPr>
            <p:cNvSpPr txBox="1"/>
            <p:nvPr/>
          </p:nvSpPr>
          <p:spPr>
            <a:xfrm rot="6255257">
              <a:off x="8610384" y="3705694"/>
              <a:ext cx="3251277" cy="348235"/>
            </a:xfrm>
            <a:prstGeom prst="rect">
              <a:avLst/>
            </a:prstGeom>
            <a:noFill/>
          </p:spPr>
          <p:txBody>
            <a:bodyPr wrap="square" lIns="0" tIns="0" rIns="0" bIns="0" rtlCol="0">
              <a:noAutofit/>
            </a:bodyPr>
            <a:lstStyle/>
            <a:p>
              <a:r>
                <a:rPr lang="en-AU" sz="1800">
                  <a:latin typeface="Arial" panose="020B0604020202020204" pitchFamily="34" charset="0"/>
                  <a:ea typeface="Calibri" panose="020F0502020204030204" pitchFamily="34" charset="0"/>
                </a:rPr>
                <a:t>A professional service</a:t>
              </a:r>
              <a:endParaRPr lang="en-AU" sz="1800">
                <a:latin typeface="Arial" panose="020B0604020202020204" pitchFamily="34" charset="0"/>
              </a:endParaRPr>
            </a:p>
          </p:txBody>
        </p:sp>
      </p:grpSp>
      <p:sp>
        <p:nvSpPr>
          <p:cNvPr id="3" name="Slide Number Placeholder 2">
            <a:extLst>
              <a:ext uri="{FF2B5EF4-FFF2-40B4-BE49-F238E27FC236}">
                <a16:creationId xmlns:a16="http://schemas.microsoft.com/office/drawing/2014/main" id="{704E4C4B-1575-7D77-4383-E508A871C3F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345529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9672-72B3-9576-DAE0-95A239B6B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AE402-26BD-8C8E-5176-1AF6BB181809}"/>
              </a:ext>
            </a:extLst>
          </p:cNvPr>
          <p:cNvSpPr>
            <a:spLocks noGrp="1"/>
          </p:cNvSpPr>
          <p:nvPr>
            <p:ph type="title"/>
          </p:nvPr>
        </p:nvSpPr>
        <p:spPr>
          <a:xfrm>
            <a:off x="5400000" y="360000"/>
            <a:ext cx="6667504" cy="444154"/>
          </a:xfrm>
        </p:spPr>
        <p:txBody>
          <a:bodyPr/>
          <a:lstStyle/>
          <a:p>
            <a:r>
              <a:rPr lang="en-AU"/>
              <a:t>Activity – Support networks (3)</a:t>
            </a:r>
          </a:p>
        </p:txBody>
      </p:sp>
      <p:sp>
        <p:nvSpPr>
          <p:cNvPr id="5" name="Text Placeholder 4">
            <a:extLst>
              <a:ext uri="{FF2B5EF4-FFF2-40B4-BE49-F238E27FC236}">
                <a16:creationId xmlns:a16="http://schemas.microsoft.com/office/drawing/2014/main" id="{B81ECC22-05B5-428E-6E47-DAEFE6E0764F}"/>
              </a:ext>
            </a:extLst>
          </p:cNvPr>
          <p:cNvSpPr>
            <a:spLocks noGrp="1"/>
          </p:cNvSpPr>
          <p:nvPr>
            <p:ph type="body" sz="quarter" idx="18"/>
          </p:nvPr>
        </p:nvSpPr>
        <p:spPr>
          <a:xfrm>
            <a:off x="5400000" y="1080000"/>
            <a:ext cx="5400000" cy="294189"/>
          </a:xfrm>
        </p:spPr>
        <p:txBody>
          <a:bodyPr/>
          <a:lstStyle/>
          <a:p>
            <a:r>
              <a:rPr lang="en-AU"/>
              <a:t>Think-pair-share</a:t>
            </a:r>
          </a:p>
        </p:txBody>
      </p:sp>
      <p:sp>
        <p:nvSpPr>
          <p:cNvPr id="4" name="Text Placeholder 10">
            <a:extLst>
              <a:ext uri="{FF2B5EF4-FFF2-40B4-BE49-F238E27FC236}">
                <a16:creationId xmlns:a16="http://schemas.microsoft.com/office/drawing/2014/main" id="{65B266D2-6EE4-8CBF-7E5A-393AB083C530}"/>
              </a:ext>
            </a:extLst>
          </p:cNvPr>
          <p:cNvSpPr>
            <a:spLocks noGrp="1"/>
          </p:cNvSpPr>
          <p:nvPr>
            <p:ph type="body" sz="quarter" idx="17"/>
          </p:nvPr>
        </p:nvSpPr>
        <p:spPr>
          <a:xfrm>
            <a:off x="5441610" y="1620000"/>
            <a:ext cx="6402390" cy="3661251"/>
          </a:xfrm>
        </p:spPr>
        <p:txBody>
          <a:bodyPr/>
          <a:lstStyle/>
          <a:p>
            <a:r>
              <a:rPr lang="en-AU" b="1"/>
              <a:t>Questions</a:t>
            </a:r>
          </a:p>
          <a:p>
            <a:pPr marL="285750" lvl="0" indent="-285750">
              <a:lnSpc>
                <a:spcPct val="150000"/>
              </a:lnSpc>
              <a:spcAft>
                <a:spcPts val="600"/>
              </a:spcAft>
              <a:buFont typeface="Arial" panose="020B0604020202020204" pitchFamily="34" charset="0"/>
              <a:buChar char="•"/>
            </a:pPr>
            <a:r>
              <a:rPr lang="en-AU" sz="1800">
                <a:effectLst/>
                <a:ea typeface="Calibri" panose="020F0502020204030204" pitchFamily="34" charset="0"/>
              </a:rPr>
              <a:t>Why is it important to have different kinds of people in our support network?</a:t>
            </a:r>
          </a:p>
          <a:p>
            <a:pPr marL="285750" lvl="0" indent="-285750">
              <a:lnSpc>
                <a:spcPct val="150000"/>
              </a:lnSpc>
              <a:spcAft>
                <a:spcPts val="600"/>
              </a:spcAft>
              <a:buFont typeface="Arial" panose="020B0604020202020204" pitchFamily="34" charset="0"/>
              <a:buChar char="•"/>
            </a:pPr>
            <a:r>
              <a:rPr lang="en-AU" sz="1800">
                <a:effectLst/>
                <a:ea typeface="Calibri" panose="020F0502020204030204" pitchFamily="34" charset="0"/>
              </a:rPr>
              <a:t>Who could you talk to if you were feeling overwhelmed or unsure about something?</a:t>
            </a:r>
          </a:p>
        </p:txBody>
      </p:sp>
      <p:sp>
        <p:nvSpPr>
          <p:cNvPr id="3" name="Slide Number Placeholder 2">
            <a:extLst>
              <a:ext uri="{FF2B5EF4-FFF2-40B4-BE49-F238E27FC236}">
                <a16:creationId xmlns:a16="http://schemas.microsoft.com/office/drawing/2014/main" id="{50F99414-9A74-A26F-EA94-6960F11C78C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5519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t>Lessons</a:t>
            </a:r>
          </a:p>
        </p:txBody>
      </p:sp>
      <p:grpSp>
        <p:nvGrpSpPr>
          <p:cNvPr id="26" name="Group 25" descr="1 ">
            <a:extLst>
              <a:ext uri="{FF2B5EF4-FFF2-40B4-BE49-F238E27FC236}">
                <a16:creationId xmlns:a16="http://schemas.microsoft.com/office/drawing/2014/main" id="{E7ECDB45-2679-EC7A-ECEC-9BC992CF37C2}"/>
              </a:ext>
            </a:extLst>
          </p:cNvPr>
          <p:cNvGrpSpPr/>
          <p:nvPr/>
        </p:nvGrpSpPr>
        <p:grpSpPr>
          <a:xfrm>
            <a:off x="360000" y="1266959"/>
            <a:ext cx="10706354" cy="1045440"/>
            <a:chOff x="360000" y="1266959"/>
            <a:chExt cx="10706354"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59171" y="1330982"/>
              <a:ext cx="1000718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endParaRPr lang="en-US">
                <a:solidFill>
                  <a:schemeClr val="accent1"/>
                </a:solidFill>
                <a:latin typeface="Arial" panose="020B0604020202020204" pitchFamily="34" charset="0"/>
                <a:cs typeface="Arial" panose="020B0604020202020204"/>
              </a:endParaRPr>
            </a:p>
          </p:txBody>
        </p:sp>
        <p:sp>
          <p:nvSpPr>
            <p:cNvPr id="8" name="Oval 7">
              <a:hlinkClick r:id="rId3" action="ppaction://hlinksldjump"/>
              <a:extLst>
                <a:ext uri="{FF2B5EF4-FFF2-40B4-BE49-F238E27FC236}">
                  <a16:creationId xmlns:a16="http://schemas.microsoft.com/office/drawing/2014/main" id="{7CD3C21D-BCDF-0FAB-C5C8-A24D1ADC23AB}"/>
                </a:ext>
                <a:ext uri="{C183D7F6-B498-43B3-948B-1728B52AA6E4}">
                  <adec:decorative xmlns:adec="http://schemas.microsoft.com/office/drawing/2017/decorative" val="1"/>
                </a:ext>
              </a:extLst>
            </p:cNvPr>
            <p:cNvSpPr/>
            <p:nvPr/>
          </p:nvSpPr>
          <p:spPr>
            <a:xfrm>
              <a:off x="360000" y="1266959"/>
              <a:ext cx="1078432"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a:solidFill>
                    <a:schemeClr val="bg1"/>
                  </a:solidFill>
                  <a:latin typeface="Arial" panose="020B0604020202020204" pitchFamily="34" charset="0"/>
                  <a:cs typeface="Arial" panose="020B0604020202020204" pitchFamily="34" charset="0"/>
                </a:rPr>
                <a:t>1</a:t>
              </a:r>
            </a:p>
          </p:txBody>
        </p:sp>
      </p:grpSp>
      <p:sp>
        <p:nvSpPr>
          <p:cNvPr id="24" name="TextBox 23">
            <a:extLst>
              <a:ext uri="{FF2B5EF4-FFF2-40B4-BE49-F238E27FC236}">
                <a16:creationId xmlns:a16="http://schemas.microsoft.com/office/drawing/2014/main" id="{25FC2D33-C1AA-63F3-65AE-BDC06619B5C6}"/>
              </a:ext>
            </a:extLst>
          </p:cNvPr>
          <p:cNvSpPr txBox="1"/>
          <p:nvPr/>
        </p:nvSpPr>
        <p:spPr>
          <a:xfrm>
            <a:off x="1297546" y="1532237"/>
            <a:ext cx="9744080" cy="461665"/>
          </a:xfrm>
          <a:prstGeom prst="rect">
            <a:avLst/>
          </a:prstGeom>
          <a:noFill/>
        </p:spPr>
        <p:txBody>
          <a:bodyPr wrap="square">
            <a:spAutoFit/>
          </a:bodyPr>
          <a:lstStyle/>
          <a:p>
            <a:pPr marL="359410"/>
            <a:r>
              <a:rPr lang="en-US">
                <a:solidFill>
                  <a:schemeClr val="accent1"/>
                </a:solidFill>
                <a:latin typeface="Arial" panose="020B0604020202020204" pitchFamily="34" charset="0"/>
                <a:cs typeface="Arial" panose="020B0604020202020204"/>
                <a:hlinkClick r:id="rId4" action="ppaction://hlinksldjump"/>
              </a:rPr>
              <a:t>Changing times, changing me</a:t>
            </a:r>
            <a:endParaRPr lang="en-US">
              <a:solidFill>
                <a:schemeClr val="accent1"/>
              </a:solidFill>
              <a:latin typeface="Arial" panose="020B0604020202020204" pitchFamily="34" charset="0"/>
              <a:cs typeface="Arial" panose="020B0604020202020204"/>
            </a:endParaRPr>
          </a:p>
        </p:txBody>
      </p:sp>
      <p:grpSp>
        <p:nvGrpSpPr>
          <p:cNvPr id="29" name="Group 28" descr="2 ">
            <a:extLst>
              <a:ext uri="{FF2B5EF4-FFF2-40B4-BE49-F238E27FC236}">
                <a16:creationId xmlns:a16="http://schemas.microsoft.com/office/drawing/2014/main" id="{615C3356-43D5-626E-0995-57448998D71E}"/>
              </a:ext>
            </a:extLst>
          </p:cNvPr>
          <p:cNvGrpSpPr/>
          <p:nvPr/>
        </p:nvGrpSpPr>
        <p:grpSpPr>
          <a:xfrm>
            <a:off x="360000" y="2553964"/>
            <a:ext cx="10681626" cy="1045440"/>
            <a:chOff x="360000" y="2553964"/>
            <a:chExt cx="10681626" cy="10454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82" y="2617987"/>
              <a:ext cx="10003844"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endParaRPr lang="en-US">
                <a:solidFill>
                  <a:schemeClr val="accent1"/>
                </a:solidFill>
                <a:latin typeface="Arial" panose="020B0604020202020204" pitchFamily="34" charset="0"/>
                <a:cs typeface="Arial"/>
              </a:endParaRPr>
            </a:p>
          </p:txBody>
        </p:sp>
        <p:sp>
          <p:nvSpPr>
            <p:cNvPr id="10" name="Oval 9">
              <a:hlinkClick r:id="rId3" action="ppaction://hlinksldjump"/>
              <a:extLst>
                <a:ext uri="{FF2B5EF4-FFF2-40B4-BE49-F238E27FC236}">
                  <a16:creationId xmlns:a16="http://schemas.microsoft.com/office/drawing/2014/main" id="{F07C6269-A950-7C0C-C9E0-A828C47C2034}"/>
                </a:ext>
                <a:ext uri="{C183D7F6-B498-43B3-948B-1728B52AA6E4}">
                  <adec:decorative xmlns:adec="http://schemas.microsoft.com/office/drawing/2017/decorative" val="1"/>
                </a:ext>
              </a:extLst>
            </p:cNvPr>
            <p:cNvSpPr/>
            <p:nvPr/>
          </p:nvSpPr>
          <p:spPr>
            <a:xfrm>
              <a:off x="360000" y="2553964"/>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a:solidFill>
                    <a:schemeClr val="bg1"/>
                  </a:solidFill>
                  <a:latin typeface="Arial" panose="020B0604020202020204" pitchFamily="34" charset="0"/>
                  <a:cs typeface="Arial" panose="020B0604020202020204" pitchFamily="34" charset="0"/>
                </a:rPr>
                <a:t>2</a:t>
              </a:r>
            </a:p>
          </p:txBody>
        </p:sp>
      </p:grpSp>
      <p:sp>
        <p:nvSpPr>
          <p:cNvPr id="25" name="TextBox 24">
            <a:extLst>
              <a:ext uri="{FF2B5EF4-FFF2-40B4-BE49-F238E27FC236}">
                <a16:creationId xmlns:a16="http://schemas.microsoft.com/office/drawing/2014/main" id="{23FA42D6-E22E-70CC-C3EB-531526C8F864}"/>
              </a:ext>
            </a:extLst>
          </p:cNvPr>
          <p:cNvSpPr txBox="1"/>
          <p:nvPr/>
        </p:nvSpPr>
        <p:spPr>
          <a:xfrm>
            <a:off x="1297546" y="2845851"/>
            <a:ext cx="9744080" cy="461665"/>
          </a:xfrm>
          <a:prstGeom prst="rect">
            <a:avLst/>
          </a:prstGeom>
          <a:noFill/>
        </p:spPr>
        <p:txBody>
          <a:bodyPr wrap="square">
            <a:spAutoFit/>
          </a:bodyPr>
          <a:lstStyle/>
          <a:p>
            <a:pPr marL="359410"/>
            <a:r>
              <a:rPr lang="en-US">
                <a:solidFill>
                  <a:schemeClr val="accent1"/>
                </a:solidFill>
                <a:latin typeface="Arial" panose="020B0604020202020204" pitchFamily="34" charset="0"/>
                <a:cs typeface="Arial"/>
                <a:hlinkClick r:id="rId5" action="ppaction://hlinksldjump"/>
              </a:rPr>
              <a:t>Signaling change: the role of hormones</a:t>
            </a:r>
            <a:endParaRPr lang="en-US">
              <a:solidFill>
                <a:schemeClr val="accent1"/>
              </a:solidFill>
              <a:latin typeface="Arial" panose="020B0604020202020204" pitchFamily="34" charset="0"/>
              <a:cs typeface="Arial"/>
            </a:endParaRPr>
          </a:p>
        </p:txBody>
      </p:sp>
      <p:grpSp>
        <p:nvGrpSpPr>
          <p:cNvPr id="30" name="Group 29" descr="3">
            <a:extLst>
              <a:ext uri="{FF2B5EF4-FFF2-40B4-BE49-F238E27FC236}">
                <a16:creationId xmlns:a16="http://schemas.microsoft.com/office/drawing/2014/main" id="{43CA5D6C-D7B2-4E36-F1A3-7088C7EF5FA8}"/>
              </a:ext>
            </a:extLst>
          </p:cNvPr>
          <p:cNvGrpSpPr/>
          <p:nvPr/>
        </p:nvGrpSpPr>
        <p:grpSpPr>
          <a:xfrm>
            <a:off x="360000" y="3840969"/>
            <a:ext cx="10681626" cy="1045440"/>
            <a:chOff x="360000" y="3840969"/>
            <a:chExt cx="10681626" cy="10454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2" y="3904992"/>
              <a:ext cx="10003844"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endParaRPr lang="en-US">
                <a:solidFill>
                  <a:schemeClr val="accent1"/>
                </a:solidFill>
                <a:latin typeface="Arial" panose="020B0604020202020204" pitchFamily="34" charset="0"/>
                <a:cs typeface="Arial"/>
              </a:endParaRPr>
            </a:p>
          </p:txBody>
        </p:sp>
        <p:sp>
          <p:nvSpPr>
            <p:cNvPr id="12" name="Oval 11">
              <a:hlinkClick r:id="rId3" action="ppaction://hlinksldjump"/>
              <a:extLst>
                <a:ext uri="{FF2B5EF4-FFF2-40B4-BE49-F238E27FC236}">
                  <a16:creationId xmlns:a16="http://schemas.microsoft.com/office/drawing/2014/main" id="{BF4CE5D3-CF86-83E5-AFB8-E16A6ADF7EB9}"/>
                </a:ext>
              </a:extLst>
            </p:cNvPr>
            <p:cNvSpPr/>
            <p:nvPr/>
          </p:nvSpPr>
          <p:spPr>
            <a:xfrm>
              <a:off x="360000" y="384096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a:solidFill>
                    <a:schemeClr val="bg1"/>
                  </a:solidFill>
                  <a:latin typeface="Arial" panose="020B0604020202020204" pitchFamily="34" charset="0"/>
                  <a:cs typeface="Arial" panose="020B0604020202020204" pitchFamily="34" charset="0"/>
                </a:rPr>
                <a:t>3</a:t>
              </a:r>
            </a:p>
          </p:txBody>
        </p:sp>
      </p:grpSp>
      <p:sp>
        <p:nvSpPr>
          <p:cNvPr id="23" name="TextBox 22">
            <a:extLst>
              <a:ext uri="{FF2B5EF4-FFF2-40B4-BE49-F238E27FC236}">
                <a16:creationId xmlns:a16="http://schemas.microsoft.com/office/drawing/2014/main" id="{A51C8A76-1493-D3A4-B8AD-DE910174178D}"/>
              </a:ext>
            </a:extLst>
          </p:cNvPr>
          <p:cNvSpPr txBox="1"/>
          <p:nvPr/>
        </p:nvSpPr>
        <p:spPr>
          <a:xfrm>
            <a:off x="1297546" y="4132856"/>
            <a:ext cx="9744080" cy="461665"/>
          </a:xfrm>
          <a:prstGeom prst="rect">
            <a:avLst/>
          </a:prstGeom>
          <a:noFill/>
        </p:spPr>
        <p:txBody>
          <a:bodyPr wrap="square">
            <a:spAutoFit/>
          </a:bodyPr>
          <a:lstStyle/>
          <a:p>
            <a:pPr marL="359410"/>
            <a:r>
              <a:rPr lang="en-US">
                <a:solidFill>
                  <a:schemeClr val="accent1"/>
                </a:solidFill>
                <a:latin typeface="Arial" panose="020B0604020202020204" pitchFamily="34" charset="0"/>
                <a:hlinkClick r:id="rId6" action="ppaction://hlinksldjump"/>
              </a:rPr>
              <a:t>Stronger than yesterday: mastering your mind and mood</a:t>
            </a:r>
            <a:endParaRPr lang="en-US">
              <a:solidFill>
                <a:schemeClr val="accent1"/>
              </a:solidFill>
              <a:latin typeface="Arial" panose="020B0604020202020204" pitchFamily="34" charset="0"/>
              <a:cs typeface="Arial"/>
            </a:endParaRPr>
          </a:p>
        </p:txBody>
      </p:sp>
      <p:grpSp>
        <p:nvGrpSpPr>
          <p:cNvPr id="31" name="Group 30" descr="4 ">
            <a:extLst>
              <a:ext uri="{FF2B5EF4-FFF2-40B4-BE49-F238E27FC236}">
                <a16:creationId xmlns:a16="http://schemas.microsoft.com/office/drawing/2014/main" id="{2867DA8A-62A8-F4C7-AC20-16E63A160D72}"/>
              </a:ext>
            </a:extLst>
          </p:cNvPr>
          <p:cNvGrpSpPr/>
          <p:nvPr/>
        </p:nvGrpSpPr>
        <p:grpSpPr>
          <a:xfrm>
            <a:off x="360000" y="5127973"/>
            <a:ext cx="10681626" cy="1045440"/>
            <a:chOff x="360000" y="5127973"/>
            <a:chExt cx="10681626" cy="10454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037782" y="5191996"/>
              <a:ext cx="10003844"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endParaRPr lang="en-US">
                <a:solidFill>
                  <a:schemeClr val="accent1"/>
                </a:solidFill>
                <a:latin typeface="Arial" panose="020B0604020202020204" pitchFamily="34" charset="0"/>
                <a:cs typeface="Arial" panose="020B0604020202020204"/>
              </a:endParaRPr>
            </a:p>
          </p:txBody>
        </p:sp>
        <p:sp>
          <p:nvSpPr>
            <p:cNvPr id="14" name="Oval 13">
              <a:hlinkClick r:id="rId3" action="ppaction://hlinksldjump"/>
              <a:extLst>
                <a:ext uri="{FF2B5EF4-FFF2-40B4-BE49-F238E27FC236}">
                  <a16:creationId xmlns:a16="http://schemas.microsoft.com/office/drawing/2014/main" id="{5E3BDA7D-774E-1AFE-D5E4-2D1C3D64D737}"/>
                </a:ext>
                <a:ext uri="{C183D7F6-B498-43B3-948B-1728B52AA6E4}">
                  <adec:decorative xmlns:adec="http://schemas.microsoft.com/office/drawing/2017/decorative" val="1"/>
                </a:ext>
              </a:extLst>
            </p:cNvPr>
            <p:cNvSpPr/>
            <p:nvPr/>
          </p:nvSpPr>
          <p:spPr>
            <a:xfrm>
              <a:off x="360000" y="5127973"/>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a:solidFill>
                    <a:schemeClr val="bg1"/>
                  </a:solidFill>
                  <a:latin typeface="Arial" panose="020B0604020202020204" pitchFamily="34" charset="0"/>
                  <a:cs typeface="Arial" panose="020B0604020202020204" pitchFamily="34" charset="0"/>
                </a:rPr>
                <a:t>4</a:t>
              </a:r>
            </a:p>
          </p:txBody>
        </p:sp>
      </p:grpSp>
      <p:sp>
        <p:nvSpPr>
          <p:cNvPr id="22" name="TextBox 21">
            <a:extLst>
              <a:ext uri="{FF2B5EF4-FFF2-40B4-BE49-F238E27FC236}">
                <a16:creationId xmlns:a16="http://schemas.microsoft.com/office/drawing/2014/main" id="{EF9BF22E-E541-F0DF-0F7A-F4DA7D72153C}"/>
              </a:ext>
            </a:extLst>
          </p:cNvPr>
          <p:cNvSpPr txBox="1"/>
          <p:nvPr/>
        </p:nvSpPr>
        <p:spPr>
          <a:xfrm>
            <a:off x="1297546" y="5360208"/>
            <a:ext cx="9744080" cy="461665"/>
          </a:xfrm>
          <a:prstGeom prst="rect">
            <a:avLst/>
          </a:prstGeom>
          <a:noFill/>
        </p:spPr>
        <p:txBody>
          <a:bodyPr wrap="square">
            <a:spAutoFit/>
          </a:bodyPr>
          <a:lstStyle/>
          <a:p>
            <a:pPr marL="359410"/>
            <a:r>
              <a:rPr lang="en-US">
                <a:solidFill>
                  <a:schemeClr val="accent1"/>
                </a:solidFill>
                <a:latin typeface="Arial" panose="020B0604020202020204" pitchFamily="34" charset="0"/>
                <a:hlinkClick r:id="rId7" action="ppaction://hlinksldjump"/>
              </a:rPr>
              <a:t>Communication, conflict and respectful relationships</a:t>
            </a:r>
            <a:endParaRPr lang="en-US">
              <a:solidFill>
                <a:schemeClr val="accent1"/>
              </a:solidFill>
              <a:latin typeface="Arial" panose="020B0604020202020204" pitchFamily="34" charset="0"/>
              <a:cs typeface="Arial" panose="020B0604020202020204"/>
            </a:endParaRP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96BF-8B90-A2F6-4427-CDA770413D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41421D-BECF-C399-0F80-13CE27BD81F3}"/>
              </a:ext>
            </a:extLst>
          </p:cNvPr>
          <p:cNvSpPr>
            <a:spLocks noGrp="1"/>
          </p:cNvSpPr>
          <p:nvPr>
            <p:ph type="title"/>
          </p:nvPr>
        </p:nvSpPr>
        <p:spPr/>
        <p:txBody>
          <a:bodyPr/>
          <a:lstStyle/>
          <a:p>
            <a:r>
              <a:rPr lang="en-AU"/>
              <a:t>Unpacking loss and grief </a:t>
            </a:r>
          </a:p>
        </p:txBody>
      </p:sp>
      <p:sp>
        <p:nvSpPr>
          <p:cNvPr id="13" name="Text Placeholder 12">
            <a:extLst>
              <a:ext uri="{FF2B5EF4-FFF2-40B4-BE49-F238E27FC236}">
                <a16:creationId xmlns:a16="http://schemas.microsoft.com/office/drawing/2014/main" id="{D21D68A8-F2CA-3C50-8B4B-C4CDCCC36044}"/>
              </a:ext>
            </a:extLst>
          </p:cNvPr>
          <p:cNvSpPr>
            <a:spLocks noGrp="1"/>
          </p:cNvSpPr>
          <p:nvPr>
            <p:ph type="body" sz="quarter" idx="18"/>
          </p:nvPr>
        </p:nvSpPr>
        <p:spPr>
          <a:xfrm>
            <a:off x="360000" y="982520"/>
            <a:ext cx="11483998" cy="356423"/>
          </a:xfrm>
        </p:spPr>
        <p:txBody>
          <a:bodyPr/>
          <a:lstStyle/>
          <a:p>
            <a:r>
              <a:rPr lang="en-AU"/>
              <a:t>Video</a:t>
            </a:r>
          </a:p>
        </p:txBody>
      </p:sp>
      <p:pic>
        <p:nvPicPr>
          <p:cNvPr id="2" name="Online Media 1" title="Loss and the Grieving Process">
            <a:hlinkClick r:id="" action="ppaction://media"/>
            <a:extLst>
              <a:ext uri="{FF2B5EF4-FFF2-40B4-BE49-F238E27FC236}">
                <a16:creationId xmlns:a16="http://schemas.microsoft.com/office/drawing/2014/main" id="{0EC53626-79C6-6A5E-00B8-57B28C975894}"/>
              </a:ext>
            </a:extLst>
          </p:cNvPr>
          <p:cNvPicPr>
            <a:picLocks noRot="1" noChangeAspect="1"/>
          </p:cNvPicPr>
          <p:nvPr>
            <a:videoFile r:link="rId1"/>
          </p:nvPr>
        </p:nvPicPr>
        <p:blipFill>
          <a:blip r:embed="rId4"/>
          <a:stretch>
            <a:fillRect/>
          </a:stretch>
        </p:blipFill>
        <p:spPr>
          <a:xfrm>
            <a:off x="1669821" y="1521820"/>
            <a:ext cx="8515579" cy="4811302"/>
          </a:xfrm>
          <a:prstGeom prst="rect">
            <a:avLst/>
          </a:prstGeom>
        </p:spPr>
      </p:pic>
      <p:sp>
        <p:nvSpPr>
          <p:cNvPr id="3" name="Slide Number Placeholder 2">
            <a:extLst>
              <a:ext uri="{FF2B5EF4-FFF2-40B4-BE49-F238E27FC236}">
                <a16:creationId xmlns:a16="http://schemas.microsoft.com/office/drawing/2014/main" id="{0B1A2133-CA8A-808F-EC0F-120ABB33B92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294024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FCD0D-138F-A897-3865-AF76CBD58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0BCF8-6740-1114-8FF3-C973F1071E46}"/>
              </a:ext>
            </a:extLst>
          </p:cNvPr>
          <p:cNvSpPr>
            <a:spLocks noGrp="1"/>
          </p:cNvSpPr>
          <p:nvPr>
            <p:ph type="title"/>
          </p:nvPr>
        </p:nvSpPr>
        <p:spPr>
          <a:xfrm>
            <a:off x="5400000" y="360000"/>
            <a:ext cx="6485612" cy="444154"/>
          </a:xfrm>
        </p:spPr>
        <p:txBody>
          <a:bodyPr/>
          <a:lstStyle/>
          <a:p>
            <a:r>
              <a:rPr lang="en-AU"/>
              <a:t>Activity – unpacking loss and grief</a:t>
            </a:r>
          </a:p>
        </p:txBody>
      </p:sp>
      <p:sp>
        <p:nvSpPr>
          <p:cNvPr id="5" name="Text Placeholder 4">
            <a:extLst>
              <a:ext uri="{FF2B5EF4-FFF2-40B4-BE49-F238E27FC236}">
                <a16:creationId xmlns:a16="http://schemas.microsoft.com/office/drawing/2014/main" id="{49493EFD-2066-9AA5-A36B-FEA0B8F64D53}"/>
              </a:ext>
            </a:extLst>
          </p:cNvPr>
          <p:cNvSpPr>
            <a:spLocks noGrp="1"/>
          </p:cNvSpPr>
          <p:nvPr>
            <p:ph type="body" sz="quarter" idx="18"/>
          </p:nvPr>
        </p:nvSpPr>
        <p:spPr>
          <a:xfrm>
            <a:off x="5400000" y="1620000"/>
            <a:ext cx="5400000" cy="294189"/>
          </a:xfrm>
        </p:spPr>
        <p:txBody>
          <a:bodyPr/>
          <a:lstStyle/>
          <a:p>
            <a:r>
              <a:rPr lang="en-AU"/>
              <a:t>Think-pair-share</a:t>
            </a:r>
          </a:p>
        </p:txBody>
      </p:sp>
      <p:sp>
        <p:nvSpPr>
          <p:cNvPr id="4" name="Text Placeholder 10">
            <a:extLst>
              <a:ext uri="{FF2B5EF4-FFF2-40B4-BE49-F238E27FC236}">
                <a16:creationId xmlns:a16="http://schemas.microsoft.com/office/drawing/2014/main" id="{75FA2973-A61E-9FC8-FC4E-500647B561FA}"/>
              </a:ext>
            </a:extLst>
          </p:cNvPr>
          <p:cNvSpPr>
            <a:spLocks noGrp="1"/>
          </p:cNvSpPr>
          <p:nvPr>
            <p:ph type="body" sz="quarter" idx="17"/>
          </p:nvPr>
        </p:nvSpPr>
        <p:spPr>
          <a:xfrm>
            <a:off x="5400000" y="2160000"/>
            <a:ext cx="6402390" cy="2928843"/>
          </a:xfrm>
        </p:spPr>
        <p:txBody>
          <a:bodyPr/>
          <a:lstStyle/>
          <a:p>
            <a:r>
              <a:rPr lang="en-AU" b="1"/>
              <a:t>Questions</a:t>
            </a:r>
          </a:p>
          <a:p>
            <a:pPr marL="285750" lvl="0" indent="-285750">
              <a:lnSpc>
                <a:spcPct val="150000"/>
              </a:lnSpc>
              <a:spcAft>
                <a:spcPts val="600"/>
              </a:spcAft>
              <a:buFont typeface="Arial" panose="020B0604020202020204" pitchFamily="34" charset="0"/>
              <a:buChar char="•"/>
            </a:pPr>
            <a:r>
              <a:rPr lang="en-AU">
                <a:effectLst/>
                <a:ea typeface="Calibri" panose="020F0502020204030204" pitchFamily="34" charset="0"/>
              </a:rPr>
              <a:t>What is the difference between ‘loss coping’ and ‘restoration coping’?</a:t>
            </a:r>
          </a:p>
          <a:p>
            <a:pPr marL="285750" lvl="0" indent="-285750">
              <a:lnSpc>
                <a:spcPct val="150000"/>
              </a:lnSpc>
              <a:spcAft>
                <a:spcPts val="600"/>
              </a:spcAft>
              <a:buFont typeface="Arial" panose="020B0604020202020204" pitchFamily="34" charset="0"/>
              <a:buChar char="•"/>
            </a:pPr>
            <a:r>
              <a:rPr lang="en-AU">
                <a:effectLst/>
                <a:ea typeface="Calibri" panose="020F0502020204030204" pitchFamily="34" charset="0"/>
              </a:rPr>
              <a:t>Why are both important?</a:t>
            </a:r>
          </a:p>
          <a:p>
            <a:pPr marL="285750" lvl="0" indent="-285750">
              <a:lnSpc>
                <a:spcPct val="150000"/>
              </a:lnSpc>
              <a:spcAft>
                <a:spcPts val="600"/>
              </a:spcAft>
              <a:buFont typeface="Arial" panose="020B0604020202020204" pitchFamily="34" charset="0"/>
              <a:buChar char="•"/>
            </a:pPr>
            <a:r>
              <a:rPr lang="en-AU">
                <a:effectLst/>
                <a:ea typeface="Calibri" panose="020F0502020204030204" pitchFamily="34" charset="0"/>
              </a:rPr>
              <a:t>What strategies could be used in the restoration loss phase of grief? </a:t>
            </a:r>
          </a:p>
        </p:txBody>
      </p:sp>
      <p:sp>
        <p:nvSpPr>
          <p:cNvPr id="3" name="Slide Number Placeholder 2">
            <a:extLst>
              <a:ext uri="{FF2B5EF4-FFF2-40B4-BE49-F238E27FC236}">
                <a16:creationId xmlns:a16="http://schemas.microsoft.com/office/drawing/2014/main" id="{075ABCBE-7D9F-6145-F43B-8F2422B86C1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40975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AAE2-EF2C-463D-3EDF-492DF1419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8BED1-0C3A-4DB2-827E-ED9CA210CB89}"/>
              </a:ext>
            </a:extLst>
          </p:cNvPr>
          <p:cNvSpPr>
            <a:spLocks noGrp="1"/>
          </p:cNvSpPr>
          <p:nvPr>
            <p:ph type="title"/>
          </p:nvPr>
        </p:nvSpPr>
        <p:spPr>
          <a:xfrm>
            <a:off x="5400000" y="360000"/>
            <a:ext cx="6485612" cy="444154"/>
          </a:xfrm>
        </p:spPr>
        <p:txBody>
          <a:bodyPr/>
          <a:lstStyle/>
          <a:p>
            <a:r>
              <a:rPr lang="en-AU"/>
              <a:t>Activity – loss and grief skills application</a:t>
            </a:r>
          </a:p>
        </p:txBody>
      </p:sp>
      <p:sp>
        <p:nvSpPr>
          <p:cNvPr id="5" name="Text Placeholder 4">
            <a:extLst>
              <a:ext uri="{FF2B5EF4-FFF2-40B4-BE49-F238E27FC236}">
                <a16:creationId xmlns:a16="http://schemas.microsoft.com/office/drawing/2014/main" id="{70146064-F5D7-9C6B-57FE-E247AD56B8EA}"/>
              </a:ext>
            </a:extLst>
          </p:cNvPr>
          <p:cNvSpPr>
            <a:spLocks noGrp="1"/>
          </p:cNvSpPr>
          <p:nvPr>
            <p:ph type="body" sz="quarter" idx="18"/>
          </p:nvPr>
        </p:nvSpPr>
        <p:spPr>
          <a:xfrm>
            <a:off x="5399998" y="1620000"/>
            <a:ext cx="5400000" cy="294189"/>
          </a:xfrm>
        </p:spPr>
        <p:txBody>
          <a:bodyPr/>
          <a:lstStyle/>
          <a:p>
            <a:r>
              <a:rPr lang="en-AU"/>
              <a:t>Gallery walk</a:t>
            </a:r>
          </a:p>
        </p:txBody>
      </p:sp>
      <p:sp>
        <p:nvSpPr>
          <p:cNvPr id="4" name="Text Placeholder 10">
            <a:extLst>
              <a:ext uri="{FF2B5EF4-FFF2-40B4-BE49-F238E27FC236}">
                <a16:creationId xmlns:a16="http://schemas.microsoft.com/office/drawing/2014/main" id="{2E49DC7F-4E8D-2CFD-2888-C055DA6645C9}"/>
              </a:ext>
            </a:extLst>
          </p:cNvPr>
          <p:cNvSpPr>
            <a:spLocks noGrp="1"/>
          </p:cNvSpPr>
          <p:nvPr>
            <p:ph type="body" sz="quarter" idx="17"/>
          </p:nvPr>
        </p:nvSpPr>
        <p:spPr>
          <a:xfrm>
            <a:off x="5400000" y="2160000"/>
            <a:ext cx="6444002" cy="3063315"/>
          </a:xfrm>
        </p:spPr>
        <p:txBody>
          <a:bodyPr/>
          <a:lstStyle/>
          <a:p>
            <a:r>
              <a:rPr lang="en-AU" b="1"/>
              <a:t>Instructions</a:t>
            </a:r>
          </a:p>
          <a:p>
            <a:pPr>
              <a:spcAft>
                <a:spcPts val="600"/>
              </a:spcAft>
            </a:pPr>
            <a:r>
              <a:rPr lang="en-AU"/>
              <a:t>In your small groups:</a:t>
            </a:r>
          </a:p>
          <a:p>
            <a:pPr marL="342900" indent="-342900">
              <a:spcAft>
                <a:spcPts val="600"/>
              </a:spcAft>
              <a:buFont typeface="Arial" panose="020B0604020202020204" pitchFamily="34" charset="0"/>
              <a:buChar char="•"/>
            </a:pPr>
            <a:r>
              <a:rPr lang="en-AU"/>
              <a:t>move around the room and consider each scenario</a:t>
            </a:r>
          </a:p>
          <a:p>
            <a:pPr marL="342900" indent="-342900">
              <a:spcAft>
                <a:spcPts val="600"/>
              </a:spcAft>
              <a:buFont typeface="Arial" panose="020B0604020202020204" pitchFamily="34" charset="0"/>
              <a:buChar char="•"/>
            </a:pPr>
            <a:r>
              <a:rPr lang="en-AU"/>
              <a:t>discuss the questions attached to the scenario.</a:t>
            </a:r>
          </a:p>
        </p:txBody>
      </p:sp>
      <p:sp>
        <p:nvSpPr>
          <p:cNvPr id="3" name="Slide Number Placeholder 2">
            <a:extLst>
              <a:ext uri="{FF2B5EF4-FFF2-40B4-BE49-F238E27FC236}">
                <a16:creationId xmlns:a16="http://schemas.microsoft.com/office/drawing/2014/main" id="{94E608E5-C998-709B-B5E8-53682F8E0FB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30756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388A-F964-4091-F6D5-C0452CB2E50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4FB582-0F1E-39D7-9B7A-5C82B4790671}"/>
              </a:ext>
            </a:extLst>
          </p:cNvPr>
          <p:cNvSpPr>
            <a:spLocks noGrp="1"/>
          </p:cNvSpPr>
          <p:nvPr>
            <p:ph type="ctrTitle"/>
          </p:nvPr>
        </p:nvSpPr>
        <p:spPr/>
        <p:txBody>
          <a:bodyPr/>
          <a:lstStyle/>
          <a:p>
            <a:pPr marL="359410"/>
            <a:r>
              <a:rPr lang="en-AU">
                <a:cs typeface="Arial" panose="020B0604020202020204"/>
              </a:rPr>
              <a:t>Communication, conflict and respectful relationships </a:t>
            </a:r>
            <a:endParaRPr lang="en-US">
              <a:cs typeface="Arial" panose="020B0604020202020204"/>
            </a:endParaRPr>
          </a:p>
        </p:txBody>
      </p:sp>
    </p:spTree>
    <p:extLst>
      <p:ext uri="{BB962C8B-B14F-4D97-AF65-F5344CB8AC3E}">
        <p14:creationId xmlns:p14="http://schemas.microsoft.com/office/powerpoint/2010/main" val="4005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6D41C-B638-7B63-761B-6CA6BEB6A0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C10216-C9D8-7B39-568C-B2AB998239FD}"/>
              </a:ext>
            </a:extLst>
          </p:cNvPr>
          <p:cNvSpPr>
            <a:spLocks noGrp="1"/>
          </p:cNvSpPr>
          <p:nvPr>
            <p:ph type="title"/>
          </p:nvPr>
        </p:nvSpPr>
        <p:spPr/>
        <p:txBody>
          <a:bodyPr/>
          <a:lstStyle/>
          <a:p>
            <a:r>
              <a:rPr lang="en-AU"/>
              <a:t>Learning intentions – communication, conflict and respectful relationships</a:t>
            </a:r>
          </a:p>
        </p:txBody>
      </p:sp>
      <p:sp>
        <p:nvSpPr>
          <p:cNvPr id="3" name="TextBox 2">
            <a:extLst>
              <a:ext uri="{FF2B5EF4-FFF2-40B4-BE49-F238E27FC236}">
                <a16:creationId xmlns:a16="http://schemas.microsoft.com/office/drawing/2014/main" id="{85B3AE8D-6BC9-DF37-E2C1-69A242460B2B}"/>
              </a:ext>
            </a:extLst>
          </p:cNvPr>
          <p:cNvSpPr txBox="1"/>
          <p:nvPr/>
        </p:nvSpPr>
        <p:spPr>
          <a:xfrm>
            <a:off x="360000" y="1800000"/>
            <a:ext cx="11303000" cy="24820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cs typeface="Arial"/>
              </a:rPr>
              <a:t>We are learning to</a:t>
            </a:r>
            <a:endParaRPr lang="en-AU" sz="2000" b="1">
              <a:solidFill>
                <a:schemeClr val="accent1"/>
              </a:solidFill>
              <a:ea typeface="+mn-lt"/>
              <a:cs typeface="Arial"/>
            </a:endParaRPr>
          </a:p>
          <a:p>
            <a:pPr marL="342900" indent="-342900">
              <a:lnSpc>
                <a:spcPct val="150000"/>
              </a:lnSpc>
              <a:spcAft>
                <a:spcPts val="600"/>
              </a:spcAft>
              <a:buFont typeface="Arial" panose="020B0604020202020204" pitchFamily="34" charset="0"/>
              <a:buChar char="•"/>
            </a:pPr>
            <a:r>
              <a:rPr lang="en-AU" sz="2000">
                <a:cs typeface="Arial"/>
              </a:rPr>
              <a:t>understand and apply the elements of effective communication in varied contexts</a:t>
            </a:r>
          </a:p>
          <a:p>
            <a:pPr marL="342900" indent="-342900">
              <a:lnSpc>
                <a:spcPct val="150000"/>
              </a:lnSpc>
              <a:spcAft>
                <a:spcPts val="600"/>
              </a:spcAft>
              <a:buFont typeface="Arial" panose="020B0604020202020204" pitchFamily="34" charset="0"/>
              <a:buChar char="•"/>
            </a:pPr>
            <a:r>
              <a:rPr lang="en-AU" sz="2000">
                <a:cs typeface="Arial"/>
              </a:rPr>
              <a:t>explore the nature and impact of conflict and evaluate strategies to resolve it effectively</a:t>
            </a:r>
          </a:p>
          <a:p>
            <a:pPr marL="342900" indent="-342900">
              <a:lnSpc>
                <a:spcPct val="150000"/>
              </a:lnSpc>
              <a:spcAft>
                <a:spcPts val="600"/>
              </a:spcAft>
              <a:buFont typeface="Arial" panose="020B0604020202020204" pitchFamily="34" charset="0"/>
              <a:buChar char="•"/>
            </a:pPr>
            <a:r>
              <a:rPr lang="en-AU" sz="2000">
                <a:cs typeface="Arial"/>
              </a:rPr>
              <a:t>reflect on the roles and shared responsibilities within respectful relationships, and the skills that support these connections.</a:t>
            </a:r>
          </a:p>
        </p:txBody>
      </p:sp>
      <p:sp>
        <p:nvSpPr>
          <p:cNvPr id="2" name="Slide Number Placeholder 1">
            <a:extLst>
              <a:ext uri="{FF2B5EF4-FFF2-40B4-BE49-F238E27FC236}">
                <a16:creationId xmlns:a16="http://schemas.microsoft.com/office/drawing/2014/main" id="{6506F680-3F56-188A-0FE9-9B4D4D68AB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2866297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B77A-2E77-4F4E-4167-810CFCBFFE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C4C172-26DE-8993-235A-50792F737AA9}"/>
              </a:ext>
            </a:extLst>
          </p:cNvPr>
          <p:cNvSpPr>
            <a:spLocks noGrp="1"/>
          </p:cNvSpPr>
          <p:nvPr>
            <p:ph type="title"/>
          </p:nvPr>
        </p:nvSpPr>
        <p:spPr/>
        <p:txBody>
          <a:bodyPr/>
          <a:lstStyle/>
          <a:p>
            <a:r>
              <a:rPr lang="en-AU"/>
              <a:t>Success criteria – communication, conflict and respectful relationships</a:t>
            </a:r>
          </a:p>
        </p:txBody>
      </p:sp>
      <p:sp>
        <p:nvSpPr>
          <p:cNvPr id="4" name="TextBox 3">
            <a:extLst>
              <a:ext uri="{FF2B5EF4-FFF2-40B4-BE49-F238E27FC236}">
                <a16:creationId xmlns:a16="http://schemas.microsoft.com/office/drawing/2014/main" id="{C9B55970-2555-83C8-EFEC-F707CD46892E}"/>
              </a:ext>
            </a:extLst>
          </p:cNvPr>
          <p:cNvSpPr txBox="1"/>
          <p:nvPr/>
        </p:nvSpPr>
        <p:spPr>
          <a:xfrm>
            <a:off x="360000" y="1800000"/>
            <a:ext cx="11303000" cy="34054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cs typeface="Arial"/>
              </a:rPr>
              <a:t>I can</a:t>
            </a:r>
          </a:p>
          <a:p>
            <a:pPr marL="342900" indent="-342900">
              <a:lnSpc>
                <a:spcPct val="150000"/>
              </a:lnSpc>
              <a:spcAft>
                <a:spcPts val="600"/>
              </a:spcAft>
              <a:buFont typeface="Arial"/>
              <a:buChar char="•"/>
            </a:pPr>
            <a:r>
              <a:rPr lang="en-AU" sz="2000">
                <a:cs typeface="Arial"/>
              </a:rPr>
              <a:t>identify, explain and apply effective verbal and non-verbal communication skills and adapt communication strategies to suit different audiences and situations</a:t>
            </a:r>
            <a:endParaRPr lang="en-AU" sz="2000">
              <a:cs typeface="Arial" panose="020B0604020202020204" pitchFamily="34" charset="0"/>
            </a:endParaRPr>
          </a:p>
          <a:p>
            <a:pPr marL="342900" indent="-342900">
              <a:lnSpc>
                <a:spcPct val="150000"/>
              </a:lnSpc>
              <a:spcAft>
                <a:spcPts val="600"/>
              </a:spcAft>
              <a:buFont typeface="Arial"/>
              <a:buChar char="•"/>
            </a:pPr>
            <a:r>
              <a:rPr lang="en-AU" sz="2000">
                <a:cs typeface="Arial"/>
              </a:rPr>
              <a:t>select and apply decision-making, problem-solving, and negotiation skills to manage conflict and maintain respectful relationships with others</a:t>
            </a:r>
            <a:endParaRPr lang="en-AU" sz="2000">
              <a:cs typeface="Arial" panose="020B0604020202020204" pitchFamily="34" charset="0"/>
            </a:endParaRPr>
          </a:p>
          <a:p>
            <a:pPr marL="342900" indent="-342900">
              <a:lnSpc>
                <a:spcPct val="150000"/>
              </a:lnSpc>
              <a:spcAft>
                <a:spcPts val="600"/>
              </a:spcAft>
              <a:buFont typeface="Arial"/>
              <a:buChar char="•"/>
            </a:pPr>
            <a:r>
              <a:rPr lang="en-AU" sz="2000">
                <a:cs typeface="Arial"/>
              </a:rPr>
              <a:t>identify and reflect on personal strengths and skills and explain how they can be used to adapt to current and future challenges and changes.</a:t>
            </a:r>
          </a:p>
        </p:txBody>
      </p:sp>
      <p:sp>
        <p:nvSpPr>
          <p:cNvPr id="2" name="Slide Number Placeholder 1">
            <a:extLst>
              <a:ext uri="{FF2B5EF4-FFF2-40B4-BE49-F238E27FC236}">
                <a16:creationId xmlns:a16="http://schemas.microsoft.com/office/drawing/2014/main" id="{DF1C65E3-F165-A1E6-24F1-AB03D0FF6A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1815151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64A9-7AB0-65F3-4BE9-CECCAD2D2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D2431-EEA0-1387-88DC-4FBA8CDA2A4F}"/>
              </a:ext>
            </a:extLst>
          </p:cNvPr>
          <p:cNvSpPr>
            <a:spLocks noGrp="1"/>
          </p:cNvSpPr>
          <p:nvPr>
            <p:ph type="title"/>
          </p:nvPr>
        </p:nvSpPr>
        <p:spPr>
          <a:xfrm>
            <a:off x="5400000" y="360000"/>
            <a:ext cx="6485612" cy="444154"/>
          </a:xfrm>
        </p:spPr>
        <p:txBody>
          <a:bodyPr/>
          <a:lstStyle/>
          <a:p>
            <a:r>
              <a:rPr lang="en-AU"/>
              <a:t>Activity – communication </a:t>
            </a:r>
          </a:p>
        </p:txBody>
      </p:sp>
      <p:sp>
        <p:nvSpPr>
          <p:cNvPr id="5" name="Text Placeholder 4">
            <a:extLst>
              <a:ext uri="{FF2B5EF4-FFF2-40B4-BE49-F238E27FC236}">
                <a16:creationId xmlns:a16="http://schemas.microsoft.com/office/drawing/2014/main" id="{958A099B-171E-19AA-6A10-69A9BF5FFA5E}"/>
              </a:ext>
            </a:extLst>
          </p:cNvPr>
          <p:cNvSpPr>
            <a:spLocks noGrp="1"/>
          </p:cNvSpPr>
          <p:nvPr>
            <p:ph type="body" sz="quarter" idx="18"/>
          </p:nvPr>
        </p:nvSpPr>
        <p:spPr>
          <a:xfrm>
            <a:off x="5399998" y="1080000"/>
            <a:ext cx="6407150" cy="294189"/>
          </a:xfrm>
        </p:spPr>
        <p:txBody>
          <a:bodyPr/>
          <a:lstStyle/>
          <a:p>
            <a:r>
              <a:rPr lang="en-AU"/>
              <a:t>Activating prior knowledge</a:t>
            </a:r>
          </a:p>
        </p:txBody>
      </p:sp>
      <p:graphicFrame>
        <p:nvGraphicFramePr>
          <p:cNvPr id="7" name="Table 6">
            <a:extLst>
              <a:ext uri="{FF2B5EF4-FFF2-40B4-BE49-F238E27FC236}">
                <a16:creationId xmlns:a16="http://schemas.microsoft.com/office/drawing/2014/main" id="{1857B1D6-2295-488A-824B-4C9AA90FC503}"/>
              </a:ext>
            </a:extLst>
          </p:cNvPr>
          <p:cNvGraphicFramePr>
            <a:graphicFrameLocks noGrp="1"/>
          </p:cNvGraphicFramePr>
          <p:nvPr>
            <p:extLst>
              <p:ext uri="{D42A27DB-BD31-4B8C-83A1-F6EECF244321}">
                <p14:modId xmlns:p14="http://schemas.microsoft.com/office/powerpoint/2010/main" val="704517843"/>
              </p:ext>
            </p:extLst>
          </p:nvPr>
        </p:nvGraphicFramePr>
        <p:xfrm>
          <a:off x="5399996" y="1800000"/>
          <a:ext cx="6444004" cy="3828977"/>
        </p:xfrm>
        <a:graphic>
          <a:graphicData uri="http://schemas.openxmlformats.org/drawingml/2006/table">
            <a:tbl>
              <a:tblPr firstRow="1" bandRow="1">
                <a:tableStyleId>{69012ECD-51FC-41F1-AA8D-1B2483CD663E}</a:tableStyleId>
              </a:tblPr>
              <a:tblGrid>
                <a:gridCol w="1611001">
                  <a:extLst>
                    <a:ext uri="{9D8B030D-6E8A-4147-A177-3AD203B41FA5}">
                      <a16:colId xmlns:a16="http://schemas.microsoft.com/office/drawing/2014/main" val="1206094487"/>
                    </a:ext>
                  </a:extLst>
                </a:gridCol>
                <a:gridCol w="1611001">
                  <a:extLst>
                    <a:ext uri="{9D8B030D-6E8A-4147-A177-3AD203B41FA5}">
                      <a16:colId xmlns:a16="http://schemas.microsoft.com/office/drawing/2014/main" val="2391561692"/>
                    </a:ext>
                  </a:extLst>
                </a:gridCol>
                <a:gridCol w="1611001">
                  <a:extLst>
                    <a:ext uri="{9D8B030D-6E8A-4147-A177-3AD203B41FA5}">
                      <a16:colId xmlns:a16="http://schemas.microsoft.com/office/drawing/2014/main" val="1240674241"/>
                    </a:ext>
                  </a:extLst>
                </a:gridCol>
                <a:gridCol w="1611001">
                  <a:extLst>
                    <a:ext uri="{9D8B030D-6E8A-4147-A177-3AD203B41FA5}">
                      <a16:colId xmlns:a16="http://schemas.microsoft.com/office/drawing/2014/main" val="3145486838"/>
                    </a:ext>
                  </a:extLst>
                </a:gridCol>
              </a:tblGrid>
              <a:tr h="752932">
                <a:tc>
                  <a:txBody>
                    <a:bodyPr/>
                    <a:lstStyle/>
                    <a:p>
                      <a:pPr>
                        <a:buNone/>
                      </a:pPr>
                      <a:r>
                        <a:rPr lang="en-AU" sz="1800" b="1" i="0">
                          <a:effectLst/>
                          <a:latin typeface="+mn-lt"/>
                        </a:rPr>
                        <a:t>What do I already know? </a:t>
                      </a:r>
                      <a:endParaRPr lang="en-AU" sz="1800" b="1">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AU" sz="1800" b="1" i="0">
                          <a:effectLst/>
                          <a:latin typeface="+mn-lt"/>
                        </a:rPr>
                        <a:t>What do I want to know?</a:t>
                      </a:r>
                      <a:endParaRPr lang="en-AU" sz="1800" b="1">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AU" sz="1800" b="1" i="0">
                          <a:effectLst/>
                          <a:latin typeface="+mn-lt"/>
                        </a:rPr>
                        <a:t>What did I learn?</a:t>
                      </a:r>
                      <a:endParaRPr lang="en-AU" sz="1800" b="1">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AU" sz="1800" b="1" i="0">
                          <a:effectLst/>
                          <a:latin typeface="+mn-lt"/>
                        </a:rPr>
                        <a:t>How can I learn more?</a:t>
                      </a:r>
                      <a:endParaRPr lang="en-AU" sz="1800" b="1">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647916"/>
                  </a:ext>
                </a:extLst>
              </a:tr>
              <a:tr h="2914577">
                <a:tc>
                  <a:txBody>
                    <a:bodyPr/>
                    <a:lstStyle/>
                    <a:p>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163247"/>
                  </a:ext>
                </a:extLst>
              </a:tr>
            </a:tbl>
          </a:graphicData>
        </a:graphic>
      </p:graphicFrame>
      <p:sp>
        <p:nvSpPr>
          <p:cNvPr id="3" name="Slide Number Placeholder 2">
            <a:extLst>
              <a:ext uri="{FF2B5EF4-FFF2-40B4-BE49-F238E27FC236}">
                <a16:creationId xmlns:a16="http://schemas.microsoft.com/office/drawing/2014/main" id="{2156C09B-6EB2-6094-BD87-5423A4086D0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69626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B898-17B8-0ECD-B5F2-7927514C6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C1016-0628-9DEF-8470-1BF113FA6188}"/>
              </a:ext>
            </a:extLst>
          </p:cNvPr>
          <p:cNvSpPr>
            <a:spLocks noGrp="1"/>
          </p:cNvSpPr>
          <p:nvPr>
            <p:ph type="title"/>
          </p:nvPr>
        </p:nvSpPr>
        <p:spPr>
          <a:xfrm>
            <a:off x="5400000" y="360000"/>
            <a:ext cx="6485612" cy="444154"/>
          </a:xfrm>
        </p:spPr>
        <p:txBody>
          <a:bodyPr/>
          <a:lstStyle/>
          <a:p>
            <a:r>
              <a:rPr lang="en-AU"/>
              <a:t>Activity – role play scenarios</a:t>
            </a:r>
          </a:p>
        </p:txBody>
      </p:sp>
      <p:sp>
        <p:nvSpPr>
          <p:cNvPr id="5" name="Text Placeholder 4">
            <a:extLst>
              <a:ext uri="{FF2B5EF4-FFF2-40B4-BE49-F238E27FC236}">
                <a16:creationId xmlns:a16="http://schemas.microsoft.com/office/drawing/2014/main" id="{9CB7BF70-5077-C55D-1516-A5FE1DDD2634}"/>
              </a:ext>
            </a:extLst>
          </p:cNvPr>
          <p:cNvSpPr>
            <a:spLocks noGrp="1"/>
          </p:cNvSpPr>
          <p:nvPr>
            <p:ph type="body" sz="quarter" idx="18"/>
          </p:nvPr>
        </p:nvSpPr>
        <p:spPr>
          <a:xfrm>
            <a:off x="5400000" y="1080000"/>
            <a:ext cx="5400000" cy="294189"/>
          </a:xfrm>
        </p:spPr>
        <p:txBody>
          <a:bodyPr/>
          <a:lstStyle/>
          <a:p>
            <a:r>
              <a:rPr lang="en-AU"/>
              <a:t>Class discussion</a:t>
            </a:r>
          </a:p>
        </p:txBody>
      </p:sp>
      <p:sp>
        <p:nvSpPr>
          <p:cNvPr id="4" name="Text Placeholder 10">
            <a:extLst>
              <a:ext uri="{FF2B5EF4-FFF2-40B4-BE49-F238E27FC236}">
                <a16:creationId xmlns:a16="http://schemas.microsoft.com/office/drawing/2014/main" id="{CACF0538-0AD5-EAE3-30BF-2FD736B32B8B}"/>
              </a:ext>
            </a:extLst>
          </p:cNvPr>
          <p:cNvSpPr>
            <a:spLocks noGrp="1"/>
          </p:cNvSpPr>
          <p:nvPr>
            <p:ph type="body" sz="quarter" idx="17"/>
          </p:nvPr>
        </p:nvSpPr>
        <p:spPr>
          <a:xfrm>
            <a:off x="5400000" y="1620000"/>
            <a:ext cx="6402390" cy="4686671"/>
          </a:xfrm>
        </p:spPr>
        <p:txBody>
          <a:bodyPr/>
          <a:lstStyle/>
          <a:p>
            <a:r>
              <a:rPr lang="en-AU" sz="1800" b="1"/>
              <a:t>Questions</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What communication skills did you utilise as part of your role play? Did you draw upon the skills we have explored previously? </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Were there any challenges faced when deciding on your communication approach? How were these overcome?</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How did your group adapt the communication style to fit the situation? Why was this necessary?</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Would you communicate the same way if a different person was involved? </a:t>
            </a:r>
          </a:p>
        </p:txBody>
      </p:sp>
      <p:sp>
        <p:nvSpPr>
          <p:cNvPr id="3" name="Slide Number Placeholder 2">
            <a:extLst>
              <a:ext uri="{FF2B5EF4-FFF2-40B4-BE49-F238E27FC236}">
                <a16:creationId xmlns:a16="http://schemas.microsoft.com/office/drawing/2014/main" id="{3148AFBB-DDF6-3CB1-ECDC-F37CF541A83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37941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0BB12-8440-3962-AE89-B13ABC9C7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A2851-C50C-17D2-FD4A-5AAC8600998F}"/>
              </a:ext>
            </a:extLst>
          </p:cNvPr>
          <p:cNvSpPr>
            <a:spLocks noGrp="1"/>
          </p:cNvSpPr>
          <p:nvPr>
            <p:ph type="title"/>
          </p:nvPr>
        </p:nvSpPr>
        <p:spPr>
          <a:xfrm>
            <a:off x="5400000" y="360000"/>
            <a:ext cx="6485612" cy="444154"/>
          </a:xfrm>
        </p:spPr>
        <p:txBody>
          <a:bodyPr/>
          <a:lstStyle/>
          <a:p>
            <a:r>
              <a:rPr lang="en-AU"/>
              <a:t>Activity – understanding conflict </a:t>
            </a:r>
          </a:p>
        </p:txBody>
      </p:sp>
      <p:sp>
        <p:nvSpPr>
          <p:cNvPr id="5" name="Text Placeholder 4">
            <a:extLst>
              <a:ext uri="{FF2B5EF4-FFF2-40B4-BE49-F238E27FC236}">
                <a16:creationId xmlns:a16="http://schemas.microsoft.com/office/drawing/2014/main" id="{D18521C3-675D-3FCD-8335-D309754BEE16}"/>
              </a:ext>
            </a:extLst>
          </p:cNvPr>
          <p:cNvSpPr>
            <a:spLocks noGrp="1"/>
          </p:cNvSpPr>
          <p:nvPr>
            <p:ph type="body" sz="quarter" idx="18"/>
          </p:nvPr>
        </p:nvSpPr>
        <p:spPr>
          <a:xfrm>
            <a:off x="5399998" y="1080000"/>
            <a:ext cx="6407150" cy="294189"/>
          </a:xfrm>
        </p:spPr>
        <p:txBody>
          <a:bodyPr/>
          <a:lstStyle/>
          <a:p>
            <a:r>
              <a:rPr lang="en-AU"/>
              <a:t>Frayer diagram</a:t>
            </a:r>
          </a:p>
        </p:txBody>
      </p:sp>
      <p:pic>
        <p:nvPicPr>
          <p:cNvPr id="30" name="Picture 29" descr="Fayer diagram with four rectangles around ‘Conflict’ positioned in the centre. The four rectangles represent the areas Facts/Characteristics, Non-examples, Examples and Definition.">
            <a:extLst>
              <a:ext uri="{FF2B5EF4-FFF2-40B4-BE49-F238E27FC236}">
                <a16:creationId xmlns:a16="http://schemas.microsoft.com/office/drawing/2014/main" id="{4C806053-B868-7FD3-7F88-AD0891BC6EA3}"/>
              </a:ext>
            </a:extLst>
          </p:cNvPr>
          <p:cNvPicPr>
            <a:picLocks noChangeAspect="1"/>
          </p:cNvPicPr>
          <p:nvPr/>
        </p:nvPicPr>
        <p:blipFill>
          <a:blip r:embed="rId3"/>
          <a:stretch>
            <a:fillRect/>
          </a:stretch>
        </p:blipFill>
        <p:spPr>
          <a:xfrm>
            <a:off x="5400000" y="1980000"/>
            <a:ext cx="6485612" cy="3777004"/>
          </a:xfrm>
          <a:prstGeom prst="rect">
            <a:avLst/>
          </a:prstGeom>
        </p:spPr>
      </p:pic>
      <p:sp>
        <p:nvSpPr>
          <p:cNvPr id="3" name="Slide Number Placeholder 2">
            <a:extLst>
              <a:ext uri="{FF2B5EF4-FFF2-40B4-BE49-F238E27FC236}">
                <a16:creationId xmlns:a16="http://schemas.microsoft.com/office/drawing/2014/main" id="{65126E64-8209-1094-A537-BFE7FFCFA15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297776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D2DA2-A96E-298C-F40E-A7C137D4D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ED909-8940-74D1-585B-DBEEBBDDE2E5}"/>
              </a:ext>
            </a:extLst>
          </p:cNvPr>
          <p:cNvSpPr>
            <a:spLocks noGrp="1"/>
          </p:cNvSpPr>
          <p:nvPr>
            <p:ph type="title"/>
          </p:nvPr>
        </p:nvSpPr>
        <p:spPr>
          <a:xfrm>
            <a:off x="5400000" y="360000"/>
            <a:ext cx="6485612" cy="444154"/>
          </a:xfrm>
        </p:spPr>
        <p:txBody>
          <a:bodyPr/>
          <a:lstStyle/>
          <a:p>
            <a:r>
              <a:rPr lang="en-AU"/>
              <a:t>Activity – decision-tree (1)</a:t>
            </a:r>
          </a:p>
        </p:txBody>
      </p:sp>
      <p:sp>
        <p:nvSpPr>
          <p:cNvPr id="5" name="Text Placeholder 4">
            <a:extLst>
              <a:ext uri="{FF2B5EF4-FFF2-40B4-BE49-F238E27FC236}">
                <a16:creationId xmlns:a16="http://schemas.microsoft.com/office/drawing/2014/main" id="{14CF31D1-E944-DF78-3ADA-49978F68EC13}"/>
              </a:ext>
            </a:extLst>
          </p:cNvPr>
          <p:cNvSpPr>
            <a:spLocks noGrp="1"/>
          </p:cNvSpPr>
          <p:nvPr>
            <p:ph type="body" sz="quarter" idx="18"/>
          </p:nvPr>
        </p:nvSpPr>
        <p:spPr>
          <a:xfrm>
            <a:off x="5399998" y="1080000"/>
            <a:ext cx="6407150" cy="294189"/>
          </a:xfrm>
        </p:spPr>
        <p:txBody>
          <a:bodyPr/>
          <a:lstStyle/>
          <a:p>
            <a:r>
              <a:rPr lang="en-AU"/>
              <a:t>Teacher modelling</a:t>
            </a:r>
          </a:p>
        </p:txBody>
      </p:sp>
      <p:grpSp>
        <p:nvGrpSpPr>
          <p:cNvPr id="4" name="Group 3" descr="Decision tree diagram for a Conflict Scenario, branching out into 2 options, and each option branching out into 2 outcomes. ">
            <a:extLst>
              <a:ext uri="{FF2B5EF4-FFF2-40B4-BE49-F238E27FC236}">
                <a16:creationId xmlns:a16="http://schemas.microsoft.com/office/drawing/2014/main" id="{07C678F2-F2D5-1B25-8E37-BF1F3A9A2B70}"/>
              </a:ext>
            </a:extLst>
          </p:cNvPr>
          <p:cNvGrpSpPr/>
          <p:nvPr/>
        </p:nvGrpSpPr>
        <p:grpSpPr>
          <a:xfrm>
            <a:off x="5399998" y="1980000"/>
            <a:ext cx="6360366" cy="4028259"/>
            <a:chOff x="0" y="0"/>
            <a:chExt cx="8124825" cy="4625340"/>
          </a:xfrm>
        </p:grpSpPr>
        <p:sp>
          <p:nvSpPr>
            <p:cNvPr id="6" name="Rectangle: Rounded Corners 5">
              <a:extLst>
                <a:ext uri="{FF2B5EF4-FFF2-40B4-BE49-F238E27FC236}">
                  <a16:creationId xmlns:a16="http://schemas.microsoft.com/office/drawing/2014/main" id="{E3CCD4E4-902A-17CB-FA37-0AF8F29DF8AC}"/>
                </a:ext>
              </a:extLst>
            </p:cNvPr>
            <p:cNvSpPr/>
            <p:nvPr/>
          </p:nvSpPr>
          <p:spPr>
            <a:xfrm>
              <a:off x="2286000" y="0"/>
              <a:ext cx="3338195" cy="586740"/>
            </a:xfrm>
            <a:prstGeom prst="roundRect">
              <a:avLst/>
            </a:prstGeom>
            <a:solidFill>
              <a:srgbClr val="002664"/>
            </a:solidFill>
            <a:ln w="12700" cap="flat" cmpd="sng" algn="ctr">
              <a:solidFill>
                <a:srgbClr val="002664">
                  <a:shade val="15000"/>
                </a:srgbClr>
              </a:solidFill>
              <a:prstDash val="solid"/>
              <a:miter lim="800000"/>
            </a:ln>
            <a:effectLst/>
          </p:spPr>
          <p:txBody>
            <a:bodyPr bIns="108000" rtlCol="0" anchor="ctr">
              <a:noAutofit/>
            </a:bodyPr>
            <a:lstStyle/>
            <a:p>
              <a:pPr algn="ctr">
                <a:lnSpc>
                  <a:spcPct val="150000"/>
                </a:lnSpc>
                <a:spcBef>
                  <a:spcPts val="1200"/>
                </a:spcBef>
                <a:spcAft>
                  <a:spcPts val="600"/>
                </a:spcAft>
              </a:pPr>
              <a:r>
                <a:rPr lang="en-AU" sz="1600" b="1">
                  <a:solidFill>
                    <a:schemeClr val="bg1"/>
                  </a:solidFill>
                  <a:effectLst/>
                  <a:ea typeface="Calibri" panose="020F0502020204030204" pitchFamily="34" charset="0"/>
                </a:rPr>
                <a:t>Conflict Scenario</a:t>
              </a:r>
            </a:p>
          </p:txBody>
        </p:sp>
        <p:sp>
          <p:nvSpPr>
            <p:cNvPr id="7" name="Rectangle: Rounded Corners 6">
              <a:extLst>
                <a:ext uri="{FF2B5EF4-FFF2-40B4-BE49-F238E27FC236}">
                  <a16:creationId xmlns:a16="http://schemas.microsoft.com/office/drawing/2014/main" id="{58450F9E-40F3-0BA9-D388-C1D71BD5B3F1}"/>
                </a:ext>
              </a:extLst>
            </p:cNvPr>
            <p:cNvSpPr/>
            <p:nvPr/>
          </p:nvSpPr>
          <p:spPr>
            <a:xfrm>
              <a:off x="885825" y="1038225"/>
              <a:ext cx="2038350" cy="581025"/>
            </a:xfrm>
            <a:prstGeom prst="roundRect">
              <a:avLst/>
            </a:prstGeom>
            <a:solidFill>
              <a:srgbClr val="FFE6EA">
                <a:lumMod val="90000"/>
              </a:srgbClr>
            </a:solidFill>
            <a:ln w="12700" cap="flat" cmpd="sng" algn="ctr">
              <a:solidFill>
                <a:srgbClr val="002664"/>
              </a:solidFill>
              <a:prstDash val="solid"/>
              <a:miter lim="800000"/>
            </a:ln>
            <a:effectLst/>
          </p:spPr>
          <p:txBody>
            <a:bodyPr bIns="108000" rtlCol="0" anchor="ctr">
              <a:noAutofit/>
            </a:bodyPr>
            <a:lstStyle/>
            <a:p>
              <a:pPr algn="ctr">
                <a:lnSpc>
                  <a:spcPct val="150000"/>
                </a:lnSpc>
                <a:spcBef>
                  <a:spcPts val="1200"/>
                </a:spcBef>
                <a:spcAft>
                  <a:spcPts val="600"/>
                </a:spcAft>
              </a:pPr>
              <a:r>
                <a:rPr lang="en-AU" sz="1600" b="1">
                  <a:effectLst/>
                  <a:ea typeface="Calibri" panose="020F0502020204030204" pitchFamily="34" charset="0"/>
                </a:rPr>
                <a:t>Option 1</a:t>
              </a:r>
            </a:p>
          </p:txBody>
        </p:sp>
        <p:sp>
          <p:nvSpPr>
            <p:cNvPr id="8" name="Rectangle: Rounded Corners 7">
              <a:extLst>
                <a:ext uri="{FF2B5EF4-FFF2-40B4-BE49-F238E27FC236}">
                  <a16:creationId xmlns:a16="http://schemas.microsoft.com/office/drawing/2014/main" id="{A8BFE5D0-3C7B-8673-E24C-E3A34CFC86FF}"/>
                </a:ext>
              </a:extLst>
            </p:cNvPr>
            <p:cNvSpPr/>
            <p:nvPr/>
          </p:nvSpPr>
          <p:spPr>
            <a:xfrm>
              <a:off x="5019675" y="1028700"/>
              <a:ext cx="2038350" cy="552450"/>
            </a:xfrm>
            <a:prstGeom prst="roundRect">
              <a:avLst/>
            </a:prstGeom>
            <a:solidFill>
              <a:srgbClr val="CBEDFD"/>
            </a:solidFill>
            <a:ln w="12700" cap="flat" cmpd="sng" algn="ctr">
              <a:solidFill>
                <a:srgbClr val="002664"/>
              </a:solidFill>
              <a:prstDash val="solid"/>
              <a:miter lim="800000"/>
            </a:ln>
            <a:effectLst/>
          </p:spPr>
          <p:txBody>
            <a:bodyPr bIns="108000" rtlCol="0" anchor="ctr">
              <a:noAutofit/>
            </a:bodyPr>
            <a:lstStyle/>
            <a:p>
              <a:pPr algn="ctr">
                <a:lnSpc>
                  <a:spcPct val="150000"/>
                </a:lnSpc>
                <a:spcBef>
                  <a:spcPts val="1200"/>
                </a:spcBef>
                <a:spcAft>
                  <a:spcPts val="600"/>
                </a:spcAft>
              </a:pPr>
              <a:r>
                <a:rPr lang="en-AU" sz="1600" b="1">
                  <a:effectLst/>
                  <a:ea typeface="Calibri" panose="020F0502020204030204" pitchFamily="34" charset="0"/>
                </a:rPr>
                <a:t>Option 2</a:t>
              </a:r>
            </a:p>
          </p:txBody>
        </p:sp>
        <p:sp>
          <p:nvSpPr>
            <p:cNvPr id="9" name="Rectangle: Rounded Corners 8">
              <a:extLst>
                <a:ext uri="{FF2B5EF4-FFF2-40B4-BE49-F238E27FC236}">
                  <a16:creationId xmlns:a16="http://schemas.microsoft.com/office/drawing/2014/main" id="{FFF63B4B-2262-D55F-FF55-734BFD44A49B}"/>
                </a:ext>
              </a:extLst>
            </p:cNvPr>
            <p:cNvSpPr/>
            <p:nvPr/>
          </p:nvSpPr>
          <p:spPr>
            <a:xfrm>
              <a:off x="238125" y="1800225"/>
              <a:ext cx="34385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sp>
          <p:nvSpPr>
            <p:cNvPr id="10" name="Rectangle: Rounded Corners 9">
              <a:extLst>
                <a:ext uri="{FF2B5EF4-FFF2-40B4-BE49-F238E27FC236}">
                  <a16:creationId xmlns:a16="http://schemas.microsoft.com/office/drawing/2014/main" id="{A56BD8B6-A416-280A-4D3B-937BD298A33E}"/>
                </a:ext>
              </a:extLst>
            </p:cNvPr>
            <p:cNvSpPr/>
            <p:nvPr/>
          </p:nvSpPr>
          <p:spPr>
            <a:xfrm>
              <a:off x="0" y="2943225"/>
              <a:ext cx="1838325" cy="581025"/>
            </a:xfrm>
            <a:prstGeom prst="roundRect">
              <a:avLst/>
            </a:prstGeom>
            <a:solidFill>
              <a:srgbClr val="FFE6EA">
                <a:lumMod val="90000"/>
              </a:srgbClr>
            </a:solidFill>
            <a:ln w="12700" cap="flat" cmpd="sng" algn="ctr">
              <a:solidFill>
                <a:srgbClr val="002664"/>
              </a:solidFill>
              <a:prstDash val="solid"/>
              <a:miter lim="800000"/>
            </a:ln>
            <a:effectLst/>
          </p:spPr>
          <p:txBody>
            <a:bodyPr wrap="square" bIns="108000" rtlCol="0" anchor="ctr">
              <a:noAutofit/>
            </a:bodyPr>
            <a:lstStyle/>
            <a:p>
              <a:pPr algn="ctr">
                <a:lnSpc>
                  <a:spcPct val="150000"/>
                </a:lnSpc>
                <a:spcBef>
                  <a:spcPts val="1200"/>
                </a:spcBef>
                <a:spcAft>
                  <a:spcPts val="600"/>
                </a:spcAft>
              </a:pPr>
              <a:r>
                <a:rPr lang="en-AU" sz="1600" b="1">
                  <a:effectLst/>
                  <a:ea typeface="Calibri" panose="020F0502020204030204" pitchFamily="34" charset="0"/>
                </a:rPr>
                <a:t>Outcome 1</a:t>
              </a:r>
            </a:p>
          </p:txBody>
        </p:sp>
        <p:sp>
          <p:nvSpPr>
            <p:cNvPr id="11" name="Rectangle: Rounded Corners 10">
              <a:extLst>
                <a:ext uri="{FF2B5EF4-FFF2-40B4-BE49-F238E27FC236}">
                  <a16:creationId xmlns:a16="http://schemas.microsoft.com/office/drawing/2014/main" id="{FD2DA2C4-E7BA-E471-0D82-7B831442A3A3}"/>
                </a:ext>
              </a:extLst>
            </p:cNvPr>
            <p:cNvSpPr/>
            <p:nvPr/>
          </p:nvSpPr>
          <p:spPr>
            <a:xfrm>
              <a:off x="2066925" y="2943225"/>
              <a:ext cx="1838325" cy="581025"/>
            </a:xfrm>
            <a:prstGeom prst="roundRect">
              <a:avLst/>
            </a:prstGeom>
            <a:solidFill>
              <a:srgbClr val="FFE6EA">
                <a:lumMod val="90000"/>
              </a:srgbClr>
            </a:solidFill>
            <a:ln w="12700" cap="flat" cmpd="sng" algn="ctr">
              <a:solidFill>
                <a:srgbClr val="002664"/>
              </a:solidFill>
              <a:prstDash val="solid"/>
              <a:miter lim="800000"/>
            </a:ln>
            <a:effectLst/>
          </p:spPr>
          <p:txBody>
            <a:bodyPr wrap="square" bIns="108000" rtlCol="0" anchor="ctr">
              <a:noAutofit/>
            </a:bodyPr>
            <a:lstStyle/>
            <a:p>
              <a:pPr algn="ctr">
                <a:lnSpc>
                  <a:spcPct val="150000"/>
                </a:lnSpc>
                <a:spcBef>
                  <a:spcPts val="1200"/>
                </a:spcBef>
                <a:spcAft>
                  <a:spcPts val="600"/>
                </a:spcAft>
              </a:pPr>
              <a:r>
                <a:rPr lang="en-AU" sz="1600" b="1">
                  <a:effectLst/>
                  <a:ea typeface="Calibri" panose="020F0502020204030204" pitchFamily="34" charset="0"/>
                </a:rPr>
                <a:t>Outcome 2</a:t>
              </a:r>
            </a:p>
          </p:txBody>
        </p:sp>
        <p:sp>
          <p:nvSpPr>
            <p:cNvPr id="12" name="Rectangle: Rounded Corners 11">
              <a:extLst>
                <a:ext uri="{FF2B5EF4-FFF2-40B4-BE49-F238E27FC236}">
                  <a16:creationId xmlns:a16="http://schemas.microsoft.com/office/drawing/2014/main" id="{497C0F0D-897A-DCF7-19E8-CF1701D8BA0E}"/>
                </a:ext>
              </a:extLst>
            </p:cNvPr>
            <p:cNvSpPr/>
            <p:nvPr/>
          </p:nvSpPr>
          <p:spPr>
            <a:xfrm>
              <a:off x="0" y="3676650"/>
              <a:ext cx="18383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sp>
          <p:nvSpPr>
            <p:cNvPr id="13" name="Rectangle: Rounded Corners 12">
              <a:extLst>
                <a:ext uri="{FF2B5EF4-FFF2-40B4-BE49-F238E27FC236}">
                  <a16:creationId xmlns:a16="http://schemas.microsoft.com/office/drawing/2014/main" id="{7858AA43-0750-E756-176C-859ED76A93E1}"/>
                </a:ext>
              </a:extLst>
            </p:cNvPr>
            <p:cNvSpPr/>
            <p:nvPr/>
          </p:nvSpPr>
          <p:spPr>
            <a:xfrm>
              <a:off x="2066925" y="3676650"/>
              <a:ext cx="18383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sp>
          <p:nvSpPr>
            <p:cNvPr id="14" name="Rectangle: Rounded Corners 13">
              <a:extLst>
                <a:ext uri="{FF2B5EF4-FFF2-40B4-BE49-F238E27FC236}">
                  <a16:creationId xmlns:a16="http://schemas.microsoft.com/office/drawing/2014/main" id="{8819AE0A-8827-FFDC-A292-CA313B41E6C8}"/>
                </a:ext>
              </a:extLst>
            </p:cNvPr>
            <p:cNvSpPr/>
            <p:nvPr/>
          </p:nvSpPr>
          <p:spPr>
            <a:xfrm>
              <a:off x="4457700" y="1800225"/>
              <a:ext cx="34385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sp>
          <p:nvSpPr>
            <p:cNvPr id="15" name="Rectangle: Rounded Corners 14">
              <a:extLst>
                <a:ext uri="{FF2B5EF4-FFF2-40B4-BE49-F238E27FC236}">
                  <a16:creationId xmlns:a16="http://schemas.microsoft.com/office/drawing/2014/main" id="{7040794D-B7B3-DE25-F59D-FA4C9518B46C}"/>
                </a:ext>
              </a:extLst>
            </p:cNvPr>
            <p:cNvSpPr/>
            <p:nvPr/>
          </p:nvSpPr>
          <p:spPr>
            <a:xfrm>
              <a:off x="4219575" y="2943225"/>
              <a:ext cx="1838325" cy="581025"/>
            </a:xfrm>
            <a:prstGeom prst="roundRect">
              <a:avLst/>
            </a:prstGeom>
            <a:solidFill>
              <a:srgbClr val="CBEDFD"/>
            </a:solidFill>
            <a:ln w="12700" cap="flat" cmpd="sng" algn="ctr">
              <a:solidFill>
                <a:srgbClr val="002664"/>
              </a:solidFill>
              <a:prstDash val="solid"/>
              <a:miter lim="800000"/>
            </a:ln>
            <a:effectLst/>
          </p:spPr>
          <p:txBody>
            <a:bodyPr wrap="square" bIns="108000" rtlCol="0" anchor="ctr">
              <a:noAutofit/>
            </a:bodyPr>
            <a:lstStyle/>
            <a:p>
              <a:pPr algn="ctr">
                <a:lnSpc>
                  <a:spcPct val="150000"/>
                </a:lnSpc>
                <a:spcBef>
                  <a:spcPts val="1200"/>
                </a:spcBef>
                <a:spcAft>
                  <a:spcPts val="600"/>
                </a:spcAft>
              </a:pPr>
              <a:r>
                <a:rPr lang="en-AU" sz="1600" b="1">
                  <a:solidFill>
                    <a:srgbClr val="000000"/>
                  </a:solidFill>
                  <a:effectLst/>
                  <a:ea typeface="Calibri" panose="020F0502020204030204" pitchFamily="34" charset="0"/>
                </a:rPr>
                <a:t>Outcome 1</a:t>
              </a:r>
              <a:endParaRPr lang="en-AU" sz="1600" b="1">
                <a:effectLst/>
                <a:ea typeface="Calibri" panose="020F0502020204030204" pitchFamily="34" charset="0"/>
              </a:endParaRPr>
            </a:p>
          </p:txBody>
        </p:sp>
        <p:sp>
          <p:nvSpPr>
            <p:cNvPr id="16" name="Rectangle: Rounded Corners 15">
              <a:extLst>
                <a:ext uri="{FF2B5EF4-FFF2-40B4-BE49-F238E27FC236}">
                  <a16:creationId xmlns:a16="http://schemas.microsoft.com/office/drawing/2014/main" id="{A41737AF-EB5C-1587-3B25-69D64137586D}"/>
                </a:ext>
              </a:extLst>
            </p:cNvPr>
            <p:cNvSpPr/>
            <p:nvPr/>
          </p:nvSpPr>
          <p:spPr>
            <a:xfrm>
              <a:off x="6286500" y="2943225"/>
              <a:ext cx="1838325" cy="581025"/>
            </a:xfrm>
            <a:prstGeom prst="roundRect">
              <a:avLst/>
            </a:prstGeom>
            <a:solidFill>
              <a:srgbClr val="CBEDFD"/>
            </a:solidFill>
            <a:ln w="12700" cap="flat" cmpd="sng" algn="ctr">
              <a:solidFill>
                <a:srgbClr val="002664"/>
              </a:solidFill>
              <a:prstDash val="solid"/>
              <a:miter lim="800000"/>
            </a:ln>
            <a:effectLst/>
          </p:spPr>
          <p:txBody>
            <a:bodyPr wrap="square" bIns="108000" rtlCol="0" anchor="ctr">
              <a:noAutofit/>
            </a:bodyPr>
            <a:lstStyle/>
            <a:p>
              <a:pPr algn="ctr">
                <a:lnSpc>
                  <a:spcPct val="150000"/>
                </a:lnSpc>
                <a:spcBef>
                  <a:spcPts val="1200"/>
                </a:spcBef>
                <a:spcAft>
                  <a:spcPts val="600"/>
                </a:spcAft>
              </a:pPr>
              <a:r>
                <a:rPr lang="en-AU" sz="1600" b="1">
                  <a:solidFill>
                    <a:srgbClr val="000000"/>
                  </a:solidFill>
                  <a:effectLst/>
                  <a:ea typeface="Calibri" panose="020F0502020204030204" pitchFamily="34" charset="0"/>
                </a:rPr>
                <a:t>Outcome 2</a:t>
              </a:r>
              <a:endParaRPr lang="en-AU" sz="1600" b="1">
                <a:effectLst/>
                <a:ea typeface="Calibri" panose="020F0502020204030204" pitchFamily="34" charset="0"/>
              </a:endParaRPr>
            </a:p>
          </p:txBody>
        </p:sp>
        <p:sp>
          <p:nvSpPr>
            <p:cNvPr id="17" name="Rectangle: Rounded Corners 16">
              <a:extLst>
                <a:ext uri="{FF2B5EF4-FFF2-40B4-BE49-F238E27FC236}">
                  <a16:creationId xmlns:a16="http://schemas.microsoft.com/office/drawing/2014/main" id="{B754DA99-6978-CCC8-790D-21DD220F742E}"/>
                </a:ext>
              </a:extLst>
            </p:cNvPr>
            <p:cNvSpPr/>
            <p:nvPr/>
          </p:nvSpPr>
          <p:spPr>
            <a:xfrm>
              <a:off x="4219575" y="3676650"/>
              <a:ext cx="18383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sp>
          <p:nvSpPr>
            <p:cNvPr id="18" name="Rectangle: Rounded Corners 17">
              <a:extLst>
                <a:ext uri="{FF2B5EF4-FFF2-40B4-BE49-F238E27FC236}">
                  <a16:creationId xmlns:a16="http://schemas.microsoft.com/office/drawing/2014/main" id="{88A1E98F-01B2-D3DB-32BC-9AC8F9194552}"/>
                </a:ext>
              </a:extLst>
            </p:cNvPr>
            <p:cNvSpPr/>
            <p:nvPr/>
          </p:nvSpPr>
          <p:spPr>
            <a:xfrm>
              <a:off x="6286500" y="3676650"/>
              <a:ext cx="1838325" cy="948690"/>
            </a:xfrm>
            <a:prstGeom prst="roundRect">
              <a:avLst/>
            </a:prstGeom>
            <a:solidFill>
              <a:srgbClr val="FFFFFF"/>
            </a:solidFill>
            <a:ln w="12700" cap="flat" cmpd="sng" algn="ctr">
              <a:solidFill>
                <a:srgbClr val="002664"/>
              </a:solidFill>
              <a:prstDash val="solid"/>
              <a:miter lim="800000"/>
            </a:ln>
            <a:effectLst/>
          </p:spPr>
          <p:txBody>
            <a:bodyPr bIns="108000" rtlCol="0" anchor="ctr"/>
            <a:lstStyle/>
            <a:p>
              <a:endParaRPr lang="en-AU" sz="1600" b="1"/>
            </a:p>
          </p:txBody>
        </p:sp>
      </p:grpSp>
      <p:sp>
        <p:nvSpPr>
          <p:cNvPr id="3" name="Slide Number Placeholder 2">
            <a:extLst>
              <a:ext uri="{FF2B5EF4-FFF2-40B4-BE49-F238E27FC236}">
                <a16:creationId xmlns:a16="http://schemas.microsoft.com/office/drawing/2014/main" id="{EF174012-75A0-D3B3-6B96-6B8C52DEC0E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17072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pPr marL="359410"/>
            <a:r>
              <a:rPr lang="en-US">
                <a:cs typeface="Arial" panose="020B0604020202020204"/>
              </a:rPr>
              <a:t>Changing times, changing me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80C2E-D8B5-CDFC-086F-1A91E199DEDE}"/>
            </a:ext>
          </a:extLst>
        </p:cNvPr>
        <p:cNvGrpSpPr/>
        <p:nvPr/>
      </p:nvGrpSpPr>
      <p:grpSpPr>
        <a:xfrm>
          <a:off x="0" y="0"/>
          <a:ext cx="0" cy="0"/>
          <a:chOff x="0" y="0"/>
          <a:chExt cx="0" cy="0"/>
        </a:xfrm>
      </p:grpSpPr>
      <p:sp>
        <p:nvSpPr>
          <p:cNvPr id="19" name="Text Placeholder 5">
            <a:extLst>
              <a:ext uri="{FF2B5EF4-FFF2-40B4-BE49-F238E27FC236}">
                <a16:creationId xmlns:a16="http://schemas.microsoft.com/office/drawing/2014/main" id="{D24DE8CB-8B02-F4D0-51E3-5C52EFEC74DB}"/>
              </a:ext>
              <a:ext uri="{C183D7F6-B498-43B3-948B-1728B52AA6E4}">
                <adec:decorative xmlns:adec="http://schemas.microsoft.com/office/drawing/2017/decorative" val="1"/>
              </a:ext>
            </a:extLst>
          </p:cNvPr>
          <p:cNvSpPr txBox="1">
            <a:spLocks/>
          </p:cNvSpPr>
          <p:nvPr/>
        </p:nvSpPr>
        <p:spPr>
          <a:xfrm>
            <a:off x="8533319" y="3288565"/>
            <a:ext cx="3297600" cy="2622838"/>
          </a:xfrm>
          <a:prstGeom prst="roundRect">
            <a:avLst>
              <a:gd name="adj" fmla="val 3900"/>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solidFill>
              <a:latin typeface="+mn-lt"/>
            </a:endParaRPr>
          </a:p>
          <a:p>
            <a:pPr>
              <a:lnSpc>
                <a:spcPct val="114000"/>
              </a:lnSpc>
              <a:spcBef>
                <a:spcPts val="600"/>
              </a:spcBef>
              <a:spcAft>
                <a:spcPts val="600"/>
              </a:spcAft>
            </a:pPr>
            <a:r>
              <a:rPr lang="en-US">
                <a:solidFill>
                  <a:schemeClr val="tx1"/>
                </a:solidFill>
                <a:latin typeface="+mn-lt"/>
              </a:rPr>
              <a:t>  </a:t>
            </a:r>
          </a:p>
        </p:txBody>
      </p:sp>
      <p:sp>
        <p:nvSpPr>
          <p:cNvPr id="12" name="Text Placeholder 5">
            <a:extLst>
              <a:ext uri="{FF2B5EF4-FFF2-40B4-BE49-F238E27FC236}">
                <a16:creationId xmlns:a16="http://schemas.microsoft.com/office/drawing/2014/main" id="{27042662-1E80-D1DF-3114-5D2E79FBFEBE}"/>
              </a:ext>
              <a:ext uri="{C183D7F6-B498-43B3-948B-1728B52AA6E4}">
                <adec:decorative xmlns:adec="http://schemas.microsoft.com/office/drawing/2017/decorative" val="1"/>
              </a:ext>
            </a:extLst>
          </p:cNvPr>
          <p:cNvSpPr txBox="1">
            <a:spLocks/>
          </p:cNvSpPr>
          <p:nvPr/>
        </p:nvSpPr>
        <p:spPr>
          <a:xfrm>
            <a:off x="385597" y="3288565"/>
            <a:ext cx="3298683" cy="2622838"/>
          </a:xfrm>
          <a:prstGeom prst="roundRect">
            <a:avLst>
              <a:gd name="adj" fmla="val 8810"/>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solidFill>
              <a:latin typeface="+mn-lt"/>
            </a:endParaRPr>
          </a:p>
          <a:p>
            <a:pPr marL="2800287" lvl="5" indent="-285750">
              <a:lnSpc>
                <a:spcPct val="114000"/>
              </a:lnSpc>
              <a:spcBef>
                <a:spcPts val="600"/>
              </a:spcBef>
            </a:pPr>
            <a:endParaRPr lang="en-US" sz="2000">
              <a:solidFill>
                <a:schemeClr val="tx1"/>
              </a:solidFill>
            </a:endParaRPr>
          </a:p>
        </p:txBody>
      </p:sp>
      <p:sp>
        <p:nvSpPr>
          <p:cNvPr id="15" name="Text Placeholder 5">
            <a:extLst>
              <a:ext uri="{FF2B5EF4-FFF2-40B4-BE49-F238E27FC236}">
                <a16:creationId xmlns:a16="http://schemas.microsoft.com/office/drawing/2014/main" id="{4D4FA360-1263-E8EF-384B-0134A381681D}"/>
              </a:ext>
              <a:ext uri="{C183D7F6-B498-43B3-948B-1728B52AA6E4}">
                <adec:decorative xmlns:adec="http://schemas.microsoft.com/office/drawing/2017/decorative" val="1"/>
              </a:ext>
            </a:extLst>
          </p:cNvPr>
          <p:cNvSpPr txBox="1">
            <a:spLocks/>
          </p:cNvSpPr>
          <p:nvPr/>
        </p:nvSpPr>
        <p:spPr>
          <a:xfrm>
            <a:off x="4460000" y="3288565"/>
            <a:ext cx="3297600" cy="2622838"/>
          </a:xfrm>
          <a:prstGeom prst="roundRect">
            <a:avLst>
              <a:gd name="adj" fmla="val 3409"/>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tx1"/>
              </a:solidFill>
              <a:latin typeface="+mn-lt"/>
            </a:endParaRPr>
          </a:p>
          <a:p>
            <a:pPr>
              <a:lnSpc>
                <a:spcPct val="114000"/>
              </a:lnSpc>
              <a:spcBef>
                <a:spcPts val="600"/>
              </a:spcBef>
              <a:spcAft>
                <a:spcPts val="600"/>
              </a:spcAft>
            </a:pPr>
            <a:r>
              <a:rPr lang="en-US">
                <a:solidFill>
                  <a:schemeClr val="tx1"/>
                </a:solidFill>
                <a:latin typeface="+mn-lt"/>
              </a:rPr>
              <a:t>  </a:t>
            </a:r>
          </a:p>
        </p:txBody>
      </p:sp>
      <p:sp>
        <p:nvSpPr>
          <p:cNvPr id="4" name="Title 3">
            <a:extLst>
              <a:ext uri="{FF2B5EF4-FFF2-40B4-BE49-F238E27FC236}">
                <a16:creationId xmlns:a16="http://schemas.microsoft.com/office/drawing/2014/main" id="{AF699D58-2382-20E7-2BE5-E0A5D91C52E5}"/>
              </a:ext>
            </a:extLst>
          </p:cNvPr>
          <p:cNvSpPr>
            <a:spLocks noGrp="1"/>
          </p:cNvSpPr>
          <p:nvPr>
            <p:ph type="title"/>
          </p:nvPr>
        </p:nvSpPr>
        <p:spPr/>
        <p:txBody>
          <a:bodyPr/>
          <a:lstStyle/>
          <a:p>
            <a:r>
              <a:rPr lang="en-AU"/>
              <a:t>Understanding conflict</a:t>
            </a:r>
          </a:p>
        </p:txBody>
      </p:sp>
      <p:sp>
        <p:nvSpPr>
          <p:cNvPr id="8" name="Text Placeholder 7">
            <a:extLst>
              <a:ext uri="{FF2B5EF4-FFF2-40B4-BE49-F238E27FC236}">
                <a16:creationId xmlns:a16="http://schemas.microsoft.com/office/drawing/2014/main" id="{4158A1A3-98FD-F634-B61D-D9B063D24613}"/>
              </a:ext>
            </a:extLst>
          </p:cNvPr>
          <p:cNvSpPr>
            <a:spLocks noGrp="1"/>
          </p:cNvSpPr>
          <p:nvPr>
            <p:ph type="body" sz="quarter" idx="17"/>
          </p:nvPr>
        </p:nvSpPr>
        <p:spPr>
          <a:xfrm>
            <a:off x="360000" y="1197763"/>
            <a:ext cx="11484000" cy="1531032"/>
          </a:xfrm>
        </p:spPr>
        <p:txBody>
          <a:bodyPr/>
          <a:lstStyle/>
          <a:p>
            <a:r>
              <a:rPr lang="en-AU" b="1"/>
              <a:t>What is Conflict?</a:t>
            </a:r>
            <a:br>
              <a:rPr lang="en-AU"/>
            </a:br>
            <a:r>
              <a:rPr lang="en-AU">
                <a:solidFill>
                  <a:srgbClr val="000000"/>
                </a:solidFill>
              </a:rPr>
              <a:t>Conflict is a disagreement or struggle between people or groups that occurs when their needs, goals, or values clash.</a:t>
            </a:r>
            <a:endParaRPr lang="en-AU"/>
          </a:p>
        </p:txBody>
      </p:sp>
      <p:sp>
        <p:nvSpPr>
          <p:cNvPr id="14" name="Rectangle: Rounded Corners 13">
            <a:extLst>
              <a:ext uri="{FF2B5EF4-FFF2-40B4-BE49-F238E27FC236}">
                <a16:creationId xmlns:a16="http://schemas.microsoft.com/office/drawing/2014/main" id="{09546D49-FEC2-248D-3733-57AA3886B60C}"/>
              </a:ext>
            </a:extLst>
          </p:cNvPr>
          <p:cNvSpPr/>
          <p:nvPr/>
        </p:nvSpPr>
        <p:spPr>
          <a:xfrm>
            <a:off x="280798" y="3020957"/>
            <a:ext cx="2418551" cy="446709"/>
          </a:xfrm>
          <a:prstGeom prst="roundRect">
            <a:avLst>
              <a:gd name="adj" fmla="val 50000"/>
            </a:avLst>
          </a:prstGeom>
          <a:solidFill>
            <a:schemeClr val="accent1"/>
          </a:solid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lang="en-AU" sz="2000" b="1" kern="0">
                <a:solidFill>
                  <a:srgbClr val="FFFFFF"/>
                </a:solidFill>
              </a:rPr>
              <a:t>Types</a:t>
            </a:r>
            <a:endParaRPr kumimoji="0" lang="en-AU" sz="2000" b="1" u="none" strike="noStrike" kern="0" cap="none" spc="0" normalizeH="0" baseline="0" noProof="0">
              <a:ln>
                <a:noFill/>
              </a:ln>
              <a:solidFill>
                <a:srgbClr val="FFFFFF"/>
              </a:solidFill>
              <a:effectLst/>
              <a:uLnTx/>
              <a:uFillTx/>
              <a:ea typeface="+mn-ea"/>
              <a:cs typeface="+mn-cs"/>
            </a:endParaRPr>
          </a:p>
        </p:txBody>
      </p:sp>
      <p:sp>
        <p:nvSpPr>
          <p:cNvPr id="25" name="TextBox 24">
            <a:extLst>
              <a:ext uri="{FF2B5EF4-FFF2-40B4-BE49-F238E27FC236}">
                <a16:creationId xmlns:a16="http://schemas.microsoft.com/office/drawing/2014/main" id="{14197D58-13FB-ED6D-A903-94720A4B9CF1}"/>
              </a:ext>
            </a:extLst>
          </p:cNvPr>
          <p:cNvSpPr txBox="1"/>
          <p:nvPr/>
        </p:nvSpPr>
        <p:spPr>
          <a:xfrm>
            <a:off x="535788" y="3673800"/>
            <a:ext cx="2998299" cy="1877317"/>
          </a:xfrm>
          <a:prstGeom prst="rect">
            <a:avLst/>
          </a:prstGeom>
          <a:noFill/>
        </p:spPr>
        <p:txBody>
          <a:bodyPr wrap="square" lIns="0" tIns="0" rIns="0" bIns="0" rtlCol="0">
            <a:noAutofit/>
          </a:bodyPr>
          <a:lstStyle/>
          <a:p>
            <a:pPr marL="285750" indent="-285750" algn="l">
              <a:lnSpc>
                <a:spcPct val="130000"/>
              </a:lnSpc>
              <a:buFont typeface="Arial" panose="020B0604020202020204" pitchFamily="34" charset="0"/>
              <a:buChar char="•"/>
            </a:pPr>
            <a:r>
              <a:rPr lang="en-AU" sz="2000"/>
              <a:t>intrapersonal</a:t>
            </a:r>
          </a:p>
          <a:p>
            <a:pPr marL="285750" indent="-285750" algn="l">
              <a:lnSpc>
                <a:spcPct val="130000"/>
              </a:lnSpc>
              <a:buFont typeface="Arial" panose="020B0604020202020204" pitchFamily="34" charset="0"/>
              <a:buChar char="•"/>
            </a:pPr>
            <a:r>
              <a:rPr lang="en-AU" sz="2000"/>
              <a:t>interpersonal </a:t>
            </a:r>
          </a:p>
          <a:p>
            <a:pPr marL="285750" indent="-285750" algn="l">
              <a:lnSpc>
                <a:spcPct val="130000"/>
              </a:lnSpc>
              <a:buFont typeface="Arial" panose="020B0604020202020204" pitchFamily="34" charset="0"/>
              <a:buChar char="•"/>
            </a:pPr>
            <a:r>
              <a:rPr lang="en-AU" sz="2000"/>
              <a:t>group</a:t>
            </a:r>
          </a:p>
        </p:txBody>
      </p:sp>
      <p:sp>
        <p:nvSpPr>
          <p:cNvPr id="16" name="Rectangle: Rounded Corners 15">
            <a:extLst>
              <a:ext uri="{FF2B5EF4-FFF2-40B4-BE49-F238E27FC236}">
                <a16:creationId xmlns:a16="http://schemas.microsoft.com/office/drawing/2014/main" id="{0DB54185-3D9F-2639-4C8B-80DB960279AE}"/>
              </a:ext>
            </a:extLst>
          </p:cNvPr>
          <p:cNvSpPr/>
          <p:nvPr/>
        </p:nvSpPr>
        <p:spPr>
          <a:xfrm>
            <a:off x="4355201" y="3020957"/>
            <a:ext cx="2418551" cy="446709"/>
          </a:xfrm>
          <a:prstGeom prst="roundRect">
            <a:avLst>
              <a:gd name="adj" fmla="val 50000"/>
            </a:avLst>
          </a:prstGeom>
          <a:solidFill>
            <a:schemeClr val="tx2"/>
          </a:solid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2000" b="1" u="none" strike="noStrike" kern="0" cap="none" spc="0" normalizeH="0" baseline="0" noProof="0">
                <a:ln>
                  <a:noFill/>
                </a:ln>
                <a:solidFill>
                  <a:srgbClr val="FFFFFF"/>
                </a:solidFill>
                <a:effectLst/>
                <a:uLnTx/>
                <a:uFillTx/>
                <a:ea typeface="+mn-ea"/>
                <a:cs typeface="+mn-cs"/>
              </a:rPr>
              <a:t>Causes</a:t>
            </a:r>
          </a:p>
        </p:txBody>
      </p:sp>
      <p:sp>
        <p:nvSpPr>
          <p:cNvPr id="29" name="TextBox 28">
            <a:extLst>
              <a:ext uri="{FF2B5EF4-FFF2-40B4-BE49-F238E27FC236}">
                <a16:creationId xmlns:a16="http://schemas.microsoft.com/office/drawing/2014/main" id="{1C3D0A60-9FE6-CEC4-5B1A-B51E406AC738}"/>
              </a:ext>
            </a:extLst>
          </p:cNvPr>
          <p:cNvSpPr txBox="1"/>
          <p:nvPr/>
        </p:nvSpPr>
        <p:spPr>
          <a:xfrm>
            <a:off x="4609650" y="3673800"/>
            <a:ext cx="2998299" cy="1877317"/>
          </a:xfrm>
          <a:prstGeom prst="rect">
            <a:avLst/>
          </a:prstGeom>
          <a:noFill/>
        </p:spPr>
        <p:txBody>
          <a:bodyPr wrap="square" lIns="0" tIns="0" rIns="0" bIns="0" rtlCol="0">
            <a:noAutofit/>
          </a:bodyPr>
          <a:lstStyle/>
          <a:p>
            <a:pPr marL="285750" indent="-285750" algn="l">
              <a:lnSpc>
                <a:spcPct val="130000"/>
              </a:lnSpc>
              <a:buFont typeface="Arial" panose="020B0604020202020204" pitchFamily="34" charset="0"/>
              <a:buChar char="•"/>
            </a:pPr>
            <a:r>
              <a:rPr lang="en-AU" sz="2000"/>
              <a:t>poor communication</a:t>
            </a:r>
          </a:p>
          <a:p>
            <a:pPr marL="285750" indent="-285750" algn="l">
              <a:lnSpc>
                <a:spcPct val="130000"/>
              </a:lnSpc>
              <a:buFont typeface="Arial" panose="020B0604020202020204" pitchFamily="34" charset="0"/>
              <a:buChar char="•"/>
            </a:pPr>
            <a:r>
              <a:rPr lang="en-AU" sz="2000"/>
              <a:t>differing values</a:t>
            </a:r>
          </a:p>
          <a:p>
            <a:pPr marL="285750" indent="-285750" algn="l">
              <a:lnSpc>
                <a:spcPct val="130000"/>
              </a:lnSpc>
              <a:buFont typeface="Arial" panose="020B0604020202020204" pitchFamily="34" charset="0"/>
              <a:buChar char="•"/>
            </a:pPr>
            <a:r>
              <a:rPr lang="en-AU" sz="2000"/>
              <a:t>personality clashes</a:t>
            </a:r>
          </a:p>
          <a:p>
            <a:pPr marL="285750" indent="-285750" algn="l">
              <a:lnSpc>
                <a:spcPct val="130000"/>
              </a:lnSpc>
              <a:buFont typeface="Arial" panose="020B0604020202020204" pitchFamily="34" charset="0"/>
              <a:buChar char="•"/>
            </a:pPr>
            <a:r>
              <a:rPr lang="en-AU" sz="2000"/>
              <a:t>bullying or jealousy</a:t>
            </a:r>
          </a:p>
          <a:p>
            <a:pPr marL="285750" indent="-285750" algn="l">
              <a:lnSpc>
                <a:spcPct val="130000"/>
              </a:lnSpc>
              <a:buFont typeface="Arial" panose="020B0604020202020204" pitchFamily="34" charset="0"/>
              <a:buChar char="•"/>
            </a:pPr>
            <a:r>
              <a:rPr lang="en-AU" sz="2000"/>
              <a:t>stress</a:t>
            </a:r>
          </a:p>
        </p:txBody>
      </p:sp>
      <p:sp>
        <p:nvSpPr>
          <p:cNvPr id="20" name="Rectangle: Rounded Corners 19">
            <a:extLst>
              <a:ext uri="{FF2B5EF4-FFF2-40B4-BE49-F238E27FC236}">
                <a16:creationId xmlns:a16="http://schemas.microsoft.com/office/drawing/2014/main" id="{5DA6E06E-4C9C-4076-ABE7-03D300A0E057}"/>
              </a:ext>
            </a:extLst>
          </p:cNvPr>
          <p:cNvSpPr/>
          <p:nvPr/>
        </p:nvSpPr>
        <p:spPr>
          <a:xfrm>
            <a:off x="8428520" y="3020957"/>
            <a:ext cx="2695480" cy="446709"/>
          </a:xfrm>
          <a:prstGeom prst="roundRect">
            <a:avLst>
              <a:gd name="adj" fmla="val 50000"/>
            </a:avLst>
          </a:prstGeom>
          <a:solidFill>
            <a:schemeClr val="accent2"/>
          </a:solidFill>
          <a:ln w="12700"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lang="en-AU" sz="2000" b="1" kern="0">
                <a:solidFill>
                  <a:srgbClr val="FFFFFF"/>
                </a:solidFill>
              </a:rPr>
              <a:t>Resolving conflict</a:t>
            </a:r>
            <a:endParaRPr kumimoji="0" lang="en-AU" sz="2000" b="1" u="none" strike="noStrike" kern="0" cap="none" spc="0" normalizeH="0" baseline="0" noProof="0">
              <a:ln>
                <a:noFill/>
              </a:ln>
              <a:solidFill>
                <a:srgbClr val="FFFFFF"/>
              </a:solidFill>
              <a:effectLst/>
              <a:uLnTx/>
              <a:uFillTx/>
              <a:ea typeface="+mn-ea"/>
              <a:cs typeface="+mn-cs"/>
            </a:endParaRPr>
          </a:p>
        </p:txBody>
      </p:sp>
      <p:sp>
        <p:nvSpPr>
          <p:cNvPr id="30" name="TextBox 29">
            <a:extLst>
              <a:ext uri="{FF2B5EF4-FFF2-40B4-BE49-F238E27FC236}">
                <a16:creationId xmlns:a16="http://schemas.microsoft.com/office/drawing/2014/main" id="{DFCD2049-540D-FC81-9DC7-CCB87C270A0B}"/>
              </a:ext>
            </a:extLst>
          </p:cNvPr>
          <p:cNvSpPr txBox="1"/>
          <p:nvPr/>
        </p:nvSpPr>
        <p:spPr>
          <a:xfrm>
            <a:off x="8793287" y="3673800"/>
            <a:ext cx="2998299" cy="1877317"/>
          </a:xfrm>
          <a:prstGeom prst="rect">
            <a:avLst/>
          </a:prstGeom>
          <a:noFill/>
        </p:spPr>
        <p:txBody>
          <a:bodyPr wrap="square" lIns="0" tIns="0" rIns="0" bIns="0" rtlCol="0">
            <a:noAutofit/>
          </a:bodyPr>
          <a:lstStyle/>
          <a:p>
            <a:pPr marL="285750" indent="-285750" algn="l">
              <a:lnSpc>
                <a:spcPct val="130000"/>
              </a:lnSpc>
              <a:buFont typeface="Arial" panose="020B0604020202020204" pitchFamily="34" charset="0"/>
              <a:buChar char="•"/>
            </a:pPr>
            <a:r>
              <a:rPr lang="en-AU" sz="2000"/>
              <a:t>Avoiding</a:t>
            </a:r>
          </a:p>
          <a:p>
            <a:pPr marL="285750" indent="-285750" algn="l">
              <a:lnSpc>
                <a:spcPct val="130000"/>
              </a:lnSpc>
              <a:buFont typeface="Arial" panose="020B0604020202020204" pitchFamily="34" charset="0"/>
              <a:buChar char="•"/>
            </a:pPr>
            <a:r>
              <a:rPr lang="en-AU" sz="2000"/>
              <a:t>Accommodating</a:t>
            </a:r>
          </a:p>
          <a:p>
            <a:pPr marL="285750" indent="-285750" algn="l">
              <a:lnSpc>
                <a:spcPct val="130000"/>
              </a:lnSpc>
              <a:buFont typeface="Arial" panose="020B0604020202020204" pitchFamily="34" charset="0"/>
              <a:buChar char="•"/>
            </a:pPr>
            <a:r>
              <a:rPr lang="en-AU" sz="2000"/>
              <a:t>Compromising</a:t>
            </a:r>
          </a:p>
          <a:p>
            <a:pPr marL="285750" indent="-285750" algn="l">
              <a:lnSpc>
                <a:spcPct val="130000"/>
              </a:lnSpc>
              <a:buFont typeface="Arial" panose="020B0604020202020204" pitchFamily="34" charset="0"/>
              <a:buChar char="•"/>
            </a:pPr>
            <a:r>
              <a:rPr lang="en-AU" sz="2000"/>
              <a:t>Competing</a:t>
            </a:r>
          </a:p>
          <a:p>
            <a:pPr marL="285750" indent="-285750" algn="l">
              <a:lnSpc>
                <a:spcPct val="130000"/>
              </a:lnSpc>
              <a:buFont typeface="Arial" panose="020B0604020202020204" pitchFamily="34" charset="0"/>
              <a:buChar char="•"/>
            </a:pPr>
            <a:r>
              <a:rPr lang="en-AU" sz="2000"/>
              <a:t>collaborating</a:t>
            </a:r>
          </a:p>
        </p:txBody>
      </p:sp>
      <p:sp>
        <p:nvSpPr>
          <p:cNvPr id="3" name="Slide Number Placeholder 2">
            <a:extLst>
              <a:ext uri="{FF2B5EF4-FFF2-40B4-BE49-F238E27FC236}">
                <a16:creationId xmlns:a16="http://schemas.microsoft.com/office/drawing/2014/main" id="{C76D5600-8A10-EA79-179D-596951675E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50</a:t>
            </a:fld>
            <a:endParaRPr lang="en-AU"/>
          </a:p>
        </p:txBody>
      </p:sp>
    </p:spTree>
    <p:extLst>
      <p:ext uri="{BB962C8B-B14F-4D97-AF65-F5344CB8AC3E}">
        <p14:creationId xmlns:p14="http://schemas.microsoft.com/office/powerpoint/2010/main" val="420249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2431-8BF4-54A8-D97A-424881EFB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2F6E82-98BF-AF42-CE05-7819E7375288}"/>
              </a:ext>
            </a:extLst>
          </p:cNvPr>
          <p:cNvSpPr>
            <a:spLocks noGrp="1"/>
          </p:cNvSpPr>
          <p:nvPr>
            <p:ph type="title"/>
          </p:nvPr>
        </p:nvSpPr>
        <p:spPr>
          <a:xfrm>
            <a:off x="5400000" y="360000"/>
            <a:ext cx="6485612" cy="444154"/>
          </a:xfrm>
        </p:spPr>
        <p:txBody>
          <a:bodyPr/>
          <a:lstStyle/>
          <a:p>
            <a:r>
              <a:rPr lang="en-AU"/>
              <a:t>Activity – decision-tree (2)</a:t>
            </a:r>
          </a:p>
        </p:txBody>
      </p:sp>
      <p:sp>
        <p:nvSpPr>
          <p:cNvPr id="5" name="Text Placeholder 4">
            <a:extLst>
              <a:ext uri="{FF2B5EF4-FFF2-40B4-BE49-F238E27FC236}">
                <a16:creationId xmlns:a16="http://schemas.microsoft.com/office/drawing/2014/main" id="{439E2765-C4E8-C0E1-5D48-153A8B93C399}"/>
              </a:ext>
            </a:extLst>
          </p:cNvPr>
          <p:cNvSpPr>
            <a:spLocks noGrp="1"/>
          </p:cNvSpPr>
          <p:nvPr>
            <p:ph type="body" sz="quarter" idx="18"/>
          </p:nvPr>
        </p:nvSpPr>
        <p:spPr>
          <a:xfrm>
            <a:off x="5400000" y="1080000"/>
            <a:ext cx="5400000" cy="294189"/>
          </a:xfrm>
        </p:spPr>
        <p:txBody>
          <a:bodyPr/>
          <a:lstStyle/>
          <a:p>
            <a:r>
              <a:rPr lang="en-AU"/>
              <a:t>Class discussion</a:t>
            </a:r>
          </a:p>
        </p:txBody>
      </p:sp>
      <p:sp>
        <p:nvSpPr>
          <p:cNvPr id="4" name="Text Placeholder 10">
            <a:extLst>
              <a:ext uri="{FF2B5EF4-FFF2-40B4-BE49-F238E27FC236}">
                <a16:creationId xmlns:a16="http://schemas.microsoft.com/office/drawing/2014/main" id="{0A55BD50-7937-212C-98E6-C529DD1B444A}"/>
              </a:ext>
            </a:extLst>
          </p:cNvPr>
          <p:cNvSpPr>
            <a:spLocks noGrp="1"/>
          </p:cNvSpPr>
          <p:nvPr>
            <p:ph type="body" sz="quarter" idx="17"/>
          </p:nvPr>
        </p:nvSpPr>
        <p:spPr>
          <a:xfrm>
            <a:off x="5400000" y="1620000"/>
            <a:ext cx="6485612" cy="2928843"/>
          </a:xfrm>
        </p:spPr>
        <p:txBody>
          <a:bodyPr/>
          <a:lstStyle/>
          <a:p>
            <a:r>
              <a:rPr lang="en-AU" sz="1800" b="1"/>
              <a:t>Questions</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How did annotating your decision tree enhance your understanding of the conflict?</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Did recognising and categorising the cause of the conflict change your perspective on the situation?</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Which conflict resolution style do you think you naturally gravitate towards? Do you think it is effective? Why or why not?</a:t>
            </a:r>
          </a:p>
          <a:p>
            <a:pPr marL="285750" lvl="0" indent="-285750">
              <a:lnSpc>
                <a:spcPct val="150000"/>
              </a:lnSpc>
              <a:spcAft>
                <a:spcPts val="0"/>
              </a:spcAft>
              <a:buFont typeface="Arial" panose="020B0604020202020204" pitchFamily="34" charset="0"/>
              <a:buChar char="•"/>
            </a:pPr>
            <a:r>
              <a:rPr lang="en-AU" sz="1800">
                <a:effectLst/>
                <a:ea typeface="Calibri" panose="020F0502020204030204" pitchFamily="34" charset="0"/>
              </a:rPr>
              <a:t>If you were asked to select another conflict resolution style for the same conflict, what style would you choose and why?</a:t>
            </a:r>
          </a:p>
        </p:txBody>
      </p:sp>
      <p:sp>
        <p:nvSpPr>
          <p:cNvPr id="3" name="Slide Number Placeholder 2">
            <a:extLst>
              <a:ext uri="{FF2B5EF4-FFF2-40B4-BE49-F238E27FC236}">
                <a16:creationId xmlns:a16="http://schemas.microsoft.com/office/drawing/2014/main" id="{28D4FFA8-1171-9414-16BA-3D5C59F115D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22939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34DA-F808-02C4-0BFA-43A61745C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B93A5-C214-06BD-D830-C7FF632D237F}"/>
              </a:ext>
            </a:extLst>
          </p:cNvPr>
          <p:cNvSpPr>
            <a:spLocks noGrp="1"/>
          </p:cNvSpPr>
          <p:nvPr>
            <p:ph type="title"/>
          </p:nvPr>
        </p:nvSpPr>
        <p:spPr/>
        <p:txBody>
          <a:bodyPr/>
          <a:lstStyle/>
          <a:p>
            <a:r>
              <a:rPr lang="en-AU"/>
              <a:t>Activity – respectful relationships</a:t>
            </a:r>
          </a:p>
        </p:txBody>
      </p:sp>
      <p:sp>
        <p:nvSpPr>
          <p:cNvPr id="5" name="Text Placeholder 4">
            <a:extLst>
              <a:ext uri="{FF2B5EF4-FFF2-40B4-BE49-F238E27FC236}">
                <a16:creationId xmlns:a16="http://schemas.microsoft.com/office/drawing/2014/main" id="{3742A293-74F4-1573-E715-5A4D1B18F50F}"/>
              </a:ext>
            </a:extLst>
          </p:cNvPr>
          <p:cNvSpPr>
            <a:spLocks noGrp="1"/>
          </p:cNvSpPr>
          <p:nvPr>
            <p:ph type="body" sz="quarter" idx="18"/>
          </p:nvPr>
        </p:nvSpPr>
        <p:spPr/>
        <p:txBody>
          <a:bodyPr/>
          <a:lstStyle/>
          <a:p>
            <a:r>
              <a:rPr lang="en-AU"/>
              <a:t>Y-chart</a:t>
            </a:r>
          </a:p>
        </p:txBody>
      </p:sp>
      <p:grpSp>
        <p:nvGrpSpPr>
          <p:cNvPr id="26" name="Group 25" descr="Y-chart diagram showing 3 sections for ‘Looks like’, ‘Sounds like’ and ‘Feels like’.">
            <a:extLst>
              <a:ext uri="{FF2B5EF4-FFF2-40B4-BE49-F238E27FC236}">
                <a16:creationId xmlns:a16="http://schemas.microsoft.com/office/drawing/2014/main" id="{23C89C11-781D-96EF-9D41-943F9EE5AA37}"/>
              </a:ext>
            </a:extLst>
          </p:cNvPr>
          <p:cNvGrpSpPr/>
          <p:nvPr/>
        </p:nvGrpSpPr>
        <p:grpSpPr>
          <a:xfrm>
            <a:off x="5328792" y="1964354"/>
            <a:ext cx="6694823" cy="4775936"/>
            <a:chOff x="5328792" y="1964354"/>
            <a:chExt cx="6694823" cy="4775936"/>
          </a:xfrm>
        </p:grpSpPr>
        <p:grpSp>
          <p:nvGrpSpPr>
            <p:cNvPr id="19" name="Group 18">
              <a:extLst>
                <a:ext uri="{FF2B5EF4-FFF2-40B4-BE49-F238E27FC236}">
                  <a16:creationId xmlns:a16="http://schemas.microsoft.com/office/drawing/2014/main" id="{12FD5472-E007-02D3-3A94-E6E2A3378D55}"/>
                </a:ext>
                <a:ext uri="{C183D7F6-B498-43B3-948B-1728B52AA6E4}">
                  <adec:decorative xmlns:adec="http://schemas.microsoft.com/office/drawing/2017/decorative" val="1"/>
                </a:ext>
              </a:extLst>
            </p:cNvPr>
            <p:cNvGrpSpPr/>
            <p:nvPr/>
          </p:nvGrpSpPr>
          <p:grpSpPr>
            <a:xfrm>
              <a:off x="6127093" y="2705440"/>
              <a:ext cx="5057724" cy="3665012"/>
              <a:chOff x="2595200" y="2198467"/>
              <a:chExt cx="6977233" cy="4587504"/>
            </a:xfrm>
          </p:grpSpPr>
          <p:cxnSp>
            <p:nvCxnSpPr>
              <p:cNvPr id="20" name="Google Shape;84;p15">
                <a:extLst>
                  <a:ext uri="{FF2B5EF4-FFF2-40B4-BE49-F238E27FC236}">
                    <a16:creationId xmlns:a16="http://schemas.microsoft.com/office/drawing/2014/main" id="{ED2C1A71-34C3-2555-8B19-E9938B62065A}"/>
                  </a:ext>
                  <a:ext uri="{C183D7F6-B498-43B3-948B-1728B52AA6E4}">
                    <adec:decorative xmlns:adec="http://schemas.microsoft.com/office/drawing/2017/decorative" val="1"/>
                  </a:ext>
                </a:extLst>
              </p:cNvPr>
              <p:cNvCxnSpPr/>
              <p:nvPr/>
            </p:nvCxnSpPr>
            <p:spPr>
              <a:xfrm flipH="1">
                <a:off x="6069086" y="3653971"/>
                <a:ext cx="12400" cy="3132000"/>
              </a:xfrm>
              <a:prstGeom prst="straightConnector1">
                <a:avLst/>
              </a:prstGeom>
              <a:noFill/>
              <a:ln w="38100" cap="flat" cmpd="sng">
                <a:solidFill>
                  <a:schemeClr val="accent1"/>
                </a:solidFill>
                <a:prstDash val="solid"/>
                <a:round/>
                <a:headEnd type="none" w="sm" len="sm"/>
                <a:tailEnd type="none" w="sm" len="sm"/>
              </a:ln>
            </p:spPr>
          </p:cxnSp>
          <p:cxnSp>
            <p:nvCxnSpPr>
              <p:cNvPr id="21" name="Google Shape;85;p15">
                <a:extLst>
                  <a:ext uri="{FF2B5EF4-FFF2-40B4-BE49-F238E27FC236}">
                    <a16:creationId xmlns:a16="http://schemas.microsoft.com/office/drawing/2014/main" id="{56DB8B7A-DC10-F4A9-B24B-E9844FBAA1D6}"/>
                  </a:ext>
                  <a:ext uri="{C183D7F6-B498-43B3-948B-1728B52AA6E4}">
                    <adec:decorative xmlns:adec="http://schemas.microsoft.com/office/drawing/2017/decorative" val="1"/>
                  </a:ext>
                </a:extLst>
              </p:cNvPr>
              <p:cNvCxnSpPr/>
              <p:nvPr/>
            </p:nvCxnSpPr>
            <p:spPr>
              <a:xfrm flipH="1">
                <a:off x="6071633" y="2198467"/>
                <a:ext cx="3500800" cy="1481200"/>
              </a:xfrm>
              <a:prstGeom prst="straightConnector1">
                <a:avLst/>
              </a:prstGeom>
              <a:noFill/>
              <a:ln w="38100" cap="flat" cmpd="sng">
                <a:solidFill>
                  <a:schemeClr val="accent1"/>
                </a:solidFill>
                <a:prstDash val="solid"/>
                <a:round/>
                <a:headEnd type="none" w="sm" len="sm"/>
                <a:tailEnd type="none" w="sm" len="sm"/>
              </a:ln>
            </p:spPr>
          </p:cxnSp>
          <p:cxnSp>
            <p:nvCxnSpPr>
              <p:cNvPr id="22" name="Google Shape;86;p15">
                <a:extLst>
                  <a:ext uri="{FF2B5EF4-FFF2-40B4-BE49-F238E27FC236}">
                    <a16:creationId xmlns:a16="http://schemas.microsoft.com/office/drawing/2014/main" id="{8B8B8DDD-D238-F09F-119D-6D8DA157DDCA}"/>
                  </a:ext>
                  <a:ext uri="{C183D7F6-B498-43B3-948B-1728B52AA6E4}">
                    <adec:decorative xmlns:adec="http://schemas.microsoft.com/office/drawing/2017/decorative" val="1"/>
                  </a:ext>
                </a:extLst>
              </p:cNvPr>
              <p:cNvCxnSpPr/>
              <p:nvPr/>
            </p:nvCxnSpPr>
            <p:spPr>
              <a:xfrm>
                <a:off x="2595200" y="2198467"/>
                <a:ext cx="3500800" cy="1481200"/>
              </a:xfrm>
              <a:prstGeom prst="straightConnector1">
                <a:avLst/>
              </a:prstGeom>
              <a:noFill/>
              <a:ln w="38100" cap="flat" cmpd="sng">
                <a:solidFill>
                  <a:schemeClr val="accent1"/>
                </a:solidFill>
                <a:prstDash val="solid"/>
                <a:round/>
                <a:headEnd type="none" w="sm" len="sm"/>
                <a:tailEnd type="none" w="sm" len="sm"/>
              </a:ln>
            </p:spPr>
          </p:cxnSp>
        </p:grpSp>
        <p:sp>
          <p:nvSpPr>
            <p:cNvPr id="23" name="Google Shape;95;p15">
              <a:extLst>
                <a:ext uri="{FF2B5EF4-FFF2-40B4-BE49-F238E27FC236}">
                  <a16:creationId xmlns:a16="http://schemas.microsoft.com/office/drawing/2014/main" id="{ACBFEA64-EA50-D80C-FBB9-563B3300B2DD}"/>
                </a:ext>
              </a:extLst>
            </p:cNvPr>
            <p:cNvSpPr txBox="1"/>
            <p:nvPr/>
          </p:nvSpPr>
          <p:spPr>
            <a:xfrm>
              <a:off x="6911394" y="1964354"/>
              <a:ext cx="3469612" cy="1310668"/>
            </a:xfrm>
            <a:prstGeom prst="rect">
              <a:avLst/>
            </a:prstGeom>
            <a:noFill/>
            <a:ln>
              <a:noFill/>
            </a:ln>
          </p:spPr>
          <p:txBody>
            <a:bodyPr spcFirstLastPara="1" wrap="square" lIns="121900" tIns="121900" rIns="121900" bIns="121900" anchor="t" anchorCtr="0">
              <a:noAutofit/>
            </a:bodyPr>
            <a:lstStyle/>
            <a:p>
              <a:pPr algn="ctr"/>
              <a:r>
                <a:rPr lang="en" sz="1800">
                  <a:solidFill>
                    <a:srgbClr val="000000"/>
                  </a:solidFill>
                  <a:ea typeface="Montserrat"/>
                  <a:cs typeface="Arial" panose="020B0604020202020204" pitchFamily="34" charset="0"/>
                  <a:sym typeface="Montserrat"/>
                </a:rPr>
                <a:t>Looks like</a:t>
              </a:r>
              <a:endParaRPr sz="1800">
                <a:solidFill>
                  <a:srgbClr val="000000"/>
                </a:solidFill>
                <a:ea typeface="Arial"/>
                <a:cs typeface="Arial" panose="020B0604020202020204" pitchFamily="34" charset="0"/>
                <a:sym typeface="Arial"/>
              </a:endParaRPr>
            </a:p>
          </p:txBody>
        </p:sp>
        <p:sp>
          <p:nvSpPr>
            <p:cNvPr id="24" name="Google Shape;93;p15">
              <a:extLst>
                <a:ext uri="{FF2B5EF4-FFF2-40B4-BE49-F238E27FC236}">
                  <a16:creationId xmlns:a16="http://schemas.microsoft.com/office/drawing/2014/main" id="{18DC0BD9-34FE-CE6B-0762-DFD2C219C45C}"/>
                </a:ext>
              </a:extLst>
            </p:cNvPr>
            <p:cNvSpPr txBox="1"/>
            <p:nvPr/>
          </p:nvSpPr>
          <p:spPr>
            <a:xfrm>
              <a:off x="5328792" y="3913654"/>
              <a:ext cx="2721617" cy="2721460"/>
            </a:xfrm>
            <a:prstGeom prst="rect">
              <a:avLst/>
            </a:prstGeom>
            <a:noFill/>
            <a:ln>
              <a:noFill/>
            </a:ln>
          </p:spPr>
          <p:txBody>
            <a:bodyPr spcFirstLastPara="1" wrap="square" lIns="121900" tIns="121900" rIns="121900" bIns="121900" anchor="t" anchorCtr="0">
              <a:noAutofit/>
            </a:bodyPr>
            <a:lstStyle/>
            <a:p>
              <a:pPr algn="ctr"/>
              <a:r>
                <a:rPr lang="en-AU" sz="1800">
                  <a:solidFill>
                    <a:srgbClr val="000000"/>
                  </a:solidFill>
                  <a:ea typeface="Montserrat"/>
                  <a:cs typeface="Arial" panose="020B0604020202020204" pitchFamily="34" charset="0"/>
                  <a:sym typeface="Montserrat"/>
                </a:rPr>
                <a:t>Sounds like</a:t>
              </a:r>
              <a:endParaRPr sz="1800">
                <a:cs typeface="Arial" panose="020B0604020202020204" pitchFamily="34" charset="0"/>
              </a:endParaRPr>
            </a:p>
            <a:p>
              <a:pPr algn="ctr">
                <a:buClr>
                  <a:srgbClr val="000000"/>
                </a:buClr>
                <a:buSzPts val="1000"/>
              </a:pPr>
              <a:endParaRPr sz="1800">
                <a:solidFill>
                  <a:srgbClr val="000000"/>
                </a:solidFill>
                <a:ea typeface="Montserrat"/>
                <a:cs typeface="Montserrat"/>
                <a:sym typeface="Montserrat"/>
              </a:endParaRPr>
            </a:p>
            <a:p>
              <a:pPr algn="ctr">
                <a:buClr>
                  <a:srgbClr val="000000"/>
                </a:buClr>
                <a:buSzPts val="1000"/>
              </a:pPr>
              <a:endParaRPr sz="1800">
                <a:solidFill>
                  <a:srgbClr val="000000"/>
                </a:solidFill>
                <a:ea typeface="Montserrat"/>
                <a:cs typeface="Montserrat"/>
                <a:sym typeface="Montserrat"/>
              </a:endParaRPr>
            </a:p>
            <a:p>
              <a:pPr algn="ctr">
                <a:buClr>
                  <a:srgbClr val="000000"/>
                </a:buClr>
                <a:buSzPts val="1200"/>
              </a:pPr>
              <a:endParaRPr sz="1800">
                <a:solidFill>
                  <a:srgbClr val="000000"/>
                </a:solidFill>
                <a:ea typeface="Montserrat"/>
                <a:cs typeface="Montserrat"/>
                <a:sym typeface="Montserrat"/>
              </a:endParaRPr>
            </a:p>
          </p:txBody>
        </p:sp>
        <p:sp>
          <p:nvSpPr>
            <p:cNvPr id="25" name="Google Shape;93;p15">
              <a:extLst>
                <a:ext uri="{FF2B5EF4-FFF2-40B4-BE49-F238E27FC236}">
                  <a16:creationId xmlns:a16="http://schemas.microsoft.com/office/drawing/2014/main" id="{2FB83CC8-7BB3-D8DB-234A-D2688141391E}"/>
                </a:ext>
              </a:extLst>
            </p:cNvPr>
            <p:cNvSpPr txBox="1"/>
            <p:nvPr/>
          </p:nvSpPr>
          <p:spPr>
            <a:xfrm>
              <a:off x="9301998" y="3913654"/>
              <a:ext cx="2721617" cy="2826636"/>
            </a:xfrm>
            <a:prstGeom prst="rect">
              <a:avLst/>
            </a:prstGeom>
            <a:noFill/>
            <a:ln>
              <a:noFill/>
            </a:ln>
          </p:spPr>
          <p:txBody>
            <a:bodyPr spcFirstLastPara="1" wrap="square" lIns="121900" tIns="121900" rIns="121900" bIns="121900" anchor="t" anchorCtr="0">
              <a:noAutofit/>
            </a:bodyPr>
            <a:lstStyle/>
            <a:p>
              <a:pPr algn="ctr"/>
              <a:r>
                <a:rPr lang="en-AU" sz="1800">
                  <a:solidFill>
                    <a:srgbClr val="000000"/>
                  </a:solidFill>
                  <a:ea typeface="Montserrat"/>
                  <a:cs typeface="Arial" panose="020B0604020202020204" pitchFamily="34" charset="0"/>
                  <a:sym typeface="Montserrat"/>
                </a:rPr>
                <a:t>Feels like</a:t>
              </a:r>
              <a:endParaRPr sz="1800">
                <a:cs typeface="Arial" panose="020B0604020202020204" pitchFamily="34" charset="0"/>
              </a:endParaRPr>
            </a:p>
            <a:p>
              <a:pPr algn="ctr">
                <a:buClr>
                  <a:srgbClr val="000000"/>
                </a:buClr>
                <a:buSzPts val="1000"/>
              </a:pPr>
              <a:endParaRPr sz="1800">
                <a:solidFill>
                  <a:srgbClr val="000000"/>
                </a:solidFill>
                <a:ea typeface="Montserrat"/>
                <a:cs typeface="Montserrat"/>
                <a:sym typeface="Montserrat"/>
              </a:endParaRPr>
            </a:p>
            <a:p>
              <a:pPr algn="ctr">
                <a:buClr>
                  <a:srgbClr val="000000"/>
                </a:buClr>
                <a:buSzPts val="1000"/>
              </a:pPr>
              <a:endParaRPr sz="1800">
                <a:solidFill>
                  <a:srgbClr val="000000"/>
                </a:solidFill>
                <a:ea typeface="Montserrat"/>
                <a:cs typeface="Montserrat"/>
                <a:sym typeface="Montserrat"/>
              </a:endParaRPr>
            </a:p>
            <a:p>
              <a:pPr algn="ctr">
                <a:buClr>
                  <a:srgbClr val="000000"/>
                </a:buClr>
                <a:buSzPts val="1200"/>
              </a:pPr>
              <a:endParaRPr sz="1800">
                <a:solidFill>
                  <a:srgbClr val="000000"/>
                </a:solidFill>
                <a:ea typeface="Montserrat"/>
                <a:cs typeface="Montserrat"/>
                <a:sym typeface="Montserrat"/>
              </a:endParaRPr>
            </a:p>
          </p:txBody>
        </p:sp>
      </p:grpSp>
      <p:sp>
        <p:nvSpPr>
          <p:cNvPr id="3" name="Slide Number Placeholder 2">
            <a:extLst>
              <a:ext uri="{FF2B5EF4-FFF2-40B4-BE49-F238E27FC236}">
                <a16:creationId xmlns:a16="http://schemas.microsoft.com/office/drawing/2014/main" id="{CC500B31-B768-0087-192E-8C37852DDBC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52</a:t>
            </a:fld>
            <a:endParaRPr lang="en-AU"/>
          </a:p>
        </p:txBody>
      </p:sp>
    </p:spTree>
    <p:extLst>
      <p:ext uri="{BB962C8B-B14F-4D97-AF65-F5344CB8AC3E}">
        <p14:creationId xmlns:p14="http://schemas.microsoft.com/office/powerpoint/2010/main" val="399829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58FBC5-69C7-E603-6BC6-B556800C4D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D11232-2208-F9A6-3FB6-3C6EC5994E90}"/>
              </a:ext>
            </a:extLst>
          </p:cNvPr>
          <p:cNvSpPr>
            <a:spLocks noGrp="1"/>
          </p:cNvSpPr>
          <p:nvPr>
            <p:ph type="title"/>
          </p:nvPr>
        </p:nvSpPr>
        <p:spPr/>
        <p:txBody>
          <a:bodyPr/>
          <a:lstStyle/>
          <a:p>
            <a:r>
              <a:rPr lang="en-AU"/>
              <a:t>Rights, responsibilities and roles</a:t>
            </a:r>
          </a:p>
        </p:txBody>
      </p:sp>
      <p:sp>
        <p:nvSpPr>
          <p:cNvPr id="10" name="Text Placeholder 9">
            <a:extLst>
              <a:ext uri="{FF2B5EF4-FFF2-40B4-BE49-F238E27FC236}">
                <a16:creationId xmlns:a16="http://schemas.microsoft.com/office/drawing/2014/main" id="{3F99D2FE-A46C-9083-EEED-E3482463B9AC}"/>
              </a:ext>
            </a:extLst>
          </p:cNvPr>
          <p:cNvSpPr>
            <a:spLocks noGrp="1"/>
          </p:cNvSpPr>
          <p:nvPr>
            <p:ph type="body" sz="quarter" idx="17"/>
          </p:nvPr>
        </p:nvSpPr>
        <p:spPr>
          <a:xfrm>
            <a:off x="360000" y="1037538"/>
            <a:ext cx="11484000" cy="1076309"/>
          </a:xfrm>
        </p:spPr>
        <p:txBody>
          <a:bodyPr/>
          <a:lstStyle/>
          <a:p>
            <a:r>
              <a:rPr lang="en-AU">
                <a:solidFill>
                  <a:srgbClr val="22272B"/>
                </a:solidFill>
              </a:rPr>
              <a:t>Every relationship involves different rights, responsibilities and roles that each party must fulfil and uphold in order to create and foster respectful relationships.</a:t>
            </a:r>
            <a:endParaRPr lang="en-US"/>
          </a:p>
        </p:txBody>
      </p:sp>
      <p:sp>
        <p:nvSpPr>
          <p:cNvPr id="12" name="Text Placeholder 5">
            <a:extLst>
              <a:ext uri="{FF2B5EF4-FFF2-40B4-BE49-F238E27FC236}">
                <a16:creationId xmlns:a16="http://schemas.microsoft.com/office/drawing/2014/main" id="{D3FD591D-B2F4-07D0-580B-2640AF7AA5D7}"/>
              </a:ext>
              <a:ext uri="{C183D7F6-B498-43B3-948B-1728B52AA6E4}">
                <adec:decorative xmlns:adec="http://schemas.microsoft.com/office/drawing/2017/decorative" val="1"/>
              </a:ext>
            </a:extLst>
          </p:cNvPr>
          <p:cNvSpPr txBox="1">
            <a:spLocks/>
          </p:cNvSpPr>
          <p:nvPr/>
        </p:nvSpPr>
        <p:spPr>
          <a:xfrm>
            <a:off x="372798" y="2478588"/>
            <a:ext cx="2995529" cy="2982056"/>
          </a:xfrm>
          <a:prstGeom prst="roundRect">
            <a:avLst>
              <a:gd name="adj" fmla="val 2909"/>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endParaRPr>
          </a:p>
          <a:p>
            <a:pPr marL="2800287" marR="0" lvl="5" indent="-285750" algn="l" defTabSz="914377" rtl="0" eaLnBrk="1" fontAlgn="auto" latinLnBrk="0" hangingPunct="1">
              <a:lnSpc>
                <a:spcPct val="114000"/>
              </a:lnSpc>
              <a:spcBef>
                <a:spcPts val="600"/>
              </a:spcBef>
              <a:spcAft>
                <a:spcPts val="0"/>
              </a:spcAft>
              <a:buClrTx/>
              <a:buSzTx/>
              <a:buFont typeface="Arial" panose="020B0604020202020204" pitchFamily="34" charset="0"/>
              <a:buChar char="•"/>
              <a:tabLst/>
              <a:defRPr/>
            </a:pPr>
            <a:endPar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A1E92229-5F77-2B80-DCF9-A9B670CC75A0}"/>
              </a:ext>
            </a:extLst>
          </p:cNvPr>
          <p:cNvSpPr/>
          <p:nvPr/>
        </p:nvSpPr>
        <p:spPr>
          <a:xfrm>
            <a:off x="267999" y="2201630"/>
            <a:ext cx="2418551" cy="462317"/>
          </a:xfrm>
          <a:prstGeom prst="roundRect">
            <a:avLst>
              <a:gd name="adj" fmla="val 50000"/>
            </a:avLst>
          </a:prstGeom>
          <a:solidFill>
            <a:schemeClr val="accent1"/>
          </a:solidFill>
          <a:ln w="12700" cap="flat" cmpd="sng" algn="ctr">
            <a:solidFill>
              <a:schemeClr val="accent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000" b="1" u="none" strike="noStrike" kern="0" cap="none" spc="0" normalizeH="0" baseline="0" noProof="0">
                <a:ln>
                  <a:noFill/>
                </a:ln>
                <a:solidFill>
                  <a:srgbClr val="FFFFFF"/>
                </a:solidFill>
                <a:effectLst/>
                <a:uLnTx/>
                <a:uFillTx/>
                <a:latin typeface="Arial" panose="020B0604020202020204" pitchFamily="34" charset="0"/>
              </a:rPr>
              <a:t>Rights</a:t>
            </a:r>
          </a:p>
        </p:txBody>
      </p:sp>
      <p:sp>
        <p:nvSpPr>
          <p:cNvPr id="25" name="TextBox 24">
            <a:extLst>
              <a:ext uri="{FF2B5EF4-FFF2-40B4-BE49-F238E27FC236}">
                <a16:creationId xmlns:a16="http://schemas.microsoft.com/office/drawing/2014/main" id="{AD82C8E8-AC0E-989B-9968-541A9B239A32}"/>
              </a:ext>
            </a:extLst>
          </p:cNvPr>
          <p:cNvSpPr txBox="1"/>
          <p:nvPr/>
        </p:nvSpPr>
        <p:spPr>
          <a:xfrm>
            <a:off x="549290" y="2810346"/>
            <a:ext cx="2855562" cy="2808000"/>
          </a:xfrm>
          <a:prstGeom prst="rect">
            <a:avLst/>
          </a:prstGeom>
          <a:noFill/>
        </p:spPr>
        <p:txBody>
          <a:bodyPr wrap="square" lIns="0" tIns="0" rIns="0" bIns="0" rtlCol="0">
            <a:noAutofit/>
          </a:bodyPr>
          <a:lstStyle/>
          <a:p>
            <a:pPr>
              <a:lnSpc>
                <a:spcPct val="120000"/>
              </a:lnSpc>
              <a:buNone/>
            </a:pPr>
            <a:r>
              <a:rPr lang="en-AU" sz="1700"/>
              <a:t>Rights are things that every person is entitled to. In relationships, this includes:</a:t>
            </a:r>
          </a:p>
          <a:p>
            <a:pPr marL="285750" indent="-285750">
              <a:lnSpc>
                <a:spcPct val="120000"/>
              </a:lnSpc>
              <a:buFont typeface="Arial" panose="020B0604020202020204" pitchFamily="34" charset="0"/>
              <a:buChar char="•"/>
            </a:pPr>
            <a:r>
              <a:rPr lang="en-AU" sz="1700"/>
              <a:t>respect</a:t>
            </a:r>
          </a:p>
          <a:p>
            <a:pPr marL="285750" indent="-285750">
              <a:lnSpc>
                <a:spcPct val="120000"/>
              </a:lnSpc>
              <a:buFont typeface="Arial" panose="020B0604020202020204" pitchFamily="34" charset="0"/>
              <a:buChar char="•"/>
            </a:pPr>
            <a:r>
              <a:rPr lang="en-AU" sz="1700"/>
              <a:t>safety </a:t>
            </a:r>
          </a:p>
          <a:p>
            <a:pPr marL="285750" indent="-285750">
              <a:lnSpc>
                <a:spcPct val="120000"/>
              </a:lnSpc>
              <a:buFont typeface="Arial" panose="020B0604020202020204" pitchFamily="34" charset="0"/>
              <a:buChar char="•"/>
            </a:pPr>
            <a:r>
              <a:rPr lang="en-AU" sz="1700"/>
              <a:t>privacy</a:t>
            </a:r>
          </a:p>
          <a:p>
            <a:pPr marL="285750" indent="-285750">
              <a:lnSpc>
                <a:spcPct val="120000"/>
              </a:lnSpc>
              <a:buFont typeface="Arial" panose="020B0604020202020204" pitchFamily="34" charset="0"/>
              <a:buChar char="•"/>
            </a:pPr>
            <a:r>
              <a:rPr lang="en-AU" sz="1700"/>
              <a:t>choice </a:t>
            </a:r>
          </a:p>
          <a:p>
            <a:pPr marL="285750" indent="-285750">
              <a:lnSpc>
                <a:spcPct val="120000"/>
              </a:lnSpc>
              <a:buFont typeface="Arial" panose="020B0604020202020204" pitchFamily="34" charset="0"/>
              <a:buChar char="•"/>
            </a:pPr>
            <a:r>
              <a:rPr lang="en-AU" sz="1700"/>
              <a:t>equality</a:t>
            </a:r>
          </a:p>
          <a:p>
            <a:pPr>
              <a:lnSpc>
                <a:spcPct val="120000"/>
              </a:lnSpc>
            </a:pPr>
            <a:endParaRPr kumimoji="0" lang="en-AU" sz="1700" u="none" strike="noStrike" kern="1200" cap="none" spc="0" normalizeH="0" baseline="0" noProof="0">
              <a:ln>
                <a:noFill/>
              </a:ln>
              <a:solidFill>
                <a:srgbClr val="22272B"/>
              </a:solidFill>
              <a:effectLst/>
              <a:uLnTx/>
              <a:uFillTx/>
              <a:ea typeface="+mn-ea"/>
              <a:cs typeface="+mn-cs"/>
            </a:endParaRPr>
          </a:p>
        </p:txBody>
      </p:sp>
      <p:sp>
        <p:nvSpPr>
          <p:cNvPr id="15" name="Text Placeholder 5">
            <a:extLst>
              <a:ext uri="{FF2B5EF4-FFF2-40B4-BE49-F238E27FC236}">
                <a16:creationId xmlns:a16="http://schemas.microsoft.com/office/drawing/2014/main" id="{5F59F603-E6A0-DD37-C72F-04B5F8766DAE}"/>
              </a:ext>
              <a:ext uri="{C183D7F6-B498-43B3-948B-1728B52AA6E4}">
                <adec:decorative xmlns:adec="http://schemas.microsoft.com/office/drawing/2017/decorative" val="1"/>
              </a:ext>
            </a:extLst>
          </p:cNvPr>
          <p:cNvSpPr txBox="1">
            <a:spLocks/>
          </p:cNvSpPr>
          <p:nvPr/>
        </p:nvSpPr>
        <p:spPr>
          <a:xfrm>
            <a:off x="3706946" y="2478588"/>
            <a:ext cx="4455496" cy="2982056"/>
          </a:xfrm>
          <a:prstGeom prst="roundRect">
            <a:avLst>
              <a:gd name="adj" fmla="val 3314"/>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endParaRPr>
          </a:p>
          <a:p>
            <a:pPr marL="0" marR="0" lvl="0" indent="0" algn="l" defTabSz="914377"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rPr>
              <a:t>  </a:t>
            </a:r>
          </a:p>
        </p:txBody>
      </p:sp>
      <p:sp>
        <p:nvSpPr>
          <p:cNvPr id="16" name="Rectangle: Rounded Corners 15">
            <a:extLst>
              <a:ext uri="{FF2B5EF4-FFF2-40B4-BE49-F238E27FC236}">
                <a16:creationId xmlns:a16="http://schemas.microsoft.com/office/drawing/2014/main" id="{2F437409-67EF-DEB8-A066-8D3A9F6A4FB7}"/>
              </a:ext>
            </a:extLst>
          </p:cNvPr>
          <p:cNvSpPr/>
          <p:nvPr/>
        </p:nvSpPr>
        <p:spPr>
          <a:xfrm>
            <a:off x="3690941" y="2201630"/>
            <a:ext cx="2960238" cy="462317"/>
          </a:xfrm>
          <a:prstGeom prst="roundRect">
            <a:avLst>
              <a:gd name="adj" fmla="val 50000"/>
            </a:avLst>
          </a:prstGeom>
          <a:solidFill>
            <a:schemeClr val="tx2"/>
          </a:solid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000" b="1" u="none" strike="noStrike" kern="0" cap="none" spc="0" normalizeH="0" baseline="0" noProof="0">
                <a:ln>
                  <a:noFill/>
                </a:ln>
                <a:solidFill>
                  <a:srgbClr val="FFFFFF"/>
                </a:solidFill>
                <a:effectLst/>
                <a:uLnTx/>
                <a:uFillTx/>
                <a:latin typeface="Arial" panose="020B0604020202020204" pitchFamily="34" charset="0"/>
              </a:rPr>
              <a:t>Responsibilities</a:t>
            </a:r>
          </a:p>
        </p:txBody>
      </p:sp>
      <p:sp>
        <p:nvSpPr>
          <p:cNvPr id="29" name="TextBox 28">
            <a:extLst>
              <a:ext uri="{FF2B5EF4-FFF2-40B4-BE49-F238E27FC236}">
                <a16:creationId xmlns:a16="http://schemas.microsoft.com/office/drawing/2014/main" id="{28FC553B-CA2E-B93F-E7FF-FDD855738929}"/>
              </a:ext>
            </a:extLst>
          </p:cNvPr>
          <p:cNvSpPr txBox="1"/>
          <p:nvPr/>
        </p:nvSpPr>
        <p:spPr>
          <a:xfrm>
            <a:off x="3905666" y="2781544"/>
            <a:ext cx="4078660" cy="2808000"/>
          </a:xfrm>
          <a:prstGeom prst="rect">
            <a:avLst/>
          </a:prstGeom>
          <a:noFill/>
        </p:spPr>
        <p:txBody>
          <a:bodyPr wrap="square" lIns="0" tIns="0" rIns="0" bIns="0" rtlCol="0">
            <a:noAutofit/>
          </a:bodyPr>
          <a:lstStyle/>
          <a:p>
            <a:pPr marR="0" lvl="0" algn="l" defTabSz="609585" rtl="0" eaLnBrk="1" fontAlgn="auto" latinLnBrk="0" hangingPunct="1">
              <a:lnSpc>
                <a:spcPct val="120000"/>
              </a:lnSpc>
              <a:spcBef>
                <a:spcPts val="0"/>
              </a:spcBef>
              <a:spcAft>
                <a:spcPts val="0"/>
              </a:spcAft>
              <a:buClrTx/>
              <a:buSzTx/>
              <a:tabLst/>
              <a:defRPr/>
            </a:pPr>
            <a:r>
              <a:rPr lang="en-AU" sz="1700">
                <a:effectLst/>
                <a:ea typeface="Calibri" panose="020F0502020204030204" pitchFamily="34" charset="0"/>
              </a:rPr>
              <a:t>Responsibilities are things you are expected to do to help the relationship stay healthy and respectful. They include:</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respecting others</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being honest and kind</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listening when others speak </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taking responsibility when you hurt someone’s feelings</a:t>
            </a:r>
            <a:endParaRPr kumimoji="0" lang="en-AU" sz="1700" u="none" strike="noStrike" kern="1200" cap="none" spc="0" normalizeH="0" baseline="0" noProof="0">
              <a:ln>
                <a:noFill/>
              </a:ln>
              <a:solidFill>
                <a:srgbClr val="22272B"/>
              </a:solidFill>
              <a:effectLst/>
              <a:uLnTx/>
              <a:uFillTx/>
              <a:ea typeface="+mn-ea"/>
              <a:cs typeface="+mn-cs"/>
            </a:endParaRPr>
          </a:p>
        </p:txBody>
      </p:sp>
      <p:sp>
        <p:nvSpPr>
          <p:cNvPr id="19" name="Text Placeholder 5">
            <a:extLst>
              <a:ext uri="{FF2B5EF4-FFF2-40B4-BE49-F238E27FC236}">
                <a16:creationId xmlns:a16="http://schemas.microsoft.com/office/drawing/2014/main" id="{0A35F0AC-E399-DBBF-F027-226D14D4259B}"/>
              </a:ext>
              <a:ext uri="{C183D7F6-B498-43B3-948B-1728B52AA6E4}">
                <adec:decorative xmlns:adec="http://schemas.microsoft.com/office/drawing/2017/decorative" val="1"/>
              </a:ext>
            </a:extLst>
          </p:cNvPr>
          <p:cNvSpPr txBox="1">
            <a:spLocks/>
          </p:cNvSpPr>
          <p:nvPr/>
        </p:nvSpPr>
        <p:spPr>
          <a:xfrm>
            <a:off x="8520520" y="2478587"/>
            <a:ext cx="3297600" cy="2982056"/>
          </a:xfrm>
          <a:prstGeom prst="roundRect">
            <a:avLst>
              <a:gd name="adj" fmla="val 2100"/>
            </a:avLst>
          </a:prstGeom>
          <a:solidFill>
            <a:schemeClr val="bg1"/>
          </a:solidFill>
          <a:ln w="38100">
            <a:solidFill>
              <a:schemeClr val="accent1"/>
            </a:solidFill>
          </a:ln>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endParaRPr>
          </a:p>
          <a:p>
            <a:pPr marL="0" marR="0" lvl="0" indent="0" algn="l" defTabSz="914377" rtl="0" eaLnBrk="1" fontAlgn="auto" latinLnBrk="0" hangingPunct="1">
              <a:lnSpc>
                <a:spcPct val="114000"/>
              </a:lnSpc>
              <a:spcBef>
                <a:spcPts val="600"/>
              </a:spcBef>
              <a:spcAft>
                <a:spcPts val="600"/>
              </a:spcAft>
              <a:buClrTx/>
              <a:buSzTx/>
              <a:buFont typeface="Arial" panose="020B0604020202020204" pitchFamily="34" charset="0"/>
              <a:buNone/>
              <a:tabLst/>
              <a:defRPr/>
            </a:pPr>
            <a:r>
              <a:rPr kumimoji="0" lang="en-US" sz="2000" u="none" strike="noStrike" kern="1200" cap="none" spc="0" normalizeH="0" baseline="0" noProof="0">
                <a:ln>
                  <a:noFill/>
                </a:ln>
                <a:solidFill>
                  <a:srgbClr val="22272B"/>
                </a:solidFill>
                <a:effectLst/>
                <a:uLnTx/>
                <a:uFillTx/>
                <a:latin typeface="Arial" panose="020B0604020202020204" pitchFamily="34" charset="0"/>
                <a:ea typeface="+mn-ea"/>
                <a:cs typeface="+mn-cs"/>
              </a:rPr>
              <a:t>  </a:t>
            </a:r>
          </a:p>
        </p:txBody>
      </p:sp>
      <p:sp>
        <p:nvSpPr>
          <p:cNvPr id="20" name="Rectangle: Rounded Corners 19">
            <a:extLst>
              <a:ext uri="{FF2B5EF4-FFF2-40B4-BE49-F238E27FC236}">
                <a16:creationId xmlns:a16="http://schemas.microsoft.com/office/drawing/2014/main" id="{DF20DC9E-F6A8-6A95-73A6-16E6FDD471B4}"/>
              </a:ext>
            </a:extLst>
          </p:cNvPr>
          <p:cNvSpPr/>
          <p:nvPr/>
        </p:nvSpPr>
        <p:spPr>
          <a:xfrm>
            <a:off x="8485056" y="2201630"/>
            <a:ext cx="2418551" cy="462317"/>
          </a:xfrm>
          <a:prstGeom prst="roundRect">
            <a:avLst>
              <a:gd name="adj" fmla="val 50000"/>
            </a:avLst>
          </a:prstGeom>
          <a:solidFill>
            <a:schemeClr val="accent2"/>
          </a:solidFill>
          <a:ln w="12700"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000" b="1" u="none" strike="noStrike" kern="0" cap="none" spc="0" normalizeH="0" baseline="0" noProof="0">
                <a:ln>
                  <a:noFill/>
                </a:ln>
                <a:solidFill>
                  <a:srgbClr val="FFFFFF"/>
                </a:solidFill>
                <a:effectLst/>
                <a:uLnTx/>
                <a:uFillTx/>
                <a:latin typeface="Arial" panose="020B0604020202020204" pitchFamily="34" charset="0"/>
              </a:rPr>
              <a:t>Roles</a:t>
            </a:r>
          </a:p>
        </p:txBody>
      </p:sp>
      <p:sp>
        <p:nvSpPr>
          <p:cNvPr id="30" name="TextBox 29">
            <a:extLst>
              <a:ext uri="{FF2B5EF4-FFF2-40B4-BE49-F238E27FC236}">
                <a16:creationId xmlns:a16="http://schemas.microsoft.com/office/drawing/2014/main" id="{E92284F4-0043-AC64-C3A2-699D879C4570}"/>
              </a:ext>
            </a:extLst>
          </p:cNvPr>
          <p:cNvSpPr txBox="1"/>
          <p:nvPr/>
        </p:nvSpPr>
        <p:spPr>
          <a:xfrm>
            <a:off x="8695928" y="2810346"/>
            <a:ext cx="2998089" cy="1877317"/>
          </a:xfrm>
          <a:prstGeom prst="rect">
            <a:avLst/>
          </a:prstGeom>
          <a:noFill/>
        </p:spPr>
        <p:txBody>
          <a:bodyPr wrap="square" lIns="0" tIns="0" rIns="0" bIns="0" rtlCol="0">
            <a:noAutofit/>
          </a:bodyPr>
          <a:lstStyle/>
          <a:p>
            <a:pPr marR="0" lvl="0" algn="l" defTabSz="609585" rtl="0" eaLnBrk="1" fontAlgn="auto" latinLnBrk="0" hangingPunct="1">
              <a:lnSpc>
                <a:spcPct val="120000"/>
              </a:lnSpc>
              <a:spcBef>
                <a:spcPts val="0"/>
              </a:spcBef>
              <a:spcAft>
                <a:spcPts val="0"/>
              </a:spcAft>
              <a:buClrTx/>
              <a:buSzTx/>
              <a:tabLst/>
              <a:defRPr/>
            </a:pPr>
            <a:r>
              <a:rPr lang="en-AU" sz="1700">
                <a:effectLst/>
                <a:ea typeface="Calibri" panose="020F0502020204030204" pitchFamily="34" charset="0"/>
              </a:rPr>
              <a:t>Roles are the part(s) you play in a relationship — and this can change as you grow. Your role can shift depending on:</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age and maturity</a:t>
            </a:r>
          </a:p>
          <a:p>
            <a:pPr marL="285750" marR="0" lvl="0" indent="-285750" algn="l" defTabSz="609585"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AU" sz="1700">
                <a:effectLst/>
                <a:ea typeface="Calibri" panose="020F0502020204030204" pitchFamily="34" charset="0"/>
              </a:rPr>
              <a:t>the type of relationship life situations</a:t>
            </a:r>
            <a:endParaRPr kumimoji="0" lang="en-AU" sz="1700" u="none" strike="noStrike" kern="1200" cap="none" spc="0" normalizeH="0" baseline="0" noProof="0">
              <a:ln>
                <a:noFill/>
              </a:ln>
              <a:solidFill>
                <a:srgbClr val="22272B"/>
              </a:solidFill>
              <a:effectLst/>
              <a:uLnTx/>
              <a:uFillTx/>
              <a:ea typeface="+mn-ea"/>
              <a:cs typeface="+mn-cs"/>
            </a:endParaRPr>
          </a:p>
        </p:txBody>
      </p:sp>
      <p:sp>
        <p:nvSpPr>
          <p:cNvPr id="8" name="Text Placeholder 10">
            <a:extLst>
              <a:ext uri="{FF2B5EF4-FFF2-40B4-BE49-F238E27FC236}">
                <a16:creationId xmlns:a16="http://schemas.microsoft.com/office/drawing/2014/main" id="{06333393-0C38-64E3-FAA5-6DCB6C0C3FC0}"/>
              </a:ext>
            </a:extLst>
          </p:cNvPr>
          <p:cNvSpPr txBox="1">
            <a:spLocks/>
          </p:cNvSpPr>
          <p:nvPr/>
        </p:nvSpPr>
        <p:spPr>
          <a:xfrm>
            <a:off x="360000" y="5684427"/>
            <a:ext cx="11484000" cy="7541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spcAft>
                <a:spcPts val="0"/>
              </a:spcAft>
            </a:pPr>
            <a:r>
              <a:rPr lang="en-AU" sz="1800" b="1">
                <a:effectLst/>
                <a:ea typeface="Calibri" panose="020F0502020204030204" pitchFamily="34" charset="0"/>
              </a:rPr>
              <a:t>Which responsibilities do we all share, no matter the relationship?</a:t>
            </a:r>
          </a:p>
          <a:p>
            <a:pPr lvl="0">
              <a:lnSpc>
                <a:spcPct val="150000"/>
              </a:lnSpc>
              <a:spcAft>
                <a:spcPts val="0"/>
              </a:spcAft>
            </a:pPr>
            <a:r>
              <a:rPr lang="en-AU" sz="1800" b="1">
                <a:effectLst/>
                <a:ea typeface="Calibri" panose="020F0502020204030204" pitchFamily="34" charset="0"/>
              </a:rPr>
              <a:t>Why are these responsibilities essential for respectful relationships?</a:t>
            </a:r>
          </a:p>
        </p:txBody>
      </p:sp>
      <p:sp>
        <p:nvSpPr>
          <p:cNvPr id="3" name="Slide Number Placeholder 2">
            <a:extLst>
              <a:ext uri="{FF2B5EF4-FFF2-40B4-BE49-F238E27FC236}">
                <a16:creationId xmlns:a16="http://schemas.microsoft.com/office/drawing/2014/main" id="{44F3F12E-36D6-9529-B415-D1219B035FE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53</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18022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73C75-B084-F96B-1F1A-7944938A7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1CBF9-2BCA-B787-A819-653476641C00}"/>
              </a:ext>
            </a:extLst>
          </p:cNvPr>
          <p:cNvSpPr>
            <a:spLocks noGrp="1"/>
          </p:cNvSpPr>
          <p:nvPr>
            <p:ph type="title"/>
          </p:nvPr>
        </p:nvSpPr>
        <p:spPr/>
        <p:txBody>
          <a:bodyPr/>
          <a:lstStyle/>
          <a:p>
            <a:r>
              <a:rPr lang="en-AU"/>
              <a:t>Activity – rights, responsibilities and roles (1)</a:t>
            </a:r>
          </a:p>
        </p:txBody>
      </p:sp>
      <p:sp>
        <p:nvSpPr>
          <p:cNvPr id="5" name="Text Placeholder 4">
            <a:extLst>
              <a:ext uri="{FF2B5EF4-FFF2-40B4-BE49-F238E27FC236}">
                <a16:creationId xmlns:a16="http://schemas.microsoft.com/office/drawing/2014/main" id="{721B8577-45D3-F889-D51F-B42C7BAB118B}"/>
              </a:ext>
            </a:extLst>
          </p:cNvPr>
          <p:cNvSpPr>
            <a:spLocks noGrp="1"/>
          </p:cNvSpPr>
          <p:nvPr>
            <p:ph type="body" sz="quarter" idx="18"/>
          </p:nvPr>
        </p:nvSpPr>
        <p:spPr/>
        <p:txBody>
          <a:bodyPr/>
          <a:lstStyle/>
          <a:p>
            <a:r>
              <a:rPr lang="en-AU"/>
              <a:t>The R’s of relationships worksheet</a:t>
            </a:r>
          </a:p>
        </p:txBody>
      </p:sp>
      <p:sp>
        <p:nvSpPr>
          <p:cNvPr id="4" name="Text Placeholder 10">
            <a:extLst>
              <a:ext uri="{FF2B5EF4-FFF2-40B4-BE49-F238E27FC236}">
                <a16:creationId xmlns:a16="http://schemas.microsoft.com/office/drawing/2014/main" id="{C7873E0E-6271-F075-BDA2-B34770BBAF14}"/>
              </a:ext>
            </a:extLst>
          </p:cNvPr>
          <p:cNvSpPr>
            <a:spLocks noGrp="1"/>
          </p:cNvSpPr>
          <p:nvPr>
            <p:ph type="body" sz="quarter" idx="17"/>
          </p:nvPr>
        </p:nvSpPr>
        <p:spPr>
          <a:xfrm>
            <a:off x="5400674" y="2052001"/>
            <a:ext cx="6618605" cy="1068284"/>
          </a:xfrm>
        </p:spPr>
        <p:txBody>
          <a:bodyPr/>
          <a:lstStyle/>
          <a:p>
            <a:pPr>
              <a:spcAft>
                <a:spcPts val="600"/>
              </a:spcAft>
            </a:pPr>
            <a:r>
              <a:rPr lang="en-AU" sz="1800" b="1"/>
              <a:t>Instructions</a:t>
            </a:r>
          </a:p>
          <a:p>
            <a:pPr>
              <a:spcAft>
                <a:spcPts val="600"/>
              </a:spcAft>
            </a:pPr>
            <a:r>
              <a:rPr lang="en-AU" sz="1800"/>
              <a:t>Complete worksheet questions 1 (individually) and 2 (in pairs).</a:t>
            </a:r>
          </a:p>
        </p:txBody>
      </p:sp>
      <p:grpSp>
        <p:nvGrpSpPr>
          <p:cNvPr id="6" name="Group 5" descr="Group of worksheet images">
            <a:extLst>
              <a:ext uri="{FF2B5EF4-FFF2-40B4-BE49-F238E27FC236}">
                <a16:creationId xmlns:a16="http://schemas.microsoft.com/office/drawing/2014/main" id="{B1DC4EE3-49D4-D3E8-BDEB-27B9E0663EBA}"/>
              </a:ext>
            </a:extLst>
          </p:cNvPr>
          <p:cNvGrpSpPr/>
          <p:nvPr/>
        </p:nvGrpSpPr>
        <p:grpSpPr>
          <a:xfrm>
            <a:off x="5399998" y="3210285"/>
            <a:ext cx="6084002" cy="3395715"/>
            <a:chOff x="5399998" y="3210285"/>
            <a:chExt cx="6084002" cy="3395715"/>
          </a:xfrm>
        </p:grpSpPr>
        <p:pic>
          <p:nvPicPr>
            <p:cNvPr id="9" name="Picture 8">
              <a:extLst>
                <a:ext uri="{FF2B5EF4-FFF2-40B4-BE49-F238E27FC236}">
                  <a16:creationId xmlns:a16="http://schemas.microsoft.com/office/drawing/2014/main" id="{C9308F7F-4604-FA6A-61FB-F088A778E40A}"/>
                </a:ext>
              </a:extLst>
            </p:cNvPr>
            <p:cNvPicPr>
              <a:picLocks noChangeAspect="1"/>
            </p:cNvPicPr>
            <p:nvPr/>
          </p:nvPicPr>
          <p:blipFill>
            <a:blip r:embed="rId3"/>
            <a:stretch>
              <a:fillRect/>
            </a:stretch>
          </p:blipFill>
          <p:spPr>
            <a:xfrm>
              <a:off x="7254189" y="3737716"/>
              <a:ext cx="4229811" cy="286828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7FA3465-0280-53F6-3750-F331B664C6AD}"/>
                </a:ext>
              </a:extLst>
            </p:cNvPr>
            <p:cNvPicPr>
              <a:picLocks noChangeAspect="1"/>
            </p:cNvPicPr>
            <p:nvPr/>
          </p:nvPicPr>
          <p:blipFill>
            <a:blip r:embed="rId4"/>
            <a:stretch>
              <a:fillRect/>
            </a:stretch>
          </p:blipFill>
          <p:spPr>
            <a:xfrm>
              <a:off x="5399998" y="3210285"/>
              <a:ext cx="4183840" cy="3026405"/>
            </a:xfrm>
            <a:prstGeom prst="rect">
              <a:avLst/>
            </a:prstGeom>
            <a:ln>
              <a:noFill/>
            </a:ln>
            <a:effectLst>
              <a:outerShdw blurRad="292100" dist="139700" dir="2700000" algn="tl" rotWithShape="0">
                <a:srgbClr val="333333">
                  <a:alpha val="65000"/>
                </a:srgbClr>
              </a:outerShdw>
            </a:effectLst>
          </p:spPr>
        </p:pic>
      </p:grpSp>
      <p:sp>
        <p:nvSpPr>
          <p:cNvPr id="3" name="Slide Number Placeholder 2">
            <a:extLst>
              <a:ext uri="{FF2B5EF4-FFF2-40B4-BE49-F238E27FC236}">
                <a16:creationId xmlns:a16="http://schemas.microsoft.com/office/drawing/2014/main" id="{FE1720FE-8C0E-D19B-4C86-34FEC1F1010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1724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5232C6-2D51-F1EC-7139-60D30E13354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5A4C7BB-3BE8-812E-D0B8-D33C6E6BA26E}"/>
              </a:ext>
            </a:extLst>
          </p:cNvPr>
          <p:cNvSpPr>
            <a:spLocks noGrp="1"/>
          </p:cNvSpPr>
          <p:nvPr>
            <p:ph type="title"/>
          </p:nvPr>
        </p:nvSpPr>
        <p:spPr>
          <a:xfrm>
            <a:off x="366799" y="410206"/>
            <a:ext cx="11458402" cy="444154"/>
          </a:xfrm>
        </p:spPr>
        <p:txBody>
          <a:bodyPr/>
          <a:lstStyle/>
          <a:p>
            <a:r>
              <a:rPr lang="en-AU"/>
              <a:t>Activity – rights, responsibilities and roles (2)</a:t>
            </a:r>
          </a:p>
        </p:txBody>
      </p:sp>
      <p:sp>
        <p:nvSpPr>
          <p:cNvPr id="10" name="Text Placeholder 4">
            <a:extLst>
              <a:ext uri="{FF2B5EF4-FFF2-40B4-BE49-F238E27FC236}">
                <a16:creationId xmlns:a16="http://schemas.microsoft.com/office/drawing/2014/main" id="{10624921-10A4-AFC7-0611-704C5B8AD46C}"/>
              </a:ext>
            </a:extLst>
          </p:cNvPr>
          <p:cNvSpPr>
            <a:spLocks noGrp="1"/>
          </p:cNvSpPr>
          <p:nvPr>
            <p:ph type="body" sz="quarter" idx="18"/>
          </p:nvPr>
        </p:nvSpPr>
        <p:spPr>
          <a:xfrm>
            <a:off x="366799" y="1124582"/>
            <a:ext cx="9540406" cy="294189"/>
          </a:xfrm>
        </p:spPr>
        <p:txBody>
          <a:bodyPr/>
          <a:lstStyle/>
          <a:p>
            <a:r>
              <a:rPr lang="en-AU"/>
              <a:t>The 3 R’s of relationships worksheet answers</a:t>
            </a:r>
          </a:p>
        </p:txBody>
      </p:sp>
      <p:graphicFrame>
        <p:nvGraphicFramePr>
          <p:cNvPr id="11" name="Table 10">
            <a:extLst>
              <a:ext uri="{FF2B5EF4-FFF2-40B4-BE49-F238E27FC236}">
                <a16:creationId xmlns:a16="http://schemas.microsoft.com/office/drawing/2014/main" id="{6BC02910-0C93-FD80-D473-35955131860B}"/>
              </a:ext>
            </a:extLst>
          </p:cNvPr>
          <p:cNvGraphicFramePr>
            <a:graphicFrameLocks noGrp="1"/>
          </p:cNvGraphicFramePr>
          <p:nvPr>
            <p:extLst>
              <p:ext uri="{D42A27DB-BD31-4B8C-83A1-F6EECF244321}">
                <p14:modId xmlns:p14="http://schemas.microsoft.com/office/powerpoint/2010/main" val="3787512670"/>
              </p:ext>
            </p:extLst>
          </p:nvPr>
        </p:nvGraphicFramePr>
        <p:xfrm>
          <a:off x="390331" y="1828540"/>
          <a:ext cx="11411338" cy="4177016"/>
        </p:xfrm>
        <a:graphic>
          <a:graphicData uri="http://schemas.openxmlformats.org/drawingml/2006/table">
            <a:tbl>
              <a:tblPr firstRow="1" firstCol="1" bandRow="1">
                <a:tableStyleId>{69012ECD-51FC-41F1-AA8D-1B2483CD663E}</a:tableStyleId>
              </a:tblPr>
              <a:tblGrid>
                <a:gridCol w="5784979">
                  <a:extLst>
                    <a:ext uri="{9D8B030D-6E8A-4147-A177-3AD203B41FA5}">
                      <a16:colId xmlns:a16="http://schemas.microsoft.com/office/drawing/2014/main" val="1342835872"/>
                    </a:ext>
                  </a:extLst>
                </a:gridCol>
                <a:gridCol w="1875453">
                  <a:extLst>
                    <a:ext uri="{9D8B030D-6E8A-4147-A177-3AD203B41FA5}">
                      <a16:colId xmlns:a16="http://schemas.microsoft.com/office/drawing/2014/main" val="860158889"/>
                    </a:ext>
                  </a:extLst>
                </a:gridCol>
                <a:gridCol w="1875453">
                  <a:extLst>
                    <a:ext uri="{9D8B030D-6E8A-4147-A177-3AD203B41FA5}">
                      <a16:colId xmlns:a16="http://schemas.microsoft.com/office/drawing/2014/main" val="1549448199"/>
                    </a:ext>
                  </a:extLst>
                </a:gridCol>
                <a:gridCol w="1875453">
                  <a:extLst>
                    <a:ext uri="{9D8B030D-6E8A-4147-A177-3AD203B41FA5}">
                      <a16:colId xmlns:a16="http://schemas.microsoft.com/office/drawing/2014/main" val="3421122677"/>
                    </a:ext>
                  </a:extLst>
                </a:gridCol>
              </a:tblGrid>
              <a:tr h="0">
                <a:tc>
                  <a:txBody>
                    <a:bodyPr/>
                    <a:lstStyle/>
                    <a:p>
                      <a:pPr>
                        <a:lnSpc>
                          <a:spcPct val="150000"/>
                        </a:lnSpc>
                        <a:spcBef>
                          <a:spcPts val="1200"/>
                        </a:spcBef>
                        <a:spcAft>
                          <a:spcPts val="600"/>
                        </a:spcAft>
                        <a:buNone/>
                      </a:pPr>
                      <a:r>
                        <a:rPr lang="en-AU" sz="1800" b="1" i="0">
                          <a:effectLst/>
                          <a:latin typeface="+mn-lt"/>
                        </a:rPr>
                        <a:t>Statement</a:t>
                      </a:r>
                      <a:endParaRPr lang="en-AU" sz="1800" b="0" i="0">
                        <a:effectLst/>
                        <a:latin typeface="+mn-lt"/>
                        <a:ea typeface="Calibri" panose="020F0502020204030204" pitchFamily="34" charset="0"/>
                        <a:cs typeface="Arial" panose="020B0604020202020204" pitchFamily="34"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buNone/>
                      </a:pPr>
                      <a:r>
                        <a:rPr lang="en-AU" sz="1800" b="1" i="0">
                          <a:effectLst/>
                          <a:latin typeface="+mn-lt"/>
                        </a:rPr>
                        <a:t>Right</a:t>
                      </a:r>
                      <a:endParaRPr lang="en-AU" sz="1800" b="0" i="0">
                        <a:effectLst/>
                        <a:latin typeface="+mn-lt"/>
                        <a:ea typeface="Calibri" panose="020F0502020204030204" pitchFamily="34" charset="0"/>
                        <a:cs typeface="Arial" panose="020B0604020202020204" pitchFamily="34"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buNone/>
                      </a:pPr>
                      <a:r>
                        <a:rPr lang="en-AU" sz="1800" b="1" i="0">
                          <a:effectLst/>
                          <a:latin typeface="+mn-lt"/>
                        </a:rPr>
                        <a:t>Responsibility</a:t>
                      </a:r>
                      <a:endParaRPr lang="en-AU" sz="1800" b="0" i="0">
                        <a:effectLst/>
                        <a:latin typeface="+mn-lt"/>
                        <a:ea typeface="Calibri" panose="020F0502020204030204" pitchFamily="34" charset="0"/>
                        <a:cs typeface="Arial" panose="020B0604020202020204" pitchFamily="34"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600"/>
                        </a:spcAft>
                        <a:buNone/>
                      </a:pPr>
                      <a:r>
                        <a:rPr lang="en-AU" sz="1800" b="1" i="0">
                          <a:effectLst/>
                          <a:latin typeface="+mn-lt"/>
                        </a:rPr>
                        <a:t>Role</a:t>
                      </a:r>
                      <a:endParaRPr lang="en-AU" sz="1800" b="0" i="0">
                        <a:effectLst/>
                        <a:latin typeface="+mn-lt"/>
                        <a:ea typeface="Calibri" panose="020F0502020204030204" pitchFamily="34" charset="0"/>
                        <a:cs typeface="Arial" panose="020B0604020202020204" pitchFamily="34" charset="0"/>
                      </a:endParaRPr>
                    </a:p>
                  </a:txBody>
                  <a:tcPr marL="68580" marR="68580" marT="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701464"/>
                  </a:ext>
                </a:extLst>
              </a:tr>
              <a:tr h="468042">
                <a:tc>
                  <a:txBody>
                    <a:bodyPr/>
                    <a:lstStyle/>
                    <a:p>
                      <a:pPr>
                        <a:lnSpc>
                          <a:spcPct val="150000"/>
                        </a:lnSpc>
                        <a:spcBef>
                          <a:spcPts val="600"/>
                        </a:spcBef>
                        <a:spcAft>
                          <a:spcPts val="600"/>
                        </a:spcAft>
                        <a:buNone/>
                      </a:pPr>
                      <a:r>
                        <a:rPr lang="en-AU" sz="1800" b="0" i="0">
                          <a:effectLst/>
                          <a:latin typeface="+mn-lt"/>
                        </a:rPr>
                        <a:t>You feel safe when talking to your teacher</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Bef>
                          <a:spcPts val="1200"/>
                        </a:spcBef>
                        <a:spcAft>
                          <a:spcPts val="600"/>
                        </a:spcAft>
                        <a:buFont typeface="Wingdings" panose="05000000000000000000" pitchFamily="2" charset="2"/>
                        <a:buNone/>
                      </a:pPr>
                      <a:r>
                        <a:rPr lang="en-AU" b="0" i="0">
                          <a:latin typeface="+mn-lt"/>
                        </a:rPr>
                        <a:t>✅</a:t>
                      </a:r>
                      <a:r>
                        <a:rPr lang="en-AU" sz="180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698667"/>
                  </a:ext>
                </a:extLst>
              </a:tr>
              <a:tr h="468042">
                <a:tc>
                  <a:txBody>
                    <a:bodyPr/>
                    <a:lstStyle/>
                    <a:p>
                      <a:pPr>
                        <a:lnSpc>
                          <a:spcPct val="150000"/>
                        </a:lnSpc>
                        <a:spcBef>
                          <a:spcPts val="600"/>
                        </a:spcBef>
                        <a:spcAft>
                          <a:spcPts val="600"/>
                        </a:spcAft>
                        <a:buNone/>
                      </a:pPr>
                      <a:r>
                        <a:rPr lang="en-AU" sz="1800" b="0" i="0">
                          <a:effectLst/>
                          <a:latin typeface="+mn-lt"/>
                        </a:rPr>
                        <a:t>You are expected to help pack away PE equipment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147476"/>
                  </a:ext>
                </a:extLst>
              </a:tr>
              <a:tr h="468042">
                <a:tc>
                  <a:txBody>
                    <a:bodyPr/>
                    <a:lstStyle/>
                    <a:p>
                      <a:pPr>
                        <a:lnSpc>
                          <a:spcPct val="150000"/>
                        </a:lnSpc>
                        <a:spcBef>
                          <a:spcPts val="600"/>
                        </a:spcBef>
                        <a:spcAft>
                          <a:spcPts val="600"/>
                        </a:spcAft>
                        <a:buNone/>
                      </a:pPr>
                      <a:r>
                        <a:rPr lang="en-AU" sz="1800" b="0" i="0">
                          <a:effectLst/>
                          <a:latin typeface="+mn-lt"/>
                        </a:rPr>
                        <a:t>You are a good listener when your friend is upset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085227"/>
                  </a:ext>
                </a:extLst>
              </a:tr>
              <a:tr h="468042">
                <a:tc>
                  <a:txBody>
                    <a:bodyPr/>
                    <a:lstStyle/>
                    <a:p>
                      <a:pPr>
                        <a:lnSpc>
                          <a:spcPct val="150000"/>
                        </a:lnSpc>
                        <a:spcBef>
                          <a:spcPts val="600"/>
                        </a:spcBef>
                        <a:spcAft>
                          <a:spcPts val="600"/>
                        </a:spcAft>
                        <a:buNone/>
                      </a:pPr>
                      <a:r>
                        <a:rPr lang="en-AU" sz="1800" b="0" i="0">
                          <a:effectLst/>
                          <a:latin typeface="+mn-lt"/>
                        </a:rPr>
                        <a:t>You help your younger sibling with their homework</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8882297"/>
                  </a:ext>
                </a:extLst>
              </a:tr>
              <a:tr h="468042">
                <a:tc>
                  <a:txBody>
                    <a:bodyPr/>
                    <a:lstStyle/>
                    <a:p>
                      <a:pPr>
                        <a:lnSpc>
                          <a:spcPct val="150000"/>
                        </a:lnSpc>
                        <a:spcBef>
                          <a:spcPts val="600"/>
                        </a:spcBef>
                        <a:spcAft>
                          <a:spcPts val="600"/>
                        </a:spcAft>
                        <a:buNone/>
                      </a:pPr>
                      <a:r>
                        <a:rPr lang="en-AU" sz="1800" b="0" i="0">
                          <a:effectLst/>
                          <a:latin typeface="+mn-lt"/>
                        </a:rPr>
                        <a:t>You are allowed to keep a password private</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591033"/>
                  </a:ext>
                </a:extLst>
              </a:tr>
              <a:tr h="468042">
                <a:tc>
                  <a:txBody>
                    <a:bodyPr/>
                    <a:lstStyle/>
                    <a:p>
                      <a:pPr>
                        <a:lnSpc>
                          <a:spcPct val="150000"/>
                        </a:lnSpc>
                        <a:spcBef>
                          <a:spcPts val="600"/>
                        </a:spcBef>
                        <a:spcAft>
                          <a:spcPts val="600"/>
                        </a:spcAft>
                        <a:buNone/>
                      </a:pPr>
                      <a:r>
                        <a:rPr lang="en-AU" sz="1800" b="0" i="0">
                          <a:effectLst/>
                          <a:latin typeface="+mn-lt"/>
                        </a:rPr>
                        <a:t>You take turns in group discussions</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883070"/>
                  </a:ext>
                </a:extLst>
              </a:tr>
              <a:tr h="468042">
                <a:tc>
                  <a:txBody>
                    <a:bodyPr/>
                    <a:lstStyle/>
                    <a:p>
                      <a:pPr>
                        <a:lnSpc>
                          <a:spcPct val="150000"/>
                        </a:lnSpc>
                        <a:spcBef>
                          <a:spcPts val="600"/>
                        </a:spcBef>
                        <a:spcAft>
                          <a:spcPts val="600"/>
                        </a:spcAft>
                        <a:buNone/>
                      </a:pPr>
                      <a:r>
                        <a:rPr lang="en-AU" sz="1800" b="0" i="0">
                          <a:effectLst/>
                          <a:latin typeface="+mn-lt"/>
                        </a:rPr>
                        <a:t>You are the team captain in soccer</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769147"/>
                  </a:ext>
                </a:extLst>
              </a:tr>
              <a:tr h="468042">
                <a:tc>
                  <a:txBody>
                    <a:bodyPr/>
                    <a:lstStyle/>
                    <a:p>
                      <a:pPr>
                        <a:lnSpc>
                          <a:spcPct val="150000"/>
                        </a:lnSpc>
                        <a:spcBef>
                          <a:spcPts val="600"/>
                        </a:spcBef>
                        <a:spcAft>
                          <a:spcPts val="600"/>
                        </a:spcAft>
                        <a:buNone/>
                      </a:pPr>
                      <a:r>
                        <a:rPr lang="en-AU" sz="1800" b="0" i="0">
                          <a:effectLst/>
                          <a:latin typeface="+mn-lt"/>
                        </a:rPr>
                        <a:t>You stand up for a friend being left out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a:effectLst/>
                          <a:latin typeface="+mn-lt"/>
                        </a:rPr>
                        <a:t> </a:t>
                      </a:r>
                      <a:r>
                        <a:rPr lang="en-AU">
                          <a:latin typeface="+mn-lt"/>
                        </a:rPr>
                        <a:t>✅</a:t>
                      </a:r>
                      <a:endParaRPr lang="en-AU" sz="1800" b="0" i="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600"/>
                        </a:spcAft>
                        <a:buNone/>
                      </a:pPr>
                      <a:r>
                        <a:rPr lang="en-AU" sz="1800" b="0" i="0" dirty="0">
                          <a:effectLst/>
                          <a:latin typeface="+mn-lt"/>
                        </a:rPr>
                        <a:t> </a:t>
                      </a:r>
                      <a:r>
                        <a:rPr lang="en-AU" dirty="0">
                          <a:latin typeface="+mn-lt"/>
                        </a:rPr>
                        <a:t>✅</a:t>
                      </a:r>
                      <a:endParaRPr lang="en-AU" sz="1800" b="0" i="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764011"/>
                  </a:ext>
                </a:extLst>
              </a:tr>
            </a:tbl>
          </a:graphicData>
        </a:graphic>
      </p:graphicFrame>
      <p:sp>
        <p:nvSpPr>
          <p:cNvPr id="3" name="Slide Number Placeholder 2">
            <a:extLst>
              <a:ext uri="{FF2B5EF4-FFF2-40B4-BE49-F238E27FC236}">
                <a16:creationId xmlns:a16="http://schemas.microsoft.com/office/drawing/2014/main" id="{03F54D9B-6FC9-AC85-B3FF-CE1AB6458D1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4759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E454-A862-A98A-C470-B7880BAFA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2B6A9-B438-1B2A-43EE-499DACA0CFCB}"/>
              </a:ext>
            </a:extLst>
          </p:cNvPr>
          <p:cNvSpPr>
            <a:spLocks noGrp="1"/>
          </p:cNvSpPr>
          <p:nvPr>
            <p:ph type="title"/>
          </p:nvPr>
        </p:nvSpPr>
        <p:spPr/>
        <p:txBody>
          <a:bodyPr/>
          <a:lstStyle/>
          <a:p>
            <a:r>
              <a:rPr lang="en-AU"/>
              <a:t>Activity – rights, responsibilities and roles (3)</a:t>
            </a:r>
          </a:p>
        </p:txBody>
      </p:sp>
      <p:sp>
        <p:nvSpPr>
          <p:cNvPr id="5" name="Text Placeholder 4">
            <a:extLst>
              <a:ext uri="{FF2B5EF4-FFF2-40B4-BE49-F238E27FC236}">
                <a16:creationId xmlns:a16="http://schemas.microsoft.com/office/drawing/2014/main" id="{513BBEE1-7F42-9243-6115-A46D61C26BA5}"/>
              </a:ext>
            </a:extLst>
          </p:cNvPr>
          <p:cNvSpPr>
            <a:spLocks noGrp="1"/>
          </p:cNvSpPr>
          <p:nvPr>
            <p:ph type="body" sz="quarter" idx="18"/>
          </p:nvPr>
        </p:nvSpPr>
        <p:spPr/>
        <p:txBody>
          <a:bodyPr/>
          <a:lstStyle/>
          <a:p>
            <a:r>
              <a:rPr lang="en-AU"/>
              <a:t>Group activity</a:t>
            </a:r>
          </a:p>
        </p:txBody>
      </p:sp>
      <p:sp>
        <p:nvSpPr>
          <p:cNvPr id="4" name="Text Placeholder 10">
            <a:extLst>
              <a:ext uri="{FF2B5EF4-FFF2-40B4-BE49-F238E27FC236}">
                <a16:creationId xmlns:a16="http://schemas.microsoft.com/office/drawing/2014/main" id="{8A154D19-5075-7A60-D9A9-35530CF35C5D}"/>
              </a:ext>
            </a:extLst>
          </p:cNvPr>
          <p:cNvSpPr>
            <a:spLocks noGrp="1"/>
          </p:cNvSpPr>
          <p:nvPr>
            <p:ph type="body" sz="quarter" idx="17"/>
          </p:nvPr>
        </p:nvSpPr>
        <p:spPr/>
        <p:txBody>
          <a:bodyPr/>
          <a:lstStyle/>
          <a:p>
            <a:r>
              <a:rPr lang="en-AU" sz="1800" b="1"/>
              <a:t>How might our roles in relationships change as we grow through adolescence?</a:t>
            </a:r>
          </a:p>
          <a:p>
            <a:pPr>
              <a:spcAft>
                <a:spcPts val="600"/>
              </a:spcAft>
            </a:pPr>
            <a:r>
              <a:rPr lang="en-AU" sz="1800"/>
              <a:t>Consider things like:</a:t>
            </a:r>
          </a:p>
          <a:p>
            <a:pPr marL="342900" indent="-342900">
              <a:spcAft>
                <a:spcPts val="600"/>
              </a:spcAft>
              <a:buFont typeface="Arial" panose="020B0604020202020204" pitchFamily="34" charset="0"/>
              <a:buChar char="•"/>
            </a:pPr>
            <a:r>
              <a:rPr lang="en-AU" sz="1800"/>
              <a:t>organising friendship catch-ups</a:t>
            </a:r>
          </a:p>
          <a:p>
            <a:pPr marL="342900" indent="-342900">
              <a:spcAft>
                <a:spcPts val="600"/>
              </a:spcAft>
              <a:buFont typeface="Arial" panose="020B0604020202020204" pitchFamily="34" charset="0"/>
              <a:buChar char="•"/>
            </a:pPr>
            <a:r>
              <a:rPr lang="en-AU" sz="1800"/>
              <a:t>selecting clothes</a:t>
            </a:r>
          </a:p>
          <a:p>
            <a:pPr marL="342900" indent="-342900">
              <a:spcAft>
                <a:spcPts val="600"/>
              </a:spcAft>
              <a:buFont typeface="Arial" panose="020B0604020202020204" pitchFamily="34" charset="0"/>
              <a:buChar char="•"/>
            </a:pPr>
            <a:r>
              <a:rPr lang="en-AU" sz="1800"/>
              <a:t>helping with chores</a:t>
            </a:r>
          </a:p>
          <a:p>
            <a:pPr marL="342900" indent="-342900">
              <a:spcAft>
                <a:spcPts val="600"/>
              </a:spcAft>
              <a:buFont typeface="Arial" panose="020B0604020202020204" pitchFamily="34" charset="0"/>
              <a:buChar char="•"/>
            </a:pPr>
            <a:r>
              <a:rPr lang="en-AU" sz="1800"/>
              <a:t>cleaning your bedroom</a:t>
            </a:r>
          </a:p>
        </p:txBody>
      </p:sp>
      <p:sp>
        <p:nvSpPr>
          <p:cNvPr id="3" name="Slide Number Placeholder 2">
            <a:extLst>
              <a:ext uri="{FF2B5EF4-FFF2-40B4-BE49-F238E27FC236}">
                <a16:creationId xmlns:a16="http://schemas.microsoft.com/office/drawing/2014/main" id="{31B640EA-B826-5561-8757-9E79BAAF6E9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26169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6420-2F47-A5D7-46F3-054445B31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623AF-915A-7B46-8E9F-67722A25705E}"/>
              </a:ext>
            </a:extLst>
          </p:cNvPr>
          <p:cNvSpPr>
            <a:spLocks noGrp="1"/>
          </p:cNvSpPr>
          <p:nvPr>
            <p:ph type="title"/>
          </p:nvPr>
        </p:nvSpPr>
        <p:spPr/>
        <p:txBody>
          <a:bodyPr/>
          <a:lstStyle/>
          <a:p>
            <a:r>
              <a:rPr lang="en-AU"/>
              <a:t>Activity – rights, responsibilities and roles (4)</a:t>
            </a:r>
          </a:p>
        </p:txBody>
      </p:sp>
      <p:sp>
        <p:nvSpPr>
          <p:cNvPr id="5" name="Text Placeholder 4">
            <a:extLst>
              <a:ext uri="{FF2B5EF4-FFF2-40B4-BE49-F238E27FC236}">
                <a16:creationId xmlns:a16="http://schemas.microsoft.com/office/drawing/2014/main" id="{608C852A-D5DF-3C04-9C90-63B41D84A589}"/>
              </a:ext>
            </a:extLst>
          </p:cNvPr>
          <p:cNvSpPr>
            <a:spLocks noGrp="1"/>
          </p:cNvSpPr>
          <p:nvPr>
            <p:ph type="body" sz="quarter" idx="18"/>
          </p:nvPr>
        </p:nvSpPr>
        <p:spPr/>
        <p:txBody>
          <a:bodyPr/>
          <a:lstStyle/>
          <a:p>
            <a:r>
              <a:rPr lang="en-AU"/>
              <a:t>Group activity</a:t>
            </a:r>
          </a:p>
        </p:txBody>
      </p:sp>
      <p:sp>
        <p:nvSpPr>
          <p:cNvPr id="4" name="Text Placeholder 10">
            <a:extLst>
              <a:ext uri="{FF2B5EF4-FFF2-40B4-BE49-F238E27FC236}">
                <a16:creationId xmlns:a16="http://schemas.microsoft.com/office/drawing/2014/main" id="{B45EB4DE-B16B-ECDC-BC28-6F7AF76D72DC}"/>
              </a:ext>
            </a:extLst>
          </p:cNvPr>
          <p:cNvSpPr>
            <a:spLocks noGrp="1"/>
          </p:cNvSpPr>
          <p:nvPr>
            <p:ph type="body" sz="quarter" idx="17"/>
          </p:nvPr>
        </p:nvSpPr>
        <p:spPr/>
        <p:txBody>
          <a:bodyPr/>
          <a:lstStyle/>
          <a:p>
            <a:r>
              <a:rPr lang="en-AU" sz="1800" b="1">
                <a:effectLst/>
                <a:ea typeface="Calibri" panose="020F0502020204030204" pitchFamily="34" charset="0"/>
              </a:rPr>
              <a:t>What is one thing you’re allowed or expected to do now that you weren’t allowed or expected to do in Year 5 or 6? </a:t>
            </a:r>
          </a:p>
          <a:p>
            <a:pPr>
              <a:spcAft>
                <a:spcPts val="600"/>
              </a:spcAft>
            </a:pPr>
            <a:r>
              <a:rPr lang="en-AU" sz="1800"/>
              <a:t>Share your response with your group.</a:t>
            </a:r>
          </a:p>
          <a:p>
            <a:pPr>
              <a:spcAft>
                <a:spcPts val="600"/>
              </a:spcAft>
            </a:pPr>
            <a:r>
              <a:rPr lang="en-AU" sz="1800"/>
              <a:t>Discuss the following questions:</a:t>
            </a:r>
          </a:p>
          <a:p>
            <a:pPr marL="285750" lvl="0" indent="-285750">
              <a:spcAft>
                <a:spcPts val="600"/>
              </a:spcAft>
              <a:buFont typeface="Arial" panose="020B0604020202020204" pitchFamily="34" charset="0"/>
              <a:buChar char="•"/>
            </a:pPr>
            <a:r>
              <a:rPr lang="en-AU" sz="1800">
                <a:effectLst/>
                <a:ea typeface="Calibri" panose="020F0502020204030204" pitchFamily="34" charset="0"/>
              </a:rPr>
              <a:t>How can you see responsibilities shift as roles start to change?</a:t>
            </a:r>
          </a:p>
          <a:p>
            <a:pPr marL="285750" lvl="0" indent="-285750">
              <a:spcAft>
                <a:spcPts val="600"/>
              </a:spcAft>
              <a:buFont typeface="Arial" panose="020B0604020202020204" pitchFamily="34" charset="0"/>
              <a:buChar char="•"/>
            </a:pPr>
            <a:r>
              <a:rPr lang="en-AU" sz="1800">
                <a:effectLst/>
                <a:ea typeface="Calibri" panose="020F0502020204030204" pitchFamily="34" charset="0"/>
              </a:rPr>
              <a:t>What are some expectations that become more important as we get older?</a:t>
            </a:r>
          </a:p>
          <a:p>
            <a:pPr marL="285750" lvl="0" indent="-285750">
              <a:spcAft>
                <a:spcPts val="600"/>
              </a:spcAft>
              <a:buFont typeface="Arial" panose="020B0604020202020204" pitchFamily="34" charset="0"/>
              <a:buChar char="•"/>
            </a:pPr>
            <a:r>
              <a:rPr lang="en-AU" sz="1800">
                <a:effectLst/>
                <a:ea typeface="Calibri" panose="020F0502020204030204" pitchFamily="34" charset="0"/>
              </a:rPr>
              <a:t>How might self-identity influence relationship roles with family or friends?</a:t>
            </a:r>
          </a:p>
        </p:txBody>
      </p:sp>
      <p:sp>
        <p:nvSpPr>
          <p:cNvPr id="3" name="Slide Number Placeholder 2">
            <a:extLst>
              <a:ext uri="{FF2B5EF4-FFF2-40B4-BE49-F238E27FC236}">
                <a16:creationId xmlns:a16="http://schemas.microsoft.com/office/drawing/2014/main" id="{718CE82E-A015-7ED9-F703-FFFB41BEC80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34930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D8FC-83D4-67E0-BFF5-AC58E9F7A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0B17-0BC2-396D-0C0D-AADD0C04FBC2}"/>
              </a:ext>
            </a:extLst>
          </p:cNvPr>
          <p:cNvSpPr>
            <a:spLocks noGrp="1"/>
          </p:cNvSpPr>
          <p:nvPr>
            <p:ph type="title"/>
          </p:nvPr>
        </p:nvSpPr>
        <p:spPr/>
        <p:txBody>
          <a:bodyPr/>
          <a:lstStyle/>
          <a:p>
            <a:r>
              <a:rPr lang="en-AU"/>
              <a:t>Activity – rights, responsibilities and roles (5)</a:t>
            </a:r>
          </a:p>
        </p:txBody>
      </p:sp>
      <p:sp>
        <p:nvSpPr>
          <p:cNvPr id="5" name="Text Placeholder 4">
            <a:extLst>
              <a:ext uri="{FF2B5EF4-FFF2-40B4-BE49-F238E27FC236}">
                <a16:creationId xmlns:a16="http://schemas.microsoft.com/office/drawing/2014/main" id="{F81C41C6-188F-2450-557E-8E65253BE6C5}"/>
              </a:ext>
            </a:extLst>
          </p:cNvPr>
          <p:cNvSpPr>
            <a:spLocks noGrp="1"/>
          </p:cNvSpPr>
          <p:nvPr>
            <p:ph type="body" sz="quarter" idx="18"/>
          </p:nvPr>
        </p:nvSpPr>
        <p:spPr/>
        <p:txBody>
          <a:bodyPr/>
          <a:lstStyle/>
          <a:p>
            <a:r>
              <a:rPr lang="en-AU"/>
              <a:t>The R’s of relationships worksheet</a:t>
            </a:r>
          </a:p>
        </p:txBody>
      </p:sp>
      <p:sp>
        <p:nvSpPr>
          <p:cNvPr id="4" name="Text Placeholder 10">
            <a:extLst>
              <a:ext uri="{FF2B5EF4-FFF2-40B4-BE49-F238E27FC236}">
                <a16:creationId xmlns:a16="http://schemas.microsoft.com/office/drawing/2014/main" id="{CCE99132-714A-A28C-0B5E-426D644E6D7E}"/>
              </a:ext>
            </a:extLst>
          </p:cNvPr>
          <p:cNvSpPr>
            <a:spLocks noGrp="1"/>
          </p:cNvSpPr>
          <p:nvPr>
            <p:ph type="body" sz="quarter" idx="17"/>
          </p:nvPr>
        </p:nvSpPr>
        <p:spPr>
          <a:xfrm>
            <a:off x="5400675" y="2052001"/>
            <a:ext cx="6407150" cy="1203746"/>
          </a:xfrm>
        </p:spPr>
        <p:txBody>
          <a:bodyPr/>
          <a:lstStyle/>
          <a:p>
            <a:r>
              <a:rPr lang="en-AU" sz="1800" b="1"/>
              <a:t>Instructions</a:t>
            </a:r>
          </a:p>
          <a:p>
            <a:r>
              <a:rPr lang="en-AU" sz="1800"/>
              <a:t>Complete worksheet questions 3 (individually).</a:t>
            </a:r>
          </a:p>
          <a:p>
            <a:endParaRPr lang="en-AU"/>
          </a:p>
        </p:txBody>
      </p:sp>
      <p:pic>
        <p:nvPicPr>
          <p:cNvPr id="8" name="Picture 7" descr="Worksheet image showing 3 questions">
            <a:extLst>
              <a:ext uri="{FF2B5EF4-FFF2-40B4-BE49-F238E27FC236}">
                <a16:creationId xmlns:a16="http://schemas.microsoft.com/office/drawing/2014/main" id="{C209F71B-ECB6-A8BE-0B30-E1B2B91C04AF}"/>
              </a:ext>
            </a:extLst>
          </p:cNvPr>
          <p:cNvPicPr>
            <a:picLocks noChangeAspect="1"/>
          </p:cNvPicPr>
          <p:nvPr/>
        </p:nvPicPr>
        <p:blipFill>
          <a:blip r:embed="rId3"/>
          <a:stretch>
            <a:fillRect/>
          </a:stretch>
        </p:blipFill>
        <p:spPr>
          <a:xfrm>
            <a:off x="6466114" y="3255746"/>
            <a:ext cx="4333884" cy="307996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BAE98327-60DF-7E0D-6B7E-A5AC4FBC995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32095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8CF21-B268-FF07-2C56-6C3CF1C66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E1746-1421-DDFB-8E61-2289965DF181}"/>
              </a:ext>
            </a:extLst>
          </p:cNvPr>
          <p:cNvSpPr>
            <a:spLocks noGrp="1"/>
          </p:cNvSpPr>
          <p:nvPr>
            <p:ph type="title"/>
          </p:nvPr>
        </p:nvSpPr>
        <p:spPr/>
        <p:txBody>
          <a:bodyPr/>
          <a:lstStyle/>
          <a:p>
            <a:r>
              <a:rPr lang="en-AU"/>
              <a:t>Toolkit reflection – skills for respectful relationships</a:t>
            </a:r>
          </a:p>
        </p:txBody>
      </p:sp>
      <p:sp>
        <p:nvSpPr>
          <p:cNvPr id="5" name="Text Placeholder 4">
            <a:extLst>
              <a:ext uri="{FF2B5EF4-FFF2-40B4-BE49-F238E27FC236}">
                <a16:creationId xmlns:a16="http://schemas.microsoft.com/office/drawing/2014/main" id="{54908A06-38C0-1108-58CF-9531ECA683EF}"/>
              </a:ext>
            </a:extLst>
          </p:cNvPr>
          <p:cNvSpPr>
            <a:spLocks noGrp="1"/>
          </p:cNvSpPr>
          <p:nvPr>
            <p:ph type="body" sz="quarter" idx="18"/>
          </p:nvPr>
        </p:nvSpPr>
        <p:spPr/>
        <p:txBody>
          <a:bodyPr/>
          <a:lstStyle/>
          <a:p>
            <a:r>
              <a:rPr lang="en-AU"/>
              <a:t>Individual reflection</a:t>
            </a:r>
          </a:p>
        </p:txBody>
      </p:sp>
      <p:sp>
        <p:nvSpPr>
          <p:cNvPr id="4" name="Text Placeholder 10">
            <a:extLst>
              <a:ext uri="{FF2B5EF4-FFF2-40B4-BE49-F238E27FC236}">
                <a16:creationId xmlns:a16="http://schemas.microsoft.com/office/drawing/2014/main" id="{7E75CCF3-1A64-C9D4-1C61-D6D8693F70BE}"/>
              </a:ext>
            </a:extLst>
          </p:cNvPr>
          <p:cNvSpPr>
            <a:spLocks noGrp="1"/>
          </p:cNvSpPr>
          <p:nvPr>
            <p:ph type="body" sz="quarter" idx="17"/>
          </p:nvPr>
        </p:nvSpPr>
        <p:spPr/>
        <p:txBody>
          <a:bodyPr/>
          <a:lstStyle/>
          <a:p>
            <a:r>
              <a:rPr lang="en-AU" sz="1800" b="1">
                <a:effectLst/>
                <a:ea typeface="Calibri" panose="020F0502020204030204" pitchFamily="34" charset="0"/>
              </a:rPr>
              <a:t>How can the skills in your toolkit help you create and maintain respectful relationships?</a:t>
            </a:r>
            <a:endParaRPr lang="en-AU" sz="1800" b="1"/>
          </a:p>
          <a:p>
            <a:pPr marL="342900" indent="-342900">
              <a:buFont typeface="Arial" panose="020B0604020202020204" pitchFamily="34" charset="0"/>
              <a:buChar char="•"/>
            </a:pPr>
            <a:r>
              <a:rPr lang="en-AU" sz="1800"/>
              <a:t>identify </a:t>
            </a:r>
            <a:r>
              <a:rPr lang="en-AU" sz="1800" b="1"/>
              <a:t>three</a:t>
            </a:r>
            <a:r>
              <a:rPr lang="en-AU" sz="1800"/>
              <a:t> self-management or interpersonal skills </a:t>
            </a:r>
          </a:p>
          <a:p>
            <a:pPr marL="342900" indent="-342900">
              <a:buFont typeface="Arial" panose="020B0604020202020204" pitchFamily="34" charset="0"/>
              <a:buChar char="•"/>
            </a:pPr>
            <a:r>
              <a:rPr lang="en-AU" sz="1800"/>
              <a:t>explain how each skill could support you to establish and maintain respectful relationships across a variety of contexts. </a:t>
            </a:r>
          </a:p>
        </p:txBody>
      </p:sp>
      <p:pic>
        <p:nvPicPr>
          <p:cNvPr id="8" name="Picture 7" descr="Icon of a toolbox">
            <a:extLst>
              <a:ext uri="{FF2B5EF4-FFF2-40B4-BE49-F238E27FC236}">
                <a16:creationId xmlns:a16="http://schemas.microsoft.com/office/drawing/2014/main" id="{9F9256D1-186E-F891-F93D-E77004ECA3B0}"/>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 uri="{C183D7F6-B498-43B3-948B-1728B52AA6E4}">
                <adec:decorative xmlns=""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el="http://schemas.microsoft.com/office/2019/extlst"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dec="http://schemas.microsoft.com/office/drawing/2017/decorative" xmlns:a16="http://schemas.microsoft.com/office/drawing/2014/main" xmlns:asvg="http://schemas.microsoft.com/office/drawing/2016/SVG/main" xmlns:a14="http://schemas.microsoft.com/office/drawing/2010/main" xmlns:w="http://schemas.openxmlformats.org/wordprocessingml/2006/main" xmlns:w10="urn:schemas-microsoft-com:office:word" xmlns:v="urn:schemas-microsoft-com:vml" xmlns:o="urn:schemas-microsoft-com:office:office" xmlns:mc="http://schemas.openxmlformats.org/markup-compatibility/2006" xmlns:pic="http://schemas.openxmlformats.org/drawingml/2006/picture" xmlns:wp14="http://schemas.microsoft.com/office/word/2010/wordprocessingDrawing" xmlns:wp="http://schemas.openxmlformats.org/drawingml/2006/wordprocessingDrawing" val="0"/>
              </a:ext>
            </a:extLst>
          </a:blip>
          <a:srcRect/>
          <a:stretch>
            <a:fillRect/>
          </a:stretch>
        </p:blipFill>
        <p:spPr bwMode="auto">
          <a:xfrm>
            <a:off x="7572201" y="4725983"/>
            <a:ext cx="2408043" cy="1790017"/>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B6D746A2-52CE-2B7F-3AB8-32F4805B5B4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2816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0260002" cy="522000"/>
          </a:xfrm>
        </p:spPr>
        <p:txBody>
          <a:bodyPr/>
          <a:lstStyle/>
          <a:p>
            <a:r>
              <a:rPr lang="en-AU"/>
              <a:t>Learning intentions and success criteria – </a:t>
            </a:r>
            <a:r>
              <a:rPr lang="en-AU">
                <a:cs typeface="Arial" panose="020B0604020202020204"/>
              </a:rPr>
              <a:t>changing times, changing me (1)</a:t>
            </a:r>
            <a:endParaRPr lang="en-AU"/>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94417"/>
            <a:ext cx="11707506" cy="4175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Arial" panose="020B0604020202020204" pitchFamily="34" charset="0"/>
                <a:cs typeface="Arial"/>
              </a:rPr>
              <a:t>We are learning to</a:t>
            </a:r>
            <a:endParaRPr lang="en-AU" sz="2000" b="1">
              <a:solidFill>
                <a:schemeClr val="accent1"/>
              </a:solidFill>
              <a:latin typeface="Arial" panose="020B0604020202020204" pitchFamily="34" charset="0"/>
              <a:ea typeface="+mn-lt"/>
              <a:cs typeface="Arial"/>
            </a:endParaRP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understand the nature of change during adolescence and the impact this can have on relationships </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recognise emotional responses to change. </a:t>
            </a:r>
          </a:p>
          <a:p>
            <a:pPr>
              <a:lnSpc>
                <a:spcPct val="150000"/>
              </a:lnSpc>
              <a:spcAft>
                <a:spcPts val="600"/>
              </a:spcAft>
            </a:pPr>
            <a:r>
              <a:rPr lang="en-AU" sz="2000" b="1">
                <a:solidFill>
                  <a:schemeClr val="accent1"/>
                </a:solidFill>
                <a:latin typeface="Arial" panose="020B0604020202020204" pitchFamily="34" charset="0"/>
                <a:cs typeface="Arial"/>
              </a:rPr>
              <a:t>I can</a:t>
            </a:r>
            <a:endParaRPr lang="en-US" sz="2000" b="1">
              <a:solidFill>
                <a:schemeClr val="accent1"/>
              </a:solidFill>
              <a:latin typeface="Arial" panose="020B0604020202020204" pitchFamily="34" charset="0"/>
              <a:cs typeface="Arial"/>
            </a:endParaRP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identify how relationships may can change over time </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explain how common activities may change over time with growing independence </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outline how changes associated with puberty may impact relationships </a:t>
            </a:r>
          </a:p>
          <a:p>
            <a:pPr marL="342900" indent="-342900">
              <a:lnSpc>
                <a:spcPct val="150000"/>
              </a:lnSpc>
              <a:spcAft>
                <a:spcPts val="600"/>
              </a:spcAft>
              <a:buFont typeface="Arial" panose="020B0604020202020204" pitchFamily="34" charset="0"/>
              <a:buChar char="•"/>
            </a:pPr>
            <a:r>
              <a:rPr lang="en-AU" sz="2000">
                <a:latin typeface="Arial" panose="020B0604020202020204" pitchFamily="34" charset="0"/>
                <a:cs typeface="Arial"/>
              </a:rPr>
              <a:t>identify a range of emotions that may be felt when navigating change. </a:t>
            </a:r>
            <a:endParaRPr lang="en-AU">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a:ln>
                  <a:noFill/>
                </a:ln>
                <a:solidFill>
                  <a:srgbClr val="CBEDFD"/>
                </a:solidFill>
                <a:effectLst/>
                <a:uLnTx/>
                <a:uFillTx/>
                <a:ea typeface="+mn-ea"/>
                <a:cs typeface="+mn-cs"/>
              </a:rPr>
              <a:t> </a:t>
            </a:r>
            <a:r>
              <a:rPr kumimoji="0" lang="en-AU" sz="1200" u="none" strike="noStrike" kern="1200" cap="none" spc="0" normalizeH="0" baseline="0" noProof="0">
                <a:ln>
                  <a:noFill/>
                </a:ln>
                <a:solidFill>
                  <a:srgbClr val="FFFFFF"/>
                </a:solidFill>
                <a:effectLst/>
                <a:uLnTx/>
                <a:uFillTx/>
                <a:ea typeface="+mn-ea"/>
                <a:cs typeface="+mn-cs"/>
              </a:rPr>
              <a:t>and the NSW Curriculum website </a:t>
            </a:r>
            <a:r>
              <a:rPr kumimoji="0" lang="en-AU" sz="120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hlinkClick r:id="rId6"/>
              </a:rPr>
              <a:t>Personal Development, Health and Physical Education 7–10 </a:t>
            </a:r>
            <a:r>
              <a:rPr lang="en-AU"/>
              <a:t>© Syllabus NSW Education Standards Authority (NESA) for and on behalf of the Crown in right of the State of New South Wales, 2024.</a:t>
            </a:r>
          </a:p>
          <a:p>
            <a:endParaRPr lang="en-AU"/>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latin typeface="Arial" panose="020B0604020202020204" pitchFamily="34" charset="0"/>
              </a:rPr>
              <a:t>The copyright material published in this resource is subject to the Copyright Act 1968 (</a:t>
            </a:r>
            <a:r>
              <a:rPr lang="en-AU" sz="1200" err="1">
                <a:solidFill>
                  <a:schemeClr val="bg1"/>
                </a:solidFill>
                <a:latin typeface="Arial" panose="020B0604020202020204" pitchFamily="34" charset="0"/>
              </a:rPr>
              <a:t>Cth</a:t>
            </a:r>
            <a:r>
              <a:rPr lang="en-AU" sz="1200">
                <a:solidFill>
                  <a:schemeClr val="bg1"/>
                </a:solidFill>
                <a:latin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latin typeface="Arial" panose="020B0604020202020204" pitchFamily="34" charset="0"/>
              </a:rPr>
              <a:t>Copyright material available in this resource and owned by the NSW Department of Education is licensed under a </a:t>
            </a:r>
            <a:r>
              <a:rPr lang="en-AU" sz="1200">
                <a:solidFill>
                  <a:schemeClr val="accent4"/>
                </a:solidFill>
                <a:latin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latin typeface="Arial" panose="020B0604020202020204" pitchFamily="34" charset="0"/>
              </a:rPr>
              <a:t>.</a:t>
            </a:r>
          </a:p>
          <a:p>
            <a:pPr algn="l">
              <a:lnSpc>
                <a:spcPct val="150000"/>
              </a:lnSpc>
              <a:spcAft>
                <a:spcPts val="600"/>
              </a:spcAft>
            </a:pPr>
            <a:r>
              <a:rPr lang="en-AU" sz="1200">
                <a:solidFill>
                  <a:schemeClr val="bg1"/>
                </a:solidFill>
                <a:latin typeface="Arial" panose="020B0604020202020204" pitchFamily="34" charset="0"/>
              </a:rPr>
              <a:t>This license allows you to share and adapt the material for any purpose, even commercially.</a:t>
            </a:r>
          </a:p>
          <a:p>
            <a:pPr algn="l">
              <a:lnSpc>
                <a:spcPct val="150000"/>
              </a:lnSpc>
              <a:spcAft>
                <a:spcPts val="600"/>
              </a:spcAft>
            </a:pPr>
            <a:r>
              <a:rPr lang="en-AU" sz="1200">
                <a:solidFill>
                  <a:schemeClr val="bg1"/>
                </a:solidFill>
                <a:latin typeface="Arial" panose="020B0604020202020204" pitchFamily="34" charset="0"/>
              </a:rPr>
              <a:t>Attribution should be given to © State of New South Wales (Department of Education), 2025.</a:t>
            </a:r>
          </a:p>
          <a:p>
            <a:pPr algn="l">
              <a:lnSpc>
                <a:spcPct val="150000"/>
              </a:lnSpc>
            </a:pPr>
            <a:r>
              <a:rPr lang="en-AU" sz="1200">
                <a:solidFill>
                  <a:schemeClr val="bg1"/>
                </a:solidFill>
                <a:latin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latin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a:solidFill>
                  <a:schemeClr val="bg1"/>
                </a:solidFill>
                <a:latin typeface="Arial" panose="020B0604020202020204" pitchFamily="34" charset="0"/>
              </a:rPr>
              <a:t>Links to third-party material and websites</a:t>
            </a:r>
          </a:p>
          <a:p>
            <a:pPr algn="l">
              <a:lnSpc>
                <a:spcPct val="150000"/>
              </a:lnSpc>
              <a:spcAft>
                <a:spcPts val="600"/>
              </a:spcAft>
            </a:pPr>
            <a:r>
              <a:rPr lang="en-AU" sz="1200">
                <a:solidFill>
                  <a:schemeClr val="bg1"/>
                </a:solidFill>
                <a:latin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latin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Arial" panose="020B0604020202020204" pitchFamily="34" charset="0"/>
              </a:rPr>
              <a:t>Cth</a:t>
            </a:r>
            <a:r>
              <a:rPr lang="en-AU" sz="1200">
                <a:solidFill>
                  <a:schemeClr val="bg1"/>
                </a:solidFill>
                <a:latin typeface="Arial" panose="020B0604020202020204" pitchFamily="34" charset="0"/>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1EC6-CE3C-4ED4-0E45-E9E9C1151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BA4C9-5FD2-B6BD-554A-B1E2DF8CAA58}"/>
              </a:ext>
            </a:extLst>
          </p:cNvPr>
          <p:cNvSpPr>
            <a:spLocks noGrp="1"/>
          </p:cNvSpPr>
          <p:nvPr>
            <p:ph type="title"/>
          </p:nvPr>
        </p:nvSpPr>
        <p:spPr>
          <a:xfrm>
            <a:off x="5399998" y="360000"/>
            <a:ext cx="6485612" cy="444154"/>
          </a:xfrm>
        </p:spPr>
        <p:txBody>
          <a:bodyPr/>
          <a:lstStyle/>
          <a:p>
            <a:r>
              <a:rPr lang="en-AU"/>
              <a:t>Activity – what’s changed? </a:t>
            </a:r>
          </a:p>
        </p:txBody>
      </p:sp>
      <p:sp>
        <p:nvSpPr>
          <p:cNvPr id="5" name="Text Placeholder 4">
            <a:extLst>
              <a:ext uri="{FF2B5EF4-FFF2-40B4-BE49-F238E27FC236}">
                <a16:creationId xmlns:a16="http://schemas.microsoft.com/office/drawing/2014/main" id="{6897F200-965A-C56E-8EEC-A77316A33D73}"/>
              </a:ext>
            </a:extLst>
          </p:cNvPr>
          <p:cNvSpPr>
            <a:spLocks noGrp="1"/>
          </p:cNvSpPr>
          <p:nvPr>
            <p:ph type="body" sz="quarter" idx="18"/>
          </p:nvPr>
        </p:nvSpPr>
        <p:spPr>
          <a:xfrm>
            <a:off x="5399998" y="1080000"/>
            <a:ext cx="5400000" cy="294189"/>
          </a:xfrm>
        </p:spPr>
        <p:txBody>
          <a:bodyPr/>
          <a:lstStyle/>
          <a:p>
            <a:r>
              <a:rPr lang="en-AU"/>
              <a:t>Group activity</a:t>
            </a:r>
          </a:p>
        </p:txBody>
      </p:sp>
      <p:sp>
        <p:nvSpPr>
          <p:cNvPr id="4" name="Text Placeholder 10">
            <a:extLst>
              <a:ext uri="{FF2B5EF4-FFF2-40B4-BE49-F238E27FC236}">
                <a16:creationId xmlns:a16="http://schemas.microsoft.com/office/drawing/2014/main" id="{E3C98813-CE6C-1683-729A-C7A95D6504C0}"/>
              </a:ext>
            </a:extLst>
          </p:cNvPr>
          <p:cNvSpPr>
            <a:spLocks noGrp="1"/>
          </p:cNvSpPr>
          <p:nvPr>
            <p:ph type="body" sz="quarter" idx="17"/>
          </p:nvPr>
        </p:nvSpPr>
        <p:spPr>
          <a:xfrm>
            <a:off x="5399998" y="1620000"/>
            <a:ext cx="6444002" cy="593919"/>
          </a:xfrm>
        </p:spPr>
        <p:txBody>
          <a:bodyPr/>
          <a:lstStyle/>
          <a:p>
            <a:r>
              <a:rPr lang="en-AU" sz="1800"/>
              <a:t>Copy the table onto your A3 sheet:</a:t>
            </a:r>
          </a:p>
        </p:txBody>
      </p:sp>
      <p:graphicFrame>
        <p:nvGraphicFramePr>
          <p:cNvPr id="7" name="Table 6">
            <a:extLst>
              <a:ext uri="{FF2B5EF4-FFF2-40B4-BE49-F238E27FC236}">
                <a16:creationId xmlns:a16="http://schemas.microsoft.com/office/drawing/2014/main" id="{56854E54-D079-FD5B-C446-E9A789770AED}"/>
              </a:ext>
            </a:extLst>
          </p:cNvPr>
          <p:cNvGraphicFramePr>
            <a:graphicFrameLocks noGrp="1"/>
          </p:cNvGraphicFramePr>
          <p:nvPr>
            <p:extLst>
              <p:ext uri="{D42A27DB-BD31-4B8C-83A1-F6EECF244321}">
                <p14:modId xmlns:p14="http://schemas.microsoft.com/office/powerpoint/2010/main" val="3228499565"/>
              </p:ext>
            </p:extLst>
          </p:nvPr>
        </p:nvGraphicFramePr>
        <p:xfrm>
          <a:off x="5399996" y="2340000"/>
          <a:ext cx="6444004" cy="2377440"/>
        </p:xfrm>
        <a:graphic>
          <a:graphicData uri="http://schemas.openxmlformats.org/drawingml/2006/table">
            <a:tbl>
              <a:tblPr firstRow="1" bandRow="1">
                <a:tableStyleId>{69012ECD-51FC-41F1-AA8D-1B2483CD663E}</a:tableStyleId>
              </a:tblPr>
              <a:tblGrid>
                <a:gridCol w="1611001">
                  <a:extLst>
                    <a:ext uri="{9D8B030D-6E8A-4147-A177-3AD203B41FA5}">
                      <a16:colId xmlns:a16="http://schemas.microsoft.com/office/drawing/2014/main" val="1206094487"/>
                    </a:ext>
                  </a:extLst>
                </a:gridCol>
                <a:gridCol w="1611001">
                  <a:extLst>
                    <a:ext uri="{9D8B030D-6E8A-4147-A177-3AD203B41FA5}">
                      <a16:colId xmlns:a16="http://schemas.microsoft.com/office/drawing/2014/main" val="2391561692"/>
                    </a:ext>
                  </a:extLst>
                </a:gridCol>
                <a:gridCol w="1611001">
                  <a:extLst>
                    <a:ext uri="{9D8B030D-6E8A-4147-A177-3AD203B41FA5}">
                      <a16:colId xmlns:a16="http://schemas.microsoft.com/office/drawing/2014/main" val="1240674241"/>
                    </a:ext>
                  </a:extLst>
                </a:gridCol>
                <a:gridCol w="1611001">
                  <a:extLst>
                    <a:ext uri="{9D8B030D-6E8A-4147-A177-3AD203B41FA5}">
                      <a16:colId xmlns:a16="http://schemas.microsoft.com/office/drawing/2014/main" val="3145486838"/>
                    </a:ext>
                  </a:extLst>
                </a:gridCol>
              </a:tblGrid>
              <a:tr h="529855">
                <a:tc>
                  <a:txBody>
                    <a:bodyPr/>
                    <a:lstStyle/>
                    <a:p>
                      <a:r>
                        <a:rPr lang="en-AU" sz="1800" b="1" i="0">
                          <a:latin typeface="+mn-lt"/>
                        </a:rPr>
                        <a:t>Infancy </a:t>
                      </a:r>
                    </a:p>
                    <a:p>
                      <a:r>
                        <a:rPr lang="en-AU" sz="1800" b="1">
                          <a:latin typeface="+mn-lt"/>
                        </a:rPr>
                        <a:t>(0-5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Childhood (6-11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Adolescence (12-18)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b="1" i="0">
                          <a:latin typeface="+mn-lt"/>
                        </a:rPr>
                        <a:t>Adulthood (18+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647916"/>
                  </a:ext>
                </a:extLst>
              </a:tr>
              <a:tr h="1664139">
                <a:tc>
                  <a:txBody>
                    <a:bodyPr/>
                    <a:lstStyle/>
                    <a:p>
                      <a:endParaRPr lang="en-AU" b="0" i="0">
                        <a:latin typeface="+mn-lt"/>
                      </a:endParaRPr>
                    </a:p>
                    <a:p>
                      <a:endParaRPr lang="en-AU">
                        <a:latin typeface="+mn-lt"/>
                      </a:endParaRPr>
                    </a:p>
                    <a:p>
                      <a:endParaRPr lang="en-AU">
                        <a:latin typeface="+mn-lt"/>
                      </a:endParaRPr>
                    </a:p>
                    <a:p>
                      <a:endParaRPr lang="en-AU">
                        <a:latin typeface="+mn-lt"/>
                      </a:endParaRPr>
                    </a:p>
                    <a:p>
                      <a:endParaRPr lang="en-AU">
                        <a:latin typeface="+mn-lt"/>
                      </a:endParaRPr>
                    </a:p>
                    <a:p>
                      <a:endParaRPr lang="en-AU">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b="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163247"/>
                  </a:ext>
                </a:extLst>
              </a:tr>
            </a:tbl>
          </a:graphicData>
        </a:graphic>
      </p:graphicFrame>
      <p:sp>
        <p:nvSpPr>
          <p:cNvPr id="8" name="Text Placeholder 10">
            <a:extLst>
              <a:ext uri="{FF2B5EF4-FFF2-40B4-BE49-F238E27FC236}">
                <a16:creationId xmlns:a16="http://schemas.microsoft.com/office/drawing/2014/main" id="{D69B40C0-8F61-E5DB-3CC4-5CAC573038CE}"/>
              </a:ext>
            </a:extLst>
          </p:cNvPr>
          <p:cNvSpPr txBox="1">
            <a:spLocks/>
          </p:cNvSpPr>
          <p:nvPr/>
        </p:nvSpPr>
        <p:spPr>
          <a:xfrm>
            <a:off x="5399998" y="5040000"/>
            <a:ext cx="6444002" cy="59391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Public Sans" pitchFamily="2" charset="77"/>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Public Sans" pitchFamily="2" charset="77"/>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Public Sans" pitchFamily="2" charset="77"/>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Public Sans" pitchFamily="2" charset="77"/>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latin typeface="Arial" panose="020B0604020202020204" pitchFamily="34" charset="0"/>
              </a:rPr>
              <a:t>Consider significant relationships you have.</a:t>
            </a:r>
          </a:p>
          <a:p>
            <a:r>
              <a:rPr lang="en-AU" sz="1800">
                <a:latin typeface="Arial" panose="020B0604020202020204" pitchFamily="34" charset="0"/>
              </a:rPr>
              <a:t>Outline changes in </a:t>
            </a:r>
            <a:r>
              <a:rPr lang="en-AU" sz="1800" b="1">
                <a:latin typeface="Arial" panose="020B0604020202020204" pitchFamily="34" charset="0"/>
              </a:rPr>
              <a:t>relationships</a:t>
            </a:r>
            <a:r>
              <a:rPr lang="en-AU" sz="1800">
                <a:latin typeface="Arial" panose="020B0604020202020204" pitchFamily="34" charset="0"/>
              </a:rPr>
              <a:t> at each key stage of development.</a:t>
            </a:r>
          </a:p>
        </p:txBody>
      </p:sp>
      <p:sp>
        <p:nvSpPr>
          <p:cNvPr id="3" name="Slide Number Placeholder 2">
            <a:extLst>
              <a:ext uri="{FF2B5EF4-FFF2-40B4-BE49-F238E27FC236}">
                <a16:creationId xmlns:a16="http://schemas.microsoft.com/office/drawing/2014/main" id="{F55427AC-CB74-67A2-34E4-8C0A334C512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52730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65FF-FBFB-B281-1FBE-134875698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DDDC0-A1F4-9D43-BAD2-66B9465695E5}"/>
              </a:ext>
            </a:extLst>
          </p:cNvPr>
          <p:cNvSpPr>
            <a:spLocks noGrp="1"/>
          </p:cNvSpPr>
          <p:nvPr>
            <p:ph type="title"/>
          </p:nvPr>
        </p:nvSpPr>
        <p:spPr>
          <a:xfrm>
            <a:off x="5399998" y="360000"/>
            <a:ext cx="6485612" cy="444154"/>
          </a:xfrm>
        </p:spPr>
        <p:txBody>
          <a:bodyPr/>
          <a:lstStyle/>
          <a:p>
            <a:r>
              <a:rPr lang="en-AU"/>
              <a:t>Activity – time traveller</a:t>
            </a:r>
          </a:p>
        </p:txBody>
      </p:sp>
      <p:sp>
        <p:nvSpPr>
          <p:cNvPr id="5" name="Text Placeholder 4">
            <a:extLst>
              <a:ext uri="{FF2B5EF4-FFF2-40B4-BE49-F238E27FC236}">
                <a16:creationId xmlns:a16="http://schemas.microsoft.com/office/drawing/2014/main" id="{9E8FA715-8D19-2082-96F0-75B4AEF44486}"/>
              </a:ext>
            </a:extLst>
          </p:cNvPr>
          <p:cNvSpPr>
            <a:spLocks noGrp="1"/>
          </p:cNvSpPr>
          <p:nvPr>
            <p:ph type="body" sz="quarter" idx="18"/>
          </p:nvPr>
        </p:nvSpPr>
        <p:spPr>
          <a:xfrm>
            <a:off x="5399998" y="982520"/>
            <a:ext cx="5400000" cy="294189"/>
          </a:xfrm>
        </p:spPr>
        <p:txBody>
          <a:bodyPr/>
          <a:lstStyle/>
          <a:p>
            <a:r>
              <a:rPr lang="en-AU"/>
              <a:t>Individual activity</a:t>
            </a:r>
          </a:p>
        </p:txBody>
      </p:sp>
      <p:sp>
        <p:nvSpPr>
          <p:cNvPr id="22" name="Rectangle: Rounded Corners 21">
            <a:extLst>
              <a:ext uri="{FF2B5EF4-FFF2-40B4-BE49-F238E27FC236}">
                <a16:creationId xmlns:a16="http://schemas.microsoft.com/office/drawing/2014/main" id="{D12DDFCD-E93F-6383-B0A2-13A1B4B8F1F8}"/>
              </a:ext>
            </a:extLst>
          </p:cNvPr>
          <p:cNvSpPr/>
          <p:nvPr/>
        </p:nvSpPr>
        <p:spPr>
          <a:xfrm>
            <a:off x="5399998" y="147205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Selecting clothing</a:t>
            </a:r>
          </a:p>
        </p:txBody>
      </p:sp>
      <p:sp>
        <p:nvSpPr>
          <p:cNvPr id="24" name="Rectangle: Rounded Corners 23">
            <a:extLst>
              <a:ext uri="{FF2B5EF4-FFF2-40B4-BE49-F238E27FC236}">
                <a16:creationId xmlns:a16="http://schemas.microsoft.com/office/drawing/2014/main" id="{1F14211A-A90E-2E2A-6FA3-ADAD1CCC2F42}"/>
              </a:ext>
            </a:extLst>
          </p:cNvPr>
          <p:cNvSpPr/>
          <p:nvPr/>
        </p:nvSpPr>
        <p:spPr>
          <a:xfrm>
            <a:off x="7623967" y="147205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800"/>
              <a:t>Going to the movies/</a:t>
            </a:r>
            <a:endParaRPr lang="en-US" sz="1800"/>
          </a:p>
          <a:p>
            <a:pPr algn="ctr"/>
            <a:r>
              <a:rPr lang="en-AU" sz="1800"/>
              <a:t>shopping</a:t>
            </a:r>
          </a:p>
        </p:txBody>
      </p:sp>
      <p:sp>
        <p:nvSpPr>
          <p:cNvPr id="26" name="Rectangle: Rounded Corners 25">
            <a:extLst>
              <a:ext uri="{FF2B5EF4-FFF2-40B4-BE49-F238E27FC236}">
                <a16:creationId xmlns:a16="http://schemas.microsoft.com/office/drawing/2014/main" id="{A7061275-336F-87FB-08F7-1C0A64C6E73F}"/>
              </a:ext>
            </a:extLst>
          </p:cNvPr>
          <p:cNvSpPr/>
          <p:nvPr/>
        </p:nvSpPr>
        <p:spPr>
          <a:xfrm>
            <a:off x="9824865" y="147205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Personal hygiene</a:t>
            </a:r>
          </a:p>
        </p:txBody>
      </p:sp>
      <p:sp>
        <p:nvSpPr>
          <p:cNvPr id="23" name="Rectangle: Rounded Corners 22">
            <a:extLst>
              <a:ext uri="{FF2B5EF4-FFF2-40B4-BE49-F238E27FC236}">
                <a16:creationId xmlns:a16="http://schemas.microsoft.com/office/drawing/2014/main" id="{449A350B-441F-5677-8905-42E5628261E5}"/>
              </a:ext>
            </a:extLst>
          </p:cNvPr>
          <p:cNvSpPr/>
          <p:nvPr/>
        </p:nvSpPr>
        <p:spPr>
          <a:xfrm>
            <a:off x="5399998" y="277606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Completing homework</a:t>
            </a:r>
          </a:p>
        </p:txBody>
      </p:sp>
      <p:sp>
        <p:nvSpPr>
          <p:cNvPr id="25" name="Rectangle: Rounded Corners 24">
            <a:extLst>
              <a:ext uri="{FF2B5EF4-FFF2-40B4-BE49-F238E27FC236}">
                <a16:creationId xmlns:a16="http://schemas.microsoft.com/office/drawing/2014/main" id="{B50EBD38-926E-07CC-C5F3-899B155750C8}"/>
              </a:ext>
            </a:extLst>
          </p:cNvPr>
          <p:cNvSpPr/>
          <p:nvPr/>
        </p:nvSpPr>
        <p:spPr>
          <a:xfrm>
            <a:off x="7623967" y="277606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Going to a birthday party</a:t>
            </a:r>
          </a:p>
        </p:txBody>
      </p:sp>
      <p:sp>
        <p:nvSpPr>
          <p:cNvPr id="27" name="Rectangle: Rounded Corners 26">
            <a:extLst>
              <a:ext uri="{FF2B5EF4-FFF2-40B4-BE49-F238E27FC236}">
                <a16:creationId xmlns:a16="http://schemas.microsoft.com/office/drawing/2014/main" id="{E33E5D74-4671-2313-3D78-2BE04C371341}"/>
              </a:ext>
            </a:extLst>
          </p:cNvPr>
          <p:cNvSpPr/>
          <p:nvPr/>
        </p:nvSpPr>
        <p:spPr>
          <a:xfrm>
            <a:off x="9824865" y="277606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Decision-making</a:t>
            </a:r>
          </a:p>
        </p:txBody>
      </p:sp>
      <p:sp>
        <p:nvSpPr>
          <p:cNvPr id="20" name="Rectangle: Rounded Corners 19">
            <a:extLst>
              <a:ext uri="{FF2B5EF4-FFF2-40B4-BE49-F238E27FC236}">
                <a16:creationId xmlns:a16="http://schemas.microsoft.com/office/drawing/2014/main" id="{8E94BC73-927D-7373-324C-A853AD319780}"/>
              </a:ext>
            </a:extLst>
          </p:cNvPr>
          <p:cNvSpPr/>
          <p:nvPr/>
        </p:nvSpPr>
        <p:spPr>
          <a:xfrm>
            <a:off x="5399998" y="408007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Packing school bag</a:t>
            </a:r>
          </a:p>
        </p:txBody>
      </p:sp>
      <p:sp>
        <p:nvSpPr>
          <p:cNvPr id="21" name="Rectangle: Rounded Corners 20">
            <a:extLst>
              <a:ext uri="{FF2B5EF4-FFF2-40B4-BE49-F238E27FC236}">
                <a16:creationId xmlns:a16="http://schemas.microsoft.com/office/drawing/2014/main" id="{84C155DB-1C5D-9C57-0AF9-FC9FC02A9D47}"/>
              </a:ext>
            </a:extLst>
          </p:cNvPr>
          <p:cNvSpPr/>
          <p:nvPr/>
        </p:nvSpPr>
        <p:spPr>
          <a:xfrm>
            <a:off x="7623967" y="4080070"/>
            <a:ext cx="1918737" cy="1080000"/>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Packing own lunch</a:t>
            </a:r>
          </a:p>
        </p:txBody>
      </p:sp>
      <p:sp>
        <p:nvSpPr>
          <p:cNvPr id="6" name="TextBox 5">
            <a:extLst>
              <a:ext uri="{FF2B5EF4-FFF2-40B4-BE49-F238E27FC236}">
                <a16:creationId xmlns:a16="http://schemas.microsoft.com/office/drawing/2014/main" id="{56FF1696-7368-C409-BDED-936D4B09E659}"/>
              </a:ext>
            </a:extLst>
          </p:cNvPr>
          <p:cNvSpPr txBox="1"/>
          <p:nvPr/>
        </p:nvSpPr>
        <p:spPr>
          <a:xfrm>
            <a:off x="5335542" y="5318468"/>
            <a:ext cx="6485612" cy="1287532"/>
          </a:xfrm>
          <a:prstGeom prst="rect">
            <a:avLst/>
          </a:prstGeom>
          <a:noFill/>
        </p:spPr>
        <p:txBody>
          <a:bodyPr wrap="square">
            <a:spAutoFit/>
          </a:bodyPr>
          <a:lstStyle/>
          <a:p>
            <a:pPr lvl="0">
              <a:lnSpc>
                <a:spcPct val="150000"/>
              </a:lnSpc>
            </a:pPr>
            <a:r>
              <a:rPr lang="en-AU" sz="1800">
                <a:effectLst/>
                <a:latin typeface="Arial" panose="020B0604020202020204" pitchFamily="34" charset="0"/>
                <a:ea typeface="Calibri" panose="020F0502020204030204" pitchFamily="34" charset="0"/>
              </a:rPr>
              <a:t>How have these common activities changed over time?</a:t>
            </a:r>
          </a:p>
          <a:p>
            <a:pPr lvl="0">
              <a:lnSpc>
                <a:spcPct val="150000"/>
              </a:lnSpc>
            </a:pPr>
            <a:r>
              <a:rPr lang="en-AU" sz="1800">
                <a:effectLst/>
                <a:latin typeface="Arial" panose="020B0604020202020204" pitchFamily="34" charset="0"/>
                <a:ea typeface="Calibri" panose="020F0502020204030204" pitchFamily="34" charset="0"/>
              </a:rPr>
              <a:t>How could growing independence also impact how these activities change in the future? </a:t>
            </a:r>
          </a:p>
        </p:txBody>
      </p:sp>
      <p:sp>
        <p:nvSpPr>
          <p:cNvPr id="3" name="Slide Number Placeholder 2">
            <a:extLst>
              <a:ext uri="{FF2B5EF4-FFF2-40B4-BE49-F238E27FC236}">
                <a16:creationId xmlns:a16="http://schemas.microsoft.com/office/drawing/2014/main" id="{D53CA175-EEED-3615-9EB9-1960C0BFB23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44935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t>Adolescent development – the art of growing up</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t>Video</a:t>
            </a:r>
          </a:p>
        </p:txBody>
      </p:sp>
      <p:pic>
        <p:nvPicPr>
          <p:cNvPr id="2" name="Online Media 1" title="Module 2.1s Adolescent development: The art of growing up">
            <a:hlinkClick r:id="" action="ppaction://media"/>
            <a:extLst>
              <a:ext uri="{FF2B5EF4-FFF2-40B4-BE49-F238E27FC236}">
                <a16:creationId xmlns:a16="http://schemas.microsoft.com/office/drawing/2014/main" id="{3E276DF0-B8C0-C3E7-57CE-F3A9DE1E5297}"/>
              </a:ext>
            </a:extLst>
          </p:cNvPr>
          <p:cNvPicPr>
            <a:picLocks noRot="1" noChangeAspect="1"/>
          </p:cNvPicPr>
          <p:nvPr>
            <a:videoFile r:link="rId1"/>
          </p:nvPr>
        </p:nvPicPr>
        <p:blipFill>
          <a:blip r:embed="rId4"/>
          <a:stretch>
            <a:fillRect/>
          </a:stretch>
        </p:blipFill>
        <p:spPr>
          <a:xfrm>
            <a:off x="1676400" y="1520091"/>
            <a:ext cx="8521700" cy="481476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student-facing-secondary-template-Year 7 changes-2025-v1 (1)</Template>
  <TotalTime>0</TotalTime>
  <Words>4657</Words>
  <Application>Microsoft Office PowerPoint</Application>
  <PresentationFormat>Widescreen</PresentationFormat>
  <Paragraphs>693</Paragraphs>
  <Slides>61</Slides>
  <Notes>60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Calibri</vt:lpstr>
      <vt:lpstr>Segoe UI</vt:lpstr>
      <vt:lpstr>Montserrat</vt:lpstr>
      <vt:lpstr>Times New Roman</vt:lpstr>
      <vt:lpstr>Wingdings</vt:lpstr>
      <vt:lpstr>Arial,Sans-Serif</vt:lpstr>
      <vt:lpstr>Symbol</vt:lpstr>
      <vt:lpstr>Arial</vt:lpstr>
      <vt:lpstr>NSWG Corporate</vt:lpstr>
      <vt:lpstr>Instructions for use</vt:lpstr>
      <vt:lpstr>Controversial issues in PDHPE</vt:lpstr>
      <vt:lpstr>Creating my toolkit for change</vt:lpstr>
      <vt:lpstr>Lessons</vt:lpstr>
      <vt:lpstr>Changing times, changing me</vt:lpstr>
      <vt:lpstr>Learning intentions and success criteria – changing times, changing me (1)</vt:lpstr>
      <vt:lpstr>Activity – what’s changed? </vt:lpstr>
      <vt:lpstr>Activity – time traveller</vt:lpstr>
      <vt:lpstr>Adolescent development – the art of growing up</vt:lpstr>
      <vt:lpstr>Activity – physical, social and emotional changes (1)</vt:lpstr>
      <vt:lpstr>Activity – physical, social and emotional changes (2)</vt:lpstr>
      <vt:lpstr>Activity – the impact of changes on relationships</vt:lpstr>
      <vt:lpstr>Reflecting on the success criteria – changing times, changing me (1)</vt:lpstr>
      <vt:lpstr>Reflecting on the success criteria – changing times, changing me (2)</vt:lpstr>
      <vt:lpstr>Signalling change – the role of hormones</vt:lpstr>
      <vt:lpstr>Learning intentions and success criteria – signalling change: the role of hormones (1)</vt:lpstr>
      <vt:lpstr>Inside Out 2 – puberty alarm scene</vt:lpstr>
      <vt:lpstr>Hormone hustle</vt:lpstr>
      <vt:lpstr>Activity – hormone hustle</vt:lpstr>
      <vt:lpstr>Hormone hustle recap</vt:lpstr>
      <vt:lpstr>Activity – the reproductive system (1)</vt:lpstr>
      <vt:lpstr>Activity – the reproductive system (2)</vt:lpstr>
      <vt:lpstr>Activity – the reproductive system (3)</vt:lpstr>
      <vt:lpstr>Activity – the reproductive system (4)</vt:lpstr>
      <vt:lpstr>Activity – the reproductive system (5)</vt:lpstr>
      <vt:lpstr>Reflecting on the success criteria – signalling change: the role of hormones (1)</vt:lpstr>
      <vt:lpstr>Activity – applying strategies to manage change</vt:lpstr>
      <vt:lpstr>Reflecting on the success criteria – signalling change: the role of hormones (2)</vt:lpstr>
      <vt:lpstr>Stronger than yesterday – mastering your mind and mood </vt:lpstr>
      <vt:lpstr>Learning intentions – stronger than yesterday: mastering your mind and mood </vt:lpstr>
      <vt:lpstr>Success criteria – stronger than yesterday: mastering your mind and mood </vt:lpstr>
      <vt:lpstr>Activity – How full is my toolkit?</vt:lpstr>
      <vt:lpstr>Activity – resilience (1)</vt:lpstr>
      <vt:lpstr>Activity – resilience (2)</vt:lpstr>
      <vt:lpstr>Activity – What to do? </vt:lpstr>
      <vt:lpstr>Activity – wrap up</vt:lpstr>
      <vt:lpstr>Activity – Support networks (1)</vt:lpstr>
      <vt:lpstr>Activity – Support networks (2)</vt:lpstr>
      <vt:lpstr>Activity – Support networks (3)</vt:lpstr>
      <vt:lpstr>Unpacking loss and grief </vt:lpstr>
      <vt:lpstr>Activity – unpacking loss and grief</vt:lpstr>
      <vt:lpstr>Activity – loss and grief skills application</vt:lpstr>
      <vt:lpstr>Communication, conflict and respectful relationships </vt:lpstr>
      <vt:lpstr>Learning intentions – communication, conflict and respectful relationships</vt:lpstr>
      <vt:lpstr>Success criteria – communication, conflict and respectful relationships</vt:lpstr>
      <vt:lpstr>Activity – communication </vt:lpstr>
      <vt:lpstr>Activity – role play scenarios</vt:lpstr>
      <vt:lpstr>Activity – understanding conflict </vt:lpstr>
      <vt:lpstr>Activity – decision-tree (1)</vt:lpstr>
      <vt:lpstr>Understanding conflict</vt:lpstr>
      <vt:lpstr>Activity – decision-tree (2)</vt:lpstr>
      <vt:lpstr>Activity – respectful relationships</vt:lpstr>
      <vt:lpstr>Rights, responsibilities and roles</vt:lpstr>
      <vt:lpstr>Activity – rights, responsibilities and roles (1)</vt:lpstr>
      <vt:lpstr>Activity – rights, responsibilities and roles (2)</vt:lpstr>
      <vt:lpstr>Activity – rights, responsibilities and roles (3)</vt:lpstr>
      <vt:lpstr>Activity – rights, responsibilities and roles (4)</vt:lpstr>
      <vt:lpstr>Activity – rights, responsibilities and roles (5)</vt:lpstr>
      <vt:lpstr>Toolkit reflection – skills for respectful relationships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my toolkit for change</dc:title>
  <dc:creator>NSW Department of Education</dc:creator>
  <cp:lastModifiedBy/>
  <cp:revision>1</cp:revision>
  <dcterms:created xsi:type="dcterms:W3CDTF">2025-09-12T07:04:22Z</dcterms:created>
  <dcterms:modified xsi:type="dcterms:W3CDTF">2025-09-12T07:04:37Z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2025-09-12T07:04:34Z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ecf3d094-cc09-42bc-bbdf-be167d41f266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