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75"/>
  </p:notesMasterIdLst>
  <p:handoutMasterIdLst>
    <p:handoutMasterId r:id="rId76"/>
  </p:handoutMasterIdLst>
  <p:sldIdLst>
    <p:sldId id="26381" r:id="rId5"/>
    <p:sldId id="26505" r:id="rId6"/>
    <p:sldId id="26508" r:id="rId7"/>
    <p:sldId id="271" r:id="rId8"/>
    <p:sldId id="26383" r:id="rId9"/>
    <p:sldId id="2147480321" r:id="rId10"/>
    <p:sldId id="2147480319" r:id="rId11"/>
    <p:sldId id="2147480322" r:id="rId12"/>
    <p:sldId id="2147480324" r:id="rId13"/>
    <p:sldId id="2147480334" r:id="rId14"/>
    <p:sldId id="2147480326" r:id="rId15"/>
    <p:sldId id="2147480409" r:id="rId16"/>
    <p:sldId id="2147480337" r:id="rId17"/>
    <p:sldId id="2147480339" r:id="rId18"/>
    <p:sldId id="2147480297" r:id="rId19"/>
    <p:sldId id="2147480327" r:id="rId20"/>
    <p:sldId id="2147480329" r:id="rId21"/>
    <p:sldId id="2147480330" r:id="rId22"/>
    <p:sldId id="2147480335" r:id="rId23"/>
    <p:sldId id="2147480340" r:id="rId24"/>
    <p:sldId id="2147480341" r:id="rId25"/>
    <p:sldId id="2147480331" r:id="rId26"/>
    <p:sldId id="2147480332" r:id="rId27"/>
    <p:sldId id="2147480333" r:id="rId28"/>
    <p:sldId id="2147480249" r:id="rId29"/>
    <p:sldId id="2147480351" r:id="rId30"/>
    <p:sldId id="2147480349" r:id="rId31"/>
    <p:sldId id="2147480408" r:id="rId32"/>
    <p:sldId id="2147480410" r:id="rId33"/>
    <p:sldId id="2147480347" r:id="rId34"/>
    <p:sldId id="2147480398" r:id="rId35"/>
    <p:sldId id="2147480399" r:id="rId36"/>
    <p:sldId id="2147480356" r:id="rId37"/>
    <p:sldId id="2147480362" r:id="rId38"/>
    <p:sldId id="2147480361" r:id="rId39"/>
    <p:sldId id="2147480363" r:id="rId40"/>
    <p:sldId id="2147480368" r:id="rId41"/>
    <p:sldId id="2147480369" r:id="rId42"/>
    <p:sldId id="2147480370" r:id="rId43"/>
    <p:sldId id="2147480365" r:id="rId44"/>
    <p:sldId id="2147480367" r:id="rId45"/>
    <p:sldId id="2147480375" r:id="rId46"/>
    <p:sldId id="2147480372" r:id="rId47"/>
    <p:sldId id="2147480374" r:id="rId48"/>
    <p:sldId id="2147480371" r:id="rId49"/>
    <p:sldId id="2147480355" r:id="rId50"/>
    <p:sldId id="2147480357" r:id="rId51"/>
    <p:sldId id="2147480376" r:id="rId52"/>
    <p:sldId id="2147480377" r:id="rId53"/>
    <p:sldId id="2147480378" r:id="rId54"/>
    <p:sldId id="2147480389" r:id="rId55"/>
    <p:sldId id="2147480380" r:id="rId56"/>
    <p:sldId id="2147480381" r:id="rId57"/>
    <p:sldId id="2147480382" r:id="rId58"/>
    <p:sldId id="2147480392" r:id="rId59"/>
    <p:sldId id="2147480393" r:id="rId60"/>
    <p:sldId id="2147480394" r:id="rId61"/>
    <p:sldId id="2147480364" r:id="rId62"/>
    <p:sldId id="2147480396" r:id="rId63"/>
    <p:sldId id="2147480395" r:id="rId64"/>
    <p:sldId id="2147480400" r:id="rId65"/>
    <p:sldId id="2147480401" r:id="rId66"/>
    <p:sldId id="2147480402" r:id="rId67"/>
    <p:sldId id="2147480383" r:id="rId68"/>
    <p:sldId id="2147480403" r:id="rId69"/>
    <p:sldId id="2147480405" r:id="rId70"/>
    <p:sldId id="2147480407" r:id="rId71"/>
    <p:sldId id="2147480406" r:id="rId72"/>
    <p:sldId id="360" r:id="rId73"/>
    <p:sldId id="361" r:id="rId74"/>
  </p:sldIdLst>
  <p:sldSz cx="12192000" cy="6858000"/>
  <p:notesSz cx="6858000" cy="9144000"/>
  <p:embeddedFontLst>
    <p:embeddedFont>
      <p:font typeface="Public Sans" pitchFamily="2" charset="0"/>
      <p:regular r:id="rId77"/>
      <p:bold r:id="rId78"/>
      <p:italic r:id="rId79"/>
      <p:boldItalic r:id="rId8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Introduction" id="{16F7F54A-754E-4982-9CEF-965FC4CC8A3A}">
          <p14:sldIdLst>
            <p14:sldId id="26505"/>
            <p14:sldId id="26508"/>
          </p14:sldIdLst>
        </p14:section>
        <p14:section name="Understanding health and wellbeing" id="{2BB95478-DC48-497C-A410-678FBF9C8B62}">
          <p14:sldIdLst>
            <p14:sldId id="271"/>
            <p14:sldId id="26383"/>
            <p14:sldId id="2147480321"/>
            <p14:sldId id="2147480319"/>
            <p14:sldId id="2147480322"/>
            <p14:sldId id="2147480324"/>
            <p14:sldId id="2147480334"/>
            <p14:sldId id="2147480326"/>
            <p14:sldId id="2147480409"/>
            <p14:sldId id="2147480337"/>
            <p14:sldId id="2147480339"/>
            <p14:sldId id="2147480297"/>
            <p14:sldId id="2147480327"/>
            <p14:sldId id="2147480329"/>
            <p14:sldId id="2147480330"/>
            <p14:sldId id="2147480335"/>
            <p14:sldId id="2147480340"/>
            <p14:sldId id="2147480341"/>
            <p14:sldId id="2147480331"/>
          </p14:sldIdLst>
        </p14:section>
        <p14:section name="Balanced lifestyles" id="{2B27B8C4-9485-4E3C-B39E-D049862E455F}">
          <p14:sldIdLst>
            <p14:sldId id="2147480332"/>
            <p14:sldId id="2147480333"/>
            <p14:sldId id="2147480249"/>
            <p14:sldId id="2147480351"/>
            <p14:sldId id="2147480349"/>
            <p14:sldId id="2147480408"/>
            <p14:sldId id="2147480410"/>
            <p14:sldId id="2147480347"/>
          </p14:sldIdLst>
        </p14:section>
        <p14:section name="Recommendations for a balanced and healthy lifestyle" id="{426C1A9F-3068-45DC-B5BC-7B4C633AE0D8}">
          <p14:sldIdLst>
            <p14:sldId id="2147480398"/>
            <p14:sldId id="2147480399"/>
            <p14:sldId id="2147480356"/>
            <p14:sldId id="2147480362"/>
            <p14:sldId id="2147480361"/>
            <p14:sldId id="2147480363"/>
            <p14:sldId id="2147480368"/>
            <p14:sldId id="2147480369"/>
            <p14:sldId id="2147480370"/>
            <p14:sldId id="2147480365"/>
            <p14:sldId id="2147480367"/>
            <p14:sldId id="2147480375"/>
            <p14:sldId id="2147480372"/>
            <p14:sldId id="2147480374"/>
            <p14:sldId id="2147480371"/>
            <p14:sldId id="2147480355"/>
            <p14:sldId id="2147480357"/>
            <p14:sldId id="2147480376"/>
            <p14:sldId id="2147480377"/>
            <p14:sldId id="2147480378"/>
            <p14:sldId id="2147480389"/>
            <p14:sldId id="2147480380"/>
          </p14:sldIdLst>
        </p14:section>
        <p14:section name="Influences of health choices" id="{CE1FD6FB-012D-44EF-8B6D-63E29732DC19}">
          <p14:sldIdLst>
            <p14:sldId id="2147480381"/>
            <p14:sldId id="2147480382"/>
            <p14:sldId id="2147480392"/>
            <p14:sldId id="2147480393"/>
            <p14:sldId id="2147480394"/>
            <p14:sldId id="2147480364"/>
            <p14:sldId id="2147480396"/>
            <p14:sldId id="2147480395"/>
          </p14:sldIdLst>
        </p14:section>
        <p14:section name="Understanding sources of health information" id="{A3518C2B-05B5-4819-B39C-A2B57DF7F42B}">
          <p14:sldIdLst>
            <p14:sldId id="2147480400"/>
            <p14:sldId id="2147480401"/>
            <p14:sldId id="2147480402"/>
            <p14:sldId id="2147480383"/>
            <p14:sldId id="2147480403"/>
            <p14:sldId id="2147480405"/>
            <p14:sldId id="2147480407"/>
            <p14:sldId id="2147480406"/>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A"/>
    <a:srgbClr val="D7153A"/>
    <a:srgbClr val="EBEBEB"/>
    <a:srgbClr val="8E979D"/>
    <a:srgbClr val="8CE0FF"/>
    <a:srgbClr val="146CFD"/>
    <a:srgbClr val="151950"/>
    <a:srgbClr val="4B6DB2"/>
    <a:srgbClr val="FF6D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91A43-6237-40E2-8195-DC09E473E95B}" v="2" dt="2026-02-11T03:42:20.92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5"/>
    <p:restoredTop sz="94719"/>
  </p:normalViewPr>
  <p:slideViewPr>
    <p:cSldViewPr snapToGrid="0">
      <p:cViewPr varScale="1">
        <p:scale>
          <a:sx n="77" d="100"/>
          <a:sy n="77" d="100"/>
        </p:scale>
        <p:origin x="222" y="78"/>
      </p:cViewPr>
      <p:guideLst>
        <p:guide orient="horz" pos="2160"/>
        <p:guide pos="386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3.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4.fntdata"/><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2.fntdata"/><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nsw.gov.au/sites/default/files/noindex/resources/Healthy-eating-for-children-brochure.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nsw.gov.au/sites/default/files/noindex/resources/Healthy-eating-for-children-brochure.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nsw.gov.au/sites/default/files/noindex/resources/Healthy-eating-for-children-brochure.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6E06E-67BC-1436-F1CC-78864D81D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7EC76-3620-0A52-1770-74B385A4E020}"/>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CACB6ED2-B369-6B96-8746-568E6D69A3EA}"/>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Image: Canva</a:t>
            </a:r>
          </a:p>
        </p:txBody>
      </p:sp>
      <p:sp>
        <p:nvSpPr>
          <p:cNvPr id="4" name="Slide Number Placeholder 3">
            <a:extLst>
              <a:ext uri="{FF2B5EF4-FFF2-40B4-BE49-F238E27FC236}">
                <a16:creationId xmlns:a16="http://schemas.microsoft.com/office/drawing/2014/main" id="{2B133AD8-616C-7FBF-6544-7B5E2822539B}"/>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1262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2BDBB-A719-3E4D-5885-13CFE59BA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120AF-7413-3CD3-8DDD-4A8199E0795B}"/>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C1EAEC28-F1D1-7D0E-80AA-2613B662C3CD}"/>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4763D758-CBFA-5083-2029-D5E33523AD90}"/>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67548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7BD6-7BDB-AC2F-E371-A2C50AB74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7927C-DE9A-5CD1-3E43-A203C8D2AA8E}"/>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1178162B-09B6-F9D0-BFEF-BF6AD4944647}"/>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6F19006F-A64A-6312-A73B-74F6D0CD25BC}"/>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89071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F84CA-12F3-379F-3CA8-0B55A8C0E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3FAEB-9259-2D07-ADC4-5CF1DE3AF024}"/>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024F4DB3-4A09-255C-8465-71DD5BAA4101}"/>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7883394F-F4CB-E4FB-2E75-C270A2126034}"/>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98775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8076C-5605-5737-CF44-1446199DC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94141-2F0E-A3D8-2FAE-C336C6B46C2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78F46C8-3CF8-583E-5747-80D1A560C59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1DFA957-73C8-163B-266B-A932D75DAE8B}"/>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806169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B10D2-DA20-880B-E74D-C2955C49D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3759A-E1B0-07EB-856A-5BE5B65D090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D22ADCD-2D55-1E3E-0858-4C4FCF4D280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40B3FF0-A2AB-D1C5-7B89-4B3E8AD096EF}"/>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197487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FFD5C-A418-391E-2036-6C31A1BDC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40BE0-74DD-7B70-704E-DBC08C1CB821}"/>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8329258-838F-9835-15C3-B5EB017239E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AB17468-9510-2E9B-6E6D-8EF9A78F80FD}"/>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08823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0363F-BCC9-C3DE-6A17-02E3F65A4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FCDF3-9584-5662-8B39-DC5F139A5298}"/>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582B5676-3093-41F4-1087-C31C767E67E5}"/>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C7578A28-C04C-90D5-BE38-823B2E0117E0}"/>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2205391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A8CC4-BB76-DBE6-EC82-B597248D1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B30E0-9BAA-BFE3-80F8-0B155CAA098F}"/>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1146577F-6785-8686-8E80-B369F17941E4}"/>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69D7EFA4-1A37-4C3C-A3F1-D9BAABDA360F}"/>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3443122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8A42B-E5F0-66FD-B93A-E51770405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487B8-0D95-E13F-63B5-F65F2870C07E}"/>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37836DF2-678D-3D3F-3E79-817B5C185B3F}"/>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51D36A1E-0714-BECA-7B3F-5E82739BF421}"/>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9131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486A7-45E0-C6B9-2CA5-DF29E632C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01D9F-8FB3-FDB6-1493-C4C8EAF7275A}"/>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7CEC9011-437A-A4AA-C144-7FAC7C4FE22F}"/>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D661B13F-645B-12EE-9717-BE358A8B9226}"/>
              </a:ext>
            </a:extLst>
          </p:cNvPr>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939721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0D579-363E-A8CC-D1CA-21559F8B6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C882D-AAE8-763F-08EB-844A557622D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2FAFEC6E-609C-3C34-8794-EFF835A614F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87BA66E-5E77-6EE7-4F10-DAD4EDE550AB}"/>
              </a:ext>
            </a:extLst>
          </p:cNvPr>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3358377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2610F-0491-5F82-3FF3-5F765CA98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53331-C4E8-C23E-59DE-AAE459B14AC4}"/>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F44185AC-B145-0FD8-A21D-2475B25A2314}"/>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2D9E82FA-53FB-32EA-86D4-0AB8A842C21F}"/>
              </a:ext>
            </a:extLst>
          </p:cNvPr>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1135391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74AD5-1926-094D-297C-58E222421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14470F-3CBF-C3E0-5325-CF9BDFF6E351}"/>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010EA3E-3161-52DB-E577-0B41248A044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0F814BA-15D3-945E-303F-6582E5B3CDDE}"/>
              </a:ext>
            </a:extLst>
          </p:cNvPr>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843938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61060-E107-76A2-8805-766AD3E37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D008B-4614-F034-F3ED-9BA8EDED38E4}"/>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D8672BA-D623-70EE-41C8-F05D235C44DD}"/>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E32FC59C-98A3-736D-5D11-EFCFC31EABCF}"/>
              </a:ext>
            </a:extLst>
          </p:cNvPr>
          <p:cNvSpPr>
            <a:spLocks noGrp="1"/>
          </p:cNvSpPr>
          <p:nvPr>
            <p:ph type="sldNum" sz="quarter" idx="5"/>
          </p:nvPr>
        </p:nvSpPr>
        <p:spPr/>
        <p:txBody>
          <a:bodyPr/>
          <a:lstStyle/>
          <a:p>
            <a:fld id="{D09C5488-DD16-4714-9519-7BE21BA11D4E}" type="slidenum">
              <a:rPr lang="en-AU" smtClean="0"/>
              <a:t>24</a:t>
            </a:fld>
            <a:endParaRPr lang="en-AU" dirty="0"/>
          </a:p>
        </p:txBody>
      </p:sp>
    </p:spTree>
    <p:extLst>
      <p:ext uri="{BB962C8B-B14F-4D97-AF65-F5344CB8AC3E}">
        <p14:creationId xmlns:p14="http://schemas.microsoft.com/office/powerpoint/2010/main" val="3147650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F0EE1-7649-FAC9-92ED-3D549F561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DDF6C-AEE7-3069-8621-DC20877857D7}"/>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1EC193AF-F089-2FE5-0C75-CE30CC1E6192}"/>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D7912FF3-B969-20EA-42A8-2ADD56FED511}"/>
              </a:ext>
            </a:extLst>
          </p:cNvPr>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354277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5871-5C32-8B81-4AE3-5B909739E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C393C-BE71-7E3A-7FA7-03B15CBCC114}"/>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08D6B867-B111-D2B3-8FC0-4573800A9F9D}"/>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D45AD6A1-4EB5-9D2C-C1E3-9814AA78C387}"/>
              </a:ext>
            </a:extLst>
          </p:cNvPr>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814873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D2B73-21FA-BCCB-D2FD-AA0916B09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79F49-32F3-BF37-D395-F612ECE510A7}"/>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618EE21-15C9-8091-2299-A5033FE1884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08521F7-6771-7107-73D0-3BF6A26BFE9B}"/>
              </a:ext>
            </a:extLst>
          </p:cNvPr>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1797241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CFF35-3B76-B2DC-3BF5-1C46A4587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6C636-2658-995F-A577-61124869D16A}"/>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BFC6F32C-2B0D-62F8-16A3-89F09372CAB8}"/>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Teacher note: you may choose to provide the criteria for your student and pre-fill it in rather than co-constructing it.</a:t>
            </a:r>
          </a:p>
        </p:txBody>
      </p:sp>
      <p:sp>
        <p:nvSpPr>
          <p:cNvPr id="4" name="Slide Number Placeholder 3">
            <a:extLst>
              <a:ext uri="{FF2B5EF4-FFF2-40B4-BE49-F238E27FC236}">
                <a16:creationId xmlns:a16="http://schemas.microsoft.com/office/drawing/2014/main" id="{4CC39E10-E7C4-A4A1-90B9-25A3CA8CAE8D}"/>
              </a:ext>
            </a:extLst>
          </p:cNvPr>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1067666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022DA-734F-B4A2-59AC-DC85EEEFF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48C21-0171-C552-F5C0-060F9F0A8A6B}"/>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4F611EA5-3173-4461-46FA-EE216F9FD4A6}"/>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13E1F6B3-258A-91E0-ED96-1AB3AF619035}"/>
              </a:ext>
            </a:extLst>
          </p:cNvPr>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72889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dirty="0">
                <a:latin typeface="Arial" panose="020B0604020202020204" pitchFamily="34" charset="0"/>
                <a:cs typeface="Arial" panose="020B0604020202020204" pitchFamily="34" charset="0"/>
              </a:rPr>
              <a:t>Interactive features can be viewed in slide show</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324276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8DB96-0AF8-5DA7-13D8-F47B499A4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DA693-027A-ECA7-F983-3CB65992BCF7}"/>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2B833530-762C-6F59-8AB3-81D3B8308779}"/>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14ED8CB7-47F9-3C92-0C26-82461370B20A}"/>
              </a:ext>
            </a:extLst>
          </p:cNvPr>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1405782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5857A-8A63-B9E4-FA47-3E177A2D2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77534-DEBE-6DB4-5BA9-9A87428DB7C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A73869C-342C-0BAA-B702-5824BAF7A5A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15640BD-D8EC-0C2C-9B08-9BD50EDC26A3}"/>
              </a:ext>
            </a:extLst>
          </p:cNvPr>
          <p:cNvSpPr>
            <a:spLocks noGrp="1"/>
          </p:cNvSpPr>
          <p:nvPr>
            <p:ph type="sldNum" sz="quarter" idx="5"/>
          </p:nvPr>
        </p:nvSpPr>
        <p:spPr/>
        <p:txBody>
          <a:bodyPr/>
          <a:lstStyle/>
          <a:p>
            <a:fld id="{B07158C4-A119-4B78-9DE8-A50001BC31DC}" type="slidenum">
              <a:rPr lang="en-AU" smtClean="0"/>
              <a:pPr/>
              <a:t>31</a:t>
            </a:fld>
            <a:endParaRPr lang="en-AU" dirty="0"/>
          </a:p>
        </p:txBody>
      </p:sp>
    </p:spTree>
    <p:extLst>
      <p:ext uri="{BB962C8B-B14F-4D97-AF65-F5344CB8AC3E}">
        <p14:creationId xmlns:p14="http://schemas.microsoft.com/office/powerpoint/2010/main" val="1379709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DA278-2D34-E2A1-C398-42E01702B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D2053-76F1-4A7A-ED3D-669C22A4813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9130C91-BB4F-366C-2441-AE421BF1F34D}"/>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85025D96-3D29-1076-C9D3-CAFF23AFFE2E}"/>
              </a:ext>
            </a:extLst>
          </p:cNvPr>
          <p:cNvSpPr>
            <a:spLocks noGrp="1"/>
          </p:cNvSpPr>
          <p:nvPr>
            <p:ph type="sldNum" sz="quarter" idx="5"/>
          </p:nvPr>
        </p:nvSpPr>
        <p:spPr/>
        <p:txBody>
          <a:bodyPr/>
          <a:lstStyle/>
          <a:p>
            <a:fld id="{D09C5488-DD16-4714-9519-7BE21BA11D4E}" type="slidenum">
              <a:rPr lang="en-AU" smtClean="0"/>
              <a:t>32</a:t>
            </a:fld>
            <a:endParaRPr lang="en-AU" dirty="0"/>
          </a:p>
        </p:txBody>
      </p:sp>
    </p:spTree>
    <p:extLst>
      <p:ext uri="{BB962C8B-B14F-4D97-AF65-F5344CB8AC3E}">
        <p14:creationId xmlns:p14="http://schemas.microsoft.com/office/powerpoint/2010/main" val="4197327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E862-59BA-AA79-628D-B681DFBFF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305A2-029C-236E-0F9C-1661C1602C2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3DD3A1D-A83E-2BF4-658A-63068D1A1DC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78DDF4B-348E-9B7B-7E92-FC537A7AFA53}"/>
              </a:ext>
            </a:extLst>
          </p:cNvPr>
          <p:cNvSpPr>
            <a:spLocks noGrp="1"/>
          </p:cNvSpPr>
          <p:nvPr>
            <p:ph type="sldNum" sz="quarter" idx="5"/>
          </p:nvPr>
        </p:nvSpPr>
        <p:spPr/>
        <p:txBody>
          <a:bodyPr/>
          <a:lstStyle/>
          <a:p>
            <a:fld id="{B07158C4-A119-4B78-9DE8-A50001BC31DC}" type="slidenum">
              <a:rPr lang="en-AU" smtClean="0"/>
              <a:pPr/>
              <a:t>33</a:t>
            </a:fld>
            <a:endParaRPr lang="en-AU" dirty="0"/>
          </a:p>
        </p:txBody>
      </p:sp>
    </p:spTree>
    <p:extLst>
      <p:ext uri="{BB962C8B-B14F-4D97-AF65-F5344CB8AC3E}">
        <p14:creationId xmlns:p14="http://schemas.microsoft.com/office/powerpoint/2010/main" val="3756357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B455F-9C34-9FA2-15A5-E3E0D1246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A6330-6B34-0D75-456B-1F4C107670FF}"/>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52A70D41-BC65-6FF7-BF53-B998A7691F50}"/>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Image: </a:t>
            </a:r>
            <a:r>
              <a:rPr lang="en-AU" dirty="0">
                <a:hlinkClick r:id="rId3" tooltip="https://www.nsw.gov.au/sites/default/files/noindex/resources/healthy-eating-for-children-brochure.pdf"/>
              </a:rPr>
              <a:t>https://www.nsw.gov.au/sites/default/files/noindex/resources/Healthy-eating-for-children-brochure.pdf</a:t>
            </a:r>
            <a:endParaRPr lang="en-AU" b="1" dirty="0"/>
          </a:p>
        </p:txBody>
      </p:sp>
      <p:sp>
        <p:nvSpPr>
          <p:cNvPr id="4" name="Slide Number Placeholder 3">
            <a:extLst>
              <a:ext uri="{FF2B5EF4-FFF2-40B4-BE49-F238E27FC236}">
                <a16:creationId xmlns:a16="http://schemas.microsoft.com/office/drawing/2014/main" id="{CB965B77-0DC4-2D43-02F5-03D96C572A8C}"/>
              </a:ext>
            </a:extLst>
          </p:cNvPr>
          <p:cNvSpPr>
            <a:spLocks noGrp="1"/>
          </p:cNvSpPr>
          <p:nvPr>
            <p:ph type="sldNum" sz="quarter" idx="5"/>
          </p:nvPr>
        </p:nvSpPr>
        <p:spPr/>
        <p:txBody>
          <a:bodyPr/>
          <a:lstStyle/>
          <a:p>
            <a:fld id="{B07158C4-A119-4B78-9DE8-A50001BC31DC}" type="slidenum">
              <a:rPr lang="en-AU" smtClean="0"/>
              <a:pPr/>
              <a:t>34</a:t>
            </a:fld>
            <a:endParaRPr lang="en-AU" dirty="0"/>
          </a:p>
        </p:txBody>
      </p:sp>
    </p:spTree>
    <p:extLst>
      <p:ext uri="{BB962C8B-B14F-4D97-AF65-F5344CB8AC3E}">
        <p14:creationId xmlns:p14="http://schemas.microsoft.com/office/powerpoint/2010/main" val="1028285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123F5-7995-40DC-40E5-657D8F015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1E82F-F4DB-F759-BFA2-AA44543052F4}"/>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D6A80075-6A7B-2643-BB3D-68807240043C}"/>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5A22E36D-A763-A1B6-174F-89F6055B8D9A}"/>
              </a:ext>
            </a:extLst>
          </p:cNvPr>
          <p:cNvSpPr>
            <a:spLocks noGrp="1"/>
          </p:cNvSpPr>
          <p:nvPr>
            <p:ph type="sldNum" sz="quarter" idx="5"/>
          </p:nvPr>
        </p:nvSpPr>
        <p:spPr/>
        <p:txBody>
          <a:bodyPr/>
          <a:lstStyle/>
          <a:p>
            <a:fld id="{B07158C4-A119-4B78-9DE8-A50001BC31DC}" type="slidenum">
              <a:rPr lang="en-AU" smtClean="0"/>
              <a:pPr/>
              <a:t>35</a:t>
            </a:fld>
            <a:endParaRPr lang="en-AU" dirty="0"/>
          </a:p>
        </p:txBody>
      </p:sp>
    </p:spTree>
    <p:extLst>
      <p:ext uri="{BB962C8B-B14F-4D97-AF65-F5344CB8AC3E}">
        <p14:creationId xmlns:p14="http://schemas.microsoft.com/office/powerpoint/2010/main" val="1139980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937E1-CA0B-320A-E5F3-172D2A6F5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B4305-3FD4-3AF3-DD5B-E0EBED1824A2}"/>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FE642B08-040E-F1C2-1836-0B173C16DE13}"/>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Image: https://www.eatforhealth.gov.au/guidelines/guidelines</a:t>
            </a:r>
          </a:p>
        </p:txBody>
      </p:sp>
      <p:sp>
        <p:nvSpPr>
          <p:cNvPr id="4" name="Slide Number Placeholder 3">
            <a:extLst>
              <a:ext uri="{FF2B5EF4-FFF2-40B4-BE49-F238E27FC236}">
                <a16:creationId xmlns:a16="http://schemas.microsoft.com/office/drawing/2014/main" id="{A26B3802-BE92-9879-FD43-7777851F13F9}"/>
              </a:ext>
            </a:extLst>
          </p:cNvPr>
          <p:cNvSpPr>
            <a:spLocks noGrp="1"/>
          </p:cNvSpPr>
          <p:nvPr>
            <p:ph type="sldNum" sz="quarter" idx="5"/>
          </p:nvPr>
        </p:nvSpPr>
        <p:spPr/>
        <p:txBody>
          <a:bodyPr/>
          <a:lstStyle/>
          <a:p>
            <a:fld id="{B07158C4-A119-4B78-9DE8-A50001BC31DC}" type="slidenum">
              <a:rPr lang="en-AU" smtClean="0"/>
              <a:pPr/>
              <a:t>36</a:t>
            </a:fld>
            <a:endParaRPr lang="en-AU" dirty="0"/>
          </a:p>
        </p:txBody>
      </p:sp>
    </p:spTree>
    <p:extLst>
      <p:ext uri="{BB962C8B-B14F-4D97-AF65-F5344CB8AC3E}">
        <p14:creationId xmlns:p14="http://schemas.microsoft.com/office/powerpoint/2010/main" val="1898334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8D677-7C5C-959A-A7E4-A916C7B59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A8A00-3A35-068B-B0EC-363163FF7D9F}"/>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8183423B-09D6-913C-1983-791FBC8586B3}"/>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2F0B7235-B80D-366D-0954-D38F02E6B26F}"/>
              </a:ext>
            </a:extLst>
          </p:cNvPr>
          <p:cNvSpPr>
            <a:spLocks noGrp="1"/>
          </p:cNvSpPr>
          <p:nvPr>
            <p:ph type="sldNum" sz="quarter" idx="5"/>
          </p:nvPr>
        </p:nvSpPr>
        <p:spPr/>
        <p:txBody>
          <a:bodyPr/>
          <a:lstStyle/>
          <a:p>
            <a:fld id="{B07158C4-A119-4B78-9DE8-A50001BC31DC}" type="slidenum">
              <a:rPr lang="en-AU" smtClean="0"/>
              <a:pPr/>
              <a:t>37</a:t>
            </a:fld>
            <a:endParaRPr lang="en-AU" dirty="0"/>
          </a:p>
        </p:txBody>
      </p:sp>
    </p:spTree>
    <p:extLst>
      <p:ext uri="{BB962C8B-B14F-4D97-AF65-F5344CB8AC3E}">
        <p14:creationId xmlns:p14="http://schemas.microsoft.com/office/powerpoint/2010/main" val="2837543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610D3-5A9B-133D-1447-834831118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324D7-D350-9D2C-01F0-88E02A31C6B7}"/>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3299EEF1-5485-1B1A-62A6-26AF46B98470}"/>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64D0B1C4-18F9-2B06-781E-DFEAD4C5B54C}"/>
              </a:ext>
            </a:extLst>
          </p:cNvPr>
          <p:cNvSpPr>
            <a:spLocks noGrp="1"/>
          </p:cNvSpPr>
          <p:nvPr>
            <p:ph type="sldNum" sz="quarter" idx="5"/>
          </p:nvPr>
        </p:nvSpPr>
        <p:spPr/>
        <p:txBody>
          <a:bodyPr/>
          <a:lstStyle/>
          <a:p>
            <a:fld id="{B07158C4-A119-4B78-9DE8-A50001BC31DC}" type="slidenum">
              <a:rPr lang="en-AU" smtClean="0"/>
              <a:pPr/>
              <a:t>38</a:t>
            </a:fld>
            <a:endParaRPr lang="en-AU" dirty="0"/>
          </a:p>
        </p:txBody>
      </p:sp>
    </p:spTree>
    <p:extLst>
      <p:ext uri="{BB962C8B-B14F-4D97-AF65-F5344CB8AC3E}">
        <p14:creationId xmlns:p14="http://schemas.microsoft.com/office/powerpoint/2010/main" val="4086109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F52FD-FFCF-455B-7F15-60FBB24AC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31B52-28A5-E1AA-22C2-8D81DE91A933}"/>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49FF57F4-388D-2E80-BCFF-BB33D0979389}"/>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A999EE6F-E625-34ED-DD2E-181F8FB35765}"/>
              </a:ext>
            </a:extLst>
          </p:cNvPr>
          <p:cNvSpPr>
            <a:spLocks noGrp="1"/>
          </p:cNvSpPr>
          <p:nvPr>
            <p:ph type="sldNum" sz="quarter" idx="5"/>
          </p:nvPr>
        </p:nvSpPr>
        <p:spPr/>
        <p:txBody>
          <a:bodyPr/>
          <a:lstStyle/>
          <a:p>
            <a:fld id="{B07158C4-A119-4B78-9DE8-A50001BC31DC}" type="slidenum">
              <a:rPr lang="en-AU" smtClean="0"/>
              <a:pPr/>
              <a:t>39</a:t>
            </a:fld>
            <a:endParaRPr lang="en-AU" dirty="0"/>
          </a:p>
        </p:txBody>
      </p:sp>
    </p:spTree>
    <p:extLst>
      <p:ext uri="{BB962C8B-B14F-4D97-AF65-F5344CB8AC3E}">
        <p14:creationId xmlns:p14="http://schemas.microsoft.com/office/powerpoint/2010/main" val="140166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881A0-635A-6F27-0432-4A4254606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038AB-0228-D162-D53A-17AD5DB107AE}"/>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95E12034-B722-E27A-A7ED-0EF94C1210DA}"/>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Image: Canva</a:t>
            </a:r>
          </a:p>
        </p:txBody>
      </p:sp>
      <p:sp>
        <p:nvSpPr>
          <p:cNvPr id="4" name="Slide Number Placeholder 3">
            <a:extLst>
              <a:ext uri="{FF2B5EF4-FFF2-40B4-BE49-F238E27FC236}">
                <a16:creationId xmlns:a16="http://schemas.microsoft.com/office/drawing/2014/main" id="{63A4A337-CDC6-2A44-26F9-C6F136C5E761}"/>
              </a:ext>
            </a:extLst>
          </p:cNvPr>
          <p:cNvSpPr>
            <a:spLocks noGrp="1"/>
          </p:cNvSpPr>
          <p:nvPr>
            <p:ph type="sldNum" sz="quarter" idx="5"/>
          </p:nvPr>
        </p:nvSpPr>
        <p:spPr/>
        <p:txBody>
          <a:bodyPr/>
          <a:lstStyle/>
          <a:p>
            <a:fld id="{B07158C4-A119-4B78-9DE8-A50001BC31DC}" type="slidenum">
              <a:rPr lang="en-AU" smtClean="0"/>
              <a:pPr/>
              <a:t>40</a:t>
            </a:fld>
            <a:endParaRPr lang="en-AU" dirty="0"/>
          </a:p>
        </p:txBody>
      </p:sp>
    </p:spTree>
    <p:extLst>
      <p:ext uri="{BB962C8B-B14F-4D97-AF65-F5344CB8AC3E}">
        <p14:creationId xmlns:p14="http://schemas.microsoft.com/office/powerpoint/2010/main" val="1920649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7D023-6913-C066-D75B-753360816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5971D-AD94-E056-A3AD-D320B728F4D6}"/>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2656A31B-FDBA-13B9-616B-EB2DE5F55581}"/>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56D93BD3-9D59-C82B-714F-AC9CBC8D3AF5}"/>
              </a:ext>
            </a:extLst>
          </p:cNvPr>
          <p:cNvSpPr>
            <a:spLocks noGrp="1"/>
          </p:cNvSpPr>
          <p:nvPr>
            <p:ph type="sldNum" sz="quarter" idx="5"/>
          </p:nvPr>
        </p:nvSpPr>
        <p:spPr/>
        <p:txBody>
          <a:bodyPr/>
          <a:lstStyle/>
          <a:p>
            <a:fld id="{B07158C4-A119-4B78-9DE8-A50001BC31DC}" type="slidenum">
              <a:rPr lang="en-AU" smtClean="0"/>
              <a:pPr/>
              <a:t>41</a:t>
            </a:fld>
            <a:endParaRPr lang="en-AU" dirty="0"/>
          </a:p>
        </p:txBody>
      </p:sp>
    </p:spTree>
    <p:extLst>
      <p:ext uri="{BB962C8B-B14F-4D97-AF65-F5344CB8AC3E}">
        <p14:creationId xmlns:p14="http://schemas.microsoft.com/office/powerpoint/2010/main" val="1124076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60E6E-D496-F81F-1583-51E9CB44E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0AC75-E060-F93C-C00D-C66D10220586}"/>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ADEE4DA8-7DA7-38D2-BB20-090C7E36C770}"/>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0EC79647-7849-FA6C-5DD9-8597B7EC98F4}"/>
              </a:ext>
            </a:extLst>
          </p:cNvPr>
          <p:cNvSpPr>
            <a:spLocks noGrp="1"/>
          </p:cNvSpPr>
          <p:nvPr>
            <p:ph type="sldNum" sz="quarter" idx="5"/>
          </p:nvPr>
        </p:nvSpPr>
        <p:spPr/>
        <p:txBody>
          <a:bodyPr/>
          <a:lstStyle/>
          <a:p>
            <a:fld id="{B07158C4-A119-4B78-9DE8-A50001BC31DC}" type="slidenum">
              <a:rPr lang="en-AU" smtClean="0"/>
              <a:pPr/>
              <a:t>42</a:t>
            </a:fld>
            <a:endParaRPr lang="en-AU" dirty="0"/>
          </a:p>
        </p:txBody>
      </p:sp>
    </p:spTree>
    <p:extLst>
      <p:ext uri="{BB962C8B-B14F-4D97-AF65-F5344CB8AC3E}">
        <p14:creationId xmlns:p14="http://schemas.microsoft.com/office/powerpoint/2010/main" val="1112781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E8EDA-DFC1-A001-5BE7-2D895BF80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3F930-067C-BEFB-EEC0-B0C19CF2C5D9}"/>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AAEF19DE-F968-A083-5A43-24F65A7BB3E0}"/>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Image: </a:t>
            </a:r>
            <a:r>
              <a:rPr lang="en-AU" dirty="0">
                <a:hlinkClick r:id="rId3" tooltip="https://www.nsw.gov.au/sites/default/files/noindex/resources/healthy-eating-for-children-brochure.pdf"/>
              </a:rPr>
              <a:t>https://www.nsw.gov.au/sites/default/files/noindex/resources/Healthy-eating-for-children-brochure.pdf</a:t>
            </a:r>
            <a:endParaRPr lang="en-AU" b="1" dirty="0"/>
          </a:p>
        </p:txBody>
      </p:sp>
      <p:sp>
        <p:nvSpPr>
          <p:cNvPr id="4" name="Slide Number Placeholder 3">
            <a:extLst>
              <a:ext uri="{FF2B5EF4-FFF2-40B4-BE49-F238E27FC236}">
                <a16:creationId xmlns:a16="http://schemas.microsoft.com/office/drawing/2014/main" id="{2C6087FB-0119-9F70-E4A6-D23C2BC1B7E8}"/>
              </a:ext>
            </a:extLst>
          </p:cNvPr>
          <p:cNvSpPr>
            <a:spLocks noGrp="1"/>
          </p:cNvSpPr>
          <p:nvPr>
            <p:ph type="sldNum" sz="quarter" idx="5"/>
          </p:nvPr>
        </p:nvSpPr>
        <p:spPr/>
        <p:txBody>
          <a:bodyPr/>
          <a:lstStyle/>
          <a:p>
            <a:fld id="{B07158C4-A119-4B78-9DE8-A50001BC31DC}" type="slidenum">
              <a:rPr lang="en-AU" smtClean="0"/>
              <a:pPr/>
              <a:t>43</a:t>
            </a:fld>
            <a:endParaRPr lang="en-AU" dirty="0"/>
          </a:p>
        </p:txBody>
      </p:sp>
    </p:spTree>
    <p:extLst>
      <p:ext uri="{BB962C8B-B14F-4D97-AF65-F5344CB8AC3E}">
        <p14:creationId xmlns:p14="http://schemas.microsoft.com/office/powerpoint/2010/main" val="1355322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11C40-895E-49EB-16CB-8F6B55FEA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91A1E-86C5-E82C-1B94-3A9413A2437E}"/>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229A6A71-23D7-DAE3-58E8-E0D73A2BD366}"/>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Image: </a:t>
            </a:r>
            <a:r>
              <a:rPr lang="en-AU" dirty="0">
                <a:hlinkClick r:id="rId3" tooltip="https://www.nsw.gov.au/sites/default/files/noindex/resources/healthy-eating-for-children-brochure.pdf"/>
              </a:rPr>
              <a:t>https://www.nsw.gov.au/sites/default/files/noindex/resources/Healthy-eating-for-children-brochure.pdf</a:t>
            </a:r>
            <a:endParaRPr lang="en-AU" b="1" dirty="0"/>
          </a:p>
        </p:txBody>
      </p:sp>
      <p:sp>
        <p:nvSpPr>
          <p:cNvPr id="4" name="Slide Number Placeholder 3">
            <a:extLst>
              <a:ext uri="{FF2B5EF4-FFF2-40B4-BE49-F238E27FC236}">
                <a16:creationId xmlns:a16="http://schemas.microsoft.com/office/drawing/2014/main" id="{C939D7FA-41A3-0711-40AE-CCB82B7945CD}"/>
              </a:ext>
            </a:extLst>
          </p:cNvPr>
          <p:cNvSpPr>
            <a:spLocks noGrp="1"/>
          </p:cNvSpPr>
          <p:nvPr>
            <p:ph type="sldNum" sz="quarter" idx="5"/>
          </p:nvPr>
        </p:nvSpPr>
        <p:spPr/>
        <p:txBody>
          <a:bodyPr/>
          <a:lstStyle/>
          <a:p>
            <a:fld id="{B07158C4-A119-4B78-9DE8-A50001BC31DC}" type="slidenum">
              <a:rPr lang="en-AU" smtClean="0"/>
              <a:pPr/>
              <a:t>44</a:t>
            </a:fld>
            <a:endParaRPr lang="en-AU" dirty="0"/>
          </a:p>
        </p:txBody>
      </p:sp>
    </p:spTree>
    <p:extLst>
      <p:ext uri="{BB962C8B-B14F-4D97-AF65-F5344CB8AC3E}">
        <p14:creationId xmlns:p14="http://schemas.microsoft.com/office/powerpoint/2010/main" val="876478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0D905-BB88-84B1-777A-B24B68A0A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F05CB-ED13-2677-6FDC-85C6E7E0FCA8}"/>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67C29CAC-0530-298F-255E-4FE4D9060878}"/>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F76DEE6A-0238-35B3-B66B-42C0211F5A6F}"/>
              </a:ext>
            </a:extLst>
          </p:cNvPr>
          <p:cNvSpPr>
            <a:spLocks noGrp="1"/>
          </p:cNvSpPr>
          <p:nvPr>
            <p:ph type="sldNum" sz="quarter" idx="5"/>
          </p:nvPr>
        </p:nvSpPr>
        <p:spPr/>
        <p:txBody>
          <a:bodyPr/>
          <a:lstStyle/>
          <a:p>
            <a:fld id="{B07158C4-A119-4B78-9DE8-A50001BC31DC}" type="slidenum">
              <a:rPr lang="en-AU" smtClean="0"/>
              <a:pPr/>
              <a:t>45</a:t>
            </a:fld>
            <a:endParaRPr lang="en-AU" dirty="0"/>
          </a:p>
        </p:txBody>
      </p:sp>
    </p:spTree>
    <p:extLst>
      <p:ext uri="{BB962C8B-B14F-4D97-AF65-F5344CB8AC3E}">
        <p14:creationId xmlns:p14="http://schemas.microsoft.com/office/powerpoint/2010/main" val="2016902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43705-E382-CC36-596B-B101A4EBC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5EEE8-CD0D-797C-F645-A3075EC82CC9}"/>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44577C84-A8CF-E76E-56CD-E053E957A47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B8241C5-B242-06A8-806B-B44AEA65E58C}"/>
              </a:ext>
            </a:extLst>
          </p:cNvPr>
          <p:cNvSpPr>
            <a:spLocks noGrp="1"/>
          </p:cNvSpPr>
          <p:nvPr>
            <p:ph type="sldNum" sz="quarter" idx="5"/>
          </p:nvPr>
        </p:nvSpPr>
        <p:spPr/>
        <p:txBody>
          <a:bodyPr/>
          <a:lstStyle/>
          <a:p>
            <a:fld id="{B07158C4-A119-4B78-9DE8-A50001BC31DC}" type="slidenum">
              <a:rPr lang="en-AU" smtClean="0"/>
              <a:pPr/>
              <a:t>46</a:t>
            </a:fld>
            <a:endParaRPr lang="en-AU" dirty="0"/>
          </a:p>
        </p:txBody>
      </p:sp>
    </p:spTree>
    <p:extLst>
      <p:ext uri="{BB962C8B-B14F-4D97-AF65-F5344CB8AC3E}">
        <p14:creationId xmlns:p14="http://schemas.microsoft.com/office/powerpoint/2010/main" val="2081793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5AD1-FFCB-0694-1C58-8A0442983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C3EF0-376E-23B0-CD06-8063C2DB57A0}"/>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6F5CD3FF-7649-A0D2-0A94-37B1D829773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A1E5969-6D69-0888-1833-B811C05D3265}"/>
              </a:ext>
            </a:extLst>
          </p:cNvPr>
          <p:cNvSpPr>
            <a:spLocks noGrp="1"/>
          </p:cNvSpPr>
          <p:nvPr>
            <p:ph type="sldNum" sz="quarter" idx="5"/>
          </p:nvPr>
        </p:nvSpPr>
        <p:spPr/>
        <p:txBody>
          <a:bodyPr/>
          <a:lstStyle/>
          <a:p>
            <a:fld id="{B07158C4-A119-4B78-9DE8-A50001BC31DC}" type="slidenum">
              <a:rPr lang="en-AU" smtClean="0"/>
              <a:pPr/>
              <a:t>47</a:t>
            </a:fld>
            <a:endParaRPr lang="en-AU" dirty="0"/>
          </a:p>
        </p:txBody>
      </p:sp>
    </p:spTree>
    <p:extLst>
      <p:ext uri="{BB962C8B-B14F-4D97-AF65-F5344CB8AC3E}">
        <p14:creationId xmlns:p14="http://schemas.microsoft.com/office/powerpoint/2010/main" val="25204176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E3243-AC5D-3F95-5489-CFB27CAB4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8800B-5993-9A76-B5B1-9CB48D483CD5}"/>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CB52B559-B617-5094-D878-00833F2AB72B}"/>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93FB373A-5930-2F28-8881-D3672129BA5F}"/>
              </a:ext>
            </a:extLst>
          </p:cNvPr>
          <p:cNvSpPr>
            <a:spLocks noGrp="1"/>
          </p:cNvSpPr>
          <p:nvPr>
            <p:ph type="sldNum" sz="quarter" idx="5"/>
          </p:nvPr>
        </p:nvSpPr>
        <p:spPr/>
        <p:txBody>
          <a:bodyPr/>
          <a:lstStyle/>
          <a:p>
            <a:fld id="{B07158C4-A119-4B78-9DE8-A50001BC31DC}" type="slidenum">
              <a:rPr lang="en-AU" smtClean="0"/>
              <a:pPr/>
              <a:t>48</a:t>
            </a:fld>
            <a:endParaRPr lang="en-AU" dirty="0"/>
          </a:p>
        </p:txBody>
      </p:sp>
    </p:spTree>
    <p:extLst>
      <p:ext uri="{BB962C8B-B14F-4D97-AF65-F5344CB8AC3E}">
        <p14:creationId xmlns:p14="http://schemas.microsoft.com/office/powerpoint/2010/main" val="295786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2390C-3DFD-D231-E333-481FCEE2D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9DB16-C064-34EC-A47D-7E76D6AE6B85}"/>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8B37925C-C1D6-4FC9-BFAA-87329EA25D8E}"/>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C45B4C17-3DB8-AB44-1D3E-B942FE646647}"/>
              </a:ext>
            </a:extLst>
          </p:cNvPr>
          <p:cNvSpPr>
            <a:spLocks noGrp="1"/>
          </p:cNvSpPr>
          <p:nvPr>
            <p:ph type="sldNum" sz="quarter" idx="5"/>
          </p:nvPr>
        </p:nvSpPr>
        <p:spPr/>
        <p:txBody>
          <a:bodyPr/>
          <a:lstStyle/>
          <a:p>
            <a:fld id="{B07158C4-A119-4B78-9DE8-A50001BC31DC}" type="slidenum">
              <a:rPr lang="en-AU" smtClean="0"/>
              <a:pPr/>
              <a:t>49</a:t>
            </a:fld>
            <a:endParaRPr lang="en-AU" dirty="0"/>
          </a:p>
        </p:txBody>
      </p:sp>
    </p:spTree>
    <p:extLst>
      <p:ext uri="{BB962C8B-B14F-4D97-AF65-F5344CB8AC3E}">
        <p14:creationId xmlns:p14="http://schemas.microsoft.com/office/powerpoint/2010/main" val="344107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C592C-FDEB-5824-81B9-F4DFED10D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79E29-C332-3B52-ECDC-512FFC331E06}"/>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AD9CDC19-74E2-1159-A1C6-21724CE2CB5D}"/>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D767CA16-87E4-D4AD-D63B-69B9C2E7CCAF}"/>
              </a:ext>
            </a:extLst>
          </p:cNvPr>
          <p:cNvSpPr>
            <a:spLocks noGrp="1"/>
          </p:cNvSpPr>
          <p:nvPr>
            <p:ph type="sldNum" sz="quarter" idx="5"/>
          </p:nvPr>
        </p:nvSpPr>
        <p:spPr/>
        <p:txBody>
          <a:bodyPr/>
          <a:lstStyle/>
          <a:p>
            <a:fld id="{B07158C4-A119-4B78-9DE8-A50001BC31DC}" type="slidenum">
              <a:rPr lang="en-AU" smtClean="0"/>
              <a:pPr/>
              <a:t>50</a:t>
            </a:fld>
            <a:endParaRPr lang="en-AU" dirty="0"/>
          </a:p>
        </p:txBody>
      </p:sp>
    </p:spTree>
    <p:extLst>
      <p:ext uri="{BB962C8B-B14F-4D97-AF65-F5344CB8AC3E}">
        <p14:creationId xmlns:p14="http://schemas.microsoft.com/office/powerpoint/2010/main" val="2126241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14CFE-4305-8917-482B-49D11992D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36822-21DF-AE1A-9AF1-62122DBEA111}"/>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7E4D8A7D-9418-4B9D-5D64-5BB2584E0B2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47E53DC-BA30-FCF2-A87F-3DBC9177A95C}"/>
              </a:ext>
            </a:extLst>
          </p:cNvPr>
          <p:cNvSpPr>
            <a:spLocks noGrp="1"/>
          </p:cNvSpPr>
          <p:nvPr>
            <p:ph type="sldNum" sz="quarter" idx="5"/>
          </p:nvPr>
        </p:nvSpPr>
        <p:spPr/>
        <p:txBody>
          <a:bodyPr/>
          <a:lstStyle/>
          <a:p>
            <a:fld id="{B07158C4-A119-4B78-9DE8-A50001BC31DC}" type="slidenum">
              <a:rPr lang="en-AU" smtClean="0"/>
              <a:pPr/>
              <a:t>51</a:t>
            </a:fld>
            <a:endParaRPr lang="en-AU" dirty="0"/>
          </a:p>
        </p:txBody>
      </p:sp>
    </p:spTree>
    <p:extLst>
      <p:ext uri="{BB962C8B-B14F-4D97-AF65-F5344CB8AC3E}">
        <p14:creationId xmlns:p14="http://schemas.microsoft.com/office/powerpoint/2010/main" val="42414053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80FEB-42CA-E64A-20D5-220BCD6A0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47465-8AD3-D595-0016-AE199EDB76B8}"/>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B3CFAD05-B806-698C-2D69-21EDF23AA658}"/>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97EC5C55-EFC3-49F3-B178-E35CA6D9A5E1}"/>
              </a:ext>
            </a:extLst>
          </p:cNvPr>
          <p:cNvSpPr>
            <a:spLocks noGrp="1"/>
          </p:cNvSpPr>
          <p:nvPr>
            <p:ph type="sldNum" sz="quarter" idx="5"/>
          </p:nvPr>
        </p:nvSpPr>
        <p:spPr/>
        <p:txBody>
          <a:bodyPr/>
          <a:lstStyle/>
          <a:p>
            <a:fld id="{B07158C4-A119-4B78-9DE8-A50001BC31DC}" type="slidenum">
              <a:rPr lang="en-AU" smtClean="0"/>
              <a:pPr/>
              <a:t>52</a:t>
            </a:fld>
            <a:endParaRPr lang="en-AU" dirty="0"/>
          </a:p>
        </p:txBody>
      </p:sp>
    </p:spTree>
    <p:extLst>
      <p:ext uri="{BB962C8B-B14F-4D97-AF65-F5344CB8AC3E}">
        <p14:creationId xmlns:p14="http://schemas.microsoft.com/office/powerpoint/2010/main" val="3449328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E9660-1885-A8B8-6C9A-ACECFC223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A7C09-DADE-7234-1BD3-00C0AD112AEC}"/>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8FBDF3C7-5715-9E24-C646-82467D0451D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3F49A7B-D909-492D-289C-D1C631162BAA}"/>
              </a:ext>
            </a:extLst>
          </p:cNvPr>
          <p:cNvSpPr>
            <a:spLocks noGrp="1"/>
          </p:cNvSpPr>
          <p:nvPr>
            <p:ph type="sldNum" sz="quarter" idx="5"/>
          </p:nvPr>
        </p:nvSpPr>
        <p:spPr/>
        <p:txBody>
          <a:bodyPr/>
          <a:lstStyle/>
          <a:p>
            <a:fld id="{B07158C4-A119-4B78-9DE8-A50001BC31DC}" type="slidenum">
              <a:rPr lang="en-AU" smtClean="0"/>
              <a:pPr/>
              <a:t>53</a:t>
            </a:fld>
            <a:endParaRPr lang="en-AU" dirty="0"/>
          </a:p>
        </p:txBody>
      </p:sp>
    </p:spTree>
    <p:extLst>
      <p:ext uri="{BB962C8B-B14F-4D97-AF65-F5344CB8AC3E}">
        <p14:creationId xmlns:p14="http://schemas.microsoft.com/office/powerpoint/2010/main" val="2257446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CAA15-5F52-A517-399D-85BCD839F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5D32F-840C-88A2-4AD2-62450E1A4381}"/>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C7AC877A-3C42-4A0B-1290-B4CA7E2424E0}"/>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2B151F58-D739-07D8-00B7-30603BEA5F76}"/>
              </a:ext>
            </a:extLst>
          </p:cNvPr>
          <p:cNvSpPr>
            <a:spLocks noGrp="1"/>
          </p:cNvSpPr>
          <p:nvPr>
            <p:ph type="sldNum" sz="quarter" idx="5"/>
          </p:nvPr>
        </p:nvSpPr>
        <p:spPr/>
        <p:txBody>
          <a:bodyPr/>
          <a:lstStyle/>
          <a:p>
            <a:fld id="{D09C5488-DD16-4714-9519-7BE21BA11D4E}" type="slidenum">
              <a:rPr lang="en-AU" smtClean="0"/>
              <a:t>54</a:t>
            </a:fld>
            <a:endParaRPr lang="en-AU" dirty="0"/>
          </a:p>
        </p:txBody>
      </p:sp>
    </p:spTree>
    <p:extLst>
      <p:ext uri="{BB962C8B-B14F-4D97-AF65-F5344CB8AC3E}">
        <p14:creationId xmlns:p14="http://schemas.microsoft.com/office/powerpoint/2010/main" val="12464563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2A8A3-7006-28BC-7FA9-43D0C6D25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DF713-A39E-61E5-1F66-6C1F1EF15454}"/>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9ADDAE87-EA9D-5D31-D264-16C033678417}"/>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0EA393F7-4A9B-F38C-89C1-8F606FEF6871}"/>
              </a:ext>
            </a:extLst>
          </p:cNvPr>
          <p:cNvSpPr>
            <a:spLocks noGrp="1"/>
          </p:cNvSpPr>
          <p:nvPr>
            <p:ph type="sldNum" sz="quarter" idx="5"/>
          </p:nvPr>
        </p:nvSpPr>
        <p:spPr/>
        <p:txBody>
          <a:bodyPr/>
          <a:lstStyle/>
          <a:p>
            <a:fld id="{B07158C4-A119-4B78-9DE8-A50001BC31DC}" type="slidenum">
              <a:rPr lang="en-AU" smtClean="0"/>
              <a:pPr/>
              <a:t>55</a:t>
            </a:fld>
            <a:endParaRPr lang="en-AU" dirty="0"/>
          </a:p>
        </p:txBody>
      </p:sp>
    </p:spTree>
    <p:extLst>
      <p:ext uri="{BB962C8B-B14F-4D97-AF65-F5344CB8AC3E}">
        <p14:creationId xmlns:p14="http://schemas.microsoft.com/office/powerpoint/2010/main" val="553607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FA784-F623-5BFD-1BFC-A1D8C8BA9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9FF2B-E6FD-48DE-5B6C-D2CFFBA6070C}"/>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07F0929B-24CA-7085-8329-EB750224D0C7}"/>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F65F5957-BD69-29C6-48C6-2CE3F76F53BD}"/>
              </a:ext>
            </a:extLst>
          </p:cNvPr>
          <p:cNvSpPr>
            <a:spLocks noGrp="1"/>
          </p:cNvSpPr>
          <p:nvPr>
            <p:ph type="sldNum" sz="quarter" idx="5"/>
          </p:nvPr>
        </p:nvSpPr>
        <p:spPr/>
        <p:txBody>
          <a:bodyPr/>
          <a:lstStyle/>
          <a:p>
            <a:fld id="{B07158C4-A119-4B78-9DE8-A50001BC31DC}" type="slidenum">
              <a:rPr lang="en-AU" smtClean="0"/>
              <a:pPr/>
              <a:t>56</a:t>
            </a:fld>
            <a:endParaRPr lang="en-AU" dirty="0"/>
          </a:p>
        </p:txBody>
      </p:sp>
    </p:spTree>
    <p:extLst>
      <p:ext uri="{BB962C8B-B14F-4D97-AF65-F5344CB8AC3E}">
        <p14:creationId xmlns:p14="http://schemas.microsoft.com/office/powerpoint/2010/main" val="727793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EACC7-23C6-4AB8-58AE-32292970C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5787B-B730-1845-87E4-431EA34AF5E3}"/>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4DAC3CF7-1457-1DF4-815F-B7A6CB38FE7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49CFCC4-6981-448B-07D0-F5A6E4962BE8}"/>
              </a:ext>
            </a:extLst>
          </p:cNvPr>
          <p:cNvSpPr>
            <a:spLocks noGrp="1"/>
          </p:cNvSpPr>
          <p:nvPr>
            <p:ph type="sldNum" sz="quarter" idx="5"/>
          </p:nvPr>
        </p:nvSpPr>
        <p:spPr/>
        <p:txBody>
          <a:bodyPr/>
          <a:lstStyle/>
          <a:p>
            <a:fld id="{B07158C4-A119-4B78-9DE8-A50001BC31DC}" type="slidenum">
              <a:rPr lang="en-AU" smtClean="0"/>
              <a:pPr/>
              <a:t>57</a:t>
            </a:fld>
            <a:endParaRPr lang="en-AU" dirty="0"/>
          </a:p>
        </p:txBody>
      </p:sp>
    </p:spTree>
    <p:extLst>
      <p:ext uri="{BB962C8B-B14F-4D97-AF65-F5344CB8AC3E}">
        <p14:creationId xmlns:p14="http://schemas.microsoft.com/office/powerpoint/2010/main" val="1061224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8B307-AD16-F774-FACD-B7E902F3B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B496F-E737-60A1-195D-E7597A6AF73B}"/>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E4B463D8-E508-9E79-CC22-F64896C5E6F3}"/>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69DF6A34-11E1-5E00-762C-9A2C33A6CB95}"/>
              </a:ext>
            </a:extLst>
          </p:cNvPr>
          <p:cNvSpPr>
            <a:spLocks noGrp="1"/>
          </p:cNvSpPr>
          <p:nvPr>
            <p:ph type="sldNum" sz="quarter" idx="5"/>
          </p:nvPr>
        </p:nvSpPr>
        <p:spPr/>
        <p:txBody>
          <a:bodyPr/>
          <a:lstStyle/>
          <a:p>
            <a:fld id="{B07158C4-A119-4B78-9DE8-A50001BC31DC}" type="slidenum">
              <a:rPr lang="en-AU" smtClean="0"/>
              <a:pPr/>
              <a:t>58</a:t>
            </a:fld>
            <a:endParaRPr lang="en-AU" dirty="0"/>
          </a:p>
        </p:txBody>
      </p:sp>
    </p:spTree>
    <p:extLst>
      <p:ext uri="{BB962C8B-B14F-4D97-AF65-F5344CB8AC3E}">
        <p14:creationId xmlns:p14="http://schemas.microsoft.com/office/powerpoint/2010/main" val="37180911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99093-AB2A-4803-A147-6A10EE458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1D85B-A4EE-D061-7687-9BDBECB3FD05}"/>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4A2E39EB-DF30-5554-008A-2F9039288822}"/>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9ABDA3C8-28C7-020D-2C07-3D11EDB2C64A}"/>
              </a:ext>
            </a:extLst>
          </p:cNvPr>
          <p:cNvSpPr>
            <a:spLocks noGrp="1"/>
          </p:cNvSpPr>
          <p:nvPr>
            <p:ph type="sldNum" sz="quarter" idx="5"/>
          </p:nvPr>
        </p:nvSpPr>
        <p:spPr/>
        <p:txBody>
          <a:bodyPr/>
          <a:lstStyle/>
          <a:p>
            <a:fld id="{B07158C4-A119-4B78-9DE8-A50001BC31DC}" type="slidenum">
              <a:rPr lang="en-AU" smtClean="0"/>
              <a:pPr/>
              <a:t>59</a:t>
            </a:fld>
            <a:endParaRPr lang="en-AU" dirty="0"/>
          </a:p>
        </p:txBody>
      </p:sp>
    </p:spTree>
    <p:extLst>
      <p:ext uri="{BB962C8B-B14F-4D97-AF65-F5344CB8AC3E}">
        <p14:creationId xmlns:p14="http://schemas.microsoft.com/office/powerpoint/2010/main" val="319662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3B76-C9DF-FB49-5922-3A296B1B3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58D97-46C4-C6C8-3290-C12C894C7B98}"/>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4191A4D0-ABD8-F1C3-85DE-2EE3B6BECB5F}"/>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4EEE77F5-6B70-0F2C-756D-8AD1ECB535C6}"/>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10325912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2F310-4AD1-55BF-083C-BA8518BDE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297310-DFDA-D218-AF17-80E0D425F7D0}"/>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892E87BC-E7C7-F3BA-931A-F0E0C945390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35DE045-E082-2C8A-AADB-D676A87FBAFD}"/>
              </a:ext>
            </a:extLst>
          </p:cNvPr>
          <p:cNvSpPr>
            <a:spLocks noGrp="1"/>
          </p:cNvSpPr>
          <p:nvPr>
            <p:ph type="sldNum" sz="quarter" idx="5"/>
          </p:nvPr>
        </p:nvSpPr>
        <p:spPr/>
        <p:txBody>
          <a:bodyPr/>
          <a:lstStyle/>
          <a:p>
            <a:fld id="{B07158C4-A119-4B78-9DE8-A50001BC31DC}" type="slidenum">
              <a:rPr lang="en-AU" smtClean="0"/>
              <a:pPr/>
              <a:t>60</a:t>
            </a:fld>
            <a:endParaRPr lang="en-AU" dirty="0"/>
          </a:p>
        </p:txBody>
      </p:sp>
    </p:spTree>
    <p:extLst>
      <p:ext uri="{BB962C8B-B14F-4D97-AF65-F5344CB8AC3E}">
        <p14:creationId xmlns:p14="http://schemas.microsoft.com/office/powerpoint/2010/main" val="17831254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89755-09E9-A001-3187-E40473418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C054B-1EE9-908B-3DB9-1BB67934BAC7}"/>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624252FB-DFB4-6BA7-5384-B1C49EAB302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3E9C991-8F7A-9827-996B-575B9917A4A8}"/>
              </a:ext>
            </a:extLst>
          </p:cNvPr>
          <p:cNvSpPr>
            <a:spLocks noGrp="1"/>
          </p:cNvSpPr>
          <p:nvPr>
            <p:ph type="sldNum" sz="quarter" idx="5"/>
          </p:nvPr>
        </p:nvSpPr>
        <p:spPr/>
        <p:txBody>
          <a:bodyPr/>
          <a:lstStyle/>
          <a:p>
            <a:fld id="{B07158C4-A119-4B78-9DE8-A50001BC31DC}" type="slidenum">
              <a:rPr lang="en-AU" smtClean="0"/>
              <a:pPr/>
              <a:t>61</a:t>
            </a:fld>
            <a:endParaRPr lang="en-AU" dirty="0"/>
          </a:p>
        </p:txBody>
      </p:sp>
    </p:spTree>
    <p:extLst>
      <p:ext uri="{BB962C8B-B14F-4D97-AF65-F5344CB8AC3E}">
        <p14:creationId xmlns:p14="http://schemas.microsoft.com/office/powerpoint/2010/main" val="27058331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7887B-1CAB-B103-C7EB-4FC8C9072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0587A-3BCF-DEDD-0873-94B1EADB5A7B}"/>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5F006015-F36F-7DE7-87C3-89C2989922C0}"/>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ECADB164-7CE5-ADF2-48A6-5F19C4097664}"/>
              </a:ext>
            </a:extLst>
          </p:cNvPr>
          <p:cNvSpPr>
            <a:spLocks noGrp="1"/>
          </p:cNvSpPr>
          <p:nvPr>
            <p:ph type="sldNum" sz="quarter" idx="5"/>
          </p:nvPr>
        </p:nvSpPr>
        <p:spPr/>
        <p:txBody>
          <a:bodyPr/>
          <a:lstStyle/>
          <a:p>
            <a:fld id="{D09C5488-DD16-4714-9519-7BE21BA11D4E}" type="slidenum">
              <a:rPr lang="en-AU" smtClean="0"/>
              <a:t>62</a:t>
            </a:fld>
            <a:endParaRPr lang="en-AU" dirty="0"/>
          </a:p>
        </p:txBody>
      </p:sp>
    </p:spTree>
    <p:extLst>
      <p:ext uri="{BB962C8B-B14F-4D97-AF65-F5344CB8AC3E}">
        <p14:creationId xmlns:p14="http://schemas.microsoft.com/office/powerpoint/2010/main" val="24439651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13B14-8F7B-97E4-2F9B-C3C55C26C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DE41F-64F3-BD88-3F41-352C1479C3BB}"/>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D4836E5D-602B-43C8-7DC2-3DC5DCB47C2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BDD0E31-7C17-FEAA-F9DF-85F0346C4CFD}"/>
              </a:ext>
            </a:extLst>
          </p:cNvPr>
          <p:cNvSpPr>
            <a:spLocks noGrp="1"/>
          </p:cNvSpPr>
          <p:nvPr>
            <p:ph type="sldNum" sz="quarter" idx="5"/>
          </p:nvPr>
        </p:nvSpPr>
        <p:spPr/>
        <p:txBody>
          <a:bodyPr/>
          <a:lstStyle/>
          <a:p>
            <a:fld id="{B07158C4-A119-4B78-9DE8-A50001BC31DC}" type="slidenum">
              <a:rPr lang="en-AU" smtClean="0"/>
              <a:pPr/>
              <a:t>63</a:t>
            </a:fld>
            <a:endParaRPr lang="en-AU" dirty="0"/>
          </a:p>
        </p:txBody>
      </p:sp>
    </p:spTree>
    <p:extLst>
      <p:ext uri="{BB962C8B-B14F-4D97-AF65-F5344CB8AC3E}">
        <p14:creationId xmlns:p14="http://schemas.microsoft.com/office/powerpoint/2010/main" val="7412459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4C942-498B-DF6D-BD00-14DC8CD61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D0E78-E80E-E7DB-F277-0F40AF01B1D2}"/>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8EBADF5C-DDF8-17FC-5270-B63E69381789}"/>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D0714326-218F-C431-B28D-5F8C3BE2FD1A}"/>
              </a:ext>
            </a:extLst>
          </p:cNvPr>
          <p:cNvSpPr>
            <a:spLocks noGrp="1"/>
          </p:cNvSpPr>
          <p:nvPr>
            <p:ph type="sldNum" sz="quarter" idx="5"/>
          </p:nvPr>
        </p:nvSpPr>
        <p:spPr/>
        <p:txBody>
          <a:bodyPr/>
          <a:lstStyle/>
          <a:p>
            <a:fld id="{B07158C4-A119-4B78-9DE8-A50001BC31DC}" type="slidenum">
              <a:rPr lang="en-AU" smtClean="0"/>
              <a:pPr/>
              <a:t>64</a:t>
            </a:fld>
            <a:endParaRPr lang="en-AU" dirty="0"/>
          </a:p>
        </p:txBody>
      </p:sp>
    </p:spTree>
    <p:extLst>
      <p:ext uri="{BB962C8B-B14F-4D97-AF65-F5344CB8AC3E}">
        <p14:creationId xmlns:p14="http://schemas.microsoft.com/office/powerpoint/2010/main" val="13801593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930F9-E01D-3559-8352-5200E7988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076AF-FC4E-6ED4-2CFF-4A0A7F9EDED0}"/>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4D4BB6DB-4895-9B34-77BD-7CE47FD63FE4}"/>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CC62B15F-5F52-06EB-05F4-DC185C405F22}"/>
              </a:ext>
            </a:extLst>
          </p:cNvPr>
          <p:cNvSpPr>
            <a:spLocks noGrp="1"/>
          </p:cNvSpPr>
          <p:nvPr>
            <p:ph type="sldNum" sz="quarter" idx="5"/>
          </p:nvPr>
        </p:nvSpPr>
        <p:spPr/>
        <p:txBody>
          <a:bodyPr/>
          <a:lstStyle/>
          <a:p>
            <a:fld id="{B07158C4-A119-4B78-9DE8-A50001BC31DC}" type="slidenum">
              <a:rPr lang="en-AU" smtClean="0"/>
              <a:pPr/>
              <a:t>65</a:t>
            </a:fld>
            <a:endParaRPr lang="en-AU" dirty="0"/>
          </a:p>
        </p:txBody>
      </p:sp>
    </p:spTree>
    <p:extLst>
      <p:ext uri="{BB962C8B-B14F-4D97-AF65-F5344CB8AC3E}">
        <p14:creationId xmlns:p14="http://schemas.microsoft.com/office/powerpoint/2010/main" val="42227796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88BD4-2BEE-81D4-2E6F-01EC35F0A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802C2-922D-F56E-C4E3-B1277F990B94}"/>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DFA47F81-8AF0-C275-48C5-EA1A1448DDBA}"/>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9847A4F6-3C76-1AF9-E358-DD6A439424EE}"/>
              </a:ext>
            </a:extLst>
          </p:cNvPr>
          <p:cNvSpPr>
            <a:spLocks noGrp="1"/>
          </p:cNvSpPr>
          <p:nvPr>
            <p:ph type="sldNum" sz="quarter" idx="5"/>
          </p:nvPr>
        </p:nvSpPr>
        <p:spPr/>
        <p:txBody>
          <a:bodyPr/>
          <a:lstStyle/>
          <a:p>
            <a:fld id="{B07158C4-A119-4B78-9DE8-A50001BC31DC}" type="slidenum">
              <a:rPr lang="en-AU" smtClean="0"/>
              <a:pPr/>
              <a:t>66</a:t>
            </a:fld>
            <a:endParaRPr lang="en-AU" dirty="0"/>
          </a:p>
        </p:txBody>
      </p:sp>
    </p:spTree>
    <p:extLst>
      <p:ext uri="{BB962C8B-B14F-4D97-AF65-F5344CB8AC3E}">
        <p14:creationId xmlns:p14="http://schemas.microsoft.com/office/powerpoint/2010/main" val="2750957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97A1B-E699-FC45-E8CB-E143EC9D7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8DAFB-3990-82BA-283C-3B9DAE4309A2}"/>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EF926F9F-F6D4-3F43-4965-6B8F2E271F8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1EC4F85-CDCA-641A-FE09-196EA9C131A7}"/>
              </a:ext>
            </a:extLst>
          </p:cNvPr>
          <p:cNvSpPr>
            <a:spLocks noGrp="1"/>
          </p:cNvSpPr>
          <p:nvPr>
            <p:ph type="sldNum" sz="quarter" idx="5"/>
          </p:nvPr>
        </p:nvSpPr>
        <p:spPr/>
        <p:txBody>
          <a:bodyPr/>
          <a:lstStyle/>
          <a:p>
            <a:fld id="{B07158C4-A119-4B78-9DE8-A50001BC31DC}" type="slidenum">
              <a:rPr lang="en-AU" smtClean="0"/>
              <a:pPr/>
              <a:t>67</a:t>
            </a:fld>
            <a:endParaRPr lang="en-AU" dirty="0"/>
          </a:p>
        </p:txBody>
      </p:sp>
    </p:spTree>
    <p:extLst>
      <p:ext uri="{BB962C8B-B14F-4D97-AF65-F5344CB8AC3E}">
        <p14:creationId xmlns:p14="http://schemas.microsoft.com/office/powerpoint/2010/main" val="38492810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913BA-1693-A251-39F2-C3E5E1BA2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C47CE-ABFC-42BF-9D39-2C8AE086EA44}"/>
              </a:ext>
            </a:extLst>
          </p:cNvPr>
          <p:cNvSpPr>
            <a:spLocks noGrp="1" noRot="1" noChangeAspect="1"/>
          </p:cNvSpPr>
          <p:nvPr>
            <p:ph type="sldImg"/>
          </p:nvPr>
        </p:nvSpPr>
        <p:spPr>
          <a:xfrm>
            <a:off x="3228975" y="469900"/>
            <a:ext cx="3481388" cy="1957388"/>
          </a:xfrm>
        </p:spPr>
        <p:txBody>
          <a:bodyPr/>
          <a:lstStyle/>
          <a:p>
            <a:endParaRPr lang="en-AU" dirty="0"/>
          </a:p>
        </p:txBody>
      </p:sp>
      <p:sp>
        <p:nvSpPr>
          <p:cNvPr id="3" name="Notes Placeholder 2">
            <a:extLst>
              <a:ext uri="{FF2B5EF4-FFF2-40B4-BE49-F238E27FC236}">
                <a16:creationId xmlns:a16="http://schemas.microsoft.com/office/drawing/2014/main" id="{528A4662-DEEE-8606-D2EE-F0F553342BC5}"/>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A5F9FC70-4C5C-1FC4-7482-051683CE8F95}"/>
              </a:ext>
            </a:extLst>
          </p:cNvPr>
          <p:cNvSpPr>
            <a:spLocks noGrp="1"/>
          </p:cNvSpPr>
          <p:nvPr>
            <p:ph type="sldNum" sz="quarter" idx="5"/>
          </p:nvPr>
        </p:nvSpPr>
        <p:spPr/>
        <p:txBody>
          <a:bodyPr/>
          <a:lstStyle/>
          <a:p>
            <a:fld id="{B07158C4-A119-4B78-9DE8-A50001BC31DC}" type="slidenum">
              <a:rPr lang="en-AU" smtClean="0"/>
              <a:pPr/>
              <a:t>68</a:t>
            </a:fld>
            <a:endParaRPr lang="en-AU" dirty="0"/>
          </a:p>
        </p:txBody>
      </p:sp>
    </p:spTree>
    <p:extLst>
      <p:ext uri="{BB962C8B-B14F-4D97-AF65-F5344CB8AC3E}">
        <p14:creationId xmlns:p14="http://schemas.microsoft.com/office/powerpoint/2010/main" val="15377420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F8F72-D728-D1A9-A6DB-34DCBB059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461C9-BCCC-8A16-BA84-8D7EBFE1869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702BD25-05D0-E1ED-2681-9AF096E8557B}"/>
              </a:ext>
            </a:extLst>
          </p:cNvPr>
          <p:cNvSpPr>
            <a:spLocks noGrp="1"/>
          </p:cNvSpPr>
          <p:nvPr>
            <p:ph type="body" idx="1"/>
          </p:nvPr>
        </p:nvSpPr>
        <p:spPr/>
        <p:txBody>
          <a:bodyPr/>
          <a:lstStyle/>
          <a:p>
            <a:r>
              <a:rPr lang="en-AU" dirty="0"/>
              <a:t>Images sourced from Canva.</a:t>
            </a:r>
          </a:p>
        </p:txBody>
      </p:sp>
      <p:sp>
        <p:nvSpPr>
          <p:cNvPr id="4" name="Slide Number Placeholder 3">
            <a:extLst>
              <a:ext uri="{FF2B5EF4-FFF2-40B4-BE49-F238E27FC236}">
                <a16:creationId xmlns:a16="http://schemas.microsoft.com/office/drawing/2014/main" id="{4BE2F271-90FA-CE9F-BC99-6BFF062F5321}"/>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613564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70</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F46BD-41E0-E9DF-9441-74444C94B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88AD2-37B1-8C8B-F049-7071BA2643C1}"/>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C7DA3B02-54A1-D3E2-AFF8-88A30D575212}"/>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B1B201AC-294E-B3D6-875B-B9AB42F5793E}"/>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29092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301BE-AE60-951C-0A65-5942E08AB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B5344-B8FE-29F2-5A7A-851D69B90B4A}"/>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DDC37AD8-4C46-5BBD-76DD-39943FD810ED}"/>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D7FC79D6-BBBB-352B-2A18-6A183FB01B18}"/>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742121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19653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pdhpe/planning-programming-and-assessing-pdhpe-k-12/planning-programming-and-assessing-pdhpe-7-10"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photos/orange-fruit-on-yellow-surface-NDtcHl4iDMY?utm_content=creditCopyText&amp;utm_medium=referral&amp;utm_source=unsplash" TargetMode="External"/><Relationship Id="rId4" Type="http://schemas.openxmlformats.org/officeDocument/2006/relationships/hyperlink" Target="https://unsplash.com/@picoftasty?utm_content=creditCopyText&amp;utm_medium=referral&amp;utm_source=unsplash"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6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53.xml"/><Relationship Id="rId5" Type="http://schemas.openxmlformats.org/officeDocument/2006/relationships/slide" Target="slide31.xml"/><Relationship Id="rId4"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www.eatforhealth.gov.au/guidelines/guidelines" TargetMode="Externa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hyperlink" Target="https://www.eatforhealth.gov.au/guidelines/guidelines"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sv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9.xml"/><Relationship Id="rId1" Type="http://schemas.openxmlformats.org/officeDocument/2006/relationships/slideLayout" Target="../slideLayouts/slideLayout10.xml"/><Relationship Id="rId6" Type="http://schemas.openxmlformats.org/officeDocument/2006/relationships/hyperlink" Target="https://curriculum.nsw.edu.au/learning-areas/pdhpe/pdhpe-7-10-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with </a:t>
            </a:r>
            <a:r>
              <a:rPr lang="en-AU" sz="1800" dirty="0">
                <a:latin typeface="Arial"/>
                <a:ea typeface="+mn-lt"/>
                <a:cs typeface="+mn-lt"/>
                <a:hlinkClick r:id="rId3"/>
              </a:rPr>
              <a:t>PDHPE Year 7 – building a balanced and healthy lifestyle – teaching and learning program</a:t>
            </a:r>
            <a:r>
              <a:rPr lang="en-AU" sz="1800" dirty="0">
                <a:latin typeface="Arial"/>
                <a:ea typeface="+mn-lt"/>
                <a:cs typeface="+mn-lt"/>
              </a:rPr>
              <a:t>.</a:t>
            </a:r>
            <a:endParaRPr lang="en-AU" sz="1800" dirty="0">
              <a:solidFill>
                <a:srgbClr val="22272B"/>
              </a:solidFill>
              <a:latin typeface="Arial"/>
            </a:endParaRPr>
          </a:p>
          <a:p>
            <a:pPr marL="342900" indent="-342900">
              <a:lnSpc>
                <a:spcPct val="150000"/>
              </a:lnSpc>
              <a:buFont typeface="Arial"/>
              <a:buChar char="•"/>
            </a:pPr>
            <a:r>
              <a:rPr lang="en-AU" sz="1800" dirty="0">
                <a:solidFill>
                  <a:srgbClr val="22272B"/>
                </a:solidFill>
                <a:latin typeface="+mn-lt"/>
                <a:cs typeface="Arial"/>
              </a:rPr>
              <a:t>Classroom teachers are encouraged to </a:t>
            </a:r>
            <a:r>
              <a:rPr lang="en-AU" sz="1800" b="1" dirty="0">
                <a:solidFill>
                  <a:srgbClr val="22272B"/>
                </a:solidFill>
                <a:latin typeface="+mn-lt"/>
                <a:cs typeface="Arial"/>
              </a:rPr>
              <a:t>add and adapt</a:t>
            </a:r>
            <a:r>
              <a:rPr lang="en-AU" sz="1800" dirty="0">
                <a:solidFill>
                  <a:srgbClr val="22272B"/>
                </a:solidFill>
                <a:latin typeface="+mn-lt"/>
                <a:cs typeface="Arial"/>
              </a:rPr>
              <a:t> slides as required to meet the needs of their students.</a:t>
            </a:r>
          </a:p>
          <a:p>
            <a:pPr marL="342900" indent="-342900">
              <a:lnSpc>
                <a:spcPct val="150000"/>
              </a:lnSpc>
              <a:buFont typeface="Arial"/>
              <a:buChar char="•"/>
            </a:pPr>
            <a:r>
              <a:rPr lang="en-AU" sz="1800" dirty="0">
                <a:solidFill>
                  <a:srgbClr val="22272B"/>
                </a:solidFill>
                <a:latin typeface="+mn-lt"/>
                <a:cs typeface="Arial"/>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cs typeface="Arial"/>
              </a:rPr>
              <a:t>To convert the PowerPoint to Google Slides:</a:t>
            </a:r>
          </a:p>
          <a:p>
            <a:pPr marL="913765" lvl="1" indent="-457200">
              <a:lnSpc>
                <a:spcPct val="150000"/>
              </a:lnSpc>
              <a:buFont typeface="+mj-lt"/>
              <a:buAutoNum type="arabicPeriod"/>
            </a:pPr>
            <a:r>
              <a:rPr lang="en-AU" dirty="0">
                <a:solidFill>
                  <a:srgbClr val="22272B"/>
                </a:solidFill>
                <a:latin typeface="+mn-lt"/>
                <a:cs typeface="Arial"/>
              </a:rPr>
              <a:t>Upload the file into Google Drive and open it.</a:t>
            </a:r>
          </a:p>
          <a:p>
            <a:pPr marL="913765" lvl="1" indent="-457200">
              <a:lnSpc>
                <a:spcPct val="150000"/>
              </a:lnSpc>
              <a:buFont typeface="+mj-lt"/>
              <a:buAutoNum type="arabicPeriod"/>
            </a:pPr>
            <a:r>
              <a:rPr lang="en-AU" dirty="0">
                <a:solidFill>
                  <a:srgbClr val="22272B"/>
                </a:solidFill>
                <a:latin typeface="+mn-lt"/>
                <a:cs typeface="Arial"/>
              </a:rPr>
              <a:t>Go to File &gt; Save as Google Slides.</a:t>
            </a:r>
          </a:p>
          <a:p>
            <a:pPr marL="456565" lvl="1">
              <a:lnSpc>
                <a:spcPct val="150000"/>
              </a:lnSpc>
            </a:pPr>
            <a:r>
              <a:rPr lang="en-AU" dirty="0">
                <a:solidFill>
                  <a:srgbClr val="22272B"/>
                </a:solidFill>
                <a:latin typeface="+mn-lt"/>
                <a:cs typeface="Aria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8DFB2-5BEC-5651-D143-072B2450F082}"/>
            </a:ext>
          </a:extLst>
        </p:cNvPr>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B1340C64-8290-DCED-02BC-8DC53829098E}"/>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83123" y="0"/>
            <a:ext cx="5093013" cy="6876000"/>
          </a:xfrm>
        </p:spPr>
      </p:pic>
      <p:sp>
        <p:nvSpPr>
          <p:cNvPr id="2" name="Title 1">
            <a:extLst>
              <a:ext uri="{FF2B5EF4-FFF2-40B4-BE49-F238E27FC236}">
                <a16:creationId xmlns:a16="http://schemas.microsoft.com/office/drawing/2014/main" id="{01CBB941-5487-01FC-38FC-F384D1268264}"/>
              </a:ext>
            </a:extLst>
          </p:cNvPr>
          <p:cNvSpPr>
            <a:spLocks noGrp="1"/>
          </p:cNvSpPr>
          <p:nvPr>
            <p:ph type="title"/>
          </p:nvPr>
        </p:nvSpPr>
        <p:spPr>
          <a:xfrm>
            <a:off x="5399998" y="360000"/>
            <a:ext cx="6485612" cy="444154"/>
          </a:xfrm>
        </p:spPr>
        <p:txBody>
          <a:bodyPr/>
          <a:lstStyle/>
          <a:p>
            <a:r>
              <a:rPr lang="en-AU" dirty="0">
                <a:latin typeface="+mj-lt"/>
              </a:rPr>
              <a:t>Health and Wellbeing</a:t>
            </a:r>
            <a:endParaRPr lang="en-AU" dirty="0"/>
          </a:p>
        </p:txBody>
      </p:sp>
      <p:sp>
        <p:nvSpPr>
          <p:cNvPr id="5" name="Text Placeholder 4">
            <a:extLst>
              <a:ext uri="{FF2B5EF4-FFF2-40B4-BE49-F238E27FC236}">
                <a16:creationId xmlns:a16="http://schemas.microsoft.com/office/drawing/2014/main" id="{8645E549-2C25-335E-F20D-E24B1071F059}"/>
              </a:ext>
            </a:extLst>
          </p:cNvPr>
          <p:cNvSpPr>
            <a:spLocks noGrp="1"/>
          </p:cNvSpPr>
          <p:nvPr>
            <p:ph type="body" sz="quarter" idx="18"/>
          </p:nvPr>
        </p:nvSpPr>
        <p:spPr>
          <a:xfrm>
            <a:off x="5399998" y="1039234"/>
            <a:ext cx="5400000" cy="294189"/>
          </a:xfrm>
        </p:spPr>
        <p:txBody>
          <a:bodyPr/>
          <a:lstStyle/>
          <a:p>
            <a:r>
              <a:rPr lang="en-AU" dirty="0">
                <a:latin typeface="+mj-lt"/>
              </a:rPr>
              <a:t>Car analogy</a:t>
            </a:r>
          </a:p>
        </p:txBody>
      </p:sp>
      <p:sp>
        <p:nvSpPr>
          <p:cNvPr id="15" name="TextBox 14">
            <a:extLst>
              <a:ext uri="{FF2B5EF4-FFF2-40B4-BE49-F238E27FC236}">
                <a16:creationId xmlns:a16="http://schemas.microsoft.com/office/drawing/2014/main" id="{376D0AAC-C470-5BCD-7154-3714CF01EE65}"/>
              </a:ext>
            </a:extLst>
          </p:cNvPr>
          <p:cNvSpPr txBox="1"/>
          <p:nvPr/>
        </p:nvSpPr>
        <p:spPr>
          <a:xfrm>
            <a:off x="5345052" y="1568503"/>
            <a:ext cx="6138948" cy="4288290"/>
          </a:xfrm>
          <a:prstGeom prst="rect">
            <a:avLst/>
          </a:prstGeom>
          <a:noFill/>
        </p:spPr>
        <p:txBody>
          <a:bodyPr wrap="square">
            <a:spAutoFit/>
          </a:bodyPr>
          <a:lstStyle/>
          <a:p>
            <a:pPr lvl="0">
              <a:lnSpc>
                <a:spcPct val="150000"/>
              </a:lnSpc>
              <a:spcAft>
                <a:spcPts val="1200"/>
              </a:spcAft>
            </a:pPr>
            <a:r>
              <a:rPr lang="en-AU" sz="1800" b="1" dirty="0">
                <a:effectLst/>
                <a:ea typeface="Calibri" panose="020F0502020204030204" pitchFamily="34" charset="0"/>
              </a:rPr>
              <a:t>Health </a:t>
            </a:r>
            <a:r>
              <a:rPr lang="en-AU" sz="1800" dirty="0">
                <a:effectLst/>
                <a:ea typeface="Calibri" panose="020F0502020204030204" pitchFamily="34" charset="0"/>
              </a:rPr>
              <a:t>is like the different parts of a car working together:</a:t>
            </a:r>
          </a:p>
          <a:p>
            <a:pPr marL="285750" lvl="0" indent="-285750">
              <a:lnSpc>
                <a:spcPct val="150000"/>
              </a:lnSpc>
              <a:spcAft>
                <a:spcPts val="1200"/>
              </a:spcAft>
              <a:buFont typeface="Arial" panose="020B0604020202020204" pitchFamily="34" charset="0"/>
              <a:buChar char="•"/>
            </a:pPr>
            <a:r>
              <a:rPr lang="en-AU" sz="1800" dirty="0">
                <a:ea typeface="Calibri" panose="020F0502020204030204" pitchFamily="34" charset="0"/>
                <a:cs typeface="Times New Roman" panose="02020603050405020304" pitchFamily="18" charset="0"/>
              </a:rPr>
              <a:t>t</a:t>
            </a:r>
            <a:r>
              <a:rPr lang="en-AU" sz="1800" dirty="0">
                <a:effectLst/>
                <a:ea typeface="Calibri" panose="020F0502020204030204" pitchFamily="34" charset="0"/>
                <a:cs typeface="Times New Roman" panose="02020603050405020304" pitchFamily="18" charset="0"/>
              </a:rPr>
              <a:t>he engine (physical)</a:t>
            </a:r>
          </a:p>
          <a:p>
            <a:pPr marL="285750" lvl="0" indent="-285750">
              <a:lnSpc>
                <a:spcPct val="150000"/>
              </a:lnSpc>
              <a:spcAft>
                <a:spcPts val="12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the steering (mental)</a:t>
            </a:r>
          </a:p>
          <a:p>
            <a:pPr marL="285750" lvl="0" indent="-285750">
              <a:lnSpc>
                <a:spcPct val="150000"/>
              </a:lnSpc>
              <a:spcAft>
                <a:spcPts val="12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the dashboard lights (emotional)</a:t>
            </a:r>
          </a:p>
          <a:p>
            <a:pPr marL="285750" lvl="0" indent="-285750">
              <a:lnSpc>
                <a:spcPct val="150000"/>
              </a:lnSpc>
              <a:spcAft>
                <a:spcPts val="12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the passengers you share the ride with (social)</a:t>
            </a:r>
          </a:p>
          <a:p>
            <a:pPr marL="285750" lvl="0" indent="-285750">
              <a:lnSpc>
                <a:spcPct val="150000"/>
              </a:lnSpc>
              <a:spcAft>
                <a:spcPts val="1200"/>
              </a:spcAft>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and the reason you’re driving somewhere (spiritual).</a:t>
            </a:r>
          </a:p>
          <a:p>
            <a:pPr lvl="0">
              <a:lnSpc>
                <a:spcPct val="150000"/>
              </a:lnSpc>
              <a:spcAft>
                <a:spcPts val="1200"/>
              </a:spcAft>
            </a:pPr>
            <a:r>
              <a:rPr lang="en-AU" sz="1800" b="1" dirty="0">
                <a:effectLst/>
                <a:ea typeface="Calibri" panose="020F0502020204030204" pitchFamily="34" charset="0"/>
              </a:rPr>
              <a:t>Wellbeing</a:t>
            </a:r>
            <a:r>
              <a:rPr lang="en-AU" sz="1800" dirty="0">
                <a:effectLst/>
                <a:ea typeface="Calibri" panose="020F0502020204030204" pitchFamily="34" charset="0"/>
              </a:rPr>
              <a:t> is like how smoothly the whole car runs and how much you enjoy the journey.</a:t>
            </a:r>
          </a:p>
        </p:txBody>
      </p:sp>
      <p:sp>
        <p:nvSpPr>
          <p:cNvPr id="3" name="Slide Number Placeholder 2">
            <a:extLst>
              <a:ext uri="{FF2B5EF4-FFF2-40B4-BE49-F238E27FC236}">
                <a16:creationId xmlns:a16="http://schemas.microsoft.com/office/drawing/2014/main" id="{571029DC-0256-2240-AD45-7B01D52DB9B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54487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0630A-5EF4-F5F1-15AA-0EA0DE7FF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7482F-4E5D-67DD-9EFA-D522CA471269}"/>
              </a:ext>
            </a:extLst>
          </p:cNvPr>
          <p:cNvSpPr>
            <a:spLocks noGrp="1"/>
          </p:cNvSpPr>
          <p:nvPr>
            <p:ph type="title"/>
          </p:nvPr>
        </p:nvSpPr>
        <p:spPr>
          <a:xfrm>
            <a:off x="5399998" y="360000"/>
            <a:ext cx="6485612" cy="444154"/>
          </a:xfrm>
        </p:spPr>
        <p:txBody>
          <a:bodyPr/>
          <a:lstStyle/>
          <a:p>
            <a:r>
              <a:rPr lang="en-AU" dirty="0">
                <a:latin typeface="+mj-lt"/>
              </a:rPr>
              <a:t>Activity – health and wellbeing scenarios (1)</a:t>
            </a:r>
            <a:endParaRPr lang="en-AU" dirty="0"/>
          </a:p>
        </p:txBody>
      </p:sp>
      <p:sp>
        <p:nvSpPr>
          <p:cNvPr id="5" name="Text Placeholder 4">
            <a:extLst>
              <a:ext uri="{FF2B5EF4-FFF2-40B4-BE49-F238E27FC236}">
                <a16:creationId xmlns:a16="http://schemas.microsoft.com/office/drawing/2014/main" id="{C050DEB2-A8CE-046D-53AF-407AC7225374}"/>
              </a:ext>
            </a:extLst>
          </p:cNvPr>
          <p:cNvSpPr>
            <a:spLocks noGrp="1"/>
          </p:cNvSpPr>
          <p:nvPr>
            <p:ph type="body" sz="quarter" idx="18"/>
          </p:nvPr>
        </p:nvSpPr>
        <p:spPr>
          <a:xfrm>
            <a:off x="5399998" y="1517103"/>
            <a:ext cx="5400000" cy="294189"/>
          </a:xfrm>
        </p:spPr>
        <p:txBody>
          <a:bodyPr/>
          <a:lstStyle/>
          <a:p>
            <a:r>
              <a:rPr lang="en-AU" dirty="0">
                <a:latin typeface="+mj-lt"/>
              </a:rPr>
              <a:t>Group activity</a:t>
            </a:r>
          </a:p>
        </p:txBody>
      </p:sp>
      <p:grpSp>
        <p:nvGrpSpPr>
          <p:cNvPr id="10" name="Group 9">
            <a:extLst>
              <a:ext uri="{FF2B5EF4-FFF2-40B4-BE49-F238E27FC236}">
                <a16:creationId xmlns:a16="http://schemas.microsoft.com/office/drawing/2014/main" id="{2651C167-712A-073E-4029-4098A74F34F6}"/>
              </a:ext>
              <a:ext uri="{C183D7F6-B498-43B3-948B-1728B52AA6E4}">
                <adec:decorative xmlns:adec="http://schemas.microsoft.com/office/drawing/2017/decorative" val="1"/>
              </a:ext>
            </a:extLst>
          </p:cNvPr>
          <p:cNvGrpSpPr/>
          <p:nvPr/>
        </p:nvGrpSpPr>
        <p:grpSpPr>
          <a:xfrm>
            <a:off x="306391" y="360000"/>
            <a:ext cx="4406926" cy="4353316"/>
            <a:chOff x="306805" y="1517103"/>
            <a:chExt cx="4196369" cy="4313426"/>
          </a:xfrm>
        </p:grpSpPr>
        <p:sp>
          <p:nvSpPr>
            <p:cNvPr id="6" name="Rectangle: Rounded Corners 5">
              <a:extLst>
                <a:ext uri="{FF2B5EF4-FFF2-40B4-BE49-F238E27FC236}">
                  <a16:creationId xmlns:a16="http://schemas.microsoft.com/office/drawing/2014/main" id="{49EBD95A-410C-4596-0CF6-47486AB6A653}"/>
                </a:ext>
              </a:extLst>
            </p:cNvPr>
            <p:cNvSpPr/>
            <p:nvPr/>
          </p:nvSpPr>
          <p:spPr>
            <a:xfrm>
              <a:off x="306805" y="1517103"/>
              <a:ext cx="4196369" cy="4313426"/>
            </a:xfrm>
            <a:prstGeom prst="roundRect">
              <a:avLst/>
            </a:prstGeom>
            <a:solidFill>
              <a:schemeClr val="accent1">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endParaRPr lang="en-AU" sz="1800" dirty="0"/>
            </a:p>
          </p:txBody>
        </p:sp>
        <p:sp>
          <p:nvSpPr>
            <p:cNvPr id="7" name="TextBox 6">
              <a:extLst>
                <a:ext uri="{FF2B5EF4-FFF2-40B4-BE49-F238E27FC236}">
                  <a16:creationId xmlns:a16="http://schemas.microsoft.com/office/drawing/2014/main" id="{E9B7C219-2A24-3C0C-10B7-0FED5CB78D86}"/>
                </a:ext>
              </a:extLst>
            </p:cNvPr>
            <p:cNvSpPr txBox="1"/>
            <p:nvPr/>
          </p:nvSpPr>
          <p:spPr>
            <a:xfrm>
              <a:off x="640099" y="1825402"/>
              <a:ext cx="3529781" cy="1514167"/>
            </a:xfrm>
            <a:prstGeom prst="rect">
              <a:avLst/>
            </a:prstGeom>
            <a:solidFill>
              <a:schemeClr val="accent1">
                <a:lumMod val="90000"/>
                <a:lumOff val="10000"/>
              </a:schemeClr>
            </a:solidFill>
          </p:spPr>
          <p:txBody>
            <a:bodyPr wrap="square" lIns="0" tIns="0" rIns="0" bIns="0" rtlCol="0">
              <a:noAutofit/>
            </a:bodyPr>
            <a:lstStyle/>
            <a:p>
              <a:pPr>
                <a:lnSpc>
                  <a:spcPct val="150000"/>
                </a:lnSpc>
                <a:spcBef>
                  <a:spcPts val="600"/>
                </a:spcBef>
                <a:spcAft>
                  <a:spcPts val="1200"/>
                </a:spcAft>
              </a:pPr>
              <a:r>
                <a:rPr lang="en-AU" sz="1800" dirty="0">
                  <a:solidFill>
                    <a:schemeClr val="bg1"/>
                  </a:solidFill>
                </a:rPr>
                <a:t>Priya is 12 years old and in Year 7. She lives with her mum and younger brother, and her grandparents live close by. Priya loves dancing, baking, performing and hanging out with her friends. She sometimes feels nervous in new situations but is always willing to try something new.</a:t>
              </a:r>
            </a:p>
          </p:txBody>
        </p:sp>
      </p:grpSp>
      <p:sp>
        <p:nvSpPr>
          <p:cNvPr id="4" name="Text Placeholder 10">
            <a:extLst>
              <a:ext uri="{FF2B5EF4-FFF2-40B4-BE49-F238E27FC236}">
                <a16:creationId xmlns:a16="http://schemas.microsoft.com/office/drawing/2014/main" id="{7FB80F84-944F-D651-3A8B-E9990DEF0D81}"/>
              </a:ext>
            </a:extLst>
          </p:cNvPr>
          <p:cNvSpPr>
            <a:spLocks noGrp="1"/>
          </p:cNvSpPr>
          <p:nvPr>
            <p:ph type="body" sz="quarter" idx="17"/>
          </p:nvPr>
        </p:nvSpPr>
        <p:spPr>
          <a:xfrm>
            <a:off x="5441193" y="2086261"/>
            <a:ext cx="6444002" cy="3499452"/>
          </a:xfrm>
        </p:spPr>
        <p:txBody>
          <a:bodyPr/>
          <a:lstStyle/>
          <a:p>
            <a:r>
              <a:rPr lang="en-AU" sz="1800" dirty="0">
                <a:latin typeface="+mn-lt"/>
              </a:rPr>
              <a:t>In your small groups:</a:t>
            </a:r>
          </a:p>
          <a:p>
            <a:pPr marL="285750" indent="-285750">
              <a:buFont typeface="Arial" panose="020B0604020202020204" pitchFamily="34" charset="0"/>
              <a:buChar char="•"/>
            </a:pPr>
            <a:r>
              <a:rPr lang="en-AU" sz="1800" dirty="0">
                <a:latin typeface="+mn-lt"/>
              </a:rPr>
              <a:t>listen to events that have happened for Priya over the last term</a:t>
            </a:r>
          </a:p>
          <a:p>
            <a:pPr marL="285750" indent="-285750">
              <a:buFont typeface="Arial" panose="020B0604020202020204" pitchFamily="34" charset="0"/>
              <a:buChar char="•"/>
            </a:pPr>
            <a:r>
              <a:rPr lang="en-AU" sz="1800" dirty="0">
                <a:latin typeface="+mn-lt"/>
              </a:rPr>
              <a:t>identify and discuss as a group the dimension of health evident for this event. </a:t>
            </a:r>
            <a:r>
              <a:rPr lang="en-AU" sz="1800" b="1" dirty="0">
                <a:latin typeface="+mn-lt"/>
              </a:rPr>
              <a:t>Hold up the corresponding ‘dimensions of health’ cards to indicate your groups response</a:t>
            </a:r>
          </a:p>
          <a:p>
            <a:pPr marL="285750" indent="-285750">
              <a:buFont typeface="Arial" panose="020B0604020202020204" pitchFamily="34" charset="0"/>
              <a:buChar char="•"/>
            </a:pPr>
            <a:r>
              <a:rPr lang="en-AU" sz="1800" dirty="0">
                <a:latin typeface="+mn-lt"/>
              </a:rPr>
              <a:t>be ready to share your reasons with the class.</a:t>
            </a:r>
          </a:p>
        </p:txBody>
      </p:sp>
      <p:pic>
        <p:nvPicPr>
          <p:cNvPr id="13" name="Picture Placeholder 8">
            <a:extLst>
              <a:ext uri="{FF2B5EF4-FFF2-40B4-BE49-F238E27FC236}">
                <a16:creationId xmlns:a16="http://schemas.microsoft.com/office/drawing/2014/main" id="{10ADAF16-1035-A8A0-E17A-E8D50DFEBBAB}"/>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2837546" y="3935439"/>
            <a:ext cx="2045484" cy="2760561"/>
          </a:xfrm>
        </p:spPr>
      </p:pic>
      <p:sp>
        <p:nvSpPr>
          <p:cNvPr id="3" name="Slide Number Placeholder 2">
            <a:extLst>
              <a:ext uri="{FF2B5EF4-FFF2-40B4-BE49-F238E27FC236}">
                <a16:creationId xmlns:a16="http://schemas.microsoft.com/office/drawing/2014/main" id="{F321699A-A390-728F-454C-69445574606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215619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7E39B-CC37-DB6B-4807-ADB8E1F81764}"/>
            </a:ext>
          </a:extLst>
        </p:cNvPr>
        <p:cNvGrpSpPr/>
        <p:nvPr/>
      </p:nvGrpSpPr>
      <p:grpSpPr>
        <a:xfrm>
          <a:off x="0" y="0"/>
          <a:ext cx="0" cy="0"/>
          <a:chOff x="0" y="0"/>
          <a:chExt cx="0" cy="0"/>
        </a:xfrm>
      </p:grpSpPr>
      <p:pic>
        <p:nvPicPr>
          <p:cNvPr id="13" name="Picture Placeholder 8">
            <a:extLst>
              <a:ext uri="{FF2B5EF4-FFF2-40B4-BE49-F238E27FC236}">
                <a16:creationId xmlns:a16="http://schemas.microsoft.com/office/drawing/2014/main" id="{2A0CA864-9B58-8323-828E-AFA811773338}"/>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1265500" y="2988470"/>
            <a:ext cx="2600444" cy="3509530"/>
          </a:xfrm>
        </p:spPr>
      </p:pic>
      <p:pic>
        <p:nvPicPr>
          <p:cNvPr id="6" name="Picture 5">
            <a:extLst>
              <a:ext uri="{FF2B5EF4-FFF2-40B4-BE49-F238E27FC236}">
                <a16:creationId xmlns:a16="http://schemas.microsoft.com/office/drawing/2014/main" id="{4265B1A8-9EA0-4DC3-1327-9E10FFA7FF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8874" y="360000"/>
            <a:ext cx="4114800" cy="2654300"/>
          </a:xfrm>
          <a:prstGeom prst="rect">
            <a:avLst/>
          </a:prstGeom>
        </p:spPr>
      </p:pic>
      <p:sp>
        <p:nvSpPr>
          <p:cNvPr id="2" name="Title 1">
            <a:extLst>
              <a:ext uri="{FF2B5EF4-FFF2-40B4-BE49-F238E27FC236}">
                <a16:creationId xmlns:a16="http://schemas.microsoft.com/office/drawing/2014/main" id="{66FD8922-E898-FFC5-D836-FE8114AA91FD}"/>
              </a:ext>
            </a:extLst>
          </p:cNvPr>
          <p:cNvSpPr>
            <a:spLocks noGrp="1"/>
          </p:cNvSpPr>
          <p:nvPr>
            <p:ph type="title"/>
          </p:nvPr>
        </p:nvSpPr>
        <p:spPr>
          <a:xfrm>
            <a:off x="5399998" y="360000"/>
            <a:ext cx="6485612" cy="444154"/>
          </a:xfrm>
        </p:spPr>
        <p:txBody>
          <a:bodyPr/>
          <a:lstStyle/>
          <a:p>
            <a:r>
              <a:rPr lang="en-AU" dirty="0">
                <a:latin typeface="+mj-lt"/>
              </a:rPr>
              <a:t>Activity – health and wellbeing scenarios (2)</a:t>
            </a:r>
            <a:endParaRPr lang="en-AU" dirty="0"/>
          </a:p>
        </p:txBody>
      </p:sp>
      <p:sp>
        <p:nvSpPr>
          <p:cNvPr id="5" name="Text Placeholder 4">
            <a:extLst>
              <a:ext uri="{FF2B5EF4-FFF2-40B4-BE49-F238E27FC236}">
                <a16:creationId xmlns:a16="http://schemas.microsoft.com/office/drawing/2014/main" id="{B5A8D5B0-442E-08E8-A979-80943F2B8F21}"/>
              </a:ext>
            </a:extLst>
          </p:cNvPr>
          <p:cNvSpPr>
            <a:spLocks noGrp="1"/>
          </p:cNvSpPr>
          <p:nvPr>
            <p:ph type="body" sz="quarter" idx="18"/>
          </p:nvPr>
        </p:nvSpPr>
        <p:spPr>
          <a:xfrm>
            <a:off x="5399998" y="1517103"/>
            <a:ext cx="5400000" cy="294189"/>
          </a:xfrm>
        </p:spPr>
        <p:txBody>
          <a:bodyPr/>
          <a:lstStyle/>
          <a:p>
            <a:r>
              <a:rPr lang="en-AU" dirty="0">
                <a:latin typeface="+mj-lt"/>
              </a:rPr>
              <a:t>Group activity</a:t>
            </a:r>
          </a:p>
        </p:txBody>
      </p:sp>
      <p:sp>
        <p:nvSpPr>
          <p:cNvPr id="4" name="Text Placeholder 10">
            <a:extLst>
              <a:ext uri="{FF2B5EF4-FFF2-40B4-BE49-F238E27FC236}">
                <a16:creationId xmlns:a16="http://schemas.microsoft.com/office/drawing/2014/main" id="{55B97B9F-6D57-F4A8-9A45-85B5CF552652}"/>
              </a:ext>
            </a:extLst>
          </p:cNvPr>
          <p:cNvSpPr>
            <a:spLocks noGrp="1"/>
          </p:cNvSpPr>
          <p:nvPr>
            <p:ph type="body" sz="quarter" idx="17"/>
          </p:nvPr>
        </p:nvSpPr>
        <p:spPr>
          <a:xfrm>
            <a:off x="5441193" y="2086261"/>
            <a:ext cx="6444002" cy="3499452"/>
          </a:xfrm>
        </p:spPr>
        <p:txBody>
          <a:bodyPr/>
          <a:lstStyle/>
          <a:p>
            <a:r>
              <a:rPr lang="en-AU" sz="1800" dirty="0">
                <a:latin typeface="+mn-lt"/>
              </a:rPr>
              <a:t>In your small groups, discuss the following:</a:t>
            </a:r>
          </a:p>
          <a:p>
            <a:pPr marL="342900" lvl="0" indent="-342900">
              <a:buFont typeface="Arial" panose="020B0604020202020204" pitchFamily="34" charset="0"/>
              <a:buChar char="•"/>
            </a:pPr>
            <a:r>
              <a:rPr lang="en-AU" sz="1800" dirty="0">
                <a:latin typeface="+mn-lt"/>
              </a:rPr>
              <a:t>During this activity, did any of the events match to more than one dimension? Why do you think that could be?</a:t>
            </a:r>
          </a:p>
          <a:p>
            <a:pPr marL="342900" lvl="0" indent="-342900">
              <a:buFont typeface="Arial" panose="020B0604020202020204" pitchFamily="34" charset="0"/>
              <a:buChar char="•"/>
            </a:pPr>
            <a:r>
              <a:rPr lang="en-AU" sz="1800" dirty="0">
                <a:latin typeface="+mn-lt"/>
              </a:rPr>
              <a:t>What does this tell us about how health works?</a:t>
            </a:r>
          </a:p>
          <a:p>
            <a:r>
              <a:rPr lang="en-AU" sz="1800" b="1" dirty="0">
                <a:latin typeface="+mn-lt"/>
              </a:rPr>
              <a:t>Be ready to share your reasons with the class.</a:t>
            </a:r>
          </a:p>
        </p:txBody>
      </p:sp>
      <p:sp>
        <p:nvSpPr>
          <p:cNvPr id="3" name="Slide Number Placeholder 2">
            <a:extLst>
              <a:ext uri="{FF2B5EF4-FFF2-40B4-BE49-F238E27FC236}">
                <a16:creationId xmlns:a16="http://schemas.microsoft.com/office/drawing/2014/main" id="{C05AAEA4-4343-7413-A4EB-BEAD7528A9D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384128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9D404-634F-8F9E-A86D-BDCC86BD093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C2D862D4-A457-85E3-793C-B70766A59557}"/>
              </a:ext>
              <a:ext uri="{C183D7F6-B498-43B3-948B-1728B52AA6E4}">
                <adec:decorative xmlns:adec="http://schemas.microsoft.com/office/drawing/2017/decorative" val="1"/>
              </a:ext>
            </a:extLst>
          </p:cNvPr>
          <p:cNvSpPr/>
          <p:nvPr/>
        </p:nvSpPr>
        <p:spPr>
          <a:xfrm>
            <a:off x="7052442" y="0"/>
            <a:ext cx="513955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D878BFE-F616-C7AE-F92D-153A10FC1D66}"/>
              </a:ext>
            </a:extLst>
          </p:cNvPr>
          <p:cNvSpPr>
            <a:spLocks noGrp="1"/>
          </p:cNvSpPr>
          <p:nvPr>
            <p:ph type="title"/>
          </p:nvPr>
        </p:nvSpPr>
        <p:spPr>
          <a:xfrm>
            <a:off x="360001" y="360000"/>
            <a:ext cx="6344442" cy="545601"/>
          </a:xfrm>
        </p:spPr>
        <p:txBody>
          <a:bodyPr/>
          <a:lstStyle/>
          <a:p>
            <a:r>
              <a:rPr lang="en-AU" dirty="0"/>
              <a:t>Activity – health and wellbeing scenarios (3)</a:t>
            </a:r>
            <a:endParaRPr lang="en-US" dirty="0"/>
          </a:p>
        </p:txBody>
      </p:sp>
      <p:sp>
        <p:nvSpPr>
          <p:cNvPr id="16" name="Text Placeholder 15">
            <a:extLst>
              <a:ext uri="{FF2B5EF4-FFF2-40B4-BE49-F238E27FC236}">
                <a16:creationId xmlns:a16="http://schemas.microsoft.com/office/drawing/2014/main" id="{5B11EE3E-1D5A-5D6C-9B1B-1A52300C0715}"/>
              </a:ext>
            </a:extLst>
          </p:cNvPr>
          <p:cNvSpPr>
            <a:spLocks noGrp="1"/>
          </p:cNvSpPr>
          <p:nvPr>
            <p:ph type="body" sz="quarter" idx="18"/>
          </p:nvPr>
        </p:nvSpPr>
        <p:spPr>
          <a:xfrm>
            <a:off x="360000" y="1602630"/>
            <a:ext cx="6344441" cy="310015"/>
          </a:xfrm>
        </p:spPr>
        <p:txBody>
          <a:bodyPr/>
          <a:lstStyle/>
          <a:p>
            <a:r>
              <a:rPr lang="en-AU" dirty="0"/>
              <a:t>Group activity</a:t>
            </a:r>
          </a:p>
        </p:txBody>
      </p:sp>
      <p:sp>
        <p:nvSpPr>
          <p:cNvPr id="15" name="Text Placeholder 14">
            <a:extLst>
              <a:ext uri="{FF2B5EF4-FFF2-40B4-BE49-F238E27FC236}">
                <a16:creationId xmlns:a16="http://schemas.microsoft.com/office/drawing/2014/main" id="{870EB9E0-7746-636D-0ADA-D5D887CC686A}"/>
              </a:ext>
            </a:extLst>
          </p:cNvPr>
          <p:cNvSpPr>
            <a:spLocks noGrp="1"/>
          </p:cNvSpPr>
          <p:nvPr>
            <p:ph type="body" sz="quarter" idx="17"/>
          </p:nvPr>
        </p:nvSpPr>
        <p:spPr>
          <a:xfrm>
            <a:off x="360001" y="2187197"/>
            <a:ext cx="6344442" cy="4328804"/>
          </a:xfrm>
        </p:spPr>
        <p:txBody>
          <a:bodyPr/>
          <a:lstStyle/>
          <a:p>
            <a:r>
              <a:rPr lang="en-AU" dirty="0"/>
              <a:t>In your small groups:</a:t>
            </a:r>
          </a:p>
          <a:p>
            <a:pPr marL="285750" indent="-285750">
              <a:buFont typeface="Arial" panose="020B0604020202020204" pitchFamily="34" charset="0"/>
              <a:buChar char="•"/>
            </a:pPr>
            <a:r>
              <a:rPr lang="en-AU" dirty="0"/>
              <a:t>select ONE ‘what if’</a:t>
            </a:r>
          </a:p>
          <a:p>
            <a:pPr marL="285750" indent="-285750">
              <a:buFont typeface="Arial" panose="020B0604020202020204" pitchFamily="34" charset="0"/>
              <a:buChar char="•"/>
            </a:pPr>
            <a:r>
              <a:rPr lang="en-AU" dirty="0"/>
              <a:t>discuss how changing a variable in one event can change the dimensions of heath impacted for Priya. </a:t>
            </a:r>
          </a:p>
          <a:p>
            <a:pPr lvl="0"/>
            <a:r>
              <a:rPr lang="en-AU" dirty="0"/>
              <a:t>Find another group and compare your responses.</a:t>
            </a:r>
          </a:p>
        </p:txBody>
      </p:sp>
      <p:sp>
        <p:nvSpPr>
          <p:cNvPr id="18" name="Rectangle: Rounded Corners 5">
            <a:extLst>
              <a:ext uri="{FF2B5EF4-FFF2-40B4-BE49-F238E27FC236}">
                <a16:creationId xmlns:a16="http://schemas.microsoft.com/office/drawing/2014/main" id="{556A8A21-409B-F181-F9F0-14C386D4B34C}"/>
              </a:ext>
            </a:extLst>
          </p:cNvPr>
          <p:cNvSpPr/>
          <p:nvPr/>
        </p:nvSpPr>
        <p:spPr>
          <a:xfrm>
            <a:off x="7437074" y="1100664"/>
            <a:ext cx="4406926" cy="2144461"/>
          </a:xfrm>
          <a:prstGeom prst="roundRect">
            <a:avLst/>
          </a:prstGeom>
          <a:solidFill>
            <a:schemeClr val="accent1">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spcBef>
                <a:spcPts val="600"/>
              </a:spcBef>
              <a:spcAft>
                <a:spcPts val="600"/>
              </a:spcAft>
            </a:pPr>
            <a:r>
              <a:rPr lang="en-AU" sz="1800" b="1" dirty="0">
                <a:solidFill>
                  <a:schemeClr val="bg1"/>
                </a:solidFill>
              </a:rPr>
              <a:t>OPTION 1 </a:t>
            </a:r>
          </a:p>
          <a:p>
            <a:pPr lvl="0">
              <a:spcBef>
                <a:spcPts val="600"/>
              </a:spcBef>
              <a:spcAft>
                <a:spcPts val="600"/>
              </a:spcAft>
            </a:pPr>
            <a:r>
              <a:rPr lang="en-AU" sz="1800" dirty="0">
                <a:solidFill>
                  <a:schemeClr val="bg1"/>
                </a:solidFill>
              </a:rPr>
              <a:t>Original event: catches a cold. </a:t>
            </a:r>
          </a:p>
          <a:p>
            <a:pPr lvl="0">
              <a:spcBef>
                <a:spcPts val="600"/>
              </a:spcBef>
              <a:spcAft>
                <a:spcPts val="600"/>
              </a:spcAft>
            </a:pPr>
            <a:r>
              <a:rPr lang="en-AU" sz="1800" b="1" dirty="0">
                <a:solidFill>
                  <a:schemeClr val="bg1"/>
                </a:solidFill>
              </a:rPr>
              <a:t>What if…. Priya needed to get treatment in hospital for a few days for her illness.</a:t>
            </a:r>
          </a:p>
        </p:txBody>
      </p:sp>
      <p:sp>
        <p:nvSpPr>
          <p:cNvPr id="19" name="Rectangle: Rounded Corners 7">
            <a:extLst>
              <a:ext uri="{FF2B5EF4-FFF2-40B4-BE49-F238E27FC236}">
                <a16:creationId xmlns:a16="http://schemas.microsoft.com/office/drawing/2014/main" id="{E7CACF22-B083-0A40-28C1-8778BAB52486}"/>
              </a:ext>
            </a:extLst>
          </p:cNvPr>
          <p:cNvSpPr/>
          <p:nvPr/>
        </p:nvSpPr>
        <p:spPr>
          <a:xfrm>
            <a:off x="7437074" y="3835987"/>
            <a:ext cx="4406926" cy="205528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lvl="0">
              <a:spcBef>
                <a:spcPts val="600"/>
              </a:spcBef>
              <a:spcAft>
                <a:spcPts val="600"/>
              </a:spcAft>
            </a:pPr>
            <a:r>
              <a:rPr lang="en-AU" sz="1800" b="1" dirty="0"/>
              <a:t>OPTION 2 </a:t>
            </a:r>
          </a:p>
          <a:p>
            <a:pPr lvl="0">
              <a:spcBef>
                <a:spcPts val="600"/>
              </a:spcBef>
              <a:spcAft>
                <a:spcPts val="600"/>
              </a:spcAft>
            </a:pPr>
            <a:r>
              <a:rPr lang="en-AU" sz="1800" dirty="0"/>
              <a:t>Original event: has an argument with her best friend. </a:t>
            </a:r>
          </a:p>
          <a:p>
            <a:pPr lvl="0">
              <a:spcBef>
                <a:spcPts val="600"/>
              </a:spcBef>
              <a:spcAft>
                <a:spcPts val="600"/>
              </a:spcAft>
            </a:pPr>
            <a:r>
              <a:rPr lang="en-AU" sz="1800" b="1" dirty="0"/>
              <a:t>What if…. Priya’s friend apologised that afternoon?</a:t>
            </a:r>
          </a:p>
        </p:txBody>
      </p:sp>
      <p:sp>
        <p:nvSpPr>
          <p:cNvPr id="3" name="Slide Number Placeholder 2">
            <a:extLst>
              <a:ext uri="{FF2B5EF4-FFF2-40B4-BE49-F238E27FC236}">
                <a16:creationId xmlns:a16="http://schemas.microsoft.com/office/drawing/2014/main" id="{58BDD162-69B7-4E56-786F-9BEBFFE232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420744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7A967-5567-2025-86D3-3059EDCDC10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C2B3BE2-9162-F343-82F6-2AD3A378233F}"/>
              </a:ext>
            </a:extLst>
          </p:cNvPr>
          <p:cNvSpPr>
            <a:spLocks noGrp="1"/>
          </p:cNvSpPr>
          <p:nvPr>
            <p:ph type="title"/>
          </p:nvPr>
        </p:nvSpPr>
        <p:spPr>
          <a:xfrm>
            <a:off x="360000" y="319228"/>
            <a:ext cx="9274194" cy="444154"/>
          </a:xfrm>
        </p:spPr>
        <p:txBody>
          <a:bodyPr/>
          <a:lstStyle/>
          <a:p>
            <a:r>
              <a:rPr lang="en-AU" dirty="0">
                <a:latin typeface="+mj-lt"/>
              </a:rPr>
              <a:t>Activity – health and wellbeing scenarios (4)</a:t>
            </a:r>
            <a:endParaRPr lang="en-AU" dirty="0"/>
          </a:p>
        </p:txBody>
      </p:sp>
      <p:sp>
        <p:nvSpPr>
          <p:cNvPr id="11" name="Text Placeholder 4">
            <a:extLst>
              <a:ext uri="{FF2B5EF4-FFF2-40B4-BE49-F238E27FC236}">
                <a16:creationId xmlns:a16="http://schemas.microsoft.com/office/drawing/2014/main" id="{75C9D008-6CA1-CADE-0613-95B2E3ED765B}"/>
              </a:ext>
            </a:extLst>
          </p:cNvPr>
          <p:cNvSpPr>
            <a:spLocks noGrp="1"/>
          </p:cNvSpPr>
          <p:nvPr>
            <p:ph type="body" sz="quarter" idx="18"/>
          </p:nvPr>
        </p:nvSpPr>
        <p:spPr>
          <a:xfrm>
            <a:off x="360000" y="908567"/>
            <a:ext cx="7721808" cy="294189"/>
          </a:xfrm>
        </p:spPr>
        <p:txBody>
          <a:bodyPr/>
          <a:lstStyle/>
          <a:p>
            <a:r>
              <a:rPr lang="en-AU" dirty="0">
                <a:latin typeface="+mj-lt"/>
              </a:rPr>
              <a:t>Group activity</a:t>
            </a:r>
          </a:p>
        </p:txBody>
      </p:sp>
      <p:graphicFrame>
        <p:nvGraphicFramePr>
          <p:cNvPr id="17" name="Table 16">
            <a:extLst>
              <a:ext uri="{FF2B5EF4-FFF2-40B4-BE49-F238E27FC236}">
                <a16:creationId xmlns:a16="http://schemas.microsoft.com/office/drawing/2014/main" id="{CBFA2445-B2DE-C010-8D9A-70DB6023702C}"/>
              </a:ext>
            </a:extLst>
          </p:cNvPr>
          <p:cNvGraphicFramePr>
            <a:graphicFrameLocks noGrp="1"/>
          </p:cNvGraphicFramePr>
          <p:nvPr>
            <p:extLst>
              <p:ext uri="{D42A27DB-BD31-4B8C-83A1-F6EECF244321}">
                <p14:modId xmlns:p14="http://schemas.microsoft.com/office/powerpoint/2010/main" val="3330566010"/>
              </p:ext>
            </p:extLst>
          </p:nvPr>
        </p:nvGraphicFramePr>
        <p:xfrm>
          <a:off x="360000" y="1799914"/>
          <a:ext cx="7452261" cy="4149519"/>
        </p:xfrm>
        <a:graphic>
          <a:graphicData uri="http://schemas.openxmlformats.org/drawingml/2006/table">
            <a:tbl>
              <a:tblPr firstRow="1" bandRow="1">
                <a:tableStyleId>{69012ECD-51FC-41F1-AA8D-1B2483CD663E}</a:tableStyleId>
              </a:tblPr>
              <a:tblGrid>
                <a:gridCol w="5707840">
                  <a:extLst>
                    <a:ext uri="{9D8B030D-6E8A-4147-A177-3AD203B41FA5}">
                      <a16:colId xmlns:a16="http://schemas.microsoft.com/office/drawing/2014/main" val="1833630631"/>
                    </a:ext>
                  </a:extLst>
                </a:gridCol>
                <a:gridCol w="1744421">
                  <a:extLst>
                    <a:ext uri="{9D8B030D-6E8A-4147-A177-3AD203B41FA5}">
                      <a16:colId xmlns:a16="http://schemas.microsoft.com/office/drawing/2014/main" val="3351065469"/>
                    </a:ext>
                  </a:extLst>
                </a:gridCol>
              </a:tblGrid>
              <a:tr h="370840">
                <a:tc>
                  <a:txBody>
                    <a:bodyPr/>
                    <a:lstStyle/>
                    <a:p>
                      <a:r>
                        <a:rPr lang="en-AU" dirty="0">
                          <a:latin typeface="+mj-lt"/>
                        </a:rPr>
                        <a:t>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dirty="0">
                          <a:latin typeface="+mj-lt"/>
                        </a:rPr>
                        <a:t>Impact on wellbeing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408285"/>
                  </a:ext>
                </a:extLst>
              </a:tr>
              <a:tr h="370840">
                <a:tc>
                  <a:txBody>
                    <a:bodyPr/>
                    <a:lstStyle/>
                    <a:p>
                      <a:pPr>
                        <a:lnSpc>
                          <a:spcPct val="150000"/>
                        </a:lnSpc>
                        <a:spcBef>
                          <a:spcPts val="0"/>
                        </a:spcBef>
                        <a:spcAft>
                          <a:spcPts val="1200"/>
                        </a:spcAft>
                      </a:pPr>
                      <a:r>
                        <a:rPr lang="en-AU" b="0" dirty="0"/>
                        <a:t>First day of 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Bef>
                          <a:spcPts val="0"/>
                        </a:spcBef>
                        <a:spcAft>
                          <a:spcPts val="0"/>
                        </a:spcAft>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901969"/>
                  </a:ext>
                </a:extLst>
              </a:tr>
              <a:tr h="370840">
                <a:tc>
                  <a:txBody>
                    <a:bodyPr/>
                    <a:lstStyle/>
                    <a:p>
                      <a:pPr>
                        <a:lnSpc>
                          <a:spcPct val="150000"/>
                        </a:lnSpc>
                        <a:spcBef>
                          <a:spcPts val="0"/>
                        </a:spcBef>
                        <a:spcAft>
                          <a:spcPts val="1200"/>
                        </a:spcAft>
                      </a:pPr>
                      <a:r>
                        <a:rPr lang="en-AU" b="0" dirty="0"/>
                        <a:t>Announced as the lead role in a school musical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Bef>
                          <a:spcPts val="0"/>
                        </a:spcBef>
                        <a:spcAft>
                          <a:spcPts val="0"/>
                        </a:spcAft>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8759232"/>
                  </a:ext>
                </a:extLst>
              </a:tr>
              <a:tr h="521065">
                <a:tc>
                  <a:txBody>
                    <a:bodyPr/>
                    <a:lstStyle/>
                    <a:p>
                      <a:pPr>
                        <a:lnSpc>
                          <a:spcPct val="150000"/>
                        </a:lnSpc>
                        <a:spcBef>
                          <a:spcPts val="0"/>
                        </a:spcBef>
                        <a:spcAft>
                          <a:spcPts val="1200"/>
                        </a:spcAft>
                      </a:pPr>
                      <a:r>
                        <a:rPr lang="en-AU" b="0" dirty="0"/>
                        <a:t>Catches a cold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Bef>
                          <a:spcPts val="0"/>
                        </a:spcBef>
                        <a:spcAft>
                          <a:spcPts val="0"/>
                        </a:spcAft>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099191"/>
                  </a:ext>
                </a:extLst>
              </a:tr>
              <a:tr h="521065">
                <a:tc>
                  <a:txBody>
                    <a:bodyPr/>
                    <a:lstStyle/>
                    <a:p>
                      <a:pPr>
                        <a:lnSpc>
                          <a:spcPct val="150000"/>
                        </a:lnSpc>
                        <a:spcBef>
                          <a:spcPts val="0"/>
                        </a:spcBef>
                        <a:spcAft>
                          <a:spcPts val="1200"/>
                        </a:spcAft>
                      </a:pPr>
                      <a:r>
                        <a:rPr lang="en-AU" b="0" dirty="0"/>
                        <a:t>Has an argument with her best friend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Bef>
                          <a:spcPts val="0"/>
                        </a:spcBef>
                        <a:spcAft>
                          <a:spcPts val="0"/>
                        </a:spcAft>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2353001"/>
                  </a:ext>
                </a:extLst>
              </a:tr>
              <a:tr h="521065">
                <a:tc>
                  <a:txBody>
                    <a:bodyPr/>
                    <a:lstStyle/>
                    <a:p>
                      <a:pPr>
                        <a:lnSpc>
                          <a:spcPct val="150000"/>
                        </a:lnSpc>
                        <a:spcBef>
                          <a:spcPts val="0"/>
                        </a:spcBef>
                        <a:spcAft>
                          <a:spcPts val="1200"/>
                        </a:spcAft>
                      </a:pPr>
                      <a:r>
                        <a:rPr lang="en-AU" b="0" dirty="0"/>
                        <a:t>Learns how to cook a traditional dish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Bef>
                          <a:spcPts val="0"/>
                        </a:spcBef>
                        <a:spcAft>
                          <a:spcPts val="0"/>
                        </a:spcAft>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417571"/>
                  </a:ext>
                </a:extLst>
              </a:tr>
              <a:tr h="521065">
                <a:tc>
                  <a:txBody>
                    <a:bodyPr/>
                    <a:lstStyle/>
                    <a:p>
                      <a:pPr>
                        <a:lnSpc>
                          <a:spcPct val="150000"/>
                        </a:lnSpc>
                        <a:spcBef>
                          <a:spcPts val="0"/>
                        </a:spcBef>
                        <a:spcAft>
                          <a:spcPts val="1200"/>
                        </a:spcAft>
                      </a:pPr>
                      <a:r>
                        <a:rPr lang="en-AU" b="0" dirty="0"/>
                        <a:t>Completes 3 assignments all due in the same week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Bef>
                          <a:spcPts val="0"/>
                        </a:spcBef>
                        <a:spcAft>
                          <a:spcPts val="0"/>
                        </a:spcAft>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0153376"/>
                  </a:ext>
                </a:extLst>
              </a:tr>
              <a:tr h="521065">
                <a:tc>
                  <a:txBody>
                    <a:bodyPr/>
                    <a:lstStyle/>
                    <a:p>
                      <a:pPr>
                        <a:lnSpc>
                          <a:spcPct val="150000"/>
                        </a:lnSpc>
                        <a:spcBef>
                          <a:spcPts val="0"/>
                        </a:spcBef>
                        <a:spcAft>
                          <a:spcPts val="1200"/>
                        </a:spcAft>
                      </a:pPr>
                      <a:r>
                        <a:rPr lang="en-AU" b="0" dirty="0"/>
                        <a:t>Goes on a weekend away with her family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Bef>
                          <a:spcPts val="0"/>
                        </a:spcBef>
                        <a:spcAft>
                          <a:spcPts val="0"/>
                        </a:spcAft>
                        <a:buFont typeface="Arial" panose="020B0604020202020204" pitchFamily="34" charset="0"/>
                        <a:buChar char="•"/>
                      </a:pP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715840"/>
                  </a:ext>
                </a:extLst>
              </a:tr>
            </a:tbl>
          </a:graphicData>
        </a:graphic>
      </p:graphicFrame>
      <p:sp>
        <p:nvSpPr>
          <p:cNvPr id="12" name="TextBox 11">
            <a:extLst>
              <a:ext uri="{FF2B5EF4-FFF2-40B4-BE49-F238E27FC236}">
                <a16:creationId xmlns:a16="http://schemas.microsoft.com/office/drawing/2014/main" id="{41EBA8E4-4144-0B4B-AF83-2F331DDE7F0A}"/>
              </a:ext>
            </a:extLst>
          </p:cNvPr>
          <p:cNvSpPr txBox="1"/>
          <p:nvPr/>
        </p:nvSpPr>
        <p:spPr>
          <a:xfrm>
            <a:off x="8261023" y="1799913"/>
            <a:ext cx="3570977" cy="4149519"/>
          </a:xfrm>
          <a:prstGeom prst="rect">
            <a:avLst/>
          </a:prstGeom>
          <a:noFill/>
        </p:spPr>
        <p:txBody>
          <a:bodyPr wrap="square" lIns="0" tIns="0" rIns="0" bIns="0" rtlCol="0">
            <a:noAutofit/>
          </a:bodyPr>
          <a:lstStyle/>
          <a:p>
            <a:pPr>
              <a:lnSpc>
                <a:spcPct val="150000"/>
              </a:lnSpc>
              <a:spcAft>
                <a:spcPts val="1200"/>
              </a:spcAft>
            </a:pPr>
            <a:r>
              <a:rPr lang="en-AU" sz="1800" dirty="0"/>
              <a:t>Discuss the impact the event might have on Priya’s wellbeing. Use the following gestures to indicate your response:</a:t>
            </a:r>
          </a:p>
          <a:p>
            <a:pPr marL="285750" indent="-285750">
              <a:lnSpc>
                <a:spcPct val="150000"/>
              </a:lnSpc>
              <a:spcAft>
                <a:spcPts val="1200"/>
              </a:spcAft>
              <a:buFont typeface="Arial" panose="020B0604020202020204" pitchFamily="34" charset="0"/>
              <a:buChar char="•"/>
            </a:pPr>
            <a:r>
              <a:rPr lang="en-AU" sz="1800" dirty="0"/>
              <a:t>thumbs up – positive influence</a:t>
            </a:r>
          </a:p>
          <a:p>
            <a:pPr marL="285750" indent="-285750">
              <a:lnSpc>
                <a:spcPct val="150000"/>
              </a:lnSpc>
              <a:spcAft>
                <a:spcPts val="1200"/>
              </a:spcAft>
              <a:buFont typeface="Arial" panose="020B0604020202020204" pitchFamily="34" charset="0"/>
              <a:buChar char="•"/>
            </a:pPr>
            <a:r>
              <a:rPr lang="en-AU" sz="1800" dirty="0"/>
              <a:t>thumbs down – negative influence</a:t>
            </a:r>
          </a:p>
          <a:p>
            <a:pPr marL="285750" indent="-285750">
              <a:lnSpc>
                <a:spcPct val="150000"/>
              </a:lnSpc>
              <a:spcAft>
                <a:spcPts val="1200"/>
              </a:spcAft>
              <a:buFont typeface="Arial" panose="020B0604020202020204" pitchFamily="34" charset="0"/>
              <a:buChar char="•"/>
            </a:pPr>
            <a:r>
              <a:rPr lang="en-AU" sz="1800" dirty="0"/>
              <a:t>thumbs to the side – mixed influence</a:t>
            </a:r>
          </a:p>
        </p:txBody>
      </p:sp>
      <p:sp>
        <p:nvSpPr>
          <p:cNvPr id="3" name="Slide Number Placeholder 2">
            <a:extLst>
              <a:ext uri="{FF2B5EF4-FFF2-40B4-BE49-F238E27FC236}">
                <a16:creationId xmlns:a16="http://schemas.microsoft.com/office/drawing/2014/main" id="{B8531129-F11F-ADC9-3913-A802DE9592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63430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F8469-C5B0-52BB-2029-9BA233E448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5C0A6F-3100-54BD-0117-DDBE61E588B1}"/>
              </a:ext>
            </a:extLst>
          </p:cNvPr>
          <p:cNvSpPr>
            <a:spLocks noGrp="1"/>
          </p:cNvSpPr>
          <p:nvPr>
            <p:ph type="title"/>
          </p:nvPr>
        </p:nvSpPr>
        <p:spPr/>
        <p:txBody>
          <a:bodyPr/>
          <a:lstStyle/>
          <a:p>
            <a:r>
              <a:rPr lang="en-AU" dirty="0">
                <a:latin typeface="+mj-lt"/>
              </a:rPr>
              <a:t>Activity – wrap up</a:t>
            </a:r>
          </a:p>
        </p:txBody>
      </p:sp>
      <p:sp>
        <p:nvSpPr>
          <p:cNvPr id="14" name="TextBox 13" descr="Key summary points of the learning sequence.">
            <a:extLst>
              <a:ext uri="{FF2B5EF4-FFF2-40B4-BE49-F238E27FC236}">
                <a16:creationId xmlns:a16="http://schemas.microsoft.com/office/drawing/2014/main" id="{496C9ECB-80A2-7725-C108-C85D4EB59405}"/>
              </a:ext>
            </a:extLst>
          </p:cNvPr>
          <p:cNvSpPr txBox="1"/>
          <p:nvPr/>
        </p:nvSpPr>
        <p:spPr>
          <a:xfrm>
            <a:off x="360000" y="2377663"/>
            <a:ext cx="9138418" cy="3303162"/>
          </a:xfrm>
          <a:prstGeom prst="rect">
            <a:avLst/>
          </a:prstGeom>
          <a:solidFill>
            <a:schemeClr val="bg1"/>
          </a:solidFill>
          <a:ln w="38100">
            <a:solidFill>
              <a:schemeClr val="accent1"/>
            </a:solidFill>
          </a:ln>
        </p:spPr>
        <p:txBody>
          <a:bodyPr wrap="square" lIns="180000" tIns="180000" rIns="180000" bIns="216000">
            <a:spAutoFit/>
          </a:bodyPr>
          <a:lstStyle/>
          <a:p>
            <a:pPr marL="342900" lvl="0" indent="-342900">
              <a:lnSpc>
                <a:spcPct val="150000"/>
              </a:lnSpc>
              <a:spcAft>
                <a:spcPts val="1200"/>
              </a:spcAft>
              <a:buFont typeface="Arial" panose="020B0604020202020204" pitchFamily="34" charset="0"/>
              <a:buChar char="•"/>
            </a:pPr>
            <a:r>
              <a:rPr lang="en-AU" sz="1800" dirty="0">
                <a:ea typeface="Calibri" panose="020F0502020204030204" pitchFamily="34" charset="0"/>
              </a:rPr>
              <a:t>H</a:t>
            </a:r>
            <a:r>
              <a:rPr lang="en-AU" sz="1800" dirty="0">
                <a:effectLst/>
                <a:ea typeface="Calibri" panose="020F0502020204030204" pitchFamily="34" charset="0"/>
              </a:rPr>
              <a:t>ealth and wellbeing are always changing.</a:t>
            </a:r>
          </a:p>
          <a:p>
            <a:pPr marL="342900" lvl="0" indent="-342900">
              <a:lnSpc>
                <a:spcPct val="150000"/>
              </a:lnSpc>
              <a:spcAft>
                <a:spcPts val="1200"/>
              </a:spcAft>
              <a:buFont typeface="Arial" panose="020B0604020202020204" pitchFamily="34" charset="0"/>
              <a:buChar char="•"/>
            </a:pPr>
            <a:r>
              <a:rPr lang="en-AU" sz="1800" dirty="0">
                <a:ea typeface="Calibri" panose="020F0502020204030204" pitchFamily="34" charset="0"/>
              </a:rPr>
              <a:t>T</a:t>
            </a:r>
            <a:r>
              <a:rPr lang="en-AU" sz="1800" dirty="0">
                <a:effectLst/>
                <a:ea typeface="Calibri" panose="020F0502020204030204" pitchFamily="34" charset="0"/>
              </a:rPr>
              <a:t>he dimensions of health are interconnected.</a:t>
            </a:r>
          </a:p>
          <a:p>
            <a:pPr marL="342900" lvl="0" indent="-342900">
              <a:lnSpc>
                <a:spcPct val="150000"/>
              </a:lnSpc>
              <a:spcAft>
                <a:spcPts val="1200"/>
              </a:spcAft>
              <a:buFont typeface="Arial" panose="020B0604020202020204" pitchFamily="34" charset="0"/>
              <a:buChar char="•"/>
            </a:pPr>
            <a:r>
              <a:rPr lang="en-AU" sz="1800" dirty="0">
                <a:ea typeface="Calibri" panose="020F0502020204030204" pitchFamily="34" charset="0"/>
              </a:rPr>
              <a:t>T</a:t>
            </a:r>
            <a:r>
              <a:rPr lang="en-AU" sz="1800" dirty="0">
                <a:effectLst/>
                <a:ea typeface="Calibri" panose="020F0502020204030204" pitchFamily="34" charset="0"/>
              </a:rPr>
              <a:t>he same event can affect people in different ways because everyone has unique experiences, perspectives, and circumstances.</a:t>
            </a:r>
          </a:p>
          <a:p>
            <a:pPr marL="342900" lvl="0" indent="-342900">
              <a:lnSpc>
                <a:spcPct val="150000"/>
              </a:lnSpc>
              <a:spcAft>
                <a:spcPts val="1200"/>
              </a:spcAft>
              <a:buFont typeface="Arial" panose="020B0604020202020204" pitchFamily="34" charset="0"/>
              <a:buChar char="•"/>
            </a:pPr>
            <a:r>
              <a:rPr lang="en-AU" sz="1800" dirty="0">
                <a:ea typeface="Calibri" panose="020F0502020204030204" pitchFamily="34" charset="0"/>
              </a:rPr>
              <a:t>U</a:t>
            </a:r>
            <a:r>
              <a:rPr lang="en-AU" sz="1800" dirty="0">
                <a:effectLst/>
                <a:ea typeface="Calibri" panose="020F0502020204030204" pitchFamily="34" charset="0"/>
              </a:rPr>
              <a:t>nderstanding the different dimensions of health helps us to recognise diverse perspectives of health and respond with empathy and respect.</a:t>
            </a:r>
          </a:p>
        </p:txBody>
      </p:sp>
      <p:pic>
        <p:nvPicPr>
          <p:cNvPr id="18" name="Female character">
            <a:extLst>
              <a:ext uri="{FF2B5EF4-FFF2-40B4-BE49-F238E27FC236}">
                <a16:creationId xmlns:a16="http://schemas.microsoft.com/office/drawing/2014/main" id="{0B805E23-E225-F0D9-DBB9-86BD5E2FF2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498418" y="1794240"/>
            <a:ext cx="2824962" cy="4901760"/>
          </a:xfrm>
          <a:prstGeom prst="rect">
            <a:avLst/>
          </a:prstGeom>
        </p:spPr>
      </p:pic>
      <p:sp>
        <p:nvSpPr>
          <p:cNvPr id="3" name="Slide Number Placeholder 2">
            <a:extLst>
              <a:ext uri="{FF2B5EF4-FFF2-40B4-BE49-F238E27FC236}">
                <a16:creationId xmlns:a16="http://schemas.microsoft.com/office/drawing/2014/main" id="{9B69D30E-1FEC-7E23-D26C-4505715703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31244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4C1C3-C941-6BD8-82BA-338195D0464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A54539B-E9C2-5393-BA43-F2ABA1F798E5}"/>
              </a:ext>
              <a:ext uri="{C183D7F6-B498-43B3-948B-1728B52AA6E4}">
                <adec:decorative xmlns:adec="http://schemas.microsoft.com/office/drawing/2017/decorative" val="1"/>
              </a:ext>
            </a:extLst>
          </p:cNvPr>
          <p:cNvSpPr/>
          <p:nvPr/>
        </p:nvSpPr>
        <p:spPr>
          <a:xfrm>
            <a:off x="0" y="1571105"/>
            <a:ext cx="12192000" cy="528689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itle 3">
            <a:extLst>
              <a:ext uri="{FF2B5EF4-FFF2-40B4-BE49-F238E27FC236}">
                <a16:creationId xmlns:a16="http://schemas.microsoft.com/office/drawing/2014/main" id="{02EFAC56-5098-D209-0B0B-3B9EF640B42F}"/>
              </a:ext>
            </a:extLst>
          </p:cNvPr>
          <p:cNvSpPr>
            <a:spLocks noGrp="1"/>
          </p:cNvSpPr>
          <p:nvPr>
            <p:ph type="title"/>
          </p:nvPr>
        </p:nvSpPr>
        <p:spPr>
          <a:xfrm>
            <a:off x="360000" y="426021"/>
            <a:ext cx="11484000" cy="545601"/>
          </a:xfrm>
        </p:spPr>
        <p:txBody>
          <a:bodyPr/>
          <a:lstStyle/>
          <a:p>
            <a:r>
              <a:rPr lang="en-AU" dirty="0">
                <a:latin typeface="+mj-lt"/>
              </a:rPr>
              <a:t>Mind, body, spirit</a:t>
            </a:r>
          </a:p>
        </p:txBody>
      </p:sp>
      <p:sp>
        <p:nvSpPr>
          <p:cNvPr id="12" name="Text Placeholder 4">
            <a:extLst>
              <a:ext uri="{FF2B5EF4-FFF2-40B4-BE49-F238E27FC236}">
                <a16:creationId xmlns:a16="http://schemas.microsoft.com/office/drawing/2014/main" id="{B78CADE6-61FE-0A19-C94F-D1E98350660E}"/>
              </a:ext>
            </a:extLst>
          </p:cNvPr>
          <p:cNvSpPr>
            <a:spLocks noGrp="1"/>
          </p:cNvSpPr>
          <p:nvPr>
            <p:ph type="body" sz="quarter" idx="18"/>
          </p:nvPr>
        </p:nvSpPr>
        <p:spPr>
          <a:xfrm>
            <a:off x="360000" y="1023084"/>
            <a:ext cx="5400000" cy="294189"/>
          </a:xfrm>
        </p:spPr>
        <p:txBody>
          <a:bodyPr/>
          <a:lstStyle/>
          <a:p>
            <a:r>
              <a:rPr lang="en-AU" dirty="0">
                <a:latin typeface="+mj-lt"/>
              </a:rPr>
              <a:t>A model of health</a:t>
            </a:r>
          </a:p>
        </p:txBody>
      </p:sp>
      <p:graphicFrame>
        <p:nvGraphicFramePr>
          <p:cNvPr id="13" name="Table 12">
            <a:extLst>
              <a:ext uri="{FF2B5EF4-FFF2-40B4-BE49-F238E27FC236}">
                <a16:creationId xmlns:a16="http://schemas.microsoft.com/office/drawing/2014/main" id="{DD9A527C-D65D-D3CA-A097-139D7F9B3644}"/>
              </a:ext>
            </a:extLst>
          </p:cNvPr>
          <p:cNvGraphicFramePr>
            <a:graphicFrameLocks noGrp="1"/>
          </p:cNvGraphicFramePr>
          <p:nvPr>
            <p:extLst>
              <p:ext uri="{D42A27DB-BD31-4B8C-83A1-F6EECF244321}">
                <p14:modId xmlns:p14="http://schemas.microsoft.com/office/powerpoint/2010/main" val="448828925"/>
              </p:ext>
            </p:extLst>
          </p:nvPr>
        </p:nvGraphicFramePr>
        <p:xfrm>
          <a:off x="360000" y="2063953"/>
          <a:ext cx="6717220" cy="4348765"/>
        </p:xfrm>
        <a:graphic>
          <a:graphicData uri="http://schemas.openxmlformats.org/drawingml/2006/table">
            <a:tbl>
              <a:tblPr firstRow="1" bandRow="1">
                <a:tableStyleId>{69012ECD-51FC-41F1-AA8D-1B2483CD663E}</a:tableStyleId>
              </a:tblPr>
              <a:tblGrid>
                <a:gridCol w="1442065">
                  <a:extLst>
                    <a:ext uri="{9D8B030D-6E8A-4147-A177-3AD203B41FA5}">
                      <a16:colId xmlns:a16="http://schemas.microsoft.com/office/drawing/2014/main" val="3362013474"/>
                    </a:ext>
                  </a:extLst>
                </a:gridCol>
                <a:gridCol w="5275155">
                  <a:extLst>
                    <a:ext uri="{9D8B030D-6E8A-4147-A177-3AD203B41FA5}">
                      <a16:colId xmlns:a16="http://schemas.microsoft.com/office/drawing/2014/main" val="1276342805"/>
                    </a:ext>
                  </a:extLst>
                </a:gridCol>
              </a:tblGrid>
              <a:tr h="462873">
                <a:tc>
                  <a:txBody>
                    <a:bodyPr/>
                    <a:lstStyle/>
                    <a:p>
                      <a:pPr>
                        <a:lnSpc>
                          <a:spcPct val="150000"/>
                        </a:lnSpc>
                        <a:spcBef>
                          <a:spcPts val="1200"/>
                        </a:spcBef>
                        <a:spcAft>
                          <a:spcPts val="1200"/>
                        </a:spcAft>
                      </a:pPr>
                      <a:r>
                        <a:rPr lang="en-AU" dirty="0">
                          <a:latin typeface="+mj-lt"/>
                        </a:rPr>
                        <a:t>Element</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1200"/>
                        </a:spcBef>
                        <a:spcAft>
                          <a:spcPts val="1200"/>
                        </a:spcAft>
                      </a:pPr>
                      <a:r>
                        <a:rPr lang="en-AU" dirty="0">
                          <a:latin typeface="+mj-lt"/>
                        </a:rPr>
                        <a:t>Description</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359094"/>
                  </a:ext>
                </a:extLst>
              </a:tr>
              <a:tr h="884140">
                <a:tc>
                  <a:txBody>
                    <a:bodyPr/>
                    <a:lstStyle/>
                    <a:p>
                      <a:pPr>
                        <a:lnSpc>
                          <a:spcPct val="150000"/>
                        </a:lnSpc>
                        <a:spcBef>
                          <a:spcPts val="0"/>
                        </a:spcBef>
                        <a:spcAft>
                          <a:spcPts val="1200"/>
                        </a:spcAft>
                      </a:pPr>
                      <a:r>
                        <a:rPr lang="en-AU" sz="1800" b="1" dirty="0"/>
                        <a:t>Mind</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Bef>
                          <a:spcPts val="0"/>
                        </a:spcBef>
                        <a:spcAft>
                          <a:spcPts val="1200"/>
                        </a:spcAft>
                      </a:pPr>
                      <a:r>
                        <a:rPr lang="en-AU" sz="1800" kern="1200" dirty="0">
                          <a:solidFill>
                            <a:schemeClr val="tx1"/>
                          </a:solidFill>
                          <a:effectLst/>
                          <a:latin typeface="+mn-lt"/>
                          <a:ea typeface="+mn-ea"/>
                          <a:cs typeface="+mn-cs"/>
                        </a:rPr>
                        <a:t>Your thoughts, feelings, and how your brain works to process information and make decisions. </a:t>
                      </a:r>
                      <a:endParaRPr lang="en-AU" sz="1800" dirty="0"/>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2706241"/>
                  </a:ext>
                </a:extLst>
              </a:tr>
              <a:tr h="1305406">
                <a:tc>
                  <a:txBody>
                    <a:bodyPr/>
                    <a:lstStyle/>
                    <a:p>
                      <a:pPr>
                        <a:lnSpc>
                          <a:spcPct val="150000"/>
                        </a:lnSpc>
                        <a:spcBef>
                          <a:spcPts val="0"/>
                        </a:spcBef>
                        <a:spcAft>
                          <a:spcPts val="1200"/>
                        </a:spcAft>
                      </a:pPr>
                      <a:r>
                        <a:rPr lang="en-AU" sz="1800" b="1" dirty="0"/>
                        <a:t>Body</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Bef>
                          <a:spcPts val="0"/>
                        </a:spcBef>
                        <a:spcAft>
                          <a:spcPts val="1200"/>
                        </a:spcAft>
                      </a:pPr>
                      <a:r>
                        <a:rPr lang="en-AU" sz="1800" kern="1200" dirty="0">
                          <a:solidFill>
                            <a:schemeClr val="tx1"/>
                          </a:solidFill>
                          <a:effectLst/>
                          <a:latin typeface="+mn-lt"/>
                          <a:ea typeface="+mn-ea"/>
                          <a:cs typeface="+mn-cs"/>
                        </a:rPr>
                        <a:t>How well your body works, including your fitness, nutrition, sleep, and how your organs and systems function. </a:t>
                      </a:r>
                      <a:endParaRPr lang="en-AU" sz="1800" dirty="0"/>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313759"/>
                  </a:ext>
                </a:extLst>
              </a:tr>
              <a:tr h="1305406">
                <a:tc>
                  <a:txBody>
                    <a:bodyPr/>
                    <a:lstStyle/>
                    <a:p>
                      <a:pPr>
                        <a:lnSpc>
                          <a:spcPct val="150000"/>
                        </a:lnSpc>
                        <a:spcBef>
                          <a:spcPts val="0"/>
                        </a:spcBef>
                        <a:spcAft>
                          <a:spcPts val="1200"/>
                        </a:spcAft>
                      </a:pPr>
                      <a:r>
                        <a:rPr lang="en-AU" sz="1800" b="1" dirty="0"/>
                        <a:t>Spirit</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Bef>
                          <a:spcPts val="0"/>
                        </a:spcBef>
                        <a:spcAft>
                          <a:spcPts val="1200"/>
                        </a:spcAft>
                      </a:pPr>
                      <a:r>
                        <a:rPr lang="en-AU" sz="1800" kern="1200" dirty="0">
                          <a:solidFill>
                            <a:schemeClr val="tx1"/>
                          </a:solidFill>
                          <a:effectLst/>
                          <a:latin typeface="+mn-lt"/>
                          <a:ea typeface="+mn-ea"/>
                          <a:cs typeface="+mn-cs"/>
                        </a:rPr>
                        <a:t>A person’s sense of purpose, meaning, and connection to people, culture, or the world around you.</a:t>
                      </a:r>
                      <a:endParaRPr lang="en-AU" sz="1800" dirty="0"/>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0068150"/>
                  </a:ext>
                </a:extLst>
              </a:tr>
            </a:tbl>
          </a:graphicData>
        </a:graphic>
      </p:graphicFrame>
      <p:pic>
        <p:nvPicPr>
          <p:cNvPr id="16" name="Picture 15">
            <a:extLst>
              <a:ext uri="{FF2B5EF4-FFF2-40B4-BE49-F238E27FC236}">
                <a16:creationId xmlns:a16="http://schemas.microsoft.com/office/drawing/2014/main" id="{2590B46C-EF0E-58E7-6F87-ACFF9A3C50F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l="17193" t="13448" r="13143" b="21472"/>
          <a:stretch>
            <a:fillRect/>
          </a:stretch>
        </p:blipFill>
        <p:spPr>
          <a:xfrm>
            <a:off x="7575884" y="2250320"/>
            <a:ext cx="4256116" cy="3975968"/>
          </a:xfrm>
          <a:prstGeom prst="rect">
            <a:avLst/>
          </a:prstGeom>
        </p:spPr>
      </p:pic>
      <p:sp>
        <p:nvSpPr>
          <p:cNvPr id="3" name="Slide Number Placeholder 2">
            <a:extLst>
              <a:ext uri="{FF2B5EF4-FFF2-40B4-BE49-F238E27FC236}">
                <a16:creationId xmlns:a16="http://schemas.microsoft.com/office/drawing/2014/main" id="{FB156398-534B-2933-32E7-124160A6BE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7377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92DAA-5384-D102-B555-498100C69C32}"/>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49BDBF57-D8ED-D73C-1577-C0B50289CDB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441325"/>
            <a:ext cx="4427537" cy="5975350"/>
          </a:xfrm>
        </p:spPr>
      </p:pic>
      <p:sp>
        <p:nvSpPr>
          <p:cNvPr id="2" name="Title 1">
            <a:extLst>
              <a:ext uri="{FF2B5EF4-FFF2-40B4-BE49-F238E27FC236}">
                <a16:creationId xmlns:a16="http://schemas.microsoft.com/office/drawing/2014/main" id="{2E6C2E16-3162-88EC-B7A9-75C156F3485F}"/>
              </a:ext>
            </a:extLst>
          </p:cNvPr>
          <p:cNvSpPr>
            <a:spLocks noGrp="1"/>
          </p:cNvSpPr>
          <p:nvPr>
            <p:ph type="title"/>
          </p:nvPr>
        </p:nvSpPr>
        <p:spPr>
          <a:xfrm>
            <a:off x="5399998" y="360000"/>
            <a:ext cx="6485612" cy="444154"/>
          </a:xfrm>
        </p:spPr>
        <p:txBody>
          <a:bodyPr/>
          <a:lstStyle/>
          <a:p>
            <a:r>
              <a:rPr lang="en-AU" dirty="0">
                <a:latin typeface="+mj-lt"/>
              </a:rPr>
              <a:t>Activity – mind, body and spirit carousel </a:t>
            </a:r>
            <a:endParaRPr lang="en-AU" dirty="0"/>
          </a:p>
        </p:txBody>
      </p:sp>
      <p:sp>
        <p:nvSpPr>
          <p:cNvPr id="5" name="Text Placeholder 4">
            <a:extLst>
              <a:ext uri="{FF2B5EF4-FFF2-40B4-BE49-F238E27FC236}">
                <a16:creationId xmlns:a16="http://schemas.microsoft.com/office/drawing/2014/main" id="{101257EB-72D1-2A2C-5D08-CDA3DC6F77BD}"/>
              </a:ext>
            </a:extLst>
          </p:cNvPr>
          <p:cNvSpPr>
            <a:spLocks noGrp="1"/>
          </p:cNvSpPr>
          <p:nvPr>
            <p:ph type="body" sz="quarter" idx="18"/>
          </p:nvPr>
        </p:nvSpPr>
        <p:spPr>
          <a:xfrm>
            <a:off x="5399998" y="1490571"/>
            <a:ext cx="5400000" cy="294189"/>
          </a:xfrm>
        </p:spPr>
        <p:txBody>
          <a:bodyPr/>
          <a:lstStyle/>
          <a:p>
            <a:r>
              <a:rPr lang="en-AU" dirty="0">
                <a:latin typeface="+mj-lt"/>
              </a:rPr>
              <a:t>Group activity</a:t>
            </a:r>
          </a:p>
        </p:txBody>
      </p:sp>
      <p:sp>
        <p:nvSpPr>
          <p:cNvPr id="4" name="Text Placeholder 10">
            <a:extLst>
              <a:ext uri="{FF2B5EF4-FFF2-40B4-BE49-F238E27FC236}">
                <a16:creationId xmlns:a16="http://schemas.microsoft.com/office/drawing/2014/main" id="{645E3769-073A-F909-E21C-9B2F825C5C5F}"/>
              </a:ext>
            </a:extLst>
          </p:cNvPr>
          <p:cNvSpPr>
            <a:spLocks noGrp="1"/>
          </p:cNvSpPr>
          <p:nvPr>
            <p:ph type="body" sz="quarter" idx="17"/>
          </p:nvPr>
        </p:nvSpPr>
        <p:spPr>
          <a:xfrm>
            <a:off x="5399998" y="2103883"/>
            <a:ext cx="6444002" cy="1988764"/>
          </a:xfrm>
        </p:spPr>
        <p:txBody>
          <a:bodyPr/>
          <a:lstStyle/>
          <a:p>
            <a:r>
              <a:rPr lang="en-AU" sz="1800" dirty="0">
                <a:latin typeface="+mn-lt"/>
              </a:rPr>
              <a:t>In your small groups:</a:t>
            </a:r>
          </a:p>
          <a:p>
            <a:pPr marL="342900" indent="-342900">
              <a:buFont typeface="Arial" panose="020B0604020202020204" pitchFamily="34" charset="0"/>
              <a:buChar char="•"/>
            </a:pPr>
            <a:r>
              <a:rPr lang="en-AU" sz="1800" dirty="0">
                <a:latin typeface="+mn-lt"/>
              </a:rPr>
              <a:t>move around the room and the stimulus at each station</a:t>
            </a:r>
          </a:p>
          <a:p>
            <a:pPr marL="342900" indent="-342900">
              <a:buFont typeface="Arial" panose="020B0604020202020204" pitchFamily="34" charset="0"/>
              <a:buChar char="•"/>
            </a:pPr>
            <a:r>
              <a:rPr lang="en-AU" sz="1800" dirty="0">
                <a:latin typeface="+mn-lt"/>
              </a:rPr>
              <a:t>use the discussions prompts to share knowledge and ideas.</a:t>
            </a:r>
          </a:p>
          <a:p>
            <a:r>
              <a:rPr lang="en-AU" sz="1800" dirty="0">
                <a:latin typeface="+mn-lt"/>
              </a:rPr>
              <a:t>Repeat at the next station when it is time to move on.</a:t>
            </a:r>
          </a:p>
        </p:txBody>
      </p:sp>
      <p:sp>
        <p:nvSpPr>
          <p:cNvPr id="3" name="Slide Number Placeholder 2">
            <a:extLst>
              <a:ext uri="{FF2B5EF4-FFF2-40B4-BE49-F238E27FC236}">
                <a16:creationId xmlns:a16="http://schemas.microsoft.com/office/drawing/2014/main" id="{7719C5CB-07F8-3993-7090-0EAD90E8707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37932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870A8-58B3-D57A-F5CA-2038484F9F5B}"/>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C6CF884F-FF6A-88E5-A014-1A963B38285B}"/>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441325"/>
            <a:ext cx="4427537" cy="5975350"/>
          </a:xfrm>
        </p:spPr>
      </p:pic>
      <p:sp>
        <p:nvSpPr>
          <p:cNvPr id="2" name="Title 1">
            <a:extLst>
              <a:ext uri="{FF2B5EF4-FFF2-40B4-BE49-F238E27FC236}">
                <a16:creationId xmlns:a16="http://schemas.microsoft.com/office/drawing/2014/main" id="{C25466BE-BB46-299F-9E9B-6498F4618BFD}"/>
              </a:ext>
            </a:extLst>
          </p:cNvPr>
          <p:cNvSpPr>
            <a:spLocks noGrp="1"/>
          </p:cNvSpPr>
          <p:nvPr>
            <p:ph type="title"/>
          </p:nvPr>
        </p:nvSpPr>
        <p:spPr>
          <a:xfrm>
            <a:off x="5399998" y="360000"/>
            <a:ext cx="6485612" cy="444154"/>
          </a:xfrm>
        </p:spPr>
        <p:txBody>
          <a:bodyPr/>
          <a:lstStyle/>
          <a:p>
            <a:r>
              <a:rPr lang="en-AU" dirty="0">
                <a:latin typeface="+mj-lt"/>
              </a:rPr>
              <a:t>Activity – perceptions of health reflection</a:t>
            </a:r>
            <a:endParaRPr lang="en-AU" dirty="0"/>
          </a:p>
        </p:txBody>
      </p:sp>
      <p:sp>
        <p:nvSpPr>
          <p:cNvPr id="5" name="Text Placeholder 4">
            <a:extLst>
              <a:ext uri="{FF2B5EF4-FFF2-40B4-BE49-F238E27FC236}">
                <a16:creationId xmlns:a16="http://schemas.microsoft.com/office/drawing/2014/main" id="{97B1C079-9C7B-970C-2011-0B87681D1BBB}"/>
              </a:ext>
            </a:extLst>
          </p:cNvPr>
          <p:cNvSpPr>
            <a:spLocks noGrp="1"/>
          </p:cNvSpPr>
          <p:nvPr>
            <p:ph type="body" sz="quarter" idx="18"/>
          </p:nvPr>
        </p:nvSpPr>
        <p:spPr>
          <a:xfrm>
            <a:off x="5399998" y="1490571"/>
            <a:ext cx="5400000" cy="294189"/>
          </a:xfrm>
        </p:spPr>
        <p:txBody>
          <a:bodyPr/>
          <a:lstStyle/>
          <a:p>
            <a:r>
              <a:rPr lang="en-AU" dirty="0">
                <a:latin typeface="+mj-lt"/>
              </a:rPr>
              <a:t>Individual activity</a:t>
            </a:r>
          </a:p>
        </p:txBody>
      </p:sp>
      <p:sp>
        <p:nvSpPr>
          <p:cNvPr id="4" name="Text Placeholder 10">
            <a:extLst>
              <a:ext uri="{FF2B5EF4-FFF2-40B4-BE49-F238E27FC236}">
                <a16:creationId xmlns:a16="http://schemas.microsoft.com/office/drawing/2014/main" id="{3EA81100-0286-16C1-38D9-AF8866CFD175}"/>
              </a:ext>
            </a:extLst>
          </p:cNvPr>
          <p:cNvSpPr>
            <a:spLocks noGrp="1"/>
          </p:cNvSpPr>
          <p:nvPr>
            <p:ph type="body" sz="quarter" idx="17"/>
          </p:nvPr>
        </p:nvSpPr>
        <p:spPr>
          <a:xfrm>
            <a:off x="5399998" y="1953570"/>
            <a:ext cx="6444002" cy="1988764"/>
          </a:xfrm>
        </p:spPr>
        <p:txBody>
          <a:bodyPr/>
          <a:lstStyle/>
          <a:p>
            <a:r>
              <a:rPr lang="en-AU" sz="1800" dirty="0">
                <a:latin typeface="+mn-lt"/>
              </a:rPr>
              <a:t>Engage in a written reflection by completing the following sentences :</a:t>
            </a:r>
          </a:p>
          <a:p>
            <a:pPr marL="342900" lvl="0" indent="-342900">
              <a:buFont typeface="Arial" panose="020B0604020202020204" pitchFamily="34" charset="0"/>
              <a:buChar char="•"/>
            </a:pPr>
            <a:r>
              <a:rPr lang="en-AU" sz="1800" dirty="0">
                <a:latin typeface="+mn-lt"/>
              </a:rPr>
              <a:t>I used to think health was...</a:t>
            </a:r>
          </a:p>
          <a:p>
            <a:pPr marL="342900" lvl="0" indent="-342900">
              <a:buFont typeface="Arial" panose="020B0604020202020204" pitchFamily="34" charset="0"/>
              <a:buChar char="•"/>
            </a:pPr>
            <a:r>
              <a:rPr lang="en-AU" sz="1800" dirty="0">
                <a:latin typeface="+mn-lt"/>
              </a:rPr>
              <a:t>Now I think health is...</a:t>
            </a:r>
          </a:p>
          <a:p>
            <a:pPr marL="342900" lvl="0" indent="-342900">
              <a:buFont typeface="Arial" panose="020B0604020202020204" pitchFamily="34" charset="0"/>
              <a:buChar char="•"/>
            </a:pPr>
            <a:r>
              <a:rPr lang="en-AU" sz="1800" dirty="0">
                <a:latin typeface="+mn-lt"/>
              </a:rPr>
              <a:t>Something that influences how I feel about health is...</a:t>
            </a:r>
          </a:p>
          <a:p>
            <a:pPr marL="342900" lvl="0" indent="-342900">
              <a:buFont typeface="Arial" panose="020B0604020202020204" pitchFamily="34" charset="0"/>
              <a:buChar char="•"/>
            </a:pPr>
            <a:r>
              <a:rPr lang="en-AU" sz="1800" dirty="0">
                <a:latin typeface="+mn-lt"/>
              </a:rPr>
              <a:t>Different people can have a different perception of health because...</a:t>
            </a:r>
          </a:p>
        </p:txBody>
      </p:sp>
      <p:sp>
        <p:nvSpPr>
          <p:cNvPr id="3" name="Slide Number Placeholder 2">
            <a:extLst>
              <a:ext uri="{FF2B5EF4-FFF2-40B4-BE49-F238E27FC236}">
                <a16:creationId xmlns:a16="http://schemas.microsoft.com/office/drawing/2014/main" id="{CF2CFDCB-38ED-307E-596C-95A7D6AA01F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04813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7BBC4-A755-43E5-91A6-28F7754F6A6C}"/>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7F2A929B-D0EB-A137-5EF5-470808E82EA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441325"/>
            <a:ext cx="4427537" cy="5975350"/>
          </a:xfrm>
        </p:spPr>
      </p:pic>
      <p:sp>
        <p:nvSpPr>
          <p:cNvPr id="2" name="Title 1">
            <a:extLst>
              <a:ext uri="{FF2B5EF4-FFF2-40B4-BE49-F238E27FC236}">
                <a16:creationId xmlns:a16="http://schemas.microsoft.com/office/drawing/2014/main" id="{1586F3D9-10FF-FCC6-4EC3-19AD1A96B276}"/>
              </a:ext>
            </a:extLst>
          </p:cNvPr>
          <p:cNvSpPr>
            <a:spLocks noGrp="1"/>
          </p:cNvSpPr>
          <p:nvPr>
            <p:ph type="title"/>
          </p:nvPr>
        </p:nvSpPr>
        <p:spPr>
          <a:xfrm>
            <a:off x="5399998" y="360000"/>
            <a:ext cx="6485612" cy="444154"/>
          </a:xfrm>
        </p:spPr>
        <p:txBody>
          <a:bodyPr/>
          <a:lstStyle/>
          <a:p>
            <a:r>
              <a:rPr lang="en-AU" dirty="0">
                <a:latin typeface="+mj-lt"/>
              </a:rPr>
              <a:t>Activity – Yarning Circle</a:t>
            </a:r>
            <a:endParaRPr lang="en-AU" dirty="0"/>
          </a:p>
        </p:txBody>
      </p:sp>
      <p:sp>
        <p:nvSpPr>
          <p:cNvPr id="5" name="Text Placeholder 4">
            <a:extLst>
              <a:ext uri="{FF2B5EF4-FFF2-40B4-BE49-F238E27FC236}">
                <a16:creationId xmlns:a16="http://schemas.microsoft.com/office/drawing/2014/main" id="{8D098A31-E5F3-3F57-0319-179C96F0A7C6}"/>
              </a:ext>
            </a:extLst>
          </p:cNvPr>
          <p:cNvSpPr>
            <a:spLocks noGrp="1"/>
          </p:cNvSpPr>
          <p:nvPr>
            <p:ph type="body" sz="quarter" idx="18"/>
          </p:nvPr>
        </p:nvSpPr>
        <p:spPr>
          <a:xfrm>
            <a:off x="5399998" y="1114790"/>
            <a:ext cx="5400000" cy="294189"/>
          </a:xfrm>
        </p:spPr>
        <p:txBody>
          <a:bodyPr/>
          <a:lstStyle/>
          <a:p>
            <a:r>
              <a:rPr lang="en-AU" dirty="0">
                <a:latin typeface="+mj-lt"/>
              </a:rPr>
              <a:t>Group activity</a:t>
            </a:r>
          </a:p>
        </p:txBody>
      </p:sp>
      <p:sp>
        <p:nvSpPr>
          <p:cNvPr id="4" name="Text Placeholder 10">
            <a:extLst>
              <a:ext uri="{FF2B5EF4-FFF2-40B4-BE49-F238E27FC236}">
                <a16:creationId xmlns:a16="http://schemas.microsoft.com/office/drawing/2014/main" id="{32AB87AB-0FB3-ECF6-DA45-9658F2548E11}"/>
              </a:ext>
            </a:extLst>
          </p:cNvPr>
          <p:cNvSpPr>
            <a:spLocks noGrp="1"/>
          </p:cNvSpPr>
          <p:nvPr>
            <p:ph type="body" sz="quarter" idx="17"/>
          </p:nvPr>
        </p:nvSpPr>
        <p:spPr>
          <a:xfrm>
            <a:off x="5399998" y="1577788"/>
            <a:ext cx="6444002" cy="4165421"/>
          </a:xfrm>
        </p:spPr>
        <p:txBody>
          <a:bodyPr/>
          <a:lstStyle/>
          <a:p>
            <a:r>
              <a:rPr lang="en-AU" sz="1800" dirty="0">
                <a:latin typeface="+mn-lt"/>
              </a:rPr>
              <a:t>Participate in a Yarning Circle to share perspectives on discuss </a:t>
            </a:r>
            <a:r>
              <a:rPr lang="en-AU" sz="1800" b="1" dirty="0">
                <a:latin typeface="+mn-lt"/>
              </a:rPr>
              <a:t>‘why health is viewed differently by different people?’.</a:t>
            </a:r>
          </a:p>
          <a:p>
            <a:r>
              <a:rPr lang="en-AU" sz="1800" b="1" dirty="0">
                <a:latin typeface="+mn-lt"/>
              </a:rPr>
              <a:t>Protocols:</a:t>
            </a:r>
          </a:p>
          <a:p>
            <a:pPr marL="342900" lvl="0" indent="-342900">
              <a:buFont typeface="Arial" panose="020B0604020202020204" pitchFamily="34" charset="0"/>
              <a:buChar char="•"/>
            </a:pPr>
            <a:r>
              <a:rPr lang="en-AU" sz="1800" dirty="0">
                <a:latin typeface="+mn-lt"/>
              </a:rPr>
              <a:t>speak from the heart</a:t>
            </a:r>
          </a:p>
          <a:p>
            <a:pPr marL="342900" lvl="0" indent="-342900">
              <a:buFont typeface="Arial" panose="020B0604020202020204" pitchFamily="34" charset="0"/>
              <a:buChar char="•"/>
            </a:pPr>
            <a:r>
              <a:rPr lang="en-AU" sz="1800" dirty="0">
                <a:latin typeface="+mn-lt"/>
              </a:rPr>
              <a:t>listen from the heart</a:t>
            </a:r>
          </a:p>
          <a:p>
            <a:pPr marL="342900" lvl="0" indent="-342900">
              <a:buFont typeface="Arial" panose="020B0604020202020204" pitchFamily="34" charset="0"/>
              <a:buChar char="•"/>
            </a:pPr>
            <a:r>
              <a:rPr lang="en-AU" sz="1800" dirty="0">
                <a:latin typeface="+mn-lt"/>
              </a:rPr>
              <a:t>confidentiality - do not share or discuss what other people have shared once the yarning circle is finished.</a:t>
            </a:r>
          </a:p>
          <a:p>
            <a:pPr marL="342900" lvl="0" indent="-342900">
              <a:buFont typeface="Arial" panose="020B0604020202020204" pitchFamily="34" charset="0"/>
              <a:buChar char="•"/>
            </a:pPr>
            <a:r>
              <a:rPr lang="en-AU" sz="1800" dirty="0">
                <a:latin typeface="+mn-lt"/>
              </a:rPr>
              <a:t>show respect for others’ contributions.</a:t>
            </a:r>
          </a:p>
        </p:txBody>
      </p:sp>
      <p:sp>
        <p:nvSpPr>
          <p:cNvPr id="3" name="Slide Number Placeholder 2">
            <a:extLst>
              <a:ext uri="{FF2B5EF4-FFF2-40B4-BE49-F238E27FC236}">
                <a16:creationId xmlns:a16="http://schemas.microsoft.com/office/drawing/2014/main" id="{371243A9-7891-8075-105D-967A1D37B9F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418120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Building a balanced and healthy lifestyle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PDHPE – Stage 4/Year 7</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007330"/>
            <a:ext cx="6255975" cy="360000"/>
          </a:xfrm>
        </p:spPr>
        <p:txBody>
          <a:bodyPr/>
          <a:lstStyle/>
          <a:p>
            <a:r>
              <a:rPr lang="en-AU" dirty="0">
                <a:latin typeface="+mj-lt"/>
              </a:rPr>
              <a:t>Term 3</a:t>
            </a:r>
          </a:p>
        </p:txBody>
      </p:sp>
      <p:pic>
        <p:nvPicPr>
          <p:cNvPr id="12" name="Picture Placeholder 11">
            <a:extLst>
              <a:ext uri="{FF2B5EF4-FFF2-40B4-BE49-F238E27FC236}">
                <a16:creationId xmlns:a16="http://schemas.microsoft.com/office/drawing/2014/main" id="{807C97D9-7B16-BCD9-E842-8C416DB6A34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6452"/>
          <a:stretch>
            <a:fillRect/>
          </a:stretch>
        </p:blipFill>
        <p:spPr>
          <a:xfrm>
            <a:off x="7128000" y="0"/>
            <a:ext cx="5064000" cy="6858000"/>
          </a:xfrm>
        </p:spPr>
      </p:pic>
      <p:sp>
        <p:nvSpPr>
          <p:cNvPr id="4" name="TextBox 3">
            <a:extLst>
              <a:ext uri="{FF2B5EF4-FFF2-40B4-BE49-F238E27FC236}">
                <a16:creationId xmlns:a16="http://schemas.microsoft.com/office/drawing/2014/main" id="{D02FDA67-6827-BE13-D8B4-DB6AB6093185}"/>
              </a:ext>
            </a:extLst>
          </p:cNvPr>
          <p:cNvSpPr txBox="1"/>
          <p:nvPr/>
        </p:nvSpPr>
        <p:spPr>
          <a:xfrm>
            <a:off x="7128000" y="6507171"/>
            <a:ext cx="4987800" cy="276999"/>
          </a:xfrm>
          <a:prstGeom prst="rect">
            <a:avLst/>
          </a:prstGeom>
          <a:noFill/>
        </p:spPr>
        <p:txBody>
          <a:bodyPr wrap="square">
            <a:spAutoFit/>
          </a:bodyPr>
          <a:lstStyle/>
          <a:p>
            <a:r>
              <a:rPr lang="en-AU" sz="1200" dirty="0"/>
              <a:t>Photo by </a:t>
            </a:r>
            <a:r>
              <a:rPr lang="en-AU" sz="1200" dirty="0">
                <a:hlinkClick r:id="rId4"/>
              </a:rPr>
              <a:t>Mae Mu</a:t>
            </a:r>
            <a:r>
              <a:rPr lang="en-AU" sz="1200" dirty="0"/>
              <a:t> on </a:t>
            </a:r>
            <a:r>
              <a:rPr lang="en-AU" sz="1200" dirty="0">
                <a:hlinkClick r:id="rId5"/>
              </a:rPr>
              <a:t>Unsplash</a:t>
            </a:r>
            <a:r>
              <a:rPr lang="en-AU" sz="1200" dirty="0"/>
              <a:t> </a:t>
            </a: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7011-5983-EA9A-BACA-94BD9BCF416A}"/>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3DD2FA77-D57E-FD1A-1C34-F4FF8A632118}"/>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360363"/>
            <a:ext cx="4427537" cy="5975350"/>
          </a:xfrm>
        </p:spPr>
      </p:pic>
      <p:sp>
        <p:nvSpPr>
          <p:cNvPr id="2" name="Title 1">
            <a:extLst>
              <a:ext uri="{FF2B5EF4-FFF2-40B4-BE49-F238E27FC236}">
                <a16:creationId xmlns:a16="http://schemas.microsoft.com/office/drawing/2014/main" id="{357C1578-7232-AF46-B18F-99A455233C85}"/>
              </a:ext>
            </a:extLst>
          </p:cNvPr>
          <p:cNvSpPr>
            <a:spLocks noGrp="1"/>
          </p:cNvSpPr>
          <p:nvPr>
            <p:ph type="title"/>
          </p:nvPr>
        </p:nvSpPr>
        <p:spPr>
          <a:xfrm>
            <a:off x="5399998" y="360000"/>
            <a:ext cx="6485612" cy="444154"/>
          </a:xfrm>
        </p:spPr>
        <p:txBody>
          <a:bodyPr/>
          <a:lstStyle/>
          <a:p>
            <a:r>
              <a:rPr lang="en-AU" dirty="0">
                <a:latin typeface="+mj-lt"/>
              </a:rPr>
              <a:t>Activity – Yarning Circle reflection</a:t>
            </a:r>
            <a:endParaRPr lang="en-AU" dirty="0"/>
          </a:p>
        </p:txBody>
      </p:sp>
      <p:sp>
        <p:nvSpPr>
          <p:cNvPr id="5" name="Text Placeholder 4">
            <a:extLst>
              <a:ext uri="{FF2B5EF4-FFF2-40B4-BE49-F238E27FC236}">
                <a16:creationId xmlns:a16="http://schemas.microsoft.com/office/drawing/2014/main" id="{6FA65F2B-FC03-795C-7F76-E99347005785}"/>
              </a:ext>
            </a:extLst>
          </p:cNvPr>
          <p:cNvSpPr>
            <a:spLocks noGrp="1"/>
          </p:cNvSpPr>
          <p:nvPr>
            <p:ph type="body" sz="quarter" idx="18"/>
          </p:nvPr>
        </p:nvSpPr>
        <p:spPr>
          <a:xfrm>
            <a:off x="5399998" y="1430694"/>
            <a:ext cx="5400000" cy="294189"/>
          </a:xfrm>
        </p:spPr>
        <p:txBody>
          <a:bodyPr/>
          <a:lstStyle/>
          <a:p>
            <a:r>
              <a:rPr lang="en-AU" dirty="0">
                <a:latin typeface="+mj-lt"/>
              </a:rPr>
              <a:t>Individual activity</a:t>
            </a:r>
          </a:p>
        </p:txBody>
      </p:sp>
      <p:sp>
        <p:nvSpPr>
          <p:cNvPr id="4" name="Text Placeholder 10">
            <a:extLst>
              <a:ext uri="{FF2B5EF4-FFF2-40B4-BE49-F238E27FC236}">
                <a16:creationId xmlns:a16="http://schemas.microsoft.com/office/drawing/2014/main" id="{E9FA5F6F-4145-8A7C-2015-EB839C66D917}"/>
              </a:ext>
            </a:extLst>
          </p:cNvPr>
          <p:cNvSpPr>
            <a:spLocks noGrp="1"/>
          </p:cNvSpPr>
          <p:nvPr>
            <p:ph type="body" sz="quarter" idx="17"/>
          </p:nvPr>
        </p:nvSpPr>
        <p:spPr>
          <a:xfrm>
            <a:off x="5399998" y="1947244"/>
            <a:ext cx="6485612" cy="864402"/>
          </a:xfrm>
        </p:spPr>
        <p:txBody>
          <a:bodyPr/>
          <a:lstStyle/>
          <a:p>
            <a:r>
              <a:rPr lang="en-AU" sz="1800" dirty="0">
                <a:latin typeface="+mn-lt"/>
                <a:cs typeface="Arial"/>
              </a:rPr>
              <a:t>Use the following prompts to reflect on the Yarning circle activity:</a:t>
            </a:r>
          </a:p>
        </p:txBody>
      </p:sp>
      <p:pic>
        <p:nvPicPr>
          <p:cNvPr id="15" name="Graphic 14">
            <a:extLst>
              <a:ext uri="{FF2B5EF4-FFF2-40B4-BE49-F238E27FC236}">
                <a16:creationId xmlns:a16="http://schemas.microsoft.com/office/drawing/2014/main" id="{D0EF9BFE-2B6D-9031-9081-C2F95435F83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l="47504" t="7616" r="17610" b="57625"/>
          <a:stretch>
            <a:fillRect/>
          </a:stretch>
        </p:blipFill>
        <p:spPr>
          <a:xfrm>
            <a:off x="5076983" y="3281548"/>
            <a:ext cx="2392471" cy="2383752"/>
          </a:xfrm>
          <a:prstGeom prst="rect">
            <a:avLst/>
          </a:prstGeom>
        </p:spPr>
      </p:pic>
      <p:sp>
        <p:nvSpPr>
          <p:cNvPr id="20" name="TextBox 19">
            <a:extLst>
              <a:ext uri="{FF2B5EF4-FFF2-40B4-BE49-F238E27FC236}">
                <a16:creationId xmlns:a16="http://schemas.microsoft.com/office/drawing/2014/main" id="{89885FC6-8E47-2643-0074-8E8CD725D8AD}"/>
              </a:ext>
            </a:extLst>
          </p:cNvPr>
          <p:cNvSpPr txBox="1"/>
          <p:nvPr/>
        </p:nvSpPr>
        <p:spPr>
          <a:xfrm>
            <a:off x="5349113" y="3442742"/>
            <a:ext cx="1701557" cy="1870187"/>
          </a:xfrm>
          <a:prstGeom prst="rect">
            <a:avLst/>
          </a:prstGeom>
          <a:noFill/>
        </p:spPr>
        <p:txBody>
          <a:bodyPr wrap="square" lIns="0" tIns="0" rIns="0" bIns="0" rtlCol="0">
            <a:noAutofit/>
          </a:bodyPr>
          <a:lstStyle/>
          <a:p>
            <a:pPr lvl="0">
              <a:lnSpc>
                <a:spcPct val="150000"/>
              </a:lnSpc>
              <a:spcAft>
                <a:spcPts val="600"/>
              </a:spcAft>
            </a:pPr>
            <a:r>
              <a:rPr lang="en-AU" sz="1600" dirty="0"/>
              <a:t>What is something you found interesting when listening to others today?</a:t>
            </a:r>
          </a:p>
        </p:txBody>
      </p:sp>
      <p:pic>
        <p:nvPicPr>
          <p:cNvPr id="17" name="Graphic 16">
            <a:extLst>
              <a:ext uri="{FF2B5EF4-FFF2-40B4-BE49-F238E27FC236}">
                <a16:creationId xmlns:a16="http://schemas.microsoft.com/office/drawing/2014/main" id="{26D6B25B-5D53-0437-230E-60DCF6D47D5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l="12800" t="53151" r="51400" b="12091"/>
          <a:stretch>
            <a:fillRect/>
          </a:stretch>
        </p:blipFill>
        <p:spPr>
          <a:xfrm>
            <a:off x="7212178" y="3179620"/>
            <a:ext cx="2541600" cy="2383752"/>
          </a:xfrm>
          <a:prstGeom prst="rect">
            <a:avLst/>
          </a:prstGeom>
        </p:spPr>
      </p:pic>
      <p:sp>
        <p:nvSpPr>
          <p:cNvPr id="21" name="TextBox 20">
            <a:extLst>
              <a:ext uri="{FF2B5EF4-FFF2-40B4-BE49-F238E27FC236}">
                <a16:creationId xmlns:a16="http://schemas.microsoft.com/office/drawing/2014/main" id="{B253052A-BBA9-C5CB-2968-94F01431D91D}"/>
              </a:ext>
            </a:extLst>
          </p:cNvPr>
          <p:cNvSpPr txBox="1"/>
          <p:nvPr/>
        </p:nvSpPr>
        <p:spPr>
          <a:xfrm>
            <a:off x="7716743" y="3433217"/>
            <a:ext cx="1701557" cy="1870187"/>
          </a:xfrm>
          <a:prstGeom prst="rect">
            <a:avLst/>
          </a:prstGeom>
          <a:noFill/>
        </p:spPr>
        <p:txBody>
          <a:bodyPr wrap="square" lIns="0" tIns="0" rIns="0" bIns="0" rtlCol="0">
            <a:noAutofit/>
          </a:bodyPr>
          <a:lstStyle/>
          <a:p>
            <a:pPr lvl="0">
              <a:lnSpc>
                <a:spcPct val="150000"/>
              </a:lnSpc>
              <a:spcAft>
                <a:spcPts val="600"/>
              </a:spcAft>
            </a:pPr>
            <a:r>
              <a:rPr lang="en-AU" sz="1600" dirty="0"/>
              <a:t>What is something you came to appreciate from hearing different perspectives?</a:t>
            </a:r>
          </a:p>
        </p:txBody>
      </p:sp>
      <p:pic>
        <p:nvPicPr>
          <p:cNvPr id="19" name="Graphic 18">
            <a:extLst>
              <a:ext uri="{FF2B5EF4-FFF2-40B4-BE49-F238E27FC236}">
                <a16:creationId xmlns:a16="http://schemas.microsoft.com/office/drawing/2014/main" id="{E7E6D704-6FEC-164B-CFA2-CA9ACC94A657}"/>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l="7138" t="7616" r="57976" b="58904"/>
          <a:stretch>
            <a:fillRect/>
          </a:stretch>
        </p:blipFill>
        <p:spPr>
          <a:xfrm>
            <a:off x="9603762" y="3281548"/>
            <a:ext cx="2392471" cy="2296069"/>
          </a:xfrm>
          <a:prstGeom prst="rect">
            <a:avLst/>
          </a:prstGeom>
        </p:spPr>
      </p:pic>
      <p:sp>
        <p:nvSpPr>
          <p:cNvPr id="22" name="TextBox 21">
            <a:extLst>
              <a:ext uri="{FF2B5EF4-FFF2-40B4-BE49-F238E27FC236}">
                <a16:creationId xmlns:a16="http://schemas.microsoft.com/office/drawing/2014/main" id="{5002BC40-2ADE-350B-DCCA-11E8AF8250C1}"/>
              </a:ext>
            </a:extLst>
          </p:cNvPr>
          <p:cNvSpPr txBox="1"/>
          <p:nvPr/>
        </p:nvSpPr>
        <p:spPr>
          <a:xfrm>
            <a:off x="10076793" y="3442742"/>
            <a:ext cx="1701557" cy="1870187"/>
          </a:xfrm>
          <a:prstGeom prst="rect">
            <a:avLst/>
          </a:prstGeom>
          <a:noFill/>
        </p:spPr>
        <p:txBody>
          <a:bodyPr wrap="square" lIns="0" tIns="0" rIns="0" bIns="0" rtlCol="0">
            <a:noAutofit/>
          </a:bodyPr>
          <a:lstStyle/>
          <a:p>
            <a:pPr lvl="0">
              <a:lnSpc>
                <a:spcPct val="150000"/>
              </a:lnSpc>
              <a:spcAft>
                <a:spcPts val="600"/>
              </a:spcAft>
            </a:pPr>
            <a:r>
              <a:rPr lang="en-AU" sz="1600" dirty="0"/>
              <a:t>What is your view of health now, after the Yarning Circle?</a:t>
            </a:r>
          </a:p>
        </p:txBody>
      </p:sp>
      <p:sp>
        <p:nvSpPr>
          <p:cNvPr id="3" name="Slide Number Placeholder 2">
            <a:extLst>
              <a:ext uri="{FF2B5EF4-FFF2-40B4-BE49-F238E27FC236}">
                <a16:creationId xmlns:a16="http://schemas.microsoft.com/office/drawing/2014/main" id="{AC89A402-17C4-987D-E304-7DA36EC201B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195925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1C630-647B-D9E4-F82E-621193CD37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B94EDE-DD8F-1DA9-97E1-FE22CCA64051}"/>
              </a:ext>
            </a:extLst>
          </p:cNvPr>
          <p:cNvSpPr>
            <a:spLocks noGrp="1"/>
          </p:cNvSpPr>
          <p:nvPr>
            <p:ph type="title"/>
          </p:nvPr>
        </p:nvSpPr>
        <p:spPr/>
        <p:txBody>
          <a:bodyPr/>
          <a:lstStyle/>
          <a:p>
            <a:r>
              <a:rPr lang="en-AU" dirty="0">
                <a:latin typeface="+mj-lt"/>
              </a:rPr>
              <a:t>Wrap up</a:t>
            </a:r>
          </a:p>
        </p:txBody>
      </p:sp>
      <p:sp>
        <p:nvSpPr>
          <p:cNvPr id="13" name="Text Placeholder 12">
            <a:extLst>
              <a:ext uri="{FF2B5EF4-FFF2-40B4-BE49-F238E27FC236}">
                <a16:creationId xmlns:a16="http://schemas.microsoft.com/office/drawing/2014/main" id="{780F8519-411E-4F35-1D97-E1F3FF785534}"/>
              </a:ext>
            </a:extLst>
          </p:cNvPr>
          <p:cNvSpPr>
            <a:spLocks noGrp="1"/>
          </p:cNvSpPr>
          <p:nvPr>
            <p:ph type="body" sz="quarter" idx="18"/>
          </p:nvPr>
        </p:nvSpPr>
        <p:spPr/>
        <p:txBody>
          <a:bodyPr/>
          <a:lstStyle/>
          <a:p>
            <a:r>
              <a:rPr lang="en-AU" dirty="0">
                <a:latin typeface="+mj-lt"/>
              </a:rPr>
              <a:t>Recap</a:t>
            </a:r>
          </a:p>
        </p:txBody>
      </p:sp>
      <p:sp>
        <p:nvSpPr>
          <p:cNvPr id="14" name="TextBox 13">
            <a:extLst>
              <a:ext uri="{FF2B5EF4-FFF2-40B4-BE49-F238E27FC236}">
                <a16:creationId xmlns:a16="http://schemas.microsoft.com/office/drawing/2014/main" id="{0B0EB2B7-C932-42D2-694B-D9A4547EF7DD}"/>
              </a:ext>
            </a:extLst>
          </p:cNvPr>
          <p:cNvSpPr txBox="1"/>
          <p:nvPr/>
        </p:nvSpPr>
        <p:spPr>
          <a:xfrm>
            <a:off x="348000" y="2232796"/>
            <a:ext cx="9121843" cy="3528421"/>
          </a:xfrm>
          <a:prstGeom prst="rect">
            <a:avLst/>
          </a:prstGeom>
          <a:solidFill>
            <a:schemeClr val="bg1"/>
          </a:solidFill>
          <a:ln w="38100">
            <a:solidFill>
              <a:schemeClr val="accent1"/>
            </a:solidFill>
          </a:ln>
        </p:spPr>
        <p:txBody>
          <a:bodyPr wrap="square" lIns="180000" tIns="180000" rIns="180000" bIns="180000">
            <a:spAutoFit/>
          </a:bodyPr>
          <a:lstStyle/>
          <a:p>
            <a:pPr marL="285750" indent="-285750">
              <a:lnSpc>
                <a:spcPct val="150000"/>
              </a:lnSpc>
              <a:spcAft>
                <a:spcPts val="1200"/>
              </a:spcAft>
              <a:buFont typeface="Arial" panose="020B0604020202020204" pitchFamily="34" charset="0"/>
              <a:buChar char="•"/>
            </a:pPr>
            <a:r>
              <a:rPr lang="en-AU" sz="1800" dirty="0"/>
              <a:t>Health is always changing and can mean different things to different people. </a:t>
            </a:r>
          </a:p>
          <a:p>
            <a:pPr marL="285750" indent="-285750">
              <a:lnSpc>
                <a:spcPct val="150000"/>
              </a:lnSpc>
              <a:spcAft>
                <a:spcPts val="1200"/>
              </a:spcAft>
              <a:buFont typeface="Arial" panose="020B0604020202020204" pitchFamily="34" charset="0"/>
              <a:buChar char="•"/>
            </a:pPr>
            <a:r>
              <a:rPr lang="en-AU" sz="1800" dirty="0"/>
              <a:t>What we think about health is shaped by our own experiences, important events in our lives, and the values of the people and communities around us. </a:t>
            </a:r>
          </a:p>
          <a:p>
            <a:pPr marL="285750" indent="-285750">
              <a:lnSpc>
                <a:spcPct val="150000"/>
              </a:lnSpc>
              <a:spcAft>
                <a:spcPts val="1200"/>
              </a:spcAft>
              <a:buFont typeface="Arial" panose="020B0604020202020204" pitchFamily="34" charset="0"/>
              <a:buChar char="•"/>
            </a:pPr>
            <a:r>
              <a:rPr lang="en-AU" sz="1800" dirty="0"/>
              <a:t>Becoming health-literate involves understanding and respecting these diverse perspectives while being able to selectively access and critically analyse information, navigate community services and resources, and take action to promote personal health and the health of others.</a:t>
            </a:r>
          </a:p>
        </p:txBody>
      </p:sp>
      <p:pic>
        <p:nvPicPr>
          <p:cNvPr id="18" name="Female character">
            <a:extLst>
              <a:ext uri="{FF2B5EF4-FFF2-40B4-BE49-F238E27FC236}">
                <a16:creationId xmlns:a16="http://schemas.microsoft.com/office/drawing/2014/main" id="{9577A898-D927-4480-F680-D88559F58A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469843" y="2013643"/>
            <a:ext cx="2497572" cy="4333686"/>
          </a:xfrm>
          <a:prstGeom prst="rect">
            <a:avLst/>
          </a:prstGeom>
        </p:spPr>
      </p:pic>
      <p:sp>
        <p:nvSpPr>
          <p:cNvPr id="3" name="Slide Number Placeholder 2">
            <a:extLst>
              <a:ext uri="{FF2B5EF4-FFF2-40B4-BE49-F238E27FC236}">
                <a16:creationId xmlns:a16="http://schemas.microsoft.com/office/drawing/2014/main" id="{5E664AF0-8949-58B2-FAC7-159D476FD0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55667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CCCC7-F4EC-306A-0B43-40B4170AA662}"/>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7577BDC-2A39-34B7-1266-E5790D96128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3511" b="13511"/>
          <a:stretch>
            <a:fillRect/>
          </a:stretch>
        </p:blipFill>
        <p:spPr>
          <a:xfrm>
            <a:off x="1" y="1"/>
            <a:ext cx="5079680" cy="6858000"/>
          </a:xfrm>
        </p:spPr>
      </p:pic>
      <p:sp>
        <p:nvSpPr>
          <p:cNvPr id="15" name="Title 1">
            <a:extLst>
              <a:ext uri="{FF2B5EF4-FFF2-40B4-BE49-F238E27FC236}">
                <a16:creationId xmlns:a16="http://schemas.microsoft.com/office/drawing/2014/main" id="{EAD6048B-ED6E-ADB1-7534-5984E81A8AC8}"/>
              </a:ext>
            </a:extLst>
          </p:cNvPr>
          <p:cNvSpPr>
            <a:spLocks noGrp="1"/>
          </p:cNvSpPr>
          <p:nvPr>
            <p:ph type="title"/>
          </p:nvPr>
        </p:nvSpPr>
        <p:spPr>
          <a:xfrm>
            <a:off x="5399998" y="360000"/>
            <a:ext cx="6485612" cy="444154"/>
          </a:xfrm>
        </p:spPr>
        <p:txBody>
          <a:bodyPr/>
          <a:lstStyle/>
          <a:p>
            <a:r>
              <a:rPr lang="en-AU" dirty="0">
                <a:latin typeface="+mj-lt"/>
                <a:cs typeface="Arial" panose="020B0604020202020204"/>
              </a:rPr>
              <a:t>Exit ticket– understanding health and wellbeing</a:t>
            </a:r>
            <a:endParaRPr lang="en-AU" dirty="0">
              <a:cs typeface="Arial"/>
            </a:endParaRPr>
          </a:p>
        </p:txBody>
      </p:sp>
      <p:sp>
        <p:nvSpPr>
          <p:cNvPr id="16" name="Text Placeholder 4">
            <a:extLst>
              <a:ext uri="{FF2B5EF4-FFF2-40B4-BE49-F238E27FC236}">
                <a16:creationId xmlns:a16="http://schemas.microsoft.com/office/drawing/2014/main" id="{D091BB6A-13BF-6C37-57DE-1BA65D2D805D}"/>
              </a:ext>
            </a:extLst>
          </p:cNvPr>
          <p:cNvSpPr>
            <a:spLocks noGrp="1"/>
          </p:cNvSpPr>
          <p:nvPr>
            <p:ph type="body" sz="quarter" idx="18"/>
          </p:nvPr>
        </p:nvSpPr>
        <p:spPr>
          <a:xfrm>
            <a:off x="5399998" y="1450385"/>
            <a:ext cx="5400000" cy="294189"/>
          </a:xfrm>
        </p:spPr>
        <p:txBody>
          <a:bodyPr/>
          <a:lstStyle/>
          <a:p>
            <a:r>
              <a:rPr lang="en-AU" dirty="0">
                <a:cs typeface="Arial"/>
              </a:rPr>
              <a:t>Individual activity</a:t>
            </a:r>
            <a:endParaRPr lang="en-AU" dirty="0"/>
          </a:p>
        </p:txBody>
      </p:sp>
      <p:sp>
        <p:nvSpPr>
          <p:cNvPr id="17" name="Text Placeholder 3">
            <a:extLst>
              <a:ext uri="{FF2B5EF4-FFF2-40B4-BE49-F238E27FC236}">
                <a16:creationId xmlns:a16="http://schemas.microsoft.com/office/drawing/2014/main" id="{3D04C589-9A06-A09F-BC15-F8098FF84855}"/>
              </a:ext>
            </a:extLst>
          </p:cNvPr>
          <p:cNvSpPr txBox="1">
            <a:spLocks/>
          </p:cNvSpPr>
          <p:nvPr/>
        </p:nvSpPr>
        <p:spPr>
          <a:xfrm>
            <a:off x="5399998" y="1979589"/>
            <a:ext cx="6407150" cy="403924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cs typeface="Arial"/>
              </a:rPr>
              <a:t>Complete an exit ticket by responding to the following prompts:</a:t>
            </a:r>
          </a:p>
          <a:p>
            <a:pPr marL="342900" lvl="0" indent="-342900">
              <a:buFont typeface="Arial" panose="020B0604020202020204" pitchFamily="34" charset="0"/>
              <a:buChar char="•"/>
            </a:pPr>
            <a:r>
              <a:rPr lang="en-AU" sz="1800" dirty="0">
                <a:latin typeface="+mn-lt"/>
              </a:rPr>
              <a:t>3 things I learned about health.</a:t>
            </a:r>
          </a:p>
          <a:p>
            <a:pPr marL="342900" lvl="0" indent="-342900">
              <a:buFont typeface="Arial" panose="020B0604020202020204" pitchFamily="34" charset="0"/>
              <a:buChar char="•"/>
            </a:pPr>
            <a:r>
              <a:rPr lang="en-AU" sz="1800" dirty="0">
                <a:latin typeface="+mn-lt"/>
              </a:rPr>
              <a:t>2 ideas about health I hadn’t thought about before…</a:t>
            </a:r>
          </a:p>
          <a:p>
            <a:pPr marL="342900" lvl="0" indent="-342900">
              <a:buFont typeface="Arial" panose="020B0604020202020204" pitchFamily="34" charset="0"/>
              <a:buChar char="•"/>
            </a:pPr>
            <a:r>
              <a:rPr lang="en-AU" sz="1800" dirty="0">
                <a:latin typeface="+mn-lt"/>
              </a:rPr>
              <a:t>1 way the culture can influence the way a person understands health and wellbeing…</a:t>
            </a:r>
          </a:p>
          <a:p>
            <a:r>
              <a:rPr lang="en-AU" sz="1800" b="1" dirty="0">
                <a:latin typeface="+mn-lt"/>
              </a:rPr>
              <a:t>Links with learning sequence 1 success criteria:</a:t>
            </a:r>
          </a:p>
          <a:p>
            <a:pPr marL="285750" indent="-285750">
              <a:buFont typeface="Arial" panose="020B0604020202020204" pitchFamily="34" charset="0"/>
              <a:buChar char="•"/>
            </a:pPr>
            <a:r>
              <a:rPr lang="en-AU" sz="1800" dirty="0">
                <a:latin typeface="+mn-lt"/>
                <a:cs typeface="Arial"/>
              </a:rPr>
              <a:t>I can </a:t>
            </a:r>
            <a:r>
              <a:rPr lang="en-AU" sz="1800" dirty="0">
                <a:latin typeface="+mn-lt"/>
              </a:rPr>
              <a:t>recognise how cultural perspectives shape people’s understanding of health and wellbeing.</a:t>
            </a:r>
          </a:p>
        </p:txBody>
      </p:sp>
      <p:sp>
        <p:nvSpPr>
          <p:cNvPr id="3" name="Slide Number Placeholder 2">
            <a:extLst>
              <a:ext uri="{FF2B5EF4-FFF2-40B4-BE49-F238E27FC236}">
                <a16:creationId xmlns:a16="http://schemas.microsoft.com/office/drawing/2014/main" id="{7CB1E6A7-CED6-317C-7356-BFCEB0D581D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6976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DB9B0-4362-6E6B-EC08-C8ECB43A507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5C66907-D9F8-7678-6AE5-ED5E8A513DD5}"/>
              </a:ext>
            </a:extLst>
          </p:cNvPr>
          <p:cNvSpPr>
            <a:spLocks noGrp="1"/>
          </p:cNvSpPr>
          <p:nvPr>
            <p:ph type="ctrTitle"/>
          </p:nvPr>
        </p:nvSpPr>
        <p:spPr/>
        <p:txBody>
          <a:bodyPr/>
          <a:lstStyle/>
          <a:p>
            <a:r>
              <a:rPr lang="en-AU" dirty="0">
                <a:latin typeface="+mj-lt"/>
              </a:rPr>
              <a:t>Balanced lifestyles</a:t>
            </a:r>
          </a:p>
        </p:txBody>
      </p:sp>
    </p:spTree>
    <p:extLst>
      <p:ext uri="{BB962C8B-B14F-4D97-AF65-F5344CB8AC3E}">
        <p14:creationId xmlns:p14="http://schemas.microsoft.com/office/powerpoint/2010/main" val="428706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C3D25-8F2F-23D5-17B5-C85B2517AA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993673A-314A-99C2-6CD0-61F825E5598E}"/>
              </a:ext>
            </a:extLst>
          </p:cNvPr>
          <p:cNvSpPr>
            <a:spLocks noGrp="1"/>
          </p:cNvSpPr>
          <p:nvPr>
            <p:ph type="title"/>
          </p:nvPr>
        </p:nvSpPr>
        <p:spPr/>
        <p:txBody>
          <a:bodyPr/>
          <a:lstStyle/>
          <a:p>
            <a:r>
              <a:rPr lang="en-AU" dirty="0">
                <a:latin typeface="+mj-lt"/>
              </a:rPr>
              <a:t>Learning intentions and success criteria – balanced lifestyles</a:t>
            </a:r>
          </a:p>
        </p:txBody>
      </p:sp>
      <p:sp>
        <p:nvSpPr>
          <p:cNvPr id="3" name="TextBox 2">
            <a:extLst>
              <a:ext uri="{FF2B5EF4-FFF2-40B4-BE49-F238E27FC236}">
                <a16:creationId xmlns:a16="http://schemas.microsoft.com/office/drawing/2014/main" id="{462134F1-219F-E32D-B267-91A2F566F677}"/>
              </a:ext>
            </a:extLst>
          </p:cNvPr>
          <p:cNvSpPr txBox="1"/>
          <p:nvPr/>
        </p:nvSpPr>
        <p:spPr>
          <a:xfrm>
            <a:off x="359998" y="1662405"/>
            <a:ext cx="11303000" cy="34054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285750" lvl="0" indent="-285750">
              <a:lnSpc>
                <a:spcPct val="150000"/>
              </a:lnSpc>
              <a:spcAft>
                <a:spcPts val="1200"/>
              </a:spcAft>
              <a:buFont typeface="Arial" panose="020B0604020202020204" pitchFamily="34" charset="0"/>
              <a:buChar char="•"/>
            </a:pPr>
            <a:r>
              <a:rPr lang="en-AU" sz="2000" dirty="0"/>
              <a:t>identify and explain the components of a balanced lifestyle and how they support our health and wellbeing.</a:t>
            </a:r>
          </a:p>
          <a:p>
            <a:pPr>
              <a:lnSpc>
                <a:spcPct val="150000"/>
              </a:lnSpc>
              <a:spcAft>
                <a:spcPts val="1200"/>
              </a:spcAft>
            </a:pPr>
            <a:r>
              <a:rPr lang="en-AU" sz="2000" b="1" dirty="0">
                <a:solidFill>
                  <a:schemeClr val="accent1"/>
                </a:solidFill>
                <a:latin typeface="+mj-lt"/>
                <a:cs typeface="Arial" panose="020B0604020202020204" pitchFamily="34" charset="0"/>
              </a:rPr>
              <a:t>I can</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describe the key components of a balanced lifestyle</a:t>
            </a:r>
          </a:p>
          <a:p>
            <a:pPr marL="342900" lvl="0" indent="-342900">
              <a:lnSpc>
                <a:spcPct val="150000"/>
              </a:lnSpc>
              <a:spcAft>
                <a:spcPts val="1200"/>
              </a:spcAft>
              <a:buFont typeface="Arial" panose="020B0604020202020204" pitchFamily="34" charset="0"/>
              <a:buChar char="•"/>
            </a:pPr>
            <a:r>
              <a:rPr lang="en-AU" sz="2000" dirty="0"/>
              <a:t>explain how each component influences health and wellbeing</a:t>
            </a:r>
          </a:p>
        </p:txBody>
      </p:sp>
      <p:sp>
        <p:nvSpPr>
          <p:cNvPr id="2" name="Slide Number Placeholder 1">
            <a:extLst>
              <a:ext uri="{FF2B5EF4-FFF2-40B4-BE49-F238E27FC236}">
                <a16:creationId xmlns:a16="http://schemas.microsoft.com/office/drawing/2014/main" id="{F8A0898C-5B60-66DB-3431-6E0AB675CA3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2032820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B1EC6-CE3C-4ED4-0E45-E9E9C11514C2}"/>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00CF8F9E-AAF6-4584-2627-36698D35F2C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441325"/>
            <a:ext cx="4427537" cy="5975350"/>
          </a:xfrm>
        </p:spPr>
      </p:pic>
      <p:sp>
        <p:nvSpPr>
          <p:cNvPr id="2" name="Title 1">
            <a:extLst>
              <a:ext uri="{FF2B5EF4-FFF2-40B4-BE49-F238E27FC236}">
                <a16:creationId xmlns:a16="http://schemas.microsoft.com/office/drawing/2014/main" id="{04DBA4C9-5FD2-B6BD-554A-B1E2DF8CAA58}"/>
              </a:ext>
            </a:extLst>
          </p:cNvPr>
          <p:cNvSpPr>
            <a:spLocks noGrp="1"/>
          </p:cNvSpPr>
          <p:nvPr>
            <p:ph type="title"/>
          </p:nvPr>
        </p:nvSpPr>
        <p:spPr>
          <a:xfrm>
            <a:off x="5399998" y="360000"/>
            <a:ext cx="6485612" cy="444154"/>
          </a:xfrm>
        </p:spPr>
        <p:txBody>
          <a:bodyPr/>
          <a:lstStyle/>
          <a:p>
            <a:r>
              <a:rPr lang="en-AU" dirty="0">
                <a:latin typeface="+mj-lt"/>
              </a:rPr>
              <a:t>Components of a balanced lifestyle</a:t>
            </a:r>
            <a:endParaRPr lang="en-AU" dirty="0"/>
          </a:p>
        </p:txBody>
      </p:sp>
      <p:sp>
        <p:nvSpPr>
          <p:cNvPr id="5" name="Text Placeholder 4">
            <a:extLst>
              <a:ext uri="{FF2B5EF4-FFF2-40B4-BE49-F238E27FC236}">
                <a16:creationId xmlns:a16="http://schemas.microsoft.com/office/drawing/2014/main" id="{6897F200-965A-C56E-8EEC-A77316A33D73}"/>
              </a:ext>
            </a:extLst>
          </p:cNvPr>
          <p:cNvSpPr>
            <a:spLocks noGrp="1"/>
          </p:cNvSpPr>
          <p:nvPr>
            <p:ph type="body" sz="quarter" idx="18"/>
          </p:nvPr>
        </p:nvSpPr>
        <p:spPr>
          <a:xfrm>
            <a:off x="5399996" y="1543070"/>
            <a:ext cx="5400000" cy="294189"/>
          </a:xfrm>
        </p:spPr>
        <p:txBody>
          <a:bodyPr/>
          <a:lstStyle/>
          <a:p>
            <a:r>
              <a:rPr lang="en-AU" dirty="0">
                <a:latin typeface="+mj-lt"/>
              </a:rPr>
              <a:t>Pair activity</a:t>
            </a:r>
          </a:p>
        </p:txBody>
      </p:sp>
      <p:sp>
        <p:nvSpPr>
          <p:cNvPr id="4" name="Text Placeholder 10">
            <a:extLst>
              <a:ext uri="{FF2B5EF4-FFF2-40B4-BE49-F238E27FC236}">
                <a16:creationId xmlns:a16="http://schemas.microsoft.com/office/drawing/2014/main" id="{E3C98813-CE6C-1683-729A-C7A95D6504C0}"/>
              </a:ext>
            </a:extLst>
          </p:cNvPr>
          <p:cNvSpPr>
            <a:spLocks noGrp="1"/>
          </p:cNvSpPr>
          <p:nvPr>
            <p:ph type="body" sz="quarter" idx="17"/>
          </p:nvPr>
        </p:nvSpPr>
        <p:spPr>
          <a:xfrm>
            <a:off x="5399996" y="2151765"/>
            <a:ext cx="6444002" cy="444155"/>
          </a:xfrm>
        </p:spPr>
        <p:txBody>
          <a:bodyPr/>
          <a:lstStyle/>
          <a:p>
            <a:pPr>
              <a:spcBef>
                <a:spcPts val="600"/>
              </a:spcBef>
              <a:spcAft>
                <a:spcPts val="600"/>
              </a:spcAft>
            </a:pPr>
            <a:r>
              <a:rPr lang="en-AU" b="1" dirty="0"/>
              <a:t>Components of a balanced lifestyle can include:</a:t>
            </a:r>
            <a:endParaRPr lang="en-AU" sz="1800" dirty="0"/>
          </a:p>
          <a:p>
            <a:endParaRPr lang="en-AU" sz="1800" dirty="0"/>
          </a:p>
          <a:p>
            <a:endParaRPr lang="en-AU" sz="1800" dirty="0"/>
          </a:p>
          <a:p>
            <a:endParaRPr lang="en-AU" sz="1800" dirty="0"/>
          </a:p>
          <a:p>
            <a:endParaRPr lang="en-AU" sz="1800" dirty="0"/>
          </a:p>
        </p:txBody>
      </p:sp>
      <p:sp>
        <p:nvSpPr>
          <p:cNvPr id="7" name="TextBox 6">
            <a:extLst>
              <a:ext uri="{FF2B5EF4-FFF2-40B4-BE49-F238E27FC236}">
                <a16:creationId xmlns:a16="http://schemas.microsoft.com/office/drawing/2014/main" id="{E2099D06-4B70-240E-1F09-677307A15D5C}"/>
              </a:ext>
            </a:extLst>
          </p:cNvPr>
          <p:cNvSpPr txBox="1"/>
          <p:nvPr/>
        </p:nvSpPr>
        <p:spPr>
          <a:xfrm>
            <a:off x="5399996" y="2837039"/>
            <a:ext cx="6180880" cy="1755930"/>
          </a:xfrm>
          <a:prstGeom prst="rect">
            <a:avLst/>
          </a:prstGeom>
          <a:noFill/>
        </p:spPr>
        <p:txBody>
          <a:bodyPr wrap="square" numCol="2">
            <a:spAutoFit/>
          </a:bodyPr>
          <a:lstStyle/>
          <a:p>
            <a:pPr marL="342900" indent="-342900">
              <a:lnSpc>
                <a:spcPct val="150000"/>
              </a:lnSpc>
              <a:spcAft>
                <a:spcPts val="1200"/>
              </a:spcAft>
              <a:buFont typeface="Arial" panose="020B0604020202020204" pitchFamily="34" charset="0"/>
              <a:buChar char="•"/>
            </a:pPr>
            <a:r>
              <a:rPr lang="en-AU" sz="1800" dirty="0"/>
              <a:t>nutrition</a:t>
            </a:r>
          </a:p>
          <a:p>
            <a:pPr marL="342900" indent="-342900">
              <a:lnSpc>
                <a:spcPct val="150000"/>
              </a:lnSpc>
              <a:spcAft>
                <a:spcPts val="1200"/>
              </a:spcAft>
              <a:buFont typeface="Arial" panose="020B0604020202020204" pitchFamily="34" charset="0"/>
              <a:buChar char="•"/>
            </a:pPr>
            <a:r>
              <a:rPr lang="en-AU" sz="1800" dirty="0"/>
              <a:t>physical activity</a:t>
            </a:r>
          </a:p>
          <a:p>
            <a:pPr marL="342900" indent="-342900">
              <a:lnSpc>
                <a:spcPct val="150000"/>
              </a:lnSpc>
              <a:spcAft>
                <a:spcPts val="1200"/>
              </a:spcAft>
              <a:buFont typeface="Arial" panose="020B0604020202020204" pitchFamily="34" charset="0"/>
              <a:buChar char="•"/>
            </a:pPr>
            <a:r>
              <a:rPr lang="en-AU" sz="1800" dirty="0"/>
              <a:t>sleep</a:t>
            </a:r>
          </a:p>
          <a:p>
            <a:pPr marL="342900" indent="-342900">
              <a:lnSpc>
                <a:spcPct val="150000"/>
              </a:lnSpc>
              <a:spcAft>
                <a:spcPts val="1200"/>
              </a:spcAft>
              <a:buFont typeface="Arial" panose="020B0604020202020204" pitchFamily="34" charset="0"/>
              <a:buChar char="•"/>
            </a:pPr>
            <a:r>
              <a:rPr lang="en-AU" sz="1800" dirty="0"/>
              <a:t>social interactions</a:t>
            </a:r>
          </a:p>
          <a:p>
            <a:pPr marL="342900" indent="-342900">
              <a:lnSpc>
                <a:spcPct val="150000"/>
              </a:lnSpc>
              <a:spcAft>
                <a:spcPts val="1200"/>
              </a:spcAft>
              <a:buFont typeface="Arial" panose="020B0604020202020204" pitchFamily="34" charset="0"/>
              <a:buChar char="•"/>
            </a:pPr>
            <a:r>
              <a:rPr lang="en-AU" sz="1800" dirty="0"/>
              <a:t>activities outside </a:t>
            </a:r>
          </a:p>
          <a:p>
            <a:pPr marL="342900" indent="-342900">
              <a:lnSpc>
                <a:spcPct val="150000"/>
              </a:lnSpc>
              <a:spcAft>
                <a:spcPts val="1200"/>
              </a:spcAft>
              <a:buFont typeface="Arial" panose="020B0604020202020204" pitchFamily="34" charset="0"/>
              <a:buChar char="•"/>
            </a:pPr>
            <a:r>
              <a:rPr lang="en-AU" sz="1800" dirty="0"/>
              <a:t>screen time.</a:t>
            </a:r>
          </a:p>
        </p:txBody>
      </p:sp>
      <p:sp>
        <p:nvSpPr>
          <p:cNvPr id="9" name="Text Placeholder 10">
            <a:extLst>
              <a:ext uri="{FF2B5EF4-FFF2-40B4-BE49-F238E27FC236}">
                <a16:creationId xmlns:a16="http://schemas.microsoft.com/office/drawing/2014/main" id="{D5F344FF-22E7-F0BE-B295-24D4A30FD9C6}"/>
              </a:ext>
            </a:extLst>
          </p:cNvPr>
          <p:cNvSpPr txBox="1">
            <a:spLocks/>
          </p:cNvSpPr>
          <p:nvPr/>
        </p:nvSpPr>
        <p:spPr>
          <a:xfrm>
            <a:off x="5441608" y="4834088"/>
            <a:ext cx="6444002" cy="158258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In pairs:</a:t>
            </a:r>
          </a:p>
          <a:p>
            <a:pPr marL="342900" indent="-342900">
              <a:buFont typeface="Arial" panose="020B0604020202020204" pitchFamily="34" charset="0"/>
              <a:buChar char="•"/>
            </a:pPr>
            <a:r>
              <a:rPr lang="en-AU" sz="1800" dirty="0">
                <a:latin typeface="+mn-lt"/>
              </a:rPr>
              <a:t>match the component of a balanced lifestyle to the description by drawing a line to connect the two items.</a:t>
            </a:r>
          </a:p>
        </p:txBody>
      </p:sp>
      <p:sp>
        <p:nvSpPr>
          <p:cNvPr id="3" name="Slide Number Placeholder 2">
            <a:extLst>
              <a:ext uri="{FF2B5EF4-FFF2-40B4-BE49-F238E27FC236}">
                <a16:creationId xmlns:a16="http://schemas.microsoft.com/office/drawing/2014/main" id="{F55427AC-CB74-67A2-34E4-8C0A334C512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25</a:t>
            </a:fld>
            <a:endParaRPr lang="en-AU" dirty="0"/>
          </a:p>
        </p:txBody>
      </p:sp>
    </p:spTree>
    <p:extLst>
      <p:ext uri="{BB962C8B-B14F-4D97-AF65-F5344CB8AC3E}">
        <p14:creationId xmlns:p14="http://schemas.microsoft.com/office/powerpoint/2010/main" val="352730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80DAD-5EC5-B478-1CC8-B65479C3576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D094DD8-5EEF-E1D8-1B97-AF4FDB956334}"/>
              </a:ext>
              <a:ext uri="{C183D7F6-B498-43B3-948B-1728B52AA6E4}">
                <adec:decorative xmlns:adec="http://schemas.microsoft.com/office/drawing/2017/decorative" val="1"/>
              </a:ext>
            </a:extLst>
          </p:cNvPr>
          <p:cNvSpPr/>
          <p:nvPr/>
        </p:nvSpPr>
        <p:spPr>
          <a:xfrm>
            <a:off x="0" y="0"/>
            <a:ext cx="5085806"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a:extLst>
              <a:ext uri="{FF2B5EF4-FFF2-40B4-BE49-F238E27FC236}">
                <a16:creationId xmlns:a16="http://schemas.microsoft.com/office/drawing/2014/main" id="{8FB1309E-5F45-3AE3-6958-92E3A6EE464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2946" y="1568503"/>
            <a:ext cx="4089281" cy="4103168"/>
          </a:xfrm>
          <a:prstGeom prst="ellipse">
            <a:avLst/>
          </a:prstGeom>
        </p:spPr>
      </p:pic>
      <p:pic>
        <p:nvPicPr>
          <p:cNvPr id="8" name="Picture 7">
            <a:extLst>
              <a:ext uri="{FF2B5EF4-FFF2-40B4-BE49-F238E27FC236}">
                <a16:creationId xmlns:a16="http://schemas.microsoft.com/office/drawing/2014/main" id="{7CCF322F-B6D5-D4EA-F64C-97A36A88027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885952" y="1982984"/>
            <a:ext cx="3179094" cy="3189063"/>
          </a:xfrm>
          <a:prstGeom prst="ellipse">
            <a:avLst/>
          </a:prstGeom>
          <a:noFill/>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A5EE66A-A8A9-9875-B954-1CAF2A70C0E0}"/>
              </a:ext>
            </a:extLst>
          </p:cNvPr>
          <p:cNvSpPr>
            <a:spLocks noGrp="1"/>
          </p:cNvSpPr>
          <p:nvPr>
            <p:ph type="title"/>
          </p:nvPr>
        </p:nvSpPr>
        <p:spPr>
          <a:xfrm>
            <a:off x="5399998" y="360000"/>
            <a:ext cx="6485612" cy="444154"/>
          </a:xfrm>
        </p:spPr>
        <p:txBody>
          <a:bodyPr/>
          <a:lstStyle/>
          <a:p>
            <a:r>
              <a:rPr lang="en-AU" dirty="0">
                <a:latin typeface="+mj-lt"/>
              </a:rPr>
              <a:t>The balanced lifestyle wheel</a:t>
            </a:r>
            <a:endParaRPr lang="en-AU" dirty="0"/>
          </a:p>
        </p:txBody>
      </p:sp>
      <p:sp>
        <p:nvSpPr>
          <p:cNvPr id="5" name="Text Placeholder 4">
            <a:extLst>
              <a:ext uri="{FF2B5EF4-FFF2-40B4-BE49-F238E27FC236}">
                <a16:creationId xmlns:a16="http://schemas.microsoft.com/office/drawing/2014/main" id="{F16C3E89-4EBF-955F-56A2-6B0071202E68}"/>
              </a:ext>
            </a:extLst>
          </p:cNvPr>
          <p:cNvSpPr>
            <a:spLocks noGrp="1"/>
          </p:cNvSpPr>
          <p:nvPr>
            <p:ph type="body" sz="quarter" idx="18"/>
          </p:nvPr>
        </p:nvSpPr>
        <p:spPr>
          <a:xfrm>
            <a:off x="5399998" y="1039234"/>
            <a:ext cx="5400000" cy="294189"/>
          </a:xfrm>
        </p:spPr>
        <p:txBody>
          <a:bodyPr/>
          <a:lstStyle/>
          <a:p>
            <a:r>
              <a:rPr lang="en-AU" dirty="0">
                <a:latin typeface="+mj-lt"/>
              </a:rPr>
              <a:t>Car analogy revisited</a:t>
            </a:r>
          </a:p>
        </p:txBody>
      </p:sp>
      <p:sp>
        <p:nvSpPr>
          <p:cNvPr id="15" name="TextBox 14">
            <a:extLst>
              <a:ext uri="{FF2B5EF4-FFF2-40B4-BE49-F238E27FC236}">
                <a16:creationId xmlns:a16="http://schemas.microsoft.com/office/drawing/2014/main" id="{7DCC7587-A811-4479-F5F5-70D073615D90}"/>
              </a:ext>
            </a:extLst>
          </p:cNvPr>
          <p:cNvSpPr txBox="1"/>
          <p:nvPr/>
        </p:nvSpPr>
        <p:spPr>
          <a:xfrm>
            <a:off x="5345052" y="1504976"/>
            <a:ext cx="6444002" cy="2841740"/>
          </a:xfrm>
          <a:prstGeom prst="rect">
            <a:avLst/>
          </a:prstGeom>
          <a:noFill/>
        </p:spPr>
        <p:txBody>
          <a:bodyPr wrap="square">
            <a:spAutoFit/>
          </a:bodyPr>
          <a:lstStyle/>
          <a:p>
            <a:pPr lvl="0">
              <a:lnSpc>
                <a:spcPct val="150000"/>
              </a:lnSpc>
              <a:spcAft>
                <a:spcPts val="1200"/>
              </a:spcAft>
            </a:pPr>
            <a:r>
              <a:rPr lang="en-AU" sz="1800" b="1" dirty="0">
                <a:effectLst/>
                <a:ea typeface="Calibri" panose="020F0502020204030204" pitchFamily="34" charset="0"/>
              </a:rPr>
              <a:t>Health</a:t>
            </a:r>
            <a:r>
              <a:rPr lang="en-AU" sz="1800" dirty="0">
                <a:effectLst/>
                <a:ea typeface="Calibri" panose="020F0502020204030204" pitchFamily="34" charset="0"/>
              </a:rPr>
              <a:t> = the different parts of the car working together.</a:t>
            </a:r>
          </a:p>
          <a:p>
            <a:pPr lvl="0">
              <a:lnSpc>
                <a:spcPct val="150000"/>
              </a:lnSpc>
              <a:spcAft>
                <a:spcPts val="1200"/>
              </a:spcAft>
            </a:pPr>
            <a:r>
              <a:rPr lang="en-AU" sz="1800" b="1" dirty="0">
                <a:ea typeface="Calibri" panose="020F0502020204030204" pitchFamily="34" charset="0"/>
              </a:rPr>
              <a:t>W</a:t>
            </a:r>
            <a:r>
              <a:rPr lang="en-AU" sz="1800" b="1" dirty="0">
                <a:effectLst/>
                <a:ea typeface="Calibri" panose="020F0502020204030204" pitchFamily="34" charset="0"/>
              </a:rPr>
              <a:t>ellbeing</a:t>
            </a:r>
            <a:r>
              <a:rPr lang="en-AU" sz="1800" dirty="0">
                <a:effectLst/>
                <a:ea typeface="Calibri" panose="020F0502020204030204" pitchFamily="34" charset="0"/>
              </a:rPr>
              <a:t> = how smoothly the whole car runs and how much you enjoy the journey.</a:t>
            </a:r>
          </a:p>
          <a:p>
            <a:pPr lvl="0">
              <a:lnSpc>
                <a:spcPct val="150000"/>
              </a:lnSpc>
              <a:spcAft>
                <a:spcPts val="1200"/>
              </a:spcAft>
            </a:pPr>
            <a:r>
              <a:rPr lang="en-AU" sz="1800" b="1" dirty="0">
                <a:ea typeface="Calibri" panose="020F0502020204030204" pitchFamily="34" charset="0"/>
              </a:rPr>
              <a:t>B</a:t>
            </a:r>
            <a:r>
              <a:rPr lang="en-AU" sz="1800" b="1" dirty="0">
                <a:effectLst/>
                <a:ea typeface="Calibri" panose="020F0502020204030204" pitchFamily="34" charset="0"/>
              </a:rPr>
              <a:t>alanced lifestyle</a:t>
            </a:r>
            <a:r>
              <a:rPr lang="en-AU" sz="1800" dirty="0">
                <a:effectLst/>
                <a:ea typeface="Calibri" panose="020F0502020204030204" pitchFamily="34" charset="0"/>
              </a:rPr>
              <a:t> = are the wheels that make the car move smoothly and reliably when inflated and balanced, but bumpy and harder to control when flat.</a:t>
            </a:r>
          </a:p>
        </p:txBody>
      </p:sp>
      <p:pic>
        <p:nvPicPr>
          <p:cNvPr id="10" name="Picture 9">
            <a:extLst>
              <a:ext uri="{FF2B5EF4-FFF2-40B4-BE49-F238E27FC236}">
                <a16:creationId xmlns:a16="http://schemas.microsoft.com/office/drawing/2014/main" id="{18126A91-732C-EFD0-F3CD-10B5CB2131E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012689" y="4660471"/>
            <a:ext cx="3108729" cy="2022400"/>
          </a:xfrm>
          <a:prstGeom prst="rect">
            <a:avLst/>
          </a:prstGeom>
        </p:spPr>
      </p:pic>
      <p:sp>
        <p:nvSpPr>
          <p:cNvPr id="3" name="Slide Number Placeholder 2">
            <a:extLst>
              <a:ext uri="{FF2B5EF4-FFF2-40B4-BE49-F238E27FC236}">
                <a16:creationId xmlns:a16="http://schemas.microsoft.com/office/drawing/2014/main" id="{2F903987-BDF5-A0E8-C870-63FEEDEB41C5}"/>
              </a:ext>
            </a:extLst>
          </p:cNvPr>
          <p:cNvSpPr>
            <a:spLocks noGrp="1"/>
          </p:cNvSpPr>
          <p:nvPr>
            <p:ph type="sldNum" sz="quarter" idx="16"/>
          </p:nvPr>
        </p:nvSpPr>
        <p:spPr/>
        <p:txBody>
          <a:bodyPr/>
          <a:lstStyle/>
          <a:p>
            <a:fld id="{10A01DC5-1685-4615-8240-15192985C6A2}" type="slidenum">
              <a:rPr lang="en-AU" smtClean="0"/>
              <a:pPr/>
              <a:t>26</a:t>
            </a:fld>
            <a:endParaRPr lang="en-AU" dirty="0"/>
          </a:p>
        </p:txBody>
      </p:sp>
    </p:spTree>
    <p:extLst>
      <p:ext uri="{BB962C8B-B14F-4D97-AF65-F5344CB8AC3E}">
        <p14:creationId xmlns:p14="http://schemas.microsoft.com/office/powerpoint/2010/main" val="291366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9F870-4B98-4173-8241-A13E56A42C2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2DD981D-687F-9024-D9CB-A52AC9C5FF0E}"/>
              </a:ext>
              <a:ext uri="{C183D7F6-B498-43B3-948B-1728B52AA6E4}">
                <adec:decorative xmlns:adec="http://schemas.microsoft.com/office/drawing/2017/decorative" val="1"/>
              </a:ext>
            </a:extLst>
          </p:cNvPr>
          <p:cNvSpPr/>
          <p:nvPr/>
        </p:nvSpPr>
        <p:spPr>
          <a:xfrm>
            <a:off x="0" y="1571105"/>
            <a:ext cx="12192000" cy="528689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itle 3">
            <a:extLst>
              <a:ext uri="{FF2B5EF4-FFF2-40B4-BE49-F238E27FC236}">
                <a16:creationId xmlns:a16="http://schemas.microsoft.com/office/drawing/2014/main" id="{C0D10AF1-63A1-79E3-30B1-5AD8A6E41D3F}"/>
              </a:ext>
            </a:extLst>
          </p:cNvPr>
          <p:cNvSpPr>
            <a:spLocks noGrp="1"/>
          </p:cNvSpPr>
          <p:nvPr>
            <p:ph type="title"/>
          </p:nvPr>
        </p:nvSpPr>
        <p:spPr>
          <a:xfrm>
            <a:off x="360000" y="426021"/>
            <a:ext cx="11484000" cy="545601"/>
          </a:xfrm>
        </p:spPr>
        <p:txBody>
          <a:bodyPr/>
          <a:lstStyle/>
          <a:p>
            <a:r>
              <a:rPr lang="en-AU" dirty="0">
                <a:latin typeface="+mj-lt"/>
              </a:rPr>
              <a:t>Balanced lifestyle snapshots – modelled example (1)</a:t>
            </a:r>
          </a:p>
        </p:txBody>
      </p:sp>
      <p:sp>
        <p:nvSpPr>
          <p:cNvPr id="2" name="Text Placeholder 10">
            <a:extLst>
              <a:ext uri="{FF2B5EF4-FFF2-40B4-BE49-F238E27FC236}">
                <a16:creationId xmlns:a16="http://schemas.microsoft.com/office/drawing/2014/main" id="{05D931D3-DF24-72EE-854A-BDD6C7CF7811}"/>
              </a:ext>
            </a:extLst>
          </p:cNvPr>
          <p:cNvSpPr>
            <a:spLocks noGrp="1"/>
          </p:cNvSpPr>
          <p:nvPr>
            <p:ph type="body" sz="quarter" idx="17"/>
          </p:nvPr>
        </p:nvSpPr>
        <p:spPr>
          <a:xfrm>
            <a:off x="360000" y="1007347"/>
            <a:ext cx="9634392" cy="724663"/>
          </a:xfrm>
        </p:spPr>
        <p:txBody>
          <a:bodyPr/>
          <a:lstStyle/>
          <a:p>
            <a:r>
              <a:rPr lang="en-AU" dirty="0">
                <a:solidFill>
                  <a:schemeClr val="accent2"/>
                </a:solidFill>
                <a:latin typeface="+mj-lt"/>
              </a:rPr>
              <a:t>Priya’s lifestyle snapshot</a:t>
            </a:r>
          </a:p>
          <a:p>
            <a:endParaRPr lang="en-AU" dirty="0">
              <a:latin typeface="+mj-lt"/>
            </a:endParaRPr>
          </a:p>
          <a:p>
            <a:endParaRPr lang="en-AU" dirty="0">
              <a:latin typeface="+mj-lt"/>
            </a:endParaRPr>
          </a:p>
        </p:txBody>
      </p:sp>
      <p:sp>
        <p:nvSpPr>
          <p:cNvPr id="8" name="TextBox 7">
            <a:extLst>
              <a:ext uri="{FF2B5EF4-FFF2-40B4-BE49-F238E27FC236}">
                <a16:creationId xmlns:a16="http://schemas.microsoft.com/office/drawing/2014/main" id="{23CF7F5C-C2A7-27F6-739B-E8364EAD06AC}"/>
              </a:ext>
            </a:extLst>
          </p:cNvPr>
          <p:cNvSpPr txBox="1"/>
          <p:nvPr/>
        </p:nvSpPr>
        <p:spPr>
          <a:xfrm>
            <a:off x="350355" y="1778149"/>
            <a:ext cx="6444002" cy="456535"/>
          </a:xfrm>
          <a:prstGeom prst="rect">
            <a:avLst/>
          </a:prstGeom>
          <a:noFill/>
        </p:spPr>
        <p:txBody>
          <a:bodyPr wrap="square">
            <a:spAutoFit/>
          </a:bodyPr>
          <a:lstStyle/>
          <a:p>
            <a:pPr lvl="0">
              <a:lnSpc>
                <a:spcPct val="150000"/>
              </a:lnSpc>
              <a:spcBef>
                <a:spcPts val="1200"/>
              </a:spcBef>
              <a:spcAft>
                <a:spcPts val="600"/>
              </a:spcAft>
            </a:pPr>
            <a:r>
              <a:rPr lang="en-AU" sz="1800" b="1" dirty="0">
                <a:effectLst/>
                <a:latin typeface="+mj-lt"/>
                <a:ea typeface="Calibri" panose="020F0502020204030204" pitchFamily="34" charset="0"/>
              </a:rPr>
              <a:t>Read the character snapshot</a:t>
            </a:r>
          </a:p>
        </p:txBody>
      </p:sp>
      <p:sp>
        <p:nvSpPr>
          <p:cNvPr id="6" name="Text Placeholder 10">
            <a:extLst>
              <a:ext uri="{FF2B5EF4-FFF2-40B4-BE49-F238E27FC236}">
                <a16:creationId xmlns:a16="http://schemas.microsoft.com/office/drawing/2014/main" id="{263978CF-4C8D-E856-6AB6-455A74EE8405}"/>
              </a:ext>
            </a:extLst>
          </p:cNvPr>
          <p:cNvSpPr txBox="1">
            <a:spLocks/>
          </p:cNvSpPr>
          <p:nvPr/>
        </p:nvSpPr>
        <p:spPr>
          <a:xfrm>
            <a:off x="350355" y="2446481"/>
            <a:ext cx="9403265" cy="3142052"/>
          </a:xfrm>
          <a:prstGeom prst="rect">
            <a:avLst/>
          </a:prstGeom>
          <a:solidFill>
            <a:schemeClr val="accent4"/>
          </a:solidFill>
          <a:ln w="38100">
            <a:solidFill>
              <a:schemeClr val="accent1"/>
            </a:solidFill>
          </a:ln>
        </p:spPr>
        <p:txBody>
          <a:bodyPr vert="horz" lIns="180000" tIns="180000" rIns="180000" bIns="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lvl="4" indent="0">
              <a:spcAft>
                <a:spcPts val="1200"/>
              </a:spcAft>
              <a:buNone/>
            </a:pPr>
            <a:r>
              <a:rPr lang="en-AU" sz="1600" dirty="0">
                <a:latin typeface="+mn-lt"/>
              </a:rPr>
              <a:t>Priya is 13 years old and in Year 7. She loves computer games and spends about 3 hours gaming on most afternoons. Even though that is a lot of screen time, she also plays basketball twice a week and has training after school 3 days a week. She sometimes forgets to eat breakfast, but usually eats fruit, sandwiches and snacks during the day and has dinner with her family. </a:t>
            </a:r>
          </a:p>
          <a:p>
            <a:pPr marL="180000" lvl="4" indent="0">
              <a:spcAft>
                <a:spcPts val="1200"/>
              </a:spcAft>
              <a:buNone/>
            </a:pPr>
            <a:r>
              <a:rPr lang="en-AU" sz="1600" dirty="0">
                <a:latin typeface="+mn-lt"/>
              </a:rPr>
              <a:t>Priya sometimes stays up late on weekends, but she gets 8 hours of sleep on most school nights. She hangs out with her basketball friends and her cousins on most weekends, and when she feels stressed, she chats with her older sister.</a:t>
            </a:r>
          </a:p>
        </p:txBody>
      </p:sp>
      <p:sp>
        <p:nvSpPr>
          <p:cNvPr id="10" name="TextBox 9">
            <a:extLst>
              <a:ext uri="{FF2B5EF4-FFF2-40B4-BE49-F238E27FC236}">
                <a16:creationId xmlns:a16="http://schemas.microsoft.com/office/drawing/2014/main" id="{6008D516-57BC-F51F-C381-D8D2548F239A}"/>
              </a:ext>
            </a:extLst>
          </p:cNvPr>
          <p:cNvSpPr txBox="1"/>
          <p:nvPr/>
        </p:nvSpPr>
        <p:spPr>
          <a:xfrm>
            <a:off x="350355" y="5800330"/>
            <a:ext cx="10206400" cy="872034"/>
          </a:xfrm>
          <a:prstGeom prst="rect">
            <a:avLst/>
          </a:prstGeom>
          <a:noFill/>
        </p:spPr>
        <p:txBody>
          <a:bodyPr wrap="square" lIns="91440" tIns="45720" rIns="91440" bIns="45720" anchor="t">
            <a:spAutoFit/>
          </a:bodyPr>
          <a:lstStyle/>
          <a:p>
            <a:pPr lvl="0">
              <a:lnSpc>
                <a:spcPct val="150000"/>
              </a:lnSpc>
              <a:spcBef>
                <a:spcPts val="1200"/>
              </a:spcBef>
              <a:spcAft>
                <a:spcPts val="600"/>
              </a:spcAft>
            </a:pPr>
            <a:r>
              <a:rPr lang="en-AU" sz="1800" dirty="0"/>
              <a:t>Underline or </a:t>
            </a:r>
            <a:r>
              <a:rPr lang="en-AU" sz="1800" b="1" dirty="0">
                <a:highlight>
                  <a:srgbClr val="FFFF00"/>
                </a:highlight>
              </a:rPr>
              <a:t>highlight text</a:t>
            </a:r>
            <a:r>
              <a:rPr lang="en-AU" sz="1800" dirty="0"/>
              <a:t> that demonstrates a component of a balanced lifestyle and write which specific component it is.</a:t>
            </a:r>
            <a:endParaRPr lang="en-AU" sz="1800" dirty="0">
              <a:effectLst/>
              <a:latin typeface="Arial" panose="020B0604020202020204" pitchFamily="34" charset="0"/>
              <a:ea typeface="Calibri" panose="020F0502020204030204" pitchFamily="34" charset="0"/>
            </a:endParaRPr>
          </a:p>
        </p:txBody>
      </p:sp>
      <p:pic>
        <p:nvPicPr>
          <p:cNvPr id="9" name="Female character">
            <a:extLst>
              <a:ext uri="{FF2B5EF4-FFF2-40B4-BE49-F238E27FC236}">
                <a16:creationId xmlns:a16="http://schemas.microsoft.com/office/drawing/2014/main" id="{3C08BE76-EB2F-0977-D503-75FA214990D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823453" y="1811695"/>
            <a:ext cx="2298714" cy="3988635"/>
          </a:xfrm>
          <a:prstGeom prst="rect">
            <a:avLst/>
          </a:prstGeom>
        </p:spPr>
      </p:pic>
      <p:sp>
        <p:nvSpPr>
          <p:cNvPr id="3" name="Slide Number Placeholder 2">
            <a:extLst>
              <a:ext uri="{FF2B5EF4-FFF2-40B4-BE49-F238E27FC236}">
                <a16:creationId xmlns:a16="http://schemas.microsoft.com/office/drawing/2014/main" id="{0F657947-23CF-BA9D-20F0-FF0C46F5DF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dirty="0"/>
          </a:p>
        </p:txBody>
      </p:sp>
    </p:spTree>
    <p:extLst>
      <p:ext uri="{BB962C8B-B14F-4D97-AF65-F5344CB8AC3E}">
        <p14:creationId xmlns:p14="http://schemas.microsoft.com/office/powerpoint/2010/main" val="327506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D7643-04DC-7F0F-6A04-C8EBF278771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2E1B463-4DC3-2D0C-6523-3C4D83CD05F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770" t="29640" r="19336" b="27134"/>
          <a:stretch>
            <a:fillRect/>
          </a:stretch>
        </p:blipFill>
        <p:spPr bwMode="auto">
          <a:xfrm>
            <a:off x="402946" y="1482580"/>
            <a:ext cx="4119894" cy="4132813"/>
          </a:xfrm>
          <a:prstGeom prst="ellipse">
            <a:avLst/>
          </a:prstGeom>
          <a:noFill/>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B5939C5-966C-2C5B-0E62-446F4D1E52D7}"/>
              </a:ext>
            </a:extLst>
          </p:cNvPr>
          <p:cNvSpPr>
            <a:spLocks noGrp="1"/>
          </p:cNvSpPr>
          <p:nvPr>
            <p:ph type="title"/>
          </p:nvPr>
        </p:nvSpPr>
        <p:spPr>
          <a:xfrm>
            <a:off x="5399998" y="360000"/>
            <a:ext cx="6485612" cy="444154"/>
          </a:xfrm>
        </p:spPr>
        <p:txBody>
          <a:bodyPr/>
          <a:lstStyle/>
          <a:p>
            <a:r>
              <a:rPr lang="en-AU" dirty="0">
                <a:latin typeface="+mj-lt"/>
                <a:cs typeface="Arial"/>
              </a:rPr>
              <a:t>Balanced lifestyle snapshots – modelled example (2)</a:t>
            </a:r>
          </a:p>
        </p:txBody>
      </p:sp>
      <p:sp>
        <p:nvSpPr>
          <p:cNvPr id="5" name="Text Placeholder 4">
            <a:extLst>
              <a:ext uri="{FF2B5EF4-FFF2-40B4-BE49-F238E27FC236}">
                <a16:creationId xmlns:a16="http://schemas.microsoft.com/office/drawing/2014/main" id="{486B190B-4C0D-E0C3-7D78-6F9DAEC25196}"/>
              </a:ext>
            </a:extLst>
          </p:cNvPr>
          <p:cNvSpPr>
            <a:spLocks noGrp="1"/>
          </p:cNvSpPr>
          <p:nvPr>
            <p:ph type="body" sz="quarter" idx="18"/>
          </p:nvPr>
        </p:nvSpPr>
        <p:spPr>
          <a:xfrm>
            <a:off x="5399998" y="1482580"/>
            <a:ext cx="5400000" cy="294189"/>
          </a:xfrm>
        </p:spPr>
        <p:txBody>
          <a:bodyPr/>
          <a:lstStyle/>
          <a:p>
            <a:r>
              <a:rPr lang="en-AU" dirty="0"/>
              <a:t>Priya’s lifestyle snapshot</a:t>
            </a:r>
          </a:p>
        </p:txBody>
      </p:sp>
      <p:sp>
        <p:nvSpPr>
          <p:cNvPr id="16" name="TextBox 15">
            <a:extLst>
              <a:ext uri="{FF2B5EF4-FFF2-40B4-BE49-F238E27FC236}">
                <a16:creationId xmlns:a16="http://schemas.microsoft.com/office/drawing/2014/main" id="{B8035C2C-5765-C6FF-34E2-8387D62A6C7A}"/>
              </a:ext>
            </a:extLst>
          </p:cNvPr>
          <p:cNvSpPr txBox="1"/>
          <p:nvPr/>
        </p:nvSpPr>
        <p:spPr>
          <a:xfrm>
            <a:off x="5345052" y="1847279"/>
            <a:ext cx="6444002" cy="1287532"/>
          </a:xfrm>
          <a:prstGeom prst="rect">
            <a:avLst/>
          </a:prstGeom>
          <a:solidFill>
            <a:schemeClr val="bg1"/>
          </a:solidFill>
        </p:spPr>
        <p:txBody>
          <a:bodyPr wrap="square">
            <a:spAutoFit/>
          </a:bodyPr>
          <a:lstStyle/>
          <a:p>
            <a:pPr lvl="0">
              <a:lnSpc>
                <a:spcPct val="150000"/>
              </a:lnSpc>
              <a:spcAft>
                <a:spcPts val="1200"/>
              </a:spcAft>
            </a:pPr>
            <a:r>
              <a:rPr lang="en-AU" sz="1800" dirty="0"/>
              <a:t>Co-construct a criteria for each lifestyle component based on the categories ‘balanced achieved’, ‘almost there’ and ‘not there yet’.</a:t>
            </a:r>
          </a:p>
        </p:txBody>
      </p:sp>
      <p:graphicFrame>
        <p:nvGraphicFramePr>
          <p:cNvPr id="11" name="Table 10">
            <a:extLst>
              <a:ext uri="{FF2B5EF4-FFF2-40B4-BE49-F238E27FC236}">
                <a16:creationId xmlns:a16="http://schemas.microsoft.com/office/drawing/2014/main" id="{38C27AEA-0135-DCBF-30AE-2628C120E34F}"/>
              </a:ext>
            </a:extLst>
          </p:cNvPr>
          <p:cNvGraphicFramePr>
            <a:graphicFrameLocks noGrp="1"/>
          </p:cNvGraphicFramePr>
          <p:nvPr>
            <p:extLst>
              <p:ext uri="{D42A27DB-BD31-4B8C-83A1-F6EECF244321}">
                <p14:modId xmlns:p14="http://schemas.microsoft.com/office/powerpoint/2010/main" val="1022633987"/>
              </p:ext>
            </p:extLst>
          </p:nvPr>
        </p:nvGraphicFramePr>
        <p:xfrm>
          <a:off x="5495371" y="3267121"/>
          <a:ext cx="6313171" cy="3116569"/>
        </p:xfrm>
        <a:graphic>
          <a:graphicData uri="http://schemas.openxmlformats.org/drawingml/2006/table">
            <a:tbl>
              <a:tblPr firstRow="1" firstCol="1" bandRow="1"/>
              <a:tblGrid>
                <a:gridCol w="1662513">
                  <a:extLst>
                    <a:ext uri="{9D8B030D-6E8A-4147-A177-3AD203B41FA5}">
                      <a16:colId xmlns:a16="http://schemas.microsoft.com/office/drawing/2014/main" val="3665436028"/>
                    </a:ext>
                  </a:extLst>
                </a:gridCol>
                <a:gridCol w="1671484">
                  <a:extLst>
                    <a:ext uri="{9D8B030D-6E8A-4147-A177-3AD203B41FA5}">
                      <a16:colId xmlns:a16="http://schemas.microsoft.com/office/drawing/2014/main" val="541496127"/>
                    </a:ext>
                  </a:extLst>
                </a:gridCol>
                <a:gridCol w="1543664">
                  <a:extLst>
                    <a:ext uri="{9D8B030D-6E8A-4147-A177-3AD203B41FA5}">
                      <a16:colId xmlns:a16="http://schemas.microsoft.com/office/drawing/2014/main" val="1301917673"/>
                    </a:ext>
                  </a:extLst>
                </a:gridCol>
                <a:gridCol w="1435510">
                  <a:extLst>
                    <a:ext uri="{9D8B030D-6E8A-4147-A177-3AD203B41FA5}">
                      <a16:colId xmlns:a16="http://schemas.microsoft.com/office/drawing/2014/main" val="3858944279"/>
                    </a:ext>
                  </a:extLst>
                </a:gridCol>
              </a:tblGrid>
              <a:tr h="421950">
                <a:tc>
                  <a:txBody>
                    <a:bodyPr/>
                    <a:lstStyle/>
                    <a:p>
                      <a:pPr algn="ctr">
                        <a:lnSpc>
                          <a:spcPct val="150000"/>
                        </a:lnSpc>
                        <a:spcBef>
                          <a:spcPts val="1200"/>
                        </a:spcBef>
                        <a:spcAft>
                          <a:spcPts val="600"/>
                        </a:spcAft>
                        <a:buNone/>
                      </a:pPr>
                      <a:r>
                        <a:rPr lang="en-AU" sz="1100" b="1" dirty="0">
                          <a:effectLst/>
                          <a:latin typeface="+mj-lt"/>
                          <a:ea typeface="Calibri" panose="020F0502020204030204" pitchFamily="34" charset="0"/>
                          <a:cs typeface="Arial" panose="020B0604020202020204" pitchFamily="34" charset="0"/>
                        </a:rPr>
                        <a:t>Lifestyle component</a:t>
                      </a:r>
                      <a:endParaRPr lang="en-AU"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Bef>
                          <a:spcPts val="600"/>
                        </a:spcBef>
                        <a:spcAft>
                          <a:spcPts val="600"/>
                        </a:spcAft>
                        <a:buNone/>
                      </a:pPr>
                      <a:r>
                        <a:rPr lang="en-AU" sz="1100" b="1" dirty="0">
                          <a:solidFill>
                            <a:srgbClr val="FFFFFF"/>
                          </a:solidFill>
                          <a:effectLst/>
                          <a:latin typeface="+mj-lt"/>
                          <a:ea typeface="Calibri" panose="020F0502020204030204" pitchFamily="34" charset="0"/>
                          <a:cs typeface="Arial" panose="020B0604020202020204" pitchFamily="34" charset="0"/>
                        </a:rPr>
                        <a:t>Balanced achieved</a:t>
                      </a:r>
                      <a:endParaRPr lang="en-AU" sz="1100" dirty="0">
                        <a:effectLst/>
                        <a:latin typeface="+mj-lt"/>
                        <a:ea typeface="Calibri" panose="020F0502020204030204" pitchFamily="34" charset="0"/>
                        <a:cs typeface="Arial" panose="020B0604020202020204" pitchFamily="34" charset="0"/>
                      </a:endParaRPr>
                    </a:p>
                    <a:p>
                      <a:pPr algn="ctr">
                        <a:lnSpc>
                          <a:spcPct val="100000"/>
                        </a:lnSpc>
                        <a:spcBef>
                          <a:spcPts val="600"/>
                        </a:spcBef>
                        <a:spcAft>
                          <a:spcPts val="600"/>
                        </a:spcAft>
                        <a:buNone/>
                      </a:pPr>
                      <a:r>
                        <a:rPr lang="en-AU" sz="1100" b="1" i="1" dirty="0">
                          <a:solidFill>
                            <a:srgbClr val="FFFFFF"/>
                          </a:solidFill>
                          <a:effectLst/>
                          <a:latin typeface="+mj-lt"/>
                          <a:ea typeface="Calibri" panose="020F0502020204030204" pitchFamily="34" charset="0"/>
                          <a:cs typeface="Arial" panose="020B0604020202020204" pitchFamily="34" charset="0"/>
                        </a:rPr>
                        <a:t>Inner to outer circle</a:t>
                      </a:r>
                      <a:endParaRPr lang="en-AU"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tc>
                  <a:txBody>
                    <a:bodyPr/>
                    <a:lstStyle/>
                    <a:p>
                      <a:pPr algn="ctr">
                        <a:lnSpc>
                          <a:spcPct val="100000"/>
                        </a:lnSpc>
                        <a:spcBef>
                          <a:spcPts val="600"/>
                        </a:spcBef>
                        <a:spcAft>
                          <a:spcPts val="600"/>
                        </a:spcAft>
                        <a:buNone/>
                      </a:pPr>
                      <a:r>
                        <a:rPr lang="en-AU" sz="1100" b="1" dirty="0">
                          <a:solidFill>
                            <a:srgbClr val="FFFFFF"/>
                          </a:solidFill>
                          <a:effectLst/>
                          <a:latin typeface="+mj-lt"/>
                          <a:ea typeface="Calibri" panose="020F0502020204030204" pitchFamily="34" charset="0"/>
                          <a:cs typeface="Arial" panose="020B0604020202020204" pitchFamily="34" charset="0"/>
                        </a:rPr>
                        <a:t>Almost there</a:t>
                      </a:r>
                      <a:endParaRPr lang="en-AU" sz="1100" dirty="0">
                        <a:effectLst/>
                        <a:latin typeface="+mj-lt"/>
                        <a:ea typeface="Calibri" panose="020F0502020204030204" pitchFamily="34" charset="0"/>
                        <a:cs typeface="Arial" panose="020B0604020202020204" pitchFamily="34" charset="0"/>
                      </a:endParaRPr>
                    </a:p>
                    <a:p>
                      <a:pPr algn="ctr">
                        <a:lnSpc>
                          <a:spcPct val="100000"/>
                        </a:lnSpc>
                        <a:spcBef>
                          <a:spcPts val="600"/>
                        </a:spcBef>
                        <a:spcAft>
                          <a:spcPts val="600"/>
                        </a:spcAft>
                        <a:buNone/>
                      </a:pPr>
                      <a:r>
                        <a:rPr lang="en-AU" sz="1100" b="1" i="1" dirty="0">
                          <a:solidFill>
                            <a:srgbClr val="FFFFFF"/>
                          </a:solidFill>
                          <a:effectLst/>
                          <a:latin typeface="+mj-lt"/>
                          <a:ea typeface="Calibri" panose="020F0502020204030204" pitchFamily="34" charset="0"/>
                          <a:cs typeface="Arial" panose="020B0604020202020204" pitchFamily="34" charset="0"/>
                        </a:rPr>
                        <a:t>Inner to middle circle</a:t>
                      </a:r>
                      <a:endParaRPr lang="en-AU"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tc>
                  <a:txBody>
                    <a:bodyPr/>
                    <a:lstStyle/>
                    <a:p>
                      <a:pPr algn="ctr">
                        <a:lnSpc>
                          <a:spcPct val="100000"/>
                        </a:lnSpc>
                        <a:spcBef>
                          <a:spcPts val="600"/>
                        </a:spcBef>
                        <a:spcAft>
                          <a:spcPts val="600"/>
                        </a:spcAft>
                        <a:buNone/>
                      </a:pPr>
                      <a:r>
                        <a:rPr lang="en-AU" sz="1100" b="1" dirty="0">
                          <a:solidFill>
                            <a:srgbClr val="FFFFFF"/>
                          </a:solidFill>
                          <a:effectLst/>
                          <a:latin typeface="+mj-lt"/>
                          <a:ea typeface="Calibri" panose="020F0502020204030204" pitchFamily="34" charset="0"/>
                          <a:cs typeface="Arial" panose="020B0604020202020204" pitchFamily="34" charset="0"/>
                        </a:rPr>
                        <a:t>Not there yet</a:t>
                      </a:r>
                      <a:endParaRPr lang="en-AU" sz="1100" dirty="0">
                        <a:effectLst/>
                        <a:latin typeface="+mj-lt"/>
                        <a:ea typeface="Calibri" panose="020F0502020204030204" pitchFamily="34" charset="0"/>
                        <a:cs typeface="Arial" panose="020B0604020202020204" pitchFamily="34" charset="0"/>
                      </a:endParaRPr>
                    </a:p>
                    <a:p>
                      <a:pPr algn="ctr">
                        <a:lnSpc>
                          <a:spcPct val="100000"/>
                        </a:lnSpc>
                        <a:spcBef>
                          <a:spcPts val="600"/>
                        </a:spcBef>
                        <a:spcAft>
                          <a:spcPts val="600"/>
                        </a:spcAft>
                        <a:buNone/>
                      </a:pPr>
                      <a:r>
                        <a:rPr lang="en-AU" sz="1100" b="1" i="1" dirty="0">
                          <a:solidFill>
                            <a:srgbClr val="FFFFFF"/>
                          </a:solidFill>
                          <a:effectLst/>
                          <a:latin typeface="+mj-lt"/>
                          <a:ea typeface="Calibri" panose="020F0502020204030204" pitchFamily="34" charset="0"/>
                          <a:cs typeface="Arial" panose="020B0604020202020204" pitchFamily="34" charset="0"/>
                        </a:rPr>
                        <a:t>Inner circle only</a:t>
                      </a:r>
                      <a:endParaRPr lang="en-AU"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3695931906"/>
                  </a:ext>
                </a:extLst>
              </a:tr>
              <a:tr h="432080">
                <a:tc>
                  <a:txBody>
                    <a:bodyPr/>
                    <a:lstStyle/>
                    <a:p>
                      <a:pPr marL="72000">
                        <a:lnSpc>
                          <a:spcPct val="150000"/>
                        </a:lnSpc>
                        <a:spcBef>
                          <a:spcPts val="1200"/>
                        </a:spcBef>
                        <a:spcAft>
                          <a:spcPts val="600"/>
                        </a:spcAft>
                        <a:buNone/>
                      </a:pPr>
                      <a:r>
                        <a:rPr lang="en-AU" sz="1100" b="1" dirty="0">
                          <a:solidFill>
                            <a:srgbClr val="000000"/>
                          </a:solidFill>
                          <a:effectLst/>
                          <a:latin typeface="+mj-lt"/>
                          <a:ea typeface="Calibri" panose="020F0502020204030204" pitchFamily="34" charset="0"/>
                          <a:cs typeface="Arial" panose="020B0604020202020204" pitchFamily="34" charset="0"/>
                        </a:rPr>
                        <a:t>Nutrition</a:t>
                      </a:r>
                      <a:endParaRPr lang="en-AU"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EA"/>
                    </a:solid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3160411"/>
                  </a:ext>
                </a:extLst>
              </a:tr>
              <a:tr h="468489">
                <a:tc>
                  <a:txBody>
                    <a:bodyPr/>
                    <a:lstStyle/>
                    <a:p>
                      <a:pPr marL="72000">
                        <a:lnSpc>
                          <a:spcPct val="150000"/>
                        </a:lnSpc>
                        <a:spcBef>
                          <a:spcPts val="1200"/>
                        </a:spcBef>
                        <a:spcAft>
                          <a:spcPts val="600"/>
                        </a:spcAft>
                        <a:buNone/>
                      </a:pPr>
                      <a:r>
                        <a:rPr lang="en-AU" sz="1100" b="1" dirty="0">
                          <a:solidFill>
                            <a:srgbClr val="FFFFFF"/>
                          </a:solidFill>
                          <a:effectLst/>
                          <a:latin typeface="+mj-lt"/>
                          <a:ea typeface="Calibri" panose="020F0502020204030204" pitchFamily="34" charset="0"/>
                          <a:cs typeface="Arial" panose="020B0604020202020204" pitchFamily="34" charset="0"/>
                        </a:rPr>
                        <a:t>Physical activity</a:t>
                      </a:r>
                      <a:endParaRPr lang="en-AU"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9947613"/>
                  </a:ext>
                </a:extLst>
              </a:tr>
              <a:tr h="432080">
                <a:tc>
                  <a:txBody>
                    <a:bodyPr/>
                    <a:lstStyle/>
                    <a:p>
                      <a:pPr marL="72000">
                        <a:lnSpc>
                          <a:spcPct val="150000"/>
                        </a:lnSpc>
                        <a:spcBef>
                          <a:spcPts val="1200"/>
                        </a:spcBef>
                        <a:spcAft>
                          <a:spcPts val="600"/>
                        </a:spcAft>
                        <a:buNone/>
                      </a:pPr>
                      <a:r>
                        <a:rPr lang="en-AU" sz="1100" b="1" dirty="0">
                          <a:solidFill>
                            <a:srgbClr val="FFFFFF"/>
                          </a:solidFill>
                          <a:effectLst/>
                          <a:latin typeface="+mj-lt"/>
                          <a:ea typeface="Calibri" panose="020F0502020204030204" pitchFamily="34" charset="0"/>
                          <a:cs typeface="Arial" panose="020B0604020202020204" pitchFamily="34" charset="0"/>
                        </a:rPr>
                        <a:t>Sleep</a:t>
                      </a:r>
                      <a:endParaRPr lang="en-AU"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46CFD"/>
                    </a:solid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3666739"/>
                  </a:ext>
                </a:extLst>
              </a:tr>
              <a:tr h="432080">
                <a:tc>
                  <a:txBody>
                    <a:bodyPr/>
                    <a:lstStyle/>
                    <a:p>
                      <a:pPr marL="72000">
                        <a:lnSpc>
                          <a:spcPct val="150000"/>
                        </a:lnSpc>
                        <a:spcBef>
                          <a:spcPts val="1200"/>
                        </a:spcBef>
                        <a:spcAft>
                          <a:spcPts val="600"/>
                        </a:spcAft>
                        <a:buNone/>
                      </a:pPr>
                      <a:r>
                        <a:rPr lang="en-AU" sz="1100" b="1" dirty="0">
                          <a:solidFill>
                            <a:srgbClr val="000000"/>
                          </a:solidFill>
                          <a:effectLst/>
                          <a:latin typeface="+mj-lt"/>
                          <a:ea typeface="Calibri" panose="020F0502020204030204" pitchFamily="34" charset="0"/>
                          <a:cs typeface="Arial" panose="020B0604020202020204" pitchFamily="34" charset="0"/>
                        </a:rPr>
                        <a:t>Social interactions</a:t>
                      </a:r>
                      <a:endParaRPr lang="en-AU"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E0FF"/>
                    </a:solid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6930044"/>
                  </a:ext>
                </a:extLst>
              </a:tr>
              <a:tr h="432080">
                <a:tc>
                  <a:txBody>
                    <a:bodyPr/>
                    <a:lstStyle/>
                    <a:p>
                      <a:pPr marL="72000">
                        <a:lnSpc>
                          <a:spcPct val="150000"/>
                        </a:lnSpc>
                        <a:spcBef>
                          <a:spcPts val="1200"/>
                        </a:spcBef>
                        <a:spcAft>
                          <a:spcPts val="600"/>
                        </a:spcAft>
                        <a:buNone/>
                      </a:pPr>
                      <a:r>
                        <a:rPr lang="en-AU" sz="1100" b="1" dirty="0">
                          <a:solidFill>
                            <a:srgbClr val="000000"/>
                          </a:solidFill>
                          <a:effectLst/>
                          <a:latin typeface="+mj-lt"/>
                          <a:ea typeface="Calibri" panose="020F0502020204030204" pitchFamily="34" charset="0"/>
                          <a:cs typeface="Arial" panose="020B0604020202020204" pitchFamily="34" charset="0"/>
                        </a:rPr>
                        <a:t>Activities outside</a:t>
                      </a:r>
                      <a:endParaRPr lang="en-AU"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979D"/>
                    </a:solid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032981"/>
                  </a:ext>
                </a:extLst>
              </a:tr>
              <a:tr h="432080">
                <a:tc>
                  <a:txBody>
                    <a:bodyPr/>
                    <a:lstStyle/>
                    <a:p>
                      <a:pPr marL="72000">
                        <a:lnSpc>
                          <a:spcPct val="150000"/>
                        </a:lnSpc>
                        <a:spcBef>
                          <a:spcPts val="1200"/>
                        </a:spcBef>
                        <a:spcAft>
                          <a:spcPts val="600"/>
                        </a:spcAft>
                        <a:buNone/>
                      </a:pPr>
                      <a:r>
                        <a:rPr lang="en-AU" sz="1100" b="1" dirty="0">
                          <a:solidFill>
                            <a:srgbClr val="FFFFFF"/>
                          </a:solidFill>
                          <a:effectLst/>
                          <a:latin typeface="+mj-lt"/>
                          <a:ea typeface="Calibri" panose="020F0502020204030204" pitchFamily="34" charset="0"/>
                          <a:cs typeface="Arial" panose="020B0604020202020204" pitchFamily="34" charset="0"/>
                        </a:rPr>
                        <a:t>Moderating screen time</a:t>
                      </a:r>
                      <a:endParaRPr lang="en-AU" sz="1100" b="1"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153A"/>
                    </a:solid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200000"/>
                        </a:lnSpc>
                        <a:spcBef>
                          <a:spcPts val="1200"/>
                        </a:spcBef>
                        <a:spcAft>
                          <a:spcPts val="600"/>
                        </a:spcAft>
                        <a:buNone/>
                      </a:pPr>
                      <a:r>
                        <a:rPr lang="en-AU" sz="1100" dirty="0">
                          <a:effectLst/>
                          <a:latin typeface="+mn-lt"/>
                          <a:ea typeface="Calibri" panose="020F050202020403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0964840"/>
                  </a:ext>
                </a:extLst>
              </a:tr>
            </a:tbl>
          </a:graphicData>
        </a:graphic>
      </p:graphicFrame>
      <p:sp>
        <p:nvSpPr>
          <p:cNvPr id="3" name="Slide Number Placeholder 2">
            <a:extLst>
              <a:ext uri="{FF2B5EF4-FFF2-40B4-BE49-F238E27FC236}">
                <a16:creationId xmlns:a16="http://schemas.microsoft.com/office/drawing/2014/main" id="{11C88EAB-B3BE-1432-61D4-2543371DE47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28</a:t>
            </a:fld>
            <a:endParaRPr lang="en-AU" dirty="0"/>
          </a:p>
        </p:txBody>
      </p:sp>
    </p:spTree>
    <p:extLst>
      <p:ext uri="{BB962C8B-B14F-4D97-AF65-F5344CB8AC3E}">
        <p14:creationId xmlns:p14="http://schemas.microsoft.com/office/powerpoint/2010/main" val="401726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B858C-CE3E-1CAE-7207-993E0FCE8DE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A7A29F2-5A6C-799E-825B-73CA2842E5E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770" t="29640" r="19336" b="27134"/>
          <a:stretch>
            <a:fillRect/>
          </a:stretch>
        </p:blipFill>
        <p:spPr bwMode="auto">
          <a:xfrm>
            <a:off x="402946" y="1482580"/>
            <a:ext cx="4119894" cy="4132813"/>
          </a:xfrm>
          <a:prstGeom prst="ellipse">
            <a:avLst/>
          </a:prstGeom>
          <a:noFill/>
          <a:ln>
            <a:solidFill>
              <a:schemeClr val="tx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5EC20680-9E7D-6363-9397-B92F3CCA33A0}"/>
              </a:ext>
            </a:extLst>
          </p:cNvPr>
          <p:cNvSpPr>
            <a:spLocks noGrp="1"/>
          </p:cNvSpPr>
          <p:nvPr>
            <p:ph type="title"/>
          </p:nvPr>
        </p:nvSpPr>
        <p:spPr>
          <a:xfrm>
            <a:off x="5399998" y="360000"/>
            <a:ext cx="6485612" cy="444154"/>
          </a:xfrm>
        </p:spPr>
        <p:txBody>
          <a:bodyPr/>
          <a:lstStyle/>
          <a:p>
            <a:r>
              <a:rPr lang="en-AU" dirty="0">
                <a:latin typeface="+mj-lt"/>
                <a:cs typeface="Arial"/>
              </a:rPr>
              <a:t>Balanced lifestyle snapshots – modelled example (3)</a:t>
            </a:r>
          </a:p>
        </p:txBody>
      </p:sp>
      <p:sp>
        <p:nvSpPr>
          <p:cNvPr id="5" name="Text Placeholder 4">
            <a:extLst>
              <a:ext uri="{FF2B5EF4-FFF2-40B4-BE49-F238E27FC236}">
                <a16:creationId xmlns:a16="http://schemas.microsoft.com/office/drawing/2014/main" id="{04CE30A6-1A16-2360-33D2-7236658AEF87}"/>
              </a:ext>
            </a:extLst>
          </p:cNvPr>
          <p:cNvSpPr>
            <a:spLocks noGrp="1"/>
          </p:cNvSpPr>
          <p:nvPr>
            <p:ph type="body" sz="quarter" idx="18"/>
          </p:nvPr>
        </p:nvSpPr>
        <p:spPr>
          <a:xfrm>
            <a:off x="5399998" y="1482580"/>
            <a:ext cx="5400000" cy="294189"/>
          </a:xfrm>
        </p:spPr>
        <p:txBody>
          <a:bodyPr/>
          <a:lstStyle/>
          <a:p>
            <a:r>
              <a:rPr lang="en-AU" dirty="0"/>
              <a:t>Priya’s lifestyle snapshot</a:t>
            </a:r>
          </a:p>
        </p:txBody>
      </p:sp>
      <p:sp>
        <p:nvSpPr>
          <p:cNvPr id="16" name="TextBox 15">
            <a:extLst>
              <a:ext uri="{FF2B5EF4-FFF2-40B4-BE49-F238E27FC236}">
                <a16:creationId xmlns:a16="http://schemas.microsoft.com/office/drawing/2014/main" id="{50BADB4A-4671-DB7E-DD7E-F2474F1AF99C}"/>
              </a:ext>
            </a:extLst>
          </p:cNvPr>
          <p:cNvSpPr txBox="1"/>
          <p:nvPr/>
        </p:nvSpPr>
        <p:spPr>
          <a:xfrm>
            <a:off x="5320144" y="2141468"/>
            <a:ext cx="6444002" cy="3565015"/>
          </a:xfrm>
          <a:prstGeom prst="rect">
            <a:avLst/>
          </a:prstGeom>
          <a:solidFill>
            <a:schemeClr val="bg1"/>
          </a:solidFill>
        </p:spPr>
        <p:txBody>
          <a:bodyPr wrap="square">
            <a:spAutoFit/>
          </a:bodyPr>
          <a:lstStyle/>
          <a:p>
            <a:pPr lvl="0">
              <a:lnSpc>
                <a:spcPct val="150000"/>
              </a:lnSpc>
              <a:spcAft>
                <a:spcPts val="1200"/>
              </a:spcAft>
            </a:pPr>
            <a:r>
              <a:rPr lang="en-AU" sz="1800" dirty="0"/>
              <a:t>Shade each component of the balanced lifestyle wheel using the co-constructed criteria.</a:t>
            </a:r>
          </a:p>
          <a:p>
            <a:pPr>
              <a:lnSpc>
                <a:spcPct val="150000"/>
              </a:lnSpc>
              <a:spcAft>
                <a:spcPts val="1200"/>
              </a:spcAft>
            </a:pPr>
            <a:r>
              <a:rPr lang="en-AU" sz="1800" dirty="0"/>
              <a:t>Answer the following questions: </a:t>
            </a:r>
          </a:p>
          <a:p>
            <a:pPr marL="285750" indent="-285750">
              <a:lnSpc>
                <a:spcPct val="150000"/>
              </a:lnSpc>
              <a:spcAft>
                <a:spcPts val="1200"/>
              </a:spcAft>
              <a:buFont typeface="Arial" panose="020B0604020202020204" pitchFamily="34" charset="0"/>
              <a:buChar char="•"/>
            </a:pPr>
            <a:r>
              <a:rPr lang="en-AU" sz="1800" dirty="0"/>
              <a:t>Which components of the characters lifestyle are strong?</a:t>
            </a:r>
          </a:p>
          <a:p>
            <a:pPr marL="285750" indent="-285750">
              <a:lnSpc>
                <a:spcPct val="150000"/>
              </a:lnSpc>
              <a:spcAft>
                <a:spcPts val="1200"/>
              </a:spcAft>
              <a:buFont typeface="Arial" panose="020B0604020202020204" pitchFamily="34" charset="0"/>
              <a:buChar char="•"/>
            </a:pPr>
            <a:r>
              <a:rPr lang="en-AU" sz="1800" dirty="0"/>
              <a:t>Which components could be more balanced? </a:t>
            </a:r>
          </a:p>
          <a:p>
            <a:pPr marL="285750" indent="-285750">
              <a:lnSpc>
                <a:spcPct val="150000"/>
              </a:lnSpc>
              <a:spcAft>
                <a:spcPts val="1200"/>
              </a:spcAft>
              <a:buFont typeface="Arial" panose="020B0604020202020204" pitchFamily="34" charset="0"/>
              <a:buChar char="•"/>
            </a:pPr>
            <a:r>
              <a:rPr lang="en-AU" sz="1800" dirty="0"/>
              <a:t>What impact could the current state of balance have on the characters wellbeing? </a:t>
            </a:r>
          </a:p>
        </p:txBody>
      </p:sp>
      <p:sp>
        <p:nvSpPr>
          <p:cNvPr id="3" name="Slide Number Placeholder 2">
            <a:extLst>
              <a:ext uri="{FF2B5EF4-FFF2-40B4-BE49-F238E27FC236}">
                <a16:creationId xmlns:a16="http://schemas.microsoft.com/office/drawing/2014/main" id="{463B93A1-B0B1-852F-2D4C-B7333C5CB27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29</a:t>
            </a:fld>
            <a:endParaRPr lang="en-AU" dirty="0"/>
          </a:p>
        </p:txBody>
      </p:sp>
    </p:spTree>
    <p:extLst>
      <p:ext uri="{BB962C8B-B14F-4D97-AF65-F5344CB8AC3E}">
        <p14:creationId xmlns:p14="http://schemas.microsoft.com/office/powerpoint/2010/main" val="8141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latin typeface="+mj-lt"/>
              </a:rPr>
              <a:t>Lessons</a:t>
            </a:r>
          </a:p>
        </p:txBody>
      </p:sp>
      <p:grpSp>
        <p:nvGrpSpPr>
          <p:cNvPr id="28" name="Group 27">
            <a:extLst>
              <a:ext uri="{FF2B5EF4-FFF2-40B4-BE49-F238E27FC236}">
                <a16:creationId xmlns:a16="http://schemas.microsoft.com/office/drawing/2014/main" id="{CC072A19-AF8D-3453-DAF2-804558D7EEAA}"/>
              </a:ext>
              <a:ext uri="{C183D7F6-B498-43B3-948B-1728B52AA6E4}">
                <adec:decorative xmlns:adec="http://schemas.microsoft.com/office/drawing/2017/decorative" val="1"/>
              </a:ext>
            </a:extLst>
          </p:cNvPr>
          <p:cNvGrpSpPr/>
          <p:nvPr/>
        </p:nvGrpSpPr>
        <p:grpSpPr>
          <a:xfrm>
            <a:off x="348000" y="1126282"/>
            <a:ext cx="10706352" cy="864000"/>
            <a:chOff x="360002" y="1266959"/>
            <a:chExt cx="10706352" cy="864000"/>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059171" y="1328688"/>
              <a:ext cx="10007183" cy="756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dirty="0">
                  <a:solidFill>
                    <a:schemeClr val="accent1"/>
                  </a:solidFill>
                  <a:latin typeface="+mj-lt"/>
                  <a:cs typeface="Arial" panose="020B0604020202020204"/>
                  <a:hlinkClick r:id="rId3" action="ppaction://hlinksldjump"/>
                </a:rPr>
                <a:t>Understanding health and wellbeing</a:t>
              </a:r>
              <a:endParaRPr lang="en-US" dirty="0">
                <a:solidFill>
                  <a:schemeClr val="accent1"/>
                </a:solidFill>
                <a:latin typeface="+mj-lt"/>
                <a:cs typeface="Arial" panose="020B0604020202020204"/>
              </a:endParaRPr>
            </a:p>
          </p:txBody>
        </p:sp>
        <p:sp>
          <p:nvSpPr>
            <p:cNvPr id="8" name="Oval 7">
              <a:hlinkClick r:id="rId3" action="ppaction://hlinksldjump"/>
              <a:extLst>
                <a:ext uri="{FF2B5EF4-FFF2-40B4-BE49-F238E27FC236}">
                  <a16:creationId xmlns:a16="http://schemas.microsoft.com/office/drawing/2014/main" id="{7CD3C21D-BCDF-0FAB-C5C8-A24D1ADC23AB}"/>
                </a:ext>
              </a:extLst>
            </p:cNvPr>
            <p:cNvSpPr>
              <a:spLocks noChangeAspect="1"/>
            </p:cNvSpPr>
            <p:nvPr/>
          </p:nvSpPr>
          <p:spPr>
            <a:xfrm>
              <a:off x="360002" y="1266959"/>
              <a:ext cx="924372"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27" name="Group 26">
            <a:extLst>
              <a:ext uri="{FF2B5EF4-FFF2-40B4-BE49-F238E27FC236}">
                <a16:creationId xmlns:a16="http://schemas.microsoft.com/office/drawing/2014/main" id="{C75B02D1-03E2-C2BA-AFE6-0F50DA5891B6}"/>
              </a:ext>
              <a:ext uri="{C183D7F6-B498-43B3-948B-1728B52AA6E4}">
                <adec:decorative xmlns:adec="http://schemas.microsoft.com/office/drawing/2017/decorative" val="1"/>
              </a:ext>
            </a:extLst>
          </p:cNvPr>
          <p:cNvGrpSpPr/>
          <p:nvPr/>
        </p:nvGrpSpPr>
        <p:grpSpPr>
          <a:xfrm>
            <a:off x="348000" y="2279110"/>
            <a:ext cx="10681624" cy="864000"/>
            <a:chOff x="360002" y="2553964"/>
            <a:chExt cx="10681624" cy="864000"/>
          </a:xfrm>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1037782" y="2615694"/>
              <a:ext cx="10003844" cy="756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dirty="0">
                  <a:solidFill>
                    <a:schemeClr val="accent1"/>
                  </a:solidFill>
                  <a:latin typeface="+mj-lt"/>
                  <a:cs typeface="Arial"/>
                  <a:hlinkClick r:id="rId4" action="ppaction://hlinksldjump"/>
                </a:rPr>
                <a:t>Balanced lifestyles</a:t>
              </a:r>
              <a:endParaRPr lang="en-US" dirty="0">
                <a:solidFill>
                  <a:schemeClr val="accent1"/>
                </a:solidFill>
                <a:latin typeface="+mj-lt"/>
                <a:cs typeface="Arial"/>
              </a:endParaRPr>
            </a:p>
          </p:txBody>
        </p:sp>
        <p:sp>
          <p:nvSpPr>
            <p:cNvPr id="10" name="Oval 9">
              <a:hlinkClick r:id="rId3" action="ppaction://hlinksldjump"/>
              <a:extLst>
                <a:ext uri="{FF2B5EF4-FFF2-40B4-BE49-F238E27FC236}">
                  <a16:creationId xmlns:a16="http://schemas.microsoft.com/office/drawing/2014/main" id="{F07C6269-A950-7C0C-C9E0-A828C47C2034}"/>
                </a:ext>
              </a:extLst>
            </p:cNvPr>
            <p:cNvSpPr>
              <a:spLocks noChangeAspect="1"/>
            </p:cNvSpPr>
            <p:nvPr/>
          </p:nvSpPr>
          <p:spPr>
            <a:xfrm>
              <a:off x="360002" y="2553964"/>
              <a:ext cx="896093"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26" name="Group 25">
            <a:extLst>
              <a:ext uri="{FF2B5EF4-FFF2-40B4-BE49-F238E27FC236}">
                <a16:creationId xmlns:a16="http://schemas.microsoft.com/office/drawing/2014/main" id="{E068F134-63CB-7536-AB39-6F49D16C8BC4}"/>
              </a:ext>
              <a:ext uri="{C183D7F6-B498-43B3-948B-1728B52AA6E4}">
                <adec:decorative xmlns:adec="http://schemas.microsoft.com/office/drawing/2017/decorative" val="1"/>
              </a:ext>
            </a:extLst>
          </p:cNvPr>
          <p:cNvGrpSpPr/>
          <p:nvPr/>
        </p:nvGrpSpPr>
        <p:grpSpPr>
          <a:xfrm>
            <a:off x="348000" y="3431938"/>
            <a:ext cx="10681624" cy="864000"/>
            <a:chOff x="360002" y="3840969"/>
            <a:chExt cx="10681624" cy="864000"/>
          </a:xfrm>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1037782" y="3902699"/>
              <a:ext cx="10003844" cy="756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AU" dirty="0">
                  <a:solidFill>
                    <a:schemeClr val="accent1"/>
                  </a:solidFill>
                  <a:hlinkClick r:id="rId5" action="ppaction://hlinksldjump"/>
                </a:rPr>
                <a:t>Recommendations for a balanced and healthy lifestyle</a:t>
              </a:r>
              <a:endParaRPr lang="en-US" dirty="0">
                <a:solidFill>
                  <a:schemeClr val="accent1"/>
                </a:solidFill>
              </a:endParaRPr>
            </a:p>
          </p:txBody>
        </p:sp>
        <p:sp>
          <p:nvSpPr>
            <p:cNvPr id="12" name="Oval 11">
              <a:hlinkClick r:id="rId3" action="ppaction://hlinksldjump"/>
              <a:extLst>
                <a:ext uri="{FF2B5EF4-FFF2-40B4-BE49-F238E27FC236}">
                  <a16:creationId xmlns:a16="http://schemas.microsoft.com/office/drawing/2014/main" id="{BF4CE5D3-CF86-83E5-AFB8-E16A6ADF7EB9}"/>
                </a:ext>
              </a:extLst>
            </p:cNvPr>
            <p:cNvSpPr>
              <a:spLocks noChangeAspect="1"/>
            </p:cNvSpPr>
            <p:nvPr/>
          </p:nvSpPr>
          <p:spPr>
            <a:xfrm>
              <a:off x="360002" y="3840969"/>
              <a:ext cx="896093"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grpSp>
        <p:nvGrpSpPr>
          <p:cNvPr id="24" name="Group 23">
            <a:extLst>
              <a:ext uri="{FF2B5EF4-FFF2-40B4-BE49-F238E27FC236}">
                <a16:creationId xmlns:a16="http://schemas.microsoft.com/office/drawing/2014/main" id="{44E66373-CC53-E605-428E-C6FEFF3C290E}"/>
              </a:ext>
              <a:ext uri="{C183D7F6-B498-43B3-948B-1728B52AA6E4}">
                <adec:decorative xmlns:adec="http://schemas.microsoft.com/office/drawing/2017/decorative" val="1"/>
              </a:ext>
            </a:extLst>
          </p:cNvPr>
          <p:cNvGrpSpPr/>
          <p:nvPr/>
        </p:nvGrpSpPr>
        <p:grpSpPr>
          <a:xfrm>
            <a:off x="348000" y="4584766"/>
            <a:ext cx="10681624" cy="864000"/>
            <a:chOff x="381391" y="4821024"/>
            <a:chExt cx="10681624" cy="864000"/>
          </a:xfrm>
        </p:grpSpPr>
        <p:sp>
          <p:nvSpPr>
            <p:cNvPr id="19" name="Rectangle: Rounded Corners 18">
              <a:extLst>
                <a:ext uri="{FF2B5EF4-FFF2-40B4-BE49-F238E27FC236}">
                  <a16:creationId xmlns:a16="http://schemas.microsoft.com/office/drawing/2014/main" id="{33EB3B6C-B396-A284-45C9-DF19ACA05AA1}"/>
                </a:ext>
                <a:ext uri="{C183D7F6-B498-43B3-948B-1728B52AA6E4}">
                  <adec:decorative xmlns:adec="http://schemas.microsoft.com/office/drawing/2017/decorative" val="1"/>
                </a:ext>
              </a:extLst>
            </p:cNvPr>
            <p:cNvSpPr/>
            <p:nvPr/>
          </p:nvSpPr>
          <p:spPr>
            <a:xfrm>
              <a:off x="1059171" y="4882754"/>
              <a:ext cx="10003844" cy="756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AU" dirty="0">
                  <a:solidFill>
                    <a:schemeClr val="accent1"/>
                  </a:solidFill>
                  <a:hlinkClick r:id="rId6" action="ppaction://hlinksldjump"/>
                </a:rPr>
                <a:t>Influences on health choices</a:t>
              </a:r>
              <a:endParaRPr lang="en-US" dirty="0">
                <a:solidFill>
                  <a:schemeClr val="accent1"/>
                </a:solidFill>
              </a:endParaRPr>
            </a:p>
          </p:txBody>
        </p:sp>
        <p:sp>
          <p:nvSpPr>
            <p:cNvPr id="21" name="Oval 20">
              <a:hlinkClick r:id="rId3" action="ppaction://hlinksldjump"/>
              <a:extLst>
                <a:ext uri="{FF2B5EF4-FFF2-40B4-BE49-F238E27FC236}">
                  <a16:creationId xmlns:a16="http://schemas.microsoft.com/office/drawing/2014/main" id="{BFC8B32B-3326-3BD2-C80A-8195423941C6}"/>
                </a:ext>
              </a:extLst>
            </p:cNvPr>
            <p:cNvSpPr>
              <a:spLocks noChangeAspect="1"/>
            </p:cNvSpPr>
            <p:nvPr/>
          </p:nvSpPr>
          <p:spPr>
            <a:xfrm>
              <a:off x="381391" y="4821024"/>
              <a:ext cx="896093"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4</a:t>
              </a:r>
            </a:p>
          </p:txBody>
        </p:sp>
      </p:grpSp>
      <p:grpSp>
        <p:nvGrpSpPr>
          <p:cNvPr id="25" name="Group 24">
            <a:extLst>
              <a:ext uri="{FF2B5EF4-FFF2-40B4-BE49-F238E27FC236}">
                <a16:creationId xmlns:a16="http://schemas.microsoft.com/office/drawing/2014/main" id="{CCE3A302-B08A-9C66-FA3E-8C88BF4BB417}"/>
              </a:ext>
              <a:ext uri="{C183D7F6-B498-43B3-948B-1728B52AA6E4}">
                <adec:decorative xmlns:adec="http://schemas.microsoft.com/office/drawing/2017/decorative" val="1"/>
              </a:ext>
            </a:extLst>
          </p:cNvPr>
          <p:cNvGrpSpPr/>
          <p:nvPr/>
        </p:nvGrpSpPr>
        <p:grpSpPr>
          <a:xfrm>
            <a:off x="348000" y="5737593"/>
            <a:ext cx="10681624" cy="864000"/>
            <a:chOff x="416298" y="5878270"/>
            <a:chExt cx="10681624" cy="864000"/>
          </a:xfrm>
        </p:grpSpPr>
        <p:sp>
          <p:nvSpPr>
            <p:cNvPr id="22" name="Rectangle: Rounded Corners 21">
              <a:extLst>
                <a:ext uri="{FF2B5EF4-FFF2-40B4-BE49-F238E27FC236}">
                  <a16:creationId xmlns:a16="http://schemas.microsoft.com/office/drawing/2014/main" id="{2FE6D4B0-446A-333B-DECA-BD5DA803DC08}"/>
                </a:ext>
                <a:ext uri="{C183D7F6-B498-43B3-948B-1728B52AA6E4}">
                  <adec:decorative xmlns:adec="http://schemas.microsoft.com/office/drawing/2017/decorative" val="1"/>
                </a:ext>
              </a:extLst>
            </p:cNvPr>
            <p:cNvSpPr/>
            <p:nvPr/>
          </p:nvSpPr>
          <p:spPr>
            <a:xfrm>
              <a:off x="1094078" y="5940000"/>
              <a:ext cx="10003844" cy="756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AU" dirty="0">
                  <a:solidFill>
                    <a:schemeClr val="accent1"/>
                  </a:solidFill>
                  <a:hlinkClick r:id="rId7" action="ppaction://hlinksldjump"/>
                </a:rPr>
                <a:t>Understanding sources of health information</a:t>
              </a:r>
              <a:endParaRPr lang="en-US" dirty="0">
                <a:solidFill>
                  <a:schemeClr val="accent1"/>
                </a:solidFill>
              </a:endParaRPr>
            </a:p>
          </p:txBody>
        </p:sp>
        <p:sp>
          <p:nvSpPr>
            <p:cNvPr id="23" name="Oval 22">
              <a:hlinkClick r:id="rId3" action="ppaction://hlinksldjump"/>
              <a:extLst>
                <a:ext uri="{FF2B5EF4-FFF2-40B4-BE49-F238E27FC236}">
                  <a16:creationId xmlns:a16="http://schemas.microsoft.com/office/drawing/2014/main" id="{D80BE716-B516-F5D3-8743-F296E1E5165F}"/>
                </a:ext>
              </a:extLst>
            </p:cNvPr>
            <p:cNvSpPr>
              <a:spLocks noChangeAspect="1"/>
            </p:cNvSpPr>
            <p:nvPr/>
          </p:nvSpPr>
          <p:spPr>
            <a:xfrm>
              <a:off x="416298" y="5878270"/>
              <a:ext cx="896093"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5</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99450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74FB7-B7A5-3EBB-3489-20759A351E6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2609022-A42E-FE5C-837E-7BD62C86479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614" y="360000"/>
            <a:ext cx="2729114" cy="1919021"/>
          </a:xfrm>
          <a:prstGeom prst="rect">
            <a:avLst/>
          </a:prstGeom>
          <a:ln>
            <a:no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43DA57BF-0905-5629-7F57-69C4018165C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1614" y="2478310"/>
            <a:ext cx="2729114" cy="1916031"/>
          </a:xfrm>
          <a:prstGeom prst="rect">
            <a:avLst/>
          </a:prstGeom>
          <a:ln>
            <a:no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F9F1867-5D02-8D8B-9924-3AAC66B6269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1614" y="4593629"/>
            <a:ext cx="2729114" cy="1922371"/>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FC8715A-3272-D83C-94B7-2657B326B73F}"/>
              </a:ext>
            </a:extLst>
          </p:cNvPr>
          <p:cNvSpPr>
            <a:spLocks noGrp="1"/>
          </p:cNvSpPr>
          <p:nvPr>
            <p:ph type="title"/>
          </p:nvPr>
        </p:nvSpPr>
        <p:spPr>
          <a:xfrm>
            <a:off x="5399998" y="360000"/>
            <a:ext cx="6485612" cy="444154"/>
          </a:xfrm>
        </p:spPr>
        <p:txBody>
          <a:bodyPr/>
          <a:lstStyle/>
          <a:p>
            <a:r>
              <a:rPr lang="en-AU" dirty="0">
                <a:latin typeface="+mj-lt"/>
              </a:rPr>
              <a:t>Balanced lifestyle snapshots</a:t>
            </a:r>
            <a:endParaRPr lang="en-AU" dirty="0"/>
          </a:p>
        </p:txBody>
      </p:sp>
      <p:sp>
        <p:nvSpPr>
          <p:cNvPr id="5" name="Text Placeholder 4">
            <a:extLst>
              <a:ext uri="{FF2B5EF4-FFF2-40B4-BE49-F238E27FC236}">
                <a16:creationId xmlns:a16="http://schemas.microsoft.com/office/drawing/2014/main" id="{372AA2A0-F2AC-A189-E8EE-DE41C8D8630D}"/>
              </a:ext>
            </a:extLst>
          </p:cNvPr>
          <p:cNvSpPr>
            <a:spLocks noGrp="1"/>
          </p:cNvSpPr>
          <p:nvPr>
            <p:ph type="body" sz="quarter" idx="18"/>
          </p:nvPr>
        </p:nvSpPr>
        <p:spPr>
          <a:xfrm>
            <a:off x="5399998" y="1039234"/>
            <a:ext cx="5400000" cy="294189"/>
          </a:xfrm>
        </p:spPr>
        <p:txBody>
          <a:bodyPr/>
          <a:lstStyle/>
          <a:p>
            <a:r>
              <a:rPr lang="en-AU" dirty="0">
                <a:latin typeface="+mj-lt"/>
              </a:rPr>
              <a:t>Character profiles</a:t>
            </a:r>
          </a:p>
        </p:txBody>
      </p:sp>
      <p:sp>
        <p:nvSpPr>
          <p:cNvPr id="63" name="Text Placeholder 10">
            <a:extLst>
              <a:ext uri="{FF2B5EF4-FFF2-40B4-BE49-F238E27FC236}">
                <a16:creationId xmlns:a16="http://schemas.microsoft.com/office/drawing/2014/main" id="{3B04FDBD-C1BD-5DE7-3C8A-BC78D770740F}"/>
              </a:ext>
            </a:extLst>
          </p:cNvPr>
          <p:cNvSpPr txBox="1">
            <a:spLocks/>
          </p:cNvSpPr>
          <p:nvPr/>
        </p:nvSpPr>
        <p:spPr>
          <a:xfrm>
            <a:off x="5466057" y="1568503"/>
            <a:ext cx="6444002"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AU" sz="1800" dirty="0">
                <a:latin typeface="+mn-lt"/>
              </a:rPr>
              <a:t>In pairs:</a:t>
            </a:r>
          </a:p>
          <a:p>
            <a:pPr marL="285750" indent="-285750">
              <a:buFont typeface="Arial" panose="020B0604020202020204" pitchFamily="34" charset="0"/>
              <a:buChar char="•"/>
            </a:pPr>
            <a:r>
              <a:rPr lang="en-AU" sz="1800" dirty="0">
                <a:latin typeface="+mn-lt"/>
                <a:cs typeface="Arial"/>
              </a:rPr>
              <a:t>read through your assigned lifestyle snapshot</a:t>
            </a:r>
          </a:p>
          <a:p>
            <a:pPr marL="285750" lvl="0" indent="-285750">
              <a:buFont typeface="Arial" panose="020B0604020202020204" pitchFamily="34" charset="0"/>
              <a:buChar char="•"/>
            </a:pPr>
            <a:r>
              <a:rPr lang="en-AU" sz="1800" dirty="0">
                <a:latin typeface="+mn-lt"/>
              </a:rPr>
              <a:t>underline or highlight text that demonstrates a component of a balanced lifestyle. Indicate the component</a:t>
            </a:r>
          </a:p>
          <a:p>
            <a:pPr marL="285750" indent="-285750">
              <a:buFont typeface="Arial" panose="020B0604020202020204" pitchFamily="34" charset="0"/>
              <a:buChar char="•"/>
            </a:pPr>
            <a:r>
              <a:rPr lang="en-AU" sz="1800" dirty="0">
                <a:latin typeface="+mn-lt"/>
                <a:cs typeface="Arial"/>
              </a:rPr>
              <a:t>shade the balanced lifestyle wheel to reflect the character snapshot using the co-constructed criteria </a:t>
            </a:r>
            <a:endParaRPr lang="en-AU" sz="1800" dirty="0">
              <a:latin typeface="+mn-lt"/>
            </a:endParaRPr>
          </a:p>
          <a:p>
            <a:pPr marL="285750" lvl="0" indent="-285750">
              <a:buFont typeface="Arial" panose="020B0604020202020204" pitchFamily="34" charset="0"/>
              <a:buChar char="•"/>
            </a:pPr>
            <a:r>
              <a:rPr lang="en-AU" sz="1800" dirty="0">
                <a:latin typeface="+mn-lt"/>
              </a:rPr>
              <a:t>discuss and respond to the questions attached to the lifestyle snapshot.</a:t>
            </a:r>
          </a:p>
        </p:txBody>
      </p:sp>
      <p:sp>
        <p:nvSpPr>
          <p:cNvPr id="3" name="Slide Number Placeholder 2">
            <a:extLst>
              <a:ext uri="{FF2B5EF4-FFF2-40B4-BE49-F238E27FC236}">
                <a16:creationId xmlns:a16="http://schemas.microsoft.com/office/drawing/2014/main" id="{1F50A0D2-5598-5EAF-648C-23EB3B964118}"/>
              </a:ext>
            </a:extLst>
          </p:cNvPr>
          <p:cNvSpPr>
            <a:spLocks noGrp="1"/>
          </p:cNvSpPr>
          <p:nvPr>
            <p:ph type="sldNum" sz="quarter" idx="16"/>
          </p:nvPr>
        </p:nvSpPr>
        <p:spPr/>
        <p:txBody>
          <a:bodyPr/>
          <a:lstStyle/>
          <a:p>
            <a:fld id="{10A01DC5-1685-4615-8240-15192985C6A2}" type="slidenum">
              <a:rPr lang="en-AU" smtClean="0"/>
              <a:pPr/>
              <a:t>30</a:t>
            </a:fld>
            <a:endParaRPr lang="en-AU" dirty="0"/>
          </a:p>
        </p:txBody>
      </p:sp>
    </p:spTree>
    <p:extLst>
      <p:ext uri="{BB962C8B-B14F-4D97-AF65-F5344CB8AC3E}">
        <p14:creationId xmlns:p14="http://schemas.microsoft.com/office/powerpoint/2010/main" val="6553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981F1-02AF-2D76-AB4C-1328D5EDA94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E6E6A0B-9B8C-EC04-70F1-A99782635495}"/>
              </a:ext>
            </a:extLst>
          </p:cNvPr>
          <p:cNvSpPr>
            <a:spLocks noGrp="1"/>
          </p:cNvSpPr>
          <p:nvPr>
            <p:ph type="ctrTitle"/>
          </p:nvPr>
        </p:nvSpPr>
        <p:spPr/>
        <p:txBody>
          <a:bodyPr/>
          <a:lstStyle/>
          <a:p>
            <a:r>
              <a:rPr lang="en-AU" dirty="0">
                <a:latin typeface="+mj-lt"/>
              </a:rPr>
              <a:t>Recommendations for a balanced and healthy lifestyle</a:t>
            </a:r>
          </a:p>
        </p:txBody>
      </p:sp>
    </p:spTree>
    <p:extLst>
      <p:ext uri="{BB962C8B-B14F-4D97-AF65-F5344CB8AC3E}">
        <p14:creationId xmlns:p14="http://schemas.microsoft.com/office/powerpoint/2010/main" val="339431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A1EE0-CE16-0A62-A42A-02BE952969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396EB5-0179-D106-E724-D3CCA277A114}"/>
              </a:ext>
            </a:extLst>
          </p:cNvPr>
          <p:cNvSpPr>
            <a:spLocks noGrp="1"/>
          </p:cNvSpPr>
          <p:nvPr>
            <p:ph type="title"/>
          </p:nvPr>
        </p:nvSpPr>
        <p:spPr>
          <a:xfrm>
            <a:off x="359998" y="360000"/>
            <a:ext cx="11135316" cy="522000"/>
          </a:xfrm>
        </p:spPr>
        <p:txBody>
          <a:bodyPr/>
          <a:lstStyle/>
          <a:p>
            <a:r>
              <a:rPr lang="en-AU" dirty="0">
                <a:latin typeface="+mj-lt"/>
              </a:rPr>
              <a:t>Learning intentions and success criteria – Recommendations for a balanced and healthy lifestyle</a:t>
            </a:r>
          </a:p>
        </p:txBody>
      </p:sp>
      <p:sp>
        <p:nvSpPr>
          <p:cNvPr id="3" name="TextBox 2">
            <a:extLst>
              <a:ext uri="{FF2B5EF4-FFF2-40B4-BE49-F238E27FC236}">
                <a16:creationId xmlns:a16="http://schemas.microsoft.com/office/drawing/2014/main" id="{A6C9A163-529E-F800-EA5D-34FC161F6A8D}"/>
              </a:ext>
            </a:extLst>
          </p:cNvPr>
          <p:cNvSpPr txBox="1"/>
          <p:nvPr/>
        </p:nvSpPr>
        <p:spPr>
          <a:xfrm>
            <a:off x="359998" y="1662405"/>
            <a:ext cx="11303000" cy="44056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285750" lvl="0" indent="-285750">
              <a:lnSpc>
                <a:spcPct val="150000"/>
              </a:lnSpc>
              <a:spcAft>
                <a:spcPts val="1200"/>
              </a:spcAft>
              <a:buFont typeface="Arial" panose="020B0604020202020204" pitchFamily="34" charset="0"/>
              <a:buChar char="•"/>
            </a:pPr>
            <a:r>
              <a:rPr lang="en-AU" sz="2000" dirty="0"/>
              <a:t>use health information to make informed choices and propose strategies to support a healthy lifestyle</a:t>
            </a:r>
          </a:p>
          <a:p>
            <a:pPr>
              <a:lnSpc>
                <a:spcPct val="150000"/>
              </a:lnSpc>
              <a:spcAft>
                <a:spcPts val="1200"/>
              </a:spcAft>
            </a:pPr>
            <a:r>
              <a:rPr lang="en-AU" sz="2000" b="1" dirty="0">
                <a:solidFill>
                  <a:schemeClr val="accent1"/>
                </a:solidFill>
                <a:latin typeface="+mj-lt"/>
                <a:cs typeface="Arial" panose="020B0604020202020204" pitchFamily="34" charset="0"/>
              </a:rPr>
              <a:t>I can</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identify features of credible health information</a:t>
            </a:r>
          </a:p>
          <a:p>
            <a:pPr marL="342900" lvl="0" indent="-342900">
              <a:lnSpc>
                <a:spcPct val="150000"/>
              </a:lnSpc>
              <a:spcAft>
                <a:spcPts val="1200"/>
              </a:spcAft>
              <a:buFont typeface="Arial" panose="020B0604020202020204" pitchFamily="34" charset="0"/>
              <a:buChar char="•"/>
            </a:pPr>
            <a:r>
              <a:rPr lang="en-AU" sz="2000" dirty="0"/>
              <a:t>use credible health information to evaluate health behaviours and choices related to a balanced lifestyle</a:t>
            </a:r>
          </a:p>
          <a:p>
            <a:pPr marL="342900" lvl="0" indent="-342900">
              <a:lnSpc>
                <a:spcPct val="150000"/>
              </a:lnSpc>
              <a:spcAft>
                <a:spcPts val="1200"/>
              </a:spcAft>
              <a:buFont typeface="Arial" panose="020B0604020202020204" pitchFamily="34" charset="0"/>
              <a:buChar char="•"/>
            </a:pPr>
            <a:r>
              <a:rPr lang="en-AU" sz="2000" dirty="0"/>
              <a:t>propose strategies to support a balanced and healthy lifestyle.</a:t>
            </a:r>
          </a:p>
        </p:txBody>
      </p:sp>
      <p:sp>
        <p:nvSpPr>
          <p:cNvPr id="2" name="Slide Number Placeholder 1">
            <a:extLst>
              <a:ext uri="{FF2B5EF4-FFF2-40B4-BE49-F238E27FC236}">
                <a16:creationId xmlns:a16="http://schemas.microsoft.com/office/drawing/2014/main" id="{48E91BF2-69F4-68D5-F4DA-63C9EFFAE40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dirty="0"/>
          </a:p>
        </p:txBody>
      </p:sp>
    </p:spTree>
    <p:extLst>
      <p:ext uri="{BB962C8B-B14F-4D97-AF65-F5344CB8AC3E}">
        <p14:creationId xmlns:p14="http://schemas.microsoft.com/office/powerpoint/2010/main" val="16208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52BB-F427-26B2-A4EF-4F7025BEE4D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1C8B6D3-1A31-37B3-5F7E-4029FBFF52A5}"/>
              </a:ext>
              <a:ext uri="{C183D7F6-B498-43B3-948B-1728B52AA6E4}">
                <adec:decorative xmlns:adec="http://schemas.microsoft.com/office/drawing/2017/decorative" val="1"/>
              </a:ext>
            </a:extLst>
          </p:cNvPr>
          <p:cNvSpPr/>
          <p:nvPr/>
        </p:nvSpPr>
        <p:spPr>
          <a:xfrm>
            <a:off x="0" y="1571105"/>
            <a:ext cx="12192000" cy="528689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itle 3">
            <a:extLst>
              <a:ext uri="{FF2B5EF4-FFF2-40B4-BE49-F238E27FC236}">
                <a16:creationId xmlns:a16="http://schemas.microsoft.com/office/drawing/2014/main" id="{EF51F1D8-FA90-73F4-E018-57FEABD09A08}"/>
              </a:ext>
            </a:extLst>
          </p:cNvPr>
          <p:cNvSpPr>
            <a:spLocks noGrp="1"/>
          </p:cNvSpPr>
          <p:nvPr>
            <p:ph type="title"/>
          </p:nvPr>
        </p:nvSpPr>
        <p:spPr>
          <a:xfrm>
            <a:off x="360000" y="426021"/>
            <a:ext cx="11484000" cy="545601"/>
          </a:xfrm>
        </p:spPr>
        <p:txBody>
          <a:bodyPr/>
          <a:lstStyle/>
          <a:p>
            <a:r>
              <a:rPr lang="en-AU" dirty="0">
                <a:latin typeface="+mj-lt"/>
              </a:rPr>
              <a:t>Nutrition – activating prior learning (1)</a:t>
            </a:r>
          </a:p>
        </p:txBody>
      </p:sp>
      <p:sp>
        <p:nvSpPr>
          <p:cNvPr id="2" name="Text Placeholder 10">
            <a:extLst>
              <a:ext uri="{FF2B5EF4-FFF2-40B4-BE49-F238E27FC236}">
                <a16:creationId xmlns:a16="http://schemas.microsoft.com/office/drawing/2014/main" id="{0DE13554-F3C8-6F4F-E2F4-8ED316132BBB}"/>
              </a:ext>
            </a:extLst>
          </p:cNvPr>
          <p:cNvSpPr>
            <a:spLocks noGrp="1"/>
          </p:cNvSpPr>
          <p:nvPr>
            <p:ph type="body" sz="quarter" idx="17"/>
          </p:nvPr>
        </p:nvSpPr>
        <p:spPr>
          <a:xfrm>
            <a:off x="360000" y="930873"/>
            <a:ext cx="9634392" cy="724663"/>
          </a:xfrm>
        </p:spPr>
        <p:txBody>
          <a:bodyPr/>
          <a:lstStyle/>
          <a:p>
            <a:r>
              <a:rPr lang="en-AU" dirty="0">
                <a:solidFill>
                  <a:schemeClr val="accent2"/>
                </a:solidFill>
                <a:latin typeface="+mj-lt"/>
              </a:rPr>
              <a:t>Individual activity</a:t>
            </a:r>
          </a:p>
          <a:p>
            <a:endParaRPr lang="en-AU" dirty="0">
              <a:latin typeface="+mj-lt"/>
            </a:endParaRPr>
          </a:p>
          <a:p>
            <a:endParaRPr lang="en-AU" dirty="0">
              <a:latin typeface="+mj-lt"/>
            </a:endParaRPr>
          </a:p>
        </p:txBody>
      </p:sp>
      <p:sp>
        <p:nvSpPr>
          <p:cNvPr id="8" name="TextBox 7">
            <a:extLst>
              <a:ext uri="{FF2B5EF4-FFF2-40B4-BE49-F238E27FC236}">
                <a16:creationId xmlns:a16="http://schemas.microsoft.com/office/drawing/2014/main" id="{B53F1EEB-5598-D2A7-9DAA-3C5B8C4B48DB}"/>
              </a:ext>
            </a:extLst>
          </p:cNvPr>
          <p:cNvSpPr txBox="1"/>
          <p:nvPr/>
        </p:nvSpPr>
        <p:spPr>
          <a:xfrm>
            <a:off x="263269" y="1752613"/>
            <a:ext cx="6444002" cy="456535"/>
          </a:xfrm>
          <a:prstGeom prst="rect">
            <a:avLst/>
          </a:prstGeom>
          <a:noFill/>
        </p:spPr>
        <p:txBody>
          <a:bodyPr wrap="square">
            <a:spAutoFit/>
          </a:bodyPr>
          <a:lstStyle/>
          <a:p>
            <a:pPr lvl="0">
              <a:lnSpc>
                <a:spcPct val="150000"/>
              </a:lnSpc>
              <a:spcBef>
                <a:spcPts val="1200"/>
              </a:spcBef>
              <a:spcAft>
                <a:spcPts val="600"/>
              </a:spcAft>
            </a:pPr>
            <a:r>
              <a:rPr lang="en-AU" sz="1800" dirty="0">
                <a:effectLst/>
                <a:ea typeface="Calibri" panose="020F0502020204030204" pitchFamily="34" charset="0"/>
              </a:rPr>
              <a:t>Complete the first two columns of the </a:t>
            </a:r>
            <a:r>
              <a:rPr lang="en-AU" sz="1800" b="1" dirty="0">
                <a:effectLst/>
                <a:ea typeface="Calibri" panose="020F0502020204030204" pitchFamily="34" charset="0"/>
              </a:rPr>
              <a:t>KWLH chart</a:t>
            </a:r>
            <a:r>
              <a:rPr lang="en-AU" sz="1800" dirty="0">
                <a:effectLst/>
                <a:ea typeface="Calibri" panose="020F0502020204030204" pitchFamily="34" charset="0"/>
              </a:rPr>
              <a:t>.</a:t>
            </a:r>
          </a:p>
        </p:txBody>
      </p:sp>
      <p:graphicFrame>
        <p:nvGraphicFramePr>
          <p:cNvPr id="13" name="Table 12" descr="A table with 4 columns. The columns are labelled: (K) What I know, (W) What I want to know, (L) What I have learnt and (H) How can I learn more?">
            <a:extLst>
              <a:ext uri="{FF2B5EF4-FFF2-40B4-BE49-F238E27FC236}">
                <a16:creationId xmlns:a16="http://schemas.microsoft.com/office/drawing/2014/main" id="{9FC08978-23EF-D519-2C45-0F6B9B1F772D}"/>
              </a:ext>
            </a:extLst>
          </p:cNvPr>
          <p:cNvGraphicFramePr>
            <a:graphicFrameLocks noGrp="1"/>
          </p:cNvGraphicFramePr>
          <p:nvPr>
            <p:extLst>
              <p:ext uri="{D42A27DB-BD31-4B8C-83A1-F6EECF244321}">
                <p14:modId xmlns:p14="http://schemas.microsoft.com/office/powerpoint/2010/main" val="2965860885"/>
              </p:ext>
            </p:extLst>
          </p:nvPr>
        </p:nvGraphicFramePr>
        <p:xfrm>
          <a:off x="360000" y="2317126"/>
          <a:ext cx="11167604" cy="4378874"/>
        </p:xfrm>
        <a:graphic>
          <a:graphicData uri="http://schemas.openxmlformats.org/drawingml/2006/table">
            <a:tbl>
              <a:tblPr firstRow="1" bandRow="1">
                <a:tableStyleId>{69012ECD-51FC-41F1-AA8D-1B2483CD663E}</a:tableStyleId>
              </a:tblPr>
              <a:tblGrid>
                <a:gridCol w="2791901">
                  <a:extLst>
                    <a:ext uri="{9D8B030D-6E8A-4147-A177-3AD203B41FA5}">
                      <a16:colId xmlns:a16="http://schemas.microsoft.com/office/drawing/2014/main" val="522121325"/>
                    </a:ext>
                  </a:extLst>
                </a:gridCol>
                <a:gridCol w="2791901">
                  <a:extLst>
                    <a:ext uri="{9D8B030D-6E8A-4147-A177-3AD203B41FA5}">
                      <a16:colId xmlns:a16="http://schemas.microsoft.com/office/drawing/2014/main" val="2153784419"/>
                    </a:ext>
                  </a:extLst>
                </a:gridCol>
                <a:gridCol w="2791901">
                  <a:extLst>
                    <a:ext uri="{9D8B030D-6E8A-4147-A177-3AD203B41FA5}">
                      <a16:colId xmlns:a16="http://schemas.microsoft.com/office/drawing/2014/main" val="1872049811"/>
                    </a:ext>
                  </a:extLst>
                </a:gridCol>
                <a:gridCol w="2791901">
                  <a:extLst>
                    <a:ext uri="{9D8B030D-6E8A-4147-A177-3AD203B41FA5}">
                      <a16:colId xmlns:a16="http://schemas.microsoft.com/office/drawing/2014/main" val="1376659536"/>
                    </a:ext>
                  </a:extLst>
                </a:gridCol>
              </a:tblGrid>
              <a:tr h="644641">
                <a:tc>
                  <a:txBody>
                    <a:bodyPr/>
                    <a:lstStyle/>
                    <a:p>
                      <a:r>
                        <a:rPr lang="en-AU" dirty="0">
                          <a:latin typeface="+mj-lt"/>
                        </a:rPr>
                        <a:t>(K) What I know</a:t>
                      </a:r>
                    </a:p>
                    <a:p>
                      <a:endParaRPr lang="en-AU" dirty="0">
                        <a:latin typeface="+mj-lt"/>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latin typeface="+mj-lt"/>
                        </a:rPr>
                        <a:t>(W) What I want to know</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latin typeface="+mj-lt"/>
                        </a:rPr>
                        <a:t>(L) What I have learnt</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latin typeface="+mj-lt"/>
                        </a:rPr>
                        <a:t>(H) How can I learn more?</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235957"/>
                  </a:ext>
                </a:extLst>
              </a:tr>
              <a:tr h="3734233">
                <a:tc>
                  <a:txBody>
                    <a:bodyPr/>
                    <a:lstStyle/>
                    <a:p>
                      <a:pPr marL="285750" lvl="0" indent="-285750" algn="l">
                        <a:lnSpc>
                          <a:spcPct val="114000"/>
                        </a:lnSpc>
                        <a:spcAft>
                          <a:spcPts val="600"/>
                        </a:spcAft>
                        <a:buFont typeface="Arial"/>
                        <a:buChar char="•"/>
                      </a:pPr>
                      <a:r>
                        <a:rPr lang="en-AU" sz="1600" b="0" i="0" u="none" strike="noStrike" baseline="0" noProof="0" dirty="0">
                          <a:solidFill>
                            <a:srgbClr val="22272B"/>
                          </a:solidFill>
                          <a:latin typeface="+mn-lt"/>
                        </a:rPr>
                        <a:t>Name the 5 food groups.</a:t>
                      </a:r>
                      <a:endParaRPr lang="en-US" sz="1600" dirty="0">
                        <a:latin typeface="+mn-lt"/>
                      </a:endParaRPr>
                    </a:p>
                    <a:p>
                      <a:pPr marL="285750" lvl="0" indent="-285750" algn="l">
                        <a:lnSpc>
                          <a:spcPct val="114000"/>
                        </a:lnSpc>
                        <a:spcAft>
                          <a:spcPts val="600"/>
                        </a:spcAft>
                        <a:buFont typeface="Arial"/>
                        <a:buChar char="•"/>
                      </a:pPr>
                      <a:r>
                        <a:rPr lang="en-AU" sz="1600" b="0" i="0" u="none" strike="noStrike" baseline="0" noProof="0" dirty="0">
                          <a:solidFill>
                            <a:srgbClr val="22272B"/>
                          </a:solidFill>
                          <a:latin typeface="+mn-lt"/>
                        </a:rPr>
                        <a:t>Give one example of a food item in each food group.</a:t>
                      </a:r>
                      <a:endParaRPr lang="en-AU" sz="1600" dirty="0">
                        <a:latin typeface="+mn-lt"/>
                      </a:endParaRPr>
                    </a:p>
                    <a:p>
                      <a:pPr marL="285750" lvl="0" indent="-285750" algn="l">
                        <a:lnSpc>
                          <a:spcPct val="114000"/>
                        </a:lnSpc>
                        <a:spcAft>
                          <a:spcPts val="600"/>
                        </a:spcAft>
                        <a:buFont typeface="Arial"/>
                        <a:buChar char="•"/>
                      </a:pPr>
                      <a:r>
                        <a:rPr lang="en-AU" sz="1600" b="0" i="0" u="none" strike="noStrike" baseline="0" noProof="0" dirty="0">
                          <a:solidFill>
                            <a:srgbClr val="22272B"/>
                          </a:solidFill>
                          <a:latin typeface="+mn-lt"/>
                        </a:rPr>
                        <a:t>What does “balanced eating” mean?</a:t>
                      </a:r>
                      <a:endParaRPr lang="en-AU" sz="1600" dirty="0">
                        <a:latin typeface="+mn-lt"/>
                      </a:endParaRPr>
                    </a:p>
                    <a:p>
                      <a:pPr marL="285750" lvl="0" indent="-285750" algn="l">
                        <a:lnSpc>
                          <a:spcPct val="114000"/>
                        </a:lnSpc>
                        <a:spcAft>
                          <a:spcPts val="600"/>
                        </a:spcAft>
                        <a:buFont typeface="Arial"/>
                        <a:buChar char="•"/>
                      </a:pPr>
                      <a:r>
                        <a:rPr lang="en-AU" sz="1600" b="0" i="0" u="none" strike="noStrike" baseline="0" noProof="0" dirty="0">
                          <a:solidFill>
                            <a:srgbClr val="22272B"/>
                          </a:solidFill>
                          <a:latin typeface="+mn-lt"/>
                        </a:rPr>
                        <a:t>What are some foods we should eat “less of”?</a:t>
                      </a:r>
                      <a:endParaRPr lang="en-AU" sz="1600" dirty="0">
                        <a:latin typeface="+mn-lt"/>
                      </a:endParaRPr>
                    </a:p>
                    <a:p>
                      <a:pPr marL="285750" lvl="0" indent="-285750" algn="l">
                        <a:lnSpc>
                          <a:spcPct val="114000"/>
                        </a:lnSpc>
                        <a:spcAft>
                          <a:spcPts val="600"/>
                        </a:spcAft>
                        <a:buFont typeface="Arial"/>
                        <a:buChar char="•"/>
                      </a:pPr>
                      <a:r>
                        <a:rPr lang="en-AU" sz="1600" b="0" i="0" u="none" strike="noStrike" baseline="0" noProof="0" dirty="0">
                          <a:solidFill>
                            <a:srgbClr val="22272B"/>
                          </a:solidFill>
                          <a:latin typeface="+mn-lt"/>
                        </a:rPr>
                        <a:t>What are the benefits of drinking water for your body?</a:t>
                      </a:r>
                      <a:endParaRPr lang="en-AU" sz="1600" dirty="0">
                        <a:latin typeface="+mn-lt"/>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4000"/>
                        </a:lnSpc>
                        <a:spcAft>
                          <a:spcPts val="600"/>
                        </a:spcAft>
                      </a:pPr>
                      <a:endParaRPr lang="en-AU" sz="1600" dirty="0">
                        <a:latin typeface="+mn-lt"/>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4000"/>
                        </a:lnSpc>
                        <a:spcAft>
                          <a:spcPts val="600"/>
                        </a:spcAft>
                      </a:pPr>
                      <a:endParaRPr lang="en-AU" sz="1600" dirty="0">
                        <a:latin typeface="+mn-lt"/>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4000"/>
                        </a:lnSpc>
                        <a:spcAft>
                          <a:spcPts val="600"/>
                        </a:spcAft>
                      </a:pPr>
                      <a:endParaRPr lang="en-AU" sz="1600" dirty="0">
                        <a:latin typeface="+mn-lt"/>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927807"/>
                  </a:ext>
                </a:extLst>
              </a:tr>
            </a:tbl>
          </a:graphicData>
        </a:graphic>
      </p:graphicFrame>
      <p:sp>
        <p:nvSpPr>
          <p:cNvPr id="3" name="Slide Number Placeholder 2">
            <a:extLst>
              <a:ext uri="{FF2B5EF4-FFF2-40B4-BE49-F238E27FC236}">
                <a16:creationId xmlns:a16="http://schemas.microsoft.com/office/drawing/2014/main" id="{DB482E2B-6800-66DA-8ABC-6FD7791DED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33</a:t>
            </a:fld>
            <a:endParaRPr lang="en-AU" dirty="0"/>
          </a:p>
        </p:txBody>
      </p:sp>
    </p:spTree>
    <p:extLst>
      <p:ext uri="{BB962C8B-B14F-4D97-AF65-F5344CB8AC3E}">
        <p14:creationId xmlns:p14="http://schemas.microsoft.com/office/powerpoint/2010/main" val="49562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7E4CC-2197-D95F-825C-046E8EE120E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EC0D51C-38A5-C051-C6A9-300A1A99D09A}"/>
              </a:ext>
              <a:ext uri="{C183D7F6-B498-43B3-948B-1728B52AA6E4}">
                <adec:decorative xmlns:adec="http://schemas.microsoft.com/office/drawing/2017/decorative" val="1"/>
              </a:ext>
            </a:extLst>
          </p:cNvPr>
          <p:cNvSpPr/>
          <p:nvPr/>
        </p:nvSpPr>
        <p:spPr>
          <a:xfrm>
            <a:off x="0" y="1571105"/>
            <a:ext cx="12192000" cy="528689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EA086300-628C-A118-F2F7-13F6D5FBB4F5}"/>
              </a:ext>
            </a:extLst>
          </p:cNvPr>
          <p:cNvSpPr>
            <a:spLocks noGrp="1"/>
          </p:cNvSpPr>
          <p:nvPr>
            <p:ph type="title"/>
          </p:nvPr>
        </p:nvSpPr>
        <p:spPr>
          <a:xfrm>
            <a:off x="360000" y="360000"/>
            <a:ext cx="11484000" cy="545601"/>
          </a:xfrm>
        </p:spPr>
        <p:txBody>
          <a:bodyPr vert="horz" lIns="0" tIns="0" rIns="0" bIns="0" rtlCol="0" anchor="t">
            <a:normAutofit/>
          </a:bodyPr>
          <a:lstStyle/>
          <a:p>
            <a:r>
              <a:rPr lang="en-AU" dirty="0">
                <a:latin typeface="+mj-lt"/>
              </a:rPr>
              <a:t>Nutrition – healthy eating for children (1)</a:t>
            </a:r>
          </a:p>
        </p:txBody>
      </p:sp>
      <p:sp>
        <p:nvSpPr>
          <p:cNvPr id="5" name="Text Placeholder 4">
            <a:extLst>
              <a:ext uri="{FF2B5EF4-FFF2-40B4-BE49-F238E27FC236}">
                <a16:creationId xmlns:a16="http://schemas.microsoft.com/office/drawing/2014/main" id="{B47352BA-6356-A893-BDE4-BB6CD2A9885A}"/>
              </a:ext>
            </a:extLst>
          </p:cNvPr>
          <p:cNvSpPr>
            <a:spLocks noGrp="1"/>
          </p:cNvSpPr>
          <p:nvPr>
            <p:ph type="body" sz="quarter" idx="18"/>
          </p:nvPr>
        </p:nvSpPr>
        <p:spPr>
          <a:xfrm>
            <a:off x="359999" y="982520"/>
            <a:ext cx="11483999" cy="310015"/>
          </a:xfrm>
        </p:spPr>
        <p:txBody>
          <a:bodyPr vert="horz" lIns="0" tIns="0" rIns="0" bIns="0" rtlCol="0" anchor="b">
            <a:noAutofit/>
          </a:bodyPr>
          <a:lstStyle/>
          <a:p>
            <a:pPr>
              <a:lnSpc>
                <a:spcPct val="140000"/>
              </a:lnSpc>
            </a:pPr>
            <a:r>
              <a:rPr lang="en-US" b="0" kern="1200" dirty="0">
                <a:latin typeface="+mj-lt"/>
                <a:ea typeface="+mn-ea"/>
                <a:cs typeface="Arial" panose="020B0604020202020204" pitchFamily="34" charset="0"/>
              </a:rPr>
              <a:t>Sources of health information</a:t>
            </a:r>
          </a:p>
        </p:txBody>
      </p:sp>
      <p:pic>
        <p:nvPicPr>
          <p:cNvPr id="8" name="Picture 7">
            <a:extLst>
              <a:ext uri="{FF2B5EF4-FFF2-40B4-BE49-F238E27FC236}">
                <a16:creationId xmlns:a16="http://schemas.microsoft.com/office/drawing/2014/main" id="{3B3B3702-D822-E848-8E58-D1AFC6F3C9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29237" y="2135414"/>
            <a:ext cx="2721942" cy="3870899"/>
          </a:xfrm>
          <a:prstGeom prst="rect">
            <a:avLst/>
          </a:prstGeom>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5EF6EE2-7E82-AA03-2AF0-2477DB885CB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9999" y="1842007"/>
            <a:ext cx="2732650" cy="3838486"/>
          </a:xfrm>
          <a:prstGeom prst="rect">
            <a:avLst/>
          </a:prstGeom>
          <a:ln>
            <a:no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308DED33-88B5-D1D2-962A-05E64BBFA0C2}"/>
              </a:ext>
            </a:extLst>
          </p:cNvPr>
          <p:cNvSpPr txBox="1"/>
          <p:nvPr/>
        </p:nvSpPr>
        <p:spPr>
          <a:xfrm>
            <a:off x="677333" y="6232407"/>
            <a:ext cx="3593630"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dirty="0">
                <a:solidFill>
                  <a:srgbClr val="0000EE"/>
                </a:solidFill>
                <a:latin typeface="Arial"/>
                <a:ea typeface="Segoe UI"/>
                <a:cs typeface="Segoe UI"/>
                <a:hlinkClick r:id="rId5" tooltip="https://www.eatforhealth.gov.au/guidelines/guidelines"/>
              </a:rPr>
              <a:t>https://www.eatforhealth.gov.au/guidelines/guidelines</a:t>
            </a:r>
            <a:endParaRPr lang="en-US" sz="1200" dirty="0">
              <a:latin typeface="Arial"/>
              <a:cs typeface="Arial"/>
            </a:endParaRPr>
          </a:p>
          <a:p>
            <a:pPr algn="l"/>
            <a:endParaRPr lang="en-GB" sz="1200" dirty="0">
              <a:cs typeface="Arial"/>
            </a:endParaRPr>
          </a:p>
        </p:txBody>
      </p:sp>
      <p:sp>
        <p:nvSpPr>
          <p:cNvPr id="9" name="Text Placeholder 10">
            <a:extLst>
              <a:ext uri="{FF2B5EF4-FFF2-40B4-BE49-F238E27FC236}">
                <a16:creationId xmlns:a16="http://schemas.microsoft.com/office/drawing/2014/main" id="{0A8A8B79-9F2A-3BCE-59AA-E23AE47516F1}"/>
              </a:ext>
            </a:extLst>
          </p:cNvPr>
          <p:cNvSpPr txBox="1">
            <a:spLocks/>
          </p:cNvSpPr>
          <p:nvPr/>
        </p:nvSpPr>
        <p:spPr>
          <a:xfrm>
            <a:off x="5178025" y="1770743"/>
            <a:ext cx="6513231" cy="5001814"/>
          </a:xfrm>
          <a:prstGeom prst="rect">
            <a:avLst/>
          </a:prstGeom>
        </p:spPr>
        <p:txBody>
          <a:bodyPr vert="horz" lIns="0" tIns="0" rIns="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latin typeface="+mn-lt"/>
              </a:rPr>
              <a:t>Read through the brochure.</a:t>
            </a:r>
          </a:p>
          <a:p>
            <a:r>
              <a:rPr lang="en-AU" sz="1800" dirty="0">
                <a:latin typeface="+mn-lt"/>
              </a:rPr>
              <a:t>Discuss:</a:t>
            </a:r>
          </a:p>
          <a:p>
            <a:pPr marL="285750" indent="-285750">
              <a:buFont typeface="Arial" panose="020B0604020202020204" pitchFamily="34" charset="0"/>
              <a:buChar char="•"/>
            </a:pPr>
            <a:r>
              <a:rPr lang="en-AU" sz="1800" dirty="0">
                <a:latin typeface="+mn-lt"/>
              </a:rPr>
              <a:t>Who created this brochure?</a:t>
            </a:r>
          </a:p>
          <a:p>
            <a:pPr marL="285750" indent="-285750">
              <a:buFont typeface="Arial" panose="020B0604020202020204" pitchFamily="34" charset="0"/>
              <a:buChar char="•"/>
            </a:pPr>
            <a:r>
              <a:rPr lang="en-AU" sz="1800" dirty="0">
                <a:latin typeface="+mn-lt"/>
              </a:rPr>
              <a:t>Why might the government publish a resource like this?</a:t>
            </a:r>
          </a:p>
          <a:p>
            <a:pPr marL="285750" indent="-285750">
              <a:buFont typeface="Arial" panose="020B0604020202020204" pitchFamily="34" charset="0"/>
              <a:buChar char="•"/>
            </a:pPr>
            <a:r>
              <a:rPr lang="en-AU" sz="1800" dirty="0">
                <a:latin typeface="+mn-lt"/>
              </a:rPr>
              <a:t>Can we trust the information in this brochure? </a:t>
            </a:r>
          </a:p>
          <a:p>
            <a:pPr marL="285750" indent="-285750">
              <a:buFont typeface="Arial" panose="020B0604020202020204" pitchFamily="34" charset="0"/>
              <a:buChar char="•"/>
            </a:pPr>
            <a:r>
              <a:rPr lang="en-AU" sz="1800" dirty="0">
                <a:latin typeface="+mn-lt"/>
              </a:rPr>
              <a:t>What makes this brochure different from information we might find on social media or a blog?</a:t>
            </a:r>
          </a:p>
          <a:p>
            <a:pPr marL="285750" indent="-285750">
              <a:buFont typeface="Arial" panose="020B0604020202020204" pitchFamily="34" charset="0"/>
              <a:buChar char="•"/>
            </a:pPr>
            <a:r>
              <a:rPr lang="en-AU" sz="1800" dirty="0">
                <a:latin typeface="+mn-lt"/>
              </a:rPr>
              <a:t>What are the limitations of this brochure? </a:t>
            </a:r>
          </a:p>
          <a:p>
            <a:pPr marL="285750" indent="-285750">
              <a:buFont typeface="Arial" panose="020B0604020202020204" pitchFamily="34" charset="0"/>
              <a:buChar char="•"/>
            </a:pPr>
            <a:r>
              <a:rPr lang="en-AU" sz="1800" dirty="0">
                <a:latin typeface="+mn-lt"/>
              </a:rPr>
              <a:t>Where else could you go to double-check this information?</a:t>
            </a:r>
            <a:endParaRPr lang="en-US" b="0" dirty="0">
              <a:latin typeface="+mn-lt"/>
            </a:endParaRPr>
          </a:p>
        </p:txBody>
      </p:sp>
      <p:sp>
        <p:nvSpPr>
          <p:cNvPr id="3" name="Slide Number Placeholder 2">
            <a:extLst>
              <a:ext uri="{FF2B5EF4-FFF2-40B4-BE49-F238E27FC236}">
                <a16:creationId xmlns:a16="http://schemas.microsoft.com/office/drawing/2014/main" id="{163EC876-A736-E4A4-2997-B4396E34197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34</a:t>
            </a:fld>
            <a:endParaRPr lang="en-AU" dirty="0"/>
          </a:p>
        </p:txBody>
      </p:sp>
    </p:spTree>
    <p:extLst>
      <p:ext uri="{BB962C8B-B14F-4D97-AF65-F5344CB8AC3E}">
        <p14:creationId xmlns:p14="http://schemas.microsoft.com/office/powerpoint/2010/main" val="369394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2C6EA-A41C-7ED7-931C-3DD1FA382F2C}"/>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3DC28C1D-4CC5-85B3-D03F-0838A6C2AE5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582077"/>
            <a:ext cx="4427537" cy="5975350"/>
          </a:xfrm>
        </p:spPr>
      </p:pic>
      <p:sp>
        <p:nvSpPr>
          <p:cNvPr id="2" name="Title 1">
            <a:extLst>
              <a:ext uri="{FF2B5EF4-FFF2-40B4-BE49-F238E27FC236}">
                <a16:creationId xmlns:a16="http://schemas.microsoft.com/office/drawing/2014/main" id="{80BB7BEE-A592-2064-C730-F8772686CB00}"/>
              </a:ext>
            </a:extLst>
          </p:cNvPr>
          <p:cNvSpPr>
            <a:spLocks noGrp="1"/>
          </p:cNvSpPr>
          <p:nvPr>
            <p:ph type="title"/>
          </p:nvPr>
        </p:nvSpPr>
        <p:spPr>
          <a:xfrm>
            <a:off x="5399998" y="360000"/>
            <a:ext cx="6485612" cy="444154"/>
          </a:xfrm>
        </p:spPr>
        <p:txBody>
          <a:bodyPr/>
          <a:lstStyle/>
          <a:p>
            <a:r>
              <a:rPr lang="en-AU" dirty="0">
                <a:latin typeface="+mj-lt"/>
              </a:rPr>
              <a:t>Healthy eating for children jigsaw activity (1)</a:t>
            </a:r>
            <a:endParaRPr lang="en-AU" b="1" dirty="0">
              <a:latin typeface="+mj-lt"/>
            </a:endParaRPr>
          </a:p>
        </p:txBody>
      </p:sp>
      <p:sp>
        <p:nvSpPr>
          <p:cNvPr id="5" name="Text Placeholder 4">
            <a:extLst>
              <a:ext uri="{FF2B5EF4-FFF2-40B4-BE49-F238E27FC236}">
                <a16:creationId xmlns:a16="http://schemas.microsoft.com/office/drawing/2014/main" id="{D06B7317-B807-E2C6-EFE6-2DAF7ACC6867}"/>
              </a:ext>
            </a:extLst>
          </p:cNvPr>
          <p:cNvSpPr>
            <a:spLocks noGrp="1"/>
          </p:cNvSpPr>
          <p:nvPr>
            <p:ph type="body" sz="quarter" idx="18"/>
          </p:nvPr>
        </p:nvSpPr>
        <p:spPr>
          <a:xfrm>
            <a:off x="5399996" y="1420494"/>
            <a:ext cx="5400000" cy="294189"/>
          </a:xfrm>
        </p:spPr>
        <p:txBody>
          <a:bodyPr/>
          <a:lstStyle/>
          <a:p>
            <a:pPr>
              <a:lnSpc>
                <a:spcPct val="140000"/>
              </a:lnSpc>
            </a:pPr>
            <a:r>
              <a:rPr lang="en-US" dirty="0"/>
              <a:t>Group work</a:t>
            </a:r>
          </a:p>
        </p:txBody>
      </p:sp>
      <p:sp>
        <p:nvSpPr>
          <p:cNvPr id="9" name="Text Placeholder 10">
            <a:extLst>
              <a:ext uri="{FF2B5EF4-FFF2-40B4-BE49-F238E27FC236}">
                <a16:creationId xmlns:a16="http://schemas.microsoft.com/office/drawing/2014/main" id="{EEE1AA19-F88F-DB13-7854-3B4C894C813D}"/>
              </a:ext>
            </a:extLst>
          </p:cNvPr>
          <p:cNvSpPr txBox="1">
            <a:spLocks/>
          </p:cNvSpPr>
          <p:nvPr/>
        </p:nvSpPr>
        <p:spPr>
          <a:xfrm>
            <a:off x="5420803" y="1873823"/>
            <a:ext cx="6423197" cy="391012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In groups:</a:t>
            </a:r>
          </a:p>
          <a:p>
            <a:pPr marL="342900" lvl="0" indent="-342900">
              <a:buFont typeface="Arial" panose="020B0604020202020204" pitchFamily="34" charset="0"/>
              <a:buChar char="•"/>
            </a:pPr>
            <a:r>
              <a:rPr lang="en-AU" sz="1800" dirty="0">
                <a:latin typeface="+mn-lt"/>
              </a:rPr>
              <a:t>review the question card </a:t>
            </a:r>
          </a:p>
          <a:p>
            <a:pPr marL="342900" lvl="0" indent="-342900">
              <a:buFont typeface="Arial" panose="020B0604020202020204" pitchFamily="34" charset="0"/>
              <a:buChar char="•"/>
            </a:pPr>
            <a:r>
              <a:rPr lang="en-AU" sz="1800" dirty="0">
                <a:latin typeface="+mn-lt"/>
              </a:rPr>
              <a:t>discuss the questions </a:t>
            </a:r>
          </a:p>
          <a:p>
            <a:pPr marL="342900" lvl="0" indent="-342900">
              <a:buFont typeface="Arial" panose="020B0604020202020204" pitchFamily="34" charset="0"/>
              <a:buChar char="•"/>
            </a:pPr>
            <a:r>
              <a:rPr lang="en-AU" sz="1800" dirty="0">
                <a:latin typeface="+mn-lt"/>
              </a:rPr>
              <a:t>formulate a response with clear reasoning</a:t>
            </a:r>
          </a:p>
          <a:p>
            <a:pPr marL="342900" lvl="0" indent="-342900">
              <a:buFont typeface="Arial" panose="020B0604020202020204" pitchFamily="34" charset="0"/>
              <a:buChar char="•"/>
            </a:pPr>
            <a:r>
              <a:rPr lang="en-AU" sz="1800" dirty="0">
                <a:latin typeface="+mn-lt"/>
              </a:rPr>
              <a:t>share response with the class.</a:t>
            </a:r>
          </a:p>
        </p:txBody>
      </p:sp>
      <p:sp>
        <p:nvSpPr>
          <p:cNvPr id="3" name="Slide Number Placeholder 2">
            <a:extLst>
              <a:ext uri="{FF2B5EF4-FFF2-40B4-BE49-F238E27FC236}">
                <a16:creationId xmlns:a16="http://schemas.microsoft.com/office/drawing/2014/main" id="{F3F27B6B-A041-40DB-60D7-652CD369889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35</a:t>
            </a:fld>
            <a:endParaRPr lang="en-AU" dirty="0"/>
          </a:p>
        </p:txBody>
      </p:sp>
    </p:spTree>
    <p:extLst>
      <p:ext uri="{BB962C8B-B14F-4D97-AF65-F5344CB8AC3E}">
        <p14:creationId xmlns:p14="http://schemas.microsoft.com/office/powerpoint/2010/main" val="217038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3D3D-D687-8A39-D97D-3973E959CEFF}"/>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036D98CA-D4B3-BDCB-7C6F-7CA435CCE86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540650"/>
            <a:ext cx="4427537" cy="5975350"/>
          </a:xfrm>
        </p:spPr>
      </p:pic>
      <p:sp>
        <p:nvSpPr>
          <p:cNvPr id="2" name="Title 1">
            <a:extLst>
              <a:ext uri="{FF2B5EF4-FFF2-40B4-BE49-F238E27FC236}">
                <a16:creationId xmlns:a16="http://schemas.microsoft.com/office/drawing/2014/main" id="{67B19619-79B7-FA97-B727-C729D447E686}"/>
              </a:ext>
            </a:extLst>
          </p:cNvPr>
          <p:cNvSpPr>
            <a:spLocks noGrp="1"/>
          </p:cNvSpPr>
          <p:nvPr>
            <p:ph type="title"/>
          </p:nvPr>
        </p:nvSpPr>
        <p:spPr>
          <a:xfrm>
            <a:off x="5399998" y="360000"/>
            <a:ext cx="6485612" cy="444154"/>
          </a:xfrm>
        </p:spPr>
        <p:txBody>
          <a:bodyPr/>
          <a:lstStyle/>
          <a:p>
            <a:r>
              <a:rPr lang="en-AU" dirty="0">
                <a:latin typeface="+mj-lt"/>
              </a:rPr>
              <a:t>Healthy eating for children</a:t>
            </a:r>
            <a:endParaRPr lang="en-AU" b="1" dirty="0">
              <a:latin typeface="+mj-lt"/>
            </a:endParaRPr>
          </a:p>
        </p:txBody>
      </p:sp>
      <p:sp>
        <p:nvSpPr>
          <p:cNvPr id="5" name="Text Placeholder 4">
            <a:extLst>
              <a:ext uri="{FF2B5EF4-FFF2-40B4-BE49-F238E27FC236}">
                <a16:creationId xmlns:a16="http://schemas.microsoft.com/office/drawing/2014/main" id="{760C19AA-E43A-4AD3-26A6-42E2D2C42F70}"/>
              </a:ext>
            </a:extLst>
          </p:cNvPr>
          <p:cNvSpPr>
            <a:spLocks noGrp="1"/>
          </p:cNvSpPr>
          <p:nvPr>
            <p:ph type="body" sz="quarter" idx="18"/>
          </p:nvPr>
        </p:nvSpPr>
        <p:spPr>
          <a:xfrm>
            <a:off x="5399998" y="921580"/>
            <a:ext cx="5400000" cy="294189"/>
          </a:xfrm>
        </p:spPr>
        <p:txBody>
          <a:bodyPr/>
          <a:lstStyle/>
          <a:p>
            <a:pPr>
              <a:lnSpc>
                <a:spcPct val="140000"/>
              </a:lnSpc>
            </a:pPr>
            <a:r>
              <a:rPr lang="en-US" dirty="0"/>
              <a:t>Class discussion</a:t>
            </a:r>
          </a:p>
        </p:txBody>
      </p:sp>
      <p:sp>
        <p:nvSpPr>
          <p:cNvPr id="9" name="Text Placeholder 10">
            <a:extLst>
              <a:ext uri="{FF2B5EF4-FFF2-40B4-BE49-F238E27FC236}">
                <a16:creationId xmlns:a16="http://schemas.microsoft.com/office/drawing/2014/main" id="{BAAEBF62-569A-E65E-7CA6-803B751A9993}"/>
              </a:ext>
            </a:extLst>
          </p:cNvPr>
          <p:cNvSpPr txBox="1">
            <a:spLocks/>
          </p:cNvSpPr>
          <p:nvPr/>
        </p:nvSpPr>
        <p:spPr>
          <a:xfrm>
            <a:off x="5399998" y="1431396"/>
            <a:ext cx="3635145" cy="5417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In groups, discuss the following:</a:t>
            </a:r>
            <a:endParaRPr lang="en-AU" sz="1800" dirty="0">
              <a:latin typeface="+mn-lt"/>
            </a:endParaRPr>
          </a:p>
          <a:p>
            <a:endParaRPr lang="en-AU" sz="1800" dirty="0">
              <a:latin typeface="+mn-lt"/>
            </a:endParaRPr>
          </a:p>
          <a:p>
            <a:endParaRPr lang="en-AU" sz="1800" dirty="0">
              <a:latin typeface="+mn-lt"/>
            </a:endParaRPr>
          </a:p>
        </p:txBody>
      </p:sp>
      <p:sp>
        <p:nvSpPr>
          <p:cNvPr id="7" name="Text Placeholder 10">
            <a:extLst>
              <a:ext uri="{FF2B5EF4-FFF2-40B4-BE49-F238E27FC236}">
                <a16:creationId xmlns:a16="http://schemas.microsoft.com/office/drawing/2014/main" id="{DC3EDC52-8927-747B-487D-3A9BCE45A568}"/>
              </a:ext>
            </a:extLst>
          </p:cNvPr>
          <p:cNvSpPr txBox="1">
            <a:spLocks/>
          </p:cNvSpPr>
          <p:nvPr/>
        </p:nvSpPr>
        <p:spPr>
          <a:xfrm>
            <a:off x="5399998" y="2188807"/>
            <a:ext cx="3635145" cy="1959684"/>
          </a:xfrm>
          <a:prstGeom prst="rect">
            <a:avLst/>
          </a:prstGeom>
          <a:solidFill>
            <a:schemeClr val="accent4"/>
          </a:solidFill>
        </p:spPr>
        <p:txBody>
          <a:bodyPr vert="horz" lIns="108000" tIns="108000" rIns="108000" bIns="108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Why might a 9-year-old girl need 4 serves of grain (cereal) foods a day, but a 14-year-old girl needs 7 serves a day?</a:t>
            </a:r>
            <a:endParaRPr lang="en-AU" sz="1800" dirty="0">
              <a:latin typeface="+mn-lt"/>
            </a:endParaRPr>
          </a:p>
        </p:txBody>
      </p:sp>
      <p:pic>
        <p:nvPicPr>
          <p:cNvPr id="6" name="Picture 5">
            <a:extLst>
              <a:ext uri="{FF2B5EF4-FFF2-40B4-BE49-F238E27FC236}">
                <a16:creationId xmlns:a16="http://schemas.microsoft.com/office/drawing/2014/main" id="{80B6A1A5-2BCC-6137-135F-C3354A36244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80570" y="2936856"/>
            <a:ext cx="1663429" cy="2331645"/>
          </a:xfrm>
          <a:prstGeom prst="rect">
            <a:avLst/>
          </a:prstGeom>
          <a:ln>
            <a:no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168D6167-CAA0-2069-393D-E25F38C1C70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71901" y="2182130"/>
            <a:ext cx="1640384" cy="2331815"/>
          </a:xfrm>
          <a:prstGeom prst="rect">
            <a:avLst/>
          </a:prstGeom>
          <a:ln>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81A33DF8-6B56-78CF-46A2-49295EB2EC08}"/>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36</a:t>
            </a:fld>
            <a:endParaRPr lang="en-AU" dirty="0"/>
          </a:p>
        </p:txBody>
      </p:sp>
      <p:sp>
        <p:nvSpPr>
          <p:cNvPr id="8" name="TextBox 7">
            <a:extLst>
              <a:ext uri="{FF2B5EF4-FFF2-40B4-BE49-F238E27FC236}">
                <a16:creationId xmlns:a16="http://schemas.microsoft.com/office/drawing/2014/main" id="{24AA9B79-A598-3306-14D8-A70DB4CA659C}"/>
              </a:ext>
            </a:extLst>
          </p:cNvPr>
          <p:cNvSpPr txBox="1"/>
          <p:nvPr/>
        </p:nvSpPr>
        <p:spPr>
          <a:xfrm>
            <a:off x="9371901" y="5614922"/>
            <a:ext cx="2199989"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dirty="0">
                <a:solidFill>
                  <a:srgbClr val="0000EE"/>
                </a:solidFill>
                <a:latin typeface="Arial"/>
                <a:ea typeface="Segoe UI"/>
                <a:cs typeface="Segoe UI"/>
                <a:hlinkClick r:id="rId6" tooltip="https://www.eatforhealth.gov.au/guidelines/guidelines"/>
              </a:rPr>
              <a:t>https://www.eatforhealth.gov.au/guidelines/guidelines</a:t>
            </a:r>
            <a:endParaRPr lang="en-US" sz="1200" dirty="0">
              <a:latin typeface="Arial"/>
              <a:cs typeface="Arial"/>
            </a:endParaRPr>
          </a:p>
          <a:p>
            <a:pPr algn="l"/>
            <a:endParaRPr lang="en-GB" sz="1200" dirty="0">
              <a:cs typeface="Arial"/>
            </a:endParaRPr>
          </a:p>
        </p:txBody>
      </p:sp>
    </p:spTree>
    <p:extLst>
      <p:ext uri="{BB962C8B-B14F-4D97-AF65-F5344CB8AC3E}">
        <p14:creationId xmlns:p14="http://schemas.microsoft.com/office/powerpoint/2010/main" val="28358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E1297-BEE2-13AD-7C70-088B4E6EB7B5}"/>
            </a:ext>
          </a:extLst>
        </p:cNvPr>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DF3EB244-46C2-2180-B220-76787E39D63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540650"/>
            <a:ext cx="4427537" cy="5975350"/>
          </a:xfrm>
        </p:spPr>
      </p:pic>
      <p:sp>
        <p:nvSpPr>
          <p:cNvPr id="2" name="Title 1">
            <a:extLst>
              <a:ext uri="{FF2B5EF4-FFF2-40B4-BE49-F238E27FC236}">
                <a16:creationId xmlns:a16="http://schemas.microsoft.com/office/drawing/2014/main" id="{6B7CD1EF-D72C-B4F6-0FE2-45B4023A844D}"/>
              </a:ext>
            </a:extLst>
          </p:cNvPr>
          <p:cNvSpPr>
            <a:spLocks noGrp="1"/>
          </p:cNvSpPr>
          <p:nvPr>
            <p:ph type="title"/>
          </p:nvPr>
        </p:nvSpPr>
        <p:spPr>
          <a:xfrm>
            <a:off x="5399998" y="360000"/>
            <a:ext cx="6485612" cy="444154"/>
          </a:xfrm>
        </p:spPr>
        <p:txBody>
          <a:bodyPr/>
          <a:lstStyle/>
          <a:p>
            <a:r>
              <a:rPr lang="en-AU" dirty="0">
                <a:latin typeface="+mj-lt"/>
              </a:rPr>
              <a:t>Meals and daily nutritional requirements </a:t>
            </a:r>
            <a:endParaRPr lang="en-AU" b="1" dirty="0">
              <a:latin typeface="+mj-lt"/>
            </a:endParaRPr>
          </a:p>
        </p:txBody>
      </p:sp>
      <p:sp>
        <p:nvSpPr>
          <p:cNvPr id="5" name="Text Placeholder 4">
            <a:extLst>
              <a:ext uri="{FF2B5EF4-FFF2-40B4-BE49-F238E27FC236}">
                <a16:creationId xmlns:a16="http://schemas.microsoft.com/office/drawing/2014/main" id="{19CF2D40-EEE3-5648-BC7F-C3801992A92B}"/>
              </a:ext>
            </a:extLst>
          </p:cNvPr>
          <p:cNvSpPr>
            <a:spLocks noGrp="1"/>
          </p:cNvSpPr>
          <p:nvPr>
            <p:ph type="body" sz="quarter" idx="18"/>
          </p:nvPr>
        </p:nvSpPr>
        <p:spPr>
          <a:xfrm>
            <a:off x="5399998" y="1552951"/>
            <a:ext cx="5400000" cy="294189"/>
          </a:xfrm>
        </p:spPr>
        <p:txBody>
          <a:bodyPr/>
          <a:lstStyle/>
          <a:p>
            <a:pPr>
              <a:lnSpc>
                <a:spcPct val="140000"/>
              </a:lnSpc>
            </a:pPr>
            <a:r>
              <a:rPr lang="en-US" dirty="0"/>
              <a:t>Partner activity</a:t>
            </a:r>
          </a:p>
        </p:txBody>
      </p:sp>
      <p:sp>
        <p:nvSpPr>
          <p:cNvPr id="13" name="Text Placeholder 10">
            <a:extLst>
              <a:ext uri="{FF2B5EF4-FFF2-40B4-BE49-F238E27FC236}">
                <a16:creationId xmlns:a16="http://schemas.microsoft.com/office/drawing/2014/main" id="{C30254A3-2253-DBC6-DB33-10411812D07B}"/>
              </a:ext>
            </a:extLst>
          </p:cNvPr>
          <p:cNvSpPr txBox="1">
            <a:spLocks/>
          </p:cNvSpPr>
          <p:nvPr/>
        </p:nvSpPr>
        <p:spPr>
          <a:xfrm>
            <a:off x="5399996" y="2054070"/>
            <a:ext cx="5776004" cy="984961"/>
          </a:xfrm>
          <a:prstGeom prst="rect">
            <a:avLst/>
          </a:prstGeom>
          <a:solidFill>
            <a:schemeClr val="accent4"/>
          </a:solidFill>
        </p:spPr>
        <p:txBody>
          <a:bodyPr vert="horz" lIns="0" tIns="0" rIns="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Alex ate one bowl of whole-grain cereal with milk, and one mixed berries for breakfast.</a:t>
            </a:r>
          </a:p>
        </p:txBody>
      </p:sp>
      <p:sp>
        <p:nvSpPr>
          <p:cNvPr id="14" name="Text Placeholder 10">
            <a:extLst>
              <a:ext uri="{FF2B5EF4-FFF2-40B4-BE49-F238E27FC236}">
                <a16:creationId xmlns:a16="http://schemas.microsoft.com/office/drawing/2014/main" id="{8A5859E8-38B5-C25C-C4ED-D609EF74FB86}"/>
              </a:ext>
            </a:extLst>
          </p:cNvPr>
          <p:cNvSpPr txBox="1">
            <a:spLocks/>
          </p:cNvSpPr>
          <p:nvPr/>
        </p:nvSpPr>
        <p:spPr>
          <a:xfrm>
            <a:off x="5399996" y="3245961"/>
            <a:ext cx="5957433" cy="279692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In pairs:</a:t>
            </a:r>
          </a:p>
          <a:p>
            <a:pPr marL="342900" indent="-342900">
              <a:buFont typeface="Arial" panose="020B0604020202020204" pitchFamily="34" charset="0"/>
              <a:buChar char="•"/>
            </a:pPr>
            <a:r>
              <a:rPr lang="en-US" sz="1800" dirty="0">
                <a:latin typeface="+mn-lt"/>
              </a:rPr>
              <a:t>identify the food groups included in this meal</a:t>
            </a:r>
          </a:p>
          <a:p>
            <a:pPr marL="342900" indent="-342900">
              <a:buFont typeface="Arial" panose="020B0604020202020204" pitchFamily="34" charset="0"/>
              <a:buChar char="•"/>
            </a:pPr>
            <a:r>
              <a:rPr lang="en-US" sz="1800" dirty="0">
                <a:latin typeface="+mn-lt"/>
              </a:rPr>
              <a:t>discuss what impact skipping breakfast might have on meeting his nutritional requirements?</a:t>
            </a:r>
          </a:p>
        </p:txBody>
      </p:sp>
      <p:sp>
        <p:nvSpPr>
          <p:cNvPr id="3" name="Slide Number Placeholder 2">
            <a:extLst>
              <a:ext uri="{FF2B5EF4-FFF2-40B4-BE49-F238E27FC236}">
                <a16:creationId xmlns:a16="http://schemas.microsoft.com/office/drawing/2014/main" id="{546F2566-C157-323D-5213-A371E9882AA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37</a:t>
            </a:fld>
            <a:endParaRPr lang="en-AU" dirty="0"/>
          </a:p>
        </p:txBody>
      </p:sp>
    </p:spTree>
    <p:extLst>
      <p:ext uri="{BB962C8B-B14F-4D97-AF65-F5344CB8AC3E}">
        <p14:creationId xmlns:p14="http://schemas.microsoft.com/office/powerpoint/2010/main" val="82941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5DB58-92D9-F7DA-C3F7-AF8E4DB54E5F}"/>
            </a:ext>
          </a:extLst>
        </p:cNvPr>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046590BB-B0D8-C96F-9A5C-70EF0F258098}"/>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90" y="540650"/>
            <a:ext cx="4427537" cy="5975350"/>
          </a:xfrm>
        </p:spPr>
      </p:pic>
      <p:sp>
        <p:nvSpPr>
          <p:cNvPr id="2" name="Title 1">
            <a:extLst>
              <a:ext uri="{FF2B5EF4-FFF2-40B4-BE49-F238E27FC236}">
                <a16:creationId xmlns:a16="http://schemas.microsoft.com/office/drawing/2014/main" id="{48E2986A-D71E-6E32-2461-23BCD16ED409}"/>
              </a:ext>
            </a:extLst>
          </p:cNvPr>
          <p:cNvSpPr>
            <a:spLocks noGrp="1"/>
          </p:cNvSpPr>
          <p:nvPr>
            <p:ph type="title"/>
          </p:nvPr>
        </p:nvSpPr>
        <p:spPr>
          <a:xfrm>
            <a:off x="5399998" y="360000"/>
            <a:ext cx="6485612" cy="444154"/>
          </a:xfrm>
        </p:spPr>
        <p:txBody>
          <a:bodyPr/>
          <a:lstStyle/>
          <a:p>
            <a:r>
              <a:rPr lang="en-AU" dirty="0">
                <a:latin typeface="+mj-lt"/>
              </a:rPr>
              <a:t>Balanced meal scenario activity</a:t>
            </a:r>
            <a:endParaRPr lang="en-AU" b="1" dirty="0">
              <a:latin typeface="+mj-lt"/>
            </a:endParaRPr>
          </a:p>
        </p:txBody>
      </p:sp>
      <p:sp>
        <p:nvSpPr>
          <p:cNvPr id="5" name="Text Placeholder 4">
            <a:extLst>
              <a:ext uri="{FF2B5EF4-FFF2-40B4-BE49-F238E27FC236}">
                <a16:creationId xmlns:a16="http://schemas.microsoft.com/office/drawing/2014/main" id="{93297DF7-BDB9-DF30-536E-C6A85331C079}"/>
              </a:ext>
            </a:extLst>
          </p:cNvPr>
          <p:cNvSpPr>
            <a:spLocks noGrp="1"/>
          </p:cNvSpPr>
          <p:nvPr>
            <p:ph type="body" sz="quarter" idx="18"/>
          </p:nvPr>
        </p:nvSpPr>
        <p:spPr>
          <a:xfrm>
            <a:off x="5399996" y="1046500"/>
            <a:ext cx="5400000" cy="294189"/>
          </a:xfrm>
        </p:spPr>
        <p:txBody>
          <a:bodyPr/>
          <a:lstStyle/>
          <a:p>
            <a:pPr>
              <a:lnSpc>
                <a:spcPct val="140000"/>
              </a:lnSpc>
            </a:pPr>
            <a:br>
              <a:rPr lang="en-US" dirty="0"/>
            </a:br>
            <a:r>
              <a:rPr lang="en-US" dirty="0"/>
              <a:t>Maya’s meals</a:t>
            </a:r>
          </a:p>
        </p:txBody>
      </p:sp>
      <p:sp>
        <p:nvSpPr>
          <p:cNvPr id="14" name="Text Placeholder 10">
            <a:extLst>
              <a:ext uri="{FF2B5EF4-FFF2-40B4-BE49-F238E27FC236}">
                <a16:creationId xmlns:a16="http://schemas.microsoft.com/office/drawing/2014/main" id="{F17816D5-B692-7AB1-F175-B66DE482F639}"/>
              </a:ext>
            </a:extLst>
          </p:cNvPr>
          <p:cNvSpPr txBox="1">
            <a:spLocks/>
          </p:cNvSpPr>
          <p:nvPr/>
        </p:nvSpPr>
        <p:spPr>
          <a:xfrm>
            <a:off x="5400000" y="1665041"/>
            <a:ext cx="6444000" cy="376156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In pairs:</a:t>
            </a:r>
          </a:p>
          <a:p>
            <a:pPr marL="342900" indent="-342900">
              <a:buFont typeface="Arial" panose="020B0604020202020204" pitchFamily="34" charset="0"/>
              <a:buChar char="•"/>
            </a:pPr>
            <a:r>
              <a:rPr lang="en-US" sz="1800" dirty="0">
                <a:latin typeface="+mn-lt"/>
              </a:rPr>
              <a:t>review the meals Maya consumed yesterday</a:t>
            </a:r>
          </a:p>
          <a:p>
            <a:pPr marL="342900" indent="-342900">
              <a:buFont typeface="Arial" panose="020B0604020202020204" pitchFamily="34" charset="0"/>
              <a:buChar char="•"/>
            </a:pPr>
            <a:r>
              <a:rPr lang="en-US" sz="1800" dirty="0">
                <a:latin typeface="+mn-lt"/>
              </a:rPr>
              <a:t>indicate how many serves of each food group are reflected in her meals</a:t>
            </a:r>
          </a:p>
          <a:p>
            <a:pPr marL="342900" indent="-342900">
              <a:buFont typeface="Arial" panose="020B0604020202020204" pitchFamily="34" charset="0"/>
              <a:buChar char="•"/>
            </a:pPr>
            <a:r>
              <a:rPr lang="en-AU" sz="1800" dirty="0">
                <a:latin typeface="+mn-lt"/>
              </a:rPr>
              <a:t>discuss the questions attached to the activity and write a response in the space provided.</a:t>
            </a:r>
            <a:endParaRPr lang="en-US" sz="1800" dirty="0">
              <a:latin typeface="+mn-lt"/>
            </a:endParaRPr>
          </a:p>
        </p:txBody>
      </p:sp>
      <p:sp>
        <p:nvSpPr>
          <p:cNvPr id="3" name="Slide Number Placeholder 2">
            <a:extLst>
              <a:ext uri="{FF2B5EF4-FFF2-40B4-BE49-F238E27FC236}">
                <a16:creationId xmlns:a16="http://schemas.microsoft.com/office/drawing/2014/main" id="{04508FFE-CC50-31AC-2819-ECDD7889C45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38</a:t>
            </a:fld>
            <a:endParaRPr lang="en-AU" dirty="0"/>
          </a:p>
        </p:txBody>
      </p:sp>
    </p:spTree>
    <p:extLst>
      <p:ext uri="{BB962C8B-B14F-4D97-AF65-F5344CB8AC3E}">
        <p14:creationId xmlns:p14="http://schemas.microsoft.com/office/powerpoint/2010/main" val="94628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6A245-C11D-7AD0-8000-68658EF73DCD}"/>
            </a:ext>
          </a:extLst>
        </p:cNvPr>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A76F8537-E64E-EE1C-2C15-B79373FB21E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90" y="540650"/>
            <a:ext cx="4427537" cy="5975350"/>
          </a:xfrm>
        </p:spPr>
      </p:pic>
      <p:sp>
        <p:nvSpPr>
          <p:cNvPr id="2" name="Title 1">
            <a:extLst>
              <a:ext uri="{FF2B5EF4-FFF2-40B4-BE49-F238E27FC236}">
                <a16:creationId xmlns:a16="http://schemas.microsoft.com/office/drawing/2014/main" id="{96004E36-A5DB-A304-A542-E52F7C87FBAA}"/>
              </a:ext>
            </a:extLst>
          </p:cNvPr>
          <p:cNvSpPr>
            <a:spLocks noGrp="1"/>
          </p:cNvSpPr>
          <p:nvPr>
            <p:ph type="title"/>
          </p:nvPr>
        </p:nvSpPr>
        <p:spPr>
          <a:xfrm>
            <a:off x="5399998" y="360000"/>
            <a:ext cx="6485612" cy="444154"/>
          </a:xfrm>
        </p:spPr>
        <p:txBody>
          <a:bodyPr/>
          <a:lstStyle/>
          <a:p>
            <a:r>
              <a:rPr lang="en-AU" dirty="0">
                <a:latin typeface="+mj-lt"/>
              </a:rPr>
              <a:t>Balanced meal reflection activity</a:t>
            </a:r>
            <a:endParaRPr lang="en-AU" b="1" dirty="0">
              <a:latin typeface="+mj-lt"/>
            </a:endParaRPr>
          </a:p>
        </p:txBody>
      </p:sp>
      <p:sp>
        <p:nvSpPr>
          <p:cNvPr id="5" name="Text Placeholder 4">
            <a:extLst>
              <a:ext uri="{FF2B5EF4-FFF2-40B4-BE49-F238E27FC236}">
                <a16:creationId xmlns:a16="http://schemas.microsoft.com/office/drawing/2014/main" id="{AE324E9C-1239-4AEA-1EA7-EB718AB6017C}"/>
              </a:ext>
            </a:extLst>
          </p:cNvPr>
          <p:cNvSpPr>
            <a:spLocks noGrp="1"/>
          </p:cNvSpPr>
          <p:nvPr>
            <p:ph type="body" sz="quarter" idx="18"/>
          </p:nvPr>
        </p:nvSpPr>
        <p:spPr>
          <a:xfrm>
            <a:off x="5399998" y="1442204"/>
            <a:ext cx="5400000" cy="294189"/>
          </a:xfrm>
        </p:spPr>
        <p:txBody>
          <a:bodyPr/>
          <a:lstStyle/>
          <a:p>
            <a:pPr>
              <a:lnSpc>
                <a:spcPct val="140000"/>
              </a:lnSpc>
            </a:pPr>
            <a:r>
              <a:rPr lang="en-US" dirty="0"/>
              <a:t>Individual reflection</a:t>
            </a:r>
          </a:p>
        </p:txBody>
      </p:sp>
      <p:sp>
        <p:nvSpPr>
          <p:cNvPr id="14" name="Text Placeholder 10">
            <a:extLst>
              <a:ext uri="{FF2B5EF4-FFF2-40B4-BE49-F238E27FC236}">
                <a16:creationId xmlns:a16="http://schemas.microsoft.com/office/drawing/2014/main" id="{0016B0E8-DC5E-490A-2BD0-38D31A6D0F6D}"/>
              </a:ext>
            </a:extLst>
          </p:cNvPr>
          <p:cNvSpPr txBox="1">
            <a:spLocks/>
          </p:cNvSpPr>
          <p:nvPr/>
        </p:nvSpPr>
        <p:spPr>
          <a:xfrm>
            <a:off x="5358390" y="1918134"/>
            <a:ext cx="6485610" cy="274095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Individually:</a:t>
            </a:r>
            <a:endParaRPr lang="en-US" sz="1800" dirty="0">
              <a:latin typeface="+mn-lt"/>
            </a:endParaRPr>
          </a:p>
          <a:p>
            <a:pPr marL="342900" indent="-342900">
              <a:buFont typeface="Arial" panose="020B0604020202020204" pitchFamily="34" charset="0"/>
              <a:buChar char="•"/>
            </a:pPr>
            <a:r>
              <a:rPr lang="en-US" sz="1800" dirty="0">
                <a:latin typeface="+mn-lt"/>
              </a:rPr>
              <a:t>record the meals you consumed yesterday</a:t>
            </a:r>
          </a:p>
          <a:p>
            <a:pPr marL="342900" indent="-342900">
              <a:buFont typeface="Arial" panose="020B0604020202020204" pitchFamily="34" charset="0"/>
              <a:buChar char="•"/>
            </a:pPr>
            <a:r>
              <a:rPr lang="en-US" sz="1800" dirty="0">
                <a:latin typeface="+mn-lt"/>
              </a:rPr>
              <a:t>indicate how many serves of each food group were met</a:t>
            </a:r>
          </a:p>
          <a:p>
            <a:pPr marL="342900" indent="-342900">
              <a:buFont typeface="Arial" panose="020B0604020202020204" pitchFamily="34" charset="0"/>
              <a:buChar char="•"/>
            </a:pPr>
            <a:r>
              <a:rPr lang="en-AU" sz="1800" dirty="0">
                <a:latin typeface="+mn-lt"/>
              </a:rPr>
              <a:t>write a response in the space provided.</a:t>
            </a:r>
            <a:endParaRPr lang="en-US" sz="1800" dirty="0">
              <a:latin typeface="+mn-lt"/>
            </a:endParaRPr>
          </a:p>
        </p:txBody>
      </p:sp>
      <p:sp>
        <p:nvSpPr>
          <p:cNvPr id="3" name="Slide Number Placeholder 2">
            <a:extLst>
              <a:ext uri="{FF2B5EF4-FFF2-40B4-BE49-F238E27FC236}">
                <a16:creationId xmlns:a16="http://schemas.microsoft.com/office/drawing/2014/main" id="{425E4547-CE32-502E-E207-96921BD099F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39</a:t>
            </a:fld>
            <a:endParaRPr lang="en-AU" dirty="0"/>
          </a:p>
        </p:txBody>
      </p:sp>
    </p:spTree>
    <p:extLst>
      <p:ext uri="{BB962C8B-B14F-4D97-AF65-F5344CB8AC3E}">
        <p14:creationId xmlns:p14="http://schemas.microsoft.com/office/powerpoint/2010/main" val="22004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165852"/>
            <a:ext cx="11291998" cy="800681"/>
          </a:xfrm>
        </p:spPr>
        <p:txBody>
          <a:bodyPr/>
          <a:lstStyle/>
          <a:p>
            <a:r>
              <a:rPr lang="en-AU" dirty="0">
                <a:latin typeface="+mj-lt"/>
              </a:rPr>
              <a:t>Understanding health and wellbeing</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E1DCA-B3C4-EC7E-1E2F-F022DED8EB5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B5A6F64-5DCD-4B02-AD8A-0D253EDFF061}"/>
              </a:ext>
              <a:ext uri="{C183D7F6-B498-43B3-948B-1728B52AA6E4}">
                <adec:decorative xmlns:adec="http://schemas.microsoft.com/office/drawing/2017/decorative" val="1"/>
              </a:ext>
            </a:extLst>
          </p:cNvPr>
          <p:cNvSpPr/>
          <p:nvPr/>
        </p:nvSpPr>
        <p:spPr>
          <a:xfrm>
            <a:off x="7052442" y="0"/>
            <a:ext cx="5139558"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DDF3352C-A8FD-253E-08F7-8123CCE024A1}"/>
              </a:ext>
            </a:extLst>
          </p:cNvPr>
          <p:cNvSpPr>
            <a:spLocks noGrp="1"/>
          </p:cNvSpPr>
          <p:nvPr>
            <p:ph type="title"/>
          </p:nvPr>
        </p:nvSpPr>
        <p:spPr>
          <a:xfrm>
            <a:off x="360000" y="360000"/>
            <a:ext cx="6398152" cy="545601"/>
          </a:xfrm>
        </p:spPr>
        <p:txBody>
          <a:bodyPr/>
          <a:lstStyle/>
          <a:p>
            <a:r>
              <a:rPr lang="en-AU" dirty="0"/>
              <a:t>Hydration</a:t>
            </a:r>
            <a:endParaRPr lang="en-US" dirty="0"/>
          </a:p>
        </p:txBody>
      </p:sp>
      <p:sp>
        <p:nvSpPr>
          <p:cNvPr id="11" name="Text Placeholder 10">
            <a:extLst>
              <a:ext uri="{FF2B5EF4-FFF2-40B4-BE49-F238E27FC236}">
                <a16:creationId xmlns:a16="http://schemas.microsoft.com/office/drawing/2014/main" id="{28B1620C-A188-557D-EFE2-C997488CF53C}"/>
              </a:ext>
            </a:extLst>
          </p:cNvPr>
          <p:cNvSpPr>
            <a:spLocks noGrp="1"/>
          </p:cNvSpPr>
          <p:nvPr>
            <p:ph type="body" sz="quarter" idx="18"/>
          </p:nvPr>
        </p:nvSpPr>
        <p:spPr>
          <a:xfrm>
            <a:off x="359999" y="982520"/>
            <a:ext cx="6398151" cy="310015"/>
          </a:xfrm>
        </p:spPr>
        <p:txBody>
          <a:bodyPr/>
          <a:lstStyle/>
          <a:p>
            <a:r>
              <a:rPr lang="en-AU" dirty="0"/>
              <a:t>More than just thirst</a:t>
            </a:r>
          </a:p>
        </p:txBody>
      </p:sp>
      <p:sp>
        <p:nvSpPr>
          <p:cNvPr id="10" name="Text Placeholder 9">
            <a:extLst>
              <a:ext uri="{FF2B5EF4-FFF2-40B4-BE49-F238E27FC236}">
                <a16:creationId xmlns:a16="http://schemas.microsoft.com/office/drawing/2014/main" id="{28073F49-1AEB-ACFF-18AC-8E74A81C3369}"/>
              </a:ext>
            </a:extLst>
          </p:cNvPr>
          <p:cNvSpPr>
            <a:spLocks noGrp="1"/>
          </p:cNvSpPr>
          <p:nvPr>
            <p:ph type="body" sz="quarter" idx="17"/>
          </p:nvPr>
        </p:nvSpPr>
        <p:spPr>
          <a:xfrm>
            <a:off x="360000" y="1567086"/>
            <a:ext cx="6398152" cy="4807835"/>
          </a:xfrm>
        </p:spPr>
        <p:txBody>
          <a:bodyPr/>
          <a:lstStyle/>
          <a:p>
            <a:pPr lvl="0"/>
            <a:r>
              <a:rPr lang="en-AU" dirty="0"/>
              <a:t>Water is vital for every system in your body. Staying hydrated helps with:</a:t>
            </a:r>
          </a:p>
          <a:p>
            <a:pPr marL="285750" lvl="0" indent="-285750">
              <a:buFont typeface="Arial" panose="020B0604020202020204" pitchFamily="34" charset="0"/>
              <a:buChar char="•"/>
            </a:pPr>
            <a:r>
              <a:rPr lang="en-AU" dirty="0"/>
              <a:t>cellular function</a:t>
            </a:r>
          </a:p>
          <a:p>
            <a:pPr marL="285750" lvl="0" indent="-285750">
              <a:buFont typeface="Arial" panose="020B0604020202020204" pitchFamily="34" charset="0"/>
              <a:buChar char="•"/>
            </a:pPr>
            <a:r>
              <a:rPr lang="en-AU" dirty="0"/>
              <a:t>focus and concentration </a:t>
            </a:r>
          </a:p>
          <a:p>
            <a:pPr marL="285750" lvl="0" indent="-285750">
              <a:buFont typeface="Arial" panose="020B0604020202020204" pitchFamily="34" charset="0"/>
              <a:buChar char="•"/>
            </a:pPr>
            <a:r>
              <a:rPr lang="en-AU" dirty="0"/>
              <a:t>energy and performance </a:t>
            </a:r>
          </a:p>
          <a:p>
            <a:pPr marL="285750" lvl="0" indent="-285750">
              <a:buFont typeface="Arial" panose="020B0604020202020204" pitchFamily="34" charset="0"/>
              <a:buChar char="•"/>
            </a:pPr>
            <a:r>
              <a:rPr lang="en-AU" dirty="0"/>
              <a:t>temperature </a:t>
            </a:r>
          </a:p>
          <a:p>
            <a:pPr marL="285750" lvl="0" indent="-285750">
              <a:buFont typeface="Arial" panose="020B0604020202020204" pitchFamily="34" charset="0"/>
              <a:buChar char="•"/>
            </a:pPr>
            <a:r>
              <a:rPr lang="en-AU" dirty="0"/>
              <a:t>digestion</a:t>
            </a:r>
          </a:p>
          <a:p>
            <a:pPr marL="285750" lvl="0" indent="-285750">
              <a:buFont typeface="Arial" panose="020B0604020202020204" pitchFamily="34" charset="0"/>
              <a:buChar char="•"/>
            </a:pPr>
            <a:r>
              <a:rPr lang="en-AU" dirty="0"/>
              <a:t>mood regulation.</a:t>
            </a:r>
          </a:p>
        </p:txBody>
      </p:sp>
      <p:pic>
        <p:nvPicPr>
          <p:cNvPr id="16" name="Picture 15">
            <a:extLst>
              <a:ext uri="{FF2B5EF4-FFF2-40B4-BE49-F238E27FC236}">
                <a16:creationId xmlns:a16="http://schemas.microsoft.com/office/drawing/2014/main" id="{1C0223C1-827F-1B16-2852-E85AF79759C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85309" y="2894510"/>
            <a:ext cx="1701851" cy="3480411"/>
          </a:xfrm>
          <a:prstGeom prst="rect">
            <a:avLst/>
          </a:prstGeom>
        </p:spPr>
      </p:pic>
      <p:sp>
        <p:nvSpPr>
          <p:cNvPr id="13" name="Rectangle: Rounded Corners 13">
            <a:extLst>
              <a:ext uri="{FF2B5EF4-FFF2-40B4-BE49-F238E27FC236}">
                <a16:creationId xmlns:a16="http://schemas.microsoft.com/office/drawing/2014/main" id="{D1295B28-EA11-A56D-B908-B3E09AB8C12E}"/>
              </a:ext>
            </a:extLst>
          </p:cNvPr>
          <p:cNvSpPr/>
          <p:nvPr/>
        </p:nvSpPr>
        <p:spPr>
          <a:xfrm>
            <a:off x="7423728" y="1496796"/>
            <a:ext cx="4396986" cy="3864408"/>
          </a:xfrm>
          <a:prstGeom prst="roundRect">
            <a:avLst>
              <a:gd name="adj" fmla="val 10524"/>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b="1" dirty="0">
                <a:solidFill>
                  <a:schemeClr val="bg1"/>
                </a:solidFill>
              </a:rPr>
              <a:t>Did you know?</a:t>
            </a:r>
          </a:p>
          <a:p>
            <a:pPr marL="285750" indent="-285750">
              <a:lnSpc>
                <a:spcPct val="150000"/>
              </a:lnSpc>
              <a:spcAft>
                <a:spcPts val="1200"/>
              </a:spcAft>
              <a:buFont typeface="Arial" panose="020B0604020202020204" pitchFamily="34" charset="0"/>
              <a:buChar char="•"/>
            </a:pPr>
            <a:r>
              <a:rPr lang="en-AU" sz="1800" dirty="0">
                <a:solidFill>
                  <a:schemeClr val="bg1"/>
                </a:solidFill>
              </a:rPr>
              <a:t>Plain water is the best choice for hydration</a:t>
            </a:r>
          </a:p>
          <a:p>
            <a:pPr marL="285750" indent="-285750">
              <a:lnSpc>
                <a:spcPct val="150000"/>
              </a:lnSpc>
              <a:spcAft>
                <a:spcPts val="1200"/>
              </a:spcAft>
              <a:buFont typeface="Arial" panose="020B0604020202020204" pitchFamily="34" charset="0"/>
              <a:buChar char="•"/>
            </a:pPr>
            <a:r>
              <a:rPr lang="en-AU" sz="1800" dirty="0">
                <a:solidFill>
                  <a:schemeClr val="bg1"/>
                </a:solidFill>
              </a:rPr>
              <a:t>Milk can contribute to overall intake in moderation</a:t>
            </a:r>
          </a:p>
          <a:p>
            <a:pPr marL="285750" indent="-285750">
              <a:lnSpc>
                <a:spcPct val="150000"/>
              </a:lnSpc>
              <a:spcAft>
                <a:spcPts val="1200"/>
              </a:spcAft>
              <a:buFont typeface="Arial" panose="020B0604020202020204" pitchFamily="34" charset="0"/>
              <a:buChar char="•"/>
            </a:pPr>
            <a:r>
              <a:rPr lang="en-AU" sz="1800" dirty="0">
                <a:solidFill>
                  <a:schemeClr val="bg1"/>
                </a:solidFill>
              </a:rPr>
              <a:t>Soft drinks, energy drinks and fruit juice should be limited</a:t>
            </a:r>
          </a:p>
        </p:txBody>
      </p:sp>
      <p:sp>
        <p:nvSpPr>
          <p:cNvPr id="3" name="Slide Number Placeholder 2">
            <a:extLst>
              <a:ext uri="{FF2B5EF4-FFF2-40B4-BE49-F238E27FC236}">
                <a16:creationId xmlns:a16="http://schemas.microsoft.com/office/drawing/2014/main" id="{3E3FE051-DC4C-E187-4458-4D686F95BF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40</a:t>
            </a:fld>
            <a:endParaRPr lang="en-AU" dirty="0"/>
          </a:p>
        </p:txBody>
      </p:sp>
    </p:spTree>
    <p:extLst>
      <p:ext uri="{BB962C8B-B14F-4D97-AF65-F5344CB8AC3E}">
        <p14:creationId xmlns:p14="http://schemas.microsoft.com/office/powerpoint/2010/main" val="152425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E1FC-CABD-D5DA-18B7-0A4FDF3BFE54}"/>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A669669A-EF2E-FAC0-40F5-5C8BC4F76605}"/>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630650"/>
            <a:ext cx="4427537" cy="5975350"/>
          </a:xfrm>
        </p:spPr>
      </p:pic>
      <p:sp>
        <p:nvSpPr>
          <p:cNvPr id="2" name="Title 1">
            <a:extLst>
              <a:ext uri="{FF2B5EF4-FFF2-40B4-BE49-F238E27FC236}">
                <a16:creationId xmlns:a16="http://schemas.microsoft.com/office/drawing/2014/main" id="{03842781-3A76-32FE-223B-47D1BACA2B65}"/>
              </a:ext>
            </a:extLst>
          </p:cNvPr>
          <p:cNvSpPr>
            <a:spLocks noGrp="1"/>
          </p:cNvSpPr>
          <p:nvPr>
            <p:ph type="title"/>
          </p:nvPr>
        </p:nvSpPr>
        <p:spPr>
          <a:xfrm>
            <a:off x="5399998" y="360000"/>
            <a:ext cx="6485612" cy="444154"/>
          </a:xfrm>
        </p:spPr>
        <p:txBody>
          <a:bodyPr/>
          <a:lstStyle/>
          <a:p>
            <a:r>
              <a:rPr lang="en-AU" dirty="0">
                <a:latin typeface="+mj-lt"/>
              </a:rPr>
              <a:t>Hydration requirements</a:t>
            </a:r>
            <a:endParaRPr lang="en-AU" b="1" dirty="0">
              <a:latin typeface="+mj-lt"/>
            </a:endParaRPr>
          </a:p>
        </p:txBody>
      </p:sp>
      <p:sp>
        <p:nvSpPr>
          <p:cNvPr id="5" name="Text Placeholder 4">
            <a:extLst>
              <a:ext uri="{FF2B5EF4-FFF2-40B4-BE49-F238E27FC236}">
                <a16:creationId xmlns:a16="http://schemas.microsoft.com/office/drawing/2014/main" id="{AC72983F-C730-FBA2-ABD4-092152DFE3A7}"/>
              </a:ext>
            </a:extLst>
          </p:cNvPr>
          <p:cNvSpPr>
            <a:spLocks noGrp="1"/>
          </p:cNvSpPr>
          <p:nvPr>
            <p:ph type="body" sz="quarter" idx="18"/>
          </p:nvPr>
        </p:nvSpPr>
        <p:spPr>
          <a:xfrm>
            <a:off x="5399998" y="1044799"/>
            <a:ext cx="5400000" cy="294189"/>
          </a:xfrm>
        </p:spPr>
        <p:txBody>
          <a:bodyPr/>
          <a:lstStyle/>
          <a:p>
            <a:pPr>
              <a:lnSpc>
                <a:spcPct val="140000"/>
              </a:lnSpc>
            </a:pPr>
            <a:r>
              <a:rPr lang="en-US" dirty="0"/>
              <a:t>Individual reflection</a:t>
            </a:r>
          </a:p>
        </p:txBody>
      </p:sp>
      <p:sp>
        <p:nvSpPr>
          <p:cNvPr id="9" name="Text Placeholder 10">
            <a:extLst>
              <a:ext uri="{FF2B5EF4-FFF2-40B4-BE49-F238E27FC236}">
                <a16:creationId xmlns:a16="http://schemas.microsoft.com/office/drawing/2014/main" id="{19E145F5-4A82-48FB-46B7-2FCE90D78F9D}"/>
              </a:ext>
            </a:extLst>
          </p:cNvPr>
          <p:cNvSpPr txBox="1">
            <a:spLocks/>
          </p:cNvSpPr>
          <p:nvPr/>
        </p:nvSpPr>
        <p:spPr>
          <a:xfrm>
            <a:off x="5399998" y="1436159"/>
            <a:ext cx="6444002" cy="44415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Consider the hydration guidelines below:</a:t>
            </a:r>
          </a:p>
        </p:txBody>
      </p:sp>
      <p:graphicFrame>
        <p:nvGraphicFramePr>
          <p:cNvPr id="6" name="Table 5" descr="A table with three columns labelled: Age group, Boy and Girls. Rows are labeled 9-13 years and 14-18 years. &#10;&#10;Boys 9-13 years need 1.6L of water daily, while 14-18 year olds need 1.9L.&#10;&#10;Girls 9-13 years need 1.4L which 14-18 year olds need 1.6L">
            <a:extLst>
              <a:ext uri="{FF2B5EF4-FFF2-40B4-BE49-F238E27FC236}">
                <a16:creationId xmlns:a16="http://schemas.microsoft.com/office/drawing/2014/main" id="{F29ABE83-E67A-635C-2D00-ED2D226E09B6}"/>
              </a:ext>
            </a:extLst>
          </p:cNvPr>
          <p:cNvGraphicFramePr>
            <a:graphicFrameLocks noGrp="1"/>
          </p:cNvGraphicFramePr>
          <p:nvPr>
            <p:extLst>
              <p:ext uri="{D42A27DB-BD31-4B8C-83A1-F6EECF244321}">
                <p14:modId xmlns:p14="http://schemas.microsoft.com/office/powerpoint/2010/main" val="1308004626"/>
              </p:ext>
            </p:extLst>
          </p:nvPr>
        </p:nvGraphicFramePr>
        <p:xfrm>
          <a:off x="5399997" y="1932940"/>
          <a:ext cx="6444003" cy="1356234"/>
        </p:xfrm>
        <a:graphic>
          <a:graphicData uri="http://schemas.openxmlformats.org/drawingml/2006/table">
            <a:tbl>
              <a:tblPr firstRow="1" bandRow="1">
                <a:tableStyleId>{69012ECD-51FC-41F1-AA8D-1B2483CD663E}</a:tableStyleId>
              </a:tblPr>
              <a:tblGrid>
                <a:gridCol w="2148001">
                  <a:extLst>
                    <a:ext uri="{9D8B030D-6E8A-4147-A177-3AD203B41FA5}">
                      <a16:colId xmlns:a16="http://schemas.microsoft.com/office/drawing/2014/main" val="4170821335"/>
                    </a:ext>
                  </a:extLst>
                </a:gridCol>
                <a:gridCol w="2148001">
                  <a:extLst>
                    <a:ext uri="{9D8B030D-6E8A-4147-A177-3AD203B41FA5}">
                      <a16:colId xmlns:a16="http://schemas.microsoft.com/office/drawing/2014/main" val="1599371003"/>
                    </a:ext>
                  </a:extLst>
                </a:gridCol>
                <a:gridCol w="2148001">
                  <a:extLst>
                    <a:ext uri="{9D8B030D-6E8A-4147-A177-3AD203B41FA5}">
                      <a16:colId xmlns:a16="http://schemas.microsoft.com/office/drawing/2014/main" val="923596430"/>
                    </a:ext>
                  </a:extLst>
                </a:gridCol>
              </a:tblGrid>
              <a:tr h="370840">
                <a:tc>
                  <a:txBody>
                    <a:bodyPr/>
                    <a:lstStyle/>
                    <a:p>
                      <a:pPr>
                        <a:lnSpc>
                          <a:spcPct val="150000"/>
                        </a:lnSpc>
                        <a:spcAft>
                          <a:spcPts val="1200"/>
                        </a:spcAft>
                      </a:pPr>
                      <a:r>
                        <a:rPr lang="en-AU" dirty="0">
                          <a:latin typeface="+mj-lt"/>
                        </a:rPr>
                        <a:t>Age group</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j-lt"/>
                        </a:rPr>
                        <a:t>Boys</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latin typeface="+mj-lt"/>
                        </a:rPr>
                        <a:t>Girls</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075897"/>
                  </a:ext>
                </a:extLst>
              </a:tr>
              <a:tr h="370840">
                <a:tc>
                  <a:txBody>
                    <a:bodyPr/>
                    <a:lstStyle/>
                    <a:p>
                      <a:pPr>
                        <a:lnSpc>
                          <a:spcPct val="150000"/>
                        </a:lnSpc>
                        <a:spcAft>
                          <a:spcPts val="1200"/>
                        </a:spcAft>
                      </a:pPr>
                      <a:r>
                        <a:rPr lang="en-AU" dirty="0"/>
                        <a:t>9-13 years</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1.6L (6 cups)</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1.4L (5-6 cups)</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826193"/>
                  </a:ext>
                </a:extLst>
              </a:tr>
              <a:tr h="370840">
                <a:tc>
                  <a:txBody>
                    <a:bodyPr/>
                    <a:lstStyle/>
                    <a:p>
                      <a:pPr>
                        <a:lnSpc>
                          <a:spcPct val="150000"/>
                        </a:lnSpc>
                        <a:spcAft>
                          <a:spcPts val="1200"/>
                        </a:spcAft>
                      </a:pPr>
                      <a:r>
                        <a:rPr lang="en-AU" dirty="0"/>
                        <a:t>14-18 years</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1.9L (7-8 cups)</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200"/>
                        </a:spcAft>
                      </a:pPr>
                      <a:r>
                        <a:rPr lang="en-AU" dirty="0"/>
                        <a:t>1.6L (6 cups)</a:t>
                      </a: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32730"/>
                  </a:ext>
                </a:extLst>
              </a:tr>
            </a:tbl>
          </a:graphicData>
        </a:graphic>
      </p:graphicFrame>
      <p:sp>
        <p:nvSpPr>
          <p:cNvPr id="10" name="TextBox 9">
            <a:extLst>
              <a:ext uri="{FF2B5EF4-FFF2-40B4-BE49-F238E27FC236}">
                <a16:creationId xmlns:a16="http://schemas.microsoft.com/office/drawing/2014/main" id="{A16538F5-E1D6-9FC7-320F-BFFF7C30E23B}"/>
              </a:ext>
            </a:extLst>
          </p:cNvPr>
          <p:cNvSpPr txBox="1"/>
          <p:nvPr/>
        </p:nvSpPr>
        <p:spPr>
          <a:xfrm>
            <a:off x="5399997" y="3568827"/>
            <a:ext cx="6444003" cy="2841740"/>
          </a:xfrm>
          <a:prstGeom prst="rect">
            <a:avLst/>
          </a:prstGeom>
          <a:noFill/>
        </p:spPr>
        <p:txBody>
          <a:bodyPr wrap="square">
            <a:spAutoFit/>
          </a:bodyPr>
          <a:lstStyle/>
          <a:p>
            <a:pPr marL="285750" indent="-285750">
              <a:lnSpc>
                <a:spcPct val="150000"/>
              </a:lnSpc>
              <a:spcAft>
                <a:spcPts val="1200"/>
              </a:spcAft>
              <a:buFont typeface="Arial" panose="020B0604020202020204" pitchFamily="34" charset="0"/>
              <a:buChar char="•"/>
            </a:pPr>
            <a:r>
              <a:rPr lang="en-AU" sz="1800" dirty="0"/>
              <a:t>Do you think you meet the recommended hydration amounts for your age range?</a:t>
            </a:r>
          </a:p>
          <a:p>
            <a:pPr marL="285750" indent="-285750">
              <a:lnSpc>
                <a:spcPct val="150000"/>
              </a:lnSpc>
              <a:spcAft>
                <a:spcPts val="1200"/>
              </a:spcAft>
              <a:buFont typeface="Arial" panose="020B0604020202020204" pitchFamily="34" charset="0"/>
              <a:buChar char="•"/>
            </a:pPr>
            <a:r>
              <a:rPr lang="en-AU" sz="1800" dirty="0"/>
              <a:t>What is one small change you could make to meet your hydration goals more effectively?</a:t>
            </a:r>
          </a:p>
          <a:p>
            <a:pPr marL="285750" indent="-285750">
              <a:lnSpc>
                <a:spcPct val="150000"/>
              </a:lnSpc>
              <a:spcAft>
                <a:spcPts val="1200"/>
              </a:spcAft>
              <a:buFont typeface="Arial" panose="020B0604020202020204" pitchFamily="34" charset="0"/>
              <a:buChar char="•"/>
            </a:pPr>
            <a:r>
              <a:rPr lang="en-AU" sz="1800" dirty="0"/>
              <a:t>Why do you think that boys and girls have different hydration requirements?</a:t>
            </a:r>
          </a:p>
        </p:txBody>
      </p:sp>
      <p:sp>
        <p:nvSpPr>
          <p:cNvPr id="3" name="Slide Number Placeholder 2">
            <a:extLst>
              <a:ext uri="{FF2B5EF4-FFF2-40B4-BE49-F238E27FC236}">
                <a16:creationId xmlns:a16="http://schemas.microsoft.com/office/drawing/2014/main" id="{250F8630-D36D-7D34-8CD5-1FA9432E1FA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41</a:t>
            </a:fld>
            <a:endParaRPr lang="en-AU" dirty="0"/>
          </a:p>
        </p:txBody>
      </p:sp>
    </p:spTree>
    <p:extLst>
      <p:ext uri="{BB962C8B-B14F-4D97-AF65-F5344CB8AC3E}">
        <p14:creationId xmlns:p14="http://schemas.microsoft.com/office/powerpoint/2010/main" val="10223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6D04A-A7CF-BC3D-4B0F-BAEDC6D8B6FB}"/>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8B3AAA84-4515-29F0-A162-36756502A5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540650"/>
            <a:ext cx="4427537" cy="5975350"/>
          </a:xfrm>
        </p:spPr>
      </p:pic>
      <p:sp>
        <p:nvSpPr>
          <p:cNvPr id="2" name="Title 1">
            <a:extLst>
              <a:ext uri="{FF2B5EF4-FFF2-40B4-BE49-F238E27FC236}">
                <a16:creationId xmlns:a16="http://schemas.microsoft.com/office/drawing/2014/main" id="{2E1303EF-83E3-F047-C09C-A3D0052DD009}"/>
              </a:ext>
            </a:extLst>
          </p:cNvPr>
          <p:cNvSpPr>
            <a:spLocks noGrp="1"/>
          </p:cNvSpPr>
          <p:nvPr>
            <p:ph type="title"/>
          </p:nvPr>
        </p:nvSpPr>
        <p:spPr>
          <a:xfrm>
            <a:off x="5399998" y="360000"/>
            <a:ext cx="6485612" cy="444154"/>
          </a:xfrm>
        </p:spPr>
        <p:txBody>
          <a:bodyPr/>
          <a:lstStyle/>
          <a:p>
            <a:r>
              <a:rPr lang="en-AU" dirty="0">
                <a:latin typeface="+mj-lt"/>
              </a:rPr>
              <a:t>Drink choice decisions activity</a:t>
            </a:r>
          </a:p>
        </p:txBody>
      </p:sp>
      <p:sp>
        <p:nvSpPr>
          <p:cNvPr id="5" name="Text Placeholder 4">
            <a:extLst>
              <a:ext uri="{FF2B5EF4-FFF2-40B4-BE49-F238E27FC236}">
                <a16:creationId xmlns:a16="http://schemas.microsoft.com/office/drawing/2014/main" id="{C384C332-A133-16DE-460D-079284E73EB4}"/>
              </a:ext>
            </a:extLst>
          </p:cNvPr>
          <p:cNvSpPr>
            <a:spLocks noGrp="1"/>
          </p:cNvSpPr>
          <p:nvPr>
            <p:ph type="body" sz="quarter" idx="18"/>
          </p:nvPr>
        </p:nvSpPr>
        <p:spPr>
          <a:xfrm>
            <a:off x="5399998" y="1044799"/>
            <a:ext cx="5400000" cy="294189"/>
          </a:xfrm>
        </p:spPr>
        <p:txBody>
          <a:bodyPr/>
          <a:lstStyle/>
          <a:p>
            <a:pPr>
              <a:lnSpc>
                <a:spcPct val="140000"/>
              </a:lnSpc>
            </a:pPr>
            <a:r>
              <a:rPr lang="en-US" dirty="0"/>
              <a:t>Partner work</a:t>
            </a:r>
          </a:p>
        </p:txBody>
      </p:sp>
      <p:sp>
        <p:nvSpPr>
          <p:cNvPr id="9" name="Text Placeholder 10">
            <a:extLst>
              <a:ext uri="{FF2B5EF4-FFF2-40B4-BE49-F238E27FC236}">
                <a16:creationId xmlns:a16="http://schemas.microsoft.com/office/drawing/2014/main" id="{C29457D3-841F-7F33-E88D-F3EEDEE083F5}"/>
              </a:ext>
            </a:extLst>
          </p:cNvPr>
          <p:cNvSpPr txBox="1">
            <a:spLocks/>
          </p:cNvSpPr>
          <p:nvPr/>
        </p:nvSpPr>
        <p:spPr>
          <a:xfrm>
            <a:off x="5399998" y="1436159"/>
            <a:ext cx="6444002" cy="3124266"/>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latin typeface="+mn-lt"/>
                <a:cs typeface="Arial"/>
              </a:rPr>
              <a:t>In pairs:</a:t>
            </a:r>
          </a:p>
          <a:p>
            <a:pPr marL="285750" indent="-285750">
              <a:buFont typeface="Arial" panose="020B0604020202020204" pitchFamily="34" charset="0"/>
              <a:buChar char="•"/>
            </a:pPr>
            <a:r>
              <a:rPr lang="en-AU" sz="1800" dirty="0">
                <a:latin typeface="+mn-lt"/>
              </a:rPr>
              <a:t>rank the drinks in order from the most to least supportive health choice</a:t>
            </a:r>
          </a:p>
          <a:p>
            <a:pPr marL="285750" indent="-285750">
              <a:buFont typeface="Arial" panose="020B0604020202020204" pitchFamily="34" charset="0"/>
              <a:buChar char="•"/>
            </a:pPr>
            <a:r>
              <a:rPr lang="en-AU" sz="1800" dirty="0">
                <a:latin typeface="+mn-lt"/>
              </a:rPr>
              <a:t>provide reasons to justify your rankings.</a:t>
            </a:r>
            <a:endParaRPr lang="en-AU" sz="1800" b="1" dirty="0">
              <a:latin typeface="+mn-lt"/>
            </a:endParaRPr>
          </a:p>
          <a:p>
            <a:r>
              <a:rPr lang="en-AU" sz="1800" b="1" dirty="0">
                <a:latin typeface="+mn-lt"/>
                <a:cs typeface="Arial"/>
              </a:rPr>
              <a:t>Whole class discussion:</a:t>
            </a:r>
          </a:p>
          <a:p>
            <a:pPr marL="285750" indent="-285750">
              <a:buFont typeface="Arial" panose="020B0604020202020204" pitchFamily="34" charset="0"/>
              <a:buChar char="•"/>
            </a:pPr>
            <a:r>
              <a:rPr lang="en-AU" sz="1800" dirty="0">
                <a:latin typeface="+mn-lt"/>
              </a:rPr>
              <a:t>What criteria did you use to make your judgements?</a:t>
            </a:r>
          </a:p>
        </p:txBody>
      </p:sp>
      <p:sp>
        <p:nvSpPr>
          <p:cNvPr id="3" name="Slide Number Placeholder 2">
            <a:extLst>
              <a:ext uri="{FF2B5EF4-FFF2-40B4-BE49-F238E27FC236}">
                <a16:creationId xmlns:a16="http://schemas.microsoft.com/office/drawing/2014/main" id="{2B9D9A88-40B7-E1E2-3DBC-3E589B5343B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42</a:t>
            </a:fld>
            <a:endParaRPr lang="en-AU" dirty="0"/>
          </a:p>
        </p:txBody>
      </p:sp>
    </p:spTree>
    <p:extLst>
      <p:ext uri="{BB962C8B-B14F-4D97-AF65-F5344CB8AC3E}">
        <p14:creationId xmlns:p14="http://schemas.microsoft.com/office/powerpoint/2010/main" val="226545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D9E9E-D6BA-61E6-9B80-24801D175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D3B55-E271-9EBE-340C-683A82E34F0E}"/>
              </a:ext>
            </a:extLst>
          </p:cNvPr>
          <p:cNvSpPr>
            <a:spLocks noGrp="1"/>
          </p:cNvSpPr>
          <p:nvPr>
            <p:ph type="title"/>
          </p:nvPr>
        </p:nvSpPr>
        <p:spPr/>
        <p:txBody>
          <a:bodyPr vert="horz" lIns="0" tIns="0" rIns="0" bIns="0" rtlCol="0" anchor="t">
            <a:normAutofit/>
          </a:bodyPr>
          <a:lstStyle/>
          <a:p>
            <a:r>
              <a:rPr lang="en-AU" dirty="0">
                <a:latin typeface="+mj-lt"/>
              </a:rPr>
              <a:t>Being a label detective</a:t>
            </a:r>
          </a:p>
        </p:txBody>
      </p:sp>
      <p:sp>
        <p:nvSpPr>
          <p:cNvPr id="5" name="Text Placeholder 4">
            <a:extLst>
              <a:ext uri="{FF2B5EF4-FFF2-40B4-BE49-F238E27FC236}">
                <a16:creationId xmlns:a16="http://schemas.microsoft.com/office/drawing/2014/main" id="{1D2C793D-A8A7-65D9-9F86-BC57280AAFDF}"/>
              </a:ext>
            </a:extLst>
          </p:cNvPr>
          <p:cNvSpPr>
            <a:spLocks noGrp="1"/>
          </p:cNvSpPr>
          <p:nvPr>
            <p:ph type="body" sz="quarter" idx="18"/>
          </p:nvPr>
        </p:nvSpPr>
        <p:spPr/>
        <p:txBody>
          <a:bodyPr vert="horz" lIns="0" tIns="0" rIns="0" bIns="0" rtlCol="0" anchor="b">
            <a:noAutofit/>
          </a:bodyPr>
          <a:lstStyle/>
          <a:p>
            <a:pPr>
              <a:lnSpc>
                <a:spcPct val="140000"/>
              </a:lnSpc>
            </a:pPr>
            <a:r>
              <a:rPr lang="en-US" b="0" kern="1200" dirty="0">
                <a:latin typeface="+mj-lt"/>
                <a:ea typeface="+mn-ea"/>
                <a:cs typeface="Arial" panose="020B0604020202020204" pitchFamily="34" charset="0"/>
              </a:rPr>
              <a:t>Making informed food and drink choices</a:t>
            </a:r>
          </a:p>
        </p:txBody>
      </p:sp>
      <p:sp>
        <p:nvSpPr>
          <p:cNvPr id="28" name="Rectangle 17">
            <a:extLst>
              <a:ext uri="{FF2B5EF4-FFF2-40B4-BE49-F238E27FC236}">
                <a16:creationId xmlns:a16="http://schemas.microsoft.com/office/drawing/2014/main" id="{06E7245D-C915-4AAA-D0A4-A32DC532D8A4}"/>
              </a:ext>
            </a:extLst>
          </p:cNvPr>
          <p:cNvSpPr>
            <a:spLocks noChangeArrowheads="1"/>
          </p:cNvSpPr>
          <p:nvPr/>
        </p:nvSpPr>
        <p:spPr bwMode="auto">
          <a:xfrm>
            <a:off x="359999" y="1771468"/>
            <a:ext cx="9926692" cy="276999"/>
          </a:xfrm>
          <a:prstGeom prst="rect">
            <a:avLst/>
          </a:prstGeom>
          <a:solidFill>
            <a:schemeClr val="accent4"/>
          </a:solidFill>
          <a:ln w="28575">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171C1F"/>
                </a:solidFill>
                <a:effectLst/>
                <a:latin typeface="+mj-lt"/>
              </a:rPr>
              <a:t>What do we consider?</a:t>
            </a:r>
          </a:p>
        </p:txBody>
      </p:sp>
      <p:grpSp>
        <p:nvGrpSpPr>
          <p:cNvPr id="11" name="Group 10" descr="Health star rating&#10;rating system from ½ to 5 stars. &#10;more stars = generally healthier choice&#10;allows quick comparison between similar products">
            <a:extLst>
              <a:ext uri="{FF2B5EF4-FFF2-40B4-BE49-F238E27FC236}">
                <a16:creationId xmlns:a16="http://schemas.microsoft.com/office/drawing/2014/main" id="{A375733E-F970-7A05-32BF-41C7CFF72E3B}"/>
              </a:ext>
            </a:extLst>
          </p:cNvPr>
          <p:cNvGrpSpPr/>
          <p:nvPr/>
        </p:nvGrpSpPr>
        <p:grpSpPr>
          <a:xfrm>
            <a:off x="359999" y="2248830"/>
            <a:ext cx="5148000" cy="1655343"/>
            <a:chOff x="359999" y="2248830"/>
            <a:chExt cx="5148000" cy="1655343"/>
          </a:xfrm>
        </p:grpSpPr>
        <p:sp>
          <p:nvSpPr>
            <p:cNvPr id="30" name="Rectangle: Rounded Corners 29">
              <a:extLst>
                <a:ext uri="{FF2B5EF4-FFF2-40B4-BE49-F238E27FC236}">
                  <a16:creationId xmlns:a16="http://schemas.microsoft.com/office/drawing/2014/main" id="{EEAA501C-6826-B34C-0450-F164419C4497}"/>
                </a:ext>
              </a:extLst>
            </p:cNvPr>
            <p:cNvSpPr/>
            <p:nvPr/>
          </p:nvSpPr>
          <p:spPr>
            <a:xfrm>
              <a:off x="359999" y="2392173"/>
              <a:ext cx="5148000" cy="1512000"/>
            </a:xfrm>
            <a:prstGeom prst="roundRect">
              <a:avLst>
                <a:gd name="adj" fmla="val 5950"/>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14000"/>
                </a:lnSpc>
                <a:spcAft>
                  <a:spcPts val="600"/>
                </a:spcAft>
                <a:buFont typeface="Arial" panose="020B0604020202020204" pitchFamily="34" charset="0"/>
                <a:buChar char="•"/>
              </a:pPr>
              <a:r>
                <a:rPr lang="en-AU" sz="1600" dirty="0">
                  <a:solidFill>
                    <a:schemeClr val="tx1"/>
                  </a:solidFill>
                </a:rPr>
                <a:t>rating system from ½ to 5 stars. </a:t>
              </a:r>
            </a:p>
            <a:p>
              <a:pPr marL="285750" indent="-285750">
                <a:lnSpc>
                  <a:spcPct val="114000"/>
                </a:lnSpc>
                <a:spcAft>
                  <a:spcPts val="600"/>
                </a:spcAft>
                <a:buFont typeface="Arial" panose="020B0604020202020204" pitchFamily="34" charset="0"/>
                <a:buChar char="•"/>
              </a:pPr>
              <a:r>
                <a:rPr lang="en-AU" sz="1600" dirty="0">
                  <a:solidFill>
                    <a:schemeClr val="tx1"/>
                  </a:solidFill>
                </a:rPr>
                <a:t>more stars = generally healthier choice</a:t>
              </a:r>
            </a:p>
            <a:p>
              <a:pPr marL="285750" indent="-285750">
                <a:lnSpc>
                  <a:spcPct val="114000"/>
                </a:lnSpc>
                <a:spcAft>
                  <a:spcPts val="600"/>
                </a:spcAft>
                <a:buFont typeface="Arial" panose="020B0604020202020204" pitchFamily="34" charset="0"/>
                <a:buChar char="•"/>
              </a:pPr>
              <a:r>
                <a:rPr lang="en-AU" sz="1600" dirty="0">
                  <a:solidFill>
                    <a:schemeClr val="tx1"/>
                  </a:solidFill>
                </a:rPr>
                <a:t>allows quick comparison between similar products</a:t>
              </a:r>
            </a:p>
          </p:txBody>
        </p:sp>
        <p:sp>
          <p:nvSpPr>
            <p:cNvPr id="34" name="Rectangle: Rounded Corners 33">
              <a:extLst>
                <a:ext uri="{FF2B5EF4-FFF2-40B4-BE49-F238E27FC236}">
                  <a16:creationId xmlns:a16="http://schemas.microsoft.com/office/drawing/2014/main" id="{85C640FA-3945-B658-646B-F10ECE3F2DAF}"/>
                </a:ext>
              </a:extLst>
            </p:cNvPr>
            <p:cNvSpPr/>
            <p:nvPr/>
          </p:nvSpPr>
          <p:spPr>
            <a:xfrm>
              <a:off x="601270" y="2248830"/>
              <a:ext cx="2686959" cy="3248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dirty="0">
                  <a:solidFill>
                    <a:schemeClr val="bg1"/>
                  </a:solidFill>
                  <a:latin typeface="+mj-lt"/>
                </a:rPr>
                <a:t>Health star rating</a:t>
              </a:r>
            </a:p>
          </p:txBody>
        </p:sp>
      </p:grpSp>
      <p:grpSp>
        <p:nvGrpSpPr>
          <p:cNvPr id="12" name="Group 11" descr="Ingredients list&#10;Listed in descending order by weight&#10;First three ingredients are most important&#10;sugars, syrups, oils = possible less health choice">
            <a:extLst>
              <a:ext uri="{FF2B5EF4-FFF2-40B4-BE49-F238E27FC236}">
                <a16:creationId xmlns:a16="http://schemas.microsoft.com/office/drawing/2014/main" id="{AA1C92D9-8119-36A3-04F5-94F3F305AD59}"/>
              </a:ext>
            </a:extLst>
          </p:cNvPr>
          <p:cNvGrpSpPr/>
          <p:nvPr/>
        </p:nvGrpSpPr>
        <p:grpSpPr>
          <a:xfrm>
            <a:off x="6382263" y="2248830"/>
            <a:ext cx="5148000" cy="1655343"/>
            <a:chOff x="6382263" y="2248830"/>
            <a:chExt cx="5148000" cy="1655343"/>
          </a:xfrm>
        </p:grpSpPr>
        <p:sp>
          <p:nvSpPr>
            <p:cNvPr id="35" name="Rectangle: Rounded Corners 34">
              <a:extLst>
                <a:ext uri="{FF2B5EF4-FFF2-40B4-BE49-F238E27FC236}">
                  <a16:creationId xmlns:a16="http://schemas.microsoft.com/office/drawing/2014/main" id="{57E3C827-E5C3-0E1C-F7C5-6F2BFD1F1194}"/>
                </a:ext>
              </a:extLst>
            </p:cNvPr>
            <p:cNvSpPr/>
            <p:nvPr/>
          </p:nvSpPr>
          <p:spPr>
            <a:xfrm>
              <a:off x="6382263" y="2392173"/>
              <a:ext cx="5148000" cy="1512000"/>
            </a:xfrm>
            <a:prstGeom prst="roundRect">
              <a:avLst>
                <a:gd name="adj" fmla="val 4419"/>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14000"/>
                </a:lnSpc>
                <a:spcAft>
                  <a:spcPts val="600"/>
                </a:spcAft>
                <a:buFont typeface="Arial" panose="020B0604020202020204" pitchFamily="34" charset="0"/>
                <a:buChar char="•"/>
              </a:pPr>
              <a:r>
                <a:rPr lang="en-AU" sz="1600" dirty="0">
                  <a:solidFill>
                    <a:schemeClr val="tx1"/>
                  </a:solidFill>
                </a:rPr>
                <a:t>Listed in descending order by weight</a:t>
              </a:r>
            </a:p>
            <a:p>
              <a:pPr marL="285750" indent="-285750">
                <a:lnSpc>
                  <a:spcPct val="114000"/>
                </a:lnSpc>
                <a:spcAft>
                  <a:spcPts val="600"/>
                </a:spcAft>
                <a:buFont typeface="Arial" panose="020B0604020202020204" pitchFamily="34" charset="0"/>
                <a:buChar char="•"/>
              </a:pPr>
              <a:r>
                <a:rPr lang="en-AU" sz="1600" dirty="0">
                  <a:solidFill>
                    <a:schemeClr val="tx1"/>
                  </a:solidFill>
                </a:rPr>
                <a:t>First three ingredients are most important</a:t>
              </a:r>
            </a:p>
            <a:p>
              <a:pPr marL="285750" indent="-285750">
                <a:lnSpc>
                  <a:spcPct val="114000"/>
                </a:lnSpc>
                <a:spcAft>
                  <a:spcPts val="600"/>
                </a:spcAft>
                <a:buFont typeface="Arial" panose="020B0604020202020204" pitchFamily="34" charset="0"/>
                <a:buChar char="•"/>
              </a:pPr>
              <a:r>
                <a:rPr lang="en-AU" sz="1600" dirty="0">
                  <a:solidFill>
                    <a:schemeClr val="tx1"/>
                  </a:solidFill>
                </a:rPr>
                <a:t>sugars, syrups, oils = possible less health choice</a:t>
              </a:r>
            </a:p>
          </p:txBody>
        </p:sp>
        <p:sp>
          <p:nvSpPr>
            <p:cNvPr id="36" name="Rectangle: Rounded Corners 35">
              <a:extLst>
                <a:ext uri="{FF2B5EF4-FFF2-40B4-BE49-F238E27FC236}">
                  <a16:creationId xmlns:a16="http://schemas.microsoft.com/office/drawing/2014/main" id="{3D1AE749-AC5C-32D9-25D4-376A20B9AD59}"/>
                </a:ext>
              </a:extLst>
            </p:cNvPr>
            <p:cNvSpPr/>
            <p:nvPr/>
          </p:nvSpPr>
          <p:spPr>
            <a:xfrm>
              <a:off x="6623534" y="2248830"/>
              <a:ext cx="2686959" cy="3248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dirty="0">
                  <a:solidFill>
                    <a:schemeClr val="bg1"/>
                  </a:solidFill>
                  <a:latin typeface="+mj-lt"/>
                </a:rPr>
                <a:t>Ingredients list</a:t>
              </a:r>
            </a:p>
          </p:txBody>
        </p:sp>
      </p:grpSp>
      <p:grpSp>
        <p:nvGrpSpPr>
          <p:cNvPr id="13" name="Group 12" descr="Nutritional information&#10;Shows per 100ml/gm or per serve&#10;Key focus for drinks are sugars, proteins and energy.">
            <a:extLst>
              <a:ext uri="{FF2B5EF4-FFF2-40B4-BE49-F238E27FC236}">
                <a16:creationId xmlns:a16="http://schemas.microsoft.com/office/drawing/2014/main" id="{0B8237B8-28BF-FB4E-F192-915B1B9A54EA}"/>
              </a:ext>
            </a:extLst>
          </p:cNvPr>
          <p:cNvGrpSpPr/>
          <p:nvPr/>
        </p:nvGrpSpPr>
        <p:grpSpPr>
          <a:xfrm>
            <a:off x="359999" y="4168252"/>
            <a:ext cx="5148000" cy="1655343"/>
            <a:chOff x="359999" y="4168252"/>
            <a:chExt cx="5148000" cy="1655343"/>
          </a:xfrm>
        </p:grpSpPr>
        <p:sp>
          <p:nvSpPr>
            <p:cNvPr id="39" name="Rectangle: Rounded Corners 38">
              <a:extLst>
                <a:ext uri="{FF2B5EF4-FFF2-40B4-BE49-F238E27FC236}">
                  <a16:creationId xmlns:a16="http://schemas.microsoft.com/office/drawing/2014/main" id="{075997EF-A842-FAB1-0164-97AD3020EDDD}"/>
                </a:ext>
              </a:extLst>
            </p:cNvPr>
            <p:cNvSpPr/>
            <p:nvPr/>
          </p:nvSpPr>
          <p:spPr>
            <a:xfrm>
              <a:off x="359999" y="4311595"/>
              <a:ext cx="5148000" cy="1512000"/>
            </a:xfrm>
            <a:prstGeom prst="roundRect">
              <a:avLst>
                <a:gd name="adj" fmla="val 5950"/>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14000"/>
                </a:lnSpc>
                <a:spcAft>
                  <a:spcPts val="600"/>
                </a:spcAft>
                <a:buFont typeface="Arial" panose="020B0604020202020204" pitchFamily="34" charset="0"/>
                <a:buChar char="•"/>
              </a:pPr>
              <a:r>
                <a:rPr lang="en-AU" sz="1600" dirty="0">
                  <a:solidFill>
                    <a:schemeClr val="tx1"/>
                  </a:solidFill>
                </a:rPr>
                <a:t>Shows per 100ml/gm or per serve</a:t>
              </a:r>
            </a:p>
            <a:p>
              <a:pPr marL="285750" indent="-285750">
                <a:lnSpc>
                  <a:spcPct val="114000"/>
                </a:lnSpc>
                <a:spcAft>
                  <a:spcPts val="600"/>
                </a:spcAft>
                <a:buFont typeface="Arial" panose="020B0604020202020204" pitchFamily="34" charset="0"/>
                <a:buChar char="•"/>
              </a:pPr>
              <a:r>
                <a:rPr lang="en-AU" sz="1600" dirty="0">
                  <a:solidFill>
                    <a:schemeClr val="tx1"/>
                  </a:solidFill>
                </a:rPr>
                <a:t>Key focus for drinks are sugars, proteins and energy.</a:t>
              </a:r>
            </a:p>
          </p:txBody>
        </p:sp>
        <p:sp>
          <p:nvSpPr>
            <p:cNvPr id="40" name="Rectangle: Rounded Corners 39">
              <a:extLst>
                <a:ext uri="{FF2B5EF4-FFF2-40B4-BE49-F238E27FC236}">
                  <a16:creationId xmlns:a16="http://schemas.microsoft.com/office/drawing/2014/main" id="{AC047534-A9EF-E620-20C4-753F142C72A6}"/>
                </a:ext>
              </a:extLst>
            </p:cNvPr>
            <p:cNvSpPr/>
            <p:nvPr/>
          </p:nvSpPr>
          <p:spPr>
            <a:xfrm>
              <a:off x="601270" y="4168252"/>
              <a:ext cx="2747426" cy="3248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dirty="0">
                  <a:solidFill>
                    <a:schemeClr val="bg1"/>
                  </a:solidFill>
                  <a:latin typeface="+mj-lt"/>
                </a:rPr>
                <a:t>Nutritional information</a:t>
              </a:r>
            </a:p>
          </p:txBody>
        </p:sp>
      </p:grpSp>
      <p:grpSp>
        <p:nvGrpSpPr>
          <p:cNvPr id="14" name="Group 13" descr="Context&#10;Why is this food being considered? For example: post-exercise, brain fuel, daily fuel or hydration, athletic performance, manage a health condition etc.&#10;">
            <a:extLst>
              <a:ext uri="{FF2B5EF4-FFF2-40B4-BE49-F238E27FC236}">
                <a16:creationId xmlns:a16="http://schemas.microsoft.com/office/drawing/2014/main" id="{F8123EA4-5068-6C9F-A9DD-6D998E4E0415}"/>
              </a:ext>
            </a:extLst>
          </p:cNvPr>
          <p:cNvGrpSpPr/>
          <p:nvPr/>
        </p:nvGrpSpPr>
        <p:grpSpPr>
          <a:xfrm>
            <a:off x="6382263" y="4180895"/>
            <a:ext cx="5148000" cy="1655343"/>
            <a:chOff x="6382263" y="4180895"/>
            <a:chExt cx="5148000" cy="1655343"/>
          </a:xfrm>
        </p:grpSpPr>
        <p:sp>
          <p:nvSpPr>
            <p:cNvPr id="41" name="Rectangle: Rounded Corners 40">
              <a:extLst>
                <a:ext uri="{FF2B5EF4-FFF2-40B4-BE49-F238E27FC236}">
                  <a16:creationId xmlns:a16="http://schemas.microsoft.com/office/drawing/2014/main" id="{47609290-61BF-66F6-EAF7-714E703F2151}"/>
                </a:ext>
              </a:extLst>
            </p:cNvPr>
            <p:cNvSpPr/>
            <p:nvPr/>
          </p:nvSpPr>
          <p:spPr>
            <a:xfrm>
              <a:off x="6382263" y="4324238"/>
              <a:ext cx="5148000" cy="1512000"/>
            </a:xfrm>
            <a:prstGeom prst="roundRect">
              <a:avLst>
                <a:gd name="adj" fmla="val 4419"/>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14000"/>
                </a:lnSpc>
                <a:spcAft>
                  <a:spcPts val="600"/>
                </a:spcAft>
                <a:buFont typeface="Arial" panose="020B0604020202020204" pitchFamily="34" charset="0"/>
                <a:buChar char="•"/>
              </a:pPr>
              <a:r>
                <a:rPr lang="en-AU" sz="1600" dirty="0">
                  <a:solidFill>
                    <a:schemeClr val="tx1"/>
                  </a:solidFill>
                </a:rPr>
                <a:t>Why is this food being considered? For example: post-exercise, brain fuel, daily fuel or hydration, athletic performance, manage a health condition etc.</a:t>
              </a:r>
            </a:p>
          </p:txBody>
        </p:sp>
        <p:sp>
          <p:nvSpPr>
            <p:cNvPr id="42" name="Rectangle: Rounded Corners 41">
              <a:extLst>
                <a:ext uri="{FF2B5EF4-FFF2-40B4-BE49-F238E27FC236}">
                  <a16:creationId xmlns:a16="http://schemas.microsoft.com/office/drawing/2014/main" id="{6A4C9A62-4129-46E7-E206-4B98A99C54EA}"/>
                </a:ext>
              </a:extLst>
            </p:cNvPr>
            <p:cNvSpPr/>
            <p:nvPr/>
          </p:nvSpPr>
          <p:spPr>
            <a:xfrm>
              <a:off x="6623534" y="4180895"/>
              <a:ext cx="2686959" cy="3248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dirty="0">
                  <a:solidFill>
                    <a:schemeClr val="bg1"/>
                  </a:solidFill>
                  <a:latin typeface="+mj-lt"/>
                </a:rPr>
                <a:t>Context</a:t>
              </a:r>
            </a:p>
          </p:txBody>
        </p:sp>
      </p:grpSp>
      <p:sp>
        <p:nvSpPr>
          <p:cNvPr id="29" name="Rectangle 17">
            <a:extLst>
              <a:ext uri="{FF2B5EF4-FFF2-40B4-BE49-F238E27FC236}">
                <a16:creationId xmlns:a16="http://schemas.microsoft.com/office/drawing/2014/main" id="{E7D3440B-09AC-4345-AE66-C7CA62C74CEE}"/>
              </a:ext>
            </a:extLst>
          </p:cNvPr>
          <p:cNvSpPr>
            <a:spLocks noChangeArrowheads="1"/>
          </p:cNvSpPr>
          <p:nvPr/>
        </p:nvSpPr>
        <p:spPr bwMode="auto">
          <a:xfrm>
            <a:off x="359999" y="6012690"/>
            <a:ext cx="11170264" cy="553998"/>
          </a:xfrm>
          <a:prstGeom prst="rect">
            <a:avLst/>
          </a:prstGeom>
          <a:solidFill>
            <a:schemeClr val="accent4"/>
          </a:solidFill>
          <a:ln w="28575">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en-US" altLang="en-US" sz="1800" i="0" u="none" strike="noStrike" cap="none" normalizeH="0" baseline="0" dirty="0">
                <a:ln>
                  <a:noFill/>
                </a:ln>
                <a:solidFill>
                  <a:srgbClr val="171C1F"/>
                </a:solidFill>
                <a:effectLst/>
                <a:latin typeface="+mj-lt"/>
              </a:rPr>
              <a:t>We can use this information to make judgement</a:t>
            </a:r>
            <a:r>
              <a:rPr lang="en-US" altLang="en-US" sz="1800" dirty="0">
                <a:solidFill>
                  <a:srgbClr val="171C1F"/>
                </a:solidFill>
                <a:latin typeface="+mj-lt"/>
              </a:rPr>
              <a:t>s</a:t>
            </a:r>
            <a:r>
              <a:rPr kumimoji="0" lang="en-US" altLang="en-US" sz="1800" i="0" u="none" strike="noStrike" cap="none" normalizeH="0" baseline="0" dirty="0">
                <a:ln>
                  <a:noFill/>
                </a:ln>
                <a:solidFill>
                  <a:srgbClr val="171C1F"/>
                </a:solidFill>
                <a:effectLst/>
                <a:latin typeface="+mj-lt"/>
              </a:rPr>
              <a:t> about how supportive to our health a food or drink choice may be.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603B681B-0E3C-8213-AB0D-28CDBD3DB983}"/>
              </a:ext>
              <a:ext uri="{C183D7F6-B498-43B3-948B-1728B52AA6E4}">
                <adec:decorative xmlns:adec="http://schemas.microsoft.com/office/drawing/2017/decorative" val="1"/>
              </a:ext>
            </a:extLst>
          </p:cNvPr>
          <p:cNvSpPr>
            <a:spLocks noGrp="1"/>
          </p:cNvSpPr>
          <p:nvPr>
            <p:ph type="sldNum" sz="quarter" idx="12"/>
          </p:nvPr>
        </p:nvSpPr>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43</a:t>
            </a:fld>
            <a:endParaRPr lang="en-AU" dirty="0"/>
          </a:p>
        </p:txBody>
      </p:sp>
    </p:spTree>
    <p:extLst>
      <p:ext uri="{BB962C8B-B14F-4D97-AF65-F5344CB8AC3E}">
        <p14:creationId xmlns:p14="http://schemas.microsoft.com/office/powerpoint/2010/main" val="68165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73763-1641-D998-3278-26B14DAB247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FC1EF2E-8E18-774D-14AE-DC47FED7BF08}"/>
              </a:ext>
              <a:ext uri="{C183D7F6-B498-43B3-948B-1728B52AA6E4}">
                <adec:decorative xmlns:adec="http://schemas.microsoft.com/office/drawing/2017/decorative" val="1"/>
              </a:ext>
            </a:extLst>
          </p:cNvPr>
          <p:cNvSpPr/>
          <p:nvPr/>
        </p:nvSpPr>
        <p:spPr>
          <a:xfrm>
            <a:off x="0" y="1571105"/>
            <a:ext cx="12192000" cy="528689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77784B01-BC5C-B46D-0A6B-EE449A1EC8EF}"/>
              </a:ext>
            </a:extLst>
          </p:cNvPr>
          <p:cNvSpPr>
            <a:spLocks noGrp="1"/>
          </p:cNvSpPr>
          <p:nvPr>
            <p:ph type="title"/>
          </p:nvPr>
        </p:nvSpPr>
        <p:spPr>
          <a:xfrm>
            <a:off x="360000" y="360000"/>
            <a:ext cx="11484000" cy="545601"/>
          </a:xfrm>
        </p:spPr>
        <p:txBody>
          <a:bodyPr vert="horz" lIns="0" tIns="0" rIns="0" bIns="0" rtlCol="0" anchor="t">
            <a:normAutofit/>
          </a:bodyPr>
          <a:lstStyle/>
          <a:p>
            <a:r>
              <a:rPr lang="en-AU" dirty="0">
                <a:latin typeface="+mj-lt"/>
              </a:rPr>
              <a:t>Label detectives – modelled example</a:t>
            </a:r>
          </a:p>
        </p:txBody>
      </p:sp>
      <p:sp>
        <p:nvSpPr>
          <p:cNvPr id="5" name="Text Placeholder 4">
            <a:extLst>
              <a:ext uri="{FF2B5EF4-FFF2-40B4-BE49-F238E27FC236}">
                <a16:creationId xmlns:a16="http://schemas.microsoft.com/office/drawing/2014/main" id="{86717C70-8ACB-8D71-6A29-D264EDB6FFC9}"/>
              </a:ext>
            </a:extLst>
          </p:cNvPr>
          <p:cNvSpPr>
            <a:spLocks noGrp="1"/>
          </p:cNvSpPr>
          <p:nvPr>
            <p:ph type="body" sz="quarter" idx="18"/>
          </p:nvPr>
        </p:nvSpPr>
        <p:spPr>
          <a:xfrm>
            <a:off x="359999" y="982520"/>
            <a:ext cx="11483999" cy="310015"/>
          </a:xfrm>
        </p:spPr>
        <p:txBody>
          <a:bodyPr vert="horz" lIns="0" tIns="0" rIns="0" bIns="0" rtlCol="0" anchor="b">
            <a:noAutofit/>
          </a:bodyPr>
          <a:lstStyle/>
          <a:p>
            <a:pPr>
              <a:lnSpc>
                <a:spcPct val="140000"/>
              </a:lnSpc>
            </a:pPr>
            <a:r>
              <a:rPr lang="en-US" b="0" kern="1200" dirty="0">
                <a:latin typeface="+mj-lt"/>
                <a:ea typeface="+mn-ea"/>
                <a:cs typeface="Arial" panose="020B0604020202020204" pitchFamily="34" charset="0"/>
              </a:rPr>
              <a:t>Making informed food and drink choices</a:t>
            </a:r>
          </a:p>
        </p:txBody>
      </p:sp>
      <p:pic>
        <p:nvPicPr>
          <p:cNvPr id="9" name="Graphic 8" descr="Chocolate flavoured milk with added protein. A magnifying glass is focused on the health star rating which is a perfect 5.">
            <a:extLst>
              <a:ext uri="{FF2B5EF4-FFF2-40B4-BE49-F238E27FC236}">
                <a16:creationId xmlns:a16="http://schemas.microsoft.com/office/drawing/2014/main" id="{55F3DF81-2AF3-5098-F9E7-17E753520730}"/>
              </a:ext>
            </a:extLst>
          </p:cNvPr>
          <p:cNvPicPr>
            <a:picLocks noChangeAspect="1"/>
          </p:cNvPicPr>
          <p:nvPr/>
        </p:nvPicPr>
        <p:blipFill>
          <a:blip r:embed="rId3">
            <a:extLst>
              <a:ext uri="{96DAC541-7B7A-43D3-8B79-37D633B846F1}">
                <asvg:svgBlip xmlns:asvg="http://schemas.microsoft.com/office/drawing/2016/SVG/main" r:embed="rId4"/>
              </a:ext>
            </a:extLst>
          </a:blip>
          <a:srcRect l="23578" t="31259" r="14126"/>
          <a:stretch>
            <a:fillRect/>
          </a:stretch>
        </p:blipFill>
        <p:spPr>
          <a:xfrm>
            <a:off x="359999" y="1789826"/>
            <a:ext cx="3677745" cy="4058182"/>
          </a:xfrm>
          <a:prstGeom prst="rect">
            <a:avLst/>
          </a:prstGeom>
        </p:spPr>
      </p:pic>
      <p:grpSp>
        <p:nvGrpSpPr>
          <p:cNvPr id="13" name="Group 12" descr="Nutrition information table with highlighted sugars content.&#10;&#10;Sugars are 15.5 grams per serving (250 millilitres) and 6.2 grams per 100 millilitres ">
            <a:extLst>
              <a:ext uri="{FF2B5EF4-FFF2-40B4-BE49-F238E27FC236}">
                <a16:creationId xmlns:a16="http://schemas.microsoft.com/office/drawing/2014/main" id="{D9B529B1-CD13-7D6A-18CE-157A35CE923F}"/>
              </a:ext>
            </a:extLst>
          </p:cNvPr>
          <p:cNvGrpSpPr/>
          <p:nvPr/>
        </p:nvGrpSpPr>
        <p:grpSpPr>
          <a:xfrm>
            <a:off x="4263775" y="1789826"/>
            <a:ext cx="6306508" cy="3797931"/>
            <a:chOff x="3773314" y="1820805"/>
            <a:chExt cx="5326654" cy="3488629"/>
          </a:xfrm>
        </p:grpSpPr>
        <p:pic>
          <p:nvPicPr>
            <p:cNvPr id="27" name="Picture 26" descr="Nurtitional information label">
              <a:extLst>
                <a:ext uri="{FF2B5EF4-FFF2-40B4-BE49-F238E27FC236}">
                  <a16:creationId xmlns:a16="http://schemas.microsoft.com/office/drawing/2014/main" id="{C2EFB7C1-EC13-6158-B934-C2771E9FE2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3314" y="1820805"/>
              <a:ext cx="5326654" cy="3488629"/>
            </a:xfrm>
            <a:prstGeom prst="rect">
              <a:avLst/>
            </a:prstGeom>
            <a:ln w="28575">
              <a:solidFill>
                <a:schemeClr val="accent1"/>
              </a:solidFill>
            </a:ln>
          </p:spPr>
        </p:pic>
        <p:sp>
          <p:nvSpPr>
            <p:cNvPr id="8" name="Rectangle 7">
              <a:extLst>
                <a:ext uri="{FF2B5EF4-FFF2-40B4-BE49-F238E27FC236}">
                  <a16:creationId xmlns:a16="http://schemas.microsoft.com/office/drawing/2014/main" id="{1F6454E1-F8F4-F289-D583-DC29BDA4B73C}"/>
                </a:ext>
                <a:ext uri="{C183D7F6-B498-43B3-948B-1728B52AA6E4}">
                  <adec:decorative xmlns:adec="http://schemas.microsoft.com/office/drawing/2017/decorative" val="1"/>
                </a:ext>
              </a:extLst>
            </p:cNvPr>
            <p:cNvSpPr/>
            <p:nvPr/>
          </p:nvSpPr>
          <p:spPr>
            <a:xfrm>
              <a:off x="3834059" y="4480008"/>
              <a:ext cx="5189350" cy="287476"/>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Group 11" descr="Ingredients: Water, skim milk powder, soy protein, wheat maltodextrin, cane sugar, milk protein concentrate, vegetable oils (sunflower, canola), plant fibre, fructose, flavours, acidity regulator (potassium citrate), vegetable gums (460, 466, 407), mineral (calcium), stabiliser (452), vitamins (C, B3, A, D2, B2, B1, B12, B6), salt.&#10;&#10;Water, skim milk powder and soy protein have been highlighted.">
            <a:extLst>
              <a:ext uri="{FF2B5EF4-FFF2-40B4-BE49-F238E27FC236}">
                <a16:creationId xmlns:a16="http://schemas.microsoft.com/office/drawing/2014/main" id="{77F016AE-88D3-2E5A-389E-F4ECE5F24641}"/>
              </a:ext>
            </a:extLst>
          </p:cNvPr>
          <p:cNvGrpSpPr/>
          <p:nvPr/>
        </p:nvGrpSpPr>
        <p:grpSpPr>
          <a:xfrm>
            <a:off x="359999" y="5806478"/>
            <a:ext cx="10210285" cy="927741"/>
            <a:chOff x="359999" y="5856705"/>
            <a:chExt cx="11630640" cy="570596"/>
          </a:xfrm>
        </p:grpSpPr>
        <p:sp>
          <p:nvSpPr>
            <p:cNvPr id="25" name="Rectangle 17">
              <a:extLst>
                <a:ext uri="{FF2B5EF4-FFF2-40B4-BE49-F238E27FC236}">
                  <a16:creationId xmlns:a16="http://schemas.microsoft.com/office/drawing/2014/main" id="{9042C6FE-3460-990A-380A-B855A4A1A621}"/>
                </a:ext>
              </a:extLst>
            </p:cNvPr>
            <p:cNvSpPr>
              <a:spLocks noChangeArrowheads="1"/>
            </p:cNvSpPr>
            <p:nvPr/>
          </p:nvSpPr>
          <p:spPr bwMode="auto">
            <a:xfrm>
              <a:off x="359999" y="5856705"/>
              <a:ext cx="11630640" cy="570596"/>
            </a:xfrm>
            <a:prstGeom prst="rect">
              <a:avLst/>
            </a:prstGeom>
            <a:solidFill>
              <a:schemeClr val="bg2"/>
            </a:solidFill>
            <a:ln w="28575">
              <a:solidFill>
                <a:schemeClr val="accent1"/>
              </a:solidFill>
            </a:ln>
            <a:effectLst/>
          </p:spPr>
          <p:txBody>
            <a:bodyPr vert="horz" wrap="square" lIns="108000" tIns="108000" rIns="10800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14000"/>
                </a:lnSpc>
                <a:spcBef>
                  <a:spcPct val="0"/>
                </a:spcBef>
                <a:spcAft>
                  <a:spcPts val="600"/>
                </a:spcAft>
                <a:buClrTx/>
                <a:buSzTx/>
                <a:buFontTx/>
                <a:buNone/>
                <a:tabLst/>
              </a:pPr>
              <a:r>
                <a:rPr kumimoji="0" lang="en-US" altLang="en-US" sz="1600" b="1" i="0" u="none" strike="noStrike" cap="none" normalizeH="0" baseline="0" dirty="0">
                  <a:ln>
                    <a:noFill/>
                  </a:ln>
                  <a:solidFill>
                    <a:srgbClr val="171C1F"/>
                  </a:solidFill>
                  <a:effectLst/>
                  <a:latin typeface="+mn-lt"/>
                </a:rPr>
                <a:t>Ingredients: </a:t>
              </a:r>
              <a:r>
                <a:rPr kumimoji="0" lang="en-US" altLang="en-US" sz="1600" b="0" i="0" u="none" strike="noStrike" cap="none" normalizeH="0" baseline="0" dirty="0">
                  <a:ln>
                    <a:noFill/>
                  </a:ln>
                  <a:solidFill>
                    <a:srgbClr val="171C1F"/>
                  </a:solidFill>
                  <a:effectLst/>
                  <a:latin typeface="+mn-lt"/>
                </a:rPr>
                <a:t>Water, skim milk powder, soy protein, wheat maltodextrin, cane sugar, milk protein concentrate, vegetable oils (sunflower, canola), plant fibre, fructose, flavours, acidity regulator (potassium citrate), vegetable gums (460, 466, 407), mineral (calcium), stabiliser (452), vitamins (C, B3, A, D2, B2, B1, B12, B6), salt.</a:t>
              </a:r>
            </a:p>
          </p:txBody>
        </p:sp>
        <p:sp>
          <p:nvSpPr>
            <p:cNvPr id="4" name="Rectangle 3">
              <a:extLst>
                <a:ext uri="{FF2B5EF4-FFF2-40B4-BE49-F238E27FC236}">
                  <a16:creationId xmlns:a16="http://schemas.microsoft.com/office/drawing/2014/main" id="{1C209471-45CE-C3D5-3119-D554C7736C87}"/>
                </a:ext>
                <a:ext uri="{C183D7F6-B498-43B3-948B-1728B52AA6E4}">
                  <adec:decorative xmlns:adec="http://schemas.microsoft.com/office/drawing/2017/decorative" val="1"/>
                </a:ext>
              </a:extLst>
            </p:cNvPr>
            <p:cNvSpPr/>
            <p:nvPr/>
          </p:nvSpPr>
          <p:spPr>
            <a:xfrm>
              <a:off x="1830237" y="5921540"/>
              <a:ext cx="3797898" cy="186143"/>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 name="Slide Number Placeholder 2">
            <a:extLst>
              <a:ext uri="{FF2B5EF4-FFF2-40B4-BE49-F238E27FC236}">
                <a16:creationId xmlns:a16="http://schemas.microsoft.com/office/drawing/2014/main" id="{982CED86-9065-48C0-EF65-36F317E37A0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44</a:t>
            </a:fld>
            <a:endParaRPr lang="en-AU" dirty="0"/>
          </a:p>
        </p:txBody>
      </p:sp>
    </p:spTree>
    <p:extLst>
      <p:ext uri="{BB962C8B-B14F-4D97-AF65-F5344CB8AC3E}">
        <p14:creationId xmlns:p14="http://schemas.microsoft.com/office/powerpoint/2010/main" val="391351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6429F-F465-8D07-C166-F19448868CE2}"/>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0A0BDB7D-10FE-5A4B-11F9-D2AC8B273FF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540650"/>
            <a:ext cx="4427537" cy="5975350"/>
          </a:xfrm>
        </p:spPr>
      </p:pic>
      <p:sp>
        <p:nvSpPr>
          <p:cNvPr id="2" name="Title 1">
            <a:extLst>
              <a:ext uri="{FF2B5EF4-FFF2-40B4-BE49-F238E27FC236}">
                <a16:creationId xmlns:a16="http://schemas.microsoft.com/office/drawing/2014/main" id="{A6900BDB-4E36-9B35-4E98-F5455F125A2B}"/>
              </a:ext>
            </a:extLst>
          </p:cNvPr>
          <p:cNvSpPr>
            <a:spLocks noGrp="1"/>
          </p:cNvSpPr>
          <p:nvPr>
            <p:ph type="title"/>
          </p:nvPr>
        </p:nvSpPr>
        <p:spPr>
          <a:xfrm>
            <a:off x="5399998" y="360000"/>
            <a:ext cx="6485612" cy="444154"/>
          </a:xfrm>
        </p:spPr>
        <p:txBody>
          <a:bodyPr/>
          <a:lstStyle/>
          <a:p>
            <a:r>
              <a:rPr lang="en-AU" dirty="0">
                <a:latin typeface="+mj-lt"/>
              </a:rPr>
              <a:t>Label detectives activity</a:t>
            </a:r>
            <a:endParaRPr lang="en-AU" b="1" dirty="0">
              <a:latin typeface="+mj-lt"/>
            </a:endParaRPr>
          </a:p>
        </p:txBody>
      </p:sp>
      <p:sp>
        <p:nvSpPr>
          <p:cNvPr id="5" name="Text Placeholder 4">
            <a:extLst>
              <a:ext uri="{FF2B5EF4-FFF2-40B4-BE49-F238E27FC236}">
                <a16:creationId xmlns:a16="http://schemas.microsoft.com/office/drawing/2014/main" id="{E0D4B7D9-372F-3507-1120-C66A6C053B07}"/>
              </a:ext>
            </a:extLst>
          </p:cNvPr>
          <p:cNvSpPr>
            <a:spLocks noGrp="1"/>
          </p:cNvSpPr>
          <p:nvPr>
            <p:ph type="body" sz="quarter" idx="18"/>
          </p:nvPr>
        </p:nvSpPr>
        <p:spPr>
          <a:xfrm>
            <a:off x="5399998" y="1044799"/>
            <a:ext cx="5400000" cy="294189"/>
          </a:xfrm>
        </p:spPr>
        <p:txBody>
          <a:bodyPr/>
          <a:lstStyle/>
          <a:p>
            <a:pPr>
              <a:lnSpc>
                <a:spcPct val="140000"/>
              </a:lnSpc>
            </a:pPr>
            <a:r>
              <a:rPr lang="en-US" dirty="0"/>
              <a:t>Partner work</a:t>
            </a:r>
          </a:p>
        </p:txBody>
      </p:sp>
      <p:sp>
        <p:nvSpPr>
          <p:cNvPr id="9" name="Text Placeholder 10">
            <a:extLst>
              <a:ext uri="{FF2B5EF4-FFF2-40B4-BE49-F238E27FC236}">
                <a16:creationId xmlns:a16="http://schemas.microsoft.com/office/drawing/2014/main" id="{1B9A0ED4-23B3-26EB-FE1E-2DF45C399B4A}"/>
              </a:ext>
            </a:extLst>
          </p:cNvPr>
          <p:cNvSpPr txBox="1">
            <a:spLocks/>
          </p:cNvSpPr>
          <p:nvPr/>
        </p:nvSpPr>
        <p:spPr>
          <a:xfrm>
            <a:off x="5399998" y="1436159"/>
            <a:ext cx="6444002" cy="447511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Revisit your rankings of drinks from the previous activity.</a:t>
            </a:r>
          </a:p>
          <a:p>
            <a:r>
              <a:rPr lang="en-AU" sz="1800" b="1" dirty="0">
                <a:latin typeface="+mn-lt"/>
              </a:rPr>
              <a:t>In pairs:</a:t>
            </a:r>
          </a:p>
          <a:p>
            <a:pPr marL="285750" indent="-285750">
              <a:buFont typeface="Arial" panose="020B0604020202020204" pitchFamily="34" charset="0"/>
              <a:buChar char="•"/>
            </a:pPr>
            <a:r>
              <a:rPr lang="en-AU" sz="1800" dirty="0">
                <a:latin typeface="+mn-lt"/>
              </a:rPr>
              <a:t>reconsider the drink choices and rank them again using your knowledge of health start ratings, ingredients lists, nutritional information and context.</a:t>
            </a:r>
          </a:p>
          <a:p>
            <a:pPr marL="285750" indent="-285750">
              <a:buFont typeface="Arial" panose="020B0604020202020204" pitchFamily="34" charset="0"/>
              <a:buChar char="•"/>
            </a:pPr>
            <a:r>
              <a:rPr lang="en-AU" sz="1800" dirty="0">
                <a:latin typeface="+mn-lt"/>
              </a:rPr>
              <a:t>provide reasons to justify your rankings.</a:t>
            </a:r>
            <a:endParaRPr lang="en-AU" sz="1800" b="1" dirty="0">
              <a:latin typeface="+mn-lt"/>
            </a:endParaRPr>
          </a:p>
          <a:p>
            <a:r>
              <a:rPr lang="en-AU" sz="1800" b="1" dirty="0">
                <a:latin typeface="+mn-lt"/>
              </a:rPr>
              <a:t>Whole class discussion:</a:t>
            </a:r>
          </a:p>
          <a:p>
            <a:pPr marL="285750" indent="-285750">
              <a:buFont typeface="Arial" panose="020B0604020202020204" pitchFamily="34" charset="0"/>
              <a:buChar char="•"/>
            </a:pPr>
            <a:r>
              <a:rPr lang="en-AU" sz="1800" dirty="0">
                <a:latin typeface="+mn-lt"/>
              </a:rPr>
              <a:t>Did your rankings change this time around? What accounted for this?</a:t>
            </a:r>
          </a:p>
        </p:txBody>
      </p:sp>
      <p:sp>
        <p:nvSpPr>
          <p:cNvPr id="3" name="Slide Number Placeholder 2">
            <a:extLst>
              <a:ext uri="{FF2B5EF4-FFF2-40B4-BE49-F238E27FC236}">
                <a16:creationId xmlns:a16="http://schemas.microsoft.com/office/drawing/2014/main" id="{05FFCA29-9263-A1D1-5FE2-88B0408B12D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45</a:t>
            </a:fld>
            <a:endParaRPr lang="en-AU" dirty="0"/>
          </a:p>
        </p:txBody>
      </p:sp>
    </p:spTree>
    <p:extLst>
      <p:ext uri="{BB962C8B-B14F-4D97-AF65-F5344CB8AC3E}">
        <p14:creationId xmlns:p14="http://schemas.microsoft.com/office/powerpoint/2010/main" val="95559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A2562-82E5-089A-5118-F9CD4ECC030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069DBD1-49FF-C0F6-6DD4-7E708E3424B2}"/>
              </a:ext>
              <a:ext uri="{C183D7F6-B498-43B3-948B-1728B52AA6E4}">
                <adec:decorative xmlns:adec="http://schemas.microsoft.com/office/drawing/2017/decorative" val="1"/>
              </a:ext>
            </a:extLst>
          </p:cNvPr>
          <p:cNvSpPr/>
          <p:nvPr/>
        </p:nvSpPr>
        <p:spPr>
          <a:xfrm>
            <a:off x="0" y="1571105"/>
            <a:ext cx="12192000" cy="528689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itle 3">
            <a:extLst>
              <a:ext uri="{FF2B5EF4-FFF2-40B4-BE49-F238E27FC236}">
                <a16:creationId xmlns:a16="http://schemas.microsoft.com/office/drawing/2014/main" id="{EE749EFD-B697-0D6C-48FE-FB5BE1FC2B3A}"/>
              </a:ext>
            </a:extLst>
          </p:cNvPr>
          <p:cNvSpPr>
            <a:spLocks noGrp="1"/>
          </p:cNvSpPr>
          <p:nvPr>
            <p:ph type="title"/>
          </p:nvPr>
        </p:nvSpPr>
        <p:spPr>
          <a:xfrm>
            <a:off x="360000" y="426021"/>
            <a:ext cx="11484000" cy="545601"/>
          </a:xfrm>
        </p:spPr>
        <p:txBody>
          <a:bodyPr/>
          <a:lstStyle/>
          <a:p>
            <a:r>
              <a:rPr lang="en-AU" dirty="0">
                <a:latin typeface="+mj-lt"/>
              </a:rPr>
              <a:t>Nutrition – activating prior learning (2)</a:t>
            </a:r>
          </a:p>
        </p:txBody>
      </p:sp>
      <p:sp>
        <p:nvSpPr>
          <p:cNvPr id="2" name="Text Placeholder 10">
            <a:extLst>
              <a:ext uri="{FF2B5EF4-FFF2-40B4-BE49-F238E27FC236}">
                <a16:creationId xmlns:a16="http://schemas.microsoft.com/office/drawing/2014/main" id="{60CA65D4-BD1D-7D01-0925-768203300465}"/>
              </a:ext>
            </a:extLst>
          </p:cNvPr>
          <p:cNvSpPr>
            <a:spLocks noGrp="1"/>
          </p:cNvSpPr>
          <p:nvPr>
            <p:ph type="body" sz="quarter" idx="17"/>
          </p:nvPr>
        </p:nvSpPr>
        <p:spPr>
          <a:xfrm>
            <a:off x="360000" y="876044"/>
            <a:ext cx="9634392" cy="724663"/>
          </a:xfrm>
        </p:spPr>
        <p:txBody>
          <a:bodyPr/>
          <a:lstStyle/>
          <a:p>
            <a:r>
              <a:rPr lang="en-AU" dirty="0">
                <a:solidFill>
                  <a:schemeClr val="accent2"/>
                </a:solidFill>
                <a:latin typeface="+mj-lt"/>
              </a:rPr>
              <a:t>Individual activity</a:t>
            </a:r>
          </a:p>
          <a:p>
            <a:endParaRPr lang="en-AU" dirty="0">
              <a:latin typeface="+mj-lt"/>
            </a:endParaRPr>
          </a:p>
          <a:p>
            <a:endParaRPr lang="en-AU" dirty="0">
              <a:latin typeface="+mj-lt"/>
            </a:endParaRPr>
          </a:p>
        </p:txBody>
      </p:sp>
      <p:sp>
        <p:nvSpPr>
          <p:cNvPr id="8" name="TextBox 7">
            <a:extLst>
              <a:ext uri="{FF2B5EF4-FFF2-40B4-BE49-F238E27FC236}">
                <a16:creationId xmlns:a16="http://schemas.microsoft.com/office/drawing/2014/main" id="{F33C8751-C5A6-ECE4-D867-1C627A02D758}"/>
              </a:ext>
            </a:extLst>
          </p:cNvPr>
          <p:cNvSpPr txBox="1"/>
          <p:nvPr/>
        </p:nvSpPr>
        <p:spPr>
          <a:xfrm>
            <a:off x="263269" y="1752613"/>
            <a:ext cx="6444002" cy="456535"/>
          </a:xfrm>
          <a:prstGeom prst="rect">
            <a:avLst/>
          </a:prstGeom>
          <a:noFill/>
        </p:spPr>
        <p:txBody>
          <a:bodyPr wrap="square">
            <a:spAutoFit/>
          </a:bodyPr>
          <a:lstStyle/>
          <a:p>
            <a:pPr lvl="0">
              <a:lnSpc>
                <a:spcPct val="150000"/>
              </a:lnSpc>
              <a:spcBef>
                <a:spcPts val="1200"/>
              </a:spcBef>
              <a:spcAft>
                <a:spcPts val="600"/>
              </a:spcAft>
            </a:pPr>
            <a:r>
              <a:rPr lang="en-AU" sz="1800" dirty="0">
                <a:effectLst/>
                <a:ea typeface="Calibri" panose="020F0502020204030204" pitchFamily="34" charset="0"/>
              </a:rPr>
              <a:t>Complete the last two columns of the </a:t>
            </a:r>
            <a:r>
              <a:rPr lang="en-AU" sz="1800" b="1" dirty="0">
                <a:effectLst/>
                <a:ea typeface="Calibri" panose="020F0502020204030204" pitchFamily="34" charset="0"/>
              </a:rPr>
              <a:t>KWLH chart</a:t>
            </a:r>
            <a:r>
              <a:rPr lang="en-AU" sz="1800" dirty="0">
                <a:effectLst/>
                <a:ea typeface="Calibri" panose="020F0502020204030204" pitchFamily="34" charset="0"/>
              </a:rPr>
              <a:t>.</a:t>
            </a:r>
          </a:p>
        </p:txBody>
      </p:sp>
      <p:graphicFrame>
        <p:nvGraphicFramePr>
          <p:cNvPr id="13" name="Table 12">
            <a:extLst>
              <a:ext uri="{FF2B5EF4-FFF2-40B4-BE49-F238E27FC236}">
                <a16:creationId xmlns:a16="http://schemas.microsoft.com/office/drawing/2014/main" id="{45D31F51-126C-E4FD-75E8-76280B8840A1}"/>
              </a:ext>
            </a:extLst>
          </p:cNvPr>
          <p:cNvGraphicFramePr>
            <a:graphicFrameLocks noGrp="1"/>
          </p:cNvGraphicFramePr>
          <p:nvPr>
            <p:extLst>
              <p:ext uri="{D42A27DB-BD31-4B8C-83A1-F6EECF244321}">
                <p14:modId xmlns:p14="http://schemas.microsoft.com/office/powerpoint/2010/main" val="1192649519"/>
              </p:ext>
            </p:extLst>
          </p:nvPr>
        </p:nvGraphicFramePr>
        <p:xfrm>
          <a:off x="360000" y="2361054"/>
          <a:ext cx="11407456" cy="3992946"/>
        </p:xfrm>
        <a:graphic>
          <a:graphicData uri="http://schemas.openxmlformats.org/drawingml/2006/table">
            <a:tbl>
              <a:tblPr firstRow="1" bandRow="1">
                <a:tableStyleId>{69012ECD-51FC-41F1-AA8D-1B2483CD663E}</a:tableStyleId>
              </a:tblPr>
              <a:tblGrid>
                <a:gridCol w="2851864">
                  <a:extLst>
                    <a:ext uri="{9D8B030D-6E8A-4147-A177-3AD203B41FA5}">
                      <a16:colId xmlns:a16="http://schemas.microsoft.com/office/drawing/2014/main" val="522121325"/>
                    </a:ext>
                  </a:extLst>
                </a:gridCol>
                <a:gridCol w="2851864">
                  <a:extLst>
                    <a:ext uri="{9D8B030D-6E8A-4147-A177-3AD203B41FA5}">
                      <a16:colId xmlns:a16="http://schemas.microsoft.com/office/drawing/2014/main" val="2153784419"/>
                    </a:ext>
                  </a:extLst>
                </a:gridCol>
                <a:gridCol w="2851864">
                  <a:extLst>
                    <a:ext uri="{9D8B030D-6E8A-4147-A177-3AD203B41FA5}">
                      <a16:colId xmlns:a16="http://schemas.microsoft.com/office/drawing/2014/main" val="1872049811"/>
                    </a:ext>
                  </a:extLst>
                </a:gridCol>
                <a:gridCol w="2851864">
                  <a:extLst>
                    <a:ext uri="{9D8B030D-6E8A-4147-A177-3AD203B41FA5}">
                      <a16:colId xmlns:a16="http://schemas.microsoft.com/office/drawing/2014/main" val="1376659536"/>
                    </a:ext>
                  </a:extLst>
                </a:gridCol>
              </a:tblGrid>
              <a:tr h="946995">
                <a:tc>
                  <a:txBody>
                    <a:bodyPr/>
                    <a:lstStyle/>
                    <a:p>
                      <a:r>
                        <a:rPr lang="en-AU" dirty="0">
                          <a:latin typeface="+mj-lt"/>
                        </a:rPr>
                        <a:t>(K) What I know</a:t>
                      </a:r>
                    </a:p>
                    <a:p>
                      <a:endParaRPr lang="en-AU" dirty="0">
                        <a:latin typeface="+mj-lt"/>
                      </a:endParaRPr>
                    </a:p>
                  </a:txBody>
                  <a:tcPr marL="108000" marR="90000"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latin typeface="+mj-lt"/>
                        </a:rPr>
                        <a:t>(W) What I want to know</a:t>
                      </a:r>
                    </a:p>
                  </a:txBody>
                  <a:tcPr marL="108000" marR="90000"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latin typeface="+mj-lt"/>
                        </a:rPr>
                        <a:t>(L) What I have learnt</a:t>
                      </a:r>
                    </a:p>
                  </a:txBody>
                  <a:tcPr marL="108000" marR="90000"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latin typeface="+mj-lt"/>
                        </a:rPr>
                        <a:t>(H) How can I learn more?</a:t>
                      </a:r>
                    </a:p>
                  </a:txBody>
                  <a:tcPr marL="108000" marR="90000"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235957"/>
                  </a:ext>
                </a:extLst>
              </a:tr>
              <a:tr h="3045951">
                <a:tc>
                  <a:txBody>
                    <a:bodyPr/>
                    <a:lstStyle/>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txBody>
                  <a:tcPr marL="108000" marR="90000"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4000"/>
                        </a:lnSpc>
                        <a:spcAft>
                          <a:spcPts val="600"/>
                        </a:spcAft>
                      </a:pPr>
                      <a:endParaRPr lang="en-AU" sz="1600" dirty="0"/>
                    </a:p>
                  </a:txBody>
                  <a:tcPr marL="108000" marR="90000"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4000"/>
                        </a:lnSpc>
                        <a:spcAft>
                          <a:spcPts val="600"/>
                        </a:spcAft>
                      </a:pPr>
                      <a:endParaRPr lang="en-AU" sz="1600" dirty="0"/>
                    </a:p>
                  </a:txBody>
                  <a:tcPr marL="108000" marR="90000"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4000"/>
                        </a:lnSpc>
                        <a:spcAft>
                          <a:spcPts val="600"/>
                        </a:spcAft>
                      </a:pPr>
                      <a:endParaRPr lang="en-AU" sz="1600" dirty="0"/>
                    </a:p>
                  </a:txBody>
                  <a:tcPr marL="108000" marR="90000"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927807"/>
                  </a:ext>
                </a:extLst>
              </a:tr>
            </a:tbl>
          </a:graphicData>
        </a:graphic>
      </p:graphicFrame>
      <p:sp>
        <p:nvSpPr>
          <p:cNvPr id="3" name="Slide Number Placeholder 2">
            <a:extLst>
              <a:ext uri="{FF2B5EF4-FFF2-40B4-BE49-F238E27FC236}">
                <a16:creationId xmlns:a16="http://schemas.microsoft.com/office/drawing/2014/main" id="{090C229B-EDAB-60CF-44AF-C063F88788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46</a:t>
            </a:fld>
            <a:endParaRPr lang="en-AU" dirty="0"/>
          </a:p>
        </p:txBody>
      </p:sp>
    </p:spTree>
    <p:extLst>
      <p:ext uri="{BB962C8B-B14F-4D97-AF65-F5344CB8AC3E}">
        <p14:creationId xmlns:p14="http://schemas.microsoft.com/office/powerpoint/2010/main" val="14662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C6990-2F50-A2E1-324D-587A7383FA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807FC8-C1FC-13C5-C5CC-995A56280892}"/>
              </a:ext>
            </a:extLst>
          </p:cNvPr>
          <p:cNvSpPr>
            <a:spLocks noGrp="1"/>
          </p:cNvSpPr>
          <p:nvPr>
            <p:ph type="title"/>
          </p:nvPr>
        </p:nvSpPr>
        <p:spPr/>
        <p:txBody>
          <a:bodyPr/>
          <a:lstStyle/>
          <a:p>
            <a:r>
              <a:rPr lang="en-AU" dirty="0">
                <a:latin typeface="+mj-lt"/>
              </a:rPr>
              <a:t>Nutrition recap</a:t>
            </a:r>
          </a:p>
        </p:txBody>
      </p:sp>
      <p:sp>
        <p:nvSpPr>
          <p:cNvPr id="7" name="Text Placeholder 10">
            <a:extLst>
              <a:ext uri="{FF2B5EF4-FFF2-40B4-BE49-F238E27FC236}">
                <a16:creationId xmlns:a16="http://schemas.microsoft.com/office/drawing/2014/main" id="{DD822CF1-847F-BA41-11A5-42133F5EDFCE}"/>
              </a:ext>
            </a:extLst>
          </p:cNvPr>
          <p:cNvSpPr txBox="1">
            <a:spLocks/>
          </p:cNvSpPr>
          <p:nvPr/>
        </p:nvSpPr>
        <p:spPr>
          <a:xfrm>
            <a:off x="348000" y="1730350"/>
            <a:ext cx="9403265" cy="4826248"/>
          </a:xfrm>
          <a:prstGeom prst="rect">
            <a:avLst/>
          </a:prstGeom>
          <a:solidFill>
            <a:schemeClr val="bg1"/>
          </a:solidFill>
          <a:ln w="38100">
            <a:solidFill>
              <a:schemeClr val="accent1"/>
            </a:solidFill>
          </a:ln>
        </p:spPr>
        <p:txBody>
          <a:bodyPr vert="horz" lIns="180000" tIns="180000" rIns="180000" bIns="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0000" lvl="3" indent="-285750" defTabSz="914400" eaLnBrk="0" fontAlgn="base" hangingPunct="0">
              <a:spcAft>
                <a:spcPts val="1200"/>
              </a:spcAft>
            </a:pPr>
            <a:r>
              <a:rPr lang="en-US" altLang="en-US" dirty="0">
                <a:latin typeface="+mn-lt"/>
              </a:rPr>
              <a:t>Good nutrition gives your body energy, helps you grow, and keeps your mind and body healthy.</a:t>
            </a:r>
          </a:p>
          <a:p>
            <a:pPr marL="540000" lvl="3" indent="-285750" defTabSz="914400" eaLnBrk="0" fontAlgn="base" hangingPunct="0">
              <a:spcAft>
                <a:spcPts val="1200"/>
              </a:spcAft>
            </a:pPr>
            <a:r>
              <a:rPr lang="en-US" altLang="en-US" dirty="0">
                <a:latin typeface="+mn-lt"/>
              </a:rPr>
              <a:t>Eating a variety of foods from all 5 food groups gives your body the nutrients it needs.</a:t>
            </a:r>
          </a:p>
          <a:p>
            <a:pPr marL="540000" lvl="3" indent="-285750" defTabSz="914400" eaLnBrk="0" fontAlgn="base" hangingPunct="0">
              <a:spcAft>
                <a:spcPts val="1200"/>
              </a:spcAft>
            </a:pPr>
            <a:r>
              <a:rPr lang="en-US" altLang="en-US" dirty="0">
                <a:latin typeface="+mn-lt"/>
              </a:rPr>
              <a:t>A balanced diet helps you stay a healthy weight and reduces the risk of illness.</a:t>
            </a:r>
          </a:p>
          <a:p>
            <a:pPr marL="540000" lvl="3" indent="-285750" defTabSz="914400" eaLnBrk="0" fontAlgn="base" hangingPunct="0">
              <a:spcAft>
                <a:spcPts val="1200"/>
              </a:spcAft>
            </a:pPr>
            <a:r>
              <a:rPr lang="en-US" altLang="en-US" dirty="0">
                <a:latin typeface="+mn-lt"/>
              </a:rPr>
              <a:t>Many people eat too many discretionary foods (junk foods), which can harm health.</a:t>
            </a:r>
          </a:p>
          <a:p>
            <a:pPr marL="540000" lvl="3" indent="-285750" defTabSz="914400" eaLnBrk="0" fontAlgn="base" hangingPunct="0">
              <a:spcAft>
                <a:spcPts val="1200"/>
              </a:spcAft>
            </a:pPr>
            <a:r>
              <a:rPr lang="en-US" altLang="en-US" dirty="0">
                <a:latin typeface="+mn-lt"/>
              </a:rPr>
              <a:t>Drinking water is the best way to stay hydrated and helps your body work properly.</a:t>
            </a:r>
          </a:p>
          <a:p>
            <a:pPr marL="540000" lvl="3" indent="-285750" defTabSz="914400" eaLnBrk="0" fontAlgn="base" hangingPunct="0">
              <a:spcAft>
                <a:spcPts val="1200"/>
              </a:spcAft>
            </a:pPr>
            <a:r>
              <a:rPr lang="en-US" altLang="en-US" dirty="0">
                <a:latin typeface="+mn-lt"/>
              </a:rPr>
              <a:t>You can make healthier choices by looking at the Health Star Rating, ingredients, and nutrition panel.</a:t>
            </a:r>
          </a:p>
        </p:txBody>
      </p:sp>
      <p:pic>
        <p:nvPicPr>
          <p:cNvPr id="9" name="Female character">
            <a:extLst>
              <a:ext uri="{FF2B5EF4-FFF2-40B4-BE49-F238E27FC236}">
                <a16:creationId xmlns:a16="http://schemas.microsoft.com/office/drawing/2014/main" id="{CE6CE0B6-5D1A-6170-AD13-A2BA3A2CB1D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678828" y="2169100"/>
            <a:ext cx="2528585" cy="4387498"/>
          </a:xfrm>
          <a:prstGeom prst="rect">
            <a:avLst/>
          </a:prstGeom>
        </p:spPr>
      </p:pic>
      <p:sp>
        <p:nvSpPr>
          <p:cNvPr id="3" name="Slide Number Placeholder 2">
            <a:extLst>
              <a:ext uri="{FF2B5EF4-FFF2-40B4-BE49-F238E27FC236}">
                <a16:creationId xmlns:a16="http://schemas.microsoft.com/office/drawing/2014/main" id="{6D6DE2A1-7B41-3099-85C3-FFF423773D5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47</a:t>
            </a:fld>
            <a:endParaRPr lang="en-AU" dirty="0"/>
          </a:p>
        </p:txBody>
      </p:sp>
    </p:spTree>
    <p:extLst>
      <p:ext uri="{BB962C8B-B14F-4D97-AF65-F5344CB8AC3E}">
        <p14:creationId xmlns:p14="http://schemas.microsoft.com/office/powerpoint/2010/main" val="291171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97BA6-6DED-AE6C-B82D-31CC9E628C20}"/>
            </a:ext>
          </a:extLst>
        </p:cNvPr>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6F2D95F4-A099-F710-696C-E6CB046AD23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90" y="540650"/>
            <a:ext cx="4427537" cy="5975350"/>
          </a:xfrm>
        </p:spPr>
      </p:pic>
      <p:sp>
        <p:nvSpPr>
          <p:cNvPr id="2" name="Title 1">
            <a:extLst>
              <a:ext uri="{FF2B5EF4-FFF2-40B4-BE49-F238E27FC236}">
                <a16:creationId xmlns:a16="http://schemas.microsoft.com/office/drawing/2014/main" id="{E3D7AD76-4313-F241-F844-28059D429F18}"/>
              </a:ext>
            </a:extLst>
          </p:cNvPr>
          <p:cNvSpPr>
            <a:spLocks noGrp="1"/>
          </p:cNvSpPr>
          <p:nvPr>
            <p:ph type="title"/>
          </p:nvPr>
        </p:nvSpPr>
        <p:spPr>
          <a:xfrm>
            <a:off x="5399998" y="360000"/>
            <a:ext cx="6485612" cy="444154"/>
          </a:xfrm>
        </p:spPr>
        <p:txBody>
          <a:bodyPr/>
          <a:lstStyle/>
          <a:p>
            <a:r>
              <a:rPr lang="en-AU" dirty="0">
                <a:latin typeface="+mj-lt"/>
              </a:rPr>
              <a:t>Physical activity and exercise guidelines</a:t>
            </a:r>
            <a:endParaRPr lang="en-AU" b="1" dirty="0">
              <a:latin typeface="+mj-lt"/>
            </a:endParaRPr>
          </a:p>
        </p:txBody>
      </p:sp>
      <p:sp>
        <p:nvSpPr>
          <p:cNvPr id="5" name="Text Placeholder 4">
            <a:extLst>
              <a:ext uri="{FF2B5EF4-FFF2-40B4-BE49-F238E27FC236}">
                <a16:creationId xmlns:a16="http://schemas.microsoft.com/office/drawing/2014/main" id="{8D967525-EE09-F1BF-3CC6-9459771FCBDB}"/>
              </a:ext>
            </a:extLst>
          </p:cNvPr>
          <p:cNvSpPr>
            <a:spLocks noGrp="1"/>
          </p:cNvSpPr>
          <p:nvPr>
            <p:ph type="body" sz="quarter" idx="18"/>
          </p:nvPr>
        </p:nvSpPr>
        <p:spPr>
          <a:xfrm>
            <a:off x="5399998" y="1549844"/>
            <a:ext cx="5400000" cy="294189"/>
          </a:xfrm>
        </p:spPr>
        <p:txBody>
          <a:bodyPr/>
          <a:lstStyle/>
          <a:p>
            <a:pPr>
              <a:lnSpc>
                <a:spcPct val="140000"/>
              </a:lnSpc>
            </a:pPr>
            <a:r>
              <a:rPr lang="en-US" dirty="0"/>
              <a:t>Partner activity</a:t>
            </a:r>
          </a:p>
        </p:txBody>
      </p:sp>
      <p:sp>
        <p:nvSpPr>
          <p:cNvPr id="14" name="Text Placeholder 10">
            <a:extLst>
              <a:ext uri="{FF2B5EF4-FFF2-40B4-BE49-F238E27FC236}">
                <a16:creationId xmlns:a16="http://schemas.microsoft.com/office/drawing/2014/main" id="{CEB5F458-A548-250B-B448-7151597E4302}"/>
              </a:ext>
            </a:extLst>
          </p:cNvPr>
          <p:cNvSpPr txBox="1">
            <a:spLocks/>
          </p:cNvSpPr>
          <p:nvPr/>
        </p:nvSpPr>
        <p:spPr>
          <a:xfrm>
            <a:off x="5399999" y="2177084"/>
            <a:ext cx="6485611" cy="3617659"/>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latin typeface="+mn-lt"/>
                <a:cs typeface="Arial"/>
              </a:rPr>
              <a:t>Individually:</a:t>
            </a:r>
            <a:endParaRPr lang="en-US" sz="1800" b="1" dirty="0">
              <a:latin typeface="+mn-lt"/>
              <a:cs typeface="Arial"/>
            </a:endParaRPr>
          </a:p>
          <a:p>
            <a:pPr marL="342900" indent="-342900">
              <a:buFont typeface="Arial" panose="020B0604020202020204" pitchFamily="34" charset="0"/>
              <a:buChar char="•"/>
            </a:pPr>
            <a:r>
              <a:rPr lang="en-US" sz="1800" dirty="0">
                <a:latin typeface="+mn-lt"/>
              </a:rPr>
              <a:t>read the Australian Governments physical activity and exercise guidelines for children and young people.</a:t>
            </a:r>
          </a:p>
          <a:p>
            <a:r>
              <a:rPr lang="en-US" sz="1800" b="1" dirty="0">
                <a:latin typeface="+mn-lt"/>
                <a:cs typeface="Arial"/>
              </a:rPr>
              <a:t>In pairs:</a:t>
            </a:r>
          </a:p>
          <a:p>
            <a:pPr marL="342900" indent="-342900">
              <a:buFont typeface="Arial" panose="020B0604020202020204" pitchFamily="34" charset="0"/>
              <a:buChar char="•"/>
            </a:pPr>
            <a:r>
              <a:rPr lang="en-AU" sz="1800" dirty="0">
                <a:latin typeface="+mn-lt"/>
              </a:rPr>
              <a:t>review the questions on your worksheet</a:t>
            </a:r>
          </a:p>
          <a:p>
            <a:pPr marL="342900" indent="-342900">
              <a:buFont typeface="Arial" panose="020B0604020202020204" pitchFamily="34" charset="0"/>
              <a:buChar char="•"/>
            </a:pPr>
            <a:r>
              <a:rPr lang="en-AU" sz="1800" dirty="0">
                <a:latin typeface="+mn-lt"/>
              </a:rPr>
              <a:t>discuss your ideas</a:t>
            </a:r>
          </a:p>
          <a:p>
            <a:pPr marL="342900" indent="-342900">
              <a:buFont typeface="Arial" panose="020B0604020202020204" pitchFamily="34" charset="0"/>
              <a:buChar char="•"/>
            </a:pPr>
            <a:r>
              <a:rPr lang="en-AU" sz="1800" dirty="0">
                <a:latin typeface="+mn-lt"/>
              </a:rPr>
              <a:t>record your response.</a:t>
            </a:r>
          </a:p>
        </p:txBody>
      </p:sp>
      <p:sp>
        <p:nvSpPr>
          <p:cNvPr id="3" name="Slide Number Placeholder 2">
            <a:extLst>
              <a:ext uri="{FF2B5EF4-FFF2-40B4-BE49-F238E27FC236}">
                <a16:creationId xmlns:a16="http://schemas.microsoft.com/office/drawing/2014/main" id="{6ED18DD6-7EB7-2D43-6E8E-64851E881841}"/>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48</a:t>
            </a:fld>
            <a:endParaRPr lang="en-AU" dirty="0"/>
          </a:p>
        </p:txBody>
      </p:sp>
    </p:spTree>
    <p:extLst>
      <p:ext uri="{BB962C8B-B14F-4D97-AF65-F5344CB8AC3E}">
        <p14:creationId xmlns:p14="http://schemas.microsoft.com/office/powerpoint/2010/main" val="35143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3ECAB-5EDB-D52C-5CD4-DD529D70742D}"/>
            </a:ext>
          </a:extLst>
        </p:cNvPr>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7557E760-84BE-D6CA-552A-F68ED66A284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90" y="540650"/>
            <a:ext cx="4427537" cy="5975350"/>
          </a:xfrm>
        </p:spPr>
      </p:pic>
      <p:sp>
        <p:nvSpPr>
          <p:cNvPr id="2" name="Title 1">
            <a:extLst>
              <a:ext uri="{FF2B5EF4-FFF2-40B4-BE49-F238E27FC236}">
                <a16:creationId xmlns:a16="http://schemas.microsoft.com/office/drawing/2014/main" id="{56BBF36A-5590-7F50-6653-D180851348E5}"/>
              </a:ext>
            </a:extLst>
          </p:cNvPr>
          <p:cNvSpPr>
            <a:spLocks noGrp="1"/>
          </p:cNvSpPr>
          <p:nvPr>
            <p:ph type="title"/>
          </p:nvPr>
        </p:nvSpPr>
        <p:spPr>
          <a:xfrm>
            <a:off x="5399998" y="360000"/>
            <a:ext cx="6485612" cy="444154"/>
          </a:xfrm>
        </p:spPr>
        <p:txBody>
          <a:bodyPr/>
          <a:lstStyle/>
          <a:p>
            <a:r>
              <a:rPr lang="en-AU" dirty="0">
                <a:latin typeface="+mj-lt"/>
              </a:rPr>
              <a:t>Physical activity, screen time and sleep graffiti walk</a:t>
            </a:r>
            <a:endParaRPr lang="en-AU" b="1" dirty="0">
              <a:latin typeface="+mj-lt"/>
            </a:endParaRPr>
          </a:p>
        </p:txBody>
      </p:sp>
      <p:sp>
        <p:nvSpPr>
          <p:cNvPr id="5" name="Text Placeholder 4">
            <a:extLst>
              <a:ext uri="{FF2B5EF4-FFF2-40B4-BE49-F238E27FC236}">
                <a16:creationId xmlns:a16="http://schemas.microsoft.com/office/drawing/2014/main" id="{D1F3835E-EAA5-D355-070C-CF6B7FD1D9A1}"/>
              </a:ext>
            </a:extLst>
          </p:cNvPr>
          <p:cNvSpPr>
            <a:spLocks noGrp="1"/>
          </p:cNvSpPr>
          <p:nvPr>
            <p:ph type="body" sz="quarter" idx="18"/>
          </p:nvPr>
        </p:nvSpPr>
        <p:spPr>
          <a:xfrm>
            <a:off x="5399998" y="1549844"/>
            <a:ext cx="5400000" cy="294189"/>
          </a:xfrm>
        </p:spPr>
        <p:txBody>
          <a:bodyPr/>
          <a:lstStyle/>
          <a:p>
            <a:pPr>
              <a:lnSpc>
                <a:spcPct val="140000"/>
              </a:lnSpc>
            </a:pPr>
            <a:r>
              <a:rPr lang="en-US" dirty="0"/>
              <a:t>Individual activity</a:t>
            </a:r>
          </a:p>
        </p:txBody>
      </p:sp>
      <p:sp>
        <p:nvSpPr>
          <p:cNvPr id="14" name="Text Placeholder 10">
            <a:extLst>
              <a:ext uri="{FF2B5EF4-FFF2-40B4-BE49-F238E27FC236}">
                <a16:creationId xmlns:a16="http://schemas.microsoft.com/office/drawing/2014/main" id="{B3C1CD90-3BC9-3465-10FE-B4B645C7E2D2}"/>
              </a:ext>
            </a:extLst>
          </p:cNvPr>
          <p:cNvSpPr txBox="1">
            <a:spLocks/>
          </p:cNvSpPr>
          <p:nvPr/>
        </p:nvSpPr>
        <p:spPr>
          <a:xfrm>
            <a:off x="5399999" y="2058636"/>
            <a:ext cx="6485611" cy="2955332"/>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cs typeface="Arial"/>
              </a:rPr>
              <a:t>Individually:</a:t>
            </a:r>
          </a:p>
          <a:p>
            <a:pPr marL="342900" indent="-342900">
              <a:buFont typeface="Arial" panose="020B0604020202020204" pitchFamily="34" charset="0"/>
              <a:buChar char="•"/>
            </a:pPr>
            <a:r>
              <a:rPr lang="en-US" sz="1800" dirty="0">
                <a:latin typeface="+mn-lt"/>
              </a:rPr>
              <a:t>review the station card</a:t>
            </a:r>
          </a:p>
          <a:p>
            <a:pPr marL="342900" indent="-342900">
              <a:buFont typeface="Arial" panose="020B0604020202020204" pitchFamily="34" charset="0"/>
              <a:buChar char="•"/>
            </a:pPr>
            <a:r>
              <a:rPr lang="en-US" sz="1800" dirty="0">
                <a:latin typeface="+mn-lt"/>
              </a:rPr>
              <a:t>respond to the question posed</a:t>
            </a:r>
          </a:p>
          <a:p>
            <a:pPr marL="342900" indent="-342900">
              <a:buFont typeface="Arial" panose="020B0604020202020204" pitchFamily="34" charset="0"/>
              <a:buChar char="•"/>
            </a:pPr>
            <a:r>
              <a:rPr lang="en-US" sz="1800" dirty="0">
                <a:latin typeface="+mn-lt"/>
              </a:rPr>
              <a:t>move to the next station and complete the process above until you have visited all stations.</a:t>
            </a:r>
            <a:endParaRPr lang="en-AU" sz="1800" dirty="0">
              <a:latin typeface="+mn-lt"/>
            </a:endParaRPr>
          </a:p>
        </p:txBody>
      </p:sp>
      <p:sp>
        <p:nvSpPr>
          <p:cNvPr id="3" name="Slide Number Placeholder 2">
            <a:extLst>
              <a:ext uri="{FF2B5EF4-FFF2-40B4-BE49-F238E27FC236}">
                <a16:creationId xmlns:a16="http://schemas.microsoft.com/office/drawing/2014/main" id="{F8408C81-2DA6-989D-4716-4E0318F9DC9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49</a:t>
            </a:fld>
            <a:endParaRPr lang="en-AU" dirty="0"/>
          </a:p>
        </p:txBody>
      </p:sp>
    </p:spTree>
    <p:extLst>
      <p:ext uri="{BB962C8B-B14F-4D97-AF65-F5344CB8AC3E}">
        <p14:creationId xmlns:p14="http://schemas.microsoft.com/office/powerpoint/2010/main" val="315327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 understanding health and wellbeing</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9440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understand health and wellbeing as a dynamic, multidimensional and culturally influenced concepts.</a:t>
            </a:r>
          </a:p>
          <a:p>
            <a:pPr>
              <a:lnSpc>
                <a:spcPct val="150000"/>
              </a:lnSpc>
              <a:spcAft>
                <a:spcPts val="1200"/>
              </a:spcAft>
            </a:pPr>
            <a:r>
              <a:rPr lang="en-AU" sz="2000" b="1" dirty="0">
                <a:solidFill>
                  <a:schemeClr val="accent1"/>
                </a:solidFill>
                <a:latin typeface="+mj-lt"/>
                <a:cs typeface="Arial" panose="020B0604020202020204" pitchFamily="34" charset="0"/>
              </a:rPr>
              <a:t>I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identify and describe the five dimensions of health and how they impact overall wellbeing</a:t>
            </a:r>
          </a:p>
          <a:p>
            <a:pPr marL="342900" indent="-342900">
              <a:lnSpc>
                <a:spcPct val="150000"/>
              </a:lnSpc>
              <a:spcAft>
                <a:spcPts val="1200"/>
              </a:spcAft>
              <a:buFont typeface="Arial"/>
              <a:buChar char="•"/>
            </a:pPr>
            <a:r>
              <a:rPr lang="en-AU" sz="2000" dirty="0">
                <a:cs typeface="Arial" panose="020B0604020202020204" pitchFamily="34" charset="0"/>
              </a:rPr>
              <a:t>discuss how health and wellbeing can change over time and in different situations</a:t>
            </a:r>
          </a:p>
          <a:p>
            <a:pPr marL="342900" indent="-342900">
              <a:lnSpc>
                <a:spcPct val="150000"/>
              </a:lnSpc>
              <a:spcAft>
                <a:spcPts val="1200"/>
              </a:spcAft>
              <a:buFont typeface="Arial"/>
              <a:buChar char="•"/>
            </a:pPr>
            <a:r>
              <a:rPr lang="en-AU" sz="2000" dirty="0">
                <a:cs typeface="Arial" panose="020B0604020202020204" pitchFamily="34" charset="0"/>
              </a:rPr>
              <a:t>recognise how cultural perspectives shape people’s understanding of health and wellbeing.</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A4A4A-3092-6369-D255-EB16D52324B3}"/>
            </a:ext>
          </a:extLst>
        </p:cNvPr>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F0B58BF2-6A0A-25D2-8971-6AD0F9C4F06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90" y="540650"/>
            <a:ext cx="4427537" cy="5975350"/>
          </a:xfrm>
        </p:spPr>
      </p:pic>
      <p:sp>
        <p:nvSpPr>
          <p:cNvPr id="2" name="Title 1">
            <a:extLst>
              <a:ext uri="{FF2B5EF4-FFF2-40B4-BE49-F238E27FC236}">
                <a16:creationId xmlns:a16="http://schemas.microsoft.com/office/drawing/2014/main" id="{CFD36BEA-3188-1491-A9D9-79FB5E8C48B1}"/>
              </a:ext>
            </a:extLst>
          </p:cNvPr>
          <p:cNvSpPr>
            <a:spLocks noGrp="1"/>
          </p:cNvSpPr>
          <p:nvPr>
            <p:ph type="title"/>
          </p:nvPr>
        </p:nvSpPr>
        <p:spPr>
          <a:xfrm>
            <a:off x="5399998" y="360000"/>
            <a:ext cx="6485612" cy="444154"/>
          </a:xfrm>
        </p:spPr>
        <p:txBody>
          <a:bodyPr/>
          <a:lstStyle/>
          <a:p>
            <a:r>
              <a:rPr lang="en-AU" dirty="0">
                <a:latin typeface="+mj-lt"/>
              </a:rPr>
              <a:t>Physical activity, screen time and sleep self reflection</a:t>
            </a:r>
            <a:endParaRPr lang="en-AU" b="1" dirty="0">
              <a:latin typeface="+mj-lt"/>
            </a:endParaRPr>
          </a:p>
        </p:txBody>
      </p:sp>
      <p:sp>
        <p:nvSpPr>
          <p:cNvPr id="5" name="Text Placeholder 4">
            <a:extLst>
              <a:ext uri="{FF2B5EF4-FFF2-40B4-BE49-F238E27FC236}">
                <a16:creationId xmlns:a16="http://schemas.microsoft.com/office/drawing/2014/main" id="{3EC90EF5-4C8A-B382-9333-DEE0AF61E3AB}"/>
              </a:ext>
            </a:extLst>
          </p:cNvPr>
          <p:cNvSpPr>
            <a:spLocks noGrp="1"/>
          </p:cNvSpPr>
          <p:nvPr>
            <p:ph type="body" sz="quarter" idx="18"/>
          </p:nvPr>
        </p:nvSpPr>
        <p:spPr>
          <a:xfrm>
            <a:off x="5399998" y="1549844"/>
            <a:ext cx="5400000" cy="294189"/>
          </a:xfrm>
        </p:spPr>
        <p:txBody>
          <a:bodyPr/>
          <a:lstStyle/>
          <a:p>
            <a:pPr>
              <a:lnSpc>
                <a:spcPct val="140000"/>
              </a:lnSpc>
            </a:pPr>
            <a:r>
              <a:rPr lang="en-US" dirty="0"/>
              <a:t>Individual activity</a:t>
            </a:r>
          </a:p>
        </p:txBody>
      </p:sp>
      <p:sp>
        <p:nvSpPr>
          <p:cNvPr id="14" name="Text Placeholder 10">
            <a:extLst>
              <a:ext uri="{FF2B5EF4-FFF2-40B4-BE49-F238E27FC236}">
                <a16:creationId xmlns:a16="http://schemas.microsoft.com/office/drawing/2014/main" id="{D660564E-330D-11FC-5782-B11DE7AFD37E}"/>
              </a:ext>
            </a:extLst>
          </p:cNvPr>
          <p:cNvSpPr txBox="1">
            <a:spLocks/>
          </p:cNvSpPr>
          <p:nvPr/>
        </p:nvSpPr>
        <p:spPr>
          <a:xfrm>
            <a:off x="5399999" y="2058636"/>
            <a:ext cx="6485611" cy="29553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Individually:</a:t>
            </a:r>
          </a:p>
          <a:p>
            <a:pPr marL="342900" indent="-342900">
              <a:buFont typeface="Arial" panose="020B0604020202020204" pitchFamily="34" charset="0"/>
              <a:buChar char="•"/>
            </a:pPr>
            <a:r>
              <a:rPr lang="en-US" sz="1800" dirty="0">
                <a:latin typeface="+mn-lt"/>
              </a:rPr>
              <a:t>review the worksheet</a:t>
            </a:r>
          </a:p>
          <a:p>
            <a:pPr marL="342900" indent="-342900">
              <a:buFont typeface="Arial" panose="020B0604020202020204" pitchFamily="34" charset="0"/>
              <a:buChar char="•"/>
            </a:pPr>
            <a:r>
              <a:rPr lang="en-US" sz="1800" dirty="0">
                <a:latin typeface="+mn-lt"/>
              </a:rPr>
              <a:t>respond to the reflective question posed</a:t>
            </a:r>
          </a:p>
          <a:p>
            <a:pPr marL="342900" indent="-342900">
              <a:buFont typeface="Arial" panose="020B0604020202020204" pitchFamily="34" charset="0"/>
              <a:buChar char="•"/>
            </a:pPr>
            <a:r>
              <a:rPr lang="en-US" sz="1800" dirty="0">
                <a:latin typeface="+mn-lt"/>
              </a:rPr>
              <a:t>propose strategies to strengthen your physical activity, screen time and sleep practices </a:t>
            </a:r>
            <a:r>
              <a:rPr lang="en-AU" sz="1800" dirty="0">
                <a:latin typeface="+mn-lt"/>
              </a:rPr>
              <a:t>and consider the benefits it may have to your health and wellbeing.</a:t>
            </a:r>
          </a:p>
        </p:txBody>
      </p:sp>
      <p:sp>
        <p:nvSpPr>
          <p:cNvPr id="3" name="Slide Number Placeholder 2">
            <a:extLst>
              <a:ext uri="{FF2B5EF4-FFF2-40B4-BE49-F238E27FC236}">
                <a16:creationId xmlns:a16="http://schemas.microsoft.com/office/drawing/2014/main" id="{E0DE774E-3172-3B8F-3D34-FA93A11C3A1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50</a:t>
            </a:fld>
            <a:endParaRPr lang="en-AU" dirty="0"/>
          </a:p>
        </p:txBody>
      </p:sp>
    </p:spTree>
    <p:extLst>
      <p:ext uri="{BB962C8B-B14F-4D97-AF65-F5344CB8AC3E}">
        <p14:creationId xmlns:p14="http://schemas.microsoft.com/office/powerpoint/2010/main" val="35303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FB13-84A6-1119-4F54-9AFB97AF91A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828D507-FF95-2346-9A4A-8A4FA155661F}"/>
              </a:ext>
            </a:extLst>
          </p:cNvPr>
          <p:cNvSpPr>
            <a:spLocks noGrp="1"/>
          </p:cNvSpPr>
          <p:nvPr>
            <p:ph type="title"/>
          </p:nvPr>
        </p:nvSpPr>
        <p:spPr/>
        <p:txBody>
          <a:bodyPr/>
          <a:lstStyle/>
          <a:p>
            <a:r>
              <a:rPr lang="en-AU" dirty="0">
                <a:latin typeface="+mj-lt"/>
              </a:rPr>
              <a:t>Balanced and healthy lifestyles wrap up</a:t>
            </a:r>
            <a:endParaRPr lang="en-US" dirty="0">
              <a:latin typeface="+mj-lt"/>
            </a:endParaRPr>
          </a:p>
        </p:txBody>
      </p:sp>
      <p:sp>
        <p:nvSpPr>
          <p:cNvPr id="17" name="Rectangle 16">
            <a:extLst>
              <a:ext uri="{FF2B5EF4-FFF2-40B4-BE49-F238E27FC236}">
                <a16:creationId xmlns:a16="http://schemas.microsoft.com/office/drawing/2014/main" id="{0593B3D2-18D2-406A-F759-72493F749F19}"/>
              </a:ext>
              <a:ext uri="{C183D7F6-B498-43B3-948B-1728B52AA6E4}">
                <adec:decorative xmlns:adec="http://schemas.microsoft.com/office/drawing/2017/decorative" val="1"/>
              </a:ext>
            </a:extLst>
          </p:cNvPr>
          <p:cNvSpPr/>
          <p:nvPr/>
        </p:nvSpPr>
        <p:spPr>
          <a:xfrm>
            <a:off x="359998" y="1869752"/>
            <a:ext cx="9315630" cy="482624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666900" indent="-342900">
              <a:lnSpc>
                <a:spcPct val="150000"/>
              </a:lnSpc>
              <a:spcAft>
                <a:spcPts val="1200"/>
              </a:spcAft>
              <a:buFont typeface="Arial" panose="020B0604020202020204" pitchFamily="34" charset="0"/>
              <a:buChar char="•"/>
            </a:pPr>
            <a:endParaRPr lang="en-AU" sz="1800" dirty="0"/>
          </a:p>
        </p:txBody>
      </p:sp>
      <p:sp>
        <p:nvSpPr>
          <p:cNvPr id="20" name="TextBox 19">
            <a:extLst>
              <a:ext uri="{FF2B5EF4-FFF2-40B4-BE49-F238E27FC236}">
                <a16:creationId xmlns:a16="http://schemas.microsoft.com/office/drawing/2014/main" id="{36338F45-9CED-99B6-B194-D97F50A97A4D}"/>
              </a:ext>
            </a:extLst>
          </p:cNvPr>
          <p:cNvSpPr txBox="1"/>
          <p:nvPr/>
        </p:nvSpPr>
        <p:spPr>
          <a:xfrm>
            <a:off x="510362" y="2010523"/>
            <a:ext cx="8920717" cy="2047227"/>
          </a:xfrm>
          <a:prstGeom prst="rect">
            <a:avLst/>
          </a:prstGeom>
          <a:noFill/>
        </p:spPr>
        <p:txBody>
          <a:bodyPr wrap="square">
            <a:spAutoFit/>
          </a:bodyPr>
          <a:lstStyle/>
          <a:p>
            <a:pPr marL="666900" indent="-342900">
              <a:lnSpc>
                <a:spcPct val="150000"/>
              </a:lnSpc>
              <a:spcAft>
                <a:spcPts val="1200"/>
              </a:spcAft>
              <a:buFont typeface="Arial" panose="020B0604020202020204" pitchFamily="34" charset="0"/>
              <a:buChar char="•"/>
            </a:pPr>
            <a:r>
              <a:rPr lang="en-US" sz="1600" dirty="0"/>
              <a:t>Wellbeing</a:t>
            </a:r>
            <a:r>
              <a:rPr lang="en-AU" sz="1600" dirty="0"/>
              <a:t> is influenced by the everyday lifestyle choices we make—what we eat, how we move, how we rest, and how we connect with others. </a:t>
            </a:r>
          </a:p>
          <a:p>
            <a:pPr marL="666900" indent="-342900">
              <a:lnSpc>
                <a:spcPct val="150000"/>
              </a:lnSpc>
              <a:spcAft>
                <a:spcPts val="1200"/>
              </a:spcAft>
              <a:buFont typeface="Arial" panose="020B0604020202020204" pitchFamily="34" charset="0"/>
              <a:buChar char="•"/>
            </a:pPr>
            <a:r>
              <a:rPr lang="en-AU" sz="1600" dirty="0"/>
              <a:t>Developing a balanced lifestyle requires more than knowing what is “healthy”. It involves understanding how to make small, informed choices regularly to build daily habits that can enhance health and wellbeing across components including:</a:t>
            </a:r>
          </a:p>
        </p:txBody>
      </p:sp>
      <p:sp>
        <p:nvSpPr>
          <p:cNvPr id="22" name="TextBox 21">
            <a:extLst>
              <a:ext uri="{FF2B5EF4-FFF2-40B4-BE49-F238E27FC236}">
                <a16:creationId xmlns:a16="http://schemas.microsoft.com/office/drawing/2014/main" id="{7697CFBD-627A-560F-4C42-7C3EEE6E9A90}"/>
              </a:ext>
            </a:extLst>
          </p:cNvPr>
          <p:cNvSpPr txBox="1"/>
          <p:nvPr/>
        </p:nvSpPr>
        <p:spPr>
          <a:xfrm>
            <a:off x="1880280" y="4177713"/>
            <a:ext cx="6180880" cy="1661993"/>
          </a:xfrm>
          <a:prstGeom prst="rect">
            <a:avLst/>
          </a:prstGeom>
          <a:noFill/>
        </p:spPr>
        <p:txBody>
          <a:bodyPr wrap="square" numCol="2">
            <a:spAutoFit/>
          </a:bodyPr>
          <a:lstStyle/>
          <a:p>
            <a:pPr marL="342900" indent="-342900">
              <a:lnSpc>
                <a:spcPct val="150000"/>
              </a:lnSpc>
              <a:spcAft>
                <a:spcPts val="1200"/>
              </a:spcAft>
              <a:buFont typeface="Arial"/>
              <a:buChar char="–"/>
            </a:pPr>
            <a:r>
              <a:rPr lang="en-AU" sz="1600" dirty="0"/>
              <a:t>nutrition</a:t>
            </a:r>
          </a:p>
          <a:p>
            <a:pPr marL="342900" indent="-342900">
              <a:lnSpc>
                <a:spcPct val="150000"/>
              </a:lnSpc>
              <a:spcAft>
                <a:spcPts val="1200"/>
              </a:spcAft>
              <a:buFont typeface="Arial"/>
              <a:buChar char="–"/>
            </a:pPr>
            <a:r>
              <a:rPr lang="en-AU" sz="1600" dirty="0"/>
              <a:t>physical activity</a:t>
            </a:r>
          </a:p>
          <a:p>
            <a:pPr marL="342900" indent="-342900">
              <a:lnSpc>
                <a:spcPct val="150000"/>
              </a:lnSpc>
              <a:spcAft>
                <a:spcPts val="1200"/>
              </a:spcAft>
              <a:buFont typeface="Arial"/>
              <a:buChar char="–"/>
            </a:pPr>
            <a:r>
              <a:rPr lang="en-AU" sz="1600" dirty="0"/>
              <a:t>sleep</a:t>
            </a:r>
          </a:p>
          <a:p>
            <a:pPr marL="342900" indent="-342900">
              <a:lnSpc>
                <a:spcPct val="150000"/>
              </a:lnSpc>
              <a:spcAft>
                <a:spcPts val="1200"/>
              </a:spcAft>
              <a:buFont typeface="Arial"/>
              <a:buChar char="–"/>
            </a:pPr>
            <a:r>
              <a:rPr lang="en-AU" sz="1600" dirty="0"/>
              <a:t>social interactions</a:t>
            </a:r>
          </a:p>
          <a:p>
            <a:pPr marL="342900" indent="-342900">
              <a:lnSpc>
                <a:spcPct val="150000"/>
              </a:lnSpc>
              <a:spcAft>
                <a:spcPts val="1200"/>
              </a:spcAft>
              <a:buFont typeface="Arial"/>
              <a:buChar char="–"/>
            </a:pPr>
            <a:r>
              <a:rPr lang="en-AU" sz="1600" dirty="0"/>
              <a:t>activities outside </a:t>
            </a:r>
          </a:p>
          <a:p>
            <a:pPr marL="342900" indent="-342900">
              <a:lnSpc>
                <a:spcPct val="150000"/>
              </a:lnSpc>
              <a:spcAft>
                <a:spcPts val="1200"/>
              </a:spcAft>
              <a:buFont typeface="Arial"/>
              <a:buChar char="–"/>
            </a:pPr>
            <a:r>
              <a:rPr lang="en-AU" sz="1600" dirty="0"/>
              <a:t>screen time.</a:t>
            </a:r>
          </a:p>
        </p:txBody>
      </p:sp>
      <p:sp>
        <p:nvSpPr>
          <p:cNvPr id="23" name="TextBox 22">
            <a:extLst>
              <a:ext uri="{FF2B5EF4-FFF2-40B4-BE49-F238E27FC236}">
                <a16:creationId xmlns:a16="http://schemas.microsoft.com/office/drawing/2014/main" id="{2A5D7BF8-6D15-4781-33A3-12D781621C30}"/>
              </a:ext>
            </a:extLst>
          </p:cNvPr>
          <p:cNvSpPr txBox="1"/>
          <p:nvPr/>
        </p:nvSpPr>
        <p:spPr>
          <a:xfrm>
            <a:off x="510362" y="5959669"/>
            <a:ext cx="8920717" cy="584775"/>
          </a:xfrm>
          <a:prstGeom prst="rect">
            <a:avLst/>
          </a:prstGeom>
          <a:noFill/>
        </p:spPr>
        <p:txBody>
          <a:bodyPr wrap="square">
            <a:spAutoFit/>
          </a:bodyPr>
          <a:lstStyle/>
          <a:p>
            <a:pPr marL="666900" indent="-342900">
              <a:buFont typeface="Arial" panose="020B0604020202020204" pitchFamily="34" charset="0"/>
              <a:buChar char="•"/>
            </a:pPr>
            <a:r>
              <a:rPr lang="en-US" sz="1600" dirty="0"/>
              <a:t>Understanding where to find and interpret health information can support our decision making and the habits we form.</a:t>
            </a:r>
            <a:endParaRPr lang="en-AU" sz="1600" dirty="0"/>
          </a:p>
        </p:txBody>
      </p:sp>
      <p:pic>
        <p:nvPicPr>
          <p:cNvPr id="9" name="Female character">
            <a:extLst>
              <a:ext uri="{FF2B5EF4-FFF2-40B4-BE49-F238E27FC236}">
                <a16:creationId xmlns:a16="http://schemas.microsoft.com/office/drawing/2014/main" id="{7EC622D9-6965-82D7-54A5-7B756BF684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552399" y="1869752"/>
            <a:ext cx="2781443" cy="4826248"/>
          </a:xfrm>
          <a:prstGeom prst="rect">
            <a:avLst/>
          </a:prstGeom>
        </p:spPr>
      </p:pic>
      <p:sp>
        <p:nvSpPr>
          <p:cNvPr id="3" name="Slide Number Placeholder 2">
            <a:extLst>
              <a:ext uri="{FF2B5EF4-FFF2-40B4-BE49-F238E27FC236}">
                <a16:creationId xmlns:a16="http://schemas.microsoft.com/office/drawing/2014/main" id="{DD91AFDC-CC70-0400-6FA4-FA7CCFFF76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51</a:t>
            </a:fld>
            <a:endParaRPr lang="en-AU" dirty="0"/>
          </a:p>
        </p:txBody>
      </p:sp>
    </p:spTree>
    <p:extLst>
      <p:ext uri="{BB962C8B-B14F-4D97-AF65-F5344CB8AC3E}">
        <p14:creationId xmlns:p14="http://schemas.microsoft.com/office/powerpoint/2010/main" val="319336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01142-5AAF-3F22-0051-225487EE9C6B}"/>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B2DF428-E387-69D1-1EF4-2F2499C83DAD}"/>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3511" b="13511"/>
          <a:stretch>
            <a:fillRect/>
          </a:stretch>
        </p:blipFill>
        <p:spPr>
          <a:xfrm>
            <a:off x="1" y="1"/>
            <a:ext cx="5079680" cy="6858000"/>
          </a:xfrm>
        </p:spPr>
      </p:pic>
      <p:sp>
        <p:nvSpPr>
          <p:cNvPr id="15" name="Title 1">
            <a:extLst>
              <a:ext uri="{FF2B5EF4-FFF2-40B4-BE49-F238E27FC236}">
                <a16:creationId xmlns:a16="http://schemas.microsoft.com/office/drawing/2014/main" id="{4FD94D7D-40BF-EA22-4A77-03D043E2DFCB}"/>
              </a:ext>
            </a:extLst>
          </p:cNvPr>
          <p:cNvSpPr>
            <a:spLocks noGrp="1"/>
          </p:cNvSpPr>
          <p:nvPr>
            <p:ph type="title"/>
          </p:nvPr>
        </p:nvSpPr>
        <p:spPr>
          <a:xfrm>
            <a:off x="5399998" y="360000"/>
            <a:ext cx="6485612" cy="444154"/>
          </a:xfrm>
        </p:spPr>
        <p:txBody>
          <a:bodyPr/>
          <a:lstStyle/>
          <a:p>
            <a:r>
              <a:rPr lang="en-AU" dirty="0">
                <a:latin typeface="+mj-lt"/>
                <a:cs typeface="Arial" panose="020B0604020202020204"/>
              </a:rPr>
              <a:t>Exit ticket – r</a:t>
            </a:r>
            <a:r>
              <a:rPr lang="en-AU" dirty="0">
                <a:latin typeface="+mj-lt"/>
              </a:rPr>
              <a:t>ecommendations for a balanced and healthy lifestyle</a:t>
            </a:r>
            <a:endParaRPr lang="en-AU" dirty="0">
              <a:latin typeface="+mj-lt"/>
              <a:cs typeface="Arial"/>
            </a:endParaRPr>
          </a:p>
        </p:txBody>
      </p:sp>
      <p:sp>
        <p:nvSpPr>
          <p:cNvPr id="16" name="Text Placeholder 4">
            <a:extLst>
              <a:ext uri="{FF2B5EF4-FFF2-40B4-BE49-F238E27FC236}">
                <a16:creationId xmlns:a16="http://schemas.microsoft.com/office/drawing/2014/main" id="{A3194C3A-B31A-C4BF-BB5F-A6B4172019C3}"/>
              </a:ext>
            </a:extLst>
          </p:cNvPr>
          <p:cNvSpPr>
            <a:spLocks noGrp="1"/>
          </p:cNvSpPr>
          <p:nvPr>
            <p:ph type="body" sz="quarter" idx="18"/>
          </p:nvPr>
        </p:nvSpPr>
        <p:spPr>
          <a:xfrm>
            <a:off x="5399998" y="2013018"/>
            <a:ext cx="5400000" cy="294189"/>
          </a:xfrm>
        </p:spPr>
        <p:txBody>
          <a:bodyPr/>
          <a:lstStyle/>
          <a:p>
            <a:r>
              <a:rPr lang="en-AU" dirty="0">
                <a:cs typeface="Arial"/>
              </a:rPr>
              <a:t>Individual activity</a:t>
            </a:r>
            <a:endParaRPr lang="en-AU" dirty="0"/>
          </a:p>
        </p:txBody>
      </p:sp>
      <p:sp>
        <p:nvSpPr>
          <p:cNvPr id="17" name="Text Placeholder 3">
            <a:extLst>
              <a:ext uri="{FF2B5EF4-FFF2-40B4-BE49-F238E27FC236}">
                <a16:creationId xmlns:a16="http://schemas.microsoft.com/office/drawing/2014/main" id="{4BB360E4-72BF-29B5-A693-2BEBA20969C0}"/>
              </a:ext>
            </a:extLst>
          </p:cNvPr>
          <p:cNvSpPr txBox="1">
            <a:spLocks/>
          </p:cNvSpPr>
          <p:nvPr/>
        </p:nvSpPr>
        <p:spPr>
          <a:xfrm>
            <a:off x="5399998" y="2660577"/>
            <a:ext cx="6605254" cy="336097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cs typeface="Arial"/>
              </a:rPr>
              <a:t>Complete an exit ticket by responding to the following prompts:</a:t>
            </a:r>
          </a:p>
          <a:p>
            <a:pPr marL="342900" lvl="0" indent="-342900">
              <a:buFont typeface="Arial" panose="020B0604020202020204" pitchFamily="34" charset="0"/>
              <a:buChar char="•"/>
            </a:pPr>
            <a:r>
              <a:rPr lang="en-AU" sz="1800" dirty="0">
                <a:latin typeface="+mn-lt"/>
              </a:rPr>
              <a:t>3 things I learned about balanced lifestyles</a:t>
            </a:r>
          </a:p>
          <a:p>
            <a:pPr marL="342900" lvl="0" indent="-342900">
              <a:buFont typeface="Arial" panose="020B0604020202020204" pitchFamily="34" charset="0"/>
              <a:buChar char="•"/>
            </a:pPr>
            <a:r>
              <a:rPr lang="en-AU" sz="1800" dirty="0">
                <a:latin typeface="+mn-lt"/>
              </a:rPr>
              <a:t>2 strategies or actions I can take to support my lifestyle balance</a:t>
            </a:r>
          </a:p>
          <a:p>
            <a:pPr marL="342900" lvl="0" indent="-342900">
              <a:buFont typeface="Arial" panose="020B0604020202020204" pitchFamily="34" charset="0"/>
              <a:buChar char="•"/>
            </a:pPr>
            <a:r>
              <a:rPr lang="en-AU" sz="1800" dirty="0">
                <a:latin typeface="+mn-lt"/>
              </a:rPr>
              <a:t>1 question I still have about balanced lifestyle.</a:t>
            </a:r>
          </a:p>
        </p:txBody>
      </p:sp>
      <p:sp>
        <p:nvSpPr>
          <p:cNvPr id="3" name="Slide Number Placeholder 2">
            <a:extLst>
              <a:ext uri="{FF2B5EF4-FFF2-40B4-BE49-F238E27FC236}">
                <a16:creationId xmlns:a16="http://schemas.microsoft.com/office/drawing/2014/main" id="{E9B50E9E-05B8-00EF-2229-36D5D4076AB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52</a:t>
            </a:fld>
            <a:endParaRPr lang="en-AU" dirty="0"/>
          </a:p>
        </p:txBody>
      </p:sp>
    </p:spTree>
    <p:extLst>
      <p:ext uri="{BB962C8B-B14F-4D97-AF65-F5344CB8AC3E}">
        <p14:creationId xmlns:p14="http://schemas.microsoft.com/office/powerpoint/2010/main" val="31386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88087-A748-3550-8A59-3BC73F18F77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34C3FC8-D1F3-DD07-CAF7-A7EF753343F6}"/>
              </a:ext>
            </a:extLst>
          </p:cNvPr>
          <p:cNvSpPr>
            <a:spLocks noGrp="1"/>
          </p:cNvSpPr>
          <p:nvPr>
            <p:ph type="ctrTitle"/>
          </p:nvPr>
        </p:nvSpPr>
        <p:spPr/>
        <p:txBody>
          <a:bodyPr/>
          <a:lstStyle/>
          <a:p>
            <a:r>
              <a:rPr lang="en-AU" dirty="0">
                <a:latin typeface="+mj-lt"/>
              </a:rPr>
              <a:t>Influences on health choices</a:t>
            </a:r>
          </a:p>
        </p:txBody>
      </p:sp>
    </p:spTree>
    <p:extLst>
      <p:ext uri="{BB962C8B-B14F-4D97-AF65-F5344CB8AC3E}">
        <p14:creationId xmlns:p14="http://schemas.microsoft.com/office/powerpoint/2010/main" val="12556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101A-1ED2-582D-4030-456FF238E30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847A73-4BD2-A7BE-8DA8-3DE50954431E}"/>
              </a:ext>
            </a:extLst>
          </p:cNvPr>
          <p:cNvSpPr>
            <a:spLocks noGrp="1"/>
          </p:cNvSpPr>
          <p:nvPr>
            <p:ph type="title"/>
          </p:nvPr>
        </p:nvSpPr>
        <p:spPr/>
        <p:txBody>
          <a:bodyPr/>
          <a:lstStyle/>
          <a:p>
            <a:r>
              <a:rPr lang="en-AU" dirty="0">
                <a:latin typeface="+mj-lt"/>
              </a:rPr>
              <a:t>Learning intentions and success criteria – influences on health choices</a:t>
            </a:r>
          </a:p>
        </p:txBody>
      </p:sp>
      <p:sp>
        <p:nvSpPr>
          <p:cNvPr id="3" name="TextBox 2">
            <a:extLst>
              <a:ext uri="{FF2B5EF4-FFF2-40B4-BE49-F238E27FC236}">
                <a16:creationId xmlns:a16="http://schemas.microsoft.com/office/drawing/2014/main" id="{D25A2672-1C37-C37B-EBC8-C6B15503C932}"/>
              </a:ext>
            </a:extLst>
          </p:cNvPr>
          <p:cNvSpPr txBox="1"/>
          <p:nvPr/>
        </p:nvSpPr>
        <p:spPr>
          <a:xfrm>
            <a:off x="370416" y="1894417"/>
            <a:ext cx="11303000" cy="34823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t>understand how different factors can influence lifestyle choices.</a:t>
            </a:r>
          </a:p>
          <a:p>
            <a:pPr>
              <a:lnSpc>
                <a:spcPct val="150000"/>
              </a:lnSpc>
              <a:spcAft>
                <a:spcPts val="1200"/>
              </a:spcAft>
            </a:pPr>
            <a:r>
              <a:rPr lang="en-AU" sz="2000" b="1" dirty="0">
                <a:solidFill>
                  <a:schemeClr val="accent1"/>
                </a:solidFill>
                <a:latin typeface="+mj-lt"/>
                <a:cs typeface="Arial" panose="020B0604020202020204" pitchFamily="34" charset="0"/>
              </a:rPr>
              <a:t>I can</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describe factors that influence lifestyle choices</a:t>
            </a:r>
          </a:p>
          <a:p>
            <a:pPr marL="342900" lvl="0" indent="-342900">
              <a:lnSpc>
                <a:spcPct val="150000"/>
              </a:lnSpc>
              <a:spcAft>
                <a:spcPts val="1200"/>
              </a:spcAft>
              <a:buFont typeface="Arial" panose="020B0604020202020204" pitchFamily="34" charset="0"/>
              <a:buChar char="•"/>
            </a:pPr>
            <a:r>
              <a:rPr lang="en-AU" sz="2000" dirty="0"/>
              <a:t>explain how these factors can make healthy choices easier or harder</a:t>
            </a:r>
          </a:p>
          <a:p>
            <a:pPr marL="342900" lvl="0" indent="-342900">
              <a:lnSpc>
                <a:spcPct val="150000"/>
              </a:lnSpc>
              <a:spcAft>
                <a:spcPts val="1200"/>
              </a:spcAft>
              <a:buFont typeface="Arial" panose="020B0604020202020204" pitchFamily="34" charset="0"/>
              <a:buChar char="•"/>
            </a:pPr>
            <a:r>
              <a:rPr lang="en-AU" sz="2000" dirty="0"/>
              <a:t>propose strategies to support a balanced and healthy lifestyle.</a:t>
            </a:r>
          </a:p>
        </p:txBody>
      </p:sp>
      <p:sp>
        <p:nvSpPr>
          <p:cNvPr id="2" name="Slide Number Placeholder 1">
            <a:extLst>
              <a:ext uri="{FF2B5EF4-FFF2-40B4-BE49-F238E27FC236}">
                <a16:creationId xmlns:a16="http://schemas.microsoft.com/office/drawing/2014/main" id="{554474F3-8AF0-B6F0-0D1B-E0AADC227C0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54</a:t>
            </a:fld>
            <a:endParaRPr lang="en-AU" dirty="0"/>
          </a:p>
        </p:txBody>
      </p:sp>
    </p:spTree>
    <p:extLst>
      <p:ext uri="{BB962C8B-B14F-4D97-AF65-F5344CB8AC3E}">
        <p14:creationId xmlns:p14="http://schemas.microsoft.com/office/powerpoint/2010/main" val="843856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011F-AB63-82E8-0D16-44A1955EAFBA}"/>
            </a:ext>
          </a:extLst>
        </p:cNvPr>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8BCC3B8C-3D42-915F-EF89-528E59F650B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90" y="540650"/>
            <a:ext cx="4427537" cy="5975350"/>
          </a:xfrm>
        </p:spPr>
      </p:pic>
      <p:sp>
        <p:nvSpPr>
          <p:cNvPr id="2" name="Title 1">
            <a:extLst>
              <a:ext uri="{FF2B5EF4-FFF2-40B4-BE49-F238E27FC236}">
                <a16:creationId xmlns:a16="http://schemas.microsoft.com/office/drawing/2014/main" id="{493C4CD4-E157-913F-5E52-05D6BBDBC38E}"/>
              </a:ext>
            </a:extLst>
          </p:cNvPr>
          <p:cNvSpPr>
            <a:spLocks noGrp="1"/>
          </p:cNvSpPr>
          <p:nvPr>
            <p:ph type="title"/>
          </p:nvPr>
        </p:nvSpPr>
        <p:spPr>
          <a:xfrm>
            <a:off x="5399998" y="360000"/>
            <a:ext cx="6485612" cy="444154"/>
          </a:xfrm>
        </p:spPr>
        <p:txBody>
          <a:bodyPr/>
          <a:lstStyle/>
          <a:p>
            <a:r>
              <a:rPr lang="en-AU" dirty="0">
                <a:latin typeface="+mj-lt"/>
              </a:rPr>
              <a:t>Explain this…. modelled example</a:t>
            </a:r>
            <a:endParaRPr lang="en-AU" b="1" dirty="0">
              <a:latin typeface="+mj-lt"/>
            </a:endParaRPr>
          </a:p>
        </p:txBody>
      </p:sp>
      <p:sp>
        <p:nvSpPr>
          <p:cNvPr id="23" name="Rectangle: Rounded Corners 22">
            <a:extLst>
              <a:ext uri="{FF2B5EF4-FFF2-40B4-BE49-F238E27FC236}">
                <a16:creationId xmlns:a16="http://schemas.microsoft.com/office/drawing/2014/main" id="{93111988-9772-2441-24E2-963A940F9484}"/>
              </a:ext>
            </a:extLst>
          </p:cNvPr>
          <p:cNvSpPr/>
          <p:nvPr/>
        </p:nvSpPr>
        <p:spPr>
          <a:xfrm>
            <a:off x="5399998" y="1678236"/>
            <a:ext cx="6485612" cy="617690"/>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n-US" sz="1800" dirty="0">
                <a:solidFill>
                  <a:schemeClr val="tx1"/>
                </a:solidFill>
              </a:rPr>
              <a:t>Explain how sleep can impact school achievement?</a:t>
            </a:r>
          </a:p>
        </p:txBody>
      </p:sp>
      <p:sp>
        <p:nvSpPr>
          <p:cNvPr id="9" name="Text Placeholder 10">
            <a:extLst>
              <a:ext uri="{FF2B5EF4-FFF2-40B4-BE49-F238E27FC236}">
                <a16:creationId xmlns:a16="http://schemas.microsoft.com/office/drawing/2014/main" id="{FD932790-1C02-1F45-158F-9FBF3C6775D3}"/>
              </a:ext>
            </a:extLst>
          </p:cNvPr>
          <p:cNvSpPr txBox="1">
            <a:spLocks/>
          </p:cNvSpPr>
          <p:nvPr/>
        </p:nvSpPr>
        <p:spPr>
          <a:xfrm>
            <a:off x="5503026" y="2611319"/>
            <a:ext cx="6367459" cy="274748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n-lt"/>
              </a:rPr>
              <a:t>Steps:</a:t>
            </a:r>
          </a:p>
          <a:p>
            <a:pPr marL="285750" indent="-285750">
              <a:buFont typeface="Arial" panose="020B0604020202020204" pitchFamily="34" charset="0"/>
              <a:buChar char="•"/>
            </a:pPr>
            <a:r>
              <a:rPr lang="en-US" sz="1800" dirty="0">
                <a:latin typeface="+mn-lt"/>
              </a:rPr>
              <a:t>show how one thing leads to another</a:t>
            </a:r>
          </a:p>
          <a:p>
            <a:pPr marL="285750" indent="-285750">
              <a:buFont typeface="Arial" panose="020B0604020202020204" pitchFamily="34" charset="0"/>
              <a:buChar char="•"/>
            </a:pPr>
            <a:r>
              <a:rPr lang="en-US" sz="1800" dirty="0">
                <a:latin typeface="+mn-lt"/>
              </a:rPr>
              <a:t>provide the how and why </a:t>
            </a:r>
          </a:p>
          <a:p>
            <a:pPr marL="285750" indent="-285750">
              <a:buFont typeface="Arial" panose="020B0604020202020204" pitchFamily="34" charset="0"/>
              <a:buChar char="•"/>
            </a:pPr>
            <a:r>
              <a:rPr lang="en-US" sz="1800" dirty="0">
                <a:latin typeface="+mn-lt"/>
              </a:rPr>
              <a:t>back it up with an example</a:t>
            </a:r>
          </a:p>
          <a:p>
            <a:pPr marL="285750" indent="-285750">
              <a:buFont typeface="Arial" panose="020B0604020202020204" pitchFamily="34" charset="0"/>
              <a:buChar char="•"/>
            </a:pPr>
            <a:r>
              <a:rPr lang="en-US" sz="1800" dirty="0">
                <a:latin typeface="+mn-lt"/>
              </a:rPr>
              <a:t>repeat above process using an alternate viewpoint.</a:t>
            </a:r>
          </a:p>
        </p:txBody>
      </p:sp>
      <p:sp>
        <p:nvSpPr>
          <p:cNvPr id="3" name="Slide Number Placeholder 2">
            <a:extLst>
              <a:ext uri="{FF2B5EF4-FFF2-40B4-BE49-F238E27FC236}">
                <a16:creationId xmlns:a16="http://schemas.microsoft.com/office/drawing/2014/main" id="{3282AF97-4FFA-C3C8-B591-F1B1E865191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55</a:t>
            </a:fld>
            <a:endParaRPr lang="en-AU" dirty="0"/>
          </a:p>
        </p:txBody>
      </p:sp>
    </p:spTree>
    <p:extLst>
      <p:ext uri="{BB962C8B-B14F-4D97-AF65-F5344CB8AC3E}">
        <p14:creationId xmlns:p14="http://schemas.microsoft.com/office/powerpoint/2010/main" val="141087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8D6D7-00B5-3CF0-7B59-F880CA452335}"/>
            </a:ext>
          </a:extLst>
        </p:cNvPr>
        <p:cNvGrpSpPr/>
        <p:nvPr/>
      </p:nvGrpSpPr>
      <p:grpSpPr>
        <a:xfrm>
          <a:off x="0" y="0"/>
          <a:ext cx="0" cy="0"/>
          <a:chOff x="0" y="0"/>
          <a:chExt cx="0" cy="0"/>
        </a:xfrm>
      </p:grpSpPr>
      <p:pic>
        <p:nvPicPr>
          <p:cNvPr id="14" name="Picture Placeholder 8">
            <a:extLst>
              <a:ext uri="{FF2B5EF4-FFF2-40B4-BE49-F238E27FC236}">
                <a16:creationId xmlns:a16="http://schemas.microsoft.com/office/drawing/2014/main" id="{C1605216-ADED-02B0-40DF-1D65EA2D0C35}"/>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903931" y="114717"/>
            <a:ext cx="3295064" cy="4446979"/>
          </a:xfrm>
        </p:spPr>
      </p:pic>
      <p:sp>
        <p:nvSpPr>
          <p:cNvPr id="2" name="Title 1">
            <a:extLst>
              <a:ext uri="{FF2B5EF4-FFF2-40B4-BE49-F238E27FC236}">
                <a16:creationId xmlns:a16="http://schemas.microsoft.com/office/drawing/2014/main" id="{E03B4897-E826-A9BF-2426-993611E27046}"/>
              </a:ext>
            </a:extLst>
          </p:cNvPr>
          <p:cNvSpPr>
            <a:spLocks noGrp="1"/>
          </p:cNvSpPr>
          <p:nvPr>
            <p:ph type="title"/>
          </p:nvPr>
        </p:nvSpPr>
        <p:spPr>
          <a:xfrm>
            <a:off x="5399998" y="360000"/>
            <a:ext cx="6485612" cy="444154"/>
          </a:xfrm>
        </p:spPr>
        <p:txBody>
          <a:bodyPr/>
          <a:lstStyle/>
          <a:p>
            <a:r>
              <a:rPr lang="en-AU" dirty="0">
                <a:latin typeface="+mj-lt"/>
              </a:rPr>
              <a:t>Explain this….</a:t>
            </a:r>
            <a:endParaRPr lang="en-AU" b="1" dirty="0">
              <a:latin typeface="+mj-lt"/>
            </a:endParaRPr>
          </a:p>
        </p:txBody>
      </p:sp>
      <p:sp>
        <p:nvSpPr>
          <p:cNvPr id="5" name="Text Placeholder 4">
            <a:extLst>
              <a:ext uri="{FF2B5EF4-FFF2-40B4-BE49-F238E27FC236}">
                <a16:creationId xmlns:a16="http://schemas.microsoft.com/office/drawing/2014/main" id="{53BF8591-B8DA-5AEB-08CF-AE920B2DD01F}"/>
              </a:ext>
            </a:extLst>
          </p:cNvPr>
          <p:cNvSpPr>
            <a:spLocks noGrp="1"/>
          </p:cNvSpPr>
          <p:nvPr>
            <p:ph type="body" sz="quarter" idx="18"/>
          </p:nvPr>
        </p:nvSpPr>
        <p:spPr>
          <a:xfrm>
            <a:off x="5399998" y="1009621"/>
            <a:ext cx="5400000" cy="294189"/>
          </a:xfrm>
        </p:spPr>
        <p:txBody>
          <a:bodyPr/>
          <a:lstStyle/>
          <a:p>
            <a:pPr>
              <a:lnSpc>
                <a:spcPct val="140000"/>
              </a:lnSpc>
            </a:pPr>
            <a:r>
              <a:rPr lang="en-US" dirty="0"/>
              <a:t>Partner and group activity</a:t>
            </a:r>
          </a:p>
        </p:txBody>
      </p:sp>
      <p:sp>
        <p:nvSpPr>
          <p:cNvPr id="16" name="Rectangle: Rounded Corners 15">
            <a:extLst>
              <a:ext uri="{FF2B5EF4-FFF2-40B4-BE49-F238E27FC236}">
                <a16:creationId xmlns:a16="http://schemas.microsoft.com/office/drawing/2014/main" id="{65136B58-F9EE-ED56-9E02-9030E8A0C90F}"/>
              </a:ext>
            </a:extLst>
          </p:cNvPr>
          <p:cNvSpPr/>
          <p:nvPr/>
        </p:nvSpPr>
        <p:spPr>
          <a:xfrm>
            <a:off x="348000" y="4561696"/>
            <a:ext cx="4406926" cy="2134304"/>
          </a:xfrm>
          <a:prstGeom prst="roundRect">
            <a:avLst>
              <a:gd name="adj" fmla="val 8868"/>
            </a:avLst>
          </a:prstGeom>
          <a:solidFill>
            <a:schemeClr val="accent1">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14000"/>
              </a:lnSpc>
              <a:spcAft>
                <a:spcPts val="1200"/>
              </a:spcAft>
            </a:pPr>
            <a:r>
              <a:rPr lang="en-AU" sz="1800" b="1" dirty="0">
                <a:solidFill>
                  <a:schemeClr val="bg1"/>
                </a:solidFill>
              </a:rPr>
              <a:t>Key word – Explain</a:t>
            </a:r>
          </a:p>
          <a:p>
            <a:pPr marL="285750" indent="-285750">
              <a:lnSpc>
                <a:spcPct val="114000"/>
              </a:lnSpc>
              <a:spcAft>
                <a:spcPts val="1200"/>
              </a:spcAft>
              <a:buFont typeface="Arial" panose="020B0604020202020204" pitchFamily="34" charset="0"/>
              <a:buChar char="•"/>
            </a:pPr>
            <a:r>
              <a:rPr lang="en-AU" sz="1800" dirty="0">
                <a:solidFill>
                  <a:schemeClr val="bg1"/>
                </a:solidFill>
              </a:rPr>
              <a:t>Relate cause and effect.</a:t>
            </a:r>
          </a:p>
          <a:p>
            <a:pPr marL="285750" indent="-285750">
              <a:lnSpc>
                <a:spcPct val="114000"/>
              </a:lnSpc>
              <a:spcAft>
                <a:spcPts val="1200"/>
              </a:spcAft>
              <a:buFont typeface="Arial" panose="020B0604020202020204" pitchFamily="34" charset="0"/>
              <a:buChar char="•"/>
            </a:pPr>
            <a:r>
              <a:rPr lang="en-AU" sz="1800" dirty="0">
                <a:solidFill>
                  <a:schemeClr val="bg1"/>
                </a:solidFill>
              </a:rPr>
              <a:t>Make the relationships between things evident.</a:t>
            </a:r>
          </a:p>
          <a:p>
            <a:pPr marL="285750" indent="-285750">
              <a:lnSpc>
                <a:spcPct val="114000"/>
              </a:lnSpc>
              <a:spcAft>
                <a:spcPts val="1200"/>
              </a:spcAft>
              <a:buFont typeface="Arial" panose="020B0604020202020204" pitchFamily="34" charset="0"/>
              <a:buChar char="•"/>
            </a:pPr>
            <a:r>
              <a:rPr lang="en-AU" sz="1800" dirty="0">
                <a:solidFill>
                  <a:schemeClr val="bg1"/>
                </a:solidFill>
              </a:rPr>
              <a:t>Provide why and/or how.</a:t>
            </a:r>
          </a:p>
        </p:txBody>
      </p:sp>
      <p:sp>
        <p:nvSpPr>
          <p:cNvPr id="23" name="Rectangle: Rounded Corners 22">
            <a:extLst>
              <a:ext uri="{FF2B5EF4-FFF2-40B4-BE49-F238E27FC236}">
                <a16:creationId xmlns:a16="http://schemas.microsoft.com/office/drawing/2014/main" id="{9DC2348C-4682-0E89-435D-2799EE63B3AC}"/>
              </a:ext>
            </a:extLst>
          </p:cNvPr>
          <p:cNvSpPr/>
          <p:nvPr/>
        </p:nvSpPr>
        <p:spPr>
          <a:xfrm>
            <a:off x="5399997" y="1509277"/>
            <a:ext cx="6485612" cy="1046887"/>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US" sz="1800" dirty="0">
                <a:solidFill>
                  <a:schemeClr val="tx1"/>
                </a:solidFill>
              </a:rPr>
              <a:t>Explain how money may influence a family’s ability to meet their recommended serves of fruit and vegetables per day?</a:t>
            </a:r>
          </a:p>
        </p:txBody>
      </p:sp>
      <p:sp>
        <p:nvSpPr>
          <p:cNvPr id="4" name="Text Placeholder 10">
            <a:extLst>
              <a:ext uri="{FF2B5EF4-FFF2-40B4-BE49-F238E27FC236}">
                <a16:creationId xmlns:a16="http://schemas.microsoft.com/office/drawing/2014/main" id="{022A0A21-C216-46C7-53B3-032AEB477BDF}"/>
              </a:ext>
            </a:extLst>
          </p:cNvPr>
          <p:cNvSpPr txBox="1">
            <a:spLocks/>
          </p:cNvSpPr>
          <p:nvPr/>
        </p:nvSpPr>
        <p:spPr>
          <a:xfrm>
            <a:off x="5503026" y="2761631"/>
            <a:ext cx="6367459" cy="362853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n-lt"/>
              </a:rPr>
              <a:t>Steps:</a:t>
            </a:r>
          </a:p>
          <a:p>
            <a:pPr marL="285750" indent="-285750">
              <a:buFont typeface="Arial" panose="020B0604020202020204" pitchFamily="34" charset="0"/>
              <a:buChar char="•"/>
            </a:pPr>
            <a:r>
              <a:rPr lang="en-US" sz="1800" dirty="0">
                <a:latin typeface="+mn-lt"/>
              </a:rPr>
              <a:t>show how one thing leads to another</a:t>
            </a:r>
          </a:p>
          <a:p>
            <a:pPr marL="285750" indent="-285750">
              <a:buFont typeface="Arial" panose="020B0604020202020204" pitchFamily="34" charset="0"/>
              <a:buChar char="•"/>
            </a:pPr>
            <a:r>
              <a:rPr lang="en-US" sz="1800" dirty="0">
                <a:latin typeface="+mn-lt"/>
              </a:rPr>
              <a:t>provide the how and why </a:t>
            </a:r>
          </a:p>
          <a:p>
            <a:pPr marL="285750" indent="-285750">
              <a:buFont typeface="Arial" panose="020B0604020202020204" pitchFamily="34" charset="0"/>
              <a:buChar char="•"/>
            </a:pPr>
            <a:r>
              <a:rPr lang="en-US" sz="1800" dirty="0">
                <a:latin typeface="+mn-lt"/>
              </a:rPr>
              <a:t>back it up with an example</a:t>
            </a:r>
          </a:p>
          <a:p>
            <a:pPr marL="285750" indent="-285750">
              <a:buFont typeface="Arial" panose="020B0604020202020204" pitchFamily="34" charset="0"/>
              <a:buChar char="•"/>
            </a:pPr>
            <a:r>
              <a:rPr lang="en-US" sz="1800" dirty="0">
                <a:latin typeface="+mn-lt"/>
              </a:rPr>
              <a:t>repeat above process using an alternate viewpoint.</a:t>
            </a:r>
          </a:p>
          <a:p>
            <a:pPr marL="285750" indent="-285750">
              <a:buFont typeface="Arial" panose="020B0604020202020204" pitchFamily="34" charset="0"/>
              <a:buChar char="•"/>
            </a:pPr>
            <a:r>
              <a:rPr lang="en-US" sz="1800" dirty="0">
                <a:latin typeface="+mn-lt"/>
              </a:rPr>
              <a:t>join with another pair and compare responses. Refine your response based on what you hear.</a:t>
            </a:r>
          </a:p>
        </p:txBody>
      </p:sp>
      <p:sp>
        <p:nvSpPr>
          <p:cNvPr id="3" name="Slide Number Placeholder 2">
            <a:extLst>
              <a:ext uri="{FF2B5EF4-FFF2-40B4-BE49-F238E27FC236}">
                <a16:creationId xmlns:a16="http://schemas.microsoft.com/office/drawing/2014/main" id="{0792909D-D111-F448-A305-D90DD41BD1A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56</a:t>
            </a:fld>
            <a:endParaRPr lang="en-AU" dirty="0"/>
          </a:p>
        </p:txBody>
      </p:sp>
    </p:spTree>
    <p:extLst>
      <p:ext uri="{BB962C8B-B14F-4D97-AF65-F5344CB8AC3E}">
        <p14:creationId xmlns:p14="http://schemas.microsoft.com/office/powerpoint/2010/main" val="371399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D6AB-E284-1FAB-A372-868F3F42EA9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3D34B5B-F150-58C4-2C67-B3923D2570D1}"/>
              </a:ext>
              <a:ext uri="{C183D7F6-B498-43B3-948B-1728B52AA6E4}">
                <adec:decorative xmlns:adec="http://schemas.microsoft.com/office/drawing/2017/decorative" val="1"/>
              </a:ext>
            </a:extLst>
          </p:cNvPr>
          <p:cNvSpPr/>
          <p:nvPr/>
        </p:nvSpPr>
        <p:spPr>
          <a:xfrm>
            <a:off x="0" y="1626523"/>
            <a:ext cx="12192000" cy="528689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itle 3">
            <a:extLst>
              <a:ext uri="{FF2B5EF4-FFF2-40B4-BE49-F238E27FC236}">
                <a16:creationId xmlns:a16="http://schemas.microsoft.com/office/drawing/2014/main" id="{11B7722A-6B1F-3B7E-B4F4-880FE9D33513}"/>
              </a:ext>
            </a:extLst>
          </p:cNvPr>
          <p:cNvSpPr>
            <a:spLocks noGrp="1"/>
          </p:cNvSpPr>
          <p:nvPr>
            <p:ph type="title"/>
          </p:nvPr>
        </p:nvSpPr>
        <p:spPr>
          <a:xfrm>
            <a:off x="360000" y="426021"/>
            <a:ext cx="11484000" cy="545601"/>
          </a:xfrm>
        </p:spPr>
        <p:txBody>
          <a:bodyPr/>
          <a:lstStyle/>
          <a:p>
            <a:r>
              <a:rPr lang="en-AU" dirty="0">
                <a:latin typeface="+mj-lt"/>
              </a:rPr>
              <a:t>Factors that influence our choices</a:t>
            </a:r>
          </a:p>
        </p:txBody>
      </p:sp>
      <p:sp>
        <p:nvSpPr>
          <p:cNvPr id="12" name="Text Placeholder 4">
            <a:extLst>
              <a:ext uri="{FF2B5EF4-FFF2-40B4-BE49-F238E27FC236}">
                <a16:creationId xmlns:a16="http://schemas.microsoft.com/office/drawing/2014/main" id="{08522736-4334-2473-50AF-49F7C9CB003A}"/>
              </a:ext>
            </a:extLst>
          </p:cNvPr>
          <p:cNvSpPr>
            <a:spLocks noGrp="1"/>
          </p:cNvSpPr>
          <p:nvPr>
            <p:ph type="body" sz="quarter" idx="18"/>
          </p:nvPr>
        </p:nvSpPr>
        <p:spPr>
          <a:xfrm>
            <a:off x="360000" y="1023084"/>
            <a:ext cx="5400000" cy="294189"/>
          </a:xfrm>
        </p:spPr>
        <p:txBody>
          <a:bodyPr/>
          <a:lstStyle/>
          <a:p>
            <a:r>
              <a:rPr lang="en-AU" dirty="0">
                <a:latin typeface="+mj-lt"/>
              </a:rPr>
              <a:t>Context matters</a:t>
            </a:r>
          </a:p>
        </p:txBody>
      </p:sp>
      <p:sp>
        <p:nvSpPr>
          <p:cNvPr id="20" name="Text Placeholder 10">
            <a:extLst>
              <a:ext uri="{FF2B5EF4-FFF2-40B4-BE49-F238E27FC236}">
                <a16:creationId xmlns:a16="http://schemas.microsoft.com/office/drawing/2014/main" id="{0E5AB111-93DA-405A-AA73-280411700897}"/>
              </a:ext>
            </a:extLst>
          </p:cNvPr>
          <p:cNvSpPr>
            <a:spLocks noGrp="1"/>
          </p:cNvSpPr>
          <p:nvPr>
            <p:ph type="body" sz="quarter" idx="17"/>
          </p:nvPr>
        </p:nvSpPr>
        <p:spPr>
          <a:xfrm>
            <a:off x="419385" y="1708165"/>
            <a:ext cx="11553952" cy="1210235"/>
          </a:xfrm>
        </p:spPr>
        <p:txBody>
          <a:bodyPr/>
          <a:lstStyle/>
          <a:p>
            <a:r>
              <a:rPr lang="en-AU" sz="1800" b="1" dirty="0">
                <a:latin typeface="+mn-lt"/>
              </a:rPr>
              <a:t>Contextual factors</a:t>
            </a:r>
            <a:r>
              <a:rPr lang="en-AU" sz="1800" dirty="0">
                <a:latin typeface="+mn-lt"/>
              </a:rPr>
              <a:t> are the different things in your life and environment that affect the decisions you make, the choices you have, and how easy or hard it is to be healthy. They include a range of influences which affect people in different ways and can make some healthy choices easier and others harder.</a:t>
            </a:r>
          </a:p>
        </p:txBody>
      </p:sp>
      <p:grpSp>
        <p:nvGrpSpPr>
          <p:cNvPr id="2" name="Group 1" descr="Time – How much time you have for exercise, sleep, or cooking healthy meals&#10;">
            <a:extLst>
              <a:ext uri="{FF2B5EF4-FFF2-40B4-BE49-F238E27FC236}">
                <a16:creationId xmlns:a16="http://schemas.microsoft.com/office/drawing/2014/main" id="{7360069D-9870-8D82-32B3-244DF7D1BB42}"/>
              </a:ext>
            </a:extLst>
          </p:cNvPr>
          <p:cNvGrpSpPr/>
          <p:nvPr/>
        </p:nvGrpSpPr>
        <p:grpSpPr>
          <a:xfrm>
            <a:off x="524184" y="3227650"/>
            <a:ext cx="3297600" cy="1558636"/>
            <a:chOff x="524184" y="3227650"/>
            <a:chExt cx="3297600" cy="1558636"/>
          </a:xfrm>
        </p:grpSpPr>
        <p:sp>
          <p:nvSpPr>
            <p:cNvPr id="23" name="Text Placeholder 5">
              <a:extLst>
                <a:ext uri="{FF2B5EF4-FFF2-40B4-BE49-F238E27FC236}">
                  <a16:creationId xmlns:a16="http://schemas.microsoft.com/office/drawing/2014/main" id="{DF3296E8-D3F5-3F6A-BE14-686E2B5D703E}"/>
                </a:ext>
              </a:extLst>
            </p:cNvPr>
            <p:cNvSpPr txBox="1">
              <a:spLocks/>
            </p:cNvSpPr>
            <p:nvPr/>
          </p:nvSpPr>
          <p:spPr>
            <a:xfrm>
              <a:off x="524184" y="3405468"/>
              <a:ext cx="3297600" cy="1380818"/>
            </a:xfrm>
            <a:prstGeom prst="rect">
              <a:avLst/>
            </a:prstGeom>
            <a:solidFill>
              <a:schemeClr val="bg1"/>
            </a:solidFill>
            <a:ln w="38100">
              <a:solidFill>
                <a:schemeClr val="accent1"/>
              </a:solidFill>
            </a:ln>
          </p:spPr>
          <p:txBody>
            <a:bodyPr vert="horz" lIns="108000" tIns="288000" rIns="10800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AU" sz="1600" dirty="0">
                  <a:solidFill>
                    <a:schemeClr val="tx1"/>
                  </a:solidFill>
                </a:rPr>
                <a:t>How much time you have for exercise, sleep, or cooking healthy meals</a:t>
              </a:r>
            </a:p>
          </p:txBody>
        </p:sp>
        <p:sp>
          <p:nvSpPr>
            <p:cNvPr id="24" name="Rectangle: Rounded Corners 23">
              <a:extLst>
                <a:ext uri="{FF2B5EF4-FFF2-40B4-BE49-F238E27FC236}">
                  <a16:creationId xmlns:a16="http://schemas.microsoft.com/office/drawing/2014/main" id="{D690E3D6-F58E-B018-2D57-31852524A00A}"/>
                </a:ext>
              </a:extLst>
            </p:cNvPr>
            <p:cNvSpPr/>
            <p:nvPr/>
          </p:nvSpPr>
          <p:spPr>
            <a:xfrm>
              <a:off x="633784" y="3227650"/>
              <a:ext cx="2418551" cy="321713"/>
            </a:xfrm>
            <a:prstGeom prst="roundRect">
              <a:avLst>
                <a:gd name="adj" fmla="val 50000"/>
              </a:avLst>
            </a:prstGeom>
            <a:solidFill>
              <a:schemeClr val="accent1"/>
            </a:solidFill>
            <a:ln w="12700" cap="flat" cmpd="sng" algn="ctr">
              <a:solidFill>
                <a:srgbClr val="1519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173"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FFFFFF"/>
                  </a:solidFill>
                  <a:effectLst/>
                  <a:uLnTx/>
                  <a:uFillTx/>
                  <a:latin typeface="+mj-lt"/>
                  <a:ea typeface="+mn-ea"/>
                  <a:cs typeface="+mn-cs"/>
                </a:rPr>
                <a:t>Time</a:t>
              </a:r>
            </a:p>
          </p:txBody>
        </p:sp>
      </p:grpSp>
      <p:grpSp>
        <p:nvGrpSpPr>
          <p:cNvPr id="5" name="Group 4" descr="Money – What you can afford to buy, like healthy food or gym memberships&#10;">
            <a:extLst>
              <a:ext uri="{FF2B5EF4-FFF2-40B4-BE49-F238E27FC236}">
                <a16:creationId xmlns:a16="http://schemas.microsoft.com/office/drawing/2014/main" id="{5F5F6A43-6DB0-A0D8-C988-4183F9644269}"/>
              </a:ext>
            </a:extLst>
          </p:cNvPr>
          <p:cNvGrpSpPr/>
          <p:nvPr/>
        </p:nvGrpSpPr>
        <p:grpSpPr>
          <a:xfrm>
            <a:off x="4535292" y="3227650"/>
            <a:ext cx="3297600" cy="1558636"/>
            <a:chOff x="4535292" y="3227650"/>
            <a:chExt cx="3297600" cy="1558636"/>
          </a:xfrm>
        </p:grpSpPr>
        <p:sp>
          <p:nvSpPr>
            <p:cNvPr id="30" name="Text Placeholder 5">
              <a:extLst>
                <a:ext uri="{FF2B5EF4-FFF2-40B4-BE49-F238E27FC236}">
                  <a16:creationId xmlns:a16="http://schemas.microsoft.com/office/drawing/2014/main" id="{568F83FD-5E0C-32A2-D682-CF8466148B4F}"/>
                </a:ext>
              </a:extLst>
            </p:cNvPr>
            <p:cNvSpPr txBox="1">
              <a:spLocks/>
            </p:cNvSpPr>
            <p:nvPr/>
          </p:nvSpPr>
          <p:spPr>
            <a:xfrm>
              <a:off x="4535292" y="3405468"/>
              <a:ext cx="3297600" cy="1380818"/>
            </a:xfrm>
            <a:prstGeom prst="rect">
              <a:avLst/>
            </a:prstGeom>
            <a:solidFill>
              <a:schemeClr val="bg1"/>
            </a:solidFill>
            <a:ln w="38100">
              <a:solidFill>
                <a:schemeClr val="accent1"/>
              </a:solidFill>
            </a:ln>
          </p:spPr>
          <p:txBody>
            <a:bodyPr vert="horz" lIns="108000" tIns="288000" rIns="10800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pPr>
              <a:r>
                <a:rPr lang="en-AU" sz="1600" dirty="0">
                  <a:solidFill>
                    <a:schemeClr val="tx1"/>
                  </a:solidFill>
                </a:rPr>
                <a:t>What you can afford to buy, like healthy food or gym memberships</a:t>
              </a:r>
            </a:p>
          </p:txBody>
        </p:sp>
        <p:sp>
          <p:nvSpPr>
            <p:cNvPr id="31" name="Rectangle: Rounded Corners 30">
              <a:extLst>
                <a:ext uri="{FF2B5EF4-FFF2-40B4-BE49-F238E27FC236}">
                  <a16:creationId xmlns:a16="http://schemas.microsoft.com/office/drawing/2014/main" id="{93A6E3BF-117F-6263-E753-13B9A0867048}"/>
                </a:ext>
              </a:extLst>
            </p:cNvPr>
            <p:cNvSpPr/>
            <p:nvPr/>
          </p:nvSpPr>
          <p:spPr>
            <a:xfrm>
              <a:off x="4644892" y="3227650"/>
              <a:ext cx="2418551" cy="321713"/>
            </a:xfrm>
            <a:prstGeom prst="roundRect">
              <a:avLst>
                <a:gd name="adj" fmla="val 50000"/>
              </a:avLst>
            </a:prstGeom>
            <a:solidFill>
              <a:schemeClr val="accent1"/>
            </a:solidFill>
            <a:ln w="12700" cap="flat" cmpd="sng" algn="ctr">
              <a:solidFill>
                <a:srgbClr val="1519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173"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FFFFFF"/>
                  </a:solidFill>
                  <a:effectLst/>
                  <a:uLnTx/>
                  <a:uFillTx/>
                  <a:latin typeface="+mj-lt"/>
                  <a:ea typeface="+mn-ea"/>
                  <a:cs typeface="+mn-cs"/>
                </a:rPr>
                <a:t>Money</a:t>
              </a:r>
            </a:p>
          </p:txBody>
        </p:sp>
      </p:grpSp>
      <p:grpSp>
        <p:nvGrpSpPr>
          <p:cNvPr id="6" name="Group 5" descr="Family – Routines, rules, or support at home that influence your habits.">
            <a:extLst>
              <a:ext uri="{FF2B5EF4-FFF2-40B4-BE49-F238E27FC236}">
                <a16:creationId xmlns:a16="http://schemas.microsoft.com/office/drawing/2014/main" id="{D9DEA578-D52B-F902-7551-9E71884168A4}"/>
              </a:ext>
            </a:extLst>
          </p:cNvPr>
          <p:cNvGrpSpPr/>
          <p:nvPr/>
        </p:nvGrpSpPr>
        <p:grpSpPr>
          <a:xfrm>
            <a:off x="8546400" y="3227650"/>
            <a:ext cx="3297600" cy="1558636"/>
            <a:chOff x="8546400" y="3227650"/>
            <a:chExt cx="3297600" cy="1558636"/>
          </a:xfrm>
        </p:grpSpPr>
        <p:sp>
          <p:nvSpPr>
            <p:cNvPr id="34" name="Text Placeholder 5">
              <a:extLst>
                <a:ext uri="{FF2B5EF4-FFF2-40B4-BE49-F238E27FC236}">
                  <a16:creationId xmlns:a16="http://schemas.microsoft.com/office/drawing/2014/main" id="{05493FFF-6631-4032-A35D-E756DA222419}"/>
                </a:ext>
              </a:extLst>
            </p:cNvPr>
            <p:cNvSpPr txBox="1">
              <a:spLocks/>
            </p:cNvSpPr>
            <p:nvPr/>
          </p:nvSpPr>
          <p:spPr>
            <a:xfrm>
              <a:off x="8546400" y="3405468"/>
              <a:ext cx="3297600" cy="1380818"/>
            </a:xfrm>
            <a:prstGeom prst="rect">
              <a:avLst/>
            </a:prstGeom>
            <a:solidFill>
              <a:schemeClr val="bg1"/>
            </a:solidFill>
            <a:ln w="38100">
              <a:solidFill>
                <a:schemeClr val="accent1"/>
              </a:solidFill>
            </a:ln>
          </p:spPr>
          <p:txBody>
            <a:bodyPr vert="horz" lIns="108000" tIns="288000" rIns="10800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pPr>
              <a:r>
                <a:rPr lang="en-US" sz="1600" dirty="0">
                  <a:solidFill>
                    <a:schemeClr val="tx1"/>
                  </a:solidFill>
                </a:rPr>
                <a:t>Routines</a:t>
              </a:r>
              <a:r>
                <a:rPr lang="en-AU" sz="1600" dirty="0">
                  <a:solidFill>
                    <a:schemeClr val="tx1"/>
                  </a:solidFill>
                </a:rPr>
                <a:t>, rules, or support at home that influence your habits.</a:t>
              </a:r>
            </a:p>
          </p:txBody>
        </p:sp>
        <p:sp>
          <p:nvSpPr>
            <p:cNvPr id="35" name="Rectangle: Rounded Corners 34">
              <a:extLst>
                <a:ext uri="{FF2B5EF4-FFF2-40B4-BE49-F238E27FC236}">
                  <a16:creationId xmlns:a16="http://schemas.microsoft.com/office/drawing/2014/main" id="{AC121CF8-12C6-6625-A64D-46F1D88058F2}"/>
                </a:ext>
              </a:extLst>
            </p:cNvPr>
            <p:cNvSpPr/>
            <p:nvPr/>
          </p:nvSpPr>
          <p:spPr>
            <a:xfrm>
              <a:off x="8656000" y="3227650"/>
              <a:ext cx="2418551" cy="321713"/>
            </a:xfrm>
            <a:prstGeom prst="roundRect">
              <a:avLst>
                <a:gd name="adj" fmla="val 50000"/>
              </a:avLst>
            </a:prstGeom>
            <a:solidFill>
              <a:schemeClr val="accent1"/>
            </a:solidFill>
            <a:ln w="12700" cap="flat" cmpd="sng" algn="ctr">
              <a:solidFill>
                <a:srgbClr val="1519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173"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FFFFFF"/>
                  </a:solidFill>
                  <a:effectLst/>
                  <a:uLnTx/>
                  <a:uFillTx/>
                  <a:latin typeface="+mj-lt"/>
                  <a:ea typeface="+mn-ea"/>
                  <a:cs typeface="+mn-cs"/>
                </a:rPr>
                <a:t>Family</a:t>
              </a:r>
            </a:p>
          </p:txBody>
        </p:sp>
      </p:grpSp>
      <p:grpSp>
        <p:nvGrpSpPr>
          <p:cNvPr id="9" name="Group 8" descr="Culture – Traditions, values, or beliefs that guide what you eat or how you stay active.">
            <a:extLst>
              <a:ext uri="{FF2B5EF4-FFF2-40B4-BE49-F238E27FC236}">
                <a16:creationId xmlns:a16="http://schemas.microsoft.com/office/drawing/2014/main" id="{0F57977A-B393-5580-986B-A75E73D5E133}"/>
              </a:ext>
            </a:extLst>
          </p:cNvPr>
          <p:cNvGrpSpPr/>
          <p:nvPr/>
        </p:nvGrpSpPr>
        <p:grpSpPr>
          <a:xfrm>
            <a:off x="564234" y="5135182"/>
            <a:ext cx="3297600" cy="1558636"/>
            <a:chOff x="564234" y="5135182"/>
            <a:chExt cx="3297600" cy="1558636"/>
          </a:xfrm>
        </p:grpSpPr>
        <p:sp>
          <p:nvSpPr>
            <p:cNvPr id="42" name="Text Placeholder 5">
              <a:extLst>
                <a:ext uri="{FF2B5EF4-FFF2-40B4-BE49-F238E27FC236}">
                  <a16:creationId xmlns:a16="http://schemas.microsoft.com/office/drawing/2014/main" id="{5C5E97A9-49D8-BE81-4966-756ED3688036}"/>
                </a:ext>
              </a:extLst>
            </p:cNvPr>
            <p:cNvSpPr txBox="1">
              <a:spLocks/>
            </p:cNvSpPr>
            <p:nvPr/>
          </p:nvSpPr>
          <p:spPr>
            <a:xfrm>
              <a:off x="564234" y="5313000"/>
              <a:ext cx="3297600" cy="1380818"/>
            </a:xfrm>
            <a:prstGeom prst="rect">
              <a:avLst/>
            </a:prstGeom>
            <a:solidFill>
              <a:schemeClr val="bg1"/>
            </a:solidFill>
            <a:ln w="38100">
              <a:solidFill>
                <a:schemeClr val="accent1"/>
              </a:solidFill>
            </a:ln>
          </p:spPr>
          <p:txBody>
            <a:bodyPr vert="horz" lIns="108000" tIns="288000" rIns="10800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AU" sz="1600" dirty="0">
                  <a:solidFill>
                    <a:schemeClr val="tx1"/>
                  </a:solidFill>
                </a:rPr>
                <a:t>Traditions, values, or beliefs that guide what you eat or how you stay active.</a:t>
              </a:r>
              <a:endParaRPr lang="en-US" sz="1600" dirty="0">
                <a:solidFill>
                  <a:schemeClr val="tx1"/>
                </a:solidFill>
              </a:endParaRPr>
            </a:p>
          </p:txBody>
        </p:sp>
        <p:sp>
          <p:nvSpPr>
            <p:cNvPr id="43" name="Rectangle: Rounded Corners 42">
              <a:extLst>
                <a:ext uri="{FF2B5EF4-FFF2-40B4-BE49-F238E27FC236}">
                  <a16:creationId xmlns:a16="http://schemas.microsoft.com/office/drawing/2014/main" id="{69FACA92-802F-B29F-BBE4-E4C0F28EB412}"/>
                </a:ext>
              </a:extLst>
            </p:cNvPr>
            <p:cNvSpPr/>
            <p:nvPr/>
          </p:nvSpPr>
          <p:spPr>
            <a:xfrm>
              <a:off x="673834" y="5135182"/>
              <a:ext cx="2418551" cy="321713"/>
            </a:xfrm>
            <a:prstGeom prst="roundRect">
              <a:avLst>
                <a:gd name="adj" fmla="val 50000"/>
              </a:avLst>
            </a:prstGeom>
            <a:solidFill>
              <a:schemeClr val="accent1"/>
            </a:solidFill>
            <a:ln w="12700" cap="flat" cmpd="sng" algn="ctr">
              <a:solidFill>
                <a:srgbClr val="1519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173" eaLnBrk="1" fontAlgn="auto" latinLnBrk="0" hangingPunct="1">
                <a:lnSpc>
                  <a:spcPct val="100000"/>
                </a:lnSpc>
                <a:spcBef>
                  <a:spcPts val="0"/>
                </a:spcBef>
                <a:spcAft>
                  <a:spcPts val="0"/>
                </a:spcAft>
                <a:buClrTx/>
                <a:buSzTx/>
                <a:buFontTx/>
                <a:buNone/>
                <a:tabLst/>
                <a:defRPr/>
              </a:pPr>
              <a:r>
                <a:rPr lang="en-AU" sz="1800" b="1" kern="0" dirty="0">
                  <a:solidFill>
                    <a:srgbClr val="FFFFFF"/>
                  </a:solidFill>
                  <a:latin typeface="+mj-lt"/>
                </a:rPr>
                <a:t>Culture</a:t>
              </a:r>
              <a:endParaRPr kumimoji="0" lang="en-AU" sz="1800" b="1" i="0" u="none" strike="noStrike" kern="0" cap="none" spc="0" normalizeH="0" baseline="0" noProof="0" dirty="0">
                <a:ln>
                  <a:noFill/>
                </a:ln>
                <a:solidFill>
                  <a:srgbClr val="FFFFFF"/>
                </a:solidFill>
                <a:effectLst/>
                <a:uLnTx/>
                <a:uFillTx/>
                <a:latin typeface="+mj-lt"/>
                <a:ea typeface="+mn-ea"/>
                <a:cs typeface="+mn-cs"/>
              </a:endParaRPr>
            </a:p>
          </p:txBody>
        </p:sp>
      </p:grpSp>
      <p:grpSp>
        <p:nvGrpSpPr>
          <p:cNvPr id="8" name="Group 7" descr="Access – What’s nearby or available, like shops, transport, parks, or sports facilities.">
            <a:extLst>
              <a:ext uri="{FF2B5EF4-FFF2-40B4-BE49-F238E27FC236}">
                <a16:creationId xmlns:a16="http://schemas.microsoft.com/office/drawing/2014/main" id="{C085B503-146D-361F-7887-461B6CDA47E2}"/>
              </a:ext>
            </a:extLst>
          </p:cNvPr>
          <p:cNvGrpSpPr/>
          <p:nvPr/>
        </p:nvGrpSpPr>
        <p:grpSpPr>
          <a:xfrm>
            <a:off x="4575342" y="5135182"/>
            <a:ext cx="3297600" cy="1558636"/>
            <a:chOff x="4575342" y="5135182"/>
            <a:chExt cx="3297600" cy="1558636"/>
          </a:xfrm>
        </p:grpSpPr>
        <p:sp>
          <p:nvSpPr>
            <p:cNvPr id="46" name="Text Placeholder 5">
              <a:extLst>
                <a:ext uri="{FF2B5EF4-FFF2-40B4-BE49-F238E27FC236}">
                  <a16:creationId xmlns:a16="http://schemas.microsoft.com/office/drawing/2014/main" id="{64C34EA5-3851-9DC7-65DD-78E3501E0B17}"/>
                </a:ext>
              </a:extLst>
            </p:cNvPr>
            <p:cNvSpPr txBox="1">
              <a:spLocks/>
            </p:cNvSpPr>
            <p:nvPr/>
          </p:nvSpPr>
          <p:spPr>
            <a:xfrm>
              <a:off x="4575342" y="5313000"/>
              <a:ext cx="3297600" cy="1380818"/>
            </a:xfrm>
            <a:prstGeom prst="rect">
              <a:avLst/>
            </a:prstGeom>
            <a:solidFill>
              <a:schemeClr val="bg1"/>
            </a:solidFill>
            <a:ln w="38100">
              <a:solidFill>
                <a:schemeClr val="accent1"/>
              </a:solidFill>
            </a:ln>
          </p:spPr>
          <p:txBody>
            <a:bodyPr vert="horz" lIns="108000" tIns="288000" rIns="10800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pPr>
              <a:r>
                <a:rPr lang="en-AU" sz="1600" dirty="0">
                  <a:solidFill>
                    <a:schemeClr val="tx1"/>
                  </a:solidFill>
                </a:rPr>
                <a:t>What’s nearby or available, like shops, transport, parks, or sports facilities.</a:t>
              </a:r>
            </a:p>
          </p:txBody>
        </p:sp>
        <p:sp>
          <p:nvSpPr>
            <p:cNvPr id="47" name="Rectangle: Rounded Corners 46">
              <a:extLst>
                <a:ext uri="{FF2B5EF4-FFF2-40B4-BE49-F238E27FC236}">
                  <a16:creationId xmlns:a16="http://schemas.microsoft.com/office/drawing/2014/main" id="{4270C2F3-1070-F58C-3D47-FED60DBFFD88}"/>
                </a:ext>
              </a:extLst>
            </p:cNvPr>
            <p:cNvSpPr/>
            <p:nvPr/>
          </p:nvSpPr>
          <p:spPr>
            <a:xfrm>
              <a:off x="4684942" y="5135182"/>
              <a:ext cx="2418551" cy="321713"/>
            </a:xfrm>
            <a:prstGeom prst="roundRect">
              <a:avLst>
                <a:gd name="adj" fmla="val 50000"/>
              </a:avLst>
            </a:prstGeom>
            <a:solidFill>
              <a:schemeClr val="accent1"/>
            </a:solidFill>
            <a:ln w="12700" cap="flat" cmpd="sng" algn="ctr">
              <a:solidFill>
                <a:srgbClr val="1519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173"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FFFFFF"/>
                  </a:solidFill>
                  <a:effectLst/>
                  <a:uLnTx/>
                  <a:uFillTx/>
                  <a:latin typeface="+mj-lt"/>
                  <a:ea typeface="+mn-ea"/>
                  <a:cs typeface="+mn-cs"/>
                </a:rPr>
                <a:t>Access</a:t>
              </a:r>
            </a:p>
          </p:txBody>
        </p:sp>
      </p:grpSp>
      <p:grpSp>
        <p:nvGrpSpPr>
          <p:cNvPr id="7" name="Group 6" descr="Media – Messages from social media, influencers and other media can shape choices.">
            <a:extLst>
              <a:ext uri="{FF2B5EF4-FFF2-40B4-BE49-F238E27FC236}">
                <a16:creationId xmlns:a16="http://schemas.microsoft.com/office/drawing/2014/main" id="{C4F916C8-0C59-06BE-0A59-4ADF0C0EAB1A}"/>
              </a:ext>
            </a:extLst>
          </p:cNvPr>
          <p:cNvGrpSpPr/>
          <p:nvPr/>
        </p:nvGrpSpPr>
        <p:grpSpPr>
          <a:xfrm>
            <a:off x="8586450" y="5135182"/>
            <a:ext cx="3297600" cy="1558636"/>
            <a:chOff x="8586450" y="5135182"/>
            <a:chExt cx="3297600" cy="1558636"/>
          </a:xfrm>
        </p:grpSpPr>
        <p:sp>
          <p:nvSpPr>
            <p:cNvPr id="50" name="Text Placeholder 5">
              <a:extLst>
                <a:ext uri="{FF2B5EF4-FFF2-40B4-BE49-F238E27FC236}">
                  <a16:creationId xmlns:a16="http://schemas.microsoft.com/office/drawing/2014/main" id="{D5AEE29E-36D1-C64F-81F9-9E1067B34783}"/>
                </a:ext>
              </a:extLst>
            </p:cNvPr>
            <p:cNvSpPr txBox="1">
              <a:spLocks/>
            </p:cNvSpPr>
            <p:nvPr/>
          </p:nvSpPr>
          <p:spPr>
            <a:xfrm>
              <a:off x="8586450" y="5313000"/>
              <a:ext cx="3297600" cy="1380818"/>
            </a:xfrm>
            <a:prstGeom prst="rect">
              <a:avLst/>
            </a:prstGeom>
            <a:solidFill>
              <a:schemeClr val="bg1"/>
            </a:solidFill>
            <a:ln w="38100">
              <a:solidFill>
                <a:schemeClr val="accent1"/>
              </a:solidFill>
            </a:ln>
          </p:spPr>
          <p:txBody>
            <a:bodyPr vert="horz" lIns="108000" tIns="288000" rIns="108000" bIns="0" rtlCol="0">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pPr>
              <a:r>
                <a:rPr lang="en-US" sz="1600" dirty="0">
                  <a:solidFill>
                    <a:schemeClr val="tx1"/>
                  </a:solidFill>
                </a:rPr>
                <a:t>Messages</a:t>
              </a:r>
              <a:r>
                <a:rPr lang="en-AU" sz="1600" dirty="0">
                  <a:solidFill>
                    <a:schemeClr val="tx1"/>
                  </a:solidFill>
                </a:rPr>
                <a:t> from social media, influencers and other media can shape choices.</a:t>
              </a:r>
            </a:p>
          </p:txBody>
        </p:sp>
        <p:sp>
          <p:nvSpPr>
            <p:cNvPr id="51" name="Rectangle: Rounded Corners 50">
              <a:extLst>
                <a:ext uri="{FF2B5EF4-FFF2-40B4-BE49-F238E27FC236}">
                  <a16:creationId xmlns:a16="http://schemas.microsoft.com/office/drawing/2014/main" id="{B772E4EC-AE49-9D08-B4A0-4241CD104823}"/>
                </a:ext>
              </a:extLst>
            </p:cNvPr>
            <p:cNvSpPr/>
            <p:nvPr/>
          </p:nvSpPr>
          <p:spPr>
            <a:xfrm>
              <a:off x="8696050" y="5135182"/>
              <a:ext cx="2418551" cy="321713"/>
            </a:xfrm>
            <a:prstGeom prst="roundRect">
              <a:avLst>
                <a:gd name="adj" fmla="val 50000"/>
              </a:avLst>
            </a:prstGeom>
            <a:solidFill>
              <a:schemeClr val="accent1"/>
            </a:solidFill>
            <a:ln w="12700" cap="flat" cmpd="sng" algn="ctr">
              <a:solidFill>
                <a:srgbClr val="1519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173"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FFFFFF"/>
                  </a:solidFill>
                  <a:effectLst/>
                  <a:uLnTx/>
                  <a:uFillTx/>
                  <a:latin typeface="+mj-lt"/>
                  <a:ea typeface="+mn-ea"/>
                  <a:cs typeface="+mn-cs"/>
                </a:rPr>
                <a:t>Media</a:t>
              </a:r>
            </a:p>
          </p:txBody>
        </p:sp>
      </p:grpSp>
      <p:sp>
        <p:nvSpPr>
          <p:cNvPr id="3" name="Slide Number Placeholder 2">
            <a:extLst>
              <a:ext uri="{FF2B5EF4-FFF2-40B4-BE49-F238E27FC236}">
                <a16:creationId xmlns:a16="http://schemas.microsoft.com/office/drawing/2014/main" id="{43F79BF0-9BEB-57F4-FD52-1B5048367F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57</a:t>
            </a:fld>
            <a:endParaRPr lang="en-AU" dirty="0"/>
          </a:p>
        </p:txBody>
      </p:sp>
    </p:spTree>
    <p:extLst>
      <p:ext uri="{BB962C8B-B14F-4D97-AF65-F5344CB8AC3E}">
        <p14:creationId xmlns:p14="http://schemas.microsoft.com/office/powerpoint/2010/main" val="267196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C845-1090-C98B-0D69-1575CCDC7ECB}"/>
            </a:ext>
          </a:extLst>
        </p:cNvPr>
        <p:cNvGrpSpPr/>
        <p:nvPr/>
      </p:nvGrpSpPr>
      <p:grpSpPr>
        <a:xfrm>
          <a:off x="0" y="0"/>
          <a:ext cx="0" cy="0"/>
          <a:chOff x="0" y="0"/>
          <a:chExt cx="0" cy="0"/>
        </a:xfrm>
      </p:grpSpPr>
      <p:pic>
        <p:nvPicPr>
          <p:cNvPr id="13" name="Picture Placeholder 8">
            <a:extLst>
              <a:ext uri="{FF2B5EF4-FFF2-40B4-BE49-F238E27FC236}">
                <a16:creationId xmlns:a16="http://schemas.microsoft.com/office/drawing/2014/main" id="{64EB96CE-00C2-565F-F643-7D72316B8EE8}"/>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90" y="540650"/>
            <a:ext cx="4427537" cy="5975350"/>
          </a:xfrm>
        </p:spPr>
      </p:pic>
      <p:sp>
        <p:nvSpPr>
          <p:cNvPr id="2" name="Title 1">
            <a:extLst>
              <a:ext uri="{FF2B5EF4-FFF2-40B4-BE49-F238E27FC236}">
                <a16:creationId xmlns:a16="http://schemas.microsoft.com/office/drawing/2014/main" id="{DF69FE67-7DCD-F3C9-FA87-5D83C96C1D4D}"/>
              </a:ext>
            </a:extLst>
          </p:cNvPr>
          <p:cNvSpPr>
            <a:spLocks noGrp="1"/>
          </p:cNvSpPr>
          <p:nvPr>
            <p:ph type="title"/>
          </p:nvPr>
        </p:nvSpPr>
        <p:spPr>
          <a:xfrm>
            <a:off x="5399998" y="360000"/>
            <a:ext cx="6485612" cy="444154"/>
          </a:xfrm>
        </p:spPr>
        <p:txBody>
          <a:bodyPr/>
          <a:lstStyle/>
          <a:p>
            <a:r>
              <a:rPr lang="en-AU" dirty="0">
                <a:latin typeface="+mj-lt"/>
              </a:rPr>
              <a:t>Factors that impact health choices</a:t>
            </a:r>
            <a:endParaRPr lang="en-AU" b="1" dirty="0">
              <a:latin typeface="+mj-lt"/>
            </a:endParaRPr>
          </a:p>
        </p:txBody>
      </p:sp>
      <p:sp>
        <p:nvSpPr>
          <p:cNvPr id="5" name="Text Placeholder 4">
            <a:extLst>
              <a:ext uri="{FF2B5EF4-FFF2-40B4-BE49-F238E27FC236}">
                <a16:creationId xmlns:a16="http://schemas.microsoft.com/office/drawing/2014/main" id="{18B5634E-5346-825E-26DB-EC441EDC6556}"/>
              </a:ext>
            </a:extLst>
          </p:cNvPr>
          <p:cNvSpPr>
            <a:spLocks noGrp="1"/>
          </p:cNvSpPr>
          <p:nvPr>
            <p:ph type="body" sz="quarter" idx="18"/>
          </p:nvPr>
        </p:nvSpPr>
        <p:spPr>
          <a:xfrm>
            <a:off x="5399998" y="1545609"/>
            <a:ext cx="5400000" cy="294189"/>
          </a:xfrm>
        </p:spPr>
        <p:txBody>
          <a:bodyPr/>
          <a:lstStyle/>
          <a:p>
            <a:pPr>
              <a:lnSpc>
                <a:spcPct val="140000"/>
              </a:lnSpc>
            </a:pPr>
            <a:r>
              <a:rPr lang="en-US" dirty="0"/>
              <a:t>Group activity</a:t>
            </a:r>
          </a:p>
        </p:txBody>
      </p:sp>
      <p:sp>
        <p:nvSpPr>
          <p:cNvPr id="9" name="Text Placeholder 10">
            <a:extLst>
              <a:ext uri="{FF2B5EF4-FFF2-40B4-BE49-F238E27FC236}">
                <a16:creationId xmlns:a16="http://schemas.microsoft.com/office/drawing/2014/main" id="{89098637-5C69-573D-36B0-CAA10A186BC0}"/>
              </a:ext>
            </a:extLst>
          </p:cNvPr>
          <p:cNvSpPr txBox="1">
            <a:spLocks/>
          </p:cNvSpPr>
          <p:nvPr/>
        </p:nvSpPr>
        <p:spPr>
          <a:xfrm>
            <a:off x="5399998" y="2103585"/>
            <a:ext cx="6367459" cy="344661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In groups:</a:t>
            </a:r>
          </a:p>
          <a:p>
            <a:pPr marL="285750" lvl="0" indent="-285750">
              <a:buFont typeface="Arial" panose="020B0604020202020204" pitchFamily="34" charset="0"/>
              <a:buChar char="•"/>
            </a:pPr>
            <a:r>
              <a:rPr lang="en-AU" sz="1800" dirty="0">
                <a:latin typeface="+mn-lt"/>
              </a:rPr>
              <a:t>review the scenario </a:t>
            </a:r>
          </a:p>
          <a:p>
            <a:pPr marL="285750" lvl="0" indent="-285750">
              <a:buFont typeface="Arial" panose="020B0604020202020204" pitchFamily="34" charset="0"/>
              <a:buChar char="•"/>
            </a:pPr>
            <a:r>
              <a:rPr lang="en-AU" sz="1800" dirty="0">
                <a:latin typeface="+mn-lt"/>
              </a:rPr>
              <a:t>identify the contextual factors in the scenario, indicating if they are positive or negative influences on choices</a:t>
            </a:r>
          </a:p>
          <a:p>
            <a:pPr marL="285750" lvl="0" indent="-285750">
              <a:buFont typeface="Arial" panose="020B0604020202020204" pitchFamily="34" charset="0"/>
              <a:buChar char="•"/>
            </a:pPr>
            <a:r>
              <a:rPr lang="en-AU" sz="1800" dirty="0">
                <a:latin typeface="+mn-lt"/>
              </a:rPr>
              <a:t>provide evidence to substantiate the judgements made</a:t>
            </a:r>
          </a:p>
          <a:p>
            <a:pPr marL="285750" lvl="0" indent="-285750">
              <a:buFont typeface="Arial" panose="020B0604020202020204" pitchFamily="34" charset="0"/>
              <a:buChar char="•"/>
            </a:pPr>
            <a:r>
              <a:rPr lang="en-AU" sz="1800" dirty="0">
                <a:latin typeface="+mn-lt"/>
              </a:rPr>
              <a:t>suggest one way the character could overcome a barrier and make a healthier choice.</a:t>
            </a:r>
          </a:p>
        </p:txBody>
      </p:sp>
      <p:sp>
        <p:nvSpPr>
          <p:cNvPr id="3" name="Slide Number Placeholder 2">
            <a:extLst>
              <a:ext uri="{FF2B5EF4-FFF2-40B4-BE49-F238E27FC236}">
                <a16:creationId xmlns:a16="http://schemas.microsoft.com/office/drawing/2014/main" id="{FA888CA3-F33B-9BB2-7E0E-002271474DA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58</a:t>
            </a:fld>
            <a:endParaRPr lang="en-AU" dirty="0"/>
          </a:p>
        </p:txBody>
      </p:sp>
    </p:spTree>
    <p:extLst>
      <p:ext uri="{BB962C8B-B14F-4D97-AF65-F5344CB8AC3E}">
        <p14:creationId xmlns:p14="http://schemas.microsoft.com/office/powerpoint/2010/main" val="140566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E9049-CEF0-DC77-7CF7-E0C2A6EAAE10}"/>
            </a:ext>
          </a:extLst>
        </p:cNvPr>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5059CB6F-D7F5-A9A6-1B4D-08C0C6087806}"/>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90" y="720650"/>
            <a:ext cx="4427537" cy="5975350"/>
          </a:xfrm>
        </p:spPr>
      </p:pic>
      <p:sp>
        <p:nvSpPr>
          <p:cNvPr id="2" name="Title 1">
            <a:extLst>
              <a:ext uri="{FF2B5EF4-FFF2-40B4-BE49-F238E27FC236}">
                <a16:creationId xmlns:a16="http://schemas.microsoft.com/office/drawing/2014/main" id="{95B7F022-CE63-41D5-A0A8-CEDD9D8A9333}"/>
              </a:ext>
            </a:extLst>
          </p:cNvPr>
          <p:cNvSpPr>
            <a:spLocks noGrp="1"/>
          </p:cNvSpPr>
          <p:nvPr>
            <p:ph type="title"/>
          </p:nvPr>
        </p:nvSpPr>
        <p:spPr>
          <a:xfrm>
            <a:off x="5399998" y="360000"/>
            <a:ext cx="6485612" cy="444154"/>
          </a:xfrm>
        </p:spPr>
        <p:txBody>
          <a:bodyPr/>
          <a:lstStyle/>
          <a:p>
            <a:r>
              <a:rPr lang="en-AU" dirty="0">
                <a:latin typeface="+mj-lt"/>
              </a:rPr>
              <a:t>Contextual factors reflection</a:t>
            </a:r>
            <a:endParaRPr lang="en-AU" b="1" dirty="0">
              <a:latin typeface="+mj-lt"/>
            </a:endParaRPr>
          </a:p>
        </p:txBody>
      </p:sp>
      <p:sp>
        <p:nvSpPr>
          <p:cNvPr id="5" name="Text Placeholder 4">
            <a:extLst>
              <a:ext uri="{FF2B5EF4-FFF2-40B4-BE49-F238E27FC236}">
                <a16:creationId xmlns:a16="http://schemas.microsoft.com/office/drawing/2014/main" id="{5FCACA63-187F-F2B0-6995-2AEB58391B6C}"/>
              </a:ext>
            </a:extLst>
          </p:cNvPr>
          <p:cNvSpPr>
            <a:spLocks noGrp="1"/>
          </p:cNvSpPr>
          <p:nvPr>
            <p:ph type="body" sz="quarter" idx="18"/>
          </p:nvPr>
        </p:nvSpPr>
        <p:spPr>
          <a:xfrm>
            <a:off x="5399998" y="999238"/>
            <a:ext cx="5400000" cy="294189"/>
          </a:xfrm>
        </p:spPr>
        <p:txBody>
          <a:bodyPr/>
          <a:lstStyle/>
          <a:p>
            <a:pPr>
              <a:lnSpc>
                <a:spcPct val="140000"/>
              </a:lnSpc>
            </a:pPr>
            <a:r>
              <a:rPr lang="en-US" dirty="0"/>
              <a:t>Individual activity</a:t>
            </a:r>
          </a:p>
        </p:txBody>
      </p:sp>
      <p:sp>
        <p:nvSpPr>
          <p:cNvPr id="14" name="Text Placeholder 10">
            <a:extLst>
              <a:ext uri="{FF2B5EF4-FFF2-40B4-BE49-F238E27FC236}">
                <a16:creationId xmlns:a16="http://schemas.microsoft.com/office/drawing/2014/main" id="{C9482661-7E37-CF62-EC34-38C9539CAB90}"/>
              </a:ext>
            </a:extLst>
          </p:cNvPr>
          <p:cNvSpPr txBox="1">
            <a:spLocks/>
          </p:cNvSpPr>
          <p:nvPr/>
        </p:nvSpPr>
        <p:spPr>
          <a:xfrm>
            <a:off x="5399999" y="1508030"/>
            <a:ext cx="6485611" cy="22239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Individually, think about the following questions:</a:t>
            </a:r>
          </a:p>
          <a:p>
            <a:pPr marL="342900" lvl="0" indent="-342900">
              <a:buFont typeface="Arial" panose="020B0604020202020204" pitchFamily="34" charset="0"/>
              <a:buChar char="•"/>
            </a:pPr>
            <a:r>
              <a:rPr lang="en-AU" sz="1800" dirty="0">
                <a:latin typeface="+mn-lt"/>
              </a:rPr>
              <a:t>One thing that makes healthy choices easier for me is…</a:t>
            </a:r>
          </a:p>
          <a:p>
            <a:pPr marL="342900" lvl="0" indent="-342900">
              <a:buFont typeface="Arial" panose="020B0604020202020204" pitchFamily="34" charset="0"/>
              <a:buChar char="•"/>
            </a:pPr>
            <a:r>
              <a:rPr lang="en-AU" sz="1800" dirty="0">
                <a:latin typeface="+mn-lt"/>
              </a:rPr>
              <a:t>One thing that makes it harder is…</a:t>
            </a:r>
          </a:p>
        </p:txBody>
      </p:sp>
      <p:sp>
        <p:nvSpPr>
          <p:cNvPr id="3" name="Slide Number Placeholder 2">
            <a:extLst>
              <a:ext uri="{FF2B5EF4-FFF2-40B4-BE49-F238E27FC236}">
                <a16:creationId xmlns:a16="http://schemas.microsoft.com/office/drawing/2014/main" id="{6FF5006A-C22B-EB3A-EB3D-8828790855C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59</a:t>
            </a:fld>
            <a:endParaRPr lang="en-AU" dirty="0"/>
          </a:p>
        </p:txBody>
      </p:sp>
    </p:spTree>
    <p:extLst>
      <p:ext uri="{BB962C8B-B14F-4D97-AF65-F5344CB8AC3E}">
        <p14:creationId xmlns:p14="http://schemas.microsoft.com/office/powerpoint/2010/main" val="16568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5E7ED-B0AD-E1AA-D02E-9A9B5740892E}"/>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6180C983-B181-D765-D7B8-F0FE8A04FCC8}"/>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441325"/>
            <a:ext cx="4427537" cy="5975350"/>
          </a:xfrm>
        </p:spPr>
      </p:pic>
      <p:sp>
        <p:nvSpPr>
          <p:cNvPr id="2" name="Title 1">
            <a:extLst>
              <a:ext uri="{FF2B5EF4-FFF2-40B4-BE49-F238E27FC236}">
                <a16:creationId xmlns:a16="http://schemas.microsoft.com/office/drawing/2014/main" id="{DABF7592-6547-6C20-09B0-E341A58E8A86}"/>
              </a:ext>
            </a:extLst>
          </p:cNvPr>
          <p:cNvSpPr>
            <a:spLocks noGrp="1"/>
          </p:cNvSpPr>
          <p:nvPr>
            <p:ph type="title"/>
          </p:nvPr>
        </p:nvSpPr>
        <p:spPr>
          <a:xfrm>
            <a:off x="5399998" y="360000"/>
            <a:ext cx="6485612" cy="444154"/>
          </a:xfrm>
        </p:spPr>
        <p:txBody>
          <a:bodyPr/>
          <a:lstStyle/>
          <a:p>
            <a:r>
              <a:rPr lang="en-AU" dirty="0">
                <a:latin typeface="+mj-lt"/>
              </a:rPr>
              <a:t>Activity – what is health?</a:t>
            </a:r>
            <a:endParaRPr lang="en-AU" dirty="0"/>
          </a:p>
        </p:txBody>
      </p:sp>
      <p:sp>
        <p:nvSpPr>
          <p:cNvPr id="5" name="Text Placeholder 4">
            <a:extLst>
              <a:ext uri="{FF2B5EF4-FFF2-40B4-BE49-F238E27FC236}">
                <a16:creationId xmlns:a16="http://schemas.microsoft.com/office/drawing/2014/main" id="{E54BCD66-C79E-9236-E3AF-BD6D716825E7}"/>
              </a:ext>
            </a:extLst>
          </p:cNvPr>
          <p:cNvSpPr>
            <a:spLocks noGrp="1"/>
          </p:cNvSpPr>
          <p:nvPr>
            <p:ph type="body" sz="quarter" idx="18"/>
          </p:nvPr>
        </p:nvSpPr>
        <p:spPr>
          <a:xfrm>
            <a:off x="5399998" y="982520"/>
            <a:ext cx="5400000" cy="294189"/>
          </a:xfrm>
        </p:spPr>
        <p:txBody>
          <a:bodyPr/>
          <a:lstStyle/>
          <a:p>
            <a:r>
              <a:rPr lang="en-AU" dirty="0">
                <a:latin typeface="+mj-lt"/>
              </a:rPr>
              <a:t>Partner activity</a:t>
            </a:r>
          </a:p>
        </p:txBody>
      </p:sp>
      <p:sp>
        <p:nvSpPr>
          <p:cNvPr id="4" name="Text Placeholder 10">
            <a:extLst>
              <a:ext uri="{FF2B5EF4-FFF2-40B4-BE49-F238E27FC236}">
                <a16:creationId xmlns:a16="http://schemas.microsoft.com/office/drawing/2014/main" id="{40EA5264-B0D9-75FC-6C8B-6916610A4F27}"/>
              </a:ext>
            </a:extLst>
          </p:cNvPr>
          <p:cNvSpPr>
            <a:spLocks noGrp="1"/>
          </p:cNvSpPr>
          <p:nvPr>
            <p:ph type="body" sz="quarter" idx="17"/>
          </p:nvPr>
        </p:nvSpPr>
        <p:spPr>
          <a:xfrm>
            <a:off x="5399998" y="1708165"/>
            <a:ext cx="6444002" cy="4807835"/>
          </a:xfrm>
        </p:spPr>
        <p:txBody>
          <a:bodyPr/>
          <a:lstStyle/>
          <a:p>
            <a:pPr marL="285750" indent="-285750">
              <a:buFont typeface="Arial" panose="020B0604020202020204" pitchFamily="34" charset="0"/>
              <a:buChar char="•"/>
            </a:pPr>
            <a:r>
              <a:rPr lang="en-AU" sz="1800" dirty="0">
                <a:latin typeface="+mn-lt"/>
              </a:rPr>
              <a:t>Consider the question </a:t>
            </a:r>
            <a:r>
              <a:rPr lang="en-AU" sz="1800" b="1" dirty="0">
                <a:latin typeface="+mn-lt"/>
              </a:rPr>
              <a:t>‘What does it mean to be healthy?’</a:t>
            </a:r>
          </a:p>
          <a:p>
            <a:pPr marL="285750" indent="-285750">
              <a:buFont typeface="Arial" panose="020B0604020202020204" pitchFamily="34" charset="0"/>
              <a:buChar char="•"/>
            </a:pPr>
            <a:r>
              <a:rPr lang="en-AU" sz="1800" dirty="0">
                <a:latin typeface="+mn-lt"/>
              </a:rPr>
              <a:t>Discuss with your partner and record your ideas on the paper or whiteboard provided.</a:t>
            </a:r>
          </a:p>
          <a:p>
            <a:pPr marL="285750" indent="-285750">
              <a:buFont typeface="Arial" panose="020B0604020202020204" pitchFamily="34" charset="0"/>
              <a:buChar char="•"/>
            </a:pPr>
            <a:r>
              <a:rPr lang="en-AU" sz="1800" dirty="0">
                <a:latin typeface="+mn-lt"/>
              </a:rPr>
              <a:t>Share your ideas with the class.</a:t>
            </a:r>
          </a:p>
        </p:txBody>
      </p:sp>
      <p:sp>
        <p:nvSpPr>
          <p:cNvPr id="3" name="Slide Number Placeholder 2">
            <a:extLst>
              <a:ext uri="{FF2B5EF4-FFF2-40B4-BE49-F238E27FC236}">
                <a16:creationId xmlns:a16="http://schemas.microsoft.com/office/drawing/2014/main" id="{9341746F-39E7-547B-B96F-B2781B4D1A5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87449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35160-54DE-1A34-49C6-7509EF69F0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3757C4-7D48-FF33-15D5-EA6A164752DF}"/>
              </a:ext>
            </a:extLst>
          </p:cNvPr>
          <p:cNvSpPr>
            <a:spLocks noGrp="1"/>
          </p:cNvSpPr>
          <p:nvPr>
            <p:ph type="title"/>
          </p:nvPr>
        </p:nvSpPr>
        <p:spPr/>
        <p:txBody>
          <a:bodyPr/>
          <a:lstStyle/>
          <a:p>
            <a:r>
              <a:rPr lang="en-AU" dirty="0">
                <a:latin typeface="+mj-lt"/>
              </a:rPr>
              <a:t>Contextual factors recap</a:t>
            </a:r>
          </a:p>
        </p:txBody>
      </p:sp>
      <p:sp>
        <p:nvSpPr>
          <p:cNvPr id="7" name="Text Placeholder 10">
            <a:extLst>
              <a:ext uri="{FF2B5EF4-FFF2-40B4-BE49-F238E27FC236}">
                <a16:creationId xmlns:a16="http://schemas.microsoft.com/office/drawing/2014/main" id="{60D2E5F6-6784-AEBC-5CCB-DA189FE1727B}"/>
              </a:ext>
            </a:extLst>
          </p:cNvPr>
          <p:cNvSpPr txBox="1">
            <a:spLocks/>
          </p:cNvSpPr>
          <p:nvPr/>
        </p:nvSpPr>
        <p:spPr>
          <a:xfrm>
            <a:off x="360000" y="1966502"/>
            <a:ext cx="9050557" cy="3244331"/>
          </a:xfrm>
          <a:prstGeom prst="rect">
            <a:avLst/>
          </a:prstGeom>
          <a:solidFill>
            <a:schemeClr val="bg1"/>
          </a:solidFill>
          <a:ln w="38100">
            <a:solidFill>
              <a:schemeClr val="accent1"/>
            </a:solidFill>
          </a:ln>
        </p:spPr>
        <p:txBody>
          <a:bodyPr vert="horz" lIns="180000" tIns="180000" rIns="180000" bIns="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4000" lvl="0" indent="-342900">
              <a:buFont typeface="Arial" panose="020B0604020202020204" pitchFamily="34" charset="0"/>
              <a:buChar char="•"/>
            </a:pPr>
            <a:r>
              <a:rPr lang="en-AU" sz="1800" dirty="0"/>
              <a:t>Contextual factors are the background conditions in our lives (time, money, family, culture, access, influences) that make healthy choices easier or harder.</a:t>
            </a:r>
          </a:p>
          <a:p>
            <a:pPr marL="504000" lvl="0" indent="-342900">
              <a:buFont typeface="Arial" panose="020B0604020202020204" pitchFamily="34" charset="0"/>
              <a:buChar char="•"/>
            </a:pPr>
            <a:r>
              <a:rPr lang="en-AU" sz="1800" dirty="0"/>
              <a:t>The same factor can be positive or negative depending on the situation.</a:t>
            </a:r>
          </a:p>
          <a:p>
            <a:pPr marL="504000" lvl="0" indent="-342900">
              <a:buFont typeface="Arial" panose="020B0604020202020204" pitchFamily="34" charset="0"/>
              <a:buChar char="•"/>
            </a:pPr>
            <a:r>
              <a:rPr lang="en-AU" sz="1800" dirty="0"/>
              <a:t>We can use strategies and supports to overcome barriers to healthy choices.</a:t>
            </a:r>
          </a:p>
          <a:p>
            <a:pPr marL="504000" indent="-342900">
              <a:buFont typeface="Arial" panose="020B0604020202020204" pitchFamily="34" charset="0"/>
              <a:buChar char="•"/>
            </a:pPr>
            <a:r>
              <a:rPr lang="en-AU" sz="1800" dirty="0"/>
              <a:t>Understanding these influences helps us to propose realistic strategies that support balanced and healthy lifestyles.</a:t>
            </a:r>
          </a:p>
        </p:txBody>
      </p:sp>
      <p:pic>
        <p:nvPicPr>
          <p:cNvPr id="9" name="Female character">
            <a:extLst>
              <a:ext uri="{FF2B5EF4-FFF2-40B4-BE49-F238E27FC236}">
                <a16:creationId xmlns:a16="http://schemas.microsoft.com/office/drawing/2014/main" id="{284C5B20-561F-4730-7B4F-9E9072608B2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410557" y="1966502"/>
            <a:ext cx="2528585" cy="4387498"/>
          </a:xfrm>
          <a:prstGeom prst="rect">
            <a:avLst/>
          </a:prstGeom>
        </p:spPr>
      </p:pic>
      <p:sp>
        <p:nvSpPr>
          <p:cNvPr id="3" name="Slide Number Placeholder 2">
            <a:extLst>
              <a:ext uri="{FF2B5EF4-FFF2-40B4-BE49-F238E27FC236}">
                <a16:creationId xmlns:a16="http://schemas.microsoft.com/office/drawing/2014/main" id="{335E73AE-89AD-2B9B-9DA3-6529F3436D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60</a:t>
            </a:fld>
            <a:endParaRPr lang="en-AU" dirty="0"/>
          </a:p>
        </p:txBody>
      </p:sp>
    </p:spTree>
    <p:extLst>
      <p:ext uri="{BB962C8B-B14F-4D97-AF65-F5344CB8AC3E}">
        <p14:creationId xmlns:p14="http://schemas.microsoft.com/office/powerpoint/2010/main" val="117773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05FE6-CECF-5C7A-1770-7C60A3E75E6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8CA6417-DAE1-D827-0F30-362B92A63694}"/>
              </a:ext>
            </a:extLst>
          </p:cNvPr>
          <p:cNvSpPr>
            <a:spLocks noGrp="1"/>
          </p:cNvSpPr>
          <p:nvPr>
            <p:ph type="ctrTitle"/>
          </p:nvPr>
        </p:nvSpPr>
        <p:spPr/>
        <p:txBody>
          <a:bodyPr/>
          <a:lstStyle/>
          <a:p>
            <a:r>
              <a:rPr lang="en-AU" dirty="0">
                <a:latin typeface="+mj-lt"/>
              </a:rPr>
              <a:t>Understanding sources of health information</a:t>
            </a:r>
          </a:p>
        </p:txBody>
      </p:sp>
    </p:spTree>
    <p:extLst>
      <p:ext uri="{BB962C8B-B14F-4D97-AF65-F5344CB8AC3E}">
        <p14:creationId xmlns:p14="http://schemas.microsoft.com/office/powerpoint/2010/main" val="199991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B506E-DDFC-529B-3FF0-078D9B0A81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2836365-0EC9-F4DA-51BB-0D9957FF5044}"/>
              </a:ext>
            </a:extLst>
          </p:cNvPr>
          <p:cNvSpPr>
            <a:spLocks noGrp="1"/>
          </p:cNvSpPr>
          <p:nvPr>
            <p:ph type="title"/>
          </p:nvPr>
        </p:nvSpPr>
        <p:spPr/>
        <p:txBody>
          <a:bodyPr/>
          <a:lstStyle/>
          <a:p>
            <a:r>
              <a:rPr lang="en-AU" dirty="0">
                <a:latin typeface="+mj-lt"/>
              </a:rPr>
              <a:t>Learning intentions and success criteria – understanding sources of health information</a:t>
            </a:r>
          </a:p>
        </p:txBody>
      </p:sp>
      <p:sp>
        <p:nvSpPr>
          <p:cNvPr id="3" name="TextBox 2">
            <a:extLst>
              <a:ext uri="{FF2B5EF4-FFF2-40B4-BE49-F238E27FC236}">
                <a16:creationId xmlns:a16="http://schemas.microsoft.com/office/drawing/2014/main" id="{CFEA8762-F57A-CD28-8C1F-F6063BA20114}"/>
              </a:ext>
            </a:extLst>
          </p:cNvPr>
          <p:cNvSpPr txBox="1"/>
          <p:nvPr/>
        </p:nvSpPr>
        <p:spPr>
          <a:xfrm>
            <a:off x="370416" y="1894417"/>
            <a:ext cx="11303000" cy="37804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b="1" dirty="0">
                <a:solidFill>
                  <a:schemeClr val="accent1"/>
                </a:solidFill>
                <a:latin typeface="+mj-lt"/>
                <a:cs typeface="Arial" panose="020B0604020202020204" pitchFamily="34" charset="0"/>
              </a:rPr>
              <a:t>We are learning to</a:t>
            </a:r>
            <a:endParaRPr lang="en-AU" sz="18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1800" dirty="0"/>
              <a:t>understand the concept of health literacy and the role it plays in helping us make informed health decisions</a:t>
            </a:r>
          </a:p>
          <a:p>
            <a:pPr marL="342900" indent="-342900">
              <a:lnSpc>
                <a:spcPct val="150000"/>
              </a:lnSpc>
              <a:spcAft>
                <a:spcPts val="1200"/>
              </a:spcAft>
              <a:buFont typeface="Arial" panose="020B0604020202020204" pitchFamily="34" charset="0"/>
              <a:buChar char="•"/>
            </a:pPr>
            <a:r>
              <a:rPr lang="en-AU" sz="1800" dirty="0"/>
              <a:t>identify the key features of reliable and credible sources of health information. </a:t>
            </a:r>
          </a:p>
          <a:p>
            <a:pPr>
              <a:lnSpc>
                <a:spcPct val="150000"/>
              </a:lnSpc>
              <a:spcAft>
                <a:spcPts val="1200"/>
              </a:spcAft>
            </a:pPr>
            <a:r>
              <a:rPr lang="en-AU" sz="1800" b="1" dirty="0">
                <a:solidFill>
                  <a:schemeClr val="accent1"/>
                </a:solidFill>
                <a:latin typeface="+mj-lt"/>
                <a:cs typeface="Arial" panose="020B0604020202020204" pitchFamily="34" charset="0"/>
              </a:rPr>
              <a:t>I can</a:t>
            </a:r>
            <a:endParaRPr lang="en-US" sz="18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1800" dirty="0"/>
              <a:t>explain what health literacy is and describe how it helps us make informed decisions</a:t>
            </a:r>
          </a:p>
          <a:p>
            <a:pPr marL="342900" lvl="0" indent="-342900">
              <a:lnSpc>
                <a:spcPct val="150000"/>
              </a:lnSpc>
              <a:spcAft>
                <a:spcPts val="1200"/>
              </a:spcAft>
              <a:buFont typeface="Arial" panose="020B0604020202020204" pitchFamily="34" charset="0"/>
              <a:buChar char="•"/>
            </a:pPr>
            <a:r>
              <a:rPr lang="en-AU" sz="1800" dirty="0"/>
              <a:t>access and assess health information sources and explain why some are more reliable than others </a:t>
            </a:r>
          </a:p>
          <a:p>
            <a:pPr marL="342900" lvl="0" indent="-342900">
              <a:lnSpc>
                <a:spcPct val="150000"/>
              </a:lnSpc>
              <a:spcAft>
                <a:spcPts val="1200"/>
              </a:spcAft>
              <a:buFont typeface="Arial" panose="020B0604020202020204" pitchFamily="34" charset="0"/>
              <a:buChar char="•"/>
            </a:pPr>
            <a:r>
              <a:rPr lang="en-AU" sz="1800" dirty="0"/>
              <a:t>identify the purpose of heath information and specific techniques used to achieve it.</a:t>
            </a:r>
          </a:p>
        </p:txBody>
      </p:sp>
      <p:sp>
        <p:nvSpPr>
          <p:cNvPr id="2" name="Slide Number Placeholder 1">
            <a:extLst>
              <a:ext uri="{FF2B5EF4-FFF2-40B4-BE49-F238E27FC236}">
                <a16:creationId xmlns:a16="http://schemas.microsoft.com/office/drawing/2014/main" id="{0DE22700-A42D-57A9-496E-9FD8D1E2DF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62</a:t>
            </a:fld>
            <a:endParaRPr lang="en-AU" dirty="0"/>
          </a:p>
        </p:txBody>
      </p:sp>
    </p:spTree>
    <p:extLst>
      <p:ext uri="{BB962C8B-B14F-4D97-AF65-F5344CB8AC3E}">
        <p14:creationId xmlns:p14="http://schemas.microsoft.com/office/powerpoint/2010/main" val="28620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501FC-D666-A2AD-54E3-FCADB04233D8}"/>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3AF01FE-05A9-C208-CFBA-14A0473990CD}"/>
              </a:ext>
              <a:ext uri="{C183D7F6-B498-43B3-948B-1728B52AA6E4}">
                <adec:decorative xmlns:adec="http://schemas.microsoft.com/office/drawing/2017/decorative" val="1"/>
              </a:ext>
            </a:extLst>
          </p:cNvPr>
          <p:cNvSpPr/>
          <p:nvPr/>
        </p:nvSpPr>
        <p:spPr>
          <a:xfrm>
            <a:off x="0" y="1456661"/>
            <a:ext cx="12192000" cy="5456758"/>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itle 3">
            <a:extLst>
              <a:ext uri="{FF2B5EF4-FFF2-40B4-BE49-F238E27FC236}">
                <a16:creationId xmlns:a16="http://schemas.microsoft.com/office/drawing/2014/main" id="{0E2829EB-A309-56FC-EF7F-161C040EB2F9}"/>
              </a:ext>
            </a:extLst>
          </p:cNvPr>
          <p:cNvSpPr>
            <a:spLocks noGrp="1"/>
          </p:cNvSpPr>
          <p:nvPr>
            <p:ph type="title"/>
          </p:nvPr>
        </p:nvSpPr>
        <p:spPr>
          <a:xfrm>
            <a:off x="360000" y="426021"/>
            <a:ext cx="11484000" cy="545601"/>
          </a:xfrm>
        </p:spPr>
        <p:txBody>
          <a:bodyPr/>
          <a:lstStyle/>
          <a:p>
            <a:r>
              <a:rPr lang="en-AU" dirty="0">
                <a:latin typeface="+mj-lt"/>
              </a:rPr>
              <a:t>Investigating health information</a:t>
            </a:r>
          </a:p>
        </p:txBody>
      </p:sp>
      <p:sp>
        <p:nvSpPr>
          <p:cNvPr id="12" name="Text Placeholder 4">
            <a:extLst>
              <a:ext uri="{FF2B5EF4-FFF2-40B4-BE49-F238E27FC236}">
                <a16:creationId xmlns:a16="http://schemas.microsoft.com/office/drawing/2014/main" id="{A2B51B42-AED6-5BAD-F9D5-3806412BFEAC}"/>
              </a:ext>
            </a:extLst>
          </p:cNvPr>
          <p:cNvSpPr>
            <a:spLocks noGrp="1"/>
          </p:cNvSpPr>
          <p:nvPr>
            <p:ph type="body" sz="quarter" idx="18"/>
          </p:nvPr>
        </p:nvSpPr>
        <p:spPr>
          <a:xfrm>
            <a:off x="360000" y="1023084"/>
            <a:ext cx="5400000" cy="294189"/>
          </a:xfrm>
        </p:spPr>
        <p:txBody>
          <a:bodyPr/>
          <a:lstStyle/>
          <a:p>
            <a:r>
              <a:rPr lang="en-AU" dirty="0">
                <a:latin typeface="+mj-lt"/>
              </a:rPr>
              <a:t>Health information checklist</a:t>
            </a:r>
          </a:p>
        </p:txBody>
      </p:sp>
      <p:graphicFrame>
        <p:nvGraphicFramePr>
          <p:cNvPr id="7" name="Table 6">
            <a:extLst>
              <a:ext uri="{FF2B5EF4-FFF2-40B4-BE49-F238E27FC236}">
                <a16:creationId xmlns:a16="http://schemas.microsoft.com/office/drawing/2014/main" id="{AC7D286A-08A3-D5F3-2E7A-0DB97EFD39F4}"/>
              </a:ext>
            </a:extLst>
          </p:cNvPr>
          <p:cNvGraphicFramePr>
            <a:graphicFrameLocks noGrp="1"/>
          </p:cNvGraphicFramePr>
          <p:nvPr>
            <p:extLst>
              <p:ext uri="{D42A27DB-BD31-4B8C-83A1-F6EECF244321}">
                <p14:modId xmlns:p14="http://schemas.microsoft.com/office/powerpoint/2010/main" val="2409013274"/>
              </p:ext>
            </p:extLst>
          </p:nvPr>
        </p:nvGraphicFramePr>
        <p:xfrm>
          <a:off x="218663" y="1573360"/>
          <a:ext cx="11273387" cy="5205006"/>
        </p:xfrm>
        <a:graphic>
          <a:graphicData uri="http://schemas.openxmlformats.org/drawingml/2006/table">
            <a:tbl>
              <a:tblPr firstRow="1" firstCol="1" bandRow="1"/>
              <a:tblGrid>
                <a:gridCol w="1336424">
                  <a:extLst>
                    <a:ext uri="{9D8B030D-6E8A-4147-A177-3AD203B41FA5}">
                      <a16:colId xmlns:a16="http://schemas.microsoft.com/office/drawing/2014/main" val="329448866"/>
                    </a:ext>
                  </a:extLst>
                </a:gridCol>
                <a:gridCol w="3133605">
                  <a:extLst>
                    <a:ext uri="{9D8B030D-6E8A-4147-A177-3AD203B41FA5}">
                      <a16:colId xmlns:a16="http://schemas.microsoft.com/office/drawing/2014/main" val="1956346924"/>
                    </a:ext>
                  </a:extLst>
                </a:gridCol>
                <a:gridCol w="3336084">
                  <a:extLst>
                    <a:ext uri="{9D8B030D-6E8A-4147-A177-3AD203B41FA5}">
                      <a16:colId xmlns:a16="http://schemas.microsoft.com/office/drawing/2014/main" val="2961618890"/>
                    </a:ext>
                  </a:extLst>
                </a:gridCol>
                <a:gridCol w="3467274">
                  <a:extLst>
                    <a:ext uri="{9D8B030D-6E8A-4147-A177-3AD203B41FA5}">
                      <a16:colId xmlns:a16="http://schemas.microsoft.com/office/drawing/2014/main" val="96846965"/>
                    </a:ext>
                  </a:extLst>
                </a:gridCol>
              </a:tblGrid>
              <a:tr h="309028">
                <a:tc>
                  <a:txBody>
                    <a:bodyPr/>
                    <a:lstStyle/>
                    <a:p>
                      <a:pPr>
                        <a:lnSpc>
                          <a:spcPct val="114000"/>
                        </a:lnSpc>
                        <a:spcBef>
                          <a:spcPts val="0"/>
                        </a:spcBef>
                        <a:spcAft>
                          <a:spcPts val="600"/>
                        </a:spcAft>
                        <a:buNone/>
                      </a:pPr>
                      <a:r>
                        <a:rPr lang="en-AU" sz="1600" b="1" dirty="0">
                          <a:solidFill>
                            <a:srgbClr val="FFFFFF"/>
                          </a:solidFill>
                          <a:effectLst/>
                          <a:latin typeface="+mj-lt"/>
                          <a:ea typeface="Calibri" panose="020F0502020204030204" pitchFamily="34" charset="0"/>
                          <a:cs typeface="Arial" panose="020B0604020202020204" pitchFamily="34" charset="0"/>
                        </a:rPr>
                        <a:t>Criteria</a:t>
                      </a:r>
                      <a:endParaRPr lang="en-AU" sz="1600" dirty="0">
                        <a:effectLst/>
                        <a:latin typeface="+mj-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a:noFill/>
                    </a:lnR>
                    <a:lnT w="12700" cap="flat" cmpd="sng" algn="ctr">
                      <a:solidFill>
                        <a:srgbClr val="00266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14000"/>
                        </a:lnSpc>
                        <a:spcBef>
                          <a:spcPts val="0"/>
                        </a:spcBef>
                        <a:spcAft>
                          <a:spcPts val="600"/>
                        </a:spcAft>
                        <a:buNone/>
                      </a:pPr>
                      <a:r>
                        <a:rPr lang="en-AU" sz="1600" b="1" dirty="0">
                          <a:solidFill>
                            <a:srgbClr val="FFFFFF"/>
                          </a:solidFill>
                          <a:effectLst/>
                          <a:latin typeface="+mj-lt"/>
                          <a:ea typeface="Calibri" panose="020F0502020204030204" pitchFamily="34" charset="0"/>
                          <a:cs typeface="Arial" panose="020B0604020202020204" pitchFamily="34" charset="0"/>
                        </a:rPr>
                        <a:t>Meets the Criteria</a:t>
                      </a:r>
                      <a:endParaRPr lang="en-AU" sz="1600" dirty="0">
                        <a:effectLst/>
                        <a:latin typeface="+mj-lt"/>
                        <a:ea typeface="Calibri" panose="020F0502020204030204" pitchFamily="34" charset="0"/>
                        <a:cs typeface="Arial" panose="020B0604020202020204" pitchFamily="34" charset="0"/>
                      </a:endParaRPr>
                    </a:p>
                  </a:txBody>
                  <a:tcPr marL="72000" marR="72000" marT="72000" marB="72000">
                    <a:lnL>
                      <a:noFill/>
                    </a:lnL>
                    <a:lnR>
                      <a:noFill/>
                    </a:lnR>
                    <a:lnT w="12700" cap="flat" cmpd="sng" algn="ctr">
                      <a:solidFill>
                        <a:srgbClr val="00266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14000"/>
                        </a:lnSpc>
                        <a:spcBef>
                          <a:spcPts val="0"/>
                        </a:spcBef>
                        <a:spcAft>
                          <a:spcPts val="600"/>
                        </a:spcAft>
                        <a:buNone/>
                      </a:pPr>
                      <a:r>
                        <a:rPr lang="en-AU" sz="1600" b="1" dirty="0">
                          <a:solidFill>
                            <a:srgbClr val="FFFFFF"/>
                          </a:solidFill>
                          <a:effectLst/>
                          <a:latin typeface="+mj-lt"/>
                          <a:ea typeface="Calibri" panose="020F0502020204030204" pitchFamily="34" charset="0"/>
                          <a:cs typeface="Arial" panose="020B0604020202020204" pitchFamily="34" charset="0"/>
                        </a:rPr>
                        <a:t>Partially Meets</a:t>
                      </a:r>
                      <a:endParaRPr lang="en-AU" sz="1600" dirty="0">
                        <a:effectLst/>
                        <a:latin typeface="+mj-lt"/>
                        <a:ea typeface="Calibri" panose="020F0502020204030204" pitchFamily="34" charset="0"/>
                        <a:cs typeface="Arial" panose="020B0604020202020204" pitchFamily="34" charset="0"/>
                      </a:endParaRPr>
                    </a:p>
                  </a:txBody>
                  <a:tcPr marL="72000" marR="72000" marT="72000" marB="72000">
                    <a:lnL>
                      <a:noFill/>
                    </a:lnL>
                    <a:lnR>
                      <a:noFill/>
                    </a:lnR>
                    <a:lnT w="12700" cap="flat" cmpd="sng" algn="ctr">
                      <a:solidFill>
                        <a:srgbClr val="00266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tc>
                  <a:txBody>
                    <a:bodyPr/>
                    <a:lstStyle/>
                    <a:p>
                      <a:pPr>
                        <a:lnSpc>
                          <a:spcPct val="114000"/>
                        </a:lnSpc>
                        <a:spcBef>
                          <a:spcPts val="0"/>
                        </a:spcBef>
                        <a:spcAft>
                          <a:spcPts val="600"/>
                        </a:spcAft>
                        <a:buNone/>
                      </a:pPr>
                      <a:r>
                        <a:rPr lang="en-AU" sz="1600" b="1" dirty="0">
                          <a:solidFill>
                            <a:srgbClr val="FFFFFF"/>
                          </a:solidFill>
                          <a:effectLst/>
                          <a:latin typeface="+mj-lt"/>
                          <a:ea typeface="Calibri" panose="020F0502020204030204" pitchFamily="34" charset="0"/>
                          <a:cs typeface="Arial" panose="020B0604020202020204" pitchFamily="34" charset="0"/>
                        </a:rPr>
                        <a:t>Does Not Meet</a:t>
                      </a:r>
                      <a:endParaRPr lang="en-AU" sz="1600" dirty="0">
                        <a:effectLst/>
                        <a:latin typeface="+mj-lt"/>
                        <a:ea typeface="Calibri" panose="020F0502020204030204" pitchFamily="34" charset="0"/>
                        <a:cs typeface="Arial" panose="020B0604020202020204" pitchFamily="34" charset="0"/>
                      </a:endParaRPr>
                    </a:p>
                  </a:txBody>
                  <a:tcPr marL="72000" marR="72000" marT="72000" marB="72000">
                    <a:lnL>
                      <a:noFill/>
                    </a:lnL>
                    <a:lnR w="12700" cap="flat" cmpd="sng" algn="ctr">
                      <a:solidFill>
                        <a:srgbClr val="000000"/>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2007646511"/>
                  </a:ext>
                </a:extLst>
              </a:tr>
              <a:tr h="709169">
                <a:tc>
                  <a:txBody>
                    <a:bodyPr/>
                    <a:lstStyle/>
                    <a:p>
                      <a:pPr>
                        <a:lnSpc>
                          <a:spcPct val="114000"/>
                        </a:lnSpc>
                        <a:spcBef>
                          <a:spcPts val="0"/>
                        </a:spcBef>
                        <a:spcAft>
                          <a:spcPts val="600"/>
                        </a:spcAft>
                        <a:buNone/>
                      </a:pPr>
                      <a:r>
                        <a:rPr lang="en-AU" sz="1600" b="1" dirty="0">
                          <a:solidFill>
                            <a:srgbClr val="000000"/>
                          </a:solidFill>
                          <a:effectLst/>
                          <a:latin typeface="+mj-lt"/>
                          <a:ea typeface="Calibri" panose="020F0502020204030204" pitchFamily="34" charset="0"/>
                          <a:cs typeface="Arial" panose="020B0604020202020204" pitchFamily="34" charset="0"/>
                        </a:rPr>
                        <a:t>Currency</a:t>
                      </a:r>
                      <a:endParaRPr lang="en-AU" sz="1600" dirty="0">
                        <a:effectLst/>
                        <a:latin typeface="+mj-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information is current (within the last 5 years).</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No date provided or unclear when it was created.</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information is not current (more than 5 years old).</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1606432"/>
                  </a:ext>
                </a:extLst>
              </a:tr>
              <a:tr h="879510">
                <a:tc>
                  <a:txBody>
                    <a:bodyPr/>
                    <a:lstStyle/>
                    <a:p>
                      <a:pPr>
                        <a:lnSpc>
                          <a:spcPct val="114000"/>
                        </a:lnSpc>
                        <a:spcBef>
                          <a:spcPts val="0"/>
                        </a:spcBef>
                        <a:spcAft>
                          <a:spcPts val="600"/>
                        </a:spcAft>
                        <a:buNone/>
                      </a:pPr>
                      <a:r>
                        <a:rPr lang="en-AU" sz="1600" b="1" dirty="0">
                          <a:solidFill>
                            <a:srgbClr val="000000"/>
                          </a:solidFill>
                          <a:effectLst/>
                          <a:latin typeface="+mj-lt"/>
                          <a:ea typeface="Calibri" panose="020F0502020204030204" pitchFamily="34" charset="0"/>
                          <a:cs typeface="Arial" panose="020B0604020202020204" pitchFamily="34" charset="0"/>
                        </a:rPr>
                        <a:t>Relevance</a:t>
                      </a:r>
                      <a:endParaRPr lang="en-AU" sz="1600" dirty="0">
                        <a:effectLst/>
                        <a:latin typeface="+mj-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information is clearly relevant to my age, health needs, or context.</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information is somewhat relevant to my age but only partially applies to my situation.</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information is not relevant for your my or health needs.</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134209771"/>
                  </a:ext>
                </a:extLst>
              </a:tr>
              <a:tr h="1172681">
                <a:tc>
                  <a:txBody>
                    <a:bodyPr/>
                    <a:lstStyle/>
                    <a:p>
                      <a:pPr>
                        <a:lnSpc>
                          <a:spcPct val="114000"/>
                        </a:lnSpc>
                        <a:spcBef>
                          <a:spcPts val="0"/>
                        </a:spcBef>
                        <a:spcAft>
                          <a:spcPts val="600"/>
                        </a:spcAft>
                        <a:buNone/>
                      </a:pPr>
                      <a:r>
                        <a:rPr lang="en-AU" sz="1600" b="1" dirty="0">
                          <a:solidFill>
                            <a:srgbClr val="000000"/>
                          </a:solidFill>
                          <a:effectLst/>
                          <a:latin typeface="+mj-lt"/>
                          <a:ea typeface="Calibri" panose="020F0502020204030204" pitchFamily="34" charset="0"/>
                          <a:cs typeface="Arial" panose="020B0604020202020204" pitchFamily="34" charset="0"/>
                        </a:rPr>
                        <a:t>Authority</a:t>
                      </a:r>
                      <a:endParaRPr lang="en-AU" sz="1600" dirty="0">
                        <a:effectLst/>
                        <a:latin typeface="+mj-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source is a credible expert or official organisation (e.g., government, health professional).</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source is unclear, but it cites statistics or information from other credible sources.</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source is written by someone whose expertise is not quantified.</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3253182"/>
                  </a:ext>
                </a:extLst>
              </a:tr>
              <a:tr h="879510">
                <a:tc>
                  <a:txBody>
                    <a:bodyPr/>
                    <a:lstStyle/>
                    <a:p>
                      <a:pPr>
                        <a:lnSpc>
                          <a:spcPct val="114000"/>
                        </a:lnSpc>
                        <a:spcBef>
                          <a:spcPts val="0"/>
                        </a:spcBef>
                        <a:spcAft>
                          <a:spcPts val="600"/>
                        </a:spcAft>
                        <a:buNone/>
                      </a:pPr>
                      <a:r>
                        <a:rPr lang="en-AU" sz="1600" b="1" dirty="0">
                          <a:solidFill>
                            <a:srgbClr val="000000"/>
                          </a:solidFill>
                          <a:effectLst/>
                          <a:latin typeface="+mj-lt"/>
                          <a:ea typeface="Calibri" panose="020F0502020204030204" pitchFamily="34" charset="0"/>
                          <a:cs typeface="Arial" panose="020B0604020202020204" pitchFamily="34" charset="0"/>
                        </a:rPr>
                        <a:t>Accuracy</a:t>
                      </a:r>
                      <a:endParaRPr lang="en-AU" sz="1600" dirty="0">
                        <a:effectLst/>
                        <a:latin typeface="+mj-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information is supported by evidence, facts, or research and can be verified.</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Some evidence or facts provided, but it is incomplete or unclear.</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information is opinion-based and cannot be verified.</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4194819374"/>
                  </a:ext>
                </a:extLst>
              </a:tr>
              <a:tr h="879510">
                <a:tc>
                  <a:txBody>
                    <a:bodyPr/>
                    <a:lstStyle/>
                    <a:p>
                      <a:pPr>
                        <a:lnSpc>
                          <a:spcPct val="114000"/>
                        </a:lnSpc>
                        <a:spcBef>
                          <a:spcPts val="0"/>
                        </a:spcBef>
                        <a:spcAft>
                          <a:spcPts val="600"/>
                        </a:spcAft>
                        <a:buNone/>
                      </a:pPr>
                      <a:r>
                        <a:rPr lang="en-AU" sz="1600" b="1" dirty="0">
                          <a:solidFill>
                            <a:srgbClr val="000000"/>
                          </a:solidFill>
                          <a:effectLst/>
                          <a:latin typeface="+mj-lt"/>
                          <a:ea typeface="Calibri" panose="020F0502020204030204" pitchFamily="34" charset="0"/>
                          <a:cs typeface="Arial" panose="020B0604020202020204" pitchFamily="34" charset="0"/>
                        </a:rPr>
                        <a:t>Purpose</a:t>
                      </a:r>
                      <a:endParaRPr lang="en-AU" sz="1600" dirty="0">
                        <a:effectLst/>
                        <a:latin typeface="+mj-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information is created to inform or educate, without bias or commercial intent.</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purpose is unclear or partially persuasive.</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4000"/>
                        </a:lnSpc>
                        <a:spcBef>
                          <a:spcPts val="0"/>
                        </a:spcBef>
                        <a:spcAft>
                          <a:spcPts val="600"/>
                        </a:spcAft>
                        <a:buNone/>
                      </a:pPr>
                      <a:r>
                        <a:rPr lang="en-AU" sz="1600" dirty="0">
                          <a:solidFill>
                            <a:srgbClr val="000000"/>
                          </a:solidFill>
                          <a:effectLst/>
                          <a:latin typeface="+mn-lt"/>
                          <a:ea typeface="Calibri" panose="020F0502020204030204" pitchFamily="34" charset="0"/>
                          <a:cs typeface="Arial" panose="020B0604020202020204" pitchFamily="34" charset="0"/>
                        </a:rPr>
                        <a:t>The information is designed to sell, persuade, or manipulate, rather than inform.</a:t>
                      </a:r>
                      <a:endParaRPr lang="en-AU" sz="1600" dirty="0">
                        <a:effectLst/>
                        <a:latin typeface="+mn-lt"/>
                        <a:ea typeface="Calibri" panose="020F0502020204030204" pitchFamily="34" charset="0"/>
                        <a:cs typeface="Arial" panose="020B0604020202020204" pitchFamily="34" charset="0"/>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9609519"/>
                  </a:ext>
                </a:extLst>
              </a:tr>
            </a:tbl>
          </a:graphicData>
        </a:graphic>
      </p:graphicFrame>
      <p:sp>
        <p:nvSpPr>
          <p:cNvPr id="3" name="Slide Number Placeholder 2">
            <a:extLst>
              <a:ext uri="{FF2B5EF4-FFF2-40B4-BE49-F238E27FC236}">
                <a16:creationId xmlns:a16="http://schemas.microsoft.com/office/drawing/2014/main" id="{763D7926-C587-123A-9FA9-01FABE6712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63</a:t>
            </a:fld>
            <a:endParaRPr lang="en-AU" dirty="0"/>
          </a:p>
        </p:txBody>
      </p:sp>
    </p:spTree>
    <p:extLst>
      <p:ext uri="{BB962C8B-B14F-4D97-AF65-F5344CB8AC3E}">
        <p14:creationId xmlns:p14="http://schemas.microsoft.com/office/powerpoint/2010/main" val="209416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A4929-B48C-5661-5997-10E923573E8C}"/>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71EC78CA-236F-FAA0-CED6-918A01278306}"/>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540650"/>
            <a:ext cx="4427537" cy="5975350"/>
          </a:xfrm>
        </p:spPr>
      </p:pic>
      <p:sp>
        <p:nvSpPr>
          <p:cNvPr id="2" name="Title 1">
            <a:extLst>
              <a:ext uri="{FF2B5EF4-FFF2-40B4-BE49-F238E27FC236}">
                <a16:creationId xmlns:a16="http://schemas.microsoft.com/office/drawing/2014/main" id="{CBDD4C3D-5DBE-FDD9-AE23-F9B028B7EC46}"/>
              </a:ext>
            </a:extLst>
          </p:cNvPr>
          <p:cNvSpPr>
            <a:spLocks noGrp="1"/>
          </p:cNvSpPr>
          <p:nvPr>
            <p:ph type="title"/>
          </p:nvPr>
        </p:nvSpPr>
        <p:spPr>
          <a:xfrm>
            <a:off x="5399998" y="360000"/>
            <a:ext cx="6485612" cy="444154"/>
          </a:xfrm>
        </p:spPr>
        <p:txBody>
          <a:bodyPr/>
          <a:lstStyle/>
          <a:p>
            <a:r>
              <a:rPr lang="en-AU" dirty="0">
                <a:latin typeface="+mj-lt"/>
              </a:rPr>
              <a:t>Activity – evaluating health information (1)</a:t>
            </a:r>
            <a:endParaRPr lang="en-AU" dirty="0"/>
          </a:p>
        </p:txBody>
      </p:sp>
      <p:sp>
        <p:nvSpPr>
          <p:cNvPr id="5" name="Text Placeholder 4">
            <a:extLst>
              <a:ext uri="{FF2B5EF4-FFF2-40B4-BE49-F238E27FC236}">
                <a16:creationId xmlns:a16="http://schemas.microsoft.com/office/drawing/2014/main" id="{9F40BC7B-19ED-6C5D-C342-CCB2C3353A63}"/>
              </a:ext>
            </a:extLst>
          </p:cNvPr>
          <p:cNvSpPr>
            <a:spLocks noGrp="1"/>
          </p:cNvSpPr>
          <p:nvPr>
            <p:ph type="body" sz="quarter" idx="18"/>
          </p:nvPr>
        </p:nvSpPr>
        <p:spPr>
          <a:xfrm>
            <a:off x="5399998" y="1413976"/>
            <a:ext cx="5400000" cy="294189"/>
          </a:xfrm>
        </p:spPr>
        <p:txBody>
          <a:bodyPr/>
          <a:lstStyle/>
          <a:p>
            <a:r>
              <a:rPr lang="en-AU" dirty="0">
                <a:latin typeface="+mj-lt"/>
              </a:rPr>
              <a:t>Group activity</a:t>
            </a:r>
          </a:p>
        </p:txBody>
      </p:sp>
      <p:sp>
        <p:nvSpPr>
          <p:cNvPr id="4" name="Text Placeholder 10">
            <a:extLst>
              <a:ext uri="{FF2B5EF4-FFF2-40B4-BE49-F238E27FC236}">
                <a16:creationId xmlns:a16="http://schemas.microsoft.com/office/drawing/2014/main" id="{1C519A0F-F8B8-D166-19DA-8B339F995996}"/>
              </a:ext>
            </a:extLst>
          </p:cNvPr>
          <p:cNvSpPr>
            <a:spLocks noGrp="1"/>
          </p:cNvSpPr>
          <p:nvPr>
            <p:ph type="body" sz="quarter" idx="17"/>
          </p:nvPr>
        </p:nvSpPr>
        <p:spPr>
          <a:xfrm>
            <a:off x="5399998" y="1905182"/>
            <a:ext cx="6444002" cy="4807835"/>
          </a:xfrm>
        </p:spPr>
        <p:txBody>
          <a:bodyPr/>
          <a:lstStyle/>
          <a:p>
            <a:r>
              <a:rPr lang="en-AU" sz="1800" dirty="0">
                <a:latin typeface="+mn-lt"/>
              </a:rPr>
              <a:t>In groups:</a:t>
            </a:r>
          </a:p>
          <a:p>
            <a:pPr marL="285750" indent="-285750">
              <a:buFont typeface="Arial" panose="020B0604020202020204" pitchFamily="34" charset="0"/>
              <a:buChar char="•"/>
            </a:pPr>
            <a:r>
              <a:rPr lang="en-AU" sz="1800" dirty="0">
                <a:latin typeface="+mn-lt"/>
              </a:rPr>
              <a:t>review each piece of health information</a:t>
            </a:r>
            <a:endParaRPr lang="en-AU" sz="1800" b="1" dirty="0">
              <a:latin typeface="+mn-lt"/>
            </a:endParaRPr>
          </a:p>
          <a:p>
            <a:pPr marL="285750" indent="-285750">
              <a:buFont typeface="Arial" panose="020B0604020202020204" pitchFamily="34" charset="0"/>
              <a:buChar char="•"/>
            </a:pPr>
            <a:r>
              <a:rPr lang="en-AU" sz="1800" dirty="0">
                <a:latin typeface="+mn-lt"/>
              </a:rPr>
              <a:t>consider the criteria of the ‘health information checklist’</a:t>
            </a:r>
          </a:p>
          <a:p>
            <a:pPr marL="285750" indent="-285750">
              <a:buFont typeface="Arial" panose="020B0604020202020204" pitchFamily="34" charset="0"/>
              <a:buChar char="•"/>
            </a:pPr>
            <a:r>
              <a:rPr lang="en-AU" sz="1800" dirty="0">
                <a:latin typeface="+mn-lt"/>
              </a:rPr>
              <a:t>discuss and a group and evaluate each piece of health information by completing the checklist.</a:t>
            </a:r>
          </a:p>
        </p:txBody>
      </p:sp>
      <p:sp>
        <p:nvSpPr>
          <p:cNvPr id="3" name="Slide Number Placeholder 2">
            <a:extLst>
              <a:ext uri="{FF2B5EF4-FFF2-40B4-BE49-F238E27FC236}">
                <a16:creationId xmlns:a16="http://schemas.microsoft.com/office/drawing/2014/main" id="{7F5CFF2C-25CE-05A2-E71D-2A5FE00A92A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64</a:t>
            </a:fld>
            <a:endParaRPr lang="en-AU" dirty="0"/>
          </a:p>
        </p:txBody>
      </p:sp>
    </p:spTree>
    <p:extLst>
      <p:ext uri="{BB962C8B-B14F-4D97-AF65-F5344CB8AC3E}">
        <p14:creationId xmlns:p14="http://schemas.microsoft.com/office/powerpoint/2010/main" val="174038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E3E4B-29CC-38C1-4422-E241A1D181EF}"/>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87D96C84-F808-9747-8EA3-6159B1ABE54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360363"/>
            <a:ext cx="4427537" cy="5975350"/>
          </a:xfrm>
        </p:spPr>
      </p:pic>
      <p:sp>
        <p:nvSpPr>
          <p:cNvPr id="2" name="Title 1">
            <a:extLst>
              <a:ext uri="{FF2B5EF4-FFF2-40B4-BE49-F238E27FC236}">
                <a16:creationId xmlns:a16="http://schemas.microsoft.com/office/drawing/2014/main" id="{72CA6F36-6583-9B98-7DAE-5BAEBAA8A667}"/>
              </a:ext>
            </a:extLst>
          </p:cNvPr>
          <p:cNvSpPr>
            <a:spLocks noGrp="1"/>
          </p:cNvSpPr>
          <p:nvPr>
            <p:ph type="title"/>
          </p:nvPr>
        </p:nvSpPr>
        <p:spPr>
          <a:xfrm>
            <a:off x="5399998" y="360000"/>
            <a:ext cx="6485612" cy="444154"/>
          </a:xfrm>
        </p:spPr>
        <p:txBody>
          <a:bodyPr/>
          <a:lstStyle/>
          <a:p>
            <a:r>
              <a:rPr lang="en-AU" dirty="0">
                <a:latin typeface="+mj-lt"/>
              </a:rPr>
              <a:t>Activity – evaluating health information (2)</a:t>
            </a:r>
            <a:endParaRPr lang="en-AU" dirty="0"/>
          </a:p>
        </p:txBody>
      </p:sp>
      <p:sp>
        <p:nvSpPr>
          <p:cNvPr id="5" name="Text Placeholder 4">
            <a:extLst>
              <a:ext uri="{FF2B5EF4-FFF2-40B4-BE49-F238E27FC236}">
                <a16:creationId xmlns:a16="http://schemas.microsoft.com/office/drawing/2014/main" id="{F2C7BD5E-AE8B-364A-D7C9-7E7A97166ABD}"/>
              </a:ext>
            </a:extLst>
          </p:cNvPr>
          <p:cNvSpPr>
            <a:spLocks noGrp="1"/>
          </p:cNvSpPr>
          <p:nvPr>
            <p:ph type="body" sz="quarter" idx="18"/>
          </p:nvPr>
        </p:nvSpPr>
        <p:spPr>
          <a:xfrm>
            <a:off x="5399998" y="1413976"/>
            <a:ext cx="5400000" cy="294189"/>
          </a:xfrm>
        </p:spPr>
        <p:txBody>
          <a:bodyPr/>
          <a:lstStyle/>
          <a:p>
            <a:r>
              <a:rPr lang="en-AU" dirty="0">
                <a:latin typeface="+mj-lt"/>
              </a:rPr>
              <a:t>Room walk</a:t>
            </a:r>
          </a:p>
        </p:txBody>
      </p:sp>
      <p:sp>
        <p:nvSpPr>
          <p:cNvPr id="4" name="Text Placeholder 10">
            <a:extLst>
              <a:ext uri="{FF2B5EF4-FFF2-40B4-BE49-F238E27FC236}">
                <a16:creationId xmlns:a16="http://schemas.microsoft.com/office/drawing/2014/main" id="{8F03FE5E-B978-65AB-F804-A32D119F100F}"/>
              </a:ext>
            </a:extLst>
          </p:cNvPr>
          <p:cNvSpPr>
            <a:spLocks noGrp="1"/>
          </p:cNvSpPr>
          <p:nvPr>
            <p:ph type="body" sz="quarter" idx="17"/>
          </p:nvPr>
        </p:nvSpPr>
        <p:spPr>
          <a:xfrm>
            <a:off x="5399998" y="1798165"/>
            <a:ext cx="6485612" cy="4807835"/>
          </a:xfrm>
        </p:spPr>
        <p:txBody>
          <a:bodyPr/>
          <a:lstStyle/>
          <a:p>
            <a:pPr marL="285750" indent="-285750">
              <a:buFont typeface="Arial" panose="020B0604020202020204" pitchFamily="34" charset="0"/>
              <a:buChar char="•"/>
            </a:pPr>
            <a:r>
              <a:rPr lang="en-AU" sz="1800" dirty="0">
                <a:latin typeface="+mn-lt"/>
              </a:rPr>
              <a:t>Consider the following questions:</a:t>
            </a:r>
          </a:p>
          <a:p>
            <a:pPr marL="648000" indent="-285750">
              <a:buFont typeface="Arial"/>
              <a:buChar char="–"/>
            </a:pPr>
            <a:r>
              <a:rPr lang="en-AU" sz="1800" dirty="0">
                <a:latin typeface="+mn-lt"/>
              </a:rPr>
              <a:t>Which piece of health information is best?</a:t>
            </a:r>
          </a:p>
          <a:p>
            <a:pPr marL="648000" indent="-285750">
              <a:buFont typeface="Arial"/>
              <a:buChar char="–"/>
            </a:pPr>
            <a:r>
              <a:rPr lang="en-AU" sz="1800" dirty="0">
                <a:latin typeface="+mn-lt"/>
              </a:rPr>
              <a:t>Which piece of information might not help you make informed health choices?</a:t>
            </a:r>
          </a:p>
          <a:p>
            <a:pPr marL="285750" indent="-285750">
              <a:buFont typeface="Arial" panose="020B0604020202020204" pitchFamily="34" charset="0"/>
              <a:buChar char="•"/>
            </a:pPr>
            <a:r>
              <a:rPr lang="en-AU" sz="1800" dirty="0">
                <a:latin typeface="+mn-lt"/>
              </a:rPr>
              <a:t>Each corner of the room represents a different piece of health information. Based on the question posed, move to the corner of the room that best represents your answer.</a:t>
            </a:r>
          </a:p>
          <a:p>
            <a:pPr marL="285750" indent="-285750">
              <a:buFont typeface="Arial" panose="020B0604020202020204" pitchFamily="34" charset="0"/>
              <a:buChar char="•"/>
            </a:pPr>
            <a:r>
              <a:rPr lang="en-AU" sz="1800" dirty="0">
                <a:latin typeface="+mn-lt"/>
              </a:rPr>
              <a:t>Discuss your reasons with other students in your corner.</a:t>
            </a:r>
          </a:p>
        </p:txBody>
      </p:sp>
      <p:sp>
        <p:nvSpPr>
          <p:cNvPr id="3" name="Slide Number Placeholder 2">
            <a:extLst>
              <a:ext uri="{FF2B5EF4-FFF2-40B4-BE49-F238E27FC236}">
                <a16:creationId xmlns:a16="http://schemas.microsoft.com/office/drawing/2014/main" id="{3C5794EB-14CF-390A-7053-E36E4D37630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65</a:t>
            </a:fld>
            <a:endParaRPr lang="en-AU" dirty="0"/>
          </a:p>
        </p:txBody>
      </p:sp>
    </p:spTree>
    <p:extLst>
      <p:ext uri="{BB962C8B-B14F-4D97-AF65-F5344CB8AC3E}">
        <p14:creationId xmlns:p14="http://schemas.microsoft.com/office/powerpoint/2010/main" val="88482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A0AE0-B7F4-7C47-9B67-83517804E938}"/>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D1BC7DFA-C1BD-8F7C-78BD-C5EBE06FEF4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540650"/>
            <a:ext cx="4427537" cy="5975350"/>
          </a:xfrm>
        </p:spPr>
      </p:pic>
      <p:sp>
        <p:nvSpPr>
          <p:cNvPr id="2" name="Title 1">
            <a:extLst>
              <a:ext uri="{FF2B5EF4-FFF2-40B4-BE49-F238E27FC236}">
                <a16:creationId xmlns:a16="http://schemas.microsoft.com/office/drawing/2014/main" id="{19012CD9-F9DF-6EE7-8B9F-EEE8398C929B}"/>
              </a:ext>
            </a:extLst>
          </p:cNvPr>
          <p:cNvSpPr>
            <a:spLocks noGrp="1"/>
          </p:cNvSpPr>
          <p:nvPr>
            <p:ph type="title"/>
          </p:nvPr>
        </p:nvSpPr>
        <p:spPr>
          <a:xfrm>
            <a:off x="5399998" y="360000"/>
            <a:ext cx="6485612" cy="444154"/>
          </a:xfrm>
        </p:spPr>
        <p:txBody>
          <a:bodyPr/>
          <a:lstStyle/>
          <a:p>
            <a:r>
              <a:rPr lang="en-AU" dirty="0">
                <a:latin typeface="+mj-lt"/>
              </a:rPr>
              <a:t>Activity – informative or persuasive?</a:t>
            </a:r>
            <a:endParaRPr lang="en-AU" dirty="0"/>
          </a:p>
        </p:txBody>
      </p:sp>
      <p:sp>
        <p:nvSpPr>
          <p:cNvPr id="5" name="Text Placeholder 4">
            <a:extLst>
              <a:ext uri="{FF2B5EF4-FFF2-40B4-BE49-F238E27FC236}">
                <a16:creationId xmlns:a16="http://schemas.microsoft.com/office/drawing/2014/main" id="{9F8DB7C7-0E4E-02ED-A352-6A346E91054B}"/>
              </a:ext>
            </a:extLst>
          </p:cNvPr>
          <p:cNvSpPr>
            <a:spLocks noGrp="1"/>
          </p:cNvSpPr>
          <p:nvPr>
            <p:ph type="body" sz="quarter" idx="18"/>
          </p:nvPr>
        </p:nvSpPr>
        <p:spPr>
          <a:xfrm>
            <a:off x="5399998" y="1503976"/>
            <a:ext cx="5400000" cy="294189"/>
          </a:xfrm>
        </p:spPr>
        <p:txBody>
          <a:bodyPr/>
          <a:lstStyle/>
          <a:p>
            <a:r>
              <a:rPr lang="en-AU" dirty="0">
                <a:latin typeface="+mj-lt"/>
              </a:rPr>
              <a:t>Group activity</a:t>
            </a:r>
          </a:p>
        </p:txBody>
      </p:sp>
      <p:sp>
        <p:nvSpPr>
          <p:cNvPr id="4" name="Text Placeholder 10">
            <a:extLst>
              <a:ext uri="{FF2B5EF4-FFF2-40B4-BE49-F238E27FC236}">
                <a16:creationId xmlns:a16="http://schemas.microsoft.com/office/drawing/2014/main" id="{11E51422-19EA-31DD-0534-E24DDFD47C14}"/>
              </a:ext>
            </a:extLst>
          </p:cNvPr>
          <p:cNvSpPr>
            <a:spLocks noGrp="1"/>
          </p:cNvSpPr>
          <p:nvPr>
            <p:ph type="body" sz="quarter" idx="17"/>
          </p:nvPr>
        </p:nvSpPr>
        <p:spPr>
          <a:xfrm>
            <a:off x="5399998" y="2050165"/>
            <a:ext cx="6485612" cy="4807835"/>
          </a:xfrm>
        </p:spPr>
        <p:txBody>
          <a:bodyPr/>
          <a:lstStyle/>
          <a:p>
            <a:r>
              <a:rPr lang="en-AU" sz="1800" dirty="0">
                <a:latin typeface="+mn-lt"/>
              </a:rPr>
              <a:t>In groups:</a:t>
            </a:r>
          </a:p>
          <a:p>
            <a:pPr marL="285750" indent="-285750">
              <a:buFont typeface="Arial" panose="020B0604020202020204" pitchFamily="34" charset="0"/>
              <a:buChar char="•"/>
            </a:pPr>
            <a:r>
              <a:rPr lang="en-AU" sz="1800" dirty="0">
                <a:latin typeface="+mn-lt"/>
              </a:rPr>
              <a:t>discuss your response to the question posed by the teacher</a:t>
            </a:r>
          </a:p>
          <a:p>
            <a:pPr marL="285750" indent="-285750">
              <a:buFont typeface="Arial" panose="020B0604020202020204" pitchFamily="34" charset="0"/>
              <a:buChar char="•"/>
            </a:pPr>
            <a:r>
              <a:rPr lang="en-AU" sz="1800" dirty="0">
                <a:latin typeface="+mn-lt"/>
              </a:rPr>
              <a:t>identify the relevant ABCD cards and hold up the card(s) that answer the question. Each ABCD card corresponds with a piece of information.</a:t>
            </a:r>
          </a:p>
        </p:txBody>
      </p:sp>
      <p:sp>
        <p:nvSpPr>
          <p:cNvPr id="3" name="Slide Number Placeholder 2">
            <a:extLst>
              <a:ext uri="{FF2B5EF4-FFF2-40B4-BE49-F238E27FC236}">
                <a16:creationId xmlns:a16="http://schemas.microsoft.com/office/drawing/2014/main" id="{27B886B7-AFCB-813E-5DF8-46B5E561A34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66</a:t>
            </a:fld>
            <a:endParaRPr lang="en-AU" dirty="0"/>
          </a:p>
        </p:txBody>
      </p:sp>
    </p:spTree>
    <p:extLst>
      <p:ext uri="{BB962C8B-B14F-4D97-AF65-F5344CB8AC3E}">
        <p14:creationId xmlns:p14="http://schemas.microsoft.com/office/powerpoint/2010/main" val="19782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64C67-189D-213D-D89F-36112197AB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403749-6AF4-6CAA-A063-56481458B0AF}"/>
              </a:ext>
            </a:extLst>
          </p:cNvPr>
          <p:cNvSpPr>
            <a:spLocks noGrp="1"/>
          </p:cNvSpPr>
          <p:nvPr>
            <p:ph type="title"/>
          </p:nvPr>
        </p:nvSpPr>
        <p:spPr/>
        <p:txBody>
          <a:bodyPr/>
          <a:lstStyle/>
          <a:p>
            <a:r>
              <a:rPr lang="en-AU" dirty="0">
                <a:latin typeface="+mj-lt"/>
              </a:rPr>
              <a:t>Health information recap</a:t>
            </a:r>
          </a:p>
        </p:txBody>
      </p:sp>
      <p:sp>
        <p:nvSpPr>
          <p:cNvPr id="7" name="Text Placeholder 10">
            <a:extLst>
              <a:ext uri="{FF2B5EF4-FFF2-40B4-BE49-F238E27FC236}">
                <a16:creationId xmlns:a16="http://schemas.microsoft.com/office/drawing/2014/main" id="{9E834078-42DD-2428-B874-E15328388305}"/>
              </a:ext>
            </a:extLst>
          </p:cNvPr>
          <p:cNvSpPr txBox="1">
            <a:spLocks/>
          </p:cNvSpPr>
          <p:nvPr/>
        </p:nvSpPr>
        <p:spPr>
          <a:xfrm>
            <a:off x="360000" y="1875480"/>
            <a:ext cx="9403265" cy="3959773"/>
          </a:xfrm>
          <a:prstGeom prst="rect">
            <a:avLst/>
          </a:prstGeom>
          <a:solidFill>
            <a:schemeClr val="bg1"/>
          </a:solidFill>
          <a:ln w="38100">
            <a:solidFill>
              <a:schemeClr val="accent1"/>
            </a:solidFill>
          </a:ln>
        </p:spPr>
        <p:txBody>
          <a:bodyPr vert="horz" lIns="180000" tIns="180000" rIns="180000" bIns="18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0000" indent="-285750" defTabSz="914400" eaLnBrk="0" fontAlgn="base" hangingPunct="0">
              <a:spcBef>
                <a:spcPct val="0"/>
              </a:spcBef>
              <a:buFont typeface="Arial" panose="020B0604020202020204" pitchFamily="34" charset="0"/>
              <a:buChar char="•"/>
            </a:pPr>
            <a:r>
              <a:rPr lang="en-US" altLang="en-US" sz="1800" b="1" dirty="0">
                <a:latin typeface="+mn-lt"/>
              </a:rPr>
              <a:t>Health literacy</a:t>
            </a:r>
            <a:r>
              <a:rPr lang="en-US" altLang="en-US" sz="1800" dirty="0">
                <a:latin typeface="+mn-lt"/>
              </a:rPr>
              <a:t> means being able to find, understand, and use health information to make good choices.</a:t>
            </a:r>
          </a:p>
          <a:p>
            <a:pPr marL="540000" indent="-285750" defTabSz="914400" eaLnBrk="0" fontAlgn="base" hangingPunct="0">
              <a:spcBef>
                <a:spcPct val="0"/>
              </a:spcBef>
              <a:buFont typeface="Arial" panose="020B0604020202020204" pitchFamily="34" charset="0"/>
              <a:buChar char="•"/>
            </a:pPr>
            <a:r>
              <a:rPr lang="en-US" altLang="en-US" sz="1800" dirty="0">
                <a:latin typeface="+mn-lt"/>
              </a:rPr>
              <a:t>We can check if health information is </a:t>
            </a:r>
            <a:r>
              <a:rPr lang="en-US" altLang="en-US" sz="1800" b="1" dirty="0">
                <a:latin typeface="+mn-lt"/>
              </a:rPr>
              <a:t>trustworthy</a:t>
            </a:r>
            <a:r>
              <a:rPr lang="en-US" altLang="en-US" sz="1800" dirty="0">
                <a:latin typeface="+mn-lt"/>
              </a:rPr>
              <a:t> by looking at who wrote it, if it’s up to date, accurate, and why it was made.</a:t>
            </a:r>
          </a:p>
          <a:p>
            <a:pPr marL="540000" indent="-285750" defTabSz="914400" eaLnBrk="0" fontAlgn="base" hangingPunct="0">
              <a:spcBef>
                <a:spcPct val="0"/>
              </a:spcBef>
              <a:buFont typeface="Arial" panose="020B0604020202020204" pitchFamily="34" charset="0"/>
              <a:buChar char="•"/>
            </a:pPr>
            <a:r>
              <a:rPr lang="en-US" altLang="en-US" sz="1800" dirty="0">
                <a:latin typeface="+mn-lt"/>
              </a:rPr>
              <a:t>Health information can be </a:t>
            </a:r>
            <a:r>
              <a:rPr lang="en-US" altLang="en-US" sz="1800" b="1" dirty="0">
                <a:latin typeface="+mn-lt"/>
              </a:rPr>
              <a:t>informative</a:t>
            </a:r>
            <a:r>
              <a:rPr lang="en-US" altLang="en-US" sz="1800" dirty="0">
                <a:latin typeface="+mn-lt"/>
              </a:rPr>
              <a:t> (facts) or </a:t>
            </a:r>
            <a:r>
              <a:rPr lang="en-US" altLang="en-US" sz="1800" b="1" dirty="0">
                <a:latin typeface="+mn-lt"/>
              </a:rPr>
              <a:t>persuasive</a:t>
            </a:r>
            <a:r>
              <a:rPr lang="en-US" altLang="en-US" sz="1800" dirty="0">
                <a:latin typeface="+mn-lt"/>
              </a:rPr>
              <a:t> (trying to convince or sell something) – sometimes it’s both.</a:t>
            </a:r>
          </a:p>
          <a:p>
            <a:pPr marL="540000" indent="-285750" defTabSz="914400" eaLnBrk="0" fontAlgn="base" hangingPunct="0">
              <a:spcBef>
                <a:spcPct val="0"/>
              </a:spcBef>
              <a:buFont typeface="Arial" panose="020B0604020202020204" pitchFamily="34" charset="0"/>
              <a:buChar char="•"/>
            </a:pPr>
            <a:r>
              <a:rPr lang="en-US" altLang="en-US" sz="1800" dirty="0">
                <a:latin typeface="+mn-lt"/>
              </a:rPr>
              <a:t>Being health literate can help us make more informed choices that support our health.</a:t>
            </a:r>
          </a:p>
        </p:txBody>
      </p:sp>
      <p:pic>
        <p:nvPicPr>
          <p:cNvPr id="9" name="Female character">
            <a:extLst>
              <a:ext uri="{FF2B5EF4-FFF2-40B4-BE49-F238E27FC236}">
                <a16:creationId xmlns:a16="http://schemas.microsoft.com/office/drawing/2014/main" id="{4C21F69D-3829-40F6-4BF7-844F9889AB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663415" y="1875480"/>
            <a:ext cx="2528585" cy="4387498"/>
          </a:xfrm>
          <a:prstGeom prst="rect">
            <a:avLst/>
          </a:prstGeom>
        </p:spPr>
      </p:pic>
      <p:sp>
        <p:nvSpPr>
          <p:cNvPr id="3" name="Slide Number Placeholder 2">
            <a:extLst>
              <a:ext uri="{FF2B5EF4-FFF2-40B4-BE49-F238E27FC236}">
                <a16:creationId xmlns:a16="http://schemas.microsoft.com/office/drawing/2014/main" id="{135E605C-4656-36E9-60B4-A2C5D3C738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67</a:t>
            </a:fld>
            <a:endParaRPr lang="en-AU" dirty="0"/>
          </a:p>
        </p:txBody>
      </p:sp>
    </p:spTree>
    <p:extLst>
      <p:ext uri="{BB962C8B-B14F-4D97-AF65-F5344CB8AC3E}">
        <p14:creationId xmlns:p14="http://schemas.microsoft.com/office/powerpoint/2010/main" val="147331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29111-6383-31F6-65E1-25D4596169BF}"/>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7D6C08F6-E004-7C2E-BB5B-514B783943B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540650"/>
            <a:ext cx="4427537" cy="5975350"/>
          </a:xfrm>
        </p:spPr>
      </p:pic>
      <p:sp>
        <p:nvSpPr>
          <p:cNvPr id="2" name="Title 1">
            <a:extLst>
              <a:ext uri="{FF2B5EF4-FFF2-40B4-BE49-F238E27FC236}">
                <a16:creationId xmlns:a16="http://schemas.microsoft.com/office/drawing/2014/main" id="{C03C3A61-D4FC-D8F9-B692-3C9961D5B541}"/>
              </a:ext>
            </a:extLst>
          </p:cNvPr>
          <p:cNvSpPr>
            <a:spLocks noGrp="1"/>
          </p:cNvSpPr>
          <p:nvPr>
            <p:ph type="title"/>
          </p:nvPr>
        </p:nvSpPr>
        <p:spPr>
          <a:xfrm>
            <a:off x="5399998" y="360000"/>
            <a:ext cx="6485612" cy="444154"/>
          </a:xfrm>
        </p:spPr>
        <p:txBody>
          <a:bodyPr/>
          <a:lstStyle/>
          <a:p>
            <a:r>
              <a:rPr lang="en-AU" dirty="0">
                <a:latin typeface="+mj-lt"/>
              </a:rPr>
              <a:t>Activity – learning reflection</a:t>
            </a:r>
            <a:endParaRPr lang="en-AU" dirty="0"/>
          </a:p>
        </p:txBody>
      </p:sp>
      <p:sp>
        <p:nvSpPr>
          <p:cNvPr id="5" name="Text Placeholder 4">
            <a:extLst>
              <a:ext uri="{FF2B5EF4-FFF2-40B4-BE49-F238E27FC236}">
                <a16:creationId xmlns:a16="http://schemas.microsoft.com/office/drawing/2014/main" id="{811DD6B9-70E5-719F-BE3E-0B113FA32670}"/>
              </a:ext>
            </a:extLst>
          </p:cNvPr>
          <p:cNvSpPr>
            <a:spLocks noGrp="1"/>
          </p:cNvSpPr>
          <p:nvPr>
            <p:ph type="body" sz="quarter" idx="18"/>
          </p:nvPr>
        </p:nvSpPr>
        <p:spPr>
          <a:xfrm>
            <a:off x="5399998" y="985876"/>
            <a:ext cx="5400000" cy="294189"/>
          </a:xfrm>
        </p:spPr>
        <p:txBody>
          <a:bodyPr/>
          <a:lstStyle/>
          <a:p>
            <a:r>
              <a:rPr lang="en-AU" dirty="0">
                <a:latin typeface="+mj-lt"/>
              </a:rPr>
              <a:t>Individual activity</a:t>
            </a:r>
          </a:p>
        </p:txBody>
      </p:sp>
      <p:sp>
        <p:nvSpPr>
          <p:cNvPr id="4" name="Text Placeholder 10">
            <a:extLst>
              <a:ext uri="{FF2B5EF4-FFF2-40B4-BE49-F238E27FC236}">
                <a16:creationId xmlns:a16="http://schemas.microsoft.com/office/drawing/2014/main" id="{3A12E923-BDC9-C519-0C91-535D471CAE08}"/>
              </a:ext>
            </a:extLst>
          </p:cNvPr>
          <p:cNvSpPr>
            <a:spLocks noGrp="1"/>
          </p:cNvSpPr>
          <p:nvPr>
            <p:ph type="body" sz="quarter" idx="17"/>
          </p:nvPr>
        </p:nvSpPr>
        <p:spPr>
          <a:xfrm>
            <a:off x="5399998" y="1527878"/>
            <a:ext cx="6485612" cy="4807835"/>
          </a:xfrm>
        </p:spPr>
        <p:txBody>
          <a:bodyPr/>
          <a:lstStyle/>
          <a:p>
            <a:r>
              <a:rPr lang="en-AU" sz="1800" dirty="0">
                <a:latin typeface="+mn-lt"/>
              </a:rPr>
              <a:t>Individually:</a:t>
            </a:r>
          </a:p>
          <a:p>
            <a:pPr marL="285750" indent="-285750">
              <a:buFont typeface="Arial" panose="020B0604020202020204" pitchFamily="34" charset="0"/>
              <a:buChar char="•"/>
            </a:pPr>
            <a:r>
              <a:rPr lang="en-AU" sz="1800" dirty="0">
                <a:latin typeface="+mn-lt"/>
              </a:rPr>
              <a:t>reflect on their learning during this unit using a thinking routine</a:t>
            </a:r>
          </a:p>
          <a:p>
            <a:pPr marL="285750" indent="-285750">
              <a:buFont typeface="Arial" panose="020B0604020202020204" pitchFamily="34" charset="0"/>
              <a:buChar char="•"/>
            </a:pPr>
            <a:r>
              <a:rPr lang="en-AU" sz="1800" dirty="0">
                <a:latin typeface="+mn-lt"/>
              </a:rPr>
              <a:t>optional – share responses with a partner</a:t>
            </a:r>
          </a:p>
        </p:txBody>
      </p:sp>
      <p:sp>
        <p:nvSpPr>
          <p:cNvPr id="3" name="Slide Number Placeholder 2">
            <a:extLst>
              <a:ext uri="{FF2B5EF4-FFF2-40B4-BE49-F238E27FC236}">
                <a16:creationId xmlns:a16="http://schemas.microsoft.com/office/drawing/2014/main" id="{60A6D052-63AC-34B4-8B45-449A482DD2B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68</a:t>
            </a:fld>
            <a:endParaRPr lang="en-AU" dirty="0"/>
          </a:p>
        </p:txBody>
      </p:sp>
    </p:spTree>
    <p:extLst>
      <p:ext uri="{BB962C8B-B14F-4D97-AF65-F5344CB8AC3E}">
        <p14:creationId xmlns:p14="http://schemas.microsoft.com/office/powerpoint/2010/main" val="297694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dirty="0">
                <a:latin typeface="+mn-lt"/>
                <a:hlinkClick r:id="rId6"/>
              </a:rPr>
              <a:t>Personal Development, Health and Physical Education 7–10 Syllabus</a:t>
            </a:r>
            <a:r>
              <a:rPr lang="en-AU" dirty="0">
                <a:latin typeface="+mn-lt"/>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E639F-FB0A-ABF6-3D2D-47CB29E501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023DC2-8B45-0C4C-84F9-81CBD865F4AC}"/>
              </a:ext>
            </a:extLst>
          </p:cNvPr>
          <p:cNvSpPr>
            <a:spLocks noGrp="1"/>
          </p:cNvSpPr>
          <p:nvPr>
            <p:ph type="title"/>
          </p:nvPr>
        </p:nvSpPr>
        <p:spPr/>
        <p:txBody>
          <a:bodyPr/>
          <a:lstStyle/>
          <a:p>
            <a:r>
              <a:rPr lang="en-AU" dirty="0">
                <a:latin typeface="+mj-lt"/>
              </a:rPr>
              <a:t>Activity – Dimensions of health</a:t>
            </a:r>
          </a:p>
        </p:txBody>
      </p:sp>
      <p:sp>
        <p:nvSpPr>
          <p:cNvPr id="2" name="Text Placeholder 4">
            <a:extLst>
              <a:ext uri="{FF2B5EF4-FFF2-40B4-BE49-F238E27FC236}">
                <a16:creationId xmlns:a16="http://schemas.microsoft.com/office/drawing/2014/main" id="{86322092-B624-2F64-277B-417E07A42EF6}"/>
              </a:ext>
            </a:extLst>
          </p:cNvPr>
          <p:cNvSpPr>
            <a:spLocks noGrp="1"/>
          </p:cNvSpPr>
          <p:nvPr>
            <p:ph type="body" sz="quarter" idx="18"/>
          </p:nvPr>
        </p:nvSpPr>
        <p:spPr>
          <a:xfrm>
            <a:off x="348000" y="1012307"/>
            <a:ext cx="5400000" cy="294189"/>
          </a:xfrm>
        </p:spPr>
        <p:txBody>
          <a:bodyPr/>
          <a:lstStyle/>
          <a:p>
            <a:r>
              <a:rPr lang="en-AU" dirty="0">
                <a:latin typeface="+mj-lt"/>
              </a:rPr>
              <a:t>Class discussion</a:t>
            </a:r>
          </a:p>
        </p:txBody>
      </p:sp>
      <p:sp>
        <p:nvSpPr>
          <p:cNvPr id="7" name="TextBox 6">
            <a:extLst>
              <a:ext uri="{FF2B5EF4-FFF2-40B4-BE49-F238E27FC236}">
                <a16:creationId xmlns:a16="http://schemas.microsoft.com/office/drawing/2014/main" id="{663E95EE-D310-D94F-477A-2D8EA0FB8441}"/>
              </a:ext>
            </a:extLst>
          </p:cNvPr>
          <p:cNvSpPr txBox="1"/>
          <p:nvPr/>
        </p:nvSpPr>
        <p:spPr>
          <a:xfrm>
            <a:off x="348000" y="1463778"/>
            <a:ext cx="6097712" cy="369332"/>
          </a:xfrm>
          <a:prstGeom prst="rect">
            <a:avLst/>
          </a:prstGeom>
          <a:noFill/>
        </p:spPr>
        <p:txBody>
          <a:bodyPr wrap="square" lIns="0">
            <a:spAutoFit/>
          </a:bodyPr>
          <a:lstStyle/>
          <a:p>
            <a:r>
              <a:rPr lang="en-AU" sz="1800" b="1" dirty="0">
                <a:latin typeface="+mj-lt"/>
              </a:rPr>
              <a:t>Dimensions of Health</a:t>
            </a:r>
          </a:p>
        </p:txBody>
      </p:sp>
      <p:graphicFrame>
        <p:nvGraphicFramePr>
          <p:cNvPr id="6" name="Table 5" descr="Table labelled 'Dimensions of Health'. Each of the following dimensions of health are listed in columns: physical, mental, emotional, spiritual and social.">
            <a:extLst>
              <a:ext uri="{FF2B5EF4-FFF2-40B4-BE49-F238E27FC236}">
                <a16:creationId xmlns:a16="http://schemas.microsoft.com/office/drawing/2014/main" id="{E9478FA0-281F-0916-3645-1198A693BF01}"/>
              </a:ext>
            </a:extLst>
          </p:cNvPr>
          <p:cNvGraphicFramePr>
            <a:graphicFrameLocks noGrp="1"/>
          </p:cNvGraphicFramePr>
          <p:nvPr>
            <p:extLst>
              <p:ext uri="{D42A27DB-BD31-4B8C-83A1-F6EECF244321}">
                <p14:modId xmlns:p14="http://schemas.microsoft.com/office/powerpoint/2010/main" val="1948721471"/>
              </p:ext>
            </p:extLst>
          </p:nvPr>
        </p:nvGraphicFramePr>
        <p:xfrm>
          <a:off x="360000" y="1990392"/>
          <a:ext cx="11202735" cy="4613275"/>
        </p:xfrm>
        <a:graphic>
          <a:graphicData uri="http://schemas.openxmlformats.org/drawingml/2006/table">
            <a:tbl>
              <a:tblPr firstRow="1" bandRow="1">
                <a:tableStyleId>{5A111915-BE36-4E01-A7E5-04B1672EAD32}</a:tableStyleId>
              </a:tblPr>
              <a:tblGrid>
                <a:gridCol w="2240547">
                  <a:extLst>
                    <a:ext uri="{9D8B030D-6E8A-4147-A177-3AD203B41FA5}">
                      <a16:colId xmlns:a16="http://schemas.microsoft.com/office/drawing/2014/main" val="2534664777"/>
                    </a:ext>
                  </a:extLst>
                </a:gridCol>
                <a:gridCol w="2240547">
                  <a:extLst>
                    <a:ext uri="{9D8B030D-6E8A-4147-A177-3AD203B41FA5}">
                      <a16:colId xmlns:a16="http://schemas.microsoft.com/office/drawing/2014/main" val="4170579891"/>
                    </a:ext>
                  </a:extLst>
                </a:gridCol>
                <a:gridCol w="2240547">
                  <a:extLst>
                    <a:ext uri="{9D8B030D-6E8A-4147-A177-3AD203B41FA5}">
                      <a16:colId xmlns:a16="http://schemas.microsoft.com/office/drawing/2014/main" val="3722978116"/>
                    </a:ext>
                  </a:extLst>
                </a:gridCol>
                <a:gridCol w="2240547">
                  <a:extLst>
                    <a:ext uri="{9D8B030D-6E8A-4147-A177-3AD203B41FA5}">
                      <a16:colId xmlns:a16="http://schemas.microsoft.com/office/drawing/2014/main" val="1361117003"/>
                    </a:ext>
                  </a:extLst>
                </a:gridCol>
                <a:gridCol w="2240547">
                  <a:extLst>
                    <a:ext uri="{9D8B030D-6E8A-4147-A177-3AD203B41FA5}">
                      <a16:colId xmlns:a16="http://schemas.microsoft.com/office/drawing/2014/main" val="218350535"/>
                    </a:ext>
                  </a:extLst>
                </a:gridCol>
              </a:tblGrid>
              <a:tr h="370840">
                <a:tc>
                  <a:txBody>
                    <a:bodyPr/>
                    <a:lstStyle/>
                    <a:p>
                      <a:pPr algn="ctr"/>
                      <a:r>
                        <a:rPr lang="en-AU" dirty="0">
                          <a:solidFill>
                            <a:schemeClr val="accent1"/>
                          </a:solidFill>
                          <a:latin typeface="+mj-lt"/>
                        </a:rPr>
                        <a:t>Physical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AU" dirty="0">
                          <a:solidFill>
                            <a:schemeClr val="accent1"/>
                          </a:solidFill>
                          <a:latin typeface="+mj-lt"/>
                        </a:rPr>
                        <a:t>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AU" dirty="0">
                          <a:solidFill>
                            <a:schemeClr val="accent1"/>
                          </a:solidFill>
                          <a:latin typeface="+mj-lt"/>
                        </a:rPr>
                        <a:t>Emotional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AU" dirty="0">
                          <a:solidFill>
                            <a:schemeClr val="accent1"/>
                          </a:solidFill>
                          <a:latin typeface="+mj-lt"/>
                        </a:rPr>
                        <a:t>Spiritual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AU" dirty="0">
                          <a:solidFill>
                            <a:schemeClr val="accent1"/>
                          </a:solidFill>
                          <a:latin typeface="+mj-lt"/>
                        </a:rPr>
                        <a:t>Social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882345131"/>
                  </a:ext>
                </a:extLst>
              </a:tr>
              <a:tr h="370840">
                <a:tc>
                  <a:txBody>
                    <a:bodyPr/>
                    <a:lstStyle/>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p>
                      <a:pPr>
                        <a:lnSpc>
                          <a:spcPct val="114000"/>
                        </a:lnSpc>
                        <a:spcAft>
                          <a:spcPts val="600"/>
                        </a:spcAft>
                      </a:pP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426055"/>
                  </a:ext>
                </a:extLst>
              </a:tr>
            </a:tbl>
          </a:graphicData>
        </a:graphic>
      </p:graphicFrame>
      <p:sp>
        <p:nvSpPr>
          <p:cNvPr id="3" name="Slide Number Placeholder 2">
            <a:extLst>
              <a:ext uri="{FF2B5EF4-FFF2-40B4-BE49-F238E27FC236}">
                <a16:creationId xmlns:a16="http://schemas.microsoft.com/office/drawing/2014/main" id="{FC9983F4-C646-5165-C2A8-833C3C6AF8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9593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B8D67-040E-4E59-46ED-9BA161FEA6AD}"/>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FE95B0BB-41D6-D76D-AAC7-FC59C9B4AE2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441325"/>
            <a:ext cx="4427537" cy="5975350"/>
          </a:xfrm>
        </p:spPr>
      </p:pic>
      <p:sp>
        <p:nvSpPr>
          <p:cNvPr id="2" name="Title 1">
            <a:extLst>
              <a:ext uri="{FF2B5EF4-FFF2-40B4-BE49-F238E27FC236}">
                <a16:creationId xmlns:a16="http://schemas.microsoft.com/office/drawing/2014/main" id="{254377B3-5321-1600-0A39-EC87E1A54342}"/>
              </a:ext>
            </a:extLst>
          </p:cNvPr>
          <p:cNvSpPr>
            <a:spLocks noGrp="1"/>
          </p:cNvSpPr>
          <p:nvPr>
            <p:ph type="title"/>
          </p:nvPr>
        </p:nvSpPr>
        <p:spPr>
          <a:xfrm>
            <a:off x="5399998" y="360000"/>
            <a:ext cx="6485612" cy="444154"/>
          </a:xfrm>
        </p:spPr>
        <p:txBody>
          <a:bodyPr/>
          <a:lstStyle/>
          <a:p>
            <a:r>
              <a:rPr lang="en-AU" dirty="0">
                <a:latin typeface="+mj-lt"/>
              </a:rPr>
              <a:t>Activity – how do the dimensions work together? (1)</a:t>
            </a:r>
            <a:endParaRPr lang="en-AU" dirty="0"/>
          </a:p>
        </p:txBody>
      </p:sp>
      <p:sp>
        <p:nvSpPr>
          <p:cNvPr id="5" name="Text Placeholder 4">
            <a:extLst>
              <a:ext uri="{FF2B5EF4-FFF2-40B4-BE49-F238E27FC236}">
                <a16:creationId xmlns:a16="http://schemas.microsoft.com/office/drawing/2014/main" id="{F748553B-B4B3-4542-63AC-824FB40FA892}"/>
              </a:ext>
            </a:extLst>
          </p:cNvPr>
          <p:cNvSpPr>
            <a:spLocks noGrp="1"/>
          </p:cNvSpPr>
          <p:nvPr>
            <p:ph type="body" sz="quarter" idx="18"/>
          </p:nvPr>
        </p:nvSpPr>
        <p:spPr>
          <a:xfrm>
            <a:off x="5399998" y="1517103"/>
            <a:ext cx="5400000" cy="294189"/>
          </a:xfrm>
        </p:spPr>
        <p:txBody>
          <a:bodyPr/>
          <a:lstStyle/>
          <a:p>
            <a:r>
              <a:rPr lang="en-AU" dirty="0">
                <a:latin typeface="+mj-lt"/>
              </a:rPr>
              <a:t>Partner activity</a:t>
            </a:r>
          </a:p>
        </p:txBody>
      </p:sp>
      <p:sp>
        <p:nvSpPr>
          <p:cNvPr id="4" name="Text Placeholder 10">
            <a:extLst>
              <a:ext uri="{FF2B5EF4-FFF2-40B4-BE49-F238E27FC236}">
                <a16:creationId xmlns:a16="http://schemas.microsoft.com/office/drawing/2014/main" id="{F858C7BF-AE2E-A38D-C880-3DAA8FCF709E}"/>
              </a:ext>
            </a:extLst>
          </p:cNvPr>
          <p:cNvSpPr>
            <a:spLocks noGrp="1"/>
          </p:cNvSpPr>
          <p:nvPr>
            <p:ph type="body" sz="quarter" idx="17"/>
          </p:nvPr>
        </p:nvSpPr>
        <p:spPr>
          <a:xfrm>
            <a:off x="5399998" y="2068651"/>
            <a:ext cx="6485612" cy="4267062"/>
          </a:xfrm>
        </p:spPr>
        <p:txBody>
          <a:bodyPr/>
          <a:lstStyle/>
          <a:p>
            <a:pPr marL="285750" indent="-285750">
              <a:buFont typeface="Arial" panose="020B0604020202020204" pitchFamily="34" charset="0"/>
              <a:buChar char="•"/>
            </a:pPr>
            <a:r>
              <a:rPr lang="en-AU" sz="1800" dirty="0">
                <a:latin typeface="+mn-lt"/>
              </a:rPr>
              <a:t>Develop a scenario that demonstrates how the dimensions of health are interrelated and work together.</a:t>
            </a:r>
          </a:p>
          <a:p>
            <a:pPr marL="285750" indent="-285750">
              <a:buFont typeface="Arial" panose="020B0604020202020204" pitchFamily="34" charset="0"/>
              <a:buChar char="•"/>
            </a:pPr>
            <a:r>
              <a:rPr lang="en-AU" sz="1800" dirty="0">
                <a:latin typeface="+mn-lt"/>
              </a:rPr>
              <a:t>Join another pair to make a group of four.</a:t>
            </a:r>
          </a:p>
          <a:p>
            <a:pPr marL="285750" indent="-285750">
              <a:buFont typeface="Arial" panose="020B0604020202020204" pitchFamily="34" charset="0"/>
              <a:buChar char="•"/>
            </a:pPr>
            <a:r>
              <a:rPr lang="en-AU" sz="1800" dirty="0">
                <a:latin typeface="+mn-lt"/>
              </a:rPr>
              <a:t>One pair reads their scenario without telling the other pair which dimensions of health have been included. The other pair identifies which dimensions of health are in the scenario, giving reasons for their answers.</a:t>
            </a:r>
          </a:p>
          <a:p>
            <a:pPr marL="285750" indent="-285750">
              <a:buFont typeface="Arial" panose="020B0604020202020204" pitchFamily="34" charset="0"/>
              <a:buChar char="•"/>
            </a:pPr>
            <a:r>
              <a:rPr lang="en-AU" sz="1800" dirty="0">
                <a:latin typeface="+mn-lt"/>
              </a:rPr>
              <a:t>Swap roles and repeat the process.</a:t>
            </a:r>
          </a:p>
        </p:txBody>
      </p:sp>
      <p:sp>
        <p:nvSpPr>
          <p:cNvPr id="3" name="Slide Number Placeholder 2">
            <a:extLst>
              <a:ext uri="{FF2B5EF4-FFF2-40B4-BE49-F238E27FC236}">
                <a16:creationId xmlns:a16="http://schemas.microsoft.com/office/drawing/2014/main" id="{E9C5D804-7136-AC3B-9F16-27101F0F1A2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152960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32F34-FC2E-7C45-FFDA-0C692390BF80}"/>
            </a:ext>
          </a:extLst>
        </p:cNvPr>
        <p:cNvGrpSpPr/>
        <p:nvPr/>
      </p:nvGrpSpPr>
      <p:grpSpPr>
        <a:xfrm>
          <a:off x="0" y="0"/>
          <a:ext cx="0" cy="0"/>
          <a:chOff x="0" y="0"/>
          <a:chExt cx="0" cy="0"/>
        </a:xfrm>
      </p:grpSpPr>
      <p:pic>
        <p:nvPicPr>
          <p:cNvPr id="32" name="Picture Placeholder 8">
            <a:extLst>
              <a:ext uri="{FF2B5EF4-FFF2-40B4-BE49-F238E27FC236}">
                <a16:creationId xmlns:a16="http://schemas.microsoft.com/office/drawing/2014/main" id="{4C339E3A-5458-BC0F-36BD-8F77577B79EF}"/>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9690" t="-4258" r="-4251" b="-1395"/>
          <a:stretch/>
        </p:blipFill>
        <p:spPr>
          <a:xfrm>
            <a:off x="306388" y="441325"/>
            <a:ext cx="4427537" cy="5975350"/>
          </a:xfrm>
        </p:spPr>
      </p:pic>
      <p:sp>
        <p:nvSpPr>
          <p:cNvPr id="2" name="Title 1">
            <a:extLst>
              <a:ext uri="{FF2B5EF4-FFF2-40B4-BE49-F238E27FC236}">
                <a16:creationId xmlns:a16="http://schemas.microsoft.com/office/drawing/2014/main" id="{DA9CA542-74E2-2B95-7EE3-15D8F74B349C}"/>
              </a:ext>
            </a:extLst>
          </p:cNvPr>
          <p:cNvSpPr>
            <a:spLocks noGrp="1"/>
          </p:cNvSpPr>
          <p:nvPr>
            <p:ph type="title"/>
          </p:nvPr>
        </p:nvSpPr>
        <p:spPr>
          <a:xfrm>
            <a:off x="5399998" y="360000"/>
            <a:ext cx="6485612" cy="444154"/>
          </a:xfrm>
        </p:spPr>
        <p:txBody>
          <a:bodyPr/>
          <a:lstStyle/>
          <a:p>
            <a:r>
              <a:rPr lang="en-AU" dirty="0">
                <a:latin typeface="+mj-lt"/>
              </a:rPr>
              <a:t>Activity – how do the dimensions work together? (2)</a:t>
            </a:r>
            <a:endParaRPr lang="en-AU" dirty="0"/>
          </a:p>
        </p:txBody>
      </p:sp>
      <p:sp>
        <p:nvSpPr>
          <p:cNvPr id="5" name="Text Placeholder 4">
            <a:extLst>
              <a:ext uri="{FF2B5EF4-FFF2-40B4-BE49-F238E27FC236}">
                <a16:creationId xmlns:a16="http://schemas.microsoft.com/office/drawing/2014/main" id="{C419D168-0D08-FD22-958D-1A3D8911D72E}"/>
              </a:ext>
            </a:extLst>
          </p:cNvPr>
          <p:cNvSpPr>
            <a:spLocks noGrp="1"/>
          </p:cNvSpPr>
          <p:nvPr>
            <p:ph type="body" sz="quarter" idx="18"/>
          </p:nvPr>
        </p:nvSpPr>
        <p:spPr>
          <a:xfrm>
            <a:off x="5399998" y="1517103"/>
            <a:ext cx="5400000" cy="294189"/>
          </a:xfrm>
        </p:spPr>
        <p:txBody>
          <a:bodyPr/>
          <a:lstStyle/>
          <a:p>
            <a:r>
              <a:rPr lang="en-AU" dirty="0">
                <a:latin typeface="+mj-lt"/>
              </a:rPr>
              <a:t>Class discussion</a:t>
            </a:r>
          </a:p>
        </p:txBody>
      </p:sp>
      <p:sp>
        <p:nvSpPr>
          <p:cNvPr id="4" name="Text Placeholder 10">
            <a:extLst>
              <a:ext uri="{FF2B5EF4-FFF2-40B4-BE49-F238E27FC236}">
                <a16:creationId xmlns:a16="http://schemas.microsoft.com/office/drawing/2014/main" id="{727472EB-4895-EC04-3574-A86D15E14801}"/>
              </a:ext>
            </a:extLst>
          </p:cNvPr>
          <p:cNvSpPr>
            <a:spLocks noGrp="1"/>
          </p:cNvSpPr>
          <p:nvPr>
            <p:ph type="body" sz="quarter" idx="17"/>
          </p:nvPr>
        </p:nvSpPr>
        <p:spPr>
          <a:xfrm>
            <a:off x="5399998" y="2101982"/>
            <a:ext cx="6444002" cy="1988764"/>
          </a:xfrm>
        </p:spPr>
        <p:txBody>
          <a:bodyPr/>
          <a:lstStyle/>
          <a:p>
            <a:r>
              <a:rPr lang="en-AU" sz="1800" dirty="0">
                <a:latin typeface="+mn-lt"/>
              </a:rPr>
              <a:t>Discuss the following:</a:t>
            </a:r>
          </a:p>
          <a:p>
            <a:pPr marL="285750" indent="-285750">
              <a:buFont typeface="Arial" panose="020B0604020202020204" pitchFamily="34" charset="0"/>
              <a:buChar char="•"/>
            </a:pPr>
            <a:r>
              <a:rPr lang="en-AU" sz="1800" dirty="0">
                <a:latin typeface="+mn-lt"/>
              </a:rPr>
              <a:t>Did you find that multiple dimensions of health were evident in the example you looked at?</a:t>
            </a:r>
          </a:p>
          <a:p>
            <a:pPr marL="285750" indent="-285750">
              <a:buFont typeface="Arial" panose="020B0604020202020204" pitchFamily="34" charset="0"/>
              <a:buChar char="•"/>
            </a:pPr>
            <a:r>
              <a:rPr lang="en-AU" sz="1800" dirty="0">
                <a:latin typeface="+mn-lt"/>
              </a:rPr>
              <a:t>What does this tell us about how the dimensions of health work together?</a:t>
            </a:r>
          </a:p>
        </p:txBody>
      </p:sp>
      <p:sp>
        <p:nvSpPr>
          <p:cNvPr id="3" name="Slide Number Placeholder 2">
            <a:extLst>
              <a:ext uri="{FF2B5EF4-FFF2-40B4-BE49-F238E27FC236}">
                <a16:creationId xmlns:a16="http://schemas.microsoft.com/office/drawing/2014/main" id="{2E25D261-3C5E-708A-DE09-E927B3DAA07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80788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CB0632-F762-4A72-B37B-2022F5E6F72F}">
  <ds:schemaRefs>
    <ds:schemaRef ds:uri="http://schemas.microsoft.com/office/2006/documentManagement/types"/>
    <ds:schemaRef ds:uri="http://purl.org/dc/terms/"/>
    <ds:schemaRef ds:uri="http://schemas.openxmlformats.org/package/2006/metadata/core-properties"/>
    <ds:schemaRef ds:uri="http://www.w3.org/XML/1998/namespace"/>
    <ds:schemaRef ds:uri="9191b990-ddf9-46cb-8ffe-20db9d3a58aa"/>
    <ds:schemaRef ds:uri="http://schemas.microsoft.com/office/infopath/2007/PartnerControls"/>
    <ds:schemaRef ds:uri="95386ad3-46d6-4eb6-bbc1-9b19b13a5756"/>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476F5F4-6246-4420-920F-23BC76200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D3460B-9B71-4B3B-BCD7-8A7969640D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student-facing-secondary-template-Year 7 changes-2025-v1</Template>
  <TotalTime>342</TotalTime>
  <Words>5644</Words>
  <Application>Microsoft Office PowerPoint</Application>
  <PresentationFormat>Widescreen</PresentationFormat>
  <Paragraphs>734</Paragraphs>
  <Slides>70</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Times New Roman</vt:lpstr>
      <vt:lpstr>Calibri</vt:lpstr>
      <vt:lpstr>Arial</vt:lpstr>
      <vt:lpstr>Public Sans</vt:lpstr>
      <vt:lpstr>NSWG Corporate</vt:lpstr>
      <vt:lpstr>Instructions for use</vt:lpstr>
      <vt:lpstr>Building a balanced and healthy lifestyle</vt:lpstr>
      <vt:lpstr>Lessons</vt:lpstr>
      <vt:lpstr>Understanding health and wellbeing</vt:lpstr>
      <vt:lpstr>Learning intentions and success criteria – understanding health and wellbeing</vt:lpstr>
      <vt:lpstr>Activity – what is health?</vt:lpstr>
      <vt:lpstr>Activity – Dimensions of health</vt:lpstr>
      <vt:lpstr>Activity – how do the dimensions work together? (1)</vt:lpstr>
      <vt:lpstr>Activity – how do the dimensions work together? (2)</vt:lpstr>
      <vt:lpstr>Health and Wellbeing</vt:lpstr>
      <vt:lpstr>Activity – health and wellbeing scenarios (1)</vt:lpstr>
      <vt:lpstr>Activity – health and wellbeing scenarios (2)</vt:lpstr>
      <vt:lpstr>Activity – health and wellbeing scenarios (3)</vt:lpstr>
      <vt:lpstr>Activity – health and wellbeing scenarios (4)</vt:lpstr>
      <vt:lpstr>Activity – wrap up</vt:lpstr>
      <vt:lpstr>Mind, body, spirit</vt:lpstr>
      <vt:lpstr>Activity – mind, body and spirit carousel </vt:lpstr>
      <vt:lpstr>Activity – perceptions of health reflection</vt:lpstr>
      <vt:lpstr>Activity – Yarning Circle</vt:lpstr>
      <vt:lpstr>Activity – Yarning Circle reflection</vt:lpstr>
      <vt:lpstr>Wrap up</vt:lpstr>
      <vt:lpstr>Exit ticket– understanding health and wellbeing</vt:lpstr>
      <vt:lpstr>Balanced lifestyles</vt:lpstr>
      <vt:lpstr>Learning intentions and success criteria – balanced lifestyles</vt:lpstr>
      <vt:lpstr>Components of a balanced lifestyle</vt:lpstr>
      <vt:lpstr>The balanced lifestyle wheel</vt:lpstr>
      <vt:lpstr>Balanced lifestyle snapshots – modelled example (1)</vt:lpstr>
      <vt:lpstr>Balanced lifestyle snapshots – modelled example (2)</vt:lpstr>
      <vt:lpstr>Balanced lifestyle snapshots – modelled example (3)</vt:lpstr>
      <vt:lpstr>Balanced lifestyle snapshots</vt:lpstr>
      <vt:lpstr>Recommendations for a balanced and healthy lifestyle</vt:lpstr>
      <vt:lpstr>Learning intentions and success criteria – Recommendations for a balanced and healthy lifestyle</vt:lpstr>
      <vt:lpstr>Nutrition – activating prior learning (1)</vt:lpstr>
      <vt:lpstr>Nutrition – healthy eating for children (1)</vt:lpstr>
      <vt:lpstr>Healthy eating for children jigsaw activity (1)</vt:lpstr>
      <vt:lpstr>Healthy eating for children</vt:lpstr>
      <vt:lpstr>Meals and daily nutritional requirements </vt:lpstr>
      <vt:lpstr>Balanced meal scenario activity</vt:lpstr>
      <vt:lpstr>Balanced meal reflection activity</vt:lpstr>
      <vt:lpstr>Hydration</vt:lpstr>
      <vt:lpstr>Hydration requirements</vt:lpstr>
      <vt:lpstr>Drink choice decisions activity</vt:lpstr>
      <vt:lpstr>Being a label detective</vt:lpstr>
      <vt:lpstr>Label detectives – modelled example</vt:lpstr>
      <vt:lpstr>Label detectives activity</vt:lpstr>
      <vt:lpstr>Nutrition – activating prior learning (2)</vt:lpstr>
      <vt:lpstr>Nutrition recap</vt:lpstr>
      <vt:lpstr>Physical activity and exercise guidelines</vt:lpstr>
      <vt:lpstr>Physical activity, screen time and sleep graffiti walk</vt:lpstr>
      <vt:lpstr>Physical activity, screen time and sleep self reflection</vt:lpstr>
      <vt:lpstr>Balanced and healthy lifestyles wrap up</vt:lpstr>
      <vt:lpstr>Exit ticket – recommendations for a balanced and healthy lifestyle</vt:lpstr>
      <vt:lpstr>Influences on health choices</vt:lpstr>
      <vt:lpstr>Learning intentions and success criteria – influences on health choices</vt:lpstr>
      <vt:lpstr>Explain this…. modelled example</vt:lpstr>
      <vt:lpstr>Explain this….</vt:lpstr>
      <vt:lpstr>Factors that influence our choices</vt:lpstr>
      <vt:lpstr>Factors that impact health choices</vt:lpstr>
      <vt:lpstr>Contextual factors reflection</vt:lpstr>
      <vt:lpstr>Contextual factors recap</vt:lpstr>
      <vt:lpstr>Understanding sources of health information</vt:lpstr>
      <vt:lpstr>Learning intentions and success criteria – understanding sources of health information</vt:lpstr>
      <vt:lpstr>Investigating health information</vt:lpstr>
      <vt:lpstr>Activity – evaluating health information (1)</vt:lpstr>
      <vt:lpstr>Activity – evaluating health information (2)</vt:lpstr>
      <vt:lpstr>Activity – informative or persuasive?</vt:lpstr>
      <vt:lpstr>Health information recap</vt:lpstr>
      <vt:lpstr>Activity – learning reflection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balanced and healthy lifestyle – slide deck – Stage 4 PDHPE</dc:title>
  <dc:creator>NSW Department of Education</dc:creator>
  <dcterms:created xsi:type="dcterms:W3CDTF">2026-01-27T00:29:02Z</dcterms:created>
  <dcterms:modified xsi:type="dcterms:W3CDTF">2026-02-11T03:42:34Z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SIP_Label_b603dfd7-d93a-4381-a340-2995d8282205_Enabled">
    <vt:lpwstr>true</vt:lpwstr>
  </property>
  <property fmtid="{D5CDD505-2E9C-101B-9397-08002B2CF9AE}" pid="4" name="MediaServiceImageTags">
    <vt:lpwstr/>
  </property>
  <property fmtid="{D5CDD505-2E9C-101B-9397-08002B2CF9AE}" pid="5" name="ContentTypeId">
    <vt:lpwstr>0x0101004A1D8124FFB2A1438B815462E05615AB</vt:lpwstr>
  </property>
  <property fmtid="{D5CDD505-2E9C-101B-9397-08002B2CF9AE}" pid="6" name="MSIP_Label_b603dfd7-d93a-4381-a340-2995d8282205_ContentBits">
    <vt:lpwstr>0</vt:lpwstr>
  </property>
  <property fmtid="{D5CDD505-2E9C-101B-9397-08002B2CF9AE}" pid="7" name="MSIP_Label_b603dfd7-d93a-4381-a340-2995d8282205_SetDate">
    <vt:lpwstr>2026-01-27T00:18:20Z</vt:lpwstr>
  </property>
  <property fmtid="{D5CDD505-2E9C-101B-9397-08002B2CF9AE}" pid="8" name="MSIP_Label_b603dfd7-d93a-4381-a340-2995d8282205_Name">
    <vt:lpwstr>OFFICIAL</vt:lpwstr>
  </property>
  <property fmtid="{D5CDD505-2E9C-101B-9397-08002B2CF9AE}" pid="9" name="MSIP_Label_b603dfd7-d93a-4381-a340-2995d8282205_Method">
    <vt:lpwstr>Standard</vt:lpwstr>
  </property>
  <property fmtid="{D5CDD505-2E9C-101B-9397-08002B2CF9AE}" pid="10" name="MSIP_Label_b603dfd7-d93a-4381-a340-2995d8282205_SiteId">
    <vt:lpwstr>05a0e69a-418a-47c1-9c25-9387261bf991</vt:lpwstr>
  </property>
  <property fmtid="{D5CDD505-2E9C-101B-9397-08002B2CF9AE}" pid="11" name="MSIP_Label_b603dfd7-d93a-4381-a340-2995d8282205_ActionId">
    <vt:lpwstr>53fad12a-c17a-4579-a51d-82d30e230da3</vt:lpwstr>
  </property>
</Properties>
</file>