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45" r:id="rId1"/>
  </p:sldMasterIdLst>
  <p:notesMasterIdLst>
    <p:notesMasterId r:id="rId25"/>
  </p:notesMasterIdLst>
  <p:handoutMasterIdLst>
    <p:handoutMasterId r:id="rId26"/>
  </p:handoutMasterIdLst>
  <p:sldIdLst>
    <p:sldId id="2147480299" r:id="rId2"/>
    <p:sldId id="265" r:id="rId3"/>
    <p:sldId id="2147480155" r:id="rId4"/>
    <p:sldId id="2147480233" r:id="rId5"/>
    <p:sldId id="2147480239" r:id="rId6"/>
    <p:sldId id="2147480238" r:id="rId7"/>
    <p:sldId id="2147480300" r:id="rId8"/>
    <p:sldId id="2147480301" r:id="rId9"/>
    <p:sldId id="2147480348" r:id="rId10"/>
    <p:sldId id="2147480249" r:id="rId11"/>
    <p:sldId id="2147480236" r:id="rId12"/>
    <p:sldId id="2147480302" r:id="rId13"/>
    <p:sldId id="2147480244" r:id="rId14"/>
    <p:sldId id="2147480246" r:id="rId15"/>
    <p:sldId id="2147480251" r:id="rId16"/>
    <p:sldId id="2147480250" r:id="rId17"/>
    <p:sldId id="2147480252" r:id="rId18"/>
    <p:sldId id="2147480253" r:id="rId19"/>
    <p:sldId id="2147480254" r:id="rId20"/>
    <p:sldId id="2147480257" r:id="rId21"/>
    <p:sldId id="2147480336" r:id="rId22"/>
    <p:sldId id="2147480205" r:id="rId23"/>
    <p:sldId id="2147480234" r:id="rId24"/>
  </p:sldIdLst>
  <p:sldSz cx="12192000" cy="6858000"/>
  <p:notesSz cx="6858000" cy="9144000"/>
  <p:embeddedFontLst>
    <p:embeddedFont>
      <p:font typeface="Public Sans" pitchFamily="2" charset="0"/>
      <p:regular r:id="rId27"/>
      <p:bold r:id="rId28"/>
      <p:italic r:id="rId29"/>
      <p:boldItalic r:id="rId30"/>
    </p:embeddedFont>
    <p:embeddedFont>
      <p:font typeface="Public Sans Light" pitchFamily="2" charset="0"/>
      <p:regular r:id="rId31"/>
      <p:italic r:id="rId32"/>
    </p:embeddedFont>
  </p:embeddedFontLst>
  <p:custDataLst>
    <p:tags r:id="rId33"/>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C1"/>
    <a:srgbClr val="F2F2F2"/>
    <a:srgbClr val="CBEDFD"/>
    <a:srgbClr val="00296C"/>
    <a:srgbClr val="1F4489"/>
    <a:srgbClr val="002664"/>
    <a:srgbClr val="CDD3D6"/>
    <a:srgbClr val="EBEBEB"/>
    <a:srgbClr val="FFFFF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D4740-F92C-44C2-9DAC-715E38C0D7B0}" v="2" dt="2025-06-12T02:02:29.67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81" autoAdjust="0"/>
  </p:normalViewPr>
  <p:slideViewPr>
    <p:cSldViewPr snapToGrid="0">
      <p:cViewPr varScale="1">
        <p:scale>
          <a:sx n="77" d="100"/>
          <a:sy n="77" d="100"/>
        </p:scale>
        <p:origin x="984" y="6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pdhpe/media/documents/pdhpe-cpe-es1-keeping-myself-saf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pdhpe/media/documents/pdhpe-cpe-es1-keeping-myself-saf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pdhpe/media/documents/pdhpe-cpe-es1-keeping-myself-safe.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 Purpose: </a:t>
            </a:r>
            <a:r>
              <a:rPr lang="en-AU" b="0" dirty="0">
                <a:latin typeface="Public Sans"/>
              </a:rPr>
              <a:t>PDHPE title slide</a:t>
            </a:r>
          </a:p>
          <a:p>
            <a:endParaRPr lang="en-AU" b="0" dirty="0">
              <a:latin typeface="Public Sans"/>
            </a:endParaRPr>
          </a:p>
          <a:p>
            <a:r>
              <a:rPr lang="en-AU" b="1" dirty="0">
                <a:latin typeface="Public Sans"/>
              </a:rPr>
              <a:t>Time: </a:t>
            </a:r>
            <a:r>
              <a:rPr lang="en-AU" b="0" dirty="0">
                <a:latin typeface="Public Sans"/>
              </a:rPr>
              <a:t>15 sec</a:t>
            </a:r>
          </a:p>
          <a:p>
            <a:endParaRPr lang="en-AU" b="0" dirty="0">
              <a:latin typeface="Public Sans"/>
            </a:endParaRPr>
          </a:p>
          <a:p>
            <a:r>
              <a:rPr lang="en-AU" b="1" dirty="0">
                <a:latin typeface="Public Sans"/>
              </a:rPr>
              <a:t>Presenter notes:</a:t>
            </a:r>
          </a:p>
          <a:p>
            <a:endParaRPr lang="en-AU"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strike="noStrike" kern="1200" cap="none" spc="0" normalizeH="0" baseline="0" noProof="0">
                <a:ln>
                  <a:noFill/>
                </a:ln>
                <a:solidFill>
                  <a:prstClr val="black"/>
                </a:solidFill>
                <a:effectLst/>
                <a:uLnTx/>
                <a:uFillTx/>
                <a:latin typeface="Public Sans"/>
                <a:cs typeface="Calibri"/>
              </a:rPr>
              <a:t>We </a:t>
            </a:r>
            <a:r>
              <a:rPr lang="en-AU" b="0" i="0" u="none" strike="noStrike" kern="1200" cap="none" spc="0" normalizeH="0" baseline="0" noProof="0" dirty="0">
                <a:ln>
                  <a:noFill/>
                </a:ln>
                <a:solidFill>
                  <a:prstClr val="black"/>
                </a:solidFill>
                <a:effectLst/>
                <a:uLnTx/>
                <a:uFillTx/>
                <a:latin typeface="Public Sans"/>
                <a:cs typeface="Calibri"/>
              </a:rPr>
              <a:t>are looking forward to working with you today to build </a:t>
            </a:r>
            <a:r>
              <a:rPr lang="en-AU" dirty="0">
                <a:solidFill>
                  <a:prstClr val="black"/>
                </a:solidFill>
                <a:latin typeface="Public Sans"/>
                <a:cs typeface="Calibri"/>
              </a:rPr>
              <a:t>knowledge and understanding of the NSW PDHPE K-6 (2024) syllabus.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r>
              <a:rPr lang="en-AU" b="0" dirty="0">
                <a:latin typeface="Public Sans"/>
              </a:rPr>
              <a:t>To further develop our understanding of the PDHPE K-6 Syllabus we will engage with the research, explore the organisation and sequencing of content and understand how the syllabus supports connecting content across focus areas. </a:t>
            </a:r>
          </a:p>
          <a:p>
            <a:endParaRPr lang="en-AU" b="1" dirty="0">
              <a:latin typeface="Public Sans"/>
            </a:endParaRPr>
          </a:p>
          <a:p>
            <a:r>
              <a:rPr lang="en-AU" b="0" dirty="0">
                <a:latin typeface="Public Sans"/>
              </a:rPr>
              <a:t>[NEXT SLIDE]</a:t>
            </a:r>
          </a:p>
          <a:p>
            <a:endParaRPr lang="en-AU" b="1" dirty="0">
              <a:latin typeface="Public Sans"/>
            </a:endParaRPr>
          </a:p>
          <a:p>
            <a:endParaRPr lang="en-AU" b="1" dirty="0">
              <a:latin typeface="Public Sans"/>
            </a:endParaRPr>
          </a:p>
          <a:p>
            <a:r>
              <a:rPr lang="en-AU" b="1" dirty="0">
                <a:latin typeface="Public Sans"/>
              </a:rPr>
              <a:t>Presentation timing</a:t>
            </a:r>
          </a:p>
          <a:p>
            <a:r>
              <a:rPr lang="en-AU" b="1" dirty="0">
                <a:latin typeface="Public Sans"/>
              </a:rPr>
              <a:t>Content- 21 minutes 30 seconds</a:t>
            </a:r>
          </a:p>
          <a:p>
            <a:r>
              <a:rPr lang="en-AU" b="1" dirty="0">
                <a:latin typeface="Public Sans"/>
              </a:rPr>
              <a:t>Activity- 37 minutes</a:t>
            </a:r>
          </a:p>
          <a:p>
            <a:endParaRPr lang="en-AU" b="1" dirty="0">
              <a:latin typeface="Public Sans"/>
            </a:endParaRPr>
          </a:p>
          <a:p>
            <a:r>
              <a:rPr lang="en-AU" b="1" dirty="0">
                <a:latin typeface="Public Sans"/>
              </a:rPr>
              <a:t>Total timing- 58 minutes 30 seconds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1971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DB282-0EE6-648F-4C5E-5417A4351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096B-B21A-BCF2-55F6-D7A0BD1FC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54B62-BB11-AB1C-9B26-ADB7C3110BFC}"/>
              </a:ext>
            </a:extLst>
          </p:cNvPr>
          <p:cNvSpPr>
            <a:spLocks noGrp="1"/>
          </p:cNvSpPr>
          <p:nvPr>
            <p:ph type="body" idx="1"/>
          </p:nvPr>
        </p:nvSpPr>
        <p:spPr/>
        <p:txBody>
          <a:bodyPr/>
          <a:lstStyle/>
          <a:p>
            <a:r>
              <a:rPr lang="en-AU" b="1" dirty="0">
                <a:latin typeface="Public Sans"/>
              </a:rPr>
              <a:t>10. Purpose:</a:t>
            </a:r>
            <a:r>
              <a:rPr lang="en-AU" dirty="0">
                <a:latin typeface="Public Sans"/>
              </a:rPr>
              <a:t> Identify sequenced content can support participants context.</a:t>
            </a:r>
            <a:endParaRPr lang="en-US" dirty="0">
              <a:latin typeface="Public Sans"/>
            </a:endParaRPr>
          </a:p>
          <a:p>
            <a:endParaRPr lang="en-AU" b="1" dirty="0">
              <a:latin typeface="Public Sans" pitchFamily="2" charset="0"/>
            </a:endParaRPr>
          </a:p>
          <a:p>
            <a:r>
              <a:rPr lang="en-AU" b="1" dirty="0">
                <a:latin typeface="Public Sans"/>
              </a:rPr>
              <a:t>Time:</a:t>
            </a:r>
            <a:r>
              <a:rPr lang="en-AU" dirty="0">
                <a:latin typeface="Public Sans"/>
              </a:rPr>
              <a:t> 5 mins (1 min content, 4 mins activity)</a:t>
            </a:r>
            <a:endParaRPr lang="en-US" dirty="0">
              <a:latin typeface="Public Sans"/>
            </a:endParaRPr>
          </a:p>
          <a:p>
            <a:endParaRPr lang="en-US" dirty="0">
              <a:latin typeface="Public Sans" pitchFamily="2" charset="0"/>
            </a:endParaRPr>
          </a:p>
          <a:p>
            <a:r>
              <a:rPr lang="en-AU" b="1" dirty="0">
                <a:latin typeface="Public Sans"/>
              </a:rPr>
              <a:t>Presenter notes:</a:t>
            </a:r>
          </a:p>
          <a:p>
            <a:endParaRPr lang="en-US" dirty="0">
              <a:latin typeface="Public Sans" pitchFamily="2" charset="0"/>
            </a:endParaRPr>
          </a:p>
          <a:p>
            <a:r>
              <a:rPr lang="en-AU" dirty="0">
                <a:latin typeface="Public Sans"/>
              </a:rPr>
              <a:t>Now that you have seen an example and have an understanding of sequenced content, it is your turn to identify a thread of content.</a:t>
            </a:r>
            <a:endParaRPr lang="en-US" sz="1600" dirty="0">
              <a:solidFill>
                <a:schemeClr val="tx1"/>
              </a:solidFill>
              <a:latin typeface="Public Sans"/>
            </a:endParaRPr>
          </a:p>
          <a:p>
            <a:endParaRPr lang="en-US" sz="1600" dirty="0">
              <a:solidFill>
                <a:schemeClr val="tx1"/>
              </a:solidFill>
              <a:latin typeface="Public Sans" pitchFamily="2" charset="0"/>
              <a:ea typeface="+mn-ea"/>
              <a:cs typeface="+mn-cs"/>
            </a:endParaRPr>
          </a:p>
          <a:p>
            <a:r>
              <a:rPr lang="en-AU" sz="1600" dirty="0">
                <a:solidFill>
                  <a:schemeClr val="tx1"/>
                </a:solidFill>
                <a:latin typeface="Public Sans"/>
                <a:ea typeface="+mn-lt"/>
                <a:cs typeface="+mn-lt"/>
              </a:rPr>
              <a:t>In this activity you will:</a:t>
            </a:r>
          </a:p>
          <a:p>
            <a:pPr marL="448945" lvl="1" indent="-285750">
              <a:lnSpc>
                <a:spcPct val="150000"/>
              </a:lnSpc>
              <a:spcAft>
                <a:spcPts val="1200"/>
              </a:spcAft>
              <a:buFont typeface="Arial"/>
              <a:buChar char="•"/>
            </a:pPr>
            <a:r>
              <a:rPr lang="en-AU" sz="1600" dirty="0">
                <a:solidFill>
                  <a:schemeClr val="tx1"/>
                </a:solidFill>
                <a:latin typeface="Public Sans"/>
                <a:ea typeface="+mn-lt"/>
                <a:cs typeface="+mn-lt"/>
              </a:rPr>
              <a:t>open the digital PDHPE K-6 Syllabus </a:t>
            </a:r>
          </a:p>
          <a:p>
            <a:pPr marL="448945" lvl="1" indent="-285750">
              <a:lnSpc>
                <a:spcPct val="150000"/>
              </a:lnSpc>
              <a:spcAft>
                <a:spcPts val="1200"/>
              </a:spcAft>
              <a:buFont typeface="Arial"/>
              <a:buChar char="•"/>
            </a:pPr>
            <a:r>
              <a:rPr lang="en-AU" sz="1600" dirty="0">
                <a:solidFill>
                  <a:schemeClr val="tx1"/>
                </a:solidFill>
                <a:latin typeface="Public Sans"/>
                <a:ea typeface="+mn-lt"/>
                <a:cs typeface="+mn-lt"/>
              </a:rPr>
              <a:t>select the content tab, click to open ES1 and select a focus area</a:t>
            </a:r>
          </a:p>
          <a:p>
            <a:pPr marL="448945" lvl="1" indent="-285750">
              <a:lnSpc>
                <a:spcPct val="150000"/>
              </a:lnSpc>
              <a:spcAft>
                <a:spcPts val="1200"/>
              </a:spcAft>
              <a:buFont typeface="Arial"/>
              <a:buChar char="•"/>
            </a:pPr>
            <a:r>
              <a:rPr lang="en-AU" sz="1600" dirty="0">
                <a:solidFill>
                  <a:schemeClr val="tx1"/>
                </a:solidFill>
                <a:latin typeface="Public Sans"/>
                <a:ea typeface="+mn-lt"/>
                <a:cs typeface="+mn-lt"/>
              </a:rPr>
              <a:t>identify a content point in ES1 and copy into the workbook</a:t>
            </a:r>
          </a:p>
          <a:p>
            <a:pPr marL="448945" lvl="1" indent="-285750">
              <a:lnSpc>
                <a:spcPct val="150000"/>
              </a:lnSpc>
              <a:spcAft>
                <a:spcPts val="1200"/>
              </a:spcAft>
              <a:buFont typeface="Arial"/>
              <a:buChar char="•"/>
            </a:pPr>
            <a:r>
              <a:rPr lang="en-AU" sz="1600" dirty="0">
                <a:solidFill>
                  <a:schemeClr val="tx1"/>
                </a:solidFill>
                <a:latin typeface="Public Sans"/>
                <a:ea typeface="+mn-lt"/>
                <a:cs typeface="+mn-lt"/>
              </a:rPr>
              <a:t>click open S1 and identify the next sequenced content point</a:t>
            </a:r>
          </a:p>
          <a:p>
            <a:pPr marL="448945" lvl="1" indent="-285750">
              <a:lnSpc>
                <a:spcPct val="150000"/>
              </a:lnSpc>
              <a:spcAft>
                <a:spcPts val="1200"/>
              </a:spcAft>
              <a:buFont typeface="Arial"/>
              <a:buChar char="•"/>
            </a:pPr>
            <a:r>
              <a:rPr lang="en-AU" sz="1600" dirty="0">
                <a:solidFill>
                  <a:schemeClr val="tx1"/>
                </a:solidFill>
                <a:latin typeface="Public Sans"/>
                <a:ea typeface="+mn-lt"/>
                <a:cs typeface="+mn-lt"/>
              </a:rPr>
              <a:t>repeat for both S2 and S3.</a:t>
            </a:r>
          </a:p>
          <a:p>
            <a:pPr marL="163195" lvl="1" indent="0">
              <a:lnSpc>
                <a:spcPct val="150000"/>
              </a:lnSpc>
              <a:spcAft>
                <a:spcPts val="1200"/>
              </a:spcAft>
              <a:buFont typeface="Arial"/>
              <a:buNone/>
            </a:pPr>
            <a:endParaRPr lang="en-AU" sz="1600" dirty="0">
              <a:solidFill>
                <a:schemeClr val="tx1"/>
              </a:solidFill>
              <a:latin typeface="Public Sans" pitchFamily="2" charset="0"/>
              <a:ea typeface="+mn-lt"/>
              <a:cs typeface="+mn-lt"/>
            </a:endParaRPr>
          </a:p>
          <a:p>
            <a:pPr marL="0" lvl="1" indent="0">
              <a:lnSpc>
                <a:spcPct val="150000"/>
              </a:lnSpc>
              <a:spcAft>
                <a:spcPts val="1200"/>
              </a:spcAft>
              <a:buFont typeface="Arial"/>
              <a:buNone/>
            </a:pPr>
            <a:r>
              <a:rPr lang="en-AU" sz="1600" dirty="0">
                <a:solidFill>
                  <a:schemeClr val="tx1"/>
                </a:solidFill>
                <a:latin typeface="Public Sans"/>
                <a:ea typeface="+mn-lt"/>
                <a:cs typeface="+mn-lt"/>
              </a:rPr>
              <a:t>In the afternoon planning hour you could consider how this sequenced content can be applied in your school context.</a:t>
            </a:r>
            <a:endParaRPr lang="en-AU" dirty="0">
              <a:solidFill>
                <a:schemeClr val="tx1"/>
              </a:solidFill>
              <a:latin typeface="Public Sans"/>
            </a:endParaRPr>
          </a:p>
          <a:p>
            <a:r>
              <a:rPr lang="en-AU" dirty="0">
                <a:latin typeface="Public Sans"/>
              </a:rPr>
              <a:t> </a:t>
            </a:r>
            <a:endParaRPr lang="en-US" dirty="0">
              <a:latin typeface="Public Sans"/>
            </a:endParaRPr>
          </a:p>
          <a:p>
            <a:r>
              <a:rPr lang="en-AU" i="1" dirty="0">
                <a:latin typeface="Public Sans"/>
              </a:rPr>
              <a:t>Provide participants 4 mins to complete the task before regrouping. </a:t>
            </a:r>
          </a:p>
          <a:p>
            <a:endParaRPr lang="en-AU" i="1" dirty="0">
              <a:latin typeface="Public Sans" pitchFamily="2" charset="0"/>
            </a:endParaRPr>
          </a:p>
          <a:p>
            <a:r>
              <a:rPr lang="en-AU" i="0" dirty="0">
                <a:latin typeface="Public Sans"/>
              </a:rPr>
              <a:t>If you did not complete the task and would like to continue there is an hour planning time later in the session.</a:t>
            </a:r>
            <a:endParaRPr lang="en-US" i="0" dirty="0">
              <a:latin typeface="Public Sans"/>
            </a:endParaRPr>
          </a:p>
          <a:p>
            <a:endParaRPr lang="en-US" dirty="0">
              <a:latin typeface="Public Sans" pitchFamily="2" charset="0"/>
            </a:endParaRPr>
          </a:p>
          <a:p>
            <a:r>
              <a:rPr lang="en-AU" dirty="0">
                <a:latin typeface="Public Sans"/>
              </a:rPr>
              <a:t>[NEXT SLIDE]</a:t>
            </a:r>
            <a:endParaRPr lang="en-US" dirty="0">
              <a:latin typeface="Public Sans"/>
            </a:endParaRPr>
          </a:p>
          <a:p>
            <a:endParaRPr lang="en-US" dirty="0">
              <a:latin typeface="Public Sans" pitchFamily="2" charset="0"/>
            </a:endParaRPr>
          </a:p>
          <a:p>
            <a:r>
              <a:rPr lang="en-AU" b="1" dirty="0">
                <a:latin typeface="Public Sans"/>
              </a:rPr>
              <a:t>Additional notes for presenters only:</a:t>
            </a:r>
            <a:r>
              <a:rPr lang="en-AU" dirty="0">
                <a:latin typeface="Public Sans"/>
              </a:rPr>
              <a:t> </a:t>
            </a:r>
            <a:endParaRPr lang="en-US" dirty="0">
              <a:latin typeface="Public Sans"/>
            </a:endParaRPr>
          </a:p>
          <a:p>
            <a:r>
              <a:rPr lang="en-AU" i="1" dirty="0">
                <a:latin typeface="Public Sans"/>
              </a:rPr>
              <a:t>This information does not need to be shared however, if presenters are questioned about child protection, possible questions and responses include: </a:t>
            </a:r>
            <a:endParaRPr lang="en-US" dirty="0">
              <a:latin typeface="Public Sans"/>
            </a:endParaRPr>
          </a:p>
          <a:p>
            <a:endParaRPr lang="en-AU" dirty="0">
              <a:latin typeface="Public Sans" pitchFamily="2" charset="0"/>
            </a:endParaRPr>
          </a:p>
          <a:p>
            <a:r>
              <a:rPr lang="en-AU" dirty="0">
                <a:latin typeface="Public Sans"/>
              </a:rPr>
              <a:t>-</a:t>
            </a:r>
            <a:r>
              <a:rPr lang="en-AU" b="1" dirty="0">
                <a:latin typeface="Public Sans"/>
              </a:rPr>
              <a:t>Can schools still use the existing child protection units?</a:t>
            </a:r>
            <a:r>
              <a:rPr lang="en-AU" dirty="0">
                <a:latin typeface="Public Sans"/>
              </a:rPr>
              <a:t> Existing child protection units align with the PDHPE K-10 Syllabus (2018). Each unit of work is designed as a sequence of learning which can be used in their entirety, or sections of the unit inserted into existing units to complement learning. It is recommended that learning is of adequate duration to allow students the opportunity to build in-depth knowledge, understanding, and skills. </a:t>
            </a:r>
            <a:endParaRPr lang="en-US" dirty="0">
              <a:latin typeface="Public Sans"/>
            </a:endParaRPr>
          </a:p>
          <a:p>
            <a:endParaRPr lang="en-AU" dirty="0">
              <a:latin typeface="Public Sans" pitchFamily="2" charset="0"/>
            </a:endParaRPr>
          </a:p>
          <a:p>
            <a:r>
              <a:rPr lang="en-AU" dirty="0">
                <a:latin typeface="Public Sans"/>
              </a:rPr>
              <a:t>-</a:t>
            </a:r>
            <a:r>
              <a:rPr lang="en-AU" b="1" dirty="0">
                <a:latin typeface="Public Sans"/>
              </a:rPr>
              <a:t>Are there new child protection units being developed to align with new syllabus?</a:t>
            </a:r>
            <a:r>
              <a:rPr lang="en-AU" dirty="0">
                <a:latin typeface="Public Sans"/>
              </a:rPr>
              <a:t> The Respectful Relationship team are developing updated resources for Child Protection Education and these resources are due for release at the end of 2025. Schools will then be able to use at the commencement of 2026. As per current advice, these are optional materials for schools to use.</a:t>
            </a:r>
            <a:endParaRPr lang="en-US" dirty="0">
              <a:latin typeface="Public Sans"/>
            </a:endParaRPr>
          </a:p>
          <a:p>
            <a:endParaRPr lang="en-US" dirty="0">
              <a:latin typeface="Public Sans" pitchFamily="2" charset="0"/>
            </a:endParaRPr>
          </a:p>
          <a:p>
            <a:pPr>
              <a:buNone/>
            </a:pPr>
            <a:endParaRPr lang="en-AU" dirty="0"/>
          </a:p>
        </p:txBody>
      </p:sp>
      <p:sp>
        <p:nvSpPr>
          <p:cNvPr id="4" name="Slide Number Placeholder 3">
            <a:extLst>
              <a:ext uri="{FF2B5EF4-FFF2-40B4-BE49-F238E27FC236}">
                <a16:creationId xmlns:a16="http://schemas.microsoft.com/office/drawing/2014/main" id="{B2256151-65D8-C392-C278-9CF01F79872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112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11. Purpose: </a:t>
            </a:r>
            <a:r>
              <a:rPr lang="en-AU" sz="1600" b="0" dirty="0">
                <a:latin typeface="Public Sans" pitchFamily="2" charset="0"/>
              </a:rPr>
              <a:t>Title slide to introduce </a:t>
            </a:r>
            <a:r>
              <a:rPr lang="en-AU" sz="1600" b="0" kern="100" dirty="0">
                <a:effectLst/>
                <a:latin typeface="Public Sans" pitchFamily="2" charset="0"/>
                <a:cs typeface="Times New Roman" panose="02020603050405020304" pitchFamily="18" charset="0"/>
              </a:rPr>
              <a:t>engaging with a</a:t>
            </a:r>
            <a:r>
              <a:rPr lang="en-AU" sz="1600" b="0" kern="100" dirty="0">
                <a:effectLst/>
                <a:latin typeface="Public Sans" pitchFamily="2" charset="0"/>
                <a:ea typeface="Aptos" panose="020B0004020202020204" pitchFamily="34" charset="0"/>
                <a:cs typeface="Times New Roman" panose="02020603050405020304" pitchFamily="18" charset="0"/>
              </a:rPr>
              <a:t> research article underpinning the PDHPE K-6 Syllabus.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kern="100" dirty="0">
              <a:effectLst/>
              <a:latin typeface="Public Sans" pitchFamily="2"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Time: </a:t>
            </a:r>
            <a:r>
              <a:rPr lang="en-AU" sz="1600" b="0" dirty="0">
                <a:latin typeface="Public Sans" pitchFamily="2" charset="0"/>
              </a:rPr>
              <a:t>10 sec</a:t>
            </a:r>
          </a:p>
          <a:p>
            <a:endParaRPr lang="en-AU" sz="1600" b="0" dirty="0">
              <a:latin typeface="Public Sans" pitchFamily="2" charset="0"/>
            </a:endParaRPr>
          </a:p>
          <a:p>
            <a:r>
              <a:rPr lang="en-AU" sz="1600" b="1" dirty="0">
                <a:latin typeface="Public Sans" pitchFamily="2" charset="0"/>
              </a:rPr>
              <a:t>Presenter notes:</a:t>
            </a:r>
          </a:p>
          <a:p>
            <a:endParaRPr lang="en-AU" sz="1600" b="0" dirty="0">
              <a:latin typeface="Public Sans" pitchFamily="2" charset="0"/>
            </a:endParaRPr>
          </a:p>
          <a:p>
            <a:r>
              <a:rPr lang="en-AU" sz="1600" b="0" dirty="0">
                <a:latin typeface="Public Sans" pitchFamily="2" charset="0"/>
              </a:rPr>
              <a:t>To continue to develop our understanding of the PDHPE K-6 Syllabus, we will engage with a research article that outlines the benefits of connecting content across focus areas to support student learning. </a:t>
            </a:r>
          </a:p>
          <a:p>
            <a:endParaRPr lang="en-AU" sz="1600" b="0" dirty="0">
              <a:latin typeface="Public Sans" pitchFamily="2" charset="0"/>
            </a:endParaRPr>
          </a:p>
          <a:p>
            <a:r>
              <a:rPr lang="en-AU" sz="1600" b="0" dirty="0">
                <a:latin typeface="Public Sans" pitchFamily="2" charset="0"/>
              </a:rPr>
              <a:t>[NEXT SLIDE]</a:t>
            </a:r>
          </a:p>
          <a:p>
            <a:endParaRPr lang="en-AU" b="1" dirty="0">
              <a:latin typeface="Public San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36712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b="1" kern="100" dirty="0">
                <a:effectLst/>
                <a:latin typeface="Public Sans" pitchFamily="2" charset="0"/>
                <a:ea typeface="Aptos" panose="020B0004020202020204" pitchFamily="34" charset="0"/>
                <a:cs typeface="Times New Roman" panose="02020603050405020304" pitchFamily="18" charset="0"/>
              </a:rPr>
              <a:t>12. Purpose: </a:t>
            </a:r>
            <a:r>
              <a:rPr lang="en-AU" sz="1600" kern="100" dirty="0">
                <a:effectLst/>
                <a:latin typeface="Public Sans" pitchFamily="2" charset="0"/>
                <a:ea typeface="Aptos" panose="020B0004020202020204" pitchFamily="34" charset="0"/>
                <a:cs typeface="Times New Roman" panose="02020603050405020304" pitchFamily="18" charset="0"/>
              </a:rPr>
              <a:t>To engage with a piece of research underpinning the PDHPE K-6 Syllabus.</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b="1" kern="100" dirty="0">
                <a:effectLst/>
                <a:latin typeface="Public Sans" pitchFamily="2" charset="0"/>
                <a:ea typeface="Aptos" panose="020B0004020202020204" pitchFamily="34" charset="0"/>
                <a:cs typeface="Times New Roman" panose="02020603050405020304" pitchFamily="18" charset="0"/>
              </a:rPr>
              <a:t>Time: </a:t>
            </a:r>
            <a:r>
              <a:rPr lang="en-AU" sz="1600" b="0" kern="100" dirty="0">
                <a:effectLst/>
                <a:latin typeface="Public Sans" pitchFamily="2" charset="0"/>
                <a:ea typeface="Aptos" panose="020B0004020202020204" pitchFamily="34" charset="0"/>
                <a:cs typeface="Times New Roman" panose="02020603050405020304" pitchFamily="18" charset="0"/>
              </a:rPr>
              <a:t>10 mins (2 mins content, 8 mins activity)</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b="1" kern="100" dirty="0">
                <a:effectLst/>
                <a:latin typeface="Public Sans" pitchFamily="2" charset="0"/>
                <a:ea typeface="Aptos" panose="020B0004020202020204" pitchFamily="34" charset="0"/>
                <a:cs typeface="Times New Roman" panose="02020603050405020304" pitchFamily="18" charset="0"/>
              </a:rPr>
              <a:t>Presenter notes:</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ptos" panose="020B0004020202020204" pitchFamily="34" charset="0"/>
              </a:rPr>
              <a:t>The PDHPE K-6 Syllabus was informed by a range of current research. In this activity we are going to take some time to engage with one research article.</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ptos" panose="020B0004020202020204" pitchFamily="34" charset="0"/>
              </a:rPr>
              <a:t> </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sz="1600" kern="100" dirty="0">
                <a:effectLst/>
                <a:latin typeface="Public Sans" pitchFamily="2" charset="0"/>
                <a:ea typeface="Aptos" panose="020B0004020202020204" pitchFamily="34" charset="0"/>
                <a:cs typeface="Aptos" panose="020B0004020202020204" pitchFamily="34" charset="0"/>
              </a:rPr>
              <a:t>You will have </a:t>
            </a:r>
            <a:r>
              <a:rPr lang="en-AU" sz="1600" kern="100" dirty="0">
                <a:latin typeface="Public Sans" pitchFamily="2" charset="0"/>
                <a:ea typeface="Aptos" panose="020B0004020202020204" pitchFamily="34" charset="0"/>
                <a:cs typeface="Aptos" panose="020B0004020202020204" pitchFamily="34" charset="0"/>
              </a:rPr>
              <a:t>6 </a:t>
            </a:r>
            <a:r>
              <a:rPr lang="en-AU" sz="1600" kern="100" dirty="0">
                <a:effectLst/>
                <a:latin typeface="Public Sans" pitchFamily="2" charset="0"/>
                <a:ea typeface="Aptos" panose="020B0004020202020204" pitchFamily="34" charset="0"/>
                <a:cs typeface="Aptos" panose="020B0004020202020204" pitchFamily="34" charset="0"/>
              </a:rPr>
              <a:t>minutes to individually read an </a:t>
            </a:r>
            <a:r>
              <a:rPr lang="en-AU" sz="1600" kern="100" dirty="0" err="1">
                <a:effectLst/>
                <a:latin typeface="Public Sans" pitchFamily="2" charset="0"/>
                <a:ea typeface="Aptos" panose="020B0004020202020204" pitchFamily="34" charset="0"/>
                <a:cs typeface="Aptos" panose="020B0004020202020204" pitchFamily="34" charset="0"/>
              </a:rPr>
              <a:t>EduChat</a:t>
            </a:r>
            <a:r>
              <a:rPr lang="en-AU" sz="1600" kern="100" dirty="0">
                <a:effectLst/>
                <a:latin typeface="Public Sans" pitchFamily="2" charset="0"/>
                <a:ea typeface="Aptos" panose="020B0004020202020204" pitchFamily="34" charset="0"/>
                <a:cs typeface="Aptos" panose="020B0004020202020204" pitchFamily="34" charset="0"/>
              </a:rPr>
              <a:t> summary of the 2019 article </a:t>
            </a:r>
            <a:r>
              <a:rPr lang="en-AU" sz="1600" i="1" kern="100" dirty="0">
                <a:effectLst/>
                <a:latin typeface="Public Sans" pitchFamily="2" charset="0"/>
                <a:ea typeface="Aptos" panose="020B0004020202020204" pitchFamily="34" charset="0"/>
                <a:cs typeface="Aptos" panose="020B0004020202020204" pitchFamily="34" charset="0"/>
              </a:rPr>
              <a:t>Personal and social development in physical education and sports: A review study </a:t>
            </a:r>
            <a:r>
              <a:rPr lang="en-AU" sz="1600" kern="100" dirty="0">
                <a:effectLst/>
                <a:latin typeface="Public Sans" pitchFamily="2" charset="0"/>
                <a:ea typeface="Aptos" panose="020B0004020202020204" pitchFamily="34" charset="0"/>
                <a:cs typeface="Aptos" panose="020B0004020202020204" pitchFamily="34" charset="0"/>
              </a:rPr>
              <a:t>by </a:t>
            </a:r>
            <a:r>
              <a:rPr lang="en-AU" sz="1600" kern="100" dirty="0" err="1">
                <a:effectLst/>
                <a:latin typeface="Public Sans" pitchFamily="2" charset="0"/>
                <a:ea typeface="Aptos" panose="020B0004020202020204" pitchFamily="34" charset="0"/>
                <a:cs typeface="Aptos" panose="020B0004020202020204" pitchFamily="34" charset="0"/>
              </a:rPr>
              <a:t>Opstoel</a:t>
            </a:r>
            <a:r>
              <a:rPr lang="en-AU" sz="1600" kern="100" dirty="0">
                <a:effectLst/>
                <a:latin typeface="Public Sans" pitchFamily="2" charset="0"/>
                <a:ea typeface="Aptos" panose="020B0004020202020204" pitchFamily="34" charset="0"/>
                <a:cs typeface="Aptos" panose="020B0004020202020204" pitchFamily="34" charset="0"/>
              </a:rPr>
              <a:t> </a:t>
            </a: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(pronounced op-stole)</a:t>
            </a:r>
            <a:r>
              <a:rPr lang="en-AU" sz="1600" kern="100" dirty="0">
                <a:effectLst/>
                <a:latin typeface="Public Sans" pitchFamily="2" charset="0"/>
                <a:ea typeface="Aptos" panose="020B0004020202020204" pitchFamily="34" charset="0"/>
                <a:cs typeface="Aptos" panose="020B0004020202020204" pitchFamily="34" charset="0"/>
              </a:rPr>
              <a:t> et al. As you read the summary, please highlight any key words or phrases that stand out for you. You will find this summary on the next page in the workbook, please go to this page now. You will have </a:t>
            </a:r>
            <a:r>
              <a:rPr lang="en-AU" sz="1600" kern="100" dirty="0">
                <a:latin typeface="Public Sans" pitchFamily="2" charset="0"/>
                <a:ea typeface="Aptos" panose="020B0004020202020204" pitchFamily="34" charset="0"/>
                <a:cs typeface="Aptos" panose="020B0004020202020204" pitchFamily="34" charset="0"/>
              </a:rPr>
              <a:t>6 </a:t>
            </a:r>
            <a:r>
              <a:rPr lang="en-AU" sz="1600" kern="100" dirty="0">
                <a:effectLst/>
                <a:latin typeface="Public Sans" pitchFamily="2" charset="0"/>
                <a:ea typeface="Aptos" panose="020B0004020202020204" pitchFamily="34" charset="0"/>
                <a:cs typeface="Aptos" panose="020B0004020202020204" pitchFamily="34" charset="0"/>
              </a:rPr>
              <a:t>minutes reading and highlighting time.</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ptos" panose="020B0004020202020204" pitchFamily="34" charset="0"/>
              </a:rPr>
              <a:t> </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sz="1600" i="1" kern="100" dirty="0">
                <a:solidFill>
                  <a:srgbClr val="000000"/>
                </a:solidFill>
                <a:effectLst/>
                <a:latin typeface="Public Sans" pitchFamily="2" charset="0"/>
                <a:ea typeface="Aptos" panose="020B0004020202020204" pitchFamily="34" charset="0"/>
                <a:cs typeface="Aptos" panose="020B0004020202020204" pitchFamily="34" charset="0"/>
              </a:rPr>
              <a:t>After </a:t>
            </a:r>
            <a:r>
              <a:rPr lang="en-AU" sz="1600" i="1" kern="100" dirty="0">
                <a:solidFill>
                  <a:srgbClr val="000000"/>
                </a:solidFill>
                <a:latin typeface="Public Sans" pitchFamily="2" charset="0"/>
                <a:ea typeface="Aptos" panose="020B0004020202020204" pitchFamily="34" charset="0"/>
                <a:cs typeface="Aptos" panose="020B0004020202020204" pitchFamily="34" charset="0"/>
              </a:rPr>
              <a:t>5 </a:t>
            </a:r>
            <a:r>
              <a:rPr lang="en-AU" sz="1600" i="1" kern="100" dirty="0">
                <a:solidFill>
                  <a:srgbClr val="000000"/>
                </a:solidFill>
                <a:effectLst/>
                <a:latin typeface="Public Sans" pitchFamily="2" charset="0"/>
                <a:ea typeface="Aptos" panose="020B0004020202020204" pitchFamily="34" charset="0"/>
                <a:cs typeface="Aptos" panose="020B0004020202020204" pitchFamily="34" charset="0"/>
              </a:rPr>
              <a:t>minutes give a 1 minute warning</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endParaRPr lang="en-AU" sz="1600" i="1" kern="100" dirty="0">
              <a:solidFill>
                <a:srgbClr val="000000"/>
              </a:solidFill>
              <a:effectLst/>
              <a:latin typeface="Public Sans" pitchFamily="2" charset="0"/>
              <a:ea typeface="Aptos" panose="020B0004020202020204" pitchFamily="34" charset="0"/>
              <a:cs typeface="Aptos" panose="020B0004020202020204" pitchFamily="34" charset="0"/>
            </a:endParaRPr>
          </a:p>
          <a:p>
            <a:pPr>
              <a:lnSpc>
                <a:spcPct val="107000"/>
              </a:lnSpc>
              <a:spcAft>
                <a:spcPts val="800"/>
              </a:spcAft>
              <a:buNone/>
            </a:pPr>
            <a:r>
              <a:rPr lang="en-AU" sz="1600" i="1" kern="100" dirty="0">
                <a:solidFill>
                  <a:srgbClr val="000000"/>
                </a:solidFill>
                <a:effectLst/>
                <a:latin typeface="Public Sans" pitchFamily="2" charset="0"/>
                <a:ea typeface="Aptos" panose="020B0004020202020204" pitchFamily="34" charset="0"/>
                <a:cs typeface="Aptos" panose="020B0004020202020204" pitchFamily="34" charset="0"/>
              </a:rPr>
              <a:t>After another minute</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 </a:t>
            </a:r>
            <a:endParaRPr lang="en-AU" sz="1600" kern="100" dirty="0">
              <a:effectLst/>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We will now have time to reflect on the key words or messages from the article that resonated with you. </a:t>
            </a:r>
          </a:p>
          <a:p>
            <a:pPr marL="0" marR="0" lvl="0" indent="0" algn="l" defTabSz="1219170" rtl="0" eaLnBrk="1" fontAlgn="auto" latinLnBrk="0" hangingPunct="1">
              <a:lnSpc>
                <a:spcPct val="107000"/>
              </a:lnSpc>
              <a:spcBef>
                <a:spcPts val="0"/>
              </a:spcBef>
              <a:spcAft>
                <a:spcPts val="800"/>
              </a:spcAft>
              <a:buClrTx/>
              <a:buSzTx/>
              <a:buFontTx/>
              <a:buNone/>
              <a:tabLst/>
              <a:defRPr/>
            </a:pPr>
            <a:endParaRPr lang="en-AU" sz="1600" kern="100" dirty="0">
              <a:solidFill>
                <a:srgbClr val="000000"/>
              </a:solidFill>
              <a:effectLst/>
              <a:latin typeface="Public Sans" pitchFamily="2" charset="0"/>
              <a:ea typeface="Aptos" panose="020B0004020202020204" pitchFamily="34" charset="0"/>
              <a:cs typeface="Aptos" panose="020B0004020202020204" pitchFamily="34"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i="1" kern="100" dirty="0">
                <a:solidFill>
                  <a:srgbClr val="000000"/>
                </a:solidFill>
                <a:effectLst/>
                <a:latin typeface="Public Sans" pitchFamily="2" charset="0"/>
                <a:ea typeface="Aptos" panose="020B0004020202020204" pitchFamily="34" charset="0"/>
                <a:cs typeface="Aptos" panose="020B0004020202020204" pitchFamily="34" charset="0"/>
              </a:rPr>
              <a:t>Presenter to ask 2 or 3 people to share responses back to the group. 2 minutes.</a:t>
            </a:r>
          </a:p>
          <a:p>
            <a:pPr marL="0" marR="0" lvl="0" indent="0" algn="l" defTabSz="1219170" rtl="0" eaLnBrk="1" fontAlgn="auto" latinLnBrk="0" hangingPunct="1">
              <a:lnSpc>
                <a:spcPct val="107000"/>
              </a:lnSpc>
              <a:spcBef>
                <a:spcPts val="0"/>
              </a:spcBef>
              <a:spcAft>
                <a:spcPts val="800"/>
              </a:spcAft>
              <a:buClrTx/>
              <a:buSzTx/>
              <a:buFontTx/>
              <a:buNone/>
              <a:tabLst/>
              <a:defRPr/>
            </a:pPr>
            <a:endParaRPr lang="en-AU" sz="1600" kern="100" dirty="0">
              <a:solidFill>
                <a:srgbClr val="000000"/>
              </a:solidFill>
              <a:effectLst/>
              <a:latin typeface="Public Sans" pitchFamily="2" charset="0"/>
              <a:ea typeface="Aptos" panose="020B0004020202020204" pitchFamily="34" charset="0"/>
              <a:cs typeface="Aptos" panose="020B0004020202020204" pitchFamily="34"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Thank you everyone for engaging with the research article. </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sz="1600" kern="100" dirty="0">
                <a:effectLst/>
                <a:latin typeface="Public Sans" pitchFamily="2" charset="0"/>
                <a:ea typeface="Times New Roman" panose="02020603050405020304" pitchFamily="18" charset="0"/>
                <a:cs typeface="Times New Roman" panose="02020603050405020304" pitchFamily="18" charset="0"/>
              </a:rPr>
              <a:t>[NEXT SLIDE]</a:t>
            </a:r>
          </a:p>
          <a:p>
            <a:pPr>
              <a:lnSpc>
                <a:spcPct val="107000"/>
              </a:lnSpc>
              <a:spcAft>
                <a:spcPts val="800"/>
              </a:spcAft>
            </a:pPr>
            <a:endParaRPr lang="en-AU" sz="1600" kern="100" dirty="0">
              <a:effectLst/>
              <a:latin typeface="Public Sans" pitchFamily="2"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8369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B46B6-578B-1881-7D8F-7FE861B89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EBEBE-7DCE-DEC1-57EF-78A8F94B8089}"/>
              </a:ext>
            </a:extLst>
          </p:cNvPr>
          <p:cNvSpPr>
            <a:spLocks noGrp="1" noRot="1" noChangeAspect="1"/>
          </p:cNvSpPr>
          <p:nvPr>
            <p:ph type="sldImg"/>
          </p:nvPr>
        </p:nvSpPr>
        <p:spPr>
          <a:xfrm>
            <a:off x="1828800" y="242888"/>
            <a:ext cx="3200400" cy="1800225"/>
          </a:xfrm>
        </p:spPr>
      </p:sp>
      <p:sp>
        <p:nvSpPr>
          <p:cNvPr id="3" name="Notes Placeholder 2">
            <a:extLst>
              <a:ext uri="{FF2B5EF4-FFF2-40B4-BE49-F238E27FC236}">
                <a16:creationId xmlns:a16="http://schemas.microsoft.com/office/drawing/2014/main" id="{9B7F6D62-9F1B-16F2-C5E5-8E814CAE486F}"/>
              </a:ext>
            </a:extLst>
          </p:cNvPr>
          <p:cNvSpPr>
            <a:spLocks noGrp="1"/>
          </p:cNvSpPr>
          <p:nvPr>
            <p:ph type="body" idx="1"/>
          </p:nvPr>
        </p:nvSpPr>
        <p:spPr>
          <a:xfrm>
            <a:off x="411480" y="2183129"/>
            <a:ext cx="6023610" cy="6502083"/>
          </a:xfrm>
        </p:spPr>
        <p: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b="1" kern="100" dirty="0">
                <a:effectLst/>
                <a:latin typeface="Public Sans" pitchFamily="2" charset="0"/>
                <a:ea typeface="Aptos" panose="020B0004020202020204" pitchFamily="34" charset="0"/>
                <a:cs typeface="Times New Roman" panose="02020603050405020304" pitchFamily="18" charset="0"/>
              </a:rPr>
              <a:t>13. Purpose: </a:t>
            </a:r>
            <a:r>
              <a:rPr lang="en-AU" sz="1600" kern="100" dirty="0">
                <a:effectLst/>
                <a:latin typeface="Public Sans" pitchFamily="2" charset="0"/>
                <a:ea typeface="Aptos" panose="020B0004020202020204" pitchFamily="34" charset="0"/>
                <a:cs typeface="Times New Roman" panose="02020603050405020304" pitchFamily="18" charset="0"/>
              </a:rPr>
              <a:t>To provide an overview of a piece of research underpinning the PDHPE K-6 Syllabus.</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b="1" kern="100" dirty="0">
                <a:effectLst/>
                <a:latin typeface="Public Sans" pitchFamily="2" charset="0"/>
                <a:ea typeface="Aptos" panose="020B0004020202020204" pitchFamily="34" charset="0"/>
                <a:cs typeface="Times New Roman" panose="02020603050405020304" pitchFamily="18" charset="0"/>
              </a:rPr>
              <a:t>Time: </a:t>
            </a:r>
            <a:r>
              <a:rPr lang="en-AU" sz="1600" b="0" kern="100" dirty="0">
                <a:effectLst/>
                <a:latin typeface="Public Sans" pitchFamily="2" charset="0"/>
                <a:ea typeface="Aptos" panose="020B0004020202020204" pitchFamily="34" charset="0"/>
                <a:cs typeface="Times New Roman" panose="02020603050405020304" pitchFamily="18" charset="0"/>
              </a:rPr>
              <a:t>1 min 30 sec</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b="1" kern="100" dirty="0">
                <a:effectLst/>
                <a:latin typeface="Public Sans" pitchFamily="2" charset="0"/>
                <a:ea typeface="Aptos" panose="020B0004020202020204" pitchFamily="34" charset="0"/>
                <a:cs typeface="Times New Roman" panose="02020603050405020304" pitchFamily="18" charset="0"/>
              </a:rPr>
              <a:t>Presenter notes:</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 </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Let’s take a final look at the key messages from this article. </a:t>
            </a:r>
          </a:p>
          <a:p>
            <a:pPr>
              <a:lnSpc>
                <a:spcPct val="107000"/>
              </a:lnSpc>
              <a:spcAft>
                <a:spcPts val="800"/>
              </a:spcAft>
              <a:buNone/>
            </a:pPr>
            <a:endParaRPr lang="en-AU" sz="1600" kern="100" dirty="0">
              <a:solidFill>
                <a:srgbClr val="000000"/>
              </a:solidFill>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sz="1600" kern="100" dirty="0">
                <a:effectLst/>
                <a:latin typeface="Public Sans" pitchFamily="2" charset="0"/>
                <a:ea typeface="Aptos" panose="020B0004020202020204" pitchFamily="34" charset="0"/>
                <a:cs typeface="Times New Roman" panose="02020603050405020304" pitchFamily="18" charset="0"/>
              </a:rPr>
              <a:t>[CLICK] Some of the common themes have been listed </a:t>
            </a:r>
            <a:r>
              <a:rPr lang="en-AU" sz="1600" kern="100" dirty="0">
                <a:latin typeface="Public Sans" pitchFamily="2" charset="0"/>
                <a:ea typeface="Aptos" panose="020B0004020202020204" pitchFamily="34" charset="0"/>
                <a:cs typeface="Times New Roman" panose="02020603050405020304" pitchFamily="18" charset="0"/>
              </a:rPr>
              <a:t>and these</a:t>
            </a:r>
            <a:r>
              <a:rPr lang="en-AU" sz="1600" kern="100" dirty="0">
                <a:effectLst/>
                <a:latin typeface="Public Sans" pitchFamily="2" charset="0"/>
                <a:ea typeface="Aptos" panose="020B0004020202020204" pitchFamily="34" charset="0"/>
                <a:cs typeface="Times New Roman" panose="02020603050405020304" pitchFamily="18" charset="0"/>
              </a:rPr>
              <a:t> are </a:t>
            </a:r>
            <a:r>
              <a:rPr lang="en-AU" sz="1600" kern="100" dirty="0">
                <a:latin typeface="Public Sans" pitchFamily="2" charset="0"/>
                <a:ea typeface="Aptos" panose="020B0004020202020204" pitchFamily="34" charset="0"/>
                <a:cs typeface="Times New Roman" panose="02020603050405020304" pitchFamily="18" charset="0"/>
              </a:rPr>
              <a:t>represented within the content of the </a:t>
            </a:r>
            <a:r>
              <a:rPr lang="en-AU" sz="1600" kern="100" dirty="0">
                <a:effectLst/>
                <a:latin typeface="Public Sans" pitchFamily="2" charset="0"/>
                <a:ea typeface="Aptos" panose="020B0004020202020204" pitchFamily="34" charset="0"/>
                <a:cs typeface="Times New Roman" panose="02020603050405020304" pitchFamily="18" charset="0"/>
              </a:rPr>
              <a:t>PDHPE K-6 Syllabus (2024). I will give you a moment to review the list.</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i="1" kern="100" dirty="0">
                <a:effectLst/>
                <a:latin typeface="Public Sans" pitchFamily="2" charset="0"/>
                <a:ea typeface="Aptos" panose="020B0004020202020204" pitchFamily="34" charset="0"/>
                <a:cs typeface="Times New Roman" panose="02020603050405020304" pitchFamily="18" charset="0"/>
              </a:rPr>
              <a:t>Pause 10 seconds</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Times New Roman" panose="02020603050405020304" pitchFamily="18" charset="0"/>
              </a:rPr>
              <a:t>[CLICK] Another key component of the article was positive relationships, it was reported that participation in PE and sports positively develops:</a:t>
            </a:r>
          </a:p>
          <a:p>
            <a:pPr marL="285750" indent="-285750">
              <a:lnSpc>
                <a:spcPct val="107000"/>
              </a:lnSpc>
              <a:spcAft>
                <a:spcPts val="800"/>
              </a:spcAft>
              <a:buFont typeface="Arial" panose="020B0604020202020204" pitchFamily="34" charset="0"/>
              <a:buChar char="•"/>
            </a:pPr>
            <a:r>
              <a:rPr lang="en-AU" sz="1600" kern="100" dirty="0">
                <a:effectLst/>
                <a:latin typeface="Public Sans" pitchFamily="2" charset="0"/>
                <a:ea typeface="Aptos" panose="020B0004020202020204" pitchFamily="34" charset="0"/>
                <a:cs typeface="Times New Roman" panose="02020603050405020304" pitchFamily="18" charset="0"/>
              </a:rPr>
              <a:t>work ethic for example discipline and initiative</a:t>
            </a:r>
          </a:p>
          <a:p>
            <a:pPr marL="285750" indent="-285750">
              <a:lnSpc>
                <a:spcPct val="107000"/>
              </a:lnSpc>
              <a:spcAft>
                <a:spcPts val="800"/>
              </a:spcAft>
              <a:buFont typeface="Arial" panose="020B0604020202020204" pitchFamily="34" charset="0"/>
              <a:buChar char="•"/>
            </a:pPr>
            <a:r>
              <a:rPr lang="en-AU" sz="1600" kern="100" dirty="0">
                <a:effectLst/>
                <a:latin typeface="Public Sans" pitchFamily="2" charset="0"/>
                <a:ea typeface="Aptos" panose="020B0004020202020204" pitchFamily="34" charset="0"/>
                <a:cs typeface="Times New Roman" panose="02020603050405020304" pitchFamily="18" charset="0"/>
              </a:rPr>
              <a:t>control and management skills including resilience and time management</a:t>
            </a:r>
          </a:p>
          <a:p>
            <a:pPr marL="285750" indent="-285750">
              <a:lnSpc>
                <a:spcPct val="107000"/>
              </a:lnSpc>
              <a:spcAft>
                <a:spcPts val="800"/>
              </a:spcAft>
              <a:buFont typeface="Arial" panose="020B0604020202020204" pitchFamily="34" charset="0"/>
              <a:buChar char="•"/>
            </a:pPr>
            <a:r>
              <a:rPr lang="en-AU" sz="1600" kern="100" dirty="0">
                <a:effectLst/>
                <a:latin typeface="Public Sans" pitchFamily="2" charset="0"/>
                <a:ea typeface="Aptos" panose="020B0004020202020204" pitchFamily="34" charset="0"/>
                <a:cs typeface="Times New Roman" panose="02020603050405020304" pitchFamily="18" charset="0"/>
              </a:rPr>
              <a:t>goal-setting practices, and</a:t>
            </a:r>
          </a:p>
          <a:p>
            <a:pPr marL="285750" indent="-285750">
              <a:lnSpc>
                <a:spcPct val="107000"/>
              </a:lnSpc>
              <a:spcAft>
                <a:spcPts val="800"/>
              </a:spcAft>
              <a:buFont typeface="Arial" panose="020B0604020202020204" pitchFamily="34" charset="0"/>
              <a:buChar char="•"/>
            </a:pPr>
            <a:r>
              <a:rPr lang="en-AU" sz="1600" kern="100" dirty="0">
                <a:effectLst/>
                <a:latin typeface="Public Sans" pitchFamily="2" charset="0"/>
                <a:ea typeface="Aptos" panose="020B0004020202020204" pitchFamily="34" charset="0"/>
                <a:cs typeface="Times New Roman" panose="02020603050405020304" pitchFamily="18" charset="0"/>
              </a:rPr>
              <a:t>social interactions and prosocial behaviours including respect and empathy.</a:t>
            </a:r>
          </a:p>
          <a:p>
            <a:pPr>
              <a:lnSpc>
                <a:spcPct val="107000"/>
              </a:lnSpc>
              <a:spcAft>
                <a:spcPts val="800"/>
              </a:spcAft>
            </a:pPr>
            <a:endParaRPr lang="en-AU" sz="1600" kern="100" dirty="0">
              <a:effectLst/>
              <a:latin typeface="Public Sans" pitchFamily="2"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kern="100" dirty="0" err="1">
                <a:solidFill>
                  <a:srgbClr val="000000"/>
                </a:solidFill>
                <a:effectLst/>
                <a:latin typeface="Public Sans" pitchFamily="2" charset="0"/>
                <a:ea typeface="Aptos" panose="020B0004020202020204" pitchFamily="34" charset="0"/>
                <a:cs typeface="Aptos" panose="020B0004020202020204" pitchFamily="34" charset="0"/>
              </a:rPr>
              <a:t>Opstoel</a:t>
            </a:r>
            <a:r>
              <a:rPr lang="en-AU" sz="1600" kern="100" dirty="0">
                <a:solidFill>
                  <a:srgbClr val="000000"/>
                </a:solidFill>
                <a:effectLst/>
                <a:latin typeface="Public Sans" pitchFamily="2" charset="0"/>
                <a:ea typeface="Aptos" panose="020B0004020202020204" pitchFamily="34" charset="0"/>
                <a:cs typeface="Aptos" panose="020B0004020202020204" pitchFamily="34" charset="0"/>
              </a:rPr>
              <a:t> (pronounced op-stole)-et al (2019) highlights why connecting content across focus areas in PDH and PE is important, as it promotes a holistic learning experience, helping students understand the relationship between personal and social skills and overall wellbeing. </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endParaRPr lang="en-AU" sz="1600" kern="100" dirty="0">
              <a:effectLst/>
              <a:latin typeface="Public Sans" pitchFamily="2" charset="0"/>
              <a:ea typeface="Times New Roman" panose="02020603050405020304" pitchFamily="18" charset="0"/>
              <a:cs typeface="Times New Roman" panose="02020603050405020304" pitchFamily="18" charset="0"/>
            </a:endParaRPr>
          </a:p>
          <a:p>
            <a:pPr>
              <a:lnSpc>
                <a:spcPct val="107000"/>
              </a:lnSpc>
              <a:spcAft>
                <a:spcPts val="800"/>
              </a:spcAft>
            </a:pPr>
            <a:r>
              <a:rPr lang="en-AU" sz="1600" kern="100" dirty="0">
                <a:effectLst/>
                <a:latin typeface="Public Sans" pitchFamily="2" charset="0"/>
                <a:ea typeface="Times New Roman" panose="02020603050405020304" pitchFamily="18" charset="0"/>
                <a:cs typeface="Times New Roman" panose="02020603050405020304" pitchFamily="18" charset="0"/>
              </a:rPr>
              <a:t>[NEXT SLIDE]</a:t>
            </a:r>
          </a:p>
          <a:p>
            <a:pPr>
              <a:lnSpc>
                <a:spcPct val="107000"/>
              </a:lnSpc>
              <a:spcAft>
                <a:spcPts val="800"/>
              </a:spcAft>
            </a:pPr>
            <a:endParaRPr lang="en-AU" sz="1600" kern="100" dirty="0">
              <a:effectLst/>
              <a:latin typeface="Public Sans" pitchFamily="2" charset="0"/>
              <a:ea typeface="Aptos" panose="020B0004020202020204" pitchFamily="34" charset="0"/>
              <a:cs typeface="Times New Roman" panose="02020603050405020304" pitchFamily="18" charset="0"/>
            </a:endParaRPr>
          </a:p>
          <a:p>
            <a:pPr>
              <a:defRPr/>
            </a:pPr>
            <a:endParaRPr lang="en-AU" dirty="0">
              <a:latin typeface="Public Sans"/>
            </a:endParaRPr>
          </a:p>
        </p:txBody>
      </p:sp>
      <p:sp>
        <p:nvSpPr>
          <p:cNvPr id="4" name="Slide Number Placeholder 3">
            <a:extLst>
              <a:ext uri="{FF2B5EF4-FFF2-40B4-BE49-F238E27FC236}">
                <a16:creationId xmlns:a16="http://schemas.microsoft.com/office/drawing/2014/main" id="{5CBE906D-7834-0BEA-C946-EF6DA867727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06559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FF860-5824-467E-A4E9-9F268A61A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8442A-0F50-3FAE-A352-E340FEF9D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C9E4D-6F2B-A89F-843C-B1BAAC057973}"/>
              </a:ext>
            </a:extLst>
          </p:cNvPr>
          <p:cNvSpPr>
            <a:spLocks noGrp="1"/>
          </p:cNvSpPr>
          <p:nvPr>
            <p:ph type="body" idx="1"/>
          </p:nvPr>
        </p:nvSpPr>
        <p:spPr/>
        <p:txBody>
          <a:bodyPr/>
          <a:lstStyle/>
          <a:p>
            <a:pPr>
              <a:defRPr/>
            </a:pPr>
            <a:r>
              <a:rPr lang="en-AU" sz="1600" b="1" dirty="0">
                <a:latin typeface="Public Sans" pitchFamily="2" charset="0"/>
              </a:rPr>
              <a:t>14. Purpose: </a:t>
            </a:r>
            <a:r>
              <a:rPr lang="en-AU" sz="1600" b="0" dirty="0">
                <a:latin typeface="Public Sans" pitchFamily="2" charset="0"/>
              </a:rPr>
              <a:t>Introduce the topic of connecting content </a:t>
            </a:r>
            <a:endParaRPr lang="en-AU" sz="1600" b="0" kern="100" dirty="0">
              <a:effectLst/>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kern="100" dirty="0">
              <a:effectLst/>
              <a:latin typeface="Public Sans" pitchFamily="2"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Time: </a:t>
            </a:r>
            <a:r>
              <a:rPr lang="en-AU" sz="1600" b="0" dirty="0">
                <a:latin typeface="Public Sans" pitchFamily="2" charset="0"/>
              </a:rPr>
              <a:t>10 sec</a:t>
            </a:r>
          </a:p>
          <a:p>
            <a:endParaRPr lang="en-AU" sz="1600" b="0" dirty="0">
              <a:latin typeface="Public Sans" pitchFamily="2" charset="0"/>
            </a:endParaRPr>
          </a:p>
          <a:p>
            <a:r>
              <a:rPr lang="en-AU" sz="1600" b="1" dirty="0">
                <a:latin typeface="Public Sans" pitchFamily="2" charset="0"/>
              </a:rPr>
              <a:t>Presenter notes:</a:t>
            </a:r>
          </a:p>
          <a:p>
            <a:endParaRPr lang="en-AU" sz="1600" b="0" dirty="0">
              <a:latin typeface="Public Sans" pitchFamily="2" charset="0"/>
            </a:endParaRPr>
          </a:p>
          <a:p>
            <a:r>
              <a:rPr lang="en-AU" sz="1600" b="0" dirty="0">
                <a:latin typeface="Public Sans" pitchFamily="2" charset="0"/>
              </a:rPr>
              <a:t>We will now explore connecting content across focus areas in the PDHPE syllabus. </a:t>
            </a:r>
          </a:p>
          <a:p>
            <a:endParaRPr lang="en-AU" sz="1600" b="0" dirty="0">
              <a:latin typeface="Public Sans" pitchFamily="2" charset="0"/>
            </a:endParaRPr>
          </a:p>
          <a:p>
            <a:r>
              <a:rPr lang="en-AU" sz="1600" b="0" dirty="0">
                <a:latin typeface="Public Sans" pitchFamily="2" charset="0"/>
              </a:rPr>
              <a:t>[NEXT SLIDE]</a:t>
            </a:r>
          </a:p>
          <a:p>
            <a:endParaRPr lang="en-AU" sz="1600" b="1" dirty="0">
              <a:latin typeface="Public Sans" pitchFamily="2" charset="0"/>
            </a:endParaRPr>
          </a:p>
          <a:p>
            <a:endParaRPr lang="en-AU" dirty="0"/>
          </a:p>
        </p:txBody>
      </p:sp>
      <p:sp>
        <p:nvSpPr>
          <p:cNvPr id="4" name="Slide Number Placeholder 3">
            <a:extLst>
              <a:ext uri="{FF2B5EF4-FFF2-40B4-BE49-F238E27FC236}">
                <a16:creationId xmlns:a16="http://schemas.microsoft.com/office/drawing/2014/main" id="{156A507B-4CC3-93FB-995B-0C145D0877C8}"/>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85805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969D8-C1AA-45D8-2DEE-C12636D07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02293-EDF5-542C-EFF4-317340A42879}"/>
              </a:ext>
            </a:extLst>
          </p:cNvPr>
          <p:cNvSpPr>
            <a:spLocks noGrp="1" noRot="1" noChangeAspect="1"/>
          </p:cNvSpPr>
          <p:nvPr>
            <p:ph type="sldImg"/>
          </p:nvPr>
        </p:nvSpPr>
        <p:spPr>
          <a:xfrm>
            <a:off x="1828800" y="242888"/>
            <a:ext cx="3200400" cy="1800225"/>
          </a:xfrm>
        </p:spPr>
      </p:sp>
      <p:sp>
        <p:nvSpPr>
          <p:cNvPr id="3" name="Notes Placeholder 2">
            <a:extLst>
              <a:ext uri="{FF2B5EF4-FFF2-40B4-BE49-F238E27FC236}">
                <a16:creationId xmlns:a16="http://schemas.microsoft.com/office/drawing/2014/main" id="{B84D657F-A37C-33EF-C1B3-DFF8CE3C545E}"/>
              </a:ext>
            </a:extLst>
          </p:cNvPr>
          <p:cNvSpPr>
            <a:spLocks noGrp="1"/>
          </p:cNvSpPr>
          <p:nvPr>
            <p:ph type="body" idx="1"/>
          </p:nvPr>
        </p:nvSpPr>
        <p:spPr>
          <a:xfrm>
            <a:off x="411480" y="2183129"/>
            <a:ext cx="6023610" cy="6502083"/>
          </a:xfrm>
        </p:spPr>
        <p:txBody>
          <a:bodyPr/>
          <a:lstStyle/>
          <a:p>
            <a:pPr>
              <a:lnSpc>
                <a:spcPct val="107000"/>
              </a:lnSpc>
              <a:spcAft>
                <a:spcPts val="800"/>
              </a:spcAft>
              <a:defRPr/>
            </a:pPr>
            <a:r>
              <a:rPr lang="en-AU" sz="1600" b="1" kern="100" dirty="0">
                <a:effectLst/>
                <a:latin typeface="Public Sans" pitchFamily="2" charset="0"/>
                <a:ea typeface="Aptos" panose="020B0004020202020204" pitchFamily="34" charset="0"/>
                <a:cs typeface="Times New Roman" panose="02020603050405020304" pitchFamily="18" charset="0"/>
              </a:rPr>
              <a:t>15. Purpose: </a:t>
            </a:r>
            <a:r>
              <a:rPr lang="en-AU" sz="1600" dirty="0">
                <a:effectLst/>
                <a:latin typeface="Public Sans" pitchFamily="2" charset="0"/>
                <a:ea typeface="Aptos" panose="020B0004020202020204" pitchFamily="34" charset="0"/>
                <a:cs typeface="Arial" panose="020B0604020202020204" pitchFamily="34" charset="0"/>
              </a:rPr>
              <a:t>Connect content across focus areas within the PDHPE syllabus.</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endParaRPr lang="en-AU" sz="1600" b="1"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b="1" kern="100" dirty="0">
                <a:effectLst/>
                <a:latin typeface="Public Sans" pitchFamily="2" charset="0"/>
                <a:ea typeface="Aptos" panose="020B0004020202020204" pitchFamily="34" charset="0"/>
                <a:cs typeface="Times New Roman" panose="02020603050405020304" pitchFamily="18" charset="0"/>
              </a:rPr>
              <a:t>Time: </a:t>
            </a:r>
            <a:r>
              <a:rPr lang="en-AU" sz="1600" b="0" kern="100" dirty="0">
                <a:effectLst/>
                <a:latin typeface="Public Sans" pitchFamily="2" charset="0"/>
                <a:ea typeface="Aptos" panose="020B0004020202020204" pitchFamily="34" charset="0"/>
                <a:cs typeface="Times New Roman" panose="02020603050405020304" pitchFamily="18" charset="0"/>
              </a:rPr>
              <a:t>2 mins</a:t>
            </a:r>
          </a:p>
          <a:p>
            <a:pPr>
              <a:lnSpc>
                <a:spcPct val="107000"/>
              </a:lnSpc>
              <a:spcAft>
                <a:spcPts val="800"/>
              </a:spcAft>
              <a:buNone/>
            </a:pP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b="1" kern="100" dirty="0">
                <a:effectLst/>
                <a:latin typeface="Public Sans" pitchFamily="2" charset="0"/>
                <a:ea typeface="Aptos" panose="020B0004020202020204" pitchFamily="34" charset="0"/>
                <a:cs typeface="Times New Roman" panose="02020603050405020304" pitchFamily="18" charset="0"/>
              </a:rPr>
              <a:t>Presenter notes:</a:t>
            </a:r>
          </a:p>
          <a:p>
            <a:pPr>
              <a:lnSpc>
                <a:spcPct val="107000"/>
              </a:lnSpc>
              <a:spcAft>
                <a:spcPts val="800"/>
              </a:spcAft>
              <a:buNone/>
            </a:pPr>
            <a:endParaRPr lang="en-AU" sz="1600" b="1"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dirty="0">
                <a:latin typeface="Public Sans" pitchFamily="2" charset="0"/>
              </a:rPr>
              <a:t>As highlighted in the research we explored, the PDHPE K–6 Syllabus offers valuable opportunities to connect content across the various focus areas.</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a:t>
            </a:r>
            <a:r>
              <a:rPr lang="en-AU" sz="1600" dirty="0">
                <a:latin typeface="Public Sans" pitchFamily="2" charset="0"/>
              </a:rPr>
              <a:t>Combining knowledge and skills in multiple meaningful contexts supports deeper understanding and long-term retention by reducing cognitive load. When students make connections across contexts, it lessens the strain on working memory and promotes the transfer of learning. This integrated approach encourages critical thinking and conceptual understanding, allowing students to store and retrieve information more effectively. Revisiting content through varied, relevant applications strengthens memory pathways, making learning more durable and meaningful over time.</a:t>
            </a: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endParaRPr lang="en-AU" sz="1600" kern="100" dirty="0">
              <a:effectLst/>
              <a:latin typeface="Public Sans" pitchFamily="2" charset="0"/>
              <a:ea typeface="Aptos" panose="020B0004020202020204" pitchFamily="34" charset="0"/>
              <a:cs typeface="Aptos" panose="020B00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ptos" panose="020B0004020202020204" pitchFamily="34" charset="0"/>
              </a:rPr>
              <a:t>[CLICK] </a:t>
            </a:r>
            <a:r>
              <a:rPr lang="en-AU" sz="1600" dirty="0">
                <a:latin typeface="Public Sans" pitchFamily="2" charset="0"/>
              </a:rPr>
              <a:t>Students develop stronger, more adaptable PDHPE skills when they have opportunities to practise them across multiple connected learning contexts. When physical, social, and emotional skills are reinforced in varied and meaningful situations, students are more likely to understand their relevance and apply them flexibly. This repetition across different settings strengthens skill development by helping students make connections, transfer knowledge, and build confidence. It also promotes deeper engagement, supports diverse learning needs, and encourages students to see PDHPE not as a standalone subject, but as a set of lifelong skills that are useful in many areas of their lives.</a:t>
            </a:r>
            <a:endParaRPr lang="en-AU" sz="1600" kern="100" dirty="0">
              <a:effectLst/>
              <a:latin typeface="Public Sans" pitchFamily="2" charset="0"/>
              <a:ea typeface="Times New Roman" panose="02020603050405020304" pitchFamily="18" charset="0"/>
              <a:cs typeface="Times New Roman" panose="02020603050405020304" pitchFamily="18" charset="0"/>
            </a:endParaRPr>
          </a:p>
          <a:p>
            <a:pPr>
              <a:lnSpc>
                <a:spcPct val="107000"/>
              </a:lnSpc>
              <a:spcAft>
                <a:spcPts val="800"/>
              </a:spcAft>
              <a:buNone/>
            </a:pPr>
            <a:endParaRPr lang="en-AU" sz="1600" kern="100" dirty="0">
              <a:effectLst/>
              <a:latin typeface="Public Sans" pitchFamily="2" charset="0"/>
              <a:ea typeface="Times New Roman" panose="02020603050405020304" pitchFamily="18" charset="0"/>
              <a:cs typeface="Times New Roman" panose="02020603050405020304" pitchFamily="18" charset="0"/>
            </a:endParaRPr>
          </a:p>
          <a:p>
            <a:pPr>
              <a:lnSpc>
                <a:spcPct val="107000"/>
              </a:lnSpc>
              <a:spcAft>
                <a:spcPts val="800"/>
              </a:spcAft>
              <a:buNone/>
            </a:pPr>
            <a:r>
              <a:rPr lang="en-AU" sz="1600" kern="100" dirty="0">
                <a:effectLst/>
                <a:latin typeface="Public Sans" pitchFamily="2" charset="0"/>
                <a:ea typeface="Times New Roman" panose="02020603050405020304" pitchFamily="18" charset="0"/>
                <a:cs typeface="Times New Roman" panose="02020603050405020304" pitchFamily="18" charset="0"/>
              </a:rPr>
              <a:t>[NEXT SLIDE]</a:t>
            </a:r>
          </a:p>
          <a:p>
            <a:pPr>
              <a:lnSpc>
                <a:spcPct val="107000"/>
              </a:lnSpc>
              <a:spcAft>
                <a:spcPts val="800"/>
              </a:spcAft>
            </a:pPr>
            <a:endParaRPr lang="en-AU" sz="1600" kern="100" dirty="0">
              <a:effectLst/>
              <a:latin typeface="Public Sans" pitchFamily="2" charset="0"/>
              <a:ea typeface="Times New Roman" panose="02020603050405020304" pitchFamily="18" charset="0"/>
              <a:cs typeface="Times New Roman" panose="02020603050405020304" pitchFamily="18" charset="0"/>
            </a:endParaRPr>
          </a:p>
          <a:p>
            <a:pPr>
              <a:defRPr/>
            </a:pPr>
            <a:endParaRPr lang="en-AU" dirty="0">
              <a:latin typeface="Public Sans"/>
            </a:endParaRPr>
          </a:p>
        </p:txBody>
      </p:sp>
      <p:sp>
        <p:nvSpPr>
          <p:cNvPr id="4" name="Slide Number Placeholder 3">
            <a:extLst>
              <a:ext uri="{FF2B5EF4-FFF2-40B4-BE49-F238E27FC236}">
                <a16:creationId xmlns:a16="http://schemas.microsoft.com/office/drawing/2014/main" id="{C93B2087-A44F-C3F8-42D0-41681404D13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5282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C3EE-3389-9AA5-A0FF-19DD071A4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BAD8E-796C-3879-AE30-215FFCA34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51F6E-E607-CEEF-F462-C8C3C2C2D7ED}"/>
              </a:ext>
            </a:extLst>
          </p:cNvPr>
          <p:cNvSpPr>
            <a:spLocks noGrp="1"/>
          </p:cNvSpPr>
          <p:nvPr>
            <p:ph type="body" idx="1"/>
          </p:nvPr>
        </p:nvSpPr>
        <p:spPr/>
        <p:txBody>
          <a:bodyPr/>
          <a:lstStyle/>
          <a:p>
            <a:r>
              <a:rPr lang="en-AU" sz="1600" b="1" dirty="0">
                <a:latin typeface="Public Sans"/>
              </a:rPr>
              <a:t>16. Purpose: </a:t>
            </a:r>
            <a:r>
              <a:rPr lang="en-AU" sz="1600" dirty="0">
                <a:effectLst/>
                <a:latin typeface="Public Sans"/>
                <a:ea typeface="Aptos" panose="020B0004020202020204" pitchFamily="34" charset="0"/>
                <a:cs typeface="Arial" panose="020B0604020202020204" pitchFamily="34" charset="0"/>
              </a:rPr>
              <a:t>Provide example of connected content in PDHPE syllabus stage 2</a:t>
            </a:r>
            <a:endParaRPr lang="en-US" sz="1600" dirty="0">
              <a:latin typeface="Public Sans"/>
            </a:endParaRPr>
          </a:p>
          <a:p>
            <a:endParaRPr lang="en-AU" sz="1600" b="1" dirty="0">
              <a:latin typeface="Public Sans" pitchFamily="2" charset="0"/>
            </a:endParaRPr>
          </a:p>
          <a:p>
            <a:r>
              <a:rPr lang="en-AU" sz="1600" b="1" dirty="0">
                <a:latin typeface="Public Sans"/>
              </a:rPr>
              <a:t>Time: </a:t>
            </a:r>
            <a:r>
              <a:rPr lang="en-AU" sz="1600" dirty="0">
                <a:effectLst/>
                <a:latin typeface="Public Sans"/>
                <a:ea typeface="Aptos" panose="020B0004020202020204" pitchFamily="34" charset="0"/>
                <a:cs typeface="Arial" panose="020B0604020202020204" pitchFamily="34" charset="0"/>
              </a:rPr>
              <a:t>1 min 30 sec</a:t>
            </a:r>
            <a:endParaRPr lang="en-US" sz="1600" dirty="0">
              <a:latin typeface="Public Sans"/>
            </a:endParaRPr>
          </a:p>
          <a:p>
            <a:endParaRPr lang="en-AU" sz="1600" b="1" dirty="0">
              <a:latin typeface="Public Sans" pitchFamily="2" charset="0"/>
            </a:endParaRPr>
          </a:p>
          <a:p>
            <a:r>
              <a:rPr lang="en-AU" sz="1600" b="1" dirty="0">
                <a:latin typeface="Public Sans"/>
              </a:rPr>
              <a:t>Presenter notes:</a:t>
            </a:r>
            <a:endParaRPr lang="en-US" sz="1600" dirty="0">
              <a:latin typeface="Public Sans"/>
            </a:endParaRPr>
          </a:p>
          <a:p>
            <a:endParaRPr lang="en-US" sz="1600" dirty="0">
              <a:latin typeface="Public Sans" pitchFamily="2" charset="0"/>
              <a:ea typeface="Calibri"/>
              <a:cs typeface="Calibri"/>
            </a:endParaRPr>
          </a:p>
          <a:p>
            <a:pPr>
              <a:lnSpc>
                <a:spcPct val="107000"/>
              </a:lnSpc>
              <a:spcAft>
                <a:spcPts val="800"/>
              </a:spcAft>
            </a:pPr>
            <a:r>
              <a:rPr lang="en-AU" sz="1600" kern="100" dirty="0">
                <a:effectLst/>
                <a:latin typeface="Public Sans"/>
                <a:ea typeface="Aptos" panose="020B0004020202020204" pitchFamily="34" charset="0"/>
                <a:cs typeface="Arial" panose="020B0604020202020204" pitchFamily="34" charset="0"/>
              </a:rPr>
              <a:t>Within the PDHPE syllabus, content can be connected in a variety of ways </a:t>
            </a:r>
            <a:r>
              <a:rPr lang="en-AU" sz="1600" kern="100" dirty="0">
                <a:latin typeface="Public Sans"/>
                <a:ea typeface="Aptos" panose="020B0004020202020204" pitchFamily="34" charset="0"/>
                <a:cs typeface="Arial" panose="020B0604020202020204" pitchFamily="34" charset="0"/>
              </a:rPr>
              <a:t>to suit</a:t>
            </a:r>
            <a:r>
              <a:rPr lang="en-AU" sz="1600" kern="100" dirty="0">
                <a:effectLst/>
                <a:latin typeface="Public Sans"/>
                <a:ea typeface="Aptos" panose="020B0004020202020204" pitchFamily="34" charset="0"/>
                <a:cs typeface="Arial" panose="020B0604020202020204" pitchFamily="34" charset="0"/>
              </a:rPr>
              <a:t> students learning needs and context. When planning PDHPE programs, we can connect content across focus areas in ways that make sense for our students.</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In the syllabus, consent is identified as essential content in the focus area of Respectful relationships and safety. We will explore this focus area in the syllabus looking at [CLICK] </a:t>
            </a:r>
            <a:r>
              <a:rPr lang="en-AU" sz="1600" kern="100" dirty="0">
                <a:latin typeface="Public Sans"/>
                <a:ea typeface="Aptos" panose="020B0004020202020204" pitchFamily="34" charset="0"/>
                <a:cs typeface="Arial" panose="020B0604020202020204" pitchFamily="34" charset="0"/>
              </a:rPr>
              <a:t>Stage</a:t>
            </a:r>
            <a:r>
              <a:rPr lang="en-AU" sz="1600" kern="100" dirty="0">
                <a:effectLst/>
                <a:latin typeface="Public Sans"/>
                <a:ea typeface="Aptos" panose="020B0004020202020204" pitchFamily="34" charset="0"/>
                <a:cs typeface="Arial" panose="020B0604020202020204" pitchFamily="34" charset="0"/>
              </a:rPr>
              <a:t> 2. </a:t>
            </a:r>
          </a:p>
          <a:p>
            <a:pPr>
              <a:lnSpc>
                <a:spcPct val="107000"/>
              </a:lnSpc>
              <a:spcAft>
                <a:spcPts val="800"/>
              </a:spcAft>
              <a:buNone/>
            </a:pP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We have identified the;</a:t>
            </a:r>
          </a:p>
          <a:p>
            <a:pPr>
              <a:lnSpc>
                <a:spcPct val="107000"/>
              </a:lnSpc>
              <a:spcAft>
                <a:spcPts val="800"/>
              </a:spcAft>
              <a:buNone/>
            </a:pP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[CLICK] Focus area: Respectful relationships and safety</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[CLICK] Content group: Personal safety strategies strengthen respectful relationships </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[CLICK] Content point: describe and apply strategies to assertively gain, give or deny consent and respect responses</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[CLICK] Examples: gain consent before touching another person’s belongings, sending photos, images or videos; respond clearly, use the ‘No-Go-Tell’ strategy and tell a trusted adult. </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Now we will connect this essential content to other areas of the PDHPE syllabus. </a:t>
            </a:r>
          </a:p>
          <a:p>
            <a:pPr>
              <a:lnSpc>
                <a:spcPct val="107000"/>
              </a:lnSpc>
              <a:spcAft>
                <a:spcPts val="800"/>
              </a:spcAft>
              <a:buNone/>
            </a:pPr>
            <a:r>
              <a:rPr lang="en-AU" sz="1600" kern="100" dirty="0">
                <a:effectLst/>
                <a:latin typeface="Public Sans"/>
                <a:ea typeface="Aptos" panose="020B0004020202020204" pitchFamily="34" charset="0"/>
                <a:cs typeface="Arial" panose="020B0604020202020204" pitchFamily="34" charset="0"/>
              </a:rPr>
              <a:t> </a:t>
            </a:r>
          </a:p>
          <a:p>
            <a:pPr>
              <a:buNone/>
            </a:pPr>
            <a:r>
              <a:rPr lang="en-AU" sz="1600" dirty="0">
                <a:effectLst/>
                <a:latin typeface="Public Sans"/>
                <a:ea typeface="Aptos" panose="020B0004020202020204" pitchFamily="34" charset="0"/>
                <a:cs typeface="Arial" panose="020B0604020202020204" pitchFamily="34" charset="0"/>
              </a:rPr>
              <a:t>[NEXT SLIDE]</a:t>
            </a:r>
          </a:p>
          <a:p>
            <a:endParaRPr lang="en-AU" dirty="0">
              <a:ea typeface="Calibri"/>
              <a:cs typeface="Calibri"/>
            </a:endParaRPr>
          </a:p>
          <a:p>
            <a:r>
              <a:rPr lang="en-AU" b="1" dirty="0"/>
              <a:t>Additional notes for presenters only:</a:t>
            </a:r>
            <a:r>
              <a:rPr lang="en-AU" dirty="0"/>
              <a:t> </a:t>
            </a:r>
          </a:p>
          <a:p>
            <a:pPr marL="285750" indent="-285750">
              <a:buFont typeface="Arial"/>
              <a:buChar char="•"/>
            </a:pPr>
            <a:r>
              <a:rPr lang="en-AU" dirty="0">
                <a:latin typeface="Public Sans"/>
              </a:rPr>
              <a:t>No-Go-Tell strategy can be found in </a:t>
            </a:r>
            <a:r>
              <a:rPr lang="en-AU" dirty="0">
                <a:latin typeface="Public Sans"/>
                <a:hlinkClick r:id="rId3"/>
              </a:rPr>
              <a:t>https://education.nsw.gov.au/content/dam/main-education/teaching-and-learning/curriculum/key-learning-areas/pdhpe/media/documents/pdhpe-cpe-es1-keeping-myself-safe.pdf</a:t>
            </a:r>
            <a:r>
              <a:rPr lang="en-AU" dirty="0">
                <a:latin typeface="Public Sans"/>
              </a:rPr>
              <a:t> </a:t>
            </a:r>
            <a:endParaRPr lang="en-US" dirty="0">
              <a:latin typeface="Public Sans"/>
            </a:endParaRPr>
          </a:p>
          <a:p>
            <a:endParaRPr lang="en-US" dirty="0"/>
          </a:p>
          <a:p>
            <a:endParaRPr lang="en-AU" dirty="0">
              <a:ea typeface="Calibri"/>
              <a:cs typeface="Calibri"/>
            </a:endParaRPr>
          </a:p>
        </p:txBody>
      </p:sp>
      <p:sp>
        <p:nvSpPr>
          <p:cNvPr id="4" name="Slide Number Placeholder 3">
            <a:extLst>
              <a:ext uri="{FF2B5EF4-FFF2-40B4-BE49-F238E27FC236}">
                <a16:creationId xmlns:a16="http://schemas.microsoft.com/office/drawing/2014/main" id="{23DBB93D-E359-F26A-45DE-8900039C6E4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3438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D947-1075-5565-A1B1-269765C0E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286FA-1BFE-4287-0AEF-21ABF3668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AC79B-CAB0-9E0C-36DA-39D3CC1ABA9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17. Purpose: </a:t>
            </a:r>
            <a:r>
              <a:rPr lang="en-AU" sz="1600" kern="100" dirty="0">
                <a:effectLst/>
                <a:latin typeface="Public Sans" pitchFamily="2" charset="0"/>
                <a:ea typeface="Aptos" panose="020B0004020202020204" pitchFamily="34" charset="0"/>
                <a:cs typeface="Arial" panose="020B0604020202020204" pitchFamily="34" charset="0"/>
              </a:rPr>
              <a:t>Provide modelled example of connecting content in PDHPE syllabus stage 2.</a:t>
            </a:r>
          </a:p>
          <a:p>
            <a:endParaRPr lang="en-US" sz="1600" dirty="0">
              <a:latin typeface="Public Sans" pitchFamily="2" charset="0"/>
            </a:endParaRPr>
          </a:p>
          <a:p>
            <a:r>
              <a:rPr lang="en-AU" sz="1600" b="1" dirty="0">
                <a:latin typeface="Public Sans" pitchFamily="2" charset="0"/>
              </a:rPr>
              <a:t>Time: </a:t>
            </a:r>
            <a:r>
              <a:rPr lang="en-AU" sz="1600" b="0" dirty="0">
                <a:latin typeface="Public Sans" pitchFamily="2" charset="0"/>
              </a:rPr>
              <a:t>2 mins</a:t>
            </a:r>
          </a:p>
          <a:p>
            <a:endParaRPr lang="en-US" sz="1600" b="0" dirty="0">
              <a:latin typeface="Public Sans" pitchFamily="2" charset="0"/>
            </a:endParaRPr>
          </a:p>
          <a:p>
            <a:r>
              <a:rPr lang="en-AU" sz="1600" b="1" dirty="0">
                <a:latin typeface="Public Sans" pitchFamily="2" charset="0"/>
              </a:rPr>
              <a:t>Presenter notes:</a:t>
            </a:r>
          </a:p>
          <a:p>
            <a:endParaRPr lang="en-AU" sz="1600" b="1" dirty="0">
              <a:latin typeface="Public Sans" pitchFamily="2"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Consider our content on consent from the focus area respectful relationships and safety. What does this look like when connected to other essential content from the Movement skill and physical activity focus area?</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i="1" kern="100" dirty="0">
                <a:effectLst/>
                <a:latin typeface="Public Sans" pitchFamily="2" charset="0"/>
                <a:ea typeface="Aptos" panose="020B0004020202020204" pitchFamily="34" charset="0"/>
                <a:cs typeface="Arial" panose="020B0604020202020204" pitchFamily="34" charset="0"/>
              </a:rPr>
              <a:t>Pause 10 secs</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A teacher investigates what students need to know about consent from the syllabus. The stage 2 students are learning to assertively give or deny consent. This can be connected to movement skill and physical activity, where essential content is to learn to demonstrate fair and inclusive play when communicating in physically active games.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Essential content on consent can be connected to and developed through the;</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Focus area: Movement skill and physical activity</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Content group: Cooperate and communicate for teamwork in physical activities</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Content point: Demonstrate fair and inclusive play to enhance teamwork and communication when creating physically active games.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a:t>
            </a:r>
            <a:r>
              <a:rPr lang="en-AU" sz="1600" i="1" kern="100" dirty="0">
                <a:effectLst/>
                <a:latin typeface="Public Sans" pitchFamily="2" charset="0"/>
                <a:ea typeface="Aptos" panose="020B0004020202020204" pitchFamily="34" charset="0"/>
                <a:cs typeface="Arial" panose="020B0604020202020204" pitchFamily="34" charset="0"/>
              </a:rPr>
              <a:t>brings up arrow]</a:t>
            </a: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For example, a class of stage 2 students are learning to play a modified version of soccer.</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The teacher can apply multiple essential content points into their plan for this lesson including fair and inclusive play, teamwork and communication and assertively giving or denying consent.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This could be demonstrated by a student who has been tasked to defend the goal, another student asks if they would like to swap positions on the field. The child defending the goal will communicate their consent. The teacher has been able to observe both students demonstrating skills for the essential content we have explored.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Let’s look at another modelled example of connecting content.</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pPr>
            <a:r>
              <a:rPr lang="en-AU" sz="1600" kern="100" dirty="0">
                <a:effectLst/>
                <a:latin typeface="Public Sans" pitchFamily="2" charset="0"/>
                <a:ea typeface="Aptos" panose="020B0004020202020204" pitchFamily="34" charset="0"/>
                <a:cs typeface="Arial" panose="020B0604020202020204" pitchFamily="34" charset="0"/>
              </a:rPr>
              <a:t>[NEXT SLIDE]</a:t>
            </a:r>
          </a:p>
          <a:p>
            <a:endParaRPr lang="en-US" sz="1600" dirty="0">
              <a:latin typeface="Public Sans" pitchFamily="2" charset="0"/>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721321D6-65CA-00F9-32DC-5298EFE413A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2411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3FC6-8931-0800-7B4E-EE4A0FAA6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94C58-7AF2-A838-6893-93E946ADA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4380E-9BB5-81A6-2851-CA3B96C510E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18. Purpose: </a:t>
            </a:r>
            <a:r>
              <a:rPr lang="en-AU" sz="1600" kern="100" dirty="0">
                <a:effectLst/>
                <a:latin typeface="Public Sans" pitchFamily="2" charset="0"/>
                <a:ea typeface="Aptos" panose="020B0004020202020204" pitchFamily="34" charset="0"/>
                <a:cs typeface="Arial" panose="020B0604020202020204" pitchFamily="34" charset="0"/>
              </a:rPr>
              <a:t>Provide modelled example of connecting content in PDHPE syllabus stage 2.</a:t>
            </a:r>
          </a:p>
          <a:p>
            <a:endParaRPr lang="en-US" sz="1600" dirty="0">
              <a:latin typeface="Public Sans" pitchFamily="2" charset="0"/>
            </a:endParaRPr>
          </a:p>
          <a:p>
            <a:r>
              <a:rPr lang="en-AU" sz="1600" b="1" dirty="0">
                <a:latin typeface="Public Sans" pitchFamily="2" charset="0"/>
              </a:rPr>
              <a:t>Time: </a:t>
            </a:r>
            <a:r>
              <a:rPr lang="en-AU" sz="1600" b="0" dirty="0">
                <a:latin typeface="Public Sans" pitchFamily="2" charset="0"/>
              </a:rPr>
              <a:t>1 min 30 sec</a:t>
            </a:r>
          </a:p>
          <a:p>
            <a:endParaRPr lang="en-US" sz="1600" dirty="0">
              <a:latin typeface="Public Sans" pitchFamily="2" charset="0"/>
            </a:endParaRPr>
          </a:p>
          <a:p>
            <a:r>
              <a:rPr lang="en-AU" sz="1600" b="1" dirty="0">
                <a:latin typeface="Public Sans" pitchFamily="2" charset="0"/>
              </a:rPr>
              <a:t>Presenter notes:</a:t>
            </a:r>
            <a:endParaRPr lang="en-US" sz="1600" dirty="0">
              <a:latin typeface="Public Sans" pitchFamily="2" charset="0"/>
            </a:endParaRPr>
          </a:p>
          <a:p>
            <a:endParaRPr lang="en-US" sz="1600" dirty="0">
              <a:latin typeface="Public Sans" pitchFamily="2" charset="0"/>
              <a:ea typeface="Calibri"/>
              <a:cs typeface="Calibri"/>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The focus area Self-management and interpersonal skills also connects to students understanding of consent.</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Focus area: Self-management and interpersonal skills</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Content group: Interpersonal skills promote positive interactions and collaboration</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Content point: Apply interpersonal skills to enhance positive and respectful interactions</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Examples: Respect, kindness, empathy, personal space, listening. </a:t>
            </a: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kern="100" dirty="0">
                <a:effectLst/>
                <a:latin typeface="Public Sans" pitchFamily="2" charset="0"/>
                <a:ea typeface="Aptos" panose="020B0004020202020204" pitchFamily="34" charset="0"/>
                <a:cs typeface="Arial" panose="020B0604020202020204" pitchFamily="34" charset="0"/>
              </a:rPr>
              <a:t>[CLICK] [</a:t>
            </a:r>
            <a:r>
              <a:rPr lang="en-AU" sz="1600" i="1" kern="100" dirty="0">
                <a:effectLst/>
                <a:latin typeface="Public Sans" pitchFamily="2" charset="0"/>
                <a:ea typeface="Aptos" panose="020B0004020202020204" pitchFamily="34" charset="0"/>
                <a:cs typeface="Arial" panose="020B0604020202020204" pitchFamily="34" charset="0"/>
              </a:rPr>
              <a:t>brings up arrow]</a:t>
            </a: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Building on our previous connected content. Students demonstrate respect, kindness and empathy when gaining consent and acting according to the responses from other students. They apply communication skills such as active listening, turn taking and body language communication when giving or denying consent.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pPr>
            <a:r>
              <a:rPr lang="en-AU" sz="1600" kern="100" dirty="0">
                <a:effectLst/>
                <a:latin typeface="Public Sans" pitchFamily="2" charset="0"/>
                <a:ea typeface="Aptos" panose="020B0004020202020204" pitchFamily="34" charset="0"/>
                <a:cs typeface="Arial" panose="020B0604020202020204" pitchFamily="34" charset="0"/>
              </a:rPr>
              <a:t>The focus area Self-management and interpersonal skills rather than being taught in isolation, is best developed in the context of the other focus areas, enabling students to apply them meaningfully in a range of contexts. This integrated approach ensures that self-management and interpersonal capabilities are not only taught, but consistently practiced, supporting students’ overall development and their ability to form respectful relationships, make responsible decisions and navigate real-life challenges. </a:t>
            </a:r>
          </a:p>
          <a:p>
            <a:endParaRPr lang="en-US" sz="1600" dirty="0">
              <a:latin typeface="Public Sans" pitchFamily="2" charset="0"/>
              <a:ea typeface="Calibri"/>
              <a:cs typeface="Calibri"/>
            </a:endParaRPr>
          </a:p>
          <a:p>
            <a:r>
              <a:rPr lang="en-US" sz="1600" dirty="0">
                <a:latin typeface="Public Sans" pitchFamily="2" charset="0"/>
                <a:ea typeface="Calibri"/>
                <a:cs typeface="Calibri"/>
              </a:rPr>
              <a:t>[NEXT SLIDE]</a:t>
            </a:r>
          </a:p>
          <a:p>
            <a:endParaRPr lang="en-US" sz="1600" dirty="0">
              <a:latin typeface="Public Sans" pitchFamily="2" charset="0"/>
              <a:ea typeface="Calibri"/>
              <a:cs typeface="Calibri"/>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D886529-2277-58C8-4257-105BC5C5ECE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8361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7C2D3-D0A3-E547-FB54-C83631B6B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6BB8E-0DD1-72F7-6307-DD1D73EF5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D5E22-09EE-E2B9-C045-BE256FAF7A27}"/>
              </a:ext>
            </a:extLst>
          </p:cNvPr>
          <p:cNvSpPr>
            <a:spLocks noGrp="1"/>
          </p:cNvSpPr>
          <p:nvPr>
            <p:ph type="body" idx="1"/>
          </p:nvPr>
        </p:nvSpPr>
        <p:spPr/>
        <p:txBody>
          <a:bodyPr/>
          <a:lstStyle/>
          <a:p>
            <a:pPr>
              <a:lnSpc>
                <a:spcPct val="107000"/>
              </a:lnSpc>
              <a:spcAft>
                <a:spcPts val="800"/>
              </a:spcAft>
              <a:buNone/>
            </a:pPr>
            <a:r>
              <a:rPr lang="en-AU" sz="1600" b="1" kern="100" dirty="0">
                <a:effectLst/>
                <a:latin typeface="Public Sans" pitchFamily="2" charset="0"/>
                <a:ea typeface="Aptos" panose="020B0004020202020204" pitchFamily="34" charset="0"/>
                <a:cs typeface="Arial" panose="020B0604020202020204" pitchFamily="34" charset="0"/>
              </a:rPr>
              <a:t>19. Purpose: </a:t>
            </a:r>
            <a:r>
              <a:rPr lang="en-AU" sz="1600" dirty="0">
                <a:effectLst/>
                <a:latin typeface="Public Sans" pitchFamily="2" charset="0"/>
                <a:ea typeface="Aptos" panose="020B0004020202020204" pitchFamily="34" charset="0"/>
                <a:cs typeface="Arial" panose="020B0604020202020204" pitchFamily="34" charset="0"/>
              </a:rPr>
              <a:t>Reflect on the learning around connecting content in the PDHPE syllabus.</a:t>
            </a: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b="1" kern="100" dirty="0">
                <a:effectLst/>
                <a:latin typeface="Public Sans" pitchFamily="2" charset="0"/>
                <a:ea typeface="Aptos" panose="020B0004020202020204" pitchFamily="34" charset="0"/>
                <a:cs typeface="Arial" panose="020B0604020202020204" pitchFamily="34" charset="0"/>
              </a:rPr>
              <a:t>Time: </a:t>
            </a:r>
            <a:r>
              <a:rPr lang="en-AU" sz="1600" kern="100" dirty="0">
                <a:effectLst/>
                <a:latin typeface="Public Sans" pitchFamily="2" charset="0"/>
                <a:ea typeface="Aptos" panose="020B0004020202020204" pitchFamily="34" charset="0"/>
                <a:cs typeface="Arial" panose="020B0604020202020204" pitchFamily="34" charset="0"/>
              </a:rPr>
              <a:t>1 min 30 sec</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b="1" kern="100" dirty="0">
                <a:effectLst/>
                <a:latin typeface="Public Sans" pitchFamily="2" charset="0"/>
                <a:ea typeface="Aptos" panose="020B0004020202020204" pitchFamily="34" charset="0"/>
                <a:cs typeface="Arial" panose="020B0604020202020204" pitchFamily="34" charset="0"/>
              </a:rPr>
              <a:t>Presenter notes:</a:t>
            </a: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Through the research and our modelled examples, we have explored why connected content is important for student learning and how a teacher can connect content in using the PDHPE K-6 Syllabus (2024).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Take a moment and consider this question: Why is connecting content across the focus areas important for student understanding when teaching PDHPE?</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I will pause now for you to reflect. </a:t>
            </a:r>
          </a:p>
          <a:p>
            <a:pPr>
              <a:lnSpc>
                <a:spcPct val="107000"/>
              </a:lnSpc>
              <a:spcAft>
                <a:spcPts val="800"/>
              </a:spcAft>
              <a:buNone/>
            </a:pP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i="1" kern="100" dirty="0">
                <a:effectLst/>
                <a:latin typeface="Public Sans" pitchFamily="2" charset="0"/>
                <a:ea typeface="Aptos" panose="020B0004020202020204" pitchFamily="34" charset="0"/>
                <a:cs typeface="Arial" panose="020B0604020202020204" pitchFamily="34" charset="0"/>
              </a:rPr>
              <a:t>Pause 10 secs</a:t>
            </a:r>
          </a:p>
          <a:p>
            <a:pPr>
              <a:lnSpc>
                <a:spcPct val="107000"/>
              </a:lnSpc>
              <a:spcAft>
                <a:spcPts val="800"/>
              </a:spcAft>
              <a:buNone/>
            </a:pP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You may have considered how this:</a:t>
            </a:r>
          </a:p>
          <a:p>
            <a:pPr>
              <a:lnSpc>
                <a:spcPct val="107000"/>
              </a:lnSpc>
              <a:spcAft>
                <a:spcPts val="800"/>
              </a:spcAft>
              <a:buNone/>
            </a:pP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Supports deeper learning by allowing students to practice and transfer key skills across multiple contexts, leading to stronger understanding and confidence</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Promotes holistic development by integrating physical, cognitive, social, and emotional skills which are essential for lifelong learning and wellbeing</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Empowers students to make informed decisions that positively influence their own and others’ safety, health and wellbeing</a:t>
            </a:r>
          </a:p>
          <a:p>
            <a:pPr>
              <a:lnSpc>
                <a:spcPct val="107000"/>
              </a:lnSpc>
              <a:spcAft>
                <a:spcPts val="800"/>
              </a:spcAft>
              <a:buNone/>
            </a:pPr>
            <a:r>
              <a:rPr lang="en-AU" sz="1600" kern="100" dirty="0">
                <a:effectLst/>
                <a:latin typeface="Public Sans" pitchFamily="2" charset="0"/>
                <a:ea typeface="Aptos" panose="020B0004020202020204" pitchFamily="34" charset="0"/>
                <a:cs typeface="Arial" panose="020B0604020202020204" pitchFamily="34" charset="0"/>
              </a:rPr>
              <a:t>[CLICK] Encourages critical thinking in response to changing health and physical activity contexts, helping students adapt to evolving challenges and</a:t>
            </a:r>
          </a:p>
          <a:p>
            <a:pPr>
              <a:lnSpc>
                <a:spcPct val="107000"/>
              </a:lnSpc>
              <a:spcAft>
                <a:spcPts val="800"/>
              </a:spcAft>
            </a:pPr>
            <a:r>
              <a:rPr lang="en-AU" sz="1600" kern="100" dirty="0">
                <a:effectLst/>
                <a:latin typeface="Public Sans" pitchFamily="2" charset="0"/>
                <a:ea typeface="Aptos" panose="020B0004020202020204" pitchFamily="34" charset="0"/>
                <a:cs typeface="Arial" panose="020B0604020202020204" pitchFamily="34" charset="0"/>
              </a:rPr>
              <a:t>[CLICK] Strengthens engagement and relevance by valuing movement and showing how PDHPE knowledge and skills apply in real-world scenarios. </a:t>
            </a:r>
          </a:p>
          <a:p>
            <a:pPr>
              <a:lnSpc>
                <a:spcPct val="107000"/>
              </a:lnSpc>
              <a:spcAft>
                <a:spcPts val="800"/>
              </a:spcAft>
            </a:pPr>
            <a:endParaRPr lang="en-AU" sz="1600" kern="100" dirty="0">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pPr>
            <a:r>
              <a:rPr lang="en-AU" sz="1600" kern="100" dirty="0">
                <a:effectLst/>
                <a:latin typeface="Public Sans" pitchFamily="2" charset="0"/>
                <a:ea typeface="Aptos" panose="020B0004020202020204" pitchFamily="34" charset="0"/>
                <a:cs typeface="Arial" panose="020B0604020202020204" pitchFamily="34" charset="0"/>
              </a:rPr>
              <a:t>[NEXT SLIDE]</a:t>
            </a:r>
          </a:p>
        </p:txBody>
      </p:sp>
      <p:sp>
        <p:nvSpPr>
          <p:cNvPr id="4" name="Slide Number Placeholder 3">
            <a:extLst>
              <a:ext uri="{FF2B5EF4-FFF2-40B4-BE49-F238E27FC236}">
                <a16:creationId xmlns:a16="http://schemas.microsoft.com/office/drawing/2014/main" id="{4C03FD73-45EE-7602-6B10-3158840796A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155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2. Purpose: </a:t>
            </a:r>
            <a:r>
              <a:rPr lang="en-AU" b="0" i="0" u="none" strike="noStrike" kern="1200" cap="none" spc="0" normalizeH="0" baseline="0" noProof="0">
                <a:ln>
                  <a:noFill/>
                </a:ln>
                <a:solidFill>
                  <a:prstClr val="black"/>
                </a:solidFill>
                <a:effectLst/>
                <a:uLnTx/>
                <a:uFillTx/>
                <a:latin typeface="Public Sans"/>
                <a:cs typeface="Calibri"/>
              </a:rPr>
              <a:t>Acknowledgement of Country</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Time: </a:t>
            </a:r>
            <a:r>
              <a:rPr lang="en-AU" b="0" i="0" u="none" strike="noStrike" kern="1200" cap="none" spc="0" normalizeH="0" baseline="0" noProof="0">
                <a:ln>
                  <a:noFill/>
                </a:ln>
                <a:solidFill>
                  <a:prstClr val="black"/>
                </a:solidFill>
                <a:effectLst/>
                <a:uLnTx/>
                <a:uFillTx/>
                <a:latin typeface="Public Sans"/>
                <a:cs typeface="Calibri"/>
              </a:rPr>
              <a:t>30 sec</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Presenter notes:</a:t>
            </a: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33333"/>
                </a:solidFill>
                <a:effectLst/>
                <a:latin typeface="Public Sans" pitchFamily="2" charset="0"/>
              </a:rPr>
              <a:t>I would like to pay my respect and acknowledge the Ongoing Custodians of the lands on which we meet. I pay respect to Elders past and present and extend that respect to other Aboriginal and Torres Strait people with us here today.</a:t>
            </a: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8178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BC7F-F0E2-0B4F-B1A7-6532BB1AD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8A681-9CB9-402E-1DD7-9A661EB0D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79B1F-320F-F49D-6952-F4E5DB540421}"/>
              </a:ext>
            </a:extLst>
          </p:cNvPr>
          <p:cNvSpPr>
            <a:spLocks noGrp="1"/>
          </p:cNvSpPr>
          <p:nvPr>
            <p:ph type="body" idx="1"/>
          </p:nvPr>
        </p:nvSpPr>
        <p:spPr/>
        <p:txBody>
          <a:bodyPr/>
          <a:lstStyle/>
          <a:p>
            <a:pPr>
              <a:lnSpc>
                <a:spcPct val="107000"/>
              </a:lnSpc>
              <a:spcAft>
                <a:spcPts val="800"/>
              </a:spcAft>
            </a:pPr>
            <a:r>
              <a:rPr lang="en-AU" sz="1600" b="1" kern="100" dirty="0">
                <a:solidFill>
                  <a:schemeClr val="tx1"/>
                </a:solidFill>
                <a:effectLst/>
                <a:latin typeface="Public Sans" pitchFamily="2" charset="0"/>
                <a:ea typeface="Aptos" panose="020B0004020202020204" pitchFamily="34" charset="0"/>
                <a:cs typeface="Arial" panose="020B0604020202020204" pitchFamily="34" charset="0"/>
              </a:rPr>
              <a:t>20. Purpose:</a:t>
            </a: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Identify opportunities to connect content </a:t>
            </a:r>
            <a:r>
              <a:rPr lang="en-AU" sz="1600" b="0" kern="100" dirty="0">
                <a:solidFill>
                  <a:schemeClr val="tx1"/>
                </a:solidFill>
                <a:effectLst/>
                <a:latin typeface="Public Sans" pitchFamily="2" charset="0"/>
                <a:ea typeface="Aptos" panose="020B0004020202020204" pitchFamily="34" charset="0"/>
                <a:cs typeface="Arial" panose="020B0604020202020204" pitchFamily="34" charset="0"/>
              </a:rPr>
              <a:t>across</a:t>
            </a:r>
            <a:r>
              <a:rPr lang="en-AU" sz="1600" kern="100" dirty="0">
                <a:solidFill>
                  <a:schemeClr val="tx1"/>
                </a:solidFill>
                <a:latin typeface="Public Sans" pitchFamily="2" charset="0"/>
                <a:ea typeface="Aptos" panose="020B0004020202020204" pitchFamily="34" charset="0"/>
                <a:cs typeface="Arial" panose="020B0604020202020204" pitchFamily="34" charset="0"/>
              </a:rPr>
              <a:t> </a:t>
            </a: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focus areas.</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b="1" kern="100" dirty="0">
                <a:solidFill>
                  <a:schemeClr val="tx1"/>
                </a:solidFill>
                <a:effectLst/>
                <a:latin typeface="Public Sans" pitchFamily="2" charset="0"/>
                <a:ea typeface="Aptos" panose="020B0004020202020204" pitchFamily="34" charset="0"/>
                <a:cs typeface="Arial" panose="020B0604020202020204" pitchFamily="34" charset="0"/>
              </a:rPr>
              <a:t>Time: </a:t>
            </a: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22 mins (2 mins content, 20 mins activity)</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b="1" kern="100" dirty="0">
                <a:solidFill>
                  <a:schemeClr val="tx1"/>
                </a:solidFill>
                <a:effectLst/>
                <a:latin typeface="Public Sans" pitchFamily="2" charset="0"/>
                <a:ea typeface="Aptos" panose="020B0004020202020204" pitchFamily="34" charset="0"/>
                <a:cs typeface="Arial" panose="020B0604020202020204" pitchFamily="34" charset="0"/>
              </a:rPr>
              <a:t>Presenter notes: </a:t>
            </a:r>
          </a:p>
          <a:p>
            <a:pPr>
              <a:lnSpc>
                <a:spcPct val="107000"/>
              </a:lnSpc>
              <a:spcAft>
                <a:spcPts val="800"/>
              </a:spcAft>
              <a:buNone/>
            </a:pPr>
            <a:endParaRPr lang="en-AU" sz="1600" kern="100" dirty="0">
              <a:solidFill>
                <a:schemeClr val="tx1"/>
              </a:solidFill>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Now that we have modelled an example, it is time for you to have the opportunity to identify connected content.</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This activity can be completed individually or as part of a group. </a:t>
            </a:r>
          </a:p>
          <a:p>
            <a:pPr>
              <a:lnSpc>
                <a:spcPct val="107000"/>
              </a:lnSpc>
              <a:spcAft>
                <a:spcPts val="800"/>
              </a:spcAft>
              <a:buNone/>
            </a:pPr>
            <a:r>
              <a:rPr lang="en-AU" sz="1600" b="1" kern="100" dirty="0">
                <a:solidFill>
                  <a:schemeClr val="tx1"/>
                </a:solidFill>
                <a:effectLst/>
                <a:latin typeface="Public Sans" pitchFamily="2" charset="0"/>
                <a:ea typeface="Aptos" panose="020B0004020202020204" pitchFamily="34" charset="0"/>
                <a:cs typeface="Arial" panose="020B0604020202020204" pitchFamily="34" charset="0"/>
              </a:rPr>
              <a:t> </a:t>
            </a:r>
            <a:endParaRPr lang="en-AU" sz="1600" kern="100" dirty="0">
              <a:solidFill>
                <a:schemeClr val="tx1"/>
              </a:solidFill>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In your workbook you will see this</a:t>
            </a:r>
            <a:r>
              <a:rPr lang="en-AU" sz="1600" b="1" kern="100" dirty="0">
                <a:solidFill>
                  <a:schemeClr val="tx1"/>
                </a:solidFill>
                <a:effectLst/>
                <a:latin typeface="Public Sans" pitchFamily="2" charset="0"/>
                <a:ea typeface="Aptos" panose="020B0004020202020204" pitchFamily="34" charset="0"/>
                <a:cs typeface="Arial" panose="020B0604020202020204" pitchFamily="34" charset="0"/>
              </a:rPr>
              <a:t> </a:t>
            </a:r>
            <a:r>
              <a:rPr lang="en-AU" sz="1600" b="0" u="none" kern="100" dirty="0">
                <a:solidFill>
                  <a:schemeClr val="tx1"/>
                </a:solidFill>
                <a:effectLst/>
                <a:latin typeface="Public Sans" pitchFamily="2" charset="0"/>
                <a:ea typeface="Aptos" panose="020B0004020202020204" pitchFamily="34" charset="0"/>
                <a:cs typeface="Arial" panose="020B0604020202020204" pitchFamily="34" charset="0"/>
              </a:rPr>
              <a:t>planning </a:t>
            </a: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template, this is one way of planning for connected content. This template will be used to support you during this activity. I will give you a moment to go to the workbook now and find the planning template.</a:t>
            </a:r>
          </a:p>
          <a:p>
            <a:pPr>
              <a:lnSpc>
                <a:spcPct val="107000"/>
              </a:lnSpc>
              <a:spcAft>
                <a:spcPts val="800"/>
              </a:spcAft>
              <a:buNone/>
            </a:pPr>
            <a:endParaRPr lang="en-AU" sz="1600" kern="100" dirty="0">
              <a:solidFill>
                <a:schemeClr val="tx1"/>
              </a:solidFill>
              <a:effectLst/>
              <a:latin typeface="Public Sans" pitchFamily="2" charset="0"/>
              <a:ea typeface="Aptos" panose="020B0004020202020204" pitchFamily="34" charset="0"/>
              <a:cs typeface="Arial" panose="020B0604020202020204" pitchFamily="34" charset="0"/>
            </a:endParaRPr>
          </a:p>
          <a:p>
            <a:pPr>
              <a:lnSpc>
                <a:spcPct val="107000"/>
              </a:lnSpc>
              <a:spcAft>
                <a:spcPts val="800"/>
              </a:spcAft>
              <a:buNone/>
            </a:pPr>
            <a:r>
              <a:rPr lang="en-AU" sz="1600" i="1" kern="100" dirty="0">
                <a:solidFill>
                  <a:schemeClr val="tx1"/>
                </a:solidFill>
                <a:effectLst/>
                <a:latin typeface="Public Sans" pitchFamily="2" charset="0"/>
                <a:ea typeface="Aptos" panose="020B0004020202020204" pitchFamily="34" charset="0"/>
                <a:cs typeface="Arial" panose="020B0604020202020204" pitchFamily="34" charset="0"/>
              </a:rPr>
              <a:t>Pause 10 secs to allow participants to open the workbook</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[CLICK] During this activity you will:</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Select a stage and one content point. If you have not previously engaged with the PDHPE K-6 Syllabus, we suggest looking at the focus area of Respectful Relationships and Safety and the content group personal safety.</a:t>
            </a:r>
          </a:p>
          <a:p>
            <a:pPr marL="342900" indent="-342900">
              <a:lnSpc>
                <a:spcPct val="107000"/>
              </a:lnSpc>
              <a:buFont typeface="Symbol" panose="05050102010706020507" pitchFamily="18" charset="2"/>
              <a:buChar char=""/>
            </a:pPr>
            <a:r>
              <a:rPr lang="en-AU" sz="1600" kern="100" dirty="0">
                <a:solidFill>
                  <a:schemeClr val="tx1"/>
                </a:solidFill>
                <a:latin typeface="Public Sans" pitchFamily="2" charset="0"/>
              </a:rPr>
              <a:t>Refer to the syllabus to identify connected content in at least one other focus area and explain its connection.</a:t>
            </a:r>
            <a:endParaRPr lang="en-AU" sz="1600" kern="100" dirty="0">
              <a:solidFill>
                <a:schemeClr val="tx1"/>
              </a:solidFill>
              <a:latin typeface="Public Sans" pitchFamily="2" charset="0"/>
              <a:ea typeface="Aptos" panose="020B000402020202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AU" sz="1600" kern="100" dirty="0">
                <a:solidFill>
                  <a:schemeClr val="tx1"/>
                </a:solidFill>
                <a:latin typeface="Public Sans" pitchFamily="2" charset="0"/>
              </a:rPr>
              <a:t>After identifying </a:t>
            </a:r>
            <a:r>
              <a:rPr lang="en-AU" sz="1600" kern="100" dirty="0">
                <a:solidFill>
                  <a:schemeClr val="tx1"/>
                </a:solidFill>
                <a:effectLst/>
                <a:latin typeface="Public Sans" pitchFamily="2" charset="0"/>
              </a:rPr>
              <a:t>connected content, consider teaching activities that </a:t>
            </a:r>
            <a:r>
              <a:rPr lang="en-AU" sz="1600" kern="100" dirty="0">
                <a:solidFill>
                  <a:schemeClr val="tx1"/>
                </a:solidFill>
                <a:latin typeface="Public Sans" pitchFamily="2" charset="0"/>
              </a:rPr>
              <a:t>align with </a:t>
            </a:r>
            <a:r>
              <a:rPr lang="en-AU" sz="1600" kern="100" dirty="0">
                <a:solidFill>
                  <a:schemeClr val="tx1"/>
                </a:solidFill>
                <a:effectLst/>
                <a:latin typeface="Public Sans" pitchFamily="2" charset="0"/>
              </a:rPr>
              <a:t>the </a:t>
            </a:r>
            <a:r>
              <a:rPr lang="en-AU" sz="1600" kern="100" dirty="0">
                <a:solidFill>
                  <a:schemeClr val="tx1"/>
                </a:solidFill>
                <a:latin typeface="Public Sans" pitchFamily="2" charset="0"/>
              </a:rPr>
              <a:t>selected </a:t>
            </a:r>
            <a:r>
              <a:rPr lang="en-AU" sz="1600" kern="100" dirty="0">
                <a:solidFill>
                  <a:schemeClr val="tx1"/>
                </a:solidFill>
                <a:effectLst/>
                <a:latin typeface="Public Sans" pitchFamily="2" charset="0"/>
              </a:rPr>
              <a:t>content.</a:t>
            </a:r>
          </a:p>
          <a:p>
            <a:pPr>
              <a:lnSpc>
                <a:spcPct val="107000"/>
              </a:lnSpc>
              <a:spcAft>
                <a:spcPts val="800"/>
              </a:spcAft>
              <a:buNone/>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p>
          <a:p>
            <a:pPr>
              <a:lnSpc>
                <a:spcPct val="107000"/>
              </a:lnSpc>
              <a:spcAft>
                <a:spcPts val="800"/>
              </a:spcAft>
            </a:pPr>
            <a:r>
              <a:rPr lang="en-AU" sz="1600" kern="100" dirty="0">
                <a:solidFill>
                  <a:schemeClr val="tx1"/>
                </a:solidFill>
                <a:effectLst/>
                <a:latin typeface="Public Sans" pitchFamily="2" charset="0"/>
                <a:ea typeface="Aptos" panose="020B0004020202020204" pitchFamily="34" charset="0"/>
                <a:cs typeface="Times New Roman" panose="02020603050405020304" pitchFamily="18" charset="0"/>
              </a:rPr>
              <a:t>There will be time at the end of the day to continue to plan using this template to support connecting content across focus areas in your school context.</a:t>
            </a:r>
            <a:r>
              <a:rPr lang="en-AU" sz="1600" kern="100" dirty="0">
                <a:solidFill>
                  <a:schemeClr val="tx1"/>
                </a:solidFill>
                <a:latin typeface="Public Sans" pitchFamily="2" charset="0"/>
                <a:ea typeface="Aptos" panose="020B0004020202020204" pitchFamily="34" charset="0"/>
                <a:cs typeface="Times New Roman" panose="02020603050405020304" pitchFamily="18" charset="0"/>
              </a:rPr>
              <a:t> </a:t>
            </a:r>
          </a:p>
          <a:p>
            <a:pPr>
              <a:lnSpc>
                <a:spcPct val="107000"/>
              </a:lnSpc>
              <a:spcAft>
                <a:spcPts val="800"/>
              </a:spcAft>
            </a:pPr>
            <a:endParaRPr lang="en-AU" sz="1600" kern="100" dirty="0">
              <a:solidFill>
                <a:schemeClr val="tx1"/>
              </a:solidFill>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[CLICK] You will now have 20 mins to work on this task.</a:t>
            </a:r>
            <a:endParaRPr lang="en-AU" sz="1600" kern="100" dirty="0">
              <a:solidFill>
                <a:schemeClr val="tx1"/>
              </a:solidFill>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endParaRPr lang="en-AU" sz="1600" i="1" kern="100" dirty="0">
              <a:solidFill>
                <a:schemeClr val="tx1"/>
              </a:solidFill>
              <a:effectLst/>
              <a:latin typeface="Public Sans" pitchFamily="2" charset="0"/>
              <a:ea typeface="Aptos" panose="020B0004020202020204" pitchFamily="34" charset="0"/>
              <a:cs typeface="Arial" panose="020B0604020202020204" pitchFamily="34"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[CLICK]  </a:t>
            </a:r>
            <a:r>
              <a:rPr lang="en-AU" sz="1600" i="1" kern="100" dirty="0">
                <a:solidFill>
                  <a:schemeClr val="tx1"/>
                </a:solidFill>
                <a:effectLst/>
                <a:latin typeface="Public Sans" pitchFamily="2" charset="0"/>
                <a:ea typeface="Aptos" panose="020B0004020202020204" pitchFamily="34" charset="0"/>
                <a:cs typeface="Arial" panose="020B0604020202020204" pitchFamily="34" charset="0"/>
              </a:rPr>
              <a:t>to</a:t>
            </a:r>
            <a:r>
              <a:rPr lang="en-AU" sz="1600" kern="100" dirty="0">
                <a:solidFill>
                  <a:schemeClr val="tx1"/>
                </a:solidFill>
                <a:effectLst/>
                <a:latin typeface="Public Sans" pitchFamily="2" charset="0"/>
                <a:ea typeface="Aptos" panose="020B0004020202020204" pitchFamily="34" charset="0"/>
                <a:cs typeface="Arial" panose="020B0604020202020204" pitchFamily="34" charset="0"/>
              </a:rPr>
              <a:t> </a:t>
            </a:r>
            <a:r>
              <a:rPr lang="en-AU" sz="1600" i="1" kern="100" dirty="0">
                <a:solidFill>
                  <a:schemeClr val="tx1"/>
                </a:solidFill>
                <a:effectLst/>
                <a:latin typeface="Public Sans" pitchFamily="2" charset="0"/>
                <a:ea typeface="Aptos" panose="020B0004020202020204" pitchFamily="34" charset="0"/>
                <a:cs typeface="Arial" panose="020B0604020202020204" pitchFamily="34" charset="0"/>
              </a:rPr>
              <a:t>START 20-minute timer</a:t>
            </a:r>
          </a:p>
          <a:p>
            <a:pPr>
              <a:lnSpc>
                <a:spcPct val="107000"/>
              </a:lnSpc>
              <a:spcAft>
                <a:spcPts val="800"/>
              </a:spcAft>
              <a:buNone/>
            </a:pPr>
            <a:endParaRPr lang="en-AU" sz="1600" kern="100" dirty="0">
              <a:solidFill>
                <a:schemeClr val="tx1"/>
              </a:solidFill>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sz="1600" kern="100" dirty="0">
                <a:solidFill>
                  <a:schemeClr val="tx1"/>
                </a:solidFill>
                <a:effectLst/>
                <a:latin typeface="Public Sans" pitchFamily="2" charset="0"/>
                <a:ea typeface="Times New Roman" panose="02020603050405020304" pitchFamily="18" charset="0"/>
                <a:cs typeface="Times New Roman" panose="02020603050405020304" pitchFamily="18" charset="0"/>
              </a:rPr>
              <a:t>[NEXT SLIDE]</a:t>
            </a:r>
            <a:endParaRPr lang="en-AU" sz="1600" kern="100" dirty="0">
              <a:solidFill>
                <a:schemeClr val="tx1"/>
              </a:solidFill>
              <a:effectLst/>
              <a:latin typeface="Public Sans" pitchFamily="2" charset="0"/>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2417A055-FA6E-C088-570E-6C00F482CDC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57543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BADF6-E96E-941B-46A1-64594C58F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00A2F-691E-D7FD-CE93-3B4D03E48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3EEEF-D6FB-E5FE-1D37-8D3C6E6E5D81}"/>
              </a:ext>
            </a:extLst>
          </p:cNvPr>
          <p:cNvSpPr>
            <a:spLocks noGrp="1"/>
          </p:cNvSpPr>
          <p:nvPr>
            <p:ph type="body" idx="1"/>
          </p:nvPr>
        </p:nvSpPr>
        <p:spPr/>
        <p:txBody>
          <a:bodyPr/>
          <a:lstStyle/>
          <a:p>
            <a:r>
              <a:rPr lang="en-AU" b="1" dirty="0">
                <a:latin typeface="Public Sans"/>
              </a:rPr>
              <a:t>21. Purpose: </a:t>
            </a:r>
            <a:r>
              <a:rPr lang="en-AU" dirty="0">
                <a:latin typeface="Public Sans"/>
              </a:rPr>
              <a:t>To reflect on the key takeaways of the PDHPE presentation.</a:t>
            </a:r>
          </a:p>
          <a:p>
            <a:endParaRPr lang="en-AU" b="1" dirty="0">
              <a:latin typeface="Public Sans"/>
            </a:endParaRPr>
          </a:p>
          <a:p>
            <a:r>
              <a:rPr lang="en-AU" b="1" dirty="0">
                <a:latin typeface="Public Sans"/>
              </a:rPr>
              <a:t>Time: </a:t>
            </a:r>
            <a:r>
              <a:rPr lang="en-AU" dirty="0">
                <a:latin typeface="Public Sans"/>
              </a:rPr>
              <a:t>1 min</a:t>
            </a:r>
            <a:endParaRPr lang="en-AU" b="1" dirty="0">
              <a:latin typeface="Public Sans"/>
            </a:endParaRPr>
          </a:p>
          <a:p>
            <a:endParaRPr lang="en-AU" b="1" dirty="0">
              <a:latin typeface="Public Sans"/>
            </a:endParaRPr>
          </a:p>
          <a:p>
            <a:r>
              <a:rPr lang="en-AU" b="1" dirty="0">
                <a:latin typeface="Public Sans"/>
              </a:rPr>
              <a:t>Presenter notes:</a:t>
            </a:r>
            <a:endParaRPr lang="en-US" dirty="0"/>
          </a:p>
          <a:p>
            <a:endParaRPr lang="en-US" dirty="0">
              <a:latin typeface="Public Sans"/>
            </a:endParaRPr>
          </a:p>
          <a:p>
            <a:r>
              <a:rPr lang="en-US" dirty="0">
                <a:latin typeface="Public Sans"/>
              </a:rPr>
              <a:t>We ask you now to reflect on today's presentation of the PDHPE K-6 Syllabus. </a:t>
            </a:r>
            <a:endParaRPr lang="en-US" dirty="0"/>
          </a:p>
          <a:p>
            <a:endParaRPr lang="en-US" dirty="0">
              <a:latin typeface="Public Sans"/>
            </a:endParaRPr>
          </a:p>
          <a:p>
            <a:r>
              <a:rPr lang="en-US" i="1" dirty="0">
                <a:latin typeface="Public Sans"/>
              </a:rPr>
              <a:t>Pause 10 secs</a:t>
            </a:r>
          </a:p>
          <a:p>
            <a:endParaRPr lang="en-US" dirty="0">
              <a:latin typeface="Public Sans"/>
            </a:endParaRPr>
          </a:p>
          <a:p>
            <a:r>
              <a:rPr lang="en-US" dirty="0">
                <a:latin typeface="Public Sans"/>
              </a:rPr>
              <a:t>Consider:</a:t>
            </a:r>
            <a:endParaRPr lang="en-US" dirty="0"/>
          </a:p>
          <a:p>
            <a:pPr marL="285750" indent="-285750">
              <a:buFont typeface="Calibri"/>
              <a:buChar char="-"/>
            </a:pPr>
            <a:r>
              <a:rPr lang="en-US" dirty="0">
                <a:latin typeface="Public Sans"/>
              </a:rPr>
              <a:t>the key research underpinning the syllabus</a:t>
            </a:r>
            <a:endParaRPr lang="en-US" dirty="0"/>
          </a:p>
          <a:p>
            <a:pPr marL="285750" indent="-285750">
              <a:buFont typeface="Calibri"/>
              <a:buChar char="-"/>
            </a:pPr>
            <a:r>
              <a:rPr lang="en-US" dirty="0" err="1">
                <a:latin typeface="Public Sans"/>
              </a:rPr>
              <a:t>organisation</a:t>
            </a:r>
            <a:r>
              <a:rPr lang="en-US" dirty="0">
                <a:latin typeface="Public Sans"/>
              </a:rPr>
              <a:t> of content in the syllabus</a:t>
            </a:r>
            <a:endParaRPr lang="en-US" dirty="0"/>
          </a:p>
          <a:p>
            <a:pPr marL="285750" indent="-285750">
              <a:buFont typeface="Calibri"/>
              <a:buChar char="-"/>
            </a:pPr>
            <a:r>
              <a:rPr lang="en-US" dirty="0">
                <a:latin typeface="Public Sans"/>
              </a:rPr>
              <a:t>how to sequence and connect content across focus areas and why it is important.</a:t>
            </a:r>
            <a:endParaRPr lang="en-US" dirty="0"/>
          </a:p>
          <a:p>
            <a:endParaRPr lang="en-AU" b="1" dirty="0"/>
          </a:p>
          <a:p>
            <a:r>
              <a:rPr lang="en-AU" dirty="0">
                <a:latin typeface="Public Sans"/>
              </a:rPr>
              <a:t>If you have any further enquiries, please go to the Primary Curriculum Statewide Staffroom PDHPE channel. On the top menu tab we have a collection of the most frequently asked PDHPE-related questions or you can post a question in the chat and our PDHPE Project Pod will respond. </a:t>
            </a:r>
          </a:p>
          <a:p>
            <a:endParaRPr lang="en-AU">
              <a:latin typeface="Public Sans"/>
            </a:endParaRPr>
          </a:p>
          <a:p>
            <a:r>
              <a:rPr lang="en-AU">
                <a:latin typeface="Public Sans"/>
              </a:rPr>
              <a:t>[</a:t>
            </a:r>
            <a:r>
              <a:rPr lang="en-AU" dirty="0">
                <a:latin typeface="Public Sans"/>
              </a:rPr>
              <a:t>NEXT SLIDE]</a:t>
            </a:r>
            <a:endParaRPr lang="en-US" dirty="0">
              <a:latin typeface="Public Sans"/>
            </a:endParaRPr>
          </a:p>
          <a:p>
            <a:endParaRPr lang="en-AU" dirty="0">
              <a:latin typeface="Public Sans"/>
            </a:endParaRPr>
          </a:p>
          <a:p>
            <a:endParaRPr lang="en-AU" dirty="0">
              <a:latin typeface="Public Sans"/>
            </a:endParaRPr>
          </a:p>
          <a:p>
            <a:endParaRPr lang="en-AU" dirty="0">
              <a:latin typeface="Public Sans"/>
            </a:endParaRPr>
          </a:p>
          <a:p>
            <a:endParaRPr lang="en-AU" dirty="0">
              <a:latin typeface="Public Sans"/>
            </a:endParaRPr>
          </a:p>
        </p:txBody>
      </p:sp>
      <p:sp>
        <p:nvSpPr>
          <p:cNvPr id="4" name="Slide Number Placeholder 3">
            <a:extLst>
              <a:ext uri="{FF2B5EF4-FFF2-40B4-BE49-F238E27FC236}">
                <a16:creationId xmlns:a16="http://schemas.microsoft.com/office/drawing/2014/main" id="{C3AAAA7F-125A-17D8-4FCD-C68B790A4EFA}"/>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581047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22. Purpose: </a:t>
            </a:r>
            <a:r>
              <a:rPr lang="en-AU" dirty="0">
                <a:latin typeface="Public Sans"/>
              </a:rPr>
              <a:t>Contact details for the Primary Curriculum team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r>
              <a:rPr lang="en-US" b="1" dirty="0">
                <a:latin typeface="Public Sans"/>
                <a:cs typeface="Public Sans"/>
              </a:rPr>
              <a:t>Time: </a:t>
            </a:r>
            <a:r>
              <a:rPr lang="en-US" b="0" dirty="0">
                <a:latin typeface="Public Sans"/>
                <a:cs typeface="Public Sans"/>
              </a:rPr>
              <a:t>30 sec</a:t>
            </a:r>
          </a:p>
          <a:p>
            <a:endParaRPr lang="en-AU" dirty="0">
              <a:latin typeface="Public Sans" pitchFamily="2" charset="0"/>
              <a:cs typeface="Public Sans" panose="020B0604020202020204" pitchFamily="34" charset="0"/>
            </a:endParaRPr>
          </a:p>
          <a:p>
            <a:pPr defTabSz="1221243">
              <a:defRPr/>
            </a:pPr>
            <a:r>
              <a:rPr lang="en-AU" b="1" dirty="0">
                <a:latin typeface="Public Sans"/>
                <a:cs typeface="Public Sans"/>
              </a:rPr>
              <a:t>Presenter notes:</a:t>
            </a:r>
            <a:endParaRPr lang="en-AU" b="0" dirty="0"/>
          </a:p>
          <a:p>
            <a:endParaRPr lang="en-AU" dirty="0"/>
          </a:p>
          <a:p>
            <a:r>
              <a:rPr lang="en-AU" dirty="0">
                <a:latin typeface="Public Sans"/>
              </a:rPr>
              <a:t>If you have any questions or would like to reach out to the Primary Curriculum team, please contact us via this email address, or through the Statewide Staffroom.  </a:t>
            </a:r>
          </a:p>
          <a:p>
            <a:endParaRPr lang="en-AU" dirty="0">
              <a:latin typeface="Public Sans"/>
            </a:endParaRPr>
          </a:p>
          <a:p>
            <a:r>
              <a:rPr lang="en-AU" dirty="0">
                <a:latin typeface="Public Sans"/>
              </a:rPr>
              <a:t>This QR code takes you to the enrolment page to</a:t>
            </a:r>
            <a:r>
              <a:rPr lang="en-AU" b="1" dirty="0">
                <a:latin typeface="Public Sans"/>
              </a:rPr>
              <a:t> join the statewide staffroom.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02127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4A1E-3DAF-FBC6-8CBD-50101A292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C6FBA-5A6A-AD74-0125-FD01688285A5}"/>
              </a:ext>
            </a:extLst>
          </p:cNvPr>
          <p:cNvSpPr>
            <a:spLocks noGrp="1" noRot="1" noChangeAspect="1"/>
          </p:cNvSpPr>
          <p:nvPr>
            <p:ph type="sldImg"/>
          </p:nvPr>
        </p:nvSpPr>
        <p:spPr>
          <a:xfrm>
            <a:off x="1898650" y="282575"/>
            <a:ext cx="3060700" cy="1720850"/>
          </a:xfrm>
        </p:spPr>
      </p:sp>
      <p:sp>
        <p:nvSpPr>
          <p:cNvPr id="3" name="Notes Placeholder 2">
            <a:extLst>
              <a:ext uri="{FF2B5EF4-FFF2-40B4-BE49-F238E27FC236}">
                <a16:creationId xmlns:a16="http://schemas.microsoft.com/office/drawing/2014/main" id="{22BEF5CF-AF27-3003-7947-2AC0DEFD2E11}"/>
              </a:ext>
            </a:extLst>
          </p:cNvPr>
          <p:cNvSpPr>
            <a:spLocks noGrp="1"/>
          </p:cNvSpPr>
          <p:nvPr>
            <p:ph type="body" idx="1"/>
          </p:nvPr>
        </p:nvSpPr>
        <p:spPr/>
        <p:txBody>
          <a:bodyPr/>
          <a:lstStyle/>
          <a:p>
            <a:pPr>
              <a:defRPr/>
            </a:pPr>
            <a:r>
              <a:rPr lang="en-AU" b="1">
                <a:latin typeface="Public Sans"/>
              </a:rPr>
              <a:t>3</a:t>
            </a:r>
            <a:r>
              <a:rPr lang="en-AU" sz="1600" b="1">
                <a:latin typeface="Public Sans"/>
              </a:rPr>
              <a:t>. Purpose: </a:t>
            </a:r>
            <a:r>
              <a:rPr lang="en-AU" sz="1600">
                <a:latin typeface="Public Sans"/>
              </a:rPr>
              <a:t>To outline the teaching standards addressed in this professional learning.</a:t>
            </a:r>
            <a:endParaRPr lang="en-AU"/>
          </a:p>
          <a:p>
            <a:pPr>
              <a:defRPr/>
            </a:pPr>
            <a:endParaRPr lang="en-US"/>
          </a:p>
          <a:p>
            <a:pPr>
              <a:defRPr/>
            </a:pPr>
            <a:r>
              <a:rPr lang="en-AU" sz="1600" b="1">
                <a:latin typeface="Public Sans"/>
              </a:rPr>
              <a:t>Time: </a:t>
            </a:r>
            <a:r>
              <a:rPr lang="en-AU" sz="1600" b="0">
                <a:latin typeface="Public Sans"/>
              </a:rPr>
              <a:t>15 sec</a:t>
            </a:r>
            <a:endParaRPr lang="en-AU" b="0"/>
          </a:p>
          <a:p>
            <a:pPr>
              <a:defRPr/>
            </a:pPr>
            <a:endParaRPr lang="en-AU"/>
          </a:p>
          <a:p>
            <a:pPr>
              <a:defRPr/>
            </a:pPr>
            <a:r>
              <a:rPr lang="en-AU" sz="1600" b="1">
                <a:latin typeface="Public Sans"/>
              </a:rPr>
              <a:t>Presenter notes: </a:t>
            </a:r>
          </a:p>
          <a:p>
            <a:pPr>
              <a:defRPr/>
            </a:pPr>
            <a:endParaRPr lang="en-AU" sz="1600" b="1">
              <a:latin typeface="Public Sans"/>
            </a:endParaRPr>
          </a:p>
          <a:p>
            <a:pPr>
              <a:defRPr/>
            </a:pPr>
            <a:r>
              <a:rPr lang="en-AU" sz="1600">
                <a:latin typeface="Public Sans"/>
              </a:rPr>
              <a:t>Here are the Australian Professional Standards for Teachers that today’s presentation will address. Please take a moment to read through them.</a:t>
            </a:r>
          </a:p>
          <a:p>
            <a:pPr>
              <a:defRPr/>
            </a:pPr>
            <a:endParaRPr lang="en-AU" sz="1600">
              <a:latin typeface="Public Sans"/>
            </a:endParaRPr>
          </a:p>
          <a:p>
            <a:pPr>
              <a:defRPr/>
            </a:pPr>
            <a:r>
              <a:rPr lang="en-AU" sz="1600" i="1">
                <a:latin typeface="Public Sans"/>
              </a:rPr>
              <a:t>Pause 10 seconds</a:t>
            </a:r>
            <a:endParaRPr lang="en-AU" i="1"/>
          </a:p>
          <a:p>
            <a:pPr>
              <a:defRPr/>
            </a:pPr>
            <a:endParaRPr lang="en-AU" sz="1600"/>
          </a:p>
          <a:p>
            <a:pPr>
              <a:defRPr/>
            </a:pPr>
            <a:r>
              <a:rPr lang="en-AU" sz="1600">
                <a:latin typeface="Public Sans"/>
              </a:rPr>
              <a:t>[NEXT SLIDE]</a:t>
            </a:r>
            <a:endParaRPr lang="en-AU"/>
          </a:p>
          <a:p>
            <a:pPr>
              <a:defRPr/>
            </a:pPr>
            <a:endParaRPr lang="en-AU"/>
          </a:p>
        </p:txBody>
      </p:sp>
      <p:sp>
        <p:nvSpPr>
          <p:cNvPr id="4" name="Slide Number Placeholder 3">
            <a:extLst>
              <a:ext uri="{FF2B5EF4-FFF2-40B4-BE49-F238E27FC236}">
                <a16:creationId xmlns:a16="http://schemas.microsoft.com/office/drawing/2014/main" id="{3DCFCF78-5D57-EA29-69C0-03CBF104E48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1374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598A-730B-F353-EDB5-35F52ACD6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7456A-B949-2B75-495D-FE841F3FB33D}"/>
              </a:ext>
            </a:extLst>
          </p:cNvPr>
          <p:cNvSpPr>
            <a:spLocks noGrp="1" noRot="1" noChangeAspect="1"/>
          </p:cNvSpPr>
          <p:nvPr>
            <p:ph type="sldImg"/>
          </p:nvPr>
        </p:nvSpPr>
        <p:spPr>
          <a:xfrm>
            <a:off x="1898650" y="282575"/>
            <a:ext cx="3060700" cy="1720850"/>
          </a:xfrm>
        </p:spPr>
      </p:sp>
      <p:sp>
        <p:nvSpPr>
          <p:cNvPr id="3" name="Notes Placeholder 2">
            <a:extLst>
              <a:ext uri="{FF2B5EF4-FFF2-40B4-BE49-F238E27FC236}">
                <a16:creationId xmlns:a16="http://schemas.microsoft.com/office/drawing/2014/main" id="{29EC93B3-BAE9-39EF-4CC7-3FEF34F1B82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4. Purpose: </a:t>
            </a:r>
            <a:r>
              <a:rPr lang="en-AU" b="0" i="0" u="none" strike="noStrike" kern="1200" cap="none" spc="0" normalizeH="0" baseline="0" noProof="0" dirty="0">
                <a:ln>
                  <a:noFill/>
                </a:ln>
                <a:solidFill>
                  <a:prstClr val="black"/>
                </a:solidFill>
                <a:effectLst/>
                <a:uLnTx/>
                <a:uFillTx/>
                <a:latin typeface="Public Sans"/>
                <a:cs typeface="Calibri"/>
              </a:rPr>
              <a:t>To outline the learning intention and success criteria for the workshop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dirty="0">
              <a:ln>
                <a:noFill/>
              </a:ln>
              <a:solidFill>
                <a:prstClr val="black"/>
              </a:solidFill>
              <a:effectLst/>
              <a:uLnTx/>
              <a:uFillTx/>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Time: </a:t>
            </a:r>
            <a:r>
              <a:rPr lang="en-AU" b="0" i="0" u="none" strike="noStrike" kern="1200" cap="none" spc="0" normalizeH="0" baseline="0" noProof="0" dirty="0">
                <a:ln>
                  <a:noFill/>
                </a:ln>
                <a:solidFill>
                  <a:prstClr val="black"/>
                </a:solidFill>
                <a:effectLst/>
                <a:uLnTx/>
                <a:uFillTx/>
                <a:latin typeface="Public Sans"/>
                <a:cs typeface="Calibri"/>
              </a:rPr>
              <a:t>30 sec</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u="none" strike="noStrike" kern="1200" cap="none" spc="0" normalizeH="0" baseline="0" noProof="0" dirty="0">
              <a:ln>
                <a:noFill/>
              </a:ln>
              <a:solidFill>
                <a:prstClr val="black"/>
              </a:solidFill>
              <a:effectLst/>
              <a:uLnTx/>
              <a:uFillTx/>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Presenter notes: </a:t>
            </a:r>
          </a:p>
          <a:p>
            <a:endParaRPr lang="en-AU" dirty="0">
              <a:latin typeface="Public Sans"/>
            </a:endParaRPr>
          </a:p>
          <a:p>
            <a:r>
              <a:rPr lang="en-AU" dirty="0">
                <a:latin typeface="Public Sans"/>
              </a:rPr>
              <a:t>We are learning to deepen our understanding of PDHPE K-6 syllabus content.</a:t>
            </a:r>
            <a:endParaRPr lang="en-US" dirty="0">
              <a:latin typeface="Public Sans"/>
            </a:endParaRPr>
          </a:p>
          <a:p>
            <a:pPr marL="285750" indent="-285750" defTabSz="914400">
              <a:lnSpc>
                <a:spcPct val="114999"/>
              </a:lnSpc>
              <a:spcBef>
                <a:spcPts val="600"/>
              </a:spcBef>
              <a:spcAft>
                <a:spcPts val="600"/>
              </a:spcAft>
              <a:buFont typeface="Public Sans" panose="020B0604020202020204" pitchFamily="34" charset="0"/>
              <a:buChar char="•"/>
              <a:defRPr/>
            </a:pPr>
            <a:endParaRPr lang="en-AU" dirty="0">
              <a:solidFill>
                <a:prstClr val="black"/>
              </a:solidFill>
              <a:cs typeface="Calibri"/>
            </a:endParaRPr>
          </a:p>
          <a:p>
            <a:pPr marL="0" marR="0" lvl="0" indent="0" algn="l" defTabSz="1219170" rtl="0" eaLnBrk="1" fontAlgn="auto" latinLnBrk="0" hangingPunct="1">
              <a:lnSpc>
                <a:spcPct val="100000"/>
              </a:lnSpc>
              <a:spcBef>
                <a:spcPts val="0"/>
              </a:spcBef>
              <a:spcAft>
                <a:spcPts val="0"/>
              </a:spcAft>
              <a:buClrTx/>
              <a:buSzTx/>
              <a:buFont typeface="Public Sans" panose="020B0604020202020204" pitchFamily="34" charset="0"/>
              <a:buNone/>
              <a:tabLst/>
              <a:defRPr/>
            </a:pPr>
            <a:r>
              <a:rPr lang="en-AU" b="0" i="0" u="none" strike="noStrike" kern="1200" cap="none" spc="0" normalizeH="0" baseline="0" noProof="0" dirty="0">
                <a:ln>
                  <a:noFill/>
                </a:ln>
                <a:solidFill>
                  <a:prstClr val="black"/>
                </a:solidFill>
                <a:effectLst/>
                <a:uLnTx/>
                <a:uFillTx/>
                <a:latin typeface="Public Sans"/>
                <a:cs typeface="Calibri"/>
              </a:rPr>
              <a:t>By the end of this workshop, we will be successful if we can:</a:t>
            </a:r>
          </a:p>
          <a:p>
            <a:pPr marL="285750" marR="0" lvl="0" indent="-285750" algn="l" defTabSz="1219170" rtl="0" eaLnBrk="1" fontAlgn="auto" latinLnBrk="0" hangingPunct="1">
              <a:lnSpc>
                <a:spcPct val="100000"/>
              </a:lnSpc>
              <a:spcBef>
                <a:spcPts val="0"/>
              </a:spcBef>
              <a:spcAft>
                <a:spcPts val="0"/>
              </a:spcAft>
              <a:buClrTx/>
              <a:buSzTx/>
              <a:buFont typeface="Public Sans" panose="020B0604020202020204" pitchFamily="34" charset="0"/>
              <a:buChar char="•"/>
              <a:tabLst/>
              <a:defRPr/>
            </a:pPr>
            <a:endParaRPr lang="en-AU" b="0" i="0" u="none" strike="noStrike" kern="1200" cap="none" spc="0" normalizeH="0" baseline="0" noProof="0" dirty="0">
              <a:ln>
                <a:noFill/>
              </a:ln>
              <a:solidFill>
                <a:prstClr val="black"/>
              </a:solidFill>
              <a:effectLst/>
              <a:uLnTx/>
              <a:uFillTx/>
              <a:cs typeface="Calibri"/>
            </a:endParaRPr>
          </a:p>
          <a:p>
            <a:pPr marL="285750" indent="-285750">
              <a:lnSpc>
                <a:spcPct val="113999"/>
              </a:lnSpc>
              <a:spcAft>
                <a:spcPts val="600"/>
              </a:spcAft>
              <a:buFont typeface="Arial" panose="020B0604020202020204" pitchFamily="34" charset="0"/>
              <a:buChar char="•"/>
              <a:defRPr/>
            </a:pPr>
            <a:r>
              <a:rPr lang="en-AU" sz="1600" dirty="0">
                <a:solidFill>
                  <a:srgbClr val="002664"/>
                </a:solidFill>
                <a:ea typeface="+mn-lt"/>
                <a:cs typeface="+mn-lt"/>
              </a:rPr>
              <a:t>understand </a:t>
            </a:r>
            <a:r>
              <a:rPr lang="en-AU" sz="1600" dirty="0">
                <a:solidFill>
                  <a:srgbClr val="002664"/>
                </a:solidFill>
                <a:latin typeface="Public Sans Light"/>
                <a:ea typeface="+mn-lt"/>
                <a:cs typeface="Arial"/>
              </a:rPr>
              <a:t>the research underpinning the PDHPE K-6 Syllabus and explain the organisation, sequencing and connecting content</a:t>
            </a:r>
          </a:p>
          <a:p>
            <a:pPr marL="0" indent="0">
              <a:lnSpc>
                <a:spcPct val="113999"/>
              </a:lnSpc>
              <a:spcAft>
                <a:spcPts val="600"/>
              </a:spcAft>
              <a:buFont typeface="Arial" panose="020B0604020202020204" pitchFamily="34" charset="0"/>
              <a:buNone/>
              <a:defRPr/>
            </a:pPr>
            <a:endParaRPr lang="en-AU" sz="1600" dirty="0">
              <a:solidFill>
                <a:srgbClr val="002664"/>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Public Sans"/>
                <a:cs typeface="Calibri"/>
              </a:rPr>
              <a:t>[NEXT SLIDE]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Public Sans"/>
              <a:cs typeface="Calibri"/>
            </a:endParaRPr>
          </a:p>
        </p:txBody>
      </p:sp>
      <p:sp>
        <p:nvSpPr>
          <p:cNvPr id="4" name="Slide Number Placeholder 3">
            <a:extLst>
              <a:ext uri="{FF2B5EF4-FFF2-40B4-BE49-F238E27FC236}">
                <a16:creationId xmlns:a16="http://schemas.microsoft.com/office/drawing/2014/main" id="{4BAEE192-71EE-492C-8514-655AF45FA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CC790-B39B-3749-AD09-DE446100E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71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C6E67-63F7-E044-E295-01EEF6F84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BB0A0-871B-72C2-DFB8-D1A156076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400F6-F6CD-7394-75AF-24064CCEA953}"/>
              </a:ext>
            </a:extLst>
          </p:cNvPr>
          <p:cNvSpPr>
            <a:spLocks noGrp="1"/>
          </p:cNvSpPr>
          <p:nvPr>
            <p:ph type="body" idx="1"/>
          </p:nvPr>
        </p:nvSpPr>
        <p:spPr/>
        <p: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1"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5. Purpose: </a:t>
            </a: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To re-engage participants and determine existing knowledge of the PDHPE K-6 Syllabus.</a:t>
            </a: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defRPr/>
            </a:pPr>
            <a:r>
              <a:rPr kumimoji="0" lang="en-AU" sz="1600" b="1"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Time:</a:t>
            </a:r>
            <a:r>
              <a:rPr kumimoji="0" lang="en-AU" sz="160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r>
              <a:rPr lang="en-AU" sz="1600" kern="100" dirty="0">
                <a:solidFill>
                  <a:prstClr val="black"/>
                </a:solidFill>
                <a:latin typeface="Public Sans" pitchFamily="2" charset="0"/>
                <a:ea typeface="Aptos" panose="020B0004020202020204" pitchFamily="34" charset="0"/>
                <a:cs typeface="Times New Roman" panose="02020603050405020304" pitchFamily="18" charset="0"/>
              </a:rPr>
              <a:t>4 </a:t>
            </a: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mins (2 mins content 2 mins activity)</a:t>
            </a:r>
            <a:endParaRPr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1"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Presenter notes:</a:t>
            </a: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We are going to begin with a quick energiser.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1"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Could everyone please stand?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I am going to read out 3 statements.</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If you answer YES, please complete high knees (or your own modified version).</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If you answer NO, please complete side lunges (or your own modified version).</a:t>
            </a: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[CLICK] Have you used energisers in your daily classroom practice? YES/NO</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Pause 10 secs</a:t>
            </a: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Presenter reads explanation: </a:t>
            </a: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Energisers are short, sharp physical activities of 5-6 minutes designed to encourage students to move away from their desks and refocus on their learning.</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[CLICK] Are you aware of the time allocated to PDH and PE in the delivery of the syllabus? YES/NO</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Pause 10 secs</a:t>
            </a: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Presenter reads NESA advice:</a:t>
            </a: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The total time allocated is evenly distributed between Personal Development and Health (PDH) and Physical Education (PE) in the syllabus.</a:t>
            </a:r>
          </a:p>
          <a:p>
            <a:pPr marL="0" marR="0" lvl="0" indent="0" algn="l" defTabSz="1219170" rtl="0" eaLnBrk="1" fontAlgn="auto" latinLnBrk="0" hangingPunct="1">
              <a:lnSpc>
                <a:spcPct val="107000"/>
              </a:lnSpc>
              <a:spcBef>
                <a:spcPts val="0"/>
              </a:spcBef>
              <a:spcAft>
                <a:spcPts val="800"/>
              </a:spcAft>
              <a:buClrTx/>
              <a:buSzTx/>
              <a:buFontTx/>
              <a:buNone/>
              <a:tabLst/>
              <a:defRPr/>
            </a:pPr>
            <a:endPar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[CLICK] Does learning about financial literacy contribute to overall student wellbeing? YES/NO</a:t>
            </a:r>
            <a:endParaRPr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marL="685800" marR="0" lvl="1" indent="-228600" algn="l" defTabSz="1219170" rtl="0" eaLnBrk="1" fontAlgn="auto" latinLnBrk="0" hangingPunct="1">
              <a:lnSpc>
                <a:spcPct val="107000"/>
              </a:lnSpc>
              <a:spcBef>
                <a:spcPts val="0"/>
              </a:spcBef>
              <a:spcAft>
                <a:spcPts val="800"/>
              </a:spcAft>
              <a:buClrTx/>
              <a:buSzTx/>
              <a:buFont typeface="+mj-lt"/>
              <a:buAutoNum type="arabicPeriod" startAt="3"/>
              <a:tabLst/>
              <a:defRPr/>
            </a:pP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rPr>
              <a:t>Pause 10 secs</a:t>
            </a:r>
          </a:p>
          <a:p>
            <a:pPr>
              <a:lnSpc>
                <a:spcPct val="107000"/>
              </a:lnSpc>
              <a:spcAft>
                <a:spcPts val="800"/>
              </a:spcAft>
              <a:buNone/>
            </a:pPr>
            <a:endParaRPr kumimoji="0" lang="en-AU" sz="1600" b="0" i="1"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en-AU" sz="1600" i="1" kern="100" dirty="0">
                <a:effectLst/>
                <a:latin typeface="Public Sans" pitchFamily="2" charset="0"/>
                <a:ea typeface="Aptos" panose="020B0004020202020204" pitchFamily="34" charset="0"/>
                <a:cs typeface="Times New Roman" panose="02020603050405020304" pitchFamily="18" charset="0"/>
              </a:rPr>
              <a:t>Presenter reads explanation: </a:t>
            </a:r>
            <a:r>
              <a:rPr lang="en-AU" sz="1600" kern="100" dirty="0">
                <a:effectLst/>
                <a:latin typeface="Public Sans"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en-AU" sz="1600" kern="100" dirty="0">
                <a:effectLst/>
                <a:latin typeface="Public Sans" pitchFamily="2" charset="0"/>
                <a:ea typeface="Aptos" panose="020B0004020202020204" pitchFamily="34" charset="0"/>
                <a:cs typeface="Times New Roman" panose="02020603050405020304" pitchFamily="18" charset="0"/>
              </a:rPr>
              <a:t>Financial wellbeing relates to feeling secure and confident to make choices with money. When a person has the knowledge and understanding to make good financial decisions, independence and wellbeing are enhanced.</a:t>
            </a:r>
          </a:p>
          <a:p>
            <a:pPr>
              <a:lnSpc>
                <a:spcPct val="107000"/>
              </a:lnSpc>
              <a:spcAft>
                <a:spcPts val="800"/>
              </a:spcAft>
              <a:buNone/>
            </a:pPr>
            <a:r>
              <a:rPr lang="en-AU" sz="1600" kern="100" dirty="0">
                <a:effectLst/>
                <a:latin typeface="Public Sans"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en-AU" sz="1600" i="0" kern="100" dirty="0">
                <a:effectLst/>
                <a:latin typeface="Public Sans" pitchFamily="2" charset="0"/>
                <a:ea typeface="Aptos" panose="020B0004020202020204" pitchFamily="34" charset="0"/>
                <a:cs typeface="Times New Roman" panose="02020603050405020304" pitchFamily="18" charset="0"/>
              </a:rPr>
              <a:t>Thank you please take your seats.</a:t>
            </a:r>
          </a:p>
          <a:p>
            <a:pPr>
              <a:lnSpc>
                <a:spcPct val="107000"/>
              </a:lnSpc>
              <a:spcAft>
                <a:spcPts val="800"/>
              </a:spcAft>
              <a:buNone/>
            </a:pPr>
            <a:r>
              <a:rPr lang="en-AU" sz="1600" b="1" i="1" kern="100" dirty="0">
                <a:effectLst/>
                <a:latin typeface="Public Sans" pitchFamily="2" charset="0"/>
                <a:ea typeface="Aptos" panose="020B0004020202020204" pitchFamily="34" charset="0"/>
                <a:cs typeface="Times New Roman" panose="02020603050405020304" pitchFamily="18" charset="0"/>
              </a:rPr>
              <a:t> </a:t>
            </a:r>
            <a:endParaRPr lang="en-AU" sz="16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sz="1600" kern="100" dirty="0">
                <a:effectLst/>
                <a:latin typeface="Public Sans" pitchFamily="2" charset="0"/>
                <a:ea typeface="Aptos" panose="020B0004020202020204" pitchFamily="34" charset="0"/>
                <a:cs typeface="Times New Roman" panose="02020603050405020304" pitchFamily="18" charset="0"/>
              </a:rPr>
              <a:t>[NEXT SLIDE]</a:t>
            </a:r>
          </a:p>
          <a:p>
            <a:pPr marL="457200" marR="0" lvl="1" indent="0" algn="l" defTabSz="1219170" rtl="0" eaLnBrk="1" fontAlgn="auto" latinLnBrk="0" hangingPunct="1">
              <a:lnSpc>
                <a:spcPct val="107000"/>
              </a:lnSpc>
              <a:spcBef>
                <a:spcPts val="0"/>
              </a:spcBef>
              <a:spcAft>
                <a:spcPts val="800"/>
              </a:spcAft>
              <a:buClrTx/>
              <a:buSzTx/>
              <a:buFont typeface="+mj-lt"/>
              <a:buNone/>
              <a:tabLst/>
              <a:defRPr/>
            </a:pPr>
            <a:endParaRPr kumimoji="0" lang="en-AU" sz="1600" b="0" i="0" u="none" strike="noStrike" kern="100" cap="none" spc="0" normalizeH="0" baseline="0" noProof="0" dirty="0">
              <a:ln>
                <a:noFill/>
              </a:ln>
              <a:solidFill>
                <a:prstClr val="black"/>
              </a:solidFill>
              <a:effectLst/>
              <a:uLnTx/>
              <a:uFillTx/>
              <a:latin typeface="Public Sans" pitchFamily="2" charset="0"/>
              <a:ea typeface="Aptos" panose="020B0004020202020204" pitchFamily="34" charset="0"/>
              <a:cs typeface="Times New Roman" panose="02020603050405020304" pitchFamily="18" charset="0"/>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BCCBC467-6E1E-7A71-148C-A0B4ABB2D33D}"/>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76023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55E48-7E74-7676-6D2F-41A56EA4F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AA175-FEC3-03F3-6342-26952FF75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3F975-9BD2-F0F9-426A-90BF3B05B5CF}"/>
              </a:ext>
            </a:extLst>
          </p:cNvPr>
          <p:cNvSpPr>
            <a:spLocks noGrp="1"/>
          </p:cNvSpPr>
          <p:nvPr>
            <p:ph type="body" idx="1"/>
          </p:nvPr>
        </p:nvSpPr>
        <p:spPr/>
        <p:txBody>
          <a:bodyPr/>
          <a:lstStyle/>
          <a:p>
            <a:pPr>
              <a:defRPr/>
            </a:pPr>
            <a:r>
              <a:rPr lang="en-AU" sz="1600" b="1" dirty="0">
                <a:latin typeface="Public Sans"/>
              </a:rPr>
              <a:t>6. Purpose: </a:t>
            </a:r>
            <a:r>
              <a:rPr lang="en-AU" sz="1600" kern="100" dirty="0">
                <a:effectLst/>
                <a:latin typeface="Public Sans"/>
                <a:ea typeface="Aptos" panose="020B0004020202020204" pitchFamily="34" charset="0"/>
                <a:cs typeface="Times New Roman" panose="02020603050405020304" pitchFamily="18" charset="0"/>
              </a:rPr>
              <a:t>To </a:t>
            </a:r>
            <a:r>
              <a:rPr lang="en-AU" kern="100" dirty="0">
                <a:latin typeface="Public Sans"/>
              </a:rPr>
              <a:t>explore the organisation and sequencing </a:t>
            </a:r>
            <a:r>
              <a:rPr lang="en-AU" kern="100" dirty="0">
                <a:effectLst/>
                <a:latin typeface="Public Sans"/>
              </a:rPr>
              <a:t>of </a:t>
            </a:r>
            <a:r>
              <a:rPr lang="en-AU" kern="100" dirty="0">
                <a:latin typeface="Public Sans"/>
              </a:rPr>
              <a:t>content in </a:t>
            </a:r>
            <a:r>
              <a:rPr lang="en-AU" kern="100" dirty="0">
                <a:effectLst/>
                <a:latin typeface="Public Sans"/>
              </a:rPr>
              <a:t>the </a:t>
            </a:r>
            <a:r>
              <a:rPr lang="en-AU" kern="100" dirty="0">
                <a:latin typeface="Public Sans"/>
              </a:rPr>
              <a:t>syllabus</a:t>
            </a:r>
            <a:r>
              <a:rPr lang="en-AU" kern="100" dirty="0">
                <a:effectLst/>
                <a:latin typeface="Public San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kern="100" dirty="0">
              <a:effectLst/>
              <a:latin typeface="Public Sans" pitchFamily="2"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Time: </a:t>
            </a:r>
            <a:r>
              <a:rPr lang="en-AU" sz="1600" b="0" dirty="0">
                <a:latin typeface="Public Sans" pitchFamily="2" charset="0"/>
              </a:rPr>
              <a:t>10 sec</a:t>
            </a:r>
          </a:p>
          <a:p>
            <a:endParaRPr lang="en-AU" sz="1600" b="0" dirty="0">
              <a:latin typeface="Public Sans" pitchFamily="2" charset="0"/>
            </a:endParaRPr>
          </a:p>
          <a:p>
            <a:r>
              <a:rPr lang="en-AU" sz="1600" b="1" dirty="0">
                <a:latin typeface="Public Sans" pitchFamily="2" charset="0"/>
              </a:rPr>
              <a:t>Presenter notes:</a:t>
            </a:r>
          </a:p>
          <a:p>
            <a:endParaRPr lang="en-AU" sz="1600" b="0" dirty="0">
              <a:latin typeface="Public Sans" pitchFamily="2" charset="0"/>
            </a:endParaRPr>
          </a:p>
          <a:p>
            <a:r>
              <a:rPr lang="en-AU" sz="1600" b="0" dirty="0">
                <a:latin typeface="Public Sans" pitchFamily="2" charset="0"/>
              </a:rPr>
              <a:t>We will now explore the organisation and sequencing of content in the syllabus.</a:t>
            </a:r>
          </a:p>
          <a:p>
            <a:endParaRPr lang="en-AU" sz="1600" b="0" dirty="0">
              <a:latin typeface="Public Sans" pitchFamily="2" charset="0"/>
            </a:endParaRPr>
          </a:p>
          <a:p>
            <a:r>
              <a:rPr lang="en-AU" sz="1600" b="0" dirty="0">
                <a:latin typeface="Public Sans" pitchFamily="2" charset="0"/>
              </a:rPr>
              <a:t>[NEXT SLIDE]</a:t>
            </a:r>
          </a:p>
          <a:p>
            <a:endParaRPr lang="en-AU" b="1" dirty="0">
              <a:latin typeface="Public Sans"/>
            </a:endParaRPr>
          </a:p>
          <a:p>
            <a:endParaRPr lang="en-AU" dirty="0"/>
          </a:p>
        </p:txBody>
      </p:sp>
      <p:sp>
        <p:nvSpPr>
          <p:cNvPr id="4" name="Slide Number Placeholder 3">
            <a:extLst>
              <a:ext uri="{FF2B5EF4-FFF2-40B4-BE49-F238E27FC236}">
                <a16:creationId xmlns:a16="http://schemas.microsoft.com/office/drawing/2014/main" id="{CD901407-EDDA-581F-3B6B-406CD1BC4F5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2903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7. Purpose:</a:t>
            </a:r>
            <a:r>
              <a:rPr lang="en-AU" dirty="0">
                <a:latin typeface="Public Sans"/>
              </a:rPr>
              <a:t> Show organisation of syllabus.</a:t>
            </a:r>
          </a:p>
          <a:p>
            <a:endParaRPr lang="en-US" dirty="0"/>
          </a:p>
          <a:p>
            <a:r>
              <a:rPr lang="en-AU" b="1" dirty="0">
                <a:latin typeface="Public Sans"/>
              </a:rPr>
              <a:t>Time:</a:t>
            </a:r>
            <a:r>
              <a:rPr lang="en-AU" dirty="0">
                <a:latin typeface="Public Sans"/>
              </a:rPr>
              <a:t> 1 min</a:t>
            </a:r>
            <a:endParaRPr lang="en-US" dirty="0">
              <a:latin typeface="Public Sans"/>
            </a:endParaRPr>
          </a:p>
          <a:p>
            <a:endParaRPr lang="en-US" dirty="0"/>
          </a:p>
          <a:p>
            <a:r>
              <a:rPr lang="en-AU" b="1" dirty="0">
                <a:latin typeface="Public Sans"/>
              </a:rPr>
              <a:t>Presenter notes: </a:t>
            </a:r>
            <a:endParaRPr lang="en-US" dirty="0">
              <a:latin typeface="Public Sans"/>
            </a:endParaRPr>
          </a:p>
          <a:p>
            <a:endParaRPr lang="en-US" dirty="0"/>
          </a:p>
          <a:p>
            <a:r>
              <a:rPr lang="en-AU" dirty="0">
                <a:latin typeface="Public Sans"/>
              </a:rPr>
              <a:t>This figure shows the organisation of PDHPE K-6 Syllabus under 4 focus areas:</a:t>
            </a:r>
            <a:endParaRPr lang="en-US" dirty="0">
              <a:latin typeface="Public Sans"/>
            </a:endParaRPr>
          </a:p>
          <a:p>
            <a:endParaRPr lang="en-US" dirty="0"/>
          </a:p>
          <a:p>
            <a:pPr marL="285750" indent="-285750">
              <a:buFont typeface="Symbol"/>
              <a:buChar char="•"/>
            </a:pPr>
            <a:r>
              <a:rPr lang="en-AU" dirty="0">
                <a:latin typeface="Public Sans"/>
              </a:rPr>
              <a:t>Movement skill and physical activity</a:t>
            </a:r>
            <a:endParaRPr lang="en-US" dirty="0">
              <a:latin typeface="Public Sans"/>
            </a:endParaRPr>
          </a:p>
          <a:p>
            <a:pPr marL="285750" indent="-285750">
              <a:buFont typeface="Symbol"/>
              <a:buChar char="•"/>
            </a:pPr>
            <a:r>
              <a:rPr lang="en-AU" dirty="0">
                <a:latin typeface="Public Sans"/>
              </a:rPr>
              <a:t>Respectful relationships and safety</a:t>
            </a:r>
            <a:endParaRPr lang="en-US" dirty="0">
              <a:latin typeface="Public Sans"/>
            </a:endParaRPr>
          </a:p>
          <a:p>
            <a:pPr marL="285750" indent="-285750">
              <a:buFont typeface="Symbol"/>
              <a:buChar char="•"/>
            </a:pPr>
            <a:r>
              <a:rPr lang="en-AU" dirty="0">
                <a:latin typeface="Public Sans"/>
              </a:rPr>
              <a:t>Identity, health and wellbeing, and</a:t>
            </a:r>
            <a:endParaRPr lang="en-US" dirty="0">
              <a:latin typeface="Public Sans"/>
            </a:endParaRPr>
          </a:p>
          <a:p>
            <a:pPr marL="285750" indent="-285750">
              <a:buFont typeface="Symbol"/>
              <a:buChar char="•"/>
            </a:pPr>
            <a:r>
              <a:rPr lang="en-AU" dirty="0">
                <a:latin typeface="Public Sans"/>
              </a:rPr>
              <a:t>Self-management and interpersonal skills</a:t>
            </a:r>
            <a:endParaRPr lang="en-US" dirty="0">
              <a:latin typeface="Public Sans"/>
            </a:endParaRPr>
          </a:p>
          <a:p>
            <a:endParaRPr lang="en-US" dirty="0"/>
          </a:p>
          <a:p>
            <a:r>
              <a:rPr lang="en-AU" dirty="0">
                <a:latin typeface="Public Sans"/>
              </a:rPr>
              <a:t>Each of the focus areas provides essential content applicable to both the Personal Development and Health and the Physical Education elements of the syllabus.</a:t>
            </a:r>
            <a:endParaRPr lang="en-US" dirty="0">
              <a:latin typeface="Public Sans"/>
            </a:endParaRPr>
          </a:p>
          <a:p>
            <a:endParaRPr lang="en-US" dirty="0"/>
          </a:p>
          <a:p>
            <a:r>
              <a:rPr lang="en-AU" dirty="0">
                <a:latin typeface="Public Sans"/>
              </a:rPr>
              <a:t>The PDHPE K-6 Syllabus is organised to support students with the knowledge, understanding and skills to learn the essential content through meaningful, contextually relevant and authentically connected learning.</a:t>
            </a:r>
            <a:endParaRPr lang="en-US" dirty="0">
              <a:latin typeface="Public Sans"/>
            </a:endParaRPr>
          </a:p>
          <a:p>
            <a:r>
              <a:rPr lang="en-AU" dirty="0">
                <a:latin typeface="Public Sans"/>
              </a:rPr>
              <a:t>Schools can deliver the essential content in a manner reflective of their school context and needs of their students.</a:t>
            </a:r>
          </a:p>
          <a:p>
            <a:endParaRPr lang="en-AU" dirty="0">
              <a:latin typeface="Public Sans"/>
            </a:endParaRPr>
          </a:p>
          <a:p>
            <a:r>
              <a:rPr lang="en-AU" dirty="0">
                <a:latin typeface="Public Sans"/>
              </a:rPr>
              <a:t>[NEXT SLIDE]</a:t>
            </a:r>
            <a:endParaRPr lang="en-US"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5679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EB253-0312-2B4C-CA97-1F5C73128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A4DBD-609D-4320-4BC2-B05CA59C3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2EBE4-AA98-6A87-6F65-8D2AEA843BF9}"/>
              </a:ext>
            </a:extLst>
          </p:cNvPr>
          <p:cNvSpPr>
            <a:spLocks noGrp="1"/>
          </p:cNvSpPr>
          <p:nvPr>
            <p:ph type="body" idx="1"/>
          </p:nvPr>
        </p:nvSpPr>
        <p:spPr/>
        <p:txBody>
          <a:bodyPr/>
          <a:lstStyle/>
          <a:p>
            <a:r>
              <a:rPr lang="en-AU" b="1" dirty="0">
                <a:solidFill>
                  <a:schemeClr val="tx1"/>
                </a:solidFill>
                <a:latin typeface="Public Sans"/>
              </a:rPr>
              <a:t>8. Purpose:</a:t>
            </a:r>
            <a:r>
              <a:rPr lang="en-AU" dirty="0">
                <a:solidFill>
                  <a:schemeClr val="tx1"/>
                </a:solidFill>
                <a:latin typeface="Public Sans"/>
              </a:rPr>
              <a:t> Show sequencing of content in the syllabus.</a:t>
            </a:r>
            <a:endParaRPr lang="en-US" dirty="0">
              <a:solidFill>
                <a:schemeClr val="tx1"/>
              </a:solidFill>
              <a:latin typeface="Public Sans"/>
            </a:endParaRPr>
          </a:p>
          <a:p>
            <a:endParaRPr lang="en-AU" b="1" dirty="0">
              <a:solidFill>
                <a:schemeClr val="tx1"/>
              </a:solidFill>
              <a:latin typeface="Public Sans" pitchFamily="2" charset="0"/>
            </a:endParaRPr>
          </a:p>
          <a:p>
            <a:r>
              <a:rPr lang="en-AU" b="1" dirty="0">
                <a:solidFill>
                  <a:schemeClr val="tx1"/>
                </a:solidFill>
                <a:latin typeface="Public Sans"/>
              </a:rPr>
              <a:t>Time:</a:t>
            </a:r>
            <a:r>
              <a:rPr lang="en-AU" dirty="0">
                <a:solidFill>
                  <a:schemeClr val="tx1"/>
                </a:solidFill>
                <a:latin typeface="Public Sans"/>
              </a:rPr>
              <a:t> 5 mins (3 mins content 2 mins discussion)</a:t>
            </a:r>
            <a:endParaRPr lang="en-US" dirty="0">
              <a:solidFill>
                <a:schemeClr val="tx1"/>
              </a:solidFill>
              <a:latin typeface="Public Sans"/>
            </a:endParaRPr>
          </a:p>
          <a:p>
            <a:endParaRPr lang="en-US" dirty="0">
              <a:solidFill>
                <a:schemeClr val="tx1"/>
              </a:solidFill>
              <a:latin typeface="Public Sans" pitchFamily="2" charset="0"/>
            </a:endParaRPr>
          </a:p>
          <a:p>
            <a:r>
              <a:rPr lang="en-AU" b="1" dirty="0">
                <a:solidFill>
                  <a:schemeClr val="tx1"/>
                </a:solidFill>
                <a:latin typeface="Public Sans"/>
              </a:rPr>
              <a:t>Presenter notes:</a:t>
            </a:r>
            <a:endParaRPr lang="en-US" dirty="0">
              <a:solidFill>
                <a:schemeClr val="tx1"/>
              </a:solidFill>
              <a:latin typeface="Public Sans"/>
            </a:endParaRPr>
          </a:p>
          <a:p>
            <a:endParaRPr lang="en-AU" dirty="0">
              <a:solidFill>
                <a:schemeClr val="tx1"/>
              </a:solidFill>
              <a:latin typeface="Public Sans" pitchFamily="2" charset="0"/>
            </a:endParaRPr>
          </a:p>
          <a:p>
            <a:r>
              <a:rPr lang="en-AU" dirty="0">
                <a:solidFill>
                  <a:schemeClr val="tx1"/>
                </a:solidFill>
                <a:latin typeface="Public Sans"/>
              </a:rPr>
              <a:t>The content in the syllabus is sequenced and builds on knowledge and skills as the stages progress. </a:t>
            </a:r>
          </a:p>
          <a:p>
            <a:endParaRPr lang="en-US" dirty="0">
              <a:solidFill>
                <a:schemeClr val="tx1"/>
              </a:solidFill>
              <a:latin typeface="Public Sans" pitchFamily="2" charset="0"/>
            </a:endParaRPr>
          </a:p>
          <a:p>
            <a:r>
              <a:rPr lang="en-AU" i="0" u="none" dirty="0">
                <a:solidFill>
                  <a:schemeClr val="tx1"/>
                </a:solidFill>
                <a:latin typeface="Public Sans"/>
              </a:rPr>
              <a:t>We will now </a:t>
            </a:r>
            <a:r>
              <a:rPr lang="en-AU" dirty="0">
                <a:latin typeface="Public Sans"/>
              </a:rPr>
              <a:t>model </a:t>
            </a:r>
            <a:r>
              <a:rPr lang="en-AU" dirty="0">
                <a:solidFill>
                  <a:schemeClr val="tx1"/>
                </a:solidFill>
                <a:latin typeface="Public Sans"/>
              </a:rPr>
              <a:t>an example of sequenced consent content from the Respectful relationships and safety focus area. Please note the teaching of consent in K-6 focuses on permission, boundaries, bodily autonomy, help-seeking, protective strategies and support networks. Sexual consent is addressed in the PDHPE 7-10 Syllabus.</a:t>
            </a:r>
          </a:p>
          <a:p>
            <a:endParaRPr lang="en-AU" i="0" u="none" dirty="0">
              <a:solidFill>
                <a:schemeClr val="tx1"/>
              </a:solidFill>
              <a:latin typeface="Public Sans" pitchFamily="2" charset="0"/>
            </a:endParaRPr>
          </a:p>
          <a:p>
            <a:r>
              <a:rPr lang="en-AU" i="0" u="none" dirty="0">
                <a:solidFill>
                  <a:schemeClr val="tx1"/>
                </a:solidFill>
                <a:latin typeface="Public Sans"/>
              </a:rPr>
              <a:t>To select the consent content:</a:t>
            </a:r>
          </a:p>
          <a:p>
            <a:r>
              <a:rPr lang="en-AU" i="0" u="none" dirty="0">
                <a:solidFill>
                  <a:schemeClr val="tx1"/>
                </a:solidFill>
                <a:latin typeface="Public Sans"/>
              </a:rPr>
              <a:t>[CLICK] open the syllabus and select </a:t>
            </a:r>
          </a:p>
          <a:p>
            <a:r>
              <a:rPr lang="en-AU" i="0" u="none" dirty="0">
                <a:solidFill>
                  <a:schemeClr val="tx1"/>
                </a:solidFill>
                <a:latin typeface="Public Sans"/>
              </a:rPr>
              <a:t>[CLICK] ES1</a:t>
            </a:r>
          </a:p>
          <a:p>
            <a:r>
              <a:rPr lang="en-AU" i="0" u="none" dirty="0">
                <a:solidFill>
                  <a:schemeClr val="tx1"/>
                </a:solidFill>
                <a:latin typeface="Public Sans"/>
              </a:rPr>
              <a:t>[CLICK] select the focus area Respectful relationships and safety </a:t>
            </a:r>
          </a:p>
          <a:p>
            <a:r>
              <a:rPr lang="en-AU" i="0" u="none" dirty="0">
                <a:solidFill>
                  <a:schemeClr val="tx1"/>
                </a:solidFill>
                <a:latin typeface="Public Sans"/>
              </a:rPr>
              <a:t>[CLICK] go to the respectful relationships contribute to personal safety content group</a:t>
            </a:r>
          </a:p>
          <a:p>
            <a:r>
              <a:rPr lang="en-AU" i="0" u="none" dirty="0">
                <a:solidFill>
                  <a:schemeClr val="tx1"/>
                </a:solidFill>
                <a:latin typeface="Public Sans"/>
              </a:rPr>
              <a:t>[CLICK] find the content point, demonstrate how to assertively gain, give or deny consent and respect responses.</a:t>
            </a:r>
          </a:p>
          <a:p>
            <a:r>
              <a:rPr lang="en-AU" i="0" u="none" dirty="0">
                <a:solidFill>
                  <a:schemeClr val="tx1"/>
                </a:solidFill>
                <a:latin typeface="Public Sans"/>
              </a:rPr>
              <a:t>These steps would then be repeated to identify the respective content points for S1, S2 and S3.</a:t>
            </a:r>
            <a:r>
              <a:rPr lang="en-AU" u="none" dirty="0">
                <a:solidFill>
                  <a:schemeClr val="tx1"/>
                </a:solidFill>
                <a:latin typeface="Public Sans"/>
              </a:rPr>
              <a:t> </a:t>
            </a:r>
            <a:endParaRPr lang="en-US" u="none" dirty="0">
              <a:solidFill>
                <a:schemeClr val="tx1"/>
              </a:solidFill>
              <a:latin typeface="Public Sans"/>
            </a:endParaRPr>
          </a:p>
          <a:p>
            <a:endParaRPr lang="en-US" dirty="0">
              <a:solidFill>
                <a:schemeClr val="tx1"/>
              </a:solidFill>
              <a:latin typeface="Public Sans" pitchFamily="2" charset="0"/>
              <a:ea typeface="Calibri"/>
              <a:cs typeface="Calibri"/>
            </a:endParaRPr>
          </a:p>
          <a:p>
            <a:r>
              <a:rPr lang="en-AU" i="0" dirty="0">
                <a:solidFill>
                  <a:schemeClr val="tx1"/>
                </a:solidFill>
                <a:latin typeface="Public Sans"/>
              </a:rPr>
              <a:t>The content points identified are: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ES1 - </a:t>
            </a:r>
            <a:r>
              <a:rPr lang="en-AU" sz="1600" b="1" dirty="0">
                <a:solidFill>
                  <a:schemeClr val="tx1"/>
                </a:solidFill>
                <a:latin typeface="Public Sans"/>
              </a:rPr>
              <a:t>Demonstrate </a:t>
            </a:r>
            <a:r>
              <a:rPr lang="en-AU" sz="1600" dirty="0">
                <a:solidFill>
                  <a:schemeClr val="tx1"/>
                </a:solidFill>
                <a:latin typeface="Public Sans"/>
              </a:rPr>
              <a:t>how to assertively gain, give or deny consent and respect responses </a:t>
            </a:r>
            <a:endParaRPr lang="en-AU" b="1" dirty="0">
              <a:solidFill>
                <a:schemeClr val="tx1"/>
              </a:solidFill>
              <a:latin typeface="Public San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S1 - </a:t>
            </a:r>
            <a:r>
              <a:rPr lang="en-AU" sz="1600" b="1" dirty="0">
                <a:solidFill>
                  <a:schemeClr val="tx1"/>
                </a:solidFill>
                <a:latin typeface="Public Sans"/>
              </a:rPr>
              <a:t>Demonstrate </a:t>
            </a:r>
            <a:r>
              <a:rPr lang="en-AU" sz="1600" dirty="0">
                <a:solidFill>
                  <a:schemeClr val="tx1"/>
                </a:solidFill>
                <a:latin typeface="Public Sans"/>
              </a:rPr>
              <a:t>strategies to assertively gain, give or deny consent and respect responses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S2 - </a:t>
            </a:r>
            <a:r>
              <a:rPr lang="en-AU" sz="1600" b="1" dirty="0">
                <a:solidFill>
                  <a:schemeClr val="tx1"/>
                </a:solidFill>
                <a:latin typeface="Public Sans"/>
              </a:rPr>
              <a:t>Describe and apply</a:t>
            </a:r>
            <a:r>
              <a:rPr lang="en-AU" sz="1600" dirty="0">
                <a:solidFill>
                  <a:schemeClr val="tx1"/>
                </a:solidFill>
                <a:latin typeface="Public Sans"/>
              </a:rPr>
              <a:t> strategies to assertively gain, give or deny consent and respect responses, and</a:t>
            </a:r>
            <a:endParaRPr lang="en-AU" b="1" dirty="0">
              <a:solidFill>
                <a:schemeClr val="tx1"/>
              </a:solidFill>
              <a:latin typeface="Public San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S3 - </a:t>
            </a:r>
            <a:r>
              <a:rPr lang="en-AU" sz="1600" b="1" dirty="0">
                <a:solidFill>
                  <a:schemeClr val="tx1"/>
                </a:solidFill>
                <a:latin typeface="Public Sans"/>
              </a:rPr>
              <a:t>Explain and demonstrate</a:t>
            </a:r>
            <a:r>
              <a:rPr lang="en-AU" sz="1600" dirty="0">
                <a:solidFill>
                  <a:schemeClr val="tx1"/>
                </a:solidFill>
                <a:latin typeface="Public Sans"/>
              </a:rPr>
              <a:t> communication strategies to assertively gain, give or deny consent and respect responses </a:t>
            </a:r>
          </a:p>
          <a:p>
            <a:endParaRPr lang="en-AU" dirty="0">
              <a:solidFill>
                <a:schemeClr val="tx1"/>
              </a:solidFill>
              <a:latin typeface="Public Sans" pitchFamily="2" charset="0"/>
            </a:endParaRPr>
          </a:p>
          <a:p>
            <a:r>
              <a:rPr lang="en-AU" dirty="0">
                <a:solidFill>
                  <a:schemeClr val="tx1"/>
                </a:solidFill>
                <a:latin typeface="Public Sans"/>
              </a:rPr>
              <a:t>We would now like you to consider. How do these content points show progression of learning? Please discuss this question with the people at your table. </a:t>
            </a:r>
            <a:endParaRPr lang="en-US" i="1" dirty="0">
              <a:solidFill>
                <a:schemeClr val="tx1"/>
              </a:solidFill>
              <a:latin typeface="Public Sans"/>
            </a:endParaRPr>
          </a:p>
          <a:p>
            <a:endParaRPr lang="en-AU" dirty="0">
              <a:solidFill>
                <a:schemeClr val="tx1"/>
              </a:solidFill>
              <a:latin typeface="Public Sans" pitchFamily="2" charset="0"/>
            </a:endParaRPr>
          </a:p>
          <a:p>
            <a:r>
              <a:rPr lang="en-AU" dirty="0">
                <a:solidFill>
                  <a:schemeClr val="tx1"/>
                </a:solidFill>
                <a:latin typeface="Public Sans"/>
              </a:rPr>
              <a:t>[</a:t>
            </a:r>
            <a:r>
              <a:rPr lang="en-AU" i="1" dirty="0">
                <a:solidFill>
                  <a:schemeClr val="tx1"/>
                </a:solidFill>
                <a:latin typeface="Public Sans"/>
              </a:rPr>
              <a:t>Online option: participants consider progression of learning individually.]</a:t>
            </a:r>
            <a:endParaRPr lang="en-US" i="1" dirty="0">
              <a:solidFill>
                <a:schemeClr val="tx1"/>
              </a:solidFill>
              <a:latin typeface="Public Sans"/>
            </a:endParaRPr>
          </a:p>
          <a:p>
            <a:endParaRPr lang="en-AU" i="1" dirty="0">
              <a:solidFill>
                <a:schemeClr val="tx1"/>
              </a:solidFill>
              <a:latin typeface="Public Sans" pitchFamily="2" charset="0"/>
            </a:endParaRPr>
          </a:p>
          <a:p>
            <a:r>
              <a:rPr lang="en-AU" i="1" dirty="0">
                <a:solidFill>
                  <a:schemeClr val="tx1"/>
                </a:solidFill>
                <a:latin typeface="Public Sans"/>
              </a:rPr>
              <a:t>Pause 2 mins</a:t>
            </a:r>
            <a:endParaRPr lang="en-US" dirty="0">
              <a:solidFill>
                <a:schemeClr val="tx1"/>
              </a:solidFill>
              <a:latin typeface="Public Sans"/>
            </a:endParaRPr>
          </a:p>
          <a:p>
            <a:endParaRPr lang="en-AU" i="1" dirty="0">
              <a:solidFill>
                <a:schemeClr val="tx1"/>
              </a:solidFill>
              <a:latin typeface="Public Sans" pitchFamily="2" charset="0"/>
            </a:endParaRPr>
          </a:p>
          <a:p>
            <a:r>
              <a:rPr lang="en-AU" dirty="0">
                <a:solidFill>
                  <a:schemeClr val="tx1"/>
                </a:solidFill>
                <a:latin typeface="Public Sans"/>
              </a:rPr>
              <a:t>Let’s now take a look at how the verbs at the beginning of each content point show progression. </a:t>
            </a:r>
          </a:p>
          <a:p>
            <a:pPr marL="285750" indent="-285750">
              <a:buFont typeface="Arial" panose="020B0604020202020204" pitchFamily="34" charset="0"/>
              <a:buChar char="•"/>
            </a:pPr>
            <a:r>
              <a:rPr lang="en-AU" dirty="0">
                <a:solidFill>
                  <a:schemeClr val="tx1"/>
                </a:solidFill>
                <a:latin typeface="Public Sans"/>
              </a:rPr>
              <a:t>ES1 and S1 begin with the verb ‘demonstrate’. This indicates that students are expected to show basic understanding through actions and examples.</a:t>
            </a:r>
            <a:endParaRPr lang="en-US" dirty="0">
              <a:solidFill>
                <a:schemeClr val="tx1"/>
              </a:solidFill>
              <a:latin typeface="Public Sans"/>
            </a:endParaRPr>
          </a:p>
          <a:p>
            <a:pPr marL="285750" indent="-285750">
              <a:buFont typeface="Arial"/>
              <a:buChar char="•"/>
            </a:pPr>
            <a:r>
              <a:rPr lang="en-AU" dirty="0">
                <a:solidFill>
                  <a:schemeClr val="tx1"/>
                </a:solidFill>
                <a:latin typeface="Public Sans"/>
              </a:rPr>
              <a:t>S2 begins with ‘describe and apply’. This suggests a deeper level of understanding and students can articulate their knowledge in different contexts.</a:t>
            </a:r>
            <a:endParaRPr lang="en-US" dirty="0">
              <a:solidFill>
                <a:schemeClr val="tx1"/>
              </a:solidFill>
              <a:latin typeface="Public Sans"/>
            </a:endParaRPr>
          </a:p>
          <a:p>
            <a:pPr marL="285750" indent="-285750">
              <a:buFont typeface="Arial"/>
              <a:buChar char="•"/>
            </a:pPr>
            <a:r>
              <a:rPr lang="en-AU" dirty="0">
                <a:solidFill>
                  <a:schemeClr val="tx1"/>
                </a:solidFill>
                <a:latin typeface="Public Sans"/>
              </a:rPr>
              <a:t>S3 begins with ‘explain and demonstrate’. It is expected that students understand and communicate underlying concepts and put this into practice. </a:t>
            </a:r>
            <a:endParaRPr lang="en-US" dirty="0">
              <a:solidFill>
                <a:schemeClr val="tx1"/>
              </a:solidFill>
              <a:latin typeface="Public Sans"/>
            </a:endParaRPr>
          </a:p>
          <a:p>
            <a:endParaRPr lang="en-AU" dirty="0">
              <a:solidFill>
                <a:schemeClr val="tx1"/>
              </a:solidFill>
              <a:latin typeface="Public Sans" pitchFamily="2" charset="0"/>
            </a:endParaRPr>
          </a:p>
          <a:p>
            <a:r>
              <a:rPr lang="en-AU" dirty="0">
                <a:solidFill>
                  <a:schemeClr val="tx1"/>
                </a:solidFill>
                <a:latin typeface="Public Sans"/>
              </a:rPr>
              <a:t>Notice how ‘strategies’ and ‘communication strategies’ are additional wording in some of the content points. As students' progress through each stage, you will also notice the examples provided become more complex. </a:t>
            </a:r>
          </a:p>
          <a:p>
            <a:endParaRPr lang="en-AU" dirty="0">
              <a:solidFill>
                <a:schemeClr val="tx1"/>
              </a:solidFill>
              <a:latin typeface="Public Sans" pitchFamily="2" charset="0"/>
            </a:endParaRPr>
          </a:p>
          <a:p>
            <a:endParaRPr lang="en-AU" dirty="0">
              <a:solidFill>
                <a:schemeClr val="tx1"/>
              </a:solidFill>
              <a:latin typeface="Public Sans" pitchFamily="2" charset="0"/>
              <a:ea typeface="Calibri"/>
              <a:cs typeface="Calibri"/>
            </a:endParaRPr>
          </a:p>
          <a:p>
            <a:r>
              <a:rPr lang="en-AU" b="1" dirty="0">
                <a:solidFill>
                  <a:schemeClr val="tx1"/>
                </a:solidFill>
                <a:latin typeface="Public Sans"/>
              </a:rPr>
              <a:t>Additional notes for presenters only</a:t>
            </a:r>
            <a:endParaRPr lang="en-US" dirty="0">
              <a:solidFill>
                <a:schemeClr val="tx1"/>
              </a:solidFill>
              <a:latin typeface="Public Sans"/>
            </a:endParaRPr>
          </a:p>
          <a:p>
            <a:r>
              <a:rPr lang="en-AU" dirty="0">
                <a:solidFill>
                  <a:schemeClr val="tx1"/>
                </a:solidFill>
                <a:latin typeface="Public Sans"/>
                <a:ea typeface="Calibri"/>
                <a:cs typeface="Calibri"/>
              </a:rPr>
              <a:t>If participants ask for examples of what each content point might look like, provide the following and explain that examples can be found in the online syllabus:</a:t>
            </a:r>
          </a:p>
          <a:p>
            <a:pPr marL="285750" indent="-285750">
              <a:buFont typeface="Arial"/>
              <a:buChar char="•"/>
            </a:pPr>
            <a:r>
              <a:rPr lang="en-AU" dirty="0">
                <a:solidFill>
                  <a:schemeClr val="tx1"/>
                </a:solidFill>
                <a:latin typeface="Public Sans"/>
                <a:ea typeface="Calibri"/>
                <a:cs typeface="Calibri"/>
              </a:rPr>
              <a:t>ES1 -  </a:t>
            </a:r>
            <a:r>
              <a:rPr lang="en-AU" b="1" dirty="0">
                <a:solidFill>
                  <a:schemeClr val="tx1"/>
                </a:solidFill>
                <a:latin typeface="Public Sans"/>
              </a:rPr>
              <a:t>Example(s):</a:t>
            </a:r>
            <a:r>
              <a:rPr lang="en-AU" dirty="0">
                <a:solidFill>
                  <a:schemeClr val="tx1"/>
                </a:solidFill>
                <a:latin typeface="Public Sans"/>
              </a:rPr>
              <a:t> Before joining a game or sharing a toy.</a:t>
            </a:r>
          </a:p>
          <a:p>
            <a:pPr marL="285750" indent="-285750">
              <a:buFont typeface="Arial"/>
              <a:buChar char="•"/>
            </a:pPr>
            <a:r>
              <a:rPr lang="en-AU" dirty="0">
                <a:solidFill>
                  <a:schemeClr val="tx1"/>
                </a:solidFill>
                <a:latin typeface="Public Sans"/>
                <a:ea typeface="Calibri"/>
                <a:cs typeface="Calibri"/>
              </a:rPr>
              <a:t>S1 -  </a:t>
            </a:r>
            <a:r>
              <a:rPr lang="en-AU" b="1" dirty="0">
                <a:solidFill>
                  <a:schemeClr val="tx1"/>
                </a:solidFill>
                <a:latin typeface="Public Sans"/>
              </a:rPr>
              <a:t>Example(s):</a:t>
            </a:r>
            <a:r>
              <a:rPr lang="en-AU" dirty="0">
                <a:solidFill>
                  <a:schemeClr val="tx1"/>
                </a:solidFill>
                <a:latin typeface="Public Sans"/>
              </a:rPr>
              <a:t> Gain consent before touching something that belongs to someone else.</a:t>
            </a:r>
          </a:p>
          <a:p>
            <a:pPr marL="285750" indent="-285750">
              <a:buFont typeface="Arial"/>
              <a:buChar char="•"/>
            </a:pPr>
            <a:r>
              <a:rPr lang="en-AU" dirty="0">
                <a:solidFill>
                  <a:schemeClr val="tx1"/>
                </a:solidFill>
                <a:latin typeface="Public Sans"/>
                <a:ea typeface="Calibri"/>
                <a:cs typeface="Calibri"/>
              </a:rPr>
              <a:t>S2 -  </a:t>
            </a:r>
            <a:r>
              <a:rPr lang="en-AU" b="1" dirty="0">
                <a:solidFill>
                  <a:schemeClr val="tx1"/>
                </a:solidFill>
                <a:latin typeface="Public Sans"/>
              </a:rPr>
              <a:t>Example(s): </a:t>
            </a:r>
            <a:r>
              <a:rPr lang="en-AU" dirty="0">
                <a:solidFill>
                  <a:schemeClr val="tx1"/>
                </a:solidFill>
                <a:latin typeface="Public Sans"/>
              </a:rPr>
              <a:t>Gain consent before touching another person’s belongings, sending photos, images or videos; respond clearly, use the ‘No-Go-Tell’ strategy and tell a trusted adult.</a:t>
            </a:r>
          </a:p>
          <a:p>
            <a:pPr marL="285750" indent="-285750">
              <a:buFont typeface="Arial"/>
              <a:buChar char="•"/>
            </a:pPr>
            <a:r>
              <a:rPr lang="en-AU" dirty="0">
                <a:solidFill>
                  <a:schemeClr val="tx1"/>
                </a:solidFill>
                <a:latin typeface="Public Sans"/>
                <a:ea typeface="Calibri"/>
                <a:cs typeface="Calibri"/>
              </a:rPr>
              <a:t>S3 -  </a:t>
            </a:r>
            <a:r>
              <a:rPr lang="en-AU" b="1" dirty="0">
                <a:solidFill>
                  <a:schemeClr val="tx1"/>
                </a:solidFill>
                <a:latin typeface="Public Sans"/>
              </a:rPr>
              <a:t>Example(s): </a:t>
            </a:r>
            <a:r>
              <a:rPr lang="en-AU" dirty="0">
                <a:solidFill>
                  <a:schemeClr val="tx1"/>
                </a:solidFill>
                <a:latin typeface="Public Sans"/>
              </a:rPr>
              <a:t>Use the ‘No-Go-Tell’ strategy: assertively say ‘no’, move away from the situation, if possible, tell an adult. Share where you were, who you were with, what happened and what help you need</a:t>
            </a:r>
          </a:p>
          <a:p>
            <a:pPr marL="285750" indent="-285750">
              <a:buFont typeface="Arial"/>
              <a:buChar char="•"/>
            </a:pPr>
            <a:r>
              <a:rPr lang="en-AU" dirty="0">
                <a:latin typeface="Public Sans"/>
                <a:ea typeface="Calibri"/>
                <a:cs typeface="Calibri"/>
              </a:rPr>
              <a:t>No-Go-Tell strategy </a:t>
            </a:r>
            <a:r>
              <a:rPr lang="en-AU" dirty="0">
                <a:latin typeface="Public Sans"/>
              </a:rPr>
              <a:t>can be found in </a:t>
            </a:r>
            <a:r>
              <a:rPr lang="en-AU" dirty="0">
                <a:hlinkClick r:id="rId3"/>
              </a:rPr>
              <a:t>https://education.nsw.gov.au/content/dam/main-education/teaching-and-learning/curriculum/key-learning-areas/pdhpe/media/documents/pdhpe-cpe-es1-keeping-myself-safe.pdf</a:t>
            </a:r>
            <a:r>
              <a:rPr lang="en-AU" dirty="0"/>
              <a:t> </a:t>
            </a:r>
          </a:p>
          <a:p>
            <a:endParaRPr lang="en-US" dirty="0">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chemeClr val="tx1"/>
                </a:solidFill>
                <a:latin typeface="Public Sans"/>
              </a:rPr>
              <a:t>[NEXT SLIDE]</a:t>
            </a:r>
            <a:endParaRPr lang="en-US" dirty="0">
              <a:solidFill>
                <a:schemeClr val="tx1"/>
              </a:solidFill>
              <a:latin typeface="Public Sans"/>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736654E-B655-415E-002F-CC64E9E2C08D}"/>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9585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AE5E-5699-C618-3923-F61ECCCC5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2BE8D-4F5F-2FF2-8865-CB70D4B7B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8B84C-1EB9-2DB5-793A-081E17C5984A}"/>
              </a:ext>
            </a:extLst>
          </p:cNvPr>
          <p:cNvSpPr>
            <a:spLocks noGrp="1"/>
          </p:cNvSpPr>
          <p:nvPr>
            <p:ph type="body" idx="1"/>
          </p:nvPr>
        </p:nvSpPr>
        <p:spPr/>
        <p:txBody>
          <a:bodyPr/>
          <a:lstStyle/>
          <a:p>
            <a:r>
              <a:rPr lang="en-AU" b="1" dirty="0">
                <a:solidFill>
                  <a:schemeClr val="tx1"/>
                </a:solidFill>
                <a:latin typeface="Public Sans"/>
              </a:rPr>
              <a:t>9. Purpose:</a:t>
            </a:r>
            <a:r>
              <a:rPr lang="en-AU" dirty="0">
                <a:solidFill>
                  <a:schemeClr val="tx1"/>
                </a:solidFill>
                <a:latin typeface="Public Sans"/>
              </a:rPr>
              <a:t> Show sequencing of content in the syllabus.</a:t>
            </a:r>
            <a:endParaRPr lang="en-US" dirty="0">
              <a:solidFill>
                <a:schemeClr val="tx1"/>
              </a:solidFill>
              <a:latin typeface="Public Sans"/>
            </a:endParaRPr>
          </a:p>
          <a:p>
            <a:endParaRPr lang="en-AU" b="1" dirty="0">
              <a:solidFill>
                <a:schemeClr val="tx1"/>
              </a:solidFill>
              <a:latin typeface="Public Sans" pitchFamily="2" charset="0"/>
            </a:endParaRPr>
          </a:p>
          <a:p>
            <a:r>
              <a:rPr lang="en-AU" b="1" dirty="0">
                <a:solidFill>
                  <a:schemeClr val="tx1"/>
                </a:solidFill>
                <a:latin typeface="Public Sans"/>
              </a:rPr>
              <a:t>Time:</a:t>
            </a:r>
            <a:r>
              <a:rPr lang="en-AU" dirty="0">
                <a:solidFill>
                  <a:schemeClr val="tx1"/>
                </a:solidFill>
                <a:latin typeface="Public Sans"/>
              </a:rPr>
              <a:t> 5 mins (3 mins content 2 mins discussion)</a:t>
            </a:r>
            <a:endParaRPr lang="en-US" dirty="0">
              <a:solidFill>
                <a:schemeClr val="tx1"/>
              </a:solidFill>
              <a:latin typeface="Public Sans"/>
            </a:endParaRPr>
          </a:p>
          <a:p>
            <a:endParaRPr lang="en-US" dirty="0">
              <a:solidFill>
                <a:schemeClr val="tx1"/>
              </a:solidFill>
              <a:latin typeface="Public Sans" pitchFamily="2" charset="0"/>
            </a:endParaRPr>
          </a:p>
          <a:p>
            <a:r>
              <a:rPr lang="en-AU" b="1" dirty="0">
                <a:solidFill>
                  <a:schemeClr val="tx1"/>
                </a:solidFill>
                <a:latin typeface="Public Sans"/>
              </a:rPr>
              <a:t>Presenter notes:</a:t>
            </a:r>
            <a:endParaRPr lang="en-US" dirty="0">
              <a:solidFill>
                <a:schemeClr val="tx1"/>
              </a:solidFill>
              <a:latin typeface="Public Sans"/>
            </a:endParaRPr>
          </a:p>
          <a:p>
            <a:endParaRPr lang="en-AU" dirty="0">
              <a:solidFill>
                <a:schemeClr val="tx1"/>
              </a:solidFill>
              <a:latin typeface="Public Sans" pitchFamily="2" charset="0"/>
            </a:endParaRPr>
          </a:p>
          <a:p>
            <a:r>
              <a:rPr lang="en-AU" dirty="0">
                <a:solidFill>
                  <a:schemeClr val="tx1"/>
                </a:solidFill>
                <a:latin typeface="Public Sans"/>
              </a:rPr>
              <a:t>The content in the syllabus is sequenced and builds on knowledge and skills as the stages progress. </a:t>
            </a:r>
          </a:p>
          <a:p>
            <a:endParaRPr lang="en-US" dirty="0">
              <a:solidFill>
                <a:schemeClr val="tx1"/>
              </a:solidFill>
              <a:latin typeface="Public Sans" pitchFamily="2" charset="0"/>
            </a:endParaRPr>
          </a:p>
          <a:p>
            <a:r>
              <a:rPr lang="en-AU" i="0" u="none" dirty="0">
                <a:solidFill>
                  <a:schemeClr val="tx1"/>
                </a:solidFill>
                <a:latin typeface="Public Sans"/>
              </a:rPr>
              <a:t>We will now </a:t>
            </a:r>
            <a:r>
              <a:rPr lang="en-AU" dirty="0">
                <a:latin typeface="Public Sans"/>
              </a:rPr>
              <a:t>model </a:t>
            </a:r>
            <a:r>
              <a:rPr lang="en-AU" dirty="0">
                <a:solidFill>
                  <a:schemeClr val="tx1"/>
                </a:solidFill>
                <a:latin typeface="Public Sans"/>
              </a:rPr>
              <a:t>an example of sequenced consent content from the Respectful relationships and safety focus area. Please note the teaching of consent in K-6 focuses on permission, boundaries, bodily autonomy, help-seeking, protective strategies and support networks. Sexual consent is addressed in the PDHPE 7-10 Syllabus.</a:t>
            </a:r>
          </a:p>
          <a:p>
            <a:endParaRPr lang="en-AU" i="0" u="none" dirty="0">
              <a:solidFill>
                <a:schemeClr val="tx1"/>
              </a:solidFill>
              <a:latin typeface="Public Sans" pitchFamily="2" charset="0"/>
            </a:endParaRPr>
          </a:p>
          <a:p>
            <a:r>
              <a:rPr lang="en-AU" i="0" u="none" dirty="0">
                <a:solidFill>
                  <a:schemeClr val="tx1"/>
                </a:solidFill>
                <a:latin typeface="Public Sans"/>
              </a:rPr>
              <a:t>To select the consent content:</a:t>
            </a:r>
          </a:p>
          <a:p>
            <a:r>
              <a:rPr lang="en-AU" i="0" u="none" dirty="0">
                <a:solidFill>
                  <a:schemeClr val="tx1"/>
                </a:solidFill>
                <a:latin typeface="Public Sans"/>
              </a:rPr>
              <a:t>[CLICK] open the syllabus and select </a:t>
            </a:r>
          </a:p>
          <a:p>
            <a:r>
              <a:rPr lang="en-AU" i="0" u="none" dirty="0">
                <a:solidFill>
                  <a:schemeClr val="tx1"/>
                </a:solidFill>
                <a:latin typeface="Public Sans"/>
              </a:rPr>
              <a:t>[CLICK] ES1</a:t>
            </a:r>
          </a:p>
          <a:p>
            <a:r>
              <a:rPr lang="en-AU" i="0" u="none" dirty="0">
                <a:solidFill>
                  <a:schemeClr val="tx1"/>
                </a:solidFill>
                <a:latin typeface="Public Sans"/>
              </a:rPr>
              <a:t>[CLICK] select the focus area Respectful relationships and safety </a:t>
            </a:r>
          </a:p>
          <a:p>
            <a:r>
              <a:rPr lang="en-AU" i="0" u="none" dirty="0">
                <a:solidFill>
                  <a:schemeClr val="tx1"/>
                </a:solidFill>
                <a:latin typeface="Public Sans"/>
              </a:rPr>
              <a:t>[CLICK] go to the respectful relationships contribute to personal safety content group</a:t>
            </a:r>
          </a:p>
          <a:p>
            <a:r>
              <a:rPr lang="en-AU" i="0" u="none" dirty="0">
                <a:solidFill>
                  <a:schemeClr val="tx1"/>
                </a:solidFill>
                <a:latin typeface="Public Sans"/>
              </a:rPr>
              <a:t>[CLICK] find the content point, demonstrate how to assertively gain, give or deny consent and respect responses.</a:t>
            </a:r>
          </a:p>
          <a:p>
            <a:r>
              <a:rPr lang="en-AU" i="0" u="none" dirty="0">
                <a:solidFill>
                  <a:schemeClr val="tx1"/>
                </a:solidFill>
                <a:latin typeface="Public Sans"/>
              </a:rPr>
              <a:t>These steps would then be repeated to identify the respective content points for S1, S2 and S3.</a:t>
            </a:r>
            <a:r>
              <a:rPr lang="en-AU" u="none" dirty="0">
                <a:solidFill>
                  <a:schemeClr val="tx1"/>
                </a:solidFill>
                <a:latin typeface="Public Sans"/>
              </a:rPr>
              <a:t> </a:t>
            </a:r>
            <a:endParaRPr lang="en-US" u="none" dirty="0">
              <a:solidFill>
                <a:schemeClr val="tx1"/>
              </a:solidFill>
              <a:latin typeface="Public Sans"/>
            </a:endParaRPr>
          </a:p>
          <a:p>
            <a:endParaRPr lang="en-US" dirty="0">
              <a:solidFill>
                <a:schemeClr val="tx1"/>
              </a:solidFill>
              <a:latin typeface="Public Sans" pitchFamily="2" charset="0"/>
              <a:ea typeface="Calibri"/>
              <a:cs typeface="Calibri"/>
            </a:endParaRPr>
          </a:p>
          <a:p>
            <a:r>
              <a:rPr lang="en-AU" i="0" dirty="0">
                <a:solidFill>
                  <a:schemeClr val="tx1"/>
                </a:solidFill>
                <a:latin typeface="Public Sans"/>
              </a:rPr>
              <a:t>The content points identified are: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ES1 - </a:t>
            </a:r>
            <a:r>
              <a:rPr lang="en-AU" sz="1600" b="1" dirty="0">
                <a:solidFill>
                  <a:schemeClr val="tx1"/>
                </a:solidFill>
                <a:latin typeface="Public Sans"/>
              </a:rPr>
              <a:t>Demonstrate </a:t>
            </a:r>
            <a:r>
              <a:rPr lang="en-AU" sz="1600" dirty="0">
                <a:solidFill>
                  <a:schemeClr val="tx1"/>
                </a:solidFill>
                <a:latin typeface="Public Sans"/>
              </a:rPr>
              <a:t>how to assertively gain, give or deny consent and respect responses </a:t>
            </a:r>
            <a:endParaRPr lang="en-AU" b="1" dirty="0">
              <a:solidFill>
                <a:schemeClr val="tx1"/>
              </a:solidFill>
              <a:latin typeface="Public San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S1 - </a:t>
            </a:r>
            <a:r>
              <a:rPr lang="en-AU" sz="1600" b="1" dirty="0">
                <a:solidFill>
                  <a:schemeClr val="tx1"/>
                </a:solidFill>
                <a:latin typeface="Public Sans"/>
              </a:rPr>
              <a:t>Demonstrate </a:t>
            </a:r>
            <a:r>
              <a:rPr lang="en-AU" sz="1600" dirty="0">
                <a:solidFill>
                  <a:schemeClr val="tx1"/>
                </a:solidFill>
                <a:latin typeface="Public Sans"/>
              </a:rPr>
              <a:t>strategies to assertively gain, give or deny consent and respect responses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S2 - </a:t>
            </a:r>
            <a:r>
              <a:rPr lang="en-AU" sz="1600" b="1" dirty="0">
                <a:solidFill>
                  <a:schemeClr val="tx1"/>
                </a:solidFill>
                <a:latin typeface="Public Sans"/>
              </a:rPr>
              <a:t>Describe and apply</a:t>
            </a:r>
            <a:r>
              <a:rPr lang="en-AU" sz="1600" dirty="0">
                <a:solidFill>
                  <a:schemeClr val="tx1"/>
                </a:solidFill>
                <a:latin typeface="Public Sans"/>
              </a:rPr>
              <a:t> strategies to assertively gain, give or deny consent and respect responses, and</a:t>
            </a:r>
            <a:endParaRPr lang="en-AU" b="1" dirty="0">
              <a:solidFill>
                <a:schemeClr val="tx1"/>
              </a:solidFill>
              <a:latin typeface="Public San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tx1"/>
                </a:solidFill>
                <a:latin typeface="Public Sans"/>
              </a:rPr>
              <a:t>[CLICK] </a:t>
            </a:r>
            <a:r>
              <a:rPr lang="en-AU" sz="1600" dirty="0">
                <a:solidFill>
                  <a:schemeClr val="tx1"/>
                </a:solidFill>
                <a:latin typeface="Public Sans"/>
              </a:rPr>
              <a:t>S3 - </a:t>
            </a:r>
            <a:r>
              <a:rPr lang="en-AU" sz="1600" b="1" dirty="0">
                <a:solidFill>
                  <a:schemeClr val="tx1"/>
                </a:solidFill>
                <a:latin typeface="Public Sans"/>
              </a:rPr>
              <a:t>Explain and demonstrate</a:t>
            </a:r>
            <a:r>
              <a:rPr lang="en-AU" sz="1600" dirty="0">
                <a:solidFill>
                  <a:schemeClr val="tx1"/>
                </a:solidFill>
                <a:latin typeface="Public Sans"/>
              </a:rPr>
              <a:t> communication strategies to assertively gain, give or deny consent and respect responses </a:t>
            </a:r>
          </a:p>
          <a:p>
            <a:endParaRPr lang="en-AU" dirty="0">
              <a:solidFill>
                <a:schemeClr val="tx1"/>
              </a:solidFill>
              <a:latin typeface="Public Sans" pitchFamily="2" charset="0"/>
            </a:endParaRPr>
          </a:p>
          <a:p>
            <a:r>
              <a:rPr lang="en-AU" dirty="0">
                <a:solidFill>
                  <a:schemeClr val="tx1"/>
                </a:solidFill>
                <a:latin typeface="Public Sans"/>
              </a:rPr>
              <a:t>We would now like you to consider. How do these content points show progression of learning? Please discuss this question with the people at your table. </a:t>
            </a:r>
            <a:endParaRPr lang="en-US" i="1" dirty="0">
              <a:solidFill>
                <a:schemeClr val="tx1"/>
              </a:solidFill>
              <a:latin typeface="Public Sans"/>
            </a:endParaRPr>
          </a:p>
          <a:p>
            <a:endParaRPr lang="en-AU" dirty="0">
              <a:solidFill>
                <a:schemeClr val="tx1"/>
              </a:solidFill>
              <a:latin typeface="Public Sans" pitchFamily="2" charset="0"/>
            </a:endParaRPr>
          </a:p>
          <a:p>
            <a:r>
              <a:rPr lang="en-AU" dirty="0">
                <a:solidFill>
                  <a:schemeClr val="tx1"/>
                </a:solidFill>
                <a:latin typeface="Public Sans"/>
              </a:rPr>
              <a:t>[</a:t>
            </a:r>
            <a:r>
              <a:rPr lang="en-AU" i="1" dirty="0">
                <a:solidFill>
                  <a:schemeClr val="tx1"/>
                </a:solidFill>
                <a:latin typeface="Public Sans"/>
              </a:rPr>
              <a:t>Online option: participants consider progression of learning individually.]</a:t>
            </a:r>
            <a:endParaRPr lang="en-US" i="1" dirty="0">
              <a:solidFill>
                <a:schemeClr val="tx1"/>
              </a:solidFill>
              <a:latin typeface="Public Sans"/>
            </a:endParaRPr>
          </a:p>
          <a:p>
            <a:endParaRPr lang="en-AU" i="1" dirty="0">
              <a:solidFill>
                <a:schemeClr val="tx1"/>
              </a:solidFill>
              <a:latin typeface="Public Sans" pitchFamily="2" charset="0"/>
            </a:endParaRPr>
          </a:p>
          <a:p>
            <a:r>
              <a:rPr lang="en-AU" i="1" dirty="0">
                <a:solidFill>
                  <a:schemeClr val="tx1"/>
                </a:solidFill>
                <a:latin typeface="Public Sans"/>
              </a:rPr>
              <a:t>Pause 2 mins</a:t>
            </a:r>
            <a:endParaRPr lang="en-US" dirty="0">
              <a:solidFill>
                <a:schemeClr val="tx1"/>
              </a:solidFill>
              <a:latin typeface="Public Sans"/>
            </a:endParaRPr>
          </a:p>
          <a:p>
            <a:endParaRPr lang="en-AU" i="1" dirty="0">
              <a:solidFill>
                <a:schemeClr val="tx1"/>
              </a:solidFill>
              <a:latin typeface="Public Sans" pitchFamily="2" charset="0"/>
            </a:endParaRPr>
          </a:p>
          <a:p>
            <a:r>
              <a:rPr lang="en-AU" dirty="0">
                <a:solidFill>
                  <a:schemeClr val="tx1"/>
                </a:solidFill>
                <a:latin typeface="Public Sans"/>
              </a:rPr>
              <a:t>Let’s now take a look at how the verbs at the beginning of each content point show progression. </a:t>
            </a:r>
          </a:p>
          <a:p>
            <a:pPr marL="285750" indent="-285750">
              <a:buFont typeface="Arial" panose="020B0604020202020204" pitchFamily="34" charset="0"/>
              <a:buChar char="•"/>
            </a:pPr>
            <a:r>
              <a:rPr lang="en-AU" dirty="0">
                <a:solidFill>
                  <a:schemeClr val="tx1"/>
                </a:solidFill>
                <a:latin typeface="Public Sans"/>
              </a:rPr>
              <a:t>ES1 and S1 begin with the verb ‘demonstrate’. This indicates that students are expected to show basic understanding through actions and examples.</a:t>
            </a:r>
            <a:endParaRPr lang="en-US" dirty="0">
              <a:solidFill>
                <a:schemeClr val="tx1"/>
              </a:solidFill>
              <a:latin typeface="Public Sans"/>
            </a:endParaRPr>
          </a:p>
          <a:p>
            <a:pPr marL="285750" indent="-285750">
              <a:buFont typeface="Arial"/>
              <a:buChar char="•"/>
            </a:pPr>
            <a:r>
              <a:rPr lang="en-AU" dirty="0">
                <a:solidFill>
                  <a:schemeClr val="tx1"/>
                </a:solidFill>
                <a:latin typeface="Public Sans"/>
              </a:rPr>
              <a:t>S2 begins with ‘describe and apply’. This suggests a deeper level of understanding and students can articulate their knowledge in different contexts.</a:t>
            </a:r>
            <a:endParaRPr lang="en-US" dirty="0">
              <a:solidFill>
                <a:schemeClr val="tx1"/>
              </a:solidFill>
              <a:latin typeface="Public Sans"/>
            </a:endParaRPr>
          </a:p>
          <a:p>
            <a:pPr marL="285750" indent="-285750">
              <a:buFont typeface="Arial"/>
              <a:buChar char="•"/>
            </a:pPr>
            <a:r>
              <a:rPr lang="en-AU" dirty="0">
                <a:solidFill>
                  <a:schemeClr val="tx1"/>
                </a:solidFill>
                <a:latin typeface="Public Sans"/>
              </a:rPr>
              <a:t>S3 begins with ‘explain and demonstrate’. It is expected that students understand and communicate underlying concepts and put this into practice. </a:t>
            </a:r>
            <a:endParaRPr lang="en-US" dirty="0">
              <a:solidFill>
                <a:schemeClr val="tx1"/>
              </a:solidFill>
              <a:latin typeface="Public Sans"/>
            </a:endParaRPr>
          </a:p>
          <a:p>
            <a:endParaRPr lang="en-AU" dirty="0">
              <a:solidFill>
                <a:schemeClr val="tx1"/>
              </a:solidFill>
              <a:latin typeface="Public Sans" pitchFamily="2" charset="0"/>
            </a:endParaRPr>
          </a:p>
          <a:p>
            <a:r>
              <a:rPr lang="en-AU" dirty="0">
                <a:solidFill>
                  <a:schemeClr val="tx1"/>
                </a:solidFill>
                <a:latin typeface="Public Sans"/>
              </a:rPr>
              <a:t>Notice how ‘strategies’ and ‘communication strategies’ are additional wording in some of the content points. As students' progress through each stage, you will also notice the examples provided become more complex. </a:t>
            </a:r>
          </a:p>
          <a:p>
            <a:endParaRPr lang="en-AU" dirty="0">
              <a:solidFill>
                <a:schemeClr val="tx1"/>
              </a:solidFill>
              <a:latin typeface="Public Sans" pitchFamily="2" charset="0"/>
            </a:endParaRPr>
          </a:p>
          <a:p>
            <a:r>
              <a:rPr lang="en-AU" dirty="0">
                <a:solidFill>
                  <a:schemeClr val="tx1"/>
                </a:solidFill>
                <a:latin typeface="Public Sans"/>
              </a:rPr>
              <a:t>[NEXT SLIDE]</a:t>
            </a:r>
            <a:endParaRPr lang="en-US" dirty="0">
              <a:solidFill>
                <a:schemeClr val="tx1"/>
              </a:solidFill>
              <a:latin typeface="Public Sans"/>
            </a:endParaRPr>
          </a:p>
          <a:p>
            <a:endParaRPr lang="en-AU" dirty="0">
              <a:solidFill>
                <a:schemeClr val="tx1"/>
              </a:solidFill>
              <a:latin typeface="Public Sans" pitchFamily="2" charset="0"/>
              <a:ea typeface="Calibri"/>
              <a:cs typeface="Calibri"/>
            </a:endParaRPr>
          </a:p>
          <a:p>
            <a:r>
              <a:rPr lang="en-AU" b="1" dirty="0">
                <a:solidFill>
                  <a:schemeClr val="tx1"/>
                </a:solidFill>
                <a:latin typeface="Public Sans"/>
              </a:rPr>
              <a:t>Additional notes for presenters only:</a:t>
            </a:r>
            <a:r>
              <a:rPr lang="en-AU" dirty="0">
                <a:solidFill>
                  <a:schemeClr val="tx1"/>
                </a:solidFill>
                <a:latin typeface="Public Sans"/>
              </a:rPr>
              <a:t> </a:t>
            </a:r>
            <a:endParaRPr lang="en-US" dirty="0">
              <a:solidFill>
                <a:schemeClr val="tx1"/>
              </a:solidFill>
              <a:latin typeface="Public Sans"/>
            </a:endParaRPr>
          </a:p>
          <a:p>
            <a:r>
              <a:rPr lang="en-AU" dirty="0">
                <a:solidFill>
                  <a:schemeClr val="tx1"/>
                </a:solidFill>
                <a:latin typeface="Public Sans"/>
                <a:ea typeface="Calibri"/>
                <a:cs typeface="Calibri"/>
              </a:rPr>
              <a:t>If participants ask for examples of what each content point might look like, provide the following and explain that examples can be found in the online syllabus:</a:t>
            </a:r>
          </a:p>
          <a:p>
            <a:pPr marL="285750" indent="-285750">
              <a:buFont typeface="Arial"/>
              <a:buChar char="•"/>
            </a:pPr>
            <a:r>
              <a:rPr lang="en-AU" dirty="0">
                <a:solidFill>
                  <a:schemeClr val="tx1"/>
                </a:solidFill>
                <a:latin typeface="Public Sans"/>
                <a:ea typeface="Calibri"/>
                <a:cs typeface="Calibri"/>
              </a:rPr>
              <a:t>ES1 -  </a:t>
            </a:r>
            <a:r>
              <a:rPr lang="en-AU" b="1" dirty="0">
                <a:solidFill>
                  <a:schemeClr val="tx1"/>
                </a:solidFill>
                <a:latin typeface="Public Sans"/>
              </a:rPr>
              <a:t>Example(s):</a:t>
            </a:r>
            <a:r>
              <a:rPr lang="en-AU" dirty="0">
                <a:solidFill>
                  <a:schemeClr val="tx1"/>
                </a:solidFill>
                <a:latin typeface="Public Sans"/>
              </a:rPr>
              <a:t> Before joining a game or sharing a toy.</a:t>
            </a:r>
          </a:p>
          <a:p>
            <a:pPr marL="285750" indent="-285750">
              <a:buFont typeface="Arial"/>
              <a:buChar char="•"/>
            </a:pPr>
            <a:r>
              <a:rPr lang="en-AU" dirty="0">
                <a:solidFill>
                  <a:schemeClr val="tx1"/>
                </a:solidFill>
                <a:latin typeface="Public Sans"/>
                <a:ea typeface="Calibri"/>
                <a:cs typeface="Calibri"/>
              </a:rPr>
              <a:t>S1 -  </a:t>
            </a:r>
            <a:r>
              <a:rPr lang="en-AU" b="1" dirty="0">
                <a:solidFill>
                  <a:schemeClr val="tx1"/>
                </a:solidFill>
                <a:latin typeface="Public Sans"/>
              </a:rPr>
              <a:t>Example(s):</a:t>
            </a:r>
            <a:r>
              <a:rPr lang="en-AU" dirty="0">
                <a:solidFill>
                  <a:schemeClr val="tx1"/>
                </a:solidFill>
                <a:latin typeface="Public Sans"/>
              </a:rPr>
              <a:t> Gain consent before touching something that belongs to someone else.</a:t>
            </a:r>
          </a:p>
          <a:p>
            <a:pPr marL="285750" indent="-285750">
              <a:buFont typeface="Arial"/>
              <a:buChar char="•"/>
            </a:pPr>
            <a:r>
              <a:rPr lang="en-AU" dirty="0">
                <a:solidFill>
                  <a:schemeClr val="tx1"/>
                </a:solidFill>
                <a:latin typeface="Public Sans"/>
                <a:ea typeface="Calibri"/>
                <a:cs typeface="Calibri"/>
              </a:rPr>
              <a:t>S2 -  </a:t>
            </a:r>
            <a:r>
              <a:rPr lang="en-AU" b="1" dirty="0">
                <a:solidFill>
                  <a:schemeClr val="tx1"/>
                </a:solidFill>
                <a:latin typeface="Public Sans"/>
              </a:rPr>
              <a:t>Example(s): </a:t>
            </a:r>
            <a:r>
              <a:rPr lang="en-AU" dirty="0">
                <a:solidFill>
                  <a:schemeClr val="tx1"/>
                </a:solidFill>
                <a:latin typeface="Public Sans"/>
              </a:rPr>
              <a:t>Gain consent before touching another person’s belongings, sending photos, images or videos; respond clearly, use the ‘No-Go-Tell’ strategy and tell a trusted adult.</a:t>
            </a:r>
          </a:p>
          <a:p>
            <a:pPr marL="285750" indent="-285750">
              <a:buFont typeface="Arial"/>
              <a:buChar char="•"/>
            </a:pPr>
            <a:r>
              <a:rPr lang="en-AU" dirty="0">
                <a:solidFill>
                  <a:schemeClr val="tx1"/>
                </a:solidFill>
                <a:latin typeface="Public Sans"/>
                <a:ea typeface="Calibri"/>
                <a:cs typeface="Calibri"/>
              </a:rPr>
              <a:t>S3 -  </a:t>
            </a:r>
            <a:r>
              <a:rPr lang="en-AU" b="1" dirty="0">
                <a:solidFill>
                  <a:schemeClr val="tx1"/>
                </a:solidFill>
                <a:latin typeface="Public Sans"/>
              </a:rPr>
              <a:t>Example(s): </a:t>
            </a:r>
            <a:r>
              <a:rPr lang="en-AU" dirty="0">
                <a:solidFill>
                  <a:schemeClr val="tx1"/>
                </a:solidFill>
                <a:latin typeface="Public Sans"/>
              </a:rPr>
              <a:t>Use the ‘No-Go-Tell’ strategy: assertively say ‘no’, move away from the situation, if possible, tell an adult. Share where you were, who you were with, what happened and what help you need</a:t>
            </a:r>
          </a:p>
          <a:p>
            <a:pPr marL="285750" indent="-285750">
              <a:buFont typeface="Arial"/>
              <a:buChar char="•"/>
            </a:pPr>
            <a:r>
              <a:rPr lang="en-AU" dirty="0">
                <a:latin typeface="Public Sans"/>
                <a:ea typeface="Calibri"/>
                <a:cs typeface="Calibri"/>
              </a:rPr>
              <a:t>No-Go-Tell strategy </a:t>
            </a:r>
            <a:r>
              <a:rPr lang="en-AU" dirty="0">
                <a:latin typeface="Public Sans"/>
              </a:rPr>
              <a:t>can be found in </a:t>
            </a:r>
            <a:r>
              <a:rPr lang="en-AU" dirty="0">
                <a:hlinkClick r:id="rId3"/>
              </a:rPr>
              <a:t>https://education.nsw.gov.au/content/dam/main-education/teaching-and-learning/curriculum/key-learning-areas/pdhpe/media/documents/pdhpe-cpe-es1-keeping-myself-safe.pdf</a:t>
            </a:r>
            <a:r>
              <a:rPr lang="en-AU" dirty="0"/>
              <a:t> </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4256E0A6-E04F-783B-0711-93C871B1606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9197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5641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123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37966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3354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64350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9697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21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9700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9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Public Sans"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Public Sans"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Public Sans"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11874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3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65775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5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301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393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399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032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162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716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667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7523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69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041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99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196B32-D0A9-4327-9A9A-1F77D2B83F7D}"/>
              </a:ext>
              <a:ext uri="{C183D7F6-B498-43B3-948B-1728B52AA6E4}">
                <adec:decorative xmlns:adec="http://schemas.microsoft.com/office/drawing/2017/decorative" val="1"/>
              </a:ext>
            </a:extLst>
          </p:cNvPr>
          <p:cNvSpPr/>
          <p:nvPr userDrawn="1"/>
        </p:nvSpPr>
        <p:spPr>
          <a:xfrm>
            <a:off x="1" y="0"/>
            <a:ext cx="370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4" name="Picture Placeholder 4">
            <a:extLst>
              <a:ext uri="{FF2B5EF4-FFF2-40B4-BE49-F238E27FC236}">
                <a16:creationId xmlns:a16="http://schemas.microsoft.com/office/drawing/2014/main" id="{B24BD980-DAE8-D72E-7B9D-1F923CDA4E62}"/>
              </a:ext>
              <a:ext uri="{C183D7F6-B498-43B3-948B-1728B52AA6E4}">
                <adec:decorative xmlns:adec="http://schemas.microsoft.com/office/drawing/2017/decorative" val="1"/>
              </a:ext>
            </a:extLst>
          </p:cNvPr>
          <p:cNvSpPr>
            <a:spLocks noGrp="1"/>
          </p:cNvSpPr>
          <p:nvPr>
            <p:ph type="pic" sz="quarter" idx="20"/>
          </p:nvPr>
        </p:nvSpPr>
        <p:spPr>
          <a:xfrm>
            <a:off x="0" y="0"/>
            <a:ext cx="3708000" cy="6858000"/>
          </a:xfrm>
          <a:prstGeom prst="rect">
            <a:avLst/>
          </a:prstGeom>
        </p:spPr>
        <p:txBody>
          <a:bodyPr/>
          <a:lstStyle/>
          <a:p>
            <a:r>
              <a:rPr lang="en-GB"/>
              <a:t>Click icon to add picture</a:t>
            </a:r>
            <a:endParaRPr lang="en-AU"/>
          </a:p>
        </p:txBody>
      </p:sp>
      <p:sp>
        <p:nvSpPr>
          <p:cNvPr id="10" name="Text Placeholder 5">
            <a:extLst>
              <a:ext uri="{FF2B5EF4-FFF2-40B4-BE49-F238E27FC236}">
                <a16:creationId xmlns:a16="http://schemas.microsoft.com/office/drawing/2014/main" id="{0ED77813-F3CC-A07C-B8C2-28765B8DEC5C}"/>
              </a:ext>
            </a:extLst>
          </p:cNvPr>
          <p:cNvSpPr>
            <a:spLocks noGrp="1"/>
          </p:cNvSpPr>
          <p:nvPr>
            <p:ph type="body" sz="quarter" idx="13" hasCustomPrompt="1"/>
          </p:nvPr>
        </p:nvSpPr>
        <p:spPr>
          <a:xfrm>
            <a:off x="4068000" y="1056266"/>
            <a:ext cx="6804002" cy="4127353"/>
          </a:xfrm>
        </p:spPr>
        <p:txBody>
          <a:bodyPr/>
          <a:lstStyle>
            <a:lvl1pPr>
              <a:defRPr sz="3600">
                <a:solidFill>
                  <a:schemeClr val="accent1"/>
                </a:solidFill>
              </a:defRPr>
            </a:lvl1pPr>
          </a:lstStyle>
          <a:p>
            <a:r>
              <a:rPr lang="en-AU"/>
              <a:t>“The real test is not whether you avoid this failure, because you won't. It's whether you let it harden or shame you into inaction, or whether you learn from it; whether you choose to persevere.</a:t>
            </a:r>
          </a:p>
        </p:txBody>
      </p:sp>
      <p:sp>
        <p:nvSpPr>
          <p:cNvPr id="7" name="Slide Number Placeholder 6"/>
          <p:cNvSpPr>
            <a:spLocks noGrp="1"/>
          </p:cNvSpPr>
          <p:nvPr>
            <p:ph type="sldNum" sz="quarter" idx="12"/>
          </p:nvPr>
        </p:nvSpPr>
        <p:spPr>
          <a:xfrm>
            <a:off x="11124000" y="6516000"/>
            <a:ext cx="720000" cy="180000"/>
          </a:xfrm>
          <a:prstGeom prst="rect">
            <a:avLst/>
          </a:prstGeom>
        </p:spPr>
        <p:txBody>
          <a:bodyPr/>
          <a:lstStyle/>
          <a:p>
            <a:fld id="{10A01DC5-1685-4615-8240-15192985C6A2}" type="slidenum">
              <a:rPr lang="en-AU" smtClean="0"/>
              <a:t>‹#›</a:t>
            </a:fld>
            <a:endParaRPr lang="en-AU"/>
          </a:p>
        </p:txBody>
      </p:sp>
      <p:sp>
        <p:nvSpPr>
          <p:cNvPr id="11" name="Text Placeholder 5">
            <a:extLst>
              <a:ext uri="{FF2B5EF4-FFF2-40B4-BE49-F238E27FC236}">
                <a16:creationId xmlns:a16="http://schemas.microsoft.com/office/drawing/2014/main" id="{0D7F6DA0-FD4A-3780-1E01-DD23067B3E31}"/>
              </a:ext>
            </a:extLst>
          </p:cNvPr>
          <p:cNvSpPr>
            <a:spLocks noGrp="1"/>
          </p:cNvSpPr>
          <p:nvPr>
            <p:ph type="body" sz="quarter" idx="19" hasCustomPrompt="1"/>
          </p:nvPr>
        </p:nvSpPr>
        <p:spPr>
          <a:xfrm>
            <a:off x="4068000" y="5301264"/>
            <a:ext cx="6804002" cy="453395"/>
          </a:xfrm>
        </p:spPr>
        <p:txBody>
          <a:bodyPr/>
          <a:lstStyle>
            <a:lvl1pPr>
              <a:defRPr sz="2800" b="1">
                <a:solidFill>
                  <a:schemeClr val="accent1"/>
                </a:solidFill>
              </a:defRPr>
            </a:lvl1pPr>
          </a:lstStyle>
          <a:p>
            <a:r>
              <a:rPr lang="en-AU"/>
              <a:t>Barack Obama</a:t>
            </a:r>
          </a:p>
        </p:txBody>
      </p:sp>
    </p:spTree>
    <p:extLst>
      <p:ext uri="{BB962C8B-B14F-4D97-AF65-F5344CB8AC3E}">
        <p14:creationId xmlns:p14="http://schemas.microsoft.com/office/powerpoint/2010/main" val="107193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0907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69440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1489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08796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41151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5922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6303658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Public Sans"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Public Sans"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Public Sans"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Public Sans"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mailto:primarycurriculum@det.nsw.edu.a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6851-FC19-633E-3329-83D443BAF9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69C70C-3680-C506-3E01-FED9D6F3D6A3}"/>
              </a:ext>
            </a:extLst>
          </p:cNvPr>
          <p:cNvSpPr>
            <a:spLocks noGrp="1"/>
          </p:cNvSpPr>
          <p:nvPr>
            <p:ph type="ctrTitle"/>
          </p:nvPr>
        </p:nvSpPr>
        <p:spPr/>
        <p:txBody>
          <a:bodyPr/>
          <a:lstStyle/>
          <a:p>
            <a:r>
              <a:rPr lang="en-AU" dirty="0"/>
              <a:t>PDHPE</a:t>
            </a:r>
          </a:p>
        </p:txBody>
      </p:sp>
      <p:sp>
        <p:nvSpPr>
          <p:cNvPr id="6" name="Text Placeholder 5">
            <a:extLst>
              <a:ext uri="{FF2B5EF4-FFF2-40B4-BE49-F238E27FC236}">
                <a16:creationId xmlns:a16="http://schemas.microsoft.com/office/drawing/2014/main" id="{2F87AA46-7ADB-8651-C33A-B4577AC22C4C}"/>
              </a:ext>
            </a:extLst>
          </p:cNvPr>
          <p:cNvSpPr>
            <a:spLocks noGrp="1"/>
          </p:cNvSpPr>
          <p:nvPr>
            <p:ph type="body" sz="quarter" idx="15"/>
          </p:nvPr>
        </p:nvSpPr>
        <p:spPr/>
        <p:txBody>
          <a:bodyPr/>
          <a:lstStyle/>
          <a:p>
            <a:r>
              <a:rPr lang="en-US" sz="2400" dirty="0"/>
              <a:t>May 2025</a:t>
            </a:r>
            <a:endParaRPr lang="en-AU" sz="2400" dirty="0"/>
          </a:p>
        </p:txBody>
      </p:sp>
      <p:pic>
        <p:nvPicPr>
          <p:cNvPr id="9" name="Picture Placeholder 8">
            <a:extLst>
              <a:ext uri="{FF2B5EF4-FFF2-40B4-BE49-F238E27FC236}">
                <a16:creationId xmlns:a16="http://schemas.microsoft.com/office/drawing/2014/main" id="{B48CA14D-7F45-7513-C38C-21C93E08151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2" b="12"/>
          <a:stretch/>
        </p:blipFill>
        <p:spPr/>
      </p:pic>
    </p:spTree>
    <p:extLst>
      <p:ext uri="{BB962C8B-B14F-4D97-AF65-F5344CB8AC3E}">
        <p14:creationId xmlns:p14="http://schemas.microsoft.com/office/powerpoint/2010/main" val="25240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28F7-F9AE-286C-720D-777E4E47F22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794A9A1-B93C-0054-5202-9B62ABF0EACD}"/>
              </a:ext>
            </a:extLst>
          </p:cNvPr>
          <p:cNvSpPr>
            <a:spLocks noGrp="1"/>
          </p:cNvSpPr>
          <p:nvPr>
            <p:ph type="title"/>
          </p:nvPr>
        </p:nvSpPr>
        <p:spPr>
          <a:xfrm>
            <a:off x="290345" y="350181"/>
            <a:ext cx="4442847" cy="904054"/>
          </a:xfrm>
        </p:spPr>
        <p:txBody>
          <a:bodyPr/>
          <a:lstStyle/>
          <a:p>
            <a:r>
              <a:rPr lang="en-AU" sz="3200"/>
              <a:t>Activity 2 – identifying sequenced content </a:t>
            </a:r>
          </a:p>
        </p:txBody>
      </p:sp>
      <p:pic>
        <p:nvPicPr>
          <p:cNvPr id="15" name="Picture 14">
            <a:extLst>
              <a:ext uri="{FF2B5EF4-FFF2-40B4-BE49-F238E27FC236}">
                <a16:creationId xmlns:a16="http://schemas.microsoft.com/office/drawing/2014/main" id="{0A8D056E-A3F4-1183-C47B-4A23940B04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268" y="1711940"/>
            <a:ext cx="4588999" cy="4604094"/>
          </a:xfrm>
          <a:prstGeom prst="rect">
            <a:avLst/>
          </a:prstGeom>
        </p:spPr>
      </p:pic>
      <p:grpSp>
        <p:nvGrpSpPr>
          <p:cNvPr id="4" name="Your turn" descr="Your turn">
            <a:extLst>
              <a:ext uri="{FF2B5EF4-FFF2-40B4-BE49-F238E27FC236}">
                <a16:creationId xmlns:a16="http://schemas.microsoft.com/office/drawing/2014/main" id="{3670323D-E594-28A7-2EA4-8533CE727BDD}"/>
              </a:ext>
            </a:extLst>
          </p:cNvPr>
          <p:cNvGrpSpPr/>
          <p:nvPr/>
        </p:nvGrpSpPr>
        <p:grpSpPr>
          <a:xfrm>
            <a:off x="5399997" y="261785"/>
            <a:ext cx="3513945" cy="1074292"/>
            <a:chOff x="1611200" y="5225510"/>
            <a:chExt cx="2221721" cy="679231"/>
          </a:xfrm>
        </p:grpSpPr>
        <p:sp>
          <p:nvSpPr>
            <p:cNvPr id="5" name="Rectangle: Rounded Corners 4">
              <a:extLst>
                <a:ext uri="{FF2B5EF4-FFF2-40B4-BE49-F238E27FC236}">
                  <a16:creationId xmlns:a16="http://schemas.microsoft.com/office/drawing/2014/main" id="{AA492969-866C-1354-5CDE-037F10E44CE8}"/>
                </a:ext>
              </a:extLst>
            </p:cNvPr>
            <p:cNvSpPr/>
            <p:nvPr/>
          </p:nvSpPr>
          <p:spPr>
            <a:xfrm>
              <a:off x="1611200" y="5326285"/>
              <a:ext cx="1693440" cy="508676"/>
            </a:xfrm>
            <a:prstGeom prst="roundRect">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90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j-lt"/>
                  <a:ea typeface="+mn-ea"/>
                  <a:cs typeface="+mn-cs"/>
                </a:rPr>
                <a:t>Your turn</a:t>
              </a:r>
            </a:p>
          </p:txBody>
        </p:sp>
        <p:sp>
          <p:nvSpPr>
            <p:cNvPr id="6" name="Oval 5">
              <a:extLst>
                <a:ext uri="{FF2B5EF4-FFF2-40B4-BE49-F238E27FC236}">
                  <a16:creationId xmlns:a16="http://schemas.microsoft.com/office/drawing/2014/main" id="{EEFBBC08-3D5D-1A1B-E13A-34E9E2A70794}"/>
                </a:ext>
              </a:extLst>
            </p:cNvPr>
            <p:cNvSpPr/>
            <p:nvPr/>
          </p:nvSpPr>
          <p:spPr>
            <a:xfrm>
              <a:off x="3153690" y="5225510"/>
              <a:ext cx="679231" cy="679231"/>
            </a:xfrm>
            <a:prstGeom prst="ellipse">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7" name="Freeform 28">
              <a:extLst>
                <a:ext uri="{FF2B5EF4-FFF2-40B4-BE49-F238E27FC236}">
                  <a16:creationId xmlns:a16="http://schemas.microsoft.com/office/drawing/2014/main" id="{6F8C49F8-51ED-98F1-A2FD-0D3711513977}"/>
                </a:ext>
              </a:extLst>
            </p:cNvPr>
            <p:cNvSpPr/>
            <p:nvPr/>
          </p:nvSpPr>
          <p:spPr>
            <a:xfrm>
              <a:off x="3300877" y="5375324"/>
              <a:ext cx="384855" cy="330146"/>
            </a:xfrm>
            <a:custGeom>
              <a:avLst/>
              <a:gdLst>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23" h="346075">
                  <a:moveTo>
                    <a:pt x="213273" y="85725"/>
                  </a:moveTo>
                  <a:lnTo>
                    <a:pt x="213273" y="0"/>
                  </a:lnTo>
                  <a:lnTo>
                    <a:pt x="372023" y="155575"/>
                  </a:lnTo>
                  <a:lnTo>
                    <a:pt x="213273" y="323850"/>
                  </a:lnTo>
                  <a:cubicBezTo>
                    <a:pt x="212215" y="287867"/>
                    <a:pt x="211156" y="251883"/>
                    <a:pt x="210098" y="215900"/>
                  </a:cubicBezTo>
                  <a:cubicBezTo>
                    <a:pt x="165648" y="223308"/>
                    <a:pt x="146598" y="227542"/>
                    <a:pt x="95798" y="244475"/>
                  </a:cubicBezTo>
                  <a:cubicBezTo>
                    <a:pt x="21715" y="289983"/>
                    <a:pt x="30181" y="310092"/>
                    <a:pt x="6898" y="346075"/>
                  </a:cubicBezTo>
                  <a:cubicBezTo>
                    <a:pt x="-14269" y="302683"/>
                    <a:pt x="15365" y="218017"/>
                    <a:pt x="67223" y="152400"/>
                  </a:cubicBezTo>
                  <a:cubicBezTo>
                    <a:pt x="93681" y="134408"/>
                    <a:pt x="129665" y="94192"/>
                    <a:pt x="213273" y="85725"/>
                  </a:cubicBezTo>
                  <a:close/>
                </a:path>
              </a:pathLst>
            </a:custGeom>
            <a:solidFill>
              <a:schemeClr val="bg1"/>
            </a:solidFill>
            <a:ln cap="sq">
              <a:no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8" name="Rectangle 7">
            <a:extLst>
              <a:ext uri="{FF2B5EF4-FFF2-40B4-BE49-F238E27FC236}">
                <a16:creationId xmlns:a16="http://schemas.microsoft.com/office/drawing/2014/main" id="{1EA52971-A437-CD5C-44C0-299A0FAB8779}"/>
              </a:ext>
            </a:extLst>
          </p:cNvPr>
          <p:cNvSpPr/>
          <p:nvPr/>
        </p:nvSpPr>
        <p:spPr>
          <a:xfrm>
            <a:off x="5399998" y="1711940"/>
            <a:ext cx="6444002" cy="4403451"/>
          </a:xfrm>
          <a:prstGeom prst="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pPr marL="163195" marR="0" lvl="1"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002664"/>
                </a:solidFill>
                <a:effectLst/>
                <a:uLnTx/>
                <a:uFillTx/>
                <a:ea typeface="+mn-lt"/>
                <a:cs typeface="+mn-lt"/>
              </a:rPr>
              <a:t>In this activity you will:</a:t>
            </a:r>
          </a:p>
          <a:p>
            <a:pPr marL="448945" marR="0" lvl="1" indent="-28575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a:ln>
                  <a:noFill/>
                </a:ln>
                <a:solidFill>
                  <a:srgbClr val="00296C"/>
                </a:solidFill>
                <a:effectLst/>
                <a:uLnTx/>
                <a:uFillTx/>
                <a:ea typeface="+mn-lt"/>
                <a:cs typeface="+mn-lt"/>
              </a:rPr>
              <a:t>open the digital PDHPE K–6 Syllabus </a:t>
            </a:r>
          </a:p>
          <a:p>
            <a:pPr marL="448945" marR="0" lvl="1" indent="-28575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a:ln>
                  <a:noFill/>
                </a:ln>
                <a:solidFill>
                  <a:srgbClr val="00296C"/>
                </a:solidFill>
                <a:effectLst/>
                <a:uLnTx/>
                <a:uFillTx/>
                <a:ea typeface="+mn-lt"/>
                <a:cs typeface="+mn-lt"/>
              </a:rPr>
              <a:t>select the content tab, click ES1 and a focus area</a:t>
            </a:r>
          </a:p>
          <a:p>
            <a:pPr marL="448945" marR="0" lvl="1" indent="-28575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a:ln>
                  <a:noFill/>
                </a:ln>
                <a:solidFill>
                  <a:srgbClr val="00296C"/>
                </a:solidFill>
                <a:effectLst/>
                <a:uLnTx/>
                <a:uFillTx/>
                <a:ea typeface="+mn-lt"/>
                <a:cs typeface="+mn-lt"/>
              </a:rPr>
              <a:t>identify a content point in ES1 and copy into the workbook</a:t>
            </a:r>
          </a:p>
          <a:p>
            <a:pPr marL="448945" marR="0" lvl="1" indent="-28575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a:ln>
                  <a:noFill/>
                </a:ln>
                <a:solidFill>
                  <a:srgbClr val="00296C"/>
                </a:solidFill>
                <a:effectLst/>
                <a:uLnTx/>
                <a:uFillTx/>
                <a:ea typeface="+mn-lt"/>
                <a:cs typeface="+mn-lt"/>
              </a:rPr>
              <a:t>click to S1 and identify the next sequenced content point</a:t>
            </a:r>
          </a:p>
          <a:p>
            <a:pPr marL="448945" marR="0" lvl="1" indent="-285750" algn="l" defTabSz="609585" rtl="0" eaLnBrk="1" fontAlgn="auto" latinLnBrk="0" hangingPunct="1">
              <a:lnSpc>
                <a:spcPct val="150000"/>
              </a:lnSpc>
              <a:spcBef>
                <a:spcPts val="0"/>
              </a:spcBef>
              <a:spcAft>
                <a:spcPts val="1200"/>
              </a:spcAft>
              <a:buClrTx/>
              <a:buSzTx/>
              <a:buFont typeface="Arial"/>
              <a:buChar char="•"/>
              <a:tabLst/>
              <a:defRPr/>
            </a:pPr>
            <a:r>
              <a:rPr kumimoji="0" lang="en-AU" sz="1800" b="0" i="0" u="none" strike="noStrike" kern="1200" cap="none" spc="0" normalizeH="0" baseline="0" noProof="0">
                <a:ln>
                  <a:noFill/>
                </a:ln>
                <a:solidFill>
                  <a:srgbClr val="00296C"/>
                </a:solidFill>
                <a:effectLst/>
                <a:uLnTx/>
                <a:uFillTx/>
                <a:ea typeface="+mn-lt"/>
                <a:cs typeface="+mn-lt"/>
              </a:rPr>
              <a:t>repeat for S2 and S3.</a:t>
            </a:r>
          </a:p>
        </p:txBody>
      </p:sp>
      <p:sp>
        <p:nvSpPr>
          <p:cNvPr id="3" name="Slide Number Placeholder 2">
            <a:extLst>
              <a:ext uri="{FF2B5EF4-FFF2-40B4-BE49-F238E27FC236}">
                <a16:creationId xmlns:a16="http://schemas.microsoft.com/office/drawing/2014/main" id="{4BA4595E-A9EF-BD49-C45F-2015ABF3DD6D}"/>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634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E182E9-A0EC-5177-1FF1-5D5817BF49E4}"/>
              </a:ext>
            </a:extLst>
          </p:cNvPr>
          <p:cNvSpPr>
            <a:spLocks noGrp="1"/>
          </p:cNvSpPr>
          <p:nvPr>
            <p:ph type="ctrTitle"/>
          </p:nvPr>
        </p:nvSpPr>
        <p:spPr/>
        <p:txBody>
          <a:bodyPr/>
          <a:lstStyle/>
          <a:p>
            <a:r>
              <a:rPr lang="en-AU"/>
              <a:t>Engaging with the research</a:t>
            </a:r>
          </a:p>
        </p:txBody>
      </p:sp>
      <p:sp>
        <p:nvSpPr>
          <p:cNvPr id="2" name="Footer Placeholder 1">
            <a:extLst>
              <a:ext uri="{FF2B5EF4-FFF2-40B4-BE49-F238E27FC236}">
                <a16:creationId xmlns:a16="http://schemas.microsoft.com/office/drawing/2014/main" id="{424389BD-878B-4FE2-A2C0-BCBFEDA09686}"/>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FFFFFF"/>
              </a:solidFill>
              <a:effectLst/>
              <a:uLnTx/>
              <a:uFillTx/>
              <a:ea typeface="+mn-ea"/>
              <a:cs typeface="+mn-cs"/>
            </a:endParaRPr>
          </a:p>
        </p:txBody>
      </p:sp>
      <p:pic>
        <p:nvPicPr>
          <p:cNvPr id="19" name="Picture Placeholder 18">
            <a:extLst>
              <a:ext uri="{FF2B5EF4-FFF2-40B4-BE49-F238E27FC236}">
                <a16:creationId xmlns:a16="http://schemas.microsoft.com/office/drawing/2014/main" id="{9DAFADEC-6E18-AF7C-84A0-BAF2B991A3B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7134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8A2A7F8-F572-AA6D-34EE-518FBBF5B70A}"/>
              </a:ext>
            </a:extLst>
          </p:cNvPr>
          <p:cNvSpPr>
            <a:spLocks noGrp="1"/>
          </p:cNvSpPr>
          <p:nvPr>
            <p:ph type="title"/>
          </p:nvPr>
        </p:nvSpPr>
        <p:spPr>
          <a:xfrm>
            <a:off x="452706" y="403349"/>
            <a:ext cx="4150400" cy="840185"/>
          </a:xfrm>
        </p:spPr>
        <p:txBody>
          <a:bodyPr/>
          <a:lstStyle/>
          <a:p>
            <a:r>
              <a:rPr lang="en-AU" sz="3200"/>
              <a:t>Activity 3 – engaging with the research</a:t>
            </a:r>
          </a:p>
        </p:txBody>
      </p:sp>
      <p:pic>
        <p:nvPicPr>
          <p:cNvPr id="1026" name="Picture 2">
            <a:extLst>
              <a:ext uri="{FF2B5EF4-FFF2-40B4-BE49-F238E27FC236}">
                <a16:creationId xmlns:a16="http://schemas.microsoft.com/office/drawing/2014/main" id="{4BA7F0AE-91F4-6696-3423-8F76E1CD478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705" y="1674657"/>
            <a:ext cx="4556403" cy="502134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Your turn" descr="Your turn">
            <a:extLst>
              <a:ext uri="{FF2B5EF4-FFF2-40B4-BE49-F238E27FC236}">
                <a16:creationId xmlns:a16="http://schemas.microsoft.com/office/drawing/2014/main" id="{BB7C0003-6B01-EAB5-C246-47F776775CDF}"/>
              </a:ext>
            </a:extLst>
          </p:cNvPr>
          <p:cNvGrpSpPr/>
          <p:nvPr/>
        </p:nvGrpSpPr>
        <p:grpSpPr>
          <a:xfrm>
            <a:off x="5399997" y="261785"/>
            <a:ext cx="3513945" cy="1074292"/>
            <a:chOff x="1611200" y="5225510"/>
            <a:chExt cx="2221721" cy="679231"/>
          </a:xfrm>
        </p:grpSpPr>
        <p:sp>
          <p:nvSpPr>
            <p:cNvPr id="15" name="Rectangle: Rounded Corners 14">
              <a:extLst>
                <a:ext uri="{FF2B5EF4-FFF2-40B4-BE49-F238E27FC236}">
                  <a16:creationId xmlns:a16="http://schemas.microsoft.com/office/drawing/2014/main" id="{C7D4286A-98C7-B7A3-D8AF-74AC93A0B8E4}"/>
                </a:ext>
              </a:extLst>
            </p:cNvPr>
            <p:cNvSpPr/>
            <p:nvPr/>
          </p:nvSpPr>
          <p:spPr>
            <a:xfrm>
              <a:off x="1611200" y="5326285"/>
              <a:ext cx="1693440" cy="508676"/>
            </a:xfrm>
            <a:prstGeom prst="roundRect">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90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j-lt"/>
                  <a:ea typeface="+mn-ea"/>
                  <a:cs typeface="+mn-cs"/>
                </a:rPr>
                <a:t>Your turn</a:t>
              </a:r>
            </a:p>
          </p:txBody>
        </p:sp>
        <p:sp>
          <p:nvSpPr>
            <p:cNvPr id="16" name="Oval 15">
              <a:extLst>
                <a:ext uri="{FF2B5EF4-FFF2-40B4-BE49-F238E27FC236}">
                  <a16:creationId xmlns:a16="http://schemas.microsoft.com/office/drawing/2014/main" id="{58699C24-E148-FBED-9A15-0F42E29660B5}"/>
                </a:ext>
              </a:extLst>
            </p:cNvPr>
            <p:cNvSpPr/>
            <p:nvPr/>
          </p:nvSpPr>
          <p:spPr>
            <a:xfrm>
              <a:off x="3153690" y="5225510"/>
              <a:ext cx="679231" cy="679231"/>
            </a:xfrm>
            <a:prstGeom prst="ellipse">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7" name="Freeform 28">
              <a:extLst>
                <a:ext uri="{FF2B5EF4-FFF2-40B4-BE49-F238E27FC236}">
                  <a16:creationId xmlns:a16="http://schemas.microsoft.com/office/drawing/2014/main" id="{FECB592A-587A-1F94-43F8-BAC695A34132}"/>
                </a:ext>
              </a:extLst>
            </p:cNvPr>
            <p:cNvSpPr/>
            <p:nvPr/>
          </p:nvSpPr>
          <p:spPr>
            <a:xfrm>
              <a:off x="3300877" y="5375324"/>
              <a:ext cx="384855" cy="330146"/>
            </a:xfrm>
            <a:custGeom>
              <a:avLst/>
              <a:gdLst>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23" h="346075">
                  <a:moveTo>
                    <a:pt x="213273" y="85725"/>
                  </a:moveTo>
                  <a:lnTo>
                    <a:pt x="213273" y="0"/>
                  </a:lnTo>
                  <a:lnTo>
                    <a:pt x="372023" y="155575"/>
                  </a:lnTo>
                  <a:lnTo>
                    <a:pt x="213273" y="323850"/>
                  </a:lnTo>
                  <a:cubicBezTo>
                    <a:pt x="212215" y="287867"/>
                    <a:pt x="211156" y="251883"/>
                    <a:pt x="210098" y="215900"/>
                  </a:cubicBezTo>
                  <a:cubicBezTo>
                    <a:pt x="165648" y="223308"/>
                    <a:pt x="146598" y="227542"/>
                    <a:pt x="95798" y="244475"/>
                  </a:cubicBezTo>
                  <a:cubicBezTo>
                    <a:pt x="21715" y="289983"/>
                    <a:pt x="30181" y="310092"/>
                    <a:pt x="6898" y="346075"/>
                  </a:cubicBezTo>
                  <a:cubicBezTo>
                    <a:pt x="-14269" y="302683"/>
                    <a:pt x="15365" y="218017"/>
                    <a:pt x="67223" y="152400"/>
                  </a:cubicBezTo>
                  <a:cubicBezTo>
                    <a:pt x="93681" y="134408"/>
                    <a:pt x="129665" y="94192"/>
                    <a:pt x="213273" y="85725"/>
                  </a:cubicBezTo>
                  <a:close/>
                </a:path>
              </a:pathLst>
            </a:custGeom>
            <a:solidFill>
              <a:schemeClr val="bg1"/>
            </a:solidFill>
            <a:ln cap="sq">
              <a:no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sp>
        <p:nvSpPr>
          <p:cNvPr id="8" name="Rectangle 7">
            <a:extLst>
              <a:ext uri="{FF2B5EF4-FFF2-40B4-BE49-F238E27FC236}">
                <a16:creationId xmlns:a16="http://schemas.microsoft.com/office/drawing/2014/main" id="{CEB8AAF4-28B2-F911-CE8E-060708BBD081}"/>
              </a:ext>
            </a:extLst>
          </p:cNvPr>
          <p:cNvSpPr/>
          <p:nvPr/>
        </p:nvSpPr>
        <p:spPr>
          <a:xfrm>
            <a:off x="5399997" y="1573027"/>
            <a:ext cx="6444003" cy="4536000"/>
          </a:xfrm>
          <a:prstGeom prst="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163195" marR="0" lvl="1"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002664"/>
                </a:solidFill>
                <a:effectLst/>
                <a:uLnTx/>
                <a:uFillTx/>
                <a:ea typeface="+mn-lt"/>
                <a:cs typeface="+mn-lt"/>
              </a:rPr>
              <a:t>In this activity you will:</a:t>
            </a:r>
          </a:p>
          <a:p>
            <a:pPr marL="448945" marR="0" lvl="1"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002664"/>
                </a:solidFill>
                <a:effectLst/>
                <a:uLnTx/>
                <a:uFillTx/>
                <a:ea typeface="+mn-lt"/>
                <a:cs typeface="+mn-lt"/>
              </a:rPr>
              <a:t>individually read the </a:t>
            </a:r>
            <a:r>
              <a:rPr kumimoji="0" lang="en-AU" sz="2000" b="0" i="0" u="none" strike="noStrike" kern="1200" cap="none" spc="0" normalizeH="0" baseline="0" noProof="0" err="1">
                <a:ln>
                  <a:noFill/>
                </a:ln>
                <a:solidFill>
                  <a:srgbClr val="002664"/>
                </a:solidFill>
                <a:effectLst/>
                <a:uLnTx/>
                <a:uFillTx/>
                <a:ea typeface="+mn-lt"/>
                <a:cs typeface="+mn-lt"/>
              </a:rPr>
              <a:t>EduChat</a:t>
            </a:r>
            <a:r>
              <a:rPr kumimoji="0" lang="en-AU" sz="2000" b="0" i="0" u="none" strike="noStrike" kern="1200" cap="none" spc="0" normalizeH="0" baseline="0" noProof="0">
                <a:ln>
                  <a:noFill/>
                </a:ln>
                <a:solidFill>
                  <a:srgbClr val="002664"/>
                </a:solidFill>
                <a:effectLst/>
                <a:uLnTx/>
                <a:uFillTx/>
                <a:ea typeface="+mn-lt"/>
                <a:cs typeface="+mn-lt"/>
              </a:rPr>
              <a:t> summary </a:t>
            </a:r>
            <a:r>
              <a:rPr kumimoji="0" lang="en-AU" sz="2000" b="0" i="1" u="none" strike="noStrike" kern="1200" cap="none" spc="0" normalizeH="0" baseline="0" noProof="0">
                <a:ln>
                  <a:noFill/>
                </a:ln>
                <a:solidFill>
                  <a:srgbClr val="002664"/>
                </a:solidFill>
                <a:effectLst/>
                <a:uLnTx/>
                <a:uFillTx/>
                <a:ea typeface="+mn-lt"/>
                <a:cs typeface="+mn-lt"/>
              </a:rPr>
              <a:t>Personal and social development in physical education and sports: A review study</a:t>
            </a:r>
            <a:r>
              <a:rPr kumimoji="0" lang="en-AU" sz="2000" b="0" i="0" u="none" strike="noStrike" kern="1200" cap="none" spc="0" normalizeH="0" baseline="0" noProof="0">
                <a:ln>
                  <a:noFill/>
                </a:ln>
                <a:solidFill>
                  <a:srgbClr val="002664"/>
                </a:solidFill>
                <a:effectLst/>
                <a:uLnTx/>
                <a:uFillTx/>
                <a:ea typeface="+mn-lt"/>
                <a:cs typeface="+mn-lt"/>
              </a:rPr>
              <a:t> by </a:t>
            </a:r>
            <a:r>
              <a:rPr kumimoji="0" lang="en-AU" sz="2000" b="0" i="0" u="none" strike="noStrike" kern="1200" cap="none" spc="0" normalizeH="0" baseline="0" noProof="0" err="1">
                <a:ln>
                  <a:noFill/>
                </a:ln>
                <a:solidFill>
                  <a:srgbClr val="002664"/>
                </a:solidFill>
                <a:effectLst/>
                <a:uLnTx/>
                <a:uFillTx/>
                <a:ea typeface="+mn-lt"/>
                <a:cs typeface="+mn-lt"/>
              </a:rPr>
              <a:t>Opstoel</a:t>
            </a:r>
            <a:r>
              <a:rPr kumimoji="0" lang="en-AU" sz="2000" b="0" i="0" u="none" strike="noStrike" kern="1200" cap="none" spc="0" normalizeH="0" baseline="0" noProof="0">
                <a:ln>
                  <a:noFill/>
                </a:ln>
                <a:solidFill>
                  <a:srgbClr val="002664"/>
                </a:solidFill>
                <a:effectLst/>
                <a:uLnTx/>
                <a:uFillTx/>
                <a:ea typeface="+mn-lt"/>
                <a:cs typeface="+mn-lt"/>
              </a:rPr>
              <a:t> et al (2019)</a:t>
            </a:r>
          </a:p>
          <a:p>
            <a:pPr marL="448945" marR="0" lvl="1"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002664"/>
                </a:solidFill>
                <a:effectLst/>
                <a:uLnTx/>
                <a:uFillTx/>
                <a:ea typeface="+mn-lt"/>
                <a:cs typeface="+mn-lt"/>
              </a:rPr>
              <a:t>highlight any key words or phrases</a:t>
            </a:r>
          </a:p>
          <a:p>
            <a:pPr marL="448945" marR="0" lvl="1"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002664"/>
                </a:solidFill>
                <a:ea typeface="+mn-lt"/>
                <a:cs typeface="+mn-lt"/>
              </a:rPr>
              <a:t>share messages that resonated with you.</a:t>
            </a:r>
            <a:endParaRPr kumimoji="0" lang="en-AU" sz="2000" b="0" i="0" u="none" strike="noStrike" kern="1200" cap="none" spc="0" normalizeH="0" baseline="0" noProof="0">
              <a:ln>
                <a:noFill/>
              </a:ln>
              <a:solidFill>
                <a:srgbClr val="002664"/>
              </a:solidFill>
              <a:effectLst/>
              <a:uLnTx/>
              <a:uFillTx/>
              <a:ea typeface="+mn-lt"/>
              <a:cs typeface="+mn-lt"/>
            </a:endParaRPr>
          </a:p>
        </p:txBody>
      </p:sp>
      <p:sp>
        <p:nvSpPr>
          <p:cNvPr id="3" name="Slide Number Placeholder 2">
            <a:extLst>
              <a:ext uri="{FF2B5EF4-FFF2-40B4-BE49-F238E27FC236}">
                <a16:creationId xmlns:a16="http://schemas.microsoft.com/office/drawing/2014/main" id="{D180A62D-BC8E-B9B3-9FD5-4991FE8C8EA0}"/>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5917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E79C7-ABB8-C862-ECAC-CD4C487DEB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1D38C6-ED3C-7235-6CC0-8E57D441EEBE}"/>
              </a:ext>
            </a:extLst>
          </p:cNvPr>
          <p:cNvSpPr>
            <a:spLocks noGrp="1"/>
          </p:cNvSpPr>
          <p:nvPr>
            <p:ph type="title"/>
          </p:nvPr>
        </p:nvSpPr>
        <p:spPr>
          <a:xfrm>
            <a:off x="3194974" y="413781"/>
            <a:ext cx="8781125" cy="579132"/>
          </a:xfrm>
        </p:spPr>
        <p:txBody>
          <a:bodyPr/>
          <a:lstStyle/>
          <a:p>
            <a:r>
              <a:rPr lang="en-US"/>
              <a:t>Research summary – </a:t>
            </a:r>
            <a:r>
              <a:rPr lang="en-US" err="1"/>
              <a:t>Opstoel</a:t>
            </a:r>
            <a:r>
              <a:rPr lang="en-US"/>
              <a:t> et al (2019) </a:t>
            </a:r>
          </a:p>
        </p:txBody>
      </p:sp>
      <p:sp>
        <p:nvSpPr>
          <p:cNvPr id="4" name="TextBox 3">
            <a:extLst>
              <a:ext uri="{FF2B5EF4-FFF2-40B4-BE49-F238E27FC236}">
                <a16:creationId xmlns:a16="http://schemas.microsoft.com/office/drawing/2014/main" id="{F320338B-B158-3218-F30E-DA36370ADC6D}"/>
              </a:ext>
            </a:extLst>
          </p:cNvPr>
          <p:cNvSpPr txBox="1"/>
          <p:nvPr/>
        </p:nvSpPr>
        <p:spPr>
          <a:xfrm>
            <a:off x="3194974" y="1195160"/>
            <a:ext cx="7708770" cy="5410840"/>
          </a:xfrm>
          <a:prstGeom prst="rect">
            <a:avLst/>
          </a:prstGeom>
          <a:noFill/>
        </p:spPr>
        <p:txBody>
          <a:bodyPr wrap="square" lIns="91440" tIns="45720" rIns="91440" bIns="45720" anchor="t">
            <a:spAutoFit/>
          </a:body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002664"/>
                </a:solidFill>
                <a:effectLst/>
                <a:uLnTx/>
                <a:uFillTx/>
                <a:ea typeface="+mn-ea"/>
                <a:cs typeface="+mn-cs"/>
              </a:rPr>
              <a:t>Common themes identified:</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goal setting</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decision-making</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problem-solving</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responsibility</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cooperation</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social interactions</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communication.</a:t>
            </a:r>
          </a:p>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002664"/>
                </a:solidFill>
                <a:effectLst/>
                <a:uLnTx/>
                <a:uFillTx/>
                <a:ea typeface="+mn-ea"/>
                <a:cs typeface="+mn-cs"/>
              </a:rPr>
              <a:t>Positive Relationships: most studies reported that participation in PE and sports positively develops:</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work ethic (discipline and initiative)</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control and management skills (resilience, time management)</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goal-setting practices</a:t>
            </a:r>
          </a:p>
          <a:p>
            <a:pPr marL="285750" marR="0" lvl="0" indent="-285750" algn="l" defTabSz="609585" rtl="0" eaLnBrk="1" fontAlgn="auto" latinLnBrk="0" hangingPunct="1">
              <a:lnSpc>
                <a:spcPct val="114000"/>
              </a:lnSpc>
              <a:spcBef>
                <a:spcPts val="0"/>
              </a:spcBef>
              <a:spcAft>
                <a:spcPts val="600"/>
              </a:spcAft>
              <a:buClrTx/>
              <a:buSzTx/>
              <a:buFont typeface="Arial" panose="02070309020205020404" pitchFamily="49" charset="0"/>
              <a:buChar char="•"/>
              <a:tabLst/>
              <a:defRPr/>
            </a:pPr>
            <a:r>
              <a:rPr kumimoji="0" lang="en-AU" sz="1800" b="0" i="0" u="none" strike="noStrike" kern="1200" cap="none" spc="0" normalizeH="0" baseline="0" noProof="0">
                <a:ln>
                  <a:noFill/>
                </a:ln>
                <a:solidFill>
                  <a:srgbClr val="002664"/>
                </a:solidFill>
                <a:effectLst/>
                <a:uLnTx/>
                <a:uFillTx/>
                <a:ea typeface="+mn-ea"/>
                <a:cs typeface="+mn-cs"/>
              </a:rPr>
              <a:t>social interactions and prosocial behaviours (respect, empathy).</a:t>
            </a:r>
          </a:p>
        </p:txBody>
      </p:sp>
      <p:sp>
        <p:nvSpPr>
          <p:cNvPr id="6" name="Slide Number Placeholder 5">
            <a:extLst>
              <a:ext uri="{FF2B5EF4-FFF2-40B4-BE49-F238E27FC236}">
                <a16:creationId xmlns:a16="http://schemas.microsoft.com/office/drawing/2014/main" id="{90303E28-94FE-74A4-0ACE-F4FC2401A19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custDataLst>
      <p:tags r:id="rId1"/>
    </p:custDataLst>
    <p:extLst>
      <p:ext uri="{BB962C8B-B14F-4D97-AF65-F5344CB8AC3E}">
        <p14:creationId xmlns:p14="http://schemas.microsoft.com/office/powerpoint/2010/main" val="23241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2480-E181-D2AD-75D3-112F352E8DC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3FC123A-5EC0-0093-E15C-884289E04B65}"/>
              </a:ext>
            </a:extLst>
          </p:cNvPr>
          <p:cNvSpPr>
            <a:spLocks noGrp="1"/>
          </p:cNvSpPr>
          <p:nvPr>
            <p:ph type="ctrTitle"/>
          </p:nvPr>
        </p:nvSpPr>
        <p:spPr/>
        <p:txBody>
          <a:bodyPr/>
          <a:lstStyle/>
          <a:p>
            <a:r>
              <a:rPr lang="en-AU"/>
              <a:t>Connecting content across focus areas</a:t>
            </a:r>
          </a:p>
        </p:txBody>
      </p:sp>
      <p:pic>
        <p:nvPicPr>
          <p:cNvPr id="12" name="Picture Placeholder 11">
            <a:extLst>
              <a:ext uri="{FF2B5EF4-FFF2-40B4-BE49-F238E27FC236}">
                <a16:creationId xmlns:a16="http://schemas.microsoft.com/office/drawing/2014/main" id="{5220249B-5140-D719-BE6B-3CF8DE5B950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2" name="Footer Placeholder 1">
            <a:extLst>
              <a:ext uri="{FF2B5EF4-FFF2-40B4-BE49-F238E27FC236}">
                <a16:creationId xmlns:a16="http://schemas.microsoft.com/office/drawing/2014/main" id="{07A5CE96-2A8B-B68D-3DF8-B053B88488CA}"/>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26441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8850E-58DE-169C-DE50-043BA0AFC9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895D52-C079-6D65-006F-AE28F61D9D45}"/>
              </a:ext>
            </a:extLst>
          </p:cNvPr>
          <p:cNvSpPr>
            <a:spLocks noGrp="1"/>
          </p:cNvSpPr>
          <p:nvPr>
            <p:ph type="title"/>
          </p:nvPr>
        </p:nvSpPr>
        <p:spPr>
          <a:xfrm>
            <a:off x="360000" y="360000"/>
            <a:ext cx="10562000" cy="545601"/>
          </a:xfrm>
        </p:spPr>
        <p:txBody>
          <a:bodyPr vert="horz" lIns="0" tIns="0" rIns="0" bIns="0" rtlCol="0" anchor="t">
            <a:normAutofit fontScale="90000"/>
          </a:bodyPr>
          <a:lstStyle/>
          <a:p>
            <a:r>
              <a:rPr lang="en-US" sz="3300"/>
              <a:t>Why do we connect content across focus areas in PDHPE?</a:t>
            </a:r>
          </a:p>
        </p:txBody>
      </p:sp>
      <p:sp>
        <p:nvSpPr>
          <p:cNvPr id="41" name="Free-form: Shape 40">
            <a:extLst>
              <a:ext uri="{FF2B5EF4-FFF2-40B4-BE49-F238E27FC236}">
                <a16:creationId xmlns:a16="http://schemas.microsoft.com/office/drawing/2014/main" id="{C0AD5E42-1915-7171-93C6-DAB6DD37E924}"/>
              </a:ext>
            </a:extLst>
          </p:cNvPr>
          <p:cNvSpPr/>
          <p:nvPr/>
        </p:nvSpPr>
        <p:spPr>
          <a:xfrm>
            <a:off x="632460" y="1637936"/>
            <a:ext cx="5025698" cy="1457364"/>
          </a:xfrm>
          <a:prstGeom prst="round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345" tIns="163062" rIns="155345" bIns="163062" numCol="1" spcCol="1270" anchor="ctr" anchorCtr="1">
            <a:noAutofit/>
          </a:bodyPr>
          <a:lstStyle/>
          <a:p>
            <a:pPr marL="0" marR="0" lvl="0" indent="0" defTabSz="755650" rtl="0" eaLnBrk="1" fontAlgn="auto" latinLnBrk="0" hangingPunct="1">
              <a:lnSpc>
                <a:spcPct val="150000"/>
              </a:lnSpc>
              <a:spcBef>
                <a:spcPct val="0"/>
              </a:spcBef>
              <a:spcAft>
                <a:spcPts val="1200"/>
              </a:spcAft>
              <a:buClrTx/>
              <a:buSzTx/>
              <a:buFontTx/>
              <a:buNone/>
              <a:tabLst/>
              <a:defRPr/>
            </a:pPr>
            <a:r>
              <a:rPr kumimoji="0" lang="en-AU" sz="2000" b="1" i="0" u="none" strike="noStrike" kern="1200" cap="none" spc="0" normalizeH="0" baseline="0" noProof="0">
                <a:ln>
                  <a:noFill/>
                </a:ln>
                <a:solidFill>
                  <a:srgbClr val="FFFFFF"/>
                </a:solidFill>
                <a:effectLst/>
                <a:uLnTx/>
                <a:uFillTx/>
                <a:latin typeface="+mj-lt"/>
                <a:ea typeface="+mn-ea"/>
                <a:cs typeface="+mn-cs"/>
              </a:rPr>
              <a:t>Connectedness of concepts across PDHPE</a:t>
            </a:r>
            <a:endParaRPr kumimoji="0" lang="en-US" sz="2000" b="1" i="0" u="none" strike="noStrike" kern="1200" cap="none" spc="0" normalizeH="0" baseline="0" noProof="0">
              <a:ln>
                <a:noFill/>
              </a:ln>
              <a:solidFill>
                <a:srgbClr val="FFFFFF"/>
              </a:solidFill>
              <a:effectLst/>
              <a:uLnTx/>
              <a:uFillTx/>
              <a:latin typeface="+mj-lt"/>
              <a:ea typeface="+mn-ea"/>
              <a:cs typeface="+mn-cs"/>
            </a:endParaRPr>
          </a:p>
        </p:txBody>
      </p:sp>
      <p:sp>
        <p:nvSpPr>
          <p:cNvPr id="4" name="Arrow: Down 3" descr="An arrow pointing downwards.">
            <a:extLst>
              <a:ext uri="{FF2B5EF4-FFF2-40B4-BE49-F238E27FC236}">
                <a16:creationId xmlns:a16="http://schemas.microsoft.com/office/drawing/2014/main" id="{DED56BAE-594A-C7D7-34F8-D5648736FA59}"/>
              </a:ext>
            </a:extLst>
          </p:cNvPr>
          <p:cNvSpPr/>
          <p:nvPr/>
        </p:nvSpPr>
        <p:spPr>
          <a:xfrm>
            <a:off x="2853209" y="3300771"/>
            <a:ext cx="584200" cy="635000"/>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F4E6FEC4-CCAE-2828-28E9-090668826B57}"/>
              </a:ext>
            </a:extLst>
          </p:cNvPr>
          <p:cNvSpPr/>
          <p:nvPr/>
        </p:nvSpPr>
        <p:spPr>
          <a:xfrm>
            <a:off x="632460" y="4086942"/>
            <a:ext cx="5025699" cy="1902148"/>
          </a:xfrm>
          <a:prstGeom prst="round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345" tIns="163062" rIns="155345" bIns="163062" numCol="1" spcCol="1270" anchor="ctr" anchorCtr="1">
            <a:noAutofit/>
          </a:bodyPr>
          <a:lstStyle/>
          <a:p>
            <a:pPr marL="0" marR="0" lvl="0" indent="0" defTabSz="755650" rtl="0" eaLnBrk="1" fontAlgn="auto" latinLnBrk="0" hangingPunct="1">
              <a:lnSpc>
                <a:spcPct val="150000"/>
              </a:lnSpc>
              <a:spcBef>
                <a:spcPct val="0"/>
              </a:spcBef>
              <a:spcAft>
                <a:spcPts val="1200"/>
              </a:spcAft>
              <a:buClrTx/>
              <a:buSzTx/>
              <a:buFontTx/>
              <a:buNone/>
              <a:tabLst/>
              <a:defRPr/>
            </a:pPr>
            <a:r>
              <a:rPr kumimoji="0" lang="en-AU" sz="1800" b="0" i="0" u="none" strike="noStrike" kern="1200" cap="none" spc="0" normalizeH="0" baseline="0" noProof="0">
                <a:ln>
                  <a:noFill/>
                </a:ln>
                <a:solidFill>
                  <a:srgbClr val="FFFFFF"/>
                </a:solidFill>
                <a:effectLst/>
                <a:uLnTx/>
                <a:uFillTx/>
                <a:ea typeface="+mn-ea"/>
                <a:cs typeface="+mn-cs"/>
              </a:rPr>
              <a:t>Combining knowledge and skills in multiple meaningful contexts supports deeper understanding and long-term retention by reducing cognitive load. </a:t>
            </a: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37" name="Free-form: Shape 36">
            <a:extLst>
              <a:ext uri="{FF2B5EF4-FFF2-40B4-BE49-F238E27FC236}">
                <a16:creationId xmlns:a16="http://schemas.microsoft.com/office/drawing/2014/main" id="{2F8F712C-168D-6BBA-A7BF-2C046B709D10}"/>
              </a:ext>
            </a:extLst>
          </p:cNvPr>
          <p:cNvSpPr/>
          <p:nvPr/>
        </p:nvSpPr>
        <p:spPr>
          <a:xfrm>
            <a:off x="6152052" y="1637936"/>
            <a:ext cx="5025698" cy="1457364"/>
          </a:xfrm>
          <a:prstGeom prst="round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345" tIns="163062" rIns="155345" bIns="163062" numCol="1" spcCol="1270" anchor="ctr" anchorCtr="1">
            <a:noAutofit/>
          </a:bodyPr>
          <a:lstStyle/>
          <a:p>
            <a:pPr marL="0" marR="0" lvl="0" indent="0" defTabSz="711200" rtl="0" eaLnBrk="1" fontAlgn="auto" latinLnBrk="0" hangingPunct="1">
              <a:lnSpc>
                <a:spcPct val="150000"/>
              </a:lnSpc>
              <a:spcBef>
                <a:spcPct val="0"/>
              </a:spcBef>
              <a:spcAft>
                <a:spcPts val="1200"/>
              </a:spcAft>
              <a:buClrTx/>
              <a:buSzTx/>
              <a:buFontTx/>
              <a:buNone/>
              <a:tabLst/>
              <a:defRPr/>
            </a:pPr>
            <a:r>
              <a:rPr kumimoji="0" lang="en-AU" sz="2000" b="1" i="0" u="none" strike="noStrike" kern="1200" cap="none" spc="0" normalizeH="0" baseline="0" noProof="0">
                <a:ln>
                  <a:noFill/>
                </a:ln>
                <a:solidFill>
                  <a:srgbClr val="FFFFFF"/>
                </a:solidFill>
                <a:effectLst/>
                <a:uLnTx/>
                <a:uFillTx/>
                <a:latin typeface="+mj-lt"/>
                <a:ea typeface="+mn-ea"/>
                <a:cs typeface="+mn-cs"/>
              </a:rPr>
              <a:t>Promotes the use of transferable skills</a:t>
            </a:r>
            <a:endParaRPr kumimoji="0" lang="en-US" sz="2000" b="1" i="0" u="none" strike="noStrike" kern="1200" cap="none" spc="0" normalizeH="0" baseline="0" noProof="0">
              <a:ln>
                <a:noFill/>
              </a:ln>
              <a:solidFill>
                <a:srgbClr val="FFFFFF"/>
              </a:solidFill>
              <a:effectLst/>
              <a:uLnTx/>
              <a:uFillTx/>
              <a:latin typeface="+mj-lt"/>
              <a:ea typeface="+mn-ea"/>
              <a:cs typeface="+mn-cs"/>
            </a:endParaRPr>
          </a:p>
        </p:txBody>
      </p:sp>
      <p:sp>
        <p:nvSpPr>
          <p:cNvPr id="7" name="Arrow: Down 6" descr="An arrow pointing downwards.">
            <a:extLst>
              <a:ext uri="{FF2B5EF4-FFF2-40B4-BE49-F238E27FC236}">
                <a16:creationId xmlns:a16="http://schemas.microsoft.com/office/drawing/2014/main" id="{6BEF17C7-9FBB-9932-9FDD-B1BB0CF4E1DC}"/>
              </a:ext>
            </a:extLst>
          </p:cNvPr>
          <p:cNvSpPr/>
          <p:nvPr/>
        </p:nvSpPr>
        <p:spPr>
          <a:xfrm>
            <a:off x="8377882" y="3300771"/>
            <a:ext cx="584200" cy="635000"/>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775DB91A-41FA-C65B-E6F4-7B9B734A0DF8}"/>
              </a:ext>
            </a:extLst>
          </p:cNvPr>
          <p:cNvSpPr/>
          <p:nvPr/>
        </p:nvSpPr>
        <p:spPr>
          <a:xfrm>
            <a:off x="6152052" y="4086942"/>
            <a:ext cx="5025699" cy="1902148"/>
          </a:xfrm>
          <a:prstGeom prst="round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345" tIns="163062" rIns="155345" bIns="163062" numCol="1" spcCol="1270" anchor="ctr" anchorCtr="1">
            <a:noAutofit/>
          </a:bodyPr>
          <a:lstStyle/>
          <a:p>
            <a:pPr marL="0" marR="0" lvl="0" indent="0" defTabSz="711200" rtl="0" eaLnBrk="1" fontAlgn="auto" latinLnBrk="0" hangingPunct="1">
              <a:lnSpc>
                <a:spcPct val="150000"/>
              </a:lnSpc>
              <a:spcBef>
                <a:spcPct val="0"/>
              </a:spcBef>
              <a:spcAft>
                <a:spcPts val="1200"/>
              </a:spcAft>
              <a:buClrTx/>
              <a:buSzTx/>
              <a:buFontTx/>
              <a:buNone/>
              <a:tabLst/>
              <a:defRPr/>
            </a:pPr>
            <a:r>
              <a:rPr kumimoji="0" lang="en-AU" sz="1800" b="0" i="0" u="none" strike="noStrike" kern="1200" cap="none" spc="0" normalizeH="0" baseline="0" noProof="0">
                <a:ln>
                  <a:noFill/>
                </a:ln>
                <a:solidFill>
                  <a:srgbClr val="FFFFFF"/>
                </a:solidFill>
                <a:effectLst/>
                <a:uLnTx/>
                <a:uFillTx/>
                <a:ea typeface="+mn-ea"/>
                <a:cs typeface="+mn-cs"/>
              </a:rPr>
              <a:t>Students develop stronger, more adaptable PDHPE skills when they have opportunities to practice them across multiple connected learning contexts.</a:t>
            </a: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6" name="Slide Number Placeholder 5">
            <a:extLst>
              <a:ext uri="{FF2B5EF4-FFF2-40B4-BE49-F238E27FC236}">
                <a16:creationId xmlns:a16="http://schemas.microsoft.com/office/drawing/2014/main" id="{63F45488-1403-E075-B2FF-A04C2DE1C477}"/>
              </a:ext>
              <a:ext uri="{C183D7F6-B498-43B3-948B-1728B52AA6E4}">
                <adec:decorative xmlns:adec="http://schemas.microsoft.com/office/drawing/2017/decorative" val="1"/>
              </a:ext>
            </a:extLst>
          </p:cNvPr>
          <p:cNvSpPr>
            <a:spLocks noGrp="1"/>
          </p:cNvSpPr>
          <p:nvPr>
            <p:ph type="sldNum" sz="quarter" idx="10"/>
          </p:nvPr>
        </p:nvSpPr>
        <p:spPr/>
        <p:txBody>
          <a:bodyPr vert="horz" lIns="0" tIns="0" rIns="0" bIns="0" rtlCol="0"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custDataLst>
      <p:tags r:id="rId1"/>
    </p:custDataLst>
    <p:extLst>
      <p:ext uri="{BB962C8B-B14F-4D97-AF65-F5344CB8AC3E}">
        <p14:creationId xmlns:p14="http://schemas.microsoft.com/office/powerpoint/2010/main" val="1905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 grpId="0" animBg="1"/>
      <p:bldP spid="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594B-E7DF-E013-11BD-5F6C49B1AE07}"/>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B09C933-2C70-A94C-D6CC-AD9DF8C74C20}"/>
              </a:ext>
            </a:extLst>
          </p:cNvPr>
          <p:cNvSpPr>
            <a:spLocks noGrp="1"/>
          </p:cNvSpPr>
          <p:nvPr>
            <p:ph type="title"/>
          </p:nvPr>
        </p:nvSpPr>
        <p:spPr/>
        <p:txBody>
          <a:bodyPr/>
          <a:lstStyle/>
          <a:p>
            <a:r>
              <a:rPr lang="en-US"/>
              <a:t>How do we connect content?</a:t>
            </a:r>
          </a:p>
        </p:txBody>
      </p:sp>
      <p:pic>
        <p:nvPicPr>
          <p:cNvPr id="19" name="Picture 18" descr="Stage 2">
            <a:extLst>
              <a:ext uri="{FF2B5EF4-FFF2-40B4-BE49-F238E27FC236}">
                <a16:creationId xmlns:a16="http://schemas.microsoft.com/office/drawing/2014/main" id="{4301D8AF-35E0-B422-AE40-25A9B81AEDC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9999" y="1292167"/>
            <a:ext cx="1317139" cy="545601"/>
          </a:xfrm>
          <a:prstGeom prst="rect">
            <a:avLst/>
          </a:prstGeom>
          <a:ln>
            <a:noFill/>
          </a:ln>
          <a:effectLst>
            <a:outerShdw blurRad="50800" dist="38100" dir="2700000" algn="tl" rotWithShape="0">
              <a:prstClr val="black">
                <a:alpha val="40000"/>
              </a:prstClr>
            </a:outerShdw>
          </a:effectLst>
        </p:spPr>
      </p:pic>
      <p:pic>
        <p:nvPicPr>
          <p:cNvPr id="8" name="Picture 7" descr="Respectful relationships and safety.&#10;PH2-RRS-01 – describes and applies skills and strategies to strengthen respectful relationships.&#10;PH2-RRS-02 – describes and applies skills and strategies to interact safely in offline and online contexts.">
            <a:extLst>
              <a:ext uri="{FF2B5EF4-FFF2-40B4-BE49-F238E27FC236}">
                <a16:creationId xmlns:a16="http://schemas.microsoft.com/office/drawing/2014/main" id="{986C032D-0C77-7F13-FD62-9E7EE21AC474}"/>
              </a:ext>
            </a:extLst>
          </p:cNvPr>
          <p:cNvPicPr>
            <a:picLocks noChangeAspect="1"/>
          </p:cNvPicPr>
          <p:nvPr/>
        </p:nvPicPr>
        <p:blipFill>
          <a:blip r:embed="rId4"/>
          <a:stretch>
            <a:fillRect/>
          </a:stretch>
        </p:blipFill>
        <p:spPr>
          <a:xfrm>
            <a:off x="359999" y="2102650"/>
            <a:ext cx="3609930" cy="3975296"/>
          </a:xfrm>
          <a:prstGeom prst="rect">
            <a:avLst/>
          </a:prstGeom>
          <a:ln>
            <a:noFill/>
          </a:ln>
          <a:effectLst>
            <a:outerShdw blurRad="50800" dist="38100" dir="2700000" algn="tl" rotWithShape="0">
              <a:prstClr val="black">
                <a:alpha val="40000"/>
              </a:prstClr>
            </a:outerShdw>
          </a:effectLst>
        </p:spPr>
      </p:pic>
      <p:pic>
        <p:nvPicPr>
          <p:cNvPr id="10" name="Picture 9" descr="The image is a section of text titled &quot;Personal safety strategies strengthen respectful relationships.&quot; It lists four bullet points elaborating on different strategies. The fourth bullet point, &quot;Describe and apply strategies to assertively gain, give or deny consent and respect responses&quot;, is highlighted with a red box.">
            <a:extLst>
              <a:ext uri="{FF2B5EF4-FFF2-40B4-BE49-F238E27FC236}">
                <a16:creationId xmlns:a16="http://schemas.microsoft.com/office/drawing/2014/main" id="{E33B848A-BF01-E9FC-385D-1670CF1031A5}"/>
              </a:ext>
            </a:extLst>
          </p:cNvPr>
          <p:cNvPicPr>
            <a:picLocks noChangeAspect="1"/>
          </p:cNvPicPr>
          <p:nvPr/>
        </p:nvPicPr>
        <p:blipFill>
          <a:blip r:embed="rId5"/>
          <a:stretch>
            <a:fillRect/>
          </a:stretch>
        </p:blipFill>
        <p:spPr>
          <a:xfrm>
            <a:off x="4069278" y="1256810"/>
            <a:ext cx="7774722" cy="2946078"/>
          </a:xfrm>
          <a:prstGeom prst="rect">
            <a:avLst/>
          </a:prstGeom>
          <a:ln>
            <a:noFill/>
          </a:ln>
          <a:effectLst>
            <a:outerShdw blurRad="50800" dist="38100" dir="2700000" algn="tl" rotWithShape="0">
              <a:prstClr val="black">
                <a:alpha val="40000"/>
              </a:prstClr>
            </a:outerShdw>
          </a:effectLst>
        </p:spPr>
      </p:pic>
      <p:pic>
        <p:nvPicPr>
          <p:cNvPr id="17" name="Picture 16" descr="Example(s):&#10;&#10;Gain consent before touching another person’s belongings, sending photos, images or videos; respond clearly, use the ‘No-Go-Tell’ strategy and tell a trusted adult.">
            <a:extLst>
              <a:ext uri="{FF2B5EF4-FFF2-40B4-BE49-F238E27FC236}">
                <a16:creationId xmlns:a16="http://schemas.microsoft.com/office/drawing/2014/main" id="{B80949B5-5396-9C23-7B53-A028164CB980}"/>
              </a:ext>
            </a:extLst>
          </p:cNvPr>
          <p:cNvPicPr>
            <a:picLocks noChangeAspect="1"/>
          </p:cNvPicPr>
          <p:nvPr/>
        </p:nvPicPr>
        <p:blipFill>
          <a:blip r:embed="rId6"/>
          <a:stretch>
            <a:fillRect/>
          </a:stretch>
        </p:blipFill>
        <p:spPr>
          <a:xfrm>
            <a:off x="4069278" y="4364094"/>
            <a:ext cx="7793948" cy="1713852"/>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204FF8D-3EC0-2666-31CD-FFE9CC91C801}"/>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3" name="Picture 12" descr="Describe and apply strategies to assertively gain, give or deny consent and respect responses.">
            <a:extLst>
              <a:ext uri="{FF2B5EF4-FFF2-40B4-BE49-F238E27FC236}">
                <a16:creationId xmlns:a16="http://schemas.microsoft.com/office/drawing/2014/main" id="{61F47290-BF38-4B74-375F-FBE8810315B2}"/>
              </a:ext>
            </a:extLst>
          </p:cNvPr>
          <p:cNvPicPr>
            <a:picLocks noChangeAspect="1"/>
          </p:cNvPicPr>
          <p:nvPr/>
        </p:nvPicPr>
        <p:blipFill>
          <a:blip r:embed="rId7"/>
          <a:stretch>
            <a:fillRect/>
          </a:stretch>
        </p:blipFill>
        <p:spPr>
          <a:xfrm>
            <a:off x="4390784" y="3389424"/>
            <a:ext cx="7328848" cy="555908"/>
          </a:xfrm>
          <a:prstGeom prst="rect">
            <a:avLst/>
          </a:prstGeom>
          <a:ln w="38100">
            <a:solidFill>
              <a:srgbClr val="C00000"/>
            </a:solidFill>
          </a:ln>
        </p:spPr>
      </p:pic>
    </p:spTree>
    <p:extLst>
      <p:ext uri="{BB962C8B-B14F-4D97-AF65-F5344CB8AC3E}">
        <p14:creationId xmlns:p14="http://schemas.microsoft.com/office/powerpoint/2010/main" val="153909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0AA0-74D1-25F5-9683-238CE2995095}"/>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1D3F2B4-26F5-2C3D-EBD9-3BCDFC8A13A4}"/>
              </a:ext>
            </a:extLst>
          </p:cNvPr>
          <p:cNvSpPr>
            <a:spLocks noGrp="1"/>
          </p:cNvSpPr>
          <p:nvPr>
            <p:ph type="title"/>
          </p:nvPr>
        </p:nvSpPr>
        <p:spPr/>
        <p:txBody>
          <a:bodyPr/>
          <a:lstStyle/>
          <a:p>
            <a:r>
              <a:rPr lang="en-US" dirty="0"/>
              <a:t>Connecting content </a:t>
            </a:r>
            <a:r>
              <a:rPr lang="en-US" dirty="0">
                <a:solidFill>
                  <a:schemeClr val="bg1"/>
                </a:solidFill>
              </a:rPr>
              <a:t>(1)</a:t>
            </a:r>
          </a:p>
        </p:txBody>
      </p:sp>
      <p:pic>
        <p:nvPicPr>
          <p:cNvPr id="20" name="Picture 19" descr="The image is a section of an educational document outlining aspects of personal safety and respect in relationships. On the left side, there is a dark blue rectangle with the heading &quot;Stage 2&quot; in white. Below this, the text &quot;Respectful relationships and safety&quot; appears, followed by expandable options labeled &quot;PH2-RRS-01&quot; and &quot;PH2-RRS-02&quot; with brief descriptions related to strengthening respectful relationships and safe interactions. The right side of the image has a white background displaying the heading &quot;Personal safety strategies strengthen respectful relationships&quot; in bold, with a bullet-point list underneath. One of the points, focused on gaining or denying consent, is highlighted with a red border. Below this list, there is another section titled &quot;Example(s):&quot; providing guidance about gaining consent before certain actions.">
            <a:extLst>
              <a:ext uri="{FF2B5EF4-FFF2-40B4-BE49-F238E27FC236}">
                <a16:creationId xmlns:a16="http://schemas.microsoft.com/office/drawing/2014/main" id="{73CBA9F6-9CDF-C9C2-16ED-785099041F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711" y="986776"/>
            <a:ext cx="5293129" cy="2196606"/>
          </a:xfrm>
          <a:prstGeom prst="rect">
            <a:avLst/>
          </a:prstGeom>
          <a:effectLst/>
        </p:spPr>
      </p:pic>
      <p:pic>
        <p:nvPicPr>
          <p:cNvPr id="18" name="Picture 17" descr="Stage 2">
            <a:extLst>
              <a:ext uri="{FF2B5EF4-FFF2-40B4-BE49-F238E27FC236}">
                <a16:creationId xmlns:a16="http://schemas.microsoft.com/office/drawing/2014/main" id="{EDFCFFB8-27B4-3251-5E80-1366C09D98EB}"/>
              </a:ext>
            </a:extLst>
          </p:cNvPr>
          <p:cNvPicPr>
            <a:picLocks noChangeAspect="1"/>
          </p:cNvPicPr>
          <p:nvPr/>
        </p:nvPicPr>
        <p:blipFill>
          <a:blip r:embed="rId4" cstate="screen">
            <a:extLst>
              <a:ext uri="{28A0092B-C50C-407E-A947-70E740481C1C}">
                <a14:useLocalDpi xmlns:a14="http://schemas.microsoft.com/office/drawing/2010/main"/>
              </a:ext>
            </a:extLst>
          </a:blip>
          <a:srcRect t="17820" b="15707"/>
          <a:stretch/>
        </p:blipFill>
        <p:spPr>
          <a:xfrm>
            <a:off x="284711" y="3352138"/>
            <a:ext cx="955025" cy="361298"/>
          </a:xfrm>
          <a:prstGeom prst="rect">
            <a:avLst/>
          </a:prstGeom>
          <a:ln>
            <a:noFill/>
          </a:ln>
          <a:effectLst/>
        </p:spPr>
      </p:pic>
      <p:pic>
        <p:nvPicPr>
          <p:cNvPr id="15" name="Content Placeholder 3" descr="Movement skill and physical activity&#10;&#10;PH2-MSP-01&#10;&#10;applies movement skills, strategies and teamwork in physical activies.">
            <a:extLst>
              <a:ext uri="{FF2B5EF4-FFF2-40B4-BE49-F238E27FC236}">
                <a16:creationId xmlns:a16="http://schemas.microsoft.com/office/drawing/2014/main" id="{E2DB04B1-E035-A298-B6ED-816BBD165267}"/>
              </a:ext>
            </a:extLst>
          </p:cNvPr>
          <p:cNvPicPr>
            <a:picLocks noChangeAspect="1"/>
          </p:cNvPicPr>
          <p:nvPr/>
        </p:nvPicPr>
        <p:blipFill>
          <a:blip r:embed="rId5"/>
          <a:stretch>
            <a:fillRect/>
          </a:stretch>
        </p:blipFill>
        <p:spPr>
          <a:xfrm>
            <a:off x="284712" y="3744608"/>
            <a:ext cx="4302528" cy="2685971"/>
          </a:xfrm>
          <a:prstGeom prst="rect">
            <a:avLst/>
          </a:prstGeom>
          <a:ln>
            <a:noFill/>
          </a:ln>
          <a:effectLst>
            <a:outerShdw blurRad="50800" dist="38100" dir="2700000" algn="tl" rotWithShape="0">
              <a:prstClr val="black">
                <a:alpha val="40000"/>
              </a:prstClr>
            </a:outerShdw>
          </a:effectLst>
        </p:spPr>
      </p:pic>
      <p:pic>
        <p:nvPicPr>
          <p:cNvPr id="16" name="Picture 15" descr="The image is a list of bullet points titled &quot;Cooperate and communicate for teamwork in physical activities.&quot; It includes various guidelines related to teamwork and physical activities. Each point begins with &quot;Demonstrate,&quot; &quot;Participate,&quot; or a similar verb, focusing on teamwork, communication, and inclusivity in sports. One specific bullet point is highlighted with a red rectangle, emphasizing the task of demonstrating fair and inclusive play to enhance teamwork and communication in physically active games.">
            <a:extLst>
              <a:ext uri="{FF2B5EF4-FFF2-40B4-BE49-F238E27FC236}">
                <a16:creationId xmlns:a16="http://schemas.microsoft.com/office/drawing/2014/main" id="{4250DB4D-E715-38F7-5199-C11A985A8F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38949" y="2917999"/>
            <a:ext cx="5716125" cy="3512580"/>
          </a:xfrm>
          <a:prstGeom prst="rect">
            <a:avLst/>
          </a:prstGeom>
          <a:ln>
            <a:no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8E6FC80-9A99-831F-C7D7-A5221EF08B7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895340" y="3456345"/>
            <a:ext cx="5129600" cy="387891"/>
          </a:xfrm>
          <a:prstGeom prst="rect">
            <a:avLst/>
          </a:prstGeom>
          <a:ln w="38100">
            <a:solidFill>
              <a:srgbClr val="C00000"/>
            </a:solidFill>
          </a:ln>
          <a:effectLst/>
        </p:spPr>
      </p:pic>
      <p:sp>
        <p:nvSpPr>
          <p:cNvPr id="9" name="Arc 8">
            <a:extLst>
              <a:ext uri="{FF2B5EF4-FFF2-40B4-BE49-F238E27FC236}">
                <a16:creationId xmlns:a16="http://schemas.microsoft.com/office/drawing/2014/main" id="{66754F3B-25CC-8F1C-0AE3-92BA2199F456}"/>
              </a:ext>
              <a:ext uri="{C183D7F6-B498-43B3-948B-1728B52AA6E4}">
                <adec:decorative xmlns:adec="http://schemas.microsoft.com/office/drawing/2017/decorative" val="1"/>
              </a:ext>
            </a:extLst>
          </p:cNvPr>
          <p:cNvSpPr/>
          <p:nvPr/>
        </p:nvSpPr>
        <p:spPr>
          <a:xfrm>
            <a:off x="4115345" y="1605758"/>
            <a:ext cx="3086100" cy="2453640"/>
          </a:xfrm>
          <a:prstGeom prst="arc">
            <a:avLst/>
          </a:prstGeom>
          <a:ln w="762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3FF72AB4-85E8-D28F-4939-92E7B270B2EA}"/>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954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876DD-216A-B041-BC17-0EC26CEA2D8C}"/>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88B5779-8D3C-C6F1-DA4C-772E6B05BE6D}"/>
              </a:ext>
            </a:extLst>
          </p:cNvPr>
          <p:cNvSpPr>
            <a:spLocks noGrp="1"/>
          </p:cNvSpPr>
          <p:nvPr>
            <p:ph type="title"/>
          </p:nvPr>
        </p:nvSpPr>
        <p:spPr/>
        <p:txBody>
          <a:bodyPr/>
          <a:lstStyle/>
          <a:p>
            <a:r>
              <a:rPr lang="en-US" dirty="0"/>
              <a:t>Connecting content </a:t>
            </a:r>
            <a:r>
              <a:rPr lang="en-US" dirty="0">
                <a:solidFill>
                  <a:schemeClr val="bg1"/>
                </a:solidFill>
              </a:rPr>
              <a:t>(2)</a:t>
            </a:r>
          </a:p>
        </p:txBody>
      </p:sp>
      <p:pic>
        <p:nvPicPr>
          <p:cNvPr id="20" name="Picture 19" descr="The image is a digital educational resource with a focus on personal safety strategies for respectful relationships. In the top left corner, there is a dark blue box labeled &quot;Stage 2.&quot; Below this, there is a section labeled &quot;Respectful relationships and safety&quot; featuring two listed items: PH2-RRS-01 and PH2-RRS-02, each described with skill-building objectives related to strengthening respectful relationships and interacting safely both offline and online. To the right, on a white background, a paragraph titled &quot;Personal safety strategies strengthen respectful relationships&quot; presents a bulleted list detailing various strategies such as identifying help sources in unsafe situations, practicing assertive strategies, and describing strategies to manage consent, which is highlighted in red. Below the list, a section titled &quot;Example(s):&quot; provides practical advice on gaining consent.">
            <a:extLst>
              <a:ext uri="{FF2B5EF4-FFF2-40B4-BE49-F238E27FC236}">
                <a16:creationId xmlns:a16="http://schemas.microsoft.com/office/drawing/2014/main" id="{13AFA904-9463-50A0-B960-0901BA14A6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0000" y="1096892"/>
            <a:ext cx="5316694" cy="2149491"/>
          </a:xfrm>
          <a:prstGeom prst="rect">
            <a:avLst/>
          </a:prstGeom>
          <a:effectLst/>
        </p:spPr>
      </p:pic>
      <p:pic>
        <p:nvPicPr>
          <p:cNvPr id="21" name="Picture 20" descr="The image is a screenshot divided into two main sections. On the left, there is a dark blue box titled &quot;Stage 2&quot; with white text. Below, it reads &quot;Movement skill and physical activity&quot; and &quot;PH2-MSP-01&quot; in bold, with additional text: &quot;applies movement skills, strategies and teamwork in physical activities.&quot; On the right, the title &quot;Cooperate and communicate for teamwork in physical activities&quot; is displayed in bold black text. Below is a bulleted list of objectives. One item on the list is highlighted with a red outline, reading &quot;Demonstrate fair and inclusive play to enhance teamwork and communication when creating physically active games.&quot;">
            <a:extLst>
              <a:ext uri="{FF2B5EF4-FFF2-40B4-BE49-F238E27FC236}">
                <a16:creationId xmlns:a16="http://schemas.microsoft.com/office/drawing/2014/main" id="{D71D3B05-8C86-9CEC-96EF-20BA9215A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5308" y="1140709"/>
            <a:ext cx="5438613" cy="2059629"/>
          </a:xfrm>
          <a:prstGeom prst="rect">
            <a:avLst/>
          </a:prstGeom>
          <a:effectLst>
            <a:outerShdw blurRad="50800" dist="38100" dir="2700000" algn="tl" rotWithShape="0">
              <a:prstClr val="black">
                <a:alpha val="40000"/>
              </a:prstClr>
            </a:outerShdw>
          </a:effectLst>
        </p:spPr>
      </p:pic>
      <p:pic>
        <p:nvPicPr>
          <p:cNvPr id="16" name="Picture 15" descr="Stage 2">
            <a:extLst>
              <a:ext uri="{FF2B5EF4-FFF2-40B4-BE49-F238E27FC236}">
                <a16:creationId xmlns:a16="http://schemas.microsoft.com/office/drawing/2014/main" id="{2C9FE7C8-E2E0-79DE-6E53-3BA5DEFBC74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60000" y="3601607"/>
            <a:ext cx="1078358" cy="341908"/>
          </a:xfrm>
          <a:prstGeom prst="rect">
            <a:avLst/>
          </a:prstGeom>
          <a:ln>
            <a:noFill/>
          </a:ln>
          <a:effectLst>
            <a:outerShdw blurRad="50800" dist="38100" dir="2700000" algn="tl" rotWithShape="0">
              <a:prstClr val="black">
                <a:alpha val="40000"/>
              </a:prstClr>
            </a:outerShdw>
          </a:effectLst>
        </p:spPr>
      </p:pic>
      <p:pic>
        <p:nvPicPr>
          <p:cNvPr id="9" name="Content Placeholder 3" descr="Self-management and interpersonal skills&#10;PH2-SMI-01&#10;explains and applies self-management and interpersonal skills in a range of contexts">
            <a:extLst>
              <a:ext uri="{FF2B5EF4-FFF2-40B4-BE49-F238E27FC236}">
                <a16:creationId xmlns:a16="http://schemas.microsoft.com/office/drawing/2014/main" id="{0EBE9EEF-E204-E2FE-FD04-AA1D9C577EBD}"/>
              </a:ext>
            </a:extLst>
          </p:cNvPr>
          <p:cNvPicPr>
            <a:picLocks noChangeAspect="1"/>
          </p:cNvPicPr>
          <p:nvPr/>
        </p:nvPicPr>
        <p:blipFill>
          <a:blip r:embed="rId6"/>
          <a:stretch>
            <a:fillRect/>
          </a:stretch>
        </p:blipFill>
        <p:spPr>
          <a:xfrm>
            <a:off x="360000" y="4045337"/>
            <a:ext cx="3690705" cy="2650663"/>
          </a:xfrm>
          <a:prstGeom prst="rect">
            <a:avLst/>
          </a:prstGeom>
          <a:ln>
            <a:noFill/>
          </a:ln>
          <a:effectLst>
            <a:outerShdw blurRad="50800" dist="38100" dir="2700000" algn="tl" rotWithShape="0">
              <a:prstClr val="black">
                <a:alpha val="40000"/>
              </a:prstClr>
            </a:outerShdw>
          </a:effectLst>
        </p:spPr>
      </p:pic>
      <p:pic>
        <p:nvPicPr>
          <p:cNvPr id="13" name="Picture 12" descr="The image shows a section of text on a white background titled &quot;Interpersonal skills promote positive interactions and collaboration.&quot; Below the title, there is a bulleted list with three items. The first bullet point, &quot;Apply interpersonal skills to enhance positive and respectful interactions,&quot; is highlighted with a red rectangle. The other two bullet points are not highlighted and read, &quot;Demonstrate respectfully winning, losing and accepting decisions,&quot; and &quot;Apply communication and cooperation skills in group activities to promote inclusion.&quot;">
            <a:extLst>
              <a:ext uri="{FF2B5EF4-FFF2-40B4-BE49-F238E27FC236}">
                <a16:creationId xmlns:a16="http://schemas.microsoft.com/office/drawing/2014/main" id="{76A12C6A-3162-98BE-2AF4-0BC084261117}"/>
              </a:ext>
            </a:extLst>
          </p:cNvPr>
          <p:cNvPicPr>
            <a:picLocks noChangeAspect="1"/>
          </p:cNvPicPr>
          <p:nvPr/>
        </p:nvPicPr>
        <p:blipFill>
          <a:blip r:embed="rId7"/>
          <a:stretch>
            <a:fillRect/>
          </a:stretch>
        </p:blipFill>
        <p:spPr>
          <a:xfrm>
            <a:off x="4286924" y="3993247"/>
            <a:ext cx="7199367" cy="1426094"/>
          </a:xfrm>
          <a:prstGeom prst="rect">
            <a:avLst/>
          </a:prstGeom>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EBC443-9C94-9C9A-03D8-FDFFFD93F04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426414" y="4474807"/>
            <a:ext cx="6933805" cy="214891"/>
          </a:xfrm>
          <a:prstGeom prst="rect">
            <a:avLst/>
          </a:prstGeom>
          <a:ln w="38100">
            <a:solidFill>
              <a:srgbClr val="C00000"/>
            </a:solidFill>
          </a:ln>
        </p:spPr>
      </p:pic>
      <p:pic>
        <p:nvPicPr>
          <p:cNvPr id="15" name="Picture 14" descr="Example(s):&#10;&#10;Respect, kindness, empathy, personal space, listening.">
            <a:extLst>
              <a:ext uri="{FF2B5EF4-FFF2-40B4-BE49-F238E27FC236}">
                <a16:creationId xmlns:a16="http://schemas.microsoft.com/office/drawing/2014/main" id="{5907009F-500E-BAE6-E307-0C3C804E1C4F}"/>
              </a:ext>
            </a:extLst>
          </p:cNvPr>
          <p:cNvPicPr>
            <a:picLocks noChangeAspect="1"/>
          </p:cNvPicPr>
          <p:nvPr/>
        </p:nvPicPr>
        <p:blipFill>
          <a:blip r:embed="rId9"/>
          <a:stretch>
            <a:fillRect/>
          </a:stretch>
        </p:blipFill>
        <p:spPr>
          <a:xfrm>
            <a:off x="4286924" y="5598294"/>
            <a:ext cx="6271672" cy="899706"/>
          </a:xfrm>
          <a:prstGeom prst="rect">
            <a:avLst/>
          </a:prstGeom>
          <a:ln>
            <a:noFill/>
          </a:ln>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7C578CE6-0A7C-05B9-D507-B6A1000AF1C7}"/>
              </a:ext>
              <a:ext uri="{C183D7F6-B498-43B3-948B-1728B52AA6E4}">
                <adec:decorative xmlns:adec="http://schemas.microsoft.com/office/drawing/2017/decorative" val="1"/>
              </a:ext>
            </a:extLst>
          </p:cNvPr>
          <p:cNvGrpSpPr/>
          <p:nvPr/>
        </p:nvGrpSpPr>
        <p:grpSpPr>
          <a:xfrm>
            <a:off x="3018346" y="2170524"/>
            <a:ext cx="6216270" cy="1822723"/>
            <a:chOff x="3018346" y="2170524"/>
            <a:chExt cx="6216270" cy="1822723"/>
          </a:xfrm>
        </p:grpSpPr>
        <p:cxnSp>
          <p:nvCxnSpPr>
            <p:cNvPr id="4" name="Connector: Elbow 3">
              <a:extLst>
                <a:ext uri="{FF2B5EF4-FFF2-40B4-BE49-F238E27FC236}">
                  <a16:creationId xmlns:a16="http://schemas.microsoft.com/office/drawing/2014/main" id="{4E07D9F6-17F2-4883-4FD5-EDEF0E824A1A}"/>
                </a:ext>
              </a:extLst>
            </p:cNvPr>
            <p:cNvCxnSpPr>
              <a:stCxn id="20" idx="2"/>
              <a:endCxn id="13" idx="0"/>
            </p:cNvCxnSpPr>
            <p:nvPr/>
          </p:nvCxnSpPr>
          <p:spPr>
            <a:xfrm rot="16200000" flipH="1">
              <a:off x="5079045" y="1185684"/>
              <a:ext cx="746864" cy="4868261"/>
            </a:xfrm>
            <a:prstGeom prst="bentConnector3">
              <a:avLst>
                <a:gd name="adj1" fmla="val 46939"/>
              </a:avLst>
            </a:prstGeom>
            <a:ln w="762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77BC1D1A-A65C-5CF6-3291-D34A56D70EE6}"/>
                </a:ext>
              </a:extLst>
            </p:cNvPr>
            <p:cNvCxnSpPr>
              <a:stCxn id="21" idx="2"/>
              <a:endCxn id="13" idx="0"/>
            </p:cNvCxnSpPr>
            <p:nvPr/>
          </p:nvCxnSpPr>
          <p:spPr>
            <a:xfrm rot="5400000">
              <a:off x="8164158" y="2922789"/>
              <a:ext cx="792909" cy="1348007"/>
            </a:xfrm>
            <a:prstGeom prst="bentConnector3">
              <a:avLst/>
            </a:prstGeom>
            <a:ln w="762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FF39AE-A3C0-1DA8-7720-E991A61B73FF}"/>
                </a:ext>
              </a:extLst>
            </p:cNvPr>
            <p:cNvCxnSpPr>
              <a:stCxn id="20" idx="3"/>
              <a:endCxn id="21" idx="1"/>
            </p:cNvCxnSpPr>
            <p:nvPr/>
          </p:nvCxnSpPr>
          <p:spPr>
            <a:xfrm flipV="1">
              <a:off x="5676694" y="2170524"/>
              <a:ext cx="838614" cy="1114"/>
            </a:xfrm>
            <a:prstGeom prst="line">
              <a:avLst/>
            </a:prstGeom>
            <a:ln w="762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CA0B4F8-0A48-C2A3-91F3-663AA898ECBE}"/>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9541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F0CE-2172-5D94-E9F4-90188BFE7B9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B3E3D22A-CA04-B2AF-3733-454565449936}"/>
              </a:ext>
            </a:extLst>
          </p:cNvPr>
          <p:cNvSpPr>
            <a:spLocks noGrp="1"/>
          </p:cNvSpPr>
          <p:nvPr>
            <p:ph type="title"/>
          </p:nvPr>
        </p:nvSpPr>
        <p:spPr>
          <a:xfrm>
            <a:off x="360000" y="360000"/>
            <a:ext cx="10080000" cy="846499"/>
          </a:xfrm>
        </p:spPr>
        <p:txBody>
          <a:bodyPr anchor="t">
            <a:normAutofit fontScale="90000"/>
          </a:bodyPr>
          <a:lstStyle/>
          <a:p>
            <a:pPr>
              <a:lnSpc>
                <a:spcPct val="114000"/>
              </a:lnSpc>
            </a:pPr>
            <a:r>
              <a:rPr lang="en-US" sz="2800"/>
              <a:t>Why is connecting content across the focus areas important for student understanding when teaching the PDHPE K–6 Syllabus?</a:t>
            </a:r>
          </a:p>
        </p:txBody>
      </p:sp>
      <p:sp>
        <p:nvSpPr>
          <p:cNvPr id="2" name="Rectangle: Rounded Corners 1">
            <a:extLst>
              <a:ext uri="{FF2B5EF4-FFF2-40B4-BE49-F238E27FC236}">
                <a16:creationId xmlns:a16="http://schemas.microsoft.com/office/drawing/2014/main" id="{5DC981E1-9ECC-C0A7-056B-89BBC736662F}"/>
              </a:ext>
            </a:extLst>
          </p:cNvPr>
          <p:cNvSpPr/>
          <p:nvPr/>
        </p:nvSpPr>
        <p:spPr>
          <a:xfrm>
            <a:off x="360000" y="1695796"/>
            <a:ext cx="3181222" cy="2194570"/>
          </a:xfrm>
          <a:prstGeom prst="roundRect">
            <a:avLst/>
          </a:prstGeom>
          <a:solidFill>
            <a:schemeClr val="accent6"/>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a:ln>
                  <a:noFill/>
                </a:ln>
                <a:solidFill>
                  <a:srgbClr val="00296C"/>
                </a:solidFill>
                <a:effectLst/>
                <a:uLnTx/>
                <a:uFillTx/>
                <a:latin typeface="+mj-lt"/>
                <a:ea typeface="+mn-ea"/>
                <a:cs typeface="+mn-cs"/>
              </a:rPr>
              <a:t>Supports deeper learning</a:t>
            </a:r>
          </a:p>
        </p:txBody>
      </p:sp>
      <p:sp>
        <p:nvSpPr>
          <p:cNvPr id="17" name="Rectangle: Rounded Corners 16">
            <a:extLst>
              <a:ext uri="{FF2B5EF4-FFF2-40B4-BE49-F238E27FC236}">
                <a16:creationId xmlns:a16="http://schemas.microsoft.com/office/drawing/2014/main" id="{15FACEAE-D848-9CB5-A3FE-32C3748006C1}"/>
              </a:ext>
            </a:extLst>
          </p:cNvPr>
          <p:cNvSpPr/>
          <p:nvPr/>
        </p:nvSpPr>
        <p:spPr>
          <a:xfrm>
            <a:off x="4505389" y="1695796"/>
            <a:ext cx="3181222" cy="2194570"/>
          </a:xfrm>
          <a:prstGeom prst="roundRect">
            <a:avLst/>
          </a:prstGeom>
          <a:solidFill>
            <a:schemeClr val="accent6"/>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a:ln>
                  <a:noFill/>
                </a:ln>
                <a:solidFill>
                  <a:srgbClr val="00296C"/>
                </a:solidFill>
                <a:effectLst/>
                <a:uLnTx/>
                <a:uFillTx/>
                <a:latin typeface="+mj-lt"/>
                <a:ea typeface="+mn-ea"/>
                <a:cs typeface="+mn-cs"/>
              </a:rPr>
              <a:t>Promotes holistic development</a:t>
            </a:r>
          </a:p>
        </p:txBody>
      </p:sp>
      <p:sp>
        <p:nvSpPr>
          <p:cNvPr id="18" name="Rectangle: Rounded Corners 17">
            <a:extLst>
              <a:ext uri="{FF2B5EF4-FFF2-40B4-BE49-F238E27FC236}">
                <a16:creationId xmlns:a16="http://schemas.microsoft.com/office/drawing/2014/main" id="{2AE71220-EA62-D072-7B10-B189D417807F}"/>
              </a:ext>
            </a:extLst>
          </p:cNvPr>
          <p:cNvSpPr/>
          <p:nvPr/>
        </p:nvSpPr>
        <p:spPr>
          <a:xfrm>
            <a:off x="8498378" y="1695796"/>
            <a:ext cx="3181222" cy="2194570"/>
          </a:xfrm>
          <a:prstGeom prst="roundRect">
            <a:avLst/>
          </a:prstGeom>
          <a:solidFill>
            <a:schemeClr val="accent6"/>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a:ln>
                  <a:noFill/>
                </a:ln>
                <a:solidFill>
                  <a:srgbClr val="00296C"/>
                </a:solidFill>
                <a:effectLst/>
                <a:uLnTx/>
                <a:uFillTx/>
                <a:latin typeface="+mj-lt"/>
                <a:ea typeface="+mn-ea"/>
                <a:cs typeface="+mn-cs"/>
              </a:rPr>
              <a:t>Empowers students</a:t>
            </a:r>
          </a:p>
        </p:txBody>
      </p:sp>
      <p:sp>
        <p:nvSpPr>
          <p:cNvPr id="13" name="Rectangle: Rounded Corners 12">
            <a:extLst>
              <a:ext uri="{FF2B5EF4-FFF2-40B4-BE49-F238E27FC236}">
                <a16:creationId xmlns:a16="http://schemas.microsoft.com/office/drawing/2014/main" id="{0C05A7D3-1C59-8A02-4E60-19B95070133E}"/>
              </a:ext>
            </a:extLst>
          </p:cNvPr>
          <p:cNvSpPr/>
          <p:nvPr/>
        </p:nvSpPr>
        <p:spPr>
          <a:xfrm>
            <a:off x="2601776" y="4159430"/>
            <a:ext cx="3181222" cy="2194570"/>
          </a:xfrm>
          <a:prstGeom prst="roundRect">
            <a:avLst/>
          </a:prstGeom>
          <a:solidFill>
            <a:schemeClr val="accent6"/>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a:ln>
                  <a:noFill/>
                </a:ln>
                <a:solidFill>
                  <a:srgbClr val="00296C"/>
                </a:solidFill>
                <a:effectLst/>
                <a:uLnTx/>
                <a:uFillTx/>
                <a:latin typeface="+mj-lt"/>
                <a:ea typeface="+mn-ea"/>
                <a:cs typeface="+mn-cs"/>
              </a:rPr>
              <a:t>Encourages critical thinking </a:t>
            </a:r>
          </a:p>
        </p:txBody>
      </p:sp>
      <p:sp>
        <p:nvSpPr>
          <p:cNvPr id="15" name="Rectangle: Rounded Corners 14">
            <a:extLst>
              <a:ext uri="{FF2B5EF4-FFF2-40B4-BE49-F238E27FC236}">
                <a16:creationId xmlns:a16="http://schemas.microsoft.com/office/drawing/2014/main" id="{8EAAAA65-BBDA-00CF-7F48-EDDF8A1C94EA}"/>
              </a:ext>
            </a:extLst>
          </p:cNvPr>
          <p:cNvSpPr/>
          <p:nvPr/>
        </p:nvSpPr>
        <p:spPr>
          <a:xfrm>
            <a:off x="6409004" y="4159430"/>
            <a:ext cx="3181222" cy="2194570"/>
          </a:xfrm>
          <a:prstGeom prst="roundRect">
            <a:avLst/>
          </a:prstGeom>
          <a:solidFill>
            <a:schemeClr val="accent6"/>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a:ln>
                  <a:noFill/>
                </a:ln>
                <a:solidFill>
                  <a:srgbClr val="00296C"/>
                </a:solidFill>
                <a:effectLst/>
                <a:uLnTx/>
                <a:uFillTx/>
                <a:latin typeface="+mj-lt"/>
                <a:ea typeface="+mn-ea"/>
                <a:cs typeface="+mn-cs"/>
              </a:rPr>
              <a:t>Strengthens engagement and relevance </a:t>
            </a:r>
          </a:p>
        </p:txBody>
      </p:sp>
      <p:sp>
        <p:nvSpPr>
          <p:cNvPr id="3" name="Slide Number Placeholder 2">
            <a:extLst>
              <a:ext uri="{FF2B5EF4-FFF2-40B4-BE49-F238E27FC236}">
                <a16:creationId xmlns:a16="http://schemas.microsoft.com/office/drawing/2014/main" id="{C93049ED-66DC-6E2D-A5AE-1022B938B63C}"/>
              </a:ext>
              <a:ext uri="{C183D7F6-B498-43B3-948B-1728B52AA6E4}">
                <adec:decorative xmlns:adec="http://schemas.microsoft.com/office/drawing/2017/decorative" val="1"/>
              </a:ext>
            </a:extLst>
          </p:cNvPr>
          <p:cNvSpPr>
            <a:spLocks noGrp="1"/>
          </p:cNvSpPr>
          <p:nvPr>
            <p:ph type="sldNum" sz="quarter" idx="14"/>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10872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CB4187-B72C-8DA5-6CD3-F2C293BF8B7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1729" b="11729"/>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dirty="0"/>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486400"/>
            <a:ext cx="6407999" cy="849600"/>
          </a:xfrm>
        </p:spPr>
        <p:txBody>
          <a:bodyPr/>
          <a:lstStyle/>
          <a:p>
            <a:r>
              <a:rPr lang="en-AU"/>
              <a:t>‘Kariong – Our meeting place’ created by Stella Haynes from Cammeray Public School on Eora Country as part of the 2022 Calendar for cultural diversity.</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0023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078E-3F6F-A928-2A7D-9DF5B9F36C2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536A00A-57EC-6E98-5A51-86798D68B807}"/>
              </a:ext>
            </a:extLst>
          </p:cNvPr>
          <p:cNvSpPr>
            <a:spLocks noGrp="1"/>
          </p:cNvSpPr>
          <p:nvPr>
            <p:ph type="title"/>
          </p:nvPr>
        </p:nvSpPr>
        <p:spPr>
          <a:xfrm>
            <a:off x="195921" y="408863"/>
            <a:ext cx="4343806" cy="967401"/>
          </a:xfrm>
        </p:spPr>
        <p:txBody>
          <a:bodyPr/>
          <a:lstStyle/>
          <a:p>
            <a:r>
              <a:rPr lang="en-AU"/>
              <a:t>Activity 4 – </a:t>
            </a:r>
            <a:br>
              <a:rPr lang="en-AU"/>
            </a:br>
            <a:r>
              <a:rPr lang="en-AU"/>
              <a:t>connecting content </a:t>
            </a:r>
            <a:br>
              <a:rPr lang="en-AU"/>
            </a:br>
            <a:endParaRPr lang="en-AU"/>
          </a:p>
        </p:txBody>
      </p:sp>
      <p:pic>
        <p:nvPicPr>
          <p:cNvPr id="8" name="Graphic 7" descr="20 minute timer">
            <a:extLst>
              <a:ext uri="{FF2B5EF4-FFF2-40B4-BE49-F238E27FC236}">
                <a16:creationId xmlns:a16="http://schemas.microsoft.com/office/drawing/2014/main" id="{F30263C7-25FA-7B9D-390E-B038DE5AFF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83" y="1785860"/>
            <a:ext cx="4518881" cy="4820140"/>
          </a:xfrm>
          <a:prstGeom prst="rect">
            <a:avLst/>
          </a:prstGeom>
        </p:spPr>
      </p:pic>
      <p:grpSp>
        <p:nvGrpSpPr>
          <p:cNvPr id="4" name="Your turn" descr="Your turn">
            <a:extLst>
              <a:ext uri="{FF2B5EF4-FFF2-40B4-BE49-F238E27FC236}">
                <a16:creationId xmlns:a16="http://schemas.microsoft.com/office/drawing/2014/main" id="{B18891DE-697D-B844-8541-FDFA7D3FD383}"/>
              </a:ext>
            </a:extLst>
          </p:cNvPr>
          <p:cNvGrpSpPr/>
          <p:nvPr/>
        </p:nvGrpSpPr>
        <p:grpSpPr>
          <a:xfrm>
            <a:off x="5400000" y="270197"/>
            <a:ext cx="2957110" cy="904055"/>
            <a:chOff x="1611200" y="5225510"/>
            <a:chExt cx="2221721" cy="679231"/>
          </a:xfrm>
        </p:grpSpPr>
        <p:sp>
          <p:nvSpPr>
            <p:cNvPr id="5" name="Rectangle: Rounded Corners 4">
              <a:extLst>
                <a:ext uri="{FF2B5EF4-FFF2-40B4-BE49-F238E27FC236}">
                  <a16:creationId xmlns:a16="http://schemas.microsoft.com/office/drawing/2014/main" id="{9371B9F7-3481-F83A-FC28-FC5AC10B5109}"/>
                </a:ext>
              </a:extLst>
            </p:cNvPr>
            <p:cNvSpPr/>
            <p:nvPr/>
          </p:nvSpPr>
          <p:spPr>
            <a:xfrm>
              <a:off x="1611200" y="5326285"/>
              <a:ext cx="1693440" cy="508676"/>
            </a:xfrm>
            <a:prstGeom prst="roundRect">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9000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j-lt"/>
                  <a:ea typeface="+mn-ea"/>
                  <a:cs typeface="+mn-cs"/>
                </a:rPr>
                <a:t>Your turn</a:t>
              </a:r>
            </a:p>
          </p:txBody>
        </p:sp>
        <p:sp>
          <p:nvSpPr>
            <p:cNvPr id="6" name="Oval 5">
              <a:extLst>
                <a:ext uri="{FF2B5EF4-FFF2-40B4-BE49-F238E27FC236}">
                  <a16:creationId xmlns:a16="http://schemas.microsoft.com/office/drawing/2014/main" id="{0F4DC5CE-92BF-84AD-8B71-7E52A09CD988}"/>
                </a:ext>
              </a:extLst>
            </p:cNvPr>
            <p:cNvSpPr/>
            <p:nvPr/>
          </p:nvSpPr>
          <p:spPr>
            <a:xfrm>
              <a:off x="3153690" y="5225510"/>
              <a:ext cx="679231" cy="679231"/>
            </a:xfrm>
            <a:prstGeom prst="ellipse">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Freeform 28">
              <a:extLst>
                <a:ext uri="{FF2B5EF4-FFF2-40B4-BE49-F238E27FC236}">
                  <a16:creationId xmlns:a16="http://schemas.microsoft.com/office/drawing/2014/main" id="{1CD79010-E94E-0E54-FFD1-7BBEA68C0B6C}"/>
                </a:ext>
              </a:extLst>
            </p:cNvPr>
            <p:cNvSpPr/>
            <p:nvPr/>
          </p:nvSpPr>
          <p:spPr>
            <a:xfrm>
              <a:off x="3300877" y="5375324"/>
              <a:ext cx="384855" cy="330146"/>
            </a:xfrm>
            <a:custGeom>
              <a:avLst/>
              <a:gdLst>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23" h="346075">
                  <a:moveTo>
                    <a:pt x="213273" y="85725"/>
                  </a:moveTo>
                  <a:lnTo>
                    <a:pt x="213273" y="0"/>
                  </a:lnTo>
                  <a:lnTo>
                    <a:pt x="372023" y="155575"/>
                  </a:lnTo>
                  <a:lnTo>
                    <a:pt x="213273" y="323850"/>
                  </a:lnTo>
                  <a:cubicBezTo>
                    <a:pt x="212215" y="287867"/>
                    <a:pt x="211156" y="251883"/>
                    <a:pt x="210098" y="215900"/>
                  </a:cubicBezTo>
                  <a:cubicBezTo>
                    <a:pt x="165648" y="223308"/>
                    <a:pt x="146598" y="227542"/>
                    <a:pt x="95798" y="244475"/>
                  </a:cubicBezTo>
                  <a:cubicBezTo>
                    <a:pt x="21715" y="289983"/>
                    <a:pt x="30181" y="310092"/>
                    <a:pt x="6898" y="346075"/>
                  </a:cubicBezTo>
                  <a:cubicBezTo>
                    <a:pt x="-14269" y="302683"/>
                    <a:pt x="15365" y="218017"/>
                    <a:pt x="67223" y="152400"/>
                  </a:cubicBezTo>
                  <a:cubicBezTo>
                    <a:pt x="93681" y="134408"/>
                    <a:pt x="129665" y="94192"/>
                    <a:pt x="213273" y="85725"/>
                  </a:cubicBezTo>
                  <a:close/>
                </a:path>
              </a:pathLst>
            </a:custGeom>
            <a:solidFill>
              <a:schemeClr val="bg1"/>
            </a:solidFill>
            <a:ln cap="sq">
              <a:no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ublic Sans Light"/>
                <a:ea typeface="+mn-ea"/>
                <a:cs typeface="+mn-cs"/>
              </a:endParaRPr>
            </a:p>
          </p:txBody>
        </p:sp>
      </p:grpSp>
      <p:sp>
        <p:nvSpPr>
          <p:cNvPr id="16" name="Rectangle 15">
            <a:extLst>
              <a:ext uri="{FF2B5EF4-FFF2-40B4-BE49-F238E27FC236}">
                <a16:creationId xmlns:a16="http://schemas.microsoft.com/office/drawing/2014/main" id="{DAAA1558-F85B-40C4-92A9-C8EF6EB474A5}"/>
              </a:ext>
            </a:extLst>
          </p:cNvPr>
          <p:cNvSpPr/>
          <p:nvPr/>
        </p:nvSpPr>
        <p:spPr>
          <a:xfrm>
            <a:off x="5503824" y="1376265"/>
            <a:ext cx="6340175" cy="4820140"/>
          </a:xfrm>
          <a:prstGeom prst="rect">
            <a:avLst/>
          </a:prstGeom>
          <a:no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lIns="91440" tIns="90000" rIns="91440" bIns="90000" rtlCol="0" anchor="ctr" anchorCtr="1"/>
          <a:lstStyle/>
          <a:p>
            <a:pPr marL="163195" marR="0" lvl="1"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002664"/>
                </a:solidFill>
                <a:effectLst/>
                <a:uLnTx/>
                <a:uFillTx/>
                <a:ea typeface="+mn-lt"/>
                <a:cs typeface="+mn-lt"/>
              </a:rPr>
              <a:t>In this activity you will complete the ‘Connected </a:t>
            </a:r>
            <a:br>
              <a:rPr kumimoji="0" lang="en-AU" sz="1800" b="0" i="0" u="none" strike="noStrike" kern="1200" cap="none" spc="0" normalizeH="0" baseline="0" noProof="0">
                <a:ln>
                  <a:noFill/>
                </a:ln>
                <a:solidFill>
                  <a:srgbClr val="002664"/>
                </a:solidFill>
                <a:effectLst/>
                <a:uLnTx/>
                <a:uFillTx/>
                <a:ea typeface="+mn-lt"/>
                <a:cs typeface="+mn-lt"/>
              </a:rPr>
            </a:br>
            <a:r>
              <a:rPr kumimoji="0" lang="en-AU" sz="1800" b="0" i="0" u="none" strike="noStrike" kern="1200" cap="none" spc="0" normalizeH="0" baseline="0" noProof="0">
                <a:ln>
                  <a:noFill/>
                </a:ln>
                <a:solidFill>
                  <a:srgbClr val="002664"/>
                </a:solidFill>
                <a:effectLst/>
                <a:uLnTx/>
                <a:uFillTx/>
                <a:ea typeface="+mn-lt"/>
                <a:cs typeface="+mn-lt"/>
              </a:rPr>
              <a:t>content </a:t>
            </a:r>
            <a:r>
              <a:rPr lang="en-AU" sz="1800">
                <a:solidFill>
                  <a:srgbClr val="002664"/>
                </a:solidFill>
                <a:ea typeface="+mn-lt"/>
                <a:cs typeface="+mn-lt"/>
              </a:rPr>
              <a:t>planning’</a:t>
            </a:r>
            <a:r>
              <a:rPr kumimoji="0" lang="en-AU" sz="1800" b="0" i="0" u="none" strike="noStrike" kern="1200" cap="none" spc="0" normalizeH="0" baseline="0" noProof="0">
                <a:ln>
                  <a:noFill/>
                </a:ln>
                <a:solidFill>
                  <a:srgbClr val="002664"/>
                </a:solidFill>
                <a:effectLst/>
                <a:uLnTx/>
                <a:uFillTx/>
                <a:ea typeface="+mn-lt"/>
                <a:cs typeface="+mn-lt"/>
              </a:rPr>
              <a:t> template in the workbook:</a:t>
            </a:r>
          </a:p>
          <a:p>
            <a:pPr marL="163195" marR="0" lvl="1"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lt"/>
                <a:cs typeface="+mn-lt"/>
              </a:rPr>
              <a:t>Learn</a:t>
            </a:r>
          </a:p>
          <a:p>
            <a:pPr marL="448945" marR="0" lvl="1"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664"/>
                </a:solidFill>
                <a:effectLst/>
                <a:uLnTx/>
                <a:uFillTx/>
                <a:ea typeface="+mn-lt"/>
                <a:cs typeface="+mn-lt"/>
              </a:rPr>
              <a:t>select a stage and one content point </a:t>
            </a:r>
          </a:p>
          <a:p>
            <a:pPr marL="448945" marR="0" lvl="1"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664"/>
                </a:solidFill>
                <a:effectLst/>
                <a:uLnTx/>
                <a:uFillTx/>
                <a:ea typeface="+mn-lt"/>
                <a:cs typeface="+mn-lt"/>
              </a:rPr>
              <a:t>identify connected content in at least one of the </a:t>
            </a:r>
            <a:br>
              <a:rPr kumimoji="0" lang="en-AU" sz="1800" b="0" i="0" u="none" strike="noStrike" kern="1200" cap="none" spc="0" normalizeH="0" baseline="0" noProof="0">
                <a:ln>
                  <a:noFill/>
                </a:ln>
                <a:solidFill>
                  <a:srgbClr val="002664"/>
                </a:solidFill>
                <a:effectLst/>
                <a:uLnTx/>
                <a:uFillTx/>
                <a:ea typeface="+mn-lt"/>
                <a:cs typeface="+mn-lt"/>
              </a:rPr>
            </a:br>
            <a:r>
              <a:rPr kumimoji="0" lang="en-AU" sz="1800" b="0" i="0" u="none" strike="noStrike" kern="1200" cap="none" spc="0" normalizeH="0" baseline="0" noProof="0">
                <a:ln>
                  <a:noFill/>
                </a:ln>
                <a:solidFill>
                  <a:srgbClr val="002664"/>
                </a:solidFill>
                <a:effectLst/>
                <a:uLnTx/>
                <a:uFillTx/>
                <a:ea typeface="+mn-lt"/>
                <a:cs typeface="+mn-lt"/>
              </a:rPr>
              <a:t>other 3 focus areas and explain its connection</a:t>
            </a:r>
          </a:p>
          <a:p>
            <a:pPr marL="163195" marR="0" lvl="1"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lt"/>
                <a:cs typeface="+mn-lt"/>
              </a:rPr>
              <a:t>Do</a:t>
            </a:r>
            <a:endParaRPr kumimoji="0" lang="en-AU" sz="1800" b="1" i="0" u="none" strike="noStrike" kern="1200" cap="none" spc="0" normalizeH="0" baseline="0" noProof="0">
              <a:ln>
                <a:noFill/>
              </a:ln>
              <a:solidFill>
                <a:srgbClr val="002664"/>
              </a:solidFill>
              <a:effectLst/>
              <a:uLnTx/>
              <a:uFillTx/>
              <a:latin typeface="+mj-lt"/>
              <a:ea typeface="+mn-lt"/>
              <a:cs typeface="+mn-lt"/>
            </a:endParaRPr>
          </a:p>
          <a:p>
            <a:pPr marL="163195" marR="0" lvl="1" algn="l" defTabSz="609585" rtl="0" eaLnBrk="1" fontAlgn="auto" latinLnBrk="0" hangingPunct="1">
              <a:lnSpc>
                <a:spcPct val="150000"/>
              </a:lnSpc>
              <a:spcBef>
                <a:spcPts val="0"/>
              </a:spcBef>
              <a:spcAft>
                <a:spcPts val="1200"/>
              </a:spcAft>
              <a:buClrTx/>
              <a:buSzTx/>
              <a:tabLst/>
              <a:defRPr/>
            </a:pPr>
            <a:r>
              <a:rPr kumimoji="0" lang="en-AU" sz="1800" b="0" i="0" u="none" strike="noStrike" kern="1200" cap="none" spc="0" normalizeH="0" baseline="0" noProof="0">
                <a:ln>
                  <a:noFill/>
                </a:ln>
                <a:solidFill>
                  <a:srgbClr val="002664"/>
                </a:solidFill>
                <a:effectLst/>
                <a:uLnTx/>
                <a:uFillTx/>
                <a:ea typeface="+mn-lt"/>
                <a:cs typeface="+mn-lt"/>
              </a:rPr>
              <a:t>consider the teaching and learning for your context.</a:t>
            </a:r>
          </a:p>
        </p:txBody>
      </p:sp>
      <p:pic>
        <p:nvPicPr>
          <p:cNvPr id="20" name="Picture 19" descr="The image is a structured table format for &quot;PDHPE - Connected content planning.&quot; The table has multiple sections with a blue header indicating the title. Below the blue header is a grey section labeled &quot;LEARN - What connections can you make across focus areas?&quot; Various columns are labeled as &quot;Stage,&quot; with boxes for Early Stage 1 through Stage 3. The rows are marked for &quot;Focus area&quot; and &quot;Content point,&quot; with bullet points indicated below them. The table also contains separate sections for &quot;Key connections across the content points&quot; and another part labeled &quot;DO - What teaching strategy/strategies will you apply to connect this content?&quot; with fields for teaching strategies and next steps.">
            <a:extLst>
              <a:ext uri="{FF2B5EF4-FFF2-40B4-BE49-F238E27FC236}">
                <a16:creationId xmlns:a16="http://schemas.microsoft.com/office/drawing/2014/main" id="{6E15463F-42C3-8CA8-639D-6052EF9D4181}"/>
              </a:ext>
            </a:extLst>
          </p:cNvPr>
          <p:cNvPicPr>
            <a:picLocks noChangeAspect="1"/>
          </p:cNvPicPr>
          <p:nvPr/>
        </p:nvPicPr>
        <p:blipFill>
          <a:blip r:embed="rId5"/>
          <a:stretch>
            <a:fillRect/>
          </a:stretch>
        </p:blipFill>
        <p:spPr>
          <a:xfrm>
            <a:off x="5400000" y="1322480"/>
            <a:ext cx="6443999" cy="4953737"/>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A00A45AF-6E5E-C268-E6C9-F29B6EECF765}"/>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3178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BC4BD-A5CE-26E1-80E8-65F9A808DB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AEA7767-4E01-F750-98D5-6167B5CC07A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563" b="-1"/>
          <a:stretch/>
        </p:blipFill>
        <p:spPr>
          <a:xfrm>
            <a:off x="0" y="-106680"/>
            <a:ext cx="5066814" cy="6964680"/>
          </a:xfrm>
          <a:prstGeom prst="rect">
            <a:avLst/>
          </a:prstGeom>
          <a:noFill/>
        </p:spPr>
      </p:pic>
      <p:sp>
        <p:nvSpPr>
          <p:cNvPr id="6" name="Title 5">
            <a:extLst>
              <a:ext uri="{FF2B5EF4-FFF2-40B4-BE49-F238E27FC236}">
                <a16:creationId xmlns:a16="http://schemas.microsoft.com/office/drawing/2014/main" id="{6CF92137-DB97-850C-A8FD-E518D1C21DEF}"/>
              </a:ext>
            </a:extLst>
          </p:cNvPr>
          <p:cNvSpPr>
            <a:spLocks noGrp="1"/>
          </p:cNvSpPr>
          <p:nvPr>
            <p:ph type="title"/>
          </p:nvPr>
        </p:nvSpPr>
        <p:spPr/>
        <p:txBody>
          <a:bodyPr anchor="t">
            <a:normAutofit/>
          </a:bodyPr>
          <a:lstStyle/>
          <a:p>
            <a:r>
              <a:rPr lang="en-AU" dirty="0"/>
              <a:t>Key takeaways </a:t>
            </a:r>
            <a:r>
              <a:rPr lang="en-AU" dirty="0">
                <a:solidFill>
                  <a:schemeClr val="bg1"/>
                </a:solidFill>
              </a:rPr>
              <a:t>(2)</a:t>
            </a:r>
          </a:p>
        </p:txBody>
      </p:sp>
      <p:sp>
        <p:nvSpPr>
          <p:cNvPr id="13" name="Text Placeholder 2">
            <a:extLst>
              <a:ext uri="{FF2B5EF4-FFF2-40B4-BE49-F238E27FC236}">
                <a16:creationId xmlns:a16="http://schemas.microsoft.com/office/drawing/2014/main" id="{5295D158-BA02-49BF-4626-3141BE5B1CFF}"/>
              </a:ext>
            </a:extLst>
          </p:cNvPr>
          <p:cNvSpPr>
            <a:spLocks noGrp="1"/>
          </p:cNvSpPr>
          <p:nvPr>
            <p:ph type="body" sz="quarter" idx="17"/>
          </p:nvPr>
        </p:nvSpPr>
        <p:spPr/>
        <p:txBody>
          <a:bodyPr vert="horz" lIns="0" tIns="0" rIns="0" bIns="0" rtlCol="0" anchor="t">
            <a:normAutofit/>
          </a:bodyPr>
          <a:lstStyle/>
          <a:p>
            <a:r>
              <a:rPr lang="en-US">
                <a:solidFill>
                  <a:schemeClr val="accent1"/>
                </a:solidFill>
                <a:ea typeface="+mn-lt"/>
                <a:cs typeface="+mn-lt"/>
              </a:rPr>
              <a:t>Consider:</a:t>
            </a:r>
            <a:endParaRPr lang="en-US">
              <a:solidFill>
                <a:schemeClr val="accent1"/>
              </a:solidFill>
            </a:endParaRPr>
          </a:p>
          <a:p>
            <a:pPr marL="342900" indent="-342900">
              <a:buFont typeface="Arial" panose="020B0604020202020204" pitchFamily="34" charset="0"/>
              <a:buChar char="•"/>
            </a:pPr>
            <a:r>
              <a:rPr lang="en-US">
                <a:solidFill>
                  <a:schemeClr val="accent1"/>
                </a:solidFill>
                <a:ea typeface="+mn-lt"/>
                <a:cs typeface="+mn-lt"/>
              </a:rPr>
              <a:t>the key research underpinning the PDHPE K–6 Syllabus</a:t>
            </a:r>
            <a:endParaRPr lang="en-US">
              <a:solidFill>
                <a:schemeClr val="accent1"/>
              </a:solidFill>
            </a:endParaRPr>
          </a:p>
          <a:p>
            <a:pPr marL="342900" indent="-342900">
              <a:buFont typeface="Arial" panose="020B0604020202020204" pitchFamily="34" charset="0"/>
              <a:buChar char="•"/>
            </a:pPr>
            <a:r>
              <a:rPr lang="en-US">
                <a:solidFill>
                  <a:schemeClr val="accent1"/>
                </a:solidFill>
              </a:rPr>
              <a:t>the </a:t>
            </a:r>
            <a:r>
              <a:rPr lang="en-US" err="1">
                <a:solidFill>
                  <a:schemeClr val="accent1"/>
                </a:solidFill>
              </a:rPr>
              <a:t>organisation</a:t>
            </a:r>
            <a:r>
              <a:rPr lang="en-US">
                <a:solidFill>
                  <a:schemeClr val="accent1"/>
                </a:solidFill>
              </a:rPr>
              <a:t> of content in the syllabus</a:t>
            </a:r>
          </a:p>
          <a:p>
            <a:pPr marL="342900" indent="-342900">
              <a:buFont typeface="Arial" panose="020B0604020202020204" pitchFamily="34" charset="0"/>
              <a:buChar char="•"/>
            </a:pPr>
            <a:r>
              <a:rPr lang="en-US">
                <a:solidFill>
                  <a:schemeClr val="accent1"/>
                </a:solidFill>
              </a:rPr>
              <a:t>how to sequence and connect content across focus areas and why it is important.</a:t>
            </a:r>
          </a:p>
        </p:txBody>
      </p:sp>
      <p:sp>
        <p:nvSpPr>
          <p:cNvPr id="4" name="Slide Number Placeholder 3">
            <a:extLst>
              <a:ext uri="{FF2B5EF4-FFF2-40B4-BE49-F238E27FC236}">
                <a16:creationId xmlns:a16="http://schemas.microsoft.com/office/drawing/2014/main" id="{F4E47E3F-7592-5A1C-414C-2376E4ACB5EA}"/>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21</a:t>
            </a:fld>
            <a:endParaRPr lang="en-AU"/>
          </a:p>
        </p:txBody>
      </p:sp>
    </p:spTree>
    <p:extLst>
      <p:ext uri="{BB962C8B-B14F-4D97-AF65-F5344CB8AC3E}">
        <p14:creationId xmlns:p14="http://schemas.microsoft.com/office/powerpoint/2010/main" val="40821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4FC161-4BB3-60B6-FB8D-E9A9E619CA57}"/>
              </a:ext>
            </a:extLst>
          </p:cNvPr>
          <p:cNvSpPr>
            <a:spLocks noGrp="1"/>
          </p:cNvSpPr>
          <p:nvPr>
            <p:ph type="ctrTitle"/>
          </p:nvPr>
        </p:nvSpPr>
        <p:spPr>
          <a:xfrm>
            <a:off x="583544" y="4089397"/>
            <a:ext cx="11291998" cy="800681"/>
          </a:xfrm>
        </p:spPr>
        <p:txBody>
          <a:bodyPr/>
          <a:lstStyle/>
          <a:p>
            <a:r>
              <a:rPr lang="en-US"/>
              <a:t>Contact us</a:t>
            </a:r>
            <a:endParaRPr lang="en-AU"/>
          </a:p>
        </p:txBody>
      </p:sp>
      <p:sp>
        <p:nvSpPr>
          <p:cNvPr id="17" name="Text Placeholder 16">
            <a:extLst>
              <a:ext uri="{FF2B5EF4-FFF2-40B4-BE49-F238E27FC236}">
                <a16:creationId xmlns:a16="http://schemas.microsoft.com/office/drawing/2014/main" id="{53A9BDEE-02EB-4EBF-2A84-074E7D8878C9}"/>
              </a:ext>
            </a:extLst>
          </p:cNvPr>
          <p:cNvSpPr>
            <a:spLocks noGrp="1"/>
          </p:cNvSpPr>
          <p:nvPr>
            <p:ph type="body" sz="quarter" idx="4294967295"/>
          </p:nvPr>
        </p:nvSpPr>
        <p:spPr>
          <a:xfrm>
            <a:off x="583544" y="4879266"/>
            <a:ext cx="7210425" cy="531813"/>
          </a:xfrm>
        </p:spPr>
        <p:txBody>
          <a:bodyPr/>
          <a:lstStyle/>
          <a:p>
            <a:r>
              <a:rPr lang="en-AU" sz="2800">
                <a:solidFill>
                  <a:schemeClr val="accent4"/>
                </a:solidFill>
                <a:latin typeface="+mj-lt"/>
              </a:rPr>
              <a:t>Primary Curriculum Statewide Staffroom</a:t>
            </a:r>
          </a:p>
        </p:txBody>
      </p:sp>
      <p:sp>
        <p:nvSpPr>
          <p:cNvPr id="16" name="Text Placeholder 15">
            <a:extLst>
              <a:ext uri="{FF2B5EF4-FFF2-40B4-BE49-F238E27FC236}">
                <a16:creationId xmlns:a16="http://schemas.microsoft.com/office/drawing/2014/main" id="{8C135A8B-C546-4129-197C-C4A2341AFF37}"/>
              </a:ext>
            </a:extLst>
          </p:cNvPr>
          <p:cNvSpPr>
            <a:spLocks noGrp="1"/>
          </p:cNvSpPr>
          <p:nvPr>
            <p:ph type="body" sz="quarter" idx="11"/>
          </p:nvPr>
        </p:nvSpPr>
        <p:spPr>
          <a:xfrm>
            <a:off x="583544" y="5679947"/>
            <a:ext cx="6108226" cy="472779"/>
          </a:xfrm>
        </p:spPr>
        <p:txBody>
          <a:bodyPr/>
          <a:lstStyle/>
          <a:p>
            <a:r>
              <a:rPr lang="en-AU" sz="2800">
                <a:solidFill>
                  <a:schemeClr val="bg1"/>
                </a:solidFill>
                <a:hlinkClick r:id="rId3">
                  <a:extLst>
                    <a:ext uri="{A12FA001-AC4F-418D-AE19-62706E023703}">
                      <ahyp:hlinkClr xmlns:ahyp="http://schemas.microsoft.com/office/drawing/2018/hyperlinkcolor" val="tx"/>
                    </a:ext>
                  </a:extLst>
                </a:hlinkClick>
              </a:rPr>
              <a:t>primarycurriculum@det.nsw.edu.au</a:t>
            </a:r>
            <a:endParaRPr lang="en-AU" sz="2800">
              <a:solidFill>
                <a:schemeClr val="bg1"/>
              </a:solidFill>
            </a:endParaRPr>
          </a:p>
        </p:txBody>
      </p:sp>
      <p:pic>
        <p:nvPicPr>
          <p:cNvPr id="18" name="Picture 17" descr="A QR code to the enrolment page to join the statewide staffroom.">
            <a:extLst>
              <a:ext uri="{FF2B5EF4-FFF2-40B4-BE49-F238E27FC236}">
                <a16:creationId xmlns:a16="http://schemas.microsoft.com/office/drawing/2014/main" id="{07F04B57-21FA-68C3-66E7-BE96041DBEAD}"/>
              </a:ext>
            </a:extLst>
          </p:cNvPr>
          <p:cNvPicPr>
            <a:picLocks noChangeAspect="1"/>
          </p:cNvPicPr>
          <p:nvPr/>
        </p:nvPicPr>
        <p:blipFill>
          <a:blip r:embed="rId4"/>
          <a:stretch>
            <a:fillRect/>
          </a:stretch>
        </p:blipFill>
        <p:spPr>
          <a:xfrm>
            <a:off x="8144223" y="2553312"/>
            <a:ext cx="3625598" cy="3599414"/>
          </a:xfrm>
          <a:prstGeom prst="rect">
            <a:avLst/>
          </a:prstGeom>
        </p:spPr>
      </p:pic>
    </p:spTree>
    <p:extLst>
      <p:ext uri="{BB962C8B-B14F-4D97-AF65-F5344CB8AC3E}">
        <p14:creationId xmlns:p14="http://schemas.microsoft.com/office/powerpoint/2010/main" val="28226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a:t>
            </a:r>
            <a:r>
              <a:rPr lang="en-AU" u="sng"/>
              <a:t>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Public Sans"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Public Sans"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Public Sans"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Public Sans" panose="020B0604020202020204" pitchFamily="34" charset="0"/>
              <a:buChar char="•"/>
            </a:pPr>
            <a:r>
              <a:rPr lang="en-AU" sz="120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17108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0418-7BB8-5989-479B-3534AFE05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9E7D1-E9C2-60E7-33F7-76E5E6945BBC}"/>
              </a:ext>
            </a:extLst>
          </p:cNvPr>
          <p:cNvSpPr>
            <a:spLocks noGrp="1"/>
          </p:cNvSpPr>
          <p:nvPr>
            <p:ph type="title"/>
          </p:nvPr>
        </p:nvSpPr>
        <p:spPr>
          <a:xfrm>
            <a:off x="360000" y="360000"/>
            <a:ext cx="10764000" cy="545601"/>
          </a:xfrm>
        </p:spPr>
        <p:txBody>
          <a:bodyPr/>
          <a:lstStyle/>
          <a:p>
            <a:r>
              <a:rPr lang="en-AU"/>
              <a:t>Australian Professional Standards for Teachers</a:t>
            </a:r>
          </a:p>
        </p:txBody>
      </p:sp>
      <p:sp>
        <p:nvSpPr>
          <p:cNvPr id="7" name="Text Placeholder 6">
            <a:extLst>
              <a:ext uri="{FF2B5EF4-FFF2-40B4-BE49-F238E27FC236}">
                <a16:creationId xmlns:a16="http://schemas.microsoft.com/office/drawing/2014/main" id="{653C95D3-62C8-975F-6DFF-C42A06890BAD}"/>
              </a:ext>
            </a:extLst>
          </p:cNvPr>
          <p:cNvSpPr>
            <a:spLocks noGrp="1"/>
          </p:cNvSpPr>
          <p:nvPr>
            <p:ph type="body" sz="quarter" idx="18"/>
          </p:nvPr>
        </p:nvSpPr>
        <p:spPr/>
        <p:txBody>
          <a:bodyPr/>
          <a:lstStyle/>
          <a:p>
            <a:r>
              <a:rPr lang="en-AU"/>
              <a:t>Standard descriptors</a:t>
            </a:r>
          </a:p>
        </p:txBody>
      </p:sp>
      <p:grpSp>
        <p:nvGrpSpPr>
          <p:cNvPr id="4" name="Group 3">
            <a:extLst>
              <a:ext uri="{FF2B5EF4-FFF2-40B4-BE49-F238E27FC236}">
                <a16:creationId xmlns:a16="http://schemas.microsoft.com/office/drawing/2014/main" id="{C441C2B6-4E27-10B0-AED3-374EF1DD7211}"/>
              </a:ext>
              <a:ext uri="{C183D7F6-B498-43B3-948B-1728B52AA6E4}">
                <adec:decorative xmlns:adec="http://schemas.microsoft.com/office/drawing/2017/decorative" val="1"/>
              </a:ext>
            </a:extLst>
          </p:cNvPr>
          <p:cNvGrpSpPr/>
          <p:nvPr/>
        </p:nvGrpSpPr>
        <p:grpSpPr>
          <a:xfrm>
            <a:off x="353999" y="1480655"/>
            <a:ext cx="11484000" cy="4708778"/>
            <a:chOff x="353999" y="1480655"/>
            <a:chExt cx="11484000" cy="4708778"/>
          </a:xfrm>
        </p:grpSpPr>
        <p:sp>
          <p:nvSpPr>
            <p:cNvPr id="9" name="Rectangle: Rounded Corners 8">
              <a:extLst>
                <a:ext uri="{FF2B5EF4-FFF2-40B4-BE49-F238E27FC236}">
                  <a16:creationId xmlns:a16="http://schemas.microsoft.com/office/drawing/2014/main" id="{9D26D24E-A27C-858B-5A7F-A9B42F9941E2}"/>
                </a:ext>
              </a:extLst>
            </p:cNvPr>
            <p:cNvSpPr/>
            <p:nvPr/>
          </p:nvSpPr>
          <p:spPr>
            <a:xfrm>
              <a:off x="353999" y="1480655"/>
              <a:ext cx="11483999" cy="2279373"/>
            </a:xfrm>
            <a:prstGeom prst="roundRect">
              <a:avLst>
                <a:gd name="adj" fmla="val 7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FCC9C77B-1392-263C-EED5-E3E864BACFF7}"/>
                </a:ext>
              </a:extLst>
            </p:cNvPr>
            <p:cNvSpPr/>
            <p:nvPr/>
          </p:nvSpPr>
          <p:spPr>
            <a:xfrm>
              <a:off x="354000" y="3910060"/>
              <a:ext cx="11483999" cy="2279373"/>
            </a:xfrm>
            <a:prstGeom prst="roundRect">
              <a:avLst>
                <a:gd name="adj" fmla="val 7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Rounded Corners 12">
            <a:extLst>
              <a:ext uri="{FF2B5EF4-FFF2-40B4-BE49-F238E27FC236}">
                <a16:creationId xmlns:a16="http://schemas.microsoft.com/office/drawing/2014/main" id="{43FD1D91-5077-B31D-A509-1D205FE660FE}"/>
              </a:ext>
            </a:extLst>
          </p:cNvPr>
          <p:cNvSpPr/>
          <p:nvPr/>
        </p:nvSpPr>
        <p:spPr>
          <a:xfrm>
            <a:off x="559076" y="1719536"/>
            <a:ext cx="3810000" cy="17996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GB" sz="1800" b="1">
                <a:solidFill>
                  <a:srgbClr val="FFFFFF"/>
                </a:solidFill>
                <a:latin typeface="+mj-lt"/>
              </a:rPr>
              <a:t>6.2 </a:t>
            </a:r>
            <a:r>
              <a:rPr lang="en-US" sz="1800" b="1">
                <a:latin typeface="+mj-lt"/>
              </a:rPr>
              <a:t> – </a:t>
            </a:r>
            <a:r>
              <a:rPr lang="en-GB" sz="1800" b="1">
                <a:solidFill>
                  <a:srgbClr val="FFFFFF"/>
                </a:solidFill>
                <a:latin typeface="+mj-lt"/>
              </a:rPr>
              <a:t>Engage in professional learning and improve practice</a:t>
            </a:r>
            <a:endParaRPr lang="en-GB" sz="1800" b="1">
              <a:latin typeface="+mj-lt"/>
            </a:endParaRPr>
          </a:p>
        </p:txBody>
      </p:sp>
      <p:sp>
        <p:nvSpPr>
          <p:cNvPr id="15" name="Rectangle: Rounded Corners 14">
            <a:extLst>
              <a:ext uri="{FF2B5EF4-FFF2-40B4-BE49-F238E27FC236}">
                <a16:creationId xmlns:a16="http://schemas.microsoft.com/office/drawing/2014/main" id="{6154597D-CC56-8B3E-EF98-B5267886D090}"/>
              </a:ext>
            </a:extLst>
          </p:cNvPr>
          <p:cNvSpPr/>
          <p:nvPr/>
        </p:nvSpPr>
        <p:spPr>
          <a:xfrm>
            <a:off x="4708574" y="1719536"/>
            <a:ext cx="6789928" cy="1799617"/>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ct val="150000"/>
              </a:lnSpc>
              <a:spcAft>
                <a:spcPts val="1200"/>
              </a:spcAft>
            </a:pPr>
            <a:r>
              <a:rPr lang="en-US" sz="1800">
                <a:solidFill>
                  <a:srgbClr val="00296C"/>
                </a:solidFill>
                <a:cs typeface="Public Sans"/>
              </a:rPr>
              <a:t>6.2.2 – Participate in learning to update knowledge and practice, targeted to professional needs and school and/or system priorities.</a:t>
            </a:r>
            <a:endParaRPr lang="en-US" sz="1800">
              <a:solidFill>
                <a:srgbClr val="00296C"/>
              </a:solidFill>
            </a:endParaRPr>
          </a:p>
        </p:txBody>
      </p:sp>
      <p:sp>
        <p:nvSpPr>
          <p:cNvPr id="14" name="Rectangle: Rounded Corners 13">
            <a:extLst>
              <a:ext uri="{FF2B5EF4-FFF2-40B4-BE49-F238E27FC236}">
                <a16:creationId xmlns:a16="http://schemas.microsoft.com/office/drawing/2014/main" id="{1199F5D1-BA1B-AE23-3F2A-831F828BC1F9}"/>
              </a:ext>
            </a:extLst>
          </p:cNvPr>
          <p:cNvSpPr/>
          <p:nvPr/>
        </p:nvSpPr>
        <p:spPr>
          <a:xfrm>
            <a:off x="547707" y="4149939"/>
            <a:ext cx="3810000" cy="17996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mj-lt"/>
                <a:ea typeface="+mn-ea"/>
                <a:cs typeface="+mn-cs"/>
              </a:rPr>
              <a:t>6.3 – Engage with colleagues and improve practice</a:t>
            </a:r>
          </a:p>
        </p:txBody>
      </p:sp>
      <p:sp>
        <p:nvSpPr>
          <p:cNvPr id="16" name="Rectangle: Rounded Corners 15">
            <a:extLst>
              <a:ext uri="{FF2B5EF4-FFF2-40B4-BE49-F238E27FC236}">
                <a16:creationId xmlns:a16="http://schemas.microsoft.com/office/drawing/2014/main" id="{348A4381-97C9-7862-80C2-F296A295E0D0}"/>
              </a:ext>
            </a:extLst>
          </p:cNvPr>
          <p:cNvSpPr/>
          <p:nvPr/>
        </p:nvSpPr>
        <p:spPr>
          <a:xfrm>
            <a:off x="4708574" y="4149940"/>
            <a:ext cx="6789928" cy="1799616"/>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ct val="150000"/>
              </a:lnSpc>
              <a:spcAft>
                <a:spcPts val="1200"/>
              </a:spcAft>
            </a:pPr>
            <a:r>
              <a:rPr lang="en-US" sz="1800">
                <a:solidFill>
                  <a:srgbClr val="00296C"/>
                </a:solidFill>
                <a:cs typeface="Public Sans"/>
              </a:rPr>
              <a:t>6.3.2 – Contribute to collegial discussions and apply constructive feedback from colleagues to improve professional knowledge and practice</a:t>
            </a:r>
          </a:p>
        </p:txBody>
      </p:sp>
      <p:sp>
        <p:nvSpPr>
          <p:cNvPr id="6" name="Slide Number Placeholder 5">
            <a:extLst>
              <a:ext uri="{FF2B5EF4-FFF2-40B4-BE49-F238E27FC236}">
                <a16:creationId xmlns:a16="http://schemas.microsoft.com/office/drawing/2014/main" id="{E74EFB23-00F7-3C77-CF0E-24A3C21A99D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custDataLst>
      <p:tags r:id="rId1"/>
    </p:custDataLst>
    <p:extLst>
      <p:ext uri="{BB962C8B-B14F-4D97-AF65-F5344CB8AC3E}">
        <p14:creationId xmlns:p14="http://schemas.microsoft.com/office/powerpoint/2010/main" val="28067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063D-DDDE-0090-7284-145F78C7F380}"/>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546A0556-EE17-6F87-E8A1-C83ACE4FF413}"/>
              </a:ext>
              <a:ext uri="{C183D7F6-B498-43B3-948B-1728B52AA6E4}">
                <adec:decorative xmlns:adec="http://schemas.microsoft.com/office/drawing/2017/decorative" val="1"/>
              </a:ext>
            </a:extLst>
          </p:cNvPr>
          <p:cNvSpPr/>
          <p:nvPr/>
        </p:nvSpPr>
        <p:spPr>
          <a:xfrm>
            <a:off x="443536" y="1627507"/>
            <a:ext cx="4104574" cy="2384828"/>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216000" tIns="45720" rIns="216000" bIns="45720" rtlCol="0" anchor="ctr" anchorCtr="1"/>
          <a:lstStyle/>
          <a:p>
            <a:pPr>
              <a:lnSpc>
                <a:spcPct val="150000"/>
              </a:lnSpc>
              <a:spcAft>
                <a:spcPts val="1200"/>
              </a:spcAft>
              <a:defRPr/>
            </a:pPr>
            <a:r>
              <a:rPr lang="en-AU" sz="2000" dirty="0">
                <a:solidFill>
                  <a:schemeClr val="bg1"/>
                </a:solidFill>
              </a:rPr>
              <a:t>We are learning to deepen our understanding of PDHPE K–6 syllabus content.</a:t>
            </a:r>
          </a:p>
        </p:txBody>
      </p:sp>
      <p:pic>
        <p:nvPicPr>
          <p:cNvPr id="35" name="Picture 2">
            <a:extLst>
              <a:ext uri="{FF2B5EF4-FFF2-40B4-BE49-F238E27FC236}">
                <a16:creationId xmlns:a16="http://schemas.microsoft.com/office/drawing/2014/main" id="{753B9469-0F59-7B54-D85A-8E44B3B0E6A1}"/>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396" y="4696392"/>
            <a:ext cx="4310854" cy="17869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772E75D-37FE-1A8A-C23F-21954C5A4D8C}"/>
              </a:ext>
            </a:extLst>
          </p:cNvPr>
          <p:cNvSpPr>
            <a:spLocks noGrp="1"/>
          </p:cNvSpPr>
          <p:nvPr>
            <p:ph type="title"/>
          </p:nvPr>
        </p:nvSpPr>
        <p:spPr>
          <a:xfrm>
            <a:off x="205258" y="-820839"/>
            <a:ext cx="11446439" cy="554400"/>
          </a:xfrm>
        </p:spPr>
        <p:txBody>
          <a:bodyPr/>
          <a:lstStyle/>
          <a:p>
            <a:r>
              <a:rPr lang="en-US"/>
              <a:t>Learning intentions and success criteria</a:t>
            </a:r>
            <a:endParaRPr lang="en-AU"/>
          </a:p>
        </p:txBody>
      </p:sp>
      <p:sp>
        <p:nvSpPr>
          <p:cNvPr id="4" name="Title 4">
            <a:extLst>
              <a:ext uri="{FF2B5EF4-FFF2-40B4-BE49-F238E27FC236}">
                <a16:creationId xmlns:a16="http://schemas.microsoft.com/office/drawing/2014/main" id="{F10E9223-3780-B9B6-D197-FABE622F22A6}"/>
              </a:ext>
            </a:extLst>
          </p:cNvPr>
          <p:cNvSpPr txBox="1">
            <a:spLocks/>
          </p:cNvSpPr>
          <p:nvPr/>
        </p:nvSpPr>
        <p:spPr>
          <a:xfrm>
            <a:off x="205260" y="389051"/>
            <a:ext cx="4207714" cy="5544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US">
                <a:cs typeface="Public Sans" panose="020B0604020202020204" pitchFamily="34" charset="0"/>
              </a:rPr>
              <a:t>Learning intention</a:t>
            </a:r>
            <a:endParaRPr lang="en-AU">
              <a:cs typeface="Public Sans" panose="020B0604020202020204" pitchFamily="34" charset="0"/>
            </a:endParaRPr>
          </a:p>
        </p:txBody>
      </p:sp>
      <p:sp>
        <p:nvSpPr>
          <p:cNvPr id="6" name="Title 4">
            <a:extLst>
              <a:ext uri="{FF2B5EF4-FFF2-40B4-BE49-F238E27FC236}">
                <a16:creationId xmlns:a16="http://schemas.microsoft.com/office/drawing/2014/main" id="{9363109A-EC22-351B-CF86-76B73982DD11}"/>
              </a:ext>
            </a:extLst>
          </p:cNvPr>
          <p:cNvSpPr txBox="1">
            <a:spLocks/>
          </p:cNvSpPr>
          <p:nvPr/>
        </p:nvSpPr>
        <p:spPr>
          <a:xfrm>
            <a:off x="5399998" y="389051"/>
            <a:ext cx="4207714" cy="5544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US">
                <a:cs typeface="Public Sans" panose="020B0604020202020204" pitchFamily="34" charset="0"/>
              </a:rPr>
              <a:t>Success criteria</a:t>
            </a:r>
            <a:endParaRPr lang="en-AU">
              <a:cs typeface="Public Sans" panose="020B0604020202020204" pitchFamily="34" charset="0"/>
            </a:endParaRPr>
          </a:p>
        </p:txBody>
      </p:sp>
      <p:sp>
        <p:nvSpPr>
          <p:cNvPr id="7" name="Text Placeholder 6">
            <a:extLst>
              <a:ext uri="{FF2B5EF4-FFF2-40B4-BE49-F238E27FC236}">
                <a16:creationId xmlns:a16="http://schemas.microsoft.com/office/drawing/2014/main" id="{E9911E53-E2BC-C10B-0F8A-CEAC8C26C76A}"/>
              </a:ext>
            </a:extLst>
          </p:cNvPr>
          <p:cNvSpPr>
            <a:spLocks noGrp="1"/>
          </p:cNvSpPr>
          <p:nvPr>
            <p:ph type="body" sz="quarter" idx="18"/>
          </p:nvPr>
        </p:nvSpPr>
        <p:spPr/>
        <p:txBody>
          <a:bodyPr/>
          <a:lstStyle/>
          <a:p>
            <a:r>
              <a:rPr lang="en-AU"/>
              <a:t>I will be successful if I can</a:t>
            </a:r>
          </a:p>
        </p:txBody>
      </p:sp>
      <p:grpSp>
        <p:nvGrpSpPr>
          <p:cNvPr id="9" name="Group 8" descr="explain the organisation, sequencing and connecting content in the PDHPE K–6 Syllabus">
            <a:extLst>
              <a:ext uri="{FF2B5EF4-FFF2-40B4-BE49-F238E27FC236}">
                <a16:creationId xmlns:a16="http://schemas.microsoft.com/office/drawing/2014/main" id="{FA432975-37AC-8059-06CA-0588391CF72E}"/>
              </a:ext>
            </a:extLst>
          </p:cNvPr>
          <p:cNvGrpSpPr/>
          <p:nvPr/>
        </p:nvGrpSpPr>
        <p:grpSpPr>
          <a:xfrm>
            <a:off x="5399997" y="2314204"/>
            <a:ext cx="6251700" cy="1011434"/>
            <a:chOff x="5399998" y="2872810"/>
            <a:chExt cx="6251700" cy="1011434"/>
          </a:xfrm>
        </p:grpSpPr>
        <p:sp>
          <p:nvSpPr>
            <p:cNvPr id="23" name="Oval 22">
              <a:extLst>
                <a:ext uri="{FF2B5EF4-FFF2-40B4-BE49-F238E27FC236}">
                  <a16:creationId xmlns:a16="http://schemas.microsoft.com/office/drawing/2014/main" id="{33BF6DC4-CB0C-5C96-2B35-663B8F8F06CD}"/>
                </a:ext>
                <a:ext uri="{C183D7F6-B498-43B3-948B-1728B52AA6E4}">
                  <adec:decorative xmlns:adec="http://schemas.microsoft.com/office/drawing/2017/decorative" val="1"/>
                </a:ext>
              </a:extLst>
            </p:cNvPr>
            <p:cNvSpPr/>
            <p:nvPr/>
          </p:nvSpPr>
          <p:spPr>
            <a:xfrm>
              <a:off x="5399998" y="2872810"/>
              <a:ext cx="970642" cy="1011434"/>
            </a:xfrm>
            <a:prstGeom prst="ellipse">
              <a:avLst/>
            </a:prstGeom>
            <a:blipFill>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609585" rtl="0" eaLnBrk="1" fontAlgn="auto" latinLnBrk="0" hangingPunct="1">
                <a:lnSpc>
                  <a:spcPct val="114000"/>
                </a:lnSpc>
                <a:spcBef>
                  <a:spcPts val="0"/>
                </a:spcBef>
                <a:spcAft>
                  <a:spcPts val="1200"/>
                </a:spcAft>
                <a:buClrTx/>
                <a:buSzTx/>
                <a:buFontTx/>
                <a:buNone/>
                <a:tabLst/>
                <a:defRPr/>
              </a:pPr>
              <a:endParaRPr kumimoji="0" lang="en-AU" sz="1800" b="0" i="0" u="none" strike="noStrike" kern="1200" cap="none" spc="0" normalizeH="0" baseline="0" noProof="0">
                <a:ln>
                  <a:noFill/>
                </a:ln>
                <a:solidFill>
                  <a:srgbClr val="FFFFFF">
                    <a:hueOff val="0"/>
                    <a:satOff val="0"/>
                    <a:lumOff val="0"/>
                    <a:alphaOff val="0"/>
                  </a:srgbClr>
                </a:solidFill>
                <a:effectLst/>
                <a:uLnTx/>
                <a:uFillTx/>
                <a:ea typeface="+mn-ea"/>
                <a:cs typeface="+mn-cs"/>
              </a:endParaRPr>
            </a:p>
          </p:txBody>
        </p:sp>
        <p:sp>
          <p:nvSpPr>
            <p:cNvPr id="29" name="TextBox 28">
              <a:extLst>
                <a:ext uri="{FF2B5EF4-FFF2-40B4-BE49-F238E27FC236}">
                  <a16:creationId xmlns:a16="http://schemas.microsoft.com/office/drawing/2014/main" id="{E6E1AC18-8CF7-8580-A9F7-40C440C6B0FB}"/>
                </a:ext>
              </a:extLst>
            </p:cNvPr>
            <p:cNvSpPr txBox="1"/>
            <p:nvPr/>
          </p:nvSpPr>
          <p:spPr>
            <a:xfrm>
              <a:off x="6723523" y="2917792"/>
              <a:ext cx="4928175" cy="92147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4000"/>
                </a:lnSpc>
                <a:spcAft>
                  <a:spcPts val="1200"/>
                </a:spcAft>
                <a:defRPr/>
              </a:pPr>
              <a:r>
                <a:rPr lang="en-AU" sz="1800" dirty="0">
                  <a:solidFill>
                    <a:srgbClr val="002664"/>
                  </a:solidFill>
                  <a:ea typeface="+mn-lt"/>
                  <a:cs typeface="Arial"/>
                </a:rPr>
                <a:t>explain the organisation, sequencing and connecting content in the PDHPE K–6 Syllabus </a:t>
              </a:r>
              <a:endParaRPr lang="en-AU" sz="1800" dirty="0">
                <a:solidFill>
                  <a:srgbClr val="002664"/>
                </a:solidFill>
              </a:endParaRPr>
            </a:p>
          </p:txBody>
        </p:sp>
      </p:grpSp>
      <p:sp>
        <p:nvSpPr>
          <p:cNvPr id="17" name="Slide Number Placeholder 16">
            <a:extLst>
              <a:ext uri="{FF2B5EF4-FFF2-40B4-BE49-F238E27FC236}">
                <a16:creationId xmlns:a16="http://schemas.microsoft.com/office/drawing/2014/main" id="{AA5391FB-B4C1-8699-9B86-B42F1B4580D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a:t>
            </a:fld>
            <a:endParaRPr lang="en-AU"/>
          </a:p>
        </p:txBody>
      </p:sp>
    </p:spTree>
    <p:custDataLst>
      <p:tags r:id="rId1"/>
    </p:custDataLst>
    <p:extLst>
      <p:ext uri="{BB962C8B-B14F-4D97-AF65-F5344CB8AC3E}">
        <p14:creationId xmlns:p14="http://schemas.microsoft.com/office/powerpoint/2010/main" val="324635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4609C-51FA-E03C-9F26-918FE0A207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236402-579C-7708-1CF9-BEB708FA2215}"/>
              </a:ext>
            </a:extLst>
          </p:cNvPr>
          <p:cNvSpPr txBox="1">
            <a:spLocks noGrp="1"/>
          </p:cNvSpPr>
          <p:nvPr>
            <p:ph type="title"/>
          </p:nvPr>
        </p:nvSpPr>
        <p:spPr>
          <a:xfrm>
            <a:off x="301188" y="360000"/>
            <a:ext cx="4486712" cy="55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a:ln>
                  <a:noFill/>
                </a:ln>
                <a:solidFill>
                  <a:schemeClr val="accent1"/>
                </a:solidFill>
                <a:effectLst/>
                <a:uLnTx/>
                <a:uFillTx/>
                <a:latin typeface="+mj-lt"/>
                <a:ea typeface="+mj-ea"/>
                <a:cs typeface="+mj-cs"/>
              </a:rPr>
              <a:t>Activity 1 – energiser example </a:t>
            </a:r>
          </a:p>
        </p:txBody>
      </p:sp>
      <p:sp>
        <p:nvSpPr>
          <p:cNvPr id="6" name="Rectangle: Rounded Corners 5">
            <a:extLst>
              <a:ext uri="{FF2B5EF4-FFF2-40B4-BE49-F238E27FC236}">
                <a16:creationId xmlns:a16="http://schemas.microsoft.com/office/drawing/2014/main" id="{F36B88F1-F551-38C7-1BB1-639CB6A43BA7}"/>
              </a:ext>
            </a:extLst>
          </p:cNvPr>
          <p:cNvSpPr/>
          <p:nvPr/>
        </p:nvSpPr>
        <p:spPr>
          <a:xfrm>
            <a:off x="301188" y="2019300"/>
            <a:ext cx="4486712" cy="4316700"/>
          </a:xfrm>
          <a:prstGeom prst="roundRect">
            <a:avLst>
              <a:gd name="adj" fmla="val 78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609585" rtl="0" eaLnBrk="1" fontAlgn="auto" latinLnBrk="0" hangingPunct="1">
              <a:lnSpc>
                <a:spcPct val="150000"/>
              </a:lnSpc>
              <a:spcBef>
                <a:spcPts val="0"/>
              </a:spcBef>
              <a:spcAft>
                <a:spcPts val="1200"/>
              </a:spcAft>
              <a:buClrTx/>
              <a:buSzTx/>
              <a:buFont typeface="Public Sans" panose="020B0604020202020204" pitchFamily="34" charset="0"/>
              <a:buChar char="•"/>
              <a:tabLst/>
              <a:defRPr/>
            </a:pPr>
            <a:r>
              <a:rPr kumimoji="0" lang="en-AU" sz="2000" b="0" i="0" u="none" strike="noStrike" kern="1200" cap="none" spc="0" normalizeH="0" baseline="0" noProof="0">
                <a:ln>
                  <a:noFill/>
                </a:ln>
                <a:solidFill>
                  <a:schemeClr val="accent1"/>
                </a:solidFill>
                <a:effectLst/>
                <a:uLnTx/>
                <a:uFillTx/>
              </a:rPr>
              <a:t>Have you used energisers in your daily classroom practice?</a:t>
            </a:r>
          </a:p>
          <a:p>
            <a:pPr marL="342900" marR="0" lvl="0" indent="-342900" algn="l" defTabSz="609585" rtl="0" eaLnBrk="1" fontAlgn="auto" latinLnBrk="0" hangingPunct="1">
              <a:lnSpc>
                <a:spcPct val="150000"/>
              </a:lnSpc>
              <a:spcBef>
                <a:spcPts val="0"/>
              </a:spcBef>
              <a:spcAft>
                <a:spcPts val="1200"/>
              </a:spcAft>
              <a:buClrTx/>
              <a:buSzTx/>
              <a:buFont typeface="Public Sans" panose="020B0604020202020204" pitchFamily="34" charset="0"/>
              <a:buChar char="•"/>
              <a:tabLst/>
              <a:defRPr/>
            </a:pPr>
            <a:r>
              <a:rPr kumimoji="0" lang="en-AU" sz="2000" b="0" i="0" u="none" strike="noStrike" kern="1200" cap="none" spc="0" normalizeH="0" baseline="0" noProof="0">
                <a:ln>
                  <a:noFill/>
                </a:ln>
                <a:solidFill>
                  <a:schemeClr val="accent1"/>
                </a:solidFill>
                <a:effectLst/>
                <a:uLnTx/>
                <a:uFillTx/>
              </a:rPr>
              <a:t>Are you aware of the time allocated to PDH and PE in the delivery of the new syllabus?</a:t>
            </a:r>
          </a:p>
          <a:p>
            <a:pPr marL="342900" marR="0" lvl="0" indent="-342900" algn="l" defTabSz="609585" rtl="0" eaLnBrk="1" fontAlgn="auto" latinLnBrk="0" hangingPunct="1">
              <a:lnSpc>
                <a:spcPct val="150000"/>
              </a:lnSpc>
              <a:spcBef>
                <a:spcPts val="0"/>
              </a:spcBef>
              <a:spcAft>
                <a:spcPts val="1200"/>
              </a:spcAft>
              <a:buClrTx/>
              <a:buSzTx/>
              <a:buFont typeface="Public Sans" panose="020B0604020202020204" pitchFamily="34" charset="0"/>
              <a:buChar char="•"/>
              <a:tabLst/>
              <a:defRPr/>
            </a:pPr>
            <a:r>
              <a:rPr kumimoji="0" lang="en-AU" sz="2000" b="0" i="0" u="none" strike="noStrike" kern="1200" cap="none" spc="0" normalizeH="0" baseline="0" noProof="0">
                <a:ln>
                  <a:noFill/>
                </a:ln>
                <a:solidFill>
                  <a:schemeClr val="accent1"/>
                </a:solidFill>
                <a:effectLst/>
                <a:uLnTx/>
                <a:uFillTx/>
              </a:rPr>
              <a:t>Does learning about financial literacy contribute to overall student wellbeing? </a:t>
            </a:r>
          </a:p>
        </p:txBody>
      </p:sp>
      <p:sp>
        <p:nvSpPr>
          <p:cNvPr id="8" name="Text Placeholder 7">
            <a:extLst>
              <a:ext uri="{FF2B5EF4-FFF2-40B4-BE49-F238E27FC236}">
                <a16:creationId xmlns:a16="http://schemas.microsoft.com/office/drawing/2014/main" id="{F73D3844-71C2-69BA-2C4A-6053B6852267}"/>
              </a:ext>
            </a:extLst>
          </p:cNvPr>
          <p:cNvSpPr>
            <a:spLocks noGrp="1"/>
          </p:cNvSpPr>
          <p:nvPr>
            <p:ph type="body" sz="quarter" idx="17"/>
          </p:nvPr>
        </p:nvSpPr>
        <p:spPr>
          <a:xfrm>
            <a:off x="5437497" y="1025300"/>
            <a:ext cx="2155825" cy="994000"/>
          </a:xfrm>
        </p:spPr>
        <p:txBody>
          <a:bodyPr vert="horz" lIns="0" tIns="0" rIns="0" bIns="0" rtlCol="0" anchor="t">
            <a:noAutofit/>
          </a:bodyPr>
          <a:lstStyle/>
          <a:p>
            <a:pPr algn="ctr"/>
            <a:r>
              <a:rPr lang="en-AU" sz="3600">
                <a:solidFill>
                  <a:srgbClr val="00296C"/>
                </a:solidFill>
                <a:latin typeface="+mj-lt"/>
              </a:rPr>
              <a:t>Yes</a:t>
            </a:r>
          </a:p>
        </p:txBody>
      </p:sp>
      <p:pic>
        <p:nvPicPr>
          <p:cNvPr id="12" name="Picture 20" descr="A animation of a person doing high knees if they are saying yes to the question.">
            <a:extLst>
              <a:ext uri="{FF2B5EF4-FFF2-40B4-BE49-F238E27FC236}">
                <a16:creationId xmlns:a16="http://schemas.microsoft.com/office/drawing/2014/main" id="{214DE5C0-11AE-13EC-CE93-1E7F8A09D5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82730" y="2264873"/>
            <a:ext cx="1265361" cy="3451397"/>
          </a:xfrm>
          <a:prstGeom prst="rect">
            <a:avLst/>
          </a:prstGeom>
        </p:spPr>
      </p:pic>
      <p:sp>
        <p:nvSpPr>
          <p:cNvPr id="7" name="Content Placeholder 6">
            <a:extLst>
              <a:ext uri="{FF2B5EF4-FFF2-40B4-BE49-F238E27FC236}">
                <a16:creationId xmlns:a16="http://schemas.microsoft.com/office/drawing/2014/main" id="{96CB380A-F09D-62AA-911F-8F67AE92C6E3}"/>
              </a:ext>
            </a:extLst>
          </p:cNvPr>
          <p:cNvSpPr>
            <a:spLocks noGrp="1"/>
          </p:cNvSpPr>
          <p:nvPr>
            <p:ph type="body" sz="quarter" idx="18"/>
          </p:nvPr>
        </p:nvSpPr>
        <p:spPr>
          <a:xfrm>
            <a:off x="8510999" y="1025300"/>
            <a:ext cx="3004020" cy="993951"/>
          </a:xfrm>
        </p:spPr>
        <p:txBody>
          <a:bodyPr vert="horz" lIns="0" tIns="0" rIns="0" bIns="0" rtlCol="0" anchor="t">
            <a:noAutofit/>
          </a:bodyPr>
          <a:lstStyle/>
          <a:p>
            <a:pPr algn="ctr"/>
            <a:r>
              <a:rPr lang="en-AU" sz="3600">
                <a:solidFill>
                  <a:srgbClr val="00296C"/>
                </a:solidFill>
              </a:rPr>
              <a:t>No</a:t>
            </a:r>
          </a:p>
        </p:txBody>
      </p:sp>
      <p:pic>
        <p:nvPicPr>
          <p:cNvPr id="13" name="Picture 21" descr="An animation of a person doing side lunges if they are saying no to the question.">
            <a:extLst>
              <a:ext uri="{FF2B5EF4-FFF2-40B4-BE49-F238E27FC236}">
                <a16:creationId xmlns:a16="http://schemas.microsoft.com/office/drawing/2014/main" id="{AC4D0F5C-0B1B-FE7D-5EA6-E54A5A807EE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11000" y="2306831"/>
            <a:ext cx="3004019" cy="3367479"/>
          </a:xfrm>
          <a:prstGeom prst="rect">
            <a:avLst/>
          </a:prstGeom>
        </p:spPr>
      </p:pic>
      <p:sp>
        <p:nvSpPr>
          <p:cNvPr id="16" name="Slide Number Placeholder 15">
            <a:extLst>
              <a:ext uri="{FF2B5EF4-FFF2-40B4-BE49-F238E27FC236}">
                <a16:creationId xmlns:a16="http://schemas.microsoft.com/office/drawing/2014/main" id="{EA9A2A59-1668-B3A9-4DA8-8B4EC06BCCAC}"/>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a:ea typeface="+mn-ea"/>
              <a:cs typeface="+mn-cs"/>
            </a:endParaRPr>
          </a:p>
        </p:txBody>
      </p:sp>
    </p:spTree>
    <p:extLst>
      <p:ext uri="{BB962C8B-B14F-4D97-AF65-F5344CB8AC3E}">
        <p14:creationId xmlns:p14="http://schemas.microsoft.com/office/powerpoint/2010/main" val="42454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9F8E-FB8D-B1DC-6D02-0067910F734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89A2200-D370-151B-F2A6-D5BDF223F76F}"/>
              </a:ext>
            </a:extLst>
          </p:cNvPr>
          <p:cNvSpPr>
            <a:spLocks noGrp="1"/>
          </p:cNvSpPr>
          <p:nvPr>
            <p:ph type="ctrTitle"/>
          </p:nvPr>
        </p:nvSpPr>
        <p:spPr/>
        <p:txBody>
          <a:bodyPr/>
          <a:lstStyle/>
          <a:p>
            <a:r>
              <a:rPr lang="en-AU" sz="3600"/>
              <a:t>Organisation and sequencing of the syllabus</a:t>
            </a:r>
          </a:p>
        </p:txBody>
      </p:sp>
      <p:pic>
        <p:nvPicPr>
          <p:cNvPr id="11" name="Picture 10">
            <a:extLst>
              <a:ext uri="{FF2B5EF4-FFF2-40B4-BE49-F238E27FC236}">
                <a16:creationId xmlns:a16="http://schemas.microsoft.com/office/drawing/2014/main" id="{D51ADDEC-723B-4998-D9E5-7FB7172F316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28" b="-60"/>
          <a:stretch/>
        </p:blipFill>
        <p:spPr>
          <a:xfrm>
            <a:off x="7129513" y="-1921"/>
            <a:ext cx="5057604" cy="6864076"/>
          </a:xfrm>
          <a:prstGeom prst="rect">
            <a:avLst/>
          </a:prstGeom>
        </p:spPr>
      </p:pic>
      <p:sp>
        <p:nvSpPr>
          <p:cNvPr id="2" name="Footer Placeholder 1">
            <a:extLst>
              <a:ext uri="{FF2B5EF4-FFF2-40B4-BE49-F238E27FC236}">
                <a16:creationId xmlns:a16="http://schemas.microsoft.com/office/drawing/2014/main" id="{CF109EFA-C949-E0D7-D927-87443264F37C}"/>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398031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p:txBody>
          <a:bodyPr/>
          <a:lstStyle/>
          <a:p>
            <a:r>
              <a:rPr lang="en-AU"/>
              <a:t>Organisation of PDHPE K–6 Syllabus</a:t>
            </a:r>
          </a:p>
        </p:txBody>
      </p:sp>
      <p:pic>
        <p:nvPicPr>
          <p:cNvPr id="5" name="Picture 4" descr="The image presents a diagram focused on &quot;Personal Development, Health and Physical Education&quot; aimed at K–6 students. At the top left, there's a dark blue rectangular section with a white graphic resembling a basketball court icon. To the right, the text &quot;Personal Development, Health and Physical Education K–6&quot; is in white. Below, a header in red text states: &quot;Applying knowledge, understanding and skills through interrelated practices&quot;, framed with thin red lines and rounded corners. Underneath, a light gray box is divided into two sections labeled &quot;Personal Development, Health&quot; and &quot;Physical Education.&quot; Each section contains four dark blue boxes listing different aspects: &quot;Movement skill and physical activity&quot;, &quot;Respectful relationships and safety&quot;, &quot;Identity, health and wellbeing&quot;, and &quot;Self-management and interpersonal skills&quot;. The overall layout is structured and uses a color palette of dark blue, light gray, and red.">
            <a:extLst>
              <a:ext uri="{FF2B5EF4-FFF2-40B4-BE49-F238E27FC236}">
                <a16:creationId xmlns:a16="http://schemas.microsoft.com/office/drawing/2014/main" id="{DCAF7E9C-A20D-FD5B-79B7-049043E5C9E5}"/>
              </a:ext>
            </a:extLst>
          </p:cNvPr>
          <p:cNvPicPr>
            <a:picLocks noChangeAspect="1"/>
          </p:cNvPicPr>
          <p:nvPr/>
        </p:nvPicPr>
        <p:blipFill>
          <a:blip r:embed="rId3"/>
          <a:stretch>
            <a:fillRect/>
          </a:stretch>
        </p:blipFill>
        <p:spPr>
          <a:xfrm>
            <a:off x="1774947" y="1237930"/>
            <a:ext cx="8642105" cy="5278070"/>
          </a:xfrm>
          <a:prstGeom prst="rect">
            <a:avLst/>
          </a:prstGeom>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6286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11E6-C171-6BF6-3BAC-18C3D706A3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361E39-1A5D-D381-E840-9BBD889B2BB4}"/>
              </a:ext>
            </a:extLst>
          </p:cNvPr>
          <p:cNvSpPr>
            <a:spLocks noGrp="1"/>
          </p:cNvSpPr>
          <p:nvPr>
            <p:ph type="title"/>
          </p:nvPr>
        </p:nvSpPr>
        <p:spPr/>
        <p:txBody>
          <a:bodyPr/>
          <a:lstStyle/>
          <a:p>
            <a:r>
              <a:rPr lang="en-AU" dirty="0"/>
              <a:t>How do these content points show progression of learning? </a:t>
            </a:r>
            <a:r>
              <a:rPr lang="en-AU" dirty="0">
                <a:solidFill>
                  <a:schemeClr val="bg1"/>
                </a:solidFill>
              </a:rPr>
              <a:t>(1)</a:t>
            </a:r>
          </a:p>
        </p:txBody>
      </p:sp>
      <p:pic>
        <p:nvPicPr>
          <p:cNvPr id="5" name="Picture 4" descr="The image is an educational webpage titled &quot;Early Stage 1&quot; with a focus on &quot;Respectful relationships and safety.&quot; The page is divided into two main sections. On the left, there is a sidebar menu listing categories such as &quot;Movement skill and physical activity,&quot; &quot;Respectful relationships and safety,&quot; &quot;Identity, health and wellbeing,&quot; and &quot;Self-management and interpersonal skills,&quot; with the second option highlighted in red. On the right, the main content area is further divided into sections, each with bulleted points. The first section is titled &quot;Respectful relationships support health and wellbeing,&quot; with points on identifying relationships, personal strengths, and cultural connections. The second section, outlined in red, is titled &quot;Respectful relationships contribute to personal safety,&quot; with points on identifying trustworthy people, asserting assistance, understanding privacy, recognizing safety signals, handling touch, and consent demonstrations. The bullet point &quot;Demonstrate hot to assertively gain, give or deny consent and respect responses&quot; is highlighted in red.">
            <a:extLst>
              <a:ext uri="{FF2B5EF4-FFF2-40B4-BE49-F238E27FC236}">
                <a16:creationId xmlns:a16="http://schemas.microsoft.com/office/drawing/2014/main" id="{569C1909-2E4F-58FD-0702-F68E7347B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8481" y="1463040"/>
            <a:ext cx="8039417" cy="5075163"/>
          </a:xfrm>
          <a:prstGeom prst="rect">
            <a:avLst/>
          </a:prstGeom>
          <a:ln>
            <a:no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4D206BC-A13B-8D60-3FEC-2414FDB9DCBD}"/>
              </a:ext>
              <a:ext uri="{C183D7F6-B498-43B3-948B-1728B52AA6E4}">
                <adec:decorative xmlns:adec="http://schemas.microsoft.com/office/drawing/2017/decorative" val="1"/>
              </a:ext>
            </a:extLst>
          </p:cNvPr>
          <p:cNvSpPr/>
          <p:nvPr/>
        </p:nvSpPr>
        <p:spPr>
          <a:xfrm>
            <a:off x="1631452" y="1476103"/>
            <a:ext cx="1127782" cy="36576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0" name="Rectangle 9">
            <a:extLst>
              <a:ext uri="{FF2B5EF4-FFF2-40B4-BE49-F238E27FC236}">
                <a16:creationId xmlns:a16="http://schemas.microsoft.com/office/drawing/2014/main" id="{DB680451-2488-EA6A-A842-1F572B2AACA5}"/>
              </a:ext>
              <a:ext uri="{C183D7F6-B498-43B3-948B-1728B52AA6E4}">
                <adec:decorative xmlns:adec="http://schemas.microsoft.com/office/drawing/2017/decorative" val="1"/>
              </a:ext>
            </a:extLst>
          </p:cNvPr>
          <p:cNvSpPr/>
          <p:nvPr/>
        </p:nvSpPr>
        <p:spPr>
          <a:xfrm>
            <a:off x="1744664" y="5016137"/>
            <a:ext cx="2447424" cy="36576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Rectangle 10">
            <a:extLst>
              <a:ext uri="{FF2B5EF4-FFF2-40B4-BE49-F238E27FC236}">
                <a16:creationId xmlns:a16="http://schemas.microsoft.com/office/drawing/2014/main" id="{47673A5B-F18F-2684-5B1D-B28BDAF7C500}"/>
              </a:ext>
              <a:ext uri="{C183D7F6-B498-43B3-948B-1728B52AA6E4}">
                <adec:decorative xmlns:adec="http://schemas.microsoft.com/office/drawing/2017/decorative" val="1"/>
              </a:ext>
            </a:extLst>
          </p:cNvPr>
          <p:cNvSpPr/>
          <p:nvPr/>
        </p:nvSpPr>
        <p:spPr>
          <a:xfrm>
            <a:off x="4574846" y="4749046"/>
            <a:ext cx="3727906" cy="2436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Rectangle 11">
            <a:extLst>
              <a:ext uri="{FF2B5EF4-FFF2-40B4-BE49-F238E27FC236}">
                <a16:creationId xmlns:a16="http://schemas.microsoft.com/office/drawing/2014/main" id="{4A30ACB4-61CF-D6D9-6B1E-34CDD44D5E16}"/>
              </a:ext>
              <a:ext uri="{C183D7F6-B498-43B3-948B-1728B52AA6E4}">
                <adec:decorative xmlns:adec="http://schemas.microsoft.com/office/drawing/2017/decorative" val="1"/>
              </a:ext>
            </a:extLst>
          </p:cNvPr>
          <p:cNvSpPr/>
          <p:nvPr/>
        </p:nvSpPr>
        <p:spPr>
          <a:xfrm>
            <a:off x="4574846" y="6230983"/>
            <a:ext cx="4503840" cy="16981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 name="Slide Number Placeholder 1">
            <a:extLst>
              <a:ext uri="{FF2B5EF4-FFF2-40B4-BE49-F238E27FC236}">
                <a16:creationId xmlns:a16="http://schemas.microsoft.com/office/drawing/2014/main" id="{46592C1F-F25B-425B-3FE1-C68A3535F5A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1163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7F448-2920-5A3C-338E-050CC3CEC6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EA0F6E-014B-D235-17A2-2A7F121434F3}"/>
              </a:ext>
            </a:extLst>
          </p:cNvPr>
          <p:cNvSpPr>
            <a:spLocks noGrp="1"/>
          </p:cNvSpPr>
          <p:nvPr>
            <p:ph type="title"/>
          </p:nvPr>
        </p:nvSpPr>
        <p:spPr/>
        <p:txBody>
          <a:bodyPr/>
          <a:lstStyle/>
          <a:p>
            <a:r>
              <a:rPr lang="en-AU" dirty="0"/>
              <a:t>How do these content points show progression of learning? </a:t>
            </a:r>
            <a:r>
              <a:rPr lang="en-AU" dirty="0">
                <a:solidFill>
                  <a:schemeClr val="bg1"/>
                </a:solidFill>
              </a:rPr>
              <a:t>(2) </a:t>
            </a:r>
          </a:p>
        </p:txBody>
      </p:sp>
      <p:sp>
        <p:nvSpPr>
          <p:cNvPr id="2" name="Slide Number Placeholder 1">
            <a:extLst>
              <a:ext uri="{FF2B5EF4-FFF2-40B4-BE49-F238E27FC236}">
                <a16:creationId xmlns:a16="http://schemas.microsoft.com/office/drawing/2014/main" id="{1F09F4B4-0CEE-2CDC-E0B3-8D26093A0D2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Rectangle: Rounded Corners 6">
            <a:extLst>
              <a:ext uri="{FF2B5EF4-FFF2-40B4-BE49-F238E27FC236}">
                <a16:creationId xmlns:a16="http://schemas.microsoft.com/office/drawing/2014/main" id="{C7E44AE0-FEAC-7BAA-9D14-139C6A51A3A6}"/>
              </a:ext>
            </a:extLst>
          </p:cNvPr>
          <p:cNvSpPr/>
          <p:nvPr/>
        </p:nvSpPr>
        <p:spPr>
          <a:xfrm>
            <a:off x="373658" y="1542813"/>
            <a:ext cx="11489395" cy="101834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02664"/>
                </a:solidFill>
                <a:effectLst/>
                <a:uLnTx/>
                <a:uFillTx/>
                <a:ea typeface="+mn-ea"/>
                <a:cs typeface="+mn-cs"/>
              </a:rPr>
              <a:t>ES1</a:t>
            </a:r>
            <a:r>
              <a:rPr kumimoji="0" lang="en-AU" sz="1800" b="0" i="0" u="none" strike="noStrike" kern="1200" cap="none" spc="0" normalizeH="0" baseline="0" noProof="0">
                <a:ln>
                  <a:noFill/>
                </a:ln>
                <a:solidFill>
                  <a:srgbClr val="002664"/>
                </a:solidFill>
                <a:effectLst/>
                <a:uLnTx/>
                <a:uFillTx/>
                <a:ea typeface="+mn-ea"/>
                <a:cs typeface="+mn-cs"/>
              </a:rPr>
              <a:t> – </a:t>
            </a:r>
            <a:r>
              <a:rPr kumimoji="0" lang="en-AU" sz="1800" b="1" i="0" u="none" strike="noStrike" kern="1200" cap="none" spc="0" normalizeH="0" baseline="0" noProof="0">
                <a:ln>
                  <a:noFill/>
                </a:ln>
                <a:solidFill>
                  <a:srgbClr val="002664"/>
                </a:solidFill>
                <a:effectLst/>
                <a:uLnTx/>
                <a:uFillTx/>
                <a:ea typeface="+mn-ea"/>
                <a:cs typeface="+mn-cs"/>
              </a:rPr>
              <a:t>Demonstrate </a:t>
            </a:r>
            <a:r>
              <a:rPr kumimoji="0" lang="en-AU" sz="1800" b="0" i="0" u="none" strike="noStrike" kern="1200" cap="none" spc="0" normalizeH="0" baseline="0" noProof="0">
                <a:ln>
                  <a:noFill/>
                </a:ln>
                <a:solidFill>
                  <a:srgbClr val="002664"/>
                </a:solidFill>
                <a:effectLst/>
                <a:uLnTx/>
                <a:uFillTx/>
                <a:ea typeface="+mn-ea"/>
                <a:cs typeface="+mn-cs"/>
              </a:rPr>
              <a:t>how to assertively gain, give or deny consent and respect responses </a:t>
            </a:r>
            <a:endParaRPr kumimoji="0" lang="en-AU" sz="1800" b="1" i="0" u="none" strike="noStrike" kern="1200" cap="none" spc="0" normalizeH="0" baseline="0" noProof="0">
              <a:ln>
                <a:noFill/>
              </a:ln>
              <a:solidFill>
                <a:srgbClr val="002664"/>
              </a:solidFill>
              <a:effectLst/>
              <a:uLnTx/>
              <a:uFillTx/>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p:txBody>
      </p:sp>
      <p:sp>
        <p:nvSpPr>
          <p:cNvPr id="14" name="Rectangle: Rounded Corners 13">
            <a:extLst>
              <a:ext uri="{FF2B5EF4-FFF2-40B4-BE49-F238E27FC236}">
                <a16:creationId xmlns:a16="http://schemas.microsoft.com/office/drawing/2014/main" id="{183FFC34-4511-BE44-890A-0D65799B78A8}"/>
              </a:ext>
            </a:extLst>
          </p:cNvPr>
          <p:cNvSpPr/>
          <p:nvPr/>
        </p:nvSpPr>
        <p:spPr>
          <a:xfrm>
            <a:off x="357164" y="2783113"/>
            <a:ext cx="11477671" cy="101834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02664"/>
                </a:solidFill>
                <a:effectLst/>
                <a:uLnTx/>
                <a:uFillTx/>
                <a:ea typeface="+mn-ea"/>
                <a:cs typeface="+mn-cs"/>
              </a:rPr>
              <a:t>S1</a:t>
            </a:r>
            <a:r>
              <a:rPr kumimoji="0" lang="en-AU" sz="1800" b="0" i="0" u="none" strike="noStrike" kern="1200" cap="none" spc="0" normalizeH="0" baseline="0" noProof="0">
                <a:ln>
                  <a:noFill/>
                </a:ln>
                <a:solidFill>
                  <a:srgbClr val="002664"/>
                </a:solidFill>
                <a:effectLst/>
                <a:uLnTx/>
                <a:uFillTx/>
                <a:ea typeface="+mn-ea"/>
                <a:cs typeface="+mn-cs"/>
              </a:rPr>
              <a:t> – </a:t>
            </a:r>
            <a:r>
              <a:rPr kumimoji="0" lang="en-AU" sz="1800" b="1" i="0" u="none" strike="noStrike" kern="1200" cap="none" spc="0" normalizeH="0" baseline="0" noProof="0">
                <a:ln>
                  <a:noFill/>
                </a:ln>
                <a:solidFill>
                  <a:srgbClr val="002664"/>
                </a:solidFill>
                <a:effectLst/>
                <a:uLnTx/>
                <a:uFillTx/>
                <a:ea typeface="+mn-ea"/>
                <a:cs typeface="+mn-cs"/>
              </a:rPr>
              <a:t>Demonstrate </a:t>
            </a:r>
            <a:r>
              <a:rPr kumimoji="0" lang="en-AU" sz="1800" b="0" i="0" u="none" strike="noStrike" kern="1200" cap="none" spc="0" normalizeH="0" baseline="0" noProof="0">
                <a:ln>
                  <a:noFill/>
                </a:ln>
                <a:solidFill>
                  <a:srgbClr val="002664"/>
                </a:solidFill>
                <a:effectLst/>
                <a:uLnTx/>
                <a:uFillTx/>
                <a:ea typeface="+mn-ea"/>
                <a:cs typeface="+mn-cs"/>
              </a:rPr>
              <a:t>strategies to assertively gain, give or deny consent and respect responses</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p:txBody>
      </p:sp>
      <p:sp>
        <p:nvSpPr>
          <p:cNvPr id="15" name="Rectangle: Rounded Corners 14">
            <a:extLst>
              <a:ext uri="{FF2B5EF4-FFF2-40B4-BE49-F238E27FC236}">
                <a16:creationId xmlns:a16="http://schemas.microsoft.com/office/drawing/2014/main" id="{C14F3497-8868-0F99-3893-3F1A1847B929}"/>
              </a:ext>
            </a:extLst>
          </p:cNvPr>
          <p:cNvSpPr/>
          <p:nvPr/>
        </p:nvSpPr>
        <p:spPr>
          <a:xfrm>
            <a:off x="357164" y="4040508"/>
            <a:ext cx="11477672" cy="101834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02664"/>
                </a:solidFill>
                <a:effectLst/>
                <a:uLnTx/>
                <a:uFillTx/>
                <a:ea typeface="+mn-ea"/>
                <a:cs typeface="+mn-cs"/>
              </a:rPr>
              <a:t>S2</a:t>
            </a:r>
            <a:r>
              <a:rPr kumimoji="0" lang="en-AU" sz="1800" b="0" i="0" u="none" strike="noStrike" kern="1200" cap="none" spc="0" normalizeH="0" baseline="0" noProof="0">
                <a:ln>
                  <a:noFill/>
                </a:ln>
                <a:solidFill>
                  <a:srgbClr val="002664"/>
                </a:solidFill>
                <a:effectLst/>
                <a:uLnTx/>
                <a:uFillTx/>
                <a:ea typeface="+mn-ea"/>
                <a:cs typeface="+mn-cs"/>
              </a:rPr>
              <a:t> – </a:t>
            </a:r>
            <a:r>
              <a:rPr kumimoji="0" lang="en-AU" sz="1800" b="1" i="0" u="none" strike="noStrike" kern="1200" cap="none" spc="0" normalizeH="0" baseline="0" noProof="0">
                <a:ln>
                  <a:noFill/>
                </a:ln>
                <a:solidFill>
                  <a:srgbClr val="002664"/>
                </a:solidFill>
                <a:effectLst/>
                <a:uLnTx/>
                <a:uFillTx/>
                <a:ea typeface="+mn-ea"/>
                <a:cs typeface="+mn-cs"/>
              </a:rPr>
              <a:t>Describe and apply</a:t>
            </a:r>
            <a:r>
              <a:rPr kumimoji="0" lang="en-AU" sz="1800" b="0" i="0" u="none" strike="noStrike" kern="1200" cap="none" spc="0" normalizeH="0" baseline="0" noProof="0">
                <a:ln>
                  <a:noFill/>
                </a:ln>
                <a:solidFill>
                  <a:srgbClr val="002664"/>
                </a:solidFill>
                <a:effectLst/>
                <a:uLnTx/>
                <a:uFillTx/>
                <a:ea typeface="+mn-ea"/>
                <a:cs typeface="+mn-cs"/>
              </a:rPr>
              <a:t> strategies to assertively gain, give or deny consent and respect responses </a:t>
            </a:r>
            <a:endParaRPr kumimoji="0" lang="en-AU" sz="1800" b="1" i="0" u="none" strike="noStrike" kern="1200" cap="none" spc="0" normalizeH="0" baseline="0" noProof="0">
              <a:ln>
                <a:noFill/>
              </a:ln>
              <a:solidFill>
                <a:srgbClr val="002664"/>
              </a:solidFill>
              <a:effectLst/>
              <a:uLnTx/>
              <a:uFillTx/>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p:txBody>
      </p:sp>
      <p:sp>
        <p:nvSpPr>
          <p:cNvPr id="16" name="Rectangle: Rounded Corners 15">
            <a:extLst>
              <a:ext uri="{FF2B5EF4-FFF2-40B4-BE49-F238E27FC236}">
                <a16:creationId xmlns:a16="http://schemas.microsoft.com/office/drawing/2014/main" id="{5EF52EC6-82C2-6992-64F9-7C80B8E1AC82}"/>
              </a:ext>
            </a:extLst>
          </p:cNvPr>
          <p:cNvSpPr/>
          <p:nvPr/>
        </p:nvSpPr>
        <p:spPr>
          <a:xfrm>
            <a:off x="366328" y="5297903"/>
            <a:ext cx="11477672" cy="101834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02664"/>
                </a:solidFill>
                <a:effectLst/>
                <a:uLnTx/>
                <a:uFillTx/>
                <a:ea typeface="+mn-ea"/>
                <a:cs typeface="+mn-cs"/>
              </a:rPr>
              <a:t>S3</a:t>
            </a:r>
            <a:r>
              <a:rPr kumimoji="0" lang="en-AU" sz="1800" b="0" i="0" u="none" strike="noStrike" kern="1200" cap="none" spc="0" normalizeH="0" baseline="0" noProof="0">
                <a:ln>
                  <a:noFill/>
                </a:ln>
                <a:solidFill>
                  <a:srgbClr val="002664"/>
                </a:solidFill>
                <a:effectLst/>
                <a:uLnTx/>
                <a:uFillTx/>
                <a:ea typeface="+mn-ea"/>
                <a:cs typeface="+mn-cs"/>
              </a:rPr>
              <a:t> – </a:t>
            </a:r>
            <a:r>
              <a:rPr kumimoji="0" lang="en-AU" sz="1800" b="1" i="0" u="none" strike="noStrike" kern="1200" cap="none" spc="0" normalizeH="0" baseline="0" noProof="0">
                <a:ln>
                  <a:noFill/>
                </a:ln>
                <a:solidFill>
                  <a:srgbClr val="002664"/>
                </a:solidFill>
                <a:effectLst/>
                <a:uLnTx/>
                <a:uFillTx/>
                <a:ea typeface="+mn-ea"/>
                <a:cs typeface="+mn-cs"/>
              </a:rPr>
              <a:t>Explain and demonstrate</a:t>
            </a:r>
            <a:r>
              <a:rPr kumimoji="0" lang="en-AU" sz="1800" b="0" i="0" u="none" strike="noStrike" kern="1200" cap="none" spc="0" normalizeH="0" baseline="0" noProof="0">
                <a:ln>
                  <a:noFill/>
                </a:ln>
                <a:solidFill>
                  <a:srgbClr val="002664"/>
                </a:solidFill>
                <a:effectLst/>
                <a:uLnTx/>
                <a:uFillTx/>
                <a:ea typeface="+mn-ea"/>
                <a:cs typeface="+mn-cs"/>
              </a:rPr>
              <a:t> communication strategies to assertively gain, give or deny consent and respect responses </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664"/>
              </a:solidFill>
              <a:effectLst/>
              <a:uLnTx/>
              <a:uFillTx/>
              <a:ea typeface="+mn-ea"/>
              <a:cs typeface="+mn-cs"/>
            </a:endParaRPr>
          </a:p>
        </p:txBody>
      </p:sp>
    </p:spTree>
    <p:extLst>
      <p:ext uri="{BB962C8B-B14F-4D97-AF65-F5344CB8AC3E}">
        <p14:creationId xmlns:p14="http://schemas.microsoft.com/office/powerpoint/2010/main" val="360064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xtkmas3rytwnz7x4czm7iu84ut2o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orporate">
      <a:majorFont>
        <a:latin typeface="Public Sans"/>
        <a:ea typeface=""/>
        <a:cs typeface=""/>
      </a:majorFont>
      <a:minorFont>
        <a:latin typeface="Public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CHPS-F2F-PL-Term-2-2025 (1)</Template>
  <TotalTime>0</TotalTime>
  <Words>5716</Words>
  <Application>Microsoft Office PowerPoint</Application>
  <PresentationFormat>Widescreen</PresentationFormat>
  <Paragraphs>610</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Public Sans</vt:lpstr>
      <vt:lpstr>Public Sans Light</vt:lpstr>
      <vt:lpstr>Symbol</vt:lpstr>
      <vt:lpstr>Arial</vt:lpstr>
      <vt:lpstr>Times New Roman</vt:lpstr>
      <vt:lpstr>4_NSWG Corporate</vt:lpstr>
      <vt:lpstr>PDHPE</vt:lpstr>
      <vt:lpstr>Acknowledgement of Country</vt:lpstr>
      <vt:lpstr>Australian Professional Standards for Teachers</vt:lpstr>
      <vt:lpstr>Learning intentions and success criteria</vt:lpstr>
      <vt:lpstr>Activity 1 – energiser example </vt:lpstr>
      <vt:lpstr>Organisation and sequencing of the syllabus</vt:lpstr>
      <vt:lpstr>Organisation of PDHPE K–6 Syllabus</vt:lpstr>
      <vt:lpstr>How do these content points show progression of learning? (1)</vt:lpstr>
      <vt:lpstr>How do these content points show progression of learning? (2) </vt:lpstr>
      <vt:lpstr>Activity 2 – identifying sequenced content </vt:lpstr>
      <vt:lpstr>Engaging with the research</vt:lpstr>
      <vt:lpstr>Activity 3 – engaging with the research</vt:lpstr>
      <vt:lpstr>Research summary – Opstoel et al (2019) </vt:lpstr>
      <vt:lpstr>Connecting content across focus areas</vt:lpstr>
      <vt:lpstr>Why do we connect content across focus areas in PDHPE?</vt:lpstr>
      <vt:lpstr>How do we connect content?</vt:lpstr>
      <vt:lpstr>Connecting content (1)</vt:lpstr>
      <vt:lpstr>Connecting content (2)</vt:lpstr>
      <vt:lpstr>Why is connecting content across the focus areas important for student understanding when teaching the PDHPE K–6 Syllabus?</vt:lpstr>
      <vt:lpstr>Activity 4 –  connecting content  </vt:lpstr>
      <vt:lpstr>Key takeaways (2)</vt:lpstr>
      <vt:lpstr>Contact us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PDHPE – F2F PL Term 2 2025</dc:title>
  <dc:creator>NSW Department of Education</dc:creator>
  <cp:revision>1</cp:revision>
  <dcterms:created xsi:type="dcterms:W3CDTF">2025-07-21T04:57:56Z</dcterms:created>
  <dcterms:modified xsi:type="dcterms:W3CDTF">2025-07-21T04:58:42Z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2025-07-21T04:58:42Z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5c33396b-292f-47cf-a276-e7ad647b67c0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