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5" r:id="rId4"/>
  </p:sldMasterIdLst>
  <p:notesMasterIdLst>
    <p:notesMasterId r:id="rId17"/>
  </p:notesMasterIdLst>
  <p:handoutMasterIdLst>
    <p:handoutMasterId r:id="rId18"/>
  </p:handoutMasterIdLst>
  <p:sldIdLst>
    <p:sldId id="257" r:id="rId5"/>
    <p:sldId id="366" r:id="rId6"/>
    <p:sldId id="278" r:id="rId7"/>
    <p:sldId id="279" r:id="rId8"/>
    <p:sldId id="362" r:id="rId9"/>
    <p:sldId id="367" r:id="rId10"/>
    <p:sldId id="280" r:id="rId11"/>
    <p:sldId id="364" r:id="rId12"/>
    <p:sldId id="365" r:id="rId13"/>
    <p:sldId id="281" r:id="rId14"/>
    <p:sldId id="360" r:id="rId15"/>
    <p:sldId id="361" r:id="rId16"/>
  </p:sldIdLst>
  <p:sldSz cx="12192000" cy="6858000"/>
  <p:notesSz cx="6858000" cy="9144000"/>
  <p:embeddedFontLst>
    <p:embeddedFont>
      <p:font typeface="Public Sans" pitchFamily="2" charset="0"/>
      <p:regular r:id="rId19"/>
      <p:bold r:id="rId20"/>
      <p:italic r:id="rId21"/>
      <p:boldItalic r:id="rId22"/>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t slides" id="{DCC4390F-3D7F-46FC-B498-B1710DE89051}">
          <p14:sldIdLst>
            <p14:sldId id="257"/>
            <p14:sldId id="366"/>
            <p14:sldId id="278"/>
            <p14:sldId id="279"/>
            <p14:sldId id="362"/>
            <p14:sldId id="367"/>
            <p14:sldId id="280"/>
            <p14:sldId id="364"/>
            <p14:sldId id="365"/>
            <p14:sldId id="281"/>
          </p14:sldIdLst>
        </p14:section>
        <p14:section name="References" id="{DBC31484-F5F8-4CB1-8DB4-A562A9780899}">
          <p14:sldIdLst>
            <p14:sldId id="360"/>
          </p14:sldIdLst>
        </p14:section>
        <p14:section name="Copyright" id="{D75882A1-0C53-456A-8128-233880CF9979}">
          <p14:sldIdLst>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4B0E007-FE83-27A4-0A68-0FD55D2CE9BD}" name="Caitlin Gomez" initials="CG" userId="S::Caitlin.Gomez@det.nsw.edu.au::45b48bc0-dd90-485f-846b-c9880ccc9375" providerId="AD"/>
  <p188:author id="{D4D9B318-D279-C445-DE44-8328E35970A3}" name="Jackie Hicks" initials="JH" userId="S::JACQUELINE.HICKS@det.nsw.edu.au::28c41ca9-f67c-4588-86d8-644a69285234" providerId="AD"/>
  <p188:author id="{1CA46B3C-2A1A-4B7A-BD13-88ABBB019EA1}" name="Jess Stojkovski" initials="JS" userId="S::Jessica.Lumby@det.nsw.edu.au::9f4254ac-716f-4d81-b86f-a9e66eb6a74d" providerId="AD"/>
  <p188:author id="{9E900F56-96F0-A2C5-2EC5-4A5CA6B1A37B}" name="Nadine Cannings" initials="NC" userId="S::Nadine.Cannings@det.nsw.edu.au::edc68fe4-7015-48b6-a6c0-a33df6c27bb6" providerId="AD"/>
  <p188:author id="{A1DD0261-6BC3-09C0-2B1A-2937A9BB617E}" name="Matt Fryer" initials="MF" userId="S::Matthew.Fryer2@det.nsw.edu.au::708ed95d-e293-4d54-aab9-bf51d8fa6c3d" providerId="AD"/>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CFD"/>
    <a:srgbClr val="CDD3D6"/>
    <a:srgbClr val="EBEBEB"/>
    <a:srgbClr val="FFFFFF"/>
    <a:srgbClr val="00296C"/>
    <a:srgbClr val="0070C0"/>
    <a:srgbClr val="CBEDFD"/>
    <a:srgbClr val="002664"/>
    <a:srgbClr val="0046B8"/>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624BA-262B-4C41-ADE8-2590D95A8D3D}" v="1" dt="2026-01-12T04:32:25.029"/>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p:restoredTop sz="87079"/>
  </p:normalViewPr>
  <p:slideViewPr>
    <p:cSldViewPr snapToGrid="0">
      <p:cViewPr varScale="1">
        <p:scale>
          <a:sx n="60" d="100"/>
          <a:sy n="60" d="100"/>
        </p:scale>
        <p:origin x="624" y="60"/>
      </p:cViewPr>
      <p:guideLst>
        <p:guide orient="horz" pos="2160"/>
        <p:guide pos="3863"/>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12/01/2026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12/01/2026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2023084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332368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u="none" dirty="0">
                <a:solidFill>
                  <a:srgbClr val="2F5496"/>
                </a:solidFill>
                <a:effectLst/>
                <a:latin typeface="Arial" panose="020B0604020202020204" pitchFamily="34" charset="0"/>
                <a:ea typeface="Calibri" panose="020F0502020204030204" pitchFamily="34" charset="0"/>
              </a:rPr>
              <a:t>Students view </a:t>
            </a:r>
            <a:r>
              <a:rPr lang="en-AU" sz="1800" u="none" dirty="0">
                <a:effectLst/>
                <a:latin typeface="Arial" panose="020B0604020202020204" pitchFamily="34" charset="0"/>
                <a:ea typeface="Calibri" panose="020F0502020204030204" pitchFamily="34" charset="0"/>
              </a:rPr>
              <a:t> Biomechanics of a volleyball spike (5.47)</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This video breaks down the execution of a spike into phases and considers the biomechanical principles of each phase. </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Students answer the following questions related to the video to build understanding for further application.</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2697537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800"/>
              </a:spcBef>
              <a:spcAft>
                <a:spcPts val="600"/>
              </a:spcAft>
            </a:pPr>
            <a:r>
              <a:rPr lang="en-AU" sz="1800" b="1" dirty="0">
                <a:solidFill>
                  <a:srgbClr val="002664"/>
                </a:solidFill>
                <a:effectLst/>
                <a:latin typeface="Arial" panose="020B0604020202020204" pitchFamily="34" charset="0"/>
              </a:rPr>
              <a:t>Phase 1 – the approach (0:47–1:44)</a:t>
            </a:r>
          </a:p>
          <a:p>
            <a:pPr>
              <a:lnSpc>
                <a:spcPct val="150000"/>
              </a:lnSpc>
              <a:spcBef>
                <a:spcPts val="1800"/>
              </a:spcBef>
              <a:spcAft>
                <a:spcPts val="600"/>
              </a:spcAft>
            </a:pPr>
            <a:endParaRPr lang="en-AU" sz="1800" b="0" dirty="0">
              <a:effectLst/>
              <a:latin typeface="Arial" panose="020B0604020202020204" pitchFamily="34" charset="0"/>
            </a:endParaRPr>
          </a:p>
          <a:p>
            <a:pPr marL="0" lvl="0" indent="0">
              <a:lnSpc>
                <a:spcPct val="150000"/>
              </a:lnSpc>
              <a:spcBef>
                <a:spcPts val="1200"/>
              </a:spcBef>
              <a:spcAft>
                <a:spcPts val="600"/>
              </a:spcAft>
              <a:buFont typeface="Symbol" panose="05050102010706020507" pitchFamily="18" charset="2"/>
              <a:buNone/>
            </a:pPr>
            <a:r>
              <a:rPr lang="en-AU" sz="1800" dirty="0">
                <a:effectLst/>
                <a:latin typeface="Arial" panose="020B0604020202020204" pitchFamily="34" charset="0"/>
                <a:ea typeface="Calibri" panose="020F0502020204030204" pitchFamily="34" charset="0"/>
              </a:rPr>
              <a:t>The first phase is the approach. As the player runs toward the ball, they build momentum, which is the product of mass and velocity — and that sets them up for the jump.</a:t>
            </a:r>
          </a:p>
          <a:p>
            <a:pPr marL="0" lvl="0" indent="0">
              <a:lnSpc>
                <a:spcPct val="150000"/>
              </a:lnSpc>
              <a:spcBef>
                <a:spcPts val="1200"/>
              </a:spcBef>
              <a:spcAft>
                <a:spcPts val="600"/>
              </a:spcAft>
              <a:buFont typeface="Symbol" panose="05050102010706020507" pitchFamily="18" charset="2"/>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pPr>
            <a:r>
              <a:rPr lang="en-AU" sz="1800" dirty="0">
                <a:effectLst/>
                <a:latin typeface="Arial" panose="020B0604020202020204" pitchFamily="34" charset="0"/>
                <a:ea typeface="Calibri" panose="020F0502020204030204" pitchFamily="34" charset="0"/>
              </a:rPr>
              <a:t>The legs apply force by pushing into the ground. According to Newton’s third law, the ground pushes back with equal force. This is known as propulsive force, and it helps the player overcome inertia, which is the body’s natural resistance to movement.</a:t>
            </a:r>
          </a:p>
          <a:p>
            <a:pPr marL="0" lvl="0" indent="0">
              <a:lnSpc>
                <a:spcPct val="150000"/>
              </a:lnSpc>
              <a:spcBef>
                <a:spcPts val="1200"/>
              </a:spcBef>
              <a:spcAft>
                <a:spcPts val="600"/>
              </a:spcAft>
              <a:buFont typeface="Symbol" panose="05050102010706020507" pitchFamily="18" charset="2"/>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pPr>
            <a:r>
              <a:rPr lang="en-AU" sz="1800" dirty="0">
                <a:effectLst/>
                <a:latin typeface="Arial" panose="020B0604020202020204" pitchFamily="34" charset="0"/>
                <a:ea typeface="Calibri" panose="020F0502020204030204" pitchFamily="34" charset="0"/>
              </a:rPr>
              <a:t>As the player accelerates, they gain kinetic energy — energy due to motion — which will be transferred into the jump.</a:t>
            </a:r>
          </a:p>
          <a:p>
            <a:pPr marL="0" lvl="0" indent="0">
              <a:lnSpc>
                <a:spcPct val="150000"/>
              </a:lnSpc>
              <a:spcBef>
                <a:spcPts val="1200"/>
              </a:spcBef>
              <a:spcAft>
                <a:spcPts val="600"/>
              </a:spcAft>
              <a:buFont typeface="Symbol" panose="05050102010706020507" pitchFamily="18" charset="2"/>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pPr>
            <a:r>
              <a:rPr lang="en-AU" sz="1800" dirty="0">
                <a:effectLst/>
                <a:latin typeface="Arial" panose="020B0604020202020204" pitchFamily="34" charset="0"/>
                <a:ea typeface="Calibri" panose="020F0502020204030204" pitchFamily="34" charset="0"/>
              </a:rPr>
              <a:t>Questions and sample answers</a:t>
            </a:r>
          </a:p>
          <a:p>
            <a:pPr marL="0" lvl="0" indent="0">
              <a:lnSpc>
                <a:spcPct val="150000"/>
              </a:lnSpc>
              <a:spcBef>
                <a:spcPts val="1200"/>
              </a:spcBef>
              <a:spcAft>
                <a:spcPts val="600"/>
              </a:spcAft>
              <a:buFont typeface="Symbol" panose="05050102010706020507" pitchFamily="18" charset="2"/>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pPr>
            <a:r>
              <a:rPr lang="en-AU" sz="1800" dirty="0">
                <a:effectLst/>
                <a:latin typeface="Arial" panose="020B0604020202020204" pitchFamily="34" charset="0"/>
                <a:ea typeface="Calibri" panose="020F0502020204030204" pitchFamily="34" charset="0"/>
              </a:rPr>
              <a:t>1. How does Newton’s third law of motion help the athlete start running towards the ball?</a:t>
            </a:r>
          </a:p>
          <a:p>
            <a:pPr marL="0" lvl="0" indent="0">
              <a:lnSpc>
                <a:spcPct val="150000"/>
              </a:lnSpc>
              <a:spcBef>
                <a:spcPts val="1200"/>
              </a:spcBef>
              <a:spcAft>
                <a:spcPts val="600"/>
              </a:spcAft>
              <a:buFont typeface="Symbol" panose="05050102010706020507" pitchFamily="18" charset="2"/>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pPr>
            <a:r>
              <a:rPr lang="en-AU" sz="1800" dirty="0">
                <a:effectLst/>
                <a:latin typeface="Arial" panose="020B0604020202020204" pitchFamily="34" charset="0"/>
                <a:ea typeface="Calibri" panose="020F0502020204030204" pitchFamily="34" charset="0"/>
              </a:rPr>
              <a:t>Sample answer - Newton’s third law of motion states that for every action, there is an equal and opposite reaction. When the athlete pushes their legs into the ground, the ground pushes back with an equal force in the opposite direction. This propulsive force helps the athlete overcome inertia, allowing them to accelerate and start running toward the ball.</a:t>
            </a:r>
          </a:p>
          <a:p>
            <a:pPr marL="0" lvl="0" indent="0">
              <a:lnSpc>
                <a:spcPct val="150000"/>
              </a:lnSpc>
              <a:spcBef>
                <a:spcPts val="1200"/>
              </a:spcBef>
              <a:spcAft>
                <a:spcPts val="600"/>
              </a:spcAft>
              <a:buFont typeface="Symbol" panose="05050102010706020507" pitchFamily="18" charset="2"/>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pPr>
            <a:r>
              <a:rPr lang="en-AU" sz="1800" dirty="0">
                <a:effectLst/>
                <a:latin typeface="Arial" panose="020B0604020202020204" pitchFamily="34" charset="0"/>
                <a:ea typeface="Calibri" panose="020F0502020204030204" pitchFamily="34" charset="0"/>
              </a:rPr>
              <a:t>2. How does the athlete use the momentum gained from running to jump effectively?</a:t>
            </a:r>
          </a:p>
          <a:p>
            <a:pPr marL="0" lvl="0" indent="0">
              <a:lnSpc>
                <a:spcPct val="150000"/>
              </a:lnSpc>
              <a:spcBef>
                <a:spcPts val="1200"/>
              </a:spcBef>
              <a:spcAft>
                <a:spcPts val="600"/>
              </a:spcAft>
              <a:buFont typeface="Symbol" panose="05050102010706020507" pitchFamily="18" charset="2"/>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pPr>
            <a:r>
              <a:rPr lang="en-AU" sz="1800" dirty="0">
                <a:effectLst/>
                <a:latin typeface="Arial" panose="020B0604020202020204" pitchFamily="34" charset="0"/>
                <a:ea typeface="Calibri" panose="020F0502020204030204" pitchFamily="34" charset="0"/>
              </a:rPr>
              <a:t>Sample answer - As the athlete runs toward the ball, they build momentum, which is the product of their mass and velocity. This momentum gives the athlete kinetic energy — energy due to motion — which can be transferred into the jump. By converting this forward motion into upward and forward force, the athlete can jump more effectively, reaching greater height and distance.</a:t>
            </a:r>
          </a:p>
          <a:p>
            <a:pPr marL="0" lvl="0" indent="0">
              <a:lnSpc>
                <a:spcPct val="150000"/>
              </a:lnSpc>
              <a:spcBef>
                <a:spcPts val="1200"/>
              </a:spcBef>
              <a:spcAft>
                <a:spcPts val="600"/>
              </a:spcAft>
              <a:buFont typeface="Symbol" panose="05050102010706020507" pitchFamily="18" charset="2"/>
              <a:buNone/>
            </a:pP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165313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800"/>
              </a:spcBef>
              <a:spcAft>
                <a:spcPts val="600"/>
              </a:spcAft>
            </a:pPr>
            <a:r>
              <a:rPr lang="en-AU" sz="1800" b="1" dirty="0">
                <a:solidFill>
                  <a:srgbClr val="002664"/>
                </a:solidFill>
                <a:effectLst/>
                <a:latin typeface="Arial" panose="020B0604020202020204" pitchFamily="34" charset="0"/>
              </a:rPr>
              <a:t>Phase 2 – the jump (1:45 – 2:20)</a:t>
            </a:r>
          </a:p>
          <a:p>
            <a:pPr>
              <a:lnSpc>
                <a:spcPct val="150000"/>
              </a:lnSpc>
              <a:spcBef>
                <a:spcPts val="1800"/>
              </a:spcBef>
              <a:spcAft>
                <a:spcPts val="600"/>
              </a:spcAft>
            </a:pPr>
            <a:endParaRPr lang="en-AU" sz="1800" b="1" dirty="0">
              <a:solidFill>
                <a:srgbClr val="002664"/>
              </a:solidFill>
              <a:effectLst/>
              <a:latin typeface="Arial" panose="020B0604020202020204" pitchFamily="34" charset="0"/>
            </a:endParaRPr>
          </a:p>
          <a:p>
            <a:pPr>
              <a:lnSpc>
                <a:spcPct val="150000"/>
              </a:lnSpc>
              <a:spcBef>
                <a:spcPts val="1800"/>
              </a:spcBef>
              <a:spcAft>
                <a:spcPts val="600"/>
              </a:spcAft>
            </a:pPr>
            <a:r>
              <a:rPr lang="en-AU" sz="1800" b="0" dirty="0">
                <a:solidFill>
                  <a:srgbClr val="002664"/>
                </a:solidFill>
                <a:effectLst/>
                <a:latin typeface="Arial" panose="020B0604020202020204" pitchFamily="34" charset="0"/>
              </a:rPr>
              <a:t>Before take-off, the player lowers their centre of mass — the point where gravity acts on the body. By bending their knees, they can store potential energy in their muscles.</a:t>
            </a:r>
          </a:p>
          <a:p>
            <a:pPr>
              <a:lnSpc>
                <a:spcPct val="150000"/>
              </a:lnSpc>
              <a:spcBef>
                <a:spcPts val="1800"/>
              </a:spcBef>
              <a:spcAft>
                <a:spcPts val="600"/>
              </a:spcAft>
            </a:pPr>
            <a:endParaRPr lang="en-AU" sz="1800" b="0" dirty="0">
              <a:solidFill>
                <a:srgbClr val="002664"/>
              </a:solidFill>
              <a:effectLst/>
              <a:latin typeface="Arial" panose="020B0604020202020204" pitchFamily="34" charset="0"/>
            </a:endParaRPr>
          </a:p>
          <a:p>
            <a:pPr>
              <a:lnSpc>
                <a:spcPct val="150000"/>
              </a:lnSpc>
              <a:spcBef>
                <a:spcPts val="1800"/>
              </a:spcBef>
              <a:spcAft>
                <a:spcPts val="600"/>
              </a:spcAft>
            </a:pPr>
            <a:r>
              <a:rPr lang="en-AU" sz="1800" b="0" dirty="0">
                <a:solidFill>
                  <a:srgbClr val="002664"/>
                </a:solidFill>
                <a:effectLst/>
                <a:latin typeface="Arial" panose="020B0604020202020204" pitchFamily="34" charset="0"/>
              </a:rPr>
              <a:t>As the athlete pushes off the ground, this stored energy is released and turned into vertical momentum— speed in an upward direction — helping them jump higher. </a:t>
            </a:r>
          </a:p>
          <a:p>
            <a:pPr>
              <a:lnSpc>
                <a:spcPct val="150000"/>
              </a:lnSpc>
              <a:spcBef>
                <a:spcPts val="1800"/>
              </a:spcBef>
              <a:spcAft>
                <a:spcPts val="600"/>
              </a:spcAft>
            </a:pPr>
            <a:endParaRPr lang="en-AU" sz="1800" b="0" dirty="0">
              <a:solidFill>
                <a:srgbClr val="002664"/>
              </a:solidFill>
              <a:effectLst/>
              <a:latin typeface="Arial" panose="020B0604020202020204" pitchFamily="34" charset="0"/>
            </a:endParaRPr>
          </a:p>
          <a:p>
            <a:pPr>
              <a:lnSpc>
                <a:spcPct val="150000"/>
              </a:lnSpc>
              <a:spcBef>
                <a:spcPts val="1800"/>
              </a:spcBef>
              <a:spcAft>
                <a:spcPts val="600"/>
              </a:spcAft>
            </a:pPr>
            <a:r>
              <a:rPr lang="en-AU" sz="1800" b="0" dirty="0">
                <a:solidFill>
                  <a:srgbClr val="002664"/>
                </a:solidFill>
                <a:effectLst/>
                <a:latin typeface="Arial" panose="020B0604020202020204" pitchFamily="34" charset="0"/>
              </a:rPr>
              <a:t>Question and sample answer</a:t>
            </a:r>
          </a:p>
          <a:p>
            <a:pPr>
              <a:lnSpc>
                <a:spcPct val="150000"/>
              </a:lnSpc>
              <a:spcBef>
                <a:spcPts val="1800"/>
              </a:spcBef>
              <a:spcAft>
                <a:spcPts val="600"/>
              </a:spcAft>
            </a:pPr>
            <a:endParaRPr lang="en-AU" sz="1800" b="0" dirty="0">
              <a:solidFill>
                <a:srgbClr val="002664"/>
              </a:solidFill>
              <a:effectLst/>
              <a:latin typeface="Arial" panose="020B0604020202020204" pitchFamily="34" charset="0"/>
            </a:endParaRPr>
          </a:p>
          <a:p>
            <a:pPr>
              <a:lnSpc>
                <a:spcPct val="150000"/>
              </a:lnSpc>
              <a:spcBef>
                <a:spcPts val="1800"/>
              </a:spcBef>
              <a:spcAft>
                <a:spcPts val="600"/>
              </a:spcAft>
            </a:pPr>
            <a:r>
              <a:rPr lang="en-AU" sz="1800" b="0" dirty="0">
                <a:solidFill>
                  <a:srgbClr val="002664"/>
                </a:solidFill>
                <a:effectLst/>
                <a:latin typeface="Arial" panose="020B0604020202020204" pitchFamily="34" charset="0"/>
              </a:rPr>
              <a:t>1. How does lowering the centre of mass help an athlete jump higher?</a:t>
            </a:r>
          </a:p>
          <a:p>
            <a:pPr>
              <a:lnSpc>
                <a:spcPct val="150000"/>
              </a:lnSpc>
              <a:spcBef>
                <a:spcPts val="1800"/>
              </a:spcBef>
              <a:spcAft>
                <a:spcPts val="600"/>
              </a:spcAft>
            </a:pPr>
            <a:endParaRPr lang="en-AU" sz="1800" b="0" dirty="0">
              <a:solidFill>
                <a:srgbClr val="002664"/>
              </a:solidFill>
              <a:effectLst/>
              <a:latin typeface="Arial" panose="020B0604020202020204" pitchFamily="34" charset="0"/>
            </a:endParaRPr>
          </a:p>
          <a:p>
            <a:pPr>
              <a:lnSpc>
                <a:spcPct val="150000"/>
              </a:lnSpc>
              <a:spcBef>
                <a:spcPts val="1800"/>
              </a:spcBef>
              <a:spcAft>
                <a:spcPts val="600"/>
              </a:spcAft>
            </a:pPr>
            <a:r>
              <a:rPr lang="en-AU" sz="1800" b="0" dirty="0">
                <a:solidFill>
                  <a:srgbClr val="002664"/>
                </a:solidFill>
                <a:effectLst/>
                <a:latin typeface="Arial" panose="020B0604020202020204" pitchFamily="34" charset="0"/>
              </a:rPr>
              <a:t>Sample answer – </a:t>
            </a:r>
            <a:r>
              <a:rPr lang="en-AU" sz="1800" dirty="0">
                <a:effectLst/>
                <a:latin typeface="Arial" panose="020B0604020202020204" pitchFamily="34" charset="0"/>
                <a:ea typeface="Calibri" panose="020F0502020204030204" pitchFamily="34" charset="0"/>
              </a:rPr>
              <a:t>Lowering the centre of mass helps the athlete jump higher by allowing them to bend their knees and store potential energy in their muscles. This stored energy can then be released when they push off the ground, converting into vertical momentum that increases the height of the jump</a:t>
            </a:r>
            <a:endParaRPr lang="en-AU" sz="1800" b="0" dirty="0">
              <a:solidFill>
                <a:srgbClr val="002664"/>
              </a:solidFill>
              <a:effectLst/>
              <a:latin typeface="Arial" panose="020B0604020202020204" pitchFamily="34" charset="0"/>
            </a:endParaRPr>
          </a:p>
          <a:p>
            <a:pPr marL="342900" lvl="0" indent="-342900">
              <a:lnSpc>
                <a:spcPct val="150000"/>
              </a:lnSpc>
              <a:spcBef>
                <a:spcPts val="1200"/>
              </a:spcBef>
              <a:spcAft>
                <a:spcPts val="600"/>
              </a:spcAft>
              <a:buFont typeface="Symbol" panose="05050102010706020507" pitchFamily="18" charset="2"/>
              <a:buChar char=""/>
            </a:pP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413515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C03B4-BB9C-67C4-5967-C1F14CB69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EB7F8-6E26-BD09-C63C-0B7FB84AAC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7EA48-59C4-2D8A-321C-6B367C68E837}"/>
              </a:ext>
            </a:extLst>
          </p:cNvPr>
          <p:cNvSpPr>
            <a:spLocks noGrp="1"/>
          </p:cNvSpPr>
          <p:nvPr>
            <p:ph type="body" idx="1"/>
          </p:nvPr>
        </p:nvSpPr>
        <p:spPr/>
        <p:txBody>
          <a:bodyPr/>
          <a:lstStyle/>
          <a:p>
            <a:r>
              <a:rPr lang="en-AU" sz="1800" b="1" dirty="0"/>
              <a:t>Phase 3 – the arm swing (2:21 – 3:09)</a:t>
            </a:r>
          </a:p>
          <a:p>
            <a:endParaRPr lang="en-AU" sz="1800" dirty="0"/>
          </a:p>
          <a:p>
            <a:r>
              <a:rPr lang="en-AU" sz="1800" dirty="0"/>
              <a:t>As the player prepares to strike, they twist their torso in the same direction as their hitting arm. </a:t>
            </a:r>
          </a:p>
          <a:p>
            <a:endParaRPr lang="en-AU" sz="1800" dirty="0"/>
          </a:p>
          <a:p>
            <a:r>
              <a:rPr lang="en-AU" sz="1800" dirty="0"/>
              <a:t>The non-hitting arm moves downward while the hitting arm lifts providing balance. This motion helps generate angular momentum </a:t>
            </a:r>
          </a:p>
          <a:p>
            <a:endParaRPr lang="en-AU" sz="1800" dirty="0"/>
          </a:p>
          <a:p>
            <a:r>
              <a:rPr lang="en-AU" sz="1800" dirty="0"/>
              <a:t>The entire body acts as a chain — legs, hips, torso, and arms working together — to build and transfer energy for the hit. This is known as the summation of forces. The coordination of this movement requires each body part to perform its movement at just the right time. </a:t>
            </a:r>
          </a:p>
          <a:p>
            <a:endParaRPr lang="en-AU" sz="1800" dirty="0"/>
          </a:p>
          <a:p>
            <a:r>
              <a:rPr lang="en-AU" sz="1800" dirty="0"/>
              <a:t>Note: a similar action is seen in overarm bowling action in cricket and a tennis serve.</a:t>
            </a:r>
          </a:p>
          <a:p>
            <a:endParaRPr lang="en-AU" sz="1800" dirty="0"/>
          </a:p>
          <a:p>
            <a:r>
              <a:rPr lang="en-AU" sz="1800" dirty="0"/>
              <a:t>Question and sample answer</a:t>
            </a:r>
          </a:p>
          <a:p>
            <a:endParaRPr lang="en-AU" sz="1800" dirty="0"/>
          </a:p>
          <a:p>
            <a:r>
              <a:rPr lang="en-AU" sz="1800" dirty="0"/>
              <a:t>1. How does the movement of the arms and spine during the wind-up action help in generating power for a hit? </a:t>
            </a:r>
          </a:p>
          <a:p>
            <a:endParaRPr lang="en-AU" sz="1800" dirty="0"/>
          </a:p>
          <a:p>
            <a:r>
              <a:rPr lang="en-AU" sz="1800" dirty="0"/>
              <a:t>Sample answer - The movement of the arms and spine during the wind-up helps generate power because it builds angular momentum and sets up the summation of forces. As the player twists their spine and torso in the same direction as the hitting arm, the body begins to rotate, creating stored rotational energy. The non-hitting arm moves down while the hitting arm lifts, helping the player stay balanced and allowing a smooth transfer of energy. When each body part moves in the correct order — legs, hips, torso, then arms — the force builds and travels through the whole body, creating a more powerful hit.</a:t>
            </a:r>
          </a:p>
          <a:p>
            <a:endParaRPr lang="en-AU" sz="1800" dirty="0"/>
          </a:p>
          <a:p>
            <a:endParaRPr lang="en-AU" dirty="0"/>
          </a:p>
        </p:txBody>
      </p:sp>
      <p:sp>
        <p:nvSpPr>
          <p:cNvPr id="4" name="Slide Number Placeholder 3">
            <a:extLst>
              <a:ext uri="{FF2B5EF4-FFF2-40B4-BE49-F238E27FC236}">
                <a16:creationId xmlns:a16="http://schemas.microsoft.com/office/drawing/2014/main" id="{C9FB79E9-1F84-A47A-D594-A8328FB0B3CE}"/>
              </a:ext>
            </a:extLst>
          </p:cNvPr>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029604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800"/>
              </a:spcBef>
              <a:spcAft>
                <a:spcPts val="600"/>
              </a:spcAft>
            </a:pPr>
            <a:r>
              <a:rPr lang="en-AU" sz="1800" b="1" dirty="0">
                <a:solidFill>
                  <a:srgbClr val="002664"/>
                </a:solidFill>
                <a:effectLst/>
                <a:latin typeface="Arial" panose="020B0604020202020204" pitchFamily="34" charset="0"/>
              </a:rPr>
              <a:t>Phase 4 – hitting the ball (3:10 – 3:38)</a:t>
            </a:r>
          </a:p>
          <a:p>
            <a:pPr>
              <a:lnSpc>
                <a:spcPct val="150000"/>
              </a:lnSpc>
              <a:spcBef>
                <a:spcPts val="1800"/>
              </a:spcBef>
              <a:spcAft>
                <a:spcPts val="600"/>
              </a:spcAft>
            </a:pPr>
            <a:endParaRPr lang="en-AU" sz="1800" b="1" dirty="0">
              <a:solidFill>
                <a:srgbClr val="002664"/>
              </a:solidFill>
              <a:effectLst/>
              <a:latin typeface="Arial" panose="020B0604020202020204" pitchFamily="34" charset="0"/>
            </a:endParaRPr>
          </a:p>
          <a:p>
            <a:pPr>
              <a:lnSpc>
                <a:spcPct val="150000"/>
              </a:lnSpc>
              <a:spcBef>
                <a:spcPts val="1800"/>
              </a:spcBef>
              <a:spcAft>
                <a:spcPts val="600"/>
              </a:spcAft>
            </a:pPr>
            <a:r>
              <a:rPr lang="en-AU" sz="1800" b="0" dirty="0">
                <a:solidFill>
                  <a:srgbClr val="002664"/>
                </a:solidFill>
                <a:effectLst/>
                <a:latin typeface="Arial" panose="020B0604020202020204" pitchFamily="34" charset="0"/>
              </a:rPr>
              <a:t>Energy flows smoothly through the chain of movements. As the arm rotates and extends at the elbow, it creates angular velocity — the speed of rotation — just before contact.</a:t>
            </a:r>
          </a:p>
          <a:p>
            <a:pPr>
              <a:lnSpc>
                <a:spcPct val="150000"/>
              </a:lnSpc>
              <a:spcBef>
                <a:spcPts val="1800"/>
              </a:spcBef>
              <a:spcAft>
                <a:spcPts val="600"/>
              </a:spcAft>
            </a:pPr>
            <a:r>
              <a:rPr lang="en-AU" sz="1800" b="0" dirty="0">
                <a:solidFill>
                  <a:srgbClr val="002664"/>
                </a:solidFill>
                <a:effectLst/>
                <a:latin typeface="Arial" panose="020B0604020202020204" pitchFamily="34" charset="0"/>
              </a:rPr>
              <a:t>This energy is transferred as a propulsive force, sending the ball downward with speed and power.</a:t>
            </a:r>
          </a:p>
          <a:p>
            <a:pPr>
              <a:lnSpc>
                <a:spcPct val="150000"/>
              </a:lnSpc>
              <a:spcBef>
                <a:spcPts val="1800"/>
              </a:spcBef>
              <a:spcAft>
                <a:spcPts val="600"/>
              </a:spcAft>
            </a:pPr>
            <a:endParaRPr lang="en-AU" sz="1800" b="0" dirty="0">
              <a:solidFill>
                <a:srgbClr val="002664"/>
              </a:solidFill>
              <a:effectLst/>
              <a:latin typeface="Arial" panose="020B0604020202020204" pitchFamily="34" charset="0"/>
            </a:endParaRPr>
          </a:p>
          <a:p>
            <a:pPr>
              <a:lnSpc>
                <a:spcPct val="150000"/>
              </a:lnSpc>
              <a:spcBef>
                <a:spcPts val="1800"/>
              </a:spcBef>
              <a:spcAft>
                <a:spcPts val="600"/>
              </a:spcAft>
            </a:pPr>
            <a:r>
              <a:rPr lang="en-AU" sz="1800" b="0" dirty="0">
                <a:solidFill>
                  <a:srgbClr val="002664"/>
                </a:solidFill>
                <a:effectLst/>
                <a:latin typeface="Arial" panose="020B0604020202020204" pitchFamily="34" charset="0"/>
              </a:rPr>
              <a:t>Question and sample answer</a:t>
            </a:r>
          </a:p>
          <a:p>
            <a:pPr>
              <a:lnSpc>
                <a:spcPct val="150000"/>
              </a:lnSpc>
              <a:spcBef>
                <a:spcPts val="1800"/>
              </a:spcBef>
              <a:spcAft>
                <a:spcPts val="600"/>
              </a:spcAft>
            </a:pPr>
            <a:endParaRPr lang="en-AU" sz="1800" b="0" dirty="0">
              <a:solidFill>
                <a:srgbClr val="002664"/>
              </a:solidFill>
              <a:effectLst/>
              <a:latin typeface="Arial" panose="020B0604020202020204" pitchFamily="34" charset="0"/>
            </a:endParaRPr>
          </a:p>
          <a:p>
            <a:pPr marL="342900" indent="-342900">
              <a:lnSpc>
                <a:spcPct val="150000"/>
              </a:lnSpc>
              <a:spcBef>
                <a:spcPts val="1800"/>
              </a:spcBef>
              <a:spcAft>
                <a:spcPts val="600"/>
              </a:spcAft>
              <a:buAutoNum type="arabicPeriod"/>
            </a:pPr>
            <a:r>
              <a:rPr lang="en-AU" sz="1800" b="0" dirty="0">
                <a:solidFill>
                  <a:srgbClr val="002664"/>
                </a:solidFill>
                <a:effectLst/>
                <a:latin typeface="Arial" panose="020B0604020202020204" pitchFamily="34" charset="0"/>
              </a:rPr>
              <a:t>Why is it important to extend your arms at the elbow when taking a shot?</a:t>
            </a:r>
          </a:p>
          <a:p>
            <a:pPr marL="0" indent="0">
              <a:lnSpc>
                <a:spcPct val="150000"/>
              </a:lnSpc>
              <a:spcBef>
                <a:spcPts val="1800"/>
              </a:spcBef>
              <a:spcAft>
                <a:spcPts val="600"/>
              </a:spcAft>
              <a:buNone/>
            </a:pPr>
            <a:endParaRPr lang="en-AU" sz="1800" b="0" dirty="0">
              <a:solidFill>
                <a:srgbClr val="002664"/>
              </a:solidFill>
              <a:effectLst/>
              <a:latin typeface="Arial" panose="020B0604020202020204" pitchFamily="34" charset="0"/>
            </a:endParaRPr>
          </a:p>
          <a:p>
            <a:pPr marL="0" indent="0">
              <a:lnSpc>
                <a:spcPct val="150000"/>
              </a:lnSpc>
              <a:spcBef>
                <a:spcPts val="1800"/>
              </a:spcBef>
              <a:spcAft>
                <a:spcPts val="600"/>
              </a:spcAft>
              <a:buNone/>
            </a:pPr>
            <a:r>
              <a:rPr lang="en-AU" sz="1800" b="0" dirty="0">
                <a:solidFill>
                  <a:srgbClr val="002664"/>
                </a:solidFill>
                <a:effectLst/>
                <a:latin typeface="Arial" panose="020B0604020202020204" pitchFamily="34" charset="0"/>
              </a:rPr>
              <a:t>Sample answer - It is important to extend your arms at the elbow because this completes the chain of movement and allows all the energy built up in the body to be transferred to the ball. When the arm extends, the force created by the legs, hips, torso, and shoulder can flow smoothly through to the hand. This full extension increases the propulsive force, helping the player send the ball downward with greater speed and power.</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772220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kern="1200" dirty="0">
                <a:solidFill>
                  <a:schemeClr val="tx1"/>
                </a:solidFill>
                <a:effectLst/>
                <a:latin typeface="Public Sans" pitchFamily="2" charset="0"/>
                <a:ea typeface="+mn-ea"/>
                <a:cs typeface="+mn-cs"/>
              </a:rPr>
              <a:t>Phase 5 – the wrist snap (3:39 – 4:19)</a:t>
            </a:r>
          </a:p>
          <a:p>
            <a:endParaRPr lang="en-AU" sz="1600" b="1" kern="1200" dirty="0">
              <a:solidFill>
                <a:schemeClr val="tx1"/>
              </a:solidFill>
              <a:effectLst/>
              <a:latin typeface="Public Sans" pitchFamily="2" charset="0"/>
              <a:ea typeface="+mn-ea"/>
              <a:cs typeface="+mn-cs"/>
            </a:endParaRPr>
          </a:p>
          <a:p>
            <a:r>
              <a:rPr lang="en-AU" sz="1600" kern="1200" dirty="0">
                <a:solidFill>
                  <a:schemeClr val="tx1"/>
                </a:solidFill>
                <a:effectLst/>
                <a:latin typeface="Public Sans" pitchFamily="2" charset="0"/>
                <a:ea typeface="+mn-ea"/>
                <a:cs typeface="+mn-cs"/>
              </a:rPr>
              <a:t>Just before contact, the player flexes their wrist and strikes the ball slightly above its centre of mass. This creates topspin — a forward spin on the ball. This is known as the Magnus effect.</a:t>
            </a:r>
          </a:p>
          <a:p>
            <a:r>
              <a:rPr lang="en-AU" sz="1600" kern="1200" dirty="0">
                <a:solidFill>
                  <a:schemeClr val="tx1"/>
                </a:solidFill>
                <a:effectLst/>
                <a:latin typeface="Public Sans" pitchFamily="2" charset="0"/>
                <a:ea typeface="+mn-ea"/>
                <a:cs typeface="+mn-cs"/>
              </a:rPr>
              <a:t>Because of the Magnus effect, this spin changes how the air flows around the ball. Air pressure becomes lower on top and higher on the bottom, pushing the ball downward faster and helping it dip into the court.</a:t>
            </a:r>
          </a:p>
          <a:p>
            <a:endParaRPr lang="en-AU" sz="1600" kern="1200" dirty="0">
              <a:solidFill>
                <a:schemeClr val="tx1"/>
              </a:solidFill>
              <a:effectLst/>
              <a:latin typeface="Public Sans" pitchFamily="2" charset="0"/>
              <a:ea typeface="+mn-ea"/>
              <a:cs typeface="+mn-cs"/>
            </a:endParaRPr>
          </a:p>
          <a:p>
            <a:r>
              <a:rPr lang="en-AU" sz="1600" kern="1200" dirty="0">
                <a:solidFill>
                  <a:schemeClr val="tx1"/>
                </a:solidFill>
                <a:effectLst/>
                <a:latin typeface="Public Sans" pitchFamily="2" charset="0"/>
                <a:ea typeface="+mn-ea"/>
                <a:cs typeface="+mn-cs"/>
              </a:rPr>
              <a:t>Question and sample answer</a:t>
            </a:r>
          </a:p>
          <a:p>
            <a:endParaRPr lang="en-AU" sz="1600" kern="1200" dirty="0">
              <a:solidFill>
                <a:schemeClr val="tx1"/>
              </a:solidFill>
              <a:effectLst/>
              <a:latin typeface="Public Sans" pitchFamily="2" charset="0"/>
              <a:ea typeface="+mn-ea"/>
              <a:cs typeface="+mn-cs"/>
            </a:endParaRPr>
          </a:p>
          <a:p>
            <a:r>
              <a:rPr lang="en-AU" sz="1600" kern="1200" dirty="0">
                <a:solidFill>
                  <a:schemeClr val="tx1"/>
                </a:solidFill>
                <a:effectLst/>
                <a:latin typeface="Public Sans" pitchFamily="2" charset="0"/>
                <a:ea typeface="+mn-ea"/>
                <a:cs typeface="+mn-cs"/>
              </a:rPr>
              <a:t>1. How does striking the ball above its centre create topspin?</a:t>
            </a:r>
          </a:p>
          <a:p>
            <a:br>
              <a:rPr lang="en-AU" sz="1600" kern="1200" dirty="0">
                <a:solidFill>
                  <a:schemeClr val="tx1"/>
                </a:solidFill>
                <a:effectLst/>
                <a:latin typeface="Public Sans" pitchFamily="2" charset="0"/>
                <a:ea typeface="+mn-ea"/>
                <a:cs typeface="+mn-cs"/>
              </a:rPr>
            </a:br>
            <a:r>
              <a:rPr lang="en-AU" sz="1600" kern="1200" dirty="0">
                <a:solidFill>
                  <a:schemeClr val="tx1"/>
                </a:solidFill>
                <a:effectLst/>
                <a:latin typeface="Public Sans" pitchFamily="2" charset="0"/>
                <a:ea typeface="+mn-ea"/>
                <a:cs typeface="+mn-cs"/>
              </a:rPr>
              <a:t>Sample answer – Hitting the ball slightly above its centre of mass while flexing the wrist makes the ball spin forward. This forward rotation is called topspin.</a:t>
            </a:r>
          </a:p>
          <a:p>
            <a:endParaRPr lang="en-AU" sz="1600" kern="1200" dirty="0">
              <a:solidFill>
                <a:schemeClr val="tx1"/>
              </a:solidFill>
              <a:effectLst/>
              <a:latin typeface="Public Sans" pitchFamily="2" charset="0"/>
              <a:ea typeface="+mn-ea"/>
              <a:cs typeface="+mn-cs"/>
            </a:endParaRPr>
          </a:p>
          <a:p>
            <a:endParaRPr lang="en-AU" sz="1600" kern="1200" dirty="0">
              <a:solidFill>
                <a:schemeClr val="tx1"/>
              </a:solidFill>
              <a:effectLst/>
              <a:latin typeface="Public Sans" pitchFamily="2" charset="0"/>
              <a:ea typeface="+mn-ea"/>
              <a:cs typeface="+mn-cs"/>
            </a:endParaRPr>
          </a:p>
          <a:p>
            <a:r>
              <a:rPr lang="en-AU" sz="1600" kern="1200" dirty="0">
                <a:solidFill>
                  <a:schemeClr val="tx1"/>
                </a:solidFill>
                <a:effectLst/>
                <a:latin typeface="Public Sans" pitchFamily="2" charset="0"/>
                <a:ea typeface="+mn-ea"/>
                <a:cs typeface="+mn-cs"/>
              </a:rPr>
              <a:t>2. Why does the Magnus effect make a top spinning ball move downward faster?</a:t>
            </a:r>
          </a:p>
          <a:p>
            <a:endParaRPr lang="en-AU" sz="1600" kern="1200" dirty="0">
              <a:solidFill>
                <a:schemeClr val="tx1"/>
              </a:solidFill>
              <a:effectLst/>
              <a:latin typeface="Public Sans" pitchFamily="2" charset="0"/>
              <a:ea typeface="+mn-ea"/>
              <a:cs typeface="+mn-cs"/>
            </a:endParaRPr>
          </a:p>
          <a:p>
            <a:r>
              <a:rPr lang="en-AU" sz="1600" kern="1200" dirty="0">
                <a:solidFill>
                  <a:schemeClr val="tx1"/>
                </a:solidFill>
                <a:effectLst/>
                <a:latin typeface="Public Sans" pitchFamily="2" charset="0"/>
                <a:ea typeface="+mn-ea"/>
                <a:cs typeface="+mn-cs"/>
              </a:rPr>
              <a:t>Sample answer – Topspin changes how air moves around the ball. The air pressure becomes lower on the top and higher on the bottom, creating a force that pushes the ball downward more quickly. This makes the ball dip into the court faster.</a:t>
            </a:r>
          </a:p>
          <a:p>
            <a:endParaRPr lang="en-AU" sz="1600" kern="1200" dirty="0">
              <a:solidFill>
                <a:schemeClr val="tx1"/>
              </a:solidFill>
              <a:effectLst/>
              <a:latin typeface="Public Sans" pitchFamily="2" charset="0"/>
              <a:ea typeface="+mn-ea"/>
              <a:cs typeface="+mn-c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627189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800"/>
              </a:spcBef>
              <a:spcAft>
                <a:spcPts val="600"/>
              </a:spcAft>
            </a:pPr>
            <a:r>
              <a:rPr lang="en-AU" sz="1800" b="1" dirty="0">
                <a:solidFill>
                  <a:srgbClr val="002664"/>
                </a:solidFill>
                <a:effectLst/>
                <a:latin typeface="Arial" panose="020B0604020202020204" pitchFamily="34" charset="0"/>
              </a:rPr>
              <a:t>Phase 6 – the follow-through (4:20 – 5:58)</a:t>
            </a:r>
          </a:p>
          <a:p>
            <a:pPr>
              <a:lnSpc>
                <a:spcPct val="150000"/>
              </a:lnSpc>
              <a:spcBef>
                <a:spcPts val="1800"/>
              </a:spcBef>
              <a:spcAft>
                <a:spcPts val="600"/>
              </a:spcAft>
            </a:pPr>
            <a:endParaRPr lang="en-AU" sz="1800" b="1" dirty="0">
              <a:solidFill>
                <a:srgbClr val="002664"/>
              </a:solidFill>
              <a:effectLst/>
              <a:latin typeface="Arial" panose="020B0604020202020204" pitchFamily="34" charset="0"/>
            </a:endParaRPr>
          </a:p>
          <a:p>
            <a:pPr>
              <a:lnSpc>
                <a:spcPct val="150000"/>
              </a:lnSpc>
              <a:spcBef>
                <a:spcPts val="1800"/>
              </a:spcBef>
              <a:spcAft>
                <a:spcPts val="600"/>
              </a:spcAft>
            </a:pPr>
            <a:r>
              <a:rPr lang="en-AU" sz="1800" b="0" dirty="0">
                <a:solidFill>
                  <a:srgbClr val="002664"/>
                </a:solidFill>
                <a:effectLst/>
                <a:latin typeface="Arial" panose="020B0604020202020204" pitchFamily="34" charset="0"/>
              </a:rPr>
              <a:t>After the hit, the body continues moving — this is the follow-through.</a:t>
            </a:r>
          </a:p>
          <a:p>
            <a:pPr>
              <a:lnSpc>
                <a:spcPct val="150000"/>
              </a:lnSpc>
              <a:spcBef>
                <a:spcPts val="1800"/>
              </a:spcBef>
              <a:spcAft>
                <a:spcPts val="600"/>
              </a:spcAft>
            </a:pPr>
            <a:r>
              <a:rPr lang="en-AU" sz="1800" b="0" dirty="0">
                <a:solidFill>
                  <a:srgbClr val="002664"/>
                </a:solidFill>
                <a:effectLst/>
                <a:latin typeface="Arial" panose="020B0604020202020204" pitchFamily="34" charset="0"/>
              </a:rPr>
              <a:t>It helps guide the ball’s direction and allows the body’s momentum to safely dissipate, instead of being absorbed by the joints. This reduces the risk of injury and improves movement efficiency — using the least energy for the best result.</a:t>
            </a:r>
          </a:p>
          <a:p>
            <a:pPr>
              <a:lnSpc>
                <a:spcPct val="150000"/>
              </a:lnSpc>
              <a:spcBef>
                <a:spcPts val="1800"/>
              </a:spcBef>
              <a:spcAft>
                <a:spcPts val="600"/>
              </a:spcAft>
            </a:pPr>
            <a:endParaRPr lang="en-AU" sz="1800" b="0" dirty="0">
              <a:solidFill>
                <a:srgbClr val="002664"/>
              </a:solidFill>
              <a:effectLst/>
              <a:latin typeface="Arial" panose="020B0604020202020204" pitchFamily="34" charset="0"/>
            </a:endParaRPr>
          </a:p>
          <a:p>
            <a:pPr>
              <a:lnSpc>
                <a:spcPct val="150000"/>
              </a:lnSpc>
              <a:spcBef>
                <a:spcPts val="1800"/>
              </a:spcBef>
              <a:spcAft>
                <a:spcPts val="600"/>
              </a:spcAft>
            </a:pPr>
            <a:r>
              <a:rPr lang="en-AU" sz="1800" b="0" dirty="0">
                <a:solidFill>
                  <a:srgbClr val="002664"/>
                </a:solidFill>
                <a:effectLst/>
                <a:latin typeface="Arial" panose="020B0604020202020204" pitchFamily="34" charset="0"/>
              </a:rPr>
              <a:t>Question and answer</a:t>
            </a:r>
          </a:p>
          <a:p>
            <a:pPr>
              <a:lnSpc>
                <a:spcPct val="150000"/>
              </a:lnSpc>
              <a:spcBef>
                <a:spcPts val="1800"/>
              </a:spcBef>
              <a:spcAft>
                <a:spcPts val="600"/>
              </a:spcAft>
            </a:pPr>
            <a:endParaRPr lang="en-AU" sz="1800" b="0" dirty="0">
              <a:solidFill>
                <a:srgbClr val="002664"/>
              </a:solidFill>
              <a:effectLst/>
              <a:latin typeface="Arial" panose="020B0604020202020204" pitchFamily="34" charset="0"/>
            </a:endParaRPr>
          </a:p>
          <a:p>
            <a:pPr>
              <a:lnSpc>
                <a:spcPct val="150000"/>
              </a:lnSpc>
              <a:spcBef>
                <a:spcPts val="1800"/>
              </a:spcBef>
              <a:spcAft>
                <a:spcPts val="600"/>
              </a:spcAft>
            </a:pPr>
            <a:r>
              <a:rPr lang="en-AU" sz="1800" b="0" dirty="0">
                <a:solidFill>
                  <a:srgbClr val="002664"/>
                </a:solidFill>
                <a:effectLst/>
                <a:latin typeface="Arial" panose="020B0604020202020204" pitchFamily="34" charset="0"/>
              </a:rPr>
              <a:t>1. Why is it important for the body to continue moving smoothly after hitting the volleyball?</a:t>
            </a:r>
          </a:p>
          <a:p>
            <a:pPr>
              <a:lnSpc>
                <a:spcPct val="150000"/>
              </a:lnSpc>
              <a:spcBef>
                <a:spcPts val="1800"/>
              </a:spcBef>
              <a:spcAft>
                <a:spcPts val="600"/>
              </a:spcAft>
            </a:pPr>
            <a:endParaRPr lang="en-AU" sz="1800" b="0" dirty="0">
              <a:solidFill>
                <a:srgbClr val="002664"/>
              </a:solidFill>
              <a:effectLst/>
              <a:latin typeface="Arial" panose="020B0604020202020204" pitchFamily="34" charset="0"/>
            </a:endParaRPr>
          </a:p>
          <a:p>
            <a:pPr>
              <a:lnSpc>
                <a:spcPct val="150000"/>
              </a:lnSpc>
              <a:spcBef>
                <a:spcPts val="1800"/>
              </a:spcBef>
              <a:spcAft>
                <a:spcPts val="600"/>
              </a:spcAft>
            </a:pPr>
            <a:r>
              <a:rPr lang="en-AU" sz="1800" b="0" dirty="0">
                <a:solidFill>
                  <a:srgbClr val="002664"/>
                </a:solidFill>
                <a:effectLst/>
                <a:latin typeface="Arial" panose="020B0604020202020204" pitchFamily="34" charset="0"/>
              </a:rPr>
              <a:t>Sample answer - Continuing to move smoothly after hitting the volleyball, known as the follow-through, is important because it guides the ball’s direction and allows the body’s momentum to dissipate safely. This reduces stress on the joints, lowers the risk of injury, and improves movement efficiency by using the least energy for the best result.</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1156635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Table 1</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7372615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265553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30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236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50920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389490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297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139082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84028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GB"/>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99003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0667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964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97637016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curriculum.nsw.edu.au/"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10.xml"/><Relationship Id="rId4" Type="http://schemas.openxmlformats.org/officeDocument/2006/relationships/hyperlink" Target="https://curriculum.nsw.edu.au/learning-areas/pdhpe/health-and-movement-science-11-12-2023/overview"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86848630112"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ACA6DE-0425-8EF3-5209-66B57CD3D78E}"/>
              </a:ext>
            </a:extLst>
          </p:cNvPr>
          <p:cNvSpPr>
            <a:spLocks noGrp="1"/>
          </p:cNvSpPr>
          <p:nvPr>
            <p:ph type="ctrTitle"/>
          </p:nvPr>
        </p:nvSpPr>
        <p:spPr>
          <a:xfrm>
            <a:off x="539999" y="1572302"/>
            <a:ext cx="6255979" cy="2702663"/>
          </a:xfrm>
        </p:spPr>
        <p:txBody>
          <a:bodyPr/>
          <a:lstStyle/>
          <a:p>
            <a:r>
              <a:rPr lang="en-AU" sz="4400" dirty="0">
                <a:effectLst/>
                <a:latin typeface="+mj-lt"/>
                <a:ea typeface="Calibri" panose="020F0502020204030204" pitchFamily="34" charset="0"/>
              </a:rPr>
              <a:t>Biomechanics for sustained movement and performance – learning sequence support</a:t>
            </a:r>
            <a:endParaRPr lang="en-AU" sz="4400" dirty="0">
              <a:latin typeface="+mj-lt"/>
            </a:endParaRPr>
          </a:p>
        </p:txBody>
      </p:sp>
      <p:sp>
        <p:nvSpPr>
          <p:cNvPr id="8" name="Text Placeholder 7">
            <a:extLst>
              <a:ext uri="{FF2B5EF4-FFF2-40B4-BE49-F238E27FC236}">
                <a16:creationId xmlns:a16="http://schemas.microsoft.com/office/drawing/2014/main" id="{1C2A08D8-9EA5-5B83-53EB-D9659393BD5F}"/>
              </a:ext>
            </a:extLst>
          </p:cNvPr>
          <p:cNvSpPr>
            <a:spLocks noGrp="1"/>
          </p:cNvSpPr>
          <p:nvPr>
            <p:ph type="body" sz="quarter" idx="10"/>
          </p:nvPr>
        </p:nvSpPr>
        <p:spPr/>
        <p:txBody>
          <a:bodyPr/>
          <a:lstStyle/>
          <a:p>
            <a:r>
              <a:rPr lang="en-AU">
                <a:latin typeface="+mj-lt"/>
              </a:rPr>
              <a:t>Health and Movement Science 11–12 Syllabus</a:t>
            </a:r>
          </a:p>
        </p:txBody>
      </p:sp>
      <p:sp>
        <p:nvSpPr>
          <p:cNvPr id="12" name="Text Placeholder 11">
            <a:extLst>
              <a:ext uri="{FF2B5EF4-FFF2-40B4-BE49-F238E27FC236}">
                <a16:creationId xmlns:a16="http://schemas.microsoft.com/office/drawing/2014/main" id="{652F09D8-2E02-049A-9D9E-22DB30B0EB1D}"/>
              </a:ext>
            </a:extLst>
          </p:cNvPr>
          <p:cNvSpPr>
            <a:spLocks noGrp="1"/>
          </p:cNvSpPr>
          <p:nvPr>
            <p:ph type="body" sz="quarter" idx="16"/>
          </p:nvPr>
        </p:nvSpPr>
        <p:spPr/>
        <p:txBody>
          <a:bodyPr/>
          <a:lstStyle/>
          <a:p>
            <a:r>
              <a:rPr lang="en-AU">
                <a:latin typeface="+mj-lt"/>
              </a:rPr>
              <a:t>Focus area 2 – Training for improved performance</a:t>
            </a:r>
          </a:p>
        </p:txBody>
      </p:sp>
      <p:pic>
        <p:nvPicPr>
          <p:cNvPr id="3" name="Picture Placeholder 2">
            <a:extLst>
              <a:ext uri="{FF2B5EF4-FFF2-40B4-BE49-F238E27FC236}">
                <a16:creationId xmlns:a16="http://schemas.microsoft.com/office/drawing/2014/main" id="{B89BDF94-78EB-D65F-CFBE-1ACCFAFAB6AE}"/>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18083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4813757-C38D-80BD-81A2-D729DE819FD7}"/>
              </a:ext>
            </a:extLst>
          </p:cNvPr>
          <p:cNvSpPr>
            <a:spLocks noGrp="1"/>
          </p:cNvSpPr>
          <p:nvPr>
            <p:ph type="title"/>
          </p:nvPr>
        </p:nvSpPr>
        <p:spPr/>
        <p:txBody>
          <a:bodyPr/>
          <a:lstStyle/>
          <a:p>
            <a:r>
              <a:rPr lang="en-AU">
                <a:effectLst/>
                <a:latin typeface="+mj-lt"/>
                <a:ea typeface="Calibri" panose="020F0502020204030204" pitchFamily="34" charset="0"/>
              </a:rPr>
              <a:t>Matching spiking action to biomechanical principles</a:t>
            </a:r>
            <a:endParaRPr lang="en-AU">
              <a:latin typeface="+mj-lt"/>
            </a:endParaRPr>
          </a:p>
        </p:txBody>
      </p:sp>
      <p:sp>
        <p:nvSpPr>
          <p:cNvPr id="6" name="Text Placeholder 5">
            <a:extLst>
              <a:ext uri="{FF2B5EF4-FFF2-40B4-BE49-F238E27FC236}">
                <a16:creationId xmlns:a16="http://schemas.microsoft.com/office/drawing/2014/main" id="{FEFF57B1-F83A-88BB-404C-2E3030329DED}"/>
              </a:ext>
            </a:extLst>
          </p:cNvPr>
          <p:cNvSpPr>
            <a:spLocks noGrp="1"/>
          </p:cNvSpPr>
          <p:nvPr>
            <p:ph type="body" sz="quarter" idx="17"/>
          </p:nvPr>
        </p:nvSpPr>
        <p:spPr>
          <a:xfrm>
            <a:off x="360000" y="1283088"/>
            <a:ext cx="5518286" cy="4999465"/>
          </a:xfrm>
        </p:spPr>
        <p:txBody>
          <a:bodyPr/>
          <a:lstStyle/>
          <a:p>
            <a:pPr>
              <a:spcAft>
                <a:spcPts val="600"/>
              </a:spcAft>
            </a:pPr>
            <a:r>
              <a:rPr lang="en-AU" sz="1600" dirty="0">
                <a:effectLst/>
                <a:latin typeface="+mn-lt"/>
                <a:ea typeface="Calibri" panose="020F0502020204030204" pitchFamily="34" charset="0"/>
              </a:rPr>
              <a:t>Add the terms to the table:</a:t>
            </a:r>
          </a:p>
          <a:p>
            <a:pPr marL="285750" indent="-285750">
              <a:spcAft>
                <a:spcPts val="600"/>
              </a:spcAft>
              <a:buFont typeface="Arial" panose="020B0604020202020204" pitchFamily="34" charset="0"/>
              <a:buChar char="•"/>
            </a:pPr>
            <a:r>
              <a:rPr lang="en-AU" sz="1600" dirty="0">
                <a:latin typeface="+mn-lt"/>
                <a:ea typeface="Calibri" panose="020F0502020204030204" pitchFamily="34" charset="0"/>
              </a:rPr>
              <a:t>a</a:t>
            </a:r>
            <a:r>
              <a:rPr lang="en-AU" sz="1600" dirty="0">
                <a:effectLst/>
                <a:latin typeface="+mn-lt"/>
                <a:ea typeface="Calibri" panose="020F0502020204030204" pitchFamily="34" charset="0"/>
              </a:rPr>
              <a:t>bsorption of force</a:t>
            </a:r>
          </a:p>
          <a:p>
            <a:pPr marL="285750" indent="-285750">
              <a:spcAft>
                <a:spcPts val="600"/>
              </a:spcAft>
              <a:buFont typeface="Arial" panose="020B0604020202020204" pitchFamily="34" charset="0"/>
              <a:buChar char="•"/>
            </a:pPr>
            <a:r>
              <a:rPr lang="en-AU" sz="1600" dirty="0">
                <a:effectLst/>
                <a:latin typeface="+mn-lt"/>
                <a:ea typeface="Calibri" panose="020F0502020204030204" pitchFamily="34" charset="0"/>
              </a:rPr>
              <a:t>Newton’s third law of motion</a:t>
            </a:r>
          </a:p>
          <a:p>
            <a:pPr marL="285750" indent="-285750">
              <a:spcAft>
                <a:spcPts val="600"/>
              </a:spcAft>
              <a:buFont typeface="Arial" panose="020B0604020202020204" pitchFamily="34" charset="0"/>
              <a:buChar char="•"/>
            </a:pPr>
            <a:r>
              <a:rPr lang="en-AU" sz="1600" dirty="0">
                <a:effectLst/>
                <a:latin typeface="+mn-lt"/>
                <a:ea typeface="Calibri" panose="020F0502020204030204" pitchFamily="34" charset="0"/>
              </a:rPr>
              <a:t>motion</a:t>
            </a:r>
          </a:p>
          <a:p>
            <a:pPr marL="285750" indent="-285750">
              <a:spcAft>
                <a:spcPts val="600"/>
              </a:spcAft>
              <a:buFont typeface="Arial" panose="020B0604020202020204" pitchFamily="34" charset="0"/>
              <a:buChar char="•"/>
            </a:pPr>
            <a:r>
              <a:rPr lang="en-AU" sz="1600" dirty="0">
                <a:effectLst/>
                <a:latin typeface="+mn-lt"/>
                <a:ea typeface="Calibri" panose="020F0502020204030204" pitchFamily="34" charset="0"/>
              </a:rPr>
              <a:t>Magnus effect</a:t>
            </a:r>
          </a:p>
          <a:p>
            <a:pPr marL="285750" indent="-285750">
              <a:spcAft>
                <a:spcPts val="600"/>
              </a:spcAft>
              <a:buFont typeface="Arial" panose="020B0604020202020204" pitchFamily="34" charset="0"/>
              <a:buChar char="•"/>
            </a:pPr>
            <a:r>
              <a:rPr lang="en-AU" sz="1600" dirty="0">
                <a:latin typeface="+mn-lt"/>
                <a:ea typeface="Calibri" panose="020F0502020204030204" pitchFamily="34" charset="0"/>
              </a:rPr>
              <a:t>l</a:t>
            </a:r>
            <a:r>
              <a:rPr lang="en-AU" sz="1600" dirty="0">
                <a:effectLst/>
                <a:latin typeface="+mn-lt"/>
                <a:ea typeface="Calibri" panose="020F0502020204030204" pitchFamily="34" charset="0"/>
              </a:rPr>
              <a:t>inear motion</a:t>
            </a:r>
          </a:p>
          <a:p>
            <a:pPr marL="285750" indent="-285750">
              <a:spcAft>
                <a:spcPts val="600"/>
              </a:spcAft>
              <a:buFont typeface="Arial" panose="020B0604020202020204" pitchFamily="34" charset="0"/>
              <a:buChar char="•"/>
            </a:pPr>
            <a:r>
              <a:rPr lang="en-AU" sz="1600" dirty="0">
                <a:latin typeface="+mn-lt"/>
                <a:ea typeface="Calibri" panose="020F0502020204030204" pitchFamily="34" charset="0"/>
              </a:rPr>
              <a:t>p</a:t>
            </a:r>
            <a:r>
              <a:rPr lang="en-AU" sz="1600" dirty="0">
                <a:effectLst/>
                <a:latin typeface="+mn-lt"/>
                <a:ea typeface="Calibri" panose="020F0502020204030204" pitchFamily="34" charset="0"/>
              </a:rPr>
              <a:t>ropulsive force</a:t>
            </a:r>
          </a:p>
          <a:p>
            <a:pPr marL="285750" indent="-285750">
              <a:spcAft>
                <a:spcPts val="600"/>
              </a:spcAft>
              <a:buFont typeface="Arial" panose="020B0604020202020204" pitchFamily="34" charset="0"/>
              <a:buChar char="•"/>
            </a:pPr>
            <a:r>
              <a:rPr lang="en-AU" sz="1600" dirty="0">
                <a:effectLst/>
                <a:latin typeface="+mn-lt"/>
                <a:ea typeface="Calibri" panose="020F0502020204030204" pitchFamily="34" charset="0"/>
              </a:rPr>
              <a:t>summation of force</a:t>
            </a:r>
          </a:p>
          <a:p>
            <a:pPr marL="285750" indent="-285750">
              <a:spcAft>
                <a:spcPts val="600"/>
              </a:spcAft>
              <a:buFont typeface="Arial" panose="020B0604020202020204" pitchFamily="34" charset="0"/>
              <a:buChar char="•"/>
            </a:pPr>
            <a:r>
              <a:rPr lang="en-AU" sz="1600" dirty="0">
                <a:latin typeface="+mn-lt"/>
                <a:ea typeface="Calibri" panose="020F0502020204030204" pitchFamily="34" charset="0"/>
              </a:rPr>
              <a:t>b</a:t>
            </a:r>
            <a:r>
              <a:rPr lang="en-AU" sz="1600" dirty="0">
                <a:effectLst/>
                <a:latin typeface="+mn-lt"/>
                <a:ea typeface="Calibri" panose="020F0502020204030204" pitchFamily="34" charset="0"/>
              </a:rPr>
              <a:t>alance </a:t>
            </a:r>
          </a:p>
          <a:p>
            <a:pPr marL="285750" indent="-285750">
              <a:spcAft>
                <a:spcPts val="600"/>
              </a:spcAft>
              <a:buFont typeface="Arial" panose="020B0604020202020204" pitchFamily="34" charset="0"/>
              <a:buChar char="•"/>
            </a:pPr>
            <a:r>
              <a:rPr lang="en-AU" sz="1600" dirty="0">
                <a:effectLst/>
                <a:latin typeface="+mn-lt"/>
                <a:ea typeface="Calibri" panose="020F0502020204030204" pitchFamily="34" charset="0"/>
              </a:rPr>
              <a:t>stability</a:t>
            </a:r>
          </a:p>
          <a:p>
            <a:pPr marL="285750" indent="-285750">
              <a:spcAft>
                <a:spcPts val="600"/>
              </a:spcAft>
              <a:buFont typeface="Arial" panose="020B0604020202020204" pitchFamily="34" charset="0"/>
              <a:buChar char="•"/>
            </a:pPr>
            <a:r>
              <a:rPr lang="en-AU" sz="1600" dirty="0">
                <a:latin typeface="+mn-lt"/>
                <a:ea typeface="Calibri" panose="020F0502020204030204" pitchFamily="34" charset="0"/>
              </a:rPr>
              <a:t>force</a:t>
            </a:r>
          </a:p>
          <a:p>
            <a:pPr marL="285750" indent="-285750">
              <a:spcAft>
                <a:spcPts val="600"/>
              </a:spcAft>
              <a:buFont typeface="Arial" panose="020B0604020202020204" pitchFamily="34" charset="0"/>
              <a:buChar char="•"/>
            </a:pPr>
            <a:r>
              <a:rPr lang="en-AU" sz="1600" dirty="0">
                <a:effectLst/>
                <a:latin typeface="+mn-lt"/>
                <a:ea typeface="Calibri" panose="020F0502020204030204" pitchFamily="34" charset="0"/>
              </a:rPr>
              <a:t>Newton’s second </a:t>
            </a:r>
            <a:r>
              <a:rPr lang="en-AU" sz="1600" dirty="0">
                <a:latin typeface="+mn-lt"/>
                <a:ea typeface="Calibri" panose="020F0502020204030204" pitchFamily="34" charset="0"/>
              </a:rPr>
              <a:t>l</a:t>
            </a:r>
            <a:r>
              <a:rPr lang="en-AU" sz="1600" dirty="0">
                <a:effectLst/>
                <a:latin typeface="+mn-lt"/>
                <a:ea typeface="Calibri" panose="020F0502020204030204" pitchFamily="34" charset="0"/>
              </a:rPr>
              <a:t>aw of motion</a:t>
            </a:r>
          </a:p>
        </p:txBody>
      </p:sp>
      <p:graphicFrame>
        <p:nvGraphicFramePr>
          <p:cNvPr id="8" name="Table 7" descr="Table for students to record the biomechanical principles for each phase of a volleyball spike.">
            <a:extLst>
              <a:ext uri="{FF2B5EF4-FFF2-40B4-BE49-F238E27FC236}">
                <a16:creationId xmlns:a16="http://schemas.microsoft.com/office/drawing/2014/main" id="{A0DEB47A-BCA9-350B-A810-C21A27584F09}"/>
              </a:ext>
            </a:extLst>
          </p:cNvPr>
          <p:cNvGraphicFramePr>
            <a:graphicFrameLocks noGrp="1"/>
          </p:cNvGraphicFramePr>
          <p:nvPr>
            <p:extLst>
              <p:ext uri="{D42A27DB-BD31-4B8C-83A1-F6EECF244321}">
                <p14:modId xmlns:p14="http://schemas.microsoft.com/office/powerpoint/2010/main" val="1583289774"/>
              </p:ext>
            </p:extLst>
          </p:nvPr>
        </p:nvGraphicFramePr>
        <p:xfrm>
          <a:off x="5649685" y="1157965"/>
          <a:ext cx="6182316" cy="5124588"/>
        </p:xfrm>
        <a:graphic>
          <a:graphicData uri="http://schemas.openxmlformats.org/drawingml/2006/table">
            <a:tbl>
              <a:tblPr firstRow="1" firstCol="1" bandRow="1">
                <a:tableStyleId>{B301B821-A1FF-4177-AEE7-76D212191A09}</a:tableStyleId>
              </a:tblPr>
              <a:tblGrid>
                <a:gridCol w="3091158">
                  <a:extLst>
                    <a:ext uri="{9D8B030D-6E8A-4147-A177-3AD203B41FA5}">
                      <a16:colId xmlns:a16="http://schemas.microsoft.com/office/drawing/2014/main" val="2086980222"/>
                    </a:ext>
                  </a:extLst>
                </a:gridCol>
                <a:gridCol w="3091158">
                  <a:extLst>
                    <a:ext uri="{9D8B030D-6E8A-4147-A177-3AD203B41FA5}">
                      <a16:colId xmlns:a16="http://schemas.microsoft.com/office/drawing/2014/main" val="537893603"/>
                    </a:ext>
                  </a:extLst>
                </a:gridCol>
              </a:tblGrid>
              <a:tr h="732084">
                <a:tc>
                  <a:txBody>
                    <a:bodyPr/>
                    <a:lstStyle/>
                    <a:p>
                      <a:pPr algn="l">
                        <a:lnSpc>
                          <a:spcPct val="150000"/>
                        </a:lnSpc>
                        <a:spcBef>
                          <a:spcPts val="1200"/>
                        </a:spcBef>
                        <a:spcAft>
                          <a:spcPts val="600"/>
                        </a:spcAft>
                      </a:pPr>
                      <a:r>
                        <a:rPr lang="en-AU" sz="1500" b="1">
                          <a:solidFill>
                            <a:srgbClr val="FFFFFF"/>
                          </a:solidFill>
                          <a:effectLst/>
                          <a:latin typeface="+mj-lt"/>
                        </a:rPr>
                        <a:t>Phase</a:t>
                      </a:r>
                      <a:endParaRPr lang="en-AU" sz="1500">
                        <a:effectLst/>
                        <a:latin typeface="+mj-lt"/>
                        <a:ea typeface="Calibri" panose="020F0502020204030204" pitchFamily="34" charset="0"/>
                        <a:cs typeface="Arial" panose="020B0604020202020204" pitchFamily="34" charset="0"/>
                      </a:endParaRPr>
                    </a:p>
                  </a:txBody>
                  <a:tcPr marL="194545" marR="8673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pPr>
                      <a:r>
                        <a:rPr lang="en-AU" sz="1500" b="1">
                          <a:solidFill>
                            <a:srgbClr val="FFFFFF"/>
                          </a:solidFill>
                          <a:effectLst/>
                          <a:latin typeface="+mj-lt"/>
                        </a:rPr>
                        <a:t>Biomechanical principle</a:t>
                      </a:r>
                      <a:endParaRPr lang="en-AU" sz="1500">
                        <a:effectLst/>
                        <a:latin typeface="+mj-lt"/>
                        <a:ea typeface="Calibri" panose="020F0502020204030204" pitchFamily="34" charset="0"/>
                        <a:cs typeface="Arial" panose="020B0604020202020204" pitchFamily="34" charset="0"/>
                      </a:endParaRPr>
                    </a:p>
                  </a:txBody>
                  <a:tcPr marL="194545" marR="8673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1106789"/>
                  </a:ext>
                </a:extLst>
              </a:tr>
              <a:tr h="732084">
                <a:tc>
                  <a:txBody>
                    <a:bodyPr/>
                    <a:lstStyle/>
                    <a:p>
                      <a:pPr marL="228600" indent="-228600">
                        <a:lnSpc>
                          <a:spcPct val="150000"/>
                        </a:lnSpc>
                        <a:spcBef>
                          <a:spcPts val="0"/>
                        </a:spcBef>
                        <a:spcAft>
                          <a:spcPts val="1200"/>
                        </a:spcAft>
                        <a:buFont typeface="+mj-lt"/>
                        <a:buAutoNum type="arabicPeriod"/>
                      </a:pPr>
                      <a:r>
                        <a:rPr lang="en-AU" sz="1500" b="1">
                          <a:solidFill>
                            <a:srgbClr val="000000"/>
                          </a:solidFill>
                          <a:effectLst/>
                          <a:latin typeface="+mn-lt"/>
                        </a:rPr>
                        <a:t>The approach</a:t>
                      </a:r>
                      <a:endParaRPr lang="en-AU" sz="1500">
                        <a:effectLst/>
                        <a:latin typeface="+mn-lt"/>
                        <a:ea typeface="Calibri" panose="020F0502020204030204" pitchFamily="34" charset="0"/>
                        <a:cs typeface="Arial" panose="020B0604020202020204" pitchFamily="34" charset="0"/>
                      </a:endParaRPr>
                    </a:p>
                  </a:txBody>
                  <a:tcPr marL="194545" marR="8673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endParaRPr lang="en-AU" sz="1300">
                        <a:effectLst/>
                        <a:latin typeface="+mn-lt"/>
                        <a:ea typeface="Calibri" panose="020F0502020204030204" pitchFamily="34" charset="0"/>
                        <a:cs typeface="Arial" panose="020B0604020202020204" pitchFamily="34" charset="0"/>
                      </a:endParaRPr>
                    </a:p>
                  </a:txBody>
                  <a:tcPr marL="194545" marR="8673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15345501"/>
                  </a:ext>
                </a:extLst>
              </a:tr>
              <a:tr h="732084">
                <a:tc>
                  <a:txBody>
                    <a:bodyPr/>
                    <a:lstStyle/>
                    <a:p>
                      <a:pPr marL="228600" indent="-228600">
                        <a:lnSpc>
                          <a:spcPct val="150000"/>
                        </a:lnSpc>
                        <a:spcBef>
                          <a:spcPts val="0"/>
                        </a:spcBef>
                        <a:spcAft>
                          <a:spcPts val="1200"/>
                        </a:spcAft>
                        <a:buFont typeface="+mj-lt"/>
                        <a:buAutoNum type="arabicPeriod" startAt="2"/>
                      </a:pPr>
                      <a:r>
                        <a:rPr lang="en-AU" sz="1500" b="1" dirty="0">
                          <a:solidFill>
                            <a:srgbClr val="000000"/>
                          </a:solidFill>
                          <a:effectLst/>
                          <a:latin typeface="+mn-lt"/>
                        </a:rPr>
                        <a:t>The jump</a:t>
                      </a:r>
                      <a:endParaRPr lang="en-AU" sz="1500" dirty="0">
                        <a:effectLst/>
                        <a:latin typeface="+mn-lt"/>
                        <a:ea typeface="Calibri" panose="020F0502020204030204" pitchFamily="34" charset="0"/>
                        <a:cs typeface="Arial" panose="020B0604020202020204" pitchFamily="34" charset="0"/>
                      </a:endParaRPr>
                    </a:p>
                  </a:txBody>
                  <a:tcPr marL="194545" marR="86730" marT="0" marB="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endParaRPr lang="en-AU" sz="1300">
                        <a:effectLst/>
                        <a:latin typeface="+mn-lt"/>
                        <a:ea typeface="Calibri" panose="020F0502020204030204" pitchFamily="34" charset="0"/>
                        <a:cs typeface="Arial" panose="020B0604020202020204" pitchFamily="34" charset="0"/>
                      </a:endParaRPr>
                    </a:p>
                  </a:txBody>
                  <a:tcPr marL="194545" marR="86730" marT="0" marB="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44168718"/>
                  </a:ext>
                </a:extLst>
              </a:tr>
              <a:tr h="732084">
                <a:tc>
                  <a:txBody>
                    <a:bodyPr/>
                    <a:lstStyle/>
                    <a:p>
                      <a:pPr marL="228600" indent="-228600">
                        <a:lnSpc>
                          <a:spcPct val="150000"/>
                        </a:lnSpc>
                        <a:spcBef>
                          <a:spcPts val="0"/>
                        </a:spcBef>
                        <a:spcAft>
                          <a:spcPts val="1200"/>
                        </a:spcAft>
                        <a:buFont typeface="+mj-lt"/>
                        <a:buAutoNum type="arabicPeriod" startAt="3"/>
                      </a:pPr>
                      <a:r>
                        <a:rPr lang="en-AU" sz="1500" b="1" dirty="0">
                          <a:solidFill>
                            <a:srgbClr val="000000"/>
                          </a:solidFill>
                          <a:effectLst/>
                          <a:latin typeface="+mn-lt"/>
                        </a:rPr>
                        <a:t>The arm swing</a:t>
                      </a:r>
                      <a:endParaRPr lang="en-AU" sz="1500" dirty="0">
                        <a:effectLst/>
                        <a:latin typeface="+mn-lt"/>
                        <a:ea typeface="Calibri" panose="020F0502020204030204" pitchFamily="34" charset="0"/>
                        <a:cs typeface="Arial" panose="020B0604020202020204" pitchFamily="34" charset="0"/>
                      </a:endParaRPr>
                    </a:p>
                  </a:txBody>
                  <a:tcPr marL="194545" marR="8673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endParaRPr lang="en-AU" sz="1300">
                        <a:effectLst/>
                        <a:latin typeface="+mn-lt"/>
                        <a:ea typeface="Calibri" panose="020F0502020204030204" pitchFamily="34" charset="0"/>
                        <a:cs typeface="Arial" panose="020B0604020202020204" pitchFamily="34" charset="0"/>
                      </a:endParaRPr>
                    </a:p>
                  </a:txBody>
                  <a:tcPr marL="194545" marR="8673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1947146"/>
                  </a:ext>
                </a:extLst>
              </a:tr>
              <a:tr h="732084">
                <a:tc>
                  <a:txBody>
                    <a:bodyPr/>
                    <a:lstStyle/>
                    <a:p>
                      <a:pPr marL="228600" indent="-228600">
                        <a:lnSpc>
                          <a:spcPct val="150000"/>
                        </a:lnSpc>
                        <a:spcBef>
                          <a:spcPts val="0"/>
                        </a:spcBef>
                        <a:spcAft>
                          <a:spcPts val="1200"/>
                        </a:spcAft>
                        <a:buFont typeface="+mj-lt"/>
                        <a:buAutoNum type="arabicPeriod" startAt="4"/>
                      </a:pPr>
                      <a:r>
                        <a:rPr lang="en-AU" sz="1500" b="1" dirty="0">
                          <a:solidFill>
                            <a:srgbClr val="000000"/>
                          </a:solidFill>
                          <a:effectLst/>
                          <a:latin typeface="+mn-lt"/>
                        </a:rPr>
                        <a:t>Hitting the ball</a:t>
                      </a:r>
                      <a:endParaRPr lang="en-AU" sz="1500" dirty="0">
                        <a:effectLst/>
                        <a:latin typeface="+mn-lt"/>
                        <a:ea typeface="Calibri" panose="020F0502020204030204" pitchFamily="34" charset="0"/>
                        <a:cs typeface="Arial" panose="020B0604020202020204" pitchFamily="34" charset="0"/>
                      </a:endParaRPr>
                    </a:p>
                  </a:txBody>
                  <a:tcPr marL="194545" marR="86730" marT="0" marB="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endParaRPr lang="en-AU" sz="1300">
                        <a:effectLst/>
                        <a:latin typeface="+mn-lt"/>
                        <a:ea typeface="Calibri" panose="020F0502020204030204" pitchFamily="34" charset="0"/>
                        <a:cs typeface="Arial" panose="020B0604020202020204" pitchFamily="34" charset="0"/>
                      </a:endParaRPr>
                    </a:p>
                  </a:txBody>
                  <a:tcPr marL="194545" marR="86730" marT="0" marB="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81916746"/>
                  </a:ext>
                </a:extLst>
              </a:tr>
              <a:tr h="732084">
                <a:tc>
                  <a:txBody>
                    <a:bodyPr/>
                    <a:lstStyle/>
                    <a:p>
                      <a:pPr marL="228600" indent="-228600">
                        <a:lnSpc>
                          <a:spcPct val="150000"/>
                        </a:lnSpc>
                        <a:spcBef>
                          <a:spcPts val="0"/>
                        </a:spcBef>
                        <a:spcAft>
                          <a:spcPts val="1200"/>
                        </a:spcAft>
                        <a:buFont typeface="+mj-lt"/>
                        <a:buAutoNum type="arabicPeriod" startAt="5"/>
                      </a:pPr>
                      <a:r>
                        <a:rPr lang="en-AU" sz="1500" b="1" dirty="0">
                          <a:solidFill>
                            <a:srgbClr val="000000"/>
                          </a:solidFill>
                          <a:effectLst/>
                          <a:latin typeface="+mn-lt"/>
                        </a:rPr>
                        <a:t>The wrist snap</a:t>
                      </a:r>
                      <a:endParaRPr lang="en-AU" sz="1500" dirty="0">
                        <a:effectLst/>
                        <a:latin typeface="+mn-lt"/>
                        <a:ea typeface="Calibri" panose="020F0502020204030204" pitchFamily="34" charset="0"/>
                        <a:cs typeface="Arial" panose="020B0604020202020204" pitchFamily="34" charset="0"/>
                      </a:endParaRPr>
                    </a:p>
                  </a:txBody>
                  <a:tcPr marL="194545" marR="8673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endParaRPr lang="en-AU" sz="1300">
                        <a:effectLst/>
                        <a:latin typeface="+mn-lt"/>
                        <a:ea typeface="Calibri" panose="020F0502020204030204" pitchFamily="34" charset="0"/>
                        <a:cs typeface="Arial" panose="020B0604020202020204" pitchFamily="34" charset="0"/>
                      </a:endParaRPr>
                    </a:p>
                  </a:txBody>
                  <a:tcPr marL="194545" marR="8673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52502855"/>
                  </a:ext>
                </a:extLst>
              </a:tr>
              <a:tr h="732084">
                <a:tc>
                  <a:txBody>
                    <a:bodyPr/>
                    <a:lstStyle/>
                    <a:p>
                      <a:pPr marL="228600" indent="-228600">
                        <a:lnSpc>
                          <a:spcPct val="150000"/>
                        </a:lnSpc>
                        <a:spcBef>
                          <a:spcPts val="0"/>
                        </a:spcBef>
                        <a:spcAft>
                          <a:spcPts val="1200"/>
                        </a:spcAft>
                        <a:buFont typeface="+mj-lt"/>
                        <a:buAutoNum type="arabicPeriod" startAt="6"/>
                      </a:pPr>
                      <a:r>
                        <a:rPr lang="en-AU" sz="1500" b="1" dirty="0">
                          <a:solidFill>
                            <a:srgbClr val="000000"/>
                          </a:solidFill>
                          <a:effectLst/>
                          <a:latin typeface="+mn-lt"/>
                        </a:rPr>
                        <a:t>The spike follow through</a:t>
                      </a:r>
                      <a:endParaRPr lang="en-AU" sz="1500" dirty="0">
                        <a:effectLst/>
                        <a:latin typeface="+mn-lt"/>
                        <a:ea typeface="Calibri" panose="020F0502020204030204" pitchFamily="34" charset="0"/>
                        <a:cs typeface="Arial" panose="020B0604020202020204" pitchFamily="34" charset="0"/>
                      </a:endParaRPr>
                    </a:p>
                  </a:txBody>
                  <a:tcPr marL="194545" marR="86730" marT="0" marB="0">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pPr>
                      <a:endParaRPr lang="en-AU" sz="1300" dirty="0">
                        <a:effectLst/>
                        <a:latin typeface="+mn-lt"/>
                        <a:ea typeface="Calibri" panose="020F0502020204030204" pitchFamily="34" charset="0"/>
                        <a:cs typeface="Arial" panose="020B0604020202020204" pitchFamily="34" charset="0"/>
                      </a:endParaRPr>
                    </a:p>
                  </a:txBody>
                  <a:tcPr marL="194545" marR="86730" marT="0" marB="0">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7661297"/>
                  </a:ext>
                </a:extLst>
              </a:tr>
            </a:tbl>
          </a:graphicData>
        </a:graphic>
      </p:graphicFrame>
      <p:sp>
        <p:nvSpPr>
          <p:cNvPr id="3" name="Slide Number Placeholder 2">
            <a:extLst>
              <a:ext uri="{FF2B5EF4-FFF2-40B4-BE49-F238E27FC236}">
                <a16:creationId xmlns:a16="http://schemas.microsoft.com/office/drawing/2014/main" id="{D84F3F36-BD8A-C859-757A-A601401C821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379264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websitehttps://educationstandards.nsw.edu.au/ 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a:lnSpc>
                <a:spcPct val="150000"/>
              </a:lnSpc>
              <a:spcBef>
                <a:spcPts val="1200"/>
              </a:spcBef>
              <a:spcAft>
                <a:spcPts val="600"/>
              </a:spcAft>
            </a:pPr>
            <a:r>
              <a:rPr lang="en-AU" u="sng">
                <a:solidFill>
                  <a:srgbClr val="2F5496"/>
                </a:solidFill>
                <a:effectLst/>
                <a:latin typeface="+mn-lt"/>
                <a:ea typeface="Calibri" panose="020F0502020204030204" pitchFamily="34" charset="0"/>
                <a:hlinkClick r:id="rId4"/>
              </a:rPr>
              <a:t>Health and Movement Science 11–12 Syllabus</a:t>
            </a:r>
            <a:r>
              <a:rPr lang="en-AU">
                <a:effectLst/>
                <a:latin typeface="+mn-lt"/>
                <a:ea typeface="Calibri" panose="020F0502020204030204" pitchFamily="34" charset="0"/>
              </a:rPr>
              <a:t> © NSW Education Standards Authority (NESA) for and on behalf of the Crown in right of the State of New South Wales, 2023.</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hlinkClick r:id="rId3">
                  <a:extLst>
                    <a:ext uri="{A12FA001-AC4F-418D-AE19-62706E023703}">
                      <ahyp:hlinkClr xmlns:ahyp="http://schemas.microsoft.com/office/drawing/2018/hyperlinkcolor" val="tx"/>
                    </a:ext>
                  </a:extLst>
                </a:hlinkClick>
              </a:rPr>
              <a:t>© State of New South Wales (Department of Education), 2024</a:t>
            </a:r>
            <a:endParaRPr lang="en-AU">
              <a:latin typeface="+mj-lt"/>
            </a:endParaRP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4">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2024.</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157A4C-83B3-1BC7-F75B-86B5395B22D9}"/>
              </a:ext>
            </a:extLst>
          </p:cNvPr>
          <p:cNvSpPr>
            <a:spLocks noGrp="1"/>
          </p:cNvSpPr>
          <p:nvPr>
            <p:ph type="title"/>
          </p:nvPr>
        </p:nvSpPr>
        <p:spPr/>
        <p:txBody>
          <a:bodyPr/>
          <a:lstStyle/>
          <a:p>
            <a:r>
              <a:rPr lang="en-AU">
                <a:latin typeface="+mj-lt"/>
              </a:rPr>
              <a:t>Learning intentions and success criteria</a:t>
            </a:r>
          </a:p>
        </p:txBody>
      </p:sp>
      <p:sp>
        <p:nvSpPr>
          <p:cNvPr id="14" name="TextBox 13">
            <a:extLst>
              <a:ext uri="{FF2B5EF4-FFF2-40B4-BE49-F238E27FC236}">
                <a16:creationId xmlns:a16="http://schemas.microsoft.com/office/drawing/2014/main" id="{F439BF03-365C-A0CF-727E-FB1019E935EF}"/>
              </a:ext>
            </a:extLst>
          </p:cNvPr>
          <p:cNvSpPr txBox="1"/>
          <p:nvPr/>
        </p:nvSpPr>
        <p:spPr>
          <a:xfrm>
            <a:off x="359998" y="2008372"/>
            <a:ext cx="11484002" cy="2547620"/>
          </a:xfrm>
          <a:prstGeom prst="rect">
            <a:avLst/>
          </a:prstGeom>
          <a:noFill/>
        </p:spPr>
        <p:txBody>
          <a:bodyPr wrap="square">
            <a:spAutoFit/>
          </a:bodyPr>
          <a:lstStyle/>
          <a:p>
            <a:pPr>
              <a:lnSpc>
                <a:spcPct val="150000"/>
              </a:lnSpc>
              <a:spcAft>
                <a:spcPts val="1200"/>
              </a:spcAft>
            </a:pPr>
            <a:r>
              <a:rPr lang="en-AU" sz="2400">
                <a:effectLst/>
                <a:ea typeface="Calibri" panose="020F0502020204030204" pitchFamily="34" charset="0"/>
              </a:rPr>
              <a:t>Through these activities, students will:</a:t>
            </a:r>
          </a:p>
          <a:p>
            <a:pPr marL="285750" indent="-285750">
              <a:lnSpc>
                <a:spcPct val="150000"/>
              </a:lnSpc>
              <a:spcAft>
                <a:spcPts val="1200"/>
              </a:spcAft>
              <a:buFont typeface="Arial" panose="020B0604020202020204" pitchFamily="34" charset="0"/>
              <a:buChar char="•"/>
            </a:pPr>
            <a:r>
              <a:rPr lang="en-AU" sz="2400">
                <a:effectLst/>
                <a:ea typeface="Calibri" panose="020F0502020204030204" pitchFamily="34" charset="0"/>
              </a:rPr>
              <a:t>understand the basic biomechanical principles involved in an effective spiking action in volleyball</a:t>
            </a:r>
          </a:p>
          <a:p>
            <a:pPr marL="285750" indent="-285750">
              <a:lnSpc>
                <a:spcPct val="150000"/>
              </a:lnSpc>
              <a:spcAft>
                <a:spcPts val="1200"/>
              </a:spcAft>
              <a:buFont typeface="Arial" panose="020B0604020202020204" pitchFamily="34" charset="0"/>
              <a:buChar char="•"/>
            </a:pPr>
            <a:r>
              <a:rPr lang="en-AU" sz="2400">
                <a:effectLst/>
                <a:ea typeface="Calibri" panose="020F0502020204030204" pitchFamily="34" charset="0"/>
              </a:rPr>
              <a:t>recognise key factors contributing to sustained and efficient spiking.</a:t>
            </a:r>
          </a:p>
        </p:txBody>
      </p:sp>
      <p:sp>
        <p:nvSpPr>
          <p:cNvPr id="4" name="Slide Number Placeholder 3">
            <a:extLst>
              <a:ext uri="{FF2B5EF4-FFF2-40B4-BE49-F238E27FC236}">
                <a16:creationId xmlns:a16="http://schemas.microsoft.com/office/drawing/2014/main" id="{F97DB8CD-9189-B1B0-FB13-5D46B3D0BADC}"/>
              </a:ext>
            </a:extLst>
          </p:cNvPr>
          <p:cNvSpPr>
            <a:spLocks noGrp="1"/>
          </p:cNvSpPr>
          <p:nvPr>
            <p:ph type="sldNum" sz="quarter" idx="12"/>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178676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E9620A-B722-7E56-141C-01D3D88DCABB}"/>
              </a:ext>
            </a:extLst>
          </p:cNvPr>
          <p:cNvSpPr>
            <a:spLocks noGrp="1"/>
          </p:cNvSpPr>
          <p:nvPr>
            <p:ph type="title"/>
          </p:nvPr>
        </p:nvSpPr>
        <p:spPr/>
        <p:txBody>
          <a:bodyPr/>
          <a:lstStyle/>
          <a:p>
            <a:r>
              <a:rPr lang="en-AU" dirty="0">
                <a:latin typeface="+mj-lt"/>
              </a:rPr>
              <a:t>Biomechanics of a volleyball spike</a:t>
            </a:r>
          </a:p>
        </p:txBody>
      </p:sp>
      <p:sp>
        <p:nvSpPr>
          <p:cNvPr id="6" name="Content Placeholder 5">
            <a:extLst>
              <a:ext uri="{FF2B5EF4-FFF2-40B4-BE49-F238E27FC236}">
                <a16:creationId xmlns:a16="http://schemas.microsoft.com/office/drawing/2014/main" id="{E82CFDDE-A80F-D871-AA55-463DF5CD23AF}"/>
              </a:ext>
            </a:extLst>
          </p:cNvPr>
          <p:cNvSpPr>
            <a:spLocks noGrp="1"/>
          </p:cNvSpPr>
          <p:nvPr>
            <p:ph sz="quarter" idx="19"/>
          </p:nvPr>
        </p:nvSpPr>
        <p:spPr>
          <a:xfrm>
            <a:off x="360363" y="1009713"/>
            <a:ext cx="11483636" cy="1608359"/>
          </a:xfrm>
        </p:spPr>
        <p:txBody>
          <a:bodyPr/>
          <a:lstStyle/>
          <a:p>
            <a:r>
              <a:rPr lang="en-AU" dirty="0">
                <a:latin typeface="+mn-lt"/>
                <a:ea typeface="Calibri" panose="020F0502020204030204" pitchFamily="34" charset="0"/>
              </a:rPr>
              <a:t>This video breaks down the execution of a spike into phases and considers the biomechanical principles of each phase. </a:t>
            </a:r>
          </a:p>
          <a:p>
            <a:r>
              <a:rPr lang="en-AU" dirty="0">
                <a:latin typeface="+mn-lt"/>
                <a:ea typeface="Calibri" panose="020F0502020204030204" pitchFamily="34" charset="0"/>
              </a:rPr>
              <a:t>Answer the following questions related to the video to build understanding for further application.</a:t>
            </a:r>
          </a:p>
        </p:txBody>
      </p:sp>
      <p:grpSp>
        <p:nvGrpSpPr>
          <p:cNvPr id="10" name="Group 9" descr="Video – Biomechanics of a volleyball spike | 05:58">
            <a:extLst>
              <a:ext uri="{FF2B5EF4-FFF2-40B4-BE49-F238E27FC236}">
                <a16:creationId xmlns:a16="http://schemas.microsoft.com/office/drawing/2014/main" id="{33D50BEE-5611-21B1-6034-CF75102859D5}"/>
              </a:ext>
            </a:extLst>
          </p:cNvPr>
          <p:cNvGrpSpPr/>
          <p:nvPr/>
        </p:nvGrpSpPr>
        <p:grpSpPr>
          <a:xfrm>
            <a:off x="2872627" y="2722184"/>
            <a:ext cx="6446746" cy="3626295"/>
            <a:chOff x="6009046" y="1683482"/>
            <a:chExt cx="5834953" cy="3282161"/>
          </a:xfrm>
        </p:grpSpPr>
        <p:pic>
          <p:nvPicPr>
            <p:cNvPr id="9" name="Picture 8">
              <a:hlinkClick r:id="rId3"/>
              <a:extLst>
                <a:ext uri="{FF2B5EF4-FFF2-40B4-BE49-F238E27FC236}">
                  <a16:creationId xmlns:a16="http://schemas.microsoft.com/office/drawing/2014/main" id="{88824AAF-FAB2-2B80-015F-9F039C4F7EC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09046" y="1683482"/>
              <a:ext cx="5834953" cy="3282161"/>
            </a:xfrm>
            <a:prstGeom prst="rect">
              <a:avLst/>
            </a:prstGeom>
          </p:spPr>
        </p:pic>
        <p:grpSp>
          <p:nvGrpSpPr>
            <p:cNvPr id="8" name="Group 7">
              <a:extLst>
                <a:ext uri="{FF2B5EF4-FFF2-40B4-BE49-F238E27FC236}">
                  <a16:creationId xmlns:a16="http://schemas.microsoft.com/office/drawing/2014/main" id="{72FEAE4F-D831-EEB8-4C5C-EED7E3245DF8}"/>
                </a:ext>
              </a:extLst>
            </p:cNvPr>
            <p:cNvGrpSpPr/>
            <p:nvPr/>
          </p:nvGrpSpPr>
          <p:grpSpPr>
            <a:xfrm>
              <a:off x="8561686" y="2959726"/>
              <a:ext cx="729673" cy="729673"/>
              <a:chOff x="6234546" y="4029364"/>
              <a:chExt cx="729673" cy="729673"/>
            </a:xfrm>
          </p:grpSpPr>
          <p:sp>
            <p:nvSpPr>
              <p:cNvPr id="4" name="Oval 3">
                <a:hlinkClick r:id="rId3"/>
                <a:extLst>
                  <a:ext uri="{FF2B5EF4-FFF2-40B4-BE49-F238E27FC236}">
                    <a16:creationId xmlns:a16="http://schemas.microsoft.com/office/drawing/2014/main" id="{ED27E079-DC71-0AD7-2CAE-A4F990C85E14}"/>
                  </a:ext>
                </a:extLst>
              </p:cNvPr>
              <p:cNvSpPr/>
              <p:nvPr/>
            </p:nvSpPr>
            <p:spPr>
              <a:xfrm>
                <a:off x="6234546" y="4029364"/>
                <a:ext cx="729673" cy="72967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riangle 4">
                <a:hlinkClick r:id="rId3"/>
                <a:extLst>
                  <a:ext uri="{FF2B5EF4-FFF2-40B4-BE49-F238E27FC236}">
                    <a16:creationId xmlns:a16="http://schemas.microsoft.com/office/drawing/2014/main" id="{F691A0B2-D25F-FEA3-4C9D-C10784E97769}"/>
                  </a:ext>
                </a:extLst>
              </p:cNvPr>
              <p:cNvSpPr/>
              <p:nvPr/>
            </p:nvSpPr>
            <p:spPr>
              <a:xfrm rot="5400000">
                <a:off x="6452021" y="4219028"/>
                <a:ext cx="406400" cy="35034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Content Placeholder 5">
            <a:extLst>
              <a:ext uri="{FF2B5EF4-FFF2-40B4-BE49-F238E27FC236}">
                <a16:creationId xmlns:a16="http://schemas.microsoft.com/office/drawing/2014/main" id="{4B005382-B687-CE4A-7E10-BB762975B2D2}"/>
              </a:ext>
            </a:extLst>
          </p:cNvPr>
          <p:cNvSpPr txBox="1">
            <a:spLocks/>
          </p:cNvSpPr>
          <p:nvPr/>
        </p:nvSpPr>
        <p:spPr>
          <a:xfrm>
            <a:off x="8807116" y="6426428"/>
            <a:ext cx="512257" cy="175684"/>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AU" sz="1200" dirty="0">
                <a:latin typeface="+mn-lt"/>
                <a:ea typeface="Calibri" panose="020F0502020204030204" pitchFamily="34" charset="0"/>
              </a:rPr>
              <a:t>(05:58)</a:t>
            </a:r>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187807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C2F565-F297-86E6-8512-2F48A7BEF9B3}"/>
              </a:ext>
            </a:extLst>
          </p:cNvPr>
          <p:cNvSpPr>
            <a:spLocks noGrp="1"/>
          </p:cNvSpPr>
          <p:nvPr>
            <p:ph type="title"/>
          </p:nvPr>
        </p:nvSpPr>
        <p:spPr/>
        <p:txBody>
          <a:bodyPr anchor="t">
            <a:normAutofit/>
          </a:bodyPr>
          <a:lstStyle/>
          <a:p>
            <a:r>
              <a:rPr lang="en-AU">
                <a:latin typeface="+mj-lt"/>
              </a:rPr>
              <a:t>Phase 1 – the approach</a:t>
            </a:r>
            <a:endParaRPr lang="en-US">
              <a:latin typeface="+mj-lt"/>
            </a:endParaRPr>
          </a:p>
        </p:txBody>
      </p:sp>
      <p:sp>
        <p:nvSpPr>
          <p:cNvPr id="7" name="Content Placeholder 6">
            <a:extLst>
              <a:ext uri="{FF2B5EF4-FFF2-40B4-BE49-F238E27FC236}">
                <a16:creationId xmlns:a16="http://schemas.microsoft.com/office/drawing/2014/main" id="{E25577B7-FB37-CA76-7C5E-B339CD82BD94}"/>
              </a:ext>
            </a:extLst>
          </p:cNvPr>
          <p:cNvSpPr>
            <a:spLocks noGrp="1"/>
          </p:cNvSpPr>
          <p:nvPr>
            <p:ph type="body" sz="quarter" idx="17"/>
          </p:nvPr>
        </p:nvSpPr>
        <p:spPr/>
        <p:txBody>
          <a:bodyPr>
            <a:normAutofit/>
          </a:bodyPr>
          <a:lstStyle/>
          <a:p>
            <a:pPr marL="514350" indent="-514350">
              <a:buFont typeface="+mj-lt"/>
              <a:buAutoNum type="arabicPeriod"/>
            </a:pPr>
            <a:r>
              <a:rPr lang="en-AU">
                <a:effectLst/>
              </a:rPr>
              <a:t>How does Newton’s third law of motion help the athlete start running towards the ball?</a:t>
            </a:r>
            <a:endParaRPr lang="en-AU"/>
          </a:p>
          <a:p>
            <a:pPr marL="514350" indent="-514350">
              <a:buFont typeface="+mj-lt"/>
              <a:buAutoNum type="arabicPeriod"/>
            </a:pPr>
            <a:r>
              <a:rPr lang="en-AU"/>
              <a:t>How does the athlete use the momentum gained from running to jump effectively?</a:t>
            </a:r>
          </a:p>
        </p:txBody>
      </p:sp>
      <p:sp>
        <p:nvSpPr>
          <p:cNvPr id="4" name="Slide Number Placeholder 3">
            <a:extLst>
              <a:ext uri="{FF2B5EF4-FFF2-40B4-BE49-F238E27FC236}">
                <a16:creationId xmlns:a16="http://schemas.microsoft.com/office/drawing/2014/main" id="{0A1F1210-3556-4BB7-1C77-703CBA7878B4}"/>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a:t>
            </a:fld>
            <a:endParaRPr lang="en-AU"/>
          </a:p>
        </p:txBody>
      </p:sp>
      <p:pic>
        <p:nvPicPr>
          <p:cNvPr id="2" name="Picture 1">
            <a:extLst>
              <a:ext uri="{FF2B5EF4-FFF2-40B4-BE49-F238E27FC236}">
                <a16:creationId xmlns:a16="http://schemas.microsoft.com/office/drawing/2014/main" id="{007DD28A-C39C-CABA-77B6-CC45A6AAAF9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5061098" cy="6919775"/>
          </a:xfrm>
          <a:prstGeom prst="rect">
            <a:avLst/>
          </a:prstGeom>
          <a:noFill/>
        </p:spPr>
      </p:pic>
    </p:spTree>
    <p:extLst>
      <p:ext uri="{BB962C8B-B14F-4D97-AF65-F5344CB8AC3E}">
        <p14:creationId xmlns:p14="http://schemas.microsoft.com/office/powerpoint/2010/main" val="321431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C2F565-F297-86E6-8512-2F48A7BEF9B3}"/>
              </a:ext>
            </a:extLst>
          </p:cNvPr>
          <p:cNvSpPr>
            <a:spLocks noGrp="1"/>
          </p:cNvSpPr>
          <p:nvPr>
            <p:ph type="title"/>
          </p:nvPr>
        </p:nvSpPr>
        <p:spPr/>
        <p:txBody>
          <a:bodyPr anchor="t">
            <a:normAutofit/>
          </a:bodyPr>
          <a:lstStyle/>
          <a:p>
            <a:r>
              <a:rPr lang="en-AU">
                <a:latin typeface="+mj-lt"/>
              </a:rPr>
              <a:t>Phase 2 – the jump</a:t>
            </a:r>
          </a:p>
        </p:txBody>
      </p:sp>
      <p:pic>
        <p:nvPicPr>
          <p:cNvPr id="8" name="Picture 7">
            <a:extLst>
              <a:ext uri="{FF2B5EF4-FFF2-40B4-BE49-F238E27FC236}">
                <a16:creationId xmlns:a16="http://schemas.microsoft.com/office/drawing/2014/main" id="{7E3E9492-EC71-91C1-3766-B7B4E4E15B1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 y="0"/>
            <a:ext cx="5023263" cy="6858000"/>
          </a:xfrm>
          <a:prstGeom prst="rect">
            <a:avLst/>
          </a:prstGeom>
          <a:noFill/>
        </p:spPr>
      </p:pic>
      <p:sp>
        <p:nvSpPr>
          <p:cNvPr id="7" name="Content Placeholder 6">
            <a:extLst>
              <a:ext uri="{FF2B5EF4-FFF2-40B4-BE49-F238E27FC236}">
                <a16:creationId xmlns:a16="http://schemas.microsoft.com/office/drawing/2014/main" id="{E25577B7-FB37-CA76-7C5E-B339CD82BD94}"/>
              </a:ext>
            </a:extLst>
          </p:cNvPr>
          <p:cNvSpPr>
            <a:spLocks noGrp="1"/>
          </p:cNvSpPr>
          <p:nvPr>
            <p:ph type="body" sz="quarter" idx="17"/>
          </p:nvPr>
        </p:nvSpPr>
        <p:spPr/>
        <p:txBody>
          <a:bodyPr>
            <a:normAutofit/>
          </a:bodyPr>
          <a:lstStyle/>
          <a:p>
            <a:pPr marL="457200" lvl="0" indent="-457200">
              <a:buFont typeface="+mj-lt"/>
              <a:buAutoNum type="arabicPeriod"/>
            </a:pPr>
            <a:r>
              <a:rPr lang="en-AU">
                <a:latin typeface="+mn-lt"/>
              </a:rPr>
              <a:t>How does lowering the centre of mass help an athlete jump higher?</a:t>
            </a:r>
          </a:p>
          <a:p>
            <a:endParaRPr lang="en-AU">
              <a:effectLst/>
              <a:latin typeface="+mn-lt"/>
            </a:endParaRPr>
          </a:p>
          <a:p>
            <a:endParaRPr lang="en-AU">
              <a:latin typeface="+mn-lt"/>
            </a:endParaRPr>
          </a:p>
        </p:txBody>
      </p:sp>
      <p:sp>
        <p:nvSpPr>
          <p:cNvPr id="4" name="Slide Number Placeholder 3">
            <a:extLst>
              <a:ext uri="{FF2B5EF4-FFF2-40B4-BE49-F238E27FC236}">
                <a16:creationId xmlns:a16="http://schemas.microsoft.com/office/drawing/2014/main" id="{0A1F1210-3556-4BB7-1C77-703CBA7878B4}"/>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a:t>
            </a:fld>
            <a:endParaRPr lang="en-AU"/>
          </a:p>
        </p:txBody>
      </p:sp>
    </p:spTree>
    <p:extLst>
      <p:ext uri="{BB962C8B-B14F-4D97-AF65-F5344CB8AC3E}">
        <p14:creationId xmlns:p14="http://schemas.microsoft.com/office/powerpoint/2010/main" val="42184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48275-15EE-C377-BB9F-1D40032521D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97BCF2A-7D97-6BEF-1BE7-2D3EDCEAD3AE}"/>
              </a:ext>
            </a:extLst>
          </p:cNvPr>
          <p:cNvSpPr>
            <a:spLocks noGrp="1"/>
          </p:cNvSpPr>
          <p:nvPr>
            <p:ph type="title"/>
          </p:nvPr>
        </p:nvSpPr>
        <p:spPr/>
        <p:txBody>
          <a:bodyPr anchor="t">
            <a:normAutofit fontScale="90000"/>
          </a:bodyPr>
          <a:lstStyle/>
          <a:p>
            <a:r>
              <a:rPr lang="en-AU">
                <a:latin typeface="+mj-lt"/>
                <a:cs typeface="Arial"/>
              </a:rPr>
              <a:t>Phase 3 – How does the arm swing</a:t>
            </a:r>
          </a:p>
        </p:txBody>
      </p:sp>
      <p:pic>
        <p:nvPicPr>
          <p:cNvPr id="2" name="Picture 1">
            <a:extLst>
              <a:ext uri="{FF2B5EF4-FFF2-40B4-BE49-F238E27FC236}">
                <a16:creationId xmlns:a16="http://schemas.microsoft.com/office/drawing/2014/main" id="{F2FFE676-4D6E-EB9D-4D3D-F7087EF759D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5106390" cy="6894059"/>
          </a:xfrm>
          <a:prstGeom prst="rect">
            <a:avLst/>
          </a:prstGeom>
          <a:noFill/>
        </p:spPr>
      </p:pic>
      <p:sp>
        <p:nvSpPr>
          <p:cNvPr id="7" name="Content Placeholder 6">
            <a:extLst>
              <a:ext uri="{FF2B5EF4-FFF2-40B4-BE49-F238E27FC236}">
                <a16:creationId xmlns:a16="http://schemas.microsoft.com/office/drawing/2014/main" id="{13279833-3F45-90D3-7F50-F1E955B3EDD2}"/>
              </a:ext>
            </a:extLst>
          </p:cNvPr>
          <p:cNvSpPr>
            <a:spLocks noGrp="1"/>
          </p:cNvSpPr>
          <p:nvPr>
            <p:ph type="body" sz="quarter" idx="17"/>
          </p:nvPr>
        </p:nvSpPr>
        <p:spPr/>
        <p:txBody>
          <a:bodyPr>
            <a:normAutofit/>
          </a:bodyPr>
          <a:lstStyle/>
          <a:p>
            <a:pPr marL="457200" lvl="0" indent="-457200">
              <a:buFont typeface="+mj-lt"/>
              <a:buAutoNum type="arabicPeriod"/>
            </a:pPr>
            <a:r>
              <a:rPr lang="en-AU" dirty="0">
                <a:latin typeface="+mn-lt"/>
              </a:rPr>
              <a:t>How does the movement of the arms and spine during the wind-up action help in generating power for a hit?</a:t>
            </a:r>
          </a:p>
          <a:p>
            <a:endParaRPr lang="en-AU" dirty="0">
              <a:effectLst/>
              <a:latin typeface="+mn-lt"/>
            </a:endParaRPr>
          </a:p>
          <a:p>
            <a:endParaRPr lang="en-AU" dirty="0">
              <a:latin typeface="+mn-lt"/>
            </a:endParaRPr>
          </a:p>
        </p:txBody>
      </p:sp>
      <p:sp>
        <p:nvSpPr>
          <p:cNvPr id="4" name="Slide Number Placeholder 3">
            <a:extLst>
              <a:ext uri="{FF2B5EF4-FFF2-40B4-BE49-F238E27FC236}">
                <a16:creationId xmlns:a16="http://schemas.microsoft.com/office/drawing/2014/main" id="{E990E59D-4CDD-13AF-DA86-478937C0A9C2}"/>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a:t>
            </a:fld>
            <a:endParaRPr lang="en-AU"/>
          </a:p>
        </p:txBody>
      </p:sp>
    </p:spTree>
    <p:extLst>
      <p:ext uri="{BB962C8B-B14F-4D97-AF65-F5344CB8AC3E}">
        <p14:creationId xmlns:p14="http://schemas.microsoft.com/office/powerpoint/2010/main" val="9195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482C-BD0D-CC25-F240-561DD53DD32D}"/>
              </a:ext>
            </a:extLst>
          </p:cNvPr>
          <p:cNvSpPr>
            <a:spLocks noGrp="1"/>
          </p:cNvSpPr>
          <p:nvPr>
            <p:ph type="title"/>
          </p:nvPr>
        </p:nvSpPr>
        <p:spPr/>
        <p:txBody>
          <a:bodyPr anchor="t">
            <a:normAutofit/>
          </a:bodyPr>
          <a:lstStyle/>
          <a:p>
            <a:r>
              <a:rPr lang="en-AU">
                <a:latin typeface="+mj-lt"/>
              </a:rPr>
              <a:t>Phase 4 – hitting the ball</a:t>
            </a:r>
          </a:p>
        </p:txBody>
      </p:sp>
      <p:pic>
        <p:nvPicPr>
          <p:cNvPr id="5" name="Picture 4">
            <a:extLst>
              <a:ext uri="{FF2B5EF4-FFF2-40B4-BE49-F238E27FC236}">
                <a16:creationId xmlns:a16="http://schemas.microsoft.com/office/drawing/2014/main" id="{DB0E348C-EFFE-D4B0-C0FE-B8887B8C66D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 y="-1"/>
            <a:ext cx="5083629" cy="6863331"/>
          </a:xfrm>
          <a:prstGeom prst="rect">
            <a:avLst/>
          </a:prstGeom>
          <a:noFill/>
        </p:spPr>
      </p:pic>
      <p:sp>
        <p:nvSpPr>
          <p:cNvPr id="8" name="Content Placeholder 7">
            <a:extLst>
              <a:ext uri="{FF2B5EF4-FFF2-40B4-BE49-F238E27FC236}">
                <a16:creationId xmlns:a16="http://schemas.microsoft.com/office/drawing/2014/main" id="{387FB319-B77B-67B1-5526-4971C2345108}"/>
              </a:ext>
            </a:extLst>
          </p:cNvPr>
          <p:cNvSpPr>
            <a:spLocks noGrp="1"/>
          </p:cNvSpPr>
          <p:nvPr>
            <p:ph type="body" sz="quarter" idx="17"/>
          </p:nvPr>
        </p:nvSpPr>
        <p:spPr/>
        <p:txBody>
          <a:bodyPr>
            <a:normAutofit/>
          </a:bodyPr>
          <a:lstStyle/>
          <a:p>
            <a:pPr marL="457200" indent="-457200">
              <a:buFont typeface="+mj-lt"/>
              <a:buAutoNum type="arabicPeriod"/>
            </a:pPr>
            <a:r>
              <a:rPr lang="en-AU">
                <a:effectLst/>
                <a:latin typeface="+mn-lt"/>
              </a:rPr>
              <a:t>Why is it important to extend your arms at the elbow when taking a shot?</a:t>
            </a:r>
          </a:p>
        </p:txBody>
      </p:sp>
      <p:sp>
        <p:nvSpPr>
          <p:cNvPr id="4" name="Slide Number Placeholder 3">
            <a:extLst>
              <a:ext uri="{FF2B5EF4-FFF2-40B4-BE49-F238E27FC236}">
                <a16:creationId xmlns:a16="http://schemas.microsoft.com/office/drawing/2014/main" id="{609D8DB2-3213-E8F6-4DCB-251FC46A0553}"/>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a:t>
            </a:fld>
            <a:endParaRPr lang="en-AU"/>
          </a:p>
        </p:txBody>
      </p:sp>
    </p:spTree>
    <p:extLst>
      <p:ext uri="{BB962C8B-B14F-4D97-AF65-F5344CB8AC3E}">
        <p14:creationId xmlns:p14="http://schemas.microsoft.com/office/powerpoint/2010/main" val="79222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E164-4F9F-3828-B4F3-686EBCA610AC}"/>
              </a:ext>
            </a:extLst>
          </p:cNvPr>
          <p:cNvSpPr>
            <a:spLocks noGrp="1"/>
          </p:cNvSpPr>
          <p:nvPr>
            <p:ph type="title"/>
          </p:nvPr>
        </p:nvSpPr>
        <p:spPr/>
        <p:txBody>
          <a:bodyPr anchor="t">
            <a:normAutofit/>
          </a:bodyPr>
          <a:lstStyle/>
          <a:p>
            <a:r>
              <a:rPr lang="en-AU">
                <a:latin typeface="+mj-lt"/>
              </a:rPr>
              <a:t>Phase 5 – the wrist snap</a:t>
            </a:r>
          </a:p>
        </p:txBody>
      </p:sp>
      <p:pic>
        <p:nvPicPr>
          <p:cNvPr id="5" name="Picture 4">
            <a:extLst>
              <a:ext uri="{FF2B5EF4-FFF2-40B4-BE49-F238E27FC236}">
                <a16:creationId xmlns:a16="http://schemas.microsoft.com/office/drawing/2014/main" id="{000917AC-3A73-6915-FE96-C02AD23778A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18000"/>
            <a:ext cx="4987637" cy="6840000"/>
          </a:xfrm>
          <a:prstGeom prst="rect">
            <a:avLst/>
          </a:prstGeom>
          <a:noFill/>
        </p:spPr>
      </p:pic>
      <p:sp>
        <p:nvSpPr>
          <p:cNvPr id="8" name="Content Placeholder 7">
            <a:extLst>
              <a:ext uri="{FF2B5EF4-FFF2-40B4-BE49-F238E27FC236}">
                <a16:creationId xmlns:a16="http://schemas.microsoft.com/office/drawing/2014/main" id="{387FB319-B77B-67B1-5526-4971C2345108}"/>
              </a:ext>
            </a:extLst>
          </p:cNvPr>
          <p:cNvSpPr>
            <a:spLocks noGrp="1"/>
          </p:cNvSpPr>
          <p:nvPr>
            <p:ph type="body" sz="quarter" idx="17"/>
          </p:nvPr>
        </p:nvSpPr>
        <p:spPr/>
        <p:txBody>
          <a:bodyPr>
            <a:normAutofit/>
          </a:bodyPr>
          <a:lstStyle/>
          <a:p>
            <a:pPr marL="457200" indent="-457200">
              <a:buFont typeface="+mj-lt"/>
              <a:buAutoNum type="arabicPeriod"/>
            </a:pPr>
            <a:r>
              <a:rPr lang="en-AU" dirty="0"/>
              <a:t>How does striking the ball above its centre create topspin?</a:t>
            </a:r>
          </a:p>
          <a:p>
            <a:pPr marL="457200" indent="-457200">
              <a:buFont typeface="+mj-lt"/>
              <a:buAutoNum type="arabicPeriod"/>
            </a:pPr>
            <a:r>
              <a:rPr lang="en-AU" dirty="0"/>
              <a:t>Why does the Magnus effect make a top spinning ball move downward faster?</a:t>
            </a:r>
          </a:p>
        </p:txBody>
      </p:sp>
      <p:sp>
        <p:nvSpPr>
          <p:cNvPr id="4" name="Slide Number Placeholder 3">
            <a:extLst>
              <a:ext uri="{FF2B5EF4-FFF2-40B4-BE49-F238E27FC236}">
                <a16:creationId xmlns:a16="http://schemas.microsoft.com/office/drawing/2014/main" id="{609D8DB2-3213-E8F6-4DCB-251FC46A0553}"/>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a:t>
            </a:fld>
            <a:endParaRPr lang="en-AU"/>
          </a:p>
        </p:txBody>
      </p:sp>
    </p:spTree>
    <p:extLst>
      <p:ext uri="{BB962C8B-B14F-4D97-AF65-F5344CB8AC3E}">
        <p14:creationId xmlns:p14="http://schemas.microsoft.com/office/powerpoint/2010/main" val="92351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9A3C9-9EC6-2F96-4348-EB53F6567AE4}"/>
              </a:ext>
            </a:extLst>
          </p:cNvPr>
          <p:cNvSpPr>
            <a:spLocks noGrp="1"/>
          </p:cNvSpPr>
          <p:nvPr>
            <p:ph type="title"/>
          </p:nvPr>
        </p:nvSpPr>
        <p:spPr/>
        <p:txBody>
          <a:bodyPr anchor="t">
            <a:normAutofit/>
          </a:bodyPr>
          <a:lstStyle/>
          <a:p>
            <a:r>
              <a:rPr lang="en-AU" sz="2800">
                <a:latin typeface="+mj-lt"/>
              </a:rPr>
              <a:t>Phase 6 – the spike follow-through</a:t>
            </a:r>
          </a:p>
        </p:txBody>
      </p:sp>
      <p:pic>
        <p:nvPicPr>
          <p:cNvPr id="5" name="Picture 4">
            <a:extLst>
              <a:ext uri="{FF2B5EF4-FFF2-40B4-BE49-F238E27FC236}">
                <a16:creationId xmlns:a16="http://schemas.microsoft.com/office/drawing/2014/main" id="{8CC8134D-489B-DDB2-C534-29E2B88056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593" y="18000"/>
            <a:ext cx="5079818" cy="6840000"/>
          </a:xfrm>
          <a:prstGeom prst="rect">
            <a:avLst/>
          </a:prstGeom>
          <a:noFill/>
        </p:spPr>
      </p:pic>
      <p:sp>
        <p:nvSpPr>
          <p:cNvPr id="8" name="Content Placeholder 7">
            <a:extLst>
              <a:ext uri="{FF2B5EF4-FFF2-40B4-BE49-F238E27FC236}">
                <a16:creationId xmlns:a16="http://schemas.microsoft.com/office/drawing/2014/main" id="{387FB319-B77B-67B1-5526-4971C2345108}"/>
              </a:ext>
            </a:extLst>
          </p:cNvPr>
          <p:cNvSpPr>
            <a:spLocks noGrp="1"/>
          </p:cNvSpPr>
          <p:nvPr>
            <p:ph type="body" sz="quarter" idx="17"/>
          </p:nvPr>
        </p:nvSpPr>
        <p:spPr/>
        <p:txBody>
          <a:bodyPr>
            <a:normAutofit/>
          </a:bodyPr>
          <a:lstStyle/>
          <a:p>
            <a:pPr marL="457200" indent="-457200">
              <a:buFont typeface="+mj-lt"/>
              <a:buAutoNum type="arabicPeriod"/>
            </a:pPr>
            <a:r>
              <a:rPr lang="en-AU">
                <a:effectLst/>
                <a:latin typeface="+mn-lt"/>
              </a:rPr>
              <a:t>Why is it important for the body to continue moving smoothly after hitting the volleyball?</a:t>
            </a:r>
          </a:p>
        </p:txBody>
      </p:sp>
      <p:sp>
        <p:nvSpPr>
          <p:cNvPr id="4" name="Slide Number Placeholder 3">
            <a:extLst>
              <a:ext uri="{FF2B5EF4-FFF2-40B4-BE49-F238E27FC236}">
                <a16:creationId xmlns:a16="http://schemas.microsoft.com/office/drawing/2014/main" id="{609D8DB2-3213-E8F6-4DCB-251FC46A0553}"/>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a:t>
            </a:fld>
            <a:endParaRPr lang="en-AU"/>
          </a:p>
        </p:txBody>
      </p:sp>
    </p:spTree>
    <p:extLst>
      <p:ext uri="{BB962C8B-B14F-4D97-AF65-F5344CB8AC3E}">
        <p14:creationId xmlns:p14="http://schemas.microsoft.com/office/powerpoint/2010/main" val="296203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udent-facing-secondary-template-2025-v2" id="{99F003DF-8232-8143-89A4-6040FEB636AB}" vid="{7C8CAE53-5C2F-0E42-AA60-E2459FA83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adytopublish xmlns="95386ad3-46d6-4eb6-bbc1-9b19b13a5756">false</Readytopublish>
    <InDAM xmlns="95386ad3-46d6-4eb6-bbc1-9b19b13a5756">false</InDAM>
    <Migrated xmlns="95386ad3-46d6-4eb6-bbc1-9b19b13a5756">true</Migrated>
    <lcf76f155ced4ddcb4097134ff3c332f xmlns="95386ad3-46d6-4eb6-bbc1-9b19b13a5756">
      <Terms xmlns="http://schemas.microsoft.com/office/infopath/2007/PartnerControls"/>
    </lcf76f155ced4ddcb4097134ff3c332f>
    <Description2 xmlns="95386ad3-46d6-4eb6-bbc1-9b19b13a5756" xsi:nil="true"/>
    <TaxCatchAll xmlns="9191b990-ddf9-46cb-8ffe-20db9d3a58a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1D8124FFB2A1438B815462E05615AB" ma:contentTypeVersion="26" ma:contentTypeDescription="Create a new document." ma:contentTypeScope="" ma:versionID="e30d86488cc32e27d2011ab779f05beb">
  <xsd:schema xmlns:xsd="http://www.w3.org/2001/XMLSchema" xmlns:xs="http://www.w3.org/2001/XMLSchema" xmlns:p="http://schemas.microsoft.com/office/2006/metadata/properties" xmlns:ns2="95386ad3-46d6-4eb6-bbc1-9b19b13a5756" xmlns:ns3="9191b990-ddf9-46cb-8ffe-20db9d3a58aa" targetNamespace="http://schemas.microsoft.com/office/2006/metadata/properties" ma:root="true" ma:fieldsID="81a9ae4ad4c041245f188500ff1b4eef" ns2:_="" ns3:_="">
    <xsd:import namespace="95386ad3-46d6-4eb6-bbc1-9b19b13a5756"/>
    <xsd:import namespace="9191b990-ddf9-46cb-8ffe-20db9d3a58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InDAM" minOccurs="0"/>
                <xsd:element ref="ns2:Readytopublish" minOccurs="0"/>
                <xsd:element ref="ns2:MediaServiceObjectDetectorVersions" minOccurs="0"/>
                <xsd:element ref="ns2:MediaServiceSearchProperties" minOccurs="0"/>
                <xsd:element ref="ns2:Migrated" minOccurs="0"/>
                <xsd:element ref="ns2:Description2"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6ad3-46d6-4eb6-bbc1-9b19b13a5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InDAM" ma:index="24" nillable="true" ma:displayName="In DAM" ma:default="0" ma:format="Dropdown" ma:internalName="InDAM">
      <xsd:simpleType>
        <xsd:restriction base="dms:Boolean"/>
      </xsd:simpleType>
    </xsd:element>
    <xsd:element name="Readytopublish" ma:index="25" nillable="true" ma:displayName="Ready to publish" ma:default="0" ma:format="Dropdown" ma:internalName="Readytopublish">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igrated" ma:index="28" nillable="true" ma:displayName="Migrated" ma:default="1" ma:format="Dropdown" ma:internalName="Migrated">
      <xsd:simpleType>
        <xsd:restriction base="dms:Boolean"/>
      </xsd:simpleType>
    </xsd:element>
    <xsd:element name="Description2" ma:index="29" nillable="true" ma:displayName="Description" ma:format="Dropdown" ma:internalName="Description2">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1b990-ddf9-46cb-8ffe-20db9d3a58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63c910-61e7-482c-9a48-4fe9d05e06db}" ma:internalName="TaxCatchAll" ma:showField="CatchAllData" ma:web="9191b990-ddf9-46cb-8ffe-20db9d3a58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354FB9-EC01-4F5A-B134-4D5653E4F75F}">
  <ds:schemaRefs>
    <ds:schemaRef ds:uri="http://www.w3.org/XML/1998/namespace"/>
    <ds:schemaRef ds:uri="http://schemas.microsoft.com/office/2006/documentManagement/types"/>
    <ds:schemaRef ds:uri="95386ad3-46d6-4eb6-bbc1-9b19b13a5756"/>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9191b990-ddf9-46cb-8ffe-20db9d3a58aa"/>
    <ds:schemaRef ds:uri="http://purl.org/dc/elements/1.1/"/>
  </ds:schemaRefs>
</ds:datastoreItem>
</file>

<file path=customXml/itemProps2.xml><?xml version="1.0" encoding="utf-8"?>
<ds:datastoreItem xmlns:ds="http://schemas.openxmlformats.org/officeDocument/2006/customXml" ds:itemID="{0FBF97E0-53FC-46C0-8D2E-B84C57A3659A}">
  <ds:schemaRefs>
    <ds:schemaRef ds:uri="http://schemas.microsoft.com/sharepoint/v3/contenttype/forms"/>
  </ds:schemaRefs>
</ds:datastoreItem>
</file>

<file path=customXml/itemProps3.xml><?xml version="1.0" encoding="utf-8"?>
<ds:datastoreItem xmlns:ds="http://schemas.openxmlformats.org/officeDocument/2006/customXml" ds:itemID="{14E7AB61-839E-46DF-B22C-D5AE90DC12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386ad3-46d6-4eb6-bbc1-9b19b13a5756"/>
    <ds:schemaRef ds:uri="9191b990-ddf9-46cb-8ffe-20db9d3a5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curriculum-reform-template-2023</Template>
  <TotalTime>66</TotalTime>
  <Words>2097</Words>
  <Application>Microsoft Office PowerPoint</Application>
  <PresentationFormat>Widescreen</PresentationFormat>
  <Paragraphs>166</Paragraphs>
  <Slides>12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Public Sans</vt:lpstr>
      <vt:lpstr>Symbol</vt:lpstr>
      <vt:lpstr>Calibri</vt:lpstr>
      <vt:lpstr>Arial</vt:lpstr>
      <vt:lpstr>Times New Roman</vt:lpstr>
      <vt:lpstr>1_NSWG Corporate</vt:lpstr>
      <vt:lpstr>Biomechanics for sustained movement and performance – learning sequence support</vt:lpstr>
      <vt:lpstr>Learning intentions and success criteria</vt:lpstr>
      <vt:lpstr>Biomechanics of a volleyball spike</vt:lpstr>
      <vt:lpstr>Phase 1 – the approach</vt:lpstr>
      <vt:lpstr>Phase 2 – the jump</vt:lpstr>
      <vt:lpstr>Phase 3 – How does the arm swing</vt:lpstr>
      <vt:lpstr>Phase 4 – hitting the ball</vt:lpstr>
      <vt:lpstr>Phase 5 – the wrist snap</vt:lpstr>
      <vt:lpstr>Phase 6 – the spike follow-through</vt:lpstr>
      <vt:lpstr>Matching spiking action to biomechanical principles</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sequence support – Biomechanics – 12HMS</dc:title>
  <dc:creator>NSW Department of Education</dc:creator>
  <dcterms:created xsi:type="dcterms:W3CDTF">2026-01-12T02:49:54Z</dcterms:created>
  <dcterms:modified xsi:type="dcterms:W3CDTF">2026-01-12T04:33:01Z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2026-01-12T02:50:31Z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599800d6-c5c1-4d98-b60f-068262542418</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ContentTypeId">
    <vt:lpwstr>0x0101004A1D8124FFB2A1438B815462E05615AB</vt:lpwstr>
  </property>
  <property fmtid="{D5CDD505-2E9C-101B-9397-08002B2CF9AE}" pid="11" name="MediaServiceImageTags">
    <vt:lpwstr/>
  </property>
</Properties>
</file>