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58"/>
  </p:notesMasterIdLst>
  <p:handoutMasterIdLst>
    <p:handoutMasterId r:id="rId59"/>
  </p:handoutMasterIdLst>
  <p:sldIdLst>
    <p:sldId id="26381" r:id="rId2"/>
    <p:sldId id="266" r:id="rId3"/>
    <p:sldId id="26393" r:id="rId4"/>
    <p:sldId id="26383" r:id="rId5"/>
    <p:sldId id="26452" r:id="rId6"/>
    <p:sldId id="289" r:id="rId7"/>
    <p:sldId id="26394" r:id="rId8"/>
    <p:sldId id="271" r:id="rId9"/>
    <p:sldId id="26437" r:id="rId10"/>
    <p:sldId id="26464" r:id="rId11"/>
    <p:sldId id="26382" r:id="rId12"/>
    <p:sldId id="26458" r:id="rId13"/>
    <p:sldId id="26442" r:id="rId14"/>
    <p:sldId id="26441" r:id="rId15"/>
    <p:sldId id="26443" r:id="rId16"/>
    <p:sldId id="26421" r:id="rId17"/>
    <p:sldId id="26461" r:id="rId18"/>
    <p:sldId id="26422" r:id="rId19"/>
    <p:sldId id="26397" r:id="rId20"/>
    <p:sldId id="26444" r:id="rId21"/>
    <p:sldId id="26423" r:id="rId22"/>
    <p:sldId id="26462" r:id="rId23"/>
    <p:sldId id="26424" r:id="rId24"/>
    <p:sldId id="26434" r:id="rId25"/>
    <p:sldId id="26448" r:id="rId26"/>
    <p:sldId id="26445" r:id="rId27"/>
    <p:sldId id="26446" r:id="rId28"/>
    <p:sldId id="26447" r:id="rId29"/>
    <p:sldId id="26425" r:id="rId30"/>
    <p:sldId id="26459" r:id="rId31"/>
    <p:sldId id="26426" r:id="rId32"/>
    <p:sldId id="26433" r:id="rId33"/>
    <p:sldId id="26435" r:id="rId34"/>
    <p:sldId id="26449" r:id="rId35"/>
    <p:sldId id="26427" r:id="rId36"/>
    <p:sldId id="26460" r:id="rId37"/>
    <p:sldId id="26428" r:id="rId38"/>
    <p:sldId id="26399" r:id="rId39"/>
    <p:sldId id="26398" r:id="rId40"/>
    <p:sldId id="26396" r:id="rId41"/>
    <p:sldId id="26400" r:id="rId42"/>
    <p:sldId id="26401" r:id="rId43"/>
    <p:sldId id="26450" r:id="rId44"/>
    <p:sldId id="26429" r:id="rId45"/>
    <p:sldId id="26463" r:id="rId46"/>
    <p:sldId id="26430" r:id="rId47"/>
    <p:sldId id="26438" r:id="rId48"/>
    <p:sldId id="26392" r:id="rId49"/>
    <p:sldId id="26451" r:id="rId50"/>
    <p:sldId id="26453" r:id="rId51"/>
    <p:sldId id="26454" r:id="rId52"/>
    <p:sldId id="26455" r:id="rId53"/>
    <p:sldId id="26456" r:id="rId54"/>
    <p:sldId id="26457" r:id="rId55"/>
    <p:sldId id="360" r:id="rId56"/>
    <p:sldId id="361" r:id="rId57"/>
  </p:sldIdLst>
  <p:sldSz cx="12192000" cy="6858000"/>
  <p:notesSz cx="6858000" cy="9144000"/>
  <p:embeddedFontLst>
    <p:embeddedFont>
      <p:font typeface="Public Sans" pitchFamily="2" charset="0"/>
      <p:regular r:id="rId60"/>
      <p:bold r:id="rId61"/>
      <p:italic r:id="rId62"/>
      <p:boldItalic r:id="rId63"/>
    </p:embeddedFont>
    <p:embeddedFont>
      <p:font typeface="Public Sans Light" pitchFamily="2" charset="0"/>
      <p:regular r:id="rId64"/>
      <p:italic r:id="rId65"/>
    </p:embeddedFont>
    <p:embeddedFont>
      <p:font typeface="Segoe UI" panose="020B0502040204020203" pitchFamily="34" charset="0"/>
      <p:regular r:id="rId66"/>
      <p:bold r:id="rId67"/>
      <p:italic r:id="rId68"/>
      <p:boldItalic r:id="rId69"/>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6381"/>
          </p14:sldIdLst>
        </p14:section>
        <p14:section name="Slide templates" id="{D5A8010D-981F-43AA-A0D6-182EC53CAA84}">
          <p14:sldIdLst>
            <p14:sldId id="266"/>
            <p14:sldId id="26393"/>
            <p14:sldId id="26383"/>
            <p14:sldId id="26452"/>
            <p14:sldId id="289"/>
            <p14:sldId id="26394"/>
            <p14:sldId id="271"/>
            <p14:sldId id="26437"/>
            <p14:sldId id="26464"/>
            <p14:sldId id="26382"/>
            <p14:sldId id="26458"/>
            <p14:sldId id="26442"/>
            <p14:sldId id="26441"/>
            <p14:sldId id="26443"/>
            <p14:sldId id="26421"/>
            <p14:sldId id="26461"/>
            <p14:sldId id="26422"/>
            <p14:sldId id="26397"/>
            <p14:sldId id="26444"/>
            <p14:sldId id="26423"/>
            <p14:sldId id="26462"/>
            <p14:sldId id="26424"/>
            <p14:sldId id="26434"/>
            <p14:sldId id="26448"/>
            <p14:sldId id="26445"/>
            <p14:sldId id="26446"/>
            <p14:sldId id="26447"/>
            <p14:sldId id="26425"/>
            <p14:sldId id="26459"/>
            <p14:sldId id="26426"/>
            <p14:sldId id="26433"/>
            <p14:sldId id="26435"/>
            <p14:sldId id="26449"/>
            <p14:sldId id="26427"/>
            <p14:sldId id="26460"/>
            <p14:sldId id="26428"/>
            <p14:sldId id="26399"/>
            <p14:sldId id="26398"/>
            <p14:sldId id="26396"/>
            <p14:sldId id="26400"/>
            <p14:sldId id="26401"/>
            <p14:sldId id="26450"/>
            <p14:sldId id="26429"/>
            <p14:sldId id="26463"/>
            <p14:sldId id="26430"/>
            <p14:sldId id="26438"/>
            <p14:sldId id="26392"/>
            <p14:sldId id="26451"/>
            <p14:sldId id="26453"/>
            <p14:sldId id="26454"/>
            <p14:sldId id="26455"/>
            <p14:sldId id="26456"/>
            <p14:sldId id="26457"/>
          </p14:sldIdLst>
        </p14:section>
        <p14:section name="References &amp; copyright" id="{DBC31484-F5F8-4CB1-8DB4-A562A9780899}">
          <p14:sldIdLst>
            <p14:sldId id="360"/>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A4B0E007-FE83-27A4-0A68-0FD55D2CE9BD}" name="Caitlin Gomez" initials="CG" userId="S::Caitlin.Gomez@det.nsw.edu.au::45b48bc0-dd90-485f-846b-c9880ccc9375" providerId="AD"/>
  <p188:author id="{1CA46B3C-2A1A-4B7A-BD13-88ABBB019EA1}" name="Jessica Stojkovski" initials="JS" userId="S::Jessica.Lumby@det.nsw.edu.au::9f4254ac-716f-4d81-b86f-a9e66eb6a74d" providerId="AD"/>
  <p188:author id="{9E900F56-96F0-A2C5-2EC5-4A5CA6B1A37B}" name="Nadine Cannings" initials="NC" userId="S::Nadine.Cannings@det.nsw.edu.au::edc68fe4-7015-48b6-a6c0-a33df6c27bb6" providerId="AD"/>
  <p188:author id="{A1DD0261-6BC3-09C0-2B1A-2937A9BB617E}" name="Matt Fryer" initials="MF" userId="S::Matthew.Fryer2@det.nsw.edu.au::708ed95d-e293-4d54-aab9-bf51d8fa6c3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1458"/>
    <a:srgbClr val="00ACC2"/>
    <a:srgbClr val="64BB47"/>
    <a:srgbClr val="E5F7FC"/>
    <a:srgbClr val="FBDBE7"/>
    <a:srgbClr val="FFFFFF"/>
    <a:srgbClr val="EDF9E0"/>
    <a:srgbClr val="63E2EF"/>
    <a:srgbClr val="00296C"/>
    <a:srgbClr val="146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89" autoAdjust="0"/>
    <p:restoredTop sz="73366" autoAdjust="0"/>
  </p:normalViewPr>
  <p:slideViewPr>
    <p:cSldViewPr snapToGrid="0">
      <p:cViewPr varScale="1">
        <p:scale>
          <a:sx n="79" d="100"/>
          <a:sy n="79" d="100"/>
        </p:scale>
        <p:origin x="516" y="90"/>
      </p:cViewPr>
      <p:guideLst>
        <p:guide orient="horz" pos="2160"/>
        <p:guide pos="3863"/>
      </p:guideLst>
    </p:cSldViewPr>
  </p:slideViewPr>
  <p:outlineViewPr>
    <p:cViewPr>
      <p:scale>
        <a:sx n="33" d="100"/>
        <a:sy n="33" d="100"/>
      </p:scale>
      <p:origin x="0" y="-1834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48" y="106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7.fntdata"/><Relationship Id="rId74" Type="http://schemas.microsoft.com/office/2018/10/relationships/authors" Target="authors.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5/02/2026</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5/02/2026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solidFill>
                  <a:srgbClr val="000000"/>
                </a:solidFill>
                <a:effectLst/>
                <a:highlight>
                  <a:srgbClr val="FFB8C2"/>
                </a:highlight>
                <a:latin typeface="Arial" panose="020B0604020202020204" pitchFamily="34" charset="0"/>
                <a:ea typeface="Calibri" panose="020F0502020204030204" pitchFamily="34" charset="0"/>
              </a:rPr>
              <a:t>Access the </a:t>
            </a:r>
            <a:r>
              <a:rPr lang="en-AU" sz="1800" b="1" dirty="0">
                <a:solidFill>
                  <a:srgbClr val="000000"/>
                </a:solidFill>
                <a:effectLst/>
                <a:highlight>
                  <a:srgbClr val="FFB8C2"/>
                </a:highlight>
                <a:latin typeface="Arial" panose="020B0604020202020204" pitchFamily="34" charset="0"/>
                <a:ea typeface="Calibri" panose="020F0502020204030204" pitchFamily="34" charset="0"/>
              </a:rPr>
              <a:t>Year 12 Focus area 2 – depth study – improving performance in football (soccer)</a:t>
            </a:r>
            <a:r>
              <a:rPr lang="en-AU" sz="1800" dirty="0">
                <a:solidFill>
                  <a:srgbClr val="000000"/>
                </a:solidFill>
                <a:effectLst/>
                <a:highlight>
                  <a:srgbClr val="FFB8C2"/>
                </a:highlight>
                <a:latin typeface="Arial" panose="020B0604020202020204" pitchFamily="34" charset="0"/>
                <a:ea typeface="Calibri" panose="020F0502020204030204" pitchFamily="34" charset="0"/>
              </a:rPr>
              <a:t> on the </a:t>
            </a:r>
            <a:r>
              <a:rPr lang="en-AU" sz="1800" u="sng" dirty="0">
                <a:solidFill>
                  <a:srgbClr val="000000"/>
                </a:solidFill>
                <a:effectLst/>
                <a:highlight>
                  <a:srgbClr val="FFB8C2"/>
                </a:highlight>
                <a:latin typeface="Arial" panose="020B0604020202020204" pitchFamily="34" charset="0"/>
                <a:ea typeface="Calibri" panose="020F0502020204030204" pitchFamily="34" charset="0"/>
              </a:rPr>
              <a:t>Planning, programming and assessing PDHPE 11–12</a:t>
            </a:r>
            <a:r>
              <a:rPr lang="en-AU" sz="1800" dirty="0">
                <a:solidFill>
                  <a:srgbClr val="000000"/>
                </a:solidFill>
                <a:effectLst/>
                <a:highlight>
                  <a:srgbClr val="FFB8C2"/>
                </a:highlight>
                <a:latin typeface="Arial" panose="020B0604020202020204" pitchFamily="34" charset="0"/>
                <a:ea typeface="Calibri" panose="020F0502020204030204" pitchFamily="34" charset="0"/>
              </a:rPr>
              <a:t> curriculum webpages.</a:t>
            </a:r>
            <a:endParaRPr lang="en-AU" sz="1800" dirty="0">
              <a:effectLst/>
              <a:highlight>
                <a:srgbClr val="FFB8C2"/>
              </a:highligh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1591437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2412280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943315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82BCE-7866-D494-3831-25B5380B24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885CE0-494F-63BD-6807-E7BE1A9336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6170B8-6B25-D3F9-27CD-3A5CB1F8EF19}"/>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616FE680-140B-9295-1AE4-1CC36D41E7E0}"/>
              </a:ext>
            </a:extLst>
          </p:cNvPr>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3444984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Segoe UI" panose="020B0502040204020203" pitchFamily="34" charset="0"/>
              </a:rPr>
              <a:t>Image licensed under </a:t>
            </a:r>
            <a:r>
              <a:rPr lang="en-AU" sz="1800" dirty="0" err="1">
                <a:effectLst/>
                <a:latin typeface="Segoe UI" panose="020B0502040204020203" pitchFamily="34" charset="0"/>
              </a:rPr>
              <a:t>Unsplash</a:t>
            </a:r>
            <a:r>
              <a:rPr lang="en-AU" sz="1800" dirty="0">
                <a:effectLst/>
                <a:latin typeface="Segoe UI" panose="020B0502040204020203" pitchFamily="34" charset="0"/>
              </a:rPr>
              <a:t> License. </a:t>
            </a:r>
            <a:endParaRPr lang="en-AU"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1228410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1900703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575A6-FF6C-6239-B517-37A990F16B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39F3B5-315F-CAF1-EB4F-E6954AA8D8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381E79-4154-E39C-FF68-A8994144106F}"/>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6D0C0EDD-0D8D-BF20-5697-7CAC3D801925}"/>
              </a:ext>
            </a:extLst>
          </p:cNvPr>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2469119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Segoe UI" panose="020B0502040204020203" pitchFamily="34" charset="0"/>
              </a:rPr>
              <a:t>Image licensed under </a:t>
            </a:r>
            <a:r>
              <a:rPr lang="en-AU" sz="1800" dirty="0" err="1">
                <a:effectLst/>
                <a:latin typeface="Segoe UI" panose="020B0502040204020203" pitchFamily="34" charset="0"/>
              </a:rPr>
              <a:t>Unsplash</a:t>
            </a:r>
            <a:r>
              <a:rPr lang="en-AU" sz="1800" dirty="0">
                <a:effectLst/>
                <a:latin typeface="Segoe UI" panose="020B0502040204020203" pitchFamily="34" charset="0"/>
              </a:rPr>
              <a:t> License. </a:t>
            </a:r>
            <a:endParaRPr lang="en-AU"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3887134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Segoe UI" panose="020B0502040204020203" pitchFamily="34" charset="0"/>
              </a:rPr>
              <a:t>Image licensed under </a:t>
            </a:r>
            <a:r>
              <a:rPr lang="en-AU" sz="1800" dirty="0" err="1">
                <a:effectLst/>
                <a:latin typeface="Segoe UI" panose="020B0502040204020203" pitchFamily="34" charset="0"/>
              </a:rPr>
              <a:t>Unsplash</a:t>
            </a:r>
            <a:r>
              <a:rPr lang="en-AU" sz="1800" dirty="0">
                <a:effectLst/>
                <a:latin typeface="Segoe UI" panose="020B0502040204020203" pitchFamily="34" charset="0"/>
              </a:rPr>
              <a:t> License.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2317306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Segoe UI" panose="020B0502040204020203" pitchFamily="34" charset="0"/>
              </a:rPr>
              <a:t>Image licensed under </a:t>
            </a:r>
            <a:r>
              <a:rPr lang="en-AU" sz="1800" dirty="0" err="1">
                <a:effectLst/>
                <a:latin typeface="Segoe UI" panose="020B0502040204020203" pitchFamily="34" charset="0"/>
              </a:rPr>
              <a:t>Unsplash</a:t>
            </a:r>
            <a:r>
              <a:rPr lang="en-AU" sz="1800" dirty="0">
                <a:effectLst/>
                <a:latin typeface="Segoe UI" panose="020B0502040204020203" pitchFamily="34" charset="0"/>
              </a:rPr>
              <a:t> License. </a:t>
            </a:r>
            <a:endParaRPr lang="en-AU"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1495019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Segoe UI" panose="020B0502040204020203" pitchFamily="34" charset="0"/>
              </a:rPr>
              <a:t>Image licensed under </a:t>
            </a:r>
            <a:r>
              <a:rPr lang="en-AU" sz="1800" dirty="0" err="1">
                <a:effectLst/>
                <a:latin typeface="Segoe UI" panose="020B0502040204020203" pitchFamily="34" charset="0"/>
              </a:rPr>
              <a:t>Pixabay</a:t>
            </a:r>
            <a:r>
              <a:rPr lang="en-AU" sz="1800" dirty="0">
                <a:effectLst/>
                <a:latin typeface="Segoe UI" panose="020B0502040204020203" pitchFamily="34" charset="0"/>
              </a:rPr>
              <a:t> Content License.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368298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Segoe UI" panose="020B0502040204020203" pitchFamily="34" charset="0"/>
              </a:rPr>
              <a:t>Image licensed under </a:t>
            </a:r>
            <a:r>
              <a:rPr lang="en-AU" sz="1800" dirty="0" err="1">
                <a:effectLst/>
                <a:latin typeface="Segoe UI" panose="020B0502040204020203" pitchFamily="34" charset="0"/>
              </a:rPr>
              <a:t>Unsplash</a:t>
            </a:r>
            <a:r>
              <a:rPr lang="en-AU" sz="1800" dirty="0">
                <a:effectLst/>
                <a:latin typeface="Segoe UI" panose="020B0502040204020203" pitchFamily="34" charset="0"/>
              </a:rPr>
              <a:t> License. </a:t>
            </a:r>
            <a:endParaRPr lang="en-AU"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2469120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612168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61333-D9DA-6834-60FB-DDD39AC7F4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E1D8F9-933A-3EDA-6116-79D664947F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BB114E-EDE6-17AC-922E-5E52FE0B3D10}"/>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BE9588CE-E434-AF80-721B-8EE0762C11D7}"/>
              </a:ext>
            </a:extLst>
          </p:cNvPr>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571048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Segoe UI" panose="020B0502040204020203" pitchFamily="34" charset="0"/>
              </a:rPr>
              <a:t>Image licensed under </a:t>
            </a:r>
            <a:r>
              <a:rPr lang="en-AU" sz="1800" dirty="0" err="1">
                <a:effectLst/>
                <a:latin typeface="Segoe UI" panose="020B0502040204020203" pitchFamily="34" charset="0"/>
              </a:rPr>
              <a:t>Pixabay</a:t>
            </a:r>
            <a:r>
              <a:rPr lang="en-AU" sz="1800" dirty="0">
                <a:effectLst/>
                <a:latin typeface="Segoe UI" panose="020B0502040204020203" pitchFamily="34" charset="0"/>
              </a:rPr>
              <a:t> Content License. </a:t>
            </a:r>
            <a:endParaRPr lang="en-AU"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3785628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1250339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D3016-3A2D-4D26-734F-315924FE5E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E9787B-65EA-EDD2-4E28-CEBB15E4E8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CB37BC-A71E-2C05-843B-9CFB5D56E22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60640112-D4B9-F5B0-53FD-045B14F3F77B}"/>
              </a:ext>
            </a:extLst>
          </p:cNvPr>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4290537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Segoe UI" panose="020B0502040204020203" pitchFamily="34" charset="0"/>
              </a:rPr>
              <a:t>Image licensed under </a:t>
            </a:r>
            <a:r>
              <a:rPr lang="en-AU" sz="1800" dirty="0" err="1">
                <a:effectLst/>
                <a:latin typeface="Segoe UI" panose="020B0502040204020203" pitchFamily="34" charset="0"/>
              </a:rPr>
              <a:t>Pixabay</a:t>
            </a:r>
            <a:r>
              <a:rPr lang="en-AU" sz="1800" dirty="0">
                <a:effectLst/>
                <a:latin typeface="Segoe UI" panose="020B0502040204020203" pitchFamily="34" charset="0"/>
              </a:rPr>
              <a:t> Content License. </a:t>
            </a:r>
            <a:endParaRPr lang="en-AU"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3839860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3712656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CFC90-DB49-045D-9AB9-BBCFFAA1BD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E7A14B-EF4B-8DB7-DB08-375AD61F1A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9C63A6-115B-53E6-4893-AEE8030E1F10}"/>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CEAA1EC6-B9C7-2475-05D4-C4E661503B6C}"/>
              </a:ext>
            </a:extLst>
          </p:cNvPr>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2055335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Segoe UI" panose="020B0502040204020203" pitchFamily="34" charset="0"/>
              </a:rPr>
              <a:t>Image licensed under </a:t>
            </a:r>
            <a:r>
              <a:rPr lang="en-AU" sz="1800" dirty="0" err="1">
                <a:effectLst/>
                <a:latin typeface="Segoe UI" panose="020B0502040204020203" pitchFamily="34" charset="0"/>
              </a:rPr>
              <a:t>Unsplash</a:t>
            </a:r>
            <a:r>
              <a:rPr lang="en-AU" sz="1800" dirty="0">
                <a:effectLst/>
                <a:latin typeface="Segoe UI" panose="020B0502040204020203" pitchFamily="34" charset="0"/>
              </a:rPr>
              <a:t> License.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1059974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endParaRPr lang="en-US" dirty="0"/>
          </a:p>
          <a:p>
            <a:pPr marL="171450" indent="-171450">
              <a:buFont typeface="Arial"/>
              <a:buChar char="•"/>
            </a:pPr>
            <a:r>
              <a:rPr lang="en-AU" dirty="0"/>
              <a:t>Click topic numbers to go to specific topics</a:t>
            </a:r>
          </a:p>
          <a:p>
            <a:pPr marL="171450" indent="-171450">
              <a:buFont typeface="Arial"/>
              <a:buChar char="•"/>
            </a:pPr>
            <a:r>
              <a:rPr lang="en-AU" dirty="0">
                <a:cs typeface="Calibri"/>
              </a:rPr>
              <a:t>Interactive features can be viewed in slide show</a:t>
            </a:r>
          </a:p>
          <a:p>
            <a:pPr marL="171450" indent="-171450">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3460254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830335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49</a:t>
            </a:fld>
            <a:endParaRPr lang="en-AU"/>
          </a:p>
        </p:txBody>
      </p:sp>
    </p:spTree>
    <p:extLst>
      <p:ext uri="{BB962C8B-B14F-4D97-AF65-F5344CB8AC3E}">
        <p14:creationId xmlns:p14="http://schemas.microsoft.com/office/powerpoint/2010/main" val="3749075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a:t>
            </a:r>
            <a:r>
              <a:rPr lang="en-AU" sz="1800" dirty="0">
                <a:effectLst/>
                <a:latin typeface="Segoe UI" panose="020B0502040204020203" pitchFamily="34" charset="0"/>
              </a:rPr>
              <a:t>mage licensed under </a:t>
            </a:r>
            <a:r>
              <a:rPr lang="en-AU" sz="1800" dirty="0" err="1">
                <a:effectLst/>
                <a:latin typeface="Segoe UI" panose="020B0502040204020203" pitchFamily="34" charset="0"/>
              </a:rPr>
              <a:t>Pixabay</a:t>
            </a:r>
            <a:r>
              <a:rPr lang="en-AU" sz="1800" dirty="0">
                <a:effectLst/>
                <a:latin typeface="Segoe UI" panose="020B0502040204020203" pitchFamily="34" charset="0"/>
              </a:rPr>
              <a:t> Content License.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3695959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
              <a:buChar char="•"/>
            </a:pPr>
            <a:r>
              <a:rPr lang="en-AU" dirty="0"/>
              <a:t>Learning intentions and success criteria are best co-constructed with students. Adapt the learning intentions as required and add matching success criteria.</a:t>
            </a:r>
          </a:p>
          <a:p>
            <a:pPr marL="171450" indent="-171450">
              <a:buFont typeface="Arial"/>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r>
              <a:rPr lang="en-AU" dirty="0"/>
              <a:t>.</a:t>
            </a:r>
          </a:p>
          <a:p>
            <a:pPr marL="171450" indent="-171450">
              <a:buFont typeface="Arial"/>
              <a:buChar char="•"/>
            </a:pPr>
            <a:r>
              <a:rPr lang="en-AU" dirty="0"/>
              <a:t>LISC is not necessarily presented at the beginning of the lesson. Teacher needs to consider most effectual time to introduce.</a:t>
            </a:r>
          </a:p>
          <a:p>
            <a:pPr marL="171450" indent="-171450">
              <a:buFont typeface="Arial"/>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
              <a:buChar char="•"/>
            </a:pPr>
            <a:r>
              <a:rPr lang="en-AU" dirty="0"/>
              <a:t>Learning intentions and success criteria are best co-constructed with students. Adapt the learning intentions as required and add matching success criteria.</a:t>
            </a:r>
          </a:p>
          <a:p>
            <a:pPr marL="171450" indent="-171450">
              <a:buFont typeface="Arial"/>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r>
              <a:rPr lang="en-AU" dirty="0"/>
              <a:t>.</a:t>
            </a:r>
          </a:p>
          <a:p>
            <a:pPr marL="171450" indent="-171450">
              <a:buFont typeface="Arial"/>
              <a:buChar char="•"/>
            </a:pPr>
            <a:r>
              <a:rPr lang="en-AU" dirty="0"/>
              <a:t>LISC is not necessarily presented at the beginning of the lesson. Teacher needs to consider most effectual time to introduce.</a:t>
            </a:r>
          </a:p>
          <a:p>
            <a:pPr marL="171450" indent="-171450">
              <a:buFont typeface="Arial"/>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2302322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2937625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4ED9E-7403-0877-E4F2-4BB532F4D5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4D9006-9EF0-3EC8-CAA6-770190CB58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B61C68-E13C-0014-0E79-C6215BD16CF9}"/>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B9953EC-FDF1-7080-1882-35123CAD3752}"/>
              </a:ext>
            </a:extLst>
          </p:cNvPr>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69745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Segoe UI" panose="020B0502040204020203" pitchFamily="34" charset="0"/>
              </a:rPr>
              <a:t>Image licensed under </a:t>
            </a:r>
            <a:r>
              <a:rPr lang="en-AU" sz="1800" dirty="0" err="1">
                <a:effectLst/>
                <a:latin typeface="Segoe UI" panose="020B0502040204020203" pitchFamily="34" charset="0"/>
              </a:rPr>
              <a:t>Unsplash</a:t>
            </a:r>
            <a:r>
              <a:rPr lang="en-AU" sz="1800" dirty="0">
                <a:effectLst/>
                <a:latin typeface="Segoe UI" panose="020B0502040204020203" pitchFamily="34" charset="0"/>
              </a:rPr>
              <a:t> License.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2795303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C6EDF-2DDA-63C7-F43C-08FDBFE6D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C2B0B6-2E5E-3E7D-1B9F-F8A13C38D5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978EBE-8952-719F-27CE-888A7DA1B31A}"/>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4D2F0ACA-B63B-9881-3CD3-17BE85844747}"/>
              </a:ext>
            </a:extLst>
          </p:cNvPr>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14167893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dirty="0"/>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46" r:id="rId7"/>
    <p:sldLayoutId id="2147483725" r:id="rId8"/>
    <p:sldLayoutId id="2147483743" r:id="rId9"/>
    <p:sldLayoutId id="2147483744"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pdhpe/pdhpe-curriculum-resources-k-12/pdhpe-11-12-curriculum-resources/hms-s6-football-depth-study"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education.nsw.gov.au/teaching-and-learning/curriculum/pdhpe/pdhpe-curriculum-resources-k-12/pdhpe-11-12-curriculum-resources/hms-s6-football-depth-study#strength"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education.nsw.gov.au/teaching-and-learning/curriculum/pdhpe/pdhpe-curriculum-resources-k-12/pdhpe-11-12-curriculum-resources/hms-s6-football-depth-study#nutrition"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hyperlink" Target="https://www.sportsdietitians.com.au/factsheets/food-for-your-sport/food-for-your-sport-soccer/"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education.nsw.gov.au/teaching-and-learning/curriculum/pdhpe/pdhpe-curriculum-resources-k-12/pdhpe-11-12-curriculum-resources/hms-s6-football-depth-study#psychology"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 Target="slide3.xml"/><Relationship Id="rId7" Type="http://schemas.openxmlformats.org/officeDocument/2006/relationships/slide" Target="slide29.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21.xml"/><Relationship Id="rId5" Type="http://schemas.openxmlformats.org/officeDocument/2006/relationships/slide" Target="slide16.xml"/><Relationship Id="rId10" Type="http://schemas.openxmlformats.org/officeDocument/2006/relationships/slide" Target="slide50.xml"/><Relationship Id="rId4" Type="http://schemas.openxmlformats.org/officeDocument/2006/relationships/slide" Target="slide8.xml"/><Relationship Id="rId9" Type="http://schemas.openxmlformats.org/officeDocument/2006/relationships/slide" Target="slide44.xml"/></Relationships>
</file>

<file path=ppt/slides/_rels/slide30.xml.rels><?xml version="1.0" encoding="UTF-8" standalone="yes"?>
<Relationships xmlns="http://schemas.openxmlformats.org/package/2006/relationships"><Relationship Id="rId3" Type="http://schemas.openxmlformats.org/officeDocument/2006/relationships/hyperlink" Target="https://education.nsw.gov.au/teaching-and-learning/curriculum/pdhpe/pdhpe-curriculum-resources-k-12/pdhpe-11-12-curriculum-resources/hms-s6-football-depth-study#physio"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education.nsw.gov.au/teaching-and-learning/curriculum/pdhpe/pdhpe-curriculum-resources-k-12/pdhpe-11-12-curriculum-resources/hms-s6-football-depth-study#biomechanics"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education.nsw.gov.au/teaching-and-learning/curriculum/pdhpe/pdhpe-curriculum-resources-k-12/pdhpe-11-12-curriculum-resources/hms-s6-football-depth-study#biomechanics"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s://educationstandards.nsw.edu.au/wps/portal/nesa/mini-footer/copyright" TargetMode="External"/><Relationship Id="rId2" Type="http://schemas.openxmlformats.org/officeDocument/2006/relationships/hyperlink" Target="https://curriculum.nsw.edu.au/learning-areas/pdhpe/health-and-movement-science-11-12-2023/teaching-and-learning" TargetMode="External"/><Relationship Id="rId1" Type="http://schemas.openxmlformats.org/officeDocument/2006/relationships/slideLayout" Target="../slideLayouts/slideLayout9.xml"/><Relationship Id="rId4" Type="http://schemas.openxmlformats.org/officeDocument/2006/relationships/hyperlink" Target="https://curriculum.nsw.edu.au/" TargetMode="External"/></Relationships>
</file>

<file path=ppt/slides/_rels/slide56.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education.nsw.gov.au/teaching-and-learning/curriculum/pdhpe/pdhpe-curriculum-resources-k-12/pdhpe-11-12-curriculum-resources/hms-s6-football-depth-study#coaching"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846167"/>
            <a:ext cx="11635750" cy="4498641"/>
          </a:xfrm>
        </p:spPr>
        <p:txBody>
          <a:bodyPr/>
          <a:lstStyle/>
          <a:p>
            <a:pPr marL="342900" indent="-342900">
              <a:lnSpc>
                <a:spcPct val="100000"/>
              </a:lnSpc>
              <a:buFont typeface="Arial"/>
              <a:buChar char="•"/>
            </a:pPr>
            <a:r>
              <a:rPr lang="en-AU" sz="1800" dirty="0">
                <a:latin typeface="Arial"/>
                <a:ea typeface="+mn-lt"/>
                <a:cs typeface="+mn-lt"/>
              </a:rPr>
              <a:t>This resource is not a teaching and learning program. It should be used in conjunction with </a:t>
            </a:r>
            <a:r>
              <a:rPr lang="en-AU" sz="1800" b="1" dirty="0">
                <a:latin typeface="Arial"/>
                <a:ea typeface="+mn-lt"/>
                <a:cs typeface="+mn-lt"/>
              </a:rPr>
              <a:t>Focus area 2 depth study – improving performance in football (soccer). </a:t>
            </a:r>
          </a:p>
          <a:p>
            <a:pPr marL="342900" indent="-342900">
              <a:lnSpc>
                <a:spcPct val="100000"/>
              </a:lnSpc>
              <a:buFont typeface="Arial"/>
              <a:buChar char="•"/>
            </a:pPr>
            <a:r>
              <a:rPr lang="en-AU" sz="1800" dirty="0"/>
              <a:t>Access the </a:t>
            </a:r>
            <a:r>
              <a:rPr lang="en-AU" sz="1800" u="sng" dirty="0">
                <a:hlinkClick r:id="rId3"/>
              </a:rPr>
              <a:t>HMS Improving performance in football depth study video stimulus suite</a:t>
            </a:r>
            <a:r>
              <a:rPr lang="en-AU" sz="1800" dirty="0"/>
              <a:t> to support teaching of the Year 12 depth study – improving performance in football (soccer). </a:t>
            </a:r>
            <a:r>
              <a:rPr lang="en-AU" dirty="0"/>
              <a:t> </a:t>
            </a:r>
            <a:endParaRPr lang="en-AU" sz="1800" b="1" dirty="0">
              <a:solidFill>
                <a:srgbClr val="22272B"/>
              </a:solidFill>
              <a:latin typeface="Arial"/>
            </a:endParaRPr>
          </a:p>
          <a:p>
            <a:pPr marL="342900" indent="-342900">
              <a:lnSpc>
                <a:spcPct val="100000"/>
              </a:lnSpc>
              <a:buFont typeface="Arial"/>
              <a:buChar char="•"/>
            </a:pPr>
            <a:r>
              <a:rPr lang="en-AU" sz="1800" dirty="0">
                <a:solidFill>
                  <a:srgbClr val="22272B"/>
                </a:solidFill>
                <a:latin typeface="Arial"/>
                <a:cs typeface="Arial"/>
              </a:rPr>
              <a:t>Classroom teachers are encouraged to </a:t>
            </a:r>
            <a:r>
              <a:rPr lang="en-AU" sz="1800" b="1" dirty="0">
                <a:solidFill>
                  <a:srgbClr val="22272B"/>
                </a:solidFill>
                <a:latin typeface="Arial"/>
                <a:cs typeface="Arial"/>
              </a:rPr>
              <a:t>add and adapt</a:t>
            </a:r>
            <a:r>
              <a:rPr lang="en-AU" sz="1800" dirty="0">
                <a:solidFill>
                  <a:srgbClr val="22272B"/>
                </a:solidFill>
                <a:latin typeface="Arial"/>
                <a:cs typeface="Arial"/>
              </a:rPr>
              <a:t> slides as required to meet the needs of their students.</a:t>
            </a:r>
          </a:p>
          <a:p>
            <a:pPr marL="342900" indent="-342900">
              <a:lnSpc>
                <a:spcPct val="100000"/>
              </a:lnSpc>
              <a:buFont typeface="Arial"/>
              <a:buChar char="•"/>
            </a:pPr>
            <a:r>
              <a:rPr lang="en-AU" sz="1800" dirty="0">
                <a:solidFill>
                  <a:srgbClr val="22272B"/>
                </a:solidFill>
                <a:latin typeface="Arial"/>
                <a:cs typeface="Arial"/>
              </a:rPr>
              <a:t>Save a copy of the file to make changes to the slide deck. Go to </a:t>
            </a:r>
            <a:r>
              <a:rPr lang="en-AU" sz="1800" b="1" dirty="0">
                <a:solidFill>
                  <a:srgbClr val="22272B"/>
                </a:solidFill>
                <a:latin typeface="Arial"/>
                <a:cs typeface="Arial"/>
              </a:rPr>
              <a:t>File</a:t>
            </a:r>
            <a:r>
              <a:rPr lang="en-AU" sz="1800" dirty="0">
                <a:solidFill>
                  <a:srgbClr val="22272B"/>
                </a:solidFill>
                <a:latin typeface="Arial"/>
                <a:cs typeface="Arial"/>
              </a:rPr>
              <a:t> &gt; </a:t>
            </a:r>
            <a:r>
              <a:rPr lang="en-AU" sz="1800" b="1" dirty="0">
                <a:solidFill>
                  <a:srgbClr val="22272B"/>
                </a:solidFill>
                <a:latin typeface="Arial"/>
                <a:cs typeface="Arial"/>
              </a:rPr>
              <a:t>Download a Copy </a:t>
            </a:r>
            <a:r>
              <a:rPr lang="en-AU" sz="1800" dirty="0">
                <a:solidFill>
                  <a:srgbClr val="22272B"/>
                </a:solidFill>
                <a:latin typeface="Arial"/>
                <a:cs typeface="Arial"/>
              </a:rPr>
              <a:t>(this downloads a copy to your computer to edit in the PowerPoint app).</a:t>
            </a:r>
          </a:p>
          <a:p>
            <a:pPr marL="342900" indent="-342900">
              <a:lnSpc>
                <a:spcPct val="100000"/>
              </a:lnSpc>
              <a:buFont typeface="Arial"/>
              <a:buChar char="•"/>
            </a:pPr>
            <a:r>
              <a:rPr lang="en-AU" sz="1800" dirty="0">
                <a:solidFill>
                  <a:srgbClr val="22272B"/>
                </a:solidFill>
              </a:rPr>
              <a:t>To convert the PowerPoint to Google Slides:</a:t>
            </a:r>
          </a:p>
          <a:p>
            <a:pPr marL="913765" lvl="1" indent="-457200">
              <a:lnSpc>
                <a:spcPct val="100000"/>
              </a:lnSpc>
              <a:buFont typeface="+mj-lt"/>
              <a:buAutoNum type="arabicPeriod"/>
            </a:pPr>
            <a:r>
              <a:rPr lang="en-AU" dirty="0">
                <a:solidFill>
                  <a:srgbClr val="22272B"/>
                </a:solidFill>
              </a:rPr>
              <a:t>Upload the file into Google Drive and open it.</a:t>
            </a:r>
          </a:p>
          <a:p>
            <a:pPr marL="913765" lvl="1" indent="-457200">
              <a:lnSpc>
                <a:spcPct val="100000"/>
              </a:lnSpc>
              <a:buFont typeface="+mj-lt"/>
              <a:buAutoNum type="arabicPeriod"/>
            </a:pPr>
            <a:r>
              <a:rPr lang="en-AU" dirty="0">
                <a:solidFill>
                  <a:srgbClr val="22272B"/>
                </a:solidFill>
              </a:rPr>
              <a:t>Go to </a:t>
            </a:r>
            <a:r>
              <a:rPr lang="en-AU" b="1" dirty="0">
                <a:solidFill>
                  <a:srgbClr val="22272B"/>
                </a:solidFill>
              </a:rPr>
              <a:t>File</a:t>
            </a:r>
            <a:r>
              <a:rPr lang="en-AU" dirty="0">
                <a:solidFill>
                  <a:srgbClr val="22272B"/>
                </a:solidFill>
              </a:rPr>
              <a:t> &gt; </a:t>
            </a:r>
            <a:r>
              <a:rPr lang="en-AU" b="1" dirty="0">
                <a:solidFill>
                  <a:srgbClr val="22272B"/>
                </a:solidFill>
              </a:rPr>
              <a:t>Save as Google Slides</a:t>
            </a:r>
            <a:r>
              <a:rPr lang="en-AU" dirty="0">
                <a:solidFill>
                  <a:srgbClr val="22272B"/>
                </a:solidFill>
              </a:rPr>
              <a:t>.</a:t>
            </a:r>
          </a:p>
          <a:p>
            <a:pPr marL="456565" lvl="1">
              <a:lnSpc>
                <a:spcPct val="100000"/>
              </a:lnSpc>
            </a:pPr>
            <a:r>
              <a:rPr lang="en-AU" sz="1600" dirty="0">
                <a:solidFill>
                  <a:srgbClr val="22272B"/>
                </a:solidFill>
              </a:rPr>
              <a:t>(Note – conversion may cause formatting changes in the slides.)</a:t>
            </a:r>
          </a:p>
          <a:p>
            <a:endParaRPr lang="en-AU" sz="1800" dirty="0"/>
          </a:p>
        </p:txBody>
      </p:sp>
      <p:sp>
        <p:nvSpPr>
          <p:cNvPr id="2" name="Slide Number Placeholder 1">
            <a:extLst>
              <a:ext uri="{FF2B5EF4-FFF2-40B4-BE49-F238E27FC236}">
                <a16:creationId xmlns:a16="http://schemas.microsoft.com/office/drawing/2014/main" id="{CD087911-6789-4356-F538-4C4ABF1219E6}"/>
              </a:ext>
            </a:extLst>
          </p:cNvPr>
          <p:cNvSpPr>
            <a:spLocks noGrp="1"/>
          </p:cNvSpPr>
          <p:nvPr>
            <p:ph type="sldNum" sz="quarter" idx="12"/>
          </p:nvPr>
        </p:nvSpPr>
        <p:spPr/>
        <p:txBody>
          <a:bodyPr/>
          <a:lstStyle/>
          <a:p>
            <a:fld id="{10A01DC5-1685-4615-8240-15192985C6A2}" type="slidenum">
              <a:rPr lang="en-AU" smtClean="0"/>
              <a:t>1</a:t>
            </a:fld>
            <a:endParaRPr lang="en-AU"/>
          </a:p>
        </p:txBody>
      </p:sp>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dirty="0"/>
              <a:t>Instructions for use</a:t>
            </a:r>
          </a:p>
        </p:txBody>
      </p:sp>
      <p:sp>
        <p:nvSpPr>
          <p:cNvPr id="5" name="Text Placeholder 4">
            <a:extLst>
              <a:ext uri="{FF2B5EF4-FFF2-40B4-BE49-F238E27FC236}">
                <a16:creationId xmlns:a16="http://schemas.microsoft.com/office/drawing/2014/main" id="{2B575633-A51E-476B-63C5-AC9702A2E10F}"/>
              </a:ext>
            </a:extLst>
          </p:cNvPr>
          <p:cNvSpPr>
            <a:spLocks noGrp="1"/>
          </p:cNvSpPr>
          <p:nvPr>
            <p:ph type="body" sz="quarter" idx="18"/>
          </p:nvPr>
        </p:nvSpPr>
        <p:spPr/>
        <p:txBody>
          <a:bodyPr/>
          <a:lstStyle/>
          <a:p>
            <a:r>
              <a:rPr lang="en-AU" dirty="0"/>
              <a:t> </a:t>
            </a:r>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4581F-CCE2-8BEE-B318-21DE16C471D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4DD1A2-4668-DC82-AA95-F760BF453D57}"/>
              </a:ext>
            </a:extLst>
          </p:cNvPr>
          <p:cNvSpPr>
            <a:spLocks noGrp="1"/>
          </p:cNvSpPr>
          <p:nvPr>
            <p:ph type="sldNum" sz="quarter" idx="12"/>
          </p:nvPr>
        </p:nvSpPr>
        <p:spPr/>
        <p:txBody>
          <a:bodyPr/>
          <a:lstStyle/>
          <a:p>
            <a:fld id="{10A01DC5-1685-4615-8240-15192985C6A2}" type="slidenum">
              <a:rPr lang="en-AU" smtClean="0"/>
              <a:t>10</a:t>
            </a:fld>
            <a:endParaRPr lang="en-AU"/>
          </a:p>
        </p:txBody>
      </p:sp>
      <p:sp>
        <p:nvSpPr>
          <p:cNvPr id="6" name="Title 5">
            <a:extLst>
              <a:ext uri="{FF2B5EF4-FFF2-40B4-BE49-F238E27FC236}">
                <a16:creationId xmlns:a16="http://schemas.microsoft.com/office/drawing/2014/main" id="{2EE6549B-993C-6D0D-60B2-840429F97877}"/>
              </a:ext>
            </a:extLst>
          </p:cNvPr>
          <p:cNvSpPr>
            <a:spLocks noGrp="1"/>
          </p:cNvSpPr>
          <p:nvPr>
            <p:ph type="title"/>
          </p:nvPr>
        </p:nvSpPr>
        <p:spPr>
          <a:xfrm>
            <a:off x="360000" y="360000"/>
            <a:ext cx="11483998" cy="545601"/>
          </a:xfrm>
        </p:spPr>
        <p:txBody>
          <a:bodyPr/>
          <a:lstStyle/>
          <a:p>
            <a:r>
              <a:rPr lang="en-AU" dirty="0"/>
              <a:t>The trainers</a:t>
            </a:r>
          </a:p>
        </p:txBody>
      </p:sp>
      <p:sp>
        <p:nvSpPr>
          <p:cNvPr id="8" name="Content Placeholder 7">
            <a:extLst>
              <a:ext uri="{FF2B5EF4-FFF2-40B4-BE49-F238E27FC236}">
                <a16:creationId xmlns:a16="http://schemas.microsoft.com/office/drawing/2014/main" id="{0F939FC3-F21B-4CD9-D593-B0E8B27B6384}"/>
              </a:ext>
            </a:extLst>
          </p:cNvPr>
          <p:cNvSpPr>
            <a:spLocks noGrp="1"/>
          </p:cNvSpPr>
          <p:nvPr>
            <p:ph sz="quarter" idx="19"/>
          </p:nvPr>
        </p:nvSpPr>
        <p:spPr>
          <a:xfrm>
            <a:off x="360362" y="1497014"/>
            <a:ext cx="10763637" cy="1459832"/>
          </a:xfrm>
        </p:spPr>
        <p:txBody>
          <a:bodyPr/>
          <a:lstStyle/>
          <a:p>
            <a:r>
              <a:rPr lang="en-AU" dirty="0"/>
              <a:t>Access the stimulus </a:t>
            </a:r>
            <a:r>
              <a:rPr lang="en-AU" u="sng" dirty="0">
                <a:hlinkClick r:id="rId3"/>
              </a:rPr>
              <a:t>Video – Strength and Conditioning (6:45)</a:t>
            </a:r>
            <a:r>
              <a:rPr lang="en-AU" dirty="0"/>
              <a:t> which highlights the importance of strength and conditioning in supporting an elite A-League football team to maximise performance. </a:t>
            </a:r>
          </a:p>
          <a:p>
            <a:endParaRPr lang="en-AU" dirty="0"/>
          </a:p>
          <a:p>
            <a:endParaRPr lang="en-AU" dirty="0"/>
          </a:p>
          <a:p>
            <a:endParaRPr lang="en-AU" dirty="0"/>
          </a:p>
          <a:p>
            <a:endParaRPr lang="en-AU" dirty="0"/>
          </a:p>
          <a:p>
            <a:endParaRPr lang="en-AU" dirty="0"/>
          </a:p>
        </p:txBody>
      </p:sp>
      <p:sp>
        <p:nvSpPr>
          <p:cNvPr id="3" name="Text Placeholder 12">
            <a:extLst>
              <a:ext uri="{FF2B5EF4-FFF2-40B4-BE49-F238E27FC236}">
                <a16:creationId xmlns:a16="http://schemas.microsoft.com/office/drawing/2014/main" id="{BE5CC5B0-D0CC-D625-E116-37AE6FAE0861}"/>
              </a:ext>
            </a:extLst>
          </p:cNvPr>
          <p:cNvSpPr>
            <a:spLocks noGrp="1"/>
          </p:cNvSpPr>
          <p:nvPr>
            <p:ph type="body" sz="quarter" idx="18"/>
          </p:nvPr>
        </p:nvSpPr>
        <p:spPr>
          <a:xfrm>
            <a:off x="360000" y="982520"/>
            <a:ext cx="11483998" cy="356423"/>
          </a:xfrm>
        </p:spPr>
        <p:txBody>
          <a:bodyPr/>
          <a:lstStyle/>
          <a:p>
            <a:r>
              <a:rPr lang="en-AU" dirty="0"/>
              <a:t>Video – Strength and Conditioning</a:t>
            </a:r>
          </a:p>
        </p:txBody>
      </p:sp>
      <p:sp>
        <p:nvSpPr>
          <p:cNvPr id="9" name="Triangle 4">
            <a:extLst>
              <a:ext uri="{FF2B5EF4-FFF2-40B4-BE49-F238E27FC236}">
                <a16:creationId xmlns:a16="http://schemas.microsoft.com/office/drawing/2014/main" id="{5383FAE2-8FA4-98BC-3DCF-4C78ECE0D94F}"/>
              </a:ext>
            </a:extLst>
          </p:cNvPr>
          <p:cNvSpPr/>
          <p:nvPr/>
        </p:nvSpPr>
        <p:spPr>
          <a:xfrm rot="5400000">
            <a:off x="5963250" y="4616052"/>
            <a:ext cx="398190" cy="387079"/>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AFDBA00B-79D4-ABEA-3B1F-9A852FC5516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05758" y="2518168"/>
            <a:ext cx="6761670" cy="3997832"/>
          </a:xfrm>
          <a:prstGeom prst="rect">
            <a:avLst/>
          </a:prstGeom>
        </p:spPr>
      </p:pic>
      <p:grpSp>
        <p:nvGrpSpPr>
          <p:cNvPr id="4" name="Group 3" descr="A white triangle play symbol appears in a red circle to allow access to the strength and conditioning video">
            <a:extLst>
              <a:ext uri="{FF2B5EF4-FFF2-40B4-BE49-F238E27FC236}">
                <a16:creationId xmlns:a16="http://schemas.microsoft.com/office/drawing/2014/main" id="{B9AC620E-8410-8042-81E2-84657CF965B0}"/>
              </a:ext>
            </a:extLst>
          </p:cNvPr>
          <p:cNvGrpSpPr/>
          <p:nvPr/>
        </p:nvGrpSpPr>
        <p:grpSpPr>
          <a:xfrm>
            <a:off x="5483504" y="4253029"/>
            <a:ext cx="806179" cy="714933"/>
            <a:chOff x="5483504" y="4253029"/>
            <a:chExt cx="806179" cy="714933"/>
          </a:xfrm>
        </p:grpSpPr>
        <p:sp>
          <p:nvSpPr>
            <p:cNvPr id="10" name="Oval 9">
              <a:extLst>
                <a:ext uri="{FF2B5EF4-FFF2-40B4-BE49-F238E27FC236}">
                  <a16:creationId xmlns:a16="http://schemas.microsoft.com/office/drawing/2014/main" id="{96374A0A-B69C-6043-9D11-2C83B9722184}"/>
                </a:ext>
              </a:extLst>
            </p:cNvPr>
            <p:cNvSpPr/>
            <p:nvPr/>
          </p:nvSpPr>
          <p:spPr>
            <a:xfrm>
              <a:off x="5483504" y="4253029"/>
              <a:ext cx="806179" cy="71493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4">
              <a:hlinkClick r:id="rId3"/>
              <a:extLst>
                <a:ext uri="{FF2B5EF4-FFF2-40B4-BE49-F238E27FC236}">
                  <a16:creationId xmlns:a16="http://schemas.microsoft.com/office/drawing/2014/main" id="{ECED27BA-3437-9CFD-52AA-267EC516D348}"/>
                </a:ext>
              </a:extLst>
            </p:cNvPr>
            <p:cNvSpPr/>
            <p:nvPr/>
          </p:nvSpPr>
          <p:spPr>
            <a:xfrm rot="5400000">
              <a:off x="5769710" y="4416957"/>
              <a:ext cx="398190" cy="387079"/>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4636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ECC8C20-B19F-B67F-94A7-264DFDF54DAD}"/>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502" r="25502"/>
          <a:stretch>
            <a:fillRect/>
          </a:stretch>
        </p:blipFill>
        <p:spPr/>
      </p:pic>
      <p:sp>
        <p:nvSpPr>
          <p:cNvPr id="7" name="Title 6">
            <a:extLst>
              <a:ext uri="{FF2B5EF4-FFF2-40B4-BE49-F238E27FC236}">
                <a16:creationId xmlns:a16="http://schemas.microsoft.com/office/drawing/2014/main" id="{FB507211-8984-DE4D-A84A-92EF9009F063}"/>
              </a:ext>
            </a:extLst>
          </p:cNvPr>
          <p:cNvSpPr>
            <a:spLocks noGrp="1"/>
          </p:cNvSpPr>
          <p:nvPr>
            <p:ph type="title"/>
          </p:nvPr>
        </p:nvSpPr>
        <p:spPr>
          <a:xfrm>
            <a:off x="5400000" y="360000"/>
            <a:ext cx="6444000" cy="554400"/>
          </a:xfrm>
        </p:spPr>
        <p:txBody>
          <a:bodyPr/>
          <a:lstStyle/>
          <a:p>
            <a:r>
              <a:rPr lang="en-AU" dirty="0"/>
              <a:t>The coaches and trainers</a:t>
            </a:r>
          </a:p>
        </p:txBody>
      </p:sp>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6"/>
          </p:nvPr>
        </p:nvSpPr>
        <p:spPr/>
        <p:txBody>
          <a:bodyPr/>
          <a:lstStyle/>
          <a:p>
            <a:fld id="{10A01DC5-1685-4615-8240-15192985C6A2}" type="slidenum">
              <a:rPr lang="en-AU" smtClean="0"/>
              <a:pPr/>
              <a:t>11</a:t>
            </a:fld>
            <a:endParaRPr lang="en-AU"/>
          </a:p>
        </p:txBody>
      </p:sp>
      <p:sp>
        <p:nvSpPr>
          <p:cNvPr id="9" name="Text Placeholder 8">
            <a:extLst>
              <a:ext uri="{FF2B5EF4-FFF2-40B4-BE49-F238E27FC236}">
                <a16:creationId xmlns:a16="http://schemas.microsoft.com/office/drawing/2014/main" id="{6CD3E6A7-2FB8-5956-FBB7-69D845C6A4B8}"/>
              </a:ext>
            </a:extLst>
          </p:cNvPr>
          <p:cNvSpPr>
            <a:spLocks noGrp="1"/>
          </p:cNvSpPr>
          <p:nvPr>
            <p:ph type="body" sz="quarter" idx="17"/>
          </p:nvPr>
        </p:nvSpPr>
        <p:spPr/>
        <p:txBody>
          <a:bodyPr/>
          <a:lstStyle/>
          <a:p>
            <a:r>
              <a:rPr lang="en-AU" sz="2400" dirty="0"/>
              <a:t>As a member of the coaching or strength and conditioning staff, you have been asked to review the team’s yearly training program to understand its purpose and goals, and to design training and recovery schedules and sessions for the team.</a:t>
            </a:r>
          </a:p>
        </p:txBody>
      </p:sp>
      <p:sp>
        <p:nvSpPr>
          <p:cNvPr id="10" name="Text Placeholder 9">
            <a:extLst>
              <a:ext uri="{FF2B5EF4-FFF2-40B4-BE49-F238E27FC236}">
                <a16:creationId xmlns:a16="http://schemas.microsoft.com/office/drawing/2014/main" id="{85EAFE00-5612-FFC7-5AE0-F68E515AB5F1}"/>
              </a:ext>
            </a:extLst>
          </p:cNvPr>
          <p:cNvSpPr>
            <a:spLocks noGrp="1"/>
          </p:cNvSpPr>
          <p:nvPr>
            <p:ph type="body" sz="quarter" idx="18"/>
          </p:nvPr>
        </p:nvSpPr>
        <p:spPr>
          <a:xfrm>
            <a:off x="5399997" y="982520"/>
            <a:ext cx="6443999" cy="351065"/>
          </a:xfrm>
        </p:spPr>
        <p:txBody>
          <a:bodyPr/>
          <a:lstStyle/>
          <a:p>
            <a:r>
              <a:rPr lang="en-AU" dirty="0"/>
              <a:t>The role</a:t>
            </a:r>
          </a:p>
        </p:txBody>
      </p:sp>
    </p:spTree>
    <p:extLst>
      <p:ext uri="{BB962C8B-B14F-4D97-AF65-F5344CB8AC3E}">
        <p14:creationId xmlns:p14="http://schemas.microsoft.com/office/powerpoint/2010/main" val="272978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862DC-4070-E53B-AEE8-A475CC505E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AB7A9A-159A-7711-F285-F1D89711A1FF}"/>
              </a:ext>
            </a:extLst>
          </p:cNvPr>
          <p:cNvSpPr>
            <a:spLocks noGrp="1"/>
          </p:cNvSpPr>
          <p:nvPr>
            <p:ph type="sldNum" sz="quarter" idx="12"/>
          </p:nvPr>
        </p:nvSpPr>
        <p:spPr/>
        <p:txBody>
          <a:bodyPr/>
          <a:lstStyle/>
          <a:p>
            <a:fld id="{10A01DC5-1685-4615-8240-15192985C6A2}" type="slidenum">
              <a:rPr lang="en-AU" smtClean="0"/>
              <a:t>12</a:t>
            </a:fld>
            <a:endParaRPr lang="en-AU"/>
          </a:p>
        </p:txBody>
      </p:sp>
      <p:sp>
        <p:nvSpPr>
          <p:cNvPr id="6" name="Title 5">
            <a:extLst>
              <a:ext uri="{FF2B5EF4-FFF2-40B4-BE49-F238E27FC236}">
                <a16:creationId xmlns:a16="http://schemas.microsoft.com/office/drawing/2014/main" id="{9316CCBB-7FC3-9976-18AF-B133FED58657}"/>
              </a:ext>
            </a:extLst>
          </p:cNvPr>
          <p:cNvSpPr>
            <a:spLocks noGrp="1"/>
          </p:cNvSpPr>
          <p:nvPr>
            <p:ph type="title"/>
          </p:nvPr>
        </p:nvSpPr>
        <p:spPr>
          <a:xfrm>
            <a:off x="360000" y="360000"/>
            <a:ext cx="11483998" cy="545601"/>
          </a:xfrm>
        </p:spPr>
        <p:txBody>
          <a:bodyPr/>
          <a:lstStyle/>
          <a:p>
            <a:r>
              <a:rPr lang="en-AU" dirty="0"/>
              <a:t>The coaches and trainers</a:t>
            </a:r>
          </a:p>
        </p:txBody>
      </p:sp>
      <p:sp>
        <p:nvSpPr>
          <p:cNvPr id="8" name="Content Placeholder 7">
            <a:extLst>
              <a:ext uri="{FF2B5EF4-FFF2-40B4-BE49-F238E27FC236}">
                <a16:creationId xmlns:a16="http://schemas.microsoft.com/office/drawing/2014/main" id="{F2DEB0A2-013B-5135-6130-1C4356E7C3D5}"/>
              </a:ext>
            </a:extLst>
          </p:cNvPr>
          <p:cNvSpPr>
            <a:spLocks noGrp="1"/>
          </p:cNvSpPr>
          <p:nvPr>
            <p:ph sz="quarter" idx="19"/>
          </p:nvPr>
        </p:nvSpPr>
        <p:spPr>
          <a:xfrm>
            <a:off x="360363" y="1497013"/>
            <a:ext cx="5795508" cy="4879975"/>
          </a:xfrm>
        </p:spPr>
        <p:txBody>
          <a:bodyPr/>
          <a:lstStyle/>
          <a:p>
            <a:pPr marL="457200" indent="-457200">
              <a:buFont typeface="+mj-lt"/>
              <a:buAutoNum type="arabicPeriod"/>
            </a:pPr>
            <a:r>
              <a:rPr lang="en-AU" dirty="0"/>
              <a:t>Discuss and annotate the yearly training program with potential reasons for</a:t>
            </a:r>
          </a:p>
          <a:p>
            <a:pPr marL="817200" lvl="4" indent="-457200">
              <a:buFont typeface="+mj-lt"/>
              <a:buAutoNum type="alphaLcPeriod"/>
            </a:pPr>
            <a:r>
              <a:rPr lang="en-AU" dirty="0"/>
              <a:t>the progression of phases for different components of fitness</a:t>
            </a:r>
          </a:p>
          <a:p>
            <a:pPr marL="817200" lvl="4" indent="-457200">
              <a:buFont typeface="+mj-lt"/>
              <a:buAutoNum type="alphaLcPeriod"/>
            </a:pPr>
            <a:r>
              <a:rPr lang="en-AU" dirty="0"/>
              <a:t>changes in intensity and volume of training.</a:t>
            </a:r>
          </a:p>
          <a:p>
            <a:pPr marL="457200" indent="-457200">
              <a:buFont typeface="+mj-lt"/>
              <a:buAutoNum type="arabicPeriod" startAt="2"/>
            </a:pPr>
            <a:r>
              <a:rPr lang="en-AU" dirty="0"/>
              <a:t>Propose (add in to the yearly training program) and justify, which weeks fitness testing should be conducted, and which tests should be completed, throughout the year.</a:t>
            </a:r>
          </a:p>
          <a:p>
            <a:endParaRPr lang="en-AU" dirty="0"/>
          </a:p>
          <a:p>
            <a:endParaRPr lang="en-AU" dirty="0"/>
          </a:p>
          <a:p>
            <a:endParaRPr lang="en-AU" dirty="0"/>
          </a:p>
          <a:p>
            <a:endParaRPr lang="en-AU" dirty="0"/>
          </a:p>
          <a:p>
            <a:endParaRPr lang="en-AU" dirty="0"/>
          </a:p>
        </p:txBody>
      </p:sp>
      <p:sp>
        <p:nvSpPr>
          <p:cNvPr id="3" name="Text Placeholder 12">
            <a:extLst>
              <a:ext uri="{FF2B5EF4-FFF2-40B4-BE49-F238E27FC236}">
                <a16:creationId xmlns:a16="http://schemas.microsoft.com/office/drawing/2014/main" id="{56D8A60B-9BBC-1FBC-0A4A-9C12C9A06DC6}"/>
              </a:ext>
            </a:extLst>
          </p:cNvPr>
          <p:cNvSpPr>
            <a:spLocks noGrp="1"/>
          </p:cNvSpPr>
          <p:nvPr>
            <p:ph type="body" sz="quarter" idx="18"/>
          </p:nvPr>
        </p:nvSpPr>
        <p:spPr>
          <a:xfrm>
            <a:off x="360000" y="982520"/>
            <a:ext cx="11483998" cy="356423"/>
          </a:xfrm>
        </p:spPr>
        <p:txBody>
          <a:bodyPr/>
          <a:lstStyle/>
          <a:p>
            <a:r>
              <a:rPr lang="en-AU" dirty="0"/>
              <a:t>Group activities</a:t>
            </a:r>
          </a:p>
        </p:txBody>
      </p:sp>
      <p:pic>
        <p:nvPicPr>
          <p:cNvPr id="10" name="Picture Placeholder 9" descr="First half of a training schedule.">
            <a:extLst>
              <a:ext uri="{FF2B5EF4-FFF2-40B4-BE49-F238E27FC236}">
                <a16:creationId xmlns:a16="http://schemas.microsoft.com/office/drawing/2014/main" id="{EA8604E9-B920-FEB2-D3ED-9ECE597F4BE6}"/>
              </a:ext>
            </a:extLst>
          </p:cNvPr>
          <p:cNvPicPr>
            <a:picLocks noGrp="1" noChangeAspect="1"/>
          </p:cNvPicPr>
          <p:nvPr>
            <p:ph type="pic" sz="quarter" idx="20"/>
          </p:nvPr>
        </p:nvPicPr>
        <p:blipFill rotWithShape="1">
          <a:blip r:embed="rId3"/>
          <a:srcRect l="-1474" t="789" r="-441" b="-789"/>
          <a:stretch/>
        </p:blipFill>
        <p:spPr>
          <a:xfrm>
            <a:off x="6155871" y="1974876"/>
            <a:ext cx="5871288" cy="3664639"/>
          </a:xfrm>
        </p:spPr>
      </p:pic>
    </p:spTree>
    <p:extLst>
      <p:ext uri="{BB962C8B-B14F-4D97-AF65-F5344CB8AC3E}">
        <p14:creationId xmlns:p14="http://schemas.microsoft.com/office/powerpoint/2010/main" val="364889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B076CA-71E0-AD90-CD8E-813CE7213A40}"/>
              </a:ext>
            </a:extLst>
          </p:cNvPr>
          <p:cNvSpPr>
            <a:spLocks noGrp="1"/>
          </p:cNvSpPr>
          <p:nvPr>
            <p:ph type="sldNum" sz="quarter" idx="12"/>
          </p:nvPr>
        </p:nvSpPr>
        <p:spPr/>
        <p:txBody>
          <a:bodyPr/>
          <a:lstStyle/>
          <a:p>
            <a:fld id="{10A01DC5-1685-4615-8240-15192985C6A2}" type="slidenum">
              <a:rPr lang="en-AU" smtClean="0"/>
              <a:t>13</a:t>
            </a:fld>
            <a:endParaRPr lang="en-AU"/>
          </a:p>
        </p:txBody>
      </p:sp>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The coaches and trainers</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3" y="1497013"/>
            <a:ext cx="5795508" cy="4879975"/>
          </a:xfrm>
        </p:spPr>
        <p:txBody>
          <a:bodyPr/>
          <a:lstStyle/>
          <a:p>
            <a:r>
              <a:rPr lang="en-AU" sz="2400" dirty="0"/>
              <a:t>3a. Develop examples of training and recovery session schedules for the following timings during the season: </a:t>
            </a:r>
          </a:p>
          <a:p>
            <a:pPr marL="874350" lvl="4" indent="-514350">
              <a:buFont typeface="+mj-lt"/>
              <a:buAutoNum type="romanLcPeriod"/>
            </a:pPr>
            <a:r>
              <a:rPr lang="en-AU" sz="2200" dirty="0"/>
              <a:t>2 x pre-season </a:t>
            </a:r>
          </a:p>
          <a:p>
            <a:pPr marL="874350" lvl="4" indent="-514350">
              <a:buFont typeface="+mj-lt"/>
              <a:buAutoNum type="romanLcPeriod"/>
            </a:pPr>
            <a:r>
              <a:rPr lang="en-AU" sz="2200" dirty="0"/>
              <a:t>1 x in-season</a:t>
            </a:r>
          </a:p>
          <a:p>
            <a:pPr marL="874350" lvl="4" indent="-514350">
              <a:buFont typeface="+mj-lt"/>
              <a:buAutoNum type="romanLcPeriod"/>
            </a:pPr>
            <a:r>
              <a:rPr lang="en-AU" sz="2200" dirty="0"/>
              <a:t>1 x finals series schedule. </a:t>
            </a:r>
          </a:p>
          <a:p>
            <a:endParaRPr lang="en-AU" sz="2400" dirty="0"/>
          </a:p>
          <a:p>
            <a:endParaRPr lang="en-AU" sz="2400" dirty="0"/>
          </a:p>
        </p:txBody>
      </p:sp>
      <p:sp>
        <p:nvSpPr>
          <p:cNvPr id="4" name="Rectangle: Rounded Corners 3">
            <a:extLst>
              <a:ext uri="{FF2B5EF4-FFF2-40B4-BE49-F238E27FC236}">
                <a16:creationId xmlns:a16="http://schemas.microsoft.com/office/drawing/2014/main" id="{69AA2300-1BCA-3B98-B5E4-19FA48F56D17}"/>
              </a:ext>
            </a:extLst>
          </p:cNvPr>
          <p:cNvSpPr/>
          <p:nvPr/>
        </p:nvSpPr>
        <p:spPr>
          <a:xfrm>
            <a:off x="6336960" y="1497013"/>
            <a:ext cx="5507038" cy="487997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r>
              <a:rPr lang="en-AU" dirty="0">
                <a:solidFill>
                  <a:schemeClr val="accent1"/>
                </a:solidFill>
              </a:rPr>
              <a:t>Demonstrate consideration of the following:</a:t>
            </a:r>
          </a:p>
          <a:p>
            <a:pPr marL="342900" indent="-342900">
              <a:buFont typeface="Arial" panose="020B0604020202020204" pitchFamily="34" charset="0"/>
              <a:buChar char="•"/>
            </a:pPr>
            <a:r>
              <a:rPr lang="en-AU" dirty="0">
                <a:solidFill>
                  <a:schemeClr val="accent1"/>
                </a:solidFill>
              </a:rPr>
              <a:t>for training sessions, include length of sessions, focus of sessions (components of fitness), intensity of sessions </a:t>
            </a:r>
          </a:p>
          <a:p>
            <a:pPr marL="342900" indent="-342900">
              <a:buFont typeface="Arial" panose="020B0604020202020204" pitchFamily="34" charset="0"/>
              <a:buChar char="•"/>
            </a:pPr>
            <a:r>
              <a:rPr lang="en-AU" dirty="0">
                <a:solidFill>
                  <a:schemeClr val="accent1"/>
                </a:solidFill>
              </a:rPr>
              <a:t>recovery sessions with activities</a:t>
            </a:r>
          </a:p>
          <a:p>
            <a:pPr marL="342900" indent="-342900">
              <a:buFont typeface="Arial" panose="020B0604020202020204" pitchFamily="34" charset="0"/>
              <a:buChar char="•"/>
            </a:pPr>
            <a:r>
              <a:rPr lang="en-AU" dirty="0">
                <a:solidFill>
                  <a:schemeClr val="accent1"/>
                </a:solidFill>
              </a:rPr>
              <a:t>include the game day (if relevant)</a:t>
            </a:r>
          </a:p>
          <a:p>
            <a:pPr marL="342900" indent="-342900">
              <a:buFont typeface="Arial" panose="020B0604020202020204" pitchFamily="34" charset="0"/>
              <a:buChar char="•"/>
            </a:pPr>
            <a:r>
              <a:rPr lang="en-AU" dirty="0">
                <a:solidFill>
                  <a:schemeClr val="accent1"/>
                </a:solidFill>
              </a:rPr>
              <a:t>principles of training.</a:t>
            </a:r>
          </a:p>
        </p:txBody>
      </p:sp>
      <p:sp>
        <p:nvSpPr>
          <p:cNvPr id="7" name="Text Placeholder 6">
            <a:extLst>
              <a:ext uri="{FF2B5EF4-FFF2-40B4-BE49-F238E27FC236}">
                <a16:creationId xmlns:a16="http://schemas.microsoft.com/office/drawing/2014/main" id="{291973BF-CD2F-0384-7D62-406D43B3D7C6}"/>
              </a:ext>
            </a:extLst>
          </p:cNvPr>
          <p:cNvSpPr>
            <a:spLocks noGrp="1"/>
          </p:cNvSpPr>
          <p:nvPr>
            <p:ph type="body" sz="quarter" idx="18"/>
          </p:nvPr>
        </p:nvSpPr>
        <p:spPr>
          <a:xfrm>
            <a:off x="359999" y="1019096"/>
            <a:ext cx="11483999" cy="310015"/>
          </a:xfrm>
        </p:spPr>
        <p:txBody>
          <a:bodyPr/>
          <a:lstStyle/>
          <a:p>
            <a:r>
              <a:rPr lang="en-AU" dirty="0"/>
              <a:t>Group activities</a:t>
            </a:r>
          </a:p>
        </p:txBody>
      </p:sp>
    </p:spTree>
    <p:extLst>
      <p:ext uri="{BB962C8B-B14F-4D97-AF65-F5344CB8AC3E}">
        <p14:creationId xmlns:p14="http://schemas.microsoft.com/office/powerpoint/2010/main" val="264444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B076CA-71E0-AD90-CD8E-813CE7213A40}"/>
              </a:ext>
            </a:extLst>
          </p:cNvPr>
          <p:cNvSpPr>
            <a:spLocks noGrp="1"/>
          </p:cNvSpPr>
          <p:nvPr>
            <p:ph type="sldNum" sz="quarter" idx="12"/>
          </p:nvPr>
        </p:nvSpPr>
        <p:spPr/>
        <p:txBody>
          <a:bodyPr/>
          <a:lstStyle/>
          <a:p>
            <a:fld id="{10A01DC5-1685-4615-8240-15192985C6A2}" type="slidenum">
              <a:rPr lang="en-AU" smtClean="0"/>
              <a:t>14</a:t>
            </a:fld>
            <a:endParaRPr lang="en-AU"/>
          </a:p>
        </p:txBody>
      </p:sp>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The coaches and trainers</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2" y="1497013"/>
            <a:ext cx="6219731" cy="1371693"/>
          </a:xfrm>
        </p:spPr>
        <p:txBody>
          <a:bodyPr/>
          <a:lstStyle/>
          <a:p>
            <a:r>
              <a:rPr lang="en-AU" sz="2000" dirty="0"/>
              <a:t>3b. Develop one example team training session from each of the schedules from the previous step. Include </a:t>
            </a:r>
          </a:p>
        </p:txBody>
      </p:sp>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Group activities</a:t>
            </a:r>
          </a:p>
        </p:txBody>
      </p:sp>
      <p:sp>
        <p:nvSpPr>
          <p:cNvPr id="4" name="Content Placeholder 7">
            <a:extLst>
              <a:ext uri="{FF2B5EF4-FFF2-40B4-BE49-F238E27FC236}">
                <a16:creationId xmlns:a16="http://schemas.microsoft.com/office/drawing/2014/main" id="{50DDC98E-DABB-5D26-AC49-455D33CAA5D9}"/>
              </a:ext>
            </a:extLst>
          </p:cNvPr>
          <p:cNvSpPr txBox="1">
            <a:spLocks/>
          </p:cNvSpPr>
          <p:nvPr/>
        </p:nvSpPr>
        <p:spPr>
          <a:xfrm>
            <a:off x="360363" y="2868706"/>
            <a:ext cx="5795508" cy="3508282"/>
          </a:xfrm>
          <a:prstGeom prst="rect">
            <a:avLst/>
          </a:prstGeom>
        </p:spPr>
        <p:txBody>
          <a:bodyPr vert="horz" lIns="0" tIns="0" rIns="0" bIns="0" numCol="2"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p>
        </p:txBody>
      </p:sp>
      <p:sp>
        <p:nvSpPr>
          <p:cNvPr id="5" name="Content Placeholder 7">
            <a:extLst>
              <a:ext uri="{FF2B5EF4-FFF2-40B4-BE49-F238E27FC236}">
                <a16:creationId xmlns:a16="http://schemas.microsoft.com/office/drawing/2014/main" id="{BA28F758-3444-AE49-C6C5-6B62BE52ED14}"/>
              </a:ext>
            </a:extLst>
          </p:cNvPr>
          <p:cNvSpPr txBox="1">
            <a:spLocks/>
          </p:cNvSpPr>
          <p:nvPr/>
        </p:nvSpPr>
        <p:spPr>
          <a:xfrm>
            <a:off x="360363" y="2868706"/>
            <a:ext cx="6219731" cy="3508282"/>
          </a:xfrm>
          <a:prstGeom prst="rect">
            <a:avLst/>
          </a:prstGeom>
        </p:spPr>
        <p:txBody>
          <a:bodyPr vert="horz" lIns="0" tIns="0" rIns="0" bIns="0" numCol="2"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AU" dirty="0"/>
              <a:t>health and safety considerations</a:t>
            </a:r>
          </a:p>
          <a:p>
            <a:pPr marL="457200" indent="-457200">
              <a:buFont typeface="Arial" panose="020B0604020202020204" pitchFamily="34" charset="0"/>
              <a:buChar char="•"/>
            </a:pPr>
            <a:r>
              <a:rPr lang="en-AU" dirty="0"/>
              <a:t>overview or aim of the session (goal specific) </a:t>
            </a:r>
          </a:p>
          <a:p>
            <a:pPr marL="457200" indent="-457200">
              <a:buFont typeface="Arial" panose="020B0604020202020204" pitchFamily="34" charset="0"/>
              <a:buChar char="•"/>
            </a:pPr>
            <a:r>
              <a:rPr lang="en-AU" dirty="0"/>
              <a:t>warm-up and cool-down</a:t>
            </a:r>
          </a:p>
          <a:p>
            <a:pPr marL="457200" indent="-457200">
              <a:buFont typeface="Arial" panose="020B0604020202020204" pitchFamily="34" charset="0"/>
              <a:buChar char="•"/>
            </a:pPr>
            <a:r>
              <a:rPr lang="en-AU" dirty="0"/>
              <a:t>skill instruction and practise</a:t>
            </a:r>
          </a:p>
          <a:p>
            <a:pPr marL="457200" indent="-457200">
              <a:buFont typeface="Arial" panose="020B0604020202020204" pitchFamily="34" charset="0"/>
              <a:buChar char="•"/>
            </a:pPr>
            <a:r>
              <a:rPr lang="en-AU" dirty="0"/>
              <a:t>conditioning</a:t>
            </a:r>
          </a:p>
          <a:p>
            <a:pPr marL="457200" indent="-457200">
              <a:buFont typeface="Arial" panose="020B0604020202020204" pitchFamily="34" charset="0"/>
              <a:buChar char="•"/>
            </a:pPr>
            <a:r>
              <a:rPr lang="en-AU" dirty="0"/>
              <a:t>strategies and tactics </a:t>
            </a:r>
          </a:p>
          <a:p>
            <a:pPr marL="457200" indent="-457200">
              <a:buFont typeface="Arial" panose="020B0604020202020204" pitchFamily="34" charset="0"/>
              <a:buChar char="•"/>
            </a:pPr>
            <a:r>
              <a:rPr lang="en-AU" dirty="0"/>
              <a:t>athlete reflection and/or coach evaluation.</a:t>
            </a:r>
          </a:p>
        </p:txBody>
      </p:sp>
      <p:pic>
        <p:nvPicPr>
          <p:cNvPr id="9" name="Picture 8" descr="Training session template.">
            <a:extLst>
              <a:ext uri="{FF2B5EF4-FFF2-40B4-BE49-F238E27FC236}">
                <a16:creationId xmlns:a16="http://schemas.microsoft.com/office/drawing/2014/main" id="{1908BBA3-844F-8FED-CF3F-52618F51A52F}"/>
              </a:ext>
            </a:extLst>
          </p:cNvPr>
          <p:cNvPicPr>
            <a:picLocks noChangeAspect="1"/>
          </p:cNvPicPr>
          <p:nvPr/>
        </p:nvPicPr>
        <p:blipFill rotWithShape="1">
          <a:blip r:embed="rId3"/>
          <a:srcRect r="14344"/>
          <a:stretch/>
        </p:blipFill>
        <p:spPr>
          <a:xfrm>
            <a:off x="6779112" y="1338943"/>
            <a:ext cx="5183421" cy="4961126"/>
          </a:xfrm>
          <a:prstGeom prst="rect">
            <a:avLst/>
          </a:prstGeom>
        </p:spPr>
      </p:pic>
    </p:spTree>
    <p:extLst>
      <p:ext uri="{BB962C8B-B14F-4D97-AF65-F5344CB8AC3E}">
        <p14:creationId xmlns:p14="http://schemas.microsoft.com/office/powerpoint/2010/main" val="61760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B076CA-71E0-AD90-CD8E-813CE7213A40}"/>
              </a:ext>
            </a:extLst>
          </p:cNvPr>
          <p:cNvSpPr>
            <a:spLocks noGrp="1"/>
          </p:cNvSpPr>
          <p:nvPr>
            <p:ph type="sldNum" sz="quarter" idx="12"/>
          </p:nvPr>
        </p:nvSpPr>
        <p:spPr/>
        <p:txBody>
          <a:bodyPr/>
          <a:lstStyle/>
          <a:p>
            <a:fld id="{10A01DC5-1685-4615-8240-15192985C6A2}" type="slidenum">
              <a:rPr lang="en-AU" smtClean="0"/>
              <a:t>15</a:t>
            </a:fld>
            <a:endParaRPr lang="en-AU"/>
          </a:p>
        </p:txBody>
      </p:sp>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The coaches and trainers</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2" y="1497013"/>
            <a:ext cx="7628606" cy="4879975"/>
          </a:xfrm>
        </p:spPr>
        <p:txBody>
          <a:bodyPr/>
          <a:lstStyle/>
          <a:p>
            <a:r>
              <a:rPr lang="en-AU" dirty="0"/>
              <a:t>4. Complete the following questions individually</a:t>
            </a:r>
          </a:p>
          <a:p>
            <a:pPr marL="817200" lvl="4" indent="-457200">
              <a:buFont typeface="+mj-lt"/>
              <a:buAutoNum type="alphaLcPeriod"/>
            </a:pPr>
            <a:r>
              <a:rPr lang="en-AU" dirty="0"/>
              <a:t>Justify the types of training and training methods incorporated in each training session from Step 3, with reference to the point in the season and desired physiological adaptations.</a:t>
            </a:r>
          </a:p>
          <a:p>
            <a:pPr marL="817200" lvl="4" indent="-457200">
              <a:buFont typeface="+mj-lt"/>
              <a:buAutoNum type="alphaLcPeriod"/>
            </a:pPr>
            <a:r>
              <a:rPr lang="en-AU" dirty="0"/>
              <a:t>Justify how the recovery strategies that have been included will promote improved and sustained movement and performance.</a:t>
            </a:r>
          </a:p>
          <a:p>
            <a:pPr marL="817200" lvl="4" indent="-457200">
              <a:buFont typeface="+mj-lt"/>
              <a:buAutoNum type="alphaLcPeriod"/>
            </a:pPr>
            <a:r>
              <a:rPr lang="en-AU" dirty="0"/>
              <a:t>Justify the application of relevant principles of training evidenced in the schedules and training sessions with reference to the point in the season and desired physiological adaptations.</a:t>
            </a:r>
          </a:p>
          <a:p>
            <a:endParaRPr lang="en-AU" dirty="0"/>
          </a:p>
          <a:p>
            <a:endParaRPr lang="en-AU" dirty="0"/>
          </a:p>
          <a:p>
            <a:endParaRPr lang="en-AU" dirty="0"/>
          </a:p>
        </p:txBody>
      </p:sp>
      <p:pic>
        <p:nvPicPr>
          <p:cNvPr id="5" name="Picture Placeholder 4">
            <a:extLst>
              <a:ext uri="{FF2B5EF4-FFF2-40B4-BE49-F238E27FC236}">
                <a16:creationId xmlns:a16="http://schemas.microsoft.com/office/drawing/2014/main" id="{7D08228F-0212-0D74-479A-E2D72B6F8FB2}"/>
              </a:ext>
              <a:ext uri="{C183D7F6-B498-43B3-948B-1728B52AA6E4}">
                <adec:decorative xmlns:adec="http://schemas.microsoft.com/office/drawing/2017/decorative" val="1"/>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l="7581" t="12580" b="12580"/>
          <a:stretch/>
        </p:blipFill>
        <p:spPr>
          <a:xfrm>
            <a:off x="7988968" y="1415862"/>
            <a:ext cx="4017074" cy="4879975"/>
          </a:xfrm>
        </p:spPr>
      </p:pic>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Individual task</a:t>
            </a:r>
          </a:p>
        </p:txBody>
      </p:sp>
    </p:spTree>
    <p:extLst>
      <p:ext uri="{BB962C8B-B14F-4D97-AF65-F5344CB8AC3E}">
        <p14:creationId xmlns:p14="http://schemas.microsoft.com/office/powerpoint/2010/main" val="266444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The nutritionist</a:t>
            </a:r>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16</a:t>
            </a:fld>
            <a:endParaRPr lang="en-AU"/>
          </a:p>
        </p:txBody>
      </p:sp>
    </p:spTree>
    <p:extLst>
      <p:ext uri="{BB962C8B-B14F-4D97-AF65-F5344CB8AC3E}">
        <p14:creationId xmlns:p14="http://schemas.microsoft.com/office/powerpoint/2010/main" val="116788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6EFA2-9EE4-9B60-937B-AE540F6D3BC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61AC38-DA1F-4A75-705D-F1CAE975B4E4}"/>
              </a:ext>
            </a:extLst>
          </p:cNvPr>
          <p:cNvSpPr>
            <a:spLocks noGrp="1"/>
          </p:cNvSpPr>
          <p:nvPr>
            <p:ph type="sldNum" sz="quarter" idx="12"/>
          </p:nvPr>
        </p:nvSpPr>
        <p:spPr/>
        <p:txBody>
          <a:bodyPr/>
          <a:lstStyle/>
          <a:p>
            <a:fld id="{10A01DC5-1685-4615-8240-15192985C6A2}" type="slidenum">
              <a:rPr lang="en-AU" smtClean="0"/>
              <a:t>17</a:t>
            </a:fld>
            <a:endParaRPr lang="en-AU"/>
          </a:p>
        </p:txBody>
      </p:sp>
      <p:sp>
        <p:nvSpPr>
          <p:cNvPr id="6" name="Title 5">
            <a:extLst>
              <a:ext uri="{FF2B5EF4-FFF2-40B4-BE49-F238E27FC236}">
                <a16:creationId xmlns:a16="http://schemas.microsoft.com/office/drawing/2014/main" id="{F89AD5CC-16B3-0C6D-ABD2-9C8123C33FB4}"/>
              </a:ext>
            </a:extLst>
          </p:cNvPr>
          <p:cNvSpPr>
            <a:spLocks noGrp="1"/>
          </p:cNvSpPr>
          <p:nvPr>
            <p:ph type="title"/>
          </p:nvPr>
        </p:nvSpPr>
        <p:spPr>
          <a:xfrm>
            <a:off x="360000" y="360000"/>
            <a:ext cx="11483998" cy="545601"/>
          </a:xfrm>
        </p:spPr>
        <p:txBody>
          <a:bodyPr/>
          <a:lstStyle/>
          <a:p>
            <a:r>
              <a:rPr lang="en-AU" dirty="0"/>
              <a:t>The nutritionist </a:t>
            </a:r>
          </a:p>
        </p:txBody>
      </p:sp>
      <p:sp>
        <p:nvSpPr>
          <p:cNvPr id="8" name="Content Placeholder 7">
            <a:extLst>
              <a:ext uri="{FF2B5EF4-FFF2-40B4-BE49-F238E27FC236}">
                <a16:creationId xmlns:a16="http://schemas.microsoft.com/office/drawing/2014/main" id="{623380A8-9AA2-1950-8C2D-53E54919F10C}"/>
              </a:ext>
            </a:extLst>
          </p:cNvPr>
          <p:cNvSpPr>
            <a:spLocks noGrp="1"/>
          </p:cNvSpPr>
          <p:nvPr>
            <p:ph sz="quarter" idx="19"/>
          </p:nvPr>
        </p:nvSpPr>
        <p:spPr>
          <a:xfrm>
            <a:off x="360362" y="1497014"/>
            <a:ext cx="10763637" cy="1459832"/>
          </a:xfrm>
        </p:spPr>
        <p:txBody>
          <a:bodyPr/>
          <a:lstStyle/>
          <a:p>
            <a:r>
              <a:rPr lang="en-AU" dirty="0"/>
              <a:t>Access the </a:t>
            </a:r>
            <a:r>
              <a:rPr lang="en-AU" u="sng" dirty="0">
                <a:hlinkClick r:id="rId3"/>
              </a:rPr>
              <a:t>Video – Nutrition (5:44)</a:t>
            </a:r>
            <a:r>
              <a:rPr lang="en-AU" dirty="0"/>
              <a:t> which highlights the importance of nutrition in supporting an elite A-League football team to maximise performance. </a:t>
            </a:r>
          </a:p>
          <a:p>
            <a:endParaRPr lang="en-AU" dirty="0"/>
          </a:p>
          <a:p>
            <a:endParaRPr lang="en-AU" dirty="0"/>
          </a:p>
          <a:p>
            <a:endParaRPr lang="en-AU" dirty="0"/>
          </a:p>
          <a:p>
            <a:endParaRPr lang="en-AU" dirty="0"/>
          </a:p>
          <a:p>
            <a:endParaRPr lang="en-AU" dirty="0"/>
          </a:p>
        </p:txBody>
      </p:sp>
      <p:sp>
        <p:nvSpPr>
          <p:cNvPr id="3" name="Text Placeholder 12">
            <a:extLst>
              <a:ext uri="{FF2B5EF4-FFF2-40B4-BE49-F238E27FC236}">
                <a16:creationId xmlns:a16="http://schemas.microsoft.com/office/drawing/2014/main" id="{A3B81320-DB53-EADF-9D99-7848BF917274}"/>
              </a:ext>
            </a:extLst>
          </p:cNvPr>
          <p:cNvSpPr>
            <a:spLocks noGrp="1"/>
          </p:cNvSpPr>
          <p:nvPr>
            <p:ph type="body" sz="quarter" idx="18"/>
          </p:nvPr>
        </p:nvSpPr>
        <p:spPr>
          <a:xfrm>
            <a:off x="360000" y="982520"/>
            <a:ext cx="11483998" cy="356423"/>
          </a:xfrm>
        </p:spPr>
        <p:txBody>
          <a:bodyPr/>
          <a:lstStyle/>
          <a:p>
            <a:r>
              <a:rPr lang="en-AU" dirty="0"/>
              <a:t>Video – Nutrition</a:t>
            </a:r>
          </a:p>
        </p:txBody>
      </p:sp>
      <p:pic>
        <p:nvPicPr>
          <p:cNvPr id="4" name="Picture 3">
            <a:extLst>
              <a:ext uri="{FF2B5EF4-FFF2-40B4-BE49-F238E27FC236}">
                <a16:creationId xmlns:a16="http://schemas.microsoft.com/office/drawing/2014/main" id="{69E435F3-E044-73E6-2BF4-8497CE055A4F}"/>
              </a:ext>
              <a:ext uri="{C183D7F6-B498-43B3-948B-1728B52AA6E4}">
                <adec:decorative xmlns:adec="http://schemas.microsoft.com/office/drawing/2017/decorative" val="1"/>
              </a:ext>
            </a:extLst>
          </p:cNvPr>
          <p:cNvPicPr>
            <a:picLocks noChangeAspect="1"/>
          </p:cNvPicPr>
          <p:nvPr/>
        </p:nvPicPr>
        <p:blipFill>
          <a:blip r:embed="rId4"/>
          <a:srcRect r="1333"/>
          <a:stretch>
            <a:fillRect/>
          </a:stretch>
        </p:blipFill>
        <p:spPr>
          <a:xfrm>
            <a:off x="1834526" y="2522193"/>
            <a:ext cx="7748789" cy="4083807"/>
          </a:xfrm>
          <a:prstGeom prst="rect">
            <a:avLst/>
          </a:prstGeom>
        </p:spPr>
      </p:pic>
      <p:grpSp>
        <p:nvGrpSpPr>
          <p:cNvPr id="10" name="Group 9" descr="A white triangle play symbol appears in a red circle to allow access to the nutrition video">
            <a:extLst>
              <a:ext uri="{FF2B5EF4-FFF2-40B4-BE49-F238E27FC236}">
                <a16:creationId xmlns:a16="http://schemas.microsoft.com/office/drawing/2014/main" id="{AE682C95-6AA6-14C0-3397-7D36018D3EC4}"/>
              </a:ext>
            </a:extLst>
          </p:cNvPr>
          <p:cNvGrpSpPr/>
          <p:nvPr/>
        </p:nvGrpSpPr>
        <p:grpSpPr>
          <a:xfrm>
            <a:off x="5542817" y="4270101"/>
            <a:ext cx="806179" cy="806179"/>
            <a:chOff x="5444141" y="4237209"/>
            <a:chExt cx="806179" cy="806179"/>
          </a:xfrm>
        </p:grpSpPr>
        <p:sp>
          <p:nvSpPr>
            <p:cNvPr id="7" name="Oval 6" descr="A white triangle play symbol appears in a red circle to allow access to the nutrition video">
              <a:extLst>
                <a:ext uri="{FF2B5EF4-FFF2-40B4-BE49-F238E27FC236}">
                  <a16:creationId xmlns:a16="http://schemas.microsoft.com/office/drawing/2014/main" id="{61822A6F-3990-D7DD-4102-DA5227427D41}"/>
                </a:ext>
              </a:extLst>
            </p:cNvPr>
            <p:cNvSpPr/>
            <p:nvPr/>
          </p:nvSpPr>
          <p:spPr>
            <a:xfrm>
              <a:off x="5444141" y="4237209"/>
              <a:ext cx="806179" cy="80617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4">
              <a:hlinkClick r:id="rId3"/>
              <a:extLst>
                <a:ext uri="{FF2B5EF4-FFF2-40B4-BE49-F238E27FC236}">
                  <a16:creationId xmlns:a16="http://schemas.microsoft.com/office/drawing/2014/main" id="{93B56195-11C8-07D1-103E-3E5ACAD815D7}"/>
                </a:ext>
              </a:extLst>
            </p:cNvPr>
            <p:cNvSpPr/>
            <p:nvPr/>
          </p:nvSpPr>
          <p:spPr>
            <a:xfrm rot="5400000">
              <a:off x="5677955" y="4400709"/>
              <a:ext cx="449011" cy="387079"/>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652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E12CAEA-6694-43B0-3784-2D6221B22331}"/>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502" r="25502"/>
          <a:stretch>
            <a:fillRect/>
          </a:stretch>
        </p:blipFill>
        <p:spPr/>
      </p:pic>
      <p:sp>
        <p:nvSpPr>
          <p:cNvPr id="7" name="Title 6">
            <a:extLst>
              <a:ext uri="{FF2B5EF4-FFF2-40B4-BE49-F238E27FC236}">
                <a16:creationId xmlns:a16="http://schemas.microsoft.com/office/drawing/2014/main" id="{FB507211-8984-DE4D-A84A-92EF9009F063}"/>
              </a:ext>
            </a:extLst>
          </p:cNvPr>
          <p:cNvSpPr>
            <a:spLocks noGrp="1"/>
          </p:cNvSpPr>
          <p:nvPr>
            <p:ph type="title"/>
          </p:nvPr>
        </p:nvSpPr>
        <p:spPr>
          <a:xfrm>
            <a:off x="5400000" y="360000"/>
            <a:ext cx="6444000" cy="554400"/>
          </a:xfrm>
        </p:spPr>
        <p:txBody>
          <a:bodyPr/>
          <a:lstStyle/>
          <a:p>
            <a:r>
              <a:rPr lang="en-AU" dirty="0"/>
              <a:t>The nutritionist</a:t>
            </a:r>
          </a:p>
        </p:txBody>
      </p:sp>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6"/>
          </p:nvPr>
        </p:nvSpPr>
        <p:spPr/>
        <p:txBody>
          <a:bodyPr/>
          <a:lstStyle/>
          <a:p>
            <a:fld id="{10A01DC5-1685-4615-8240-15192985C6A2}" type="slidenum">
              <a:rPr lang="en-AU" smtClean="0"/>
              <a:pPr/>
              <a:t>18</a:t>
            </a:fld>
            <a:endParaRPr lang="en-AU"/>
          </a:p>
        </p:txBody>
      </p:sp>
      <p:sp>
        <p:nvSpPr>
          <p:cNvPr id="9" name="Text Placeholder 8">
            <a:extLst>
              <a:ext uri="{FF2B5EF4-FFF2-40B4-BE49-F238E27FC236}">
                <a16:creationId xmlns:a16="http://schemas.microsoft.com/office/drawing/2014/main" id="{6CD3E6A7-2FB8-5956-FBB7-69D845C6A4B8}"/>
              </a:ext>
            </a:extLst>
          </p:cNvPr>
          <p:cNvSpPr>
            <a:spLocks noGrp="1"/>
          </p:cNvSpPr>
          <p:nvPr>
            <p:ph type="body" sz="quarter" idx="17"/>
          </p:nvPr>
        </p:nvSpPr>
        <p:spPr/>
        <p:txBody>
          <a:bodyPr/>
          <a:lstStyle/>
          <a:p>
            <a:r>
              <a:rPr lang="en-AU" sz="2400" dirty="0"/>
              <a:t>As the team’s nutritionist, you must design dietary plans for the athletes to support their nutrient and energy needs so that they are able to perform. These plans must align to changes in training loads, climatic conditions and individual dietary needs.</a:t>
            </a:r>
          </a:p>
        </p:txBody>
      </p:sp>
      <p:sp>
        <p:nvSpPr>
          <p:cNvPr id="10" name="Text Placeholder 9">
            <a:extLst>
              <a:ext uri="{FF2B5EF4-FFF2-40B4-BE49-F238E27FC236}">
                <a16:creationId xmlns:a16="http://schemas.microsoft.com/office/drawing/2014/main" id="{85EAFE00-5612-FFC7-5AE0-F68E515AB5F1}"/>
              </a:ext>
            </a:extLst>
          </p:cNvPr>
          <p:cNvSpPr>
            <a:spLocks noGrp="1"/>
          </p:cNvSpPr>
          <p:nvPr>
            <p:ph type="body" sz="quarter" idx="18"/>
          </p:nvPr>
        </p:nvSpPr>
        <p:spPr>
          <a:xfrm>
            <a:off x="5399997" y="982520"/>
            <a:ext cx="6443999" cy="351065"/>
          </a:xfrm>
        </p:spPr>
        <p:txBody>
          <a:bodyPr/>
          <a:lstStyle/>
          <a:p>
            <a:r>
              <a:rPr lang="en-AU" dirty="0"/>
              <a:t>The role</a:t>
            </a:r>
          </a:p>
        </p:txBody>
      </p:sp>
    </p:spTree>
    <p:extLst>
      <p:ext uri="{BB962C8B-B14F-4D97-AF65-F5344CB8AC3E}">
        <p14:creationId xmlns:p14="http://schemas.microsoft.com/office/powerpoint/2010/main" val="297453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2"/>
          </p:nvPr>
        </p:nvSpPr>
        <p:spPr/>
        <p:txBody>
          <a:bodyPr/>
          <a:lstStyle/>
          <a:p>
            <a:fld id="{10A01DC5-1685-4615-8240-15192985C6A2}" type="slidenum">
              <a:rPr lang="en-AU" smtClean="0"/>
              <a:pPr/>
              <a:t>19</a:t>
            </a:fld>
            <a:endParaRPr lang="en-AU"/>
          </a:p>
        </p:txBody>
      </p:sp>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The nutritionist</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Group activities</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p:txBody>
          <a:bodyPr/>
          <a:lstStyle/>
          <a:p>
            <a:pPr marL="457200" indent="-457200" algn="l" rtl="0" eaLnBrk="1" latinLnBrk="0" hangingPunct="1">
              <a:lnSpc>
                <a:spcPct val="150000"/>
              </a:lnSpc>
              <a:spcBef>
                <a:spcPts val="0"/>
              </a:spcBef>
              <a:spcAft>
                <a:spcPts val="1200"/>
              </a:spcAft>
              <a:buClrTx/>
              <a:buSzPts val="1800"/>
              <a:buFont typeface="+mj-lt"/>
              <a:buAutoNum type="arabicPeriod"/>
            </a:pPr>
            <a:r>
              <a:rPr lang="en-AU" sz="2000" b="0" kern="1200" dirty="0">
                <a:solidFill>
                  <a:srgbClr val="22272B"/>
                </a:solidFill>
                <a:effectLst/>
                <a:latin typeface="Public Sans Light" pitchFamily="2" charset="0"/>
                <a:ea typeface="+mn-ea"/>
                <a:cs typeface="+mn-cs"/>
              </a:rPr>
              <a:t>Review the yearly training program and annotate any points where there may need to be adjustments or changes in diet and hydration.</a:t>
            </a:r>
          </a:p>
          <a:p>
            <a:pPr marL="457200" indent="-457200" algn="l" rtl="0" eaLnBrk="1" latinLnBrk="0" hangingPunct="1">
              <a:lnSpc>
                <a:spcPct val="150000"/>
              </a:lnSpc>
              <a:spcBef>
                <a:spcPts val="0"/>
              </a:spcBef>
              <a:spcAft>
                <a:spcPts val="1200"/>
              </a:spcAft>
              <a:buClrTx/>
              <a:buSzPts val="1800"/>
              <a:buFont typeface="+mj-lt"/>
              <a:buAutoNum type="arabicPeriod"/>
            </a:pPr>
            <a:r>
              <a:rPr lang="en-AU" sz="2000" b="0" kern="1200" dirty="0">
                <a:solidFill>
                  <a:srgbClr val="22272B"/>
                </a:solidFill>
                <a:effectLst/>
                <a:latin typeface="Public Sans Light" pitchFamily="2" charset="0"/>
                <a:ea typeface="+mn-ea"/>
                <a:cs typeface="+mn-cs"/>
              </a:rPr>
              <a:t>Brainstorm the nutritional requirements of a football player for training and pre-, during- and post-games. (Access Sports Dieticians Australia </a:t>
            </a:r>
            <a:r>
              <a:rPr lang="en-AU" dirty="0">
                <a:solidFill>
                  <a:srgbClr val="22272B"/>
                </a:solidFill>
                <a:latin typeface="Public Sans Light" pitchFamily="2" charset="0"/>
                <a:cs typeface="+mn-cs"/>
                <a:hlinkClick r:id="rId2"/>
              </a:rPr>
              <a:t>Food for soccer</a:t>
            </a:r>
            <a:r>
              <a:rPr lang="en-AU" sz="2000" b="0" kern="1200" dirty="0">
                <a:solidFill>
                  <a:srgbClr val="22272B"/>
                </a:solidFill>
                <a:effectLst/>
                <a:latin typeface="Public Sans Light" pitchFamily="2" charset="0"/>
                <a:ea typeface="+mn-ea"/>
                <a:cs typeface="+mn-cs"/>
              </a:rPr>
              <a:t> factsheet if required.)</a:t>
            </a:r>
            <a:endParaRPr lang="en-AU" dirty="0"/>
          </a:p>
          <a:p>
            <a:pPr marL="457200" indent="-457200" algn="l" rtl="0" eaLnBrk="1" latinLnBrk="0" hangingPunct="1">
              <a:lnSpc>
                <a:spcPct val="150000"/>
              </a:lnSpc>
              <a:spcBef>
                <a:spcPts val="0"/>
              </a:spcBef>
              <a:spcAft>
                <a:spcPts val="1200"/>
              </a:spcAft>
              <a:buClrTx/>
              <a:buSzPts val="1800"/>
              <a:buFont typeface="+mj-lt"/>
              <a:buAutoNum type="arabicPeriod"/>
            </a:pPr>
            <a:r>
              <a:rPr lang="en-AU" dirty="0">
                <a:solidFill>
                  <a:srgbClr val="22272B"/>
                </a:solidFill>
                <a:latin typeface="Public Sans Light" pitchFamily="2" charset="0"/>
                <a:cs typeface="+mn-cs"/>
              </a:rPr>
              <a:t>C</a:t>
            </a:r>
            <a:r>
              <a:rPr lang="en-AU" sz="2000" b="0" kern="1200" dirty="0">
                <a:solidFill>
                  <a:srgbClr val="22272B"/>
                </a:solidFill>
                <a:effectLst/>
                <a:latin typeface="Public Sans Light" pitchFamily="2" charset="0"/>
                <a:ea typeface="+mn-ea"/>
                <a:cs typeface="+mn-cs"/>
              </a:rPr>
              <a:t>reate 2 nutrition plans for the team that align with 2 of the training weeks from Step 3a of the coaches and trainers section. Include the following</a:t>
            </a:r>
            <a:endParaRPr lang="en-AU" dirty="0">
              <a:effectLst/>
            </a:endParaRPr>
          </a:p>
          <a:p>
            <a:pPr marL="817200" lvl="4" indent="-457200">
              <a:buFont typeface="+mj-lt"/>
              <a:buAutoNum type="alphaLcPeriod"/>
            </a:pPr>
            <a:r>
              <a:rPr lang="en-AU" dirty="0">
                <a:solidFill>
                  <a:srgbClr val="22272B"/>
                </a:solidFill>
                <a:latin typeface="Public Sans Light" pitchFamily="2" charset="0"/>
                <a:cs typeface="+mn-cs"/>
              </a:rPr>
              <a:t>one</a:t>
            </a:r>
            <a:r>
              <a:rPr lang="en-AU" b="0" kern="1200" dirty="0">
                <a:solidFill>
                  <a:srgbClr val="22272B"/>
                </a:solidFill>
                <a:effectLst/>
                <a:latin typeface="Public Sans Light" pitchFamily="2" charset="0"/>
                <a:ea typeface="+mn-ea"/>
                <a:cs typeface="+mn-cs"/>
              </a:rPr>
              <a:t> pre-season week and one competition-season week, including game day nutrition</a:t>
            </a:r>
            <a:endParaRPr lang="en-AU" dirty="0">
              <a:effectLst/>
            </a:endParaRPr>
          </a:p>
          <a:p>
            <a:pPr marL="817200" lvl="4" indent="-457200">
              <a:buFont typeface="+mj-lt"/>
              <a:buAutoNum type="alphaLcPeriod"/>
            </a:pPr>
            <a:r>
              <a:rPr lang="en-AU" b="0" kern="1200" dirty="0">
                <a:solidFill>
                  <a:srgbClr val="22272B"/>
                </a:solidFill>
                <a:effectLst/>
                <a:latin typeface="Public Sans Light" pitchFamily="2" charset="0"/>
                <a:ea typeface="+mn-ea"/>
                <a:cs typeface="+mn-cs"/>
              </a:rPr>
              <a:t>vegetarian options</a:t>
            </a:r>
            <a:endParaRPr lang="en-AU" dirty="0">
              <a:effectLst/>
            </a:endParaRPr>
          </a:p>
          <a:p>
            <a:pPr marL="817200" lvl="4" indent="-457200">
              <a:buFont typeface="+mj-lt"/>
              <a:buAutoNum type="alphaLcPeriod"/>
            </a:pPr>
            <a:r>
              <a:rPr lang="en-AU" b="0" kern="1200" dirty="0">
                <a:solidFill>
                  <a:srgbClr val="22272B"/>
                </a:solidFill>
                <a:effectLst/>
                <a:latin typeface="Public Sans Light" pitchFamily="2" charset="0"/>
                <a:ea typeface="+mn-ea"/>
                <a:cs typeface="+mn-cs"/>
              </a:rPr>
              <a:t>any supplements that may be considered</a:t>
            </a:r>
            <a:endParaRPr lang="en-AU" dirty="0">
              <a:effectLst/>
            </a:endParaRPr>
          </a:p>
          <a:p>
            <a:pPr marL="817200" lvl="4" indent="-457200">
              <a:buFont typeface="+mj-lt"/>
              <a:buAutoNum type="alphaLcPeriod"/>
            </a:pPr>
            <a:r>
              <a:rPr lang="en-AU" dirty="0">
                <a:solidFill>
                  <a:srgbClr val="22272B"/>
                </a:solidFill>
                <a:latin typeface="Public Sans Light" pitchFamily="2" charset="0"/>
                <a:cs typeface="+mn-cs"/>
              </a:rPr>
              <a:t>h</a:t>
            </a:r>
            <a:r>
              <a:rPr lang="en-AU" b="0" kern="1200" dirty="0">
                <a:solidFill>
                  <a:srgbClr val="22272B"/>
                </a:solidFill>
                <a:effectLst/>
                <a:latin typeface="Public Sans Light" pitchFamily="2" charset="0"/>
                <a:ea typeface="+mn-ea"/>
                <a:cs typeface="+mn-cs"/>
              </a:rPr>
              <a:t>ydration.</a:t>
            </a:r>
            <a:endParaRPr lang="en-AU" dirty="0">
              <a:effectLst/>
            </a:endParaRPr>
          </a:p>
          <a:p>
            <a:endParaRPr lang="en-AU" dirty="0"/>
          </a:p>
        </p:txBody>
      </p:sp>
    </p:spTree>
    <p:extLst>
      <p:ext uri="{BB962C8B-B14F-4D97-AF65-F5344CB8AC3E}">
        <p14:creationId xmlns:p14="http://schemas.microsoft.com/office/powerpoint/2010/main" val="391826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a:xfrm>
            <a:off x="539999" y="2240968"/>
            <a:ext cx="5338287" cy="2033997"/>
          </a:xfrm>
        </p:spPr>
        <p:txBody>
          <a:bodyPr/>
          <a:lstStyle/>
          <a:p>
            <a:r>
              <a:rPr lang="en-AU" dirty="0">
                <a:effectLst/>
                <a:ea typeface="Times New Roman" panose="02020603050405020304" pitchFamily="18" charset="0"/>
              </a:rPr>
              <a:t>Depth </a:t>
            </a:r>
            <a:r>
              <a:rPr lang="en-AU" dirty="0">
                <a:ea typeface="Times New Roman" panose="02020603050405020304" pitchFamily="18" charset="0"/>
              </a:rPr>
              <a:t>s</a:t>
            </a:r>
            <a:r>
              <a:rPr lang="en-AU" dirty="0">
                <a:effectLst/>
                <a:ea typeface="Times New Roman" panose="02020603050405020304" pitchFamily="18" charset="0"/>
              </a:rPr>
              <a:t>tudy </a:t>
            </a:r>
            <a:r>
              <a:rPr lang="en-AU" dirty="0">
                <a:ea typeface="Times New Roman" panose="02020603050405020304" pitchFamily="18" charset="0"/>
              </a:rPr>
              <a:t>–</a:t>
            </a:r>
            <a:r>
              <a:rPr lang="en-AU" dirty="0">
                <a:effectLst/>
                <a:ea typeface="Times New Roman" panose="02020603050405020304" pitchFamily="18" charset="0"/>
              </a:rPr>
              <a:t> How  does an elite football (soccer) team </a:t>
            </a:r>
            <a:r>
              <a:rPr lang="en-AU" dirty="0">
                <a:ea typeface="Times New Roman" panose="02020603050405020304" pitchFamily="18" charset="0"/>
              </a:rPr>
              <a:t>m</a:t>
            </a:r>
            <a:r>
              <a:rPr lang="en-AU" dirty="0">
                <a:effectLst/>
                <a:ea typeface="Times New Roman" panose="02020603050405020304" pitchFamily="18" charset="0"/>
              </a:rPr>
              <a:t>aximise performance?</a:t>
            </a:r>
            <a:endParaRPr lang="en-AU" dirty="0"/>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dirty="0"/>
              <a:t>Stage 6</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p:txBody>
          <a:bodyPr/>
          <a:lstStyle/>
          <a:p>
            <a:endParaRPr lang="en-AU"/>
          </a:p>
        </p:txBody>
      </p:sp>
      <p:sp>
        <p:nvSpPr>
          <p:cNvPr id="4" name="Text Placeholder 3">
            <a:extLst>
              <a:ext uri="{FF2B5EF4-FFF2-40B4-BE49-F238E27FC236}">
                <a16:creationId xmlns:a16="http://schemas.microsoft.com/office/drawing/2014/main" id="{D29D8D77-F52E-4967-8EBD-E6CA2CC630F8}"/>
              </a:ext>
            </a:extLst>
          </p:cNvPr>
          <p:cNvSpPr>
            <a:spLocks noGrp="1"/>
          </p:cNvSpPr>
          <p:nvPr>
            <p:ph type="body" sz="quarter" idx="14"/>
          </p:nvPr>
        </p:nvSpPr>
        <p:spPr/>
        <p:txBody>
          <a:bodyPr/>
          <a:lstStyle/>
          <a:p>
            <a:endParaRPr lang="en-AU" dirty="0"/>
          </a:p>
        </p:txBody>
      </p:sp>
      <p:sp>
        <p:nvSpPr>
          <p:cNvPr id="8" name="Text Placeholder 7">
            <a:extLst>
              <a:ext uri="{FF2B5EF4-FFF2-40B4-BE49-F238E27FC236}">
                <a16:creationId xmlns:a16="http://schemas.microsoft.com/office/drawing/2014/main" id="{9AB1D8F6-C07D-41A5-64F9-503ABE80FF0B}"/>
              </a:ext>
            </a:extLst>
          </p:cNvPr>
          <p:cNvSpPr>
            <a:spLocks noGrp="1"/>
          </p:cNvSpPr>
          <p:nvPr>
            <p:ph type="body" sz="quarter" idx="15"/>
          </p:nvPr>
        </p:nvSpPr>
        <p:spPr/>
        <p:txBody>
          <a:bodyPr/>
          <a:lstStyle/>
          <a:p>
            <a:endParaRPr lang="en-AU"/>
          </a:p>
        </p:txBody>
      </p:sp>
      <p:pic>
        <p:nvPicPr>
          <p:cNvPr id="6" name="Picture Placeholder 5">
            <a:extLst>
              <a:ext uri="{FF2B5EF4-FFF2-40B4-BE49-F238E27FC236}">
                <a16:creationId xmlns:a16="http://schemas.microsoft.com/office/drawing/2014/main" id="{2BE87ABF-9E0F-916D-9997-F0264EB77C0E}"/>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636" r="23636"/>
          <a:stretch>
            <a:fillRect/>
          </a:stretch>
        </p:blipFill>
        <p:spPr/>
      </p:pic>
    </p:spTree>
    <p:extLst>
      <p:ext uri="{BB962C8B-B14F-4D97-AF65-F5344CB8AC3E}">
        <p14:creationId xmlns:p14="http://schemas.microsoft.com/office/powerpoint/2010/main" val="32181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B076CA-71E0-AD90-CD8E-813CE7213A40}"/>
              </a:ext>
            </a:extLst>
          </p:cNvPr>
          <p:cNvSpPr>
            <a:spLocks noGrp="1"/>
          </p:cNvSpPr>
          <p:nvPr>
            <p:ph type="sldNum" sz="quarter" idx="12"/>
          </p:nvPr>
        </p:nvSpPr>
        <p:spPr/>
        <p:txBody>
          <a:bodyPr/>
          <a:lstStyle/>
          <a:p>
            <a:fld id="{10A01DC5-1685-4615-8240-15192985C6A2}" type="slidenum">
              <a:rPr lang="en-AU" smtClean="0"/>
              <a:t>20</a:t>
            </a:fld>
            <a:endParaRPr lang="en-AU"/>
          </a:p>
        </p:txBody>
      </p:sp>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The nutritionist</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3" y="1497013"/>
            <a:ext cx="5795508" cy="4879975"/>
          </a:xfrm>
        </p:spPr>
        <p:txBody>
          <a:bodyPr/>
          <a:lstStyle/>
          <a:p>
            <a:pPr marL="457200" indent="-457200">
              <a:buFont typeface="+mj-lt"/>
              <a:buAutoNum type="arabicPeriod" startAt="4"/>
            </a:pPr>
            <a:r>
              <a:rPr lang="en-AU" dirty="0"/>
              <a:t>Complete the following questions individually</a:t>
            </a:r>
          </a:p>
          <a:p>
            <a:pPr marL="817200" lvl="4" indent="-457200">
              <a:buFont typeface="+mj-lt"/>
              <a:buAutoNum type="alphaLcPeriod"/>
            </a:pPr>
            <a:r>
              <a:rPr lang="en-AU" dirty="0"/>
              <a:t>Analyse the dietary requirements of an A-League football player pre-, during- and post-performance in a competition game.</a:t>
            </a:r>
          </a:p>
          <a:p>
            <a:pPr marL="817200" lvl="4" indent="-457200">
              <a:buFont typeface="+mj-lt"/>
              <a:buAutoNum type="alphaLcPeriod"/>
            </a:pPr>
            <a:r>
              <a:rPr lang="en-AU" dirty="0"/>
              <a:t>Assess the use of supplementation in improving performance in A-League football.</a:t>
            </a:r>
          </a:p>
          <a:p>
            <a:endParaRPr lang="en-AU" dirty="0"/>
          </a:p>
          <a:p>
            <a:endParaRPr lang="en-AU" dirty="0"/>
          </a:p>
        </p:txBody>
      </p:sp>
      <p:pic>
        <p:nvPicPr>
          <p:cNvPr id="5" name="Picture Placeholder 4">
            <a:extLst>
              <a:ext uri="{FF2B5EF4-FFF2-40B4-BE49-F238E27FC236}">
                <a16:creationId xmlns:a16="http://schemas.microsoft.com/office/drawing/2014/main" id="{D037B5EF-5ED4-2B2C-419E-E107E991ECE7}"/>
              </a:ext>
              <a:ext uri="{C183D7F6-B498-43B3-948B-1728B52AA6E4}">
                <adec:decorative xmlns:adec="http://schemas.microsoft.com/office/drawing/2017/decorative" val="1"/>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20465" b="20465"/>
          <a:stretch>
            <a:fillRect/>
          </a:stretch>
        </p:blipFill>
        <p:spPr>
          <a:xfrm>
            <a:off x="6337300" y="1497013"/>
            <a:ext cx="5507038" cy="4879975"/>
          </a:xfrm>
        </p:spPr>
      </p:pic>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Individual task</a:t>
            </a:r>
          </a:p>
        </p:txBody>
      </p:sp>
    </p:spTree>
    <p:extLst>
      <p:ext uri="{BB962C8B-B14F-4D97-AF65-F5344CB8AC3E}">
        <p14:creationId xmlns:p14="http://schemas.microsoft.com/office/powerpoint/2010/main" val="45338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The sports psychologist</a:t>
            </a:r>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21</a:t>
            </a:fld>
            <a:endParaRPr lang="en-AU"/>
          </a:p>
        </p:txBody>
      </p:sp>
    </p:spTree>
    <p:extLst>
      <p:ext uri="{BB962C8B-B14F-4D97-AF65-F5344CB8AC3E}">
        <p14:creationId xmlns:p14="http://schemas.microsoft.com/office/powerpoint/2010/main" val="61942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20193-A7FF-D44B-5865-A1EAA1C1E51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32A660-2511-C599-36EB-C149A8430735}"/>
              </a:ext>
            </a:extLst>
          </p:cNvPr>
          <p:cNvSpPr>
            <a:spLocks noGrp="1"/>
          </p:cNvSpPr>
          <p:nvPr>
            <p:ph type="sldNum" sz="quarter" idx="12"/>
          </p:nvPr>
        </p:nvSpPr>
        <p:spPr/>
        <p:txBody>
          <a:bodyPr/>
          <a:lstStyle/>
          <a:p>
            <a:fld id="{10A01DC5-1685-4615-8240-15192985C6A2}" type="slidenum">
              <a:rPr lang="en-AU" smtClean="0"/>
              <a:t>22</a:t>
            </a:fld>
            <a:endParaRPr lang="en-AU"/>
          </a:p>
        </p:txBody>
      </p:sp>
      <p:sp>
        <p:nvSpPr>
          <p:cNvPr id="6" name="Title 5">
            <a:extLst>
              <a:ext uri="{FF2B5EF4-FFF2-40B4-BE49-F238E27FC236}">
                <a16:creationId xmlns:a16="http://schemas.microsoft.com/office/drawing/2014/main" id="{FB499F3D-1788-CFD7-5EDA-38CCD14BAC46}"/>
              </a:ext>
            </a:extLst>
          </p:cNvPr>
          <p:cNvSpPr>
            <a:spLocks noGrp="1"/>
          </p:cNvSpPr>
          <p:nvPr>
            <p:ph type="title"/>
          </p:nvPr>
        </p:nvSpPr>
        <p:spPr>
          <a:xfrm>
            <a:off x="360000" y="360000"/>
            <a:ext cx="11483998" cy="545601"/>
          </a:xfrm>
        </p:spPr>
        <p:txBody>
          <a:bodyPr/>
          <a:lstStyle/>
          <a:p>
            <a:r>
              <a:rPr lang="en-AU" dirty="0"/>
              <a:t>The sport psychologist</a:t>
            </a:r>
          </a:p>
        </p:txBody>
      </p:sp>
      <p:sp>
        <p:nvSpPr>
          <p:cNvPr id="8" name="Content Placeholder 7">
            <a:extLst>
              <a:ext uri="{FF2B5EF4-FFF2-40B4-BE49-F238E27FC236}">
                <a16:creationId xmlns:a16="http://schemas.microsoft.com/office/drawing/2014/main" id="{1DED72DE-5438-ECAE-D075-7D5BC087F172}"/>
              </a:ext>
            </a:extLst>
          </p:cNvPr>
          <p:cNvSpPr>
            <a:spLocks noGrp="1"/>
          </p:cNvSpPr>
          <p:nvPr>
            <p:ph sz="quarter" idx="19"/>
          </p:nvPr>
        </p:nvSpPr>
        <p:spPr>
          <a:xfrm>
            <a:off x="360362" y="1497014"/>
            <a:ext cx="10763637" cy="1459832"/>
          </a:xfrm>
        </p:spPr>
        <p:txBody>
          <a:bodyPr/>
          <a:lstStyle/>
          <a:p>
            <a:r>
              <a:rPr lang="en-AU" dirty="0"/>
              <a:t>Access the </a:t>
            </a:r>
            <a:r>
              <a:rPr lang="en-AU" u="sng" dirty="0">
                <a:hlinkClick r:id="rId3"/>
              </a:rPr>
              <a:t>Video – Sports psychology (5:16)</a:t>
            </a:r>
            <a:r>
              <a:rPr lang="en-AU" dirty="0"/>
              <a:t> which highlights the importance of sport psychology in supporting an elite A-League football team to maximise performance. </a:t>
            </a:r>
          </a:p>
          <a:p>
            <a:endParaRPr lang="en-AU" dirty="0"/>
          </a:p>
          <a:p>
            <a:endParaRPr lang="en-AU" dirty="0"/>
          </a:p>
          <a:p>
            <a:endParaRPr lang="en-AU" dirty="0"/>
          </a:p>
          <a:p>
            <a:endParaRPr lang="en-AU" dirty="0"/>
          </a:p>
        </p:txBody>
      </p:sp>
      <p:sp>
        <p:nvSpPr>
          <p:cNvPr id="3" name="Text Placeholder 12">
            <a:extLst>
              <a:ext uri="{FF2B5EF4-FFF2-40B4-BE49-F238E27FC236}">
                <a16:creationId xmlns:a16="http://schemas.microsoft.com/office/drawing/2014/main" id="{2FC82A89-05D8-8C33-B672-5199A142E86A}"/>
              </a:ext>
            </a:extLst>
          </p:cNvPr>
          <p:cNvSpPr>
            <a:spLocks noGrp="1"/>
          </p:cNvSpPr>
          <p:nvPr>
            <p:ph type="body" sz="quarter" idx="18"/>
          </p:nvPr>
        </p:nvSpPr>
        <p:spPr>
          <a:xfrm>
            <a:off x="360000" y="982520"/>
            <a:ext cx="11483998" cy="356423"/>
          </a:xfrm>
        </p:spPr>
        <p:txBody>
          <a:bodyPr/>
          <a:lstStyle/>
          <a:p>
            <a:r>
              <a:rPr lang="en-AU" dirty="0"/>
              <a:t>Video – Sports psychology</a:t>
            </a:r>
          </a:p>
        </p:txBody>
      </p:sp>
      <p:pic>
        <p:nvPicPr>
          <p:cNvPr id="4" name="Picture 3">
            <a:extLst>
              <a:ext uri="{FF2B5EF4-FFF2-40B4-BE49-F238E27FC236}">
                <a16:creationId xmlns:a16="http://schemas.microsoft.com/office/drawing/2014/main" id="{F65DBB44-740D-56BD-8BDE-78459A1314E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08538" y="2784039"/>
            <a:ext cx="6742051" cy="3911961"/>
          </a:xfrm>
          <a:prstGeom prst="rect">
            <a:avLst/>
          </a:prstGeom>
        </p:spPr>
      </p:pic>
      <p:grpSp>
        <p:nvGrpSpPr>
          <p:cNvPr id="5" name="Group 4" descr="A white triangle play symbol appears in a red circle to allow access to the psychology video">
            <a:extLst>
              <a:ext uri="{FF2B5EF4-FFF2-40B4-BE49-F238E27FC236}">
                <a16:creationId xmlns:a16="http://schemas.microsoft.com/office/drawing/2014/main" id="{397153CE-26C8-ACF6-6FAC-2858412D81BE}"/>
              </a:ext>
            </a:extLst>
          </p:cNvPr>
          <p:cNvGrpSpPr/>
          <p:nvPr/>
        </p:nvGrpSpPr>
        <p:grpSpPr>
          <a:xfrm>
            <a:off x="5692910" y="4336929"/>
            <a:ext cx="806179" cy="806179"/>
            <a:chOff x="5576473" y="4423333"/>
            <a:chExt cx="806179" cy="806179"/>
          </a:xfrm>
        </p:grpSpPr>
        <p:sp>
          <p:nvSpPr>
            <p:cNvPr id="11" name="Oval 10" descr="A white triangle play sign sits inside a red circle to access the sport psychology video.">
              <a:extLst>
                <a:ext uri="{FF2B5EF4-FFF2-40B4-BE49-F238E27FC236}">
                  <a16:creationId xmlns:a16="http://schemas.microsoft.com/office/drawing/2014/main" id="{D5C8C13F-BCB2-8D6E-D4CB-26F3780D8304}"/>
                </a:ext>
              </a:extLst>
            </p:cNvPr>
            <p:cNvSpPr/>
            <p:nvPr/>
          </p:nvSpPr>
          <p:spPr>
            <a:xfrm>
              <a:off x="5576473" y="4423333"/>
              <a:ext cx="806179" cy="80617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4">
              <a:hlinkClick r:id="rId3"/>
              <a:extLst>
                <a:ext uri="{FF2B5EF4-FFF2-40B4-BE49-F238E27FC236}">
                  <a16:creationId xmlns:a16="http://schemas.microsoft.com/office/drawing/2014/main" id="{878CBF23-E5AF-8256-ECDE-A037ACDDC7D5}"/>
                </a:ext>
              </a:extLst>
            </p:cNvPr>
            <p:cNvSpPr/>
            <p:nvPr/>
          </p:nvSpPr>
          <p:spPr>
            <a:xfrm rot="5400000">
              <a:off x="5821403" y="4632882"/>
              <a:ext cx="449011" cy="387079"/>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3380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DAE3303-8D6B-BFF8-9B4E-E667975682EC}"/>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641" b="4641"/>
          <a:stretch>
            <a:fillRect/>
          </a:stretch>
        </p:blipFill>
        <p:spPr/>
      </p:pic>
      <p:sp>
        <p:nvSpPr>
          <p:cNvPr id="7" name="Title 6">
            <a:extLst>
              <a:ext uri="{FF2B5EF4-FFF2-40B4-BE49-F238E27FC236}">
                <a16:creationId xmlns:a16="http://schemas.microsoft.com/office/drawing/2014/main" id="{FB507211-8984-DE4D-A84A-92EF9009F063}"/>
              </a:ext>
            </a:extLst>
          </p:cNvPr>
          <p:cNvSpPr>
            <a:spLocks noGrp="1"/>
          </p:cNvSpPr>
          <p:nvPr>
            <p:ph type="title"/>
          </p:nvPr>
        </p:nvSpPr>
        <p:spPr>
          <a:xfrm>
            <a:off x="5400000" y="360000"/>
            <a:ext cx="6444000" cy="554400"/>
          </a:xfrm>
        </p:spPr>
        <p:txBody>
          <a:bodyPr/>
          <a:lstStyle/>
          <a:p>
            <a:r>
              <a:rPr lang="en-AU" dirty="0"/>
              <a:t>The sports psychologist</a:t>
            </a:r>
          </a:p>
        </p:txBody>
      </p:sp>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6"/>
          </p:nvPr>
        </p:nvSpPr>
        <p:spPr/>
        <p:txBody>
          <a:bodyPr/>
          <a:lstStyle/>
          <a:p>
            <a:fld id="{10A01DC5-1685-4615-8240-15192985C6A2}" type="slidenum">
              <a:rPr lang="en-AU" smtClean="0"/>
              <a:pPr/>
              <a:t>23</a:t>
            </a:fld>
            <a:endParaRPr lang="en-AU"/>
          </a:p>
        </p:txBody>
      </p:sp>
      <p:sp>
        <p:nvSpPr>
          <p:cNvPr id="9" name="Text Placeholder 8">
            <a:extLst>
              <a:ext uri="{FF2B5EF4-FFF2-40B4-BE49-F238E27FC236}">
                <a16:creationId xmlns:a16="http://schemas.microsoft.com/office/drawing/2014/main" id="{6CD3E6A7-2FB8-5956-FBB7-69D845C6A4B8}"/>
              </a:ext>
            </a:extLst>
          </p:cNvPr>
          <p:cNvSpPr>
            <a:spLocks noGrp="1"/>
          </p:cNvSpPr>
          <p:nvPr>
            <p:ph type="body" sz="quarter" idx="17"/>
          </p:nvPr>
        </p:nvSpPr>
        <p:spPr/>
        <p:txBody>
          <a:bodyPr/>
          <a:lstStyle/>
          <a:p>
            <a:r>
              <a:rPr lang="en-AU" sz="2400" dirty="0"/>
              <a:t>As the sports psychologist for the team, you play a critical role in teaching the athletes how to manage their stress, anxiety and motivation throughout the season. This is imperative to maximising performance individually, particularly in high-stress situations, to support the team’s success.</a:t>
            </a:r>
          </a:p>
        </p:txBody>
      </p:sp>
      <p:sp>
        <p:nvSpPr>
          <p:cNvPr id="10" name="Text Placeholder 9">
            <a:extLst>
              <a:ext uri="{FF2B5EF4-FFF2-40B4-BE49-F238E27FC236}">
                <a16:creationId xmlns:a16="http://schemas.microsoft.com/office/drawing/2014/main" id="{85EAFE00-5612-FFC7-5AE0-F68E515AB5F1}"/>
              </a:ext>
            </a:extLst>
          </p:cNvPr>
          <p:cNvSpPr>
            <a:spLocks noGrp="1"/>
          </p:cNvSpPr>
          <p:nvPr>
            <p:ph type="body" sz="quarter" idx="18"/>
          </p:nvPr>
        </p:nvSpPr>
        <p:spPr>
          <a:xfrm>
            <a:off x="5399997" y="982520"/>
            <a:ext cx="6443999" cy="351065"/>
          </a:xfrm>
        </p:spPr>
        <p:txBody>
          <a:bodyPr/>
          <a:lstStyle/>
          <a:p>
            <a:r>
              <a:rPr lang="en-AU" dirty="0"/>
              <a:t>The role</a:t>
            </a:r>
          </a:p>
        </p:txBody>
      </p:sp>
    </p:spTree>
    <p:extLst>
      <p:ext uri="{BB962C8B-B14F-4D97-AF65-F5344CB8AC3E}">
        <p14:creationId xmlns:p14="http://schemas.microsoft.com/office/powerpoint/2010/main" val="200332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2"/>
          </p:nvPr>
        </p:nvSpPr>
        <p:spPr/>
        <p:txBody>
          <a:bodyPr/>
          <a:lstStyle/>
          <a:p>
            <a:fld id="{10A01DC5-1685-4615-8240-15192985C6A2}" type="slidenum">
              <a:rPr lang="en-AU" smtClean="0"/>
              <a:pPr/>
              <a:t>24</a:t>
            </a:fld>
            <a:endParaRPr lang="en-AU"/>
          </a:p>
        </p:txBody>
      </p:sp>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The sports psychologist</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Group activities</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p:txBody>
          <a:bodyPr/>
          <a:lstStyle/>
          <a:p>
            <a:pPr marL="457200" indent="-457200">
              <a:buFont typeface="+mj-lt"/>
              <a:buAutoNum type="arabicPeriod"/>
            </a:pPr>
            <a:r>
              <a:rPr lang="en-AU" dirty="0"/>
              <a:t>Review the yearly training program and design a plan for introducing and practising psychological strategies across the season to optimise arousal, manage stress and anxiety, and improve participation and performance.</a:t>
            </a:r>
          </a:p>
          <a:p>
            <a:pPr marL="457200" indent="-457200">
              <a:buFont typeface="+mj-lt"/>
              <a:buAutoNum type="arabicPeriod"/>
            </a:pPr>
            <a:r>
              <a:rPr lang="en-AU" dirty="0"/>
              <a:t>Brainstorm scenarios where the A-League players may experience higher degrees of stress and anxiety.</a:t>
            </a:r>
          </a:p>
          <a:p>
            <a:pPr marL="457200" indent="-457200">
              <a:buFont typeface="+mj-lt"/>
              <a:buAutoNum type="arabicPeriod"/>
            </a:pPr>
            <a:r>
              <a:rPr lang="en-AU" dirty="0"/>
              <a:t>Read the following 3 case studies.</a:t>
            </a:r>
          </a:p>
          <a:p>
            <a:pPr marL="457200" indent="-457200">
              <a:buFont typeface="+mj-lt"/>
              <a:buAutoNum type="arabicPeriod"/>
            </a:pPr>
            <a:r>
              <a:rPr lang="en-AU" dirty="0"/>
              <a:t>Group discussion: propose the most effective psychological strategies for each athlete and why.</a:t>
            </a:r>
          </a:p>
          <a:p>
            <a:endParaRPr lang="en-AU" dirty="0"/>
          </a:p>
        </p:txBody>
      </p:sp>
    </p:spTree>
    <p:extLst>
      <p:ext uri="{BB962C8B-B14F-4D97-AF65-F5344CB8AC3E}">
        <p14:creationId xmlns:p14="http://schemas.microsoft.com/office/powerpoint/2010/main" val="24800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B076CA-71E0-AD90-CD8E-813CE7213A40}"/>
              </a:ext>
            </a:extLst>
          </p:cNvPr>
          <p:cNvSpPr>
            <a:spLocks noGrp="1"/>
          </p:cNvSpPr>
          <p:nvPr>
            <p:ph type="sldNum" sz="quarter" idx="12"/>
          </p:nvPr>
        </p:nvSpPr>
        <p:spPr/>
        <p:txBody>
          <a:bodyPr/>
          <a:lstStyle/>
          <a:p>
            <a:fld id="{10A01DC5-1685-4615-8240-15192985C6A2}" type="slidenum">
              <a:rPr lang="en-AU" smtClean="0"/>
              <a:t>25</a:t>
            </a:fld>
            <a:endParaRPr lang="en-AU"/>
          </a:p>
        </p:txBody>
      </p:sp>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The sports psychologist</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2" y="1497013"/>
            <a:ext cx="6168453" cy="4879975"/>
          </a:xfrm>
        </p:spPr>
        <p:txBody>
          <a:bodyPr/>
          <a:lstStyle/>
          <a:p>
            <a:r>
              <a:rPr lang="en-AU" dirty="0"/>
              <a:t>Jose is a highly experienced member of the team who has played for the club for the past 7 years. He predominantly plays midfield, however, is occasionally moved to the wing. Around the midpoint of the season, Jose was turning up to training late and his lack of effort was noted by the coaching staff. He was overheard complaining to teammates that he’s just not feeling very inspired or motivated. His performance in strength and conditioning sessions in the gym had also been declining and his average meters covered in competition games was showing a downward trend.</a:t>
            </a:r>
          </a:p>
          <a:p>
            <a:endParaRPr lang="en-AU" dirty="0"/>
          </a:p>
        </p:txBody>
      </p:sp>
      <p:pic>
        <p:nvPicPr>
          <p:cNvPr id="5" name="Picture Placeholder 4">
            <a:extLst>
              <a:ext uri="{FF2B5EF4-FFF2-40B4-BE49-F238E27FC236}">
                <a16:creationId xmlns:a16="http://schemas.microsoft.com/office/drawing/2014/main" id="{C5CD3202-3F62-BA64-3FA0-5A6F5A839FD9}"/>
              </a:ext>
              <a:ext uri="{C183D7F6-B498-43B3-948B-1728B52AA6E4}">
                <adec:decorative xmlns:adec="http://schemas.microsoft.com/office/drawing/2017/decorative" val="1"/>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5441" r="15441"/>
          <a:stretch>
            <a:fillRect/>
          </a:stretch>
        </p:blipFill>
        <p:spPr>
          <a:xfrm>
            <a:off x="6784975" y="1497013"/>
            <a:ext cx="5059363" cy="4879975"/>
          </a:xfrm>
        </p:spPr>
      </p:pic>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Case study 1 – Jose </a:t>
            </a:r>
          </a:p>
        </p:txBody>
      </p:sp>
    </p:spTree>
    <p:extLst>
      <p:ext uri="{BB962C8B-B14F-4D97-AF65-F5344CB8AC3E}">
        <p14:creationId xmlns:p14="http://schemas.microsoft.com/office/powerpoint/2010/main" val="231349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B076CA-71E0-AD90-CD8E-813CE7213A40}"/>
              </a:ext>
            </a:extLst>
          </p:cNvPr>
          <p:cNvSpPr>
            <a:spLocks noGrp="1"/>
          </p:cNvSpPr>
          <p:nvPr>
            <p:ph type="sldNum" sz="quarter" idx="12"/>
          </p:nvPr>
        </p:nvSpPr>
        <p:spPr/>
        <p:txBody>
          <a:bodyPr/>
          <a:lstStyle/>
          <a:p>
            <a:fld id="{10A01DC5-1685-4615-8240-15192985C6A2}" type="slidenum">
              <a:rPr lang="en-AU" smtClean="0"/>
              <a:t>26</a:t>
            </a:fld>
            <a:endParaRPr lang="en-AU"/>
          </a:p>
        </p:txBody>
      </p:sp>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The sports psychologist</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3" y="1497013"/>
            <a:ext cx="5795508" cy="4879975"/>
          </a:xfrm>
        </p:spPr>
        <p:txBody>
          <a:bodyPr/>
          <a:lstStyle/>
          <a:p>
            <a:r>
              <a:rPr lang="en-AU" dirty="0"/>
              <a:t>Adam is a new recruit into the team from the U21s squad where he was a very successful striker, winning the U21s golden boot award for most goals in the season for the past 2 years. In the first 3 games of the competition season, Adam positioned himself extremely well for strikes on goal during games, however when it came to scoring, he was missing the goal significantly, even when it seemed like a very easy shot. He had also missed 3 penalty shots which was uncharacteristic for him. </a:t>
            </a:r>
          </a:p>
        </p:txBody>
      </p:sp>
      <p:pic>
        <p:nvPicPr>
          <p:cNvPr id="5" name="Picture Placeholder 4">
            <a:extLst>
              <a:ext uri="{FF2B5EF4-FFF2-40B4-BE49-F238E27FC236}">
                <a16:creationId xmlns:a16="http://schemas.microsoft.com/office/drawing/2014/main" id="{FDCBE600-DE54-B36C-AA3B-F87BEFB1E0B4}"/>
              </a:ext>
              <a:ext uri="{C183D7F6-B498-43B3-948B-1728B52AA6E4}">
                <adec:decorative xmlns:adec="http://schemas.microsoft.com/office/drawing/2017/decorative" val="1"/>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2383" r="12383"/>
          <a:stretch>
            <a:fillRect/>
          </a:stretch>
        </p:blipFill>
        <p:spPr>
          <a:xfrm>
            <a:off x="6337300" y="1497013"/>
            <a:ext cx="5507038" cy="4879975"/>
          </a:xfrm>
        </p:spPr>
      </p:pic>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Case study 2 – Adam </a:t>
            </a:r>
          </a:p>
        </p:txBody>
      </p:sp>
    </p:spTree>
    <p:extLst>
      <p:ext uri="{BB962C8B-B14F-4D97-AF65-F5344CB8AC3E}">
        <p14:creationId xmlns:p14="http://schemas.microsoft.com/office/powerpoint/2010/main" val="174771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B076CA-71E0-AD90-CD8E-813CE7213A40}"/>
              </a:ext>
            </a:extLst>
          </p:cNvPr>
          <p:cNvSpPr>
            <a:spLocks noGrp="1"/>
          </p:cNvSpPr>
          <p:nvPr>
            <p:ph type="sldNum" sz="quarter" idx="12"/>
          </p:nvPr>
        </p:nvSpPr>
        <p:spPr/>
        <p:txBody>
          <a:bodyPr/>
          <a:lstStyle/>
          <a:p>
            <a:fld id="{10A01DC5-1685-4615-8240-15192985C6A2}" type="slidenum">
              <a:rPr lang="en-AU" smtClean="0"/>
              <a:t>27</a:t>
            </a:fld>
            <a:endParaRPr lang="en-AU"/>
          </a:p>
        </p:txBody>
      </p:sp>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The sports psychologist</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3" y="1497013"/>
            <a:ext cx="5795508" cy="4879975"/>
          </a:xfrm>
        </p:spPr>
        <p:txBody>
          <a:bodyPr/>
          <a:lstStyle/>
          <a:p>
            <a:r>
              <a:rPr lang="en-AU" dirty="0"/>
              <a:t>Malik is a centre back who has been in the team for 2 years. He trains hard and holds other people's opinion of his performance very highly, consistently working to address any weaknesses. On game days Malik becomes incredibly nauseous prior to playing and finds it difficult to concentrate due to the butterflies in his stomach. He finds that this feeling impacts how he plays for the first 10 minutes of the game, and he is likely to make mistakes in the opening plays, until he becomes more relaxed while he is out on the pitch.</a:t>
            </a:r>
          </a:p>
        </p:txBody>
      </p:sp>
      <p:pic>
        <p:nvPicPr>
          <p:cNvPr id="5" name="Picture Placeholder 4">
            <a:extLst>
              <a:ext uri="{FF2B5EF4-FFF2-40B4-BE49-F238E27FC236}">
                <a16:creationId xmlns:a16="http://schemas.microsoft.com/office/drawing/2014/main" id="{242944B9-AFDE-1628-64EF-DF28EEE8B1AA}"/>
              </a:ext>
              <a:ext uri="{C183D7F6-B498-43B3-948B-1728B52AA6E4}">
                <adec:decorative xmlns:adec="http://schemas.microsoft.com/office/drawing/2017/decorative" val="1"/>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2383" r="12383"/>
          <a:stretch>
            <a:fillRect/>
          </a:stretch>
        </p:blipFill>
        <p:spPr>
          <a:xfrm>
            <a:off x="6337300" y="1497013"/>
            <a:ext cx="5507038" cy="4879975"/>
          </a:xfrm>
        </p:spPr>
      </p:pic>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Case study 3 – Malik </a:t>
            </a:r>
          </a:p>
        </p:txBody>
      </p:sp>
    </p:spTree>
    <p:extLst>
      <p:ext uri="{BB962C8B-B14F-4D97-AF65-F5344CB8AC3E}">
        <p14:creationId xmlns:p14="http://schemas.microsoft.com/office/powerpoint/2010/main" val="306733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B076CA-71E0-AD90-CD8E-813CE7213A40}"/>
              </a:ext>
            </a:extLst>
          </p:cNvPr>
          <p:cNvSpPr>
            <a:spLocks noGrp="1"/>
          </p:cNvSpPr>
          <p:nvPr>
            <p:ph type="sldNum" sz="quarter" idx="12"/>
          </p:nvPr>
        </p:nvSpPr>
        <p:spPr/>
        <p:txBody>
          <a:bodyPr/>
          <a:lstStyle/>
          <a:p>
            <a:fld id="{10A01DC5-1685-4615-8240-15192985C6A2}" type="slidenum">
              <a:rPr lang="en-AU" smtClean="0"/>
              <a:t>28</a:t>
            </a:fld>
            <a:endParaRPr lang="en-AU"/>
          </a:p>
        </p:txBody>
      </p:sp>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The sports psychologist</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3" y="1497013"/>
            <a:ext cx="5795508" cy="4879975"/>
          </a:xfrm>
        </p:spPr>
        <p:txBody>
          <a:bodyPr/>
          <a:lstStyle/>
          <a:p>
            <a:pPr marL="457200" indent="-457200">
              <a:buFont typeface="+mj-lt"/>
              <a:buAutoNum type="arabicPeriod" startAt="5"/>
            </a:pPr>
            <a:r>
              <a:rPr lang="en-AU" dirty="0"/>
              <a:t>Complete the following question individually:</a:t>
            </a:r>
          </a:p>
          <a:p>
            <a:r>
              <a:rPr lang="en-AU" dirty="0"/>
              <a:t>Critically analyse the importance of applying psychological strategies in optimising arousal, managing stress and anxiety, and improving participation and performance in football.</a:t>
            </a:r>
          </a:p>
        </p:txBody>
      </p:sp>
      <p:pic>
        <p:nvPicPr>
          <p:cNvPr id="5" name="Picture Placeholder 4">
            <a:extLst>
              <a:ext uri="{FF2B5EF4-FFF2-40B4-BE49-F238E27FC236}">
                <a16:creationId xmlns:a16="http://schemas.microsoft.com/office/drawing/2014/main" id="{1720530D-7D91-D945-DCE5-9F024C6A6755}"/>
              </a:ext>
              <a:ext uri="{C183D7F6-B498-43B3-948B-1728B52AA6E4}">
                <adec:decorative xmlns:adec="http://schemas.microsoft.com/office/drawing/2017/decorative" val="1"/>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20465" b="20465"/>
          <a:stretch>
            <a:fillRect/>
          </a:stretch>
        </p:blipFill>
        <p:spPr>
          <a:xfrm>
            <a:off x="6337300" y="1497013"/>
            <a:ext cx="5507038" cy="4879975"/>
          </a:xfrm>
        </p:spPr>
      </p:pic>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Individual task</a:t>
            </a:r>
          </a:p>
        </p:txBody>
      </p:sp>
    </p:spTree>
    <p:extLst>
      <p:ext uri="{BB962C8B-B14F-4D97-AF65-F5344CB8AC3E}">
        <p14:creationId xmlns:p14="http://schemas.microsoft.com/office/powerpoint/2010/main" val="338196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The team doctor and physiotherapist</a:t>
            </a:r>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29</a:t>
            </a:fld>
            <a:endParaRPr lang="en-AU"/>
          </a:p>
        </p:txBody>
      </p:sp>
    </p:spTree>
    <p:extLst>
      <p:ext uri="{BB962C8B-B14F-4D97-AF65-F5344CB8AC3E}">
        <p14:creationId xmlns:p14="http://schemas.microsoft.com/office/powerpoint/2010/main" val="18236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dirty="0"/>
              <a:t>Topics</a:t>
            </a:r>
          </a:p>
        </p:txBody>
      </p:sp>
      <p:grpSp>
        <p:nvGrpSpPr>
          <p:cNvPr id="14" name="Group 13">
            <a:extLst>
              <a:ext uri="{FF2B5EF4-FFF2-40B4-BE49-F238E27FC236}">
                <a16:creationId xmlns:a16="http://schemas.microsoft.com/office/drawing/2014/main" id="{49C265CA-2527-36DC-C7E8-5E73F9D3B44A}"/>
              </a:ext>
            </a:extLst>
          </p:cNvPr>
          <p:cNvGrpSpPr/>
          <p:nvPr/>
        </p:nvGrpSpPr>
        <p:grpSpPr>
          <a:xfrm>
            <a:off x="1150236" y="1274762"/>
            <a:ext cx="4684918" cy="946917"/>
            <a:chOff x="1150236" y="1274762"/>
            <a:chExt cx="4684918" cy="946917"/>
          </a:xfrm>
        </p:grpSpPr>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737298" y="127476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5" name="Oval 4">
              <a:hlinkClick r:id="rId3" action="ppaction://hlinksldjump"/>
              <a:extLst>
                <a:ext uri="{FF2B5EF4-FFF2-40B4-BE49-F238E27FC236}">
                  <a16:creationId xmlns:a16="http://schemas.microsoft.com/office/drawing/2014/main" id="{56ACB92F-8289-CC4B-BE5A-A661A0C94E17}"/>
                </a:ext>
              </a:extLst>
            </p:cNvPr>
            <p:cNvSpPr/>
            <p:nvPr/>
          </p:nvSpPr>
          <p:spPr>
            <a:xfrm>
              <a:off x="1150236" y="1357679"/>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accent4"/>
                  </a:solidFill>
                  <a:latin typeface="Arial" panose="020B0604020202020204" pitchFamily="34" charset="0"/>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1</a:t>
              </a:r>
              <a:endParaRPr lang="en-AU" sz="3000" b="1" dirty="0">
                <a:solidFill>
                  <a:schemeClr val="accent4"/>
                </a:solidFill>
                <a:latin typeface="Arial" panose="020B0604020202020204" pitchFamily="34" charset="0"/>
                <a:cs typeface="Arial" panose="020B0604020202020204" pitchFamily="34" charset="0"/>
              </a:endParaRPr>
            </a:p>
          </p:txBody>
        </p:sp>
        <p:sp>
          <p:nvSpPr>
            <p:cNvPr id="7" name="TextBox 25">
              <a:extLst>
                <a:ext uri="{FF2B5EF4-FFF2-40B4-BE49-F238E27FC236}">
                  <a16:creationId xmlns:a16="http://schemas.microsoft.com/office/drawing/2014/main" id="{B8766759-8445-A95E-E4CE-416F8EB15D94}"/>
                </a:ext>
              </a:extLst>
            </p:cNvPr>
            <p:cNvSpPr txBox="1"/>
            <p:nvPr/>
          </p:nvSpPr>
          <p:spPr>
            <a:xfrm>
              <a:off x="2219356" y="1517893"/>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Arial" panose="020B0604020202020204" pitchFamily="34" charset="0"/>
                  <a:cs typeface="Arial" panose="020B0604020202020204" pitchFamily="34" charset="0"/>
                </a:rPr>
                <a:t>The coaches and trainers</a:t>
              </a:r>
            </a:p>
          </p:txBody>
        </p:sp>
      </p:grpSp>
      <p:grpSp>
        <p:nvGrpSpPr>
          <p:cNvPr id="11" name="Group 10">
            <a:extLst>
              <a:ext uri="{FF2B5EF4-FFF2-40B4-BE49-F238E27FC236}">
                <a16:creationId xmlns:a16="http://schemas.microsoft.com/office/drawing/2014/main" id="{59A72E80-C15B-E495-D4BD-8E8055230D80}"/>
              </a:ext>
            </a:extLst>
          </p:cNvPr>
          <p:cNvGrpSpPr/>
          <p:nvPr/>
        </p:nvGrpSpPr>
        <p:grpSpPr>
          <a:xfrm>
            <a:off x="1164623" y="2434590"/>
            <a:ext cx="4684918" cy="946917"/>
            <a:chOff x="1164623" y="2268446"/>
            <a:chExt cx="4684918" cy="946917"/>
          </a:xfrm>
        </p:grpSpPr>
        <p:sp>
          <p:nvSpPr>
            <p:cNvPr id="20" name="Rectangle: Rounded Corners 19">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1751685" y="2268446"/>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1" name="Oval 20">
              <a:hlinkClick r:id="rId3" action="ppaction://hlinksldjump"/>
              <a:extLst>
                <a:ext uri="{FF2B5EF4-FFF2-40B4-BE49-F238E27FC236}">
                  <a16:creationId xmlns:a16="http://schemas.microsoft.com/office/drawing/2014/main" id="{D0A190BE-2B0B-2729-4549-D63712793CC2}"/>
                </a:ext>
              </a:extLst>
            </p:cNvPr>
            <p:cNvSpPr/>
            <p:nvPr/>
          </p:nvSpPr>
          <p:spPr>
            <a:xfrm>
              <a:off x="1164623" y="2351363"/>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accent4"/>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2</a:t>
              </a:r>
              <a:endParaRPr lang="en-AU" sz="3000" b="1" dirty="0">
                <a:solidFill>
                  <a:schemeClr val="accent4"/>
                </a:solidFill>
                <a:latin typeface="Arial" panose="020B0604020202020204" pitchFamily="34" charset="0"/>
                <a:cs typeface="Arial" panose="020B0604020202020204" pitchFamily="34" charset="0"/>
              </a:endParaRPr>
            </a:p>
          </p:txBody>
        </p:sp>
        <p:sp>
          <p:nvSpPr>
            <p:cNvPr id="22" name="TextBox 25">
              <a:extLst>
                <a:ext uri="{FF2B5EF4-FFF2-40B4-BE49-F238E27FC236}">
                  <a16:creationId xmlns:a16="http://schemas.microsoft.com/office/drawing/2014/main" id="{B4A4C41F-6099-2469-B443-6D6E65FB27C7}"/>
                </a:ext>
              </a:extLst>
            </p:cNvPr>
            <p:cNvSpPr txBox="1"/>
            <p:nvPr/>
          </p:nvSpPr>
          <p:spPr>
            <a:xfrm>
              <a:off x="2219356" y="2492538"/>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Arial" panose="020B0604020202020204" pitchFamily="34" charset="0"/>
                  <a:cs typeface="Arial" panose="020B0604020202020204" pitchFamily="34" charset="0"/>
                </a:rPr>
                <a:t>The nutritionist</a:t>
              </a:r>
            </a:p>
          </p:txBody>
        </p:sp>
      </p:grpSp>
      <p:grpSp>
        <p:nvGrpSpPr>
          <p:cNvPr id="8" name="Group 7">
            <a:extLst>
              <a:ext uri="{FF2B5EF4-FFF2-40B4-BE49-F238E27FC236}">
                <a16:creationId xmlns:a16="http://schemas.microsoft.com/office/drawing/2014/main" id="{72E4DBC9-4B01-8B78-8F2C-317AB411A0C9}"/>
              </a:ext>
            </a:extLst>
          </p:cNvPr>
          <p:cNvGrpSpPr/>
          <p:nvPr/>
        </p:nvGrpSpPr>
        <p:grpSpPr>
          <a:xfrm>
            <a:off x="1164623" y="3559392"/>
            <a:ext cx="4684918" cy="946917"/>
            <a:chOff x="1164623" y="3256548"/>
            <a:chExt cx="4684918" cy="946917"/>
          </a:xfrm>
        </p:grpSpPr>
        <p:grpSp>
          <p:nvGrpSpPr>
            <p:cNvPr id="6" name="Group 5">
              <a:extLst>
                <a:ext uri="{FF2B5EF4-FFF2-40B4-BE49-F238E27FC236}">
                  <a16:creationId xmlns:a16="http://schemas.microsoft.com/office/drawing/2014/main" id="{7471D540-26B7-37B3-2D3F-E88B11AF8542}"/>
                </a:ext>
              </a:extLst>
            </p:cNvPr>
            <p:cNvGrpSpPr/>
            <p:nvPr/>
          </p:nvGrpSpPr>
          <p:grpSpPr>
            <a:xfrm>
              <a:off x="1164623" y="3256548"/>
              <a:ext cx="4684918" cy="946917"/>
              <a:chOff x="1164623" y="3256548"/>
              <a:chExt cx="4684918" cy="946917"/>
            </a:xfrm>
          </p:grpSpPr>
          <p:sp>
            <p:nvSpPr>
              <p:cNvPr id="23" name="Rectangle: Rounded Corners 22">
                <a:extLst>
                  <a:ext uri="{FF2B5EF4-FFF2-40B4-BE49-F238E27FC236}">
                    <a16:creationId xmlns:a16="http://schemas.microsoft.com/office/drawing/2014/main" id="{8EDEF762-D4E6-C43E-E98A-95D6A0AE4FC9}"/>
                  </a:ext>
                  <a:ext uri="{C183D7F6-B498-43B3-948B-1728B52AA6E4}">
                    <adec:decorative xmlns:adec="http://schemas.microsoft.com/office/drawing/2017/decorative" val="1"/>
                  </a:ext>
                </a:extLst>
              </p:cNvPr>
              <p:cNvSpPr/>
              <p:nvPr/>
            </p:nvSpPr>
            <p:spPr>
              <a:xfrm>
                <a:off x="1751685" y="325654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4" name="Oval 23">
                <a:hlinkClick r:id="rId3" action="ppaction://hlinksldjump"/>
                <a:extLst>
                  <a:ext uri="{FF2B5EF4-FFF2-40B4-BE49-F238E27FC236}">
                    <a16:creationId xmlns:a16="http://schemas.microsoft.com/office/drawing/2014/main" id="{A6DDAD40-805E-049F-39FC-55094C6BA103}"/>
                  </a:ext>
                </a:extLst>
              </p:cNvPr>
              <p:cNvSpPr/>
              <p:nvPr/>
            </p:nvSpPr>
            <p:spPr>
              <a:xfrm>
                <a:off x="1164623" y="3339465"/>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accent4"/>
                    </a:solidFill>
                    <a:latin typeface="Arial" panose="020B0604020202020204" pitchFamily="34" charset="0"/>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3</a:t>
                </a:r>
                <a:endParaRPr lang="en-AU" sz="3000" b="1" dirty="0">
                  <a:solidFill>
                    <a:schemeClr val="accent4"/>
                  </a:solidFill>
                  <a:latin typeface="Arial" panose="020B0604020202020204" pitchFamily="34" charset="0"/>
                  <a:cs typeface="Arial" panose="020B0604020202020204" pitchFamily="34" charset="0"/>
                </a:endParaRPr>
              </a:p>
            </p:txBody>
          </p:sp>
        </p:grpSp>
        <p:sp>
          <p:nvSpPr>
            <p:cNvPr id="25" name="TextBox 25">
              <a:extLst>
                <a:ext uri="{FF2B5EF4-FFF2-40B4-BE49-F238E27FC236}">
                  <a16:creationId xmlns:a16="http://schemas.microsoft.com/office/drawing/2014/main" id="{39581D8B-20B3-87D8-C1F2-A22C58CE7F43}"/>
                </a:ext>
              </a:extLst>
            </p:cNvPr>
            <p:cNvSpPr txBox="1"/>
            <p:nvPr/>
          </p:nvSpPr>
          <p:spPr>
            <a:xfrm>
              <a:off x="2233743" y="3499679"/>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Arial" panose="020B0604020202020204" pitchFamily="34" charset="0"/>
                  <a:cs typeface="Arial" panose="020B0604020202020204" pitchFamily="34" charset="0"/>
                </a:rPr>
                <a:t>The sports psychologist</a:t>
              </a:r>
            </a:p>
          </p:txBody>
        </p:sp>
      </p:grpSp>
      <p:grpSp>
        <p:nvGrpSpPr>
          <p:cNvPr id="12" name="Group 11">
            <a:extLst>
              <a:ext uri="{FF2B5EF4-FFF2-40B4-BE49-F238E27FC236}">
                <a16:creationId xmlns:a16="http://schemas.microsoft.com/office/drawing/2014/main" id="{C6578C56-D4F7-A250-4170-DA3D2C928C17}"/>
              </a:ext>
            </a:extLst>
          </p:cNvPr>
          <p:cNvGrpSpPr/>
          <p:nvPr/>
        </p:nvGrpSpPr>
        <p:grpSpPr>
          <a:xfrm>
            <a:off x="1150236" y="4767111"/>
            <a:ext cx="4684918" cy="1275934"/>
            <a:chOff x="6296558" y="1274761"/>
            <a:chExt cx="4684918" cy="1275934"/>
          </a:xfrm>
        </p:grpSpPr>
        <p:sp>
          <p:nvSpPr>
            <p:cNvPr id="44" name="Rectangle: Rounded Corners 43">
              <a:extLst>
                <a:ext uri="{FF2B5EF4-FFF2-40B4-BE49-F238E27FC236}">
                  <a16:creationId xmlns:a16="http://schemas.microsoft.com/office/drawing/2014/main" id="{872B6A74-D5FE-A9C3-5036-DA39A3F3AAA9}"/>
                </a:ext>
                <a:ext uri="{C183D7F6-B498-43B3-948B-1728B52AA6E4}">
                  <adec:decorative xmlns:adec="http://schemas.microsoft.com/office/drawing/2017/decorative" val="1"/>
                </a:ext>
              </a:extLst>
            </p:cNvPr>
            <p:cNvSpPr/>
            <p:nvPr/>
          </p:nvSpPr>
          <p:spPr>
            <a:xfrm>
              <a:off x="6883620" y="1274761"/>
              <a:ext cx="4097856" cy="127593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45" name="Oval 44">
              <a:hlinkClick r:id="rId3" action="ppaction://hlinksldjump"/>
              <a:extLst>
                <a:ext uri="{FF2B5EF4-FFF2-40B4-BE49-F238E27FC236}">
                  <a16:creationId xmlns:a16="http://schemas.microsoft.com/office/drawing/2014/main" id="{440E2C2A-513E-2146-E110-A5C05774C27F}"/>
                </a:ext>
              </a:extLst>
            </p:cNvPr>
            <p:cNvSpPr/>
            <p:nvPr/>
          </p:nvSpPr>
          <p:spPr>
            <a:xfrm>
              <a:off x="6296558" y="1357679"/>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accent4"/>
                  </a:solidFill>
                  <a:latin typeface="Arial" panose="020B0604020202020204" pitchFamily="34" charset="0"/>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4</a:t>
              </a:r>
              <a:endParaRPr lang="en-AU" sz="3000" b="1" dirty="0">
                <a:solidFill>
                  <a:schemeClr val="accent4"/>
                </a:solidFill>
                <a:latin typeface="Arial" panose="020B0604020202020204" pitchFamily="34" charset="0"/>
                <a:cs typeface="Arial" panose="020B0604020202020204" pitchFamily="34" charset="0"/>
              </a:endParaRPr>
            </a:p>
          </p:txBody>
        </p:sp>
        <p:sp>
          <p:nvSpPr>
            <p:cNvPr id="46" name="TextBox 25">
              <a:extLst>
                <a:ext uri="{FF2B5EF4-FFF2-40B4-BE49-F238E27FC236}">
                  <a16:creationId xmlns:a16="http://schemas.microsoft.com/office/drawing/2014/main" id="{D02490FE-53ED-8487-0BD7-E87F24833020}"/>
                </a:ext>
              </a:extLst>
            </p:cNvPr>
            <p:cNvSpPr txBox="1"/>
            <p:nvPr/>
          </p:nvSpPr>
          <p:spPr>
            <a:xfrm>
              <a:off x="7365678" y="1517893"/>
              <a:ext cx="3323272" cy="779701"/>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Arial" panose="020B0604020202020204" pitchFamily="34" charset="0"/>
                  <a:cs typeface="Arial" panose="020B0604020202020204" pitchFamily="34" charset="0"/>
                </a:rPr>
                <a:t>The team and physiotherapist</a:t>
              </a:r>
            </a:p>
            <a:p>
              <a:pPr>
                <a:lnSpc>
                  <a:spcPct val="150000"/>
                </a:lnSpc>
              </a:pPr>
              <a:r>
                <a:rPr lang="en-GB" sz="1800" b="1" dirty="0">
                  <a:latin typeface="Arial" panose="020B0604020202020204" pitchFamily="34" charset="0"/>
                  <a:cs typeface="Arial" panose="020B0604020202020204" pitchFamily="34" charset="0"/>
                </a:rPr>
                <a:t>doctor</a:t>
              </a:r>
            </a:p>
          </p:txBody>
        </p:sp>
      </p:grpSp>
      <p:grpSp>
        <p:nvGrpSpPr>
          <p:cNvPr id="10" name="Group 9">
            <a:extLst>
              <a:ext uri="{FF2B5EF4-FFF2-40B4-BE49-F238E27FC236}">
                <a16:creationId xmlns:a16="http://schemas.microsoft.com/office/drawing/2014/main" id="{7142E818-B4CB-D25C-2B20-1F053346A2B5}"/>
              </a:ext>
            </a:extLst>
          </p:cNvPr>
          <p:cNvGrpSpPr/>
          <p:nvPr/>
        </p:nvGrpSpPr>
        <p:grpSpPr>
          <a:xfrm>
            <a:off x="6296558" y="1260000"/>
            <a:ext cx="4684918" cy="946917"/>
            <a:chOff x="6296558" y="2249407"/>
            <a:chExt cx="4684918" cy="946917"/>
          </a:xfrm>
        </p:grpSpPr>
        <p:sp>
          <p:nvSpPr>
            <p:cNvPr id="41" name="Rectangle: Rounded Corners 40">
              <a:extLst>
                <a:ext uri="{FF2B5EF4-FFF2-40B4-BE49-F238E27FC236}">
                  <a16:creationId xmlns:a16="http://schemas.microsoft.com/office/drawing/2014/main" id="{D868B1C9-B182-2727-4865-6D5AC1780BED}"/>
                </a:ext>
                <a:ext uri="{C183D7F6-B498-43B3-948B-1728B52AA6E4}">
                  <adec:decorative xmlns:adec="http://schemas.microsoft.com/office/drawing/2017/decorative" val="1"/>
                </a:ext>
              </a:extLst>
            </p:cNvPr>
            <p:cNvSpPr/>
            <p:nvPr/>
          </p:nvSpPr>
          <p:spPr>
            <a:xfrm>
              <a:off x="6883620" y="224940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42" name="Oval 41">
              <a:hlinkClick r:id="rId3" action="ppaction://hlinksldjump"/>
              <a:extLst>
                <a:ext uri="{FF2B5EF4-FFF2-40B4-BE49-F238E27FC236}">
                  <a16:creationId xmlns:a16="http://schemas.microsoft.com/office/drawing/2014/main" id="{193FCBC3-0E7A-2B7F-C738-F5F9ECEE27FE}"/>
                </a:ext>
              </a:extLst>
            </p:cNvPr>
            <p:cNvSpPr/>
            <p:nvPr/>
          </p:nvSpPr>
          <p:spPr>
            <a:xfrm>
              <a:off x="6296558" y="2332324"/>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accent4"/>
                  </a:solidFill>
                  <a:latin typeface="Arial" panose="020B0604020202020204" pitchFamily="34" charset="0"/>
                  <a:cs typeface="Arial" panose="020B0604020202020204" pitchFamily="34" charset="0"/>
                  <a:hlinkClick r:id="rId8" action="ppaction://hlinksldjump">
                    <a:extLst>
                      <a:ext uri="{A12FA001-AC4F-418D-AE19-62706E023703}">
                        <ahyp:hlinkClr xmlns:ahyp="http://schemas.microsoft.com/office/drawing/2018/hyperlinkcolor" val="tx"/>
                      </a:ext>
                    </a:extLst>
                  </a:hlinkClick>
                </a:rPr>
                <a:t>5</a:t>
              </a:r>
              <a:endParaRPr lang="en-AU" sz="3000" b="1" dirty="0">
                <a:solidFill>
                  <a:schemeClr val="accent4"/>
                </a:solidFill>
                <a:latin typeface="Arial" panose="020B0604020202020204" pitchFamily="34" charset="0"/>
                <a:cs typeface="Arial" panose="020B0604020202020204" pitchFamily="34" charset="0"/>
              </a:endParaRPr>
            </a:p>
          </p:txBody>
        </p:sp>
        <p:sp>
          <p:nvSpPr>
            <p:cNvPr id="43" name="TextBox 25">
              <a:extLst>
                <a:ext uri="{FF2B5EF4-FFF2-40B4-BE49-F238E27FC236}">
                  <a16:creationId xmlns:a16="http://schemas.microsoft.com/office/drawing/2014/main" id="{01B14D85-E240-E3C6-279C-4A1257278E12}"/>
                </a:ext>
              </a:extLst>
            </p:cNvPr>
            <p:cNvSpPr txBox="1"/>
            <p:nvPr/>
          </p:nvSpPr>
          <p:spPr>
            <a:xfrm>
              <a:off x="7365678" y="2492538"/>
              <a:ext cx="3323272" cy="36420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Arial" panose="020B0604020202020204" pitchFamily="34" charset="0"/>
                  <a:cs typeface="Arial" panose="020B0604020202020204" pitchFamily="34" charset="0"/>
                </a:rPr>
                <a:t>The </a:t>
              </a:r>
              <a:r>
                <a:rPr lang="en-GB" sz="1800" b="1" dirty="0" err="1">
                  <a:latin typeface="Arial" panose="020B0604020202020204" pitchFamily="34" charset="0"/>
                  <a:cs typeface="Arial" panose="020B0604020202020204" pitchFamily="34" charset="0"/>
                </a:rPr>
                <a:t>biomechanist</a:t>
              </a:r>
              <a:endParaRPr lang="en-GB" sz="1800" b="1" dirty="0">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5A530F94-43DC-EF82-5D9C-3211124FC4C7}"/>
              </a:ext>
            </a:extLst>
          </p:cNvPr>
          <p:cNvGrpSpPr/>
          <p:nvPr/>
        </p:nvGrpSpPr>
        <p:grpSpPr>
          <a:xfrm>
            <a:off x="6296558" y="2419828"/>
            <a:ext cx="4684918" cy="946917"/>
            <a:chOff x="6296558" y="3249718"/>
            <a:chExt cx="4684918" cy="946917"/>
          </a:xfrm>
        </p:grpSpPr>
        <p:sp>
          <p:nvSpPr>
            <p:cNvPr id="38" name="Rectangle: Rounded Corners 37">
              <a:extLst>
                <a:ext uri="{FF2B5EF4-FFF2-40B4-BE49-F238E27FC236}">
                  <a16:creationId xmlns:a16="http://schemas.microsoft.com/office/drawing/2014/main" id="{22AE8CE5-94FD-CF39-4100-9EA79119BE34}"/>
                </a:ext>
                <a:ext uri="{C183D7F6-B498-43B3-948B-1728B52AA6E4}">
                  <adec:decorative xmlns:adec="http://schemas.microsoft.com/office/drawing/2017/decorative" val="1"/>
                </a:ext>
              </a:extLst>
            </p:cNvPr>
            <p:cNvSpPr/>
            <p:nvPr/>
          </p:nvSpPr>
          <p:spPr>
            <a:xfrm>
              <a:off x="6883620" y="324971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39" name="Oval 38">
              <a:hlinkClick r:id="rId3" action="ppaction://hlinksldjump"/>
              <a:extLst>
                <a:ext uri="{FF2B5EF4-FFF2-40B4-BE49-F238E27FC236}">
                  <a16:creationId xmlns:a16="http://schemas.microsoft.com/office/drawing/2014/main" id="{EF49910F-1BBC-C179-B3E7-5FA3AE36CDDD}"/>
                </a:ext>
              </a:extLst>
            </p:cNvPr>
            <p:cNvSpPr/>
            <p:nvPr/>
          </p:nvSpPr>
          <p:spPr>
            <a:xfrm>
              <a:off x="6296558" y="3332635"/>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accent4"/>
                  </a:solidFill>
                  <a:latin typeface="Arial" panose="020B0604020202020204" pitchFamily="34" charset="0"/>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6</a:t>
              </a:r>
              <a:endParaRPr lang="en-AU" sz="3000" b="1" dirty="0">
                <a:solidFill>
                  <a:schemeClr val="accent4"/>
                </a:solidFill>
                <a:latin typeface="Arial" panose="020B0604020202020204" pitchFamily="34" charset="0"/>
                <a:cs typeface="Arial" panose="020B0604020202020204" pitchFamily="34" charset="0"/>
              </a:endParaRPr>
            </a:p>
          </p:txBody>
        </p:sp>
        <p:sp>
          <p:nvSpPr>
            <p:cNvPr id="40" name="TextBox 25">
              <a:extLst>
                <a:ext uri="{FF2B5EF4-FFF2-40B4-BE49-F238E27FC236}">
                  <a16:creationId xmlns:a16="http://schemas.microsoft.com/office/drawing/2014/main" id="{88968FF3-2444-A530-5DD8-187BB12DE936}"/>
                </a:ext>
              </a:extLst>
            </p:cNvPr>
            <p:cNvSpPr txBox="1"/>
            <p:nvPr/>
          </p:nvSpPr>
          <p:spPr>
            <a:xfrm>
              <a:off x="7365678" y="3492849"/>
              <a:ext cx="3323272" cy="36420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Arial" panose="020B0604020202020204" pitchFamily="34" charset="0"/>
                  <a:cs typeface="Arial" panose="020B0604020202020204" pitchFamily="34" charset="0"/>
                </a:rPr>
                <a:t>The sports scientist</a:t>
              </a:r>
            </a:p>
          </p:txBody>
        </p:sp>
      </p:grpSp>
      <p:grpSp>
        <p:nvGrpSpPr>
          <p:cNvPr id="19" name="Group 18">
            <a:extLst>
              <a:ext uri="{FF2B5EF4-FFF2-40B4-BE49-F238E27FC236}">
                <a16:creationId xmlns:a16="http://schemas.microsoft.com/office/drawing/2014/main" id="{1E0E634E-6CC0-F546-2D04-2743D05DC47B}"/>
              </a:ext>
            </a:extLst>
          </p:cNvPr>
          <p:cNvGrpSpPr/>
          <p:nvPr/>
        </p:nvGrpSpPr>
        <p:grpSpPr>
          <a:xfrm>
            <a:off x="6296558" y="3509423"/>
            <a:ext cx="4684918" cy="946917"/>
            <a:chOff x="6296558" y="3249718"/>
            <a:chExt cx="4684918" cy="946917"/>
          </a:xfrm>
        </p:grpSpPr>
        <p:sp>
          <p:nvSpPr>
            <p:cNvPr id="47" name="Rectangle: Rounded Corners 46">
              <a:extLst>
                <a:ext uri="{FF2B5EF4-FFF2-40B4-BE49-F238E27FC236}">
                  <a16:creationId xmlns:a16="http://schemas.microsoft.com/office/drawing/2014/main" id="{E52F1A87-F5F2-E5A5-8D09-6AEADA7695E1}"/>
                </a:ext>
                <a:ext uri="{C183D7F6-B498-43B3-948B-1728B52AA6E4}">
                  <adec:decorative xmlns:adec="http://schemas.microsoft.com/office/drawing/2017/decorative" val="1"/>
                </a:ext>
              </a:extLst>
            </p:cNvPr>
            <p:cNvSpPr/>
            <p:nvPr/>
          </p:nvSpPr>
          <p:spPr>
            <a:xfrm>
              <a:off x="6883620" y="324971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48" name="Oval 47">
              <a:hlinkClick r:id="rId3" action="ppaction://hlinksldjump"/>
              <a:extLst>
                <a:ext uri="{FF2B5EF4-FFF2-40B4-BE49-F238E27FC236}">
                  <a16:creationId xmlns:a16="http://schemas.microsoft.com/office/drawing/2014/main" id="{1A3CE28D-7DA9-0282-11C0-12EEB2A8B545}"/>
                </a:ext>
              </a:extLst>
            </p:cNvPr>
            <p:cNvSpPr/>
            <p:nvPr/>
          </p:nvSpPr>
          <p:spPr>
            <a:xfrm>
              <a:off x="6296558" y="3332635"/>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accent4"/>
                  </a:solidFill>
                  <a:latin typeface="Arial" panose="020B0604020202020204" pitchFamily="34" charset="0"/>
                  <a:cs typeface="Arial" panose="020B0604020202020204" pitchFamily="34" charset="0"/>
                  <a:hlinkClick r:id="rId10" action="ppaction://hlinksldjump">
                    <a:extLst>
                      <a:ext uri="{A12FA001-AC4F-418D-AE19-62706E023703}">
                        <ahyp:hlinkClr xmlns:ahyp="http://schemas.microsoft.com/office/drawing/2018/hyperlinkcolor" val="tx"/>
                      </a:ext>
                    </a:extLst>
                  </a:hlinkClick>
                </a:rPr>
                <a:t>7</a:t>
              </a:r>
              <a:endParaRPr lang="en-AU" sz="3000" b="1" dirty="0">
                <a:solidFill>
                  <a:schemeClr val="accent4"/>
                </a:solidFill>
                <a:latin typeface="Arial" panose="020B0604020202020204" pitchFamily="34" charset="0"/>
                <a:cs typeface="Arial" panose="020B0604020202020204" pitchFamily="34" charset="0"/>
              </a:endParaRPr>
            </a:p>
          </p:txBody>
        </p:sp>
        <p:sp>
          <p:nvSpPr>
            <p:cNvPr id="49" name="TextBox 25">
              <a:extLst>
                <a:ext uri="{FF2B5EF4-FFF2-40B4-BE49-F238E27FC236}">
                  <a16:creationId xmlns:a16="http://schemas.microsoft.com/office/drawing/2014/main" id="{F01C7CCC-C071-735A-E604-EC00ADB23D41}"/>
                </a:ext>
              </a:extLst>
            </p:cNvPr>
            <p:cNvSpPr txBox="1"/>
            <p:nvPr/>
          </p:nvSpPr>
          <p:spPr>
            <a:xfrm>
              <a:off x="7365678" y="3492849"/>
              <a:ext cx="3323272" cy="36420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Arial" panose="020B0604020202020204" pitchFamily="34" charset="0"/>
                  <a:cs typeface="Arial" panose="020B0604020202020204" pitchFamily="34" charset="0"/>
                </a:rPr>
                <a:t>Assessment task</a:t>
              </a:r>
            </a:p>
          </p:txBody>
        </p:sp>
      </p:grpSp>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29D78-79AF-619E-0ED5-5542FFBA7A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DDEB12-E66E-B4E0-2AC4-CEBFAAC7147E}"/>
              </a:ext>
            </a:extLst>
          </p:cNvPr>
          <p:cNvSpPr>
            <a:spLocks noGrp="1"/>
          </p:cNvSpPr>
          <p:nvPr>
            <p:ph type="sldNum" sz="quarter" idx="12"/>
          </p:nvPr>
        </p:nvSpPr>
        <p:spPr/>
        <p:txBody>
          <a:bodyPr/>
          <a:lstStyle/>
          <a:p>
            <a:fld id="{10A01DC5-1685-4615-8240-15192985C6A2}" type="slidenum">
              <a:rPr lang="en-AU" smtClean="0"/>
              <a:t>30</a:t>
            </a:fld>
            <a:endParaRPr lang="en-AU"/>
          </a:p>
        </p:txBody>
      </p:sp>
      <p:sp>
        <p:nvSpPr>
          <p:cNvPr id="6" name="Title 5">
            <a:extLst>
              <a:ext uri="{FF2B5EF4-FFF2-40B4-BE49-F238E27FC236}">
                <a16:creationId xmlns:a16="http://schemas.microsoft.com/office/drawing/2014/main" id="{4DE72EEA-0D34-8ED5-6BAD-22C6984FF7AC}"/>
              </a:ext>
            </a:extLst>
          </p:cNvPr>
          <p:cNvSpPr>
            <a:spLocks noGrp="1"/>
          </p:cNvSpPr>
          <p:nvPr>
            <p:ph type="title"/>
          </p:nvPr>
        </p:nvSpPr>
        <p:spPr>
          <a:xfrm>
            <a:off x="360000" y="360000"/>
            <a:ext cx="11483998" cy="545601"/>
          </a:xfrm>
        </p:spPr>
        <p:txBody>
          <a:bodyPr/>
          <a:lstStyle/>
          <a:p>
            <a:r>
              <a:rPr lang="en-AU" dirty="0"/>
              <a:t>The team doctor and physiotherapist</a:t>
            </a:r>
          </a:p>
        </p:txBody>
      </p:sp>
      <p:sp>
        <p:nvSpPr>
          <p:cNvPr id="8" name="Content Placeholder 7">
            <a:extLst>
              <a:ext uri="{FF2B5EF4-FFF2-40B4-BE49-F238E27FC236}">
                <a16:creationId xmlns:a16="http://schemas.microsoft.com/office/drawing/2014/main" id="{1DF285C5-14C9-5925-74DD-E940DD0E2A54}"/>
              </a:ext>
            </a:extLst>
          </p:cNvPr>
          <p:cNvSpPr>
            <a:spLocks noGrp="1"/>
          </p:cNvSpPr>
          <p:nvPr>
            <p:ph sz="quarter" idx="19"/>
          </p:nvPr>
        </p:nvSpPr>
        <p:spPr>
          <a:xfrm>
            <a:off x="360362" y="1497014"/>
            <a:ext cx="10763637" cy="1459832"/>
          </a:xfrm>
        </p:spPr>
        <p:txBody>
          <a:bodyPr/>
          <a:lstStyle/>
          <a:p>
            <a:r>
              <a:rPr lang="en-AU" dirty="0"/>
              <a:t>Access the </a:t>
            </a:r>
            <a:r>
              <a:rPr lang="en-AU" u="sng" dirty="0">
                <a:hlinkClick r:id="rId3"/>
              </a:rPr>
              <a:t>Video – Physiotherapy and sports medicine (6:13)</a:t>
            </a:r>
            <a:r>
              <a:rPr lang="en-AU" dirty="0"/>
              <a:t> which highlights the importance of physiotherapy in supporting an elite A-League football team to maximise performance.  </a:t>
            </a:r>
          </a:p>
          <a:p>
            <a:endParaRPr lang="en-AU" dirty="0"/>
          </a:p>
          <a:p>
            <a:endParaRPr lang="en-AU" dirty="0"/>
          </a:p>
          <a:p>
            <a:endParaRPr lang="en-AU" dirty="0"/>
          </a:p>
          <a:p>
            <a:endParaRPr lang="en-AU" dirty="0"/>
          </a:p>
          <a:p>
            <a:endParaRPr lang="en-AU" dirty="0"/>
          </a:p>
        </p:txBody>
      </p:sp>
      <p:sp>
        <p:nvSpPr>
          <p:cNvPr id="3" name="Text Placeholder 12">
            <a:extLst>
              <a:ext uri="{FF2B5EF4-FFF2-40B4-BE49-F238E27FC236}">
                <a16:creationId xmlns:a16="http://schemas.microsoft.com/office/drawing/2014/main" id="{E9F3B136-CF11-978B-1CE0-858E2A6DC0E2}"/>
              </a:ext>
            </a:extLst>
          </p:cNvPr>
          <p:cNvSpPr>
            <a:spLocks noGrp="1"/>
          </p:cNvSpPr>
          <p:nvPr>
            <p:ph type="body" sz="quarter" idx="18"/>
          </p:nvPr>
        </p:nvSpPr>
        <p:spPr>
          <a:xfrm>
            <a:off x="360000" y="982520"/>
            <a:ext cx="11483998" cy="356423"/>
          </a:xfrm>
        </p:spPr>
        <p:txBody>
          <a:bodyPr/>
          <a:lstStyle/>
          <a:p>
            <a:r>
              <a:rPr lang="en-AU" dirty="0"/>
              <a:t>Video – Physiotherapy and sports medicine</a:t>
            </a:r>
          </a:p>
        </p:txBody>
      </p:sp>
      <p:pic>
        <p:nvPicPr>
          <p:cNvPr id="4" name="Picture 3">
            <a:extLst>
              <a:ext uri="{FF2B5EF4-FFF2-40B4-BE49-F238E27FC236}">
                <a16:creationId xmlns:a16="http://schemas.microsoft.com/office/drawing/2014/main" id="{3803A819-5E6D-78E5-E9A6-DF2EC36FAE1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196412" y="2495849"/>
            <a:ext cx="7091535" cy="4002151"/>
          </a:xfrm>
          <a:prstGeom prst="rect">
            <a:avLst/>
          </a:prstGeom>
        </p:spPr>
      </p:pic>
      <p:grpSp>
        <p:nvGrpSpPr>
          <p:cNvPr id="5" name="Group 4" descr="A white triangle play symbol appears in a red circle to allow access to the physiotherapy video">
            <a:extLst>
              <a:ext uri="{FF2B5EF4-FFF2-40B4-BE49-F238E27FC236}">
                <a16:creationId xmlns:a16="http://schemas.microsoft.com/office/drawing/2014/main" id="{EA35BAE2-0A8C-CAF9-858E-67D090F53111}"/>
              </a:ext>
            </a:extLst>
          </p:cNvPr>
          <p:cNvGrpSpPr/>
          <p:nvPr/>
        </p:nvGrpSpPr>
        <p:grpSpPr>
          <a:xfrm>
            <a:off x="5289821" y="4014893"/>
            <a:ext cx="806179" cy="806179"/>
            <a:chOff x="5339089" y="4093834"/>
            <a:chExt cx="806179" cy="806179"/>
          </a:xfrm>
        </p:grpSpPr>
        <p:sp>
          <p:nvSpPr>
            <p:cNvPr id="12" name="Oval 11">
              <a:extLst>
                <a:ext uri="{FF2B5EF4-FFF2-40B4-BE49-F238E27FC236}">
                  <a16:creationId xmlns:a16="http://schemas.microsoft.com/office/drawing/2014/main" id="{4CC4ED6C-02FC-0EA8-0638-9BA60772B337}"/>
                </a:ext>
              </a:extLst>
            </p:cNvPr>
            <p:cNvSpPr/>
            <p:nvPr/>
          </p:nvSpPr>
          <p:spPr>
            <a:xfrm>
              <a:off x="5339089" y="4093834"/>
              <a:ext cx="806179" cy="80617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4">
              <a:hlinkClick r:id="rId3"/>
              <a:extLst>
                <a:ext uri="{FF2B5EF4-FFF2-40B4-BE49-F238E27FC236}">
                  <a16:creationId xmlns:a16="http://schemas.microsoft.com/office/drawing/2014/main" id="{1C6E4E8F-E934-854D-2D05-77DBFE4AACAE}"/>
                </a:ext>
              </a:extLst>
            </p:cNvPr>
            <p:cNvSpPr/>
            <p:nvPr/>
          </p:nvSpPr>
          <p:spPr>
            <a:xfrm rot="5400000">
              <a:off x="5608607" y="4303383"/>
              <a:ext cx="449011" cy="387079"/>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2563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2E5AB82-B9FC-C94F-07A2-66B7FE3D9CFA}"/>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4592" r="24592"/>
          <a:stretch>
            <a:fillRect/>
          </a:stretch>
        </p:blipFill>
        <p:spPr/>
      </p:pic>
      <p:sp>
        <p:nvSpPr>
          <p:cNvPr id="7" name="Title 6">
            <a:extLst>
              <a:ext uri="{FF2B5EF4-FFF2-40B4-BE49-F238E27FC236}">
                <a16:creationId xmlns:a16="http://schemas.microsoft.com/office/drawing/2014/main" id="{FB507211-8984-DE4D-A84A-92EF9009F063}"/>
              </a:ext>
            </a:extLst>
          </p:cNvPr>
          <p:cNvSpPr>
            <a:spLocks noGrp="1"/>
          </p:cNvSpPr>
          <p:nvPr>
            <p:ph type="title"/>
          </p:nvPr>
        </p:nvSpPr>
        <p:spPr>
          <a:xfrm>
            <a:off x="5400000" y="360000"/>
            <a:ext cx="6444000" cy="554400"/>
          </a:xfrm>
        </p:spPr>
        <p:txBody>
          <a:bodyPr/>
          <a:lstStyle/>
          <a:p>
            <a:r>
              <a:rPr lang="en-AU" dirty="0"/>
              <a:t>The team doctor and physiotherapist</a:t>
            </a:r>
          </a:p>
        </p:txBody>
      </p:sp>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6"/>
          </p:nvPr>
        </p:nvSpPr>
        <p:spPr/>
        <p:txBody>
          <a:bodyPr/>
          <a:lstStyle/>
          <a:p>
            <a:fld id="{10A01DC5-1685-4615-8240-15192985C6A2}" type="slidenum">
              <a:rPr lang="en-AU" smtClean="0"/>
              <a:pPr/>
              <a:t>31</a:t>
            </a:fld>
            <a:endParaRPr lang="en-AU"/>
          </a:p>
        </p:txBody>
      </p:sp>
      <p:sp>
        <p:nvSpPr>
          <p:cNvPr id="9" name="Text Placeholder 8">
            <a:extLst>
              <a:ext uri="{FF2B5EF4-FFF2-40B4-BE49-F238E27FC236}">
                <a16:creationId xmlns:a16="http://schemas.microsoft.com/office/drawing/2014/main" id="{6CD3E6A7-2FB8-5956-FBB7-69D845C6A4B8}"/>
              </a:ext>
            </a:extLst>
          </p:cNvPr>
          <p:cNvSpPr>
            <a:spLocks noGrp="1"/>
          </p:cNvSpPr>
          <p:nvPr>
            <p:ph type="body" sz="quarter" idx="17"/>
          </p:nvPr>
        </p:nvSpPr>
        <p:spPr/>
        <p:txBody>
          <a:bodyPr/>
          <a:lstStyle/>
          <a:p>
            <a:r>
              <a:rPr lang="en-AU" sz="2200" dirty="0"/>
              <a:t>Despite the best physical preparation and precautionary actions, injuries regularly occur in sport. As the medic, it is your job to quickly assess and manage injuries to avoid causing any further damage and support the wellbeing of the player. Additionally, effective rehabilitation post-injury is critical to ensuring athletes can return to play successfully, which is your role as the team physiotherapist.</a:t>
            </a:r>
          </a:p>
        </p:txBody>
      </p:sp>
      <p:sp>
        <p:nvSpPr>
          <p:cNvPr id="10" name="Text Placeholder 9">
            <a:extLst>
              <a:ext uri="{FF2B5EF4-FFF2-40B4-BE49-F238E27FC236}">
                <a16:creationId xmlns:a16="http://schemas.microsoft.com/office/drawing/2014/main" id="{85EAFE00-5612-FFC7-5AE0-F68E515AB5F1}"/>
              </a:ext>
            </a:extLst>
          </p:cNvPr>
          <p:cNvSpPr>
            <a:spLocks noGrp="1"/>
          </p:cNvSpPr>
          <p:nvPr>
            <p:ph type="body" sz="quarter" idx="18"/>
          </p:nvPr>
        </p:nvSpPr>
        <p:spPr>
          <a:xfrm>
            <a:off x="5400001" y="1358935"/>
            <a:ext cx="6443999" cy="351065"/>
          </a:xfrm>
        </p:spPr>
        <p:txBody>
          <a:bodyPr/>
          <a:lstStyle/>
          <a:p>
            <a:r>
              <a:rPr lang="en-AU" dirty="0"/>
              <a:t>The role</a:t>
            </a:r>
          </a:p>
        </p:txBody>
      </p:sp>
    </p:spTree>
    <p:extLst>
      <p:ext uri="{BB962C8B-B14F-4D97-AF65-F5344CB8AC3E}">
        <p14:creationId xmlns:p14="http://schemas.microsoft.com/office/powerpoint/2010/main" val="51804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2"/>
          </p:nvPr>
        </p:nvSpPr>
        <p:spPr/>
        <p:txBody>
          <a:bodyPr/>
          <a:lstStyle/>
          <a:p>
            <a:fld id="{10A01DC5-1685-4615-8240-15192985C6A2}" type="slidenum">
              <a:rPr lang="en-AU" smtClean="0"/>
              <a:pPr/>
              <a:t>32</a:t>
            </a:fld>
            <a:endParaRPr lang="en-AU"/>
          </a:p>
        </p:txBody>
      </p:sp>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The team doctor and physiotherapist</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Group activities</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p:txBody>
          <a:bodyPr/>
          <a:lstStyle/>
          <a:p>
            <a:pPr marL="457200" indent="-457200">
              <a:buFont typeface="+mj-lt"/>
              <a:buAutoNum type="arabicPeriod"/>
            </a:pPr>
            <a:r>
              <a:rPr lang="en-AU" dirty="0"/>
              <a:t>Research the most common injuries sustained in football. Select 3 common injuries, one minor injury (requiring minor first aid, and return to play within a week) and 2 different major injuries (requiring multiple weeks or months recovery).</a:t>
            </a:r>
          </a:p>
          <a:p>
            <a:pPr marL="457200" indent="-457200">
              <a:buFont typeface="+mj-lt"/>
              <a:buAutoNum type="arabicPeriod"/>
            </a:pPr>
            <a:r>
              <a:rPr lang="en-AU" dirty="0"/>
              <a:t>For each injury, discuss</a:t>
            </a:r>
          </a:p>
          <a:p>
            <a:pPr marL="817200" lvl="4" indent="-457200">
              <a:buFont typeface="+mj-lt"/>
              <a:buAutoNum type="alphaLcPeriod"/>
            </a:pPr>
            <a:r>
              <a:rPr lang="en-AU" dirty="0"/>
              <a:t>the classification</a:t>
            </a:r>
          </a:p>
          <a:p>
            <a:pPr marL="817200" lvl="4" indent="-457200">
              <a:buFont typeface="+mj-lt"/>
              <a:buAutoNum type="alphaLcPeriod"/>
            </a:pPr>
            <a:r>
              <a:rPr lang="en-AU" dirty="0"/>
              <a:t>effective assessment and management of the injury.</a:t>
            </a:r>
          </a:p>
          <a:p>
            <a:endParaRPr lang="en-AU" dirty="0"/>
          </a:p>
          <a:p>
            <a:endParaRPr lang="en-AU" dirty="0"/>
          </a:p>
        </p:txBody>
      </p:sp>
    </p:spTree>
    <p:extLst>
      <p:ext uri="{BB962C8B-B14F-4D97-AF65-F5344CB8AC3E}">
        <p14:creationId xmlns:p14="http://schemas.microsoft.com/office/powerpoint/2010/main" val="390187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2"/>
          </p:nvPr>
        </p:nvSpPr>
        <p:spPr/>
        <p:txBody>
          <a:bodyPr/>
          <a:lstStyle/>
          <a:p>
            <a:fld id="{10A01DC5-1685-4615-8240-15192985C6A2}" type="slidenum">
              <a:rPr lang="en-AU" smtClean="0"/>
              <a:pPr/>
              <a:t>33</a:t>
            </a:fld>
            <a:endParaRPr lang="en-AU"/>
          </a:p>
        </p:txBody>
      </p:sp>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The team doctor and physiotherapist</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Group activities</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p:txBody>
          <a:bodyPr/>
          <a:lstStyle/>
          <a:p>
            <a:pPr marL="457200" indent="-457200">
              <a:buFont typeface="+mj-lt"/>
              <a:buAutoNum type="arabicPeriod" startAt="3"/>
            </a:pPr>
            <a:r>
              <a:rPr lang="en-AU" dirty="0"/>
              <a:t>For each major injury, design a rehabilitation and return to play plan, detailing</a:t>
            </a:r>
          </a:p>
          <a:p>
            <a:pPr marL="817200" lvl="4" indent="-457200">
              <a:buFont typeface="+mj-lt"/>
              <a:buAutoNum type="alphaLcPeriod"/>
            </a:pPr>
            <a:r>
              <a:rPr lang="en-AU" dirty="0"/>
              <a:t>the timing of different rehabilitation procedures including progressive mobilisation, graduated exercise, training, use of heat and cold</a:t>
            </a:r>
          </a:p>
          <a:p>
            <a:pPr marL="817200" lvl="4" indent="-457200">
              <a:buFont typeface="+mj-lt"/>
              <a:buAutoNum type="alphaLcPeriod"/>
            </a:pPr>
            <a:r>
              <a:rPr lang="en-AU" dirty="0"/>
              <a:t>indicators during recovery that progress the rehabilitation procedures (for example, reduced swelling, pain free, normal range of motion).</a:t>
            </a:r>
          </a:p>
          <a:p>
            <a:endParaRPr lang="en-AU" dirty="0"/>
          </a:p>
          <a:p>
            <a:endParaRPr lang="en-AU" dirty="0"/>
          </a:p>
          <a:p>
            <a:endParaRPr lang="en-AU" dirty="0"/>
          </a:p>
        </p:txBody>
      </p:sp>
    </p:spTree>
    <p:extLst>
      <p:ext uri="{BB962C8B-B14F-4D97-AF65-F5344CB8AC3E}">
        <p14:creationId xmlns:p14="http://schemas.microsoft.com/office/powerpoint/2010/main" val="73959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B076CA-71E0-AD90-CD8E-813CE7213A40}"/>
              </a:ext>
            </a:extLst>
          </p:cNvPr>
          <p:cNvSpPr>
            <a:spLocks noGrp="1"/>
          </p:cNvSpPr>
          <p:nvPr>
            <p:ph type="sldNum" sz="quarter" idx="12"/>
          </p:nvPr>
        </p:nvSpPr>
        <p:spPr/>
        <p:txBody>
          <a:bodyPr/>
          <a:lstStyle/>
          <a:p>
            <a:fld id="{10A01DC5-1685-4615-8240-15192985C6A2}" type="slidenum">
              <a:rPr lang="en-AU" smtClean="0"/>
              <a:t>34</a:t>
            </a:fld>
            <a:endParaRPr lang="en-AU"/>
          </a:p>
        </p:txBody>
      </p:sp>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The team doctor and physiotherapist</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3" y="1497013"/>
            <a:ext cx="5795508" cy="4879975"/>
          </a:xfrm>
        </p:spPr>
        <p:txBody>
          <a:bodyPr/>
          <a:lstStyle/>
          <a:p>
            <a:pPr marL="457200" indent="-457200">
              <a:buFont typeface="+mj-lt"/>
              <a:buAutoNum type="arabicPeriod" startAt="4"/>
            </a:pPr>
            <a:r>
              <a:rPr lang="en-AU" dirty="0"/>
              <a:t>Complete the following questions individually</a:t>
            </a:r>
          </a:p>
          <a:p>
            <a:pPr marL="817200" lvl="4" indent="-457200">
              <a:buFont typeface="+mj-lt"/>
              <a:buAutoNum type="alphaLcPeriod"/>
            </a:pPr>
            <a:r>
              <a:rPr lang="en-AU" dirty="0"/>
              <a:t>Propose and justify the rehabilitation procedures for one major injury experienced in the sport of football. </a:t>
            </a:r>
          </a:p>
          <a:p>
            <a:pPr marL="817200" lvl="4" indent="-457200">
              <a:buFont typeface="+mj-lt"/>
              <a:buAutoNum type="alphaLcPeriod"/>
            </a:pPr>
            <a:r>
              <a:rPr lang="en-AU" dirty="0"/>
              <a:t>Justify the return to play procedures for an athlete that has experienced a major injury while playing football.</a:t>
            </a:r>
          </a:p>
          <a:p>
            <a:endParaRPr lang="en-AU" dirty="0"/>
          </a:p>
        </p:txBody>
      </p:sp>
      <p:pic>
        <p:nvPicPr>
          <p:cNvPr id="5" name="Picture Placeholder 4">
            <a:extLst>
              <a:ext uri="{FF2B5EF4-FFF2-40B4-BE49-F238E27FC236}">
                <a16:creationId xmlns:a16="http://schemas.microsoft.com/office/drawing/2014/main" id="{1720530D-7D91-D945-DCE5-9F024C6A6755}"/>
              </a:ext>
              <a:ext uri="{C183D7F6-B498-43B3-948B-1728B52AA6E4}">
                <adec:decorative xmlns:adec="http://schemas.microsoft.com/office/drawing/2017/decorative" val="1"/>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20465" b="20465"/>
          <a:stretch>
            <a:fillRect/>
          </a:stretch>
        </p:blipFill>
        <p:spPr>
          <a:xfrm>
            <a:off x="6337300" y="1497013"/>
            <a:ext cx="5507038" cy="4879975"/>
          </a:xfrm>
        </p:spPr>
      </p:pic>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Individual task</a:t>
            </a:r>
          </a:p>
        </p:txBody>
      </p:sp>
    </p:spTree>
    <p:extLst>
      <p:ext uri="{BB962C8B-B14F-4D97-AF65-F5344CB8AC3E}">
        <p14:creationId xmlns:p14="http://schemas.microsoft.com/office/powerpoint/2010/main" val="398367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The </a:t>
            </a:r>
            <a:r>
              <a:rPr lang="en-AU" dirty="0" err="1"/>
              <a:t>biomechanist</a:t>
            </a:r>
            <a:endParaRPr lang="en-AU" dirty="0"/>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35</a:t>
            </a:fld>
            <a:endParaRPr lang="en-AU"/>
          </a:p>
        </p:txBody>
      </p:sp>
    </p:spTree>
    <p:extLst>
      <p:ext uri="{BB962C8B-B14F-4D97-AF65-F5344CB8AC3E}">
        <p14:creationId xmlns:p14="http://schemas.microsoft.com/office/powerpoint/2010/main" val="110524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8AC8B-743E-D826-9F39-7AF15B4405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A9CEC5-30BD-8D3B-9CE2-DE3E7A2AEEC3}"/>
              </a:ext>
            </a:extLst>
          </p:cNvPr>
          <p:cNvSpPr>
            <a:spLocks noGrp="1"/>
          </p:cNvSpPr>
          <p:nvPr>
            <p:ph type="sldNum" sz="quarter" idx="12"/>
          </p:nvPr>
        </p:nvSpPr>
        <p:spPr/>
        <p:txBody>
          <a:bodyPr/>
          <a:lstStyle/>
          <a:p>
            <a:fld id="{10A01DC5-1685-4615-8240-15192985C6A2}" type="slidenum">
              <a:rPr lang="en-AU" smtClean="0"/>
              <a:t>36</a:t>
            </a:fld>
            <a:endParaRPr lang="en-AU"/>
          </a:p>
        </p:txBody>
      </p:sp>
      <p:sp>
        <p:nvSpPr>
          <p:cNvPr id="6" name="Title 5">
            <a:extLst>
              <a:ext uri="{FF2B5EF4-FFF2-40B4-BE49-F238E27FC236}">
                <a16:creationId xmlns:a16="http://schemas.microsoft.com/office/drawing/2014/main" id="{4E335924-6C19-091F-58DA-A014D1C00198}"/>
              </a:ext>
            </a:extLst>
          </p:cNvPr>
          <p:cNvSpPr>
            <a:spLocks noGrp="1"/>
          </p:cNvSpPr>
          <p:nvPr>
            <p:ph type="title"/>
          </p:nvPr>
        </p:nvSpPr>
        <p:spPr>
          <a:xfrm>
            <a:off x="360000" y="360000"/>
            <a:ext cx="11483998" cy="545601"/>
          </a:xfrm>
        </p:spPr>
        <p:txBody>
          <a:bodyPr/>
          <a:lstStyle/>
          <a:p>
            <a:r>
              <a:rPr lang="en-AU" dirty="0"/>
              <a:t>The </a:t>
            </a:r>
            <a:r>
              <a:rPr lang="en-AU" dirty="0" err="1"/>
              <a:t>biomechanist</a:t>
            </a:r>
            <a:endParaRPr lang="en-AU" dirty="0"/>
          </a:p>
        </p:txBody>
      </p:sp>
      <p:sp>
        <p:nvSpPr>
          <p:cNvPr id="8" name="Content Placeholder 7">
            <a:extLst>
              <a:ext uri="{FF2B5EF4-FFF2-40B4-BE49-F238E27FC236}">
                <a16:creationId xmlns:a16="http://schemas.microsoft.com/office/drawing/2014/main" id="{46170411-A05E-6787-198D-BA16ECD0403B}"/>
              </a:ext>
            </a:extLst>
          </p:cNvPr>
          <p:cNvSpPr>
            <a:spLocks noGrp="1"/>
          </p:cNvSpPr>
          <p:nvPr>
            <p:ph sz="quarter" idx="19"/>
          </p:nvPr>
        </p:nvSpPr>
        <p:spPr>
          <a:xfrm>
            <a:off x="360362" y="1497014"/>
            <a:ext cx="10763637" cy="1459832"/>
          </a:xfrm>
        </p:spPr>
        <p:txBody>
          <a:bodyPr/>
          <a:lstStyle/>
          <a:p>
            <a:r>
              <a:rPr lang="en-AU" dirty="0"/>
              <a:t>Access the </a:t>
            </a:r>
            <a:r>
              <a:rPr lang="en-AU" u="sng" dirty="0">
                <a:hlinkClick r:id="rId3"/>
              </a:rPr>
              <a:t>Video – Biomechanics and sports science (7:51)</a:t>
            </a:r>
            <a:r>
              <a:rPr lang="en-AU" dirty="0"/>
              <a:t> which highlights the importance of biomechanics in supporting an elite A-League football team to maximise performance.</a:t>
            </a:r>
          </a:p>
          <a:p>
            <a:endParaRPr lang="en-AU" dirty="0"/>
          </a:p>
          <a:p>
            <a:endParaRPr lang="en-AU" dirty="0"/>
          </a:p>
          <a:p>
            <a:endParaRPr lang="en-AU" dirty="0"/>
          </a:p>
          <a:p>
            <a:endParaRPr lang="en-AU" dirty="0"/>
          </a:p>
        </p:txBody>
      </p:sp>
      <p:sp>
        <p:nvSpPr>
          <p:cNvPr id="3" name="Text Placeholder 12">
            <a:extLst>
              <a:ext uri="{FF2B5EF4-FFF2-40B4-BE49-F238E27FC236}">
                <a16:creationId xmlns:a16="http://schemas.microsoft.com/office/drawing/2014/main" id="{902B8C14-A6A3-3D97-8B59-E035520E8B85}"/>
              </a:ext>
            </a:extLst>
          </p:cNvPr>
          <p:cNvSpPr>
            <a:spLocks noGrp="1"/>
          </p:cNvSpPr>
          <p:nvPr>
            <p:ph type="body" sz="quarter" idx="18"/>
          </p:nvPr>
        </p:nvSpPr>
        <p:spPr>
          <a:xfrm>
            <a:off x="360000" y="982520"/>
            <a:ext cx="11483998" cy="356423"/>
          </a:xfrm>
        </p:spPr>
        <p:txBody>
          <a:bodyPr/>
          <a:lstStyle/>
          <a:p>
            <a:r>
              <a:rPr lang="en-AU" dirty="0"/>
              <a:t>Video – Biomechanics and sports science</a:t>
            </a:r>
          </a:p>
        </p:txBody>
      </p:sp>
      <p:pic>
        <p:nvPicPr>
          <p:cNvPr id="9" name="Picture 8">
            <a:extLst>
              <a:ext uri="{FF2B5EF4-FFF2-40B4-BE49-F238E27FC236}">
                <a16:creationId xmlns:a16="http://schemas.microsoft.com/office/drawing/2014/main" id="{9421845F-2ABF-94B7-413B-A4DD8CE01E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08990" y="2579364"/>
            <a:ext cx="6574020" cy="4026636"/>
          </a:xfrm>
          <a:prstGeom prst="rect">
            <a:avLst/>
          </a:prstGeom>
        </p:spPr>
      </p:pic>
      <p:grpSp>
        <p:nvGrpSpPr>
          <p:cNvPr id="7" name="Group 6">
            <a:extLst>
              <a:ext uri="{FF2B5EF4-FFF2-40B4-BE49-F238E27FC236}">
                <a16:creationId xmlns:a16="http://schemas.microsoft.com/office/drawing/2014/main" id="{982DB925-07DD-B71F-289D-7F916DC9552E}"/>
              </a:ext>
            </a:extLst>
          </p:cNvPr>
          <p:cNvGrpSpPr/>
          <p:nvPr/>
        </p:nvGrpSpPr>
        <p:grpSpPr>
          <a:xfrm>
            <a:off x="5339090" y="4189592"/>
            <a:ext cx="806179" cy="806179"/>
            <a:chOff x="5574133" y="4230234"/>
            <a:chExt cx="806179" cy="806179"/>
          </a:xfrm>
        </p:grpSpPr>
        <p:sp>
          <p:nvSpPr>
            <p:cNvPr id="11" name="Oval 10">
              <a:extLst>
                <a:ext uri="{FF2B5EF4-FFF2-40B4-BE49-F238E27FC236}">
                  <a16:creationId xmlns:a16="http://schemas.microsoft.com/office/drawing/2014/main" id="{A57BC352-9692-34DB-E91B-F91A5DB4EF7A}"/>
                </a:ext>
              </a:extLst>
            </p:cNvPr>
            <p:cNvSpPr/>
            <p:nvPr/>
          </p:nvSpPr>
          <p:spPr>
            <a:xfrm>
              <a:off x="5574133" y="4230234"/>
              <a:ext cx="806179" cy="80617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Triangle 4">
              <a:hlinkClick r:id="rId3"/>
              <a:extLst>
                <a:ext uri="{FF2B5EF4-FFF2-40B4-BE49-F238E27FC236}">
                  <a16:creationId xmlns:a16="http://schemas.microsoft.com/office/drawing/2014/main" id="{3014562D-4120-B2D8-ECCF-19261EFD68D9}"/>
                </a:ext>
              </a:extLst>
            </p:cNvPr>
            <p:cNvSpPr/>
            <p:nvPr/>
          </p:nvSpPr>
          <p:spPr>
            <a:xfrm rot="5400000">
              <a:off x="5852286" y="4439785"/>
              <a:ext cx="449011" cy="387079"/>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7003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0CA84B9-E950-6DC1-0C92-F38055F4E8E3}"/>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41161" t="-365" r="6359" b="365"/>
          <a:stretch/>
        </p:blipFill>
        <p:spPr>
          <a:xfrm>
            <a:off x="0" y="0"/>
            <a:ext cx="5040000" cy="6858000"/>
          </a:xfrm>
        </p:spPr>
      </p:pic>
      <p:sp>
        <p:nvSpPr>
          <p:cNvPr id="7" name="Title 6">
            <a:extLst>
              <a:ext uri="{FF2B5EF4-FFF2-40B4-BE49-F238E27FC236}">
                <a16:creationId xmlns:a16="http://schemas.microsoft.com/office/drawing/2014/main" id="{FB507211-8984-DE4D-A84A-92EF9009F063}"/>
              </a:ext>
            </a:extLst>
          </p:cNvPr>
          <p:cNvSpPr>
            <a:spLocks noGrp="1"/>
          </p:cNvSpPr>
          <p:nvPr>
            <p:ph type="title"/>
          </p:nvPr>
        </p:nvSpPr>
        <p:spPr>
          <a:xfrm>
            <a:off x="5400000" y="360000"/>
            <a:ext cx="6444000" cy="554400"/>
          </a:xfrm>
        </p:spPr>
        <p:txBody>
          <a:bodyPr/>
          <a:lstStyle/>
          <a:p>
            <a:r>
              <a:rPr lang="en-AU" dirty="0"/>
              <a:t>The </a:t>
            </a:r>
            <a:r>
              <a:rPr lang="en-AU" dirty="0" err="1"/>
              <a:t>biomechanist</a:t>
            </a:r>
            <a:endParaRPr lang="en-AU" dirty="0"/>
          </a:p>
        </p:txBody>
      </p:sp>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6"/>
          </p:nvPr>
        </p:nvSpPr>
        <p:spPr/>
        <p:txBody>
          <a:bodyPr/>
          <a:lstStyle/>
          <a:p>
            <a:fld id="{10A01DC5-1685-4615-8240-15192985C6A2}" type="slidenum">
              <a:rPr lang="en-AU" smtClean="0"/>
              <a:pPr/>
              <a:t>37</a:t>
            </a:fld>
            <a:endParaRPr lang="en-AU"/>
          </a:p>
        </p:txBody>
      </p:sp>
      <p:sp>
        <p:nvSpPr>
          <p:cNvPr id="9" name="Text Placeholder 8">
            <a:extLst>
              <a:ext uri="{FF2B5EF4-FFF2-40B4-BE49-F238E27FC236}">
                <a16:creationId xmlns:a16="http://schemas.microsoft.com/office/drawing/2014/main" id="{6CD3E6A7-2FB8-5956-FBB7-69D845C6A4B8}"/>
              </a:ext>
            </a:extLst>
          </p:cNvPr>
          <p:cNvSpPr>
            <a:spLocks noGrp="1"/>
          </p:cNvSpPr>
          <p:nvPr>
            <p:ph type="body" sz="quarter" idx="17"/>
          </p:nvPr>
        </p:nvSpPr>
        <p:spPr/>
        <p:txBody>
          <a:bodyPr/>
          <a:lstStyle/>
          <a:p>
            <a:r>
              <a:rPr lang="en-AU" sz="2200" dirty="0"/>
              <a:t>As a </a:t>
            </a:r>
            <a:r>
              <a:rPr lang="en-AU" sz="2200" dirty="0" err="1"/>
              <a:t>biomechanist</a:t>
            </a:r>
            <a:r>
              <a:rPr lang="en-AU" sz="2200" dirty="0"/>
              <a:t> working with the team, it is your role to analyse and assess how the athletes are physically moving to enhance performance and reduce injuries. In football, it encompasses analysing the best technique when running, kicking, dribbling and defending the ball to ensure athletes know how to most effectively apply and absorb force on the ball and the ground, and to understand how the ball travels through the air.</a:t>
            </a:r>
          </a:p>
        </p:txBody>
      </p:sp>
      <p:sp>
        <p:nvSpPr>
          <p:cNvPr id="10" name="Text Placeholder 9">
            <a:extLst>
              <a:ext uri="{FF2B5EF4-FFF2-40B4-BE49-F238E27FC236}">
                <a16:creationId xmlns:a16="http://schemas.microsoft.com/office/drawing/2014/main" id="{85EAFE00-5612-FFC7-5AE0-F68E515AB5F1}"/>
              </a:ext>
            </a:extLst>
          </p:cNvPr>
          <p:cNvSpPr>
            <a:spLocks noGrp="1"/>
          </p:cNvSpPr>
          <p:nvPr>
            <p:ph type="body" sz="quarter" idx="18"/>
          </p:nvPr>
        </p:nvSpPr>
        <p:spPr>
          <a:xfrm>
            <a:off x="5399997" y="982520"/>
            <a:ext cx="6443999" cy="351065"/>
          </a:xfrm>
        </p:spPr>
        <p:txBody>
          <a:bodyPr/>
          <a:lstStyle/>
          <a:p>
            <a:r>
              <a:rPr lang="en-AU" dirty="0"/>
              <a:t>The role</a:t>
            </a:r>
          </a:p>
        </p:txBody>
      </p:sp>
    </p:spTree>
    <p:extLst>
      <p:ext uri="{BB962C8B-B14F-4D97-AF65-F5344CB8AC3E}">
        <p14:creationId xmlns:p14="http://schemas.microsoft.com/office/powerpoint/2010/main" val="150057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2"/>
          </p:nvPr>
        </p:nvSpPr>
        <p:spPr/>
        <p:txBody>
          <a:bodyPr/>
          <a:lstStyle/>
          <a:p>
            <a:fld id="{10A01DC5-1685-4615-8240-15192985C6A2}" type="slidenum">
              <a:rPr lang="en-AU" smtClean="0"/>
              <a:pPr/>
              <a:t>38</a:t>
            </a:fld>
            <a:endParaRPr lang="en-AU"/>
          </a:p>
        </p:txBody>
      </p:sp>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The </a:t>
            </a:r>
            <a:r>
              <a:rPr lang="en-AU" dirty="0" err="1"/>
              <a:t>biomechanist</a:t>
            </a:r>
            <a:r>
              <a:rPr lang="en-AU" dirty="0"/>
              <a:t> </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Group activities</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p:txBody>
          <a:bodyPr/>
          <a:lstStyle/>
          <a:p>
            <a:pPr marL="457200" indent="-457200">
              <a:buFont typeface="+mj-lt"/>
              <a:buAutoNum type="arabicPeriod"/>
            </a:pPr>
            <a:r>
              <a:rPr lang="en-AU" dirty="0"/>
              <a:t>Revise the most common injuries experienced in football (from Step 1 of the team doctor and physiotherapist section). Brainstorm the role of biomechanics in potentially reducing the occurrence of these injuries.</a:t>
            </a:r>
          </a:p>
          <a:p>
            <a:endParaRPr lang="en-AU" dirty="0"/>
          </a:p>
        </p:txBody>
      </p:sp>
    </p:spTree>
    <p:extLst>
      <p:ext uri="{BB962C8B-B14F-4D97-AF65-F5344CB8AC3E}">
        <p14:creationId xmlns:p14="http://schemas.microsoft.com/office/powerpoint/2010/main" val="84258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2"/>
          </p:nvPr>
        </p:nvSpPr>
        <p:spPr/>
        <p:txBody>
          <a:bodyPr/>
          <a:lstStyle/>
          <a:p>
            <a:fld id="{10A01DC5-1685-4615-8240-15192985C6A2}" type="slidenum">
              <a:rPr lang="en-AU" smtClean="0"/>
              <a:pPr/>
              <a:t>39</a:t>
            </a:fld>
            <a:endParaRPr lang="en-AU"/>
          </a:p>
        </p:txBody>
      </p:sp>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The </a:t>
            </a:r>
            <a:r>
              <a:rPr lang="en-AU" dirty="0" err="1"/>
              <a:t>biomechanist</a:t>
            </a:r>
            <a:endParaRPr lang="en-AU" dirty="0"/>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Group activities</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p:txBody>
          <a:bodyPr/>
          <a:lstStyle/>
          <a:p>
            <a:pPr marL="457200" indent="-457200">
              <a:buFont typeface="+mj-lt"/>
              <a:buAutoNum type="arabicPeriod" startAt="2"/>
            </a:pPr>
            <a:r>
              <a:rPr lang="en-AU" dirty="0"/>
              <a:t>Team statistics collected from the previous year have identified 2 key areas for improvement for this season. These are:</a:t>
            </a:r>
          </a:p>
          <a:p>
            <a:pPr marL="817200" lvl="4" indent="-457200">
              <a:buFont typeface="+mj-lt"/>
              <a:buAutoNum type="alphaLcPeriod"/>
            </a:pPr>
            <a:r>
              <a:rPr lang="en-AU" dirty="0"/>
              <a:t>Area 1: Striking the ball when making an attempt at goal. On average, when players in this team are striking the ball for an attempt at goal, their strike has 3% less power than opposing teams. In your groups, discuss and answer</a:t>
            </a:r>
          </a:p>
          <a:p>
            <a:pPr marL="3028887" lvl="5" indent="-514350">
              <a:buFont typeface="+mj-lt"/>
              <a:buAutoNum type="romanLcPeriod"/>
            </a:pPr>
            <a:r>
              <a:rPr lang="en-AU" dirty="0"/>
              <a:t>What impact does this have on the motion of the ball?</a:t>
            </a:r>
          </a:p>
          <a:p>
            <a:pPr marL="3028887" lvl="5" indent="-514350">
              <a:buFont typeface="+mj-lt"/>
              <a:buAutoNum type="romanLcPeriod"/>
            </a:pPr>
            <a:r>
              <a:rPr lang="en-AU" dirty="0"/>
              <a:t>What implications does this have on performance?</a:t>
            </a:r>
          </a:p>
          <a:p>
            <a:pPr marL="3028887" lvl="5" indent="-514350">
              <a:buFont typeface="+mj-lt"/>
              <a:buAutoNum type="romanLcPeriod"/>
            </a:pPr>
            <a:r>
              <a:rPr lang="en-AU" dirty="0"/>
              <a:t>How can biomechanics be used to improve this aspect of performance?</a:t>
            </a:r>
          </a:p>
        </p:txBody>
      </p:sp>
    </p:spTree>
    <p:extLst>
      <p:ext uri="{BB962C8B-B14F-4D97-AF65-F5344CB8AC3E}">
        <p14:creationId xmlns:p14="http://schemas.microsoft.com/office/powerpoint/2010/main" val="402022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intentions and success criteria</a:t>
            </a:r>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03000" cy="455964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2000" b="1" dirty="0">
                <a:solidFill>
                  <a:schemeClr val="accent1"/>
                </a:solidFill>
                <a:latin typeface="Arial" panose="020B0604020202020204" pitchFamily="34" charset="0"/>
                <a:cs typeface="Arial" panose="020B0604020202020204" pitchFamily="34" charset="0"/>
              </a:rPr>
              <a:t>We are learning to</a:t>
            </a:r>
            <a:r>
              <a:rPr lang="en-AU" sz="2000" b="1" dirty="0">
                <a:solidFill>
                  <a:schemeClr val="accent1"/>
                </a:solidFill>
                <a:latin typeface="Arial" panose="020B0604020202020204" pitchFamily="34" charset="0"/>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understand how factors including training, nutrition, supplementation, sports psychology, biomechanical principles, technology and sports medicine impact movement and performance in football</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analyse how an annual team training program is planned and structured to improve performance in football</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critically analyse the relationships between, and implications of, a range of factors including training, nutrition, supplementation, sports psychology, biomechanical principles, technology and sports medicine to influence performance in football</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propose and evaluate solutions to complex issues relating to improving performance in football.</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36489671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2"/>
          </p:nvPr>
        </p:nvSpPr>
        <p:spPr/>
        <p:txBody>
          <a:bodyPr/>
          <a:lstStyle/>
          <a:p>
            <a:fld id="{10A01DC5-1685-4615-8240-15192985C6A2}" type="slidenum">
              <a:rPr lang="en-AU" smtClean="0"/>
              <a:pPr/>
              <a:t>40</a:t>
            </a:fld>
            <a:endParaRPr lang="en-AU"/>
          </a:p>
        </p:txBody>
      </p:sp>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The </a:t>
            </a:r>
            <a:r>
              <a:rPr lang="en-AU" dirty="0" err="1"/>
              <a:t>biomechanist</a:t>
            </a:r>
            <a:endParaRPr lang="en-AU" dirty="0"/>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Group activities</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p:txBody>
          <a:bodyPr/>
          <a:lstStyle/>
          <a:p>
            <a:pPr marL="457200" indent="-457200">
              <a:buFont typeface="+mj-lt"/>
              <a:buAutoNum type="alphaLcPeriod" startAt="2"/>
            </a:pPr>
            <a:r>
              <a:rPr lang="en-AU" dirty="0"/>
              <a:t>Area 2: Stopping and controlling an airborne ball that has been struck from a distance. When stopping and controlling an airborne ball that has travelled over 20 m, players are making an error and losing possession of the ball 35% of the time. In your groups, discuss and answer</a:t>
            </a:r>
          </a:p>
          <a:p>
            <a:pPr marL="874350" lvl="4" indent="-514350">
              <a:buFont typeface="+mj-lt"/>
              <a:buAutoNum type="romanLcPeriod"/>
            </a:pPr>
            <a:r>
              <a:rPr lang="en-AU" dirty="0"/>
              <a:t>What biomechanical principles need to be considered when stopping and controlling a ball that is being received?</a:t>
            </a:r>
          </a:p>
          <a:p>
            <a:pPr marL="874350" lvl="4" indent="-514350">
              <a:buFont typeface="+mj-lt"/>
              <a:buAutoNum type="romanLcPeriod"/>
            </a:pPr>
            <a:r>
              <a:rPr lang="en-AU" dirty="0"/>
              <a:t>What strategies would you recommend to improve the team’s performance in this aspect of the game?</a:t>
            </a:r>
          </a:p>
          <a:p>
            <a:endParaRPr lang="en-AU" dirty="0"/>
          </a:p>
        </p:txBody>
      </p:sp>
    </p:spTree>
    <p:extLst>
      <p:ext uri="{BB962C8B-B14F-4D97-AF65-F5344CB8AC3E}">
        <p14:creationId xmlns:p14="http://schemas.microsoft.com/office/powerpoint/2010/main" val="19190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2"/>
          </p:nvPr>
        </p:nvSpPr>
        <p:spPr/>
        <p:txBody>
          <a:bodyPr/>
          <a:lstStyle/>
          <a:p>
            <a:fld id="{10A01DC5-1685-4615-8240-15192985C6A2}" type="slidenum">
              <a:rPr lang="en-AU" smtClean="0"/>
              <a:pPr/>
              <a:t>41</a:t>
            </a:fld>
            <a:endParaRPr lang="en-AU"/>
          </a:p>
        </p:txBody>
      </p:sp>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The </a:t>
            </a:r>
            <a:r>
              <a:rPr lang="en-AU" dirty="0" err="1"/>
              <a:t>biomechanist</a:t>
            </a:r>
            <a:endParaRPr lang="en-AU" dirty="0"/>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Group activities</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p:txBody>
          <a:bodyPr/>
          <a:lstStyle/>
          <a:p>
            <a:pPr marL="457200" indent="-457200">
              <a:buFont typeface="+mj-lt"/>
              <a:buAutoNum type="arabicPeriod" startAt="3"/>
            </a:pPr>
            <a:r>
              <a:rPr lang="en-AU" dirty="0"/>
              <a:t>Another area for improvement identified by the offensive coach in his post season notes was the players ability to ‘bend’ (travel in a curved path) the ball around when striking a free kick. </a:t>
            </a:r>
          </a:p>
          <a:p>
            <a:pPr marL="817200" lvl="4" indent="-457200">
              <a:buFont typeface="+mj-lt"/>
              <a:buAutoNum type="alphaLcPeriod"/>
            </a:pPr>
            <a:r>
              <a:rPr lang="en-AU" dirty="0"/>
              <a:t>Discuss the benefit of causing the ball to bend when striking at goal.</a:t>
            </a:r>
          </a:p>
          <a:p>
            <a:pPr marL="817200" lvl="4" indent="-457200">
              <a:buFont typeface="+mj-lt"/>
              <a:buAutoNum type="alphaLcPeriod"/>
            </a:pPr>
            <a:r>
              <a:rPr lang="en-AU" dirty="0"/>
              <a:t>Draw a diagram that could be used to help the athletes understand how the Magnus effect will cause a ball to ‘bend’ when it is struck.</a:t>
            </a:r>
          </a:p>
        </p:txBody>
      </p:sp>
    </p:spTree>
    <p:extLst>
      <p:ext uri="{BB962C8B-B14F-4D97-AF65-F5344CB8AC3E}">
        <p14:creationId xmlns:p14="http://schemas.microsoft.com/office/powerpoint/2010/main" val="253085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2"/>
          </p:nvPr>
        </p:nvSpPr>
        <p:spPr/>
        <p:txBody>
          <a:bodyPr/>
          <a:lstStyle/>
          <a:p>
            <a:fld id="{10A01DC5-1685-4615-8240-15192985C6A2}" type="slidenum">
              <a:rPr lang="en-AU" smtClean="0"/>
              <a:pPr/>
              <a:t>42</a:t>
            </a:fld>
            <a:endParaRPr lang="en-AU"/>
          </a:p>
        </p:txBody>
      </p:sp>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The </a:t>
            </a:r>
            <a:r>
              <a:rPr lang="en-AU" dirty="0" err="1"/>
              <a:t>biomechanist</a:t>
            </a:r>
            <a:endParaRPr lang="en-AU" dirty="0"/>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Group activities</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p:txBody>
          <a:bodyPr/>
          <a:lstStyle/>
          <a:p>
            <a:pPr marL="457200" indent="-457200">
              <a:buFont typeface="+mj-lt"/>
              <a:buAutoNum type="arabicPeriod" startAt="4"/>
            </a:pPr>
            <a:r>
              <a:rPr lang="en-AU" dirty="0"/>
              <a:t>The team physiotherapist identified that during the pre-season last year there was an abnormally high proportion of players presenting with signs and symptoms of plantar fasciitis and/or Achilles pain about halfway through the pre-season. </a:t>
            </a:r>
          </a:p>
          <a:p>
            <a:pPr marL="817200" lvl="4" indent="-457200">
              <a:buFont typeface="+mj-lt"/>
              <a:buAutoNum type="alphaLcPeriod"/>
            </a:pPr>
            <a:r>
              <a:rPr lang="en-AU" dirty="0"/>
              <a:t>What biomechanical factors may have influenced this statistic?</a:t>
            </a:r>
          </a:p>
          <a:p>
            <a:pPr marL="817200" lvl="4" indent="-457200">
              <a:buFont typeface="+mj-lt"/>
              <a:buAutoNum type="alphaLcPeriod"/>
            </a:pPr>
            <a:r>
              <a:rPr lang="en-AU" dirty="0"/>
              <a:t>What recommendations could you make to the training staff to reduce the occurrence of this for the following season?</a:t>
            </a:r>
          </a:p>
          <a:p>
            <a:endParaRPr lang="en-AU" dirty="0"/>
          </a:p>
        </p:txBody>
      </p:sp>
    </p:spTree>
    <p:extLst>
      <p:ext uri="{BB962C8B-B14F-4D97-AF65-F5344CB8AC3E}">
        <p14:creationId xmlns:p14="http://schemas.microsoft.com/office/powerpoint/2010/main" val="133666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B076CA-71E0-AD90-CD8E-813CE7213A40}"/>
              </a:ext>
            </a:extLst>
          </p:cNvPr>
          <p:cNvSpPr>
            <a:spLocks noGrp="1"/>
          </p:cNvSpPr>
          <p:nvPr>
            <p:ph type="sldNum" sz="quarter" idx="12"/>
          </p:nvPr>
        </p:nvSpPr>
        <p:spPr/>
        <p:txBody>
          <a:bodyPr/>
          <a:lstStyle/>
          <a:p>
            <a:fld id="{10A01DC5-1685-4615-8240-15192985C6A2}" type="slidenum">
              <a:rPr lang="en-AU" smtClean="0"/>
              <a:t>43</a:t>
            </a:fld>
            <a:endParaRPr lang="en-AU"/>
          </a:p>
        </p:txBody>
      </p:sp>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The </a:t>
            </a:r>
            <a:r>
              <a:rPr lang="en-AU" dirty="0" err="1"/>
              <a:t>biomechanist</a:t>
            </a:r>
            <a:endParaRPr lang="en-AU" dirty="0"/>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3" y="1497013"/>
            <a:ext cx="5795508" cy="4879975"/>
          </a:xfrm>
        </p:spPr>
        <p:txBody>
          <a:bodyPr/>
          <a:lstStyle/>
          <a:p>
            <a:pPr marL="457200" indent="-457200">
              <a:buFont typeface="+mj-lt"/>
              <a:buAutoNum type="arabicPeriod" startAt="5"/>
            </a:pPr>
            <a:r>
              <a:rPr lang="en-AU" dirty="0"/>
              <a:t>Complete the following question individually: </a:t>
            </a:r>
          </a:p>
          <a:p>
            <a:r>
              <a:rPr lang="en-AU" dirty="0"/>
              <a:t>Propose ways in which biomechanics can be used to develop efficient movements for sustained movement and improved performance in football.</a:t>
            </a:r>
          </a:p>
          <a:p>
            <a:endParaRPr lang="en-AU" dirty="0"/>
          </a:p>
        </p:txBody>
      </p:sp>
      <p:pic>
        <p:nvPicPr>
          <p:cNvPr id="5" name="Picture Placeholder 4">
            <a:extLst>
              <a:ext uri="{FF2B5EF4-FFF2-40B4-BE49-F238E27FC236}">
                <a16:creationId xmlns:a16="http://schemas.microsoft.com/office/drawing/2014/main" id="{1720530D-7D91-D945-DCE5-9F024C6A6755}"/>
              </a:ext>
              <a:ext uri="{C183D7F6-B498-43B3-948B-1728B52AA6E4}">
                <adec:decorative xmlns:adec="http://schemas.microsoft.com/office/drawing/2017/decorative" val="1"/>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20465" b="20465"/>
          <a:stretch>
            <a:fillRect/>
          </a:stretch>
        </p:blipFill>
        <p:spPr>
          <a:xfrm>
            <a:off x="6337300" y="1497013"/>
            <a:ext cx="5507038" cy="4879975"/>
          </a:xfrm>
        </p:spPr>
      </p:pic>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Individual task</a:t>
            </a:r>
          </a:p>
        </p:txBody>
      </p:sp>
    </p:spTree>
    <p:extLst>
      <p:ext uri="{BB962C8B-B14F-4D97-AF65-F5344CB8AC3E}">
        <p14:creationId xmlns:p14="http://schemas.microsoft.com/office/powerpoint/2010/main" val="84814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The sports scientist</a:t>
            </a:r>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44</a:t>
            </a:fld>
            <a:endParaRPr lang="en-AU"/>
          </a:p>
        </p:txBody>
      </p:sp>
    </p:spTree>
    <p:extLst>
      <p:ext uri="{BB962C8B-B14F-4D97-AF65-F5344CB8AC3E}">
        <p14:creationId xmlns:p14="http://schemas.microsoft.com/office/powerpoint/2010/main" val="400207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8E480-ADFE-44BF-E4C1-6A444AD2C68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90D12B-CB98-20E4-95AC-8E92FC7FEE6C}"/>
              </a:ext>
            </a:extLst>
          </p:cNvPr>
          <p:cNvSpPr>
            <a:spLocks noGrp="1"/>
          </p:cNvSpPr>
          <p:nvPr>
            <p:ph type="sldNum" sz="quarter" idx="12"/>
          </p:nvPr>
        </p:nvSpPr>
        <p:spPr/>
        <p:txBody>
          <a:bodyPr/>
          <a:lstStyle/>
          <a:p>
            <a:fld id="{10A01DC5-1685-4615-8240-15192985C6A2}" type="slidenum">
              <a:rPr lang="en-AU" smtClean="0"/>
              <a:t>45</a:t>
            </a:fld>
            <a:endParaRPr lang="en-AU"/>
          </a:p>
        </p:txBody>
      </p:sp>
      <p:sp>
        <p:nvSpPr>
          <p:cNvPr id="6" name="Title 5">
            <a:extLst>
              <a:ext uri="{FF2B5EF4-FFF2-40B4-BE49-F238E27FC236}">
                <a16:creationId xmlns:a16="http://schemas.microsoft.com/office/drawing/2014/main" id="{A0EF637B-012B-8EF9-9657-7D63E8ACB89A}"/>
              </a:ext>
            </a:extLst>
          </p:cNvPr>
          <p:cNvSpPr>
            <a:spLocks noGrp="1"/>
          </p:cNvSpPr>
          <p:nvPr>
            <p:ph type="title"/>
          </p:nvPr>
        </p:nvSpPr>
        <p:spPr>
          <a:xfrm>
            <a:off x="360000" y="360000"/>
            <a:ext cx="11483998" cy="545601"/>
          </a:xfrm>
        </p:spPr>
        <p:txBody>
          <a:bodyPr/>
          <a:lstStyle/>
          <a:p>
            <a:r>
              <a:rPr lang="en-AU" dirty="0"/>
              <a:t>The sport scientist</a:t>
            </a:r>
          </a:p>
        </p:txBody>
      </p:sp>
      <p:sp>
        <p:nvSpPr>
          <p:cNvPr id="8" name="Content Placeholder 7">
            <a:extLst>
              <a:ext uri="{FF2B5EF4-FFF2-40B4-BE49-F238E27FC236}">
                <a16:creationId xmlns:a16="http://schemas.microsoft.com/office/drawing/2014/main" id="{926E5F0B-E39A-845F-83BE-57E84FE89E69}"/>
              </a:ext>
            </a:extLst>
          </p:cNvPr>
          <p:cNvSpPr>
            <a:spLocks noGrp="1"/>
          </p:cNvSpPr>
          <p:nvPr>
            <p:ph sz="quarter" idx="19"/>
          </p:nvPr>
        </p:nvSpPr>
        <p:spPr>
          <a:xfrm>
            <a:off x="360362" y="1497014"/>
            <a:ext cx="10763637" cy="1459832"/>
          </a:xfrm>
        </p:spPr>
        <p:txBody>
          <a:bodyPr/>
          <a:lstStyle/>
          <a:p>
            <a:r>
              <a:rPr lang="en-AU" dirty="0"/>
              <a:t>Access the </a:t>
            </a:r>
            <a:r>
              <a:rPr lang="en-AU" u="sng" dirty="0">
                <a:hlinkClick r:id="rId3"/>
              </a:rPr>
              <a:t>Video – Biomechanics and sports science (7:51)</a:t>
            </a:r>
            <a:r>
              <a:rPr lang="en-AU" dirty="0"/>
              <a:t> which highlights the importance of sport science in supporting an elite A-League football team to maximise performance.</a:t>
            </a:r>
          </a:p>
          <a:p>
            <a:endParaRPr lang="en-AU" dirty="0"/>
          </a:p>
          <a:p>
            <a:endParaRPr lang="en-AU" dirty="0"/>
          </a:p>
          <a:p>
            <a:endParaRPr lang="en-AU" dirty="0"/>
          </a:p>
          <a:p>
            <a:endParaRPr lang="en-AU" dirty="0"/>
          </a:p>
        </p:txBody>
      </p:sp>
      <p:sp>
        <p:nvSpPr>
          <p:cNvPr id="3" name="Text Placeholder 12">
            <a:extLst>
              <a:ext uri="{FF2B5EF4-FFF2-40B4-BE49-F238E27FC236}">
                <a16:creationId xmlns:a16="http://schemas.microsoft.com/office/drawing/2014/main" id="{6905CC4B-ECD8-A295-EAAF-1C04F67F2E32}"/>
              </a:ext>
            </a:extLst>
          </p:cNvPr>
          <p:cNvSpPr>
            <a:spLocks noGrp="1"/>
          </p:cNvSpPr>
          <p:nvPr>
            <p:ph type="body" sz="quarter" idx="18"/>
          </p:nvPr>
        </p:nvSpPr>
        <p:spPr>
          <a:xfrm>
            <a:off x="360000" y="982520"/>
            <a:ext cx="11483998" cy="356423"/>
          </a:xfrm>
        </p:spPr>
        <p:txBody>
          <a:bodyPr/>
          <a:lstStyle/>
          <a:p>
            <a:r>
              <a:rPr lang="en-AU" dirty="0"/>
              <a:t>Video – Biomechanics and sports science</a:t>
            </a:r>
          </a:p>
        </p:txBody>
      </p:sp>
      <p:pic>
        <p:nvPicPr>
          <p:cNvPr id="10" name="Picture 9">
            <a:extLst>
              <a:ext uri="{FF2B5EF4-FFF2-40B4-BE49-F238E27FC236}">
                <a16:creationId xmlns:a16="http://schemas.microsoft.com/office/drawing/2014/main" id="{4CF680A7-E50D-F00D-57E7-A53B73F36B8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902935" y="2604449"/>
            <a:ext cx="6386129" cy="3911551"/>
          </a:xfrm>
          <a:prstGeom prst="rect">
            <a:avLst/>
          </a:prstGeom>
        </p:spPr>
      </p:pic>
      <p:grpSp>
        <p:nvGrpSpPr>
          <p:cNvPr id="11" name="Group 10">
            <a:extLst>
              <a:ext uri="{FF2B5EF4-FFF2-40B4-BE49-F238E27FC236}">
                <a16:creationId xmlns:a16="http://schemas.microsoft.com/office/drawing/2014/main" id="{2CB6D53B-43C8-687E-F15A-7E7F83C69D32}"/>
              </a:ext>
            </a:extLst>
          </p:cNvPr>
          <p:cNvGrpSpPr/>
          <p:nvPr/>
        </p:nvGrpSpPr>
        <p:grpSpPr>
          <a:xfrm>
            <a:off x="5692909" y="4064281"/>
            <a:ext cx="806179" cy="806179"/>
            <a:chOff x="5574133" y="4230234"/>
            <a:chExt cx="806179" cy="806179"/>
          </a:xfrm>
        </p:grpSpPr>
        <p:sp>
          <p:nvSpPr>
            <p:cNvPr id="12" name="Oval 11">
              <a:extLst>
                <a:ext uri="{FF2B5EF4-FFF2-40B4-BE49-F238E27FC236}">
                  <a16:creationId xmlns:a16="http://schemas.microsoft.com/office/drawing/2014/main" id="{4658C1C0-551D-7A55-229F-0ADAB95ED86B}"/>
                </a:ext>
              </a:extLst>
            </p:cNvPr>
            <p:cNvSpPr/>
            <p:nvPr/>
          </p:nvSpPr>
          <p:spPr>
            <a:xfrm>
              <a:off x="5574133" y="4230234"/>
              <a:ext cx="806179" cy="80617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Triangle 4">
              <a:hlinkClick r:id="rId3"/>
              <a:extLst>
                <a:ext uri="{FF2B5EF4-FFF2-40B4-BE49-F238E27FC236}">
                  <a16:creationId xmlns:a16="http://schemas.microsoft.com/office/drawing/2014/main" id="{23E72CBD-4D33-C083-8A0C-1C007C0A9DD8}"/>
                </a:ext>
              </a:extLst>
            </p:cNvPr>
            <p:cNvSpPr/>
            <p:nvPr/>
          </p:nvSpPr>
          <p:spPr>
            <a:xfrm rot="5400000">
              <a:off x="5852286" y="4439785"/>
              <a:ext cx="449011" cy="387079"/>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876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DBBE951-1081-5A3A-17E4-826C29CFE460}"/>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2439" r="22439"/>
          <a:stretch>
            <a:fillRect/>
          </a:stretch>
        </p:blipFill>
        <p:spPr/>
      </p:pic>
      <p:sp>
        <p:nvSpPr>
          <p:cNvPr id="7" name="Title 6">
            <a:extLst>
              <a:ext uri="{FF2B5EF4-FFF2-40B4-BE49-F238E27FC236}">
                <a16:creationId xmlns:a16="http://schemas.microsoft.com/office/drawing/2014/main" id="{FB507211-8984-DE4D-A84A-92EF9009F063}"/>
              </a:ext>
            </a:extLst>
          </p:cNvPr>
          <p:cNvSpPr>
            <a:spLocks noGrp="1"/>
          </p:cNvSpPr>
          <p:nvPr>
            <p:ph type="title"/>
          </p:nvPr>
        </p:nvSpPr>
        <p:spPr>
          <a:xfrm>
            <a:off x="5400000" y="360000"/>
            <a:ext cx="6444000" cy="554400"/>
          </a:xfrm>
        </p:spPr>
        <p:txBody>
          <a:bodyPr/>
          <a:lstStyle/>
          <a:p>
            <a:r>
              <a:rPr lang="en-AU" dirty="0"/>
              <a:t>The sports scientist</a:t>
            </a:r>
          </a:p>
        </p:txBody>
      </p:sp>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6"/>
          </p:nvPr>
        </p:nvSpPr>
        <p:spPr/>
        <p:txBody>
          <a:bodyPr/>
          <a:lstStyle/>
          <a:p>
            <a:fld id="{10A01DC5-1685-4615-8240-15192985C6A2}" type="slidenum">
              <a:rPr lang="en-AU" smtClean="0"/>
              <a:pPr/>
              <a:t>46</a:t>
            </a:fld>
            <a:endParaRPr lang="en-AU"/>
          </a:p>
        </p:txBody>
      </p:sp>
      <p:sp>
        <p:nvSpPr>
          <p:cNvPr id="9" name="Text Placeholder 8">
            <a:extLst>
              <a:ext uri="{FF2B5EF4-FFF2-40B4-BE49-F238E27FC236}">
                <a16:creationId xmlns:a16="http://schemas.microsoft.com/office/drawing/2014/main" id="{6CD3E6A7-2FB8-5956-FBB7-69D845C6A4B8}"/>
              </a:ext>
            </a:extLst>
          </p:cNvPr>
          <p:cNvSpPr>
            <a:spLocks noGrp="1"/>
          </p:cNvSpPr>
          <p:nvPr>
            <p:ph type="body" sz="quarter" idx="17"/>
          </p:nvPr>
        </p:nvSpPr>
        <p:spPr/>
        <p:txBody>
          <a:bodyPr/>
          <a:lstStyle/>
          <a:p>
            <a:r>
              <a:rPr lang="en-AU" sz="2400" dirty="0"/>
              <a:t>In elite sport, ensuring that you are using the most technologically advanced equipment, software and training innovations is imperative to success. As the sports scientist working with the team, you have been asked to seek out 3 potential contemporary technologies that the team could invest funding in to improve performance. </a:t>
            </a:r>
          </a:p>
        </p:txBody>
      </p:sp>
      <p:sp>
        <p:nvSpPr>
          <p:cNvPr id="10" name="Text Placeholder 9">
            <a:extLst>
              <a:ext uri="{FF2B5EF4-FFF2-40B4-BE49-F238E27FC236}">
                <a16:creationId xmlns:a16="http://schemas.microsoft.com/office/drawing/2014/main" id="{85EAFE00-5612-FFC7-5AE0-F68E515AB5F1}"/>
              </a:ext>
            </a:extLst>
          </p:cNvPr>
          <p:cNvSpPr>
            <a:spLocks noGrp="1"/>
          </p:cNvSpPr>
          <p:nvPr>
            <p:ph type="body" sz="quarter" idx="18"/>
          </p:nvPr>
        </p:nvSpPr>
        <p:spPr>
          <a:xfrm>
            <a:off x="5399997" y="982520"/>
            <a:ext cx="6443999" cy="351065"/>
          </a:xfrm>
        </p:spPr>
        <p:txBody>
          <a:bodyPr/>
          <a:lstStyle/>
          <a:p>
            <a:r>
              <a:rPr lang="en-AU" dirty="0"/>
              <a:t>The role</a:t>
            </a:r>
          </a:p>
        </p:txBody>
      </p:sp>
    </p:spTree>
    <p:extLst>
      <p:ext uri="{BB962C8B-B14F-4D97-AF65-F5344CB8AC3E}">
        <p14:creationId xmlns:p14="http://schemas.microsoft.com/office/powerpoint/2010/main" val="2198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B076CA-71E0-AD90-CD8E-813CE7213A40}"/>
              </a:ext>
            </a:extLst>
          </p:cNvPr>
          <p:cNvSpPr>
            <a:spLocks noGrp="1"/>
          </p:cNvSpPr>
          <p:nvPr>
            <p:ph type="sldNum" sz="quarter" idx="12"/>
          </p:nvPr>
        </p:nvSpPr>
        <p:spPr/>
        <p:txBody>
          <a:bodyPr/>
          <a:lstStyle/>
          <a:p>
            <a:fld id="{10A01DC5-1685-4615-8240-15192985C6A2}" type="slidenum">
              <a:rPr lang="en-AU" smtClean="0"/>
              <a:t>47</a:t>
            </a:fld>
            <a:endParaRPr lang="en-AU"/>
          </a:p>
        </p:txBody>
      </p:sp>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The sports scientist</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3" y="1497013"/>
            <a:ext cx="5795508" cy="4879975"/>
          </a:xfrm>
        </p:spPr>
        <p:txBody>
          <a:bodyPr/>
          <a:lstStyle/>
          <a:p>
            <a:pPr marL="457200" indent="-457200">
              <a:buFont typeface="+mj-lt"/>
              <a:buAutoNum type="arabicPeriod"/>
            </a:pPr>
            <a:r>
              <a:rPr lang="en-AU" dirty="0"/>
              <a:t>Research 3 new or emerging technologies that could be used by an elite football team to improve performance. In your group, complete a Plus-Minus-Interesting chart to evaluate the effectiveness of each technology for the team. </a:t>
            </a:r>
          </a:p>
        </p:txBody>
      </p:sp>
      <p:pic>
        <p:nvPicPr>
          <p:cNvPr id="5" name="Picture Placeholder 4">
            <a:extLst>
              <a:ext uri="{FF2B5EF4-FFF2-40B4-BE49-F238E27FC236}">
                <a16:creationId xmlns:a16="http://schemas.microsoft.com/office/drawing/2014/main" id="{34A09BAC-63B1-AD7A-C6EB-98BAA344B5F4}"/>
              </a:ext>
              <a:ext uri="{C183D7F6-B498-43B3-948B-1728B52AA6E4}">
                <adec:decorative xmlns:adec="http://schemas.microsoft.com/office/drawing/2017/decorative" val="1"/>
              </a:ext>
            </a:extLst>
          </p:cNvPr>
          <p:cNvPicPr>
            <a:picLocks noGrp="1" noChangeAspect="1"/>
          </p:cNvPicPr>
          <p:nvPr>
            <p:ph type="pic" sz="quarter" idx="20"/>
          </p:nvPr>
        </p:nvPicPr>
        <p:blipFill rotWithShape="1">
          <a:blip r:embed="rId3"/>
          <a:srcRect l="-369" r="-488"/>
          <a:stretch/>
        </p:blipFill>
        <p:spPr>
          <a:xfrm>
            <a:off x="6529307" y="1497013"/>
            <a:ext cx="5662693" cy="2514115"/>
          </a:xfrm>
        </p:spPr>
      </p:pic>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Group activities</a:t>
            </a:r>
          </a:p>
        </p:txBody>
      </p:sp>
    </p:spTree>
    <p:extLst>
      <p:ext uri="{BB962C8B-B14F-4D97-AF65-F5344CB8AC3E}">
        <p14:creationId xmlns:p14="http://schemas.microsoft.com/office/powerpoint/2010/main" val="265871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5266FE-34D0-53CE-7FDA-A28AB5D69F19}"/>
              </a:ext>
            </a:extLst>
          </p:cNvPr>
          <p:cNvSpPr>
            <a:spLocks noGrp="1"/>
          </p:cNvSpPr>
          <p:nvPr>
            <p:ph type="title"/>
          </p:nvPr>
        </p:nvSpPr>
        <p:spPr/>
        <p:txBody>
          <a:bodyPr/>
          <a:lstStyle/>
          <a:p>
            <a:r>
              <a:rPr lang="en-AU" dirty="0"/>
              <a:t>PMI</a:t>
            </a:r>
          </a:p>
        </p:txBody>
      </p:sp>
      <p:sp>
        <p:nvSpPr>
          <p:cNvPr id="9" name="Rectangle: Rounded Corners 8">
            <a:extLst>
              <a:ext uri="{FF2B5EF4-FFF2-40B4-BE49-F238E27FC236}">
                <a16:creationId xmlns:a16="http://schemas.microsoft.com/office/drawing/2014/main" id="{1939C710-D509-85E9-914F-3C6CD62A32F8}"/>
              </a:ext>
              <a:ext uri="{C183D7F6-B498-43B3-948B-1728B52AA6E4}">
                <adec:decorative xmlns:adec="http://schemas.microsoft.com/office/drawing/2017/decorative" val="0"/>
              </a:ext>
            </a:extLst>
          </p:cNvPr>
          <p:cNvSpPr/>
          <p:nvPr/>
        </p:nvSpPr>
        <p:spPr>
          <a:xfrm>
            <a:off x="348000" y="1196245"/>
            <a:ext cx="3722143" cy="5029110"/>
          </a:xfrm>
          <a:prstGeom prst="roundRect">
            <a:avLst>
              <a:gd name="adj" fmla="val 12109"/>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sz="3200" b="1" dirty="0">
                <a:solidFill>
                  <a:schemeClr val="tx1"/>
                </a:solidFill>
                <a:latin typeface="Arial" panose="020B0604020202020204" pitchFamily="34" charset="0"/>
                <a:cs typeface="Arial" panose="020B0604020202020204" pitchFamily="34" charset="0"/>
              </a:rPr>
              <a:t>Plus</a:t>
            </a:r>
          </a:p>
          <a:p>
            <a:r>
              <a:rPr lang="en-AU" sz="2400" dirty="0">
                <a:solidFill>
                  <a:schemeClr val="accent1"/>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AU" sz="1800" dirty="0">
              <a:solidFill>
                <a:schemeClr val="accent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DB64DCB-79BE-DC8C-C0D7-0123A8C4868B}"/>
              </a:ext>
            </a:extLst>
          </p:cNvPr>
          <p:cNvSpPr>
            <a:spLocks noGrp="1"/>
          </p:cNvSpPr>
          <p:nvPr>
            <p:ph type="sldNum" sz="quarter" idx="12"/>
          </p:nvPr>
        </p:nvSpPr>
        <p:spPr/>
        <p:txBody>
          <a:bodyPr/>
          <a:lstStyle/>
          <a:p>
            <a:fld id="{10A01DC5-1685-4615-8240-15192985C6A2}" type="slidenum">
              <a:rPr lang="en-AU" smtClean="0"/>
              <a:t>48</a:t>
            </a:fld>
            <a:endParaRPr lang="en-AU"/>
          </a:p>
        </p:txBody>
      </p:sp>
      <p:sp>
        <p:nvSpPr>
          <p:cNvPr id="16" name="Oval 15">
            <a:extLst>
              <a:ext uri="{FF2B5EF4-FFF2-40B4-BE49-F238E27FC236}">
                <a16:creationId xmlns:a16="http://schemas.microsoft.com/office/drawing/2014/main" id="{5E47B2FB-4B5B-59C2-1506-95C32BC53F79}"/>
              </a:ext>
              <a:ext uri="{C183D7F6-B498-43B3-948B-1728B52AA6E4}">
                <adec:decorative xmlns:adec="http://schemas.microsoft.com/office/drawing/2017/decorative" val="1"/>
              </a:ext>
            </a:extLst>
          </p:cNvPr>
          <p:cNvSpPr/>
          <p:nvPr/>
        </p:nvSpPr>
        <p:spPr>
          <a:xfrm>
            <a:off x="279565" y="1059193"/>
            <a:ext cx="1001991" cy="1001991"/>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dirty="0">
                <a:latin typeface="Arial" panose="020B0604020202020204" pitchFamily="34" charset="0"/>
                <a:cs typeface="Arial" panose="020B0604020202020204" pitchFamily="34" charset="0"/>
              </a:rPr>
              <a:t>+</a:t>
            </a:r>
          </a:p>
        </p:txBody>
      </p:sp>
      <p:sp>
        <p:nvSpPr>
          <p:cNvPr id="17" name="Rectangle: Rounded Corners 16">
            <a:extLst>
              <a:ext uri="{FF2B5EF4-FFF2-40B4-BE49-F238E27FC236}">
                <a16:creationId xmlns:a16="http://schemas.microsoft.com/office/drawing/2014/main" id="{5DFC989D-28AA-128B-70A2-1AF743A73DBC}"/>
              </a:ext>
              <a:ext uri="{C183D7F6-B498-43B3-948B-1728B52AA6E4}">
                <adec:decorative xmlns:adec="http://schemas.microsoft.com/office/drawing/2017/decorative" val="0"/>
              </a:ext>
            </a:extLst>
          </p:cNvPr>
          <p:cNvSpPr/>
          <p:nvPr/>
        </p:nvSpPr>
        <p:spPr>
          <a:xfrm>
            <a:off x="4234928" y="1196245"/>
            <a:ext cx="3722143" cy="5029110"/>
          </a:xfrm>
          <a:prstGeom prst="roundRect">
            <a:avLst>
              <a:gd name="adj" fmla="val 12109"/>
            </a:avLst>
          </a:prstGeom>
          <a:solidFill>
            <a:srgbClr val="FBDBE7"/>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sz="3200" b="1" dirty="0">
                <a:solidFill>
                  <a:schemeClr val="tx1"/>
                </a:solidFill>
                <a:latin typeface="Arial" panose="020B0604020202020204" pitchFamily="34" charset="0"/>
                <a:cs typeface="Arial" panose="020B0604020202020204" pitchFamily="34" charset="0"/>
              </a:rPr>
              <a:t>Minus</a:t>
            </a:r>
          </a:p>
          <a:p>
            <a:r>
              <a:rPr lang="en-AU" sz="2400" dirty="0">
                <a:solidFill>
                  <a:schemeClr val="accent1"/>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AU" sz="1800" dirty="0">
              <a:solidFill>
                <a:schemeClr val="accent1"/>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7BE5C54A-D671-81D3-F6C9-8E39F1D3BFB8}"/>
              </a:ext>
              <a:ext uri="{C183D7F6-B498-43B3-948B-1728B52AA6E4}">
                <adec:decorative xmlns:adec="http://schemas.microsoft.com/office/drawing/2017/decorative" val="1"/>
              </a:ext>
            </a:extLst>
          </p:cNvPr>
          <p:cNvSpPr/>
          <p:nvPr/>
        </p:nvSpPr>
        <p:spPr>
          <a:xfrm>
            <a:off x="4166493" y="1059193"/>
            <a:ext cx="1001991" cy="1001991"/>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Rectangle: Rounded Corners 18">
            <a:extLst>
              <a:ext uri="{FF2B5EF4-FFF2-40B4-BE49-F238E27FC236}">
                <a16:creationId xmlns:a16="http://schemas.microsoft.com/office/drawing/2014/main" id="{BA915783-C595-7B66-A8B7-BEA9F0F6ECE8}"/>
              </a:ext>
              <a:ext uri="{C183D7F6-B498-43B3-948B-1728B52AA6E4}">
                <adec:decorative xmlns:adec="http://schemas.microsoft.com/office/drawing/2017/decorative" val="0"/>
              </a:ext>
            </a:extLst>
          </p:cNvPr>
          <p:cNvSpPr/>
          <p:nvPr/>
        </p:nvSpPr>
        <p:spPr>
          <a:xfrm>
            <a:off x="8121857" y="1196245"/>
            <a:ext cx="3722143" cy="5029110"/>
          </a:xfrm>
          <a:prstGeom prst="roundRect">
            <a:avLst>
              <a:gd name="adj" fmla="val 12109"/>
            </a:avLst>
          </a:prstGeom>
          <a:solidFill>
            <a:srgbClr val="E5F7F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sz="3200" b="1" dirty="0">
                <a:solidFill>
                  <a:schemeClr val="tx1"/>
                </a:solidFill>
                <a:latin typeface="Arial" panose="020B0604020202020204" pitchFamily="34" charset="0"/>
                <a:cs typeface="Arial" panose="020B0604020202020204" pitchFamily="34" charset="0"/>
              </a:rPr>
              <a:t>Interesting</a:t>
            </a:r>
          </a:p>
          <a:p>
            <a:r>
              <a:rPr lang="en-AU" sz="2400" dirty="0">
                <a:solidFill>
                  <a:schemeClr val="accent1"/>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AU" sz="1800" dirty="0">
              <a:solidFill>
                <a:schemeClr val="accent1"/>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CCFD4892-2AA8-3D47-CDE9-4B6AB9B18B85}"/>
              </a:ext>
              <a:ext uri="{C183D7F6-B498-43B3-948B-1728B52AA6E4}">
                <adec:decorative xmlns:adec="http://schemas.microsoft.com/office/drawing/2017/decorative" val="1"/>
              </a:ext>
            </a:extLst>
          </p:cNvPr>
          <p:cNvSpPr/>
          <p:nvPr/>
        </p:nvSpPr>
        <p:spPr>
          <a:xfrm>
            <a:off x="8053422" y="1059193"/>
            <a:ext cx="1001991" cy="1001991"/>
          </a:xfrm>
          <a:prstGeom prst="ellipse">
            <a:avLst/>
          </a:prstGeom>
          <a:solidFill>
            <a:srgbClr val="00A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cxnSp>
        <p:nvCxnSpPr>
          <p:cNvPr id="22" name="Straight Connector 21">
            <a:extLst>
              <a:ext uri="{FF2B5EF4-FFF2-40B4-BE49-F238E27FC236}">
                <a16:creationId xmlns:a16="http://schemas.microsoft.com/office/drawing/2014/main" id="{ACBDF305-3C4F-981A-C3E0-3139AD15CBE4}"/>
              </a:ext>
              <a:ext uri="{C183D7F6-B498-43B3-948B-1728B52AA6E4}">
                <adec:decorative xmlns:adec="http://schemas.microsoft.com/office/drawing/2017/decorative" val="1"/>
              </a:ext>
            </a:extLst>
          </p:cNvPr>
          <p:cNvCxnSpPr/>
          <p:nvPr/>
        </p:nvCxnSpPr>
        <p:spPr>
          <a:xfrm>
            <a:off x="4433209" y="1567543"/>
            <a:ext cx="465364" cy="0"/>
          </a:xfrm>
          <a:prstGeom prst="line">
            <a:avLst/>
          </a:prstGeom>
          <a:ln w="1524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3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B076CA-71E0-AD90-CD8E-813CE7213A40}"/>
              </a:ext>
            </a:extLst>
          </p:cNvPr>
          <p:cNvSpPr>
            <a:spLocks noGrp="1"/>
          </p:cNvSpPr>
          <p:nvPr>
            <p:ph type="sldNum" sz="quarter" idx="12"/>
          </p:nvPr>
        </p:nvSpPr>
        <p:spPr/>
        <p:txBody>
          <a:bodyPr/>
          <a:lstStyle/>
          <a:p>
            <a:fld id="{10A01DC5-1685-4615-8240-15192985C6A2}" type="slidenum">
              <a:rPr lang="en-AU" smtClean="0"/>
              <a:t>49</a:t>
            </a:fld>
            <a:endParaRPr lang="en-AU"/>
          </a:p>
        </p:txBody>
      </p:sp>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The sports scientist</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3" y="1497013"/>
            <a:ext cx="5795508" cy="4879975"/>
          </a:xfrm>
        </p:spPr>
        <p:txBody>
          <a:bodyPr/>
          <a:lstStyle/>
          <a:p>
            <a:pPr marL="457200" indent="-457200">
              <a:buFont typeface="+mj-lt"/>
              <a:buAutoNum type="arabicPeriod" startAt="2"/>
            </a:pPr>
            <a:r>
              <a:rPr lang="en-AU" dirty="0"/>
              <a:t>Complete the following question individually: </a:t>
            </a:r>
          </a:p>
          <a:p>
            <a:r>
              <a:rPr lang="en-AU" dirty="0"/>
              <a:t>Evaluate emerging technologies that could be used by an elite football team to improve performance. </a:t>
            </a:r>
          </a:p>
          <a:p>
            <a:endParaRPr lang="en-AU" dirty="0"/>
          </a:p>
        </p:txBody>
      </p:sp>
      <p:pic>
        <p:nvPicPr>
          <p:cNvPr id="5" name="Picture Placeholder 4">
            <a:extLst>
              <a:ext uri="{FF2B5EF4-FFF2-40B4-BE49-F238E27FC236}">
                <a16:creationId xmlns:a16="http://schemas.microsoft.com/office/drawing/2014/main" id="{1720530D-7D91-D945-DCE5-9F024C6A6755}"/>
              </a:ext>
              <a:ext uri="{C183D7F6-B498-43B3-948B-1728B52AA6E4}">
                <adec:decorative xmlns:adec="http://schemas.microsoft.com/office/drawing/2017/decorative" val="1"/>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20465" b="20465"/>
          <a:stretch>
            <a:fillRect/>
          </a:stretch>
        </p:blipFill>
        <p:spPr>
          <a:xfrm>
            <a:off x="6337300" y="1497013"/>
            <a:ext cx="5507038" cy="4879975"/>
          </a:xfrm>
        </p:spPr>
      </p:pic>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Individual task</a:t>
            </a:r>
          </a:p>
        </p:txBody>
      </p:sp>
    </p:spTree>
    <p:extLst>
      <p:ext uri="{BB962C8B-B14F-4D97-AF65-F5344CB8AC3E}">
        <p14:creationId xmlns:p14="http://schemas.microsoft.com/office/powerpoint/2010/main" val="362059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intentions and success criteria</a:t>
            </a:r>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03000" cy="178965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2000" b="1" dirty="0">
                <a:solidFill>
                  <a:schemeClr val="accent1"/>
                </a:solidFill>
                <a:latin typeface="Arial" panose="020B0604020202020204" pitchFamily="34" charset="0"/>
                <a:cs typeface="Arial" panose="020B0604020202020204" pitchFamily="34" charset="0"/>
              </a:rPr>
              <a:t>We can:</a:t>
            </a:r>
            <a:endParaRPr lang="en-US" sz="2000" dirty="0">
              <a:solidFill>
                <a:schemeClr val="accent1"/>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AU" sz="2000" dirty="0">
                <a:latin typeface="Arial" panose="020B0604020202020204" pitchFamily="34" charset="0"/>
                <a:ea typeface="+mn-lt"/>
                <a:cs typeface="Arial" panose="020B0604020202020204" pitchFamily="34" charset="0"/>
              </a:rPr>
              <a:t>[classroom teacher to insert co-constructed success criteria]</a:t>
            </a:r>
            <a:endParaRPr lang="en-US" sz="2000" dirty="0">
              <a:latin typeface="Arial" panose="020B0604020202020204" pitchFamily="34" charset="0"/>
              <a:ea typeface="+mn-lt"/>
              <a:cs typeface="Arial" panose="020B0604020202020204" pitchFamily="34" charset="0"/>
            </a:endParaRPr>
          </a:p>
          <a:p>
            <a:pPr marL="342900" indent="-342900">
              <a:lnSpc>
                <a:spcPct val="150000"/>
              </a:lnSpc>
              <a:buFont typeface="Arial"/>
              <a:buChar char="•"/>
            </a:pPr>
            <a:r>
              <a:rPr lang="en-AU" sz="2000" dirty="0">
                <a:latin typeface="Arial" panose="020B0604020202020204" pitchFamily="34" charset="0"/>
                <a:ea typeface="+mn-lt"/>
                <a:cs typeface="Arial" panose="020B0604020202020204" pitchFamily="34" charset="0"/>
              </a:rPr>
              <a:t>[classroom teacher to insert co-constructed success criteria]</a:t>
            </a:r>
            <a:endParaRPr lang="en-US" sz="2000" dirty="0">
              <a:latin typeface="Arial" panose="020B0604020202020204" pitchFamily="34" charset="0"/>
              <a:ea typeface="+mn-lt"/>
              <a:cs typeface="Arial" panose="020B0604020202020204" pitchFamily="34" charset="0"/>
            </a:endParaRPr>
          </a:p>
          <a:p>
            <a:pPr marL="342900" indent="-342900">
              <a:lnSpc>
                <a:spcPct val="150000"/>
              </a:lnSpc>
              <a:buFont typeface="Arial"/>
              <a:buChar char="•"/>
            </a:pPr>
            <a:r>
              <a:rPr lang="en-AU" sz="2000" dirty="0">
                <a:latin typeface="Arial" panose="020B0604020202020204" pitchFamily="34" charset="0"/>
                <a:ea typeface="+mn-lt"/>
                <a:cs typeface="Arial" panose="020B0604020202020204" pitchFamily="34" charset="0"/>
              </a:rPr>
              <a:t>[classroom teacher to insert co-constructed success criteria].</a:t>
            </a:r>
            <a:endParaRPr lang="en-AU"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16664422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Assessment task</a:t>
            </a:r>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50</a:t>
            </a:fld>
            <a:endParaRPr lang="en-AU"/>
          </a:p>
        </p:txBody>
      </p:sp>
    </p:spTree>
    <p:extLst>
      <p:ext uri="{BB962C8B-B14F-4D97-AF65-F5344CB8AC3E}">
        <p14:creationId xmlns:p14="http://schemas.microsoft.com/office/powerpoint/2010/main" val="382382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507211-8984-DE4D-A84A-92EF9009F063}"/>
              </a:ext>
            </a:extLst>
          </p:cNvPr>
          <p:cNvSpPr>
            <a:spLocks noGrp="1"/>
          </p:cNvSpPr>
          <p:nvPr>
            <p:ph type="title"/>
          </p:nvPr>
        </p:nvSpPr>
        <p:spPr>
          <a:xfrm>
            <a:off x="5400000" y="360000"/>
            <a:ext cx="6444000" cy="554400"/>
          </a:xfrm>
        </p:spPr>
        <p:txBody>
          <a:bodyPr/>
          <a:lstStyle/>
          <a:p>
            <a:r>
              <a:rPr lang="en-AU" dirty="0"/>
              <a:t>The task</a:t>
            </a:r>
          </a:p>
        </p:txBody>
      </p:sp>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6"/>
          </p:nvPr>
        </p:nvSpPr>
        <p:spPr/>
        <p:txBody>
          <a:bodyPr/>
          <a:lstStyle/>
          <a:p>
            <a:fld id="{10A01DC5-1685-4615-8240-15192985C6A2}" type="slidenum">
              <a:rPr lang="en-AU" smtClean="0"/>
              <a:pPr/>
              <a:t>51</a:t>
            </a:fld>
            <a:endParaRPr lang="en-AU"/>
          </a:p>
        </p:txBody>
      </p:sp>
      <p:sp>
        <p:nvSpPr>
          <p:cNvPr id="9" name="Text Placeholder 8">
            <a:extLst>
              <a:ext uri="{FF2B5EF4-FFF2-40B4-BE49-F238E27FC236}">
                <a16:creationId xmlns:a16="http://schemas.microsoft.com/office/drawing/2014/main" id="{6CD3E6A7-2FB8-5956-FBB7-69D845C6A4B8}"/>
              </a:ext>
            </a:extLst>
          </p:cNvPr>
          <p:cNvSpPr>
            <a:spLocks noGrp="1"/>
          </p:cNvSpPr>
          <p:nvPr>
            <p:ph type="body" sz="quarter" idx="17"/>
          </p:nvPr>
        </p:nvSpPr>
        <p:spPr/>
        <p:txBody>
          <a:bodyPr/>
          <a:lstStyle/>
          <a:p>
            <a:r>
              <a:rPr lang="en-AU" sz="2400" dirty="0"/>
              <a:t>You have been working as an intern with an A-League team for the past year in one of the following roles: coaching staff, nutritionist, psychologist, physiotherapist, </a:t>
            </a:r>
            <a:r>
              <a:rPr lang="en-AU" sz="2400" dirty="0" err="1"/>
              <a:t>biomechanist</a:t>
            </a:r>
            <a:r>
              <a:rPr lang="en-AU" sz="2400" dirty="0"/>
              <a:t> or sports scientist, and as your internship has finished you would like to apply for a full-time role with a new A-League football team.</a:t>
            </a:r>
          </a:p>
        </p:txBody>
      </p:sp>
      <p:sp>
        <p:nvSpPr>
          <p:cNvPr id="10" name="Text Placeholder 9">
            <a:extLst>
              <a:ext uri="{FF2B5EF4-FFF2-40B4-BE49-F238E27FC236}">
                <a16:creationId xmlns:a16="http://schemas.microsoft.com/office/drawing/2014/main" id="{85EAFE00-5612-FFC7-5AE0-F68E515AB5F1}"/>
              </a:ext>
            </a:extLst>
          </p:cNvPr>
          <p:cNvSpPr>
            <a:spLocks noGrp="1"/>
          </p:cNvSpPr>
          <p:nvPr>
            <p:ph type="body" sz="quarter" idx="18"/>
          </p:nvPr>
        </p:nvSpPr>
        <p:spPr>
          <a:xfrm>
            <a:off x="5399997" y="982520"/>
            <a:ext cx="6443999" cy="351065"/>
          </a:xfrm>
        </p:spPr>
        <p:txBody>
          <a:bodyPr/>
          <a:lstStyle/>
          <a:p>
            <a:r>
              <a:rPr lang="en-AU" dirty="0"/>
              <a:t>Context</a:t>
            </a:r>
          </a:p>
        </p:txBody>
      </p:sp>
      <p:pic>
        <p:nvPicPr>
          <p:cNvPr id="8" name="Picture Placeholder 7">
            <a:extLst>
              <a:ext uri="{FF2B5EF4-FFF2-40B4-BE49-F238E27FC236}">
                <a16:creationId xmlns:a16="http://schemas.microsoft.com/office/drawing/2014/main" id="{94718DF0-D009-F0A3-C46D-9950D77EB7D6}"/>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511" r="25511"/>
          <a:stretch>
            <a:fillRect/>
          </a:stretch>
        </p:blipFill>
        <p:spPr/>
      </p:pic>
    </p:spTree>
    <p:extLst>
      <p:ext uri="{BB962C8B-B14F-4D97-AF65-F5344CB8AC3E}">
        <p14:creationId xmlns:p14="http://schemas.microsoft.com/office/powerpoint/2010/main" val="244852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22C6A-07EB-E1DF-C6CC-60C3A8DAB163}"/>
              </a:ext>
            </a:extLst>
          </p:cNvPr>
          <p:cNvSpPr>
            <a:spLocks noGrp="1"/>
          </p:cNvSpPr>
          <p:nvPr>
            <p:ph type="sldNum" sz="quarter" idx="12"/>
          </p:nvPr>
        </p:nvSpPr>
        <p:spPr/>
        <p:txBody>
          <a:bodyPr/>
          <a:lstStyle/>
          <a:p>
            <a:fld id="{10A01DC5-1685-4615-8240-15192985C6A2}" type="slidenum">
              <a:rPr lang="en-AU" smtClean="0"/>
              <a:t>52</a:t>
            </a:fld>
            <a:endParaRPr lang="en-AU"/>
          </a:p>
        </p:txBody>
      </p:sp>
      <p:sp>
        <p:nvSpPr>
          <p:cNvPr id="3" name="Title 2">
            <a:extLst>
              <a:ext uri="{FF2B5EF4-FFF2-40B4-BE49-F238E27FC236}">
                <a16:creationId xmlns:a16="http://schemas.microsoft.com/office/drawing/2014/main" id="{DD1EEDEC-E2C6-8831-8952-71D135657D11}"/>
              </a:ext>
            </a:extLst>
          </p:cNvPr>
          <p:cNvSpPr>
            <a:spLocks noGrp="1"/>
          </p:cNvSpPr>
          <p:nvPr>
            <p:ph type="title"/>
          </p:nvPr>
        </p:nvSpPr>
        <p:spPr/>
        <p:txBody>
          <a:bodyPr/>
          <a:lstStyle/>
          <a:p>
            <a:r>
              <a:rPr lang="en-AU" dirty="0"/>
              <a:t>The task</a:t>
            </a:r>
          </a:p>
        </p:txBody>
      </p:sp>
      <p:sp>
        <p:nvSpPr>
          <p:cNvPr id="4" name="Text Placeholder 3">
            <a:extLst>
              <a:ext uri="{FF2B5EF4-FFF2-40B4-BE49-F238E27FC236}">
                <a16:creationId xmlns:a16="http://schemas.microsoft.com/office/drawing/2014/main" id="{DE8DC7BC-424F-AEBF-9E5B-AC10898FE318}"/>
              </a:ext>
            </a:extLst>
          </p:cNvPr>
          <p:cNvSpPr>
            <a:spLocks noGrp="1"/>
          </p:cNvSpPr>
          <p:nvPr>
            <p:ph type="body" sz="quarter" idx="18"/>
          </p:nvPr>
        </p:nvSpPr>
        <p:spPr/>
        <p:txBody>
          <a:bodyPr/>
          <a:lstStyle/>
          <a:p>
            <a:r>
              <a:rPr lang="en-AU" dirty="0"/>
              <a:t>Task information</a:t>
            </a:r>
          </a:p>
        </p:txBody>
      </p:sp>
      <p:sp>
        <p:nvSpPr>
          <p:cNvPr id="5" name="Text Placeholder 4">
            <a:extLst>
              <a:ext uri="{FF2B5EF4-FFF2-40B4-BE49-F238E27FC236}">
                <a16:creationId xmlns:a16="http://schemas.microsoft.com/office/drawing/2014/main" id="{A6D86BB9-0BB9-7543-CD61-010AE7E0E303}"/>
              </a:ext>
            </a:extLst>
          </p:cNvPr>
          <p:cNvSpPr>
            <a:spLocks noGrp="1"/>
          </p:cNvSpPr>
          <p:nvPr>
            <p:ph type="body" sz="quarter" idx="17"/>
          </p:nvPr>
        </p:nvSpPr>
        <p:spPr/>
        <p:txBody>
          <a:bodyPr/>
          <a:lstStyle/>
          <a:p>
            <a:r>
              <a:rPr lang="en-AU" dirty="0"/>
              <a:t>You are to write a one-page cover letter applying for a job to work with an A-League football team in your field of expertise. The application should demonstrate a clear understanding of the responsibilities of the role (which has been established through the completion of the depth study) and must detail specific examples of their successful work in this field. It must also demonstrate how they would work in collaboration with at least one other professional in a different role to enhance the success of a football team.</a:t>
            </a:r>
          </a:p>
        </p:txBody>
      </p:sp>
    </p:spTree>
    <p:extLst>
      <p:ext uri="{BB962C8B-B14F-4D97-AF65-F5344CB8AC3E}">
        <p14:creationId xmlns:p14="http://schemas.microsoft.com/office/powerpoint/2010/main" val="27143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322020-6AC2-428A-6AEB-FFF17F211780}"/>
              </a:ext>
            </a:extLst>
          </p:cNvPr>
          <p:cNvSpPr>
            <a:spLocks noGrp="1"/>
          </p:cNvSpPr>
          <p:nvPr>
            <p:ph type="sldNum" sz="quarter" idx="12"/>
          </p:nvPr>
        </p:nvSpPr>
        <p:spPr/>
        <p:txBody>
          <a:bodyPr/>
          <a:lstStyle/>
          <a:p>
            <a:fld id="{10A01DC5-1685-4615-8240-15192985C6A2}" type="slidenum">
              <a:rPr lang="en-AU" smtClean="0"/>
              <a:t>53</a:t>
            </a:fld>
            <a:endParaRPr lang="en-AU"/>
          </a:p>
        </p:txBody>
      </p:sp>
      <p:sp>
        <p:nvSpPr>
          <p:cNvPr id="3" name="Title 2">
            <a:extLst>
              <a:ext uri="{FF2B5EF4-FFF2-40B4-BE49-F238E27FC236}">
                <a16:creationId xmlns:a16="http://schemas.microsoft.com/office/drawing/2014/main" id="{5A4B9D4C-CFE1-22ED-8C7F-5E8E8CC62FD0}"/>
              </a:ext>
            </a:extLst>
          </p:cNvPr>
          <p:cNvSpPr>
            <a:spLocks noGrp="1"/>
          </p:cNvSpPr>
          <p:nvPr>
            <p:ph type="title"/>
          </p:nvPr>
        </p:nvSpPr>
        <p:spPr/>
        <p:txBody>
          <a:bodyPr/>
          <a:lstStyle/>
          <a:p>
            <a:r>
              <a:rPr lang="en-AU" dirty="0"/>
              <a:t>Submission requirements</a:t>
            </a:r>
          </a:p>
        </p:txBody>
      </p:sp>
      <p:sp>
        <p:nvSpPr>
          <p:cNvPr id="4" name="Text Placeholder 3">
            <a:extLst>
              <a:ext uri="{FF2B5EF4-FFF2-40B4-BE49-F238E27FC236}">
                <a16:creationId xmlns:a16="http://schemas.microsoft.com/office/drawing/2014/main" id="{4018F3F5-709F-A0BF-1C70-22BFB7D32CA7}"/>
              </a:ext>
            </a:extLst>
          </p:cNvPr>
          <p:cNvSpPr>
            <a:spLocks noGrp="1"/>
          </p:cNvSpPr>
          <p:nvPr>
            <p:ph type="body" sz="quarter" idx="18"/>
          </p:nvPr>
        </p:nvSpPr>
        <p:spPr/>
        <p:txBody>
          <a:bodyPr/>
          <a:lstStyle/>
          <a:p>
            <a:r>
              <a:rPr lang="en-AU" dirty="0"/>
              <a:t>You must submit:</a:t>
            </a:r>
          </a:p>
        </p:txBody>
      </p:sp>
      <p:sp>
        <p:nvSpPr>
          <p:cNvPr id="5" name="Text Placeholder 4">
            <a:extLst>
              <a:ext uri="{FF2B5EF4-FFF2-40B4-BE49-F238E27FC236}">
                <a16:creationId xmlns:a16="http://schemas.microsoft.com/office/drawing/2014/main" id="{98B9170E-E3AC-08D5-BD07-3D58E81D1354}"/>
              </a:ext>
            </a:extLst>
          </p:cNvPr>
          <p:cNvSpPr>
            <a:spLocks noGrp="1"/>
          </p:cNvSpPr>
          <p:nvPr>
            <p:ph type="body" sz="quarter" idx="17"/>
          </p:nvPr>
        </p:nvSpPr>
        <p:spPr>
          <a:xfrm>
            <a:off x="359999" y="1520905"/>
            <a:ext cx="11484000" cy="4807835"/>
          </a:xfrm>
        </p:spPr>
        <p:txBody>
          <a:bodyPr/>
          <a:lstStyle/>
          <a:p>
            <a:r>
              <a:rPr lang="en-AU" dirty="0"/>
              <a:t>A one-page cover letter applying for a job with an A-League team detailing the following:</a:t>
            </a:r>
          </a:p>
          <a:p>
            <a:pPr marL="342900" indent="-342900">
              <a:buFont typeface="Arial" panose="020B0604020202020204" pitchFamily="34" charset="0"/>
              <a:buChar char="•"/>
            </a:pPr>
            <a:r>
              <a:rPr lang="en-AU" dirty="0"/>
              <a:t>the position you are applying for</a:t>
            </a:r>
          </a:p>
          <a:p>
            <a:pPr marL="342900" indent="-342900">
              <a:buFont typeface="Arial" panose="020B0604020202020204" pitchFamily="34" charset="0"/>
              <a:buChar char="•"/>
            </a:pPr>
            <a:r>
              <a:rPr lang="en-AU" dirty="0"/>
              <a:t>an understanding of the responsibilities of the role </a:t>
            </a:r>
          </a:p>
          <a:p>
            <a:pPr marL="342900" indent="-342900">
              <a:buFont typeface="Arial" panose="020B0604020202020204" pitchFamily="34" charset="0"/>
              <a:buChar char="•"/>
            </a:pPr>
            <a:r>
              <a:rPr lang="en-AU" dirty="0"/>
              <a:t>an understanding of how the role impacts individual/team performance</a:t>
            </a:r>
          </a:p>
          <a:p>
            <a:pPr marL="342900" indent="-342900">
              <a:buFont typeface="Arial" panose="020B0604020202020204" pitchFamily="34" charset="0"/>
              <a:buChar char="•"/>
            </a:pPr>
            <a:r>
              <a:rPr lang="en-AU" dirty="0"/>
              <a:t>specific examples of successful work in this position (this should be directly related to activities completed in the depth study)</a:t>
            </a:r>
          </a:p>
          <a:p>
            <a:pPr marL="342900" indent="-342900">
              <a:buFont typeface="Arial" panose="020B0604020202020204" pitchFamily="34" charset="0"/>
              <a:buChar char="•"/>
            </a:pPr>
            <a:r>
              <a:rPr lang="en-AU" dirty="0"/>
              <a:t>examples of how they have worked with at least one colleague from a different profession in the team (coaching staff, nutritionist, psychologist, physiotherapist, </a:t>
            </a:r>
            <a:r>
              <a:rPr lang="en-AU" dirty="0" err="1"/>
              <a:t>biomechanist</a:t>
            </a:r>
            <a:r>
              <a:rPr lang="en-AU" dirty="0"/>
              <a:t> or sports scientist) to achieve team success.</a:t>
            </a:r>
          </a:p>
        </p:txBody>
      </p:sp>
    </p:spTree>
    <p:extLst>
      <p:ext uri="{BB962C8B-B14F-4D97-AF65-F5344CB8AC3E}">
        <p14:creationId xmlns:p14="http://schemas.microsoft.com/office/powerpoint/2010/main" val="154723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322020-6AC2-428A-6AEB-FFF17F211780}"/>
              </a:ext>
            </a:extLst>
          </p:cNvPr>
          <p:cNvSpPr>
            <a:spLocks noGrp="1"/>
          </p:cNvSpPr>
          <p:nvPr>
            <p:ph type="sldNum" sz="quarter" idx="12"/>
          </p:nvPr>
        </p:nvSpPr>
        <p:spPr/>
        <p:txBody>
          <a:bodyPr/>
          <a:lstStyle/>
          <a:p>
            <a:fld id="{10A01DC5-1685-4615-8240-15192985C6A2}" type="slidenum">
              <a:rPr lang="en-AU" smtClean="0"/>
              <a:t>54</a:t>
            </a:fld>
            <a:endParaRPr lang="en-AU"/>
          </a:p>
        </p:txBody>
      </p:sp>
      <p:sp>
        <p:nvSpPr>
          <p:cNvPr id="3" name="Title 2">
            <a:extLst>
              <a:ext uri="{FF2B5EF4-FFF2-40B4-BE49-F238E27FC236}">
                <a16:creationId xmlns:a16="http://schemas.microsoft.com/office/drawing/2014/main" id="{5A4B9D4C-CFE1-22ED-8C7F-5E8E8CC62FD0}"/>
              </a:ext>
            </a:extLst>
          </p:cNvPr>
          <p:cNvSpPr>
            <a:spLocks noGrp="1"/>
          </p:cNvSpPr>
          <p:nvPr>
            <p:ph type="title"/>
          </p:nvPr>
        </p:nvSpPr>
        <p:spPr/>
        <p:txBody>
          <a:bodyPr/>
          <a:lstStyle/>
          <a:p>
            <a:r>
              <a:rPr lang="en-AU" dirty="0"/>
              <a:t>Submission requirements</a:t>
            </a:r>
          </a:p>
        </p:txBody>
      </p:sp>
      <p:sp>
        <p:nvSpPr>
          <p:cNvPr id="4" name="Text Placeholder 3">
            <a:extLst>
              <a:ext uri="{FF2B5EF4-FFF2-40B4-BE49-F238E27FC236}">
                <a16:creationId xmlns:a16="http://schemas.microsoft.com/office/drawing/2014/main" id="{4018F3F5-709F-A0BF-1C70-22BFB7D32CA7}"/>
              </a:ext>
            </a:extLst>
          </p:cNvPr>
          <p:cNvSpPr>
            <a:spLocks noGrp="1"/>
          </p:cNvSpPr>
          <p:nvPr>
            <p:ph type="body" sz="quarter" idx="18"/>
          </p:nvPr>
        </p:nvSpPr>
        <p:spPr/>
        <p:txBody>
          <a:bodyPr/>
          <a:lstStyle/>
          <a:p>
            <a:r>
              <a:rPr lang="en-AU" dirty="0"/>
              <a:t>You must submit:</a:t>
            </a:r>
          </a:p>
        </p:txBody>
      </p:sp>
      <p:sp>
        <p:nvSpPr>
          <p:cNvPr id="5" name="Text Placeholder 4">
            <a:extLst>
              <a:ext uri="{FF2B5EF4-FFF2-40B4-BE49-F238E27FC236}">
                <a16:creationId xmlns:a16="http://schemas.microsoft.com/office/drawing/2014/main" id="{98B9170E-E3AC-08D5-BD07-3D58E81D1354}"/>
              </a:ext>
            </a:extLst>
          </p:cNvPr>
          <p:cNvSpPr>
            <a:spLocks noGrp="1"/>
          </p:cNvSpPr>
          <p:nvPr>
            <p:ph type="body" sz="quarter" idx="17"/>
          </p:nvPr>
        </p:nvSpPr>
        <p:spPr/>
        <p:txBody>
          <a:bodyPr/>
          <a:lstStyle/>
          <a:p>
            <a:r>
              <a:rPr lang="en-AU" dirty="0"/>
              <a:t>An attached piece of work that evidences an example of the work you have produced during your internship (this should be sourced from the activities in the depth study, for example, a training schedule, nutrition plan, rehabilitation plan, notes detailing successful psychological strategy interventions) this should be referred to in the cover letter.</a:t>
            </a:r>
          </a:p>
        </p:txBody>
      </p:sp>
    </p:spTree>
    <p:extLst>
      <p:ext uri="{BB962C8B-B14F-4D97-AF65-F5344CB8AC3E}">
        <p14:creationId xmlns:p14="http://schemas.microsoft.com/office/powerpoint/2010/main" val="406165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223418-AC99-D403-B6BA-7F5E5111A87A}"/>
              </a:ext>
            </a:extLst>
          </p:cNvPr>
          <p:cNvSpPr>
            <a:spLocks noGrp="1"/>
          </p:cNvSpPr>
          <p:nvPr>
            <p:ph type="sldNum" sz="quarter" idx="10"/>
          </p:nvPr>
        </p:nvSpPr>
        <p:spPr/>
        <p:txBody>
          <a:bodyPr/>
          <a:lstStyle/>
          <a:p>
            <a:fld id="{10A01DC5-1685-4615-8240-15192985C6A2}" type="slidenum">
              <a:rPr lang="en-AU" smtClean="0"/>
              <a:pPr/>
              <a:t>55</a:t>
            </a:fld>
            <a:endParaRPr lang="en-AU"/>
          </a:p>
        </p:txBody>
      </p:sp>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r>
              <a:rPr lang="en-AU" dirty="0">
                <a:hlinkClick r:id="rId2"/>
              </a:rPr>
              <a:t>Heath and Movement Science 11–12 Syllabus</a:t>
            </a:r>
            <a:r>
              <a:rPr lang="en-AU" dirty="0"/>
              <a:t> </a:t>
            </a:r>
            <a:r>
              <a:rPr lang="en-AU" dirty="0">
                <a:latin typeface="Public Sans Light" pitchFamily="2" charset="0"/>
              </a:rPr>
              <a:t>© </a:t>
            </a:r>
            <a:r>
              <a:rPr lang="en-AU" dirty="0"/>
              <a:t>Syllabus NSW Education Standards Authority (NESA) for and on behalf of the Crown in right of the State of New South Wales, 2023.</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lang="en-AU" sz="1200" dirty="0">
                <a:solidFill>
                  <a:srgbClr val="CBEDFD"/>
                </a:solidFill>
                <a:latin typeface="Public Sans Light"/>
              </a:rPr>
              <a:t>https://educationstandards.nsw.edu.au/</a:t>
            </a:r>
            <a:r>
              <a:rPr kumimoji="0" lang="en-AU" sz="1200" b="0" i="0" u="none" strike="noStrike" kern="1200" cap="none" spc="0" normalizeH="0" baseline="0" noProof="0" dirty="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t>
            </a:r>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03DFE7-8ED6-8289-3C7A-37260EDA32BA}"/>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56</a:t>
            </a:fld>
            <a:endParaRPr lang="en-AU"/>
          </a:p>
        </p:txBody>
      </p:sp>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Public Sans Light" pitchFamily="2" charset="0"/>
              </a:rPr>
              <a:t>© </a:t>
            </a:r>
            <a:r>
              <a:rPr lang="en-AU" dirty="0"/>
              <a:t>State of New South Wales (Department of Education), 2024</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2">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a:t>
            </a:r>
            <a:r>
              <a:rPr lang="en-AU" sz="1200" dirty="0">
                <a:solidFill>
                  <a:schemeClr val="bg1"/>
                </a:solidFill>
                <a:latin typeface="Public Sans Light" pitchFamily="2" charset="0"/>
              </a:rPr>
              <a:t>© </a:t>
            </a:r>
            <a:r>
              <a:rPr lang="en-AU" sz="1200" dirty="0">
                <a:solidFill>
                  <a:schemeClr val="bg1"/>
                </a:solidFill>
              </a:rPr>
              <a:t>State of New South Wales (Department of Education), 2024.</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latin typeface="+mj-lt"/>
              </a:rPr>
              <a:t>Copyright Act 1968 </a:t>
            </a:r>
            <a:r>
              <a:rPr lang="en-AU" sz="1200" dirty="0">
                <a:solidFill>
                  <a:schemeClr val="bg1"/>
                </a:solidFill>
                <a:latin typeface="+mj-lt"/>
              </a:rPr>
              <a:t>(</a:t>
            </a:r>
            <a:r>
              <a:rPr lang="en-AU" sz="1200" dirty="0" err="1">
                <a:solidFill>
                  <a:schemeClr val="bg1"/>
                </a:solidFill>
                <a:latin typeface="+mj-lt"/>
              </a:rPr>
              <a:t>Cth</a:t>
            </a:r>
            <a:r>
              <a:rPr lang="en-AU" sz="1200" dirty="0">
                <a:solidFill>
                  <a:schemeClr val="bg1"/>
                </a:solidFill>
                <a:latin typeface="+mj-lt"/>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2"/>
          </p:nvPr>
        </p:nvSpPr>
        <p:spPr/>
        <p:txBody>
          <a:bodyPr/>
          <a:lstStyle/>
          <a:p>
            <a:fld id="{10A01DC5-1685-4615-8240-15192985C6A2}" type="slidenum">
              <a:rPr lang="en-AU" smtClean="0"/>
              <a:pPr/>
              <a:t>6</a:t>
            </a:fld>
            <a:endParaRPr lang="en-AU"/>
          </a:p>
        </p:txBody>
      </p:sp>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How does an elite football team maximise performance?</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A-League depth study</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p:txBody>
          <a:bodyPr/>
          <a:lstStyle/>
          <a:p>
            <a:r>
              <a:rPr lang="en-AU" dirty="0"/>
              <a:t>Successful performance of an elite sports team requires an extensive team of professionals working together to plan and implement the most effective training and nutrition. Throughout the season, individual athlete needs must be catered for, injuries must be addressed and adjustments may need to be made if the plan isn’t achieving the desired goals. </a:t>
            </a:r>
          </a:p>
          <a:p>
            <a:r>
              <a:rPr lang="en-AU" dirty="0"/>
              <a:t>Throughout the depth study, you will work in groups and assume the role of different professionals involved with an elite A-League men’s team who are aiming to maximise their performance.</a:t>
            </a:r>
          </a:p>
          <a:p>
            <a:endParaRPr lang="en-AU" dirty="0"/>
          </a:p>
          <a:p>
            <a:endParaRPr lang="en-AU" dirty="0"/>
          </a:p>
          <a:p>
            <a:endParaRPr lang="en-AU" dirty="0"/>
          </a:p>
          <a:p>
            <a:endParaRPr lang="en-AU" dirty="0"/>
          </a:p>
        </p:txBody>
      </p:sp>
    </p:spTree>
    <p:extLst>
      <p:ext uri="{BB962C8B-B14F-4D97-AF65-F5344CB8AC3E}">
        <p14:creationId xmlns:p14="http://schemas.microsoft.com/office/powerpoint/2010/main" val="20317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2"/>
          </p:nvPr>
        </p:nvSpPr>
        <p:spPr/>
        <p:txBody>
          <a:bodyPr/>
          <a:lstStyle/>
          <a:p>
            <a:fld id="{10A01DC5-1685-4615-8240-15192985C6A2}" type="slidenum">
              <a:rPr lang="en-AU" smtClean="0"/>
              <a:pPr/>
              <a:t>7</a:t>
            </a:fld>
            <a:endParaRPr lang="en-AU"/>
          </a:p>
        </p:txBody>
      </p:sp>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US" dirty="0"/>
              <a:t>A-League men’s yearly training program</a:t>
            </a:r>
            <a:endParaRPr lang="en-AU" dirty="0"/>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Access and review your copy</a:t>
            </a:r>
          </a:p>
        </p:txBody>
      </p:sp>
      <p:pic>
        <p:nvPicPr>
          <p:cNvPr id="2" name="Content Placeholder 5">
            <a:extLst>
              <a:ext uri="{FF2B5EF4-FFF2-40B4-BE49-F238E27FC236}">
                <a16:creationId xmlns:a16="http://schemas.microsoft.com/office/drawing/2014/main" id="{7A4475EF-C14C-9628-27AE-CF4643DF84B9}"/>
              </a:ext>
            </a:extLst>
          </p:cNvPr>
          <p:cNvPicPr>
            <a:picLocks noGrp="1" noChangeAspect="1"/>
          </p:cNvPicPr>
          <p:nvPr>
            <p:ph idx="1"/>
          </p:nvPr>
        </p:nvPicPr>
        <p:blipFill>
          <a:blip r:embed="rId2"/>
          <a:stretch>
            <a:fillRect/>
          </a:stretch>
        </p:blipFill>
        <p:spPr>
          <a:xfrm>
            <a:off x="827758" y="1620000"/>
            <a:ext cx="10548483" cy="4536000"/>
          </a:xfrm>
        </p:spPr>
      </p:pic>
      <p:pic>
        <p:nvPicPr>
          <p:cNvPr id="5" name="Picture 4" descr="Example of an A-League yearly training program.">
            <a:extLst>
              <a:ext uri="{FF2B5EF4-FFF2-40B4-BE49-F238E27FC236}">
                <a16:creationId xmlns:a16="http://schemas.microsoft.com/office/drawing/2014/main" id="{C00FFF0E-6A8C-F7C6-6861-370B81A8C3EC}"/>
              </a:ext>
            </a:extLst>
          </p:cNvPr>
          <p:cNvPicPr>
            <a:picLocks noChangeAspect="1"/>
          </p:cNvPicPr>
          <p:nvPr/>
        </p:nvPicPr>
        <p:blipFill>
          <a:blip r:embed="rId3"/>
          <a:stretch>
            <a:fillRect/>
          </a:stretch>
        </p:blipFill>
        <p:spPr>
          <a:xfrm>
            <a:off x="359999" y="1899478"/>
            <a:ext cx="11484000" cy="3836760"/>
          </a:xfrm>
          <a:prstGeom prst="rect">
            <a:avLst/>
          </a:prstGeom>
        </p:spPr>
      </p:pic>
    </p:spTree>
    <p:extLst>
      <p:ext uri="{BB962C8B-B14F-4D97-AF65-F5344CB8AC3E}">
        <p14:creationId xmlns:p14="http://schemas.microsoft.com/office/powerpoint/2010/main" val="22532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The coaches and trainers</a:t>
            </a:r>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8</a:t>
            </a:fld>
            <a:endParaRPr lang="en-AU"/>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B076CA-71E0-AD90-CD8E-813CE7213A40}"/>
              </a:ext>
            </a:extLst>
          </p:cNvPr>
          <p:cNvSpPr>
            <a:spLocks noGrp="1"/>
          </p:cNvSpPr>
          <p:nvPr>
            <p:ph type="sldNum" sz="quarter" idx="12"/>
          </p:nvPr>
        </p:nvSpPr>
        <p:spPr/>
        <p:txBody>
          <a:bodyPr/>
          <a:lstStyle/>
          <a:p>
            <a:fld id="{10A01DC5-1685-4615-8240-15192985C6A2}" type="slidenum">
              <a:rPr lang="en-AU" smtClean="0"/>
              <a:t>9</a:t>
            </a:fld>
            <a:endParaRPr lang="en-AU"/>
          </a:p>
        </p:txBody>
      </p:sp>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The coaches</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2" y="1497014"/>
            <a:ext cx="10763637" cy="1459832"/>
          </a:xfrm>
        </p:spPr>
        <p:txBody>
          <a:bodyPr/>
          <a:lstStyle/>
          <a:p>
            <a:r>
              <a:rPr lang="en-AU" dirty="0"/>
              <a:t>Access the stimulus </a:t>
            </a:r>
            <a:r>
              <a:rPr lang="en-AU" u="sng" dirty="0">
                <a:hlinkClick r:id="rId3"/>
              </a:rPr>
              <a:t>Video – Coaching (7:01)</a:t>
            </a:r>
            <a:r>
              <a:rPr lang="en-AU" dirty="0"/>
              <a:t> which highlights the importance of coaching and training in supporting an elite A-League football team to maximise performance. </a:t>
            </a:r>
          </a:p>
          <a:p>
            <a:endParaRPr lang="en-AU" dirty="0"/>
          </a:p>
          <a:p>
            <a:endParaRPr lang="en-AU" dirty="0"/>
          </a:p>
          <a:p>
            <a:endParaRPr lang="en-AU" dirty="0"/>
          </a:p>
          <a:p>
            <a:endParaRPr lang="en-AU" dirty="0"/>
          </a:p>
          <a:p>
            <a:endParaRPr lang="en-AU" dirty="0"/>
          </a:p>
        </p:txBody>
      </p:sp>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Video – Coaching</a:t>
            </a:r>
          </a:p>
        </p:txBody>
      </p:sp>
      <p:pic>
        <p:nvPicPr>
          <p:cNvPr id="4" name="Picture 3">
            <a:extLst>
              <a:ext uri="{FF2B5EF4-FFF2-40B4-BE49-F238E27FC236}">
                <a16:creationId xmlns:a16="http://schemas.microsoft.com/office/drawing/2014/main" id="{7CC683DA-C6D0-7C8D-735E-D4A2E199173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06887" y="2956846"/>
            <a:ext cx="6422376" cy="3705494"/>
          </a:xfrm>
          <a:prstGeom prst="rect">
            <a:avLst/>
          </a:prstGeom>
        </p:spPr>
      </p:pic>
      <p:grpSp>
        <p:nvGrpSpPr>
          <p:cNvPr id="10" name="Group 9" descr="A white triangle play symbol appears in a red circle to allow access to the coaching video">
            <a:extLst>
              <a:ext uri="{FF2B5EF4-FFF2-40B4-BE49-F238E27FC236}">
                <a16:creationId xmlns:a16="http://schemas.microsoft.com/office/drawing/2014/main" id="{E5F9AAAA-9863-9260-CED6-76E15779EC3C}"/>
              </a:ext>
            </a:extLst>
          </p:cNvPr>
          <p:cNvGrpSpPr/>
          <p:nvPr/>
        </p:nvGrpSpPr>
        <p:grpSpPr>
          <a:xfrm>
            <a:off x="5692910" y="4452126"/>
            <a:ext cx="806179" cy="714933"/>
            <a:chOff x="5692910" y="4452126"/>
            <a:chExt cx="806179" cy="714933"/>
          </a:xfrm>
        </p:grpSpPr>
        <p:sp>
          <p:nvSpPr>
            <p:cNvPr id="7" name="Oval 6" descr="A white triangle play sign sits inside a red circle to enable the Coaching video to be played.">
              <a:extLst>
                <a:ext uri="{FF2B5EF4-FFF2-40B4-BE49-F238E27FC236}">
                  <a16:creationId xmlns:a16="http://schemas.microsoft.com/office/drawing/2014/main" id="{585D731D-FAC9-5EEB-B822-E3F53E93811F}"/>
                </a:ext>
              </a:extLst>
            </p:cNvPr>
            <p:cNvSpPr/>
            <p:nvPr/>
          </p:nvSpPr>
          <p:spPr>
            <a:xfrm>
              <a:off x="5692910" y="4452126"/>
              <a:ext cx="806179" cy="71493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4">
              <a:hlinkClick r:id="rId3"/>
              <a:extLst>
                <a:ext uri="{FF2B5EF4-FFF2-40B4-BE49-F238E27FC236}">
                  <a16:creationId xmlns:a16="http://schemas.microsoft.com/office/drawing/2014/main" id="{8F0B55BC-61F7-4020-DA95-F9C4E2D4C46A}"/>
                </a:ext>
              </a:extLst>
            </p:cNvPr>
            <p:cNvSpPr/>
            <p:nvPr/>
          </p:nvSpPr>
          <p:spPr>
            <a:xfrm rot="5400000">
              <a:off x="5972639" y="4616054"/>
              <a:ext cx="398190" cy="387079"/>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8365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C Student template 2025.potx  -  Last saved by user" id="{C1EB4067-0898-43DE-90EC-73FD959F61F0}" vid="{894E5768-2847-41B1-932C-1B6B7A26BE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Secondary classroom slide deck template</Template>
  <TotalTime>4922</TotalTime>
  <Words>3863</Words>
  <Application>Microsoft Office PowerPoint</Application>
  <PresentationFormat>Widescreen</PresentationFormat>
  <Paragraphs>392</Paragraphs>
  <Slides>56</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Times New Roman</vt:lpstr>
      <vt:lpstr>Public Sans Light</vt:lpstr>
      <vt:lpstr>Segoe UI</vt:lpstr>
      <vt:lpstr>Public Sans</vt:lpstr>
      <vt:lpstr>Calibri</vt:lpstr>
      <vt:lpstr>NSWG Corporate</vt:lpstr>
      <vt:lpstr>Instructions for use</vt:lpstr>
      <vt:lpstr>Depth study – How  does an elite football (soccer) team maximise performance?</vt:lpstr>
      <vt:lpstr>Topics</vt:lpstr>
      <vt:lpstr>Learning intentions and success criteria</vt:lpstr>
      <vt:lpstr>Learning intentions and success criteria</vt:lpstr>
      <vt:lpstr>How does an elite football team maximise performance?</vt:lpstr>
      <vt:lpstr>A-League men’s yearly training program</vt:lpstr>
      <vt:lpstr>The coaches and trainers</vt:lpstr>
      <vt:lpstr>The coaches</vt:lpstr>
      <vt:lpstr>The trainers</vt:lpstr>
      <vt:lpstr>The coaches and trainers</vt:lpstr>
      <vt:lpstr>The coaches and trainers</vt:lpstr>
      <vt:lpstr>The coaches and trainers</vt:lpstr>
      <vt:lpstr>The coaches and trainers</vt:lpstr>
      <vt:lpstr>The coaches and trainers</vt:lpstr>
      <vt:lpstr>The nutritionist</vt:lpstr>
      <vt:lpstr>The nutritionist </vt:lpstr>
      <vt:lpstr>The nutritionist</vt:lpstr>
      <vt:lpstr>The nutritionist</vt:lpstr>
      <vt:lpstr>The nutritionist</vt:lpstr>
      <vt:lpstr>The sports psychologist</vt:lpstr>
      <vt:lpstr>The sport psychologist</vt:lpstr>
      <vt:lpstr>The sports psychologist</vt:lpstr>
      <vt:lpstr>The sports psychologist</vt:lpstr>
      <vt:lpstr>The sports psychologist</vt:lpstr>
      <vt:lpstr>The sports psychologist</vt:lpstr>
      <vt:lpstr>The sports psychologist</vt:lpstr>
      <vt:lpstr>The sports psychologist</vt:lpstr>
      <vt:lpstr>The team doctor and physiotherapist</vt:lpstr>
      <vt:lpstr>The team doctor and physiotherapist</vt:lpstr>
      <vt:lpstr>The team doctor and physiotherapist</vt:lpstr>
      <vt:lpstr>The team doctor and physiotherapist</vt:lpstr>
      <vt:lpstr>The team doctor and physiotherapist</vt:lpstr>
      <vt:lpstr>The team doctor and physiotherapist</vt:lpstr>
      <vt:lpstr>The biomechanist</vt:lpstr>
      <vt:lpstr>The biomechanist</vt:lpstr>
      <vt:lpstr>The biomechanist</vt:lpstr>
      <vt:lpstr>The biomechanist </vt:lpstr>
      <vt:lpstr>The biomechanist</vt:lpstr>
      <vt:lpstr>The biomechanist</vt:lpstr>
      <vt:lpstr>The biomechanist</vt:lpstr>
      <vt:lpstr>The biomechanist</vt:lpstr>
      <vt:lpstr>The biomechanist</vt:lpstr>
      <vt:lpstr>The sports scientist</vt:lpstr>
      <vt:lpstr>The sport scientist</vt:lpstr>
      <vt:lpstr>The sports scientist</vt:lpstr>
      <vt:lpstr>The sports scientist</vt:lpstr>
      <vt:lpstr>PMI</vt:lpstr>
      <vt:lpstr>The sports scientist</vt:lpstr>
      <vt:lpstr>Assessment task</vt:lpstr>
      <vt:lpstr>The task</vt:lpstr>
      <vt:lpstr>The task</vt:lpstr>
      <vt:lpstr>Submission requirements</vt:lpstr>
      <vt:lpstr>Submission requirements</vt:lpstr>
      <vt:lpstr>References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deck – Improving performance in football – 12HMS</dc:title>
  <dc:creator>NSW Department of Education</dc:creator>
  <dcterms:created xsi:type="dcterms:W3CDTF">2024-07-23T00:51:52Z</dcterms:created>
  <dcterms:modified xsi:type="dcterms:W3CDTF">2026-02-05T04:18:37Z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0x01010028550904603AA64982DCAA86C5CFC06E</vt:lpwstr>
  </property>
  <property fmtid="{D5CDD505-2E9C-101B-9397-08002B2CF9AE}" pid="3" name="MediaServiceImageTags">
    <vt:lpwstr/>
  </property>
  <property fmtid="{D5CDD505-2E9C-101B-9397-08002B2CF9AE}" pid="4" name="MSIP_Label_b603dfd7-d93a-4381-a340-2995d8282205_Enabled">
    <vt:lpwstr>true</vt:lpwstr>
  </property>
  <property fmtid="{D5CDD505-2E9C-101B-9397-08002B2CF9AE}" pid="5" name="MSIP_Label_b603dfd7-d93a-4381-a340-2995d8282205_SetDate">
    <vt:lpwstr>2023-07-07T02:46:40Z</vt:lpwstr>
  </property>
  <property fmtid="{D5CDD505-2E9C-101B-9397-08002B2CF9AE}" pid="6" name="MSIP_Label_b603dfd7-d93a-4381-a340-2995d8282205_Method">
    <vt:lpwstr>Standard</vt:lpwstr>
  </property>
  <property fmtid="{D5CDD505-2E9C-101B-9397-08002B2CF9AE}" pid="7" name="MSIP_Label_b603dfd7-d93a-4381-a340-2995d8282205_Name">
    <vt:lpwstr>OFFICIAL</vt:lpwstr>
  </property>
  <property fmtid="{D5CDD505-2E9C-101B-9397-08002B2CF9AE}" pid="8" name="MSIP_Label_b603dfd7-d93a-4381-a340-2995d8282205_SiteId">
    <vt:lpwstr>05a0e69a-418a-47c1-9c25-9387261bf991</vt:lpwstr>
  </property>
  <property fmtid="{D5CDD505-2E9C-101B-9397-08002B2CF9AE}" pid="9" name="MSIP_Label_b603dfd7-d93a-4381-a340-2995d8282205_ActionId">
    <vt:lpwstr>a8bf8051-9d17-4791-8c94-11bc95fd3c4a</vt:lpwstr>
  </property>
  <property fmtid="{D5CDD505-2E9C-101B-9397-08002B2CF9AE}" pid="10" name="MSIP_Label_b603dfd7-d93a-4381-a340-2995d8282205_ContentBits">
    <vt:lpwstr>0</vt:lpwstr>
  </property>
  <property fmtid="{D5CDD505-2E9C-101B-9397-08002B2CF9AE}" pid="11" name="xd_ProgID">
    <vt:lpwstr/>
  </property>
  <property fmtid="{D5CDD505-2E9C-101B-9397-08002B2CF9AE}" pid="12" name="ComplianceAssetId">
    <vt:lpwstr/>
  </property>
  <property fmtid="{D5CDD505-2E9C-101B-9397-08002B2CF9AE}" pid="13" name="TemplateUrl">
    <vt:lpwstr/>
  </property>
  <property fmtid="{D5CDD505-2E9C-101B-9397-08002B2CF9AE}" pid="14" name="_ExtendedDescription">
    <vt:lpwstr/>
  </property>
  <property fmtid="{D5CDD505-2E9C-101B-9397-08002B2CF9AE}" pid="15" name="xd_Signature">
    <vt:lpwstr/>
  </property>
  <property fmtid="{D5CDD505-2E9C-101B-9397-08002B2CF9AE}" pid="16" name="TriggerFlowInfo">
    <vt:lpwstr/>
  </property>
</Properties>
</file>