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36"/>
  </p:notesMasterIdLst>
  <p:handoutMasterIdLst>
    <p:handoutMasterId r:id="rId37"/>
  </p:handoutMasterIdLst>
  <p:sldIdLst>
    <p:sldId id="26381" r:id="rId2"/>
    <p:sldId id="266" r:id="rId3"/>
    <p:sldId id="26393" r:id="rId4"/>
    <p:sldId id="26383" r:id="rId5"/>
    <p:sldId id="26394" r:id="rId6"/>
    <p:sldId id="26382" r:id="rId7"/>
    <p:sldId id="26395" r:id="rId8"/>
    <p:sldId id="26397" r:id="rId9"/>
    <p:sldId id="26398" r:id="rId10"/>
    <p:sldId id="26399" r:id="rId11"/>
    <p:sldId id="289" r:id="rId12"/>
    <p:sldId id="26400" r:id="rId13"/>
    <p:sldId id="26375" r:id="rId14"/>
    <p:sldId id="26402" r:id="rId15"/>
    <p:sldId id="26401" r:id="rId16"/>
    <p:sldId id="26403" r:id="rId17"/>
    <p:sldId id="26418" r:id="rId18"/>
    <p:sldId id="26404" r:id="rId19"/>
    <p:sldId id="26415" r:id="rId20"/>
    <p:sldId id="26408" r:id="rId21"/>
    <p:sldId id="26406" r:id="rId22"/>
    <p:sldId id="26407" r:id="rId23"/>
    <p:sldId id="26416" r:id="rId24"/>
    <p:sldId id="26409" r:id="rId25"/>
    <p:sldId id="26410" r:id="rId26"/>
    <p:sldId id="26411" r:id="rId27"/>
    <p:sldId id="26417" r:id="rId28"/>
    <p:sldId id="26412" r:id="rId29"/>
    <p:sldId id="26413" r:id="rId30"/>
    <p:sldId id="26414" r:id="rId31"/>
    <p:sldId id="26434" r:id="rId32"/>
    <p:sldId id="26435" r:id="rId33"/>
    <p:sldId id="360" r:id="rId34"/>
    <p:sldId id="361" r:id="rId35"/>
  </p:sldIdLst>
  <p:sldSz cx="12192000" cy="6858000"/>
  <p:notesSz cx="6858000" cy="9144000"/>
  <p:embeddedFontLst>
    <p:embeddedFont>
      <p:font typeface="Montserrat" panose="020F0502020204030204" pitchFamily="34" charset="0"/>
      <p:regular r:id="rId38"/>
      <p:bold r:id="rId39"/>
      <p:italic r:id="rId40"/>
      <p:boldItalic r:id="rId41"/>
    </p:embeddedFont>
    <p:embeddedFont>
      <p:font typeface="Public Sans" pitchFamily="2" charset="77"/>
      <p:regular r:id="rId42"/>
      <p:bold r:id="rId43"/>
      <p:italic r:id="rId44"/>
      <p:boldItalic r:id="rId45"/>
    </p:embeddedFont>
    <p:embeddedFont>
      <p:font typeface="Segoe UI" panose="020F0502020204030204" pitchFamily="34" charset="0"/>
      <p:regular r:id="rId46"/>
      <p:bold r:id="rId47"/>
      <p:italic r:id="rId48"/>
      <p:boldItalic r:id="rId49"/>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70" userDrawn="1">
          <p15:clr>
            <a:srgbClr val="A4A3A4"/>
          </p15:clr>
        </p15:guide>
        <p15:guide id="2" pos="23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616301-6266-EC67-5121-644D29B895EE}" v="9" dt="2024-08-28T02:46:52.100"/>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52" autoAdjust="0"/>
    <p:restoredTop sz="84558" autoAdjust="0"/>
  </p:normalViewPr>
  <p:slideViewPr>
    <p:cSldViewPr snapToGrid="0">
      <p:cViewPr varScale="1">
        <p:scale>
          <a:sx n="103" d="100"/>
          <a:sy n="103" d="100"/>
        </p:scale>
        <p:origin x="824" y="168"/>
      </p:cViewPr>
      <p:guideLst>
        <p:guide orient="horz" pos="1570"/>
        <p:guide pos="234"/>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5082" y="16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56" Type="http://schemas.microsoft.com/office/2018/10/relationships/authors" Target="authors.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font" Target="fonts/font4.fntdata"/><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font" Target="fonts/font12.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 Fryer" userId="S::matthew.fryer2@det.nsw.edu.au::708ed95d-e293-4d54-aab9-bf51d8fa6c3d" providerId="AD" clId="Web-{C6616301-6266-EC67-5121-644D29B895EE}"/>
    <pc:docChg chg="modSld">
      <pc:chgData name="Matt Fryer" userId="S::matthew.fryer2@det.nsw.edu.au::708ed95d-e293-4d54-aab9-bf51d8fa6c3d" providerId="AD" clId="Web-{C6616301-6266-EC67-5121-644D29B895EE}" dt="2024-08-28T02:46:49.803" v="7" actId="20577"/>
      <pc:docMkLst>
        <pc:docMk/>
      </pc:docMkLst>
      <pc:sldChg chg="modSp">
        <pc:chgData name="Matt Fryer" userId="S::matthew.fryer2@det.nsw.edu.au::708ed95d-e293-4d54-aab9-bf51d8fa6c3d" providerId="AD" clId="Web-{C6616301-6266-EC67-5121-644D29B895EE}" dt="2024-08-28T02:46:49.803" v="7" actId="20577"/>
        <pc:sldMkLst>
          <pc:docMk/>
          <pc:sldMk cId="2294523738" sldId="26409"/>
        </pc:sldMkLst>
        <pc:spChg chg="mod">
          <ac:chgData name="Matt Fryer" userId="S::matthew.fryer2@det.nsw.edu.au::708ed95d-e293-4d54-aab9-bf51d8fa6c3d" providerId="AD" clId="Web-{C6616301-6266-EC67-5121-644D29B895EE}" dt="2024-08-28T02:46:49.803" v="7" actId="20577"/>
          <ac:spMkLst>
            <pc:docMk/>
            <pc:sldMk cId="2294523738" sldId="26409"/>
            <ac:spMk id="10" creationId="{1685D9B0-3773-7C1F-310F-F65FF3C413B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28/8/2024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28/8/2024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1933589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i="0" dirty="0">
                <a:solidFill>
                  <a:srgbClr val="000000"/>
                </a:solidFill>
                <a:effectLst/>
                <a:latin typeface="Arial"/>
              </a:rPr>
              <a:t>Photo by SHVETS production: https://www.pexels.com/photo/woman-psychologist-taking-notes-on-clipboard-while-talking-with-client-7176291/</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193257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1" dirty="0">
                <a:latin typeface="+mn-lt"/>
              </a:rPr>
              <a:t>Suggested answer:</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latin typeface="+mn-lt"/>
              </a:rPr>
              <a:t>What can be determined as significant influences in shaping the quality of life for older Australians? Why? </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dirty="0">
                <a:latin typeface="+mn-lt"/>
              </a:rPr>
              <a:t>For example, maintaining good physical health, maintaining good mental health, social connections, access to healthcare, financial stability and having supportive living environments, cultural practices, personal attitudes and societal support systems.</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2181643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Links to resources are available in Appendix 1.</a:t>
            </a:r>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17320559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600" dirty="0">
                <a:effectLst/>
                <a:latin typeface="Segoe UI" panose="020B0502040204020203" pitchFamily="34" charset="0"/>
              </a:rPr>
              <a:t>Image licensed under </a:t>
            </a:r>
            <a:r>
              <a:rPr lang="en-AU" sz="1600" dirty="0" err="1">
                <a:effectLst/>
                <a:latin typeface="Segoe UI" panose="020B0502040204020203" pitchFamily="34" charset="0"/>
              </a:rPr>
              <a:t>Pixabay</a:t>
            </a:r>
            <a:r>
              <a:rPr lang="en-AU" sz="1600" dirty="0">
                <a:effectLst/>
                <a:latin typeface="Segoe UI" panose="020B0502040204020203" pitchFamily="34" charset="0"/>
              </a:rPr>
              <a:t> Content License. </a:t>
            </a: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1710401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8934430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dirty="0">
                <a:effectLst/>
                <a:latin typeface="Segoe UI" panose="020B0502040204020203" pitchFamily="34" charset="0"/>
              </a:rPr>
              <a:t>'Colour wheel' by United Nations Department of Global Communications is licensed under Copyright © United Nations</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20</a:t>
            </a:fld>
            <a:endParaRPr lang="en-AU"/>
          </a:p>
        </p:txBody>
      </p:sp>
    </p:spTree>
    <p:extLst>
      <p:ext uri="{BB962C8B-B14F-4D97-AF65-F5344CB8AC3E}">
        <p14:creationId xmlns:p14="http://schemas.microsoft.com/office/powerpoint/2010/main" val="20784826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800" dirty="0">
                <a:effectLst/>
                <a:latin typeface="Segoe UI" panose="020B0502040204020203" pitchFamily="34" charset="0"/>
              </a:rPr>
              <a:t>'SDG poster' by United Nations Department of Global Communications is licensed under Copyright © United Nations.</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21</a:t>
            </a:fld>
            <a:endParaRPr lang="en-AU"/>
          </a:p>
        </p:txBody>
      </p:sp>
    </p:spTree>
    <p:extLst>
      <p:ext uri="{BB962C8B-B14F-4D97-AF65-F5344CB8AC3E}">
        <p14:creationId xmlns:p14="http://schemas.microsoft.com/office/powerpoint/2010/main" val="2416115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Suggested answers may include:</a:t>
            </a:r>
          </a:p>
          <a:p>
            <a:pPr marL="342900" lvl="0" indent="-342900">
              <a:lnSpc>
                <a:spcPct val="150000"/>
              </a:lnSpc>
              <a:spcBef>
                <a:spcPts val="1200"/>
              </a:spcBef>
              <a:spcAft>
                <a:spcPts val="600"/>
              </a:spcAft>
              <a:buFont typeface="Symbol" panose="05050102010706020507" pitchFamily="18" charset="2"/>
              <a:buChar char=""/>
              <a:tabLst>
                <a:tab pos="228600" algn="l"/>
              </a:tabLst>
            </a:pPr>
            <a:r>
              <a:rPr lang="en-AU" sz="1800" dirty="0">
                <a:effectLst/>
                <a:latin typeface="Arial" panose="020B0604020202020204" pitchFamily="34" charset="0"/>
                <a:ea typeface="Calibri" panose="020F0502020204030204" pitchFamily="34" charset="0"/>
              </a:rPr>
              <a:t>chronic diseases, for example, diabetes, cardiovascular disease, osteoarthritis and dementia</a:t>
            </a:r>
          </a:p>
          <a:p>
            <a:pPr marL="342900" lvl="0" indent="-342900">
              <a:lnSpc>
                <a:spcPct val="150000"/>
              </a:lnSpc>
              <a:spcBef>
                <a:spcPts val="1200"/>
              </a:spcBef>
              <a:spcAft>
                <a:spcPts val="600"/>
              </a:spcAft>
              <a:buFont typeface="Symbol" panose="05050102010706020507" pitchFamily="18" charset="2"/>
              <a:buChar char=""/>
              <a:tabLst>
                <a:tab pos="228600" algn="l"/>
              </a:tabLst>
            </a:pPr>
            <a:r>
              <a:rPr lang="en-AU" sz="1800" dirty="0">
                <a:effectLst/>
                <a:latin typeface="Arial" panose="020B0604020202020204" pitchFamily="34" charset="0"/>
                <a:ea typeface="Calibri" panose="020F0502020204030204" pitchFamily="34" charset="0"/>
              </a:rPr>
              <a:t>access to healthcare</a:t>
            </a:r>
          </a:p>
          <a:p>
            <a:pPr marL="342900" lvl="0" indent="-342900">
              <a:lnSpc>
                <a:spcPct val="150000"/>
              </a:lnSpc>
              <a:spcBef>
                <a:spcPts val="1200"/>
              </a:spcBef>
              <a:spcAft>
                <a:spcPts val="600"/>
              </a:spcAft>
              <a:buFont typeface="Symbol" panose="05050102010706020507" pitchFamily="18" charset="2"/>
              <a:buChar char=""/>
              <a:tabLst>
                <a:tab pos="228600" algn="l"/>
              </a:tabLst>
            </a:pPr>
            <a:r>
              <a:rPr lang="en-AU" sz="1800" dirty="0">
                <a:effectLst/>
                <a:latin typeface="Arial" panose="020B0604020202020204" pitchFamily="34" charset="0"/>
                <a:ea typeface="Calibri" panose="020F0502020204030204" pitchFamily="34" charset="0"/>
              </a:rPr>
              <a:t>transport and mobility effecting independence, for example, physical limitations and disabilities</a:t>
            </a:r>
          </a:p>
          <a:p>
            <a:pPr marL="342900" lvl="0" indent="-342900">
              <a:lnSpc>
                <a:spcPct val="150000"/>
              </a:lnSpc>
              <a:spcBef>
                <a:spcPts val="1200"/>
              </a:spcBef>
              <a:spcAft>
                <a:spcPts val="600"/>
              </a:spcAft>
              <a:buFont typeface="Symbol" panose="05050102010706020507" pitchFamily="18" charset="2"/>
              <a:buChar char=""/>
              <a:tabLst>
                <a:tab pos="228600" algn="l"/>
              </a:tabLst>
            </a:pPr>
            <a:r>
              <a:rPr lang="en-AU" sz="1800" dirty="0">
                <a:effectLst/>
                <a:latin typeface="Arial" panose="020B0604020202020204" pitchFamily="34" charset="0"/>
                <a:ea typeface="Calibri" panose="020F0502020204030204" pitchFamily="34" charset="0"/>
              </a:rPr>
              <a:t>access nutritious food and regular physical activity</a:t>
            </a:r>
          </a:p>
          <a:p>
            <a:pPr marL="342900" lvl="0" indent="-342900">
              <a:lnSpc>
                <a:spcPct val="150000"/>
              </a:lnSpc>
              <a:spcBef>
                <a:spcPts val="1200"/>
              </a:spcBef>
              <a:spcAft>
                <a:spcPts val="600"/>
              </a:spcAft>
              <a:buFont typeface="Symbol" panose="05050102010706020507" pitchFamily="18" charset="2"/>
              <a:buChar char=""/>
              <a:tabLst>
                <a:tab pos="228600" algn="l"/>
              </a:tabLst>
            </a:pPr>
            <a:r>
              <a:rPr lang="en-AU" sz="1800" dirty="0">
                <a:effectLst/>
                <a:latin typeface="Arial" panose="020B0604020202020204" pitchFamily="34" charset="0"/>
                <a:ea typeface="Calibri" panose="020F0502020204030204" pitchFamily="34" charset="0"/>
              </a:rPr>
              <a:t>accessing technology</a:t>
            </a:r>
          </a:p>
          <a:p>
            <a:pPr marL="342900" lvl="0" indent="-342900">
              <a:lnSpc>
                <a:spcPct val="150000"/>
              </a:lnSpc>
              <a:spcBef>
                <a:spcPts val="1200"/>
              </a:spcBef>
              <a:spcAft>
                <a:spcPts val="600"/>
              </a:spcAft>
              <a:buFont typeface="Symbol" panose="05050102010706020507" pitchFamily="18" charset="2"/>
              <a:buChar char=""/>
              <a:tabLst>
                <a:tab pos="228600" algn="l"/>
              </a:tabLst>
            </a:pPr>
            <a:r>
              <a:rPr lang="en-AU" sz="1800" dirty="0">
                <a:effectLst/>
                <a:latin typeface="Arial" panose="020B0604020202020204" pitchFamily="34" charset="0"/>
                <a:ea typeface="Calibri" panose="020F0502020204030204" pitchFamily="34" charset="0"/>
              </a:rPr>
              <a:t>mental health conditions, for example, dementia, depression</a:t>
            </a:r>
          </a:p>
          <a:p>
            <a:pPr marL="342900" lvl="0" indent="-342900">
              <a:lnSpc>
                <a:spcPct val="150000"/>
              </a:lnSpc>
              <a:spcBef>
                <a:spcPts val="1200"/>
              </a:spcBef>
              <a:spcAft>
                <a:spcPts val="600"/>
              </a:spcAft>
              <a:buFont typeface="Symbol" panose="05050102010706020507" pitchFamily="18" charset="2"/>
              <a:buChar char=""/>
              <a:tabLst>
                <a:tab pos="228600" algn="l"/>
              </a:tabLst>
            </a:pPr>
            <a:r>
              <a:rPr lang="en-AU" sz="1800" dirty="0">
                <a:effectLst/>
                <a:latin typeface="Arial" panose="020B0604020202020204" pitchFamily="34" charset="0"/>
                <a:ea typeface="Calibri" panose="020F0502020204030204" pitchFamily="34" charset="0"/>
              </a:rPr>
              <a:t>limited income</a:t>
            </a:r>
          </a:p>
          <a:p>
            <a:pPr marL="342900" lvl="0" indent="-342900">
              <a:lnSpc>
                <a:spcPct val="150000"/>
              </a:lnSpc>
              <a:spcBef>
                <a:spcPts val="1200"/>
              </a:spcBef>
              <a:spcAft>
                <a:spcPts val="600"/>
              </a:spcAft>
              <a:buFont typeface="Symbol" panose="05050102010706020507" pitchFamily="18" charset="2"/>
              <a:buChar char=""/>
              <a:tabLst>
                <a:tab pos="228600" algn="l"/>
              </a:tabLst>
            </a:pPr>
            <a:r>
              <a:rPr lang="en-AU" sz="1800" dirty="0">
                <a:effectLst/>
                <a:latin typeface="Arial" panose="020B0604020202020204" pitchFamily="34" charset="0"/>
                <a:ea typeface="Calibri" panose="020F0502020204030204" pitchFamily="34" charset="0"/>
              </a:rPr>
              <a:t>social isolation and loneliness.</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22</a:t>
            </a:fld>
            <a:endParaRPr lang="en-AU"/>
          </a:p>
        </p:txBody>
      </p:sp>
    </p:spTree>
    <p:extLst>
      <p:ext uri="{BB962C8B-B14F-4D97-AF65-F5344CB8AC3E}">
        <p14:creationId xmlns:p14="http://schemas.microsoft.com/office/powerpoint/2010/main" val="18167426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50000"/>
              </a:lnSpc>
              <a:spcBef>
                <a:spcPts val="1200"/>
              </a:spcBef>
              <a:spcAft>
                <a:spcPts val="600"/>
              </a:spcAft>
              <a:buClrTx/>
              <a:buSzTx/>
              <a:buFont typeface="Symbol" panose="05050102010706020507" pitchFamily="18" charset="2"/>
              <a:buNone/>
              <a:tabLst>
                <a:tab pos="228600" algn="l"/>
              </a:tabLst>
              <a:defRPr/>
            </a:pPr>
            <a:r>
              <a:rPr lang="en-AU" sz="1800" kern="1200" dirty="0">
                <a:solidFill>
                  <a:srgbClr val="000000"/>
                </a:solidFill>
                <a:effectLst/>
                <a:latin typeface="Public Sans" pitchFamily="2" charset="0"/>
                <a:ea typeface="+mn-ea"/>
                <a:cs typeface="+mn-cs"/>
              </a:rPr>
              <a:t>Links to resources are available in Appendix 2.</a:t>
            </a:r>
            <a:endParaRPr lang="en-AU" dirty="0">
              <a:effectLst/>
            </a:endParaRPr>
          </a:p>
          <a:p>
            <a:pPr marL="0" lvl="0" indent="0">
              <a:lnSpc>
                <a:spcPct val="150000"/>
              </a:lnSpc>
              <a:spcBef>
                <a:spcPts val="1200"/>
              </a:spcBef>
              <a:spcAft>
                <a:spcPts val="600"/>
              </a:spcAft>
              <a:buFont typeface="Symbol" panose="05050102010706020507" pitchFamily="18" charset="2"/>
              <a:buNone/>
              <a:tabLst>
                <a:tab pos="228600" algn="l"/>
              </a:tabLst>
            </a:pPr>
            <a:endParaRPr lang="en-AU" dirty="0"/>
          </a:p>
          <a:p>
            <a:pPr marL="0" lvl="0" indent="0">
              <a:lnSpc>
                <a:spcPct val="150000"/>
              </a:lnSpc>
              <a:spcBef>
                <a:spcPts val="1200"/>
              </a:spcBef>
              <a:spcAft>
                <a:spcPts val="600"/>
              </a:spcAft>
              <a:buFont typeface="Symbol" panose="05050102010706020507" pitchFamily="18" charset="2"/>
              <a:buNone/>
              <a:tabLst>
                <a:tab pos="228600" algn="l"/>
              </a:tabLst>
            </a:pPr>
            <a:r>
              <a:rPr lang="en-AU" sz="1800" dirty="0">
                <a:effectLst/>
                <a:latin typeface="Segoe UI" panose="020B0502040204020203" pitchFamily="34" charset="0"/>
              </a:rPr>
              <a:t>Couple Practicing Yoga' by Marcus Aurelius is available in the public domain</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24</a:t>
            </a:fld>
            <a:endParaRPr lang="en-AU"/>
          </a:p>
        </p:txBody>
      </p:sp>
    </p:spTree>
    <p:extLst>
      <p:ext uri="{BB962C8B-B14F-4D97-AF65-F5344CB8AC3E}">
        <p14:creationId xmlns:p14="http://schemas.microsoft.com/office/powerpoint/2010/main" val="27860320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600" dirty="0">
                <a:effectLst/>
                <a:latin typeface="Segoe UI" panose="020B0502040204020203" pitchFamily="34" charset="0"/>
              </a:rPr>
              <a:t>Image licensed under </a:t>
            </a:r>
            <a:r>
              <a:rPr lang="en-AU" sz="1600" dirty="0" err="1">
                <a:effectLst/>
                <a:latin typeface="Segoe UI" panose="020B0502040204020203" pitchFamily="34" charset="0"/>
              </a:rPr>
              <a:t>Unsplash</a:t>
            </a:r>
            <a:r>
              <a:rPr lang="en-AU" sz="1600" dirty="0">
                <a:effectLst/>
                <a:latin typeface="Segoe UI" panose="020B0502040204020203" pitchFamily="34" charset="0"/>
              </a:rPr>
              <a:t> License. </a:t>
            </a: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26</a:t>
            </a:fld>
            <a:endParaRPr lang="en-AU"/>
          </a:p>
        </p:txBody>
      </p:sp>
    </p:spTree>
    <p:extLst>
      <p:ext uri="{BB962C8B-B14F-4D97-AF65-F5344CB8AC3E}">
        <p14:creationId xmlns:p14="http://schemas.microsoft.com/office/powerpoint/2010/main" val="2810563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i="0" dirty="0">
                <a:solidFill>
                  <a:srgbClr val="000000"/>
                </a:solidFill>
                <a:effectLst/>
                <a:latin typeface="Arial"/>
              </a:rPr>
              <a:t>Photo by SHVETS production: https://www.pexels.com/photo/an-elderly-man-in-blue-shirt-holding-a-dumbbells-8899509/</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30088131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27</a:t>
            </a:fld>
            <a:endParaRPr lang="en-AU"/>
          </a:p>
        </p:txBody>
      </p:sp>
    </p:spTree>
    <p:extLst>
      <p:ext uri="{BB962C8B-B14F-4D97-AF65-F5344CB8AC3E}">
        <p14:creationId xmlns:p14="http://schemas.microsoft.com/office/powerpoint/2010/main" val="36616736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31</a:t>
            </a:fld>
            <a:endParaRPr lang="en-AU"/>
          </a:p>
        </p:txBody>
      </p:sp>
    </p:spTree>
    <p:extLst>
      <p:ext uri="{BB962C8B-B14F-4D97-AF65-F5344CB8AC3E}">
        <p14:creationId xmlns:p14="http://schemas.microsoft.com/office/powerpoint/2010/main" val="28653272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32</a:t>
            </a:fld>
            <a:endParaRPr lang="en-AU"/>
          </a:p>
        </p:txBody>
      </p:sp>
    </p:spTree>
    <p:extLst>
      <p:ext uri="{BB962C8B-B14F-4D97-AF65-F5344CB8AC3E}">
        <p14:creationId xmlns:p14="http://schemas.microsoft.com/office/powerpoint/2010/main" val="5004960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33</a:t>
            </a:fld>
            <a:endParaRPr lang="en-AU"/>
          </a:p>
        </p:txBody>
      </p:sp>
    </p:spTree>
    <p:extLst>
      <p:ext uri="{BB962C8B-B14F-4D97-AF65-F5344CB8AC3E}">
        <p14:creationId xmlns:p14="http://schemas.microsoft.com/office/powerpoint/2010/main" val="22855752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34</a:t>
            </a:fld>
            <a:endParaRPr lang="en-AU"/>
          </a:p>
        </p:txBody>
      </p:sp>
    </p:spTree>
    <p:extLst>
      <p:ext uri="{BB962C8B-B14F-4D97-AF65-F5344CB8AC3E}">
        <p14:creationId xmlns:p14="http://schemas.microsoft.com/office/powerpoint/2010/main" val="1810535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Teacher notes:</a:t>
            </a:r>
            <a:endParaRPr lang="en-US"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Click lesson numbers to go to specific lessons</a:t>
            </a:r>
          </a:p>
          <a:p>
            <a:pPr marL="171450" indent="-171450">
              <a:buFont typeface="Arial"/>
              <a:buChar char="•"/>
            </a:pPr>
            <a:r>
              <a:rPr lang="en-AU" dirty="0">
                <a:latin typeface="Arial" panose="020B0604020202020204" pitchFamily="34" charset="0"/>
                <a:cs typeface="Arial" panose="020B0604020202020204" pitchFamily="34" charset="0"/>
              </a:rPr>
              <a:t>Interactive features can be viewed in slide show</a:t>
            </a:r>
          </a:p>
          <a:p>
            <a:pPr marL="0" indent="0">
              <a:buFont typeface="Arial"/>
              <a:buNone/>
            </a:pPr>
            <a:endParaRPr lang="en-US" dirty="0">
              <a:latin typeface="Arial" panose="020B0604020202020204" pitchFamily="34" charset="0"/>
              <a:cs typeface="Arial" panose="020B0604020202020204" pitchFamily="34" charset="0"/>
            </a:endParaRPr>
          </a:p>
          <a:p>
            <a:endParaRPr lang="en-US"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3</a:t>
            </a:fld>
            <a:endParaRPr lang="en-AU"/>
          </a:p>
        </p:txBody>
      </p:sp>
    </p:spTree>
    <p:extLst>
      <p:ext uri="{BB962C8B-B14F-4D97-AF65-F5344CB8AC3E}">
        <p14:creationId xmlns:p14="http://schemas.microsoft.com/office/powerpoint/2010/main" val="3242764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intentions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r>
              <a:rPr lang="en-AU" dirty="0">
                <a:latin typeface="Arial" panose="020B0604020202020204" pitchFamily="34" charset="0"/>
                <a:cs typeface="Arial" panose="020B0604020202020204" pitchFamily="34" charset="0"/>
              </a:rPr>
              <a:t>.</a:t>
            </a: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4</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dirty="0">
                <a:effectLst/>
                <a:latin typeface="Segoe UI" panose="020B0502040204020203" pitchFamily="34" charset="0"/>
              </a:rPr>
              <a:t>Image licensed under </a:t>
            </a:r>
            <a:r>
              <a:rPr lang="en-AU" sz="1600" dirty="0" err="1">
                <a:effectLst/>
                <a:latin typeface="Segoe UI" panose="020B0502040204020203" pitchFamily="34" charset="0"/>
              </a:rPr>
              <a:t>Pixabay</a:t>
            </a:r>
            <a:r>
              <a:rPr lang="en-AU" sz="1600" dirty="0">
                <a:effectLst/>
                <a:latin typeface="Segoe UI" panose="020B0502040204020203" pitchFamily="34" charset="0"/>
              </a:rPr>
              <a:t> Content License. </a:t>
            </a:r>
            <a:endParaRPr lang="en-AU" dirty="0"/>
          </a:p>
          <a:p>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notes: </a:t>
            </a:r>
            <a:r>
              <a:rPr lang="en-AU" sz="1600" b="0" dirty="0">
                <a:effectLst/>
                <a:latin typeface="Arial" panose="020B0604020202020204" pitchFamily="34" charset="0"/>
                <a:ea typeface="Calibri" panose="020F0502020204030204" pitchFamily="34" charset="0"/>
              </a:rPr>
              <a:t>e</a:t>
            </a:r>
            <a:r>
              <a:rPr lang="en-AU" sz="1600" dirty="0">
                <a:effectLst/>
                <a:latin typeface="Arial" panose="020B0604020202020204" pitchFamily="34" charset="0"/>
                <a:ea typeface="Calibri" panose="020F0502020204030204" pitchFamily="34" charset="0"/>
              </a:rPr>
              <a:t>xplain to students that while early life behaviours significantly impact health as we age, it's important to recognise that there are numerous strategies and choices that can help older adults age healthily. Through this sequence of activities, we will explore some of these strategies. However, like other population groups, older Australians are a diverse group, encompassing a wide range of ages, socioeconomic backgrounds, life experiences and lifestyles. These variations significantly influence the ageing process, impacting their health and wellbeing in different ways. </a:t>
            </a:r>
          </a:p>
          <a:p>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791084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2603512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3551136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dirty="0">
                <a:effectLst/>
                <a:latin typeface="Segoe UI" panose="020B0502040204020203" pitchFamily="34" charset="0"/>
              </a:rPr>
              <a:t>Image licensed under </a:t>
            </a:r>
            <a:r>
              <a:rPr lang="en-AU" sz="1600" dirty="0" err="1">
                <a:effectLst/>
                <a:latin typeface="Segoe UI" panose="020B0502040204020203" pitchFamily="34" charset="0"/>
              </a:rPr>
              <a:t>Pixabay</a:t>
            </a:r>
            <a:r>
              <a:rPr lang="en-AU" sz="1600" dirty="0">
                <a:effectLst/>
                <a:latin typeface="Segoe UI" panose="020B0502040204020203" pitchFamily="34" charset="0"/>
              </a:rPr>
              <a:t> Content License. </a:t>
            </a:r>
            <a:endParaRPr lang="en-AU" dirty="0"/>
          </a:p>
          <a:p>
            <a:endParaRPr lang="en-AU" dirty="0"/>
          </a:p>
          <a:p>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692505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sz="1800" dirty="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9614193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46" r:id="rId7"/>
    <p:sldLayoutId id="2147483725" r:id="rId8"/>
    <p:sldLayoutId id="2147483743" r:id="rId9"/>
    <p:sldLayoutId id="2147483744"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ducation.nsw.gov.au/teaching-and-learning/curriculum/pdhpe/planning-programming-and-assessing-pdhpe-k-12/planning-programming-and-assessing-pdhpe-11-12"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www.health.gov.au/resources/collections/senior-australian-of-the-year-award-videos?language=en" TargetMode="External"/><Relationship Id="rId3" Type="http://schemas.openxmlformats.org/officeDocument/2006/relationships/hyperlink" Target="https://www.youtube.com/watch?v=ywjP4PDssWk" TargetMode="External"/><Relationship Id="rId7" Type="http://schemas.openxmlformats.org/officeDocument/2006/relationships/hyperlink" Target="https://www.youtube.com/watch?v=mQ0RVmY3e6U"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hyperlink" Target="https://www.activeandhealthy.nsw.gov.au/be-inspired/" TargetMode="External"/><Relationship Id="rId5" Type="http://schemas.openxmlformats.org/officeDocument/2006/relationships/hyperlink" Target="https://www.youtube.com/watch?v=aQ3xopTXT4Q" TargetMode="External"/><Relationship Id="rId4" Type="http://schemas.openxmlformats.org/officeDocument/2006/relationships/hyperlink" Target="https://www.youtube.com/watch?v=Bi-yEtZ6eqA"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hyperlink" Target="https://www.youtube.com/watch?v=5_hLuEui6ww"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app.education.nsw.gov.au/digital-learning-selector/LearningActivity/Card/645?clearCache=99efbd3e-4a96-809d-f51b-207a73387e0%22"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slide" Target="slide5.xml"/><Relationship Id="rId7" Type="http://schemas.openxmlformats.org/officeDocument/2006/relationships/slide" Target="slide23.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slide" Target="slide19.xml"/><Relationship Id="rId5" Type="http://schemas.openxmlformats.org/officeDocument/2006/relationships/slide" Target="slide14.xml"/><Relationship Id="rId4" Type="http://schemas.openxmlformats.org/officeDocument/2006/relationships/slide" Target="slide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s://www.aihw.gov.au/reports/older-people/older-australians/contents/health/health-status-and-functioning"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hyperlink" Target="https://www.who.int/news-room/fact-sheets/detail/ageing-and-health" TargetMode="External"/><Relationship Id="rId5" Type="http://schemas.openxmlformats.org/officeDocument/2006/relationships/hyperlink" Target="https://www.health.gov.au/topics/physical-activity-and-exercise/physical-activity-and-exercise-guidelines-for-all-australians/for-older-australians-65-years-and-over" TargetMode="External"/><Relationship Id="rId4" Type="http://schemas.openxmlformats.org/officeDocument/2006/relationships/hyperlink" Target="https://humanrights.gov.au/our-work/education/face-facts-older-australians"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www.liveup.org.au/" TargetMode="External"/><Relationship Id="rId13" Type="http://schemas.openxmlformats.org/officeDocument/2006/relationships/hyperlink" Target="https://swsphn.com.au/primary-care-resources/live-well-healthy-ageing-program/" TargetMode="External"/><Relationship Id="rId3" Type="http://schemas.openxmlformats.org/officeDocument/2006/relationships/hyperlink" Target="https://www.health.gov.au/topics/positive-ageing" TargetMode="External"/><Relationship Id="rId7" Type="http://schemas.openxmlformats.org/officeDocument/2006/relationships/hyperlink" Target="https://www.eatforhealth.gov.au/eating-well/healthy-eating-throughout-all-life/healthy-eating-when-you%27re-older" TargetMode="External"/><Relationship Id="rId12" Type="http://schemas.openxmlformats.org/officeDocument/2006/relationships/hyperlink" Target="https://www.melvillecity.com.au/our-community/age-friendly-melville"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hyperlink" Target="https://www.health.gov.au/resources/publications/chsp-manual" TargetMode="External"/><Relationship Id="rId11" Type="http://schemas.openxmlformats.org/officeDocument/2006/relationships/hyperlink" Target="https://www.activeandhealthy.nsw.gov.au/" TargetMode="External"/><Relationship Id="rId5" Type="http://schemas.openxmlformats.org/officeDocument/2006/relationships/hyperlink" Target="https://www.health.gov.au/topics/physical-activity-and-exercise/physical-activity-and-exercise-guidelines-for-all-australians/for-older-australians-65-years-and-over" TargetMode="External"/><Relationship Id="rId10" Type="http://schemas.openxmlformats.org/officeDocument/2006/relationships/hyperlink" Target="https://activeageing.org.au/" TargetMode="External"/><Relationship Id="rId4" Type="http://schemas.openxmlformats.org/officeDocument/2006/relationships/hyperlink" Target="https://www.health.gov.au/resources/publications/choose-health-be-active-a-physical-guide-for-older-australians" TargetMode="External"/><Relationship Id="rId9" Type="http://schemas.openxmlformats.org/officeDocument/2006/relationships/hyperlink" Target="https://www.uniting.org/services/senior-health-hub" TargetMode="External"/><Relationship Id="rId14" Type="http://schemas.openxmlformats.org/officeDocument/2006/relationships/hyperlink" Target="https://humanrights.gov.au/our-work/age-discrimination/projects/positive-ageing#:~:text=journal.pone.0220857-,The%20Centenarian%20Portrait%20Project%20by%20Teenagers,-Portrait%20of%20100"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23.xml"/><Relationship Id="rId1" Type="http://schemas.openxmlformats.org/officeDocument/2006/relationships/slideLayout" Target="../slideLayouts/slideLayout9.xml"/><Relationship Id="rId6" Type="http://schemas.openxmlformats.org/officeDocument/2006/relationships/hyperlink" Target="https://curriculum.nsw.edu.au/learning-areas/pdhpe/health-and-movement-science-11-12-2023/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Cznlj9z6MFY&amp;list=PLaEI06Attd-xYSDz45zEUD9-x-uLxwvpY&amp;t=90s"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998069-8808-F7B7-147A-0D45AF051C4E}"/>
              </a:ext>
            </a:extLst>
          </p:cNvPr>
          <p:cNvSpPr>
            <a:spLocks noGrp="1"/>
          </p:cNvSpPr>
          <p:nvPr>
            <p:ph type="title"/>
          </p:nvPr>
        </p:nvSpPr>
        <p:spPr/>
        <p:txBody>
          <a:bodyPr/>
          <a:lstStyle/>
          <a:p>
            <a:r>
              <a:rPr lang="en-AU" dirty="0">
                <a:latin typeface="+mj-lt"/>
              </a:rPr>
              <a:t>Instructions for use</a:t>
            </a:r>
          </a:p>
        </p:txBody>
      </p:sp>
      <p:sp>
        <p:nvSpPr>
          <p:cNvPr id="7" name="Picture Placeholder 6">
            <a:extLst>
              <a:ext uri="{FF2B5EF4-FFF2-40B4-BE49-F238E27FC236}">
                <a16:creationId xmlns:a16="http://schemas.microsoft.com/office/drawing/2014/main" id="{41E659CE-3503-CAAB-868D-643BC7328B29}"/>
              </a:ext>
            </a:extLst>
          </p:cNvPr>
          <p:cNvSpPr>
            <a:spLocks noGrp="1"/>
          </p:cNvSpPr>
          <p:nvPr>
            <p:ph type="pic" sz="quarter" idx="13"/>
          </p:nvPr>
        </p:nvSpPr>
        <p:spPr>
          <a:xfrm>
            <a:off x="354000" y="1760175"/>
            <a:ext cx="11483999" cy="4498641"/>
          </a:xfrm>
        </p:spPr>
        <p:txBody>
          <a:bodyPr/>
          <a:lstStyle/>
          <a:p>
            <a:pPr marL="342900" indent="-342900">
              <a:lnSpc>
                <a:spcPct val="150000"/>
              </a:lnSpc>
              <a:spcAft>
                <a:spcPts val="600"/>
              </a:spcAft>
              <a:buFont typeface="Arial"/>
              <a:buChar char="•"/>
            </a:pPr>
            <a:r>
              <a:rPr lang="en-AU" sz="1800" dirty="0">
                <a:ea typeface="+mn-lt"/>
              </a:rPr>
              <a:t>This resource is not a teaching and learning program. It should be used in conjunction with </a:t>
            </a:r>
            <a:r>
              <a:rPr lang="en-AU" sz="1800" b="1" dirty="0">
                <a:effectLst/>
                <a:ea typeface="Calibri" panose="020F0502020204030204" pitchFamily="34" charset="0"/>
              </a:rPr>
              <a:t>12HMS-FA1- healthy ageing and SDGs </a:t>
            </a:r>
            <a:r>
              <a:rPr lang="en-AU" sz="1800" dirty="0">
                <a:effectLst/>
                <a:ea typeface="Calibri" panose="020F0502020204030204" pitchFamily="34" charset="0"/>
              </a:rPr>
              <a:t>learning program from the </a:t>
            </a:r>
            <a:r>
              <a:rPr lang="en-AU" sz="1800" dirty="0">
                <a:effectLst/>
                <a:ea typeface="Calibri" panose="020F0502020204030204" pitchFamily="34" charset="0"/>
                <a:hlinkClick r:id="rId3"/>
              </a:rPr>
              <a:t>Planning, programming and assessing PDHPE 11-12</a:t>
            </a:r>
            <a:r>
              <a:rPr lang="en-AU" sz="1800" dirty="0">
                <a:effectLst/>
                <a:ea typeface="Calibri" panose="020F0502020204030204" pitchFamily="34" charset="0"/>
              </a:rPr>
              <a:t> webpage</a:t>
            </a:r>
            <a:r>
              <a:rPr lang="en-AU" sz="1800" dirty="0">
                <a:ea typeface="+mn-lt"/>
              </a:rPr>
              <a:t>.</a:t>
            </a:r>
            <a:endParaRPr lang="en-AU" sz="1800" dirty="0">
              <a:solidFill>
                <a:srgbClr val="22272B"/>
              </a:solidFill>
            </a:endParaRPr>
          </a:p>
          <a:p>
            <a:pPr marL="342900" indent="-342900">
              <a:lnSpc>
                <a:spcPct val="150000"/>
              </a:lnSpc>
              <a:spcAft>
                <a:spcPts val="600"/>
              </a:spcAft>
              <a:buFont typeface="Arial"/>
              <a:buChar char="•"/>
            </a:pPr>
            <a:r>
              <a:rPr lang="en-AU" sz="1800" dirty="0">
                <a:solidFill>
                  <a:srgbClr val="22272B"/>
                </a:solidFill>
              </a:rPr>
              <a:t>Classroom teachers are encouraged to </a:t>
            </a:r>
            <a:r>
              <a:rPr lang="en-AU" sz="1800" b="1" dirty="0">
                <a:solidFill>
                  <a:srgbClr val="22272B"/>
                </a:solidFill>
              </a:rPr>
              <a:t>add and adapt</a:t>
            </a:r>
            <a:r>
              <a:rPr lang="en-AU" sz="1800" dirty="0">
                <a:solidFill>
                  <a:srgbClr val="22272B"/>
                </a:solidFill>
              </a:rPr>
              <a:t> slides as required to meet the needs of their students.</a:t>
            </a:r>
          </a:p>
          <a:p>
            <a:pPr marL="342900" indent="-342900">
              <a:lnSpc>
                <a:spcPct val="150000"/>
              </a:lnSpc>
              <a:spcAft>
                <a:spcPts val="600"/>
              </a:spcAft>
              <a:buFont typeface="Arial"/>
              <a:buChar char="•"/>
            </a:pPr>
            <a:r>
              <a:rPr lang="en-AU" sz="1800" dirty="0">
                <a:solidFill>
                  <a:srgbClr val="22272B"/>
                </a:solidFill>
              </a:rPr>
              <a:t>Save a copy of the file to make changes to the slide deck. Go to </a:t>
            </a:r>
            <a:r>
              <a:rPr lang="en-AU" sz="1800" b="1" dirty="0">
                <a:solidFill>
                  <a:srgbClr val="22272B"/>
                </a:solidFill>
              </a:rPr>
              <a:t>File</a:t>
            </a:r>
            <a:r>
              <a:rPr lang="en-AU" sz="1800" dirty="0">
                <a:solidFill>
                  <a:srgbClr val="22272B"/>
                </a:solidFill>
              </a:rPr>
              <a:t> &gt; </a:t>
            </a:r>
            <a:r>
              <a:rPr lang="en-AU" sz="1800" b="1" dirty="0">
                <a:solidFill>
                  <a:srgbClr val="22272B"/>
                </a:solidFill>
              </a:rPr>
              <a:t>Download a Copy</a:t>
            </a:r>
            <a:r>
              <a:rPr lang="en-AU" sz="1800" dirty="0">
                <a:solidFill>
                  <a:srgbClr val="22272B"/>
                </a:solidFill>
              </a:rPr>
              <a:t> (this downloads a copy to the computer to edit in the PowerPoint app).</a:t>
            </a:r>
          </a:p>
          <a:p>
            <a:pPr marL="342900" indent="-342900">
              <a:lnSpc>
                <a:spcPct val="150000"/>
              </a:lnSpc>
              <a:spcAft>
                <a:spcPts val="600"/>
              </a:spcAft>
              <a:buFont typeface="Arial"/>
              <a:buChar char="•"/>
            </a:pPr>
            <a:r>
              <a:rPr lang="en-AU" sz="1800" dirty="0">
                <a:solidFill>
                  <a:srgbClr val="22272B"/>
                </a:solidFill>
              </a:rPr>
              <a:t>To convert the PowerPoint to Google Slides:</a:t>
            </a:r>
          </a:p>
          <a:p>
            <a:pPr marL="913765" lvl="1" indent="-457200">
              <a:lnSpc>
                <a:spcPct val="150000"/>
              </a:lnSpc>
              <a:buFont typeface="+mj-lt"/>
              <a:buAutoNum type="arabicPeriod"/>
            </a:pPr>
            <a:r>
              <a:rPr lang="en-AU" dirty="0">
                <a:solidFill>
                  <a:srgbClr val="22272B"/>
                </a:solidFill>
              </a:rPr>
              <a:t>Upload the file into Google Drive and open it.</a:t>
            </a:r>
          </a:p>
          <a:p>
            <a:pPr marL="913765" lvl="1" indent="-457200">
              <a:lnSpc>
                <a:spcPct val="150000"/>
              </a:lnSpc>
              <a:buFont typeface="+mj-lt"/>
              <a:buAutoNum type="arabicPeriod"/>
            </a:pPr>
            <a:r>
              <a:rPr lang="en-AU" dirty="0">
                <a:solidFill>
                  <a:srgbClr val="22272B"/>
                </a:solidFill>
              </a:rPr>
              <a:t>Go to </a:t>
            </a:r>
            <a:r>
              <a:rPr lang="en-AU" b="1" dirty="0">
                <a:solidFill>
                  <a:srgbClr val="22272B"/>
                </a:solidFill>
              </a:rPr>
              <a:t>File</a:t>
            </a:r>
            <a:r>
              <a:rPr lang="en-AU" dirty="0">
                <a:solidFill>
                  <a:srgbClr val="22272B"/>
                </a:solidFill>
              </a:rPr>
              <a:t> &gt; </a:t>
            </a:r>
            <a:r>
              <a:rPr lang="en-AU" b="1" dirty="0">
                <a:solidFill>
                  <a:srgbClr val="22272B"/>
                </a:solidFill>
              </a:rPr>
              <a:t>Save as Google Slides</a:t>
            </a:r>
            <a:r>
              <a:rPr lang="en-AU" dirty="0">
                <a:solidFill>
                  <a:srgbClr val="22272B"/>
                </a:solidFill>
              </a:rPr>
              <a:t>.</a:t>
            </a:r>
          </a:p>
          <a:p>
            <a:pPr marL="456565" lvl="1">
              <a:lnSpc>
                <a:spcPct val="150000"/>
              </a:lnSpc>
            </a:pPr>
            <a:r>
              <a:rPr lang="en-AU" dirty="0">
                <a:solidFill>
                  <a:srgbClr val="22272B"/>
                </a:solidFill>
              </a:rPr>
              <a:t>(Note – conversion may cause formatting changes in the slides.)</a:t>
            </a:r>
          </a:p>
        </p:txBody>
      </p:sp>
      <p:sp>
        <p:nvSpPr>
          <p:cNvPr id="2" name="Slide Number Placeholder 1">
            <a:extLst>
              <a:ext uri="{FF2B5EF4-FFF2-40B4-BE49-F238E27FC236}">
                <a16:creationId xmlns:a16="http://schemas.microsoft.com/office/drawing/2014/main" id="{CD087911-6789-4356-F538-4C4ABF1219E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a:t>
            </a:fld>
            <a:endParaRPr lang="en-AU"/>
          </a:p>
        </p:txBody>
      </p:sp>
    </p:spTree>
    <p:extLst>
      <p:ext uri="{BB962C8B-B14F-4D97-AF65-F5344CB8AC3E}">
        <p14:creationId xmlns:p14="http://schemas.microsoft.com/office/powerpoint/2010/main" val="397706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C14F2BE-2B07-D603-C176-77CAB2AFE76B}"/>
              </a:ext>
            </a:extLst>
          </p:cNvPr>
          <p:cNvSpPr>
            <a:spLocks noGrp="1"/>
          </p:cNvSpPr>
          <p:nvPr>
            <p:ph type="ctrTitle"/>
          </p:nvPr>
        </p:nvSpPr>
        <p:spPr/>
        <p:txBody>
          <a:bodyPr/>
          <a:lstStyle/>
          <a:p>
            <a:r>
              <a:rPr lang="en-AU" dirty="0"/>
              <a:t>Case studies</a:t>
            </a:r>
          </a:p>
        </p:txBody>
      </p:sp>
      <p:sp>
        <p:nvSpPr>
          <p:cNvPr id="3" name="Slide Number Placeholder 2">
            <a:extLst>
              <a:ext uri="{FF2B5EF4-FFF2-40B4-BE49-F238E27FC236}">
                <a16:creationId xmlns:a16="http://schemas.microsoft.com/office/drawing/2014/main" id="{A3472D8E-E0FB-0FA0-64AE-9298455FB45F}"/>
              </a:ext>
              <a:ext uri="{C183D7F6-B498-43B3-948B-1728B52AA6E4}">
                <adec:decorative xmlns:adec="http://schemas.microsoft.com/office/drawing/2017/decorative" val="1"/>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t>10</a:t>
            </a:fld>
            <a:endParaRPr lang="en-AU"/>
          </a:p>
        </p:txBody>
      </p:sp>
    </p:spTree>
    <p:extLst>
      <p:ext uri="{BB962C8B-B14F-4D97-AF65-F5344CB8AC3E}">
        <p14:creationId xmlns:p14="http://schemas.microsoft.com/office/powerpoint/2010/main" val="1094677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59999" y="360000"/>
            <a:ext cx="11483999" cy="545601"/>
          </a:xfrm>
        </p:spPr>
        <p:txBody>
          <a:bodyPr/>
          <a:lstStyle/>
          <a:p>
            <a:r>
              <a:rPr lang="en-AU" dirty="0">
                <a:latin typeface="+mj-lt"/>
              </a:rPr>
              <a:t>Experiences of healthy ageing</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AU" dirty="0">
                <a:latin typeface="+mj-lt"/>
              </a:rPr>
              <a:t>Case studies</a:t>
            </a:r>
          </a:p>
        </p:txBody>
      </p:sp>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a:xfrm>
            <a:off x="359999" y="1509840"/>
            <a:ext cx="7021060" cy="4759389"/>
          </a:xfrm>
        </p:spPr>
        <p:txBody>
          <a:bodyPr/>
          <a:lstStyle/>
          <a:p>
            <a:pPr>
              <a:spcAft>
                <a:spcPts val="600"/>
              </a:spcAft>
            </a:pPr>
            <a:r>
              <a:rPr lang="en-AU" sz="1800" dirty="0">
                <a:latin typeface="+mn-lt"/>
              </a:rPr>
              <a:t>Watch these case studies of older Australians and answer the questions.</a:t>
            </a:r>
          </a:p>
          <a:p>
            <a:pPr marL="285750" lvl="0" indent="-285750">
              <a:lnSpc>
                <a:spcPct val="150000"/>
              </a:lnSpc>
              <a:spcAft>
                <a:spcPts val="600"/>
              </a:spcAft>
              <a:buFont typeface="Arial" panose="020B0604020202020204" pitchFamily="34" charset="0"/>
              <a:buChar char="•"/>
            </a:pPr>
            <a:r>
              <a:rPr lang="en-AU" sz="1800" u="sng" dirty="0">
                <a:solidFill>
                  <a:srgbClr val="2F5496"/>
                </a:solidFill>
                <a:effectLst/>
                <a:latin typeface="+mn-lt"/>
                <a:ea typeface="Calibri" panose="020F0502020204030204" pitchFamily="34" charset="0"/>
                <a:hlinkClick r:id="rId3"/>
              </a:rPr>
              <a:t>Australian’s getting better with age Ep 7 – Anne </a:t>
            </a:r>
            <a:r>
              <a:rPr lang="en-AU" sz="1800" u="sng" dirty="0" err="1">
                <a:solidFill>
                  <a:srgbClr val="2F5496"/>
                </a:solidFill>
                <a:effectLst/>
                <a:latin typeface="+mn-lt"/>
                <a:ea typeface="Calibri" panose="020F0502020204030204" pitchFamily="34" charset="0"/>
                <a:hlinkClick r:id="rId3"/>
              </a:rPr>
              <a:t>Birt</a:t>
            </a:r>
            <a:r>
              <a:rPr lang="en-AU" sz="1800" u="sng" dirty="0">
                <a:solidFill>
                  <a:srgbClr val="2F5496"/>
                </a:solidFill>
                <a:effectLst/>
                <a:latin typeface="+mn-lt"/>
                <a:ea typeface="Calibri" panose="020F0502020204030204" pitchFamily="34" charset="0"/>
                <a:hlinkClick r:id="rId3"/>
              </a:rPr>
              <a:t> (8:05)</a:t>
            </a:r>
            <a:endParaRPr lang="en-AU" sz="1800" dirty="0">
              <a:effectLst/>
              <a:latin typeface="+mn-lt"/>
              <a:ea typeface="Calibri" panose="020F0502020204030204" pitchFamily="34" charset="0"/>
            </a:endParaRPr>
          </a:p>
          <a:p>
            <a:pPr marL="285750" lvl="0" indent="-285750">
              <a:lnSpc>
                <a:spcPct val="150000"/>
              </a:lnSpc>
              <a:spcAft>
                <a:spcPts val="600"/>
              </a:spcAft>
              <a:buFont typeface="Arial" panose="020B0604020202020204" pitchFamily="34" charset="0"/>
              <a:buChar char="•"/>
            </a:pPr>
            <a:r>
              <a:rPr lang="en-AU" sz="1800" u="sng" dirty="0">
                <a:solidFill>
                  <a:srgbClr val="2F5496"/>
                </a:solidFill>
                <a:effectLst/>
                <a:latin typeface="+mn-lt"/>
                <a:ea typeface="Calibri" panose="020F0502020204030204" pitchFamily="34" charset="0"/>
                <a:hlinkClick r:id="rId4"/>
              </a:rPr>
              <a:t>Australian’s getting better with age Ep 6 Margaret </a:t>
            </a:r>
            <a:r>
              <a:rPr lang="en-AU" sz="1800" u="sng" dirty="0" err="1">
                <a:solidFill>
                  <a:srgbClr val="2F5496"/>
                </a:solidFill>
                <a:effectLst/>
                <a:latin typeface="+mn-lt"/>
                <a:ea typeface="Calibri" panose="020F0502020204030204" pitchFamily="34" charset="0"/>
                <a:hlinkClick r:id="rId4"/>
              </a:rPr>
              <a:t>Aurisch</a:t>
            </a:r>
            <a:r>
              <a:rPr lang="en-AU" sz="1800" u="sng" dirty="0">
                <a:solidFill>
                  <a:srgbClr val="2F5496"/>
                </a:solidFill>
                <a:effectLst/>
                <a:latin typeface="+mn-lt"/>
                <a:ea typeface="Calibri" panose="020F0502020204030204" pitchFamily="34" charset="0"/>
                <a:hlinkClick r:id="rId4"/>
              </a:rPr>
              <a:t> (10:23)</a:t>
            </a:r>
            <a:endParaRPr lang="en-AU" sz="1800" dirty="0">
              <a:effectLst/>
              <a:latin typeface="+mn-lt"/>
              <a:ea typeface="Calibri" panose="020F0502020204030204" pitchFamily="34" charset="0"/>
            </a:endParaRPr>
          </a:p>
          <a:p>
            <a:pPr marL="285750" lvl="0" indent="-285750">
              <a:lnSpc>
                <a:spcPct val="150000"/>
              </a:lnSpc>
              <a:spcAft>
                <a:spcPts val="600"/>
              </a:spcAft>
              <a:buFont typeface="Arial" panose="020B0604020202020204" pitchFamily="34" charset="0"/>
              <a:buChar char="•"/>
            </a:pPr>
            <a:r>
              <a:rPr lang="en-AU" sz="1800" u="sng" dirty="0">
                <a:solidFill>
                  <a:srgbClr val="2F5496"/>
                </a:solidFill>
                <a:effectLst/>
                <a:latin typeface="+mn-lt"/>
                <a:ea typeface="Calibri" panose="020F0502020204030204" pitchFamily="34" charset="0"/>
                <a:hlinkClick r:id="rId5"/>
              </a:rPr>
              <a:t>Happy 100th Birthday Edna (1:56)</a:t>
            </a:r>
            <a:endParaRPr lang="en-AU" sz="1800" dirty="0">
              <a:effectLst/>
              <a:latin typeface="+mn-lt"/>
              <a:ea typeface="Calibri" panose="020F0502020204030204" pitchFamily="34" charset="0"/>
            </a:endParaRPr>
          </a:p>
          <a:p>
            <a:pPr marL="285750" lvl="0" indent="-285750">
              <a:lnSpc>
                <a:spcPct val="150000"/>
              </a:lnSpc>
              <a:spcAft>
                <a:spcPts val="600"/>
              </a:spcAft>
              <a:buFont typeface="Arial" panose="020B0604020202020204" pitchFamily="34" charset="0"/>
              <a:buChar char="•"/>
            </a:pPr>
            <a:r>
              <a:rPr lang="en-AU" sz="1800" u="sng" dirty="0">
                <a:solidFill>
                  <a:srgbClr val="2F5496"/>
                </a:solidFill>
                <a:effectLst/>
                <a:latin typeface="+mn-lt"/>
                <a:ea typeface="Calibri" panose="020F0502020204030204" pitchFamily="34" charset="0"/>
                <a:hlinkClick r:id="rId6"/>
              </a:rPr>
              <a:t>NSW Active and Healthy</a:t>
            </a:r>
            <a:r>
              <a:rPr lang="en-AU" sz="1800" dirty="0">
                <a:effectLst/>
                <a:latin typeface="+mn-lt"/>
                <a:ea typeface="Calibri" panose="020F0502020204030204" pitchFamily="34" charset="0"/>
              </a:rPr>
              <a:t> webpage </a:t>
            </a:r>
          </a:p>
          <a:p>
            <a:pPr marL="285750" lvl="0" indent="-285750">
              <a:lnSpc>
                <a:spcPct val="150000"/>
              </a:lnSpc>
              <a:spcAft>
                <a:spcPts val="600"/>
              </a:spcAft>
              <a:buFont typeface="Arial" panose="020B0604020202020204" pitchFamily="34" charset="0"/>
              <a:buChar char="•"/>
            </a:pPr>
            <a:r>
              <a:rPr lang="en-AU" sz="1800" u="sng" dirty="0">
                <a:solidFill>
                  <a:srgbClr val="2F5496"/>
                </a:solidFill>
                <a:effectLst/>
                <a:latin typeface="+mn-lt"/>
                <a:ea typeface="Calibri" panose="020F0502020204030204" pitchFamily="34" charset="0"/>
                <a:hlinkClick r:id="rId7"/>
              </a:rPr>
              <a:t>Active </a:t>
            </a:r>
            <a:r>
              <a:rPr lang="en-AU" sz="1800" u="sng" dirty="0">
                <a:solidFill>
                  <a:srgbClr val="2F5496"/>
                </a:solidFill>
                <a:latin typeface="+mn-lt"/>
                <a:ea typeface="Calibri" panose="020F0502020204030204" pitchFamily="34" charset="0"/>
                <a:hlinkClick r:id="rId7"/>
              </a:rPr>
              <a:t>&amp;</a:t>
            </a:r>
            <a:r>
              <a:rPr lang="en-AU" sz="1800" u="sng" dirty="0">
                <a:solidFill>
                  <a:srgbClr val="2F5496"/>
                </a:solidFill>
                <a:effectLst/>
                <a:latin typeface="+mn-lt"/>
                <a:ea typeface="Calibri" panose="020F0502020204030204" pitchFamily="34" charset="0"/>
                <a:hlinkClick r:id="rId7"/>
              </a:rPr>
              <a:t> Healthy NSW – Terry’s Story (2:09)</a:t>
            </a:r>
            <a:endParaRPr lang="en-AU" sz="1800" dirty="0">
              <a:effectLst/>
              <a:latin typeface="+mn-lt"/>
              <a:ea typeface="Calibri" panose="020F0502020204030204" pitchFamily="34" charset="0"/>
            </a:endParaRPr>
          </a:p>
          <a:p>
            <a:pPr marL="285750" lvl="0" indent="-285750">
              <a:lnSpc>
                <a:spcPct val="150000"/>
              </a:lnSpc>
              <a:spcAft>
                <a:spcPts val="600"/>
              </a:spcAft>
              <a:buFont typeface="Arial" panose="020B0604020202020204" pitchFamily="34" charset="0"/>
              <a:buChar char="•"/>
            </a:pPr>
            <a:r>
              <a:rPr lang="en-AU" sz="1800" u="sng" dirty="0">
                <a:solidFill>
                  <a:srgbClr val="2F5496"/>
                </a:solidFill>
                <a:effectLst/>
                <a:latin typeface="+mn-lt"/>
                <a:ea typeface="Calibri" panose="020F0502020204030204" pitchFamily="34" charset="0"/>
                <a:hlinkClick r:id="rId8"/>
              </a:rPr>
              <a:t>Senior Australian of the Year Award videos</a:t>
            </a:r>
            <a:endParaRPr lang="en-AU" sz="1800" dirty="0">
              <a:effectLst/>
              <a:latin typeface="+mn-lt"/>
              <a:ea typeface="Calibri" panose="020F0502020204030204" pitchFamily="34" charset="0"/>
            </a:endParaRPr>
          </a:p>
        </p:txBody>
      </p:sp>
      <p:sp>
        <p:nvSpPr>
          <p:cNvPr id="7" name="Rectangle: Rounded Corners 6">
            <a:extLst>
              <a:ext uri="{FF2B5EF4-FFF2-40B4-BE49-F238E27FC236}">
                <a16:creationId xmlns:a16="http://schemas.microsoft.com/office/drawing/2014/main" id="{8317DFD5-790D-8FD0-8E6D-831AE9BD785E}"/>
              </a:ext>
            </a:extLst>
          </p:cNvPr>
          <p:cNvSpPr/>
          <p:nvPr/>
        </p:nvSpPr>
        <p:spPr>
          <a:xfrm>
            <a:off x="7603924" y="1509839"/>
            <a:ext cx="4240074" cy="483539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spcAft>
                <a:spcPts val="600"/>
              </a:spcAft>
            </a:pPr>
            <a:r>
              <a:rPr lang="en-AU" sz="1800" b="1" dirty="0"/>
              <a:t>Questions:</a:t>
            </a:r>
          </a:p>
          <a:p>
            <a:pPr marL="285750" indent="-285750">
              <a:lnSpc>
                <a:spcPct val="150000"/>
              </a:lnSpc>
              <a:spcAft>
                <a:spcPts val="600"/>
              </a:spcAft>
              <a:buFont typeface="Arial" panose="020B0604020202020204" pitchFamily="34" charset="0"/>
              <a:buChar char="•"/>
            </a:pPr>
            <a:r>
              <a:rPr lang="en-AU" sz="1800" dirty="0"/>
              <a:t>How are people in these case studies leading active and healthy lives in their older age?</a:t>
            </a:r>
          </a:p>
          <a:p>
            <a:pPr marL="285750" indent="-285750">
              <a:lnSpc>
                <a:spcPct val="150000"/>
              </a:lnSpc>
              <a:spcAft>
                <a:spcPts val="600"/>
              </a:spcAft>
              <a:buFont typeface="Arial" panose="020B0604020202020204" pitchFamily="34" charset="0"/>
              <a:buChar char="•"/>
            </a:pPr>
            <a:r>
              <a:rPr lang="en-AU" sz="1800" dirty="0"/>
              <a:t>What motivates them to lead a healthy lifestyle? </a:t>
            </a:r>
          </a:p>
          <a:p>
            <a:pPr marL="285750" indent="-285750">
              <a:lnSpc>
                <a:spcPct val="150000"/>
              </a:lnSpc>
              <a:spcAft>
                <a:spcPts val="600"/>
              </a:spcAft>
              <a:buFont typeface="Arial" panose="020B0604020202020204" pitchFamily="34" charset="0"/>
              <a:buChar char="•"/>
            </a:pPr>
            <a:r>
              <a:rPr lang="en-AU" sz="1800" dirty="0"/>
              <a:t>What support structures do they have in place to support their lifestyle?</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11</a:t>
            </a:fld>
            <a:endParaRPr lang="en-AU"/>
          </a:p>
        </p:txBody>
      </p:sp>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507211-8984-DE4D-A84A-92EF9009F063}"/>
              </a:ext>
            </a:extLst>
          </p:cNvPr>
          <p:cNvSpPr>
            <a:spLocks noGrp="1"/>
          </p:cNvSpPr>
          <p:nvPr>
            <p:ph type="title"/>
          </p:nvPr>
        </p:nvSpPr>
        <p:spPr>
          <a:xfrm>
            <a:off x="5376254" y="290353"/>
            <a:ext cx="6444000" cy="554400"/>
          </a:xfrm>
        </p:spPr>
        <p:txBody>
          <a:bodyPr/>
          <a:lstStyle/>
          <a:p>
            <a:r>
              <a:rPr lang="en-AU" dirty="0">
                <a:latin typeface="+mj-lt"/>
              </a:rPr>
              <a:t>Interview</a:t>
            </a:r>
          </a:p>
        </p:txBody>
      </p:sp>
      <p:sp>
        <p:nvSpPr>
          <p:cNvPr id="10" name="Text Placeholder 9">
            <a:extLst>
              <a:ext uri="{FF2B5EF4-FFF2-40B4-BE49-F238E27FC236}">
                <a16:creationId xmlns:a16="http://schemas.microsoft.com/office/drawing/2014/main" id="{85EAFE00-5612-FFC7-5AE0-F68E515AB5F1}"/>
              </a:ext>
            </a:extLst>
          </p:cNvPr>
          <p:cNvSpPr>
            <a:spLocks noGrp="1"/>
          </p:cNvSpPr>
          <p:nvPr>
            <p:ph type="body" sz="quarter" idx="18"/>
          </p:nvPr>
        </p:nvSpPr>
        <p:spPr>
          <a:xfrm>
            <a:off x="5399997" y="889545"/>
            <a:ext cx="6443999" cy="351065"/>
          </a:xfrm>
        </p:spPr>
        <p:txBody>
          <a:bodyPr/>
          <a:lstStyle/>
          <a:p>
            <a:r>
              <a:rPr lang="en-AU" dirty="0">
                <a:latin typeface="+mj-lt"/>
              </a:rPr>
              <a:t>Home activity </a:t>
            </a:r>
          </a:p>
        </p:txBody>
      </p:sp>
      <p:sp>
        <p:nvSpPr>
          <p:cNvPr id="16" name="Text Placeholder 11">
            <a:extLst>
              <a:ext uri="{FF2B5EF4-FFF2-40B4-BE49-F238E27FC236}">
                <a16:creationId xmlns:a16="http://schemas.microsoft.com/office/drawing/2014/main" id="{962EC30A-36DD-411A-28ED-9FC2090B79B8}"/>
              </a:ext>
            </a:extLst>
          </p:cNvPr>
          <p:cNvSpPr txBox="1">
            <a:spLocks/>
          </p:cNvSpPr>
          <p:nvPr/>
        </p:nvSpPr>
        <p:spPr>
          <a:xfrm>
            <a:off x="5411788" y="1788459"/>
            <a:ext cx="6331032" cy="4556778"/>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AU" sz="1800" dirty="0">
                <a:latin typeface="+mn-lt"/>
              </a:rPr>
              <a:t>Conduct an interview with an older person and create a profile about their health. You must cover the following main areas in your profile:</a:t>
            </a:r>
          </a:p>
          <a:p>
            <a:pPr marL="285750" indent="-285750">
              <a:spcAft>
                <a:spcPts val="600"/>
              </a:spcAft>
              <a:buFont typeface="Arial" panose="020B0604020202020204" pitchFamily="34" charset="0"/>
              <a:buChar char="•"/>
            </a:pPr>
            <a:r>
              <a:rPr lang="en-AU" sz="1800" dirty="0">
                <a:latin typeface="+mn-lt"/>
              </a:rPr>
              <a:t>physical health and activity</a:t>
            </a:r>
          </a:p>
          <a:p>
            <a:pPr marL="285750" indent="-285750">
              <a:spcAft>
                <a:spcPts val="600"/>
              </a:spcAft>
              <a:buFont typeface="Arial" panose="020B0604020202020204" pitchFamily="34" charset="0"/>
              <a:buChar char="•"/>
            </a:pPr>
            <a:r>
              <a:rPr lang="en-AU" sz="1800" dirty="0">
                <a:latin typeface="+mn-lt"/>
              </a:rPr>
              <a:t>mental health</a:t>
            </a:r>
          </a:p>
          <a:p>
            <a:pPr marL="285750" indent="-285750">
              <a:spcAft>
                <a:spcPts val="600"/>
              </a:spcAft>
              <a:buFont typeface="Arial" panose="020B0604020202020204" pitchFamily="34" charset="0"/>
              <a:buChar char="•"/>
            </a:pPr>
            <a:r>
              <a:rPr lang="en-AU" sz="1800" dirty="0">
                <a:latin typeface="+mn-lt"/>
              </a:rPr>
              <a:t>social health</a:t>
            </a:r>
          </a:p>
          <a:p>
            <a:pPr marL="285750" indent="-285750">
              <a:spcAft>
                <a:spcPts val="600"/>
              </a:spcAft>
              <a:buFont typeface="Arial" panose="020B0604020202020204" pitchFamily="34" charset="0"/>
              <a:buChar char="•"/>
            </a:pPr>
            <a:r>
              <a:rPr lang="en-AU" sz="1800" dirty="0">
                <a:latin typeface="+mn-lt"/>
              </a:rPr>
              <a:t>healthcare access</a:t>
            </a:r>
          </a:p>
          <a:p>
            <a:pPr marL="285750" indent="-285750">
              <a:spcAft>
                <a:spcPts val="600"/>
              </a:spcAft>
              <a:buFont typeface="Arial" panose="020B0604020202020204" pitchFamily="34" charset="0"/>
              <a:buChar char="•"/>
            </a:pPr>
            <a:r>
              <a:rPr lang="en-AU" sz="1800" dirty="0">
                <a:latin typeface="+mn-lt"/>
              </a:rPr>
              <a:t>reflections and advice.</a:t>
            </a:r>
          </a:p>
          <a:p>
            <a:pPr>
              <a:spcAft>
                <a:spcPts val="600"/>
              </a:spcAft>
            </a:pPr>
            <a:r>
              <a:rPr lang="en-AU" sz="1800" b="1" dirty="0">
                <a:latin typeface="+mn-lt"/>
              </a:rPr>
              <a:t>Note: </a:t>
            </a:r>
            <a:r>
              <a:rPr lang="en-AU" sz="1800" dirty="0">
                <a:latin typeface="+mn-lt"/>
              </a:rPr>
              <a:t>you will use this profile to compare to the broader data set around the growing and ageing population.</a:t>
            </a:r>
          </a:p>
        </p:txBody>
      </p:sp>
      <p:pic>
        <p:nvPicPr>
          <p:cNvPr id="4" name="Picture 3">
            <a:extLst>
              <a:ext uri="{FF2B5EF4-FFF2-40B4-BE49-F238E27FC236}">
                <a16:creationId xmlns:a16="http://schemas.microsoft.com/office/drawing/2014/main" id="{1A9B1B6B-11D5-67D1-867A-E76B6CB1FC4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5040000" cy="6858000"/>
          </a:xfrm>
          <a:prstGeom prst="rect">
            <a:avLst/>
          </a:prstGeom>
        </p:spPr>
      </p:pic>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12</a:t>
            </a:fld>
            <a:endParaRPr lang="en-AU"/>
          </a:p>
        </p:txBody>
      </p:sp>
    </p:spTree>
    <p:extLst>
      <p:ext uri="{BB962C8B-B14F-4D97-AF65-F5344CB8AC3E}">
        <p14:creationId xmlns:p14="http://schemas.microsoft.com/office/powerpoint/2010/main" val="1214358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p:txBody>
          <a:bodyPr/>
          <a:lstStyle/>
          <a:p>
            <a:r>
              <a:rPr lang="en-AU" dirty="0">
                <a:latin typeface="+mj-lt"/>
              </a:rPr>
              <a:t>What influences healthy ageing?</a:t>
            </a:r>
          </a:p>
        </p:txBody>
      </p:sp>
      <p:sp>
        <p:nvSpPr>
          <p:cNvPr id="8" name="Content Placeholder 7">
            <a:extLst>
              <a:ext uri="{FF2B5EF4-FFF2-40B4-BE49-F238E27FC236}">
                <a16:creationId xmlns:a16="http://schemas.microsoft.com/office/drawing/2014/main" id="{D9C1C5BB-3771-F56A-20EA-EB68C055F45C}"/>
              </a:ext>
            </a:extLst>
          </p:cNvPr>
          <p:cNvSpPr>
            <a:spLocks noGrp="1"/>
          </p:cNvSpPr>
          <p:nvPr>
            <p:ph type="body" sz="quarter" idx="18"/>
          </p:nvPr>
        </p:nvSpPr>
        <p:spPr/>
        <p:txBody>
          <a:bodyPr vert="horz" lIns="0" tIns="0" rIns="0" bIns="0" rtlCol="0" anchor="b">
            <a:noAutofit/>
          </a:bodyPr>
          <a:lstStyle/>
          <a:p>
            <a:r>
              <a:rPr lang="en-AU" dirty="0">
                <a:latin typeface="+mj-lt"/>
              </a:rPr>
              <a:t>Interview discussions</a:t>
            </a:r>
          </a:p>
        </p:txBody>
      </p:sp>
      <p:sp>
        <p:nvSpPr>
          <p:cNvPr id="3" name="Text Placeholder 12">
            <a:extLst>
              <a:ext uri="{FF2B5EF4-FFF2-40B4-BE49-F238E27FC236}">
                <a16:creationId xmlns:a16="http://schemas.microsoft.com/office/drawing/2014/main" id="{88A900B1-5D10-73A2-A60A-BF18BBF6245B}"/>
              </a:ext>
            </a:extLst>
          </p:cNvPr>
          <p:cNvSpPr>
            <a:spLocks noGrp="1"/>
          </p:cNvSpPr>
          <p:nvPr>
            <p:ph type="body" sz="quarter" idx="17"/>
          </p:nvPr>
        </p:nvSpPr>
        <p:spPr>
          <a:xfrm>
            <a:off x="360000" y="1567087"/>
            <a:ext cx="11484000" cy="2161952"/>
          </a:xfrm>
        </p:spPr>
        <p:txBody>
          <a:bodyPr/>
          <a:lstStyle/>
          <a:p>
            <a:pPr>
              <a:spcAft>
                <a:spcPts val="600"/>
              </a:spcAft>
            </a:pPr>
            <a:r>
              <a:rPr lang="en-AU" sz="1800" dirty="0">
                <a:latin typeface="+mn-lt"/>
              </a:rPr>
              <a:t>In pairs or small groups, discuss your older person profile using the following questions:</a:t>
            </a:r>
          </a:p>
          <a:p>
            <a:pPr marL="342900" indent="-342900">
              <a:spcAft>
                <a:spcPts val="600"/>
              </a:spcAft>
              <a:buFont typeface="Arial" panose="020B0604020202020204" pitchFamily="34" charset="0"/>
              <a:buChar char="•"/>
            </a:pPr>
            <a:r>
              <a:rPr lang="en-AU" sz="1800" dirty="0">
                <a:latin typeface="+mn-lt"/>
                <a:cs typeface="Arial"/>
              </a:rPr>
              <a:t>What are the similarities or differences between the profiles of different group members?</a:t>
            </a:r>
          </a:p>
          <a:p>
            <a:pPr marL="342900" indent="-342900">
              <a:spcAft>
                <a:spcPts val="600"/>
              </a:spcAft>
              <a:buFont typeface="Arial" panose="020B0604020202020204" pitchFamily="34" charset="0"/>
              <a:buChar char="•"/>
            </a:pPr>
            <a:r>
              <a:rPr lang="en-AU" sz="1800" dirty="0">
                <a:latin typeface="+mn-lt"/>
              </a:rPr>
              <a:t>Is your profile an example of healthy ageing. Why or why not? What improvements would you recommend?</a:t>
            </a:r>
          </a:p>
          <a:p>
            <a:pPr marL="342900" indent="-342900">
              <a:spcAft>
                <a:spcPts val="600"/>
              </a:spcAft>
              <a:buFont typeface="Arial" panose="020B0604020202020204" pitchFamily="34" charset="0"/>
              <a:buChar char="•"/>
            </a:pPr>
            <a:r>
              <a:rPr lang="en-AU" sz="1800" dirty="0">
                <a:latin typeface="+mn-lt"/>
              </a:rPr>
              <a:t>What can be determined as significant influences in shaping the quality of life for older Australians? Why?</a:t>
            </a:r>
          </a:p>
        </p:txBody>
      </p:sp>
      <p:sp>
        <p:nvSpPr>
          <p:cNvPr id="4" name="Rectangle: Rounded Corners 3">
            <a:extLst>
              <a:ext uri="{FF2B5EF4-FFF2-40B4-BE49-F238E27FC236}">
                <a16:creationId xmlns:a16="http://schemas.microsoft.com/office/drawing/2014/main" id="{91FF98CB-4060-597E-D93C-E52F7D00805C}"/>
              </a:ext>
            </a:extLst>
          </p:cNvPr>
          <p:cNvSpPr/>
          <p:nvPr/>
        </p:nvSpPr>
        <p:spPr>
          <a:xfrm>
            <a:off x="359999" y="4893928"/>
            <a:ext cx="7018172" cy="145131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spcAft>
                <a:spcPts val="600"/>
              </a:spcAft>
            </a:pPr>
            <a:r>
              <a:rPr lang="en-AU" sz="1800" b="1" dirty="0"/>
              <a:t>Individual task:</a:t>
            </a:r>
          </a:p>
          <a:p>
            <a:pPr marL="285750" indent="-285750">
              <a:lnSpc>
                <a:spcPct val="150000"/>
              </a:lnSpc>
              <a:spcAft>
                <a:spcPts val="600"/>
              </a:spcAft>
              <a:buFont typeface="Arial" panose="020B0604020202020204" pitchFamily="34" charset="0"/>
              <a:buChar char="•"/>
            </a:pPr>
            <a:r>
              <a:rPr lang="en-AU" sz="1800" dirty="0"/>
              <a:t>return to your original definition of ‘healthy ageing’ and refine it.</a:t>
            </a:r>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a:p>
        </p:txBody>
      </p:sp>
    </p:spTree>
    <p:extLst>
      <p:ext uri="{BB962C8B-B14F-4D97-AF65-F5344CB8AC3E}">
        <p14:creationId xmlns:p14="http://schemas.microsoft.com/office/powerpoint/2010/main" val="707406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C14F2BE-2B07-D603-C176-77CAB2AFE76B}"/>
              </a:ext>
            </a:extLst>
          </p:cNvPr>
          <p:cNvSpPr>
            <a:spLocks noGrp="1"/>
          </p:cNvSpPr>
          <p:nvPr>
            <p:ph type="ctrTitle"/>
          </p:nvPr>
        </p:nvSpPr>
        <p:spPr/>
        <p:txBody>
          <a:bodyPr/>
          <a:lstStyle/>
          <a:p>
            <a:r>
              <a:rPr lang="en-AU" dirty="0"/>
              <a:t>Data snapshot</a:t>
            </a:r>
          </a:p>
        </p:txBody>
      </p:sp>
      <p:sp>
        <p:nvSpPr>
          <p:cNvPr id="3" name="Slide Number Placeholder 2">
            <a:extLst>
              <a:ext uri="{FF2B5EF4-FFF2-40B4-BE49-F238E27FC236}">
                <a16:creationId xmlns:a16="http://schemas.microsoft.com/office/drawing/2014/main" id="{A3472D8E-E0FB-0FA0-64AE-9298455FB45F}"/>
              </a:ext>
              <a:ext uri="{C183D7F6-B498-43B3-948B-1728B52AA6E4}">
                <adec:decorative xmlns:adec="http://schemas.microsoft.com/office/drawing/2017/decorative" val="1"/>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t>14</a:t>
            </a:fld>
            <a:endParaRPr lang="en-AU"/>
          </a:p>
        </p:txBody>
      </p:sp>
    </p:spTree>
    <p:extLst>
      <p:ext uri="{BB962C8B-B14F-4D97-AF65-F5344CB8AC3E}">
        <p14:creationId xmlns:p14="http://schemas.microsoft.com/office/powerpoint/2010/main" val="1796251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3EF5A2-2ACD-287F-D836-A5DC328407CD}"/>
              </a:ext>
            </a:extLst>
          </p:cNvPr>
          <p:cNvSpPr>
            <a:spLocks noGrp="1"/>
          </p:cNvSpPr>
          <p:nvPr>
            <p:ph type="title"/>
          </p:nvPr>
        </p:nvSpPr>
        <p:spPr/>
        <p:txBody>
          <a:bodyPr/>
          <a:lstStyle/>
          <a:p>
            <a:r>
              <a:rPr lang="en-AU" dirty="0"/>
              <a:t>What does the data tell us?</a:t>
            </a:r>
          </a:p>
        </p:txBody>
      </p:sp>
      <p:sp>
        <p:nvSpPr>
          <p:cNvPr id="4" name="Text Placeholder 3">
            <a:extLst>
              <a:ext uri="{FF2B5EF4-FFF2-40B4-BE49-F238E27FC236}">
                <a16:creationId xmlns:a16="http://schemas.microsoft.com/office/drawing/2014/main" id="{273A84D0-FD10-8BEF-8317-886F2E673660}"/>
              </a:ext>
            </a:extLst>
          </p:cNvPr>
          <p:cNvSpPr>
            <a:spLocks noGrp="1"/>
          </p:cNvSpPr>
          <p:nvPr>
            <p:ph type="body" sz="quarter" idx="18"/>
          </p:nvPr>
        </p:nvSpPr>
        <p:spPr/>
        <p:txBody>
          <a:bodyPr/>
          <a:lstStyle/>
          <a:p>
            <a:r>
              <a:rPr lang="en-AU" dirty="0"/>
              <a:t>Ageing population of Australia</a:t>
            </a:r>
          </a:p>
        </p:txBody>
      </p:sp>
      <p:sp>
        <p:nvSpPr>
          <p:cNvPr id="5" name="Content Placeholder 4">
            <a:extLst>
              <a:ext uri="{FF2B5EF4-FFF2-40B4-BE49-F238E27FC236}">
                <a16:creationId xmlns:a16="http://schemas.microsoft.com/office/drawing/2014/main" id="{9CFBEF15-E882-7823-659D-04A173E1B07B}"/>
              </a:ext>
            </a:extLst>
          </p:cNvPr>
          <p:cNvSpPr>
            <a:spLocks noGrp="1"/>
          </p:cNvSpPr>
          <p:nvPr>
            <p:ph sz="quarter" idx="19"/>
          </p:nvPr>
        </p:nvSpPr>
        <p:spPr>
          <a:xfrm>
            <a:off x="360363" y="1497008"/>
            <a:ext cx="11183937" cy="4378472"/>
          </a:xfrm>
        </p:spPr>
        <p:txBody>
          <a:bodyPr/>
          <a:lstStyle/>
          <a:p>
            <a:pPr>
              <a:spcAft>
                <a:spcPts val="600"/>
              </a:spcAft>
            </a:pPr>
            <a:r>
              <a:rPr lang="en-AU" sz="1800" dirty="0"/>
              <a:t>Create an infographic on the health status and behaviours of older people in Australia. Include data relating to:</a:t>
            </a:r>
          </a:p>
          <a:p>
            <a:pPr marL="285750" indent="-285750">
              <a:spcAft>
                <a:spcPts val="600"/>
              </a:spcAft>
              <a:buFont typeface="Arial" panose="020B0604020202020204" pitchFamily="34" charset="0"/>
              <a:buChar char="•"/>
            </a:pPr>
            <a:r>
              <a:rPr lang="en-AU" sz="1800" dirty="0"/>
              <a:t>common causes of morbidity and mortality</a:t>
            </a:r>
          </a:p>
          <a:p>
            <a:pPr marL="285750" indent="-285750">
              <a:spcAft>
                <a:spcPts val="600"/>
              </a:spcAft>
              <a:buFont typeface="Arial" panose="020B0604020202020204" pitchFamily="34" charset="0"/>
              <a:buChar char="•"/>
            </a:pPr>
            <a:r>
              <a:rPr lang="en-AU" sz="1800" dirty="0"/>
              <a:t>leading causes of burden of disease </a:t>
            </a:r>
          </a:p>
          <a:p>
            <a:pPr marL="285750" indent="-285750">
              <a:spcAft>
                <a:spcPts val="600"/>
              </a:spcAft>
              <a:buFont typeface="Arial" panose="020B0604020202020204" pitchFamily="34" charset="0"/>
              <a:buChar char="•"/>
            </a:pPr>
            <a:r>
              <a:rPr lang="en-AU" sz="1800" dirty="0"/>
              <a:t>top lifestyle related risk factors, for example, physical activity, nutrition, obesity, smoking, alcohol</a:t>
            </a:r>
          </a:p>
          <a:p>
            <a:pPr marL="285750" indent="-285750">
              <a:spcAft>
                <a:spcPts val="600"/>
              </a:spcAft>
              <a:buFont typeface="Arial" panose="020B0604020202020204" pitchFamily="34" charset="0"/>
              <a:buChar char="•"/>
            </a:pPr>
            <a:r>
              <a:rPr lang="en-AU" sz="1800" dirty="0"/>
              <a:t>health service use and resources accessed, for example, GP, pharmaceuticals</a:t>
            </a:r>
          </a:p>
          <a:p>
            <a:pPr marL="285750" indent="-285750">
              <a:spcAft>
                <a:spcPts val="600"/>
              </a:spcAft>
              <a:buFont typeface="Arial" panose="020B0604020202020204" pitchFamily="34" charset="0"/>
              <a:buChar char="•"/>
            </a:pPr>
            <a:r>
              <a:rPr lang="en-AU" sz="1800" dirty="0"/>
              <a:t>living environment and aged care support, for example, aged care, residential, home support, home care</a:t>
            </a:r>
          </a:p>
          <a:p>
            <a:pPr marL="285750" indent="-285750">
              <a:spcAft>
                <a:spcPts val="600"/>
              </a:spcAft>
              <a:buFont typeface="Arial" panose="020B0604020202020204" pitchFamily="34" charset="0"/>
              <a:buChar char="•"/>
            </a:pPr>
            <a:r>
              <a:rPr lang="en-AU" sz="1800" dirty="0"/>
              <a:t>social support and connections, for example, volunteering, carers, social engagement, family and community support</a:t>
            </a:r>
          </a:p>
          <a:p>
            <a:pPr marL="285750" indent="-285750">
              <a:spcAft>
                <a:spcPts val="600"/>
              </a:spcAft>
              <a:buFont typeface="Arial" panose="020B0604020202020204" pitchFamily="34" charset="0"/>
              <a:buChar char="•"/>
            </a:pPr>
            <a:r>
              <a:rPr lang="en-AU" sz="1800" dirty="0"/>
              <a:t>employment, for example, working arrangements, retirement.</a:t>
            </a:r>
          </a:p>
        </p:txBody>
      </p:sp>
      <p:sp>
        <p:nvSpPr>
          <p:cNvPr id="2" name="Slide Number Placeholder 1">
            <a:extLst>
              <a:ext uri="{FF2B5EF4-FFF2-40B4-BE49-F238E27FC236}">
                <a16:creationId xmlns:a16="http://schemas.microsoft.com/office/drawing/2014/main" id="{0EDE9F27-47C7-858F-7041-5C491BD6D27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15</a:t>
            </a:fld>
            <a:endParaRPr lang="en-AU"/>
          </a:p>
        </p:txBody>
      </p:sp>
    </p:spTree>
    <p:extLst>
      <p:ext uri="{BB962C8B-B14F-4D97-AF65-F5344CB8AC3E}">
        <p14:creationId xmlns:p14="http://schemas.microsoft.com/office/powerpoint/2010/main" val="3145517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3EF5A2-2ACD-287F-D836-A5DC328407CD}"/>
              </a:ext>
            </a:extLst>
          </p:cNvPr>
          <p:cNvSpPr>
            <a:spLocks noGrp="1"/>
          </p:cNvSpPr>
          <p:nvPr>
            <p:ph type="title"/>
          </p:nvPr>
        </p:nvSpPr>
        <p:spPr/>
        <p:txBody>
          <a:bodyPr/>
          <a:lstStyle/>
          <a:p>
            <a:r>
              <a:rPr lang="en-AU" dirty="0"/>
              <a:t>Data sharing</a:t>
            </a:r>
          </a:p>
        </p:txBody>
      </p:sp>
      <p:sp>
        <p:nvSpPr>
          <p:cNvPr id="7" name="Text Placeholder 6">
            <a:extLst>
              <a:ext uri="{FF2B5EF4-FFF2-40B4-BE49-F238E27FC236}">
                <a16:creationId xmlns:a16="http://schemas.microsoft.com/office/drawing/2014/main" id="{A09C3405-8D37-EB91-FA5F-E3D34A7D8C10}"/>
              </a:ext>
            </a:extLst>
          </p:cNvPr>
          <p:cNvSpPr>
            <a:spLocks noGrp="1"/>
          </p:cNvSpPr>
          <p:nvPr>
            <p:ph type="body" sz="quarter" idx="18"/>
          </p:nvPr>
        </p:nvSpPr>
        <p:spPr/>
        <p:txBody>
          <a:bodyPr/>
          <a:lstStyle/>
          <a:p>
            <a:r>
              <a:rPr lang="en-AU" dirty="0"/>
              <a:t>Infographic feedback</a:t>
            </a:r>
          </a:p>
        </p:txBody>
      </p:sp>
      <p:sp>
        <p:nvSpPr>
          <p:cNvPr id="9" name="Rectangle: Rounded Corners 8">
            <a:extLst>
              <a:ext uri="{FF2B5EF4-FFF2-40B4-BE49-F238E27FC236}">
                <a16:creationId xmlns:a16="http://schemas.microsoft.com/office/drawing/2014/main" id="{8317DFD5-790D-8FD0-8E6D-831AE9BD785E}"/>
              </a:ext>
            </a:extLst>
          </p:cNvPr>
          <p:cNvSpPr/>
          <p:nvPr/>
        </p:nvSpPr>
        <p:spPr>
          <a:xfrm>
            <a:off x="5411788" y="1785938"/>
            <a:ext cx="5712212" cy="45593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spcAft>
                <a:spcPts val="600"/>
              </a:spcAft>
            </a:pPr>
            <a:r>
              <a:rPr lang="en-AU" sz="1800" b="1" dirty="0"/>
              <a:t>Group activity: </a:t>
            </a:r>
          </a:p>
          <a:p>
            <a:pPr marL="285750" indent="-285750">
              <a:lnSpc>
                <a:spcPct val="150000"/>
              </a:lnSpc>
              <a:spcAft>
                <a:spcPts val="600"/>
              </a:spcAft>
              <a:buFont typeface="Arial" panose="020B0604020202020204" pitchFamily="34" charset="0"/>
              <a:buChar char="•"/>
            </a:pPr>
            <a:r>
              <a:rPr lang="en-AU" sz="1800" dirty="0"/>
              <a:t>Present your infographic to group members.</a:t>
            </a:r>
          </a:p>
          <a:p>
            <a:pPr marL="285750" indent="-285750">
              <a:lnSpc>
                <a:spcPct val="150000"/>
              </a:lnSpc>
              <a:spcAft>
                <a:spcPts val="600"/>
              </a:spcAft>
              <a:buFont typeface="Arial" panose="020B0604020202020204" pitchFamily="34" charset="0"/>
              <a:buChar char="•"/>
            </a:pPr>
            <a:r>
              <a:rPr lang="en-AU" sz="1800" dirty="0"/>
              <a:t>Write warm and cool feedback on a sticky note (positive feedback on one side and areas for improvement on the other). </a:t>
            </a:r>
          </a:p>
          <a:p>
            <a:pPr marL="285750" indent="-285750">
              <a:lnSpc>
                <a:spcPct val="150000"/>
              </a:lnSpc>
              <a:spcAft>
                <a:spcPts val="600"/>
              </a:spcAft>
              <a:buFont typeface="Arial" panose="020B0604020202020204" pitchFamily="34" charset="0"/>
              <a:buChar char="•"/>
            </a:pPr>
            <a:r>
              <a:rPr lang="en-AU" sz="1800" dirty="0"/>
              <a:t>Use the feedback received to refine your infographic.</a:t>
            </a:r>
          </a:p>
        </p:txBody>
      </p:sp>
      <p:pic>
        <p:nvPicPr>
          <p:cNvPr id="8" name="Picture Placeholder 7">
            <a:extLst>
              <a:ext uri="{FF2B5EF4-FFF2-40B4-BE49-F238E27FC236}">
                <a16:creationId xmlns:a16="http://schemas.microsoft.com/office/drawing/2014/main" id="{37AEB8DD-2D96-4E4F-2494-70375CB09569}"/>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hqprint">
            <a:extLst>
              <a:ext uri="{28A0092B-C50C-407E-A947-70E740481C1C}">
                <a14:useLocalDpi xmlns:a14="http://schemas.microsoft.com/office/drawing/2010/main"/>
              </a:ext>
            </a:extLst>
          </a:blip>
          <a:srcRect/>
          <a:stretch>
            <a:fillRect/>
          </a:stretch>
        </p:blipFill>
        <p:spPr>
          <a:xfrm>
            <a:off x="0" y="0"/>
            <a:ext cx="5040313" cy="6858000"/>
          </a:xfrm>
          <a:prstGeom prst="rect">
            <a:avLst/>
          </a:prstGeom>
        </p:spPr>
      </p:pic>
      <p:sp>
        <p:nvSpPr>
          <p:cNvPr id="2" name="Slide Number Placeholder 1">
            <a:extLst>
              <a:ext uri="{FF2B5EF4-FFF2-40B4-BE49-F238E27FC236}">
                <a16:creationId xmlns:a16="http://schemas.microsoft.com/office/drawing/2014/main" id="{0EDE9F27-47C7-858F-7041-5C491BD6D27E}"/>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t>16</a:t>
            </a:fld>
            <a:endParaRPr lang="en-AU"/>
          </a:p>
        </p:txBody>
      </p:sp>
    </p:spTree>
    <p:extLst>
      <p:ext uri="{BB962C8B-B14F-4D97-AF65-F5344CB8AC3E}">
        <p14:creationId xmlns:p14="http://schemas.microsoft.com/office/powerpoint/2010/main" val="3545165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AC6D08-48CC-0970-4D35-C97645B78E88}"/>
              </a:ext>
            </a:extLst>
          </p:cNvPr>
          <p:cNvSpPr>
            <a:spLocks noGrp="1"/>
          </p:cNvSpPr>
          <p:nvPr>
            <p:ph type="title"/>
          </p:nvPr>
        </p:nvSpPr>
        <p:spPr/>
        <p:txBody>
          <a:bodyPr/>
          <a:lstStyle/>
          <a:p>
            <a:r>
              <a:rPr lang="en-AU" dirty="0"/>
              <a:t>Comparing the data</a:t>
            </a:r>
          </a:p>
        </p:txBody>
      </p:sp>
      <p:sp>
        <p:nvSpPr>
          <p:cNvPr id="4" name="Text Placeholder 3">
            <a:extLst>
              <a:ext uri="{FF2B5EF4-FFF2-40B4-BE49-F238E27FC236}">
                <a16:creationId xmlns:a16="http://schemas.microsoft.com/office/drawing/2014/main" id="{F7B90C74-F782-1F7D-5BA6-BA3500DDACC4}"/>
              </a:ext>
            </a:extLst>
          </p:cNvPr>
          <p:cNvSpPr>
            <a:spLocks noGrp="1"/>
          </p:cNvSpPr>
          <p:nvPr>
            <p:ph type="body" sz="quarter" idx="18"/>
          </p:nvPr>
        </p:nvSpPr>
        <p:spPr>
          <a:xfrm>
            <a:off x="360000" y="905602"/>
            <a:ext cx="11484000" cy="389798"/>
          </a:xfrm>
        </p:spPr>
        <p:txBody>
          <a:bodyPr/>
          <a:lstStyle/>
          <a:p>
            <a:r>
              <a:rPr lang="en-AU" dirty="0"/>
              <a:t>Infographic to older person profile</a:t>
            </a:r>
          </a:p>
        </p:txBody>
      </p:sp>
      <p:pic>
        <p:nvPicPr>
          <p:cNvPr id="6" name="Picture 5" descr="Older person profile compared to data set of older Australians recording table for student answers.&#10;">
            <a:extLst>
              <a:ext uri="{FF2B5EF4-FFF2-40B4-BE49-F238E27FC236}">
                <a16:creationId xmlns:a16="http://schemas.microsoft.com/office/drawing/2014/main" id="{D3BDA17E-91D8-1207-9534-FCA9BC20246B}"/>
              </a:ext>
            </a:extLst>
          </p:cNvPr>
          <p:cNvPicPr>
            <a:picLocks noChangeAspect="1"/>
          </p:cNvPicPr>
          <p:nvPr/>
        </p:nvPicPr>
        <p:blipFill>
          <a:blip r:embed="rId3"/>
          <a:stretch>
            <a:fillRect/>
          </a:stretch>
        </p:blipFill>
        <p:spPr>
          <a:xfrm>
            <a:off x="310570" y="1539471"/>
            <a:ext cx="7234144" cy="4570095"/>
          </a:xfrm>
          <a:prstGeom prst="rect">
            <a:avLst/>
          </a:prstGeom>
        </p:spPr>
      </p:pic>
      <p:sp>
        <p:nvSpPr>
          <p:cNvPr id="8" name="Rectangle: Rounded Corners 7">
            <a:extLst>
              <a:ext uri="{FF2B5EF4-FFF2-40B4-BE49-F238E27FC236}">
                <a16:creationId xmlns:a16="http://schemas.microsoft.com/office/drawing/2014/main" id="{39C9F9B9-403E-F41F-5B85-45773532A2E7}"/>
              </a:ext>
            </a:extLst>
          </p:cNvPr>
          <p:cNvSpPr/>
          <p:nvPr/>
        </p:nvSpPr>
        <p:spPr>
          <a:xfrm>
            <a:off x="7653592" y="1885950"/>
            <a:ext cx="4335208" cy="413543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spcAft>
                <a:spcPts val="600"/>
              </a:spcAft>
            </a:pPr>
            <a:r>
              <a:rPr lang="en-AU" sz="1800" b="1" dirty="0"/>
              <a:t>Group activity:</a:t>
            </a:r>
          </a:p>
          <a:p>
            <a:pPr marL="285750" indent="-285750">
              <a:lnSpc>
                <a:spcPct val="150000"/>
              </a:lnSpc>
              <a:spcAft>
                <a:spcPts val="600"/>
              </a:spcAft>
              <a:buFont typeface="Arial" panose="020B0604020202020204" pitchFamily="34" charset="0"/>
              <a:buChar char="•"/>
            </a:pPr>
            <a:r>
              <a:rPr lang="en-AU" sz="1800" dirty="0"/>
              <a:t>Compare the data collected in your infographic to your older person profile.</a:t>
            </a:r>
          </a:p>
          <a:p>
            <a:pPr marL="285750" indent="-285750">
              <a:lnSpc>
                <a:spcPct val="150000"/>
              </a:lnSpc>
              <a:spcAft>
                <a:spcPts val="600"/>
              </a:spcAft>
              <a:buFont typeface="Arial" panose="020B0604020202020204" pitchFamily="34" charset="0"/>
              <a:buChar char="•"/>
            </a:pPr>
            <a:r>
              <a:rPr lang="en-AU" sz="1800" dirty="0"/>
              <a:t>Complete the table to support your reflection.</a:t>
            </a:r>
          </a:p>
          <a:p>
            <a:pPr>
              <a:lnSpc>
                <a:spcPct val="150000"/>
              </a:lnSpc>
              <a:spcAft>
                <a:spcPts val="600"/>
              </a:spcAft>
            </a:pPr>
            <a:r>
              <a:rPr lang="en-AU" sz="1800" b="1" dirty="0"/>
              <a:t>Note: </a:t>
            </a:r>
            <a:r>
              <a:rPr lang="en-AU" sz="1800" dirty="0"/>
              <a:t>questions are provided on the next slide to support your reflection.</a:t>
            </a:r>
          </a:p>
        </p:txBody>
      </p:sp>
      <p:sp>
        <p:nvSpPr>
          <p:cNvPr id="2" name="Slide Number Placeholder 1">
            <a:extLst>
              <a:ext uri="{FF2B5EF4-FFF2-40B4-BE49-F238E27FC236}">
                <a16:creationId xmlns:a16="http://schemas.microsoft.com/office/drawing/2014/main" id="{9F7B19BC-79BE-F6A6-3655-3102D83BFEA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17</a:t>
            </a:fld>
            <a:endParaRPr lang="en-AU"/>
          </a:p>
        </p:txBody>
      </p:sp>
    </p:spTree>
    <p:extLst>
      <p:ext uri="{BB962C8B-B14F-4D97-AF65-F5344CB8AC3E}">
        <p14:creationId xmlns:p14="http://schemas.microsoft.com/office/powerpoint/2010/main" val="1663602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292F4EE-46CC-67CA-3A10-97C32CDF0DBE}"/>
              </a:ext>
            </a:extLst>
          </p:cNvPr>
          <p:cNvSpPr>
            <a:spLocks noGrp="1"/>
          </p:cNvSpPr>
          <p:nvPr>
            <p:ph type="title"/>
          </p:nvPr>
        </p:nvSpPr>
        <p:spPr/>
        <p:txBody>
          <a:bodyPr/>
          <a:lstStyle/>
          <a:p>
            <a:r>
              <a:rPr lang="en-AU" dirty="0"/>
              <a:t>Comparing the data continued</a:t>
            </a:r>
          </a:p>
        </p:txBody>
      </p:sp>
      <p:sp>
        <p:nvSpPr>
          <p:cNvPr id="8" name="Text Placeholder 7">
            <a:extLst>
              <a:ext uri="{FF2B5EF4-FFF2-40B4-BE49-F238E27FC236}">
                <a16:creationId xmlns:a16="http://schemas.microsoft.com/office/drawing/2014/main" id="{C1CFFD15-4932-2F86-267E-ED7B9B9438E9}"/>
              </a:ext>
            </a:extLst>
          </p:cNvPr>
          <p:cNvSpPr>
            <a:spLocks noGrp="1"/>
          </p:cNvSpPr>
          <p:nvPr>
            <p:ph type="body" sz="quarter" idx="18"/>
          </p:nvPr>
        </p:nvSpPr>
        <p:spPr/>
        <p:txBody>
          <a:bodyPr/>
          <a:lstStyle/>
          <a:p>
            <a:r>
              <a:rPr lang="en-AU" dirty="0"/>
              <a:t>Reflection</a:t>
            </a:r>
          </a:p>
        </p:txBody>
      </p:sp>
      <p:sp>
        <p:nvSpPr>
          <p:cNvPr id="5" name="Text Placeholder 4">
            <a:extLst>
              <a:ext uri="{FF2B5EF4-FFF2-40B4-BE49-F238E27FC236}">
                <a16:creationId xmlns:a16="http://schemas.microsoft.com/office/drawing/2014/main" id="{EC451B5B-E1B4-1CCB-1426-D482C5A148F7}"/>
              </a:ext>
            </a:extLst>
          </p:cNvPr>
          <p:cNvSpPr>
            <a:spLocks noGrp="1"/>
          </p:cNvSpPr>
          <p:nvPr>
            <p:ph type="body" sz="quarter" idx="17"/>
          </p:nvPr>
        </p:nvSpPr>
        <p:spPr>
          <a:xfrm>
            <a:off x="359999" y="1500350"/>
            <a:ext cx="11483999" cy="4807835"/>
          </a:xfrm>
        </p:spPr>
        <p:txBody>
          <a:bodyPr numCol="2" spcCol="720000"/>
          <a:lstStyle/>
          <a:p>
            <a:pPr marL="285750" lvl="0" indent="-285750">
              <a:lnSpc>
                <a:spcPct val="150000"/>
              </a:lnSpc>
              <a:spcAft>
                <a:spcPts val="600"/>
              </a:spcAft>
              <a:buFont typeface="Arial" panose="020B0604020202020204" pitchFamily="34" charset="0"/>
              <a:buChar char="•"/>
            </a:pPr>
            <a:r>
              <a:rPr lang="en-AU" sz="1800" dirty="0">
                <a:effectLst/>
                <a:latin typeface="Arial" panose="020B0604020202020204" pitchFamily="34" charset="0"/>
                <a:ea typeface="Calibri" panose="020F0502020204030204" pitchFamily="34" charset="0"/>
              </a:rPr>
              <a:t>How does the physical health of your older person’s profile compare to the general health data of older Australians? Are there specific health conditions mentioned in your profile that are common among older Australians?</a:t>
            </a:r>
          </a:p>
          <a:p>
            <a:pPr marL="285750" lvl="0" indent="-285750">
              <a:lnSpc>
                <a:spcPct val="150000"/>
              </a:lnSpc>
              <a:spcAft>
                <a:spcPts val="600"/>
              </a:spcAft>
              <a:buFont typeface="Arial" panose="020B0604020202020204" pitchFamily="34" charset="0"/>
              <a:buChar char="•"/>
            </a:pPr>
            <a:r>
              <a:rPr lang="en-AU" sz="1800" dirty="0">
                <a:effectLst/>
                <a:latin typeface="Arial" panose="020B0604020202020204" pitchFamily="34" charset="0"/>
                <a:ea typeface="Calibri" panose="020F0502020204030204" pitchFamily="34" charset="0"/>
              </a:rPr>
              <a:t>How does the social life of your older person profile compare to the average social connections of older Australians?</a:t>
            </a:r>
          </a:p>
          <a:p>
            <a:pPr marL="285750" lvl="0" indent="-285750">
              <a:lnSpc>
                <a:spcPct val="150000"/>
              </a:lnSpc>
              <a:spcAft>
                <a:spcPts val="600"/>
              </a:spcAft>
              <a:buFont typeface="Arial" panose="020B0604020202020204" pitchFamily="34" charset="0"/>
              <a:buChar char="•"/>
            </a:pPr>
            <a:r>
              <a:rPr lang="en-AU" sz="1800" dirty="0">
                <a:effectLst/>
                <a:latin typeface="Arial" panose="020B0604020202020204" pitchFamily="34" charset="0"/>
                <a:ea typeface="Calibri" panose="020F0502020204030204" pitchFamily="34" charset="0"/>
              </a:rPr>
              <a:t>Are there any barriers to healthcare mentioned in your profile that are common among older Australians?</a:t>
            </a:r>
          </a:p>
          <a:p>
            <a:pPr marL="285750" indent="-285750">
              <a:spcAft>
                <a:spcPts val="600"/>
              </a:spcAft>
              <a:buFont typeface="Arial" panose="020B0604020202020204" pitchFamily="34" charset="0"/>
              <a:buChar char="•"/>
            </a:pPr>
            <a:r>
              <a:rPr lang="en-AU" sz="1800" dirty="0">
                <a:effectLst/>
                <a:latin typeface="Arial" panose="020B0604020202020204" pitchFamily="34" charset="0"/>
                <a:ea typeface="Calibri" panose="020F0502020204030204" pitchFamily="34" charset="0"/>
              </a:rPr>
              <a:t>How does the living situation in your older person profile reflect the typical living environments of older Australians?</a:t>
            </a:r>
          </a:p>
          <a:p>
            <a:pPr marL="285750" lvl="0" indent="-285750">
              <a:lnSpc>
                <a:spcPct val="150000"/>
              </a:lnSpc>
              <a:spcAft>
                <a:spcPts val="600"/>
              </a:spcAft>
              <a:buFont typeface="Arial" panose="020B0604020202020204" pitchFamily="34" charset="0"/>
              <a:buChar char="•"/>
            </a:pPr>
            <a:r>
              <a:rPr lang="en-AU" sz="1800" dirty="0">
                <a:effectLst/>
                <a:latin typeface="Arial" panose="020B0604020202020204" pitchFamily="34" charset="0"/>
                <a:ea typeface="Calibri" panose="020F0502020204030204" pitchFamily="34" charset="0"/>
              </a:rPr>
              <a:t>What are the challenges and opportunities for ageing Australians regarding their health?</a:t>
            </a:r>
          </a:p>
          <a:p>
            <a:pPr marL="285750" lvl="0" indent="-285750">
              <a:lnSpc>
                <a:spcPct val="150000"/>
              </a:lnSpc>
              <a:spcAft>
                <a:spcPts val="600"/>
              </a:spcAft>
              <a:buFont typeface="Arial" panose="020B0604020202020204" pitchFamily="34" charset="0"/>
              <a:buChar char="•"/>
            </a:pPr>
            <a:r>
              <a:rPr lang="en-AU" sz="1800" dirty="0">
                <a:effectLst/>
                <a:latin typeface="Arial" panose="020B0604020202020204" pitchFamily="34" charset="0"/>
                <a:ea typeface="Calibri" panose="020F0502020204030204" pitchFamily="34" charset="0"/>
              </a:rPr>
              <a:t>What recommendations would you make to older Australians to improve their health and ensure healthy ageing? Students should consider the physical, mental and socials aspects that contribute to healthy ageing. </a:t>
            </a:r>
          </a:p>
          <a:p>
            <a:pPr marL="342900" indent="-342900">
              <a:spcAft>
                <a:spcPts val="600"/>
              </a:spcAft>
              <a:buFont typeface="Arial" panose="020B0604020202020204" pitchFamily="34" charset="0"/>
              <a:buChar char="•"/>
            </a:pPr>
            <a:endParaRPr lang="en-AU" dirty="0"/>
          </a:p>
        </p:txBody>
      </p:sp>
      <p:sp>
        <p:nvSpPr>
          <p:cNvPr id="4" name="Slide Number Placeholder 3">
            <a:extLst>
              <a:ext uri="{FF2B5EF4-FFF2-40B4-BE49-F238E27FC236}">
                <a16:creationId xmlns:a16="http://schemas.microsoft.com/office/drawing/2014/main" id="{AC9B41E4-601C-18E8-37B7-7FA8B14D92A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18</a:t>
            </a:fld>
            <a:endParaRPr lang="en-AU"/>
          </a:p>
        </p:txBody>
      </p:sp>
    </p:spTree>
    <p:extLst>
      <p:ext uri="{BB962C8B-B14F-4D97-AF65-F5344CB8AC3E}">
        <p14:creationId xmlns:p14="http://schemas.microsoft.com/office/powerpoint/2010/main" val="2901320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F4CD75C-FDA7-A322-AB73-387EE905F6F6}"/>
              </a:ext>
            </a:extLst>
          </p:cNvPr>
          <p:cNvSpPr>
            <a:spLocks noGrp="1"/>
          </p:cNvSpPr>
          <p:nvPr>
            <p:ph type="ctrTitle"/>
          </p:nvPr>
        </p:nvSpPr>
        <p:spPr/>
        <p:txBody>
          <a:bodyPr/>
          <a:lstStyle/>
          <a:p>
            <a:r>
              <a:rPr lang="en-AU" dirty="0"/>
              <a:t>The Sustainable Development Goals (SDGs)</a:t>
            </a:r>
          </a:p>
        </p:txBody>
      </p:sp>
      <p:sp>
        <p:nvSpPr>
          <p:cNvPr id="2" name="Slide Number Placeholder 1">
            <a:extLst>
              <a:ext uri="{FF2B5EF4-FFF2-40B4-BE49-F238E27FC236}">
                <a16:creationId xmlns:a16="http://schemas.microsoft.com/office/drawing/2014/main" id="{C40481E7-AB3A-3827-38A8-4287909D5F07}"/>
              </a:ext>
              <a:ext uri="{C183D7F6-B498-43B3-948B-1728B52AA6E4}">
                <adec:decorative xmlns:adec="http://schemas.microsoft.com/office/drawing/2017/decorative" val="1"/>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t>19</a:t>
            </a:fld>
            <a:endParaRPr lang="en-AU"/>
          </a:p>
        </p:txBody>
      </p:sp>
    </p:spTree>
    <p:extLst>
      <p:ext uri="{BB962C8B-B14F-4D97-AF65-F5344CB8AC3E}">
        <p14:creationId xmlns:p14="http://schemas.microsoft.com/office/powerpoint/2010/main" val="3985632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a:xfrm>
            <a:off x="540000" y="2240968"/>
            <a:ext cx="5807638" cy="2033997"/>
          </a:xfrm>
        </p:spPr>
        <p:txBody>
          <a:bodyPr/>
          <a:lstStyle/>
          <a:p>
            <a:r>
              <a:rPr lang="en-AU" dirty="0">
                <a:effectLst/>
                <a:latin typeface="+mj-lt"/>
                <a:ea typeface="Times New Roman" panose="02020603050405020304" pitchFamily="18" charset="0"/>
              </a:rPr>
              <a:t>Applying the SDGs to improve older Australian’s health</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Focus area 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t>Health in an Australian and global context</a:t>
            </a:r>
          </a:p>
        </p:txBody>
      </p:sp>
      <p:pic>
        <p:nvPicPr>
          <p:cNvPr id="6" name="Picture Placeholder 5">
            <a:extLst>
              <a:ext uri="{FF2B5EF4-FFF2-40B4-BE49-F238E27FC236}">
                <a16:creationId xmlns:a16="http://schemas.microsoft.com/office/drawing/2014/main" id="{AC9692A6-0728-AE2D-D32F-10DD592776E2}"/>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cstate="hqprint">
            <a:extLst>
              <a:ext uri="{28A0092B-C50C-407E-A947-70E740481C1C}">
                <a14:useLocalDpi xmlns:a14="http://schemas.microsoft.com/office/drawing/2010/main"/>
              </a:ext>
            </a:extLst>
          </a:blip>
          <a:srcRect/>
          <a:stretch/>
        </p:blipFill>
        <p:spPr>
          <a:xfrm flipH="1">
            <a:off x="7128000" y="0"/>
            <a:ext cx="5064000" cy="6858000"/>
          </a:xfrm>
        </p:spPr>
      </p:pic>
    </p:spTree>
    <p:extLst>
      <p:ext uri="{BB962C8B-B14F-4D97-AF65-F5344CB8AC3E}">
        <p14:creationId xmlns:p14="http://schemas.microsoft.com/office/powerpoint/2010/main" val="321811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42806E3-C42C-9AEB-F3FE-43C9DB715B7F}"/>
              </a:ext>
            </a:extLst>
          </p:cNvPr>
          <p:cNvSpPr>
            <a:spLocks noGrp="1"/>
          </p:cNvSpPr>
          <p:nvPr>
            <p:ph type="title"/>
          </p:nvPr>
        </p:nvSpPr>
        <p:spPr>
          <a:xfrm>
            <a:off x="360000" y="360000"/>
            <a:ext cx="11484000" cy="545601"/>
          </a:xfrm>
        </p:spPr>
        <p:txBody>
          <a:bodyPr anchor="t">
            <a:normAutofit/>
          </a:bodyPr>
          <a:lstStyle/>
          <a:p>
            <a:r>
              <a:rPr lang="en-AU" dirty="0"/>
              <a:t>Sustainable Development Goals (SDGs)</a:t>
            </a:r>
          </a:p>
        </p:txBody>
      </p:sp>
      <p:sp>
        <p:nvSpPr>
          <p:cNvPr id="12" name="Content Placeholder 11">
            <a:extLst>
              <a:ext uri="{FF2B5EF4-FFF2-40B4-BE49-F238E27FC236}">
                <a16:creationId xmlns:a16="http://schemas.microsoft.com/office/drawing/2014/main" id="{C3F77FD8-83F9-13CE-0BFC-8B45D342FFA5}"/>
              </a:ext>
            </a:extLst>
          </p:cNvPr>
          <p:cNvSpPr>
            <a:spLocks noGrp="1"/>
          </p:cNvSpPr>
          <p:nvPr>
            <p:ph sz="quarter" idx="19"/>
          </p:nvPr>
        </p:nvSpPr>
        <p:spPr>
          <a:xfrm>
            <a:off x="360362" y="1562470"/>
            <a:ext cx="7999867" cy="4935529"/>
          </a:xfrm>
        </p:spPr>
        <p:txBody>
          <a:bodyPr>
            <a:normAutofit fontScale="92500" lnSpcReduction="10000"/>
          </a:bodyPr>
          <a:lstStyle/>
          <a:p>
            <a:pPr marL="342900" indent="-342900">
              <a:lnSpc>
                <a:spcPct val="160000"/>
              </a:lnSpc>
              <a:spcAft>
                <a:spcPts val="600"/>
              </a:spcAft>
              <a:buFont typeface="Arial" panose="020B0604020202020204" pitchFamily="34" charset="0"/>
              <a:buChar char="•"/>
            </a:pPr>
            <a:r>
              <a:rPr lang="en-AU" sz="1900" dirty="0">
                <a:effectLst/>
              </a:rPr>
              <a:t>The Sustainable Development Goals (SDGs) are a set of 17 interconnected global objectives designed to achieve a better and more sustainable future for all. </a:t>
            </a:r>
          </a:p>
          <a:p>
            <a:pPr marL="342900" indent="-342900">
              <a:lnSpc>
                <a:spcPct val="160000"/>
              </a:lnSpc>
              <a:spcAft>
                <a:spcPts val="600"/>
              </a:spcAft>
              <a:buFont typeface="Arial" panose="020B0604020202020204" pitchFamily="34" charset="0"/>
              <a:buChar char="•"/>
            </a:pPr>
            <a:r>
              <a:rPr lang="en-AU" sz="1900" dirty="0">
                <a:effectLst/>
              </a:rPr>
              <a:t>Adopted by all United Nations Member States in 2015, the SDGs are part of the 2030 Agenda for Sustainable Development, which provides a shared blueprint for peace and prosperity for all people and the planet. </a:t>
            </a:r>
          </a:p>
          <a:p>
            <a:pPr marL="342900" indent="-342900">
              <a:lnSpc>
                <a:spcPct val="160000"/>
              </a:lnSpc>
              <a:spcAft>
                <a:spcPts val="600"/>
              </a:spcAft>
              <a:buFont typeface="Arial" panose="020B0604020202020204" pitchFamily="34" charset="0"/>
              <a:buChar char="•"/>
            </a:pPr>
            <a:r>
              <a:rPr lang="en-AU" sz="1900" dirty="0">
                <a:effectLst/>
              </a:rPr>
              <a:t>They act as a strategic framework to create a better and more sustainable future for everyone. They address global challenges such as poverty, inequality, climate change, environmental degradation, peace and justice. </a:t>
            </a:r>
          </a:p>
          <a:p>
            <a:pPr marL="342900" indent="-342900">
              <a:lnSpc>
                <a:spcPct val="160000"/>
              </a:lnSpc>
              <a:spcAft>
                <a:spcPts val="600"/>
              </a:spcAft>
              <a:buFont typeface="Arial" panose="020B0604020202020204" pitchFamily="34" charset="0"/>
              <a:buChar char="•"/>
            </a:pPr>
            <a:r>
              <a:rPr lang="en-AU" sz="1900" dirty="0">
                <a:effectLst/>
              </a:rPr>
              <a:t>Each goal includes specific targets to be accomplished by 2030, forming a comprehensive and ambitious plan to transform the world.</a:t>
            </a:r>
          </a:p>
          <a:p>
            <a:pPr marL="285750" indent="-285750">
              <a:lnSpc>
                <a:spcPct val="160000"/>
              </a:lnSpc>
              <a:spcAft>
                <a:spcPts val="600"/>
              </a:spcAft>
              <a:buFont typeface="Arial" panose="020B0604020202020204" pitchFamily="34" charset="0"/>
              <a:buChar char="•"/>
            </a:pPr>
            <a:endParaRPr lang="en-AU" sz="1400" dirty="0"/>
          </a:p>
        </p:txBody>
      </p:sp>
      <p:pic>
        <p:nvPicPr>
          <p:cNvPr id="18" name="Picture 17" descr="Circular logo of the SDGs with coloured sectors representing the 17 global objectives. ">
            <a:extLst>
              <a:ext uri="{FF2B5EF4-FFF2-40B4-BE49-F238E27FC236}">
                <a16:creationId xmlns:a16="http://schemas.microsoft.com/office/drawing/2014/main" id="{DD4D72DB-86B7-06F9-9D77-824B84889545}"/>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717825" y="1997368"/>
            <a:ext cx="3126175" cy="3126175"/>
          </a:xfrm>
          <a:prstGeom prst="rect">
            <a:avLst/>
          </a:prstGeom>
          <a:noFill/>
        </p:spPr>
      </p:pic>
      <p:sp>
        <p:nvSpPr>
          <p:cNvPr id="2" name="Slide Number Placeholder 1">
            <a:extLst>
              <a:ext uri="{FF2B5EF4-FFF2-40B4-BE49-F238E27FC236}">
                <a16:creationId xmlns:a16="http://schemas.microsoft.com/office/drawing/2014/main" id="{C5E6E04B-35DD-24E7-F5E4-C9EAB2F43A86}"/>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20</a:t>
            </a:fld>
            <a:endParaRPr lang="en-AU"/>
          </a:p>
        </p:txBody>
      </p:sp>
    </p:spTree>
    <p:extLst>
      <p:ext uri="{BB962C8B-B14F-4D97-AF65-F5344CB8AC3E}">
        <p14:creationId xmlns:p14="http://schemas.microsoft.com/office/powerpoint/2010/main" val="1990619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6D87E3F-B307-A303-85F2-0CA742AA3203}"/>
              </a:ext>
            </a:extLst>
          </p:cNvPr>
          <p:cNvSpPr>
            <a:spLocks noGrp="1"/>
          </p:cNvSpPr>
          <p:nvPr>
            <p:ph type="title"/>
          </p:nvPr>
        </p:nvSpPr>
        <p:spPr/>
        <p:txBody>
          <a:bodyPr/>
          <a:lstStyle/>
          <a:p>
            <a:r>
              <a:rPr lang="en-AU" dirty="0"/>
              <a:t>Sustainable Development Goals</a:t>
            </a:r>
          </a:p>
        </p:txBody>
      </p:sp>
      <p:pic>
        <p:nvPicPr>
          <p:cNvPr id="10" name="Picture 9" descr="Infographic of the 17 SDGs.">
            <a:extLst>
              <a:ext uri="{FF2B5EF4-FFF2-40B4-BE49-F238E27FC236}">
                <a16:creationId xmlns:a16="http://schemas.microsoft.com/office/drawing/2014/main" id="{EA94F4D1-01B2-A732-5CFF-535C623A4FB2}"/>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1982" y="1068248"/>
            <a:ext cx="7885730" cy="5574998"/>
          </a:xfrm>
          <a:prstGeom prst="rect">
            <a:avLst/>
          </a:prstGeom>
        </p:spPr>
      </p:pic>
      <p:sp>
        <p:nvSpPr>
          <p:cNvPr id="3" name="Rectangle: Rounded Corners 2">
            <a:extLst>
              <a:ext uri="{FF2B5EF4-FFF2-40B4-BE49-F238E27FC236}">
                <a16:creationId xmlns:a16="http://schemas.microsoft.com/office/drawing/2014/main" id="{281486FC-65F2-438C-E072-149EB27D713B}"/>
              </a:ext>
            </a:extLst>
          </p:cNvPr>
          <p:cNvSpPr/>
          <p:nvPr/>
        </p:nvSpPr>
        <p:spPr>
          <a:xfrm>
            <a:off x="8245730" y="2478086"/>
            <a:ext cx="3598270" cy="3551239"/>
          </a:xfrm>
          <a:prstGeom prst="roundRect">
            <a:avLst/>
          </a:prstGeom>
          <a:solidFill>
            <a:schemeClr val="accent1"/>
          </a:solidFill>
        </p:spPr>
        <p:style>
          <a:lnRef idx="3">
            <a:schemeClr val="lt1"/>
          </a:lnRef>
          <a:fillRef idx="1">
            <a:schemeClr val="accent4"/>
          </a:fillRef>
          <a:effectRef idx="1">
            <a:schemeClr val="accent4"/>
          </a:effectRef>
          <a:fontRef idx="minor">
            <a:schemeClr val="lt1"/>
          </a:fontRef>
        </p:style>
        <p:txBody>
          <a:bodyPr rtlCol="0" anchor="ctr"/>
          <a:lstStyle/>
          <a:p>
            <a:pPr marL="285750" indent="-285750">
              <a:lnSpc>
                <a:spcPct val="150000"/>
              </a:lnSpc>
              <a:spcAft>
                <a:spcPts val="600"/>
              </a:spcAft>
              <a:buFont typeface="Arial" panose="020B0604020202020204" pitchFamily="34" charset="0"/>
              <a:buChar char="•"/>
            </a:pPr>
            <a:r>
              <a:rPr lang="en-AU" sz="1800" dirty="0">
                <a:solidFill>
                  <a:schemeClr val="bg1"/>
                </a:solidFill>
                <a:latin typeface="Arial" panose="020B0604020202020204" pitchFamily="34" charset="0"/>
                <a:cs typeface="Arial" panose="020B0604020202020204" pitchFamily="34" charset="0"/>
              </a:rPr>
              <a:t>Watch the video </a:t>
            </a:r>
            <a:r>
              <a:rPr lang="en-AU" sz="1800" dirty="0">
                <a:solidFill>
                  <a:schemeClr val="bg1"/>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Transitioning from the MDGs to the SDGs (3:02)</a:t>
            </a:r>
            <a:r>
              <a:rPr lang="en-AU" sz="1800" dirty="0">
                <a:solidFill>
                  <a:schemeClr val="bg1"/>
                </a:solidFill>
                <a:effectLst/>
                <a:latin typeface="Arial" panose="020B0604020202020204" pitchFamily="34" charset="0"/>
                <a:cs typeface="Arial" panose="020B0604020202020204" pitchFamily="34" charset="0"/>
              </a:rPr>
              <a:t>.</a:t>
            </a:r>
            <a:endParaRPr lang="en-AU" sz="1800" dirty="0">
              <a:solidFill>
                <a:schemeClr val="bg1"/>
              </a:solidFill>
              <a:latin typeface="Arial" panose="020B0604020202020204" pitchFamily="34" charset="0"/>
              <a:cs typeface="Arial" panose="020B0604020202020204" pitchFamily="34" charset="0"/>
            </a:endParaRPr>
          </a:p>
          <a:p>
            <a:pPr marL="285750" indent="-285750">
              <a:lnSpc>
                <a:spcPct val="150000"/>
              </a:lnSpc>
              <a:spcAft>
                <a:spcPts val="600"/>
              </a:spcAft>
              <a:buFont typeface="Arial" panose="020B0604020202020204" pitchFamily="34" charset="0"/>
              <a:buChar char="•"/>
            </a:pPr>
            <a:r>
              <a:rPr lang="en-AU" sz="1800" dirty="0">
                <a:solidFill>
                  <a:schemeClr val="bg1"/>
                </a:solidFill>
                <a:latin typeface="Arial" panose="020B0604020202020204" pitchFamily="34" charset="0"/>
                <a:cs typeface="Arial" panose="020B0604020202020204" pitchFamily="34" charset="0"/>
              </a:rPr>
              <a:t>Brainstorm what you know about SDGs 3, 4, 10 and 11 and write a small summary for each. </a:t>
            </a:r>
          </a:p>
        </p:txBody>
      </p:sp>
      <p:sp>
        <p:nvSpPr>
          <p:cNvPr id="2" name="Slide Number Placeholder 1">
            <a:extLst>
              <a:ext uri="{FF2B5EF4-FFF2-40B4-BE49-F238E27FC236}">
                <a16:creationId xmlns:a16="http://schemas.microsoft.com/office/drawing/2014/main" id="{D274E228-ACE3-626B-27BC-5CECCE7A883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21</a:t>
            </a:fld>
            <a:endParaRPr lang="en-AU"/>
          </a:p>
        </p:txBody>
      </p:sp>
    </p:spTree>
    <p:extLst>
      <p:ext uri="{BB962C8B-B14F-4D97-AF65-F5344CB8AC3E}">
        <p14:creationId xmlns:p14="http://schemas.microsoft.com/office/powerpoint/2010/main" val="4093257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FC67A9D-FF92-8671-FDD4-3B00707319E8}"/>
              </a:ext>
            </a:extLst>
          </p:cNvPr>
          <p:cNvSpPr>
            <a:spLocks noGrp="1"/>
          </p:cNvSpPr>
          <p:nvPr>
            <p:ph type="title"/>
          </p:nvPr>
        </p:nvSpPr>
        <p:spPr/>
        <p:txBody>
          <a:bodyPr/>
          <a:lstStyle/>
          <a:p>
            <a:r>
              <a:rPr lang="en-AU" dirty="0"/>
              <a:t>Issues affecting older people</a:t>
            </a:r>
          </a:p>
        </p:txBody>
      </p:sp>
      <p:sp>
        <p:nvSpPr>
          <p:cNvPr id="8" name="Text Placeholder 7">
            <a:extLst>
              <a:ext uri="{FF2B5EF4-FFF2-40B4-BE49-F238E27FC236}">
                <a16:creationId xmlns:a16="http://schemas.microsoft.com/office/drawing/2014/main" id="{6AC60AD7-90E8-517E-1641-425BB0EF9F21}"/>
              </a:ext>
            </a:extLst>
          </p:cNvPr>
          <p:cNvSpPr>
            <a:spLocks noGrp="1"/>
          </p:cNvSpPr>
          <p:nvPr>
            <p:ph type="body" sz="quarter" idx="18"/>
          </p:nvPr>
        </p:nvSpPr>
        <p:spPr/>
        <p:txBody>
          <a:bodyPr vert="horz" lIns="0" tIns="0" rIns="0" bIns="0" rtlCol="0" anchor="b">
            <a:noAutofit/>
          </a:bodyPr>
          <a:lstStyle/>
          <a:p>
            <a:r>
              <a:rPr lang="en-AU" dirty="0"/>
              <a:t>Mapping to SDGs</a:t>
            </a:r>
          </a:p>
        </p:txBody>
      </p:sp>
      <p:sp>
        <p:nvSpPr>
          <p:cNvPr id="9" name="Text Placeholder 8">
            <a:extLst>
              <a:ext uri="{FF2B5EF4-FFF2-40B4-BE49-F238E27FC236}">
                <a16:creationId xmlns:a16="http://schemas.microsoft.com/office/drawing/2014/main" id="{BA88447D-2252-A990-829D-B644D2D608DC}"/>
              </a:ext>
            </a:extLst>
          </p:cNvPr>
          <p:cNvSpPr>
            <a:spLocks noGrp="1"/>
          </p:cNvSpPr>
          <p:nvPr>
            <p:ph sz="quarter" idx="19"/>
          </p:nvPr>
        </p:nvSpPr>
        <p:spPr>
          <a:xfrm>
            <a:off x="371475" y="1562471"/>
            <a:ext cx="5735637" cy="3923929"/>
          </a:xfrm>
        </p:spPr>
        <p:txBody>
          <a:bodyPr/>
          <a:lstStyle/>
          <a:p>
            <a:pPr>
              <a:spcAft>
                <a:spcPts val="600"/>
              </a:spcAft>
            </a:pPr>
            <a:r>
              <a:rPr lang="en-AU" sz="1800" b="1" dirty="0"/>
              <a:t>Group activity: </a:t>
            </a:r>
          </a:p>
          <a:p>
            <a:pPr marL="342900" indent="-342900">
              <a:spcAft>
                <a:spcPts val="600"/>
              </a:spcAft>
              <a:buFont typeface="+mj-lt"/>
              <a:buAutoNum type="arabicPeriod"/>
            </a:pPr>
            <a:r>
              <a:rPr lang="en-AU" sz="1800" dirty="0">
                <a:latin typeface="Arial"/>
                <a:ea typeface="Calibri" panose="020F0502020204030204" pitchFamily="34" charset="0"/>
                <a:cs typeface="Arial"/>
              </a:rPr>
              <a:t>C</a:t>
            </a:r>
            <a:r>
              <a:rPr lang="en-AU" sz="1800" dirty="0">
                <a:effectLst/>
                <a:latin typeface="Arial"/>
                <a:ea typeface="Calibri" panose="020F0502020204030204" pitchFamily="34" charset="0"/>
                <a:cs typeface="Arial"/>
              </a:rPr>
              <a:t>omplete a </a:t>
            </a:r>
            <a:r>
              <a:rPr lang="en-AU" sz="1800" u="sng" dirty="0">
                <a:solidFill>
                  <a:srgbClr val="2F5496"/>
                </a:solidFill>
                <a:effectLst/>
                <a:latin typeface="Arial"/>
                <a:ea typeface="Calibri" panose="020F0502020204030204" pitchFamily="34" charset="0"/>
                <a:cs typeface="Arial"/>
                <a:hlinkClick r:id="rId3"/>
              </a:rPr>
              <a:t>Think-Pair-Share</a:t>
            </a:r>
            <a:r>
              <a:rPr lang="en-AU" sz="1800" dirty="0">
                <a:solidFill>
                  <a:srgbClr val="2F5496"/>
                </a:solidFill>
                <a:effectLst/>
                <a:latin typeface="Arial"/>
                <a:ea typeface="Calibri" panose="020F0502020204030204" pitchFamily="34" charset="0"/>
                <a:cs typeface="Arial"/>
              </a:rPr>
              <a:t> </a:t>
            </a:r>
            <a:r>
              <a:rPr lang="en-AU" sz="1800" dirty="0">
                <a:effectLst/>
                <a:latin typeface="Arial"/>
                <a:ea typeface="Calibri" panose="020F0502020204030204" pitchFamily="34" charset="0"/>
                <a:cs typeface="Arial"/>
              </a:rPr>
              <a:t>using the table to develop an understanding of the issues affecting older people. </a:t>
            </a:r>
          </a:p>
          <a:p>
            <a:pPr marL="342900" indent="-342900">
              <a:spcAft>
                <a:spcPts val="600"/>
              </a:spcAft>
              <a:buFont typeface="+mj-lt"/>
              <a:buAutoNum type="arabicPeriod"/>
            </a:pPr>
            <a:r>
              <a:rPr lang="en-AU" sz="1800" dirty="0">
                <a:ea typeface="Calibri" panose="020F0502020204030204" pitchFamily="34" charset="0"/>
              </a:rPr>
              <a:t>Share your ideas </a:t>
            </a:r>
            <a:r>
              <a:rPr lang="en-AU" sz="1800" dirty="0">
                <a:effectLst/>
                <a:latin typeface="Arial" panose="020B0604020202020204" pitchFamily="34" charset="0"/>
                <a:ea typeface="Calibri" panose="020F0502020204030204" pitchFamily="34" charset="0"/>
              </a:rPr>
              <a:t>with a partner. </a:t>
            </a:r>
          </a:p>
          <a:p>
            <a:pPr marL="342900" indent="-342900">
              <a:spcAft>
                <a:spcPts val="600"/>
              </a:spcAft>
              <a:buFont typeface="+mj-lt"/>
              <a:buAutoNum type="arabicPeriod"/>
            </a:pPr>
            <a:r>
              <a:rPr lang="en-AU" sz="1800" dirty="0">
                <a:effectLst/>
                <a:latin typeface="Arial" panose="020B0604020202020204" pitchFamily="34" charset="0"/>
                <a:ea typeface="Calibri" panose="020F0502020204030204" pitchFamily="34" charset="0"/>
              </a:rPr>
              <a:t>How do these issues link to the SDGs and targets? </a:t>
            </a:r>
          </a:p>
          <a:p>
            <a:pPr marL="342900" indent="-342900">
              <a:spcAft>
                <a:spcPts val="600"/>
              </a:spcAft>
              <a:buFont typeface="+mj-lt"/>
              <a:buAutoNum type="arabicPeriod"/>
            </a:pPr>
            <a:r>
              <a:rPr lang="en-AU" sz="1800" dirty="0">
                <a:effectLst/>
                <a:latin typeface="Arial" panose="020B0604020202020204" pitchFamily="34" charset="0"/>
                <a:ea typeface="Calibri" panose="020F0502020204030204" pitchFamily="34" charset="0"/>
              </a:rPr>
              <a:t>Develop some strategies to support older Australians to live out healthy lives.</a:t>
            </a:r>
            <a:endParaRPr lang="en-AU" sz="1800" dirty="0"/>
          </a:p>
          <a:p>
            <a:pPr>
              <a:spcAft>
                <a:spcPts val="600"/>
              </a:spcAft>
            </a:pPr>
            <a:endParaRPr lang="en-AU" sz="1800" dirty="0"/>
          </a:p>
        </p:txBody>
      </p:sp>
      <p:pic>
        <p:nvPicPr>
          <p:cNvPr id="5" name="Picture 4" descr="Table listing issues for older Australians mapped to the SDGs with blank cells to record answers.&#10;">
            <a:extLst>
              <a:ext uri="{FF2B5EF4-FFF2-40B4-BE49-F238E27FC236}">
                <a16:creationId xmlns:a16="http://schemas.microsoft.com/office/drawing/2014/main" id="{5E8B077E-D8C7-F948-58C9-CCCB1C72D2AB}"/>
              </a:ext>
            </a:extLst>
          </p:cNvPr>
          <p:cNvPicPr>
            <a:picLocks noChangeAspect="1"/>
          </p:cNvPicPr>
          <p:nvPr/>
        </p:nvPicPr>
        <p:blipFill>
          <a:blip r:embed="rId4"/>
          <a:stretch>
            <a:fillRect/>
          </a:stretch>
        </p:blipFill>
        <p:spPr>
          <a:xfrm>
            <a:off x="6644037" y="2065377"/>
            <a:ext cx="5199961" cy="3290847"/>
          </a:xfrm>
          <a:prstGeom prst="rect">
            <a:avLst/>
          </a:prstGeom>
        </p:spPr>
      </p:pic>
      <p:sp>
        <p:nvSpPr>
          <p:cNvPr id="2" name="Slide Number Placeholder 1">
            <a:extLst>
              <a:ext uri="{FF2B5EF4-FFF2-40B4-BE49-F238E27FC236}">
                <a16:creationId xmlns:a16="http://schemas.microsoft.com/office/drawing/2014/main" id="{F5EC989D-D3D9-BB03-41C1-A6C5C96B963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22</a:t>
            </a:fld>
            <a:endParaRPr lang="en-AU"/>
          </a:p>
        </p:txBody>
      </p:sp>
    </p:spTree>
    <p:extLst>
      <p:ext uri="{BB962C8B-B14F-4D97-AF65-F5344CB8AC3E}">
        <p14:creationId xmlns:p14="http://schemas.microsoft.com/office/powerpoint/2010/main" val="1961843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5A445AC-EE49-4DEC-67CD-194C3E6A57DB}"/>
              </a:ext>
            </a:extLst>
          </p:cNvPr>
          <p:cNvSpPr>
            <a:spLocks noGrp="1"/>
          </p:cNvSpPr>
          <p:nvPr>
            <p:ph type="ctrTitle"/>
          </p:nvPr>
        </p:nvSpPr>
        <p:spPr/>
        <p:txBody>
          <a:bodyPr/>
          <a:lstStyle/>
          <a:p>
            <a:r>
              <a:rPr lang="en-AU" dirty="0"/>
              <a:t>Strategies for healthy ageing</a:t>
            </a:r>
          </a:p>
        </p:txBody>
      </p:sp>
      <p:sp>
        <p:nvSpPr>
          <p:cNvPr id="4" name="Slide Number Placeholder 3">
            <a:extLst>
              <a:ext uri="{FF2B5EF4-FFF2-40B4-BE49-F238E27FC236}">
                <a16:creationId xmlns:a16="http://schemas.microsoft.com/office/drawing/2014/main" id="{A3FE9308-A1B6-17C7-0B36-8A83805444CB}"/>
              </a:ext>
              <a:ext uri="{C183D7F6-B498-43B3-948B-1728B52AA6E4}">
                <adec:decorative xmlns:adec="http://schemas.microsoft.com/office/drawing/2017/decorative" val="1"/>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23</a:t>
            </a:fld>
            <a:endParaRPr lang="en-AU"/>
          </a:p>
        </p:txBody>
      </p:sp>
    </p:spTree>
    <p:extLst>
      <p:ext uri="{BB962C8B-B14F-4D97-AF65-F5344CB8AC3E}">
        <p14:creationId xmlns:p14="http://schemas.microsoft.com/office/powerpoint/2010/main" val="299914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685D9B0-3773-7C1F-310F-F65FF3C413B7}"/>
              </a:ext>
            </a:extLst>
          </p:cNvPr>
          <p:cNvSpPr>
            <a:spLocks noGrp="1"/>
          </p:cNvSpPr>
          <p:nvPr>
            <p:ph type="title"/>
          </p:nvPr>
        </p:nvSpPr>
        <p:spPr>
          <a:xfrm>
            <a:off x="5400000" y="360000"/>
            <a:ext cx="6635118" cy="554400"/>
          </a:xfrm>
        </p:spPr>
        <p:txBody>
          <a:bodyPr/>
          <a:lstStyle/>
          <a:p>
            <a:r>
              <a:rPr lang="en-AU" dirty="0">
                <a:latin typeface="Arial"/>
                <a:cs typeface="Arial"/>
              </a:rPr>
              <a:t>Healthy aging strategies</a:t>
            </a:r>
            <a:endParaRPr lang="en-AU" dirty="0"/>
          </a:p>
        </p:txBody>
      </p:sp>
      <p:sp>
        <p:nvSpPr>
          <p:cNvPr id="12" name="Text Placeholder 11">
            <a:extLst>
              <a:ext uri="{FF2B5EF4-FFF2-40B4-BE49-F238E27FC236}">
                <a16:creationId xmlns:a16="http://schemas.microsoft.com/office/drawing/2014/main" id="{B2E3B359-7E48-A5BA-6F79-F2BAD841F280}"/>
              </a:ext>
            </a:extLst>
          </p:cNvPr>
          <p:cNvSpPr>
            <a:spLocks noGrp="1"/>
          </p:cNvSpPr>
          <p:nvPr>
            <p:ph type="body" sz="quarter" idx="17"/>
          </p:nvPr>
        </p:nvSpPr>
        <p:spPr>
          <a:xfrm>
            <a:off x="5400675" y="1683885"/>
            <a:ext cx="6407150" cy="943200"/>
          </a:xfrm>
        </p:spPr>
        <p:txBody>
          <a:bodyPr/>
          <a:lstStyle/>
          <a:p>
            <a:pPr>
              <a:spcAft>
                <a:spcPts val="600"/>
              </a:spcAft>
            </a:pPr>
            <a:r>
              <a:rPr lang="en-AU" sz="1800" dirty="0">
                <a:ea typeface="Calibri" panose="020F0502020204030204" pitchFamily="34" charset="0"/>
              </a:rPr>
              <a:t>There a</a:t>
            </a:r>
            <a:r>
              <a:rPr lang="en-AU" sz="1800" dirty="0">
                <a:effectLst/>
                <a:latin typeface="Arial" panose="020B0604020202020204" pitchFamily="34" charset="0"/>
                <a:ea typeface="Calibri" panose="020F0502020204030204" pitchFamily="34" charset="0"/>
              </a:rPr>
              <a:t>re a variety of health promotion strategies aimed at improving the health and wellbeing of older Australians.</a:t>
            </a:r>
          </a:p>
        </p:txBody>
      </p:sp>
      <p:sp>
        <p:nvSpPr>
          <p:cNvPr id="15" name="Rectangle: Rounded Corners 14">
            <a:extLst>
              <a:ext uri="{FF2B5EF4-FFF2-40B4-BE49-F238E27FC236}">
                <a16:creationId xmlns:a16="http://schemas.microsoft.com/office/drawing/2014/main" id="{D6D15BB8-B113-4552-03B0-AED1923C3005}"/>
              </a:ext>
            </a:extLst>
          </p:cNvPr>
          <p:cNvSpPr/>
          <p:nvPr/>
        </p:nvSpPr>
        <p:spPr>
          <a:xfrm>
            <a:off x="5441205" y="2627086"/>
            <a:ext cx="6264341" cy="371565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spcAft>
                <a:spcPts val="600"/>
              </a:spcAft>
            </a:pPr>
            <a:r>
              <a:rPr lang="en-AU" sz="1800" b="1" dirty="0"/>
              <a:t>Brainstorm</a:t>
            </a:r>
          </a:p>
          <a:p>
            <a:pPr>
              <a:lnSpc>
                <a:spcPct val="150000"/>
              </a:lnSpc>
              <a:spcAft>
                <a:spcPts val="600"/>
              </a:spcAft>
            </a:pPr>
            <a:r>
              <a:rPr lang="en-AU" sz="1800" dirty="0"/>
              <a:t>What services, local health promotion strategies and resources are currently available in their local area or community to support older people in healthy ageing?</a:t>
            </a:r>
            <a:endParaRPr lang="en-AU" sz="1800" b="1" dirty="0"/>
          </a:p>
          <a:p>
            <a:pPr>
              <a:lnSpc>
                <a:spcPct val="150000"/>
              </a:lnSpc>
              <a:spcAft>
                <a:spcPts val="600"/>
              </a:spcAft>
            </a:pPr>
            <a:r>
              <a:rPr lang="en-AU" sz="1800" b="1" dirty="0"/>
              <a:t>Task</a:t>
            </a:r>
          </a:p>
          <a:p>
            <a:pPr>
              <a:lnSpc>
                <a:spcPct val="150000"/>
              </a:lnSpc>
              <a:spcAft>
                <a:spcPts val="600"/>
              </a:spcAft>
            </a:pPr>
            <a:r>
              <a:rPr lang="en-AU" sz="1800" dirty="0"/>
              <a:t>Investigate one of these services and one other provided using the questions and table on the next slide.</a:t>
            </a:r>
          </a:p>
        </p:txBody>
      </p:sp>
      <p:pic>
        <p:nvPicPr>
          <p:cNvPr id="6" name="Picture Placeholder 5">
            <a:extLst>
              <a:ext uri="{FF2B5EF4-FFF2-40B4-BE49-F238E27FC236}">
                <a16:creationId xmlns:a16="http://schemas.microsoft.com/office/drawing/2014/main" id="{7F216523-A966-C545-BFF9-5F0C5808ECC7}"/>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cstate="hqprint">
            <a:extLst>
              <a:ext uri="{28A0092B-C50C-407E-A947-70E740481C1C}">
                <a14:useLocalDpi xmlns:a14="http://schemas.microsoft.com/office/drawing/2010/main"/>
              </a:ext>
            </a:extLst>
          </a:blip>
          <a:srcRect/>
          <a:stretch/>
        </p:blipFill>
        <p:spPr>
          <a:xfrm>
            <a:off x="0" y="0"/>
            <a:ext cx="5040000" cy="6858000"/>
          </a:xfrm>
        </p:spPr>
      </p:pic>
      <p:sp>
        <p:nvSpPr>
          <p:cNvPr id="4" name="Slide Number Placeholder 3">
            <a:extLst>
              <a:ext uri="{FF2B5EF4-FFF2-40B4-BE49-F238E27FC236}">
                <a16:creationId xmlns:a16="http://schemas.microsoft.com/office/drawing/2014/main" id="{98A91AB2-60F4-675A-453F-925A6A4AC8FB}"/>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24</a:t>
            </a:fld>
            <a:endParaRPr lang="en-AU"/>
          </a:p>
        </p:txBody>
      </p:sp>
    </p:spTree>
    <p:extLst>
      <p:ext uri="{BB962C8B-B14F-4D97-AF65-F5344CB8AC3E}">
        <p14:creationId xmlns:p14="http://schemas.microsoft.com/office/powerpoint/2010/main" val="2294523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7E3A4F-CEF0-26BF-4374-F865F9636EE5}"/>
              </a:ext>
            </a:extLst>
          </p:cNvPr>
          <p:cNvSpPr>
            <a:spLocks noGrp="1"/>
          </p:cNvSpPr>
          <p:nvPr>
            <p:ph type="title"/>
          </p:nvPr>
        </p:nvSpPr>
        <p:spPr/>
        <p:txBody>
          <a:bodyPr/>
          <a:lstStyle/>
          <a:p>
            <a:r>
              <a:rPr lang="en-AU" dirty="0"/>
              <a:t>Health promotion strategies</a:t>
            </a:r>
          </a:p>
        </p:txBody>
      </p:sp>
      <p:sp>
        <p:nvSpPr>
          <p:cNvPr id="6" name="Text Placeholder 5">
            <a:extLst>
              <a:ext uri="{FF2B5EF4-FFF2-40B4-BE49-F238E27FC236}">
                <a16:creationId xmlns:a16="http://schemas.microsoft.com/office/drawing/2014/main" id="{0C6533AB-5A15-AC03-EB87-D090E9AF7142}"/>
              </a:ext>
            </a:extLst>
          </p:cNvPr>
          <p:cNvSpPr>
            <a:spLocks noGrp="1"/>
          </p:cNvSpPr>
          <p:nvPr>
            <p:ph type="body" sz="quarter" idx="18"/>
          </p:nvPr>
        </p:nvSpPr>
        <p:spPr/>
        <p:txBody>
          <a:bodyPr/>
          <a:lstStyle/>
          <a:p>
            <a:r>
              <a:rPr lang="en-AU" dirty="0"/>
              <a:t>Strategy analysis</a:t>
            </a:r>
          </a:p>
        </p:txBody>
      </p:sp>
      <p:sp>
        <p:nvSpPr>
          <p:cNvPr id="7" name="Content Placeholder 6">
            <a:extLst>
              <a:ext uri="{FF2B5EF4-FFF2-40B4-BE49-F238E27FC236}">
                <a16:creationId xmlns:a16="http://schemas.microsoft.com/office/drawing/2014/main" id="{DB3FBD0F-B455-5169-4C06-1CAE57FADFFC}"/>
              </a:ext>
            </a:extLst>
          </p:cNvPr>
          <p:cNvSpPr>
            <a:spLocks noGrp="1"/>
          </p:cNvSpPr>
          <p:nvPr>
            <p:ph sz="quarter" idx="19"/>
          </p:nvPr>
        </p:nvSpPr>
        <p:spPr/>
        <p:txBody>
          <a:bodyPr/>
          <a:lstStyle/>
          <a:p>
            <a:pPr>
              <a:spcAft>
                <a:spcPts val="600"/>
              </a:spcAft>
            </a:pPr>
            <a:r>
              <a:rPr lang="en-AU" sz="1800" dirty="0"/>
              <a:t>Conduct an analysis of your health promotion strategy by answering the following questions and collating in the table.</a:t>
            </a:r>
          </a:p>
          <a:p>
            <a:pPr marL="285750" lvl="0" indent="-285750">
              <a:lnSpc>
                <a:spcPct val="150000"/>
              </a:lnSpc>
              <a:spcAft>
                <a:spcPts val="600"/>
              </a:spcAft>
              <a:buFont typeface="Arial" panose="020B0604020202020204" pitchFamily="34" charset="0"/>
              <a:buChar char="•"/>
              <a:tabLst>
                <a:tab pos="228600" algn="l"/>
              </a:tabLst>
            </a:pPr>
            <a:r>
              <a:rPr lang="en-AU" sz="1800" dirty="0">
                <a:effectLst/>
                <a:latin typeface="Arial" panose="020B0604020202020204" pitchFamily="34" charset="0"/>
                <a:ea typeface="Calibri" panose="020F0502020204030204" pitchFamily="34" charset="0"/>
              </a:rPr>
              <a:t>What does the program</a:t>
            </a:r>
            <a:r>
              <a:rPr lang="en-AU" sz="1800" dirty="0">
                <a:ea typeface="Calibri" panose="020F0502020204030204" pitchFamily="34" charset="0"/>
              </a:rPr>
              <a:t> or s</a:t>
            </a:r>
            <a:r>
              <a:rPr lang="en-AU" sz="1800" dirty="0">
                <a:effectLst/>
                <a:latin typeface="Arial" panose="020B0604020202020204" pitchFamily="34" charset="0"/>
                <a:ea typeface="Calibri" panose="020F0502020204030204" pitchFamily="34" charset="0"/>
              </a:rPr>
              <a:t>trategy do?</a:t>
            </a:r>
          </a:p>
          <a:p>
            <a:pPr marL="285750" lvl="0" indent="-285750">
              <a:lnSpc>
                <a:spcPct val="150000"/>
              </a:lnSpc>
              <a:spcAft>
                <a:spcPts val="600"/>
              </a:spcAft>
              <a:buFont typeface="Arial" panose="020B0604020202020204" pitchFamily="34" charset="0"/>
              <a:buChar char="•"/>
              <a:tabLst>
                <a:tab pos="228600" algn="l"/>
              </a:tabLst>
            </a:pPr>
            <a:r>
              <a:rPr lang="en-AU" sz="1800" dirty="0">
                <a:effectLst/>
                <a:latin typeface="Arial" panose="020B0604020202020204" pitchFamily="34" charset="0"/>
                <a:ea typeface="Calibri" panose="020F0502020204030204" pitchFamily="34" charset="0"/>
              </a:rPr>
              <a:t>What are the advantages of the program/strategy?</a:t>
            </a:r>
          </a:p>
          <a:p>
            <a:pPr marL="285750" lvl="0" indent="-285750">
              <a:lnSpc>
                <a:spcPct val="150000"/>
              </a:lnSpc>
              <a:spcAft>
                <a:spcPts val="600"/>
              </a:spcAft>
              <a:buFont typeface="Arial" panose="020B0604020202020204" pitchFamily="34" charset="0"/>
              <a:buChar char="•"/>
              <a:tabLst>
                <a:tab pos="228600" algn="l"/>
              </a:tabLst>
            </a:pPr>
            <a:r>
              <a:rPr lang="en-AU" sz="1800" dirty="0">
                <a:effectLst/>
                <a:latin typeface="Arial" panose="020B0604020202020204" pitchFamily="34" charset="0"/>
                <a:ea typeface="Calibri" panose="020F0502020204030204" pitchFamily="34" charset="0"/>
              </a:rPr>
              <a:t>What are the limitations of the program/strategy?</a:t>
            </a:r>
          </a:p>
          <a:p>
            <a:pPr marL="285750" lvl="0" indent="-285750">
              <a:lnSpc>
                <a:spcPct val="150000"/>
              </a:lnSpc>
              <a:spcAft>
                <a:spcPts val="600"/>
              </a:spcAft>
              <a:buFont typeface="Arial" panose="020B0604020202020204" pitchFamily="34" charset="0"/>
              <a:buChar char="•"/>
              <a:tabLst>
                <a:tab pos="228600" algn="l"/>
              </a:tabLst>
            </a:pPr>
            <a:r>
              <a:rPr lang="en-AU" sz="1800" dirty="0">
                <a:effectLst/>
                <a:latin typeface="Arial" panose="020B0604020202020204" pitchFamily="34" charset="0"/>
                <a:ea typeface="Calibri" panose="020F0502020204030204" pitchFamily="34" charset="0"/>
              </a:rPr>
              <a:t>What improvements can be made?</a:t>
            </a:r>
          </a:p>
          <a:p>
            <a:pPr marL="285750" lvl="0" indent="-285750">
              <a:lnSpc>
                <a:spcPct val="150000"/>
              </a:lnSpc>
              <a:spcAft>
                <a:spcPts val="600"/>
              </a:spcAft>
              <a:buFont typeface="Arial" panose="020B0604020202020204" pitchFamily="34" charset="0"/>
              <a:buChar char="•"/>
              <a:tabLst>
                <a:tab pos="228600" algn="l"/>
              </a:tabLst>
            </a:pPr>
            <a:r>
              <a:rPr lang="en-AU" sz="1800" dirty="0">
                <a:effectLst/>
                <a:latin typeface="Arial" panose="020B0604020202020204" pitchFamily="34" charset="0"/>
                <a:ea typeface="Calibri" panose="020F0502020204030204" pitchFamily="34" charset="0"/>
              </a:rPr>
              <a:t>How has the program/strategy been used to improve the health outcomes for older people? Provide examples. </a:t>
            </a:r>
          </a:p>
          <a:p>
            <a:pPr>
              <a:spcAft>
                <a:spcPts val="600"/>
              </a:spcAft>
            </a:pPr>
            <a:endParaRPr lang="en-AU" sz="1800" dirty="0"/>
          </a:p>
          <a:p>
            <a:pPr>
              <a:spcAft>
                <a:spcPts val="600"/>
              </a:spcAft>
            </a:pPr>
            <a:endParaRPr lang="en-US" sz="1800" dirty="0"/>
          </a:p>
        </p:txBody>
      </p:sp>
      <p:pic>
        <p:nvPicPr>
          <p:cNvPr id="10" name="Picture 9" descr="Health promotion strategy table to record answers.">
            <a:extLst>
              <a:ext uri="{FF2B5EF4-FFF2-40B4-BE49-F238E27FC236}">
                <a16:creationId xmlns:a16="http://schemas.microsoft.com/office/drawing/2014/main" id="{1584F6C6-4BC0-34C2-461F-954785A622FE}"/>
              </a:ext>
            </a:extLst>
          </p:cNvPr>
          <p:cNvPicPr>
            <a:picLocks noChangeAspect="1"/>
          </p:cNvPicPr>
          <p:nvPr/>
        </p:nvPicPr>
        <p:blipFill>
          <a:blip r:embed="rId2"/>
          <a:stretch>
            <a:fillRect/>
          </a:stretch>
        </p:blipFill>
        <p:spPr>
          <a:xfrm>
            <a:off x="6821714" y="1661232"/>
            <a:ext cx="5156977" cy="2049568"/>
          </a:xfrm>
          <a:prstGeom prst="rect">
            <a:avLst/>
          </a:prstGeom>
        </p:spPr>
      </p:pic>
      <p:sp>
        <p:nvSpPr>
          <p:cNvPr id="4" name="Slide Number Placeholder 3">
            <a:extLst>
              <a:ext uri="{FF2B5EF4-FFF2-40B4-BE49-F238E27FC236}">
                <a16:creationId xmlns:a16="http://schemas.microsoft.com/office/drawing/2014/main" id="{DFE0A687-5B66-FB9C-5628-6ACEC87319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25</a:t>
            </a:fld>
            <a:endParaRPr lang="en-AU"/>
          </a:p>
        </p:txBody>
      </p:sp>
    </p:spTree>
    <p:extLst>
      <p:ext uri="{BB962C8B-B14F-4D97-AF65-F5344CB8AC3E}">
        <p14:creationId xmlns:p14="http://schemas.microsoft.com/office/powerpoint/2010/main" val="1240980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E92CB1A8-D3DE-43B5-2001-9044B968ACFF}"/>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hqprint">
            <a:extLst>
              <a:ext uri="{28A0092B-C50C-407E-A947-70E740481C1C}">
                <a14:useLocalDpi xmlns:a14="http://schemas.microsoft.com/office/drawing/2010/main"/>
              </a:ext>
            </a:extLst>
          </a:blip>
          <a:srcRect b="-1"/>
          <a:stretch/>
        </p:blipFill>
        <p:spPr>
          <a:xfrm>
            <a:off x="20" y="10"/>
            <a:ext cx="5039980" cy="6857990"/>
          </a:xfrm>
          <a:prstGeom prst="rect">
            <a:avLst/>
          </a:prstGeom>
          <a:noFill/>
        </p:spPr>
      </p:pic>
      <p:sp>
        <p:nvSpPr>
          <p:cNvPr id="12" name="Title 2">
            <a:extLst>
              <a:ext uri="{FF2B5EF4-FFF2-40B4-BE49-F238E27FC236}">
                <a16:creationId xmlns:a16="http://schemas.microsoft.com/office/drawing/2014/main" id="{B68A5D30-7D59-3DD6-2642-8818C1195A74}"/>
              </a:ext>
            </a:extLst>
          </p:cNvPr>
          <p:cNvSpPr>
            <a:spLocks noGrp="1"/>
          </p:cNvSpPr>
          <p:nvPr>
            <p:ph type="title"/>
          </p:nvPr>
        </p:nvSpPr>
        <p:spPr>
          <a:xfrm>
            <a:off x="5400000" y="360000"/>
            <a:ext cx="6407150" cy="554400"/>
          </a:xfrm>
        </p:spPr>
        <p:txBody>
          <a:bodyPr/>
          <a:lstStyle/>
          <a:p>
            <a:r>
              <a:rPr lang="en-US" dirty="0"/>
              <a:t>Health promotion comparison</a:t>
            </a:r>
          </a:p>
        </p:txBody>
      </p:sp>
      <p:sp>
        <p:nvSpPr>
          <p:cNvPr id="8" name="Text Placeholder 7">
            <a:extLst>
              <a:ext uri="{FF2B5EF4-FFF2-40B4-BE49-F238E27FC236}">
                <a16:creationId xmlns:a16="http://schemas.microsoft.com/office/drawing/2014/main" id="{6D3625F0-CD08-CACA-3725-BB044F91C30A}"/>
              </a:ext>
            </a:extLst>
          </p:cNvPr>
          <p:cNvSpPr>
            <a:spLocks noGrp="1"/>
          </p:cNvSpPr>
          <p:nvPr>
            <p:ph type="body" sz="quarter" idx="17"/>
          </p:nvPr>
        </p:nvSpPr>
        <p:spPr>
          <a:xfrm>
            <a:off x="5399998" y="1727200"/>
            <a:ext cx="6407150" cy="287382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r>
              <a:rPr lang="en-AU" sz="1800" b="1" dirty="0"/>
              <a:t>Task – written response</a:t>
            </a:r>
          </a:p>
          <a:p>
            <a:pPr marL="285750" indent="-285750">
              <a:spcAft>
                <a:spcPts val="600"/>
              </a:spcAft>
              <a:buFont typeface="Arial" panose="020B0604020202020204" pitchFamily="34" charset="0"/>
              <a:buChar char="•"/>
            </a:pPr>
            <a:r>
              <a:rPr lang="en-AU" sz="1800" dirty="0"/>
              <a:t>Write a half page response to the question:</a:t>
            </a:r>
          </a:p>
          <a:p>
            <a:pPr marL="645750" lvl="4" indent="-285750"/>
            <a:r>
              <a:rPr lang="en-AU" dirty="0"/>
              <a:t>Compare the effectiveness of 2 health promotion strategies in improving the health outcomes for older Australians.</a:t>
            </a:r>
          </a:p>
        </p:txBody>
      </p:sp>
      <p:sp>
        <p:nvSpPr>
          <p:cNvPr id="4" name="Slide Number Placeholder 3">
            <a:extLst>
              <a:ext uri="{FF2B5EF4-FFF2-40B4-BE49-F238E27FC236}">
                <a16:creationId xmlns:a16="http://schemas.microsoft.com/office/drawing/2014/main" id="{DCA787A4-1FE7-3FBF-8008-80D4319B85B7}"/>
              </a:ext>
              <a:ext uri="{C183D7F6-B498-43B3-948B-1728B52AA6E4}">
                <adec:decorative xmlns:adec="http://schemas.microsoft.com/office/drawing/2017/decorative" val="1"/>
              </a:ext>
            </a:extLst>
          </p:cNvPr>
          <p:cNvSpPr>
            <a:spLocks noGrp="1"/>
          </p:cNvSpPr>
          <p:nvPr>
            <p:ph type="sldNum" sz="quarter" idx="16"/>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26</a:t>
            </a:fld>
            <a:endParaRPr lang="en-AU"/>
          </a:p>
        </p:txBody>
      </p:sp>
    </p:spTree>
    <p:extLst>
      <p:ext uri="{BB962C8B-B14F-4D97-AF65-F5344CB8AC3E}">
        <p14:creationId xmlns:p14="http://schemas.microsoft.com/office/powerpoint/2010/main" val="227381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07A62BE-F577-0363-E5E5-1FD43602A75A}"/>
              </a:ext>
            </a:extLst>
          </p:cNvPr>
          <p:cNvSpPr>
            <a:spLocks noGrp="1"/>
          </p:cNvSpPr>
          <p:nvPr>
            <p:ph type="ctrTitle"/>
          </p:nvPr>
        </p:nvSpPr>
        <p:spPr/>
        <p:txBody>
          <a:bodyPr/>
          <a:lstStyle/>
          <a:p>
            <a:r>
              <a:rPr lang="en-AU" dirty="0"/>
              <a:t>Health promotion strategies and SDGs alignment</a:t>
            </a:r>
          </a:p>
        </p:txBody>
      </p:sp>
      <p:sp>
        <p:nvSpPr>
          <p:cNvPr id="4" name="Slide Number Placeholder 3">
            <a:extLst>
              <a:ext uri="{FF2B5EF4-FFF2-40B4-BE49-F238E27FC236}">
                <a16:creationId xmlns:a16="http://schemas.microsoft.com/office/drawing/2014/main" id="{C88004FA-BF92-77E1-1737-A4231F7098DA}"/>
              </a:ext>
              <a:ext uri="{C183D7F6-B498-43B3-948B-1728B52AA6E4}">
                <adec:decorative xmlns:adec="http://schemas.microsoft.com/office/drawing/2017/decorative" val="1"/>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27</a:t>
            </a:fld>
            <a:endParaRPr lang="en-AU"/>
          </a:p>
        </p:txBody>
      </p:sp>
    </p:spTree>
    <p:extLst>
      <p:ext uri="{BB962C8B-B14F-4D97-AF65-F5344CB8AC3E}">
        <p14:creationId xmlns:p14="http://schemas.microsoft.com/office/powerpoint/2010/main" val="734103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F3B8B25-F2C8-AFD9-224C-F8B22D38851D}"/>
              </a:ext>
            </a:extLst>
          </p:cNvPr>
          <p:cNvSpPr>
            <a:spLocks noGrp="1"/>
          </p:cNvSpPr>
          <p:nvPr>
            <p:ph type="title"/>
          </p:nvPr>
        </p:nvSpPr>
        <p:spPr/>
        <p:txBody>
          <a:bodyPr/>
          <a:lstStyle/>
          <a:p>
            <a:r>
              <a:rPr lang="en-AU" dirty="0"/>
              <a:t>Align each strategy to the SDGs</a:t>
            </a:r>
          </a:p>
        </p:txBody>
      </p:sp>
      <p:sp>
        <p:nvSpPr>
          <p:cNvPr id="3" name="Content Placeholder 2">
            <a:extLst>
              <a:ext uri="{FF2B5EF4-FFF2-40B4-BE49-F238E27FC236}">
                <a16:creationId xmlns:a16="http://schemas.microsoft.com/office/drawing/2014/main" id="{74AC0B25-7D2C-8C9C-C8ED-6CB2589AF153}"/>
              </a:ext>
            </a:extLst>
          </p:cNvPr>
          <p:cNvSpPr>
            <a:spLocks noGrp="1"/>
          </p:cNvSpPr>
          <p:nvPr>
            <p:ph sz="quarter" idx="19"/>
          </p:nvPr>
        </p:nvSpPr>
        <p:spPr>
          <a:xfrm>
            <a:off x="360364" y="1320800"/>
            <a:ext cx="6504894" cy="5375199"/>
          </a:xfrm>
        </p:spPr>
        <p:txBody>
          <a:bodyPr/>
          <a:lstStyle/>
          <a:p>
            <a:pPr>
              <a:spcAft>
                <a:spcPts val="600"/>
              </a:spcAft>
            </a:pPr>
            <a:r>
              <a:rPr lang="en-AU" sz="1800" dirty="0"/>
              <a:t>Answer the questions using Table 4 to make a judgement on each health promotion strategy’s ability to meet the SDGs.</a:t>
            </a:r>
          </a:p>
          <a:p>
            <a:pPr marL="285750" lvl="1" indent="-285750">
              <a:buFont typeface="Arial" panose="020B0604020202020204" pitchFamily="34" charset="0"/>
              <a:buChar char="•"/>
            </a:pPr>
            <a:r>
              <a:rPr lang="en-AU" dirty="0"/>
              <a:t>What health issues does the strategy address?</a:t>
            </a:r>
          </a:p>
          <a:p>
            <a:pPr marL="285750" lvl="1" indent="-285750">
              <a:buFont typeface="Arial" panose="020B0604020202020204" pitchFamily="34" charset="0"/>
              <a:buChar char="•"/>
            </a:pPr>
            <a:r>
              <a:rPr lang="en-AU" dirty="0"/>
              <a:t>How effective has the strategy been in addressing the issues related to healthy ageing for older Australians? Why?</a:t>
            </a:r>
          </a:p>
          <a:p>
            <a:pPr marL="285750" lvl="1" indent="-285750">
              <a:buFont typeface="Arial" panose="020B0604020202020204" pitchFamily="34" charset="0"/>
              <a:buChar char="•"/>
            </a:pPr>
            <a:r>
              <a:rPr lang="en-AU" dirty="0"/>
              <a:t>How does the local health promotion program or strategy align to the SDGs?  </a:t>
            </a:r>
          </a:p>
          <a:p>
            <a:pPr marL="285750" lvl="1" indent="-285750">
              <a:buFont typeface="Arial" panose="020B0604020202020204" pitchFamily="34" charset="0"/>
              <a:buChar char="•"/>
            </a:pPr>
            <a:r>
              <a:rPr lang="en-AU" dirty="0"/>
              <a:t>What are the positive ways that the strategy is addressing the SDGs?</a:t>
            </a:r>
          </a:p>
          <a:p>
            <a:pPr marL="285750" lvl="1" indent="-285750">
              <a:buFont typeface="Arial" panose="020B0604020202020204" pitchFamily="34" charset="0"/>
              <a:buChar char="•"/>
            </a:pPr>
            <a:r>
              <a:rPr lang="en-AU" dirty="0"/>
              <a:t>What further improvements could be made to the strategy to advocate and support older people in your local area or community?</a:t>
            </a:r>
          </a:p>
          <a:p>
            <a:pPr>
              <a:spcAft>
                <a:spcPts val="600"/>
              </a:spcAft>
            </a:pPr>
            <a:endParaRPr lang="en-AU" sz="1800" dirty="0"/>
          </a:p>
          <a:p>
            <a:pPr>
              <a:spcAft>
                <a:spcPts val="600"/>
              </a:spcAft>
            </a:pPr>
            <a:endParaRPr lang="en-US" sz="1800" dirty="0"/>
          </a:p>
        </p:txBody>
      </p:sp>
      <p:pic>
        <p:nvPicPr>
          <p:cNvPr id="5" name="Picture 4" descr="Alignment of a health promotion strategy to the SDGs recording table. There are blank cells to record answers.">
            <a:extLst>
              <a:ext uri="{FF2B5EF4-FFF2-40B4-BE49-F238E27FC236}">
                <a16:creationId xmlns:a16="http://schemas.microsoft.com/office/drawing/2014/main" id="{FAA66974-6C34-78E7-0365-588BF1690A44}"/>
              </a:ext>
            </a:extLst>
          </p:cNvPr>
          <p:cNvPicPr>
            <a:picLocks noChangeAspect="1"/>
          </p:cNvPicPr>
          <p:nvPr/>
        </p:nvPicPr>
        <p:blipFill>
          <a:blip r:embed="rId2"/>
          <a:stretch>
            <a:fillRect/>
          </a:stretch>
        </p:blipFill>
        <p:spPr>
          <a:xfrm>
            <a:off x="7309583" y="1444173"/>
            <a:ext cx="4754284" cy="1912257"/>
          </a:xfrm>
          <a:prstGeom prst="rect">
            <a:avLst/>
          </a:prstGeom>
        </p:spPr>
      </p:pic>
      <p:sp>
        <p:nvSpPr>
          <p:cNvPr id="4" name="Slide Number Placeholder 3">
            <a:extLst>
              <a:ext uri="{FF2B5EF4-FFF2-40B4-BE49-F238E27FC236}">
                <a16:creationId xmlns:a16="http://schemas.microsoft.com/office/drawing/2014/main" id="{778FCE7A-D0B5-F453-2ED5-967D0D03D47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28</a:t>
            </a:fld>
            <a:endParaRPr lang="en-AU"/>
          </a:p>
        </p:txBody>
      </p:sp>
    </p:spTree>
    <p:extLst>
      <p:ext uri="{BB962C8B-B14F-4D97-AF65-F5344CB8AC3E}">
        <p14:creationId xmlns:p14="http://schemas.microsoft.com/office/powerpoint/2010/main" val="3888693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8C1C65B-410D-D9D6-AE3F-2A7A9BBABB7C}"/>
              </a:ext>
            </a:extLst>
          </p:cNvPr>
          <p:cNvSpPr>
            <a:spLocks noGrp="1"/>
          </p:cNvSpPr>
          <p:nvPr>
            <p:ph type="title"/>
          </p:nvPr>
        </p:nvSpPr>
        <p:spPr/>
        <p:txBody>
          <a:bodyPr/>
          <a:lstStyle/>
          <a:p>
            <a:r>
              <a:rPr lang="en-AU" dirty="0"/>
              <a:t>Health promotion resource</a:t>
            </a:r>
          </a:p>
        </p:txBody>
      </p:sp>
      <p:sp>
        <p:nvSpPr>
          <p:cNvPr id="9" name="Text Placeholder 8">
            <a:extLst>
              <a:ext uri="{FF2B5EF4-FFF2-40B4-BE49-F238E27FC236}">
                <a16:creationId xmlns:a16="http://schemas.microsoft.com/office/drawing/2014/main" id="{DD2F2799-797F-66EA-EDCC-83E55C575F78}"/>
              </a:ext>
            </a:extLst>
          </p:cNvPr>
          <p:cNvSpPr>
            <a:spLocks noGrp="1"/>
          </p:cNvSpPr>
          <p:nvPr>
            <p:ph type="body" sz="quarter" idx="18"/>
          </p:nvPr>
        </p:nvSpPr>
        <p:spPr/>
        <p:txBody>
          <a:bodyPr/>
          <a:lstStyle/>
          <a:p>
            <a:r>
              <a:rPr lang="en-AU" dirty="0"/>
              <a:t>Design complementary health promotion materials</a:t>
            </a:r>
          </a:p>
        </p:txBody>
      </p:sp>
      <p:sp>
        <p:nvSpPr>
          <p:cNvPr id="8" name="Text Placeholder 7">
            <a:extLst>
              <a:ext uri="{FF2B5EF4-FFF2-40B4-BE49-F238E27FC236}">
                <a16:creationId xmlns:a16="http://schemas.microsoft.com/office/drawing/2014/main" id="{6ACC8367-F3E7-37E9-044B-8BCA802DA838}"/>
              </a:ext>
            </a:extLst>
          </p:cNvPr>
          <p:cNvSpPr>
            <a:spLocks noGrp="1"/>
          </p:cNvSpPr>
          <p:nvPr>
            <p:ph type="body" sz="quarter" idx="17"/>
          </p:nvPr>
        </p:nvSpPr>
        <p:spPr>
          <a:xfrm>
            <a:off x="360000" y="1567086"/>
            <a:ext cx="11484000" cy="3846743"/>
          </a:xfrm>
        </p:spPr>
        <p:txBody>
          <a:bodyPr/>
          <a:lstStyle/>
          <a:p>
            <a:pPr>
              <a:lnSpc>
                <a:spcPct val="150000"/>
              </a:lnSpc>
              <a:spcAft>
                <a:spcPts val="600"/>
              </a:spcAft>
            </a:pPr>
            <a:r>
              <a:rPr lang="en-AU" sz="1800" b="1" dirty="0">
                <a:effectLst/>
                <a:latin typeface="Arial" panose="020B0604020202020204" pitchFamily="34" charset="0"/>
                <a:ea typeface="Calibri" panose="020F0502020204030204" pitchFamily="34" charset="0"/>
              </a:rPr>
              <a:t>Task</a:t>
            </a:r>
          </a:p>
          <a:p>
            <a:pPr>
              <a:lnSpc>
                <a:spcPct val="150000"/>
              </a:lnSpc>
              <a:spcAft>
                <a:spcPts val="600"/>
              </a:spcAft>
            </a:pPr>
            <a:r>
              <a:rPr lang="en-AU" sz="1800" dirty="0">
                <a:effectLst/>
                <a:latin typeface="Arial" panose="020B0604020202020204" pitchFamily="34" charset="0"/>
                <a:ea typeface="Calibri" panose="020F0502020204030204" pitchFamily="34" charset="0"/>
              </a:rPr>
              <a:t>Develop a resource that could be added to your strategy, for example, </a:t>
            </a:r>
            <a:r>
              <a:rPr lang="en-AU" sz="1800" dirty="0">
                <a:ea typeface="Calibri" panose="020F0502020204030204" pitchFamily="34" charset="0"/>
              </a:rPr>
              <a:t>a </a:t>
            </a:r>
            <a:r>
              <a:rPr lang="en-AU" sz="1800" dirty="0">
                <a:effectLst/>
                <a:latin typeface="Arial" panose="020B0604020202020204" pitchFamily="34" charset="0"/>
                <a:ea typeface="Calibri" panose="020F0502020204030204" pitchFamily="34" charset="0"/>
              </a:rPr>
              <a:t>pamphlet, poster or radio advertisement, to educate older people in your local area on the benefits of healthy ageing. </a:t>
            </a:r>
          </a:p>
          <a:p>
            <a:pPr>
              <a:lnSpc>
                <a:spcPct val="150000"/>
              </a:lnSpc>
              <a:spcAft>
                <a:spcPts val="600"/>
              </a:spcAft>
            </a:pPr>
            <a:r>
              <a:rPr lang="en-AU" sz="1800" dirty="0">
                <a:ea typeface="Calibri" panose="020F0502020204030204" pitchFamily="34" charset="0"/>
              </a:rPr>
              <a:t>J</a:t>
            </a:r>
            <a:r>
              <a:rPr lang="en-AU" sz="1800" dirty="0">
                <a:effectLst/>
                <a:latin typeface="Arial" panose="020B0604020202020204" pitchFamily="34" charset="0"/>
                <a:ea typeface="Calibri" panose="020F0502020204030204" pitchFamily="34" charset="0"/>
              </a:rPr>
              <a:t>ustify how your resource does this by answering the following questions:</a:t>
            </a:r>
          </a:p>
          <a:p>
            <a:pPr marL="285750" lvl="0" indent="-285750">
              <a:lnSpc>
                <a:spcPct val="150000"/>
              </a:lnSpc>
              <a:spcAft>
                <a:spcPts val="600"/>
              </a:spcAft>
              <a:buFont typeface="Arial" panose="020B0604020202020204" pitchFamily="34" charset="0"/>
              <a:buChar char="•"/>
              <a:tabLst>
                <a:tab pos="228600" algn="l"/>
              </a:tabLst>
            </a:pPr>
            <a:r>
              <a:rPr lang="en-AU" sz="1800" dirty="0">
                <a:effectLst/>
                <a:latin typeface="Arial" panose="020B0604020202020204" pitchFamily="34" charset="0"/>
                <a:ea typeface="Calibri" panose="020F0502020204030204" pitchFamily="34" charset="0"/>
              </a:rPr>
              <a:t>How will the resource further promote the health of older people in their community?</a:t>
            </a:r>
          </a:p>
          <a:p>
            <a:pPr marL="285750" lvl="0" indent="-285750">
              <a:lnSpc>
                <a:spcPct val="150000"/>
              </a:lnSpc>
              <a:spcAft>
                <a:spcPts val="600"/>
              </a:spcAft>
              <a:buFont typeface="Arial" panose="020B0604020202020204" pitchFamily="34" charset="0"/>
              <a:buChar char="•"/>
              <a:tabLst>
                <a:tab pos="228600" algn="l"/>
              </a:tabLst>
            </a:pPr>
            <a:r>
              <a:rPr lang="en-AU" sz="1800" dirty="0">
                <a:effectLst/>
                <a:latin typeface="Arial" panose="020B0604020202020204" pitchFamily="34" charset="0"/>
                <a:ea typeface="Calibri" panose="020F0502020204030204" pitchFamily="34" charset="0"/>
              </a:rPr>
              <a:t>How will you know if the strategy is effective or successful? For example, what will the short- and long-term outcomes be?</a:t>
            </a:r>
          </a:p>
          <a:p>
            <a:pPr marL="285750" lvl="0" indent="-285750">
              <a:lnSpc>
                <a:spcPct val="150000"/>
              </a:lnSpc>
              <a:spcAft>
                <a:spcPts val="600"/>
              </a:spcAft>
              <a:buFont typeface="Arial" panose="020B0604020202020204" pitchFamily="34" charset="0"/>
              <a:buChar char="•"/>
              <a:tabLst>
                <a:tab pos="228600" algn="l"/>
              </a:tabLst>
            </a:pPr>
            <a:r>
              <a:rPr lang="en-AU" sz="1800" dirty="0">
                <a:effectLst/>
                <a:latin typeface="Arial" panose="020B0604020202020204" pitchFamily="34" charset="0"/>
                <a:ea typeface="Calibri" panose="020F0502020204030204" pitchFamily="34" charset="0"/>
              </a:rPr>
              <a:t>How would success be measured and evaluated?</a:t>
            </a:r>
          </a:p>
        </p:txBody>
      </p:sp>
      <p:sp>
        <p:nvSpPr>
          <p:cNvPr id="4" name="Slide Number Placeholder 3">
            <a:extLst>
              <a:ext uri="{FF2B5EF4-FFF2-40B4-BE49-F238E27FC236}">
                <a16:creationId xmlns:a16="http://schemas.microsoft.com/office/drawing/2014/main" id="{D11EADDD-9F2F-8738-0878-AFE8BCB824A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29</a:t>
            </a:fld>
            <a:endParaRPr lang="en-AU"/>
          </a:p>
        </p:txBody>
      </p:sp>
    </p:spTree>
    <p:extLst>
      <p:ext uri="{BB962C8B-B14F-4D97-AF65-F5344CB8AC3E}">
        <p14:creationId xmlns:p14="http://schemas.microsoft.com/office/powerpoint/2010/main" val="1648939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346830-A0C7-9D95-31DC-A77B445F770B}"/>
              </a:ext>
            </a:extLst>
          </p:cNvPr>
          <p:cNvSpPr>
            <a:spLocks noGrp="1"/>
          </p:cNvSpPr>
          <p:nvPr>
            <p:ph type="title"/>
          </p:nvPr>
        </p:nvSpPr>
        <p:spPr/>
        <p:txBody>
          <a:bodyPr/>
          <a:lstStyle/>
          <a:p>
            <a:r>
              <a:rPr lang="en-GB" dirty="0">
                <a:latin typeface="+mj-lt"/>
              </a:rPr>
              <a:t>Lessons</a:t>
            </a:r>
          </a:p>
        </p:txBody>
      </p:sp>
      <p:sp>
        <p:nvSpPr>
          <p:cNvPr id="2" name="Rectangle: Rounded Corners 1">
            <a:extLst>
              <a:ext uri="{FF2B5EF4-FFF2-40B4-BE49-F238E27FC236}">
                <a16:creationId xmlns:a16="http://schemas.microsoft.com/office/drawing/2014/main" id="{935D5059-5790-C707-5987-84856AF04ADB}"/>
              </a:ext>
              <a:ext uri="{C183D7F6-B498-43B3-948B-1728B52AA6E4}">
                <adec:decorative xmlns:adec="http://schemas.microsoft.com/office/drawing/2017/decorative" val="1"/>
              </a:ext>
            </a:extLst>
          </p:cNvPr>
          <p:cNvSpPr/>
          <p:nvPr/>
        </p:nvSpPr>
        <p:spPr>
          <a:xfrm>
            <a:off x="859313" y="1274762"/>
            <a:ext cx="4097856"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AU">
              <a:solidFill>
                <a:schemeClr val="accent4"/>
              </a:solidFill>
            </a:endParaRPr>
          </a:p>
        </p:txBody>
      </p:sp>
      <p:sp>
        <p:nvSpPr>
          <p:cNvPr id="5" name="Oval 4">
            <a:hlinkClick r:id="rId3" action="ppaction://hlinksldjump"/>
            <a:extLst>
              <a:ext uri="{FF2B5EF4-FFF2-40B4-BE49-F238E27FC236}">
                <a16:creationId xmlns:a16="http://schemas.microsoft.com/office/drawing/2014/main" id="{56ACB92F-8289-CC4B-BE5A-A661A0C94E17}"/>
              </a:ext>
            </a:extLst>
          </p:cNvPr>
          <p:cNvSpPr/>
          <p:nvPr/>
        </p:nvSpPr>
        <p:spPr>
          <a:xfrm>
            <a:off x="272251" y="1357679"/>
            <a:ext cx="864000" cy="86400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dirty="0">
                <a:solidFill>
                  <a:schemeClr val="bg1"/>
                </a:solidFill>
                <a:latin typeface="+mj-lt"/>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1</a:t>
            </a:r>
            <a:endParaRPr lang="en-AU" sz="3000" b="1" dirty="0">
              <a:solidFill>
                <a:schemeClr val="bg1"/>
              </a:solidFill>
              <a:latin typeface="+mj-lt"/>
              <a:cs typeface="Arial" panose="020B0604020202020204" pitchFamily="34" charset="0"/>
            </a:endParaRPr>
          </a:p>
        </p:txBody>
      </p:sp>
      <p:sp>
        <p:nvSpPr>
          <p:cNvPr id="7" name="TextBox 25">
            <a:extLst>
              <a:ext uri="{FF2B5EF4-FFF2-40B4-BE49-F238E27FC236}">
                <a16:creationId xmlns:a16="http://schemas.microsoft.com/office/drawing/2014/main" id="{B8766759-8445-A95E-E4CE-416F8EB15D94}"/>
              </a:ext>
            </a:extLst>
          </p:cNvPr>
          <p:cNvSpPr txBox="1"/>
          <p:nvPr/>
        </p:nvSpPr>
        <p:spPr>
          <a:xfrm>
            <a:off x="1341371" y="1517893"/>
            <a:ext cx="3323272" cy="364652"/>
          </a:xfrm>
          <a:prstGeom prst="rect">
            <a:avLst/>
          </a:prstGeom>
          <a:solidFill>
            <a:schemeClr val="accent4"/>
          </a:solidFill>
          <a:ln>
            <a:noFill/>
          </a:ln>
        </p:spPr>
        <p:txBody>
          <a:bodyPr wrap="square" lIns="0" tIns="0" rIns="0" bIns="0"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150000"/>
              </a:lnSpc>
            </a:pPr>
            <a:r>
              <a:rPr lang="en-GB" sz="1800" b="1" dirty="0">
                <a:latin typeface="+mj-lt"/>
                <a:cs typeface="Arial" panose="020B0604020202020204" pitchFamily="34" charset="0"/>
              </a:rPr>
              <a:t>What is healthy ageing?</a:t>
            </a:r>
          </a:p>
        </p:txBody>
      </p:sp>
      <p:sp>
        <p:nvSpPr>
          <p:cNvPr id="20" name="Rectangle: Rounded Corners 19">
            <a:extLst>
              <a:ext uri="{FF2B5EF4-FFF2-40B4-BE49-F238E27FC236}">
                <a16:creationId xmlns:a16="http://schemas.microsoft.com/office/drawing/2014/main" id="{C3D97F66-221B-C853-0EA8-66E5F684D86A}"/>
              </a:ext>
              <a:ext uri="{C183D7F6-B498-43B3-948B-1728B52AA6E4}">
                <adec:decorative xmlns:adec="http://schemas.microsoft.com/office/drawing/2017/decorative" val="1"/>
              </a:ext>
            </a:extLst>
          </p:cNvPr>
          <p:cNvSpPr/>
          <p:nvPr/>
        </p:nvSpPr>
        <p:spPr>
          <a:xfrm>
            <a:off x="873700" y="2268446"/>
            <a:ext cx="4097856"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AU">
              <a:solidFill>
                <a:schemeClr val="accent4"/>
              </a:solidFill>
            </a:endParaRPr>
          </a:p>
        </p:txBody>
      </p:sp>
      <p:sp>
        <p:nvSpPr>
          <p:cNvPr id="21" name="Oval 20">
            <a:hlinkClick r:id="rId4" action="ppaction://hlinksldjump"/>
            <a:extLst>
              <a:ext uri="{FF2B5EF4-FFF2-40B4-BE49-F238E27FC236}">
                <a16:creationId xmlns:a16="http://schemas.microsoft.com/office/drawing/2014/main" id="{D0A190BE-2B0B-2729-4549-D63712793CC2}"/>
              </a:ext>
            </a:extLst>
          </p:cNvPr>
          <p:cNvSpPr/>
          <p:nvPr/>
        </p:nvSpPr>
        <p:spPr>
          <a:xfrm>
            <a:off x="286638" y="2351363"/>
            <a:ext cx="864000" cy="86400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dirty="0">
                <a:solidFill>
                  <a:schemeClr val="bg1"/>
                </a:solidFill>
                <a:latin typeface="+mj-lt"/>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2</a:t>
            </a:r>
            <a:endParaRPr lang="en-AU" sz="3000" b="1" dirty="0">
              <a:solidFill>
                <a:schemeClr val="bg1"/>
              </a:solidFill>
              <a:latin typeface="+mj-lt"/>
              <a:cs typeface="Arial" panose="020B0604020202020204" pitchFamily="34" charset="0"/>
            </a:endParaRPr>
          </a:p>
        </p:txBody>
      </p:sp>
      <p:sp>
        <p:nvSpPr>
          <p:cNvPr id="22" name="TextBox 25">
            <a:extLst>
              <a:ext uri="{FF2B5EF4-FFF2-40B4-BE49-F238E27FC236}">
                <a16:creationId xmlns:a16="http://schemas.microsoft.com/office/drawing/2014/main" id="{B4A4C41F-6099-2469-B443-6D6E65FB27C7}"/>
              </a:ext>
            </a:extLst>
          </p:cNvPr>
          <p:cNvSpPr txBox="1"/>
          <p:nvPr/>
        </p:nvSpPr>
        <p:spPr>
          <a:xfrm>
            <a:off x="1341371" y="2492538"/>
            <a:ext cx="3323272" cy="364652"/>
          </a:xfrm>
          <a:prstGeom prst="rect">
            <a:avLst/>
          </a:prstGeom>
          <a:solidFill>
            <a:schemeClr val="accent4"/>
          </a:solidFill>
          <a:ln>
            <a:noFill/>
          </a:ln>
        </p:spPr>
        <p:txBody>
          <a:bodyPr wrap="square" lIns="0" tIns="0" rIns="0" bIns="0"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150000"/>
              </a:lnSpc>
            </a:pPr>
            <a:r>
              <a:rPr lang="en-GB" sz="1800" b="1" dirty="0">
                <a:latin typeface="+mj-lt"/>
                <a:cs typeface="Arial" panose="020B0604020202020204" pitchFamily="34" charset="0"/>
              </a:rPr>
              <a:t>Case studies</a:t>
            </a:r>
          </a:p>
        </p:txBody>
      </p:sp>
      <p:sp>
        <p:nvSpPr>
          <p:cNvPr id="23" name="Rectangle: Rounded Corners 22">
            <a:extLst>
              <a:ext uri="{FF2B5EF4-FFF2-40B4-BE49-F238E27FC236}">
                <a16:creationId xmlns:a16="http://schemas.microsoft.com/office/drawing/2014/main" id="{8EDEF762-D4E6-C43E-E98A-95D6A0AE4FC9}"/>
              </a:ext>
              <a:ext uri="{C183D7F6-B498-43B3-948B-1728B52AA6E4}">
                <adec:decorative xmlns:adec="http://schemas.microsoft.com/office/drawing/2017/decorative" val="1"/>
              </a:ext>
            </a:extLst>
          </p:cNvPr>
          <p:cNvSpPr/>
          <p:nvPr/>
        </p:nvSpPr>
        <p:spPr>
          <a:xfrm>
            <a:off x="873700" y="3256548"/>
            <a:ext cx="4097856"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AU">
              <a:solidFill>
                <a:schemeClr val="accent4"/>
              </a:solidFill>
            </a:endParaRPr>
          </a:p>
        </p:txBody>
      </p:sp>
      <p:sp>
        <p:nvSpPr>
          <p:cNvPr id="24" name="Oval 23">
            <a:hlinkClick r:id="rId5" action="ppaction://hlinksldjump"/>
            <a:extLst>
              <a:ext uri="{FF2B5EF4-FFF2-40B4-BE49-F238E27FC236}">
                <a16:creationId xmlns:a16="http://schemas.microsoft.com/office/drawing/2014/main" id="{A6DDAD40-805E-049F-39FC-55094C6BA103}"/>
              </a:ext>
            </a:extLst>
          </p:cNvPr>
          <p:cNvSpPr/>
          <p:nvPr/>
        </p:nvSpPr>
        <p:spPr>
          <a:xfrm>
            <a:off x="286638" y="3339465"/>
            <a:ext cx="864000" cy="86400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dirty="0">
                <a:solidFill>
                  <a:schemeClr val="bg1"/>
                </a:solidFill>
                <a:latin typeface="+mj-lt"/>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3</a:t>
            </a:r>
            <a:endParaRPr lang="en-AU" sz="3000" b="1" dirty="0">
              <a:solidFill>
                <a:schemeClr val="bg1"/>
              </a:solidFill>
              <a:latin typeface="+mj-lt"/>
              <a:cs typeface="Arial" panose="020B0604020202020204" pitchFamily="34" charset="0"/>
            </a:endParaRPr>
          </a:p>
        </p:txBody>
      </p:sp>
      <p:sp>
        <p:nvSpPr>
          <p:cNvPr id="25" name="TextBox 25">
            <a:extLst>
              <a:ext uri="{FF2B5EF4-FFF2-40B4-BE49-F238E27FC236}">
                <a16:creationId xmlns:a16="http://schemas.microsoft.com/office/drawing/2014/main" id="{39581D8B-20B3-87D8-C1F2-A22C58CE7F43}"/>
              </a:ext>
            </a:extLst>
          </p:cNvPr>
          <p:cNvSpPr txBox="1"/>
          <p:nvPr/>
        </p:nvSpPr>
        <p:spPr>
          <a:xfrm>
            <a:off x="1355758" y="3499679"/>
            <a:ext cx="3323272" cy="364652"/>
          </a:xfrm>
          <a:prstGeom prst="rect">
            <a:avLst/>
          </a:prstGeom>
          <a:solidFill>
            <a:schemeClr val="accent4"/>
          </a:solidFill>
          <a:ln>
            <a:noFill/>
          </a:ln>
        </p:spPr>
        <p:txBody>
          <a:bodyPr wrap="square" lIns="0" tIns="0" rIns="0" bIns="0"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150000"/>
              </a:lnSpc>
            </a:pPr>
            <a:r>
              <a:rPr lang="en-GB" sz="1800" b="1" dirty="0">
                <a:latin typeface="+mj-lt"/>
                <a:cs typeface="Arial" panose="020B0604020202020204" pitchFamily="34" charset="0"/>
              </a:rPr>
              <a:t>Data snapshot</a:t>
            </a:r>
          </a:p>
        </p:txBody>
      </p:sp>
      <p:sp>
        <p:nvSpPr>
          <p:cNvPr id="26" name="Rectangle: Rounded Corners 25">
            <a:extLst>
              <a:ext uri="{FF2B5EF4-FFF2-40B4-BE49-F238E27FC236}">
                <a16:creationId xmlns:a16="http://schemas.microsoft.com/office/drawing/2014/main" id="{B1BC8FAB-0C07-84FE-204A-47391BBEAF64}"/>
              </a:ext>
              <a:ext uri="{C183D7F6-B498-43B3-948B-1728B52AA6E4}">
                <adec:decorative xmlns:adec="http://schemas.microsoft.com/office/drawing/2017/decorative" val="1"/>
              </a:ext>
            </a:extLst>
          </p:cNvPr>
          <p:cNvSpPr/>
          <p:nvPr/>
        </p:nvSpPr>
        <p:spPr>
          <a:xfrm>
            <a:off x="6752773" y="1269523"/>
            <a:ext cx="4097856"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AU">
              <a:solidFill>
                <a:schemeClr val="accent4"/>
              </a:solidFill>
            </a:endParaRPr>
          </a:p>
        </p:txBody>
      </p:sp>
      <p:sp>
        <p:nvSpPr>
          <p:cNvPr id="27" name="Oval 26">
            <a:hlinkClick r:id="rId6" action="ppaction://hlinksldjump"/>
            <a:extLst>
              <a:ext uri="{FF2B5EF4-FFF2-40B4-BE49-F238E27FC236}">
                <a16:creationId xmlns:a16="http://schemas.microsoft.com/office/drawing/2014/main" id="{30E4BF03-C9A7-EAE3-FC01-51CE829A6E7A}"/>
              </a:ext>
            </a:extLst>
          </p:cNvPr>
          <p:cNvSpPr/>
          <p:nvPr/>
        </p:nvSpPr>
        <p:spPr>
          <a:xfrm>
            <a:off x="6165711" y="1352440"/>
            <a:ext cx="864000" cy="86400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dirty="0">
                <a:solidFill>
                  <a:schemeClr val="bg1"/>
                </a:solidFill>
                <a:latin typeface="+mj-lt"/>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4</a:t>
            </a:r>
            <a:endParaRPr lang="en-AU" sz="3000" b="1" dirty="0">
              <a:solidFill>
                <a:schemeClr val="bg1"/>
              </a:solidFill>
              <a:latin typeface="+mj-lt"/>
              <a:cs typeface="Arial" panose="020B0604020202020204" pitchFamily="34" charset="0"/>
            </a:endParaRPr>
          </a:p>
        </p:txBody>
      </p:sp>
      <p:sp>
        <p:nvSpPr>
          <p:cNvPr id="28" name="TextBox 25">
            <a:extLst>
              <a:ext uri="{FF2B5EF4-FFF2-40B4-BE49-F238E27FC236}">
                <a16:creationId xmlns:a16="http://schemas.microsoft.com/office/drawing/2014/main" id="{E28B2236-ABD7-EC9D-39C6-357B29770348}"/>
              </a:ext>
            </a:extLst>
          </p:cNvPr>
          <p:cNvSpPr txBox="1"/>
          <p:nvPr/>
        </p:nvSpPr>
        <p:spPr>
          <a:xfrm>
            <a:off x="7229494" y="1324304"/>
            <a:ext cx="3323272" cy="779701"/>
          </a:xfrm>
          <a:prstGeom prst="rect">
            <a:avLst/>
          </a:prstGeom>
          <a:solidFill>
            <a:schemeClr val="accent4"/>
          </a:solidFill>
          <a:ln>
            <a:noFill/>
          </a:ln>
        </p:spPr>
        <p:txBody>
          <a:bodyPr wrap="square" lIns="0" tIns="0" rIns="0" bIns="0"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150000"/>
              </a:lnSpc>
            </a:pPr>
            <a:r>
              <a:rPr lang="en-GB" sz="1800" b="1" dirty="0">
                <a:latin typeface="+mj-lt"/>
                <a:cs typeface="Arial" panose="020B0604020202020204" pitchFamily="34" charset="0"/>
              </a:rPr>
              <a:t>The Sustainable Development Goals (SDGs)</a:t>
            </a:r>
          </a:p>
        </p:txBody>
      </p:sp>
      <p:sp>
        <p:nvSpPr>
          <p:cNvPr id="29" name="Rectangle: Rounded Corners 28">
            <a:extLst>
              <a:ext uri="{FF2B5EF4-FFF2-40B4-BE49-F238E27FC236}">
                <a16:creationId xmlns:a16="http://schemas.microsoft.com/office/drawing/2014/main" id="{0DBDB801-633E-823E-8888-ADEF0E80B36F}"/>
              </a:ext>
              <a:ext uri="{C183D7F6-B498-43B3-948B-1728B52AA6E4}">
                <adec:decorative xmlns:adec="http://schemas.microsoft.com/office/drawing/2017/decorative" val="1"/>
              </a:ext>
            </a:extLst>
          </p:cNvPr>
          <p:cNvSpPr/>
          <p:nvPr/>
        </p:nvSpPr>
        <p:spPr>
          <a:xfrm>
            <a:off x="6752773" y="2253432"/>
            <a:ext cx="4097856"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AU">
              <a:solidFill>
                <a:schemeClr val="accent4"/>
              </a:solidFill>
            </a:endParaRPr>
          </a:p>
        </p:txBody>
      </p:sp>
      <p:sp>
        <p:nvSpPr>
          <p:cNvPr id="30" name="Oval 29">
            <a:hlinkClick r:id="rId7" action="ppaction://hlinksldjump"/>
            <a:extLst>
              <a:ext uri="{FF2B5EF4-FFF2-40B4-BE49-F238E27FC236}">
                <a16:creationId xmlns:a16="http://schemas.microsoft.com/office/drawing/2014/main" id="{B0E74290-D27C-AEF7-46E4-E1542A1B3C92}"/>
              </a:ext>
            </a:extLst>
          </p:cNvPr>
          <p:cNvSpPr/>
          <p:nvPr/>
        </p:nvSpPr>
        <p:spPr>
          <a:xfrm>
            <a:off x="6165711" y="2336349"/>
            <a:ext cx="864000" cy="86400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dirty="0">
                <a:solidFill>
                  <a:schemeClr val="bg1"/>
                </a:solidFill>
                <a:latin typeface="+mj-lt"/>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5</a:t>
            </a:r>
            <a:endParaRPr lang="en-AU" sz="3000" b="1" dirty="0">
              <a:solidFill>
                <a:schemeClr val="bg1"/>
              </a:solidFill>
              <a:latin typeface="+mj-lt"/>
              <a:cs typeface="Arial" panose="020B0604020202020204" pitchFamily="34" charset="0"/>
            </a:endParaRPr>
          </a:p>
        </p:txBody>
      </p:sp>
      <p:sp>
        <p:nvSpPr>
          <p:cNvPr id="31" name="TextBox 25">
            <a:extLst>
              <a:ext uri="{FF2B5EF4-FFF2-40B4-BE49-F238E27FC236}">
                <a16:creationId xmlns:a16="http://schemas.microsoft.com/office/drawing/2014/main" id="{25FD3220-EFBB-BC89-7FB2-2347E854CB7B}"/>
              </a:ext>
            </a:extLst>
          </p:cNvPr>
          <p:cNvSpPr txBox="1"/>
          <p:nvPr/>
        </p:nvSpPr>
        <p:spPr>
          <a:xfrm>
            <a:off x="7194639" y="2488334"/>
            <a:ext cx="3323272" cy="372538"/>
          </a:xfrm>
          <a:prstGeom prst="rect">
            <a:avLst/>
          </a:prstGeom>
          <a:solidFill>
            <a:schemeClr val="accent4"/>
          </a:solidFill>
          <a:ln>
            <a:noFill/>
          </a:ln>
        </p:spPr>
        <p:txBody>
          <a:bodyPr wrap="square" lIns="0" tIns="0" rIns="0" bIns="0"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150000"/>
              </a:lnSpc>
            </a:pPr>
            <a:r>
              <a:rPr lang="en-GB" sz="1800" b="1" dirty="0">
                <a:latin typeface="+mj-lt"/>
                <a:cs typeface="Arial" panose="020B0604020202020204" pitchFamily="34" charset="0"/>
              </a:rPr>
              <a:t>Strategies for healthy ageing</a:t>
            </a:r>
          </a:p>
        </p:txBody>
      </p:sp>
      <p:sp>
        <p:nvSpPr>
          <p:cNvPr id="44" name="Rectangle: Rounded Corners 43">
            <a:extLst>
              <a:ext uri="{FF2B5EF4-FFF2-40B4-BE49-F238E27FC236}">
                <a16:creationId xmlns:a16="http://schemas.microsoft.com/office/drawing/2014/main" id="{872B6A74-D5FE-A9C3-5036-DA39A3F3AAA9}"/>
              </a:ext>
              <a:ext uri="{C183D7F6-B498-43B3-948B-1728B52AA6E4}">
                <adec:decorative xmlns:adec="http://schemas.microsoft.com/office/drawing/2017/decorative" val="1"/>
              </a:ext>
            </a:extLst>
          </p:cNvPr>
          <p:cNvSpPr/>
          <p:nvPr/>
        </p:nvSpPr>
        <p:spPr>
          <a:xfrm>
            <a:off x="6738386" y="3237341"/>
            <a:ext cx="4097856" cy="918000"/>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AU">
              <a:solidFill>
                <a:schemeClr val="accent4"/>
              </a:solidFill>
            </a:endParaRPr>
          </a:p>
        </p:txBody>
      </p:sp>
      <p:sp>
        <p:nvSpPr>
          <p:cNvPr id="45" name="Oval 44">
            <a:hlinkClick r:id="rId8" action="ppaction://hlinksldjump"/>
            <a:extLst>
              <a:ext uri="{FF2B5EF4-FFF2-40B4-BE49-F238E27FC236}">
                <a16:creationId xmlns:a16="http://schemas.microsoft.com/office/drawing/2014/main" id="{440E2C2A-513E-2146-E110-A5C05774C27F}"/>
              </a:ext>
            </a:extLst>
          </p:cNvPr>
          <p:cNvSpPr/>
          <p:nvPr/>
        </p:nvSpPr>
        <p:spPr>
          <a:xfrm>
            <a:off x="6151324" y="3320259"/>
            <a:ext cx="864000" cy="86400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dirty="0">
                <a:solidFill>
                  <a:schemeClr val="bg1"/>
                </a:solidFill>
                <a:latin typeface="+mj-lt"/>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6</a:t>
            </a:r>
            <a:endParaRPr lang="en-AU" sz="3000" b="1" dirty="0">
              <a:solidFill>
                <a:schemeClr val="bg1"/>
              </a:solidFill>
              <a:latin typeface="+mj-lt"/>
              <a:cs typeface="Arial" panose="020B0604020202020204" pitchFamily="34" charset="0"/>
            </a:endParaRPr>
          </a:p>
        </p:txBody>
      </p:sp>
      <p:sp>
        <p:nvSpPr>
          <p:cNvPr id="46" name="TextBox 25">
            <a:extLst>
              <a:ext uri="{FF2B5EF4-FFF2-40B4-BE49-F238E27FC236}">
                <a16:creationId xmlns:a16="http://schemas.microsoft.com/office/drawing/2014/main" id="{D02490FE-53ED-8487-0BD7-E87F24833020}"/>
              </a:ext>
            </a:extLst>
          </p:cNvPr>
          <p:cNvSpPr txBox="1"/>
          <p:nvPr/>
        </p:nvSpPr>
        <p:spPr>
          <a:xfrm>
            <a:off x="7220444" y="3480473"/>
            <a:ext cx="3323272" cy="372538"/>
          </a:xfrm>
          <a:prstGeom prst="rect">
            <a:avLst/>
          </a:prstGeom>
          <a:solidFill>
            <a:schemeClr val="accent4"/>
          </a:solidFill>
          <a:ln>
            <a:noFill/>
          </a:ln>
        </p:spPr>
        <p:txBody>
          <a:bodyPr wrap="square" lIns="0" tIns="0" rIns="0" bIns="0"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150000"/>
              </a:lnSpc>
            </a:pPr>
            <a:r>
              <a:rPr lang="en-GB" sz="1800" b="1" dirty="0">
                <a:latin typeface="+mj-lt"/>
                <a:cs typeface="Arial" panose="020B0604020202020204" pitchFamily="34" charset="0"/>
              </a:rPr>
              <a:t>Strategy and SDGs alignment</a:t>
            </a:r>
          </a:p>
        </p:txBody>
      </p:sp>
      <p:sp>
        <p:nvSpPr>
          <p:cNvPr id="3" name="Slide Number Placeholder 2">
            <a:extLst>
              <a:ext uri="{FF2B5EF4-FFF2-40B4-BE49-F238E27FC236}">
                <a16:creationId xmlns:a16="http://schemas.microsoft.com/office/drawing/2014/main" id="{ECB95D0D-4DB2-95D7-03B3-689505E4E1B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a:t>
            </a:fld>
            <a:endParaRPr lang="en-AU"/>
          </a:p>
        </p:txBody>
      </p:sp>
    </p:spTree>
    <p:extLst>
      <p:ext uri="{BB962C8B-B14F-4D97-AF65-F5344CB8AC3E}">
        <p14:creationId xmlns:p14="http://schemas.microsoft.com/office/powerpoint/2010/main" val="898506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AF915E-D42E-9789-C535-E31CEA6789A0}"/>
              </a:ext>
            </a:extLst>
          </p:cNvPr>
          <p:cNvSpPr>
            <a:spLocks noGrp="1"/>
          </p:cNvSpPr>
          <p:nvPr>
            <p:ph type="title"/>
          </p:nvPr>
        </p:nvSpPr>
        <p:spPr/>
        <p:txBody>
          <a:bodyPr/>
          <a:lstStyle/>
          <a:p>
            <a:r>
              <a:rPr lang="en-AU" dirty="0"/>
              <a:t>Written response</a:t>
            </a:r>
          </a:p>
        </p:txBody>
      </p:sp>
      <p:sp>
        <p:nvSpPr>
          <p:cNvPr id="7" name="Text Placeholder 7">
            <a:extLst>
              <a:ext uri="{FF2B5EF4-FFF2-40B4-BE49-F238E27FC236}">
                <a16:creationId xmlns:a16="http://schemas.microsoft.com/office/drawing/2014/main" id="{05634B7E-0677-5F58-59EB-F096EF6B0607}"/>
              </a:ext>
            </a:extLst>
          </p:cNvPr>
          <p:cNvSpPr txBox="1">
            <a:spLocks/>
          </p:cNvSpPr>
          <p:nvPr/>
        </p:nvSpPr>
        <p:spPr>
          <a:xfrm>
            <a:off x="360000" y="1567087"/>
            <a:ext cx="11484000" cy="1364800"/>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AU" sz="1800" dirty="0">
                <a:ea typeface="Calibri" panose="020F0502020204030204" pitchFamily="34" charset="0"/>
              </a:rPr>
              <a:t>To demonstrate your knowledge and understanding gathered f</a:t>
            </a:r>
            <a:r>
              <a:rPr lang="en-AU" sz="1800" dirty="0">
                <a:effectLst/>
                <a:latin typeface="Arial" panose="020B0604020202020204" pitchFamily="34" charset="0"/>
                <a:ea typeface="Calibri" panose="020F0502020204030204" pitchFamily="34" charset="0"/>
              </a:rPr>
              <a:t>rom exploring the data surrounding older Australians, the health promotion initiatives and how they link to the SDGs, complete an extended response answer to the question below.</a:t>
            </a:r>
            <a:endParaRPr lang="en-AU" dirty="0"/>
          </a:p>
        </p:txBody>
      </p:sp>
      <p:sp>
        <p:nvSpPr>
          <p:cNvPr id="6" name="Text Placeholder 7">
            <a:extLst>
              <a:ext uri="{FF2B5EF4-FFF2-40B4-BE49-F238E27FC236}">
                <a16:creationId xmlns:a16="http://schemas.microsoft.com/office/drawing/2014/main" id="{FB40A2D6-ED13-0E89-73DE-1070CD1B23BC}"/>
              </a:ext>
            </a:extLst>
          </p:cNvPr>
          <p:cNvSpPr>
            <a:spLocks noGrp="1"/>
          </p:cNvSpPr>
          <p:nvPr>
            <p:ph type="body" sz="quarter" idx="17"/>
          </p:nvPr>
        </p:nvSpPr>
        <p:spPr>
          <a:xfrm>
            <a:off x="371476" y="3254195"/>
            <a:ext cx="8250010" cy="326180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00013">
              <a:spcAft>
                <a:spcPts val="600"/>
              </a:spcAft>
            </a:pPr>
            <a:r>
              <a:rPr lang="en-AU" sz="1800" b="1" dirty="0"/>
              <a:t>Question</a:t>
            </a:r>
          </a:p>
          <a:p>
            <a:pPr marL="100013">
              <a:spcAft>
                <a:spcPts val="600"/>
              </a:spcAft>
            </a:pPr>
            <a:r>
              <a:rPr lang="en-AU" sz="1800" dirty="0"/>
              <a:t>To what extent do health promotion strategies focusing on addressing Sustainable Development Goal 3: Good Health and Wellbeing and Sustainable Development Goal 4: Quality Education, assist in improving the health status of older Australians? Use examples of a health promotion strategy to support your answer.</a:t>
            </a:r>
            <a:endParaRPr lang="en-AU" sz="1600" dirty="0"/>
          </a:p>
        </p:txBody>
      </p:sp>
      <p:sp>
        <p:nvSpPr>
          <p:cNvPr id="2" name="Slide Number Placeholder 1">
            <a:extLst>
              <a:ext uri="{FF2B5EF4-FFF2-40B4-BE49-F238E27FC236}">
                <a16:creationId xmlns:a16="http://schemas.microsoft.com/office/drawing/2014/main" id="{2BA81EB8-7795-1670-951E-07B575D8E2B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30</a:t>
            </a:fld>
            <a:endParaRPr lang="en-AU"/>
          </a:p>
        </p:txBody>
      </p:sp>
    </p:spTree>
    <p:extLst>
      <p:ext uri="{BB962C8B-B14F-4D97-AF65-F5344CB8AC3E}">
        <p14:creationId xmlns:p14="http://schemas.microsoft.com/office/powerpoint/2010/main" val="3026959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A5D64A-F595-CBA4-BF79-C37A4A05C25A}"/>
              </a:ext>
            </a:extLst>
          </p:cNvPr>
          <p:cNvSpPr>
            <a:spLocks noGrp="1"/>
          </p:cNvSpPr>
          <p:nvPr>
            <p:ph type="title"/>
          </p:nvPr>
        </p:nvSpPr>
        <p:spPr/>
        <p:txBody>
          <a:bodyPr/>
          <a:lstStyle/>
          <a:p>
            <a:r>
              <a:rPr lang="en-AU" dirty="0"/>
              <a:t>Appendix 1 – infographic resources</a:t>
            </a:r>
          </a:p>
        </p:txBody>
      </p:sp>
      <p:sp>
        <p:nvSpPr>
          <p:cNvPr id="5" name="Text Placeholder 4">
            <a:extLst>
              <a:ext uri="{FF2B5EF4-FFF2-40B4-BE49-F238E27FC236}">
                <a16:creationId xmlns:a16="http://schemas.microsoft.com/office/drawing/2014/main" id="{024D3771-C5A9-5137-2A2E-1548EBA5B0C2}"/>
              </a:ext>
            </a:extLst>
          </p:cNvPr>
          <p:cNvSpPr>
            <a:spLocks noGrp="1"/>
          </p:cNvSpPr>
          <p:nvPr>
            <p:ph type="body" sz="quarter" idx="17"/>
          </p:nvPr>
        </p:nvSpPr>
        <p:spPr/>
        <p:txBody>
          <a:bodyPr/>
          <a:lstStyle/>
          <a:p>
            <a:pPr marL="285750" lvl="0" indent="-285750">
              <a:lnSpc>
                <a:spcPct val="150000"/>
              </a:lnSpc>
              <a:spcAft>
                <a:spcPts val="600"/>
              </a:spcAft>
              <a:buFont typeface="Arial" panose="020B0604020202020204" pitchFamily="34" charset="0"/>
              <a:buChar char="•"/>
            </a:pPr>
            <a:r>
              <a:rPr lang="en-AU" sz="1800" dirty="0"/>
              <a:t>Australian Institute of Health and Welfare (AIHW) – </a:t>
            </a:r>
            <a:r>
              <a:rPr lang="en-AU" sz="1800" dirty="0">
                <a:effectLst/>
                <a:latin typeface="Arial" panose="020B0604020202020204" pitchFamily="34" charset="0"/>
                <a:ea typeface="Calibri" panose="020F0502020204030204" pitchFamily="34" charset="0"/>
                <a:hlinkClick r:id="rId3"/>
              </a:rPr>
              <a:t>Older Australians</a:t>
            </a:r>
            <a:endParaRPr lang="en-AU" sz="1800" dirty="0">
              <a:effectLst/>
              <a:latin typeface="Arial" panose="020B0604020202020204" pitchFamily="34" charset="0"/>
              <a:ea typeface="Calibri" panose="020F0502020204030204" pitchFamily="34" charset="0"/>
            </a:endParaRPr>
          </a:p>
          <a:p>
            <a:pPr marL="285750" lvl="0" indent="-285750">
              <a:lnSpc>
                <a:spcPct val="150000"/>
              </a:lnSpc>
              <a:spcAft>
                <a:spcPts val="600"/>
              </a:spcAft>
              <a:buFont typeface="Arial" panose="020B0604020202020204" pitchFamily="34" charset="0"/>
              <a:buChar char="•"/>
            </a:pPr>
            <a:r>
              <a:rPr lang="en-AU" sz="1800" dirty="0"/>
              <a:t>Australian Human Rights Commission – </a:t>
            </a:r>
            <a:r>
              <a:rPr lang="en-AU" sz="1800" u="sng" dirty="0">
                <a:solidFill>
                  <a:srgbClr val="2F5496"/>
                </a:solidFill>
                <a:effectLst/>
                <a:latin typeface="Arial" panose="020B0604020202020204" pitchFamily="34" charset="0"/>
                <a:ea typeface="Calibri" panose="020F0502020204030204" pitchFamily="34" charset="0"/>
                <a:hlinkClick r:id="rId4"/>
              </a:rPr>
              <a:t>Face the facts: Older Australians</a:t>
            </a:r>
            <a:r>
              <a:rPr lang="en-AU" sz="1800" u="sng" dirty="0">
                <a:solidFill>
                  <a:srgbClr val="2F5496"/>
                </a:solidFill>
                <a:effectLst/>
                <a:latin typeface="Arial" panose="020B0604020202020204" pitchFamily="34" charset="0"/>
                <a:ea typeface="Calibri" panose="020F0502020204030204" pitchFamily="34" charset="0"/>
              </a:rPr>
              <a:t> </a:t>
            </a:r>
            <a:r>
              <a:rPr lang="en-AU" sz="1800" dirty="0">
                <a:effectLst/>
                <a:latin typeface="Arial" panose="020B0604020202020204" pitchFamily="34" charset="0"/>
                <a:ea typeface="Calibri" panose="020F0502020204030204" pitchFamily="34" charset="0"/>
              </a:rPr>
              <a:t>(infographic example)</a:t>
            </a:r>
          </a:p>
          <a:p>
            <a:pPr marL="285750" lvl="0" indent="-285750">
              <a:lnSpc>
                <a:spcPct val="150000"/>
              </a:lnSpc>
              <a:spcAft>
                <a:spcPts val="600"/>
              </a:spcAft>
              <a:buFont typeface="Arial" panose="020B0604020202020204" pitchFamily="34" charset="0"/>
              <a:buChar char="•"/>
            </a:pPr>
            <a:r>
              <a:rPr lang="en-AU" sz="1800" dirty="0"/>
              <a:t>Australian Government – Department of Health and Aged Care – </a:t>
            </a:r>
            <a:r>
              <a:rPr lang="en-AU" sz="1800" u="sng" dirty="0">
                <a:solidFill>
                  <a:srgbClr val="2F5496"/>
                </a:solidFill>
                <a:effectLst/>
                <a:latin typeface="Arial" panose="020B0604020202020204" pitchFamily="34" charset="0"/>
                <a:ea typeface="Calibri" panose="020F0502020204030204" pitchFamily="34" charset="0"/>
                <a:hlinkClick r:id="rId5"/>
              </a:rPr>
              <a:t>Physical activity and exercise guidelines for older Australians</a:t>
            </a:r>
            <a:endParaRPr lang="en-AU" sz="1800" dirty="0">
              <a:effectLst/>
              <a:latin typeface="Arial" panose="020B0604020202020204" pitchFamily="34" charset="0"/>
              <a:ea typeface="Calibri" panose="020F0502020204030204" pitchFamily="34" charset="0"/>
            </a:endParaRPr>
          </a:p>
          <a:p>
            <a:pPr marL="285750" lvl="0" indent="-285750">
              <a:lnSpc>
                <a:spcPct val="150000"/>
              </a:lnSpc>
              <a:spcAft>
                <a:spcPts val="600"/>
              </a:spcAft>
              <a:buFont typeface="Arial" panose="020B0604020202020204" pitchFamily="34" charset="0"/>
              <a:buChar char="•"/>
            </a:pPr>
            <a:r>
              <a:rPr lang="en-AU" sz="1800" dirty="0"/>
              <a:t>World Health Organisation – </a:t>
            </a:r>
            <a:r>
              <a:rPr lang="en-AU" sz="1800" u="sng" dirty="0">
                <a:solidFill>
                  <a:srgbClr val="2F5496"/>
                </a:solidFill>
                <a:effectLst/>
                <a:latin typeface="Arial" panose="020B0604020202020204" pitchFamily="34" charset="0"/>
                <a:ea typeface="Calibri" panose="020F0502020204030204" pitchFamily="34" charset="0"/>
                <a:hlinkClick r:id="rId6"/>
              </a:rPr>
              <a:t>Ageing and health</a:t>
            </a:r>
            <a:r>
              <a:rPr lang="en-AU" sz="1800" dirty="0">
                <a:effectLst/>
                <a:latin typeface="Arial" panose="020B0604020202020204" pitchFamily="34" charset="0"/>
                <a:ea typeface="Calibri" panose="020F0502020204030204" pitchFamily="34" charset="0"/>
              </a:rPr>
              <a:t> </a:t>
            </a:r>
            <a:endParaRPr lang="en-AU" sz="1800" b="1" u="none" dirty="0"/>
          </a:p>
        </p:txBody>
      </p:sp>
      <p:sp>
        <p:nvSpPr>
          <p:cNvPr id="2" name="Slide Number Placeholder 1">
            <a:extLst>
              <a:ext uri="{FF2B5EF4-FFF2-40B4-BE49-F238E27FC236}">
                <a16:creationId xmlns:a16="http://schemas.microsoft.com/office/drawing/2014/main" id="{75CDEF87-C303-A7BA-AC43-26C95E42E3B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31</a:t>
            </a:fld>
            <a:endParaRPr lang="en-AU"/>
          </a:p>
        </p:txBody>
      </p:sp>
    </p:spTree>
    <p:extLst>
      <p:ext uri="{BB962C8B-B14F-4D97-AF65-F5344CB8AC3E}">
        <p14:creationId xmlns:p14="http://schemas.microsoft.com/office/powerpoint/2010/main" val="1840953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A5D64A-F595-CBA4-BF79-C37A4A05C25A}"/>
              </a:ext>
            </a:extLst>
          </p:cNvPr>
          <p:cNvSpPr>
            <a:spLocks noGrp="1"/>
          </p:cNvSpPr>
          <p:nvPr>
            <p:ph type="title"/>
          </p:nvPr>
        </p:nvSpPr>
        <p:spPr/>
        <p:txBody>
          <a:bodyPr/>
          <a:lstStyle/>
          <a:p>
            <a:r>
              <a:rPr lang="en-AU" dirty="0"/>
              <a:t>Appendix 2 – strategies for healthy ageing resources</a:t>
            </a:r>
          </a:p>
        </p:txBody>
      </p:sp>
      <p:sp>
        <p:nvSpPr>
          <p:cNvPr id="4" name="Content Placeholder 3">
            <a:extLst>
              <a:ext uri="{FF2B5EF4-FFF2-40B4-BE49-F238E27FC236}">
                <a16:creationId xmlns:a16="http://schemas.microsoft.com/office/drawing/2014/main" id="{A6FE0F18-DD9A-75D1-9934-CEA4C349708A}"/>
              </a:ext>
            </a:extLst>
          </p:cNvPr>
          <p:cNvSpPr>
            <a:spLocks noGrp="1"/>
          </p:cNvSpPr>
          <p:nvPr>
            <p:ph sz="quarter" idx="19"/>
          </p:nvPr>
        </p:nvSpPr>
        <p:spPr>
          <a:xfrm>
            <a:off x="360363" y="1303540"/>
            <a:ext cx="5329237" cy="5212459"/>
          </a:xfrm>
        </p:spPr>
        <p:txBody>
          <a:bodyPr/>
          <a:lstStyle/>
          <a:p>
            <a:pPr marL="285750" lvl="0" indent="-285750">
              <a:lnSpc>
                <a:spcPct val="150000"/>
              </a:lnSpc>
              <a:spcAft>
                <a:spcPts val="600"/>
              </a:spcAft>
              <a:buFont typeface="Arial" panose="020B0604020202020204" pitchFamily="34" charset="0"/>
              <a:buChar char="•"/>
              <a:tabLst>
                <a:tab pos="228600" algn="l"/>
              </a:tabLst>
            </a:pPr>
            <a:r>
              <a:rPr lang="en-AU" sz="1800" dirty="0">
                <a:effectLst/>
                <a:latin typeface="Arial" panose="020B0604020202020204" pitchFamily="34" charset="0"/>
                <a:ea typeface="Calibri" panose="020F0502020204030204" pitchFamily="34" charset="0"/>
              </a:rPr>
              <a:t>Australian Government – Department of Health and Aged Care</a:t>
            </a:r>
          </a:p>
          <a:p>
            <a:pPr marL="645750" lvl="4" indent="-285750">
              <a:tabLst>
                <a:tab pos="228600" algn="l"/>
              </a:tabLst>
            </a:pPr>
            <a:r>
              <a:rPr lang="en-AU" u="sng" dirty="0">
                <a:solidFill>
                  <a:srgbClr val="2F5496"/>
                </a:solidFill>
                <a:effectLst/>
                <a:latin typeface="Arial" panose="020B0604020202020204" pitchFamily="34" charset="0"/>
                <a:ea typeface="Calibri" panose="020F0502020204030204" pitchFamily="34" charset="0"/>
                <a:cs typeface="Times New Roman" panose="02020603050405020304" pitchFamily="18" charset="0"/>
                <a:hlinkClick r:id="rId3"/>
              </a:rPr>
              <a:t>Positive ageing</a:t>
            </a:r>
            <a:endParaRPr lang="en-AU" dirty="0">
              <a:latin typeface="+mn-lt"/>
              <a:ea typeface="Calibri" panose="020F0502020204030204" pitchFamily="34" charset="0"/>
              <a:cs typeface="Times New Roman" panose="02020603050405020304" pitchFamily="18" charset="0"/>
            </a:endParaRPr>
          </a:p>
          <a:p>
            <a:pPr marL="645750" lvl="4" indent="-285750">
              <a:tabLst>
                <a:tab pos="228600" algn="l"/>
              </a:tabLst>
            </a:pPr>
            <a:r>
              <a:rPr lang="en-AU" u="sng" dirty="0">
                <a:solidFill>
                  <a:srgbClr val="2F5496"/>
                </a:solidFill>
                <a:effectLst/>
                <a:latin typeface="Arial" panose="020B0604020202020204" pitchFamily="34" charset="0"/>
                <a:ea typeface="Calibri" panose="020F0502020204030204" pitchFamily="34" charset="0"/>
                <a:cs typeface="Times New Roman" panose="02020603050405020304" pitchFamily="18" charset="0"/>
                <a:hlinkClick r:id="rId4"/>
              </a:rPr>
              <a:t>Choose health, be active – a physical activity guide for older Australians</a:t>
            </a:r>
            <a:endParaRPr lang="en-AU" dirty="0">
              <a:ea typeface="Calibri" panose="020F0502020204030204" pitchFamily="34" charset="0"/>
              <a:cs typeface="Times New Roman" panose="02020603050405020304" pitchFamily="18" charset="0"/>
            </a:endParaRPr>
          </a:p>
          <a:p>
            <a:pPr marL="645750" lvl="4" indent="-285750">
              <a:tabLst>
                <a:tab pos="228600" algn="l"/>
              </a:tabLst>
            </a:pPr>
            <a:r>
              <a:rPr lang="en-AU" u="sng" dirty="0">
                <a:solidFill>
                  <a:srgbClr val="2F5496"/>
                </a:solidFill>
                <a:effectLst/>
                <a:latin typeface="Arial" panose="020B0604020202020204" pitchFamily="34" charset="0"/>
                <a:ea typeface="Calibri" panose="020F0502020204030204" pitchFamily="34" charset="0"/>
                <a:cs typeface="Times New Roman" panose="02020603050405020304" pitchFamily="18" charset="0"/>
                <a:hlinkClick r:id="rId5"/>
              </a:rPr>
              <a:t>Physical activity and exercise guidelines for all Australians</a:t>
            </a:r>
            <a:endParaRPr lang="en-AU" dirty="0">
              <a:ea typeface="Calibri" panose="020F0502020204030204" pitchFamily="34" charset="0"/>
              <a:cs typeface="Times New Roman" panose="02020603050405020304" pitchFamily="18" charset="0"/>
            </a:endParaRPr>
          </a:p>
          <a:p>
            <a:pPr marL="645750" lvl="4" indent="-285750">
              <a:tabLst>
                <a:tab pos="228600" algn="l"/>
              </a:tabLst>
            </a:pPr>
            <a:r>
              <a:rPr lang="en-AU" u="sng" dirty="0">
                <a:solidFill>
                  <a:srgbClr val="2F5496"/>
                </a:solidFill>
                <a:effectLst/>
                <a:latin typeface="Arial" panose="020B0604020202020204" pitchFamily="34" charset="0"/>
                <a:ea typeface="Calibri" panose="020F0502020204030204" pitchFamily="34" charset="0"/>
                <a:cs typeface="Times New Roman" panose="02020603050405020304" pitchFamily="18" charset="0"/>
                <a:hlinkClick r:id="rId6"/>
              </a:rPr>
              <a:t>Commonwealth Home Support Program (CHSP)</a:t>
            </a:r>
            <a:endParaRPr lang="en-AU" u="sng" dirty="0">
              <a:solidFill>
                <a:srgbClr val="2F5496"/>
              </a:solidFill>
              <a:ea typeface="Calibri" panose="020F0502020204030204" pitchFamily="34" charset="0"/>
              <a:cs typeface="Times New Roman" panose="02020603050405020304" pitchFamily="18" charset="0"/>
            </a:endParaRPr>
          </a:p>
          <a:p>
            <a:pPr marL="645750" lvl="4" indent="-285750">
              <a:tabLst>
                <a:tab pos="228600" algn="l"/>
              </a:tabLst>
            </a:pPr>
            <a:r>
              <a:rPr lang="en-AU" dirty="0" err="1"/>
              <a:t>Eatforhealth.gov.au</a:t>
            </a:r>
            <a:r>
              <a:rPr lang="en-AU" dirty="0"/>
              <a:t> – </a:t>
            </a:r>
            <a:r>
              <a:rPr lang="en-AU" dirty="0">
                <a:hlinkClick r:id="rId7"/>
              </a:rPr>
              <a:t>Healthy eating when you’re older</a:t>
            </a:r>
            <a:endParaRPr lang="en-AU" dirty="0"/>
          </a:p>
          <a:p>
            <a:endParaRPr lang="en-AU" dirty="0"/>
          </a:p>
        </p:txBody>
      </p:sp>
      <p:sp>
        <p:nvSpPr>
          <p:cNvPr id="6" name="Picture Placeholder 5">
            <a:extLst>
              <a:ext uri="{FF2B5EF4-FFF2-40B4-BE49-F238E27FC236}">
                <a16:creationId xmlns:a16="http://schemas.microsoft.com/office/drawing/2014/main" id="{871F4828-634C-184F-2720-4A8E203E7E58}"/>
              </a:ext>
            </a:extLst>
          </p:cNvPr>
          <p:cNvSpPr>
            <a:spLocks noGrp="1"/>
          </p:cNvSpPr>
          <p:nvPr>
            <p:ph type="pic" sz="quarter" idx="20"/>
          </p:nvPr>
        </p:nvSpPr>
        <p:spPr>
          <a:xfrm>
            <a:off x="6324599" y="1303541"/>
            <a:ext cx="5507038" cy="4814518"/>
          </a:xfrm>
        </p:spPr>
        <p:txBody>
          <a:bodyPr/>
          <a:lstStyle/>
          <a:p>
            <a:pPr marL="285750" lvl="0" indent="-285750">
              <a:lnSpc>
                <a:spcPct val="150000"/>
              </a:lnSpc>
              <a:spcAft>
                <a:spcPts val="600"/>
              </a:spcAft>
              <a:buFont typeface="Arial" panose="020B0604020202020204" pitchFamily="34" charset="0"/>
              <a:buChar char="•"/>
              <a:tabLst>
                <a:tab pos="228600" algn="l"/>
              </a:tabLst>
            </a:pPr>
            <a:r>
              <a:rPr lang="en-AU" sz="1800" u="sng" dirty="0" err="1">
                <a:solidFill>
                  <a:srgbClr val="2F5496"/>
                </a:solidFill>
                <a:effectLst/>
                <a:latin typeface="Arial" panose="020B0604020202020204" pitchFamily="34" charset="0"/>
                <a:ea typeface="Calibri" panose="020F0502020204030204" pitchFamily="34" charset="0"/>
                <a:hlinkClick r:id="rId8"/>
              </a:rPr>
              <a:t>LiveUp</a:t>
            </a:r>
            <a:r>
              <a:rPr lang="en-AU" sz="1800" u="sng" dirty="0">
                <a:solidFill>
                  <a:srgbClr val="2F5496"/>
                </a:solidFill>
                <a:effectLst/>
                <a:latin typeface="Arial" panose="020B0604020202020204" pitchFamily="34" charset="0"/>
                <a:ea typeface="Calibri" panose="020F0502020204030204" pitchFamily="34" charset="0"/>
                <a:hlinkClick r:id="rId8"/>
              </a:rPr>
              <a:t> program</a:t>
            </a:r>
            <a:endParaRPr lang="en-AU" sz="1800" dirty="0">
              <a:effectLst/>
              <a:latin typeface="Arial" panose="020B0604020202020204" pitchFamily="34" charset="0"/>
              <a:ea typeface="Calibri" panose="020F0502020204030204" pitchFamily="34" charset="0"/>
            </a:endParaRPr>
          </a:p>
          <a:p>
            <a:pPr marL="285750" lvl="0" indent="-285750">
              <a:lnSpc>
                <a:spcPct val="150000"/>
              </a:lnSpc>
              <a:spcAft>
                <a:spcPts val="600"/>
              </a:spcAft>
              <a:buFont typeface="Arial" panose="020B0604020202020204" pitchFamily="34" charset="0"/>
              <a:buChar char="•"/>
              <a:tabLst>
                <a:tab pos="228600" algn="l"/>
              </a:tabLst>
            </a:pPr>
            <a:r>
              <a:rPr lang="en-AU" sz="1800" dirty="0"/>
              <a:t>Uniting – </a:t>
            </a:r>
            <a:r>
              <a:rPr lang="en-AU" sz="1800" u="sng" dirty="0">
                <a:solidFill>
                  <a:srgbClr val="2F5496"/>
                </a:solidFill>
                <a:effectLst/>
                <a:latin typeface="Arial" panose="020B0604020202020204" pitchFamily="34" charset="0"/>
                <a:ea typeface="Calibri" panose="020F0502020204030204" pitchFamily="34" charset="0"/>
                <a:hlinkClick r:id="rId9"/>
              </a:rPr>
              <a:t>Senior Health Hub</a:t>
            </a:r>
            <a:endParaRPr lang="en-AU" sz="1800" dirty="0">
              <a:effectLst/>
              <a:latin typeface="Arial" panose="020B0604020202020204" pitchFamily="34" charset="0"/>
              <a:ea typeface="Calibri" panose="020F0502020204030204" pitchFamily="34" charset="0"/>
            </a:endParaRPr>
          </a:p>
          <a:p>
            <a:pPr marL="285750" lvl="0" indent="-285750">
              <a:lnSpc>
                <a:spcPct val="150000"/>
              </a:lnSpc>
              <a:spcAft>
                <a:spcPts val="600"/>
              </a:spcAft>
              <a:buFont typeface="Arial" panose="020B0604020202020204" pitchFamily="34" charset="0"/>
              <a:buChar char="•"/>
              <a:tabLst>
                <a:tab pos="228600" algn="l"/>
              </a:tabLst>
            </a:pPr>
            <a:r>
              <a:rPr lang="en-AU" sz="1800" u="sng" dirty="0">
                <a:solidFill>
                  <a:srgbClr val="2F5496"/>
                </a:solidFill>
                <a:effectLst/>
                <a:latin typeface="Arial" panose="020B0604020202020204" pitchFamily="34" charset="0"/>
                <a:ea typeface="Calibri" panose="020F0502020204030204" pitchFamily="34" charset="0"/>
                <a:hlinkClick r:id="rId10"/>
              </a:rPr>
              <a:t>Active Ageing Australia</a:t>
            </a:r>
            <a:endParaRPr lang="en-AU" sz="1800" dirty="0">
              <a:effectLst/>
              <a:latin typeface="Arial" panose="020B0604020202020204" pitchFamily="34" charset="0"/>
              <a:ea typeface="Calibri" panose="020F0502020204030204" pitchFamily="34" charset="0"/>
            </a:endParaRPr>
          </a:p>
          <a:p>
            <a:pPr marL="285750" lvl="0" indent="-285750">
              <a:lnSpc>
                <a:spcPct val="150000"/>
              </a:lnSpc>
              <a:spcAft>
                <a:spcPts val="600"/>
              </a:spcAft>
              <a:buFont typeface="Arial" panose="020B0604020202020204" pitchFamily="34" charset="0"/>
              <a:buChar char="•"/>
              <a:tabLst>
                <a:tab pos="228600" algn="l"/>
              </a:tabLst>
            </a:pPr>
            <a:r>
              <a:rPr lang="en-AU" sz="1800" dirty="0"/>
              <a:t>NSW Government – </a:t>
            </a:r>
            <a:r>
              <a:rPr lang="en-AU" sz="1800" u="sng" dirty="0">
                <a:solidFill>
                  <a:srgbClr val="2F5496"/>
                </a:solidFill>
                <a:effectLst/>
                <a:latin typeface="Arial" panose="020B0604020202020204" pitchFamily="34" charset="0"/>
                <a:ea typeface="Calibri" panose="020F0502020204030204" pitchFamily="34" charset="0"/>
                <a:hlinkClick r:id="rId11"/>
              </a:rPr>
              <a:t>Active and healthy program</a:t>
            </a:r>
            <a:endParaRPr lang="en-AU" sz="1800" dirty="0">
              <a:effectLst/>
              <a:latin typeface="Arial" panose="020B0604020202020204" pitchFamily="34" charset="0"/>
              <a:ea typeface="Calibri" panose="020F0502020204030204" pitchFamily="34" charset="0"/>
            </a:endParaRPr>
          </a:p>
          <a:p>
            <a:pPr marL="285750" lvl="0" indent="-285750">
              <a:lnSpc>
                <a:spcPct val="150000"/>
              </a:lnSpc>
              <a:spcAft>
                <a:spcPts val="600"/>
              </a:spcAft>
              <a:buFont typeface="Arial" panose="020B0604020202020204" pitchFamily="34" charset="0"/>
              <a:buChar char="•"/>
              <a:tabLst>
                <a:tab pos="228600" algn="l"/>
              </a:tabLst>
            </a:pPr>
            <a:r>
              <a:rPr lang="en-AU" sz="1800" dirty="0"/>
              <a:t>City of Melville – </a:t>
            </a:r>
            <a:r>
              <a:rPr lang="en-AU" sz="1800" u="sng" dirty="0">
                <a:solidFill>
                  <a:srgbClr val="2F5496"/>
                </a:solidFill>
                <a:effectLst/>
                <a:latin typeface="Arial" panose="020B0604020202020204" pitchFamily="34" charset="0"/>
                <a:ea typeface="Calibri" panose="020F0502020204030204" pitchFamily="34" charset="0"/>
                <a:hlinkClick r:id="rId12"/>
              </a:rPr>
              <a:t>Age Friendly Melville program</a:t>
            </a:r>
            <a:endParaRPr lang="en-AU" sz="1800" dirty="0">
              <a:effectLst/>
              <a:latin typeface="Arial" panose="020B0604020202020204" pitchFamily="34" charset="0"/>
              <a:ea typeface="Calibri" panose="020F0502020204030204" pitchFamily="34" charset="0"/>
            </a:endParaRPr>
          </a:p>
          <a:p>
            <a:pPr marL="285750" lvl="0" indent="-285750">
              <a:lnSpc>
                <a:spcPct val="150000"/>
              </a:lnSpc>
              <a:spcAft>
                <a:spcPts val="600"/>
              </a:spcAft>
              <a:buFont typeface="Arial" panose="020B0604020202020204" pitchFamily="34" charset="0"/>
              <a:buChar char="•"/>
              <a:tabLst>
                <a:tab pos="228600" algn="l"/>
              </a:tabLst>
            </a:pPr>
            <a:r>
              <a:rPr lang="en-AU" sz="1800" dirty="0"/>
              <a:t>PHN: South Western Sydney – </a:t>
            </a:r>
            <a:r>
              <a:rPr lang="en-AU" sz="1800" u="sng" dirty="0">
                <a:solidFill>
                  <a:srgbClr val="2F5496"/>
                </a:solidFill>
                <a:effectLst/>
                <a:latin typeface="Arial" panose="020B0604020202020204" pitchFamily="34" charset="0"/>
                <a:ea typeface="Calibri" panose="020F0502020204030204" pitchFamily="34" charset="0"/>
                <a:hlinkClick r:id="rId13"/>
              </a:rPr>
              <a:t>Live Well healthy ageing program</a:t>
            </a:r>
            <a:endParaRPr lang="en-AU" sz="1800" dirty="0">
              <a:effectLst/>
              <a:latin typeface="Arial" panose="020B0604020202020204" pitchFamily="34" charset="0"/>
              <a:ea typeface="Calibri" panose="020F0502020204030204" pitchFamily="34" charset="0"/>
            </a:endParaRPr>
          </a:p>
          <a:p>
            <a:pPr marL="285750" lvl="0" indent="-285750">
              <a:lnSpc>
                <a:spcPct val="150000"/>
              </a:lnSpc>
              <a:spcAft>
                <a:spcPts val="600"/>
              </a:spcAft>
              <a:buFont typeface="Arial" panose="020B0604020202020204" pitchFamily="34" charset="0"/>
              <a:buChar char="•"/>
              <a:tabLst>
                <a:tab pos="228600" algn="l"/>
              </a:tabLst>
            </a:pPr>
            <a:r>
              <a:rPr lang="en-AU" sz="1800" dirty="0"/>
              <a:t>Australian Human Rights Commission – </a:t>
            </a:r>
            <a:r>
              <a:rPr lang="en-AU" sz="1800" u="sng" dirty="0">
                <a:solidFill>
                  <a:srgbClr val="2F5496"/>
                </a:solidFill>
                <a:effectLst/>
                <a:latin typeface="Arial" panose="020B0604020202020204" pitchFamily="34" charset="0"/>
                <a:ea typeface="Calibri" panose="020F0502020204030204" pitchFamily="34" charset="0"/>
                <a:hlinkClick r:id="rId14"/>
              </a:rPr>
              <a:t>Centenarian Portrait project by teenagers</a:t>
            </a:r>
            <a:r>
              <a:rPr lang="en-AU" sz="1800" u="sng" dirty="0">
                <a:solidFill>
                  <a:srgbClr val="2F5496"/>
                </a:solidFill>
                <a:effectLst/>
                <a:latin typeface="Arial" panose="020B0604020202020204" pitchFamily="34" charset="0"/>
                <a:ea typeface="Calibri" panose="020F0502020204030204" pitchFamily="34" charset="0"/>
              </a:rPr>
              <a:t>.</a:t>
            </a:r>
          </a:p>
          <a:p>
            <a:endParaRPr lang="en-AU" sz="1800" dirty="0"/>
          </a:p>
        </p:txBody>
      </p:sp>
      <p:sp>
        <p:nvSpPr>
          <p:cNvPr id="2" name="Slide Number Placeholder 1">
            <a:extLst>
              <a:ext uri="{FF2B5EF4-FFF2-40B4-BE49-F238E27FC236}">
                <a16:creationId xmlns:a16="http://schemas.microsoft.com/office/drawing/2014/main" id="{75CDEF87-C303-A7BA-AC43-26C95E42E3B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32</a:t>
            </a:fld>
            <a:endParaRPr lang="en-AU"/>
          </a:p>
        </p:txBody>
      </p:sp>
    </p:spTree>
    <p:extLst>
      <p:ext uri="{BB962C8B-B14F-4D97-AF65-F5344CB8AC3E}">
        <p14:creationId xmlns:p14="http://schemas.microsoft.com/office/powerpoint/2010/main" val="793835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spcAft>
                <a:spcPts val="600"/>
              </a:spcAft>
            </a:pPr>
            <a:r>
              <a:rPr lang="en-AU" dirty="0">
                <a:latin typeface="+mn-lt"/>
                <a:hlinkClick r:id="rId6"/>
              </a:rPr>
              <a:t>Health and Movement Science 11–12 Syllabus </a:t>
            </a:r>
            <a:r>
              <a:rPr lang="en-AU" dirty="0">
                <a:latin typeface="+mn-lt"/>
              </a:rPr>
              <a:t>© NSW Education Standards Authority (NESA) for and on behalf of the Crown in right of the State of New South Wales, 2023.</a:t>
            </a:r>
          </a:p>
          <a:p>
            <a:pPr>
              <a:spcAft>
                <a:spcPts val="600"/>
              </a:spcAft>
            </a:pPr>
            <a:r>
              <a:rPr lang="en-AU" dirty="0">
                <a:latin typeface="+mn-lt"/>
              </a:rPr>
              <a:t>Slides 2, 12. </a:t>
            </a:r>
            <a:r>
              <a:rPr lang="en-AU" b="0" i="0" dirty="0">
                <a:solidFill>
                  <a:srgbClr val="000000"/>
                </a:solidFill>
                <a:effectLst/>
                <a:latin typeface="+mn-lt"/>
              </a:rPr>
              <a:t>Photos by SHVETS production</a:t>
            </a:r>
            <a:endParaRPr lang="en-AU" dirty="0">
              <a:latin typeface="+mn-lt"/>
            </a:endParaRPr>
          </a:p>
          <a:p>
            <a:pPr>
              <a:spcAft>
                <a:spcPts val="600"/>
              </a:spcAft>
            </a:pPr>
            <a:r>
              <a:rPr lang="en-AU" dirty="0">
                <a:latin typeface="+mn-lt"/>
              </a:rPr>
              <a:t>Slides 6, 9, 16. </a:t>
            </a:r>
            <a:r>
              <a:rPr lang="en-AU" sz="1200" dirty="0">
                <a:effectLst/>
                <a:latin typeface="+mn-lt"/>
              </a:rPr>
              <a:t>Images licensed under </a:t>
            </a:r>
            <a:r>
              <a:rPr lang="en-AU" sz="1200" dirty="0" err="1">
                <a:effectLst/>
                <a:latin typeface="+mn-lt"/>
              </a:rPr>
              <a:t>Pixabay</a:t>
            </a:r>
            <a:r>
              <a:rPr lang="en-AU" sz="1200" dirty="0">
                <a:effectLst/>
                <a:latin typeface="+mn-lt"/>
              </a:rPr>
              <a:t> Content License. </a:t>
            </a:r>
          </a:p>
          <a:p>
            <a:pPr>
              <a:spcAft>
                <a:spcPts val="600"/>
              </a:spcAft>
            </a:pPr>
            <a:r>
              <a:rPr lang="en-AU" dirty="0">
                <a:latin typeface="+mn-lt"/>
              </a:rPr>
              <a:t>Slide 20. </a:t>
            </a:r>
            <a:r>
              <a:rPr lang="en-AU" sz="1200" dirty="0">
                <a:effectLst/>
                <a:latin typeface="+mn-lt"/>
              </a:rPr>
              <a:t>'Colour wheel' by United Nations Department of Global Communications is licensed under Copyright © United Nations</a:t>
            </a:r>
          </a:p>
          <a:p>
            <a:pPr>
              <a:spcAft>
                <a:spcPts val="600"/>
              </a:spcAft>
            </a:pPr>
            <a:r>
              <a:rPr lang="en-AU" dirty="0">
                <a:latin typeface="+mn-lt"/>
              </a:rPr>
              <a:t>Slide 21. </a:t>
            </a:r>
            <a:r>
              <a:rPr lang="en-AU" sz="1200" dirty="0">
                <a:effectLst/>
                <a:latin typeface="+mn-lt"/>
              </a:rPr>
              <a:t>'SDG poster' by United Nations Department of Global Communications is licensed under Copyright © United Nations.</a:t>
            </a:r>
            <a:endParaRPr lang="en-AU" dirty="0">
              <a:latin typeface="+mn-lt"/>
            </a:endParaRPr>
          </a:p>
          <a:p>
            <a:pPr>
              <a:spcAft>
                <a:spcPts val="600"/>
              </a:spcAft>
            </a:pPr>
            <a:r>
              <a:rPr lang="en-AU" dirty="0">
                <a:latin typeface="+mn-lt"/>
              </a:rPr>
              <a:t>Slide 24. </a:t>
            </a:r>
            <a:r>
              <a:rPr lang="en-AU" sz="1200" dirty="0">
                <a:effectLst/>
                <a:latin typeface="+mn-lt"/>
              </a:rPr>
              <a:t>Couple Practicing Yoga' by Marcus Aurelius is available in the public domain</a:t>
            </a:r>
            <a:endParaRPr lang="en-AU" dirty="0">
              <a:latin typeface="+mn-lt"/>
            </a:endParaRPr>
          </a:p>
          <a:p>
            <a:pPr>
              <a:spcAft>
                <a:spcPts val="600"/>
              </a:spcAft>
            </a:pPr>
            <a:r>
              <a:rPr lang="en-AU" dirty="0">
                <a:latin typeface="+mn-lt"/>
              </a:rPr>
              <a:t>Slide 26. </a:t>
            </a:r>
            <a:r>
              <a:rPr lang="en-AU" sz="1200" dirty="0">
                <a:effectLst/>
                <a:latin typeface="+mn-lt"/>
              </a:rPr>
              <a:t>Image licensed under </a:t>
            </a:r>
            <a:r>
              <a:rPr lang="en-AU" sz="1200" dirty="0" err="1">
                <a:effectLst/>
                <a:latin typeface="+mn-lt"/>
              </a:rPr>
              <a:t>Unsplash</a:t>
            </a:r>
            <a:r>
              <a:rPr lang="en-AU" sz="1200" dirty="0">
                <a:effectLst/>
                <a:latin typeface="+mn-lt"/>
              </a:rPr>
              <a:t> License. </a:t>
            </a:r>
            <a:endParaRPr lang="en-AU" dirty="0">
              <a:latin typeface="+mn-lt"/>
            </a:endParaRPr>
          </a:p>
          <a:p>
            <a:endParaRPr lang="en-AU" dirty="0"/>
          </a:p>
          <a:p>
            <a:endParaRPr lang="en-AU" dirty="0"/>
          </a:p>
          <a:p>
            <a:endParaRPr lang="en-AU" dirty="0">
              <a:latin typeface="+mn-lt"/>
            </a:endParaRPr>
          </a:p>
          <a:p>
            <a:endParaRPr lang="en-AU" dirty="0">
              <a:latin typeface="+mn-lt"/>
            </a:endParaRP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33</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2024</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2024.</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
        <p:nvSpPr>
          <p:cNvPr id="2" name="Slide Number Placeholder 1">
            <a:extLst>
              <a:ext uri="{FF2B5EF4-FFF2-40B4-BE49-F238E27FC236}">
                <a16:creationId xmlns:a16="http://schemas.microsoft.com/office/drawing/2014/main" id="{0303DFE7-8ED6-8289-3C7A-37260EDA32BA}"/>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34</a:t>
            </a:fld>
            <a:endParaRPr lang="en-AU"/>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48000" y="1698190"/>
            <a:ext cx="11303000" cy="482689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300"/>
              </a:spcAft>
            </a:pPr>
            <a:r>
              <a:rPr lang="en-AU" sz="1800" b="1" dirty="0">
                <a:solidFill>
                  <a:schemeClr val="accent1"/>
                </a:solidFill>
                <a:latin typeface="Arial" panose="020B0604020202020204" pitchFamily="34" charset="0"/>
                <a:cs typeface="Arial" panose="020B0604020202020204" pitchFamily="34" charset="0"/>
              </a:rPr>
              <a:t>We are learning to</a:t>
            </a:r>
            <a:r>
              <a:rPr lang="en-AU" sz="1800" b="1" dirty="0">
                <a:solidFill>
                  <a:schemeClr val="accent1"/>
                </a:solidFill>
                <a:latin typeface="Arial" panose="020B0604020202020204" pitchFamily="34" charset="0"/>
                <a:ea typeface="+mn-lt"/>
                <a:cs typeface="Arial" panose="020B0604020202020204" pitchFamily="34" charset="0"/>
              </a:rPr>
              <a:t>:</a:t>
            </a:r>
          </a:p>
          <a:p>
            <a:pPr marL="342900" indent="-342900">
              <a:lnSpc>
                <a:spcPct val="150000"/>
              </a:lnSpc>
              <a:spcAft>
                <a:spcPts val="300"/>
              </a:spcAft>
              <a:buFont typeface="Arial" panose="020B0604020202020204" pitchFamily="34" charset="0"/>
              <a:buChar char="•"/>
            </a:pPr>
            <a:r>
              <a:rPr lang="en-AU" sz="1800" dirty="0">
                <a:latin typeface="Arial" panose="020B0604020202020204" pitchFamily="34" charset="0"/>
                <a:cs typeface="Arial" panose="020B0604020202020204" pitchFamily="34" charset="0"/>
              </a:rPr>
              <a:t>develop an understanding of healthy ageing and the opportunities and challenges for an ageing population</a:t>
            </a:r>
          </a:p>
          <a:p>
            <a:pPr marL="342900" indent="-342900">
              <a:lnSpc>
                <a:spcPct val="150000"/>
              </a:lnSpc>
              <a:spcAft>
                <a:spcPts val="300"/>
              </a:spcAft>
              <a:buFont typeface="Arial" panose="020B0604020202020204" pitchFamily="34" charset="0"/>
              <a:buChar char="•"/>
            </a:pPr>
            <a:r>
              <a:rPr lang="en-AU" sz="1800" dirty="0">
                <a:latin typeface="Arial" panose="020B0604020202020204" pitchFamily="34" charset="0"/>
                <a:cs typeface="Arial" panose="020B0604020202020204" pitchFamily="34" charset="0"/>
              </a:rPr>
              <a:t>create a case study for an ‘ageing Australian’ and compare to the broader data set around the growing and ageing population</a:t>
            </a:r>
          </a:p>
          <a:p>
            <a:pPr marL="342900" indent="-342900">
              <a:lnSpc>
                <a:spcPct val="150000"/>
              </a:lnSpc>
              <a:spcAft>
                <a:spcPts val="300"/>
              </a:spcAft>
              <a:buFont typeface="Arial" panose="020B0604020202020204" pitchFamily="34" charset="0"/>
              <a:buChar char="•"/>
            </a:pPr>
            <a:r>
              <a:rPr lang="en-AU" sz="1800" dirty="0">
                <a:latin typeface="Arial" panose="020B0604020202020204" pitchFamily="34" charset="0"/>
                <a:cs typeface="Arial" panose="020B0604020202020204" pitchFamily="34" charset="0"/>
              </a:rPr>
              <a:t>evaluate health promotion initiatives and their alignment to the SDGs and suggest improvements</a:t>
            </a:r>
          </a:p>
          <a:p>
            <a:pPr marL="342900" indent="-342900">
              <a:lnSpc>
                <a:spcPct val="150000"/>
              </a:lnSpc>
              <a:spcAft>
                <a:spcPts val="300"/>
              </a:spcAft>
              <a:buFont typeface="Arial" panose="020B0604020202020204" pitchFamily="34" charset="0"/>
              <a:buChar char="•"/>
            </a:pPr>
            <a:r>
              <a:rPr lang="en-AU" sz="1800" dirty="0">
                <a:latin typeface="Arial" panose="020B0604020202020204" pitchFamily="34" charset="0"/>
                <a:cs typeface="Arial" panose="020B0604020202020204" pitchFamily="34" charset="0"/>
              </a:rPr>
              <a:t>propose, develop and justify a health promotion strategy aimed at educating older people on the benefits of healthy ageing. </a:t>
            </a:r>
          </a:p>
          <a:p>
            <a:pPr>
              <a:lnSpc>
                <a:spcPct val="150000"/>
              </a:lnSpc>
              <a:spcAft>
                <a:spcPts val="300"/>
              </a:spcAft>
            </a:pPr>
            <a:r>
              <a:rPr lang="en-AU" sz="1800" b="1" dirty="0">
                <a:solidFill>
                  <a:schemeClr val="accent1"/>
                </a:solidFill>
                <a:latin typeface="Arial" panose="020B0604020202020204" pitchFamily="34" charset="0"/>
                <a:cs typeface="Arial" panose="020B0604020202020204" pitchFamily="34" charset="0"/>
              </a:rPr>
              <a:t>We can:</a:t>
            </a:r>
            <a:endParaRPr lang="en-US" sz="1800" dirty="0">
              <a:solidFill>
                <a:schemeClr val="accent1"/>
              </a:solidFill>
              <a:latin typeface="Arial" panose="020B0604020202020204" pitchFamily="34" charset="0"/>
              <a:cs typeface="Arial" panose="020B0604020202020204" pitchFamily="34" charset="0"/>
            </a:endParaRPr>
          </a:p>
          <a:p>
            <a:pPr marL="342900" indent="-342900">
              <a:lnSpc>
                <a:spcPct val="150000"/>
              </a:lnSpc>
              <a:spcAft>
                <a:spcPts val="300"/>
              </a:spcAft>
              <a:buFont typeface="Arial"/>
              <a:buChar char="•"/>
            </a:pPr>
            <a:r>
              <a:rPr lang="en-AU" sz="1800" dirty="0">
                <a:latin typeface="Arial" panose="020B0604020202020204" pitchFamily="34" charset="0"/>
                <a:cs typeface="Arial" panose="020B0604020202020204" pitchFamily="34" charset="0"/>
              </a:rPr>
              <a:t>[classroom teacher to insert co-constructed success criteria]</a:t>
            </a:r>
            <a:endParaRPr lang="en-US" sz="1800" dirty="0">
              <a:latin typeface="Arial" panose="020B0604020202020204" pitchFamily="34" charset="0"/>
              <a:cs typeface="Arial" panose="020B0604020202020204" pitchFamily="34" charset="0"/>
            </a:endParaRPr>
          </a:p>
          <a:p>
            <a:pPr marL="342900" indent="-342900">
              <a:lnSpc>
                <a:spcPct val="150000"/>
              </a:lnSpc>
              <a:spcAft>
                <a:spcPts val="300"/>
              </a:spcAft>
              <a:buFont typeface="Arial"/>
              <a:buChar char="•"/>
            </a:pPr>
            <a:r>
              <a:rPr lang="en-AU" sz="1800" dirty="0">
                <a:latin typeface="Arial" panose="020B0604020202020204" pitchFamily="34" charset="0"/>
                <a:ea typeface="+mn-lt"/>
                <a:cs typeface="Arial" panose="020B0604020202020204" pitchFamily="34" charset="0"/>
              </a:rPr>
              <a:t>[classroom teacher to insert co-constructed success criteria]</a:t>
            </a:r>
            <a:endParaRPr lang="en-US" sz="1800" dirty="0">
              <a:latin typeface="Arial" panose="020B0604020202020204" pitchFamily="34" charset="0"/>
              <a:ea typeface="+mn-lt"/>
              <a:cs typeface="Arial" panose="020B0604020202020204" pitchFamily="34" charset="0"/>
            </a:endParaRPr>
          </a:p>
          <a:p>
            <a:pPr marL="342900" indent="-342900">
              <a:lnSpc>
                <a:spcPct val="150000"/>
              </a:lnSpc>
              <a:spcAft>
                <a:spcPts val="300"/>
              </a:spcAft>
              <a:buFont typeface="Arial"/>
              <a:buChar char="•"/>
            </a:pPr>
            <a:r>
              <a:rPr lang="en-AU" sz="1800" dirty="0">
                <a:latin typeface="Arial" panose="020B0604020202020204" pitchFamily="34" charset="0"/>
                <a:ea typeface="+mn-lt"/>
                <a:cs typeface="Arial" panose="020B0604020202020204" pitchFamily="34" charset="0"/>
              </a:rPr>
              <a:t>[classroom teacher to insert co-constructed success criteria].</a:t>
            </a:r>
            <a:endParaRPr lang="en-AU" sz="18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3648967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C14F2BE-2B07-D603-C176-77CAB2AFE76B}"/>
              </a:ext>
            </a:extLst>
          </p:cNvPr>
          <p:cNvSpPr>
            <a:spLocks noGrp="1"/>
          </p:cNvSpPr>
          <p:nvPr>
            <p:ph type="ctrTitle"/>
          </p:nvPr>
        </p:nvSpPr>
        <p:spPr/>
        <p:txBody>
          <a:bodyPr/>
          <a:lstStyle/>
          <a:p>
            <a:r>
              <a:rPr lang="en-AU" dirty="0"/>
              <a:t>What is healthy ageing?</a:t>
            </a:r>
          </a:p>
        </p:txBody>
      </p:sp>
      <p:sp>
        <p:nvSpPr>
          <p:cNvPr id="3" name="Slide Number Placeholder 2">
            <a:extLst>
              <a:ext uri="{FF2B5EF4-FFF2-40B4-BE49-F238E27FC236}">
                <a16:creationId xmlns:a16="http://schemas.microsoft.com/office/drawing/2014/main" id="{A3472D8E-E0FB-0FA0-64AE-9298455FB45F}"/>
              </a:ext>
              <a:ext uri="{C183D7F6-B498-43B3-948B-1728B52AA6E4}">
                <adec:decorative xmlns:adec="http://schemas.microsoft.com/office/drawing/2017/decorative" val="1"/>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t>5</a:t>
            </a:fld>
            <a:endParaRPr lang="en-AU"/>
          </a:p>
        </p:txBody>
      </p:sp>
    </p:spTree>
    <p:extLst>
      <p:ext uri="{BB962C8B-B14F-4D97-AF65-F5344CB8AC3E}">
        <p14:creationId xmlns:p14="http://schemas.microsoft.com/office/powerpoint/2010/main" val="424759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507211-8984-DE4D-A84A-92EF9009F063}"/>
              </a:ext>
            </a:extLst>
          </p:cNvPr>
          <p:cNvSpPr>
            <a:spLocks noGrp="1"/>
          </p:cNvSpPr>
          <p:nvPr>
            <p:ph type="title"/>
          </p:nvPr>
        </p:nvSpPr>
        <p:spPr>
          <a:xfrm>
            <a:off x="5400000" y="360000"/>
            <a:ext cx="6444000" cy="554400"/>
          </a:xfrm>
        </p:spPr>
        <p:txBody>
          <a:bodyPr/>
          <a:lstStyle/>
          <a:p>
            <a:r>
              <a:rPr lang="en-AU" dirty="0">
                <a:latin typeface="+mj-lt"/>
              </a:rPr>
              <a:t>Healthy ageing</a:t>
            </a:r>
          </a:p>
        </p:txBody>
      </p:sp>
      <p:sp>
        <p:nvSpPr>
          <p:cNvPr id="10" name="Text Placeholder 9">
            <a:extLst>
              <a:ext uri="{FF2B5EF4-FFF2-40B4-BE49-F238E27FC236}">
                <a16:creationId xmlns:a16="http://schemas.microsoft.com/office/drawing/2014/main" id="{85EAFE00-5612-FFC7-5AE0-F68E515AB5F1}"/>
              </a:ext>
            </a:extLst>
          </p:cNvPr>
          <p:cNvSpPr>
            <a:spLocks noGrp="1"/>
          </p:cNvSpPr>
          <p:nvPr>
            <p:ph type="body" sz="quarter" idx="18"/>
          </p:nvPr>
        </p:nvSpPr>
        <p:spPr>
          <a:xfrm>
            <a:off x="5399997" y="982520"/>
            <a:ext cx="6443999" cy="351065"/>
          </a:xfrm>
        </p:spPr>
        <p:txBody>
          <a:bodyPr/>
          <a:lstStyle/>
          <a:p>
            <a:r>
              <a:rPr lang="en-AU" dirty="0">
                <a:latin typeface="+mj-lt"/>
              </a:rPr>
              <a:t>Class discussion</a:t>
            </a:r>
          </a:p>
        </p:txBody>
      </p:sp>
      <p:sp>
        <p:nvSpPr>
          <p:cNvPr id="4" name="Rectangle: Rounded Corners 3">
            <a:extLst>
              <a:ext uri="{FF2B5EF4-FFF2-40B4-BE49-F238E27FC236}">
                <a16:creationId xmlns:a16="http://schemas.microsoft.com/office/drawing/2014/main" id="{8B2DB212-2B34-0D48-49F2-00A51E038274}"/>
              </a:ext>
            </a:extLst>
          </p:cNvPr>
          <p:cNvSpPr/>
          <p:nvPr/>
        </p:nvSpPr>
        <p:spPr>
          <a:xfrm>
            <a:off x="5411788" y="1803467"/>
            <a:ext cx="6432207" cy="404011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nSpc>
                <a:spcPct val="150000"/>
              </a:lnSpc>
              <a:spcAft>
                <a:spcPts val="600"/>
              </a:spcAft>
              <a:buFont typeface="Arial" panose="020B0604020202020204" pitchFamily="34" charset="0"/>
              <a:buChar char="•"/>
            </a:pPr>
            <a:r>
              <a:rPr lang="en-AU" sz="1800" dirty="0">
                <a:solidFill>
                  <a:schemeClr val="bg1"/>
                </a:solidFill>
                <a:latin typeface="+mn-lt"/>
              </a:rPr>
              <a:t>What behaviours through earlier life stages, impact how healthy you are as you get older? </a:t>
            </a:r>
          </a:p>
          <a:p>
            <a:pPr marL="342900" indent="-342900">
              <a:lnSpc>
                <a:spcPct val="150000"/>
              </a:lnSpc>
              <a:spcAft>
                <a:spcPts val="600"/>
              </a:spcAft>
              <a:buFont typeface="Arial" panose="020B0604020202020204" pitchFamily="34" charset="0"/>
              <a:buChar char="•"/>
            </a:pPr>
            <a:r>
              <a:rPr lang="en-AU" sz="1800" dirty="0">
                <a:solidFill>
                  <a:schemeClr val="bg1"/>
                </a:solidFill>
                <a:latin typeface="+mn-lt"/>
              </a:rPr>
              <a:t>How do dietary choices and physical activity levels during childhood and adolescence influence health outcomes in older age?</a:t>
            </a:r>
          </a:p>
          <a:p>
            <a:pPr marL="342900" indent="-342900">
              <a:lnSpc>
                <a:spcPct val="150000"/>
              </a:lnSpc>
              <a:spcAft>
                <a:spcPts val="600"/>
              </a:spcAft>
              <a:buFont typeface="Arial" panose="020B0604020202020204" pitchFamily="34" charset="0"/>
              <a:buChar char="•"/>
            </a:pPr>
            <a:r>
              <a:rPr lang="en-AU" sz="1800" dirty="0">
                <a:solidFill>
                  <a:schemeClr val="bg1"/>
                </a:solidFill>
                <a:latin typeface="+mn-lt"/>
              </a:rPr>
              <a:t>What long-term impacts do habits such as smoking or alcohol consumption in your younger years have on health as you age?</a:t>
            </a:r>
            <a:endParaRPr lang="en-AU" sz="1800" dirty="0">
              <a:latin typeface="+mn-lt"/>
            </a:endParaRPr>
          </a:p>
        </p:txBody>
      </p:sp>
      <p:pic>
        <p:nvPicPr>
          <p:cNvPr id="2" name="Picture Placeholder 1">
            <a:extLst>
              <a:ext uri="{FF2B5EF4-FFF2-40B4-BE49-F238E27FC236}">
                <a16:creationId xmlns:a16="http://schemas.microsoft.com/office/drawing/2014/main" id="{3C2689C2-0439-D0C5-DA69-09EF57C6502B}"/>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hqprint">
            <a:extLst>
              <a:ext uri="{28A0092B-C50C-407E-A947-70E740481C1C}">
                <a14:useLocalDpi xmlns:a14="http://schemas.microsoft.com/office/drawing/2010/main"/>
              </a:ext>
            </a:extLst>
          </a:blip>
          <a:srcRect/>
          <a:stretch>
            <a:fillRect/>
          </a:stretch>
        </p:blipFill>
        <p:spPr>
          <a:xfrm>
            <a:off x="0" y="0"/>
            <a:ext cx="5040313" cy="6858000"/>
          </a:xfrm>
          <a:prstGeom prst="rect">
            <a:avLst/>
          </a:prstGeom>
        </p:spPr>
      </p:pic>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6</a:t>
            </a:fld>
            <a:endParaRPr lang="en-AU" dirty="0"/>
          </a:p>
        </p:txBody>
      </p:sp>
    </p:spTree>
    <p:extLst>
      <p:ext uri="{BB962C8B-B14F-4D97-AF65-F5344CB8AC3E}">
        <p14:creationId xmlns:p14="http://schemas.microsoft.com/office/powerpoint/2010/main" val="272978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552769-C072-4E24-0282-415FE6B46F1E}"/>
              </a:ext>
            </a:extLst>
          </p:cNvPr>
          <p:cNvSpPr>
            <a:spLocks noGrp="1"/>
          </p:cNvSpPr>
          <p:nvPr>
            <p:ph type="title"/>
          </p:nvPr>
        </p:nvSpPr>
        <p:spPr/>
        <p:txBody>
          <a:bodyPr/>
          <a:lstStyle/>
          <a:p>
            <a:r>
              <a:rPr lang="en-AU" dirty="0">
                <a:latin typeface="+mj-lt"/>
              </a:rPr>
              <a:t>Y chart</a:t>
            </a:r>
          </a:p>
        </p:txBody>
      </p:sp>
      <p:sp>
        <p:nvSpPr>
          <p:cNvPr id="4" name="Text Placeholder 3">
            <a:extLst>
              <a:ext uri="{FF2B5EF4-FFF2-40B4-BE49-F238E27FC236}">
                <a16:creationId xmlns:a16="http://schemas.microsoft.com/office/drawing/2014/main" id="{B89B7B48-AD44-6B10-B62B-9330C1C0B7A7}"/>
              </a:ext>
            </a:extLst>
          </p:cNvPr>
          <p:cNvSpPr>
            <a:spLocks noGrp="1"/>
          </p:cNvSpPr>
          <p:nvPr>
            <p:ph type="body" sz="quarter" idx="18"/>
          </p:nvPr>
        </p:nvSpPr>
        <p:spPr/>
        <p:txBody>
          <a:bodyPr/>
          <a:lstStyle/>
          <a:p>
            <a:r>
              <a:rPr lang="en-AU" dirty="0"/>
              <a:t>Brainstorm what healthy ageing looks like, sounds like and feels like</a:t>
            </a:r>
          </a:p>
        </p:txBody>
      </p:sp>
      <p:grpSp>
        <p:nvGrpSpPr>
          <p:cNvPr id="5" name="Group 4">
            <a:extLst>
              <a:ext uri="{FF2B5EF4-FFF2-40B4-BE49-F238E27FC236}">
                <a16:creationId xmlns:a16="http://schemas.microsoft.com/office/drawing/2014/main" id="{AD95A844-D9CC-F2C5-4042-F1F7AC1E7139}"/>
              </a:ext>
              <a:ext uri="{C183D7F6-B498-43B3-948B-1728B52AA6E4}">
                <adec:decorative xmlns:adec="http://schemas.microsoft.com/office/drawing/2017/decorative" val="1"/>
              </a:ext>
            </a:extLst>
          </p:cNvPr>
          <p:cNvGrpSpPr/>
          <p:nvPr/>
        </p:nvGrpSpPr>
        <p:grpSpPr>
          <a:xfrm>
            <a:off x="2607384" y="2108496"/>
            <a:ext cx="6977233" cy="4587504"/>
            <a:chOff x="2595200" y="2198467"/>
            <a:chExt cx="6977233" cy="4587504"/>
          </a:xfrm>
        </p:grpSpPr>
        <p:cxnSp>
          <p:nvCxnSpPr>
            <p:cNvPr id="6" name="Google Shape;84;p15">
              <a:extLst>
                <a:ext uri="{FF2B5EF4-FFF2-40B4-BE49-F238E27FC236}">
                  <a16:creationId xmlns:a16="http://schemas.microsoft.com/office/drawing/2014/main" id="{20CDBC76-88CF-B631-B4EB-4AF80B8B066D}"/>
                </a:ext>
                <a:ext uri="{C183D7F6-B498-43B3-948B-1728B52AA6E4}">
                  <adec:decorative xmlns:adec="http://schemas.microsoft.com/office/drawing/2017/decorative" val="1"/>
                </a:ext>
              </a:extLst>
            </p:cNvPr>
            <p:cNvCxnSpPr/>
            <p:nvPr/>
          </p:nvCxnSpPr>
          <p:spPr>
            <a:xfrm flipH="1">
              <a:off x="6069086" y="3653971"/>
              <a:ext cx="12400" cy="3132000"/>
            </a:xfrm>
            <a:prstGeom prst="straightConnector1">
              <a:avLst/>
            </a:prstGeom>
            <a:noFill/>
            <a:ln w="38100" cap="flat" cmpd="sng">
              <a:solidFill>
                <a:srgbClr val="007A8A"/>
              </a:solidFill>
              <a:prstDash val="solid"/>
              <a:round/>
              <a:headEnd type="none" w="sm" len="sm"/>
              <a:tailEnd type="none" w="sm" len="sm"/>
            </a:ln>
          </p:spPr>
        </p:cxnSp>
        <p:cxnSp>
          <p:nvCxnSpPr>
            <p:cNvPr id="7" name="Google Shape;85;p15">
              <a:extLst>
                <a:ext uri="{FF2B5EF4-FFF2-40B4-BE49-F238E27FC236}">
                  <a16:creationId xmlns:a16="http://schemas.microsoft.com/office/drawing/2014/main" id="{A52083FA-2C84-0A3E-DFBE-451C0A965B17}"/>
                </a:ext>
                <a:ext uri="{C183D7F6-B498-43B3-948B-1728B52AA6E4}">
                  <adec:decorative xmlns:adec="http://schemas.microsoft.com/office/drawing/2017/decorative" val="1"/>
                </a:ext>
              </a:extLst>
            </p:cNvPr>
            <p:cNvCxnSpPr/>
            <p:nvPr/>
          </p:nvCxnSpPr>
          <p:spPr>
            <a:xfrm flipH="1">
              <a:off x="6071633" y="2198467"/>
              <a:ext cx="3500800" cy="1481200"/>
            </a:xfrm>
            <a:prstGeom prst="straightConnector1">
              <a:avLst/>
            </a:prstGeom>
            <a:noFill/>
            <a:ln w="38100" cap="flat" cmpd="sng">
              <a:solidFill>
                <a:srgbClr val="007A8A"/>
              </a:solidFill>
              <a:prstDash val="solid"/>
              <a:round/>
              <a:headEnd type="none" w="sm" len="sm"/>
              <a:tailEnd type="none" w="sm" len="sm"/>
            </a:ln>
          </p:spPr>
        </p:cxnSp>
        <p:cxnSp>
          <p:nvCxnSpPr>
            <p:cNvPr id="8" name="Google Shape;86;p15">
              <a:extLst>
                <a:ext uri="{FF2B5EF4-FFF2-40B4-BE49-F238E27FC236}">
                  <a16:creationId xmlns:a16="http://schemas.microsoft.com/office/drawing/2014/main" id="{C0F6AAA0-094C-0365-0721-6EAF9DD2CD64}"/>
                </a:ext>
                <a:ext uri="{C183D7F6-B498-43B3-948B-1728B52AA6E4}">
                  <adec:decorative xmlns:adec="http://schemas.microsoft.com/office/drawing/2017/decorative" val="1"/>
                </a:ext>
              </a:extLst>
            </p:cNvPr>
            <p:cNvCxnSpPr/>
            <p:nvPr/>
          </p:nvCxnSpPr>
          <p:spPr>
            <a:xfrm>
              <a:off x="2595200" y="2198467"/>
              <a:ext cx="3500800" cy="1481200"/>
            </a:xfrm>
            <a:prstGeom prst="straightConnector1">
              <a:avLst/>
            </a:prstGeom>
            <a:noFill/>
            <a:ln w="38100" cap="flat" cmpd="sng">
              <a:solidFill>
                <a:srgbClr val="007A8A"/>
              </a:solidFill>
              <a:prstDash val="solid"/>
              <a:round/>
              <a:headEnd type="none" w="sm" len="sm"/>
              <a:tailEnd type="none" w="sm" len="sm"/>
            </a:ln>
          </p:spPr>
        </p:cxnSp>
      </p:grpSp>
      <p:sp>
        <p:nvSpPr>
          <p:cNvPr id="10" name="Google Shape;93;p15">
            <a:extLst>
              <a:ext uri="{FF2B5EF4-FFF2-40B4-BE49-F238E27FC236}">
                <a16:creationId xmlns:a16="http://schemas.microsoft.com/office/drawing/2014/main" id="{C8E43B06-6891-5E9A-C278-2A28E53D5F9A}"/>
              </a:ext>
            </a:extLst>
          </p:cNvPr>
          <p:cNvSpPr txBox="1"/>
          <p:nvPr/>
        </p:nvSpPr>
        <p:spPr>
          <a:xfrm>
            <a:off x="974414" y="3740611"/>
            <a:ext cx="3754525" cy="382691"/>
          </a:xfrm>
          <a:prstGeom prst="rect">
            <a:avLst/>
          </a:prstGeom>
          <a:noFill/>
          <a:ln>
            <a:noFill/>
          </a:ln>
        </p:spPr>
        <p:txBody>
          <a:bodyPr spcFirstLastPara="1" wrap="square" lIns="121900" tIns="0" rIns="121900" bIns="121900" anchor="t" anchorCtr="0">
            <a:noAutofit/>
          </a:bodyPr>
          <a:lstStyle/>
          <a:p>
            <a:pPr algn="ctr"/>
            <a:r>
              <a:rPr lang="en-AU" sz="1600" dirty="0">
                <a:solidFill>
                  <a:srgbClr val="000000"/>
                </a:solidFill>
                <a:ea typeface="Montserrat"/>
                <a:cs typeface="Arial" panose="020B0604020202020204" pitchFamily="34" charset="0"/>
                <a:sym typeface="Montserrat"/>
              </a:rPr>
              <a:t>Healthy ageing sounds like</a:t>
            </a:r>
            <a:endParaRPr sz="1600" dirty="0">
              <a:solidFill>
                <a:srgbClr val="000000"/>
              </a:solidFill>
              <a:ea typeface="Montserrat"/>
              <a:cs typeface="Montserrat"/>
              <a:sym typeface="Montserrat"/>
            </a:endParaRPr>
          </a:p>
          <a:p>
            <a:pPr algn="ctr">
              <a:buClr>
                <a:srgbClr val="000000"/>
              </a:buClr>
              <a:buSzPts val="1200"/>
            </a:pPr>
            <a:endParaRPr sz="1600" dirty="0">
              <a:solidFill>
                <a:srgbClr val="000000"/>
              </a:solidFill>
              <a:ea typeface="Montserrat"/>
              <a:cs typeface="Montserrat"/>
              <a:sym typeface="Montserrat"/>
            </a:endParaRPr>
          </a:p>
        </p:txBody>
      </p:sp>
      <p:sp>
        <p:nvSpPr>
          <p:cNvPr id="9" name="Google Shape;95;p15">
            <a:extLst>
              <a:ext uri="{FF2B5EF4-FFF2-40B4-BE49-F238E27FC236}">
                <a16:creationId xmlns:a16="http://schemas.microsoft.com/office/drawing/2014/main" id="{86BE6A42-35CE-88AA-164E-ADA1FC819A71}"/>
              </a:ext>
            </a:extLst>
          </p:cNvPr>
          <p:cNvSpPr txBox="1"/>
          <p:nvPr/>
        </p:nvSpPr>
        <p:spPr>
          <a:xfrm>
            <a:off x="3688070" y="1980343"/>
            <a:ext cx="4786400" cy="536230"/>
          </a:xfrm>
          <a:prstGeom prst="rect">
            <a:avLst/>
          </a:prstGeom>
          <a:noFill/>
          <a:ln>
            <a:noFill/>
          </a:ln>
        </p:spPr>
        <p:txBody>
          <a:bodyPr spcFirstLastPara="1" wrap="square" lIns="121900" tIns="121900" rIns="121900" bIns="121900" anchor="t" anchorCtr="0">
            <a:noAutofit/>
          </a:bodyPr>
          <a:lstStyle/>
          <a:p>
            <a:pPr algn="ctr"/>
            <a:r>
              <a:rPr lang="en" sz="1600" dirty="0">
                <a:solidFill>
                  <a:srgbClr val="000000"/>
                </a:solidFill>
                <a:ea typeface="Montserrat"/>
                <a:cs typeface="Arial" panose="020B0604020202020204" pitchFamily="34" charset="0"/>
                <a:sym typeface="Montserrat"/>
              </a:rPr>
              <a:t>Healthy ageing looks like </a:t>
            </a:r>
            <a:endParaRPr sz="1600" dirty="0">
              <a:solidFill>
                <a:srgbClr val="000000"/>
              </a:solidFill>
              <a:ea typeface="Arial"/>
              <a:cs typeface="Arial" panose="020B0604020202020204" pitchFamily="34" charset="0"/>
              <a:sym typeface="Arial"/>
            </a:endParaRPr>
          </a:p>
        </p:txBody>
      </p:sp>
      <p:sp>
        <p:nvSpPr>
          <p:cNvPr id="11" name="Google Shape;93;p15">
            <a:extLst>
              <a:ext uri="{FF2B5EF4-FFF2-40B4-BE49-F238E27FC236}">
                <a16:creationId xmlns:a16="http://schemas.microsoft.com/office/drawing/2014/main" id="{B92FBE1D-DDDC-8DE8-905E-AA11E00FA74C}"/>
              </a:ext>
            </a:extLst>
          </p:cNvPr>
          <p:cNvSpPr txBox="1"/>
          <p:nvPr/>
        </p:nvSpPr>
        <p:spPr>
          <a:xfrm>
            <a:off x="7118732" y="3740611"/>
            <a:ext cx="3754525" cy="514340"/>
          </a:xfrm>
          <a:prstGeom prst="rect">
            <a:avLst/>
          </a:prstGeom>
          <a:noFill/>
          <a:ln>
            <a:noFill/>
          </a:ln>
        </p:spPr>
        <p:txBody>
          <a:bodyPr spcFirstLastPara="1" wrap="square" lIns="121900" tIns="0" rIns="121900" bIns="121900" anchor="t" anchorCtr="0">
            <a:noAutofit/>
          </a:bodyPr>
          <a:lstStyle/>
          <a:p>
            <a:pPr algn="ctr"/>
            <a:r>
              <a:rPr lang="en-AU" sz="1600" dirty="0">
                <a:solidFill>
                  <a:srgbClr val="000000"/>
                </a:solidFill>
                <a:ea typeface="Montserrat"/>
                <a:cs typeface="Arial" panose="020B0604020202020204" pitchFamily="34" charset="0"/>
                <a:sym typeface="Montserrat"/>
              </a:rPr>
              <a:t>Healthy ageing feels like</a:t>
            </a:r>
            <a:endParaRPr sz="1600" dirty="0">
              <a:cs typeface="Arial" panose="020B0604020202020204" pitchFamily="34" charset="0"/>
            </a:endParaRPr>
          </a:p>
          <a:p>
            <a:pPr algn="ctr">
              <a:buClr>
                <a:srgbClr val="000000"/>
              </a:buClr>
              <a:buSzPts val="1000"/>
            </a:pPr>
            <a:endParaRPr sz="1600" dirty="0">
              <a:solidFill>
                <a:srgbClr val="000000"/>
              </a:solidFill>
              <a:ea typeface="Montserrat"/>
              <a:cs typeface="Montserrat"/>
              <a:sym typeface="Montserrat"/>
            </a:endParaRPr>
          </a:p>
          <a:p>
            <a:pPr algn="ctr">
              <a:buClr>
                <a:srgbClr val="000000"/>
              </a:buClr>
              <a:buSzPts val="1000"/>
            </a:pPr>
            <a:endParaRPr sz="1600" dirty="0">
              <a:solidFill>
                <a:srgbClr val="000000"/>
              </a:solidFill>
              <a:ea typeface="Montserrat"/>
              <a:cs typeface="Montserrat"/>
              <a:sym typeface="Montserrat"/>
            </a:endParaRPr>
          </a:p>
          <a:p>
            <a:pPr algn="ctr">
              <a:buClr>
                <a:srgbClr val="000000"/>
              </a:buClr>
              <a:buSzPts val="1200"/>
            </a:pPr>
            <a:endParaRPr sz="1600" dirty="0">
              <a:solidFill>
                <a:srgbClr val="000000"/>
              </a:solidFill>
              <a:ea typeface="Montserrat"/>
              <a:cs typeface="Montserrat"/>
              <a:sym typeface="Montserrat"/>
            </a:endParaRPr>
          </a:p>
        </p:txBody>
      </p:sp>
      <p:sp>
        <p:nvSpPr>
          <p:cNvPr id="2" name="Slide Number Placeholder 1">
            <a:extLst>
              <a:ext uri="{FF2B5EF4-FFF2-40B4-BE49-F238E27FC236}">
                <a16:creationId xmlns:a16="http://schemas.microsoft.com/office/drawing/2014/main" id="{0858677E-26AA-AD7C-3537-E8CE0804686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1058666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F35C43A-1050-2B27-91A5-D799E9FBC00D}"/>
              </a:ext>
            </a:extLst>
          </p:cNvPr>
          <p:cNvSpPr>
            <a:spLocks noGrp="1"/>
          </p:cNvSpPr>
          <p:nvPr>
            <p:ph type="title"/>
          </p:nvPr>
        </p:nvSpPr>
        <p:spPr/>
        <p:txBody>
          <a:bodyPr/>
          <a:lstStyle/>
          <a:p>
            <a:r>
              <a:rPr lang="en-AU" dirty="0"/>
              <a:t>Quality of life for older Australians</a:t>
            </a:r>
          </a:p>
        </p:txBody>
      </p:sp>
      <p:sp>
        <p:nvSpPr>
          <p:cNvPr id="7" name="Text Placeholder 6">
            <a:extLst>
              <a:ext uri="{FF2B5EF4-FFF2-40B4-BE49-F238E27FC236}">
                <a16:creationId xmlns:a16="http://schemas.microsoft.com/office/drawing/2014/main" id="{8E4F2F33-AAC2-5BA0-C7BF-4CA9E32EAB70}"/>
              </a:ext>
            </a:extLst>
          </p:cNvPr>
          <p:cNvSpPr>
            <a:spLocks noGrp="1"/>
          </p:cNvSpPr>
          <p:nvPr>
            <p:ph type="body" sz="quarter" idx="18"/>
          </p:nvPr>
        </p:nvSpPr>
        <p:spPr>
          <a:xfrm>
            <a:off x="354000" y="905601"/>
            <a:ext cx="11483999" cy="310015"/>
          </a:xfrm>
        </p:spPr>
        <p:txBody>
          <a:bodyPr/>
          <a:lstStyle/>
          <a:p>
            <a:r>
              <a:rPr lang="en-AU" dirty="0"/>
              <a:t>Influential factors</a:t>
            </a:r>
          </a:p>
        </p:txBody>
      </p:sp>
      <p:sp>
        <p:nvSpPr>
          <p:cNvPr id="6" name="Text Placeholder 5">
            <a:extLst>
              <a:ext uri="{FF2B5EF4-FFF2-40B4-BE49-F238E27FC236}">
                <a16:creationId xmlns:a16="http://schemas.microsoft.com/office/drawing/2014/main" id="{1D73C0B2-4CB0-6141-3AC8-1B1A5123FE95}"/>
              </a:ext>
            </a:extLst>
          </p:cNvPr>
          <p:cNvSpPr>
            <a:spLocks noGrp="1"/>
          </p:cNvSpPr>
          <p:nvPr>
            <p:ph type="body" sz="quarter" idx="17"/>
          </p:nvPr>
        </p:nvSpPr>
        <p:spPr/>
        <p:txBody>
          <a:bodyPr/>
          <a:lstStyle/>
          <a:p>
            <a:pPr>
              <a:spcAft>
                <a:spcPts val="600"/>
              </a:spcAft>
            </a:pPr>
            <a:r>
              <a:rPr lang="en-AU" sz="1800" dirty="0"/>
              <a:t>On your Y-chart diagram, use highlighters to categorise these into the following factors that may influence the quality of life for older Australians. </a:t>
            </a:r>
          </a:p>
          <a:p>
            <a:pPr marL="342900" indent="-342900">
              <a:spcAft>
                <a:spcPts val="600"/>
              </a:spcAft>
              <a:buFont typeface="Arial" panose="020B0604020202020204" pitchFamily="34" charset="0"/>
              <a:buChar char="•"/>
            </a:pPr>
            <a:r>
              <a:rPr lang="en-AU" sz="1800" dirty="0"/>
              <a:t>Physical factors</a:t>
            </a:r>
          </a:p>
          <a:p>
            <a:pPr marL="342900" indent="-342900">
              <a:spcAft>
                <a:spcPts val="600"/>
              </a:spcAft>
              <a:buFont typeface="Arial" panose="020B0604020202020204" pitchFamily="34" charset="0"/>
              <a:buChar char="•"/>
            </a:pPr>
            <a:r>
              <a:rPr lang="en-AU" sz="1800" dirty="0"/>
              <a:t>Mental health factors</a:t>
            </a:r>
          </a:p>
          <a:p>
            <a:pPr marL="342900" indent="-342900">
              <a:spcAft>
                <a:spcPts val="600"/>
              </a:spcAft>
              <a:buFont typeface="Arial" panose="020B0604020202020204" pitchFamily="34" charset="0"/>
              <a:buChar char="•"/>
            </a:pPr>
            <a:r>
              <a:rPr lang="en-AU" sz="1800" dirty="0"/>
              <a:t>Social health factors</a:t>
            </a:r>
          </a:p>
          <a:p>
            <a:pPr marL="342900" indent="-342900">
              <a:spcAft>
                <a:spcPts val="600"/>
              </a:spcAft>
              <a:buFont typeface="Arial" panose="020B0604020202020204" pitchFamily="34" charset="0"/>
              <a:buChar char="•"/>
            </a:pPr>
            <a:r>
              <a:rPr lang="en-AU" sz="1800" dirty="0"/>
              <a:t>Healthcare access</a:t>
            </a:r>
          </a:p>
        </p:txBody>
      </p:sp>
      <p:sp>
        <p:nvSpPr>
          <p:cNvPr id="2" name="Slide Number Placeholder 1">
            <a:extLst>
              <a:ext uri="{FF2B5EF4-FFF2-40B4-BE49-F238E27FC236}">
                <a16:creationId xmlns:a16="http://schemas.microsoft.com/office/drawing/2014/main" id="{DDBA7A51-B370-815B-C0E5-0FCB3C357D5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4286473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507211-8984-DE4D-A84A-92EF9009F063}"/>
              </a:ext>
            </a:extLst>
          </p:cNvPr>
          <p:cNvSpPr>
            <a:spLocks noGrp="1"/>
          </p:cNvSpPr>
          <p:nvPr>
            <p:ph type="title"/>
          </p:nvPr>
        </p:nvSpPr>
        <p:spPr>
          <a:xfrm>
            <a:off x="5400000" y="360000"/>
            <a:ext cx="6444000" cy="554400"/>
          </a:xfrm>
        </p:spPr>
        <p:txBody>
          <a:bodyPr/>
          <a:lstStyle/>
          <a:p>
            <a:r>
              <a:rPr lang="en-AU" dirty="0">
                <a:latin typeface="+mj-lt"/>
              </a:rPr>
              <a:t>Definition</a:t>
            </a:r>
            <a:endParaRPr lang="en-AU" dirty="0">
              <a:latin typeface="+mj-lt"/>
              <a:cs typeface="Arial"/>
            </a:endParaRPr>
          </a:p>
        </p:txBody>
      </p:sp>
      <p:sp>
        <p:nvSpPr>
          <p:cNvPr id="10" name="Text Placeholder 9">
            <a:extLst>
              <a:ext uri="{FF2B5EF4-FFF2-40B4-BE49-F238E27FC236}">
                <a16:creationId xmlns:a16="http://schemas.microsoft.com/office/drawing/2014/main" id="{85EAFE00-5612-FFC7-5AE0-F68E515AB5F1}"/>
              </a:ext>
            </a:extLst>
          </p:cNvPr>
          <p:cNvSpPr>
            <a:spLocks noGrp="1"/>
          </p:cNvSpPr>
          <p:nvPr>
            <p:ph type="body" sz="quarter" idx="18"/>
          </p:nvPr>
        </p:nvSpPr>
        <p:spPr>
          <a:xfrm>
            <a:off x="5399997" y="982520"/>
            <a:ext cx="6443999" cy="351065"/>
          </a:xfrm>
        </p:spPr>
        <p:txBody>
          <a:bodyPr/>
          <a:lstStyle/>
          <a:p>
            <a:r>
              <a:rPr lang="en-AU" dirty="0">
                <a:latin typeface="+mj-lt"/>
                <a:cs typeface="Arial"/>
              </a:rPr>
              <a:t>What is healthy ageing?</a:t>
            </a:r>
            <a:endParaRPr lang="en-AU" dirty="0">
              <a:latin typeface="+mj-lt"/>
            </a:endParaRPr>
          </a:p>
        </p:txBody>
      </p:sp>
      <p:sp>
        <p:nvSpPr>
          <p:cNvPr id="16" name="Text Placeholder 11">
            <a:extLst>
              <a:ext uri="{FF2B5EF4-FFF2-40B4-BE49-F238E27FC236}">
                <a16:creationId xmlns:a16="http://schemas.microsoft.com/office/drawing/2014/main" id="{962EC30A-36DD-411A-28ED-9FC2090B79B8}"/>
              </a:ext>
            </a:extLst>
          </p:cNvPr>
          <p:cNvSpPr txBox="1">
            <a:spLocks/>
          </p:cNvSpPr>
          <p:nvPr/>
        </p:nvSpPr>
        <p:spPr>
          <a:xfrm>
            <a:off x="5399997" y="1690558"/>
            <a:ext cx="5567880" cy="534531"/>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dirty="0">
                <a:latin typeface="+mn-lt"/>
                <a:cs typeface="Arial"/>
              </a:rPr>
              <a:t>Watch the video </a:t>
            </a:r>
            <a:r>
              <a:rPr lang="en-AU" sz="1800" u="sng" dirty="0">
                <a:solidFill>
                  <a:srgbClr val="2F5496"/>
                </a:solidFill>
                <a:effectLst/>
                <a:latin typeface="Arial"/>
                <a:ea typeface="Calibri"/>
                <a:cs typeface="Arial"/>
                <a:hlinkClick r:id="rId3"/>
              </a:rPr>
              <a:t>1-Live Well (1:35)</a:t>
            </a:r>
            <a:r>
              <a:rPr lang="en-AU" sz="1800" dirty="0">
                <a:solidFill>
                  <a:srgbClr val="2F5496"/>
                </a:solidFill>
                <a:latin typeface="Arial"/>
                <a:ea typeface="Calibri"/>
                <a:cs typeface="Arial"/>
              </a:rPr>
              <a:t> </a:t>
            </a:r>
            <a:r>
              <a:rPr lang="en-AU" sz="1800" dirty="0">
                <a:latin typeface="+mn-lt"/>
                <a:ea typeface="Calibri"/>
                <a:cs typeface="Arial"/>
              </a:rPr>
              <a:t>on healthy ageing. </a:t>
            </a:r>
          </a:p>
        </p:txBody>
      </p:sp>
      <p:sp>
        <p:nvSpPr>
          <p:cNvPr id="14" name="Rectangle: Rounded Corners 13">
            <a:extLst>
              <a:ext uri="{FF2B5EF4-FFF2-40B4-BE49-F238E27FC236}">
                <a16:creationId xmlns:a16="http://schemas.microsoft.com/office/drawing/2014/main" id="{91656FFF-F3C5-4EDD-8BD5-72639504FFED}"/>
              </a:ext>
            </a:extLst>
          </p:cNvPr>
          <p:cNvSpPr/>
          <p:nvPr/>
        </p:nvSpPr>
        <p:spPr>
          <a:xfrm>
            <a:off x="5411789" y="3535779"/>
            <a:ext cx="6432207" cy="28094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spcAft>
                <a:spcPts val="600"/>
              </a:spcAft>
            </a:pPr>
            <a:r>
              <a:rPr lang="en-AU" sz="1800" b="1" dirty="0">
                <a:solidFill>
                  <a:schemeClr val="bg1"/>
                </a:solidFill>
                <a:latin typeface="+mn-lt"/>
              </a:rPr>
              <a:t>Individual activity:</a:t>
            </a:r>
          </a:p>
          <a:p>
            <a:pPr marL="285750" indent="-285750">
              <a:lnSpc>
                <a:spcPct val="150000"/>
              </a:lnSpc>
              <a:spcAft>
                <a:spcPts val="600"/>
              </a:spcAft>
              <a:buFont typeface="Arial" panose="020B0604020202020204" pitchFamily="34" charset="0"/>
              <a:buChar char="•"/>
            </a:pPr>
            <a:r>
              <a:rPr lang="en-AU" sz="1800" dirty="0">
                <a:solidFill>
                  <a:schemeClr val="bg1"/>
                </a:solidFill>
                <a:latin typeface="+mn-lt"/>
              </a:rPr>
              <a:t>write your own definition of healthy ageing.</a:t>
            </a:r>
          </a:p>
          <a:p>
            <a:pPr>
              <a:lnSpc>
                <a:spcPct val="150000"/>
              </a:lnSpc>
              <a:spcAft>
                <a:spcPts val="600"/>
              </a:spcAft>
            </a:pPr>
            <a:endParaRPr lang="en-AU" sz="1800" b="1" dirty="0">
              <a:solidFill>
                <a:schemeClr val="bg1"/>
              </a:solidFill>
              <a:latin typeface="+mn-lt"/>
            </a:endParaRPr>
          </a:p>
          <a:p>
            <a:pPr>
              <a:lnSpc>
                <a:spcPct val="150000"/>
              </a:lnSpc>
              <a:spcAft>
                <a:spcPts val="600"/>
              </a:spcAft>
            </a:pPr>
            <a:r>
              <a:rPr lang="en-AU" sz="1800" b="1" dirty="0">
                <a:solidFill>
                  <a:schemeClr val="bg1"/>
                </a:solidFill>
                <a:latin typeface="+mn-lt"/>
              </a:rPr>
              <a:t>Note: </a:t>
            </a:r>
            <a:r>
              <a:rPr lang="en-AU" sz="1800" dirty="0">
                <a:solidFill>
                  <a:schemeClr val="bg1"/>
                </a:solidFill>
                <a:latin typeface="+mn-lt"/>
              </a:rPr>
              <a:t>this definition will be refined as your knowledge and understanding develops.</a:t>
            </a:r>
            <a:endParaRPr lang="en-AU" sz="1800" dirty="0">
              <a:latin typeface="+mn-lt"/>
            </a:endParaRPr>
          </a:p>
        </p:txBody>
      </p:sp>
      <p:pic>
        <p:nvPicPr>
          <p:cNvPr id="13" name="Picture Placeholder 12">
            <a:extLst>
              <a:ext uri="{FF2B5EF4-FFF2-40B4-BE49-F238E27FC236}">
                <a16:creationId xmlns:a16="http://schemas.microsoft.com/office/drawing/2014/main" id="{A4EB43EB-C8AE-D283-B0AD-856A0EE671D3}"/>
              </a:ext>
              <a:ext uri="{C183D7F6-B498-43B3-948B-1728B52AA6E4}">
                <adec:decorative xmlns:adec="http://schemas.microsoft.com/office/drawing/2017/decorative" val="1"/>
              </a:ext>
            </a:extLst>
          </p:cNvPr>
          <p:cNvPicPr>
            <a:picLocks noGrp="1" noChangeAspect="1"/>
          </p:cNvPicPr>
          <p:nvPr>
            <p:ph type="pic" sz="quarter" idx="13"/>
          </p:nvPr>
        </p:nvPicPr>
        <p:blipFill>
          <a:blip r:embed="rId4" cstate="hqprint">
            <a:extLst>
              <a:ext uri="{28A0092B-C50C-407E-A947-70E740481C1C}">
                <a14:useLocalDpi xmlns:a14="http://schemas.microsoft.com/office/drawing/2010/main"/>
              </a:ext>
            </a:extLst>
          </a:blip>
          <a:srcRect/>
          <a:stretch>
            <a:fillRect/>
          </a:stretch>
        </p:blipFill>
        <p:spPr/>
      </p:pic>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9</a:t>
            </a:fld>
            <a:endParaRPr lang="en-AU"/>
          </a:p>
        </p:txBody>
      </p:sp>
    </p:spTree>
    <p:extLst>
      <p:ext uri="{BB962C8B-B14F-4D97-AF65-F5344CB8AC3E}">
        <p14:creationId xmlns:p14="http://schemas.microsoft.com/office/powerpoint/2010/main" val="3990426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Secondary classroom slide deck template v0.2.3" id="{0F40AB53-D9C5-4E6C-B2E6-E49E62615CBC}" vid="{B36CCD50-E1DB-4F11-BA46-B71A0CCBE7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secondary-classroom-slide-deck-template-v1.3</Template>
  <TotalTime>3</TotalTime>
  <Words>3081</Words>
  <Application>Microsoft Macintosh PowerPoint</Application>
  <PresentationFormat>Widescreen</PresentationFormat>
  <Paragraphs>312</Paragraphs>
  <Slides>34</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Times New Roman</vt:lpstr>
      <vt:lpstr>Calibri</vt:lpstr>
      <vt:lpstr>Montserrat</vt:lpstr>
      <vt:lpstr>Segoe UI</vt:lpstr>
      <vt:lpstr>Symbol</vt:lpstr>
      <vt:lpstr>Public Sans</vt:lpstr>
      <vt:lpstr>Arial</vt:lpstr>
      <vt:lpstr>NSWG Corporate</vt:lpstr>
      <vt:lpstr>Instructions for use</vt:lpstr>
      <vt:lpstr>Applying the SDGs to improve older Australian’s health</vt:lpstr>
      <vt:lpstr>Lessons</vt:lpstr>
      <vt:lpstr>Learning intentions and success criteria</vt:lpstr>
      <vt:lpstr>What is healthy ageing?</vt:lpstr>
      <vt:lpstr>Healthy ageing</vt:lpstr>
      <vt:lpstr>Y chart</vt:lpstr>
      <vt:lpstr>Quality of life for older Australians</vt:lpstr>
      <vt:lpstr>Definition</vt:lpstr>
      <vt:lpstr>Case studies</vt:lpstr>
      <vt:lpstr>Experiences of healthy ageing</vt:lpstr>
      <vt:lpstr>Interview</vt:lpstr>
      <vt:lpstr>What influences healthy ageing?</vt:lpstr>
      <vt:lpstr>Data snapshot</vt:lpstr>
      <vt:lpstr>What does the data tell us?</vt:lpstr>
      <vt:lpstr>Data sharing</vt:lpstr>
      <vt:lpstr>Comparing the data</vt:lpstr>
      <vt:lpstr>Comparing the data continued</vt:lpstr>
      <vt:lpstr>The Sustainable Development Goals (SDGs)</vt:lpstr>
      <vt:lpstr>Sustainable Development Goals (SDGs)</vt:lpstr>
      <vt:lpstr>Sustainable Development Goals</vt:lpstr>
      <vt:lpstr>Issues affecting older people</vt:lpstr>
      <vt:lpstr>Strategies for healthy ageing</vt:lpstr>
      <vt:lpstr>Healthy aging strategies</vt:lpstr>
      <vt:lpstr>Health promotion strategies</vt:lpstr>
      <vt:lpstr>Health promotion comparison</vt:lpstr>
      <vt:lpstr>Health promotion strategies and SDGs alignment</vt:lpstr>
      <vt:lpstr>Align each strategy to the SDGs</vt:lpstr>
      <vt:lpstr>Health promotion resource</vt:lpstr>
      <vt:lpstr>Written response</vt:lpstr>
      <vt:lpstr>Appendix 1 – infographic resources</vt:lpstr>
      <vt:lpstr>Appendix 2 – strategies for healthy ageing resources</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deck – healthy ageing – 12HMS</dc:title>
  <dc:creator>NSW Department of Education</dc:creator>
  <cp:keywords>stage 5, pdhpe, hms</cp:keywords>
  <cp:revision>3</cp:revision>
  <dcterms:created xsi:type="dcterms:W3CDTF">2024-08-27T00:54:33Z</dcterms:created>
  <dcterms:modified xsi:type="dcterms:W3CDTF">2024-08-28T07:01:00Z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2024-08-28T07:01:00Z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d8628f35-88b1-4d22-8f70-5d76f6eaef50</vt:lpwstr>
  </property>
  <property fmtid="{D5CDD505-2E9C-101B-9397-08002B2CF9AE}" pid="8" name="MSIP_Label_b603dfd7-d93a-4381-a340-2995d8282205_ContentBits">
    <vt:lpwstr>0</vt:lpwstr>
  </property>
</Properties>
</file>