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5"/>
  </p:notesMasterIdLst>
  <p:handoutMasterIdLst>
    <p:handoutMasterId r:id="rId26"/>
  </p:handoutMasterIdLst>
  <p:sldIdLst>
    <p:sldId id="26381" r:id="rId2"/>
    <p:sldId id="266" r:id="rId3"/>
    <p:sldId id="26393" r:id="rId4"/>
    <p:sldId id="26383" r:id="rId5"/>
    <p:sldId id="26394" r:id="rId6"/>
    <p:sldId id="26382" r:id="rId7"/>
    <p:sldId id="26395" r:id="rId8"/>
    <p:sldId id="26398" r:id="rId9"/>
    <p:sldId id="26397" r:id="rId10"/>
    <p:sldId id="26375" r:id="rId11"/>
    <p:sldId id="26402" r:id="rId12"/>
    <p:sldId id="26437" r:id="rId13"/>
    <p:sldId id="26438" r:id="rId14"/>
    <p:sldId id="26439" r:id="rId15"/>
    <p:sldId id="26440" r:id="rId16"/>
    <p:sldId id="26399" r:id="rId17"/>
    <p:sldId id="26441" r:id="rId18"/>
    <p:sldId id="26442" r:id="rId19"/>
    <p:sldId id="289" r:id="rId20"/>
    <p:sldId id="26443" r:id="rId21"/>
    <p:sldId id="26435" r:id="rId22"/>
    <p:sldId id="360" r:id="rId23"/>
    <p:sldId id="361" r:id="rId24"/>
  </p:sldIdLst>
  <p:sldSz cx="12192000" cy="6858000"/>
  <p:notesSz cx="6858000" cy="9144000"/>
  <p:embeddedFontLst>
    <p:embeddedFont>
      <p:font typeface="Montserrat" panose="00000500000000000000" pitchFamily="2" charset="0"/>
      <p:regular r:id="rId27"/>
      <p:bold r:id="rId28"/>
      <p:italic r:id="rId29"/>
      <p:boldItalic r:id="rId30"/>
    </p:embeddedFont>
    <p:embeddedFont>
      <p:font typeface="Public Sans" pitchFamily="2" charset="0"/>
      <p:regular r:id="rId31"/>
      <p:bold r:id="rId32"/>
      <p:italic r:id="rId33"/>
      <p:boldItalic r:id="rId34"/>
    </p:embeddedFont>
    <p:embeddedFont>
      <p:font typeface="Segoe UI" panose="020B0502040204020203" pitchFamily="34" charset="0"/>
      <p:regular r:id="rId35"/>
      <p:bold r:id="rId36"/>
      <p:italic r:id="rId37"/>
      <p:boldItalic r:id="rId3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0" userDrawn="1">
          <p15:clr>
            <a:srgbClr val="A4A3A4"/>
          </p15:clr>
        </p15:guide>
        <p15:guide id="2" pos="23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CA46B3C-2A1A-4B7A-BD13-88ABBB019EA1}" name="Jess Stojkovski" initials="JS" userId="S::Jessica.Lumby@det.nsw.edu.au::9f4254ac-716f-4d81-b86f-a9e66eb6a74d" providerId="AD"/>
  <p188:author id="{9E900F56-96F0-A2C5-2EC5-4A5CA6B1A37B}" name="Nadine Cannings" initials="NC" userId="S::Nadine.Cannings@det.nsw.edu.au::edc68fe4-7015-48b6-a6c0-a33df6c27bb6" providerId="AD"/>
  <p188:author id="{A1DD0261-6BC3-09C0-2B1A-2937A9BB617E}" name="Matt Fryer" initials="MF" userId="S::Matthew.Fryer2@det.nsw.edu.au::708ed95d-e293-4d54-aab9-bf51d8fa6c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496"/>
    <a:srgbClr val="B51458"/>
    <a:srgbClr val="00ACC2"/>
    <a:srgbClr val="64BB47"/>
    <a:srgbClr val="E5F7FC"/>
    <a:srgbClr val="FBDBE7"/>
    <a:srgbClr val="FFFFFF"/>
    <a:srgbClr val="EDF9E0"/>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607AC7-E5D1-4157-888B-990E6F705D56}" v="5" dt="2024-09-26T20:23:58.69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77" autoAdjust="0"/>
  </p:normalViewPr>
  <p:slideViewPr>
    <p:cSldViewPr snapToGrid="0">
      <p:cViewPr varScale="1">
        <p:scale>
          <a:sx n="54" d="100"/>
          <a:sy n="54" d="100"/>
        </p:scale>
        <p:origin x="1500" y="78"/>
      </p:cViewPr>
      <p:guideLst>
        <p:guide orient="horz" pos="1570"/>
        <p:guide pos="23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10/10/2024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playlist?list=PL2TkKrYs5jBbRMASNPhhv6G-H4xJWZNF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youtube.com/playlist?list=PL2TkKrYs5jBacqAci_41kypV5EmvPL53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igitalhealth.gov.a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notes: </a:t>
            </a:r>
            <a:r>
              <a:rPr lang="en-AU" b="0" dirty="0"/>
              <a:t>s</a:t>
            </a:r>
            <a:r>
              <a:rPr lang="en-AU" dirty="0"/>
              <a:t>tudents access the</a:t>
            </a:r>
            <a:r>
              <a:rPr lang="en-AU" sz="1800" dirty="0">
                <a:effectLst/>
                <a:latin typeface="Arial" panose="020B0604020202020204" pitchFamily="34" charset="0"/>
                <a:ea typeface="Calibri" panose="020F0502020204030204" pitchFamily="34" charset="0"/>
              </a:rPr>
              <a:t> short </a:t>
            </a:r>
            <a:r>
              <a:rPr lang="en-AU" sz="1800" u="sng" dirty="0">
                <a:solidFill>
                  <a:srgbClr val="2F5496"/>
                </a:solidFill>
                <a:effectLst/>
                <a:latin typeface="Arial" panose="020B0604020202020204" pitchFamily="34" charset="0"/>
                <a:ea typeface="Calibri" panose="020F0502020204030204" pitchFamily="34" charset="0"/>
                <a:hlinkClick r:id="rId3"/>
              </a:rPr>
              <a:t>Connected healthcare</a:t>
            </a:r>
            <a:r>
              <a:rPr lang="en-AU" sz="1800" dirty="0">
                <a:effectLst/>
                <a:latin typeface="Arial" panose="020B0604020202020204" pitchFamily="34" charset="0"/>
                <a:ea typeface="Calibri" panose="020F0502020204030204" pitchFamily="34" charset="0"/>
              </a:rPr>
              <a:t> and </a:t>
            </a:r>
            <a:r>
              <a:rPr lang="en-AU" sz="1800" u="sng" dirty="0">
                <a:solidFill>
                  <a:srgbClr val="2F5496"/>
                </a:solidFill>
                <a:effectLst/>
                <a:latin typeface="Arial" panose="020B0604020202020204" pitchFamily="34" charset="0"/>
                <a:ea typeface="Calibri" panose="020F0502020204030204" pitchFamily="34" charset="0"/>
                <a:hlinkClick r:id="rId4"/>
              </a:rPr>
              <a:t>Digital Bytes</a:t>
            </a:r>
            <a:r>
              <a:rPr lang="en-AU" sz="1800" dirty="0">
                <a:effectLst/>
                <a:latin typeface="Arial" panose="020B0604020202020204" pitchFamily="34" charset="0"/>
                <a:ea typeface="Calibri" panose="020F0502020204030204" pitchFamily="34" charset="0"/>
              </a:rPr>
              <a:t> case studies provided by the Australian Digital Health Agency. They </a:t>
            </a:r>
            <a:r>
              <a:rPr lang="en-AU" sz="1600" dirty="0">
                <a:effectLst/>
                <a:latin typeface="Arial" panose="020B0604020202020204" pitchFamily="34" charset="0"/>
                <a:ea typeface="Calibri" panose="020F0502020204030204" pitchFamily="34" charset="0"/>
              </a:rPr>
              <a:t>highlight the different ways digital health services have been used to support different population groups and some of those groups experiencing health inequities. </a:t>
            </a:r>
          </a:p>
          <a:p>
            <a:endParaRPr lang="en-AU" dirty="0"/>
          </a:p>
          <a:p>
            <a:pPr>
              <a:lnSpc>
                <a:spcPct val="150000"/>
              </a:lnSpc>
              <a:spcBef>
                <a:spcPts val="1200"/>
              </a:spcBef>
              <a:spcAft>
                <a:spcPts val="600"/>
              </a:spcAft>
            </a:pPr>
            <a:r>
              <a:rPr lang="en-AU" sz="1800" dirty="0">
                <a:solidFill>
                  <a:srgbClr val="000000"/>
                </a:solidFill>
                <a:effectLst/>
                <a:highlight>
                  <a:srgbClr val="CCEDFC"/>
                </a:highlight>
                <a:latin typeface="Arial" panose="020B0604020202020204" pitchFamily="34" charset="0"/>
                <a:ea typeface="Calibri" panose="020F0502020204030204" pitchFamily="34" charset="0"/>
              </a:rPr>
              <a:t>Consider different ways to share the videos among your students so that all the videos are collectively viewed. This ensures diverse opinions and viewpoints can be represented in your classroom discussions.</a:t>
            </a:r>
            <a:endParaRPr lang="en-AU" sz="1800" dirty="0">
              <a:effectLst/>
              <a:highlight>
                <a:srgbClr val="CCEDFC"/>
              </a:highlight>
              <a:latin typeface="Arial" panose="020B0604020202020204" pitchFamily="34" charset="0"/>
              <a:ea typeface="Calibri" panose="020F0502020204030204" pitchFamily="34" charset="0"/>
            </a:endParaRPr>
          </a:p>
          <a:p>
            <a:pPr>
              <a:lnSpc>
                <a:spcPct val="150000"/>
              </a:lnSpc>
              <a:spcBef>
                <a:spcPts val="1200"/>
              </a:spcBef>
              <a:spcAft>
                <a:spcPts val="600"/>
              </a:spcAft>
            </a:pPr>
            <a:r>
              <a:rPr lang="en-AU" sz="1800" dirty="0">
                <a:solidFill>
                  <a:srgbClr val="000000"/>
                </a:solidFill>
                <a:effectLst/>
                <a:highlight>
                  <a:srgbClr val="CCEDFC"/>
                </a:highlight>
                <a:latin typeface="Arial" panose="020B0604020202020204" pitchFamily="34" charset="0"/>
                <a:ea typeface="Calibri" panose="020F0502020204030204" pitchFamily="34" charset="0"/>
              </a:rPr>
              <a:t>A shared document using a table or programs such as Google slides or PowerPoint may be helpful to collate their understandings. </a:t>
            </a:r>
          </a:p>
          <a:p>
            <a:pPr>
              <a:lnSpc>
                <a:spcPct val="150000"/>
              </a:lnSpc>
              <a:spcBef>
                <a:spcPts val="1200"/>
              </a:spcBef>
              <a:spcAft>
                <a:spcPts val="600"/>
              </a:spcAft>
            </a:pPr>
            <a:r>
              <a:rPr lang="en-AU" sz="1800" dirty="0">
                <a:solidFill>
                  <a:srgbClr val="000000"/>
                </a:solidFill>
                <a:effectLst/>
                <a:highlight>
                  <a:srgbClr val="CCEDFC"/>
                </a:highlight>
                <a:latin typeface="Arial" panose="020B0604020202020204" pitchFamily="34" charset="0"/>
                <a:ea typeface="Calibri" panose="020F0502020204030204" pitchFamily="34" charset="0"/>
              </a:rPr>
              <a:t>Further resources may be accessed in the Appendix 1 section to support students’ understanding of the digital health service</a:t>
            </a:r>
            <a:endParaRPr lang="en-AU" sz="1800" dirty="0">
              <a:effectLst/>
              <a:highlight>
                <a:srgbClr val="CCEDFC"/>
              </a:highligh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854357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090098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Segoe UI" panose="020B0502040204020203" pitchFamily="34" charset="0"/>
              </a:rPr>
              <a:t>Image licensed under </a:t>
            </a:r>
            <a:r>
              <a:rPr lang="en-AU" sz="1600" dirty="0" err="1">
                <a:effectLst/>
                <a:latin typeface="Segoe UI" panose="020B0502040204020203" pitchFamily="34" charset="0"/>
              </a:rPr>
              <a:t>Unsplash</a:t>
            </a:r>
            <a:r>
              <a:rPr lang="en-AU" sz="1600" dirty="0">
                <a:effectLst/>
                <a:latin typeface="Segoe UI" panose="020B0502040204020203" pitchFamily="34" charset="0"/>
              </a:rPr>
              <a:t> License. </a:t>
            </a:r>
            <a:endParaRPr lang="en-AU" dirty="0"/>
          </a:p>
          <a:p>
            <a:endParaRPr lang="en-AU" b="1" dirty="0"/>
          </a:p>
          <a:p>
            <a:r>
              <a:rPr lang="en-AU" b="1" dirty="0"/>
              <a:t>Teacher note: </a:t>
            </a:r>
            <a:r>
              <a:rPr lang="en-AU" b="0" dirty="0"/>
              <a:t>a</a:t>
            </a:r>
            <a:r>
              <a:rPr lang="en-AU" dirty="0"/>
              <a:t> shared document using a table or programs such as Google slides or PowerPoint may be helpful to collate students understanding. Further resources may be accessed to support students’ understanding of the digital health service.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737129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effectLst/>
                <a:latin typeface="Segoe UI" panose="020B0502040204020203" pitchFamily="34" charset="0"/>
              </a:rPr>
              <a:t>Image licensed under </a:t>
            </a:r>
            <a:r>
              <a:rPr lang="en-AU" sz="1600" err="1">
                <a:effectLst/>
                <a:latin typeface="Segoe UI" panose="020B0502040204020203" pitchFamily="34" charset="0"/>
              </a:rPr>
              <a:t>Pixabay</a:t>
            </a:r>
            <a:r>
              <a:rPr lang="en-AU" sz="1600">
                <a:effectLst/>
                <a:latin typeface="Segoe UI" panose="020B0502040204020203" pitchFamily="34" charset="0"/>
              </a:rPr>
              <a:t> Content License. </a:t>
            </a: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07101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603702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e</a:t>
            </a:r>
            <a:r>
              <a:rPr lang="en-AU" sz="1800" dirty="0">
                <a:effectLst/>
                <a:latin typeface="Arial" panose="020B0604020202020204" pitchFamily="34" charset="0"/>
                <a:ea typeface="Calibri" panose="020F0502020204030204" pitchFamily="34" charset="0"/>
              </a:rPr>
              <a:t>xplain to students that while digital health can have positive impacts on healthcare users, healthcare providers and healthcare systems, it can also bring several challenges. The Government’s Australian Digital Health Agency has created a National Digital Health Strategy (https://www.digitalhealth.gov.au/national-digital-health-strategy) to help minimise the challenges that come with digital health.</a:t>
            </a: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510714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150811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effectLst/>
                <a:latin typeface="Segoe UI" panose="020B0502040204020203" pitchFamily="34" charset="0"/>
              </a:rPr>
              <a:t>Image licensed under </a:t>
            </a:r>
            <a:r>
              <a:rPr lang="en-AU" sz="1600" err="1">
                <a:effectLst/>
                <a:latin typeface="Segoe UI" panose="020B0502040204020203" pitchFamily="34" charset="0"/>
              </a:rPr>
              <a:t>Pixabay</a:t>
            </a:r>
            <a:r>
              <a:rPr lang="en-AU" sz="1600">
                <a:effectLst/>
                <a:latin typeface="Segoe UI" panose="020B0502040204020203" pitchFamily="34" charset="0"/>
              </a:rPr>
              <a:t> Content License. </a:t>
            </a: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418541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50049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effectLst/>
                <a:latin typeface="Segoe UI" panose="020B0502040204020203" pitchFamily="34" charset="0"/>
              </a:rPr>
              <a:t>Image licensed under </a:t>
            </a:r>
            <a:r>
              <a:rPr lang="en-AU" sz="1600" err="1">
                <a:effectLst/>
                <a:latin typeface="Segoe UI" panose="020B0502040204020203" pitchFamily="34" charset="0"/>
              </a:rPr>
              <a:t>Pixabay</a:t>
            </a:r>
            <a:r>
              <a:rPr lang="en-AU" sz="1600">
                <a:effectLst/>
                <a:latin typeface="Segoe UI" panose="020B0502040204020203" pitchFamily="34" charset="0"/>
              </a:rPr>
              <a:t> Content License. </a:t>
            </a: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Teacher notes:</a:t>
            </a:r>
            <a:endParaRPr lang="en-US">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Click lesson numbers to go to specific lessons</a:t>
            </a:r>
          </a:p>
          <a:p>
            <a:pPr marL="171450" indent="-171450">
              <a:buFont typeface="Arial"/>
              <a:buChar char="•"/>
            </a:pPr>
            <a:r>
              <a:rPr lang="en-AU">
                <a:latin typeface="Arial" panose="020B0604020202020204" pitchFamily="34" charset="0"/>
                <a:cs typeface="Arial" panose="020B0604020202020204" pitchFamily="34" charset="0"/>
              </a:rPr>
              <a:t>Interactive features can be viewed in slide show</a:t>
            </a:r>
          </a:p>
          <a:p>
            <a:pPr marL="0" indent="0">
              <a:buFont typeface="Arial"/>
              <a:buNone/>
            </a:pPr>
            <a:endParaRPr lang="en-US">
              <a:latin typeface="Arial" panose="020B0604020202020204" pitchFamily="34" charset="0"/>
              <a:cs typeface="Arial" panose="020B060402020202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intentions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r>
              <a:rPr lang="en-AU" dirty="0">
                <a:latin typeface="Arial" panose="020B0604020202020204" pitchFamily="34" charset="0"/>
                <a:cs typeface="Arial" panose="020B0604020202020204" pitchFamily="34" charset="0"/>
              </a:rPr>
              <a:t>.</a:t>
            </a: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a:effectLst/>
                <a:latin typeface="Segoe UI" panose="020B0502040204020203" pitchFamily="34" charset="0"/>
              </a:rPr>
              <a:t>Image licensed under </a:t>
            </a:r>
            <a:r>
              <a:rPr lang="en-AU" sz="1600" dirty="0" err="1">
                <a:effectLst/>
                <a:latin typeface="Segoe UI" panose="020B0502040204020203" pitchFamily="34" charset="0"/>
              </a:rPr>
              <a:t>Pixabay</a:t>
            </a:r>
            <a:r>
              <a:rPr lang="en-AU" sz="1600" dirty="0">
                <a:effectLst/>
                <a:latin typeface="Segoe UI" panose="020B0502040204020203" pitchFamily="34" charset="0"/>
              </a:rPr>
              <a:t> Content License. </a:t>
            </a:r>
            <a:endParaRPr lang="en-AU" dirty="0"/>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notes: </a:t>
            </a:r>
            <a:r>
              <a:rPr lang="en-AU" b="0" dirty="0"/>
              <a:t>explain to students that they will </a:t>
            </a:r>
            <a:r>
              <a:rPr lang="en-AU" sz="1800" dirty="0">
                <a:effectLst/>
                <a:latin typeface="Arial" panose="020B0604020202020204" pitchFamily="34" charset="0"/>
                <a:ea typeface="Calibri" panose="020F0502020204030204" pitchFamily="34" charset="0"/>
              </a:rPr>
              <a:t>continually come back and modify their understanding as they complete the following activities.</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791084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603512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a:effectLst/>
                <a:latin typeface="Segoe UI" panose="020B0502040204020203" pitchFamily="34" charset="0"/>
              </a:rPr>
              <a:t>Image licensed under </a:t>
            </a:r>
            <a:r>
              <a:rPr lang="en-AU" sz="1600" dirty="0" err="1">
                <a:effectLst/>
                <a:latin typeface="Segoe UI" panose="020B0502040204020203" pitchFamily="34" charset="0"/>
              </a:rPr>
              <a:t>Pixabay</a:t>
            </a:r>
            <a:r>
              <a:rPr lang="en-AU" sz="1600" dirty="0">
                <a:effectLst/>
                <a:latin typeface="Segoe UI" panose="020B0502040204020203" pitchFamily="34" charset="0"/>
              </a:rPr>
              <a:t> Content License. </a:t>
            </a:r>
            <a:endParaRPr lang="en-AU" dirty="0"/>
          </a:p>
          <a:p>
            <a:endParaRPr lang="en-AU" dirty="0"/>
          </a:p>
          <a:p>
            <a:r>
              <a:rPr lang="en-AU" b="1" dirty="0"/>
              <a:t>Teacher notes: </a:t>
            </a:r>
            <a:r>
              <a:rPr lang="en-AU" b="0" dirty="0"/>
              <a:t>e</a:t>
            </a:r>
            <a:r>
              <a:rPr lang="en-AU" sz="1800" dirty="0">
                <a:effectLst/>
                <a:latin typeface="Arial" panose="020B0604020202020204" pitchFamily="34" charset="0"/>
                <a:ea typeface="Calibri" panose="020F0502020204030204" pitchFamily="34" charset="0"/>
              </a:rPr>
              <a:t>xplain to students that digital ways of working have become second nature to society as we use apps on our phones for banking, travel, shopping and social media. People often work via online platforms such as Zoom and use all sorts of electronic ways to stay connected and make life easier. Digital health is an opportunity for the healthcare sector to develop safe, efficient and convenient health service options for everyone.</a:t>
            </a:r>
          </a:p>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The Australian Government has established the </a:t>
            </a:r>
            <a:r>
              <a:rPr lang="en-AU" sz="1800" dirty="0">
                <a:effectLst/>
                <a:latin typeface="Calibri" panose="020F0502020204030204" pitchFamily="34" charset="0"/>
                <a:hlinkClick r:id="rId3"/>
              </a:rPr>
              <a:t>Australian Digital Health Agency</a:t>
            </a:r>
            <a:r>
              <a:rPr lang="en-AU" sz="1800" dirty="0">
                <a:effectLst/>
                <a:latin typeface="Calibri" panose="020F0502020204030204" pitchFamily="34" charset="0"/>
              </a:rPr>
              <a:t> </a:t>
            </a:r>
            <a:r>
              <a:rPr lang="en-AU" sz="1800" dirty="0">
                <a:effectLst/>
                <a:latin typeface="Arial" panose="020B0604020202020204" pitchFamily="34" charset="0"/>
                <a:ea typeface="Calibri" panose="020F0502020204030204" pitchFamily="34" charset="0"/>
              </a:rPr>
              <a:t>to develop a digitally enabled healthcare system, that is accessible to all Australians and embraced by all healthcare professionals.</a:t>
            </a:r>
          </a:p>
          <a:p>
            <a:endParaRPr lang="en-AU" b="1"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69250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dirty="0">
                <a:effectLst/>
                <a:latin typeface="Arial" panose="020B0604020202020204" pitchFamily="34" charset="0"/>
                <a:ea typeface="Calibri" panose="020F0502020204030204" pitchFamily="34" charset="0"/>
              </a:rPr>
              <a:t>Teacher notes: </a:t>
            </a:r>
            <a:r>
              <a:rPr lang="en-AU" sz="1800" b="0" dirty="0">
                <a:effectLst/>
                <a:latin typeface="Arial" panose="020B0604020202020204" pitchFamily="34" charset="0"/>
                <a:ea typeface="Calibri" panose="020F0502020204030204" pitchFamily="34" charset="0"/>
              </a:rPr>
              <a:t>e</a:t>
            </a:r>
            <a:r>
              <a:rPr lang="en-AU" sz="1800" dirty="0">
                <a:effectLst/>
                <a:latin typeface="Arial" panose="020B0604020202020204" pitchFamily="34" charset="0"/>
                <a:ea typeface="Calibri" panose="020F0502020204030204" pitchFamily="34" charset="0"/>
              </a:rPr>
              <a:t>xplain to students that digital health when used effectively has positive impacts on healthcare users, healthcare providers and the healthcare system.</a:t>
            </a:r>
          </a:p>
          <a:p>
            <a:endParaRPr lang="en-AU" dirty="0"/>
          </a:p>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rPr>
              <a:t>Healthcare users </a:t>
            </a:r>
            <a:r>
              <a:rPr lang="en-AU" sz="1800" dirty="0">
                <a:effectLst/>
                <a:latin typeface="Arial" panose="020B0604020202020204" pitchFamily="34" charset="0"/>
                <a:ea typeface="Calibri" panose="020F0502020204030204" pitchFamily="34" charset="0"/>
              </a:rPr>
              <a:t>have greater agency over their own health and healthcare resulting in better health and health outcomes. For example, wearable devices and online applications which can support people to monitor their own symptoms and make healthier life choices related to their diet, activity and sleep, telehealth services through remote consultations which enable greater access to medical services and save time, uploading health information for their GP to assess information prior to consultation.</a:t>
            </a:r>
          </a:p>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rPr>
              <a:t>Healthcare providers </a:t>
            </a:r>
            <a:r>
              <a:rPr lang="en-AU" sz="1800" dirty="0">
                <a:effectLst/>
                <a:latin typeface="Arial" panose="020B0604020202020204" pitchFamily="34" charset="0"/>
                <a:ea typeface="Calibri" panose="020F0502020204030204" pitchFamily="34" charset="0"/>
              </a:rPr>
              <a:t>can deliver better services through improved communication. It can ensure the continuity of care, reduce waiting times for healthcare users and put patients at the centre of their support. For example, streamlining access to healthcare user information to be able to make informed and improved clinical decisions for patients, patient screening and medication reminders.</a:t>
            </a:r>
          </a:p>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rPr>
              <a:t>Healthcare systems </a:t>
            </a:r>
            <a:r>
              <a:rPr lang="en-AU" sz="1800" dirty="0">
                <a:effectLst/>
                <a:latin typeface="Arial" panose="020B0604020202020204" pitchFamily="34" charset="0"/>
                <a:ea typeface="Calibri" panose="020F0502020204030204" pitchFamily="34" charset="0"/>
              </a:rPr>
              <a:t>through digital health increase in quality and efficiency due to the increase of interconnectedness of health data across and between services. They can respond faster to emergencies and better understand service needs in real time. It can also support health system performance and help provide quality indicators.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551136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181643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ucation.nsw.gov.au/teaching-and-learning/curriculum/pdhpe/planning-programming-and-assessing-pdhpe-k-12/planning-programming-and-assessing-pdhpe-11-12"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aihw.gov.au/reports/australias-health/digital-health"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playlist?list=PL2TkKrYs5jBbRMASNPhhv6G-H4xJWZNF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youtube.com/playlist?list=PL2TkKrYs5jBacqAci_41kypV5EmvPL53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digitalhealth.gov.au/initiatives-and-programs/my-health-record" TargetMode="External"/><Relationship Id="rId7" Type="http://schemas.openxmlformats.org/officeDocument/2006/relationships/hyperlink" Target="https://www.servicesaustralia.gov.au/medicare-online-account"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digitalhealth.gov.au/initiatives-and-programs/electronic-prescriptions#ASL" TargetMode="External"/><Relationship Id="rId5" Type="http://schemas.openxmlformats.org/officeDocument/2006/relationships/hyperlink" Target="https://www.digitalhealth.gov.au/initiatives-and-programs/telehealth" TargetMode="External"/><Relationship Id="rId4" Type="http://schemas.openxmlformats.org/officeDocument/2006/relationships/hyperlink" Target="https://youtu.be/s8XIT_d2lnk?si=TavK64cdQUnLRqH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app.education.nsw.gov.au/digital-learning-selector/LearningActivity/Card/645?clearCache=99efbd3e-4a96-809d-f51b-207a73387e0%2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ihw.gov.au/reports/australias-health/digital-health"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BHo_3MrA5cA"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hyperlink" Target="https://www.digitalhealth.gov.au/initiatives-and-programs/electronic-prescriptions#ASL" TargetMode="External"/><Relationship Id="rId3" Type="http://schemas.openxmlformats.org/officeDocument/2006/relationships/hyperlink" Target="https://www.digitalhealth.gov.au/" TargetMode="External"/><Relationship Id="rId7" Type="http://schemas.openxmlformats.org/officeDocument/2006/relationships/hyperlink" Target="https://www.digitalhealth.gov.au/initiatives-and-programs/telehealth"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www.digitalhealth.gov.au/initiatives-and-programs/electronic-prescriptions" TargetMode="External"/><Relationship Id="rId11" Type="http://schemas.openxmlformats.org/officeDocument/2006/relationships/hyperlink" Target="https://www.health.gov.au/our-work/electronic-prescribing" TargetMode="External"/><Relationship Id="rId5" Type="http://schemas.openxmlformats.org/officeDocument/2006/relationships/hyperlink" Target="https://www.digitalhealth.gov.au/initiatives-and-programs/my-health-record" TargetMode="External"/><Relationship Id="rId10" Type="http://schemas.openxmlformats.org/officeDocument/2006/relationships/hyperlink" Target="https://www.health.gov.au/topics/health-technologies-and-digital-health/about" TargetMode="External"/><Relationship Id="rId4" Type="http://schemas.openxmlformats.org/officeDocument/2006/relationships/hyperlink" Target="https://www.digitalhealth.gov.au/national-digital-health-strategy" TargetMode="External"/><Relationship Id="rId9" Type="http://schemas.openxmlformats.org/officeDocument/2006/relationships/hyperlink" Target="https://www.aihw.gov.au/reports/australias-health/digital-health"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hyperlink" Target="https://curriculum.nsw.edu.au/learning-areas/pdhpe/health-and-movement-science-11-12-2023/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slide" Target="slide11.xml"/><Relationship Id="rId4" Type="http://schemas.openxmlformats.org/officeDocument/2006/relationships/slide" Target="slide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760175"/>
            <a:ext cx="11483999" cy="4498641"/>
          </a:xfrm>
        </p:spPr>
        <p:txBody>
          <a:bodyPr/>
          <a:lstStyle/>
          <a:p>
            <a:pPr marL="342900" indent="-342900">
              <a:lnSpc>
                <a:spcPct val="150000"/>
              </a:lnSpc>
              <a:spcAft>
                <a:spcPts val="600"/>
              </a:spcAft>
              <a:buFont typeface="Arial"/>
              <a:buChar char="•"/>
            </a:pPr>
            <a:r>
              <a:rPr lang="en-AU" sz="1800" dirty="0">
                <a:ea typeface="+mn-lt"/>
              </a:rPr>
              <a:t>This resource is not a teaching and learning program. It should be used in conjunction with </a:t>
            </a:r>
            <a:r>
              <a:rPr lang="en-AU" sz="1800" b="1" dirty="0">
                <a:effectLst/>
                <a:ea typeface="Calibri" panose="020F0502020204030204" pitchFamily="34" charset="0"/>
              </a:rPr>
              <a:t>12HMS-FA1- digital health and the healthcare system </a:t>
            </a:r>
            <a:r>
              <a:rPr lang="en-AU" sz="1800" dirty="0">
                <a:effectLst/>
                <a:ea typeface="Calibri" panose="020F0502020204030204" pitchFamily="34" charset="0"/>
              </a:rPr>
              <a:t>learning program from the </a:t>
            </a:r>
            <a:r>
              <a:rPr lang="en-AU" sz="1800" dirty="0">
                <a:effectLst/>
                <a:ea typeface="Calibri" panose="020F0502020204030204" pitchFamily="34" charset="0"/>
                <a:hlinkClick r:id="rId3"/>
              </a:rPr>
              <a:t>Planning, programming and assessing PDHPE 11–12</a:t>
            </a:r>
            <a:r>
              <a:rPr lang="en-AU" sz="1800" dirty="0">
                <a:effectLst/>
                <a:ea typeface="Calibri" panose="020F0502020204030204" pitchFamily="34" charset="0"/>
              </a:rPr>
              <a:t>  webpage</a:t>
            </a:r>
            <a:r>
              <a:rPr lang="en-AU" sz="1800" dirty="0">
                <a:ea typeface="+mn-lt"/>
              </a:rPr>
              <a:t>.</a:t>
            </a:r>
            <a:endParaRPr lang="en-AU" sz="1800" dirty="0">
              <a:solidFill>
                <a:srgbClr val="22272B"/>
              </a:solidFill>
            </a:endParaRPr>
          </a:p>
          <a:p>
            <a:pPr marL="342900" indent="-342900">
              <a:lnSpc>
                <a:spcPct val="150000"/>
              </a:lnSpc>
              <a:spcAft>
                <a:spcPts val="600"/>
              </a:spcAft>
              <a:buFont typeface="Arial"/>
              <a:buChar char="•"/>
            </a:pPr>
            <a:r>
              <a:rPr lang="en-AU" sz="1800" dirty="0">
                <a:solidFill>
                  <a:srgbClr val="22272B"/>
                </a:solidFill>
              </a:rPr>
              <a:t>Classroom teachers are encouraged to </a:t>
            </a:r>
            <a:r>
              <a:rPr lang="en-AU" sz="1800" b="1" dirty="0">
                <a:solidFill>
                  <a:srgbClr val="22272B"/>
                </a:solidFill>
              </a:rPr>
              <a:t>add and adapt</a:t>
            </a:r>
            <a:r>
              <a:rPr lang="en-AU" sz="1800" dirty="0">
                <a:solidFill>
                  <a:srgbClr val="22272B"/>
                </a:solidFill>
              </a:rPr>
              <a:t> slides as required to meet the needs of their students.</a:t>
            </a:r>
          </a:p>
          <a:p>
            <a:pPr marL="342900" indent="-342900">
              <a:lnSpc>
                <a:spcPct val="150000"/>
              </a:lnSpc>
              <a:spcAft>
                <a:spcPts val="600"/>
              </a:spcAft>
              <a:buFont typeface="Arial"/>
              <a:buChar char="•"/>
            </a:pPr>
            <a:r>
              <a:rPr lang="en-AU" sz="1800" dirty="0">
                <a:solidFill>
                  <a:srgbClr val="22272B"/>
                </a:solidFill>
              </a:rPr>
              <a:t>Save a copy of the file to make changes to the slide deck. Go to </a:t>
            </a:r>
            <a:r>
              <a:rPr lang="en-AU" sz="1800" b="1" dirty="0">
                <a:solidFill>
                  <a:srgbClr val="22272B"/>
                </a:solidFill>
              </a:rPr>
              <a:t>File</a:t>
            </a:r>
            <a:r>
              <a:rPr lang="en-AU" sz="1800" dirty="0">
                <a:solidFill>
                  <a:srgbClr val="22272B"/>
                </a:solidFill>
              </a:rPr>
              <a:t> &gt; </a:t>
            </a:r>
            <a:r>
              <a:rPr lang="en-AU" sz="1800" b="1" dirty="0">
                <a:solidFill>
                  <a:srgbClr val="22272B"/>
                </a:solidFill>
              </a:rPr>
              <a:t>Download a Copy</a:t>
            </a:r>
            <a:r>
              <a:rPr lang="en-AU" sz="1800" dirty="0">
                <a:solidFill>
                  <a:srgbClr val="22272B"/>
                </a:solidFill>
              </a:rPr>
              <a:t> (this downloads a copy to the computer to edit in the PowerPoint app).</a:t>
            </a:r>
          </a:p>
          <a:p>
            <a:pPr marL="342900" indent="-342900">
              <a:lnSpc>
                <a:spcPct val="150000"/>
              </a:lnSpc>
              <a:spcAft>
                <a:spcPts val="600"/>
              </a:spcAft>
              <a:buFont typeface="Arial"/>
              <a:buChar char="•"/>
            </a:pPr>
            <a:r>
              <a:rPr lang="en-AU" sz="1800" dirty="0">
                <a:solidFill>
                  <a:srgbClr val="22272B"/>
                </a:solidFill>
              </a:rPr>
              <a:t>To convert the PowerPoint to Google Slides:</a:t>
            </a:r>
          </a:p>
          <a:p>
            <a:pPr marL="913765" lvl="1" indent="-457200">
              <a:lnSpc>
                <a:spcPct val="150000"/>
              </a:lnSpc>
              <a:buFont typeface="+mj-lt"/>
              <a:buAutoNum type="arabicPeriod"/>
            </a:pPr>
            <a:r>
              <a:rPr lang="en-AU" dirty="0">
                <a:solidFill>
                  <a:srgbClr val="22272B"/>
                </a:solidFill>
              </a:rPr>
              <a:t>Upload the file into Google Drive and open it.</a:t>
            </a:r>
          </a:p>
          <a:p>
            <a:pPr marL="913765" lvl="1" indent="-457200">
              <a:lnSpc>
                <a:spcPct val="150000"/>
              </a:lnSpc>
              <a:buFont typeface="+mj-lt"/>
              <a:buAutoNum type="arabicPeriod"/>
            </a:pPr>
            <a:r>
              <a:rPr lang="en-AU" dirty="0">
                <a:solidFill>
                  <a:srgbClr val="22272B"/>
                </a:solidFill>
              </a:rPr>
              <a:t>Go to </a:t>
            </a:r>
            <a:r>
              <a:rPr lang="en-AU" b="1" dirty="0">
                <a:solidFill>
                  <a:srgbClr val="22272B"/>
                </a:solidFill>
              </a:rPr>
              <a:t>File</a:t>
            </a:r>
            <a:r>
              <a:rPr lang="en-AU" dirty="0">
                <a:solidFill>
                  <a:srgbClr val="22272B"/>
                </a:solidFill>
              </a:rPr>
              <a:t> &gt; </a:t>
            </a:r>
            <a:r>
              <a:rPr lang="en-AU" b="1" dirty="0">
                <a:solidFill>
                  <a:srgbClr val="22272B"/>
                </a:solidFill>
              </a:rPr>
              <a:t>Save as Google Slides</a:t>
            </a:r>
            <a:r>
              <a:rPr lang="en-AU" dirty="0">
                <a:solidFill>
                  <a:srgbClr val="22272B"/>
                </a:solidFill>
              </a:rPr>
              <a:t>.</a:t>
            </a:r>
          </a:p>
          <a:p>
            <a:pPr marL="456565" lvl="1">
              <a:lnSpc>
                <a:spcPct val="150000"/>
              </a:lnSpc>
            </a:pPr>
            <a:r>
              <a:rPr lang="en-AU" dirty="0">
                <a:solidFill>
                  <a:srgbClr val="22272B"/>
                </a:solidFill>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mj-lt"/>
              </a:rPr>
              <a:t>Australian Institute of Health and Welfare (AIHW)</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type="body" sz="quarter" idx="18"/>
          </p:nvPr>
        </p:nvSpPr>
        <p:spPr/>
        <p:txBody>
          <a:bodyPr vert="horz" lIns="0" tIns="0" rIns="0" bIns="0" rtlCol="0" anchor="b">
            <a:noAutofit/>
          </a:bodyPr>
          <a:lstStyle/>
          <a:p>
            <a:r>
              <a:rPr lang="en-AU" dirty="0">
                <a:latin typeface="+mj-lt"/>
              </a:rPr>
              <a:t>Individual task</a:t>
            </a:r>
          </a:p>
        </p:txBody>
      </p:sp>
      <p:sp>
        <p:nvSpPr>
          <p:cNvPr id="4" name="Rectangle: Rounded Corners 3">
            <a:extLst>
              <a:ext uri="{FF2B5EF4-FFF2-40B4-BE49-F238E27FC236}">
                <a16:creationId xmlns:a16="http://schemas.microsoft.com/office/drawing/2014/main" id="{91FF98CB-4060-597E-D93C-E52F7D00805C}"/>
              </a:ext>
            </a:extLst>
          </p:cNvPr>
          <p:cNvSpPr/>
          <p:nvPr/>
        </p:nvSpPr>
        <p:spPr>
          <a:xfrm>
            <a:off x="1572110" y="1731064"/>
            <a:ext cx="8635145" cy="357253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en-AU" sz="1800" dirty="0"/>
              <a:t>Explore the  </a:t>
            </a:r>
            <a:r>
              <a:rPr lang="en-AU" sz="1800" dirty="0">
                <a:hlinkClick r:id="rId3"/>
              </a:rPr>
              <a:t>AIHW – Digital health website</a:t>
            </a:r>
            <a:r>
              <a:rPr lang="en-AU" sz="1800" dirty="0"/>
              <a:t> and build your understanding of digital health to ensure you understand:</a:t>
            </a:r>
          </a:p>
          <a:p>
            <a:pPr marL="285750" indent="-285750">
              <a:lnSpc>
                <a:spcPct val="150000"/>
              </a:lnSpc>
              <a:spcAft>
                <a:spcPts val="600"/>
              </a:spcAft>
              <a:buFont typeface="Arial" panose="020B0604020202020204" pitchFamily="34" charset="0"/>
              <a:buChar char="•"/>
            </a:pPr>
            <a:r>
              <a:rPr lang="en-AU" sz="1800" dirty="0"/>
              <a:t>what it is</a:t>
            </a:r>
          </a:p>
          <a:p>
            <a:pPr marL="285750" indent="-285750">
              <a:lnSpc>
                <a:spcPct val="150000"/>
              </a:lnSpc>
              <a:spcAft>
                <a:spcPts val="600"/>
              </a:spcAft>
              <a:buFont typeface="Arial" panose="020B0604020202020204" pitchFamily="34" charset="0"/>
              <a:buChar char="•"/>
            </a:pPr>
            <a:r>
              <a:rPr lang="en-AU" sz="1800" dirty="0"/>
              <a:t>why it is important</a:t>
            </a:r>
          </a:p>
          <a:p>
            <a:pPr marL="285750" indent="-285750">
              <a:lnSpc>
                <a:spcPct val="150000"/>
              </a:lnSpc>
              <a:spcAft>
                <a:spcPts val="600"/>
              </a:spcAft>
              <a:buFont typeface="Arial" panose="020B0604020202020204" pitchFamily="34" charset="0"/>
              <a:buChar char="•"/>
            </a:pPr>
            <a:r>
              <a:rPr lang="en-AU" sz="1800" dirty="0"/>
              <a:t>digital health technologies and services in Australia.</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14F2BE-2B07-D603-C176-77CAB2AFE76B}"/>
              </a:ext>
            </a:extLst>
          </p:cNvPr>
          <p:cNvSpPr>
            <a:spLocks noGrp="1"/>
          </p:cNvSpPr>
          <p:nvPr>
            <p:ph type="ctrTitle"/>
          </p:nvPr>
        </p:nvSpPr>
        <p:spPr/>
        <p:txBody>
          <a:bodyPr/>
          <a:lstStyle/>
          <a:p>
            <a:r>
              <a:rPr lang="en-AU"/>
              <a:t>Digital health services</a:t>
            </a:r>
          </a:p>
        </p:txBody>
      </p:sp>
      <p:sp>
        <p:nvSpPr>
          <p:cNvPr id="3" name="Slide Number Placeholder 2">
            <a:extLst>
              <a:ext uri="{FF2B5EF4-FFF2-40B4-BE49-F238E27FC236}">
                <a16:creationId xmlns:a16="http://schemas.microsoft.com/office/drawing/2014/main" id="{A3472D8E-E0FB-0FA0-64AE-9298455FB45F}"/>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179625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AC6D08-48CC-0970-4D35-C97645B78E88}"/>
              </a:ext>
            </a:extLst>
          </p:cNvPr>
          <p:cNvSpPr>
            <a:spLocks noGrp="1"/>
          </p:cNvSpPr>
          <p:nvPr>
            <p:ph type="title"/>
          </p:nvPr>
        </p:nvSpPr>
        <p:spPr/>
        <p:txBody>
          <a:bodyPr/>
          <a:lstStyle/>
          <a:p>
            <a:r>
              <a:rPr lang="en-AU"/>
              <a:t>Analysis of digital health</a:t>
            </a:r>
          </a:p>
        </p:txBody>
      </p:sp>
      <p:sp>
        <p:nvSpPr>
          <p:cNvPr id="4" name="Text Placeholder 3">
            <a:extLst>
              <a:ext uri="{FF2B5EF4-FFF2-40B4-BE49-F238E27FC236}">
                <a16:creationId xmlns:a16="http://schemas.microsoft.com/office/drawing/2014/main" id="{F7B90C74-F782-1F7D-5BA6-BA3500DDACC4}"/>
              </a:ext>
            </a:extLst>
          </p:cNvPr>
          <p:cNvSpPr>
            <a:spLocks noGrp="1"/>
          </p:cNvSpPr>
          <p:nvPr>
            <p:ph type="body" sz="quarter" idx="18"/>
          </p:nvPr>
        </p:nvSpPr>
        <p:spPr>
          <a:xfrm>
            <a:off x="360000" y="905602"/>
            <a:ext cx="11484000" cy="389798"/>
          </a:xfrm>
        </p:spPr>
        <p:txBody>
          <a:bodyPr/>
          <a:lstStyle/>
          <a:p>
            <a:r>
              <a:rPr lang="en-AU"/>
              <a:t>Services available</a:t>
            </a:r>
          </a:p>
        </p:txBody>
      </p:sp>
      <p:sp>
        <p:nvSpPr>
          <p:cNvPr id="8" name="Rectangle: Rounded Corners 7">
            <a:extLst>
              <a:ext uri="{FF2B5EF4-FFF2-40B4-BE49-F238E27FC236}">
                <a16:creationId xmlns:a16="http://schemas.microsoft.com/office/drawing/2014/main" id="{39C9F9B9-403E-F41F-5B85-45773532A2E7}"/>
              </a:ext>
            </a:extLst>
          </p:cNvPr>
          <p:cNvSpPr/>
          <p:nvPr/>
        </p:nvSpPr>
        <p:spPr>
          <a:xfrm>
            <a:off x="7270701" y="1705950"/>
            <a:ext cx="4673600" cy="48100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en-AU" sz="1800" b="1" dirty="0"/>
              <a:t>Activity</a:t>
            </a:r>
          </a:p>
          <a:p>
            <a:pPr marL="285750" indent="-285750">
              <a:lnSpc>
                <a:spcPct val="150000"/>
              </a:lnSpc>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Access the short </a:t>
            </a:r>
            <a:r>
              <a:rPr lang="en-AU" sz="1800" u="sng" dirty="0">
                <a:solidFill>
                  <a:srgbClr val="2F5496"/>
                </a:solidFill>
                <a:effectLst/>
                <a:latin typeface="Arial" panose="020B0604020202020204" pitchFamily="34" charset="0"/>
                <a:ea typeface="Calibri" panose="020F0502020204030204" pitchFamily="34" charset="0"/>
                <a:hlinkClick r:id="rId3"/>
              </a:rPr>
              <a:t>Connected healthcare</a:t>
            </a:r>
            <a:r>
              <a:rPr lang="en-AU" sz="1800" dirty="0">
                <a:effectLst/>
                <a:latin typeface="Arial" panose="020B0604020202020204" pitchFamily="34" charset="0"/>
                <a:ea typeface="Calibri" panose="020F0502020204030204" pitchFamily="34" charset="0"/>
              </a:rPr>
              <a:t> and </a:t>
            </a:r>
            <a:r>
              <a:rPr lang="en-AU" sz="1800" u="sng" dirty="0">
                <a:solidFill>
                  <a:srgbClr val="2F5496"/>
                </a:solidFill>
                <a:effectLst/>
                <a:latin typeface="Arial" panose="020B0604020202020204" pitchFamily="34" charset="0"/>
                <a:ea typeface="Calibri" panose="020F0502020204030204" pitchFamily="34" charset="0"/>
                <a:hlinkClick r:id="rId4"/>
              </a:rPr>
              <a:t>Digital Bytes</a:t>
            </a:r>
            <a:r>
              <a:rPr lang="en-AU" sz="1800" dirty="0">
                <a:effectLst/>
                <a:latin typeface="Arial" panose="020B0604020202020204" pitchFamily="34" charset="0"/>
                <a:ea typeface="Calibri" panose="020F0502020204030204" pitchFamily="34" charset="0"/>
              </a:rPr>
              <a:t> case studie</a:t>
            </a:r>
            <a:r>
              <a:rPr lang="en-AU" sz="1800" dirty="0">
                <a:latin typeface="Arial" panose="020B0604020202020204" pitchFamily="34" charset="0"/>
                <a:ea typeface="Calibri" panose="020F0502020204030204" pitchFamily="34" charset="0"/>
              </a:rPr>
              <a:t>s.</a:t>
            </a:r>
          </a:p>
          <a:p>
            <a:pPr marL="285750" indent="-285750">
              <a:lnSpc>
                <a:spcPct val="150000"/>
              </a:lnSpc>
              <a:spcAft>
                <a:spcPts val="600"/>
              </a:spcAft>
              <a:buFont typeface="Arial" panose="020B0604020202020204" pitchFamily="34" charset="0"/>
              <a:buChar char="•"/>
            </a:pPr>
            <a:r>
              <a:rPr lang="en-AU" sz="1800" dirty="0">
                <a:latin typeface="Arial" panose="020B0604020202020204" pitchFamily="34" charset="0"/>
                <a:ea typeface="Calibri" panose="020F0502020204030204" pitchFamily="34" charset="0"/>
              </a:rPr>
              <a:t>B</a:t>
            </a:r>
            <a:r>
              <a:rPr lang="en-AU" sz="1800" dirty="0">
                <a:effectLst/>
                <a:latin typeface="Arial" panose="020B0604020202020204" pitchFamily="34" charset="0"/>
                <a:ea typeface="Calibri" panose="020F0502020204030204" pitchFamily="34" charset="0"/>
              </a:rPr>
              <a:t>uild your understanding of the many digital health services available to support population groups.</a:t>
            </a:r>
          </a:p>
          <a:p>
            <a:pPr marL="285750" indent="-285750">
              <a:lnSpc>
                <a:spcPct val="150000"/>
              </a:lnSpc>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Use the table to assist and be </a:t>
            </a:r>
            <a:r>
              <a:rPr lang="en-AU" sz="1800" dirty="0">
                <a:latin typeface="Arial" panose="020B0604020202020204" pitchFamily="34" charset="0"/>
                <a:ea typeface="Calibri" panose="020F0502020204030204" pitchFamily="34" charset="0"/>
              </a:rPr>
              <a:t>prepared to report back to the class.</a:t>
            </a:r>
            <a:endParaRPr lang="en-AU" sz="1800" dirty="0"/>
          </a:p>
        </p:txBody>
      </p:sp>
      <p:sp>
        <p:nvSpPr>
          <p:cNvPr id="2" name="Slide Number Placeholder 1">
            <a:extLst>
              <a:ext uri="{FF2B5EF4-FFF2-40B4-BE49-F238E27FC236}">
                <a16:creationId xmlns:a16="http://schemas.microsoft.com/office/drawing/2014/main" id="{9F7B19BC-79BE-F6A6-3655-3102D83BFEA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graphicFrame>
        <p:nvGraphicFramePr>
          <p:cNvPr id="7" name="Table 6" descr="Table for recording information on digital health services.">
            <a:extLst>
              <a:ext uri="{FF2B5EF4-FFF2-40B4-BE49-F238E27FC236}">
                <a16:creationId xmlns:a16="http://schemas.microsoft.com/office/drawing/2014/main" id="{9288E86B-D77F-078A-573C-515DDE38F4F4}"/>
              </a:ext>
            </a:extLst>
          </p:cNvPr>
          <p:cNvGraphicFramePr>
            <a:graphicFrameLocks noGrp="1"/>
          </p:cNvGraphicFramePr>
          <p:nvPr>
            <p:extLst>
              <p:ext uri="{D42A27DB-BD31-4B8C-83A1-F6EECF244321}">
                <p14:modId xmlns:p14="http://schemas.microsoft.com/office/powerpoint/2010/main" val="3773863498"/>
              </p:ext>
            </p:extLst>
          </p:nvPr>
        </p:nvGraphicFramePr>
        <p:xfrm>
          <a:off x="442085" y="1705950"/>
          <a:ext cx="6692362" cy="4515537"/>
        </p:xfrm>
        <a:graphic>
          <a:graphicData uri="http://schemas.openxmlformats.org/drawingml/2006/table">
            <a:tbl>
              <a:tblPr firstRow="1" firstCol="1" bandRow="1">
                <a:tableStyleId>{69012ECD-51FC-41F1-AA8D-1B2483CD663E}</a:tableStyleId>
              </a:tblPr>
              <a:tblGrid>
                <a:gridCol w="1365450">
                  <a:extLst>
                    <a:ext uri="{9D8B030D-6E8A-4147-A177-3AD203B41FA5}">
                      <a16:colId xmlns:a16="http://schemas.microsoft.com/office/drawing/2014/main" val="1076596087"/>
                    </a:ext>
                  </a:extLst>
                </a:gridCol>
                <a:gridCol w="1180214">
                  <a:extLst>
                    <a:ext uri="{9D8B030D-6E8A-4147-A177-3AD203B41FA5}">
                      <a16:colId xmlns:a16="http://schemas.microsoft.com/office/drawing/2014/main" val="2005420698"/>
                    </a:ext>
                  </a:extLst>
                </a:gridCol>
                <a:gridCol w="1318437">
                  <a:extLst>
                    <a:ext uri="{9D8B030D-6E8A-4147-A177-3AD203B41FA5}">
                      <a16:colId xmlns:a16="http://schemas.microsoft.com/office/drawing/2014/main" val="892781988"/>
                    </a:ext>
                  </a:extLst>
                </a:gridCol>
                <a:gridCol w="1353265">
                  <a:extLst>
                    <a:ext uri="{9D8B030D-6E8A-4147-A177-3AD203B41FA5}">
                      <a16:colId xmlns:a16="http://schemas.microsoft.com/office/drawing/2014/main" val="93058808"/>
                    </a:ext>
                  </a:extLst>
                </a:gridCol>
                <a:gridCol w="1474996">
                  <a:extLst>
                    <a:ext uri="{9D8B030D-6E8A-4147-A177-3AD203B41FA5}">
                      <a16:colId xmlns:a16="http://schemas.microsoft.com/office/drawing/2014/main" val="420360048"/>
                    </a:ext>
                  </a:extLst>
                </a:gridCol>
              </a:tblGrid>
              <a:tr h="1119122">
                <a:tc>
                  <a:txBody>
                    <a:bodyPr/>
                    <a:lstStyle/>
                    <a:p>
                      <a:pPr>
                        <a:lnSpc>
                          <a:spcPct val="150000"/>
                        </a:lnSpc>
                        <a:spcBef>
                          <a:spcPts val="1200"/>
                        </a:spcBef>
                        <a:spcAft>
                          <a:spcPts val="600"/>
                        </a:spcAft>
                      </a:pPr>
                      <a:r>
                        <a:rPr lang="en-AU" sz="1400" dirty="0">
                          <a:effectLst/>
                          <a:highlight>
                            <a:srgbClr val="002664"/>
                          </a:highlight>
                        </a:rPr>
                        <a:t>Digital health services</a:t>
                      </a:r>
                      <a:endParaRPr lang="en-AU" sz="140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r>
                        <a:rPr lang="en-AU" sz="1400" dirty="0">
                          <a:effectLst/>
                          <a:highlight>
                            <a:srgbClr val="002664"/>
                          </a:highlight>
                        </a:rPr>
                        <a:t>What does it do?</a:t>
                      </a:r>
                      <a:endParaRPr lang="en-AU" sz="140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r>
                        <a:rPr lang="en-AU" sz="1400" dirty="0">
                          <a:effectLst/>
                          <a:highlight>
                            <a:srgbClr val="002664"/>
                          </a:highlight>
                        </a:rPr>
                        <a:t>Advantages</a:t>
                      </a:r>
                      <a:endParaRPr lang="en-AU" sz="140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r>
                        <a:rPr lang="en-AU" sz="1400" dirty="0">
                          <a:effectLst/>
                          <a:highlight>
                            <a:srgbClr val="002664"/>
                          </a:highlight>
                        </a:rPr>
                        <a:t>Limitations</a:t>
                      </a:r>
                      <a:endParaRPr lang="en-AU" sz="140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r>
                        <a:rPr lang="en-AU" sz="1400" dirty="0">
                          <a:effectLst/>
                          <a:highlight>
                            <a:srgbClr val="002664"/>
                          </a:highlight>
                        </a:rPr>
                        <a:t>Benefits to the population group</a:t>
                      </a:r>
                      <a:endParaRPr lang="en-AU" sz="140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618122"/>
                  </a:ext>
                </a:extLst>
              </a:tr>
              <a:tr h="1449216">
                <a:tc>
                  <a:txBody>
                    <a:bodyPr/>
                    <a:lstStyle/>
                    <a:p>
                      <a:pPr>
                        <a:lnSpc>
                          <a:spcPct val="150000"/>
                        </a:lnSpc>
                        <a:spcBef>
                          <a:spcPts val="1200"/>
                        </a:spcBef>
                        <a:spcAft>
                          <a:spcPts val="600"/>
                        </a:spcAft>
                      </a:pPr>
                      <a:r>
                        <a:rPr lang="en-AU" sz="1400">
                          <a:effectLst/>
                          <a:highlight>
                            <a:srgbClr val="FFFFFF"/>
                          </a:highlight>
                        </a:rPr>
                        <a:t>Electronic prescriptions</a:t>
                      </a:r>
                      <a:endParaRPr lang="en-AU" sz="1400">
                        <a:effectLst/>
                        <a:highlight>
                          <a:srgbClr val="FFFFFF"/>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endParaRPr lang="en-AU" sz="1400">
                        <a:effectLst/>
                        <a:highlight>
                          <a:srgbClr val="FFFFFF"/>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endParaRPr lang="en-AU" sz="1400">
                        <a:effectLst/>
                        <a:highlight>
                          <a:srgbClr val="FFFFFF"/>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endParaRPr lang="en-AU" sz="1400">
                        <a:effectLst/>
                        <a:highlight>
                          <a:srgbClr val="FFFFFF"/>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endParaRPr lang="en-AU" sz="1400" dirty="0">
                        <a:effectLst/>
                        <a:highlight>
                          <a:srgbClr val="FFFFFF"/>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6016893"/>
                  </a:ext>
                </a:extLst>
              </a:tr>
              <a:tr h="1038047">
                <a:tc>
                  <a:txBody>
                    <a:bodyPr/>
                    <a:lstStyle/>
                    <a:p>
                      <a:pPr>
                        <a:lnSpc>
                          <a:spcPct val="150000"/>
                        </a:lnSpc>
                        <a:spcBef>
                          <a:spcPts val="1200"/>
                        </a:spcBef>
                        <a:spcAft>
                          <a:spcPts val="600"/>
                        </a:spcAft>
                      </a:pPr>
                      <a:endParaRPr lang="en-AU" sz="1400">
                        <a:effectLst/>
                        <a:highlight>
                          <a:srgbClr val="EBEBEB"/>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endParaRPr lang="en-AU" sz="1400">
                        <a:effectLst/>
                        <a:highlight>
                          <a:srgbClr val="EBEBEB"/>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endParaRPr lang="en-AU" sz="1400">
                        <a:effectLst/>
                        <a:highlight>
                          <a:srgbClr val="EBEBEB"/>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endParaRPr lang="en-AU" sz="1400">
                        <a:effectLst/>
                        <a:highlight>
                          <a:srgbClr val="EBEBEB"/>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endParaRPr lang="en-AU" sz="1400">
                        <a:effectLst/>
                        <a:highlight>
                          <a:srgbClr val="EBEBEB"/>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490748"/>
                  </a:ext>
                </a:extLst>
              </a:tr>
              <a:tr h="909152">
                <a:tc>
                  <a:txBody>
                    <a:bodyPr/>
                    <a:lstStyle/>
                    <a:p>
                      <a:pPr>
                        <a:lnSpc>
                          <a:spcPct val="150000"/>
                        </a:lnSpc>
                        <a:spcBef>
                          <a:spcPts val="1200"/>
                        </a:spcBef>
                        <a:spcAft>
                          <a:spcPts val="600"/>
                        </a:spcAft>
                      </a:pPr>
                      <a:endParaRPr lang="en-AU" sz="1400">
                        <a:effectLst/>
                        <a:highlight>
                          <a:srgbClr val="FFFFFF"/>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endParaRPr lang="en-AU" sz="1400">
                        <a:effectLst/>
                        <a:highlight>
                          <a:srgbClr val="FFFFFF"/>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endParaRPr lang="en-AU" sz="1400">
                        <a:effectLst/>
                        <a:highlight>
                          <a:srgbClr val="FFFFFF"/>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endParaRPr lang="en-AU" sz="1400">
                        <a:effectLst/>
                        <a:highlight>
                          <a:srgbClr val="FFFFFF"/>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endParaRPr lang="en-AU" sz="1400" dirty="0">
                        <a:effectLst/>
                        <a:highlight>
                          <a:srgbClr val="FFFFFF"/>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4530721"/>
                  </a:ext>
                </a:extLst>
              </a:tr>
            </a:tbl>
          </a:graphicData>
        </a:graphic>
      </p:graphicFrame>
    </p:spTree>
    <p:extLst>
      <p:ext uri="{BB962C8B-B14F-4D97-AF65-F5344CB8AC3E}">
        <p14:creationId xmlns:p14="http://schemas.microsoft.com/office/powerpoint/2010/main" val="209326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A5D64A-F595-CBA4-BF79-C37A4A05C25A}"/>
              </a:ext>
            </a:extLst>
          </p:cNvPr>
          <p:cNvSpPr>
            <a:spLocks noGrp="1"/>
          </p:cNvSpPr>
          <p:nvPr>
            <p:ph type="title"/>
          </p:nvPr>
        </p:nvSpPr>
        <p:spPr/>
        <p:txBody>
          <a:bodyPr/>
          <a:lstStyle/>
          <a:p>
            <a:r>
              <a:rPr lang="en-AU"/>
              <a:t>Examples of digital health services</a:t>
            </a:r>
          </a:p>
        </p:txBody>
      </p:sp>
      <p:sp>
        <p:nvSpPr>
          <p:cNvPr id="4" name="Content Placeholder 3">
            <a:extLst>
              <a:ext uri="{FF2B5EF4-FFF2-40B4-BE49-F238E27FC236}">
                <a16:creationId xmlns:a16="http://schemas.microsoft.com/office/drawing/2014/main" id="{A6FE0F18-DD9A-75D1-9934-CEA4C349708A}"/>
              </a:ext>
            </a:extLst>
          </p:cNvPr>
          <p:cNvSpPr>
            <a:spLocks noGrp="1"/>
          </p:cNvSpPr>
          <p:nvPr>
            <p:ph sz="quarter" idx="19"/>
          </p:nvPr>
        </p:nvSpPr>
        <p:spPr>
          <a:xfrm>
            <a:off x="360000" y="1110940"/>
            <a:ext cx="5329237" cy="5212459"/>
          </a:xfrm>
        </p:spPr>
        <p:txBody>
          <a:bodyPr/>
          <a:lstStyle/>
          <a:p>
            <a:pPr marL="342900" lvl="0" indent="-342900">
              <a:lnSpc>
                <a:spcPct val="150000"/>
              </a:lnSpc>
              <a:spcBef>
                <a:spcPts val="1200"/>
              </a:spcBef>
              <a:spcAft>
                <a:spcPts val="600"/>
              </a:spcAft>
              <a:buFont typeface="Symbol" panose="05050102010706020507" pitchFamily="18" charset="2"/>
              <a:buChar char=""/>
            </a:pPr>
            <a:r>
              <a:rPr lang="en-AU" sz="1800" dirty="0">
                <a:ea typeface="Calibri" panose="020F0502020204030204" pitchFamily="34" charset="0"/>
              </a:rPr>
              <a:t>E</a:t>
            </a:r>
            <a:r>
              <a:rPr lang="en-AU" sz="1800" dirty="0">
                <a:effectLst/>
                <a:latin typeface="Arial" panose="020B0604020202020204" pitchFamily="34" charset="0"/>
                <a:ea typeface="Calibri" panose="020F0502020204030204" pitchFamily="34" charset="0"/>
              </a:rPr>
              <a:t>lectronic health record, for example, </a:t>
            </a:r>
            <a:r>
              <a:rPr lang="en-AU" sz="1800" u="sng" dirty="0">
                <a:solidFill>
                  <a:srgbClr val="2F5496"/>
                </a:solidFill>
                <a:effectLst/>
                <a:latin typeface="Arial" panose="020B0604020202020204" pitchFamily="34" charset="0"/>
                <a:ea typeface="Calibri" panose="020F0502020204030204" pitchFamily="34" charset="0"/>
                <a:hlinkClick r:id="rId3"/>
              </a:rPr>
              <a:t>My Health Record</a:t>
            </a:r>
            <a:endParaRPr lang="en-AU" sz="1800" dirty="0">
              <a:effectLst/>
              <a:latin typeface="Arial" panose="020B0604020202020204" pitchFamily="34" charset="0"/>
              <a:ea typeface="Calibri" panose="020F0502020204030204" pitchFamily="34" charset="0"/>
            </a:endParaRPr>
          </a:p>
          <a:p>
            <a:pPr marL="342900" lvl="0" indent="-342900">
              <a:lnSpc>
                <a:spcPct val="150000"/>
              </a:lnSpc>
              <a:spcBef>
                <a:spcPts val="1200"/>
              </a:spcBef>
              <a:spcAft>
                <a:spcPts val="600"/>
              </a:spcAft>
              <a:buFont typeface="Symbol" panose="05050102010706020507" pitchFamily="18" charset="2"/>
              <a:buChar char=""/>
            </a:pPr>
            <a:r>
              <a:rPr lang="en-AU" sz="1800" u="sng" dirty="0">
                <a:solidFill>
                  <a:srgbClr val="146CFD"/>
                </a:solidFill>
                <a:ea typeface="Calibri" panose="020F0502020204030204" pitchFamily="34" charset="0"/>
                <a:hlinkClick r:id="rId4">
                  <a:extLst>
                    <a:ext uri="{A12FA001-AC4F-418D-AE19-62706E023703}">
                      <ahyp:hlinkClr xmlns:ahyp="http://schemas.microsoft.com/office/drawing/2018/hyperlinkcolor" val="tx"/>
                    </a:ext>
                  </a:extLst>
                </a:hlinkClick>
              </a:rPr>
              <a:t>E</a:t>
            </a:r>
            <a:r>
              <a:rPr lang="en-AU" sz="1800" u="sng" dirty="0">
                <a:solidFill>
                  <a:srgbClr val="146CFD"/>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lectronic </a:t>
            </a:r>
            <a:r>
              <a:rPr lang="en-AU" sz="1800" u="sng" dirty="0">
                <a:solidFill>
                  <a:schemeClr val="accent2"/>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prescriptions</a:t>
            </a:r>
            <a:r>
              <a:rPr lang="en-AU" sz="1800" u="sng" dirty="0">
                <a:solidFill>
                  <a:schemeClr val="accent2"/>
                </a:solidFill>
                <a:effectLst/>
                <a:latin typeface="Arial" panose="020B0604020202020204" pitchFamily="34" charset="0"/>
                <a:ea typeface="Calibri" panose="020F0502020204030204" pitchFamily="34" charset="0"/>
              </a:rPr>
              <a:t> (0:30)</a:t>
            </a:r>
            <a:r>
              <a:rPr lang="en-AU" sz="1800" dirty="0">
                <a:solidFill>
                  <a:schemeClr val="accent2"/>
                </a:solidFill>
                <a:effectLst/>
                <a:latin typeface="Arial" panose="020B0604020202020204" pitchFamily="34" charset="0"/>
                <a:ea typeface="Calibri" panose="020F0502020204030204" pitchFamily="34" charset="0"/>
              </a:rPr>
              <a:t> </a:t>
            </a:r>
            <a:r>
              <a:rPr lang="en-AU" sz="1800" dirty="0">
                <a:effectLst/>
                <a:latin typeface="Arial" panose="020B0604020202020204" pitchFamily="34" charset="0"/>
                <a:ea typeface="Calibri" panose="020F0502020204030204" pitchFamily="34" charset="0"/>
              </a:rPr>
              <a:t>and dispensing of medicines</a:t>
            </a:r>
          </a:p>
          <a:p>
            <a:pPr marL="342900" lvl="0" indent="-342900">
              <a:lnSpc>
                <a:spcPct val="150000"/>
              </a:lnSpc>
              <a:spcBef>
                <a:spcPts val="1200"/>
              </a:spcBef>
              <a:spcAft>
                <a:spcPts val="600"/>
              </a:spcAft>
              <a:buFont typeface="Symbol" panose="05050102010706020507" pitchFamily="18" charset="2"/>
              <a:buChar char=""/>
            </a:pPr>
            <a:r>
              <a:rPr lang="en-AU" sz="1800" u="sng" dirty="0">
                <a:solidFill>
                  <a:srgbClr val="2F5496"/>
                </a:solidFill>
                <a:ea typeface="Calibri" panose="020F0502020204030204" pitchFamily="34" charset="0"/>
                <a:hlinkClick r:id="rId5"/>
              </a:rPr>
              <a:t>T</a:t>
            </a:r>
            <a:r>
              <a:rPr lang="en-AU" sz="1800" u="sng" dirty="0">
                <a:solidFill>
                  <a:srgbClr val="2F5496"/>
                </a:solidFill>
                <a:effectLst/>
                <a:latin typeface="Arial" panose="020B0604020202020204" pitchFamily="34" charset="0"/>
                <a:ea typeface="Calibri" panose="020F0502020204030204" pitchFamily="34" charset="0"/>
                <a:hlinkClick r:id="rId5"/>
              </a:rPr>
              <a:t>elehealth</a:t>
            </a:r>
            <a:r>
              <a:rPr lang="en-AU" sz="1800" dirty="0">
                <a:effectLst/>
                <a:latin typeface="Arial" panose="020B0604020202020204" pitchFamily="34" charset="0"/>
                <a:ea typeface="Calibri" panose="020F0502020204030204" pitchFamily="34" charset="0"/>
              </a:rPr>
              <a:t> and virtual care</a:t>
            </a:r>
          </a:p>
          <a:p>
            <a:pPr marL="342900" lvl="0" indent="-342900">
              <a:lnSpc>
                <a:spcPct val="150000"/>
              </a:lnSpc>
              <a:spcBef>
                <a:spcPts val="1200"/>
              </a:spcBef>
              <a:spcAft>
                <a:spcPts val="600"/>
              </a:spcAft>
              <a:buFont typeface="Symbol" panose="05050102010706020507" pitchFamily="18" charset="2"/>
              <a:buChar char=""/>
            </a:pPr>
            <a:r>
              <a:rPr lang="en-AU" sz="1800" u="sng" dirty="0">
                <a:solidFill>
                  <a:srgbClr val="2F5496"/>
                </a:solidFill>
                <a:effectLst/>
                <a:latin typeface="Arial" panose="020B0604020202020204" pitchFamily="34" charset="0"/>
                <a:ea typeface="Calibri" panose="020F0502020204030204" pitchFamily="34" charset="0"/>
                <a:hlinkClick r:id="rId6"/>
              </a:rPr>
              <a:t>Active Script </a:t>
            </a:r>
            <a:r>
              <a:rPr lang="en-AU" sz="1800" u="sng" dirty="0">
                <a:solidFill>
                  <a:srgbClr val="2F5496"/>
                </a:solidFill>
                <a:ea typeface="Calibri" panose="020F0502020204030204" pitchFamily="34" charset="0"/>
                <a:hlinkClick r:id="rId6"/>
              </a:rPr>
              <a:t>L</a:t>
            </a:r>
            <a:r>
              <a:rPr lang="en-AU" sz="1800" u="sng" dirty="0">
                <a:solidFill>
                  <a:srgbClr val="2F5496"/>
                </a:solidFill>
                <a:effectLst/>
                <a:latin typeface="Arial" panose="020B0604020202020204" pitchFamily="34" charset="0"/>
                <a:ea typeface="Calibri" panose="020F0502020204030204" pitchFamily="34" charset="0"/>
                <a:hlinkClick r:id="rId6"/>
              </a:rPr>
              <a:t>ist</a:t>
            </a:r>
            <a:endParaRPr lang="en-AU" sz="1800" dirty="0">
              <a:effectLst/>
              <a:latin typeface="Arial" panose="020B0604020202020204" pitchFamily="34" charset="0"/>
              <a:ea typeface="Calibri" panose="020F0502020204030204" pitchFamily="34" charset="0"/>
            </a:endParaRPr>
          </a:p>
          <a:p>
            <a:pPr marL="342900" lvl="0" indent="-342900">
              <a:lnSpc>
                <a:spcPct val="150000"/>
              </a:lnSpc>
              <a:spcBef>
                <a:spcPts val="1200"/>
              </a:spcBef>
              <a:spcAft>
                <a:spcPts val="600"/>
              </a:spcAft>
              <a:buFont typeface="Symbol" panose="05050102010706020507" pitchFamily="18" charset="2"/>
              <a:buChar char=""/>
            </a:pPr>
            <a:r>
              <a:rPr lang="en-AU" sz="1800" dirty="0">
                <a:ea typeface="Calibri" panose="020F0502020204030204" pitchFamily="34" charset="0"/>
              </a:rPr>
              <a:t>I</a:t>
            </a:r>
            <a:r>
              <a:rPr lang="en-AU" sz="1800" dirty="0">
                <a:effectLst/>
                <a:latin typeface="Arial" panose="020B0604020202020204" pitchFamily="34" charset="0"/>
                <a:ea typeface="Calibri" panose="020F0502020204030204" pitchFamily="34" charset="0"/>
              </a:rPr>
              <a:t>mmunisations</a:t>
            </a:r>
          </a:p>
          <a:p>
            <a:pPr marL="342900" lvl="0" indent="-342900">
              <a:lnSpc>
                <a:spcPct val="150000"/>
              </a:lnSpc>
              <a:spcBef>
                <a:spcPts val="1200"/>
              </a:spcBef>
              <a:spcAft>
                <a:spcPts val="600"/>
              </a:spcAft>
              <a:buFont typeface="Symbol" panose="05050102010706020507" pitchFamily="18" charset="2"/>
              <a:buChar char=""/>
            </a:pPr>
            <a:r>
              <a:rPr lang="en-AU" sz="1800" dirty="0">
                <a:ea typeface="Calibri" panose="020F0502020204030204" pitchFamily="34" charset="0"/>
              </a:rPr>
              <a:t>S</a:t>
            </a:r>
            <a:r>
              <a:rPr lang="en-AU" sz="1800" dirty="0">
                <a:effectLst/>
                <a:latin typeface="Arial" panose="020B0604020202020204" pitchFamily="34" charset="0"/>
                <a:ea typeface="Calibri" panose="020F0502020204030204" pitchFamily="34" charset="0"/>
              </a:rPr>
              <a:t>ymptoms checker</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Clinical systems in aged care</a:t>
            </a:r>
          </a:p>
          <a:p>
            <a:endParaRPr lang="en-AU" dirty="0"/>
          </a:p>
        </p:txBody>
      </p:sp>
      <p:sp>
        <p:nvSpPr>
          <p:cNvPr id="6" name="Picture Placeholder 5">
            <a:extLst>
              <a:ext uri="{FF2B5EF4-FFF2-40B4-BE49-F238E27FC236}">
                <a16:creationId xmlns:a16="http://schemas.microsoft.com/office/drawing/2014/main" id="{871F4828-634C-184F-2720-4A8E203E7E58}"/>
              </a:ext>
            </a:extLst>
          </p:cNvPr>
          <p:cNvSpPr>
            <a:spLocks noGrp="1"/>
          </p:cNvSpPr>
          <p:nvPr>
            <p:ph type="pic" sz="quarter" idx="20"/>
          </p:nvPr>
        </p:nvSpPr>
        <p:spPr>
          <a:xfrm>
            <a:off x="6207641" y="1149207"/>
            <a:ext cx="5507038" cy="4814518"/>
          </a:xfrm>
        </p:spPr>
        <p:txBody>
          <a:bodyPr/>
          <a:lstStyle/>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SMS vaccination reminders</a:t>
            </a:r>
          </a:p>
          <a:p>
            <a:pPr marL="342900" lvl="0" indent="-342900">
              <a:lnSpc>
                <a:spcPct val="150000"/>
              </a:lnSpc>
              <a:spcBef>
                <a:spcPts val="1200"/>
              </a:spcBef>
              <a:spcAft>
                <a:spcPts val="600"/>
              </a:spcAft>
              <a:buFont typeface="Symbol" panose="05050102010706020507" pitchFamily="18" charset="2"/>
              <a:buChar char=""/>
            </a:pPr>
            <a:r>
              <a:rPr lang="en-AU" sz="1800" u="sng" dirty="0">
                <a:solidFill>
                  <a:srgbClr val="2F5496"/>
                </a:solidFill>
                <a:effectLst/>
                <a:latin typeface="Arial" panose="020B0604020202020204" pitchFamily="34" charset="0"/>
                <a:ea typeface="Calibri" panose="020F0502020204030204" pitchFamily="34" charset="0"/>
                <a:hlinkClick r:id="rId7"/>
              </a:rPr>
              <a:t>Medicare online app</a:t>
            </a:r>
            <a:endParaRPr lang="en-AU" sz="1800" dirty="0">
              <a:effectLst/>
              <a:latin typeface="Arial" panose="020B0604020202020204" pitchFamily="34" charset="0"/>
              <a:ea typeface="Calibri" panose="020F0502020204030204" pitchFamily="34" charset="0"/>
            </a:endParaRPr>
          </a:p>
          <a:p>
            <a:pPr marL="342900" lvl="0" indent="-342900">
              <a:lnSpc>
                <a:spcPct val="150000"/>
              </a:lnSpc>
              <a:spcBef>
                <a:spcPts val="1200"/>
              </a:spcBef>
              <a:spcAft>
                <a:spcPts val="600"/>
              </a:spcAft>
              <a:buFont typeface="Symbol" panose="05050102010706020507" pitchFamily="18" charset="2"/>
              <a:buChar char=""/>
            </a:pPr>
            <a:r>
              <a:rPr lang="en-AU" sz="1800" dirty="0">
                <a:ea typeface="Calibri" panose="020F0502020204030204" pitchFamily="34" charset="0"/>
              </a:rPr>
              <a:t>W</a:t>
            </a:r>
            <a:r>
              <a:rPr lang="en-AU" sz="1800" dirty="0">
                <a:effectLst/>
                <a:latin typeface="Arial" panose="020B0604020202020204" pitchFamily="34" charset="0"/>
                <a:ea typeface="Calibri" panose="020F0502020204030204" pitchFamily="34" charset="0"/>
              </a:rPr>
              <a:t>ellness and fitness apps</a:t>
            </a:r>
          </a:p>
          <a:p>
            <a:pPr marL="342900" lvl="0" indent="-342900">
              <a:lnSpc>
                <a:spcPct val="150000"/>
              </a:lnSpc>
              <a:spcBef>
                <a:spcPts val="1200"/>
              </a:spcBef>
              <a:spcAft>
                <a:spcPts val="600"/>
              </a:spcAft>
              <a:buFont typeface="Symbol" panose="05050102010706020507" pitchFamily="18" charset="2"/>
              <a:buChar char=""/>
            </a:pPr>
            <a:r>
              <a:rPr lang="en-AU" sz="1800" dirty="0">
                <a:ea typeface="Calibri" panose="020F0502020204030204" pitchFamily="34" charset="0"/>
              </a:rPr>
              <a:t>P</a:t>
            </a:r>
            <a:r>
              <a:rPr lang="en-AU" sz="1800" dirty="0">
                <a:effectLst/>
                <a:latin typeface="Arial" panose="020B0604020202020204" pitchFamily="34" charset="0"/>
                <a:ea typeface="Calibri" panose="020F0502020204030204" pitchFamily="34" charset="0"/>
              </a:rPr>
              <a:t>athology and diagnostic imaging reports</a:t>
            </a:r>
          </a:p>
          <a:p>
            <a:pPr marL="342900" lvl="0" indent="-342900">
              <a:lnSpc>
                <a:spcPct val="150000"/>
              </a:lnSpc>
              <a:spcBef>
                <a:spcPts val="1200"/>
              </a:spcBef>
              <a:spcAft>
                <a:spcPts val="600"/>
              </a:spcAft>
              <a:buFont typeface="Symbol" panose="05050102010706020507" pitchFamily="18" charset="2"/>
              <a:buChar char=""/>
            </a:pPr>
            <a:r>
              <a:rPr lang="en-AU" sz="1800" dirty="0">
                <a:ea typeface="Calibri" panose="020F0502020204030204" pitchFamily="34" charset="0"/>
              </a:rPr>
              <a:t>H</a:t>
            </a:r>
            <a:r>
              <a:rPr lang="en-AU" sz="1800" dirty="0">
                <a:effectLst/>
                <a:latin typeface="Arial" panose="020B0604020202020204" pitchFamily="34" charset="0"/>
                <a:ea typeface="Calibri" panose="020F0502020204030204" pitchFamily="34" charset="0"/>
              </a:rPr>
              <a:t>ospital electronic records</a:t>
            </a:r>
          </a:p>
          <a:p>
            <a:pPr marL="342900" lvl="0" indent="-342900">
              <a:lnSpc>
                <a:spcPct val="150000"/>
              </a:lnSpc>
              <a:spcBef>
                <a:spcPts val="1200"/>
              </a:spcBef>
              <a:spcAft>
                <a:spcPts val="600"/>
              </a:spcAft>
              <a:buFont typeface="Symbol" panose="05050102010706020507" pitchFamily="18" charset="2"/>
              <a:buChar char=""/>
            </a:pPr>
            <a:r>
              <a:rPr lang="en-AU" sz="1800" dirty="0">
                <a:ea typeface="Calibri" panose="020F0502020204030204" pitchFamily="34" charset="0"/>
              </a:rPr>
              <a:t>E</a:t>
            </a:r>
            <a:r>
              <a:rPr lang="en-AU" sz="1800" dirty="0">
                <a:effectLst/>
                <a:latin typeface="Arial" panose="020B0604020202020204" pitchFamily="34" charset="0"/>
                <a:ea typeface="Calibri" panose="020F0502020204030204" pitchFamily="34" charset="0"/>
              </a:rPr>
              <a:t>lectronic referrals</a:t>
            </a:r>
          </a:p>
          <a:p>
            <a:pPr marL="342900" lvl="0" indent="-342900">
              <a:lnSpc>
                <a:spcPct val="150000"/>
              </a:lnSpc>
              <a:spcBef>
                <a:spcPts val="1200"/>
              </a:spcBef>
              <a:spcAft>
                <a:spcPts val="600"/>
              </a:spcAft>
              <a:buFont typeface="Symbol" panose="05050102010706020507" pitchFamily="18" charset="2"/>
              <a:buChar char=""/>
            </a:pPr>
            <a:r>
              <a:rPr lang="en-AU" sz="1800" dirty="0">
                <a:ea typeface="Calibri" panose="020F0502020204030204" pitchFamily="34" charset="0"/>
              </a:rPr>
              <a:t>O</a:t>
            </a:r>
            <a:r>
              <a:rPr lang="en-AU" sz="1800" dirty="0">
                <a:effectLst/>
                <a:latin typeface="Arial" panose="020B0604020202020204" pitchFamily="34" charset="0"/>
                <a:ea typeface="Calibri" panose="020F0502020204030204" pitchFamily="34" charset="0"/>
              </a:rPr>
              <a:t>nline booking systems</a:t>
            </a:r>
          </a:p>
          <a:p>
            <a:pPr marL="342900" lvl="0" indent="-342900">
              <a:lnSpc>
                <a:spcPct val="150000"/>
              </a:lnSpc>
              <a:spcBef>
                <a:spcPts val="1200"/>
              </a:spcBef>
              <a:spcAft>
                <a:spcPts val="600"/>
              </a:spcAft>
              <a:buFont typeface="Symbol" panose="05050102010706020507" pitchFamily="18" charset="2"/>
              <a:buChar char=""/>
            </a:pPr>
            <a:r>
              <a:rPr lang="en-AU" sz="1800" dirty="0">
                <a:ea typeface="Calibri" panose="020F0502020204030204" pitchFamily="34" charset="0"/>
              </a:rPr>
              <a:t>W</a:t>
            </a:r>
            <a:r>
              <a:rPr lang="en-AU" sz="1800" dirty="0">
                <a:effectLst/>
                <a:latin typeface="Arial" panose="020B0604020202020204" pitchFamily="34" charset="0"/>
                <a:ea typeface="Calibri" panose="020F0502020204030204" pitchFamily="34" charset="0"/>
              </a:rPr>
              <a:t>earable devices like smart watches, fitness trackers and monitors</a:t>
            </a:r>
          </a:p>
          <a:p>
            <a:endParaRPr lang="en-AU" sz="1800" dirty="0"/>
          </a:p>
        </p:txBody>
      </p:sp>
      <p:sp>
        <p:nvSpPr>
          <p:cNvPr id="2" name="Slide Number Placeholder 1">
            <a:extLst>
              <a:ext uri="{FF2B5EF4-FFF2-40B4-BE49-F238E27FC236}">
                <a16:creationId xmlns:a16="http://schemas.microsoft.com/office/drawing/2014/main" id="{75CDEF87-C303-A7BA-AC43-26C95E42E3B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8800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4C506E0-878C-D2A3-40D4-673F2595EEEA}"/>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489" r="25489"/>
          <a:stretch>
            <a:fillRect/>
          </a:stretch>
        </p:blipFill>
        <p:spPr/>
      </p:pic>
      <p:sp>
        <p:nvSpPr>
          <p:cNvPr id="6" name="Title 5">
            <a:extLst>
              <a:ext uri="{FF2B5EF4-FFF2-40B4-BE49-F238E27FC236}">
                <a16:creationId xmlns:a16="http://schemas.microsoft.com/office/drawing/2014/main" id="{9FC67A9D-FF92-8671-FDD4-3B00707319E8}"/>
              </a:ext>
            </a:extLst>
          </p:cNvPr>
          <p:cNvSpPr>
            <a:spLocks noGrp="1"/>
          </p:cNvSpPr>
          <p:nvPr>
            <p:ph type="title"/>
          </p:nvPr>
        </p:nvSpPr>
        <p:spPr/>
        <p:txBody>
          <a:bodyPr/>
          <a:lstStyle/>
          <a:p>
            <a:r>
              <a:rPr lang="en-AU" dirty="0"/>
              <a:t>Think-Pair-Share</a:t>
            </a:r>
          </a:p>
        </p:txBody>
      </p:sp>
      <p:sp>
        <p:nvSpPr>
          <p:cNvPr id="2" name="Slide Number Placeholder 1">
            <a:extLst>
              <a:ext uri="{FF2B5EF4-FFF2-40B4-BE49-F238E27FC236}">
                <a16:creationId xmlns:a16="http://schemas.microsoft.com/office/drawing/2014/main" id="{F5EC989D-D3D9-BB03-41C1-A6C5C96B9630}"/>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14</a:t>
            </a:fld>
            <a:endParaRPr lang="en-AU"/>
          </a:p>
        </p:txBody>
      </p:sp>
      <p:sp>
        <p:nvSpPr>
          <p:cNvPr id="9" name="Text Placeholder 8">
            <a:extLst>
              <a:ext uri="{FF2B5EF4-FFF2-40B4-BE49-F238E27FC236}">
                <a16:creationId xmlns:a16="http://schemas.microsoft.com/office/drawing/2014/main" id="{BA88447D-2252-A990-829D-B644D2D608DC}"/>
              </a:ext>
            </a:extLst>
          </p:cNvPr>
          <p:cNvSpPr>
            <a:spLocks noGrp="1"/>
          </p:cNvSpPr>
          <p:nvPr>
            <p:ph type="body" sz="quarter" idx="18"/>
          </p:nvPr>
        </p:nvSpPr>
        <p:spPr>
          <a:xfrm>
            <a:off x="5436850" y="1004400"/>
            <a:ext cx="6407150" cy="294189"/>
          </a:xfrm>
        </p:spPr>
        <p:txBody>
          <a:bodyPr/>
          <a:lstStyle/>
          <a:p>
            <a:pPr>
              <a:spcAft>
                <a:spcPts val="600"/>
              </a:spcAft>
            </a:pPr>
            <a:r>
              <a:rPr lang="en-AU" sz="1800" dirty="0"/>
              <a:t>Population groups and the healthcare system</a:t>
            </a:r>
          </a:p>
        </p:txBody>
      </p:sp>
      <p:sp>
        <p:nvSpPr>
          <p:cNvPr id="11" name="TextBox 10">
            <a:extLst>
              <a:ext uri="{FF2B5EF4-FFF2-40B4-BE49-F238E27FC236}">
                <a16:creationId xmlns:a16="http://schemas.microsoft.com/office/drawing/2014/main" id="{9E10F8D8-AFF2-2C26-F652-3AFB3D925DB5}"/>
              </a:ext>
            </a:extLst>
          </p:cNvPr>
          <p:cNvSpPr txBox="1"/>
          <p:nvPr/>
        </p:nvSpPr>
        <p:spPr>
          <a:xfrm>
            <a:off x="5400000" y="1388589"/>
            <a:ext cx="6593526" cy="5457904"/>
          </a:xfrm>
          <a:prstGeom prst="rect">
            <a:avLst/>
          </a:prstGeom>
          <a:noFill/>
        </p:spPr>
        <p:txBody>
          <a:bodyPr wrap="square">
            <a:spAutoFit/>
          </a:bodyPr>
          <a:lstStyle/>
          <a:p>
            <a:pPr>
              <a:spcAft>
                <a:spcPts val="600"/>
              </a:spcAft>
            </a:pPr>
            <a:r>
              <a:rPr lang="en-AU" sz="1800" b="1" dirty="0">
                <a:solidFill>
                  <a:schemeClr val="tx1"/>
                </a:solidFill>
              </a:rPr>
              <a:t>Group activity</a:t>
            </a:r>
          </a:p>
          <a:p>
            <a:pPr marL="342900" indent="-342900">
              <a:lnSpc>
                <a:spcPct val="150000"/>
              </a:lnSpc>
              <a:spcAft>
                <a:spcPts val="600"/>
              </a:spcAft>
              <a:buFont typeface="+mj-lt"/>
              <a:buAutoNum type="arabicPeriod"/>
            </a:pPr>
            <a:r>
              <a:rPr lang="en-AU" sz="1800" dirty="0">
                <a:solidFill>
                  <a:schemeClr val="tx1"/>
                </a:solidFill>
                <a:latin typeface="Arial"/>
                <a:ea typeface="Calibri" panose="020F0502020204030204" pitchFamily="34" charset="0"/>
                <a:cs typeface="Arial"/>
              </a:rPr>
              <a:t>C</a:t>
            </a:r>
            <a:r>
              <a:rPr lang="en-AU" sz="1800" dirty="0">
                <a:solidFill>
                  <a:schemeClr val="tx1"/>
                </a:solidFill>
                <a:effectLst/>
                <a:latin typeface="Arial"/>
                <a:ea typeface="Calibri" panose="020F0502020204030204" pitchFamily="34" charset="0"/>
                <a:cs typeface="Arial"/>
              </a:rPr>
              <a:t>omplete a </a:t>
            </a:r>
            <a:r>
              <a:rPr lang="en-AU" sz="1800" u="sng" dirty="0">
                <a:solidFill>
                  <a:schemeClr val="accent2"/>
                </a:solidFill>
                <a:effectLst/>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Think-Pair-Share</a:t>
            </a:r>
            <a:r>
              <a:rPr lang="en-AU" sz="1800" dirty="0">
                <a:solidFill>
                  <a:schemeClr val="tx1"/>
                </a:solidFill>
                <a:effectLst/>
                <a:latin typeface="Arial"/>
                <a:ea typeface="Calibri" panose="020F0502020204030204" pitchFamily="34" charset="0"/>
                <a:cs typeface="Arial"/>
              </a:rPr>
              <a:t> to answer the following questions: </a:t>
            </a:r>
          </a:p>
          <a:p>
            <a:pPr marL="702900" lvl="4" indent="-342900">
              <a:lnSpc>
                <a:spcPct val="150000"/>
              </a:lnSpc>
              <a:buFont typeface="+mj-lt"/>
              <a:buAutoNum type="alphaLcPeriod"/>
            </a:pPr>
            <a:r>
              <a:rPr lang="en-AU" sz="1800" dirty="0">
                <a:solidFill>
                  <a:schemeClr val="tx1"/>
                </a:solidFill>
                <a:effectLst/>
                <a:latin typeface="Arial"/>
                <a:ea typeface="Calibri" panose="020F0502020204030204" pitchFamily="34" charset="0"/>
                <a:cs typeface="Arial"/>
              </a:rPr>
              <a:t>How do digital health services impact population groups that require support?</a:t>
            </a:r>
          </a:p>
          <a:p>
            <a:pPr marL="702900" lvl="4" indent="-342900">
              <a:lnSpc>
                <a:spcPct val="150000"/>
              </a:lnSpc>
              <a:buFont typeface="+mj-lt"/>
              <a:buAutoNum type="alphaLcPeriod"/>
            </a:pPr>
            <a:r>
              <a:rPr lang="en-AU" sz="1800" dirty="0">
                <a:solidFill>
                  <a:schemeClr val="tx1"/>
                </a:solidFill>
                <a:effectLst/>
                <a:latin typeface="Arial"/>
                <a:ea typeface="Calibri" panose="020F0502020204030204" pitchFamily="34" charset="0"/>
                <a:cs typeface="Arial"/>
              </a:rPr>
              <a:t>To what extent do digital health services address the inequities experienced by different groups? Groups may include, Aboriginal and/or Torres Strait Islander peoples, socio-economically disadvantaged people, rural and remote populations, culturally and linguistically diverse populations, people with disability or older people.</a:t>
            </a:r>
          </a:p>
          <a:p>
            <a:pPr marL="702900" lvl="4" indent="-342900">
              <a:lnSpc>
                <a:spcPct val="150000"/>
              </a:lnSpc>
              <a:buFont typeface="+mj-lt"/>
              <a:buAutoNum type="alphaLcPeriod"/>
            </a:pPr>
            <a:r>
              <a:rPr lang="en-AU" sz="1800" dirty="0">
                <a:solidFill>
                  <a:schemeClr val="tx1"/>
                </a:solidFill>
                <a:effectLst/>
                <a:latin typeface="Arial"/>
                <a:ea typeface="Calibri" panose="020F0502020204030204" pitchFamily="34" charset="0"/>
                <a:cs typeface="Arial"/>
              </a:rPr>
              <a:t>How might digital health support Australia’s healthcare system as a whole?</a:t>
            </a:r>
          </a:p>
        </p:txBody>
      </p:sp>
    </p:spTree>
    <p:extLst>
      <p:ext uri="{BB962C8B-B14F-4D97-AF65-F5344CB8AC3E}">
        <p14:creationId xmlns:p14="http://schemas.microsoft.com/office/powerpoint/2010/main" val="12994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AF915E-D42E-9789-C535-E31CEA6789A0}"/>
              </a:ext>
            </a:extLst>
          </p:cNvPr>
          <p:cNvSpPr>
            <a:spLocks noGrp="1"/>
          </p:cNvSpPr>
          <p:nvPr>
            <p:ph type="title"/>
          </p:nvPr>
        </p:nvSpPr>
        <p:spPr/>
        <p:txBody>
          <a:bodyPr/>
          <a:lstStyle/>
          <a:p>
            <a:r>
              <a:rPr lang="en-AU"/>
              <a:t>Written response</a:t>
            </a:r>
          </a:p>
        </p:txBody>
      </p:sp>
      <p:sp>
        <p:nvSpPr>
          <p:cNvPr id="2" name="Slide Number Placeholder 1">
            <a:extLst>
              <a:ext uri="{FF2B5EF4-FFF2-40B4-BE49-F238E27FC236}">
                <a16:creationId xmlns:a16="http://schemas.microsoft.com/office/drawing/2014/main" id="{2BA81EB8-7795-1670-951E-07B575D8E2B8}"/>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15</a:t>
            </a:fld>
            <a:endParaRPr lang="en-AU"/>
          </a:p>
        </p:txBody>
      </p:sp>
      <p:sp>
        <p:nvSpPr>
          <p:cNvPr id="6" name="Text Placeholder 7">
            <a:extLst>
              <a:ext uri="{FF2B5EF4-FFF2-40B4-BE49-F238E27FC236}">
                <a16:creationId xmlns:a16="http://schemas.microsoft.com/office/drawing/2014/main" id="{FB40A2D6-ED13-0E89-73DE-1070CD1B23BC}"/>
              </a:ext>
            </a:extLst>
          </p:cNvPr>
          <p:cNvSpPr>
            <a:spLocks noGrp="1"/>
          </p:cNvSpPr>
          <p:nvPr>
            <p:ph type="body" sz="quarter" idx="17"/>
          </p:nvPr>
        </p:nvSpPr>
        <p:spPr>
          <a:xfrm>
            <a:off x="5400675" y="4146698"/>
            <a:ext cx="5723325" cy="21893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0013">
              <a:spcAft>
                <a:spcPts val="600"/>
              </a:spcAft>
            </a:pPr>
            <a:r>
              <a:rPr lang="en-AU" sz="1800" b="1"/>
              <a:t>Question</a:t>
            </a:r>
          </a:p>
          <a:p>
            <a:pPr marL="100013">
              <a:spcAft>
                <a:spcPts val="600"/>
              </a:spcAft>
            </a:pPr>
            <a:r>
              <a:rPr lang="en-AU" sz="1800"/>
              <a:t>To what extent has digital health been successful in connecting health information? </a:t>
            </a:r>
            <a:r>
              <a:rPr lang="en-AU" sz="1800">
                <a:effectLst/>
                <a:latin typeface="Arial" panose="020B0604020202020204" pitchFamily="34" charset="0"/>
                <a:ea typeface="Calibri" panose="020F0502020204030204" pitchFamily="34" charset="0"/>
              </a:rPr>
              <a:t>Use examples from your population group explored earlier.</a:t>
            </a:r>
          </a:p>
          <a:p>
            <a:pPr marL="100013">
              <a:spcAft>
                <a:spcPts val="600"/>
              </a:spcAft>
            </a:pPr>
            <a:endParaRPr lang="en-AU" sz="1600"/>
          </a:p>
        </p:txBody>
      </p:sp>
      <p:sp>
        <p:nvSpPr>
          <p:cNvPr id="5" name="Text Placeholder 4">
            <a:extLst>
              <a:ext uri="{FF2B5EF4-FFF2-40B4-BE49-F238E27FC236}">
                <a16:creationId xmlns:a16="http://schemas.microsoft.com/office/drawing/2014/main" id="{0E48F9BD-3393-84B8-C122-E0F434A5D3A5}"/>
              </a:ext>
            </a:extLst>
          </p:cNvPr>
          <p:cNvSpPr>
            <a:spLocks noGrp="1"/>
          </p:cNvSpPr>
          <p:nvPr>
            <p:ph type="body" sz="quarter" idx="18"/>
          </p:nvPr>
        </p:nvSpPr>
        <p:spPr/>
        <p:txBody>
          <a:bodyPr/>
          <a:lstStyle/>
          <a:p>
            <a:endParaRPr lang="en-AU"/>
          </a:p>
        </p:txBody>
      </p:sp>
      <p:sp>
        <p:nvSpPr>
          <p:cNvPr id="7" name="Text Placeholder 7">
            <a:extLst>
              <a:ext uri="{FF2B5EF4-FFF2-40B4-BE49-F238E27FC236}">
                <a16:creationId xmlns:a16="http://schemas.microsoft.com/office/drawing/2014/main" id="{05634B7E-0677-5F58-59EB-F096EF6B0607}"/>
              </a:ext>
            </a:extLst>
          </p:cNvPr>
          <p:cNvSpPr txBox="1">
            <a:spLocks/>
          </p:cNvSpPr>
          <p:nvPr/>
        </p:nvSpPr>
        <p:spPr>
          <a:xfrm>
            <a:off x="5540400" y="1675087"/>
            <a:ext cx="5583600" cy="493091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800">
                <a:ea typeface="Calibri" panose="020F0502020204030204" pitchFamily="34" charset="0"/>
              </a:rPr>
              <a:t>To demonstrate your knowledge and understanding gathered f</a:t>
            </a:r>
            <a:r>
              <a:rPr lang="en-AU" sz="1800">
                <a:effectLst/>
                <a:latin typeface="Arial" panose="020B0604020202020204" pitchFamily="34" charset="0"/>
                <a:ea typeface="Calibri" panose="020F0502020204030204" pitchFamily="34" charset="0"/>
              </a:rPr>
              <a:t>rom exploring what digital health is, the digital health services available and the groups experiencing inequities, complete an extended response answer to the question below.</a:t>
            </a:r>
            <a:endParaRPr lang="en-AU"/>
          </a:p>
        </p:txBody>
      </p:sp>
      <p:pic>
        <p:nvPicPr>
          <p:cNvPr id="12" name="Picture Placeholder 11">
            <a:extLst>
              <a:ext uri="{FF2B5EF4-FFF2-40B4-BE49-F238E27FC236}">
                <a16:creationId xmlns:a16="http://schemas.microsoft.com/office/drawing/2014/main" id="{7A67D6B3-A119-7907-29F3-FBDB0EDDEDEB}"/>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511" r="25511"/>
          <a:stretch>
            <a:fillRect/>
          </a:stretch>
        </p:blipFill>
        <p:spPr/>
      </p:pic>
    </p:spTree>
    <p:extLst>
      <p:ext uri="{BB962C8B-B14F-4D97-AF65-F5344CB8AC3E}">
        <p14:creationId xmlns:p14="http://schemas.microsoft.com/office/powerpoint/2010/main" val="211453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14F2BE-2B07-D603-C176-77CAB2AFE76B}"/>
              </a:ext>
            </a:extLst>
          </p:cNvPr>
          <p:cNvSpPr>
            <a:spLocks noGrp="1"/>
          </p:cNvSpPr>
          <p:nvPr>
            <p:ph type="ctrTitle"/>
          </p:nvPr>
        </p:nvSpPr>
        <p:spPr/>
        <p:txBody>
          <a:bodyPr/>
          <a:lstStyle/>
          <a:p>
            <a:r>
              <a:rPr lang="en-AU"/>
              <a:t>Challenges and opportunities</a:t>
            </a:r>
          </a:p>
        </p:txBody>
      </p:sp>
      <p:sp>
        <p:nvSpPr>
          <p:cNvPr id="3" name="Slide Number Placeholder 2">
            <a:extLst>
              <a:ext uri="{FF2B5EF4-FFF2-40B4-BE49-F238E27FC236}">
                <a16:creationId xmlns:a16="http://schemas.microsoft.com/office/drawing/2014/main" id="{A3472D8E-E0FB-0FA0-64AE-9298455FB45F}"/>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109467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AC6D08-48CC-0970-4D35-C97645B78E88}"/>
              </a:ext>
            </a:extLst>
          </p:cNvPr>
          <p:cNvSpPr>
            <a:spLocks noGrp="1"/>
          </p:cNvSpPr>
          <p:nvPr>
            <p:ph type="title"/>
          </p:nvPr>
        </p:nvSpPr>
        <p:spPr/>
        <p:txBody>
          <a:bodyPr/>
          <a:lstStyle/>
          <a:p>
            <a:r>
              <a:rPr lang="en-AU"/>
              <a:t>Digital health challenges and opportunities </a:t>
            </a:r>
          </a:p>
        </p:txBody>
      </p:sp>
      <p:sp>
        <p:nvSpPr>
          <p:cNvPr id="4" name="Text Placeholder 3">
            <a:extLst>
              <a:ext uri="{FF2B5EF4-FFF2-40B4-BE49-F238E27FC236}">
                <a16:creationId xmlns:a16="http://schemas.microsoft.com/office/drawing/2014/main" id="{F7B90C74-F782-1F7D-5BA6-BA3500DDACC4}"/>
              </a:ext>
            </a:extLst>
          </p:cNvPr>
          <p:cNvSpPr>
            <a:spLocks noGrp="1"/>
          </p:cNvSpPr>
          <p:nvPr>
            <p:ph type="body" sz="quarter" idx="18"/>
          </p:nvPr>
        </p:nvSpPr>
        <p:spPr>
          <a:xfrm>
            <a:off x="360000" y="905602"/>
            <a:ext cx="11484000" cy="389798"/>
          </a:xfrm>
        </p:spPr>
        <p:txBody>
          <a:bodyPr/>
          <a:lstStyle/>
          <a:p>
            <a:r>
              <a:rPr lang="en-AU"/>
              <a:t>Individuals and organisations</a:t>
            </a:r>
          </a:p>
        </p:txBody>
      </p:sp>
      <p:sp>
        <p:nvSpPr>
          <p:cNvPr id="8" name="Rectangle: Rounded Corners 7">
            <a:extLst>
              <a:ext uri="{FF2B5EF4-FFF2-40B4-BE49-F238E27FC236}">
                <a16:creationId xmlns:a16="http://schemas.microsoft.com/office/drawing/2014/main" id="{39C9F9B9-403E-F41F-5B85-45773532A2E7}"/>
              </a:ext>
            </a:extLst>
          </p:cNvPr>
          <p:cNvSpPr/>
          <p:nvPr/>
        </p:nvSpPr>
        <p:spPr>
          <a:xfrm>
            <a:off x="6826102" y="1098705"/>
            <a:ext cx="5122856" cy="56139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en-AU" sz="1800" b="1" dirty="0"/>
              <a:t>Activity</a:t>
            </a:r>
          </a:p>
          <a:p>
            <a:pPr marL="285750" indent="-285750">
              <a:lnSpc>
                <a:spcPct val="150000"/>
              </a:lnSpc>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Brainstorm </a:t>
            </a:r>
            <a:r>
              <a:rPr lang="en-AU" sz="1800" dirty="0">
                <a:latin typeface="Arial" panose="020B0604020202020204" pitchFamily="34" charset="0"/>
                <a:ea typeface="Calibri" panose="020F0502020204030204" pitchFamily="34" charset="0"/>
              </a:rPr>
              <a:t>the challenges of digital health.</a:t>
            </a:r>
          </a:p>
          <a:p>
            <a:pPr marL="285750" indent="-285750">
              <a:lnSpc>
                <a:spcPct val="150000"/>
              </a:lnSpc>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Access the AIHW website and read the </a:t>
            </a:r>
            <a:r>
              <a:rPr lang="en-AU" sz="1800" u="sng" dirty="0">
                <a:solidFill>
                  <a:schemeClr val="accent2"/>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Case study: </a:t>
            </a:r>
            <a:r>
              <a:rPr lang="en-AU" sz="1800" u="sng" dirty="0">
                <a:solidFill>
                  <a:schemeClr val="accent2"/>
                </a:solidFill>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A healthcare </a:t>
            </a:r>
            <a:r>
              <a:rPr lang="en-AU" sz="1800" u="sng" dirty="0">
                <a:solidFill>
                  <a:srgbClr val="146CFD"/>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user’s journey </a:t>
            </a:r>
            <a:r>
              <a:rPr lang="en-AU" sz="1800" u="sng" dirty="0">
                <a:solidFill>
                  <a:srgbClr val="146CFD"/>
                </a:solidFill>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in </a:t>
            </a:r>
            <a:r>
              <a:rPr lang="en-AU" sz="1800" u="sng" dirty="0">
                <a:solidFill>
                  <a:schemeClr val="accent2"/>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digital health (Part 2)</a:t>
            </a:r>
            <a:r>
              <a:rPr lang="en-AU" sz="1800" dirty="0">
                <a:effectLst/>
                <a:latin typeface="Arial" panose="020B0604020202020204" pitchFamily="34" charset="0"/>
                <a:ea typeface="Calibri" panose="020F0502020204030204" pitchFamily="34" charset="0"/>
              </a:rPr>
              <a:t> in the challenges and opportunities section.</a:t>
            </a:r>
          </a:p>
          <a:p>
            <a:pPr marL="285750" indent="-285750">
              <a:lnSpc>
                <a:spcPct val="150000"/>
              </a:lnSpc>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Complete the table highlighting the challenges and opportunities of digital health for individuals and organisations. </a:t>
            </a:r>
          </a:p>
          <a:p>
            <a:pPr marL="285750" indent="-285750">
              <a:lnSpc>
                <a:spcPct val="150000"/>
              </a:lnSpc>
              <a:spcAft>
                <a:spcPts val="600"/>
              </a:spcAft>
              <a:buFont typeface="Arial" panose="020B0604020202020204" pitchFamily="34" charset="0"/>
              <a:buChar char="•"/>
            </a:pPr>
            <a:r>
              <a:rPr lang="en-AU" sz="1800" dirty="0">
                <a:latin typeface="Arial" panose="020B0604020202020204" pitchFamily="34" charset="0"/>
                <a:ea typeface="Calibri" panose="020F0502020204030204" pitchFamily="34" charset="0"/>
              </a:rPr>
              <a:t>Use the table to support your answers.</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9F7B19BC-79BE-F6A6-3655-3102D83BFEA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graphicFrame>
        <p:nvGraphicFramePr>
          <p:cNvPr id="7" name="Table 6" descr="Table to record the challenges and opportunities surrounding digital health for both individuals and organisations.">
            <a:extLst>
              <a:ext uri="{FF2B5EF4-FFF2-40B4-BE49-F238E27FC236}">
                <a16:creationId xmlns:a16="http://schemas.microsoft.com/office/drawing/2014/main" id="{9288E86B-D77F-078A-573C-515DDE38F4F4}"/>
              </a:ext>
            </a:extLst>
          </p:cNvPr>
          <p:cNvGraphicFramePr>
            <a:graphicFrameLocks noGrp="1"/>
          </p:cNvGraphicFramePr>
          <p:nvPr>
            <p:extLst>
              <p:ext uri="{D42A27DB-BD31-4B8C-83A1-F6EECF244321}">
                <p14:modId xmlns:p14="http://schemas.microsoft.com/office/powerpoint/2010/main" val="348723143"/>
              </p:ext>
            </p:extLst>
          </p:nvPr>
        </p:nvGraphicFramePr>
        <p:xfrm>
          <a:off x="442085" y="1705950"/>
          <a:ext cx="6001244" cy="4246449"/>
        </p:xfrm>
        <a:graphic>
          <a:graphicData uri="http://schemas.openxmlformats.org/drawingml/2006/table">
            <a:tbl>
              <a:tblPr firstRow="1" firstCol="1" bandRow="1">
                <a:tableStyleId>{69012ECD-51FC-41F1-AA8D-1B2483CD663E}</a:tableStyleId>
              </a:tblPr>
              <a:tblGrid>
                <a:gridCol w="2120648">
                  <a:extLst>
                    <a:ext uri="{9D8B030D-6E8A-4147-A177-3AD203B41FA5}">
                      <a16:colId xmlns:a16="http://schemas.microsoft.com/office/drawing/2014/main" val="1076596087"/>
                    </a:ext>
                  </a:extLst>
                </a:gridCol>
                <a:gridCol w="1832963">
                  <a:extLst>
                    <a:ext uri="{9D8B030D-6E8A-4147-A177-3AD203B41FA5}">
                      <a16:colId xmlns:a16="http://schemas.microsoft.com/office/drawing/2014/main" val="2005420698"/>
                    </a:ext>
                  </a:extLst>
                </a:gridCol>
                <a:gridCol w="2047633">
                  <a:extLst>
                    <a:ext uri="{9D8B030D-6E8A-4147-A177-3AD203B41FA5}">
                      <a16:colId xmlns:a16="http://schemas.microsoft.com/office/drawing/2014/main" val="892781988"/>
                    </a:ext>
                  </a:extLst>
                </a:gridCol>
              </a:tblGrid>
              <a:tr h="1250474">
                <a:tc>
                  <a:txBody>
                    <a:bodyPr/>
                    <a:lstStyle/>
                    <a:p>
                      <a:pPr>
                        <a:lnSpc>
                          <a:spcPct val="150000"/>
                        </a:lnSpc>
                        <a:spcBef>
                          <a:spcPts val="1200"/>
                        </a:spcBef>
                        <a:spcAft>
                          <a:spcPts val="600"/>
                        </a:spcAft>
                      </a:pPr>
                      <a:r>
                        <a:rPr lang="en-AU" sz="1400" dirty="0">
                          <a:effectLst/>
                          <a:highlight>
                            <a:srgbClr val="002664"/>
                          </a:highlight>
                        </a:rPr>
                        <a:t>People</a:t>
                      </a:r>
                      <a:endParaRPr lang="en-AU" sz="140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r>
                        <a:rPr lang="en-AU" sz="1400" dirty="0">
                          <a:effectLst/>
                          <a:highlight>
                            <a:srgbClr val="002664"/>
                          </a:highlight>
                        </a:rPr>
                        <a:t>Challenges</a:t>
                      </a:r>
                      <a:endParaRPr lang="en-AU" sz="140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r>
                        <a:rPr lang="en-AU" sz="1400">
                          <a:effectLst/>
                          <a:highlight>
                            <a:srgbClr val="002664"/>
                          </a:highlight>
                        </a:rPr>
                        <a:t>Opportunities</a:t>
                      </a:r>
                      <a:endParaRPr lang="en-AU" sz="140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618122"/>
                  </a:ext>
                </a:extLst>
              </a:tr>
              <a:tr h="1543943">
                <a:tc>
                  <a:txBody>
                    <a:bodyPr/>
                    <a:lstStyle/>
                    <a:p>
                      <a:pPr>
                        <a:lnSpc>
                          <a:spcPct val="150000"/>
                        </a:lnSpc>
                        <a:spcBef>
                          <a:spcPts val="1200"/>
                        </a:spcBef>
                        <a:spcAft>
                          <a:spcPts val="600"/>
                        </a:spcAft>
                      </a:pPr>
                      <a:r>
                        <a:rPr lang="en-AU" sz="1400">
                          <a:effectLst/>
                          <a:highlight>
                            <a:srgbClr val="FFFFFF"/>
                          </a:highlight>
                        </a:rPr>
                        <a:t>Individuals</a:t>
                      </a:r>
                      <a:endParaRPr lang="en-AU" sz="1400">
                        <a:effectLst/>
                        <a:highlight>
                          <a:srgbClr val="FFFFFF"/>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r>
                        <a:rPr lang="en-AU" sz="1400">
                          <a:effectLst/>
                          <a:latin typeface="Arial" panose="020B0604020202020204" pitchFamily="34" charset="0"/>
                          <a:ea typeface="Calibri" panose="020F0502020204030204" pitchFamily="34" charset="0"/>
                          <a:cs typeface="Arial" panose="020B0604020202020204" pitchFamily="34" charset="0"/>
                        </a:rPr>
                        <a:t>Issues with technology</a:t>
                      </a: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r>
                        <a:rPr lang="en-AU" sz="1400">
                          <a:effectLst/>
                          <a:latin typeface="Arial" panose="020B0604020202020204" pitchFamily="34" charset="0"/>
                          <a:ea typeface="Calibri" panose="020F0502020204030204" pitchFamily="34" charset="0"/>
                          <a:cs typeface="Arial" panose="020B0604020202020204" pitchFamily="34" charset="0"/>
                        </a:rPr>
                        <a:t>Greater access to health services</a:t>
                      </a: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6016893"/>
                  </a:ext>
                </a:extLst>
              </a:tr>
              <a:tr h="1452032">
                <a:tc>
                  <a:txBody>
                    <a:bodyPr/>
                    <a:lstStyle/>
                    <a:p>
                      <a:pPr>
                        <a:lnSpc>
                          <a:spcPct val="150000"/>
                        </a:lnSpc>
                        <a:spcBef>
                          <a:spcPts val="1200"/>
                        </a:spcBef>
                        <a:spcAft>
                          <a:spcPts val="600"/>
                        </a:spcAft>
                      </a:pPr>
                      <a:r>
                        <a:rPr lang="en-AU" sz="1400">
                          <a:effectLst/>
                          <a:highlight>
                            <a:srgbClr val="EBEBEB"/>
                          </a:highlight>
                          <a:latin typeface="Arial" panose="020B0604020202020204" pitchFamily="34" charset="0"/>
                          <a:ea typeface="Calibri" panose="020F0502020204030204" pitchFamily="34" charset="0"/>
                          <a:cs typeface="Arial" panose="020B0604020202020204" pitchFamily="34" charset="0"/>
                        </a:rPr>
                        <a:t>Organisations</a:t>
                      </a: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r>
                        <a:rPr lang="en-AU" sz="1400">
                          <a:effectLst/>
                          <a:latin typeface="Arial" panose="020B0604020202020204" pitchFamily="34" charset="0"/>
                          <a:ea typeface="Calibri" panose="020F0502020204030204" pitchFamily="34" charset="0"/>
                          <a:cs typeface="Arial" panose="020B0604020202020204" pitchFamily="34" charset="0"/>
                        </a:rPr>
                        <a:t>Security and privacy</a:t>
                      </a: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r>
                        <a:rPr lang="en-AU" sz="1400" dirty="0">
                          <a:effectLst/>
                          <a:latin typeface="Arial" panose="020B0604020202020204" pitchFamily="34" charset="0"/>
                          <a:ea typeface="Calibri" panose="020F0502020204030204" pitchFamily="34" charset="0"/>
                          <a:cs typeface="Arial" panose="020B0604020202020204" pitchFamily="34" charset="0"/>
                        </a:rPr>
                        <a:t>Brings together health system providers in a diverse, integrated and safe way</a:t>
                      </a: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490748"/>
                  </a:ext>
                </a:extLst>
              </a:tr>
            </a:tbl>
          </a:graphicData>
        </a:graphic>
      </p:graphicFrame>
    </p:spTree>
    <p:extLst>
      <p:ext uri="{BB962C8B-B14F-4D97-AF65-F5344CB8AC3E}">
        <p14:creationId xmlns:p14="http://schemas.microsoft.com/office/powerpoint/2010/main" val="1080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14F2BE-2B07-D603-C176-77CAB2AFE76B}"/>
              </a:ext>
            </a:extLst>
          </p:cNvPr>
          <p:cNvSpPr>
            <a:spLocks noGrp="1"/>
          </p:cNvSpPr>
          <p:nvPr>
            <p:ph type="ctrTitle"/>
          </p:nvPr>
        </p:nvSpPr>
        <p:spPr/>
        <p:txBody>
          <a:bodyPr/>
          <a:lstStyle/>
          <a:p>
            <a:r>
              <a:rPr lang="en-AU"/>
              <a:t>Impacts of digital health</a:t>
            </a:r>
          </a:p>
        </p:txBody>
      </p:sp>
      <p:sp>
        <p:nvSpPr>
          <p:cNvPr id="3" name="Slide Number Placeholder 2">
            <a:extLst>
              <a:ext uri="{FF2B5EF4-FFF2-40B4-BE49-F238E27FC236}">
                <a16:creationId xmlns:a16="http://schemas.microsoft.com/office/drawing/2014/main" id="{A3472D8E-E0FB-0FA0-64AE-9298455FB45F}"/>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223194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a:latin typeface="+mj-lt"/>
              </a:rPr>
              <a:t>The future of digital health</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Video and Pluses Minus Improvements</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59999" y="1509840"/>
            <a:ext cx="7021060" cy="4759389"/>
          </a:xfrm>
        </p:spPr>
        <p:txBody>
          <a:bodyPr/>
          <a:lstStyle/>
          <a:p>
            <a:pPr>
              <a:spcAft>
                <a:spcPts val="600"/>
              </a:spcAft>
            </a:pPr>
            <a:r>
              <a:rPr lang="en-AU" sz="1800" dirty="0">
                <a:latin typeface="+mn-lt"/>
              </a:rPr>
              <a:t>Watch </a:t>
            </a:r>
            <a:r>
              <a:rPr lang="en-AU" sz="1800" u="sng" dirty="0">
                <a:solidFill>
                  <a:srgbClr val="2F5496"/>
                </a:solidFill>
                <a:effectLst/>
                <a:latin typeface="Arial" panose="020B0604020202020204" pitchFamily="34" charset="0"/>
                <a:ea typeface="Calibri" panose="020F0502020204030204" pitchFamily="34" charset="0"/>
                <a:hlinkClick r:id="rId3"/>
              </a:rPr>
              <a:t>What is the future of digital health? (21:51)</a:t>
            </a:r>
            <a:r>
              <a:rPr lang="en-AU" sz="1800" dirty="0">
                <a:effectLst/>
                <a:latin typeface="Arial" panose="020B0604020202020204" pitchFamily="34" charset="0"/>
                <a:ea typeface="Calibri" panose="020F0502020204030204" pitchFamily="34" charset="0"/>
              </a:rPr>
              <a:t>, which highlights the work being done, impacts and future possibilities of digital health to support healthcare in Australia. </a:t>
            </a:r>
            <a:endParaRPr lang="en-AU" sz="1800" dirty="0">
              <a:latin typeface="+mn-lt"/>
            </a:endParaRPr>
          </a:p>
          <a:p>
            <a:pPr>
              <a:spcAft>
                <a:spcPts val="600"/>
              </a:spcAft>
            </a:pPr>
            <a:endParaRPr lang="en-AU" sz="1800" dirty="0">
              <a:latin typeface="+mn-lt"/>
            </a:endParaRPr>
          </a:p>
          <a:p>
            <a:pPr>
              <a:spcAft>
                <a:spcPts val="600"/>
              </a:spcAft>
            </a:pPr>
            <a:r>
              <a:rPr lang="en-AU" sz="1800" dirty="0">
                <a:latin typeface="+mn-lt"/>
              </a:rPr>
              <a:t> </a:t>
            </a:r>
            <a:endParaRPr lang="en-AU" sz="1800" dirty="0">
              <a:effectLst/>
              <a:latin typeface="+mn-lt"/>
              <a:ea typeface="Calibri" panose="020F0502020204030204" pitchFamily="34" charset="0"/>
            </a:endParaRPr>
          </a:p>
        </p:txBody>
      </p:sp>
      <p:sp>
        <p:nvSpPr>
          <p:cNvPr id="7" name="Rectangle: Rounded Corners 6">
            <a:extLst>
              <a:ext uri="{FF2B5EF4-FFF2-40B4-BE49-F238E27FC236}">
                <a16:creationId xmlns:a16="http://schemas.microsoft.com/office/drawing/2014/main" id="{8317DFD5-790D-8FD0-8E6D-831AE9BD785E}"/>
              </a:ext>
            </a:extLst>
          </p:cNvPr>
          <p:cNvSpPr/>
          <p:nvPr/>
        </p:nvSpPr>
        <p:spPr>
          <a:xfrm>
            <a:off x="359999" y="2860159"/>
            <a:ext cx="6614959" cy="34090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en-AU" sz="1800" b="1" dirty="0"/>
              <a:t>Group task</a:t>
            </a:r>
          </a:p>
          <a:p>
            <a:pPr marL="342900" indent="-342900">
              <a:lnSpc>
                <a:spcPct val="150000"/>
              </a:lnSpc>
              <a:spcAft>
                <a:spcPts val="600"/>
              </a:spcAft>
              <a:buFont typeface="+mj-lt"/>
              <a:buAutoNum type="arabicPeriod"/>
            </a:pPr>
            <a:r>
              <a:rPr lang="en-AU" sz="1800" dirty="0"/>
              <a:t>Discuss and complete the PMI table on how digital health has connected health information for:</a:t>
            </a:r>
          </a:p>
          <a:p>
            <a:pPr marL="952485" lvl="1" indent="-342900">
              <a:lnSpc>
                <a:spcPct val="150000"/>
              </a:lnSpc>
              <a:spcAft>
                <a:spcPts val="600"/>
              </a:spcAft>
              <a:buFont typeface="+mj-lt"/>
              <a:buAutoNum type="alphaLcPeriod"/>
            </a:pPr>
            <a:r>
              <a:rPr lang="en-AU" sz="1800" dirty="0"/>
              <a:t>the individual</a:t>
            </a:r>
          </a:p>
          <a:p>
            <a:pPr marL="952485" lvl="1" indent="-342900">
              <a:lnSpc>
                <a:spcPct val="150000"/>
              </a:lnSpc>
              <a:spcAft>
                <a:spcPts val="600"/>
              </a:spcAft>
              <a:buFont typeface="+mj-lt"/>
              <a:buAutoNum type="alphaLcPeriod"/>
            </a:pPr>
            <a:r>
              <a:rPr lang="en-AU" sz="1800" dirty="0"/>
              <a:t>healthcare providers</a:t>
            </a:r>
          </a:p>
          <a:p>
            <a:pPr marL="952485" lvl="1" indent="-342900">
              <a:lnSpc>
                <a:spcPct val="150000"/>
              </a:lnSpc>
              <a:spcAft>
                <a:spcPts val="600"/>
              </a:spcAft>
              <a:buFont typeface="+mj-lt"/>
              <a:buAutoNum type="alphaLcPeriod"/>
            </a:pPr>
            <a:r>
              <a:rPr lang="en-AU" sz="1800" dirty="0"/>
              <a:t>broader community (population groups) </a:t>
            </a:r>
          </a:p>
          <a:p>
            <a:pPr marL="952485" lvl="1" indent="-342900">
              <a:lnSpc>
                <a:spcPct val="150000"/>
              </a:lnSpc>
              <a:spcAft>
                <a:spcPts val="600"/>
              </a:spcAft>
              <a:buFont typeface="+mj-lt"/>
              <a:buAutoNum type="alphaLcPeriod"/>
            </a:pPr>
            <a:r>
              <a:rPr lang="en-AU" sz="1800" dirty="0"/>
              <a:t>the healthcare system.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a:p>
        </p:txBody>
      </p:sp>
      <p:graphicFrame>
        <p:nvGraphicFramePr>
          <p:cNvPr id="6" name="Table 5" descr="Table to record pluses, minuses and improvements for digital health to connect health information. ">
            <a:extLst>
              <a:ext uri="{FF2B5EF4-FFF2-40B4-BE49-F238E27FC236}">
                <a16:creationId xmlns:a16="http://schemas.microsoft.com/office/drawing/2014/main" id="{78720A57-0674-F201-5C6C-CE28F909AEA3}"/>
              </a:ext>
            </a:extLst>
          </p:cNvPr>
          <p:cNvGraphicFramePr>
            <a:graphicFrameLocks noGrp="1"/>
          </p:cNvGraphicFramePr>
          <p:nvPr>
            <p:extLst>
              <p:ext uri="{D42A27DB-BD31-4B8C-83A1-F6EECF244321}">
                <p14:modId xmlns:p14="http://schemas.microsoft.com/office/powerpoint/2010/main" val="643384882"/>
              </p:ext>
            </p:extLst>
          </p:nvPr>
        </p:nvGraphicFramePr>
        <p:xfrm>
          <a:off x="7495954" y="1415862"/>
          <a:ext cx="4348045" cy="4549002"/>
        </p:xfrm>
        <a:graphic>
          <a:graphicData uri="http://schemas.openxmlformats.org/drawingml/2006/table">
            <a:tbl>
              <a:tblPr firstRow="1" firstCol="1" bandRow="1">
                <a:tableStyleId>{69012ECD-51FC-41F1-AA8D-1B2483CD663E}</a:tableStyleId>
              </a:tblPr>
              <a:tblGrid>
                <a:gridCol w="1135287">
                  <a:extLst>
                    <a:ext uri="{9D8B030D-6E8A-4147-A177-3AD203B41FA5}">
                      <a16:colId xmlns:a16="http://schemas.microsoft.com/office/drawing/2014/main" val="1076596087"/>
                    </a:ext>
                  </a:extLst>
                </a:gridCol>
                <a:gridCol w="874266">
                  <a:extLst>
                    <a:ext uri="{9D8B030D-6E8A-4147-A177-3AD203B41FA5}">
                      <a16:colId xmlns:a16="http://schemas.microsoft.com/office/drawing/2014/main" val="2132952430"/>
                    </a:ext>
                  </a:extLst>
                </a:gridCol>
                <a:gridCol w="925033">
                  <a:extLst>
                    <a:ext uri="{9D8B030D-6E8A-4147-A177-3AD203B41FA5}">
                      <a16:colId xmlns:a16="http://schemas.microsoft.com/office/drawing/2014/main" val="2005420698"/>
                    </a:ext>
                  </a:extLst>
                </a:gridCol>
                <a:gridCol w="1413459">
                  <a:extLst>
                    <a:ext uri="{9D8B030D-6E8A-4147-A177-3AD203B41FA5}">
                      <a16:colId xmlns:a16="http://schemas.microsoft.com/office/drawing/2014/main" val="892781988"/>
                    </a:ext>
                  </a:extLst>
                </a:gridCol>
              </a:tblGrid>
              <a:tr h="658605">
                <a:tc>
                  <a:txBody>
                    <a:bodyPr/>
                    <a:lstStyle/>
                    <a:p>
                      <a:pPr>
                        <a:lnSpc>
                          <a:spcPct val="150000"/>
                        </a:lnSpc>
                        <a:spcBef>
                          <a:spcPts val="1200"/>
                        </a:spcBef>
                        <a:spcAft>
                          <a:spcPts val="600"/>
                        </a:spcAft>
                      </a:pPr>
                      <a:r>
                        <a:rPr lang="en-AU" sz="1400" dirty="0">
                          <a:effectLst/>
                          <a:highlight>
                            <a:srgbClr val="002664"/>
                          </a:highlight>
                        </a:rPr>
                        <a:t>Group</a:t>
                      </a:r>
                      <a:endParaRPr lang="en-AU" sz="140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r>
                        <a:rPr lang="en-AU" sz="1400">
                          <a:effectLst/>
                          <a:highlight>
                            <a:srgbClr val="002664"/>
                          </a:highlight>
                        </a:rPr>
                        <a:t>Pluses</a:t>
                      </a:r>
                      <a:endParaRPr lang="en-AU" sz="140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r>
                        <a:rPr lang="en-AU" sz="1400">
                          <a:effectLst/>
                          <a:highlight>
                            <a:srgbClr val="002664"/>
                          </a:highlight>
                        </a:rPr>
                        <a:t>Minus</a:t>
                      </a:r>
                      <a:endParaRPr lang="en-AU" sz="140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r>
                        <a:rPr lang="en-AU" sz="1400" dirty="0">
                          <a:effectLst/>
                          <a:highlight>
                            <a:srgbClr val="002664"/>
                          </a:highlight>
                        </a:rPr>
                        <a:t>Improvement</a:t>
                      </a:r>
                      <a:endParaRPr lang="en-AU" sz="140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40809" marR="40809"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618122"/>
                  </a:ext>
                </a:extLst>
              </a:tr>
              <a:tr h="527452">
                <a:tc>
                  <a:txBody>
                    <a:bodyPr/>
                    <a:lstStyle/>
                    <a:p>
                      <a:pPr>
                        <a:lnSpc>
                          <a:spcPct val="150000"/>
                        </a:lnSpc>
                        <a:spcBef>
                          <a:spcPts val="1200"/>
                        </a:spcBef>
                        <a:spcAft>
                          <a:spcPts val="600"/>
                        </a:spcAft>
                      </a:pPr>
                      <a:r>
                        <a:rPr lang="en-AU" sz="1400">
                          <a:effectLst/>
                        </a:rPr>
                        <a:t>Individuals</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6016893"/>
                  </a:ext>
                </a:extLst>
              </a:tr>
              <a:tr h="910056">
                <a:tc>
                  <a:txBody>
                    <a:bodyPr/>
                    <a:lstStyle/>
                    <a:p>
                      <a:pPr>
                        <a:lnSpc>
                          <a:spcPct val="150000"/>
                        </a:lnSpc>
                        <a:spcBef>
                          <a:spcPts val="1200"/>
                        </a:spcBef>
                        <a:spcAft>
                          <a:spcPts val="600"/>
                        </a:spcAft>
                      </a:pPr>
                      <a:r>
                        <a:rPr lang="en-AU" sz="1400" dirty="0">
                          <a:effectLst/>
                          <a:latin typeface="Arial" panose="020B0604020202020204" pitchFamily="34" charset="0"/>
                          <a:ea typeface="Calibri" panose="020F0502020204030204" pitchFamily="34" charset="0"/>
                          <a:cs typeface="Arial" panose="020B0604020202020204" pitchFamily="34" charset="0"/>
                        </a:rPr>
                        <a:t>Healthcare providers</a:t>
                      </a: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490748"/>
                  </a:ext>
                </a:extLst>
              </a:tr>
              <a:tr h="1542833">
                <a:tc>
                  <a:txBody>
                    <a:bodyPr/>
                    <a:lstStyle/>
                    <a:p>
                      <a:pPr>
                        <a:lnSpc>
                          <a:spcPct val="150000"/>
                        </a:lnSpc>
                        <a:spcBef>
                          <a:spcPts val="1200"/>
                        </a:spcBef>
                        <a:spcAft>
                          <a:spcPts val="600"/>
                        </a:spcAft>
                      </a:pPr>
                      <a:r>
                        <a:rPr lang="en-AU" sz="1400">
                          <a:effectLst/>
                          <a:latin typeface="Arial" panose="020B0604020202020204" pitchFamily="34" charset="0"/>
                          <a:ea typeface="Calibri" panose="020F0502020204030204" pitchFamily="34" charset="0"/>
                          <a:cs typeface="Arial" panose="020B0604020202020204" pitchFamily="34" charset="0"/>
                        </a:rPr>
                        <a:t>Broader community (population groups)</a:t>
                      </a: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6923914"/>
                  </a:ext>
                </a:extLst>
              </a:tr>
              <a:tr h="910056">
                <a:tc>
                  <a:txBody>
                    <a:bodyPr/>
                    <a:lstStyle/>
                    <a:p>
                      <a:pPr>
                        <a:lnSpc>
                          <a:spcPct val="150000"/>
                        </a:lnSpc>
                        <a:spcBef>
                          <a:spcPts val="1200"/>
                        </a:spcBef>
                        <a:spcAft>
                          <a:spcPts val="600"/>
                        </a:spcAft>
                      </a:pPr>
                      <a:r>
                        <a:rPr lang="en-AU" sz="1400" dirty="0">
                          <a:effectLst/>
                          <a:latin typeface="Arial" panose="020B0604020202020204" pitchFamily="34" charset="0"/>
                          <a:ea typeface="Calibri" panose="020F0502020204030204" pitchFamily="34" charset="0"/>
                          <a:cs typeface="Arial" panose="020B0604020202020204" pitchFamily="34" charset="0"/>
                        </a:rPr>
                        <a:t>Healthcare system</a:t>
                      </a: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40809" marR="40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33347"/>
                  </a:ext>
                </a:extLst>
              </a:tr>
            </a:tbl>
          </a:graphicData>
        </a:graphic>
      </p:graphicFrame>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40000" y="2240968"/>
            <a:ext cx="5807638" cy="2033997"/>
          </a:xfrm>
        </p:spPr>
        <p:txBody>
          <a:bodyPr/>
          <a:lstStyle/>
          <a:p>
            <a:r>
              <a:rPr lang="en-AU" dirty="0">
                <a:latin typeface="+mj-lt"/>
                <a:cs typeface="Arial"/>
              </a:rPr>
              <a:t>Digital health and the healthcare system</a:t>
            </a:r>
            <a:endParaRPr lang="en-US" dirty="0"/>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Focus area 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t>Health in an Australian and global context</a:t>
            </a:r>
          </a:p>
        </p:txBody>
      </p:sp>
      <p:pic>
        <p:nvPicPr>
          <p:cNvPr id="7" name="Picture Placeholder 6">
            <a:extLst>
              <a:ext uri="{FF2B5EF4-FFF2-40B4-BE49-F238E27FC236}">
                <a16:creationId xmlns:a16="http://schemas.microsoft.com/office/drawing/2014/main" id="{C77E5247-36B6-824D-2428-C26A5D4B0D84}"/>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877" b="4877"/>
          <a:stretch>
            <a:fillRect/>
          </a:stretch>
        </p:blipFill>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A81EB8-7795-1670-951E-07B575D8E2B8}"/>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20</a:t>
            </a:fld>
            <a:endParaRPr lang="en-AU"/>
          </a:p>
        </p:txBody>
      </p:sp>
      <p:sp>
        <p:nvSpPr>
          <p:cNvPr id="3" name="Title 2">
            <a:extLst>
              <a:ext uri="{FF2B5EF4-FFF2-40B4-BE49-F238E27FC236}">
                <a16:creationId xmlns:a16="http://schemas.microsoft.com/office/drawing/2014/main" id="{B5AF915E-D42E-9789-C535-E31CEA6789A0}"/>
              </a:ext>
            </a:extLst>
          </p:cNvPr>
          <p:cNvSpPr>
            <a:spLocks noGrp="1"/>
          </p:cNvSpPr>
          <p:nvPr>
            <p:ph type="title"/>
          </p:nvPr>
        </p:nvSpPr>
        <p:spPr>
          <a:xfrm>
            <a:off x="360000" y="360000"/>
            <a:ext cx="11484000" cy="545601"/>
          </a:xfrm>
        </p:spPr>
        <p:txBody>
          <a:bodyPr vert="horz" lIns="0" tIns="0" rIns="0" bIns="0" rtlCol="0" anchor="t">
            <a:normAutofit/>
          </a:bodyPr>
          <a:lstStyle/>
          <a:p>
            <a:r>
              <a:rPr lang="en-AU"/>
              <a:t>Written response</a:t>
            </a:r>
          </a:p>
        </p:txBody>
      </p:sp>
      <p:sp>
        <p:nvSpPr>
          <p:cNvPr id="17" name="Text Placeholder 3">
            <a:extLst>
              <a:ext uri="{FF2B5EF4-FFF2-40B4-BE49-F238E27FC236}">
                <a16:creationId xmlns:a16="http://schemas.microsoft.com/office/drawing/2014/main" id="{A65FBB5E-B051-BC8A-4D41-EDD844F82B93}"/>
              </a:ext>
            </a:extLst>
          </p:cNvPr>
          <p:cNvSpPr>
            <a:spLocks noGrp="1"/>
          </p:cNvSpPr>
          <p:nvPr>
            <p:ph type="body" sz="quarter" idx="18"/>
          </p:nvPr>
        </p:nvSpPr>
        <p:spPr>
          <a:xfrm>
            <a:off x="359999" y="982520"/>
            <a:ext cx="11483999" cy="310015"/>
          </a:xfrm>
        </p:spPr>
        <p:txBody>
          <a:bodyPr/>
          <a:lstStyle/>
          <a:p>
            <a:endParaRPr lang="en-US"/>
          </a:p>
        </p:txBody>
      </p:sp>
      <p:sp>
        <p:nvSpPr>
          <p:cNvPr id="7" name="Text Placeholder 7">
            <a:extLst>
              <a:ext uri="{FF2B5EF4-FFF2-40B4-BE49-F238E27FC236}">
                <a16:creationId xmlns:a16="http://schemas.microsoft.com/office/drawing/2014/main" id="{05634B7E-0677-5F58-59EB-F096EF6B0607}"/>
              </a:ext>
            </a:extLst>
          </p:cNvPr>
          <p:cNvSpPr txBox="1">
            <a:spLocks/>
          </p:cNvSpPr>
          <p:nvPr/>
        </p:nvSpPr>
        <p:spPr>
          <a:xfrm>
            <a:off x="360363" y="1562471"/>
            <a:ext cx="5735637" cy="4814518"/>
          </a:xfrm>
          <a:prstGeom prst="rect">
            <a:avLst/>
          </a:prstGeom>
        </p:spPr>
        <p:txBody>
          <a:bodyPr vert="horz" lIns="0" tIns="0" rIns="0" bIns="0" rtlCol="0">
            <a:normAutofit fontScale="92500" lnSpcReduction="20000"/>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pPr>
            <a:r>
              <a:rPr lang="en-US" sz="1800" b="0" dirty="0"/>
              <a:t>Using your knowledge of digital health, the services it provides for population groups and the challenges and opportunities that arise to individual, broader groups and the healthcare system, formulate a response to one of the following questions:</a:t>
            </a:r>
          </a:p>
          <a:p>
            <a:pPr marL="342900" lvl="0" indent="-342900">
              <a:lnSpc>
                <a:spcPct val="140000"/>
              </a:lnSpc>
              <a:buFont typeface="Arial" panose="020B0604020202020204" pitchFamily="34" charset="0"/>
              <a:buChar char="•"/>
            </a:pPr>
            <a:r>
              <a:rPr lang="en-US" sz="1800" b="0" dirty="0">
                <a:effectLst/>
              </a:rPr>
              <a:t>Describe how digital health and connecting health information improves the health of Australians? For example, the impact on Australians and the healthcare system.</a:t>
            </a:r>
          </a:p>
          <a:p>
            <a:pPr marL="342900" lvl="0" indent="-342900">
              <a:lnSpc>
                <a:spcPct val="140000"/>
              </a:lnSpc>
              <a:buFont typeface="Arial" panose="020B0604020202020204" pitchFamily="34" charset="0"/>
              <a:buChar char="•"/>
            </a:pPr>
            <a:r>
              <a:rPr lang="en-US" sz="1800" b="0" dirty="0">
                <a:effectLst/>
              </a:rPr>
              <a:t>To what extent is digital health a solution for the burden experienced within our healthcare system?</a:t>
            </a:r>
          </a:p>
          <a:p>
            <a:pPr marL="342900" lvl="0" indent="-342900">
              <a:lnSpc>
                <a:spcPct val="140000"/>
              </a:lnSpc>
              <a:buFont typeface="Arial" panose="020B0604020202020204" pitchFamily="34" charset="0"/>
              <a:buChar char="•"/>
            </a:pPr>
            <a:r>
              <a:rPr lang="en-US" sz="1800" b="0" dirty="0">
                <a:effectLst/>
              </a:rPr>
              <a:t>Predict what impact digital health could have on the health status and life expectancy of Australians?</a:t>
            </a:r>
          </a:p>
          <a:p>
            <a:pPr>
              <a:lnSpc>
                <a:spcPct val="140000"/>
              </a:lnSpc>
            </a:pPr>
            <a:endParaRPr lang="en-US" sz="1600" b="0" dirty="0"/>
          </a:p>
        </p:txBody>
      </p:sp>
      <p:pic>
        <p:nvPicPr>
          <p:cNvPr id="12" name="Picture Placeholder 11">
            <a:extLst>
              <a:ext uri="{FF2B5EF4-FFF2-40B4-BE49-F238E27FC236}">
                <a16:creationId xmlns:a16="http://schemas.microsoft.com/office/drawing/2014/main" id="{7A67D6B3-A119-7907-29F3-FBDB0EDDEDEB}"/>
              </a:ext>
              <a:ext uri="{C183D7F6-B498-43B3-948B-1728B52AA6E4}">
                <adec:decorative xmlns:adec="http://schemas.microsoft.com/office/drawing/2017/decorative" val="1"/>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21081" r="2568" b="1"/>
          <a:stretch/>
        </p:blipFill>
        <p:spPr>
          <a:xfrm>
            <a:off x="6324599" y="1562470"/>
            <a:ext cx="5507038" cy="4814518"/>
          </a:xfrm>
          <a:noFill/>
        </p:spPr>
      </p:pic>
    </p:spTree>
    <p:extLst>
      <p:ext uri="{BB962C8B-B14F-4D97-AF65-F5344CB8AC3E}">
        <p14:creationId xmlns:p14="http://schemas.microsoft.com/office/powerpoint/2010/main" val="391545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A5D64A-F595-CBA4-BF79-C37A4A05C25A}"/>
              </a:ext>
            </a:extLst>
          </p:cNvPr>
          <p:cNvSpPr>
            <a:spLocks noGrp="1"/>
          </p:cNvSpPr>
          <p:nvPr>
            <p:ph type="title"/>
          </p:nvPr>
        </p:nvSpPr>
        <p:spPr/>
        <p:txBody>
          <a:bodyPr/>
          <a:lstStyle/>
          <a:p>
            <a:r>
              <a:rPr lang="en-AU"/>
              <a:t>Appendix 1 – digital health resources</a:t>
            </a:r>
          </a:p>
        </p:txBody>
      </p:sp>
      <p:sp>
        <p:nvSpPr>
          <p:cNvPr id="4" name="Content Placeholder 3">
            <a:extLst>
              <a:ext uri="{FF2B5EF4-FFF2-40B4-BE49-F238E27FC236}">
                <a16:creationId xmlns:a16="http://schemas.microsoft.com/office/drawing/2014/main" id="{A6FE0F18-DD9A-75D1-9934-CEA4C349708A}"/>
              </a:ext>
            </a:extLst>
          </p:cNvPr>
          <p:cNvSpPr>
            <a:spLocks noGrp="1"/>
          </p:cNvSpPr>
          <p:nvPr>
            <p:ph sz="quarter" idx="19"/>
          </p:nvPr>
        </p:nvSpPr>
        <p:spPr>
          <a:xfrm>
            <a:off x="360363" y="1303540"/>
            <a:ext cx="5329237" cy="5212459"/>
          </a:xfrm>
        </p:spPr>
        <p:txBody>
          <a:bodyPr/>
          <a:lstStyle/>
          <a:p>
            <a:pPr marL="342900" lvl="0" indent="-342900">
              <a:lnSpc>
                <a:spcPct val="150000"/>
              </a:lnSpc>
              <a:spcBef>
                <a:spcPts val="1200"/>
              </a:spcBef>
              <a:spcAft>
                <a:spcPts val="600"/>
              </a:spcAft>
              <a:buFont typeface="Symbol" panose="05050102010706020507" pitchFamily="18" charset="2"/>
              <a:buChar char=""/>
            </a:pPr>
            <a:r>
              <a:rPr lang="en-AU" dirty="0">
                <a:effectLst/>
                <a:latin typeface="Arial" panose="020B0604020202020204" pitchFamily="34" charset="0"/>
                <a:ea typeface="Calibri" panose="020F0502020204030204" pitchFamily="34" charset="0"/>
              </a:rPr>
              <a:t>Australian Digital Health Agency</a:t>
            </a:r>
          </a:p>
          <a:p>
            <a:pPr marL="720725" lvl="0" indent="-342900">
              <a:lnSpc>
                <a:spcPct val="150000"/>
              </a:lnSpc>
              <a:spcBef>
                <a:spcPts val="1200"/>
              </a:spcBef>
              <a:spcAft>
                <a:spcPts val="600"/>
              </a:spcAft>
              <a:buFont typeface="Arial" panose="020B0604020202020204" pitchFamily="34" charset="0"/>
              <a:buChar char="–"/>
            </a:pPr>
            <a:r>
              <a:rPr lang="en-AU" u="sng"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hlinkClick r:id="rId3"/>
              </a:rPr>
              <a:t>Digital health services</a:t>
            </a:r>
            <a:endParaRPr lang="en-AU" u="sng" dirty="0">
              <a:solidFill>
                <a:srgbClr val="2F5496"/>
              </a:solidFill>
              <a:ea typeface="Calibri" panose="020F0502020204030204" pitchFamily="34" charset="0"/>
              <a:cs typeface="Times New Roman" panose="02020603050405020304" pitchFamily="18" charset="0"/>
            </a:endParaRPr>
          </a:p>
          <a:p>
            <a:pPr marL="720725" lvl="0" indent="-342900">
              <a:lnSpc>
                <a:spcPct val="150000"/>
              </a:lnSpc>
              <a:spcBef>
                <a:spcPts val="1200"/>
              </a:spcBef>
              <a:spcAft>
                <a:spcPts val="600"/>
              </a:spcAft>
              <a:buFont typeface="Arial" panose="020B0604020202020204" pitchFamily="34" charset="0"/>
              <a:buChar char="–"/>
            </a:pPr>
            <a:r>
              <a:rPr lang="en-AU" u="sng"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hlinkClick r:id="rId4"/>
              </a:rPr>
              <a:t>National Digital Health Strategy</a:t>
            </a:r>
            <a:endParaRPr lang="en-AU" dirty="0">
              <a:ea typeface="Calibri" panose="020F0502020204030204" pitchFamily="34" charset="0"/>
              <a:cs typeface="Times New Roman" panose="02020603050405020304" pitchFamily="18" charset="0"/>
            </a:endParaRPr>
          </a:p>
          <a:p>
            <a:pPr marL="720725" lvl="0" indent="-342900">
              <a:lnSpc>
                <a:spcPct val="150000"/>
              </a:lnSpc>
              <a:spcBef>
                <a:spcPts val="1200"/>
              </a:spcBef>
              <a:spcAft>
                <a:spcPts val="600"/>
              </a:spcAft>
              <a:buFont typeface="Arial" panose="020B0604020202020204" pitchFamily="34" charset="0"/>
              <a:buChar char="–"/>
            </a:pPr>
            <a:r>
              <a:rPr lang="en-AU" u="sng"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hlinkClick r:id="rId5"/>
              </a:rPr>
              <a:t>My Health Record</a:t>
            </a:r>
            <a:endParaRPr lang="en-AU" dirty="0">
              <a:ea typeface="Calibri" panose="020F0502020204030204" pitchFamily="34" charset="0"/>
              <a:cs typeface="Times New Roman" panose="02020603050405020304" pitchFamily="18" charset="0"/>
            </a:endParaRPr>
          </a:p>
          <a:p>
            <a:pPr marL="720725" lvl="0" indent="-342900">
              <a:lnSpc>
                <a:spcPct val="150000"/>
              </a:lnSpc>
              <a:spcBef>
                <a:spcPts val="1200"/>
              </a:spcBef>
              <a:spcAft>
                <a:spcPts val="600"/>
              </a:spcAft>
              <a:buFont typeface="Arial" panose="020B0604020202020204" pitchFamily="34" charset="0"/>
              <a:buChar char="–"/>
            </a:pPr>
            <a:r>
              <a:rPr lang="en-AU" u="sng"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hlinkClick r:id="rId6"/>
              </a:rPr>
              <a:t>Electronic prescriptions</a:t>
            </a:r>
            <a:endParaRPr lang="en-AU" dirty="0">
              <a:ea typeface="Calibri" panose="020F0502020204030204" pitchFamily="34" charset="0"/>
              <a:cs typeface="Times New Roman" panose="02020603050405020304" pitchFamily="18" charset="0"/>
            </a:endParaRPr>
          </a:p>
          <a:p>
            <a:pPr marL="720725" lvl="0" indent="-342900">
              <a:lnSpc>
                <a:spcPct val="150000"/>
              </a:lnSpc>
              <a:spcBef>
                <a:spcPts val="1200"/>
              </a:spcBef>
              <a:spcAft>
                <a:spcPts val="600"/>
              </a:spcAft>
              <a:buFont typeface="Arial" panose="020B0604020202020204" pitchFamily="34" charset="0"/>
              <a:buChar char="–"/>
            </a:pPr>
            <a:r>
              <a:rPr lang="en-AU" u="sng"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hlinkClick r:id="rId7"/>
              </a:rPr>
              <a:t>Telehealth</a:t>
            </a:r>
            <a:endParaRPr lang="en-AU" dirty="0">
              <a:ea typeface="Calibri" panose="020F0502020204030204" pitchFamily="34" charset="0"/>
              <a:cs typeface="Times New Roman" panose="02020603050405020304" pitchFamily="18" charset="0"/>
            </a:endParaRPr>
          </a:p>
          <a:p>
            <a:pPr marL="720725" lvl="0" indent="-342900">
              <a:lnSpc>
                <a:spcPct val="150000"/>
              </a:lnSpc>
              <a:spcBef>
                <a:spcPts val="1200"/>
              </a:spcBef>
              <a:spcAft>
                <a:spcPts val="600"/>
              </a:spcAft>
              <a:buFont typeface="Arial" panose="020B0604020202020204" pitchFamily="34" charset="0"/>
              <a:buChar char="–"/>
            </a:pPr>
            <a:r>
              <a:rPr lang="en-AU" u="sng"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hlinkClick r:id="rId8"/>
              </a:rPr>
              <a:t>Active Script </a:t>
            </a:r>
            <a:r>
              <a:rPr lang="en-AU" u="sng" dirty="0">
                <a:solidFill>
                  <a:srgbClr val="2F5496"/>
                </a:solidFill>
                <a:ea typeface="Calibri" panose="020F0502020204030204" pitchFamily="34" charset="0"/>
                <a:cs typeface="Times New Roman" panose="02020603050405020304" pitchFamily="18" charset="0"/>
                <a:hlinkClick r:id="rId8"/>
              </a:rPr>
              <a:t>L</a:t>
            </a:r>
            <a:r>
              <a:rPr lang="en-AU" u="sng"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hlinkClick r:id="rId8"/>
              </a:rPr>
              <a:t>ist</a:t>
            </a:r>
            <a:endParaRPr lang="en-AU"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150000"/>
              </a:lnSpc>
              <a:spcAft>
                <a:spcPts val="600"/>
              </a:spcAft>
              <a:buFont typeface="Arial" panose="020B0604020202020204" pitchFamily="34" charset="0"/>
              <a:buChar char="•"/>
              <a:tabLst>
                <a:tab pos="228600" algn="l"/>
              </a:tabLst>
            </a:pPr>
            <a:endParaRPr lang="en-AU" dirty="0"/>
          </a:p>
        </p:txBody>
      </p:sp>
      <p:sp>
        <p:nvSpPr>
          <p:cNvPr id="6" name="Picture Placeholder 5">
            <a:extLst>
              <a:ext uri="{FF2B5EF4-FFF2-40B4-BE49-F238E27FC236}">
                <a16:creationId xmlns:a16="http://schemas.microsoft.com/office/drawing/2014/main" id="{871F4828-634C-184F-2720-4A8E203E7E58}"/>
              </a:ext>
            </a:extLst>
          </p:cNvPr>
          <p:cNvSpPr>
            <a:spLocks noGrp="1"/>
          </p:cNvSpPr>
          <p:nvPr>
            <p:ph type="pic" sz="quarter" idx="20"/>
          </p:nvPr>
        </p:nvSpPr>
        <p:spPr>
          <a:xfrm>
            <a:off x="6324599" y="1303541"/>
            <a:ext cx="5507038" cy="4814518"/>
          </a:xfrm>
        </p:spPr>
        <p:txBody>
          <a:bodyPr/>
          <a:lstStyle/>
          <a:p>
            <a:pPr marL="342900" lvl="0" indent="-342900">
              <a:lnSpc>
                <a:spcPct val="150000"/>
              </a:lnSpc>
              <a:spcBef>
                <a:spcPts val="1200"/>
              </a:spcBef>
              <a:spcAft>
                <a:spcPts val="600"/>
              </a:spcAft>
              <a:buFont typeface="Symbol" panose="05050102010706020507" pitchFamily="18" charset="2"/>
              <a:buChar char=""/>
            </a:pPr>
            <a:r>
              <a:rPr lang="en-AU" dirty="0">
                <a:effectLst/>
                <a:latin typeface="Arial" panose="020B0604020202020204" pitchFamily="34" charset="0"/>
                <a:ea typeface="Calibri" panose="020F0502020204030204" pitchFamily="34" charset="0"/>
              </a:rPr>
              <a:t>Australian Institute of Health and Welfare</a:t>
            </a:r>
          </a:p>
          <a:p>
            <a:pPr marL="720725" lvl="0" indent="-342900">
              <a:lnSpc>
                <a:spcPct val="150000"/>
              </a:lnSpc>
              <a:spcBef>
                <a:spcPts val="1200"/>
              </a:spcBef>
              <a:spcAft>
                <a:spcPts val="600"/>
              </a:spcAft>
              <a:buFont typeface="Arial" panose="020B0604020202020204" pitchFamily="34" charset="0"/>
              <a:buChar char="–"/>
            </a:pPr>
            <a:r>
              <a:rPr lang="en-AU" u="sng"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hlinkClick r:id="rId9"/>
              </a:rPr>
              <a:t>Digital health</a:t>
            </a:r>
            <a:endParaRPr lang="en-AU"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spcBef>
                <a:spcPts val="1200"/>
              </a:spcBef>
              <a:spcAft>
                <a:spcPts val="600"/>
              </a:spcAft>
              <a:buFont typeface="Symbol" panose="05050102010706020507" pitchFamily="18" charset="2"/>
              <a:buChar char=""/>
            </a:pPr>
            <a:r>
              <a:rPr lang="en-AU" dirty="0">
                <a:ea typeface="Calibri" panose="020F0502020204030204" pitchFamily="34" charset="0"/>
              </a:rPr>
              <a:t>Department of Health and Aged Care</a:t>
            </a:r>
          </a:p>
          <a:p>
            <a:pPr marL="720725" indent="-342900">
              <a:spcBef>
                <a:spcPts val="1200"/>
              </a:spcBef>
              <a:spcAft>
                <a:spcPts val="600"/>
              </a:spcAft>
              <a:buFont typeface="Arial" panose="020B0604020202020204" pitchFamily="34" charset="0"/>
              <a:buChar char="–"/>
            </a:pPr>
            <a:r>
              <a:rPr lang="en-AU" u="sng"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hlinkClick r:id="rId10"/>
              </a:rPr>
              <a:t>Health technologies and digital health</a:t>
            </a:r>
            <a:endParaRPr lang="en-AU" dirty="0">
              <a:ea typeface="Calibri" panose="020F0502020204030204" pitchFamily="34" charset="0"/>
              <a:cs typeface="Times New Roman" panose="02020603050405020304" pitchFamily="18" charset="0"/>
            </a:endParaRPr>
          </a:p>
          <a:p>
            <a:pPr marL="720725" indent="-342900">
              <a:spcBef>
                <a:spcPts val="1200"/>
              </a:spcBef>
              <a:spcAft>
                <a:spcPts val="600"/>
              </a:spcAft>
              <a:buFont typeface="Arial" panose="020B0604020202020204" pitchFamily="34" charset="0"/>
              <a:buChar char="–"/>
            </a:pPr>
            <a:r>
              <a:rPr lang="en-AU" u="sng"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hlinkClick r:id="rId11"/>
              </a:rPr>
              <a:t>Electronic prescribing</a:t>
            </a:r>
            <a:endParaRPr lang="en-AU" dirty="0">
              <a:effectLst/>
              <a:latin typeface="Arial" panose="020B0604020202020204" pitchFamily="34" charset="0"/>
              <a:ea typeface="Calibri" panose="020F0502020204030204" pitchFamily="34" charset="0"/>
              <a:cs typeface="Times New Roman" panose="02020603050405020304" pitchFamily="18" charset="0"/>
            </a:endParaRPr>
          </a:p>
          <a:p>
            <a:endParaRPr lang="en-AU" sz="1800" dirty="0"/>
          </a:p>
        </p:txBody>
      </p:sp>
      <p:sp>
        <p:nvSpPr>
          <p:cNvPr id="2" name="Slide Number Placeholder 1">
            <a:extLst>
              <a:ext uri="{FF2B5EF4-FFF2-40B4-BE49-F238E27FC236}">
                <a16:creationId xmlns:a16="http://schemas.microsoft.com/office/drawing/2014/main" id="{75CDEF87-C303-A7BA-AC43-26C95E42E3B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79383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spcAft>
                <a:spcPts val="600"/>
              </a:spcAft>
            </a:pPr>
            <a:r>
              <a:rPr lang="en-AU" dirty="0">
                <a:latin typeface="+mn-lt"/>
                <a:hlinkClick r:id="rId6"/>
              </a:rPr>
              <a:t>Health and Movement Science 11–12 Syllabus </a:t>
            </a:r>
            <a:r>
              <a:rPr lang="en-AU" dirty="0">
                <a:latin typeface="+mn-lt"/>
              </a:rPr>
              <a:t>© NSW Education Standards Authority (NESA) for and on behalf of the Crown in right of the State of New South Wales, 2023.</a:t>
            </a:r>
          </a:p>
          <a:p>
            <a:pPr>
              <a:spcAft>
                <a:spcPts val="600"/>
              </a:spcAft>
            </a:pPr>
            <a:endParaRPr lang="en-AU" sz="1200" dirty="0">
              <a:effectLst/>
              <a:latin typeface="+mn-lt"/>
            </a:endParaRPr>
          </a:p>
          <a:p>
            <a:endParaRPr lang="en-AU" dirty="0"/>
          </a:p>
          <a:p>
            <a:endParaRPr lang="en-AU" dirty="0"/>
          </a:p>
          <a:p>
            <a:endParaRPr lang="en-AU" dirty="0">
              <a:latin typeface="+mn-lt"/>
            </a:endParaRPr>
          </a:p>
          <a:p>
            <a:endParaRPr lang="en-AU"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2024.</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a:latin typeface="+mj-lt"/>
              </a:rPr>
              <a:t>Lessons</a:t>
            </a:r>
          </a:p>
        </p:txBody>
      </p:sp>
      <p:sp>
        <p:nvSpPr>
          <p:cNvPr id="2" name="Rectangle: Rounded Corners 1">
            <a:extLst>
              <a:ext uri="{FF2B5EF4-FFF2-40B4-BE49-F238E27FC236}">
                <a16:creationId xmlns:a16="http://schemas.microsoft.com/office/drawing/2014/main" id="{935D5059-5790-C707-5987-84856AF04ADB}"/>
              </a:ext>
              <a:ext uri="{C183D7F6-B498-43B3-948B-1728B52AA6E4}">
                <adec:decorative xmlns:adec="http://schemas.microsoft.com/office/drawing/2017/decorative" val="1"/>
              </a:ext>
            </a:extLst>
          </p:cNvPr>
          <p:cNvSpPr/>
          <p:nvPr/>
        </p:nvSpPr>
        <p:spPr>
          <a:xfrm>
            <a:off x="859313" y="127476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5" name="Oval 4">
            <a:hlinkClick r:id="rId3" action="ppaction://hlinksldjump"/>
            <a:extLst>
              <a:ext uri="{FF2B5EF4-FFF2-40B4-BE49-F238E27FC236}">
                <a16:creationId xmlns:a16="http://schemas.microsoft.com/office/drawing/2014/main" id="{56ACB92F-8289-CC4B-BE5A-A661A0C94E17}"/>
              </a:ext>
            </a:extLst>
          </p:cNvPr>
          <p:cNvSpPr/>
          <p:nvPr/>
        </p:nvSpPr>
        <p:spPr>
          <a:xfrm>
            <a:off x="272251" y="1357679"/>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a:solidFill>
                  <a:schemeClr val="bg1"/>
                </a:solidFill>
                <a:latin typeface="+mj-lt"/>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1</a:t>
            </a:r>
            <a:endParaRPr lang="en-AU" sz="3000" b="1">
              <a:solidFill>
                <a:schemeClr val="bg1"/>
              </a:solidFill>
              <a:latin typeface="+mj-lt"/>
              <a:cs typeface="Arial" panose="020B0604020202020204" pitchFamily="34" charset="0"/>
            </a:endParaRPr>
          </a:p>
        </p:txBody>
      </p:sp>
      <p:sp>
        <p:nvSpPr>
          <p:cNvPr id="7" name="TextBox 25">
            <a:extLst>
              <a:ext uri="{FF2B5EF4-FFF2-40B4-BE49-F238E27FC236}">
                <a16:creationId xmlns:a16="http://schemas.microsoft.com/office/drawing/2014/main" id="{B8766759-8445-A95E-E4CE-416F8EB15D94}"/>
              </a:ext>
            </a:extLst>
          </p:cNvPr>
          <p:cNvSpPr txBox="1"/>
          <p:nvPr/>
        </p:nvSpPr>
        <p:spPr>
          <a:xfrm>
            <a:off x="1341371" y="1517893"/>
            <a:ext cx="3323272"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a:latin typeface="+mj-lt"/>
                <a:cs typeface="Arial" panose="020B0604020202020204" pitchFamily="34" charset="0"/>
              </a:rPr>
              <a:t>What is digital health?</a:t>
            </a:r>
          </a:p>
        </p:txBody>
      </p:sp>
      <p:sp>
        <p:nvSpPr>
          <p:cNvPr id="20" name="Rectangle: Rounded Corners 19">
            <a:extLst>
              <a:ext uri="{FF2B5EF4-FFF2-40B4-BE49-F238E27FC236}">
                <a16:creationId xmlns:a16="http://schemas.microsoft.com/office/drawing/2014/main" id="{C3D97F66-221B-C853-0EA8-66E5F684D86A}"/>
              </a:ext>
              <a:ext uri="{C183D7F6-B498-43B3-948B-1728B52AA6E4}">
                <adec:decorative xmlns:adec="http://schemas.microsoft.com/office/drawing/2017/decorative" val="1"/>
              </a:ext>
            </a:extLst>
          </p:cNvPr>
          <p:cNvSpPr/>
          <p:nvPr/>
        </p:nvSpPr>
        <p:spPr>
          <a:xfrm>
            <a:off x="873700" y="2268446"/>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1" name="Oval 20">
            <a:hlinkClick r:id="rId4" action="ppaction://hlinksldjump"/>
            <a:extLst>
              <a:ext uri="{FF2B5EF4-FFF2-40B4-BE49-F238E27FC236}">
                <a16:creationId xmlns:a16="http://schemas.microsoft.com/office/drawing/2014/main" id="{D0A190BE-2B0B-2729-4549-D63712793CC2}"/>
              </a:ext>
            </a:extLst>
          </p:cNvPr>
          <p:cNvSpPr/>
          <p:nvPr/>
        </p:nvSpPr>
        <p:spPr>
          <a:xfrm>
            <a:off x="286638" y="2351363"/>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a:solidFill>
                  <a:schemeClr val="bg1"/>
                </a:solidFill>
                <a:latin typeface="+mj-lt"/>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2</a:t>
            </a:r>
            <a:endParaRPr lang="en-AU" sz="3000" b="1">
              <a:solidFill>
                <a:schemeClr val="bg1"/>
              </a:solidFill>
              <a:latin typeface="+mj-lt"/>
              <a:cs typeface="Arial" panose="020B0604020202020204" pitchFamily="34" charset="0"/>
            </a:endParaRPr>
          </a:p>
        </p:txBody>
      </p:sp>
      <p:sp>
        <p:nvSpPr>
          <p:cNvPr id="22" name="TextBox 25">
            <a:extLst>
              <a:ext uri="{FF2B5EF4-FFF2-40B4-BE49-F238E27FC236}">
                <a16:creationId xmlns:a16="http://schemas.microsoft.com/office/drawing/2014/main" id="{B4A4C41F-6099-2469-B443-6D6E65FB27C7}"/>
              </a:ext>
            </a:extLst>
          </p:cNvPr>
          <p:cNvSpPr txBox="1"/>
          <p:nvPr/>
        </p:nvSpPr>
        <p:spPr>
          <a:xfrm>
            <a:off x="1341371" y="2492538"/>
            <a:ext cx="3323272"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a:latin typeface="+mj-lt"/>
                <a:cs typeface="Arial" panose="020B0604020202020204" pitchFamily="34" charset="0"/>
              </a:rPr>
              <a:t>Digital health services</a:t>
            </a:r>
          </a:p>
        </p:txBody>
      </p:sp>
      <p:grpSp>
        <p:nvGrpSpPr>
          <p:cNvPr id="9" name="Group 8">
            <a:extLst>
              <a:ext uri="{FF2B5EF4-FFF2-40B4-BE49-F238E27FC236}">
                <a16:creationId xmlns:a16="http://schemas.microsoft.com/office/drawing/2014/main" id="{70733F9B-C6A8-B8CA-723F-D8AB48E4F368}"/>
              </a:ext>
            </a:extLst>
          </p:cNvPr>
          <p:cNvGrpSpPr/>
          <p:nvPr/>
        </p:nvGrpSpPr>
        <p:grpSpPr>
          <a:xfrm>
            <a:off x="5773038" y="1226760"/>
            <a:ext cx="4684918" cy="946917"/>
            <a:chOff x="286638" y="3256548"/>
            <a:chExt cx="4684918" cy="946917"/>
          </a:xfrm>
        </p:grpSpPr>
        <p:sp>
          <p:nvSpPr>
            <p:cNvPr id="23" name="Rectangle: Rounded Corners 22">
              <a:extLst>
                <a:ext uri="{FF2B5EF4-FFF2-40B4-BE49-F238E27FC236}">
                  <a16:creationId xmlns:a16="http://schemas.microsoft.com/office/drawing/2014/main" id="{8EDEF762-D4E6-C43E-E98A-95D6A0AE4FC9}"/>
                </a:ext>
                <a:ext uri="{C183D7F6-B498-43B3-948B-1728B52AA6E4}">
                  <adec:decorative xmlns:adec="http://schemas.microsoft.com/office/drawing/2017/decorative" val="1"/>
                </a:ext>
              </a:extLst>
            </p:cNvPr>
            <p:cNvSpPr/>
            <p:nvPr/>
          </p:nvSpPr>
          <p:spPr>
            <a:xfrm>
              <a:off x="873700" y="3256548"/>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4" name="Oval 23">
              <a:hlinkClick r:id="rId5" action="ppaction://hlinksldjump"/>
              <a:extLst>
                <a:ext uri="{FF2B5EF4-FFF2-40B4-BE49-F238E27FC236}">
                  <a16:creationId xmlns:a16="http://schemas.microsoft.com/office/drawing/2014/main" id="{A6DDAD40-805E-049F-39FC-55094C6BA103}"/>
                </a:ext>
              </a:extLst>
            </p:cNvPr>
            <p:cNvSpPr/>
            <p:nvPr/>
          </p:nvSpPr>
          <p:spPr>
            <a:xfrm>
              <a:off x="286638" y="3339465"/>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a:solidFill>
                    <a:schemeClr val="bg1"/>
                  </a:solidFill>
                  <a:latin typeface="+mj-lt"/>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3</a:t>
              </a:r>
              <a:endParaRPr lang="en-AU" sz="3000" b="1">
                <a:solidFill>
                  <a:schemeClr val="bg1"/>
                </a:solidFill>
                <a:latin typeface="+mj-lt"/>
                <a:cs typeface="Arial" panose="020B0604020202020204" pitchFamily="34" charset="0"/>
              </a:endParaRPr>
            </a:p>
          </p:txBody>
        </p:sp>
        <p:sp>
          <p:nvSpPr>
            <p:cNvPr id="25" name="TextBox 25">
              <a:extLst>
                <a:ext uri="{FF2B5EF4-FFF2-40B4-BE49-F238E27FC236}">
                  <a16:creationId xmlns:a16="http://schemas.microsoft.com/office/drawing/2014/main" id="{39581D8B-20B3-87D8-C1F2-A22C58CE7F43}"/>
                </a:ext>
              </a:extLst>
            </p:cNvPr>
            <p:cNvSpPr txBox="1"/>
            <p:nvPr/>
          </p:nvSpPr>
          <p:spPr>
            <a:xfrm>
              <a:off x="1355758" y="3499679"/>
              <a:ext cx="3323272"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a:latin typeface="+mj-lt"/>
                  <a:cs typeface="Arial" panose="020B0604020202020204" pitchFamily="34" charset="0"/>
                </a:rPr>
                <a:t>Challenges and opportunities</a:t>
              </a:r>
            </a:p>
          </p:txBody>
        </p:sp>
      </p:grpSp>
      <p:grpSp>
        <p:nvGrpSpPr>
          <p:cNvPr id="8" name="Group 7">
            <a:extLst>
              <a:ext uri="{FF2B5EF4-FFF2-40B4-BE49-F238E27FC236}">
                <a16:creationId xmlns:a16="http://schemas.microsoft.com/office/drawing/2014/main" id="{57BFDABB-2ED6-80E4-87AB-DE3D3A4812E2}"/>
              </a:ext>
            </a:extLst>
          </p:cNvPr>
          <p:cNvGrpSpPr/>
          <p:nvPr/>
        </p:nvGrpSpPr>
        <p:grpSpPr>
          <a:xfrm>
            <a:off x="5773038" y="2318889"/>
            <a:ext cx="4684918" cy="946917"/>
            <a:chOff x="6165711" y="1269523"/>
            <a:chExt cx="4684918" cy="946917"/>
          </a:xfrm>
        </p:grpSpPr>
        <p:grpSp>
          <p:nvGrpSpPr>
            <p:cNvPr id="6" name="Group 5">
              <a:extLst>
                <a:ext uri="{FF2B5EF4-FFF2-40B4-BE49-F238E27FC236}">
                  <a16:creationId xmlns:a16="http://schemas.microsoft.com/office/drawing/2014/main" id="{F2FB3A79-B13A-EA68-291D-31FF04FD36D2}"/>
                </a:ext>
              </a:extLst>
            </p:cNvPr>
            <p:cNvGrpSpPr/>
            <p:nvPr/>
          </p:nvGrpSpPr>
          <p:grpSpPr>
            <a:xfrm>
              <a:off x="6165711" y="1269523"/>
              <a:ext cx="4684918" cy="946917"/>
              <a:chOff x="6165711" y="1269523"/>
              <a:chExt cx="4684918" cy="946917"/>
            </a:xfrm>
          </p:grpSpPr>
          <p:sp>
            <p:nvSpPr>
              <p:cNvPr id="26" name="Rectangle: Rounded Corners 25">
                <a:extLst>
                  <a:ext uri="{FF2B5EF4-FFF2-40B4-BE49-F238E27FC236}">
                    <a16:creationId xmlns:a16="http://schemas.microsoft.com/office/drawing/2014/main" id="{B1BC8FAB-0C07-84FE-204A-47391BBEAF64}"/>
                  </a:ext>
                  <a:ext uri="{C183D7F6-B498-43B3-948B-1728B52AA6E4}">
                    <adec:decorative xmlns:adec="http://schemas.microsoft.com/office/drawing/2017/decorative" val="1"/>
                  </a:ext>
                </a:extLst>
              </p:cNvPr>
              <p:cNvSpPr/>
              <p:nvPr/>
            </p:nvSpPr>
            <p:spPr>
              <a:xfrm>
                <a:off x="6752773" y="1269523"/>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7" name="Oval 26">
                <a:hlinkClick r:id="" action="ppaction://noaction"/>
                <a:extLst>
                  <a:ext uri="{FF2B5EF4-FFF2-40B4-BE49-F238E27FC236}">
                    <a16:creationId xmlns:a16="http://schemas.microsoft.com/office/drawing/2014/main" id="{30E4BF03-C9A7-EAE3-FC01-51CE829A6E7A}"/>
                  </a:ext>
                </a:extLst>
              </p:cNvPr>
              <p:cNvSpPr/>
              <p:nvPr/>
            </p:nvSpPr>
            <p:spPr>
              <a:xfrm>
                <a:off x="6165711" y="1352440"/>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a:solidFill>
                      <a:schemeClr val="bg1"/>
                    </a:solidFill>
                    <a:latin typeface="+mj-lt"/>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4</a:t>
                </a:r>
                <a:endParaRPr lang="en-AU" sz="3000" b="1">
                  <a:solidFill>
                    <a:schemeClr val="bg1"/>
                  </a:solidFill>
                  <a:latin typeface="+mj-lt"/>
                  <a:cs typeface="Arial" panose="020B0604020202020204" pitchFamily="34" charset="0"/>
                </a:endParaRPr>
              </a:p>
            </p:txBody>
          </p:sp>
        </p:grpSp>
        <p:sp>
          <p:nvSpPr>
            <p:cNvPr id="28" name="TextBox 25">
              <a:extLst>
                <a:ext uri="{FF2B5EF4-FFF2-40B4-BE49-F238E27FC236}">
                  <a16:creationId xmlns:a16="http://schemas.microsoft.com/office/drawing/2014/main" id="{E28B2236-ABD7-EC9D-39C6-357B29770348}"/>
                </a:ext>
              </a:extLst>
            </p:cNvPr>
            <p:cNvSpPr txBox="1"/>
            <p:nvPr/>
          </p:nvSpPr>
          <p:spPr>
            <a:xfrm>
              <a:off x="7220444" y="1472877"/>
              <a:ext cx="3323272" cy="36420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a:latin typeface="+mj-lt"/>
                  <a:cs typeface="Arial" panose="020B0604020202020204" pitchFamily="34" charset="0"/>
                </a:rPr>
                <a:t>Impacts of digital health</a:t>
              </a:r>
            </a:p>
          </p:txBody>
        </p:sp>
      </p:gr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48000" y="1698190"/>
            <a:ext cx="11303000" cy="482696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300"/>
              </a:spcAft>
            </a:pPr>
            <a:r>
              <a:rPr lang="en-AU" sz="1800" b="1" dirty="0">
                <a:solidFill>
                  <a:schemeClr val="accent1"/>
                </a:solidFill>
                <a:latin typeface="Arial" panose="020B0604020202020204" pitchFamily="34" charset="0"/>
                <a:cs typeface="Arial" panose="020B0604020202020204" pitchFamily="34" charset="0"/>
              </a:rPr>
              <a:t>We are learning to</a:t>
            </a:r>
            <a:r>
              <a:rPr lang="en-AU" sz="1800" b="1" dirty="0">
                <a:solidFill>
                  <a:schemeClr val="accent1"/>
                </a:solidFill>
                <a:latin typeface="Arial" panose="020B0604020202020204" pitchFamily="34" charset="0"/>
                <a:ea typeface="+mn-lt"/>
                <a:cs typeface="Arial" panose="020B0604020202020204" pitchFamily="34" charset="0"/>
              </a:rPr>
              <a:t>:</a:t>
            </a:r>
          </a:p>
          <a:p>
            <a:pPr marL="342900" indent="-342900">
              <a:lnSpc>
                <a:spcPct val="150000"/>
              </a:lnSpc>
              <a:spcAft>
                <a:spcPts val="300"/>
              </a:spcAft>
              <a:buFont typeface="Arial" panose="020B0604020202020204" pitchFamily="34" charset="0"/>
              <a:buChar char="•"/>
            </a:pPr>
            <a:r>
              <a:rPr lang="en-AU" sz="1800" dirty="0">
                <a:latin typeface="Arial" panose="020B0604020202020204" pitchFamily="34" charset="0"/>
                <a:cs typeface="Arial" panose="020B0604020202020204" pitchFamily="34" charset="0"/>
              </a:rPr>
              <a:t>gain a deep understanding of what digital health is and the services that exist</a:t>
            </a:r>
          </a:p>
          <a:p>
            <a:pPr marL="342900" indent="-342900">
              <a:lnSpc>
                <a:spcPct val="150000"/>
              </a:lnSpc>
              <a:spcAft>
                <a:spcPts val="300"/>
              </a:spcAft>
              <a:buFont typeface="Arial" panose="020B0604020202020204" pitchFamily="34" charset="0"/>
              <a:buChar char="•"/>
            </a:pPr>
            <a:r>
              <a:rPr lang="en-AU" sz="1800" dirty="0">
                <a:latin typeface="Arial" panose="020B0604020202020204" pitchFamily="34" charset="0"/>
                <a:cs typeface="Arial" panose="020B0604020202020204" pitchFamily="34" charset="0"/>
              </a:rPr>
              <a:t>propose reasons and suggest solutions for the challenges associated with digital health</a:t>
            </a:r>
          </a:p>
          <a:p>
            <a:pPr marL="342900" indent="-342900">
              <a:lnSpc>
                <a:spcPct val="150000"/>
              </a:lnSpc>
              <a:spcAft>
                <a:spcPts val="300"/>
              </a:spcAft>
              <a:buFont typeface="Arial" panose="020B0604020202020204" pitchFamily="34" charset="0"/>
              <a:buChar char="•"/>
            </a:pPr>
            <a:r>
              <a:rPr lang="en-AU" sz="1800" dirty="0">
                <a:latin typeface="Arial" panose="020B0604020202020204" pitchFamily="34" charset="0"/>
                <a:cs typeface="Arial" panose="020B0604020202020204" pitchFamily="34" charset="0"/>
              </a:rPr>
              <a:t>explore case studies to determine the value of digital health in the healthcare system to improve health for Australians</a:t>
            </a:r>
          </a:p>
          <a:p>
            <a:pPr marL="342900" indent="-342900">
              <a:lnSpc>
                <a:spcPct val="150000"/>
              </a:lnSpc>
              <a:spcAft>
                <a:spcPts val="300"/>
              </a:spcAft>
              <a:buFont typeface="Arial" panose="020B0604020202020204" pitchFamily="34" charset="0"/>
              <a:buChar char="•"/>
            </a:pPr>
            <a:r>
              <a:rPr lang="en-AU" sz="1800" dirty="0">
                <a:latin typeface="Arial" panose="020B0604020202020204" pitchFamily="34" charset="0"/>
                <a:cs typeface="Arial" panose="020B0604020202020204" pitchFamily="34" charset="0"/>
              </a:rPr>
              <a:t>substantiate findings by thinking critically about the implications of digital health on the effectiveness of Australia’s healthcare system for young people in the future.</a:t>
            </a:r>
          </a:p>
          <a:p>
            <a:pPr>
              <a:lnSpc>
                <a:spcPct val="150000"/>
              </a:lnSpc>
              <a:spcAft>
                <a:spcPts val="300"/>
              </a:spcAft>
            </a:pPr>
            <a:r>
              <a:rPr lang="en-AU" sz="1800" b="1" dirty="0">
                <a:solidFill>
                  <a:schemeClr val="accent1"/>
                </a:solidFill>
                <a:latin typeface="Arial" panose="020B0604020202020204" pitchFamily="34" charset="0"/>
                <a:cs typeface="Arial" panose="020B0604020202020204" pitchFamily="34" charset="0"/>
              </a:rPr>
              <a:t>We can:</a:t>
            </a:r>
            <a:endParaRPr lang="en-US" sz="1800" dirty="0">
              <a:solidFill>
                <a:schemeClr val="accent1"/>
              </a:solidFill>
              <a:latin typeface="Arial" panose="020B0604020202020204" pitchFamily="34" charset="0"/>
              <a:cs typeface="Arial" panose="020B0604020202020204" pitchFamily="34" charset="0"/>
            </a:endParaRPr>
          </a:p>
          <a:p>
            <a:pPr marL="342900" indent="-342900">
              <a:lnSpc>
                <a:spcPct val="150000"/>
              </a:lnSpc>
              <a:spcAft>
                <a:spcPts val="300"/>
              </a:spcAft>
              <a:buFont typeface="Arial"/>
              <a:buChar char="•"/>
            </a:pPr>
            <a:r>
              <a:rPr lang="en-AU" sz="1800" dirty="0">
                <a:latin typeface="Arial" panose="020B0604020202020204" pitchFamily="34" charset="0"/>
                <a:cs typeface="Arial" panose="020B0604020202020204" pitchFamily="34" charset="0"/>
              </a:rPr>
              <a:t>[classroom teacher to insert co-constructed success criteria]</a:t>
            </a:r>
            <a:endParaRPr lang="en-US" sz="1800" dirty="0">
              <a:latin typeface="Arial" panose="020B0604020202020204" pitchFamily="34" charset="0"/>
              <a:cs typeface="Arial" panose="020B0604020202020204" pitchFamily="34" charset="0"/>
            </a:endParaRPr>
          </a:p>
          <a:p>
            <a:pPr marL="342900" indent="-342900">
              <a:lnSpc>
                <a:spcPct val="150000"/>
              </a:lnSpc>
              <a:spcAft>
                <a:spcPts val="300"/>
              </a:spcAft>
              <a:buFont typeface="Arial"/>
              <a:buChar char="•"/>
            </a:pPr>
            <a:r>
              <a:rPr lang="en-AU" sz="1800" dirty="0">
                <a:latin typeface="Arial" panose="020B0604020202020204" pitchFamily="34" charset="0"/>
                <a:ea typeface="+mn-lt"/>
                <a:cs typeface="Arial" panose="020B0604020202020204" pitchFamily="34" charset="0"/>
              </a:rPr>
              <a:t>[classroom teacher to insert co-constructed success criteria]</a:t>
            </a:r>
            <a:endParaRPr lang="en-US" sz="1800" dirty="0">
              <a:latin typeface="Arial" panose="020B0604020202020204" pitchFamily="34" charset="0"/>
              <a:ea typeface="+mn-lt"/>
              <a:cs typeface="Arial" panose="020B0604020202020204" pitchFamily="34" charset="0"/>
            </a:endParaRPr>
          </a:p>
          <a:p>
            <a:pPr marL="342900" indent="-342900">
              <a:lnSpc>
                <a:spcPct val="150000"/>
              </a:lnSpc>
              <a:spcAft>
                <a:spcPts val="300"/>
              </a:spcAft>
              <a:buFont typeface="Arial"/>
              <a:buChar char="•"/>
            </a:pPr>
            <a:r>
              <a:rPr lang="en-AU" sz="1800" dirty="0">
                <a:latin typeface="Arial" panose="020B0604020202020204" pitchFamily="34" charset="0"/>
                <a:ea typeface="+mn-lt"/>
                <a:cs typeface="Arial" panose="020B0604020202020204" pitchFamily="34" charset="0"/>
              </a:rPr>
              <a:t>[classroom teacher to insert co-constructed success criteria].</a:t>
            </a:r>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64896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14F2BE-2B07-D603-C176-77CAB2AFE76B}"/>
              </a:ext>
            </a:extLst>
          </p:cNvPr>
          <p:cNvSpPr>
            <a:spLocks noGrp="1"/>
          </p:cNvSpPr>
          <p:nvPr>
            <p:ph type="ctrTitle"/>
          </p:nvPr>
        </p:nvSpPr>
        <p:spPr/>
        <p:txBody>
          <a:bodyPr/>
          <a:lstStyle/>
          <a:p>
            <a:r>
              <a:rPr lang="en-AU">
                <a:latin typeface="Arial"/>
                <a:cs typeface="Arial"/>
              </a:rPr>
              <a:t>What is digital health?</a:t>
            </a:r>
          </a:p>
        </p:txBody>
      </p:sp>
      <p:sp>
        <p:nvSpPr>
          <p:cNvPr id="3" name="Slide Number Placeholder 2">
            <a:extLst>
              <a:ext uri="{FF2B5EF4-FFF2-40B4-BE49-F238E27FC236}">
                <a16:creationId xmlns:a16="http://schemas.microsoft.com/office/drawing/2014/main" id="{A3472D8E-E0FB-0FA0-64AE-9298455FB45F}"/>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42475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a:xfrm>
            <a:off x="5400000" y="360000"/>
            <a:ext cx="6444000" cy="554400"/>
          </a:xfrm>
        </p:spPr>
        <p:txBody>
          <a:bodyPr/>
          <a:lstStyle/>
          <a:p>
            <a:r>
              <a:rPr lang="en-AU">
                <a:latin typeface="+mj-lt"/>
              </a:rPr>
              <a:t>Digital health</a:t>
            </a:r>
          </a:p>
        </p:txBody>
      </p:sp>
      <p:sp>
        <p:nvSpPr>
          <p:cNvPr id="10" name="Text Placeholder 9">
            <a:extLst>
              <a:ext uri="{FF2B5EF4-FFF2-40B4-BE49-F238E27FC236}">
                <a16:creationId xmlns:a16="http://schemas.microsoft.com/office/drawing/2014/main" id="{85EAFE00-5612-FFC7-5AE0-F68E515AB5F1}"/>
              </a:ext>
            </a:extLst>
          </p:cNvPr>
          <p:cNvSpPr>
            <a:spLocks noGrp="1"/>
          </p:cNvSpPr>
          <p:nvPr>
            <p:ph type="body" sz="quarter" idx="18"/>
          </p:nvPr>
        </p:nvSpPr>
        <p:spPr>
          <a:xfrm>
            <a:off x="5399997" y="982520"/>
            <a:ext cx="6443999" cy="351065"/>
          </a:xfrm>
        </p:spPr>
        <p:txBody>
          <a:bodyPr/>
          <a:lstStyle/>
          <a:p>
            <a:r>
              <a:rPr lang="en-AU">
                <a:latin typeface="+mj-lt"/>
              </a:rPr>
              <a:t>Brainstorm</a:t>
            </a:r>
          </a:p>
        </p:txBody>
      </p:sp>
      <p:sp>
        <p:nvSpPr>
          <p:cNvPr id="4" name="Rectangle: Rounded Corners 3">
            <a:extLst>
              <a:ext uri="{FF2B5EF4-FFF2-40B4-BE49-F238E27FC236}">
                <a16:creationId xmlns:a16="http://schemas.microsoft.com/office/drawing/2014/main" id="{8B2DB212-2B34-0D48-49F2-00A51E038274}"/>
              </a:ext>
            </a:extLst>
          </p:cNvPr>
          <p:cNvSpPr/>
          <p:nvPr/>
        </p:nvSpPr>
        <p:spPr>
          <a:xfrm>
            <a:off x="5411788" y="1803467"/>
            <a:ext cx="6432207" cy="404011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nSpc>
                <a:spcPct val="150000"/>
              </a:lnSpc>
              <a:spcAft>
                <a:spcPts val="600"/>
              </a:spcAft>
              <a:buFont typeface="Arial" panose="020B0604020202020204" pitchFamily="34" charset="0"/>
              <a:buChar char="•"/>
            </a:pPr>
            <a:r>
              <a:rPr lang="en-AU" sz="1800" dirty="0">
                <a:latin typeface="Arial"/>
                <a:ea typeface="Calibri" panose="020F0502020204030204" pitchFamily="34" charset="0"/>
                <a:cs typeface="Arial"/>
              </a:rPr>
              <a:t>In pairs, b</a:t>
            </a:r>
            <a:r>
              <a:rPr lang="en-AU" sz="1800" dirty="0">
                <a:effectLst/>
                <a:latin typeface="Arial"/>
                <a:ea typeface="Calibri" panose="020F0502020204030204" pitchFamily="34" charset="0"/>
                <a:cs typeface="Arial"/>
              </a:rPr>
              <a:t>rainstorm the </a:t>
            </a:r>
            <a:r>
              <a:rPr lang="en-AU" sz="1800" dirty="0">
                <a:latin typeface="Arial"/>
                <a:ea typeface="Calibri" panose="020F0502020204030204" pitchFamily="34" charset="0"/>
                <a:cs typeface="Arial"/>
              </a:rPr>
              <a:t>words</a:t>
            </a:r>
            <a:r>
              <a:rPr lang="en-AU" sz="1800" dirty="0">
                <a:effectLst/>
                <a:latin typeface="Arial"/>
                <a:ea typeface="Calibri" panose="020F0502020204030204" pitchFamily="34" charset="0"/>
                <a:cs typeface="Arial"/>
              </a:rPr>
              <a:t> ‘digital’</a:t>
            </a:r>
            <a:r>
              <a:rPr lang="en-AU" sz="1800" dirty="0">
                <a:latin typeface="Arial"/>
                <a:ea typeface="Calibri" panose="020F0502020204030204" pitchFamily="34" charset="0"/>
                <a:cs typeface="Arial"/>
              </a:rPr>
              <a:t> and</a:t>
            </a:r>
            <a:r>
              <a:rPr lang="en-AU" sz="1800" dirty="0">
                <a:effectLst/>
                <a:latin typeface="Arial"/>
                <a:ea typeface="Calibri" panose="020F0502020204030204" pitchFamily="34" charset="0"/>
                <a:cs typeface="Arial"/>
              </a:rPr>
              <a:t> ‘health’. </a:t>
            </a:r>
          </a:p>
          <a:p>
            <a:pPr marL="285750" indent="-285750">
              <a:lnSpc>
                <a:spcPct val="150000"/>
              </a:lnSpc>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What do these words look like, sound like, feel like?</a:t>
            </a:r>
          </a:p>
          <a:p>
            <a:pPr marL="285750" indent="-285750">
              <a:lnSpc>
                <a:spcPct val="150000"/>
              </a:lnSpc>
              <a:spcAft>
                <a:spcPts val="600"/>
              </a:spcAft>
              <a:buFont typeface="Arial" panose="020B0604020202020204" pitchFamily="34" charset="0"/>
              <a:buChar char="•"/>
            </a:pPr>
            <a:r>
              <a:rPr lang="en-AU" sz="1800" dirty="0">
                <a:latin typeface="Arial" panose="020B0604020202020204" pitchFamily="34" charset="0"/>
                <a:ea typeface="Calibri" panose="020F0502020204030204" pitchFamily="34" charset="0"/>
              </a:rPr>
              <a:t>Join with another group with a different word and create your own definition of digital health. </a:t>
            </a:r>
            <a:endParaRPr lang="en-AU" sz="1800" dirty="0">
              <a:effectLst/>
              <a:latin typeface="Arial" panose="020B0604020202020204" pitchFamily="34" charset="0"/>
              <a:ea typeface="Calibri" panose="020F0502020204030204" pitchFamily="34" charset="0"/>
            </a:endParaRPr>
          </a:p>
          <a:p>
            <a:pPr marL="342900" indent="-342900">
              <a:lnSpc>
                <a:spcPct val="150000"/>
              </a:lnSpc>
              <a:spcAft>
                <a:spcPts val="600"/>
              </a:spcAft>
              <a:buFont typeface="Arial" panose="020B0604020202020204" pitchFamily="34" charset="0"/>
              <a:buChar char="•"/>
            </a:pPr>
            <a:endParaRPr lang="en-AU" sz="1800" dirty="0">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6</a:t>
            </a:fld>
            <a:endParaRPr lang="en-AU"/>
          </a:p>
        </p:txBody>
      </p:sp>
      <p:pic>
        <p:nvPicPr>
          <p:cNvPr id="14" name="Picture Placeholder 13" descr="A person using a tablet to talk to a doctor&#10;&#10;Description automatically generated">
            <a:extLst>
              <a:ext uri="{FF2B5EF4-FFF2-40B4-BE49-F238E27FC236}">
                <a16:creationId xmlns:a16="http://schemas.microsoft.com/office/drawing/2014/main" id="{4923D0F2-E600-9221-E1C4-50D8B327259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663" b="4663"/>
          <a:stretch>
            <a:fillRect/>
          </a:stretch>
        </p:blipFill>
        <p:spPr/>
      </p:pic>
    </p:spTree>
    <p:extLst>
      <p:ext uri="{BB962C8B-B14F-4D97-AF65-F5344CB8AC3E}">
        <p14:creationId xmlns:p14="http://schemas.microsoft.com/office/powerpoint/2010/main" val="272978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552769-C072-4E24-0282-415FE6B46F1E}"/>
              </a:ext>
            </a:extLst>
          </p:cNvPr>
          <p:cNvSpPr>
            <a:spLocks noGrp="1"/>
          </p:cNvSpPr>
          <p:nvPr>
            <p:ph type="title"/>
          </p:nvPr>
        </p:nvSpPr>
        <p:spPr/>
        <p:txBody>
          <a:bodyPr/>
          <a:lstStyle/>
          <a:p>
            <a:r>
              <a:rPr lang="en-AU">
                <a:latin typeface="+mj-lt"/>
              </a:rPr>
              <a:t>Digital health Y chart</a:t>
            </a:r>
          </a:p>
        </p:txBody>
      </p:sp>
      <p:sp>
        <p:nvSpPr>
          <p:cNvPr id="4" name="Text Placeholder 3">
            <a:extLst>
              <a:ext uri="{FF2B5EF4-FFF2-40B4-BE49-F238E27FC236}">
                <a16:creationId xmlns:a16="http://schemas.microsoft.com/office/drawing/2014/main" id="{B89B7B48-AD44-6B10-B62B-9330C1C0B7A7}"/>
              </a:ext>
            </a:extLst>
          </p:cNvPr>
          <p:cNvSpPr>
            <a:spLocks noGrp="1"/>
          </p:cNvSpPr>
          <p:nvPr>
            <p:ph type="body" sz="quarter" idx="18"/>
          </p:nvPr>
        </p:nvSpPr>
        <p:spPr/>
        <p:txBody>
          <a:bodyPr/>
          <a:lstStyle/>
          <a:p>
            <a:r>
              <a:rPr lang="en-AU" dirty="0">
                <a:latin typeface="Arial"/>
                <a:cs typeface="Arial"/>
              </a:rPr>
              <a:t>Brainstorm what the words ‘digital’ and ‘health’ look like, sound like and feel like</a:t>
            </a:r>
          </a:p>
        </p:txBody>
      </p:sp>
      <p:grpSp>
        <p:nvGrpSpPr>
          <p:cNvPr id="5" name="Group 4">
            <a:extLst>
              <a:ext uri="{FF2B5EF4-FFF2-40B4-BE49-F238E27FC236}">
                <a16:creationId xmlns:a16="http://schemas.microsoft.com/office/drawing/2014/main" id="{AD95A844-D9CC-F2C5-4042-F1F7AC1E7139}"/>
              </a:ext>
              <a:ext uri="{C183D7F6-B498-43B3-948B-1728B52AA6E4}">
                <adec:decorative xmlns:adec="http://schemas.microsoft.com/office/drawing/2017/decorative" val="1"/>
              </a:ext>
            </a:extLst>
          </p:cNvPr>
          <p:cNvGrpSpPr/>
          <p:nvPr/>
        </p:nvGrpSpPr>
        <p:grpSpPr>
          <a:xfrm>
            <a:off x="2607384" y="2108496"/>
            <a:ext cx="6977233" cy="4587504"/>
            <a:chOff x="2595200" y="2198467"/>
            <a:chExt cx="6977233" cy="4587504"/>
          </a:xfrm>
        </p:grpSpPr>
        <p:cxnSp>
          <p:nvCxnSpPr>
            <p:cNvPr id="6" name="Google Shape;84;p15">
              <a:extLst>
                <a:ext uri="{FF2B5EF4-FFF2-40B4-BE49-F238E27FC236}">
                  <a16:creationId xmlns:a16="http://schemas.microsoft.com/office/drawing/2014/main" id="{20CDBC76-88CF-B631-B4EB-4AF80B8B066D}"/>
                </a:ext>
                <a:ext uri="{C183D7F6-B498-43B3-948B-1728B52AA6E4}">
                  <adec:decorative xmlns:adec="http://schemas.microsoft.com/office/drawing/2017/decorative" val="1"/>
                </a:ext>
              </a:extLst>
            </p:cNvPr>
            <p:cNvCxnSpPr/>
            <p:nvPr/>
          </p:nvCxnSpPr>
          <p:spPr>
            <a:xfrm flipH="1">
              <a:off x="6069086" y="3653971"/>
              <a:ext cx="12400" cy="3132000"/>
            </a:xfrm>
            <a:prstGeom prst="straightConnector1">
              <a:avLst/>
            </a:prstGeom>
            <a:noFill/>
            <a:ln w="38100" cap="flat" cmpd="sng">
              <a:solidFill>
                <a:srgbClr val="007A8A"/>
              </a:solidFill>
              <a:prstDash val="solid"/>
              <a:round/>
              <a:headEnd type="none" w="sm" len="sm"/>
              <a:tailEnd type="none" w="sm" len="sm"/>
            </a:ln>
          </p:spPr>
        </p:cxnSp>
        <p:cxnSp>
          <p:nvCxnSpPr>
            <p:cNvPr id="7" name="Google Shape;85;p15">
              <a:extLst>
                <a:ext uri="{FF2B5EF4-FFF2-40B4-BE49-F238E27FC236}">
                  <a16:creationId xmlns:a16="http://schemas.microsoft.com/office/drawing/2014/main" id="{A52083FA-2C84-0A3E-DFBE-451C0A965B17}"/>
                </a:ext>
                <a:ext uri="{C183D7F6-B498-43B3-948B-1728B52AA6E4}">
                  <adec:decorative xmlns:adec="http://schemas.microsoft.com/office/drawing/2017/decorative" val="1"/>
                </a:ext>
              </a:extLst>
            </p:cNvPr>
            <p:cNvCxnSpPr/>
            <p:nvPr/>
          </p:nvCxnSpPr>
          <p:spPr>
            <a:xfrm flipH="1">
              <a:off x="6071633" y="2198467"/>
              <a:ext cx="3500800" cy="1481200"/>
            </a:xfrm>
            <a:prstGeom prst="straightConnector1">
              <a:avLst/>
            </a:prstGeom>
            <a:noFill/>
            <a:ln w="38100" cap="flat" cmpd="sng">
              <a:solidFill>
                <a:srgbClr val="007A8A"/>
              </a:solidFill>
              <a:prstDash val="solid"/>
              <a:round/>
              <a:headEnd type="none" w="sm" len="sm"/>
              <a:tailEnd type="none" w="sm" len="sm"/>
            </a:ln>
          </p:spPr>
        </p:cxnSp>
        <p:cxnSp>
          <p:nvCxnSpPr>
            <p:cNvPr id="8" name="Google Shape;86;p15">
              <a:extLst>
                <a:ext uri="{FF2B5EF4-FFF2-40B4-BE49-F238E27FC236}">
                  <a16:creationId xmlns:a16="http://schemas.microsoft.com/office/drawing/2014/main" id="{C0F6AAA0-094C-0365-0721-6EAF9DD2CD64}"/>
                </a:ext>
                <a:ext uri="{C183D7F6-B498-43B3-948B-1728B52AA6E4}">
                  <adec:decorative xmlns:adec="http://schemas.microsoft.com/office/drawing/2017/decorative" val="1"/>
                </a:ext>
              </a:extLst>
            </p:cNvPr>
            <p:cNvCxnSpPr/>
            <p:nvPr/>
          </p:nvCxnSpPr>
          <p:spPr>
            <a:xfrm>
              <a:off x="2595200" y="2198467"/>
              <a:ext cx="3500800" cy="1481200"/>
            </a:xfrm>
            <a:prstGeom prst="straightConnector1">
              <a:avLst/>
            </a:prstGeom>
            <a:noFill/>
            <a:ln w="38100" cap="flat" cmpd="sng">
              <a:solidFill>
                <a:srgbClr val="007A8A"/>
              </a:solidFill>
              <a:prstDash val="solid"/>
              <a:round/>
              <a:headEnd type="none" w="sm" len="sm"/>
              <a:tailEnd type="none" w="sm" len="sm"/>
            </a:ln>
          </p:spPr>
        </p:cxnSp>
      </p:grpSp>
      <p:sp>
        <p:nvSpPr>
          <p:cNvPr id="10" name="Google Shape;93;p15">
            <a:extLst>
              <a:ext uri="{FF2B5EF4-FFF2-40B4-BE49-F238E27FC236}">
                <a16:creationId xmlns:a16="http://schemas.microsoft.com/office/drawing/2014/main" id="{C8E43B06-6891-5E9A-C278-2A28E53D5F9A}"/>
              </a:ext>
            </a:extLst>
          </p:cNvPr>
          <p:cNvSpPr txBox="1"/>
          <p:nvPr/>
        </p:nvSpPr>
        <p:spPr>
          <a:xfrm>
            <a:off x="974414" y="3740611"/>
            <a:ext cx="3754525" cy="382691"/>
          </a:xfrm>
          <a:prstGeom prst="rect">
            <a:avLst/>
          </a:prstGeom>
          <a:noFill/>
          <a:ln>
            <a:noFill/>
          </a:ln>
        </p:spPr>
        <p:txBody>
          <a:bodyPr spcFirstLastPara="1" wrap="square" lIns="121900" tIns="0" rIns="121900" bIns="121900" anchor="t" anchorCtr="0">
            <a:noAutofit/>
          </a:bodyPr>
          <a:lstStyle/>
          <a:p>
            <a:pPr algn="ctr"/>
            <a:r>
              <a:rPr lang="en" sz="1600">
                <a:solidFill>
                  <a:srgbClr val="000000"/>
                </a:solidFill>
                <a:ea typeface="Montserrat"/>
                <a:cs typeface="Arial" panose="020B0604020202020204" pitchFamily="34" charset="0"/>
                <a:sym typeface="Montserrat"/>
              </a:rPr>
              <a:t>digital or health </a:t>
            </a:r>
            <a:r>
              <a:rPr lang="en-AU" sz="1600">
                <a:solidFill>
                  <a:srgbClr val="000000"/>
                </a:solidFill>
                <a:ea typeface="Montserrat"/>
                <a:cs typeface="Arial" panose="020B0604020202020204" pitchFamily="34" charset="0"/>
                <a:sym typeface="Montserrat"/>
              </a:rPr>
              <a:t>sounds like</a:t>
            </a:r>
            <a:endParaRPr sz="1600">
              <a:solidFill>
                <a:srgbClr val="000000"/>
              </a:solidFill>
              <a:ea typeface="Montserrat"/>
              <a:cs typeface="Montserrat"/>
              <a:sym typeface="Montserrat"/>
            </a:endParaRPr>
          </a:p>
          <a:p>
            <a:pPr algn="ctr">
              <a:buClr>
                <a:srgbClr val="000000"/>
              </a:buClr>
              <a:buSzPts val="1200"/>
            </a:pPr>
            <a:endParaRPr sz="1600">
              <a:solidFill>
                <a:srgbClr val="000000"/>
              </a:solidFill>
              <a:ea typeface="Montserrat"/>
              <a:cs typeface="Montserrat"/>
              <a:sym typeface="Montserrat"/>
            </a:endParaRPr>
          </a:p>
        </p:txBody>
      </p:sp>
      <p:sp>
        <p:nvSpPr>
          <p:cNvPr id="9" name="Google Shape;95;p15">
            <a:extLst>
              <a:ext uri="{FF2B5EF4-FFF2-40B4-BE49-F238E27FC236}">
                <a16:creationId xmlns:a16="http://schemas.microsoft.com/office/drawing/2014/main" id="{86BE6A42-35CE-88AA-164E-ADA1FC819A71}"/>
              </a:ext>
            </a:extLst>
          </p:cNvPr>
          <p:cNvSpPr txBox="1"/>
          <p:nvPr/>
        </p:nvSpPr>
        <p:spPr>
          <a:xfrm>
            <a:off x="3688070" y="1980343"/>
            <a:ext cx="4786400" cy="536230"/>
          </a:xfrm>
          <a:prstGeom prst="rect">
            <a:avLst/>
          </a:prstGeom>
          <a:noFill/>
          <a:ln>
            <a:noFill/>
          </a:ln>
        </p:spPr>
        <p:txBody>
          <a:bodyPr spcFirstLastPara="1" wrap="square" lIns="121900" tIns="121900" rIns="121900" bIns="121900" anchor="t" anchorCtr="0">
            <a:noAutofit/>
          </a:bodyPr>
          <a:lstStyle/>
          <a:p>
            <a:pPr algn="ctr"/>
            <a:r>
              <a:rPr lang="en" sz="1600">
                <a:solidFill>
                  <a:srgbClr val="000000"/>
                </a:solidFill>
                <a:ea typeface="Montserrat"/>
                <a:cs typeface="Arial" panose="020B0604020202020204" pitchFamily="34" charset="0"/>
                <a:sym typeface="Montserrat"/>
              </a:rPr>
              <a:t>digital or health looks like </a:t>
            </a:r>
            <a:endParaRPr sz="1600">
              <a:solidFill>
                <a:srgbClr val="000000"/>
              </a:solidFill>
              <a:ea typeface="Arial"/>
              <a:cs typeface="Arial" panose="020B0604020202020204" pitchFamily="34" charset="0"/>
              <a:sym typeface="Arial"/>
            </a:endParaRPr>
          </a:p>
        </p:txBody>
      </p:sp>
      <p:sp>
        <p:nvSpPr>
          <p:cNvPr id="11" name="Google Shape;93;p15">
            <a:extLst>
              <a:ext uri="{FF2B5EF4-FFF2-40B4-BE49-F238E27FC236}">
                <a16:creationId xmlns:a16="http://schemas.microsoft.com/office/drawing/2014/main" id="{B92FBE1D-DDDC-8DE8-905E-AA11E00FA74C}"/>
              </a:ext>
            </a:extLst>
          </p:cNvPr>
          <p:cNvSpPr txBox="1"/>
          <p:nvPr/>
        </p:nvSpPr>
        <p:spPr>
          <a:xfrm>
            <a:off x="7118732" y="3740611"/>
            <a:ext cx="3754525" cy="514340"/>
          </a:xfrm>
          <a:prstGeom prst="rect">
            <a:avLst/>
          </a:prstGeom>
          <a:noFill/>
          <a:ln>
            <a:noFill/>
          </a:ln>
        </p:spPr>
        <p:txBody>
          <a:bodyPr spcFirstLastPara="1" wrap="square" lIns="121900" tIns="0" rIns="121900" bIns="121900" anchor="t" anchorCtr="0">
            <a:noAutofit/>
          </a:bodyPr>
          <a:lstStyle/>
          <a:p>
            <a:pPr algn="ctr"/>
            <a:r>
              <a:rPr lang="en" sz="1600">
                <a:solidFill>
                  <a:srgbClr val="000000"/>
                </a:solidFill>
                <a:ea typeface="Montserrat"/>
                <a:cs typeface="Arial" panose="020B0604020202020204" pitchFamily="34" charset="0"/>
                <a:sym typeface="Montserrat"/>
              </a:rPr>
              <a:t>digital or health </a:t>
            </a:r>
            <a:r>
              <a:rPr lang="en-AU" sz="1600">
                <a:solidFill>
                  <a:srgbClr val="000000"/>
                </a:solidFill>
                <a:ea typeface="Montserrat"/>
                <a:cs typeface="Arial" panose="020B0604020202020204" pitchFamily="34" charset="0"/>
                <a:sym typeface="Montserrat"/>
              </a:rPr>
              <a:t>feels like</a:t>
            </a:r>
            <a:endParaRPr sz="1600">
              <a:cs typeface="Arial" panose="020B0604020202020204" pitchFamily="34" charset="0"/>
            </a:endParaRPr>
          </a:p>
          <a:p>
            <a:pPr algn="ctr">
              <a:buClr>
                <a:srgbClr val="000000"/>
              </a:buClr>
              <a:buSzPts val="1000"/>
            </a:pPr>
            <a:endParaRPr sz="1600">
              <a:solidFill>
                <a:srgbClr val="000000"/>
              </a:solidFill>
              <a:ea typeface="Montserrat"/>
              <a:cs typeface="Montserrat"/>
              <a:sym typeface="Montserrat"/>
            </a:endParaRPr>
          </a:p>
          <a:p>
            <a:pPr algn="ctr">
              <a:buClr>
                <a:srgbClr val="000000"/>
              </a:buClr>
              <a:buSzPts val="1000"/>
            </a:pPr>
            <a:endParaRPr sz="1600">
              <a:solidFill>
                <a:srgbClr val="000000"/>
              </a:solidFill>
              <a:ea typeface="Montserrat"/>
              <a:cs typeface="Montserrat"/>
              <a:sym typeface="Montserrat"/>
            </a:endParaRPr>
          </a:p>
          <a:p>
            <a:pPr algn="ctr">
              <a:buClr>
                <a:srgbClr val="000000"/>
              </a:buClr>
              <a:buSzPts val="1200"/>
            </a:pPr>
            <a:endParaRPr sz="1600">
              <a:solidFill>
                <a:srgbClr val="000000"/>
              </a:solidFill>
              <a:ea typeface="Montserrat"/>
              <a:cs typeface="Montserrat"/>
              <a:sym typeface="Montserrat"/>
            </a:endParaRPr>
          </a:p>
        </p:txBody>
      </p:sp>
      <p:sp>
        <p:nvSpPr>
          <p:cNvPr id="2" name="Slide Number Placeholder 1">
            <a:extLst>
              <a:ext uri="{FF2B5EF4-FFF2-40B4-BE49-F238E27FC236}">
                <a16:creationId xmlns:a16="http://schemas.microsoft.com/office/drawing/2014/main" id="{0858677E-26AA-AD7C-3537-E8CE0804686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05866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a:xfrm>
            <a:off x="5400000" y="360000"/>
            <a:ext cx="6444000" cy="554400"/>
          </a:xfrm>
        </p:spPr>
        <p:txBody>
          <a:bodyPr/>
          <a:lstStyle/>
          <a:p>
            <a:r>
              <a:rPr lang="en-AU">
                <a:latin typeface="+mj-lt"/>
              </a:rPr>
              <a:t>Digital health definition</a:t>
            </a:r>
            <a:endParaRPr lang="en-AU">
              <a:latin typeface="+mj-lt"/>
              <a:cs typeface="Arial"/>
            </a:endParaRPr>
          </a:p>
        </p:txBody>
      </p:sp>
      <p:sp>
        <p:nvSpPr>
          <p:cNvPr id="10" name="Text Placeholder 9">
            <a:extLst>
              <a:ext uri="{FF2B5EF4-FFF2-40B4-BE49-F238E27FC236}">
                <a16:creationId xmlns:a16="http://schemas.microsoft.com/office/drawing/2014/main" id="{85EAFE00-5612-FFC7-5AE0-F68E515AB5F1}"/>
              </a:ext>
            </a:extLst>
          </p:cNvPr>
          <p:cNvSpPr>
            <a:spLocks noGrp="1"/>
          </p:cNvSpPr>
          <p:nvPr>
            <p:ph type="body" sz="quarter" idx="18"/>
          </p:nvPr>
        </p:nvSpPr>
        <p:spPr>
          <a:xfrm>
            <a:off x="5399997" y="982520"/>
            <a:ext cx="6443999" cy="351065"/>
          </a:xfrm>
        </p:spPr>
        <p:txBody>
          <a:bodyPr/>
          <a:lstStyle/>
          <a:p>
            <a:r>
              <a:rPr lang="en-AU">
                <a:latin typeface="+mj-lt"/>
                <a:cs typeface="Arial"/>
              </a:rPr>
              <a:t>What is digital health? </a:t>
            </a:r>
            <a:endParaRPr lang="en-AU">
              <a:latin typeface="+mj-lt"/>
            </a:endParaRPr>
          </a:p>
        </p:txBody>
      </p:sp>
      <p:sp>
        <p:nvSpPr>
          <p:cNvPr id="14" name="Rectangle: Rounded Corners 13">
            <a:extLst>
              <a:ext uri="{FF2B5EF4-FFF2-40B4-BE49-F238E27FC236}">
                <a16:creationId xmlns:a16="http://schemas.microsoft.com/office/drawing/2014/main" id="{91656FFF-F3C5-4EDD-8BD5-72639504FFED}"/>
              </a:ext>
            </a:extLst>
          </p:cNvPr>
          <p:cNvSpPr/>
          <p:nvPr/>
        </p:nvSpPr>
        <p:spPr>
          <a:xfrm>
            <a:off x="5399997" y="2424224"/>
            <a:ext cx="6252127" cy="23686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en-AU" sz="1800">
                <a:latin typeface="+mn-lt"/>
              </a:rPr>
              <a:t>The use of technology to manage illnesses and health risks and to promote wellness. Digital health encompasses a range of technologies which are used to treat patients and collect and share a person’s health information.</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8</a:t>
            </a:fld>
            <a:endParaRPr lang="en-AU"/>
          </a:p>
        </p:txBody>
      </p:sp>
      <p:pic>
        <p:nvPicPr>
          <p:cNvPr id="16" name="Picture Placeholder 15">
            <a:extLst>
              <a:ext uri="{FF2B5EF4-FFF2-40B4-BE49-F238E27FC236}">
                <a16:creationId xmlns:a16="http://schemas.microsoft.com/office/drawing/2014/main" id="{86E43253-43FC-11AC-9442-851B969B4D1F}"/>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9329" r="29329"/>
          <a:stretch>
            <a:fillRect/>
          </a:stretch>
        </p:blipFill>
        <p:spPr/>
      </p:pic>
    </p:spTree>
    <p:extLst>
      <p:ext uri="{BB962C8B-B14F-4D97-AF65-F5344CB8AC3E}">
        <p14:creationId xmlns:p14="http://schemas.microsoft.com/office/powerpoint/2010/main" val="399042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35C43A-1050-2B27-91A5-D799E9FBC00D}"/>
              </a:ext>
            </a:extLst>
          </p:cNvPr>
          <p:cNvSpPr>
            <a:spLocks noGrp="1"/>
          </p:cNvSpPr>
          <p:nvPr>
            <p:ph type="title"/>
          </p:nvPr>
        </p:nvSpPr>
        <p:spPr/>
        <p:txBody>
          <a:bodyPr/>
          <a:lstStyle/>
          <a:p>
            <a:r>
              <a:rPr lang="en-AU" dirty="0"/>
              <a:t>Digital health and the healthcare system</a:t>
            </a:r>
          </a:p>
        </p:txBody>
      </p:sp>
      <p:sp>
        <p:nvSpPr>
          <p:cNvPr id="7" name="Text Placeholder 6">
            <a:extLst>
              <a:ext uri="{FF2B5EF4-FFF2-40B4-BE49-F238E27FC236}">
                <a16:creationId xmlns:a16="http://schemas.microsoft.com/office/drawing/2014/main" id="{8E4F2F33-AAC2-5BA0-C7BF-4CA9E32EAB70}"/>
              </a:ext>
            </a:extLst>
          </p:cNvPr>
          <p:cNvSpPr>
            <a:spLocks noGrp="1"/>
          </p:cNvSpPr>
          <p:nvPr>
            <p:ph type="body" sz="quarter" idx="18"/>
          </p:nvPr>
        </p:nvSpPr>
        <p:spPr>
          <a:xfrm>
            <a:off x="354000" y="905601"/>
            <a:ext cx="11483999" cy="310015"/>
          </a:xfrm>
        </p:spPr>
        <p:txBody>
          <a:bodyPr/>
          <a:lstStyle/>
          <a:p>
            <a:r>
              <a:rPr lang="en-AU"/>
              <a:t>Class discussion</a:t>
            </a:r>
          </a:p>
        </p:txBody>
      </p:sp>
      <p:sp>
        <p:nvSpPr>
          <p:cNvPr id="6" name="Text Placeholder 5">
            <a:extLst>
              <a:ext uri="{FF2B5EF4-FFF2-40B4-BE49-F238E27FC236}">
                <a16:creationId xmlns:a16="http://schemas.microsoft.com/office/drawing/2014/main" id="{1D73C0B2-4CB0-6141-3AC8-1B1A5123FE95}"/>
              </a:ext>
            </a:extLst>
          </p:cNvPr>
          <p:cNvSpPr>
            <a:spLocks noGrp="1"/>
          </p:cNvSpPr>
          <p:nvPr>
            <p:ph type="body" sz="quarter" idx="17"/>
          </p:nvPr>
        </p:nvSpPr>
        <p:spPr/>
        <p:txBody>
          <a:bodyPr vert="horz" lIns="0" tIns="0" rIns="0" bIns="0" rtlCol="0" anchor="t">
            <a:noAutofit/>
          </a:bodyPr>
          <a:lstStyle/>
          <a:p>
            <a:pPr marL="285750" indent="-285750">
              <a:spcAft>
                <a:spcPts val="600"/>
              </a:spcAft>
              <a:buFont typeface="Arial" panose="020B0604020202020204" pitchFamily="34" charset="0"/>
              <a:buChar char="•"/>
            </a:pPr>
            <a:r>
              <a:rPr lang="en-AU" sz="1800" dirty="0">
                <a:latin typeface="Arial"/>
                <a:cs typeface="Arial"/>
              </a:rPr>
              <a:t>Why has the use of digital technology to support the running of the healthcare system taken a long time to be used by many, compared to other areas such as finance or travel?</a:t>
            </a:r>
          </a:p>
          <a:p>
            <a:pPr marL="285750" indent="-285750">
              <a:spcAft>
                <a:spcPts val="600"/>
              </a:spcAft>
              <a:buFont typeface="Arial" panose="020B0604020202020204" pitchFamily="34" charset="0"/>
              <a:buChar char="•"/>
            </a:pPr>
            <a:r>
              <a:rPr lang="en-AU" sz="1800" dirty="0"/>
              <a:t>What are some of the limitations of using technology when it comes to supporting people’s health? What are some of the barriers or concerns?</a:t>
            </a:r>
          </a:p>
          <a:p>
            <a:pPr marL="285750" indent="-285750">
              <a:spcAft>
                <a:spcPts val="600"/>
              </a:spcAft>
              <a:buFont typeface="Arial" panose="020B0604020202020204" pitchFamily="34" charset="0"/>
              <a:buChar char="•"/>
            </a:pPr>
            <a:r>
              <a:rPr lang="en-AU" sz="1800" dirty="0"/>
              <a:t>Are these concerns the same for young people compared to older generations such as your parents or grandparents?</a:t>
            </a:r>
          </a:p>
          <a:p>
            <a:pPr marL="285750" indent="-285750">
              <a:spcAft>
                <a:spcPts val="600"/>
              </a:spcAft>
              <a:buFont typeface="Arial" panose="020B0604020202020204" pitchFamily="34" charset="0"/>
              <a:buChar char="•"/>
            </a:pPr>
            <a:r>
              <a:rPr lang="en-AU" sz="1800" dirty="0"/>
              <a:t>Why are people less inclined to share their health information online?</a:t>
            </a:r>
          </a:p>
          <a:p>
            <a:pPr marL="285750" indent="-285750">
              <a:spcAft>
                <a:spcPts val="600"/>
              </a:spcAft>
              <a:buFont typeface="Arial" panose="020B0604020202020204" pitchFamily="34" charset="0"/>
              <a:buChar char="•"/>
            </a:pPr>
            <a:r>
              <a:rPr lang="en-AU" sz="1800" dirty="0"/>
              <a:t>What are some of the positives or advantages of digital health?</a:t>
            </a:r>
          </a:p>
          <a:p>
            <a:pPr marL="285750" indent="-285750">
              <a:spcAft>
                <a:spcPts val="600"/>
              </a:spcAft>
              <a:buFont typeface="Arial" panose="020B0604020202020204" pitchFamily="34" charset="0"/>
              <a:buChar char="•"/>
            </a:pPr>
            <a:r>
              <a:rPr lang="en-AU" sz="1800" dirty="0"/>
              <a:t>Why do you think digital health is important?</a:t>
            </a:r>
          </a:p>
        </p:txBody>
      </p:sp>
      <p:sp>
        <p:nvSpPr>
          <p:cNvPr id="2" name="Slide Number Placeholder 1">
            <a:extLst>
              <a:ext uri="{FF2B5EF4-FFF2-40B4-BE49-F238E27FC236}">
                <a16:creationId xmlns:a16="http://schemas.microsoft.com/office/drawing/2014/main" id="{DDBA7A51-B370-815B-C0E5-0FCB3C357D5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428647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secondary-classroom-slide-deck-template-v1.3</Template>
  <TotalTime>144</TotalTime>
  <Words>2486</Words>
  <Application>Microsoft Office PowerPoint</Application>
  <PresentationFormat>Widescreen</PresentationFormat>
  <Paragraphs>249</Paragraphs>
  <Slides>23</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Symbol</vt:lpstr>
      <vt:lpstr>Arial</vt:lpstr>
      <vt:lpstr>Calibri</vt:lpstr>
      <vt:lpstr>Segoe UI</vt:lpstr>
      <vt:lpstr>Public Sans</vt:lpstr>
      <vt:lpstr>Montserrat</vt:lpstr>
      <vt:lpstr>Times New Roman</vt:lpstr>
      <vt:lpstr>NSWG Corporate</vt:lpstr>
      <vt:lpstr>Instructions for use</vt:lpstr>
      <vt:lpstr>Digital health and the healthcare system</vt:lpstr>
      <vt:lpstr>Lessons</vt:lpstr>
      <vt:lpstr>Learning intentions and success criteria</vt:lpstr>
      <vt:lpstr>What is digital health?</vt:lpstr>
      <vt:lpstr>Digital health</vt:lpstr>
      <vt:lpstr>Digital health Y chart</vt:lpstr>
      <vt:lpstr>Digital health definition</vt:lpstr>
      <vt:lpstr>Digital health and the healthcare system</vt:lpstr>
      <vt:lpstr>Australian Institute of Health and Welfare (AIHW)</vt:lpstr>
      <vt:lpstr>Digital health services</vt:lpstr>
      <vt:lpstr>Analysis of digital health</vt:lpstr>
      <vt:lpstr>Examples of digital health services</vt:lpstr>
      <vt:lpstr>Think-Pair-Share</vt:lpstr>
      <vt:lpstr>Written response</vt:lpstr>
      <vt:lpstr>Challenges and opportunities</vt:lpstr>
      <vt:lpstr>Digital health challenges and opportunities </vt:lpstr>
      <vt:lpstr>Impacts of digital health</vt:lpstr>
      <vt:lpstr>The future of digital health</vt:lpstr>
      <vt:lpstr>Written response</vt:lpstr>
      <vt:lpstr>Appendix 1 – digital health resources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deck – Digital health and the healthcare system</dc:title>
  <dc:creator>NSW Department of Education</dc:creator>
  <cp:keywords>stage 5, pdhpe, hms</cp:keywords>
  <cp:revision>12</cp:revision>
  <dcterms:created xsi:type="dcterms:W3CDTF">2024-08-27T00:54:33Z</dcterms:created>
  <dcterms:modified xsi:type="dcterms:W3CDTF">2024-10-09T21:58:42Z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2024-08-28T07:01:00Z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d8628f35-88b1-4d22-8f70-5d76f6eaef50</vt:lpwstr>
  </property>
  <property fmtid="{D5CDD505-2E9C-101B-9397-08002B2CF9AE}" pid="8" name="MSIP_Label_b603dfd7-d93a-4381-a340-2995d8282205_ContentBits">
    <vt:lpwstr>0</vt:lpwstr>
  </property>
  <property fmtid="{D5CDD505-2E9C-101B-9397-08002B2CF9AE}" pid="9" name="ContentTypeId">
    <vt:lpwstr>0x01010028550904603AA64982DCAA86C5CFC06E</vt:lpwstr>
  </property>
  <property fmtid="{D5CDD505-2E9C-101B-9397-08002B2CF9AE}" pid="10" name="MediaServiceImageTags">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xd_Signature">
    <vt:bool>false</vt:bool>
  </property>
  <property fmtid="{D5CDD505-2E9C-101B-9397-08002B2CF9AE}" pid="16" name="TriggerFlowInfo">
    <vt:lpwstr/>
  </property>
</Properties>
</file>