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4"/>
  </p:sldMasterIdLst>
  <p:notesMasterIdLst>
    <p:notesMasterId r:id="rId20"/>
  </p:notesMasterIdLst>
  <p:handoutMasterIdLst>
    <p:handoutMasterId r:id="rId21"/>
  </p:handoutMasterIdLst>
  <p:sldIdLst>
    <p:sldId id="26505" r:id="rId5"/>
    <p:sldId id="26383" r:id="rId6"/>
    <p:sldId id="271" r:id="rId7"/>
    <p:sldId id="26507" r:id="rId8"/>
    <p:sldId id="26506" r:id="rId9"/>
    <p:sldId id="289" r:id="rId10"/>
    <p:sldId id="26508" r:id="rId11"/>
    <p:sldId id="26513" r:id="rId12"/>
    <p:sldId id="26524" r:id="rId13"/>
    <p:sldId id="26523" r:id="rId14"/>
    <p:sldId id="26525" r:id="rId15"/>
    <p:sldId id="26510" r:id="rId16"/>
    <p:sldId id="26522" r:id="rId17"/>
    <p:sldId id="360" r:id="rId18"/>
    <p:sldId id="361" r:id="rId19"/>
  </p:sldIdLst>
  <p:sldSz cx="12192000" cy="6858000"/>
  <p:notesSz cx="6858000" cy="9144000"/>
  <p:embeddedFontLst>
    <p:embeddedFont>
      <p:font typeface="Public Sans" pitchFamily="2" charset="0"/>
      <p:regular r:id="rId22"/>
      <p:bold r:id="rId23"/>
      <p:italic r:id="rId24"/>
      <p:boldItalic r:id="rId25"/>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521415D9-36F7-43E2-AB2F-B90AF26B5E84}">
      <p14:sectionLst xmlns:p14="http://schemas.microsoft.com/office/powerpoint/2010/main">
        <p14:section name="Lesson" id="{37641C72-2B0D-4DA7-863C-82465FA72A95}">
          <p14:sldIdLst>
            <p14:sldId id="26505"/>
            <p14:sldId id="26383"/>
            <p14:sldId id="271"/>
            <p14:sldId id="26507"/>
            <p14:sldId id="26506"/>
            <p14:sldId id="289"/>
            <p14:sldId id="26508"/>
            <p14:sldId id="26513"/>
            <p14:sldId id="26524"/>
            <p14:sldId id="26523"/>
            <p14:sldId id="26525"/>
            <p14:sldId id="26510"/>
            <p14:sldId id="26522"/>
            <p14:sldId id="360"/>
            <p14:sldId id="361"/>
          </p14:sldIdLst>
        </p14:section>
        <p14:section name="Remove slides below once finalised" id="{BEA36A65-5040-4542-B1F5-8DA14C22E91D}">
          <p14:sldIdLst/>
        </p14:section>
      </p14:sectionLst>
    </p:ex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1458"/>
    <a:srgbClr val="00ACC2"/>
    <a:srgbClr val="64BB47"/>
    <a:srgbClr val="E5F7FC"/>
    <a:srgbClr val="FBDBE7"/>
    <a:srgbClr val="FFFFFF"/>
    <a:srgbClr val="EDF9E0"/>
    <a:srgbClr val="63E2EF"/>
    <a:srgbClr val="00296C"/>
    <a:srgbClr val="146C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ABEF44-5768-4768-BF26-1BA8573C3E14}" v="1" dt="2026-06-05T05:32:29.313"/>
  </p1510:revLst>
</p1510:revInfo>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p:restoredTop sz="94618"/>
  </p:normalViewPr>
  <p:slideViewPr>
    <p:cSldViewPr snapToGrid="0">
      <p:cViewPr varScale="1">
        <p:scale>
          <a:sx n="91" d="100"/>
          <a:sy n="91" d="100"/>
        </p:scale>
        <p:origin x="114" y="150"/>
      </p:cViewPr>
      <p:guideLst>
        <p:guide orient="horz" pos="2160"/>
        <p:guide pos="3863"/>
      </p:guideLst>
    </p:cSldViewPr>
  </p:slideViewPr>
  <p:notesTextViewPr>
    <p:cViewPr>
      <p:scale>
        <a:sx n="3" d="2"/>
        <a:sy n="3" d="2"/>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4.fntdata"/><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3.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2.fntdata"/><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1.fntdata"/><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5/06/2026</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5/06/2026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1pPr>
    <a:lvl2pPr marL="609585"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2pPr>
    <a:lvl3pPr marL="1219170"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3pPr>
    <a:lvl4pPr marL="1828754"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4pPr>
    <a:lvl5pPr marL="2438339"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a:t>
            </a:fld>
            <a:endParaRPr lang="en-AU"/>
          </a:p>
        </p:txBody>
      </p:sp>
    </p:spTree>
    <p:extLst>
      <p:ext uri="{BB962C8B-B14F-4D97-AF65-F5344CB8AC3E}">
        <p14:creationId xmlns:p14="http://schemas.microsoft.com/office/powerpoint/2010/main" val="30088131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15</a:t>
            </a:fld>
            <a:endParaRPr lang="en-AU"/>
          </a:p>
        </p:txBody>
      </p:sp>
    </p:spTree>
    <p:extLst>
      <p:ext uri="{BB962C8B-B14F-4D97-AF65-F5344CB8AC3E}">
        <p14:creationId xmlns:p14="http://schemas.microsoft.com/office/powerpoint/2010/main" val="18105351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b="1">
              <a:cs typeface="Calibri"/>
            </a:endParaRPr>
          </a:p>
        </p:txBody>
      </p:sp>
      <p:sp>
        <p:nvSpPr>
          <p:cNvPr id="4" name="Slide Number Placeholder 3"/>
          <p:cNvSpPr>
            <a:spLocks noGrp="1"/>
          </p:cNvSpPr>
          <p:nvPr>
            <p:ph type="sldNum" sz="quarter" idx="5"/>
          </p:nvPr>
        </p:nvSpPr>
        <p:spPr/>
        <p:txBody>
          <a:bodyPr/>
          <a:lstStyle/>
          <a:p>
            <a:fld id="{D09C5488-DD16-4714-9519-7BE21BA11D4E}" type="slidenum">
              <a:rPr lang="en-AU" smtClean="0"/>
              <a:t>2</a:t>
            </a:fld>
            <a:endParaRPr lang="en-AU"/>
          </a:p>
        </p:txBody>
      </p:sp>
    </p:spTree>
    <p:extLst>
      <p:ext uri="{BB962C8B-B14F-4D97-AF65-F5344CB8AC3E}">
        <p14:creationId xmlns:p14="http://schemas.microsoft.com/office/powerpoint/2010/main" val="1915126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3480285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58E19-7B9E-9D20-75CC-3897DAA86D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775F44-63A2-78AA-E7B5-5426ECDFD1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7100D6-76F9-0FB3-65C4-E133BFB25BD7}"/>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917AD0CD-94BB-40BD-107C-B60AC853F994}"/>
              </a:ext>
            </a:extLst>
          </p:cNvPr>
          <p:cNvSpPr>
            <a:spLocks noGrp="1"/>
          </p:cNvSpPr>
          <p:nvPr>
            <p:ph type="sldNum" sz="quarter" idx="5"/>
          </p:nvPr>
        </p:nvSpPr>
        <p:spPr/>
        <p:txBody>
          <a:bodyPr/>
          <a:lstStyle/>
          <a:p>
            <a:fld id="{B07158C4-A119-4B78-9DE8-A50001BC31DC}" type="slidenum">
              <a:rPr lang="en-AU" smtClean="0"/>
              <a:pPr/>
              <a:t>4</a:t>
            </a:fld>
            <a:endParaRPr lang="en-AU"/>
          </a:p>
        </p:txBody>
      </p:sp>
    </p:spTree>
    <p:extLst>
      <p:ext uri="{BB962C8B-B14F-4D97-AF65-F5344CB8AC3E}">
        <p14:creationId xmlns:p14="http://schemas.microsoft.com/office/powerpoint/2010/main" val="29981955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C778D4-1209-CE4D-4939-9BF1AD09FF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40057A-8FB3-01B3-0EB6-685144179E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B33BF1-A3A7-17D6-F026-3B7F4381AB38}"/>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6654D049-29F6-443A-273D-65F1507270ED}"/>
              </a:ext>
            </a:extLst>
          </p:cNvPr>
          <p:cNvSpPr>
            <a:spLocks noGrp="1"/>
          </p:cNvSpPr>
          <p:nvPr>
            <p:ph type="sldNum" sz="quarter" idx="5"/>
          </p:nvPr>
        </p:nvSpPr>
        <p:spPr/>
        <p:txBody>
          <a:bodyPr/>
          <a:lstStyle/>
          <a:p>
            <a:fld id="{B07158C4-A119-4B78-9DE8-A50001BC31DC}" type="slidenum">
              <a:rPr lang="en-AU" smtClean="0"/>
              <a:pPr/>
              <a:t>5</a:t>
            </a:fld>
            <a:endParaRPr lang="en-AU"/>
          </a:p>
        </p:txBody>
      </p:sp>
    </p:spTree>
    <p:extLst>
      <p:ext uri="{BB962C8B-B14F-4D97-AF65-F5344CB8AC3E}">
        <p14:creationId xmlns:p14="http://schemas.microsoft.com/office/powerpoint/2010/main" val="39977421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6</a:t>
            </a:fld>
            <a:endParaRPr lang="en-AU"/>
          </a:p>
        </p:txBody>
      </p:sp>
    </p:spTree>
    <p:extLst>
      <p:ext uri="{BB962C8B-B14F-4D97-AF65-F5344CB8AC3E}">
        <p14:creationId xmlns:p14="http://schemas.microsoft.com/office/powerpoint/2010/main" val="9614193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096CB-93F4-A534-9A09-E62D8D0FCC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0C9771-8B71-A815-47B2-80AD61CAA4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CF5A5D-52E1-3FF0-F117-A15B3B2C873C}"/>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CE2E415B-2D3E-DDCD-2327-3935E1E20996}"/>
              </a:ext>
            </a:extLst>
          </p:cNvPr>
          <p:cNvSpPr>
            <a:spLocks noGrp="1"/>
          </p:cNvSpPr>
          <p:nvPr>
            <p:ph type="sldNum" sz="quarter" idx="5"/>
          </p:nvPr>
        </p:nvSpPr>
        <p:spPr/>
        <p:txBody>
          <a:bodyPr/>
          <a:lstStyle/>
          <a:p>
            <a:fld id="{B07158C4-A119-4B78-9DE8-A50001BC31DC}" type="slidenum">
              <a:rPr lang="en-AU" smtClean="0"/>
              <a:pPr/>
              <a:t>7</a:t>
            </a:fld>
            <a:endParaRPr lang="en-AU"/>
          </a:p>
        </p:txBody>
      </p:sp>
    </p:spTree>
    <p:extLst>
      <p:ext uri="{BB962C8B-B14F-4D97-AF65-F5344CB8AC3E}">
        <p14:creationId xmlns:p14="http://schemas.microsoft.com/office/powerpoint/2010/main" val="41351827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E4107-B50C-CAAD-EAA3-24CB5F90A0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1ECE98-7DCF-EA92-181B-751D9A5448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91AC27-6E5B-3113-C6A6-D76BD6B34430}"/>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BA77FB46-2018-3725-95BA-F5F9B2A84CAC}"/>
              </a:ext>
            </a:extLst>
          </p:cNvPr>
          <p:cNvSpPr>
            <a:spLocks noGrp="1"/>
          </p:cNvSpPr>
          <p:nvPr>
            <p:ph type="sldNum" sz="quarter" idx="5"/>
          </p:nvPr>
        </p:nvSpPr>
        <p:spPr/>
        <p:txBody>
          <a:bodyPr/>
          <a:lstStyle/>
          <a:p>
            <a:fld id="{B07158C4-A119-4B78-9DE8-A50001BC31DC}" type="slidenum">
              <a:rPr lang="en-AU" smtClean="0"/>
              <a:pPr/>
              <a:t>12</a:t>
            </a:fld>
            <a:endParaRPr lang="en-AU"/>
          </a:p>
        </p:txBody>
      </p:sp>
    </p:spTree>
    <p:extLst>
      <p:ext uri="{BB962C8B-B14F-4D97-AF65-F5344CB8AC3E}">
        <p14:creationId xmlns:p14="http://schemas.microsoft.com/office/powerpoint/2010/main" val="31388582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14</a:t>
            </a:fld>
            <a:endParaRPr lang="en-AU"/>
          </a:p>
        </p:txBody>
      </p:sp>
    </p:spTree>
    <p:extLst>
      <p:ext uri="{BB962C8B-B14F-4D97-AF65-F5344CB8AC3E}">
        <p14:creationId xmlns:p14="http://schemas.microsoft.com/office/powerpoint/2010/main" val="22855752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2240968"/>
            <a:ext cx="6255979" cy="2033997"/>
          </a:xfrm>
          <a:ln>
            <a:noFill/>
          </a:ln>
        </p:spPr>
        <p:txBody>
          <a:bodyPr anchor="b">
            <a:no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a:t>Learning sequence/lesson/ activity 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4385568"/>
            <a:ext cx="6255977" cy="426611"/>
          </a:xfrm>
        </p:spPr>
        <p:txBody>
          <a:bodyPr anchor="t">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Stage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Arial" panose="020B0604020202020204" pitchFamily="34" charset="0"/>
                <a:cs typeface="Arial" panose="020B0604020202020204" pitchFamily="34" charset="0"/>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Module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Arial" panose="020B0604020202020204" pitchFamily="34" charset="0"/>
                <a:cs typeface="Arial" panose="020B0604020202020204" pitchFamily="34" charset="0"/>
              </a:defRPr>
            </a:lvl1pPr>
          </a:lstStyle>
          <a:p>
            <a:pPr lvl="0"/>
            <a:r>
              <a:rPr lang="en-US"/>
              <a:t>Presenter name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Arial" panose="020B0604020202020204" pitchFamily="34" charset="0"/>
                <a:cs typeface="Arial" panose="020B0604020202020204" pitchFamily="34" charset="0"/>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spTree>
    <p:extLst>
      <p:ext uri="{BB962C8B-B14F-4D97-AF65-F5344CB8AC3E}">
        <p14:creationId xmlns:p14="http://schemas.microsoft.com/office/powerpoint/2010/main" val="1578408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Arial" panose="020B0604020202020204" pitchFamily="34" charset="0"/>
                <a:cs typeface="Arial" panose="020B0604020202020204" pitchFamily="34" charset="0"/>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593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076037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Arial" panose="020B0604020202020204" pitchFamily="34" charset="0"/>
                <a:cs typeface="Arial" panose="020B0604020202020204" pitchFamily="34" charset="0"/>
              </a:defRPr>
            </a:lvl1pPr>
          </a:lstStyle>
          <a:p>
            <a:pPr>
              <a:lnSpc>
                <a:spcPct val="100000"/>
              </a:lnSpc>
            </a:pPr>
            <a:r>
              <a:rPr lang="en-AU"/>
              <a:t>Lesson title</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2864672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lue backgroun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297222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Text Placeholder 3">
            <a:extLst>
              <a:ext uri="{FF2B5EF4-FFF2-40B4-BE49-F238E27FC236}">
                <a16:creationId xmlns:a16="http://schemas.microsoft.com/office/drawing/2014/main" id="{7A679F83-4A45-8E00-A9A4-2E8DE35C1BB0}"/>
              </a:ext>
            </a:extLst>
          </p:cNvPr>
          <p:cNvSpPr>
            <a:spLocks noGrp="1"/>
          </p:cNvSpPr>
          <p:nvPr>
            <p:ph type="body" sz="quarter" idx="17" hasCustomPrompt="1"/>
          </p:nvPr>
        </p:nvSpPr>
        <p:spPr>
          <a:xfrm>
            <a:off x="360000" y="1567086"/>
            <a:ext cx="11484000" cy="4807835"/>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0947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3" name="Content Placeholder 2">
            <a:extLst>
              <a:ext uri="{FF2B5EF4-FFF2-40B4-BE49-F238E27FC236}">
                <a16:creationId xmlns:a16="http://schemas.microsoft.com/office/drawing/2014/main" id="{EAC13D79-FA01-577F-AC79-E39D6DCCC806}"/>
              </a:ext>
            </a:extLst>
          </p:cNvPr>
          <p:cNvSpPr>
            <a:spLocks noGrp="1"/>
          </p:cNvSpPr>
          <p:nvPr>
            <p:ph sz="quarter" idx="19" hasCustomPrompt="1"/>
          </p:nvPr>
        </p:nvSpPr>
        <p:spPr>
          <a:xfrm>
            <a:off x="360363" y="1562471"/>
            <a:ext cx="5735637" cy="4814518"/>
          </a:xfrm>
        </p:spPr>
        <p:txBody>
          <a:body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8" name="Picture Placeholder 7">
            <a:extLst>
              <a:ext uri="{FF2B5EF4-FFF2-40B4-BE49-F238E27FC236}">
                <a16:creationId xmlns:a16="http://schemas.microsoft.com/office/drawing/2014/main" id="{F0C3D212-D9E6-5651-0336-B3898E36FBA5}"/>
              </a:ext>
            </a:extLst>
          </p:cNvPr>
          <p:cNvSpPr>
            <a:spLocks noGrp="1"/>
          </p:cNvSpPr>
          <p:nvPr>
            <p:ph type="pic" sz="quarter" idx="20"/>
          </p:nvPr>
        </p:nvSpPr>
        <p:spPr>
          <a:xfrm>
            <a:off x="6324599" y="1562470"/>
            <a:ext cx="5507038" cy="4814518"/>
          </a:xfrm>
        </p:spPr>
        <p:txBody>
          <a:bodyPr/>
          <a:lstStyle/>
          <a:p>
            <a:r>
              <a:rPr lang="en-US"/>
              <a:t>Click icon to add picture</a:t>
            </a:r>
            <a:endParaRPr lang="en-AU"/>
          </a:p>
        </p:txBody>
      </p:sp>
    </p:spTree>
    <p:extLst>
      <p:ext uri="{BB962C8B-B14F-4D97-AF65-F5344CB8AC3E}">
        <p14:creationId xmlns:p14="http://schemas.microsoft.com/office/powerpoint/2010/main" val="4283855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eature image and text">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hasCustomPrompt="1"/>
          </p:nvPr>
        </p:nvSpPr>
        <p:spPr>
          <a:xfrm>
            <a:off x="5400000" y="360000"/>
            <a:ext cx="6407150" cy="554400"/>
          </a:xfrm>
        </p:spPr>
        <p:txBody>
          <a:bodyPr/>
          <a:lstStyle>
            <a:lvl1pPr>
              <a:defRPr>
                <a:solidFill>
                  <a:schemeClr val="accent1"/>
                </a:solidFill>
              </a:defRPr>
            </a:lvl1pPr>
          </a:lstStyle>
          <a:p>
            <a:r>
              <a:rPr lang="en-US"/>
              <a:t>Title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6407150" cy="294189"/>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721998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udent devised exampl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8F6E96-99E3-4F1D-3A20-E08B77215476}"/>
              </a:ext>
            </a:extLst>
          </p:cNvPr>
          <p:cNvSpPr/>
          <p:nvPr userDrawn="1"/>
        </p:nvSpPr>
        <p:spPr>
          <a:xfrm>
            <a:off x="0" y="0"/>
            <a:ext cx="12192000" cy="1616364"/>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535382"/>
            <a:ext cx="9920073"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1743837"/>
            <a:ext cx="9920073" cy="471554"/>
          </a:xfrm>
        </p:spPr>
        <p:txBody>
          <a:bodyPr anchor="b">
            <a:noAutofit/>
          </a:bodyPr>
          <a:lstStyle>
            <a:lvl1pPr>
              <a:defRPr sz="28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pic>
        <p:nvPicPr>
          <p:cNvPr id="3" name="Picture 2" descr="A blue circle with a piece of a puzzle&#10;&#10;Description automatically generated">
            <a:extLst>
              <a:ext uri="{FF2B5EF4-FFF2-40B4-BE49-F238E27FC236}">
                <a16:creationId xmlns:a16="http://schemas.microsoft.com/office/drawing/2014/main" id="{F96725C5-9C99-B330-D0AA-938DE6B59F4D}"/>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0682417" y="134354"/>
            <a:ext cx="1347657" cy="1347657"/>
          </a:xfrm>
          <a:prstGeom prst="rect">
            <a:avLst/>
          </a:prstGeom>
          <a:noFill/>
          <a:extLst>
            <a:ext uri="{909E8E84-426E-40DD-AFC4-6F175D3DCCD1}">
              <a14:hiddenFill xmlns:a14="http://schemas.microsoft.com/office/drawing/2010/main">
                <a:solidFill>
                  <a:srgbClr val="FFFFFF"/>
                </a:solidFill>
              </a14:hiddenFill>
            </a:ext>
          </a:extLst>
        </p:spPr>
      </p:pic>
      <p:sp>
        <p:nvSpPr>
          <p:cNvPr id="8" name="Picture Placeholder 7">
            <a:extLst>
              <a:ext uri="{FF2B5EF4-FFF2-40B4-BE49-F238E27FC236}">
                <a16:creationId xmlns:a16="http://schemas.microsoft.com/office/drawing/2014/main" id="{0A1CAFC3-176E-0DAD-ACB1-AD56FA16962A}"/>
              </a:ext>
            </a:extLst>
          </p:cNvPr>
          <p:cNvSpPr>
            <a:spLocks noGrp="1"/>
          </p:cNvSpPr>
          <p:nvPr>
            <p:ph type="pic" sz="quarter" idx="19"/>
          </p:nvPr>
        </p:nvSpPr>
        <p:spPr>
          <a:xfrm>
            <a:off x="360363" y="2317750"/>
            <a:ext cx="11483637" cy="2060575"/>
          </a:xfrm>
        </p:spPr>
        <p:txBody>
          <a:bodyPr/>
          <a:lstStyle/>
          <a:p>
            <a:r>
              <a:rPr lang="en-US"/>
              <a:t>Click icon to add picture</a:t>
            </a:r>
            <a:endParaRPr lang="en-AU"/>
          </a:p>
        </p:txBody>
      </p:sp>
      <p:sp>
        <p:nvSpPr>
          <p:cNvPr id="10" name="Text Placeholder 9">
            <a:extLst>
              <a:ext uri="{FF2B5EF4-FFF2-40B4-BE49-F238E27FC236}">
                <a16:creationId xmlns:a16="http://schemas.microsoft.com/office/drawing/2014/main" id="{3C17158F-8305-9FAD-5D27-F260E3A45E51}"/>
              </a:ext>
            </a:extLst>
          </p:cNvPr>
          <p:cNvSpPr>
            <a:spLocks noGrp="1"/>
          </p:cNvSpPr>
          <p:nvPr>
            <p:ph type="body" sz="quarter" idx="20"/>
          </p:nvPr>
        </p:nvSpPr>
        <p:spPr>
          <a:xfrm>
            <a:off x="360363" y="4579938"/>
            <a:ext cx="11483975" cy="1743075"/>
          </a:xfrm>
        </p:spPr>
        <p:txBody>
          <a:bodyPr/>
          <a:lstStyle>
            <a:lvl1pPr>
              <a:spcAft>
                <a:spcPts val="1200"/>
              </a:spcAft>
              <a:defRPr sz="1800"/>
            </a:lvl1pPr>
            <a:lvl2pPr>
              <a:spcAft>
                <a:spcPts val="1200"/>
              </a:spcAft>
              <a:defRPr sz="1800"/>
            </a:lvl2pPr>
            <a:lvl3pPr>
              <a:spcAft>
                <a:spcPts val="1200"/>
              </a:spcAft>
              <a:defRPr sz="1800"/>
            </a:lvl3pPr>
            <a:lvl4pPr>
              <a:spcAft>
                <a:spcPts val="1200"/>
              </a:spcAft>
              <a:defRPr sz="1800"/>
            </a:lvl4pPr>
            <a:lvl5pPr>
              <a:spcAft>
                <a:spcPts val="1200"/>
              </a:spcAft>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152781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4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781477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2586807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4123316428"/>
      </p:ext>
    </p:extLst>
  </p:cSld>
  <p:clrMap bg1="lt1" tx1="dk1" bg2="lt2" tx2="dk2" accent1="accent1" accent2="accent2" accent3="accent3" accent4="accent4" accent5="accent5" accent6="accent6" hlink="hlink" folHlink="folHlink"/>
  <p:sldLayoutIdLst>
    <p:sldLayoutId id="2147483728" r:id="rId1"/>
    <p:sldLayoutId id="2147483731" r:id="rId2"/>
    <p:sldLayoutId id="2147483747" r:id="rId3"/>
    <p:sldLayoutId id="2147483724" r:id="rId4"/>
    <p:sldLayoutId id="2147483762" r:id="rId5"/>
    <p:sldLayoutId id="2147483723" r:id="rId6"/>
    <p:sldLayoutId id="2147483764" r:id="rId7"/>
    <p:sldLayoutId id="2147483746" r:id="rId8"/>
    <p:sldLayoutId id="2147483725" r:id="rId9"/>
    <p:sldLayoutId id="2147483743" r:id="rId10"/>
    <p:sldLayoutId id="214748374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hyperlink" Target="https://educationstandards.nsw.edu.au/wps/portal/nesa/mini-footer/copyright" TargetMode="External"/><Relationship Id="rId2" Type="http://schemas.openxmlformats.org/officeDocument/2006/relationships/notesSlide" Target="../notesSlides/notesSlide9.xml"/><Relationship Id="rId1" Type="http://schemas.openxmlformats.org/officeDocument/2006/relationships/slideLayout" Target="../slideLayouts/slideLayout10.xml"/><Relationship Id="rId6" Type="http://schemas.openxmlformats.org/officeDocument/2006/relationships/hyperlink" Target="https://curriculum.nsw.edu.au/learning-areas/mathematics/mathematics-standard-11-12-2024/overview" TargetMode="External"/><Relationship Id="rId5" Type="http://schemas.openxmlformats.org/officeDocument/2006/relationships/hyperlink" Target="https://curriculum.nsw.edu.au/" TargetMode="External"/><Relationship Id="rId4" Type="http://schemas.openxmlformats.org/officeDocument/2006/relationships/hyperlink" Target="https://educationstandards.nsw.edu.au/wps/portal/nesa/home"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EF38185-B00A-9878-8E80-7D55E5647711}"/>
              </a:ext>
            </a:extLst>
          </p:cNvPr>
          <p:cNvSpPr>
            <a:spLocks noGrp="1"/>
          </p:cNvSpPr>
          <p:nvPr>
            <p:ph type="ctrTitle"/>
          </p:nvPr>
        </p:nvSpPr>
        <p:spPr/>
        <p:txBody>
          <a:bodyPr/>
          <a:lstStyle/>
          <a:p>
            <a:r>
              <a:rPr lang="en-AU" dirty="0">
                <a:latin typeface="+mj-lt"/>
              </a:rPr>
              <a:t>International travel</a:t>
            </a:r>
          </a:p>
        </p:txBody>
      </p:sp>
      <p:sp>
        <p:nvSpPr>
          <p:cNvPr id="11" name="Text Placeholder 10">
            <a:extLst>
              <a:ext uri="{FF2B5EF4-FFF2-40B4-BE49-F238E27FC236}">
                <a16:creationId xmlns:a16="http://schemas.microsoft.com/office/drawing/2014/main" id="{3D12AD43-6748-1D46-1B69-DCBF45A45856}"/>
              </a:ext>
            </a:extLst>
          </p:cNvPr>
          <p:cNvSpPr>
            <a:spLocks noGrp="1"/>
          </p:cNvSpPr>
          <p:nvPr>
            <p:ph type="body" sz="quarter" idx="10"/>
          </p:nvPr>
        </p:nvSpPr>
        <p:spPr/>
        <p:txBody>
          <a:bodyPr/>
          <a:lstStyle/>
          <a:p>
            <a:r>
              <a:rPr lang="en-AU">
                <a:latin typeface="+mj-lt"/>
              </a:rPr>
              <a:t>Mathematics Standard – Stage 6 (Year 11)</a:t>
            </a:r>
          </a:p>
        </p:txBody>
      </p:sp>
      <p:sp>
        <p:nvSpPr>
          <p:cNvPr id="10" name="Text Placeholder 9">
            <a:extLst>
              <a:ext uri="{FF2B5EF4-FFF2-40B4-BE49-F238E27FC236}">
                <a16:creationId xmlns:a16="http://schemas.microsoft.com/office/drawing/2014/main" id="{CA5E7E5A-B4C4-F5B9-98E5-6C838D018316}"/>
              </a:ext>
            </a:extLst>
          </p:cNvPr>
          <p:cNvSpPr>
            <a:spLocks noGrp="1"/>
          </p:cNvSpPr>
          <p:nvPr>
            <p:ph type="body" sz="quarter" idx="16"/>
          </p:nvPr>
        </p:nvSpPr>
        <p:spPr/>
        <p:txBody>
          <a:bodyPr/>
          <a:lstStyle/>
          <a:p>
            <a:r>
              <a:rPr lang="en-AU" dirty="0">
                <a:latin typeface="+mj-lt"/>
              </a:rPr>
              <a:t>Unit 5 – Going places</a:t>
            </a:r>
          </a:p>
        </p:txBody>
      </p:sp>
      <p:pic>
        <p:nvPicPr>
          <p:cNvPr id="4" name="Picture Placeholder 6">
            <a:extLst>
              <a:ext uri="{FF2B5EF4-FFF2-40B4-BE49-F238E27FC236}">
                <a16:creationId xmlns:a16="http://schemas.microsoft.com/office/drawing/2014/main" id="{530AC67A-437D-CA7A-892E-B21F61EC0B24}"/>
              </a:ext>
              <a:ext uri="{C183D7F6-B498-43B3-948B-1728B52AA6E4}">
                <adec:decorative xmlns:adec="http://schemas.microsoft.com/office/drawing/2017/decorative" val="1"/>
              </a:ext>
            </a:extLst>
          </p:cNvPr>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a:stretch>
            <a:fillRect/>
          </a:stretch>
        </p:blipFill>
        <p:spPr>
          <a:xfrm>
            <a:off x="7127875" y="0"/>
            <a:ext cx="5064125" cy="6858000"/>
          </a:xfrm>
        </p:spPr>
      </p:pic>
    </p:spTree>
    <p:extLst>
      <p:ext uri="{BB962C8B-B14F-4D97-AF65-F5344CB8AC3E}">
        <p14:creationId xmlns:p14="http://schemas.microsoft.com/office/powerpoint/2010/main" val="2212264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29F7782-7C65-4433-B4DC-021069953345}"/>
              </a:ext>
            </a:extLst>
          </p:cNvPr>
          <p:cNvSpPr>
            <a:spLocks noGrp="1"/>
          </p:cNvSpPr>
          <p:nvPr>
            <p:ph type="title"/>
          </p:nvPr>
        </p:nvSpPr>
        <p:spPr/>
        <p:txBody>
          <a:bodyPr/>
          <a:lstStyle/>
          <a:p>
            <a:r>
              <a:rPr lang="en-AU" dirty="0"/>
              <a:t>Comparative examples (2)</a:t>
            </a:r>
          </a:p>
        </p:txBody>
      </p:sp>
      <p:sp>
        <p:nvSpPr>
          <p:cNvPr id="5" name="TextBox 4">
            <a:extLst>
              <a:ext uri="{FF2B5EF4-FFF2-40B4-BE49-F238E27FC236}">
                <a16:creationId xmlns:a16="http://schemas.microsoft.com/office/drawing/2014/main" id="{FA2DA6F4-2237-9883-AA3B-FDE616A894A4}"/>
              </a:ext>
            </a:extLst>
          </p:cNvPr>
          <p:cNvSpPr txBox="1"/>
          <p:nvPr/>
        </p:nvSpPr>
        <p:spPr>
          <a:xfrm>
            <a:off x="353999" y="1101688"/>
            <a:ext cx="11483999" cy="1441357"/>
          </a:xfrm>
          <a:prstGeom prst="rect">
            <a:avLst/>
          </a:prstGeom>
          <a:noFill/>
          <a:ln>
            <a:solidFill>
              <a:schemeClr val="tx1"/>
            </a:solidFill>
          </a:ln>
        </p:spPr>
        <p:txBody>
          <a:bodyPr wrap="square">
            <a:spAutoFit/>
          </a:bodyPr>
          <a:lstStyle/>
          <a:p>
            <a:pPr lvl="0">
              <a:lnSpc>
                <a:spcPct val="150000"/>
              </a:lnSpc>
              <a:spcAft>
                <a:spcPts val="1200"/>
              </a:spcAft>
            </a:pPr>
            <a:r>
              <a:rPr lang="en-AU" sz="1800" b="0" kern="1200" dirty="0">
                <a:solidFill>
                  <a:schemeClr val="tx1"/>
                </a:solidFill>
                <a:effectLst/>
                <a:latin typeface="+mn-lt"/>
                <a:ea typeface="+mn-ea"/>
                <a:cs typeface="+mn-cs"/>
              </a:rPr>
              <a:t>Jacob will travel from Cairo (UTC+2) to Beijing (UTC+8). The flight from Cairo to Beijing will take 10 hours. The flight will arrive in Beijing at 6 pm on Friday.</a:t>
            </a:r>
          </a:p>
          <a:p>
            <a:pPr>
              <a:lnSpc>
                <a:spcPct val="150000"/>
              </a:lnSpc>
              <a:spcAft>
                <a:spcPts val="1200"/>
              </a:spcAft>
            </a:pPr>
            <a:r>
              <a:rPr lang="en-AU" sz="1800" b="0" kern="1200" dirty="0">
                <a:solidFill>
                  <a:schemeClr val="tx1"/>
                </a:solidFill>
                <a:effectLst/>
                <a:latin typeface="+mn-lt"/>
                <a:ea typeface="+mn-ea"/>
                <a:cs typeface="+mn-cs"/>
              </a:rPr>
              <a:t>On what day and at what time will Jacob leave Cairo?</a:t>
            </a:r>
          </a:p>
        </p:txBody>
      </p:sp>
      <p:graphicFrame>
        <p:nvGraphicFramePr>
          <p:cNvPr id="8" name="Table 7" descr="3 methods showing how to change time zones, add the travel time and finding the time difference.">
            <a:extLst>
              <a:ext uri="{FF2B5EF4-FFF2-40B4-BE49-F238E27FC236}">
                <a16:creationId xmlns:a16="http://schemas.microsoft.com/office/drawing/2014/main" id="{FD899E5F-2D1C-83B5-86B7-8C60E9DF122D}"/>
              </a:ext>
            </a:extLst>
          </p:cNvPr>
          <p:cNvGraphicFramePr>
            <a:graphicFrameLocks noGrp="1"/>
          </p:cNvGraphicFramePr>
          <p:nvPr>
            <p:extLst>
              <p:ext uri="{D42A27DB-BD31-4B8C-83A1-F6EECF244321}">
                <p14:modId xmlns:p14="http://schemas.microsoft.com/office/powerpoint/2010/main" val="1276926268"/>
              </p:ext>
            </p:extLst>
          </p:nvPr>
        </p:nvGraphicFramePr>
        <p:xfrm>
          <a:off x="354000" y="2739133"/>
          <a:ext cx="11484000" cy="3758867"/>
        </p:xfrm>
        <a:graphic>
          <a:graphicData uri="http://schemas.openxmlformats.org/drawingml/2006/table">
            <a:tbl>
              <a:tblPr firstRow="1" bandRow="1">
                <a:tableStyleId>{5940675A-B579-460E-94D1-54222C63F5DA}</a:tableStyleId>
              </a:tblPr>
              <a:tblGrid>
                <a:gridCol w="3828000">
                  <a:extLst>
                    <a:ext uri="{9D8B030D-6E8A-4147-A177-3AD203B41FA5}">
                      <a16:colId xmlns:a16="http://schemas.microsoft.com/office/drawing/2014/main" val="3574480869"/>
                    </a:ext>
                  </a:extLst>
                </a:gridCol>
                <a:gridCol w="3828000">
                  <a:extLst>
                    <a:ext uri="{9D8B030D-6E8A-4147-A177-3AD203B41FA5}">
                      <a16:colId xmlns:a16="http://schemas.microsoft.com/office/drawing/2014/main" val="1381631117"/>
                    </a:ext>
                  </a:extLst>
                </a:gridCol>
                <a:gridCol w="3828000">
                  <a:extLst>
                    <a:ext uri="{9D8B030D-6E8A-4147-A177-3AD203B41FA5}">
                      <a16:colId xmlns:a16="http://schemas.microsoft.com/office/drawing/2014/main" val="989550042"/>
                    </a:ext>
                  </a:extLst>
                </a:gridCol>
              </a:tblGrid>
              <a:tr h="475559">
                <a:tc>
                  <a:txBody>
                    <a:bodyPr/>
                    <a:lstStyle/>
                    <a:p>
                      <a:pPr>
                        <a:lnSpc>
                          <a:spcPct val="150000"/>
                        </a:lnSpc>
                        <a:spcAft>
                          <a:spcPts val="1200"/>
                        </a:spcAft>
                      </a:pPr>
                      <a:r>
                        <a:rPr lang="en-AU" dirty="0"/>
                        <a:t>Method 1 – change time zone first</a:t>
                      </a:r>
                    </a:p>
                  </a:txBody>
                  <a:tcPr>
                    <a:solidFill>
                      <a:schemeClr val="accent4"/>
                    </a:solidFill>
                  </a:tcPr>
                </a:tc>
                <a:tc>
                  <a:txBody>
                    <a:bodyPr/>
                    <a:lstStyle/>
                    <a:p>
                      <a:pPr>
                        <a:lnSpc>
                          <a:spcPct val="150000"/>
                        </a:lnSpc>
                        <a:spcAft>
                          <a:spcPts val="1200"/>
                        </a:spcAft>
                      </a:pPr>
                      <a:r>
                        <a:rPr lang="en-AU" dirty="0"/>
                        <a:t>Method 2 – add travel times first</a:t>
                      </a:r>
                    </a:p>
                  </a:txBody>
                  <a:tcPr>
                    <a:solidFill>
                      <a:schemeClr val="accent4"/>
                    </a:solidFill>
                  </a:tcPr>
                </a:tc>
                <a:tc>
                  <a:txBody>
                    <a:bodyPr/>
                    <a:lstStyle/>
                    <a:p>
                      <a:pPr>
                        <a:lnSpc>
                          <a:spcPct val="150000"/>
                        </a:lnSpc>
                        <a:spcAft>
                          <a:spcPts val="1200"/>
                        </a:spcAft>
                      </a:pPr>
                      <a:r>
                        <a:rPr lang="en-AU" dirty="0"/>
                        <a:t>Method 3 – time difference</a:t>
                      </a:r>
                    </a:p>
                  </a:txBody>
                  <a:tcPr>
                    <a:solidFill>
                      <a:schemeClr val="accent4"/>
                    </a:solidFill>
                  </a:tcPr>
                </a:tc>
                <a:extLst>
                  <a:ext uri="{0D108BD9-81ED-4DB2-BD59-A6C34878D82A}">
                    <a16:rowId xmlns:a16="http://schemas.microsoft.com/office/drawing/2014/main" val="1593653495"/>
                  </a:ext>
                </a:extLst>
              </a:tr>
              <a:tr h="3283308">
                <a:tc>
                  <a:txBody>
                    <a:bodyPr/>
                    <a:lstStyle/>
                    <a:p>
                      <a:pPr>
                        <a:lnSpc>
                          <a:spcPct val="150000"/>
                        </a:lnSpc>
                        <a:spcAft>
                          <a:spcPts val="1200"/>
                        </a:spcAft>
                      </a:pPr>
                      <a:r>
                        <a:rPr lang="en-AU" sz="1800" kern="1200" dirty="0">
                          <a:solidFill>
                            <a:schemeClr val="tx1"/>
                          </a:solidFill>
                          <a:effectLst/>
                          <a:latin typeface="+mn-lt"/>
                          <a:ea typeface="+mn-ea"/>
                          <a:cs typeface="+mn-cs"/>
                        </a:rPr>
                        <a:t>6 pm Friday – 6 hours </a:t>
                      </a:r>
                    </a:p>
                    <a:p>
                      <a:pPr>
                        <a:lnSpc>
                          <a:spcPct val="150000"/>
                        </a:lnSpc>
                        <a:spcAft>
                          <a:spcPts val="1200"/>
                        </a:spcAft>
                      </a:pPr>
                      <a:r>
                        <a:rPr lang="en-AU" sz="1800" kern="1200" dirty="0">
                          <a:solidFill>
                            <a:schemeClr val="tx1"/>
                          </a:solidFill>
                          <a:effectLst/>
                          <a:latin typeface="+mn-lt"/>
                          <a:ea typeface="+mn-ea"/>
                          <a:cs typeface="+mn-cs"/>
                        </a:rPr>
                        <a:t>= 12 pm Friday</a:t>
                      </a:r>
                    </a:p>
                    <a:p>
                      <a:pPr>
                        <a:lnSpc>
                          <a:spcPct val="150000"/>
                        </a:lnSpc>
                        <a:spcAft>
                          <a:spcPts val="1200"/>
                        </a:spcAft>
                      </a:pPr>
                      <a:r>
                        <a:rPr lang="en-AU" sz="1800" kern="1200" dirty="0">
                          <a:solidFill>
                            <a:schemeClr val="tx1"/>
                          </a:solidFill>
                          <a:effectLst/>
                          <a:latin typeface="+mn-lt"/>
                          <a:ea typeface="+mn-ea"/>
                          <a:cs typeface="+mn-cs"/>
                        </a:rPr>
                        <a:t>12 pm Friday - 10 hours travel </a:t>
                      </a:r>
                    </a:p>
                    <a:p>
                      <a:pPr>
                        <a:lnSpc>
                          <a:spcPct val="150000"/>
                        </a:lnSpc>
                        <a:spcAft>
                          <a:spcPts val="1200"/>
                        </a:spcAft>
                      </a:pPr>
                      <a:r>
                        <a:rPr lang="en-AU" sz="1800" kern="1200" dirty="0">
                          <a:solidFill>
                            <a:schemeClr val="tx1"/>
                          </a:solidFill>
                          <a:effectLst/>
                          <a:latin typeface="+mn-lt"/>
                          <a:ea typeface="+mn-ea"/>
                          <a:cs typeface="+mn-cs"/>
                        </a:rPr>
                        <a:t>= 2 am Friday</a:t>
                      </a:r>
                      <a:endParaRPr lang="en-AU" dirty="0"/>
                    </a:p>
                  </a:txBody>
                  <a:tcPr/>
                </a:tc>
                <a:tc>
                  <a:txBody>
                    <a:bodyPr/>
                    <a:lstStyle/>
                    <a:p>
                      <a:pPr>
                        <a:lnSpc>
                          <a:spcPct val="150000"/>
                        </a:lnSpc>
                        <a:spcAft>
                          <a:spcPts val="1200"/>
                        </a:spcAft>
                      </a:pPr>
                      <a:r>
                        <a:rPr lang="en-AU" sz="1800" kern="1200" dirty="0">
                          <a:solidFill>
                            <a:schemeClr val="tx1"/>
                          </a:solidFill>
                          <a:effectLst/>
                          <a:latin typeface="+mn-lt"/>
                          <a:ea typeface="+mn-ea"/>
                          <a:cs typeface="+mn-cs"/>
                        </a:rPr>
                        <a:t>6 pm Friday - 10 hours travel </a:t>
                      </a:r>
                    </a:p>
                    <a:p>
                      <a:pPr>
                        <a:lnSpc>
                          <a:spcPct val="150000"/>
                        </a:lnSpc>
                        <a:spcAft>
                          <a:spcPts val="1200"/>
                        </a:spcAft>
                      </a:pPr>
                      <a:r>
                        <a:rPr lang="en-AU" sz="1800" kern="1200" dirty="0">
                          <a:solidFill>
                            <a:schemeClr val="tx1"/>
                          </a:solidFill>
                          <a:effectLst/>
                          <a:latin typeface="+mn-lt"/>
                          <a:ea typeface="+mn-ea"/>
                          <a:cs typeface="+mn-cs"/>
                        </a:rPr>
                        <a:t>= 8 am Friday </a:t>
                      </a:r>
                    </a:p>
                    <a:p>
                      <a:pPr>
                        <a:lnSpc>
                          <a:spcPct val="150000"/>
                        </a:lnSpc>
                        <a:spcAft>
                          <a:spcPts val="1200"/>
                        </a:spcAft>
                      </a:pPr>
                      <a:r>
                        <a:rPr lang="en-AU" sz="1800" kern="1200" dirty="0">
                          <a:solidFill>
                            <a:schemeClr val="tx1"/>
                          </a:solidFill>
                          <a:effectLst/>
                          <a:latin typeface="+mn-lt"/>
                          <a:ea typeface="+mn-ea"/>
                          <a:cs typeface="+mn-cs"/>
                        </a:rPr>
                        <a:t>8 am Friday – 6-hour time difference </a:t>
                      </a:r>
                    </a:p>
                    <a:p>
                      <a:pPr>
                        <a:lnSpc>
                          <a:spcPct val="150000"/>
                        </a:lnSpc>
                        <a:spcAft>
                          <a:spcPts val="1200"/>
                        </a:spcAft>
                      </a:pPr>
                      <a:r>
                        <a:rPr lang="en-AU" sz="1800" kern="1200" dirty="0">
                          <a:solidFill>
                            <a:schemeClr val="tx1"/>
                          </a:solidFill>
                          <a:effectLst/>
                          <a:latin typeface="+mn-lt"/>
                          <a:ea typeface="+mn-ea"/>
                          <a:cs typeface="+mn-cs"/>
                        </a:rPr>
                        <a:t>= 2 am Friday</a:t>
                      </a:r>
                    </a:p>
                  </a:txBody>
                  <a:tcPr/>
                </a:tc>
                <a:tc>
                  <a:txBody>
                    <a:bodyPr/>
                    <a:lstStyle/>
                    <a:p>
                      <a:pPr>
                        <a:lnSpc>
                          <a:spcPct val="150000"/>
                        </a:lnSpc>
                        <a:spcAft>
                          <a:spcPts val="1200"/>
                        </a:spcAft>
                      </a:pPr>
                      <a:r>
                        <a:rPr lang="en-AU" sz="1800" kern="1200" dirty="0">
                          <a:solidFill>
                            <a:schemeClr val="tx1"/>
                          </a:solidFill>
                          <a:effectLst/>
                          <a:latin typeface="+mn-lt"/>
                          <a:ea typeface="+mn-ea"/>
                          <a:cs typeface="+mn-cs"/>
                        </a:rPr>
                        <a:t>6-hour time difference + 10 hours travel time </a:t>
                      </a:r>
                    </a:p>
                    <a:p>
                      <a:pPr>
                        <a:lnSpc>
                          <a:spcPct val="150000"/>
                        </a:lnSpc>
                        <a:spcAft>
                          <a:spcPts val="1200"/>
                        </a:spcAft>
                      </a:pPr>
                      <a:r>
                        <a:rPr lang="en-AU" sz="1800" kern="1200" dirty="0">
                          <a:solidFill>
                            <a:schemeClr val="tx1"/>
                          </a:solidFill>
                          <a:effectLst/>
                          <a:latin typeface="+mn-lt"/>
                          <a:ea typeface="+mn-ea"/>
                          <a:cs typeface="+mn-cs"/>
                        </a:rPr>
                        <a:t>= 16 hours</a:t>
                      </a:r>
                    </a:p>
                    <a:p>
                      <a:pPr>
                        <a:lnSpc>
                          <a:spcPct val="150000"/>
                        </a:lnSpc>
                        <a:spcAft>
                          <a:spcPts val="1200"/>
                        </a:spcAft>
                      </a:pPr>
                      <a:r>
                        <a:rPr lang="en-AU" sz="1800" kern="1200" dirty="0">
                          <a:solidFill>
                            <a:schemeClr val="tx1"/>
                          </a:solidFill>
                          <a:effectLst/>
                          <a:latin typeface="+mn-lt"/>
                          <a:ea typeface="+mn-ea"/>
                          <a:cs typeface="+mn-cs"/>
                        </a:rPr>
                        <a:t>16 hours before 6 pm Friday </a:t>
                      </a:r>
                    </a:p>
                    <a:p>
                      <a:pPr>
                        <a:lnSpc>
                          <a:spcPct val="150000"/>
                        </a:lnSpc>
                        <a:spcAft>
                          <a:spcPts val="1200"/>
                        </a:spcAft>
                      </a:pPr>
                      <a:r>
                        <a:rPr lang="en-AU" sz="1800" kern="1200" dirty="0">
                          <a:solidFill>
                            <a:schemeClr val="tx1"/>
                          </a:solidFill>
                          <a:effectLst/>
                          <a:latin typeface="+mn-lt"/>
                          <a:ea typeface="+mn-ea"/>
                          <a:cs typeface="+mn-cs"/>
                        </a:rPr>
                        <a:t>= 2 am Friday.</a:t>
                      </a:r>
                    </a:p>
                  </a:txBody>
                  <a:tcPr/>
                </a:tc>
                <a:extLst>
                  <a:ext uri="{0D108BD9-81ED-4DB2-BD59-A6C34878D82A}">
                    <a16:rowId xmlns:a16="http://schemas.microsoft.com/office/drawing/2014/main" val="1885394948"/>
                  </a:ext>
                </a:extLst>
              </a:tr>
            </a:tbl>
          </a:graphicData>
        </a:graphic>
      </p:graphicFrame>
      <p:sp>
        <p:nvSpPr>
          <p:cNvPr id="2" name="Slide Number Placeholder 1">
            <a:extLst>
              <a:ext uri="{FF2B5EF4-FFF2-40B4-BE49-F238E27FC236}">
                <a16:creationId xmlns:a16="http://schemas.microsoft.com/office/drawing/2014/main" id="{9C4BA735-0AAC-F396-4393-73FF609B25A3}"/>
              </a:ext>
            </a:extLst>
          </p:cNvPr>
          <p:cNvSpPr>
            <a:spLocks noGrp="1"/>
          </p:cNvSpPr>
          <p:nvPr>
            <p:ph type="sldNum" sz="quarter" idx="12"/>
          </p:nvPr>
        </p:nvSpPr>
        <p:spPr/>
        <p:txBody>
          <a:bodyPr/>
          <a:lstStyle/>
          <a:p>
            <a:fld id="{10A01DC5-1685-4615-8240-15192985C6A2}" type="slidenum">
              <a:rPr lang="en-AU" smtClean="0"/>
              <a:t>10</a:t>
            </a:fld>
            <a:endParaRPr lang="en-AU"/>
          </a:p>
        </p:txBody>
      </p:sp>
    </p:spTree>
    <p:extLst>
      <p:ext uri="{BB962C8B-B14F-4D97-AF65-F5344CB8AC3E}">
        <p14:creationId xmlns:p14="http://schemas.microsoft.com/office/powerpoint/2010/main" val="9683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8727F5C-4A20-993A-5753-39779DFFFFE3}"/>
              </a:ext>
            </a:extLst>
          </p:cNvPr>
          <p:cNvSpPr>
            <a:spLocks noGrp="1"/>
          </p:cNvSpPr>
          <p:nvPr>
            <p:ph type="title"/>
          </p:nvPr>
        </p:nvSpPr>
        <p:spPr/>
        <p:txBody>
          <a:bodyPr/>
          <a:lstStyle/>
          <a:p>
            <a:r>
              <a:rPr lang="en-AU" dirty="0"/>
              <a:t>Comparative examples – Your turn (2)</a:t>
            </a:r>
          </a:p>
        </p:txBody>
      </p:sp>
      <p:sp>
        <p:nvSpPr>
          <p:cNvPr id="5" name="TextBox 4">
            <a:extLst>
              <a:ext uri="{FF2B5EF4-FFF2-40B4-BE49-F238E27FC236}">
                <a16:creationId xmlns:a16="http://schemas.microsoft.com/office/drawing/2014/main" id="{076D4482-C991-BDD7-E209-DA0E75EC4A24}"/>
              </a:ext>
            </a:extLst>
          </p:cNvPr>
          <p:cNvSpPr txBox="1"/>
          <p:nvPr/>
        </p:nvSpPr>
        <p:spPr>
          <a:xfrm>
            <a:off x="269334" y="1007289"/>
            <a:ext cx="11484000" cy="1441357"/>
          </a:xfrm>
          <a:prstGeom prst="rect">
            <a:avLst/>
          </a:prstGeom>
          <a:noFill/>
          <a:ln>
            <a:solidFill>
              <a:schemeClr val="tx1"/>
            </a:solidFill>
          </a:ln>
        </p:spPr>
        <p:txBody>
          <a:bodyPr wrap="square">
            <a:spAutoFit/>
          </a:bodyPr>
          <a:lstStyle/>
          <a:p>
            <a:pPr marL="0" marR="0" lvl="0" indent="0" algn="l" defTabSz="914377" rtl="0" eaLnBrk="1" fontAlgn="auto" latinLnBrk="0" hangingPunct="1">
              <a:lnSpc>
                <a:spcPct val="150000"/>
              </a:lnSpc>
              <a:spcBef>
                <a:spcPts val="0"/>
              </a:spcBef>
              <a:spcAft>
                <a:spcPts val="1200"/>
              </a:spcAft>
              <a:buClrTx/>
              <a:buSzTx/>
              <a:buFontTx/>
              <a:buNone/>
              <a:tabLst/>
              <a:defRPr/>
            </a:pPr>
            <a:r>
              <a:rPr kumimoji="0" lang="en-AU" sz="1800" b="0" i="0" u="none" strike="noStrike" kern="1200" cap="none" spc="0" normalizeH="0" baseline="0" noProof="0" dirty="0">
                <a:ln>
                  <a:noFill/>
                </a:ln>
                <a:solidFill>
                  <a:srgbClr val="22272B"/>
                </a:solidFill>
                <a:effectLst/>
                <a:uLnTx/>
                <a:uFillTx/>
                <a:latin typeface="Arial" panose="020B0604020202020204"/>
                <a:ea typeface="+mn-ea"/>
                <a:cs typeface="+mn-cs"/>
              </a:rPr>
              <a:t>Steve will travel from Dubai (UTC+4) to New York (UTC-5). The flight from Dubai to New York will take 18 hours. The flight will arrive in Dubai at 11 am Monday.</a:t>
            </a:r>
          </a:p>
          <a:p>
            <a:pPr marL="0" marR="0" lvl="0" indent="0" algn="l" defTabSz="914377" rtl="0" eaLnBrk="1" fontAlgn="auto" latinLnBrk="0" hangingPunct="1">
              <a:lnSpc>
                <a:spcPct val="150000"/>
              </a:lnSpc>
              <a:spcBef>
                <a:spcPts val="0"/>
              </a:spcBef>
              <a:spcAft>
                <a:spcPts val="1200"/>
              </a:spcAft>
              <a:buClrTx/>
              <a:buSzTx/>
              <a:buFontTx/>
              <a:buNone/>
              <a:tabLst/>
              <a:defRPr/>
            </a:pPr>
            <a:r>
              <a:rPr kumimoji="0" lang="en-AU" sz="1800" b="0" i="0" u="none" strike="noStrike" kern="1200" cap="none" spc="0" normalizeH="0" baseline="0" noProof="0" dirty="0">
                <a:ln>
                  <a:noFill/>
                </a:ln>
                <a:solidFill>
                  <a:srgbClr val="22272B"/>
                </a:solidFill>
                <a:effectLst/>
                <a:uLnTx/>
                <a:uFillTx/>
                <a:latin typeface="Arial" panose="020B0604020202020204"/>
                <a:ea typeface="+mn-ea"/>
                <a:cs typeface="+mn-cs"/>
              </a:rPr>
              <a:t>On what day and at what time will Steve leave New York?</a:t>
            </a:r>
          </a:p>
        </p:txBody>
      </p:sp>
      <p:graphicFrame>
        <p:nvGraphicFramePr>
          <p:cNvPr id="7" name="Table 6" descr="3 methods showing how to change time zones, add the travel time and finding the time difference.">
            <a:extLst>
              <a:ext uri="{FF2B5EF4-FFF2-40B4-BE49-F238E27FC236}">
                <a16:creationId xmlns:a16="http://schemas.microsoft.com/office/drawing/2014/main" id="{9EC35C81-B2DA-3952-F6E5-341DFC5027B2}"/>
              </a:ext>
            </a:extLst>
          </p:cNvPr>
          <p:cNvGraphicFramePr>
            <a:graphicFrameLocks noGrp="1"/>
          </p:cNvGraphicFramePr>
          <p:nvPr>
            <p:extLst>
              <p:ext uri="{D42A27DB-BD31-4B8C-83A1-F6EECF244321}">
                <p14:modId xmlns:p14="http://schemas.microsoft.com/office/powerpoint/2010/main" val="3370618212"/>
              </p:ext>
            </p:extLst>
          </p:nvPr>
        </p:nvGraphicFramePr>
        <p:xfrm>
          <a:off x="269334" y="2550335"/>
          <a:ext cx="11484000" cy="3758867"/>
        </p:xfrm>
        <a:graphic>
          <a:graphicData uri="http://schemas.openxmlformats.org/drawingml/2006/table">
            <a:tbl>
              <a:tblPr firstRow="1" bandRow="1">
                <a:tableStyleId>{5940675A-B579-460E-94D1-54222C63F5DA}</a:tableStyleId>
              </a:tblPr>
              <a:tblGrid>
                <a:gridCol w="3828000">
                  <a:extLst>
                    <a:ext uri="{9D8B030D-6E8A-4147-A177-3AD203B41FA5}">
                      <a16:colId xmlns:a16="http://schemas.microsoft.com/office/drawing/2014/main" val="4030565086"/>
                    </a:ext>
                  </a:extLst>
                </a:gridCol>
                <a:gridCol w="3828000">
                  <a:extLst>
                    <a:ext uri="{9D8B030D-6E8A-4147-A177-3AD203B41FA5}">
                      <a16:colId xmlns:a16="http://schemas.microsoft.com/office/drawing/2014/main" val="2386380740"/>
                    </a:ext>
                  </a:extLst>
                </a:gridCol>
                <a:gridCol w="3828000">
                  <a:extLst>
                    <a:ext uri="{9D8B030D-6E8A-4147-A177-3AD203B41FA5}">
                      <a16:colId xmlns:a16="http://schemas.microsoft.com/office/drawing/2014/main" val="3748420837"/>
                    </a:ext>
                  </a:extLst>
                </a:gridCol>
              </a:tblGrid>
              <a:tr h="475559">
                <a:tc>
                  <a:txBody>
                    <a:bodyPr/>
                    <a:lstStyle/>
                    <a:p>
                      <a:pPr>
                        <a:lnSpc>
                          <a:spcPct val="150000"/>
                        </a:lnSpc>
                        <a:spcAft>
                          <a:spcPts val="1200"/>
                        </a:spcAft>
                      </a:pPr>
                      <a:r>
                        <a:rPr lang="en-AU" dirty="0"/>
                        <a:t>Method 1 – change time zone first</a:t>
                      </a:r>
                    </a:p>
                  </a:txBody>
                  <a:tcPr>
                    <a:solidFill>
                      <a:schemeClr val="accent4"/>
                    </a:solidFill>
                  </a:tcPr>
                </a:tc>
                <a:tc>
                  <a:txBody>
                    <a:bodyPr/>
                    <a:lstStyle/>
                    <a:p>
                      <a:pPr>
                        <a:lnSpc>
                          <a:spcPct val="150000"/>
                        </a:lnSpc>
                        <a:spcAft>
                          <a:spcPts val="1200"/>
                        </a:spcAft>
                      </a:pPr>
                      <a:r>
                        <a:rPr lang="en-AU" dirty="0"/>
                        <a:t>Method 2 – add travel times first</a:t>
                      </a:r>
                    </a:p>
                  </a:txBody>
                  <a:tcPr>
                    <a:solidFill>
                      <a:schemeClr val="accent4"/>
                    </a:solidFill>
                  </a:tcPr>
                </a:tc>
                <a:tc>
                  <a:txBody>
                    <a:bodyPr/>
                    <a:lstStyle/>
                    <a:p>
                      <a:pPr>
                        <a:lnSpc>
                          <a:spcPct val="150000"/>
                        </a:lnSpc>
                        <a:spcAft>
                          <a:spcPts val="1200"/>
                        </a:spcAft>
                      </a:pPr>
                      <a:r>
                        <a:rPr lang="en-AU" dirty="0"/>
                        <a:t>Method 3 – time difference</a:t>
                      </a:r>
                    </a:p>
                  </a:txBody>
                  <a:tcPr>
                    <a:solidFill>
                      <a:schemeClr val="accent4"/>
                    </a:solidFill>
                  </a:tcPr>
                </a:tc>
                <a:extLst>
                  <a:ext uri="{0D108BD9-81ED-4DB2-BD59-A6C34878D82A}">
                    <a16:rowId xmlns:a16="http://schemas.microsoft.com/office/drawing/2014/main" val="3634250709"/>
                  </a:ext>
                </a:extLst>
              </a:tr>
              <a:tr h="3283308">
                <a:tc>
                  <a:txBody>
                    <a:bodyPr/>
                    <a:lstStyle/>
                    <a:p>
                      <a:pPr>
                        <a:lnSpc>
                          <a:spcPct val="150000"/>
                        </a:lnSpc>
                        <a:spcAft>
                          <a:spcPts val="1200"/>
                        </a:spcAft>
                      </a:pPr>
                      <a:r>
                        <a:rPr lang="en-AU" sz="1800" kern="1200" dirty="0">
                          <a:solidFill>
                            <a:schemeClr val="tx1"/>
                          </a:solidFill>
                          <a:effectLst/>
                          <a:latin typeface="+mn-lt"/>
                          <a:ea typeface="+mn-ea"/>
                          <a:cs typeface="+mn-cs"/>
                        </a:rPr>
                        <a:t>11 am Monday – 9 hours </a:t>
                      </a:r>
                    </a:p>
                    <a:p>
                      <a:pPr>
                        <a:lnSpc>
                          <a:spcPct val="150000"/>
                        </a:lnSpc>
                        <a:spcAft>
                          <a:spcPts val="1200"/>
                        </a:spcAft>
                      </a:pPr>
                      <a:r>
                        <a:rPr lang="en-AU" sz="1800" kern="1200" dirty="0">
                          <a:solidFill>
                            <a:schemeClr val="tx1"/>
                          </a:solidFill>
                          <a:effectLst/>
                          <a:latin typeface="+mn-lt"/>
                          <a:ea typeface="+mn-ea"/>
                          <a:cs typeface="+mn-cs"/>
                        </a:rPr>
                        <a:t>= 2 am Monday in New York</a:t>
                      </a:r>
                    </a:p>
                    <a:p>
                      <a:pPr marL="285750" indent="-285750">
                        <a:lnSpc>
                          <a:spcPct val="150000"/>
                        </a:lnSpc>
                        <a:spcAft>
                          <a:spcPts val="1200"/>
                        </a:spcAft>
                        <a:buFontTx/>
                        <a:buChar char="-"/>
                      </a:pPr>
                      <a:r>
                        <a:rPr lang="en-AU" sz="1800" kern="1200" dirty="0">
                          <a:solidFill>
                            <a:schemeClr val="tx1"/>
                          </a:solidFill>
                          <a:effectLst/>
                          <a:latin typeface="+mn-lt"/>
                          <a:ea typeface="+mn-ea"/>
                          <a:cs typeface="+mn-cs"/>
                        </a:rPr>
                        <a:t>18 hrs flight time </a:t>
                      </a:r>
                    </a:p>
                    <a:p>
                      <a:pPr marL="0" indent="0">
                        <a:lnSpc>
                          <a:spcPct val="150000"/>
                        </a:lnSpc>
                        <a:spcAft>
                          <a:spcPts val="1200"/>
                        </a:spcAft>
                        <a:buFontTx/>
                        <a:buNone/>
                      </a:pPr>
                      <a:r>
                        <a:rPr lang="en-AU" sz="1800" kern="1200" dirty="0">
                          <a:solidFill>
                            <a:schemeClr val="tx1"/>
                          </a:solidFill>
                          <a:effectLst/>
                          <a:latin typeface="+mn-lt"/>
                          <a:ea typeface="+mn-ea"/>
                          <a:cs typeface="+mn-cs"/>
                        </a:rPr>
                        <a:t>= 8 am Sunday </a:t>
                      </a:r>
                      <a:endParaRPr lang="en-AU" dirty="0"/>
                    </a:p>
                  </a:txBody>
                  <a:tcPr/>
                </a:tc>
                <a:tc>
                  <a:txBody>
                    <a:bodyPr/>
                    <a:lstStyle/>
                    <a:p>
                      <a:pPr>
                        <a:lnSpc>
                          <a:spcPct val="150000"/>
                        </a:lnSpc>
                        <a:spcAft>
                          <a:spcPts val="1200"/>
                        </a:spcAft>
                      </a:pPr>
                      <a:r>
                        <a:rPr lang="en-AU" sz="1800" kern="1200" dirty="0">
                          <a:solidFill>
                            <a:schemeClr val="tx1"/>
                          </a:solidFill>
                          <a:effectLst/>
                          <a:latin typeface="+mn-lt"/>
                          <a:ea typeface="+mn-ea"/>
                          <a:cs typeface="+mn-cs"/>
                        </a:rPr>
                        <a:t>11 am Monday - 18 hours </a:t>
                      </a:r>
                    </a:p>
                    <a:p>
                      <a:pPr>
                        <a:lnSpc>
                          <a:spcPct val="150000"/>
                        </a:lnSpc>
                        <a:spcAft>
                          <a:spcPts val="1200"/>
                        </a:spcAft>
                      </a:pPr>
                      <a:r>
                        <a:rPr lang="en-AU" sz="1800" kern="1200" dirty="0">
                          <a:solidFill>
                            <a:schemeClr val="tx1"/>
                          </a:solidFill>
                          <a:effectLst/>
                          <a:latin typeface="+mn-lt"/>
                          <a:ea typeface="+mn-ea"/>
                          <a:cs typeface="+mn-cs"/>
                        </a:rPr>
                        <a:t>= 5 pm Sunday</a:t>
                      </a:r>
                    </a:p>
                    <a:p>
                      <a:pPr>
                        <a:lnSpc>
                          <a:spcPct val="150000"/>
                        </a:lnSpc>
                        <a:spcAft>
                          <a:spcPts val="1200"/>
                        </a:spcAft>
                      </a:pPr>
                      <a:r>
                        <a:rPr lang="en-AU" sz="1800" kern="1200" dirty="0">
                          <a:solidFill>
                            <a:schemeClr val="tx1"/>
                          </a:solidFill>
                          <a:effectLst/>
                          <a:latin typeface="+mn-lt"/>
                          <a:ea typeface="+mn-ea"/>
                          <a:cs typeface="+mn-cs"/>
                        </a:rPr>
                        <a:t>Time change 5 pm Sunday - 9 hours </a:t>
                      </a:r>
                    </a:p>
                    <a:p>
                      <a:pPr>
                        <a:lnSpc>
                          <a:spcPct val="150000"/>
                        </a:lnSpc>
                        <a:spcAft>
                          <a:spcPts val="1200"/>
                        </a:spcAft>
                      </a:pPr>
                      <a:r>
                        <a:rPr lang="en-AU" sz="1800" kern="1200" dirty="0">
                          <a:solidFill>
                            <a:schemeClr val="tx1"/>
                          </a:solidFill>
                          <a:effectLst/>
                          <a:latin typeface="+mn-lt"/>
                          <a:ea typeface="+mn-ea"/>
                          <a:cs typeface="+mn-cs"/>
                        </a:rPr>
                        <a:t>= 8 am Sunday</a:t>
                      </a:r>
                    </a:p>
                  </a:txBody>
                  <a:tcPr/>
                </a:tc>
                <a:tc>
                  <a:txBody>
                    <a:bodyPr/>
                    <a:lstStyle/>
                    <a:p>
                      <a:pPr>
                        <a:lnSpc>
                          <a:spcPct val="150000"/>
                        </a:lnSpc>
                        <a:spcAft>
                          <a:spcPts val="1200"/>
                        </a:spcAft>
                      </a:pPr>
                      <a:r>
                        <a:rPr lang="en-AU" sz="1800" kern="1200" dirty="0">
                          <a:solidFill>
                            <a:schemeClr val="tx1"/>
                          </a:solidFill>
                          <a:effectLst/>
                          <a:latin typeface="+mn-lt"/>
                          <a:ea typeface="+mn-ea"/>
                          <a:cs typeface="+mn-cs"/>
                        </a:rPr>
                        <a:t>-9 hour – 18-hour flight </a:t>
                      </a:r>
                    </a:p>
                    <a:p>
                      <a:pPr>
                        <a:lnSpc>
                          <a:spcPct val="150000"/>
                        </a:lnSpc>
                        <a:spcAft>
                          <a:spcPts val="1200"/>
                        </a:spcAft>
                      </a:pPr>
                      <a:r>
                        <a:rPr lang="en-AU" sz="1800" kern="1200" dirty="0">
                          <a:solidFill>
                            <a:schemeClr val="tx1"/>
                          </a:solidFill>
                          <a:effectLst/>
                          <a:latin typeface="+mn-lt"/>
                          <a:ea typeface="+mn-ea"/>
                          <a:cs typeface="+mn-cs"/>
                        </a:rPr>
                        <a:t>= - 27 hours</a:t>
                      </a:r>
                    </a:p>
                    <a:p>
                      <a:pPr>
                        <a:lnSpc>
                          <a:spcPct val="150000"/>
                        </a:lnSpc>
                        <a:spcAft>
                          <a:spcPts val="1200"/>
                        </a:spcAft>
                      </a:pPr>
                      <a:r>
                        <a:rPr lang="en-AU" sz="1800" kern="1200" dirty="0">
                          <a:solidFill>
                            <a:schemeClr val="tx1"/>
                          </a:solidFill>
                          <a:effectLst/>
                          <a:latin typeface="+mn-lt"/>
                          <a:ea typeface="+mn-ea"/>
                          <a:cs typeface="+mn-cs"/>
                        </a:rPr>
                        <a:t>- 27 hours from 11 am Monday </a:t>
                      </a:r>
                    </a:p>
                    <a:p>
                      <a:pPr>
                        <a:lnSpc>
                          <a:spcPct val="150000"/>
                        </a:lnSpc>
                        <a:spcAft>
                          <a:spcPts val="1200"/>
                        </a:spcAft>
                      </a:pPr>
                      <a:r>
                        <a:rPr lang="en-AU" sz="1800" kern="1200" dirty="0">
                          <a:solidFill>
                            <a:schemeClr val="tx1"/>
                          </a:solidFill>
                          <a:effectLst/>
                          <a:latin typeface="+mn-lt"/>
                          <a:ea typeface="+mn-ea"/>
                          <a:cs typeface="+mn-cs"/>
                        </a:rPr>
                        <a:t>= 8 am Sunday</a:t>
                      </a:r>
                    </a:p>
                  </a:txBody>
                  <a:tcPr/>
                </a:tc>
                <a:extLst>
                  <a:ext uri="{0D108BD9-81ED-4DB2-BD59-A6C34878D82A}">
                    <a16:rowId xmlns:a16="http://schemas.microsoft.com/office/drawing/2014/main" val="1121877503"/>
                  </a:ext>
                </a:extLst>
              </a:tr>
            </a:tbl>
          </a:graphicData>
        </a:graphic>
      </p:graphicFrame>
      <p:sp>
        <p:nvSpPr>
          <p:cNvPr id="2" name="Slide Number Placeholder 1">
            <a:extLst>
              <a:ext uri="{FF2B5EF4-FFF2-40B4-BE49-F238E27FC236}">
                <a16:creationId xmlns:a16="http://schemas.microsoft.com/office/drawing/2014/main" id="{EA9FA7E4-61B8-D447-CEAE-B47D295947DF}"/>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11</a:t>
            </a:fld>
            <a:endParaRPr lang="en-AU"/>
          </a:p>
        </p:txBody>
      </p:sp>
    </p:spTree>
    <p:extLst>
      <p:ext uri="{BB962C8B-B14F-4D97-AF65-F5344CB8AC3E}">
        <p14:creationId xmlns:p14="http://schemas.microsoft.com/office/powerpoint/2010/main" val="959691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8A2B4C-7C30-E419-70FB-AC11F1082D3E}"/>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87704CFD-544D-B423-7121-5AEC065EB6B1}"/>
              </a:ext>
            </a:extLst>
          </p:cNvPr>
          <p:cNvSpPr>
            <a:spLocks noGrp="1"/>
          </p:cNvSpPr>
          <p:nvPr>
            <p:ph type="ctrTitle"/>
          </p:nvPr>
        </p:nvSpPr>
        <p:spPr/>
        <p:txBody>
          <a:bodyPr/>
          <a:lstStyle/>
          <a:p>
            <a:r>
              <a:rPr lang="en-AU">
                <a:latin typeface="+mj-lt"/>
              </a:rPr>
              <a:t>Independent practice</a:t>
            </a:r>
          </a:p>
        </p:txBody>
      </p:sp>
    </p:spTree>
    <p:extLst>
      <p:ext uri="{BB962C8B-B14F-4D97-AF65-F5344CB8AC3E}">
        <p14:creationId xmlns:p14="http://schemas.microsoft.com/office/powerpoint/2010/main" val="4123385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FBD9D2-AADD-FABB-97D0-B0FB4F3C215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6DFFADD-8E70-6267-A10B-6F1BC0967797}"/>
              </a:ext>
              <a:ext uri="{C183D7F6-B498-43B3-948B-1728B52AA6E4}">
                <adec:decorative xmlns:adec="http://schemas.microsoft.com/office/drawing/2017/decorative" val="1"/>
              </a:ext>
            </a:extLst>
          </p:cNvPr>
          <p:cNvSpPr>
            <a:spLocks noGrp="1"/>
          </p:cNvSpPr>
          <p:nvPr>
            <p:ph type="title" idx="4294967295"/>
          </p:nvPr>
        </p:nvSpPr>
        <p:spPr>
          <a:xfrm>
            <a:off x="360000" y="-1008000"/>
            <a:ext cx="10080000" cy="1008000"/>
          </a:xfrm>
        </p:spPr>
        <p:txBody>
          <a:bodyPr vert="horz" lIns="0" tIns="0" rIns="0" bIns="0" rtlCol="0" anchor="b">
            <a:noAutofit/>
          </a:bodyPr>
          <a:lstStyle/>
          <a:p>
            <a:r>
              <a:rPr lang="en-AU"/>
              <a:t>Approaching questions scaffold</a:t>
            </a:r>
          </a:p>
        </p:txBody>
      </p:sp>
      <p:pic>
        <p:nvPicPr>
          <p:cNvPr id="4" name="Picture 3">
            <a:extLst>
              <a:ext uri="{FF2B5EF4-FFF2-40B4-BE49-F238E27FC236}">
                <a16:creationId xmlns:a16="http://schemas.microsoft.com/office/drawing/2014/main" id="{D9253B5E-AF71-A2B9-80A2-708D01C3B6F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Slide Number Placeholder 1">
            <a:extLst>
              <a:ext uri="{FF2B5EF4-FFF2-40B4-BE49-F238E27FC236}">
                <a16:creationId xmlns:a16="http://schemas.microsoft.com/office/drawing/2014/main" id="{AE0057C8-9960-6F82-7845-9FB18E18C707}"/>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13</a:t>
            </a:fld>
            <a:endParaRPr lang="en-AU"/>
          </a:p>
        </p:txBody>
      </p:sp>
    </p:spTree>
    <p:extLst>
      <p:ext uri="{BB962C8B-B14F-4D97-AF65-F5344CB8AC3E}">
        <p14:creationId xmlns:p14="http://schemas.microsoft.com/office/powerpoint/2010/main" val="3378489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A8966FD-9600-3EC7-EF10-06492353388E}"/>
              </a:ext>
            </a:extLst>
          </p:cNvPr>
          <p:cNvSpPr>
            <a:spLocks noGrp="1"/>
          </p:cNvSpPr>
          <p:nvPr>
            <p:ph type="title"/>
          </p:nvPr>
        </p:nvSpPr>
        <p:spPr/>
        <p:txBody>
          <a:bodyPr/>
          <a:lstStyle/>
          <a:p>
            <a:r>
              <a:rPr lang="en-AU">
                <a:latin typeface="+mj-lt"/>
              </a:rPr>
              <a:t>References</a:t>
            </a:r>
          </a:p>
        </p:txBody>
      </p:sp>
      <p:sp>
        <p:nvSpPr>
          <p:cNvPr id="6" name="TextBox 5">
            <a:extLst>
              <a:ext uri="{FF2B5EF4-FFF2-40B4-BE49-F238E27FC236}">
                <a16:creationId xmlns:a16="http://schemas.microsoft.com/office/drawing/2014/main" id="{EABCE76F-41B1-7EE2-14F1-DC744150DE0C}"/>
              </a:ext>
            </a:extLst>
          </p:cNvPr>
          <p:cNvSpPr txBox="1"/>
          <p:nvPr/>
        </p:nvSpPr>
        <p:spPr>
          <a:xfrm>
            <a:off x="335826" y="1397263"/>
            <a:ext cx="11471999" cy="1597297"/>
          </a:xfrm>
          <a:prstGeom prst="rect">
            <a:avLst/>
          </a:prstGeom>
          <a:noFill/>
        </p:spPr>
        <p:txBody>
          <a:bodyPr wrap="square">
            <a:spAutoFit/>
          </a:bodyPr>
          <a:lstStyle/>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a:ln>
                  <a:noFill/>
                </a:ln>
                <a:solidFill>
                  <a:srgbClr val="FFFFFF"/>
                </a:solidFill>
                <a:effectLst/>
                <a:uLnTx/>
                <a:uFillTx/>
                <a:ea typeface="+mn-ea"/>
                <a:cs typeface="+mn-cs"/>
              </a:rPr>
              <a:t>This presentation contains NSW Curriculum and syllabus content. The NSW Curriculum is developed by the NSW Education Standards Authority. This content is prepared by NESA for and on behalf of the Crown in the right of the State of New South Wales. The material is protected by Crown copyright.</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a:ln>
                  <a:noFill/>
                </a:ln>
                <a:solidFill>
                  <a:srgbClr val="FFFFFF"/>
                </a:solidFill>
                <a:effectLst/>
                <a:uLnTx/>
                <a:uFillTx/>
                <a:ea typeface="+mn-ea"/>
                <a:cs typeface="+mn-cs"/>
              </a:rPr>
              <a:t>Please refer to the NESA Copyright Disclaimer for more information </a:t>
            </a:r>
            <a:r>
              <a:rPr kumimoji="0" lang="en-AU" sz="1200" b="0" i="0" u="none" strike="noStrike" kern="1200" cap="none" spc="0" normalizeH="0" baseline="0" noProof="0">
                <a:ln>
                  <a:noFill/>
                </a:ln>
                <a:solidFill>
                  <a:srgbClr val="CBEDFD"/>
                </a:solidFill>
                <a:effectLst/>
                <a:uLnTx/>
                <a:uFillTx/>
                <a:ea typeface="+mn-ea"/>
                <a:cs typeface="+mn-cs"/>
                <a:hlinkClick r:id="rId3">
                  <a:extLst>
                    <a:ext uri="{A12FA001-AC4F-418D-AE19-62706E023703}">
                      <ahyp:hlinkClr xmlns:ahyp="http://schemas.microsoft.com/office/drawing/2018/hyperlinkcolor" val="tx"/>
                    </a:ext>
                  </a:extLst>
                </a:hlinkClick>
              </a:rPr>
              <a:t>https://educationstandards.nsw.edu.au/wps/portal/nesa/mini-footer/copyright</a:t>
            </a:r>
            <a:r>
              <a:rPr kumimoji="0" lang="en-AU" sz="1200" b="0" i="0" u="none" strike="noStrike" kern="1200" cap="none" spc="0" normalizeH="0" baseline="0" noProof="0">
                <a:ln>
                  <a:noFill/>
                </a:ln>
                <a:solidFill>
                  <a:srgbClr val="FFFFFF"/>
                </a:solidFill>
                <a:effectLst/>
                <a:uLnTx/>
                <a:uFillTx/>
                <a:ea typeface="+mn-ea"/>
                <a:cs typeface="+mn-cs"/>
              </a:rPr>
              <a:t>. </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a:ln>
                  <a:noFill/>
                </a:ln>
                <a:solidFill>
                  <a:srgbClr val="FFFFFF"/>
                </a:solidFill>
                <a:effectLst/>
                <a:uLnTx/>
                <a:uFillTx/>
                <a:ea typeface="+mn-ea"/>
                <a:cs typeface="+mn-cs"/>
              </a:rPr>
              <a:t>NESA holds the only official and up-to-date versions of the NSW Curriculum and syllabus documents. Please visit the NSW Education Standards Authority (NESA) website </a:t>
            </a:r>
            <a:r>
              <a:rPr kumimoji="0" lang="en-AU" sz="1200" b="0" i="0" u="none" strike="noStrike" kern="1200" cap="none" spc="0" normalizeH="0" baseline="0" noProof="0">
                <a:ln>
                  <a:noFill/>
                </a:ln>
                <a:solidFill>
                  <a:srgbClr val="CBEDFD"/>
                </a:solidFill>
                <a:effectLst/>
                <a:uLnTx/>
                <a:uFillTx/>
                <a:ea typeface="+mn-ea"/>
                <a:cs typeface="+mn-cs"/>
                <a:hlinkClick r:id="rId4">
                  <a:extLst>
                    <a:ext uri="{A12FA001-AC4F-418D-AE19-62706E023703}">
                      <ahyp:hlinkClr xmlns:ahyp="http://schemas.microsoft.com/office/drawing/2018/hyperlinkcolor" val="tx"/>
                    </a:ext>
                  </a:extLst>
                </a:hlinkClick>
              </a:rPr>
              <a:t>https://educationstandards.nsw.edu.au/wps/portal/nesa/home</a:t>
            </a:r>
            <a:r>
              <a:rPr kumimoji="0" lang="en-AU" sz="1200" b="0" i="0" u="none" strike="noStrike" kern="1200" cap="none" spc="0" normalizeH="0" baseline="0" noProof="0">
                <a:ln>
                  <a:noFill/>
                </a:ln>
                <a:solidFill>
                  <a:srgbClr val="CBEDFD"/>
                </a:solidFill>
                <a:effectLst/>
                <a:uLnTx/>
                <a:uFillTx/>
                <a:ea typeface="+mn-ea"/>
                <a:cs typeface="+mn-cs"/>
              </a:rPr>
              <a:t> </a:t>
            </a:r>
            <a:r>
              <a:rPr kumimoji="0" lang="en-AU" sz="1200" b="0" i="0" u="none" strike="noStrike" kern="1200" cap="none" spc="0" normalizeH="0" baseline="0" noProof="0">
                <a:ln>
                  <a:noFill/>
                </a:ln>
                <a:solidFill>
                  <a:srgbClr val="FFFFFF"/>
                </a:solidFill>
                <a:effectLst/>
                <a:uLnTx/>
                <a:uFillTx/>
                <a:ea typeface="+mn-ea"/>
                <a:cs typeface="+mn-cs"/>
              </a:rPr>
              <a:t>and the NSW Curriculum website </a:t>
            </a:r>
            <a:r>
              <a:rPr kumimoji="0" lang="en-AU" sz="1200" b="0" i="0" u="none" strike="noStrike" kern="1200" cap="none" spc="0" normalizeH="0" baseline="0" noProof="0">
                <a:ln>
                  <a:noFill/>
                </a:ln>
                <a:solidFill>
                  <a:srgbClr val="CBEDFD"/>
                </a:solidFill>
                <a:effectLst/>
                <a:uLnTx/>
                <a:uFillTx/>
                <a:ea typeface="+mn-ea"/>
                <a:cs typeface="+mn-cs"/>
                <a:hlinkClick r:id="rId5">
                  <a:extLst>
                    <a:ext uri="{A12FA001-AC4F-418D-AE19-62706E023703}">
                      <ahyp:hlinkClr xmlns:ahyp="http://schemas.microsoft.com/office/drawing/2018/hyperlinkcolor" val="tx"/>
                    </a:ext>
                  </a:extLst>
                </a:hlinkClick>
              </a:rPr>
              <a:t>https://curriculum.nsw.edu.au</a:t>
            </a:r>
            <a:r>
              <a:rPr kumimoji="0" lang="en-AU" sz="1200" b="0" i="0" u="none" strike="noStrike" kern="1200" cap="none" spc="0" normalizeH="0" baseline="0" noProof="0">
                <a:ln>
                  <a:noFill/>
                </a:ln>
                <a:solidFill>
                  <a:srgbClr val="FFFFFF"/>
                </a:solidFill>
                <a:effectLst/>
                <a:uLnTx/>
                <a:uFillTx/>
                <a:ea typeface="+mn-ea"/>
                <a:cs typeface="+mn-cs"/>
              </a:rPr>
              <a:t>.</a:t>
            </a:r>
          </a:p>
        </p:txBody>
      </p:sp>
      <p:sp>
        <p:nvSpPr>
          <p:cNvPr id="4" name="Content Placeholder 3">
            <a:extLst>
              <a:ext uri="{FF2B5EF4-FFF2-40B4-BE49-F238E27FC236}">
                <a16:creationId xmlns:a16="http://schemas.microsoft.com/office/drawing/2014/main" id="{B7C07B50-96D9-2E35-E2CE-3139F6377F08}"/>
              </a:ext>
            </a:extLst>
          </p:cNvPr>
          <p:cNvSpPr>
            <a:spLocks noGrp="1"/>
          </p:cNvSpPr>
          <p:nvPr>
            <p:ph idx="1"/>
          </p:nvPr>
        </p:nvSpPr>
        <p:spPr/>
        <p:txBody>
          <a:bodyPr/>
          <a:lstStyle/>
          <a:p>
            <a:r>
              <a:rPr lang="en-AU" u="sng">
                <a:hlinkClick r:id="rId6"/>
              </a:rPr>
              <a:t>Mathematics Standard 11–12 Syllabus</a:t>
            </a:r>
            <a:r>
              <a:rPr lang="en-AU"/>
              <a:t> © NSW Education Standards Authority (NESA) for and on behalf of the Crown in right of the State of New South Wales, 2024.</a:t>
            </a:r>
          </a:p>
        </p:txBody>
      </p:sp>
      <p:sp>
        <p:nvSpPr>
          <p:cNvPr id="2" name="Slide Number Placeholder 1">
            <a:extLst>
              <a:ext uri="{FF2B5EF4-FFF2-40B4-BE49-F238E27FC236}">
                <a16:creationId xmlns:a16="http://schemas.microsoft.com/office/drawing/2014/main" id="{48223418-AC99-D403-B6BA-7F5E5111A87A}"/>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14</a:t>
            </a:fld>
            <a:endParaRPr lang="en-AU"/>
          </a:p>
        </p:txBody>
      </p:sp>
    </p:spTree>
    <p:extLst>
      <p:ext uri="{BB962C8B-B14F-4D97-AF65-F5344CB8AC3E}">
        <p14:creationId xmlns:p14="http://schemas.microsoft.com/office/powerpoint/2010/main" val="1181014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46F84-0A22-2DEF-978C-013AB2B0CDA6}"/>
              </a:ext>
            </a:extLst>
          </p:cNvPr>
          <p:cNvSpPr>
            <a:spLocks noGrp="1"/>
          </p:cNvSpPr>
          <p:nvPr>
            <p:ph type="title"/>
          </p:nvPr>
        </p:nvSpPr>
        <p:spPr>
          <a:xfrm>
            <a:off x="360000" y="360000"/>
            <a:ext cx="10080000" cy="537467"/>
          </a:xfrm>
        </p:spPr>
        <p:txBody>
          <a:bodyPr/>
          <a:lstStyle/>
          <a:p>
            <a:r>
              <a:rPr lang="en-AU">
                <a:latin typeface="+mj-lt"/>
              </a:rPr>
              <a:t>Copyright</a:t>
            </a:r>
          </a:p>
        </p:txBody>
      </p:sp>
      <p:sp>
        <p:nvSpPr>
          <p:cNvPr id="7" name="Text Placeholder 6">
            <a:extLst>
              <a:ext uri="{FF2B5EF4-FFF2-40B4-BE49-F238E27FC236}">
                <a16:creationId xmlns:a16="http://schemas.microsoft.com/office/drawing/2014/main" id="{E762E711-B51D-9854-C2DD-A164FE59F882}"/>
              </a:ext>
            </a:extLst>
          </p:cNvPr>
          <p:cNvSpPr>
            <a:spLocks noGrp="1"/>
          </p:cNvSpPr>
          <p:nvPr>
            <p:ph type="body" sz="quarter" idx="18"/>
          </p:nvPr>
        </p:nvSpPr>
        <p:spPr/>
        <p:txBody>
          <a:bodyPr/>
          <a:lstStyle/>
          <a:p>
            <a:r>
              <a:rPr lang="en-AU">
                <a:latin typeface="+mj-lt"/>
              </a:rPr>
              <a:t>© State of New South Wales (Department of Education), 2026</a:t>
            </a:r>
          </a:p>
        </p:txBody>
      </p:sp>
      <p:sp>
        <p:nvSpPr>
          <p:cNvPr id="8" name="TextBox 7">
            <a:extLst>
              <a:ext uri="{FF2B5EF4-FFF2-40B4-BE49-F238E27FC236}">
                <a16:creationId xmlns:a16="http://schemas.microsoft.com/office/drawing/2014/main" id="{F70BB973-8437-BE43-4C71-6089E7F934FA}"/>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a:solidFill>
                  <a:schemeClr val="bg1"/>
                </a:solidFill>
              </a:rPr>
              <a:t>The copyright material published in this resource is subject to the </a:t>
            </a:r>
            <a:r>
              <a:rPr lang="en-AU" sz="1200" i="1">
                <a:solidFill>
                  <a:schemeClr val="bg1"/>
                </a:solidFill>
              </a:rPr>
              <a:t>Copyright Act 1968</a:t>
            </a:r>
            <a:r>
              <a:rPr lang="en-AU" sz="1200">
                <a:solidFill>
                  <a:schemeClr val="bg1"/>
                </a:solidFill>
              </a:rPr>
              <a:t> (</a:t>
            </a:r>
            <a:r>
              <a:rPr lang="en-AU" sz="1200" err="1">
                <a:solidFill>
                  <a:schemeClr val="bg1"/>
                </a:solidFill>
              </a:rPr>
              <a:t>Cth</a:t>
            </a:r>
            <a:r>
              <a:rPr lang="en-AU" sz="120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a:solidFill>
                  <a:schemeClr val="bg1"/>
                </a:solidFill>
              </a:rPr>
              <a:t>Copyright material available in this resource and owned by the NSW Department of Education is licensed under a </a:t>
            </a:r>
            <a:r>
              <a:rPr lang="en-AU" sz="1200">
                <a:solidFill>
                  <a:schemeClr val="accent4"/>
                </a:solidFill>
                <a:hlinkClick r:id="rId3">
                  <a:extLst>
                    <a:ext uri="{A12FA001-AC4F-418D-AE19-62706E023703}">
                      <ahyp:hlinkClr xmlns:ahyp="http://schemas.microsoft.com/office/drawing/2018/hyperlinkcolor" val="tx"/>
                    </a:ext>
                  </a:extLst>
                </a:hlinkClick>
              </a:rPr>
              <a:t>Creative Commons Attribution 4.0 International (CC BY 4.0) license</a:t>
            </a:r>
            <a:r>
              <a:rPr lang="en-AU" sz="1200">
                <a:solidFill>
                  <a:schemeClr val="bg1"/>
                </a:solidFill>
              </a:rPr>
              <a:t>.</a:t>
            </a:r>
          </a:p>
          <a:p>
            <a:pPr algn="l">
              <a:lnSpc>
                <a:spcPct val="150000"/>
              </a:lnSpc>
              <a:spcAft>
                <a:spcPts val="600"/>
              </a:spcAft>
            </a:pPr>
            <a:r>
              <a:rPr lang="en-AU" sz="1200">
                <a:solidFill>
                  <a:schemeClr val="bg1"/>
                </a:solidFill>
              </a:rPr>
              <a:t>This license allows you to share and adapt the material for any purpose, even commercially.</a:t>
            </a:r>
          </a:p>
          <a:p>
            <a:pPr algn="l">
              <a:lnSpc>
                <a:spcPct val="150000"/>
              </a:lnSpc>
              <a:spcAft>
                <a:spcPts val="600"/>
              </a:spcAft>
            </a:pPr>
            <a:r>
              <a:rPr lang="en-AU" sz="1200">
                <a:solidFill>
                  <a:schemeClr val="bg1"/>
                </a:solidFill>
              </a:rPr>
              <a:t>Attribution should be given to © State of New South Wales (Department of Education), 2026.</a:t>
            </a:r>
          </a:p>
          <a:p>
            <a:pPr algn="l">
              <a:lnSpc>
                <a:spcPct val="150000"/>
              </a:lnSpc>
            </a:pPr>
            <a:r>
              <a:rPr lang="en-AU" sz="1200">
                <a:solidFill>
                  <a:schemeClr val="bg1"/>
                </a:solidFill>
              </a:rPr>
              <a:t>Material in this resource not available under a Creative Commons license:</a:t>
            </a:r>
          </a:p>
          <a:p>
            <a:pPr marL="171450" indent="-171450" algn="l">
              <a:lnSpc>
                <a:spcPct val="150000"/>
              </a:lnSpc>
              <a:buFont typeface="Arial" panose="020B0604020202020204" pitchFamily="34" charset="0"/>
              <a:buChar char="•"/>
            </a:pPr>
            <a:r>
              <a:rPr lang="en-AU" sz="120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a:solidFill>
                  <a:schemeClr val="bg1"/>
                </a:solidFill>
                <a:latin typeface="+mj-lt"/>
              </a:rPr>
              <a:t>Links to third-party material and websites</a:t>
            </a:r>
          </a:p>
          <a:p>
            <a:pPr algn="l">
              <a:lnSpc>
                <a:spcPct val="150000"/>
              </a:lnSpc>
              <a:spcAft>
                <a:spcPts val="600"/>
              </a:spcAft>
            </a:pPr>
            <a:r>
              <a:rPr lang="en-AU" sz="120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algn="l">
              <a:lnSpc>
                <a:spcPct val="150000"/>
              </a:lnSpc>
              <a:spcAft>
                <a:spcPts val="600"/>
              </a:spcAft>
            </a:pPr>
            <a:r>
              <a:rPr lang="en-AU" sz="1200">
                <a:solidFill>
                  <a:schemeClr val="bg1"/>
                </a:solidFill>
              </a:rPr>
              <a:t>If you use the links provided in this document to access a third-party’s website, you acknowledge that the terms of use, including licence terms set out on the third-party’s website apply to the use which may be made of the materials on that third-party website or where permitted by the </a:t>
            </a:r>
            <a:r>
              <a:rPr lang="en-AU" sz="1200" i="1">
                <a:solidFill>
                  <a:schemeClr val="bg1"/>
                </a:solidFill>
              </a:rPr>
              <a:t>Copyright Act 1968 </a:t>
            </a:r>
            <a:r>
              <a:rPr lang="en-AU" sz="1200">
                <a:solidFill>
                  <a:schemeClr val="bg1"/>
                </a:solidFill>
              </a:rPr>
              <a:t>(</a:t>
            </a:r>
            <a:r>
              <a:rPr lang="en-AU" sz="1200" err="1">
                <a:solidFill>
                  <a:schemeClr val="bg1"/>
                </a:solidFill>
              </a:rPr>
              <a:t>Cth</a:t>
            </a:r>
            <a:r>
              <a:rPr lang="en-AU" sz="1200">
                <a:solidFill>
                  <a:schemeClr val="bg1"/>
                </a:solidFill>
              </a:rPr>
              <a:t>). The department accepts no responsibility for content on third-party websites. </a:t>
            </a:r>
          </a:p>
        </p:txBody>
      </p:sp>
    </p:spTree>
    <p:extLst>
      <p:ext uri="{BB962C8B-B14F-4D97-AF65-F5344CB8AC3E}">
        <p14:creationId xmlns:p14="http://schemas.microsoft.com/office/powerpoint/2010/main" val="3820411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E6A87E-8352-0E8F-5677-2D3F86A4C16A}"/>
              </a:ext>
            </a:extLst>
          </p:cNvPr>
          <p:cNvSpPr>
            <a:spLocks noGrp="1"/>
          </p:cNvSpPr>
          <p:nvPr>
            <p:ph type="title"/>
          </p:nvPr>
        </p:nvSpPr>
        <p:spPr/>
        <p:txBody>
          <a:bodyPr/>
          <a:lstStyle/>
          <a:p>
            <a:r>
              <a:rPr lang="en-AU" dirty="0">
                <a:latin typeface="+mj-lt"/>
              </a:rPr>
              <a:t>Learning intentions and success criteria</a:t>
            </a:r>
          </a:p>
        </p:txBody>
      </p:sp>
      <p:sp>
        <p:nvSpPr>
          <p:cNvPr id="3" name="TextBox 2">
            <a:extLst>
              <a:ext uri="{FF2B5EF4-FFF2-40B4-BE49-F238E27FC236}">
                <a16:creationId xmlns:a16="http://schemas.microsoft.com/office/drawing/2014/main" id="{DF637BA9-DB5E-2457-A795-0B300DBA6F82}"/>
              </a:ext>
            </a:extLst>
          </p:cNvPr>
          <p:cNvSpPr txBox="1"/>
          <p:nvPr/>
        </p:nvSpPr>
        <p:spPr>
          <a:xfrm>
            <a:off x="370416" y="1894417"/>
            <a:ext cx="11303000" cy="3482364"/>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lnSpc>
                <a:spcPct val="150000"/>
              </a:lnSpc>
              <a:spcAft>
                <a:spcPts val="1200"/>
              </a:spcAft>
            </a:pPr>
            <a:r>
              <a:rPr lang="en-AU" sz="2000" b="1" dirty="0">
                <a:solidFill>
                  <a:schemeClr val="accent1"/>
                </a:solidFill>
                <a:latin typeface="+mj-lt"/>
                <a:cs typeface="Arial" panose="020B0604020202020204" pitchFamily="34" charset="0"/>
              </a:rPr>
              <a:t>Learning intentions</a:t>
            </a:r>
            <a:endParaRPr lang="en-AU" sz="2000" b="1" dirty="0">
              <a:solidFill>
                <a:schemeClr val="accent1"/>
              </a:solidFill>
              <a:latin typeface="+mj-lt"/>
              <a:ea typeface="+mn-lt"/>
              <a:cs typeface="Arial" panose="020B0604020202020204" pitchFamily="34" charset="0"/>
            </a:endParaRPr>
          </a:p>
          <a:p>
            <a:pPr marL="342900" indent="-342900">
              <a:lnSpc>
                <a:spcPct val="150000"/>
              </a:lnSpc>
              <a:spcAft>
                <a:spcPts val="1200"/>
              </a:spcAft>
              <a:buFont typeface="Arial" panose="020B0604020202020204" pitchFamily="34" charset="0"/>
              <a:buChar char="•"/>
            </a:pPr>
            <a:r>
              <a:rPr lang="en-AU" sz="2000" dirty="0"/>
              <a:t>To learn to analyse and interpret network maps and time schedules to solve problems</a:t>
            </a:r>
            <a:endParaRPr lang="en-AU" sz="2000" dirty="0">
              <a:cs typeface="Arial" panose="020B0604020202020204" pitchFamily="34" charset="0"/>
            </a:endParaRPr>
          </a:p>
          <a:p>
            <a:pPr>
              <a:lnSpc>
                <a:spcPct val="150000"/>
              </a:lnSpc>
              <a:spcAft>
                <a:spcPts val="1200"/>
              </a:spcAft>
            </a:pPr>
            <a:r>
              <a:rPr lang="en-AU" sz="2000" b="1" dirty="0">
                <a:solidFill>
                  <a:schemeClr val="accent1"/>
                </a:solidFill>
                <a:latin typeface="+mj-lt"/>
                <a:cs typeface="Arial" panose="020B0604020202020204" pitchFamily="34" charset="0"/>
              </a:rPr>
              <a:t>Success criteria</a:t>
            </a:r>
            <a:endParaRPr lang="en-US" sz="2000" dirty="0">
              <a:solidFill>
                <a:schemeClr val="accent1"/>
              </a:solidFill>
              <a:latin typeface="+mj-lt"/>
              <a:cs typeface="Arial" panose="020B0604020202020204" pitchFamily="34" charset="0"/>
            </a:endParaRPr>
          </a:p>
          <a:p>
            <a:pPr marL="342900" indent="-342900">
              <a:lnSpc>
                <a:spcPct val="150000"/>
              </a:lnSpc>
              <a:spcAft>
                <a:spcPts val="1200"/>
              </a:spcAft>
              <a:buFont typeface="Arial"/>
              <a:buChar char="•"/>
            </a:pPr>
            <a:r>
              <a:rPr lang="en-AU" sz="2000" dirty="0"/>
              <a:t>I can use travel times and time differences to calculate and compare possible travel plans.</a:t>
            </a:r>
          </a:p>
          <a:p>
            <a:pPr marL="342900" indent="-342900">
              <a:lnSpc>
                <a:spcPct val="150000"/>
              </a:lnSpc>
              <a:spcAft>
                <a:spcPts val="1200"/>
              </a:spcAft>
              <a:buFont typeface="Arial"/>
              <a:buChar char="•"/>
            </a:pPr>
            <a:r>
              <a:rPr lang="en-AU" sz="2000" dirty="0"/>
              <a:t>I can use network diagrams with time elapsed to solve problems.</a:t>
            </a:r>
          </a:p>
          <a:p>
            <a:pPr marL="342900" indent="-342900">
              <a:lnSpc>
                <a:spcPct val="150000"/>
              </a:lnSpc>
              <a:spcAft>
                <a:spcPts val="1200"/>
              </a:spcAft>
              <a:buFont typeface="Arial"/>
              <a:buChar char="•"/>
            </a:pPr>
            <a:r>
              <a:rPr lang="en-AU" sz="2000" dirty="0"/>
              <a:t>I can calculate the arrival or departure time using UTC and the travel time.</a:t>
            </a:r>
          </a:p>
        </p:txBody>
      </p:sp>
      <p:sp>
        <p:nvSpPr>
          <p:cNvPr id="2" name="Slide Number Placeholder 1">
            <a:extLst>
              <a:ext uri="{FF2B5EF4-FFF2-40B4-BE49-F238E27FC236}">
                <a16:creationId xmlns:a16="http://schemas.microsoft.com/office/drawing/2014/main" id="{19C0759C-7815-62EE-E606-EBC3C273B189}"/>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2</a:t>
            </a:fld>
            <a:endParaRPr lang="en-AU"/>
          </a:p>
        </p:txBody>
      </p:sp>
    </p:spTree>
    <p:extLst>
      <p:ext uri="{BB962C8B-B14F-4D97-AF65-F5344CB8AC3E}">
        <p14:creationId xmlns:p14="http://schemas.microsoft.com/office/powerpoint/2010/main" val="3648967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800255-62C7-52FC-7626-3B3FEBADF4CA}"/>
              </a:ext>
            </a:extLst>
          </p:cNvPr>
          <p:cNvSpPr>
            <a:spLocks noGrp="1"/>
          </p:cNvSpPr>
          <p:nvPr>
            <p:ph type="ctrTitle"/>
          </p:nvPr>
        </p:nvSpPr>
        <p:spPr/>
        <p:txBody>
          <a:bodyPr/>
          <a:lstStyle/>
          <a:p>
            <a:r>
              <a:rPr lang="en-AU">
                <a:latin typeface="+mj-lt"/>
              </a:rPr>
              <a:t>Activating prior knowledge</a:t>
            </a:r>
          </a:p>
        </p:txBody>
      </p:sp>
    </p:spTree>
    <p:extLst>
      <p:ext uri="{BB962C8B-B14F-4D97-AF65-F5344CB8AC3E}">
        <p14:creationId xmlns:p14="http://schemas.microsoft.com/office/powerpoint/2010/main" val="2028193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3F182-990D-6870-1750-EC335749B0D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96CC305-1E98-FB0A-3EA0-B3CA71624764}"/>
              </a:ext>
            </a:extLst>
          </p:cNvPr>
          <p:cNvSpPr>
            <a:spLocks noGrp="1"/>
          </p:cNvSpPr>
          <p:nvPr>
            <p:ph type="title"/>
          </p:nvPr>
        </p:nvSpPr>
        <p:spPr/>
        <p:txBody>
          <a:bodyPr/>
          <a:lstStyle/>
          <a:p>
            <a:r>
              <a:rPr lang="en-AU" dirty="0">
                <a:latin typeface="+mj-lt"/>
              </a:rPr>
              <a:t>Same Surface Different Deep</a:t>
            </a:r>
          </a:p>
        </p:txBody>
      </p:sp>
      <p:graphicFrame>
        <p:nvGraphicFramePr>
          <p:cNvPr id="5" name="Table 4" descr="Same surface different deep questions &#10;1. A train trip lasts 1 hour and 17 minutes.&#10;If Chris leaves at 4:25 pm and travels without stopping, what time will he arrive?&#10;2. A train leaves at 9:37 am and arrives at 11:15 am.&#10;How long did Chris travel for?&#10;3. A train trip lasts 1 hour and 17 minutes.&#10;If Chris travels the same trip continually, how many times could he complete the trip in 24 hours?&#10;4. A train trip lasts 1 hour and 17 minutes.&#10;If Chris arrives at 9:55 pm and travelled without stopping, what time did he leave?&#10;&#10;&#10;">
            <a:extLst>
              <a:ext uri="{FF2B5EF4-FFF2-40B4-BE49-F238E27FC236}">
                <a16:creationId xmlns:a16="http://schemas.microsoft.com/office/drawing/2014/main" id="{76D33230-7AF2-BA65-B97A-3712151CDEF5}"/>
              </a:ext>
            </a:extLst>
          </p:cNvPr>
          <p:cNvGraphicFramePr>
            <a:graphicFrameLocks noGrp="1"/>
          </p:cNvGraphicFramePr>
          <p:nvPr>
            <p:extLst>
              <p:ext uri="{D42A27DB-BD31-4B8C-83A1-F6EECF244321}">
                <p14:modId xmlns:p14="http://schemas.microsoft.com/office/powerpoint/2010/main" val="1911688486"/>
              </p:ext>
            </p:extLst>
          </p:nvPr>
        </p:nvGraphicFramePr>
        <p:xfrm>
          <a:off x="360000" y="1211630"/>
          <a:ext cx="11484000" cy="4876802"/>
        </p:xfrm>
        <a:graphic>
          <a:graphicData uri="http://schemas.openxmlformats.org/drawingml/2006/table">
            <a:tbl>
              <a:tblPr firstRow="1" bandRow="1">
                <a:tableStyleId>{5940675A-B579-460E-94D1-54222C63F5DA}</a:tableStyleId>
              </a:tblPr>
              <a:tblGrid>
                <a:gridCol w="5742000">
                  <a:extLst>
                    <a:ext uri="{9D8B030D-6E8A-4147-A177-3AD203B41FA5}">
                      <a16:colId xmlns:a16="http://schemas.microsoft.com/office/drawing/2014/main" val="2527895358"/>
                    </a:ext>
                  </a:extLst>
                </a:gridCol>
                <a:gridCol w="5742000">
                  <a:extLst>
                    <a:ext uri="{9D8B030D-6E8A-4147-A177-3AD203B41FA5}">
                      <a16:colId xmlns:a16="http://schemas.microsoft.com/office/drawing/2014/main" val="1702175229"/>
                    </a:ext>
                  </a:extLst>
                </a:gridCol>
              </a:tblGrid>
              <a:tr h="2438401">
                <a:tc>
                  <a:txBody>
                    <a:bodyPr/>
                    <a:lstStyle/>
                    <a:p>
                      <a:pPr>
                        <a:lnSpc>
                          <a:spcPct val="150000"/>
                        </a:lnSpc>
                        <a:spcBef>
                          <a:spcPts val="1200"/>
                        </a:spcBef>
                        <a:spcAft>
                          <a:spcPts val="600"/>
                        </a:spcAft>
                        <a:buNone/>
                      </a:pPr>
                      <a:r>
                        <a:rPr lang="en-AU" sz="2000" dirty="0">
                          <a:effectLst/>
                        </a:rPr>
                        <a:t>A train trip lasts 1 hour and 17 minutes.</a:t>
                      </a:r>
                    </a:p>
                    <a:p>
                      <a:pPr>
                        <a:lnSpc>
                          <a:spcPct val="150000"/>
                        </a:lnSpc>
                        <a:spcBef>
                          <a:spcPts val="1200"/>
                        </a:spcBef>
                        <a:spcAft>
                          <a:spcPts val="600"/>
                        </a:spcAft>
                        <a:buNone/>
                      </a:pPr>
                      <a:r>
                        <a:rPr lang="en-AU" sz="2000" dirty="0">
                          <a:effectLst/>
                        </a:rPr>
                        <a:t>If Chris leaves at 4:25 pm and travels without stopping, what time will he arrive?</a:t>
                      </a:r>
                      <a:endParaRPr lang="en-AU" sz="2000" dirty="0">
                        <a:effectLst/>
                        <a:latin typeface="Arial" panose="020B0604020202020204" pitchFamily="34" charset="0"/>
                        <a:ea typeface="Public Sans Light" pitchFamily="2" charset="0"/>
                      </a:endParaRPr>
                    </a:p>
                  </a:txBody>
                  <a:tcPr/>
                </a:tc>
                <a:tc>
                  <a:txBody>
                    <a:bodyPr/>
                    <a:lstStyle/>
                    <a:p>
                      <a:pPr>
                        <a:lnSpc>
                          <a:spcPct val="150000"/>
                        </a:lnSpc>
                        <a:spcBef>
                          <a:spcPts val="1200"/>
                        </a:spcBef>
                        <a:spcAft>
                          <a:spcPts val="600"/>
                        </a:spcAft>
                        <a:buNone/>
                      </a:pPr>
                      <a:r>
                        <a:rPr lang="en-AU" sz="2000" dirty="0">
                          <a:effectLst/>
                        </a:rPr>
                        <a:t>A train leaves at 9:37 am and arrives at 11:15 am.</a:t>
                      </a:r>
                    </a:p>
                    <a:p>
                      <a:pPr>
                        <a:lnSpc>
                          <a:spcPct val="150000"/>
                        </a:lnSpc>
                        <a:spcBef>
                          <a:spcPts val="1200"/>
                        </a:spcBef>
                        <a:spcAft>
                          <a:spcPts val="600"/>
                        </a:spcAft>
                        <a:buNone/>
                      </a:pPr>
                      <a:r>
                        <a:rPr lang="en-AU" sz="2000" dirty="0">
                          <a:effectLst/>
                        </a:rPr>
                        <a:t>How long did Chris travel for?</a:t>
                      </a:r>
                      <a:endParaRPr lang="en-AU" sz="2000" dirty="0">
                        <a:effectLst/>
                        <a:latin typeface="Arial" panose="020B0604020202020204" pitchFamily="34" charset="0"/>
                        <a:ea typeface="Public Sans Light" pitchFamily="2" charset="0"/>
                      </a:endParaRPr>
                    </a:p>
                  </a:txBody>
                  <a:tcPr/>
                </a:tc>
                <a:extLst>
                  <a:ext uri="{0D108BD9-81ED-4DB2-BD59-A6C34878D82A}">
                    <a16:rowId xmlns:a16="http://schemas.microsoft.com/office/drawing/2014/main" val="576677267"/>
                  </a:ext>
                </a:extLst>
              </a:tr>
              <a:tr h="2438401">
                <a:tc>
                  <a:txBody>
                    <a:bodyPr/>
                    <a:lstStyle/>
                    <a:p>
                      <a:pPr>
                        <a:lnSpc>
                          <a:spcPct val="150000"/>
                        </a:lnSpc>
                        <a:spcBef>
                          <a:spcPts val="1200"/>
                        </a:spcBef>
                        <a:spcAft>
                          <a:spcPts val="600"/>
                        </a:spcAft>
                        <a:buNone/>
                      </a:pPr>
                      <a:r>
                        <a:rPr lang="en-AU" sz="2000" dirty="0">
                          <a:effectLst/>
                        </a:rPr>
                        <a:t>A train trip lasts 1 hour and 17 minutes.</a:t>
                      </a:r>
                      <a:br>
                        <a:rPr lang="en-AU" sz="2000" dirty="0">
                          <a:effectLst/>
                        </a:rPr>
                      </a:br>
                      <a:r>
                        <a:rPr lang="en-AU" sz="2000" dirty="0">
                          <a:effectLst/>
                        </a:rPr>
                        <a:t>If Chris travels the same trip continually, how many times could he complete the trip in 24 hours?</a:t>
                      </a:r>
                      <a:endParaRPr lang="en-AU" sz="2000" dirty="0">
                        <a:effectLst/>
                        <a:latin typeface="Arial" panose="020B0604020202020204" pitchFamily="34" charset="0"/>
                        <a:ea typeface="Public Sans Light" pitchFamily="2" charset="0"/>
                      </a:endParaRPr>
                    </a:p>
                  </a:txBody>
                  <a:tcPr/>
                </a:tc>
                <a:tc>
                  <a:txBody>
                    <a:bodyPr/>
                    <a:lstStyle/>
                    <a:p>
                      <a:pPr>
                        <a:lnSpc>
                          <a:spcPct val="150000"/>
                        </a:lnSpc>
                        <a:spcBef>
                          <a:spcPts val="1200"/>
                        </a:spcBef>
                        <a:spcAft>
                          <a:spcPts val="600"/>
                        </a:spcAft>
                        <a:buNone/>
                      </a:pPr>
                      <a:r>
                        <a:rPr lang="en-AU" sz="2000" dirty="0">
                          <a:effectLst/>
                        </a:rPr>
                        <a:t>A train trip lasts 1 hour and 17 minutes.</a:t>
                      </a:r>
                      <a:br>
                        <a:rPr lang="en-AU" sz="2000" dirty="0">
                          <a:effectLst/>
                        </a:rPr>
                      </a:br>
                      <a:r>
                        <a:rPr lang="en-AU" sz="2000" dirty="0">
                          <a:effectLst/>
                        </a:rPr>
                        <a:t>If Chris arrives at 9:55 pm and travelled without stopping, what time did he leave?</a:t>
                      </a:r>
                      <a:endParaRPr lang="en-AU" sz="2000" dirty="0">
                        <a:effectLst/>
                        <a:latin typeface="Arial" panose="020B0604020202020204" pitchFamily="34" charset="0"/>
                        <a:ea typeface="Public Sans Light" pitchFamily="2" charset="0"/>
                      </a:endParaRPr>
                    </a:p>
                  </a:txBody>
                  <a:tcPr/>
                </a:tc>
                <a:extLst>
                  <a:ext uri="{0D108BD9-81ED-4DB2-BD59-A6C34878D82A}">
                    <a16:rowId xmlns:a16="http://schemas.microsoft.com/office/drawing/2014/main" val="4044306481"/>
                  </a:ext>
                </a:extLst>
              </a:tr>
            </a:tbl>
          </a:graphicData>
        </a:graphic>
      </p:graphicFrame>
      <p:sp>
        <p:nvSpPr>
          <p:cNvPr id="3" name="Slide Number Placeholder 2">
            <a:extLst>
              <a:ext uri="{FF2B5EF4-FFF2-40B4-BE49-F238E27FC236}">
                <a16:creationId xmlns:a16="http://schemas.microsoft.com/office/drawing/2014/main" id="{394AAF77-5A98-9051-4116-376780A6196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4</a:t>
            </a:fld>
            <a:endParaRPr lang="en-AU"/>
          </a:p>
        </p:txBody>
      </p:sp>
    </p:spTree>
    <p:extLst>
      <p:ext uri="{BB962C8B-B14F-4D97-AF65-F5344CB8AC3E}">
        <p14:creationId xmlns:p14="http://schemas.microsoft.com/office/powerpoint/2010/main" val="2454984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25DC0-A78B-9C20-510F-F88FE757CC15}"/>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20030C1D-752A-AD32-B228-695EEA3063DA}"/>
              </a:ext>
            </a:extLst>
          </p:cNvPr>
          <p:cNvSpPr>
            <a:spLocks noGrp="1"/>
          </p:cNvSpPr>
          <p:nvPr>
            <p:ph type="ctrTitle"/>
          </p:nvPr>
        </p:nvSpPr>
        <p:spPr/>
        <p:txBody>
          <a:bodyPr/>
          <a:lstStyle/>
          <a:p>
            <a:r>
              <a:rPr lang="en-AU">
                <a:latin typeface="+mj-lt"/>
              </a:rPr>
              <a:t>Connecting learning</a:t>
            </a:r>
          </a:p>
        </p:txBody>
      </p:sp>
    </p:spTree>
    <p:extLst>
      <p:ext uri="{BB962C8B-B14F-4D97-AF65-F5344CB8AC3E}">
        <p14:creationId xmlns:p14="http://schemas.microsoft.com/office/powerpoint/2010/main" val="193212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ECF6B04-29EE-AC15-4D22-5531060EB517}"/>
              </a:ext>
            </a:extLst>
          </p:cNvPr>
          <p:cNvSpPr>
            <a:spLocks noGrp="1"/>
          </p:cNvSpPr>
          <p:nvPr>
            <p:ph type="title"/>
          </p:nvPr>
        </p:nvSpPr>
        <p:spPr/>
        <p:txBody>
          <a:bodyPr/>
          <a:lstStyle/>
          <a:p>
            <a:r>
              <a:rPr lang="en-AU">
                <a:latin typeface="+mj-lt"/>
              </a:rPr>
              <a:t>Singapore tourist network</a:t>
            </a:r>
          </a:p>
        </p:txBody>
      </p:sp>
      <p:sp>
        <p:nvSpPr>
          <p:cNvPr id="3" name="Slide Number Placeholder 2">
            <a:extLst>
              <a:ext uri="{FF2B5EF4-FFF2-40B4-BE49-F238E27FC236}">
                <a16:creationId xmlns:a16="http://schemas.microsoft.com/office/drawing/2014/main" id="{29857EE9-3066-32FD-277A-0349DC739562}"/>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6</a:t>
            </a:fld>
            <a:endParaRPr lang="en-AU"/>
          </a:p>
        </p:txBody>
      </p:sp>
      <p:pic>
        <p:nvPicPr>
          <p:cNvPr id="11" name="Picture 10" descr="Network diagram showing different places around Singapore with the travel times between them. Places include Zoo, Orchard Road, Merlion, Changi Airport, Flyer, Gardens by the Bay, Marina Bay, Sentosa Gateway, Fort Siloso Skywalk and Wings of Time fireworks display.">
            <a:extLst>
              <a:ext uri="{FF2B5EF4-FFF2-40B4-BE49-F238E27FC236}">
                <a16:creationId xmlns:a16="http://schemas.microsoft.com/office/drawing/2014/main" id="{DDCC85CD-04CF-74E5-577D-0EC9C9BA8A72}"/>
              </a:ext>
            </a:extLst>
          </p:cNvPr>
          <p:cNvPicPr>
            <a:picLocks noChangeAspect="1"/>
          </p:cNvPicPr>
          <p:nvPr/>
        </p:nvPicPr>
        <p:blipFill>
          <a:blip r:embed="rId3"/>
          <a:stretch>
            <a:fillRect/>
          </a:stretch>
        </p:blipFill>
        <p:spPr>
          <a:xfrm>
            <a:off x="360000" y="905601"/>
            <a:ext cx="10789204" cy="5791498"/>
          </a:xfrm>
          <a:prstGeom prst="rect">
            <a:avLst/>
          </a:prstGeom>
        </p:spPr>
      </p:pic>
    </p:spTree>
    <p:extLst>
      <p:ext uri="{BB962C8B-B14F-4D97-AF65-F5344CB8AC3E}">
        <p14:creationId xmlns:p14="http://schemas.microsoft.com/office/powerpoint/2010/main" val="2031742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975535-970E-19A0-1D9B-288ED63E2EF2}"/>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46D22A0A-4AC0-A240-EB36-90296E6401E3}"/>
              </a:ext>
            </a:extLst>
          </p:cNvPr>
          <p:cNvSpPr>
            <a:spLocks noGrp="1"/>
          </p:cNvSpPr>
          <p:nvPr>
            <p:ph type="ctrTitle"/>
          </p:nvPr>
        </p:nvSpPr>
        <p:spPr/>
        <p:txBody>
          <a:bodyPr/>
          <a:lstStyle/>
          <a:p>
            <a:r>
              <a:rPr lang="en-AU">
                <a:latin typeface="+mj-lt"/>
              </a:rPr>
              <a:t>Releasing responsibility</a:t>
            </a:r>
          </a:p>
        </p:txBody>
      </p:sp>
    </p:spTree>
    <p:extLst>
      <p:ext uri="{BB962C8B-B14F-4D97-AF65-F5344CB8AC3E}">
        <p14:creationId xmlns:p14="http://schemas.microsoft.com/office/powerpoint/2010/main" val="4283036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B3133E1-BB75-4767-3CCE-D43014F20BFA}"/>
              </a:ext>
            </a:extLst>
          </p:cNvPr>
          <p:cNvSpPr>
            <a:spLocks noGrp="1"/>
          </p:cNvSpPr>
          <p:nvPr>
            <p:ph type="title"/>
          </p:nvPr>
        </p:nvSpPr>
        <p:spPr/>
        <p:txBody>
          <a:bodyPr/>
          <a:lstStyle/>
          <a:p>
            <a:r>
              <a:rPr lang="en-AU" dirty="0"/>
              <a:t>Comparative examples (1)</a:t>
            </a:r>
          </a:p>
        </p:txBody>
      </p:sp>
      <p:sp>
        <p:nvSpPr>
          <p:cNvPr id="45" name="TextBox 44">
            <a:extLst>
              <a:ext uri="{FF2B5EF4-FFF2-40B4-BE49-F238E27FC236}">
                <a16:creationId xmlns:a16="http://schemas.microsoft.com/office/drawing/2014/main" id="{4F8C28E6-3E1E-BD5A-EE89-5171D8675BCA}"/>
              </a:ext>
            </a:extLst>
          </p:cNvPr>
          <p:cNvSpPr txBox="1"/>
          <p:nvPr/>
        </p:nvSpPr>
        <p:spPr>
          <a:xfrm>
            <a:off x="359998" y="1077804"/>
            <a:ext cx="11404851" cy="1441357"/>
          </a:xfrm>
          <a:prstGeom prst="rect">
            <a:avLst/>
          </a:prstGeom>
          <a:noFill/>
          <a:ln>
            <a:solidFill>
              <a:schemeClr val="tx1"/>
            </a:solidFill>
          </a:ln>
        </p:spPr>
        <p:txBody>
          <a:bodyPr wrap="square">
            <a:spAutoFit/>
          </a:bodyPr>
          <a:lstStyle/>
          <a:p>
            <a:pPr marL="0" marR="0" lvl="0" indent="0" algn="l" defTabSz="914377" rtl="0" eaLnBrk="1" fontAlgn="auto" latinLnBrk="0" hangingPunct="1">
              <a:lnSpc>
                <a:spcPct val="150000"/>
              </a:lnSpc>
              <a:spcBef>
                <a:spcPts val="0"/>
              </a:spcBef>
              <a:spcAft>
                <a:spcPts val="1200"/>
              </a:spcAft>
              <a:buClrTx/>
              <a:buSzTx/>
              <a:buFontTx/>
              <a:buNone/>
              <a:tabLst/>
              <a:defRPr/>
            </a:pPr>
            <a:r>
              <a:rPr kumimoji="0" lang="en-AU" sz="1800" b="0" i="0" u="none" strike="noStrike" kern="1200" cap="none" spc="0" normalizeH="0" baseline="0" noProof="0" dirty="0">
                <a:ln>
                  <a:noFill/>
                </a:ln>
                <a:solidFill>
                  <a:srgbClr val="22272B"/>
                </a:solidFill>
                <a:effectLst/>
                <a:uLnTx/>
                <a:uFillTx/>
                <a:latin typeface="Arial" panose="020B0604020202020204"/>
                <a:ea typeface="+mn-ea"/>
                <a:cs typeface="+mn-cs"/>
              </a:rPr>
              <a:t>Mason will travel from Tokyo (UTC +9) to Buenos Aires (UTC −3). The flight from Tokyo to Buenos Aires will take 20 hours. The flight will arrive in Buenos Aires at 3 pm on Wednesday 20 July. </a:t>
            </a:r>
          </a:p>
          <a:p>
            <a:pPr marL="0" marR="0" lvl="0" indent="0" algn="l" defTabSz="914377" rtl="0" eaLnBrk="1" fontAlgn="auto" latinLnBrk="0" hangingPunct="1">
              <a:lnSpc>
                <a:spcPct val="150000"/>
              </a:lnSpc>
              <a:spcBef>
                <a:spcPts val="0"/>
              </a:spcBef>
              <a:spcAft>
                <a:spcPts val="1200"/>
              </a:spcAft>
              <a:buClrTx/>
              <a:buSzTx/>
              <a:buFontTx/>
              <a:buNone/>
              <a:tabLst/>
              <a:defRPr/>
            </a:pPr>
            <a:r>
              <a:rPr kumimoji="0" lang="en-AU" sz="1800" b="0" i="0" u="none" strike="noStrike" kern="1200" cap="none" spc="0" normalizeH="0" baseline="0" noProof="0" dirty="0">
                <a:ln>
                  <a:noFill/>
                </a:ln>
                <a:solidFill>
                  <a:srgbClr val="22272B"/>
                </a:solidFill>
                <a:effectLst/>
                <a:uLnTx/>
                <a:uFillTx/>
                <a:latin typeface="Arial" panose="020B0604020202020204"/>
                <a:ea typeface="+mn-ea"/>
                <a:cs typeface="+mn-cs"/>
              </a:rPr>
              <a:t>On what day and at what time will Mason leave Tokyo?</a:t>
            </a:r>
          </a:p>
        </p:txBody>
      </p:sp>
      <p:graphicFrame>
        <p:nvGraphicFramePr>
          <p:cNvPr id="6" name="Table 5" descr="3 methods showing how to change time zones, add the travel time and finding the time difference.">
            <a:extLst>
              <a:ext uri="{FF2B5EF4-FFF2-40B4-BE49-F238E27FC236}">
                <a16:creationId xmlns:a16="http://schemas.microsoft.com/office/drawing/2014/main" id="{AD13DE1C-C710-4011-0D5D-2A913A346400}"/>
              </a:ext>
            </a:extLst>
          </p:cNvPr>
          <p:cNvGraphicFramePr>
            <a:graphicFrameLocks noGrp="1"/>
          </p:cNvGraphicFramePr>
          <p:nvPr>
            <p:extLst>
              <p:ext uri="{D42A27DB-BD31-4B8C-83A1-F6EECF244321}">
                <p14:modId xmlns:p14="http://schemas.microsoft.com/office/powerpoint/2010/main" val="1230176299"/>
              </p:ext>
            </p:extLst>
          </p:nvPr>
        </p:nvGraphicFramePr>
        <p:xfrm>
          <a:off x="359998" y="2739132"/>
          <a:ext cx="11404851" cy="3758867"/>
        </p:xfrm>
        <a:graphic>
          <a:graphicData uri="http://schemas.openxmlformats.org/drawingml/2006/table">
            <a:tbl>
              <a:tblPr firstRow="1" bandRow="1">
                <a:tableStyleId>{5940675A-B579-460E-94D1-54222C63F5DA}</a:tableStyleId>
              </a:tblPr>
              <a:tblGrid>
                <a:gridCol w="3801617">
                  <a:extLst>
                    <a:ext uri="{9D8B030D-6E8A-4147-A177-3AD203B41FA5}">
                      <a16:colId xmlns:a16="http://schemas.microsoft.com/office/drawing/2014/main" val="3574480869"/>
                    </a:ext>
                  </a:extLst>
                </a:gridCol>
                <a:gridCol w="3801617">
                  <a:extLst>
                    <a:ext uri="{9D8B030D-6E8A-4147-A177-3AD203B41FA5}">
                      <a16:colId xmlns:a16="http://schemas.microsoft.com/office/drawing/2014/main" val="1381631117"/>
                    </a:ext>
                  </a:extLst>
                </a:gridCol>
                <a:gridCol w="3801617">
                  <a:extLst>
                    <a:ext uri="{9D8B030D-6E8A-4147-A177-3AD203B41FA5}">
                      <a16:colId xmlns:a16="http://schemas.microsoft.com/office/drawing/2014/main" val="989550042"/>
                    </a:ext>
                  </a:extLst>
                </a:gridCol>
              </a:tblGrid>
              <a:tr h="475559">
                <a:tc>
                  <a:txBody>
                    <a:bodyPr/>
                    <a:lstStyle/>
                    <a:p>
                      <a:r>
                        <a:rPr lang="en-AU" dirty="0"/>
                        <a:t>Method 1 – change time zone first</a:t>
                      </a:r>
                    </a:p>
                  </a:txBody>
                  <a:tcPr>
                    <a:solidFill>
                      <a:schemeClr val="accent4"/>
                    </a:solidFill>
                  </a:tcPr>
                </a:tc>
                <a:tc>
                  <a:txBody>
                    <a:bodyPr/>
                    <a:lstStyle/>
                    <a:p>
                      <a:r>
                        <a:rPr lang="en-AU" dirty="0"/>
                        <a:t>Method 2 – add travel times first</a:t>
                      </a:r>
                    </a:p>
                  </a:txBody>
                  <a:tcPr>
                    <a:solidFill>
                      <a:schemeClr val="accent4"/>
                    </a:solidFill>
                  </a:tcPr>
                </a:tc>
                <a:tc>
                  <a:txBody>
                    <a:bodyPr/>
                    <a:lstStyle/>
                    <a:p>
                      <a:r>
                        <a:rPr lang="en-AU" dirty="0"/>
                        <a:t>Method 3 – time difference</a:t>
                      </a:r>
                    </a:p>
                  </a:txBody>
                  <a:tcPr>
                    <a:solidFill>
                      <a:schemeClr val="accent4"/>
                    </a:solidFill>
                  </a:tcPr>
                </a:tc>
                <a:extLst>
                  <a:ext uri="{0D108BD9-81ED-4DB2-BD59-A6C34878D82A}">
                    <a16:rowId xmlns:a16="http://schemas.microsoft.com/office/drawing/2014/main" val="1593653495"/>
                  </a:ext>
                </a:extLst>
              </a:tr>
              <a:tr h="3283308">
                <a:tc>
                  <a:txBody>
                    <a:bodyPr/>
                    <a:lstStyle/>
                    <a:p>
                      <a:r>
                        <a:rPr lang="en-AU" sz="1800" kern="1200" dirty="0">
                          <a:solidFill>
                            <a:schemeClr val="tx1"/>
                          </a:solidFill>
                          <a:effectLst/>
                          <a:latin typeface="+mn-lt"/>
                          <a:ea typeface="+mn-ea"/>
                          <a:cs typeface="+mn-cs"/>
                        </a:rPr>
                        <a:t>3 pm Wednesday + 12 hours </a:t>
                      </a:r>
                    </a:p>
                    <a:p>
                      <a:r>
                        <a:rPr lang="en-AU" sz="1800" kern="1200" dirty="0">
                          <a:solidFill>
                            <a:schemeClr val="tx1"/>
                          </a:solidFill>
                          <a:effectLst/>
                          <a:latin typeface="+mn-lt"/>
                          <a:ea typeface="+mn-ea"/>
                          <a:cs typeface="+mn-cs"/>
                        </a:rPr>
                        <a:t>= 3 am Thursday in Tokyo </a:t>
                      </a:r>
                    </a:p>
                    <a:p>
                      <a:endParaRPr lang="en-AU" sz="1800" kern="1200" dirty="0">
                        <a:solidFill>
                          <a:schemeClr val="tx1"/>
                        </a:solidFill>
                        <a:effectLst/>
                        <a:latin typeface="+mn-lt"/>
                        <a:ea typeface="+mn-ea"/>
                        <a:cs typeface="+mn-cs"/>
                      </a:endParaRPr>
                    </a:p>
                    <a:p>
                      <a:r>
                        <a:rPr lang="en-AU" sz="1800" kern="1200" dirty="0">
                          <a:solidFill>
                            <a:schemeClr val="tx1"/>
                          </a:solidFill>
                          <a:effectLst/>
                          <a:latin typeface="+mn-lt"/>
                          <a:ea typeface="+mn-ea"/>
                          <a:cs typeface="+mn-cs"/>
                        </a:rPr>
                        <a:t>+ Flight time = 3 am Thursday </a:t>
                      </a:r>
                    </a:p>
                    <a:p>
                      <a:endParaRPr lang="en-AU" sz="1800" kern="1200" dirty="0">
                        <a:solidFill>
                          <a:schemeClr val="tx1"/>
                        </a:solidFill>
                        <a:effectLst/>
                        <a:latin typeface="+mn-lt"/>
                        <a:ea typeface="+mn-ea"/>
                        <a:cs typeface="+mn-cs"/>
                      </a:endParaRPr>
                    </a:p>
                    <a:p>
                      <a:r>
                        <a:rPr lang="en-AU" sz="1800" kern="1200" dirty="0">
                          <a:solidFill>
                            <a:schemeClr val="tx1"/>
                          </a:solidFill>
                          <a:effectLst/>
                          <a:latin typeface="+mn-lt"/>
                          <a:ea typeface="+mn-ea"/>
                          <a:cs typeface="+mn-cs"/>
                        </a:rPr>
                        <a:t>- 20 hours = 7 am Wednesday</a:t>
                      </a:r>
                    </a:p>
                    <a:p>
                      <a:endParaRPr lang="en-AU" dirty="0"/>
                    </a:p>
                    <a:p>
                      <a:endParaRPr lang="en-AU" dirty="0"/>
                    </a:p>
                    <a:p>
                      <a:endParaRPr lang="en-AU" dirty="0"/>
                    </a:p>
                  </a:txBody>
                  <a:tcPr/>
                </a:tc>
                <a:tc>
                  <a:txBody>
                    <a:bodyPr/>
                    <a:lstStyle/>
                    <a:p>
                      <a:r>
                        <a:rPr lang="en-AU" sz="1800" kern="1200" dirty="0">
                          <a:solidFill>
                            <a:schemeClr val="tx1"/>
                          </a:solidFill>
                          <a:effectLst/>
                          <a:latin typeface="+mn-lt"/>
                          <a:ea typeface="+mn-ea"/>
                          <a:cs typeface="+mn-cs"/>
                        </a:rPr>
                        <a:t>3 pm Wednesday - 20 hours </a:t>
                      </a:r>
                    </a:p>
                    <a:p>
                      <a:r>
                        <a:rPr lang="en-AU" sz="1800" kern="1200" dirty="0">
                          <a:solidFill>
                            <a:schemeClr val="tx1"/>
                          </a:solidFill>
                          <a:effectLst/>
                          <a:latin typeface="+mn-lt"/>
                          <a:ea typeface="+mn-ea"/>
                          <a:cs typeface="+mn-cs"/>
                        </a:rPr>
                        <a:t>= 7 pm Tuesday</a:t>
                      </a:r>
                    </a:p>
                    <a:p>
                      <a:endParaRPr lang="en-AU" sz="1800" kern="1200" dirty="0">
                        <a:solidFill>
                          <a:schemeClr val="tx1"/>
                        </a:solidFill>
                        <a:effectLst/>
                        <a:latin typeface="+mn-lt"/>
                        <a:ea typeface="+mn-ea"/>
                        <a:cs typeface="+mn-cs"/>
                      </a:endParaRPr>
                    </a:p>
                    <a:p>
                      <a:r>
                        <a:rPr lang="en-AU" sz="1800" kern="1200" dirty="0">
                          <a:solidFill>
                            <a:schemeClr val="tx1"/>
                          </a:solidFill>
                          <a:effectLst/>
                          <a:latin typeface="+mn-lt"/>
                          <a:ea typeface="+mn-ea"/>
                          <a:cs typeface="+mn-cs"/>
                        </a:rPr>
                        <a:t>Time change 7 pm +12 hours </a:t>
                      </a:r>
                    </a:p>
                    <a:p>
                      <a:endParaRPr lang="en-AU" sz="1800" kern="1200" dirty="0">
                        <a:solidFill>
                          <a:schemeClr val="tx1"/>
                        </a:solidFill>
                        <a:effectLst/>
                        <a:latin typeface="+mn-lt"/>
                        <a:ea typeface="+mn-ea"/>
                        <a:cs typeface="+mn-cs"/>
                      </a:endParaRPr>
                    </a:p>
                    <a:p>
                      <a:r>
                        <a:rPr lang="en-AU" sz="1800" kern="1200" dirty="0">
                          <a:solidFill>
                            <a:schemeClr val="tx1"/>
                          </a:solidFill>
                          <a:effectLst/>
                          <a:latin typeface="+mn-lt"/>
                          <a:ea typeface="+mn-ea"/>
                          <a:cs typeface="+mn-cs"/>
                        </a:rPr>
                        <a:t>= 7 am Wednesday</a:t>
                      </a:r>
                    </a:p>
                    <a:p>
                      <a:endParaRPr lang="en-AU" dirty="0"/>
                    </a:p>
                  </a:txBody>
                  <a:tcPr/>
                </a:tc>
                <a:tc>
                  <a:txBody>
                    <a:bodyPr/>
                    <a:lstStyle/>
                    <a:p>
                      <a:r>
                        <a:rPr lang="en-AU" sz="1800" kern="1200" dirty="0">
                          <a:solidFill>
                            <a:schemeClr val="tx1"/>
                          </a:solidFill>
                          <a:effectLst/>
                          <a:latin typeface="+mn-lt"/>
                          <a:ea typeface="+mn-ea"/>
                          <a:cs typeface="+mn-cs"/>
                        </a:rPr>
                        <a:t>12-hour – 20-hour flight </a:t>
                      </a:r>
                    </a:p>
                    <a:p>
                      <a:r>
                        <a:rPr lang="en-AU" sz="1800" kern="1200" dirty="0">
                          <a:solidFill>
                            <a:schemeClr val="tx1"/>
                          </a:solidFill>
                          <a:effectLst/>
                          <a:latin typeface="+mn-lt"/>
                          <a:ea typeface="+mn-ea"/>
                          <a:cs typeface="+mn-cs"/>
                        </a:rPr>
                        <a:t>= - 8 hours</a:t>
                      </a:r>
                    </a:p>
                    <a:p>
                      <a:endParaRPr lang="en-AU" sz="1800" kern="1200" dirty="0">
                        <a:solidFill>
                          <a:schemeClr val="tx1"/>
                        </a:solidFill>
                        <a:effectLst/>
                        <a:latin typeface="+mn-lt"/>
                        <a:ea typeface="+mn-ea"/>
                        <a:cs typeface="+mn-cs"/>
                      </a:endParaRPr>
                    </a:p>
                    <a:p>
                      <a:r>
                        <a:rPr lang="en-AU" sz="1800" kern="1200" dirty="0">
                          <a:solidFill>
                            <a:schemeClr val="tx1"/>
                          </a:solidFill>
                          <a:effectLst/>
                          <a:latin typeface="+mn-lt"/>
                          <a:ea typeface="+mn-ea"/>
                          <a:cs typeface="+mn-cs"/>
                        </a:rPr>
                        <a:t>- 8 hours from 3 pm Wednesday </a:t>
                      </a:r>
                    </a:p>
                    <a:p>
                      <a:endParaRPr lang="en-AU" sz="1800" kern="1200" dirty="0">
                        <a:solidFill>
                          <a:schemeClr val="tx1"/>
                        </a:solidFill>
                        <a:effectLst/>
                        <a:latin typeface="+mn-lt"/>
                        <a:ea typeface="+mn-ea"/>
                        <a:cs typeface="+mn-cs"/>
                      </a:endParaRPr>
                    </a:p>
                    <a:p>
                      <a:r>
                        <a:rPr lang="en-AU" sz="1800" kern="1200" dirty="0">
                          <a:solidFill>
                            <a:schemeClr val="tx1"/>
                          </a:solidFill>
                          <a:effectLst/>
                          <a:latin typeface="+mn-lt"/>
                          <a:ea typeface="+mn-ea"/>
                          <a:cs typeface="+mn-cs"/>
                        </a:rPr>
                        <a:t>= 7 am Wednesday</a:t>
                      </a:r>
                    </a:p>
                    <a:p>
                      <a:endParaRPr lang="en-AU" dirty="0"/>
                    </a:p>
                  </a:txBody>
                  <a:tcPr/>
                </a:tc>
                <a:extLst>
                  <a:ext uri="{0D108BD9-81ED-4DB2-BD59-A6C34878D82A}">
                    <a16:rowId xmlns:a16="http://schemas.microsoft.com/office/drawing/2014/main" val="1885394948"/>
                  </a:ext>
                </a:extLst>
              </a:tr>
            </a:tbl>
          </a:graphicData>
        </a:graphic>
      </p:graphicFrame>
      <p:grpSp>
        <p:nvGrpSpPr>
          <p:cNvPr id="4" name="Group 3">
            <a:extLst>
              <a:ext uri="{FF2B5EF4-FFF2-40B4-BE49-F238E27FC236}">
                <a16:creationId xmlns:a16="http://schemas.microsoft.com/office/drawing/2014/main" id="{F94BD4DB-8CAB-954A-EEDE-D6F0E44283F4}"/>
              </a:ext>
              <a:ext uri="{C183D7F6-B498-43B3-948B-1728B52AA6E4}">
                <adec:decorative xmlns:adec="http://schemas.microsoft.com/office/drawing/2017/decorative" val="1"/>
              </a:ext>
            </a:extLst>
          </p:cNvPr>
          <p:cNvGrpSpPr/>
          <p:nvPr/>
        </p:nvGrpSpPr>
        <p:grpSpPr>
          <a:xfrm>
            <a:off x="292799" y="5001870"/>
            <a:ext cx="3887242" cy="1534790"/>
            <a:chOff x="292799" y="5001870"/>
            <a:chExt cx="3887242" cy="1534790"/>
          </a:xfrm>
        </p:grpSpPr>
        <p:cxnSp>
          <p:nvCxnSpPr>
            <p:cNvPr id="9" name="Straight Connector 8">
              <a:extLst>
                <a:ext uri="{FF2B5EF4-FFF2-40B4-BE49-F238E27FC236}">
                  <a16:creationId xmlns:a16="http://schemas.microsoft.com/office/drawing/2014/main" id="{FC4013E5-AD60-2F44-B7E7-C7A2D6335FDB}"/>
                </a:ext>
                <a:ext uri="{C183D7F6-B498-43B3-948B-1728B52AA6E4}">
                  <adec:decorative xmlns:adec="http://schemas.microsoft.com/office/drawing/2017/decorative" val="1"/>
                </a:ext>
              </a:extLst>
            </p:cNvPr>
            <p:cNvCxnSpPr/>
            <p:nvPr/>
          </p:nvCxnSpPr>
          <p:spPr>
            <a:xfrm>
              <a:off x="452412" y="5719776"/>
              <a:ext cx="340156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4401BE6B-7059-C27F-9E75-FE9548F3DA16}"/>
                </a:ext>
                <a:ext uri="{C183D7F6-B498-43B3-948B-1728B52AA6E4}">
                  <adec:decorative xmlns:adec="http://schemas.microsoft.com/office/drawing/2017/decorative" val="1"/>
                </a:ext>
              </a:extLst>
            </p:cNvPr>
            <p:cNvSpPr txBox="1"/>
            <p:nvPr/>
          </p:nvSpPr>
          <p:spPr>
            <a:xfrm>
              <a:off x="2038694" y="5356540"/>
              <a:ext cx="1008291" cy="286992"/>
            </a:xfrm>
            <a:prstGeom prst="rect">
              <a:avLst/>
            </a:prstGeom>
            <a:noFill/>
          </p:spPr>
          <p:txBody>
            <a:bodyPr wrap="none" lIns="0" tIns="0" rIns="0" bIns="0" rtlCol="0">
              <a:noAutofit/>
            </a:bodyPr>
            <a:lstStyle/>
            <a:p>
              <a:pPr algn="l"/>
              <a:r>
                <a:rPr lang="en-AU" sz="1800" dirty="0"/>
                <a:t>+12 hours</a:t>
              </a:r>
            </a:p>
          </p:txBody>
        </p:sp>
        <p:sp>
          <p:nvSpPr>
            <p:cNvPr id="18" name="TextBox 17">
              <a:extLst>
                <a:ext uri="{FF2B5EF4-FFF2-40B4-BE49-F238E27FC236}">
                  <a16:creationId xmlns:a16="http://schemas.microsoft.com/office/drawing/2014/main" id="{95196164-4860-7288-47FB-6BAB4F95319A}"/>
                </a:ext>
                <a:ext uri="{C183D7F6-B498-43B3-948B-1728B52AA6E4}">
                  <adec:decorative xmlns:adec="http://schemas.microsoft.com/office/drawing/2017/decorative" val="1"/>
                </a:ext>
              </a:extLst>
            </p:cNvPr>
            <p:cNvSpPr txBox="1"/>
            <p:nvPr/>
          </p:nvSpPr>
          <p:spPr>
            <a:xfrm>
              <a:off x="1665038" y="5771742"/>
              <a:ext cx="883410" cy="286992"/>
            </a:xfrm>
            <a:prstGeom prst="rect">
              <a:avLst/>
            </a:prstGeom>
            <a:noFill/>
          </p:spPr>
          <p:txBody>
            <a:bodyPr wrap="none" lIns="0" tIns="0" rIns="0" bIns="0" rtlCol="0">
              <a:noAutofit/>
            </a:bodyPr>
            <a:lstStyle/>
            <a:p>
              <a:pPr algn="l"/>
              <a:r>
                <a:rPr lang="en-AU" sz="1800" dirty="0"/>
                <a:t>-20 hrs</a:t>
              </a:r>
            </a:p>
          </p:txBody>
        </p:sp>
        <p:sp>
          <p:nvSpPr>
            <p:cNvPr id="21" name="Arrow: Curved Down 20">
              <a:extLst>
                <a:ext uri="{FF2B5EF4-FFF2-40B4-BE49-F238E27FC236}">
                  <a16:creationId xmlns:a16="http://schemas.microsoft.com/office/drawing/2014/main" id="{C944359D-0A2C-14DF-DAD0-0E69326964F4}"/>
                </a:ext>
                <a:ext uri="{C183D7F6-B498-43B3-948B-1728B52AA6E4}">
                  <adec:decorative xmlns:adec="http://schemas.microsoft.com/office/drawing/2017/decorative" val="1"/>
                </a:ext>
              </a:extLst>
            </p:cNvPr>
            <p:cNvSpPr/>
            <p:nvPr/>
          </p:nvSpPr>
          <p:spPr>
            <a:xfrm>
              <a:off x="1797289" y="5237908"/>
              <a:ext cx="1715009" cy="246350"/>
            </a:xfrm>
            <a:prstGeom prst="curvedDownArrow">
              <a:avLst/>
            </a:prstGeom>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19" name="Arrow: Curved Down 18">
              <a:extLst>
                <a:ext uri="{FF2B5EF4-FFF2-40B4-BE49-F238E27FC236}">
                  <a16:creationId xmlns:a16="http://schemas.microsoft.com/office/drawing/2014/main" id="{9318E7F2-D982-5E12-3924-DC976D47FC25}"/>
                </a:ext>
                <a:ext uri="{C183D7F6-B498-43B3-948B-1728B52AA6E4}">
                  <adec:decorative xmlns:adec="http://schemas.microsoft.com/office/drawing/2017/decorative" val="1"/>
                </a:ext>
              </a:extLst>
            </p:cNvPr>
            <p:cNvSpPr/>
            <p:nvPr/>
          </p:nvSpPr>
          <p:spPr>
            <a:xfrm flipH="1" flipV="1">
              <a:off x="704978" y="5780196"/>
              <a:ext cx="2819597" cy="381179"/>
            </a:xfrm>
            <a:prstGeom prst="curvedDownArrow">
              <a:avLst>
                <a:gd name="adj1" fmla="val 25000"/>
                <a:gd name="adj2" fmla="val 50000"/>
                <a:gd name="adj3" fmla="val 7231"/>
              </a:avLst>
            </a:prstGeom>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20" name="TextBox 19">
              <a:extLst>
                <a:ext uri="{FF2B5EF4-FFF2-40B4-BE49-F238E27FC236}">
                  <a16:creationId xmlns:a16="http://schemas.microsoft.com/office/drawing/2014/main" id="{768D5C30-5649-5E74-5827-76D4B4E5B9C2}"/>
                </a:ext>
                <a:ext uri="{C183D7F6-B498-43B3-948B-1728B52AA6E4}">
                  <adec:decorative xmlns:adec="http://schemas.microsoft.com/office/drawing/2017/decorative" val="1"/>
                </a:ext>
              </a:extLst>
            </p:cNvPr>
            <p:cNvSpPr txBox="1"/>
            <p:nvPr/>
          </p:nvSpPr>
          <p:spPr>
            <a:xfrm>
              <a:off x="292799" y="5914141"/>
              <a:ext cx="765939" cy="622519"/>
            </a:xfrm>
            <a:prstGeom prst="rect">
              <a:avLst/>
            </a:prstGeom>
            <a:noFill/>
          </p:spPr>
          <p:txBody>
            <a:bodyPr wrap="none" lIns="0" tIns="0" rIns="0" bIns="0" rtlCol="0">
              <a:noAutofit/>
            </a:bodyPr>
            <a:lstStyle/>
            <a:p>
              <a:pPr algn="ctr"/>
              <a:r>
                <a:rPr lang="en-AU" sz="1800" dirty="0"/>
                <a:t>7 am </a:t>
              </a:r>
            </a:p>
            <a:p>
              <a:pPr algn="ctr"/>
              <a:r>
                <a:rPr lang="en-AU" sz="1800" dirty="0"/>
                <a:t>Wed</a:t>
              </a:r>
            </a:p>
          </p:txBody>
        </p:sp>
        <p:sp>
          <p:nvSpPr>
            <p:cNvPr id="22" name="TextBox 21">
              <a:extLst>
                <a:ext uri="{FF2B5EF4-FFF2-40B4-BE49-F238E27FC236}">
                  <a16:creationId xmlns:a16="http://schemas.microsoft.com/office/drawing/2014/main" id="{20245776-B5AC-B7B7-8632-298FD84EDF53}"/>
                </a:ext>
                <a:ext uri="{C183D7F6-B498-43B3-948B-1728B52AA6E4}">
                  <adec:decorative xmlns:adec="http://schemas.microsoft.com/office/drawing/2017/decorative" val="1"/>
                </a:ext>
              </a:extLst>
            </p:cNvPr>
            <p:cNvSpPr txBox="1"/>
            <p:nvPr/>
          </p:nvSpPr>
          <p:spPr>
            <a:xfrm>
              <a:off x="3414102" y="5157677"/>
              <a:ext cx="765939" cy="622519"/>
            </a:xfrm>
            <a:prstGeom prst="rect">
              <a:avLst/>
            </a:prstGeom>
            <a:noFill/>
          </p:spPr>
          <p:txBody>
            <a:bodyPr wrap="none" lIns="0" tIns="0" rIns="0" bIns="0" rtlCol="0">
              <a:noAutofit/>
            </a:bodyPr>
            <a:lstStyle/>
            <a:p>
              <a:pPr algn="ctr"/>
              <a:r>
                <a:rPr lang="en-AU" sz="1800" dirty="0"/>
                <a:t>3 am </a:t>
              </a:r>
            </a:p>
            <a:p>
              <a:pPr algn="ctr"/>
              <a:r>
                <a:rPr lang="en-AU" sz="1800" dirty="0"/>
                <a:t>Thurs</a:t>
              </a:r>
            </a:p>
          </p:txBody>
        </p:sp>
        <p:sp>
          <p:nvSpPr>
            <p:cNvPr id="23" name="Rectangle 22">
              <a:extLst>
                <a:ext uri="{FF2B5EF4-FFF2-40B4-BE49-F238E27FC236}">
                  <a16:creationId xmlns:a16="http://schemas.microsoft.com/office/drawing/2014/main" id="{9D811DBD-B741-50B8-5743-EE3F2324604A}"/>
                </a:ext>
                <a:ext uri="{C183D7F6-B498-43B3-948B-1728B52AA6E4}">
                  <adec:decorative xmlns:adec="http://schemas.microsoft.com/office/drawing/2017/decorative" val="1"/>
                </a:ext>
              </a:extLst>
            </p:cNvPr>
            <p:cNvSpPr/>
            <p:nvPr/>
          </p:nvSpPr>
          <p:spPr>
            <a:xfrm>
              <a:off x="309617" y="5865475"/>
              <a:ext cx="765939" cy="587589"/>
            </a:xfrm>
            <a:prstGeom prst="rect">
              <a:avLst/>
            </a:prstGeom>
            <a:noFill/>
            <a:ln w="57150">
              <a:solidFill>
                <a:schemeClr val="accent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4" name="TextBox 23">
              <a:extLst>
                <a:ext uri="{FF2B5EF4-FFF2-40B4-BE49-F238E27FC236}">
                  <a16:creationId xmlns:a16="http://schemas.microsoft.com/office/drawing/2014/main" id="{D47AA9F0-8E2D-1731-C076-70201AA12617}"/>
                </a:ext>
                <a:ext uri="{C183D7F6-B498-43B3-948B-1728B52AA6E4}">
                  <adec:decorative xmlns:adec="http://schemas.microsoft.com/office/drawing/2017/decorative" val="1"/>
                </a:ext>
              </a:extLst>
            </p:cNvPr>
            <p:cNvSpPr txBox="1"/>
            <p:nvPr/>
          </p:nvSpPr>
          <p:spPr>
            <a:xfrm>
              <a:off x="931600" y="5020339"/>
              <a:ext cx="765939" cy="622519"/>
            </a:xfrm>
            <a:prstGeom prst="rect">
              <a:avLst/>
            </a:prstGeom>
            <a:noFill/>
          </p:spPr>
          <p:txBody>
            <a:bodyPr wrap="none" lIns="0" tIns="0" rIns="0" bIns="0" rtlCol="0">
              <a:noAutofit/>
            </a:bodyPr>
            <a:lstStyle/>
            <a:p>
              <a:pPr algn="ctr"/>
              <a:r>
                <a:rPr lang="en-AU" sz="1800" dirty="0"/>
                <a:t>3 pm </a:t>
              </a:r>
            </a:p>
            <a:p>
              <a:pPr algn="ctr"/>
              <a:r>
                <a:rPr lang="en-AU" sz="1800" dirty="0"/>
                <a:t>Wed</a:t>
              </a:r>
            </a:p>
          </p:txBody>
        </p:sp>
        <p:sp>
          <p:nvSpPr>
            <p:cNvPr id="34" name="Rectangle 33">
              <a:extLst>
                <a:ext uri="{FF2B5EF4-FFF2-40B4-BE49-F238E27FC236}">
                  <a16:creationId xmlns:a16="http://schemas.microsoft.com/office/drawing/2014/main" id="{91D540AE-748F-2C4E-CBF1-5FE2CE793A15}"/>
                </a:ext>
                <a:ext uri="{C183D7F6-B498-43B3-948B-1728B52AA6E4}">
                  <adec:decorative xmlns:adec="http://schemas.microsoft.com/office/drawing/2017/decorative" val="1"/>
                </a:ext>
              </a:extLst>
            </p:cNvPr>
            <p:cNvSpPr/>
            <p:nvPr/>
          </p:nvSpPr>
          <p:spPr>
            <a:xfrm>
              <a:off x="890117" y="5001870"/>
              <a:ext cx="765939" cy="578729"/>
            </a:xfrm>
            <a:prstGeom prst="rect">
              <a:avLst/>
            </a:prstGeom>
            <a:noFill/>
            <a:ln w="57150">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14" name="Straight Connector 13">
              <a:extLst>
                <a:ext uri="{FF2B5EF4-FFF2-40B4-BE49-F238E27FC236}">
                  <a16:creationId xmlns:a16="http://schemas.microsoft.com/office/drawing/2014/main" id="{F6CE7F1E-32A6-1B8B-90DD-E384F838F4E4}"/>
                </a:ext>
                <a:ext uri="{C183D7F6-B498-43B3-948B-1728B52AA6E4}">
                  <adec:decorative xmlns:adec="http://schemas.microsoft.com/office/drawing/2017/decorative" val="1"/>
                </a:ext>
              </a:extLst>
            </p:cNvPr>
            <p:cNvCxnSpPr/>
            <p:nvPr/>
          </p:nvCxnSpPr>
          <p:spPr>
            <a:xfrm>
              <a:off x="816214" y="5627149"/>
              <a:ext cx="0" cy="17145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591D994-99E5-DE5C-DBFA-0A194D6503DC}"/>
                </a:ext>
                <a:ext uri="{C183D7F6-B498-43B3-948B-1728B52AA6E4}">
                  <adec:decorative xmlns:adec="http://schemas.microsoft.com/office/drawing/2017/decorative" val="1"/>
                </a:ext>
              </a:extLst>
            </p:cNvPr>
            <p:cNvCxnSpPr/>
            <p:nvPr/>
          </p:nvCxnSpPr>
          <p:spPr>
            <a:xfrm>
              <a:off x="3664189" y="5627149"/>
              <a:ext cx="0" cy="17145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39" name="Group 38">
            <a:extLst>
              <a:ext uri="{FF2B5EF4-FFF2-40B4-BE49-F238E27FC236}">
                <a16:creationId xmlns:a16="http://schemas.microsoft.com/office/drawing/2014/main" id="{20C9EF9B-E1E1-938E-8CA0-1BBA7C94ED06}"/>
              </a:ext>
              <a:ext uri="{C183D7F6-B498-43B3-948B-1728B52AA6E4}">
                <adec:decorative xmlns:adec="http://schemas.microsoft.com/office/drawing/2017/decorative" val="1"/>
              </a:ext>
            </a:extLst>
          </p:cNvPr>
          <p:cNvGrpSpPr/>
          <p:nvPr/>
        </p:nvGrpSpPr>
        <p:grpSpPr>
          <a:xfrm>
            <a:off x="4113303" y="5121509"/>
            <a:ext cx="3653435" cy="1444361"/>
            <a:chOff x="4113303" y="5121509"/>
            <a:chExt cx="3653435" cy="1444361"/>
          </a:xfrm>
        </p:grpSpPr>
        <p:cxnSp>
          <p:nvCxnSpPr>
            <p:cNvPr id="10" name="Straight Connector 9">
              <a:extLst>
                <a:ext uri="{FF2B5EF4-FFF2-40B4-BE49-F238E27FC236}">
                  <a16:creationId xmlns:a16="http://schemas.microsoft.com/office/drawing/2014/main" id="{67A1A5C7-B024-78FE-DCA1-17C398D19192}"/>
                </a:ext>
                <a:ext uri="{C183D7F6-B498-43B3-948B-1728B52AA6E4}">
                  <adec:decorative xmlns:adec="http://schemas.microsoft.com/office/drawing/2017/decorative" val="1"/>
                </a:ext>
              </a:extLst>
            </p:cNvPr>
            <p:cNvCxnSpPr/>
            <p:nvPr/>
          </p:nvCxnSpPr>
          <p:spPr>
            <a:xfrm>
              <a:off x="4303776" y="5602224"/>
              <a:ext cx="340156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2FA61554-C6DF-F156-BAFA-6C023DBEDAB7}"/>
                </a:ext>
                <a:ext uri="{C183D7F6-B498-43B3-948B-1728B52AA6E4}">
                  <adec:decorative xmlns:adec="http://schemas.microsoft.com/office/drawing/2017/decorative" val="1"/>
                </a:ext>
              </a:extLst>
            </p:cNvPr>
            <p:cNvSpPr txBox="1"/>
            <p:nvPr/>
          </p:nvSpPr>
          <p:spPr>
            <a:xfrm>
              <a:off x="6877496" y="5903814"/>
              <a:ext cx="765939" cy="622519"/>
            </a:xfrm>
            <a:prstGeom prst="rect">
              <a:avLst/>
            </a:prstGeom>
            <a:noFill/>
          </p:spPr>
          <p:txBody>
            <a:bodyPr wrap="none" lIns="0" tIns="0" rIns="0" bIns="0" rtlCol="0">
              <a:noAutofit/>
            </a:bodyPr>
            <a:lstStyle/>
            <a:p>
              <a:pPr algn="ctr"/>
              <a:r>
                <a:rPr lang="en-AU" sz="1800" dirty="0"/>
                <a:t>3 pm </a:t>
              </a:r>
            </a:p>
            <a:p>
              <a:pPr algn="ctr"/>
              <a:r>
                <a:rPr lang="en-AU" sz="1800" dirty="0"/>
                <a:t>Wed</a:t>
              </a:r>
            </a:p>
          </p:txBody>
        </p:sp>
        <p:sp>
          <p:nvSpPr>
            <p:cNvPr id="12" name="TextBox 11">
              <a:extLst>
                <a:ext uri="{FF2B5EF4-FFF2-40B4-BE49-F238E27FC236}">
                  <a16:creationId xmlns:a16="http://schemas.microsoft.com/office/drawing/2014/main" id="{A1404B15-4523-3199-6CCC-E2FBDA9CAA69}"/>
                </a:ext>
                <a:ext uri="{C183D7F6-B498-43B3-948B-1728B52AA6E4}">
                  <adec:decorative xmlns:adec="http://schemas.microsoft.com/office/drawing/2017/decorative" val="1"/>
                </a:ext>
              </a:extLst>
            </p:cNvPr>
            <p:cNvSpPr txBox="1"/>
            <p:nvPr/>
          </p:nvSpPr>
          <p:spPr>
            <a:xfrm>
              <a:off x="6699602" y="5296003"/>
              <a:ext cx="276936" cy="286992"/>
            </a:xfrm>
            <a:prstGeom prst="rect">
              <a:avLst/>
            </a:prstGeom>
            <a:noFill/>
          </p:spPr>
          <p:txBody>
            <a:bodyPr wrap="none" lIns="0" tIns="0" rIns="0" bIns="0" rtlCol="0">
              <a:noAutofit/>
            </a:bodyPr>
            <a:lstStyle/>
            <a:p>
              <a:pPr algn="l"/>
              <a:r>
                <a:rPr lang="en-AU" sz="1800" dirty="0"/>
                <a:t>-3</a:t>
              </a:r>
            </a:p>
          </p:txBody>
        </p:sp>
        <p:sp>
          <p:nvSpPr>
            <p:cNvPr id="13" name="TextBox 12">
              <a:extLst>
                <a:ext uri="{FF2B5EF4-FFF2-40B4-BE49-F238E27FC236}">
                  <a16:creationId xmlns:a16="http://schemas.microsoft.com/office/drawing/2014/main" id="{7A92D6F6-7295-740B-FF67-C647A879EFB4}"/>
                </a:ext>
                <a:ext uri="{C183D7F6-B498-43B3-948B-1728B52AA6E4}">
                  <adec:decorative xmlns:adec="http://schemas.microsoft.com/office/drawing/2017/decorative" val="1"/>
                </a:ext>
              </a:extLst>
            </p:cNvPr>
            <p:cNvSpPr txBox="1"/>
            <p:nvPr/>
          </p:nvSpPr>
          <p:spPr>
            <a:xfrm>
              <a:off x="7489802" y="5276773"/>
              <a:ext cx="276936" cy="286992"/>
            </a:xfrm>
            <a:prstGeom prst="rect">
              <a:avLst/>
            </a:prstGeom>
            <a:noFill/>
          </p:spPr>
          <p:txBody>
            <a:bodyPr wrap="none" lIns="0" tIns="0" rIns="0" bIns="0" rtlCol="0">
              <a:noAutofit/>
            </a:bodyPr>
            <a:lstStyle/>
            <a:p>
              <a:pPr algn="l"/>
              <a:r>
                <a:rPr lang="en-AU" sz="1800" dirty="0"/>
                <a:t>+9</a:t>
              </a:r>
            </a:p>
          </p:txBody>
        </p:sp>
        <p:sp>
          <p:nvSpPr>
            <p:cNvPr id="25" name="Arrow: Curved Down 24">
              <a:extLst>
                <a:ext uri="{FF2B5EF4-FFF2-40B4-BE49-F238E27FC236}">
                  <a16:creationId xmlns:a16="http://schemas.microsoft.com/office/drawing/2014/main" id="{8AB7CD51-4C85-BB5A-D7CC-0DD55924CB95}"/>
                </a:ext>
                <a:ext uri="{C183D7F6-B498-43B3-948B-1728B52AA6E4}">
                  <adec:decorative xmlns:adec="http://schemas.microsoft.com/office/drawing/2017/decorative" val="1"/>
                </a:ext>
              </a:extLst>
            </p:cNvPr>
            <p:cNvSpPr/>
            <p:nvPr/>
          </p:nvSpPr>
          <p:spPr>
            <a:xfrm flipH="1">
              <a:off x="4303772" y="5121509"/>
              <a:ext cx="2486491" cy="323191"/>
            </a:xfrm>
            <a:prstGeom prst="curvedDownArrow">
              <a:avLst/>
            </a:prstGeom>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26" name="TextBox 25">
              <a:extLst>
                <a:ext uri="{FF2B5EF4-FFF2-40B4-BE49-F238E27FC236}">
                  <a16:creationId xmlns:a16="http://schemas.microsoft.com/office/drawing/2014/main" id="{E1F8FAC8-FD3A-BA9F-0E32-A59A96D08CE6}"/>
                </a:ext>
                <a:ext uri="{C183D7F6-B498-43B3-948B-1728B52AA6E4}">
                  <adec:decorative xmlns:adec="http://schemas.microsoft.com/office/drawing/2017/decorative" val="1"/>
                </a:ext>
              </a:extLst>
            </p:cNvPr>
            <p:cNvSpPr txBox="1"/>
            <p:nvPr/>
          </p:nvSpPr>
          <p:spPr>
            <a:xfrm>
              <a:off x="5040267" y="5184775"/>
              <a:ext cx="883410" cy="286992"/>
            </a:xfrm>
            <a:prstGeom prst="rect">
              <a:avLst/>
            </a:prstGeom>
            <a:noFill/>
          </p:spPr>
          <p:txBody>
            <a:bodyPr wrap="none" lIns="0" tIns="0" rIns="0" bIns="0" rtlCol="0">
              <a:noAutofit/>
            </a:bodyPr>
            <a:lstStyle/>
            <a:p>
              <a:pPr algn="l"/>
              <a:r>
                <a:rPr lang="en-AU" sz="1800" dirty="0"/>
                <a:t>-20 hrs</a:t>
              </a:r>
            </a:p>
          </p:txBody>
        </p:sp>
        <p:sp>
          <p:nvSpPr>
            <p:cNvPr id="27" name="TextBox 26">
              <a:extLst>
                <a:ext uri="{FF2B5EF4-FFF2-40B4-BE49-F238E27FC236}">
                  <a16:creationId xmlns:a16="http://schemas.microsoft.com/office/drawing/2014/main" id="{0B82F428-8255-907B-EB20-4948C6BA75B2}"/>
                </a:ext>
                <a:ext uri="{C183D7F6-B498-43B3-948B-1728B52AA6E4}">
                  <adec:decorative xmlns:adec="http://schemas.microsoft.com/office/drawing/2017/decorative" val="1"/>
                </a:ext>
              </a:extLst>
            </p:cNvPr>
            <p:cNvSpPr txBox="1"/>
            <p:nvPr/>
          </p:nvSpPr>
          <p:spPr>
            <a:xfrm>
              <a:off x="4113303" y="5943351"/>
              <a:ext cx="765939" cy="622519"/>
            </a:xfrm>
            <a:prstGeom prst="rect">
              <a:avLst/>
            </a:prstGeom>
            <a:noFill/>
          </p:spPr>
          <p:txBody>
            <a:bodyPr wrap="none" lIns="0" tIns="0" rIns="0" bIns="0" rtlCol="0">
              <a:noAutofit/>
            </a:bodyPr>
            <a:lstStyle/>
            <a:p>
              <a:pPr algn="ctr"/>
              <a:r>
                <a:rPr lang="en-AU" sz="1800" dirty="0"/>
                <a:t>7 pm </a:t>
              </a:r>
            </a:p>
            <a:p>
              <a:pPr algn="ctr"/>
              <a:r>
                <a:rPr lang="en-AU" sz="1800" dirty="0"/>
                <a:t>Tues</a:t>
              </a:r>
            </a:p>
          </p:txBody>
        </p:sp>
        <p:sp>
          <p:nvSpPr>
            <p:cNvPr id="29" name="Arrow: Curved Down 28">
              <a:extLst>
                <a:ext uri="{FF2B5EF4-FFF2-40B4-BE49-F238E27FC236}">
                  <a16:creationId xmlns:a16="http://schemas.microsoft.com/office/drawing/2014/main" id="{4B5A0D99-343C-0452-7A08-9B9995837964}"/>
                </a:ext>
                <a:ext uri="{C183D7F6-B498-43B3-948B-1728B52AA6E4}">
                  <adec:decorative xmlns:adec="http://schemas.microsoft.com/office/drawing/2017/decorative" val="1"/>
                </a:ext>
              </a:extLst>
            </p:cNvPr>
            <p:cNvSpPr/>
            <p:nvPr/>
          </p:nvSpPr>
          <p:spPr>
            <a:xfrm flipV="1">
              <a:off x="4349699" y="5687359"/>
              <a:ext cx="1624158" cy="244790"/>
            </a:xfrm>
            <a:prstGeom prst="curvedDownArrow">
              <a:avLst/>
            </a:prstGeom>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32" name="Rectangle 31">
              <a:extLst>
                <a:ext uri="{FF2B5EF4-FFF2-40B4-BE49-F238E27FC236}">
                  <a16:creationId xmlns:a16="http://schemas.microsoft.com/office/drawing/2014/main" id="{0BE0F11B-F43F-4E48-4C21-26198981E32B}"/>
                </a:ext>
                <a:ext uri="{C183D7F6-B498-43B3-948B-1728B52AA6E4}">
                  <adec:decorative xmlns:adec="http://schemas.microsoft.com/office/drawing/2017/decorative" val="1"/>
                </a:ext>
              </a:extLst>
            </p:cNvPr>
            <p:cNvSpPr/>
            <p:nvPr/>
          </p:nvSpPr>
          <p:spPr>
            <a:xfrm>
              <a:off x="5739898" y="5875113"/>
              <a:ext cx="765939" cy="587589"/>
            </a:xfrm>
            <a:prstGeom prst="rect">
              <a:avLst/>
            </a:prstGeom>
            <a:noFill/>
            <a:ln w="57150">
              <a:solidFill>
                <a:schemeClr val="accent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3" name="Rectangle 32">
              <a:extLst>
                <a:ext uri="{FF2B5EF4-FFF2-40B4-BE49-F238E27FC236}">
                  <a16:creationId xmlns:a16="http://schemas.microsoft.com/office/drawing/2014/main" id="{567F31C3-2141-C26A-16AA-49C9B5B1E58A}"/>
                </a:ext>
                <a:ext uri="{C183D7F6-B498-43B3-948B-1728B52AA6E4}">
                  <adec:decorative xmlns:adec="http://schemas.microsoft.com/office/drawing/2017/decorative" val="1"/>
                </a:ext>
              </a:extLst>
            </p:cNvPr>
            <p:cNvSpPr/>
            <p:nvPr/>
          </p:nvSpPr>
          <p:spPr>
            <a:xfrm>
              <a:off x="6852713" y="5865475"/>
              <a:ext cx="765939" cy="587589"/>
            </a:xfrm>
            <a:prstGeom prst="rect">
              <a:avLst/>
            </a:prstGeom>
            <a:noFill/>
            <a:ln w="57150">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0" name="TextBox 39">
              <a:extLst>
                <a:ext uri="{FF2B5EF4-FFF2-40B4-BE49-F238E27FC236}">
                  <a16:creationId xmlns:a16="http://schemas.microsoft.com/office/drawing/2014/main" id="{90D3F5FA-BF41-57E4-52C5-59BBD4E80083}"/>
                </a:ext>
                <a:ext uri="{C183D7F6-B498-43B3-948B-1728B52AA6E4}">
                  <adec:decorative xmlns:adec="http://schemas.microsoft.com/office/drawing/2017/decorative" val="1"/>
                </a:ext>
              </a:extLst>
            </p:cNvPr>
            <p:cNvSpPr txBox="1"/>
            <p:nvPr/>
          </p:nvSpPr>
          <p:spPr>
            <a:xfrm>
              <a:off x="5752162" y="5894810"/>
              <a:ext cx="765939" cy="622519"/>
            </a:xfrm>
            <a:prstGeom prst="rect">
              <a:avLst/>
            </a:prstGeom>
            <a:noFill/>
          </p:spPr>
          <p:txBody>
            <a:bodyPr wrap="none" lIns="0" tIns="0" rIns="0" bIns="0" rtlCol="0">
              <a:noAutofit/>
            </a:bodyPr>
            <a:lstStyle/>
            <a:p>
              <a:pPr algn="ctr"/>
              <a:r>
                <a:rPr lang="en-AU" sz="1800" dirty="0"/>
                <a:t>7 am </a:t>
              </a:r>
            </a:p>
            <a:p>
              <a:pPr algn="ctr"/>
              <a:r>
                <a:rPr lang="en-AU" sz="1800" dirty="0"/>
                <a:t>Wed</a:t>
              </a:r>
            </a:p>
          </p:txBody>
        </p:sp>
        <p:sp>
          <p:nvSpPr>
            <p:cNvPr id="42" name="TextBox 41">
              <a:extLst>
                <a:ext uri="{FF2B5EF4-FFF2-40B4-BE49-F238E27FC236}">
                  <a16:creationId xmlns:a16="http://schemas.microsoft.com/office/drawing/2014/main" id="{94C9D787-F4C3-8AD6-8CE6-3CB9DC3D23DD}"/>
                </a:ext>
                <a:ext uri="{C183D7F6-B498-43B3-948B-1728B52AA6E4}">
                  <adec:decorative xmlns:adec="http://schemas.microsoft.com/office/drawing/2017/decorative" val="1"/>
                </a:ext>
              </a:extLst>
            </p:cNvPr>
            <p:cNvSpPr txBox="1"/>
            <p:nvPr/>
          </p:nvSpPr>
          <p:spPr>
            <a:xfrm>
              <a:off x="4634473" y="5627149"/>
              <a:ext cx="1008291" cy="286992"/>
            </a:xfrm>
            <a:prstGeom prst="rect">
              <a:avLst/>
            </a:prstGeom>
            <a:noFill/>
          </p:spPr>
          <p:txBody>
            <a:bodyPr wrap="none" lIns="0" tIns="0" rIns="0" bIns="0" rtlCol="0">
              <a:noAutofit/>
            </a:bodyPr>
            <a:lstStyle/>
            <a:p>
              <a:pPr algn="l"/>
              <a:r>
                <a:rPr lang="en-AU" sz="1800" dirty="0"/>
                <a:t>+12 hours</a:t>
              </a:r>
            </a:p>
          </p:txBody>
        </p:sp>
        <p:cxnSp>
          <p:nvCxnSpPr>
            <p:cNvPr id="8" name="Straight Connector 7">
              <a:extLst>
                <a:ext uri="{FF2B5EF4-FFF2-40B4-BE49-F238E27FC236}">
                  <a16:creationId xmlns:a16="http://schemas.microsoft.com/office/drawing/2014/main" id="{1A526A2B-E521-90AE-F59D-36275784A07E}"/>
                </a:ext>
                <a:ext uri="{C183D7F6-B498-43B3-948B-1728B52AA6E4}">
                  <adec:decorative xmlns:adec="http://schemas.microsoft.com/office/drawing/2017/decorative" val="1"/>
                </a:ext>
              </a:extLst>
            </p:cNvPr>
            <p:cNvCxnSpPr/>
            <p:nvPr/>
          </p:nvCxnSpPr>
          <p:spPr>
            <a:xfrm>
              <a:off x="7264639" y="5512849"/>
              <a:ext cx="0" cy="17145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19451806-E74A-ACF6-4A1B-8F5F4E24E43C}"/>
                </a:ext>
                <a:ext uri="{C183D7F6-B498-43B3-948B-1728B52AA6E4}">
                  <adec:decorative xmlns:adec="http://schemas.microsoft.com/office/drawing/2017/decorative" val="1"/>
                </a:ext>
              </a:extLst>
            </p:cNvPr>
            <p:cNvCxnSpPr/>
            <p:nvPr/>
          </p:nvCxnSpPr>
          <p:spPr>
            <a:xfrm>
              <a:off x="6102589" y="5512849"/>
              <a:ext cx="0" cy="17145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43" name="Group 42">
            <a:extLst>
              <a:ext uri="{FF2B5EF4-FFF2-40B4-BE49-F238E27FC236}">
                <a16:creationId xmlns:a16="http://schemas.microsoft.com/office/drawing/2014/main" id="{7D0C0015-2573-04D3-70D3-A5DC27AF130B}"/>
              </a:ext>
              <a:ext uri="{C183D7F6-B498-43B3-948B-1728B52AA6E4}">
                <adec:decorative xmlns:adec="http://schemas.microsoft.com/office/drawing/2017/decorative" val="1"/>
              </a:ext>
            </a:extLst>
          </p:cNvPr>
          <p:cNvGrpSpPr/>
          <p:nvPr/>
        </p:nvGrpSpPr>
        <p:grpSpPr>
          <a:xfrm>
            <a:off x="7987811" y="5197267"/>
            <a:ext cx="3567157" cy="1318733"/>
            <a:chOff x="7987811" y="5197267"/>
            <a:chExt cx="3567157" cy="1318733"/>
          </a:xfrm>
        </p:grpSpPr>
        <p:cxnSp>
          <p:nvCxnSpPr>
            <p:cNvPr id="11" name="Straight Connector 10">
              <a:extLst>
                <a:ext uri="{FF2B5EF4-FFF2-40B4-BE49-F238E27FC236}">
                  <a16:creationId xmlns:a16="http://schemas.microsoft.com/office/drawing/2014/main" id="{3D94A9B7-24DB-571D-A00A-B0FE60F6A12D}"/>
                </a:ext>
                <a:ext uri="{C183D7F6-B498-43B3-948B-1728B52AA6E4}">
                  <adec:decorative xmlns:adec="http://schemas.microsoft.com/office/drawing/2017/decorative" val="1"/>
                </a:ext>
              </a:extLst>
            </p:cNvPr>
            <p:cNvCxnSpPr/>
            <p:nvPr/>
          </p:nvCxnSpPr>
          <p:spPr>
            <a:xfrm>
              <a:off x="8153400" y="5602224"/>
              <a:ext cx="340156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D1500E4B-A97D-63A9-8923-55A8F9859E7B}"/>
                </a:ext>
                <a:ext uri="{C183D7F6-B498-43B3-948B-1728B52AA6E4}">
                  <adec:decorative xmlns:adec="http://schemas.microsoft.com/office/drawing/2017/decorative" val="1"/>
                </a:ext>
              </a:extLst>
            </p:cNvPr>
            <p:cNvSpPr txBox="1"/>
            <p:nvPr/>
          </p:nvSpPr>
          <p:spPr>
            <a:xfrm>
              <a:off x="7987811" y="5892335"/>
              <a:ext cx="765939" cy="622519"/>
            </a:xfrm>
            <a:prstGeom prst="rect">
              <a:avLst/>
            </a:prstGeom>
            <a:noFill/>
          </p:spPr>
          <p:txBody>
            <a:bodyPr wrap="none" lIns="0" tIns="0" rIns="0" bIns="0" rtlCol="0">
              <a:noAutofit/>
            </a:bodyPr>
            <a:lstStyle/>
            <a:p>
              <a:pPr algn="ctr"/>
              <a:r>
                <a:rPr lang="en-AU" sz="1800" dirty="0"/>
                <a:t>7 am </a:t>
              </a:r>
            </a:p>
            <a:p>
              <a:pPr algn="ctr"/>
              <a:r>
                <a:rPr lang="en-AU" sz="1800" dirty="0"/>
                <a:t>Wed</a:t>
              </a:r>
            </a:p>
          </p:txBody>
        </p:sp>
        <p:sp>
          <p:nvSpPr>
            <p:cNvPr id="35" name="Rectangle 34">
              <a:extLst>
                <a:ext uri="{FF2B5EF4-FFF2-40B4-BE49-F238E27FC236}">
                  <a16:creationId xmlns:a16="http://schemas.microsoft.com/office/drawing/2014/main" id="{E42D3953-6F2D-1851-BDDE-23D79B454869}"/>
                </a:ext>
                <a:ext uri="{C183D7F6-B498-43B3-948B-1728B52AA6E4}">
                  <adec:decorative xmlns:adec="http://schemas.microsoft.com/office/drawing/2017/decorative" val="1"/>
                </a:ext>
              </a:extLst>
            </p:cNvPr>
            <p:cNvSpPr/>
            <p:nvPr/>
          </p:nvSpPr>
          <p:spPr>
            <a:xfrm>
              <a:off x="10380345" y="5865475"/>
              <a:ext cx="765939" cy="587589"/>
            </a:xfrm>
            <a:prstGeom prst="rect">
              <a:avLst/>
            </a:prstGeom>
            <a:noFill/>
            <a:ln w="57150">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6" name="TextBox 35">
              <a:extLst>
                <a:ext uri="{FF2B5EF4-FFF2-40B4-BE49-F238E27FC236}">
                  <a16:creationId xmlns:a16="http://schemas.microsoft.com/office/drawing/2014/main" id="{1EBE82B5-2C45-DF14-1217-DC1C4D0F4F00}"/>
                </a:ext>
                <a:ext uri="{C183D7F6-B498-43B3-948B-1728B52AA6E4}">
                  <adec:decorative xmlns:adec="http://schemas.microsoft.com/office/drawing/2017/decorative" val="1"/>
                </a:ext>
              </a:extLst>
            </p:cNvPr>
            <p:cNvSpPr txBox="1"/>
            <p:nvPr/>
          </p:nvSpPr>
          <p:spPr>
            <a:xfrm>
              <a:off x="10392609" y="5893481"/>
              <a:ext cx="765939" cy="622519"/>
            </a:xfrm>
            <a:prstGeom prst="rect">
              <a:avLst/>
            </a:prstGeom>
            <a:noFill/>
          </p:spPr>
          <p:txBody>
            <a:bodyPr wrap="none" lIns="0" tIns="0" rIns="0" bIns="0" rtlCol="0">
              <a:noAutofit/>
            </a:bodyPr>
            <a:lstStyle/>
            <a:p>
              <a:pPr algn="ctr"/>
              <a:r>
                <a:rPr lang="en-AU" sz="1800" dirty="0"/>
                <a:t>3 pm </a:t>
              </a:r>
            </a:p>
            <a:p>
              <a:pPr algn="ctr"/>
              <a:r>
                <a:rPr lang="en-AU" sz="1800" dirty="0"/>
                <a:t>Wed</a:t>
              </a:r>
            </a:p>
          </p:txBody>
        </p:sp>
        <p:sp>
          <p:nvSpPr>
            <p:cNvPr id="37" name="Arrow: Curved Down 36">
              <a:extLst>
                <a:ext uri="{FF2B5EF4-FFF2-40B4-BE49-F238E27FC236}">
                  <a16:creationId xmlns:a16="http://schemas.microsoft.com/office/drawing/2014/main" id="{522A208C-02D3-48B9-65D0-17297DEE376E}"/>
                </a:ext>
                <a:ext uri="{C183D7F6-B498-43B3-948B-1728B52AA6E4}">
                  <adec:decorative xmlns:adec="http://schemas.microsoft.com/office/drawing/2017/decorative" val="1"/>
                </a:ext>
              </a:extLst>
            </p:cNvPr>
            <p:cNvSpPr/>
            <p:nvPr/>
          </p:nvSpPr>
          <p:spPr>
            <a:xfrm flipH="1">
              <a:off x="8342114" y="5197267"/>
              <a:ext cx="2486491" cy="286992"/>
            </a:xfrm>
            <a:prstGeom prst="curvedDownArrow">
              <a:avLst/>
            </a:prstGeom>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solidFill>
                  <a:schemeClr val="tx1"/>
                </a:solidFill>
              </a:endParaRPr>
            </a:p>
          </p:txBody>
        </p:sp>
        <p:sp>
          <p:nvSpPr>
            <p:cNvPr id="38" name="TextBox 37">
              <a:extLst>
                <a:ext uri="{FF2B5EF4-FFF2-40B4-BE49-F238E27FC236}">
                  <a16:creationId xmlns:a16="http://schemas.microsoft.com/office/drawing/2014/main" id="{A9AC2CD8-4E22-402C-9F1C-250388B76F06}"/>
                </a:ext>
                <a:ext uri="{C183D7F6-B498-43B3-948B-1728B52AA6E4}">
                  <adec:decorative xmlns:adec="http://schemas.microsoft.com/office/drawing/2017/decorative" val="1"/>
                </a:ext>
              </a:extLst>
            </p:cNvPr>
            <p:cNvSpPr txBox="1"/>
            <p:nvPr/>
          </p:nvSpPr>
          <p:spPr>
            <a:xfrm>
              <a:off x="8753750" y="5329647"/>
              <a:ext cx="1604311" cy="357712"/>
            </a:xfrm>
            <a:prstGeom prst="rect">
              <a:avLst/>
            </a:prstGeom>
            <a:noFill/>
          </p:spPr>
          <p:txBody>
            <a:bodyPr wrap="none" lIns="0" tIns="0" rIns="0" bIns="0" rtlCol="0">
              <a:noAutofit/>
            </a:bodyPr>
            <a:lstStyle/>
            <a:p>
              <a:pPr algn="l"/>
              <a:r>
                <a:rPr lang="en-AU" sz="1800" dirty="0"/>
                <a:t>12 - 20 = 8 hrs</a:t>
              </a:r>
            </a:p>
          </p:txBody>
        </p:sp>
        <p:sp>
          <p:nvSpPr>
            <p:cNvPr id="41" name="Rectangle 40">
              <a:extLst>
                <a:ext uri="{FF2B5EF4-FFF2-40B4-BE49-F238E27FC236}">
                  <a16:creationId xmlns:a16="http://schemas.microsoft.com/office/drawing/2014/main" id="{EDAAD3BF-8ECC-FF09-0A67-A76A509AE36F}"/>
                </a:ext>
                <a:ext uri="{C183D7F6-B498-43B3-948B-1728B52AA6E4}">
                  <adec:decorative xmlns:adec="http://schemas.microsoft.com/office/drawing/2017/decorative" val="1"/>
                </a:ext>
              </a:extLst>
            </p:cNvPr>
            <p:cNvSpPr/>
            <p:nvPr/>
          </p:nvSpPr>
          <p:spPr>
            <a:xfrm>
              <a:off x="7987811" y="5879723"/>
              <a:ext cx="765939" cy="587589"/>
            </a:xfrm>
            <a:prstGeom prst="rect">
              <a:avLst/>
            </a:prstGeom>
            <a:noFill/>
            <a:ln w="57150">
              <a:solidFill>
                <a:schemeClr val="accent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5" name="Straight Connector 4">
              <a:extLst>
                <a:ext uri="{FF2B5EF4-FFF2-40B4-BE49-F238E27FC236}">
                  <a16:creationId xmlns:a16="http://schemas.microsoft.com/office/drawing/2014/main" id="{2FA89E2F-8D0E-4B41-B5E8-4E573F2CC7BE}"/>
                </a:ext>
                <a:ext uri="{C183D7F6-B498-43B3-948B-1728B52AA6E4}">
                  <adec:decorative xmlns:adec="http://schemas.microsoft.com/office/drawing/2017/decorative" val="1"/>
                </a:ext>
              </a:extLst>
            </p:cNvPr>
            <p:cNvCxnSpPr/>
            <p:nvPr/>
          </p:nvCxnSpPr>
          <p:spPr>
            <a:xfrm>
              <a:off x="8579089" y="5494874"/>
              <a:ext cx="0" cy="17145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E2590CB1-C1D9-5E64-26C7-3B6991226E72}"/>
                </a:ext>
                <a:ext uri="{C183D7F6-B498-43B3-948B-1728B52AA6E4}">
                  <adec:decorative xmlns:adec="http://schemas.microsoft.com/office/drawing/2017/decorative" val="1"/>
                </a:ext>
              </a:extLst>
            </p:cNvPr>
            <p:cNvCxnSpPr/>
            <p:nvPr/>
          </p:nvCxnSpPr>
          <p:spPr>
            <a:xfrm>
              <a:off x="10835194" y="5515909"/>
              <a:ext cx="0" cy="17145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 name="Slide Number Placeholder 1">
            <a:extLst>
              <a:ext uri="{FF2B5EF4-FFF2-40B4-BE49-F238E27FC236}">
                <a16:creationId xmlns:a16="http://schemas.microsoft.com/office/drawing/2014/main" id="{03AAE85B-CAA5-7C80-1AEA-DC73EFF5E5A0}"/>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8</a:t>
            </a:fld>
            <a:endParaRPr lang="en-AU"/>
          </a:p>
        </p:txBody>
      </p:sp>
    </p:spTree>
    <p:extLst>
      <p:ext uri="{BB962C8B-B14F-4D97-AF65-F5344CB8AC3E}">
        <p14:creationId xmlns:p14="http://schemas.microsoft.com/office/powerpoint/2010/main" val="2622013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AE3F903-8AE8-2C59-7762-25AE9D1404E1}"/>
              </a:ext>
            </a:extLst>
          </p:cNvPr>
          <p:cNvSpPr>
            <a:spLocks noGrp="1"/>
          </p:cNvSpPr>
          <p:nvPr>
            <p:ph type="title"/>
          </p:nvPr>
        </p:nvSpPr>
        <p:spPr/>
        <p:txBody>
          <a:bodyPr/>
          <a:lstStyle/>
          <a:p>
            <a:r>
              <a:rPr lang="en-AU" dirty="0"/>
              <a:t>Comparative examples – Your turn (1)</a:t>
            </a:r>
          </a:p>
        </p:txBody>
      </p:sp>
      <p:sp>
        <p:nvSpPr>
          <p:cNvPr id="9" name="Rectangle 8">
            <a:extLst>
              <a:ext uri="{FF2B5EF4-FFF2-40B4-BE49-F238E27FC236}">
                <a16:creationId xmlns:a16="http://schemas.microsoft.com/office/drawing/2014/main" id="{3F5679EE-6D2A-DCDF-FFE7-94A13FF4AFE4}"/>
              </a:ext>
              <a:ext uri="{C183D7F6-B498-43B3-948B-1728B52AA6E4}">
                <adec:decorative xmlns:adec="http://schemas.microsoft.com/office/drawing/2017/decorative" val="1"/>
              </a:ext>
            </a:extLst>
          </p:cNvPr>
          <p:cNvSpPr/>
          <p:nvPr/>
        </p:nvSpPr>
        <p:spPr>
          <a:xfrm>
            <a:off x="354000" y="1002975"/>
            <a:ext cx="11490000" cy="157429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nSpc>
                <a:spcPct val="150000"/>
              </a:lnSpc>
              <a:spcAft>
                <a:spcPts val="1200"/>
              </a:spcAft>
            </a:pPr>
            <a:r>
              <a:rPr lang="en-AU" sz="1800" dirty="0">
                <a:solidFill>
                  <a:schemeClr val="tx1"/>
                </a:solidFill>
              </a:rPr>
              <a:t>William will travel from Perth (UTC+8) to Fernando de Noronha (UTC-2). The flight from Perth will take 19 hours. The flight will arrive at Fernando de Noronha at 4 pm on Tuesday.</a:t>
            </a:r>
          </a:p>
          <a:p>
            <a:pPr>
              <a:lnSpc>
                <a:spcPct val="150000"/>
              </a:lnSpc>
              <a:spcAft>
                <a:spcPts val="1200"/>
              </a:spcAft>
            </a:pPr>
            <a:r>
              <a:rPr lang="en-AU" sz="1800" dirty="0">
                <a:solidFill>
                  <a:schemeClr val="tx1"/>
                </a:solidFill>
              </a:rPr>
              <a:t>On what day and at what time will William leave Perth?</a:t>
            </a:r>
          </a:p>
        </p:txBody>
      </p:sp>
      <p:graphicFrame>
        <p:nvGraphicFramePr>
          <p:cNvPr id="8" name="Table 7" descr="3 methods showing how to change time zones, add the travel time and finding the time difference.">
            <a:extLst>
              <a:ext uri="{FF2B5EF4-FFF2-40B4-BE49-F238E27FC236}">
                <a16:creationId xmlns:a16="http://schemas.microsoft.com/office/drawing/2014/main" id="{59A266DC-C43F-2F6F-9F19-A4DBBECC6DDE}"/>
              </a:ext>
            </a:extLst>
          </p:cNvPr>
          <p:cNvGraphicFramePr>
            <a:graphicFrameLocks noGrp="1"/>
          </p:cNvGraphicFramePr>
          <p:nvPr>
            <p:extLst>
              <p:ext uri="{D42A27DB-BD31-4B8C-83A1-F6EECF244321}">
                <p14:modId xmlns:p14="http://schemas.microsoft.com/office/powerpoint/2010/main" val="1380661178"/>
              </p:ext>
            </p:extLst>
          </p:nvPr>
        </p:nvGraphicFramePr>
        <p:xfrm>
          <a:off x="354000" y="2739133"/>
          <a:ext cx="11484000" cy="3758867"/>
        </p:xfrm>
        <a:graphic>
          <a:graphicData uri="http://schemas.openxmlformats.org/drawingml/2006/table">
            <a:tbl>
              <a:tblPr firstRow="1" bandRow="1">
                <a:tableStyleId>{5940675A-B579-460E-94D1-54222C63F5DA}</a:tableStyleId>
              </a:tblPr>
              <a:tblGrid>
                <a:gridCol w="3828000">
                  <a:extLst>
                    <a:ext uri="{9D8B030D-6E8A-4147-A177-3AD203B41FA5}">
                      <a16:colId xmlns:a16="http://schemas.microsoft.com/office/drawing/2014/main" val="4030565086"/>
                    </a:ext>
                  </a:extLst>
                </a:gridCol>
                <a:gridCol w="3828000">
                  <a:extLst>
                    <a:ext uri="{9D8B030D-6E8A-4147-A177-3AD203B41FA5}">
                      <a16:colId xmlns:a16="http://schemas.microsoft.com/office/drawing/2014/main" val="2386380740"/>
                    </a:ext>
                  </a:extLst>
                </a:gridCol>
                <a:gridCol w="3828000">
                  <a:extLst>
                    <a:ext uri="{9D8B030D-6E8A-4147-A177-3AD203B41FA5}">
                      <a16:colId xmlns:a16="http://schemas.microsoft.com/office/drawing/2014/main" val="3748420837"/>
                    </a:ext>
                  </a:extLst>
                </a:gridCol>
              </a:tblGrid>
              <a:tr h="475559">
                <a:tc>
                  <a:txBody>
                    <a:bodyPr/>
                    <a:lstStyle/>
                    <a:p>
                      <a:pPr>
                        <a:lnSpc>
                          <a:spcPct val="150000"/>
                        </a:lnSpc>
                        <a:spcAft>
                          <a:spcPts val="1200"/>
                        </a:spcAft>
                      </a:pPr>
                      <a:r>
                        <a:rPr lang="en-AU" dirty="0"/>
                        <a:t>Method 1 – change time zone first</a:t>
                      </a:r>
                    </a:p>
                  </a:txBody>
                  <a:tcPr>
                    <a:solidFill>
                      <a:schemeClr val="accent4"/>
                    </a:solidFill>
                  </a:tcPr>
                </a:tc>
                <a:tc>
                  <a:txBody>
                    <a:bodyPr/>
                    <a:lstStyle/>
                    <a:p>
                      <a:pPr>
                        <a:lnSpc>
                          <a:spcPct val="150000"/>
                        </a:lnSpc>
                        <a:spcAft>
                          <a:spcPts val="1200"/>
                        </a:spcAft>
                      </a:pPr>
                      <a:r>
                        <a:rPr lang="en-AU" dirty="0"/>
                        <a:t>Method 2 – add travel times first</a:t>
                      </a:r>
                    </a:p>
                  </a:txBody>
                  <a:tcPr>
                    <a:solidFill>
                      <a:schemeClr val="accent4"/>
                    </a:solidFill>
                  </a:tcPr>
                </a:tc>
                <a:tc>
                  <a:txBody>
                    <a:bodyPr/>
                    <a:lstStyle/>
                    <a:p>
                      <a:pPr>
                        <a:lnSpc>
                          <a:spcPct val="150000"/>
                        </a:lnSpc>
                        <a:spcAft>
                          <a:spcPts val="1200"/>
                        </a:spcAft>
                      </a:pPr>
                      <a:r>
                        <a:rPr lang="en-AU" dirty="0"/>
                        <a:t>Method 3 – time difference</a:t>
                      </a:r>
                    </a:p>
                  </a:txBody>
                  <a:tcPr>
                    <a:solidFill>
                      <a:schemeClr val="accent4"/>
                    </a:solidFill>
                  </a:tcPr>
                </a:tc>
                <a:extLst>
                  <a:ext uri="{0D108BD9-81ED-4DB2-BD59-A6C34878D82A}">
                    <a16:rowId xmlns:a16="http://schemas.microsoft.com/office/drawing/2014/main" val="3634250709"/>
                  </a:ext>
                </a:extLst>
              </a:tr>
              <a:tr h="3283308">
                <a:tc>
                  <a:txBody>
                    <a:bodyPr/>
                    <a:lstStyle/>
                    <a:p>
                      <a:pPr>
                        <a:lnSpc>
                          <a:spcPct val="150000"/>
                        </a:lnSpc>
                        <a:spcAft>
                          <a:spcPts val="1200"/>
                        </a:spcAft>
                      </a:pPr>
                      <a:r>
                        <a:rPr lang="en-AU" sz="1800" kern="1200" dirty="0">
                          <a:solidFill>
                            <a:schemeClr val="tx1"/>
                          </a:solidFill>
                          <a:effectLst/>
                          <a:latin typeface="+mn-lt"/>
                          <a:ea typeface="+mn-ea"/>
                          <a:cs typeface="+mn-cs"/>
                        </a:rPr>
                        <a:t>4 pm Tuesday + 10 hours </a:t>
                      </a:r>
                    </a:p>
                    <a:p>
                      <a:pPr>
                        <a:lnSpc>
                          <a:spcPct val="150000"/>
                        </a:lnSpc>
                        <a:spcAft>
                          <a:spcPts val="1200"/>
                        </a:spcAft>
                      </a:pPr>
                      <a:r>
                        <a:rPr lang="en-AU" sz="1800" kern="1200" dirty="0">
                          <a:solidFill>
                            <a:schemeClr val="tx1"/>
                          </a:solidFill>
                          <a:effectLst/>
                          <a:latin typeface="+mn-lt"/>
                          <a:ea typeface="+mn-ea"/>
                          <a:cs typeface="+mn-cs"/>
                        </a:rPr>
                        <a:t>= 2 am Wednesday in Perth </a:t>
                      </a:r>
                    </a:p>
                    <a:p>
                      <a:pPr marL="285750" indent="-285750">
                        <a:lnSpc>
                          <a:spcPct val="150000"/>
                        </a:lnSpc>
                        <a:spcAft>
                          <a:spcPts val="1200"/>
                        </a:spcAft>
                        <a:buFontTx/>
                        <a:buChar char="-"/>
                      </a:pPr>
                      <a:r>
                        <a:rPr lang="en-AU" sz="1800" kern="1200" dirty="0">
                          <a:solidFill>
                            <a:schemeClr val="tx1"/>
                          </a:solidFill>
                          <a:effectLst/>
                          <a:latin typeface="+mn-lt"/>
                          <a:ea typeface="+mn-ea"/>
                          <a:cs typeface="+mn-cs"/>
                        </a:rPr>
                        <a:t>19 hrs Flight time </a:t>
                      </a:r>
                    </a:p>
                    <a:p>
                      <a:pPr marL="0" indent="0">
                        <a:lnSpc>
                          <a:spcPct val="150000"/>
                        </a:lnSpc>
                        <a:spcAft>
                          <a:spcPts val="1200"/>
                        </a:spcAft>
                        <a:buFontTx/>
                        <a:buNone/>
                      </a:pPr>
                      <a:r>
                        <a:rPr lang="en-AU" sz="1800" kern="1200" dirty="0">
                          <a:solidFill>
                            <a:schemeClr val="tx1"/>
                          </a:solidFill>
                          <a:effectLst/>
                          <a:latin typeface="+mn-lt"/>
                          <a:ea typeface="+mn-ea"/>
                          <a:cs typeface="+mn-cs"/>
                        </a:rPr>
                        <a:t>= 7 am Tuesday </a:t>
                      </a:r>
                      <a:endParaRPr lang="en-AU" dirty="0"/>
                    </a:p>
                  </a:txBody>
                  <a:tcPr/>
                </a:tc>
                <a:tc>
                  <a:txBody>
                    <a:bodyPr/>
                    <a:lstStyle/>
                    <a:p>
                      <a:pPr>
                        <a:lnSpc>
                          <a:spcPct val="150000"/>
                        </a:lnSpc>
                        <a:spcAft>
                          <a:spcPts val="1200"/>
                        </a:spcAft>
                      </a:pPr>
                      <a:r>
                        <a:rPr lang="en-AU" sz="1800" kern="1200" dirty="0">
                          <a:solidFill>
                            <a:schemeClr val="tx1"/>
                          </a:solidFill>
                          <a:effectLst/>
                          <a:latin typeface="+mn-lt"/>
                          <a:ea typeface="+mn-ea"/>
                          <a:cs typeface="+mn-cs"/>
                        </a:rPr>
                        <a:t>4 pm Tuesday - 19 hours </a:t>
                      </a:r>
                    </a:p>
                    <a:p>
                      <a:pPr>
                        <a:lnSpc>
                          <a:spcPct val="150000"/>
                        </a:lnSpc>
                        <a:spcAft>
                          <a:spcPts val="1200"/>
                        </a:spcAft>
                      </a:pPr>
                      <a:r>
                        <a:rPr lang="en-AU" sz="1800" kern="1200" dirty="0">
                          <a:solidFill>
                            <a:schemeClr val="tx1"/>
                          </a:solidFill>
                          <a:effectLst/>
                          <a:latin typeface="+mn-lt"/>
                          <a:ea typeface="+mn-ea"/>
                          <a:cs typeface="+mn-cs"/>
                        </a:rPr>
                        <a:t>= 9 pm Monday in Fernando de Noronha.</a:t>
                      </a:r>
                    </a:p>
                    <a:p>
                      <a:pPr>
                        <a:lnSpc>
                          <a:spcPct val="150000"/>
                        </a:lnSpc>
                        <a:spcAft>
                          <a:spcPts val="1200"/>
                        </a:spcAft>
                      </a:pPr>
                      <a:r>
                        <a:rPr lang="en-AU" sz="1800" kern="1200" dirty="0">
                          <a:solidFill>
                            <a:schemeClr val="tx1"/>
                          </a:solidFill>
                          <a:effectLst/>
                          <a:latin typeface="+mn-lt"/>
                          <a:ea typeface="+mn-ea"/>
                          <a:cs typeface="+mn-cs"/>
                        </a:rPr>
                        <a:t>Time change 9 pm Monday +10 hours </a:t>
                      </a:r>
                    </a:p>
                    <a:p>
                      <a:pPr>
                        <a:lnSpc>
                          <a:spcPct val="150000"/>
                        </a:lnSpc>
                        <a:spcAft>
                          <a:spcPts val="1200"/>
                        </a:spcAft>
                      </a:pPr>
                      <a:r>
                        <a:rPr lang="en-AU" sz="1800" kern="1200" dirty="0">
                          <a:solidFill>
                            <a:schemeClr val="tx1"/>
                          </a:solidFill>
                          <a:effectLst/>
                          <a:latin typeface="+mn-lt"/>
                          <a:ea typeface="+mn-ea"/>
                          <a:cs typeface="+mn-cs"/>
                        </a:rPr>
                        <a:t>= 7 am Tuesday</a:t>
                      </a:r>
                    </a:p>
                  </a:txBody>
                  <a:tcPr/>
                </a:tc>
                <a:tc>
                  <a:txBody>
                    <a:bodyPr/>
                    <a:lstStyle/>
                    <a:p>
                      <a:pPr>
                        <a:lnSpc>
                          <a:spcPct val="150000"/>
                        </a:lnSpc>
                        <a:spcAft>
                          <a:spcPts val="1200"/>
                        </a:spcAft>
                      </a:pPr>
                      <a:r>
                        <a:rPr lang="en-AU" sz="1800" kern="1200" dirty="0">
                          <a:solidFill>
                            <a:schemeClr val="tx1"/>
                          </a:solidFill>
                          <a:effectLst/>
                          <a:latin typeface="+mn-lt"/>
                          <a:ea typeface="+mn-ea"/>
                          <a:cs typeface="+mn-cs"/>
                        </a:rPr>
                        <a:t>10-hour – 19-hour flight </a:t>
                      </a:r>
                    </a:p>
                    <a:p>
                      <a:pPr>
                        <a:lnSpc>
                          <a:spcPct val="150000"/>
                        </a:lnSpc>
                        <a:spcAft>
                          <a:spcPts val="1200"/>
                        </a:spcAft>
                      </a:pPr>
                      <a:r>
                        <a:rPr lang="en-AU" sz="1800" kern="1200" dirty="0">
                          <a:solidFill>
                            <a:schemeClr val="tx1"/>
                          </a:solidFill>
                          <a:effectLst/>
                          <a:latin typeface="+mn-lt"/>
                          <a:ea typeface="+mn-ea"/>
                          <a:cs typeface="+mn-cs"/>
                        </a:rPr>
                        <a:t>= - 9 hours</a:t>
                      </a:r>
                    </a:p>
                    <a:p>
                      <a:pPr>
                        <a:lnSpc>
                          <a:spcPct val="150000"/>
                        </a:lnSpc>
                        <a:spcAft>
                          <a:spcPts val="1200"/>
                        </a:spcAft>
                      </a:pPr>
                      <a:r>
                        <a:rPr lang="en-AU" sz="1800" kern="1200" dirty="0">
                          <a:solidFill>
                            <a:schemeClr val="tx1"/>
                          </a:solidFill>
                          <a:effectLst/>
                          <a:latin typeface="+mn-lt"/>
                          <a:ea typeface="+mn-ea"/>
                          <a:cs typeface="+mn-cs"/>
                        </a:rPr>
                        <a:t>- 9 hours from 4 pm Tuesday </a:t>
                      </a:r>
                    </a:p>
                    <a:p>
                      <a:pPr>
                        <a:lnSpc>
                          <a:spcPct val="150000"/>
                        </a:lnSpc>
                        <a:spcAft>
                          <a:spcPts val="1200"/>
                        </a:spcAft>
                      </a:pPr>
                      <a:r>
                        <a:rPr lang="en-AU" sz="1800" kern="1200" dirty="0">
                          <a:solidFill>
                            <a:schemeClr val="tx1"/>
                          </a:solidFill>
                          <a:effectLst/>
                          <a:latin typeface="+mn-lt"/>
                          <a:ea typeface="+mn-ea"/>
                          <a:cs typeface="+mn-cs"/>
                        </a:rPr>
                        <a:t>= 7 am Tuesday</a:t>
                      </a:r>
                    </a:p>
                  </a:txBody>
                  <a:tcPr/>
                </a:tc>
                <a:extLst>
                  <a:ext uri="{0D108BD9-81ED-4DB2-BD59-A6C34878D82A}">
                    <a16:rowId xmlns:a16="http://schemas.microsoft.com/office/drawing/2014/main" val="1121877503"/>
                  </a:ext>
                </a:extLst>
              </a:tr>
            </a:tbl>
          </a:graphicData>
        </a:graphic>
      </p:graphicFrame>
      <p:sp>
        <p:nvSpPr>
          <p:cNvPr id="2" name="Slide Number Placeholder 1">
            <a:extLst>
              <a:ext uri="{FF2B5EF4-FFF2-40B4-BE49-F238E27FC236}">
                <a16:creationId xmlns:a16="http://schemas.microsoft.com/office/drawing/2014/main" id="{8FBB99BD-5434-A03A-E4DE-DF720FCCD599}"/>
              </a:ext>
            </a:extLst>
          </p:cNvPr>
          <p:cNvSpPr>
            <a:spLocks noGrp="1"/>
          </p:cNvSpPr>
          <p:nvPr>
            <p:ph type="sldNum" sz="quarter" idx="12"/>
          </p:nvPr>
        </p:nvSpPr>
        <p:spPr/>
        <p:txBody>
          <a:bodyPr/>
          <a:lstStyle/>
          <a:p>
            <a:fld id="{10A01DC5-1685-4615-8240-15192985C6A2}" type="slidenum">
              <a:rPr lang="en-AU" smtClean="0"/>
              <a:t>9</a:t>
            </a:fld>
            <a:endParaRPr lang="en-AU"/>
          </a:p>
        </p:txBody>
      </p:sp>
    </p:spTree>
    <p:extLst>
      <p:ext uri="{BB962C8B-B14F-4D97-AF65-F5344CB8AC3E}">
        <p14:creationId xmlns:p14="http://schemas.microsoft.com/office/powerpoint/2010/main" val="1462816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Presentation1" id="{98D72BBF-9DFB-4703-A10A-3D04BF39C611}" vid="{E5DF0675-1073-40E7-AE87-3170FA1911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A1D8124FFB2A1438B815462E05615AB" ma:contentTypeVersion="26" ma:contentTypeDescription="Create a new document." ma:contentTypeScope="" ma:versionID="7cb0b11152a3c969d12f475c424a3b6d">
  <xsd:schema xmlns:xsd="http://www.w3.org/2001/XMLSchema" xmlns:xs="http://www.w3.org/2001/XMLSchema" xmlns:p="http://schemas.microsoft.com/office/2006/metadata/properties" xmlns:ns2="95386ad3-46d6-4eb6-bbc1-9b19b13a5756" xmlns:ns3="9191b990-ddf9-46cb-8ffe-20db9d3a58aa" targetNamespace="http://schemas.microsoft.com/office/2006/metadata/properties" ma:root="true" ma:fieldsID="e73936c6d6eb0e273fb7b7b26ec1bc31" ns2:_="" ns3:_="">
    <xsd:import namespace="95386ad3-46d6-4eb6-bbc1-9b19b13a5756"/>
    <xsd:import namespace="9191b990-ddf9-46cb-8ffe-20db9d3a58a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element ref="ns2:InDAM" minOccurs="0"/>
                <xsd:element ref="ns2:Readytopublish" minOccurs="0"/>
                <xsd:element ref="ns2:MediaServiceObjectDetectorVersions" minOccurs="0"/>
                <xsd:element ref="ns2:MediaServiceSearchProperties" minOccurs="0"/>
                <xsd:element ref="ns2:Migrated" minOccurs="0"/>
                <xsd:element ref="ns2:Description2"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386ad3-46d6-4eb6-bbc1-9b19b13a575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1f47cd6-212f-4ea2-b6af-f1d1e47bdbaf" ma:termSetId="09814cd3-568e-fe90-9814-8d621ff8fb84" ma:anchorId="fba54fb3-c3e1-fe81-a776-ca4b69148c4d" ma:open="true" ma:isKeyword="false">
      <xsd:complexType>
        <xsd:sequence>
          <xsd:element ref="pc:Terms" minOccurs="0" maxOccurs="1"/>
        </xsd:sequence>
      </xsd:complexType>
    </xsd:element>
    <xsd:element name="InDAM" ma:index="24" nillable="true" ma:displayName="In DAM" ma:default="0" ma:format="Dropdown" ma:internalName="InDAM">
      <xsd:simpleType>
        <xsd:restriction base="dms:Boolean"/>
      </xsd:simpleType>
    </xsd:element>
    <xsd:element name="Readytopublish" ma:index="25" nillable="true" ma:displayName="Ready to publish" ma:default="0" ma:format="Dropdown" ma:internalName="Readytopublish">
      <xsd:simpleType>
        <xsd:restriction base="dms:Boolean"/>
      </xsd:simple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Migrated" ma:index="28" nillable="true" ma:displayName="Migrated" ma:default="1" ma:format="Dropdown" ma:internalName="Migrated">
      <xsd:simpleType>
        <xsd:restriction base="dms:Boolean"/>
      </xsd:simpleType>
    </xsd:element>
    <xsd:element name="Description2" ma:index="29" nillable="true" ma:displayName="Description" ma:format="Dropdown" ma:internalName="Description2">
      <xsd:simpleType>
        <xsd:restriction base="dms:Note">
          <xsd:maxLength value="255"/>
        </xsd:restriction>
      </xsd:simpleType>
    </xsd:element>
    <xsd:element name="MediaServiceBillingMetadata" ma:index="3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191b990-ddf9-46cb-8ffe-20db9d3a58a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e063c910-61e7-482c-9a48-4fe9d05e06db}" ma:internalName="TaxCatchAll" ma:showField="CatchAllData" ma:web="9191b990-ddf9-46cb-8ffe-20db9d3a58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Readytopublish xmlns="95386ad3-46d6-4eb6-bbc1-9b19b13a5756">false</Readytopublish>
    <Migrated xmlns="95386ad3-46d6-4eb6-bbc1-9b19b13a5756">true</Migrated>
    <Description2 xmlns="95386ad3-46d6-4eb6-bbc1-9b19b13a5756" xsi:nil="true"/>
    <lcf76f155ced4ddcb4097134ff3c332f xmlns="95386ad3-46d6-4eb6-bbc1-9b19b13a5756">
      <Terms xmlns="http://schemas.microsoft.com/office/infopath/2007/PartnerControls"/>
    </lcf76f155ced4ddcb4097134ff3c332f>
    <TaxCatchAll xmlns="9191b990-ddf9-46cb-8ffe-20db9d3a58aa" xsi:nil="true"/>
    <InDAM xmlns="95386ad3-46d6-4eb6-bbc1-9b19b13a5756">false</InDAM>
  </documentManagement>
</p:properties>
</file>

<file path=customXml/itemProps1.xml><?xml version="1.0" encoding="utf-8"?>
<ds:datastoreItem xmlns:ds="http://schemas.openxmlformats.org/officeDocument/2006/customXml" ds:itemID="{6A6C7781-FDEF-4119-8AD3-983D9BAC0153}">
  <ds:schemaRefs>
    <ds:schemaRef ds:uri="http://schemas.microsoft.com/sharepoint/v3/contenttype/forms"/>
  </ds:schemaRefs>
</ds:datastoreItem>
</file>

<file path=customXml/itemProps2.xml><?xml version="1.0" encoding="utf-8"?>
<ds:datastoreItem xmlns:ds="http://schemas.openxmlformats.org/officeDocument/2006/customXml" ds:itemID="{F0D2FC78-DACA-4E05-B8BA-84A4800667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386ad3-46d6-4eb6-bbc1-9b19b13a5756"/>
    <ds:schemaRef ds:uri="9191b990-ddf9-46cb-8ffe-20db9d3a58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A5F2147-7425-4463-A81E-FDAF01E78F3E}">
  <ds:schemaRefs>
    <ds:schemaRef ds:uri="http://purl.org/dc/dcmitype/"/>
    <ds:schemaRef ds:uri="http://schemas.microsoft.com/office/2006/documentManagement/types"/>
    <ds:schemaRef ds:uri="95386ad3-46d6-4eb6-bbc1-9b19b13a5756"/>
    <ds:schemaRef ds:uri="http://schemas.openxmlformats.org/package/2006/metadata/core-properties"/>
    <ds:schemaRef ds:uri="http://purl.org/dc/terms/"/>
    <ds:schemaRef ds:uri="http://schemas.microsoft.com/office/infopath/2007/PartnerControls"/>
    <ds:schemaRef ds:uri="http://www.w3.org/XML/1998/namespace"/>
    <ds:schemaRef ds:uri="9191b990-ddf9-46cb-8ffe-20db9d3a58aa"/>
    <ds:schemaRef ds:uri="http://schemas.microsoft.com/office/2006/metadata/properties"/>
    <ds:schemaRef ds:uri="http://purl.org/dc/elements/1.1/"/>
  </ds:schemaRefs>
</ds:datastoreItem>
</file>

<file path=docMetadata/LabelInfo.xml><?xml version="1.0" encoding="utf-8"?>
<clbl:labelList xmlns:clbl="http://schemas.microsoft.com/office/2020/mipLabelMetadata">
  <clbl:label id="{b603dfd7-d93a-4381-a340-2995d8282205}" enabled="1" method="Standard" siteId="{05a0e69a-418a-47c1-9c25-9387261bf991}" removed="0"/>
</clbl:labelList>
</file>

<file path=docProps/app.xml><?xml version="1.0" encoding="utf-8"?>
<Properties xmlns="http://schemas.openxmlformats.org/officeDocument/2006/extended-properties" xmlns:vt="http://schemas.openxmlformats.org/officeDocument/2006/docPropsVTypes">
  <Template/>
  <TotalTime>147</TotalTime>
  <Words>1343</Words>
  <Application>Microsoft Office PowerPoint</Application>
  <PresentationFormat>Widescreen</PresentationFormat>
  <Paragraphs>161</Paragraphs>
  <Slides>15</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Times New Roman</vt:lpstr>
      <vt:lpstr>Calibri</vt:lpstr>
      <vt:lpstr>Public Sans</vt:lpstr>
      <vt:lpstr>Arial</vt:lpstr>
      <vt:lpstr>NSWG Corporate</vt:lpstr>
      <vt:lpstr>International travel</vt:lpstr>
      <vt:lpstr>Learning intentions and success criteria</vt:lpstr>
      <vt:lpstr>Activating prior knowledge</vt:lpstr>
      <vt:lpstr>Same Surface Different Deep</vt:lpstr>
      <vt:lpstr>Connecting learning</vt:lpstr>
      <vt:lpstr>Singapore tourist network</vt:lpstr>
      <vt:lpstr>Releasing responsibility</vt:lpstr>
      <vt:lpstr>Comparative examples (1)</vt:lpstr>
      <vt:lpstr>Comparative examples – Your turn (1)</vt:lpstr>
      <vt:lpstr>Comparative examples (2)</vt:lpstr>
      <vt:lpstr>Comparative examples – Your turn (2)</vt:lpstr>
      <vt:lpstr>Independent practice</vt:lpstr>
      <vt:lpstr>Approaching questions scaffold</vt:lpstr>
      <vt:lpstr>References</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5, lesson 9 – International travel – Mathematics Standard</dc:title>
  <dc:creator>NSW Department of Education</dc:creator>
  <cp:keywords>Mathematics; Stage 6; Standard</cp:keywords>
  <dcterms:created xsi:type="dcterms:W3CDTF">2026-05-25T00:51:47Z</dcterms:created>
  <dcterms:modified xsi:type="dcterms:W3CDTF">2026-06-05T05:32:47Z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0x0101004A1D8124FFB2A1438B815462E05615AB</vt:lpwstr>
  </property>
</Properties>
</file>