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6531" r:id="rId8"/>
    <p:sldId id="26506" r:id="rId9"/>
    <p:sldId id="26525" r:id="rId10"/>
    <p:sldId id="26508" r:id="rId11"/>
    <p:sldId id="26526" r:id="rId12"/>
    <p:sldId id="26513" r:id="rId13"/>
    <p:sldId id="26528" r:id="rId14"/>
    <p:sldId id="26529" r:id="rId15"/>
    <p:sldId id="26530" r:id="rId16"/>
    <p:sldId id="26510" r:id="rId17"/>
    <p:sldId id="26522"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id="{37641C72-2B0D-4DA7-863C-82465FA72A95}">
          <p14:sldIdLst>
            <p14:sldId id="26505"/>
            <p14:sldId id="26383"/>
            <p14:sldId id="271"/>
            <p14:sldId id="26531"/>
            <p14:sldId id="26506"/>
            <p14:sldId id="26525"/>
            <p14:sldId id="26508"/>
            <p14:sldId id="26526"/>
            <p14:sldId id="26513"/>
            <p14:sldId id="26528"/>
            <p14:sldId id="26529"/>
            <p14:sldId id="26530"/>
            <p14:sldId id="26510"/>
            <p14:sldId id="2652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84E49CE-2BCD-8431-0782-D52A02898A5C}" name="Meagan Rodda" initials="MR" userId="S::meagan.rodda@det.nsw.edu.au::efecb8de-290d-42b5-96ee-00df0648c08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2556D-49E2-44D9-934C-0166A657E39F}" v="1" dt="2026-06-05T05:29:22.75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08" autoAdjust="0"/>
    <p:restoredTop sz="86404" autoAdjust="0"/>
  </p:normalViewPr>
  <p:slideViewPr>
    <p:cSldViewPr snapToGrid="0">
      <p:cViewPr varScale="1">
        <p:scale>
          <a:sx n="73" d="100"/>
          <a:sy n="73" d="100"/>
        </p:scale>
        <p:origin x="66" y="35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8FA6C-FA99-89BA-D27D-3DF77EF81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8B3C7-5A42-110D-478A-67D7D91FF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5044E8-2272-5DA8-3BD9-DBC1627D232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0187050-8160-0733-F683-DEB1160C70F6}"/>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19661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B45B2-2AE9-2DF3-95FA-046458C26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4E85A-8B3C-17E2-9776-2A7C463AD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8EFB8-0D29-0B0E-9E9D-4630B5856F9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9D3DF64-9390-665D-AFB7-E1D94730407E}"/>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27716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86074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138858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6587876" cy="2033997"/>
          </a:xfrm>
        </p:spPr>
        <p:txBody>
          <a:bodyPr/>
          <a:lstStyle/>
          <a:p>
            <a:r>
              <a:rPr lang="en-AU" dirty="0">
                <a:latin typeface="+mj-lt"/>
              </a:rPr>
              <a:t>International time zones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5 – Going places</a:t>
            </a:r>
          </a:p>
        </p:txBody>
      </p:sp>
      <p:pic>
        <p:nvPicPr>
          <p:cNvPr id="4" name="Picture Placeholder 6">
            <a:extLst>
              <a:ext uri="{FF2B5EF4-FFF2-40B4-BE49-F238E27FC236}">
                <a16:creationId xmlns:a16="http://schemas.microsoft.com/office/drawing/2014/main" id="{530AC67A-437D-CA7A-892E-B21F61EC0B2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FF88B-4844-8AF3-BA90-E41107FAAB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F78619-0C39-507A-5B60-8D6E8BD47338}"/>
              </a:ext>
            </a:extLst>
          </p:cNvPr>
          <p:cNvSpPr>
            <a:spLocks noGrp="1"/>
          </p:cNvSpPr>
          <p:nvPr>
            <p:ph type="title"/>
          </p:nvPr>
        </p:nvSpPr>
        <p:spPr/>
        <p:txBody>
          <a:bodyPr/>
          <a:lstStyle/>
          <a:p>
            <a:r>
              <a:rPr lang="en-AU" dirty="0"/>
              <a:t>Sydney – Adelaide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92CFE09-745F-A9A0-A718-82A79FE46846}"/>
                  </a:ext>
                </a:extLst>
              </p:cNvPr>
              <p:cNvSpPr txBox="1"/>
              <p:nvPr/>
            </p:nvSpPr>
            <p:spPr>
              <a:xfrm>
                <a:off x="360000" y="1294282"/>
                <a:ext cx="10236758" cy="923330"/>
              </a:xfrm>
              <a:prstGeom prst="rect">
                <a:avLst/>
              </a:prstGeom>
              <a:noFill/>
            </p:spPr>
            <p:txBody>
              <a:bodyPr wrap="square">
                <a:spAutoFit/>
              </a:bodyPr>
              <a:lstStyle/>
              <a:p>
                <a:pPr algn="l"/>
                <a:r>
                  <a:rPr lang="en-AU" sz="1800" dirty="0"/>
                  <a:t>Sydney (UTC +10) is 0.5 hours ahead of Adelaide (UTC + 9.5). The time in Sydney is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11</m:t>
                    </m:r>
                    <m:r>
                      <m:rPr>
                        <m:nor/>
                      </m:rPr>
                      <a:rPr lang="en-AU" sz="1800" i="0" dirty="0" smtClean="0">
                        <a:latin typeface="Arial" panose="020B0604020202020204" pitchFamily="34" charset="0"/>
                        <a:cs typeface="Arial" panose="020B0604020202020204" pitchFamily="34" charset="0"/>
                      </a:rPr>
                      <m:t>am</m:t>
                    </m:r>
                  </m:oMath>
                </a14:m>
                <a:r>
                  <a:rPr lang="en-AU" sz="1800" dirty="0"/>
                  <a:t>. </a:t>
                </a:r>
              </a:p>
              <a:p>
                <a:pPr algn="l"/>
                <a:endParaRPr lang="en-AU" sz="1800" dirty="0"/>
              </a:p>
              <a:p>
                <a:pPr algn="l"/>
                <a:r>
                  <a:rPr lang="en-AU" sz="1800" dirty="0"/>
                  <a:t>What time is it in Adelaide?</a:t>
                </a:r>
              </a:p>
            </p:txBody>
          </p:sp>
        </mc:Choice>
        <mc:Fallback xmlns="">
          <p:sp>
            <p:nvSpPr>
              <p:cNvPr id="14" name="TextBox 13">
                <a:extLst>
                  <a:ext uri="{FF2B5EF4-FFF2-40B4-BE49-F238E27FC236}">
                    <a16:creationId xmlns:a16="http://schemas.microsoft.com/office/drawing/2014/main" id="{992CFE09-745F-A9A0-A718-82A79FE46846}"/>
                  </a:ext>
                </a:extLst>
              </p:cNvPr>
              <p:cNvSpPr txBox="1">
                <a:spLocks noRot="1" noChangeAspect="1" noMove="1" noResize="1" noEditPoints="1" noAdjustHandles="1" noChangeArrowheads="1" noChangeShapeType="1" noTextEdit="1"/>
              </p:cNvSpPr>
              <p:nvPr/>
            </p:nvSpPr>
            <p:spPr>
              <a:xfrm>
                <a:off x="360000" y="1294282"/>
                <a:ext cx="10236758" cy="923330"/>
              </a:xfrm>
              <a:prstGeom prst="rect">
                <a:avLst/>
              </a:prstGeom>
              <a:blipFill>
                <a:blip r:embed="rId2"/>
                <a:stretch>
                  <a:fillRect l="-476" t="-3289" b="-9211"/>
                </a:stretch>
              </a:blipFill>
            </p:spPr>
            <p:txBody>
              <a:bodyPr/>
              <a:lstStyle/>
              <a:p>
                <a:r>
                  <a:rPr lang="en-AU">
                    <a:noFill/>
                  </a:rPr>
                  <a:t> </a:t>
                </a:r>
              </a:p>
            </p:txBody>
          </p:sp>
        </mc:Fallback>
      </mc:AlternateContent>
      <p:pic>
        <p:nvPicPr>
          <p:cNvPr id="13" name="Picture 12" descr="Numberline, Adelaide +9.5, 35S, 139E and Sydney +10, 34S, 151E">
            <a:extLst>
              <a:ext uri="{FF2B5EF4-FFF2-40B4-BE49-F238E27FC236}">
                <a16:creationId xmlns:a16="http://schemas.microsoft.com/office/drawing/2014/main" id="{3E0D6A09-C22A-483D-F728-0D76385CB5DD}"/>
              </a:ext>
            </a:extLst>
          </p:cNvPr>
          <p:cNvPicPr>
            <a:picLocks noChangeAspect="1"/>
          </p:cNvPicPr>
          <p:nvPr/>
        </p:nvPicPr>
        <p:blipFill>
          <a:blip r:embed="rId3"/>
          <a:stretch>
            <a:fillRect/>
          </a:stretch>
        </p:blipFill>
        <p:spPr>
          <a:xfrm>
            <a:off x="430995" y="2587439"/>
            <a:ext cx="11394164" cy="1835078"/>
          </a:xfrm>
          <a:prstGeom prst="rect">
            <a:avLst/>
          </a:prstGeom>
        </p:spPr>
      </p:pic>
      <p:cxnSp>
        <p:nvCxnSpPr>
          <p:cNvPr id="6" name="Straight Connector 5">
            <a:extLst>
              <a:ext uri="{FF2B5EF4-FFF2-40B4-BE49-F238E27FC236}">
                <a16:creationId xmlns:a16="http://schemas.microsoft.com/office/drawing/2014/main" id="{E30D033C-4414-3B12-E97A-C714B89CC237}"/>
              </a:ext>
              <a:ext uri="{C183D7F6-B498-43B3-948B-1728B52AA6E4}">
                <adec:decorative xmlns:adec="http://schemas.microsoft.com/office/drawing/2017/decorative" val="1"/>
              </a:ext>
            </a:extLst>
          </p:cNvPr>
          <p:cNvCxnSpPr/>
          <p:nvPr/>
        </p:nvCxnSpPr>
        <p:spPr>
          <a:xfrm>
            <a:off x="1951055" y="3484993"/>
            <a:ext cx="0" cy="1708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E5DD066-9E59-9FE1-D44C-E69C60F79756}"/>
              </a:ext>
              <a:ext uri="{C183D7F6-B498-43B3-948B-1728B52AA6E4}">
                <adec:decorative xmlns:adec="http://schemas.microsoft.com/office/drawing/2017/decorative" val="1"/>
              </a:ext>
            </a:extLst>
          </p:cNvPr>
          <p:cNvCxnSpPr/>
          <p:nvPr/>
        </p:nvCxnSpPr>
        <p:spPr>
          <a:xfrm>
            <a:off x="10111991" y="3484993"/>
            <a:ext cx="0" cy="1708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B02AF4C-C60C-D4F5-7C8B-E39C049B8086}"/>
                  </a:ext>
                </a:extLst>
              </p:cNvPr>
              <p:cNvSpPr txBox="1"/>
              <p:nvPr/>
            </p:nvSpPr>
            <p:spPr>
              <a:xfrm>
                <a:off x="3250464" y="5120341"/>
                <a:ext cx="5755226" cy="760649"/>
              </a:xfrm>
              <a:prstGeom prst="rect">
                <a:avLst/>
              </a:prstGeom>
              <a:noFill/>
            </p:spPr>
            <p:txBody>
              <a:bodyPr wrap="square" lIns="0" tIns="0" rIns="0" bIns="0" rtlCol="0">
                <a:noAutofit/>
              </a:bodyPr>
              <a:lstStyle/>
              <a:p>
                <a:pPr algn="ctr">
                  <a:lnSpc>
                    <a:spcPct val="150000"/>
                  </a:lnSpc>
                  <a:spcAft>
                    <a:spcPts val="1200"/>
                  </a:spcAft>
                </a:pPr>
                <a:r>
                  <a:rPr lang="en-AU" sz="1800" dirty="0"/>
                  <a:t>Adelaide is </a:t>
                </a:r>
                <a14:m>
                  <m:oMath xmlns:m="http://schemas.openxmlformats.org/officeDocument/2006/math">
                    <m:r>
                      <m:rPr>
                        <m:nor/>
                      </m:rPr>
                      <a:rPr lang="en-AU" sz="1800" dirty="0">
                        <a:cs typeface="Arial" panose="020B0604020202020204" pitchFamily="34" charset="0"/>
                      </a:rPr>
                      <m:t>0</m:t>
                    </m:r>
                    <m:r>
                      <m:rPr>
                        <m:nor/>
                      </m:rPr>
                      <a:rPr lang="en-US" sz="1800" b="0" i="0" dirty="0" smtClean="0">
                        <a:cs typeface="Arial" panose="020B0604020202020204" pitchFamily="34" charset="0"/>
                      </a:rPr>
                      <m:t>.5</m:t>
                    </m:r>
                    <m:r>
                      <m:rPr>
                        <m:nor/>
                      </m:rPr>
                      <a:rPr lang="en-AU" sz="1800" i="0" dirty="0" smtClean="0">
                        <a:cs typeface="Arial" panose="020B0604020202020204" pitchFamily="34" charset="0"/>
                      </a:rPr>
                      <m:t> </m:t>
                    </m:r>
                    <m:r>
                      <m:rPr>
                        <m:nor/>
                      </m:rPr>
                      <a:rPr lang="en-AU" sz="1800" i="0" dirty="0" smtClean="0">
                        <a:latin typeface="Arial" panose="020B0604020202020204" pitchFamily="34" charset="0"/>
                        <a:cs typeface="Arial" panose="020B0604020202020204" pitchFamily="34" charset="0"/>
                      </a:rPr>
                      <m:t>hours</m:t>
                    </m:r>
                    <m:r>
                      <m:rPr>
                        <m:nor/>
                      </m:rPr>
                      <a:rPr lang="en-AU" sz="1800" b="0" i="0" dirty="0" smtClean="0">
                        <a:latin typeface="Arial" panose="020B0604020202020204" pitchFamily="34" charset="0"/>
                        <a:cs typeface="Arial" panose="020B0604020202020204" pitchFamily="34" charset="0"/>
                      </a:rPr>
                      <m:t> (30 </m:t>
                    </m:r>
                    <m:r>
                      <m:rPr>
                        <m:nor/>
                      </m:rPr>
                      <a:rPr lang="en-AU" sz="1800" b="0" i="0" dirty="0" smtClean="0">
                        <a:latin typeface="Arial" panose="020B0604020202020204" pitchFamily="34" charset="0"/>
                        <a:cs typeface="Arial" panose="020B0604020202020204" pitchFamily="34" charset="0"/>
                      </a:rPr>
                      <m:t>mins</m:t>
                    </m:r>
                    <m:r>
                      <m:rPr>
                        <m:nor/>
                      </m:rPr>
                      <a:rPr lang="en-AU" sz="1800" b="0" i="0" dirty="0" smtClean="0">
                        <a:latin typeface="Arial" panose="020B0604020202020204" pitchFamily="34" charset="0"/>
                        <a:cs typeface="Arial" panose="020B0604020202020204" pitchFamily="34" charset="0"/>
                      </a:rPr>
                      <m:t>) </m:t>
                    </m:r>
                  </m:oMath>
                </a14:m>
                <a:r>
                  <a:rPr lang="en-AU" sz="1800" b="1" dirty="0"/>
                  <a:t>behind</a:t>
                </a:r>
                <a:r>
                  <a:rPr lang="en-AU" sz="1800" dirty="0"/>
                  <a:t> Sydney time.</a:t>
                </a:r>
              </a:p>
              <a:p>
                <a:pPr algn="ctr">
                  <a:lnSpc>
                    <a:spcPct val="150000"/>
                  </a:lnSpc>
                  <a:spcAft>
                    <a:spcPts val="1200"/>
                  </a:spcAft>
                </a:pPr>
                <a14:m>
                  <m:oMathPara xmlns:m="http://schemas.openxmlformats.org/officeDocument/2006/math">
                    <m:oMathParaPr>
                      <m:jc m:val="centerGroup"/>
                    </m:oMathParaPr>
                    <m:oMath xmlns:m="http://schemas.openxmlformats.org/officeDocument/2006/math">
                      <m:r>
                        <m:rPr>
                          <m:nor/>
                        </m:rPr>
                        <a:rPr lang="en-AU" sz="1800" i="0" dirty="0" smtClean="0">
                          <a:latin typeface="Arial" panose="020B0604020202020204" pitchFamily="34" charset="0"/>
                          <a:cs typeface="Arial" panose="020B0604020202020204" pitchFamily="34" charset="0"/>
                        </a:rPr>
                        <m:t>11</m:t>
                      </m:r>
                      <m:r>
                        <m:rPr>
                          <m:nor/>
                        </m:rPr>
                        <a:rPr lang="en-AU" sz="1800" i="0" dirty="0" smtClean="0">
                          <a:latin typeface="Arial" panose="020B0604020202020204" pitchFamily="34" charset="0"/>
                          <a:cs typeface="Arial" panose="020B0604020202020204" pitchFamily="34" charset="0"/>
                        </a:rPr>
                        <m:t>am</m:t>
                      </m:r>
                      <m:r>
                        <m:rPr>
                          <m:nor/>
                        </m:rPr>
                        <a:rPr lang="en-AU" sz="1800" i="0" dirty="0" smtClean="0">
                          <a:latin typeface="Arial" panose="020B0604020202020204" pitchFamily="34" charset="0"/>
                          <a:cs typeface="Arial" panose="020B0604020202020204" pitchFamily="34" charset="0"/>
                        </a:rPr>
                        <m:t> </m:t>
                      </m:r>
                      <m:r>
                        <m:rPr>
                          <m:nor/>
                        </m:rPr>
                        <a:rPr lang="en-US" sz="1800" b="0" i="0" dirty="0" smtClean="0">
                          <a:latin typeface="Arial" panose="020B0604020202020204" pitchFamily="34" charset="0"/>
                          <a:cs typeface="Arial" panose="020B0604020202020204" pitchFamily="34" charset="0"/>
                        </a:rPr>
                        <m:t>−</m:t>
                      </m:r>
                      <m:r>
                        <m:rPr>
                          <m:nor/>
                        </m:rPr>
                        <a:rPr lang="en-AU" sz="1800" i="0" dirty="0" smtClean="0">
                          <a:latin typeface="Arial" panose="020B0604020202020204" pitchFamily="34" charset="0"/>
                          <a:cs typeface="Arial" panose="020B0604020202020204" pitchFamily="34" charset="0"/>
                        </a:rPr>
                        <m:t> </m:t>
                      </m:r>
                      <m:r>
                        <m:rPr>
                          <m:nor/>
                        </m:rPr>
                        <a:rPr lang="en-AU" sz="1800" b="0" i="0" dirty="0" smtClean="0">
                          <a:latin typeface="Arial" panose="020B0604020202020204" pitchFamily="34" charset="0"/>
                          <a:cs typeface="Arial" panose="020B0604020202020204" pitchFamily="34" charset="0"/>
                        </a:rPr>
                        <m:t>30 </m:t>
                      </m:r>
                      <m:r>
                        <m:rPr>
                          <m:nor/>
                        </m:rPr>
                        <a:rPr lang="en-AU" sz="1800" b="0" i="0" dirty="0" smtClean="0">
                          <a:latin typeface="Arial" panose="020B0604020202020204" pitchFamily="34" charset="0"/>
                          <a:cs typeface="Arial" panose="020B0604020202020204" pitchFamily="34" charset="0"/>
                        </a:rPr>
                        <m:t>mins</m:t>
                      </m:r>
                      <m:r>
                        <m:rPr>
                          <m:nor/>
                        </m:rPr>
                        <a:rPr lang="en-AU" sz="1800" i="0" dirty="0" smtClean="0">
                          <a:latin typeface="Arial" panose="020B0604020202020204" pitchFamily="34" charset="0"/>
                          <a:cs typeface="Arial" panose="020B0604020202020204" pitchFamily="34" charset="0"/>
                        </a:rPr>
                        <m:t> = 1</m:t>
                      </m:r>
                      <m:r>
                        <m:rPr>
                          <m:nor/>
                        </m:rPr>
                        <a:rPr lang="en-US" sz="1800" b="0" i="0" dirty="0" smtClean="0">
                          <a:latin typeface="Arial" panose="020B0604020202020204" pitchFamily="34" charset="0"/>
                          <a:cs typeface="Arial" panose="020B0604020202020204" pitchFamily="34" charset="0"/>
                        </a:rPr>
                        <m:t>0:30</m:t>
                      </m:r>
                      <m:r>
                        <m:rPr>
                          <m:nor/>
                        </m:rPr>
                        <a:rPr lang="en-US" sz="1800" b="0" i="0" dirty="0" smtClean="0">
                          <a:latin typeface="Arial" panose="020B0604020202020204" pitchFamily="34" charset="0"/>
                          <a:cs typeface="Arial" panose="020B0604020202020204" pitchFamily="34" charset="0"/>
                        </a:rPr>
                        <m:t>a</m:t>
                      </m:r>
                      <m:r>
                        <m:rPr>
                          <m:nor/>
                        </m:rPr>
                        <a:rPr lang="en-AU" sz="1800" i="0" dirty="0" smtClean="0">
                          <a:latin typeface="Arial" panose="020B0604020202020204" pitchFamily="34" charset="0"/>
                          <a:cs typeface="Arial" panose="020B0604020202020204" pitchFamily="34" charset="0"/>
                        </a:rPr>
                        <m:t>m</m:t>
                      </m:r>
                      <m:r>
                        <m:rPr>
                          <m:nor/>
                        </m:rPr>
                        <a:rPr lang="en-AU" sz="1800" i="0" dirty="0" smtClean="0">
                          <a:latin typeface="Arial" panose="020B0604020202020204" pitchFamily="34" charset="0"/>
                          <a:cs typeface="Arial" panose="020B0604020202020204" pitchFamily="34" charset="0"/>
                        </a:rPr>
                        <m:t>.</m:t>
                      </m:r>
                    </m:oMath>
                  </m:oMathPara>
                </a14:m>
                <a:endParaRPr lang="en-AU" sz="1800" dirty="0">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3B02AF4C-C60C-D4F5-7C8B-E39C049B8086}"/>
                  </a:ext>
                </a:extLst>
              </p:cNvPr>
              <p:cNvSpPr txBox="1">
                <a:spLocks noRot="1" noChangeAspect="1" noMove="1" noResize="1" noEditPoints="1" noAdjustHandles="1" noChangeArrowheads="1" noChangeShapeType="1" noTextEdit="1"/>
              </p:cNvSpPr>
              <p:nvPr/>
            </p:nvSpPr>
            <p:spPr>
              <a:xfrm>
                <a:off x="3250464" y="5120341"/>
                <a:ext cx="5755226" cy="760649"/>
              </a:xfrm>
              <a:prstGeom prst="rect">
                <a:avLst/>
              </a:prstGeom>
              <a:blipFill>
                <a:blip r:embed="rId4"/>
                <a:stretch>
                  <a:fillRect b="-3606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C551813-D2BD-1AE4-0CA8-A224BB8D77DA}"/>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47806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034C26-13B8-82AA-15A6-85C6E7E47C4F}"/>
              </a:ext>
            </a:extLst>
          </p:cNvPr>
          <p:cNvSpPr>
            <a:spLocks noGrp="1"/>
          </p:cNvSpPr>
          <p:nvPr>
            <p:ph type="title"/>
          </p:nvPr>
        </p:nvSpPr>
        <p:spPr/>
        <p:txBody>
          <a:bodyPr/>
          <a:lstStyle/>
          <a:p>
            <a:r>
              <a:rPr lang="en-AU" dirty="0"/>
              <a:t>UTC (1)</a:t>
            </a:r>
          </a:p>
        </p:txBody>
      </p:sp>
      <p:sp>
        <p:nvSpPr>
          <p:cNvPr id="4" name="Text Placeholder 3">
            <a:extLst>
              <a:ext uri="{FF2B5EF4-FFF2-40B4-BE49-F238E27FC236}">
                <a16:creationId xmlns:a16="http://schemas.microsoft.com/office/drawing/2014/main" id="{8B76C9D9-C9C5-1CD8-270B-6F253A66DD92}"/>
              </a:ext>
            </a:extLst>
          </p:cNvPr>
          <p:cNvSpPr>
            <a:spLocks noGrp="1"/>
          </p:cNvSpPr>
          <p:nvPr>
            <p:ph type="body" sz="quarter" idx="18"/>
          </p:nvPr>
        </p:nvSpPr>
        <p:spPr/>
        <p:txBody>
          <a:bodyPr/>
          <a:lstStyle/>
          <a:p>
            <a:r>
              <a:rPr lang="en-AU" dirty="0"/>
              <a:t>Worked example</a:t>
            </a:r>
          </a:p>
        </p:txBody>
      </p:sp>
      <p:sp>
        <p:nvSpPr>
          <p:cNvPr id="5" name="Text Placeholder 4">
            <a:extLst>
              <a:ext uri="{FF2B5EF4-FFF2-40B4-BE49-F238E27FC236}">
                <a16:creationId xmlns:a16="http://schemas.microsoft.com/office/drawing/2014/main" id="{94B13A3F-B353-0504-D4BC-22D3BBB8FE80}"/>
              </a:ext>
            </a:extLst>
          </p:cNvPr>
          <p:cNvSpPr>
            <a:spLocks noGrp="1"/>
          </p:cNvSpPr>
          <p:nvPr>
            <p:ph type="body" sz="quarter" idx="17"/>
          </p:nvPr>
        </p:nvSpPr>
        <p:spPr>
          <a:xfrm>
            <a:off x="360000" y="1509486"/>
            <a:ext cx="11484000" cy="1013039"/>
          </a:xfrm>
        </p:spPr>
        <p:txBody>
          <a:bodyPr/>
          <a:lstStyle/>
          <a:p>
            <a:r>
              <a:rPr lang="en-AU" dirty="0"/>
              <a:t>If it is 9 pm in Toronto, Canada (UTC -5) on New Years Eve, what time and day is it in Auckland, New Zealand (UTC + 12)?</a:t>
            </a:r>
          </a:p>
        </p:txBody>
      </p:sp>
      <p:pic>
        <p:nvPicPr>
          <p:cNvPr id="7" name="Picture 6" descr="Number line showing Toronto at -5 at 9pm New years eve and Auckland at +12">
            <a:extLst>
              <a:ext uri="{FF2B5EF4-FFF2-40B4-BE49-F238E27FC236}">
                <a16:creationId xmlns:a16="http://schemas.microsoft.com/office/drawing/2014/main" id="{F8ACE18C-1D24-6439-E7E7-979977453998}"/>
              </a:ext>
            </a:extLst>
          </p:cNvPr>
          <p:cNvPicPr>
            <a:picLocks noChangeAspect="1"/>
          </p:cNvPicPr>
          <p:nvPr/>
        </p:nvPicPr>
        <p:blipFill>
          <a:blip r:embed="rId3"/>
          <a:stretch>
            <a:fillRect/>
          </a:stretch>
        </p:blipFill>
        <p:spPr>
          <a:xfrm>
            <a:off x="280176" y="3041442"/>
            <a:ext cx="11631648" cy="1857634"/>
          </a:xfrm>
          <a:prstGeom prst="rect">
            <a:avLst/>
          </a:prstGeom>
        </p:spPr>
      </p:pic>
      <p:cxnSp>
        <p:nvCxnSpPr>
          <p:cNvPr id="10" name="Straight Connector 9">
            <a:extLst>
              <a:ext uri="{FF2B5EF4-FFF2-40B4-BE49-F238E27FC236}">
                <a16:creationId xmlns:a16="http://schemas.microsoft.com/office/drawing/2014/main" id="{C42042C6-D074-766B-4555-473BB56F5413}"/>
              </a:ext>
              <a:ext uri="{C183D7F6-B498-43B3-948B-1728B52AA6E4}">
                <adec:decorative xmlns:adec="http://schemas.microsoft.com/office/drawing/2017/decorative" val="1"/>
              </a:ext>
            </a:extLst>
          </p:cNvPr>
          <p:cNvCxnSpPr/>
          <p:nvPr/>
        </p:nvCxnSpPr>
        <p:spPr>
          <a:xfrm>
            <a:off x="2042747" y="4336910"/>
            <a:ext cx="0" cy="1708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E97AA86-6854-ED63-BA75-E0C4D0BBCD73}"/>
              </a:ext>
              <a:ext uri="{C183D7F6-B498-43B3-948B-1728B52AA6E4}">
                <adec:decorative xmlns:adec="http://schemas.microsoft.com/office/drawing/2017/decorative" val="1"/>
              </a:ext>
            </a:extLst>
          </p:cNvPr>
          <p:cNvCxnSpPr/>
          <p:nvPr/>
        </p:nvCxnSpPr>
        <p:spPr>
          <a:xfrm>
            <a:off x="9999785" y="4336910"/>
            <a:ext cx="0" cy="1708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peech Bubble: Rectangle with Corners Rounded 7">
            <a:extLst>
              <a:ext uri="{FF2B5EF4-FFF2-40B4-BE49-F238E27FC236}">
                <a16:creationId xmlns:a16="http://schemas.microsoft.com/office/drawing/2014/main" id="{F0D26F56-45EA-0083-3F56-CF5F84935CAA}"/>
              </a:ext>
            </a:extLst>
          </p:cNvPr>
          <p:cNvSpPr/>
          <p:nvPr/>
        </p:nvSpPr>
        <p:spPr>
          <a:xfrm>
            <a:off x="5693070" y="2054291"/>
            <a:ext cx="2133033" cy="1200433"/>
          </a:xfrm>
          <a:prstGeom prst="wedgeRoundRectCallout">
            <a:avLst>
              <a:gd name="adj1" fmla="val -31185"/>
              <a:gd name="adj2" fmla="val 632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t>Where does the 17 hours come from?</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A245D42-EE0B-344F-A0E8-54738C622F59}"/>
                  </a:ext>
                </a:extLst>
              </p:cNvPr>
              <p:cNvSpPr txBox="1"/>
              <p:nvPr/>
            </p:nvSpPr>
            <p:spPr>
              <a:xfrm>
                <a:off x="359998" y="5031851"/>
                <a:ext cx="6758431" cy="1112484"/>
              </a:xfrm>
              <a:prstGeom prst="rect">
                <a:avLst/>
              </a:prstGeom>
              <a:noFill/>
            </p:spPr>
            <p:txBody>
              <a:bodyPr wrap="square">
                <a:sp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9 pm + 17 hours = 2 pm the next day </a:t>
                </a:r>
                <a:endParaRPr kumimoji="0" lang="en-AU" sz="2000" b="0" i="0" u="none" strike="noStrike" kern="1200" cap="none" spc="0" normalizeH="0" baseline="-25000" noProof="0" dirty="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14:m>
                  <m:oMath xmlns:m="http://schemas.openxmlformats.org/officeDocument/2006/math">
                    <m:r>
                      <a:rPr kumimoji="0" lang="en-AU" sz="2000" b="0" i="0" u="none" strike="noStrike" kern="1200" cap="none" spc="0" normalizeH="0" baseline="0" noProof="0">
                        <a:ln>
                          <a:noFill/>
                        </a:ln>
                        <a:solidFill>
                          <a:srgbClr val="22272B"/>
                        </a:solidFill>
                        <a:effectLst/>
                        <a:uLnTx/>
                        <a:uFillTx/>
                        <a:latin typeface="Cambria Math" panose="02040503050406030204" pitchFamily="18" charset="0"/>
                        <a:ea typeface="+mn-ea"/>
                      </a:rPr>
                      <m:t>∴</m:t>
                    </m:r>
                  </m:oMath>
                </a14:m>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The time would be 2 pm New Year’s Day in Auckland.</a:t>
                </a:r>
              </a:p>
            </p:txBody>
          </p:sp>
        </mc:Choice>
        <mc:Fallback xmlns="">
          <p:sp>
            <p:nvSpPr>
              <p:cNvPr id="15" name="TextBox 14">
                <a:extLst>
                  <a:ext uri="{FF2B5EF4-FFF2-40B4-BE49-F238E27FC236}">
                    <a16:creationId xmlns:a16="http://schemas.microsoft.com/office/drawing/2014/main" id="{DA245D42-EE0B-344F-A0E8-54738C622F59}"/>
                  </a:ext>
                </a:extLst>
              </p:cNvPr>
              <p:cNvSpPr txBox="1">
                <a:spLocks noRot="1" noChangeAspect="1" noMove="1" noResize="1" noEditPoints="1" noAdjustHandles="1" noChangeArrowheads="1" noChangeShapeType="1" noTextEdit="1"/>
              </p:cNvSpPr>
              <p:nvPr/>
            </p:nvSpPr>
            <p:spPr>
              <a:xfrm>
                <a:off x="359998" y="5031851"/>
                <a:ext cx="6758431" cy="1112484"/>
              </a:xfrm>
              <a:prstGeom prst="rect">
                <a:avLst/>
              </a:prstGeom>
              <a:blipFill>
                <a:blip r:embed="rId4"/>
                <a:stretch>
                  <a:fillRect l="-938" b="-10227"/>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595A4A92-21E0-0C76-C0F3-2E050A43C020}"/>
              </a:ext>
            </a:extLst>
          </p:cNvPr>
          <p:cNvSpPr/>
          <p:nvPr/>
        </p:nvSpPr>
        <p:spPr>
          <a:xfrm>
            <a:off x="7318933" y="5107498"/>
            <a:ext cx="1804228" cy="961190"/>
          </a:xfrm>
          <a:prstGeom prst="wedgeRoundRectCallout">
            <a:avLst>
              <a:gd name="adj1" fmla="val -186610"/>
              <a:gd name="adj2" fmla="val -268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t>Why is it the next day?</a:t>
            </a:r>
          </a:p>
        </p:txBody>
      </p:sp>
      <p:sp>
        <p:nvSpPr>
          <p:cNvPr id="2" name="Slide Number Placeholder 1">
            <a:extLst>
              <a:ext uri="{FF2B5EF4-FFF2-40B4-BE49-F238E27FC236}">
                <a16:creationId xmlns:a16="http://schemas.microsoft.com/office/drawing/2014/main" id="{C94C2542-F5B7-F0FD-106C-5A5DA0A90D9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4541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79C91-3745-A957-746D-B8CBCDBA4297}"/>
              </a:ext>
            </a:extLst>
          </p:cNvPr>
          <p:cNvSpPr>
            <a:spLocks noGrp="1"/>
          </p:cNvSpPr>
          <p:nvPr>
            <p:ph type="title"/>
          </p:nvPr>
        </p:nvSpPr>
        <p:spPr/>
        <p:txBody>
          <a:bodyPr/>
          <a:lstStyle/>
          <a:p>
            <a:r>
              <a:rPr lang="en-AU" dirty="0"/>
              <a:t>UTC (2)</a:t>
            </a:r>
          </a:p>
        </p:txBody>
      </p:sp>
      <p:sp>
        <p:nvSpPr>
          <p:cNvPr id="4" name="Text Placeholder 3">
            <a:extLst>
              <a:ext uri="{FF2B5EF4-FFF2-40B4-BE49-F238E27FC236}">
                <a16:creationId xmlns:a16="http://schemas.microsoft.com/office/drawing/2014/main" id="{2582211D-36DC-1766-F639-4D2A66F19F7E}"/>
              </a:ext>
            </a:extLst>
          </p:cNvPr>
          <p:cNvSpPr>
            <a:spLocks noGrp="1"/>
          </p:cNvSpPr>
          <p:nvPr>
            <p:ph type="body" sz="quarter" idx="18"/>
          </p:nvPr>
        </p:nvSpPr>
        <p:spPr/>
        <p:txBody>
          <a:bodyPr/>
          <a:lstStyle/>
          <a:p>
            <a:r>
              <a:rPr lang="en-AU" dirty="0"/>
              <a:t>Your turn – Question 1</a:t>
            </a:r>
          </a:p>
        </p:txBody>
      </p:sp>
      <p:sp>
        <p:nvSpPr>
          <p:cNvPr id="5" name="Text Placeholder 4">
            <a:extLst>
              <a:ext uri="{FF2B5EF4-FFF2-40B4-BE49-F238E27FC236}">
                <a16:creationId xmlns:a16="http://schemas.microsoft.com/office/drawing/2014/main" id="{1549CF85-FA54-3CC4-81C8-13C822EA2F61}"/>
              </a:ext>
            </a:extLst>
          </p:cNvPr>
          <p:cNvSpPr>
            <a:spLocks noGrp="1"/>
          </p:cNvSpPr>
          <p:nvPr>
            <p:ph type="body" sz="quarter" idx="17"/>
          </p:nvPr>
        </p:nvSpPr>
        <p:spPr/>
        <p:txBody>
          <a:bodyPr/>
          <a:lstStyle/>
          <a:p>
            <a:r>
              <a:rPr lang="en-AU" dirty="0"/>
              <a:t>If it is 6 am, 1</a:t>
            </a:r>
            <a:r>
              <a:rPr lang="en-AU" baseline="30000" dirty="0"/>
              <a:t>st</a:t>
            </a:r>
            <a:r>
              <a:rPr lang="en-AU" dirty="0"/>
              <a:t> January, in Istanbul, Turkey (UTC +3), what time is it in Quebec, Canada (UTC -5)? </a:t>
            </a:r>
          </a:p>
        </p:txBody>
      </p:sp>
      <p:pic>
        <p:nvPicPr>
          <p:cNvPr id="7" name="Picture 6" descr="Timeline showing Quebec at -5 and Istanbul at +3 at 6am 1st January">
            <a:extLst>
              <a:ext uri="{FF2B5EF4-FFF2-40B4-BE49-F238E27FC236}">
                <a16:creationId xmlns:a16="http://schemas.microsoft.com/office/drawing/2014/main" id="{35FD7135-54D2-9E8E-C86B-E2BCDBD72E50}"/>
              </a:ext>
            </a:extLst>
          </p:cNvPr>
          <p:cNvPicPr>
            <a:picLocks noChangeAspect="1"/>
          </p:cNvPicPr>
          <p:nvPr/>
        </p:nvPicPr>
        <p:blipFill>
          <a:blip r:embed="rId2"/>
          <a:stretch>
            <a:fillRect/>
          </a:stretch>
        </p:blipFill>
        <p:spPr>
          <a:xfrm>
            <a:off x="303991" y="2891123"/>
            <a:ext cx="11584017" cy="2762636"/>
          </a:xfrm>
          <a:prstGeom prst="rect">
            <a:avLst/>
          </a:prstGeom>
        </p:spPr>
      </p:pic>
      <p:cxnSp>
        <p:nvCxnSpPr>
          <p:cNvPr id="6" name="Straight Connector 5">
            <a:extLst>
              <a:ext uri="{FF2B5EF4-FFF2-40B4-BE49-F238E27FC236}">
                <a16:creationId xmlns:a16="http://schemas.microsoft.com/office/drawing/2014/main" id="{68CAF30B-6FBD-C27F-48D8-7D8EACAAF4D9}"/>
              </a:ext>
              <a:ext uri="{C183D7F6-B498-43B3-948B-1728B52AA6E4}">
                <adec:decorative xmlns:adec="http://schemas.microsoft.com/office/drawing/2017/decorative" val="1"/>
              </a:ext>
            </a:extLst>
          </p:cNvPr>
          <p:cNvCxnSpPr/>
          <p:nvPr/>
        </p:nvCxnSpPr>
        <p:spPr>
          <a:xfrm>
            <a:off x="2061587" y="4171740"/>
            <a:ext cx="0" cy="1708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80DA71-CA87-4A59-2399-B8822D836B7F}"/>
              </a:ext>
              <a:ext uri="{C183D7F6-B498-43B3-948B-1728B52AA6E4}">
                <adec:decorative xmlns:adec="http://schemas.microsoft.com/office/drawing/2017/decorative" val="1"/>
              </a:ext>
            </a:extLst>
          </p:cNvPr>
          <p:cNvCxnSpPr/>
          <p:nvPr/>
        </p:nvCxnSpPr>
        <p:spPr>
          <a:xfrm>
            <a:off x="10100268" y="4171740"/>
            <a:ext cx="0" cy="1708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1D4AA45-CA39-86B5-FE25-0F67B1749FAC}"/>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25425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 uri="{C183D7F6-B498-43B3-948B-1728B52AA6E4}">
                <adec:decorative xmlns:adec="http://schemas.microsoft.com/office/drawing/2017/decorative" val="1"/>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a:t>
            </a:r>
            <a:r>
              <a:rPr lang="en-AU"/>
              <a:t>questions scaffold</a:t>
            </a:r>
            <a:endParaRPr lang="en-AU" dirty="0"/>
          </a:p>
        </p:txBody>
      </p:sp>
      <p:pic>
        <p:nvPicPr>
          <p:cNvPr id="4" name="Picture 3">
            <a:extLst>
              <a:ext uri="{FF2B5EF4-FFF2-40B4-BE49-F238E27FC236}">
                <a16:creationId xmlns:a16="http://schemas.microsoft.com/office/drawing/2014/main" id="{D9253B5E-AF71-A2B9-80A2-708D01C3B6F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a:hlinkClick r:id="rId6"/>
              </a:rPr>
              <a:t>Mathematics Standard 11–12 Syllabus</a:t>
            </a:r>
            <a:r>
              <a:rPr lang="en-AU"/>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3284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know how to calculate the time difference between 2 locations using Coordinated Universal Time (UTC).</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use UTC to consider the relative position of locations.</a:t>
            </a:r>
          </a:p>
          <a:p>
            <a:pPr marL="342900" indent="-342900">
              <a:lnSpc>
                <a:spcPct val="150000"/>
              </a:lnSpc>
              <a:spcAft>
                <a:spcPts val="1200"/>
              </a:spcAft>
              <a:buFont typeface="Arial"/>
              <a:buChar char="•"/>
            </a:pPr>
            <a:r>
              <a:rPr lang="en-AU" sz="2000" dirty="0">
                <a:cs typeface="Arial" panose="020B0604020202020204" pitchFamily="34" charset="0"/>
              </a:rPr>
              <a:t>I can calculate the time difference between 2 locations using </a:t>
            </a:r>
            <a:r>
              <a:rPr lang="en-AU" sz="2000">
                <a:cs typeface="Arial" panose="020B0604020202020204" pitchFamily="34" charset="0"/>
              </a:rPr>
              <a:t>UTC.</a:t>
            </a:r>
            <a:endParaRPr lang="en-US" sz="20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95FEF9-D9DA-AAC5-1A0E-E6BA43DB8F85}"/>
              </a:ext>
            </a:extLst>
          </p:cNvPr>
          <p:cNvSpPr>
            <a:spLocks noGrp="1"/>
          </p:cNvSpPr>
          <p:nvPr>
            <p:ph type="title"/>
          </p:nvPr>
        </p:nvSpPr>
        <p:spPr/>
        <p:txBody>
          <a:bodyPr/>
          <a:lstStyle/>
          <a:p>
            <a:r>
              <a:rPr lang="en-AU" dirty="0"/>
              <a:t>Australian time zones</a:t>
            </a:r>
          </a:p>
        </p:txBody>
      </p:sp>
      <p:pic>
        <p:nvPicPr>
          <p:cNvPr id="4" name="Picture 3" descr="Map of Australia showing time zones AEST – Australian Eastern Standard Time (0)&#10; ACST – Australian Central Standard Time (-0.5 hour) &#10; AWST – Australian Western Standard Time (-2 hours)&#10;Christmas Island (-3 hours)&#10;Norfolk Island (+2 hours)&#10;Lord Howe Island (+1 hours)">
            <a:extLst>
              <a:ext uri="{FF2B5EF4-FFF2-40B4-BE49-F238E27FC236}">
                <a16:creationId xmlns:a16="http://schemas.microsoft.com/office/drawing/2014/main" id="{A0B5E24D-1479-8139-AE47-A3DE336DD96C}"/>
              </a:ext>
            </a:extLst>
          </p:cNvPr>
          <p:cNvPicPr>
            <a:picLocks noChangeAspect="1"/>
          </p:cNvPicPr>
          <p:nvPr/>
        </p:nvPicPr>
        <p:blipFill>
          <a:blip r:embed="rId2"/>
          <a:srcRect l="8912" t="8120" r="-151" b="5128"/>
          <a:stretch>
            <a:fillRect/>
          </a:stretch>
        </p:blipFill>
        <p:spPr>
          <a:xfrm>
            <a:off x="1833318" y="962735"/>
            <a:ext cx="8525364" cy="5734621"/>
          </a:xfrm>
          <a:prstGeom prst="rect">
            <a:avLst/>
          </a:prstGeom>
        </p:spPr>
      </p:pic>
      <p:sp>
        <p:nvSpPr>
          <p:cNvPr id="2" name="Slide Number Placeholder 1">
            <a:extLst>
              <a:ext uri="{FF2B5EF4-FFF2-40B4-BE49-F238E27FC236}">
                <a16:creationId xmlns:a16="http://schemas.microsoft.com/office/drawing/2014/main" id="{553AE3E2-C4BC-05AC-9C49-82F23F4AED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05929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965F5-20A4-CDDE-9E57-49B9DFDC65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2438BA-4201-79FA-A62F-3E2129ACFD15}"/>
              </a:ext>
            </a:extLst>
          </p:cNvPr>
          <p:cNvSpPr>
            <a:spLocks noGrp="1"/>
          </p:cNvSpPr>
          <p:nvPr>
            <p:ph type="title"/>
          </p:nvPr>
        </p:nvSpPr>
        <p:spPr/>
        <p:txBody>
          <a:bodyPr/>
          <a:lstStyle/>
          <a:p>
            <a:r>
              <a:rPr lang="en-AU" dirty="0">
                <a:latin typeface="+mj-lt"/>
              </a:rPr>
              <a:t>World map with time zones</a:t>
            </a:r>
          </a:p>
        </p:txBody>
      </p:sp>
      <p:pic>
        <p:nvPicPr>
          <p:cNvPr id="5" name="Picture 4" descr="World map showing UTC time zones">
            <a:extLst>
              <a:ext uri="{FF2B5EF4-FFF2-40B4-BE49-F238E27FC236}">
                <a16:creationId xmlns:a16="http://schemas.microsoft.com/office/drawing/2014/main" id="{6B2DED17-2E3C-376F-75D4-45E40EC4D2B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9565" y="995996"/>
            <a:ext cx="10644975" cy="5455621"/>
          </a:xfrm>
          <a:prstGeom prst="rect">
            <a:avLst/>
          </a:prstGeom>
          <a:noFill/>
        </p:spPr>
      </p:pic>
      <p:sp>
        <p:nvSpPr>
          <p:cNvPr id="3" name="Slide Number Placeholder 2">
            <a:extLst>
              <a:ext uri="{FF2B5EF4-FFF2-40B4-BE49-F238E27FC236}">
                <a16:creationId xmlns:a16="http://schemas.microsoft.com/office/drawing/2014/main" id="{EDFF44E1-D7F5-4F6E-0496-2350EB9CC70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51203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75948-EEE3-348A-0815-982792896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F9B107-A2F0-0895-749F-8570774C03CF}"/>
              </a:ext>
            </a:extLst>
          </p:cNvPr>
          <p:cNvSpPr>
            <a:spLocks noGrp="1"/>
          </p:cNvSpPr>
          <p:nvPr>
            <p:ph type="title"/>
          </p:nvPr>
        </p:nvSpPr>
        <p:spPr/>
        <p:txBody>
          <a:bodyPr/>
          <a:lstStyle/>
          <a:p>
            <a:r>
              <a:rPr lang="en-AU" dirty="0">
                <a:latin typeface="+mj-lt"/>
              </a:rPr>
              <a:t>Coordinated Universal Time (UTC)</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564A93-A4E3-B9AF-6924-5396261DC640}"/>
                  </a:ext>
                </a:extLst>
              </p:cNvPr>
              <p:cNvSpPr txBox="1"/>
              <p:nvPr/>
            </p:nvSpPr>
            <p:spPr>
              <a:xfrm>
                <a:off x="348000" y="1100356"/>
                <a:ext cx="11349679" cy="2239844"/>
              </a:xfrm>
              <a:prstGeom prst="rect">
                <a:avLst/>
              </a:prstGeom>
              <a:noFill/>
            </p:spPr>
            <p:txBody>
              <a:bodyPr wrap="square">
                <a:spAutoFit/>
              </a:bodyPr>
              <a:lstStyle/>
              <a:p>
                <a:pPr>
                  <a:lnSpc>
                    <a:spcPct val="150000"/>
                  </a:lnSpc>
                </a:pPr>
                <a:r>
                  <a:rPr lang="en-AU" sz="2400" b="1" dirty="0"/>
                  <a:t>Coordinated universal time (UTC) </a:t>
                </a:r>
                <a:r>
                  <a:rPr lang="en-AU" sz="2400" dirty="0"/>
                  <a:t>- the primary time standard used across the world. Places are </a:t>
                </a:r>
                <a:r>
                  <a:rPr lang="en-AU" dirty="0"/>
                  <a:t>labelled</a:t>
                </a:r>
                <a:r>
                  <a:rPr lang="en-AU" sz="2400" dirty="0"/>
                  <a:t> by how many hours they are from the Prime (Greenwich) </a:t>
                </a:r>
                <a:r>
                  <a:rPr lang="en-AU" dirty="0"/>
                  <a:t>meridian (positive or negative),</a:t>
                </a:r>
                <a:r>
                  <a:rPr lang="en-AU" sz="2400" dirty="0"/>
                  <a:t> which is </a:t>
                </a:r>
                <a14:m>
                  <m:oMath xmlns:m="http://schemas.openxmlformats.org/officeDocument/2006/math">
                    <m:sSup>
                      <m:sSupPr>
                        <m:ctrlPr>
                          <a:rPr lang="en-AU" sz="2400" i="1" dirty="0" smtClean="0">
                            <a:latin typeface="Cambria Math" panose="02040503050406030204" pitchFamily="18" charset="0"/>
                          </a:rPr>
                        </m:ctrlPr>
                      </m:sSupPr>
                      <m:e>
                        <m:r>
                          <a:rPr lang="en-AU" sz="2400" b="0" i="1" dirty="0" smtClean="0">
                            <a:latin typeface="Cambria Math" panose="02040503050406030204" pitchFamily="18" charset="0"/>
                          </a:rPr>
                          <m:t>0</m:t>
                        </m:r>
                      </m:e>
                      <m:sup>
                        <m:r>
                          <a:rPr lang="en-AU" sz="2400" b="0" i="1" dirty="0" smtClean="0">
                            <a:latin typeface="Cambria Math" panose="02040503050406030204" pitchFamily="18" charset="0"/>
                          </a:rPr>
                          <m:t>𝑜</m:t>
                        </m:r>
                      </m:sup>
                    </m:sSup>
                  </m:oMath>
                </a14:m>
                <a:r>
                  <a:rPr lang="en-AU" sz="2400" dirty="0"/>
                  <a:t> longitude on the number line.</a:t>
                </a:r>
                <a:endParaRPr lang="en-AU" dirty="0"/>
              </a:p>
            </p:txBody>
          </p:sp>
        </mc:Choice>
        <mc:Fallback xmlns="">
          <p:sp>
            <p:nvSpPr>
              <p:cNvPr id="5" name="TextBox 4">
                <a:extLst>
                  <a:ext uri="{FF2B5EF4-FFF2-40B4-BE49-F238E27FC236}">
                    <a16:creationId xmlns:a16="http://schemas.microsoft.com/office/drawing/2014/main" id="{84564A93-A4E3-B9AF-6924-5396261DC640}"/>
                  </a:ext>
                </a:extLst>
              </p:cNvPr>
              <p:cNvSpPr txBox="1">
                <a:spLocks noRot="1" noChangeAspect="1" noMove="1" noResize="1" noEditPoints="1" noAdjustHandles="1" noChangeArrowheads="1" noChangeShapeType="1" noTextEdit="1"/>
              </p:cNvSpPr>
              <p:nvPr/>
            </p:nvSpPr>
            <p:spPr>
              <a:xfrm>
                <a:off x="348000" y="1100356"/>
                <a:ext cx="11349679" cy="2239844"/>
              </a:xfrm>
              <a:prstGeom prst="rect">
                <a:avLst/>
              </a:prstGeom>
              <a:blipFill>
                <a:blip r:embed="rId4"/>
                <a:stretch>
                  <a:fillRect l="-806" b="-5722"/>
                </a:stretch>
              </a:blipFill>
            </p:spPr>
            <p:txBody>
              <a:bodyPr/>
              <a:lstStyle/>
              <a:p>
                <a:r>
                  <a:rPr lang="en-AU">
                    <a:noFill/>
                  </a:rPr>
                  <a:t> </a:t>
                </a:r>
              </a:p>
            </p:txBody>
          </p:sp>
        </mc:Fallback>
      </mc:AlternateContent>
      <p:grpSp>
        <p:nvGrpSpPr>
          <p:cNvPr id="2" name="Group 1" descr="Number line starting at -12 and 180 degrees west, marked as the International dateline. At the other end, +12 has been marked as 180 degrees east and the International Date line. In the middle of the line at zero and zero degrees, is the Prime (Greenwich) Meridian.">
            <a:extLst>
              <a:ext uri="{FF2B5EF4-FFF2-40B4-BE49-F238E27FC236}">
                <a16:creationId xmlns:a16="http://schemas.microsoft.com/office/drawing/2014/main" id="{32394496-AB76-46AD-011A-74A8C32E183F}"/>
              </a:ext>
            </a:extLst>
          </p:cNvPr>
          <p:cNvGrpSpPr/>
          <p:nvPr/>
        </p:nvGrpSpPr>
        <p:grpSpPr>
          <a:xfrm>
            <a:off x="482320" y="3233902"/>
            <a:ext cx="11410130" cy="3420597"/>
            <a:chOff x="482320" y="3233902"/>
            <a:chExt cx="11410130" cy="3420597"/>
          </a:xfrm>
        </p:grpSpPr>
        <p:sp>
          <p:nvSpPr>
            <p:cNvPr id="11" name="TextBox 10">
              <a:extLst>
                <a:ext uri="{FF2B5EF4-FFF2-40B4-BE49-F238E27FC236}">
                  <a16:creationId xmlns:a16="http://schemas.microsoft.com/office/drawing/2014/main" id="{9B0970E1-E0F5-F19D-A784-EEB3A5477DB4}"/>
                </a:ext>
              </a:extLst>
            </p:cNvPr>
            <p:cNvSpPr txBox="1"/>
            <p:nvPr/>
          </p:nvSpPr>
          <p:spPr>
            <a:xfrm rot="16200000">
              <a:off x="-399089" y="4378493"/>
              <a:ext cx="2658514" cy="369332"/>
            </a:xfrm>
            <a:prstGeom prst="rect">
              <a:avLst/>
            </a:prstGeom>
            <a:noFill/>
          </p:spPr>
          <p:txBody>
            <a:bodyPr wrap="square" rtlCol="0">
              <a:spAutoFit/>
            </a:bodyPr>
            <a:lstStyle/>
            <a:p>
              <a:r>
                <a:rPr lang="en-AU" sz="1800" dirty="0"/>
                <a:t>International date line</a:t>
              </a:r>
            </a:p>
          </p:txBody>
        </p:sp>
        <p:sp>
          <p:nvSpPr>
            <p:cNvPr id="9" name="TextBox 8">
              <a:extLst>
                <a:ext uri="{FF2B5EF4-FFF2-40B4-BE49-F238E27FC236}">
                  <a16:creationId xmlns:a16="http://schemas.microsoft.com/office/drawing/2014/main" id="{451E2E98-048E-94C1-77BB-EF918C98200D}"/>
                </a:ext>
              </a:extLst>
            </p:cNvPr>
            <p:cNvSpPr txBox="1"/>
            <p:nvPr/>
          </p:nvSpPr>
          <p:spPr>
            <a:xfrm rot="16200000">
              <a:off x="4927501" y="4397850"/>
              <a:ext cx="2342801" cy="646331"/>
            </a:xfrm>
            <a:prstGeom prst="rect">
              <a:avLst/>
            </a:prstGeom>
            <a:noFill/>
          </p:spPr>
          <p:txBody>
            <a:bodyPr wrap="square" rtlCol="0">
              <a:spAutoFit/>
            </a:bodyPr>
            <a:lstStyle/>
            <a:p>
              <a:pPr algn="ctr"/>
              <a:r>
                <a:rPr lang="en-AU" sz="1800" dirty="0"/>
                <a:t>Prime (Greenwich) Meridian</a:t>
              </a:r>
            </a:p>
          </p:txBody>
        </p:sp>
        <p:sp>
          <p:nvSpPr>
            <p:cNvPr id="10" name="TextBox 9">
              <a:extLst>
                <a:ext uri="{FF2B5EF4-FFF2-40B4-BE49-F238E27FC236}">
                  <a16:creationId xmlns:a16="http://schemas.microsoft.com/office/drawing/2014/main" id="{BA1966A4-B601-66FA-1EF9-B4FB857422B2}"/>
                </a:ext>
              </a:extLst>
            </p:cNvPr>
            <p:cNvSpPr txBox="1"/>
            <p:nvPr/>
          </p:nvSpPr>
          <p:spPr>
            <a:xfrm rot="16200000">
              <a:off x="10038052" y="4413298"/>
              <a:ext cx="2658514" cy="369332"/>
            </a:xfrm>
            <a:prstGeom prst="rect">
              <a:avLst/>
            </a:prstGeom>
            <a:noFill/>
          </p:spPr>
          <p:txBody>
            <a:bodyPr wrap="square" rtlCol="0">
              <a:spAutoFit/>
            </a:bodyPr>
            <a:lstStyle/>
            <a:p>
              <a:r>
                <a:rPr lang="en-AU" sz="1800" dirty="0"/>
                <a:t>International date line</a:t>
              </a:r>
            </a:p>
          </p:txBody>
        </p:sp>
        <p:cxnSp>
          <p:nvCxnSpPr>
            <p:cNvPr id="7" name="Straight Arrow Connector 6" descr="arrow">
              <a:extLst>
                <a:ext uri="{FF2B5EF4-FFF2-40B4-BE49-F238E27FC236}">
                  <a16:creationId xmlns:a16="http://schemas.microsoft.com/office/drawing/2014/main" id="{FD36AA22-57E1-0C7C-7E9F-33C5202989D8}"/>
                </a:ext>
              </a:extLst>
            </p:cNvPr>
            <p:cNvCxnSpPr/>
            <p:nvPr/>
          </p:nvCxnSpPr>
          <p:spPr>
            <a:xfrm>
              <a:off x="635590" y="5879611"/>
              <a:ext cx="11043138" cy="0"/>
            </a:xfrm>
            <a:prstGeom prst="straightConnector1">
              <a:avLst/>
            </a:prstGeom>
            <a:ln w="57150">
              <a:headEnd type="triangle"/>
              <a:tailEnd type="triangle"/>
            </a:ln>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D600822D-CC34-C0CE-76A7-7949279FC48A}"/>
                </a:ext>
              </a:extLst>
            </p:cNvPr>
            <p:cNvSpPr txBox="1"/>
            <p:nvPr/>
          </p:nvSpPr>
          <p:spPr>
            <a:xfrm>
              <a:off x="635590" y="5919917"/>
              <a:ext cx="695019" cy="369332"/>
            </a:xfrm>
            <a:prstGeom prst="rect">
              <a:avLst/>
            </a:prstGeom>
            <a:noFill/>
          </p:spPr>
          <p:txBody>
            <a:bodyPr wrap="square" rtlCol="0">
              <a:spAutoFit/>
            </a:bodyPr>
            <a:lstStyle/>
            <a:p>
              <a:r>
                <a:rPr lang="en-AU" sz="1800" dirty="0"/>
                <a:t>-12</a:t>
              </a:r>
            </a:p>
          </p:txBody>
        </p:sp>
        <p:sp>
          <p:nvSpPr>
            <p:cNvPr id="17" name="TextBox 16">
              <a:extLst>
                <a:ext uri="{FF2B5EF4-FFF2-40B4-BE49-F238E27FC236}">
                  <a16:creationId xmlns:a16="http://schemas.microsoft.com/office/drawing/2014/main" id="{80B55C0D-5A30-538B-91A9-FB8AAA40B905}"/>
                </a:ext>
              </a:extLst>
            </p:cNvPr>
            <p:cNvSpPr txBox="1"/>
            <p:nvPr/>
          </p:nvSpPr>
          <p:spPr>
            <a:xfrm>
              <a:off x="5925703" y="5882215"/>
              <a:ext cx="462912" cy="369332"/>
            </a:xfrm>
            <a:prstGeom prst="rect">
              <a:avLst/>
            </a:prstGeom>
            <a:noFill/>
          </p:spPr>
          <p:txBody>
            <a:bodyPr wrap="square" rtlCol="0">
              <a:spAutoFit/>
            </a:bodyPr>
            <a:lstStyle/>
            <a:p>
              <a:r>
                <a:rPr lang="en-AU" sz="1800" dirty="0"/>
                <a:t>0</a:t>
              </a:r>
            </a:p>
          </p:txBody>
        </p:sp>
        <p:sp>
          <p:nvSpPr>
            <p:cNvPr id="18" name="TextBox 17">
              <a:extLst>
                <a:ext uri="{FF2B5EF4-FFF2-40B4-BE49-F238E27FC236}">
                  <a16:creationId xmlns:a16="http://schemas.microsoft.com/office/drawing/2014/main" id="{E5C918B2-D12F-D5D6-00B0-4B1D12B99641}"/>
                </a:ext>
              </a:extLst>
            </p:cNvPr>
            <p:cNvSpPr txBox="1"/>
            <p:nvPr/>
          </p:nvSpPr>
          <p:spPr>
            <a:xfrm>
              <a:off x="11040938" y="5892416"/>
              <a:ext cx="851512" cy="369332"/>
            </a:xfrm>
            <a:prstGeom prst="rect">
              <a:avLst/>
            </a:prstGeom>
            <a:noFill/>
          </p:spPr>
          <p:txBody>
            <a:bodyPr wrap="square" rtlCol="0">
              <a:spAutoFit/>
            </a:bodyPr>
            <a:lstStyle/>
            <a:p>
              <a:r>
                <a:rPr lang="en-AU" sz="1800" dirty="0"/>
                <a:t>+12</a:t>
              </a:r>
            </a:p>
          </p:txBody>
        </p:sp>
        <p:sp>
          <p:nvSpPr>
            <p:cNvPr id="14" name="TextBox 13">
              <a:extLst>
                <a:ext uri="{FF2B5EF4-FFF2-40B4-BE49-F238E27FC236}">
                  <a16:creationId xmlns:a16="http://schemas.microsoft.com/office/drawing/2014/main" id="{17D729DE-8ABA-2BEA-44AC-9FAFCE90868E}"/>
                </a:ext>
              </a:extLst>
            </p:cNvPr>
            <p:cNvSpPr txBox="1"/>
            <p:nvPr/>
          </p:nvSpPr>
          <p:spPr>
            <a:xfrm>
              <a:off x="482320" y="6230560"/>
              <a:ext cx="1138297" cy="369332"/>
            </a:xfrm>
            <a:prstGeom prst="rect">
              <a:avLst/>
            </a:prstGeom>
            <a:noFill/>
          </p:spPr>
          <p:txBody>
            <a:bodyPr wrap="square" rtlCol="0">
              <a:spAutoFit/>
            </a:bodyPr>
            <a:lstStyle/>
            <a:p>
              <a:r>
                <a:rPr lang="en-AU" sz="1800" dirty="0"/>
                <a:t>180°W</a:t>
              </a:r>
            </a:p>
          </p:txBody>
        </p:sp>
        <p:sp>
          <p:nvSpPr>
            <p:cNvPr id="8" name="TextBox 7">
              <a:extLst>
                <a:ext uri="{FF2B5EF4-FFF2-40B4-BE49-F238E27FC236}">
                  <a16:creationId xmlns:a16="http://schemas.microsoft.com/office/drawing/2014/main" id="{28FDDCC2-51D1-9227-40A5-1D20C015D93B}"/>
                </a:ext>
              </a:extLst>
            </p:cNvPr>
            <p:cNvSpPr txBox="1"/>
            <p:nvPr/>
          </p:nvSpPr>
          <p:spPr>
            <a:xfrm>
              <a:off x="5930643" y="6285167"/>
              <a:ext cx="562296" cy="369332"/>
            </a:xfrm>
            <a:prstGeom prst="rect">
              <a:avLst/>
            </a:prstGeom>
            <a:noFill/>
          </p:spPr>
          <p:txBody>
            <a:bodyPr wrap="square" rtlCol="0">
              <a:spAutoFit/>
            </a:bodyPr>
            <a:lstStyle/>
            <a:p>
              <a:r>
                <a:rPr lang="en-AU" sz="1800" dirty="0"/>
                <a:t>0°</a:t>
              </a:r>
            </a:p>
          </p:txBody>
        </p:sp>
        <p:sp>
          <p:nvSpPr>
            <p:cNvPr id="15" name="TextBox 14">
              <a:extLst>
                <a:ext uri="{FF2B5EF4-FFF2-40B4-BE49-F238E27FC236}">
                  <a16:creationId xmlns:a16="http://schemas.microsoft.com/office/drawing/2014/main" id="{41477D3B-0C87-ED63-2484-2FF19E030392}"/>
                </a:ext>
              </a:extLst>
            </p:cNvPr>
            <p:cNvSpPr txBox="1"/>
            <p:nvPr/>
          </p:nvSpPr>
          <p:spPr>
            <a:xfrm>
              <a:off x="10941956" y="6218161"/>
              <a:ext cx="850705" cy="369332"/>
            </a:xfrm>
            <a:prstGeom prst="rect">
              <a:avLst/>
            </a:prstGeom>
            <a:noFill/>
          </p:spPr>
          <p:txBody>
            <a:bodyPr wrap="square" rtlCol="0">
              <a:spAutoFit/>
            </a:bodyPr>
            <a:lstStyle/>
            <a:p>
              <a:r>
                <a:rPr lang="en-AU" sz="1800" dirty="0"/>
                <a:t>180°E</a:t>
              </a:r>
            </a:p>
          </p:txBody>
        </p:sp>
      </p:grpSp>
      <p:sp>
        <p:nvSpPr>
          <p:cNvPr id="3" name="Slide Number Placeholder 2">
            <a:extLst>
              <a:ext uri="{FF2B5EF4-FFF2-40B4-BE49-F238E27FC236}">
                <a16:creationId xmlns:a16="http://schemas.microsoft.com/office/drawing/2014/main" id="{1AFBC823-DF0D-4CA3-E64A-32FC3265D4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71945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Sydney – Perth</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E34155C-68F4-E276-D4A4-16ADED150BCC}"/>
                  </a:ext>
                </a:extLst>
              </p:cNvPr>
              <p:cNvSpPr txBox="1"/>
              <p:nvPr/>
            </p:nvSpPr>
            <p:spPr>
              <a:xfrm>
                <a:off x="359999" y="1192360"/>
                <a:ext cx="10839303" cy="923330"/>
              </a:xfrm>
              <a:prstGeom prst="rect">
                <a:avLst/>
              </a:prstGeom>
              <a:noFill/>
            </p:spPr>
            <p:txBody>
              <a:bodyPr wrap="square">
                <a:spAutoFit/>
              </a:bodyPr>
              <a:lstStyle/>
              <a:p>
                <a:pPr algn="l"/>
                <a:r>
                  <a:rPr lang="en-AU" sz="1800" dirty="0"/>
                  <a:t>Perth (UTC +8) is 2 hours behind Sydney (UTC +10). The time in Perth is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11</m:t>
                    </m:r>
                    <m:r>
                      <m:rPr>
                        <m:nor/>
                      </m:rPr>
                      <a:rPr lang="en-AU" sz="1800" i="0" dirty="0" smtClean="0">
                        <a:latin typeface="Arial" panose="020B0604020202020204" pitchFamily="34" charset="0"/>
                        <a:cs typeface="Arial" panose="020B0604020202020204" pitchFamily="34" charset="0"/>
                      </a:rPr>
                      <m:t>am</m:t>
                    </m:r>
                  </m:oMath>
                </a14:m>
                <a:r>
                  <a:rPr lang="en-AU" sz="1800" dirty="0"/>
                  <a:t>. </a:t>
                </a:r>
              </a:p>
              <a:p>
                <a:pPr algn="l"/>
                <a:endParaRPr lang="en-AU" sz="1800" dirty="0"/>
              </a:p>
              <a:p>
                <a:pPr algn="l"/>
                <a:r>
                  <a:rPr lang="en-AU" sz="1800" dirty="0"/>
                  <a:t>What time is it in Sydney?</a:t>
                </a:r>
              </a:p>
            </p:txBody>
          </p:sp>
        </mc:Choice>
        <mc:Fallback xmlns="">
          <p:sp>
            <p:nvSpPr>
              <p:cNvPr id="14" name="TextBox 13">
                <a:extLst>
                  <a:ext uri="{FF2B5EF4-FFF2-40B4-BE49-F238E27FC236}">
                    <a16:creationId xmlns:a16="http://schemas.microsoft.com/office/drawing/2014/main" id="{CE34155C-68F4-E276-D4A4-16ADED150BCC}"/>
                  </a:ext>
                </a:extLst>
              </p:cNvPr>
              <p:cNvSpPr txBox="1">
                <a:spLocks noRot="1" noChangeAspect="1" noMove="1" noResize="1" noEditPoints="1" noAdjustHandles="1" noChangeArrowheads="1" noChangeShapeType="1" noTextEdit="1"/>
              </p:cNvSpPr>
              <p:nvPr/>
            </p:nvSpPr>
            <p:spPr>
              <a:xfrm>
                <a:off x="359999" y="1192360"/>
                <a:ext cx="10839303" cy="923330"/>
              </a:xfrm>
              <a:prstGeom prst="rect">
                <a:avLst/>
              </a:prstGeom>
              <a:blipFill>
                <a:blip r:embed="rId2"/>
                <a:stretch>
                  <a:fillRect l="-450" t="-3974" b="-9934"/>
                </a:stretch>
              </a:blipFill>
            </p:spPr>
            <p:txBody>
              <a:bodyPr/>
              <a:lstStyle/>
              <a:p>
                <a:r>
                  <a:rPr lang="en-AU">
                    <a:noFill/>
                  </a:rPr>
                  <a:t> </a:t>
                </a:r>
              </a:p>
            </p:txBody>
          </p:sp>
        </mc:Fallback>
      </mc:AlternateContent>
      <p:pic>
        <p:nvPicPr>
          <p:cNvPr id="13" name="Picture 12" descr="Number line shown between Perth +8, 11am, 32S,116E and Sydney +10, 34S, 151E">
            <a:extLst>
              <a:ext uri="{FF2B5EF4-FFF2-40B4-BE49-F238E27FC236}">
                <a16:creationId xmlns:a16="http://schemas.microsoft.com/office/drawing/2014/main" id="{BEE84CD8-F983-BBB8-48D9-B5DBEA4E74FA}"/>
              </a:ext>
            </a:extLst>
          </p:cNvPr>
          <p:cNvPicPr>
            <a:picLocks noChangeAspect="1"/>
          </p:cNvPicPr>
          <p:nvPr/>
        </p:nvPicPr>
        <p:blipFill>
          <a:blip r:embed="rId3"/>
          <a:stretch>
            <a:fillRect/>
          </a:stretch>
        </p:blipFill>
        <p:spPr>
          <a:xfrm>
            <a:off x="597876" y="2902484"/>
            <a:ext cx="10900127" cy="2692973"/>
          </a:xfrm>
          <a:prstGeom prst="rect">
            <a:avLst/>
          </a:prstGeom>
        </p:spPr>
      </p:pic>
      <p:cxnSp>
        <p:nvCxnSpPr>
          <p:cNvPr id="5" name="Straight Connector 4">
            <a:extLst>
              <a:ext uri="{FF2B5EF4-FFF2-40B4-BE49-F238E27FC236}">
                <a16:creationId xmlns:a16="http://schemas.microsoft.com/office/drawing/2014/main" id="{BE78E401-AD67-B219-186F-22527E218D61}"/>
              </a:ext>
              <a:ext uri="{C183D7F6-B498-43B3-948B-1728B52AA6E4}">
                <adec:decorative xmlns:adec="http://schemas.microsoft.com/office/drawing/2017/decorative" val="1"/>
              </a:ext>
            </a:extLst>
          </p:cNvPr>
          <p:cNvCxnSpPr/>
          <p:nvPr/>
        </p:nvCxnSpPr>
        <p:spPr>
          <a:xfrm>
            <a:off x="9174146" y="3711191"/>
            <a:ext cx="0" cy="1708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9C4D68E-7FDB-5A5E-B3EC-9278FF53A994}"/>
              </a:ext>
              <a:ext uri="{C183D7F6-B498-43B3-948B-1728B52AA6E4}">
                <adec:decorative xmlns:adec="http://schemas.microsoft.com/office/drawing/2017/decorative" val="1"/>
              </a:ext>
            </a:extLst>
          </p:cNvPr>
          <p:cNvCxnSpPr/>
          <p:nvPr/>
        </p:nvCxnSpPr>
        <p:spPr>
          <a:xfrm>
            <a:off x="2455148" y="3711191"/>
            <a:ext cx="0" cy="1708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76265C-5E7B-4957-8211-D6B7A217CA68}">
  <ds:schemaRefs>
    <ds:schemaRef ds:uri="http://purl.org/dc/terms/"/>
    <ds:schemaRef ds:uri="http://www.w3.org/XML/1998/namespace"/>
    <ds:schemaRef ds:uri="http://purl.org/dc/dcmitype/"/>
    <ds:schemaRef ds:uri="9191b990-ddf9-46cb-8ffe-20db9d3a58aa"/>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95386ad3-46d6-4eb6-bbc1-9b19b13a5756"/>
    <ds:schemaRef ds:uri="http://purl.org/dc/elements/1.1/"/>
  </ds:schemaRefs>
</ds:datastoreItem>
</file>

<file path=customXml/itemProps2.xml><?xml version="1.0" encoding="utf-8"?>
<ds:datastoreItem xmlns:ds="http://schemas.openxmlformats.org/officeDocument/2006/customXml" ds:itemID="{055CFBB4-7855-4060-8CBE-00D767CA4D29}">
  <ds:schemaRefs>
    <ds:schemaRef ds:uri="http://schemas.microsoft.com/sharepoint/v3/contenttype/forms"/>
  </ds:schemaRefs>
</ds:datastoreItem>
</file>

<file path=customXml/itemProps3.xml><?xml version="1.0" encoding="utf-8"?>
<ds:datastoreItem xmlns:ds="http://schemas.openxmlformats.org/officeDocument/2006/customXml" ds:itemID="{F3B0D10D-CEB2-4B7C-A73C-A210F2164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891</Words>
  <Application>Microsoft Office PowerPoint</Application>
  <PresentationFormat>Widescreen</PresentationFormat>
  <Paragraphs>85</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Public Sans</vt:lpstr>
      <vt:lpstr>Times New Roman</vt:lpstr>
      <vt:lpstr>Cambria Math</vt:lpstr>
      <vt:lpstr>Arial</vt:lpstr>
      <vt:lpstr>NSWG Corporate</vt:lpstr>
      <vt:lpstr>International time zones</vt:lpstr>
      <vt:lpstr>Learning intentions and success criteria</vt:lpstr>
      <vt:lpstr>Activating prior knowledge</vt:lpstr>
      <vt:lpstr>Australian time zones</vt:lpstr>
      <vt:lpstr>Connecting learning</vt:lpstr>
      <vt:lpstr>World map with time zones</vt:lpstr>
      <vt:lpstr>Releasing responsibility</vt:lpstr>
      <vt:lpstr>Coordinated Universal Time (UTC)</vt:lpstr>
      <vt:lpstr>Sydney – Perth</vt:lpstr>
      <vt:lpstr>Sydney – Adelaide</vt:lpstr>
      <vt:lpstr>UTC (1)</vt:lpstr>
      <vt:lpstr>UTC (2)</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8 – International time zones – Mathematics Standard</dc:title>
  <dc:creator>NSW Department of Education</dc:creator>
  <cp:keywords>Mathematics; Stage 6; Standard</cp:keywords>
  <dcterms:created xsi:type="dcterms:W3CDTF">2026-05-25T00:50:46Z</dcterms:created>
  <dcterms:modified xsi:type="dcterms:W3CDTF">2026-06-05T05:29:33Z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0x0101004A1D8124FFB2A1438B815462E05615AB</vt:lpwstr>
  </property>
</Properties>
</file>