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6505" r:id="rId5"/>
    <p:sldId id="26383" r:id="rId6"/>
    <p:sldId id="26506" r:id="rId7"/>
    <p:sldId id="26531" r:id="rId8"/>
    <p:sldId id="26532" r:id="rId9"/>
    <p:sldId id="26533" r:id="rId10"/>
    <p:sldId id="26534" r:id="rId11"/>
    <p:sldId id="26508" r:id="rId12"/>
    <p:sldId id="26527" r:id="rId13"/>
    <p:sldId id="26528" r:id="rId14"/>
    <p:sldId id="26529" r:id="rId15"/>
    <p:sldId id="26530" r:id="rId16"/>
    <p:sldId id="26510" r:id="rId17"/>
    <p:sldId id="26522" r:id="rId18"/>
    <p:sldId id="360"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5AC80-8393-4EF2-B5DD-3113881B21F6}" v="1" dt="2026-06-05T05:25:41.76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4" autoAdjust="0"/>
    <p:restoredTop sz="86478" autoAdjust="0"/>
  </p:normalViewPr>
  <p:slideViewPr>
    <p:cSldViewPr snapToGrid="0">
      <p:cViewPr varScale="1">
        <p:scale>
          <a:sx n="72" d="100"/>
          <a:sy n="72" d="100"/>
        </p:scale>
        <p:origin x="72" y="37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29A2D-29E9-7943-9A3A-869FFFD53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A3F07-5203-A5A0-58E3-3BDCED768F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791E0-3174-C3CE-3C00-6AB7AADAFD8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0378771-970C-358F-70DF-FB5A260EC4ED}"/>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86789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8E764-3268-72FF-30A4-E938A25120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C0D19-3322-1738-C4BF-7B4A33A2E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B02B6-E0F8-41C7-FD1A-C8A1609098A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BCCAF50-299E-D4DE-8D9D-E8D6C38A0882}"/>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79971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6885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16848-1E4F-AEBB-68A0-047DBF21B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96722-9566-E026-84F6-9629EB05B5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0DDED-A69B-91EC-2915-ED0DE4A45A31}"/>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3365DCD-71E4-E121-7859-341A18D836E5}"/>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7057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964433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0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Australian time zones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5 – Going places</a:t>
            </a:r>
          </a:p>
        </p:txBody>
      </p:sp>
      <p:pic>
        <p:nvPicPr>
          <p:cNvPr id="4" name="Picture Placeholder 6" descr="Stock image of students using measuring tools">
            <a:extLst>
              <a:ext uri="{FF2B5EF4-FFF2-40B4-BE49-F238E27FC236}">
                <a16:creationId xmlns:a16="http://schemas.microsoft.com/office/drawing/2014/main" id="{530AC67A-437D-CA7A-892E-B21F61EC0B2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C512D-0432-6707-CC34-0D9559764A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EF5FAA-1CC1-CB85-0363-71E6F2B05C13}"/>
              </a:ext>
            </a:extLst>
          </p:cNvPr>
          <p:cNvSpPr>
            <a:spLocks noGrp="1"/>
          </p:cNvSpPr>
          <p:nvPr>
            <p:ph type="title"/>
          </p:nvPr>
        </p:nvSpPr>
        <p:spPr/>
        <p:txBody>
          <a:bodyPr/>
          <a:lstStyle/>
          <a:p>
            <a:r>
              <a:rPr lang="en-AU"/>
              <a:t>Australian time zones (2)</a:t>
            </a:r>
            <a:endParaRPr lang="en-AU">
              <a:latin typeface="+mj-lt"/>
            </a:endParaRPr>
          </a:p>
        </p:txBody>
      </p:sp>
      <p:sp>
        <p:nvSpPr>
          <p:cNvPr id="13" name="Text Placeholder 12">
            <a:extLst>
              <a:ext uri="{FF2B5EF4-FFF2-40B4-BE49-F238E27FC236}">
                <a16:creationId xmlns:a16="http://schemas.microsoft.com/office/drawing/2014/main" id="{A080E135-D90F-1074-858A-BE812FA9BA9E}"/>
              </a:ext>
            </a:extLst>
          </p:cNvPr>
          <p:cNvSpPr>
            <a:spLocks noGrp="1"/>
          </p:cNvSpPr>
          <p:nvPr>
            <p:ph type="body" sz="quarter" idx="18"/>
          </p:nvPr>
        </p:nvSpPr>
        <p:spPr>
          <a:xfrm>
            <a:off x="360000" y="982520"/>
            <a:ext cx="11483998" cy="356423"/>
          </a:xfrm>
        </p:spPr>
        <p:txBody>
          <a:bodyPr/>
          <a:lstStyle/>
          <a:p>
            <a:r>
              <a:rPr lang="en-AU" dirty="0">
                <a:latin typeface="+mj-lt"/>
              </a:rPr>
              <a:t>Your turn – question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3F271C-790E-C4C0-4022-CBFB62745D10}"/>
                  </a:ext>
                </a:extLst>
              </p:cNvPr>
              <p:cNvSpPr txBox="1"/>
              <p:nvPr/>
            </p:nvSpPr>
            <p:spPr>
              <a:xfrm>
                <a:off x="360000" y="1815146"/>
                <a:ext cx="8895682" cy="914400"/>
              </a:xfrm>
              <a:prstGeom prst="rect">
                <a:avLst/>
              </a:prstGeom>
              <a:noFill/>
            </p:spPr>
            <p:txBody>
              <a:bodyPr wrap="none" lIns="0" tIns="0" rIns="0" bIns="0" rtlCol="0">
                <a:noAutofit/>
              </a:bodyPr>
              <a:lstStyle/>
              <a:p>
                <a:pPr algn="l"/>
                <a:r>
                  <a:rPr lang="en-AU" sz="1800" dirty="0"/>
                  <a:t>Adelaide is 0.5 hours behind Bathurst. The time in Bathurst (AEST)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11:15</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am</m:t>
                    </m:r>
                  </m:oMath>
                </a14:m>
                <a:r>
                  <a:rPr lang="en-AU" sz="1800" dirty="0"/>
                  <a:t>. </a:t>
                </a:r>
              </a:p>
              <a:p>
                <a:pPr algn="l"/>
                <a:endParaRPr lang="en-AU" sz="1800" dirty="0"/>
              </a:p>
              <a:p>
                <a:pPr algn="l"/>
                <a:r>
                  <a:rPr lang="en-AU" sz="1800" dirty="0"/>
                  <a:t>What time is it in Adelaide (ACST)?</a:t>
                </a:r>
              </a:p>
            </p:txBody>
          </p:sp>
        </mc:Choice>
        <mc:Fallback xmlns="">
          <p:sp>
            <p:nvSpPr>
              <p:cNvPr id="6" name="TextBox 5">
                <a:extLst>
                  <a:ext uri="{FF2B5EF4-FFF2-40B4-BE49-F238E27FC236}">
                    <a16:creationId xmlns:a16="http://schemas.microsoft.com/office/drawing/2014/main" id="{1D3F271C-790E-C4C0-4022-CBFB62745D10}"/>
                  </a:ext>
                </a:extLst>
              </p:cNvPr>
              <p:cNvSpPr txBox="1">
                <a:spLocks noRot="1" noChangeAspect="1" noMove="1" noResize="1" noEditPoints="1" noAdjustHandles="1" noChangeArrowheads="1" noChangeShapeType="1" noTextEdit="1"/>
              </p:cNvSpPr>
              <p:nvPr/>
            </p:nvSpPr>
            <p:spPr>
              <a:xfrm>
                <a:off x="360000" y="1815146"/>
                <a:ext cx="8895682" cy="914400"/>
              </a:xfrm>
              <a:prstGeom prst="rect">
                <a:avLst/>
              </a:prstGeom>
              <a:blipFill>
                <a:blip r:embed="rId3"/>
                <a:stretch>
                  <a:fillRect l="-1576" t="-8667" b="-5333"/>
                </a:stretch>
              </a:blipFill>
            </p:spPr>
            <p:txBody>
              <a:bodyPr/>
              <a:lstStyle/>
              <a:p>
                <a:r>
                  <a:rPr lang="en-AU">
                    <a:noFill/>
                  </a:rPr>
                  <a:t> </a:t>
                </a:r>
              </a:p>
            </p:txBody>
          </p:sp>
        </mc:Fallback>
      </mc:AlternateContent>
      <p:pic>
        <p:nvPicPr>
          <p:cNvPr id="11" name="Picture 10" descr="Number line showing time difference between Adelaide and Bathurst">
            <a:extLst>
              <a:ext uri="{FF2B5EF4-FFF2-40B4-BE49-F238E27FC236}">
                <a16:creationId xmlns:a16="http://schemas.microsoft.com/office/drawing/2014/main" id="{0A359011-5FA0-C490-0F20-EED1857C091C}"/>
              </a:ext>
            </a:extLst>
          </p:cNvPr>
          <p:cNvPicPr>
            <a:picLocks noChangeAspect="1"/>
          </p:cNvPicPr>
          <p:nvPr/>
        </p:nvPicPr>
        <p:blipFill>
          <a:blip r:embed="rId4"/>
          <a:stretch>
            <a:fillRect/>
          </a:stretch>
        </p:blipFill>
        <p:spPr>
          <a:xfrm>
            <a:off x="3015425" y="2957817"/>
            <a:ext cx="5940109" cy="1932666"/>
          </a:xfrm>
          <a:prstGeom prst="rect">
            <a:avLst/>
          </a:prstGeom>
        </p:spPr>
      </p:pic>
      <p:cxnSp>
        <p:nvCxnSpPr>
          <p:cNvPr id="2" name="Straight Connector 1">
            <a:extLst>
              <a:ext uri="{FF2B5EF4-FFF2-40B4-BE49-F238E27FC236}">
                <a16:creationId xmlns:a16="http://schemas.microsoft.com/office/drawing/2014/main" id="{A171B142-8915-2C24-FF81-F97B7417F38E}"/>
              </a:ext>
              <a:ext uri="{C183D7F6-B498-43B3-948B-1728B52AA6E4}">
                <adec:decorative xmlns:adec="http://schemas.microsoft.com/office/drawing/2017/decorative" val="1"/>
              </a:ext>
            </a:extLst>
          </p:cNvPr>
          <p:cNvCxnSpPr/>
          <p:nvPr/>
        </p:nvCxnSpPr>
        <p:spPr>
          <a:xfrm>
            <a:off x="4471517" y="3627455"/>
            <a:ext cx="0" cy="170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652176D-7E99-54B3-FA2E-7D2C49495D86}"/>
              </a:ext>
              <a:ext uri="{C183D7F6-B498-43B3-948B-1728B52AA6E4}">
                <adec:decorative xmlns:adec="http://schemas.microsoft.com/office/drawing/2017/decorative" val="1"/>
              </a:ext>
            </a:extLst>
          </p:cNvPr>
          <p:cNvCxnSpPr/>
          <p:nvPr/>
        </p:nvCxnSpPr>
        <p:spPr>
          <a:xfrm>
            <a:off x="8269793" y="3627455"/>
            <a:ext cx="0" cy="170822"/>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1D37924-C1E7-52F0-0CD1-F5A210A868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1094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a:t>Australian time zones(3)</a:t>
            </a:r>
            <a:endParaRPr lang="en-AU">
              <a:latin typeface="+mj-lt"/>
            </a:endParaRP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a:latin typeface="+mj-lt"/>
              </a:rPr>
              <a:t>Worked example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F5975B6-0AE4-C05A-4200-C1D877235039}"/>
                  </a:ext>
                </a:extLst>
              </p:cNvPr>
              <p:cNvSpPr txBox="1"/>
              <p:nvPr/>
            </p:nvSpPr>
            <p:spPr>
              <a:xfrm>
                <a:off x="274189" y="1443096"/>
                <a:ext cx="11312376" cy="1373062"/>
              </a:xfrm>
              <a:prstGeom prst="rect">
                <a:avLst/>
              </a:prstGeom>
              <a:noFill/>
            </p:spPr>
            <p:txBody>
              <a:bodyPr wrap="none" lIns="0" tIns="0" rIns="0" bIns="0" rtlCol="0">
                <a:noAutofit/>
              </a:bodyPr>
              <a:lstStyle/>
              <a:p>
                <a:pPr algn="l"/>
                <a:r>
                  <a:rPr lang="en-AU" sz="1800" dirty="0"/>
                  <a:t>A flight departs Sydney at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8:30</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am</m:t>
                    </m:r>
                  </m:oMath>
                </a14:m>
                <a:r>
                  <a:rPr lang="en-AU" sz="1800" dirty="0">
                    <a:latin typeface="Arial" panose="020B0604020202020204" pitchFamily="34" charset="0"/>
                    <a:cs typeface="Arial" panose="020B0604020202020204" pitchFamily="34" charset="0"/>
                  </a:rPr>
                  <a:t> </a:t>
                </a:r>
                <a:r>
                  <a:rPr lang="en-AU" sz="1800" dirty="0"/>
                  <a:t>and arrives in Darwin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35 </m:t>
                    </m:r>
                    <m:r>
                      <m:rPr>
                        <m:nor/>
                      </m:rPr>
                      <a:rPr lang="en-AU" sz="1800" i="0" dirty="0" smtClean="0">
                        <a:latin typeface="Arial" panose="020B0604020202020204" pitchFamily="34" charset="0"/>
                        <a:cs typeface="Arial" panose="020B0604020202020204" pitchFamily="34" charset="0"/>
                      </a:rPr>
                      <m:t>minutes</m:t>
                    </m:r>
                    <m:r>
                      <m:rPr>
                        <m:nor/>
                      </m:rPr>
                      <a:rPr lang="en-AU" sz="1800" i="0" dirty="0" smtClean="0">
                        <a:latin typeface="Arial" panose="020B0604020202020204" pitchFamily="34" charset="0"/>
                        <a:cs typeface="Arial" panose="020B0604020202020204" pitchFamily="34" charset="0"/>
                      </a:rPr>
                      <m:t> </m:t>
                    </m:r>
                  </m:oMath>
                </a14:m>
                <a:r>
                  <a:rPr lang="en-AU" sz="1800" dirty="0"/>
                  <a:t>later. </a:t>
                </a:r>
              </a:p>
              <a:p>
                <a:pPr algn="l"/>
                <a:r>
                  <a:rPr lang="en-AU" sz="1800" dirty="0"/>
                  <a:t>Darwin is 0.5 hours behind Sydney.</a:t>
                </a:r>
              </a:p>
              <a:p>
                <a:pPr algn="l"/>
                <a:endParaRPr lang="en-AU" sz="1800" dirty="0"/>
              </a:p>
              <a:p>
                <a:pPr algn="l"/>
                <a:r>
                  <a:rPr lang="en-AU" sz="1800" dirty="0"/>
                  <a:t>What is the local arrival time in Darwin?</a:t>
                </a:r>
              </a:p>
              <a:p>
                <a:pPr algn="l"/>
                <a:endParaRPr lang="en-AU" sz="1800" dirty="0"/>
              </a:p>
              <a:p>
                <a:pPr algn="l"/>
                <a:endParaRPr lang="en-AU" sz="1800" dirty="0"/>
              </a:p>
            </p:txBody>
          </p:sp>
        </mc:Choice>
        <mc:Fallback xmlns="">
          <p:sp>
            <p:nvSpPr>
              <p:cNvPr id="5" name="TextBox 4">
                <a:extLst>
                  <a:ext uri="{FF2B5EF4-FFF2-40B4-BE49-F238E27FC236}">
                    <a16:creationId xmlns:a16="http://schemas.microsoft.com/office/drawing/2014/main" id="{0F5975B6-0AE4-C05A-4200-C1D877235039}"/>
                  </a:ext>
                </a:extLst>
              </p:cNvPr>
              <p:cNvSpPr txBox="1">
                <a:spLocks noRot="1" noChangeAspect="1" noMove="1" noResize="1" noEditPoints="1" noAdjustHandles="1" noChangeArrowheads="1" noChangeShapeType="1" noTextEdit="1"/>
              </p:cNvSpPr>
              <p:nvPr/>
            </p:nvSpPr>
            <p:spPr>
              <a:xfrm>
                <a:off x="274189" y="1443096"/>
                <a:ext cx="11312376" cy="1373062"/>
              </a:xfrm>
              <a:prstGeom prst="rect">
                <a:avLst/>
              </a:prstGeom>
              <a:blipFill>
                <a:blip r:embed="rId3"/>
                <a:stretch>
                  <a:fillRect l="-1293" t="-5778"/>
                </a:stretch>
              </a:blipFill>
            </p:spPr>
            <p:txBody>
              <a:bodyPr/>
              <a:lstStyle/>
              <a:p>
                <a:r>
                  <a:rPr lang="en-AU">
                    <a:noFill/>
                  </a:rPr>
                  <a:t> </a:t>
                </a:r>
              </a:p>
            </p:txBody>
          </p:sp>
        </mc:Fallback>
      </mc:AlternateContent>
      <p:pic>
        <p:nvPicPr>
          <p:cNvPr id="16" name="Picture 15" descr="Number line showing time difference between Darwin and Sydney">
            <a:extLst>
              <a:ext uri="{FF2B5EF4-FFF2-40B4-BE49-F238E27FC236}">
                <a16:creationId xmlns:a16="http://schemas.microsoft.com/office/drawing/2014/main" id="{56EEB1B1-E8A2-A58A-02C6-E6CD4002671F}"/>
              </a:ext>
            </a:extLst>
          </p:cNvPr>
          <p:cNvPicPr>
            <a:picLocks noChangeAspect="1"/>
          </p:cNvPicPr>
          <p:nvPr/>
        </p:nvPicPr>
        <p:blipFill>
          <a:blip r:embed="rId4"/>
          <a:stretch>
            <a:fillRect/>
          </a:stretch>
        </p:blipFill>
        <p:spPr>
          <a:xfrm>
            <a:off x="4506119" y="1865959"/>
            <a:ext cx="5722495" cy="1145987"/>
          </a:xfrm>
          <a:prstGeom prst="rect">
            <a:avLst/>
          </a:prstGeom>
        </p:spPr>
      </p:pic>
      <p:cxnSp>
        <p:nvCxnSpPr>
          <p:cNvPr id="8" name="Straight Connector 7">
            <a:extLst>
              <a:ext uri="{FF2B5EF4-FFF2-40B4-BE49-F238E27FC236}">
                <a16:creationId xmlns:a16="http://schemas.microsoft.com/office/drawing/2014/main" id="{22611FA1-614A-7EDA-60F1-CD1FAE1FCEB1}"/>
              </a:ext>
              <a:ext uri="{C183D7F6-B498-43B3-948B-1728B52AA6E4}">
                <adec:decorative xmlns:adec="http://schemas.microsoft.com/office/drawing/2017/decorative" val="1"/>
              </a:ext>
            </a:extLst>
          </p:cNvPr>
          <p:cNvCxnSpPr>
            <a:cxnSpLocks/>
          </p:cNvCxnSpPr>
          <p:nvPr/>
        </p:nvCxnSpPr>
        <p:spPr>
          <a:xfrm>
            <a:off x="6106049" y="2682911"/>
            <a:ext cx="0" cy="170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7F1669-43BC-6DD4-D00A-DC5231D86CC1}"/>
              </a:ext>
              <a:ext uri="{C183D7F6-B498-43B3-948B-1728B52AA6E4}">
                <adec:decorative xmlns:adec="http://schemas.microsoft.com/office/drawing/2017/decorative" val="1"/>
              </a:ext>
            </a:extLst>
          </p:cNvPr>
          <p:cNvCxnSpPr/>
          <p:nvPr/>
        </p:nvCxnSpPr>
        <p:spPr>
          <a:xfrm>
            <a:off x="9535886" y="2682911"/>
            <a:ext cx="0" cy="170822"/>
          </a:xfrm>
          <a:prstGeom prst="line">
            <a:avLst/>
          </a:prstGeom>
        </p:spPr>
        <p:style>
          <a:lnRef idx="1">
            <a:schemeClr val="accent1"/>
          </a:lnRef>
          <a:fillRef idx="0">
            <a:schemeClr val="accent1"/>
          </a:fillRef>
          <a:effectRef idx="0">
            <a:schemeClr val="accent1"/>
          </a:effectRef>
          <a:fontRef idx="minor">
            <a:schemeClr val="tx1"/>
          </a:fontRef>
        </p:style>
      </p:cxnSp>
      <p:sp>
        <p:nvSpPr>
          <p:cNvPr id="6" name="Speech Bubble: Rectangle with Corners Rounded 5">
            <a:extLst>
              <a:ext uri="{FF2B5EF4-FFF2-40B4-BE49-F238E27FC236}">
                <a16:creationId xmlns:a16="http://schemas.microsoft.com/office/drawing/2014/main" id="{C6993B6B-719C-61D2-E723-745FC639FA67}"/>
              </a:ext>
              <a:ext uri="{C183D7F6-B498-43B3-948B-1728B52AA6E4}">
                <adec:decorative xmlns:adec="http://schemas.microsoft.com/office/drawing/2017/decorative" val="1"/>
              </a:ext>
            </a:extLst>
          </p:cNvPr>
          <p:cNvSpPr/>
          <p:nvPr/>
        </p:nvSpPr>
        <p:spPr>
          <a:xfrm>
            <a:off x="1770428" y="2585410"/>
            <a:ext cx="2141165" cy="973787"/>
          </a:xfrm>
          <a:prstGeom prst="wedgeRoundRectCallout">
            <a:avLst>
              <a:gd name="adj1" fmla="val 82042"/>
              <a:gd name="adj2" fmla="val -224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are we subtracting here?</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0616FEF-5426-C4DE-4B77-6F46E8486F19}"/>
                  </a:ext>
                  <a:ext uri="{C183D7F6-B498-43B3-948B-1728B52AA6E4}">
                    <adec:decorative xmlns:adec="http://schemas.microsoft.com/office/drawing/2017/decorative" val="1"/>
                  </a:ext>
                </a:extLst>
              </p:cNvPr>
              <p:cNvSpPr txBox="1"/>
              <p:nvPr/>
            </p:nvSpPr>
            <p:spPr>
              <a:xfrm>
                <a:off x="360000" y="3605179"/>
                <a:ext cx="5570377" cy="3000821"/>
              </a:xfrm>
              <a:prstGeom prst="rect">
                <a:avLst/>
              </a:prstGeom>
              <a:noFill/>
              <a:ln w="19050">
                <a:solidFill>
                  <a:schemeClr val="accent1">
                    <a:lumMod val="50000"/>
                    <a:lumOff val="50000"/>
                  </a:schemeClr>
                </a:solidFill>
              </a:ln>
            </p:spPr>
            <p:txBody>
              <a:bodyPr wrap="square">
                <a:spAutoFit/>
              </a:bodyPr>
              <a:lstStyle/>
              <a:p>
                <a:pPr>
                  <a:lnSpc>
                    <a:spcPct val="150000"/>
                  </a:lnSpc>
                </a:pPr>
                <a:r>
                  <a:rPr lang="en-AU" sz="1800" b="1" dirty="0">
                    <a:solidFill>
                      <a:schemeClr val="tx2">
                        <a:lumMod val="75000"/>
                      </a:schemeClr>
                    </a:solidFill>
                  </a:rPr>
                  <a:t>Method 1</a:t>
                </a:r>
              </a:p>
              <a:p>
                <a:pPr>
                  <a:lnSpc>
                    <a:spcPct val="150000"/>
                  </a:lnSpc>
                </a:pPr>
                <a:r>
                  <a:rPr lang="en-AU" sz="1800" dirty="0"/>
                  <a:t>The plane leaves Sydney at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8:30</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am</m:t>
                    </m:r>
                  </m:oMath>
                </a14:m>
                <a:r>
                  <a:rPr lang="en-AU" sz="1800" dirty="0"/>
                  <a:t> and travels for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35 </m:t>
                    </m:r>
                    <m:r>
                      <m:rPr>
                        <m:nor/>
                      </m:rPr>
                      <a:rPr lang="en-AU" sz="1800" i="0" dirty="0" smtClean="0">
                        <a:latin typeface="Arial" panose="020B0604020202020204" pitchFamily="34" charset="0"/>
                        <a:cs typeface="Arial" panose="020B0604020202020204" pitchFamily="34" charset="0"/>
                      </a:rPr>
                      <m:t>minutes</m:t>
                    </m:r>
                  </m:oMath>
                </a14:m>
                <a:r>
                  <a:rPr lang="en-AU" sz="1800" dirty="0"/>
                  <a:t>.</a:t>
                </a:r>
              </a:p>
              <a:p>
                <a:pPr>
                  <a:lnSpc>
                    <a:spcPct val="150000"/>
                  </a:lnSpc>
                </a:pPr>
                <a:r>
                  <a:rPr lang="en-AU" sz="1800" dirty="0"/>
                  <a:t>The local Sydney time when the plane lands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8:30</m:t>
                    </m:r>
                    <m:r>
                      <m:rPr>
                        <m:nor/>
                      </m:rPr>
                      <a:rPr lang="en-AU" sz="1800" i="0" dirty="0" smtClean="0">
                        <a:latin typeface="Arial" panose="020B0604020202020204" pitchFamily="34" charset="0"/>
                        <a:cs typeface="Arial" panose="020B0604020202020204" pitchFamily="34" charset="0"/>
                      </a:rPr>
                      <m:t>am</m:t>
                    </m:r>
                    <m:r>
                      <m:rPr>
                        <m:nor/>
                      </m:rPr>
                      <a:rPr lang="en-AU" sz="1800" i="0" dirty="0" smtClean="0">
                        <a:latin typeface="Arial" panose="020B0604020202020204" pitchFamily="34" charset="0"/>
                        <a:cs typeface="Arial" panose="020B0604020202020204" pitchFamily="34" charset="0"/>
                      </a:rPr>
                      <m:t> + 4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35 </m:t>
                    </m:r>
                    <m:r>
                      <m:rPr>
                        <m:nor/>
                      </m:rPr>
                      <a:rPr lang="en-AU" sz="1800" i="0" dirty="0">
                        <a:latin typeface="Arial" panose="020B0604020202020204" pitchFamily="34" charset="0"/>
                        <a:cs typeface="Arial" panose="020B0604020202020204" pitchFamily="34" charset="0"/>
                      </a:rPr>
                      <m:t>minutes</m:t>
                    </m:r>
                    <m:r>
                      <m:rPr>
                        <m:nor/>
                      </m:rPr>
                      <a:rPr lang="en-AU" sz="1800" i="0" dirty="0">
                        <a:latin typeface="Arial" panose="020B0604020202020204" pitchFamily="34" charset="0"/>
                        <a:cs typeface="Arial" panose="020B0604020202020204" pitchFamily="34" charset="0"/>
                      </a:rPr>
                      <m:t> = 1:05 </m:t>
                    </m:r>
                    <m:r>
                      <m:rPr>
                        <m:nor/>
                      </m:rPr>
                      <a:rPr lang="en-AU" sz="1800" i="0" dirty="0">
                        <a:latin typeface="Arial" panose="020B0604020202020204" pitchFamily="34" charset="0"/>
                        <a:cs typeface="Arial" panose="020B0604020202020204" pitchFamily="34" charset="0"/>
                      </a:rPr>
                      <m:t>pm</m:t>
                    </m:r>
                  </m:oMath>
                </a14:m>
                <a:endParaRPr lang="en-AU" sz="1800" dirty="0">
                  <a:latin typeface="Arial" panose="020B0604020202020204" pitchFamily="34" charset="0"/>
                  <a:cs typeface="Arial" panose="020B0604020202020204" pitchFamily="34" charset="0"/>
                </a:endParaRPr>
              </a:p>
              <a:p>
                <a:pPr>
                  <a:lnSpc>
                    <a:spcPct val="150000"/>
                  </a:lnSpc>
                </a:pPr>
                <a:r>
                  <a:rPr lang="en-AU" sz="1800" dirty="0"/>
                  <a:t>Darwin is 0.5 hours (30 mins)</a:t>
                </a:r>
                <a14:m>
                  <m:oMath xmlns:m="http://schemas.openxmlformats.org/officeDocument/2006/math">
                    <m:r>
                      <m:rPr>
                        <m:nor/>
                      </m:rPr>
                      <a:rPr lang="en-AU" sz="1800" i="0" dirty="0" smtClean="0">
                        <a:latin typeface="Cambria Math" panose="02040503050406030204" pitchFamily="18" charset="0"/>
                      </a:rPr>
                      <m:t> </m:t>
                    </m:r>
                  </m:oMath>
                </a14:m>
                <a:r>
                  <a:rPr lang="en-AU" sz="1800" b="1" dirty="0"/>
                  <a:t>behind</a:t>
                </a:r>
                <a:r>
                  <a:rPr lang="en-AU" sz="1800" dirty="0"/>
                  <a:t> Sydney</a:t>
                </a:r>
              </a:p>
              <a:p>
                <a:pPr>
                  <a:lnSpc>
                    <a:spcPct val="150000"/>
                  </a:lnSpc>
                </a:pP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1:05 </m:t>
                      </m:r>
                      <m:r>
                        <m:rPr>
                          <m:nor/>
                        </m:rPr>
                        <a:rPr lang="en-AU" sz="1800" i="0" dirty="0" smtClean="0">
                          <a:latin typeface="Arial" panose="020B0604020202020204" pitchFamily="34" charset="0"/>
                          <a:cs typeface="Arial" panose="020B0604020202020204" pitchFamily="34" charset="0"/>
                        </a:rPr>
                        <m:t>pm</m:t>
                      </m:r>
                      <m:r>
                        <m:rPr>
                          <m:nor/>
                        </m:rPr>
                        <a:rPr lang="en-AU" sz="1800" i="0" dirty="0" smtClean="0">
                          <a:latin typeface="Arial" panose="020B0604020202020204" pitchFamily="34" charset="0"/>
                          <a:cs typeface="Arial" panose="020B0604020202020204" pitchFamily="34" charset="0"/>
                        </a:rPr>
                        <m:t> – 30 </m:t>
                      </m:r>
                      <m:r>
                        <m:rPr>
                          <m:nor/>
                        </m:rPr>
                        <a:rPr lang="en-AU" sz="1800" b="0" i="0" dirty="0" smtClean="0">
                          <a:latin typeface="Arial" panose="020B0604020202020204" pitchFamily="34" charset="0"/>
                          <a:cs typeface="Arial" panose="020B0604020202020204" pitchFamily="34" charset="0"/>
                        </a:rPr>
                        <m:t>mins</m:t>
                      </m:r>
                      <m:r>
                        <m:rPr>
                          <m:nor/>
                        </m:rPr>
                        <a:rPr lang="en-AU" sz="1800" b="0" i="0" dirty="0" smtClean="0">
                          <a:latin typeface="Arial" panose="020B0604020202020204" pitchFamily="34" charset="0"/>
                          <a:cs typeface="Arial" panose="020B0604020202020204" pitchFamily="34" charset="0"/>
                        </a:rPr>
                        <m:t> = 12:35 </m:t>
                      </m:r>
                      <m:r>
                        <m:rPr>
                          <m:nor/>
                        </m:rPr>
                        <a:rPr lang="en-AU" sz="1800" i="0" dirty="0" smtClean="0">
                          <a:latin typeface="Arial" panose="020B0604020202020204" pitchFamily="34" charset="0"/>
                          <a:cs typeface="Arial" panose="020B0604020202020204" pitchFamily="34" charset="0"/>
                        </a:rPr>
                        <m:t>pm</m:t>
                      </m:r>
                    </m:oMath>
                  </m:oMathPara>
                </a14:m>
                <a:endParaRPr lang="en-AU" sz="180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90616FEF-5426-C4DE-4B77-6F46E8486F19}"/>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60000" y="3605179"/>
                <a:ext cx="5570377" cy="3000821"/>
              </a:xfrm>
              <a:prstGeom prst="rect">
                <a:avLst/>
              </a:prstGeom>
              <a:blipFill>
                <a:blip r:embed="rId5"/>
                <a:stretch>
                  <a:fillRect l="-763"/>
                </a:stretch>
              </a:blipFill>
              <a:ln w="19050">
                <a:solidFill>
                  <a:schemeClr val="accent1">
                    <a:lumMod val="50000"/>
                    <a:lumOff val="50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E9201D5-A5E2-4F7C-9FBE-8BCF4C902AF3}"/>
                  </a:ext>
                  <a:ext uri="{C183D7F6-B498-43B3-948B-1728B52AA6E4}">
                    <adec:decorative xmlns:adec="http://schemas.microsoft.com/office/drawing/2017/decorative" val="1"/>
                  </a:ext>
                </a:extLst>
              </p:cNvPr>
              <p:cNvSpPr txBox="1"/>
              <p:nvPr/>
            </p:nvSpPr>
            <p:spPr>
              <a:xfrm>
                <a:off x="6261622" y="3985295"/>
                <a:ext cx="5570377" cy="2585323"/>
              </a:xfrm>
              <a:prstGeom prst="rect">
                <a:avLst/>
              </a:prstGeom>
              <a:noFill/>
              <a:ln w="19050">
                <a:solidFill>
                  <a:schemeClr val="accent1">
                    <a:lumMod val="50000"/>
                    <a:lumOff val="50000"/>
                  </a:schemeClr>
                </a:solidFill>
              </a:ln>
            </p:spPr>
            <p:txBody>
              <a:bodyPr wrap="square">
                <a:spAutoFit/>
              </a:bodyPr>
              <a:lstStyle/>
              <a:p>
                <a:pPr>
                  <a:lnSpc>
                    <a:spcPct val="150000"/>
                  </a:lnSpc>
                </a:pPr>
                <a:r>
                  <a:rPr lang="en-AU" sz="1800" b="1" dirty="0">
                    <a:solidFill>
                      <a:schemeClr val="tx2">
                        <a:lumMod val="75000"/>
                      </a:schemeClr>
                    </a:solidFill>
                  </a:rPr>
                  <a:t>Method 2</a:t>
                </a:r>
              </a:p>
              <a:p>
                <a:pPr>
                  <a:lnSpc>
                    <a:spcPct val="150000"/>
                  </a:lnSpc>
                </a:pPr>
                <a:r>
                  <a:rPr lang="en-AU" sz="1800" dirty="0"/>
                  <a:t>Darwin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0.5 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(30 </m:t>
                    </m:r>
                    <m:r>
                      <m:rPr>
                        <m:nor/>
                      </m:rPr>
                      <a:rPr lang="en-AU" sz="1800" b="0" i="0" dirty="0" smtClean="0">
                        <a:latin typeface="Arial" panose="020B0604020202020204" pitchFamily="34" charset="0"/>
                        <a:cs typeface="Arial" panose="020B0604020202020204" pitchFamily="34" charset="0"/>
                      </a:rPr>
                      <m:t>mins</m:t>
                    </m:r>
                    <m:r>
                      <m:rPr>
                        <m:nor/>
                      </m:rPr>
                      <a:rPr lang="en-AU" sz="1800" b="0" i="0" dirty="0" smtClean="0">
                        <a:latin typeface="Arial" panose="020B0604020202020204" pitchFamily="34" charset="0"/>
                        <a:cs typeface="Arial" panose="020B0604020202020204" pitchFamily="34" charset="0"/>
                      </a:rPr>
                      <m:t>) </m:t>
                    </m:r>
                  </m:oMath>
                </a14:m>
                <a:r>
                  <a:rPr lang="en-AU" sz="1800" b="1" dirty="0"/>
                  <a:t>behind</a:t>
                </a:r>
                <a:r>
                  <a:rPr lang="en-AU" sz="1800" dirty="0"/>
                  <a:t> Sydney time.</a:t>
                </a:r>
              </a:p>
              <a:p>
                <a:pPr>
                  <a:lnSpc>
                    <a:spcPct val="150000"/>
                  </a:lnSpc>
                </a:pPr>
                <a:r>
                  <a:rPr lang="en-AU" sz="1800" dirty="0"/>
                  <a:t>When the plane takes off, the local time in Darwin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8:30</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am</m:t>
                    </m:r>
                    <m:r>
                      <m:rPr>
                        <m:nor/>
                      </m:rPr>
                      <a:rPr lang="en-AU" sz="1800" i="0" dirty="0" smtClean="0">
                        <a:latin typeface="Arial" panose="020B0604020202020204" pitchFamily="34" charset="0"/>
                        <a:cs typeface="Arial" panose="020B0604020202020204" pitchFamily="34" charset="0"/>
                      </a:rPr>
                      <m:t> − 30 </m:t>
                    </m:r>
                    <m:r>
                      <m:rPr>
                        <m:nor/>
                      </m:rPr>
                      <a:rPr lang="en-AU" sz="1800" b="0" i="0" dirty="0" smtClean="0">
                        <a:latin typeface="Arial" panose="020B0604020202020204" pitchFamily="34" charset="0"/>
                        <a:cs typeface="Arial" panose="020B0604020202020204" pitchFamily="34" charset="0"/>
                      </a:rPr>
                      <m:t>mins</m:t>
                    </m:r>
                    <m:r>
                      <m:rPr>
                        <m:nor/>
                      </m:rPr>
                      <a:rPr lang="en-AU" sz="1800" b="0" i="0" dirty="0" smtClean="0">
                        <a:latin typeface="Arial" panose="020B0604020202020204" pitchFamily="34" charset="0"/>
                        <a:cs typeface="Arial" panose="020B0604020202020204" pitchFamily="34" charset="0"/>
                      </a:rPr>
                      <m:t> = 8:00 </m:t>
                    </m:r>
                    <m:r>
                      <m:rPr>
                        <m:nor/>
                      </m:rPr>
                      <a:rPr lang="en-AU" sz="1800" i="0" dirty="0" smtClean="0">
                        <a:latin typeface="Arial" panose="020B0604020202020204" pitchFamily="34" charset="0"/>
                        <a:cs typeface="Arial" panose="020B0604020202020204" pitchFamily="34" charset="0"/>
                      </a:rPr>
                      <m:t>am</m:t>
                    </m:r>
                  </m:oMath>
                </a14:m>
                <a:r>
                  <a:rPr lang="en-AU" sz="1800" dirty="0"/>
                  <a:t>.</a:t>
                </a:r>
              </a:p>
              <a:p>
                <a:pPr>
                  <a:lnSpc>
                    <a:spcPct val="150000"/>
                  </a:lnSpc>
                </a:pPr>
                <a:r>
                  <a:rPr lang="en-AU" sz="1800" dirty="0"/>
                  <a:t>Then we add in the travel time</a:t>
                </a:r>
              </a:p>
              <a:p>
                <a:pPr>
                  <a:lnSpc>
                    <a:spcPct val="150000"/>
                  </a:lnSpc>
                </a:pP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8:00 </m:t>
                      </m:r>
                      <m:r>
                        <m:rPr>
                          <m:nor/>
                        </m:rPr>
                        <a:rPr lang="en-AU" sz="1800" i="0" dirty="0" smtClean="0">
                          <a:latin typeface="Arial" panose="020B0604020202020204" pitchFamily="34" charset="0"/>
                          <a:cs typeface="Arial" panose="020B0604020202020204" pitchFamily="34" charset="0"/>
                        </a:rPr>
                        <m:t>am</m:t>
                      </m:r>
                      <m:r>
                        <m:rPr>
                          <m:nor/>
                        </m:rPr>
                        <a:rPr lang="en-AU" sz="1800" i="0" dirty="0" smtClean="0">
                          <a:latin typeface="Arial" panose="020B0604020202020204" pitchFamily="34" charset="0"/>
                          <a:cs typeface="Arial" panose="020B0604020202020204" pitchFamily="34" charset="0"/>
                        </a:rPr>
                        <m:t> + 4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35 </m:t>
                      </m:r>
                      <m:r>
                        <m:rPr>
                          <m:nor/>
                        </m:rPr>
                        <a:rPr lang="en-AU" sz="1800" i="0" dirty="0">
                          <a:latin typeface="Arial" panose="020B0604020202020204" pitchFamily="34" charset="0"/>
                          <a:cs typeface="Arial" panose="020B0604020202020204" pitchFamily="34" charset="0"/>
                        </a:rPr>
                        <m:t>minutes</m:t>
                      </m:r>
                      <m:r>
                        <m:rPr>
                          <m:nor/>
                        </m:rPr>
                        <a:rPr lang="en-AU" sz="1800" i="0" dirty="0">
                          <a:latin typeface="Arial" panose="020B0604020202020204" pitchFamily="34" charset="0"/>
                          <a:cs typeface="Arial" panose="020B0604020202020204" pitchFamily="34" charset="0"/>
                        </a:rPr>
                        <m:t> = 12:35 </m:t>
                      </m:r>
                      <m:r>
                        <m:rPr>
                          <m:nor/>
                        </m:rPr>
                        <a:rPr lang="en-AU" sz="1800" i="0" dirty="0">
                          <a:latin typeface="Arial" panose="020B0604020202020204" pitchFamily="34" charset="0"/>
                          <a:cs typeface="Arial" panose="020B0604020202020204" pitchFamily="34" charset="0"/>
                        </a:rPr>
                        <m:t>pm</m:t>
                      </m:r>
                    </m:oMath>
                  </m:oMathPara>
                </a14:m>
                <a:endParaRPr lang="en-AU" sz="18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4E9201D5-A5E2-4F7C-9FBE-8BCF4C902AF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6261622" y="3985295"/>
                <a:ext cx="5570377" cy="2585323"/>
              </a:xfrm>
              <a:prstGeom prst="rect">
                <a:avLst/>
              </a:prstGeom>
              <a:blipFill>
                <a:blip r:embed="rId6"/>
                <a:stretch>
                  <a:fillRect l="-763"/>
                </a:stretch>
              </a:blipFill>
              <a:ln w="19050">
                <a:solidFill>
                  <a:schemeClr val="accent1">
                    <a:lumMod val="50000"/>
                    <a:lumOff val="50000"/>
                  </a:schemeClr>
                </a:solidFill>
              </a:ln>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C2FB36E3-9B5D-B94E-5D6B-EA13CD53E3F0}"/>
              </a:ext>
              <a:ext uri="{C183D7F6-B498-43B3-948B-1728B52AA6E4}">
                <adec:decorative xmlns:adec="http://schemas.microsoft.com/office/drawing/2017/decorative" val="1"/>
              </a:ext>
            </a:extLst>
          </p:cNvPr>
          <p:cNvSpPr/>
          <p:nvPr/>
        </p:nvSpPr>
        <p:spPr>
          <a:xfrm>
            <a:off x="6261623" y="3048078"/>
            <a:ext cx="5570377" cy="626955"/>
          </a:xfrm>
          <a:prstGeom prst="wedgeRoundRectCallout">
            <a:avLst>
              <a:gd name="adj1" fmla="val -15469"/>
              <a:gd name="adj2" fmla="val 963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are there 2 methods? How are they different?</a:t>
            </a:r>
          </a:p>
        </p:txBody>
      </p:sp>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423625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a:t>Australian time zones (4)</a:t>
            </a:r>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00684FF-0BBD-0991-C4B6-8B907268D71F}"/>
                  </a:ext>
                </a:extLst>
              </p:cNvPr>
              <p:cNvSpPr txBox="1"/>
              <p:nvPr/>
            </p:nvSpPr>
            <p:spPr>
              <a:xfrm>
                <a:off x="288869" y="1512579"/>
                <a:ext cx="10705702" cy="1078221"/>
              </a:xfrm>
              <a:prstGeom prst="rect">
                <a:avLst/>
              </a:prstGeom>
              <a:noFill/>
            </p:spPr>
            <p:txBody>
              <a:bodyPr wrap="none" lIns="0" tIns="0" rIns="0" bIns="0" rtlCol="0">
                <a:noAutofit/>
              </a:bodyPr>
              <a:lstStyle/>
              <a:p>
                <a:pPr algn="l">
                  <a:lnSpc>
                    <a:spcPct val="150000"/>
                  </a:lnSpc>
                </a:pPr>
                <a:r>
                  <a:rPr lang="en-AU" sz="1800" dirty="0"/>
                  <a:t>A flight departs Perth at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1:10</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pm</m:t>
                    </m:r>
                  </m:oMath>
                </a14:m>
                <a:r>
                  <a:rPr lang="en-AU" sz="1800" dirty="0">
                    <a:latin typeface="Arial" panose="020B0604020202020204" pitchFamily="34" charset="0"/>
                    <a:cs typeface="Arial" panose="020B0604020202020204" pitchFamily="34" charset="0"/>
                  </a:rPr>
                  <a:t> </a:t>
                </a:r>
                <a:r>
                  <a:rPr lang="en-AU" sz="1800" dirty="0"/>
                  <a:t>and the flight takes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25 </m:t>
                    </m:r>
                    <m:r>
                      <m:rPr>
                        <m:nor/>
                      </m:rPr>
                      <a:rPr lang="en-AU" sz="1800" i="0" dirty="0">
                        <a:latin typeface="Arial" panose="020B0604020202020204" pitchFamily="34" charset="0"/>
                        <a:cs typeface="Arial" panose="020B0604020202020204" pitchFamily="34" charset="0"/>
                      </a:rPr>
                      <m:t>minutes</m:t>
                    </m:r>
                  </m:oMath>
                </a14:m>
                <a:r>
                  <a:rPr lang="en-AU" sz="1800" dirty="0"/>
                  <a:t>. Perth is 2 hours behind Sydney.</a:t>
                </a:r>
              </a:p>
              <a:p>
                <a:pPr algn="l"/>
                <a:endParaRPr lang="en-AU" sz="1800" dirty="0"/>
              </a:p>
              <a:p>
                <a:pPr algn="l"/>
                <a:r>
                  <a:rPr lang="en-AU" sz="1800" dirty="0"/>
                  <a:t>What is the local time in Sydney when the plane lands?</a:t>
                </a:r>
              </a:p>
            </p:txBody>
          </p:sp>
        </mc:Choice>
        <mc:Fallback xmlns="">
          <p:sp>
            <p:nvSpPr>
              <p:cNvPr id="7" name="TextBox 6">
                <a:extLst>
                  <a:ext uri="{FF2B5EF4-FFF2-40B4-BE49-F238E27FC236}">
                    <a16:creationId xmlns:a16="http://schemas.microsoft.com/office/drawing/2014/main" id="{C00684FF-0BBD-0991-C4B6-8B907268D71F}"/>
                  </a:ext>
                </a:extLst>
              </p:cNvPr>
              <p:cNvSpPr txBox="1">
                <a:spLocks noRot="1" noChangeAspect="1" noMove="1" noResize="1" noEditPoints="1" noAdjustHandles="1" noChangeArrowheads="1" noChangeShapeType="1" noTextEdit="1"/>
              </p:cNvSpPr>
              <p:nvPr/>
            </p:nvSpPr>
            <p:spPr>
              <a:xfrm>
                <a:off x="288869" y="1512579"/>
                <a:ext cx="10705702" cy="1078221"/>
              </a:xfrm>
              <a:prstGeom prst="rect">
                <a:avLst/>
              </a:prstGeom>
              <a:blipFill>
                <a:blip r:embed="rId2"/>
                <a:stretch>
                  <a:fillRect l="-1309" r="-4496" b="-2825"/>
                </a:stretch>
              </a:blipFill>
            </p:spPr>
            <p:txBody>
              <a:bodyPr/>
              <a:lstStyle/>
              <a:p>
                <a:r>
                  <a:rPr lang="en-AU">
                    <a:noFill/>
                  </a:rPr>
                  <a:t> </a:t>
                </a:r>
              </a:p>
            </p:txBody>
          </p:sp>
        </mc:Fallback>
      </mc:AlternateContent>
      <p:pic>
        <p:nvPicPr>
          <p:cNvPr id="16" name="Picture 15" descr="Number line between Perth 1:10pm and Sydney showing time difference. There is a blue arrow from Perth to Sydney labelled + 2 hours">
            <a:extLst>
              <a:ext uri="{FF2B5EF4-FFF2-40B4-BE49-F238E27FC236}">
                <a16:creationId xmlns:a16="http://schemas.microsoft.com/office/drawing/2014/main" id="{3EB64F18-5049-B99F-298C-3884841F56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6014" y="2590800"/>
            <a:ext cx="6222867" cy="1207814"/>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EE872A8-4F0B-5628-5116-0070031791E7}"/>
                  </a:ext>
                </a:extLst>
              </p:cNvPr>
              <p:cNvSpPr txBox="1"/>
              <p:nvPr/>
            </p:nvSpPr>
            <p:spPr>
              <a:xfrm>
                <a:off x="412340" y="3798614"/>
                <a:ext cx="5560289" cy="2585323"/>
              </a:xfrm>
              <a:prstGeom prst="rect">
                <a:avLst/>
              </a:prstGeom>
              <a:noFill/>
              <a:ln w="19050">
                <a:solidFill>
                  <a:schemeClr val="accent1">
                    <a:lumMod val="50000"/>
                    <a:lumOff val="50000"/>
                  </a:schemeClr>
                </a:solidFill>
              </a:ln>
            </p:spPr>
            <p:txBody>
              <a:bodyPr wrap="square">
                <a:spAutoFit/>
              </a:bodyPr>
              <a:lstStyle/>
              <a:p>
                <a:pPr>
                  <a:lnSpc>
                    <a:spcPct val="150000"/>
                  </a:lnSpc>
                </a:pPr>
                <a:r>
                  <a:rPr lang="en-AU" sz="1800" dirty="0"/>
                  <a:t>The plane leaves Perth at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1:10</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pm</m:t>
                    </m:r>
                  </m:oMath>
                </a14:m>
                <a:r>
                  <a:rPr lang="en-AU" sz="1800" dirty="0"/>
                  <a:t> and travels for </a:t>
                </a:r>
                <a:br>
                  <a:rPr lang="en-AU" sz="1800" dirty="0"/>
                </a:br>
                <a14:m>
                  <m:oMath xmlns:m="http://schemas.openxmlformats.org/officeDocument/2006/math">
                    <m:r>
                      <m:rPr>
                        <m:nor/>
                      </m:rPr>
                      <a:rPr lang="en-AU" sz="1800" i="0" dirty="0" smtClean="0">
                        <a:latin typeface="Arial" panose="020B0604020202020204" pitchFamily="34" charset="0"/>
                        <a:cs typeface="Arial" panose="020B0604020202020204" pitchFamily="34" charset="0"/>
                      </a:rPr>
                      <m:t>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25 </m:t>
                    </m:r>
                    <m:r>
                      <m:rPr>
                        <m:nor/>
                      </m:rPr>
                      <a:rPr lang="en-AU" sz="1800" i="0" dirty="0" smtClean="0">
                        <a:latin typeface="Arial" panose="020B0604020202020204" pitchFamily="34" charset="0"/>
                        <a:cs typeface="Arial" panose="020B0604020202020204" pitchFamily="34" charset="0"/>
                      </a:rPr>
                      <m:t>minutes</m:t>
                    </m:r>
                  </m:oMath>
                </a14:m>
                <a:r>
                  <a:rPr lang="en-AU" sz="1800" dirty="0">
                    <a:latin typeface="Arial" panose="020B0604020202020204" pitchFamily="34" charset="0"/>
                    <a:cs typeface="Arial" panose="020B0604020202020204" pitchFamily="34" charset="0"/>
                  </a:rPr>
                  <a:t>.</a:t>
                </a:r>
              </a:p>
              <a:p>
                <a:pPr>
                  <a:lnSpc>
                    <a:spcPct val="150000"/>
                  </a:lnSpc>
                </a:pPr>
                <a:r>
                  <a:rPr lang="en-AU" sz="1800" dirty="0"/>
                  <a:t>The local Perth time when the plane lands is </a:t>
                </a:r>
                <a:br>
                  <a:rPr lang="en-AU" sz="1800" i="0" dirty="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1:10 </m:t>
                      </m:r>
                      <m:r>
                        <m:rPr>
                          <m:nor/>
                        </m:rPr>
                        <a:rPr lang="en-AU" sz="1800" i="0" dirty="0" smtClean="0">
                          <a:latin typeface="Arial" panose="020B0604020202020204" pitchFamily="34" charset="0"/>
                          <a:cs typeface="Arial" panose="020B0604020202020204" pitchFamily="34" charset="0"/>
                        </a:rPr>
                        <m:t>pm</m:t>
                      </m:r>
                      <m:r>
                        <m:rPr>
                          <m:nor/>
                        </m:rPr>
                        <a:rPr lang="en-AU" sz="1800" i="0" dirty="0" smtClean="0">
                          <a:latin typeface="Arial" panose="020B0604020202020204" pitchFamily="34" charset="0"/>
                          <a:cs typeface="Arial" panose="020B0604020202020204" pitchFamily="34" charset="0"/>
                        </a:rPr>
                        <m:t> + 4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25 </m:t>
                      </m:r>
                      <m:r>
                        <m:rPr>
                          <m:nor/>
                        </m:rPr>
                        <a:rPr lang="en-AU" sz="1800" i="0" dirty="0">
                          <a:latin typeface="Arial" panose="020B0604020202020204" pitchFamily="34" charset="0"/>
                          <a:cs typeface="Arial" panose="020B0604020202020204" pitchFamily="34" charset="0"/>
                        </a:rPr>
                        <m:t>minutes</m:t>
                      </m:r>
                      <m:r>
                        <m:rPr>
                          <m:nor/>
                        </m:rPr>
                        <a:rPr lang="en-AU" sz="1800" i="0" dirty="0">
                          <a:latin typeface="Arial" panose="020B0604020202020204" pitchFamily="34" charset="0"/>
                          <a:cs typeface="Arial" panose="020B0604020202020204" pitchFamily="34" charset="0"/>
                        </a:rPr>
                        <m:t> = 5:35 </m:t>
                      </m:r>
                      <m:r>
                        <m:rPr>
                          <m:nor/>
                        </m:rPr>
                        <a:rPr lang="en-AU" sz="1800" i="0" dirty="0">
                          <a:latin typeface="Arial" panose="020B0604020202020204" pitchFamily="34" charset="0"/>
                          <a:cs typeface="Arial" panose="020B0604020202020204" pitchFamily="34" charset="0"/>
                        </a:rPr>
                        <m:t>pm</m:t>
                      </m:r>
                    </m:oMath>
                  </m:oMathPara>
                </a14:m>
                <a:endParaRPr lang="en-AU" sz="1800" dirty="0">
                  <a:latin typeface="Arial" panose="020B0604020202020204" pitchFamily="34" charset="0"/>
                  <a:cs typeface="Arial" panose="020B0604020202020204" pitchFamily="34" charset="0"/>
                </a:endParaRPr>
              </a:p>
              <a:p>
                <a:pPr>
                  <a:lnSpc>
                    <a:spcPct val="150000"/>
                  </a:lnSpc>
                </a:pPr>
                <a:r>
                  <a:rPr lang="en-AU" sz="1800" dirty="0"/>
                  <a:t>Sydney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2</m:t>
                    </m:r>
                    <m:r>
                      <m:rPr>
                        <m:nor/>
                      </m:rPr>
                      <a:rPr lang="en-AU" sz="1800" i="0" dirty="0" smtClean="0">
                        <a:latin typeface="Cambria Math" panose="02040503050406030204" pitchFamily="18" charset="0"/>
                      </a:rPr>
                      <m:t>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Cambria Math" panose="02040503050406030204" pitchFamily="18" charset="0"/>
                      </a:rPr>
                      <m:t> </m:t>
                    </m:r>
                  </m:oMath>
                </a14:m>
                <a:r>
                  <a:rPr lang="en-AU" sz="1800" b="1" dirty="0"/>
                  <a:t>ahead</a:t>
                </a:r>
                <a:r>
                  <a:rPr lang="en-AU" sz="1800" dirty="0"/>
                  <a:t> of Perth</a:t>
                </a:r>
              </a:p>
              <a:p>
                <a:pPr>
                  <a:lnSpc>
                    <a:spcPct val="150000"/>
                  </a:lnSpc>
                </a:pP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5:35 </m:t>
                      </m:r>
                      <m:r>
                        <m:rPr>
                          <m:nor/>
                        </m:rPr>
                        <a:rPr lang="en-AU" sz="1800" i="0" dirty="0" smtClean="0">
                          <a:latin typeface="Arial" panose="020B0604020202020204" pitchFamily="34" charset="0"/>
                          <a:cs typeface="Arial" panose="020B0604020202020204" pitchFamily="34" charset="0"/>
                        </a:rPr>
                        <m:t>pm</m:t>
                      </m:r>
                      <m:r>
                        <m:rPr>
                          <m:nor/>
                        </m:rPr>
                        <a:rPr lang="en-AU" sz="1800" i="0" dirty="0" smtClean="0">
                          <a:latin typeface="Arial" panose="020B0604020202020204" pitchFamily="34" charset="0"/>
                          <a:cs typeface="Arial" panose="020B0604020202020204" pitchFamily="34" charset="0"/>
                        </a:rPr>
                        <m:t> + 2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 7:35 </m:t>
                      </m:r>
                      <m:r>
                        <m:rPr>
                          <m:nor/>
                        </m:rPr>
                        <a:rPr lang="en-AU" sz="1800" i="0" dirty="0" smtClean="0">
                          <a:latin typeface="Arial" panose="020B0604020202020204" pitchFamily="34" charset="0"/>
                          <a:cs typeface="Arial" panose="020B0604020202020204" pitchFamily="34" charset="0"/>
                        </a:rPr>
                        <m:t>pm</m:t>
                      </m:r>
                    </m:oMath>
                  </m:oMathPara>
                </a14:m>
                <a:endParaRPr lang="en-AU" sz="1800"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EEE872A8-4F0B-5628-5116-0070031791E7}"/>
                  </a:ext>
                </a:extLst>
              </p:cNvPr>
              <p:cNvSpPr txBox="1">
                <a:spLocks noRot="1" noChangeAspect="1" noMove="1" noResize="1" noEditPoints="1" noAdjustHandles="1" noChangeArrowheads="1" noChangeShapeType="1" noTextEdit="1"/>
              </p:cNvSpPr>
              <p:nvPr/>
            </p:nvSpPr>
            <p:spPr>
              <a:xfrm>
                <a:off x="412340" y="3798614"/>
                <a:ext cx="5560289" cy="2585323"/>
              </a:xfrm>
              <a:prstGeom prst="rect">
                <a:avLst/>
              </a:prstGeom>
              <a:blipFill>
                <a:blip r:embed="rId4"/>
                <a:stretch>
                  <a:fillRect l="-874"/>
                </a:stretch>
              </a:blipFill>
              <a:ln w="19050">
                <a:solidFill>
                  <a:schemeClr val="accent1">
                    <a:lumMod val="50000"/>
                    <a:lumOff val="50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146FA3-F27B-5076-E0C6-576CBE1A40E2}"/>
                  </a:ext>
                </a:extLst>
              </p:cNvPr>
              <p:cNvSpPr txBox="1"/>
              <p:nvPr/>
            </p:nvSpPr>
            <p:spPr>
              <a:xfrm>
                <a:off x="6219371" y="3798614"/>
                <a:ext cx="5560289" cy="2169825"/>
              </a:xfrm>
              <a:prstGeom prst="rect">
                <a:avLst/>
              </a:prstGeom>
              <a:noFill/>
              <a:ln w="19050">
                <a:solidFill>
                  <a:schemeClr val="accent1">
                    <a:lumMod val="50000"/>
                    <a:lumOff val="50000"/>
                  </a:schemeClr>
                </a:solidFill>
              </a:ln>
            </p:spPr>
            <p:txBody>
              <a:bodyPr wrap="square">
                <a:spAutoFit/>
              </a:bodyPr>
              <a:lstStyle/>
              <a:p>
                <a:pPr>
                  <a:lnSpc>
                    <a:spcPct val="150000"/>
                  </a:lnSpc>
                </a:pPr>
                <a:r>
                  <a:rPr lang="en-AU" sz="1800" dirty="0"/>
                  <a:t>Sydney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2 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oMath>
                </a14:m>
                <a:r>
                  <a:rPr lang="en-AU" sz="1800" b="1" dirty="0"/>
                  <a:t>ahead</a:t>
                </a:r>
                <a:r>
                  <a:rPr lang="en-AU" sz="1800" dirty="0"/>
                  <a:t> of Perth time.</a:t>
                </a:r>
              </a:p>
              <a:p>
                <a:pPr>
                  <a:lnSpc>
                    <a:spcPct val="150000"/>
                  </a:lnSpc>
                </a:pPr>
                <a:r>
                  <a:rPr lang="en-AU" sz="1800" dirty="0"/>
                  <a:t>When the plane takes off, the local time in Sydney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1:10</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pm</m:t>
                    </m:r>
                    <m:r>
                      <m:rPr>
                        <m:nor/>
                      </m:rPr>
                      <a:rPr lang="en-AU" sz="1800" i="0" dirty="0" smtClean="0">
                        <a:latin typeface="Arial" panose="020B0604020202020204" pitchFamily="34" charset="0"/>
                        <a:cs typeface="Arial" panose="020B0604020202020204" pitchFamily="34" charset="0"/>
                      </a:rPr>
                      <m:t> + 2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 3:10 </m:t>
                    </m:r>
                    <m:r>
                      <m:rPr>
                        <m:nor/>
                      </m:rPr>
                      <a:rPr lang="en-AU" sz="1800" i="0" dirty="0" smtClean="0">
                        <a:latin typeface="Arial" panose="020B0604020202020204" pitchFamily="34" charset="0"/>
                        <a:cs typeface="Arial" panose="020B0604020202020204" pitchFamily="34" charset="0"/>
                      </a:rPr>
                      <m:t>pm</m:t>
                    </m:r>
                  </m:oMath>
                </a14:m>
                <a:r>
                  <a:rPr lang="en-AU" sz="1800" dirty="0">
                    <a:latin typeface="Arial" panose="020B0604020202020204" pitchFamily="34" charset="0"/>
                    <a:cs typeface="Arial" panose="020B0604020202020204" pitchFamily="34" charset="0"/>
                  </a:rPr>
                  <a:t>.</a:t>
                </a:r>
              </a:p>
              <a:p>
                <a:pPr>
                  <a:lnSpc>
                    <a:spcPct val="150000"/>
                  </a:lnSpc>
                </a:pPr>
                <a:r>
                  <a:rPr lang="en-AU" sz="1800" dirty="0"/>
                  <a:t>Then we add in the travel time</a:t>
                </a:r>
              </a:p>
              <a:p>
                <a:pPr>
                  <a:lnSpc>
                    <a:spcPct val="150000"/>
                  </a:lnSpc>
                </a:pP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3:10 </m:t>
                      </m:r>
                      <m:r>
                        <m:rPr>
                          <m:nor/>
                        </m:rPr>
                        <a:rPr lang="en-AU" sz="1800" i="0" dirty="0" smtClean="0">
                          <a:latin typeface="Arial" panose="020B0604020202020204" pitchFamily="34" charset="0"/>
                          <a:cs typeface="Arial" panose="020B0604020202020204" pitchFamily="34" charset="0"/>
                        </a:rPr>
                        <m:t>pm</m:t>
                      </m:r>
                      <m:r>
                        <m:rPr>
                          <m:nor/>
                        </m:rPr>
                        <a:rPr lang="en-AU" sz="1800" i="0" dirty="0" smtClean="0">
                          <a:latin typeface="Arial" panose="020B0604020202020204" pitchFamily="34" charset="0"/>
                          <a:cs typeface="Arial" panose="020B0604020202020204" pitchFamily="34" charset="0"/>
                        </a:rPr>
                        <m:t> + 4 </m:t>
                      </m:r>
                      <m:r>
                        <m:rPr>
                          <m:nor/>
                        </m:rPr>
                        <a:rPr lang="en-AU" sz="1800" i="0" dirty="0">
                          <a:latin typeface="Arial" panose="020B0604020202020204" pitchFamily="34" charset="0"/>
                          <a:cs typeface="Arial" panose="020B0604020202020204" pitchFamily="34" charset="0"/>
                        </a:rPr>
                        <m:t>hours</m:t>
                      </m:r>
                      <m:r>
                        <m:rPr>
                          <m:nor/>
                        </m:rPr>
                        <a:rPr lang="en-AU" sz="1800" i="0" dirty="0">
                          <a:latin typeface="Arial" panose="020B0604020202020204" pitchFamily="34" charset="0"/>
                          <a:cs typeface="Arial" panose="020B0604020202020204" pitchFamily="34" charset="0"/>
                        </a:rPr>
                        <m:t> </m:t>
                      </m:r>
                      <m:r>
                        <m:rPr>
                          <m:nor/>
                        </m:rPr>
                        <a:rPr lang="en-AU" sz="1800" b="0" i="0" dirty="0" smtClean="0">
                          <a:latin typeface="Arial" panose="020B0604020202020204" pitchFamily="34" charset="0"/>
                          <a:cs typeface="Arial" panose="020B0604020202020204" pitchFamily="34" charset="0"/>
                        </a:rPr>
                        <m:t>and</m:t>
                      </m:r>
                      <m:r>
                        <m:rPr>
                          <m:nor/>
                        </m:rPr>
                        <a:rPr lang="en-AU" sz="1800" b="0" i="0" dirty="0" smtClean="0">
                          <a:latin typeface="Arial" panose="020B0604020202020204" pitchFamily="34" charset="0"/>
                          <a:cs typeface="Arial" panose="020B0604020202020204" pitchFamily="34" charset="0"/>
                        </a:rPr>
                        <m:t> 25 </m:t>
                      </m:r>
                      <m:r>
                        <m:rPr>
                          <m:nor/>
                        </m:rPr>
                        <a:rPr lang="en-AU" sz="1800" i="0" dirty="0">
                          <a:latin typeface="Arial" panose="020B0604020202020204" pitchFamily="34" charset="0"/>
                          <a:cs typeface="Arial" panose="020B0604020202020204" pitchFamily="34" charset="0"/>
                        </a:rPr>
                        <m:t>minutes</m:t>
                      </m:r>
                      <m:r>
                        <m:rPr>
                          <m:nor/>
                        </m:rPr>
                        <a:rPr lang="en-AU" sz="1800" i="0" dirty="0">
                          <a:latin typeface="Arial" panose="020B0604020202020204" pitchFamily="34" charset="0"/>
                          <a:cs typeface="Arial" panose="020B0604020202020204" pitchFamily="34" charset="0"/>
                        </a:rPr>
                        <m:t> = 7:35 </m:t>
                      </m:r>
                      <m:r>
                        <m:rPr>
                          <m:nor/>
                        </m:rPr>
                        <a:rPr lang="en-AU" sz="1800" i="0" dirty="0" smtClean="0">
                          <a:latin typeface="Arial" panose="020B0604020202020204" pitchFamily="34" charset="0"/>
                          <a:cs typeface="Arial" panose="020B0604020202020204" pitchFamily="34" charset="0"/>
                        </a:rPr>
                        <m:t>pm</m:t>
                      </m:r>
                    </m:oMath>
                  </m:oMathPara>
                </a14:m>
                <a:endParaRPr lang="en-AU" sz="1800" dirty="0">
                  <a:latin typeface="Arial" panose="020B060402020202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AC146FA3-F27B-5076-E0C6-576CBE1A40E2}"/>
                  </a:ext>
                </a:extLst>
              </p:cNvPr>
              <p:cNvSpPr txBox="1">
                <a:spLocks noRot="1" noChangeAspect="1" noMove="1" noResize="1" noEditPoints="1" noAdjustHandles="1" noChangeArrowheads="1" noChangeShapeType="1" noTextEdit="1"/>
              </p:cNvSpPr>
              <p:nvPr/>
            </p:nvSpPr>
            <p:spPr>
              <a:xfrm>
                <a:off x="6219371" y="3798614"/>
                <a:ext cx="5560289" cy="2169825"/>
              </a:xfrm>
              <a:prstGeom prst="rect">
                <a:avLst/>
              </a:prstGeom>
              <a:blipFill>
                <a:blip r:embed="rId5"/>
                <a:stretch>
                  <a:fillRect l="-765" r="-328"/>
                </a:stretch>
              </a:blipFill>
              <a:ln w="19050">
                <a:solidFill>
                  <a:schemeClr val="accent1">
                    <a:lumMod val="50000"/>
                    <a:lumOff val="50000"/>
                  </a:schemeClr>
                </a:solid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9855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 uri="{C183D7F6-B498-43B3-948B-1728B52AA6E4}">
                <adec:decorative xmlns:adec="http://schemas.microsoft.com/office/drawing/2017/decorative" val="1"/>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a:t>
            </a:r>
            <a:r>
              <a:rPr lang="en-AU"/>
              <a:t>questions scaffold</a:t>
            </a:r>
            <a:endParaRPr lang="en-AU" dirty="0"/>
          </a:p>
        </p:txBody>
      </p:sp>
      <p:pic>
        <p:nvPicPr>
          <p:cNvPr id="4" name="Picture 3">
            <a:extLst>
              <a:ext uri="{FF2B5EF4-FFF2-40B4-BE49-F238E27FC236}">
                <a16:creationId xmlns:a16="http://schemas.microsoft.com/office/drawing/2014/main" id="{D9253B5E-AF71-A2B9-80A2-708D01C3B6F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hlinkClick r:id="rId6"/>
              </a:rPr>
              <a:t>Mathematics Standard 11–12 Syllabus</a:t>
            </a:r>
            <a:r>
              <a:rPr lang="en-AU" dirty="0"/>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4823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calculate the time difference between 2 places in Australia using time zones. </a:t>
            </a: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perform time calculations using 12-hour and 24-hour time.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I can convert between 12-hour and 24-hour time.</a:t>
            </a:r>
          </a:p>
          <a:p>
            <a:pPr marL="342900" indent="-342900">
              <a:lnSpc>
                <a:spcPct val="150000"/>
              </a:lnSpc>
              <a:spcAft>
                <a:spcPts val="1200"/>
              </a:spcAft>
              <a:buFont typeface="Arial"/>
              <a:buChar char="•"/>
            </a:pPr>
            <a:r>
              <a:rPr lang="en-AU" sz="2000">
                <a:ea typeface="+mn-lt"/>
                <a:cs typeface="Arial" panose="020B0604020202020204" pitchFamily="34" charset="0"/>
              </a:rPr>
              <a:t>I </a:t>
            </a:r>
            <a:r>
              <a:rPr lang="en-AU" sz="2000" dirty="0">
                <a:ea typeface="+mn-lt"/>
                <a:cs typeface="Arial" panose="020B0604020202020204" pitchFamily="34" charset="0"/>
              </a:rPr>
              <a:t>can solve problems using Australian time zones including daylight savings time. </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0003-E00C-68B7-955E-86D25460AC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F3682B-8F2F-4FB1-CF1A-767ECA163021}"/>
              </a:ext>
            </a:extLst>
          </p:cNvPr>
          <p:cNvSpPr>
            <a:spLocks noGrp="1"/>
          </p:cNvSpPr>
          <p:nvPr>
            <p:ph type="title"/>
          </p:nvPr>
        </p:nvSpPr>
        <p:spPr/>
        <p:txBody>
          <a:bodyPr/>
          <a:lstStyle/>
          <a:p>
            <a:r>
              <a:rPr lang="en-AU" dirty="0">
                <a:latin typeface="+mj-lt"/>
              </a:rPr>
              <a:t>Main Australian time zones</a:t>
            </a:r>
          </a:p>
        </p:txBody>
      </p:sp>
      <p:pic>
        <p:nvPicPr>
          <p:cNvPr id="10" name="Picture 9">
            <a:extLst>
              <a:ext uri="{FF2B5EF4-FFF2-40B4-BE49-F238E27FC236}">
                <a16:creationId xmlns:a16="http://schemas.microsoft.com/office/drawing/2014/main" id="{E09030B9-F136-A655-82B3-2321BA09B4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08945" y="1064871"/>
            <a:ext cx="5957106" cy="5532699"/>
          </a:xfrm>
          <a:prstGeom prst="rect">
            <a:avLst/>
          </a:prstGeom>
        </p:spPr>
      </p:pic>
      <p:sp>
        <p:nvSpPr>
          <p:cNvPr id="8" name="TextBox 7" descr="Map of Australia showing time zones AEST – Australian Eastern Standard Time (0)&#10; ACST – Australian Central Standard Time (-0.5 hour) &#10; AWST – Australian Western Standard Time (-2 hours)&#10;">
            <a:extLst>
              <a:ext uri="{FF2B5EF4-FFF2-40B4-BE49-F238E27FC236}">
                <a16:creationId xmlns:a16="http://schemas.microsoft.com/office/drawing/2014/main" id="{DA619D82-A3E6-A3AC-73AA-042D6DC62706}"/>
              </a:ext>
            </a:extLst>
          </p:cNvPr>
          <p:cNvSpPr txBox="1"/>
          <p:nvPr/>
        </p:nvSpPr>
        <p:spPr>
          <a:xfrm>
            <a:off x="6266051" y="1213468"/>
            <a:ext cx="5760045" cy="1446698"/>
          </a:xfrm>
          <a:prstGeom prst="rect">
            <a:avLst/>
          </a:prstGeom>
          <a:noFill/>
          <a:ln w="28575">
            <a:solidFill>
              <a:schemeClr val="accent1"/>
            </a:solidFill>
          </a:ln>
        </p:spPr>
        <p:txBody>
          <a:bodyPr wrap="none" lIns="72000" tIns="72000" rIns="72000" bIns="72000" rtlCol="0">
            <a:noAutofit/>
          </a:bodyPr>
          <a:lstStyle/>
          <a:p>
            <a:pPr algn="l">
              <a:lnSpc>
                <a:spcPct val="150000"/>
              </a:lnSpc>
            </a:pPr>
            <a:r>
              <a:rPr lang="en-AU" sz="1800" dirty="0"/>
              <a:t>  AEST – Australian Eastern Standard Time (0)</a:t>
            </a:r>
          </a:p>
          <a:p>
            <a:pPr algn="l">
              <a:lnSpc>
                <a:spcPct val="150000"/>
              </a:lnSpc>
            </a:pPr>
            <a:r>
              <a:rPr lang="en-AU" sz="1800" dirty="0"/>
              <a:t>  ACST – Australian Central Standard Time (-0.5 hour) </a:t>
            </a:r>
          </a:p>
          <a:p>
            <a:pPr algn="l">
              <a:lnSpc>
                <a:spcPct val="150000"/>
              </a:lnSpc>
            </a:pPr>
            <a:r>
              <a:rPr lang="en-AU" sz="1800" dirty="0"/>
              <a:t>  AWST – Australian Western Standard Time (-2 hours)</a:t>
            </a:r>
          </a:p>
        </p:txBody>
      </p:sp>
      <p:sp>
        <p:nvSpPr>
          <p:cNvPr id="3" name="Slide Number Placeholder 2">
            <a:extLst>
              <a:ext uri="{FF2B5EF4-FFF2-40B4-BE49-F238E27FC236}">
                <a16:creationId xmlns:a16="http://schemas.microsoft.com/office/drawing/2014/main" id="{B866D77D-39B8-8DA8-74B0-32227C252E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17263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0953A-2F97-3158-145B-CE06564A61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0FD12B-7AE3-A9DD-35E4-CC49D79CF9AA}"/>
              </a:ext>
            </a:extLst>
          </p:cNvPr>
          <p:cNvSpPr>
            <a:spLocks noGrp="1"/>
          </p:cNvSpPr>
          <p:nvPr>
            <p:ph type="title"/>
          </p:nvPr>
        </p:nvSpPr>
        <p:spPr/>
        <p:txBody>
          <a:bodyPr/>
          <a:lstStyle/>
          <a:p>
            <a:r>
              <a:rPr lang="en-AU" dirty="0">
                <a:latin typeface="+mj-lt"/>
              </a:rPr>
              <a:t>All Australian time zones</a:t>
            </a:r>
          </a:p>
        </p:txBody>
      </p:sp>
      <p:sp>
        <p:nvSpPr>
          <p:cNvPr id="3" name="Slide Number Placeholder 2">
            <a:extLst>
              <a:ext uri="{FF2B5EF4-FFF2-40B4-BE49-F238E27FC236}">
                <a16:creationId xmlns:a16="http://schemas.microsoft.com/office/drawing/2014/main" id="{B41829A8-39E9-9288-1E51-D006A95FC5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pic>
        <p:nvPicPr>
          <p:cNvPr id="5" name="Picture 4" descr="Map of Australia showing time zones AEST – Australian Eastern Standard Time (0)&#10; ACST – Australian Central Standard Time (-0.5 hour) &#10; AWST – Australian Western Standard Time (-2 hours)&#10;Christmas Island (-3 hours)&#10;Norfolk Island (+2 hours)&#10;Lord Howe Island (+1 hours)">
            <a:extLst>
              <a:ext uri="{FF2B5EF4-FFF2-40B4-BE49-F238E27FC236}">
                <a16:creationId xmlns:a16="http://schemas.microsoft.com/office/drawing/2014/main" id="{4852BCA2-37E7-EC2C-5E5C-A28BCEA02A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18166" y="973176"/>
            <a:ext cx="8514670" cy="5722824"/>
          </a:xfrm>
          <a:prstGeom prst="rect">
            <a:avLst/>
          </a:prstGeom>
        </p:spPr>
      </p:pic>
    </p:spTree>
    <p:extLst>
      <p:ext uri="{BB962C8B-B14F-4D97-AF65-F5344CB8AC3E}">
        <p14:creationId xmlns:p14="http://schemas.microsoft.com/office/powerpoint/2010/main" val="40488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442D-18D0-FE5F-E752-5EFAE9EC93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115F81-7F17-D0B7-EA70-B77859BE5111}"/>
              </a:ext>
            </a:extLst>
          </p:cNvPr>
          <p:cNvSpPr>
            <a:spLocks noGrp="1"/>
          </p:cNvSpPr>
          <p:nvPr>
            <p:ph type="title"/>
          </p:nvPr>
        </p:nvSpPr>
        <p:spPr/>
        <p:txBody>
          <a:bodyPr/>
          <a:lstStyle/>
          <a:p>
            <a:r>
              <a:rPr lang="en-AU" dirty="0"/>
              <a:t>Daylight savings time zones</a:t>
            </a:r>
          </a:p>
        </p:txBody>
      </p:sp>
      <p:pic>
        <p:nvPicPr>
          <p:cNvPr id="6" name="Picture 5">
            <a:extLst>
              <a:ext uri="{FF2B5EF4-FFF2-40B4-BE49-F238E27FC236}">
                <a16:creationId xmlns:a16="http://schemas.microsoft.com/office/drawing/2014/main" id="{4AEEE134-ED49-A5B6-A46A-29A688A94D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38" y="905601"/>
            <a:ext cx="7772400" cy="5492373"/>
          </a:xfrm>
          <a:prstGeom prst="rect">
            <a:avLst/>
          </a:prstGeom>
        </p:spPr>
      </p:pic>
      <p:sp>
        <p:nvSpPr>
          <p:cNvPr id="5" name="Speech Bubble: Rectangle with Corners Rounded 4">
            <a:extLst>
              <a:ext uri="{FF2B5EF4-FFF2-40B4-BE49-F238E27FC236}">
                <a16:creationId xmlns:a16="http://schemas.microsoft.com/office/drawing/2014/main" id="{5B25EC73-4D12-F728-06D2-9248B99493F4}"/>
              </a:ext>
            </a:extLst>
          </p:cNvPr>
          <p:cNvSpPr/>
          <p:nvPr/>
        </p:nvSpPr>
        <p:spPr>
          <a:xfrm>
            <a:off x="456708" y="4838217"/>
            <a:ext cx="4150016" cy="1167665"/>
          </a:xfrm>
          <a:prstGeom prst="wedgeRoundRectCallout">
            <a:avLst>
              <a:gd name="adj1" fmla="val -20841"/>
              <a:gd name="adj2" fmla="val -15147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if Perth was at 0 hours? How would the numbers change?</a:t>
            </a:r>
          </a:p>
        </p:txBody>
      </p:sp>
      <p:sp>
        <p:nvSpPr>
          <p:cNvPr id="10" name="Speech Bubble: Rectangle with Corners Rounded 9">
            <a:extLst>
              <a:ext uri="{FF2B5EF4-FFF2-40B4-BE49-F238E27FC236}">
                <a16:creationId xmlns:a16="http://schemas.microsoft.com/office/drawing/2014/main" id="{D4087FCC-72B4-9CFB-39CE-6A039FB49C2F}"/>
              </a:ext>
            </a:extLst>
          </p:cNvPr>
          <p:cNvSpPr/>
          <p:nvPr/>
        </p:nvSpPr>
        <p:spPr>
          <a:xfrm>
            <a:off x="7346581" y="3979210"/>
            <a:ext cx="3694098" cy="1718013"/>
          </a:xfrm>
          <a:prstGeom prst="wedgeRoundRectCallout">
            <a:avLst>
              <a:gd name="adj1" fmla="val -106382"/>
              <a:gd name="adj2" fmla="val -2642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dirty="0"/>
              <a:t>What is the time difference between Sydney and Perth during daylight savings time?</a:t>
            </a:r>
          </a:p>
        </p:txBody>
      </p:sp>
      <p:sp>
        <p:nvSpPr>
          <p:cNvPr id="8" name="TextBox 7" descr="Map of Australia showing day light saving time. AEST – Australian Eastern Standard Time (0)&#10;  ACST – Australian Central Standard Time (-0.5 hour) &#10;  AWST – Australian Western Standard Time (-2 hours)&#10;&#10;  AEDT – Australian Eastern Daylight Time (+ 1 hour)&#10;  ACDT – Australian Central Daylight Time (+0.5 hour)&#10;">
            <a:extLst>
              <a:ext uri="{FF2B5EF4-FFF2-40B4-BE49-F238E27FC236}">
                <a16:creationId xmlns:a16="http://schemas.microsoft.com/office/drawing/2014/main" id="{7E0946FD-1D28-23DC-464F-F6410DD74A58}"/>
              </a:ext>
            </a:extLst>
          </p:cNvPr>
          <p:cNvSpPr txBox="1"/>
          <p:nvPr/>
        </p:nvSpPr>
        <p:spPr>
          <a:xfrm>
            <a:off x="6404655" y="1350806"/>
            <a:ext cx="5577949" cy="2078194"/>
          </a:xfrm>
          <a:prstGeom prst="rect">
            <a:avLst/>
          </a:prstGeom>
          <a:noFill/>
          <a:ln w="28575">
            <a:solidFill>
              <a:schemeClr val="accent1"/>
            </a:solidFill>
          </a:ln>
        </p:spPr>
        <p:txBody>
          <a:bodyPr wrap="none" lIns="0" tIns="0" rIns="0" bIns="0" rtlCol="0">
            <a:noAutofit/>
          </a:bodyPr>
          <a:lstStyle/>
          <a:p>
            <a:pPr algn="l">
              <a:lnSpc>
                <a:spcPct val="150000"/>
              </a:lnSpc>
            </a:pPr>
            <a:r>
              <a:rPr lang="en-AU" sz="1800" dirty="0"/>
              <a:t>  AEST – Australian Eastern Standard Time (0)</a:t>
            </a:r>
          </a:p>
          <a:p>
            <a:pPr algn="l">
              <a:lnSpc>
                <a:spcPct val="150000"/>
              </a:lnSpc>
            </a:pPr>
            <a:r>
              <a:rPr lang="en-AU" sz="1800" dirty="0"/>
              <a:t>  ACST – Australian Central Standard Time (-0.5 hour) </a:t>
            </a:r>
          </a:p>
          <a:p>
            <a:pPr algn="l">
              <a:lnSpc>
                <a:spcPct val="150000"/>
              </a:lnSpc>
            </a:pPr>
            <a:r>
              <a:rPr lang="en-AU" sz="1800" dirty="0"/>
              <a:t>  AWST – Australian Western Standard Time (-2 hours)</a:t>
            </a:r>
          </a:p>
          <a:p>
            <a:pPr>
              <a:lnSpc>
                <a:spcPct val="150000"/>
              </a:lnSpc>
            </a:pPr>
            <a:r>
              <a:rPr lang="en-AU" sz="1800" dirty="0"/>
              <a:t>  AEDT – Australian Eastern Daylight Time (+ 1 hour)</a:t>
            </a:r>
          </a:p>
          <a:p>
            <a:pPr>
              <a:lnSpc>
                <a:spcPct val="150000"/>
              </a:lnSpc>
            </a:pPr>
            <a:r>
              <a:rPr lang="en-AU" sz="1800" dirty="0"/>
              <a:t>  ACDT – Australian Central Daylight Time (+0.5 hour)</a:t>
            </a:r>
          </a:p>
        </p:txBody>
      </p:sp>
      <p:sp>
        <p:nvSpPr>
          <p:cNvPr id="2" name="Slide Number Placeholder 1">
            <a:extLst>
              <a:ext uri="{FF2B5EF4-FFF2-40B4-BE49-F238E27FC236}">
                <a16:creationId xmlns:a16="http://schemas.microsoft.com/office/drawing/2014/main" id="{D0D8338C-5779-A501-80DE-1FE5BEF23E0E}"/>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58686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F3EE4-4372-EECD-A482-779C5369A6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D8A5930-5665-D8D0-9BFD-CDE945BCFD2E}"/>
              </a:ext>
            </a:extLst>
          </p:cNvPr>
          <p:cNvSpPr>
            <a:spLocks noGrp="1"/>
          </p:cNvSpPr>
          <p:nvPr>
            <p:ph type="title"/>
          </p:nvPr>
        </p:nvSpPr>
        <p:spPr/>
        <p:txBody>
          <a:bodyPr/>
          <a:lstStyle/>
          <a:p>
            <a:r>
              <a:rPr lang="en-AU" dirty="0"/>
              <a:t>Tweed Heads and Coolangatta</a:t>
            </a:r>
          </a:p>
        </p:txBody>
      </p:sp>
      <p:sp>
        <p:nvSpPr>
          <p:cNvPr id="2" name="Slide Number Placeholder 1">
            <a:extLst>
              <a:ext uri="{FF2B5EF4-FFF2-40B4-BE49-F238E27FC236}">
                <a16:creationId xmlns:a16="http://schemas.microsoft.com/office/drawing/2014/main" id="{B8BB3539-9412-1385-E3E3-AB32C1DE54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9" name="Picture 8">
            <a:extLst>
              <a:ext uri="{FF2B5EF4-FFF2-40B4-BE49-F238E27FC236}">
                <a16:creationId xmlns:a16="http://schemas.microsoft.com/office/drawing/2014/main" id="{56FE5666-F393-0BDD-3F9F-DC2CA2F3CF2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182" y="489920"/>
            <a:ext cx="9011636" cy="6368080"/>
          </a:xfrm>
          <a:prstGeom prst="rect">
            <a:avLst/>
          </a:prstGeom>
        </p:spPr>
      </p:pic>
    </p:spTree>
    <p:extLst>
      <p:ext uri="{BB962C8B-B14F-4D97-AF65-F5344CB8AC3E}">
        <p14:creationId xmlns:p14="http://schemas.microsoft.com/office/powerpoint/2010/main" val="359492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Australian time zones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46AC538-987B-1A8E-3CE9-30BC427546AC}"/>
                  </a:ext>
                </a:extLst>
              </p:cNvPr>
              <p:cNvSpPr txBox="1"/>
              <p:nvPr/>
            </p:nvSpPr>
            <p:spPr>
              <a:xfrm>
                <a:off x="360000" y="1815146"/>
                <a:ext cx="8895682" cy="914400"/>
              </a:xfrm>
              <a:prstGeom prst="rect">
                <a:avLst/>
              </a:prstGeom>
              <a:noFill/>
            </p:spPr>
            <p:txBody>
              <a:bodyPr wrap="none" lIns="0" tIns="0" rIns="0" bIns="0" rtlCol="0">
                <a:noAutofit/>
              </a:bodyPr>
              <a:lstStyle/>
              <a:p>
                <a:pPr algn="l"/>
                <a:r>
                  <a:rPr lang="en-AU" sz="1800" dirty="0"/>
                  <a:t>Freemantle (AWST) is 2 hours behind Wagga Wagga (AEST). The time in Freemantle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11</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am</m:t>
                    </m:r>
                  </m:oMath>
                </a14:m>
                <a:r>
                  <a:rPr lang="en-AU" sz="1800" dirty="0"/>
                  <a:t>. </a:t>
                </a:r>
              </a:p>
              <a:p>
                <a:pPr algn="l"/>
                <a:endParaRPr lang="en-AU" sz="1800" dirty="0"/>
              </a:p>
              <a:p>
                <a:pPr algn="l"/>
                <a:r>
                  <a:rPr lang="en-AU" sz="1800" dirty="0"/>
                  <a:t>What time is it in Wagga Wagga?</a:t>
                </a:r>
              </a:p>
            </p:txBody>
          </p:sp>
        </mc:Choice>
        <mc:Fallback xmlns="">
          <p:sp>
            <p:nvSpPr>
              <p:cNvPr id="6" name="TextBox 5">
                <a:extLst>
                  <a:ext uri="{FF2B5EF4-FFF2-40B4-BE49-F238E27FC236}">
                    <a16:creationId xmlns:a16="http://schemas.microsoft.com/office/drawing/2014/main" id="{246AC538-987B-1A8E-3CE9-30BC427546AC}"/>
                  </a:ext>
                </a:extLst>
              </p:cNvPr>
              <p:cNvSpPr txBox="1">
                <a:spLocks noRot="1" noChangeAspect="1" noMove="1" noResize="1" noEditPoints="1" noAdjustHandles="1" noChangeArrowheads="1" noChangeShapeType="1" noTextEdit="1"/>
              </p:cNvSpPr>
              <p:nvPr/>
            </p:nvSpPr>
            <p:spPr>
              <a:xfrm>
                <a:off x="360000" y="1815146"/>
                <a:ext cx="8895682" cy="914400"/>
              </a:xfrm>
              <a:prstGeom prst="rect">
                <a:avLst/>
              </a:prstGeom>
              <a:blipFill>
                <a:blip r:embed="rId4"/>
                <a:stretch>
                  <a:fillRect l="-1576" t="-8667" r="-10966" b="-5333"/>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7997732" y="2158440"/>
            <a:ext cx="3541466" cy="1142211"/>
          </a:xfrm>
          <a:prstGeom prst="wedgeRoundRectCallout">
            <a:avLst>
              <a:gd name="adj1" fmla="val -144455"/>
              <a:gd name="adj2" fmla="val 877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144000" rIns="108000" bIns="108000" rtlCol="0" anchor="ctr" anchorCtr="1"/>
          <a:lstStyle/>
          <a:p>
            <a:pPr>
              <a:lnSpc>
                <a:spcPct val="150000"/>
              </a:lnSpc>
            </a:pPr>
            <a:r>
              <a:rPr lang="en-AU" sz="1800" dirty="0"/>
              <a:t>How do we know to add rather than subtract?</a:t>
            </a:r>
          </a:p>
        </p:txBody>
      </p:sp>
      <p:pic>
        <p:nvPicPr>
          <p:cNvPr id="12" name="Picture 11" descr="Number line showing time difference between Freemantle and Wagga">
            <a:extLst>
              <a:ext uri="{FF2B5EF4-FFF2-40B4-BE49-F238E27FC236}">
                <a16:creationId xmlns:a16="http://schemas.microsoft.com/office/drawing/2014/main" id="{C46B8CDC-C2D1-1A46-E475-26484840785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68973" y="3327774"/>
            <a:ext cx="6604340" cy="1255493"/>
          </a:xfrm>
          <a:prstGeom prst="rect">
            <a:avLst/>
          </a:prstGeom>
        </p:spPr>
      </p:pic>
      <p:cxnSp>
        <p:nvCxnSpPr>
          <p:cNvPr id="7" name="Straight Connector 6">
            <a:extLst>
              <a:ext uri="{FF2B5EF4-FFF2-40B4-BE49-F238E27FC236}">
                <a16:creationId xmlns:a16="http://schemas.microsoft.com/office/drawing/2014/main" id="{48699CA1-71F4-1220-0511-8B2B72E72540}"/>
              </a:ext>
              <a:ext uri="{C183D7F6-B498-43B3-948B-1728B52AA6E4}">
                <adec:decorative xmlns:adec="http://schemas.microsoft.com/office/drawing/2017/decorative" val="1"/>
              </a:ext>
            </a:extLst>
          </p:cNvPr>
          <p:cNvCxnSpPr/>
          <p:nvPr/>
        </p:nvCxnSpPr>
        <p:spPr>
          <a:xfrm>
            <a:off x="2019719" y="4160018"/>
            <a:ext cx="0" cy="170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C2BAD4-9A3C-07F3-5D54-077226DEE209}"/>
              </a:ext>
              <a:ext uri="{C183D7F6-B498-43B3-948B-1728B52AA6E4}">
                <adec:decorative xmlns:adec="http://schemas.microsoft.com/office/drawing/2017/decorative" val="1"/>
              </a:ext>
            </a:extLst>
          </p:cNvPr>
          <p:cNvCxnSpPr/>
          <p:nvPr/>
        </p:nvCxnSpPr>
        <p:spPr>
          <a:xfrm>
            <a:off x="6096000" y="4160018"/>
            <a:ext cx="0" cy="17082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5E86A4D-B30A-51F9-0E86-6936114EDDF4}"/>
                  </a:ext>
                </a:extLst>
              </p:cNvPr>
              <p:cNvSpPr txBox="1"/>
              <p:nvPr/>
            </p:nvSpPr>
            <p:spPr>
              <a:xfrm>
                <a:off x="1111705" y="5181496"/>
                <a:ext cx="5318876" cy="760649"/>
              </a:xfrm>
              <a:prstGeom prst="rect">
                <a:avLst/>
              </a:prstGeom>
              <a:noFill/>
            </p:spPr>
            <p:txBody>
              <a:bodyPr wrap="square" lIns="0" tIns="0" rIns="0" bIns="0" rtlCol="0">
                <a:noAutofit/>
              </a:bodyPr>
              <a:lstStyle/>
              <a:p>
                <a:pPr algn="ctr"/>
                <a:r>
                  <a:rPr lang="en-AU" sz="1800" dirty="0"/>
                  <a:t>Wagga Wagga is </a:t>
                </a:r>
                <a14:m>
                  <m:oMath xmlns:m="http://schemas.openxmlformats.org/officeDocument/2006/math">
                    <m:r>
                      <m:rPr>
                        <m:nor/>
                      </m:rPr>
                      <a:rPr lang="en-AU" sz="1800" i="0" dirty="0" smtClean="0">
                        <a:latin typeface="Arial" panose="020B0604020202020204" pitchFamily="34" charset="0"/>
                        <a:cs typeface="Arial" panose="020B0604020202020204" pitchFamily="34" charset="0"/>
                      </a:rPr>
                      <m:t>2 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m:t>
                    </m:r>
                  </m:oMath>
                </a14:m>
                <a:r>
                  <a:rPr lang="en-AU" sz="1800" b="1" dirty="0"/>
                  <a:t>ahead</a:t>
                </a:r>
                <a:r>
                  <a:rPr lang="en-AU" sz="1800" dirty="0"/>
                  <a:t> of Freemantle time.</a:t>
                </a:r>
              </a:p>
              <a:p>
                <a:pPr algn="ctr"/>
                <a14:m>
                  <m:oMathPara xmlns:m="http://schemas.openxmlformats.org/officeDocument/2006/math">
                    <m:oMathParaPr>
                      <m:jc m:val="centerGroup"/>
                    </m:oMathParaPr>
                    <m:oMath xmlns:m="http://schemas.openxmlformats.org/officeDocument/2006/math">
                      <m:r>
                        <m:rPr>
                          <m:nor/>
                        </m:rPr>
                        <a:rPr lang="en-AU" sz="1800" i="0" dirty="0" smtClean="0">
                          <a:latin typeface="Arial" panose="020B0604020202020204" pitchFamily="34" charset="0"/>
                          <a:cs typeface="Arial" panose="020B0604020202020204" pitchFamily="34" charset="0"/>
                        </a:rPr>
                        <m:t>11</m:t>
                      </m:r>
                      <m:r>
                        <m:rPr>
                          <m:nor/>
                        </m:rPr>
                        <a:rPr lang="en-AU" sz="1800" b="0" i="0" dirty="0" smtClean="0">
                          <a:latin typeface="Arial" panose="020B0604020202020204" pitchFamily="34" charset="0"/>
                          <a:cs typeface="Arial" panose="020B0604020202020204" pitchFamily="34" charset="0"/>
                        </a:rPr>
                        <m:t> </m:t>
                      </m:r>
                      <m:r>
                        <m:rPr>
                          <m:nor/>
                        </m:rPr>
                        <a:rPr lang="en-AU" sz="1800" i="0" dirty="0" smtClean="0">
                          <a:latin typeface="Arial" panose="020B0604020202020204" pitchFamily="34" charset="0"/>
                          <a:cs typeface="Arial" panose="020B0604020202020204" pitchFamily="34" charset="0"/>
                        </a:rPr>
                        <m:t>am</m:t>
                      </m:r>
                      <m:r>
                        <m:rPr>
                          <m:nor/>
                        </m:rPr>
                        <a:rPr lang="en-AU" sz="1800" i="0" dirty="0" smtClean="0">
                          <a:latin typeface="Arial" panose="020B0604020202020204" pitchFamily="34" charset="0"/>
                          <a:cs typeface="Arial" panose="020B0604020202020204" pitchFamily="34" charset="0"/>
                        </a:rPr>
                        <m:t> + 2 </m:t>
                      </m:r>
                      <m:r>
                        <m:rPr>
                          <m:nor/>
                        </m:rPr>
                        <a:rPr lang="en-AU" sz="1800" i="0" dirty="0" smtClean="0">
                          <a:latin typeface="Arial" panose="020B0604020202020204" pitchFamily="34" charset="0"/>
                          <a:cs typeface="Arial" panose="020B0604020202020204" pitchFamily="34" charset="0"/>
                        </a:rPr>
                        <m:t>hours</m:t>
                      </m:r>
                      <m:r>
                        <m:rPr>
                          <m:nor/>
                        </m:rPr>
                        <a:rPr lang="en-AU" sz="1800" i="0" dirty="0" smtClean="0">
                          <a:latin typeface="Arial" panose="020B0604020202020204" pitchFamily="34" charset="0"/>
                          <a:cs typeface="Arial" panose="020B0604020202020204" pitchFamily="34" charset="0"/>
                        </a:rPr>
                        <m:t> = 1 </m:t>
                      </m:r>
                      <m:r>
                        <m:rPr>
                          <m:nor/>
                        </m:rPr>
                        <a:rPr lang="en-AU" sz="1800" i="0" dirty="0" smtClean="0">
                          <a:latin typeface="Arial" panose="020B0604020202020204" pitchFamily="34" charset="0"/>
                          <a:cs typeface="Arial" panose="020B0604020202020204" pitchFamily="34" charset="0"/>
                        </a:rPr>
                        <m:t>pm</m:t>
                      </m:r>
                      <m:r>
                        <m:rPr>
                          <m:nor/>
                        </m:rPr>
                        <a:rPr lang="en-AU" sz="1800" i="0" dirty="0" smtClean="0">
                          <a:latin typeface="Arial" panose="020B0604020202020204" pitchFamily="34" charset="0"/>
                          <a:cs typeface="Arial" panose="020B0604020202020204" pitchFamily="34" charset="0"/>
                        </a:rPr>
                        <m:t>.</m:t>
                      </m:r>
                    </m:oMath>
                  </m:oMathPara>
                </a14:m>
                <a:endParaRPr lang="en-AU" sz="18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75E86A4D-B30A-51F9-0E86-6936114EDDF4}"/>
                  </a:ext>
                </a:extLst>
              </p:cNvPr>
              <p:cNvSpPr txBox="1">
                <a:spLocks noRot="1" noChangeAspect="1" noMove="1" noResize="1" noEditPoints="1" noAdjustHandles="1" noChangeArrowheads="1" noChangeShapeType="1" noTextEdit="1"/>
              </p:cNvSpPr>
              <p:nvPr/>
            </p:nvSpPr>
            <p:spPr>
              <a:xfrm>
                <a:off x="1111705" y="5181496"/>
                <a:ext cx="5318876" cy="760649"/>
              </a:xfrm>
              <a:prstGeom prst="rect">
                <a:avLst/>
              </a:prstGeom>
              <a:blipFill>
                <a:blip r:embed="rId6"/>
                <a:stretch>
                  <a:fillRect l="-2635" t="-10400" r="-2635"/>
                </a:stretch>
              </a:blipFill>
            </p:spPr>
            <p:txBody>
              <a:bodyPr/>
              <a:lstStyle/>
              <a:p>
                <a:r>
                  <a:rPr lang="en-AU">
                    <a:noFill/>
                  </a:rPr>
                  <a:t> </a:t>
                </a:r>
              </a:p>
            </p:txBody>
          </p:sp>
        </mc:Fallback>
      </mc:AlternateContent>
      <p:sp>
        <p:nvSpPr>
          <p:cNvPr id="23" name="Speech Bubble: Rectangle with Corners Rounded 22">
            <a:extLst>
              <a:ext uri="{FF2B5EF4-FFF2-40B4-BE49-F238E27FC236}">
                <a16:creationId xmlns:a16="http://schemas.microsoft.com/office/drawing/2014/main" id="{6EB39BBB-A81B-78FF-8B65-F37425BCE78A}"/>
              </a:ext>
            </a:extLst>
          </p:cNvPr>
          <p:cNvSpPr/>
          <p:nvPr/>
        </p:nvSpPr>
        <p:spPr>
          <a:xfrm>
            <a:off x="8112154" y="5034913"/>
            <a:ext cx="3801900" cy="1382665"/>
          </a:xfrm>
          <a:prstGeom prst="wedgeRoundRectCallout">
            <a:avLst>
              <a:gd name="adj1" fmla="val -123118"/>
              <a:gd name="adj2" fmla="val -9024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are Freemantle and Wagga Wagga in this order on the number line?</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786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5E9BFB-7738-470E-93B9-1DD904A713BA}">
  <ds:schemaRefs>
    <ds:schemaRef ds:uri="http://schemas.microsoft.com/sharepoint/v3/contenttype/forms"/>
  </ds:schemaRefs>
</ds:datastoreItem>
</file>

<file path=customXml/itemProps2.xml><?xml version="1.0" encoding="utf-8"?>
<ds:datastoreItem xmlns:ds="http://schemas.openxmlformats.org/officeDocument/2006/customXml" ds:itemID="{C4661846-95BB-49EC-9B5B-0E3960F7D107}">
  <ds:schemaRefs>
    <ds:schemaRef ds:uri="http://schemas.microsoft.com/office/2006/documentManagement/types"/>
    <ds:schemaRef ds:uri="http://purl.org/dc/elements/1.1/"/>
    <ds:schemaRef ds:uri="95386ad3-46d6-4eb6-bbc1-9b19b13a5756"/>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infopath/2007/PartnerControls"/>
    <ds:schemaRef ds:uri="9191b990-ddf9-46cb-8ffe-20db9d3a58aa"/>
  </ds:schemaRefs>
</ds:datastoreItem>
</file>

<file path=customXml/itemProps3.xml><?xml version="1.0" encoding="utf-8"?>
<ds:datastoreItem xmlns:ds="http://schemas.openxmlformats.org/officeDocument/2006/customXml" ds:itemID="{41006434-ECC0-4CE5-86B4-913DC50007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2</TotalTime>
  <Words>1172</Words>
  <Application>Microsoft Office PowerPoint</Application>
  <PresentationFormat>Widescreen</PresentationFormat>
  <Paragraphs>113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Cambria Math</vt:lpstr>
      <vt:lpstr>Arial</vt:lpstr>
      <vt:lpstr>Public Sans</vt:lpstr>
      <vt:lpstr>NSWG Corporate</vt:lpstr>
      <vt:lpstr>Australian time zones</vt:lpstr>
      <vt:lpstr>Learning intentions and success criteria</vt:lpstr>
      <vt:lpstr>Connecting learning</vt:lpstr>
      <vt:lpstr>Main Australian time zones</vt:lpstr>
      <vt:lpstr>All Australian time zones</vt:lpstr>
      <vt:lpstr>Daylight savings time zones</vt:lpstr>
      <vt:lpstr>Tweed Heads and Coolangatta</vt:lpstr>
      <vt:lpstr>Releasing responsibility</vt:lpstr>
      <vt:lpstr>Australian time zones (1)</vt:lpstr>
      <vt:lpstr>Australian time zones (2)</vt:lpstr>
      <vt:lpstr>Australian time zones(3)</vt:lpstr>
      <vt:lpstr>Australian time zones (4)</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lesson 7 – Australian time zones – Mathematics Standard</dc:title>
  <dc:creator>NSW Department of Education</dc:creator>
  <cp:keywords>Mathematics; Stage 6; Standard</cp:keywords>
  <dcterms:created xsi:type="dcterms:W3CDTF">2026-05-25T00:49:05Z</dcterms:created>
  <dcterms:modified xsi:type="dcterms:W3CDTF">2026-06-05T05:25:53Z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0x0101004A1D8124FFB2A1438B815462E05615AB</vt:lpwstr>
  </property>
</Properties>
</file>