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7"/>
  </p:notesMasterIdLst>
  <p:handoutMasterIdLst>
    <p:handoutMasterId r:id="rId28"/>
  </p:handoutMasterIdLst>
  <p:sldIdLst>
    <p:sldId id="26505" r:id="rId5"/>
    <p:sldId id="26383" r:id="rId6"/>
    <p:sldId id="271" r:id="rId7"/>
    <p:sldId id="26531" r:id="rId8"/>
    <p:sldId id="26538" r:id="rId9"/>
    <p:sldId id="26530" r:id="rId10"/>
    <p:sldId id="26537" r:id="rId11"/>
    <p:sldId id="26506" r:id="rId12"/>
    <p:sldId id="26525" r:id="rId13"/>
    <p:sldId id="26539" r:id="rId14"/>
    <p:sldId id="26535" r:id="rId15"/>
    <p:sldId id="26536" r:id="rId16"/>
    <p:sldId id="26528" r:id="rId17"/>
    <p:sldId id="26508" r:id="rId18"/>
    <p:sldId id="26509" r:id="rId19"/>
    <p:sldId id="26512" r:id="rId20"/>
    <p:sldId id="26523" r:id="rId21"/>
    <p:sldId id="26524" r:id="rId22"/>
    <p:sldId id="26510" r:id="rId23"/>
    <p:sldId id="26522" r:id="rId24"/>
    <p:sldId id="360" r:id="rId25"/>
    <p:sldId id="361" r:id="rId26"/>
  </p:sldIdLst>
  <p:sldSz cx="12192000" cy="6858000"/>
  <p:notesSz cx="6858000" cy="9144000"/>
  <p:embeddedFontLst>
    <p:embeddedFont>
      <p:font typeface="Cambria Math" panose="02040503050406030204" pitchFamily="18" charset="0"/>
      <p:regular r:id="rId29"/>
    </p:embeddedFont>
    <p:embeddedFont>
      <p:font typeface="Public Sans" pitchFamily="2"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id="{37641C72-2B0D-4DA7-863C-82465FA72A95}">
          <p14:sldIdLst>
            <p14:sldId id="26505"/>
            <p14:sldId id="26383"/>
            <p14:sldId id="271"/>
            <p14:sldId id="26531"/>
            <p14:sldId id="26538"/>
            <p14:sldId id="26530"/>
            <p14:sldId id="26537"/>
            <p14:sldId id="26506"/>
            <p14:sldId id="26525"/>
            <p14:sldId id="26539"/>
            <p14:sldId id="26535"/>
            <p14:sldId id="26536"/>
            <p14:sldId id="26528"/>
            <p14:sldId id="26508"/>
            <p14:sldId id="26509"/>
            <p14:sldId id="26512"/>
            <p14:sldId id="26523"/>
            <p14:sldId id="26524"/>
            <p14:sldId id="26510"/>
            <p14:sldId id="26522"/>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461638E-F1F5-7186-9758-0B4A52497F93}" name="Meagan Rodda" initials="MR" userId="S::Meagan.Rodda@det.nsw.edu.au::efecb8de-290d-42b5-96ee-00df0648c08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A"/>
    <a:srgbClr val="FBDBE7"/>
    <a:srgbClr val="B51458"/>
    <a:srgbClr val="00ACC2"/>
    <a:srgbClr val="64BB47"/>
    <a:srgbClr val="E5F7FC"/>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48A13-4D4E-4914-ACA9-31D27D7E263E}" v="1" dt="2026-06-05T05:22:45.19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8" autoAdjust="0"/>
    <p:restoredTop sz="91902" autoAdjust="0"/>
  </p:normalViewPr>
  <p:slideViewPr>
    <p:cSldViewPr snapToGrid="0">
      <p:cViewPr varScale="1">
        <p:scale>
          <a:sx n="75" d="100"/>
          <a:sy n="75" d="100"/>
        </p:scale>
        <p:origin x="78" y="43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BA3EF-7AD5-6E39-9379-F74C4C5A4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6D48E-66C7-47BD-89FF-A0EDEF12E117}"/>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2ECE483-B6E2-6067-E6EE-1011C1EF3D8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8645607-F820-FA06-6640-AFF72B18D4CD}"/>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83744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5F-183D-2578-5E80-0079E6C2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1835-83AD-427B-B217-252F544A995C}"/>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2859E10-2964-4C2B-2C9F-38C2396178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AB7154-5F22-1B71-61C9-049BB5C93870}"/>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19487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138858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0.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270.png"/><Relationship Id="rId4" Type="http://schemas.openxmlformats.org/officeDocument/2006/relationships/image" Target="../media/image26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Latitude and longitude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5 – Going places</a:t>
            </a:r>
          </a:p>
        </p:txBody>
      </p:sp>
      <p:pic>
        <p:nvPicPr>
          <p:cNvPr id="4" name="Picture Placeholder 6">
            <a:extLst>
              <a:ext uri="{FF2B5EF4-FFF2-40B4-BE49-F238E27FC236}">
                <a16:creationId xmlns:a16="http://schemas.microsoft.com/office/drawing/2014/main" id="{530AC67A-437D-CA7A-892E-B21F61EC0B24}"/>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47159-94C2-5A19-D3D9-1FBD7629BBA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E88E1E-9867-5295-FDD2-1B602602BAC0}"/>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392070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03BBEB-FD14-7267-92A6-BA05015FF4FE}"/>
              </a:ext>
            </a:extLst>
          </p:cNvPr>
          <p:cNvSpPr>
            <a:spLocks noGrp="1"/>
          </p:cNvSpPr>
          <p:nvPr>
            <p:ph type="title"/>
          </p:nvPr>
        </p:nvSpPr>
        <p:spPr/>
        <p:txBody>
          <a:bodyPr/>
          <a:lstStyle/>
          <a:p>
            <a:r>
              <a:rPr lang="en-AU" dirty="0"/>
              <a:t>Time difference (1)</a:t>
            </a:r>
          </a:p>
        </p:txBody>
      </p:sp>
      <p:pic>
        <p:nvPicPr>
          <p:cNvPr id="11" name="Picture 10" descr="Map of Australia with Kalgoorlie 31S, 121E and Tamworth 31S, 151E and number line showing the angular distance">
            <a:extLst>
              <a:ext uri="{FF2B5EF4-FFF2-40B4-BE49-F238E27FC236}">
                <a16:creationId xmlns:a16="http://schemas.microsoft.com/office/drawing/2014/main" id="{BB5DA3A3-484F-3469-E878-65ABFAFD8F0C}"/>
              </a:ext>
            </a:extLst>
          </p:cNvPr>
          <p:cNvPicPr>
            <a:picLocks noChangeAspect="1"/>
          </p:cNvPicPr>
          <p:nvPr/>
        </p:nvPicPr>
        <p:blipFill>
          <a:blip r:embed="rId2"/>
          <a:stretch>
            <a:fillRect/>
          </a:stretch>
        </p:blipFill>
        <p:spPr>
          <a:xfrm>
            <a:off x="359999" y="1715594"/>
            <a:ext cx="5314588" cy="4159886"/>
          </a:xfrm>
          <a:prstGeom prst="rect">
            <a:avLst/>
          </a:prstGeom>
        </p:spPr>
      </p:pic>
      <p:pic>
        <p:nvPicPr>
          <p:cNvPr id="6" name="Picture 5" descr="number line showing angular distgance between Kalgoorlie and Tamworth">
            <a:extLst>
              <a:ext uri="{FF2B5EF4-FFF2-40B4-BE49-F238E27FC236}">
                <a16:creationId xmlns:a16="http://schemas.microsoft.com/office/drawing/2014/main" id="{ECA341C6-8E5C-080F-1E5C-F05F4121EA6E}"/>
              </a:ext>
            </a:extLst>
          </p:cNvPr>
          <p:cNvPicPr>
            <a:picLocks noChangeAspect="1"/>
          </p:cNvPicPr>
          <p:nvPr/>
        </p:nvPicPr>
        <p:blipFill>
          <a:blip r:embed="rId3"/>
          <a:stretch>
            <a:fillRect/>
          </a:stretch>
        </p:blipFill>
        <p:spPr>
          <a:xfrm>
            <a:off x="5655184" y="2640072"/>
            <a:ext cx="6558496" cy="1333787"/>
          </a:xfrm>
          <a:prstGeom prst="rect">
            <a:avLst/>
          </a:prstGeom>
        </p:spPr>
      </p:pic>
      <p:sp>
        <p:nvSpPr>
          <p:cNvPr id="2" name="Slide Number Placeholder 1">
            <a:extLst>
              <a:ext uri="{FF2B5EF4-FFF2-40B4-BE49-F238E27FC236}">
                <a16:creationId xmlns:a16="http://schemas.microsoft.com/office/drawing/2014/main" id="{7038DA52-2B41-2BA2-897E-97D0541372A9}"/>
              </a:ext>
            </a:extLst>
          </p:cNvPr>
          <p:cNvSpPr>
            <a:spLocks noGrp="1"/>
          </p:cNvSpPr>
          <p:nvPr>
            <p:ph type="sldNum" sz="quarter" idx="12"/>
          </p:nvPr>
        </p:nvSpPr>
        <p:spPr/>
        <p:txBody>
          <a:bodyPr/>
          <a:lstStyle/>
          <a:p>
            <a:fld id="{10A01DC5-1685-4615-8240-15192985C6A2}" type="slidenum">
              <a:rPr lang="en-AU" smtClean="0"/>
              <a:t>11</a:t>
            </a:fld>
            <a:endParaRPr lang="en-AU"/>
          </a:p>
        </p:txBody>
      </p:sp>
      <p:cxnSp>
        <p:nvCxnSpPr>
          <p:cNvPr id="5" name="Straight Connector 4">
            <a:extLst>
              <a:ext uri="{FF2B5EF4-FFF2-40B4-BE49-F238E27FC236}">
                <a16:creationId xmlns:a16="http://schemas.microsoft.com/office/drawing/2014/main" id="{70E64A8E-F18B-DD9C-393F-128FE8E02719}"/>
              </a:ext>
              <a:ext uri="{C183D7F6-B498-43B3-948B-1728B52AA6E4}">
                <adec:decorative xmlns:adec="http://schemas.microsoft.com/office/drawing/2017/decorative" val="1"/>
              </a:ext>
            </a:extLst>
          </p:cNvPr>
          <p:cNvCxnSpPr/>
          <p:nvPr/>
        </p:nvCxnSpPr>
        <p:spPr>
          <a:xfrm>
            <a:off x="7528034" y="3186678"/>
            <a:ext cx="0" cy="11035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E0B302-3A55-5FB7-8BB4-9A29964E58D5}"/>
              </a:ext>
              <a:ext uri="{C183D7F6-B498-43B3-948B-1728B52AA6E4}">
                <adec:decorative xmlns:adec="http://schemas.microsoft.com/office/drawing/2017/decorative" val="1"/>
              </a:ext>
            </a:extLst>
          </p:cNvPr>
          <p:cNvCxnSpPr/>
          <p:nvPr/>
        </p:nvCxnSpPr>
        <p:spPr>
          <a:xfrm>
            <a:off x="10195033" y="3173541"/>
            <a:ext cx="0" cy="11035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E51799-FF55-6041-1097-8CEEC7DA890F}"/>
              </a:ext>
            </a:extLst>
          </p:cNvPr>
          <p:cNvSpPr>
            <a:spLocks noGrp="1"/>
          </p:cNvSpPr>
          <p:nvPr>
            <p:ph type="title"/>
          </p:nvPr>
        </p:nvSpPr>
        <p:spPr/>
        <p:txBody>
          <a:bodyPr/>
          <a:lstStyle/>
          <a:p>
            <a:r>
              <a:rPr lang="en-AU" dirty="0"/>
              <a:t>Time difference (2)</a:t>
            </a:r>
          </a:p>
        </p:txBody>
      </p:sp>
      <p:pic>
        <p:nvPicPr>
          <p:cNvPr id="6" name="Picture 5" descr="world map of Cairo 30N, 30E and Coober Pedy 29S, 135E and number line showing the angular distance">
            <a:extLst>
              <a:ext uri="{FF2B5EF4-FFF2-40B4-BE49-F238E27FC236}">
                <a16:creationId xmlns:a16="http://schemas.microsoft.com/office/drawing/2014/main" id="{23CF2554-E545-953B-1ADC-58725089FEE7}"/>
              </a:ext>
            </a:extLst>
          </p:cNvPr>
          <p:cNvPicPr>
            <a:picLocks noChangeAspect="1"/>
          </p:cNvPicPr>
          <p:nvPr/>
        </p:nvPicPr>
        <p:blipFill>
          <a:blip r:embed="rId2"/>
          <a:stretch>
            <a:fillRect/>
          </a:stretch>
        </p:blipFill>
        <p:spPr>
          <a:xfrm>
            <a:off x="292425" y="1468353"/>
            <a:ext cx="5542611" cy="4925188"/>
          </a:xfrm>
          <a:prstGeom prst="rect">
            <a:avLst/>
          </a:prstGeom>
        </p:spPr>
      </p:pic>
      <p:pic>
        <p:nvPicPr>
          <p:cNvPr id="13" name="Picture 12" descr="Number line showing the angular distance between Cairo and Coober Pedy">
            <a:extLst>
              <a:ext uri="{FF2B5EF4-FFF2-40B4-BE49-F238E27FC236}">
                <a16:creationId xmlns:a16="http://schemas.microsoft.com/office/drawing/2014/main" id="{BB74ED66-4E0B-E00E-6632-2E36FAD9707E}"/>
              </a:ext>
            </a:extLst>
          </p:cNvPr>
          <p:cNvPicPr>
            <a:picLocks noChangeAspect="1"/>
          </p:cNvPicPr>
          <p:nvPr/>
        </p:nvPicPr>
        <p:blipFill>
          <a:blip r:embed="rId3"/>
          <a:stretch>
            <a:fillRect/>
          </a:stretch>
        </p:blipFill>
        <p:spPr>
          <a:xfrm>
            <a:off x="6242480" y="3221192"/>
            <a:ext cx="5601520" cy="1083008"/>
          </a:xfrm>
          <a:prstGeom prst="rect">
            <a:avLst/>
          </a:prstGeom>
        </p:spPr>
      </p:pic>
      <p:cxnSp>
        <p:nvCxnSpPr>
          <p:cNvPr id="4" name="Straight Connector 3">
            <a:extLst>
              <a:ext uri="{FF2B5EF4-FFF2-40B4-BE49-F238E27FC236}">
                <a16:creationId xmlns:a16="http://schemas.microsoft.com/office/drawing/2014/main" id="{E315E6BB-AB72-DC39-6605-45CC89129E37}"/>
              </a:ext>
              <a:ext uri="{C183D7F6-B498-43B3-948B-1728B52AA6E4}">
                <adec:decorative xmlns:adec="http://schemas.microsoft.com/office/drawing/2017/decorative" val="1"/>
              </a:ext>
            </a:extLst>
          </p:cNvPr>
          <p:cNvCxnSpPr/>
          <p:nvPr/>
        </p:nvCxnSpPr>
        <p:spPr>
          <a:xfrm>
            <a:off x="6883901" y="3667652"/>
            <a:ext cx="0" cy="11035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42D7C22-F453-43E7-C9FB-F72F6EC239DA}"/>
              </a:ext>
              <a:ext uri="{C183D7F6-B498-43B3-948B-1728B52AA6E4}">
                <adec:decorative xmlns:adec="http://schemas.microsoft.com/office/drawing/2017/decorative" val="1"/>
              </a:ext>
            </a:extLst>
          </p:cNvPr>
          <p:cNvCxnSpPr/>
          <p:nvPr/>
        </p:nvCxnSpPr>
        <p:spPr>
          <a:xfrm>
            <a:off x="10942546" y="3667652"/>
            <a:ext cx="0" cy="11035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84CD2EF-AAA9-9909-3C24-47191FE61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416501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D989F9-84D3-D62B-1055-015E32394B4E}"/>
              </a:ext>
            </a:extLst>
          </p:cNvPr>
          <p:cNvSpPr>
            <a:spLocks noGrp="1"/>
          </p:cNvSpPr>
          <p:nvPr>
            <p:ph type="title"/>
          </p:nvPr>
        </p:nvSpPr>
        <p:spPr/>
        <p:txBody>
          <a:bodyPr/>
          <a:lstStyle/>
          <a:p>
            <a:r>
              <a:rPr lang="en-AU" dirty="0"/>
              <a:t>Reference sheet</a:t>
            </a:r>
          </a:p>
        </p:txBody>
      </p:sp>
      <p:pic>
        <p:nvPicPr>
          <p:cNvPr id="7" name="Picture 6" descr="reference sheet with the time and location section marked">
            <a:extLst>
              <a:ext uri="{FF2B5EF4-FFF2-40B4-BE49-F238E27FC236}">
                <a16:creationId xmlns:a16="http://schemas.microsoft.com/office/drawing/2014/main" id="{048F7A4E-E4E3-B917-E306-A6FCBC685F64}"/>
              </a:ext>
            </a:extLst>
          </p:cNvPr>
          <p:cNvPicPr>
            <a:picLocks noChangeAspect="1"/>
          </p:cNvPicPr>
          <p:nvPr/>
        </p:nvPicPr>
        <p:blipFill>
          <a:blip r:embed="rId2"/>
          <a:stretch>
            <a:fillRect/>
          </a:stretch>
        </p:blipFill>
        <p:spPr>
          <a:xfrm>
            <a:off x="4613446" y="331240"/>
            <a:ext cx="4297013" cy="6184760"/>
          </a:xfrm>
          <a:prstGeom prst="rect">
            <a:avLst/>
          </a:prstGeom>
        </p:spPr>
      </p:pic>
      <p:sp>
        <p:nvSpPr>
          <p:cNvPr id="8" name="Rectangle 7">
            <a:extLst>
              <a:ext uri="{FF2B5EF4-FFF2-40B4-BE49-F238E27FC236}">
                <a16:creationId xmlns:a16="http://schemas.microsoft.com/office/drawing/2014/main" id="{A0B83D83-2CBB-A2A2-D415-837B1E1A68A7}"/>
              </a:ext>
              <a:ext uri="{C183D7F6-B498-43B3-948B-1728B52AA6E4}">
                <adec:decorative xmlns:adec="http://schemas.microsoft.com/office/drawing/2017/decorative" val="1"/>
              </a:ext>
            </a:extLst>
          </p:cNvPr>
          <p:cNvSpPr/>
          <p:nvPr/>
        </p:nvSpPr>
        <p:spPr>
          <a:xfrm>
            <a:off x="4783015" y="1929284"/>
            <a:ext cx="1312985" cy="401934"/>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7E7F4FD2-92C0-B014-D7B4-9D755A84BDB5}"/>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07560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Latitude and longitude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11484000" cy="872068"/>
              </a:xfrm>
            </p:spPr>
            <p:txBody>
              <a:bodyPr/>
              <a:lstStyle/>
              <a:p>
                <a:r>
                  <a:rPr lang="en-AU" dirty="0"/>
                  <a:t>What is the time difference between Houston, USA (30°N, 95°W) and Arnstein, Germany </a:t>
                </a:r>
                <a:br>
                  <a:rPr lang="en-AU" dirty="0"/>
                </a:br>
                <a14:m>
                  <m:oMath xmlns:m="http://schemas.openxmlformats.org/officeDocument/2006/math">
                    <m:r>
                      <m:rPr>
                        <m:nor/>
                      </m:rPr>
                      <a:rPr lang="en-AU" i="0"/>
                      <m:t>(</m:t>
                    </m:r>
                    <m:r>
                      <m:rPr>
                        <m:nor/>
                      </m:rPr>
                      <a:rPr lang="en-AU" b="0" i="0" smtClean="0"/>
                      <m:t>50</m:t>
                    </m:r>
                    <m:r>
                      <m:rPr>
                        <m:nor/>
                      </m:rPr>
                      <a:rPr lang="en-AU" i="0"/>
                      <m:t>°</m:t>
                    </m:r>
                    <m:r>
                      <m:rPr>
                        <m:nor/>
                      </m:rPr>
                      <a:rPr lang="en-AU" i="0"/>
                      <m:t>N</m:t>
                    </m:r>
                    <m:r>
                      <m:rPr>
                        <m:nor/>
                      </m:rPr>
                      <a:rPr lang="en-AU" i="0"/>
                      <m:t>, </m:t>
                    </m:r>
                    <m:r>
                      <m:rPr>
                        <m:nor/>
                      </m:rPr>
                      <a:rPr lang="en-AU" i="0"/>
                      <m:t>10</m:t>
                    </m:r>
                    <m:r>
                      <m:rPr>
                        <m:nor/>
                      </m:rPr>
                      <a:rPr lang="en-AU" i="0"/>
                      <m:t>°</m:t>
                    </m:r>
                    <m:r>
                      <m:rPr>
                        <m:nor/>
                      </m:rPr>
                      <a:rPr lang="en-AU" i="0"/>
                      <m:t>E</m:t>
                    </m:r>
                    <m:r>
                      <m:rPr>
                        <m:nor/>
                      </m:rPr>
                      <a:rPr lang="en-AU" i="0"/>
                      <m:t>)</m:t>
                    </m:r>
                  </m:oMath>
                </a14:m>
                <a:r>
                  <a:rPr lang="en-AU" dirty="0"/>
                  <a:t>?</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11484000" cy="872068"/>
              </a:xfrm>
              <a:blipFill>
                <a:blip r:embed="rId3"/>
                <a:stretch>
                  <a:fillRect l="-1326" b="-17391"/>
                </a:stretch>
              </a:blipFill>
            </p:spPr>
            <p:txBody>
              <a:bodyPr/>
              <a:lstStyle/>
              <a:p>
                <a:r>
                  <a:rPr lang="en-US">
                    <a:noFill/>
                  </a:rPr>
                  <a:t> </a:t>
                </a:r>
              </a:p>
            </p:txBody>
          </p:sp>
        </mc:Fallback>
      </mc:AlternateContent>
      <p:pic>
        <p:nvPicPr>
          <p:cNvPr id="8" name="Picture 7" descr="number line showing angular distance between Houston and Arnstein">
            <a:extLst>
              <a:ext uri="{FF2B5EF4-FFF2-40B4-BE49-F238E27FC236}">
                <a16:creationId xmlns:a16="http://schemas.microsoft.com/office/drawing/2014/main" id="{A6857F51-71C0-9314-DE10-6BDDB57102B3}"/>
              </a:ext>
            </a:extLst>
          </p:cNvPr>
          <p:cNvPicPr>
            <a:picLocks noChangeAspect="1"/>
          </p:cNvPicPr>
          <p:nvPr/>
        </p:nvPicPr>
        <p:blipFill>
          <a:blip r:embed="rId4"/>
          <a:stretch>
            <a:fillRect/>
          </a:stretch>
        </p:blipFill>
        <p:spPr>
          <a:xfrm>
            <a:off x="1561707" y="2439154"/>
            <a:ext cx="9068586" cy="126471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04ADFB6-B812-D6CB-1CA2-2E7073BA02CF}"/>
                  </a:ext>
                </a:extLst>
              </p:cNvPr>
              <p:cNvSpPr txBox="1"/>
              <p:nvPr/>
            </p:nvSpPr>
            <p:spPr>
              <a:xfrm>
                <a:off x="360000" y="3574172"/>
                <a:ext cx="6094070" cy="2708434"/>
              </a:xfrm>
              <a:prstGeom prst="rect">
                <a:avLst/>
              </a:prstGeom>
              <a:noFill/>
            </p:spPr>
            <p:txBody>
              <a:bodyPr wrap="square">
                <a:spAutoFit/>
              </a:bodyPr>
              <a:lstStyle/>
              <a:p>
                <a:pPr>
                  <a:lnSpc>
                    <a:spcPct val="200000"/>
                  </a:lnSpc>
                  <a:spcAft>
                    <a:spcPts val="1200"/>
                  </a:spcAft>
                </a:pPr>
                <a14:m>
                  <m:oMathPara xmlns:m="http://schemas.openxmlformats.org/officeDocument/2006/math">
                    <m:oMathParaPr>
                      <m:jc m:val="left"/>
                    </m:oMathParaPr>
                    <m:oMath xmlns:m="http://schemas.openxmlformats.org/officeDocument/2006/math">
                      <m:r>
                        <m:rPr>
                          <m:nor/>
                        </m:rPr>
                        <a:rPr lang="en-AU" sz="2000" i="0" dirty="0" smtClean="0"/>
                        <m:t>Angular</m:t>
                      </m:r>
                      <m:r>
                        <m:rPr>
                          <m:nor/>
                        </m:rPr>
                        <a:rPr lang="en-AU" sz="2000" i="0" dirty="0" smtClean="0"/>
                        <m:t> </m:t>
                      </m:r>
                      <m:r>
                        <m:rPr>
                          <m:nor/>
                        </m:rPr>
                        <a:rPr lang="en-AU" sz="2000" i="0" dirty="0" smtClean="0"/>
                        <m:t>distance</m:t>
                      </m:r>
                      <m:r>
                        <m:rPr>
                          <m:aln/>
                        </m:rPr>
                        <a:rPr lang="en-AU" sz="2000" b="0" i="1" dirty="0" smtClean="0">
                          <a:latin typeface="Cambria Math" panose="02040503050406030204" pitchFamily="18" charset="0"/>
                        </a:rPr>
                        <m:t>=</m:t>
                      </m:r>
                      <m:r>
                        <m:rPr>
                          <m:nor/>
                        </m:rPr>
                        <a:rPr lang="en-AU" sz="2000" b="0" i="0" dirty="0" smtClean="0"/>
                        <m:t>95</m:t>
                      </m:r>
                      <m:r>
                        <a:rPr lang="en-AU" sz="2000" b="0" i="1" dirty="0" smtClean="0">
                          <a:latin typeface="Cambria Math" panose="02040503050406030204" pitchFamily="18" charset="0"/>
                        </a:rPr>
                        <m:t> +</m:t>
                      </m:r>
                      <m:r>
                        <m:rPr>
                          <m:nor/>
                        </m:rPr>
                        <a:rPr lang="en-AU" sz="2000" b="0" i="0" dirty="0" smtClean="0"/>
                        <m:t>10</m:t>
                      </m:r>
                    </m:oMath>
                    <m:oMath xmlns:m="http://schemas.openxmlformats.org/officeDocument/2006/math">
                      <m:r>
                        <m:rPr>
                          <m:aln/>
                        </m:rPr>
                        <a:rPr lang="en-AU" sz="2000" b="0" i="1" smtClean="0">
                          <a:latin typeface="Cambria Math" panose="02040503050406030204" pitchFamily="18" charset="0"/>
                        </a:rPr>
                        <m:t>=</m:t>
                      </m:r>
                      <m:r>
                        <m:rPr>
                          <m:nor/>
                        </m:rPr>
                        <a:rPr lang="en-AU" sz="2000" b="0" i="0" smtClean="0"/>
                        <m:t>105</m:t>
                      </m:r>
                      <m:r>
                        <m:rPr>
                          <m:nor/>
                        </m:rPr>
                        <a:rPr lang="en-AU" sz="2000" b="0" i="0" smtClean="0">
                          <a:ea typeface="Cambria Math" panose="02040503050406030204" pitchFamily="18" charset="0"/>
                        </a:rPr>
                        <m:t>°</m:t>
                      </m:r>
                    </m:oMath>
                    <m:oMath xmlns:m="http://schemas.openxmlformats.org/officeDocument/2006/math">
                      <m:r>
                        <m:rPr>
                          <m:nor/>
                        </m:rPr>
                        <a:rPr lang="en-AU" sz="2000" b="0" i="0" smtClean="0">
                          <a:ea typeface="Cambria Math" panose="02040503050406030204" pitchFamily="18" charset="0"/>
                        </a:rPr>
                        <m:t>Time</m:t>
                      </m:r>
                      <m:r>
                        <m:rPr>
                          <m:nor/>
                        </m:rPr>
                        <a:rPr lang="en-AU" sz="2000" b="0" i="0" smtClean="0">
                          <a:ea typeface="Cambria Math" panose="02040503050406030204" pitchFamily="18" charset="0"/>
                        </a:rPr>
                        <m:t> </m:t>
                      </m:r>
                      <m:r>
                        <m:rPr>
                          <m:nor/>
                        </m:rPr>
                        <a:rPr lang="en-AU" sz="2000" b="0" i="0" smtClean="0">
                          <a:ea typeface="Cambria Math" panose="02040503050406030204" pitchFamily="18" charset="0"/>
                        </a:rPr>
                        <m:t>difference</m:t>
                      </m:r>
                      <m:r>
                        <m:rPr>
                          <m:aln/>
                        </m:rPr>
                        <a:rPr lang="en-AU" sz="2000" b="0" i="1" smtClean="0">
                          <a:latin typeface="Cambria Math" panose="02040503050406030204" pitchFamily="18" charset="0"/>
                          <a:ea typeface="Cambria Math" panose="02040503050406030204" pitchFamily="18" charset="0"/>
                        </a:rPr>
                        <m:t>=</m:t>
                      </m:r>
                      <m:r>
                        <m:rPr>
                          <m:nor/>
                        </m:rPr>
                        <a:rPr lang="en-AU" sz="2000" b="0" i="0" smtClean="0">
                          <a:ea typeface="Cambria Math" panose="02040503050406030204" pitchFamily="18" charset="0"/>
                        </a:rPr>
                        <m:t>105 </m:t>
                      </m:r>
                      <m:r>
                        <m:rPr>
                          <m:nor/>
                        </m:rPr>
                        <a:rPr lang="en-AU" sz="2000" b="0" i="0" smtClean="0">
                          <a:ea typeface="Cambria Math" panose="02040503050406030204" pitchFamily="18" charset="0"/>
                        </a:rPr>
                        <m:t>÷</m:t>
                      </m:r>
                      <m:r>
                        <m:rPr>
                          <m:nor/>
                        </m:rPr>
                        <a:rPr lang="en-AU" sz="2000" b="0" i="0" smtClean="0">
                          <a:ea typeface="Cambria Math" panose="02040503050406030204" pitchFamily="18" charset="0"/>
                        </a:rPr>
                        <m:t> </m:t>
                      </m:r>
                      <m:r>
                        <m:rPr>
                          <m:nor/>
                        </m:rPr>
                        <a:rPr lang="en-AU" sz="2000" b="0" i="0" smtClean="0">
                          <a:ea typeface="Cambria Math" panose="02040503050406030204" pitchFamily="18" charset="0"/>
                        </a:rPr>
                        <m:t>15</m:t>
                      </m:r>
                    </m:oMath>
                    <m:oMath xmlns:m="http://schemas.openxmlformats.org/officeDocument/2006/math">
                      <m:r>
                        <m:rPr>
                          <m:aln/>
                        </m:rPr>
                        <a:rPr lang="en-AU" sz="2000" b="0" i="1" smtClean="0">
                          <a:latin typeface="Cambria Math" panose="02040503050406030204" pitchFamily="18" charset="0"/>
                          <a:ea typeface="Cambria Math" panose="02040503050406030204" pitchFamily="18" charset="0"/>
                        </a:rPr>
                        <m:t>=</m:t>
                      </m:r>
                      <m:r>
                        <m:rPr>
                          <m:nor/>
                        </m:rPr>
                        <a:rPr lang="en-AU" sz="2000" b="0" i="0" smtClean="0">
                          <a:ea typeface="Cambria Math" panose="02040503050406030204" pitchFamily="18" charset="0"/>
                        </a:rPr>
                        <m:t>7 </m:t>
                      </m:r>
                      <m:r>
                        <m:rPr>
                          <m:nor/>
                        </m:rPr>
                        <a:rPr lang="en-AU" sz="2000" b="0" i="0" smtClean="0">
                          <a:ea typeface="Cambria Math" panose="02040503050406030204" pitchFamily="18" charset="0"/>
                        </a:rPr>
                        <m:t>hours</m:t>
                      </m:r>
                    </m:oMath>
                  </m:oMathPara>
                </a14:m>
                <a:endParaRPr lang="en-AU" sz="2000" dirty="0"/>
              </a:p>
            </p:txBody>
          </p:sp>
        </mc:Choice>
        <mc:Fallback xmlns="">
          <p:sp>
            <p:nvSpPr>
              <p:cNvPr id="11" name="TextBox 10">
                <a:extLst>
                  <a:ext uri="{FF2B5EF4-FFF2-40B4-BE49-F238E27FC236}">
                    <a16:creationId xmlns:a16="http://schemas.microsoft.com/office/drawing/2014/main" id="{604ADFB6-B812-D6CB-1CA2-2E7073BA02CF}"/>
                  </a:ext>
                </a:extLst>
              </p:cNvPr>
              <p:cNvSpPr txBox="1">
                <a:spLocks noRot="1" noChangeAspect="1" noMove="1" noResize="1" noEditPoints="1" noAdjustHandles="1" noChangeArrowheads="1" noChangeShapeType="1" noTextEdit="1"/>
              </p:cNvSpPr>
              <p:nvPr/>
            </p:nvSpPr>
            <p:spPr>
              <a:xfrm>
                <a:off x="360000" y="3574172"/>
                <a:ext cx="6094070" cy="2708434"/>
              </a:xfrm>
              <a:prstGeom prst="rect">
                <a:avLst/>
              </a:prstGeom>
              <a:blipFill>
                <a:blip r:embed="rId5"/>
                <a:stretch>
                  <a:fillRect l="-416"/>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6579995" y="3504753"/>
            <a:ext cx="4975078" cy="730520"/>
          </a:xfrm>
          <a:prstGeom prst="wedgeRoundRectCallout">
            <a:avLst>
              <a:gd name="adj1" fmla="val -107760"/>
              <a:gd name="adj2" fmla="val 144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What is meant by angular distance?</a:t>
            </a:r>
          </a:p>
        </p:txBody>
      </p:sp>
      <p:sp>
        <p:nvSpPr>
          <p:cNvPr id="6" name="Speech Bubble: Rectangle with Corners Rounded 5">
            <a:extLst>
              <a:ext uri="{FF2B5EF4-FFF2-40B4-BE49-F238E27FC236}">
                <a16:creationId xmlns:a16="http://schemas.microsoft.com/office/drawing/2014/main" id="{BE99F871-7455-6CC1-5E90-945D765FF9A8}"/>
              </a:ext>
            </a:extLst>
          </p:cNvPr>
          <p:cNvSpPr/>
          <p:nvPr/>
        </p:nvSpPr>
        <p:spPr>
          <a:xfrm>
            <a:off x="6579995" y="4541279"/>
            <a:ext cx="4975078" cy="749635"/>
          </a:xfrm>
          <a:prstGeom prst="wedgeRoundRectCallout">
            <a:avLst>
              <a:gd name="adj1" fmla="val -115953"/>
              <a:gd name="adj2" fmla="val -1002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Why are we adding here?</a:t>
            </a:r>
          </a:p>
        </p:txBody>
      </p:sp>
      <p:sp>
        <p:nvSpPr>
          <p:cNvPr id="5" name="Speech Bubble: Rectangle with Corners Rounded 4">
            <a:extLst>
              <a:ext uri="{FF2B5EF4-FFF2-40B4-BE49-F238E27FC236}">
                <a16:creationId xmlns:a16="http://schemas.microsoft.com/office/drawing/2014/main" id="{FFAFBCC2-CFAD-8528-3DCD-E4E7C300FC27}"/>
              </a:ext>
            </a:extLst>
          </p:cNvPr>
          <p:cNvSpPr/>
          <p:nvPr/>
        </p:nvSpPr>
        <p:spPr>
          <a:xfrm>
            <a:off x="6579995" y="5596920"/>
            <a:ext cx="4975078" cy="730520"/>
          </a:xfrm>
          <a:prstGeom prst="wedgeRoundRectCallout">
            <a:avLst>
              <a:gd name="adj1" fmla="val -106749"/>
              <a:gd name="adj2" fmla="val -10012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2000" dirty="0"/>
              <a:t>Why are we dividing by 15?</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t>Latitude and longitude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a:xfrm>
                <a:off x="360000" y="1567087"/>
                <a:ext cx="11484000" cy="1203806"/>
              </a:xfrm>
            </p:spPr>
            <p:txBody>
              <a:bodyPr/>
              <a:lstStyle/>
              <a:p>
                <a:r>
                  <a:rPr lang="en-AU" dirty="0"/>
                  <a:t>What is the time difference between São Paulo, Brazil (23°S, 46°W)</a:t>
                </a:r>
                <a14:m>
                  <m:oMath xmlns:m="http://schemas.openxmlformats.org/officeDocument/2006/math">
                    <m:r>
                      <a:rPr lang="en-AU" i="1" smtClean="0">
                        <a:latin typeface="Cambria Math" panose="02040503050406030204" pitchFamily="18" charset="0"/>
                      </a:rPr>
                      <m:t> </m:t>
                    </m:r>
                  </m:oMath>
                </a14:m>
                <a:r>
                  <a:rPr lang="en-AU" dirty="0"/>
                  <a:t>and Singapore </a:t>
                </a:r>
                <a14:m>
                  <m:oMath xmlns:m="http://schemas.openxmlformats.org/officeDocument/2006/math">
                    <m:r>
                      <m:rPr>
                        <m:nor/>
                      </m:rPr>
                      <a:rPr lang="en-AU" i="0"/>
                      <m:t>(</m:t>
                    </m:r>
                    <m:r>
                      <m:rPr>
                        <m:nor/>
                      </m:rPr>
                      <a:rPr lang="en-AU" b="0" i="0" smtClean="0"/>
                      <m:t>1</m:t>
                    </m:r>
                    <m:r>
                      <m:rPr>
                        <m:nor/>
                      </m:rPr>
                      <a:rPr lang="en-AU" i="0"/>
                      <m:t>°</m:t>
                    </m:r>
                    <m:r>
                      <m:rPr>
                        <m:nor/>
                      </m:rPr>
                      <a:rPr lang="en-AU" i="0"/>
                      <m:t>N</m:t>
                    </m:r>
                    <m:r>
                      <m:rPr>
                        <m:nor/>
                      </m:rPr>
                      <a:rPr lang="en-AU" i="0"/>
                      <m:t>, 104°</m:t>
                    </m:r>
                    <m:r>
                      <m:rPr>
                        <m:nor/>
                      </m:rPr>
                      <a:rPr lang="en-AU" b="0" i="0" smtClean="0"/>
                      <m:t>E</m:t>
                    </m:r>
                    <m:r>
                      <m:rPr>
                        <m:nor/>
                      </m:rPr>
                      <a:rPr lang="en-AU" i="0"/>
                      <m:t>)</m:t>
                    </m:r>
                  </m:oMath>
                </a14:m>
                <a:r>
                  <a:rPr lang="en-AU" dirty="0"/>
                  <a:t>?</a:t>
                </a: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xfrm>
                <a:off x="360000" y="1567087"/>
                <a:ext cx="11484000" cy="1203806"/>
              </a:xfrm>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descr="text box">
                <a:extLst>
                  <a:ext uri="{FF2B5EF4-FFF2-40B4-BE49-F238E27FC236}">
                    <a16:creationId xmlns:a16="http://schemas.microsoft.com/office/drawing/2014/main" id="{EF1F7BCD-EE5F-6E8A-7A0E-18464D70EF3D}"/>
                  </a:ext>
                </a:extLst>
              </p:cNvPr>
              <p:cNvSpPr txBox="1"/>
              <p:nvPr/>
            </p:nvSpPr>
            <p:spPr>
              <a:xfrm>
                <a:off x="359999" y="3429000"/>
                <a:ext cx="11316186" cy="1756458"/>
              </a:xfrm>
              <a:prstGeom prst="rect">
                <a:avLst/>
              </a:prstGeom>
              <a:noFill/>
            </p:spPr>
            <p:txBody>
              <a:bodyPr wrap="none" lIns="0" tIns="0" rIns="0" bIns="0" rtlCol="0">
                <a:noAutofit/>
              </a:bodyPr>
              <a:lstStyle/>
              <a:p>
                <a:pPr>
                  <a:lnSpc>
                    <a:spcPct val="150000"/>
                  </a:lnSpc>
                  <a:spcAft>
                    <a:spcPts val="4800"/>
                  </a:spcAft>
                </a:pPr>
                <a14:m>
                  <m:oMathPara xmlns:m="http://schemas.openxmlformats.org/officeDocument/2006/math">
                    <m:oMathParaPr>
                      <m:jc m:val="left"/>
                    </m:oMathParaPr>
                    <m:oMath xmlns:m="http://schemas.openxmlformats.org/officeDocument/2006/math">
                      <m:r>
                        <m:rPr>
                          <m:nor/>
                        </m:rPr>
                        <a:rPr lang="en-AU" sz="1800" i="0" dirty="0">
                          <a:latin typeface="Arial" panose="020B0604020202020204" pitchFamily="34" charset="0"/>
                          <a:cs typeface="Arial" panose="020B0604020202020204" pitchFamily="34" charset="0"/>
                        </a:rPr>
                        <m:t>Angular</m:t>
                      </m:r>
                      <m:r>
                        <m:rPr>
                          <m:nor/>
                        </m:rPr>
                        <a:rPr lang="en-AU" sz="1800" i="0" dirty="0">
                          <a:latin typeface="Arial" panose="020B0604020202020204" pitchFamily="34" charset="0"/>
                          <a:cs typeface="Arial" panose="020B0604020202020204" pitchFamily="34" charset="0"/>
                        </a:rPr>
                        <m:t> </m:t>
                      </m:r>
                      <m:r>
                        <m:rPr>
                          <m:nor/>
                        </m:rPr>
                        <a:rPr lang="en-AU" sz="1800" i="0" dirty="0">
                          <a:latin typeface="Arial" panose="020B0604020202020204" pitchFamily="34" charset="0"/>
                          <a:cs typeface="Arial" panose="020B0604020202020204" pitchFamily="34" charset="0"/>
                        </a:rPr>
                        <m:t>distance</m:t>
                      </m:r>
                      <m:r>
                        <m:rPr>
                          <m:nor/>
                        </m:rPr>
                        <a:rPr lang="en-AU" sz="1800" b="0" i="0" dirty="0" smtClean="0">
                          <a:latin typeface="Arial" panose="020B0604020202020204" pitchFamily="34" charset="0"/>
                          <a:cs typeface="Arial" panose="020B0604020202020204" pitchFamily="34" charset="0"/>
                        </a:rPr>
                        <m:t> </m:t>
                      </m:r>
                      <m:r>
                        <m:rPr>
                          <m:nor/>
                          <m:aln/>
                        </m:rPr>
                        <a:rPr lang="en-AU" sz="1800" i="0" dirty="0">
                          <a:latin typeface="Arial" panose="020B0604020202020204" pitchFamily="34" charset="0"/>
                          <a:cs typeface="Arial" panose="020B0604020202020204" pitchFamily="34" charset="0"/>
                        </a:rPr>
                        <m:t>=</m:t>
                      </m:r>
                      <m:r>
                        <m:rPr>
                          <m:nor/>
                        </m:rPr>
                        <a:rPr lang="en-AU" sz="1800" b="0" i="0" dirty="0" smtClean="0">
                          <a:latin typeface="Arial" panose="020B0604020202020204" pitchFamily="34" charset="0"/>
                          <a:cs typeface="Arial" panose="020B0604020202020204" pitchFamily="34" charset="0"/>
                        </a:rPr>
                        <m:t> 104 + 46</m:t>
                      </m:r>
                    </m:oMath>
                    <m:oMath xmlns:m="http://schemas.openxmlformats.org/officeDocument/2006/math">
                      <m:r>
                        <m:rPr>
                          <m:nor/>
                          <m:aln/>
                        </m:rPr>
                        <a:rPr lang="en-AU" sz="1800" i="0">
                          <a:latin typeface="Arial" panose="020B0604020202020204" pitchFamily="34" charset="0"/>
                          <a:cs typeface="Arial" panose="020B0604020202020204" pitchFamily="34" charset="0"/>
                        </a:rPr>
                        <m:t>=</m:t>
                      </m:r>
                      <m:r>
                        <m:rPr>
                          <m:nor/>
                        </m:rPr>
                        <a:rPr lang="en-AU" sz="1800" b="0" i="0" smtClean="0">
                          <a:latin typeface="Arial" panose="020B0604020202020204" pitchFamily="34" charset="0"/>
                          <a:cs typeface="Arial" panose="020B0604020202020204" pitchFamily="34" charset="0"/>
                        </a:rPr>
                        <m:t> 150</m:t>
                      </m:r>
                      <m:r>
                        <m:rPr>
                          <m:nor/>
                        </m:rPr>
                        <a:rPr lang="en-AU" sz="1800" i="0">
                          <a:latin typeface="Arial" panose="020B0604020202020204" pitchFamily="34" charset="0"/>
                          <a:ea typeface="Cambria Math" panose="02040503050406030204" pitchFamily="18" charset="0"/>
                          <a:cs typeface="Arial" panose="020B0604020202020204" pitchFamily="34" charset="0"/>
                        </a:rPr>
                        <m:t>°</m:t>
                      </m:r>
                    </m:oMath>
                  </m:oMathPara>
                </a14:m>
                <a:endParaRPr lang="en-AU" sz="1800" i="0" dirty="0">
                  <a:latin typeface="Cambria Math" panose="02040503050406030204" pitchFamily="18" charset="0"/>
                  <a:ea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m:rPr>
                          <m:nor/>
                        </m:rPr>
                        <a:rPr lang="en-AU" sz="1800" i="0">
                          <a:latin typeface="Arial" panose="020B0604020202020204" pitchFamily="34" charset="0"/>
                          <a:ea typeface="Cambria Math" panose="02040503050406030204" pitchFamily="18" charset="0"/>
                          <a:cs typeface="Arial" panose="020B0604020202020204" pitchFamily="34" charset="0"/>
                        </a:rPr>
                        <m:t>Time</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difference</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 </m:t>
                      </m:r>
                      <m:r>
                        <m:rPr>
                          <m:nor/>
                          <m:aln/>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 150</m:t>
                      </m:r>
                      <m:r>
                        <m:rPr>
                          <m:nor/>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i="0">
                          <a:latin typeface="Arial" panose="020B0604020202020204" pitchFamily="34" charset="0"/>
                          <a:ea typeface="Cambria Math" panose="02040503050406030204" pitchFamily="18" charset="0"/>
                          <a:cs typeface="Arial" panose="020B0604020202020204" pitchFamily="34" charset="0"/>
                        </a:rPr>
                        <m:t>15</m:t>
                      </m:r>
                    </m:oMath>
                    <m:oMath xmlns:m="http://schemas.openxmlformats.org/officeDocument/2006/math">
                      <m:r>
                        <m:rPr>
                          <m:nor/>
                          <m:aln/>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 10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hours</m:t>
                      </m:r>
                    </m:oMath>
                  </m:oMathPara>
                </a14:m>
                <a:br>
                  <a:rPr lang="en-AU" sz="1800" i="0" dirty="0">
                    <a:latin typeface="Cambria Math" panose="02040503050406030204" pitchFamily="18" charset="0"/>
                    <a:ea typeface="Cambria Math" panose="02040503050406030204" pitchFamily="18" charset="0"/>
                    <a:cs typeface="Arial" panose="020B0604020202020204" pitchFamily="34" charset="0"/>
                  </a:rPr>
                </a:br>
                <a:endParaRPr lang="en-AU" sz="1800" dirty="0">
                  <a:latin typeface="Arial" panose="020B0604020202020204" pitchFamily="34" charset="0"/>
                  <a:cs typeface="Arial" panose="020B0604020202020204" pitchFamily="34" charset="0"/>
                </a:endParaRPr>
              </a:p>
            </p:txBody>
          </p:sp>
        </mc:Choice>
        <mc:Fallback xmlns="">
          <p:sp>
            <p:nvSpPr>
              <p:cNvPr id="6" name="TextBox 5" descr="text box">
                <a:extLst>
                  <a:ext uri="{FF2B5EF4-FFF2-40B4-BE49-F238E27FC236}">
                    <a16:creationId xmlns:a16="http://schemas.microsoft.com/office/drawing/2014/main" id="{EF1F7BCD-EE5F-6E8A-7A0E-18464D70EF3D}"/>
                  </a:ext>
                </a:extLst>
              </p:cNvPr>
              <p:cNvSpPr txBox="1">
                <a:spLocks noRot="1" noChangeAspect="1" noMove="1" noResize="1" noEditPoints="1" noAdjustHandles="1" noChangeArrowheads="1" noChangeShapeType="1" noTextEdit="1"/>
              </p:cNvSpPr>
              <p:nvPr/>
            </p:nvSpPr>
            <p:spPr>
              <a:xfrm>
                <a:off x="359999" y="3429000"/>
                <a:ext cx="11316186" cy="1756458"/>
              </a:xfrm>
              <a:prstGeom prst="rect">
                <a:avLst/>
              </a:prstGeom>
              <a:blipFill>
                <a:blip r:embed="rId3"/>
                <a:stretch>
                  <a:fillRect l="-1009" b="-3237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Lst>
          </p:cNvPr>
          <p:cNvSpPr>
            <a:spLocks noGrp="1"/>
          </p:cNvSpPr>
          <p:nvPr>
            <p:ph type="sldNum" sz="quarter" idx="12"/>
          </p:nvPr>
        </p:nvSpPr>
        <p:spPr/>
        <p:txBody>
          <a:bodyPr/>
          <a:lstStyle/>
          <a:p>
            <a:fld id="{10A01DC5-1685-4615-8240-15192985C6A2}" type="slidenum">
              <a:rPr lang="en-AU" smtClean="0"/>
              <a:t>16</a:t>
            </a:fld>
            <a:endParaRPr lang="en-AU"/>
          </a:p>
        </p:txBody>
      </p:sp>
      <p:pic>
        <p:nvPicPr>
          <p:cNvPr id="10" name="Picture 9" descr="Time line showing the angular distance between Sao Paulo and Singapore">
            <a:extLst>
              <a:ext uri="{FF2B5EF4-FFF2-40B4-BE49-F238E27FC236}">
                <a16:creationId xmlns:a16="http://schemas.microsoft.com/office/drawing/2014/main" id="{7600E132-D65B-C616-D91B-EF8EEBE89813}"/>
              </a:ext>
            </a:extLst>
          </p:cNvPr>
          <p:cNvPicPr>
            <a:picLocks noChangeAspect="1"/>
          </p:cNvPicPr>
          <p:nvPr/>
        </p:nvPicPr>
        <p:blipFill>
          <a:blip r:embed="rId4"/>
          <a:stretch>
            <a:fillRect/>
          </a:stretch>
        </p:blipFill>
        <p:spPr>
          <a:xfrm>
            <a:off x="1179965" y="2168990"/>
            <a:ext cx="9832070" cy="1172560"/>
          </a:xfrm>
          <a:prstGeom prst="rect">
            <a:avLst/>
          </a:prstGeom>
        </p:spPr>
      </p:pic>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023D-28BE-EB05-8805-FB70EA9BE3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0EFE5-D114-67EF-3FC2-AAC5F3290C67}"/>
              </a:ext>
            </a:extLst>
          </p:cNvPr>
          <p:cNvSpPr>
            <a:spLocks noGrp="1"/>
          </p:cNvSpPr>
          <p:nvPr>
            <p:ph type="title"/>
          </p:nvPr>
        </p:nvSpPr>
        <p:spPr/>
        <p:txBody>
          <a:bodyPr/>
          <a:lstStyle/>
          <a:p>
            <a:r>
              <a:rPr lang="en-AU" dirty="0"/>
              <a:t>Latitude and longitude (3)</a:t>
            </a:r>
            <a:endParaRPr lang="en-AU" dirty="0">
              <a:latin typeface="+mj-lt"/>
            </a:endParaRPr>
          </a:p>
        </p:txBody>
      </p:sp>
      <p:sp>
        <p:nvSpPr>
          <p:cNvPr id="13" name="Text Placeholder 12">
            <a:extLst>
              <a:ext uri="{FF2B5EF4-FFF2-40B4-BE49-F238E27FC236}">
                <a16:creationId xmlns:a16="http://schemas.microsoft.com/office/drawing/2014/main" id="{3C23A66D-9691-9B52-DBD0-B063B89FED1C}"/>
              </a:ext>
            </a:extLst>
          </p:cNvPr>
          <p:cNvSpPr>
            <a:spLocks noGrp="1"/>
          </p:cNvSpPr>
          <p:nvPr>
            <p:ph type="body" sz="quarter" idx="18"/>
          </p:nvPr>
        </p:nvSpPr>
        <p:spPr>
          <a:xfrm>
            <a:off x="360000" y="982520"/>
            <a:ext cx="11483998" cy="356423"/>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97B8292-A484-BC7D-15F0-6CA9955EDB8E}"/>
                  </a:ext>
                </a:extLst>
              </p:cNvPr>
              <p:cNvSpPr>
                <a:spLocks noGrp="1"/>
              </p:cNvSpPr>
              <p:nvPr>
                <p:ph type="body" sz="quarter" idx="17"/>
              </p:nvPr>
            </p:nvSpPr>
            <p:spPr>
              <a:xfrm>
                <a:off x="360000" y="1415862"/>
                <a:ext cx="11483998" cy="1443085"/>
              </a:xfrm>
            </p:spPr>
            <p:txBody>
              <a:bodyPr numCol="2"/>
              <a:lstStyle/>
              <a:p>
                <a:r>
                  <a:rPr lang="en-AU" dirty="0"/>
                  <a:t>If it is 11 am Wednesday in Karur, India </a:t>
                </a:r>
                <a14:m>
                  <m:oMath xmlns:m="http://schemas.openxmlformats.org/officeDocument/2006/math">
                    <m:d>
                      <m:dPr>
                        <m:ctrlPr>
                          <a:rPr lang="en-AU" i="1">
                            <a:latin typeface="Cambria Math" panose="02040503050406030204" pitchFamily="18" charset="0"/>
                          </a:rPr>
                        </m:ctrlPr>
                      </m:dPr>
                      <m:e>
                        <m:r>
                          <m:rPr>
                            <m:nor/>
                          </m:rPr>
                          <a:rPr lang="en-AU" b="0" i="0" smtClean="0"/>
                          <m:t>11</m:t>
                        </m:r>
                        <m:r>
                          <m:rPr>
                            <m:nor/>
                          </m:rPr>
                          <a:rPr lang="en-AU" i="0"/>
                          <m:t>°</m:t>
                        </m:r>
                        <m:r>
                          <m:rPr>
                            <m:nor/>
                          </m:rPr>
                          <a:rPr lang="en-AU" b="0" i="0" smtClean="0"/>
                          <m:t>N</m:t>
                        </m:r>
                        <m:r>
                          <m:rPr>
                            <m:nor/>
                          </m:rPr>
                          <a:rPr lang="en-AU" i="0"/>
                          <m:t>, </m:t>
                        </m:r>
                        <m:r>
                          <m:rPr>
                            <m:nor/>
                          </m:rPr>
                          <a:rPr lang="en-AU" b="0" i="0" smtClean="0"/>
                          <m:t>78</m:t>
                        </m:r>
                        <m:r>
                          <m:rPr>
                            <m:nor/>
                          </m:rPr>
                          <a:rPr lang="en-AU" i="0"/>
                          <m:t>°</m:t>
                        </m:r>
                        <m:r>
                          <m:rPr>
                            <m:nor/>
                          </m:rPr>
                          <a:rPr lang="en-AU" i="0"/>
                          <m:t>E</m:t>
                        </m:r>
                      </m:e>
                    </m:d>
                    <m:r>
                      <a:rPr lang="en-AU" b="0" i="0" smtClean="0">
                        <a:latin typeface="Cambria Math" panose="02040503050406030204" pitchFamily="18" charset="0"/>
                      </a:rPr>
                      <m:t>, </m:t>
                    </m:r>
                  </m:oMath>
                </a14:m>
                <a:r>
                  <a:rPr lang="en-AU" dirty="0"/>
                  <a:t>what time is it in Stockholm, Sweeden </a:t>
                </a:r>
                <a:br>
                  <a:rPr lang="en-AU" dirty="0"/>
                </a:br>
                <a14:m>
                  <m:oMath xmlns:m="http://schemas.openxmlformats.org/officeDocument/2006/math">
                    <m:r>
                      <m:rPr>
                        <m:nor/>
                      </m:rPr>
                      <a:rPr lang="en-AU" i="0"/>
                      <m:t>(</m:t>
                    </m:r>
                    <m:r>
                      <m:rPr>
                        <m:nor/>
                      </m:rPr>
                      <a:rPr lang="en-AU" b="0" i="0" smtClean="0"/>
                      <m:t>59</m:t>
                    </m:r>
                    <m:r>
                      <m:rPr>
                        <m:nor/>
                      </m:rPr>
                      <a:rPr lang="en-AU" i="0"/>
                      <m:t>°</m:t>
                    </m:r>
                    <m:r>
                      <m:rPr>
                        <m:nor/>
                      </m:rPr>
                      <a:rPr lang="en-AU" i="0"/>
                      <m:t>N</m:t>
                    </m:r>
                    <m:r>
                      <m:rPr>
                        <m:nor/>
                      </m:rPr>
                      <a:rPr lang="en-AU" i="0"/>
                      <m:t>, </m:t>
                    </m:r>
                    <m:r>
                      <m:rPr>
                        <m:nor/>
                      </m:rPr>
                      <a:rPr lang="en-AU" i="0"/>
                      <m:t>18</m:t>
                    </m:r>
                    <m:r>
                      <m:rPr>
                        <m:nor/>
                      </m:rPr>
                      <a:rPr lang="en-AU" i="0"/>
                      <m:t>°</m:t>
                    </m:r>
                    <m:r>
                      <m:rPr>
                        <m:nor/>
                      </m:rPr>
                      <a:rPr lang="en-AU" b="0" i="0" smtClean="0"/>
                      <m:t>E</m:t>
                    </m:r>
                    <m:r>
                      <m:rPr>
                        <m:nor/>
                      </m:rPr>
                      <a:rPr lang="en-AU" i="0"/>
                      <m:t>)</m:t>
                    </m:r>
                  </m:oMath>
                </a14:m>
                <a:r>
                  <a:rPr lang="en-AU" dirty="0"/>
                  <a:t>?</a:t>
                </a:r>
              </a:p>
            </p:txBody>
          </p:sp>
        </mc:Choice>
        <mc:Fallback xmlns="">
          <p:sp>
            <p:nvSpPr>
              <p:cNvPr id="12" name="Text Placeholder 11">
                <a:extLst>
                  <a:ext uri="{FF2B5EF4-FFF2-40B4-BE49-F238E27FC236}">
                    <a16:creationId xmlns:a16="http://schemas.microsoft.com/office/drawing/2014/main" id="{997B8292-A484-BC7D-15F0-6CA9955EDB8E}"/>
                  </a:ext>
                </a:extLst>
              </p:cNvPr>
              <p:cNvSpPr>
                <a:spLocks noGrp="1" noRot="1" noChangeAspect="1" noMove="1" noResize="1" noEditPoints="1" noAdjustHandles="1" noChangeArrowheads="1" noChangeShapeType="1" noTextEdit="1"/>
              </p:cNvSpPr>
              <p:nvPr>
                <p:ph type="body" sz="quarter" idx="17"/>
              </p:nvPr>
            </p:nvSpPr>
            <p:spPr>
              <a:xfrm>
                <a:off x="360000" y="1415862"/>
                <a:ext cx="11483998" cy="1443085"/>
              </a:xfrm>
              <a:blipFill>
                <a:blip r:embed="rId3"/>
                <a:stretch>
                  <a:fillRect l="-1326" t="-30435" b="-17391"/>
                </a:stretch>
              </a:blipFill>
            </p:spPr>
            <p:txBody>
              <a:bodyPr/>
              <a:lstStyle/>
              <a:p>
                <a:r>
                  <a:rPr lang="en-US">
                    <a:noFill/>
                  </a:rPr>
                  <a:t> </a:t>
                </a:r>
              </a:p>
            </p:txBody>
          </p:sp>
        </mc:Fallback>
      </mc:AlternateContent>
      <p:pic>
        <p:nvPicPr>
          <p:cNvPr id="6" name="Picture 5" descr="Number line showing the angular distance between Karur 78E and Stockholm 18E.">
            <a:extLst>
              <a:ext uri="{FF2B5EF4-FFF2-40B4-BE49-F238E27FC236}">
                <a16:creationId xmlns:a16="http://schemas.microsoft.com/office/drawing/2014/main" id="{662A58C7-6C65-390D-61FA-547D9E24EA26}"/>
              </a:ext>
            </a:extLst>
          </p:cNvPr>
          <p:cNvPicPr>
            <a:picLocks noChangeAspect="1"/>
          </p:cNvPicPr>
          <p:nvPr/>
        </p:nvPicPr>
        <p:blipFill>
          <a:blip r:embed="rId4"/>
          <a:stretch>
            <a:fillRect/>
          </a:stretch>
        </p:blipFill>
        <p:spPr>
          <a:xfrm>
            <a:off x="2219974" y="2755824"/>
            <a:ext cx="8938074" cy="159530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49BFEA-FDD4-1E3E-A7AF-CFDD43F7C5A0}"/>
                  </a:ext>
                </a:extLst>
              </p:cNvPr>
              <p:cNvSpPr txBox="1"/>
              <p:nvPr/>
            </p:nvSpPr>
            <p:spPr>
              <a:xfrm>
                <a:off x="360000" y="4725842"/>
                <a:ext cx="6094070" cy="132343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AU" sz="2000" i="0" dirty="0" smtClean="0"/>
                        <m:t>Angular</m:t>
                      </m:r>
                      <m:r>
                        <m:rPr>
                          <m:nor/>
                        </m:rPr>
                        <a:rPr lang="en-AU" sz="2000" i="0" dirty="0" smtClean="0"/>
                        <m:t> </m:t>
                      </m:r>
                      <m:r>
                        <m:rPr>
                          <m:nor/>
                        </m:rPr>
                        <a:rPr lang="en-AU" sz="2000" i="0" dirty="0" smtClean="0"/>
                        <m:t>distance</m:t>
                      </m:r>
                      <m:r>
                        <m:rPr>
                          <m:nor/>
                          <m:aln/>
                        </m:rPr>
                        <a:rPr lang="en-AU" sz="2000" i="0" dirty="0" smtClean="0"/>
                        <m:t>=</m:t>
                      </m:r>
                      <m:r>
                        <m:rPr>
                          <m:nor/>
                        </m:rPr>
                        <a:rPr lang="en-AU" sz="2000" b="0" i="0" dirty="0" smtClean="0"/>
                        <m:t>78 </m:t>
                      </m:r>
                      <m:r>
                        <m:rPr>
                          <m:nor/>
                        </m:rPr>
                        <a:rPr lang="en-AU" sz="2000" b="0" i="0" dirty="0" smtClean="0"/>
                        <m:t>− </m:t>
                      </m:r>
                      <m:r>
                        <m:rPr>
                          <m:nor/>
                        </m:rPr>
                        <a:rPr lang="en-AU" sz="2000" b="0" i="0" dirty="0" smtClean="0"/>
                        <m:t>18</m:t>
                      </m:r>
                    </m:oMath>
                    <m:oMath xmlns:m="http://schemas.openxmlformats.org/officeDocument/2006/math">
                      <m:r>
                        <m:rPr>
                          <m:nor/>
                          <m:aln/>
                        </m:rPr>
                        <a:rPr lang="en-AU" sz="2000" i="0"/>
                        <m:t>=</m:t>
                      </m:r>
                      <m:r>
                        <m:rPr>
                          <m:nor/>
                        </m:rPr>
                        <a:rPr lang="en-AU" sz="2000" b="0" i="0" smtClean="0"/>
                        <m:t>60</m:t>
                      </m:r>
                      <m:r>
                        <m:rPr>
                          <m:nor/>
                        </m:rPr>
                        <a:rPr lang="en-AU" sz="2000" i="0">
                          <a:ea typeface="Cambria Math" panose="02040503050406030204" pitchFamily="18" charset="0"/>
                        </a:rPr>
                        <m:t>°</m:t>
                      </m:r>
                    </m:oMath>
                    <m:oMath xmlns:m="http://schemas.openxmlformats.org/officeDocument/2006/math">
                      <m:r>
                        <m:rPr>
                          <m:nor/>
                        </m:rPr>
                        <a:rPr lang="en-AU" sz="2000" i="0">
                          <a:ea typeface="Cambria Math" panose="02040503050406030204" pitchFamily="18" charset="0"/>
                        </a:rPr>
                        <m:t>Time</m:t>
                      </m:r>
                      <m:r>
                        <m:rPr>
                          <m:nor/>
                        </m:rPr>
                        <a:rPr lang="en-AU" sz="2000" i="0">
                          <a:ea typeface="Cambria Math" panose="02040503050406030204" pitchFamily="18" charset="0"/>
                        </a:rPr>
                        <m:t> </m:t>
                      </m:r>
                      <m:r>
                        <m:rPr>
                          <m:nor/>
                        </m:rPr>
                        <a:rPr lang="en-AU" sz="2000" i="0">
                          <a:ea typeface="Cambria Math" panose="02040503050406030204" pitchFamily="18" charset="0"/>
                        </a:rPr>
                        <m:t>difference</m:t>
                      </m:r>
                      <m:r>
                        <m:rPr>
                          <m:nor/>
                          <m:aln/>
                        </m:rPr>
                        <a:rPr lang="en-AU" sz="2000" i="0">
                          <a:ea typeface="Cambria Math" panose="02040503050406030204" pitchFamily="18" charset="0"/>
                        </a:rPr>
                        <m:t>=</m:t>
                      </m:r>
                      <m:r>
                        <m:rPr>
                          <m:nor/>
                        </m:rPr>
                        <a:rPr lang="en-AU" sz="2000" b="0" i="0" smtClean="0">
                          <a:ea typeface="Cambria Math" panose="02040503050406030204" pitchFamily="18" charset="0"/>
                        </a:rPr>
                        <m:t>60</m:t>
                      </m:r>
                      <m:r>
                        <m:rPr>
                          <m:nor/>
                        </m:rPr>
                        <a:rPr lang="en-AU" sz="2000" i="0">
                          <a:ea typeface="Cambria Math" panose="02040503050406030204" pitchFamily="18" charset="0"/>
                        </a:rPr>
                        <m:t>÷</m:t>
                      </m:r>
                      <m:r>
                        <m:rPr>
                          <m:nor/>
                        </m:rPr>
                        <a:rPr lang="en-AU" sz="2000" i="0">
                          <a:ea typeface="Cambria Math" panose="02040503050406030204" pitchFamily="18" charset="0"/>
                        </a:rPr>
                        <m:t>15</m:t>
                      </m:r>
                    </m:oMath>
                    <m:oMath xmlns:m="http://schemas.openxmlformats.org/officeDocument/2006/math">
                      <m:r>
                        <m:rPr>
                          <m:nor/>
                          <m:aln/>
                        </m:rPr>
                        <a:rPr lang="en-AU" sz="2000" i="0">
                          <a:ea typeface="Cambria Math" panose="02040503050406030204" pitchFamily="18" charset="0"/>
                        </a:rPr>
                        <m:t>=</m:t>
                      </m:r>
                      <m:r>
                        <m:rPr>
                          <m:nor/>
                        </m:rPr>
                        <a:rPr lang="en-AU" sz="2000" b="0" i="0" smtClean="0">
                          <a:ea typeface="Cambria Math" panose="02040503050406030204" pitchFamily="18" charset="0"/>
                        </a:rPr>
                        <m:t>4 </m:t>
                      </m:r>
                      <m:r>
                        <m:rPr>
                          <m:nor/>
                        </m:rPr>
                        <a:rPr lang="en-AU" sz="2000" b="0" i="0" smtClean="0">
                          <a:ea typeface="Cambria Math" panose="02040503050406030204" pitchFamily="18" charset="0"/>
                        </a:rPr>
                        <m:t>hours</m:t>
                      </m:r>
                    </m:oMath>
                  </m:oMathPara>
                </a14:m>
                <a:endParaRPr lang="en-US" sz="2000" dirty="0"/>
              </a:p>
            </p:txBody>
          </p:sp>
        </mc:Choice>
        <mc:Fallback xmlns="">
          <p:sp>
            <p:nvSpPr>
              <p:cNvPr id="7" name="TextBox 6">
                <a:extLst>
                  <a:ext uri="{FF2B5EF4-FFF2-40B4-BE49-F238E27FC236}">
                    <a16:creationId xmlns:a16="http://schemas.microsoft.com/office/drawing/2014/main" id="{7849BFEA-FDD4-1E3E-A7AF-CFDD43F7C5A0}"/>
                  </a:ext>
                </a:extLst>
              </p:cNvPr>
              <p:cNvSpPr txBox="1">
                <a:spLocks noRot="1" noChangeAspect="1" noMove="1" noResize="1" noEditPoints="1" noAdjustHandles="1" noChangeArrowheads="1" noChangeShapeType="1" noTextEdit="1"/>
              </p:cNvSpPr>
              <p:nvPr/>
            </p:nvSpPr>
            <p:spPr>
              <a:xfrm>
                <a:off x="360000" y="4725842"/>
                <a:ext cx="6094070" cy="1323439"/>
              </a:xfrm>
              <a:prstGeom prst="rect">
                <a:avLst/>
              </a:prstGeom>
              <a:blipFill>
                <a:blip r:embed="rId5"/>
                <a:stretch>
                  <a:fillRect l="-416" t="-952" b="-3810"/>
                </a:stretch>
              </a:blipFill>
            </p:spPr>
            <p:txBody>
              <a:bodyPr/>
              <a:lstStyle/>
              <a:p>
                <a:r>
                  <a:rPr lang="en-US">
                    <a:noFill/>
                  </a:rPr>
                  <a:t> </a:t>
                </a:r>
              </a:p>
            </p:txBody>
          </p:sp>
        </mc:Fallback>
      </mc:AlternateContent>
      <p:sp>
        <p:nvSpPr>
          <p:cNvPr id="15" name="Speech Bubble: Rectangle with Corners Rounded 14">
            <a:extLst>
              <a:ext uri="{FF2B5EF4-FFF2-40B4-BE49-F238E27FC236}">
                <a16:creationId xmlns:a16="http://schemas.microsoft.com/office/drawing/2014/main" id="{C5D7898E-15DF-6910-DD4D-60E4C71BE88C}"/>
              </a:ext>
            </a:extLst>
          </p:cNvPr>
          <p:cNvSpPr/>
          <p:nvPr/>
        </p:nvSpPr>
        <p:spPr>
          <a:xfrm>
            <a:off x="4063150" y="4725842"/>
            <a:ext cx="2625861" cy="1142211"/>
          </a:xfrm>
          <a:prstGeom prst="wedgeRoundRectCallout">
            <a:avLst>
              <a:gd name="adj1" fmla="val -74882"/>
              <a:gd name="adj2" fmla="val -3219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are these angles being subtracted?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A69B785-7D46-ACD3-7DFB-DFB8B7CF7189}"/>
                  </a:ext>
                </a:extLst>
              </p:cNvPr>
              <p:cNvSpPr txBox="1"/>
              <p:nvPr/>
            </p:nvSpPr>
            <p:spPr>
              <a:xfrm>
                <a:off x="6790852" y="4410527"/>
                <a:ext cx="4222249" cy="2331772"/>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m:rPr>
                          <m:nor/>
                        </m:rPr>
                        <a:rPr lang="en-AU" sz="1800" b="0" i="0" smtClean="0">
                          <a:latin typeface="Arial" panose="020B0604020202020204" pitchFamily="34" charset="0"/>
                          <a:ea typeface="Cambria Math" panose="02040503050406030204" pitchFamily="18" charset="0"/>
                          <a:cs typeface="Arial" panose="020B0604020202020204" pitchFamily="34" charset="0"/>
                        </a:rPr>
                        <m:t>Karur</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is</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ahead</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of</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Stockholm</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time</m:t>
                      </m:r>
                    </m:oMath>
                    <m:oMath xmlns:m="http://schemas.openxmlformats.org/officeDocument/2006/math">
                      <m:r>
                        <m:rPr>
                          <m:nor/>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i="0">
                          <a:latin typeface="Arial" panose="020B0604020202020204" pitchFamily="34" charset="0"/>
                          <a:ea typeface="Cambria Math" panose="02040503050406030204" pitchFamily="18" charset="0"/>
                          <a:cs typeface="Arial" panose="020B0604020202020204" pitchFamily="34" charset="0"/>
                        </a:rPr>
                        <m:t>11 </m:t>
                      </m:r>
                      <m:r>
                        <m:rPr>
                          <m:nor/>
                        </m:rPr>
                        <a:rPr lang="en-AU" sz="1800" i="0">
                          <a:latin typeface="Arial" panose="020B0604020202020204" pitchFamily="34" charset="0"/>
                          <a:ea typeface="Cambria Math" panose="02040503050406030204" pitchFamily="18" charset="0"/>
                          <a:cs typeface="Arial" panose="020B0604020202020204" pitchFamily="34" charset="0"/>
                        </a:rPr>
                        <m:t>am</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4 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hours</m:t>
                      </m:r>
                    </m:oMath>
                    <m:oMath xmlns:m="http://schemas.openxmlformats.org/officeDocument/2006/math">
                      <m:r>
                        <m:rPr>
                          <m:nor/>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7 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am</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Wednesday</m:t>
                      </m:r>
                    </m:oMath>
                  </m:oMathPara>
                </a14:m>
                <a:endParaRPr lang="en-AU" sz="1800" dirty="0">
                  <a:latin typeface="Arial" panose="020B0604020202020204" pitchFamily="34" charset="0"/>
                  <a:cs typeface="Arial" panose="020B0604020202020204" pitchFamily="34" charset="0"/>
                </a:endParaRPr>
              </a:p>
              <a:p>
                <a:pPr algn="l"/>
                <a:endParaRPr lang="en-AU" sz="1800" dirty="0"/>
              </a:p>
            </p:txBody>
          </p:sp>
        </mc:Choice>
        <mc:Fallback xmlns="">
          <p:sp>
            <p:nvSpPr>
              <p:cNvPr id="14" name="TextBox 13">
                <a:extLst>
                  <a:ext uri="{FF2B5EF4-FFF2-40B4-BE49-F238E27FC236}">
                    <a16:creationId xmlns:a16="http://schemas.microsoft.com/office/drawing/2014/main" id="{3A69B785-7D46-ACD3-7DFB-DFB8B7CF7189}"/>
                  </a:ext>
                </a:extLst>
              </p:cNvPr>
              <p:cNvSpPr txBox="1">
                <a:spLocks noRot="1" noChangeAspect="1" noMove="1" noResize="1" noEditPoints="1" noAdjustHandles="1" noChangeArrowheads="1" noChangeShapeType="1" noTextEdit="1"/>
              </p:cNvSpPr>
              <p:nvPr/>
            </p:nvSpPr>
            <p:spPr>
              <a:xfrm>
                <a:off x="6790852" y="4410527"/>
                <a:ext cx="4222249" cy="2331772"/>
              </a:xfrm>
              <a:prstGeom prst="rect">
                <a:avLst/>
              </a:prstGeom>
              <a:blipFill>
                <a:blip r:embed="rId6"/>
                <a:stretch>
                  <a:fillRect/>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66D44219-9D90-941E-2CD4-BFB1FD6E6220}"/>
              </a:ext>
            </a:extLst>
          </p:cNvPr>
          <p:cNvSpPr/>
          <p:nvPr/>
        </p:nvSpPr>
        <p:spPr>
          <a:xfrm>
            <a:off x="9412014" y="4944307"/>
            <a:ext cx="2431984" cy="1142211"/>
          </a:xfrm>
          <a:prstGeom prst="wedgeRoundRectCallout">
            <a:avLst>
              <a:gd name="adj1" fmla="val -63170"/>
              <a:gd name="adj2" fmla="val -382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do we subtract time?</a:t>
            </a:r>
          </a:p>
        </p:txBody>
      </p:sp>
      <p:sp>
        <p:nvSpPr>
          <p:cNvPr id="3" name="Slide Number Placeholder 2">
            <a:extLst>
              <a:ext uri="{FF2B5EF4-FFF2-40B4-BE49-F238E27FC236}">
                <a16:creationId xmlns:a16="http://schemas.microsoft.com/office/drawing/2014/main" id="{40178E35-D46D-AAA3-A74D-C581C9F798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0889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DBC6-0507-6286-B452-B22EFEA4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3EFA2-358A-BB1D-A32D-72B75C0E6520}"/>
              </a:ext>
            </a:extLst>
          </p:cNvPr>
          <p:cNvSpPr>
            <a:spLocks noGrp="1"/>
          </p:cNvSpPr>
          <p:nvPr>
            <p:ph type="title"/>
          </p:nvPr>
        </p:nvSpPr>
        <p:spPr/>
        <p:txBody>
          <a:bodyPr/>
          <a:lstStyle/>
          <a:p>
            <a:r>
              <a:rPr lang="en-AU" dirty="0"/>
              <a:t>Latitude and longitude (4)</a:t>
            </a:r>
          </a:p>
        </p:txBody>
      </p:sp>
      <p:sp>
        <p:nvSpPr>
          <p:cNvPr id="4" name="Text Placeholder 3">
            <a:extLst>
              <a:ext uri="{FF2B5EF4-FFF2-40B4-BE49-F238E27FC236}">
                <a16:creationId xmlns:a16="http://schemas.microsoft.com/office/drawing/2014/main" id="{C46661C2-2DC6-6FCA-36B7-382FF4B33C2F}"/>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DB3AAD6-B0C8-9913-4AB6-4AD32E0E200F}"/>
                  </a:ext>
                </a:extLst>
              </p:cNvPr>
              <p:cNvSpPr>
                <a:spLocks noGrp="1"/>
              </p:cNvSpPr>
              <p:nvPr>
                <p:ph type="body" sz="quarter" idx="17"/>
              </p:nvPr>
            </p:nvSpPr>
            <p:spPr>
              <a:xfrm>
                <a:off x="360000" y="1567087"/>
                <a:ext cx="11484000" cy="1039692"/>
              </a:xfrm>
            </p:spPr>
            <p:txBody>
              <a:bodyPr/>
              <a:lstStyle/>
              <a:p>
                <a:r>
                  <a:rPr lang="en-AU" dirty="0"/>
                  <a:t>If it is 5 pm Thursday in Zhangye, China </a:t>
                </a:r>
                <a14:m>
                  <m:oMath xmlns:m="http://schemas.openxmlformats.org/officeDocument/2006/math">
                    <m:d>
                      <m:dPr>
                        <m:ctrlPr>
                          <a:rPr lang="en-AU" i="1">
                            <a:latin typeface="Cambria Math" panose="02040503050406030204" pitchFamily="18" charset="0"/>
                          </a:rPr>
                        </m:ctrlPr>
                      </m:dPr>
                      <m:e>
                        <m:r>
                          <m:rPr>
                            <m:nor/>
                          </m:rPr>
                          <a:rPr lang="en-AU" b="0" i="0" smtClean="0"/>
                          <m:t>40</m:t>
                        </m:r>
                        <m:r>
                          <m:rPr>
                            <m:nor/>
                          </m:rPr>
                          <a:rPr lang="en-AU" i="0"/>
                          <m:t>°</m:t>
                        </m:r>
                        <m:r>
                          <m:rPr>
                            <m:nor/>
                          </m:rPr>
                          <a:rPr lang="en-AU" b="0" i="0" smtClean="0"/>
                          <m:t>N</m:t>
                        </m:r>
                        <m:r>
                          <m:rPr>
                            <m:nor/>
                          </m:rPr>
                          <a:rPr lang="en-AU" i="0"/>
                          <m:t>, </m:t>
                        </m:r>
                        <m:r>
                          <m:rPr>
                            <m:nor/>
                          </m:rPr>
                          <a:rPr lang="en-AU" i="0"/>
                          <m:t>100</m:t>
                        </m:r>
                        <m:r>
                          <m:rPr>
                            <m:nor/>
                          </m:rPr>
                          <a:rPr lang="en-AU" i="0"/>
                          <m:t>°</m:t>
                        </m:r>
                        <m:r>
                          <m:rPr>
                            <m:nor/>
                          </m:rPr>
                          <a:rPr lang="en-AU" i="0"/>
                          <m:t>E</m:t>
                        </m:r>
                      </m:e>
                    </m:d>
                    <m:r>
                      <a:rPr lang="en-AU">
                        <a:latin typeface="Cambria Math" panose="02040503050406030204" pitchFamily="18" charset="0"/>
                      </a:rPr>
                      <m:t>, </m:t>
                    </m:r>
                  </m:oMath>
                </a14:m>
                <a:r>
                  <a:rPr lang="en-AU" dirty="0"/>
                  <a:t>what time is it in Auckland, New Zealand </a:t>
                </a:r>
                <a14:m>
                  <m:oMath xmlns:m="http://schemas.openxmlformats.org/officeDocument/2006/math">
                    <m:r>
                      <m:rPr>
                        <m:nor/>
                      </m:rPr>
                      <a:rPr lang="en-AU" i="0"/>
                      <m:t>(</m:t>
                    </m:r>
                    <m:r>
                      <m:rPr>
                        <m:nor/>
                      </m:rPr>
                      <a:rPr lang="en-AU" b="0" i="0" smtClean="0"/>
                      <m:t>37</m:t>
                    </m:r>
                    <m:r>
                      <m:rPr>
                        <m:nor/>
                      </m:rPr>
                      <a:rPr lang="en-AU" i="0"/>
                      <m:t>°</m:t>
                    </m:r>
                    <m:r>
                      <m:rPr>
                        <m:nor/>
                      </m:rPr>
                      <a:rPr lang="en-AU" b="0" i="0" smtClean="0"/>
                      <m:t>S</m:t>
                    </m:r>
                    <m:r>
                      <m:rPr>
                        <m:nor/>
                      </m:rPr>
                      <a:rPr lang="en-AU" i="0"/>
                      <m:t>, </m:t>
                    </m:r>
                    <m:r>
                      <m:rPr>
                        <m:nor/>
                      </m:rPr>
                      <a:rPr lang="en-AU" i="0"/>
                      <m:t>175</m:t>
                    </m:r>
                    <m:r>
                      <m:rPr>
                        <m:nor/>
                      </m:rPr>
                      <a:rPr lang="en-AU" i="0"/>
                      <m:t>°</m:t>
                    </m:r>
                    <m:r>
                      <m:rPr>
                        <m:nor/>
                      </m:rPr>
                      <a:rPr lang="en-AU" b="0" i="0" smtClean="0"/>
                      <m:t>E</m:t>
                    </m:r>
                    <m:r>
                      <a:rPr lang="en-AU" i="1">
                        <a:latin typeface="Cambria Math" panose="02040503050406030204" pitchFamily="18" charset="0"/>
                      </a:rPr>
                      <m:t>)</m:t>
                    </m:r>
                  </m:oMath>
                </a14:m>
                <a:r>
                  <a:rPr lang="en-AU" dirty="0"/>
                  <a:t>?</a:t>
                </a:r>
              </a:p>
            </p:txBody>
          </p:sp>
        </mc:Choice>
        <mc:Fallback xmlns="">
          <p:sp>
            <p:nvSpPr>
              <p:cNvPr id="5" name="Text Placeholder 4">
                <a:extLst>
                  <a:ext uri="{FF2B5EF4-FFF2-40B4-BE49-F238E27FC236}">
                    <a16:creationId xmlns:a16="http://schemas.microsoft.com/office/drawing/2014/main" id="{9DB3AAD6-B0C8-9913-4AB6-4AD32E0E200F}"/>
                  </a:ext>
                </a:extLst>
              </p:cNvPr>
              <p:cNvSpPr>
                <a:spLocks noGrp="1" noRot="1" noChangeAspect="1" noMove="1" noResize="1" noEditPoints="1" noAdjustHandles="1" noChangeArrowheads="1" noChangeShapeType="1" noTextEdit="1"/>
              </p:cNvSpPr>
              <p:nvPr>
                <p:ph type="body" sz="quarter" idx="17"/>
              </p:nvPr>
            </p:nvSpPr>
            <p:spPr>
              <a:xfrm>
                <a:off x="360000" y="1567087"/>
                <a:ext cx="11484000" cy="1039692"/>
              </a:xfrm>
              <a:blipFill>
                <a:blip r:embed="rId2"/>
                <a:stretch>
                  <a:fillRect l="-1326"/>
                </a:stretch>
              </a:blipFill>
            </p:spPr>
            <p:txBody>
              <a:bodyPr/>
              <a:lstStyle/>
              <a:p>
                <a:r>
                  <a:rPr lang="en-US">
                    <a:noFill/>
                  </a:rPr>
                  <a:t> </a:t>
                </a:r>
              </a:p>
            </p:txBody>
          </p:sp>
        </mc:Fallback>
      </mc:AlternateContent>
      <p:pic>
        <p:nvPicPr>
          <p:cNvPr id="9" name="Picture 8" descr="Number line showing the angular distance between Zhangye 100E and Auckland 175E.">
            <a:extLst>
              <a:ext uri="{FF2B5EF4-FFF2-40B4-BE49-F238E27FC236}">
                <a16:creationId xmlns:a16="http://schemas.microsoft.com/office/drawing/2014/main" id="{3D455355-613F-A5F3-1944-C8B7E05989AD}"/>
              </a:ext>
            </a:extLst>
          </p:cNvPr>
          <p:cNvPicPr>
            <a:picLocks noChangeAspect="1"/>
          </p:cNvPicPr>
          <p:nvPr/>
        </p:nvPicPr>
        <p:blipFill>
          <a:blip r:embed="rId3"/>
          <a:stretch>
            <a:fillRect/>
          </a:stretch>
        </p:blipFill>
        <p:spPr>
          <a:xfrm>
            <a:off x="1385741" y="2496623"/>
            <a:ext cx="8755437" cy="147438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05DAB12-A08F-F8E1-D724-1FB0AFCBBEA4}"/>
                  </a:ext>
                </a:extLst>
              </p:cNvPr>
              <p:cNvSpPr txBox="1"/>
              <p:nvPr/>
            </p:nvSpPr>
            <p:spPr>
              <a:xfrm>
                <a:off x="359999" y="4251222"/>
                <a:ext cx="4573743" cy="2233855"/>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m:rPr>
                          <m:nor/>
                        </m:rPr>
                        <a:rPr lang="en-AU" sz="1800" i="0" dirty="0" smtClean="0">
                          <a:latin typeface="Arial" panose="020B0604020202020204" pitchFamily="34" charset="0"/>
                          <a:cs typeface="Arial" panose="020B0604020202020204" pitchFamily="34" charset="0"/>
                        </a:rPr>
                        <m:t>Angular</m:t>
                      </m:r>
                      <m:r>
                        <m:rPr>
                          <m:nor/>
                        </m:rPr>
                        <a:rPr lang="en-AU" sz="1800" i="0" dirty="0" smtClean="0">
                          <a:latin typeface="Arial" panose="020B0604020202020204" pitchFamily="34" charset="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distance</m:t>
                      </m:r>
                      <m:r>
                        <m:rPr>
                          <m:nor/>
                          <m:aln/>
                        </m:rPr>
                        <a:rPr lang="en-AU" sz="1800" i="0" dirty="0">
                          <a:latin typeface="Arial" panose="020B0604020202020204" pitchFamily="34" charset="0"/>
                          <a:cs typeface="Arial" panose="020B0604020202020204" pitchFamily="34" charset="0"/>
                        </a:rPr>
                        <m:t>=</m:t>
                      </m:r>
                      <m:r>
                        <m:rPr>
                          <m:nor/>
                        </m:rPr>
                        <a:rPr lang="en-AU" sz="1800" i="0" dirty="0">
                          <a:latin typeface="Arial" panose="020B0604020202020204" pitchFamily="34" charset="0"/>
                          <a:cs typeface="Arial" panose="020B0604020202020204" pitchFamily="34" charset="0"/>
                        </a:rPr>
                        <m:t>1</m:t>
                      </m:r>
                      <m:r>
                        <m:rPr>
                          <m:nor/>
                        </m:rPr>
                        <a:rPr lang="en-AU" sz="1800" b="0" i="0" dirty="0" smtClean="0">
                          <a:latin typeface="Arial" panose="020B0604020202020204" pitchFamily="34" charset="0"/>
                          <a:cs typeface="Arial" panose="020B0604020202020204" pitchFamily="34" charset="0"/>
                        </a:rPr>
                        <m:t>75 </m:t>
                      </m:r>
                      <m:r>
                        <m:rPr>
                          <m:nor/>
                        </m:rPr>
                        <a:rPr lang="en-AU" sz="1800" b="0" i="0" dirty="0" smtClean="0">
                          <a:latin typeface="Arial" panose="020B0604020202020204" pitchFamily="34" charset="0"/>
                          <a:cs typeface="Arial" panose="020B0604020202020204" pitchFamily="34" charset="0"/>
                        </a:rPr>
                        <m:t>− </m:t>
                      </m:r>
                      <m:r>
                        <m:rPr>
                          <m:nor/>
                        </m:rPr>
                        <a:rPr lang="en-AU" sz="1800" b="0" i="0" dirty="0" smtClean="0">
                          <a:latin typeface="Arial" panose="020B0604020202020204" pitchFamily="34" charset="0"/>
                          <a:cs typeface="Arial" panose="020B0604020202020204" pitchFamily="34" charset="0"/>
                        </a:rPr>
                        <m:t>100</m:t>
                      </m:r>
                    </m:oMath>
                    <m:oMath xmlns:m="http://schemas.openxmlformats.org/officeDocument/2006/math">
                      <m:r>
                        <m:rPr>
                          <m:nor/>
                          <m:aln/>
                        </m:rPr>
                        <a:rPr lang="en-AU" sz="1800" i="0">
                          <a:latin typeface="Arial" panose="020B0604020202020204" pitchFamily="34" charset="0"/>
                          <a:cs typeface="Arial" panose="020B0604020202020204" pitchFamily="34" charset="0"/>
                        </a:rPr>
                        <m:t>=</m:t>
                      </m:r>
                      <m:r>
                        <m:rPr>
                          <m:nor/>
                        </m:rPr>
                        <a:rPr lang="en-AU" sz="1800" b="0" i="0" smtClean="0">
                          <a:latin typeface="Arial" panose="020B0604020202020204" pitchFamily="34" charset="0"/>
                          <a:cs typeface="Arial" panose="020B0604020202020204" pitchFamily="34" charset="0"/>
                        </a:rPr>
                        <m:t>75</m:t>
                      </m:r>
                      <m:r>
                        <m:rPr>
                          <m:nor/>
                        </m:rPr>
                        <a:rPr lang="en-AU" sz="1800" i="0">
                          <a:latin typeface="Arial" panose="020B0604020202020204" pitchFamily="34" charset="0"/>
                          <a:ea typeface="Cambria Math" panose="02040503050406030204" pitchFamily="18" charset="0"/>
                          <a:cs typeface="Arial" panose="020B0604020202020204" pitchFamily="34" charset="0"/>
                        </a:rPr>
                        <m:t>°</m:t>
                      </m:r>
                    </m:oMath>
                  </m:oMathPara>
                </a14:m>
                <a:endParaRPr lang="en-AU" sz="1800" i="0" dirty="0">
                  <a:latin typeface="Cambria Math" panose="02040503050406030204" pitchFamily="18" charset="0"/>
                  <a:ea typeface="Cambria Math" panose="02040503050406030204" pitchFamily="18" charset="0"/>
                  <a:cs typeface="Arial" panose="020B0604020202020204" pitchFamily="34" charset="0"/>
                </a:endParaRPr>
              </a:p>
              <a:p>
                <a:pPr>
                  <a:lnSpc>
                    <a:spcPct val="150000"/>
                  </a:lnSpc>
                </a:pPr>
                <a:br>
                  <a:rPr lang="en-AU" sz="1800" i="0" dirty="0">
                    <a:latin typeface="Cambria Math" panose="02040503050406030204" pitchFamily="18" charset="0"/>
                    <a:ea typeface="Cambria Math" panose="02040503050406030204" pitchFamily="18" charset="0"/>
                    <a:cs typeface="Arial" panose="020B0604020202020204" pitchFamily="34" charset="0"/>
                  </a:rPr>
                </a:br>
                <a14:m>
                  <m:oMathPara xmlns:m="http://schemas.openxmlformats.org/officeDocument/2006/math">
                    <m:oMathParaPr>
                      <m:jc m:val="left"/>
                    </m:oMathParaPr>
                    <m:oMath xmlns:m="http://schemas.openxmlformats.org/officeDocument/2006/math">
                      <m:r>
                        <m:rPr>
                          <m:nor/>
                        </m:rPr>
                        <a:rPr lang="en-AU" sz="1800" i="0">
                          <a:latin typeface="Arial" panose="020B0604020202020204" pitchFamily="34" charset="0"/>
                          <a:ea typeface="Cambria Math" panose="02040503050406030204" pitchFamily="18" charset="0"/>
                          <a:cs typeface="Arial" panose="020B0604020202020204" pitchFamily="34" charset="0"/>
                        </a:rPr>
                        <m:t>Time</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difference</m:t>
                      </m:r>
                      <m:r>
                        <m:rPr>
                          <m:nor/>
                          <m:aln/>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75 </m:t>
                      </m:r>
                      <m:r>
                        <m:rPr>
                          <m:nor/>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15</m:t>
                      </m:r>
                    </m:oMath>
                    <m:oMath xmlns:m="http://schemas.openxmlformats.org/officeDocument/2006/math">
                      <m:r>
                        <m:rPr>
                          <m:nor/>
                          <m:aln/>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5 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hours</m:t>
                      </m:r>
                    </m:oMath>
                  </m:oMathPara>
                </a14:m>
                <a:br>
                  <a:rPr lang="en-AU" sz="1800" b="0" i="0" dirty="0">
                    <a:latin typeface="Cambria Math" panose="02040503050406030204" pitchFamily="18" charset="0"/>
                    <a:ea typeface="Cambria Math" panose="02040503050406030204" pitchFamily="18" charset="0"/>
                    <a:cs typeface="Arial" panose="020B0604020202020204" pitchFamily="34" charset="0"/>
                  </a:rPr>
                </a:br>
                <a:br>
                  <a:rPr lang="en-AU" sz="1800" i="1" dirty="0">
                    <a:latin typeface="Arial" panose="020B0604020202020204" pitchFamily="34" charset="0"/>
                    <a:ea typeface="Cambria Math" panose="02040503050406030204" pitchFamily="18" charset="0"/>
                    <a:cs typeface="Arial" panose="020B0604020202020204" pitchFamily="34" charset="0"/>
                  </a:rPr>
                </a:br>
                <a:endParaRPr lang="en-AU" sz="18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105DAB12-A08F-F8E1-D724-1FB0AFCBBEA4}"/>
                  </a:ext>
                </a:extLst>
              </p:cNvPr>
              <p:cNvSpPr txBox="1">
                <a:spLocks noRot="1" noChangeAspect="1" noMove="1" noResize="1" noEditPoints="1" noAdjustHandles="1" noChangeArrowheads="1" noChangeShapeType="1" noTextEdit="1"/>
              </p:cNvSpPr>
              <p:nvPr/>
            </p:nvSpPr>
            <p:spPr>
              <a:xfrm>
                <a:off x="359999" y="4251222"/>
                <a:ext cx="4573743" cy="2233855"/>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656D8E2-88C2-5FCE-23C1-6A3D9FB3C9A0}"/>
                  </a:ext>
                </a:extLst>
              </p:cNvPr>
              <p:cNvSpPr txBox="1"/>
              <p:nvPr/>
            </p:nvSpPr>
            <p:spPr>
              <a:xfrm>
                <a:off x="6904899" y="4461480"/>
                <a:ext cx="3474012" cy="2029767"/>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r>
                        <m:rPr>
                          <m:nor/>
                        </m:rPr>
                        <a:rPr lang="en-AU" sz="1800" i="0" smtClean="0">
                          <a:latin typeface="Arial" panose="020B0604020202020204" pitchFamily="34" charset="0"/>
                          <a:ea typeface="Cambria Math" panose="02040503050406030204" pitchFamily="18" charset="0"/>
                          <a:cs typeface="Arial" panose="020B0604020202020204" pitchFamily="34" charset="0"/>
                        </a:rPr>
                        <m:t>A</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uckland</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is</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ahead</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of</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Zhangye</m:t>
                      </m:r>
                      <m:r>
                        <m:rPr>
                          <m:nor/>
                        </m:rPr>
                        <a:rPr lang="en-AU" sz="1800" i="0">
                          <a:latin typeface="Arial" panose="020B0604020202020204" pitchFamily="34" charset="0"/>
                          <a:ea typeface="Cambria Math" panose="02040503050406030204" pitchFamily="18" charset="0"/>
                          <a:cs typeface="Arial" panose="020B0604020202020204" pitchFamily="34" charset="0"/>
                        </a:rPr>
                        <m:t> </m:t>
                      </m:r>
                      <m:r>
                        <m:rPr>
                          <m:nor/>
                        </m:rPr>
                        <a:rPr lang="en-AU" sz="1800" i="0">
                          <a:latin typeface="Arial" panose="020B0604020202020204" pitchFamily="34" charset="0"/>
                          <a:ea typeface="Cambria Math" panose="02040503050406030204" pitchFamily="18" charset="0"/>
                          <a:cs typeface="Arial" panose="020B0604020202020204" pitchFamily="34" charset="0"/>
                        </a:rPr>
                        <m:t>time</m:t>
                      </m:r>
                    </m:oMath>
                    <m:oMath xmlns:m="http://schemas.openxmlformats.org/officeDocument/2006/math">
                      <m:r>
                        <m:rPr>
                          <m:nor/>
                          <m:aln/>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5 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pm</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 +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5 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hours</m:t>
                      </m:r>
                    </m:oMath>
                  </m:oMathPara>
                </a14:m>
                <a:br>
                  <a:rPr lang="en-AU" sz="1800" dirty="0">
                    <a:latin typeface="Arial" panose="020B0604020202020204" pitchFamily="34" charset="0"/>
                    <a:ea typeface="Cambria Math" panose="02040503050406030204" pitchFamily="18" charset="0"/>
                    <a:cs typeface="Arial" panose="020B0604020202020204" pitchFamily="34" charset="0"/>
                  </a:rPr>
                </a:br>
                <a14:m>
                  <m:oMath xmlns:m="http://schemas.openxmlformats.org/officeDocument/2006/math">
                    <m:r>
                      <m:rPr>
                        <m:nor/>
                      </m:rPr>
                      <a:rPr lang="en-AU" sz="1800" i="0">
                        <a:latin typeface="Arial" panose="020B0604020202020204" pitchFamily="34" charset="0"/>
                        <a:ea typeface="Cambria Math" panose="02040503050406030204" pitchFamily="18" charset="0"/>
                        <a:cs typeface="Arial" panose="020B0604020202020204" pitchFamily="34" charset="0"/>
                      </a:rPr>
                      <m:t>=</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10 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pm</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 </m:t>
                    </m:r>
                    <m:r>
                      <m:rPr>
                        <m:nor/>
                      </m:rPr>
                      <a:rPr lang="en-AU" sz="1800" b="0" i="0" smtClean="0">
                        <a:latin typeface="Arial" panose="020B0604020202020204" pitchFamily="34" charset="0"/>
                        <a:ea typeface="Cambria Math" panose="02040503050406030204" pitchFamily="18" charset="0"/>
                        <a:cs typeface="Arial" panose="020B0604020202020204" pitchFamily="34" charset="0"/>
                      </a:rPr>
                      <m:t>Thursday</m:t>
                    </m:r>
                  </m:oMath>
                </a14:m>
                <a:r>
                  <a:rPr lang="en-AU" sz="1800" dirty="0">
                    <a:latin typeface="Arial" panose="020B0604020202020204" pitchFamily="34" charset="0"/>
                    <a:ea typeface="Cambria Math" panose="02040503050406030204" pitchFamily="18" charset="0"/>
                    <a:cs typeface="Arial" panose="020B0604020202020204" pitchFamily="34" charset="0"/>
                  </a:rPr>
                  <a:t> </a:t>
                </a:r>
                <a:br>
                  <a:rPr lang="en-AU" sz="1800" i="1" dirty="0">
                    <a:latin typeface="Cambria Math" panose="02040503050406030204" pitchFamily="18" charset="0"/>
                    <a:ea typeface="Cambria Math" panose="02040503050406030204" pitchFamily="18" charset="0"/>
                  </a:rPr>
                </a:br>
                <a:endParaRPr lang="en-AU" sz="1800" dirty="0"/>
              </a:p>
            </p:txBody>
          </p:sp>
        </mc:Choice>
        <mc:Fallback xmlns="">
          <p:sp>
            <p:nvSpPr>
              <p:cNvPr id="7" name="TextBox 6">
                <a:extLst>
                  <a:ext uri="{FF2B5EF4-FFF2-40B4-BE49-F238E27FC236}">
                    <a16:creationId xmlns:a16="http://schemas.microsoft.com/office/drawing/2014/main" id="{2656D8E2-88C2-5FCE-23C1-6A3D9FB3C9A0}"/>
                  </a:ext>
                </a:extLst>
              </p:cNvPr>
              <p:cNvSpPr txBox="1">
                <a:spLocks noRot="1" noChangeAspect="1" noMove="1" noResize="1" noEditPoints="1" noAdjustHandles="1" noChangeArrowheads="1" noChangeShapeType="1" noTextEdit="1"/>
              </p:cNvSpPr>
              <p:nvPr/>
            </p:nvSpPr>
            <p:spPr>
              <a:xfrm>
                <a:off x="6904899" y="4461480"/>
                <a:ext cx="3474012" cy="2029767"/>
              </a:xfrm>
              <a:prstGeom prst="rect">
                <a:avLst/>
              </a:prstGeom>
              <a:blipFill>
                <a:blip r:embed="rId5"/>
                <a:stretch>
                  <a:fillRect l="-1930" r="-280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F7D52CF-0D04-4C28-A198-DE1CBF2BBB0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8291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understand how latitude and longitude are used to locate places on Earth.</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understand the relationship between longitude and time.</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identify locations using latitude and longitude.</a:t>
            </a:r>
            <a:r>
              <a:rPr lang="en-AU" sz="2000" dirty="0">
                <a:ea typeface="+mn-lt"/>
                <a:cs typeface="Arial" panose="020B0604020202020204" pitchFamily="34" charset="0"/>
              </a:rPr>
              <a:t> </a:t>
            </a:r>
          </a:p>
          <a:p>
            <a:pPr marL="342900" indent="-342900">
              <a:lnSpc>
                <a:spcPct val="150000"/>
              </a:lnSpc>
              <a:spcAft>
                <a:spcPts val="1200"/>
              </a:spcAft>
              <a:buFont typeface="Arial"/>
              <a:buChar char="•"/>
            </a:pPr>
            <a:r>
              <a:rPr lang="en-AU" sz="2000" dirty="0">
                <a:ea typeface="+mn-lt"/>
                <a:cs typeface="Arial" panose="020B0604020202020204" pitchFamily="34" charset="0"/>
              </a:rPr>
              <a:t>I can identify whether a place is ahead or behind another place in </a:t>
            </a:r>
            <a:r>
              <a:rPr lang="en-AU" sz="2000">
                <a:ea typeface="+mn-lt"/>
                <a:cs typeface="Arial" panose="020B0604020202020204" pitchFamily="34" charset="0"/>
              </a:rPr>
              <a:t>time.</a:t>
            </a:r>
            <a:endParaRPr lang="en-AU" sz="2000" dirty="0">
              <a:cs typeface="Arial" panose="020B0604020202020204" pitchFamily="34" charset="0"/>
            </a:endParaRPr>
          </a:p>
          <a:p>
            <a:pPr marL="342900" indent="-342900">
              <a:lnSpc>
                <a:spcPct val="150000"/>
              </a:lnSpc>
              <a:spcAft>
                <a:spcPts val="1200"/>
              </a:spcAft>
              <a:buFont typeface="Arial"/>
              <a:buChar char="•"/>
            </a:pPr>
            <a:r>
              <a:rPr lang="en-AU" sz="2000" dirty="0">
                <a:cs typeface="Arial" panose="020B0604020202020204" pitchFamily="34" charset="0"/>
              </a:rPr>
              <a:t>I can calculate the time differences between locations using longitude.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a:t>
            </a:r>
            <a:r>
              <a:rPr lang="en-AU"/>
              <a:t>questions scaffold</a:t>
            </a:r>
            <a:endParaRPr lang="en-AU" dirty="0"/>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a:hlinkClick r:id="rId6"/>
              </a:rPr>
              <a:t>Mathematics Standard 11–12 Syllabus</a:t>
            </a:r>
            <a:r>
              <a:rPr lang="en-AU"/>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a:t>
            </a:r>
            <a:r>
              <a:rPr lang="en-AU">
                <a:latin typeface="+mj-lt"/>
              </a:rPr>
              <a:t>), 2026</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B64C1-FF12-BC9B-85C1-E5F62A491A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635242-454E-868F-F1FC-813AC0FAAC60}"/>
              </a:ext>
            </a:extLst>
          </p:cNvPr>
          <p:cNvSpPr>
            <a:spLocks noGrp="1"/>
          </p:cNvSpPr>
          <p:nvPr>
            <p:ph type="title"/>
          </p:nvPr>
        </p:nvSpPr>
        <p:spPr/>
        <p:txBody>
          <a:bodyPr/>
          <a:lstStyle/>
          <a:p>
            <a:r>
              <a:rPr lang="en-AU" dirty="0"/>
              <a:t>Cartesian plane</a:t>
            </a:r>
          </a:p>
        </p:txBody>
      </p:sp>
      <p:pic>
        <p:nvPicPr>
          <p:cNvPr id="9" name="Picture 8" descr="Cartesian plane with points A (9,5), B(-4, -1), C(-7, 3) and D(2, -1)">
            <a:extLst>
              <a:ext uri="{FF2B5EF4-FFF2-40B4-BE49-F238E27FC236}">
                <a16:creationId xmlns:a16="http://schemas.microsoft.com/office/drawing/2014/main" id="{319157EB-8C93-6B72-EA4A-3037769944FA}"/>
              </a:ext>
            </a:extLst>
          </p:cNvPr>
          <p:cNvPicPr>
            <a:picLocks noChangeAspect="1"/>
          </p:cNvPicPr>
          <p:nvPr/>
        </p:nvPicPr>
        <p:blipFill>
          <a:blip r:embed="rId2" cstate="screen">
            <a:extLst>
              <a:ext uri="{28A0092B-C50C-407E-A947-70E740481C1C}">
                <a14:useLocalDpi xmlns:a14="http://schemas.microsoft.com/office/drawing/2010/main"/>
              </a:ext>
            </a:extLst>
          </a:blip>
          <a:srcRect t="1315"/>
          <a:stretch>
            <a:fillRect/>
          </a:stretch>
        </p:blipFill>
        <p:spPr>
          <a:xfrm>
            <a:off x="1176182" y="1142622"/>
            <a:ext cx="9839636" cy="5285053"/>
          </a:xfrm>
          <a:prstGeom prst="rect">
            <a:avLst/>
          </a:prstGeom>
        </p:spPr>
      </p:pic>
      <p:sp>
        <p:nvSpPr>
          <p:cNvPr id="2" name="Slide Number Placeholder 1">
            <a:extLst>
              <a:ext uri="{FF2B5EF4-FFF2-40B4-BE49-F238E27FC236}">
                <a16:creationId xmlns:a16="http://schemas.microsoft.com/office/drawing/2014/main" id="{CD93FE0C-3D04-7645-D239-D83ABF9F345B}"/>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43932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D78F28-9738-4015-6501-7503EC579942}"/>
              </a:ext>
            </a:extLst>
          </p:cNvPr>
          <p:cNvSpPr>
            <a:spLocks noGrp="1"/>
          </p:cNvSpPr>
          <p:nvPr>
            <p:ph type="title"/>
          </p:nvPr>
        </p:nvSpPr>
        <p:spPr/>
        <p:txBody>
          <a:bodyPr/>
          <a:lstStyle/>
          <a:p>
            <a:r>
              <a:rPr lang="en-AU" dirty="0"/>
              <a:t>World map with Cartesian plane</a:t>
            </a:r>
          </a:p>
        </p:txBody>
      </p:sp>
      <p:pic>
        <p:nvPicPr>
          <p:cNvPr id="7" name="Picture 6" descr="world map with points A (9,5), B(-4, -1), C(-7, 3) and D(2, -1) overlaid onto it">
            <a:extLst>
              <a:ext uri="{FF2B5EF4-FFF2-40B4-BE49-F238E27FC236}">
                <a16:creationId xmlns:a16="http://schemas.microsoft.com/office/drawing/2014/main" id="{B2FD19D0-02C5-94B2-8BEB-C61BE0D1F3F7}"/>
              </a:ext>
            </a:extLst>
          </p:cNvPr>
          <p:cNvPicPr>
            <a:picLocks noChangeAspect="1"/>
          </p:cNvPicPr>
          <p:nvPr/>
        </p:nvPicPr>
        <p:blipFill>
          <a:blip r:embed="rId2"/>
          <a:stretch>
            <a:fillRect/>
          </a:stretch>
        </p:blipFill>
        <p:spPr>
          <a:xfrm>
            <a:off x="1538485" y="1078801"/>
            <a:ext cx="9115030" cy="5263999"/>
          </a:xfrm>
          <a:prstGeom prst="rect">
            <a:avLst/>
          </a:prstGeom>
        </p:spPr>
      </p:pic>
      <p:sp>
        <p:nvSpPr>
          <p:cNvPr id="2" name="Slide Number Placeholder 1">
            <a:extLst>
              <a:ext uri="{FF2B5EF4-FFF2-40B4-BE49-F238E27FC236}">
                <a16:creationId xmlns:a16="http://schemas.microsoft.com/office/drawing/2014/main" id="{379790B0-49AC-A020-F411-086AC55FF30E}"/>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99812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0BE7C9-7212-59B2-741A-13D4886CB7CF}"/>
              </a:ext>
            </a:extLst>
          </p:cNvPr>
          <p:cNvSpPr>
            <a:spLocks noGrp="1"/>
          </p:cNvSpPr>
          <p:nvPr>
            <p:ph type="title"/>
          </p:nvPr>
        </p:nvSpPr>
        <p:spPr/>
        <p:txBody>
          <a:bodyPr/>
          <a:lstStyle/>
          <a:p>
            <a:r>
              <a:rPr lang="en-AU" dirty="0"/>
              <a:t>Latitude and Longitude map </a:t>
            </a:r>
          </a:p>
        </p:txBody>
      </p:sp>
      <p:pic>
        <p:nvPicPr>
          <p:cNvPr id="9" name="Picture 8" descr="world map showing latitude and longitude">
            <a:extLst>
              <a:ext uri="{FF2B5EF4-FFF2-40B4-BE49-F238E27FC236}">
                <a16:creationId xmlns:a16="http://schemas.microsoft.com/office/drawing/2014/main" id="{1436AA63-CC3B-DEF9-8C24-23677F51B5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1529895" y="1037127"/>
            <a:ext cx="9064416" cy="5515477"/>
          </a:xfrm>
          <a:prstGeom prst="rect">
            <a:avLst/>
          </a:prstGeom>
          <a:ln>
            <a:noFill/>
          </a:ln>
          <a:extLst>
            <a:ext uri="{53640926-AAD7-44D8-BBD7-CCE9431645EC}">
              <a14:shadowObscured xmlns:a14="http://schemas.microsoft.com/office/drawing/2010/main"/>
            </a:ext>
          </a:extLst>
        </p:spPr>
      </p:pic>
      <p:sp>
        <p:nvSpPr>
          <p:cNvPr id="7" name="Speech Bubble: Rectangle with Corners Rounded 6">
            <a:extLst>
              <a:ext uri="{FF2B5EF4-FFF2-40B4-BE49-F238E27FC236}">
                <a16:creationId xmlns:a16="http://schemas.microsoft.com/office/drawing/2014/main" id="{A054CFAE-A47C-5705-E3D4-EFEF1620526C}"/>
              </a:ext>
              <a:ext uri="{C183D7F6-B498-43B3-948B-1728B52AA6E4}">
                <adec:decorative xmlns:adec="http://schemas.microsoft.com/office/drawing/2017/decorative" val="1"/>
              </a:ext>
            </a:extLst>
          </p:cNvPr>
          <p:cNvSpPr/>
          <p:nvPr/>
        </p:nvSpPr>
        <p:spPr>
          <a:xfrm>
            <a:off x="9556786" y="1770007"/>
            <a:ext cx="2271384" cy="1055194"/>
          </a:xfrm>
          <a:prstGeom prst="wedgeRoundRectCallout">
            <a:avLst>
              <a:gd name="adj1" fmla="val -103021"/>
              <a:gd name="adj2" fmla="val -28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600" dirty="0"/>
              <a:t>This point is </a:t>
            </a:r>
          </a:p>
          <a:p>
            <a:pPr>
              <a:lnSpc>
                <a:spcPct val="150000"/>
              </a:lnSpc>
              <a:spcAft>
                <a:spcPts val="1200"/>
              </a:spcAft>
            </a:pPr>
            <a:r>
              <a:rPr lang="en-AU" sz="1600" dirty="0"/>
              <a:t>(60°N, 90 °E)</a:t>
            </a:r>
          </a:p>
        </p:txBody>
      </p:sp>
      <p:sp>
        <p:nvSpPr>
          <p:cNvPr id="8" name="Speech Bubble: Rectangle with Corners Rounded 7">
            <a:extLst>
              <a:ext uri="{FF2B5EF4-FFF2-40B4-BE49-F238E27FC236}">
                <a16:creationId xmlns:a16="http://schemas.microsoft.com/office/drawing/2014/main" id="{EDE603AE-7164-F528-6191-AAE0D1534658}"/>
              </a:ext>
              <a:ext uri="{C183D7F6-B498-43B3-948B-1728B52AA6E4}">
                <adec:decorative xmlns:adec="http://schemas.microsoft.com/office/drawing/2017/decorative" val="1"/>
              </a:ext>
            </a:extLst>
          </p:cNvPr>
          <p:cNvSpPr/>
          <p:nvPr/>
        </p:nvSpPr>
        <p:spPr>
          <a:xfrm>
            <a:off x="9462978" y="3548185"/>
            <a:ext cx="2365194" cy="895973"/>
          </a:xfrm>
          <a:prstGeom prst="wedgeRoundRectCallout">
            <a:avLst>
              <a:gd name="adj1" fmla="val -10254"/>
              <a:gd name="adj2" fmla="val -13219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600" dirty="0"/>
              <a:t>The north/south coordinate is given first</a:t>
            </a:r>
          </a:p>
        </p:txBody>
      </p:sp>
      <p:pic>
        <p:nvPicPr>
          <p:cNvPr id="10" name="Graphic 1">
            <a:extLst>
              <a:ext uri="{FF2B5EF4-FFF2-40B4-BE49-F238E27FC236}">
                <a16:creationId xmlns:a16="http://schemas.microsoft.com/office/drawing/2014/main" id="{95B40C6D-90DA-E175-A326-F2E7EAB7E7A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64488" y="2162093"/>
            <a:ext cx="283027" cy="283027"/>
          </a:xfrm>
          <a:prstGeom prst="rect">
            <a:avLst/>
          </a:prstGeom>
        </p:spPr>
      </p:pic>
      <p:sp>
        <p:nvSpPr>
          <p:cNvPr id="5" name="TextBox 4">
            <a:extLst>
              <a:ext uri="{FF2B5EF4-FFF2-40B4-BE49-F238E27FC236}">
                <a16:creationId xmlns:a16="http://schemas.microsoft.com/office/drawing/2014/main" id="{91E1BA26-95C5-55B5-1935-FB14EF38974B}"/>
              </a:ext>
              <a:ext uri="{C183D7F6-B498-43B3-948B-1728B52AA6E4}">
                <adec:decorative xmlns:adec="http://schemas.microsoft.com/office/drawing/2017/decorative" val="1"/>
              </a:ext>
            </a:extLst>
          </p:cNvPr>
          <p:cNvSpPr txBox="1"/>
          <p:nvPr/>
        </p:nvSpPr>
        <p:spPr>
          <a:xfrm>
            <a:off x="936874" y="2162092"/>
            <a:ext cx="890752" cy="3890365"/>
          </a:xfrm>
          <a:prstGeom prst="rect">
            <a:avLst/>
          </a:prstGeom>
          <a:solidFill>
            <a:schemeClr val="bg1"/>
          </a:solidFill>
        </p:spPr>
        <p:txBody>
          <a:bodyPr wrap="none" lIns="0" tIns="0" rIns="0" bIns="0" rtlCol="0">
            <a:noAutofit/>
          </a:bodyPr>
          <a:lstStyle/>
          <a:p>
            <a:r>
              <a:rPr lang="en-AU" sz="1800" dirty="0"/>
              <a:t>    60 °N</a:t>
            </a:r>
          </a:p>
          <a:p>
            <a:endParaRPr lang="en-AU" sz="1800" dirty="0"/>
          </a:p>
          <a:p>
            <a:endParaRPr lang="en-AU" sz="1800" dirty="0"/>
          </a:p>
          <a:p>
            <a:r>
              <a:rPr lang="en-AU" sz="1800" dirty="0"/>
              <a:t>    30 °N</a:t>
            </a:r>
          </a:p>
          <a:p>
            <a:endParaRPr lang="en-AU" sz="1800" dirty="0"/>
          </a:p>
          <a:p>
            <a:r>
              <a:rPr lang="en-AU" sz="1800" dirty="0"/>
              <a:t>        0 °</a:t>
            </a:r>
          </a:p>
          <a:p>
            <a:endParaRPr lang="en-AU" sz="1800" dirty="0"/>
          </a:p>
          <a:p>
            <a:pPr>
              <a:lnSpc>
                <a:spcPct val="150000"/>
              </a:lnSpc>
            </a:pPr>
            <a:r>
              <a:rPr lang="en-AU" sz="1800" dirty="0"/>
              <a:t>    30 °S</a:t>
            </a:r>
          </a:p>
          <a:p>
            <a:endParaRPr lang="en-AU" sz="1800" dirty="0"/>
          </a:p>
          <a:p>
            <a:endParaRPr lang="en-AU" sz="1800" dirty="0"/>
          </a:p>
          <a:p>
            <a:pPr>
              <a:lnSpc>
                <a:spcPct val="150000"/>
              </a:lnSpc>
            </a:pPr>
            <a:r>
              <a:rPr lang="en-AU" sz="1800" dirty="0"/>
              <a:t>    60 °S</a:t>
            </a:r>
          </a:p>
        </p:txBody>
      </p:sp>
      <p:sp>
        <p:nvSpPr>
          <p:cNvPr id="4" name="TextBox 3">
            <a:extLst>
              <a:ext uri="{FF2B5EF4-FFF2-40B4-BE49-F238E27FC236}">
                <a16:creationId xmlns:a16="http://schemas.microsoft.com/office/drawing/2014/main" id="{33F980BD-C501-3351-DDA5-E730DA813FA2}"/>
              </a:ext>
              <a:ext uri="{C183D7F6-B498-43B3-948B-1728B52AA6E4}">
                <adec:decorative xmlns:adec="http://schemas.microsoft.com/office/drawing/2017/decorative" val="1"/>
              </a:ext>
            </a:extLst>
          </p:cNvPr>
          <p:cNvSpPr txBox="1"/>
          <p:nvPr/>
        </p:nvSpPr>
        <p:spPr>
          <a:xfrm>
            <a:off x="1734457" y="6443197"/>
            <a:ext cx="9452875" cy="414803"/>
          </a:xfrm>
          <a:prstGeom prst="rect">
            <a:avLst/>
          </a:prstGeom>
          <a:solidFill>
            <a:schemeClr val="bg1"/>
          </a:solidFill>
          <a:ln>
            <a:noFill/>
          </a:ln>
        </p:spPr>
        <p:txBody>
          <a:bodyPr wrap="none" lIns="0" tIns="0" rIns="0" bIns="0" rtlCol="0">
            <a:noAutofit/>
          </a:bodyPr>
          <a:lstStyle/>
          <a:p>
            <a:r>
              <a:rPr lang="en-AU" sz="1800" dirty="0"/>
              <a:t>180  150°W  120°W  90°W  60°W   30°W    0°     30°E    60°E   90°E  120°E  150°E  180°</a:t>
            </a:r>
          </a:p>
        </p:txBody>
      </p:sp>
      <p:sp>
        <p:nvSpPr>
          <p:cNvPr id="6" name="Speech Bubble: Rectangle with Corners Rounded 5">
            <a:extLst>
              <a:ext uri="{FF2B5EF4-FFF2-40B4-BE49-F238E27FC236}">
                <a16:creationId xmlns:a16="http://schemas.microsoft.com/office/drawing/2014/main" id="{C1FC3963-122E-BC2F-BE8F-ADCF8FD73610}"/>
              </a:ext>
            </a:extLst>
          </p:cNvPr>
          <p:cNvSpPr/>
          <p:nvPr/>
        </p:nvSpPr>
        <p:spPr>
          <a:xfrm>
            <a:off x="230429" y="1000009"/>
            <a:ext cx="2913805" cy="1347869"/>
          </a:xfrm>
          <a:prstGeom prst="wedgeRoundRectCallout">
            <a:avLst>
              <a:gd name="adj1" fmla="val 42300"/>
              <a:gd name="adj2" fmla="val 10320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600" dirty="0"/>
              <a:t>Lines of latitude are the north/south lines and are horizontal.</a:t>
            </a:r>
          </a:p>
        </p:txBody>
      </p:sp>
      <p:sp>
        <p:nvSpPr>
          <p:cNvPr id="11" name="Speech Bubble: Rectangle with Corners Rounded 10">
            <a:extLst>
              <a:ext uri="{FF2B5EF4-FFF2-40B4-BE49-F238E27FC236}">
                <a16:creationId xmlns:a16="http://schemas.microsoft.com/office/drawing/2014/main" id="{C5ABF9C4-6E0C-8B74-0EA2-799D05557B58}"/>
              </a:ext>
            </a:extLst>
          </p:cNvPr>
          <p:cNvSpPr/>
          <p:nvPr/>
        </p:nvSpPr>
        <p:spPr>
          <a:xfrm>
            <a:off x="230429" y="4789932"/>
            <a:ext cx="2640072" cy="1347869"/>
          </a:xfrm>
          <a:prstGeom prst="wedgeRoundRectCallout">
            <a:avLst>
              <a:gd name="adj1" fmla="val 65365"/>
              <a:gd name="adj2" fmla="val 431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600" dirty="0"/>
              <a:t>Lines of longitude are the east/west lines and are vertical.</a:t>
            </a:r>
          </a:p>
        </p:txBody>
      </p:sp>
      <p:sp>
        <p:nvSpPr>
          <p:cNvPr id="2" name="Slide Number Placeholder 1">
            <a:extLst>
              <a:ext uri="{FF2B5EF4-FFF2-40B4-BE49-F238E27FC236}">
                <a16:creationId xmlns:a16="http://schemas.microsoft.com/office/drawing/2014/main" id="{00E9A053-4ACF-9CB4-6265-21E242EA35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25372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D691D9-8E58-30D6-D4DE-993C5744C503}"/>
              </a:ext>
            </a:extLst>
          </p:cNvPr>
          <p:cNvSpPr>
            <a:spLocks noGrp="1"/>
          </p:cNvSpPr>
          <p:nvPr>
            <p:ph type="title"/>
          </p:nvPr>
        </p:nvSpPr>
        <p:spPr/>
        <p:txBody>
          <a:bodyPr/>
          <a:lstStyle/>
          <a:p>
            <a:r>
              <a:rPr lang="en-AU" dirty="0"/>
              <a:t>World map</a:t>
            </a:r>
          </a:p>
        </p:txBody>
      </p:sp>
      <p:pic>
        <p:nvPicPr>
          <p:cNvPr id="9" name="Picture 8" descr="World map showing these points. Stargard, Poland (53°N,15°E)&#10;Bear Lake,Canada (66°N, 120°W)&#10;Guatemala City, Guatemala (15°N, 90°W)&#10;Anchorage, USA (61°N,150°W)&#10;Bogotá, Columbia (8°N, 75°W)&#10;Marble Bar, Australia (21°S, 120°E)&#10;Saint Petersburg, Russia (60°N, 30°E)&#10;Santa Cruz Island, Solomon Islands (11°S, 165°E)&#10;Bandar Lampung, Indonesia (5°S, 105°E)&#10;Bishkek, Kyrgyzstan (43°N, 75°E)&#10;Kaffeklubben Island, Greenland (83°N, 30°W)&#10;São José dos Campos,  Brazil (23°S, 45°W)&#10;Also has points A (65°N,150°E), B (12°S, 77°W), C (55°N, 120°W), D (18°S, 31°E). &#10;&#10;">
            <a:extLst>
              <a:ext uri="{FF2B5EF4-FFF2-40B4-BE49-F238E27FC236}">
                <a16:creationId xmlns:a16="http://schemas.microsoft.com/office/drawing/2014/main" id="{E994BD2F-EEFB-E83E-ECE8-65C46A58E4A5}"/>
              </a:ext>
            </a:extLst>
          </p:cNvPr>
          <p:cNvPicPr>
            <a:picLocks noChangeAspect="1"/>
          </p:cNvPicPr>
          <p:nvPr/>
        </p:nvPicPr>
        <p:blipFill>
          <a:blip r:embed="rId2"/>
          <a:stretch>
            <a:fillRect/>
          </a:stretch>
        </p:blipFill>
        <p:spPr>
          <a:xfrm>
            <a:off x="1519064" y="1154153"/>
            <a:ext cx="9153872" cy="5113295"/>
          </a:xfrm>
          <a:prstGeom prst="rect">
            <a:avLst/>
          </a:prstGeom>
        </p:spPr>
      </p:pic>
      <p:sp>
        <p:nvSpPr>
          <p:cNvPr id="2" name="Slide Number Placeholder 1">
            <a:extLst>
              <a:ext uri="{FF2B5EF4-FFF2-40B4-BE49-F238E27FC236}">
                <a16:creationId xmlns:a16="http://schemas.microsoft.com/office/drawing/2014/main" id="{F6E540E9-481E-47C9-4C75-77B77E45A4E2}"/>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66307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38A4B6-ABA1-D27F-A847-6BA6834AFD10}"/>
              </a:ext>
            </a:extLst>
          </p:cNvPr>
          <p:cNvSpPr>
            <a:spLocks noGrp="1"/>
          </p:cNvSpPr>
          <p:nvPr>
            <p:ph type="title"/>
          </p:nvPr>
        </p:nvSpPr>
        <p:spPr/>
        <p:txBody>
          <a:bodyPr/>
          <a:lstStyle/>
          <a:p>
            <a:r>
              <a:rPr lang="en-AU" dirty="0"/>
              <a:t>Nedd’s location</a:t>
            </a:r>
          </a:p>
        </p:txBody>
      </p:sp>
      <p:sp>
        <p:nvSpPr>
          <p:cNvPr id="6" name="Rectangle: Rounded Corners 5">
            <a:extLst>
              <a:ext uri="{FF2B5EF4-FFF2-40B4-BE49-F238E27FC236}">
                <a16:creationId xmlns:a16="http://schemas.microsoft.com/office/drawing/2014/main" id="{979B8A6B-15BB-DF8E-17E6-0F126DE55346}"/>
              </a:ext>
            </a:extLst>
          </p:cNvPr>
          <p:cNvSpPr/>
          <p:nvPr/>
        </p:nvSpPr>
        <p:spPr>
          <a:xfrm>
            <a:off x="2315029" y="2212200"/>
            <a:ext cx="7561943" cy="2997200"/>
          </a:xfrm>
          <a:prstGeom prst="roundRect">
            <a:avLst/>
          </a:prstGeom>
          <a:no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algn="ctr">
              <a:lnSpc>
                <a:spcPct val="250000"/>
              </a:lnSpc>
            </a:pPr>
            <a:r>
              <a:rPr lang="en-AU" dirty="0">
                <a:solidFill>
                  <a:schemeClr val="tx1"/>
                </a:solidFill>
              </a:rPr>
              <a:t>Nedd’s app said that his location was as shown</a:t>
            </a:r>
            <a:r>
              <a:rPr lang="en-AU" dirty="0"/>
              <a:t>.</a:t>
            </a:r>
          </a:p>
        </p:txBody>
      </p:sp>
      <p:pic>
        <p:nvPicPr>
          <p:cNvPr id="7" name="Picture 6" descr="Picture from a location app. Lat:-24.73562, Long: 133.87241, Accuracy: +-6 metres">
            <a:extLst>
              <a:ext uri="{FF2B5EF4-FFF2-40B4-BE49-F238E27FC236}">
                <a16:creationId xmlns:a16="http://schemas.microsoft.com/office/drawing/2014/main" id="{A0CF0E17-4098-0E67-873E-F9D94671C4EA}"/>
              </a:ext>
            </a:extLst>
          </p:cNvPr>
          <p:cNvPicPr>
            <a:picLocks noChangeAspect="1"/>
          </p:cNvPicPr>
          <p:nvPr/>
        </p:nvPicPr>
        <p:blipFill>
          <a:blip r:embed="rId2"/>
          <a:stretch>
            <a:fillRect/>
          </a:stretch>
        </p:blipFill>
        <p:spPr>
          <a:xfrm>
            <a:off x="4798536" y="3203644"/>
            <a:ext cx="2594928" cy="1695898"/>
          </a:xfrm>
          <a:prstGeom prst="rect">
            <a:avLst/>
          </a:prstGeom>
        </p:spPr>
      </p:pic>
      <p:sp>
        <p:nvSpPr>
          <p:cNvPr id="2" name="Slide Number Placeholder 1">
            <a:extLst>
              <a:ext uri="{FF2B5EF4-FFF2-40B4-BE49-F238E27FC236}">
                <a16:creationId xmlns:a16="http://schemas.microsoft.com/office/drawing/2014/main" id="{D6ECEE8E-0378-1ACA-C887-E154869445FA}"/>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59026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1462E9-A636-4849-8816-0AC494CF5DD2}">
  <ds:schemaRefs>
    <ds:schemaRef ds:uri="http://purl.org/dc/terms/"/>
    <ds:schemaRef ds:uri="http://schemas.microsoft.com/office/2006/documentManagement/types"/>
    <ds:schemaRef ds:uri="http://schemas.openxmlformats.org/package/2006/metadata/core-properties"/>
    <ds:schemaRef ds:uri="9191b990-ddf9-46cb-8ffe-20db9d3a58aa"/>
    <ds:schemaRef ds:uri="http://purl.org/dc/elements/1.1/"/>
    <ds:schemaRef ds:uri="95386ad3-46d6-4eb6-bbc1-9b19b13a5756"/>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0B78932-D339-430A-8017-979B6C94F7CF}">
  <ds:schemaRefs>
    <ds:schemaRef ds:uri="http://schemas.microsoft.com/sharepoint/v3/contenttype/forms"/>
  </ds:schemaRefs>
</ds:datastoreItem>
</file>

<file path=customXml/itemProps3.xml><?xml version="1.0" encoding="utf-8"?>
<ds:datastoreItem xmlns:ds="http://schemas.openxmlformats.org/officeDocument/2006/customXml" ds:itemID="{F4394155-F4DB-4749-846E-484E26E803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1072</Words>
  <Application>Microsoft Office PowerPoint</Application>
  <PresentationFormat>Widescreen</PresentationFormat>
  <Paragraphs>111</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Times New Roman</vt:lpstr>
      <vt:lpstr>Cambria Math</vt:lpstr>
      <vt:lpstr>Public Sans</vt:lpstr>
      <vt:lpstr>Arial</vt:lpstr>
      <vt:lpstr>NSWG Corporate</vt:lpstr>
      <vt:lpstr>Latitude and longitude</vt:lpstr>
      <vt:lpstr>Learning intentions and success criteria</vt:lpstr>
      <vt:lpstr>Retrieval practice</vt:lpstr>
      <vt:lpstr>Cartesian plane</vt:lpstr>
      <vt:lpstr>World map with Cartesian plane</vt:lpstr>
      <vt:lpstr>Latitude and Longitude map </vt:lpstr>
      <vt:lpstr>World map</vt:lpstr>
      <vt:lpstr>Activating prior knowledge</vt:lpstr>
      <vt:lpstr>Nedd’s location</vt:lpstr>
      <vt:lpstr>Connecting learning</vt:lpstr>
      <vt:lpstr>Time difference (1)</vt:lpstr>
      <vt:lpstr>Time difference (2)</vt:lpstr>
      <vt:lpstr>Reference sheet</vt:lpstr>
      <vt:lpstr>Releasing responsibility</vt:lpstr>
      <vt:lpstr>Latitude and longitude (1)</vt:lpstr>
      <vt:lpstr>Latitude and longitude (2)</vt:lpstr>
      <vt:lpstr>Latitude and longitude (3)</vt:lpstr>
      <vt:lpstr>Latitude and longitude (4)</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6 – Latitude and longitude – Mathematics Standard</dc:title>
  <dc:creator>NSW Department of Education</dc:creator>
  <cp:keywords>Mathematics; Stage 6; Standard</cp:keywords>
  <dcterms:created xsi:type="dcterms:W3CDTF">2026-05-25T00:46:46Z</dcterms:created>
  <dcterms:modified xsi:type="dcterms:W3CDTF">2026-06-05T05:22:58Z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0x0101004A1D8124FFB2A1438B815462E05615AB</vt:lpwstr>
  </property>
</Properties>
</file>