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5"/>
  </p:notesMasterIdLst>
  <p:handoutMasterIdLst>
    <p:handoutMasterId r:id="rId26"/>
  </p:handoutMasterIdLst>
  <p:sldIdLst>
    <p:sldId id="26505" r:id="rId5"/>
    <p:sldId id="26383" r:id="rId6"/>
    <p:sldId id="26506" r:id="rId7"/>
    <p:sldId id="26507" r:id="rId8"/>
    <p:sldId id="26527" r:id="rId9"/>
    <p:sldId id="26525" r:id="rId10"/>
    <p:sldId id="26529" r:id="rId11"/>
    <p:sldId id="26537" r:id="rId12"/>
    <p:sldId id="26531" r:id="rId13"/>
    <p:sldId id="26528" r:id="rId14"/>
    <p:sldId id="26508" r:id="rId15"/>
    <p:sldId id="26513" r:id="rId16"/>
    <p:sldId id="26538" r:id="rId17"/>
    <p:sldId id="26534" r:id="rId18"/>
    <p:sldId id="26535" r:id="rId19"/>
    <p:sldId id="26509" r:id="rId20"/>
    <p:sldId id="26510" r:id="rId21"/>
    <p:sldId id="26522" r:id="rId22"/>
    <p:sldId id="360" r:id="rId23"/>
    <p:sldId id="361" r:id="rId24"/>
  </p:sldIdLst>
  <p:sldSz cx="12192000" cy="6858000"/>
  <p:notesSz cx="6858000" cy="9144000"/>
  <p:embeddedFontLst>
    <p:embeddedFont>
      <p:font typeface="Cambria Math" panose="02040503050406030204" pitchFamily="18" charset="0"/>
      <p:regular r:id="rId27"/>
    </p:embeddedFont>
    <p:embeddedFont>
      <p:font typeface="Public Sans" pitchFamily="2" charset="0"/>
      <p:regular r:id="rId28"/>
      <p:bold r:id="rId29"/>
      <p:italic r:id="rId30"/>
      <p:boldItalic r:id="rId31"/>
    </p:embeddedFont>
    <p:embeddedFont>
      <p:font typeface="Yu Mincho" panose="02020400000000000000" pitchFamily="18" charset="-128"/>
      <p:regular r:id="rId3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461638E-F1F5-7186-9758-0B4A52497F93}" name="Meagan Rodda" initials="MR" userId="S::Meagan.Rodda@det.nsw.edu.au::efecb8de-290d-42b5-96ee-00df0648c086"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6C"/>
    <a:srgbClr val="B51458"/>
    <a:srgbClr val="00ACC2"/>
    <a:srgbClr val="64BB47"/>
    <a:srgbClr val="E5F7FC"/>
    <a:srgbClr val="FBDBE7"/>
    <a:srgbClr val="FFFFFF"/>
    <a:srgbClr val="EDF9E0"/>
    <a:srgbClr val="63E2EF"/>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63458E-670F-46A2-AC73-8E49D1275ACC}" v="1" dt="2026-06-05T05:08:46.82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12"/>
    <p:restoredTop sz="94651"/>
  </p:normalViewPr>
  <p:slideViewPr>
    <p:cSldViewPr snapToGrid="0">
      <p:cViewPr varScale="1">
        <p:scale>
          <a:sx n="58" d="100"/>
          <a:sy n="58" d="100"/>
        </p:scale>
        <p:origin x="102" y="870"/>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5/06/2026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5/06/2026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55325-DE6A-17AE-D29E-8054FE7AB1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FC0C9-3D93-D808-623C-069BF5E7F2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4323EF-FC20-47E1-B811-93F44F138091}"/>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3C230FC9-2F14-B698-D2B0-016D6256346F}"/>
              </a:ext>
            </a:extLst>
          </p:cNvPr>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383967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4152033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3138858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338938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2998195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A60A1-5F86-0561-7EDC-82CE8575F1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9D4353-F7BF-4F6D-A812-8581F4D613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EA90E-54AA-6C0E-0AAD-A130F882CCB3}"/>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5AF7EEE-14F1-690E-47D2-471245FEDAF1}"/>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442666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1082174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AC20E-9DED-E5F1-27B4-E099931EF4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70DC3F-E223-C8DE-1DBC-BA6CA647B7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2FDBCB-61A5-43BF-EF78-A3A3D5A856F5}"/>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3925E23D-B85D-9FD3-0D3B-9DFF619DC6C4}"/>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3940733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71C9A-3864-4EBD-322F-7F706880F7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097F35-EC75-2ACF-38B2-141EE162D4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6BC390-58F0-8C0F-7353-FC8998CD028B}"/>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7ADDCA82-5C9F-72B2-0EB3-E68054314DB9}"/>
              </a:ext>
            </a:extLst>
          </p:cNvPr>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286278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41.png"/><Relationship Id="rId4" Type="http://schemas.openxmlformats.org/officeDocument/2006/relationships/image" Target="../media/image230.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60.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50.png"/><Relationship Id="rId5" Type="http://schemas.openxmlformats.org/officeDocument/2006/relationships/image" Target="../media/image24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3.png"/><Relationship Id="rId3" Type="http://schemas.openxmlformats.org/officeDocument/2006/relationships/image" Target="../media/image8.png"/><Relationship Id="rId12" Type="http://schemas.openxmlformats.org/officeDocument/2006/relationships/image" Target="../media/image22.png"/><Relationship Id="rId7" Type="http://schemas.openxmlformats.org/officeDocument/2006/relationships/image" Target="../media/image9.png"/><Relationship Id="rId16" Type="http://schemas.openxmlformats.org/officeDocument/2006/relationships/image" Target="../media/image26.png"/><Relationship Id="rId1" Type="http://schemas.openxmlformats.org/officeDocument/2006/relationships/slideLayout" Target="../slideLayouts/slideLayout4.xml"/><Relationship Id="rId11" Type="http://schemas.openxmlformats.org/officeDocument/2006/relationships/image" Target="../media/image21.png"/><Relationship Id="rId6" Type="http://schemas.openxmlformats.org/officeDocument/2006/relationships/image" Target="../media/image140.png"/><Relationship Id="rId15" Type="http://schemas.openxmlformats.org/officeDocument/2006/relationships/image" Target="../media/image25.png"/><Relationship Id="rId10" Type="http://schemas.openxmlformats.org/officeDocument/2006/relationships/image" Target="../media/image20.png"/><Relationship Id="rId9" Type="http://schemas.openxmlformats.org/officeDocument/2006/relationships/image" Target="../media/image11.png"/><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Constructing networks from a table</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Unit 5 - Going places</a:t>
            </a:r>
          </a:p>
        </p:txBody>
      </p:sp>
      <p:pic>
        <p:nvPicPr>
          <p:cNvPr id="4" name="Picture Placeholder 6">
            <a:extLst>
              <a:ext uri="{FF2B5EF4-FFF2-40B4-BE49-F238E27FC236}">
                <a16:creationId xmlns:a16="http://schemas.microsoft.com/office/drawing/2014/main" id="{530AC67A-437D-CA7A-892E-B21F61EC0B24}"/>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7127875" y="0"/>
            <a:ext cx="5064125"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091B71-E93E-BEB1-1F8C-AB45786285B8}"/>
              </a:ext>
            </a:extLst>
          </p:cNvPr>
          <p:cNvSpPr>
            <a:spLocks noGrp="1"/>
          </p:cNvSpPr>
          <p:nvPr>
            <p:ph type="title"/>
          </p:nvPr>
        </p:nvSpPr>
        <p:spPr/>
        <p:txBody>
          <a:bodyPr/>
          <a:lstStyle/>
          <a:p>
            <a:r>
              <a:rPr lang="en-AU"/>
              <a:t>Add and Subtract time</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128EBB23-A68A-283D-DCB4-9DCDA2EFC3F2}"/>
                  </a:ext>
                </a:extLst>
              </p:cNvPr>
              <p:cNvSpPr>
                <a:spLocks noGrp="1"/>
              </p:cNvSpPr>
              <p:nvPr>
                <p:ph type="body" sz="quarter" idx="17"/>
              </p:nvPr>
            </p:nvSpPr>
            <p:spPr>
              <a:xfrm>
                <a:off x="360000" y="1262286"/>
                <a:ext cx="5268290" cy="4807835"/>
              </a:xfrm>
            </p:spPr>
            <p:txBody>
              <a:bodyPr/>
              <a:lstStyle/>
              <a:p>
                <a:r>
                  <a:rPr lang="en-AU" sz="1800">
                    <a:latin typeface="+mn-lt"/>
                  </a:rPr>
                  <a:t>6 hours 17 minutes </a:t>
                </a:r>
                <a14:m>
                  <m:oMath xmlns:m="http://schemas.openxmlformats.org/officeDocument/2006/math">
                    <m:r>
                      <a:rPr lang="en-AU" sz="1800" b="0" i="1" smtClean="0">
                        <a:latin typeface="Cambria Math" panose="02040503050406030204" pitchFamily="18" charset="0"/>
                      </a:rPr>
                      <m:t>+</m:t>
                    </m:r>
                    <m:r>
                      <a:rPr lang="en-AU" sz="1800" b="0" i="0" smtClean="0">
                        <a:latin typeface="Cambria Math" panose="02040503050406030204" pitchFamily="18" charset="0"/>
                      </a:rPr>
                      <m:t> 5</m:t>
                    </m:r>
                    <m:r>
                      <a:rPr lang="en-AU" sz="1800" b="0" i="1" smtClean="0">
                        <a:latin typeface="Cambria Math" panose="02040503050406030204" pitchFamily="18" charset="0"/>
                      </a:rPr>
                      <m:t> </m:t>
                    </m:r>
                  </m:oMath>
                </a14:m>
                <a:r>
                  <a:rPr lang="en-AU" sz="1800">
                    <a:latin typeface="+mn-lt"/>
                  </a:rPr>
                  <a:t>hours 32 minutes</a:t>
                </a:r>
              </a:p>
              <a:p>
                <a:pPr marL="342900" indent="-342900">
                  <a:buFont typeface="Arial" panose="020B0604020202020204" pitchFamily="34" charset="0"/>
                  <a:buChar char="•"/>
                </a:pPr>
                <a:r>
                  <a:rPr lang="en-AU" sz="1800">
                    <a:latin typeface="+mn-lt"/>
                  </a:rPr>
                  <a:t>A. 11 hours 49 minutes</a:t>
                </a:r>
              </a:p>
              <a:p>
                <a:pPr marL="342900" indent="-342900">
                  <a:buFont typeface="Arial" panose="020B0604020202020204" pitchFamily="34" charset="0"/>
                  <a:buChar char="•"/>
                </a:pPr>
                <a:r>
                  <a:rPr lang="en-AU" sz="1800">
                    <a:latin typeface="+mn-lt"/>
                  </a:rPr>
                  <a:t>B. 1 hour 49 minutes</a:t>
                </a:r>
              </a:p>
              <a:p>
                <a:pPr marL="342900" indent="-342900">
                  <a:spcAft>
                    <a:spcPts val="4200"/>
                  </a:spcAft>
                  <a:buFont typeface="Arial" panose="020B0604020202020204" pitchFamily="34" charset="0"/>
                  <a:buChar char="•"/>
                </a:pPr>
                <a:r>
                  <a:rPr lang="en-AU" sz="1800">
                    <a:latin typeface="+mn-lt"/>
                  </a:rPr>
                  <a:t>C. 12 hours 19 minutes</a:t>
                </a:r>
              </a:p>
              <a:p>
                <a:r>
                  <a:rPr lang="en-AU" sz="1800" i="0">
                    <a:latin typeface="+mn-lt"/>
                    <a:ea typeface="Calibri" panose="020F0502020204030204" pitchFamily="34" charset="0"/>
                  </a:rPr>
                  <a:t>5 hours 35 </a:t>
                </a:r>
                <a:r>
                  <a:rPr lang="en-AU" sz="1800" i="0">
                    <a:latin typeface="+mn-lt"/>
                    <a:ea typeface="Yu Mincho" panose="02020400000000000000" pitchFamily="18" charset="-128"/>
                  </a:rPr>
                  <a:t>minutes</a:t>
                </a:r>
                <a:r>
                  <a:rPr lang="en-AU" sz="1800" i="0">
                    <a:latin typeface="+mn-lt"/>
                    <a:ea typeface="Calibri" panose="020F0502020204030204" pitchFamily="34" charset="0"/>
                  </a:rPr>
                  <a:t> </a:t>
                </a:r>
                <a14:m>
                  <m:oMath xmlns:m="http://schemas.openxmlformats.org/officeDocument/2006/math">
                    <m:r>
                      <a:rPr lang="en-AU" sz="1800" i="1" dirty="0" smtClean="0">
                        <a:latin typeface="Cambria Math" panose="02040503050406030204" pitchFamily="18" charset="0"/>
                        <a:ea typeface="Calibri" panose="020F0502020204030204" pitchFamily="34" charset="0"/>
                      </a:rPr>
                      <m:t>−</m:t>
                    </m:r>
                  </m:oMath>
                </a14:m>
                <a:r>
                  <a:rPr lang="en-AU" sz="1800" i="0">
                    <a:latin typeface="+mn-lt"/>
                    <a:ea typeface="Calibri" panose="020F0502020204030204" pitchFamily="34" charset="0"/>
                  </a:rPr>
                  <a:t> 3 hours 15 </a:t>
                </a:r>
                <a:r>
                  <a:rPr lang="en-AU" sz="1800" i="0">
                    <a:latin typeface="+mn-lt"/>
                    <a:ea typeface="Yu Mincho" panose="02020400000000000000" pitchFamily="18" charset="-128"/>
                  </a:rPr>
                  <a:t>minutes</a:t>
                </a:r>
              </a:p>
              <a:p>
                <a:pPr marL="342900" indent="-342900">
                  <a:buFont typeface="Arial" panose="020B0604020202020204" pitchFamily="34" charset="0"/>
                  <a:buChar char="•"/>
                </a:pPr>
                <a:r>
                  <a:rPr lang="en-AU" sz="1800">
                    <a:latin typeface="+mn-lt"/>
                    <a:ea typeface="Yu Mincho" panose="02020400000000000000" pitchFamily="18" charset="-128"/>
                  </a:rPr>
                  <a:t>A. 8 hours 50 minutes</a:t>
                </a:r>
              </a:p>
              <a:p>
                <a:pPr marL="342900" indent="-342900">
                  <a:buFont typeface="Arial" panose="020B0604020202020204" pitchFamily="34" charset="0"/>
                  <a:buChar char="•"/>
                </a:pPr>
                <a:r>
                  <a:rPr lang="en-AU" sz="1800" i="0">
                    <a:latin typeface="+mn-lt"/>
                    <a:ea typeface="Yu Mincho" panose="02020400000000000000" pitchFamily="18" charset="-128"/>
                  </a:rPr>
                  <a:t>B. 2 hours 20 minutes</a:t>
                </a:r>
              </a:p>
              <a:p>
                <a:pPr marL="342900" indent="-342900">
                  <a:buFont typeface="Arial" panose="020B0604020202020204" pitchFamily="34" charset="0"/>
                  <a:buChar char="•"/>
                </a:pPr>
                <a:r>
                  <a:rPr lang="en-AU" sz="1800">
                    <a:latin typeface="+mn-lt"/>
                    <a:ea typeface="Yu Mincho" panose="02020400000000000000" pitchFamily="18" charset="-128"/>
                  </a:rPr>
                  <a:t>C. 2 hours 50 minutes</a:t>
                </a:r>
                <a:endParaRPr lang="en-AU" sz="1800" i="0">
                  <a:latin typeface="+mn-lt"/>
                  <a:ea typeface="Yu Mincho" panose="02020400000000000000" pitchFamily="18" charset="-128"/>
                </a:endParaRPr>
              </a:p>
              <a:p>
                <a:pPr marL="342900" indent="-342900">
                  <a:buFont typeface="Arial" panose="020B0604020202020204" pitchFamily="34" charset="0"/>
                  <a:buChar char="•"/>
                </a:pPr>
                <a:endParaRPr lang="en-AU" sz="1800">
                  <a:latin typeface="+mn-lt"/>
                  <a:ea typeface="Calibri" panose="020F0502020204030204" pitchFamily="34" charset="0"/>
                </a:endParaRPr>
              </a:p>
              <a:p>
                <a:pPr marL="342900" indent="-342900">
                  <a:buFont typeface="Arial" panose="020B0604020202020204" pitchFamily="34" charset="0"/>
                  <a:buChar char="•"/>
                </a:pPr>
                <a:endParaRPr lang="en-AU">
                  <a:ea typeface="Calibri" panose="020F0502020204030204" pitchFamily="34" charset="0"/>
                </a:endParaRPr>
              </a:p>
              <a:p>
                <a:pPr marL="342900" indent="-342900">
                  <a:buFont typeface="Arial" panose="020B0604020202020204" pitchFamily="34" charset="0"/>
                  <a:buChar char="•"/>
                </a:pPr>
                <a:endParaRPr lang="en-AU">
                  <a:ea typeface="Calibri" panose="020F0502020204030204" pitchFamily="34" charset="0"/>
                </a:endParaRPr>
              </a:p>
              <a:p>
                <a:pPr marL="342900" indent="-342900">
                  <a:buFont typeface="Arial" panose="020B0604020202020204" pitchFamily="34" charset="0"/>
                  <a:buChar char="•"/>
                </a:pPr>
                <a:endParaRPr lang="en-AU">
                  <a:ea typeface="Calibri" panose="020F0502020204030204" pitchFamily="34" charset="0"/>
                </a:endParaRPr>
              </a:p>
              <a:p>
                <a:pPr marL="342900" indent="-342900">
                  <a:buFont typeface="Arial" panose="020B0604020202020204" pitchFamily="34" charset="0"/>
                  <a:buChar char="•"/>
                </a:pPr>
                <a:endParaRPr lang="en-AU">
                  <a:ea typeface="Calibri" panose="020F0502020204030204" pitchFamily="34" charset="0"/>
                </a:endParaRPr>
              </a:p>
              <a:p>
                <a:pPr marL="342900" indent="-342900">
                  <a:buFont typeface="Arial" panose="020B0604020202020204" pitchFamily="34" charset="0"/>
                  <a:buChar char="•"/>
                </a:pPr>
                <a:endParaRPr lang="en-AU">
                  <a:ea typeface="Calibri" panose="020F0502020204030204" pitchFamily="34" charset="0"/>
                </a:endParaRPr>
              </a:p>
              <a:p>
                <a:pPr marL="342900" indent="-342900">
                  <a:buFont typeface="Arial" panose="020B0604020202020204" pitchFamily="34" charset="0"/>
                  <a:buChar char="•"/>
                </a:pPr>
                <a:endParaRPr lang="en-AU">
                  <a:ea typeface="Calibri" panose="020F0502020204030204" pitchFamily="34" charset="0"/>
                </a:endParaRPr>
              </a:p>
              <a:p>
                <a:pPr marL="342900" indent="-342900">
                  <a:buFont typeface="Arial" panose="020B0604020202020204" pitchFamily="34" charset="0"/>
                  <a:buChar char="•"/>
                </a:pPr>
                <a:endParaRPr lang="en-AU"/>
              </a:p>
            </p:txBody>
          </p:sp>
        </mc:Choice>
        <mc:Fallback xmlns="">
          <p:sp>
            <p:nvSpPr>
              <p:cNvPr id="5" name="Text Placeholder 4">
                <a:extLst>
                  <a:ext uri="{FF2B5EF4-FFF2-40B4-BE49-F238E27FC236}">
                    <a16:creationId xmlns:a16="http://schemas.microsoft.com/office/drawing/2014/main" id="{128EBB23-A68A-283D-DCB4-9DCDA2EFC3F2}"/>
                  </a:ext>
                </a:extLst>
              </p:cNvPr>
              <p:cNvSpPr>
                <a:spLocks noGrp="1" noRot="1" noChangeAspect="1" noMove="1" noResize="1" noEditPoints="1" noAdjustHandles="1" noChangeArrowheads="1" noChangeShapeType="1" noTextEdit="1"/>
              </p:cNvSpPr>
              <p:nvPr>
                <p:ph type="body" sz="quarter" idx="17"/>
              </p:nvPr>
            </p:nvSpPr>
            <p:spPr>
              <a:xfrm>
                <a:off x="360000" y="1262286"/>
                <a:ext cx="5268290" cy="4807835"/>
              </a:xfrm>
              <a:blipFill>
                <a:blip r:embed="rId2"/>
                <a:stretch>
                  <a:fillRect l="-2662" b="-6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0525DC7-7A2E-3EFF-1C86-839C8AEE8D08}"/>
                  </a:ext>
                </a:extLst>
              </p:cNvPr>
              <p:cNvSpPr txBox="1"/>
              <p:nvPr/>
            </p:nvSpPr>
            <p:spPr>
              <a:xfrm>
                <a:off x="6172200" y="1262286"/>
                <a:ext cx="6097314" cy="5463034"/>
              </a:xfrm>
              <a:prstGeom prst="rect">
                <a:avLst/>
              </a:prstGeom>
              <a:noFill/>
            </p:spPr>
            <p:txBody>
              <a:bodyPr wrap="square">
                <a:spAutoFit/>
              </a:bodyPr>
              <a:lstStyle/>
              <a:p>
                <a:pPr>
                  <a:lnSpc>
                    <a:spcPct val="150000"/>
                  </a:lnSpc>
                  <a:spcAft>
                    <a:spcPts val="1200"/>
                  </a:spcAft>
                </a:pPr>
                <a:r>
                  <a:rPr lang="en-AU" sz="1800">
                    <a:ea typeface="Calibri" panose="020F0502020204030204" pitchFamily="34" charset="0"/>
                  </a:rPr>
                  <a:t>7</a:t>
                </a:r>
                <a:r>
                  <a:rPr lang="en-AU" sz="1800" i="0">
                    <a:ea typeface="Calibri" panose="020F0502020204030204" pitchFamily="34" charset="0"/>
                  </a:rPr>
                  <a:t> hours 37 </a:t>
                </a:r>
                <a:r>
                  <a:rPr lang="en-AU" sz="1800" i="0">
                    <a:ea typeface="Yu Mincho" panose="02020400000000000000" pitchFamily="18" charset="-128"/>
                  </a:rPr>
                  <a:t>minutes</a:t>
                </a:r>
                <a:r>
                  <a:rPr lang="en-AU" sz="1800" i="0">
                    <a:ea typeface="Calibri" panose="020F0502020204030204" pitchFamily="34" charset="0"/>
                  </a:rPr>
                  <a:t> </a:t>
                </a:r>
                <a14:m>
                  <m:oMath xmlns:m="http://schemas.openxmlformats.org/officeDocument/2006/math">
                    <m:r>
                      <a:rPr lang="en-AU" sz="1800" i="1" dirty="0" smtClean="0">
                        <a:latin typeface="Cambria Math" panose="02040503050406030204" pitchFamily="18" charset="0"/>
                        <a:ea typeface="Calibri" panose="020F0502020204030204" pitchFamily="34" charset="0"/>
                      </a:rPr>
                      <m:t>+</m:t>
                    </m:r>
                  </m:oMath>
                </a14:m>
                <a:r>
                  <a:rPr lang="en-AU" sz="1800" i="0">
                    <a:ea typeface="Calibri" panose="020F0502020204030204" pitchFamily="34" charset="0"/>
                  </a:rPr>
                  <a:t> 9 hours 25 </a:t>
                </a:r>
                <a:r>
                  <a:rPr lang="en-AU" sz="1800" i="0">
                    <a:ea typeface="Yu Mincho" panose="02020400000000000000" pitchFamily="18" charset="-128"/>
                  </a:rPr>
                  <a:t>minutes</a:t>
                </a:r>
              </a:p>
              <a:p>
                <a:pPr marL="342900" indent="-342900">
                  <a:lnSpc>
                    <a:spcPct val="150000"/>
                  </a:lnSpc>
                  <a:spcAft>
                    <a:spcPts val="1200"/>
                  </a:spcAft>
                  <a:buFont typeface="Arial" panose="020B0604020202020204" pitchFamily="34" charset="0"/>
                  <a:buChar char="•"/>
                </a:pPr>
                <a:r>
                  <a:rPr lang="en-AU" sz="1800" i="0">
                    <a:ea typeface="Yu Mincho" panose="02020400000000000000" pitchFamily="18" charset="-128"/>
                  </a:rPr>
                  <a:t>A. 17 hours 2 minutes</a:t>
                </a:r>
              </a:p>
              <a:p>
                <a:pPr marL="342900" indent="-342900">
                  <a:lnSpc>
                    <a:spcPct val="150000"/>
                  </a:lnSpc>
                  <a:spcAft>
                    <a:spcPts val="1200"/>
                  </a:spcAft>
                  <a:buFont typeface="Arial" panose="020B0604020202020204" pitchFamily="34" charset="0"/>
                  <a:buChar char="•"/>
                </a:pPr>
                <a:r>
                  <a:rPr lang="en-AU" sz="1800">
                    <a:ea typeface="Yu Mincho" panose="02020400000000000000" pitchFamily="18" charset="-128"/>
                  </a:rPr>
                  <a:t>B. 16 hours 62 minutes</a:t>
                </a:r>
              </a:p>
              <a:p>
                <a:pPr marL="342900" indent="-342900">
                  <a:lnSpc>
                    <a:spcPct val="150000"/>
                  </a:lnSpc>
                  <a:spcAft>
                    <a:spcPts val="4200"/>
                  </a:spcAft>
                  <a:buFont typeface="Arial" panose="020B0604020202020204" pitchFamily="34" charset="0"/>
                  <a:buChar char="•"/>
                </a:pPr>
                <a:r>
                  <a:rPr lang="en-AU" sz="1800" i="0">
                    <a:ea typeface="Yu Mincho" panose="02020400000000000000" pitchFamily="18" charset="-128"/>
                  </a:rPr>
                  <a:t>C. 16 hours 2 minutes</a:t>
                </a:r>
              </a:p>
              <a:p>
                <a:pPr>
                  <a:lnSpc>
                    <a:spcPct val="150000"/>
                  </a:lnSpc>
                  <a:spcAft>
                    <a:spcPts val="1200"/>
                  </a:spcAft>
                </a:pPr>
                <a:r>
                  <a:rPr lang="en-AU" sz="1800" i="0">
                    <a:ea typeface="Calibri" panose="020F0502020204030204" pitchFamily="34" charset="0"/>
                  </a:rPr>
                  <a:t>7 hours 14 </a:t>
                </a:r>
                <a:r>
                  <a:rPr lang="en-AU" sz="1800" i="0">
                    <a:ea typeface="Yu Mincho" panose="02020400000000000000" pitchFamily="18" charset="-128"/>
                  </a:rPr>
                  <a:t>minutes</a:t>
                </a:r>
                <a:r>
                  <a:rPr lang="en-AU" sz="1800" i="0">
                    <a:ea typeface="Calibri" panose="020F0502020204030204" pitchFamily="34" charset="0"/>
                  </a:rPr>
                  <a:t> </a:t>
                </a:r>
                <a14:m>
                  <m:oMath xmlns:m="http://schemas.openxmlformats.org/officeDocument/2006/math">
                    <m:r>
                      <a:rPr lang="en-AU" sz="1800" i="1" dirty="0" smtClean="0">
                        <a:latin typeface="Cambria Math" panose="02040503050406030204" pitchFamily="18" charset="0"/>
                        <a:ea typeface="Calibri" panose="020F0502020204030204" pitchFamily="34" charset="0"/>
                      </a:rPr>
                      <m:t>−</m:t>
                    </m:r>
                  </m:oMath>
                </a14:m>
                <a:r>
                  <a:rPr lang="en-AU" sz="1800" i="0">
                    <a:ea typeface="Calibri" panose="020F0502020204030204" pitchFamily="34" charset="0"/>
                  </a:rPr>
                  <a:t> 2 hours 46 </a:t>
                </a:r>
                <a:r>
                  <a:rPr lang="en-AU" sz="1800" i="0">
                    <a:ea typeface="Yu Mincho" panose="02020400000000000000" pitchFamily="18" charset="-128"/>
                  </a:rPr>
                  <a:t>minutes</a:t>
                </a:r>
              </a:p>
              <a:p>
                <a:pPr marL="342900" indent="-342900">
                  <a:lnSpc>
                    <a:spcPct val="150000"/>
                  </a:lnSpc>
                  <a:spcAft>
                    <a:spcPts val="1200"/>
                  </a:spcAft>
                  <a:buFont typeface="Arial" panose="020B0604020202020204" pitchFamily="34" charset="0"/>
                  <a:buChar char="•"/>
                </a:pPr>
                <a:r>
                  <a:rPr lang="en-AU" sz="1800">
                    <a:ea typeface="Yu Mincho" panose="02020400000000000000" pitchFamily="18" charset="-128"/>
                  </a:rPr>
                  <a:t>A. 5 hours 32 minutes</a:t>
                </a:r>
              </a:p>
              <a:p>
                <a:pPr marL="342900" indent="-342900">
                  <a:lnSpc>
                    <a:spcPct val="150000"/>
                  </a:lnSpc>
                  <a:spcAft>
                    <a:spcPts val="1200"/>
                  </a:spcAft>
                  <a:buFont typeface="Arial" panose="020B0604020202020204" pitchFamily="34" charset="0"/>
                  <a:buChar char="•"/>
                </a:pPr>
                <a:r>
                  <a:rPr lang="en-AU" sz="1800">
                    <a:ea typeface="Yu Mincho" panose="02020400000000000000" pitchFamily="18" charset="-128"/>
                  </a:rPr>
                  <a:t>B. 9 hours 60 minutes</a:t>
                </a:r>
              </a:p>
              <a:p>
                <a:pPr marL="342900" indent="-342900">
                  <a:lnSpc>
                    <a:spcPct val="150000"/>
                  </a:lnSpc>
                  <a:spcAft>
                    <a:spcPts val="1200"/>
                  </a:spcAft>
                  <a:buFont typeface="Arial" panose="020B0604020202020204" pitchFamily="34" charset="0"/>
                  <a:buChar char="•"/>
                </a:pPr>
                <a:r>
                  <a:rPr lang="en-AU" sz="1800">
                    <a:ea typeface="Calibri" panose="020F0502020204030204" pitchFamily="34" charset="0"/>
                  </a:rPr>
                  <a:t>C. 4 hours 28 minutes</a:t>
                </a:r>
              </a:p>
              <a:p>
                <a:pPr marL="342900" indent="-342900">
                  <a:buFont typeface="Arial" panose="020B0604020202020204" pitchFamily="34" charset="0"/>
                  <a:buChar char="•"/>
                </a:pPr>
                <a:endParaRPr lang="en-AU" sz="1800" i="0">
                  <a:ea typeface="Calibri" panose="020F0502020204030204" pitchFamily="34" charset="0"/>
                </a:endParaRPr>
              </a:p>
            </p:txBody>
          </p:sp>
        </mc:Choice>
        <mc:Fallback xmlns="">
          <p:sp>
            <p:nvSpPr>
              <p:cNvPr id="7" name="TextBox 6">
                <a:extLst>
                  <a:ext uri="{FF2B5EF4-FFF2-40B4-BE49-F238E27FC236}">
                    <a16:creationId xmlns:a16="http://schemas.microsoft.com/office/drawing/2014/main" id="{20525DC7-7A2E-3EFF-1C86-839C8AEE8D08}"/>
                  </a:ext>
                </a:extLst>
              </p:cNvPr>
              <p:cNvSpPr txBox="1">
                <a:spLocks noRot="1" noChangeAspect="1" noMove="1" noResize="1" noEditPoints="1" noAdjustHandles="1" noChangeArrowheads="1" noChangeShapeType="1" noTextEdit="1"/>
              </p:cNvSpPr>
              <p:nvPr/>
            </p:nvSpPr>
            <p:spPr>
              <a:xfrm>
                <a:off x="6172200" y="1262286"/>
                <a:ext cx="6097314" cy="5463034"/>
              </a:xfrm>
              <a:prstGeom prst="rect">
                <a:avLst/>
              </a:prstGeom>
              <a:blipFill>
                <a:blip r:embed="rId3"/>
                <a:stretch>
                  <a:fillRect l="-900"/>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677A2DE5-1CD5-31FF-7E8C-9C00C5C8DE6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226145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xEl>
                                              <p:pRg st="2" end="2"/>
                                            </p:txEl>
                                          </p:spTgt>
                                        </p:tgtEl>
                                      </p:cBhvr>
                                    </p:animEffect>
                                    <p:set>
                                      <p:cBhvr>
                                        <p:cTn id="7" dur="1" fill="hold">
                                          <p:stCondLst>
                                            <p:cond delay="499"/>
                                          </p:stCondLst>
                                        </p:cTn>
                                        <p:tgtEl>
                                          <p:spTgt spid="5">
                                            <p:txEl>
                                              <p:pRg st="2" end="2"/>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xEl>
                                              <p:pRg st="3" end="3"/>
                                            </p:txEl>
                                          </p:spTgt>
                                        </p:tgtEl>
                                      </p:cBhvr>
                                    </p:animEffect>
                                    <p:set>
                                      <p:cBhvr>
                                        <p:cTn id="10" dur="1" fill="hold">
                                          <p:stCondLst>
                                            <p:cond delay="499"/>
                                          </p:stCondLst>
                                        </p:cTn>
                                        <p:tgtEl>
                                          <p:spTgt spid="5">
                                            <p:txEl>
                                              <p:pRg st="3" end="3"/>
                                            </p:txEl>
                                          </p:spTgt>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fade">
                                      <p:cBhvr>
                                        <p:cTn id="16" dur="500"/>
                                        <p:tgtEl>
                                          <p:spTgt spid="5">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500"/>
                                        <p:tgtEl>
                                          <p:spTgt spid="5">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fade">
                                      <p:cBhvr>
                                        <p:cTn id="22" dur="500"/>
                                        <p:tgtEl>
                                          <p:spTgt spid="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5">
                                            <p:txEl>
                                              <p:pRg st="5" end="5"/>
                                            </p:txEl>
                                          </p:spTgt>
                                        </p:tgtEl>
                                      </p:cBhvr>
                                    </p:animEffect>
                                    <p:set>
                                      <p:cBhvr>
                                        <p:cTn id="27" dur="1" fill="hold">
                                          <p:stCondLst>
                                            <p:cond delay="499"/>
                                          </p:stCondLst>
                                        </p:cTn>
                                        <p:tgtEl>
                                          <p:spTgt spid="5">
                                            <p:txEl>
                                              <p:pRg st="5" end="5"/>
                                            </p:txEl>
                                          </p:spTgt>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5">
                                            <p:txEl>
                                              <p:pRg st="7" end="7"/>
                                            </p:txEl>
                                          </p:spTgt>
                                        </p:tgtEl>
                                      </p:cBhvr>
                                    </p:animEffect>
                                    <p:set>
                                      <p:cBhvr>
                                        <p:cTn id="30" dur="1" fill="hold">
                                          <p:stCondLst>
                                            <p:cond delay="499"/>
                                          </p:stCondLst>
                                        </p:cTn>
                                        <p:tgtEl>
                                          <p:spTgt spid="5">
                                            <p:txEl>
                                              <p:pRg st="7" end="7"/>
                                            </p:txEl>
                                          </p:spTgt>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fade">
                                      <p:cBhvr>
                                        <p:cTn id="33" dur="500"/>
                                        <p:tgtEl>
                                          <p:spTgt spid="7">
                                            <p:txEl>
                                              <p:pRg st="0" end="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fade">
                                      <p:cBhvr>
                                        <p:cTn id="36" dur="500"/>
                                        <p:tgtEl>
                                          <p:spTgt spid="7">
                                            <p:txEl>
                                              <p:pRg st="1" end="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fade">
                                      <p:cBhvr>
                                        <p:cTn id="39" dur="500"/>
                                        <p:tgtEl>
                                          <p:spTgt spid="7">
                                            <p:txEl>
                                              <p:pRg st="2" end="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fade">
                                      <p:cBhvr>
                                        <p:cTn id="42" dur="5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7">
                                            <p:txEl>
                                              <p:pRg st="2" end="2"/>
                                            </p:txEl>
                                          </p:spTgt>
                                        </p:tgtEl>
                                      </p:cBhvr>
                                    </p:animEffect>
                                    <p:set>
                                      <p:cBhvr>
                                        <p:cTn id="47" dur="1" fill="hold">
                                          <p:stCondLst>
                                            <p:cond delay="499"/>
                                          </p:stCondLst>
                                        </p:cTn>
                                        <p:tgtEl>
                                          <p:spTgt spid="7">
                                            <p:txEl>
                                              <p:pRg st="2" end="2"/>
                                            </p:txEl>
                                          </p:spTgt>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7">
                                            <p:txEl>
                                              <p:pRg st="3" end="3"/>
                                            </p:txEl>
                                          </p:spTgt>
                                        </p:tgtEl>
                                      </p:cBhvr>
                                    </p:animEffect>
                                    <p:set>
                                      <p:cBhvr>
                                        <p:cTn id="50" dur="1" fill="hold">
                                          <p:stCondLst>
                                            <p:cond delay="499"/>
                                          </p:stCondLst>
                                        </p:cTn>
                                        <p:tgtEl>
                                          <p:spTgt spid="7">
                                            <p:txEl>
                                              <p:pRg st="3" end="3"/>
                                            </p:txEl>
                                          </p:spTgt>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7">
                                            <p:txEl>
                                              <p:pRg st="4" end="4"/>
                                            </p:txEl>
                                          </p:spTgt>
                                        </p:tgtEl>
                                        <p:attrNameLst>
                                          <p:attrName>style.visibility</p:attrName>
                                        </p:attrNameLst>
                                      </p:cBhvr>
                                      <p:to>
                                        <p:strVal val="visible"/>
                                      </p:to>
                                    </p:set>
                                    <p:animEffect transition="in" filter="fade">
                                      <p:cBhvr>
                                        <p:cTn id="53" dur="500"/>
                                        <p:tgtEl>
                                          <p:spTgt spid="7">
                                            <p:txEl>
                                              <p:pRg st="4" end="4"/>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7">
                                            <p:txEl>
                                              <p:pRg st="5" end="5"/>
                                            </p:txEl>
                                          </p:spTgt>
                                        </p:tgtEl>
                                        <p:attrNameLst>
                                          <p:attrName>style.visibility</p:attrName>
                                        </p:attrNameLst>
                                      </p:cBhvr>
                                      <p:to>
                                        <p:strVal val="visible"/>
                                      </p:to>
                                    </p:set>
                                    <p:animEffect transition="in" filter="fade">
                                      <p:cBhvr>
                                        <p:cTn id="56" dur="500"/>
                                        <p:tgtEl>
                                          <p:spTgt spid="7">
                                            <p:txEl>
                                              <p:pRg st="5" end="5"/>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7">
                                            <p:txEl>
                                              <p:pRg st="6" end="6"/>
                                            </p:txEl>
                                          </p:spTgt>
                                        </p:tgtEl>
                                        <p:attrNameLst>
                                          <p:attrName>style.visibility</p:attrName>
                                        </p:attrNameLst>
                                      </p:cBhvr>
                                      <p:to>
                                        <p:strVal val="visible"/>
                                      </p:to>
                                    </p:set>
                                    <p:animEffect transition="in" filter="fade">
                                      <p:cBhvr>
                                        <p:cTn id="59" dur="500"/>
                                        <p:tgtEl>
                                          <p:spTgt spid="7">
                                            <p:txEl>
                                              <p:pRg st="6" end="6"/>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7">
                                            <p:txEl>
                                              <p:pRg st="7" end="7"/>
                                            </p:txEl>
                                          </p:spTgt>
                                        </p:tgtEl>
                                        <p:attrNameLst>
                                          <p:attrName>style.visibility</p:attrName>
                                        </p:attrNameLst>
                                      </p:cBhvr>
                                      <p:to>
                                        <p:strVal val="visible"/>
                                      </p:to>
                                    </p:set>
                                    <p:animEffect transition="in" filter="fade">
                                      <p:cBhvr>
                                        <p:cTn id="62" dur="500"/>
                                        <p:tgtEl>
                                          <p:spTgt spid="7">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7">
                                            <p:txEl>
                                              <p:pRg st="5" end="5"/>
                                            </p:txEl>
                                          </p:spTgt>
                                        </p:tgtEl>
                                      </p:cBhvr>
                                    </p:animEffect>
                                    <p:set>
                                      <p:cBhvr>
                                        <p:cTn id="67" dur="1" fill="hold">
                                          <p:stCondLst>
                                            <p:cond delay="499"/>
                                          </p:stCondLst>
                                        </p:cTn>
                                        <p:tgtEl>
                                          <p:spTgt spid="7">
                                            <p:txEl>
                                              <p:pRg st="5" end="5"/>
                                            </p:txEl>
                                          </p:spTgt>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7">
                                            <p:txEl>
                                              <p:pRg st="6" end="6"/>
                                            </p:txEl>
                                          </p:spTgt>
                                        </p:tgtEl>
                                      </p:cBhvr>
                                    </p:animEffect>
                                    <p:set>
                                      <p:cBhvr>
                                        <p:cTn id="70" dur="1" fill="hold">
                                          <p:stCondLst>
                                            <p:cond delay="499"/>
                                          </p:stCondLst>
                                        </p:cTn>
                                        <p:tgtEl>
                                          <p:spTgt spid="7">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dirty="0"/>
              <a:t>Worked example (1)</a:t>
            </a:r>
          </a:p>
        </p:txBody>
      </p:sp>
      <p:sp>
        <p:nvSpPr>
          <p:cNvPr id="5" name="Text Placeholder 4">
            <a:extLst>
              <a:ext uri="{FF2B5EF4-FFF2-40B4-BE49-F238E27FC236}">
                <a16:creationId xmlns:a16="http://schemas.microsoft.com/office/drawing/2014/main" id="{A5408906-2AD5-7E7E-1A82-95497E60EA9E}"/>
              </a:ext>
            </a:extLst>
          </p:cNvPr>
          <p:cNvSpPr>
            <a:spLocks noGrp="1"/>
          </p:cNvSpPr>
          <p:nvPr>
            <p:ph type="body" sz="quarter" idx="18"/>
          </p:nvPr>
        </p:nvSpPr>
        <p:spPr/>
        <p:txBody>
          <a:bodyPr/>
          <a:lstStyle/>
          <a:p>
            <a:r>
              <a:rPr lang="en-AU"/>
              <a:t>Question part a</a:t>
            </a:r>
          </a:p>
        </p:txBody>
      </p:sp>
      <p:sp>
        <p:nvSpPr>
          <p:cNvPr id="10" name="TextBox 9">
            <a:extLst>
              <a:ext uri="{FF2B5EF4-FFF2-40B4-BE49-F238E27FC236}">
                <a16:creationId xmlns:a16="http://schemas.microsoft.com/office/drawing/2014/main" id="{3DBE9E90-A7A7-1B97-6D74-A7AEBCC78E3A}"/>
              </a:ext>
            </a:extLst>
          </p:cNvPr>
          <p:cNvSpPr txBox="1"/>
          <p:nvPr/>
        </p:nvSpPr>
        <p:spPr>
          <a:xfrm>
            <a:off x="348000" y="1282542"/>
            <a:ext cx="10906682" cy="1025858"/>
          </a:xfrm>
          <a:prstGeom prst="rect">
            <a:avLst/>
          </a:prstGeom>
          <a:noFill/>
        </p:spPr>
        <p:txBody>
          <a:bodyPr wrap="square">
            <a:spAutoFit/>
          </a:bodyPr>
          <a:lstStyle/>
          <a:p>
            <a:pPr>
              <a:lnSpc>
                <a:spcPct val="150000"/>
              </a:lnSpc>
              <a:spcAft>
                <a:spcPts val="1200"/>
              </a:spcAft>
            </a:pPr>
            <a:r>
              <a:rPr lang="en-AU" sz="1800" dirty="0"/>
              <a:t>This table shows the time it takes to travel between these country towns in Queensland. </a:t>
            </a:r>
          </a:p>
          <a:p>
            <a:pPr marL="342900" indent="-342900">
              <a:lnSpc>
                <a:spcPct val="150000"/>
              </a:lnSpc>
              <a:spcAft>
                <a:spcPts val="1200"/>
              </a:spcAft>
              <a:buAutoNum type="alphaLcPeriod"/>
            </a:pPr>
            <a:r>
              <a:rPr lang="en-AU" sz="1800" dirty="0"/>
              <a:t>Draw a network diagram to display this information. </a:t>
            </a:r>
          </a:p>
        </p:txBody>
      </p:sp>
      <p:pic>
        <p:nvPicPr>
          <p:cNvPr id="21" name="Picture 20" descr="Table displaying travel times between four destinations: Roma, Stanthorpe, Townsville, and Ubobo. Each cell shows duration in hours and minutes for trips between locations, with diagonal cells marked by dashes indicating no travel time to the same destination.&#10;">
            <a:extLst>
              <a:ext uri="{FF2B5EF4-FFF2-40B4-BE49-F238E27FC236}">
                <a16:creationId xmlns:a16="http://schemas.microsoft.com/office/drawing/2014/main" id="{8ED479AE-55BD-EB4E-CC4B-7052B9FE7D05}"/>
              </a:ext>
            </a:extLst>
          </p:cNvPr>
          <p:cNvPicPr>
            <a:picLocks noChangeAspect="1"/>
          </p:cNvPicPr>
          <p:nvPr/>
        </p:nvPicPr>
        <p:blipFill>
          <a:blip r:embed="rId3"/>
          <a:stretch>
            <a:fillRect/>
          </a:stretch>
        </p:blipFill>
        <p:spPr>
          <a:xfrm>
            <a:off x="364354" y="2549376"/>
            <a:ext cx="8138633" cy="1788711"/>
          </a:xfrm>
          <a:prstGeom prst="rect">
            <a:avLst/>
          </a:prstGeom>
        </p:spPr>
      </p:pic>
      <p:sp>
        <p:nvSpPr>
          <p:cNvPr id="12" name="Speech Bubble: Rectangle with Corners Rounded 11">
            <a:extLst>
              <a:ext uri="{FF2B5EF4-FFF2-40B4-BE49-F238E27FC236}">
                <a16:creationId xmlns:a16="http://schemas.microsoft.com/office/drawing/2014/main" id="{3BA9F7F2-D40F-B8FB-9C67-3ED25C1F7B60}"/>
              </a:ext>
            </a:extLst>
          </p:cNvPr>
          <p:cNvSpPr/>
          <p:nvPr/>
        </p:nvSpPr>
        <p:spPr>
          <a:xfrm>
            <a:off x="1558465" y="5025754"/>
            <a:ext cx="3439248" cy="1080000"/>
          </a:xfrm>
          <a:prstGeom prst="wedgeRoundRectCallout">
            <a:avLst>
              <a:gd name="adj1" fmla="val 45508"/>
              <a:gd name="adj2" fmla="val -10750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200"/>
              </a:spcAft>
            </a:pPr>
            <a:r>
              <a:rPr lang="en-AU" sz="1800"/>
              <a:t>What do we notice about the numbers in the table?</a:t>
            </a:r>
          </a:p>
        </p:txBody>
      </p:sp>
      <p:pic>
        <p:nvPicPr>
          <p:cNvPr id="11" name="Picture 10" descr="A network diagram showing four Queensland towns connected by red routes labelled with travel times. The towns are Roma on the left, Stanthorpe at the bottom, Townsville at the top, and Ubobo on the right. Red lines connect Roma to Townsville (11 h 35 min), Townsville to Ubobo (9 h 25 min), Ubobo to Stanthorpe (7 h 37 min), and Stanthorpe to Roma (5 h 32 min). Additional routes connect Roma directly to Ubobo (6 h 17 min) and Stanthorpe directly to Townsville (17 h 24 min). Each town is marked with a dark blue label box.">
            <a:extLst>
              <a:ext uri="{FF2B5EF4-FFF2-40B4-BE49-F238E27FC236}">
                <a16:creationId xmlns:a16="http://schemas.microsoft.com/office/drawing/2014/main" id="{514F8246-A75E-107A-E056-93E4896B51E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780543" y="2744242"/>
            <a:ext cx="3772094" cy="3530781"/>
          </a:xfrm>
          <a:prstGeom prst="rect">
            <a:avLst/>
          </a:prstGeom>
        </p:spPr>
      </p:pic>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01902-FB7E-C0EB-5ECF-003CF76F7D5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24A53FE-D622-69E0-A3DE-4D28E8FA2452}"/>
              </a:ext>
            </a:extLst>
          </p:cNvPr>
          <p:cNvSpPr>
            <a:spLocks noGrp="1"/>
          </p:cNvSpPr>
          <p:nvPr>
            <p:ph type="title"/>
          </p:nvPr>
        </p:nvSpPr>
        <p:spPr>
          <a:xfrm>
            <a:off x="360000" y="313077"/>
            <a:ext cx="11484000" cy="545601"/>
          </a:xfrm>
        </p:spPr>
        <p:txBody>
          <a:bodyPr/>
          <a:lstStyle/>
          <a:p>
            <a:r>
              <a:rPr lang="en-AU" dirty="0"/>
              <a:t>Worked example (2)</a:t>
            </a:r>
          </a:p>
        </p:txBody>
      </p:sp>
      <p:sp>
        <p:nvSpPr>
          <p:cNvPr id="9" name="Text Placeholder 4">
            <a:extLst>
              <a:ext uri="{FF2B5EF4-FFF2-40B4-BE49-F238E27FC236}">
                <a16:creationId xmlns:a16="http://schemas.microsoft.com/office/drawing/2014/main" id="{CE89BFE0-A26A-4163-C3A4-D881B207FCE6}"/>
              </a:ext>
            </a:extLst>
          </p:cNvPr>
          <p:cNvSpPr>
            <a:spLocks noGrp="1"/>
          </p:cNvSpPr>
          <p:nvPr>
            <p:ph type="body" sz="quarter" idx="18"/>
          </p:nvPr>
        </p:nvSpPr>
        <p:spPr>
          <a:xfrm>
            <a:off x="360000" y="982520"/>
            <a:ext cx="11484000" cy="310015"/>
          </a:xfrm>
        </p:spPr>
        <p:txBody>
          <a:bodyPr/>
          <a:lstStyle/>
          <a:p>
            <a:r>
              <a:rPr lang="en-AU" dirty="0"/>
              <a:t>Question part b</a:t>
            </a:r>
          </a:p>
        </p:txBody>
      </p:sp>
      <p:sp>
        <p:nvSpPr>
          <p:cNvPr id="5" name="Text Placeholder 4">
            <a:extLst>
              <a:ext uri="{FF2B5EF4-FFF2-40B4-BE49-F238E27FC236}">
                <a16:creationId xmlns:a16="http://schemas.microsoft.com/office/drawing/2014/main" id="{4633EC6C-82BD-CD24-FDAA-527B8B542DF9}"/>
              </a:ext>
            </a:extLst>
          </p:cNvPr>
          <p:cNvSpPr>
            <a:spLocks noGrp="1"/>
          </p:cNvSpPr>
          <p:nvPr>
            <p:ph type="body" sz="quarter" idx="17"/>
          </p:nvPr>
        </p:nvSpPr>
        <p:spPr>
          <a:xfrm>
            <a:off x="354000" y="1460611"/>
            <a:ext cx="11484000" cy="957942"/>
          </a:xfrm>
        </p:spPr>
        <p:txBody>
          <a:bodyPr/>
          <a:lstStyle/>
          <a:p>
            <a:r>
              <a:rPr lang="en-AU" sz="1800"/>
              <a:t>b. Which route is the fastest from Stanthorpe to Townsville?</a:t>
            </a:r>
          </a:p>
        </p:txBody>
      </p:sp>
      <p:pic>
        <p:nvPicPr>
          <p:cNvPr id="11" name="Picture 10" descr="A network diagram showing four Queensland towns connected by red routes labelled with travel times. The towns are Roma on the left, Stanthorpe at the bottom, Townsville at the top, and Ubobo on the right. Red lines connect Roma to Townsville (11 h 35 min), Townsville to Ubobo (9 h 25 min), Ubobo to Stanthorpe (7 h 37 min), and Stanthorpe to Roma (5 h 32 min). Additional routes connect Roma directly to Ubobo (6 h 17 min) and Stanthorpe directly to Townsville (17 h 24 min). Each town is marked with a dark blue label box.">
            <a:extLst>
              <a:ext uri="{FF2B5EF4-FFF2-40B4-BE49-F238E27FC236}">
                <a16:creationId xmlns:a16="http://schemas.microsoft.com/office/drawing/2014/main" id="{05769306-69A0-F123-40C3-36452B8A2172}"/>
              </a:ext>
            </a:extLst>
          </p:cNvPr>
          <p:cNvPicPr>
            <a:picLocks noChangeAspect="1"/>
          </p:cNvPicPr>
          <p:nvPr/>
        </p:nvPicPr>
        <p:blipFill>
          <a:blip r:embed="rId3"/>
          <a:stretch>
            <a:fillRect/>
          </a:stretch>
        </p:blipFill>
        <p:spPr>
          <a:xfrm>
            <a:off x="348000" y="2079533"/>
            <a:ext cx="4770579" cy="4465390"/>
          </a:xfrm>
          <a:prstGeom prst="rect">
            <a:avLst/>
          </a:prstGeom>
        </p:spPr>
      </p:pic>
      <p:sp>
        <p:nvSpPr>
          <p:cNvPr id="23" name="Speech Bubble: Rectangle with Corners Rounded 22">
            <a:extLst>
              <a:ext uri="{FF2B5EF4-FFF2-40B4-BE49-F238E27FC236}">
                <a16:creationId xmlns:a16="http://schemas.microsoft.com/office/drawing/2014/main" id="{03F5422E-1335-1AFE-FD91-81922ECB7227}"/>
              </a:ext>
            </a:extLst>
          </p:cNvPr>
          <p:cNvSpPr/>
          <p:nvPr/>
        </p:nvSpPr>
        <p:spPr>
          <a:xfrm>
            <a:off x="4586515" y="2065760"/>
            <a:ext cx="2229921" cy="1363240"/>
          </a:xfrm>
          <a:prstGeom prst="wedgeRoundRectCallout">
            <a:avLst>
              <a:gd name="adj1" fmla="val -91518"/>
              <a:gd name="adj2" fmla="val 2358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Why might the time for the direct route be longer?</a:t>
            </a:r>
          </a:p>
        </p:txBody>
      </p:sp>
      <p:grpSp>
        <p:nvGrpSpPr>
          <p:cNvPr id="6" name="Group 5" descr="Solution to question &#10;via Ubobo = 17 hours 2 minutes&#10;via Roma = 17 hours 7 mins&#10;straight is 17 hours 24 mins&#10;The road via Ubobo is shortest">
            <a:extLst>
              <a:ext uri="{FF2B5EF4-FFF2-40B4-BE49-F238E27FC236}">
                <a16:creationId xmlns:a16="http://schemas.microsoft.com/office/drawing/2014/main" id="{0DC6E01A-AAA1-D280-7FB9-7C23D8B73E30}"/>
              </a:ext>
            </a:extLst>
          </p:cNvPr>
          <p:cNvGrpSpPr/>
          <p:nvPr/>
        </p:nvGrpSpPr>
        <p:grpSpPr>
          <a:xfrm>
            <a:off x="7427356" y="1830015"/>
            <a:ext cx="5745256" cy="2433156"/>
            <a:chOff x="348001" y="4400697"/>
            <a:chExt cx="5745256" cy="2433156"/>
          </a:xfrm>
        </p:grpSpPr>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16F3753-8A33-739A-E076-4E5876D1C294}"/>
                    </a:ext>
                  </a:extLst>
                </p:cNvPr>
                <p:cNvSpPr txBox="1"/>
                <p:nvPr/>
              </p:nvSpPr>
              <p:spPr>
                <a:xfrm>
                  <a:off x="1568184" y="4400697"/>
                  <a:ext cx="2668256" cy="914400"/>
                </a:xfrm>
                <a:prstGeom prst="rect">
                  <a:avLst/>
                </a:prstGeom>
                <a:noFill/>
              </p:spPr>
              <p:txBody>
                <a:bodyPr wrap="none" lIns="0" tIns="0" rIns="0" bIns="0" rtlCol="0">
                  <a:noAutofit/>
                </a:bodyPr>
                <a:lstStyle/>
                <a:p>
                  <a:pPr algn="l">
                    <a:lnSpc>
                      <a:spcPct val="150000"/>
                    </a:lnSpc>
                  </a:pPr>
                  <a14:m>
                    <m:oMath xmlns:m="http://schemas.openxmlformats.org/officeDocument/2006/math">
                      <m:r>
                        <a:rPr lang="en-AU" sz="1800" b="0" i="1" smtClean="0">
                          <a:latin typeface="Cambria Math" panose="02040503050406030204" pitchFamily="18" charset="0"/>
                        </a:rPr>
                        <m:t>=7 </m:t>
                      </m:r>
                    </m:oMath>
                  </a14:m>
                  <a:r>
                    <a:rPr lang="en-AU" sz="1800" b="0" i="0" dirty="0"/>
                    <a:t>h</a:t>
                  </a:r>
                  <a14:m>
                    <m:oMath xmlns:m="http://schemas.openxmlformats.org/officeDocument/2006/math">
                      <m:r>
                        <a:rPr lang="en-AU" sz="1800" b="0" i="1" smtClean="0">
                          <a:latin typeface="Cambria Math" panose="02040503050406030204" pitchFamily="18" charset="0"/>
                        </a:rPr>
                        <m:t> 37 </m:t>
                      </m:r>
                    </m:oMath>
                  </a14:m>
                  <a:r>
                    <a:rPr lang="en-AU" sz="1800" b="0" i="0" dirty="0"/>
                    <a:t>min</a:t>
                  </a:r>
                  <a14:m>
                    <m:oMath xmlns:m="http://schemas.openxmlformats.org/officeDocument/2006/math">
                      <m:r>
                        <a:rPr lang="en-AU" sz="1800" b="0" i="1" smtClean="0">
                          <a:latin typeface="Cambria Math" panose="02040503050406030204" pitchFamily="18" charset="0"/>
                        </a:rPr>
                        <m:t>+9 </m:t>
                      </m:r>
                    </m:oMath>
                  </a14:m>
                  <a:r>
                    <a:rPr lang="en-AU" sz="1800" b="0" i="0" dirty="0"/>
                    <a:t>h</a:t>
                  </a:r>
                  <a14:m>
                    <m:oMath xmlns:m="http://schemas.openxmlformats.org/officeDocument/2006/math">
                      <m:r>
                        <a:rPr lang="en-AU" sz="1800" b="0" i="1" smtClean="0">
                          <a:latin typeface="Cambria Math" panose="02040503050406030204" pitchFamily="18" charset="0"/>
                        </a:rPr>
                        <m:t> 25 </m:t>
                      </m:r>
                    </m:oMath>
                  </a14:m>
                  <a:r>
                    <a:rPr lang="en-AU" sz="1800" b="0" i="0" dirty="0"/>
                    <a:t>min</a:t>
                  </a:r>
                  <a:br>
                    <a:rPr lang="en-AU" sz="1800" b="0" i="1" dirty="0"/>
                  </a:br>
                  <a14:m>
                    <m:oMath xmlns:m="http://schemas.openxmlformats.org/officeDocument/2006/math">
                      <m:r>
                        <a:rPr lang="en-AU" sz="1800" b="0" i="1" smtClean="0">
                          <a:latin typeface="Cambria Math" panose="02040503050406030204" pitchFamily="18" charset="0"/>
                        </a:rPr>
                        <m:t>=17 </m:t>
                      </m:r>
                    </m:oMath>
                  </a14:m>
                  <a:r>
                    <a:rPr lang="en-AU" sz="1800" b="0" i="0" dirty="0"/>
                    <a:t>h</a:t>
                  </a:r>
                  <a14:m>
                    <m:oMath xmlns:m="http://schemas.openxmlformats.org/officeDocument/2006/math">
                      <m:r>
                        <a:rPr lang="en-AU" sz="1800" b="0" i="1" smtClean="0">
                          <a:latin typeface="Cambria Math" panose="02040503050406030204" pitchFamily="18" charset="0"/>
                        </a:rPr>
                        <m:t> 2 </m:t>
                      </m:r>
                    </m:oMath>
                  </a14:m>
                  <a:r>
                    <a:rPr lang="en-AU" sz="1800" b="0" i="0" dirty="0"/>
                    <a:t>min</a:t>
                  </a:r>
                  <a:endParaRPr lang="en-AU" sz="1800" dirty="0"/>
                </a:p>
              </p:txBody>
            </p:sp>
          </mc:Choice>
          <mc:Fallback xmlns="">
            <p:sp>
              <p:nvSpPr>
                <p:cNvPr id="14" name="TextBox 13">
                  <a:extLst>
                    <a:ext uri="{FF2B5EF4-FFF2-40B4-BE49-F238E27FC236}">
                      <a16:creationId xmlns:a16="http://schemas.microsoft.com/office/drawing/2014/main" id="{416F3753-8A33-739A-E076-4E5876D1C294}"/>
                    </a:ext>
                  </a:extLst>
                </p:cNvPr>
                <p:cNvSpPr txBox="1">
                  <a:spLocks noRot="1" noChangeAspect="1" noMove="1" noResize="1" noEditPoints="1" noAdjustHandles="1" noChangeArrowheads="1" noChangeShapeType="1" noTextEdit="1"/>
                </p:cNvSpPr>
                <p:nvPr/>
              </p:nvSpPr>
              <p:spPr>
                <a:xfrm>
                  <a:off x="1568184" y="4400697"/>
                  <a:ext cx="2668256" cy="914400"/>
                </a:xfrm>
                <a:prstGeom prst="rect">
                  <a:avLst/>
                </a:prstGeom>
                <a:blipFill>
                  <a:blip r:embed="rId4"/>
                  <a:stretch>
                    <a:fillRect l="-2381"/>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A16C107D-8BB8-3367-3F0E-A1ABD62F42AE}"/>
                </a:ext>
              </a:extLst>
            </p:cNvPr>
            <p:cNvSpPr txBox="1"/>
            <p:nvPr/>
          </p:nvSpPr>
          <p:spPr>
            <a:xfrm>
              <a:off x="348001" y="4448281"/>
              <a:ext cx="1434104" cy="369332"/>
            </a:xfrm>
            <a:prstGeom prst="rect">
              <a:avLst/>
            </a:prstGeom>
            <a:noFill/>
          </p:spPr>
          <p:txBody>
            <a:bodyPr wrap="square">
              <a:spAutoFit/>
            </a:bodyPr>
            <a:lstStyle/>
            <a:p>
              <a:r>
                <a:rPr lang="en-AU" sz="1800" dirty="0"/>
                <a:t>v</a:t>
              </a:r>
              <a:r>
                <a:rPr lang="en-AU" sz="1800" b="0" dirty="0"/>
                <a:t>ia Ubobo </a:t>
              </a:r>
              <a:endParaRPr lang="en-AU" sz="1800" dirty="0"/>
            </a:p>
          </p:txBody>
        </p:sp>
        <p:sp>
          <p:nvSpPr>
            <p:cNvPr id="17" name="TextBox 16">
              <a:extLst>
                <a:ext uri="{FF2B5EF4-FFF2-40B4-BE49-F238E27FC236}">
                  <a16:creationId xmlns:a16="http://schemas.microsoft.com/office/drawing/2014/main" id="{954509B0-FB82-90C5-35B9-EFD9C83CEB2C}"/>
                </a:ext>
              </a:extLst>
            </p:cNvPr>
            <p:cNvSpPr txBox="1"/>
            <p:nvPr/>
          </p:nvSpPr>
          <p:spPr>
            <a:xfrm>
              <a:off x="348001" y="5367982"/>
              <a:ext cx="1434104" cy="369332"/>
            </a:xfrm>
            <a:prstGeom prst="rect">
              <a:avLst/>
            </a:prstGeom>
            <a:noFill/>
          </p:spPr>
          <p:txBody>
            <a:bodyPr wrap="square">
              <a:spAutoFit/>
            </a:bodyPr>
            <a:lstStyle/>
            <a:p>
              <a:r>
                <a:rPr lang="en-AU" sz="1800" dirty="0"/>
                <a:t>v</a:t>
              </a:r>
              <a:r>
                <a:rPr lang="en-AU" sz="1800" b="0" dirty="0"/>
                <a:t>ia </a:t>
              </a:r>
              <a:r>
                <a:rPr lang="en-AU" sz="1800" dirty="0"/>
                <a:t>R</a:t>
              </a:r>
              <a:r>
                <a:rPr lang="en-AU" sz="1800" b="0" dirty="0"/>
                <a:t>oma </a:t>
              </a:r>
              <a:endParaRPr lang="en-AU" sz="1800" dirty="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AE31EC0-BFB3-ACF6-AD50-C591A12AADC7}"/>
                    </a:ext>
                  </a:extLst>
                </p:cNvPr>
                <p:cNvSpPr txBox="1"/>
                <p:nvPr/>
              </p:nvSpPr>
              <p:spPr>
                <a:xfrm>
                  <a:off x="1568184" y="5315097"/>
                  <a:ext cx="2747170" cy="914400"/>
                </a:xfrm>
                <a:prstGeom prst="rect">
                  <a:avLst/>
                </a:prstGeom>
                <a:noFill/>
              </p:spPr>
              <p:txBody>
                <a:bodyPr wrap="none" lIns="0" tIns="0" rIns="0" bIns="0" rtlCol="0">
                  <a:noAutofit/>
                </a:bodyPr>
                <a:lstStyle/>
                <a:p>
                  <a:pPr algn="l">
                    <a:lnSpc>
                      <a:spcPct val="150000"/>
                    </a:lnSpc>
                  </a:pPr>
                  <a14:m>
                    <m:oMath xmlns:m="http://schemas.openxmlformats.org/officeDocument/2006/math">
                      <m:r>
                        <a:rPr lang="en-AU" sz="1800" b="0" i="1" smtClean="0">
                          <a:latin typeface="Cambria Math" panose="02040503050406030204" pitchFamily="18" charset="0"/>
                        </a:rPr>
                        <m:t>=5 </m:t>
                      </m:r>
                    </m:oMath>
                  </a14:m>
                  <a:r>
                    <a:rPr lang="en-AU" sz="1800" b="0" i="0" dirty="0"/>
                    <a:t>h</a:t>
                  </a:r>
                  <a14:m>
                    <m:oMath xmlns:m="http://schemas.openxmlformats.org/officeDocument/2006/math">
                      <m:r>
                        <a:rPr lang="en-AU" sz="1800" b="0" i="1" smtClean="0">
                          <a:latin typeface="Cambria Math" panose="02040503050406030204" pitchFamily="18" charset="0"/>
                        </a:rPr>
                        <m:t> 32 </m:t>
                      </m:r>
                    </m:oMath>
                  </a14:m>
                  <a:r>
                    <a:rPr lang="en-AU" sz="1800" b="0" i="0" dirty="0"/>
                    <a:t>min</a:t>
                  </a:r>
                  <a14:m>
                    <m:oMath xmlns:m="http://schemas.openxmlformats.org/officeDocument/2006/math">
                      <m:r>
                        <a:rPr lang="en-AU" sz="1800" b="0" i="1" smtClean="0">
                          <a:latin typeface="Cambria Math" panose="02040503050406030204" pitchFamily="18" charset="0"/>
                        </a:rPr>
                        <m:t>+11 </m:t>
                      </m:r>
                    </m:oMath>
                  </a14:m>
                  <a:r>
                    <a:rPr lang="en-AU" sz="1800" b="0" i="0" dirty="0"/>
                    <a:t>h</a:t>
                  </a:r>
                  <a14:m>
                    <m:oMath xmlns:m="http://schemas.openxmlformats.org/officeDocument/2006/math">
                      <m:r>
                        <a:rPr lang="en-AU" sz="1800" b="0" i="1" smtClean="0">
                          <a:latin typeface="Cambria Math" panose="02040503050406030204" pitchFamily="18" charset="0"/>
                        </a:rPr>
                        <m:t> 35 </m:t>
                      </m:r>
                    </m:oMath>
                  </a14:m>
                  <a:r>
                    <a:rPr lang="en-AU" sz="1800" b="0" i="0" dirty="0"/>
                    <a:t>min</a:t>
                  </a:r>
                  <a:br>
                    <a:rPr lang="en-AU" sz="1800" b="0" i="1" dirty="0"/>
                  </a:br>
                  <a14:m>
                    <m:oMath xmlns:m="http://schemas.openxmlformats.org/officeDocument/2006/math">
                      <m:r>
                        <a:rPr lang="en-AU" sz="1800" b="0" i="1" smtClean="0">
                          <a:latin typeface="Cambria Math" panose="02040503050406030204" pitchFamily="18" charset="0"/>
                        </a:rPr>
                        <m:t>=17</m:t>
                      </m:r>
                    </m:oMath>
                  </a14:m>
                  <a:r>
                    <a:rPr lang="en-AU" sz="1800" b="0" i="0" dirty="0"/>
                    <a:t> h </a:t>
                  </a:r>
                  <a14:m>
                    <m:oMath xmlns:m="http://schemas.openxmlformats.org/officeDocument/2006/math">
                      <m:r>
                        <a:rPr lang="en-AU" sz="1800" b="0" i="1" smtClean="0">
                          <a:latin typeface="Cambria Math" panose="02040503050406030204" pitchFamily="18" charset="0"/>
                        </a:rPr>
                        <m:t>7 </m:t>
                      </m:r>
                    </m:oMath>
                  </a14:m>
                  <a:r>
                    <a:rPr lang="en-AU" sz="1800" b="0" i="0" dirty="0"/>
                    <a:t>min</a:t>
                  </a:r>
                  <a:endParaRPr lang="en-AU" sz="1800" dirty="0"/>
                </a:p>
              </p:txBody>
            </p:sp>
          </mc:Choice>
          <mc:Fallback xmlns="">
            <p:sp>
              <p:nvSpPr>
                <p:cNvPr id="18" name="TextBox 17">
                  <a:extLst>
                    <a:ext uri="{FF2B5EF4-FFF2-40B4-BE49-F238E27FC236}">
                      <a16:creationId xmlns:a16="http://schemas.microsoft.com/office/drawing/2014/main" id="{CAE31EC0-BFB3-ACF6-AD50-C591A12AADC7}"/>
                    </a:ext>
                  </a:extLst>
                </p:cNvPr>
                <p:cNvSpPr txBox="1">
                  <a:spLocks noRot="1" noChangeAspect="1" noMove="1" noResize="1" noEditPoints="1" noAdjustHandles="1" noChangeArrowheads="1" noChangeShapeType="1" noTextEdit="1"/>
                </p:cNvSpPr>
                <p:nvPr/>
              </p:nvSpPr>
              <p:spPr>
                <a:xfrm>
                  <a:off x="1568184" y="5315097"/>
                  <a:ext cx="2747170" cy="914400"/>
                </a:xfrm>
                <a:prstGeom prst="rect">
                  <a:avLst/>
                </a:prstGeom>
                <a:blipFill>
                  <a:blip r:embed="rId5"/>
                  <a:stretch>
                    <a:fillRect l="-2304" b="-1389"/>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56CCFFA0-4D86-990F-0E86-F4C80078A06A}"/>
                </a:ext>
              </a:extLst>
            </p:cNvPr>
            <p:cNvSpPr txBox="1"/>
            <p:nvPr/>
          </p:nvSpPr>
          <p:spPr>
            <a:xfrm>
              <a:off x="386698" y="6464521"/>
              <a:ext cx="5706559" cy="369332"/>
            </a:xfrm>
            <a:prstGeom prst="rect">
              <a:avLst/>
            </a:prstGeom>
            <a:noFill/>
          </p:spPr>
          <p:txBody>
            <a:bodyPr wrap="square">
              <a:spAutoFit/>
            </a:bodyPr>
            <a:lstStyle/>
            <a:p>
              <a:r>
                <a:rPr lang="en-AU" sz="1800" dirty="0"/>
                <a:t>The road via Ubobo is the fastest.</a:t>
              </a:r>
              <a:r>
                <a:rPr lang="en-AU" sz="1800" b="0" dirty="0"/>
                <a:t> </a:t>
              </a:r>
              <a:endParaRPr lang="en-AU" sz="1800" dirty="0"/>
            </a:p>
          </p:txBody>
        </p:sp>
      </p:grpSp>
      <p:sp>
        <p:nvSpPr>
          <p:cNvPr id="4" name="Speech Bubble: Rectangle with Corners Rounded 3">
            <a:extLst>
              <a:ext uri="{FF2B5EF4-FFF2-40B4-BE49-F238E27FC236}">
                <a16:creationId xmlns:a16="http://schemas.microsoft.com/office/drawing/2014/main" id="{94BFA7B3-4BB5-FB43-4403-6D4894EA1958}"/>
              </a:ext>
            </a:extLst>
          </p:cNvPr>
          <p:cNvSpPr/>
          <p:nvPr/>
        </p:nvSpPr>
        <p:spPr>
          <a:xfrm>
            <a:off x="9044871" y="4849585"/>
            <a:ext cx="2260999" cy="1080000"/>
          </a:xfrm>
          <a:prstGeom prst="wedgeRoundRectCallout">
            <a:avLst>
              <a:gd name="adj1" fmla="val 20014"/>
              <a:gd name="adj2" fmla="val -9649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1800" dirty="0"/>
              <a:t>How much time was saved?</a:t>
            </a:r>
          </a:p>
        </p:txBody>
      </p:sp>
      <p:sp>
        <p:nvSpPr>
          <p:cNvPr id="2" name="Slide Number Placeholder 1">
            <a:extLst>
              <a:ext uri="{FF2B5EF4-FFF2-40B4-BE49-F238E27FC236}">
                <a16:creationId xmlns:a16="http://schemas.microsoft.com/office/drawing/2014/main" id="{9F023261-2BE8-B496-B895-D7C979153F3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369571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429AF-EFC0-212E-0293-F23D16746AB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B6318D2-F723-5FA8-9603-95A51032F52D}"/>
              </a:ext>
            </a:extLst>
          </p:cNvPr>
          <p:cNvSpPr>
            <a:spLocks noGrp="1"/>
          </p:cNvSpPr>
          <p:nvPr>
            <p:ph type="title"/>
          </p:nvPr>
        </p:nvSpPr>
        <p:spPr/>
        <p:txBody>
          <a:bodyPr/>
          <a:lstStyle/>
          <a:p>
            <a:r>
              <a:rPr lang="en-AU" dirty="0"/>
              <a:t>Your turn (1)</a:t>
            </a:r>
          </a:p>
        </p:txBody>
      </p:sp>
      <p:sp>
        <p:nvSpPr>
          <p:cNvPr id="5" name="Text Placeholder 4">
            <a:extLst>
              <a:ext uri="{FF2B5EF4-FFF2-40B4-BE49-F238E27FC236}">
                <a16:creationId xmlns:a16="http://schemas.microsoft.com/office/drawing/2014/main" id="{65F093BE-D8CA-BC80-3200-2A7CE46C1CC4}"/>
              </a:ext>
            </a:extLst>
          </p:cNvPr>
          <p:cNvSpPr>
            <a:spLocks noGrp="1"/>
          </p:cNvSpPr>
          <p:nvPr>
            <p:ph type="body" sz="quarter" idx="18"/>
          </p:nvPr>
        </p:nvSpPr>
        <p:spPr/>
        <p:txBody>
          <a:bodyPr/>
          <a:lstStyle/>
          <a:p>
            <a:r>
              <a:rPr lang="en-AU"/>
              <a:t>Question part a </a:t>
            </a:r>
          </a:p>
        </p:txBody>
      </p:sp>
      <p:pic>
        <p:nvPicPr>
          <p:cNvPr id="13" name="Picture 12" descr="Table of destinations and the time between towns">
            <a:extLst>
              <a:ext uri="{FF2B5EF4-FFF2-40B4-BE49-F238E27FC236}">
                <a16:creationId xmlns:a16="http://schemas.microsoft.com/office/drawing/2014/main" id="{D87EC384-324D-CA68-8D26-BAE82095A35C}"/>
              </a:ext>
            </a:extLst>
          </p:cNvPr>
          <p:cNvPicPr>
            <a:picLocks noChangeAspect="1"/>
          </p:cNvPicPr>
          <p:nvPr/>
        </p:nvPicPr>
        <p:blipFill>
          <a:blip r:embed="rId3"/>
          <a:stretch>
            <a:fillRect/>
          </a:stretch>
        </p:blipFill>
        <p:spPr>
          <a:xfrm>
            <a:off x="166961" y="1279890"/>
            <a:ext cx="10799801" cy="2207795"/>
          </a:xfrm>
          <a:prstGeom prst="rect">
            <a:avLst/>
          </a:prstGeom>
        </p:spPr>
      </p:pic>
      <p:sp>
        <p:nvSpPr>
          <p:cNvPr id="6" name="TextBox 5">
            <a:extLst>
              <a:ext uri="{FF2B5EF4-FFF2-40B4-BE49-F238E27FC236}">
                <a16:creationId xmlns:a16="http://schemas.microsoft.com/office/drawing/2014/main" id="{B70342AB-00A5-5829-93C4-B83340E5663F}"/>
              </a:ext>
            </a:extLst>
          </p:cNvPr>
          <p:cNvSpPr txBox="1"/>
          <p:nvPr/>
        </p:nvSpPr>
        <p:spPr>
          <a:xfrm>
            <a:off x="360000" y="3616494"/>
            <a:ext cx="5614080" cy="1703030"/>
          </a:xfrm>
          <a:prstGeom prst="rect">
            <a:avLst/>
          </a:prstGeom>
          <a:noFill/>
        </p:spPr>
        <p:txBody>
          <a:bodyPr wrap="square">
            <a:spAutoFit/>
          </a:bodyPr>
          <a:lstStyle/>
          <a:p>
            <a:pPr>
              <a:lnSpc>
                <a:spcPct val="150000"/>
              </a:lnSpc>
            </a:pPr>
            <a:r>
              <a:rPr lang="en-AU" sz="1800" dirty="0"/>
              <a:t>This table shows the time it takes to travel between towns. </a:t>
            </a:r>
          </a:p>
          <a:p>
            <a:pPr marL="342900" indent="-342900">
              <a:lnSpc>
                <a:spcPct val="150000"/>
              </a:lnSpc>
              <a:buAutoNum type="alphaLcPeriod"/>
            </a:pPr>
            <a:r>
              <a:rPr lang="en-AU" sz="1800" dirty="0"/>
              <a:t>Draw a network diagram to display this information. </a:t>
            </a:r>
          </a:p>
        </p:txBody>
      </p:sp>
      <p:pic>
        <p:nvPicPr>
          <p:cNvPr id="8" name="Picture 7" descr="A weighted network diagram showing six locations labelled W, N, P, NY, M, and B connected by black line segments. Travel times are written along each connection. W is connected to P (2 h 18 min) and N (7 h 5 min). N is connected to P (6 h 19 min), NY (6 h 16 min), and M (6 h 11 min). P is connected to NY (1 h 35 min). NY is connected to M (5 h 48 min) and B (3 h 28 min). M is also connected directly to B (4 h 55 min). The vertices are shown as black circles on a light grey background.">
            <a:extLst>
              <a:ext uri="{FF2B5EF4-FFF2-40B4-BE49-F238E27FC236}">
                <a16:creationId xmlns:a16="http://schemas.microsoft.com/office/drawing/2014/main" id="{821303B4-8244-5387-94CA-5DFB3957DEC6}"/>
              </a:ext>
            </a:extLst>
          </p:cNvPr>
          <p:cNvPicPr>
            <a:picLocks noChangeAspect="1"/>
          </p:cNvPicPr>
          <p:nvPr/>
        </p:nvPicPr>
        <p:blipFill>
          <a:blip r:embed="rId4"/>
          <a:stretch>
            <a:fillRect/>
          </a:stretch>
        </p:blipFill>
        <p:spPr>
          <a:xfrm>
            <a:off x="6487655" y="3470906"/>
            <a:ext cx="4315812" cy="3387094"/>
          </a:xfrm>
          <a:prstGeom prst="rect">
            <a:avLst/>
          </a:prstGeom>
        </p:spPr>
      </p:pic>
      <p:sp>
        <p:nvSpPr>
          <p:cNvPr id="2" name="Slide Number Placeholder 1">
            <a:extLst>
              <a:ext uri="{FF2B5EF4-FFF2-40B4-BE49-F238E27FC236}">
                <a16:creationId xmlns:a16="http://schemas.microsoft.com/office/drawing/2014/main" id="{AEC47955-A761-D192-C8C7-8304B953BB9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239093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2CFE7-E22C-5BE2-E05D-49744E671240}"/>
            </a:ext>
          </a:extLst>
        </p:cNvPr>
        <p:cNvGrpSpPr/>
        <p:nvPr/>
      </p:nvGrpSpPr>
      <p:grpSpPr>
        <a:xfrm>
          <a:off x="0" y="0"/>
          <a:ext cx="0" cy="0"/>
          <a:chOff x="0" y="0"/>
          <a:chExt cx="0" cy="0"/>
        </a:xfrm>
      </p:grpSpPr>
      <p:pic>
        <p:nvPicPr>
          <p:cNvPr id="7" name="Picture 6" descr="A weighted network diagram showing six locations labelled W, N, P, NY, M, and B connected by black line segments. Travel times are written along each connection. W is connected to P (2 h 18 min) and N (7 h 5 min). N is connected to P (6 h 19 min), NY (6 h 16 min), and M (6 h 11 min). P is connected to NY (1 h 35 min). NY is connected to M (5 h 48 min) and B (3 h 28 min). M is also connected directly to B (4 h 55 min). The vertices are shown as black circles on a light grey background.">
            <a:extLst>
              <a:ext uri="{FF2B5EF4-FFF2-40B4-BE49-F238E27FC236}">
                <a16:creationId xmlns:a16="http://schemas.microsoft.com/office/drawing/2014/main" id="{600431A4-C66D-C166-7B6F-654A11ACB5B0}"/>
              </a:ext>
            </a:extLst>
          </p:cNvPr>
          <p:cNvPicPr>
            <a:picLocks noChangeAspect="1"/>
          </p:cNvPicPr>
          <p:nvPr/>
        </p:nvPicPr>
        <p:blipFill>
          <a:blip r:embed="rId3"/>
          <a:stretch>
            <a:fillRect/>
          </a:stretch>
        </p:blipFill>
        <p:spPr>
          <a:xfrm>
            <a:off x="6270369" y="609600"/>
            <a:ext cx="5813348" cy="4562376"/>
          </a:xfrm>
          <a:prstGeom prst="rect">
            <a:avLst/>
          </a:prstGeom>
        </p:spPr>
      </p:pic>
      <p:sp>
        <p:nvSpPr>
          <p:cNvPr id="3" name="Title 2">
            <a:extLst>
              <a:ext uri="{FF2B5EF4-FFF2-40B4-BE49-F238E27FC236}">
                <a16:creationId xmlns:a16="http://schemas.microsoft.com/office/drawing/2014/main" id="{ACBAB0EF-BD12-3582-4C79-BCA66FB035EB}"/>
              </a:ext>
            </a:extLst>
          </p:cNvPr>
          <p:cNvSpPr>
            <a:spLocks noGrp="1"/>
          </p:cNvSpPr>
          <p:nvPr>
            <p:ph type="title"/>
          </p:nvPr>
        </p:nvSpPr>
        <p:spPr/>
        <p:txBody>
          <a:bodyPr/>
          <a:lstStyle/>
          <a:p>
            <a:r>
              <a:rPr lang="en-AU" dirty="0"/>
              <a:t>Your turn (2)</a:t>
            </a:r>
          </a:p>
        </p:txBody>
      </p:sp>
      <p:sp>
        <p:nvSpPr>
          <p:cNvPr id="5" name="Text Placeholder 4">
            <a:extLst>
              <a:ext uri="{FF2B5EF4-FFF2-40B4-BE49-F238E27FC236}">
                <a16:creationId xmlns:a16="http://schemas.microsoft.com/office/drawing/2014/main" id="{E6EB4E16-144A-7679-C0A1-891B391BB999}"/>
              </a:ext>
            </a:extLst>
          </p:cNvPr>
          <p:cNvSpPr>
            <a:spLocks noGrp="1"/>
          </p:cNvSpPr>
          <p:nvPr>
            <p:ph type="body" sz="quarter" idx="18"/>
          </p:nvPr>
        </p:nvSpPr>
        <p:spPr/>
        <p:txBody>
          <a:bodyPr/>
          <a:lstStyle/>
          <a:p>
            <a:r>
              <a:rPr lang="en-AU"/>
              <a:t>Question part b</a:t>
            </a:r>
          </a:p>
        </p:txBody>
      </p:sp>
      <p:grpSp>
        <p:nvGrpSpPr>
          <p:cNvPr id="36" name="Group 35" descr="Worked solution to how long is the quickest route.">
            <a:extLst>
              <a:ext uri="{FF2B5EF4-FFF2-40B4-BE49-F238E27FC236}">
                <a16:creationId xmlns:a16="http://schemas.microsoft.com/office/drawing/2014/main" id="{F9AA42FE-ADB7-1839-9161-774DEE1DCD9E}"/>
              </a:ext>
            </a:extLst>
          </p:cNvPr>
          <p:cNvGrpSpPr/>
          <p:nvPr/>
        </p:nvGrpSpPr>
        <p:grpSpPr>
          <a:xfrm>
            <a:off x="251771" y="3280160"/>
            <a:ext cx="5706559" cy="3183365"/>
            <a:chOff x="443218" y="4384407"/>
            <a:chExt cx="5706559" cy="3183365"/>
          </a:xfrm>
        </p:grpSpPr>
        <p:grpSp>
          <p:nvGrpSpPr>
            <p:cNvPr id="15" name="Group 14" descr="Solution to question &#10;via Ubobo = 17 hours 2 minutes&#10;via Roma = 17 hours 7 mins&#10;straight is 17 hours 24 mins&#10;The road via Ubobo is shortest">
              <a:extLst>
                <a:ext uri="{FF2B5EF4-FFF2-40B4-BE49-F238E27FC236}">
                  <a16:creationId xmlns:a16="http://schemas.microsoft.com/office/drawing/2014/main" id="{20C07C21-35FF-EEB1-1D33-9D65985EA43C}"/>
                </a:ext>
              </a:extLst>
            </p:cNvPr>
            <p:cNvGrpSpPr/>
            <p:nvPr/>
          </p:nvGrpSpPr>
          <p:grpSpPr>
            <a:xfrm>
              <a:off x="443218" y="4384407"/>
              <a:ext cx="5706559" cy="3183365"/>
              <a:chOff x="443218" y="4384407"/>
              <a:chExt cx="5706559" cy="3183365"/>
            </a:xfrm>
          </p:grpSpPr>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D5A1606-9B0A-2E59-C5CB-D03BB204B4EF}"/>
                      </a:ext>
                    </a:extLst>
                  </p:cNvPr>
                  <p:cNvSpPr txBox="1"/>
                  <p:nvPr/>
                </p:nvSpPr>
                <p:spPr>
                  <a:xfrm>
                    <a:off x="2001190" y="4391822"/>
                    <a:ext cx="2668256" cy="914400"/>
                  </a:xfrm>
                  <a:prstGeom prst="rect">
                    <a:avLst/>
                  </a:prstGeom>
                  <a:noFill/>
                </p:spPr>
                <p:txBody>
                  <a:bodyPr wrap="none" lIns="0" tIns="0" rIns="0" bIns="0" rtlCol="0">
                    <a:noAutofit/>
                  </a:bodyPr>
                  <a:lstStyle/>
                  <a:p>
                    <a:pPr>
                      <a:lnSpc>
                        <a:spcPct val="150000"/>
                      </a:lnSpc>
                    </a:pPr>
                    <a14:m>
                      <m:oMath xmlns:m="http://schemas.openxmlformats.org/officeDocument/2006/math">
                        <m:r>
                          <a:rPr lang="en-AU" sz="2000" b="0" i="1" smtClean="0">
                            <a:latin typeface="Cambria Math" panose="02040503050406030204" pitchFamily="18" charset="0"/>
                          </a:rPr>
                          <m:t>=2 </m:t>
                        </m:r>
                      </m:oMath>
                    </a14:m>
                    <a:r>
                      <a:rPr lang="en-AU" sz="2000" b="0" i="0" dirty="0">
                        <a:latin typeface="+mj-lt"/>
                      </a:rPr>
                      <a:t>h</a:t>
                    </a:r>
                    <a14:m>
                      <m:oMath xmlns:m="http://schemas.openxmlformats.org/officeDocument/2006/math">
                        <m:r>
                          <a:rPr lang="en-AU" sz="2000" b="0" i="1" smtClean="0">
                            <a:latin typeface="Cambria Math" panose="02040503050406030204" pitchFamily="18" charset="0"/>
                          </a:rPr>
                          <m:t> 18 </m:t>
                        </m:r>
                      </m:oMath>
                    </a14:m>
                    <a:r>
                      <a:rPr lang="en-AU" sz="1800" b="0" i="0" dirty="0">
                        <a:latin typeface="+mj-lt"/>
                      </a:rPr>
                      <a:t>min</a:t>
                    </a:r>
                    <a14:m>
                      <m:oMath xmlns:m="http://schemas.openxmlformats.org/officeDocument/2006/math">
                        <m:r>
                          <a:rPr lang="en-AU" sz="2000" b="0" i="1" smtClean="0">
                            <a:latin typeface="Cambria Math" panose="02040503050406030204" pitchFamily="18" charset="0"/>
                          </a:rPr>
                          <m:t>+1 </m:t>
                        </m:r>
                      </m:oMath>
                    </a14:m>
                    <a:r>
                      <a:rPr lang="en-AU" sz="2000" b="0" i="0" dirty="0">
                        <a:latin typeface="+mj-lt"/>
                      </a:rPr>
                      <a:t>h</a:t>
                    </a:r>
                    <a14:m>
                      <m:oMath xmlns:m="http://schemas.openxmlformats.org/officeDocument/2006/math">
                        <m:r>
                          <a:rPr lang="en-AU" sz="2000" b="0" i="1" smtClean="0">
                            <a:latin typeface="Cambria Math" panose="02040503050406030204" pitchFamily="18" charset="0"/>
                          </a:rPr>
                          <m:t> 35 </m:t>
                        </m:r>
                      </m:oMath>
                    </a14:m>
                    <a:r>
                      <a:rPr lang="en-AU" sz="2000" b="0" i="0" dirty="0">
                        <a:latin typeface="+mj-lt"/>
                      </a:rPr>
                      <a:t>min</a:t>
                    </a:r>
                    <a14:m>
                      <m:oMath xmlns:m="http://schemas.openxmlformats.org/officeDocument/2006/math">
                        <m:r>
                          <a:rPr lang="en-AU" sz="2000" b="0" i="1" dirty="0" smtClean="0">
                            <a:latin typeface="Cambria Math" panose="02040503050406030204" pitchFamily="18" charset="0"/>
                          </a:rPr>
                          <m:t>+5 </m:t>
                        </m:r>
                      </m:oMath>
                    </a14:m>
                    <a:r>
                      <a:rPr lang="en-AU" sz="2000" dirty="0"/>
                      <a:t>h</a:t>
                    </a:r>
                    <a14:m>
                      <m:oMath xmlns:m="http://schemas.openxmlformats.org/officeDocument/2006/math">
                        <m:r>
                          <a:rPr lang="en-AU" sz="2000" i="1">
                            <a:latin typeface="Cambria Math" panose="02040503050406030204" pitchFamily="18" charset="0"/>
                          </a:rPr>
                          <m:t> </m:t>
                        </m:r>
                        <m:r>
                          <a:rPr lang="en-AU" sz="2000" b="0" i="1" smtClean="0">
                            <a:latin typeface="Cambria Math" panose="02040503050406030204" pitchFamily="18" charset="0"/>
                          </a:rPr>
                          <m:t>48</m:t>
                        </m:r>
                        <m:r>
                          <a:rPr lang="en-AU" sz="2000" i="1">
                            <a:latin typeface="Cambria Math" panose="02040503050406030204" pitchFamily="18" charset="0"/>
                          </a:rPr>
                          <m:t> </m:t>
                        </m:r>
                      </m:oMath>
                    </a14:m>
                    <a:r>
                      <a:rPr lang="en-AU" sz="2000" dirty="0"/>
                      <a:t>min</a:t>
                    </a:r>
                    <a:br>
                      <a:rPr lang="en-AU" sz="2000" b="0" i="1" dirty="0">
                        <a:latin typeface="Cambria Math" panose="02040503050406030204" pitchFamily="18" charset="0"/>
                      </a:rPr>
                    </a:br>
                    <a14:m>
                      <m:oMath xmlns:m="http://schemas.openxmlformats.org/officeDocument/2006/math">
                        <m:r>
                          <a:rPr lang="en-AU" sz="2000" b="0" i="1" smtClean="0">
                            <a:latin typeface="Cambria Math" panose="02040503050406030204" pitchFamily="18" charset="0"/>
                          </a:rPr>
                          <m:t>=9 </m:t>
                        </m:r>
                      </m:oMath>
                    </a14:m>
                    <a:r>
                      <a:rPr lang="en-AU" sz="2000" b="0" i="0" dirty="0">
                        <a:latin typeface="+mj-lt"/>
                      </a:rPr>
                      <a:t>h</a:t>
                    </a:r>
                    <a14:m>
                      <m:oMath xmlns:m="http://schemas.openxmlformats.org/officeDocument/2006/math">
                        <m:r>
                          <a:rPr lang="en-AU" sz="2000" b="0" i="1" smtClean="0">
                            <a:latin typeface="Cambria Math" panose="02040503050406030204" pitchFamily="18" charset="0"/>
                          </a:rPr>
                          <m:t> 41 </m:t>
                        </m:r>
                      </m:oMath>
                    </a14:m>
                    <a:r>
                      <a:rPr lang="en-AU" sz="2000" b="0" i="0" dirty="0">
                        <a:latin typeface="+mj-lt"/>
                      </a:rPr>
                      <a:t>min</a:t>
                    </a:r>
                    <a:endParaRPr lang="en-AU" sz="2000" dirty="0"/>
                  </a:p>
                </p:txBody>
              </p:sp>
            </mc:Choice>
            <mc:Fallback xmlns="">
              <p:sp>
                <p:nvSpPr>
                  <p:cNvPr id="20" name="TextBox 19">
                    <a:extLst>
                      <a:ext uri="{FF2B5EF4-FFF2-40B4-BE49-F238E27FC236}">
                        <a16:creationId xmlns:a16="http://schemas.microsoft.com/office/drawing/2014/main" id="{AD5A1606-9B0A-2E59-C5CB-D03BB204B4EF}"/>
                      </a:ext>
                    </a:extLst>
                  </p:cNvPr>
                  <p:cNvSpPr txBox="1">
                    <a:spLocks noRot="1" noChangeAspect="1" noMove="1" noResize="1" noEditPoints="1" noAdjustHandles="1" noChangeArrowheads="1" noChangeShapeType="1" noTextEdit="1"/>
                  </p:cNvSpPr>
                  <p:nvPr/>
                </p:nvSpPr>
                <p:spPr>
                  <a:xfrm>
                    <a:off x="2001190" y="4391822"/>
                    <a:ext cx="2668256" cy="914400"/>
                  </a:xfrm>
                  <a:prstGeom prst="rect">
                    <a:avLst/>
                  </a:prstGeom>
                  <a:blipFill>
                    <a:blip r:embed="rId5"/>
                    <a:stretch>
                      <a:fillRect l="-2283" r="-57534" b="-11333"/>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1C3CFEDF-96B4-4BDB-DCB5-FD24CB6735D7}"/>
                  </a:ext>
                </a:extLst>
              </p:cNvPr>
              <p:cNvSpPr txBox="1"/>
              <p:nvPr/>
            </p:nvSpPr>
            <p:spPr>
              <a:xfrm>
                <a:off x="488172" y="4384407"/>
                <a:ext cx="1772461" cy="456535"/>
              </a:xfrm>
              <a:prstGeom prst="rect">
                <a:avLst/>
              </a:prstGeom>
              <a:noFill/>
            </p:spPr>
            <p:txBody>
              <a:bodyPr wrap="square">
                <a:spAutoFit/>
              </a:bodyPr>
              <a:lstStyle/>
              <a:p>
                <a:pPr>
                  <a:lnSpc>
                    <a:spcPct val="150000"/>
                  </a:lnSpc>
                </a:pPr>
                <a:r>
                  <a:rPr lang="en-AU" sz="1800" dirty="0"/>
                  <a:t>v</a:t>
                </a:r>
                <a:r>
                  <a:rPr lang="en-AU" sz="1800" b="0" dirty="0"/>
                  <a:t>ia New York </a:t>
                </a:r>
                <a:endParaRPr lang="en-AU" sz="1800" dirty="0"/>
              </a:p>
            </p:txBody>
          </p:sp>
          <p:sp>
            <p:nvSpPr>
              <p:cNvPr id="25" name="TextBox 24">
                <a:extLst>
                  <a:ext uri="{FF2B5EF4-FFF2-40B4-BE49-F238E27FC236}">
                    <a16:creationId xmlns:a16="http://schemas.microsoft.com/office/drawing/2014/main" id="{A97E0282-06BC-EE64-B4E4-7E10FB57D7E2}"/>
                  </a:ext>
                </a:extLst>
              </p:cNvPr>
              <p:cNvSpPr txBox="1"/>
              <p:nvPr/>
            </p:nvSpPr>
            <p:spPr>
              <a:xfrm>
                <a:off x="488172" y="5270391"/>
                <a:ext cx="1434104" cy="456535"/>
              </a:xfrm>
              <a:prstGeom prst="rect">
                <a:avLst/>
              </a:prstGeom>
              <a:noFill/>
            </p:spPr>
            <p:txBody>
              <a:bodyPr wrap="square">
                <a:spAutoFit/>
              </a:bodyPr>
              <a:lstStyle/>
              <a:p>
                <a:pPr>
                  <a:lnSpc>
                    <a:spcPct val="150000"/>
                  </a:lnSpc>
                </a:pPr>
                <a:r>
                  <a:rPr lang="en-AU" sz="1800" dirty="0"/>
                  <a:t>v</a:t>
                </a:r>
                <a:r>
                  <a:rPr lang="en-AU" sz="1800" b="0" dirty="0"/>
                  <a:t>ia Niagara </a:t>
                </a:r>
                <a:endParaRPr lang="en-AU" sz="1800" dirty="0"/>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EAFAA96-0C8C-4977-23F2-AC5A4B859376}"/>
                      </a:ext>
                    </a:extLst>
                  </p:cNvPr>
                  <p:cNvSpPr txBox="1"/>
                  <p:nvPr/>
                </p:nvSpPr>
                <p:spPr>
                  <a:xfrm>
                    <a:off x="2001190" y="5270751"/>
                    <a:ext cx="2747170" cy="638620"/>
                  </a:xfrm>
                  <a:prstGeom prst="rect">
                    <a:avLst/>
                  </a:prstGeom>
                  <a:noFill/>
                </p:spPr>
                <p:txBody>
                  <a:bodyPr wrap="none" lIns="0" tIns="0" rIns="0" bIns="0" rtlCol="0">
                    <a:noAutofit/>
                  </a:bodyPr>
                  <a:lstStyle/>
                  <a:p>
                    <a:pPr algn="l">
                      <a:lnSpc>
                        <a:spcPct val="150000"/>
                      </a:lnSpc>
                    </a:pPr>
                    <a14:m>
                      <m:oMath xmlns:m="http://schemas.openxmlformats.org/officeDocument/2006/math">
                        <m:r>
                          <a:rPr lang="en-AU" sz="2000" b="0" i="1" smtClean="0">
                            <a:latin typeface="Cambria Math" panose="02040503050406030204" pitchFamily="18" charset="0"/>
                          </a:rPr>
                          <m:t>=7 </m:t>
                        </m:r>
                      </m:oMath>
                    </a14:m>
                    <a:r>
                      <a:rPr lang="en-AU" sz="2000" b="0" i="0" dirty="0">
                        <a:latin typeface="+mj-lt"/>
                      </a:rPr>
                      <a:t>h</a:t>
                    </a:r>
                    <a14:m>
                      <m:oMath xmlns:m="http://schemas.openxmlformats.org/officeDocument/2006/math">
                        <m:r>
                          <a:rPr lang="en-AU" sz="2000" b="0" i="1" smtClean="0">
                            <a:latin typeface="Cambria Math" panose="02040503050406030204" pitchFamily="18" charset="0"/>
                          </a:rPr>
                          <m:t> 5 </m:t>
                        </m:r>
                      </m:oMath>
                    </a14:m>
                    <a:r>
                      <a:rPr lang="en-AU" sz="1800" b="0" i="0" dirty="0">
                        <a:latin typeface="+mj-lt"/>
                      </a:rPr>
                      <a:t>min</a:t>
                    </a:r>
                    <a14:m>
                      <m:oMath xmlns:m="http://schemas.openxmlformats.org/officeDocument/2006/math">
                        <m:r>
                          <a:rPr lang="en-AU" sz="2000" b="0" i="1" smtClean="0">
                            <a:latin typeface="Cambria Math" panose="02040503050406030204" pitchFamily="18" charset="0"/>
                          </a:rPr>
                          <m:t>+6 </m:t>
                        </m:r>
                      </m:oMath>
                    </a14:m>
                    <a:r>
                      <a:rPr lang="en-AU" sz="2000" b="0" i="0" dirty="0">
                        <a:latin typeface="+mj-lt"/>
                      </a:rPr>
                      <a:t>h</a:t>
                    </a:r>
                    <a14:m>
                      <m:oMath xmlns:m="http://schemas.openxmlformats.org/officeDocument/2006/math">
                        <m:r>
                          <a:rPr lang="en-AU" sz="2000" b="0" i="1" smtClean="0">
                            <a:latin typeface="Cambria Math" panose="02040503050406030204" pitchFamily="18" charset="0"/>
                          </a:rPr>
                          <m:t> 11 </m:t>
                        </m:r>
                      </m:oMath>
                    </a14:m>
                    <a:r>
                      <a:rPr lang="en-AU" sz="2000" b="0" i="0" dirty="0">
                        <a:latin typeface="+mj-lt"/>
                      </a:rPr>
                      <a:t>min</a:t>
                    </a:r>
                    <a:br>
                      <a:rPr lang="en-AU" sz="2000" b="0" i="1" dirty="0">
                        <a:latin typeface="Cambria Math" panose="02040503050406030204" pitchFamily="18" charset="0"/>
                      </a:rPr>
                    </a:br>
                    <a14:m>
                      <m:oMath xmlns:m="http://schemas.openxmlformats.org/officeDocument/2006/math">
                        <m:r>
                          <a:rPr lang="en-AU" sz="2000" b="0" i="1" smtClean="0">
                            <a:latin typeface="Cambria Math" panose="02040503050406030204" pitchFamily="18" charset="0"/>
                          </a:rPr>
                          <m:t>=13</m:t>
                        </m:r>
                      </m:oMath>
                    </a14:m>
                    <a:r>
                      <a:rPr lang="en-AU" sz="2000" b="0" i="0" dirty="0">
                        <a:latin typeface="+mj-lt"/>
                      </a:rPr>
                      <a:t> h </a:t>
                    </a:r>
                    <a14:m>
                      <m:oMath xmlns:m="http://schemas.openxmlformats.org/officeDocument/2006/math">
                        <m:r>
                          <a:rPr lang="en-AU" sz="2000" i="1">
                            <a:latin typeface="Cambria Math" panose="02040503050406030204" pitchFamily="18" charset="0"/>
                          </a:rPr>
                          <m:t>1</m:t>
                        </m:r>
                        <m:r>
                          <a:rPr lang="en-AU" sz="2000" b="0" i="1" smtClean="0">
                            <a:latin typeface="Cambria Math" panose="02040503050406030204" pitchFamily="18" charset="0"/>
                          </a:rPr>
                          <m:t>6 </m:t>
                        </m:r>
                      </m:oMath>
                    </a14:m>
                    <a:r>
                      <a:rPr lang="en-AU" sz="2000" b="0" i="0" dirty="0">
                        <a:latin typeface="+mj-lt"/>
                      </a:rPr>
                      <a:t>min</a:t>
                    </a:r>
                    <a:endParaRPr lang="en-AU" sz="2000" dirty="0"/>
                  </a:p>
                </p:txBody>
              </p:sp>
            </mc:Choice>
            <mc:Fallback xmlns="">
              <p:sp>
                <p:nvSpPr>
                  <p:cNvPr id="26" name="TextBox 25">
                    <a:extLst>
                      <a:ext uri="{FF2B5EF4-FFF2-40B4-BE49-F238E27FC236}">
                        <a16:creationId xmlns:a16="http://schemas.microsoft.com/office/drawing/2014/main" id="{2EAFAA96-0C8C-4977-23F2-AC5A4B859376}"/>
                      </a:ext>
                    </a:extLst>
                  </p:cNvPr>
                  <p:cNvSpPr txBox="1">
                    <a:spLocks noRot="1" noChangeAspect="1" noMove="1" noResize="1" noEditPoints="1" noAdjustHandles="1" noChangeArrowheads="1" noChangeShapeType="1" noTextEdit="1"/>
                  </p:cNvSpPr>
                  <p:nvPr/>
                </p:nvSpPr>
                <p:spPr>
                  <a:xfrm>
                    <a:off x="2001190" y="5270751"/>
                    <a:ext cx="2747170" cy="638620"/>
                  </a:xfrm>
                  <a:prstGeom prst="rect">
                    <a:avLst/>
                  </a:prstGeom>
                  <a:blipFill>
                    <a:blip r:embed="rId6"/>
                    <a:stretch>
                      <a:fillRect l="-2217" b="-59048"/>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F1FB16DD-193F-5E77-858F-444937778C20}"/>
                  </a:ext>
                </a:extLst>
              </p:cNvPr>
              <p:cNvSpPr txBox="1"/>
              <p:nvPr/>
            </p:nvSpPr>
            <p:spPr>
              <a:xfrm>
                <a:off x="443218" y="7070776"/>
                <a:ext cx="5706559" cy="496996"/>
              </a:xfrm>
              <a:prstGeom prst="rect">
                <a:avLst/>
              </a:prstGeom>
              <a:noFill/>
            </p:spPr>
            <p:txBody>
              <a:bodyPr wrap="square">
                <a:spAutoFit/>
              </a:bodyPr>
              <a:lstStyle/>
              <a:p>
                <a:pPr>
                  <a:lnSpc>
                    <a:spcPct val="150000"/>
                  </a:lnSpc>
                </a:pPr>
                <a:r>
                  <a:rPr lang="en-AU" sz="1800" dirty="0"/>
                  <a:t>The road via New York is the quickest</a:t>
                </a:r>
                <a:r>
                  <a:rPr lang="en-AU" sz="2000" dirty="0"/>
                  <a:t>.</a:t>
                </a:r>
                <a:r>
                  <a:rPr lang="en-AU" sz="2000" b="0" dirty="0"/>
                  <a:t> </a:t>
                </a:r>
                <a:endParaRPr lang="en-AU" sz="2000" dirty="0"/>
              </a:p>
            </p:txBody>
          </p:sp>
        </p:gr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B874713D-1796-C52B-D3CF-BD8C8BD2AEEA}"/>
                    </a:ext>
                  </a:extLst>
                </p:cNvPr>
                <p:cNvSpPr txBox="1"/>
                <p:nvPr/>
              </p:nvSpPr>
              <p:spPr>
                <a:xfrm>
                  <a:off x="2001190" y="6156376"/>
                  <a:ext cx="2668256" cy="914400"/>
                </a:xfrm>
                <a:prstGeom prst="rect">
                  <a:avLst/>
                </a:prstGeom>
                <a:noFill/>
              </p:spPr>
              <p:txBody>
                <a:bodyPr wrap="none" lIns="0" tIns="0" rIns="0" bIns="0" rtlCol="0">
                  <a:noAutofit/>
                </a:bodyPr>
                <a:lstStyle/>
                <a:p>
                  <a:pPr>
                    <a:lnSpc>
                      <a:spcPct val="150000"/>
                    </a:lnSpc>
                  </a:pPr>
                  <a14:m>
                    <m:oMath xmlns:m="http://schemas.openxmlformats.org/officeDocument/2006/math">
                      <m:r>
                        <a:rPr lang="en-AU" sz="2000" b="0" i="1" smtClean="0">
                          <a:latin typeface="Cambria Math" panose="02040503050406030204" pitchFamily="18" charset="0"/>
                        </a:rPr>
                        <m:t>=2 </m:t>
                      </m:r>
                    </m:oMath>
                  </a14:m>
                  <a:r>
                    <a:rPr lang="en-AU" sz="2000" b="0" i="0" dirty="0">
                      <a:latin typeface="+mj-lt"/>
                    </a:rPr>
                    <a:t>h</a:t>
                  </a:r>
                  <a14:m>
                    <m:oMath xmlns:m="http://schemas.openxmlformats.org/officeDocument/2006/math">
                      <m:r>
                        <a:rPr lang="en-AU" sz="2000" b="0" i="1" smtClean="0">
                          <a:latin typeface="Cambria Math" panose="02040503050406030204" pitchFamily="18" charset="0"/>
                        </a:rPr>
                        <m:t> 18 </m:t>
                      </m:r>
                    </m:oMath>
                  </a14:m>
                  <a:r>
                    <a:rPr lang="en-AU" sz="2000" b="0" i="0" dirty="0">
                      <a:latin typeface="+mj-lt"/>
                    </a:rPr>
                    <a:t>min</a:t>
                  </a:r>
                  <a14:m>
                    <m:oMath xmlns:m="http://schemas.openxmlformats.org/officeDocument/2006/math">
                      <m:r>
                        <a:rPr lang="en-AU" sz="2000" b="0" i="1" smtClean="0">
                          <a:latin typeface="Cambria Math" panose="02040503050406030204" pitchFamily="18" charset="0"/>
                        </a:rPr>
                        <m:t>+1 </m:t>
                      </m:r>
                    </m:oMath>
                  </a14:m>
                  <a:r>
                    <a:rPr lang="en-AU" sz="2000" b="0" i="0" dirty="0">
                      <a:latin typeface="+mj-lt"/>
                    </a:rPr>
                    <a:t>h</a:t>
                  </a:r>
                  <a14:m>
                    <m:oMath xmlns:m="http://schemas.openxmlformats.org/officeDocument/2006/math">
                      <m:r>
                        <a:rPr lang="en-AU" sz="2000" b="0" i="1" smtClean="0">
                          <a:latin typeface="Cambria Math" panose="02040503050406030204" pitchFamily="18" charset="0"/>
                        </a:rPr>
                        <m:t> 35 </m:t>
                      </m:r>
                    </m:oMath>
                  </a14:m>
                  <a:r>
                    <a:rPr lang="en-AU" sz="2000" b="0" i="0" dirty="0">
                      <a:latin typeface="+mj-lt"/>
                    </a:rPr>
                    <a:t>min</a:t>
                  </a:r>
                  <a14:m>
                    <m:oMath xmlns:m="http://schemas.openxmlformats.org/officeDocument/2006/math">
                      <m:r>
                        <a:rPr lang="en-AU" sz="2000" b="0" i="1" dirty="0" smtClean="0">
                          <a:latin typeface="Cambria Math" panose="02040503050406030204" pitchFamily="18" charset="0"/>
                        </a:rPr>
                        <m:t>+3 </m:t>
                      </m:r>
                    </m:oMath>
                  </a14:m>
                  <a:r>
                    <a:rPr lang="en-AU" sz="2000" dirty="0"/>
                    <a:t>h</a:t>
                  </a:r>
                  <a14:m>
                    <m:oMath xmlns:m="http://schemas.openxmlformats.org/officeDocument/2006/math">
                      <m:r>
                        <a:rPr lang="en-AU" sz="2000" i="1">
                          <a:latin typeface="Cambria Math" panose="02040503050406030204" pitchFamily="18" charset="0"/>
                        </a:rPr>
                        <m:t> </m:t>
                      </m:r>
                      <m:r>
                        <a:rPr lang="en-AU" sz="2000" b="0" i="1" smtClean="0">
                          <a:latin typeface="Cambria Math" panose="02040503050406030204" pitchFamily="18" charset="0"/>
                        </a:rPr>
                        <m:t>28</m:t>
                      </m:r>
                      <m:r>
                        <a:rPr lang="en-AU" sz="2000" i="1">
                          <a:latin typeface="Cambria Math" panose="02040503050406030204" pitchFamily="18" charset="0"/>
                        </a:rPr>
                        <m:t> </m:t>
                      </m:r>
                    </m:oMath>
                  </a14:m>
                  <a:r>
                    <a:rPr lang="en-AU" sz="2000" dirty="0"/>
                    <a:t>min </a:t>
                  </a:r>
                  <a14:m>
                    <m:oMath xmlns:m="http://schemas.openxmlformats.org/officeDocument/2006/math">
                      <m:r>
                        <a:rPr lang="en-AU" sz="2000" i="1" dirty="0">
                          <a:latin typeface="Cambria Math" panose="02040503050406030204" pitchFamily="18" charset="0"/>
                        </a:rPr>
                        <m:t>+</m:t>
                      </m:r>
                      <m:r>
                        <a:rPr lang="en-AU" sz="2000" b="0" i="1" dirty="0" smtClean="0">
                          <a:latin typeface="Cambria Math" panose="02040503050406030204" pitchFamily="18" charset="0"/>
                        </a:rPr>
                        <m:t>4</m:t>
                      </m:r>
                      <m:r>
                        <a:rPr lang="en-AU" sz="2000" i="1" dirty="0">
                          <a:latin typeface="Cambria Math" panose="02040503050406030204" pitchFamily="18" charset="0"/>
                        </a:rPr>
                        <m:t> </m:t>
                      </m:r>
                    </m:oMath>
                  </a14:m>
                  <a:r>
                    <a:rPr lang="en-AU" sz="2000" dirty="0"/>
                    <a:t>h</a:t>
                  </a:r>
                  <a14:m>
                    <m:oMath xmlns:m="http://schemas.openxmlformats.org/officeDocument/2006/math">
                      <m:r>
                        <a:rPr lang="en-AU" sz="2000" i="1">
                          <a:latin typeface="Cambria Math" panose="02040503050406030204" pitchFamily="18" charset="0"/>
                        </a:rPr>
                        <m:t> </m:t>
                      </m:r>
                      <m:r>
                        <a:rPr lang="en-AU" sz="2000" b="0" i="1" smtClean="0">
                          <a:latin typeface="Cambria Math" panose="02040503050406030204" pitchFamily="18" charset="0"/>
                        </a:rPr>
                        <m:t>55</m:t>
                      </m:r>
                      <m:r>
                        <a:rPr lang="en-AU" sz="2000" i="1">
                          <a:latin typeface="Cambria Math" panose="02040503050406030204" pitchFamily="18" charset="0"/>
                        </a:rPr>
                        <m:t> </m:t>
                      </m:r>
                    </m:oMath>
                  </a14:m>
                  <a:r>
                    <a:rPr lang="en-AU" sz="2000" dirty="0"/>
                    <a:t>min</a:t>
                  </a:r>
                  <a:br>
                    <a:rPr lang="en-AU" sz="2000" b="0" i="1" dirty="0">
                      <a:latin typeface="Cambria Math" panose="02040503050406030204" pitchFamily="18" charset="0"/>
                    </a:rPr>
                  </a:br>
                  <a14:m>
                    <m:oMath xmlns:m="http://schemas.openxmlformats.org/officeDocument/2006/math">
                      <m:r>
                        <a:rPr lang="en-AU" sz="2000" b="0" i="1" smtClean="0">
                          <a:latin typeface="Cambria Math" panose="02040503050406030204" pitchFamily="18" charset="0"/>
                        </a:rPr>
                        <m:t>=12 </m:t>
                      </m:r>
                    </m:oMath>
                  </a14:m>
                  <a:r>
                    <a:rPr lang="en-AU" sz="2000" b="0" i="0" dirty="0">
                      <a:latin typeface="+mj-lt"/>
                    </a:rPr>
                    <a:t>h</a:t>
                  </a:r>
                  <a14:m>
                    <m:oMath xmlns:m="http://schemas.openxmlformats.org/officeDocument/2006/math">
                      <m:r>
                        <a:rPr lang="en-AU" sz="2000" b="0" i="1" smtClean="0">
                          <a:latin typeface="Cambria Math" panose="02040503050406030204" pitchFamily="18" charset="0"/>
                        </a:rPr>
                        <m:t> 16 </m:t>
                      </m:r>
                    </m:oMath>
                  </a14:m>
                  <a:r>
                    <a:rPr lang="en-AU" sz="2000" b="0" i="0" dirty="0">
                      <a:latin typeface="+mj-lt"/>
                    </a:rPr>
                    <a:t>min</a:t>
                  </a:r>
                  <a:endParaRPr lang="en-AU" sz="2000" dirty="0"/>
                </a:p>
              </p:txBody>
            </p:sp>
          </mc:Choice>
          <mc:Fallback xmlns="">
            <p:sp>
              <p:nvSpPr>
                <p:cNvPr id="32" name="TextBox 31">
                  <a:extLst>
                    <a:ext uri="{FF2B5EF4-FFF2-40B4-BE49-F238E27FC236}">
                      <a16:creationId xmlns:a16="http://schemas.microsoft.com/office/drawing/2014/main" id="{B874713D-1796-C52B-D3CF-BD8C8BD2AEEA}"/>
                    </a:ext>
                  </a:extLst>
                </p:cNvPr>
                <p:cNvSpPr txBox="1">
                  <a:spLocks noRot="1" noChangeAspect="1" noMove="1" noResize="1" noEditPoints="1" noAdjustHandles="1" noChangeArrowheads="1" noChangeShapeType="1" noTextEdit="1"/>
                </p:cNvSpPr>
                <p:nvPr/>
              </p:nvSpPr>
              <p:spPr>
                <a:xfrm>
                  <a:off x="2001190" y="6156376"/>
                  <a:ext cx="2668256" cy="914400"/>
                </a:xfrm>
                <a:prstGeom prst="rect">
                  <a:avLst/>
                </a:prstGeom>
                <a:blipFill>
                  <a:blip r:embed="rId7"/>
                  <a:stretch>
                    <a:fillRect l="-2283" r="-111644" b="-10667"/>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id="{5126F5BB-A5B3-869B-E84D-E77ED4519030}"/>
                </a:ext>
              </a:extLst>
            </p:cNvPr>
            <p:cNvSpPr txBox="1"/>
            <p:nvPr/>
          </p:nvSpPr>
          <p:spPr>
            <a:xfrm>
              <a:off x="488172" y="6156376"/>
              <a:ext cx="1434104" cy="456535"/>
            </a:xfrm>
            <a:prstGeom prst="rect">
              <a:avLst/>
            </a:prstGeom>
            <a:noFill/>
          </p:spPr>
          <p:txBody>
            <a:bodyPr wrap="square">
              <a:spAutoFit/>
            </a:bodyPr>
            <a:lstStyle/>
            <a:p>
              <a:pPr>
                <a:lnSpc>
                  <a:spcPct val="150000"/>
                </a:lnSpc>
              </a:pPr>
              <a:r>
                <a:rPr lang="en-AU" sz="1800"/>
                <a:t>v</a:t>
              </a:r>
              <a:r>
                <a:rPr lang="en-AU" sz="1800" b="0"/>
                <a:t>ia Boston </a:t>
              </a:r>
              <a:endParaRPr lang="en-AU" sz="1800"/>
            </a:p>
          </p:txBody>
        </p:sp>
      </p:grpSp>
      <p:sp>
        <p:nvSpPr>
          <p:cNvPr id="4" name="TextBox 3">
            <a:extLst>
              <a:ext uri="{FF2B5EF4-FFF2-40B4-BE49-F238E27FC236}">
                <a16:creationId xmlns:a16="http://schemas.microsoft.com/office/drawing/2014/main" id="{1FF6DC78-158C-E03D-AB93-5C48B5A1847D}"/>
              </a:ext>
            </a:extLst>
          </p:cNvPr>
          <p:cNvSpPr txBox="1"/>
          <p:nvPr/>
        </p:nvSpPr>
        <p:spPr>
          <a:xfrm>
            <a:off x="251771" y="1383984"/>
            <a:ext cx="6972097" cy="872034"/>
          </a:xfrm>
          <a:prstGeom prst="rect">
            <a:avLst/>
          </a:prstGeom>
          <a:noFill/>
        </p:spPr>
        <p:txBody>
          <a:bodyPr wrap="square">
            <a:spAutoFit/>
          </a:bodyPr>
          <a:lstStyle/>
          <a:p>
            <a:pPr>
              <a:lnSpc>
                <a:spcPct val="150000"/>
              </a:lnSpc>
            </a:pPr>
            <a:r>
              <a:rPr lang="en-AU" sz="1800"/>
              <a:t>b. How long is the quickest route from Washington to Montreal?</a:t>
            </a:r>
          </a:p>
          <a:p>
            <a:pPr marL="342900" indent="-342900">
              <a:lnSpc>
                <a:spcPct val="150000"/>
              </a:lnSpc>
              <a:buAutoNum type="alphaLcPeriod"/>
            </a:pPr>
            <a:endParaRPr lang="en-AU" sz="1800"/>
          </a:p>
        </p:txBody>
      </p:sp>
      <p:sp>
        <p:nvSpPr>
          <p:cNvPr id="2" name="Slide Number Placeholder 1">
            <a:extLst>
              <a:ext uri="{FF2B5EF4-FFF2-40B4-BE49-F238E27FC236}">
                <a16:creationId xmlns:a16="http://schemas.microsoft.com/office/drawing/2014/main" id="{6BC94258-7CDF-5989-7CDB-059B2F1EE6A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428527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a:latin typeface="+mj-lt"/>
              </a:rPr>
              <a:t>Incorrect worked example</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60000" y="982520"/>
            <a:ext cx="11483998" cy="330203"/>
          </a:xfrm>
        </p:spPr>
        <p:txBody>
          <a:bodyPr/>
          <a:lstStyle/>
          <a:p>
            <a:r>
              <a:rPr lang="en-AU">
                <a:latin typeface="+mj-lt"/>
              </a:rPr>
              <a:t>Spot the errors in the network diagram.</a:t>
            </a:r>
          </a:p>
        </p:txBody>
      </p:sp>
      <p:pic>
        <p:nvPicPr>
          <p:cNvPr id="11" name="Picture 10" descr="Table displaying travel times in minutes between six Paris landmarks: some travel times include 40 minutes between Tuileries and Eiffel Tower, and shorter times like 5 minutes between Louvre and Palais Royal, 17 minutes from Arc de Triomphe to Notre Dame.&#10;">
            <a:extLst>
              <a:ext uri="{FF2B5EF4-FFF2-40B4-BE49-F238E27FC236}">
                <a16:creationId xmlns:a16="http://schemas.microsoft.com/office/drawing/2014/main" id="{3B856D10-A5FC-A0C7-A78B-848F18B203DC}"/>
              </a:ext>
            </a:extLst>
          </p:cNvPr>
          <p:cNvPicPr>
            <a:picLocks noChangeAspect="1"/>
          </p:cNvPicPr>
          <p:nvPr/>
        </p:nvPicPr>
        <p:blipFill>
          <a:blip r:embed="rId3"/>
          <a:stretch>
            <a:fillRect/>
          </a:stretch>
        </p:blipFill>
        <p:spPr>
          <a:xfrm>
            <a:off x="223205" y="1528262"/>
            <a:ext cx="6434516" cy="2423270"/>
          </a:xfrm>
          <a:prstGeom prst="rect">
            <a:avLst/>
          </a:prstGeom>
        </p:spPr>
      </p:pic>
      <p:pic>
        <p:nvPicPr>
          <p:cNvPr id="15" name="Picture 14" descr="Diagram showing distances in kilometers between five Paris landmarks: with key distances including 38 km between Tuileries and Arc de Triomphe, 29 km between Arc de Triomphe and Eiffel Tower, and 16 km between Notre Dame and Eiffel Tower, with labels and connecting lines indicating travel routes.">
            <a:extLst>
              <a:ext uri="{FF2B5EF4-FFF2-40B4-BE49-F238E27FC236}">
                <a16:creationId xmlns:a16="http://schemas.microsoft.com/office/drawing/2014/main" id="{109715A0-2131-2A82-F69E-5F4FE30D65A5}"/>
              </a:ext>
            </a:extLst>
          </p:cNvPr>
          <p:cNvPicPr>
            <a:picLocks noChangeAspect="1"/>
          </p:cNvPicPr>
          <p:nvPr/>
        </p:nvPicPr>
        <p:blipFill>
          <a:blip r:embed="rId4"/>
          <a:stretch>
            <a:fillRect/>
          </a:stretch>
        </p:blipFill>
        <p:spPr>
          <a:xfrm>
            <a:off x="6688514" y="3261843"/>
            <a:ext cx="5280280" cy="3295440"/>
          </a:xfrm>
          <a:prstGeom prst="rect">
            <a:avLst/>
          </a:prstGeom>
        </p:spPr>
      </p:pic>
      <p:sp>
        <p:nvSpPr>
          <p:cNvPr id="16" name="Speech Bubble: Rectangle with Corners Rounded 15">
            <a:extLst>
              <a:ext uri="{FF2B5EF4-FFF2-40B4-BE49-F238E27FC236}">
                <a16:creationId xmlns:a16="http://schemas.microsoft.com/office/drawing/2014/main" id="{96688EE3-9273-BCF6-0E5F-E61E175ABA1E}"/>
              </a:ext>
            </a:extLst>
          </p:cNvPr>
          <p:cNvSpPr/>
          <p:nvPr/>
        </p:nvSpPr>
        <p:spPr>
          <a:xfrm>
            <a:off x="4250655" y="4574193"/>
            <a:ext cx="2505663" cy="1301287"/>
          </a:xfrm>
          <a:prstGeom prst="wedgeRoundRectCallout">
            <a:avLst>
              <a:gd name="adj1" fmla="val 75530"/>
              <a:gd name="adj2" fmla="val 359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2000" dirty="0"/>
              <a:t>Why is this network incorrect?</a:t>
            </a:r>
          </a:p>
        </p:txBody>
      </p:sp>
      <p:sp>
        <p:nvSpPr>
          <p:cNvPr id="2" name="Speech Bubble: Rectangle with Corners Rounded 1" descr="Self explanation prompts">
            <a:extLst>
              <a:ext uri="{FF2B5EF4-FFF2-40B4-BE49-F238E27FC236}">
                <a16:creationId xmlns:a16="http://schemas.microsoft.com/office/drawing/2014/main" id="{F0D26F56-45EA-0083-3F56-CF5F84935CAA}"/>
              </a:ext>
            </a:extLst>
          </p:cNvPr>
          <p:cNvSpPr/>
          <p:nvPr/>
        </p:nvSpPr>
        <p:spPr>
          <a:xfrm>
            <a:off x="8461561" y="781878"/>
            <a:ext cx="2783165" cy="1520297"/>
          </a:xfrm>
          <a:prstGeom prst="wedgeRoundRectCallout">
            <a:avLst>
              <a:gd name="adj1" fmla="val -38668"/>
              <a:gd name="adj2" fmla="val 10158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2000" dirty="0"/>
              <a:t>How does the degree of the vertices help you find the error?</a:t>
            </a:r>
          </a:p>
        </p:txBody>
      </p:sp>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
        <p:nvSpPr>
          <p:cNvPr id="15" name="TextBox 14">
            <a:extLst>
              <a:ext uri="{FF2B5EF4-FFF2-40B4-BE49-F238E27FC236}">
                <a16:creationId xmlns:a16="http://schemas.microsoft.com/office/drawing/2014/main" id="{9C35E4E7-9F33-BEE4-67AF-A9B9B5E295FE}"/>
              </a:ext>
              <a:ext uri="{C183D7F6-B498-43B3-948B-1728B52AA6E4}">
                <adec:decorative xmlns:adec="http://schemas.microsoft.com/office/drawing/2017/decorative" val="1"/>
              </a:ext>
            </a:extLst>
          </p:cNvPr>
          <p:cNvSpPr txBox="1"/>
          <p:nvPr/>
        </p:nvSpPr>
        <p:spPr>
          <a:xfrm>
            <a:off x="447473" y="4467043"/>
            <a:ext cx="590706" cy="233464"/>
          </a:xfrm>
          <a:prstGeom prst="rect">
            <a:avLst/>
          </a:prstGeom>
          <a:noFill/>
        </p:spPr>
        <p:txBody>
          <a:bodyPr wrap="square" lIns="0" tIns="0" rIns="0" bIns="0" rtlCol="0">
            <a:noAutofit/>
          </a:bodyPr>
          <a:lstStyle/>
          <a:p>
            <a:pPr algn="l"/>
            <a:r>
              <a:rPr lang="en-AU" sz="1100" b="1"/>
              <a:t>…..</a:t>
            </a:r>
          </a:p>
        </p:txBody>
      </p:sp>
      <p:sp>
        <p:nvSpPr>
          <p:cNvPr id="3" name="Title 2">
            <a:extLst>
              <a:ext uri="{FF2B5EF4-FFF2-40B4-BE49-F238E27FC236}">
                <a16:creationId xmlns:a16="http://schemas.microsoft.com/office/drawing/2014/main" id="{96DFFADD-8E70-6267-A10B-6F1BC0967797}"/>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a:t>Approaching questions scaffold</a:t>
            </a:r>
          </a:p>
        </p:txBody>
      </p:sp>
      <p:pic>
        <p:nvPicPr>
          <p:cNvPr id="4" name="Picture 3" descr="Approaching questions scaffold. The first step, understand, involves identifying key terms, determine the focus area, identify the amount of marks its worth. The second step, plan, involves, drawing a visual representation, using a formula or identifying the steps. The third, solve, involves completing the steps, performing calculations and showing all working. The last, check, involves substituting to check, check for reasonableness and have I answered the question.">
            <a:extLst>
              <a:ext uri="{FF2B5EF4-FFF2-40B4-BE49-F238E27FC236}">
                <a16:creationId xmlns:a16="http://schemas.microsoft.com/office/drawing/2014/main" id="{D9253B5E-AF71-A2B9-80A2-708D01C3B6F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u="sng">
                <a:hlinkClick r:id="rId6"/>
              </a:rPr>
              <a:t>Mathematics Standard 11–12 Syllabus</a:t>
            </a:r>
            <a:r>
              <a:rPr lang="en-AU"/>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71347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To be able to find the elapsed time in a network involving real-world situations.</a:t>
            </a: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To be able to use information in a table to construct a network diagram.</a:t>
            </a:r>
          </a:p>
          <a:p>
            <a:pPr>
              <a:lnSpc>
                <a:spcPct val="150000"/>
              </a:lnSpc>
              <a:spcAft>
                <a:spcPts val="12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1200"/>
              </a:spcAft>
              <a:buFont typeface="Arial"/>
              <a:buChar char="•"/>
            </a:pPr>
            <a:r>
              <a:rPr lang="en-AU" sz="2000" dirty="0">
                <a:cs typeface="Arial" panose="020B0604020202020204" pitchFamily="34" charset="0"/>
              </a:rPr>
              <a:t>I can use my calculator to convert units of time.</a:t>
            </a:r>
          </a:p>
          <a:p>
            <a:pPr marL="342900" indent="-342900">
              <a:lnSpc>
                <a:spcPct val="150000"/>
              </a:lnSpc>
              <a:spcAft>
                <a:spcPts val="1200"/>
              </a:spcAft>
              <a:buFont typeface="Arial"/>
              <a:buChar char="•"/>
            </a:pPr>
            <a:r>
              <a:rPr lang="en-AU" sz="2000" dirty="0">
                <a:cs typeface="Arial" panose="020B0604020202020204" pitchFamily="34" charset="0"/>
              </a:rPr>
              <a:t>I can construct a network diagram from a table</a:t>
            </a:r>
          </a:p>
          <a:p>
            <a:pPr marL="342900" indent="-342900">
              <a:lnSpc>
                <a:spcPct val="150000"/>
              </a:lnSpc>
              <a:spcAft>
                <a:spcPts val="1200"/>
              </a:spcAft>
              <a:buFont typeface="Arial"/>
              <a:buChar char="•"/>
            </a:pPr>
            <a:r>
              <a:rPr lang="en-AU" sz="2000" dirty="0">
                <a:cs typeface="Arial" panose="020B0604020202020204" pitchFamily="34" charset="0"/>
              </a:rPr>
              <a:t>I can construct a directed network diagram from a table</a:t>
            </a:r>
          </a:p>
          <a:p>
            <a:pPr marL="342900" indent="-342900">
              <a:lnSpc>
                <a:spcPct val="150000"/>
              </a:lnSpc>
              <a:spcAft>
                <a:spcPts val="1200"/>
              </a:spcAft>
              <a:buFont typeface="Arial"/>
              <a:buChar char="•"/>
            </a:pPr>
            <a:r>
              <a:rPr lang="en-AU" sz="2000" dirty="0">
                <a:cs typeface="Arial" panose="020B0604020202020204" pitchFamily="34" charset="0"/>
              </a:rPr>
              <a:t>I can analyse a network diagram with weighted edges to solve problems</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2026.</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a:latin typeface="+mj-lt"/>
              </a:rPr>
              <a:t>Activating prior knowledge</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a:latin typeface="+mj-lt"/>
              </a:rPr>
              <a:t>Notice and wonder</a:t>
            </a:r>
          </a:p>
        </p:txBody>
      </p:sp>
      <p:pic>
        <p:nvPicPr>
          <p:cNvPr id="7" name="Picture 6" descr="A table showing the distances between five destinations—Flinders St–Markets 11, Flinders St–MCG 6, Flinders St–Aquarium 5, Docklands–Aquarium 12, Markets–Aquarium 10, and others.">
            <a:extLst>
              <a:ext uri="{FF2B5EF4-FFF2-40B4-BE49-F238E27FC236}">
                <a16:creationId xmlns:a16="http://schemas.microsoft.com/office/drawing/2014/main" id="{01C92204-6CAF-8904-A431-AFFE4CD77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8000" y="914795"/>
            <a:ext cx="5328180" cy="2662063"/>
          </a:xfrm>
          <a:prstGeom prst="rect">
            <a:avLst/>
          </a:prstGeom>
        </p:spPr>
      </p:pic>
      <p:grpSp>
        <p:nvGrpSpPr>
          <p:cNvPr id="6" name="Group 5" descr="A simplified map-style diagram showing five Melbourne locations connected by red line segments. The locations labelled are Docklands on the left, Markets near the top centre, Aquarium near the bottom centre, Flinders St slightly right of centre, and the MCG on the far right. Red diamond markers indicate each location. Red paths connect Docklands to Aquarium, Aquarium to Markets, Markets to Flinders St, Aquarium to Flinders St, and Flinders St to the MCG.">
            <a:extLst>
              <a:ext uri="{FF2B5EF4-FFF2-40B4-BE49-F238E27FC236}">
                <a16:creationId xmlns:a16="http://schemas.microsoft.com/office/drawing/2014/main" id="{678C7508-5913-97DB-D15D-B78AF46309AD}"/>
              </a:ext>
            </a:extLst>
          </p:cNvPr>
          <p:cNvGrpSpPr/>
          <p:nvPr/>
        </p:nvGrpSpPr>
        <p:grpSpPr>
          <a:xfrm>
            <a:off x="4607668" y="3168618"/>
            <a:ext cx="7522360" cy="3522981"/>
            <a:chOff x="4536425" y="3168618"/>
            <a:chExt cx="7522360" cy="3522981"/>
          </a:xfrm>
        </p:grpSpPr>
        <p:pic>
          <p:nvPicPr>
            <p:cNvPr id="9" name="Picture 8" descr="A simple network diagram with five red diamond‑shaped vertices connected by straight red edges. The vertices form an irregular shape with intersecting lines, creating a connected graph without labels or numbers. It matches the table.">
              <a:extLst>
                <a:ext uri="{FF2B5EF4-FFF2-40B4-BE49-F238E27FC236}">
                  <a16:creationId xmlns:a16="http://schemas.microsoft.com/office/drawing/2014/main" id="{22DD42F1-BD46-A2A4-C91A-AC8BEEFB3313}"/>
                </a:ext>
              </a:extLst>
            </p:cNvPr>
            <p:cNvPicPr>
              <a:picLocks noChangeAspect="1"/>
            </p:cNvPicPr>
            <p:nvPr/>
          </p:nvPicPr>
          <p:blipFill>
            <a:blip r:embed="rId4"/>
            <a:stretch>
              <a:fillRect/>
            </a:stretch>
          </p:blipFill>
          <p:spPr>
            <a:xfrm>
              <a:off x="4536425" y="3576858"/>
              <a:ext cx="7522360" cy="2921141"/>
            </a:xfrm>
            <a:prstGeom prst="rect">
              <a:avLst/>
            </a:prstGeom>
          </p:spPr>
        </p:pic>
        <p:sp>
          <p:nvSpPr>
            <p:cNvPr id="16" name="Flowchart: Alternate Process 15">
              <a:extLst>
                <a:ext uri="{FF2B5EF4-FFF2-40B4-BE49-F238E27FC236}">
                  <a16:creationId xmlns:a16="http://schemas.microsoft.com/office/drawing/2014/main" id="{7E86F5D0-4A52-314D-2081-CDF3DD66F2D8}"/>
                </a:ext>
              </a:extLst>
            </p:cNvPr>
            <p:cNvSpPr/>
            <p:nvPr/>
          </p:nvSpPr>
          <p:spPr>
            <a:xfrm>
              <a:off x="6862528" y="3168618"/>
              <a:ext cx="1325512" cy="474453"/>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Markets</a:t>
              </a:r>
            </a:p>
          </p:txBody>
        </p:sp>
        <p:sp>
          <p:nvSpPr>
            <p:cNvPr id="11" name="Flowchart: Alternate Process 10">
              <a:extLst>
                <a:ext uri="{FF2B5EF4-FFF2-40B4-BE49-F238E27FC236}">
                  <a16:creationId xmlns:a16="http://schemas.microsoft.com/office/drawing/2014/main" id="{A7161163-3186-59BA-06D0-1AE601C94B58}"/>
                </a:ext>
              </a:extLst>
            </p:cNvPr>
            <p:cNvSpPr/>
            <p:nvPr/>
          </p:nvSpPr>
          <p:spPr>
            <a:xfrm>
              <a:off x="4536425" y="3788992"/>
              <a:ext cx="1664898" cy="474453"/>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Docklands</a:t>
              </a:r>
            </a:p>
          </p:txBody>
        </p:sp>
        <p:sp>
          <p:nvSpPr>
            <p:cNvPr id="17" name="Flowchart: Alternate Process 16">
              <a:extLst>
                <a:ext uri="{FF2B5EF4-FFF2-40B4-BE49-F238E27FC236}">
                  <a16:creationId xmlns:a16="http://schemas.microsoft.com/office/drawing/2014/main" id="{08C27DB2-AD26-B6A6-B013-2EC567947125}"/>
                </a:ext>
              </a:extLst>
            </p:cNvPr>
            <p:cNvSpPr/>
            <p:nvPr/>
          </p:nvSpPr>
          <p:spPr>
            <a:xfrm>
              <a:off x="10994955" y="4285999"/>
              <a:ext cx="978090" cy="474453"/>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MCG</a:t>
              </a:r>
            </a:p>
          </p:txBody>
        </p:sp>
        <p:sp>
          <p:nvSpPr>
            <p:cNvPr id="15" name="Flowchart: Alternate Process 14">
              <a:extLst>
                <a:ext uri="{FF2B5EF4-FFF2-40B4-BE49-F238E27FC236}">
                  <a16:creationId xmlns:a16="http://schemas.microsoft.com/office/drawing/2014/main" id="{7FC63074-82EC-E21E-8349-7C1C4F778476}"/>
                </a:ext>
              </a:extLst>
            </p:cNvPr>
            <p:cNvSpPr/>
            <p:nvPr/>
          </p:nvSpPr>
          <p:spPr>
            <a:xfrm>
              <a:off x="9349950" y="5879410"/>
              <a:ext cx="1771291" cy="474453"/>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Flinders St</a:t>
              </a:r>
            </a:p>
          </p:txBody>
        </p:sp>
        <p:sp>
          <p:nvSpPr>
            <p:cNvPr id="14" name="Flowchart: Alternate Process 13">
              <a:extLst>
                <a:ext uri="{FF2B5EF4-FFF2-40B4-BE49-F238E27FC236}">
                  <a16:creationId xmlns:a16="http://schemas.microsoft.com/office/drawing/2014/main" id="{4E2E284A-C35F-D192-4DE6-DBA3ED4562D7}"/>
                </a:ext>
              </a:extLst>
            </p:cNvPr>
            <p:cNvSpPr/>
            <p:nvPr/>
          </p:nvSpPr>
          <p:spPr>
            <a:xfrm>
              <a:off x="6862528" y="6217146"/>
              <a:ext cx="1549879" cy="474453"/>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Aquarium</a:t>
              </a:r>
            </a:p>
          </p:txBody>
        </p:sp>
      </p:grpSp>
      <p:sp>
        <p:nvSpPr>
          <p:cNvPr id="10" name="TextBox 9">
            <a:extLst>
              <a:ext uri="{FF2B5EF4-FFF2-40B4-BE49-F238E27FC236}">
                <a16:creationId xmlns:a16="http://schemas.microsoft.com/office/drawing/2014/main" id="{9080751C-1B43-2897-F0D4-8DF0BC3E7127}"/>
              </a:ext>
              <a:ext uri="{C183D7F6-B498-43B3-948B-1728B52AA6E4}">
                <adec:decorative xmlns:adec="http://schemas.microsoft.com/office/drawing/2017/decorative" val="0"/>
              </a:ext>
            </a:extLst>
          </p:cNvPr>
          <p:cNvSpPr txBox="1"/>
          <p:nvPr/>
        </p:nvSpPr>
        <p:spPr>
          <a:xfrm>
            <a:off x="6628971" y="5348584"/>
            <a:ext cx="304800" cy="279634"/>
          </a:xfrm>
          <a:prstGeom prst="rect">
            <a:avLst/>
          </a:prstGeom>
          <a:noFill/>
          <a:ln>
            <a:noFill/>
          </a:ln>
        </p:spPr>
        <p:txBody>
          <a:bodyPr wrap="square" lIns="0" tIns="0" rIns="0" bIns="0" rtlCol="0">
            <a:noAutofit/>
          </a:bodyPr>
          <a:lstStyle/>
          <a:p>
            <a:pPr algn="l"/>
            <a:r>
              <a:rPr lang="en-AU" sz="1800"/>
              <a:t>12</a:t>
            </a:r>
          </a:p>
        </p:txBody>
      </p:sp>
      <p:sp>
        <p:nvSpPr>
          <p:cNvPr id="12" name="TextBox 11">
            <a:extLst>
              <a:ext uri="{FF2B5EF4-FFF2-40B4-BE49-F238E27FC236}">
                <a16:creationId xmlns:a16="http://schemas.microsoft.com/office/drawing/2014/main" id="{3AC33199-A53D-A40E-E73C-7D1AB7A04234}"/>
              </a:ext>
              <a:ext uri="{C183D7F6-B498-43B3-948B-1728B52AA6E4}">
                <adec:decorative xmlns:adec="http://schemas.microsoft.com/office/drawing/2017/decorative" val="0"/>
              </a:ext>
            </a:extLst>
          </p:cNvPr>
          <p:cNvSpPr txBox="1"/>
          <p:nvPr/>
        </p:nvSpPr>
        <p:spPr>
          <a:xfrm>
            <a:off x="7821059" y="4897611"/>
            <a:ext cx="304800" cy="279634"/>
          </a:xfrm>
          <a:prstGeom prst="rect">
            <a:avLst/>
          </a:prstGeom>
          <a:noFill/>
          <a:ln>
            <a:noFill/>
          </a:ln>
        </p:spPr>
        <p:txBody>
          <a:bodyPr wrap="square" lIns="0" tIns="0" rIns="0" bIns="0" rtlCol="0">
            <a:noAutofit/>
          </a:bodyPr>
          <a:lstStyle/>
          <a:p>
            <a:pPr algn="l"/>
            <a:r>
              <a:rPr lang="en-AU" sz="1800"/>
              <a:t>10</a:t>
            </a:r>
          </a:p>
        </p:txBody>
      </p:sp>
      <p:sp>
        <p:nvSpPr>
          <p:cNvPr id="2" name="TextBox 1">
            <a:extLst>
              <a:ext uri="{FF2B5EF4-FFF2-40B4-BE49-F238E27FC236}">
                <a16:creationId xmlns:a16="http://schemas.microsoft.com/office/drawing/2014/main" id="{B3AAC0CD-7AD2-15FD-D8C9-98578A43DCD0}"/>
              </a:ext>
              <a:ext uri="{C183D7F6-B498-43B3-948B-1728B52AA6E4}">
                <adec:decorative xmlns:adec="http://schemas.microsoft.com/office/drawing/2017/decorative" val="0"/>
              </a:ext>
            </a:extLst>
          </p:cNvPr>
          <p:cNvSpPr txBox="1"/>
          <p:nvPr/>
        </p:nvSpPr>
        <p:spPr>
          <a:xfrm>
            <a:off x="8641642" y="4540080"/>
            <a:ext cx="304800" cy="279634"/>
          </a:xfrm>
          <a:prstGeom prst="rect">
            <a:avLst/>
          </a:prstGeom>
          <a:noFill/>
          <a:ln>
            <a:noFill/>
          </a:ln>
        </p:spPr>
        <p:txBody>
          <a:bodyPr wrap="square" lIns="0" tIns="0" rIns="0" bIns="0" rtlCol="0">
            <a:noAutofit/>
          </a:bodyPr>
          <a:lstStyle/>
          <a:p>
            <a:pPr algn="l"/>
            <a:r>
              <a:rPr lang="en-AU" sz="1800"/>
              <a:t>11</a:t>
            </a:r>
          </a:p>
        </p:txBody>
      </p:sp>
      <p:sp>
        <p:nvSpPr>
          <p:cNvPr id="8" name="TextBox 7">
            <a:extLst>
              <a:ext uri="{FF2B5EF4-FFF2-40B4-BE49-F238E27FC236}">
                <a16:creationId xmlns:a16="http://schemas.microsoft.com/office/drawing/2014/main" id="{4AFDA766-5FBB-A3A0-C035-D31E9556118A}"/>
              </a:ext>
              <a:ext uri="{C183D7F6-B498-43B3-948B-1728B52AA6E4}">
                <adec:decorative xmlns:adec="http://schemas.microsoft.com/office/drawing/2017/decorative" val="0"/>
              </a:ext>
            </a:extLst>
          </p:cNvPr>
          <p:cNvSpPr txBox="1"/>
          <p:nvPr/>
        </p:nvSpPr>
        <p:spPr>
          <a:xfrm>
            <a:off x="8946442" y="5739593"/>
            <a:ext cx="304800" cy="279634"/>
          </a:xfrm>
          <a:prstGeom prst="rect">
            <a:avLst/>
          </a:prstGeom>
          <a:noFill/>
          <a:ln>
            <a:noFill/>
          </a:ln>
        </p:spPr>
        <p:txBody>
          <a:bodyPr wrap="square" lIns="0" tIns="0" rIns="0" bIns="0" rtlCol="0">
            <a:noAutofit/>
          </a:bodyPr>
          <a:lstStyle/>
          <a:p>
            <a:pPr algn="l"/>
            <a:r>
              <a:rPr lang="en-AU" sz="1800"/>
              <a:t>5</a:t>
            </a:r>
          </a:p>
        </p:txBody>
      </p:sp>
      <p:sp>
        <p:nvSpPr>
          <p:cNvPr id="5" name="TextBox 4">
            <a:extLst>
              <a:ext uri="{FF2B5EF4-FFF2-40B4-BE49-F238E27FC236}">
                <a16:creationId xmlns:a16="http://schemas.microsoft.com/office/drawing/2014/main" id="{7090954C-3513-D622-02D7-5BC74E713525}"/>
              </a:ext>
              <a:ext uri="{C183D7F6-B498-43B3-948B-1728B52AA6E4}">
                <adec:decorative xmlns:adec="http://schemas.microsoft.com/office/drawing/2017/decorative" val="0"/>
              </a:ext>
            </a:extLst>
          </p:cNvPr>
          <p:cNvSpPr txBox="1"/>
          <p:nvPr/>
        </p:nvSpPr>
        <p:spPr>
          <a:xfrm>
            <a:off x="10381200" y="5037428"/>
            <a:ext cx="304800" cy="279634"/>
          </a:xfrm>
          <a:prstGeom prst="rect">
            <a:avLst/>
          </a:prstGeom>
          <a:noFill/>
          <a:ln>
            <a:noFill/>
          </a:ln>
        </p:spPr>
        <p:txBody>
          <a:bodyPr wrap="square" lIns="0" tIns="0" rIns="0" bIns="0" rtlCol="0">
            <a:noAutofit/>
          </a:bodyPr>
          <a:lstStyle/>
          <a:p>
            <a:pPr algn="l"/>
            <a:r>
              <a:rPr lang="en-AU" sz="1800"/>
              <a:t>6</a:t>
            </a:r>
          </a:p>
        </p:txBody>
      </p:sp>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2" grpId="0"/>
      <p:bldP spid="8"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12FF8-117F-75F7-396B-0B3ADBC8E08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98DCD3B-EC68-2BE7-106F-4C104FBD8909}"/>
              </a:ext>
            </a:extLst>
          </p:cNvPr>
          <p:cNvSpPr>
            <a:spLocks noGrp="1"/>
          </p:cNvSpPr>
          <p:nvPr>
            <p:ph type="ctrTitle"/>
          </p:nvPr>
        </p:nvSpPr>
        <p:spPr/>
        <p:txBody>
          <a:bodyPr/>
          <a:lstStyle/>
          <a:p>
            <a:r>
              <a:rPr lang="en-AU">
                <a:latin typeface="+mj-lt"/>
              </a:rPr>
              <a:t>Connecting learning</a:t>
            </a:r>
          </a:p>
        </p:txBody>
      </p:sp>
    </p:spTree>
    <p:extLst>
      <p:ext uri="{BB962C8B-B14F-4D97-AF65-F5344CB8AC3E}">
        <p14:creationId xmlns:p14="http://schemas.microsoft.com/office/powerpoint/2010/main" val="277429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EFD5DB-C6D9-5EBA-DBB8-4017DBD4118E}"/>
              </a:ext>
            </a:extLst>
          </p:cNvPr>
          <p:cNvSpPr>
            <a:spLocks noGrp="1"/>
          </p:cNvSpPr>
          <p:nvPr>
            <p:ph type="title"/>
          </p:nvPr>
        </p:nvSpPr>
        <p:spPr/>
        <p:txBody>
          <a:bodyPr/>
          <a:lstStyle/>
          <a:p>
            <a:r>
              <a:rPr lang="en-AU"/>
              <a:t>Sight seeing in Melbourne</a:t>
            </a:r>
          </a:p>
        </p:txBody>
      </p:sp>
      <p:sp>
        <p:nvSpPr>
          <p:cNvPr id="4" name="Text Placeholder 3">
            <a:extLst>
              <a:ext uri="{FF2B5EF4-FFF2-40B4-BE49-F238E27FC236}">
                <a16:creationId xmlns:a16="http://schemas.microsoft.com/office/drawing/2014/main" id="{6ACCF53C-B48E-837D-85C1-97504753EED1}"/>
              </a:ext>
            </a:extLst>
          </p:cNvPr>
          <p:cNvSpPr>
            <a:spLocks noGrp="1"/>
          </p:cNvSpPr>
          <p:nvPr>
            <p:ph type="body" sz="quarter" idx="18"/>
          </p:nvPr>
        </p:nvSpPr>
        <p:spPr>
          <a:xfrm>
            <a:off x="359999" y="982520"/>
            <a:ext cx="11483999" cy="310015"/>
          </a:xfrm>
        </p:spPr>
        <p:txBody>
          <a:bodyPr/>
          <a:lstStyle/>
          <a:p>
            <a:r>
              <a:rPr lang="en-AU"/>
              <a:t>Melbourne walking travel times in minutes</a:t>
            </a:r>
          </a:p>
        </p:txBody>
      </p:sp>
      <p:graphicFrame>
        <p:nvGraphicFramePr>
          <p:cNvPr id="7" name="Table 6" descr="Table of destinations and the times in minutes between them.&#10;Gardens to Docklands =65&#10;Gardens to Aquarium =30&#10;Gardens to Sky deck = 21&#10;&#10;Docklands to Markets = 33&#10;Docklands to Aquarium = 31&#10;Docklands to Sky deck = 44&#10;&#10;Markets to Aquarium = 22&#10;Markets to Sky deck = 29&#10;&#10;Aquarium to Sky deck = 12">
            <a:extLst>
              <a:ext uri="{FF2B5EF4-FFF2-40B4-BE49-F238E27FC236}">
                <a16:creationId xmlns:a16="http://schemas.microsoft.com/office/drawing/2014/main" id="{02664264-4F9F-65B8-3285-12D962909F86}"/>
              </a:ext>
            </a:extLst>
          </p:cNvPr>
          <p:cNvGraphicFramePr>
            <a:graphicFrameLocks noGrp="1"/>
          </p:cNvGraphicFramePr>
          <p:nvPr>
            <p:extLst>
              <p:ext uri="{D42A27DB-BD31-4B8C-83A1-F6EECF244321}">
                <p14:modId xmlns:p14="http://schemas.microsoft.com/office/powerpoint/2010/main" val="3075218347"/>
              </p:ext>
            </p:extLst>
          </p:nvPr>
        </p:nvGraphicFramePr>
        <p:xfrm>
          <a:off x="359999" y="1590253"/>
          <a:ext cx="11484000" cy="3732024"/>
        </p:xfrm>
        <a:graphic>
          <a:graphicData uri="http://schemas.openxmlformats.org/drawingml/2006/table">
            <a:tbl>
              <a:tblPr firstRow="1" bandRow="1">
                <a:tableStyleId>{5940675A-B579-460E-94D1-54222C63F5DA}</a:tableStyleId>
              </a:tblPr>
              <a:tblGrid>
                <a:gridCol w="1701235">
                  <a:extLst>
                    <a:ext uri="{9D8B030D-6E8A-4147-A177-3AD203B41FA5}">
                      <a16:colId xmlns:a16="http://schemas.microsoft.com/office/drawing/2014/main" val="3297728155"/>
                    </a:ext>
                  </a:extLst>
                </a:gridCol>
                <a:gridCol w="1956553">
                  <a:extLst>
                    <a:ext uri="{9D8B030D-6E8A-4147-A177-3AD203B41FA5}">
                      <a16:colId xmlns:a16="http://schemas.microsoft.com/office/drawing/2014/main" val="3403937860"/>
                    </a:ext>
                  </a:extLst>
                </a:gridCol>
                <a:gridCol w="1956553">
                  <a:extLst>
                    <a:ext uri="{9D8B030D-6E8A-4147-A177-3AD203B41FA5}">
                      <a16:colId xmlns:a16="http://schemas.microsoft.com/office/drawing/2014/main" val="1879491505"/>
                    </a:ext>
                  </a:extLst>
                </a:gridCol>
                <a:gridCol w="1956553">
                  <a:extLst>
                    <a:ext uri="{9D8B030D-6E8A-4147-A177-3AD203B41FA5}">
                      <a16:colId xmlns:a16="http://schemas.microsoft.com/office/drawing/2014/main" val="2691106393"/>
                    </a:ext>
                  </a:extLst>
                </a:gridCol>
                <a:gridCol w="1956553">
                  <a:extLst>
                    <a:ext uri="{9D8B030D-6E8A-4147-A177-3AD203B41FA5}">
                      <a16:colId xmlns:a16="http://schemas.microsoft.com/office/drawing/2014/main" val="2045627550"/>
                    </a:ext>
                  </a:extLst>
                </a:gridCol>
                <a:gridCol w="1956553">
                  <a:extLst>
                    <a:ext uri="{9D8B030D-6E8A-4147-A177-3AD203B41FA5}">
                      <a16:colId xmlns:a16="http://schemas.microsoft.com/office/drawing/2014/main" val="3098770646"/>
                    </a:ext>
                  </a:extLst>
                </a:gridCol>
              </a:tblGrid>
              <a:tr h="622004">
                <a:tc>
                  <a:txBody>
                    <a:bodyPr/>
                    <a:lstStyle/>
                    <a:p>
                      <a:pPr algn="ctr"/>
                      <a:r>
                        <a:rPr lang="en-AU">
                          <a:solidFill>
                            <a:schemeClr val="bg1"/>
                          </a:solidFill>
                        </a:rPr>
                        <a:t>Destinations</a:t>
                      </a:r>
                    </a:p>
                  </a:txBody>
                  <a:tcPr>
                    <a:solidFill>
                      <a:srgbClr val="002060"/>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a:solidFill>
                            <a:schemeClr val="bg1"/>
                          </a:solidFill>
                        </a:rPr>
                        <a:t>Gardens (G)</a:t>
                      </a:r>
                    </a:p>
                  </a:txBody>
                  <a:tcPr>
                    <a:solidFill>
                      <a:srgbClr val="002060"/>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a:solidFill>
                            <a:schemeClr val="bg1"/>
                          </a:solidFill>
                        </a:rPr>
                        <a:t>Docklands (D)</a:t>
                      </a:r>
                    </a:p>
                  </a:txBody>
                  <a:tcPr>
                    <a:solidFill>
                      <a:srgbClr val="002060"/>
                    </a:solidFill>
                  </a:tcPr>
                </a:tc>
                <a:tc>
                  <a:txBody>
                    <a:bodyPr/>
                    <a:lstStyle/>
                    <a:p>
                      <a:r>
                        <a:rPr lang="en-AU">
                          <a:solidFill>
                            <a:schemeClr val="bg1"/>
                          </a:solidFill>
                        </a:rPr>
                        <a:t>Markets (M)</a:t>
                      </a:r>
                    </a:p>
                  </a:txBody>
                  <a:tcPr>
                    <a:solidFill>
                      <a:srgbClr val="002060"/>
                    </a:solidFill>
                  </a:tcPr>
                </a:tc>
                <a:tc>
                  <a:txBody>
                    <a:bodyPr/>
                    <a:lstStyle/>
                    <a:p>
                      <a:r>
                        <a:rPr lang="en-AU">
                          <a:solidFill>
                            <a:schemeClr val="bg1"/>
                          </a:solidFill>
                        </a:rPr>
                        <a:t>Aquarium (A)</a:t>
                      </a:r>
                    </a:p>
                  </a:txBody>
                  <a:tcPr>
                    <a:solidFill>
                      <a:srgbClr val="002060"/>
                    </a:solidFill>
                  </a:tcPr>
                </a:tc>
                <a:tc>
                  <a:txBody>
                    <a:bodyPr/>
                    <a:lstStyle/>
                    <a:p>
                      <a:r>
                        <a:rPr lang="en-AU">
                          <a:solidFill>
                            <a:schemeClr val="bg1"/>
                          </a:solidFill>
                        </a:rPr>
                        <a:t>Sky deck (S)</a:t>
                      </a:r>
                    </a:p>
                  </a:txBody>
                  <a:tcPr>
                    <a:solidFill>
                      <a:srgbClr val="002060"/>
                    </a:solidFill>
                  </a:tcPr>
                </a:tc>
                <a:extLst>
                  <a:ext uri="{0D108BD9-81ED-4DB2-BD59-A6C34878D82A}">
                    <a16:rowId xmlns:a16="http://schemas.microsoft.com/office/drawing/2014/main" val="1785516160"/>
                  </a:ext>
                </a:extLst>
              </a:tr>
              <a:tr h="622004">
                <a:tc>
                  <a:txBody>
                    <a:bodyPr/>
                    <a:lstStyle/>
                    <a:p>
                      <a:pPr algn="ctr"/>
                      <a:r>
                        <a:rPr lang="en-AU">
                          <a:solidFill>
                            <a:schemeClr val="bg1"/>
                          </a:solidFill>
                        </a:rPr>
                        <a:t>(G)</a:t>
                      </a:r>
                    </a:p>
                  </a:txBody>
                  <a:tcPr>
                    <a:solidFill>
                      <a:srgbClr val="002060"/>
                    </a:solidFill>
                  </a:tcPr>
                </a:tc>
                <a:tc>
                  <a:txBody>
                    <a:bodyPr/>
                    <a:lstStyle/>
                    <a:p>
                      <a:pPr algn="ctr"/>
                      <a:r>
                        <a:rPr lang="en-AU"/>
                        <a:t>-</a:t>
                      </a:r>
                    </a:p>
                  </a:txBody>
                  <a:tcPr/>
                </a:tc>
                <a:tc>
                  <a:txBody>
                    <a:bodyPr/>
                    <a:lstStyle/>
                    <a:p>
                      <a:pPr algn="ctr"/>
                      <a:r>
                        <a:rPr lang="en-AU"/>
                        <a:t>65</a:t>
                      </a:r>
                    </a:p>
                  </a:txBody>
                  <a:tcPr/>
                </a:tc>
                <a:tc>
                  <a:txBody>
                    <a:bodyPr/>
                    <a:lstStyle/>
                    <a:p>
                      <a:pPr algn="ctr"/>
                      <a:r>
                        <a:rPr lang="en-AU"/>
                        <a:t>-</a:t>
                      </a:r>
                    </a:p>
                  </a:txBody>
                  <a:tcPr/>
                </a:tc>
                <a:tc>
                  <a:txBody>
                    <a:bodyPr/>
                    <a:lstStyle/>
                    <a:p>
                      <a:pPr algn="ctr"/>
                      <a:r>
                        <a:rPr lang="en-AU"/>
                        <a:t>30</a:t>
                      </a:r>
                    </a:p>
                  </a:txBody>
                  <a:tcPr/>
                </a:tc>
                <a:tc>
                  <a:txBody>
                    <a:bodyPr/>
                    <a:lstStyle/>
                    <a:p>
                      <a:pPr algn="ctr"/>
                      <a:r>
                        <a:rPr lang="en-AU"/>
                        <a:t>21</a:t>
                      </a:r>
                    </a:p>
                  </a:txBody>
                  <a:tcPr/>
                </a:tc>
                <a:extLst>
                  <a:ext uri="{0D108BD9-81ED-4DB2-BD59-A6C34878D82A}">
                    <a16:rowId xmlns:a16="http://schemas.microsoft.com/office/drawing/2014/main" val="1224730001"/>
                  </a:ext>
                </a:extLst>
              </a:tr>
              <a:tr h="622004">
                <a:tc>
                  <a:txBody>
                    <a:bodyPr/>
                    <a:lstStyle/>
                    <a:p>
                      <a:pPr algn="ctr"/>
                      <a:r>
                        <a:rPr lang="en-AU">
                          <a:solidFill>
                            <a:schemeClr val="bg1"/>
                          </a:solidFill>
                        </a:rPr>
                        <a:t>(D)</a:t>
                      </a:r>
                    </a:p>
                  </a:txBody>
                  <a:tcPr>
                    <a:solidFill>
                      <a:srgbClr val="002060"/>
                    </a:solidFill>
                  </a:tcPr>
                </a:tc>
                <a:tc>
                  <a:txBody>
                    <a:bodyPr/>
                    <a:lstStyle/>
                    <a:p>
                      <a:pPr algn="ctr"/>
                      <a:r>
                        <a:rPr lang="en-AU" dirty="0"/>
                        <a:t>65</a:t>
                      </a:r>
                    </a:p>
                  </a:txBody>
                  <a:tcPr/>
                </a:tc>
                <a:tc>
                  <a:txBody>
                    <a:bodyPr/>
                    <a:lstStyle/>
                    <a:p>
                      <a:pPr algn="ctr"/>
                      <a:r>
                        <a:rPr lang="en-AU"/>
                        <a:t>-</a:t>
                      </a:r>
                    </a:p>
                  </a:txBody>
                  <a:tcPr/>
                </a:tc>
                <a:tc>
                  <a:txBody>
                    <a:bodyPr/>
                    <a:lstStyle/>
                    <a:p>
                      <a:pPr algn="ctr"/>
                      <a:r>
                        <a:rPr lang="en-AU"/>
                        <a:t>33</a:t>
                      </a:r>
                    </a:p>
                  </a:txBody>
                  <a:tcPr/>
                </a:tc>
                <a:tc>
                  <a:txBody>
                    <a:bodyPr/>
                    <a:lstStyle/>
                    <a:p>
                      <a:pPr algn="ctr"/>
                      <a:r>
                        <a:rPr lang="en-AU"/>
                        <a:t>31</a:t>
                      </a:r>
                    </a:p>
                  </a:txBody>
                  <a:tcPr/>
                </a:tc>
                <a:tc>
                  <a:txBody>
                    <a:bodyPr/>
                    <a:lstStyle/>
                    <a:p>
                      <a:pPr algn="ctr"/>
                      <a:r>
                        <a:rPr lang="en-AU"/>
                        <a:t>44</a:t>
                      </a:r>
                    </a:p>
                  </a:txBody>
                  <a:tcPr/>
                </a:tc>
                <a:extLst>
                  <a:ext uri="{0D108BD9-81ED-4DB2-BD59-A6C34878D82A}">
                    <a16:rowId xmlns:a16="http://schemas.microsoft.com/office/drawing/2014/main" val="2497319182"/>
                  </a:ext>
                </a:extLst>
              </a:tr>
              <a:tr h="622004">
                <a:tc>
                  <a:txBody>
                    <a:bodyPr/>
                    <a:lstStyle/>
                    <a:p>
                      <a:pPr algn="ctr"/>
                      <a:r>
                        <a:rPr lang="en-AU">
                          <a:solidFill>
                            <a:schemeClr val="bg1"/>
                          </a:solidFill>
                        </a:rPr>
                        <a:t>(M)</a:t>
                      </a:r>
                    </a:p>
                  </a:txBody>
                  <a:tcPr>
                    <a:solidFill>
                      <a:srgbClr val="002060"/>
                    </a:solidFill>
                  </a:tcPr>
                </a:tc>
                <a:tc>
                  <a:txBody>
                    <a:bodyPr/>
                    <a:lstStyle/>
                    <a:p>
                      <a:pPr algn="ctr"/>
                      <a:r>
                        <a:rPr lang="en-AU"/>
                        <a:t>-</a:t>
                      </a:r>
                    </a:p>
                  </a:txBody>
                  <a:tcPr/>
                </a:tc>
                <a:tc>
                  <a:txBody>
                    <a:bodyPr/>
                    <a:lstStyle/>
                    <a:p>
                      <a:pPr algn="ctr"/>
                      <a:r>
                        <a:rPr lang="en-AU"/>
                        <a:t>33</a:t>
                      </a:r>
                    </a:p>
                  </a:txBody>
                  <a:tcPr/>
                </a:tc>
                <a:tc>
                  <a:txBody>
                    <a:bodyPr/>
                    <a:lstStyle/>
                    <a:p>
                      <a:pPr algn="ctr"/>
                      <a:r>
                        <a:rPr lang="en-AU"/>
                        <a:t>-</a:t>
                      </a:r>
                    </a:p>
                  </a:txBody>
                  <a:tcPr/>
                </a:tc>
                <a:tc>
                  <a:txBody>
                    <a:bodyPr/>
                    <a:lstStyle/>
                    <a:p>
                      <a:pPr algn="ctr"/>
                      <a:r>
                        <a:rPr lang="en-AU"/>
                        <a:t>22</a:t>
                      </a:r>
                    </a:p>
                  </a:txBody>
                  <a:tcPr/>
                </a:tc>
                <a:tc>
                  <a:txBody>
                    <a:bodyPr/>
                    <a:lstStyle/>
                    <a:p>
                      <a:pPr algn="ctr"/>
                      <a:r>
                        <a:rPr lang="en-AU"/>
                        <a:t>29</a:t>
                      </a:r>
                    </a:p>
                  </a:txBody>
                  <a:tcPr/>
                </a:tc>
                <a:extLst>
                  <a:ext uri="{0D108BD9-81ED-4DB2-BD59-A6C34878D82A}">
                    <a16:rowId xmlns:a16="http://schemas.microsoft.com/office/drawing/2014/main" val="3244178026"/>
                  </a:ext>
                </a:extLst>
              </a:tr>
              <a:tr h="622004">
                <a:tc>
                  <a:txBody>
                    <a:bodyPr/>
                    <a:lstStyle/>
                    <a:p>
                      <a:pPr algn="ctr"/>
                      <a:r>
                        <a:rPr lang="en-AU">
                          <a:solidFill>
                            <a:schemeClr val="bg1"/>
                          </a:solidFill>
                        </a:rPr>
                        <a:t>(A)</a:t>
                      </a:r>
                    </a:p>
                  </a:txBody>
                  <a:tcPr>
                    <a:solidFill>
                      <a:srgbClr val="002060"/>
                    </a:solidFill>
                  </a:tcPr>
                </a:tc>
                <a:tc>
                  <a:txBody>
                    <a:bodyPr/>
                    <a:lstStyle/>
                    <a:p>
                      <a:pPr algn="ctr"/>
                      <a:r>
                        <a:rPr lang="en-AU"/>
                        <a:t>30</a:t>
                      </a:r>
                    </a:p>
                  </a:txBody>
                  <a:tcPr/>
                </a:tc>
                <a:tc>
                  <a:txBody>
                    <a:bodyPr/>
                    <a:lstStyle/>
                    <a:p>
                      <a:pPr algn="ctr"/>
                      <a:r>
                        <a:rPr lang="en-AU"/>
                        <a:t>31</a:t>
                      </a:r>
                    </a:p>
                  </a:txBody>
                  <a:tcPr/>
                </a:tc>
                <a:tc>
                  <a:txBody>
                    <a:bodyPr/>
                    <a:lstStyle/>
                    <a:p>
                      <a:pPr algn="ctr"/>
                      <a:r>
                        <a:rPr lang="en-AU"/>
                        <a:t>22</a:t>
                      </a:r>
                    </a:p>
                  </a:txBody>
                  <a:tcPr/>
                </a:tc>
                <a:tc>
                  <a:txBody>
                    <a:bodyPr/>
                    <a:lstStyle/>
                    <a:p>
                      <a:pPr algn="ctr"/>
                      <a:r>
                        <a:rPr lang="en-AU"/>
                        <a:t>-</a:t>
                      </a:r>
                    </a:p>
                  </a:txBody>
                  <a:tcPr/>
                </a:tc>
                <a:tc>
                  <a:txBody>
                    <a:bodyPr/>
                    <a:lstStyle/>
                    <a:p>
                      <a:pPr algn="ctr"/>
                      <a:r>
                        <a:rPr lang="en-AU"/>
                        <a:t>12</a:t>
                      </a:r>
                    </a:p>
                  </a:txBody>
                  <a:tcPr/>
                </a:tc>
                <a:extLst>
                  <a:ext uri="{0D108BD9-81ED-4DB2-BD59-A6C34878D82A}">
                    <a16:rowId xmlns:a16="http://schemas.microsoft.com/office/drawing/2014/main" val="1161384340"/>
                  </a:ext>
                </a:extLst>
              </a:tr>
              <a:tr h="622004">
                <a:tc>
                  <a:txBody>
                    <a:bodyPr/>
                    <a:lstStyle/>
                    <a:p>
                      <a:pPr algn="ctr"/>
                      <a:r>
                        <a:rPr lang="en-AU">
                          <a:solidFill>
                            <a:schemeClr val="bg1"/>
                          </a:solidFill>
                        </a:rPr>
                        <a:t>(S)</a:t>
                      </a:r>
                    </a:p>
                  </a:txBody>
                  <a:tcPr>
                    <a:solidFill>
                      <a:srgbClr val="002060"/>
                    </a:solidFill>
                  </a:tcPr>
                </a:tc>
                <a:tc>
                  <a:txBody>
                    <a:bodyPr/>
                    <a:lstStyle/>
                    <a:p>
                      <a:pPr algn="ctr"/>
                      <a:r>
                        <a:rPr lang="en-AU"/>
                        <a:t>21</a:t>
                      </a:r>
                    </a:p>
                  </a:txBody>
                  <a:tcPr/>
                </a:tc>
                <a:tc>
                  <a:txBody>
                    <a:bodyPr/>
                    <a:lstStyle/>
                    <a:p>
                      <a:pPr algn="ctr"/>
                      <a:r>
                        <a:rPr lang="en-AU"/>
                        <a:t>44</a:t>
                      </a:r>
                    </a:p>
                  </a:txBody>
                  <a:tcPr/>
                </a:tc>
                <a:tc>
                  <a:txBody>
                    <a:bodyPr/>
                    <a:lstStyle/>
                    <a:p>
                      <a:pPr algn="ctr"/>
                      <a:r>
                        <a:rPr lang="en-AU"/>
                        <a:t>29</a:t>
                      </a:r>
                    </a:p>
                  </a:txBody>
                  <a:tcPr/>
                </a:tc>
                <a:tc>
                  <a:txBody>
                    <a:bodyPr/>
                    <a:lstStyle/>
                    <a:p>
                      <a:pPr algn="ctr"/>
                      <a:r>
                        <a:rPr lang="en-AU"/>
                        <a:t>12</a:t>
                      </a:r>
                    </a:p>
                  </a:txBody>
                  <a:tcPr/>
                </a:tc>
                <a:tc>
                  <a:txBody>
                    <a:bodyPr/>
                    <a:lstStyle/>
                    <a:p>
                      <a:pPr algn="ctr"/>
                      <a:r>
                        <a:rPr lang="en-AU" dirty="0"/>
                        <a:t>-</a:t>
                      </a:r>
                    </a:p>
                  </a:txBody>
                  <a:tcPr/>
                </a:tc>
                <a:extLst>
                  <a:ext uri="{0D108BD9-81ED-4DB2-BD59-A6C34878D82A}">
                    <a16:rowId xmlns:a16="http://schemas.microsoft.com/office/drawing/2014/main" val="1832079393"/>
                  </a:ext>
                </a:extLst>
              </a:tr>
            </a:tbl>
          </a:graphicData>
        </a:graphic>
      </p:graphicFrame>
      <p:sp>
        <p:nvSpPr>
          <p:cNvPr id="2" name="Slide Number Placeholder 1">
            <a:extLst>
              <a:ext uri="{FF2B5EF4-FFF2-40B4-BE49-F238E27FC236}">
                <a16:creationId xmlns:a16="http://schemas.microsoft.com/office/drawing/2014/main" id="{C899B2A8-896E-94B9-DFFD-383CB07FCF5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20460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5624C-BE8E-C6E3-8782-C9234D13AF96}"/>
              </a:ext>
            </a:extLst>
          </p:cNvPr>
          <p:cNvSpPr>
            <a:spLocks noGrp="1"/>
          </p:cNvSpPr>
          <p:nvPr>
            <p:ph type="title"/>
          </p:nvPr>
        </p:nvSpPr>
        <p:spPr>
          <a:xfrm>
            <a:off x="360000" y="360000"/>
            <a:ext cx="11484000" cy="545601"/>
          </a:xfrm>
        </p:spPr>
        <p:txBody>
          <a:bodyPr/>
          <a:lstStyle/>
          <a:p>
            <a:r>
              <a:rPr lang="en-AU"/>
              <a:t>Festival of lights</a:t>
            </a:r>
          </a:p>
        </p:txBody>
      </p:sp>
      <p:graphicFrame>
        <p:nvGraphicFramePr>
          <p:cNvPr id="7" name="Table 6" descr="Table with distances to and from destinatins&#10;&#10;Hoya to and from Traezoidal = 5&#10;Hoya to Greenhouses = 11&#10;Green houses to Hoya = 14&#10;Trapezoidal to and from Dandelions = 7&#10;Trapezoidal to and from Green houses = 9&#10;Laser to Green houses = 6&#10;Dandelions to Lasers = 4&#10;&#10;">
            <a:extLst>
              <a:ext uri="{FF2B5EF4-FFF2-40B4-BE49-F238E27FC236}">
                <a16:creationId xmlns:a16="http://schemas.microsoft.com/office/drawing/2014/main" id="{021BA4D7-BAE8-043F-F18A-C4C7D30EB29B}"/>
              </a:ext>
            </a:extLst>
          </p:cNvPr>
          <p:cNvGraphicFramePr>
            <a:graphicFrameLocks noGrp="1"/>
          </p:cNvGraphicFramePr>
          <p:nvPr>
            <p:extLst>
              <p:ext uri="{D42A27DB-BD31-4B8C-83A1-F6EECF244321}">
                <p14:modId xmlns:p14="http://schemas.microsoft.com/office/powerpoint/2010/main" val="766311708"/>
              </p:ext>
            </p:extLst>
          </p:nvPr>
        </p:nvGraphicFramePr>
        <p:xfrm>
          <a:off x="1364031" y="993806"/>
          <a:ext cx="9463939" cy="5522194"/>
        </p:xfrm>
        <a:graphic>
          <a:graphicData uri="http://schemas.openxmlformats.org/drawingml/2006/table">
            <a:tbl>
              <a:tblPr firstRow="1" bandRow="1">
                <a:tableStyleId>{5940675A-B579-460E-94D1-54222C63F5DA}</a:tableStyleId>
              </a:tblPr>
              <a:tblGrid>
                <a:gridCol w="776741">
                  <a:extLst>
                    <a:ext uri="{9D8B030D-6E8A-4147-A177-3AD203B41FA5}">
                      <a16:colId xmlns:a16="http://schemas.microsoft.com/office/drawing/2014/main" val="34776512"/>
                    </a:ext>
                  </a:extLst>
                </a:gridCol>
                <a:gridCol w="3773994">
                  <a:extLst>
                    <a:ext uri="{9D8B030D-6E8A-4147-A177-3AD203B41FA5}">
                      <a16:colId xmlns:a16="http://schemas.microsoft.com/office/drawing/2014/main" val="1386361612"/>
                    </a:ext>
                  </a:extLst>
                </a:gridCol>
                <a:gridCol w="944440">
                  <a:extLst>
                    <a:ext uri="{9D8B030D-6E8A-4147-A177-3AD203B41FA5}">
                      <a16:colId xmlns:a16="http://schemas.microsoft.com/office/drawing/2014/main" val="3229057654"/>
                    </a:ext>
                  </a:extLst>
                </a:gridCol>
                <a:gridCol w="944436">
                  <a:extLst>
                    <a:ext uri="{9D8B030D-6E8A-4147-A177-3AD203B41FA5}">
                      <a16:colId xmlns:a16="http://schemas.microsoft.com/office/drawing/2014/main" val="3543449591"/>
                    </a:ext>
                  </a:extLst>
                </a:gridCol>
                <a:gridCol w="1135456">
                  <a:extLst>
                    <a:ext uri="{9D8B030D-6E8A-4147-A177-3AD203B41FA5}">
                      <a16:colId xmlns:a16="http://schemas.microsoft.com/office/drawing/2014/main" val="2972226226"/>
                    </a:ext>
                  </a:extLst>
                </a:gridCol>
                <a:gridCol w="944436">
                  <a:extLst>
                    <a:ext uri="{9D8B030D-6E8A-4147-A177-3AD203B41FA5}">
                      <a16:colId xmlns:a16="http://schemas.microsoft.com/office/drawing/2014/main" val="139059431"/>
                    </a:ext>
                  </a:extLst>
                </a:gridCol>
                <a:gridCol w="944436">
                  <a:extLst>
                    <a:ext uri="{9D8B030D-6E8A-4147-A177-3AD203B41FA5}">
                      <a16:colId xmlns:a16="http://schemas.microsoft.com/office/drawing/2014/main" val="1417432104"/>
                    </a:ext>
                  </a:extLst>
                </a:gridCol>
              </a:tblGrid>
              <a:tr h="788897">
                <a:tc rowSpan="2" gridSpan="2">
                  <a:txBody>
                    <a:bodyPr/>
                    <a:lstStyle/>
                    <a:p>
                      <a:r>
                        <a:rPr lang="en-AU" dirty="0">
                          <a:solidFill>
                            <a:schemeClr val="bg1"/>
                          </a:solidFill>
                        </a:rPr>
                        <a:t>Installations</a:t>
                      </a:r>
                    </a:p>
                  </a:txBody>
                  <a:tcPr anchor="ctr">
                    <a:solidFill>
                      <a:schemeClr val="accent1"/>
                    </a:solidFill>
                  </a:tcPr>
                </a:tc>
                <a:tc rowSpan="2" hMerge="1">
                  <a:txBody>
                    <a:bodyPr/>
                    <a:lstStyle/>
                    <a:p>
                      <a:pPr algn="ctr"/>
                      <a:endParaRPr lang="en-AU">
                        <a:solidFill>
                          <a:schemeClr val="bg1"/>
                        </a:solidFill>
                      </a:endParaRPr>
                    </a:p>
                  </a:txBody>
                  <a:tcPr anchor="ctr">
                    <a:solidFill>
                      <a:schemeClr val="accent2"/>
                    </a:solidFill>
                  </a:tcPr>
                </a:tc>
                <a:tc gridSpan="5">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AU" dirty="0">
                          <a:solidFill>
                            <a:schemeClr val="bg1"/>
                          </a:solidFill>
                        </a:rPr>
                        <a:t>To</a:t>
                      </a:r>
                    </a:p>
                  </a:txBody>
                  <a:tcPr anchor="ctr">
                    <a:solidFill>
                      <a:schemeClr val="accent2"/>
                    </a:solidFill>
                  </a:tcPr>
                </a:tc>
                <a:tc hMerge="1">
                  <a:txBody>
                    <a:bodyPr/>
                    <a:lstStyle/>
                    <a:p>
                      <a:pPr algn="ctr"/>
                      <a:endParaRPr lang="en-AU">
                        <a:solidFill>
                          <a:schemeClr val="bg1"/>
                        </a:solidFill>
                      </a:endParaRPr>
                    </a:p>
                  </a:txBody>
                  <a:tcPr anchor="ctr">
                    <a:solidFill>
                      <a:schemeClr val="accent2"/>
                    </a:solidFill>
                  </a:tcPr>
                </a:tc>
                <a:tc hMerge="1">
                  <a:txBody>
                    <a:bodyPr/>
                    <a:lstStyle/>
                    <a:p>
                      <a:pPr algn="ctr"/>
                      <a:endParaRPr lang="en-AU">
                        <a:solidFill>
                          <a:schemeClr val="bg1"/>
                        </a:solidFill>
                      </a:endParaRPr>
                    </a:p>
                  </a:txBody>
                  <a:tcPr anchor="ctr">
                    <a:solidFill>
                      <a:schemeClr val="accent2"/>
                    </a:solidFill>
                  </a:tcPr>
                </a:tc>
                <a:tc hMerge="1">
                  <a:txBody>
                    <a:bodyPr/>
                    <a:lstStyle/>
                    <a:p>
                      <a:pPr algn="ctr"/>
                      <a:endParaRPr lang="en-AU">
                        <a:solidFill>
                          <a:schemeClr val="bg1"/>
                        </a:solidFill>
                      </a:endParaRPr>
                    </a:p>
                  </a:txBody>
                  <a:tcPr anchor="ctr">
                    <a:solidFill>
                      <a:schemeClr val="accent2"/>
                    </a:solidFill>
                  </a:tcPr>
                </a:tc>
                <a:tc hMerge="1">
                  <a:txBody>
                    <a:bodyPr/>
                    <a:lstStyle/>
                    <a:p>
                      <a:pPr algn="ctr"/>
                      <a:endParaRPr lang="en-AU">
                        <a:solidFill>
                          <a:schemeClr val="bg1"/>
                        </a:solidFill>
                      </a:endParaRPr>
                    </a:p>
                  </a:txBody>
                  <a:tcPr anchor="ctr">
                    <a:solidFill>
                      <a:schemeClr val="accent2"/>
                    </a:solidFill>
                  </a:tcPr>
                </a:tc>
                <a:extLst>
                  <a:ext uri="{0D108BD9-81ED-4DB2-BD59-A6C34878D82A}">
                    <a16:rowId xmlns:a16="http://schemas.microsoft.com/office/drawing/2014/main" val="3634175752"/>
                  </a:ext>
                </a:extLst>
              </a:tr>
              <a:tr h="788897">
                <a:tc gridSpan="2" vMerge="1">
                  <a:txBody>
                    <a:bodyPr/>
                    <a:lstStyle/>
                    <a:p>
                      <a:endParaRPr lang="en-AU">
                        <a:solidFill>
                          <a:schemeClr val="bg1"/>
                        </a:solidFill>
                      </a:endParaRPr>
                    </a:p>
                  </a:txBody>
                  <a:tcPr anchor="ctr">
                    <a:solidFill>
                      <a:schemeClr val="accent2"/>
                    </a:solidFill>
                  </a:tcPr>
                </a:tc>
                <a:tc hMerge="1" vMerge="1">
                  <a:txBody>
                    <a:bodyPr/>
                    <a:lstStyle/>
                    <a:p>
                      <a:endParaRPr/>
                    </a:p>
                  </a:txBody>
                  <a:tcPr anchor="ctr">
                    <a:solidFill>
                      <a:srgbClr val="002060"/>
                    </a:solidFill>
                  </a:tcPr>
                </a:tc>
                <a:tc>
                  <a:txBody>
                    <a:bodyPr/>
                    <a:lstStyle/>
                    <a:p>
                      <a:pPr algn="ctr"/>
                      <a:r>
                        <a:rPr lang="en-AU" dirty="0">
                          <a:solidFill>
                            <a:schemeClr val="bg1"/>
                          </a:solidFill>
                        </a:rPr>
                        <a:t>(H)</a:t>
                      </a:r>
                    </a:p>
                  </a:txBody>
                  <a:tcPr anchor="ctr">
                    <a:solidFill>
                      <a:srgbClr val="002060"/>
                    </a:solidFill>
                  </a:tcPr>
                </a:tc>
                <a:tc>
                  <a:txBody>
                    <a:bodyPr/>
                    <a:lstStyle/>
                    <a:p>
                      <a:pPr algn="ctr"/>
                      <a:r>
                        <a:rPr lang="en-AU" dirty="0">
                          <a:solidFill>
                            <a:schemeClr val="bg1"/>
                          </a:solidFill>
                        </a:rPr>
                        <a:t>(T)</a:t>
                      </a:r>
                    </a:p>
                  </a:txBody>
                  <a:tcPr anchor="ctr">
                    <a:solidFill>
                      <a:srgbClr val="002060"/>
                    </a:solidFill>
                  </a:tcPr>
                </a:tc>
                <a:tc>
                  <a:txBody>
                    <a:bodyPr/>
                    <a:lstStyle/>
                    <a:p>
                      <a:pPr algn="ctr"/>
                      <a:r>
                        <a:rPr lang="en-AU" dirty="0">
                          <a:solidFill>
                            <a:schemeClr val="bg1"/>
                          </a:solidFill>
                        </a:rPr>
                        <a:t> (L)</a:t>
                      </a:r>
                    </a:p>
                  </a:txBody>
                  <a:tcPr anchor="ctr">
                    <a:solidFill>
                      <a:srgbClr val="002060"/>
                    </a:solidFill>
                  </a:tcPr>
                </a:tc>
                <a:tc>
                  <a:txBody>
                    <a:bodyPr/>
                    <a:lstStyle/>
                    <a:p>
                      <a:pPr algn="ctr"/>
                      <a:r>
                        <a:rPr lang="en-AU" dirty="0">
                          <a:solidFill>
                            <a:schemeClr val="bg1"/>
                          </a:solidFill>
                        </a:rPr>
                        <a:t>(D)</a:t>
                      </a:r>
                    </a:p>
                  </a:txBody>
                  <a:tcPr anchor="ctr">
                    <a:solidFill>
                      <a:srgbClr val="002060"/>
                    </a:solidFill>
                  </a:tcPr>
                </a:tc>
                <a:tc>
                  <a:txBody>
                    <a:bodyPr/>
                    <a:lstStyle/>
                    <a:p>
                      <a:pPr algn="ctr"/>
                      <a:r>
                        <a:rPr lang="en-AU" dirty="0">
                          <a:solidFill>
                            <a:schemeClr val="bg1"/>
                          </a:solidFill>
                        </a:rPr>
                        <a:t>(G)</a:t>
                      </a:r>
                    </a:p>
                  </a:txBody>
                  <a:tcPr anchor="ctr">
                    <a:solidFill>
                      <a:srgbClr val="002060"/>
                    </a:solidFill>
                  </a:tcPr>
                </a:tc>
                <a:extLst>
                  <a:ext uri="{0D108BD9-81ED-4DB2-BD59-A6C34878D82A}">
                    <a16:rowId xmlns:a16="http://schemas.microsoft.com/office/drawing/2014/main" val="1684836456"/>
                  </a:ext>
                </a:extLst>
              </a:tr>
              <a:tr h="788897">
                <a:tc rowSpan="5">
                  <a:txBody>
                    <a:bodyPr/>
                    <a:lstStyle/>
                    <a:p>
                      <a:pPr algn="ctr"/>
                      <a:r>
                        <a:rPr lang="en-AU" dirty="0">
                          <a:solidFill>
                            <a:schemeClr val="bg1"/>
                          </a:solidFill>
                        </a:rPr>
                        <a:t>From</a:t>
                      </a:r>
                    </a:p>
                  </a:txBody>
                  <a:tcPr vert="vert270" anchor="ctr">
                    <a:solidFill>
                      <a:schemeClr val="accent2"/>
                    </a:solidFill>
                  </a:tcPr>
                </a:tc>
                <a:tc>
                  <a:txBody>
                    <a:bodyPr/>
                    <a:lstStyle/>
                    <a:p>
                      <a:r>
                        <a:rPr lang="en-AU" dirty="0">
                          <a:solidFill>
                            <a:schemeClr val="bg1"/>
                          </a:solidFill>
                        </a:rPr>
                        <a:t>Hoya flowers (H)</a:t>
                      </a:r>
                    </a:p>
                  </a:txBody>
                  <a:tcPr anchor="ctr">
                    <a:solidFill>
                      <a:srgbClr val="002060"/>
                    </a:solidFill>
                  </a:tcPr>
                </a:tc>
                <a:tc>
                  <a:txBody>
                    <a:bodyPr/>
                    <a:lstStyle/>
                    <a:p>
                      <a:pPr algn="ctr"/>
                      <a:r>
                        <a:rPr lang="en-AU" dirty="0"/>
                        <a:t>-</a:t>
                      </a:r>
                    </a:p>
                  </a:txBody>
                  <a:tcPr anchor="ctr"/>
                </a:tc>
                <a:tc>
                  <a:txBody>
                    <a:bodyPr/>
                    <a:lstStyle/>
                    <a:p>
                      <a:pPr algn="ctr"/>
                      <a:r>
                        <a:rPr lang="en-AU" dirty="0"/>
                        <a:t>5</a:t>
                      </a:r>
                    </a:p>
                  </a:txBody>
                  <a:tcPr anchor="ctr"/>
                </a:tc>
                <a:tc>
                  <a:txBody>
                    <a:bodyPr/>
                    <a:lstStyle/>
                    <a:p>
                      <a:pPr algn="ctr"/>
                      <a:r>
                        <a:rPr lang="en-AU"/>
                        <a:t>-</a:t>
                      </a:r>
                    </a:p>
                  </a:txBody>
                  <a:tcPr anchor="ctr"/>
                </a:tc>
                <a:tc>
                  <a:txBody>
                    <a:bodyPr/>
                    <a:lstStyle/>
                    <a:p>
                      <a:pPr algn="ctr"/>
                      <a:r>
                        <a:rPr lang="en-AU"/>
                        <a:t>-</a:t>
                      </a:r>
                    </a:p>
                  </a:txBody>
                  <a:tcPr anchor="ctr"/>
                </a:tc>
                <a:tc>
                  <a:txBody>
                    <a:bodyPr/>
                    <a:lstStyle/>
                    <a:p>
                      <a:pPr algn="ctr"/>
                      <a:r>
                        <a:rPr lang="en-AU"/>
                        <a:t>11</a:t>
                      </a:r>
                    </a:p>
                  </a:txBody>
                  <a:tcPr anchor="ctr"/>
                </a:tc>
                <a:extLst>
                  <a:ext uri="{0D108BD9-81ED-4DB2-BD59-A6C34878D82A}">
                    <a16:rowId xmlns:a16="http://schemas.microsoft.com/office/drawing/2014/main" val="3308918427"/>
                  </a:ext>
                </a:extLst>
              </a:tr>
              <a:tr h="788897">
                <a:tc vMerge="1">
                  <a:txBody>
                    <a:bodyPr/>
                    <a:lstStyle/>
                    <a:p>
                      <a:endParaRPr lang="en-AU">
                        <a:solidFill>
                          <a:schemeClr val="bg1"/>
                        </a:solidFill>
                      </a:endParaRPr>
                    </a:p>
                  </a:txBody>
                  <a:tcPr anchor="ctr">
                    <a:solidFill>
                      <a:schemeClr val="accent2"/>
                    </a:solidFill>
                  </a:tcPr>
                </a:tc>
                <a:tc>
                  <a:txBody>
                    <a:bodyPr/>
                    <a:lstStyle/>
                    <a:p>
                      <a:r>
                        <a:rPr lang="en-AU" dirty="0">
                          <a:solidFill>
                            <a:schemeClr val="bg1"/>
                          </a:solidFill>
                        </a:rPr>
                        <a:t>Trapezoid tunnel (T)</a:t>
                      </a:r>
                    </a:p>
                  </a:txBody>
                  <a:tcPr anchor="ctr">
                    <a:solidFill>
                      <a:srgbClr val="002060"/>
                    </a:solidFill>
                  </a:tcPr>
                </a:tc>
                <a:tc>
                  <a:txBody>
                    <a:bodyPr/>
                    <a:lstStyle/>
                    <a:p>
                      <a:pPr algn="ctr"/>
                      <a:r>
                        <a:rPr lang="en-AU"/>
                        <a:t>5</a:t>
                      </a:r>
                    </a:p>
                  </a:txBody>
                  <a:tcPr anchor="ctr"/>
                </a:tc>
                <a:tc>
                  <a:txBody>
                    <a:bodyPr/>
                    <a:lstStyle/>
                    <a:p>
                      <a:pPr algn="ctr"/>
                      <a:r>
                        <a:rPr lang="en-AU"/>
                        <a:t>-</a:t>
                      </a:r>
                    </a:p>
                  </a:txBody>
                  <a:tcPr anchor="ctr"/>
                </a:tc>
                <a:tc>
                  <a:txBody>
                    <a:bodyPr/>
                    <a:lstStyle/>
                    <a:p>
                      <a:pPr algn="ctr"/>
                      <a:r>
                        <a:rPr lang="en-AU"/>
                        <a:t>-</a:t>
                      </a:r>
                    </a:p>
                  </a:txBody>
                  <a:tcPr anchor="ctr"/>
                </a:tc>
                <a:tc>
                  <a:txBody>
                    <a:bodyPr/>
                    <a:lstStyle/>
                    <a:p>
                      <a:pPr algn="ctr"/>
                      <a:r>
                        <a:rPr lang="en-AU"/>
                        <a:t>7</a:t>
                      </a:r>
                    </a:p>
                  </a:txBody>
                  <a:tcPr anchor="ctr"/>
                </a:tc>
                <a:tc>
                  <a:txBody>
                    <a:bodyPr/>
                    <a:lstStyle/>
                    <a:p>
                      <a:pPr algn="ctr"/>
                      <a:r>
                        <a:rPr lang="en-AU"/>
                        <a:t>9</a:t>
                      </a:r>
                    </a:p>
                  </a:txBody>
                  <a:tcPr anchor="ctr"/>
                </a:tc>
                <a:extLst>
                  <a:ext uri="{0D108BD9-81ED-4DB2-BD59-A6C34878D82A}">
                    <a16:rowId xmlns:a16="http://schemas.microsoft.com/office/drawing/2014/main" val="1335694173"/>
                  </a:ext>
                </a:extLst>
              </a:tr>
              <a:tr h="788812">
                <a:tc vMerge="1">
                  <a:txBody>
                    <a:bodyPr/>
                    <a:lstStyle/>
                    <a:p>
                      <a:endParaRPr lang="en-AU">
                        <a:solidFill>
                          <a:schemeClr val="bg1"/>
                        </a:solidFill>
                      </a:endParaRPr>
                    </a:p>
                  </a:txBody>
                  <a:tcPr anchor="ctr">
                    <a:solidFill>
                      <a:schemeClr val="accent2"/>
                    </a:solidFill>
                  </a:tcPr>
                </a:tc>
                <a:tc>
                  <a:txBody>
                    <a:bodyPr/>
                    <a:lstStyle/>
                    <a:p>
                      <a:r>
                        <a:rPr lang="en-AU">
                          <a:solidFill>
                            <a:schemeClr val="bg1"/>
                          </a:solidFill>
                        </a:rPr>
                        <a:t>Laser (L)</a:t>
                      </a:r>
                    </a:p>
                  </a:txBody>
                  <a:tcPr anchor="ctr">
                    <a:solidFill>
                      <a:srgbClr val="002060"/>
                    </a:solidFill>
                  </a:tcPr>
                </a:tc>
                <a:tc>
                  <a:txBody>
                    <a:bodyPr/>
                    <a:lstStyle/>
                    <a:p>
                      <a:pPr algn="ctr"/>
                      <a:r>
                        <a:rPr lang="en-AU"/>
                        <a:t>-</a:t>
                      </a:r>
                    </a:p>
                  </a:txBody>
                  <a:tcPr anchor="ctr"/>
                </a:tc>
                <a:tc>
                  <a:txBody>
                    <a:bodyPr/>
                    <a:lstStyle/>
                    <a:p>
                      <a:pPr algn="ctr"/>
                      <a:r>
                        <a:rPr lang="en-AU"/>
                        <a:t>-</a:t>
                      </a:r>
                    </a:p>
                  </a:txBody>
                  <a:tcPr anchor="ctr"/>
                </a:tc>
                <a:tc>
                  <a:txBody>
                    <a:bodyPr/>
                    <a:lstStyle/>
                    <a:p>
                      <a:pPr algn="ctr"/>
                      <a:r>
                        <a:rPr lang="en-AU"/>
                        <a:t>-</a:t>
                      </a:r>
                    </a:p>
                  </a:txBody>
                  <a:tcPr anchor="ctr"/>
                </a:tc>
                <a:tc>
                  <a:txBody>
                    <a:bodyPr/>
                    <a:lstStyle/>
                    <a:p>
                      <a:pPr algn="ctr"/>
                      <a:r>
                        <a:rPr lang="en-AU"/>
                        <a:t>-</a:t>
                      </a:r>
                    </a:p>
                  </a:txBody>
                  <a:tcPr anchor="ctr"/>
                </a:tc>
                <a:tc>
                  <a:txBody>
                    <a:bodyPr/>
                    <a:lstStyle/>
                    <a:p>
                      <a:pPr algn="ctr"/>
                      <a:r>
                        <a:rPr lang="en-AU"/>
                        <a:t>6</a:t>
                      </a:r>
                    </a:p>
                  </a:txBody>
                  <a:tcPr anchor="ctr"/>
                </a:tc>
                <a:extLst>
                  <a:ext uri="{0D108BD9-81ED-4DB2-BD59-A6C34878D82A}">
                    <a16:rowId xmlns:a16="http://schemas.microsoft.com/office/drawing/2014/main" val="3411535847"/>
                  </a:ext>
                </a:extLst>
              </a:tr>
              <a:tr h="788897">
                <a:tc vMerge="1">
                  <a:txBody>
                    <a:bodyPr/>
                    <a:lstStyle/>
                    <a:p>
                      <a:endParaRPr lang="en-AU">
                        <a:solidFill>
                          <a:schemeClr val="bg1"/>
                        </a:solidFill>
                      </a:endParaRPr>
                    </a:p>
                  </a:txBody>
                  <a:tcPr anchor="ctr">
                    <a:solidFill>
                      <a:schemeClr val="accent2"/>
                    </a:solidFill>
                  </a:tcPr>
                </a:tc>
                <a:tc>
                  <a:txBody>
                    <a:bodyPr/>
                    <a:lstStyle/>
                    <a:p>
                      <a:r>
                        <a:rPr lang="en-AU">
                          <a:solidFill>
                            <a:schemeClr val="bg1"/>
                          </a:solidFill>
                        </a:rPr>
                        <a:t>Dandelions (D)</a:t>
                      </a:r>
                    </a:p>
                  </a:txBody>
                  <a:tcPr anchor="ctr">
                    <a:solidFill>
                      <a:srgbClr val="002060"/>
                    </a:solidFill>
                  </a:tcPr>
                </a:tc>
                <a:tc>
                  <a:txBody>
                    <a:bodyPr/>
                    <a:lstStyle/>
                    <a:p>
                      <a:pPr algn="ctr"/>
                      <a:r>
                        <a:rPr lang="en-AU"/>
                        <a:t>-</a:t>
                      </a:r>
                    </a:p>
                  </a:txBody>
                  <a:tcPr anchor="ctr"/>
                </a:tc>
                <a:tc>
                  <a:txBody>
                    <a:bodyPr/>
                    <a:lstStyle/>
                    <a:p>
                      <a:pPr algn="ctr"/>
                      <a:r>
                        <a:rPr lang="en-AU"/>
                        <a:t>7</a:t>
                      </a:r>
                    </a:p>
                  </a:txBody>
                  <a:tcPr anchor="ctr"/>
                </a:tc>
                <a:tc>
                  <a:txBody>
                    <a:bodyPr/>
                    <a:lstStyle/>
                    <a:p>
                      <a:pPr algn="ctr"/>
                      <a:r>
                        <a:rPr lang="en-AU"/>
                        <a:t>4</a:t>
                      </a:r>
                    </a:p>
                  </a:txBody>
                  <a:tcPr anchor="ctr"/>
                </a:tc>
                <a:tc>
                  <a:txBody>
                    <a:bodyPr/>
                    <a:lstStyle/>
                    <a:p>
                      <a:pPr algn="ctr"/>
                      <a:r>
                        <a:rPr lang="en-AU"/>
                        <a:t>-</a:t>
                      </a:r>
                    </a:p>
                  </a:txBody>
                  <a:tcPr anchor="ctr"/>
                </a:tc>
                <a:tc>
                  <a:txBody>
                    <a:bodyPr/>
                    <a:lstStyle/>
                    <a:p>
                      <a:pPr algn="ctr"/>
                      <a:r>
                        <a:rPr lang="en-AU"/>
                        <a:t>-</a:t>
                      </a:r>
                    </a:p>
                  </a:txBody>
                  <a:tcPr anchor="ctr"/>
                </a:tc>
                <a:extLst>
                  <a:ext uri="{0D108BD9-81ED-4DB2-BD59-A6C34878D82A}">
                    <a16:rowId xmlns:a16="http://schemas.microsoft.com/office/drawing/2014/main" val="1324870046"/>
                  </a:ext>
                </a:extLst>
              </a:tr>
              <a:tr h="788897">
                <a:tc vMerge="1">
                  <a:txBody>
                    <a:bodyPr/>
                    <a:lstStyle/>
                    <a:p>
                      <a:endParaRPr lang="en-AU">
                        <a:solidFill>
                          <a:schemeClr val="bg1"/>
                        </a:solidFill>
                      </a:endParaRPr>
                    </a:p>
                  </a:txBody>
                  <a:tcPr anchor="ctr">
                    <a:solidFill>
                      <a:schemeClr val="accent2"/>
                    </a:solidFill>
                  </a:tcPr>
                </a:tc>
                <a:tc>
                  <a:txBody>
                    <a:bodyPr/>
                    <a:lstStyle/>
                    <a:p>
                      <a:r>
                        <a:rPr lang="en-AU">
                          <a:solidFill>
                            <a:schemeClr val="bg1"/>
                          </a:solidFill>
                        </a:rPr>
                        <a:t>Greenhouses (G)</a:t>
                      </a:r>
                    </a:p>
                  </a:txBody>
                  <a:tcPr anchor="ctr">
                    <a:solidFill>
                      <a:srgbClr val="002060"/>
                    </a:solidFill>
                  </a:tcPr>
                </a:tc>
                <a:tc>
                  <a:txBody>
                    <a:bodyPr/>
                    <a:lstStyle/>
                    <a:p>
                      <a:pPr algn="ctr"/>
                      <a:r>
                        <a:rPr lang="en-AU"/>
                        <a:t>14</a:t>
                      </a:r>
                    </a:p>
                  </a:txBody>
                  <a:tcPr anchor="ctr"/>
                </a:tc>
                <a:tc>
                  <a:txBody>
                    <a:bodyPr/>
                    <a:lstStyle/>
                    <a:p>
                      <a:pPr algn="ctr"/>
                      <a:r>
                        <a:rPr lang="en-AU"/>
                        <a:t>9</a:t>
                      </a:r>
                    </a:p>
                  </a:txBody>
                  <a:tcPr anchor="ctr"/>
                </a:tc>
                <a:tc>
                  <a:txBody>
                    <a:bodyPr/>
                    <a:lstStyle/>
                    <a:p>
                      <a:pPr algn="ctr"/>
                      <a:r>
                        <a:rPr lang="en-AU"/>
                        <a:t>-</a:t>
                      </a:r>
                    </a:p>
                  </a:txBody>
                  <a:tcPr anchor="ctr"/>
                </a:tc>
                <a:tc>
                  <a:txBody>
                    <a:bodyPr/>
                    <a:lstStyle/>
                    <a:p>
                      <a:pPr algn="ctr"/>
                      <a:r>
                        <a:rPr lang="en-AU"/>
                        <a:t>-</a:t>
                      </a:r>
                    </a:p>
                  </a:txBody>
                  <a:tcPr anchor="ctr"/>
                </a:tc>
                <a:tc>
                  <a:txBody>
                    <a:bodyPr/>
                    <a:lstStyle/>
                    <a:p>
                      <a:pPr algn="ctr"/>
                      <a:r>
                        <a:rPr lang="en-AU" dirty="0"/>
                        <a:t>-</a:t>
                      </a:r>
                    </a:p>
                  </a:txBody>
                  <a:tcPr anchor="ctr"/>
                </a:tc>
                <a:extLst>
                  <a:ext uri="{0D108BD9-81ED-4DB2-BD59-A6C34878D82A}">
                    <a16:rowId xmlns:a16="http://schemas.microsoft.com/office/drawing/2014/main" val="1374138724"/>
                  </a:ext>
                </a:extLst>
              </a:tr>
            </a:tbl>
          </a:graphicData>
        </a:graphic>
      </p:graphicFrame>
      <p:sp>
        <p:nvSpPr>
          <p:cNvPr id="2" name="Slide Number Placeholder 1">
            <a:extLst>
              <a:ext uri="{FF2B5EF4-FFF2-40B4-BE49-F238E27FC236}">
                <a16:creationId xmlns:a16="http://schemas.microsoft.com/office/drawing/2014/main" id="{5E5436A9-8D45-1C89-58C7-CC91DB14845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271005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612B4-CBE3-DBD3-7CAC-A602EAF0407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0E09FBA-D12A-D420-404E-C5752FCCE897}"/>
              </a:ext>
            </a:extLst>
          </p:cNvPr>
          <p:cNvSpPr>
            <a:spLocks noGrp="1"/>
          </p:cNvSpPr>
          <p:nvPr>
            <p:ph type="title"/>
          </p:nvPr>
        </p:nvSpPr>
        <p:spPr>
          <a:xfrm>
            <a:off x="360000" y="360000"/>
            <a:ext cx="11484000" cy="545601"/>
          </a:xfrm>
        </p:spPr>
        <p:txBody>
          <a:bodyPr/>
          <a:lstStyle/>
          <a:p>
            <a:r>
              <a:rPr lang="en-AU"/>
              <a:t>Calculator use (1)</a:t>
            </a:r>
          </a:p>
        </p:txBody>
      </p:sp>
      <p:sp>
        <p:nvSpPr>
          <p:cNvPr id="8" name="TextBox 7">
            <a:extLst>
              <a:ext uri="{FF2B5EF4-FFF2-40B4-BE49-F238E27FC236}">
                <a16:creationId xmlns:a16="http://schemas.microsoft.com/office/drawing/2014/main" id="{E3E7CCDC-D3B8-C10B-A25C-251B8DB0E63F}"/>
              </a:ext>
            </a:extLst>
          </p:cNvPr>
          <p:cNvSpPr txBox="1"/>
          <p:nvPr/>
        </p:nvSpPr>
        <p:spPr>
          <a:xfrm>
            <a:off x="360000" y="1457011"/>
            <a:ext cx="5667271" cy="351692"/>
          </a:xfrm>
          <a:prstGeom prst="rect">
            <a:avLst/>
          </a:prstGeom>
          <a:noFill/>
        </p:spPr>
        <p:txBody>
          <a:bodyPr wrap="none" lIns="0" tIns="0" rIns="0" bIns="0" rtlCol="0">
            <a:noAutofit/>
          </a:bodyPr>
          <a:lstStyle/>
          <a:p>
            <a:pPr algn="l"/>
            <a:r>
              <a:rPr lang="en-AU" sz="1800" dirty="0"/>
              <a:t>Convert 4600 seconds into hours, minutes and seconds.</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CCACE0B-CEB3-63D5-36FF-B5EDE3F9164D}"/>
                  </a:ext>
                </a:extLst>
              </p:cNvPr>
              <p:cNvSpPr txBox="1"/>
              <p:nvPr/>
            </p:nvSpPr>
            <p:spPr>
              <a:xfrm>
                <a:off x="360000" y="2300489"/>
                <a:ext cx="444496" cy="360758"/>
              </a:xfrm>
              <a:prstGeom prst="rect">
                <a:avLst/>
              </a:prstGeom>
              <a:noFill/>
            </p:spPr>
            <p:txBody>
              <a:bodyPr wrap="none" lIns="0" tIns="0" rIns="0" bIns="0" rtlCol="0">
                <a:noAutofit/>
              </a:bodyPr>
              <a:lstStyle/>
              <a:p>
                <a:r>
                  <a:rPr lang="en-AU" sz="2000" dirty="0"/>
                  <a:t>  </a:t>
                </a:r>
                <a14:m>
                  <m:oMath xmlns:m="http://schemas.openxmlformats.org/officeDocument/2006/math">
                    <m:r>
                      <a:rPr lang="en-AU" sz="2000" i="1" dirty="0" smtClean="0">
                        <a:latin typeface="Cambria Math" panose="02040503050406030204" pitchFamily="18" charset="0"/>
                      </a:rPr>
                      <m:t>0</m:t>
                    </m:r>
                  </m:oMath>
                </a14:m>
                <a:endParaRPr lang="en-AU" sz="2000" dirty="0"/>
              </a:p>
            </p:txBody>
          </p:sp>
        </mc:Choice>
        <mc:Fallback xmlns="">
          <p:sp>
            <p:nvSpPr>
              <p:cNvPr id="15" name="TextBox 14">
                <a:extLst>
                  <a:ext uri="{FF2B5EF4-FFF2-40B4-BE49-F238E27FC236}">
                    <a16:creationId xmlns:a16="http://schemas.microsoft.com/office/drawing/2014/main" id="{9CCACE0B-CEB3-63D5-36FF-B5EDE3F9164D}"/>
                  </a:ext>
                </a:extLst>
              </p:cNvPr>
              <p:cNvSpPr txBox="1">
                <a:spLocks noRot="1" noChangeAspect="1" noMove="1" noResize="1" noEditPoints="1" noAdjustHandles="1" noChangeArrowheads="1" noChangeShapeType="1" noTextEdit="1"/>
              </p:cNvSpPr>
              <p:nvPr/>
            </p:nvSpPr>
            <p:spPr>
              <a:xfrm>
                <a:off x="360000" y="2300489"/>
                <a:ext cx="444496" cy="36075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B78BC9D1-153E-CDB9-CF28-962DE62047F7}"/>
                  </a:ext>
                </a:extLst>
              </p:cNvPr>
              <p:cNvSpPr/>
              <p:nvPr/>
            </p:nvSpPr>
            <p:spPr>
              <a:xfrm>
                <a:off x="934304" y="2250586"/>
                <a:ext cx="715164" cy="4605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AU" sz="20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cs typeface="+mn-cs"/>
                        </a:rPr>
                        <m:t>DMS</m:t>
                      </m:r>
                    </m:oMath>
                  </m:oMathPara>
                </a14:m>
                <a:endParaRPr kumimoji="0" lang="en-AU" sz="20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mc:Choice>
        <mc:Fallback xmlns="">
          <p:sp>
            <p:nvSpPr>
              <p:cNvPr id="4" name="Rounded Rectangle 3">
                <a:extLst>
                  <a:ext uri="{FF2B5EF4-FFF2-40B4-BE49-F238E27FC236}">
                    <a16:creationId xmlns:a16="http://schemas.microsoft.com/office/drawing/2014/main" id="{B78BC9D1-153E-CDB9-CF28-962DE62047F7}"/>
                  </a:ext>
                </a:extLst>
              </p:cNvPr>
              <p:cNvSpPr>
                <a:spLocks noRot="1" noChangeAspect="1" noMove="1" noResize="1" noEditPoints="1" noAdjustHandles="1" noChangeArrowheads="1" noChangeShapeType="1" noTextEdit="1"/>
              </p:cNvSpPr>
              <p:nvPr/>
            </p:nvSpPr>
            <p:spPr>
              <a:xfrm>
                <a:off x="934304" y="2250586"/>
                <a:ext cx="715164" cy="460565"/>
              </a:xfrm>
              <a:prstGeom prst="round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456C359-BD09-03FA-3145-718CEA0AE1E7}"/>
                  </a:ext>
                </a:extLst>
              </p:cNvPr>
              <p:cNvSpPr txBox="1"/>
              <p:nvPr/>
            </p:nvSpPr>
            <p:spPr>
              <a:xfrm>
                <a:off x="1779276" y="2300489"/>
                <a:ext cx="444496" cy="360758"/>
              </a:xfrm>
              <a:prstGeom prst="rect">
                <a:avLst/>
              </a:prstGeom>
              <a:noFill/>
            </p:spPr>
            <p:txBody>
              <a:bodyPr wrap="none" lIns="0" tIns="0" rIns="0" bIns="0" rtlCol="0">
                <a:noAutofit/>
              </a:bodyPr>
              <a:lstStyle/>
              <a:p>
                <a:r>
                  <a:rPr lang="en-AU" sz="2000" dirty="0"/>
                  <a:t>  </a:t>
                </a:r>
                <a14:m>
                  <m:oMath xmlns:m="http://schemas.openxmlformats.org/officeDocument/2006/math">
                    <m:r>
                      <a:rPr lang="en-AU" sz="2000" i="1" dirty="0" smtClean="0">
                        <a:latin typeface="Cambria Math" panose="02040503050406030204" pitchFamily="18" charset="0"/>
                      </a:rPr>
                      <m:t>0</m:t>
                    </m:r>
                  </m:oMath>
                </a14:m>
                <a:endParaRPr lang="en-AU" sz="2000" dirty="0"/>
              </a:p>
            </p:txBody>
          </p:sp>
        </mc:Choice>
        <mc:Fallback xmlns="">
          <p:sp>
            <p:nvSpPr>
              <p:cNvPr id="17" name="TextBox 16">
                <a:extLst>
                  <a:ext uri="{FF2B5EF4-FFF2-40B4-BE49-F238E27FC236}">
                    <a16:creationId xmlns:a16="http://schemas.microsoft.com/office/drawing/2014/main" id="{C456C359-BD09-03FA-3145-718CEA0AE1E7}"/>
                  </a:ext>
                </a:extLst>
              </p:cNvPr>
              <p:cNvSpPr txBox="1">
                <a:spLocks noRot="1" noChangeAspect="1" noMove="1" noResize="1" noEditPoints="1" noAdjustHandles="1" noChangeArrowheads="1" noChangeShapeType="1" noTextEdit="1"/>
              </p:cNvSpPr>
              <p:nvPr/>
            </p:nvSpPr>
            <p:spPr>
              <a:xfrm>
                <a:off x="1779276" y="2300489"/>
                <a:ext cx="444496" cy="36075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3414A591-BAB9-3A51-00F0-CAE4643DE93B}"/>
                  </a:ext>
                </a:extLst>
              </p:cNvPr>
              <p:cNvSpPr/>
              <p:nvPr/>
            </p:nvSpPr>
            <p:spPr>
              <a:xfrm>
                <a:off x="2353580" y="2250586"/>
                <a:ext cx="715164" cy="4605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AU" sz="20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cs typeface="+mn-cs"/>
                        </a:rPr>
                        <m:t>DMS</m:t>
                      </m:r>
                    </m:oMath>
                  </m:oMathPara>
                </a14:m>
                <a:endParaRPr kumimoji="0" lang="en-AU" sz="20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mc:Choice>
        <mc:Fallback xmlns="">
          <p:sp>
            <p:nvSpPr>
              <p:cNvPr id="5" name="Rounded Rectangle 4">
                <a:extLst>
                  <a:ext uri="{FF2B5EF4-FFF2-40B4-BE49-F238E27FC236}">
                    <a16:creationId xmlns:a16="http://schemas.microsoft.com/office/drawing/2014/main" id="{3414A591-BAB9-3A51-00F0-CAE4643DE93B}"/>
                  </a:ext>
                </a:extLst>
              </p:cNvPr>
              <p:cNvSpPr>
                <a:spLocks noRot="1" noChangeAspect="1" noMove="1" noResize="1" noEditPoints="1" noAdjustHandles="1" noChangeArrowheads="1" noChangeShapeType="1" noTextEdit="1"/>
              </p:cNvSpPr>
              <p:nvPr/>
            </p:nvSpPr>
            <p:spPr>
              <a:xfrm>
                <a:off x="2353580" y="2250586"/>
                <a:ext cx="715164" cy="460565"/>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1BC0F56-1928-019E-233D-C56822BBF7B1}"/>
                  </a:ext>
                </a:extLst>
              </p:cNvPr>
              <p:cNvSpPr txBox="1"/>
              <p:nvPr/>
            </p:nvSpPr>
            <p:spPr>
              <a:xfrm>
                <a:off x="3198552" y="2300489"/>
                <a:ext cx="783915" cy="360758"/>
              </a:xfrm>
              <a:prstGeom prst="rect">
                <a:avLst/>
              </a:prstGeom>
              <a:noFill/>
            </p:spPr>
            <p:txBody>
              <a:bodyPr wrap="none" lIns="0" tIns="0" rIns="0" bIns="0" rtlCol="0">
                <a:noAutofit/>
              </a:bodyPr>
              <a:lstStyle/>
              <a:p>
                <a:pPr/>
                <a14:m>
                  <m:oMathPara xmlns:m="http://schemas.openxmlformats.org/officeDocument/2006/math">
                    <m:oMathParaPr>
                      <m:jc m:val="centerGroup"/>
                    </m:oMathParaPr>
                    <m:oMath xmlns:m="http://schemas.openxmlformats.org/officeDocument/2006/math">
                      <m:r>
                        <a:rPr lang="en-AU" sz="2000" i="1" dirty="0">
                          <a:latin typeface="Cambria Math" panose="02040503050406030204" pitchFamily="18" charset="0"/>
                        </a:rPr>
                        <m:t>4600</m:t>
                      </m:r>
                    </m:oMath>
                  </m:oMathPara>
                </a14:m>
                <a:endParaRPr lang="en-AU" sz="2000" dirty="0"/>
              </a:p>
            </p:txBody>
          </p:sp>
        </mc:Choice>
        <mc:Fallback xmlns="">
          <p:sp>
            <p:nvSpPr>
              <p:cNvPr id="20" name="TextBox 19">
                <a:extLst>
                  <a:ext uri="{FF2B5EF4-FFF2-40B4-BE49-F238E27FC236}">
                    <a16:creationId xmlns:a16="http://schemas.microsoft.com/office/drawing/2014/main" id="{81BC0F56-1928-019E-233D-C56822BBF7B1}"/>
                  </a:ext>
                </a:extLst>
              </p:cNvPr>
              <p:cNvSpPr txBox="1">
                <a:spLocks noRot="1" noChangeAspect="1" noMove="1" noResize="1" noEditPoints="1" noAdjustHandles="1" noChangeArrowheads="1" noChangeShapeType="1" noTextEdit="1"/>
              </p:cNvSpPr>
              <p:nvPr/>
            </p:nvSpPr>
            <p:spPr>
              <a:xfrm>
                <a:off x="3198552" y="2300489"/>
                <a:ext cx="783915" cy="36075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ounded Rectangle 13">
                <a:extLst>
                  <a:ext uri="{FF2B5EF4-FFF2-40B4-BE49-F238E27FC236}">
                    <a16:creationId xmlns:a16="http://schemas.microsoft.com/office/drawing/2014/main" id="{477B755F-2927-CA25-259B-8040F49D90FD}"/>
                  </a:ext>
                </a:extLst>
              </p:cNvPr>
              <p:cNvSpPr/>
              <p:nvPr/>
            </p:nvSpPr>
            <p:spPr>
              <a:xfrm>
                <a:off x="4112275" y="2250586"/>
                <a:ext cx="715164" cy="4605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AU" sz="20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cs typeface="+mn-cs"/>
                        </a:rPr>
                        <m:t>DMS</m:t>
                      </m:r>
                    </m:oMath>
                  </m:oMathPara>
                </a14:m>
                <a:endParaRPr kumimoji="0" lang="en-AU" sz="20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mc:Choice>
        <mc:Fallback xmlns="">
          <p:sp>
            <p:nvSpPr>
              <p:cNvPr id="14" name="Rounded Rectangle 13">
                <a:extLst>
                  <a:ext uri="{FF2B5EF4-FFF2-40B4-BE49-F238E27FC236}">
                    <a16:creationId xmlns:a16="http://schemas.microsoft.com/office/drawing/2014/main" id="{477B755F-2927-CA25-259B-8040F49D90FD}"/>
                  </a:ext>
                </a:extLst>
              </p:cNvPr>
              <p:cNvSpPr>
                <a:spLocks noRot="1" noChangeAspect="1" noMove="1" noResize="1" noEditPoints="1" noAdjustHandles="1" noChangeArrowheads="1" noChangeShapeType="1" noTextEdit="1"/>
              </p:cNvSpPr>
              <p:nvPr/>
            </p:nvSpPr>
            <p:spPr>
              <a:xfrm>
                <a:off x="4112275" y="2250586"/>
                <a:ext cx="715164" cy="460565"/>
              </a:xfrm>
              <a:prstGeom prst="round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7755630-EEAB-06E4-360B-EF8ED641BB62}"/>
                  </a:ext>
                </a:extLst>
              </p:cNvPr>
              <p:cNvSpPr txBox="1"/>
              <p:nvPr/>
            </p:nvSpPr>
            <p:spPr>
              <a:xfrm>
                <a:off x="4957249" y="2300489"/>
                <a:ext cx="783915" cy="360758"/>
              </a:xfrm>
              <a:prstGeom prst="rect">
                <a:avLst/>
              </a:prstGeom>
              <a:noFill/>
            </p:spPr>
            <p:txBody>
              <a:bodyPr wrap="none" lIns="0" tIns="0" rIns="0" bIns="0" rtlCol="0">
                <a:noAutofit/>
              </a:bodyPr>
              <a:lstStyle/>
              <a:p>
                <a:pPr/>
                <a14:m>
                  <m:oMathPara xmlns:m="http://schemas.openxmlformats.org/officeDocument/2006/math">
                    <m:oMathParaPr>
                      <m:jc m:val="centerGroup"/>
                    </m:oMathParaPr>
                    <m:oMath xmlns:m="http://schemas.openxmlformats.org/officeDocument/2006/math">
                      <m:r>
                        <a:rPr lang="en-AU" sz="2000" b="0" i="1" dirty="0" smtClean="0">
                          <a:latin typeface="Cambria Math" panose="02040503050406030204" pitchFamily="18" charset="0"/>
                        </a:rPr>
                        <m:t>=</m:t>
                      </m:r>
                    </m:oMath>
                  </m:oMathPara>
                </a14:m>
                <a:endParaRPr lang="en-AU" sz="2000" dirty="0"/>
              </a:p>
            </p:txBody>
          </p:sp>
        </mc:Choice>
        <mc:Fallback xmlns="">
          <p:sp>
            <p:nvSpPr>
              <p:cNvPr id="27" name="TextBox 26">
                <a:extLst>
                  <a:ext uri="{FF2B5EF4-FFF2-40B4-BE49-F238E27FC236}">
                    <a16:creationId xmlns:a16="http://schemas.microsoft.com/office/drawing/2014/main" id="{27755630-EEAB-06E4-360B-EF8ED641BB62}"/>
                  </a:ext>
                </a:extLst>
              </p:cNvPr>
              <p:cNvSpPr txBox="1">
                <a:spLocks noRot="1" noChangeAspect="1" noMove="1" noResize="1" noEditPoints="1" noAdjustHandles="1" noChangeArrowheads="1" noChangeShapeType="1" noTextEdit="1"/>
              </p:cNvSpPr>
              <p:nvPr/>
            </p:nvSpPr>
            <p:spPr>
              <a:xfrm>
                <a:off x="4957249" y="2300489"/>
                <a:ext cx="783915" cy="36075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2A1A36A-BDE6-5443-2553-F0BCF23DCBB0}"/>
                  </a:ext>
                </a:extLst>
              </p:cNvPr>
              <p:cNvSpPr txBox="1"/>
              <p:nvPr/>
            </p:nvSpPr>
            <p:spPr>
              <a:xfrm>
                <a:off x="446821" y="3557843"/>
                <a:ext cx="1226634" cy="462775"/>
              </a:xfrm>
              <a:prstGeom prst="rect">
                <a:avLst/>
              </a:prstGeom>
              <a:noFill/>
              <a:ln w="28575">
                <a:solidFill>
                  <a:srgbClr val="002060"/>
                </a:solidFill>
              </a:ln>
              <a:scene3d>
                <a:camera prst="orthographicFront"/>
                <a:lightRig rig="threePt" dir="t"/>
              </a:scene3d>
              <a:sp3d>
                <a:bevelT/>
              </a:sp3d>
            </p:spPr>
            <p:txBody>
              <a:bodyPr wrap="none" lIns="0" tIns="0" rIns="0" bIns="0" rtlCol="0" anchor="ctr">
                <a:noAutofit/>
              </a:bodyPr>
              <a:lstStyle/>
              <a:p>
                <a:pPr algn="l"/>
                <a14:m>
                  <m:oMathPara xmlns:m="http://schemas.openxmlformats.org/officeDocument/2006/math">
                    <m:oMathParaPr>
                      <m:jc m:val="right"/>
                    </m:oMathParaPr>
                    <m:oMath xmlns:m="http://schemas.openxmlformats.org/officeDocument/2006/math">
                      <m:r>
                        <a:rPr lang="en-AU" sz="1800" i="1" smtClean="0">
                          <a:latin typeface="Cambria Math" panose="02040503050406030204" pitchFamily="18" charset="0"/>
                        </a:rPr>
                        <m:t>1</m:t>
                      </m:r>
                      <m:r>
                        <a:rPr lang="en-AU" sz="1800" b="0" i="1" smtClean="0">
                          <a:latin typeface="Cambria Math" panose="02040503050406030204" pitchFamily="18" charset="0"/>
                          <a:ea typeface="Cambria Math" panose="02040503050406030204" pitchFamily="18" charset="0"/>
                        </a:rPr>
                        <m:t>° 16′40" </m:t>
                      </m:r>
                    </m:oMath>
                  </m:oMathPara>
                </a14:m>
                <a:endParaRPr lang="en-AU" sz="1800" dirty="0"/>
              </a:p>
            </p:txBody>
          </p:sp>
        </mc:Choice>
        <mc:Fallback xmlns="">
          <p:sp>
            <p:nvSpPr>
              <p:cNvPr id="11" name="TextBox 10">
                <a:extLst>
                  <a:ext uri="{FF2B5EF4-FFF2-40B4-BE49-F238E27FC236}">
                    <a16:creationId xmlns:a16="http://schemas.microsoft.com/office/drawing/2014/main" id="{22A1A36A-BDE6-5443-2553-F0BCF23DCBB0}"/>
                  </a:ext>
                </a:extLst>
              </p:cNvPr>
              <p:cNvSpPr txBox="1">
                <a:spLocks noRot="1" noChangeAspect="1" noMove="1" noResize="1" noEditPoints="1" noAdjustHandles="1" noChangeArrowheads="1" noChangeShapeType="1" noTextEdit="1"/>
              </p:cNvSpPr>
              <p:nvPr/>
            </p:nvSpPr>
            <p:spPr>
              <a:xfrm>
                <a:off x="446821" y="3557843"/>
                <a:ext cx="1226634" cy="462775"/>
              </a:xfrm>
              <a:prstGeom prst="rect">
                <a:avLst/>
              </a:prstGeom>
              <a:blipFill>
                <a:blip r:embed="rId8"/>
                <a:stretch>
                  <a:fillRect r="-7843"/>
                </a:stretch>
              </a:blipFill>
              <a:ln w="28575">
                <a:solidFill>
                  <a:srgbClr val="002060"/>
                </a:solidFill>
              </a:ln>
            </p:spPr>
            <p:txBody>
              <a:bodyPr/>
              <a:lstStyle/>
              <a:p>
                <a:r>
                  <a:rPr lang="en-US">
                    <a:noFill/>
                  </a:rPr>
                  <a:t> </a:t>
                </a:r>
              </a:p>
            </p:txBody>
          </p:sp>
        </mc:Fallback>
      </mc:AlternateContent>
      <p:sp>
        <p:nvSpPr>
          <p:cNvPr id="12" name="Arrow: Right 11" descr="arrow">
            <a:extLst>
              <a:ext uri="{FF2B5EF4-FFF2-40B4-BE49-F238E27FC236}">
                <a16:creationId xmlns:a16="http://schemas.microsoft.com/office/drawing/2014/main" id="{65EAECD7-502C-F35F-1403-5218C66AFA19}"/>
              </a:ext>
            </a:extLst>
          </p:cNvPr>
          <p:cNvSpPr/>
          <p:nvPr/>
        </p:nvSpPr>
        <p:spPr>
          <a:xfrm>
            <a:off x="1765505" y="3613600"/>
            <a:ext cx="1226634" cy="351262"/>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BDCF636-5371-8B4D-A6C9-5492DFC22241}"/>
                  </a:ext>
                </a:extLst>
              </p:cNvPr>
              <p:cNvSpPr txBox="1"/>
              <p:nvPr/>
            </p:nvSpPr>
            <p:spPr>
              <a:xfrm>
                <a:off x="3352523" y="3619175"/>
                <a:ext cx="3209451" cy="4572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m:rPr>
                          <m:nor/>
                        </m:rPr>
                        <a:rPr lang="en-AU" sz="1800" i="0" dirty="0" smtClean="0"/>
                        <m:t>1 </m:t>
                      </m:r>
                      <m:r>
                        <m:rPr>
                          <m:nor/>
                        </m:rPr>
                        <a:rPr lang="en-AU" sz="1800" i="0" dirty="0" smtClean="0"/>
                        <m:t>hour</m:t>
                      </m:r>
                      <m:r>
                        <m:rPr>
                          <m:nor/>
                        </m:rPr>
                        <a:rPr lang="en-AU" sz="1800" i="0" dirty="0" smtClean="0"/>
                        <m:t> 16 </m:t>
                      </m:r>
                      <m:r>
                        <m:rPr>
                          <m:nor/>
                        </m:rPr>
                        <a:rPr lang="en-AU" sz="1800" i="0" dirty="0" smtClean="0"/>
                        <m:t>minutes</m:t>
                      </m:r>
                      <m:r>
                        <m:rPr>
                          <m:nor/>
                        </m:rPr>
                        <a:rPr lang="en-AU" sz="1800" i="0" dirty="0" smtClean="0"/>
                        <m:t> 40 </m:t>
                      </m:r>
                      <m:r>
                        <m:rPr>
                          <m:nor/>
                        </m:rPr>
                        <a:rPr lang="en-AU" sz="1800" i="0" dirty="0" smtClean="0"/>
                        <m:t>seconds</m:t>
                      </m:r>
                    </m:oMath>
                  </m:oMathPara>
                </a14:m>
                <a:endParaRPr dirty="0"/>
              </a:p>
            </p:txBody>
          </p:sp>
        </mc:Choice>
        <mc:Fallback xmlns="">
          <p:sp>
            <p:nvSpPr>
              <p:cNvPr id="13" name="TextBox 12">
                <a:extLst>
                  <a:ext uri="{FF2B5EF4-FFF2-40B4-BE49-F238E27FC236}">
                    <a16:creationId xmlns:a16="http://schemas.microsoft.com/office/drawing/2014/main" id="{5BDCF636-5371-8B4D-A6C9-5492DFC22241}"/>
                  </a:ext>
                </a:extLst>
              </p:cNvPr>
              <p:cNvSpPr txBox="1">
                <a:spLocks noRot="1" noChangeAspect="1" noMove="1" noResize="1" noEditPoints="1" noAdjustHandles="1" noChangeArrowheads="1" noChangeShapeType="1" noTextEdit="1"/>
              </p:cNvSpPr>
              <p:nvPr/>
            </p:nvSpPr>
            <p:spPr>
              <a:xfrm>
                <a:off x="3352523" y="3619175"/>
                <a:ext cx="3209451" cy="457200"/>
              </a:xfrm>
              <a:prstGeom prst="rect">
                <a:avLst/>
              </a:prstGeom>
              <a:blipFill>
                <a:blip r:embed="rId9"/>
                <a:stretch>
                  <a:fillRect l="-395" t="-10811" r="-395"/>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902FD63E-B273-D9E4-FC1F-96B8ECB62B98}"/>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367594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a:t>Calculator use (2)</a:t>
            </a:r>
          </a:p>
        </p:txBody>
      </p:sp>
      <p:sp>
        <p:nvSpPr>
          <p:cNvPr id="4" name="TextBox 3">
            <a:extLst>
              <a:ext uri="{FF2B5EF4-FFF2-40B4-BE49-F238E27FC236}">
                <a16:creationId xmlns:a16="http://schemas.microsoft.com/office/drawing/2014/main" id="{C4FCCF7D-5472-CAD5-09ED-81A8B8E41F31}"/>
              </a:ext>
            </a:extLst>
          </p:cNvPr>
          <p:cNvSpPr txBox="1"/>
          <p:nvPr/>
        </p:nvSpPr>
        <p:spPr>
          <a:xfrm>
            <a:off x="388459" y="1184397"/>
            <a:ext cx="5667271" cy="351692"/>
          </a:xfrm>
          <a:prstGeom prst="rect">
            <a:avLst/>
          </a:prstGeom>
          <a:noFill/>
        </p:spPr>
        <p:txBody>
          <a:bodyPr wrap="none" lIns="0" tIns="0" rIns="0" bIns="0" rtlCol="0">
            <a:noAutofit/>
          </a:bodyPr>
          <a:lstStyle/>
          <a:p>
            <a:pPr algn="l"/>
            <a:r>
              <a:rPr lang="en-AU" sz="1800"/>
              <a:t>Add 12 hour 45 minutes and 6 hour 25 minutes.</a:t>
            </a:r>
          </a:p>
        </p:txBody>
      </p:sp>
      <p:sp>
        <p:nvSpPr>
          <p:cNvPr id="6" name="Rectangle: Rounded Corners 5">
            <a:extLst>
              <a:ext uri="{FF2B5EF4-FFF2-40B4-BE49-F238E27FC236}">
                <a16:creationId xmlns:a16="http://schemas.microsoft.com/office/drawing/2014/main" id="{2A8602C1-EAEF-B940-56E3-CE373EE67132}"/>
              </a:ext>
            </a:extLst>
          </p:cNvPr>
          <p:cNvSpPr/>
          <p:nvPr/>
        </p:nvSpPr>
        <p:spPr>
          <a:xfrm>
            <a:off x="2140426" y="2027074"/>
            <a:ext cx="2163336" cy="9478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5400" dirty="0"/>
              <a:t>DMS</a:t>
            </a:r>
          </a:p>
        </p:txBody>
      </p:sp>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175F835C-28F3-1F66-7793-DF029D044D4A}"/>
                  </a:ext>
                </a:extLst>
              </p:cNvPr>
              <p:cNvSpPr/>
              <p:nvPr/>
            </p:nvSpPr>
            <p:spPr>
              <a:xfrm>
                <a:off x="5561032" y="2061966"/>
                <a:ext cx="2163335" cy="9478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sz="8000" i="1" smtClean="0">
                        <a:latin typeface="Cambria Math" panose="02040503050406030204" pitchFamily="18" charset="0"/>
                        <a:ea typeface="Cambria Math" panose="02040503050406030204" pitchFamily="18" charset="0"/>
                      </a:rPr>
                      <m:t>°</m:t>
                    </m:r>
                  </m:oMath>
                </a14:m>
                <a:r>
                  <a:rPr lang="en-AU" sz="8000" dirty="0"/>
                  <a:t> ’ ” </a:t>
                </a:r>
              </a:p>
            </p:txBody>
          </p:sp>
        </mc:Choice>
        <mc:Fallback xmlns="">
          <p:sp>
            <p:nvSpPr>
              <p:cNvPr id="7" name="Rectangle: Rounded Corners 6">
                <a:extLst>
                  <a:ext uri="{FF2B5EF4-FFF2-40B4-BE49-F238E27FC236}">
                    <a16:creationId xmlns:a16="http://schemas.microsoft.com/office/drawing/2014/main" id="{175F835C-28F3-1F66-7793-DF029D044D4A}"/>
                  </a:ext>
                </a:extLst>
              </p:cNvPr>
              <p:cNvSpPr>
                <a:spLocks noRot="1" noChangeAspect="1" noMove="1" noResize="1" noEditPoints="1" noAdjustHandles="1" noChangeArrowheads="1" noChangeShapeType="1" noTextEdit="1"/>
              </p:cNvSpPr>
              <p:nvPr/>
            </p:nvSpPr>
            <p:spPr>
              <a:xfrm>
                <a:off x="5561032" y="2061966"/>
                <a:ext cx="2163335" cy="947854"/>
              </a:xfrm>
              <a:prstGeom prst="roundRect">
                <a:avLst/>
              </a:prstGeom>
              <a:blipFill>
                <a:blip r:embed="rId3"/>
                <a:stretch>
                  <a:fillRect t="-45570" r="-24930" b="-7658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5839560-20EE-95A5-5800-2F96AE9DE85E}"/>
                  </a:ext>
                </a:extLst>
              </p:cNvPr>
              <p:cNvSpPr txBox="1"/>
              <p:nvPr/>
            </p:nvSpPr>
            <p:spPr>
              <a:xfrm>
                <a:off x="1808757" y="3655319"/>
                <a:ext cx="444496" cy="360758"/>
              </a:xfrm>
              <a:prstGeom prst="rect">
                <a:avLst/>
              </a:prstGeom>
              <a:noFill/>
            </p:spPr>
            <p:txBody>
              <a:bodyPr wrap="none" lIns="0" tIns="0" rIns="0" bIns="0" rtlCol="0">
                <a:noAutofit/>
              </a:bodyPr>
              <a:lstStyle/>
              <a:p>
                <a:r>
                  <a:rPr lang="en-AU" sz="2000" dirty="0"/>
                  <a:t>  </a:t>
                </a:r>
                <a14:m>
                  <m:oMath xmlns:m="http://schemas.openxmlformats.org/officeDocument/2006/math">
                    <m:r>
                      <a:rPr lang="en-AU" sz="2000" b="0" i="1" smtClean="0">
                        <a:latin typeface="Cambria Math" panose="02040503050406030204" pitchFamily="18" charset="0"/>
                      </a:rPr>
                      <m:t>12</m:t>
                    </m:r>
                  </m:oMath>
                </a14:m>
                <a:endParaRPr lang="en-AU" sz="2000" dirty="0"/>
              </a:p>
            </p:txBody>
          </p:sp>
        </mc:Choice>
        <mc:Fallback xmlns="">
          <p:sp>
            <p:nvSpPr>
              <p:cNvPr id="5" name="TextBox 4">
                <a:extLst>
                  <a:ext uri="{FF2B5EF4-FFF2-40B4-BE49-F238E27FC236}">
                    <a16:creationId xmlns:a16="http://schemas.microsoft.com/office/drawing/2014/main" id="{95839560-20EE-95A5-5800-2F96AE9DE85E}"/>
                  </a:ext>
                </a:extLst>
              </p:cNvPr>
              <p:cNvSpPr txBox="1">
                <a:spLocks noRot="1" noChangeAspect="1" noMove="1" noResize="1" noEditPoints="1" noAdjustHandles="1" noChangeArrowheads="1" noChangeShapeType="1" noTextEdit="1"/>
              </p:cNvSpPr>
              <p:nvPr/>
            </p:nvSpPr>
            <p:spPr>
              <a:xfrm>
                <a:off x="1808757" y="3655319"/>
                <a:ext cx="444496" cy="360758"/>
              </a:xfrm>
              <a:prstGeom prst="rect">
                <a:avLst/>
              </a:prstGeom>
              <a:blipFill>
                <a:blip r:embed="rId8"/>
                <a:stretch>
                  <a:fillRect r="-1369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Rounded Rectangle 3">
                <a:extLst>
                  <a:ext uri="{FF2B5EF4-FFF2-40B4-BE49-F238E27FC236}">
                    <a16:creationId xmlns:a16="http://schemas.microsoft.com/office/drawing/2014/main" id="{CD8D4406-64BE-D15D-E750-D65D99C7D58E}"/>
                  </a:ext>
                </a:extLst>
              </p:cNvPr>
              <p:cNvSpPr/>
              <p:nvPr/>
            </p:nvSpPr>
            <p:spPr>
              <a:xfrm>
                <a:off x="2383061" y="3605416"/>
                <a:ext cx="715164" cy="4605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AU" sz="20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cs typeface="+mn-cs"/>
                        </a:rPr>
                        <m:t>DMS</m:t>
                      </m:r>
                    </m:oMath>
                  </m:oMathPara>
                </a14:m>
                <a:endParaRPr kumimoji="0" lang="en-AU" sz="20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mc:Choice>
        <mc:Fallback xmlns="">
          <p:sp>
            <p:nvSpPr>
              <p:cNvPr id="9" name="Rounded Rectangle 3">
                <a:extLst>
                  <a:ext uri="{FF2B5EF4-FFF2-40B4-BE49-F238E27FC236}">
                    <a16:creationId xmlns:a16="http://schemas.microsoft.com/office/drawing/2014/main" id="{CD8D4406-64BE-D15D-E750-D65D99C7D58E}"/>
                  </a:ext>
                </a:extLst>
              </p:cNvPr>
              <p:cNvSpPr>
                <a:spLocks noRot="1" noChangeAspect="1" noMove="1" noResize="1" noEditPoints="1" noAdjustHandles="1" noChangeArrowheads="1" noChangeShapeType="1" noTextEdit="1"/>
              </p:cNvSpPr>
              <p:nvPr/>
            </p:nvSpPr>
            <p:spPr>
              <a:xfrm>
                <a:off x="2383061" y="3605416"/>
                <a:ext cx="715164" cy="460565"/>
              </a:xfrm>
              <a:prstGeom prst="roundRect">
                <a:avLst/>
              </a:prstGeom>
              <a:blipFill>
                <a:blip r:embed="rId9"/>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29021B8-9B7E-5B83-F9E1-F1F925239ED0}"/>
                  </a:ext>
                </a:extLst>
              </p:cNvPr>
              <p:cNvSpPr txBox="1"/>
              <p:nvPr/>
            </p:nvSpPr>
            <p:spPr>
              <a:xfrm>
                <a:off x="3228033" y="3655319"/>
                <a:ext cx="444496" cy="360758"/>
              </a:xfrm>
              <a:prstGeom prst="rect">
                <a:avLst/>
              </a:prstGeom>
              <a:noFill/>
            </p:spPr>
            <p:txBody>
              <a:bodyPr wrap="none" lIns="0" tIns="0" rIns="0" bIns="0" rtlCol="0">
                <a:noAutofit/>
              </a:bodyPr>
              <a:lstStyle/>
              <a:p>
                <a:r>
                  <a:rPr lang="en-AU" sz="2000" dirty="0"/>
                  <a:t>  </a:t>
                </a:r>
                <a14:m>
                  <m:oMath xmlns:m="http://schemas.openxmlformats.org/officeDocument/2006/math">
                    <m:r>
                      <a:rPr lang="en-AU" sz="2000" b="0" i="1" smtClean="0">
                        <a:latin typeface="Cambria Math" panose="02040503050406030204" pitchFamily="18" charset="0"/>
                      </a:rPr>
                      <m:t>45</m:t>
                    </m:r>
                  </m:oMath>
                </a14:m>
                <a:endParaRPr lang="en-AU" sz="2000" dirty="0"/>
              </a:p>
            </p:txBody>
          </p:sp>
        </mc:Choice>
        <mc:Fallback xmlns="">
          <p:sp>
            <p:nvSpPr>
              <p:cNvPr id="17" name="TextBox 16">
                <a:extLst>
                  <a:ext uri="{FF2B5EF4-FFF2-40B4-BE49-F238E27FC236}">
                    <a16:creationId xmlns:a16="http://schemas.microsoft.com/office/drawing/2014/main" id="{029021B8-9B7E-5B83-F9E1-F1F925239ED0}"/>
                  </a:ext>
                </a:extLst>
              </p:cNvPr>
              <p:cNvSpPr txBox="1">
                <a:spLocks noRot="1" noChangeAspect="1" noMove="1" noResize="1" noEditPoints="1" noAdjustHandles="1" noChangeArrowheads="1" noChangeShapeType="1" noTextEdit="1"/>
              </p:cNvSpPr>
              <p:nvPr/>
            </p:nvSpPr>
            <p:spPr>
              <a:xfrm>
                <a:off x="3228033" y="3655319"/>
                <a:ext cx="444496" cy="360758"/>
              </a:xfrm>
              <a:prstGeom prst="rect">
                <a:avLst/>
              </a:prstGeom>
              <a:blipFill>
                <a:blip r:embed="rId10"/>
                <a:stretch>
                  <a:fillRect r="-1666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8" name="Rounded Rectangle 4">
                <a:extLst>
                  <a:ext uri="{FF2B5EF4-FFF2-40B4-BE49-F238E27FC236}">
                    <a16:creationId xmlns:a16="http://schemas.microsoft.com/office/drawing/2014/main" id="{16138D60-DEA8-DB32-9AF6-77E89258D840}"/>
                  </a:ext>
                </a:extLst>
              </p:cNvPr>
              <p:cNvSpPr/>
              <p:nvPr/>
            </p:nvSpPr>
            <p:spPr>
              <a:xfrm>
                <a:off x="3802337" y="3605416"/>
                <a:ext cx="715164" cy="4605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AU" sz="20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cs typeface="+mn-cs"/>
                        </a:rPr>
                        <m:t>DMS</m:t>
                      </m:r>
                    </m:oMath>
                  </m:oMathPara>
                </a14:m>
                <a:endParaRPr kumimoji="0" lang="en-AU" sz="20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mc:Choice>
        <mc:Fallback xmlns="">
          <p:sp>
            <p:nvSpPr>
              <p:cNvPr id="18" name="Rounded Rectangle 4">
                <a:extLst>
                  <a:ext uri="{FF2B5EF4-FFF2-40B4-BE49-F238E27FC236}">
                    <a16:creationId xmlns:a16="http://schemas.microsoft.com/office/drawing/2014/main" id="{16138D60-DEA8-DB32-9AF6-77E89258D840}"/>
                  </a:ext>
                </a:extLst>
              </p:cNvPr>
              <p:cNvSpPr>
                <a:spLocks noRot="1" noChangeAspect="1" noMove="1" noResize="1" noEditPoints="1" noAdjustHandles="1" noChangeArrowheads="1" noChangeShapeType="1" noTextEdit="1"/>
              </p:cNvSpPr>
              <p:nvPr/>
            </p:nvSpPr>
            <p:spPr>
              <a:xfrm>
                <a:off x="3802337" y="3605416"/>
                <a:ext cx="715164" cy="460565"/>
              </a:xfrm>
              <a:prstGeom prst="roundRect">
                <a:avLst/>
              </a:prstGeom>
              <a:blipFill>
                <a:blip r:embed="rId11"/>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7549E32-5BBE-D16C-C0A2-795A63C9B725}"/>
                  </a:ext>
                </a:extLst>
              </p:cNvPr>
              <p:cNvSpPr txBox="1"/>
              <p:nvPr/>
            </p:nvSpPr>
            <p:spPr>
              <a:xfrm>
                <a:off x="4647309" y="3655319"/>
                <a:ext cx="783915" cy="360758"/>
              </a:xfrm>
              <a:prstGeom prst="rect">
                <a:avLst/>
              </a:prstGeom>
              <a:noFill/>
            </p:spPr>
            <p:txBody>
              <a:bodyPr wrap="none" lIns="0" tIns="0" rIns="0" bIns="0" rtlCol="0">
                <a:noAutofit/>
              </a:bodyPr>
              <a:lstStyle/>
              <a:p>
                <a:pP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+ 6</m:t>
                      </m:r>
                    </m:oMath>
                  </m:oMathPara>
                </a14:m>
                <a:endParaRPr lang="en-AU" sz="2000" dirty="0"/>
              </a:p>
            </p:txBody>
          </p:sp>
        </mc:Choice>
        <mc:Fallback xmlns="">
          <p:sp>
            <p:nvSpPr>
              <p:cNvPr id="19" name="TextBox 18">
                <a:extLst>
                  <a:ext uri="{FF2B5EF4-FFF2-40B4-BE49-F238E27FC236}">
                    <a16:creationId xmlns:a16="http://schemas.microsoft.com/office/drawing/2014/main" id="{87549E32-5BBE-D16C-C0A2-795A63C9B725}"/>
                  </a:ext>
                </a:extLst>
              </p:cNvPr>
              <p:cNvSpPr txBox="1">
                <a:spLocks noRot="1" noChangeAspect="1" noMove="1" noResize="1" noEditPoints="1" noAdjustHandles="1" noChangeArrowheads="1" noChangeShapeType="1" noTextEdit="1"/>
              </p:cNvSpPr>
              <p:nvPr/>
            </p:nvSpPr>
            <p:spPr>
              <a:xfrm>
                <a:off x="4647309" y="3655319"/>
                <a:ext cx="783915" cy="360758"/>
              </a:xfrm>
              <a:prstGeom prst="rect">
                <a:avLst/>
              </a:prstGeom>
              <a:blipFill>
                <a:blip r:embed="rId1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0" name="Rounded Rectangle 13">
                <a:extLst>
                  <a:ext uri="{FF2B5EF4-FFF2-40B4-BE49-F238E27FC236}">
                    <a16:creationId xmlns:a16="http://schemas.microsoft.com/office/drawing/2014/main" id="{3E17783B-D48F-5127-D5E9-08F61F6DA7A5}"/>
                  </a:ext>
                </a:extLst>
              </p:cNvPr>
              <p:cNvSpPr/>
              <p:nvPr/>
            </p:nvSpPr>
            <p:spPr>
              <a:xfrm>
                <a:off x="5561032" y="3605416"/>
                <a:ext cx="715164" cy="4605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AU" sz="20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cs typeface="+mn-cs"/>
                        </a:rPr>
                        <m:t>DMS</m:t>
                      </m:r>
                    </m:oMath>
                  </m:oMathPara>
                </a14:m>
                <a:endParaRPr kumimoji="0" lang="en-AU" sz="20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mc:Choice>
        <mc:Fallback xmlns="">
          <p:sp>
            <p:nvSpPr>
              <p:cNvPr id="20" name="Rounded Rectangle 13">
                <a:extLst>
                  <a:ext uri="{FF2B5EF4-FFF2-40B4-BE49-F238E27FC236}">
                    <a16:creationId xmlns:a16="http://schemas.microsoft.com/office/drawing/2014/main" id="{3E17783B-D48F-5127-D5E9-08F61F6DA7A5}"/>
                  </a:ext>
                </a:extLst>
              </p:cNvPr>
              <p:cNvSpPr>
                <a:spLocks noRot="1" noChangeAspect="1" noMove="1" noResize="1" noEditPoints="1" noAdjustHandles="1" noChangeArrowheads="1" noChangeShapeType="1" noTextEdit="1"/>
              </p:cNvSpPr>
              <p:nvPr/>
            </p:nvSpPr>
            <p:spPr>
              <a:xfrm>
                <a:off x="5561032" y="3605416"/>
                <a:ext cx="715164" cy="460565"/>
              </a:xfrm>
              <a:prstGeom prst="roundRect">
                <a:avLst/>
              </a:prstGeom>
              <a:blipFill>
                <a:blip r:embed="rId1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F81D563-92C3-77F1-7176-A524AD551DFF}"/>
                  </a:ext>
                </a:extLst>
              </p:cNvPr>
              <p:cNvSpPr txBox="1"/>
              <p:nvPr/>
            </p:nvSpPr>
            <p:spPr>
              <a:xfrm>
                <a:off x="6510730" y="3652326"/>
                <a:ext cx="444496" cy="360758"/>
              </a:xfrm>
              <a:prstGeom prst="rect">
                <a:avLst/>
              </a:prstGeom>
              <a:noFill/>
            </p:spPr>
            <p:txBody>
              <a:bodyPr wrap="none" lIns="0" tIns="0" rIns="0" bIns="0" rtlCol="0">
                <a:noAutofit/>
              </a:bodyPr>
              <a:lstStyle/>
              <a:p>
                <a:r>
                  <a:rPr lang="en-AU" sz="2000" dirty="0"/>
                  <a:t>  </a:t>
                </a:r>
                <a14:m>
                  <m:oMath xmlns:m="http://schemas.openxmlformats.org/officeDocument/2006/math">
                    <m:r>
                      <a:rPr lang="en-AU" sz="2000" i="1">
                        <a:latin typeface="Cambria Math" panose="02040503050406030204" pitchFamily="18" charset="0"/>
                      </a:rPr>
                      <m:t>2</m:t>
                    </m:r>
                    <m:r>
                      <a:rPr lang="en-AU" sz="2000" b="0" i="1" smtClean="0">
                        <a:latin typeface="Cambria Math" panose="02040503050406030204" pitchFamily="18" charset="0"/>
                      </a:rPr>
                      <m:t>5</m:t>
                    </m:r>
                  </m:oMath>
                </a14:m>
                <a:endParaRPr lang="en-AU" sz="2000" dirty="0"/>
              </a:p>
            </p:txBody>
          </p:sp>
        </mc:Choice>
        <mc:Fallback xmlns="">
          <p:sp>
            <p:nvSpPr>
              <p:cNvPr id="22" name="TextBox 21">
                <a:extLst>
                  <a:ext uri="{FF2B5EF4-FFF2-40B4-BE49-F238E27FC236}">
                    <a16:creationId xmlns:a16="http://schemas.microsoft.com/office/drawing/2014/main" id="{AF81D563-92C3-77F1-7176-A524AD551DFF}"/>
                  </a:ext>
                </a:extLst>
              </p:cNvPr>
              <p:cNvSpPr txBox="1">
                <a:spLocks noRot="1" noChangeAspect="1" noMove="1" noResize="1" noEditPoints="1" noAdjustHandles="1" noChangeArrowheads="1" noChangeShapeType="1" noTextEdit="1"/>
              </p:cNvSpPr>
              <p:nvPr/>
            </p:nvSpPr>
            <p:spPr>
              <a:xfrm>
                <a:off x="6510730" y="3652326"/>
                <a:ext cx="444496" cy="360758"/>
              </a:xfrm>
              <a:prstGeom prst="rect">
                <a:avLst/>
              </a:prstGeom>
              <a:blipFill>
                <a:blip r:embed="rId15"/>
                <a:stretch>
                  <a:fillRect r="-1506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3" name="Rounded Rectangle 4">
                <a:extLst>
                  <a:ext uri="{FF2B5EF4-FFF2-40B4-BE49-F238E27FC236}">
                    <a16:creationId xmlns:a16="http://schemas.microsoft.com/office/drawing/2014/main" id="{9241F91D-96A3-4F13-5450-A9B4C839035D}"/>
                  </a:ext>
                </a:extLst>
              </p:cNvPr>
              <p:cNvSpPr/>
              <p:nvPr/>
            </p:nvSpPr>
            <p:spPr>
              <a:xfrm>
                <a:off x="7085034" y="3602423"/>
                <a:ext cx="715164" cy="4605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AU" sz="20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cs typeface="+mn-cs"/>
                        </a:rPr>
                        <m:t>DMS</m:t>
                      </m:r>
                    </m:oMath>
                  </m:oMathPara>
                </a14:m>
                <a:endParaRPr kumimoji="0" lang="en-AU" sz="20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mc:Choice>
        <mc:Fallback xmlns="">
          <p:sp>
            <p:nvSpPr>
              <p:cNvPr id="23" name="Rounded Rectangle 4">
                <a:extLst>
                  <a:ext uri="{FF2B5EF4-FFF2-40B4-BE49-F238E27FC236}">
                    <a16:creationId xmlns:a16="http://schemas.microsoft.com/office/drawing/2014/main" id="{9241F91D-96A3-4F13-5450-A9B4C839035D}"/>
                  </a:ext>
                </a:extLst>
              </p:cNvPr>
              <p:cNvSpPr>
                <a:spLocks noRot="1" noChangeAspect="1" noMove="1" noResize="1" noEditPoints="1" noAdjustHandles="1" noChangeArrowheads="1" noChangeShapeType="1" noTextEdit="1"/>
              </p:cNvSpPr>
              <p:nvPr/>
            </p:nvSpPr>
            <p:spPr>
              <a:xfrm>
                <a:off x="7085034" y="3602423"/>
                <a:ext cx="715164" cy="460565"/>
              </a:xfrm>
              <a:prstGeom prst="roundRect">
                <a:avLst/>
              </a:prstGeom>
              <a:blipFill>
                <a:blip r:embed="rId1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278DB3E-F1F1-ADA0-823E-61F6B94DC3A8}"/>
                  </a:ext>
                </a:extLst>
              </p:cNvPr>
              <p:cNvSpPr txBox="1"/>
              <p:nvPr/>
            </p:nvSpPr>
            <p:spPr>
              <a:xfrm>
                <a:off x="7930006" y="3662291"/>
                <a:ext cx="783915" cy="360758"/>
              </a:xfrm>
              <a:prstGeom prst="rect">
                <a:avLst/>
              </a:prstGeom>
              <a:noFill/>
            </p:spPr>
            <p:txBody>
              <a:bodyPr wrap="none" lIns="0" tIns="0" rIns="0" bIns="0" rtlCol="0">
                <a:noAutofit/>
              </a:bodyPr>
              <a:lstStyle/>
              <a:p>
                <a:pPr/>
                <a14:m>
                  <m:oMathPara xmlns:m="http://schemas.openxmlformats.org/officeDocument/2006/math">
                    <m:oMathParaPr>
                      <m:jc m:val="centerGroup"/>
                    </m:oMathParaPr>
                    <m:oMath xmlns:m="http://schemas.openxmlformats.org/officeDocument/2006/math">
                      <m:r>
                        <a:rPr lang="en-AU" sz="2000" b="0" i="1" dirty="0" smtClean="0">
                          <a:latin typeface="Cambria Math" panose="02040503050406030204" pitchFamily="18" charset="0"/>
                        </a:rPr>
                        <m:t>=</m:t>
                      </m:r>
                    </m:oMath>
                  </m:oMathPara>
                </a14:m>
                <a:endParaRPr lang="en-AU" sz="2000" dirty="0"/>
              </a:p>
            </p:txBody>
          </p:sp>
        </mc:Choice>
        <mc:Fallback xmlns="">
          <p:sp>
            <p:nvSpPr>
              <p:cNvPr id="21" name="TextBox 20">
                <a:extLst>
                  <a:ext uri="{FF2B5EF4-FFF2-40B4-BE49-F238E27FC236}">
                    <a16:creationId xmlns:a16="http://schemas.microsoft.com/office/drawing/2014/main" id="{0278DB3E-F1F1-ADA0-823E-61F6B94DC3A8}"/>
                  </a:ext>
                </a:extLst>
              </p:cNvPr>
              <p:cNvSpPr txBox="1">
                <a:spLocks noRot="1" noChangeAspect="1" noMove="1" noResize="1" noEditPoints="1" noAdjustHandles="1" noChangeArrowheads="1" noChangeShapeType="1" noTextEdit="1"/>
              </p:cNvSpPr>
              <p:nvPr/>
            </p:nvSpPr>
            <p:spPr>
              <a:xfrm>
                <a:off x="7930006" y="3662291"/>
                <a:ext cx="783915" cy="360758"/>
              </a:xfrm>
              <a:prstGeom prst="rect">
                <a:avLst/>
              </a:prstGeom>
              <a:blipFill>
                <a:blip r:embed="rId1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0C94E10-969E-C5A0-E1C1-8A4700B08715}"/>
                  </a:ext>
                </a:extLst>
              </p:cNvPr>
              <p:cNvSpPr txBox="1"/>
              <p:nvPr/>
            </p:nvSpPr>
            <p:spPr>
              <a:xfrm>
                <a:off x="1995461" y="4859136"/>
                <a:ext cx="1226634" cy="462775"/>
              </a:xfrm>
              <a:prstGeom prst="rect">
                <a:avLst/>
              </a:prstGeom>
              <a:noFill/>
              <a:ln w="28575">
                <a:solidFill>
                  <a:srgbClr val="002060"/>
                </a:solidFill>
              </a:ln>
              <a:scene3d>
                <a:camera prst="orthographicFront"/>
                <a:lightRig rig="threePt" dir="t"/>
              </a:scene3d>
              <a:sp3d>
                <a:bevelT/>
              </a:sp3d>
            </p:spPr>
            <p:txBody>
              <a:bodyPr wrap="none" lIns="0" tIns="0" rIns="0" bIns="0" rtlCol="0" anchor="ctr">
                <a:noAutofit/>
              </a:bodyPr>
              <a:lstStyle/>
              <a:p>
                <a:pPr algn="l"/>
                <a14:m>
                  <m:oMathPara xmlns:m="http://schemas.openxmlformats.org/officeDocument/2006/math">
                    <m:oMathParaPr>
                      <m:jc m:val="right"/>
                    </m:oMathParaPr>
                    <m:oMath xmlns:m="http://schemas.openxmlformats.org/officeDocument/2006/math">
                      <m:r>
                        <a:rPr lang="en-AU" sz="1800" i="1" smtClean="0">
                          <a:latin typeface="Cambria Math" panose="02040503050406030204" pitchFamily="18" charset="0"/>
                        </a:rPr>
                        <m:t>3</m:t>
                      </m:r>
                      <m:r>
                        <a:rPr lang="en-AU" sz="1800" b="0" i="1" smtClean="0">
                          <a:latin typeface="Cambria Math" panose="02040503050406030204" pitchFamily="18" charset="0"/>
                          <a:ea typeface="Cambria Math" panose="02040503050406030204" pitchFamily="18" charset="0"/>
                        </a:rPr>
                        <m:t>° </m:t>
                      </m:r>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10</m:t>
                          </m:r>
                        </m:e>
                        <m:sup>
                          <m:r>
                            <a:rPr lang="en-AU" sz="1800" b="0" i="1" smtClean="0">
                              <a:latin typeface="Cambria Math" panose="02040503050406030204" pitchFamily="18" charset="0"/>
                              <a:ea typeface="Cambria Math" panose="02040503050406030204" pitchFamily="18" charset="0"/>
                            </a:rPr>
                            <m:t>′</m:t>
                          </m:r>
                        </m:sup>
                      </m:sSup>
                      <m:r>
                        <a:rPr lang="en-AU" sz="1800" b="0" i="1" smtClean="0">
                          <a:latin typeface="Cambria Math" panose="02040503050406030204" pitchFamily="18" charset="0"/>
                          <a:ea typeface="Cambria Math" panose="02040503050406030204" pitchFamily="18" charset="0"/>
                        </a:rPr>
                        <m:t> </m:t>
                      </m:r>
                    </m:oMath>
                  </m:oMathPara>
                </a14:m>
                <a:endParaRPr lang="en-AU" sz="1800" dirty="0"/>
              </a:p>
            </p:txBody>
          </p:sp>
        </mc:Choice>
        <mc:Fallback xmlns="">
          <p:sp>
            <p:nvSpPr>
              <p:cNvPr id="14" name="TextBox 13">
                <a:extLst>
                  <a:ext uri="{FF2B5EF4-FFF2-40B4-BE49-F238E27FC236}">
                    <a16:creationId xmlns:a16="http://schemas.microsoft.com/office/drawing/2014/main" id="{D0C94E10-969E-C5A0-E1C1-8A4700B08715}"/>
                  </a:ext>
                </a:extLst>
              </p:cNvPr>
              <p:cNvSpPr txBox="1">
                <a:spLocks noRot="1" noChangeAspect="1" noMove="1" noResize="1" noEditPoints="1" noAdjustHandles="1" noChangeArrowheads="1" noChangeShapeType="1" noTextEdit="1"/>
              </p:cNvSpPr>
              <p:nvPr/>
            </p:nvSpPr>
            <p:spPr>
              <a:xfrm>
                <a:off x="1995461" y="4859136"/>
                <a:ext cx="1226634" cy="462775"/>
              </a:xfrm>
              <a:prstGeom prst="rect">
                <a:avLst/>
              </a:prstGeom>
              <a:blipFill>
                <a:blip r:embed="rId6"/>
                <a:stretch>
                  <a:fillRect/>
                </a:stretch>
              </a:blipFill>
              <a:ln w="28575">
                <a:solidFill>
                  <a:srgbClr val="002060"/>
                </a:solidFill>
              </a:ln>
            </p:spPr>
            <p:txBody>
              <a:bodyPr/>
              <a:lstStyle/>
              <a:p>
                <a:r>
                  <a:rPr lang="en-US">
                    <a:noFill/>
                  </a:rPr>
                  <a:t> </a:t>
                </a:r>
              </a:p>
            </p:txBody>
          </p:sp>
        </mc:Fallback>
      </mc:AlternateContent>
      <p:sp>
        <p:nvSpPr>
          <p:cNvPr id="16" name="Arrow: Right 15" descr="arrow">
            <a:extLst>
              <a:ext uri="{FF2B5EF4-FFF2-40B4-BE49-F238E27FC236}">
                <a16:creationId xmlns:a16="http://schemas.microsoft.com/office/drawing/2014/main" id="{4EDA4DDF-1380-B082-90DB-38427A0FC902}"/>
              </a:ext>
            </a:extLst>
          </p:cNvPr>
          <p:cNvSpPr/>
          <p:nvPr/>
        </p:nvSpPr>
        <p:spPr>
          <a:xfrm>
            <a:off x="3511959" y="4943789"/>
            <a:ext cx="1226634" cy="351262"/>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63685D1-D43F-A117-BDC2-B35FEF8E90AC}"/>
                  </a:ext>
                </a:extLst>
              </p:cNvPr>
              <p:cNvSpPr txBox="1"/>
              <p:nvPr/>
            </p:nvSpPr>
            <p:spPr>
              <a:xfrm>
                <a:off x="5066659" y="4943789"/>
                <a:ext cx="3077737" cy="4572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dirty="0" smtClean="0">
                          <a:latin typeface="Cambria Math" panose="02040503050406030204" pitchFamily="18" charset="0"/>
                        </a:rPr>
                        <m:t>3</m:t>
                      </m:r>
                      <m:r>
                        <a:rPr lang="en-AU" sz="2000" i="1" dirty="0" smtClean="0">
                          <a:latin typeface="Cambria Math" panose="02040503050406030204" pitchFamily="18" charset="0"/>
                        </a:rPr>
                        <m:t> </m:t>
                      </m:r>
                      <m:r>
                        <m:rPr>
                          <m:sty m:val="p"/>
                        </m:rPr>
                        <a:rPr lang="en-AU" sz="2000" i="0" dirty="0" smtClean="0">
                          <a:latin typeface="Cambria Math" panose="02040503050406030204" pitchFamily="18" charset="0"/>
                        </a:rPr>
                        <m:t>hours</m:t>
                      </m:r>
                      <m:r>
                        <a:rPr lang="en-AU" sz="2000" i="1" dirty="0" smtClean="0">
                          <a:latin typeface="Cambria Math" panose="02040503050406030204" pitchFamily="18" charset="0"/>
                        </a:rPr>
                        <m:t> </m:t>
                      </m:r>
                      <m:r>
                        <m:rPr>
                          <m:sty m:val="p"/>
                        </m:rPr>
                        <a:rPr lang="en-AU" sz="2000" i="0" dirty="0" smtClean="0">
                          <a:latin typeface="Cambria Math" panose="02040503050406030204" pitchFamily="18" charset="0"/>
                        </a:rPr>
                        <m:t>and</m:t>
                      </m:r>
                      <m:r>
                        <a:rPr lang="en-AU" sz="2000" i="1" dirty="0" smtClean="0">
                          <a:latin typeface="Cambria Math" panose="02040503050406030204" pitchFamily="18" charset="0"/>
                        </a:rPr>
                        <m:t> </m:t>
                      </m:r>
                      <m:r>
                        <a:rPr lang="en-AU" sz="2000" b="0" i="1" dirty="0" smtClean="0">
                          <a:latin typeface="Cambria Math" panose="02040503050406030204" pitchFamily="18" charset="0"/>
                        </a:rPr>
                        <m:t>1</m:t>
                      </m:r>
                      <m:r>
                        <a:rPr lang="en-AU" sz="2000" i="1" dirty="0" smtClean="0">
                          <a:latin typeface="Cambria Math" panose="02040503050406030204" pitchFamily="18" charset="0"/>
                        </a:rPr>
                        <m:t>0 </m:t>
                      </m:r>
                      <m:r>
                        <m:rPr>
                          <m:sty m:val="p"/>
                        </m:rPr>
                        <a:rPr lang="en-AU" sz="2000" i="0" dirty="0" smtClean="0">
                          <a:latin typeface="Cambria Math" panose="02040503050406030204" pitchFamily="18" charset="0"/>
                        </a:rPr>
                        <m:t>minutes</m:t>
                      </m:r>
                    </m:oMath>
                  </m:oMathPara>
                </a14:m>
                <a:endParaRPr sz="2000" dirty="0">
                  <a:latin typeface="+mj-lt"/>
                </a:endParaRPr>
              </a:p>
            </p:txBody>
          </p:sp>
        </mc:Choice>
        <mc:Fallback xmlns="">
          <p:sp>
            <p:nvSpPr>
              <p:cNvPr id="15" name="TextBox 14">
                <a:extLst>
                  <a:ext uri="{FF2B5EF4-FFF2-40B4-BE49-F238E27FC236}">
                    <a16:creationId xmlns:a16="http://schemas.microsoft.com/office/drawing/2014/main" id="{763685D1-D43F-A117-BDC2-B35FEF8E90AC}"/>
                  </a:ext>
                </a:extLst>
              </p:cNvPr>
              <p:cNvSpPr txBox="1">
                <a:spLocks noRot="1" noChangeAspect="1" noMove="1" noResize="1" noEditPoints="1" noAdjustHandles="1" noChangeArrowheads="1" noChangeShapeType="1" noTextEdit="1"/>
              </p:cNvSpPr>
              <p:nvPr/>
            </p:nvSpPr>
            <p:spPr>
              <a:xfrm>
                <a:off x="5066659" y="4943789"/>
                <a:ext cx="3077737" cy="457200"/>
              </a:xfrm>
              <a:prstGeom prst="rect">
                <a:avLst/>
              </a:prstGeom>
              <a:blipFill>
                <a:blip r:embed="rId7"/>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162941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adytopublish xmlns="95386ad3-46d6-4eb6-bbc1-9b19b13a5756">false</Readytopublish>
    <Migrated xmlns="95386ad3-46d6-4eb6-bbc1-9b19b13a5756">true</Migrated>
    <Description2 xmlns="95386ad3-46d6-4eb6-bbc1-9b19b13a5756" xsi:nil="true"/>
    <lcf76f155ced4ddcb4097134ff3c332f xmlns="95386ad3-46d6-4eb6-bbc1-9b19b13a5756">
      <Terms xmlns="http://schemas.microsoft.com/office/infopath/2007/PartnerControls"/>
    </lcf76f155ced4ddcb4097134ff3c332f>
    <TaxCatchAll xmlns="9191b990-ddf9-46cb-8ffe-20db9d3a58aa" xsi:nil="true"/>
    <InDAM xmlns="95386ad3-46d6-4eb6-bbc1-9b19b13a5756">false</InDAM>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2DADF6-D0C9-443A-A26C-2A75904481E9}">
  <ds:schemaRefs>
    <ds:schemaRef ds:uri="95386ad3-46d6-4eb6-bbc1-9b19b13a5756"/>
    <ds:schemaRef ds:uri="http://purl.org/dc/dcmitype/"/>
    <ds:schemaRef ds:uri="http://purl.org/dc/terms/"/>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http://schemas.microsoft.com/office/infopath/2007/PartnerControls"/>
    <ds:schemaRef ds:uri="9191b990-ddf9-46cb-8ffe-20db9d3a58aa"/>
    <ds:schemaRef ds:uri="http://www.w3.org/XML/1998/namespace"/>
  </ds:schemaRefs>
</ds:datastoreItem>
</file>

<file path=customXml/itemProps2.xml><?xml version="1.0" encoding="utf-8"?>
<ds:datastoreItem xmlns:ds="http://schemas.openxmlformats.org/officeDocument/2006/customXml" ds:itemID="{62116B9F-5C84-4468-BAB8-7E89391C999D}">
  <ds:schemaRefs>
    <ds:schemaRef ds:uri="http://schemas.microsoft.com/sharepoint/v3/contenttype/forms"/>
  </ds:schemaRefs>
</ds:datastoreItem>
</file>

<file path=customXml/itemProps3.xml><?xml version="1.0" encoding="utf-8"?>
<ds:datastoreItem xmlns:ds="http://schemas.openxmlformats.org/officeDocument/2006/customXml" ds:itemID="{E48A51F4-D3B1-4191-9D80-8918905FCF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1</TotalTime>
  <Words>1265</Words>
  <Application>Microsoft Office PowerPoint</Application>
  <PresentationFormat>Widescreen</PresentationFormat>
  <Paragraphs>234</Paragraphs>
  <Slides>20</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Times New Roman</vt:lpstr>
      <vt:lpstr>Calibri</vt:lpstr>
      <vt:lpstr>Cambria Math</vt:lpstr>
      <vt:lpstr>Public Sans</vt:lpstr>
      <vt:lpstr>Yu Mincho</vt:lpstr>
      <vt:lpstr>Arial</vt:lpstr>
      <vt:lpstr>NSWG Corporate</vt:lpstr>
      <vt:lpstr>Constructing networks from a table</vt:lpstr>
      <vt:lpstr>Learning intentions and success criteria</vt:lpstr>
      <vt:lpstr>Activating prior knowledge</vt:lpstr>
      <vt:lpstr>Notice and wonder</vt:lpstr>
      <vt:lpstr>Connecting learning</vt:lpstr>
      <vt:lpstr>Sight seeing in Melbourne</vt:lpstr>
      <vt:lpstr>Festival of lights</vt:lpstr>
      <vt:lpstr>Calculator use (1)</vt:lpstr>
      <vt:lpstr>Calculator use (2)</vt:lpstr>
      <vt:lpstr>Add and Subtract time</vt:lpstr>
      <vt:lpstr>Releasing responsibility</vt:lpstr>
      <vt:lpstr>Worked example (1)</vt:lpstr>
      <vt:lpstr>Worked example (2)</vt:lpstr>
      <vt:lpstr>Your turn (1)</vt:lpstr>
      <vt:lpstr>Your turn (2)</vt:lpstr>
      <vt:lpstr>Incorrect worked example</vt:lpstr>
      <vt:lpstr>Independent practice</vt:lpstr>
      <vt:lpstr>Approaching questions scaffold</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 lesson 3 – Constructing networks from a table – Mathematics Standard</dc:title>
  <dc:creator>NSW Department of Education</dc:creator>
  <cp:keywords>Mathematics; Stage 6; Standard</cp:keywords>
  <dcterms:created xsi:type="dcterms:W3CDTF">2026-05-25T00:41:09Z</dcterms:created>
  <dcterms:modified xsi:type="dcterms:W3CDTF">2026-06-05T05:09:02Z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0x0101004A1D8124FFB2A1438B815462E05615AB</vt:lpwstr>
  </property>
</Properties>
</file>