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6383" r:id="rId6"/>
    <p:sldId id="26506" r:id="rId7"/>
    <p:sldId id="26527" r:id="rId8"/>
    <p:sldId id="26508" r:id="rId9"/>
    <p:sldId id="26507" r:id="rId10"/>
    <p:sldId id="26513" r:id="rId11"/>
    <p:sldId id="26529" r:id="rId12"/>
    <p:sldId id="26510" r:id="rId13"/>
    <p:sldId id="26522" r:id="rId14"/>
    <p:sldId id="360" r:id="rId15"/>
    <p:sldId id="361" r:id="rId16"/>
  </p:sldIdLst>
  <p:sldSz cx="12192000" cy="6858000"/>
  <p:notesSz cx="6858000" cy="9144000"/>
  <p:embeddedFontLs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65D71-B5E0-46FC-A32E-01EB36013878}" v="1" dt="2026-06-05T04:56:12.99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0" autoAdjust="0"/>
    <p:restoredTop sz="75261" autoAdjust="0"/>
  </p:normalViewPr>
  <p:slideViewPr>
    <p:cSldViewPr snapToGrid="0">
      <p:cViewPr varScale="1">
        <p:scale>
          <a:sx n="62" d="100"/>
          <a:sy n="62" d="100"/>
        </p:scale>
        <p:origin x="96" y="34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8846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24891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google.com/maps/@54.4586123,-7.0185419,1370774m/data=!3m1!1e3?entry=ttu&amp;g_ep=EgoyMDI2MDMxOC4xIKXMDSoASAFQAw%3D%3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google.com/maps/@-32.9752698,149.654775,470192m/data=!3m1!1e3?entry=ttu&amp;g_ep=EgoyMDI2MDMxOC4xIKXMDSoASAFQAw%3D%3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Constructing networks from a map</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5 - Going places</a:t>
            </a:r>
          </a:p>
        </p:txBody>
      </p:sp>
      <p:pic>
        <p:nvPicPr>
          <p:cNvPr id="4" name="Picture Placeholder 6">
            <a:extLst>
              <a:ext uri="{FF2B5EF4-FFF2-40B4-BE49-F238E27FC236}">
                <a16:creationId xmlns:a16="http://schemas.microsoft.com/office/drawing/2014/main" id="{530AC67A-437D-CA7A-892E-B21F61EC0B2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dirty="0">
                <a:hlinkClick r:id="rId6"/>
              </a:rPr>
              <a:t>Mathematics Standard 11–12 Syllabus</a:t>
            </a:r>
            <a:r>
              <a:rPr lang="en-AU" dirty="0"/>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00197"/>
            <a:ext cx="11303000" cy="4805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a:lnSpc>
                <a:spcPct val="150000"/>
              </a:lnSpc>
              <a:spcAft>
                <a:spcPts val="1200"/>
              </a:spcAft>
            </a:pPr>
            <a:r>
              <a:rPr lang="en-AU" sz="2000" dirty="0">
                <a:cs typeface="Arial" panose="020B0604020202020204" pitchFamily="34" charset="0"/>
              </a:rPr>
              <a:t>•	To understand how networks are used to model real-world situations.</a:t>
            </a:r>
          </a:p>
          <a:p>
            <a:pPr>
              <a:lnSpc>
                <a:spcPct val="150000"/>
              </a:lnSpc>
              <a:spcAft>
                <a:spcPts val="1200"/>
              </a:spcAft>
            </a:pPr>
            <a:r>
              <a:rPr lang="en-AU" sz="2000" dirty="0">
                <a:cs typeface="Arial" panose="020B0604020202020204" pitchFamily="34" charset="0"/>
              </a:rPr>
              <a:t>•	To be able to use information from a map to construct a network diagram.</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a:lnSpc>
                <a:spcPct val="150000"/>
              </a:lnSpc>
              <a:spcAft>
                <a:spcPts val="1200"/>
              </a:spcAft>
            </a:pPr>
            <a:r>
              <a:rPr lang="en-AU" sz="2000" dirty="0">
                <a:cs typeface="Arial" panose="020B0604020202020204" pitchFamily="34" charset="0"/>
              </a:rPr>
              <a:t>•	I can compare 2 networks and explain whether they represent the same information.</a:t>
            </a:r>
          </a:p>
          <a:p>
            <a:pPr>
              <a:lnSpc>
                <a:spcPct val="150000"/>
              </a:lnSpc>
              <a:spcAft>
                <a:spcPts val="1200"/>
              </a:spcAft>
            </a:pPr>
            <a:r>
              <a:rPr lang="en-AU" sz="2000" dirty="0">
                <a:cs typeface="Arial" panose="020B0604020202020204" pitchFamily="34" charset="0"/>
              </a:rPr>
              <a:t>•	I can construct a weighted network </a:t>
            </a:r>
            <a:r>
              <a:rPr lang="en-AU" sz="2000" dirty="0"/>
              <a:t>diagram</a:t>
            </a:r>
            <a:r>
              <a:rPr lang="en-AU" dirty="0"/>
              <a:t> </a:t>
            </a:r>
            <a:r>
              <a:rPr lang="en-AU" sz="2000" dirty="0">
                <a:cs typeface="Arial" panose="020B0604020202020204" pitchFamily="34" charset="0"/>
              </a:rPr>
              <a:t>from a map.</a:t>
            </a:r>
          </a:p>
          <a:p>
            <a:pPr>
              <a:lnSpc>
                <a:spcPct val="150000"/>
              </a:lnSpc>
              <a:spcAft>
                <a:spcPts val="1200"/>
              </a:spcAft>
            </a:pPr>
            <a:r>
              <a:rPr lang="en-AU" sz="2000" dirty="0">
                <a:cs typeface="Arial" panose="020B0604020202020204" pitchFamily="34" charset="0"/>
              </a:rPr>
              <a:t>•	I can construct a directed network </a:t>
            </a:r>
            <a:r>
              <a:rPr lang="en-AU" sz="2000" dirty="0"/>
              <a:t>diagram </a:t>
            </a:r>
            <a:r>
              <a:rPr lang="en-AU" sz="2000" dirty="0">
                <a:cs typeface="Arial" panose="020B0604020202020204" pitchFamily="34" charset="0"/>
              </a:rPr>
              <a:t> from a map.</a:t>
            </a:r>
          </a:p>
          <a:p>
            <a:pPr>
              <a:lnSpc>
                <a:spcPct val="150000"/>
              </a:lnSpc>
              <a:spcAft>
                <a:spcPts val="1200"/>
              </a:spcAft>
            </a:pPr>
            <a:r>
              <a:rPr lang="en-AU" sz="2000" dirty="0">
                <a:cs typeface="Arial" panose="020B0604020202020204" pitchFamily="34" charset="0"/>
              </a:rPr>
              <a:t>•	I can analyse a network diagram to solve problems.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BB846-54C5-EF38-1C4A-40B765C9FB03}"/>
              </a:ext>
            </a:extLst>
          </p:cNvPr>
          <p:cNvSpPr>
            <a:spLocks noGrp="1"/>
          </p:cNvSpPr>
          <p:nvPr>
            <p:ph type="title"/>
          </p:nvPr>
        </p:nvSpPr>
        <p:spPr/>
        <p:txBody>
          <a:bodyPr/>
          <a:lstStyle/>
          <a:p>
            <a:r>
              <a:rPr lang="en-AU" dirty="0"/>
              <a:t>Theme Park</a:t>
            </a:r>
          </a:p>
        </p:txBody>
      </p:sp>
      <p:pic>
        <p:nvPicPr>
          <p:cNvPr id="11" name="Picture 10" descr="A map of the theme park with paths between attractions&#10;There are 2 routes that have arrows. The path leading to and from the haunted house. The path from the gift shop to the entrance.">
            <a:extLst>
              <a:ext uri="{FF2B5EF4-FFF2-40B4-BE49-F238E27FC236}">
                <a16:creationId xmlns:a16="http://schemas.microsoft.com/office/drawing/2014/main" id="{02961C21-E093-9DAE-DDD4-9D8533D82F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4611" y="982520"/>
            <a:ext cx="7962779" cy="5392401"/>
          </a:xfrm>
          <a:prstGeom prst="rect">
            <a:avLst/>
          </a:prstGeom>
        </p:spPr>
      </p:pic>
      <p:sp>
        <p:nvSpPr>
          <p:cNvPr id="14" name="TextBox 13">
            <a:extLst>
              <a:ext uri="{FF2B5EF4-FFF2-40B4-BE49-F238E27FC236}">
                <a16:creationId xmlns:a16="http://schemas.microsoft.com/office/drawing/2014/main" id="{3482D404-4922-68B6-518D-80F5797C0AAB}"/>
              </a:ext>
            </a:extLst>
          </p:cNvPr>
          <p:cNvSpPr txBox="1"/>
          <p:nvPr/>
        </p:nvSpPr>
        <p:spPr>
          <a:xfrm>
            <a:off x="2114611" y="6462528"/>
            <a:ext cx="5137090" cy="215444"/>
          </a:xfrm>
          <a:prstGeom prst="rect">
            <a:avLst/>
          </a:prstGeom>
          <a:noFill/>
        </p:spPr>
        <p:txBody>
          <a:bodyPr wrap="square">
            <a:spAutoFit/>
          </a:bodyPr>
          <a:lstStyle/>
          <a:p>
            <a:r>
              <a:rPr lang="en-AU" sz="800" dirty="0">
                <a:solidFill>
                  <a:schemeClr val="accent2"/>
                </a:solidFill>
              </a:rPr>
              <a:t>Image generated using Microsoft Copilot (2026)</a:t>
            </a:r>
          </a:p>
        </p:txBody>
      </p:sp>
      <p:sp>
        <p:nvSpPr>
          <p:cNvPr id="2" name="Slide Number Placeholder 1">
            <a:extLst>
              <a:ext uri="{FF2B5EF4-FFF2-40B4-BE49-F238E27FC236}">
                <a16:creationId xmlns:a16="http://schemas.microsoft.com/office/drawing/2014/main" id="{3E0199F3-6AA7-78D8-0A6A-110E5840D0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370959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Which one is different?</a:t>
            </a:r>
          </a:p>
        </p:txBody>
      </p:sp>
      <p:graphicFrame>
        <p:nvGraphicFramePr>
          <p:cNvPr id="16" name="Table 15" descr="4 Images of a network with 5 vertices. The degrees of the vertices are &#10;A - 4&#10;B - 3&#10;C - 3&#10;D - 3&#10;E - 3&#10;except in the top right where E - 4.">
            <a:extLst>
              <a:ext uri="{FF2B5EF4-FFF2-40B4-BE49-F238E27FC236}">
                <a16:creationId xmlns:a16="http://schemas.microsoft.com/office/drawing/2014/main" id="{AE1E0D04-7225-D8DF-0CAF-D318053811B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675873"/>
              </p:ext>
            </p:extLst>
          </p:nvPr>
        </p:nvGraphicFramePr>
        <p:xfrm>
          <a:off x="1592580" y="1567086"/>
          <a:ext cx="9006840" cy="5062314"/>
        </p:xfrm>
        <a:graphic>
          <a:graphicData uri="http://schemas.openxmlformats.org/drawingml/2006/table">
            <a:tbl>
              <a:tblPr firstRow="1" bandRow="1">
                <a:tableStyleId>{5940675A-B579-460E-94D1-54222C63F5DA}</a:tableStyleId>
              </a:tblPr>
              <a:tblGrid>
                <a:gridCol w="4503420">
                  <a:extLst>
                    <a:ext uri="{9D8B030D-6E8A-4147-A177-3AD203B41FA5}">
                      <a16:colId xmlns:a16="http://schemas.microsoft.com/office/drawing/2014/main" val="3536010352"/>
                    </a:ext>
                  </a:extLst>
                </a:gridCol>
                <a:gridCol w="4503420">
                  <a:extLst>
                    <a:ext uri="{9D8B030D-6E8A-4147-A177-3AD203B41FA5}">
                      <a16:colId xmlns:a16="http://schemas.microsoft.com/office/drawing/2014/main" val="1609544989"/>
                    </a:ext>
                  </a:extLst>
                </a:gridCol>
              </a:tblGrid>
              <a:tr h="2531157">
                <a:tc>
                  <a:txBody>
                    <a:bodyPr/>
                    <a:lstStyle/>
                    <a:p>
                      <a:endParaRPr lang="en-AU" dirty="0"/>
                    </a:p>
                  </a:txBody>
                  <a:tcPr/>
                </a:tc>
                <a:tc>
                  <a:txBody>
                    <a:bodyPr/>
                    <a:lstStyle/>
                    <a:p>
                      <a:endParaRPr lang="en-AU" dirty="0"/>
                    </a:p>
                  </a:txBody>
                  <a:tcPr/>
                </a:tc>
                <a:extLst>
                  <a:ext uri="{0D108BD9-81ED-4DB2-BD59-A6C34878D82A}">
                    <a16:rowId xmlns:a16="http://schemas.microsoft.com/office/drawing/2014/main" val="67763357"/>
                  </a:ext>
                </a:extLst>
              </a:tr>
              <a:tr h="2531157">
                <a:tc>
                  <a:txBody>
                    <a:bodyPr/>
                    <a:lstStyle/>
                    <a:p>
                      <a:endParaRPr lang="en-AU" dirty="0"/>
                    </a:p>
                  </a:txBody>
                  <a:tcPr/>
                </a:tc>
                <a:tc>
                  <a:txBody>
                    <a:bodyPr/>
                    <a:lstStyle/>
                    <a:p>
                      <a:endParaRPr lang="en-AU" dirty="0"/>
                    </a:p>
                  </a:txBody>
                  <a:tcPr/>
                </a:tc>
                <a:extLst>
                  <a:ext uri="{0D108BD9-81ED-4DB2-BD59-A6C34878D82A}">
                    <a16:rowId xmlns:a16="http://schemas.microsoft.com/office/drawing/2014/main" val="854939250"/>
                  </a:ext>
                </a:extLst>
              </a:tr>
            </a:tbl>
          </a:graphicData>
        </a:graphic>
      </p:graphicFrame>
      <p:pic>
        <p:nvPicPr>
          <p:cNvPr id="11" name="Picture 10" descr="Image of a network with 5 vertices. The degrees of the vertices are &#10;A - 4&#10;B - 3&#10;C - 3&#10;D - 3&#10;E - 3">
            <a:extLst>
              <a:ext uri="{FF2B5EF4-FFF2-40B4-BE49-F238E27FC236}">
                <a16:creationId xmlns:a16="http://schemas.microsoft.com/office/drawing/2014/main" id="{8D7A8DB6-8EB9-41AF-72F8-F5C2DAD6E3A1}"/>
              </a:ext>
            </a:extLst>
          </p:cNvPr>
          <p:cNvPicPr>
            <a:picLocks noChangeAspect="1"/>
          </p:cNvPicPr>
          <p:nvPr/>
        </p:nvPicPr>
        <p:blipFill>
          <a:blip r:embed="rId3"/>
          <a:stretch>
            <a:fillRect/>
          </a:stretch>
        </p:blipFill>
        <p:spPr>
          <a:xfrm>
            <a:off x="2537597" y="1633089"/>
            <a:ext cx="2461290" cy="2383714"/>
          </a:xfrm>
          <a:prstGeom prst="rect">
            <a:avLst/>
          </a:prstGeom>
        </p:spPr>
      </p:pic>
      <p:pic>
        <p:nvPicPr>
          <p:cNvPr id="17" name="Picture 16" descr="Image of a network with the following degrees of vertices.&#10;A - 4&#10;B - 3&#10;C - 3&#10;D - 3&#10;E  - 4">
            <a:extLst>
              <a:ext uri="{FF2B5EF4-FFF2-40B4-BE49-F238E27FC236}">
                <a16:creationId xmlns:a16="http://schemas.microsoft.com/office/drawing/2014/main" id="{9844E109-F7D6-3F77-BE4E-5C3AD5EC65DA}"/>
              </a:ext>
            </a:extLst>
          </p:cNvPr>
          <p:cNvPicPr>
            <a:picLocks noChangeAspect="1"/>
          </p:cNvPicPr>
          <p:nvPr/>
        </p:nvPicPr>
        <p:blipFill>
          <a:blip r:embed="rId4"/>
          <a:stretch>
            <a:fillRect/>
          </a:stretch>
        </p:blipFill>
        <p:spPr>
          <a:xfrm>
            <a:off x="7089510" y="1633089"/>
            <a:ext cx="2479007" cy="2320925"/>
          </a:xfrm>
          <a:prstGeom prst="rect">
            <a:avLst/>
          </a:prstGeom>
        </p:spPr>
      </p:pic>
      <p:pic>
        <p:nvPicPr>
          <p:cNvPr id="7" name="Picture 6" descr="Image of a network with 5 verticies. The degrees of the vertices are &#10;A - 4&#10;B - 3&#10;C - 3&#10;D - 3&#10;E - 3">
            <a:extLst>
              <a:ext uri="{FF2B5EF4-FFF2-40B4-BE49-F238E27FC236}">
                <a16:creationId xmlns:a16="http://schemas.microsoft.com/office/drawing/2014/main" id="{43DDB015-1497-80FC-3931-8B7D8A0304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5660" y="4247964"/>
            <a:ext cx="2443227" cy="2255711"/>
          </a:xfrm>
          <a:prstGeom prst="rect">
            <a:avLst/>
          </a:prstGeom>
        </p:spPr>
      </p:pic>
      <p:pic>
        <p:nvPicPr>
          <p:cNvPr id="9" name="Picture 8" descr="Image of a network with 5 verticies. The degrees of the vertices are &#10;A - 4&#10;B - 3&#10;C - 3&#10;D - 3&#10;E - 3">
            <a:extLst>
              <a:ext uri="{FF2B5EF4-FFF2-40B4-BE49-F238E27FC236}">
                <a16:creationId xmlns:a16="http://schemas.microsoft.com/office/drawing/2014/main" id="{2C31536B-2222-CC3C-529F-AC03D93548AE}"/>
              </a:ext>
            </a:extLst>
          </p:cNvPr>
          <p:cNvPicPr>
            <a:picLocks noChangeAspect="1"/>
          </p:cNvPicPr>
          <p:nvPr/>
        </p:nvPicPr>
        <p:blipFill>
          <a:blip r:embed="rId6"/>
          <a:stretch>
            <a:fillRect/>
          </a:stretch>
        </p:blipFill>
        <p:spPr>
          <a:xfrm>
            <a:off x="6671272" y="4247964"/>
            <a:ext cx="3315483" cy="2085900"/>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Incorrect worked example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The map on the left correctly shows flight paths in the United Kingdom</a:t>
            </a:r>
          </a:p>
        </p:txBody>
      </p:sp>
      <p:pic>
        <p:nvPicPr>
          <p:cNvPr id="11" name="Picture 10" descr="Picture of England with curved lines comming from the following places &#10;London to Edinburgh, Manchester and Dublin&#10;Manchester to Edinburgh and Glasgow&#10;Dublin to Edinburgh and Glasgow&#10;Glasgow to Edinburgh">
            <a:extLst>
              <a:ext uri="{FF2B5EF4-FFF2-40B4-BE49-F238E27FC236}">
                <a16:creationId xmlns:a16="http://schemas.microsoft.com/office/drawing/2014/main" id="{B1383C22-F515-217A-3593-FEB97DDDB5E0}"/>
              </a:ext>
            </a:extLst>
          </p:cNvPr>
          <p:cNvPicPr>
            <a:picLocks noChangeAspect="1"/>
          </p:cNvPicPr>
          <p:nvPr/>
        </p:nvPicPr>
        <p:blipFill>
          <a:blip r:embed="rId3"/>
          <a:stretch>
            <a:fillRect/>
          </a:stretch>
        </p:blipFill>
        <p:spPr>
          <a:xfrm>
            <a:off x="756343" y="1369454"/>
            <a:ext cx="4876903" cy="5005467"/>
          </a:xfrm>
          <a:prstGeom prst="rect">
            <a:avLst/>
          </a:prstGeom>
        </p:spPr>
      </p:pic>
      <p:sp>
        <p:nvSpPr>
          <p:cNvPr id="6" name="TextBox 5">
            <a:extLst>
              <a:ext uri="{FF2B5EF4-FFF2-40B4-BE49-F238E27FC236}">
                <a16:creationId xmlns:a16="http://schemas.microsoft.com/office/drawing/2014/main" id="{F476C6A0-0788-5C94-0F7F-F7F37AADEE49}"/>
              </a:ext>
            </a:extLst>
          </p:cNvPr>
          <p:cNvSpPr txBox="1"/>
          <p:nvPr/>
        </p:nvSpPr>
        <p:spPr>
          <a:xfrm>
            <a:off x="756343" y="6435000"/>
            <a:ext cx="7286444" cy="342000"/>
          </a:xfrm>
          <a:prstGeom prst="rect">
            <a:avLst/>
          </a:prstGeom>
          <a:noFill/>
        </p:spPr>
        <p:txBody>
          <a:bodyPr wrap="none" lIns="0" tIns="0" rIns="0" bIns="0" rtlCol="0">
            <a:noAutofit/>
          </a:bodyPr>
          <a:lstStyle/>
          <a:p>
            <a:pPr algn="l"/>
            <a:r>
              <a:rPr lang="en-AU" sz="800" dirty="0">
                <a:hlinkClick r:id="rId4"/>
              </a:rPr>
              <a:t>Source: Google maps (accessed March 2026):</a:t>
            </a:r>
            <a:endParaRPr lang="en-AU" sz="800" dirty="0"/>
          </a:p>
          <a:p>
            <a:r>
              <a:rPr lang="en-AU" sz="800" dirty="0"/>
              <a:t>Map data © Google. https://www.google.com/maps</a:t>
            </a:r>
          </a:p>
          <a:p>
            <a:endParaRPr lang="en-AU" sz="800" dirty="0"/>
          </a:p>
        </p:txBody>
      </p:sp>
      <p:pic>
        <p:nvPicPr>
          <p:cNvPr id="15" name="Picture 14" descr="Network diagram with straight lines from the foolwing places &#10;London to Edinburgh, Glasgow, Dublin and Manchester&#10;Manchester to Edninburgh, GLasgow and Dublin&#10;Dublin to Edinburgh and Glasgow">
            <a:extLst>
              <a:ext uri="{FF2B5EF4-FFF2-40B4-BE49-F238E27FC236}">
                <a16:creationId xmlns:a16="http://schemas.microsoft.com/office/drawing/2014/main" id="{585B683A-2191-D046-F2AF-D00B12D52FE9}"/>
              </a:ext>
            </a:extLst>
          </p:cNvPr>
          <p:cNvPicPr>
            <a:picLocks noChangeAspect="1"/>
          </p:cNvPicPr>
          <p:nvPr/>
        </p:nvPicPr>
        <p:blipFill>
          <a:blip r:embed="rId5"/>
          <a:stretch>
            <a:fillRect/>
          </a:stretch>
        </p:blipFill>
        <p:spPr>
          <a:xfrm>
            <a:off x="6475762" y="1369454"/>
            <a:ext cx="5166934" cy="5005467"/>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865F0-5C8E-0BD1-61C4-FE4DF88F1BDF}"/>
              </a:ext>
            </a:extLst>
          </p:cNvPr>
          <p:cNvSpPr>
            <a:spLocks noGrp="1"/>
          </p:cNvSpPr>
          <p:nvPr>
            <p:ph type="title"/>
          </p:nvPr>
        </p:nvSpPr>
        <p:spPr/>
        <p:txBody>
          <a:bodyPr/>
          <a:lstStyle/>
          <a:p>
            <a:r>
              <a:rPr lang="en-AU" dirty="0"/>
              <a:t>Yass to Tamworth</a:t>
            </a:r>
          </a:p>
        </p:txBody>
      </p:sp>
      <p:pic>
        <p:nvPicPr>
          <p:cNvPr id="7" name="Picture 6" descr="Map of NSW with towns in boxes">
            <a:extLst>
              <a:ext uri="{FF2B5EF4-FFF2-40B4-BE49-F238E27FC236}">
                <a16:creationId xmlns:a16="http://schemas.microsoft.com/office/drawing/2014/main" id="{BB1131A0-B29E-5EC9-8CEB-35BDC5229F29}"/>
              </a:ext>
            </a:extLst>
          </p:cNvPr>
          <p:cNvPicPr>
            <a:picLocks noChangeAspect="1"/>
          </p:cNvPicPr>
          <p:nvPr/>
        </p:nvPicPr>
        <p:blipFill>
          <a:blip r:embed="rId3"/>
          <a:stretch>
            <a:fillRect/>
          </a:stretch>
        </p:blipFill>
        <p:spPr>
          <a:xfrm>
            <a:off x="2593578" y="988745"/>
            <a:ext cx="6658910" cy="5444110"/>
          </a:xfrm>
          <a:prstGeom prst="rect">
            <a:avLst/>
          </a:prstGeom>
        </p:spPr>
      </p:pic>
      <p:sp>
        <p:nvSpPr>
          <p:cNvPr id="8" name="TextBox 7">
            <a:extLst>
              <a:ext uri="{FF2B5EF4-FFF2-40B4-BE49-F238E27FC236}">
                <a16:creationId xmlns:a16="http://schemas.microsoft.com/office/drawing/2014/main" id="{FEDB110E-876B-95C5-333A-BE056D681BED}"/>
              </a:ext>
            </a:extLst>
          </p:cNvPr>
          <p:cNvSpPr txBox="1"/>
          <p:nvPr/>
        </p:nvSpPr>
        <p:spPr>
          <a:xfrm>
            <a:off x="347999" y="6542779"/>
            <a:ext cx="7122183" cy="120892"/>
          </a:xfrm>
          <a:prstGeom prst="rect">
            <a:avLst/>
          </a:prstGeom>
          <a:noFill/>
        </p:spPr>
        <p:txBody>
          <a:bodyPr wrap="none" lIns="0" tIns="0" rIns="0" bIns="0" rtlCol="0">
            <a:noAutofit/>
          </a:bodyPr>
          <a:lstStyle/>
          <a:p>
            <a:pPr algn="l"/>
            <a:r>
              <a:rPr lang="en-AU" sz="800" dirty="0">
                <a:hlinkClick r:id="rId4"/>
              </a:rPr>
              <a:t>Source Google maps (accessed March 2026):</a:t>
            </a:r>
            <a:r>
              <a:rPr lang="en-AU" sz="800" dirty="0"/>
              <a:t> Map data © Google https://www.google.com/maps</a:t>
            </a:r>
          </a:p>
        </p:txBody>
      </p:sp>
      <p:sp>
        <p:nvSpPr>
          <p:cNvPr id="2" name="Slide Number Placeholder 1">
            <a:extLst>
              <a:ext uri="{FF2B5EF4-FFF2-40B4-BE49-F238E27FC236}">
                <a16:creationId xmlns:a16="http://schemas.microsoft.com/office/drawing/2014/main" id="{056967EE-425C-CA5E-17C4-9BCCE2C606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410537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6B31A-9D5B-4B45-8F91-C1FEB0CDB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33BC66-5236-47A7-8968-DD3CDD92C82D}">
  <ds:schemaRefs>
    <ds:schemaRef ds:uri="http://schemas.microsoft.com/office/infopath/2007/PartnerControls"/>
    <ds:schemaRef ds:uri="95386ad3-46d6-4eb6-bbc1-9b19b13a5756"/>
    <ds:schemaRef ds:uri="http://schemas.microsoft.com/office/2006/metadata/propertie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9191b990-ddf9-46cb-8ffe-20db9d3a58aa"/>
    <ds:schemaRef ds:uri="http://purl.org/dc/dcmitype/"/>
  </ds:schemaRefs>
</ds:datastoreItem>
</file>

<file path=customXml/itemProps3.xml><?xml version="1.0" encoding="utf-8"?>
<ds:datastoreItem xmlns:ds="http://schemas.openxmlformats.org/officeDocument/2006/customXml" ds:itemID="{1ECB0BC2-BD32-4282-8122-A8F01DC4744A}">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716</Words>
  <Application>Microsoft Office PowerPoint</Application>
  <PresentationFormat>Widescreen</PresentationFormat>
  <Paragraphs>59</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Times New Roman</vt:lpstr>
      <vt:lpstr>Calibri</vt:lpstr>
      <vt:lpstr>Arial</vt:lpstr>
      <vt:lpstr>Public Sans</vt:lpstr>
      <vt:lpstr>NSWG Corporate</vt:lpstr>
      <vt:lpstr>Constructing networks from a map</vt:lpstr>
      <vt:lpstr>Learning intentions and success criteria</vt:lpstr>
      <vt:lpstr>Connecting learning</vt:lpstr>
      <vt:lpstr>Theme Park</vt:lpstr>
      <vt:lpstr>Releasing responsibility</vt:lpstr>
      <vt:lpstr>Which one is different?</vt:lpstr>
      <vt:lpstr>Incorrect worked example (1)</vt:lpstr>
      <vt:lpstr>Yass to Tamworth</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2 – Constructing networks from a map – Mathematics Standard</dc:title>
  <dc:creator>NSW Department of Education</dc:creator>
  <cp:keywords>Mathematics; Stage 6; Standard</cp:keywords>
  <dcterms:created xsi:type="dcterms:W3CDTF">2026-05-25T00:38:46Z</dcterms:created>
  <dcterms:modified xsi:type="dcterms:W3CDTF">2026-06-05T04:56:26Z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b603dfd7-d93a-4381-a340-2995d8282205_Enabled">
    <vt:lpwstr>true</vt:lpwstr>
  </property>
  <property fmtid="{D5CDD505-2E9C-101B-9397-08002B2CF9AE}" pid="4" name="ContentTypeId">
    <vt:lpwstr>0x0101004A1D8124FFB2A1438B815462E05615AB</vt:lpwstr>
  </property>
  <property fmtid="{D5CDD505-2E9C-101B-9397-08002B2CF9AE}" pid="5" name="MSIP_Label_b603dfd7-d93a-4381-a340-2995d8282205_ContentBits">
    <vt:lpwstr>0</vt:lpwstr>
  </property>
  <property fmtid="{D5CDD505-2E9C-101B-9397-08002B2CF9AE}" pid="6" name="MSIP_Label_b603dfd7-d93a-4381-a340-2995d8282205_SetDate">
    <vt:lpwstr>2024-07-31T04:44:31Z</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Method">
    <vt:lpwstr>Standard</vt:lpwstr>
  </property>
  <property fmtid="{D5CDD505-2E9C-101B-9397-08002B2CF9AE}" pid="10" name="MSIP_Label_b603dfd7-d93a-4381-a340-2995d8282205_ActionId">
    <vt:lpwstr>86cc9e70-6da9-4653-95a8-be9aa2ad5056</vt:lpwstr>
  </property>
</Properties>
</file>