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31" r:id="rId8"/>
    <p:sldId id="26530" r:id="rId9"/>
    <p:sldId id="26506" r:id="rId10"/>
    <p:sldId id="26507" r:id="rId11"/>
    <p:sldId id="26532" r:id="rId12"/>
    <p:sldId id="26535" r:id="rId13"/>
    <p:sldId id="26536" r:id="rId14"/>
    <p:sldId id="26527" r:id="rId15"/>
    <p:sldId id="26537" r:id="rId16"/>
    <p:sldId id="26534" r:id="rId17"/>
    <p:sldId id="26533"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296C"/>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43BC5-3BFD-4102-8771-1CA8628B7936}" v="1" dt="2026-06-05T04:39:24.8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p:restoredTop sz="94618"/>
  </p:normalViewPr>
  <p:slideViewPr>
    <p:cSldViewPr snapToGrid="0">
      <p:cViewPr varScale="1">
        <p:scale>
          <a:sx n="76" d="100"/>
          <a:sy n="76" d="100"/>
        </p:scale>
        <p:origin x="120" y="492"/>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A2170-3B5E-702D-3B1E-F6B631A11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5B71F-EE9C-E0B8-22BE-4874E396184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0709C41D-E90B-E633-CC2D-83D2D46D9DA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927A71D-C856-A275-3175-27AA054989EE}"/>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09165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24D6-B2CC-8A47-BA13-79ACF9C5C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6C1FF-7C13-A465-424F-DE72F10ABB3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3A63F881-6227-D8EC-1082-0D2113DD742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A80BBDF-6D74-E001-28EA-DA7166275664}"/>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74763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search/where+to+eat+between+crown+casino+and+optus+stadium+in+perth/@-31.9579716,115.8970231,1844m/data=!3m1!1e3?entry=ttu&amp;g_ep=EgoyMDI2MDMxMS4wIKXMDSoASAFQAw%3D%3D"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om/maps/search/where+to+eat+between+crown+casino+and+optus+stadium+in+perth/@-31.9579716,115.8970231,1844m/data=!3m1!1e3?entry=ttu&amp;g_ep=EgoyMDI2MDMxMS4wIKXMDSoASAFQAw%3D%3D"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32.9752698,149.654775,470192m/data=!3m1!1e3?entry=ttu&amp;g_ep=EgoyMDI2MDMxOC4xIKXMDSoASAFQAw%3D%3D"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Introduction to networks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714D6-926A-7848-A04A-ABD72224A3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E05481-CCA2-47A8-29C2-2BCDB1053340}"/>
              </a:ext>
            </a:extLst>
          </p:cNvPr>
          <p:cNvSpPr>
            <a:spLocks noGrp="1"/>
          </p:cNvSpPr>
          <p:nvPr>
            <p:ph type="title"/>
          </p:nvPr>
        </p:nvSpPr>
        <p:spPr/>
        <p:txBody>
          <a:bodyPr/>
          <a:lstStyle/>
          <a:p>
            <a:r>
              <a:rPr lang="en-AU" dirty="0"/>
              <a:t>Friends network diagram – Coodanup</a:t>
            </a:r>
          </a:p>
        </p:txBody>
      </p:sp>
      <p:pic>
        <p:nvPicPr>
          <p:cNvPr id="7" name="Picture 6" descr="A network diagram of Bernie and her 6 friends houses and how far apart they are. There are directed edges.">
            <a:extLst>
              <a:ext uri="{FF2B5EF4-FFF2-40B4-BE49-F238E27FC236}">
                <a16:creationId xmlns:a16="http://schemas.microsoft.com/office/drawing/2014/main" id="{494ACBBA-2B0B-D1D2-CE25-BECFF5301F6A}"/>
              </a:ext>
            </a:extLst>
          </p:cNvPr>
          <p:cNvPicPr>
            <a:picLocks noChangeAspect="1"/>
          </p:cNvPicPr>
          <p:nvPr/>
        </p:nvPicPr>
        <p:blipFill>
          <a:blip r:embed="rId2"/>
          <a:stretch>
            <a:fillRect/>
          </a:stretch>
        </p:blipFill>
        <p:spPr>
          <a:xfrm>
            <a:off x="748189" y="1526339"/>
            <a:ext cx="10000324" cy="4971662"/>
          </a:xfrm>
          <a:prstGeom prst="rect">
            <a:avLst/>
          </a:prstGeom>
        </p:spPr>
      </p:pic>
      <p:sp>
        <p:nvSpPr>
          <p:cNvPr id="11" name="Speech Bubble: Rectangle with Corners Rounded 10">
            <a:extLst>
              <a:ext uri="{FF2B5EF4-FFF2-40B4-BE49-F238E27FC236}">
                <a16:creationId xmlns:a16="http://schemas.microsoft.com/office/drawing/2014/main" id="{D242F723-BB2B-E932-BE26-80B1C385ACF2}"/>
              </a:ext>
            </a:extLst>
          </p:cNvPr>
          <p:cNvSpPr/>
          <p:nvPr/>
        </p:nvSpPr>
        <p:spPr>
          <a:xfrm>
            <a:off x="233412" y="956249"/>
            <a:ext cx="2575856" cy="1104181"/>
          </a:xfrm>
          <a:prstGeom prst="wedgeRoundRectCallout">
            <a:avLst>
              <a:gd name="adj1" fmla="val 78966"/>
              <a:gd name="adj2" fmla="val 617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Weighted edge</a:t>
            </a:r>
          </a:p>
        </p:txBody>
      </p:sp>
      <p:sp>
        <p:nvSpPr>
          <p:cNvPr id="8" name="Speech Bubble: Rectangle with Corners Rounded 7">
            <a:extLst>
              <a:ext uri="{FF2B5EF4-FFF2-40B4-BE49-F238E27FC236}">
                <a16:creationId xmlns:a16="http://schemas.microsoft.com/office/drawing/2014/main" id="{4ACA24A0-2F33-05AA-AC39-84CE7A2B9B20}"/>
              </a:ext>
            </a:extLst>
          </p:cNvPr>
          <p:cNvSpPr/>
          <p:nvPr/>
        </p:nvSpPr>
        <p:spPr>
          <a:xfrm>
            <a:off x="8867955" y="638355"/>
            <a:ext cx="2575856" cy="1104181"/>
          </a:xfrm>
          <a:prstGeom prst="wedgeRoundRectCallout">
            <a:avLst>
              <a:gd name="adj1" fmla="val -88817"/>
              <a:gd name="adj2" fmla="val 1476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Vertex (node)</a:t>
            </a:r>
          </a:p>
        </p:txBody>
      </p:sp>
      <p:sp>
        <p:nvSpPr>
          <p:cNvPr id="12" name="Speech Bubble: Rectangle with Corners Rounded 11">
            <a:extLst>
              <a:ext uri="{FF2B5EF4-FFF2-40B4-BE49-F238E27FC236}">
                <a16:creationId xmlns:a16="http://schemas.microsoft.com/office/drawing/2014/main" id="{77A36149-5932-179D-1FF0-AADE47E51503}"/>
              </a:ext>
            </a:extLst>
          </p:cNvPr>
          <p:cNvSpPr/>
          <p:nvPr/>
        </p:nvSpPr>
        <p:spPr>
          <a:xfrm>
            <a:off x="155559" y="5591819"/>
            <a:ext cx="2575856" cy="1104181"/>
          </a:xfrm>
          <a:prstGeom prst="wedgeRoundRectCallout">
            <a:avLst>
              <a:gd name="adj1" fmla="val 81980"/>
              <a:gd name="adj2" fmla="val -156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Degree = 4</a:t>
            </a:r>
          </a:p>
        </p:txBody>
      </p:sp>
      <p:sp>
        <p:nvSpPr>
          <p:cNvPr id="10" name="Speech Bubble: Rectangle with Corners Rounded 9">
            <a:extLst>
              <a:ext uri="{FF2B5EF4-FFF2-40B4-BE49-F238E27FC236}">
                <a16:creationId xmlns:a16="http://schemas.microsoft.com/office/drawing/2014/main" id="{DE562532-A871-324E-CA43-6AF70D69E3AD}"/>
              </a:ext>
            </a:extLst>
          </p:cNvPr>
          <p:cNvSpPr/>
          <p:nvPr/>
        </p:nvSpPr>
        <p:spPr>
          <a:xfrm>
            <a:off x="9268144" y="5411819"/>
            <a:ext cx="2575856" cy="1104181"/>
          </a:xfrm>
          <a:prstGeom prst="wedgeRoundRectCallout">
            <a:avLst>
              <a:gd name="adj1" fmla="val -30210"/>
              <a:gd name="adj2" fmla="val -1992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Edge</a:t>
            </a:r>
          </a:p>
        </p:txBody>
      </p:sp>
      <p:sp>
        <p:nvSpPr>
          <p:cNvPr id="2" name="Slide Number Placeholder 1">
            <a:extLst>
              <a:ext uri="{FF2B5EF4-FFF2-40B4-BE49-F238E27FC236}">
                <a16:creationId xmlns:a16="http://schemas.microsoft.com/office/drawing/2014/main" id="{D5EA6F8A-7504-2F67-7AFB-640894929B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43854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6AFDA-9943-3F85-230F-4715CCE33129}"/>
              </a:ext>
            </a:extLst>
          </p:cNvPr>
          <p:cNvSpPr>
            <a:spLocks noGrp="1"/>
          </p:cNvSpPr>
          <p:nvPr>
            <p:ph type="title"/>
          </p:nvPr>
        </p:nvSpPr>
        <p:spPr/>
        <p:txBody>
          <a:bodyPr/>
          <a:lstStyle/>
          <a:p>
            <a:r>
              <a:rPr lang="en-AU" dirty="0"/>
              <a:t>NESA definitions (1)</a:t>
            </a:r>
          </a:p>
        </p:txBody>
      </p:sp>
      <p:graphicFrame>
        <p:nvGraphicFramePr>
          <p:cNvPr id="6" name="Table 5" descr="Table of definitions for Network, vertex and edge">
            <a:extLst>
              <a:ext uri="{FF2B5EF4-FFF2-40B4-BE49-F238E27FC236}">
                <a16:creationId xmlns:a16="http://schemas.microsoft.com/office/drawing/2014/main" id="{E7AAAF40-1362-BCFE-2F97-D676C9CE3C56}"/>
              </a:ext>
            </a:extLst>
          </p:cNvPr>
          <p:cNvGraphicFramePr>
            <a:graphicFrameLocks noGrp="1"/>
          </p:cNvGraphicFramePr>
          <p:nvPr>
            <p:extLst>
              <p:ext uri="{D42A27DB-BD31-4B8C-83A1-F6EECF244321}">
                <p14:modId xmlns:p14="http://schemas.microsoft.com/office/powerpoint/2010/main" val="154052377"/>
              </p:ext>
            </p:extLst>
          </p:nvPr>
        </p:nvGraphicFramePr>
        <p:xfrm>
          <a:off x="359999" y="1236187"/>
          <a:ext cx="11472002" cy="4081537"/>
        </p:xfrm>
        <a:graphic>
          <a:graphicData uri="http://schemas.openxmlformats.org/drawingml/2006/table">
            <a:tbl>
              <a:tblPr firstRow="1" bandRow="1">
                <a:tableStyleId>{5940675A-B579-460E-94D1-54222C63F5DA}</a:tableStyleId>
              </a:tblPr>
              <a:tblGrid>
                <a:gridCol w="2992594">
                  <a:extLst>
                    <a:ext uri="{9D8B030D-6E8A-4147-A177-3AD203B41FA5}">
                      <a16:colId xmlns:a16="http://schemas.microsoft.com/office/drawing/2014/main" val="848702998"/>
                    </a:ext>
                  </a:extLst>
                </a:gridCol>
                <a:gridCol w="8479408">
                  <a:extLst>
                    <a:ext uri="{9D8B030D-6E8A-4147-A177-3AD203B41FA5}">
                      <a16:colId xmlns:a16="http://schemas.microsoft.com/office/drawing/2014/main" val="253195497"/>
                    </a:ext>
                  </a:extLst>
                </a:gridCol>
              </a:tblGrid>
              <a:tr h="1862120">
                <a:tc>
                  <a:txBody>
                    <a:bodyPr/>
                    <a:lstStyle/>
                    <a:p>
                      <a:pPr>
                        <a:lnSpc>
                          <a:spcPct val="150000"/>
                        </a:lnSpc>
                        <a:spcBef>
                          <a:spcPts val="0"/>
                        </a:spcBef>
                        <a:spcAft>
                          <a:spcPts val="1200"/>
                        </a:spcAft>
                      </a:pPr>
                      <a:r>
                        <a:rPr lang="en-AU" sz="2000" b="1" dirty="0"/>
                        <a:t>Network</a:t>
                      </a:r>
                    </a:p>
                  </a:txBody>
                  <a:tcPr/>
                </a:tc>
                <a:tc>
                  <a:txBody>
                    <a:bodyPr/>
                    <a:lstStyle/>
                    <a:p>
                      <a:pPr>
                        <a:lnSpc>
                          <a:spcPct val="150000"/>
                        </a:lnSpc>
                        <a:spcBef>
                          <a:spcPts val="0"/>
                        </a:spcBef>
                        <a:spcAft>
                          <a:spcPts val="1200"/>
                        </a:spcAft>
                      </a:pPr>
                      <a:r>
                        <a:rPr lang="en-AU" sz="2000" dirty="0"/>
                        <a:t>A </a:t>
                      </a:r>
                      <a:r>
                        <a:rPr lang="en-AU" sz="2000" b="1" dirty="0"/>
                        <a:t>set of points </a:t>
                      </a:r>
                      <a:r>
                        <a:rPr lang="en-AU" sz="2000" dirty="0"/>
                        <a:t>(vertices or nodes) some of which are </a:t>
                      </a:r>
                      <a:r>
                        <a:rPr lang="en-AU" sz="2000" b="1" dirty="0"/>
                        <a:t>joined by lines </a:t>
                      </a:r>
                      <a:r>
                        <a:rPr lang="en-AU" sz="2000" dirty="0"/>
                        <a:t>or curves (edges) that sometimes enclose regions (faces). For example, road networks, a family tree or the edges lining a tennis court.</a:t>
                      </a:r>
                    </a:p>
                  </a:txBody>
                  <a:tcPr/>
                </a:tc>
                <a:extLst>
                  <a:ext uri="{0D108BD9-81ED-4DB2-BD59-A6C34878D82A}">
                    <a16:rowId xmlns:a16="http://schemas.microsoft.com/office/drawing/2014/main" val="3897439903"/>
                  </a:ext>
                </a:extLst>
              </a:tr>
              <a:tr h="1271600">
                <a:tc>
                  <a:txBody>
                    <a:bodyPr/>
                    <a:lstStyle/>
                    <a:p>
                      <a:pPr>
                        <a:lnSpc>
                          <a:spcPct val="150000"/>
                        </a:lnSpc>
                        <a:spcBef>
                          <a:spcPts val="0"/>
                        </a:spcBef>
                        <a:spcAft>
                          <a:spcPts val="1200"/>
                        </a:spcAft>
                      </a:pPr>
                      <a:r>
                        <a:rPr lang="en-AU" sz="2000" b="1" dirty="0"/>
                        <a:t>Vertex</a:t>
                      </a:r>
                    </a:p>
                  </a:txBody>
                  <a:tcPr/>
                </a:tc>
                <a:tc>
                  <a:txBody>
                    <a:bodyPr/>
                    <a:lstStyle/>
                    <a:p>
                      <a:pPr>
                        <a:lnSpc>
                          <a:spcPct val="150000"/>
                        </a:lnSpc>
                        <a:spcBef>
                          <a:spcPts val="0"/>
                        </a:spcBef>
                        <a:spcAft>
                          <a:spcPts val="1200"/>
                        </a:spcAft>
                      </a:pPr>
                      <a:r>
                        <a:rPr lang="en-AU" sz="2000" dirty="0"/>
                        <a:t>A vertex is a </a:t>
                      </a:r>
                      <a:r>
                        <a:rPr lang="en-AU" sz="2000" b="1" dirty="0"/>
                        <a:t>point </a:t>
                      </a:r>
                      <a:r>
                        <a:rPr lang="en-AU" sz="2000" dirty="0"/>
                        <a:t>in a network diagram at which lines of pathways (called edges) intersect or branch. Also called a node.</a:t>
                      </a:r>
                    </a:p>
                  </a:txBody>
                  <a:tcPr/>
                </a:tc>
                <a:extLst>
                  <a:ext uri="{0D108BD9-81ED-4DB2-BD59-A6C34878D82A}">
                    <a16:rowId xmlns:a16="http://schemas.microsoft.com/office/drawing/2014/main" val="3349195637"/>
                  </a:ext>
                </a:extLst>
              </a:tr>
              <a:tr h="947817">
                <a:tc>
                  <a:txBody>
                    <a:bodyPr/>
                    <a:lstStyle/>
                    <a:p>
                      <a:pPr>
                        <a:lnSpc>
                          <a:spcPct val="150000"/>
                        </a:lnSpc>
                        <a:spcBef>
                          <a:spcPts val="0"/>
                        </a:spcBef>
                        <a:spcAft>
                          <a:spcPts val="1200"/>
                        </a:spcAft>
                      </a:pPr>
                      <a:r>
                        <a:rPr lang="en-AU" sz="2000" b="1" dirty="0"/>
                        <a:t>Edge</a:t>
                      </a:r>
                    </a:p>
                  </a:txBody>
                  <a:tcPr/>
                </a:tc>
                <a:tc>
                  <a:txBody>
                    <a:bodyPr/>
                    <a:lstStyle/>
                    <a:p>
                      <a:pPr>
                        <a:lnSpc>
                          <a:spcPct val="150000"/>
                        </a:lnSpc>
                        <a:spcBef>
                          <a:spcPts val="0"/>
                        </a:spcBef>
                        <a:spcAft>
                          <a:spcPts val="1200"/>
                        </a:spcAft>
                      </a:pPr>
                      <a:r>
                        <a:rPr lang="en-AU" sz="2000" dirty="0"/>
                        <a:t>A </a:t>
                      </a:r>
                      <a:r>
                        <a:rPr lang="en-AU" sz="2000" b="1" dirty="0"/>
                        <a:t>line</a:t>
                      </a:r>
                      <a:r>
                        <a:rPr lang="en-AU" sz="2000" dirty="0"/>
                        <a:t> that joins vertices to each other in a network diagram.</a:t>
                      </a:r>
                    </a:p>
                  </a:txBody>
                  <a:tcPr/>
                </a:tc>
                <a:extLst>
                  <a:ext uri="{0D108BD9-81ED-4DB2-BD59-A6C34878D82A}">
                    <a16:rowId xmlns:a16="http://schemas.microsoft.com/office/drawing/2014/main" val="774879806"/>
                  </a:ext>
                </a:extLst>
              </a:tr>
            </a:tbl>
          </a:graphicData>
        </a:graphic>
      </p:graphicFrame>
      <p:sp>
        <p:nvSpPr>
          <p:cNvPr id="2" name="Slide Number Placeholder 1">
            <a:extLst>
              <a:ext uri="{FF2B5EF4-FFF2-40B4-BE49-F238E27FC236}">
                <a16:creationId xmlns:a16="http://schemas.microsoft.com/office/drawing/2014/main" id="{0C31ACED-01A5-A173-85F6-7396787302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4852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D434-0F98-F424-2D27-5AB2BA0E70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24FC3D-3638-52F4-2FA3-71EE2D0CC3F2}"/>
              </a:ext>
            </a:extLst>
          </p:cNvPr>
          <p:cNvSpPr>
            <a:spLocks noGrp="1"/>
          </p:cNvSpPr>
          <p:nvPr>
            <p:ph type="title"/>
          </p:nvPr>
        </p:nvSpPr>
        <p:spPr>
          <a:xfrm>
            <a:off x="348001" y="368688"/>
            <a:ext cx="11484000" cy="545601"/>
          </a:xfrm>
        </p:spPr>
        <p:txBody>
          <a:bodyPr/>
          <a:lstStyle/>
          <a:p>
            <a:r>
              <a:rPr lang="en-AU" dirty="0"/>
              <a:t>NESA definitions (2) </a:t>
            </a:r>
          </a:p>
        </p:txBody>
      </p:sp>
      <p:graphicFrame>
        <p:nvGraphicFramePr>
          <p:cNvPr id="6" name="Table 5" descr="Table of definitions for weighted edges, directed networks and degree">
            <a:extLst>
              <a:ext uri="{FF2B5EF4-FFF2-40B4-BE49-F238E27FC236}">
                <a16:creationId xmlns:a16="http://schemas.microsoft.com/office/drawing/2014/main" id="{A2296C7E-749B-859F-EB72-E4B2534A280F}"/>
              </a:ext>
            </a:extLst>
          </p:cNvPr>
          <p:cNvGraphicFramePr>
            <a:graphicFrameLocks noGrp="1"/>
          </p:cNvGraphicFramePr>
          <p:nvPr>
            <p:extLst>
              <p:ext uri="{D42A27DB-BD31-4B8C-83A1-F6EECF244321}">
                <p14:modId xmlns:p14="http://schemas.microsoft.com/office/powerpoint/2010/main" val="3629081501"/>
              </p:ext>
            </p:extLst>
          </p:nvPr>
        </p:nvGraphicFramePr>
        <p:xfrm>
          <a:off x="359999" y="1236187"/>
          <a:ext cx="11472002" cy="4090415"/>
        </p:xfrm>
        <a:graphic>
          <a:graphicData uri="http://schemas.openxmlformats.org/drawingml/2006/table">
            <a:tbl>
              <a:tblPr firstRow="1" bandRow="1">
                <a:tableStyleId>{5940675A-B579-460E-94D1-54222C63F5DA}</a:tableStyleId>
              </a:tblPr>
              <a:tblGrid>
                <a:gridCol w="2992594">
                  <a:extLst>
                    <a:ext uri="{9D8B030D-6E8A-4147-A177-3AD203B41FA5}">
                      <a16:colId xmlns:a16="http://schemas.microsoft.com/office/drawing/2014/main" val="848702998"/>
                    </a:ext>
                  </a:extLst>
                </a:gridCol>
                <a:gridCol w="8479408">
                  <a:extLst>
                    <a:ext uri="{9D8B030D-6E8A-4147-A177-3AD203B41FA5}">
                      <a16:colId xmlns:a16="http://schemas.microsoft.com/office/drawing/2014/main" val="253195497"/>
                    </a:ext>
                  </a:extLst>
                </a:gridCol>
              </a:tblGrid>
              <a:tr h="1782645">
                <a:tc>
                  <a:txBody>
                    <a:bodyPr/>
                    <a:lstStyle/>
                    <a:p>
                      <a:pPr>
                        <a:lnSpc>
                          <a:spcPct val="150000"/>
                        </a:lnSpc>
                        <a:spcBef>
                          <a:spcPts val="0"/>
                        </a:spcBef>
                        <a:spcAft>
                          <a:spcPts val="1200"/>
                        </a:spcAft>
                      </a:pPr>
                      <a:r>
                        <a:rPr lang="en-AU" sz="2000" b="1" dirty="0"/>
                        <a:t>Weighted edges</a:t>
                      </a:r>
                    </a:p>
                  </a:txBody>
                  <a:tcPr/>
                </a:tc>
                <a:tc>
                  <a:txBody>
                    <a:bodyPr/>
                    <a:lstStyle/>
                    <a:p>
                      <a:pPr>
                        <a:lnSpc>
                          <a:spcPct val="150000"/>
                        </a:lnSpc>
                        <a:spcBef>
                          <a:spcPts val="0"/>
                        </a:spcBef>
                        <a:spcAft>
                          <a:spcPts val="1200"/>
                        </a:spcAft>
                      </a:pPr>
                      <a:r>
                        <a:rPr lang="en-AU" sz="2000" dirty="0"/>
                        <a:t>A weighted edge is an edge of a network diagram that has </a:t>
                      </a:r>
                      <a:r>
                        <a:rPr lang="en-AU" sz="2000" b="1" dirty="0"/>
                        <a:t>a number assigned to it</a:t>
                      </a:r>
                      <a:r>
                        <a:rPr lang="en-AU" sz="2000" dirty="0"/>
                        <a:t>, which implies some numerical value, such as cost, distance or time.</a:t>
                      </a:r>
                    </a:p>
                  </a:txBody>
                  <a:tcPr/>
                </a:tc>
                <a:extLst>
                  <a:ext uri="{0D108BD9-81ED-4DB2-BD59-A6C34878D82A}">
                    <a16:rowId xmlns:a16="http://schemas.microsoft.com/office/drawing/2014/main" val="4173849747"/>
                  </a:ext>
                </a:extLst>
              </a:tr>
              <a:tr h="1377708">
                <a:tc>
                  <a:txBody>
                    <a:bodyPr/>
                    <a:lstStyle/>
                    <a:p>
                      <a:pPr>
                        <a:lnSpc>
                          <a:spcPct val="150000"/>
                        </a:lnSpc>
                        <a:spcBef>
                          <a:spcPts val="0"/>
                        </a:spcBef>
                        <a:spcAft>
                          <a:spcPts val="1200"/>
                        </a:spcAft>
                      </a:pPr>
                      <a:r>
                        <a:rPr lang="en-AU" sz="2000" b="1" dirty="0"/>
                        <a:t>Directed network</a:t>
                      </a:r>
                    </a:p>
                  </a:txBody>
                  <a:tcPr/>
                </a:tc>
                <a:tc>
                  <a:txBody>
                    <a:bodyPr/>
                    <a:lstStyle/>
                    <a:p>
                      <a:pPr>
                        <a:lnSpc>
                          <a:spcPct val="150000"/>
                        </a:lnSpc>
                        <a:spcBef>
                          <a:spcPts val="0"/>
                        </a:spcBef>
                        <a:spcAft>
                          <a:spcPts val="1200"/>
                        </a:spcAft>
                      </a:pPr>
                      <a:r>
                        <a:rPr lang="en-AU" sz="2000" dirty="0"/>
                        <a:t>A network whose </a:t>
                      </a:r>
                      <a:r>
                        <a:rPr lang="en-AU" sz="2000" b="1" dirty="0"/>
                        <a:t>edges have arrows </a:t>
                      </a:r>
                      <a:r>
                        <a:rPr lang="en-AU" sz="2000" dirty="0"/>
                        <a:t>and travel is only possible in the </a:t>
                      </a:r>
                      <a:r>
                        <a:rPr lang="en-AU" sz="2000" b="1" dirty="0"/>
                        <a:t>direction </a:t>
                      </a:r>
                      <a:r>
                        <a:rPr lang="en-AU" sz="2000" dirty="0"/>
                        <a:t>of the arrows.</a:t>
                      </a:r>
                    </a:p>
                  </a:txBody>
                  <a:tcPr/>
                </a:tc>
                <a:extLst>
                  <a:ext uri="{0D108BD9-81ED-4DB2-BD59-A6C34878D82A}">
                    <a16:rowId xmlns:a16="http://schemas.microsoft.com/office/drawing/2014/main" val="728362196"/>
                  </a:ext>
                </a:extLst>
              </a:tr>
              <a:tr h="930062">
                <a:tc>
                  <a:txBody>
                    <a:bodyPr/>
                    <a:lstStyle/>
                    <a:p>
                      <a:pPr>
                        <a:lnSpc>
                          <a:spcPct val="150000"/>
                        </a:lnSpc>
                        <a:spcBef>
                          <a:spcPts val="0"/>
                        </a:spcBef>
                        <a:spcAft>
                          <a:spcPts val="1200"/>
                        </a:spcAft>
                      </a:pPr>
                      <a:r>
                        <a:rPr lang="en-AU" sz="2000" b="1" dirty="0"/>
                        <a:t>Degree</a:t>
                      </a:r>
                    </a:p>
                  </a:txBody>
                  <a:tcPr/>
                </a:tc>
                <a:tc>
                  <a:txBody>
                    <a:bodyPr/>
                    <a:lstStyle/>
                    <a:p>
                      <a:pPr>
                        <a:lnSpc>
                          <a:spcPct val="150000"/>
                        </a:lnSpc>
                        <a:spcBef>
                          <a:spcPts val="0"/>
                        </a:spcBef>
                        <a:spcAft>
                          <a:spcPts val="1200"/>
                        </a:spcAft>
                      </a:pPr>
                      <a:r>
                        <a:rPr lang="en-AU" sz="2000" dirty="0"/>
                        <a:t>The degree of a vertex is the number of edges that end at that vertex.</a:t>
                      </a:r>
                    </a:p>
                  </a:txBody>
                  <a:tcPr/>
                </a:tc>
                <a:extLst>
                  <a:ext uri="{0D108BD9-81ED-4DB2-BD59-A6C34878D82A}">
                    <a16:rowId xmlns:a16="http://schemas.microsoft.com/office/drawing/2014/main" val="3462708296"/>
                  </a:ext>
                </a:extLst>
              </a:tr>
            </a:tbl>
          </a:graphicData>
        </a:graphic>
      </p:graphicFrame>
      <p:sp>
        <p:nvSpPr>
          <p:cNvPr id="2" name="Slide Number Placeholder 1">
            <a:extLst>
              <a:ext uri="{FF2B5EF4-FFF2-40B4-BE49-F238E27FC236}">
                <a16:creationId xmlns:a16="http://schemas.microsoft.com/office/drawing/2014/main" id="{67BA47CF-7CEB-811E-0FE2-ACC285C0B7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84228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CB36C-327F-0070-BAAB-15D1789CA0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4953D4-A37F-1B22-D2E1-D154B3B6AF0C}"/>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2288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0371A-2E5F-24A3-8A1E-DF0A40FD6C82}"/>
              </a:ext>
            </a:extLst>
          </p:cNvPr>
          <p:cNvSpPr>
            <a:spLocks noGrp="1"/>
          </p:cNvSpPr>
          <p:nvPr>
            <p:ph type="title"/>
          </p:nvPr>
        </p:nvSpPr>
        <p:spPr/>
        <p:txBody>
          <a:bodyPr/>
          <a:lstStyle/>
          <a:p>
            <a:r>
              <a:rPr lang="en-AU" dirty="0"/>
              <a:t>Sprouts</a:t>
            </a:r>
          </a:p>
        </p:txBody>
      </p:sp>
      <p:sp>
        <p:nvSpPr>
          <p:cNvPr id="5" name="Text Placeholder 4">
            <a:extLst>
              <a:ext uri="{FF2B5EF4-FFF2-40B4-BE49-F238E27FC236}">
                <a16:creationId xmlns:a16="http://schemas.microsoft.com/office/drawing/2014/main" id="{25DE9611-E5B5-149B-DD24-5F6F52A9A07F}"/>
              </a:ext>
            </a:extLst>
          </p:cNvPr>
          <p:cNvSpPr>
            <a:spLocks noGrp="1"/>
          </p:cNvSpPr>
          <p:nvPr>
            <p:ph type="body" sz="quarter" idx="17"/>
          </p:nvPr>
        </p:nvSpPr>
        <p:spPr/>
        <p:txBody>
          <a:bodyPr/>
          <a:lstStyle/>
          <a:p>
            <a:r>
              <a:rPr lang="en-AU" dirty="0"/>
              <a:t>How many vertices are present at the end of the game?</a:t>
            </a:r>
          </a:p>
          <a:p>
            <a:r>
              <a:rPr lang="en-AU" dirty="0"/>
              <a:t>How many edges were drawn?</a:t>
            </a:r>
          </a:p>
          <a:p>
            <a:r>
              <a:rPr lang="en-AU" dirty="0"/>
              <a:t>Who won the game, the first or second player?</a:t>
            </a:r>
          </a:p>
        </p:txBody>
      </p:sp>
      <p:sp>
        <p:nvSpPr>
          <p:cNvPr id="2" name="Slide Number Placeholder 1">
            <a:extLst>
              <a:ext uri="{FF2B5EF4-FFF2-40B4-BE49-F238E27FC236}">
                <a16:creationId xmlns:a16="http://schemas.microsoft.com/office/drawing/2014/main" id="{3CC72942-4321-F1F0-24D8-D5D359EF37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7665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cs typeface="Arial"/>
              </a:rPr>
              <a:t>© State of New South Wales (Department of Education),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chor="t">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endParaRPr lang="en-AU" sz="1200" dirty="0">
              <a:solidFill>
                <a:schemeClr val="bg1"/>
              </a:solidFill>
              <a:cs typeface="Arial"/>
            </a:endParaRP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endParaRPr lang="en-AU" sz="1200" dirty="0">
              <a:solidFill>
                <a:schemeClr val="bg1"/>
              </a:solidFill>
              <a:cs typeface="Aria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endParaRPr lang="en-AU" sz="1200" dirty="0">
              <a:solidFill>
                <a:schemeClr val="bg1"/>
              </a:solidFill>
              <a:cs typeface="Arial"/>
            </a:endParaRP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understand the purpose of network diagrams.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describe and use the key terminology associated with network diagrams.</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the vertices and edges in a network diagram.</a:t>
            </a:r>
          </a:p>
          <a:p>
            <a:pPr marL="342900" indent="-342900">
              <a:lnSpc>
                <a:spcPct val="150000"/>
              </a:lnSpc>
              <a:spcAft>
                <a:spcPts val="1200"/>
              </a:spcAft>
              <a:buFont typeface="Arial"/>
              <a:buChar char="•"/>
            </a:pPr>
            <a:r>
              <a:rPr lang="en-AU" sz="2000" dirty="0">
                <a:ea typeface="+mn-lt"/>
                <a:cs typeface="Arial" panose="020B0604020202020204" pitchFamily="34" charset="0"/>
              </a:rPr>
              <a:t>I can recognise when a network diagram is directed or has weighted edges.</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solve a problem in a network diagram in a real-world application.</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BB8A2-9694-D61F-073A-F9709145A348}"/>
              </a:ext>
            </a:extLst>
          </p:cNvPr>
          <p:cNvSpPr>
            <a:spLocks noGrp="1"/>
          </p:cNvSpPr>
          <p:nvPr>
            <p:ph type="title"/>
          </p:nvPr>
        </p:nvSpPr>
        <p:spPr/>
        <p:txBody>
          <a:bodyPr/>
          <a:lstStyle/>
          <a:p>
            <a:r>
              <a:rPr lang="en-AU" dirty="0"/>
              <a:t>Perth city map (1)</a:t>
            </a:r>
          </a:p>
        </p:txBody>
      </p:sp>
      <p:pic>
        <p:nvPicPr>
          <p:cNvPr id="9" name="Picture 8" descr="Map of Perth inner city with 3 locations The westin, Optus Stadium and Blasta Collective">
            <a:extLst>
              <a:ext uri="{FF2B5EF4-FFF2-40B4-BE49-F238E27FC236}">
                <a16:creationId xmlns:a16="http://schemas.microsoft.com/office/drawing/2014/main" id="{FAA52CBE-D3EF-C5C7-59C2-B7D19FC65573}"/>
              </a:ext>
            </a:extLst>
          </p:cNvPr>
          <p:cNvPicPr>
            <a:picLocks noChangeAspect="1"/>
          </p:cNvPicPr>
          <p:nvPr/>
        </p:nvPicPr>
        <p:blipFill>
          <a:blip r:embed="rId2"/>
          <a:stretch>
            <a:fillRect/>
          </a:stretch>
        </p:blipFill>
        <p:spPr>
          <a:xfrm>
            <a:off x="1247953" y="979224"/>
            <a:ext cx="9887717" cy="5318910"/>
          </a:xfrm>
          <a:prstGeom prst="rect">
            <a:avLst/>
          </a:prstGeom>
        </p:spPr>
      </p:pic>
      <p:sp>
        <p:nvSpPr>
          <p:cNvPr id="5" name="Text Placeholder 4">
            <a:extLst>
              <a:ext uri="{FF2B5EF4-FFF2-40B4-BE49-F238E27FC236}">
                <a16:creationId xmlns:a16="http://schemas.microsoft.com/office/drawing/2014/main" id="{0B16D7E2-753A-C33E-DC01-72857D514CE3}"/>
              </a:ext>
            </a:extLst>
          </p:cNvPr>
          <p:cNvSpPr>
            <a:spLocks noGrp="1"/>
          </p:cNvSpPr>
          <p:nvPr>
            <p:ph type="body" sz="quarter" idx="17"/>
          </p:nvPr>
        </p:nvSpPr>
        <p:spPr>
          <a:xfrm>
            <a:off x="348000" y="6460133"/>
            <a:ext cx="11484000" cy="397867"/>
          </a:xfrm>
        </p:spPr>
        <p:txBody>
          <a:bodyPr/>
          <a:lstStyle/>
          <a:p>
            <a:r>
              <a:rPr lang="en-AU" sz="800" dirty="0">
                <a:hlinkClick r:id="rId3"/>
              </a:rPr>
              <a:t>Google Maps. Map data © Google</a:t>
            </a:r>
            <a:r>
              <a:rPr lang="en-AU" sz="800" dirty="0"/>
              <a:t>. https://www.google.com/maps</a:t>
            </a:r>
          </a:p>
        </p:txBody>
      </p:sp>
      <p:sp>
        <p:nvSpPr>
          <p:cNvPr id="2" name="Slide Number Placeholder 1">
            <a:extLst>
              <a:ext uri="{FF2B5EF4-FFF2-40B4-BE49-F238E27FC236}">
                <a16:creationId xmlns:a16="http://schemas.microsoft.com/office/drawing/2014/main" id="{4B5A5ED2-3F79-0962-4D17-439AD2D8DE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7850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36F17-0D36-191E-5312-6CEBC3C3A0E5}"/>
              </a:ext>
            </a:extLst>
          </p:cNvPr>
          <p:cNvSpPr>
            <a:spLocks noGrp="1"/>
          </p:cNvSpPr>
          <p:nvPr>
            <p:ph type="title"/>
          </p:nvPr>
        </p:nvSpPr>
        <p:spPr/>
        <p:txBody>
          <a:bodyPr/>
          <a:lstStyle/>
          <a:p>
            <a:r>
              <a:rPr lang="en-AU" dirty="0">
                <a:latin typeface="+mj-lt"/>
              </a:rPr>
              <a:t>Perth city map (2)</a:t>
            </a:r>
          </a:p>
        </p:txBody>
      </p:sp>
      <p:pic>
        <p:nvPicPr>
          <p:cNvPr id="11" name="Picture 10" descr="Google map search with time for trip ">
            <a:extLst>
              <a:ext uri="{FF2B5EF4-FFF2-40B4-BE49-F238E27FC236}">
                <a16:creationId xmlns:a16="http://schemas.microsoft.com/office/drawing/2014/main" id="{44C57B2C-C184-0F80-0E01-745143D4A6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731" y="1030007"/>
            <a:ext cx="3265706" cy="1804733"/>
          </a:xfrm>
          <a:prstGeom prst="rect">
            <a:avLst/>
          </a:prstGeom>
        </p:spPr>
      </p:pic>
      <p:pic>
        <p:nvPicPr>
          <p:cNvPr id="13" name="Picture 12" descr="Time for trip">
            <a:extLst>
              <a:ext uri="{FF2B5EF4-FFF2-40B4-BE49-F238E27FC236}">
                <a16:creationId xmlns:a16="http://schemas.microsoft.com/office/drawing/2014/main" id="{A16A768A-3F9C-BFA8-A816-8060392E3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731" y="2834741"/>
            <a:ext cx="3265706" cy="647310"/>
          </a:xfrm>
          <a:prstGeom prst="rect">
            <a:avLst/>
          </a:prstGeom>
        </p:spPr>
      </p:pic>
      <p:grpSp>
        <p:nvGrpSpPr>
          <p:cNvPr id="10" name="Group 9" descr="Google map trip information including time taken">
            <a:extLst>
              <a:ext uri="{FF2B5EF4-FFF2-40B4-BE49-F238E27FC236}">
                <a16:creationId xmlns:a16="http://schemas.microsoft.com/office/drawing/2014/main" id="{834C46B3-53C2-115B-B3C3-C52A8141A6DB}"/>
              </a:ext>
            </a:extLst>
          </p:cNvPr>
          <p:cNvGrpSpPr/>
          <p:nvPr/>
        </p:nvGrpSpPr>
        <p:grpSpPr>
          <a:xfrm>
            <a:off x="234732" y="3723253"/>
            <a:ext cx="3265706" cy="2484835"/>
            <a:chOff x="234732" y="3723253"/>
            <a:chExt cx="3265706" cy="2484835"/>
          </a:xfrm>
        </p:grpSpPr>
        <p:pic>
          <p:nvPicPr>
            <p:cNvPr id="15" name="Picture 14">
              <a:extLst>
                <a:ext uri="{FF2B5EF4-FFF2-40B4-BE49-F238E27FC236}">
                  <a16:creationId xmlns:a16="http://schemas.microsoft.com/office/drawing/2014/main" id="{612A3C64-2504-A775-BFB6-BFB8C7F6AB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192" y="3723253"/>
              <a:ext cx="2843464" cy="1319367"/>
            </a:xfrm>
            <a:prstGeom prst="rect">
              <a:avLst/>
            </a:prstGeom>
          </p:spPr>
        </p:pic>
        <p:pic>
          <p:nvPicPr>
            <p:cNvPr id="17" name="Picture 16">
              <a:extLst>
                <a:ext uri="{FF2B5EF4-FFF2-40B4-BE49-F238E27FC236}">
                  <a16:creationId xmlns:a16="http://schemas.microsoft.com/office/drawing/2014/main" id="{B6868993-811D-15C5-8610-57708F06BE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143" y="5006901"/>
              <a:ext cx="2786088" cy="462445"/>
            </a:xfrm>
            <a:prstGeom prst="rect">
              <a:avLst/>
            </a:prstGeom>
          </p:spPr>
        </p:pic>
        <p:pic>
          <p:nvPicPr>
            <p:cNvPr id="21" name="Picture 20">
              <a:extLst>
                <a:ext uri="{FF2B5EF4-FFF2-40B4-BE49-F238E27FC236}">
                  <a16:creationId xmlns:a16="http://schemas.microsoft.com/office/drawing/2014/main" id="{EC099DB3-ECA4-91CC-869B-F202BD5435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732" y="5469346"/>
              <a:ext cx="3265706" cy="738742"/>
            </a:xfrm>
            <a:prstGeom prst="rect">
              <a:avLst/>
            </a:prstGeom>
          </p:spPr>
        </p:pic>
      </p:grpSp>
      <p:sp>
        <p:nvSpPr>
          <p:cNvPr id="22" name="Rectangle 21">
            <a:extLst>
              <a:ext uri="{FF2B5EF4-FFF2-40B4-BE49-F238E27FC236}">
                <a16:creationId xmlns:a16="http://schemas.microsoft.com/office/drawing/2014/main" id="{2DC6796D-48AC-ACDB-D1C1-82E98EE28C1D}"/>
              </a:ext>
              <a:ext uri="{C183D7F6-B498-43B3-948B-1728B52AA6E4}">
                <adec:decorative xmlns:adec="http://schemas.microsoft.com/office/drawing/2017/decorative" val="1"/>
              </a:ext>
            </a:extLst>
          </p:cNvPr>
          <p:cNvSpPr/>
          <p:nvPr/>
        </p:nvSpPr>
        <p:spPr>
          <a:xfrm>
            <a:off x="1057834" y="1382779"/>
            <a:ext cx="1622612"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D82FBB16-43C4-D4D3-BEC3-EB593E58FC3E}"/>
              </a:ext>
              <a:ext uri="{C183D7F6-B498-43B3-948B-1728B52AA6E4}">
                <adec:decorative xmlns:adec="http://schemas.microsoft.com/office/drawing/2017/decorative" val="1"/>
              </a:ext>
            </a:extLst>
          </p:cNvPr>
          <p:cNvSpPr/>
          <p:nvPr/>
        </p:nvSpPr>
        <p:spPr>
          <a:xfrm>
            <a:off x="699247" y="4042771"/>
            <a:ext cx="1981200" cy="127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E1A17207-9F76-0B9D-F5A3-9A60D0BD42DB}"/>
              </a:ext>
              <a:ext uri="{C183D7F6-B498-43B3-948B-1728B52AA6E4}">
                <adec:decorative xmlns:adec="http://schemas.microsoft.com/office/drawing/2017/decorative" val="1"/>
              </a:ext>
            </a:extLst>
          </p:cNvPr>
          <p:cNvSpPr/>
          <p:nvPr/>
        </p:nvSpPr>
        <p:spPr>
          <a:xfrm>
            <a:off x="321143" y="1106974"/>
            <a:ext cx="212624" cy="202917"/>
          </a:xfrm>
          <a:prstGeom prst="rect">
            <a:avLst/>
          </a:prstGeom>
          <a:solidFill>
            <a:srgbClr val="146C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8F937DDB-02D6-FD7C-4076-9053FFF48701}"/>
              </a:ext>
              <a:ext uri="{C183D7F6-B498-43B3-948B-1728B52AA6E4}">
                <adec:decorative xmlns:adec="http://schemas.microsoft.com/office/drawing/2017/decorative" val="1"/>
              </a:ext>
            </a:extLst>
          </p:cNvPr>
          <p:cNvSpPr/>
          <p:nvPr/>
        </p:nvSpPr>
        <p:spPr>
          <a:xfrm>
            <a:off x="317029" y="3749963"/>
            <a:ext cx="212624" cy="2029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156F5AD7-4B37-0677-21CE-77B612424DF0}"/>
              </a:ext>
              <a:ext uri="{C183D7F6-B498-43B3-948B-1728B52AA6E4}">
                <adec:decorative xmlns:adec="http://schemas.microsoft.com/office/drawing/2017/decorative" val="1"/>
              </a:ext>
            </a:extLst>
          </p:cNvPr>
          <p:cNvSpPr/>
          <p:nvPr/>
        </p:nvSpPr>
        <p:spPr>
          <a:xfrm>
            <a:off x="3209363" y="1030006"/>
            <a:ext cx="212624" cy="3122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descr="Map of Perth inner city with 3 locations The westin, Optus Stadium and Blasta Collective with 2 routes shown.">
            <a:extLst>
              <a:ext uri="{FF2B5EF4-FFF2-40B4-BE49-F238E27FC236}">
                <a16:creationId xmlns:a16="http://schemas.microsoft.com/office/drawing/2014/main" id="{D8EC7031-8188-05BB-B456-278565FA30A1}"/>
              </a:ext>
            </a:extLst>
          </p:cNvPr>
          <p:cNvPicPr>
            <a:picLocks noChangeAspect="1"/>
          </p:cNvPicPr>
          <p:nvPr/>
        </p:nvPicPr>
        <p:blipFill>
          <a:blip r:embed="rId7"/>
          <a:stretch>
            <a:fillRect/>
          </a:stretch>
        </p:blipFill>
        <p:spPr>
          <a:xfrm>
            <a:off x="3571286" y="1499938"/>
            <a:ext cx="8319242" cy="4446630"/>
          </a:xfrm>
          <a:prstGeom prst="rect">
            <a:avLst/>
          </a:prstGeom>
        </p:spPr>
      </p:pic>
      <p:sp>
        <p:nvSpPr>
          <p:cNvPr id="9" name="Text Placeholder 4">
            <a:extLst>
              <a:ext uri="{FF2B5EF4-FFF2-40B4-BE49-F238E27FC236}">
                <a16:creationId xmlns:a16="http://schemas.microsoft.com/office/drawing/2014/main" id="{E03FC370-42EB-CB03-6BF5-D5E33EAE2343}"/>
              </a:ext>
            </a:extLst>
          </p:cNvPr>
          <p:cNvSpPr txBox="1">
            <a:spLocks/>
          </p:cNvSpPr>
          <p:nvPr/>
        </p:nvSpPr>
        <p:spPr>
          <a:xfrm>
            <a:off x="348000" y="6460133"/>
            <a:ext cx="11484000" cy="39786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800" dirty="0">
                <a:hlinkClick r:id="rId8"/>
              </a:rPr>
              <a:t>Google Maps. Map data © Google</a:t>
            </a:r>
            <a:r>
              <a:rPr lang="en-AU" sz="800" dirty="0"/>
              <a:t>. https://www.google.com/maps</a:t>
            </a:r>
          </a:p>
        </p:txBody>
      </p:sp>
      <p:sp>
        <p:nvSpPr>
          <p:cNvPr id="2" name="Slide Number Placeholder 1">
            <a:extLst>
              <a:ext uri="{FF2B5EF4-FFF2-40B4-BE49-F238E27FC236}">
                <a16:creationId xmlns:a16="http://schemas.microsoft.com/office/drawing/2014/main" id="{F65D90E7-7FC6-87BF-B17C-DCE7579754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39371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Perth city network</a:t>
            </a:r>
          </a:p>
        </p:txBody>
      </p:sp>
      <p:sp>
        <p:nvSpPr>
          <p:cNvPr id="12" name="Text Placeholder 11" descr="A small network diagram of the 3 locations, The westin, Optus Stadium and Blasta Collective joined with 3 weighted edges">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pic>
        <p:nvPicPr>
          <p:cNvPr id="5" name="Picture 4" descr="A network diagram with 3 locations and weighted edges">
            <a:extLst>
              <a:ext uri="{FF2B5EF4-FFF2-40B4-BE49-F238E27FC236}">
                <a16:creationId xmlns:a16="http://schemas.microsoft.com/office/drawing/2014/main" id="{F4ACD6E6-84E5-4142-CD2B-1671304001E9}"/>
              </a:ext>
            </a:extLst>
          </p:cNvPr>
          <p:cNvPicPr>
            <a:picLocks noChangeAspect="1"/>
          </p:cNvPicPr>
          <p:nvPr/>
        </p:nvPicPr>
        <p:blipFill>
          <a:blip r:embed="rId3"/>
          <a:stretch>
            <a:fillRect/>
          </a:stretch>
        </p:blipFill>
        <p:spPr>
          <a:xfrm>
            <a:off x="997562" y="1160731"/>
            <a:ext cx="9572409" cy="4850941"/>
          </a:xfrm>
          <a:prstGeom prst="rect">
            <a:avLst/>
          </a:prstGeom>
        </p:spPr>
      </p:pic>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B97BF-2ED2-041A-836E-FE1FBB8C174C}"/>
              </a:ext>
            </a:extLst>
          </p:cNvPr>
          <p:cNvSpPr>
            <a:spLocks noGrp="1"/>
          </p:cNvSpPr>
          <p:nvPr>
            <p:ph type="title"/>
          </p:nvPr>
        </p:nvSpPr>
        <p:spPr/>
        <p:txBody>
          <a:bodyPr/>
          <a:lstStyle/>
          <a:p>
            <a:r>
              <a:rPr lang="en-AU" dirty="0"/>
              <a:t>Friends map – Coodanup</a:t>
            </a:r>
          </a:p>
        </p:txBody>
      </p:sp>
      <p:pic>
        <p:nvPicPr>
          <p:cNvPr id="9" name="Picture 8" descr="A network diagram of Bernie and her 6 friends houses on a google map">
            <a:extLst>
              <a:ext uri="{FF2B5EF4-FFF2-40B4-BE49-F238E27FC236}">
                <a16:creationId xmlns:a16="http://schemas.microsoft.com/office/drawing/2014/main" id="{D2E4EDE0-D98E-34B8-2DA4-D0E2B24D8189}"/>
              </a:ext>
            </a:extLst>
          </p:cNvPr>
          <p:cNvPicPr>
            <a:picLocks noChangeAspect="1"/>
          </p:cNvPicPr>
          <p:nvPr/>
        </p:nvPicPr>
        <p:blipFill>
          <a:blip r:embed="rId2"/>
          <a:stretch>
            <a:fillRect/>
          </a:stretch>
        </p:blipFill>
        <p:spPr>
          <a:xfrm>
            <a:off x="1611630" y="939693"/>
            <a:ext cx="9022909" cy="5472912"/>
          </a:xfrm>
          <a:prstGeom prst="rect">
            <a:avLst/>
          </a:prstGeom>
        </p:spPr>
      </p:pic>
      <p:sp>
        <p:nvSpPr>
          <p:cNvPr id="5" name="Text Placeholder 4">
            <a:extLst>
              <a:ext uri="{FF2B5EF4-FFF2-40B4-BE49-F238E27FC236}">
                <a16:creationId xmlns:a16="http://schemas.microsoft.com/office/drawing/2014/main" id="{71466F80-B5A2-B663-8AF7-853C29F32DE9}"/>
              </a:ext>
            </a:extLst>
          </p:cNvPr>
          <p:cNvSpPr>
            <a:spLocks noGrp="1"/>
          </p:cNvSpPr>
          <p:nvPr>
            <p:ph type="body" sz="quarter" idx="17"/>
          </p:nvPr>
        </p:nvSpPr>
        <p:spPr>
          <a:xfrm>
            <a:off x="348000" y="6479553"/>
            <a:ext cx="11484000" cy="271134"/>
          </a:xfrm>
        </p:spPr>
        <p:txBody>
          <a:bodyPr/>
          <a:lstStyle/>
          <a:p>
            <a:r>
              <a:rPr lang="en-AU" sz="800" dirty="0">
                <a:hlinkClick r:id="rId3"/>
              </a:rPr>
              <a:t>Google Maps. Map data © Google.</a:t>
            </a:r>
            <a:r>
              <a:rPr lang="nl-NL" sz="800">
                <a:hlinkClick r:id="rId3"/>
              </a:rPr>
              <a:t> </a:t>
            </a:r>
            <a:r>
              <a:rPr lang="nl-NL" sz="800"/>
              <a:t>https://www.google.com/maps</a:t>
            </a:r>
            <a:endParaRPr lang="en-AU" sz="800" dirty="0"/>
          </a:p>
        </p:txBody>
      </p:sp>
      <p:sp>
        <p:nvSpPr>
          <p:cNvPr id="2" name="Slide Number Placeholder 1">
            <a:extLst>
              <a:ext uri="{FF2B5EF4-FFF2-40B4-BE49-F238E27FC236}">
                <a16:creationId xmlns:a16="http://schemas.microsoft.com/office/drawing/2014/main" id="{F9D35753-5957-BE0F-8037-F6791B9FCE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7498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4AC7-2477-8DD2-8A72-793C208537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80F168-5731-2CE4-FE3F-68315CCA0D8F}"/>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85576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95D98-11A2-4DF0-B575-7F5100A61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6CCBAB-0661-49C0-A6B7-4F40E8E403E3}">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9191b990-ddf9-46cb-8ffe-20db9d3a58aa"/>
    <ds:schemaRef ds:uri="http://purl.org/dc/elements/1.1/"/>
    <ds:schemaRef ds:uri="95386ad3-46d6-4eb6-bbc1-9b19b13a5756"/>
    <ds:schemaRef ds:uri="http://www.w3.org/XML/1998/namespace"/>
  </ds:schemaRefs>
</ds:datastoreItem>
</file>

<file path=customXml/itemProps3.xml><?xml version="1.0" encoding="utf-8"?>
<ds:datastoreItem xmlns:ds="http://schemas.openxmlformats.org/officeDocument/2006/customXml" ds:itemID="{03E9D11B-2FEA-44A8-BC8B-A22E234D7B61}">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899</Words>
  <Application>Microsoft Office PowerPoint</Application>
  <PresentationFormat>Widescreen</PresentationFormat>
  <Paragraphs>82</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Public Sans</vt:lpstr>
      <vt:lpstr>Arial</vt:lpstr>
      <vt:lpstr>NSWG Corporate</vt:lpstr>
      <vt:lpstr>Introduction to networks</vt:lpstr>
      <vt:lpstr>Learning intentions and success criteria</vt:lpstr>
      <vt:lpstr>Activating prior knowledge</vt:lpstr>
      <vt:lpstr>Perth city map (1)</vt:lpstr>
      <vt:lpstr>Perth city map (2)</vt:lpstr>
      <vt:lpstr>Connecting learning</vt:lpstr>
      <vt:lpstr>Perth city network</vt:lpstr>
      <vt:lpstr>Friends map – Coodanup</vt:lpstr>
      <vt:lpstr>Releasing responsibility</vt:lpstr>
      <vt:lpstr>Friends network diagram – Coodanup</vt:lpstr>
      <vt:lpstr>NESA definitions (1)</vt:lpstr>
      <vt:lpstr>NESA definitions (2) </vt:lpstr>
      <vt:lpstr>Independent practice</vt:lpstr>
      <vt:lpstr>Sprouts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1 – Introduction to networks – Mathematics Standard</dc:title>
  <dc:creator>NSW Department of Education</dc:creator>
  <cp:keywords>Mathematics; Stage 6; Standard</cp:keywords>
  <dcterms:created xsi:type="dcterms:W3CDTF">2026-05-25T00:36:31Z</dcterms:created>
  <dcterms:modified xsi:type="dcterms:W3CDTF">2026-06-05T04:39:49Z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0x0101004A1D8124FFB2A1438B815462E05615AB</vt:lpwstr>
  </property>
</Properties>
</file>