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handoutMasterIdLst>
    <p:handoutMasterId r:id="rId26"/>
  </p:handoutMasterIdLst>
  <p:sldIdLst>
    <p:sldId id="26505" r:id="rId2"/>
    <p:sldId id="271" r:id="rId3"/>
    <p:sldId id="26534" r:id="rId4"/>
    <p:sldId id="26533" r:id="rId5"/>
    <p:sldId id="289" r:id="rId6"/>
    <p:sldId id="26383" r:id="rId7"/>
    <p:sldId id="26506" r:id="rId8"/>
    <p:sldId id="26523" r:id="rId9"/>
    <p:sldId id="26507" r:id="rId10"/>
    <p:sldId id="26524" r:id="rId11"/>
    <p:sldId id="26535" r:id="rId12"/>
    <p:sldId id="26526" r:id="rId13"/>
    <p:sldId id="26527" r:id="rId14"/>
    <p:sldId id="26508" r:id="rId15"/>
    <p:sldId id="26513" r:id="rId16"/>
    <p:sldId id="26528" r:id="rId17"/>
    <p:sldId id="26529" r:id="rId18"/>
    <p:sldId id="26530" r:id="rId19"/>
    <p:sldId id="26510" r:id="rId20"/>
    <p:sldId id="26531" r:id="rId21"/>
    <p:sldId id="26532"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id="{37641C72-2B0D-4DA7-863C-82465FA72A95}">
          <p14:sldIdLst>
            <p14:sldId id="26505"/>
            <p14:sldId id="271"/>
            <p14:sldId id="26534"/>
            <p14:sldId id="26533"/>
            <p14:sldId id="289"/>
            <p14:sldId id="26383"/>
            <p14:sldId id="26506"/>
            <p14:sldId id="26523"/>
            <p14:sldId id="26507"/>
            <p14:sldId id="26524"/>
            <p14:sldId id="26535"/>
            <p14:sldId id="26526"/>
            <p14:sldId id="26527"/>
            <p14:sldId id="26508"/>
            <p14:sldId id="26513"/>
            <p14:sldId id="26528"/>
            <p14:sldId id="26529"/>
            <p14:sldId id="26530"/>
            <p14:sldId id="26510"/>
            <p14:sldId id="26531"/>
            <p14:sldId id="2653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BB47"/>
    <a:srgbClr val="B51458"/>
    <a:srgbClr val="00ACC2"/>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7D7969-86A4-4EE3-81C5-6EF60553DF14}" v="2" dt="2026-05-12T01:49:13.10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2" y="450"/>
      </p:cViewPr>
      <p:guideLst>
        <p:guide orient="horz" pos="2160"/>
        <p:guide pos="3863"/>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8F9F-DB91-D32D-C46F-03C4CC88C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041BB-8A7A-BC90-CDA2-C9CC3C792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7B6B2-CEB6-65F1-E7CE-54042FA9C58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87A1347-F057-B7A3-689C-65D89DE14F08}"/>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07000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22949-8C08-207A-A89A-7562B7371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4DD2B-9AA5-A120-B69D-FD03B60BD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5FA63-CB3D-03F3-32BD-DF50BE3C92E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BFE47D-CD67-1E5E-0418-A252B0122704}"/>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104262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8C0D2-91C1-776C-66AE-1F7221C90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84F3A-8235-0F97-F333-8BB38CA8A5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66DE1-97BC-F9AC-20FE-AB4E388A8EF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629FA7F-DE56-AA97-0928-0BC3CB11E56C}"/>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60773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DB03E-0B81-1ACF-7771-9FE9EB049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AA0B5-F4A9-6CA3-5095-D0A316F97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851E0-425D-DF62-0A94-342AC86AD46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37667C9-BBC4-665A-0681-DE07DE040F91}"/>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82971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998195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0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sv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Applications of the BAC formula</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4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41623201-413F-E0C0-F12A-5F7C06B01F5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B2DC84-BB57-F143-780A-7C18450CBCE5}"/>
              </a:ext>
            </a:extLst>
          </p:cNvPr>
          <p:cNvSpPr>
            <a:spLocks noGrp="1"/>
          </p:cNvSpPr>
          <p:nvPr>
            <p:ph type="title"/>
          </p:nvPr>
        </p:nvSpPr>
        <p:spPr/>
        <p:txBody>
          <a:bodyPr/>
          <a:lstStyle/>
          <a:p>
            <a:r>
              <a:rPr lang="en-AU" dirty="0"/>
              <a:t>Calculating time</a:t>
            </a:r>
          </a:p>
        </p:txBody>
      </p:sp>
      <p:sp>
        <p:nvSpPr>
          <p:cNvPr id="4" name="Text Placeholder 3">
            <a:extLst>
              <a:ext uri="{FF2B5EF4-FFF2-40B4-BE49-F238E27FC236}">
                <a16:creationId xmlns:a16="http://schemas.microsoft.com/office/drawing/2014/main" id="{C0976A78-C3C6-4403-7E07-6C1319B47E07}"/>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40B3A2F-08F1-BC67-E43D-2B4A8FD0B1E9}"/>
                  </a:ext>
                </a:extLst>
              </p:cNvPr>
              <p:cNvSpPr>
                <a:spLocks noGrp="1"/>
              </p:cNvSpPr>
              <p:nvPr>
                <p:ph type="body" sz="quarter" idx="17"/>
              </p:nvPr>
            </p:nvSpPr>
            <p:spPr/>
            <p:txBody>
              <a:bodyPr/>
              <a:lstStyle/>
              <a:p>
                <a:r>
                  <a:rPr lang="en-AU" dirty="0"/>
                  <a:t>After Nathan leaves, Brock uses his personal breathalyser. It registers a BAC of </a:t>
                </a:r>
                <a14:m>
                  <m:oMath xmlns:m="http://schemas.openxmlformats.org/officeDocument/2006/math">
                    <m:r>
                      <a:rPr lang="en-AU" i="1" dirty="0" smtClean="0">
                        <a:latin typeface="Cambria Math" panose="02040503050406030204" pitchFamily="18" charset="0"/>
                      </a:rPr>
                      <m:t>0.015</m:t>
                    </m:r>
                  </m:oMath>
                </a14:m>
                <a:r>
                  <a:rPr lang="en-AU" dirty="0"/>
                  <a:t>. </a:t>
                </a:r>
              </a:p>
              <a:p>
                <a:r>
                  <a:rPr lang="en-AU" dirty="0"/>
                  <a:t>Brock has </a:t>
                </a:r>
                <a14:m>
                  <m:oMath xmlns:m="http://schemas.openxmlformats.org/officeDocument/2006/math">
                    <m:r>
                      <a:rPr lang="en-AU" i="1" dirty="0" smtClean="0">
                        <a:latin typeface="Cambria Math" panose="02040503050406030204" pitchFamily="18" charset="0"/>
                      </a:rPr>
                      <m:t>3</m:t>
                    </m:r>
                  </m:oMath>
                </a14:m>
                <a:r>
                  <a:rPr lang="en-AU" dirty="0"/>
                  <a:t> beers remaining. </a:t>
                </a:r>
              </a:p>
              <a:p>
                <a:r>
                  <a:rPr lang="en-AU" dirty="0"/>
                  <a:t>What is the shortest amount of time (to the nearest minute) that Brock can take to consume these beers, so that his BAC remains under </a:t>
                </a:r>
                <a14:m>
                  <m:oMath xmlns:m="http://schemas.openxmlformats.org/officeDocument/2006/math">
                    <m:r>
                      <a:rPr lang="en-AU" i="1" dirty="0" smtClean="0">
                        <a:latin typeface="Cambria Math" panose="02040503050406030204" pitchFamily="18" charset="0"/>
                      </a:rPr>
                      <m:t>0.05</m:t>
                    </m:r>
                  </m:oMath>
                </a14:m>
                <a:r>
                  <a:rPr lang="en-AU" dirty="0"/>
                  <a:t>? Note: Brock weighs </a:t>
                </a:r>
                <a14:m>
                  <m:oMath xmlns:m="http://schemas.openxmlformats.org/officeDocument/2006/math">
                    <m:r>
                      <a:rPr lang="en-AU" i="1" dirty="0" smtClean="0">
                        <a:latin typeface="Cambria Math" panose="02040503050406030204" pitchFamily="18" charset="0"/>
                      </a:rPr>
                      <m:t>90</m:t>
                    </m:r>
                    <m:r>
                      <a:rPr lang="en-AU" b="0" i="0" dirty="0" smtClean="0">
                        <a:latin typeface="Cambria Math" panose="02040503050406030204" pitchFamily="18" charset="0"/>
                      </a:rPr>
                      <m:t> </m:t>
                    </m:r>
                    <m:r>
                      <m:rPr>
                        <m:sty m:val="p"/>
                      </m:rPr>
                      <a:rPr lang="en-AU" i="0" dirty="0" smtClean="0">
                        <a:latin typeface="Cambria Math" panose="02040503050406030204" pitchFamily="18" charset="0"/>
                      </a:rPr>
                      <m:t>kg</m:t>
                    </m:r>
                  </m:oMath>
                </a14:m>
                <a:r>
                  <a:rPr lang="en-AU" dirty="0"/>
                  <a:t>, started drinking at </a:t>
                </a:r>
                <a14:m>
                  <m:oMath xmlns:m="http://schemas.openxmlformats.org/officeDocument/2006/math">
                    <m:r>
                      <a:rPr lang="en-AU" i="1" dirty="0" smtClean="0">
                        <a:latin typeface="Cambria Math" panose="02040503050406030204" pitchFamily="18" charset="0"/>
                      </a:rPr>
                      <m:t>12</m:t>
                    </m:r>
                    <m:r>
                      <a:rPr lang="en-AU" b="0" i="0" dirty="0" smtClean="0">
                        <a:latin typeface="Cambria Math" panose="02040503050406030204" pitchFamily="18" charset="0"/>
                      </a:rPr>
                      <m:t> </m:t>
                    </m:r>
                    <m:r>
                      <m:rPr>
                        <m:sty m:val="p"/>
                      </m:rPr>
                      <a:rPr lang="en-AU" i="0" dirty="0" smtClean="0">
                        <a:latin typeface="Cambria Math" panose="02040503050406030204" pitchFamily="18" charset="0"/>
                      </a:rPr>
                      <m:t>pm</m:t>
                    </m:r>
                  </m:oMath>
                </a14:m>
                <a:r>
                  <a:rPr lang="en-AU" dirty="0"/>
                  <a:t> and each can of beer is </a:t>
                </a:r>
                <a14:m>
                  <m:oMath xmlns:m="http://schemas.openxmlformats.org/officeDocument/2006/math">
                    <m:r>
                      <a:rPr lang="en-AU" i="1" dirty="0" smtClean="0">
                        <a:latin typeface="Cambria Math" panose="02040503050406030204" pitchFamily="18" charset="0"/>
                      </a:rPr>
                      <m:t>1.4</m:t>
                    </m:r>
                  </m:oMath>
                </a14:m>
                <a:r>
                  <a:rPr lang="en-AU" dirty="0"/>
                  <a:t> standard drinks. </a:t>
                </a:r>
              </a:p>
            </p:txBody>
          </p:sp>
        </mc:Choice>
        <mc:Fallback xmlns="">
          <p:sp>
            <p:nvSpPr>
              <p:cNvPr id="5" name="Text Placeholder 4">
                <a:extLst>
                  <a:ext uri="{FF2B5EF4-FFF2-40B4-BE49-F238E27FC236}">
                    <a16:creationId xmlns:a16="http://schemas.microsoft.com/office/drawing/2014/main" id="{940B3A2F-08F1-BC67-E43D-2B4A8FD0B1E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12" name="Graphic 11" descr="Living room with sofa">
            <a:extLst>
              <a:ext uri="{FF2B5EF4-FFF2-40B4-BE49-F238E27FC236}">
                <a16:creationId xmlns:a16="http://schemas.microsoft.com/office/drawing/2014/main" id="{5FC0ABE0-A922-60CF-10C5-6871AFDC278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94290" y="2983134"/>
            <a:ext cx="6600651" cy="3712866"/>
          </a:xfrm>
          <a:prstGeom prst="rect">
            <a:avLst/>
          </a:prstGeom>
        </p:spPr>
      </p:pic>
      <p:sp>
        <p:nvSpPr>
          <p:cNvPr id="2" name="Slide Number Placeholder 1">
            <a:extLst>
              <a:ext uri="{FF2B5EF4-FFF2-40B4-BE49-F238E27FC236}">
                <a16:creationId xmlns:a16="http://schemas.microsoft.com/office/drawing/2014/main" id="{3524BB06-AE6E-CD59-6E29-1230793C40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pic>
        <p:nvPicPr>
          <p:cNvPr id="9" name="Graphic 8" descr="Man with beard">
            <a:extLst>
              <a:ext uri="{FF2B5EF4-FFF2-40B4-BE49-F238E27FC236}">
                <a16:creationId xmlns:a16="http://schemas.microsoft.com/office/drawing/2014/main" id="{945A42D8-45F2-0F71-C448-037D42EADA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30702" y="4310424"/>
            <a:ext cx="663913" cy="2064497"/>
          </a:xfrm>
          <a:prstGeom prst="rect">
            <a:avLst/>
          </a:prstGeom>
        </p:spPr>
      </p:pic>
    </p:spTree>
    <p:extLst>
      <p:ext uri="{BB962C8B-B14F-4D97-AF65-F5344CB8AC3E}">
        <p14:creationId xmlns:p14="http://schemas.microsoft.com/office/powerpoint/2010/main" val="150441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0E0BC-3EC3-0FD5-F74B-3B4E63619B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F32805-0D77-881B-0DB9-2C5C7164AE87}"/>
              </a:ext>
            </a:extLst>
          </p:cNvPr>
          <p:cNvSpPr>
            <a:spLocks noGrp="1"/>
          </p:cNvSpPr>
          <p:nvPr>
            <p:ph type="title"/>
          </p:nvPr>
        </p:nvSpPr>
        <p:spPr/>
        <p:txBody>
          <a:bodyPr/>
          <a:lstStyle/>
          <a:p>
            <a:r>
              <a:rPr lang="en-AU" dirty="0"/>
              <a:t>Comparative solutions (2)</a:t>
            </a:r>
            <a:endParaRPr lang="en-AU" dirty="0">
              <a:latin typeface="+mj-lt"/>
            </a:endParaRPr>
          </a:p>
        </p:txBody>
      </p:sp>
      <p:sp>
        <p:nvSpPr>
          <p:cNvPr id="7" name="Text Placeholder 12">
            <a:extLst>
              <a:ext uri="{FF2B5EF4-FFF2-40B4-BE49-F238E27FC236}">
                <a16:creationId xmlns:a16="http://schemas.microsoft.com/office/drawing/2014/main" id="{E96F1A5B-A6F7-C3B7-CFD1-0C8F7AB95C16}"/>
              </a:ext>
            </a:extLst>
          </p:cNvPr>
          <p:cNvSpPr txBox="1">
            <a:spLocks/>
          </p:cNvSpPr>
          <p:nvPr/>
        </p:nvSpPr>
        <p:spPr>
          <a:xfrm>
            <a:off x="2091030" y="968609"/>
            <a:ext cx="1920356" cy="38424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j-lt"/>
              </a:rPr>
              <a:t>Matt’s solution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849AB30-28D8-3BAF-9479-AC4226FB2D17}"/>
                  </a:ext>
                </a:extLst>
              </p:cNvPr>
              <p:cNvSpPr txBox="1"/>
              <p:nvPr/>
            </p:nvSpPr>
            <p:spPr>
              <a:xfrm>
                <a:off x="259509" y="1452152"/>
                <a:ext cx="5407754" cy="4299062"/>
              </a:xfrm>
              <a:prstGeom prst="rect">
                <a:avLst/>
              </a:prstGeom>
              <a:noFill/>
            </p:spPr>
            <p:txBody>
              <a:bodyPr wrap="squar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AU" sz="1800" i="1" smtClean="0">
                              <a:latin typeface="Cambria Math" panose="02040503050406030204" pitchFamily="18" charset="0"/>
                            </a:rPr>
                          </m:ctrlPr>
                        </m:sSubPr>
                        <m:e>
                          <m:r>
                            <a:rPr lang="en-AU" sz="1800" i="1">
                              <a:latin typeface="Cambria Math" panose="02040503050406030204" pitchFamily="18" charset="0"/>
                            </a:rPr>
                            <m:t>𝐵𝐴𝐶</m:t>
                          </m:r>
                        </m:e>
                        <m:sub>
                          <m:r>
                            <a:rPr lang="en-AU" sz="1800" i="1">
                              <a:latin typeface="Cambria Math" panose="02040503050406030204" pitchFamily="18" charset="0"/>
                            </a:rPr>
                            <m:t>𝑚𝑎𝑙𝑒</m:t>
                          </m:r>
                        </m:sub>
                      </m:sSub>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r>
                            <a:rPr lang="en-AU" sz="1800" i="1">
                              <a:latin typeface="Cambria Math" panose="02040503050406030204" pitchFamily="18" charset="0"/>
                            </a:rPr>
                            <m:t>𝑁</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i="1">
                              <a:latin typeface="Cambria Math" panose="02040503050406030204" pitchFamily="18" charset="0"/>
                            </a:rPr>
                            <m:t>6.8</m:t>
                          </m:r>
                          <m:r>
                            <a:rPr lang="en-AU" sz="1800" i="1">
                              <a:latin typeface="Cambria Math" panose="02040503050406030204" pitchFamily="18" charset="0"/>
                            </a:rPr>
                            <m:t>𝑀</m:t>
                          </m:r>
                        </m:den>
                      </m:f>
                    </m:oMath>
                    <m:oMath xmlns:m="http://schemas.openxmlformats.org/officeDocument/2006/math">
                      <m:r>
                        <a:rPr lang="en-AU" sz="1800" b="0" i="1" smtClean="0">
                          <a:latin typeface="Cambria Math" panose="02040503050406030204" pitchFamily="18" charset="0"/>
                        </a:rPr>
                        <m:t>0.035</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10×1.4×3 −7.5×</m:t>
                          </m:r>
                          <m:r>
                            <a:rPr lang="en-AU" sz="1800" b="0" i="1" smtClean="0">
                              <a:latin typeface="Cambria Math" panose="02040503050406030204" pitchFamily="18" charset="0"/>
                            </a:rPr>
                            <m:t>𝐻</m:t>
                          </m:r>
                        </m:num>
                        <m:den>
                          <m:r>
                            <a:rPr lang="en-AU" sz="1800" b="0" i="1" smtClean="0">
                              <a:latin typeface="Cambria Math" panose="02040503050406030204" pitchFamily="18" charset="0"/>
                            </a:rPr>
                            <m:t>6.8×90</m:t>
                          </m:r>
                        </m:den>
                      </m:f>
                    </m:oMath>
                    <m:oMath xmlns:m="http://schemas.openxmlformats.org/officeDocument/2006/math">
                      <m:r>
                        <a:rPr lang="en-AU" sz="1800" b="0" i="1" smtClean="0">
                          <a:latin typeface="Cambria Math" panose="02040503050406030204" pitchFamily="18" charset="0"/>
                        </a:rPr>
                        <m:t>0.035</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42−7.5</m:t>
                          </m:r>
                          <m:r>
                            <a:rPr lang="en-AU" sz="1800" b="0" i="1" smtClean="0">
                              <a:latin typeface="Cambria Math" panose="02040503050406030204" pitchFamily="18" charset="0"/>
                            </a:rPr>
                            <m:t>𝐻</m:t>
                          </m:r>
                        </m:num>
                        <m:den>
                          <m:r>
                            <a:rPr lang="en-AU" sz="1800" b="0" i="1" smtClean="0">
                              <a:latin typeface="Cambria Math" panose="02040503050406030204" pitchFamily="18" charset="0"/>
                            </a:rPr>
                            <m:t>612</m:t>
                          </m:r>
                        </m:den>
                      </m:f>
                    </m:oMath>
                    <m:oMath xmlns:m="http://schemas.openxmlformats.org/officeDocument/2006/math">
                      <m:d>
                        <m:dPr>
                          <m:ctrlPr>
                            <a:rPr lang="en-AU" sz="1800" b="0" i="1" smtClean="0">
                              <a:latin typeface="Cambria Math" panose="02040503050406030204" pitchFamily="18" charset="0"/>
                            </a:rPr>
                          </m:ctrlPr>
                        </m:dPr>
                        <m:e>
                          <m:r>
                            <a:rPr lang="en-AU" sz="1800" b="0" i="1" smtClean="0">
                              <a:latin typeface="Cambria Math" panose="02040503050406030204" pitchFamily="18" charset="0"/>
                            </a:rPr>
                            <m:t>0.035×612</m:t>
                          </m:r>
                        </m:e>
                      </m:d>
                      <m:r>
                        <m:rPr>
                          <m:aln/>
                        </m:rPr>
                        <a:rPr lang="en-AU" sz="1800" b="0" i="1" smtClean="0">
                          <a:latin typeface="Cambria Math" panose="02040503050406030204" pitchFamily="18" charset="0"/>
                        </a:rPr>
                        <m:t>=</m:t>
                      </m:r>
                      <m:r>
                        <a:rPr lang="en-AU" sz="1800" b="0" i="0" smtClean="0">
                          <a:latin typeface="Cambria Math" panose="02040503050406030204" pitchFamily="18" charset="0"/>
                        </a:rPr>
                        <m:t>42−7.5</m:t>
                      </m:r>
                      <m:r>
                        <m:rPr>
                          <m:sty m:val="p"/>
                        </m:rPr>
                        <a:rPr lang="en-AU" sz="1800" b="0" i="0" smtClean="0">
                          <a:latin typeface="Cambria Math" panose="02040503050406030204" pitchFamily="18" charset="0"/>
                        </a:rPr>
                        <m:t>H</m:t>
                      </m:r>
                    </m:oMath>
                    <m:oMath xmlns:m="http://schemas.openxmlformats.org/officeDocument/2006/math">
                      <m:r>
                        <a:rPr lang="en-AU" sz="1800" i="1">
                          <a:latin typeface="Cambria Math" panose="02040503050406030204" pitchFamily="18" charset="0"/>
                        </a:rPr>
                        <m:t>2</m:t>
                      </m:r>
                      <m:r>
                        <a:rPr lang="en-AU" sz="1800" b="0" i="1" smtClean="0">
                          <a:latin typeface="Cambria Math" panose="02040503050406030204" pitchFamily="18" charset="0"/>
                        </a:rPr>
                        <m:t>1.42</m:t>
                      </m:r>
                      <m:r>
                        <m:rPr>
                          <m:aln/>
                        </m:rPr>
                        <a:rPr lang="en-AU" sz="1800" b="0" i="1" smtClean="0">
                          <a:latin typeface="Cambria Math" panose="02040503050406030204" pitchFamily="18" charset="0"/>
                        </a:rPr>
                        <m:t>=</m:t>
                      </m:r>
                      <m:r>
                        <a:rPr lang="en-AU" sz="1800" b="0" i="1" smtClean="0">
                          <a:latin typeface="Cambria Math" panose="02040503050406030204" pitchFamily="18" charset="0"/>
                        </a:rPr>
                        <m:t>42−7.5</m:t>
                      </m:r>
                      <m:r>
                        <a:rPr lang="en-AU" sz="1800" b="0" i="1" smtClean="0">
                          <a:latin typeface="Cambria Math" panose="02040503050406030204" pitchFamily="18" charset="0"/>
                        </a:rPr>
                        <m:t>𝐻</m:t>
                      </m:r>
                    </m:oMath>
                    <m:oMath xmlns:m="http://schemas.openxmlformats.org/officeDocument/2006/math">
                      <m:r>
                        <a:rPr lang="en-AU" sz="1800" b="0" i="1" smtClean="0">
                          <a:latin typeface="Cambria Math" panose="02040503050406030204" pitchFamily="18" charset="0"/>
                        </a:rPr>
                        <m:t>21.42−42</m:t>
                      </m:r>
                      <m:r>
                        <m:rPr>
                          <m:aln/>
                        </m:rPr>
                        <a:rPr lang="en-AU" sz="1800" b="0" i="1" smtClean="0">
                          <a:latin typeface="Cambria Math" panose="02040503050406030204" pitchFamily="18" charset="0"/>
                        </a:rPr>
                        <m:t>=</m:t>
                      </m:r>
                      <m:r>
                        <a:rPr lang="en-AU" sz="1800" b="0" i="1" smtClean="0">
                          <a:latin typeface="Cambria Math" panose="02040503050406030204" pitchFamily="18" charset="0"/>
                        </a:rPr>
                        <m:t>−7.5</m:t>
                      </m:r>
                      <m:r>
                        <a:rPr lang="en-AU" sz="1800" b="0" i="1" smtClean="0">
                          <a:latin typeface="Cambria Math" panose="02040503050406030204" pitchFamily="18" charset="0"/>
                        </a:rPr>
                        <m:t>𝐻</m:t>
                      </m:r>
                    </m:oMath>
                    <m:oMath xmlns:m="http://schemas.openxmlformats.org/officeDocument/2006/math">
                      <m:r>
                        <a:rPr lang="en-AU" sz="1800" b="0" i="1" smtClean="0">
                          <a:latin typeface="Cambria Math" panose="02040503050406030204" pitchFamily="18" charset="0"/>
                        </a:rPr>
                        <m:t>−20.58</m:t>
                      </m:r>
                      <m:r>
                        <m:rPr>
                          <m:aln/>
                        </m:rPr>
                        <a:rPr lang="en-AU" sz="1800" b="0" i="1" smtClean="0">
                          <a:latin typeface="Cambria Math" panose="02040503050406030204" pitchFamily="18" charset="0"/>
                        </a:rPr>
                        <m:t>=</m:t>
                      </m:r>
                      <m:r>
                        <a:rPr lang="en-AU" sz="1800" b="0" i="1" smtClean="0">
                          <a:latin typeface="Cambria Math" panose="02040503050406030204" pitchFamily="18" charset="0"/>
                        </a:rPr>
                        <m:t>−7.5</m:t>
                      </m:r>
                      <m:r>
                        <a:rPr lang="en-AU" sz="1800" b="0" i="1" smtClean="0">
                          <a:latin typeface="Cambria Math" panose="02040503050406030204" pitchFamily="18" charset="0"/>
                        </a:rPr>
                        <m:t>𝐻</m:t>
                      </m:r>
                    </m:oMath>
                    <m:oMath xmlns:m="http://schemas.openxmlformats.org/officeDocument/2006/math">
                      <m:r>
                        <a:rPr lang="en-AU" sz="1800" b="0" i="1" smtClean="0">
                          <a:latin typeface="Cambria Math" panose="02040503050406030204" pitchFamily="18" charset="0"/>
                        </a:rPr>
                        <m:t>−20.58÷−7.5</m:t>
                      </m:r>
                      <m:r>
                        <m:rPr>
                          <m:aln/>
                        </m:rPr>
                        <a:rPr lang="en-AU" sz="1800" b="0" i="1" smtClean="0">
                          <a:latin typeface="Cambria Math" panose="02040503050406030204" pitchFamily="18" charset="0"/>
                        </a:rPr>
                        <m:t>=</m:t>
                      </m:r>
                      <m:r>
                        <a:rPr lang="en-AU" sz="1800" b="0" i="1" smtClean="0">
                          <a:latin typeface="Cambria Math" panose="02040503050406030204" pitchFamily="18" charset="0"/>
                        </a:rPr>
                        <m:t>𝐻</m:t>
                      </m:r>
                    </m:oMath>
                    <m:oMath xmlns:m="http://schemas.openxmlformats.org/officeDocument/2006/math">
                      <m:r>
                        <a:rPr lang="en-AU" sz="1800" b="0" i="1" smtClean="0">
                          <a:latin typeface="Cambria Math" panose="02040503050406030204" pitchFamily="18" charset="0"/>
                        </a:rPr>
                        <m:t>𝐻</m:t>
                      </m:r>
                      <m:r>
                        <m:rPr>
                          <m:aln/>
                        </m:rPr>
                        <a:rPr lang="en-AU" sz="1800" b="0" i="1" smtClean="0">
                          <a:latin typeface="Cambria Math" panose="02040503050406030204" pitchFamily="18" charset="0"/>
                        </a:rPr>
                        <m:t>=</m:t>
                      </m:r>
                      <m:r>
                        <a:rPr lang="en-AU" sz="1800" b="0" i="1" smtClean="0">
                          <a:latin typeface="Cambria Math" panose="02040503050406030204" pitchFamily="18" charset="0"/>
                        </a:rPr>
                        <m:t>2.744</m:t>
                      </m:r>
                    </m:oMath>
                  </m:oMathPara>
                </a14:m>
                <a:endParaRPr lang="en-AU" sz="1800" b="0" i="1" dirty="0">
                  <a:latin typeface="Cambria Math" panose="02040503050406030204" pitchFamily="18" charset="0"/>
                </a:endParaRPr>
              </a:p>
              <a:p>
                <a:pPr>
                  <a:lnSpc>
                    <a:spcPct val="114000"/>
                  </a:lnSpc>
                </a:pPr>
                <a:r>
                  <a:rPr lang="en-AU" sz="1800" b="0" dirty="0">
                    <a:latin typeface="Public Sans" pitchFamily="2" charset="0"/>
                  </a:rPr>
                  <a:t>Hence, the shortest amount of time for Brock to consume the beers is </a:t>
                </a:r>
                <a14:m>
                  <m:oMath xmlns:m="http://schemas.openxmlformats.org/officeDocument/2006/math">
                    <m:r>
                      <a:rPr lang="en-AU" sz="1800" b="0" i="1" smtClean="0">
                        <a:latin typeface="Cambria Math" panose="02040503050406030204" pitchFamily="18" charset="0"/>
                      </a:rPr>
                      <m:t>2 </m:t>
                    </m:r>
                    <m:r>
                      <m:rPr>
                        <m:nor/>
                      </m:rPr>
                      <a:rPr lang="en-AU" sz="1800" b="0" i="0" smtClean="0">
                        <a:latin typeface="Cambria Math" panose="02040503050406030204" pitchFamily="18" charset="0"/>
                      </a:rPr>
                      <m:t>hours</m:t>
                    </m:r>
                    <m:r>
                      <m:rPr>
                        <m:nor/>
                      </m:rPr>
                      <a:rPr lang="en-AU" sz="1800" b="0" i="0" smtClean="0">
                        <a:latin typeface="Cambria Math" panose="02040503050406030204" pitchFamily="18" charset="0"/>
                      </a:rPr>
                      <m:t> </m:t>
                    </m:r>
                    <m:r>
                      <a:rPr lang="en-AU" sz="1800" b="0" i="1" smtClean="0">
                        <a:latin typeface="Cambria Math" panose="02040503050406030204" pitchFamily="18" charset="0"/>
                      </a:rPr>
                      <m:t>45 </m:t>
                    </m:r>
                    <m:r>
                      <m:rPr>
                        <m:nor/>
                      </m:rPr>
                      <a:rPr lang="en-AU" sz="1800" b="0" i="0" smtClean="0">
                        <a:latin typeface="Cambria Math" panose="02040503050406030204" pitchFamily="18" charset="0"/>
                      </a:rPr>
                      <m:t>minutes</m:t>
                    </m:r>
                  </m:oMath>
                </a14:m>
                <a:r>
                  <a:rPr lang="en-AU" sz="1800" b="0" i="1" dirty="0">
                    <a:latin typeface="Cambria Math" panose="02040503050406030204" pitchFamily="18" charset="0"/>
                  </a:rPr>
                  <a:t>.</a:t>
                </a:r>
              </a:p>
            </p:txBody>
          </p:sp>
        </mc:Choice>
        <mc:Fallback xmlns="">
          <p:sp>
            <p:nvSpPr>
              <p:cNvPr id="2" name="TextBox 1">
                <a:extLst>
                  <a:ext uri="{FF2B5EF4-FFF2-40B4-BE49-F238E27FC236}">
                    <a16:creationId xmlns:a16="http://schemas.microsoft.com/office/drawing/2014/main" id="{8849AB30-28D8-3BAF-9479-AC4226FB2D17}"/>
                  </a:ext>
                </a:extLst>
              </p:cNvPr>
              <p:cNvSpPr txBox="1">
                <a:spLocks noRot="1" noChangeAspect="1" noMove="1" noResize="1" noEditPoints="1" noAdjustHandles="1" noChangeArrowheads="1" noChangeShapeType="1" noTextEdit="1"/>
              </p:cNvSpPr>
              <p:nvPr/>
            </p:nvSpPr>
            <p:spPr>
              <a:xfrm>
                <a:off x="259509" y="1452152"/>
                <a:ext cx="5407754" cy="4299062"/>
              </a:xfrm>
              <a:prstGeom prst="rect">
                <a:avLst/>
              </a:prstGeom>
              <a:blipFill>
                <a:blip r:embed="rId4"/>
                <a:stretch>
                  <a:fillRect l="-2706" b="-2553"/>
                </a:stretch>
              </a:blipFill>
            </p:spPr>
            <p:txBody>
              <a:bodyPr/>
              <a:lstStyle/>
              <a:p>
                <a:r>
                  <a:rPr lang="en-AU">
                    <a:noFill/>
                  </a:rPr>
                  <a:t> </a:t>
                </a:r>
              </a:p>
            </p:txBody>
          </p:sp>
        </mc:Fallback>
      </mc:AlternateContent>
      <p:sp>
        <p:nvSpPr>
          <p:cNvPr id="8" name="Text Placeholder 12">
            <a:extLst>
              <a:ext uri="{FF2B5EF4-FFF2-40B4-BE49-F238E27FC236}">
                <a16:creationId xmlns:a16="http://schemas.microsoft.com/office/drawing/2014/main" id="{0ECC6F2C-BDD7-A34A-D2A7-5F48223625B8}"/>
              </a:ext>
            </a:extLst>
          </p:cNvPr>
          <p:cNvSpPr txBox="1">
            <a:spLocks/>
          </p:cNvSpPr>
          <p:nvPr/>
        </p:nvSpPr>
        <p:spPr>
          <a:xfrm>
            <a:off x="8180616" y="968609"/>
            <a:ext cx="2264369" cy="38424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j-lt"/>
              </a:rPr>
              <a:t>Jordan’s solutions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D5E01A2-A630-3BCA-A544-EACAC38095D0}"/>
                  </a:ext>
                </a:extLst>
              </p:cNvPr>
              <p:cNvSpPr txBox="1"/>
              <p:nvPr/>
            </p:nvSpPr>
            <p:spPr>
              <a:xfrm>
                <a:off x="6191250" y="1380500"/>
                <a:ext cx="5741241" cy="29909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1800" i="1" smtClean="0">
                              <a:latin typeface="Cambria Math" panose="02040503050406030204" pitchFamily="18" charset="0"/>
                            </a:rPr>
                          </m:ctrlPr>
                        </m:sSubPr>
                        <m:e>
                          <m:r>
                            <a:rPr lang="en-AU" sz="1800" i="1">
                              <a:latin typeface="Cambria Math" panose="02040503050406030204" pitchFamily="18" charset="0"/>
                            </a:rPr>
                            <m:t>𝐵𝐴𝐶</m:t>
                          </m:r>
                        </m:e>
                        <m:sub>
                          <m:r>
                            <a:rPr lang="en-AU" sz="1800" i="1">
                              <a:latin typeface="Cambria Math" panose="02040503050406030204" pitchFamily="18" charset="0"/>
                            </a:rPr>
                            <m:t>𝑚𝑎𝑙𝑒</m:t>
                          </m:r>
                        </m:sub>
                      </m:sSub>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r>
                            <a:rPr lang="en-AU" sz="1800" i="1">
                              <a:latin typeface="Cambria Math" panose="02040503050406030204" pitchFamily="18" charset="0"/>
                            </a:rPr>
                            <m:t>𝑁</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i="1">
                              <a:latin typeface="Cambria Math" panose="02040503050406030204" pitchFamily="18" charset="0"/>
                            </a:rPr>
                            <m:t>6.8</m:t>
                          </m:r>
                          <m:r>
                            <a:rPr lang="en-AU" sz="1800" i="1">
                              <a:latin typeface="Cambria Math" panose="02040503050406030204" pitchFamily="18" charset="0"/>
                            </a:rPr>
                            <m:t>𝑀</m:t>
                          </m:r>
                        </m:den>
                      </m:f>
                    </m:oMath>
                  </m:oMathPara>
                </a14:m>
                <a:br>
                  <a:rPr lang="en-AU" sz="1800" dirty="0"/>
                </a:br>
                <a:endParaRPr lang="en-AU" sz="1800" dirty="0"/>
              </a:p>
              <a:p>
                <a:r>
                  <a:rPr lang="en-AU" sz="1800" b="0" dirty="0"/>
                  <a:t>Substitute known values</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𝑁</m:t>
                      </m:r>
                      <m:r>
                        <a:rPr lang="en-AU" sz="1800" b="0" i="1" smtClean="0">
                          <a:latin typeface="Cambria Math" panose="02040503050406030204" pitchFamily="18" charset="0"/>
                        </a:rPr>
                        <m:t>=4.2, </m:t>
                      </m:r>
                      <m:r>
                        <a:rPr lang="en-AU" sz="1800" b="0" i="1" smtClean="0">
                          <a:latin typeface="Cambria Math" panose="02040503050406030204" pitchFamily="18" charset="0"/>
                        </a:rPr>
                        <m:t>𝑀</m:t>
                      </m:r>
                      <m:r>
                        <a:rPr lang="en-AU" sz="1800" b="0" i="1" smtClean="0">
                          <a:latin typeface="Cambria Math" panose="02040503050406030204" pitchFamily="18" charset="0"/>
                        </a:rPr>
                        <m:t>=90, </m:t>
                      </m:r>
                      <m:r>
                        <a:rPr lang="en-AU" sz="1800" b="0" i="1" smtClean="0">
                          <a:latin typeface="Cambria Math" panose="02040503050406030204" pitchFamily="18" charset="0"/>
                        </a:rPr>
                        <m:t>𝐵𝐴𝐶</m:t>
                      </m:r>
                      <m:r>
                        <a:rPr lang="en-AU" sz="1800" b="0" i="1" smtClean="0">
                          <a:latin typeface="Cambria Math" panose="02040503050406030204" pitchFamily="18" charset="0"/>
                        </a:rPr>
                        <m:t>=0.035</m:t>
                      </m:r>
                    </m:oMath>
                  </m:oMathPara>
                </a14:m>
                <a:endParaRPr lang="en-AU" sz="1800" b="0" dirty="0"/>
              </a:p>
              <a:p>
                <a:r>
                  <a:rPr lang="en-AU" sz="1800" b="0" dirty="0"/>
                  <a:t>Hence</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0.035</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42</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i="1">
                              <a:latin typeface="Cambria Math" panose="02040503050406030204" pitchFamily="18" charset="0"/>
                            </a:rPr>
                            <m:t>6</m:t>
                          </m:r>
                          <m:r>
                            <a:rPr lang="en-AU" sz="1800" b="0" i="1" smtClean="0">
                              <a:latin typeface="Cambria Math" panose="02040503050406030204" pitchFamily="18" charset="0"/>
                            </a:rPr>
                            <m:t>12</m:t>
                          </m:r>
                        </m:den>
                      </m:f>
                    </m:oMath>
                  </m:oMathPara>
                </a14:m>
                <a:endParaRPr lang="en-AU" sz="1800" b="0" dirty="0"/>
              </a:p>
              <a:p>
                <a:endParaRPr lang="en-AU" sz="1800" b="0" dirty="0"/>
              </a:p>
              <a:p>
                <a:r>
                  <a:rPr lang="en-AU" sz="1800" dirty="0"/>
                  <a:t>Guess, Check and Refine</a:t>
                </a:r>
              </a:p>
              <a:p>
                <a:endParaRPr lang="en-AU" sz="1800" dirty="0"/>
              </a:p>
              <a:p>
                <a:endParaRPr lang="en-AU" sz="1800" b="0" dirty="0"/>
              </a:p>
            </p:txBody>
          </p:sp>
        </mc:Choice>
        <mc:Fallback xmlns="">
          <p:sp>
            <p:nvSpPr>
              <p:cNvPr id="16" name="TextBox 15">
                <a:extLst>
                  <a:ext uri="{FF2B5EF4-FFF2-40B4-BE49-F238E27FC236}">
                    <a16:creationId xmlns:a16="http://schemas.microsoft.com/office/drawing/2014/main" id="{7D5E01A2-A630-3BCA-A544-EACAC38095D0}"/>
                  </a:ext>
                </a:extLst>
              </p:cNvPr>
              <p:cNvSpPr txBox="1">
                <a:spLocks noRot="1" noChangeAspect="1" noMove="1" noResize="1" noEditPoints="1" noAdjustHandles="1" noChangeArrowheads="1" noChangeShapeType="1" noTextEdit="1"/>
              </p:cNvSpPr>
              <p:nvPr/>
            </p:nvSpPr>
            <p:spPr>
              <a:xfrm>
                <a:off x="6191250" y="1380500"/>
                <a:ext cx="5741241" cy="2990947"/>
              </a:xfrm>
              <a:prstGeom prst="rect">
                <a:avLst/>
              </a:prstGeom>
              <a:blipFill>
                <a:blip r:embed="rId5"/>
                <a:stretch>
                  <a:fillRect l="-2550"/>
                </a:stretch>
              </a:blipFill>
            </p:spPr>
            <p:txBody>
              <a:bodyPr/>
              <a:lstStyle/>
              <a:p>
                <a:r>
                  <a:rPr lang="en-AU">
                    <a:noFill/>
                  </a:rPr>
                  <a:t> </a:t>
                </a:r>
              </a:p>
            </p:txBody>
          </p:sp>
        </mc:Fallback>
      </mc:AlternateContent>
      <p:sp>
        <p:nvSpPr>
          <p:cNvPr id="24" name="Speech Bubble: Rectangle with Corners Rounded 23">
            <a:extLst>
              <a:ext uri="{FF2B5EF4-FFF2-40B4-BE49-F238E27FC236}">
                <a16:creationId xmlns:a16="http://schemas.microsoft.com/office/drawing/2014/main" id="{9A809BB6-711B-3AB5-3D69-6B5E6EFAA5FD}"/>
              </a:ext>
            </a:extLst>
          </p:cNvPr>
          <p:cNvSpPr/>
          <p:nvPr/>
        </p:nvSpPr>
        <p:spPr>
          <a:xfrm>
            <a:off x="4624731" y="968609"/>
            <a:ext cx="2942539" cy="607549"/>
          </a:xfrm>
          <a:prstGeom prst="wedgeRoundRectCallout">
            <a:avLst>
              <a:gd name="adj1" fmla="val -13021"/>
              <a:gd name="adj2" fmla="val 228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What is the pros and cons of each method?</a:t>
            </a:r>
          </a:p>
        </p:txBody>
      </p:sp>
      <mc:AlternateContent xmlns:mc="http://schemas.openxmlformats.org/markup-compatibility/2006" xmlns:a14="http://schemas.microsoft.com/office/drawing/2010/main">
        <mc:Choice Requires="a14">
          <p:sp>
            <p:nvSpPr>
              <p:cNvPr id="20" name="Speech Bubble: Rectangle with Corners Rounded 19">
                <a:extLst>
                  <a:ext uri="{FF2B5EF4-FFF2-40B4-BE49-F238E27FC236}">
                    <a16:creationId xmlns:a16="http://schemas.microsoft.com/office/drawing/2014/main" id="{557EC121-1F15-2940-6FDF-533AC0CB7BFB}"/>
                  </a:ext>
                </a:extLst>
              </p:cNvPr>
              <p:cNvSpPr/>
              <p:nvPr/>
            </p:nvSpPr>
            <p:spPr>
              <a:xfrm>
                <a:off x="1107082" y="5889391"/>
                <a:ext cx="2748571" cy="869551"/>
              </a:xfrm>
              <a:prstGeom prst="wedgeRoundRectCallout">
                <a:avLst>
                  <a:gd name="adj1" fmla="val 31278"/>
                  <a:gd name="adj2" fmla="val -7052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do we convert </a:t>
                </a:r>
                <a14:m>
                  <m:oMath xmlns:m="http://schemas.openxmlformats.org/officeDocument/2006/math">
                    <m:r>
                      <a:rPr lang="en-AU" sz="1800" i="1" dirty="0" smtClean="0">
                        <a:latin typeface="Cambria Math" panose="02040503050406030204" pitchFamily="18" charset="0"/>
                      </a:rPr>
                      <m:t>2.744</m:t>
                    </m:r>
                  </m:oMath>
                </a14:m>
                <a:r>
                  <a:rPr lang="en-AU" sz="1800" dirty="0"/>
                  <a:t> to </a:t>
                </a:r>
                <a14:m>
                  <m:oMath xmlns:m="http://schemas.openxmlformats.org/officeDocument/2006/math">
                    <m:r>
                      <a:rPr lang="en-AU" sz="1800" i="1" dirty="0" smtClean="0">
                        <a:latin typeface="Cambria Math" panose="02040503050406030204" pitchFamily="18" charset="0"/>
                      </a:rPr>
                      <m:t>2 </m:t>
                    </m:r>
                    <m:r>
                      <m:rPr>
                        <m:nor/>
                      </m:rPr>
                      <a:rPr lang="en-AU" sz="1800" i="0" dirty="0" smtClean="0">
                        <a:latin typeface="Cambria Math" panose="02040503050406030204" pitchFamily="18" charset="0"/>
                      </a:rPr>
                      <m:t>hours</m:t>
                    </m:r>
                    <m:r>
                      <m:rPr>
                        <m:nor/>
                      </m:rPr>
                      <a:rPr lang="en-AU" sz="1800" i="0" dirty="0" smtClean="0">
                        <a:latin typeface="Cambria Math" panose="02040503050406030204" pitchFamily="18" charset="0"/>
                      </a:rPr>
                      <m:t> </m:t>
                    </m:r>
                    <m:r>
                      <a:rPr lang="en-AU" sz="1800" i="1" dirty="0" smtClean="0">
                        <a:latin typeface="Cambria Math" panose="02040503050406030204" pitchFamily="18" charset="0"/>
                      </a:rPr>
                      <m:t>45 </m:t>
                    </m:r>
                    <m:r>
                      <m:rPr>
                        <m:nor/>
                      </m:rPr>
                      <a:rPr lang="en-AU" sz="1800" i="0" dirty="0" smtClean="0">
                        <a:latin typeface="Cambria Math" panose="02040503050406030204" pitchFamily="18" charset="0"/>
                      </a:rPr>
                      <m:t>minutes</m:t>
                    </m:r>
                  </m:oMath>
                </a14:m>
                <a:r>
                  <a:rPr lang="en-AU" sz="1800" dirty="0"/>
                  <a:t>?</a:t>
                </a:r>
              </a:p>
            </p:txBody>
          </p:sp>
        </mc:Choice>
        <mc:Fallback xmlns="">
          <p:sp>
            <p:nvSpPr>
              <p:cNvPr id="20" name="Speech Bubble: Rectangle with Corners Rounded 19">
                <a:extLst>
                  <a:ext uri="{FF2B5EF4-FFF2-40B4-BE49-F238E27FC236}">
                    <a16:creationId xmlns:a16="http://schemas.microsoft.com/office/drawing/2014/main" id="{557EC121-1F15-2940-6FDF-533AC0CB7BFB}"/>
                  </a:ext>
                </a:extLst>
              </p:cNvPr>
              <p:cNvSpPr>
                <a:spLocks noRot="1" noChangeAspect="1" noMove="1" noResize="1" noEditPoints="1" noAdjustHandles="1" noChangeArrowheads="1" noChangeShapeType="1" noTextEdit="1"/>
              </p:cNvSpPr>
              <p:nvPr/>
            </p:nvSpPr>
            <p:spPr>
              <a:xfrm>
                <a:off x="1107082" y="5889391"/>
                <a:ext cx="2748571" cy="869551"/>
              </a:xfrm>
              <a:prstGeom prst="wedgeRoundRectCallout">
                <a:avLst>
                  <a:gd name="adj1" fmla="val 31278"/>
                  <a:gd name="adj2" fmla="val -70529"/>
                  <a:gd name="adj3" fmla="val 16667"/>
                </a:avLst>
              </a:prstGeom>
              <a:blipFill>
                <a:blip r:embed="rId6"/>
                <a:stretch>
                  <a:fillRect b="-1028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5458059B-5FC2-9394-60EB-A12D3AC665FE}"/>
                  </a:ext>
                </a:extLst>
              </p:cNvPr>
              <p:cNvGraphicFramePr>
                <a:graphicFrameLocks noGrp="1"/>
              </p:cNvGraphicFramePr>
              <p:nvPr>
                <p:extLst>
                  <p:ext uri="{D42A27DB-BD31-4B8C-83A1-F6EECF244321}">
                    <p14:modId xmlns:p14="http://schemas.microsoft.com/office/powerpoint/2010/main" val="898938685"/>
                  </p:ext>
                </p:extLst>
              </p:nvPr>
            </p:nvGraphicFramePr>
            <p:xfrm>
              <a:off x="6191250" y="3804872"/>
              <a:ext cx="5927407" cy="2992120"/>
            </p:xfrm>
            <a:graphic>
              <a:graphicData uri="http://schemas.openxmlformats.org/drawingml/2006/table">
                <a:tbl>
                  <a:tblPr firstRow="1" bandRow="1">
                    <a:tableStyleId>{5A111915-BE36-4E01-A7E5-04B1672EAD32}</a:tableStyleId>
                  </a:tblPr>
                  <a:tblGrid>
                    <a:gridCol w="817880">
                      <a:extLst>
                        <a:ext uri="{9D8B030D-6E8A-4147-A177-3AD203B41FA5}">
                          <a16:colId xmlns:a16="http://schemas.microsoft.com/office/drawing/2014/main" val="490945241"/>
                        </a:ext>
                      </a:extLst>
                    </a:gridCol>
                    <a:gridCol w="2420738">
                      <a:extLst>
                        <a:ext uri="{9D8B030D-6E8A-4147-A177-3AD203B41FA5}">
                          <a16:colId xmlns:a16="http://schemas.microsoft.com/office/drawing/2014/main" val="1331033876"/>
                        </a:ext>
                      </a:extLst>
                    </a:gridCol>
                    <a:gridCol w="957574">
                      <a:extLst>
                        <a:ext uri="{9D8B030D-6E8A-4147-A177-3AD203B41FA5}">
                          <a16:colId xmlns:a16="http://schemas.microsoft.com/office/drawing/2014/main" val="3740772546"/>
                        </a:ext>
                      </a:extLst>
                    </a:gridCol>
                    <a:gridCol w="1731215">
                      <a:extLst>
                        <a:ext uri="{9D8B030D-6E8A-4147-A177-3AD203B41FA5}">
                          <a16:colId xmlns:a16="http://schemas.microsoft.com/office/drawing/2014/main" val="3196263053"/>
                        </a:ext>
                      </a:extLst>
                    </a:gridCol>
                  </a:tblGrid>
                  <a:tr h="631940">
                    <a:tc>
                      <a:txBody>
                        <a:bodyPr/>
                        <a:lstStyle/>
                        <a:p>
                          <a:r>
                            <a:rPr lang="en-AU"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BAC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Above or below 0.035?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821121"/>
                      </a:ext>
                    </a:extLst>
                  </a:tr>
                  <a:tr h="490255">
                    <a:tc>
                      <a:txBody>
                        <a:bodyPr/>
                        <a:lstStyle/>
                        <a:p>
                          <a:r>
                            <a:rPr lang="en-AU"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
                                  <m:fPr>
                                    <m:ctrlPr>
                                      <a:rPr lang="en-AU" sz="1400" b="0" i="1" smtClean="0">
                                        <a:solidFill>
                                          <a:schemeClr val="tx1"/>
                                        </a:solidFill>
                                        <a:latin typeface="Cambria Math" panose="02040503050406030204" pitchFamily="18" charset="0"/>
                                      </a:rPr>
                                    </m:ctrlPr>
                                  </m:fPr>
                                  <m:num>
                                    <m:r>
                                      <a:rPr lang="en-AU" sz="1400" b="0" i="1" smtClean="0">
                                        <a:solidFill>
                                          <a:schemeClr val="tx1"/>
                                        </a:solidFill>
                                        <a:latin typeface="Cambria Math" panose="02040503050406030204" pitchFamily="18" charset="0"/>
                                      </a:rPr>
                                      <m:t>42−7.5×2</m:t>
                                    </m:r>
                                  </m:num>
                                  <m:den>
                                    <m:r>
                                      <a:rPr lang="en-AU" sz="1400" b="0" i="1" smtClean="0">
                                        <a:solidFill>
                                          <a:schemeClr val="tx1"/>
                                        </a:solidFill>
                                        <a:latin typeface="Cambria Math" panose="02040503050406030204" pitchFamily="18" charset="0"/>
                                      </a:rPr>
                                      <m:t>612</m:t>
                                    </m:r>
                                  </m:den>
                                </m:f>
                              </m:oMath>
                            </m:oMathPara>
                          </a14:m>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0.0441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463540"/>
                      </a:ext>
                    </a:extLst>
                  </a:tr>
                  <a:tr h="490255">
                    <a:tc>
                      <a:txBody>
                        <a:bodyPr/>
                        <a:lstStyle/>
                        <a:p>
                          <a:r>
                            <a:rPr lang="en-AU"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
                                  <m:fPr>
                                    <m:ctrlPr>
                                      <a:rPr lang="en-AU" sz="1400" b="0" i="1" smtClean="0">
                                        <a:solidFill>
                                          <a:schemeClr val="tx1"/>
                                        </a:solidFill>
                                        <a:latin typeface="Cambria Math" panose="02040503050406030204" pitchFamily="18" charset="0"/>
                                      </a:rPr>
                                    </m:ctrlPr>
                                  </m:fPr>
                                  <m:num>
                                    <m:r>
                                      <a:rPr lang="en-AU" sz="1400" b="0" i="1" smtClean="0">
                                        <a:solidFill>
                                          <a:schemeClr val="tx1"/>
                                        </a:solidFill>
                                        <a:latin typeface="Cambria Math" panose="02040503050406030204" pitchFamily="18" charset="0"/>
                                      </a:rPr>
                                      <m:t>42−7.5×2.5</m:t>
                                    </m:r>
                                  </m:num>
                                  <m:den>
                                    <m:r>
                                      <a:rPr lang="en-AU" sz="1400" b="0" i="1" smtClean="0">
                                        <a:solidFill>
                                          <a:schemeClr val="tx1"/>
                                        </a:solidFill>
                                        <a:latin typeface="Cambria Math" panose="02040503050406030204" pitchFamily="18" charset="0"/>
                                      </a:rPr>
                                      <m:t>612</m:t>
                                    </m:r>
                                  </m:den>
                                </m:f>
                              </m:oMath>
                            </m:oMathPara>
                          </a14:m>
                          <a:endParaRPr lang="en-A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0.0379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37824"/>
                      </a:ext>
                    </a:extLst>
                  </a:tr>
                  <a:tr h="490255">
                    <a:tc>
                      <a:txBody>
                        <a:bodyPr/>
                        <a:lstStyle/>
                        <a:p>
                          <a:r>
                            <a:rPr lang="en-AU"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
                                  <m:fPr>
                                    <m:ctrlPr>
                                      <a:rPr lang="en-AU" sz="1400" b="0" i="1" smtClean="0">
                                        <a:solidFill>
                                          <a:schemeClr val="tx1"/>
                                        </a:solidFill>
                                        <a:latin typeface="Cambria Math" panose="02040503050406030204" pitchFamily="18" charset="0"/>
                                      </a:rPr>
                                    </m:ctrlPr>
                                  </m:fPr>
                                  <m:num>
                                    <m:r>
                                      <a:rPr lang="en-AU" sz="1400" b="0" i="1" smtClean="0">
                                        <a:solidFill>
                                          <a:schemeClr val="tx1"/>
                                        </a:solidFill>
                                        <a:latin typeface="Cambria Math" panose="02040503050406030204" pitchFamily="18" charset="0"/>
                                      </a:rPr>
                                      <m:t>42−7.5×2.7</m:t>
                                    </m:r>
                                  </m:num>
                                  <m:den>
                                    <m:r>
                                      <a:rPr lang="en-AU" sz="1400" b="0" i="1" smtClean="0">
                                        <a:solidFill>
                                          <a:schemeClr val="tx1"/>
                                        </a:solidFill>
                                        <a:latin typeface="Cambria Math" panose="02040503050406030204" pitchFamily="18" charset="0"/>
                                      </a:rPr>
                                      <m:t>612</m:t>
                                    </m:r>
                                  </m:den>
                                </m:f>
                              </m:oMath>
                            </m:oMathPara>
                          </a14:m>
                          <a:endParaRPr lang="en-A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0.0355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Slightly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3352672"/>
                      </a:ext>
                    </a:extLst>
                  </a:tr>
                  <a:tr h="361109">
                    <a:tc>
                      <a:txBody>
                        <a:bodyPr/>
                        <a:lstStyle/>
                        <a:p>
                          <a:r>
                            <a:rPr lang="en-AU" dirty="0">
                              <a:solidFill>
                                <a:schemeClr val="tx1"/>
                              </a:solidFill>
                            </a:rPr>
                            <a: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851838"/>
                      </a:ext>
                    </a:extLst>
                  </a:tr>
                  <a:tr h="490255">
                    <a:tc>
                      <a:txBody>
                        <a:bodyPr/>
                        <a:lstStyle/>
                        <a:p>
                          <a:r>
                            <a:rPr lang="en-AU" dirty="0">
                              <a:solidFill>
                                <a:schemeClr val="tx1"/>
                              </a:solidFill>
                            </a:rPr>
                            <a:t>2.744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
                                  <m:fPr>
                                    <m:ctrlPr>
                                      <a:rPr lang="en-AU" sz="1400" b="0" i="1" smtClean="0">
                                        <a:solidFill>
                                          <a:schemeClr val="tx1"/>
                                        </a:solidFill>
                                        <a:latin typeface="Cambria Math" panose="02040503050406030204" pitchFamily="18" charset="0"/>
                                      </a:rPr>
                                    </m:ctrlPr>
                                  </m:fPr>
                                  <m:num>
                                    <m:r>
                                      <a:rPr lang="en-AU" sz="1400" b="0" i="1" smtClean="0">
                                        <a:solidFill>
                                          <a:schemeClr val="tx1"/>
                                        </a:solidFill>
                                        <a:latin typeface="Cambria Math" panose="02040503050406030204" pitchFamily="18" charset="0"/>
                                      </a:rPr>
                                      <m:t>42−7.5×2.74</m:t>
                                    </m:r>
                                  </m:num>
                                  <m:den>
                                    <m:r>
                                      <a:rPr lang="en-AU" sz="1400" b="0" i="1" smtClean="0">
                                        <a:solidFill>
                                          <a:schemeClr val="tx1"/>
                                        </a:solidFill>
                                        <a:latin typeface="Cambria Math" panose="02040503050406030204" pitchFamily="18" charset="0"/>
                                      </a:rPr>
                                      <m:t>612</m:t>
                                    </m:r>
                                  </m:den>
                                </m:f>
                              </m:oMath>
                            </m:oMathPara>
                          </a14:m>
                          <a:endParaRPr lang="en-A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0.035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Exact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385930"/>
                      </a:ext>
                    </a:extLst>
                  </a:tr>
                </a:tbl>
              </a:graphicData>
            </a:graphic>
          </p:graphicFrame>
        </mc:Choice>
        <mc:Fallback xmlns="">
          <p:graphicFrame>
            <p:nvGraphicFramePr>
              <p:cNvPr id="3" name="Table 2">
                <a:extLst>
                  <a:ext uri="{FF2B5EF4-FFF2-40B4-BE49-F238E27FC236}">
                    <a16:creationId xmlns:a16="http://schemas.microsoft.com/office/drawing/2014/main" id="{5458059B-5FC2-9394-60EB-A12D3AC665FE}"/>
                  </a:ext>
                </a:extLst>
              </p:cNvPr>
              <p:cNvGraphicFramePr>
                <a:graphicFrameLocks noGrp="1"/>
              </p:cNvGraphicFramePr>
              <p:nvPr>
                <p:extLst>
                  <p:ext uri="{D42A27DB-BD31-4B8C-83A1-F6EECF244321}">
                    <p14:modId xmlns:p14="http://schemas.microsoft.com/office/powerpoint/2010/main" val="898938685"/>
                  </p:ext>
                </p:extLst>
              </p:nvPr>
            </p:nvGraphicFramePr>
            <p:xfrm>
              <a:off x="6191250" y="3804872"/>
              <a:ext cx="5927407" cy="2992120"/>
            </p:xfrm>
            <a:graphic>
              <a:graphicData uri="http://schemas.openxmlformats.org/drawingml/2006/table">
                <a:tbl>
                  <a:tblPr firstRow="1" bandRow="1">
                    <a:tableStyleId>{5A111915-BE36-4E01-A7E5-04B1672EAD32}</a:tableStyleId>
                  </a:tblPr>
                  <a:tblGrid>
                    <a:gridCol w="817880">
                      <a:extLst>
                        <a:ext uri="{9D8B030D-6E8A-4147-A177-3AD203B41FA5}">
                          <a16:colId xmlns:a16="http://schemas.microsoft.com/office/drawing/2014/main" val="490945241"/>
                        </a:ext>
                      </a:extLst>
                    </a:gridCol>
                    <a:gridCol w="2420738">
                      <a:extLst>
                        <a:ext uri="{9D8B030D-6E8A-4147-A177-3AD203B41FA5}">
                          <a16:colId xmlns:a16="http://schemas.microsoft.com/office/drawing/2014/main" val="1331033876"/>
                        </a:ext>
                      </a:extLst>
                    </a:gridCol>
                    <a:gridCol w="957574">
                      <a:extLst>
                        <a:ext uri="{9D8B030D-6E8A-4147-A177-3AD203B41FA5}">
                          <a16:colId xmlns:a16="http://schemas.microsoft.com/office/drawing/2014/main" val="3740772546"/>
                        </a:ext>
                      </a:extLst>
                    </a:gridCol>
                    <a:gridCol w="1731215">
                      <a:extLst>
                        <a:ext uri="{9D8B030D-6E8A-4147-A177-3AD203B41FA5}">
                          <a16:colId xmlns:a16="http://schemas.microsoft.com/office/drawing/2014/main" val="3196263053"/>
                        </a:ext>
                      </a:extLst>
                    </a:gridCol>
                  </a:tblGrid>
                  <a:tr h="640080">
                    <a:tc>
                      <a:txBody>
                        <a:bodyPr/>
                        <a:lstStyle/>
                        <a:p>
                          <a:r>
                            <a:rPr lang="en-AU"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BAC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Above or below 0.035?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821121"/>
                      </a:ext>
                    </a:extLst>
                  </a:tr>
                  <a:tr h="496570">
                    <a:tc>
                      <a:txBody>
                        <a:bodyPr/>
                        <a:lstStyle/>
                        <a:p>
                          <a:r>
                            <a:rPr lang="en-AU"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3920" t="-134146" r="-111558" b="-374390"/>
                          </a:stretch>
                        </a:blipFill>
                      </a:tcPr>
                    </a:tc>
                    <a:tc>
                      <a:txBody>
                        <a:bodyPr/>
                        <a:lstStyle/>
                        <a:p>
                          <a:r>
                            <a:rPr lang="en-AU" dirty="0">
                              <a:solidFill>
                                <a:schemeClr val="tx1"/>
                              </a:solidFill>
                            </a:rPr>
                            <a:t>0.0441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463540"/>
                      </a:ext>
                    </a:extLst>
                  </a:tr>
                  <a:tr h="496570">
                    <a:tc>
                      <a:txBody>
                        <a:bodyPr/>
                        <a:lstStyle/>
                        <a:p>
                          <a:r>
                            <a:rPr lang="en-AU"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3920" t="-237037" r="-111558" b="-279012"/>
                          </a:stretch>
                        </a:blipFill>
                      </a:tcPr>
                    </a:tc>
                    <a:tc>
                      <a:txBody>
                        <a:bodyPr/>
                        <a:lstStyle/>
                        <a:p>
                          <a:r>
                            <a:rPr lang="en-AU" dirty="0">
                              <a:solidFill>
                                <a:schemeClr val="tx1"/>
                              </a:solidFill>
                            </a:rPr>
                            <a:t>0.0379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37824"/>
                      </a:ext>
                    </a:extLst>
                  </a:tr>
                  <a:tr h="496570">
                    <a:tc>
                      <a:txBody>
                        <a:bodyPr/>
                        <a:lstStyle/>
                        <a:p>
                          <a:r>
                            <a:rPr lang="en-AU"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3920" t="-337037" r="-111558" b="-179012"/>
                          </a:stretch>
                        </a:blipFill>
                      </a:tcPr>
                    </a:tc>
                    <a:tc>
                      <a:txBody>
                        <a:bodyPr/>
                        <a:lstStyle/>
                        <a:p>
                          <a:r>
                            <a:rPr lang="en-AU" dirty="0">
                              <a:solidFill>
                                <a:schemeClr val="tx1"/>
                              </a:solidFill>
                            </a:rPr>
                            <a:t>0.0355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Slightly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3352672"/>
                      </a:ext>
                    </a:extLst>
                  </a:tr>
                  <a:tr h="365760">
                    <a:tc>
                      <a:txBody>
                        <a:bodyPr/>
                        <a:lstStyle/>
                        <a:p>
                          <a:r>
                            <a:rPr lang="en-AU" dirty="0">
                              <a:solidFill>
                                <a:schemeClr val="tx1"/>
                              </a:solidFill>
                            </a:rPr>
                            <a: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851838"/>
                      </a:ext>
                    </a:extLst>
                  </a:tr>
                  <a:tr h="496570">
                    <a:tc>
                      <a:txBody>
                        <a:bodyPr/>
                        <a:lstStyle/>
                        <a:p>
                          <a:r>
                            <a:rPr lang="en-AU" dirty="0">
                              <a:solidFill>
                                <a:schemeClr val="tx1"/>
                              </a:solidFill>
                            </a:rPr>
                            <a:t>2.744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3920" t="-512346" r="-111558" b="-3704"/>
                          </a:stretch>
                        </a:blipFill>
                      </a:tcPr>
                    </a:tc>
                    <a:tc>
                      <a:txBody>
                        <a:bodyPr/>
                        <a:lstStyle/>
                        <a:p>
                          <a:r>
                            <a:rPr lang="en-AU" dirty="0">
                              <a:solidFill>
                                <a:schemeClr val="tx1"/>
                              </a:solidFill>
                            </a:rPr>
                            <a:t>0.035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solidFill>
                                <a:schemeClr val="tx1"/>
                              </a:solidFill>
                            </a:rPr>
                            <a:t>Exact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385930"/>
                      </a:ext>
                    </a:extLst>
                  </a:tr>
                </a:tbl>
              </a:graphicData>
            </a:graphic>
          </p:graphicFrame>
        </mc:Fallback>
      </mc:AlternateContent>
      <p:sp>
        <p:nvSpPr>
          <p:cNvPr id="5" name="Arrow: Right 4">
            <a:extLst>
              <a:ext uri="{FF2B5EF4-FFF2-40B4-BE49-F238E27FC236}">
                <a16:creationId xmlns:a16="http://schemas.microsoft.com/office/drawing/2014/main" id="{7C953E77-91DE-5572-0A8F-C95A68D77F22}"/>
              </a:ext>
              <a:ext uri="{C183D7F6-B498-43B3-948B-1728B52AA6E4}">
                <adec:decorative xmlns:adec="http://schemas.microsoft.com/office/drawing/2017/decorative" val="1"/>
              </a:ext>
            </a:extLst>
          </p:cNvPr>
          <p:cNvSpPr/>
          <p:nvPr/>
        </p:nvSpPr>
        <p:spPr>
          <a:xfrm rot="13498910">
            <a:off x="4987035" y="5943737"/>
            <a:ext cx="1322580" cy="2126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descr="Coloured box outlining the bottom row of the table.">
            <a:extLst>
              <a:ext uri="{FF2B5EF4-FFF2-40B4-BE49-F238E27FC236}">
                <a16:creationId xmlns:a16="http://schemas.microsoft.com/office/drawing/2014/main" id="{9EF5008D-672D-DD55-AA63-971048D1B702}"/>
              </a:ext>
            </a:extLst>
          </p:cNvPr>
          <p:cNvSpPr/>
          <p:nvPr/>
        </p:nvSpPr>
        <p:spPr>
          <a:xfrm>
            <a:off x="6191250" y="6323377"/>
            <a:ext cx="5927407" cy="472442"/>
          </a:xfrm>
          <a:prstGeom prst="rect">
            <a:avLst/>
          </a:prstGeom>
          <a:noFill/>
          <a:ln w="57150">
            <a:solidFill>
              <a:srgbClr val="64BB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781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B8B2BF-5671-3336-DFC8-ECE8E58B37B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F8C72F9F-897B-3ADE-CC9C-1BFD4873AD3D}"/>
              </a:ext>
            </a:extLst>
          </p:cNvPr>
          <p:cNvSpPr>
            <a:spLocks noGrp="1"/>
          </p:cNvSpPr>
          <p:nvPr>
            <p:ph type="title"/>
          </p:nvPr>
        </p:nvSpPr>
        <p:spPr/>
        <p:txBody>
          <a:bodyPr/>
          <a:lstStyle/>
          <a:p>
            <a:r>
              <a:rPr lang="en-AU" dirty="0"/>
              <a:t>Returning BAC to 0 (1)</a:t>
            </a:r>
          </a:p>
        </p:txBody>
      </p:sp>
      <p:sp>
        <p:nvSpPr>
          <p:cNvPr id="4" name="Text Placeholder 3">
            <a:extLst>
              <a:ext uri="{FF2B5EF4-FFF2-40B4-BE49-F238E27FC236}">
                <a16:creationId xmlns:a16="http://schemas.microsoft.com/office/drawing/2014/main" id="{C868AD8C-8F1D-BB7E-0061-B00D76BCE15F}"/>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D4DD4EA-D601-83C5-A490-8AD553266E30}"/>
                  </a:ext>
                </a:extLst>
              </p:cNvPr>
              <p:cNvSpPr>
                <a:spLocks noGrp="1"/>
              </p:cNvSpPr>
              <p:nvPr>
                <p:ph type="body" sz="quarter" idx="17"/>
              </p:nvPr>
            </p:nvSpPr>
            <p:spPr/>
            <p:txBody>
              <a:bodyPr/>
              <a:lstStyle/>
              <a:p>
                <a:r>
                  <a:rPr lang="en-AU" b="0" dirty="0"/>
                  <a:t>The formula, </a:t>
                </a:r>
                <a14:m>
                  <m:oMath xmlns:m="http://schemas.openxmlformats.org/officeDocument/2006/math">
                    <m:r>
                      <a:rPr lang="en-AU" sz="3200" b="0" i="1" smtClean="0">
                        <a:latin typeface="Cambria Math" panose="02040503050406030204" pitchFamily="18" charset="0"/>
                      </a:rPr>
                      <m:t>𝑇𝑖𝑚𝑒</m:t>
                    </m:r>
                    <m:r>
                      <a:rPr lang="en-AU" sz="3200" b="0" i="1" smtClean="0">
                        <a:latin typeface="Cambria Math" panose="02040503050406030204" pitchFamily="18" charset="0"/>
                      </a:rPr>
                      <m:t>=</m:t>
                    </m:r>
                    <m:f>
                      <m:fPr>
                        <m:ctrlPr>
                          <a:rPr lang="en-AU" sz="3200" b="0" i="1" smtClean="0">
                            <a:latin typeface="Cambria Math" panose="02040503050406030204" pitchFamily="18" charset="0"/>
                          </a:rPr>
                        </m:ctrlPr>
                      </m:fPr>
                      <m:num>
                        <m:r>
                          <a:rPr lang="en-AU" sz="3200" b="0" i="1" smtClean="0">
                            <a:latin typeface="Cambria Math" panose="02040503050406030204" pitchFamily="18" charset="0"/>
                          </a:rPr>
                          <m:t>𝐵𝐴𝐶</m:t>
                        </m:r>
                      </m:num>
                      <m:den>
                        <m:r>
                          <a:rPr lang="en-AU" sz="3200" b="0" i="1" smtClean="0">
                            <a:latin typeface="Cambria Math" panose="02040503050406030204" pitchFamily="18" charset="0"/>
                          </a:rPr>
                          <m:t>0.015</m:t>
                        </m:r>
                      </m:den>
                    </m:f>
                    <m:r>
                      <a:rPr lang="en-AU" sz="3200" b="0" i="1" smtClean="0">
                        <a:latin typeface="Cambria Math" panose="02040503050406030204" pitchFamily="18" charset="0"/>
                      </a:rPr>
                      <m:t> </m:t>
                    </m:r>
                  </m:oMath>
                </a14:m>
                <a:r>
                  <a:rPr lang="en-AU" dirty="0"/>
                  <a:t>is used to estimate how long it takes for the body to remove alcohol from the bloodstream.</a:t>
                </a:r>
              </a:p>
              <a:p>
                <a:pPr marL="342900" indent="-342900">
                  <a:buFont typeface="Arial" panose="020B0604020202020204" pitchFamily="34" charset="0"/>
                  <a:buChar char="•"/>
                </a:pPr>
                <a:r>
                  <a:rPr lang="en-AU" dirty="0"/>
                  <a:t>BAC is your blood alcohol concentration at a given moment.</a:t>
                </a:r>
              </a:p>
              <a:p>
                <a:pPr marL="342900" indent="-342900">
                  <a:buFont typeface="Arial" panose="020B0604020202020204" pitchFamily="34" charset="0"/>
                  <a:buChar char="•"/>
                </a:pPr>
                <a14:m>
                  <m:oMath xmlns:m="http://schemas.openxmlformats.org/officeDocument/2006/math">
                    <m:r>
                      <a:rPr lang="en-AU" i="1" dirty="0" smtClean="0">
                        <a:latin typeface="Cambria Math" panose="02040503050406030204" pitchFamily="18" charset="0"/>
                      </a:rPr>
                      <m:t>0.015</m:t>
                    </m:r>
                  </m:oMath>
                </a14:m>
                <a:r>
                  <a:rPr lang="en-AU" dirty="0"/>
                  <a:t> represents the average rate at which the liver removes alcohol per hour.</a:t>
                </a:r>
              </a:p>
              <a:p>
                <a:pPr marL="342900" indent="-342900">
                  <a:buFont typeface="Arial" panose="020B0604020202020204" pitchFamily="34" charset="0"/>
                  <a:buChar char="•"/>
                </a:pPr>
                <a:r>
                  <a:rPr lang="en-AU" dirty="0"/>
                  <a:t>So, when you divide BAC by </a:t>
                </a:r>
                <a14:m>
                  <m:oMath xmlns:m="http://schemas.openxmlformats.org/officeDocument/2006/math">
                    <m:r>
                      <a:rPr lang="en-AU" i="1" dirty="0" smtClean="0">
                        <a:latin typeface="Cambria Math" panose="02040503050406030204" pitchFamily="18" charset="0"/>
                      </a:rPr>
                      <m:t>0.015</m:t>
                    </m:r>
                  </m:oMath>
                </a14:m>
                <a:r>
                  <a:rPr lang="en-AU" dirty="0"/>
                  <a:t>, you’re calculating how many hours it will take for your BAC to return to zero from when the measurement is taken, not when you started drinking.</a:t>
                </a:r>
              </a:p>
              <a:p>
                <a:endParaRPr lang="en-AU" dirty="0"/>
              </a:p>
              <a:p>
                <a:endParaRPr lang="en-AU" dirty="0"/>
              </a:p>
            </p:txBody>
          </p:sp>
        </mc:Choice>
        <mc:Fallback xmlns="">
          <p:sp>
            <p:nvSpPr>
              <p:cNvPr id="5" name="Text Placeholder 4">
                <a:extLst>
                  <a:ext uri="{FF2B5EF4-FFF2-40B4-BE49-F238E27FC236}">
                    <a16:creationId xmlns:a16="http://schemas.microsoft.com/office/drawing/2014/main" id="{0D4DD4EA-D601-83C5-A490-8AD553266E3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r="-690"/>
                </a:stretch>
              </a:blipFill>
            </p:spPr>
            <p:txBody>
              <a:bodyPr/>
              <a:lstStyle/>
              <a:p>
                <a:r>
                  <a:rPr lang="en-AU">
                    <a:noFill/>
                  </a:rPr>
                  <a:t> </a:t>
                </a:r>
              </a:p>
            </p:txBody>
          </p:sp>
        </mc:Fallback>
      </mc:AlternateContent>
    </p:spTree>
    <p:extLst>
      <p:ext uri="{BB962C8B-B14F-4D97-AF65-F5344CB8AC3E}">
        <p14:creationId xmlns:p14="http://schemas.microsoft.com/office/powerpoint/2010/main" val="97211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EFB21-B8E4-0B64-38A4-A3DE9EFEB2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3" name="Title 2">
            <a:extLst>
              <a:ext uri="{FF2B5EF4-FFF2-40B4-BE49-F238E27FC236}">
                <a16:creationId xmlns:a16="http://schemas.microsoft.com/office/drawing/2014/main" id="{FD94CD60-BD39-17CA-1F50-64498D5EB42B}"/>
              </a:ext>
            </a:extLst>
          </p:cNvPr>
          <p:cNvSpPr>
            <a:spLocks noGrp="1"/>
          </p:cNvSpPr>
          <p:nvPr>
            <p:ph type="title"/>
          </p:nvPr>
        </p:nvSpPr>
        <p:spPr/>
        <p:txBody>
          <a:bodyPr/>
          <a:lstStyle/>
          <a:p>
            <a:r>
              <a:rPr lang="en-AU" dirty="0"/>
              <a:t>Returning BAC to 0 (2)</a:t>
            </a:r>
          </a:p>
        </p:txBody>
      </p:sp>
      <p:sp>
        <p:nvSpPr>
          <p:cNvPr id="4" name="Text Placeholder 3">
            <a:extLst>
              <a:ext uri="{FF2B5EF4-FFF2-40B4-BE49-F238E27FC236}">
                <a16:creationId xmlns:a16="http://schemas.microsoft.com/office/drawing/2014/main" id="{FEBC2C0B-C36B-7FAD-65BA-5B16281F7569}"/>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1ECFBCA-57F0-7DC9-89AE-BF5D3095A4BC}"/>
                  </a:ext>
                </a:extLst>
              </p:cNvPr>
              <p:cNvSpPr>
                <a:spLocks noGrp="1"/>
              </p:cNvSpPr>
              <p:nvPr>
                <p:ph type="body" sz="quarter" idx="17"/>
              </p:nvPr>
            </p:nvSpPr>
            <p:spPr>
              <a:xfrm>
                <a:off x="370048" y="1567086"/>
                <a:ext cx="11484000" cy="4807835"/>
              </a:xfrm>
            </p:spPr>
            <p:txBody>
              <a:bodyPr/>
              <a:lstStyle/>
              <a:p>
                <a:pPr marL="342900" indent="-342900">
                  <a:buFont typeface="Arial" panose="020B0604020202020204" pitchFamily="34" charset="0"/>
                  <a:buChar char="•"/>
                </a:pPr>
                <a:r>
                  <a:rPr lang="en-AU" dirty="0"/>
                  <a:t>BAC = </a:t>
                </a:r>
                <a14:m>
                  <m:oMath xmlns:m="http://schemas.openxmlformats.org/officeDocument/2006/math">
                    <m:r>
                      <a:rPr lang="en-AU" i="1" dirty="0" smtClean="0">
                        <a:latin typeface="Cambria Math" panose="02040503050406030204" pitchFamily="18" charset="0"/>
                      </a:rPr>
                      <m:t>0.359</m:t>
                    </m:r>
                  </m:oMath>
                </a14:m>
                <a:endParaRPr lang="en-AU" dirty="0"/>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𝑇𝑖𝑚𝑒</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𝐵𝐴𝐶</m:t>
                          </m:r>
                        </m:num>
                        <m:den>
                          <m:r>
                            <a:rPr lang="en-AU" i="1">
                              <a:latin typeface="Cambria Math" panose="02040503050406030204" pitchFamily="18" charset="0"/>
                            </a:rPr>
                            <m:t>0.015</m:t>
                          </m:r>
                        </m:den>
                      </m:f>
                    </m:oMath>
                    <m:oMath xmlns:m="http://schemas.openxmlformats.org/officeDocument/2006/math">
                      <m:r>
                        <a:rPr lang="en-AU" b="0" i="1" smtClean="0">
                          <a:latin typeface="Cambria Math" panose="02040503050406030204" pitchFamily="18" charset="0"/>
                        </a:rPr>
                        <m:t>𝑇𝑖𝑚𝑒</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0.359</m:t>
                          </m:r>
                        </m:num>
                        <m:den>
                          <m:r>
                            <a:rPr lang="en-AU" b="0" i="1" smtClean="0">
                              <a:latin typeface="Cambria Math" panose="02040503050406030204" pitchFamily="18" charset="0"/>
                            </a:rPr>
                            <m:t>0.015</m:t>
                          </m:r>
                        </m:den>
                      </m:f>
                    </m:oMath>
                    <m:oMath xmlns:m="http://schemas.openxmlformats.org/officeDocument/2006/math">
                      <m:r>
                        <a:rPr lang="en-AU" b="0" i="1" smtClean="0">
                          <a:latin typeface="Cambria Math" panose="02040503050406030204" pitchFamily="18" charset="0"/>
                        </a:rPr>
                        <m:t>𝑇𝑖𝑚𝑒</m:t>
                      </m:r>
                      <m:r>
                        <a:rPr lang="en-AU" b="0" i="1" smtClean="0">
                          <a:latin typeface="Cambria Math" panose="02040503050406030204" pitchFamily="18" charset="0"/>
                        </a:rPr>
                        <m:t>=23.93…</m:t>
                      </m:r>
                    </m:oMath>
                    <m:oMath xmlns:m="http://schemas.openxmlformats.org/officeDocument/2006/math">
                      <m:r>
                        <a:rPr lang="en-AU" b="0" i="1" smtClean="0">
                          <a:latin typeface="Cambria Math" panose="02040503050406030204" pitchFamily="18" charset="0"/>
                        </a:rPr>
                        <m:t>𝑇𝑖𝑚𝑒</m:t>
                      </m:r>
                      <m:r>
                        <a:rPr lang="en-AU" b="0" i="1" smtClean="0">
                          <a:latin typeface="Cambria Math" panose="02040503050406030204" pitchFamily="18" charset="0"/>
                        </a:rPr>
                        <m:t>=23 </m:t>
                      </m:r>
                      <m:r>
                        <m:rPr>
                          <m:sty m:val="p"/>
                        </m:rPr>
                        <a:rPr lang="en-AU" b="0" i="0" smtClean="0">
                          <a:latin typeface="Cambria Math" panose="02040503050406030204" pitchFamily="18" charset="0"/>
                        </a:rPr>
                        <m:t>hours</m:t>
                      </m:r>
                      <m:r>
                        <a:rPr lang="en-AU" b="0" i="0" smtClean="0">
                          <a:latin typeface="Cambria Math" panose="02040503050406030204" pitchFamily="18" charset="0"/>
                        </a:rPr>
                        <m:t> </m:t>
                      </m:r>
                      <m:r>
                        <m:rPr>
                          <m:sty m:val="p"/>
                        </m:rPr>
                        <a:rPr lang="en-AU" b="0" i="0" smtClean="0">
                          <a:latin typeface="Cambria Math" panose="02040503050406030204" pitchFamily="18" charset="0"/>
                        </a:rPr>
                        <m:t>and</m:t>
                      </m:r>
                      <m:r>
                        <a:rPr lang="en-AU" b="0" i="1" smtClean="0">
                          <a:latin typeface="Cambria Math" panose="02040503050406030204" pitchFamily="18" charset="0"/>
                        </a:rPr>
                        <m:t> 56 </m:t>
                      </m:r>
                      <m:r>
                        <m:rPr>
                          <m:sty m:val="p"/>
                        </m:rPr>
                        <a:rPr lang="en-AU" b="0" i="0" smtClean="0">
                          <a:latin typeface="Cambria Math" panose="02040503050406030204" pitchFamily="18" charset="0"/>
                        </a:rPr>
                        <m:t>minutes</m:t>
                      </m:r>
                    </m:oMath>
                  </m:oMathPara>
                </a14:m>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mc:Choice>
        <mc:Fallback xmlns="">
          <p:sp>
            <p:nvSpPr>
              <p:cNvPr id="5" name="Text Placeholder 4">
                <a:extLst>
                  <a:ext uri="{FF2B5EF4-FFF2-40B4-BE49-F238E27FC236}">
                    <a16:creationId xmlns:a16="http://schemas.microsoft.com/office/drawing/2014/main" id="{91ECFBCA-57F0-7DC9-89AE-BF5D3095A4BC}"/>
                  </a:ext>
                </a:extLst>
              </p:cNvPr>
              <p:cNvSpPr>
                <a:spLocks noGrp="1" noRot="1" noChangeAspect="1" noMove="1" noResize="1" noEditPoints="1" noAdjustHandles="1" noChangeArrowheads="1" noChangeShapeType="1" noTextEdit="1"/>
              </p:cNvSpPr>
              <p:nvPr>
                <p:ph type="body" sz="quarter" idx="17"/>
              </p:nvPr>
            </p:nvSpPr>
            <p:spPr>
              <a:xfrm>
                <a:off x="370048" y="1567086"/>
                <a:ext cx="11484000" cy="4807835"/>
              </a:xfrm>
              <a:blipFill>
                <a:blip r:embed="rId2"/>
                <a:stretch>
                  <a:fillRect l="-1274"/>
                </a:stretch>
              </a:blipFill>
            </p:spPr>
            <p:txBody>
              <a:bodyPr/>
              <a:lstStyle/>
              <a:p>
                <a:r>
                  <a:rPr lang="en-AU">
                    <a:noFill/>
                  </a:rPr>
                  <a:t> </a:t>
                </a:r>
              </a:p>
            </p:txBody>
          </p:sp>
        </mc:Fallback>
      </mc:AlternateContent>
    </p:spTree>
    <p:extLst>
      <p:ext uri="{BB962C8B-B14F-4D97-AF65-F5344CB8AC3E}">
        <p14:creationId xmlns:p14="http://schemas.microsoft.com/office/powerpoint/2010/main" val="425624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Worked example (1)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48001" y="905602"/>
                <a:ext cx="11484000" cy="2046028"/>
              </a:xfrm>
            </p:spPr>
            <p:txBody>
              <a:bodyPr/>
              <a:lstStyle/>
              <a:p>
                <a:pPr>
                  <a:lnSpc>
                    <a:spcPct val="100000"/>
                  </a:lnSpc>
                </a:pPr>
                <a:r>
                  <a:rPr lang="en-AU" dirty="0"/>
                  <a:t>The following formula can be used to estimate BAC for females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𝑓𝑒𝑚𝑎𝑙𝑒</m:t>
                        </m:r>
                      </m:sub>
                    </m:sSub>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10</m:t>
                        </m:r>
                        <m:r>
                          <a:rPr lang="en-AU" i="1">
                            <a:latin typeface="Cambria Math" panose="02040503050406030204" pitchFamily="18" charset="0"/>
                          </a:rPr>
                          <m:t>𝑁</m:t>
                        </m:r>
                        <m:r>
                          <a:rPr lang="en-AU" i="1">
                            <a:latin typeface="Cambria Math" panose="02040503050406030204" pitchFamily="18" charset="0"/>
                          </a:rPr>
                          <m:t>−7.5</m:t>
                        </m:r>
                        <m:r>
                          <a:rPr lang="en-AU" i="1">
                            <a:latin typeface="Cambria Math" panose="02040503050406030204" pitchFamily="18" charset="0"/>
                          </a:rPr>
                          <m:t>𝐻</m:t>
                        </m:r>
                      </m:num>
                      <m:den>
                        <m:r>
                          <a:rPr lang="en-AU" i="1">
                            <a:latin typeface="Cambria Math" panose="02040503050406030204" pitchFamily="18" charset="0"/>
                          </a:rPr>
                          <m:t>5.5</m:t>
                        </m:r>
                        <m:r>
                          <a:rPr lang="en-AU" i="1">
                            <a:latin typeface="Cambria Math" panose="02040503050406030204" pitchFamily="18" charset="0"/>
                          </a:rPr>
                          <m:t>𝑀</m:t>
                        </m:r>
                      </m:den>
                    </m:f>
                    <m:r>
                      <a:rPr lang="en-AU" b="0" i="1" smtClean="0">
                        <a:latin typeface="Cambria Math" panose="02040503050406030204" pitchFamily="18" charset="0"/>
                      </a:rPr>
                      <m:t> </m:t>
                    </m:r>
                  </m:oMath>
                </a14:m>
                <a:endParaRPr lang="en-AU" b="0" dirty="0"/>
              </a:p>
              <a:p>
                <a:pPr>
                  <a:lnSpc>
                    <a:spcPct val="100000"/>
                  </a:lnSpc>
                </a:pPr>
                <a:r>
                  <a:rPr lang="en-AU" dirty="0"/>
                  <a:t>Amelia weighs </a:t>
                </a:r>
                <a14:m>
                  <m:oMath xmlns:m="http://schemas.openxmlformats.org/officeDocument/2006/math">
                    <m:r>
                      <a:rPr lang="en-AU" i="1" dirty="0" smtClean="0">
                        <a:latin typeface="Cambria Math" panose="02040503050406030204" pitchFamily="18" charset="0"/>
                      </a:rPr>
                      <m:t>62</m:t>
                    </m:r>
                  </m:oMath>
                </a14:m>
                <a:r>
                  <a:rPr lang="en-AU" dirty="0"/>
                  <a:t> kg. Her BAC was 0 when she began drinking. At </a:t>
                </a:r>
                <a14:m>
                  <m:oMath xmlns:m="http://schemas.openxmlformats.org/officeDocument/2006/math">
                    <m:r>
                      <a:rPr lang="en-AU" i="1" dirty="0" smtClean="0">
                        <a:latin typeface="Cambria Math" panose="02040503050406030204" pitchFamily="18" charset="0"/>
                      </a:rPr>
                      <m:t>9:00</m:t>
                    </m:r>
                  </m:oMath>
                </a14:m>
                <a:r>
                  <a:rPr lang="en-AU" dirty="0"/>
                  <a:t> pm, after consuming </a:t>
                </a:r>
                <a14:m>
                  <m:oMath xmlns:m="http://schemas.openxmlformats.org/officeDocument/2006/math">
                    <m:r>
                      <a:rPr lang="en-AU" i="1" dirty="0" smtClean="0">
                        <a:latin typeface="Cambria Math" panose="02040503050406030204" pitchFamily="18" charset="0"/>
                      </a:rPr>
                      <m:t>3</m:t>
                    </m:r>
                  </m:oMath>
                </a14:m>
                <a:r>
                  <a:rPr lang="en-AU" dirty="0"/>
                  <a:t> standard drinks, her BAC was measured at </a:t>
                </a:r>
                <a14:m>
                  <m:oMath xmlns:m="http://schemas.openxmlformats.org/officeDocument/2006/math">
                    <m:r>
                      <a:rPr lang="en-AU" i="1" dirty="0" smtClean="0">
                        <a:latin typeface="Cambria Math" panose="02040503050406030204" pitchFamily="18" charset="0"/>
                      </a:rPr>
                      <m:t>0.035</m:t>
                    </m:r>
                  </m:oMath>
                </a14:m>
                <a:r>
                  <a:rPr lang="en-AU" dirty="0"/>
                  <a:t>. </a:t>
                </a:r>
              </a:p>
              <a:p>
                <a:pPr>
                  <a:lnSpc>
                    <a:spcPct val="100000"/>
                  </a:lnSpc>
                </a:pPr>
                <a:r>
                  <a:rPr lang="en-AU" dirty="0"/>
                  <a:t>Estimate how </a:t>
                </a:r>
                <a:r>
                  <a:rPr lang="en-AU"/>
                  <a:t>long Amelia </a:t>
                </a:r>
                <a:r>
                  <a:rPr lang="en-AU" dirty="0"/>
                  <a:t>has been drinking for and the time Amelia began drinking to the nearest minute</a:t>
                </a:r>
                <a:r>
                  <a:rPr lang="en-AU" sz="1600" dirty="0"/>
                  <a:t>.</a:t>
                </a:r>
              </a:p>
              <a:p>
                <a:endParaRPr lang="en-AU" dirty="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48001" y="905602"/>
                <a:ext cx="11484000" cy="2046028"/>
              </a:xfrm>
              <a:blipFill>
                <a:blip r:embed="rId2"/>
                <a:stretch>
                  <a:fillRect l="-1327" t="-896" b="-358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8B20C9-3DD1-D9F7-B45B-DE62017FF4A0}"/>
                  </a:ext>
                </a:extLst>
              </p:cNvPr>
              <p:cNvSpPr txBox="1"/>
              <p:nvPr/>
            </p:nvSpPr>
            <p:spPr>
              <a:xfrm>
                <a:off x="360000" y="2991564"/>
                <a:ext cx="2857474" cy="3290061"/>
              </a:xfrm>
              <a:prstGeom prst="rect">
                <a:avLst/>
              </a:prstGeom>
              <a:noFill/>
            </p:spPr>
            <p:txBody>
              <a:bodyPr wrap="none" lIns="0" tIns="0" rIns="0" bIns="0" rtlCol="0">
                <a:noAutofit/>
              </a:bodyPr>
              <a:lstStyle/>
              <a:p>
                <a:pPr>
                  <a:lnSpc>
                    <a:spcPct val="114000"/>
                  </a:lnSpc>
                </a:pPr>
                <a:br>
                  <a:rPr lang="en-AU" sz="18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AU" sz="1800" i="1">
                              <a:latin typeface="Cambria Math" panose="02040503050406030204" pitchFamily="18" charset="0"/>
                            </a:rPr>
                          </m:ctrlPr>
                        </m:sSubPr>
                        <m:e>
                          <m:r>
                            <a:rPr lang="en-AU" sz="1800" i="1">
                              <a:latin typeface="Cambria Math" panose="02040503050406030204" pitchFamily="18" charset="0"/>
                            </a:rPr>
                            <m:t>𝐵𝐴𝐶</m:t>
                          </m:r>
                        </m:e>
                        <m:sub>
                          <m:r>
                            <a:rPr lang="en-AU" sz="1800" i="1">
                              <a:latin typeface="Cambria Math" panose="02040503050406030204" pitchFamily="18" charset="0"/>
                            </a:rPr>
                            <m:t>𝑓𝑒𝑚𝑎𝑙𝑒</m:t>
                          </m:r>
                        </m:sub>
                      </m:sSub>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r>
                            <a:rPr lang="en-AU" sz="1800" i="1">
                              <a:latin typeface="Cambria Math" panose="02040503050406030204" pitchFamily="18" charset="0"/>
                            </a:rPr>
                            <m:t>𝑁</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i="1">
                              <a:latin typeface="Cambria Math" panose="02040503050406030204" pitchFamily="18" charset="0"/>
                            </a:rPr>
                            <m:t>5.5</m:t>
                          </m:r>
                          <m:r>
                            <a:rPr lang="en-AU" sz="1800" i="1">
                              <a:latin typeface="Cambria Math" panose="02040503050406030204" pitchFamily="18" charset="0"/>
                            </a:rPr>
                            <m:t>𝑀</m:t>
                          </m:r>
                        </m:den>
                      </m:f>
                      <m:r>
                        <a:rPr lang="en-AU" sz="1800" i="1">
                          <a:latin typeface="Cambria Math" panose="02040503050406030204" pitchFamily="18" charset="0"/>
                        </a:rPr>
                        <m:t> </m:t>
                      </m:r>
                    </m:oMath>
                  </m:oMathPara>
                </a14:m>
                <a:endParaRPr lang="en-AU" sz="1800" dirty="0"/>
              </a:p>
              <a:p>
                <a:pPr>
                  <a:lnSpc>
                    <a:spcPct val="114000"/>
                  </a:lnSpc>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0.035</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10×3−7.5</m:t>
                          </m:r>
                          <m:r>
                            <a:rPr lang="en-AU" sz="1800" i="1">
                              <a:latin typeface="Cambria Math" panose="02040503050406030204" pitchFamily="18" charset="0"/>
                            </a:rPr>
                            <m:t>𝐻</m:t>
                          </m:r>
                        </m:num>
                        <m:den>
                          <m:r>
                            <a:rPr lang="en-AU" sz="1800" i="1">
                              <a:latin typeface="Cambria Math" panose="02040503050406030204" pitchFamily="18" charset="0"/>
                            </a:rPr>
                            <m:t>5.5×62</m:t>
                          </m:r>
                        </m:den>
                      </m:f>
                    </m:oMath>
                    <m:oMath xmlns:m="http://schemas.openxmlformats.org/officeDocument/2006/math">
                      <m:r>
                        <a:rPr lang="en-AU" sz="1800" i="1">
                          <a:latin typeface="Cambria Math" panose="02040503050406030204" pitchFamily="18" charset="0"/>
                        </a:rPr>
                        <m:t>0.035</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30−7.5</m:t>
                          </m:r>
                          <m:r>
                            <a:rPr lang="en-AU" sz="1800" i="1">
                              <a:latin typeface="Cambria Math" panose="02040503050406030204" pitchFamily="18" charset="0"/>
                            </a:rPr>
                            <m:t>𝐻</m:t>
                          </m:r>
                        </m:num>
                        <m:den>
                          <m:r>
                            <a:rPr lang="en-AU" sz="1800" i="1">
                              <a:latin typeface="Cambria Math" panose="02040503050406030204" pitchFamily="18" charset="0"/>
                            </a:rPr>
                            <m:t>341</m:t>
                          </m:r>
                        </m:den>
                      </m:f>
                    </m:oMath>
                    <m:oMath xmlns:m="http://schemas.openxmlformats.org/officeDocument/2006/math">
                      <m:r>
                        <a:rPr lang="en-AU" sz="1800" i="1">
                          <a:latin typeface="Cambria Math" panose="02040503050406030204" pitchFamily="18" charset="0"/>
                        </a:rPr>
                        <m:t>0.035×341</m:t>
                      </m:r>
                      <m:r>
                        <m:rPr>
                          <m:aln/>
                        </m:rPr>
                        <a:rPr lang="en-AU" sz="1800" i="1">
                          <a:latin typeface="Cambria Math" panose="02040503050406030204" pitchFamily="18" charset="0"/>
                        </a:rPr>
                        <m:t>=</m:t>
                      </m:r>
                      <m:r>
                        <a:rPr lang="en-AU" sz="1800" i="1">
                          <a:latin typeface="Cambria Math" panose="02040503050406030204" pitchFamily="18" charset="0"/>
                        </a:rPr>
                        <m:t>30−7.5</m:t>
                      </m:r>
                      <m:r>
                        <a:rPr lang="en-AU" sz="1800" i="1">
                          <a:latin typeface="Cambria Math" panose="02040503050406030204" pitchFamily="18" charset="0"/>
                        </a:rPr>
                        <m:t>𝐻</m:t>
                      </m:r>
                    </m:oMath>
                    <m:oMath xmlns:m="http://schemas.openxmlformats.org/officeDocument/2006/math">
                      <m:r>
                        <a:rPr lang="en-AU" sz="1800" i="1">
                          <a:latin typeface="Cambria Math" panose="02040503050406030204" pitchFamily="18" charset="0"/>
                        </a:rPr>
                        <m:t>10.912</m:t>
                      </m:r>
                      <m:r>
                        <m:rPr>
                          <m:aln/>
                        </m:rPr>
                        <a:rPr lang="en-AU" sz="1800" i="1">
                          <a:latin typeface="Cambria Math" panose="02040503050406030204" pitchFamily="18" charset="0"/>
                        </a:rPr>
                        <m:t>=</m:t>
                      </m:r>
                      <m:r>
                        <a:rPr lang="en-AU" sz="1800" i="1">
                          <a:latin typeface="Cambria Math" panose="02040503050406030204" pitchFamily="18" charset="0"/>
                        </a:rPr>
                        <m:t>30−7.5</m:t>
                      </m:r>
                      <m:r>
                        <a:rPr lang="en-AU" sz="1800" i="1">
                          <a:latin typeface="Cambria Math" panose="02040503050406030204" pitchFamily="18" charset="0"/>
                        </a:rPr>
                        <m:t>𝐻</m:t>
                      </m:r>
                    </m:oMath>
                    <m:oMath xmlns:m="http://schemas.openxmlformats.org/officeDocument/2006/math">
                      <m:r>
                        <a:rPr lang="en-AU" sz="1800" i="1">
                          <a:latin typeface="Cambria Math" panose="02040503050406030204" pitchFamily="18" charset="0"/>
                        </a:rPr>
                        <m:t>−19.088</m:t>
                      </m:r>
                      <m:r>
                        <m:rPr>
                          <m:aln/>
                        </m:rPr>
                        <a:rPr lang="en-AU" sz="1800" i="1">
                          <a:latin typeface="Cambria Math" panose="02040503050406030204" pitchFamily="18" charset="0"/>
                        </a:rPr>
                        <m:t>=</m:t>
                      </m:r>
                      <m:r>
                        <a:rPr lang="en-AU" sz="1800" i="1">
                          <a:latin typeface="Cambria Math" panose="02040503050406030204" pitchFamily="18" charset="0"/>
                        </a:rPr>
                        <m:t>−7.5</m:t>
                      </m:r>
                      <m:r>
                        <a:rPr lang="en-AU" sz="1800" i="1">
                          <a:latin typeface="Cambria Math" panose="02040503050406030204" pitchFamily="18" charset="0"/>
                        </a:rPr>
                        <m:t>𝐻</m:t>
                      </m:r>
                    </m:oMath>
                    <m:oMath xmlns:m="http://schemas.openxmlformats.org/officeDocument/2006/math">
                      <m:r>
                        <a:rPr lang="en-AU" sz="1800" i="1">
                          <a:latin typeface="Cambria Math" panose="02040503050406030204" pitchFamily="18" charset="0"/>
                        </a:rPr>
                        <m:t>𝐻</m:t>
                      </m:r>
                      <m:r>
                        <m:rPr>
                          <m:aln/>
                        </m:rPr>
                        <a:rPr lang="en-AU" sz="1800" i="1">
                          <a:latin typeface="Cambria Math" panose="02040503050406030204" pitchFamily="18" charset="0"/>
                        </a:rPr>
                        <m:t>=</m:t>
                      </m:r>
                      <m:r>
                        <a:rPr lang="en-AU" sz="1800" i="1">
                          <a:latin typeface="Cambria Math" panose="02040503050406030204" pitchFamily="18" charset="0"/>
                        </a:rPr>
                        <m:t>2.545</m:t>
                      </m:r>
                    </m:oMath>
                  </m:oMathPara>
                </a14:m>
                <a:endParaRPr lang="en-AU" sz="1800" dirty="0"/>
              </a:p>
            </p:txBody>
          </p:sp>
        </mc:Choice>
        <mc:Fallback xmlns="">
          <p:sp>
            <p:nvSpPr>
              <p:cNvPr id="6" name="TextBox 5">
                <a:extLst>
                  <a:ext uri="{FF2B5EF4-FFF2-40B4-BE49-F238E27FC236}">
                    <a16:creationId xmlns:a16="http://schemas.microsoft.com/office/drawing/2014/main" id="{C78B20C9-3DD1-D9F7-B45B-DE62017FF4A0}"/>
                  </a:ext>
                </a:extLst>
              </p:cNvPr>
              <p:cNvSpPr txBox="1">
                <a:spLocks noRot="1" noChangeAspect="1" noMove="1" noResize="1" noEditPoints="1" noAdjustHandles="1" noChangeArrowheads="1" noChangeShapeType="1" noTextEdit="1"/>
              </p:cNvSpPr>
              <p:nvPr/>
            </p:nvSpPr>
            <p:spPr>
              <a:xfrm>
                <a:off x="360000" y="2991564"/>
                <a:ext cx="2857474" cy="3290061"/>
              </a:xfrm>
              <a:prstGeom prst="rect">
                <a:avLst/>
              </a:prstGeom>
              <a:blipFill>
                <a:blip r:embed="rId3"/>
                <a:stretch>
                  <a:fillRect r="-7676" b="-204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39D378-34D0-8184-53CC-345E344758DD}"/>
                  </a:ext>
                </a:extLst>
              </p:cNvPr>
              <p:cNvSpPr txBox="1"/>
              <p:nvPr/>
            </p:nvSpPr>
            <p:spPr>
              <a:xfrm>
                <a:off x="7115505" y="3396658"/>
                <a:ext cx="4856480" cy="2789625"/>
              </a:xfrm>
              <a:prstGeom prst="rect">
                <a:avLst/>
              </a:prstGeom>
              <a:noFill/>
            </p:spPr>
            <p:txBody>
              <a:bodyPr wrap="square" lIns="0" tIns="0" rIns="0" bIns="0" rtlCol="0">
                <a:noAutofit/>
              </a:bodyPr>
              <a:lstStyle/>
              <a:p>
                <a:r>
                  <a:rPr lang="en-AU" sz="2000" dirty="0">
                    <a:latin typeface="+mj-lt"/>
                    <a:cs typeface="Arial" panose="020B0604020202020204" pitchFamily="34" charset="0"/>
                  </a:rPr>
                  <a:t>Therefore, Amelia began drinking </a:t>
                </a:r>
                <a14:m>
                  <m:oMath xmlns:m="http://schemas.openxmlformats.org/officeDocument/2006/math">
                    <m:r>
                      <a:rPr lang="en-AU" sz="2000" i="1" dirty="0" smtClean="0">
                        <a:latin typeface="Cambria Math" panose="02040503050406030204" pitchFamily="18" charset="0"/>
                        <a:cs typeface="Arial" panose="020B0604020202020204" pitchFamily="34" charset="0"/>
                      </a:rPr>
                      <m:t>2</m:t>
                    </m:r>
                  </m:oMath>
                </a14:m>
                <a:r>
                  <a:rPr lang="en-AU" sz="2000" dirty="0">
                    <a:latin typeface="+mj-lt"/>
                    <a:cs typeface="Arial" panose="020B0604020202020204" pitchFamily="34" charset="0"/>
                  </a:rPr>
                  <a:t> hours and </a:t>
                </a:r>
                <a14:m>
                  <m:oMath xmlns:m="http://schemas.openxmlformats.org/officeDocument/2006/math">
                    <m:r>
                      <a:rPr lang="en-AU" sz="2000" i="1" dirty="0" smtClean="0">
                        <a:latin typeface="Cambria Math" panose="02040503050406030204" pitchFamily="18" charset="0"/>
                        <a:cs typeface="Arial" panose="020B0604020202020204" pitchFamily="34" charset="0"/>
                      </a:rPr>
                      <m:t>33</m:t>
                    </m:r>
                  </m:oMath>
                </a14:m>
                <a:r>
                  <a:rPr lang="en-AU" sz="2000" dirty="0">
                    <a:latin typeface="+mj-lt"/>
                    <a:cs typeface="Arial" panose="020B0604020202020204" pitchFamily="34" charset="0"/>
                  </a:rPr>
                  <a:t> minutes ago.</a:t>
                </a:r>
              </a:p>
              <a:p>
                <a:endParaRPr lang="en-AU" sz="2000" dirty="0">
                  <a:latin typeface="+mj-lt"/>
                  <a:cs typeface="Arial" panose="020B0604020202020204" pitchFamily="34" charset="0"/>
                </a:endParaRPr>
              </a:p>
              <a:p>
                <a:endParaRPr lang="en-AU" sz="1800" i="1" dirty="0">
                  <a:latin typeface="Cambria Math" panose="02040503050406030204" pitchFamily="18" charset="0"/>
                </a:endParaRPr>
              </a:p>
              <a:p>
                <a:r>
                  <a:rPr lang="en-AU" sz="2000" dirty="0">
                    <a:latin typeface="+mj-lt"/>
                    <a:cs typeface="Arial" panose="020B0604020202020204" pitchFamily="34" charset="0"/>
                  </a:rPr>
                  <a:t>Hence, Amelia started drinking at 6:57 pm</a:t>
                </a:r>
              </a:p>
            </p:txBody>
          </p:sp>
        </mc:Choice>
        <mc:Fallback xmlns="">
          <p:sp>
            <p:nvSpPr>
              <p:cNvPr id="7" name="TextBox 6">
                <a:extLst>
                  <a:ext uri="{FF2B5EF4-FFF2-40B4-BE49-F238E27FC236}">
                    <a16:creationId xmlns:a16="http://schemas.microsoft.com/office/drawing/2014/main" id="{1039D378-34D0-8184-53CC-345E344758DD}"/>
                  </a:ext>
                </a:extLst>
              </p:cNvPr>
              <p:cNvSpPr txBox="1">
                <a:spLocks noRot="1" noChangeAspect="1" noMove="1" noResize="1" noEditPoints="1" noAdjustHandles="1" noChangeArrowheads="1" noChangeShapeType="1" noTextEdit="1"/>
              </p:cNvSpPr>
              <p:nvPr/>
            </p:nvSpPr>
            <p:spPr>
              <a:xfrm>
                <a:off x="7115505" y="3396658"/>
                <a:ext cx="4856480" cy="2789625"/>
              </a:xfrm>
              <a:prstGeom prst="rect">
                <a:avLst/>
              </a:prstGeom>
              <a:blipFill>
                <a:blip r:embed="rId4"/>
                <a:stretch>
                  <a:fillRect l="-3137" t="-2620" r="-50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2D78F813-EEDD-44E4-36EE-90C7F6D06335}"/>
                  </a:ext>
                </a:extLst>
              </p:cNvPr>
              <p:cNvSpPr/>
              <p:nvPr/>
            </p:nvSpPr>
            <p:spPr>
              <a:xfrm>
                <a:off x="4128865" y="3147868"/>
                <a:ext cx="2394794" cy="1520553"/>
              </a:xfrm>
              <a:prstGeom prst="wedgeRoundRectCallout">
                <a:avLst>
                  <a:gd name="adj1" fmla="val -72760"/>
                  <a:gd name="adj2" fmla="val 132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AU" dirty="0"/>
                  <a:t>Why does the solution substitute </a:t>
                </a:r>
                <a14:m>
                  <m:oMath xmlns:m="http://schemas.openxmlformats.org/officeDocument/2006/math">
                    <m:r>
                      <a:rPr lang="en-AU" i="1" dirty="0" smtClean="0">
                        <a:latin typeface="Cambria Math" panose="02040503050406030204" pitchFamily="18" charset="0"/>
                      </a:rPr>
                      <m:t>10 × 3 </m:t>
                    </m:r>
                  </m:oMath>
                </a14:m>
                <a:r>
                  <a:rPr lang="en-AU" dirty="0"/>
                  <a:t>in the numerator?</a:t>
                </a:r>
              </a:p>
            </p:txBody>
          </p:sp>
        </mc:Choice>
        <mc:Fallback xmlns="">
          <p:sp>
            <p:nvSpPr>
              <p:cNvPr id="11" name="Speech Bubble: Rectangle with Corners Rounded 10">
                <a:extLst>
                  <a:ext uri="{FF2B5EF4-FFF2-40B4-BE49-F238E27FC236}">
                    <a16:creationId xmlns:a16="http://schemas.microsoft.com/office/drawing/2014/main" id="{2D78F813-EEDD-44E4-36EE-90C7F6D06335}"/>
                  </a:ext>
                </a:extLst>
              </p:cNvPr>
              <p:cNvSpPr>
                <a:spLocks noRot="1" noChangeAspect="1" noMove="1" noResize="1" noEditPoints="1" noAdjustHandles="1" noChangeArrowheads="1" noChangeShapeType="1" noTextEdit="1"/>
              </p:cNvSpPr>
              <p:nvPr/>
            </p:nvSpPr>
            <p:spPr>
              <a:xfrm>
                <a:off x="4128865" y="3147868"/>
                <a:ext cx="2394794" cy="1520553"/>
              </a:xfrm>
              <a:prstGeom prst="wedgeRoundRectCallout">
                <a:avLst>
                  <a:gd name="adj1" fmla="val -72760"/>
                  <a:gd name="adj2" fmla="val 13298"/>
                  <a:gd name="adj3" fmla="val 16667"/>
                </a:avLst>
              </a:prstGeom>
              <a:blipFill>
                <a:blip r:embed="rId5"/>
                <a:stretch>
                  <a:fillRect r="-1232"/>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0A743AF6-E7A3-BD6E-67A1-5CA7764974A9}"/>
              </a:ext>
            </a:extLst>
          </p:cNvPr>
          <p:cNvSpPr/>
          <p:nvPr/>
        </p:nvSpPr>
        <p:spPr>
          <a:xfrm>
            <a:off x="4684208" y="5106647"/>
            <a:ext cx="2634343" cy="1275874"/>
          </a:xfrm>
          <a:prstGeom prst="wedgeRoundRectCallout">
            <a:avLst>
              <a:gd name="adj1" fmla="val -104613"/>
              <a:gd name="adj2" fmla="val 289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How do I know that my solution for H is correct?</a:t>
            </a:r>
          </a:p>
        </p:txBody>
      </p:sp>
      <p:sp>
        <p:nvSpPr>
          <p:cNvPr id="10" name="Speech Bubble: Rectangle with Corners Rounded 9">
            <a:extLst>
              <a:ext uri="{FF2B5EF4-FFF2-40B4-BE49-F238E27FC236}">
                <a16:creationId xmlns:a16="http://schemas.microsoft.com/office/drawing/2014/main" id="{9821294B-04CD-4524-C543-9A1F684A4D9F}"/>
              </a:ext>
            </a:extLst>
          </p:cNvPr>
          <p:cNvSpPr/>
          <p:nvPr/>
        </p:nvSpPr>
        <p:spPr>
          <a:xfrm>
            <a:off x="8229943" y="5088844"/>
            <a:ext cx="3424815" cy="1275874"/>
          </a:xfrm>
          <a:prstGeom prst="wedgeRoundRectCallout">
            <a:avLst>
              <a:gd name="adj1" fmla="val 11908"/>
              <a:gd name="adj2" fmla="val -573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Is the final calculated start time reasonable given the BAC?</a:t>
            </a:r>
          </a:p>
        </p:txBody>
      </p:sp>
      <p:cxnSp>
        <p:nvCxnSpPr>
          <p:cNvPr id="8" name="Straight Connector 7">
            <a:extLst>
              <a:ext uri="{FF2B5EF4-FFF2-40B4-BE49-F238E27FC236}">
                <a16:creationId xmlns:a16="http://schemas.microsoft.com/office/drawing/2014/main" id="{352935E7-8B8A-3004-205B-E9914CFAB8C3}"/>
              </a:ext>
              <a:ext uri="{C183D7F6-B498-43B3-948B-1728B52AA6E4}">
                <adec:decorative xmlns:adec="http://schemas.microsoft.com/office/drawing/2017/decorative" val="1"/>
              </a:ext>
            </a:extLst>
          </p:cNvPr>
          <p:cNvCxnSpPr>
            <a:cxnSpLocks/>
          </p:cNvCxnSpPr>
          <p:nvPr/>
        </p:nvCxnSpPr>
        <p:spPr>
          <a:xfrm>
            <a:off x="348001" y="2951630"/>
            <a:ext cx="11393425" cy="399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28EF-DF56-6440-C5E4-B90D8F725F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81C55B-2397-74A5-1CA0-A292775E2E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D71DEFD1-0F92-2375-0420-50EB0D38089C}"/>
              </a:ext>
            </a:extLst>
          </p:cNvPr>
          <p:cNvSpPr>
            <a:spLocks noGrp="1"/>
          </p:cNvSpPr>
          <p:nvPr>
            <p:ph type="title"/>
          </p:nvPr>
        </p:nvSpPr>
        <p:spPr/>
        <p:txBody>
          <a:bodyPr/>
          <a:lstStyle/>
          <a:p>
            <a:r>
              <a:rPr lang="en-AU" dirty="0"/>
              <a:t>Your turn (1)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8478A95-E87B-DC0E-6EE3-44BD7A4FFC28}"/>
                  </a:ext>
                </a:extLst>
              </p:cNvPr>
              <p:cNvSpPr>
                <a:spLocks noGrp="1"/>
              </p:cNvSpPr>
              <p:nvPr>
                <p:ph type="body" sz="quarter" idx="17"/>
              </p:nvPr>
            </p:nvSpPr>
            <p:spPr>
              <a:xfrm>
                <a:off x="348001" y="905602"/>
                <a:ext cx="11484000" cy="1857476"/>
              </a:xfrm>
            </p:spPr>
            <p:txBody>
              <a:bodyPr/>
              <a:lstStyle/>
              <a:p>
                <a:pPr>
                  <a:lnSpc>
                    <a:spcPct val="100000"/>
                  </a:lnSpc>
                </a:pPr>
                <a:r>
                  <a:rPr lang="en-AU" dirty="0"/>
                  <a:t>The following formula can be used to estimate BAC for females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𝑓𝑒𝑚𝑎𝑙𝑒</m:t>
                        </m:r>
                      </m:sub>
                    </m:sSub>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10</m:t>
                        </m:r>
                        <m:r>
                          <a:rPr lang="en-AU" i="1">
                            <a:latin typeface="Cambria Math" panose="02040503050406030204" pitchFamily="18" charset="0"/>
                          </a:rPr>
                          <m:t>𝑁</m:t>
                        </m:r>
                        <m:r>
                          <a:rPr lang="en-AU" i="1">
                            <a:latin typeface="Cambria Math" panose="02040503050406030204" pitchFamily="18" charset="0"/>
                          </a:rPr>
                          <m:t>−7.5</m:t>
                        </m:r>
                        <m:r>
                          <a:rPr lang="en-AU" i="1">
                            <a:latin typeface="Cambria Math" panose="02040503050406030204" pitchFamily="18" charset="0"/>
                          </a:rPr>
                          <m:t>𝐻</m:t>
                        </m:r>
                      </m:num>
                      <m:den>
                        <m:r>
                          <a:rPr lang="en-AU" i="1">
                            <a:latin typeface="Cambria Math" panose="02040503050406030204" pitchFamily="18" charset="0"/>
                          </a:rPr>
                          <m:t>5.5</m:t>
                        </m:r>
                        <m:r>
                          <a:rPr lang="en-AU" i="1">
                            <a:latin typeface="Cambria Math" panose="02040503050406030204" pitchFamily="18" charset="0"/>
                          </a:rPr>
                          <m:t>𝑀</m:t>
                        </m:r>
                      </m:den>
                    </m:f>
                    <m:r>
                      <a:rPr lang="en-AU" b="0" i="1" smtClean="0">
                        <a:latin typeface="Cambria Math" panose="02040503050406030204" pitchFamily="18" charset="0"/>
                      </a:rPr>
                      <m:t> </m:t>
                    </m:r>
                  </m:oMath>
                </a14:m>
                <a:endParaRPr lang="en-AU" b="0" dirty="0"/>
              </a:p>
              <a:p>
                <a:pPr>
                  <a:lnSpc>
                    <a:spcPct val="100000"/>
                  </a:lnSpc>
                </a:pPr>
                <a:r>
                  <a:rPr lang="en-AU" dirty="0"/>
                  <a:t>Sofia weighs </a:t>
                </a:r>
                <a14:m>
                  <m:oMath xmlns:m="http://schemas.openxmlformats.org/officeDocument/2006/math">
                    <m:r>
                      <a:rPr lang="en-AU" i="1" dirty="0" smtClean="0">
                        <a:latin typeface="Cambria Math" panose="02040503050406030204" pitchFamily="18" charset="0"/>
                      </a:rPr>
                      <m:t>68</m:t>
                    </m:r>
                  </m:oMath>
                </a14:m>
                <a:r>
                  <a:rPr lang="en-AU" dirty="0"/>
                  <a:t> kg. Her BAC was 0 when she began drinking. At </a:t>
                </a:r>
                <a14:m>
                  <m:oMath xmlns:m="http://schemas.openxmlformats.org/officeDocument/2006/math">
                    <m:r>
                      <a:rPr lang="en-AU" i="1" dirty="0" smtClean="0">
                        <a:latin typeface="Cambria Math" panose="02040503050406030204" pitchFamily="18" charset="0"/>
                      </a:rPr>
                      <m:t>9:45</m:t>
                    </m:r>
                  </m:oMath>
                </a14:m>
                <a:r>
                  <a:rPr lang="en-AU" dirty="0"/>
                  <a:t> pm, after consuming </a:t>
                </a:r>
                <a14:m>
                  <m:oMath xmlns:m="http://schemas.openxmlformats.org/officeDocument/2006/math">
                    <m:r>
                      <a:rPr lang="en-AU" i="1" dirty="0" smtClean="0">
                        <a:latin typeface="Cambria Math" panose="02040503050406030204" pitchFamily="18" charset="0"/>
                      </a:rPr>
                      <m:t>4</m:t>
                    </m:r>
                  </m:oMath>
                </a14:m>
                <a:r>
                  <a:rPr lang="en-AU" dirty="0"/>
                  <a:t> standard drinks, her BAC was measured at </a:t>
                </a:r>
                <a14:m>
                  <m:oMath xmlns:m="http://schemas.openxmlformats.org/officeDocument/2006/math">
                    <m:r>
                      <a:rPr lang="en-AU" i="1" dirty="0" smtClean="0">
                        <a:latin typeface="Cambria Math" panose="02040503050406030204" pitchFamily="18" charset="0"/>
                      </a:rPr>
                      <m:t>0.028</m:t>
                    </m:r>
                  </m:oMath>
                </a14:m>
                <a:r>
                  <a:rPr lang="en-AU" dirty="0"/>
                  <a:t>. </a:t>
                </a:r>
              </a:p>
              <a:p>
                <a:pPr>
                  <a:lnSpc>
                    <a:spcPct val="100000"/>
                  </a:lnSpc>
                </a:pPr>
                <a:r>
                  <a:rPr lang="en-AU" dirty="0"/>
                  <a:t>Estimate the time Amelia began drinking to the nearest minute?</a:t>
                </a:r>
              </a:p>
              <a:p>
                <a:endParaRPr lang="en-AU" dirty="0"/>
              </a:p>
              <a:p>
                <a:endParaRPr lang="en-AU" dirty="0"/>
              </a:p>
            </p:txBody>
          </p:sp>
        </mc:Choice>
        <mc:Fallback xmlns="">
          <p:sp>
            <p:nvSpPr>
              <p:cNvPr id="5" name="Text Placeholder 4">
                <a:extLst>
                  <a:ext uri="{FF2B5EF4-FFF2-40B4-BE49-F238E27FC236}">
                    <a16:creationId xmlns:a16="http://schemas.microsoft.com/office/drawing/2014/main" id="{18478A95-E87B-DC0E-6EE3-44BD7A4FFC28}"/>
                  </a:ext>
                </a:extLst>
              </p:cNvPr>
              <p:cNvSpPr>
                <a:spLocks noGrp="1" noRot="1" noChangeAspect="1" noMove="1" noResize="1" noEditPoints="1" noAdjustHandles="1" noChangeArrowheads="1" noChangeShapeType="1" noTextEdit="1"/>
              </p:cNvSpPr>
              <p:nvPr>
                <p:ph type="body" sz="quarter" idx="17"/>
              </p:nvPr>
            </p:nvSpPr>
            <p:spPr>
              <a:xfrm>
                <a:off x="348001" y="905602"/>
                <a:ext cx="11484000" cy="1857476"/>
              </a:xfrm>
              <a:blipFill>
                <a:blip r:embed="rId2"/>
                <a:stretch>
                  <a:fillRect l="-1327" t="-98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0427FE-1EFA-F797-5198-21A90CD90E61}"/>
                  </a:ext>
                </a:extLst>
              </p:cNvPr>
              <p:cNvSpPr txBox="1"/>
              <p:nvPr/>
            </p:nvSpPr>
            <p:spPr>
              <a:xfrm>
                <a:off x="0" y="2928565"/>
                <a:ext cx="3409231" cy="3290061"/>
              </a:xfrm>
              <a:prstGeom prst="rect">
                <a:avLst/>
              </a:prstGeom>
              <a:noFill/>
            </p:spPr>
            <p:txBody>
              <a:bodyPr wrap="none" lIns="0" tIns="0" rIns="0" bIns="0" rtlCol="0">
                <a:noAutofit/>
              </a:bodyPr>
              <a:lstStyle/>
              <a:p>
                <a:pPr>
                  <a:lnSpc>
                    <a:spcPct val="125000"/>
                  </a:lnSpc>
                </a:pPr>
                <a:br>
                  <a:rPr lang="en-AU" sz="18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AU" sz="1800" i="1">
                              <a:latin typeface="Cambria Math" panose="02040503050406030204" pitchFamily="18" charset="0"/>
                            </a:rPr>
                          </m:ctrlPr>
                        </m:sSubPr>
                        <m:e>
                          <m:r>
                            <a:rPr lang="en-AU" sz="1800" i="1">
                              <a:latin typeface="Cambria Math" panose="02040503050406030204" pitchFamily="18" charset="0"/>
                            </a:rPr>
                            <m:t>𝐵𝐴𝐶</m:t>
                          </m:r>
                        </m:e>
                        <m:sub>
                          <m:r>
                            <a:rPr lang="en-AU" sz="1800" i="1">
                              <a:latin typeface="Cambria Math" panose="02040503050406030204" pitchFamily="18" charset="0"/>
                            </a:rPr>
                            <m:t>𝑓𝑒𝑚𝑎𝑙𝑒</m:t>
                          </m:r>
                        </m:sub>
                      </m:sSub>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r>
                            <a:rPr lang="en-AU" sz="1800" i="1">
                              <a:latin typeface="Cambria Math" panose="02040503050406030204" pitchFamily="18" charset="0"/>
                            </a:rPr>
                            <m:t>𝑁</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i="1">
                              <a:latin typeface="Cambria Math" panose="02040503050406030204" pitchFamily="18" charset="0"/>
                            </a:rPr>
                            <m:t>5.5</m:t>
                          </m:r>
                          <m:r>
                            <a:rPr lang="en-AU" sz="1800" i="1">
                              <a:latin typeface="Cambria Math" panose="02040503050406030204" pitchFamily="18" charset="0"/>
                            </a:rPr>
                            <m:t>𝑀</m:t>
                          </m:r>
                        </m:den>
                      </m:f>
                      <m:r>
                        <a:rPr lang="en-AU" sz="1800" i="1">
                          <a:latin typeface="Cambria Math" panose="02040503050406030204" pitchFamily="18" charset="0"/>
                        </a:rPr>
                        <m:t> </m:t>
                      </m:r>
                    </m:oMath>
                  </m:oMathPara>
                </a14:m>
                <a:endParaRPr lang="en-AU" sz="1800" dirty="0"/>
              </a:p>
              <a:p>
                <a:pPr>
                  <a:lnSpc>
                    <a:spcPct val="125000"/>
                  </a:lnSpc>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0.035</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r>
                            <a:rPr lang="en-AU" sz="1800" b="0" i="1" smtClean="0">
                              <a:latin typeface="Cambria Math" panose="02040503050406030204" pitchFamily="18" charset="0"/>
                            </a:rPr>
                            <m:t>4</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i="1">
                              <a:latin typeface="Cambria Math" panose="02040503050406030204" pitchFamily="18" charset="0"/>
                            </a:rPr>
                            <m:t>5.5×6</m:t>
                          </m:r>
                          <m:r>
                            <a:rPr lang="en-AU" sz="1800" b="0" i="1" smtClean="0">
                              <a:latin typeface="Cambria Math" panose="02040503050406030204" pitchFamily="18" charset="0"/>
                            </a:rPr>
                            <m:t>8</m:t>
                          </m:r>
                        </m:den>
                      </m:f>
                    </m:oMath>
                    <m:oMath xmlns:m="http://schemas.openxmlformats.org/officeDocument/2006/math">
                      <m:r>
                        <a:rPr lang="en-AU" sz="1800" i="1">
                          <a:latin typeface="Cambria Math" panose="02040503050406030204" pitchFamily="18" charset="0"/>
                        </a:rPr>
                        <m:t>0.035</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4</m:t>
                          </m:r>
                          <m:r>
                            <a:rPr lang="en-AU" sz="1800" i="1">
                              <a:latin typeface="Cambria Math" panose="02040503050406030204" pitchFamily="18" charset="0"/>
                            </a:rPr>
                            <m:t>0−7.5</m:t>
                          </m:r>
                          <m:r>
                            <a:rPr lang="en-AU" sz="1800" i="1">
                              <a:latin typeface="Cambria Math" panose="02040503050406030204" pitchFamily="18" charset="0"/>
                            </a:rPr>
                            <m:t>𝐻</m:t>
                          </m:r>
                        </m:num>
                        <m:den>
                          <m:r>
                            <a:rPr lang="en-AU" sz="1800" i="1">
                              <a:latin typeface="Cambria Math" panose="02040503050406030204" pitchFamily="18" charset="0"/>
                            </a:rPr>
                            <m:t>3</m:t>
                          </m:r>
                          <m:r>
                            <a:rPr lang="en-AU" sz="1800" b="0" i="1" smtClean="0">
                              <a:latin typeface="Cambria Math" panose="02040503050406030204" pitchFamily="18" charset="0"/>
                            </a:rPr>
                            <m:t>74</m:t>
                          </m:r>
                        </m:den>
                      </m:f>
                    </m:oMath>
                    <m:oMath xmlns:m="http://schemas.openxmlformats.org/officeDocument/2006/math">
                      <m:r>
                        <a:rPr lang="en-AU" sz="1800" i="1">
                          <a:latin typeface="Cambria Math" panose="02040503050406030204" pitchFamily="18" charset="0"/>
                        </a:rPr>
                        <m:t>0.035×3</m:t>
                      </m:r>
                      <m:r>
                        <a:rPr lang="en-AU" sz="1800" b="0" i="1" smtClean="0">
                          <a:latin typeface="Cambria Math" panose="02040503050406030204" pitchFamily="18" charset="0"/>
                        </a:rPr>
                        <m:t>74</m:t>
                      </m:r>
                      <m:r>
                        <m:rPr>
                          <m:aln/>
                        </m:rPr>
                        <a:rPr lang="en-AU" sz="1800" i="1">
                          <a:latin typeface="Cambria Math" panose="02040503050406030204" pitchFamily="18" charset="0"/>
                        </a:rPr>
                        <m:t>=</m:t>
                      </m:r>
                      <m:r>
                        <a:rPr lang="en-AU" sz="1800" b="0" i="1" smtClean="0">
                          <a:latin typeface="Cambria Math" panose="02040503050406030204" pitchFamily="18" charset="0"/>
                        </a:rPr>
                        <m:t>4</m:t>
                      </m:r>
                      <m:r>
                        <a:rPr lang="en-AU" sz="1800" i="1">
                          <a:latin typeface="Cambria Math" panose="02040503050406030204" pitchFamily="18" charset="0"/>
                        </a:rPr>
                        <m:t>0−7.5</m:t>
                      </m:r>
                      <m:r>
                        <a:rPr lang="en-AU" sz="1800" i="1">
                          <a:latin typeface="Cambria Math" panose="02040503050406030204" pitchFamily="18" charset="0"/>
                        </a:rPr>
                        <m:t>𝐻</m:t>
                      </m:r>
                    </m:oMath>
                    <m:oMath xmlns:m="http://schemas.openxmlformats.org/officeDocument/2006/math">
                      <m:r>
                        <a:rPr lang="en-AU" sz="1800" b="0" i="1" smtClean="0">
                          <a:latin typeface="Cambria Math" panose="02040503050406030204" pitchFamily="18" charset="0"/>
                        </a:rPr>
                        <m:t>13.09</m:t>
                      </m:r>
                      <m:r>
                        <m:rPr>
                          <m:aln/>
                        </m:rPr>
                        <a:rPr lang="en-AU" sz="1800" i="1">
                          <a:latin typeface="Cambria Math" panose="02040503050406030204" pitchFamily="18" charset="0"/>
                        </a:rPr>
                        <m:t>=</m:t>
                      </m:r>
                      <m:r>
                        <a:rPr lang="en-AU" sz="1800" b="0" i="1" smtClean="0">
                          <a:latin typeface="Cambria Math" panose="02040503050406030204" pitchFamily="18" charset="0"/>
                        </a:rPr>
                        <m:t>4</m:t>
                      </m:r>
                      <m:r>
                        <a:rPr lang="en-AU" sz="1800" i="1">
                          <a:latin typeface="Cambria Math" panose="02040503050406030204" pitchFamily="18" charset="0"/>
                        </a:rPr>
                        <m:t>0−7.5</m:t>
                      </m:r>
                      <m:r>
                        <a:rPr lang="en-AU" sz="1800" i="1">
                          <a:latin typeface="Cambria Math" panose="02040503050406030204" pitchFamily="18" charset="0"/>
                        </a:rPr>
                        <m:t>𝐻</m:t>
                      </m:r>
                    </m:oMath>
                    <m:oMath xmlns:m="http://schemas.openxmlformats.org/officeDocument/2006/math">
                      <m:r>
                        <a:rPr lang="en-AU" sz="1800" i="1">
                          <a:latin typeface="Cambria Math" panose="02040503050406030204" pitchFamily="18" charset="0"/>
                        </a:rPr>
                        <m:t>−</m:t>
                      </m:r>
                      <m:r>
                        <a:rPr lang="en-AU" sz="1800" b="0" i="1" smtClean="0">
                          <a:latin typeface="Cambria Math" panose="02040503050406030204" pitchFamily="18" charset="0"/>
                        </a:rPr>
                        <m:t>26.91</m:t>
                      </m:r>
                      <m:r>
                        <m:rPr>
                          <m:aln/>
                        </m:rPr>
                        <a:rPr lang="en-AU" sz="1800" i="1">
                          <a:latin typeface="Cambria Math" panose="02040503050406030204" pitchFamily="18" charset="0"/>
                        </a:rPr>
                        <m:t>=</m:t>
                      </m:r>
                      <m:r>
                        <a:rPr lang="en-AU" sz="1800" i="1">
                          <a:latin typeface="Cambria Math" panose="02040503050406030204" pitchFamily="18" charset="0"/>
                        </a:rPr>
                        <m:t>−7.5</m:t>
                      </m:r>
                      <m:r>
                        <a:rPr lang="en-AU" sz="1800" i="1">
                          <a:latin typeface="Cambria Math" panose="02040503050406030204" pitchFamily="18" charset="0"/>
                        </a:rPr>
                        <m:t>𝐻</m:t>
                      </m:r>
                    </m:oMath>
                    <m:oMath xmlns:m="http://schemas.openxmlformats.org/officeDocument/2006/math">
                      <m:r>
                        <a:rPr lang="en-AU" sz="1800" i="1">
                          <a:latin typeface="Cambria Math" panose="02040503050406030204" pitchFamily="18" charset="0"/>
                        </a:rPr>
                        <m:t>𝐻</m:t>
                      </m:r>
                      <m:r>
                        <m:rPr>
                          <m:aln/>
                        </m:rPr>
                        <a:rPr lang="en-AU" sz="1800" i="1">
                          <a:latin typeface="Cambria Math" panose="02040503050406030204" pitchFamily="18" charset="0"/>
                        </a:rPr>
                        <m:t>=</m:t>
                      </m:r>
                      <m:r>
                        <a:rPr lang="en-AU" sz="1800" b="0" i="1" smtClean="0">
                          <a:latin typeface="Cambria Math" panose="02040503050406030204" pitchFamily="18" charset="0"/>
                        </a:rPr>
                        <m:t>3.588</m:t>
                      </m:r>
                    </m:oMath>
                  </m:oMathPara>
                </a14:m>
                <a:endParaRPr lang="en-AU" sz="1800" dirty="0"/>
              </a:p>
            </p:txBody>
          </p:sp>
        </mc:Choice>
        <mc:Fallback xmlns="">
          <p:sp>
            <p:nvSpPr>
              <p:cNvPr id="6" name="TextBox 5">
                <a:extLst>
                  <a:ext uri="{FF2B5EF4-FFF2-40B4-BE49-F238E27FC236}">
                    <a16:creationId xmlns:a16="http://schemas.microsoft.com/office/drawing/2014/main" id="{880427FE-1EFA-F797-5198-21A90CD90E61}"/>
                  </a:ext>
                </a:extLst>
              </p:cNvPr>
              <p:cNvSpPr txBox="1">
                <a:spLocks noRot="1" noChangeAspect="1" noMove="1" noResize="1" noEditPoints="1" noAdjustHandles="1" noChangeArrowheads="1" noChangeShapeType="1" noTextEdit="1"/>
              </p:cNvSpPr>
              <p:nvPr/>
            </p:nvSpPr>
            <p:spPr>
              <a:xfrm>
                <a:off x="0" y="2928565"/>
                <a:ext cx="3409231" cy="3290061"/>
              </a:xfrm>
              <a:prstGeom prst="rect">
                <a:avLst/>
              </a:prstGeom>
              <a:blipFill>
                <a:blip r:embed="rId3"/>
                <a:stretch>
                  <a:fillRect b="-11481"/>
                </a:stretch>
              </a:blipFill>
            </p:spPr>
            <p:txBody>
              <a:bodyPr/>
              <a:lstStyle/>
              <a:p>
                <a:r>
                  <a:rPr lang="en-AU">
                    <a:noFill/>
                  </a:rPr>
                  <a:t> </a:t>
                </a:r>
              </a:p>
            </p:txBody>
          </p:sp>
        </mc:Fallback>
      </mc:AlternateContent>
      <p:sp>
        <p:nvSpPr>
          <p:cNvPr id="7" name="TextBox 6">
            <a:extLst>
              <a:ext uri="{FF2B5EF4-FFF2-40B4-BE49-F238E27FC236}">
                <a16:creationId xmlns:a16="http://schemas.microsoft.com/office/drawing/2014/main" id="{B8621542-3108-6BA6-3F47-8753AAC48F78}"/>
              </a:ext>
            </a:extLst>
          </p:cNvPr>
          <p:cNvSpPr txBox="1"/>
          <p:nvPr/>
        </p:nvSpPr>
        <p:spPr>
          <a:xfrm>
            <a:off x="5765249" y="3405774"/>
            <a:ext cx="5136449" cy="3290061"/>
          </a:xfrm>
          <a:prstGeom prst="rect">
            <a:avLst/>
          </a:prstGeom>
          <a:noFill/>
        </p:spPr>
        <p:txBody>
          <a:bodyPr wrap="square" lIns="0" tIns="0" rIns="0" bIns="0" rtlCol="0">
            <a:noAutofit/>
          </a:bodyPr>
          <a:lstStyle/>
          <a:p>
            <a:br>
              <a:rPr lang="en-AU" sz="1800" i="1" dirty="0">
                <a:latin typeface="Cambria Math" panose="02040503050406030204" pitchFamily="18" charset="0"/>
              </a:rPr>
            </a:br>
            <a:r>
              <a:rPr lang="en-AU" sz="2000" dirty="0">
                <a:latin typeface="Arial" panose="020B0604020202020204" pitchFamily="34" charset="0"/>
                <a:cs typeface="Arial" panose="020B0604020202020204" pitchFamily="34" charset="0"/>
              </a:rPr>
              <a:t>Therefore, Sofia began drinking for 3 hours 35 minutes ago.</a:t>
            </a:r>
          </a:p>
          <a:p>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Hence, Sofia started drinking at 6:10 pm</a:t>
            </a:r>
          </a:p>
        </p:txBody>
      </p:sp>
      <p:cxnSp>
        <p:nvCxnSpPr>
          <p:cNvPr id="4" name="Straight Connector 3">
            <a:extLst>
              <a:ext uri="{FF2B5EF4-FFF2-40B4-BE49-F238E27FC236}">
                <a16:creationId xmlns:a16="http://schemas.microsoft.com/office/drawing/2014/main" id="{2A34FC44-8548-A18E-8EB8-336C87B6CA3F}"/>
              </a:ext>
              <a:ext uri="{C183D7F6-B498-43B3-948B-1728B52AA6E4}">
                <adec:decorative xmlns:adec="http://schemas.microsoft.com/office/drawing/2017/decorative" val="1"/>
              </a:ext>
            </a:extLst>
          </p:cNvPr>
          <p:cNvCxnSpPr>
            <a:cxnSpLocks/>
          </p:cNvCxnSpPr>
          <p:nvPr/>
        </p:nvCxnSpPr>
        <p:spPr>
          <a:xfrm>
            <a:off x="348001" y="2951630"/>
            <a:ext cx="11393425" cy="399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89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87B31-4DD4-6D4B-440A-805F8FA3A2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7E4300-CA83-E1F6-14B1-D259561A12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3DF260B2-9773-2989-779A-9689FC862644}"/>
              </a:ext>
            </a:extLst>
          </p:cNvPr>
          <p:cNvSpPr>
            <a:spLocks noGrp="1"/>
          </p:cNvSpPr>
          <p:nvPr>
            <p:ph type="title"/>
          </p:nvPr>
        </p:nvSpPr>
        <p:spPr/>
        <p:txBody>
          <a:bodyPr/>
          <a:lstStyle/>
          <a:p>
            <a:r>
              <a:rPr lang="en-AU" dirty="0"/>
              <a:t>Worked example (2)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703DCC0-CF49-48C2-9F54-8B60373053C8}"/>
                  </a:ext>
                </a:extLst>
              </p:cNvPr>
              <p:cNvSpPr>
                <a:spLocks noGrp="1"/>
              </p:cNvSpPr>
              <p:nvPr>
                <p:ph type="body" sz="quarter" idx="17"/>
              </p:nvPr>
            </p:nvSpPr>
            <p:spPr>
              <a:xfrm>
                <a:off x="359999" y="905601"/>
                <a:ext cx="11484000" cy="1711241"/>
              </a:xfrm>
            </p:spPr>
            <p:txBody>
              <a:bodyPr/>
              <a:lstStyle/>
              <a:p>
                <a:pPr>
                  <a:lnSpc>
                    <a:spcPct val="100000"/>
                  </a:lnSpc>
                </a:pPr>
                <a:r>
                  <a:rPr lang="en-AU" dirty="0"/>
                  <a:t>A beer contains </a:t>
                </a:r>
                <a14:m>
                  <m:oMath xmlns:m="http://schemas.openxmlformats.org/officeDocument/2006/math">
                    <m:r>
                      <a:rPr lang="en-AU" i="1" dirty="0" smtClean="0">
                        <a:latin typeface="Cambria Math" panose="02040503050406030204" pitchFamily="18" charset="0"/>
                      </a:rPr>
                      <m:t>1.4</m:t>
                    </m:r>
                  </m:oMath>
                </a14:m>
                <a:r>
                  <a:rPr lang="en-AU" dirty="0"/>
                  <a:t> standard drinks, and a glass of spirits contains </a:t>
                </a:r>
                <a14:m>
                  <m:oMath xmlns:m="http://schemas.openxmlformats.org/officeDocument/2006/math">
                    <m:r>
                      <a:rPr lang="en-AU" i="1" dirty="0" smtClean="0">
                        <a:latin typeface="Cambria Math" panose="02040503050406030204" pitchFamily="18" charset="0"/>
                      </a:rPr>
                      <m:t>1</m:t>
                    </m:r>
                  </m:oMath>
                </a14:m>
                <a:r>
                  <a:rPr lang="en-AU" dirty="0"/>
                  <a:t> standard drink. </a:t>
                </a:r>
              </a:p>
              <a:p>
                <a:pPr>
                  <a:lnSpc>
                    <a:spcPct val="100000"/>
                  </a:lnSpc>
                </a:pPr>
                <a:r>
                  <a:rPr lang="en-AU" dirty="0"/>
                  <a:t>Chloe weighs </a:t>
                </a:r>
                <a14:m>
                  <m:oMath xmlns:m="http://schemas.openxmlformats.org/officeDocument/2006/math">
                    <m:r>
                      <a:rPr lang="en-AU" i="1" dirty="0" smtClean="0">
                        <a:latin typeface="Cambria Math" panose="02040503050406030204" pitchFamily="18" charset="0"/>
                      </a:rPr>
                      <m:t>58</m:t>
                    </m:r>
                  </m:oMath>
                </a14:m>
                <a:r>
                  <a:rPr lang="en-AU" dirty="0"/>
                  <a:t> kg. She consumed </a:t>
                </a:r>
                <a14:m>
                  <m:oMath xmlns:m="http://schemas.openxmlformats.org/officeDocument/2006/math">
                    <m:r>
                      <a:rPr lang="en-AU" i="1" dirty="0" smtClean="0">
                        <a:latin typeface="Cambria Math" panose="02040503050406030204" pitchFamily="18" charset="0"/>
                      </a:rPr>
                      <m:t>2</m:t>
                    </m:r>
                  </m:oMath>
                </a14:m>
                <a:r>
                  <a:rPr lang="en-AU" dirty="0"/>
                  <a:t> glasses of beer and </a:t>
                </a:r>
                <a14:m>
                  <m:oMath xmlns:m="http://schemas.openxmlformats.org/officeDocument/2006/math">
                    <m:r>
                      <a:rPr lang="en-AU" i="1" dirty="0" smtClean="0">
                        <a:latin typeface="Cambria Math" panose="02040503050406030204" pitchFamily="18" charset="0"/>
                      </a:rPr>
                      <m:t>5</m:t>
                    </m:r>
                  </m:oMath>
                </a14:m>
                <a:r>
                  <a:rPr lang="en-AU" dirty="0"/>
                  <a:t> glasses of spirits between </a:t>
                </a:r>
                <a14:m>
                  <m:oMath xmlns:m="http://schemas.openxmlformats.org/officeDocument/2006/math">
                    <m:r>
                      <a:rPr lang="en-AU" i="1" dirty="0" smtClean="0">
                        <a:latin typeface="Cambria Math" panose="02040503050406030204" pitchFamily="18" charset="0"/>
                      </a:rPr>
                      <m:t>7:00</m:t>
                    </m:r>
                  </m:oMath>
                </a14:m>
                <a:r>
                  <a:rPr lang="en-AU" dirty="0"/>
                  <a:t> pm and </a:t>
                </a:r>
                <a14:m>
                  <m:oMath xmlns:m="http://schemas.openxmlformats.org/officeDocument/2006/math">
                    <m:r>
                      <a:rPr lang="en-AU" i="1" dirty="0" smtClean="0">
                        <a:latin typeface="Cambria Math" panose="02040503050406030204" pitchFamily="18" charset="0"/>
                      </a:rPr>
                      <m:t>1:00</m:t>
                    </m:r>
                  </m:oMath>
                </a14:m>
                <a:r>
                  <a:rPr lang="en-AU" dirty="0"/>
                  <a:t> am the following day. She then stopped drinking alcohol.</a:t>
                </a:r>
              </a:p>
              <a:p>
                <a:pPr>
                  <a:lnSpc>
                    <a:spcPct val="100000"/>
                  </a:lnSpc>
                </a:pPr>
                <a:r>
                  <a:rPr lang="en-AU" dirty="0"/>
                  <a:t>Calculate the time, to the nearest minute, in the morning when Chloe’s BAC should reach zero.</a:t>
                </a:r>
              </a:p>
              <a:p>
                <a:pPr>
                  <a:lnSpc>
                    <a:spcPct val="100000"/>
                  </a:lnSpc>
                </a:pPr>
                <a:endParaRPr lang="en-AU" sz="1600" dirty="0"/>
              </a:p>
            </p:txBody>
          </p:sp>
        </mc:Choice>
        <mc:Fallback xmlns="">
          <p:sp>
            <p:nvSpPr>
              <p:cNvPr id="5" name="Text Placeholder 4">
                <a:extLst>
                  <a:ext uri="{FF2B5EF4-FFF2-40B4-BE49-F238E27FC236}">
                    <a16:creationId xmlns:a16="http://schemas.microsoft.com/office/drawing/2014/main" id="{E703DCC0-CF49-48C2-9F54-8B60373053C8}"/>
                  </a:ext>
                </a:extLst>
              </p:cNvPr>
              <p:cNvSpPr>
                <a:spLocks noGrp="1" noRot="1" noChangeAspect="1" noMove="1" noResize="1" noEditPoints="1" noAdjustHandles="1" noChangeArrowheads="1" noChangeShapeType="1" noTextEdit="1"/>
              </p:cNvSpPr>
              <p:nvPr>
                <p:ph type="body" sz="quarter" idx="17"/>
              </p:nvPr>
            </p:nvSpPr>
            <p:spPr>
              <a:xfrm>
                <a:off x="359999" y="905601"/>
                <a:ext cx="11484000" cy="1711241"/>
              </a:xfrm>
              <a:blipFill>
                <a:blip r:embed="rId2"/>
                <a:stretch>
                  <a:fillRect l="-1327" t="-428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DFA89B9-D67D-0BBE-F4DC-0FECC5C2636F}"/>
                  </a:ext>
                </a:extLst>
              </p:cNvPr>
              <p:cNvSpPr txBox="1"/>
              <p:nvPr/>
            </p:nvSpPr>
            <p:spPr>
              <a:xfrm>
                <a:off x="211014" y="2616842"/>
                <a:ext cx="5136449" cy="3705691"/>
              </a:xfrm>
              <a:prstGeom prst="rect">
                <a:avLst/>
              </a:prstGeom>
              <a:noFill/>
            </p:spPr>
            <p:txBody>
              <a:bodyPr wrap="none" lIns="0" tIns="0" rIns="0" bIns="0" rtlCol="0">
                <a:noAutofit/>
              </a:bodyPr>
              <a:lstStyle/>
              <a:p>
                <a:pPr/>
                <a:br>
                  <a:rPr lang="en-AU" sz="16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𝐵𝐴𝐶</m:t>
                          </m:r>
                        </m:e>
                        <m:sub>
                          <m:r>
                            <a:rPr lang="en-AU" sz="1600" i="1">
                              <a:latin typeface="Cambria Math" panose="02040503050406030204" pitchFamily="18" charset="0"/>
                            </a:rPr>
                            <m:t>𝑓𝑒𝑚𝑎𝑙𝑒</m:t>
                          </m:r>
                        </m:sub>
                      </m:sSub>
                      <m:r>
                        <m:rPr>
                          <m:aln/>
                        </m:rP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10</m:t>
                          </m:r>
                          <m:r>
                            <a:rPr lang="en-AU" sz="1600" i="1">
                              <a:latin typeface="Cambria Math" panose="02040503050406030204" pitchFamily="18" charset="0"/>
                            </a:rPr>
                            <m:t>𝑁</m:t>
                          </m:r>
                          <m:r>
                            <a:rPr lang="en-AU" sz="1600" i="1">
                              <a:latin typeface="Cambria Math" panose="02040503050406030204" pitchFamily="18" charset="0"/>
                            </a:rPr>
                            <m:t>−7.5</m:t>
                          </m:r>
                          <m:r>
                            <a:rPr lang="en-AU" sz="1600" i="1">
                              <a:latin typeface="Cambria Math" panose="02040503050406030204" pitchFamily="18" charset="0"/>
                            </a:rPr>
                            <m:t>𝐻</m:t>
                          </m:r>
                        </m:num>
                        <m:den>
                          <m:r>
                            <a:rPr lang="en-AU" sz="1600" i="1">
                              <a:latin typeface="Cambria Math" panose="02040503050406030204" pitchFamily="18" charset="0"/>
                            </a:rPr>
                            <m:t>5.5</m:t>
                          </m:r>
                          <m:r>
                            <a:rPr lang="en-AU" sz="1600" i="1">
                              <a:latin typeface="Cambria Math" panose="02040503050406030204" pitchFamily="18" charset="0"/>
                            </a:rPr>
                            <m:t>𝑀</m:t>
                          </m:r>
                        </m:den>
                      </m:f>
                      <m:r>
                        <a:rPr lang="en-AU" sz="1600" i="1">
                          <a:latin typeface="Cambria Math" panose="02040503050406030204" pitchFamily="18" charset="0"/>
                        </a:rPr>
                        <m:t> </m:t>
                      </m:r>
                    </m:oMath>
                  </m:oMathPara>
                </a14:m>
                <a:endParaRPr lang="en-AU" sz="1600" dirty="0"/>
              </a:p>
              <a:p>
                <a:pPr>
                  <a:lnSpc>
                    <a:spcPct val="150000"/>
                  </a:lnSpc>
                </a:pPr>
                <a14:m>
                  <m:oMathPara xmlns:m="http://schemas.openxmlformats.org/officeDocument/2006/math">
                    <m:oMathParaPr>
                      <m:jc m:val="centerGroup"/>
                    </m:oMathParaPr>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𝐵𝐴𝐶</m:t>
                          </m:r>
                        </m:e>
                        <m:sub>
                          <m:r>
                            <a:rPr lang="en-AU" sz="1600" i="1">
                              <a:latin typeface="Cambria Math" panose="02040503050406030204" pitchFamily="18" charset="0"/>
                            </a:rPr>
                            <m:t>𝑓𝑒𝑚𝑎𝑙𝑒</m:t>
                          </m:r>
                        </m:sub>
                      </m:sSub>
                      <m:r>
                        <a:rPr lang="en-AU" sz="1600" i="1">
                          <a:latin typeface="Cambria Math" panose="02040503050406030204" pitchFamily="18" charset="0"/>
                        </a:rPr>
                        <m:t> </m:t>
                      </m:r>
                      <m:r>
                        <m:rPr>
                          <m:aln/>
                        </m:rP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10×</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2×1.4+5×1</m:t>
                              </m:r>
                            </m:e>
                          </m:d>
                          <m:r>
                            <a:rPr lang="en-AU" sz="1600" i="1">
                              <a:latin typeface="Cambria Math" panose="02040503050406030204" pitchFamily="18" charset="0"/>
                            </a:rPr>
                            <m:t>−</m:t>
                          </m:r>
                          <m:r>
                            <a:rPr lang="en-AU" sz="1600" b="0" i="1" smtClean="0">
                              <a:latin typeface="Cambria Math" panose="02040503050406030204" pitchFamily="18" charset="0"/>
                            </a:rPr>
                            <m:t>(</m:t>
                          </m:r>
                          <m:r>
                            <a:rPr lang="en-AU" sz="1600" i="1">
                              <a:latin typeface="Cambria Math" panose="02040503050406030204" pitchFamily="18" charset="0"/>
                            </a:rPr>
                            <m:t>7.5</m:t>
                          </m:r>
                          <m:r>
                            <a:rPr lang="en-AU" sz="1600" b="0" i="1" smtClean="0">
                              <a:latin typeface="Cambria Math" panose="02040503050406030204" pitchFamily="18" charset="0"/>
                            </a:rPr>
                            <m:t>×6)</m:t>
                          </m:r>
                        </m:num>
                        <m:den>
                          <m:r>
                            <a:rPr lang="en-AU" sz="1600" i="1">
                              <a:latin typeface="Cambria Math" panose="02040503050406030204" pitchFamily="18" charset="0"/>
                            </a:rPr>
                            <m:t>5.5×</m:t>
                          </m:r>
                          <m:r>
                            <a:rPr lang="en-AU" sz="1600" b="0" i="1" smtClean="0">
                              <a:latin typeface="Cambria Math" panose="02040503050406030204" pitchFamily="18" charset="0"/>
                            </a:rPr>
                            <m:t>58</m:t>
                          </m:r>
                        </m:den>
                      </m:f>
                    </m:oMath>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𝐵𝐴𝐶</m:t>
                          </m:r>
                        </m:e>
                        <m:sub>
                          <m:r>
                            <a:rPr lang="en-AU" sz="1600" i="1">
                              <a:latin typeface="Cambria Math" panose="02040503050406030204" pitchFamily="18" charset="0"/>
                            </a:rPr>
                            <m:t>𝑓𝑒𝑚𝑎𝑙𝑒</m:t>
                          </m:r>
                        </m:sub>
                      </m:sSub>
                      <m:r>
                        <a:rPr lang="en-AU" sz="1600" b="0" i="1" smtClean="0">
                          <a:latin typeface="Cambria Math" panose="02040503050406030204" pitchFamily="18" charset="0"/>
                        </a:rPr>
                        <m:t>=0.103</m:t>
                      </m:r>
                    </m:oMath>
                    <m:oMath xmlns:m="http://schemas.openxmlformats.org/officeDocument/2006/math">
                      <m:r>
                        <a:rPr lang="en-AU" sz="1600" b="0" i="1" smtClean="0">
                          <a:latin typeface="Cambria Math" panose="02040503050406030204" pitchFamily="18" charset="0"/>
                        </a:rPr>
                        <m:t>𝑇𝑖𝑚𝑒</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𝐵𝐴𝐶</m:t>
                          </m:r>
                        </m:num>
                        <m:den>
                          <m:r>
                            <a:rPr lang="en-AU" sz="1600" b="0" i="1" smtClean="0">
                              <a:latin typeface="Cambria Math" panose="02040503050406030204" pitchFamily="18" charset="0"/>
                            </a:rPr>
                            <m:t>0.015</m:t>
                          </m:r>
                        </m:den>
                      </m:f>
                    </m:oMath>
                    <m:oMath xmlns:m="http://schemas.openxmlformats.org/officeDocument/2006/math">
                      <m:r>
                        <a:rPr lang="en-AU" sz="1600" b="0" i="1" smtClean="0">
                          <a:latin typeface="Cambria Math" panose="02040503050406030204" pitchFamily="18" charset="0"/>
                        </a:rPr>
                        <m:t>𝑇𝑖𝑚𝑒</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0.103</m:t>
                          </m:r>
                        </m:num>
                        <m:den>
                          <m:r>
                            <a:rPr lang="en-AU" sz="1600" b="0" i="1" smtClean="0">
                              <a:latin typeface="Cambria Math" panose="02040503050406030204" pitchFamily="18" charset="0"/>
                            </a:rPr>
                            <m:t>0.015</m:t>
                          </m:r>
                        </m:den>
                      </m:f>
                    </m:oMath>
                    <m:oMath xmlns:m="http://schemas.openxmlformats.org/officeDocument/2006/math">
                      <m:r>
                        <a:rPr lang="en-AU" sz="1600" b="0" i="1" smtClean="0">
                          <a:latin typeface="Cambria Math" panose="02040503050406030204" pitchFamily="18" charset="0"/>
                        </a:rPr>
                        <m:t>𝑇𝑖𝑚𝑒</m:t>
                      </m:r>
                      <m:r>
                        <a:rPr lang="en-AU" sz="1600" b="0" i="1" smtClean="0">
                          <a:latin typeface="Cambria Math" panose="02040503050406030204" pitchFamily="18" charset="0"/>
                        </a:rPr>
                        <m:t>=6.86…</m:t>
                      </m:r>
                    </m:oMath>
                    <m:oMath xmlns:m="http://schemas.openxmlformats.org/officeDocument/2006/math">
                      <m:r>
                        <a:rPr lang="en-AU" sz="1600" b="0" i="1" smtClean="0">
                          <a:latin typeface="Cambria Math" panose="02040503050406030204" pitchFamily="18" charset="0"/>
                        </a:rPr>
                        <m:t>𝑇𝑖𝑚𝑒</m:t>
                      </m:r>
                      <m:r>
                        <a:rPr lang="en-AU" sz="1600" b="0" i="1" smtClean="0">
                          <a:latin typeface="Cambria Math" panose="02040503050406030204" pitchFamily="18" charset="0"/>
                        </a:rPr>
                        <m:t>=6 </m:t>
                      </m:r>
                      <m:r>
                        <m:rPr>
                          <m:sty m:val="p"/>
                        </m:rPr>
                        <a:rPr lang="en-AU" sz="1600" b="0" i="0" smtClean="0">
                          <a:latin typeface="Cambria Math" panose="02040503050406030204" pitchFamily="18" charset="0"/>
                        </a:rPr>
                        <m:t>hours</m:t>
                      </m:r>
                      <m:r>
                        <a:rPr lang="en-AU" sz="1600" b="0" i="0" smtClean="0">
                          <a:latin typeface="Cambria Math" panose="02040503050406030204" pitchFamily="18" charset="0"/>
                        </a:rPr>
                        <m:t> </m:t>
                      </m:r>
                      <m:r>
                        <a:rPr lang="en-AU" sz="1600" b="0" i="1" smtClean="0">
                          <a:latin typeface="Cambria Math" panose="02040503050406030204" pitchFamily="18" charset="0"/>
                        </a:rPr>
                        <m:t>52 </m:t>
                      </m:r>
                      <m:r>
                        <m:rPr>
                          <m:sty m:val="p"/>
                        </m:rPr>
                        <a:rPr lang="en-AU" sz="1600" b="0" i="0" smtClean="0">
                          <a:latin typeface="Cambria Math" panose="02040503050406030204" pitchFamily="18" charset="0"/>
                        </a:rPr>
                        <m:t>minutes</m:t>
                      </m:r>
                    </m:oMath>
                  </m:oMathPara>
                </a14:m>
                <a:endParaRPr lang="en-AU" sz="1600" dirty="0"/>
              </a:p>
            </p:txBody>
          </p:sp>
        </mc:Choice>
        <mc:Fallback xmlns="">
          <p:sp>
            <p:nvSpPr>
              <p:cNvPr id="6" name="TextBox 5">
                <a:extLst>
                  <a:ext uri="{FF2B5EF4-FFF2-40B4-BE49-F238E27FC236}">
                    <a16:creationId xmlns:a16="http://schemas.microsoft.com/office/drawing/2014/main" id="{BDFA89B9-D67D-0BBE-F4DC-0FECC5C2636F}"/>
                  </a:ext>
                </a:extLst>
              </p:cNvPr>
              <p:cNvSpPr txBox="1">
                <a:spLocks noRot="1" noChangeAspect="1" noMove="1" noResize="1" noEditPoints="1" noAdjustHandles="1" noChangeArrowheads="1" noChangeShapeType="1" noTextEdit="1"/>
              </p:cNvSpPr>
              <p:nvPr/>
            </p:nvSpPr>
            <p:spPr>
              <a:xfrm>
                <a:off x="211014" y="2616842"/>
                <a:ext cx="5136449" cy="3705691"/>
              </a:xfrm>
              <a:prstGeom prst="rect">
                <a:avLst/>
              </a:prstGeom>
              <a:blipFill>
                <a:blip r:embed="rId3"/>
                <a:stretch>
                  <a:fillRect b="-34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18DD574-FCDB-BF76-4DAB-FFDA272A05CB}"/>
                  </a:ext>
                </a:extLst>
              </p:cNvPr>
              <p:cNvSpPr txBox="1"/>
              <p:nvPr/>
            </p:nvSpPr>
            <p:spPr>
              <a:xfrm>
                <a:off x="6253424" y="2705519"/>
                <a:ext cx="5295846" cy="3290061"/>
              </a:xfrm>
              <a:prstGeom prst="rect">
                <a:avLst/>
              </a:prstGeom>
              <a:noFill/>
            </p:spPr>
            <p:txBody>
              <a:bodyPr wrap="square" lIns="0" tIns="0" rIns="0" bIns="0" rtlCol="0">
                <a:noAutofit/>
              </a:bodyPr>
              <a:lstStyle/>
              <a:p>
                <a:br>
                  <a:rPr lang="en-AU" sz="1800" i="1" dirty="0">
                    <a:latin typeface="Cambria Math" panose="02040503050406030204" pitchFamily="18" charset="0"/>
                  </a:rPr>
                </a:br>
                <a:r>
                  <a:rPr lang="en-AU" sz="1800" i="1" dirty="0">
                    <a:latin typeface="Cambria Math" panose="02040503050406030204" pitchFamily="18" charset="0"/>
                  </a:rPr>
                  <a:t>Therefore, Chloe’s BAC should reach zero at  </a:t>
                </a:r>
                <a14:m>
                  <m:oMath xmlns:m="http://schemas.openxmlformats.org/officeDocument/2006/math">
                    <m:r>
                      <a:rPr lang="en-AU" sz="1800" i="1" dirty="0" smtClean="0">
                        <a:latin typeface="Cambria Math" panose="02040503050406030204" pitchFamily="18" charset="0"/>
                      </a:rPr>
                      <m:t>7:52</m:t>
                    </m:r>
                  </m:oMath>
                </a14:m>
                <a:r>
                  <a:rPr lang="en-AU" sz="1800" i="1" dirty="0">
                    <a:latin typeface="Cambria Math" panose="02040503050406030204" pitchFamily="18" charset="0"/>
                  </a:rPr>
                  <a:t> </a:t>
                </a:r>
                <a:r>
                  <a:rPr lang="en-AU" sz="1800" dirty="0">
                    <a:latin typeface="Cambria Math" panose="02040503050406030204" pitchFamily="18" charset="0"/>
                  </a:rPr>
                  <a:t>am.</a:t>
                </a:r>
                <a:endParaRPr lang="en-AU" sz="1800" dirty="0"/>
              </a:p>
            </p:txBody>
          </p:sp>
        </mc:Choice>
        <mc:Fallback xmlns="">
          <p:sp>
            <p:nvSpPr>
              <p:cNvPr id="7" name="TextBox 6">
                <a:extLst>
                  <a:ext uri="{FF2B5EF4-FFF2-40B4-BE49-F238E27FC236}">
                    <a16:creationId xmlns:a16="http://schemas.microsoft.com/office/drawing/2014/main" id="{418DD574-FCDB-BF76-4DAB-FFDA272A05CB}"/>
                  </a:ext>
                </a:extLst>
              </p:cNvPr>
              <p:cNvSpPr txBox="1">
                <a:spLocks noRot="1" noChangeAspect="1" noMove="1" noResize="1" noEditPoints="1" noAdjustHandles="1" noChangeArrowheads="1" noChangeShapeType="1" noTextEdit="1"/>
              </p:cNvSpPr>
              <p:nvPr/>
            </p:nvSpPr>
            <p:spPr>
              <a:xfrm>
                <a:off x="6253424" y="2705519"/>
                <a:ext cx="5295846" cy="3290061"/>
              </a:xfrm>
              <a:prstGeom prst="rect">
                <a:avLst/>
              </a:prstGeom>
              <a:blipFill>
                <a:blip r:embed="rId4"/>
                <a:stretch>
                  <a:fillRect l="-2762" r="-1381"/>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3A3DF0EC-786F-17DE-144B-0B2A215B6880}"/>
              </a:ext>
            </a:extLst>
          </p:cNvPr>
          <p:cNvSpPr/>
          <p:nvPr/>
        </p:nvSpPr>
        <p:spPr>
          <a:xfrm>
            <a:off x="6621864" y="3429000"/>
            <a:ext cx="4340888" cy="1293725"/>
          </a:xfrm>
          <a:prstGeom prst="wedgeRoundRectCallout">
            <a:avLst>
              <a:gd name="adj1" fmla="val -83821"/>
              <a:gd name="adj2" fmla="val -191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a:bodyPr>
          <a:lstStyle/>
          <a:p>
            <a:pPr algn="ctr"/>
            <a:r>
              <a:rPr lang="en-AU" dirty="0"/>
              <a:t>Why does the solution calculate BAC before calculating the time to reach zero?</a:t>
            </a:r>
          </a:p>
        </p:txBody>
      </p:sp>
      <p:sp>
        <p:nvSpPr>
          <p:cNvPr id="9" name="Speech Bubble: Rectangle with Corners Rounded 8">
            <a:extLst>
              <a:ext uri="{FF2B5EF4-FFF2-40B4-BE49-F238E27FC236}">
                <a16:creationId xmlns:a16="http://schemas.microsoft.com/office/drawing/2014/main" id="{1E9DA2B6-6213-B356-5C36-57F527E2A66F}"/>
              </a:ext>
            </a:extLst>
          </p:cNvPr>
          <p:cNvSpPr/>
          <p:nvPr/>
        </p:nvSpPr>
        <p:spPr>
          <a:xfrm>
            <a:off x="5938577" y="4932074"/>
            <a:ext cx="4340888" cy="1293725"/>
          </a:xfrm>
          <a:prstGeom prst="wedgeRoundRectCallout">
            <a:avLst>
              <a:gd name="adj1" fmla="val -109747"/>
              <a:gd name="adj2" fmla="val -914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AU" dirty="0"/>
              <a:t>How does the solution show the total number of standard drinks?</a:t>
            </a:r>
          </a:p>
        </p:txBody>
      </p:sp>
      <p:cxnSp>
        <p:nvCxnSpPr>
          <p:cNvPr id="4" name="Straight Connector 3">
            <a:extLst>
              <a:ext uri="{FF2B5EF4-FFF2-40B4-BE49-F238E27FC236}">
                <a16:creationId xmlns:a16="http://schemas.microsoft.com/office/drawing/2014/main" id="{D7235F74-3A89-176A-B481-336D7D4174FF}"/>
              </a:ext>
              <a:ext uri="{C183D7F6-B498-43B3-948B-1728B52AA6E4}">
                <adec:decorative xmlns:adec="http://schemas.microsoft.com/office/drawing/2017/decorative" val="1"/>
              </a:ext>
            </a:extLst>
          </p:cNvPr>
          <p:cNvCxnSpPr>
            <a:cxnSpLocks/>
          </p:cNvCxnSpPr>
          <p:nvPr/>
        </p:nvCxnSpPr>
        <p:spPr>
          <a:xfrm>
            <a:off x="301619" y="2601279"/>
            <a:ext cx="11393425" cy="399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F843-654F-7FE5-9BA5-0D3F37D072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E4CC6-20A9-DEBD-B824-79AE6ED094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3" name="Title 2">
            <a:extLst>
              <a:ext uri="{FF2B5EF4-FFF2-40B4-BE49-F238E27FC236}">
                <a16:creationId xmlns:a16="http://schemas.microsoft.com/office/drawing/2014/main" id="{264CF15E-238F-9893-4757-8AA9FE1F02FA}"/>
              </a:ext>
            </a:extLst>
          </p:cNvPr>
          <p:cNvSpPr>
            <a:spLocks noGrp="1"/>
          </p:cNvSpPr>
          <p:nvPr>
            <p:ph type="title"/>
          </p:nvPr>
        </p:nvSpPr>
        <p:spPr/>
        <p:txBody>
          <a:bodyPr/>
          <a:lstStyle/>
          <a:p>
            <a:r>
              <a:rPr lang="en-AU" dirty="0"/>
              <a:t>Your turn (2)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8E42508-C5E9-F346-6CB8-24699739205E}"/>
                  </a:ext>
                </a:extLst>
              </p:cNvPr>
              <p:cNvSpPr>
                <a:spLocks noGrp="1"/>
              </p:cNvSpPr>
              <p:nvPr>
                <p:ph type="body" sz="quarter" idx="17"/>
              </p:nvPr>
            </p:nvSpPr>
            <p:spPr>
              <a:xfrm>
                <a:off x="359999" y="905601"/>
                <a:ext cx="11484000" cy="5223465"/>
              </a:xfrm>
            </p:spPr>
            <p:txBody>
              <a:bodyPr/>
              <a:lstStyle/>
              <a:p>
                <a:pPr>
                  <a:lnSpc>
                    <a:spcPct val="100000"/>
                  </a:lnSpc>
                </a:pPr>
                <a:r>
                  <a:rPr lang="en-AU" dirty="0"/>
                  <a:t>A glass of cider contains </a:t>
                </a:r>
                <a14:m>
                  <m:oMath xmlns:m="http://schemas.openxmlformats.org/officeDocument/2006/math">
                    <m:r>
                      <a:rPr lang="en-AU" i="1" dirty="0" smtClean="0">
                        <a:latin typeface="Cambria Math" panose="02040503050406030204" pitchFamily="18" charset="0"/>
                      </a:rPr>
                      <m:t>1.6</m:t>
                    </m:r>
                  </m:oMath>
                </a14:m>
                <a:r>
                  <a:rPr lang="en-AU" dirty="0"/>
                  <a:t> standard drinks, and a glass of spirits contains </a:t>
                </a:r>
                <a14:m>
                  <m:oMath xmlns:m="http://schemas.openxmlformats.org/officeDocument/2006/math">
                    <m:r>
                      <a:rPr lang="en-AU" i="1" dirty="0" smtClean="0">
                        <a:latin typeface="Cambria Math" panose="02040503050406030204" pitchFamily="18" charset="0"/>
                      </a:rPr>
                      <m:t>1</m:t>
                    </m:r>
                  </m:oMath>
                </a14:m>
                <a:r>
                  <a:rPr lang="en-AU" dirty="0"/>
                  <a:t> standard drink. </a:t>
                </a:r>
              </a:p>
              <a:p>
                <a:pPr>
                  <a:lnSpc>
                    <a:spcPct val="100000"/>
                  </a:lnSpc>
                </a:pPr>
                <a:r>
                  <a:rPr lang="en-AU" dirty="0"/>
                  <a:t>Emily weighs </a:t>
                </a:r>
                <a14:m>
                  <m:oMath xmlns:m="http://schemas.openxmlformats.org/officeDocument/2006/math">
                    <m:r>
                      <a:rPr lang="en-AU" i="1" dirty="0" smtClean="0">
                        <a:latin typeface="Cambria Math" panose="02040503050406030204" pitchFamily="18" charset="0"/>
                      </a:rPr>
                      <m:t>64</m:t>
                    </m:r>
                  </m:oMath>
                </a14:m>
                <a:r>
                  <a:rPr lang="en-AU" dirty="0"/>
                  <a:t> kg. She consumed </a:t>
                </a:r>
                <a14:m>
                  <m:oMath xmlns:m="http://schemas.openxmlformats.org/officeDocument/2006/math">
                    <m:r>
                      <a:rPr lang="en-AU" i="1" dirty="0" smtClean="0">
                        <a:latin typeface="Cambria Math" panose="02040503050406030204" pitchFamily="18" charset="0"/>
                      </a:rPr>
                      <m:t>3</m:t>
                    </m:r>
                  </m:oMath>
                </a14:m>
                <a:r>
                  <a:rPr lang="en-AU" dirty="0"/>
                  <a:t> glasses of cider and 5 glasses of spirits between </a:t>
                </a:r>
                <a14:m>
                  <m:oMath xmlns:m="http://schemas.openxmlformats.org/officeDocument/2006/math">
                    <m:r>
                      <a:rPr lang="en-AU" i="1" dirty="0" smtClean="0">
                        <a:latin typeface="Cambria Math" panose="02040503050406030204" pitchFamily="18" charset="0"/>
                      </a:rPr>
                      <m:t>6:45</m:t>
                    </m:r>
                  </m:oMath>
                </a14:m>
                <a:r>
                  <a:rPr lang="en-AU" dirty="0"/>
                  <a:t> pm and </a:t>
                </a:r>
                <a14:m>
                  <m:oMath xmlns:m="http://schemas.openxmlformats.org/officeDocument/2006/math">
                    <m:r>
                      <a:rPr lang="en-AU" i="1" dirty="0" smtClean="0">
                        <a:latin typeface="Cambria Math" panose="02040503050406030204" pitchFamily="18" charset="0"/>
                      </a:rPr>
                      <m:t>11:15</m:t>
                    </m:r>
                  </m:oMath>
                </a14:m>
                <a:r>
                  <a:rPr lang="en-AU" dirty="0"/>
                  <a:t> pm. She then stopped drinking alcohol.</a:t>
                </a:r>
              </a:p>
              <a:p>
                <a:pPr>
                  <a:lnSpc>
                    <a:spcPct val="100000"/>
                  </a:lnSpc>
                </a:pPr>
                <a:r>
                  <a:rPr lang="en-AU" dirty="0"/>
                  <a:t>Calculate the time, to the nearest minute, in the morning when Emily’s BAC should reach zero.</a:t>
                </a:r>
              </a:p>
              <a:p>
                <a:pPr>
                  <a:lnSpc>
                    <a:spcPct val="100000"/>
                  </a:lnSpc>
                </a:pPr>
                <a:endParaRPr lang="en-AU" sz="1600" dirty="0"/>
              </a:p>
            </p:txBody>
          </p:sp>
        </mc:Choice>
        <mc:Fallback xmlns="">
          <p:sp>
            <p:nvSpPr>
              <p:cNvPr id="5" name="Text Placeholder 4">
                <a:extLst>
                  <a:ext uri="{FF2B5EF4-FFF2-40B4-BE49-F238E27FC236}">
                    <a16:creationId xmlns:a16="http://schemas.microsoft.com/office/drawing/2014/main" id="{08E42508-C5E9-F346-6CB8-24699739205E}"/>
                  </a:ext>
                </a:extLst>
              </p:cNvPr>
              <p:cNvSpPr>
                <a:spLocks noGrp="1" noRot="1" noChangeAspect="1" noMove="1" noResize="1" noEditPoints="1" noAdjustHandles="1" noChangeArrowheads="1" noChangeShapeType="1" noTextEdit="1"/>
              </p:cNvSpPr>
              <p:nvPr>
                <p:ph type="body" sz="quarter" idx="17"/>
              </p:nvPr>
            </p:nvSpPr>
            <p:spPr>
              <a:xfrm>
                <a:off x="359999" y="905601"/>
                <a:ext cx="11484000" cy="5223465"/>
              </a:xfrm>
              <a:blipFill>
                <a:blip r:embed="rId2"/>
                <a:stretch>
                  <a:fillRect l="-1327" t="-140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835317-FCBD-4FB1-1372-E1B1B3962162}"/>
                  </a:ext>
                </a:extLst>
              </p:cNvPr>
              <p:cNvSpPr txBox="1"/>
              <p:nvPr/>
            </p:nvSpPr>
            <p:spPr>
              <a:xfrm>
                <a:off x="211015" y="2616842"/>
                <a:ext cx="4659160" cy="3704445"/>
              </a:xfrm>
              <a:prstGeom prst="rect">
                <a:avLst/>
              </a:prstGeom>
              <a:noFill/>
            </p:spPr>
            <p:txBody>
              <a:bodyPr wrap="none" lIns="0" tIns="0" rIns="0" bIns="0" rtlCol="0">
                <a:noAutofit/>
              </a:bodyPr>
              <a:lstStyle/>
              <a:p>
                <a:pPr>
                  <a:lnSpc>
                    <a:spcPct val="125000"/>
                  </a:lnSpc>
                </a:pPr>
                <a:br>
                  <a:rPr lang="en-AU" sz="16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𝐵𝐴𝐶</m:t>
                          </m:r>
                        </m:e>
                        <m:sub>
                          <m:r>
                            <a:rPr lang="en-AU" sz="1600" i="1">
                              <a:latin typeface="Cambria Math" panose="02040503050406030204" pitchFamily="18" charset="0"/>
                            </a:rPr>
                            <m:t>𝑓𝑒𝑚𝑎𝑙𝑒</m:t>
                          </m:r>
                        </m:sub>
                      </m:sSub>
                      <m:r>
                        <m:rPr>
                          <m:aln/>
                        </m:rP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10</m:t>
                          </m:r>
                          <m:r>
                            <a:rPr lang="en-AU" sz="1600" i="1">
                              <a:latin typeface="Cambria Math" panose="02040503050406030204" pitchFamily="18" charset="0"/>
                            </a:rPr>
                            <m:t>𝑁</m:t>
                          </m:r>
                          <m:r>
                            <a:rPr lang="en-AU" sz="1600" i="1">
                              <a:latin typeface="Cambria Math" panose="02040503050406030204" pitchFamily="18" charset="0"/>
                            </a:rPr>
                            <m:t>−7.5</m:t>
                          </m:r>
                          <m:r>
                            <a:rPr lang="en-AU" sz="1600" i="1">
                              <a:latin typeface="Cambria Math" panose="02040503050406030204" pitchFamily="18" charset="0"/>
                            </a:rPr>
                            <m:t>𝐻</m:t>
                          </m:r>
                        </m:num>
                        <m:den>
                          <m:r>
                            <a:rPr lang="en-AU" sz="1600" i="1">
                              <a:latin typeface="Cambria Math" panose="02040503050406030204" pitchFamily="18" charset="0"/>
                            </a:rPr>
                            <m:t>5.5</m:t>
                          </m:r>
                          <m:r>
                            <a:rPr lang="en-AU" sz="1600" i="1">
                              <a:latin typeface="Cambria Math" panose="02040503050406030204" pitchFamily="18" charset="0"/>
                            </a:rPr>
                            <m:t>𝑀</m:t>
                          </m:r>
                        </m:den>
                      </m:f>
                      <m:r>
                        <a:rPr lang="en-AU" sz="1600" i="1">
                          <a:latin typeface="Cambria Math" panose="02040503050406030204" pitchFamily="18" charset="0"/>
                        </a:rPr>
                        <m:t> </m:t>
                      </m:r>
                    </m:oMath>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𝐵𝐴𝐶</m:t>
                          </m:r>
                        </m:e>
                        <m:sub>
                          <m:r>
                            <a:rPr lang="en-AU" sz="1600" i="1">
                              <a:latin typeface="Cambria Math" panose="02040503050406030204" pitchFamily="18" charset="0"/>
                            </a:rPr>
                            <m:t>𝑓𝑒𝑚𝑎𝑙𝑒</m:t>
                          </m:r>
                        </m:sub>
                      </m:sSub>
                      <m:r>
                        <a:rPr lang="en-AU" sz="1600" i="1">
                          <a:latin typeface="Cambria Math" panose="02040503050406030204" pitchFamily="18" charset="0"/>
                        </a:rPr>
                        <m:t> </m:t>
                      </m:r>
                      <m:r>
                        <m:rPr>
                          <m:aln/>
                        </m:rP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10×</m:t>
                          </m:r>
                          <m:d>
                            <m:dPr>
                              <m:ctrlPr>
                                <a:rPr lang="en-AU" sz="1600" i="1">
                                  <a:latin typeface="Cambria Math" panose="02040503050406030204" pitchFamily="18" charset="0"/>
                                </a:rPr>
                              </m:ctrlPr>
                            </m:dPr>
                            <m:e>
                              <m:r>
                                <a:rPr lang="en-AU" sz="1600" i="1">
                                  <a:latin typeface="Cambria Math" panose="02040503050406030204" pitchFamily="18" charset="0"/>
                                </a:rPr>
                                <m:t>3×1.6+5×1</m:t>
                              </m:r>
                            </m:e>
                          </m:d>
                          <m:r>
                            <a:rPr lang="en-AU" sz="1600" i="1">
                              <a:latin typeface="Cambria Math" panose="02040503050406030204" pitchFamily="18" charset="0"/>
                            </a:rPr>
                            <m:t>−(7.5×4.5)</m:t>
                          </m:r>
                        </m:num>
                        <m:den>
                          <m:r>
                            <a:rPr lang="en-AU" sz="1600" i="1">
                              <a:latin typeface="Cambria Math" panose="02040503050406030204" pitchFamily="18" charset="0"/>
                            </a:rPr>
                            <m:t>5.5×64</m:t>
                          </m:r>
                        </m:den>
                      </m:f>
                    </m:oMath>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𝐵𝐴𝐶</m:t>
                          </m:r>
                        </m:e>
                        <m:sub>
                          <m:r>
                            <a:rPr lang="en-AU" sz="1600" i="1">
                              <a:latin typeface="Cambria Math" panose="02040503050406030204" pitchFamily="18" charset="0"/>
                            </a:rPr>
                            <m:t>𝑓𝑒𝑚𝑎𝑙𝑒</m:t>
                          </m:r>
                        </m:sub>
                      </m:sSub>
                      <m:r>
                        <a:rPr lang="en-AU" sz="1600" i="1">
                          <a:latin typeface="Cambria Math" panose="02040503050406030204" pitchFamily="18" charset="0"/>
                        </a:rPr>
                        <m:t>=0.183</m:t>
                      </m:r>
                    </m:oMath>
                    <m:oMath xmlns:m="http://schemas.openxmlformats.org/officeDocument/2006/math">
                      <m:r>
                        <a:rPr lang="en-AU" sz="1600" b="0" i="1" smtClean="0">
                          <a:latin typeface="Cambria Math" panose="02040503050406030204" pitchFamily="18" charset="0"/>
                        </a:rPr>
                        <m:t>𝑇𝑖𝑚𝑒</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𝐵𝐴𝐶</m:t>
                          </m:r>
                        </m:num>
                        <m:den>
                          <m:r>
                            <a:rPr lang="en-AU" sz="1600" b="0" i="1" smtClean="0">
                              <a:latin typeface="Cambria Math" panose="02040503050406030204" pitchFamily="18" charset="0"/>
                            </a:rPr>
                            <m:t>0.015</m:t>
                          </m:r>
                        </m:den>
                      </m:f>
                    </m:oMath>
                    <m:oMath xmlns:m="http://schemas.openxmlformats.org/officeDocument/2006/math">
                      <m:r>
                        <a:rPr lang="en-AU" sz="1600" b="0" i="1" smtClean="0">
                          <a:latin typeface="Cambria Math" panose="02040503050406030204" pitchFamily="18" charset="0"/>
                        </a:rPr>
                        <m:t>𝑇𝑖𝑚𝑒</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0.183</m:t>
                          </m:r>
                        </m:num>
                        <m:den>
                          <m:r>
                            <a:rPr lang="en-AU" sz="1600" b="0" i="1" smtClean="0">
                              <a:latin typeface="Cambria Math" panose="02040503050406030204" pitchFamily="18" charset="0"/>
                            </a:rPr>
                            <m:t>0.015</m:t>
                          </m:r>
                        </m:den>
                      </m:f>
                    </m:oMath>
                    <m:oMath xmlns:m="http://schemas.openxmlformats.org/officeDocument/2006/math">
                      <m:r>
                        <a:rPr lang="en-AU" sz="1600" b="0" i="1" smtClean="0">
                          <a:latin typeface="Cambria Math" panose="02040503050406030204" pitchFamily="18" charset="0"/>
                        </a:rPr>
                        <m:t>𝑇𝑖𝑚𝑒</m:t>
                      </m:r>
                      <m:r>
                        <a:rPr lang="en-AU" sz="1600" b="0" i="1" smtClean="0">
                          <a:latin typeface="Cambria Math" panose="02040503050406030204" pitchFamily="18" charset="0"/>
                        </a:rPr>
                        <m:t>=12.17…</m:t>
                      </m:r>
                    </m:oMath>
                    <m:oMath xmlns:m="http://schemas.openxmlformats.org/officeDocument/2006/math">
                      <m:r>
                        <a:rPr lang="en-AU" sz="1600" b="0" i="1" smtClean="0">
                          <a:latin typeface="Cambria Math" panose="02040503050406030204" pitchFamily="18" charset="0"/>
                        </a:rPr>
                        <m:t>𝑇𝑖𝑚𝑒</m:t>
                      </m:r>
                      <m:r>
                        <a:rPr lang="en-AU" sz="1600" b="0" i="1" smtClean="0">
                          <a:latin typeface="Cambria Math" panose="02040503050406030204" pitchFamily="18" charset="0"/>
                        </a:rPr>
                        <m:t>=12 </m:t>
                      </m:r>
                      <m:r>
                        <m:rPr>
                          <m:sty m:val="p"/>
                        </m:rPr>
                        <a:rPr lang="en-AU" sz="1600" b="0" i="0" smtClean="0">
                          <a:latin typeface="Cambria Math" panose="02040503050406030204" pitchFamily="18" charset="0"/>
                        </a:rPr>
                        <m:t>hours</m:t>
                      </m:r>
                      <m:r>
                        <a:rPr lang="en-AU" sz="1600" b="0" i="0" smtClean="0">
                          <a:latin typeface="Cambria Math" panose="02040503050406030204" pitchFamily="18" charset="0"/>
                        </a:rPr>
                        <m:t> </m:t>
                      </m:r>
                      <m:r>
                        <m:rPr>
                          <m:sty m:val="p"/>
                        </m:rPr>
                        <a:rPr lang="en-AU" sz="1600" b="0" i="0" smtClean="0">
                          <a:latin typeface="Cambria Math" panose="02040503050406030204" pitchFamily="18" charset="0"/>
                        </a:rPr>
                        <m:t>and</m:t>
                      </m:r>
                      <m:r>
                        <a:rPr lang="en-AU" sz="1600" b="0" i="1" smtClean="0">
                          <a:latin typeface="Cambria Math" panose="02040503050406030204" pitchFamily="18" charset="0"/>
                        </a:rPr>
                        <m:t> 10 </m:t>
                      </m:r>
                      <m:r>
                        <m:rPr>
                          <m:sty m:val="p"/>
                        </m:rPr>
                        <a:rPr lang="en-AU" sz="1600" b="0" i="0" smtClean="0">
                          <a:latin typeface="Cambria Math" panose="02040503050406030204" pitchFamily="18" charset="0"/>
                        </a:rPr>
                        <m:t>minutes</m:t>
                      </m:r>
                    </m:oMath>
                  </m:oMathPara>
                </a14:m>
                <a:endParaRPr lang="en-AU" sz="1600" dirty="0"/>
              </a:p>
            </p:txBody>
          </p:sp>
        </mc:Choice>
        <mc:Fallback xmlns="">
          <p:sp>
            <p:nvSpPr>
              <p:cNvPr id="6" name="TextBox 5">
                <a:extLst>
                  <a:ext uri="{FF2B5EF4-FFF2-40B4-BE49-F238E27FC236}">
                    <a16:creationId xmlns:a16="http://schemas.microsoft.com/office/drawing/2014/main" id="{EF835317-FCBD-4FB1-1372-E1B1B3962162}"/>
                  </a:ext>
                </a:extLst>
              </p:cNvPr>
              <p:cNvSpPr txBox="1">
                <a:spLocks noRot="1" noChangeAspect="1" noMove="1" noResize="1" noEditPoints="1" noAdjustHandles="1" noChangeArrowheads="1" noChangeShapeType="1" noTextEdit="1"/>
              </p:cNvSpPr>
              <p:nvPr/>
            </p:nvSpPr>
            <p:spPr>
              <a:xfrm>
                <a:off x="211015" y="2616842"/>
                <a:ext cx="4659160" cy="3704445"/>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620A913-7AE4-A19B-1EEB-59A6B6E0A939}"/>
                  </a:ext>
                </a:extLst>
              </p:cNvPr>
              <p:cNvSpPr txBox="1"/>
              <p:nvPr/>
            </p:nvSpPr>
            <p:spPr>
              <a:xfrm>
                <a:off x="6056711" y="2918957"/>
                <a:ext cx="5810490" cy="3290061"/>
              </a:xfrm>
              <a:prstGeom prst="rect">
                <a:avLst/>
              </a:prstGeom>
              <a:noFill/>
            </p:spPr>
            <p:txBody>
              <a:bodyPr wrap="square" lIns="0" tIns="0" rIns="0" bIns="0" rtlCol="0">
                <a:noAutofit/>
              </a:bodyPr>
              <a:lstStyle/>
              <a:p>
                <a:br>
                  <a:rPr lang="en-AU" sz="1800" i="1" dirty="0">
                    <a:latin typeface="Cambria Math" panose="02040503050406030204" pitchFamily="18" charset="0"/>
                  </a:rPr>
                </a:br>
                <a:r>
                  <a:rPr lang="en-AU" sz="1800" dirty="0">
                    <a:latin typeface="Arial" panose="020B0604020202020204" pitchFamily="34" charset="0"/>
                    <a:cs typeface="Arial" panose="020B0604020202020204" pitchFamily="34" charset="0"/>
                  </a:rPr>
                  <a:t>Therefore, Chloe’s BAC should reach zero at </a:t>
                </a:r>
                <a14:m>
                  <m:oMath xmlns:m="http://schemas.openxmlformats.org/officeDocument/2006/math">
                    <m:r>
                      <a:rPr lang="en-AU" sz="1800" i="1" dirty="0" smtClean="0">
                        <a:latin typeface="Cambria Math" panose="02040503050406030204" pitchFamily="18" charset="0"/>
                        <a:cs typeface="Arial" panose="020B0604020202020204" pitchFamily="34" charset="0"/>
                      </a:rPr>
                      <m:t>11:25</m:t>
                    </m:r>
                  </m:oMath>
                </a14:m>
                <a:r>
                  <a:rPr lang="en-AU" sz="1800" dirty="0">
                    <a:latin typeface="Arial" panose="020B0604020202020204" pitchFamily="34" charset="0"/>
                    <a:cs typeface="Arial" panose="020B0604020202020204" pitchFamily="34" charset="0"/>
                  </a:rPr>
                  <a:t> am</a:t>
                </a:r>
              </a:p>
            </p:txBody>
          </p:sp>
        </mc:Choice>
        <mc:Fallback xmlns="">
          <p:sp>
            <p:nvSpPr>
              <p:cNvPr id="7" name="TextBox 6">
                <a:extLst>
                  <a:ext uri="{FF2B5EF4-FFF2-40B4-BE49-F238E27FC236}">
                    <a16:creationId xmlns:a16="http://schemas.microsoft.com/office/drawing/2014/main" id="{9620A913-7AE4-A19B-1EEB-59A6B6E0A939}"/>
                  </a:ext>
                </a:extLst>
              </p:cNvPr>
              <p:cNvSpPr txBox="1">
                <a:spLocks noRot="1" noChangeAspect="1" noMove="1" noResize="1" noEditPoints="1" noAdjustHandles="1" noChangeArrowheads="1" noChangeShapeType="1" noTextEdit="1"/>
              </p:cNvSpPr>
              <p:nvPr/>
            </p:nvSpPr>
            <p:spPr>
              <a:xfrm>
                <a:off x="6056711" y="2918957"/>
                <a:ext cx="5810490" cy="3290061"/>
              </a:xfrm>
              <a:prstGeom prst="rect">
                <a:avLst/>
              </a:prstGeom>
              <a:blipFill>
                <a:blip r:embed="rId4"/>
                <a:stretch>
                  <a:fillRect l="-2518"/>
                </a:stretch>
              </a:blipFill>
            </p:spPr>
            <p:txBody>
              <a:bodyPr/>
              <a:lstStyle/>
              <a:p>
                <a:r>
                  <a:rPr lang="en-AU">
                    <a:noFill/>
                  </a:rPr>
                  <a:t> </a:t>
                </a:r>
              </a:p>
            </p:txBody>
          </p:sp>
        </mc:Fallback>
      </mc:AlternateContent>
      <p:cxnSp>
        <p:nvCxnSpPr>
          <p:cNvPr id="4" name="Straight Connector 3">
            <a:extLst>
              <a:ext uri="{FF2B5EF4-FFF2-40B4-BE49-F238E27FC236}">
                <a16:creationId xmlns:a16="http://schemas.microsoft.com/office/drawing/2014/main" id="{B64892F5-9F51-5B2F-D0C2-B0BA30C76C71}"/>
              </a:ext>
              <a:ext uri="{C183D7F6-B498-43B3-948B-1728B52AA6E4}">
                <adec:decorative xmlns:adec="http://schemas.microsoft.com/office/drawing/2017/decorative" val="1"/>
              </a:ext>
            </a:extLst>
          </p:cNvPr>
          <p:cNvCxnSpPr>
            <a:cxnSpLocks/>
          </p:cNvCxnSpPr>
          <p:nvPr/>
        </p:nvCxnSpPr>
        <p:spPr>
          <a:xfrm>
            <a:off x="336797" y="2652418"/>
            <a:ext cx="11393425" cy="3993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61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C07CC-C818-0D1F-ECAF-E2D26AD3D83E}"/>
              </a:ext>
            </a:extLst>
          </p:cNvPr>
          <p:cNvSpPr>
            <a:spLocks noGrp="1"/>
          </p:cNvSpPr>
          <p:nvPr>
            <p:ph type="title"/>
          </p:nvPr>
        </p:nvSpPr>
        <p:spPr/>
        <p:txBody>
          <a:bodyPr/>
          <a:lstStyle/>
          <a:p>
            <a:r>
              <a:rPr lang="en-AU" dirty="0"/>
              <a:t>2019 Question 28	</a:t>
            </a:r>
          </a:p>
        </p:txBody>
      </p:sp>
      <p:sp>
        <p:nvSpPr>
          <p:cNvPr id="5" name="Text Placeholder 4">
            <a:extLst>
              <a:ext uri="{FF2B5EF4-FFF2-40B4-BE49-F238E27FC236}">
                <a16:creationId xmlns:a16="http://schemas.microsoft.com/office/drawing/2014/main" id="{DD8438D4-7BD7-CA36-253B-A6DBF937EB64}"/>
              </a:ext>
            </a:extLst>
          </p:cNvPr>
          <p:cNvSpPr>
            <a:spLocks noGrp="1"/>
          </p:cNvSpPr>
          <p:nvPr>
            <p:ph type="body" sz="quarter" idx="18"/>
          </p:nvPr>
        </p:nvSpPr>
        <p:spPr/>
        <p:txBody>
          <a:bodyPr/>
          <a:lstStyle/>
          <a:p>
            <a:r>
              <a:rPr lang="en-AU" dirty="0"/>
              <a:t>Marking criteria</a:t>
            </a:r>
          </a:p>
        </p:txBody>
      </p:sp>
      <p:graphicFrame>
        <p:nvGraphicFramePr>
          <p:cNvPr id="6" name="Table 5" descr="Marking criteria for Q28 of 2019 Mathematics Standard 2 HSC paper">
            <a:extLst>
              <a:ext uri="{FF2B5EF4-FFF2-40B4-BE49-F238E27FC236}">
                <a16:creationId xmlns:a16="http://schemas.microsoft.com/office/drawing/2014/main" id="{D93BB0CD-899A-7CDC-D419-711575A9C8E0}"/>
              </a:ext>
            </a:extLst>
          </p:cNvPr>
          <p:cNvGraphicFramePr>
            <a:graphicFrameLocks noGrp="1"/>
          </p:cNvGraphicFramePr>
          <p:nvPr>
            <p:extLst>
              <p:ext uri="{D42A27DB-BD31-4B8C-83A1-F6EECF244321}">
                <p14:modId xmlns:p14="http://schemas.microsoft.com/office/powerpoint/2010/main" val="610529462"/>
              </p:ext>
            </p:extLst>
          </p:nvPr>
        </p:nvGraphicFramePr>
        <p:xfrm>
          <a:off x="2032000" y="1490885"/>
          <a:ext cx="8128000" cy="2123440"/>
        </p:xfrm>
        <a:graphic>
          <a:graphicData uri="http://schemas.openxmlformats.org/drawingml/2006/table">
            <a:tbl>
              <a:tblPr firstRow="1" bandRow="1">
                <a:tableStyleId>{5A111915-BE36-4E01-A7E5-04B1672EAD32}</a:tableStyleId>
              </a:tblPr>
              <a:tblGrid>
                <a:gridCol w="6857999">
                  <a:extLst>
                    <a:ext uri="{9D8B030D-6E8A-4147-A177-3AD203B41FA5}">
                      <a16:colId xmlns:a16="http://schemas.microsoft.com/office/drawing/2014/main" val="1927633793"/>
                    </a:ext>
                  </a:extLst>
                </a:gridCol>
                <a:gridCol w="1270001">
                  <a:extLst>
                    <a:ext uri="{9D8B030D-6E8A-4147-A177-3AD203B41FA5}">
                      <a16:colId xmlns:a16="http://schemas.microsoft.com/office/drawing/2014/main" val="1803106397"/>
                    </a:ext>
                  </a:extLst>
                </a:gridCol>
              </a:tblGrid>
              <a:tr h="370840">
                <a:tc>
                  <a:txBody>
                    <a:bodyPr/>
                    <a:lstStyle/>
                    <a:p>
                      <a:r>
                        <a:rPr lang="en-AU" dirty="0">
                          <a:solidFill>
                            <a:schemeClr val="tx1"/>
                          </a:solidFill>
                        </a:rPr>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466892"/>
                  </a:ext>
                </a:extLst>
              </a:tr>
              <a:tr h="370840">
                <a:tc>
                  <a:txBody>
                    <a:bodyPr/>
                    <a:lstStyle/>
                    <a:p>
                      <a:pPr marL="285750" indent="-285750">
                        <a:buFont typeface="Arial" panose="020B0604020202020204" pitchFamily="34" charset="0"/>
                        <a:buChar char="•"/>
                      </a:pPr>
                      <a:r>
                        <a:rPr lang="en-AU" dirty="0">
                          <a:solidFill>
                            <a:schemeClr val="tx1"/>
                          </a:solidFill>
                        </a:rPr>
                        <a:t>Provides correct answer with appropriate calculations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044743"/>
                  </a:ext>
                </a:extLst>
              </a:tr>
              <a:tr h="370840">
                <a:tc>
                  <a:txBody>
                    <a:bodyPr/>
                    <a:lstStyle/>
                    <a:p>
                      <a:pPr marL="285750" indent="-285750">
                        <a:buFont typeface="Arial" panose="020B0604020202020204" pitchFamily="34" charset="0"/>
                        <a:buChar char="•"/>
                      </a:pPr>
                      <a:r>
                        <a:rPr lang="en-AU" dirty="0">
                          <a:solidFill>
                            <a:schemeClr val="tx1"/>
                          </a:solidFill>
                        </a:rPr>
                        <a:t>Calculates the correct length of time for BAC to reach zero, or equivalent merit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6443633"/>
                  </a:ext>
                </a:extLst>
              </a:tr>
              <a:tr h="370840">
                <a:tc>
                  <a:txBody>
                    <a:bodyPr/>
                    <a:lstStyle/>
                    <a:p>
                      <a:pPr marL="285750" indent="-285750">
                        <a:buFont typeface="Arial" panose="020B0604020202020204" pitchFamily="34" charset="0"/>
                        <a:buChar char="•"/>
                      </a:pPr>
                      <a:r>
                        <a:rPr lang="en-AU" dirty="0">
                          <a:solidFill>
                            <a:schemeClr val="tx1"/>
                          </a:solidFill>
                        </a:rPr>
                        <a:t>Calculates the correct BAC, or correct numerical expression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102331"/>
                  </a:ext>
                </a:extLst>
              </a:tr>
              <a:tr h="370840">
                <a:tc>
                  <a:txBody>
                    <a:bodyPr/>
                    <a:lstStyle/>
                    <a:p>
                      <a:pPr marL="285750" indent="-285750">
                        <a:buFont typeface="Arial" panose="020B0604020202020204" pitchFamily="34" charset="0"/>
                        <a:buChar char="•"/>
                      </a:pPr>
                      <a:r>
                        <a:rPr lang="en-AU" dirty="0">
                          <a:solidFill>
                            <a:schemeClr val="tx1"/>
                          </a:solidFill>
                        </a:rPr>
                        <a:t>Provides correct value for N or H, or equivalent merit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269408"/>
                  </a:ext>
                </a:extLst>
              </a:tr>
            </a:tbl>
          </a:graphicData>
        </a:graphic>
      </p:graphicFrame>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E97178D-55A5-651E-0CF8-E859E71E24FD}"/>
                  </a:ext>
                </a:extLst>
              </p:cNvPr>
              <p:cNvSpPr>
                <a:spLocks noGrp="1"/>
              </p:cNvSpPr>
              <p:nvPr>
                <p:ph type="body" sz="quarter" idx="17"/>
              </p:nvPr>
            </p:nvSpPr>
            <p:spPr>
              <a:xfrm>
                <a:off x="360000" y="3690526"/>
                <a:ext cx="5910171" cy="2684395"/>
              </a:xfrm>
            </p:spPr>
            <p:txBody>
              <a:bodyPr numCol="2"/>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𝐻</m:t>
                      </m:r>
                      <m:r>
                        <m:rPr>
                          <m:aln/>
                        </m:rPr>
                        <a:rPr lang="en-AU" b="0" i="1" smtClean="0">
                          <a:latin typeface="Cambria Math" panose="02040503050406030204" pitchFamily="18" charset="0"/>
                        </a:rPr>
                        <m:t>=</m:t>
                      </m:r>
                      <m:r>
                        <a:rPr lang="en-AU" b="0" i="1" smtClean="0">
                          <a:latin typeface="Cambria Math" panose="02040503050406030204" pitchFamily="18" charset="0"/>
                        </a:rPr>
                        <m:t>6.25</m:t>
                      </m:r>
                    </m:oMath>
                    <m:oMath xmlns:m="http://schemas.openxmlformats.org/officeDocument/2006/math">
                      <m:r>
                        <a:rPr lang="en-AU" b="0" i="1" smtClean="0">
                          <a:latin typeface="Cambria Math" panose="02040503050406030204" pitchFamily="18" charset="0"/>
                        </a:rPr>
                        <m:t>𝑁</m:t>
                      </m:r>
                      <m:r>
                        <m:rPr>
                          <m:aln/>
                        </m:rP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3×1.2</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4×1</m:t>
                          </m:r>
                        </m:e>
                      </m:d>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7.6 </m:t>
                      </m:r>
                    </m:oMath>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𝐵𝐴𝐶</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d>
                            <m:dPr>
                              <m:ctrlPr>
                                <a:rPr lang="en-AU" b="0" i="1" smtClean="0">
                                  <a:latin typeface="Cambria Math" panose="02040503050406030204" pitchFamily="18" charset="0"/>
                                </a:rPr>
                              </m:ctrlPr>
                            </m:dPr>
                            <m:e>
                              <m:r>
                                <a:rPr lang="en-AU" b="0" i="1" smtClean="0">
                                  <a:latin typeface="Cambria Math" panose="02040503050406030204" pitchFamily="18" charset="0"/>
                                </a:rPr>
                                <m:t>10×7.6)−(7.5×6.25</m:t>
                              </m:r>
                            </m:e>
                          </m:d>
                        </m:num>
                        <m:den>
                          <m:r>
                            <a:rPr lang="en-AU" b="0" i="1" smtClean="0">
                              <a:latin typeface="Cambria Math" panose="02040503050406030204" pitchFamily="18" charset="0"/>
                            </a:rPr>
                            <m:t>5.5×60</m:t>
                          </m:r>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0.088257….</m:t>
                      </m:r>
                    </m:oMath>
                  </m:oMathPara>
                </a14:m>
                <a:br>
                  <a:rPr lang="en-AU" dirty="0"/>
                </a:br>
                <a:endParaRPr lang="en-AU" dirty="0"/>
              </a:p>
              <a:p>
                <a:endParaRPr lang="en-AU" dirty="0"/>
              </a:p>
            </p:txBody>
          </p:sp>
        </mc:Choice>
        <mc:Fallback xmlns="">
          <p:sp>
            <p:nvSpPr>
              <p:cNvPr id="4" name="Text Placeholder 3">
                <a:extLst>
                  <a:ext uri="{FF2B5EF4-FFF2-40B4-BE49-F238E27FC236}">
                    <a16:creationId xmlns:a16="http://schemas.microsoft.com/office/drawing/2014/main" id="{EE97178D-55A5-651E-0CF8-E859E71E24FD}"/>
                  </a:ext>
                </a:extLst>
              </p:cNvPr>
              <p:cNvSpPr>
                <a:spLocks noGrp="1" noRot="1" noChangeAspect="1" noMove="1" noResize="1" noEditPoints="1" noAdjustHandles="1" noChangeArrowheads="1" noChangeShapeType="1" noTextEdit="1"/>
              </p:cNvSpPr>
              <p:nvPr>
                <p:ph type="body" sz="quarter" idx="17"/>
              </p:nvPr>
            </p:nvSpPr>
            <p:spPr>
              <a:xfrm>
                <a:off x="360000" y="3690526"/>
                <a:ext cx="5910171" cy="268439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3E5DEDE8-4932-620E-C8A3-F5CB1AD45ED5}"/>
                  </a:ext>
                </a:extLst>
              </p:cNvPr>
              <p:cNvSpPr txBox="1">
                <a:spLocks/>
              </p:cNvSpPr>
              <p:nvPr/>
            </p:nvSpPr>
            <p:spPr>
              <a:xfrm>
                <a:off x="5142457" y="3639725"/>
                <a:ext cx="5910171" cy="2684395"/>
              </a:xfrm>
              <a:prstGeom prst="rect">
                <a:avLst/>
              </a:prstGeom>
            </p:spPr>
            <p:txBody>
              <a:bodyPr vert="horz" lIns="0" tIns="0" rIns="0" bIns="0" numCol="2"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m:rPr>
                          <m:nor/>
                        </m:rPr>
                        <a:rPr lang="en-AU" b="0" i="0" smtClean="0">
                          <a:latin typeface="Cambria Math" panose="02040503050406030204" pitchFamily="18" charset="0"/>
                        </a:rPr>
                        <m:t>Time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to</m:t>
                      </m:r>
                      <m:r>
                        <m:rPr>
                          <m:nor/>
                        </m:rPr>
                        <a:rPr lang="en-AU" b="0" i="0" smtClean="0">
                          <a:latin typeface="Cambria Math" panose="02040503050406030204" pitchFamily="18" charset="0"/>
                        </a:rPr>
                        <m:t> </m:t>
                      </m:r>
                      <m:r>
                        <m:rPr>
                          <m:nor/>
                        </m:rPr>
                        <a:rPr lang="en-AU" b="0" i="0" smtClean="0">
                          <a:latin typeface="Cambria Math" panose="02040503050406030204" pitchFamily="18" charset="0"/>
                        </a:rPr>
                        <m:t>zero</m:t>
                      </m:r>
                      <m:r>
                        <m:rPr>
                          <m:nor/>
                        </m:rPr>
                        <a:rPr lang="en-AU" b="0" i="0" smtClean="0">
                          <a:latin typeface="Cambria Math" panose="02040503050406030204" pitchFamily="18" charset="0"/>
                        </a:rPr>
                        <m:t> </m:t>
                      </m:r>
                      <m:r>
                        <m:rPr>
                          <m:nor/>
                        </m:rPr>
                        <a:rPr lang="en-AU" b="0" i="0" smtClean="0">
                          <a:latin typeface="Cambria Math" panose="02040503050406030204" pitchFamily="18" charset="0"/>
                        </a:rPr>
                        <m:t>BAC</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0.088257…</m:t>
                          </m:r>
                        </m:num>
                        <m:den>
                          <m:r>
                            <a:rPr lang="en-AU" b="0" i="1" smtClean="0">
                              <a:latin typeface="Cambria Math" panose="02040503050406030204" pitchFamily="18" charset="0"/>
                            </a:rPr>
                            <m:t>0.015</m:t>
                          </m:r>
                        </m:den>
                      </m:f>
                    </m:oMath>
                    <m:oMath xmlns:m="http://schemas.openxmlformats.org/officeDocument/2006/math">
                      <m:r>
                        <m:rPr>
                          <m:aln/>
                        </m:rPr>
                        <a:rPr lang="en-AU" b="0" i="1" smtClean="0">
                          <a:latin typeface="Cambria Math" panose="02040503050406030204" pitchFamily="18" charset="0"/>
                        </a:rPr>
                        <m:t>=</m:t>
                      </m:r>
                      <m:r>
                        <m:rPr>
                          <m:nor/>
                        </m:rPr>
                        <a:rPr lang="en-AU" b="0" i="0" smtClean="0">
                          <a:latin typeface="Cambria Math" panose="02040503050406030204" pitchFamily="18" charset="0"/>
                        </a:rPr>
                        <m:t>5 </m:t>
                      </m:r>
                      <m:r>
                        <m:rPr>
                          <m:nor/>
                        </m:rPr>
                        <a:rPr lang="en-AU" b="0" i="0" smtClean="0">
                          <a:latin typeface="Cambria Math" panose="02040503050406030204" pitchFamily="18" charset="0"/>
                        </a:rPr>
                        <m:t>hours</m:t>
                      </m:r>
                      <m:r>
                        <m:rPr>
                          <m:nor/>
                        </m:rPr>
                        <a:rPr lang="en-AU" b="0" i="0" smtClean="0">
                          <a:latin typeface="Cambria Math" panose="02040503050406030204" pitchFamily="18" charset="0"/>
                        </a:rPr>
                        <m:t> 53 </m:t>
                      </m:r>
                      <m:r>
                        <m:rPr>
                          <m:nor/>
                        </m:rPr>
                        <a:rPr lang="en-AU" b="0" i="0" smtClean="0">
                          <a:latin typeface="Cambria Math" panose="02040503050406030204" pitchFamily="18" charset="0"/>
                        </a:rPr>
                        <m:t>min</m:t>
                      </m:r>
                    </m:oMath>
                    <m:oMath xmlns:m="http://schemas.openxmlformats.org/officeDocument/2006/math">
                      <m:r>
                        <a:rPr lang="en-AU" b="0" i="1" smtClean="0">
                          <a:latin typeface="Cambria Math" panose="02040503050406030204" pitchFamily="18" charset="0"/>
                        </a:rPr>
                        <m:t>∴</m:t>
                      </m:r>
                      <m:r>
                        <m:rPr>
                          <m:nor/>
                        </m:rPr>
                        <a:rPr lang="en-AU" b="0" i="0" smtClean="0">
                          <a:latin typeface="Cambria Math" panose="02040503050406030204" pitchFamily="18" charset="0"/>
                        </a:rPr>
                        <m:t>12:30 </m:t>
                      </m:r>
                      <m:r>
                        <m:rPr>
                          <m:nor/>
                        </m:rPr>
                        <a:rPr lang="en-AU" b="0" i="0" smtClean="0">
                          <a:latin typeface="Cambria Math" panose="02040503050406030204" pitchFamily="18" charset="0"/>
                        </a:rPr>
                        <m:t>am</m:t>
                      </m:r>
                      <m:r>
                        <m:rPr>
                          <m:nor/>
                        </m:rPr>
                        <a:rPr lang="en-AU" b="0" i="0" smtClean="0">
                          <a:latin typeface="Cambria Math" panose="02040503050406030204" pitchFamily="18" charset="0"/>
                        </a:rPr>
                        <m:t>+5 </m:t>
                      </m:r>
                      <m:r>
                        <m:rPr>
                          <m:nor/>
                        </m:rPr>
                        <a:rPr lang="en-AU" b="0" i="0" smtClean="0">
                          <a:latin typeface="Cambria Math" panose="02040503050406030204" pitchFamily="18" charset="0"/>
                        </a:rPr>
                        <m:t>hours</m:t>
                      </m:r>
                      <m:r>
                        <m:rPr>
                          <m:nor/>
                        </m:rPr>
                        <a:rPr lang="en-AU" b="0" i="0" smtClean="0">
                          <a:latin typeface="Cambria Math" panose="02040503050406030204" pitchFamily="18" charset="0"/>
                        </a:rPr>
                        <m:t> 53 </m:t>
                      </m:r>
                      <m:r>
                        <m:rPr>
                          <m:nor/>
                        </m:rPr>
                        <a:rPr lang="en-AU" b="0" i="0" smtClean="0">
                          <a:latin typeface="Cambria Math" panose="02040503050406030204" pitchFamily="18" charset="0"/>
                        </a:rPr>
                        <m:t>min</m:t>
                      </m:r>
                    </m:oMath>
                    <m:oMath xmlns:m="http://schemas.openxmlformats.org/officeDocument/2006/math">
                      <m:r>
                        <m:rPr>
                          <m:aln/>
                        </m:rPr>
                        <a:rPr lang="en-AU" b="0" i="1" smtClean="0">
                          <a:latin typeface="Cambria Math" panose="02040503050406030204" pitchFamily="18" charset="0"/>
                        </a:rPr>
                        <m:t>=</m:t>
                      </m:r>
                      <m:r>
                        <m:rPr>
                          <m:nor/>
                        </m:rPr>
                        <a:rPr lang="en-AU" b="0" i="0" smtClean="0">
                          <a:latin typeface="Cambria Math" panose="02040503050406030204" pitchFamily="18" charset="0"/>
                        </a:rPr>
                        <m:t>6:23 </m:t>
                      </m:r>
                      <m:r>
                        <m:rPr>
                          <m:nor/>
                        </m:rPr>
                        <a:rPr lang="en-AU" b="0" i="0" smtClean="0">
                          <a:latin typeface="Cambria Math" panose="02040503050406030204" pitchFamily="18" charset="0"/>
                        </a:rPr>
                        <m:t>am</m:t>
                      </m:r>
                    </m:oMath>
                  </m:oMathPara>
                </a14:m>
                <a:br>
                  <a:rPr lang="en-AU" dirty="0"/>
                </a:br>
                <a:endParaRPr lang="en-AU" dirty="0"/>
              </a:p>
            </p:txBody>
          </p:sp>
        </mc:Choice>
        <mc:Fallback xmlns="">
          <p:sp>
            <p:nvSpPr>
              <p:cNvPr id="10" name="Text Placeholder 3">
                <a:extLst>
                  <a:ext uri="{FF2B5EF4-FFF2-40B4-BE49-F238E27FC236}">
                    <a16:creationId xmlns:a16="http://schemas.microsoft.com/office/drawing/2014/main" id="{3E5DEDE8-4932-620E-C8A3-F5CB1AD45ED5}"/>
                  </a:ext>
                </a:extLst>
              </p:cNvPr>
              <p:cNvSpPr txBox="1">
                <a:spLocks noRot="1" noChangeAspect="1" noMove="1" noResize="1" noEditPoints="1" noAdjustHandles="1" noChangeArrowheads="1" noChangeShapeType="1" noTextEdit="1"/>
              </p:cNvSpPr>
              <p:nvPr/>
            </p:nvSpPr>
            <p:spPr>
              <a:xfrm>
                <a:off x="5142457" y="3639725"/>
                <a:ext cx="5910171" cy="2684395"/>
              </a:xfrm>
              <a:prstGeom prst="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82570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1132A-9E0B-A865-0EAB-D54E8BCBFB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899F9F-AF1A-0AD5-B24D-57383CA5748C}"/>
              </a:ext>
            </a:extLst>
          </p:cNvPr>
          <p:cNvSpPr>
            <a:spLocks noGrp="1"/>
          </p:cNvSpPr>
          <p:nvPr>
            <p:ph type="title"/>
          </p:nvPr>
        </p:nvSpPr>
        <p:spPr/>
        <p:txBody>
          <a:bodyPr/>
          <a:lstStyle/>
          <a:p>
            <a:r>
              <a:rPr lang="en-AU" dirty="0"/>
              <a:t>2017 Question 27(e)	</a:t>
            </a:r>
          </a:p>
        </p:txBody>
      </p:sp>
      <p:sp>
        <p:nvSpPr>
          <p:cNvPr id="5" name="Text Placeholder 4">
            <a:extLst>
              <a:ext uri="{FF2B5EF4-FFF2-40B4-BE49-F238E27FC236}">
                <a16:creationId xmlns:a16="http://schemas.microsoft.com/office/drawing/2014/main" id="{76BA5E03-FB35-0710-AE2B-139AD8AF951D}"/>
              </a:ext>
            </a:extLst>
          </p:cNvPr>
          <p:cNvSpPr>
            <a:spLocks noGrp="1"/>
          </p:cNvSpPr>
          <p:nvPr>
            <p:ph type="body" sz="quarter" idx="18"/>
          </p:nvPr>
        </p:nvSpPr>
        <p:spPr/>
        <p:txBody>
          <a:bodyPr/>
          <a:lstStyle/>
          <a:p>
            <a:r>
              <a:rPr lang="en-AU" dirty="0"/>
              <a:t>Marking criteria</a:t>
            </a:r>
          </a:p>
        </p:txBody>
      </p:sp>
      <p:graphicFrame>
        <p:nvGraphicFramePr>
          <p:cNvPr id="6" name="Table 5" descr="Marking criteria for Q27 e of 2017 Mathematics General  2 HSC paper">
            <a:extLst>
              <a:ext uri="{FF2B5EF4-FFF2-40B4-BE49-F238E27FC236}">
                <a16:creationId xmlns:a16="http://schemas.microsoft.com/office/drawing/2014/main" id="{17D2CD05-8FF5-CCAD-1939-7D3284038BFB}"/>
              </a:ext>
            </a:extLst>
          </p:cNvPr>
          <p:cNvGraphicFramePr>
            <a:graphicFrameLocks noGrp="1"/>
          </p:cNvGraphicFramePr>
          <p:nvPr>
            <p:extLst>
              <p:ext uri="{D42A27DB-BD31-4B8C-83A1-F6EECF244321}">
                <p14:modId xmlns:p14="http://schemas.microsoft.com/office/powerpoint/2010/main" val="2495840038"/>
              </p:ext>
            </p:extLst>
          </p:nvPr>
        </p:nvGraphicFramePr>
        <p:xfrm>
          <a:off x="2032000" y="1567086"/>
          <a:ext cx="8128000" cy="2123440"/>
        </p:xfrm>
        <a:graphic>
          <a:graphicData uri="http://schemas.openxmlformats.org/drawingml/2006/table">
            <a:tbl>
              <a:tblPr firstRow="1" bandRow="1">
                <a:tableStyleId>{5A111915-BE36-4E01-A7E5-04B1672EAD32}</a:tableStyleId>
              </a:tblPr>
              <a:tblGrid>
                <a:gridCol w="6857999">
                  <a:extLst>
                    <a:ext uri="{9D8B030D-6E8A-4147-A177-3AD203B41FA5}">
                      <a16:colId xmlns:a16="http://schemas.microsoft.com/office/drawing/2014/main" val="1927633793"/>
                    </a:ext>
                  </a:extLst>
                </a:gridCol>
                <a:gridCol w="1270001">
                  <a:extLst>
                    <a:ext uri="{9D8B030D-6E8A-4147-A177-3AD203B41FA5}">
                      <a16:colId xmlns:a16="http://schemas.microsoft.com/office/drawing/2014/main" val="1803106397"/>
                    </a:ext>
                  </a:extLst>
                </a:gridCol>
              </a:tblGrid>
              <a:tr h="370840">
                <a:tc>
                  <a:txBody>
                    <a:bodyPr/>
                    <a:lstStyle/>
                    <a:p>
                      <a:r>
                        <a:rPr lang="en-AU" dirty="0">
                          <a:solidFill>
                            <a:schemeClr val="tx1"/>
                          </a:solidFill>
                        </a:rPr>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466892"/>
                  </a:ext>
                </a:extLst>
              </a:tr>
              <a:tr h="370840">
                <a:tc>
                  <a:txBody>
                    <a:bodyPr/>
                    <a:lstStyle/>
                    <a:p>
                      <a:pPr marL="285750" indent="-285750">
                        <a:buFont typeface="Arial" panose="020B0604020202020204" pitchFamily="34" charset="0"/>
                        <a:buChar char="•"/>
                      </a:pPr>
                      <a:r>
                        <a:rPr lang="en-AU" dirty="0">
                          <a:solidFill>
                            <a:schemeClr val="tx1"/>
                          </a:solidFill>
                        </a:rPr>
                        <a:t>Provides correct solution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044743"/>
                  </a:ext>
                </a:extLst>
              </a:tr>
              <a:tr h="370840">
                <a:tc>
                  <a:txBody>
                    <a:bodyPr/>
                    <a:lstStyle/>
                    <a:p>
                      <a:pPr marL="285750" indent="-285750">
                        <a:buFont typeface="Arial" panose="020B0604020202020204" pitchFamily="34" charset="0"/>
                        <a:buChar char="•"/>
                      </a:pPr>
                      <a:r>
                        <a:rPr lang="en-AU" dirty="0">
                          <a:solidFill>
                            <a:schemeClr val="tx1"/>
                          </a:solidFill>
                        </a:rPr>
                        <a:t>Attempts to determine the maximum number of bottles based on the number of standard drinks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6443633"/>
                  </a:ext>
                </a:extLst>
              </a:tr>
              <a:tr h="370840">
                <a:tc>
                  <a:txBody>
                    <a:bodyPr/>
                    <a:lstStyle/>
                    <a:p>
                      <a:pPr marL="285750" indent="-285750">
                        <a:buFont typeface="Arial" panose="020B0604020202020204" pitchFamily="34" charset="0"/>
                        <a:buChar char="•"/>
                      </a:pPr>
                      <a:r>
                        <a:rPr lang="en-AU" dirty="0">
                          <a:solidFill>
                            <a:schemeClr val="tx1"/>
                          </a:solidFill>
                        </a:rPr>
                        <a:t>Solves for N, or equivalent merit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102331"/>
                  </a:ext>
                </a:extLst>
              </a:tr>
              <a:tr h="370840">
                <a:tc>
                  <a:txBody>
                    <a:bodyPr/>
                    <a:lstStyle/>
                    <a:p>
                      <a:pPr marL="285750" indent="-285750">
                        <a:buFont typeface="Arial" panose="020B0604020202020204" pitchFamily="34" charset="0"/>
                        <a:buChar char="•"/>
                      </a:pPr>
                      <a:r>
                        <a:rPr lang="en-AU" dirty="0">
                          <a:solidFill>
                            <a:schemeClr val="tx1"/>
                          </a:solidFill>
                        </a:rPr>
                        <a:t>Substitutes into correct formula, or equivalent merit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269408"/>
                  </a:ext>
                </a:extLst>
              </a:tr>
            </a:tbl>
          </a:graphicData>
        </a:graphic>
      </p:graphicFrame>
      <mc:AlternateContent xmlns:mc="http://schemas.openxmlformats.org/markup-compatibility/2006" xmlns:a14="http://schemas.microsoft.com/office/drawing/2010/main">
        <mc:Choice Requires="a14">
          <p:sp>
            <p:nvSpPr>
              <p:cNvPr id="2" name="Text Placeholder 3">
                <a:extLst>
                  <a:ext uri="{FF2B5EF4-FFF2-40B4-BE49-F238E27FC236}">
                    <a16:creationId xmlns:a16="http://schemas.microsoft.com/office/drawing/2014/main" id="{802DEACC-0E4E-67E9-9493-2FA900E1F098}"/>
                  </a:ext>
                </a:extLst>
              </p:cNvPr>
              <p:cNvSpPr>
                <a:spLocks noGrp="1"/>
              </p:cNvSpPr>
              <p:nvPr>
                <p:ph type="body" sz="quarter" idx="17"/>
              </p:nvPr>
            </p:nvSpPr>
            <p:spPr>
              <a:xfrm>
                <a:off x="279977" y="3690526"/>
                <a:ext cx="4975312" cy="2557026"/>
              </a:xfrm>
            </p:spPr>
            <p:txBody>
              <a:bodyPr numCol="2"/>
              <a:lstStyle/>
              <a:p>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𝑚𝑎𝑙𝑒</m:t>
                          </m:r>
                        </m:sub>
                      </m:sSub>
                      <m:r>
                        <m:rPr>
                          <m:aln/>
                        </m:rPr>
                        <a:rPr lang="en-AU">
                          <a:latin typeface="Cambria Math" panose="02040503050406030204" pitchFamily="18" charset="0"/>
                        </a:rPr>
                        <m:t>=</m:t>
                      </m:r>
                      <m:f>
                        <m:fPr>
                          <m:ctrlPr>
                            <a:rPr lang="en-AU" i="1">
                              <a:latin typeface="Cambria Math" panose="02040503050406030204" pitchFamily="18" charset="0"/>
                            </a:rPr>
                          </m:ctrlPr>
                        </m:fPr>
                        <m:num>
                          <m:r>
                            <a:rPr lang="en-AU">
                              <a:latin typeface="Cambria Math" panose="02040503050406030204" pitchFamily="18" charset="0"/>
                            </a:rPr>
                            <m:t>10</m:t>
                          </m:r>
                          <m:r>
                            <a:rPr lang="en-AU" i="1">
                              <a:latin typeface="Cambria Math" panose="02040503050406030204" pitchFamily="18" charset="0"/>
                            </a:rPr>
                            <m:t>𝑁</m:t>
                          </m:r>
                          <m:r>
                            <a:rPr lang="en-AU">
                              <a:latin typeface="Cambria Math" panose="02040503050406030204" pitchFamily="18" charset="0"/>
                            </a:rPr>
                            <m:t>−7.5</m:t>
                          </m:r>
                          <m:r>
                            <a:rPr lang="en-AU" i="1">
                              <a:latin typeface="Cambria Math" panose="02040503050406030204" pitchFamily="18" charset="0"/>
                            </a:rPr>
                            <m:t>𝐻</m:t>
                          </m:r>
                        </m:num>
                        <m:den>
                          <m:r>
                            <a:rPr lang="en-AU">
                              <a:latin typeface="Cambria Math" panose="02040503050406030204" pitchFamily="18" charset="0"/>
                            </a:rPr>
                            <m:t>6.8</m:t>
                          </m:r>
                          <m:r>
                            <a:rPr lang="en-AU" i="1">
                              <a:latin typeface="Cambria Math" panose="02040503050406030204" pitchFamily="18" charset="0"/>
                            </a:rPr>
                            <m:t>𝑀</m:t>
                          </m:r>
                        </m:den>
                      </m:f>
                    </m:oMath>
                    <m:oMath xmlns:m="http://schemas.openxmlformats.org/officeDocument/2006/math">
                      <m:r>
                        <a:rPr lang="en-AU" b="0" i="1" smtClean="0">
                          <a:latin typeface="Cambria Math" panose="02040503050406030204" pitchFamily="18" charset="0"/>
                        </a:rPr>
                        <m:t>0.05</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r>
                            <a:rPr lang="en-AU" b="0" i="1" smtClean="0">
                              <a:latin typeface="Cambria Math" panose="02040503050406030204" pitchFamily="18" charset="0"/>
                            </a:rPr>
                            <m:t>𝑁</m:t>
                          </m:r>
                          <m:r>
                            <a:rPr lang="en-AU" b="0" i="1" smtClean="0">
                              <a:latin typeface="Cambria Math" panose="02040503050406030204" pitchFamily="18" charset="0"/>
                            </a:rPr>
                            <m:t> −7.5×5</m:t>
                          </m:r>
                        </m:num>
                        <m:den>
                          <m:r>
                            <a:rPr lang="en-AU" b="0" i="1" smtClean="0">
                              <a:latin typeface="Cambria Math" panose="02040503050406030204" pitchFamily="18" charset="0"/>
                            </a:rPr>
                            <m:t>6.8×90</m:t>
                          </m:r>
                        </m:den>
                      </m:f>
                    </m:oMath>
                    <m:oMath xmlns:m="http://schemas.openxmlformats.org/officeDocument/2006/math">
                      <m:r>
                        <a:rPr lang="en-AU" b="0" i="1" smtClean="0">
                          <a:latin typeface="Cambria Math" panose="02040503050406030204" pitchFamily="18" charset="0"/>
                        </a:rPr>
                        <m:t>6.8×90×0.05</m:t>
                      </m:r>
                      <m:r>
                        <m:rPr>
                          <m:aln/>
                        </m:rPr>
                        <a:rPr lang="en-AU" b="0" i="1" smtClean="0">
                          <a:latin typeface="Cambria Math" panose="02040503050406030204" pitchFamily="18" charset="0"/>
                        </a:rPr>
                        <m:t>=</m:t>
                      </m:r>
                      <m:r>
                        <a:rPr lang="en-AU" b="0" i="1" smtClean="0">
                          <a:latin typeface="Cambria Math" panose="02040503050406030204" pitchFamily="18" charset="0"/>
                        </a:rPr>
                        <m:t>10</m:t>
                      </m:r>
                      <m:r>
                        <a:rPr lang="en-AU" b="0" i="1" smtClean="0">
                          <a:latin typeface="Cambria Math" panose="02040503050406030204" pitchFamily="18" charset="0"/>
                        </a:rPr>
                        <m:t>𝑁</m:t>
                      </m:r>
                      <m:r>
                        <a:rPr lang="en-AU" b="0" i="1" smtClean="0">
                          <a:latin typeface="Cambria Math" panose="02040503050406030204" pitchFamily="18" charset="0"/>
                        </a:rPr>
                        <m:t>−7.5×5</m:t>
                      </m:r>
                    </m:oMath>
                    <m:oMath xmlns:m="http://schemas.openxmlformats.org/officeDocument/2006/math">
                      <m:r>
                        <a:rPr lang="en-AU" b="0" i="1" smtClean="0">
                          <a:latin typeface="Cambria Math" panose="02040503050406030204" pitchFamily="18" charset="0"/>
                        </a:rPr>
                        <m:t>10</m:t>
                      </m:r>
                      <m:r>
                        <a:rPr lang="en-AU" b="0" i="1" smtClean="0">
                          <a:latin typeface="Cambria Math" panose="02040503050406030204" pitchFamily="18" charset="0"/>
                        </a:rPr>
                        <m:t>𝑁</m:t>
                      </m:r>
                      <m:r>
                        <m:rPr>
                          <m:aln/>
                        </m:rP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6.8×90×0.05</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7.5×5</m:t>
                          </m:r>
                        </m:e>
                      </m:d>
                    </m:oMath>
                    <m:oMath xmlns:m="http://schemas.openxmlformats.org/officeDocument/2006/math">
                      <m:r>
                        <a:rPr lang="en-AU" b="0" i="1" smtClean="0">
                          <a:latin typeface="Cambria Math" panose="02040503050406030204" pitchFamily="18" charset="0"/>
                        </a:rPr>
                        <m:t>𝑁</m:t>
                      </m:r>
                      <m:r>
                        <m:rPr>
                          <m:aln/>
                        </m:rPr>
                        <a:rPr lang="en-AU" b="0" i="1" smtClean="0">
                          <a:latin typeface="Cambria Math" panose="02040503050406030204" pitchFamily="18" charset="0"/>
                        </a:rPr>
                        <m:t>=</m:t>
                      </m:r>
                      <m:r>
                        <a:rPr lang="en-AU" b="0" i="1" smtClean="0">
                          <a:latin typeface="Cambria Math" panose="02040503050406030204" pitchFamily="18" charset="0"/>
                        </a:rPr>
                        <m:t>6.81</m:t>
                      </m:r>
                    </m:oMath>
                  </m:oMathPara>
                </a14:m>
                <a:br>
                  <a:rPr lang="en-AU" dirty="0"/>
                </a:br>
                <a:endParaRPr lang="en-AU" dirty="0"/>
              </a:p>
            </p:txBody>
          </p:sp>
        </mc:Choice>
        <mc:Fallback xmlns="">
          <p:sp>
            <p:nvSpPr>
              <p:cNvPr id="2" name="Text Placeholder 3">
                <a:extLst>
                  <a:ext uri="{FF2B5EF4-FFF2-40B4-BE49-F238E27FC236}">
                    <a16:creationId xmlns:a16="http://schemas.microsoft.com/office/drawing/2014/main" id="{802DEACC-0E4E-67E9-9493-2FA900E1F098}"/>
                  </a:ext>
                </a:extLst>
              </p:cNvPr>
              <p:cNvSpPr>
                <a:spLocks noGrp="1" noRot="1" noChangeAspect="1" noMove="1" noResize="1" noEditPoints="1" noAdjustHandles="1" noChangeArrowheads="1" noChangeShapeType="1" noTextEdit="1"/>
              </p:cNvSpPr>
              <p:nvPr>
                <p:ph type="body" sz="quarter" idx="17"/>
              </p:nvPr>
            </p:nvSpPr>
            <p:spPr>
              <a:xfrm>
                <a:off x="279977" y="3690526"/>
                <a:ext cx="4975312" cy="2557026"/>
              </a:xfrm>
              <a:blipFill>
                <a:blip r:embed="rId2"/>
                <a:stretch>
                  <a:fillRect b="-1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3">
                <a:extLst>
                  <a:ext uri="{FF2B5EF4-FFF2-40B4-BE49-F238E27FC236}">
                    <a16:creationId xmlns:a16="http://schemas.microsoft.com/office/drawing/2014/main" id="{68D6246A-C8B5-6718-922A-EB44D2DEADA6}"/>
                  </a:ext>
                </a:extLst>
              </p:cNvPr>
              <p:cNvSpPr txBox="1">
                <a:spLocks/>
              </p:cNvSpPr>
              <p:nvPr/>
            </p:nvSpPr>
            <p:spPr>
              <a:xfrm>
                <a:off x="6009212" y="3791009"/>
                <a:ext cx="4975312" cy="2557026"/>
              </a:xfrm>
              <a:prstGeom prst="rect">
                <a:avLst/>
              </a:prstGeom>
            </p:spPr>
            <p:txBody>
              <a:bodyPr vert="horz" lIns="0" tIns="0" rIns="0" bIns="0" numCol="1"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That is </a:t>
                </a:r>
                <a14:m>
                  <m:oMath xmlns:m="http://schemas.openxmlformats.org/officeDocument/2006/math">
                    <m:r>
                      <a:rPr lang="en-AU" i="1" dirty="0" smtClean="0">
                        <a:latin typeface="Cambria Math" panose="02040503050406030204" pitchFamily="18" charset="0"/>
                      </a:rPr>
                      <m:t>6.81</m:t>
                    </m:r>
                  </m:oMath>
                </a14:m>
                <a:r>
                  <a:rPr lang="en-AU" dirty="0"/>
                  <a:t> standard drinks.</a:t>
                </a:r>
              </a:p>
              <a:p>
                <a:pPr/>
                <a14:m>
                  <m:oMathPara xmlns:m="http://schemas.openxmlformats.org/officeDocument/2006/math">
                    <m:oMathParaPr>
                      <m:jc m:val="centerGroup"/>
                    </m:oMathParaPr>
                    <m:oMath xmlns:m="http://schemas.openxmlformats.org/officeDocument/2006/math">
                      <m:r>
                        <m:rPr>
                          <m:nor/>
                        </m:rPr>
                        <a:rPr lang="en-AU" b="0" i="0" smtClean="0">
                          <a:latin typeface="Cambria Math" panose="02040503050406030204" pitchFamily="18" charset="0"/>
                        </a:rPr>
                        <m:t>Number</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r>
                        <m:rPr>
                          <m:nor/>
                        </m:rPr>
                        <a:rPr lang="en-AU" b="0" i="0" smtClean="0">
                          <a:latin typeface="Cambria Math" panose="02040503050406030204" pitchFamily="18" charset="0"/>
                        </a:rPr>
                        <m:t> </m:t>
                      </m:r>
                      <m:r>
                        <m:rPr>
                          <m:nor/>
                        </m:rPr>
                        <a:rPr lang="en-AU" b="0" i="0" smtClean="0">
                          <a:latin typeface="Cambria Math" panose="02040503050406030204" pitchFamily="18" charset="0"/>
                        </a:rPr>
                        <m:t>bottles</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6.81</m:t>
                          </m:r>
                        </m:num>
                        <m:den>
                          <m:r>
                            <a:rPr lang="en-AU" b="0" i="1" smtClean="0">
                              <a:latin typeface="Cambria Math" panose="02040503050406030204" pitchFamily="18" charset="0"/>
                            </a:rPr>
                            <m:t>0.8</m:t>
                          </m:r>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8.5125</m:t>
                      </m:r>
                    </m:oMath>
                    <m:oMath xmlns:m="http://schemas.openxmlformats.org/officeDocument/2006/math">
                      <m:r>
                        <a:rPr lang="en-AU" b="0" i="1" smtClean="0">
                          <a:latin typeface="Cambria Math" panose="02040503050406030204" pitchFamily="18" charset="0"/>
                        </a:rPr>
                        <m:t>∴</m:t>
                      </m:r>
                      <m:r>
                        <m:rPr>
                          <m:nor/>
                        </m:rPr>
                        <a:rPr lang="en-AU" b="0" i="0" smtClean="0">
                          <a:latin typeface="Cambria Math" panose="02040503050406030204" pitchFamily="18" charset="0"/>
                        </a:rPr>
                        <m:t>Rhys</m:t>
                      </m:r>
                      <m:r>
                        <m:rPr>
                          <m:nor/>
                        </m:rPr>
                        <a:rPr lang="en-AU" b="0" i="0" smtClean="0">
                          <a:latin typeface="Cambria Math" panose="02040503050406030204" pitchFamily="18" charset="0"/>
                        </a:rPr>
                        <m:t> </m:t>
                      </m:r>
                      <m:r>
                        <m:rPr>
                          <m:nor/>
                        </m:rPr>
                        <a:rPr lang="en-AU" b="0" i="0" smtClean="0">
                          <a:latin typeface="Cambria Math" panose="02040503050406030204" pitchFamily="18" charset="0"/>
                        </a:rPr>
                        <m:t>can</m:t>
                      </m:r>
                      <m:r>
                        <m:rPr>
                          <m:nor/>
                        </m:rPr>
                        <a:rPr lang="en-AU" b="0" i="0" smtClean="0">
                          <a:latin typeface="Cambria Math" panose="02040503050406030204" pitchFamily="18" charset="0"/>
                        </a:rPr>
                        <m:t> </m:t>
                      </m:r>
                      <m:r>
                        <m:rPr>
                          <m:nor/>
                        </m:rPr>
                        <a:rPr lang="en-AU" b="0" i="0" smtClean="0">
                          <a:latin typeface="Cambria Math" panose="02040503050406030204" pitchFamily="18" charset="0"/>
                        </a:rPr>
                        <m:t>drink</m:t>
                      </m:r>
                      <m:r>
                        <m:rPr>
                          <m:nor/>
                        </m:rPr>
                        <a:rPr lang="en-AU" b="0" i="0" smtClean="0">
                          <a:latin typeface="Cambria Math" panose="02040503050406030204" pitchFamily="18" charset="0"/>
                        </a:rPr>
                        <m:t> </m:t>
                      </m:r>
                      <m:r>
                        <m:rPr>
                          <m:nor/>
                        </m:rPr>
                        <a:rPr lang="en-AU" b="0" i="0" smtClean="0">
                          <a:latin typeface="Cambria Math" panose="02040503050406030204" pitchFamily="18" charset="0"/>
                        </a:rPr>
                        <m:t>a</m:t>
                      </m:r>
                      <m:r>
                        <m:rPr>
                          <m:nor/>
                        </m:rPr>
                        <a:rPr lang="en-AU" b="0" i="0" smtClean="0">
                          <a:latin typeface="Cambria Math" panose="02040503050406030204" pitchFamily="18" charset="0"/>
                        </a:rPr>
                        <m:t> </m:t>
                      </m:r>
                      <m:r>
                        <m:rPr>
                          <m:nor/>
                        </m:rPr>
                        <a:rPr lang="en-AU" b="0" i="0" smtClean="0">
                          <a:latin typeface="Cambria Math" panose="02040503050406030204" pitchFamily="18" charset="0"/>
                        </a:rPr>
                        <m:t>maximum</m:t>
                      </m:r>
                      <m:r>
                        <m:rPr>
                          <m:nor/>
                        </m:rPr>
                        <a:rPr lang="en-AU" b="0" i="0" smtClean="0">
                          <a:latin typeface="Cambria Math" panose="02040503050406030204" pitchFamily="18" charset="0"/>
                        </a:rPr>
                        <m:t> </m:t>
                      </m:r>
                      <m:r>
                        <m:rPr>
                          <m:nor/>
                        </m:rPr>
                        <a:rPr lang="en-AU" b="0" i="0" smtClean="0">
                          <a:latin typeface="Cambria Math" panose="02040503050406030204" pitchFamily="18" charset="0"/>
                        </a:rPr>
                        <m:t>of</m:t>
                      </m:r>
                      <m:r>
                        <m:rPr>
                          <m:nor/>
                        </m:rPr>
                        <a:rPr lang="en-AU" b="0" i="0" smtClean="0">
                          <a:latin typeface="Cambria Math" panose="02040503050406030204" pitchFamily="18" charset="0"/>
                        </a:rPr>
                        <m:t> 8 </m:t>
                      </m:r>
                      <m:r>
                        <m:rPr>
                          <m:nor/>
                        </m:rPr>
                        <a:rPr lang="en-AU" b="0" i="0" smtClean="0">
                          <a:latin typeface="Cambria Math" panose="02040503050406030204" pitchFamily="18" charset="0"/>
                        </a:rPr>
                        <m:t>complete</m:t>
                      </m:r>
                      <m:r>
                        <m:rPr>
                          <m:nor/>
                        </m:rPr>
                        <a:rPr lang="en-AU" b="0" i="0" smtClean="0">
                          <a:latin typeface="Cambria Math" panose="02040503050406030204" pitchFamily="18" charset="0"/>
                        </a:rPr>
                        <m:t> </m:t>
                      </m:r>
                      <m:r>
                        <m:rPr>
                          <m:nor/>
                        </m:rPr>
                        <a:rPr lang="en-AU" b="0" i="0" smtClean="0">
                          <a:latin typeface="Cambria Math" panose="02040503050406030204" pitchFamily="18" charset="0"/>
                        </a:rPr>
                        <m:t>bottles</m:t>
                      </m:r>
                    </m:oMath>
                  </m:oMathPara>
                </a14:m>
                <a:endParaRPr lang="en-AU" dirty="0"/>
              </a:p>
            </p:txBody>
          </p:sp>
        </mc:Choice>
        <mc:Fallback xmlns="">
          <p:sp>
            <p:nvSpPr>
              <p:cNvPr id="7" name="Text Placeholder 3">
                <a:extLst>
                  <a:ext uri="{FF2B5EF4-FFF2-40B4-BE49-F238E27FC236}">
                    <a16:creationId xmlns:a16="http://schemas.microsoft.com/office/drawing/2014/main" id="{68D6246A-C8B5-6718-922A-EB44D2DEADA6}"/>
                  </a:ext>
                </a:extLst>
              </p:cNvPr>
              <p:cNvSpPr txBox="1">
                <a:spLocks noRot="1" noChangeAspect="1" noMove="1" noResize="1" noEditPoints="1" noAdjustHandles="1" noChangeArrowheads="1" noChangeShapeType="1" noTextEdit="1"/>
              </p:cNvSpPr>
              <p:nvPr/>
            </p:nvSpPr>
            <p:spPr>
              <a:xfrm>
                <a:off x="6009212" y="3791009"/>
                <a:ext cx="4975312" cy="2557026"/>
              </a:xfrm>
              <a:prstGeom prst="rect">
                <a:avLst/>
              </a:prstGeom>
              <a:blipFill>
                <a:blip r:embed="rId3"/>
                <a:stretch>
                  <a:fillRect l="-3186" b="-6444"/>
                </a:stretch>
              </a:blipFill>
            </p:spPr>
            <p:txBody>
              <a:bodyPr/>
              <a:lstStyle/>
              <a:p>
                <a:r>
                  <a:rPr lang="en-AU">
                    <a:noFill/>
                  </a:rPr>
                  <a:t> </a:t>
                </a:r>
              </a:p>
            </p:txBody>
          </p:sp>
        </mc:Fallback>
      </mc:AlternateContent>
    </p:spTree>
    <p:extLst>
      <p:ext uri="{BB962C8B-B14F-4D97-AF65-F5344CB8AC3E}">
        <p14:creationId xmlns:p14="http://schemas.microsoft.com/office/powerpoint/2010/main" val="147333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1664360" cy="2927351"/>
          </a:xfrm>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11-12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a:t>
            </a:r>
            <a:r>
              <a:rPr lang="en-AU">
                <a:latin typeface="+mj-lt"/>
              </a:rPr>
              <a:t>), 2026</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2F756-8362-4891-1D40-A4E06DCBA8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FECFA-3F0C-C282-8888-4A341BEBFAD5}"/>
              </a:ext>
            </a:extLst>
          </p:cNvPr>
          <p:cNvSpPr>
            <a:spLocks noGrp="1"/>
          </p:cNvSpPr>
          <p:nvPr>
            <p:ph type="title"/>
          </p:nvPr>
        </p:nvSpPr>
        <p:spPr>
          <a:xfrm>
            <a:off x="393867" y="360000"/>
            <a:ext cx="11484000" cy="545601"/>
          </a:xfrm>
        </p:spPr>
        <p:txBody>
          <a:bodyPr/>
          <a:lstStyle/>
          <a:p>
            <a:r>
              <a:rPr lang="en-AU" dirty="0">
                <a:latin typeface="+mj-lt"/>
              </a:rPr>
              <a:t>Retrieval practice solutions</a:t>
            </a:r>
          </a:p>
        </p:txBody>
      </p:sp>
      <p:sp>
        <p:nvSpPr>
          <p:cNvPr id="13" name="Text Placeholder 12">
            <a:extLst>
              <a:ext uri="{FF2B5EF4-FFF2-40B4-BE49-F238E27FC236}">
                <a16:creationId xmlns:a16="http://schemas.microsoft.com/office/drawing/2014/main" id="{B507EA07-42D5-1828-00AD-CE912AF4E60C}"/>
              </a:ext>
            </a:extLst>
          </p:cNvPr>
          <p:cNvSpPr>
            <a:spLocks noGrp="1"/>
          </p:cNvSpPr>
          <p:nvPr>
            <p:ph type="body" sz="quarter" idx="18"/>
          </p:nvPr>
        </p:nvSpPr>
        <p:spPr>
          <a:xfrm>
            <a:off x="393867" y="982520"/>
            <a:ext cx="11483998" cy="356423"/>
          </a:xfrm>
        </p:spPr>
        <p:txBody>
          <a:bodyPr/>
          <a:lstStyle/>
          <a:p>
            <a:r>
              <a:rPr lang="en-AU" dirty="0">
                <a:latin typeface="+mj-lt"/>
              </a:rPr>
              <a:t>Solutions</a:t>
            </a:r>
          </a:p>
        </p:txBody>
      </p:sp>
      <p:sp>
        <p:nvSpPr>
          <p:cNvPr id="3" name="Slide Number Placeholder 2">
            <a:extLst>
              <a:ext uri="{FF2B5EF4-FFF2-40B4-BE49-F238E27FC236}">
                <a16:creationId xmlns:a16="http://schemas.microsoft.com/office/drawing/2014/main" id="{7382A618-191B-A75B-D2AC-0CC00165207D}"/>
              </a:ext>
              <a:ext uri="{C183D7F6-B498-43B3-948B-1728B52AA6E4}">
                <adec:decorative xmlns:adec="http://schemas.microsoft.com/office/drawing/2017/decorative" val="1"/>
              </a:ext>
            </a:extLst>
          </p:cNvPr>
          <p:cNvSpPr>
            <a:spLocks noGrp="1"/>
          </p:cNvSpPr>
          <p:nvPr>
            <p:ph type="sldNum" sz="quarter" idx="12"/>
          </p:nvPr>
        </p:nvSpPr>
        <p:spPr>
          <a:xfrm>
            <a:off x="11157867" y="6516000"/>
            <a:ext cx="720000" cy="180000"/>
          </a:xfrm>
        </p:spPr>
        <p:txBody>
          <a:bodyPr/>
          <a:lstStyle/>
          <a:p>
            <a:fld id="{10A01DC5-1685-4615-8240-15192985C6A2}" type="slidenum">
              <a:rPr lang="en-AU" smtClean="0"/>
              <a:pPr/>
              <a:t>3</a:t>
            </a:fld>
            <a:endParaRPr lang="en-AU" dirty="0"/>
          </a:p>
        </p:txBody>
      </p:sp>
      <mc:AlternateContent xmlns:mc="http://schemas.openxmlformats.org/markup-compatibility/2006" xmlns:a14="http://schemas.microsoft.com/office/drawing/2010/main">
        <mc:Choice Requires="a14">
          <p:graphicFrame>
            <p:nvGraphicFramePr>
              <p:cNvPr id="17" name="Table 16" descr="Solutions to the retrieval practice activity &#10;">
                <a:extLst>
                  <a:ext uri="{FF2B5EF4-FFF2-40B4-BE49-F238E27FC236}">
                    <a16:creationId xmlns:a16="http://schemas.microsoft.com/office/drawing/2014/main" id="{C3F90026-FE5B-B21F-21EA-7B3DDEBDD7C2}"/>
                  </a:ext>
                </a:extLst>
              </p:cNvPr>
              <p:cNvGraphicFramePr>
                <a:graphicFrameLocks noGrp="1"/>
              </p:cNvGraphicFramePr>
              <p:nvPr>
                <p:extLst>
                  <p:ext uri="{D42A27DB-BD31-4B8C-83A1-F6EECF244321}">
                    <p14:modId xmlns:p14="http://schemas.microsoft.com/office/powerpoint/2010/main" val="618371985"/>
                  </p:ext>
                </p:extLst>
              </p:nvPr>
            </p:nvGraphicFramePr>
            <p:xfrm>
              <a:off x="1752232" y="881232"/>
              <a:ext cx="8128000" cy="5659138"/>
            </p:xfrm>
            <a:graphic>
              <a:graphicData uri="http://schemas.openxmlformats.org/drawingml/2006/table">
                <a:tbl>
                  <a:tblPr firstRow="1" bandRow="1">
                    <a:tableStyleId>{5A111915-BE36-4E01-A7E5-04B1672EAD32}</a:tableStyleId>
                  </a:tblPr>
                  <a:tblGrid>
                    <a:gridCol w="1253067">
                      <a:extLst>
                        <a:ext uri="{9D8B030D-6E8A-4147-A177-3AD203B41FA5}">
                          <a16:colId xmlns:a16="http://schemas.microsoft.com/office/drawing/2014/main" val="255801257"/>
                        </a:ext>
                      </a:extLst>
                    </a:gridCol>
                    <a:gridCol w="6874933">
                      <a:extLst>
                        <a:ext uri="{9D8B030D-6E8A-4147-A177-3AD203B41FA5}">
                          <a16:colId xmlns:a16="http://schemas.microsoft.com/office/drawing/2014/main" val="1380704630"/>
                        </a:ext>
                      </a:extLst>
                    </a:gridCol>
                  </a:tblGrid>
                  <a:tr h="353604">
                    <a:tc>
                      <a:txBody>
                        <a:bodyPr/>
                        <a:lstStyle/>
                        <a:p>
                          <a:r>
                            <a:rPr lang="en-AU" dirty="0">
                              <a:solidFill>
                                <a:schemeClr val="tx1"/>
                              </a:solidFill>
                            </a:rPr>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solidFill>
                                <a:schemeClr val="tx1"/>
                              </a:solidFill>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9404813"/>
                      </a:ext>
                    </a:extLst>
                  </a:tr>
                  <a:tr h="353604">
                    <a:tc>
                      <a:txBody>
                        <a:bodyPr/>
                        <a:lstStyle/>
                        <a:p>
                          <a:r>
                            <a:rPr lang="en-AU" dirty="0">
                              <a:solidFill>
                                <a:schemeClr val="tx1"/>
                              </a:solidFill>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 xmlns:m="http://schemas.openxmlformats.org/officeDocument/2006/math">
                              <m:r>
                                <a:rPr lang="en-AU" b="0" i="1" smtClean="0">
                                  <a:solidFill>
                                    <a:schemeClr val="tx1"/>
                                  </a:solidFill>
                                  <a:latin typeface="Cambria Math" panose="02040503050406030204" pitchFamily="18" charset="0"/>
                                </a:rPr>
                                <m:t>𝑠</m:t>
                              </m:r>
                              <m:r>
                                <a:rPr lang="en-AU" b="0" i="1" smtClean="0">
                                  <a:solidFill>
                                    <a:schemeClr val="tx1"/>
                                  </a:solidFill>
                                  <a:latin typeface="Cambria Math" panose="02040503050406030204" pitchFamily="18" charset="0"/>
                                </a:rPr>
                                <m:t>=48</m:t>
                              </m:r>
                            </m:oMath>
                          </a14:m>
                          <a:r>
                            <a:rPr lang="en-AU"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3199432"/>
                      </a:ext>
                    </a:extLst>
                  </a:tr>
                  <a:tr h="353604">
                    <a:tc>
                      <a:txBody>
                        <a:bodyPr/>
                        <a:lstStyle/>
                        <a:p>
                          <a:r>
                            <a:rPr lang="en-AU" dirty="0">
                              <a:solidFill>
                                <a:schemeClr val="tx1"/>
                              </a:solidFill>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 xmlns:m="http://schemas.openxmlformats.org/officeDocument/2006/math">
                              <m:r>
                                <a:rPr lang="en-AU" b="0" i="1" smtClean="0">
                                  <a:solidFill>
                                    <a:schemeClr val="tx1"/>
                                  </a:solidFill>
                                  <a:latin typeface="Cambria Math" panose="02040503050406030204" pitchFamily="18" charset="0"/>
                                </a:rPr>
                                <m:t>𝐴</m:t>
                              </m:r>
                              <m:r>
                                <a:rPr lang="en-AU" b="0" i="1" smtClean="0">
                                  <a:solidFill>
                                    <a:schemeClr val="tx1"/>
                                  </a:solidFill>
                                  <a:latin typeface="Cambria Math" panose="02040503050406030204" pitchFamily="18" charset="0"/>
                                </a:rPr>
                                <m:t>=10</m:t>
                              </m:r>
                            </m:oMath>
                          </a14:m>
                          <a:r>
                            <a:rPr lang="en-AU"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3392273"/>
                      </a:ext>
                    </a:extLst>
                  </a:tr>
                  <a:tr h="353604">
                    <a:tc>
                      <a:txBody>
                        <a:bodyPr/>
                        <a:lstStyle/>
                        <a:p>
                          <a:r>
                            <a:rPr lang="en-A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 xmlns:m="http://schemas.openxmlformats.org/officeDocument/2006/math">
                              <m:r>
                                <a:rPr lang="en-AU" b="0" i="1" smtClean="0">
                                  <a:solidFill>
                                    <a:schemeClr val="tx1"/>
                                  </a:solidFill>
                                  <a:latin typeface="Cambria Math" panose="02040503050406030204" pitchFamily="18" charset="0"/>
                                </a:rPr>
                                <m:t>𝑑</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𝑠𝑡</m:t>
                              </m:r>
                            </m:oMath>
                          </a14:m>
                          <a:r>
                            <a:rPr lang="en-AU"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976141"/>
                      </a:ext>
                    </a:extLst>
                  </a:tr>
                  <a:tr h="470367">
                    <a:tc>
                      <a:txBody>
                        <a:bodyPr/>
                        <a:lstStyle/>
                        <a:p>
                          <a:r>
                            <a:rPr lang="en-AU"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 xmlns:m="http://schemas.openxmlformats.org/officeDocument/2006/math">
                              <m:r>
                                <a:rPr lang="en-AU" b="0" i="1" smtClean="0">
                                  <a:solidFill>
                                    <a:schemeClr val="tx1"/>
                                  </a:solidFill>
                                  <a:latin typeface="Cambria Math" panose="02040503050406030204" pitchFamily="18" charset="0"/>
                                </a:rPr>
                                <m:t>𝑡</m:t>
                              </m:r>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𝑑</m:t>
                                  </m:r>
                                </m:num>
                                <m:den>
                                  <m:r>
                                    <a:rPr lang="en-AU" b="0" i="1" smtClean="0">
                                      <a:solidFill>
                                        <a:schemeClr val="tx1"/>
                                      </a:solidFill>
                                      <a:latin typeface="Cambria Math" panose="02040503050406030204" pitchFamily="18" charset="0"/>
                                    </a:rPr>
                                    <m:t>𝑠</m:t>
                                  </m:r>
                                </m:den>
                              </m:f>
                            </m:oMath>
                          </a14:m>
                          <a:r>
                            <a:rPr lang="en-AU"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845043"/>
                      </a:ext>
                    </a:extLst>
                  </a:tr>
                  <a:tr h="993652">
                    <a:tc>
                      <a:txBody>
                        <a:bodyPr/>
                        <a:lstStyle/>
                        <a:p>
                          <a:r>
                            <a:rPr lang="en-AU"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left"/>
                              </m:oMathParaPr>
                              <m:oMath xmlns:m="http://schemas.openxmlformats.org/officeDocument/2006/math">
                                <m:r>
                                  <a:rPr lang="en-AU" b="0" i="1" smtClean="0">
                                    <a:solidFill>
                                      <a:schemeClr val="tx1"/>
                                    </a:solidFill>
                                    <a:latin typeface="Cambria Math" panose="02040503050406030204" pitchFamily="18" charset="0"/>
                                  </a:rPr>
                                  <m:t>𝑦</m:t>
                                </m:r>
                                <m:r>
                                  <a:rPr lang="en-AU" b="0" i="1" smtClean="0">
                                    <a:solidFill>
                                      <a:schemeClr val="tx1"/>
                                    </a:solidFill>
                                    <a:latin typeface="Cambria Math" panose="02040503050406030204" pitchFamily="18" charset="0"/>
                                  </a:rPr>
                                  <m:t>−7=3</m:t>
                                </m:r>
                                <m:r>
                                  <a:rPr lang="en-AU" b="0" i="1" smtClean="0">
                                    <a:solidFill>
                                      <a:schemeClr val="tx1"/>
                                    </a:solidFill>
                                    <a:latin typeface="Cambria Math" panose="02040503050406030204" pitchFamily="18" charset="0"/>
                                  </a:rPr>
                                  <m:t>𝑥</m:t>
                                </m:r>
                              </m:oMath>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𝑦</m:t>
                                    </m:r>
                                    <m:r>
                                      <a:rPr lang="en-AU" b="0" i="1" smtClean="0">
                                        <a:solidFill>
                                          <a:schemeClr val="tx1"/>
                                        </a:solidFill>
                                        <a:latin typeface="Cambria Math" panose="02040503050406030204" pitchFamily="18" charset="0"/>
                                      </a:rPr>
                                      <m:t>−7</m:t>
                                    </m:r>
                                  </m:num>
                                  <m:den>
                                    <m:r>
                                      <a:rPr lang="en-AU" b="0" i="1" smtClean="0">
                                        <a:solidFill>
                                          <a:schemeClr val="tx1"/>
                                        </a:solidFill>
                                        <a:latin typeface="Cambria Math" panose="02040503050406030204" pitchFamily="18" charset="0"/>
                                      </a:rPr>
                                      <m:t>3</m:t>
                                    </m:r>
                                  </m:den>
                                </m:f>
                              </m:oMath>
                            </m:oMathPara>
                          </a14:m>
                          <a:br>
                            <a:rPr lang="en-AU" b="0" dirty="0">
                              <a:solidFill>
                                <a:schemeClr val="tx1"/>
                              </a:solidFill>
                            </a:rPr>
                          </a:br>
                          <a:endParaRPr lang="en-AU" b="0" dirty="0">
                            <a:solidFill>
                              <a:schemeClr val="tx1"/>
                            </a:solidFill>
                          </a:endParaRPr>
                        </a:p>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473730"/>
                      </a:ext>
                    </a:extLst>
                  </a:tr>
                  <a:tr h="2555956">
                    <a:tc>
                      <a:txBody>
                        <a:bodyPr/>
                        <a:lstStyle/>
                        <a:p>
                          <a:r>
                            <a:rPr lang="en-AU"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lphaLcParenR"/>
                          </a:pPr>
                          <a:r>
                            <a:rPr lang="en-AU" b="0" dirty="0">
                              <a:solidFill>
                                <a:schemeClr val="tx1"/>
                              </a:solidFill>
                            </a:rPr>
                            <a:t> </a:t>
                          </a:r>
                          <a14:m>
                            <m:oMath xmlns:m="http://schemas.openxmlformats.org/officeDocument/2006/math">
                              <m:r>
                                <a:rPr lang="en-AU" b="0" i="1" smtClean="0">
                                  <a:solidFill>
                                    <a:schemeClr val="tx1"/>
                                  </a:solidFill>
                                  <a:latin typeface="Cambria Math" panose="02040503050406030204" pitchFamily="18" charset="0"/>
                                </a:rPr>
                                <m:t>𝑅</m:t>
                              </m:r>
                              <m:r>
                                <a:rPr lang="en-AU" b="0" i="1" smtClean="0">
                                  <a:solidFill>
                                    <a:schemeClr val="tx1"/>
                                  </a:solidFill>
                                  <a:latin typeface="Cambria Math" panose="02040503050406030204" pitchFamily="18" charset="0"/>
                                </a:rPr>
                                <m:t>=3.68</m:t>
                              </m:r>
                            </m:oMath>
                          </a14:m>
                          <a:endParaRPr lang="en-AU" b="0" dirty="0">
                            <a:solidFill>
                              <a:schemeClr val="tx1"/>
                            </a:solidFill>
                          </a:endParaRPr>
                        </a:p>
                        <a:p>
                          <a:pPr marL="342900" indent="-342900">
                            <a:buAutoNum type="alphaLcParenR"/>
                          </a:pPr>
                          <a:r>
                            <a:rPr lang="en-AU" b="0" dirty="0">
                              <a:solidFill>
                                <a:schemeClr val="tx1"/>
                              </a:solidFill>
                            </a:rPr>
                            <a:t> </a:t>
                          </a:r>
                          <a14:m>
                            <m:oMath xmlns:m="http://schemas.openxmlformats.org/officeDocument/2006/math">
                              <m:r>
                                <a:rPr lang="en-AU" b="0" i="1" smtClean="0">
                                  <a:solidFill>
                                    <a:schemeClr val="tx1"/>
                                  </a:solidFill>
                                  <a:latin typeface="Cambria Math" panose="02040503050406030204" pitchFamily="18" charset="0"/>
                                </a:rPr>
                                <m:t>3=</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10</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 −7.5×2</m:t>
                                  </m:r>
                                </m:num>
                                <m:den>
                                  <m:r>
                                    <a:rPr lang="en-AU" b="0" i="1" smtClean="0">
                                      <a:solidFill>
                                        <a:schemeClr val="tx1"/>
                                      </a:solidFill>
                                      <a:latin typeface="Cambria Math" panose="02040503050406030204" pitchFamily="18" charset="0"/>
                                    </a:rPr>
                                    <m:t>6.8</m:t>
                                  </m:r>
                                </m:den>
                              </m:f>
                            </m:oMath>
                          </a14:m>
                          <a:br>
                            <a:rPr lang="en-AU" b="0" dirty="0">
                              <a:solidFill>
                                <a:schemeClr val="tx1"/>
                              </a:solidFill>
                            </a:rPr>
                          </a:br>
                          <a14:m>
                            <m:oMath xmlns:m="http://schemas.openxmlformats.org/officeDocument/2006/math">
                              <m:r>
                                <a:rPr lang="en-AU" b="0" i="1" smtClean="0">
                                  <a:solidFill>
                                    <a:schemeClr val="tx1"/>
                                  </a:solidFill>
                                  <a:latin typeface="Cambria Math" panose="02040503050406030204" pitchFamily="18" charset="0"/>
                                </a:rPr>
                                <m:t>3×6.8=10</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−15</m:t>
                              </m:r>
                            </m:oMath>
                          </a14:m>
                          <a:r>
                            <a:rPr lang="en-AU" b="0" dirty="0">
                              <a:solidFill>
                                <a:schemeClr val="tx1"/>
                              </a:solidFill>
                            </a:rPr>
                            <a:t> </a:t>
                          </a:r>
                          <a:br>
                            <a:rPr lang="en-AU" b="0" dirty="0">
                              <a:solidFill>
                                <a:schemeClr val="tx1"/>
                              </a:solidFill>
                            </a:rPr>
                          </a:br>
                          <a14:m>
                            <m:oMath xmlns:m="http://schemas.openxmlformats.org/officeDocument/2006/math">
                              <m:r>
                                <a:rPr lang="en-AU" b="0" i="1" smtClean="0">
                                  <a:solidFill>
                                    <a:schemeClr val="tx1"/>
                                  </a:solidFill>
                                  <a:latin typeface="Cambria Math" panose="02040503050406030204" pitchFamily="18" charset="0"/>
                                </a:rPr>
                                <m:t>20.4+15=10</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 </m:t>
                              </m:r>
                            </m:oMath>
                          </a14:m>
                          <a:r>
                            <a:rPr lang="en-AU" b="0" dirty="0">
                              <a:solidFill>
                                <a:schemeClr val="tx1"/>
                              </a:solidFill>
                            </a:rPr>
                            <a:t> </a:t>
                          </a:r>
                          <a:br>
                            <a:rPr lang="en-AU" b="0" dirty="0">
                              <a:solidFill>
                                <a:schemeClr val="tx1"/>
                              </a:solidFill>
                            </a:rPr>
                          </a:br>
                          <a14:m>
                            <m:oMath xmlns:m="http://schemas.openxmlformats.org/officeDocument/2006/math">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35.4</m:t>
                                  </m:r>
                                </m:num>
                                <m:den>
                                  <m:r>
                                    <a:rPr lang="en-AU" b="0" i="1" smtClean="0">
                                      <a:solidFill>
                                        <a:schemeClr val="tx1"/>
                                      </a:solidFill>
                                      <a:latin typeface="Cambria Math" panose="02040503050406030204" pitchFamily="18" charset="0"/>
                                    </a:rPr>
                                    <m:t>10</m:t>
                                  </m:r>
                                </m:den>
                              </m:f>
                            </m:oMath>
                          </a14:m>
                          <a:r>
                            <a:rPr lang="en-AU" b="0" dirty="0">
                              <a:solidFill>
                                <a:schemeClr val="tx1"/>
                              </a:solidFill>
                            </a:rPr>
                            <a:t> </a:t>
                          </a:r>
                        </a:p>
                        <a:p>
                          <a:pPr marL="342900" indent="-342900">
                            <a:buAutoNum type="alphaLcParenR"/>
                          </a:pPr>
                          <a:r>
                            <a:rPr lang="en-AU" b="0" dirty="0">
                              <a:solidFill>
                                <a:schemeClr val="tx1"/>
                              </a:solidFill>
                            </a:rPr>
                            <a:t> </a:t>
                          </a:r>
                          <a14:m>
                            <m:oMath xmlns:m="http://schemas.openxmlformats.org/officeDocument/2006/math">
                              <m:r>
                                <a:rPr lang="en-AU" b="0" i="1" smtClean="0">
                                  <a:solidFill>
                                    <a:schemeClr val="tx1"/>
                                  </a:solidFill>
                                  <a:latin typeface="Cambria Math" panose="02040503050406030204" pitchFamily="18" charset="0"/>
                                </a:rPr>
                                <m:t>3=</m:t>
                              </m:r>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10×4−7.5</m:t>
                                  </m:r>
                                  <m:r>
                                    <a:rPr lang="en-AU" b="0" i="1" smtClean="0">
                                      <a:solidFill>
                                        <a:schemeClr val="tx1"/>
                                      </a:solidFill>
                                      <a:latin typeface="Cambria Math" panose="02040503050406030204" pitchFamily="18" charset="0"/>
                                    </a:rPr>
                                    <m:t>𝑦</m:t>
                                  </m:r>
                                </m:num>
                                <m:den>
                                  <m:r>
                                    <a:rPr lang="en-AU" b="0" i="1" smtClean="0">
                                      <a:solidFill>
                                        <a:schemeClr val="tx1"/>
                                      </a:solidFill>
                                      <a:latin typeface="Cambria Math" panose="02040503050406030204" pitchFamily="18" charset="0"/>
                                    </a:rPr>
                                    <m:t>6.8</m:t>
                                  </m:r>
                                </m:den>
                              </m:f>
                            </m:oMath>
                          </a14:m>
                          <a:br>
                            <a:rPr lang="en-AU" b="0" dirty="0">
                              <a:solidFill>
                                <a:schemeClr val="tx1"/>
                              </a:solidFill>
                            </a:rPr>
                          </a:br>
                          <a14:m>
                            <m:oMath xmlns:m="http://schemas.openxmlformats.org/officeDocument/2006/math">
                              <m:r>
                                <a:rPr lang="en-AU" b="0" i="1" smtClean="0">
                                  <a:solidFill>
                                    <a:schemeClr val="tx1"/>
                                  </a:solidFill>
                                  <a:latin typeface="Cambria Math" panose="02040503050406030204" pitchFamily="18" charset="0"/>
                                </a:rPr>
                                <m:t>𝑦</m:t>
                              </m:r>
                              <m:r>
                                <a:rPr lang="en-AU" b="0" i="1" smtClean="0">
                                  <a:solidFill>
                                    <a:schemeClr val="tx1"/>
                                  </a:solidFill>
                                  <a:latin typeface="Cambria Math" panose="02040503050406030204" pitchFamily="18" charset="0"/>
                                </a:rPr>
                                <m:t>=2.61</m:t>
                              </m:r>
                            </m:oMath>
                          </a14:m>
                          <a:r>
                            <a:rPr lang="en-AU"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696526"/>
                      </a:ext>
                    </a:extLst>
                  </a:tr>
                </a:tbl>
              </a:graphicData>
            </a:graphic>
          </p:graphicFrame>
        </mc:Choice>
        <mc:Fallback xmlns="">
          <p:graphicFrame>
            <p:nvGraphicFramePr>
              <p:cNvPr id="17" name="Table 16" descr="Solutions to the retrieval practice activity &#10;">
                <a:extLst>
                  <a:ext uri="{FF2B5EF4-FFF2-40B4-BE49-F238E27FC236}">
                    <a16:creationId xmlns:a16="http://schemas.microsoft.com/office/drawing/2014/main" id="{C3F90026-FE5B-B21F-21EA-7B3DDEBDD7C2}"/>
                  </a:ext>
                </a:extLst>
              </p:cNvPr>
              <p:cNvGraphicFramePr>
                <a:graphicFrameLocks noGrp="1"/>
              </p:cNvGraphicFramePr>
              <p:nvPr>
                <p:extLst>
                  <p:ext uri="{D42A27DB-BD31-4B8C-83A1-F6EECF244321}">
                    <p14:modId xmlns:p14="http://schemas.microsoft.com/office/powerpoint/2010/main" val="618371985"/>
                  </p:ext>
                </p:extLst>
              </p:nvPr>
            </p:nvGraphicFramePr>
            <p:xfrm>
              <a:off x="1752232" y="881232"/>
              <a:ext cx="8128000" cy="5659138"/>
            </p:xfrm>
            <a:graphic>
              <a:graphicData uri="http://schemas.openxmlformats.org/drawingml/2006/table">
                <a:tbl>
                  <a:tblPr firstRow="1" bandRow="1">
                    <a:tableStyleId>{5A111915-BE36-4E01-A7E5-04B1672EAD32}</a:tableStyleId>
                  </a:tblPr>
                  <a:tblGrid>
                    <a:gridCol w="1253067">
                      <a:extLst>
                        <a:ext uri="{9D8B030D-6E8A-4147-A177-3AD203B41FA5}">
                          <a16:colId xmlns:a16="http://schemas.microsoft.com/office/drawing/2014/main" val="255801257"/>
                        </a:ext>
                      </a:extLst>
                    </a:gridCol>
                    <a:gridCol w="6874933">
                      <a:extLst>
                        <a:ext uri="{9D8B030D-6E8A-4147-A177-3AD203B41FA5}">
                          <a16:colId xmlns:a16="http://schemas.microsoft.com/office/drawing/2014/main" val="1380704630"/>
                        </a:ext>
                      </a:extLst>
                    </a:gridCol>
                  </a:tblGrid>
                  <a:tr h="365760">
                    <a:tc>
                      <a:txBody>
                        <a:bodyPr/>
                        <a:lstStyle/>
                        <a:p>
                          <a:r>
                            <a:rPr lang="en-AU">
                              <a:solidFill>
                                <a:schemeClr val="tx1"/>
                              </a:solidFill>
                            </a:rPr>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a:solidFill>
                                <a:schemeClr val="tx1"/>
                              </a:solidFill>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9404813"/>
                      </a:ext>
                    </a:extLst>
                  </a:tr>
                  <a:tr h="365760">
                    <a:tc>
                      <a:txBody>
                        <a:bodyPr/>
                        <a:lstStyle/>
                        <a:p>
                          <a:r>
                            <a:rPr lang="en-AU">
                              <a:solidFill>
                                <a:schemeClr val="tx1"/>
                              </a:solidFill>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351" t="-108333" r="-177" b="-1351667"/>
                          </a:stretch>
                        </a:blipFill>
                      </a:tcPr>
                    </a:tc>
                    <a:extLst>
                      <a:ext uri="{0D108BD9-81ED-4DB2-BD59-A6C34878D82A}">
                        <a16:rowId xmlns:a16="http://schemas.microsoft.com/office/drawing/2014/main" val="3603199432"/>
                      </a:ext>
                    </a:extLst>
                  </a:tr>
                  <a:tr h="365760">
                    <a:tc>
                      <a:txBody>
                        <a:bodyPr/>
                        <a:lstStyle/>
                        <a:p>
                          <a:r>
                            <a:rPr lang="en-AU">
                              <a:solidFill>
                                <a:schemeClr val="tx1"/>
                              </a:solidFill>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351" t="-208333" r="-177" b="-1251667"/>
                          </a:stretch>
                        </a:blipFill>
                      </a:tcPr>
                    </a:tc>
                    <a:extLst>
                      <a:ext uri="{0D108BD9-81ED-4DB2-BD59-A6C34878D82A}">
                        <a16:rowId xmlns:a16="http://schemas.microsoft.com/office/drawing/2014/main" val="4293392273"/>
                      </a:ext>
                    </a:extLst>
                  </a:tr>
                  <a:tr h="365760">
                    <a:tc>
                      <a:txBody>
                        <a:bodyPr/>
                        <a:lstStyle/>
                        <a:p>
                          <a:r>
                            <a:rPr lang="en-AU">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351" t="-308333" r="-177" b="-1151667"/>
                          </a:stretch>
                        </a:blipFill>
                      </a:tcPr>
                    </a:tc>
                    <a:extLst>
                      <a:ext uri="{0D108BD9-81ED-4DB2-BD59-A6C34878D82A}">
                        <a16:rowId xmlns:a16="http://schemas.microsoft.com/office/drawing/2014/main" val="1435976141"/>
                      </a:ext>
                    </a:extLst>
                  </a:tr>
                  <a:tr h="486537">
                    <a:tc>
                      <a:txBody>
                        <a:bodyPr/>
                        <a:lstStyle/>
                        <a:p>
                          <a:r>
                            <a:rPr lang="en-AU">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351" t="-306250" r="-177" b="-763750"/>
                          </a:stretch>
                        </a:blipFill>
                      </a:tcPr>
                    </a:tc>
                    <a:extLst>
                      <a:ext uri="{0D108BD9-81ED-4DB2-BD59-A6C34878D82A}">
                        <a16:rowId xmlns:a16="http://schemas.microsoft.com/office/drawing/2014/main" val="2323845043"/>
                      </a:ext>
                    </a:extLst>
                  </a:tr>
                  <a:tr h="1153605">
                    <a:tc>
                      <a:txBody>
                        <a:bodyPr/>
                        <a:lstStyle/>
                        <a:p>
                          <a:r>
                            <a:rPr lang="en-AU">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351" t="-171958" r="-177" b="-223280"/>
                          </a:stretch>
                        </a:blipFill>
                      </a:tcPr>
                    </a:tc>
                    <a:extLst>
                      <a:ext uri="{0D108BD9-81ED-4DB2-BD59-A6C34878D82A}">
                        <a16:rowId xmlns:a16="http://schemas.microsoft.com/office/drawing/2014/main" val="3980473730"/>
                      </a:ext>
                    </a:extLst>
                  </a:tr>
                  <a:tr h="2555956">
                    <a:tc>
                      <a:txBody>
                        <a:bodyPr/>
                        <a:lstStyle/>
                        <a:p>
                          <a:r>
                            <a:rPr lang="en-AU">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351" t="-122381" r="-177" b="-476"/>
                          </a:stretch>
                        </a:blipFill>
                      </a:tcPr>
                    </a:tc>
                    <a:extLst>
                      <a:ext uri="{0D108BD9-81ED-4DB2-BD59-A6C34878D82A}">
                        <a16:rowId xmlns:a16="http://schemas.microsoft.com/office/drawing/2014/main" val="1964696526"/>
                      </a:ext>
                    </a:extLst>
                  </a:tr>
                </a:tbl>
              </a:graphicData>
            </a:graphic>
          </p:graphicFrame>
        </mc:Fallback>
      </mc:AlternateContent>
    </p:spTree>
    <p:extLst>
      <p:ext uri="{BB962C8B-B14F-4D97-AF65-F5344CB8AC3E}">
        <p14:creationId xmlns:p14="http://schemas.microsoft.com/office/powerpoint/2010/main" val="362412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918DD-F38F-BF41-57E7-A9B84239E31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343C414-1D3D-16C8-A9FF-2FBCDC641E8D}"/>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9902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Activating prior knowledge </a:t>
            </a:r>
          </a:p>
        </p:txBody>
      </p:sp>
      <p:pic>
        <p:nvPicPr>
          <p:cNvPr id="5" name="Graphic 4" descr="Man with beard">
            <a:extLst>
              <a:ext uri="{FF2B5EF4-FFF2-40B4-BE49-F238E27FC236}">
                <a16:creationId xmlns:a16="http://schemas.microsoft.com/office/drawing/2014/main" id="{1C776CA5-E7D9-B162-29E3-8925F8D8A0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7352" y="1567086"/>
            <a:ext cx="1050251" cy="3265849"/>
          </a:xfrm>
          <a:prstGeom prst="rect">
            <a:avLst/>
          </a:prstGeom>
        </p:spPr>
      </p:pic>
      <p:sp>
        <p:nvSpPr>
          <p:cNvPr id="6" name="TextBox 5">
            <a:extLst>
              <a:ext uri="{FF2B5EF4-FFF2-40B4-BE49-F238E27FC236}">
                <a16:creationId xmlns:a16="http://schemas.microsoft.com/office/drawing/2014/main" id="{549657FE-CC77-8C4C-FCD7-202FB74EF820}"/>
              </a:ext>
            </a:extLst>
          </p:cNvPr>
          <p:cNvSpPr txBox="1"/>
          <p:nvPr/>
        </p:nvSpPr>
        <p:spPr>
          <a:xfrm>
            <a:off x="977352" y="4789692"/>
            <a:ext cx="1225899" cy="360143"/>
          </a:xfrm>
          <a:prstGeom prst="rect">
            <a:avLst/>
          </a:prstGeom>
          <a:noFill/>
        </p:spPr>
        <p:txBody>
          <a:bodyPr wrap="square" lIns="0" tIns="0" rIns="0" bIns="0" rtlCol="0">
            <a:noAutofit/>
          </a:bodyPr>
          <a:lstStyle/>
          <a:p>
            <a:pPr algn="l"/>
            <a:r>
              <a:rPr lang="en-AU" sz="1800" dirty="0"/>
              <a:t>Brock</a:t>
            </a:r>
          </a:p>
        </p:txBody>
      </p:sp>
      <p:sp>
        <p:nvSpPr>
          <p:cNvPr id="8" name="Speech Bubble: Rectangle with Corners Rounded 7">
            <a:extLst>
              <a:ext uri="{FF2B5EF4-FFF2-40B4-BE49-F238E27FC236}">
                <a16:creationId xmlns:a16="http://schemas.microsoft.com/office/drawing/2014/main" id="{086D67DA-113E-02FC-E6BD-C2D7427C10C6}"/>
              </a:ext>
            </a:extLst>
          </p:cNvPr>
          <p:cNvSpPr/>
          <p:nvPr/>
        </p:nvSpPr>
        <p:spPr>
          <a:xfrm>
            <a:off x="3208564" y="1470698"/>
            <a:ext cx="4600122" cy="1492137"/>
          </a:xfrm>
          <a:prstGeom prst="wedgeRoundRectCallout">
            <a:avLst>
              <a:gd name="adj1" fmla="val -72744"/>
              <a:gd name="adj2" fmla="val -94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Want to come around to my place from 3pm – 6pm to watch the footy? We can have food and some drinks.</a:t>
            </a:r>
          </a:p>
        </p:txBody>
      </p: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EE2A0B91-33F2-195C-892B-B94863D8A1F5}"/>
                  </a:ext>
                </a:extLst>
              </p:cNvPr>
              <p:cNvSpPr/>
              <p:nvPr/>
            </p:nvSpPr>
            <p:spPr>
              <a:xfrm>
                <a:off x="3801461" y="3322655"/>
                <a:ext cx="5121693" cy="1492137"/>
              </a:xfrm>
              <a:prstGeom prst="wedgeRoundRectCallout">
                <a:avLst>
                  <a:gd name="adj1" fmla="val 74676"/>
                  <a:gd name="adj2" fmla="val -1399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Sounds great! Although, I need to drive to the airport straight after, so will need to stay under </a:t>
                </a:r>
                <a14:m>
                  <m:oMath xmlns:m="http://schemas.openxmlformats.org/officeDocument/2006/math">
                    <m:r>
                      <a:rPr lang="en-AU" i="1" dirty="0" smtClean="0">
                        <a:latin typeface="Cambria Math" panose="02040503050406030204" pitchFamily="18" charset="0"/>
                      </a:rPr>
                      <m:t>0.05</m:t>
                    </m:r>
                  </m:oMath>
                </a14:m>
                <a:r>
                  <a:rPr lang="en-AU" dirty="0"/>
                  <a:t>.</a:t>
                </a:r>
              </a:p>
            </p:txBody>
          </p:sp>
        </mc:Choice>
        <mc:Fallback xmlns="">
          <p:sp>
            <p:nvSpPr>
              <p:cNvPr id="9" name="Speech Bubble: Rectangle with Corners Rounded 8">
                <a:extLst>
                  <a:ext uri="{FF2B5EF4-FFF2-40B4-BE49-F238E27FC236}">
                    <a16:creationId xmlns:a16="http://schemas.microsoft.com/office/drawing/2014/main" id="{EE2A0B91-33F2-195C-892B-B94863D8A1F5}"/>
                  </a:ext>
                </a:extLst>
              </p:cNvPr>
              <p:cNvSpPr>
                <a:spLocks noRot="1" noChangeAspect="1" noMove="1" noResize="1" noEditPoints="1" noAdjustHandles="1" noChangeArrowheads="1" noChangeShapeType="1" noTextEdit="1"/>
              </p:cNvSpPr>
              <p:nvPr/>
            </p:nvSpPr>
            <p:spPr>
              <a:xfrm>
                <a:off x="3801461" y="3322655"/>
                <a:ext cx="5121693" cy="1492137"/>
              </a:xfrm>
              <a:prstGeom prst="wedgeRoundRectCallout">
                <a:avLst>
                  <a:gd name="adj1" fmla="val 74676"/>
                  <a:gd name="adj2" fmla="val -139949"/>
                  <a:gd name="adj3" fmla="val 16667"/>
                </a:avLst>
              </a:prstGeom>
              <a:blipFill>
                <a:blip r:embed="rId7"/>
                <a:stretch>
                  <a:fillRect/>
                </a:stretch>
              </a:blipFill>
            </p:spPr>
            <p:txBody>
              <a:bodyPr/>
              <a:lstStyle/>
              <a:p>
                <a:r>
                  <a:rPr lang="en-AU">
                    <a:noFill/>
                  </a:rPr>
                  <a:t> </a:t>
                </a:r>
              </a:p>
            </p:txBody>
          </p:sp>
        </mc:Fallback>
      </mc:AlternateContent>
      <p:pic>
        <p:nvPicPr>
          <p:cNvPr id="7" name="Graphic 6" descr="A waving man">
            <a:extLst>
              <a:ext uri="{FF2B5EF4-FFF2-40B4-BE49-F238E27FC236}">
                <a16:creationId xmlns:a16="http://schemas.microsoft.com/office/drawing/2014/main" id="{7830E583-F3C3-62F0-63C2-BD909FD82B0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994621" y="1509690"/>
            <a:ext cx="1129379" cy="3460073"/>
          </a:xfrm>
          <a:prstGeom prst="rect">
            <a:avLst/>
          </a:prstGeom>
          <a:scene3d>
            <a:camera prst="orthographicFront">
              <a:rot lat="0" lon="10799999" rev="0"/>
            </a:camera>
            <a:lightRig rig="threePt" dir="t"/>
          </a:scene3d>
        </p:spPr>
      </p:pic>
      <p:sp>
        <p:nvSpPr>
          <p:cNvPr id="10" name="TextBox 9">
            <a:extLst>
              <a:ext uri="{FF2B5EF4-FFF2-40B4-BE49-F238E27FC236}">
                <a16:creationId xmlns:a16="http://schemas.microsoft.com/office/drawing/2014/main" id="{97AD279B-6683-9731-DB28-A64A4C11E20B}"/>
              </a:ext>
            </a:extLst>
          </p:cNvPr>
          <p:cNvSpPr txBox="1"/>
          <p:nvPr/>
        </p:nvSpPr>
        <p:spPr>
          <a:xfrm>
            <a:off x="9946360" y="4930771"/>
            <a:ext cx="1225899" cy="360143"/>
          </a:xfrm>
          <a:prstGeom prst="rect">
            <a:avLst/>
          </a:prstGeom>
          <a:noFill/>
        </p:spPr>
        <p:txBody>
          <a:bodyPr wrap="square" lIns="0" tIns="0" rIns="0" bIns="0" rtlCol="0">
            <a:noAutofit/>
          </a:bodyPr>
          <a:lstStyle/>
          <a:p>
            <a:pPr algn="l"/>
            <a:r>
              <a:rPr lang="en-AU" sz="1800" dirty="0"/>
              <a:t>Nathan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how to apply and rearrange the BAC formulas to solve contextual problems.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interpret real-life drinking scenarios and determine BAC values or time to reach zero BAC.</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substitute values into the BAC formulas and calculate BAC accurately.</a:t>
            </a:r>
          </a:p>
          <a:p>
            <a:pPr marL="342900" indent="-342900">
              <a:lnSpc>
                <a:spcPct val="150000"/>
              </a:lnSpc>
              <a:spcAft>
                <a:spcPts val="600"/>
              </a:spcAft>
              <a:buFont typeface="Arial"/>
              <a:buChar char="•"/>
            </a:pPr>
            <a:r>
              <a:rPr lang="en-AU" sz="2000" dirty="0">
                <a:cs typeface="Arial" panose="020B0604020202020204" pitchFamily="34" charset="0"/>
              </a:rPr>
              <a:t>I can rearrange a BAC formula to solve for a required variable.</a:t>
            </a:r>
          </a:p>
          <a:p>
            <a:pPr marL="342900" indent="-342900">
              <a:lnSpc>
                <a:spcPct val="150000"/>
              </a:lnSpc>
              <a:spcAft>
                <a:spcPts val="600"/>
              </a:spcAft>
              <a:buFont typeface="Arial"/>
              <a:buChar char="•"/>
            </a:pPr>
            <a:r>
              <a:rPr lang="en-AU" sz="2000" dirty="0">
                <a:cs typeface="Arial" panose="020B0604020202020204" pitchFamily="34" charset="0"/>
              </a:rPr>
              <a:t>I can interpret my calculated values to determine whether a person is under 0.05 or when they will reach zero BAC.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44DD3-89AF-099F-1B28-71C51175B0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C291BD-CD50-4878-43E1-DCEB2BB8C22C}"/>
              </a:ext>
            </a:extLst>
          </p:cNvPr>
          <p:cNvSpPr>
            <a:spLocks noGrp="1"/>
          </p:cNvSpPr>
          <p:nvPr>
            <p:ph type="title"/>
          </p:nvPr>
        </p:nvSpPr>
        <p:spPr/>
        <p:txBody>
          <a:bodyPr/>
          <a:lstStyle/>
          <a:p>
            <a:r>
              <a:rPr lang="en-AU" dirty="0">
                <a:latin typeface="+mj-lt"/>
              </a:rPr>
              <a:t>Calculating number of standard drinks </a:t>
            </a:r>
          </a:p>
        </p:txBody>
      </p:sp>
      <p:pic>
        <p:nvPicPr>
          <p:cNvPr id="6" name="Picture 5" descr="Image of slide 5">
            <a:extLst>
              <a:ext uri="{FF2B5EF4-FFF2-40B4-BE49-F238E27FC236}">
                <a16:creationId xmlns:a16="http://schemas.microsoft.com/office/drawing/2014/main" id="{7AC47669-8DFF-BFE1-99F4-1E1495218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742" y="1133744"/>
            <a:ext cx="6512871" cy="3449963"/>
          </a:xfrm>
          <a:prstGeom prst="rect">
            <a:avLst/>
          </a:prstGeom>
        </p:spPr>
      </p:pic>
      <p:sp>
        <p:nvSpPr>
          <p:cNvPr id="13" name="Text Placeholder 12">
            <a:extLst>
              <a:ext uri="{FF2B5EF4-FFF2-40B4-BE49-F238E27FC236}">
                <a16:creationId xmlns:a16="http://schemas.microsoft.com/office/drawing/2014/main" id="{6A412E24-1C07-D5D9-FE00-42DD05D0149B}"/>
              </a:ext>
              <a:ext uri="{C183D7F6-B498-43B3-948B-1728B52AA6E4}">
                <adec:decorative xmlns:adec="http://schemas.microsoft.com/office/drawing/2017/decorative" val="1"/>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12" name="Text Placeholder 11">
            <a:extLst>
              <a:ext uri="{FF2B5EF4-FFF2-40B4-BE49-F238E27FC236}">
                <a16:creationId xmlns:a16="http://schemas.microsoft.com/office/drawing/2014/main" id="{CBED89C3-F397-EBAA-3628-E86AE6039435}"/>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9818B40A-C580-1301-4E0A-B33F3AAD3A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mc:AlternateContent xmlns:mc="http://schemas.openxmlformats.org/markup-compatibility/2006" xmlns:a14="http://schemas.microsoft.com/office/drawing/2010/main">
        <mc:Choice Requires="a14">
          <p:sp>
            <p:nvSpPr>
              <p:cNvPr id="2" name="Flowchart: Alternate Process 1">
                <a:extLst>
                  <a:ext uri="{FF2B5EF4-FFF2-40B4-BE49-F238E27FC236}">
                    <a16:creationId xmlns:a16="http://schemas.microsoft.com/office/drawing/2014/main" id="{2EC04914-4598-6731-0EA8-5A729F3614FC}"/>
                  </a:ext>
                </a:extLst>
              </p:cNvPr>
              <p:cNvSpPr/>
              <p:nvPr/>
            </p:nvSpPr>
            <p:spPr>
              <a:xfrm>
                <a:off x="636612" y="4583707"/>
                <a:ext cx="10815159" cy="1698905"/>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AU" dirty="0">
                    <a:solidFill>
                      <a:schemeClr val="accent1"/>
                    </a:solidFill>
                  </a:rPr>
                  <a:t>Brock and Nathan have decided to drink cans of beer which contain </a:t>
                </a:r>
                <a14:m>
                  <m:oMath xmlns:m="http://schemas.openxmlformats.org/officeDocument/2006/math">
                    <m:r>
                      <a:rPr lang="en-AU" i="1" dirty="0" smtClean="0">
                        <a:solidFill>
                          <a:schemeClr val="accent1"/>
                        </a:solidFill>
                        <a:latin typeface="Cambria Math" panose="02040503050406030204" pitchFamily="18" charset="0"/>
                      </a:rPr>
                      <m:t>1.4</m:t>
                    </m:r>
                  </m:oMath>
                </a14:m>
                <a:r>
                  <a:rPr lang="en-AU" dirty="0">
                    <a:solidFill>
                      <a:schemeClr val="accent1"/>
                    </a:solidFill>
                  </a:rPr>
                  <a:t> standard drinks per can.</a:t>
                </a:r>
              </a:p>
              <a:p>
                <a:r>
                  <a:rPr lang="en-AU" dirty="0">
                    <a:solidFill>
                      <a:schemeClr val="accent1"/>
                    </a:solidFill>
                  </a:rPr>
                  <a:t>Nathan weighs </a:t>
                </a:r>
                <a14:m>
                  <m:oMath xmlns:m="http://schemas.openxmlformats.org/officeDocument/2006/math">
                    <m:r>
                      <a:rPr lang="en-AU" i="1" dirty="0" smtClean="0">
                        <a:solidFill>
                          <a:schemeClr val="accent1"/>
                        </a:solidFill>
                        <a:latin typeface="Cambria Math" panose="02040503050406030204" pitchFamily="18" charset="0"/>
                      </a:rPr>
                      <m:t>80</m:t>
                    </m:r>
                  </m:oMath>
                </a14:m>
                <a:r>
                  <a:rPr lang="en-AU" dirty="0">
                    <a:solidFill>
                      <a:schemeClr val="accent1"/>
                    </a:solidFill>
                  </a:rPr>
                  <a:t> kg.</a:t>
                </a:r>
              </a:p>
            </p:txBody>
          </p:sp>
        </mc:Choice>
        <mc:Fallback xmlns="">
          <p:sp>
            <p:nvSpPr>
              <p:cNvPr id="2" name="Flowchart: Alternate Process 1">
                <a:extLst>
                  <a:ext uri="{FF2B5EF4-FFF2-40B4-BE49-F238E27FC236}">
                    <a16:creationId xmlns:a16="http://schemas.microsoft.com/office/drawing/2014/main" id="{2EC04914-4598-6731-0EA8-5A729F3614FC}"/>
                  </a:ext>
                </a:extLst>
              </p:cNvPr>
              <p:cNvSpPr>
                <a:spLocks noRot="1" noChangeAspect="1" noMove="1" noResize="1" noEditPoints="1" noAdjustHandles="1" noChangeArrowheads="1" noChangeShapeType="1" noTextEdit="1"/>
              </p:cNvSpPr>
              <p:nvPr/>
            </p:nvSpPr>
            <p:spPr>
              <a:xfrm>
                <a:off x="636612" y="4583707"/>
                <a:ext cx="10815159" cy="1698905"/>
              </a:xfrm>
              <a:prstGeom prst="flowChartAlternateProcess">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3F06A8-2059-031F-17E7-50657BC7D448}"/>
                  </a:ext>
                </a:extLst>
              </p:cNvPr>
              <p:cNvSpPr txBox="1"/>
              <p:nvPr/>
            </p:nvSpPr>
            <p:spPr>
              <a:xfrm>
                <a:off x="7576000" y="2461885"/>
                <a:ext cx="3291611" cy="793679"/>
              </a:xfrm>
              <a:prstGeom prst="rect">
                <a:avLst/>
              </a:prstGeom>
              <a:no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AU" i="1">
                              <a:latin typeface="Cambria Math" panose="02040503050406030204" pitchFamily="18" charset="0"/>
                            </a:rPr>
                            <m:t>𝐵𝐴𝐶</m:t>
                          </m:r>
                        </m:e>
                        <m:sub>
                          <m:r>
                            <a:rPr lang="en-AU" i="1">
                              <a:latin typeface="Cambria Math" panose="02040503050406030204" pitchFamily="18" charset="0"/>
                            </a:rPr>
                            <m:t>𝑚𝑎𝑙𝑒</m:t>
                          </m:r>
                        </m:sub>
                      </m:sSub>
                      <m:r>
                        <a:rPr lang="en-AU" i="0">
                          <a:latin typeface="Cambria Math" panose="02040503050406030204" pitchFamily="18" charset="0"/>
                        </a:rPr>
                        <m:t>=</m:t>
                      </m:r>
                      <m:f>
                        <m:fPr>
                          <m:ctrlPr>
                            <a:rPr lang="en-AU" i="1">
                              <a:latin typeface="Cambria Math" panose="02040503050406030204" pitchFamily="18" charset="0"/>
                            </a:rPr>
                          </m:ctrlPr>
                        </m:fPr>
                        <m:num>
                          <m:r>
                            <a:rPr lang="en-AU" i="0">
                              <a:latin typeface="Cambria Math" panose="02040503050406030204" pitchFamily="18" charset="0"/>
                            </a:rPr>
                            <m:t>10</m:t>
                          </m:r>
                          <m:r>
                            <a:rPr lang="en-AU" i="1">
                              <a:latin typeface="Cambria Math" panose="02040503050406030204" pitchFamily="18" charset="0"/>
                            </a:rPr>
                            <m:t>𝑁</m:t>
                          </m:r>
                          <m:r>
                            <a:rPr lang="en-AU" i="0">
                              <a:latin typeface="Cambria Math" panose="02040503050406030204" pitchFamily="18" charset="0"/>
                            </a:rPr>
                            <m:t>−7.5</m:t>
                          </m:r>
                          <m:r>
                            <a:rPr lang="en-AU" i="1">
                              <a:latin typeface="Cambria Math" panose="02040503050406030204" pitchFamily="18" charset="0"/>
                            </a:rPr>
                            <m:t>𝐻</m:t>
                          </m:r>
                        </m:num>
                        <m:den>
                          <m:r>
                            <a:rPr lang="en-AU" i="0">
                              <a:latin typeface="Cambria Math" panose="02040503050406030204" pitchFamily="18" charset="0"/>
                            </a:rPr>
                            <m:t>6.8</m:t>
                          </m:r>
                          <m:r>
                            <a:rPr lang="en-AU" i="1">
                              <a:latin typeface="Cambria Math" panose="02040503050406030204" pitchFamily="18" charset="0"/>
                            </a:rPr>
                            <m:t>𝑀</m:t>
                          </m:r>
                        </m:den>
                      </m:f>
                    </m:oMath>
                  </m:oMathPara>
                </a14:m>
                <a:endParaRPr lang="en-AU" dirty="0"/>
              </a:p>
            </p:txBody>
          </p:sp>
        </mc:Choice>
        <mc:Fallback xmlns="">
          <p:sp>
            <p:nvSpPr>
              <p:cNvPr id="11" name="TextBox 10">
                <a:extLst>
                  <a:ext uri="{FF2B5EF4-FFF2-40B4-BE49-F238E27FC236}">
                    <a16:creationId xmlns:a16="http://schemas.microsoft.com/office/drawing/2014/main" id="{4E3F06A8-2059-031F-17E7-50657BC7D448}"/>
                  </a:ext>
                </a:extLst>
              </p:cNvPr>
              <p:cNvSpPr txBox="1">
                <a:spLocks noRot="1" noChangeAspect="1" noMove="1" noResize="1" noEditPoints="1" noAdjustHandles="1" noChangeArrowheads="1" noChangeShapeType="1" noTextEdit="1"/>
              </p:cNvSpPr>
              <p:nvPr/>
            </p:nvSpPr>
            <p:spPr>
              <a:xfrm>
                <a:off x="7576000" y="2461885"/>
                <a:ext cx="3291611" cy="793679"/>
              </a:xfrm>
              <a:prstGeom prst="rect">
                <a:avLst/>
              </a:prstGeom>
              <a:blipFill>
                <a:blip r:embed="rId5"/>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95203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Comparative solutions (1)</a:t>
            </a:r>
          </a:p>
        </p:txBody>
      </p:sp>
      <p:sp>
        <p:nvSpPr>
          <p:cNvPr id="12" name="Text Placeholder 11">
            <a:extLst>
              <a:ext uri="{FF2B5EF4-FFF2-40B4-BE49-F238E27FC236}">
                <a16:creationId xmlns:a16="http://schemas.microsoft.com/office/drawing/2014/main" id="{FA37F51C-F13C-4015-C00B-B3774AEBA21D}"/>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7" name="Text Placeholder 12">
            <a:extLst>
              <a:ext uri="{FF2B5EF4-FFF2-40B4-BE49-F238E27FC236}">
                <a16:creationId xmlns:a16="http://schemas.microsoft.com/office/drawing/2014/main" id="{EC37E4CA-2A90-3AD1-58DD-39DBECB91CAA}"/>
              </a:ext>
            </a:extLst>
          </p:cNvPr>
          <p:cNvSpPr txBox="1">
            <a:spLocks/>
          </p:cNvSpPr>
          <p:nvPr/>
        </p:nvSpPr>
        <p:spPr>
          <a:xfrm>
            <a:off x="2042438" y="945405"/>
            <a:ext cx="1920356" cy="38424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j-lt"/>
              </a:rPr>
              <a:t>Will’s solution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4F28AEE-3FF8-6130-DD78-6A3C075689E1}"/>
                  </a:ext>
                </a:extLst>
              </p:cNvPr>
              <p:cNvSpPr txBox="1"/>
              <p:nvPr/>
            </p:nvSpPr>
            <p:spPr>
              <a:xfrm>
                <a:off x="322557" y="1481819"/>
                <a:ext cx="5283112" cy="4724050"/>
              </a:xfrm>
              <a:prstGeom prst="rect">
                <a:avLst/>
              </a:prstGeom>
              <a:noFill/>
            </p:spPr>
            <p:txBody>
              <a:bodyPr wrap="squar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AU" sz="1800" i="1" smtClean="0">
                              <a:latin typeface="Cambria Math" panose="02040503050406030204" pitchFamily="18" charset="0"/>
                            </a:rPr>
                          </m:ctrlPr>
                        </m:sSubPr>
                        <m:e>
                          <m:r>
                            <a:rPr lang="en-AU" sz="1800" i="1">
                              <a:latin typeface="Cambria Math" panose="02040503050406030204" pitchFamily="18" charset="0"/>
                            </a:rPr>
                            <m:t>𝐵𝐴𝐶</m:t>
                          </m:r>
                        </m:e>
                        <m:sub>
                          <m:r>
                            <a:rPr lang="en-AU" sz="1800" i="1">
                              <a:latin typeface="Cambria Math" panose="02040503050406030204" pitchFamily="18" charset="0"/>
                            </a:rPr>
                            <m:t>𝑚𝑎𝑙𝑒</m:t>
                          </m:r>
                        </m:sub>
                      </m:sSub>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r>
                            <a:rPr lang="en-AU" sz="1800" i="1">
                              <a:latin typeface="Cambria Math" panose="02040503050406030204" pitchFamily="18" charset="0"/>
                            </a:rPr>
                            <m:t>𝑁</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i="1">
                              <a:latin typeface="Cambria Math" panose="02040503050406030204" pitchFamily="18" charset="0"/>
                            </a:rPr>
                            <m:t>6.8</m:t>
                          </m:r>
                          <m:r>
                            <a:rPr lang="en-AU" sz="1800" i="1">
                              <a:latin typeface="Cambria Math" panose="02040503050406030204" pitchFamily="18" charset="0"/>
                            </a:rPr>
                            <m:t>𝑀</m:t>
                          </m:r>
                        </m:den>
                      </m:f>
                    </m:oMath>
                    <m:oMath xmlns:m="http://schemas.openxmlformats.org/officeDocument/2006/math">
                      <m:r>
                        <a:rPr lang="en-AU" sz="1800" b="0" i="1" smtClean="0">
                          <a:latin typeface="Cambria Math" panose="02040503050406030204" pitchFamily="18" charset="0"/>
                        </a:rPr>
                        <m:t>0.05</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m:t>
                          </m:r>
                          <m:r>
                            <a:rPr lang="en-AU" sz="1800" b="0" i="1" smtClean="0">
                              <a:latin typeface="Cambria Math" panose="02040503050406030204" pitchFamily="18" charset="0"/>
                            </a:rPr>
                            <m:t>𝑁</m:t>
                          </m:r>
                          <m:r>
                            <a:rPr lang="en-AU" sz="1800" b="0" i="1" smtClean="0">
                              <a:latin typeface="Cambria Math" panose="02040503050406030204" pitchFamily="18" charset="0"/>
                            </a:rPr>
                            <m:t> −7.5×3</m:t>
                          </m:r>
                        </m:num>
                        <m:den>
                          <m:r>
                            <a:rPr lang="en-AU" sz="1800" b="0" i="1" smtClean="0">
                              <a:latin typeface="Cambria Math" panose="02040503050406030204" pitchFamily="18" charset="0"/>
                            </a:rPr>
                            <m:t>6.8×80</m:t>
                          </m:r>
                        </m:den>
                      </m:f>
                    </m:oMath>
                    <m:oMath xmlns:m="http://schemas.openxmlformats.org/officeDocument/2006/math">
                      <m:r>
                        <a:rPr lang="en-AU" sz="1800" b="0" i="1" smtClean="0">
                          <a:latin typeface="Cambria Math" panose="02040503050406030204" pitchFamily="18" charset="0"/>
                        </a:rPr>
                        <m:t>0.05</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m:t>
                          </m:r>
                          <m:r>
                            <a:rPr lang="en-AU" sz="1800" b="0" i="1" smtClean="0">
                              <a:latin typeface="Cambria Math" panose="02040503050406030204" pitchFamily="18" charset="0"/>
                            </a:rPr>
                            <m:t>𝑁</m:t>
                          </m:r>
                          <m:r>
                            <a:rPr lang="en-AU" sz="1800" b="0" i="1" smtClean="0">
                              <a:latin typeface="Cambria Math" panose="02040503050406030204" pitchFamily="18" charset="0"/>
                            </a:rPr>
                            <m:t> −22.5</m:t>
                          </m:r>
                        </m:num>
                        <m:den>
                          <m:r>
                            <a:rPr lang="en-AU" sz="1800" b="0" i="1" smtClean="0">
                              <a:latin typeface="Cambria Math" panose="02040503050406030204" pitchFamily="18" charset="0"/>
                            </a:rPr>
                            <m:t>544</m:t>
                          </m:r>
                        </m:den>
                      </m:f>
                    </m:oMath>
                    <m:oMath xmlns:m="http://schemas.openxmlformats.org/officeDocument/2006/math">
                      <m:d>
                        <m:dPr>
                          <m:ctrlPr>
                            <a:rPr lang="en-AU" sz="1800" b="0" i="1" smtClean="0">
                              <a:latin typeface="Cambria Math" panose="02040503050406030204" pitchFamily="18" charset="0"/>
                            </a:rPr>
                          </m:ctrlPr>
                        </m:dPr>
                        <m:e>
                          <m:r>
                            <a:rPr lang="en-AU" sz="1800" b="0" i="1" smtClean="0">
                              <a:latin typeface="Cambria Math" panose="02040503050406030204" pitchFamily="18" charset="0"/>
                            </a:rPr>
                            <m:t>0.05×544</m:t>
                          </m:r>
                        </m:e>
                      </m:d>
                      <m:r>
                        <m:rPr>
                          <m:aln/>
                        </m:rPr>
                        <a:rPr lang="en-AU" sz="1800" b="0" i="1" smtClean="0">
                          <a:latin typeface="Cambria Math" panose="02040503050406030204" pitchFamily="18" charset="0"/>
                        </a:rPr>
                        <m:t>=</m:t>
                      </m:r>
                      <m:r>
                        <a:rPr lang="en-AU" sz="1800" b="0" i="0" smtClean="0">
                          <a:latin typeface="Cambria Math" panose="02040503050406030204" pitchFamily="18" charset="0"/>
                        </a:rPr>
                        <m:t>10</m:t>
                      </m:r>
                      <m:r>
                        <m:rPr>
                          <m:sty m:val="p"/>
                        </m:rPr>
                        <a:rPr lang="en-AU" sz="1800" b="0" i="0" smtClean="0">
                          <a:latin typeface="Cambria Math" panose="02040503050406030204" pitchFamily="18" charset="0"/>
                        </a:rPr>
                        <m:t>N</m:t>
                      </m:r>
                      <m:r>
                        <a:rPr lang="en-AU" sz="1800" b="0" i="0" smtClean="0">
                          <a:latin typeface="Cambria Math" panose="02040503050406030204" pitchFamily="18" charset="0"/>
                        </a:rPr>
                        <m:t>−22.5</m:t>
                      </m:r>
                    </m:oMath>
                    <m:oMath xmlns:m="http://schemas.openxmlformats.org/officeDocument/2006/math">
                      <m:r>
                        <a:rPr lang="en-AU" sz="1800" b="0" i="1" smtClean="0">
                          <a:latin typeface="Cambria Math" panose="02040503050406030204" pitchFamily="18" charset="0"/>
                        </a:rPr>
                        <m:t>27.2+22.5</m:t>
                      </m:r>
                      <m:r>
                        <m:rPr>
                          <m:aln/>
                        </m:rPr>
                        <a:rPr lang="en-AU" sz="1800" b="0" i="1" smtClean="0">
                          <a:latin typeface="Cambria Math" panose="02040503050406030204" pitchFamily="18" charset="0"/>
                        </a:rPr>
                        <m:t>=</m:t>
                      </m:r>
                      <m:r>
                        <a:rPr lang="en-AU" sz="1800" b="0" i="1" smtClean="0">
                          <a:latin typeface="Cambria Math" panose="02040503050406030204" pitchFamily="18" charset="0"/>
                        </a:rPr>
                        <m:t>10</m:t>
                      </m:r>
                      <m:r>
                        <a:rPr lang="en-AU" sz="1800" b="0" i="1" smtClean="0">
                          <a:latin typeface="Cambria Math" panose="02040503050406030204" pitchFamily="18" charset="0"/>
                        </a:rPr>
                        <m:t>𝑁</m:t>
                      </m:r>
                    </m:oMath>
                    <m:oMath xmlns:m="http://schemas.openxmlformats.org/officeDocument/2006/math">
                      <m:r>
                        <a:rPr lang="en-AU" sz="1800" b="0" i="1" smtClean="0">
                          <a:latin typeface="Cambria Math" panose="02040503050406030204" pitchFamily="18" charset="0"/>
                        </a:rPr>
                        <m:t>49.7</m:t>
                      </m:r>
                      <m:r>
                        <m:rPr>
                          <m:aln/>
                        </m:rPr>
                        <a:rPr lang="en-AU" sz="1800" b="0" i="1" smtClean="0">
                          <a:latin typeface="Cambria Math" panose="02040503050406030204" pitchFamily="18" charset="0"/>
                        </a:rPr>
                        <m:t>=</m:t>
                      </m:r>
                      <m:r>
                        <a:rPr lang="en-AU" sz="1800" b="0" i="1" smtClean="0">
                          <a:latin typeface="Cambria Math" panose="02040503050406030204" pitchFamily="18" charset="0"/>
                        </a:rPr>
                        <m:t>10</m:t>
                      </m:r>
                      <m:r>
                        <a:rPr lang="en-AU" sz="1800" b="0" i="1" smtClean="0">
                          <a:latin typeface="Cambria Math" panose="02040503050406030204" pitchFamily="18" charset="0"/>
                        </a:rPr>
                        <m:t>𝑁</m:t>
                      </m:r>
                    </m:oMath>
                    <m:oMath xmlns:m="http://schemas.openxmlformats.org/officeDocument/2006/math">
                      <m:r>
                        <a:rPr lang="en-AU" sz="1800" b="0" i="1" smtClean="0">
                          <a:latin typeface="Cambria Math" panose="02040503050406030204" pitchFamily="18" charset="0"/>
                        </a:rPr>
                        <m:t>𝑁</m:t>
                      </m:r>
                      <m:r>
                        <m:rPr>
                          <m:aln/>
                        </m:rPr>
                        <a:rPr lang="en-AU" sz="1800" b="0" i="1" smtClean="0">
                          <a:latin typeface="Cambria Math" panose="02040503050406030204" pitchFamily="18" charset="0"/>
                        </a:rPr>
                        <m:t>=</m:t>
                      </m:r>
                      <m:r>
                        <a:rPr lang="en-AU" sz="1800" b="0" i="1" smtClean="0">
                          <a:latin typeface="Cambria Math" panose="02040503050406030204" pitchFamily="18" charset="0"/>
                        </a:rPr>
                        <m:t>4.97</m:t>
                      </m:r>
                    </m:oMath>
                  </m:oMathPara>
                </a14:m>
                <a:endParaRPr lang="en-AU" sz="1800" b="0" dirty="0"/>
              </a:p>
              <a:p>
                <a:pPr/>
                <a:r>
                  <a:rPr lang="en-AU" sz="1800" b="0" dirty="0"/>
                  <a:t>However, each drink is </a:t>
                </a:r>
                <a14:m>
                  <m:oMath xmlns:m="http://schemas.openxmlformats.org/officeDocument/2006/math">
                    <m:r>
                      <a:rPr lang="en-AU" sz="1800" b="0" i="1" dirty="0" smtClean="0">
                        <a:latin typeface="Cambria Math" panose="02040503050406030204" pitchFamily="18" charset="0"/>
                      </a:rPr>
                      <m:t>1.4</m:t>
                    </m:r>
                  </m:oMath>
                </a14:m>
                <a:r>
                  <a:rPr lang="en-AU" sz="1800" b="0" dirty="0"/>
                  <a:t> standard drinks therefore, </a:t>
                </a:r>
                <a:br>
                  <a:rPr lang="en-AU" sz="1800" b="0" dirty="0"/>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𝑁</m:t>
                      </m:r>
                      <m:r>
                        <a:rPr lang="en-AU" sz="1800" b="0" i="1" smtClean="0">
                          <a:latin typeface="Cambria Math" panose="02040503050406030204" pitchFamily="18" charset="0"/>
                        </a:rPr>
                        <m:t>=4.97÷1.4</m:t>
                      </m:r>
                    </m:oMath>
                    <m:oMath xmlns:m="http://schemas.openxmlformats.org/officeDocument/2006/math">
                      <m:r>
                        <a:rPr lang="en-AU" sz="1800" b="0" i="1" smtClean="0">
                          <a:latin typeface="Cambria Math" panose="02040503050406030204" pitchFamily="18" charset="0"/>
                        </a:rPr>
                        <m:t>𝑁</m:t>
                      </m:r>
                      <m:r>
                        <a:rPr lang="en-AU" sz="1800" b="0" i="1" smtClean="0">
                          <a:latin typeface="Cambria Math" panose="02040503050406030204" pitchFamily="18" charset="0"/>
                        </a:rPr>
                        <m:t>=3.55</m:t>
                      </m:r>
                    </m:oMath>
                  </m:oMathPara>
                </a14:m>
                <a:br>
                  <a:rPr lang="en-AU" sz="1800" b="0" dirty="0"/>
                </a:br>
                <a:endParaRPr lang="en-AU" sz="1800" b="0" dirty="0"/>
              </a:p>
              <a:p>
                <a:r>
                  <a:rPr lang="en-AU" sz="1800" dirty="0"/>
                  <a:t>Hence, to stay under </a:t>
                </a:r>
                <a14:m>
                  <m:oMath xmlns:m="http://schemas.openxmlformats.org/officeDocument/2006/math">
                    <m:r>
                      <a:rPr lang="en-AU" sz="1800" i="1" dirty="0" smtClean="0">
                        <a:latin typeface="Cambria Math" panose="02040503050406030204" pitchFamily="18" charset="0"/>
                      </a:rPr>
                      <m:t>0.05</m:t>
                    </m:r>
                  </m:oMath>
                </a14:m>
                <a:r>
                  <a:rPr lang="en-AU" sz="1800" dirty="0"/>
                  <a:t>, the person can have a maximum of </a:t>
                </a:r>
                <a14:m>
                  <m:oMath xmlns:m="http://schemas.openxmlformats.org/officeDocument/2006/math">
                    <m:r>
                      <a:rPr lang="en-AU" sz="1800" i="1" dirty="0" smtClean="0">
                        <a:latin typeface="Cambria Math" panose="02040503050406030204" pitchFamily="18" charset="0"/>
                      </a:rPr>
                      <m:t>3</m:t>
                    </m:r>
                  </m:oMath>
                </a14:m>
                <a:r>
                  <a:rPr lang="en-AU" sz="1800" dirty="0"/>
                  <a:t> full cans of beer</a:t>
                </a:r>
                <a:endParaRPr lang="en-AU" sz="1800" b="0" dirty="0"/>
              </a:p>
            </p:txBody>
          </p:sp>
        </mc:Choice>
        <mc:Fallback xmlns="">
          <p:sp>
            <p:nvSpPr>
              <p:cNvPr id="2" name="TextBox 1">
                <a:extLst>
                  <a:ext uri="{FF2B5EF4-FFF2-40B4-BE49-F238E27FC236}">
                    <a16:creationId xmlns:a16="http://schemas.microsoft.com/office/drawing/2014/main" id="{C4F28AEE-3FF8-6130-DD78-6A3C075689E1}"/>
                  </a:ext>
                </a:extLst>
              </p:cNvPr>
              <p:cNvSpPr txBox="1">
                <a:spLocks noRot="1" noChangeAspect="1" noMove="1" noResize="1" noEditPoints="1" noAdjustHandles="1" noChangeArrowheads="1" noChangeShapeType="1" noTextEdit="1"/>
              </p:cNvSpPr>
              <p:nvPr/>
            </p:nvSpPr>
            <p:spPr>
              <a:xfrm>
                <a:off x="322557" y="1481819"/>
                <a:ext cx="5283112" cy="4724050"/>
              </a:xfrm>
              <a:prstGeom prst="rect">
                <a:avLst/>
              </a:prstGeom>
              <a:blipFill>
                <a:blip r:embed="rId3"/>
                <a:stretch>
                  <a:fillRect l="-2768" b="-2194"/>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110B21EB-25C1-364B-3B7C-ABEBF627413D}"/>
              </a:ext>
              <a:ext uri="{C183D7F6-B498-43B3-948B-1728B52AA6E4}">
                <adec:decorative xmlns:adec="http://schemas.microsoft.com/office/drawing/2017/decorative" val="1"/>
              </a:ext>
            </a:extLst>
          </p:cNvPr>
          <p:cNvSpPr/>
          <p:nvPr/>
        </p:nvSpPr>
        <p:spPr>
          <a:xfrm>
            <a:off x="4803806" y="1686072"/>
            <a:ext cx="3023122" cy="1308797"/>
          </a:xfrm>
          <a:prstGeom prst="wedgeRoundRectCallout">
            <a:avLst>
              <a:gd name="adj1" fmla="val -33226"/>
              <a:gd name="adj2" fmla="val 702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is the difference between these solutions?</a:t>
            </a:r>
          </a:p>
        </p:txBody>
      </p:sp>
      <p:sp>
        <p:nvSpPr>
          <p:cNvPr id="8" name="Text Placeholder 12">
            <a:extLst>
              <a:ext uri="{FF2B5EF4-FFF2-40B4-BE49-F238E27FC236}">
                <a16:creationId xmlns:a16="http://schemas.microsoft.com/office/drawing/2014/main" id="{AF1FF0E3-DCF9-4698-68A6-7983D376EF3B}"/>
              </a:ext>
            </a:extLst>
          </p:cNvPr>
          <p:cNvSpPr txBox="1">
            <a:spLocks/>
          </p:cNvSpPr>
          <p:nvPr/>
        </p:nvSpPr>
        <p:spPr>
          <a:xfrm>
            <a:off x="8586093" y="882670"/>
            <a:ext cx="1920356" cy="38424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j-lt"/>
              </a:rPr>
              <a:t>Jim’s solutions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7F59BC7-85BA-022E-AACE-D35062AD5E8C}"/>
                  </a:ext>
                </a:extLst>
              </p:cNvPr>
              <p:cNvSpPr txBox="1"/>
              <p:nvPr/>
            </p:nvSpPr>
            <p:spPr>
              <a:xfrm>
                <a:off x="6474014" y="1567086"/>
                <a:ext cx="5283112" cy="4208844"/>
              </a:xfrm>
              <a:prstGeom prst="rect">
                <a:avLst/>
              </a:prstGeom>
              <a:noFill/>
            </p:spPr>
            <p:txBody>
              <a:bodyPr wrap="squar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b>
                        <m:sSubPr>
                          <m:ctrlPr>
                            <a:rPr lang="en-AU" sz="1800" i="1" smtClean="0">
                              <a:latin typeface="Cambria Math" panose="02040503050406030204" pitchFamily="18" charset="0"/>
                            </a:rPr>
                          </m:ctrlPr>
                        </m:sSubPr>
                        <m:e>
                          <m:r>
                            <a:rPr lang="en-AU" sz="1800" i="1">
                              <a:latin typeface="Cambria Math" panose="02040503050406030204" pitchFamily="18" charset="0"/>
                            </a:rPr>
                            <m:t>𝐵𝐴𝐶</m:t>
                          </m:r>
                        </m:e>
                        <m:sub>
                          <m:r>
                            <a:rPr lang="en-AU" sz="1800" i="1">
                              <a:latin typeface="Cambria Math" panose="02040503050406030204" pitchFamily="18" charset="0"/>
                            </a:rPr>
                            <m:t>𝑚𝑎𝑙𝑒</m:t>
                          </m:r>
                        </m:sub>
                      </m:sSub>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10</m:t>
                          </m:r>
                          <m:r>
                            <a:rPr lang="en-AU" sz="1800" i="1">
                              <a:latin typeface="Cambria Math" panose="02040503050406030204" pitchFamily="18" charset="0"/>
                            </a:rPr>
                            <m:t>𝑁</m:t>
                          </m:r>
                          <m:r>
                            <a:rPr lang="en-AU" sz="1800" i="1">
                              <a:latin typeface="Cambria Math" panose="02040503050406030204" pitchFamily="18" charset="0"/>
                            </a:rPr>
                            <m:t>−7.5</m:t>
                          </m:r>
                          <m:r>
                            <a:rPr lang="en-AU" sz="1800" i="1">
                              <a:latin typeface="Cambria Math" panose="02040503050406030204" pitchFamily="18" charset="0"/>
                            </a:rPr>
                            <m:t>𝐻</m:t>
                          </m:r>
                        </m:num>
                        <m:den>
                          <m:r>
                            <a:rPr lang="en-AU" sz="1800" i="1">
                              <a:latin typeface="Cambria Math" panose="02040503050406030204" pitchFamily="18" charset="0"/>
                            </a:rPr>
                            <m:t>6.8</m:t>
                          </m:r>
                          <m:r>
                            <a:rPr lang="en-AU" sz="1800" i="1">
                              <a:latin typeface="Cambria Math" panose="02040503050406030204" pitchFamily="18" charset="0"/>
                            </a:rPr>
                            <m:t>𝑀</m:t>
                          </m:r>
                        </m:den>
                      </m:f>
                    </m:oMath>
                    <m:oMath xmlns:m="http://schemas.openxmlformats.org/officeDocument/2006/math">
                      <m:r>
                        <a:rPr lang="en-AU" sz="1800" b="0" i="1" smtClean="0">
                          <a:latin typeface="Cambria Math" panose="02040503050406030204" pitchFamily="18" charset="0"/>
                        </a:rPr>
                        <m:t>0.05</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10×1.4×</m:t>
                          </m:r>
                          <m:r>
                            <a:rPr lang="en-AU" sz="1800" b="0" i="1" smtClean="0">
                              <a:latin typeface="Cambria Math" panose="02040503050406030204" pitchFamily="18" charset="0"/>
                            </a:rPr>
                            <m:t>𝑁</m:t>
                          </m:r>
                          <m:r>
                            <a:rPr lang="en-AU" sz="1800" b="0" i="1" smtClean="0">
                              <a:latin typeface="Cambria Math" panose="02040503050406030204" pitchFamily="18" charset="0"/>
                            </a:rPr>
                            <m:t>−7.5×3</m:t>
                          </m:r>
                        </m:num>
                        <m:den>
                          <m:r>
                            <a:rPr lang="en-AU" sz="1800" b="0" i="1" smtClean="0">
                              <a:latin typeface="Cambria Math" panose="02040503050406030204" pitchFamily="18" charset="0"/>
                            </a:rPr>
                            <m:t>6.8×80</m:t>
                          </m:r>
                        </m:den>
                      </m:f>
                    </m:oMath>
                    <m:oMath xmlns:m="http://schemas.openxmlformats.org/officeDocument/2006/math">
                      <m:r>
                        <a:rPr lang="en-AU" sz="1800" b="0" i="1" smtClean="0">
                          <a:latin typeface="Cambria Math" panose="02040503050406030204" pitchFamily="18" charset="0"/>
                        </a:rPr>
                        <m:t>0.05</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14×</m:t>
                          </m:r>
                          <m:r>
                            <a:rPr lang="en-AU" sz="1800" b="0" i="1" smtClean="0">
                              <a:latin typeface="Cambria Math" panose="02040503050406030204" pitchFamily="18" charset="0"/>
                            </a:rPr>
                            <m:t>𝑁</m:t>
                          </m:r>
                          <m:r>
                            <a:rPr lang="en-AU" sz="1800" b="0" i="1" smtClean="0">
                              <a:latin typeface="Cambria Math" panose="02040503050406030204" pitchFamily="18" charset="0"/>
                            </a:rPr>
                            <m:t> −22.5</m:t>
                          </m:r>
                        </m:num>
                        <m:den>
                          <m:r>
                            <a:rPr lang="en-AU" sz="1800" b="0" i="1" smtClean="0">
                              <a:latin typeface="Cambria Math" panose="02040503050406030204" pitchFamily="18" charset="0"/>
                            </a:rPr>
                            <m:t>544</m:t>
                          </m:r>
                        </m:den>
                      </m:f>
                    </m:oMath>
                    <m:oMath xmlns:m="http://schemas.openxmlformats.org/officeDocument/2006/math">
                      <m:d>
                        <m:dPr>
                          <m:ctrlPr>
                            <a:rPr lang="en-AU" sz="1800" b="0" i="1" smtClean="0">
                              <a:latin typeface="Cambria Math" panose="02040503050406030204" pitchFamily="18" charset="0"/>
                            </a:rPr>
                          </m:ctrlPr>
                        </m:dPr>
                        <m:e>
                          <m:r>
                            <a:rPr lang="en-AU" sz="1800" b="0" i="1" smtClean="0">
                              <a:latin typeface="Cambria Math" panose="02040503050406030204" pitchFamily="18" charset="0"/>
                            </a:rPr>
                            <m:t>0.05×544</m:t>
                          </m:r>
                        </m:e>
                      </m:d>
                      <m:r>
                        <m:rPr>
                          <m:aln/>
                        </m:rPr>
                        <a:rPr lang="en-AU" sz="1800" b="0" i="1" smtClean="0">
                          <a:latin typeface="Cambria Math" panose="02040503050406030204" pitchFamily="18" charset="0"/>
                        </a:rPr>
                        <m:t>=</m:t>
                      </m:r>
                      <m:r>
                        <a:rPr lang="en-AU" sz="1800" b="0" i="0" smtClean="0">
                          <a:latin typeface="Cambria Math" panose="02040503050406030204" pitchFamily="18" charset="0"/>
                        </a:rPr>
                        <m:t>14</m:t>
                      </m:r>
                      <m:r>
                        <m:rPr>
                          <m:sty m:val="p"/>
                        </m:rPr>
                        <a:rPr lang="en-AU" sz="1800" b="0" i="0" smtClean="0">
                          <a:latin typeface="Cambria Math" panose="02040503050406030204" pitchFamily="18" charset="0"/>
                        </a:rPr>
                        <m:t>N</m:t>
                      </m:r>
                      <m:r>
                        <a:rPr lang="en-AU" sz="1800" b="0" i="0" smtClean="0">
                          <a:latin typeface="Cambria Math" panose="02040503050406030204" pitchFamily="18" charset="0"/>
                        </a:rPr>
                        <m:t>−22.5</m:t>
                      </m:r>
                    </m:oMath>
                    <m:oMath xmlns:m="http://schemas.openxmlformats.org/officeDocument/2006/math">
                      <m:r>
                        <a:rPr lang="en-AU" sz="1800" b="0" i="1" smtClean="0">
                          <a:latin typeface="Cambria Math" panose="02040503050406030204" pitchFamily="18" charset="0"/>
                        </a:rPr>
                        <m:t>27.2+22.5</m:t>
                      </m:r>
                      <m:r>
                        <m:rPr>
                          <m:aln/>
                        </m:rPr>
                        <a:rPr lang="en-AU" sz="1800" b="0" i="1" smtClean="0">
                          <a:latin typeface="Cambria Math" panose="02040503050406030204" pitchFamily="18" charset="0"/>
                        </a:rPr>
                        <m:t>=</m:t>
                      </m:r>
                      <m:r>
                        <a:rPr lang="en-AU" sz="1800" b="0" i="1" smtClean="0">
                          <a:latin typeface="Cambria Math" panose="02040503050406030204" pitchFamily="18" charset="0"/>
                        </a:rPr>
                        <m:t>14</m:t>
                      </m:r>
                      <m:r>
                        <a:rPr lang="en-AU" sz="1800" b="0" i="1" smtClean="0">
                          <a:latin typeface="Cambria Math" panose="02040503050406030204" pitchFamily="18" charset="0"/>
                        </a:rPr>
                        <m:t>𝑁</m:t>
                      </m:r>
                    </m:oMath>
                    <m:oMath xmlns:m="http://schemas.openxmlformats.org/officeDocument/2006/math">
                      <m:r>
                        <a:rPr lang="en-AU" sz="1800" b="0" i="1" smtClean="0">
                          <a:latin typeface="Cambria Math" panose="02040503050406030204" pitchFamily="18" charset="0"/>
                        </a:rPr>
                        <m:t>49.7</m:t>
                      </m:r>
                      <m:r>
                        <m:rPr>
                          <m:aln/>
                        </m:rPr>
                        <a:rPr lang="en-AU" sz="1800" b="0" i="1" smtClean="0">
                          <a:latin typeface="Cambria Math" panose="02040503050406030204" pitchFamily="18" charset="0"/>
                        </a:rPr>
                        <m:t>=</m:t>
                      </m:r>
                      <m:r>
                        <a:rPr lang="en-AU" sz="1800" b="0" i="1" smtClean="0">
                          <a:latin typeface="Cambria Math" panose="02040503050406030204" pitchFamily="18" charset="0"/>
                        </a:rPr>
                        <m:t>14</m:t>
                      </m:r>
                      <m:r>
                        <a:rPr lang="en-AU" sz="1800" b="0" i="1" smtClean="0">
                          <a:latin typeface="Cambria Math" panose="02040503050406030204" pitchFamily="18" charset="0"/>
                        </a:rPr>
                        <m:t>𝑁</m:t>
                      </m:r>
                    </m:oMath>
                    <m:oMath xmlns:m="http://schemas.openxmlformats.org/officeDocument/2006/math">
                      <m:r>
                        <a:rPr lang="en-AU" sz="1800" b="0" i="1" smtClean="0">
                          <a:latin typeface="Cambria Math" panose="02040503050406030204" pitchFamily="18" charset="0"/>
                        </a:rPr>
                        <m:t>𝑁</m:t>
                      </m:r>
                      <m:r>
                        <m:rPr>
                          <m:aln/>
                        </m:rPr>
                        <a:rPr lang="en-AU" sz="1800" b="0" i="1" smtClean="0">
                          <a:latin typeface="Cambria Math" panose="02040503050406030204" pitchFamily="18" charset="0"/>
                        </a:rPr>
                        <m:t>=</m:t>
                      </m:r>
                      <m:r>
                        <a:rPr lang="en-AU" sz="1800" b="0" i="1" smtClean="0">
                          <a:latin typeface="Cambria Math" panose="02040503050406030204" pitchFamily="18" charset="0"/>
                        </a:rPr>
                        <m:t>3.55</m:t>
                      </m:r>
                    </m:oMath>
                  </m:oMathPara>
                </a14:m>
                <a:endParaRPr lang="en-AU" sz="1800" b="0" dirty="0"/>
              </a:p>
              <a:p>
                <a:pPr>
                  <a:lnSpc>
                    <a:spcPct val="114000"/>
                  </a:lnSpc>
                </a:pPr>
                <a:endParaRPr lang="en-AU" sz="1800" b="0" dirty="0"/>
              </a:p>
              <a:p>
                <a:endParaRPr lang="en-AU" sz="1800" b="0" dirty="0"/>
              </a:p>
              <a:p>
                <a:r>
                  <a:rPr lang="en-AU" sz="1800" dirty="0"/>
                  <a:t>Hence, to stay under </a:t>
                </a:r>
                <a14:m>
                  <m:oMath xmlns:m="http://schemas.openxmlformats.org/officeDocument/2006/math">
                    <m:r>
                      <a:rPr lang="en-AU" sz="1800" i="1" dirty="0" smtClean="0">
                        <a:latin typeface="Cambria Math" panose="02040503050406030204" pitchFamily="18" charset="0"/>
                      </a:rPr>
                      <m:t>0.05</m:t>
                    </m:r>
                  </m:oMath>
                </a14:m>
                <a:r>
                  <a:rPr lang="en-AU" sz="1800" dirty="0"/>
                  <a:t>, the person can have a maximum of </a:t>
                </a:r>
                <a14:m>
                  <m:oMath xmlns:m="http://schemas.openxmlformats.org/officeDocument/2006/math">
                    <m:r>
                      <a:rPr lang="en-AU" sz="1800" i="1" dirty="0" smtClean="0">
                        <a:latin typeface="Cambria Math" panose="02040503050406030204" pitchFamily="18" charset="0"/>
                      </a:rPr>
                      <m:t>3</m:t>
                    </m:r>
                  </m:oMath>
                </a14:m>
                <a:r>
                  <a:rPr lang="en-AU" sz="1800" dirty="0"/>
                  <a:t> full cans of beer</a:t>
                </a:r>
                <a:endParaRPr lang="en-AU" sz="1800" b="0" dirty="0"/>
              </a:p>
            </p:txBody>
          </p:sp>
        </mc:Choice>
        <mc:Fallback xmlns="">
          <p:sp>
            <p:nvSpPr>
              <p:cNvPr id="5" name="TextBox 4">
                <a:extLst>
                  <a:ext uri="{FF2B5EF4-FFF2-40B4-BE49-F238E27FC236}">
                    <a16:creationId xmlns:a16="http://schemas.microsoft.com/office/drawing/2014/main" id="{37F59BC7-85BA-022E-AACE-D35062AD5E8C}"/>
                  </a:ext>
                </a:extLst>
              </p:cNvPr>
              <p:cNvSpPr txBox="1">
                <a:spLocks noRot="1" noChangeAspect="1" noMove="1" noResize="1" noEditPoints="1" noAdjustHandles="1" noChangeArrowheads="1" noChangeShapeType="1" noTextEdit="1"/>
              </p:cNvSpPr>
              <p:nvPr/>
            </p:nvSpPr>
            <p:spPr>
              <a:xfrm>
                <a:off x="6474014" y="1567086"/>
                <a:ext cx="5283112" cy="4208844"/>
              </a:xfrm>
              <a:prstGeom prst="rect">
                <a:avLst/>
              </a:prstGeom>
              <a:blipFill>
                <a:blip r:embed="rId4"/>
                <a:stretch>
                  <a:fillRect l="-2653" b="-2609"/>
                </a:stretch>
              </a:blipFill>
            </p:spPr>
            <p:txBody>
              <a:bodyPr/>
              <a:lstStyle/>
              <a:p>
                <a:r>
                  <a:rPr lang="en-AU">
                    <a:noFill/>
                  </a:rPr>
                  <a:t> </a:t>
                </a:r>
              </a:p>
            </p:txBody>
          </p:sp>
        </mc:Fallback>
      </mc:AlternateContent>
      <p:cxnSp>
        <p:nvCxnSpPr>
          <p:cNvPr id="6" name="Straight Connector 5">
            <a:extLst>
              <a:ext uri="{FF2B5EF4-FFF2-40B4-BE49-F238E27FC236}">
                <a16:creationId xmlns:a16="http://schemas.microsoft.com/office/drawing/2014/main" id="{A9651B00-7306-1B8A-198C-B54872ACA1DD}"/>
              </a:ext>
              <a:ext uri="{C183D7F6-B498-43B3-948B-1728B52AA6E4}">
                <adec:decorative xmlns:adec="http://schemas.microsoft.com/office/drawing/2017/decorative" val="1"/>
              </a:ext>
            </a:extLst>
          </p:cNvPr>
          <p:cNvCxnSpPr/>
          <p:nvPr/>
        </p:nvCxnSpPr>
        <p:spPr>
          <a:xfrm>
            <a:off x="5605669" y="2128549"/>
            <a:ext cx="0" cy="434622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8CC08615-52E0-6B00-DEB9-BEF678EB8E76}"/>
                  </a:ext>
                  <a:ext uri="{C183D7F6-B498-43B3-948B-1728B52AA6E4}">
                    <adec:decorative xmlns:adec="http://schemas.microsoft.com/office/drawing/2017/decorative" val="1"/>
                  </a:ext>
                </a:extLst>
              </p:cNvPr>
              <p:cNvSpPr/>
              <p:nvPr/>
            </p:nvSpPr>
            <p:spPr>
              <a:xfrm>
                <a:off x="4890950" y="3850593"/>
                <a:ext cx="2848834" cy="1080867"/>
              </a:xfrm>
              <a:prstGeom prst="wedgeRoundRectCallout">
                <a:avLst>
                  <a:gd name="adj1" fmla="val -11248"/>
                  <a:gd name="adj2" fmla="val 713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did </a:t>
                </a:r>
                <a14:m>
                  <m:oMath xmlns:m="http://schemas.openxmlformats.org/officeDocument/2006/math">
                    <m:r>
                      <a:rPr lang="en-AU" i="1" dirty="0" smtClean="0">
                        <a:latin typeface="Cambria Math" panose="02040503050406030204" pitchFamily="18" charset="0"/>
                      </a:rPr>
                      <m:t>3.55</m:t>
                    </m:r>
                  </m:oMath>
                </a14:m>
                <a:r>
                  <a:rPr lang="en-AU" dirty="0"/>
                  <a:t> get rounded down to </a:t>
                </a:r>
                <a14:m>
                  <m:oMath xmlns:m="http://schemas.openxmlformats.org/officeDocument/2006/math">
                    <m:r>
                      <a:rPr lang="en-AU" i="1" dirty="0" smtClean="0">
                        <a:latin typeface="Cambria Math" panose="02040503050406030204" pitchFamily="18" charset="0"/>
                      </a:rPr>
                      <m:t>3</m:t>
                    </m:r>
                  </m:oMath>
                </a14:m>
                <a:r>
                  <a:rPr lang="en-AU" dirty="0"/>
                  <a:t>?</a:t>
                </a:r>
              </a:p>
            </p:txBody>
          </p:sp>
        </mc:Choice>
        <mc:Fallback xmlns="">
          <p:sp>
            <p:nvSpPr>
              <p:cNvPr id="10" name="Speech Bubble: Rectangle with Corners Rounded 9">
                <a:extLst>
                  <a:ext uri="{FF2B5EF4-FFF2-40B4-BE49-F238E27FC236}">
                    <a16:creationId xmlns:a16="http://schemas.microsoft.com/office/drawing/2014/main" id="{8CC08615-52E0-6B00-DEB9-BEF678EB8E76}"/>
                  </a:ext>
                  <a:ext uri="{C183D7F6-B498-43B3-948B-1728B52AA6E4}">
                    <adec:decorative xmlns:adec="http://schemas.microsoft.com/office/drawing/2017/decorative" val="1"/>
                  </a:ext>
                </a:extLst>
              </p:cNvPr>
              <p:cNvSpPr>
                <a:spLocks noRot="1" noChangeAspect="1" noMove="1" noResize="1" noEditPoints="1" noAdjustHandles="1" noChangeArrowheads="1" noChangeShapeType="1" noTextEdit="1"/>
              </p:cNvSpPr>
              <p:nvPr/>
            </p:nvSpPr>
            <p:spPr>
              <a:xfrm>
                <a:off x="4890950" y="3850593"/>
                <a:ext cx="2848834" cy="1080867"/>
              </a:xfrm>
              <a:prstGeom prst="wedgeRoundRectCallout">
                <a:avLst>
                  <a:gd name="adj1" fmla="val -11248"/>
                  <a:gd name="adj2" fmla="val 71312"/>
                  <a:gd name="adj3" fmla="val 16667"/>
                </a:avLst>
              </a:prstGeom>
              <a:blipFill>
                <a:blip r:embed="rId5"/>
                <a:stretch>
                  <a:fillRect t="-688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603dfd7-d93a-4381-a340-2995d8282205}" enabled="1" method="Standard" siteId="{05a0e69a-418a-47c1-9c25-9387261bf991}" contentBits="0" removed="0"/>
</clbl:labelList>
</file>

<file path=docProps/app.xml><?xml version="1.0" encoding="utf-8"?>
<Properties xmlns="http://schemas.openxmlformats.org/officeDocument/2006/extended-properties" xmlns:vt="http://schemas.openxmlformats.org/officeDocument/2006/docPropsVTypes">
  <Template>Mathematics MASTER 11-12 PowerPoint NEW1 (1)</Template>
  <TotalTime>3</TotalTime>
  <Words>2021</Words>
  <Application>Microsoft Office PowerPoint</Application>
  <PresentationFormat>Widescreen</PresentationFormat>
  <Paragraphs>215</Paragraphs>
  <Slides>23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Public Sans</vt:lpstr>
      <vt:lpstr>Cambria Math</vt:lpstr>
      <vt:lpstr>Times New Roman</vt:lpstr>
      <vt:lpstr>NSWG Corporate</vt:lpstr>
      <vt:lpstr>Applications of the BAC formula</vt:lpstr>
      <vt:lpstr>Retrieval practice</vt:lpstr>
      <vt:lpstr>Retrieval practice solutions</vt:lpstr>
      <vt:lpstr>Activating prior knowledge</vt:lpstr>
      <vt:lpstr>Activating prior knowledge </vt:lpstr>
      <vt:lpstr>Learning intentions and success criteria</vt:lpstr>
      <vt:lpstr>Connecting learning</vt:lpstr>
      <vt:lpstr>Calculating number of standard drinks </vt:lpstr>
      <vt:lpstr>Comparative solutions (1)</vt:lpstr>
      <vt:lpstr>Calculating time</vt:lpstr>
      <vt:lpstr>Comparative solutions (2)</vt:lpstr>
      <vt:lpstr>Returning BAC to 0 (1)</vt:lpstr>
      <vt:lpstr>Returning BAC to 0 (2)</vt:lpstr>
      <vt:lpstr>Releasing responsibility</vt:lpstr>
      <vt:lpstr>Worked example (1) </vt:lpstr>
      <vt:lpstr>Your turn (1) </vt:lpstr>
      <vt:lpstr>Worked example (2) </vt:lpstr>
      <vt:lpstr>Your turn (2) </vt:lpstr>
      <vt:lpstr>Independent practice</vt:lpstr>
      <vt:lpstr>2019 Question 28 </vt:lpstr>
      <vt:lpstr>2017 Question 27(e)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11 – Applications of the BAC formula – deck – Mathematics Standard</dc:title>
  <dc:creator>NSW Department of Education</dc:creator>
  <dcterms:created xsi:type="dcterms:W3CDTF">2026-03-24T23:41:02Z</dcterms:created>
  <dcterms:modified xsi:type="dcterms:W3CDTF">2026-05-12T01:49:34Z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2026-03-24T23:41:13Z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299870fb-51b4-49d8-bee4-cc1e122bd494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