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383" r:id="rId6"/>
    <p:sldId id="271" r:id="rId7"/>
    <p:sldId id="26523" r:id="rId8"/>
    <p:sldId id="26533" r:id="rId9"/>
    <p:sldId id="26506" r:id="rId10"/>
    <p:sldId id="26507" r:id="rId11"/>
    <p:sldId id="26524" r:id="rId12"/>
    <p:sldId id="26525" r:id="rId13"/>
    <p:sldId id="26526" r:id="rId14"/>
    <p:sldId id="26534" r:id="rId15"/>
    <p:sldId id="26527" r:id="rId16"/>
    <p:sldId id="26535" r:id="rId17"/>
    <p:sldId id="26528" r:id="rId18"/>
    <p:sldId id="26530" r:id="rId19"/>
    <p:sldId id="26531" r:id="rId20"/>
    <p:sldId id="26532"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A6DAB353-8D81-E608-7DD3-43E4C112E44B}" name="Kieran Monahan" initials="KM" userId="S::Kieran.Monahan2@det.nsw.edu.au::2396da56-7c72-42ec-9d76-e256a0950c83" providerId="AD"/>
  <p188:author id="{1F9DAA67-1999-CDD5-89B9-99579500886D}" name="Belinda Zammit" initials="BZ" userId="S::Belinda.Zammit3@det.nsw.edu.au::19300e28-55a3-4c43-b3ac-256c5f3db2f0"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FFC05-1AA9-450C-B64F-597B8F4C5990}" v="1" dt="2026-03-24T23:35:58.72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8" autoAdjust="0"/>
  </p:normalViewPr>
  <p:slideViewPr>
    <p:cSldViewPr snapToGrid="0">
      <p:cViewPr varScale="1">
        <p:scale>
          <a:sx n="138" d="100"/>
          <a:sy n="138" d="100"/>
        </p:scale>
        <p:origin x="1134" y="120"/>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25/03/2026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25/03/2026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ypolice.qld.gov.au/sunshinecoast/2016/03/10/drink-rite-not-standard-nambour-rotary-nigh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police.qld.gov.au/bundaberg/2015/03/24/whats-lim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96F9A-87B9-7ADB-CBD4-2E918D84E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F69B2-81BD-477D-3A67-01BB6083C4DF}"/>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4354C7A5-9447-9522-34A8-7739B880C86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DC4EFB0-C287-DF66-1517-7CE128572590}"/>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67903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8A43B-9BCC-8FF1-9F4A-B5BAEE9BF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0765C-3CF9-F4CA-80C0-9D21B0500FF0}"/>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C2FA015F-9613-7827-5B3C-3E5935D2749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72C510D-32B2-B8A4-AEFB-59732C47516D}"/>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64666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6E541-B480-778C-EC0B-D041082CC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8F5EE-78FF-87FF-9FF1-32371042BF56}"/>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5B4C393-5A1C-04FB-A9F6-E26A04FA3F9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hlinkClick r:id="rId3"/>
              </a:rPr>
              <a:t>https://mypolice.qld.gov.au/sunshinecoast/2016/03/10/drink-rite-not-standard-nambour-rotary-night/</a:t>
            </a:r>
            <a:r>
              <a:rPr lang="en-AU" dirty="0"/>
              <a:t> </a:t>
            </a:r>
          </a:p>
          <a:p>
            <a:endParaRPr lang="en-AU" dirty="0"/>
          </a:p>
        </p:txBody>
      </p:sp>
      <p:sp>
        <p:nvSpPr>
          <p:cNvPr id="4" name="Slide Number Placeholder 3">
            <a:extLst>
              <a:ext uri="{FF2B5EF4-FFF2-40B4-BE49-F238E27FC236}">
                <a16:creationId xmlns:a16="http://schemas.microsoft.com/office/drawing/2014/main" id="{1B040045-03E3-71F7-BF38-B6CF95F443CC}"/>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51622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hlinkClick r:id="rId3"/>
              </a:rPr>
              <a:t>https://mypolice.qld.gov.au/bundaberg/2015/03/24/whats-limit/</a:t>
            </a:r>
            <a:r>
              <a:rPr lang="en-AU"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272339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26.png"/><Relationship Id="rId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11.sv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svg"/><Relationship Id="rId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mathematics/mathematics-standard-11-12-2024/glossary"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Blood alcohol </a:t>
            </a:r>
            <a:r>
              <a:rPr lang="en-AU" dirty="0">
                <a:latin typeface="+mj-lt"/>
                <a:ea typeface="Times New Roman" panose="02020603050405020304" pitchFamily="18" charset="0"/>
              </a:rPr>
              <a:t>c</a:t>
            </a:r>
            <a:r>
              <a:rPr lang="en-AU" dirty="0">
                <a:effectLst/>
                <a:latin typeface="+mj-lt"/>
                <a:ea typeface="Times New Roman" panose="02020603050405020304" pitchFamily="18" charset="0"/>
              </a:rPr>
              <a:t>ontent</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Year 11 (Stage 6)</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4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32677E1C-E1D6-2D77-0B11-C7A29071FB8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409" r="25409"/>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26C4-D458-9A0D-BD87-95BEA101A7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B05389-2AA7-D6C8-7FBC-E34F4990AB79}"/>
              </a:ext>
            </a:extLst>
          </p:cNvPr>
          <p:cNvSpPr>
            <a:spLocks noGrp="1"/>
          </p:cNvSpPr>
          <p:nvPr>
            <p:ph type="title"/>
          </p:nvPr>
        </p:nvSpPr>
        <p:spPr/>
        <p:txBody>
          <a:bodyPr/>
          <a:lstStyle/>
          <a:p>
            <a:r>
              <a:rPr lang="en-AU" dirty="0"/>
              <a:t>Blood Alcohol Content (3)</a:t>
            </a:r>
          </a:p>
        </p:txBody>
      </p:sp>
      <p:sp>
        <p:nvSpPr>
          <p:cNvPr id="4" name="Text Placeholder 3">
            <a:extLst>
              <a:ext uri="{FF2B5EF4-FFF2-40B4-BE49-F238E27FC236}">
                <a16:creationId xmlns:a16="http://schemas.microsoft.com/office/drawing/2014/main" id="{7CA0CA9E-86E1-7135-FA89-D526576AFD6B}"/>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736C13D-5BC6-9350-EBB3-706AB3AE6E12}"/>
                  </a:ext>
                </a:extLst>
              </p:cNvPr>
              <p:cNvSpPr>
                <a:spLocks noGrp="1"/>
              </p:cNvSpPr>
              <p:nvPr>
                <p:ph type="body" sz="quarter" idx="17"/>
              </p:nvPr>
            </p:nvSpPr>
            <p:spPr>
              <a:xfrm>
                <a:off x="359998" y="1369454"/>
                <a:ext cx="5152906" cy="4847572"/>
              </a:xfrm>
              <a:ln>
                <a:solidFill>
                  <a:schemeClr val="accent1"/>
                </a:solidFill>
              </a:ln>
            </p:spPr>
            <p:txBody>
              <a:bodyPr lIns="108000"/>
              <a:lstStyle/>
              <a:p>
                <a:r>
                  <a:rPr lang="en-AU" sz="1800" dirty="0"/>
                  <a:t>Brian, a </a:t>
                </a:r>
                <a14:m>
                  <m:oMath xmlns:m="http://schemas.openxmlformats.org/officeDocument/2006/math">
                    <m:r>
                      <a:rPr lang="en-AU" sz="1800" b="0" i="0" smtClean="0">
                        <a:latin typeface="Cambria Math" panose="02040503050406030204" pitchFamily="18" charset="0"/>
                      </a:rPr>
                      <m:t>105</m:t>
                    </m:r>
                    <m:r>
                      <a:rPr lang="en-AU" sz="1800" b="0" i="1" smtClean="0">
                        <a:latin typeface="Cambria Math" panose="02040503050406030204" pitchFamily="18" charset="0"/>
                      </a:rPr>
                      <m:t> </m:t>
                    </m:r>
                    <m:r>
                      <m:rPr>
                        <m:sty m:val="p"/>
                      </m:rPr>
                      <a:rPr lang="en-AU" sz="1800" b="0" i="0" smtClean="0">
                        <a:latin typeface="Cambria Math" panose="02040503050406030204" pitchFamily="18" charset="0"/>
                      </a:rPr>
                      <m:t>kg</m:t>
                    </m:r>
                    <m:r>
                      <a:rPr lang="en-AU" sz="1800" b="0" i="1" smtClean="0">
                        <a:latin typeface="Cambria Math" panose="02040503050406030204" pitchFamily="18" charset="0"/>
                      </a:rPr>
                      <m:t> </m:t>
                    </m:r>
                  </m:oMath>
                </a14:m>
                <a:r>
                  <a:rPr lang="en-AU" sz="1800" dirty="0"/>
                  <a:t>male, consumes </a:t>
                </a:r>
                <a14:m>
                  <m:oMath xmlns:m="http://schemas.openxmlformats.org/officeDocument/2006/math">
                    <m:r>
                      <a:rPr lang="en-AU" sz="1800" i="1" dirty="0" smtClean="0">
                        <a:latin typeface="Cambria Math" panose="02040503050406030204" pitchFamily="18" charset="0"/>
                      </a:rPr>
                      <m:t>4</m:t>
                    </m:r>
                  </m:oMath>
                </a14:m>
                <a:r>
                  <a:rPr lang="en-AU" sz="1800" dirty="0"/>
                  <a:t> standard drinks at an afternoon BBQ over </a:t>
                </a:r>
                <a14:m>
                  <m:oMath xmlns:m="http://schemas.openxmlformats.org/officeDocument/2006/math">
                    <m:r>
                      <a:rPr lang="en-AU" sz="1800" i="1" dirty="0" smtClean="0">
                        <a:latin typeface="Cambria Math" panose="02040503050406030204" pitchFamily="18" charset="0"/>
                      </a:rPr>
                      <m:t>3 </m:t>
                    </m:r>
                    <m:r>
                      <m:rPr>
                        <m:sty m:val="p"/>
                      </m:rPr>
                      <a:rPr lang="en-AU" sz="1800" i="0" dirty="0" smtClean="0">
                        <a:latin typeface="Cambria Math" panose="02040503050406030204" pitchFamily="18" charset="0"/>
                      </a:rPr>
                      <m:t>hours</m:t>
                    </m:r>
                  </m:oMath>
                </a14:m>
                <a:r>
                  <a:rPr lang="en-AU" sz="1800" dirty="0"/>
                  <a:t>. The BAC for males can be estimated by</a:t>
                </a:r>
              </a:p>
              <a:p>
                <a:r>
                  <a:rPr lang="en-AU" sz="1800" dirty="0"/>
                  <a:t> </a:t>
                </a:r>
                <a14:m>
                  <m:oMath xmlns:m="http://schemas.openxmlformats.org/officeDocument/2006/math">
                    <m:sSub>
                      <m:sSubPr>
                        <m:ctrlPr>
                          <a:rPr lang="en-AU" sz="1800" i="1">
                            <a:latin typeface="Cambria Math" panose="02040503050406030204" pitchFamily="18" charset="0"/>
                          </a:rPr>
                        </m:ctrlPr>
                      </m:sSubPr>
                      <m:e>
                        <m:r>
                          <a:rPr lang="en-AU" sz="1800" i="1">
                            <a:latin typeface="Cambria Math" panose="02040503050406030204" pitchFamily="18" charset="0"/>
                          </a:rPr>
                          <m:t>𝐵𝐴𝐶</m:t>
                        </m:r>
                      </m:e>
                      <m:sub>
                        <m:r>
                          <a:rPr lang="en-AU" sz="1800" b="0" i="1" smtClean="0">
                            <a:latin typeface="Cambria Math" panose="02040503050406030204" pitchFamily="18" charset="0"/>
                          </a:rPr>
                          <m:t>𝑚𝑎𝑙𝑒</m:t>
                        </m:r>
                      </m:sub>
                    </m:sSub>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i="1">
                            <a:latin typeface="Cambria Math" panose="02040503050406030204" pitchFamily="18" charset="0"/>
                          </a:rPr>
                          <m:t>𝑁</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b="0" i="1" smtClean="0">
                            <a:latin typeface="Cambria Math" panose="02040503050406030204" pitchFamily="18" charset="0"/>
                          </a:rPr>
                          <m:t>6.8</m:t>
                        </m:r>
                        <m:r>
                          <a:rPr lang="en-AU" sz="1800" i="1">
                            <a:latin typeface="Cambria Math" panose="02040503050406030204" pitchFamily="18" charset="0"/>
                          </a:rPr>
                          <m:t>𝑀</m:t>
                        </m:r>
                      </m:den>
                    </m:f>
                  </m:oMath>
                </a14:m>
                <a:endParaRPr lang="en-AU" sz="1800" dirty="0"/>
              </a:p>
              <a:p>
                <a:pPr>
                  <a:lnSpc>
                    <a:spcPct val="100000"/>
                  </a:lnSpc>
                </a:pPr>
                <a:r>
                  <a:rPr lang="en-AU" sz="1800" dirty="0"/>
                  <a:t>Where:</a:t>
                </a:r>
                <a14:m>
                  <m:oMath xmlns:m="http://schemas.openxmlformats.org/officeDocument/2006/math">
                    <m:r>
                      <a:rPr lang="en-AU" sz="1800" b="0" i="0" smtClean="0">
                        <a:latin typeface="Cambria Math" panose="02040503050406030204" pitchFamily="18" charset="0"/>
                      </a:rPr>
                      <m:t> </m:t>
                    </m:r>
                  </m:oMath>
                </a14:m>
                <a:endParaRPr lang="en-AU" sz="1800" b="0" i="0" dirty="0">
                  <a:latin typeface="Cambria Math" panose="02040503050406030204" pitchFamily="18" charset="0"/>
                </a:endParaRPr>
              </a:p>
              <a:p>
                <a:pPr>
                  <a:lnSpc>
                    <a:spcPct val="100000"/>
                  </a:lnSpc>
                </a:pPr>
                <a14:m>
                  <m:oMath xmlns:m="http://schemas.openxmlformats.org/officeDocument/2006/math">
                    <m:r>
                      <a:rPr lang="en-AU" sz="1800" i="1">
                        <a:latin typeface="Cambria Math" panose="02040503050406030204" pitchFamily="18" charset="0"/>
                      </a:rPr>
                      <m:t>𝑁</m:t>
                    </m:r>
                    <m:r>
                      <a:rPr lang="en-AU" sz="1800" b="0" i="1" smtClean="0">
                        <a:latin typeface="Cambria Math" panose="02040503050406030204" pitchFamily="18" charset="0"/>
                      </a:rPr>
                      <m:t>=</m:t>
                    </m:r>
                  </m:oMath>
                </a14:m>
                <a:r>
                  <a:rPr lang="en-AU" sz="1800" dirty="0"/>
                  <a:t> number of standard drinks</a:t>
                </a:r>
              </a:p>
              <a:p>
                <a:pPr>
                  <a:lnSpc>
                    <a:spcPct val="100000"/>
                  </a:lnSpc>
                </a:pPr>
                <a14:m>
                  <m:oMath xmlns:m="http://schemas.openxmlformats.org/officeDocument/2006/math">
                    <m:r>
                      <a:rPr lang="en-AU" sz="1800" i="1">
                        <a:latin typeface="Cambria Math" panose="02040503050406030204" pitchFamily="18" charset="0"/>
                      </a:rPr>
                      <m:t>𝐻</m:t>
                    </m:r>
                    <m:r>
                      <a:rPr lang="en-AU" sz="1800" b="0" i="1" smtClean="0">
                        <a:latin typeface="Cambria Math" panose="02040503050406030204" pitchFamily="18" charset="0"/>
                      </a:rPr>
                      <m:t>=</m:t>
                    </m:r>
                  </m:oMath>
                </a14:m>
                <a:r>
                  <a:rPr lang="en-AU" sz="1800" dirty="0"/>
                  <a:t> number of hours drinking</a:t>
                </a:r>
              </a:p>
              <a:p>
                <a:pPr lvl="3" indent="0">
                  <a:lnSpc>
                    <a:spcPct val="100000"/>
                  </a:lnSpc>
                  <a:buNone/>
                </a:pPr>
                <a14:m>
                  <m:oMath xmlns:m="http://schemas.openxmlformats.org/officeDocument/2006/math">
                    <m:r>
                      <a:rPr lang="en-AU" i="1">
                        <a:latin typeface="Cambria Math" panose="02040503050406030204" pitchFamily="18" charset="0"/>
                      </a:rPr>
                      <m:t>𝑀</m:t>
                    </m:r>
                    <m:r>
                      <a:rPr lang="en-AU" b="0" i="1" smtClean="0">
                        <a:latin typeface="Cambria Math" panose="02040503050406030204" pitchFamily="18" charset="0"/>
                      </a:rPr>
                      <m:t>=</m:t>
                    </m:r>
                  </m:oMath>
                </a14:m>
                <a:r>
                  <a:rPr lang="en-AU" dirty="0"/>
                  <a:t> is the person’s weight in kilograms. </a:t>
                </a:r>
              </a:p>
              <a:p>
                <a:pPr lvl="3" indent="0">
                  <a:lnSpc>
                    <a:spcPct val="100000"/>
                  </a:lnSpc>
                  <a:buNone/>
                </a:pPr>
                <a:endParaRPr lang="en-AU" dirty="0"/>
              </a:p>
              <a:p>
                <a:pPr lvl="3" indent="0">
                  <a:lnSpc>
                    <a:spcPct val="100000"/>
                  </a:lnSpc>
                  <a:buNone/>
                </a:pPr>
                <a:r>
                  <a:rPr lang="en-AU" dirty="0"/>
                  <a:t>Calculate Brian’s BAC at the end of the party. (round your answer to 3 d.p.)</a:t>
                </a:r>
              </a:p>
              <a:p>
                <a:endParaRPr lang="en-AU" dirty="0"/>
              </a:p>
              <a:p>
                <a:endParaRPr lang="en-AU" dirty="0"/>
              </a:p>
            </p:txBody>
          </p:sp>
        </mc:Choice>
        <mc:Fallback xmlns="">
          <p:sp>
            <p:nvSpPr>
              <p:cNvPr id="5" name="Text Placeholder 4">
                <a:extLst>
                  <a:ext uri="{FF2B5EF4-FFF2-40B4-BE49-F238E27FC236}">
                    <a16:creationId xmlns:a16="http://schemas.microsoft.com/office/drawing/2014/main" id="{8736C13D-5BC6-9350-EBB3-706AB3AE6E12}"/>
                  </a:ext>
                </a:extLst>
              </p:cNvPr>
              <p:cNvSpPr>
                <a:spLocks noGrp="1" noRot="1" noChangeAspect="1" noMove="1" noResize="1" noEditPoints="1" noAdjustHandles="1" noChangeArrowheads="1" noChangeShapeType="1" noTextEdit="1"/>
              </p:cNvSpPr>
              <p:nvPr>
                <p:ph type="body" sz="quarter" idx="17"/>
              </p:nvPr>
            </p:nvSpPr>
            <p:spPr>
              <a:xfrm>
                <a:off x="359998" y="1369454"/>
                <a:ext cx="5152906" cy="4847572"/>
              </a:xfrm>
              <a:blipFill>
                <a:blip r:embed="rId2"/>
                <a:stretch>
                  <a:fillRect l="-590"/>
                </a:stretch>
              </a:blipFill>
              <a:ln>
                <a:solidFill>
                  <a:schemeClr val="accent1"/>
                </a:solidFill>
              </a:ln>
            </p:spPr>
            <p:txBody>
              <a:bodyPr/>
              <a:lstStyle/>
              <a:p>
                <a:r>
                  <a:rPr lang="en-AU">
                    <a:noFill/>
                  </a:rPr>
                  <a:t> </a:t>
                </a:r>
              </a:p>
            </p:txBody>
          </p:sp>
        </mc:Fallback>
      </mc:AlternateContent>
      <p:sp>
        <p:nvSpPr>
          <p:cNvPr id="10" name="Rectangle 9">
            <a:extLst>
              <a:ext uri="{FF2B5EF4-FFF2-40B4-BE49-F238E27FC236}">
                <a16:creationId xmlns:a16="http://schemas.microsoft.com/office/drawing/2014/main" id="{D014F6FD-2DA6-3AD9-C1B2-B030D2892791}"/>
              </a:ext>
              <a:ext uri="{C183D7F6-B498-43B3-948B-1728B52AA6E4}">
                <adec:decorative xmlns:adec="http://schemas.microsoft.com/office/drawing/2017/decorative" val="1"/>
              </a:ext>
            </a:extLst>
          </p:cNvPr>
          <p:cNvSpPr/>
          <p:nvPr/>
        </p:nvSpPr>
        <p:spPr>
          <a:xfrm>
            <a:off x="1257450" y="1474166"/>
            <a:ext cx="1356528"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B0CD583D-FB01-18EB-EFFF-9627A09F1861}"/>
              </a:ext>
              <a:ext uri="{C183D7F6-B498-43B3-948B-1728B52AA6E4}">
                <adec:decorative xmlns:adec="http://schemas.microsoft.com/office/drawing/2017/decorative" val="1"/>
              </a:ext>
            </a:extLst>
          </p:cNvPr>
          <p:cNvSpPr/>
          <p:nvPr/>
        </p:nvSpPr>
        <p:spPr>
          <a:xfrm>
            <a:off x="3768132" y="1464986"/>
            <a:ext cx="1214801"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4DDF82FA-883B-8D74-83CB-C6DC0323C164}"/>
              </a:ext>
              <a:ext uri="{C183D7F6-B498-43B3-948B-1728B52AA6E4}">
                <adec:decorative xmlns:adec="http://schemas.microsoft.com/office/drawing/2017/decorative" val="1"/>
              </a:ext>
            </a:extLst>
          </p:cNvPr>
          <p:cNvSpPr/>
          <p:nvPr/>
        </p:nvSpPr>
        <p:spPr>
          <a:xfrm>
            <a:off x="435360" y="1885506"/>
            <a:ext cx="651318"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1D94B5B5-2C24-3774-3864-AB29D407A5C0}"/>
              </a:ext>
              <a:ext uri="{C183D7F6-B498-43B3-948B-1728B52AA6E4}">
                <adec:decorative xmlns:adec="http://schemas.microsoft.com/office/drawing/2017/decorative" val="1"/>
              </a:ext>
            </a:extLst>
          </p:cNvPr>
          <p:cNvSpPr/>
          <p:nvPr/>
        </p:nvSpPr>
        <p:spPr>
          <a:xfrm>
            <a:off x="3768132" y="1885506"/>
            <a:ext cx="860876"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48E11D95-3F7D-FBC5-36A6-E3E99452FA24}"/>
              </a:ext>
              <a:ext uri="{C183D7F6-B498-43B3-948B-1728B52AA6E4}">
                <adec:decorative xmlns:adec="http://schemas.microsoft.com/office/drawing/2017/decorative" val="1"/>
              </a:ext>
            </a:extLst>
          </p:cNvPr>
          <p:cNvSpPr/>
          <p:nvPr/>
        </p:nvSpPr>
        <p:spPr>
          <a:xfrm>
            <a:off x="435360" y="2891174"/>
            <a:ext cx="2067550" cy="432083"/>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AE7FD343-D9D4-87B0-DAA4-C4CE5C4D03EC}"/>
              </a:ext>
              <a:ext uri="{C183D7F6-B498-43B3-948B-1728B52AA6E4}">
                <adec:decorative xmlns:adec="http://schemas.microsoft.com/office/drawing/2017/decorative" val="1"/>
              </a:ext>
            </a:extLst>
          </p:cNvPr>
          <p:cNvSpPr/>
          <p:nvPr/>
        </p:nvSpPr>
        <p:spPr>
          <a:xfrm>
            <a:off x="435360" y="5393014"/>
            <a:ext cx="4613718" cy="432083"/>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6A416802-8C92-937B-B971-E366DF0D1E2A}"/>
                  </a:ext>
                </a:extLst>
              </p:cNvPr>
              <p:cNvSpPr txBox="1">
                <a:spLocks/>
              </p:cNvSpPr>
              <p:nvPr/>
            </p:nvSpPr>
            <p:spPr>
              <a:xfrm>
                <a:off x="6096000" y="1369454"/>
                <a:ext cx="4757530" cy="4847572"/>
              </a:xfrm>
              <a:prstGeom prst="rect">
                <a:avLst/>
              </a:prstGeom>
              <a:ln>
                <a:solidFill>
                  <a:schemeClr val="accent1"/>
                </a:solidFill>
              </a:ln>
            </p:spPr>
            <p:txBody>
              <a:bodyPr vert="horz" lIns="10800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u="sng" dirty="0">
                    <a:latin typeface="Cambria Math" panose="02040503050406030204" pitchFamily="18" charset="0"/>
                  </a:rPr>
                  <a:t>Solution</a:t>
                </a:r>
              </a:p>
              <a:p>
                <a14:m>
                  <m:oMath xmlns:m="http://schemas.openxmlformats.org/officeDocument/2006/math">
                    <m:r>
                      <a:rPr lang="en-AU" sz="1800" i="1" smtClean="0">
                        <a:latin typeface="Cambria Math" panose="02040503050406030204" pitchFamily="18" charset="0"/>
                      </a:rPr>
                      <m:t>𝑁</m:t>
                    </m:r>
                    <m:r>
                      <a:rPr lang="en-AU" sz="1800" i="1" smtClean="0">
                        <a:latin typeface="Cambria Math" panose="02040503050406030204" pitchFamily="18" charset="0"/>
                      </a:rPr>
                      <m:t>=</m:t>
                    </m:r>
                  </m:oMath>
                </a14:m>
                <a:r>
                  <a:rPr lang="en-AU" sz="1800" dirty="0"/>
                  <a:t> </a:t>
                </a:r>
                <a14:m>
                  <m:oMath xmlns:m="http://schemas.openxmlformats.org/officeDocument/2006/math">
                    <m:r>
                      <a:rPr lang="en-AU" sz="1800" i="1" dirty="0" smtClean="0">
                        <a:latin typeface="Cambria Math" panose="02040503050406030204" pitchFamily="18" charset="0"/>
                      </a:rPr>
                      <m:t>4</m:t>
                    </m:r>
                  </m:oMath>
                </a14:m>
                <a:endParaRPr lang="en-AU" sz="1800" dirty="0"/>
              </a:p>
              <a:p>
                <a:pPr>
                  <a:lnSpc>
                    <a:spcPct val="100000"/>
                  </a:lnSpc>
                </a:pPr>
                <a14:m>
                  <m:oMath xmlns:m="http://schemas.openxmlformats.org/officeDocument/2006/math">
                    <m:r>
                      <a:rPr lang="en-AU" sz="1800" i="1">
                        <a:latin typeface="Cambria Math" panose="02040503050406030204" pitchFamily="18" charset="0"/>
                      </a:rPr>
                      <m:t>𝐻</m:t>
                    </m:r>
                    <m:r>
                      <a:rPr lang="en-AU" sz="1800" i="1" smtClean="0">
                        <a:latin typeface="Cambria Math" panose="02040503050406030204" pitchFamily="18" charset="0"/>
                      </a:rPr>
                      <m:t>=</m:t>
                    </m:r>
                  </m:oMath>
                </a14:m>
                <a:r>
                  <a:rPr lang="en-AU" sz="1800" dirty="0"/>
                  <a:t> </a:t>
                </a:r>
                <a14:m>
                  <m:oMath xmlns:m="http://schemas.openxmlformats.org/officeDocument/2006/math">
                    <m:r>
                      <a:rPr lang="en-AU" sz="1800" i="1" dirty="0" smtClean="0">
                        <a:latin typeface="Cambria Math" panose="02040503050406030204" pitchFamily="18" charset="0"/>
                      </a:rPr>
                      <m:t>3</m:t>
                    </m:r>
                  </m:oMath>
                </a14:m>
                <a:endParaRPr lang="en-AU" sz="1800" dirty="0"/>
              </a:p>
              <a:p>
                <a:pPr lvl="3" indent="0">
                  <a:lnSpc>
                    <a:spcPct val="100000"/>
                  </a:lnSpc>
                  <a:buFont typeface="Arial" panose="020B0604020202020204" pitchFamily="34" charset="0"/>
                  <a:buNone/>
                </a:pPr>
                <a14:m>
                  <m:oMath xmlns:m="http://schemas.openxmlformats.org/officeDocument/2006/math">
                    <m:r>
                      <a:rPr lang="en-AU" i="1">
                        <a:latin typeface="Cambria Math" panose="02040503050406030204" pitchFamily="18" charset="0"/>
                      </a:rPr>
                      <m:t>𝑀</m:t>
                    </m:r>
                    <m:r>
                      <a:rPr lang="en-AU" i="1" smtClean="0">
                        <a:latin typeface="Cambria Math" panose="02040503050406030204" pitchFamily="18" charset="0"/>
                      </a:rPr>
                      <m:t>=</m:t>
                    </m:r>
                  </m:oMath>
                </a14:m>
                <a:r>
                  <a:rPr lang="en-AU" dirty="0"/>
                  <a:t> </a:t>
                </a:r>
                <a14:m>
                  <m:oMath xmlns:m="http://schemas.openxmlformats.org/officeDocument/2006/math">
                    <m:r>
                      <a:rPr lang="en-AU" i="1" dirty="0" smtClean="0">
                        <a:latin typeface="Cambria Math" panose="02040503050406030204" pitchFamily="18" charset="0"/>
                      </a:rPr>
                      <m:t>105</m:t>
                    </m:r>
                  </m:oMath>
                </a14:m>
                <a:endParaRPr lang="en-AU" dirty="0"/>
              </a:p>
              <a:p>
                <a:pPr lvl="3" indent="0">
                  <a:lnSpc>
                    <a:spcPct val="100000"/>
                  </a:lnSpc>
                  <a:buFont typeface="Arial" panose="020B0604020202020204" pitchFamily="34" charset="0"/>
                  <a:buNone/>
                </a:pPr>
                <a:endParaRPr lang="en-AU" dirty="0"/>
              </a:p>
              <a:p>
                <a:pPr lvl="3"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𝐵𝐴𝐶</m:t>
                          </m:r>
                        </m:e>
                        <m:sub>
                          <m:r>
                            <a:rPr lang="en-AU" b="0" i="1" smtClean="0">
                              <a:latin typeface="Cambria Math" panose="02040503050406030204" pitchFamily="18" charset="0"/>
                            </a:rPr>
                            <m:t>𝑚𝑎𝑙𝑒</m:t>
                          </m:r>
                        </m:sub>
                      </m:sSub>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10</m:t>
                          </m:r>
                          <m:r>
                            <a:rPr lang="en-AU" b="0" i="1" smtClean="0">
                              <a:latin typeface="Cambria Math" panose="02040503050406030204" pitchFamily="18" charset="0"/>
                            </a:rPr>
                            <m:t>×4</m:t>
                          </m:r>
                          <m:r>
                            <a:rPr lang="en-AU" i="1">
                              <a:latin typeface="Cambria Math" panose="02040503050406030204" pitchFamily="18" charset="0"/>
                            </a:rPr>
                            <m:t>−7.5</m:t>
                          </m:r>
                          <m:r>
                            <a:rPr lang="en-AU" b="0" i="1" smtClean="0">
                              <a:latin typeface="Cambria Math" panose="02040503050406030204" pitchFamily="18" charset="0"/>
                            </a:rPr>
                            <m:t>×3</m:t>
                          </m:r>
                        </m:num>
                        <m:den>
                          <m:r>
                            <a:rPr lang="en-AU" b="0" i="1" smtClean="0">
                              <a:latin typeface="Cambria Math" panose="02040503050406030204" pitchFamily="18" charset="0"/>
                            </a:rPr>
                            <m:t>6.8×105</m:t>
                          </m:r>
                        </m:den>
                      </m:f>
                    </m:oMath>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𝑚𝑎𝑙𝑒</m:t>
                          </m:r>
                        </m:sub>
                      </m:sSub>
                      <m:r>
                        <a:rPr lang="en-AU" i="1">
                          <a:latin typeface="Cambria Math" panose="02040503050406030204" pitchFamily="18" charset="0"/>
                        </a:rPr>
                        <m:t>=0.025</m:t>
                      </m:r>
                    </m:oMath>
                  </m:oMathPara>
                </a14:m>
                <a:br>
                  <a:rPr lang="en-AU" dirty="0"/>
                </a:br>
                <a:endParaRPr lang="en-AU" dirty="0"/>
              </a:p>
              <a:p>
                <a:pPr lvl="3" indent="0">
                  <a:lnSpc>
                    <a:spcPct val="100000"/>
                  </a:lnSpc>
                  <a:buNone/>
                </a:pPr>
                <a:endParaRPr lang="en-AU" dirty="0"/>
              </a:p>
              <a:p>
                <a:pPr lvl="3" indent="0">
                  <a:lnSpc>
                    <a:spcPct val="100000"/>
                  </a:lnSpc>
                  <a:buNone/>
                </a:pPr>
                <a:r>
                  <a:rPr lang="en-AU" dirty="0"/>
                  <a:t>Brian’s BAC at the end of the party is </a:t>
                </a:r>
                <a14:m>
                  <m:oMath xmlns:m="http://schemas.openxmlformats.org/officeDocument/2006/math">
                    <m:r>
                      <a:rPr lang="en-AU" i="1" dirty="0" smtClean="0">
                        <a:latin typeface="Cambria Math" panose="02040503050406030204" pitchFamily="18" charset="0"/>
                      </a:rPr>
                      <m:t>0.025</m:t>
                    </m:r>
                  </m:oMath>
                </a14:m>
                <a:r>
                  <a:rPr lang="en-AU" dirty="0"/>
                  <a:t>.</a:t>
                </a:r>
              </a:p>
              <a:p>
                <a:endParaRPr lang="en-AU" dirty="0"/>
              </a:p>
            </p:txBody>
          </p:sp>
        </mc:Choice>
        <mc:Fallback xmlns="">
          <p:sp>
            <p:nvSpPr>
              <p:cNvPr id="6" name="Text Placeholder 4">
                <a:extLst>
                  <a:ext uri="{FF2B5EF4-FFF2-40B4-BE49-F238E27FC236}">
                    <a16:creationId xmlns:a16="http://schemas.microsoft.com/office/drawing/2014/main" id="{6A416802-8C92-937B-B971-E366DF0D1E2A}"/>
                  </a:ext>
                </a:extLst>
              </p:cNvPr>
              <p:cNvSpPr txBox="1">
                <a:spLocks noRot="1" noChangeAspect="1" noMove="1" noResize="1" noEditPoints="1" noAdjustHandles="1" noChangeArrowheads="1" noChangeShapeType="1" noTextEdit="1"/>
              </p:cNvSpPr>
              <p:nvPr/>
            </p:nvSpPr>
            <p:spPr>
              <a:xfrm>
                <a:off x="6096000" y="1369454"/>
                <a:ext cx="4757530" cy="4847572"/>
              </a:xfrm>
              <a:prstGeom prst="rect">
                <a:avLst/>
              </a:prstGeom>
              <a:blipFill>
                <a:blip r:embed="rId3"/>
                <a:stretch>
                  <a:fillRect l="-639"/>
                </a:stretch>
              </a:blipFill>
              <a:ln>
                <a:solidFill>
                  <a:schemeClr val="accent1"/>
                </a:solid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43CBB5C-235B-61D5-0885-3979E05DD0F7}"/>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0148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0866-D79B-8F64-88E1-D62166D060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359B4B-CC9E-1AB2-8B2B-E006820F9B3A}"/>
              </a:ext>
            </a:extLst>
          </p:cNvPr>
          <p:cNvSpPr>
            <a:spLocks noGrp="1"/>
          </p:cNvSpPr>
          <p:nvPr>
            <p:ph type="title"/>
          </p:nvPr>
        </p:nvSpPr>
        <p:spPr/>
        <p:txBody>
          <a:bodyPr/>
          <a:lstStyle/>
          <a:p>
            <a:r>
              <a:rPr lang="en-AU" dirty="0">
                <a:latin typeface="+mj-lt"/>
              </a:rPr>
              <a:t>Estimating BAC (2)</a:t>
            </a:r>
          </a:p>
        </p:txBody>
      </p:sp>
      <p:sp>
        <p:nvSpPr>
          <p:cNvPr id="13" name="Text Placeholder 12">
            <a:extLst>
              <a:ext uri="{FF2B5EF4-FFF2-40B4-BE49-F238E27FC236}">
                <a16:creationId xmlns:a16="http://schemas.microsoft.com/office/drawing/2014/main" id="{52FA5F67-AE4A-0847-70B4-39B2CD05B0F6}"/>
              </a:ext>
              <a:ext uri="{C183D7F6-B498-43B3-948B-1728B52AA6E4}">
                <adec:decorative xmlns:adec="http://schemas.microsoft.com/office/drawing/2017/decorative" val="1"/>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12" name="Text Placeholder 11">
            <a:extLst>
              <a:ext uri="{FF2B5EF4-FFF2-40B4-BE49-F238E27FC236}">
                <a16:creationId xmlns:a16="http://schemas.microsoft.com/office/drawing/2014/main" id="{4FC3B825-2CA1-D831-5E04-3B6FB8198832}"/>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6B61FA15-4EA8-EC6F-F907-C87E841612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pic>
        <p:nvPicPr>
          <p:cNvPr id="5" name="Graphic 4" descr="Man with undercut">
            <a:extLst>
              <a:ext uri="{FF2B5EF4-FFF2-40B4-BE49-F238E27FC236}">
                <a16:creationId xmlns:a16="http://schemas.microsoft.com/office/drawing/2014/main" id="{0F36B01A-F6E6-A9A3-F368-02D39D0DA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806" y="1865108"/>
            <a:ext cx="1515941" cy="1633991"/>
          </a:xfrm>
          <a:prstGeom prst="rect">
            <a:avLst/>
          </a:prstGeom>
        </p:spPr>
      </p:pic>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98623157-0E20-F66A-4E10-4EEDEE062EE2}"/>
                  </a:ext>
                </a:extLst>
              </p:cNvPr>
              <p:cNvSpPr/>
              <p:nvPr/>
            </p:nvSpPr>
            <p:spPr>
              <a:xfrm>
                <a:off x="4060529" y="1567087"/>
                <a:ext cx="4129593" cy="1861913"/>
              </a:xfrm>
              <a:prstGeom prst="wedgeRoundRectCallout">
                <a:avLst>
                  <a:gd name="adj1" fmla="val -99774"/>
                  <a:gd name="adj2" fmla="val 345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‘To stay under </a:t>
                </a:r>
                <a14:m>
                  <m:oMath xmlns:m="http://schemas.openxmlformats.org/officeDocument/2006/math">
                    <m:r>
                      <a:rPr lang="en-AU" i="1" dirty="0" smtClean="0">
                        <a:latin typeface="Cambria Math" panose="02040503050406030204" pitchFamily="18" charset="0"/>
                      </a:rPr>
                      <m:t>0.05</m:t>
                    </m:r>
                  </m:oMath>
                </a14:m>
                <a:r>
                  <a:rPr lang="en-AU" dirty="0"/>
                  <a:t>, I only have 2 standard drinks in the first hour and one every hour after that…’</a:t>
                </a:r>
              </a:p>
            </p:txBody>
          </p:sp>
        </mc:Choice>
        <mc:Fallback xmlns="">
          <p:sp>
            <p:nvSpPr>
              <p:cNvPr id="6" name="Speech Bubble: Rectangle with Corners Rounded 5">
                <a:extLst>
                  <a:ext uri="{FF2B5EF4-FFF2-40B4-BE49-F238E27FC236}">
                    <a16:creationId xmlns:a16="http://schemas.microsoft.com/office/drawing/2014/main" id="{98623157-0E20-F66A-4E10-4EEDEE062EE2}"/>
                  </a:ext>
                </a:extLst>
              </p:cNvPr>
              <p:cNvSpPr>
                <a:spLocks noRot="1" noChangeAspect="1" noMove="1" noResize="1" noEditPoints="1" noAdjustHandles="1" noChangeArrowheads="1" noChangeShapeType="1" noTextEdit="1"/>
              </p:cNvSpPr>
              <p:nvPr/>
            </p:nvSpPr>
            <p:spPr>
              <a:xfrm>
                <a:off x="4060529" y="1567087"/>
                <a:ext cx="4129593" cy="1861913"/>
              </a:xfrm>
              <a:prstGeom prst="wedgeRoundRectCallout">
                <a:avLst>
                  <a:gd name="adj1" fmla="val -99774"/>
                  <a:gd name="adj2" fmla="val 34541"/>
                  <a:gd name="adj3" fmla="val 16667"/>
                </a:avLst>
              </a:prstGeom>
              <a:blipFill>
                <a:blip r:embed="rId5"/>
                <a:stretch>
                  <a:fillRect r="-878"/>
                </a:stretch>
              </a:blipFill>
            </p:spPr>
            <p:txBody>
              <a:bodyPr/>
              <a:lstStyle/>
              <a:p>
                <a:r>
                  <a:rPr lang="en-AU">
                    <a:noFill/>
                  </a:rPr>
                  <a:t> </a:t>
                </a:r>
              </a:p>
            </p:txBody>
          </p:sp>
        </mc:Fallback>
      </mc:AlternateContent>
      <p:pic>
        <p:nvPicPr>
          <p:cNvPr id="7" name="Graphic 6" descr="Man with solid fill">
            <a:extLst>
              <a:ext uri="{FF2B5EF4-FFF2-40B4-BE49-F238E27FC236}">
                <a16:creationId xmlns:a16="http://schemas.microsoft.com/office/drawing/2014/main" id="{484EEB64-8EDE-F518-B339-B611D62558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89" y="3859360"/>
            <a:ext cx="2015510" cy="1722073"/>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F7E643E-2B08-5AF8-34C8-2AC45ED00085}"/>
                  </a:ext>
                </a:extLst>
              </p:cNvPr>
              <p:cNvSpPr/>
              <p:nvPr/>
            </p:nvSpPr>
            <p:spPr>
              <a:xfrm>
                <a:off x="1593098" y="3859359"/>
                <a:ext cx="4220465" cy="18228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en-AU" dirty="0">
                    <a:solidFill>
                      <a:schemeClr val="accent1"/>
                    </a:solidFill>
                  </a:rPr>
                  <a:t>Name: Brian</a:t>
                </a:r>
              </a:p>
              <a:p>
                <a:r>
                  <a:rPr lang="en-AU" dirty="0">
                    <a:solidFill>
                      <a:schemeClr val="accent1"/>
                    </a:solidFill>
                  </a:rPr>
                  <a:t>Sex: Male</a:t>
                </a:r>
              </a:p>
              <a:p>
                <a:r>
                  <a:rPr lang="en-AU" dirty="0">
                    <a:solidFill>
                      <a:schemeClr val="accent1"/>
                    </a:solidFill>
                  </a:rPr>
                  <a:t>Weight: </a:t>
                </a:r>
                <a14:m>
                  <m:oMath xmlns:m="http://schemas.openxmlformats.org/officeDocument/2006/math">
                    <m:r>
                      <a:rPr lang="en-AU" i="1" dirty="0" smtClean="0">
                        <a:solidFill>
                          <a:schemeClr val="accent1"/>
                        </a:solidFill>
                        <a:latin typeface="Cambria Math" panose="02040503050406030204" pitchFamily="18" charset="0"/>
                      </a:rPr>
                      <m:t>105</m:t>
                    </m:r>
                    <m:r>
                      <a:rPr lang="en-AU" b="0" i="0" dirty="0" smtClean="0">
                        <a:solidFill>
                          <a:schemeClr val="accent1"/>
                        </a:solidFill>
                        <a:latin typeface="Cambria Math" panose="02040503050406030204" pitchFamily="18" charset="0"/>
                      </a:rPr>
                      <m:t> </m:t>
                    </m:r>
                    <m:r>
                      <m:rPr>
                        <m:sty m:val="p"/>
                      </m:rPr>
                      <a:rPr lang="en-AU" i="0" dirty="0" smtClean="0">
                        <a:solidFill>
                          <a:schemeClr val="accent1"/>
                        </a:solidFill>
                        <a:latin typeface="Cambria Math" panose="02040503050406030204" pitchFamily="18" charset="0"/>
                      </a:rPr>
                      <m:t>kg</m:t>
                    </m:r>
                  </m:oMath>
                </a14:m>
                <a:endParaRPr lang="en-AU" dirty="0">
                  <a:solidFill>
                    <a:schemeClr val="accent1"/>
                  </a:solidFill>
                </a:endParaRPr>
              </a:p>
              <a:p>
                <a:r>
                  <a:rPr lang="en-AU" dirty="0">
                    <a:solidFill>
                      <a:schemeClr val="accent1"/>
                    </a:solidFill>
                  </a:rPr>
                  <a:t>No. of standard drinks: </a:t>
                </a:r>
                <a14:m>
                  <m:oMath xmlns:m="http://schemas.openxmlformats.org/officeDocument/2006/math">
                    <m:r>
                      <a:rPr lang="en-AU" i="1" dirty="0" smtClean="0">
                        <a:solidFill>
                          <a:schemeClr val="accent1"/>
                        </a:solidFill>
                        <a:latin typeface="Cambria Math" panose="02040503050406030204" pitchFamily="18" charset="0"/>
                      </a:rPr>
                      <m:t>4</m:t>
                    </m:r>
                  </m:oMath>
                </a14:m>
                <a:endParaRPr lang="en-AU" dirty="0">
                  <a:solidFill>
                    <a:schemeClr val="accent1"/>
                  </a:solidFill>
                </a:endParaRPr>
              </a:p>
              <a:p>
                <a:r>
                  <a:rPr lang="en-AU" dirty="0">
                    <a:solidFill>
                      <a:schemeClr val="accent1"/>
                    </a:solidFill>
                  </a:rPr>
                  <a:t>Hours spent drinking: </a:t>
                </a:r>
                <a14:m>
                  <m:oMath xmlns:m="http://schemas.openxmlformats.org/officeDocument/2006/math">
                    <m:r>
                      <a:rPr lang="en-AU" i="1" dirty="0" smtClean="0">
                        <a:solidFill>
                          <a:schemeClr val="accent1"/>
                        </a:solidFill>
                        <a:latin typeface="Cambria Math" panose="02040503050406030204" pitchFamily="18" charset="0"/>
                      </a:rPr>
                      <m:t>3</m:t>
                    </m:r>
                  </m:oMath>
                </a14:m>
                <a:endParaRPr lang="en-AU" dirty="0">
                  <a:solidFill>
                    <a:schemeClr val="accent1"/>
                  </a:solidFill>
                </a:endParaRPr>
              </a:p>
            </p:txBody>
          </p:sp>
        </mc:Choice>
        <mc:Fallback xmlns="">
          <p:sp>
            <p:nvSpPr>
              <p:cNvPr id="10" name="Rectangle 9">
                <a:extLst>
                  <a:ext uri="{FF2B5EF4-FFF2-40B4-BE49-F238E27FC236}">
                    <a16:creationId xmlns:a16="http://schemas.microsoft.com/office/drawing/2014/main" id="{4F7E643E-2B08-5AF8-34C8-2AC45ED00085}"/>
                  </a:ext>
                </a:extLst>
              </p:cNvPr>
              <p:cNvSpPr>
                <a:spLocks noRot="1" noChangeAspect="1" noMove="1" noResize="1" noEditPoints="1" noAdjustHandles="1" noChangeArrowheads="1" noChangeShapeType="1" noTextEdit="1"/>
              </p:cNvSpPr>
              <p:nvPr/>
            </p:nvSpPr>
            <p:spPr>
              <a:xfrm>
                <a:off x="1593098" y="3859359"/>
                <a:ext cx="4220465" cy="1822854"/>
              </a:xfrm>
              <a:prstGeom prst="rect">
                <a:avLst/>
              </a:prstGeom>
              <a:blipFill>
                <a:blip r:embed="rId8"/>
                <a:stretch>
                  <a:fillRect l="-2014" t="-4651" b="-10299"/>
                </a:stretch>
              </a:blipFill>
            </p:spPr>
            <p:txBody>
              <a:bodyPr/>
              <a:lstStyle/>
              <a:p>
                <a:r>
                  <a:rPr lang="en-AU">
                    <a:noFill/>
                  </a:rPr>
                  <a:t> </a:t>
                </a:r>
              </a:p>
            </p:txBody>
          </p:sp>
        </mc:Fallback>
      </mc:AlternateContent>
      <p:pic>
        <p:nvPicPr>
          <p:cNvPr id="9" name="Graphic 8" descr="Woman with solid fill">
            <a:extLst>
              <a:ext uri="{FF2B5EF4-FFF2-40B4-BE49-F238E27FC236}">
                <a16:creationId xmlns:a16="http://schemas.microsoft.com/office/drawing/2014/main" id="{390B29C2-EE8F-D8DD-7D41-416BEEFCFD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07273" y="3859360"/>
            <a:ext cx="1942663" cy="1659832"/>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FBF3518-CAA0-1F32-F191-C50E12EE9F42}"/>
                  </a:ext>
                </a:extLst>
              </p:cNvPr>
              <p:cNvSpPr/>
              <p:nvPr/>
            </p:nvSpPr>
            <p:spPr>
              <a:xfrm>
                <a:off x="7475816" y="3756557"/>
                <a:ext cx="4220465" cy="18809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accent1"/>
                    </a:solidFill>
                  </a:rPr>
                  <a:t>Name: Hayley</a:t>
                </a:r>
              </a:p>
              <a:p>
                <a:r>
                  <a:rPr lang="en-AU" dirty="0">
                    <a:solidFill>
                      <a:schemeClr val="accent1"/>
                    </a:solidFill>
                  </a:rPr>
                  <a:t>Sex: Female</a:t>
                </a:r>
              </a:p>
              <a:p>
                <a:r>
                  <a:rPr lang="en-AU" dirty="0">
                    <a:solidFill>
                      <a:schemeClr val="accent1"/>
                    </a:solidFill>
                  </a:rPr>
                  <a:t>Weight: </a:t>
                </a:r>
                <a14:m>
                  <m:oMath xmlns:m="http://schemas.openxmlformats.org/officeDocument/2006/math">
                    <m:r>
                      <a:rPr lang="en-AU" i="1" dirty="0" smtClean="0">
                        <a:solidFill>
                          <a:schemeClr val="accent1"/>
                        </a:solidFill>
                        <a:latin typeface="Cambria Math" panose="02040503050406030204" pitchFamily="18" charset="0"/>
                      </a:rPr>
                      <m:t>60 </m:t>
                    </m:r>
                    <m:r>
                      <m:rPr>
                        <m:sty m:val="p"/>
                      </m:rPr>
                      <a:rPr lang="en-AU" i="0" dirty="0" smtClean="0">
                        <a:solidFill>
                          <a:schemeClr val="accent1"/>
                        </a:solidFill>
                        <a:latin typeface="Cambria Math" panose="02040503050406030204" pitchFamily="18" charset="0"/>
                      </a:rPr>
                      <m:t>kg</m:t>
                    </m:r>
                  </m:oMath>
                </a14:m>
                <a:endParaRPr lang="en-AU" dirty="0">
                  <a:solidFill>
                    <a:schemeClr val="accent1"/>
                  </a:solidFill>
                </a:endParaRPr>
              </a:p>
              <a:p>
                <a:r>
                  <a:rPr lang="en-AU" dirty="0">
                    <a:solidFill>
                      <a:schemeClr val="accent1"/>
                    </a:solidFill>
                  </a:rPr>
                  <a:t>No. of standard drinks: </a:t>
                </a:r>
                <a14:m>
                  <m:oMath xmlns:m="http://schemas.openxmlformats.org/officeDocument/2006/math">
                    <m:r>
                      <a:rPr lang="en-AU" i="1" dirty="0" smtClean="0">
                        <a:solidFill>
                          <a:schemeClr val="accent1"/>
                        </a:solidFill>
                        <a:latin typeface="Cambria Math" panose="02040503050406030204" pitchFamily="18" charset="0"/>
                      </a:rPr>
                      <m:t>4</m:t>
                    </m:r>
                  </m:oMath>
                </a14:m>
                <a:endParaRPr lang="en-AU" dirty="0">
                  <a:solidFill>
                    <a:schemeClr val="accent1"/>
                  </a:solidFill>
                </a:endParaRPr>
              </a:p>
              <a:p>
                <a:r>
                  <a:rPr lang="en-AU" dirty="0">
                    <a:solidFill>
                      <a:schemeClr val="accent1"/>
                    </a:solidFill>
                  </a:rPr>
                  <a:t>Hours spent drinking: </a:t>
                </a:r>
                <a14:m>
                  <m:oMath xmlns:m="http://schemas.openxmlformats.org/officeDocument/2006/math">
                    <m:r>
                      <a:rPr lang="en-AU" i="1" dirty="0" smtClean="0">
                        <a:solidFill>
                          <a:schemeClr val="accent1"/>
                        </a:solidFill>
                        <a:latin typeface="Cambria Math" panose="02040503050406030204" pitchFamily="18" charset="0"/>
                      </a:rPr>
                      <m:t>3</m:t>
                    </m:r>
                  </m:oMath>
                </a14:m>
                <a:endParaRPr lang="en-AU" dirty="0">
                  <a:solidFill>
                    <a:schemeClr val="accent1"/>
                  </a:solidFill>
                </a:endParaRPr>
              </a:p>
            </p:txBody>
          </p:sp>
        </mc:Choice>
        <mc:Fallback xmlns="">
          <p:sp>
            <p:nvSpPr>
              <p:cNvPr id="11" name="Rectangle 10">
                <a:extLst>
                  <a:ext uri="{FF2B5EF4-FFF2-40B4-BE49-F238E27FC236}">
                    <a16:creationId xmlns:a16="http://schemas.microsoft.com/office/drawing/2014/main" id="{DFBF3518-CAA0-1F32-F191-C50E12EE9F42}"/>
                  </a:ext>
                </a:extLst>
              </p:cNvPr>
              <p:cNvSpPr>
                <a:spLocks noRot="1" noChangeAspect="1" noMove="1" noResize="1" noEditPoints="1" noAdjustHandles="1" noChangeArrowheads="1" noChangeShapeType="1" noTextEdit="1"/>
              </p:cNvSpPr>
              <p:nvPr/>
            </p:nvSpPr>
            <p:spPr>
              <a:xfrm>
                <a:off x="7475816" y="3756557"/>
                <a:ext cx="4220465" cy="1880959"/>
              </a:xfrm>
              <a:prstGeom prst="rect">
                <a:avLst/>
              </a:prstGeom>
              <a:blipFill>
                <a:blip r:embed="rId11"/>
                <a:stretch>
                  <a:fillRect l="-2014" t="-2894" b="-836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Flowchart: Alternate Process 1">
                <a:extLst>
                  <a:ext uri="{FF2B5EF4-FFF2-40B4-BE49-F238E27FC236}">
                    <a16:creationId xmlns:a16="http://schemas.microsoft.com/office/drawing/2014/main" id="{501BFEA8-5A4C-ABF1-4B4B-F7B12DF6BD1C}"/>
                  </a:ext>
                </a:extLst>
              </p:cNvPr>
              <p:cNvSpPr/>
              <p:nvPr/>
            </p:nvSpPr>
            <p:spPr>
              <a:xfrm>
                <a:off x="1593098" y="5823292"/>
                <a:ext cx="3586553" cy="55162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BAC: </a:t>
                </a:r>
                <a14:m>
                  <m:oMath xmlns:m="http://schemas.openxmlformats.org/officeDocument/2006/math">
                    <m:r>
                      <a:rPr lang="en-AU" i="1" dirty="0" smtClean="0">
                        <a:latin typeface="Cambria Math" panose="02040503050406030204" pitchFamily="18" charset="0"/>
                      </a:rPr>
                      <m:t>0.025</m:t>
                    </m:r>
                  </m:oMath>
                </a14:m>
                <a:endParaRPr lang="en-AU" dirty="0"/>
              </a:p>
            </p:txBody>
          </p:sp>
        </mc:Choice>
        <mc:Fallback xmlns="">
          <p:sp>
            <p:nvSpPr>
              <p:cNvPr id="2" name="Flowchart: Alternate Process 1">
                <a:extLst>
                  <a:ext uri="{FF2B5EF4-FFF2-40B4-BE49-F238E27FC236}">
                    <a16:creationId xmlns:a16="http://schemas.microsoft.com/office/drawing/2014/main" id="{501BFEA8-5A4C-ABF1-4B4B-F7B12DF6BD1C}"/>
                  </a:ext>
                </a:extLst>
              </p:cNvPr>
              <p:cNvSpPr>
                <a:spLocks noRot="1" noChangeAspect="1" noMove="1" noResize="1" noEditPoints="1" noAdjustHandles="1" noChangeArrowheads="1" noChangeShapeType="1" noTextEdit="1"/>
              </p:cNvSpPr>
              <p:nvPr/>
            </p:nvSpPr>
            <p:spPr>
              <a:xfrm>
                <a:off x="1593098" y="5823292"/>
                <a:ext cx="3586553" cy="551629"/>
              </a:xfrm>
              <a:prstGeom prst="flowChartAlternateProcess">
                <a:avLst/>
              </a:prstGeom>
              <a:blipFill>
                <a:blip r:embed="rId12"/>
                <a:stretch>
                  <a:fillRect b="-161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Flowchart: Alternate Process 13">
                <a:extLst>
                  <a:ext uri="{FF2B5EF4-FFF2-40B4-BE49-F238E27FC236}">
                    <a16:creationId xmlns:a16="http://schemas.microsoft.com/office/drawing/2014/main" id="{7D77C0ED-8CEC-16C6-8359-5D6B743B5975}"/>
                  </a:ext>
                </a:extLst>
              </p:cNvPr>
              <p:cNvSpPr/>
              <p:nvPr/>
            </p:nvSpPr>
            <p:spPr>
              <a:xfrm>
                <a:off x="7475816" y="5778595"/>
                <a:ext cx="3586553" cy="55162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BAC: </a:t>
                </a:r>
                <a14:m>
                  <m:oMath xmlns:m="http://schemas.openxmlformats.org/officeDocument/2006/math">
                    <m:r>
                      <a:rPr lang="en-AU" i="1" dirty="0" smtClean="0">
                        <a:latin typeface="Cambria Math" panose="02040503050406030204" pitchFamily="18" charset="0"/>
                      </a:rPr>
                      <m:t>0.053</m:t>
                    </m:r>
                  </m:oMath>
                </a14:m>
                <a:endParaRPr lang="en-AU" dirty="0"/>
              </a:p>
            </p:txBody>
          </p:sp>
        </mc:Choice>
        <mc:Fallback xmlns="">
          <p:sp>
            <p:nvSpPr>
              <p:cNvPr id="14" name="Flowchart: Alternate Process 13">
                <a:extLst>
                  <a:ext uri="{FF2B5EF4-FFF2-40B4-BE49-F238E27FC236}">
                    <a16:creationId xmlns:a16="http://schemas.microsoft.com/office/drawing/2014/main" id="{7D77C0ED-8CEC-16C6-8359-5D6B743B5975}"/>
                  </a:ext>
                </a:extLst>
              </p:cNvPr>
              <p:cNvSpPr>
                <a:spLocks noRot="1" noChangeAspect="1" noMove="1" noResize="1" noEditPoints="1" noAdjustHandles="1" noChangeArrowheads="1" noChangeShapeType="1" noTextEdit="1"/>
              </p:cNvSpPr>
              <p:nvPr/>
            </p:nvSpPr>
            <p:spPr>
              <a:xfrm>
                <a:off x="7475816" y="5778595"/>
                <a:ext cx="3586553" cy="551629"/>
              </a:xfrm>
              <a:prstGeom prst="flowChartAlternateProcess">
                <a:avLst/>
              </a:prstGeom>
              <a:blipFill>
                <a:blip r:embed="rId13"/>
                <a:stretch>
                  <a:fillRect b="-17391"/>
                </a:stretch>
              </a:blipFill>
            </p:spPr>
            <p:txBody>
              <a:bodyPr/>
              <a:lstStyle/>
              <a:p>
                <a:r>
                  <a:rPr lang="en-AU">
                    <a:noFill/>
                  </a:rPr>
                  <a:t> </a:t>
                </a:r>
              </a:p>
            </p:txBody>
          </p:sp>
        </mc:Fallback>
      </mc:AlternateContent>
    </p:spTree>
    <p:extLst>
      <p:ext uri="{BB962C8B-B14F-4D97-AF65-F5344CB8AC3E}">
        <p14:creationId xmlns:p14="http://schemas.microsoft.com/office/powerpoint/2010/main" val="190405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E06E66-AF2D-166F-6F8E-0CB9195FFB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AC44C7A3-54E4-F0C1-288F-2F8311D513A0}"/>
              </a:ext>
            </a:extLst>
          </p:cNvPr>
          <p:cNvSpPr>
            <a:spLocks noGrp="1"/>
          </p:cNvSpPr>
          <p:nvPr>
            <p:ph type="title"/>
          </p:nvPr>
        </p:nvSpPr>
        <p:spPr/>
        <p:txBody>
          <a:bodyPr/>
          <a:lstStyle/>
          <a:p>
            <a:r>
              <a:rPr lang="en-AU" dirty="0"/>
              <a:t>What’s in a standard drink? (1)</a:t>
            </a:r>
          </a:p>
        </p:txBody>
      </p:sp>
      <p:sp>
        <p:nvSpPr>
          <p:cNvPr id="4" name="Text Placeholder 3">
            <a:extLst>
              <a:ext uri="{FF2B5EF4-FFF2-40B4-BE49-F238E27FC236}">
                <a16:creationId xmlns:a16="http://schemas.microsoft.com/office/drawing/2014/main" id="{F86F8C83-DBB2-8458-8101-BDB546C19C31}"/>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p:pic>
        <p:nvPicPr>
          <p:cNvPr id="7" name="Graphic 6" descr="Wine outline">
            <a:extLst>
              <a:ext uri="{FF2B5EF4-FFF2-40B4-BE49-F238E27FC236}">
                <a16:creationId xmlns:a16="http://schemas.microsoft.com/office/drawing/2014/main" id="{D8172893-ABBD-4DE6-A492-8EE114A39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597" y="2103445"/>
            <a:ext cx="1801167" cy="1801167"/>
          </a:xfrm>
          <a:prstGeom prst="rect">
            <a:avLst/>
          </a:prstGeom>
        </p:spPr>
      </p:pic>
      <p:sp>
        <p:nvSpPr>
          <p:cNvPr id="14" name="Rectangle: Rounded Corners 13">
            <a:extLst>
              <a:ext uri="{FF2B5EF4-FFF2-40B4-BE49-F238E27FC236}">
                <a16:creationId xmlns:a16="http://schemas.microsoft.com/office/drawing/2014/main" id="{304B920A-14A3-452A-1FD6-03915AD12494}"/>
              </a:ext>
            </a:extLst>
          </p:cNvPr>
          <p:cNvSpPr/>
          <p:nvPr/>
        </p:nvSpPr>
        <p:spPr>
          <a:xfrm>
            <a:off x="1101591" y="4155822"/>
            <a:ext cx="210010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Wine</a:t>
            </a:r>
          </a:p>
        </p:txBody>
      </p:sp>
      <p:pic>
        <p:nvPicPr>
          <p:cNvPr id="9" name="Graphic 8" descr="Beer outline">
            <a:extLst>
              <a:ext uri="{FF2B5EF4-FFF2-40B4-BE49-F238E27FC236}">
                <a16:creationId xmlns:a16="http://schemas.microsoft.com/office/drawing/2014/main" id="{7C4CD70D-6F7D-AD19-D22C-6B038BE55D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47101" y="2223669"/>
            <a:ext cx="1616110" cy="1616110"/>
          </a:xfrm>
          <a:prstGeom prst="rect">
            <a:avLst/>
          </a:prstGeom>
        </p:spPr>
      </p:pic>
      <p:sp>
        <p:nvSpPr>
          <p:cNvPr id="15" name="Rectangle: Rounded Corners 14">
            <a:extLst>
              <a:ext uri="{FF2B5EF4-FFF2-40B4-BE49-F238E27FC236}">
                <a16:creationId xmlns:a16="http://schemas.microsoft.com/office/drawing/2014/main" id="{336CBB82-8774-9CF8-3490-5384FB98780C}"/>
              </a:ext>
            </a:extLst>
          </p:cNvPr>
          <p:cNvSpPr/>
          <p:nvPr/>
        </p:nvSpPr>
        <p:spPr>
          <a:xfrm>
            <a:off x="3663589" y="4155819"/>
            <a:ext cx="210010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Beer</a:t>
            </a:r>
          </a:p>
        </p:txBody>
      </p:sp>
      <p:pic>
        <p:nvPicPr>
          <p:cNvPr id="11" name="Graphic 10" descr="Champagne outline">
            <a:extLst>
              <a:ext uri="{FF2B5EF4-FFF2-40B4-BE49-F238E27FC236}">
                <a16:creationId xmlns:a16="http://schemas.microsoft.com/office/drawing/2014/main" id="{703ED64C-330F-657F-2E52-78B43598A3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86145" y="2214815"/>
            <a:ext cx="1689797" cy="1689797"/>
          </a:xfrm>
          <a:prstGeom prst="rect">
            <a:avLst/>
          </a:prstGeom>
        </p:spPr>
      </p:pic>
      <p:sp>
        <p:nvSpPr>
          <p:cNvPr id="16" name="Rectangle: Rounded Corners 15">
            <a:extLst>
              <a:ext uri="{FF2B5EF4-FFF2-40B4-BE49-F238E27FC236}">
                <a16:creationId xmlns:a16="http://schemas.microsoft.com/office/drawing/2014/main" id="{55ACFC20-8510-B5E9-FA54-3FAAFCB7AC73}"/>
              </a:ext>
            </a:extLst>
          </p:cNvPr>
          <p:cNvSpPr/>
          <p:nvPr/>
        </p:nvSpPr>
        <p:spPr>
          <a:xfrm>
            <a:off x="6091103" y="4155820"/>
            <a:ext cx="210010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Champagne</a:t>
            </a:r>
          </a:p>
        </p:txBody>
      </p:sp>
      <p:pic>
        <p:nvPicPr>
          <p:cNvPr id="13" name="Graphic 12" descr="Martini outline">
            <a:extLst>
              <a:ext uri="{FF2B5EF4-FFF2-40B4-BE49-F238E27FC236}">
                <a16:creationId xmlns:a16="http://schemas.microsoft.com/office/drawing/2014/main" id="{94348089-CB48-DB1C-CC24-6B640BDF84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81127" y="2214815"/>
            <a:ext cx="1689796" cy="1689796"/>
          </a:xfrm>
          <a:prstGeom prst="rect">
            <a:avLst/>
          </a:prstGeom>
        </p:spPr>
      </p:pic>
      <p:sp>
        <p:nvSpPr>
          <p:cNvPr id="17" name="Rectangle: Rounded Corners 16">
            <a:extLst>
              <a:ext uri="{FF2B5EF4-FFF2-40B4-BE49-F238E27FC236}">
                <a16:creationId xmlns:a16="http://schemas.microsoft.com/office/drawing/2014/main" id="{68184888-D40B-E9F4-2959-A00CEF9ED887}"/>
              </a:ext>
            </a:extLst>
          </p:cNvPr>
          <p:cNvSpPr/>
          <p:nvPr/>
        </p:nvSpPr>
        <p:spPr>
          <a:xfrm>
            <a:off x="8369757" y="4155819"/>
            <a:ext cx="210010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Cocktail</a:t>
            </a:r>
          </a:p>
        </p:txBody>
      </p:sp>
    </p:spTree>
    <p:extLst>
      <p:ext uri="{BB962C8B-B14F-4D97-AF65-F5344CB8AC3E}">
        <p14:creationId xmlns:p14="http://schemas.microsoft.com/office/powerpoint/2010/main" val="40537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EA5D1-DAE8-7EFD-DC46-A79B1388E4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C6DFC6-B074-CA66-FE05-EF342648BDF1}"/>
              </a:ext>
            </a:extLst>
          </p:cNvPr>
          <p:cNvSpPr>
            <a:spLocks noGrp="1"/>
          </p:cNvSpPr>
          <p:nvPr>
            <p:ph type="title"/>
          </p:nvPr>
        </p:nvSpPr>
        <p:spPr/>
        <p:txBody>
          <a:bodyPr/>
          <a:lstStyle/>
          <a:p>
            <a:r>
              <a:rPr lang="en-AU" dirty="0"/>
              <a:t>What’s in a standard drink? (2)</a:t>
            </a:r>
          </a:p>
        </p:txBody>
      </p:sp>
      <p:sp>
        <p:nvSpPr>
          <p:cNvPr id="4" name="Text Placeholder 3">
            <a:extLst>
              <a:ext uri="{FF2B5EF4-FFF2-40B4-BE49-F238E27FC236}">
                <a16:creationId xmlns:a16="http://schemas.microsoft.com/office/drawing/2014/main" id="{3617BE47-B1BB-E39A-B523-72EF1D98C8E4}"/>
              </a:ext>
            </a:extLst>
          </p:cNvPr>
          <p:cNvSpPr>
            <a:spLocks noGrp="1"/>
          </p:cNvSpPr>
          <p:nvPr>
            <p:ph type="body" sz="quarter" idx="18"/>
          </p:nvPr>
        </p:nvSpPr>
        <p:spPr/>
        <p:txBody>
          <a:bodyPr/>
          <a:lstStyle/>
          <a:p>
            <a:endParaRPr lang="en-AU" dirty="0"/>
          </a:p>
        </p:txBody>
      </p:sp>
      <p:sp>
        <p:nvSpPr>
          <p:cNvPr id="8" name="Arrow: Right 7">
            <a:extLst>
              <a:ext uri="{FF2B5EF4-FFF2-40B4-BE49-F238E27FC236}">
                <a16:creationId xmlns:a16="http://schemas.microsoft.com/office/drawing/2014/main" id="{B70A4300-EF5D-5038-CA26-7FE93654876C}"/>
              </a:ext>
            </a:extLst>
          </p:cNvPr>
          <p:cNvSpPr/>
          <p:nvPr/>
        </p:nvSpPr>
        <p:spPr>
          <a:xfrm>
            <a:off x="135480" y="2204544"/>
            <a:ext cx="2430606" cy="9005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a:bodyPr>
          <a:lstStyle/>
          <a:p>
            <a:pPr algn="ctr"/>
            <a:r>
              <a:rPr lang="en-AU" dirty="0"/>
              <a:t>No. of std drinks</a:t>
            </a:r>
          </a:p>
        </p:txBody>
      </p:sp>
      <p:sp>
        <p:nvSpPr>
          <p:cNvPr id="10" name="Arrow: Right 9">
            <a:extLst>
              <a:ext uri="{FF2B5EF4-FFF2-40B4-BE49-F238E27FC236}">
                <a16:creationId xmlns:a16="http://schemas.microsoft.com/office/drawing/2014/main" id="{90490C03-31AA-9ECE-7DF8-EAE14A77FF9E}"/>
              </a:ext>
            </a:extLst>
          </p:cNvPr>
          <p:cNvSpPr/>
          <p:nvPr/>
        </p:nvSpPr>
        <p:spPr>
          <a:xfrm>
            <a:off x="135480" y="4875398"/>
            <a:ext cx="2430606" cy="9005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a:bodyPr>
          <a:lstStyle/>
          <a:p>
            <a:pPr algn="ctr"/>
            <a:r>
              <a:rPr lang="en-AU" dirty="0"/>
              <a:t>No. of std drinks</a:t>
            </a:r>
          </a:p>
        </p:txBody>
      </p:sp>
      <p:sp>
        <p:nvSpPr>
          <p:cNvPr id="2" name="Slide Number Placeholder 1">
            <a:extLst>
              <a:ext uri="{FF2B5EF4-FFF2-40B4-BE49-F238E27FC236}">
                <a16:creationId xmlns:a16="http://schemas.microsoft.com/office/drawing/2014/main" id="{113A3EBA-AFF8-4FD0-9D1B-2F37BDA1F1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pic>
        <p:nvPicPr>
          <p:cNvPr id="6" name="Picture 5" descr="Image showing the number of standard drinks, volume of the container and percentage of alcohol in differen glasses and bottles.">
            <a:extLst>
              <a:ext uri="{FF2B5EF4-FFF2-40B4-BE49-F238E27FC236}">
                <a16:creationId xmlns:a16="http://schemas.microsoft.com/office/drawing/2014/main" id="{D1ACE204-69B0-006C-C9CA-6142AACE6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974" y="1004270"/>
            <a:ext cx="8739868" cy="5782276"/>
          </a:xfrm>
          <a:prstGeom prst="rect">
            <a:avLst/>
          </a:prstGeom>
        </p:spPr>
      </p:pic>
    </p:spTree>
    <p:extLst>
      <p:ext uri="{BB962C8B-B14F-4D97-AF65-F5344CB8AC3E}">
        <p14:creationId xmlns:p14="http://schemas.microsoft.com/office/powerpoint/2010/main" val="36134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0FD7EB-03E1-E415-3DBC-38C108B5C94A}"/>
              </a:ext>
            </a:extLst>
          </p:cNvPr>
          <p:cNvSpPr>
            <a:spLocks noGrp="1"/>
          </p:cNvSpPr>
          <p:nvPr>
            <p:ph type="title"/>
          </p:nvPr>
        </p:nvSpPr>
        <p:spPr/>
        <p:txBody>
          <a:bodyPr/>
          <a:lstStyle/>
          <a:p>
            <a:r>
              <a:rPr lang="en-AU" dirty="0"/>
              <a:t>What’s in a standard drink? (3)</a:t>
            </a:r>
          </a:p>
        </p:txBody>
      </p:sp>
      <p:sp>
        <p:nvSpPr>
          <p:cNvPr id="8" name="Arrow: Right 7">
            <a:extLst>
              <a:ext uri="{FF2B5EF4-FFF2-40B4-BE49-F238E27FC236}">
                <a16:creationId xmlns:a16="http://schemas.microsoft.com/office/drawing/2014/main" id="{D07C048A-BDAB-6BAD-96A7-9484CF8CD249}"/>
              </a:ext>
            </a:extLst>
          </p:cNvPr>
          <p:cNvSpPr/>
          <p:nvPr/>
        </p:nvSpPr>
        <p:spPr>
          <a:xfrm>
            <a:off x="1407864" y="2920091"/>
            <a:ext cx="2430606" cy="9005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a:bodyPr>
          <a:lstStyle/>
          <a:p>
            <a:pPr algn="ctr"/>
            <a:r>
              <a:rPr lang="en-AU" dirty="0"/>
              <a:t>No. of std drinks</a:t>
            </a:r>
          </a:p>
        </p:txBody>
      </p:sp>
      <p:sp>
        <p:nvSpPr>
          <p:cNvPr id="9" name="Arrow: Right 8">
            <a:extLst>
              <a:ext uri="{FF2B5EF4-FFF2-40B4-BE49-F238E27FC236}">
                <a16:creationId xmlns:a16="http://schemas.microsoft.com/office/drawing/2014/main" id="{0144F741-7DE1-98C2-A38B-F977EEE159DD}"/>
              </a:ext>
            </a:extLst>
          </p:cNvPr>
          <p:cNvSpPr/>
          <p:nvPr/>
        </p:nvSpPr>
        <p:spPr>
          <a:xfrm>
            <a:off x="1407864" y="4723388"/>
            <a:ext cx="2430606" cy="9005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a:bodyPr>
          <a:lstStyle/>
          <a:p>
            <a:pPr algn="ctr"/>
            <a:r>
              <a:rPr lang="en-AU" dirty="0"/>
              <a:t>No. of std drinks</a:t>
            </a:r>
          </a:p>
        </p:txBody>
      </p:sp>
      <p:pic>
        <p:nvPicPr>
          <p:cNvPr id="2050" name="Picture 2" descr="QPS Drink Rite standard drinks">
            <a:extLst>
              <a:ext uri="{FF2B5EF4-FFF2-40B4-BE49-F238E27FC236}">
                <a16:creationId xmlns:a16="http://schemas.microsoft.com/office/drawing/2014/main" id="{95CC21D8-10FE-C506-213A-CBA720D369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9" t="12054" r="3165"/>
          <a:stretch>
            <a:fillRect/>
          </a:stretch>
        </p:blipFill>
        <p:spPr bwMode="auto">
          <a:xfrm>
            <a:off x="3838470" y="1189377"/>
            <a:ext cx="8189406" cy="52625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0DBDBAA-7CC8-5B8F-5F8D-7C613D992F70}"/>
              </a:ext>
              <a:ext uri="{C183D7F6-B498-43B3-948B-1728B52AA6E4}">
                <adec:decorative xmlns:adec="http://schemas.microsoft.com/office/drawing/2017/decorative" val="1"/>
              </a:ext>
            </a:extLst>
          </p:cNvPr>
          <p:cNvSpPr txBox="1"/>
          <p:nvPr/>
        </p:nvSpPr>
        <p:spPr>
          <a:xfrm>
            <a:off x="7317347" y="6491020"/>
            <a:ext cx="6754304" cy="261610"/>
          </a:xfrm>
          <a:prstGeom prst="rect">
            <a:avLst/>
          </a:prstGeom>
          <a:noFill/>
        </p:spPr>
        <p:txBody>
          <a:bodyPr wrap="square">
            <a:spAutoFit/>
          </a:bodyPr>
          <a:lstStyle/>
          <a:p>
            <a:r>
              <a:rPr lang="en-AU" sz="1100" dirty="0"/>
              <a:t>Image: Queensland Police Service, </a:t>
            </a:r>
            <a:r>
              <a:rPr lang="en-AU" sz="1100" i="1" dirty="0"/>
              <a:t>What’s Your Limit?</a:t>
            </a:r>
            <a:r>
              <a:rPr lang="en-AU" sz="1100" dirty="0"/>
              <a:t> campaign</a:t>
            </a:r>
          </a:p>
        </p:txBody>
      </p:sp>
      <p:sp>
        <p:nvSpPr>
          <p:cNvPr id="2" name="Slide Number Placeholder 1">
            <a:extLst>
              <a:ext uri="{FF2B5EF4-FFF2-40B4-BE49-F238E27FC236}">
                <a16:creationId xmlns:a16="http://schemas.microsoft.com/office/drawing/2014/main" id="{04C943E8-20F5-B931-9251-EF98511E3D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33334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3AA8EF-559B-4EBD-1DD6-3914678847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A7DBC322-9298-EB30-6451-F2B95E0E45CC}"/>
              </a:ext>
            </a:extLst>
          </p:cNvPr>
          <p:cNvSpPr>
            <a:spLocks noGrp="1"/>
          </p:cNvSpPr>
          <p:nvPr>
            <p:ph type="title"/>
          </p:nvPr>
        </p:nvSpPr>
        <p:spPr/>
        <p:txBody>
          <a:bodyPr/>
          <a:lstStyle/>
          <a:p>
            <a:r>
              <a:rPr lang="en-AU" dirty="0"/>
              <a:t>Standard drinks calculations (1)</a:t>
            </a:r>
          </a:p>
        </p:txBody>
      </p:sp>
      <p:sp>
        <p:nvSpPr>
          <p:cNvPr id="4" name="Text Placeholder 3">
            <a:extLst>
              <a:ext uri="{FF2B5EF4-FFF2-40B4-BE49-F238E27FC236}">
                <a16:creationId xmlns:a16="http://schemas.microsoft.com/office/drawing/2014/main" id="{D54335CE-7C00-DC41-8268-DFD36F588F58}"/>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p:pic>
        <p:nvPicPr>
          <p:cNvPr id="9" name="Graphic 8" descr="Man with wavy hair">
            <a:extLst>
              <a:ext uri="{FF2B5EF4-FFF2-40B4-BE49-F238E27FC236}">
                <a16:creationId xmlns:a16="http://schemas.microsoft.com/office/drawing/2014/main" id="{DD6C4755-AE95-E1D4-0C51-27D571FD1E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776" y="2733152"/>
            <a:ext cx="1492501" cy="2079714"/>
          </a:xfrm>
          <a:prstGeom prst="rect">
            <a:avLst/>
          </a:prstGeom>
        </p:spPr>
      </p:pic>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F4517EED-17BC-131D-0FDE-4C6930B55F69}"/>
                  </a:ext>
                </a:extLst>
              </p:cNvPr>
              <p:cNvSpPr/>
              <p:nvPr/>
            </p:nvSpPr>
            <p:spPr>
              <a:xfrm>
                <a:off x="2692958" y="2140299"/>
                <a:ext cx="2491991" cy="1288701"/>
              </a:xfrm>
              <a:prstGeom prst="wedgeRoundRectCallout">
                <a:avLst>
                  <a:gd name="adj1" fmla="val -75268"/>
                  <a:gd name="adj2" fmla="val 1100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 drank </a:t>
                </a:r>
                <a14:m>
                  <m:oMath xmlns:m="http://schemas.openxmlformats.org/officeDocument/2006/math">
                    <m:r>
                      <a:rPr lang="en-AU" i="1" dirty="0" smtClean="0">
                        <a:latin typeface="Cambria Math" panose="02040503050406030204" pitchFamily="18" charset="0"/>
                      </a:rPr>
                      <m:t>6</m:t>
                    </m:r>
                  </m:oMath>
                </a14:m>
                <a:r>
                  <a:rPr lang="en-AU" dirty="0"/>
                  <a:t> beers at the party’</a:t>
                </a:r>
              </a:p>
            </p:txBody>
          </p:sp>
        </mc:Choice>
        <mc:Fallback xmlns="">
          <p:sp>
            <p:nvSpPr>
              <p:cNvPr id="10" name="Speech Bubble: Rectangle with Corners Rounded 9">
                <a:extLst>
                  <a:ext uri="{FF2B5EF4-FFF2-40B4-BE49-F238E27FC236}">
                    <a16:creationId xmlns:a16="http://schemas.microsoft.com/office/drawing/2014/main" id="{F4517EED-17BC-131D-0FDE-4C6930B55F69}"/>
                  </a:ext>
                </a:extLst>
              </p:cNvPr>
              <p:cNvSpPr>
                <a:spLocks noRot="1" noChangeAspect="1" noMove="1" noResize="1" noEditPoints="1" noAdjustHandles="1" noChangeArrowheads="1" noChangeShapeType="1" noTextEdit="1"/>
              </p:cNvSpPr>
              <p:nvPr/>
            </p:nvSpPr>
            <p:spPr>
              <a:xfrm>
                <a:off x="2692958" y="2140299"/>
                <a:ext cx="2491991" cy="1288701"/>
              </a:xfrm>
              <a:prstGeom prst="wedgeRoundRectCallout">
                <a:avLst>
                  <a:gd name="adj1" fmla="val -75268"/>
                  <a:gd name="adj2" fmla="val 110063"/>
                  <a:gd name="adj3" fmla="val 16667"/>
                </a:avLst>
              </a:prstGeom>
              <a:blipFill>
                <a:blip r:embed="rId4"/>
                <a:stretch>
                  <a:fillRect r="-2111"/>
                </a:stretch>
              </a:blipFill>
            </p:spPr>
            <p:txBody>
              <a:bodyPr/>
              <a:lstStyle/>
              <a:p>
                <a:r>
                  <a:rPr lang="en-AU">
                    <a:noFill/>
                  </a:rPr>
                  <a:t> </a:t>
                </a:r>
              </a:p>
            </p:txBody>
          </p:sp>
        </mc:Fallback>
      </mc:AlternateContent>
      <p:pic>
        <p:nvPicPr>
          <p:cNvPr id="6" name="Picture 5" descr="A close up of information on the back of a a bottle of beer&#10;&#10;">
            <a:extLst>
              <a:ext uri="{FF2B5EF4-FFF2-40B4-BE49-F238E27FC236}">
                <a16:creationId xmlns:a16="http://schemas.microsoft.com/office/drawing/2014/main" id="{C87CEC10-BC1A-197F-3E30-D392237B3DCE}"/>
              </a:ext>
            </a:extLst>
          </p:cNvPr>
          <p:cNvPicPr>
            <a:picLocks noChangeAspect="1"/>
          </p:cNvPicPr>
          <p:nvPr/>
        </p:nvPicPr>
        <p:blipFill>
          <a:blip r:embed="rId5">
            <a:extLst>
              <a:ext uri="{28A0092B-C50C-407E-A947-70E740481C1C}">
                <a14:useLocalDpi xmlns:a14="http://schemas.microsoft.com/office/drawing/2010/main" val="0"/>
              </a:ext>
            </a:extLst>
          </a:blip>
          <a:srcRect l="26659" t="33857" r="37439" b="10645"/>
          <a:stretch>
            <a:fillRect/>
          </a:stretch>
        </p:blipFill>
        <p:spPr>
          <a:xfrm rot="5400000">
            <a:off x="7613168" y="1457882"/>
            <a:ext cx="2491991" cy="5136165"/>
          </a:xfrm>
          <a:prstGeom prst="rect">
            <a:avLst/>
          </a:prstGeom>
        </p:spPr>
      </p:pic>
      <p:sp>
        <p:nvSpPr>
          <p:cNvPr id="5" name="TextBox 4">
            <a:extLst>
              <a:ext uri="{FF2B5EF4-FFF2-40B4-BE49-F238E27FC236}">
                <a16:creationId xmlns:a16="http://schemas.microsoft.com/office/drawing/2014/main" id="{976125E3-B872-0763-3266-7278B734B089}"/>
              </a:ext>
              <a:ext uri="{C183D7F6-B498-43B3-948B-1728B52AA6E4}">
                <adec:decorative xmlns:adec="http://schemas.microsoft.com/office/drawing/2017/decorative" val="1"/>
              </a:ext>
            </a:extLst>
          </p:cNvPr>
          <p:cNvSpPr txBox="1"/>
          <p:nvPr/>
        </p:nvSpPr>
        <p:spPr>
          <a:xfrm>
            <a:off x="6291081" y="5548528"/>
            <a:ext cx="5086525" cy="262550"/>
          </a:xfrm>
          <a:prstGeom prst="rect">
            <a:avLst/>
          </a:prstGeom>
          <a:noFill/>
        </p:spPr>
        <p:txBody>
          <a:bodyPr wrap="square" lIns="0" tIns="0" rIns="0" bIns="0" rtlCol="0">
            <a:noAutofit/>
          </a:bodyPr>
          <a:lstStyle/>
          <a:p>
            <a:pPr algn="l"/>
            <a:r>
              <a:rPr lang="en-AU" sz="1050" dirty="0">
                <a:solidFill>
                  <a:schemeClr val="accent2"/>
                </a:solidFill>
              </a:rPr>
              <a:t>Image supplied by Mathematics Curriculum Team</a:t>
            </a:r>
          </a:p>
        </p:txBody>
      </p:sp>
    </p:spTree>
    <p:extLst>
      <p:ext uri="{BB962C8B-B14F-4D97-AF65-F5344CB8AC3E}">
        <p14:creationId xmlns:p14="http://schemas.microsoft.com/office/powerpoint/2010/main" val="27555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4D89-2815-7E6E-5C83-8A90B4303C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B6AC0920-0EFB-113F-7EFB-65FA40F6D011}"/>
              </a:ext>
            </a:extLst>
          </p:cNvPr>
          <p:cNvSpPr>
            <a:spLocks noGrp="1"/>
          </p:cNvSpPr>
          <p:nvPr>
            <p:ph type="title"/>
          </p:nvPr>
        </p:nvSpPr>
        <p:spPr/>
        <p:txBody>
          <a:bodyPr/>
          <a:lstStyle/>
          <a:p>
            <a:r>
              <a:rPr lang="en-AU" dirty="0"/>
              <a:t>Standard drinks calculations (2)</a:t>
            </a:r>
          </a:p>
        </p:txBody>
      </p:sp>
      <p:sp>
        <p:nvSpPr>
          <p:cNvPr id="4" name="Text Placeholder 3">
            <a:extLst>
              <a:ext uri="{FF2B5EF4-FFF2-40B4-BE49-F238E27FC236}">
                <a16:creationId xmlns:a16="http://schemas.microsoft.com/office/drawing/2014/main" id="{606CDFC2-1730-2ED1-3B10-9AEA09D893C9}"/>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p:sp>
        <p:nvSpPr>
          <p:cNvPr id="5" name="Text Placeholder 4">
            <a:extLst>
              <a:ext uri="{FF2B5EF4-FFF2-40B4-BE49-F238E27FC236}">
                <a16:creationId xmlns:a16="http://schemas.microsoft.com/office/drawing/2014/main" id="{4F2AC21A-1977-0B77-641F-21ECCD8CC829}"/>
              </a:ext>
            </a:extLst>
          </p:cNvPr>
          <p:cNvSpPr>
            <a:spLocks noGrp="1"/>
          </p:cNvSpPr>
          <p:nvPr>
            <p:ph type="body" sz="quarter" idx="17"/>
          </p:nvPr>
        </p:nvSpPr>
        <p:spPr/>
        <p:txBody>
          <a:bodyPr/>
          <a:lstStyle/>
          <a:p>
            <a:r>
              <a:rPr lang="en-AU" dirty="0"/>
              <a:t>Chris is a male who weighs 84 kg. One evening he has dinner and drinks at a bar, arriving at 5 pm and leaving at 11:30 pm. The table below outlines what Chris drank. </a:t>
            </a:r>
          </a:p>
        </p:txBody>
      </p:sp>
      <p:graphicFrame>
        <p:nvGraphicFramePr>
          <p:cNvPr id="6" name="Table 5" descr="A table showing different types of alcoholic drinks, the standard drinks they contain and the number of drinks consumed. ">
            <a:extLst>
              <a:ext uri="{FF2B5EF4-FFF2-40B4-BE49-F238E27FC236}">
                <a16:creationId xmlns:a16="http://schemas.microsoft.com/office/drawing/2014/main" id="{68929C50-ADBE-2190-C4E8-8D3E62D92B23}"/>
              </a:ext>
            </a:extLst>
          </p:cNvPr>
          <p:cNvGraphicFramePr>
            <a:graphicFrameLocks noGrp="1"/>
          </p:cNvGraphicFramePr>
          <p:nvPr>
            <p:extLst>
              <p:ext uri="{D42A27DB-BD31-4B8C-83A1-F6EECF244321}">
                <p14:modId xmlns:p14="http://schemas.microsoft.com/office/powerpoint/2010/main" val="2376423383"/>
              </p:ext>
            </p:extLst>
          </p:nvPr>
        </p:nvGraphicFramePr>
        <p:xfrm>
          <a:off x="1003094" y="3429000"/>
          <a:ext cx="9859176" cy="2722352"/>
        </p:xfrm>
        <a:graphic>
          <a:graphicData uri="http://schemas.openxmlformats.org/drawingml/2006/table">
            <a:tbl>
              <a:tblPr firstRow="1" bandRow="1">
                <a:tableStyleId>{69012ECD-51FC-41F1-AA8D-1B2483CD663E}</a:tableStyleId>
              </a:tblPr>
              <a:tblGrid>
                <a:gridCol w="3286392">
                  <a:extLst>
                    <a:ext uri="{9D8B030D-6E8A-4147-A177-3AD203B41FA5}">
                      <a16:colId xmlns:a16="http://schemas.microsoft.com/office/drawing/2014/main" val="327346841"/>
                    </a:ext>
                  </a:extLst>
                </a:gridCol>
                <a:gridCol w="3286392">
                  <a:extLst>
                    <a:ext uri="{9D8B030D-6E8A-4147-A177-3AD203B41FA5}">
                      <a16:colId xmlns:a16="http://schemas.microsoft.com/office/drawing/2014/main" val="3991033737"/>
                    </a:ext>
                  </a:extLst>
                </a:gridCol>
                <a:gridCol w="3286392">
                  <a:extLst>
                    <a:ext uri="{9D8B030D-6E8A-4147-A177-3AD203B41FA5}">
                      <a16:colId xmlns:a16="http://schemas.microsoft.com/office/drawing/2014/main" val="3723692304"/>
                    </a:ext>
                  </a:extLst>
                </a:gridCol>
              </a:tblGrid>
              <a:tr h="680588">
                <a:tc>
                  <a:txBody>
                    <a:bodyPr/>
                    <a:lstStyle/>
                    <a:p>
                      <a:r>
                        <a:rPr lang="en-AU" dirty="0"/>
                        <a:t>Type of drink</a:t>
                      </a:r>
                    </a:p>
                  </a:txBody>
                  <a:tcPr/>
                </a:tc>
                <a:tc>
                  <a:txBody>
                    <a:bodyPr/>
                    <a:lstStyle/>
                    <a:p>
                      <a:r>
                        <a:rPr lang="en-AU" dirty="0"/>
                        <a:t>No. of standard drinks</a:t>
                      </a:r>
                    </a:p>
                  </a:txBody>
                  <a:tcPr/>
                </a:tc>
                <a:tc>
                  <a:txBody>
                    <a:bodyPr/>
                    <a:lstStyle/>
                    <a:p>
                      <a:r>
                        <a:rPr lang="en-AU" dirty="0"/>
                        <a:t>No. of drinks consumed</a:t>
                      </a:r>
                    </a:p>
                  </a:txBody>
                  <a:tcPr/>
                </a:tc>
                <a:extLst>
                  <a:ext uri="{0D108BD9-81ED-4DB2-BD59-A6C34878D82A}">
                    <a16:rowId xmlns:a16="http://schemas.microsoft.com/office/drawing/2014/main" val="2876414823"/>
                  </a:ext>
                </a:extLst>
              </a:tr>
              <a:tr h="680588">
                <a:tc>
                  <a:txBody>
                    <a:bodyPr/>
                    <a:lstStyle/>
                    <a:p>
                      <a:r>
                        <a:rPr lang="en-AU" dirty="0"/>
                        <a:t>Mid strength beer</a:t>
                      </a:r>
                    </a:p>
                  </a:txBody>
                  <a:tcPr/>
                </a:tc>
                <a:tc>
                  <a:txBody>
                    <a:bodyPr/>
                    <a:lstStyle/>
                    <a:p>
                      <a:r>
                        <a:rPr lang="en-AU" dirty="0"/>
                        <a:t>1.1</a:t>
                      </a:r>
                    </a:p>
                  </a:txBody>
                  <a:tcPr/>
                </a:tc>
                <a:tc>
                  <a:txBody>
                    <a:bodyPr/>
                    <a:lstStyle/>
                    <a:p>
                      <a:r>
                        <a:rPr lang="en-AU" dirty="0"/>
                        <a:t>2</a:t>
                      </a:r>
                    </a:p>
                  </a:txBody>
                  <a:tcPr/>
                </a:tc>
                <a:extLst>
                  <a:ext uri="{0D108BD9-81ED-4DB2-BD59-A6C34878D82A}">
                    <a16:rowId xmlns:a16="http://schemas.microsoft.com/office/drawing/2014/main" val="4272973376"/>
                  </a:ext>
                </a:extLst>
              </a:tr>
              <a:tr h="680588">
                <a:tc>
                  <a:txBody>
                    <a:bodyPr/>
                    <a:lstStyle/>
                    <a:p>
                      <a:r>
                        <a:rPr lang="en-AU" dirty="0"/>
                        <a:t>Pre-mix spirit</a:t>
                      </a:r>
                    </a:p>
                  </a:txBody>
                  <a:tcPr/>
                </a:tc>
                <a:tc>
                  <a:txBody>
                    <a:bodyPr/>
                    <a:lstStyle/>
                    <a:p>
                      <a:r>
                        <a:rPr lang="en-AU" dirty="0"/>
                        <a:t>1.4</a:t>
                      </a:r>
                    </a:p>
                  </a:txBody>
                  <a:tcPr/>
                </a:tc>
                <a:tc>
                  <a:txBody>
                    <a:bodyPr/>
                    <a:lstStyle/>
                    <a:p>
                      <a:r>
                        <a:rPr lang="en-AU" dirty="0"/>
                        <a:t>3</a:t>
                      </a:r>
                    </a:p>
                  </a:txBody>
                  <a:tcPr/>
                </a:tc>
                <a:extLst>
                  <a:ext uri="{0D108BD9-81ED-4DB2-BD59-A6C34878D82A}">
                    <a16:rowId xmlns:a16="http://schemas.microsoft.com/office/drawing/2014/main" val="2677538697"/>
                  </a:ext>
                </a:extLst>
              </a:tr>
              <a:tr h="680588">
                <a:tc>
                  <a:txBody>
                    <a:bodyPr/>
                    <a:lstStyle/>
                    <a:p>
                      <a:r>
                        <a:rPr lang="en-AU" dirty="0"/>
                        <a:t>Serve of port</a:t>
                      </a:r>
                    </a:p>
                  </a:txBody>
                  <a:tcPr/>
                </a:tc>
                <a:tc>
                  <a:txBody>
                    <a:bodyPr/>
                    <a:lstStyle/>
                    <a:p>
                      <a:r>
                        <a:rPr lang="en-AU" dirty="0"/>
                        <a:t>0.8</a:t>
                      </a:r>
                    </a:p>
                  </a:txBody>
                  <a:tcPr/>
                </a:tc>
                <a:tc>
                  <a:txBody>
                    <a:bodyPr/>
                    <a:lstStyle/>
                    <a:p>
                      <a:r>
                        <a:rPr lang="en-AU" dirty="0"/>
                        <a:t>1</a:t>
                      </a:r>
                    </a:p>
                  </a:txBody>
                  <a:tcPr/>
                </a:tc>
                <a:extLst>
                  <a:ext uri="{0D108BD9-81ED-4DB2-BD59-A6C34878D82A}">
                    <a16:rowId xmlns:a16="http://schemas.microsoft.com/office/drawing/2014/main" val="2663149382"/>
                  </a:ext>
                </a:extLst>
              </a:tr>
            </a:tbl>
          </a:graphicData>
        </a:graphic>
      </p:graphicFrame>
    </p:spTree>
    <p:extLst>
      <p:ext uri="{BB962C8B-B14F-4D97-AF65-F5344CB8AC3E}">
        <p14:creationId xmlns:p14="http://schemas.microsoft.com/office/powerpoint/2010/main" val="401845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EE9AF8-2459-C9D7-C564-04E6EA38A5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60061BAF-353D-D930-989D-75502344B63C}"/>
              </a:ext>
            </a:extLst>
          </p:cNvPr>
          <p:cNvSpPr>
            <a:spLocks noGrp="1"/>
          </p:cNvSpPr>
          <p:nvPr>
            <p:ph type="title"/>
          </p:nvPr>
        </p:nvSpPr>
        <p:spPr/>
        <p:txBody>
          <a:bodyPr/>
          <a:lstStyle/>
          <a:p>
            <a:r>
              <a:rPr lang="en-AU" dirty="0"/>
              <a:t>Standard drinks calculations (3)</a:t>
            </a:r>
          </a:p>
        </p:txBody>
      </p:sp>
      <p:sp>
        <p:nvSpPr>
          <p:cNvPr id="4" name="Text Placeholder 3">
            <a:extLst>
              <a:ext uri="{FF2B5EF4-FFF2-40B4-BE49-F238E27FC236}">
                <a16:creationId xmlns:a16="http://schemas.microsoft.com/office/drawing/2014/main" id="{37CEDCC9-9EE7-74FB-BCCF-4BAE24DE0BFA}"/>
              </a:ext>
            </a:extLst>
          </p:cNvPr>
          <p:cNvSpPr>
            <a:spLocks noGrp="1"/>
          </p:cNvSpPr>
          <p:nvPr>
            <p:ph type="body" sz="quarter" idx="18"/>
          </p:nvPr>
        </p:nvSpPr>
        <p:spPr/>
        <p:txBody>
          <a:bodyPr/>
          <a:lstStyle/>
          <a:p>
            <a:r>
              <a:rPr lang="en-AU" dirty="0"/>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F2B6714-5E7E-6F92-B9D6-02B403EE86F0}"/>
                  </a:ext>
                </a:extLst>
              </p:cNvPr>
              <p:cNvSpPr>
                <a:spLocks noGrp="1"/>
              </p:cNvSpPr>
              <p:nvPr>
                <p:ph type="body" sz="quarter" idx="17"/>
              </p:nvPr>
            </p:nvSpPr>
            <p:spPr/>
            <p:txBody>
              <a:bodyPr/>
              <a:lstStyle/>
              <a:p>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𝑚𝑎𝑙𝑒</m:t>
                          </m:r>
                        </m:sub>
                      </m:sSub>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10</m:t>
                          </m:r>
                          <m:r>
                            <a:rPr lang="en-AU" i="1">
                              <a:latin typeface="Cambria Math" panose="02040503050406030204" pitchFamily="18" charset="0"/>
                            </a:rPr>
                            <m:t>𝑁</m:t>
                          </m:r>
                          <m:r>
                            <a:rPr lang="en-AU" i="1">
                              <a:latin typeface="Cambria Math" panose="02040503050406030204" pitchFamily="18" charset="0"/>
                            </a:rPr>
                            <m:t>−7.5</m:t>
                          </m:r>
                          <m:r>
                            <a:rPr lang="en-AU" i="1">
                              <a:latin typeface="Cambria Math" panose="02040503050406030204" pitchFamily="18" charset="0"/>
                            </a:rPr>
                            <m:t>𝐻</m:t>
                          </m:r>
                        </m:num>
                        <m:den>
                          <m:r>
                            <a:rPr lang="en-AU" i="1">
                              <a:latin typeface="Cambria Math" panose="02040503050406030204" pitchFamily="18" charset="0"/>
                            </a:rPr>
                            <m:t>6.8</m:t>
                          </m:r>
                          <m:r>
                            <a:rPr lang="en-AU" i="1">
                              <a:latin typeface="Cambria Math" panose="02040503050406030204" pitchFamily="18" charset="0"/>
                            </a:rPr>
                            <m:t>𝑀</m:t>
                          </m:r>
                        </m:den>
                      </m:f>
                    </m:oMath>
                    <m:oMath xmlns:m="http://schemas.openxmlformats.org/officeDocument/2006/math">
                      <m:r>
                        <a:rPr lang="en-AU" b="0" i="1" smtClean="0">
                          <a:latin typeface="Cambria Math" panose="02040503050406030204" pitchFamily="18" charset="0"/>
                        </a:rPr>
                        <m:t>𝐻</m:t>
                      </m:r>
                      <m:r>
                        <m:rPr>
                          <m:aln/>
                        </m:rPr>
                        <a:rPr lang="en-AU" b="0" i="1" smtClean="0">
                          <a:latin typeface="Cambria Math" panose="02040503050406030204" pitchFamily="18" charset="0"/>
                        </a:rPr>
                        <m:t>=</m:t>
                      </m:r>
                      <m:r>
                        <a:rPr lang="en-AU" b="0" i="1" smtClean="0">
                          <a:latin typeface="Cambria Math" panose="02040503050406030204" pitchFamily="18" charset="0"/>
                        </a:rPr>
                        <m:t>6.5</m:t>
                      </m:r>
                    </m:oMath>
                    <m:oMath xmlns:m="http://schemas.openxmlformats.org/officeDocument/2006/math">
                      <m:r>
                        <a:rPr lang="en-AU" b="0" i="1" smtClean="0">
                          <a:latin typeface="Cambria Math" panose="02040503050406030204" pitchFamily="18" charset="0"/>
                        </a:rPr>
                        <m:t>𝑀</m:t>
                      </m:r>
                      <m:r>
                        <m:rPr>
                          <m:aln/>
                        </m:rPr>
                        <a:rPr lang="en-AU" b="0" i="1" smtClean="0">
                          <a:latin typeface="Cambria Math" panose="02040503050406030204" pitchFamily="18" charset="0"/>
                        </a:rPr>
                        <m:t>=</m:t>
                      </m:r>
                      <m:r>
                        <a:rPr lang="en-AU" b="0" i="1" smtClean="0">
                          <a:latin typeface="Cambria Math" panose="02040503050406030204" pitchFamily="18" charset="0"/>
                        </a:rPr>
                        <m:t>84</m:t>
                      </m:r>
                    </m:oMath>
                    <m:oMath xmlns:m="http://schemas.openxmlformats.org/officeDocument/2006/math">
                      <m:r>
                        <a:rPr lang="en-AU" b="0" i="1" smtClean="0">
                          <a:latin typeface="Cambria Math" panose="02040503050406030204" pitchFamily="18" charset="0"/>
                        </a:rPr>
                        <m:t>𝑁</m:t>
                      </m:r>
                      <m:r>
                        <m:rPr>
                          <m:aln/>
                        </m:rPr>
                        <a:rPr lang="en-AU" b="0" i="1" smtClean="0">
                          <a:latin typeface="Cambria Math" panose="02040503050406030204" pitchFamily="18" charset="0"/>
                        </a:rPr>
                        <m:t>=</m:t>
                      </m:r>
                      <m:r>
                        <a:rPr lang="en-AU" b="0" i="1" smtClean="0">
                          <a:latin typeface="Cambria Math" panose="02040503050406030204" pitchFamily="18" charset="0"/>
                        </a:rPr>
                        <m:t>2×1.1+1.4×3+0.8=7.2</m:t>
                      </m:r>
                    </m:oMath>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𝑚𝑎𝑙𝑒</m:t>
                          </m:r>
                        </m:sub>
                      </m:sSub>
                      <m:r>
                        <m:rPr>
                          <m:aln/>
                        </m:rPr>
                        <a:rPr lang="en-AU" i="1">
                          <a:latin typeface="Cambria Math" panose="02040503050406030204" pitchFamily="18" charset="0"/>
                        </a:rPr>
                        <m:t>=</m:t>
                      </m:r>
                      <m:f>
                        <m:fPr>
                          <m:ctrlPr>
                            <a:rPr lang="en-AU" i="1" smtClean="0">
                              <a:latin typeface="Cambria Math" panose="02040503050406030204" pitchFamily="18" charset="0"/>
                            </a:rPr>
                          </m:ctrlPr>
                        </m:fPr>
                        <m:num>
                          <m:r>
                            <a:rPr lang="en-AU" i="1">
                              <a:latin typeface="Cambria Math" panose="02040503050406030204" pitchFamily="18" charset="0"/>
                            </a:rPr>
                            <m:t>10</m:t>
                          </m:r>
                          <m:r>
                            <a:rPr lang="en-AU" b="0" i="1" smtClean="0">
                              <a:latin typeface="Cambria Math" panose="02040503050406030204" pitchFamily="18" charset="0"/>
                            </a:rPr>
                            <m:t>×7.2</m:t>
                          </m:r>
                          <m:r>
                            <a:rPr lang="en-AU" i="1">
                              <a:latin typeface="Cambria Math" panose="02040503050406030204" pitchFamily="18" charset="0"/>
                            </a:rPr>
                            <m:t>−7.5</m:t>
                          </m:r>
                          <m:r>
                            <a:rPr lang="en-AU" b="0" i="1" smtClean="0">
                              <a:latin typeface="Cambria Math" panose="02040503050406030204" pitchFamily="18" charset="0"/>
                            </a:rPr>
                            <m:t>×6.5</m:t>
                          </m:r>
                        </m:num>
                        <m:den>
                          <m:r>
                            <a:rPr lang="en-AU" i="1">
                              <a:latin typeface="Cambria Math" panose="02040503050406030204" pitchFamily="18" charset="0"/>
                            </a:rPr>
                            <m:t>6.8</m:t>
                          </m:r>
                          <m:r>
                            <a:rPr lang="en-AU" b="0" i="1" smtClean="0">
                              <a:latin typeface="Cambria Math" panose="02040503050406030204" pitchFamily="18" charset="0"/>
                            </a:rPr>
                            <m:t>×84</m:t>
                          </m:r>
                        </m:den>
                      </m:f>
                    </m:oMath>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𝑚𝑎𝑙𝑒</m:t>
                          </m:r>
                        </m:sub>
                      </m:sSub>
                      <m:r>
                        <m:rPr>
                          <m:aln/>
                        </m:rPr>
                        <a:rPr lang="en-AU" i="1">
                          <a:latin typeface="Cambria Math" panose="02040503050406030204" pitchFamily="18" charset="0"/>
                        </a:rPr>
                        <m:t>=</m:t>
                      </m:r>
                      <m:r>
                        <a:rPr lang="en-AU" i="1">
                          <a:latin typeface="Cambria Math" panose="02040503050406030204" pitchFamily="18" charset="0"/>
                        </a:rPr>
                        <m:t>0.041</m:t>
                      </m:r>
                    </m:oMath>
                  </m:oMathPara>
                </a14:m>
                <a:endParaRPr lang="en-AU" b="0" i="1" dirty="0">
                  <a:latin typeface="Cambria Math" panose="02040503050406030204" pitchFamily="18" charset="0"/>
                </a:endParaRPr>
              </a:p>
              <a:p>
                <a:pPr/>
                <a:br>
                  <a:rPr lang="en-AU"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 </m:t>
                      </m:r>
                    </m:oMath>
                  </m:oMathPara>
                </a14:m>
                <a:endParaRPr lang="en-AU" dirty="0"/>
              </a:p>
            </p:txBody>
          </p:sp>
        </mc:Choice>
        <mc:Fallback xmlns="">
          <p:sp>
            <p:nvSpPr>
              <p:cNvPr id="5" name="Text Placeholder 4">
                <a:extLst>
                  <a:ext uri="{FF2B5EF4-FFF2-40B4-BE49-F238E27FC236}">
                    <a16:creationId xmlns:a16="http://schemas.microsoft.com/office/drawing/2014/main" id="{CF2B6714-5E7E-6F92-B9D6-02B403EE86F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5261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11- 12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r>
              <a:rPr lang="en-AU" dirty="0"/>
              <a:t>NESA (NSW Education Standards Authority (2024) </a:t>
            </a:r>
            <a:r>
              <a:rPr lang="en-AU" u="sng" dirty="0">
                <a:hlinkClick r:id="rId7"/>
              </a:rPr>
              <a:t>‘Glossary’</a:t>
            </a:r>
            <a:r>
              <a:rPr lang="en-AU" dirty="0"/>
              <a:t>, </a:t>
            </a:r>
            <a:r>
              <a:rPr lang="en-AU" i="1" dirty="0"/>
              <a:t>Mathematics Standard 11–12 (2024)</a:t>
            </a:r>
            <a:r>
              <a:rPr lang="en-AU" dirty="0"/>
              <a:t>, NESA website, accessed 23 January 2026.</a:t>
            </a:r>
          </a:p>
          <a:p>
            <a:br>
              <a:rPr lang="en-AU" dirty="0"/>
            </a:br>
            <a:endParaRPr lang="en-AU"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know what blood alcohol content (BAC) represents.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use the BAC formula to model real situations. </a:t>
            </a:r>
          </a:p>
          <a:p>
            <a:pPr marL="342900" indent="-342900">
              <a:lnSpc>
                <a:spcPct val="150000"/>
              </a:lnSpc>
              <a:spcAft>
                <a:spcPts val="600"/>
              </a:spcAft>
              <a:buFont typeface="Arial" panose="020B0604020202020204" pitchFamily="34" charset="0"/>
              <a:buChar char="•"/>
            </a:pPr>
            <a:endParaRPr lang="en-AU" sz="2000" dirty="0">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calculate BAC for given scenarios using the formula.</a:t>
            </a:r>
          </a:p>
          <a:p>
            <a:pPr marL="342900" indent="-342900">
              <a:lnSpc>
                <a:spcPct val="150000"/>
              </a:lnSpc>
              <a:spcAft>
                <a:spcPts val="600"/>
              </a:spcAft>
              <a:buFont typeface="Arial"/>
              <a:buChar char="•"/>
            </a:pPr>
            <a:r>
              <a:rPr lang="en-AU" sz="2000" dirty="0">
                <a:cs typeface="Arial" panose="020B0604020202020204" pitchFamily="34" charset="0"/>
              </a:rPr>
              <a:t>I can describe factors that influence a person’s BAC.</a:t>
            </a:r>
          </a:p>
          <a:p>
            <a:pPr marL="342900" indent="-342900">
              <a:lnSpc>
                <a:spcPct val="150000"/>
              </a:lnSpc>
              <a:spcAft>
                <a:spcPts val="600"/>
              </a:spcAft>
              <a:buFont typeface="Arial"/>
              <a:buChar char="•"/>
            </a:pPr>
            <a:r>
              <a:rPr lang="en-AU" sz="2000" dirty="0">
                <a:cs typeface="Arial" panose="020B0604020202020204" pitchFamily="34" charset="0"/>
              </a:rPr>
              <a:t>I can explain the limitations of methods used to estimate BAC</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D0CF2-6F97-3333-8CE7-BFE56FCBC5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70D9F9-0E60-13B9-7F53-55D1E267159B}"/>
              </a:ext>
            </a:extLst>
          </p:cNvPr>
          <p:cNvSpPr>
            <a:spLocks noGrp="1"/>
          </p:cNvSpPr>
          <p:nvPr>
            <p:ph type="title"/>
          </p:nvPr>
        </p:nvSpPr>
        <p:spPr/>
        <p:txBody>
          <a:bodyPr/>
          <a:lstStyle/>
          <a:p>
            <a:r>
              <a:rPr lang="en-AU" dirty="0">
                <a:latin typeface="+mj-lt"/>
              </a:rPr>
              <a:t>Notice and wonder</a:t>
            </a:r>
          </a:p>
        </p:txBody>
      </p:sp>
      <p:sp>
        <p:nvSpPr>
          <p:cNvPr id="13" name="Text Placeholder 12">
            <a:extLst>
              <a:ext uri="{FF2B5EF4-FFF2-40B4-BE49-F238E27FC236}">
                <a16:creationId xmlns:a16="http://schemas.microsoft.com/office/drawing/2014/main" id="{80951AED-BACE-0549-91E0-DFEC39BCDA4E}"/>
              </a:ext>
              <a:ext uri="{C183D7F6-B498-43B3-948B-1728B52AA6E4}">
                <adec:decorative xmlns:adec="http://schemas.microsoft.com/office/drawing/2017/decorative" val="1"/>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E0FF5228-5858-DCF4-D7CC-5166CCEDE1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1026" name="Picture 2" descr="A glass of wine next to a glass of liquid&#10;&#10;Text 'Alternating alcohol and water won't keep you under .05'">
            <a:extLst>
              <a:ext uri="{FF2B5EF4-FFF2-40B4-BE49-F238E27FC236}">
                <a16:creationId xmlns:a16="http://schemas.microsoft.com/office/drawing/2014/main" id="{AF0394E4-BFA4-D85F-F2D3-0401FA36EB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 t="-25897" r="-86" b="25897"/>
          <a:stretch>
            <a:fillRect/>
          </a:stretch>
        </p:blipFill>
        <p:spPr bwMode="auto">
          <a:xfrm>
            <a:off x="547483" y="279645"/>
            <a:ext cx="3893151" cy="5867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empty dinner plate. Text below states, &#10;'Eating a big parma won't keep you under .05'">
            <a:extLst>
              <a:ext uri="{FF2B5EF4-FFF2-40B4-BE49-F238E27FC236}">
                <a16:creationId xmlns:a16="http://schemas.microsoft.com/office/drawing/2014/main" id="{DA034E22-4EC0-3A74-04D1-A84B887FF14D}"/>
              </a:ext>
            </a:extLst>
          </p:cNvPr>
          <p:cNvPicPr>
            <a:picLocks noChangeArrowheads="1"/>
          </p:cNvPicPr>
          <p:nvPr/>
        </p:nvPicPr>
        <p:blipFill rotWithShape="1">
          <a:blip r:embed="rId4">
            <a:extLst>
              <a:ext uri="{28A0092B-C50C-407E-A947-70E740481C1C}">
                <a14:useLocalDpi xmlns:a14="http://schemas.microsoft.com/office/drawing/2010/main" val="0"/>
              </a:ext>
            </a:extLst>
          </a:blip>
          <a:srcRect b="26319"/>
          <a:stretch>
            <a:fillRect/>
          </a:stretch>
        </p:blipFill>
        <p:spPr bwMode="auto">
          <a:xfrm>
            <a:off x="6981919" y="2000428"/>
            <a:ext cx="3893151" cy="3844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FFD415-C538-2298-CAFE-46093A3FBF03}"/>
              </a:ext>
            </a:extLst>
          </p:cNvPr>
          <p:cNvSpPr txBox="1"/>
          <p:nvPr/>
        </p:nvSpPr>
        <p:spPr>
          <a:xfrm>
            <a:off x="547483" y="6224300"/>
            <a:ext cx="6094602" cy="307777"/>
          </a:xfrm>
          <a:prstGeom prst="rect">
            <a:avLst/>
          </a:prstGeom>
          <a:noFill/>
        </p:spPr>
        <p:txBody>
          <a:bodyPr wrap="square">
            <a:spAutoFit/>
          </a:bodyPr>
          <a:lstStyle/>
          <a:p>
            <a:r>
              <a:rPr lang="en-AU" sz="1400" dirty="0"/>
              <a:t>Image: TAC Drink Drive Campaign, NRSPP</a:t>
            </a:r>
          </a:p>
        </p:txBody>
      </p:sp>
      <p:sp>
        <p:nvSpPr>
          <p:cNvPr id="6" name="TextBox 5">
            <a:extLst>
              <a:ext uri="{FF2B5EF4-FFF2-40B4-BE49-F238E27FC236}">
                <a16:creationId xmlns:a16="http://schemas.microsoft.com/office/drawing/2014/main" id="{F9AEBAA1-7B2F-EF0F-BF89-10E54BD2C36A}"/>
              </a:ext>
            </a:extLst>
          </p:cNvPr>
          <p:cNvSpPr txBox="1"/>
          <p:nvPr/>
        </p:nvSpPr>
        <p:spPr>
          <a:xfrm>
            <a:off x="6829568" y="6190223"/>
            <a:ext cx="6094602" cy="307777"/>
          </a:xfrm>
          <a:prstGeom prst="rect">
            <a:avLst/>
          </a:prstGeom>
          <a:noFill/>
        </p:spPr>
        <p:txBody>
          <a:bodyPr wrap="square">
            <a:spAutoFit/>
          </a:bodyPr>
          <a:lstStyle/>
          <a:p>
            <a:r>
              <a:rPr lang="en-AU" sz="1400" dirty="0"/>
              <a:t>Image: TAC Drink Drive Campaign, NRSPP</a:t>
            </a:r>
          </a:p>
        </p:txBody>
      </p:sp>
    </p:spTree>
    <p:extLst>
      <p:ext uri="{BB962C8B-B14F-4D97-AF65-F5344CB8AC3E}">
        <p14:creationId xmlns:p14="http://schemas.microsoft.com/office/powerpoint/2010/main" val="193906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FBE136-77C8-A696-4614-ED099635F5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3" name="Title 2">
            <a:extLst>
              <a:ext uri="{FF2B5EF4-FFF2-40B4-BE49-F238E27FC236}">
                <a16:creationId xmlns:a16="http://schemas.microsoft.com/office/drawing/2014/main" id="{E00D4344-C120-D869-B5DB-2E3B77EA814D}"/>
              </a:ext>
            </a:extLst>
          </p:cNvPr>
          <p:cNvSpPr>
            <a:spLocks noGrp="1"/>
          </p:cNvSpPr>
          <p:nvPr>
            <p:ph type="title"/>
          </p:nvPr>
        </p:nvSpPr>
        <p:spPr/>
        <p:txBody>
          <a:bodyPr/>
          <a:lstStyle/>
          <a:p>
            <a:r>
              <a:rPr lang="en-AU" dirty="0"/>
              <a:t>Blood alcohol content (BAC)</a:t>
            </a:r>
          </a:p>
        </p:txBody>
      </p:sp>
      <p:sp>
        <p:nvSpPr>
          <p:cNvPr id="4" name="Text Placeholder 3">
            <a:extLst>
              <a:ext uri="{FF2B5EF4-FFF2-40B4-BE49-F238E27FC236}">
                <a16:creationId xmlns:a16="http://schemas.microsoft.com/office/drawing/2014/main" id="{5A599F67-77FB-03D0-39B2-0B164BDB2F96}"/>
              </a:ext>
            </a:extLst>
          </p:cNvPr>
          <p:cNvSpPr>
            <a:spLocks noGrp="1"/>
          </p:cNvSpPr>
          <p:nvPr>
            <p:ph type="body" sz="quarter" idx="18"/>
          </p:nvPr>
        </p:nvSpPr>
        <p:spPr/>
        <p:txBody>
          <a:bodyPr/>
          <a:lstStyle/>
          <a:p>
            <a:r>
              <a:rPr lang="en-AU" dirty="0"/>
              <a:t>NESA definition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38227F-EAAA-4BE5-6276-6531303ADEC8}"/>
                  </a:ext>
                </a:extLst>
              </p:cNvPr>
              <p:cNvSpPr>
                <a:spLocks noGrp="1"/>
              </p:cNvSpPr>
              <p:nvPr>
                <p:ph type="body" sz="quarter" idx="17"/>
              </p:nvPr>
            </p:nvSpPr>
            <p:spPr/>
            <p:txBody>
              <a:bodyPr/>
              <a:lstStyle/>
              <a:p>
                <a:r>
                  <a:rPr lang="en-AU" dirty="0"/>
                  <a:t>NESA definition: A measure of the amount of alcohol present in the bloodstream which may be used for legal purposes.</a:t>
                </a:r>
              </a:p>
              <a:p>
                <a:r>
                  <a:rPr lang="en-AU" dirty="0"/>
                  <a:t>Additional information: BAC is measured in grams of alcohol per 100 millilitres of blood (</a:t>
                </a:r>
                <a14:m>
                  <m:oMath xmlns:m="http://schemas.openxmlformats.org/officeDocument/2006/math">
                    <m:r>
                      <m:rPr>
                        <m:sty m:val="p"/>
                      </m:rPr>
                      <a:rPr lang="en-AU" i="0" dirty="0" smtClean="0">
                        <a:latin typeface="Cambria Math" panose="02040503050406030204" pitchFamily="18" charset="0"/>
                      </a:rPr>
                      <m:t>g</m:t>
                    </m:r>
                    <m:r>
                      <a:rPr lang="en-AU" i="1" dirty="0" smtClean="0">
                        <a:latin typeface="Cambria Math" panose="02040503050406030204" pitchFamily="18" charset="0"/>
                      </a:rPr>
                      <m:t>/100</m:t>
                    </m:r>
                    <m:r>
                      <m:rPr>
                        <m:sty m:val="p"/>
                      </m:rPr>
                      <a:rPr lang="en-AU" i="0" dirty="0" smtClean="0">
                        <a:latin typeface="Cambria Math" panose="02040503050406030204" pitchFamily="18" charset="0"/>
                      </a:rPr>
                      <m:t>ml</m:t>
                    </m:r>
                  </m:oMath>
                </a14:m>
                <a:r>
                  <a:rPr lang="en-AU" dirty="0"/>
                  <a:t>). For example, a BAC of </a:t>
                </a:r>
                <a14:m>
                  <m:oMath xmlns:m="http://schemas.openxmlformats.org/officeDocument/2006/math">
                    <m:r>
                      <a:rPr lang="en-AU" i="1" dirty="0" smtClean="0">
                        <a:latin typeface="Cambria Math" panose="02040503050406030204" pitchFamily="18" charset="0"/>
                      </a:rPr>
                      <m:t>0.05</m:t>
                    </m:r>
                  </m:oMath>
                </a14:m>
                <a:r>
                  <a:rPr lang="en-AU" dirty="0"/>
                  <a:t> means there are 0.05 grams of alcohol in every 100 millilitres of blood. </a:t>
                </a:r>
              </a:p>
              <a:p>
                <a:endParaRPr lang="en-AU" dirty="0"/>
              </a:p>
            </p:txBody>
          </p:sp>
        </mc:Choice>
        <mc:Fallback xmlns="">
          <p:sp>
            <p:nvSpPr>
              <p:cNvPr id="5" name="Text Placeholder 4">
                <a:extLst>
                  <a:ext uri="{FF2B5EF4-FFF2-40B4-BE49-F238E27FC236}">
                    <a16:creationId xmlns:a16="http://schemas.microsoft.com/office/drawing/2014/main" id="{9B38227F-EAAA-4BE5-6276-6531303ADEC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r="-14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9062769D-EEAF-64CE-1FEF-316ADDBFCD55}"/>
                  </a:ext>
                </a:extLst>
              </p:cNvPr>
              <p:cNvSpPr/>
              <p:nvPr/>
            </p:nvSpPr>
            <p:spPr>
              <a:xfrm>
                <a:off x="348000" y="4977707"/>
                <a:ext cx="11408571" cy="11630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en-AU" dirty="0"/>
                  <a:t>In NSW, the legal BAC limit depends on your licence type: Learner, P1, and P2 drivers must have a BAC of </a:t>
                </a:r>
                <a14:m>
                  <m:oMath xmlns:m="http://schemas.openxmlformats.org/officeDocument/2006/math">
                    <m:r>
                      <a:rPr lang="en-AU" i="1" dirty="0" smtClean="0">
                        <a:latin typeface="Cambria Math" panose="02040503050406030204" pitchFamily="18" charset="0"/>
                      </a:rPr>
                      <m:t>0.00</m:t>
                    </m:r>
                  </m:oMath>
                </a14:m>
                <a:r>
                  <a:rPr lang="en-AU" dirty="0"/>
                  <a:t>, while full licence holders must stay below </a:t>
                </a:r>
                <a14:m>
                  <m:oMath xmlns:m="http://schemas.openxmlformats.org/officeDocument/2006/math">
                    <m:r>
                      <a:rPr lang="en-AU" i="1" dirty="0" smtClean="0">
                        <a:latin typeface="Cambria Math" panose="02040503050406030204" pitchFamily="18" charset="0"/>
                      </a:rPr>
                      <m:t>0.05</m:t>
                    </m:r>
                  </m:oMath>
                </a14:m>
                <a:r>
                  <a:rPr lang="en-AU" dirty="0"/>
                  <a:t>. </a:t>
                </a:r>
              </a:p>
            </p:txBody>
          </p:sp>
        </mc:Choice>
        <mc:Fallback xmlns="">
          <p:sp>
            <p:nvSpPr>
              <p:cNvPr id="6" name="Rectangle: Rounded Corners 5">
                <a:extLst>
                  <a:ext uri="{FF2B5EF4-FFF2-40B4-BE49-F238E27FC236}">
                    <a16:creationId xmlns:a16="http://schemas.microsoft.com/office/drawing/2014/main" id="{9062769D-EEAF-64CE-1FEF-316ADDBFCD55}"/>
                  </a:ext>
                </a:extLst>
              </p:cNvPr>
              <p:cNvSpPr>
                <a:spLocks noRot="1" noChangeAspect="1" noMove="1" noResize="1" noEditPoints="1" noAdjustHandles="1" noChangeArrowheads="1" noChangeShapeType="1" noTextEdit="1"/>
              </p:cNvSpPr>
              <p:nvPr/>
            </p:nvSpPr>
            <p:spPr>
              <a:xfrm>
                <a:off x="348000" y="4977707"/>
                <a:ext cx="11408571" cy="1163072"/>
              </a:xfrm>
              <a:prstGeom prst="round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77301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Estimating BAC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12" name="Text Placeholder 11">
            <a:extLst>
              <a:ext uri="{FF2B5EF4-FFF2-40B4-BE49-F238E27FC236}">
                <a16:creationId xmlns:a16="http://schemas.microsoft.com/office/drawing/2014/main" id="{FA37F51C-F13C-4015-C00B-B3774AEBA21D}"/>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pic>
        <p:nvPicPr>
          <p:cNvPr id="5" name="Graphic 4" descr="Man with undercut">
            <a:extLst>
              <a:ext uri="{FF2B5EF4-FFF2-40B4-BE49-F238E27FC236}">
                <a16:creationId xmlns:a16="http://schemas.microsoft.com/office/drawing/2014/main" id="{64847921-BFD0-6321-809B-F4CD675EC9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065" y="1914215"/>
            <a:ext cx="1508666" cy="1903240"/>
          </a:xfrm>
          <a:prstGeom prst="rect">
            <a:avLst/>
          </a:prstGeom>
        </p:spPr>
      </p:pic>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412B104B-212B-0DF5-BF6C-731978EC7654}"/>
                  </a:ext>
                </a:extLst>
              </p:cNvPr>
              <p:cNvSpPr/>
              <p:nvPr/>
            </p:nvSpPr>
            <p:spPr>
              <a:xfrm>
                <a:off x="4041112" y="1567086"/>
                <a:ext cx="4109775" cy="1933340"/>
              </a:xfrm>
              <a:prstGeom prst="wedgeRoundRectCallout">
                <a:avLst>
                  <a:gd name="adj1" fmla="val -98339"/>
                  <a:gd name="adj2" fmla="val 559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‘To stay under </a:t>
                </a:r>
                <a14:m>
                  <m:oMath xmlns:m="http://schemas.openxmlformats.org/officeDocument/2006/math">
                    <m:r>
                      <a:rPr lang="en-AU" i="1" dirty="0" smtClean="0">
                        <a:latin typeface="Cambria Math" panose="02040503050406030204" pitchFamily="18" charset="0"/>
                      </a:rPr>
                      <m:t>0.05</m:t>
                    </m:r>
                  </m:oMath>
                </a14:m>
                <a:r>
                  <a:rPr lang="en-AU" dirty="0"/>
                  <a:t>, I only have 2 standard drinks in the first hour and one every hour after that…’</a:t>
                </a:r>
              </a:p>
            </p:txBody>
          </p:sp>
        </mc:Choice>
        <mc:Fallback xmlns="">
          <p:sp>
            <p:nvSpPr>
              <p:cNvPr id="6" name="Speech Bubble: Rectangle with Corners Rounded 5">
                <a:extLst>
                  <a:ext uri="{FF2B5EF4-FFF2-40B4-BE49-F238E27FC236}">
                    <a16:creationId xmlns:a16="http://schemas.microsoft.com/office/drawing/2014/main" id="{412B104B-212B-0DF5-BF6C-731978EC7654}"/>
                  </a:ext>
                </a:extLst>
              </p:cNvPr>
              <p:cNvSpPr>
                <a:spLocks noRot="1" noChangeAspect="1" noMove="1" noResize="1" noEditPoints="1" noAdjustHandles="1" noChangeArrowheads="1" noChangeShapeType="1" noTextEdit="1"/>
              </p:cNvSpPr>
              <p:nvPr/>
            </p:nvSpPr>
            <p:spPr>
              <a:xfrm>
                <a:off x="4041112" y="1567086"/>
                <a:ext cx="4109775" cy="1933340"/>
              </a:xfrm>
              <a:prstGeom prst="wedgeRoundRectCallout">
                <a:avLst>
                  <a:gd name="adj1" fmla="val -98339"/>
                  <a:gd name="adj2" fmla="val 55913"/>
                  <a:gd name="adj3" fmla="val 16667"/>
                </a:avLst>
              </a:prstGeom>
              <a:blipFill>
                <a:blip r:embed="rId5"/>
                <a:stretch>
                  <a:fillRect r="-1090"/>
                </a:stretch>
              </a:blipFill>
            </p:spPr>
            <p:txBody>
              <a:bodyPr/>
              <a:lstStyle/>
              <a:p>
                <a:r>
                  <a:rPr lang="en-AU">
                    <a:noFill/>
                  </a:rPr>
                  <a:t> </a:t>
                </a:r>
              </a:p>
            </p:txBody>
          </p:sp>
        </mc:Fallback>
      </mc:AlternateContent>
      <p:pic>
        <p:nvPicPr>
          <p:cNvPr id="7" name="Graphic 6" descr="Man with solid fill">
            <a:extLst>
              <a:ext uri="{FF2B5EF4-FFF2-40B4-BE49-F238E27FC236}">
                <a16:creationId xmlns:a16="http://schemas.microsoft.com/office/drawing/2014/main" id="{503C2339-1B3C-A2FD-B8CB-96A43B1522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89" y="4237080"/>
            <a:ext cx="2005837" cy="2005837"/>
          </a:xfrm>
          <a:prstGeom prst="rect">
            <a:avLst/>
          </a:prstGeom>
        </p:spPr>
      </p:pic>
      <p:sp>
        <p:nvSpPr>
          <p:cNvPr id="10" name="Rectangle 9">
            <a:extLst>
              <a:ext uri="{FF2B5EF4-FFF2-40B4-BE49-F238E27FC236}">
                <a16:creationId xmlns:a16="http://schemas.microsoft.com/office/drawing/2014/main" id="{B7AAA9FD-1F1B-3472-7472-81D76656A9DF}"/>
              </a:ext>
            </a:extLst>
          </p:cNvPr>
          <p:cNvSpPr/>
          <p:nvPr/>
        </p:nvSpPr>
        <p:spPr>
          <a:xfrm>
            <a:off x="1678783" y="4330840"/>
            <a:ext cx="4200210" cy="18388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accent1"/>
                </a:solidFill>
              </a:rPr>
              <a:t>Name: Brian</a:t>
            </a:r>
          </a:p>
          <a:p>
            <a:r>
              <a:rPr lang="en-AU" dirty="0">
                <a:solidFill>
                  <a:schemeClr val="accent1"/>
                </a:solidFill>
              </a:rPr>
              <a:t>Sex: Male</a:t>
            </a:r>
          </a:p>
          <a:p>
            <a:r>
              <a:rPr lang="en-AU" dirty="0">
                <a:solidFill>
                  <a:schemeClr val="accent1"/>
                </a:solidFill>
              </a:rPr>
              <a:t>Weight:105 kg</a:t>
            </a:r>
          </a:p>
          <a:p>
            <a:r>
              <a:rPr lang="en-AU" dirty="0">
                <a:solidFill>
                  <a:schemeClr val="accent1"/>
                </a:solidFill>
              </a:rPr>
              <a:t>No. of standard drinks: 4</a:t>
            </a:r>
          </a:p>
          <a:p>
            <a:r>
              <a:rPr lang="en-AU" dirty="0">
                <a:solidFill>
                  <a:schemeClr val="accent1"/>
                </a:solidFill>
              </a:rPr>
              <a:t>Hours spent drinking: 3</a:t>
            </a:r>
          </a:p>
        </p:txBody>
      </p:sp>
      <p:pic>
        <p:nvPicPr>
          <p:cNvPr id="9" name="Graphic 8" descr="Woman with solid fill">
            <a:extLst>
              <a:ext uri="{FF2B5EF4-FFF2-40B4-BE49-F238E27FC236}">
                <a16:creationId xmlns:a16="http://schemas.microsoft.com/office/drawing/2014/main" id="{B9A348F4-03E5-851C-A74C-E2D12F9AE2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8993" y="4237080"/>
            <a:ext cx="1933340" cy="1933340"/>
          </a:xfrm>
          <a:prstGeom prst="rect">
            <a:avLst/>
          </a:prstGeom>
        </p:spPr>
      </p:pic>
      <p:sp>
        <p:nvSpPr>
          <p:cNvPr id="11" name="Rectangle 10">
            <a:extLst>
              <a:ext uri="{FF2B5EF4-FFF2-40B4-BE49-F238E27FC236}">
                <a16:creationId xmlns:a16="http://schemas.microsoft.com/office/drawing/2014/main" id="{488ADD52-EED3-D222-D6F1-8CDECA723714}"/>
              </a:ext>
            </a:extLst>
          </p:cNvPr>
          <p:cNvSpPr/>
          <p:nvPr/>
        </p:nvSpPr>
        <p:spPr>
          <a:xfrm>
            <a:off x="7440009" y="4284326"/>
            <a:ext cx="4200210" cy="18388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accent1"/>
                </a:solidFill>
              </a:rPr>
              <a:t>Name: Hayley</a:t>
            </a:r>
          </a:p>
          <a:p>
            <a:r>
              <a:rPr lang="en-AU" dirty="0">
                <a:solidFill>
                  <a:schemeClr val="accent1"/>
                </a:solidFill>
              </a:rPr>
              <a:t>Sex: Female</a:t>
            </a:r>
          </a:p>
          <a:p>
            <a:r>
              <a:rPr lang="en-AU" dirty="0">
                <a:solidFill>
                  <a:schemeClr val="accent1"/>
                </a:solidFill>
              </a:rPr>
              <a:t>Weight: 60 kg</a:t>
            </a:r>
          </a:p>
          <a:p>
            <a:r>
              <a:rPr lang="en-AU" dirty="0">
                <a:solidFill>
                  <a:schemeClr val="accent1"/>
                </a:solidFill>
              </a:rPr>
              <a:t>No. of standard drinks: 4</a:t>
            </a:r>
          </a:p>
          <a:p>
            <a:r>
              <a:rPr lang="en-AU" dirty="0">
                <a:solidFill>
                  <a:schemeClr val="accent1"/>
                </a:solidFill>
              </a:rPr>
              <a:t>Hours spent drinking: 3</a:t>
            </a:r>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36E293-1347-2B3B-5FB9-91410B5A9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A2061EC5-D34E-9A87-9C37-840781C76658}"/>
              </a:ext>
            </a:extLst>
          </p:cNvPr>
          <p:cNvSpPr>
            <a:spLocks noGrp="1"/>
          </p:cNvSpPr>
          <p:nvPr>
            <p:ph type="title"/>
          </p:nvPr>
        </p:nvSpPr>
        <p:spPr/>
        <p:txBody>
          <a:bodyPr/>
          <a:lstStyle/>
          <a:p>
            <a:r>
              <a:rPr lang="en-AU" dirty="0"/>
              <a:t>Blood Alcohol Content (1)</a:t>
            </a:r>
          </a:p>
        </p:txBody>
      </p:sp>
      <p:sp>
        <p:nvSpPr>
          <p:cNvPr id="4" name="Text Placeholder 3">
            <a:extLst>
              <a:ext uri="{FF2B5EF4-FFF2-40B4-BE49-F238E27FC236}">
                <a16:creationId xmlns:a16="http://schemas.microsoft.com/office/drawing/2014/main" id="{6C2CF826-9B1D-E393-97A9-41211D7ECC77}"/>
              </a:ext>
            </a:extLst>
          </p:cNvPr>
          <p:cNvSpPr>
            <a:spLocks noGrp="1"/>
          </p:cNvSpPr>
          <p:nvPr>
            <p:ph type="body" sz="quarter" idx="18"/>
          </p:nvPr>
        </p:nvSpPr>
        <p:spPr/>
        <p:txBody>
          <a:bodyPr/>
          <a:lstStyle/>
          <a:p>
            <a:r>
              <a:rPr lang="en-AU" dirty="0"/>
              <a:t>Formula</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FA65EB5-C197-2BEC-5784-8C19E0FC5899}"/>
                  </a:ext>
                </a:extLst>
              </p:cNvPr>
              <p:cNvSpPr>
                <a:spLocks noGrp="1"/>
              </p:cNvSpPr>
              <p:nvPr>
                <p:ph type="body" sz="quarter" idx="17"/>
              </p:nvPr>
            </p:nvSpPr>
            <p:spPr/>
            <p:txBody>
              <a:bodyPr/>
              <a:lstStyle/>
              <a:p>
                <a:pPr marL="457200" indent="-457200">
                  <a:buFont typeface="Arial" panose="020B0604020202020204" pitchFamily="34" charset="0"/>
                  <a:buChar char="•"/>
                </a:pPr>
                <a:r>
                  <a:rPr lang="en-AU" sz="1800" dirty="0"/>
                  <a:t>BAC can be estimated using the following formulas</a:t>
                </a:r>
                <a:endParaRPr lang="en-AU" sz="1600" dirty="0"/>
              </a:p>
              <a:p>
                <a14:m>
                  <m:oMath xmlns:m="http://schemas.openxmlformats.org/officeDocument/2006/math">
                    <m:sSub>
                      <m:sSubPr>
                        <m:ctrlPr>
                          <a:rPr lang="en-AU" sz="3200" i="1" smtClean="0">
                            <a:latin typeface="Cambria Math" panose="02040503050406030204" pitchFamily="18" charset="0"/>
                          </a:rPr>
                        </m:ctrlPr>
                      </m:sSubPr>
                      <m:e>
                        <m:r>
                          <a:rPr lang="en-AU" sz="3200" b="0" i="1" smtClean="0">
                            <a:latin typeface="Cambria Math" panose="02040503050406030204" pitchFamily="18" charset="0"/>
                          </a:rPr>
                          <m:t> </m:t>
                        </m:r>
                        <m:r>
                          <a:rPr lang="en-AU" sz="3200" i="1">
                            <a:latin typeface="Cambria Math" panose="02040503050406030204" pitchFamily="18" charset="0"/>
                          </a:rPr>
                          <m:t>𝐵𝐴𝐶</m:t>
                        </m:r>
                      </m:e>
                      <m:sub>
                        <m:r>
                          <a:rPr lang="en-AU" sz="3200" i="1">
                            <a:latin typeface="Cambria Math" panose="02040503050406030204" pitchFamily="18" charset="0"/>
                          </a:rPr>
                          <m:t>𝑚𝑎𝑙𝑒</m:t>
                        </m:r>
                      </m:sub>
                    </m:sSub>
                    <m:r>
                      <a:rPr lang="en-AU" sz="3200" i="1">
                        <a:latin typeface="Cambria Math" panose="02040503050406030204" pitchFamily="18" charset="0"/>
                      </a:rPr>
                      <m:t>=</m:t>
                    </m:r>
                    <m:f>
                      <m:fPr>
                        <m:ctrlPr>
                          <a:rPr lang="en-AU" sz="3200" i="1">
                            <a:latin typeface="Cambria Math" panose="02040503050406030204" pitchFamily="18" charset="0"/>
                          </a:rPr>
                        </m:ctrlPr>
                      </m:fPr>
                      <m:num>
                        <m:r>
                          <a:rPr lang="en-AU" sz="3200" i="1">
                            <a:latin typeface="Cambria Math" panose="02040503050406030204" pitchFamily="18" charset="0"/>
                          </a:rPr>
                          <m:t>10</m:t>
                        </m:r>
                        <m:r>
                          <a:rPr lang="en-AU" sz="3200" i="1">
                            <a:latin typeface="Cambria Math" panose="02040503050406030204" pitchFamily="18" charset="0"/>
                          </a:rPr>
                          <m:t>𝑁</m:t>
                        </m:r>
                        <m:r>
                          <a:rPr lang="en-AU" sz="3200" i="1">
                            <a:latin typeface="Cambria Math" panose="02040503050406030204" pitchFamily="18" charset="0"/>
                          </a:rPr>
                          <m:t>−7.5</m:t>
                        </m:r>
                        <m:r>
                          <a:rPr lang="en-AU" sz="3200" i="1">
                            <a:latin typeface="Cambria Math" panose="02040503050406030204" pitchFamily="18" charset="0"/>
                          </a:rPr>
                          <m:t>𝐻</m:t>
                        </m:r>
                      </m:num>
                      <m:den>
                        <m:r>
                          <a:rPr lang="en-AU" sz="3200" i="1">
                            <a:latin typeface="Cambria Math" panose="02040503050406030204" pitchFamily="18" charset="0"/>
                          </a:rPr>
                          <m:t>6.8</m:t>
                        </m:r>
                        <m:r>
                          <a:rPr lang="en-AU" sz="3200" i="1">
                            <a:latin typeface="Cambria Math" panose="02040503050406030204" pitchFamily="18" charset="0"/>
                          </a:rPr>
                          <m:t>𝑀</m:t>
                        </m:r>
                      </m:den>
                    </m:f>
                  </m:oMath>
                </a14:m>
                <a:r>
                  <a:rPr lang="en-AU" sz="3200" dirty="0"/>
                  <a:t>				</a:t>
                </a:r>
                <a14:m>
                  <m:oMath xmlns:m="http://schemas.openxmlformats.org/officeDocument/2006/math">
                    <m:sSub>
                      <m:sSubPr>
                        <m:ctrlPr>
                          <a:rPr lang="en-AU" sz="3200" i="1">
                            <a:latin typeface="Cambria Math" panose="02040503050406030204" pitchFamily="18" charset="0"/>
                          </a:rPr>
                        </m:ctrlPr>
                      </m:sSubPr>
                      <m:e>
                        <m:r>
                          <a:rPr lang="en-AU" sz="3200" i="1">
                            <a:latin typeface="Cambria Math" panose="02040503050406030204" pitchFamily="18" charset="0"/>
                          </a:rPr>
                          <m:t>𝐵𝐴𝐶</m:t>
                        </m:r>
                      </m:e>
                      <m:sub>
                        <m:r>
                          <a:rPr lang="en-AU" sz="3200" i="1">
                            <a:latin typeface="Cambria Math" panose="02040503050406030204" pitchFamily="18" charset="0"/>
                          </a:rPr>
                          <m:t>𝑓𝑒𝑚𝑎𝑙𝑒</m:t>
                        </m:r>
                      </m:sub>
                    </m:sSub>
                    <m:r>
                      <a:rPr lang="en-AU" sz="3200" i="1">
                        <a:latin typeface="Cambria Math" panose="02040503050406030204" pitchFamily="18" charset="0"/>
                      </a:rPr>
                      <m:t>=</m:t>
                    </m:r>
                    <m:f>
                      <m:fPr>
                        <m:ctrlPr>
                          <a:rPr lang="en-AU" sz="3200" i="1">
                            <a:latin typeface="Cambria Math" panose="02040503050406030204" pitchFamily="18" charset="0"/>
                          </a:rPr>
                        </m:ctrlPr>
                      </m:fPr>
                      <m:num>
                        <m:r>
                          <a:rPr lang="en-AU" sz="3200" i="1">
                            <a:latin typeface="Cambria Math" panose="02040503050406030204" pitchFamily="18" charset="0"/>
                          </a:rPr>
                          <m:t>10</m:t>
                        </m:r>
                        <m:r>
                          <a:rPr lang="en-AU" sz="3200" i="1">
                            <a:latin typeface="Cambria Math" panose="02040503050406030204" pitchFamily="18" charset="0"/>
                          </a:rPr>
                          <m:t>𝑁</m:t>
                        </m:r>
                        <m:r>
                          <a:rPr lang="en-AU" sz="3200" i="1">
                            <a:latin typeface="Cambria Math" panose="02040503050406030204" pitchFamily="18" charset="0"/>
                          </a:rPr>
                          <m:t>−7.5</m:t>
                        </m:r>
                        <m:r>
                          <a:rPr lang="en-AU" sz="3200" i="1">
                            <a:latin typeface="Cambria Math" panose="02040503050406030204" pitchFamily="18" charset="0"/>
                          </a:rPr>
                          <m:t>𝐻</m:t>
                        </m:r>
                      </m:num>
                      <m:den>
                        <m:r>
                          <a:rPr lang="en-AU" sz="3200" i="1">
                            <a:latin typeface="Cambria Math" panose="02040503050406030204" pitchFamily="18" charset="0"/>
                          </a:rPr>
                          <m:t>5.5</m:t>
                        </m:r>
                        <m:r>
                          <a:rPr lang="en-AU" sz="3200" i="1">
                            <a:latin typeface="Cambria Math" panose="02040503050406030204" pitchFamily="18" charset="0"/>
                          </a:rPr>
                          <m:t>𝑀</m:t>
                        </m:r>
                      </m:den>
                    </m:f>
                  </m:oMath>
                </a14:m>
                <a:endParaRPr lang="en-AU" dirty="0"/>
              </a:p>
              <a:p>
                <a:r>
                  <a:rPr lang="en-AU" dirty="0"/>
                  <a:t>Where:</a:t>
                </a:r>
              </a:p>
              <a:p>
                <a:pPr marL="342900" lvl="3" indent="-342900"/>
                <a14:m>
                  <m:oMath xmlns:m="http://schemas.openxmlformats.org/officeDocument/2006/math">
                    <m:r>
                      <a:rPr lang="en-AU" b="0" i="1" smtClean="0">
                        <a:latin typeface="Cambria Math" panose="02040503050406030204" pitchFamily="18" charset="0"/>
                      </a:rPr>
                      <m:t>𝑁</m:t>
                    </m:r>
                  </m:oMath>
                </a14:m>
                <a:r>
                  <a:rPr lang="en-AU" dirty="0"/>
                  <a:t> is the number of standard drinks consumed</a:t>
                </a:r>
              </a:p>
              <a:p>
                <a:pPr marL="342900" lvl="3" indent="-342900"/>
                <a14:m>
                  <m:oMath xmlns:m="http://schemas.openxmlformats.org/officeDocument/2006/math">
                    <m:r>
                      <a:rPr lang="en-AU" b="0" i="1" smtClean="0">
                        <a:latin typeface="Cambria Math" panose="02040503050406030204" pitchFamily="18" charset="0"/>
                      </a:rPr>
                      <m:t>𝐻</m:t>
                    </m:r>
                  </m:oMath>
                </a14:m>
                <a:r>
                  <a:rPr lang="en-AU" dirty="0"/>
                  <a:t> is the number of hours drinking</a:t>
                </a:r>
              </a:p>
              <a:p>
                <a:pPr marL="342900" lvl="3" indent="-342900"/>
                <a14:m>
                  <m:oMath xmlns:m="http://schemas.openxmlformats.org/officeDocument/2006/math">
                    <m:r>
                      <a:rPr lang="en-AU" b="0" i="1" smtClean="0">
                        <a:latin typeface="Cambria Math" panose="02040503050406030204" pitchFamily="18" charset="0"/>
                      </a:rPr>
                      <m:t>𝑀</m:t>
                    </m:r>
                  </m:oMath>
                </a14:m>
                <a:r>
                  <a:rPr lang="en-AU" dirty="0"/>
                  <a:t> is the person’s weight in kilograms. </a:t>
                </a:r>
              </a:p>
            </p:txBody>
          </p:sp>
        </mc:Choice>
        <mc:Fallback xmlns="">
          <p:sp>
            <p:nvSpPr>
              <p:cNvPr id="5" name="Text Placeholder 4">
                <a:extLst>
                  <a:ext uri="{FF2B5EF4-FFF2-40B4-BE49-F238E27FC236}">
                    <a16:creationId xmlns:a16="http://schemas.microsoft.com/office/drawing/2014/main" id="{3FA65EB5-C197-2BEC-5784-8C19E0FC589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382650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07F2E-A25D-3AB1-5209-FDCFC063304B}"/>
              </a:ext>
            </a:extLst>
          </p:cNvPr>
          <p:cNvSpPr>
            <a:spLocks noGrp="1"/>
          </p:cNvSpPr>
          <p:nvPr>
            <p:ph type="title"/>
          </p:nvPr>
        </p:nvSpPr>
        <p:spPr/>
        <p:txBody>
          <a:bodyPr/>
          <a:lstStyle/>
          <a:p>
            <a:r>
              <a:rPr lang="en-AU" dirty="0"/>
              <a:t>Blood Alcohol Content (2)</a:t>
            </a:r>
          </a:p>
        </p:txBody>
      </p:sp>
      <p:sp>
        <p:nvSpPr>
          <p:cNvPr id="4" name="Text Placeholder 3">
            <a:extLst>
              <a:ext uri="{FF2B5EF4-FFF2-40B4-BE49-F238E27FC236}">
                <a16:creationId xmlns:a16="http://schemas.microsoft.com/office/drawing/2014/main" id="{4A789771-2D06-B846-B5CD-EED24338B8A4}"/>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A51A991-C142-7A9A-C3CC-A179FD65FB5F}"/>
                  </a:ext>
                </a:extLst>
              </p:cNvPr>
              <p:cNvSpPr>
                <a:spLocks noGrp="1"/>
              </p:cNvSpPr>
              <p:nvPr>
                <p:ph type="body" sz="quarter" idx="17"/>
              </p:nvPr>
            </p:nvSpPr>
            <p:spPr>
              <a:xfrm>
                <a:off x="359998" y="1369454"/>
                <a:ext cx="5292054" cy="4847572"/>
              </a:xfrm>
              <a:ln>
                <a:solidFill>
                  <a:schemeClr val="accent1"/>
                </a:solidFill>
              </a:ln>
            </p:spPr>
            <p:txBody>
              <a:bodyPr lIns="108000"/>
              <a:lstStyle/>
              <a:p>
                <a:r>
                  <a:rPr lang="en-AU" sz="1800" dirty="0"/>
                  <a:t>Hayley, a </a:t>
                </a:r>
                <a14:m>
                  <m:oMath xmlns:m="http://schemas.openxmlformats.org/officeDocument/2006/math">
                    <m:r>
                      <a:rPr lang="en-AU" sz="1800" b="0" i="1" smtClean="0">
                        <a:latin typeface="Cambria Math" panose="02040503050406030204" pitchFamily="18" charset="0"/>
                      </a:rPr>
                      <m:t>60 </m:t>
                    </m:r>
                    <m:r>
                      <m:rPr>
                        <m:sty m:val="p"/>
                      </m:rPr>
                      <a:rPr lang="en-AU" sz="1800" i="0" dirty="0" smtClean="0">
                        <a:latin typeface="Cambria Math" panose="02040503050406030204" pitchFamily="18" charset="0"/>
                      </a:rPr>
                      <m:t>kg</m:t>
                    </m:r>
                    <m:r>
                      <a:rPr lang="en-AU" sz="1800" i="1" dirty="0" smtClean="0">
                        <a:latin typeface="Cambria Math" panose="02040503050406030204" pitchFamily="18" charset="0"/>
                      </a:rPr>
                      <m:t> </m:t>
                    </m:r>
                  </m:oMath>
                </a14:m>
                <a:r>
                  <a:rPr lang="en-AU" sz="1800" dirty="0"/>
                  <a:t>female, consumes </a:t>
                </a:r>
                <a14:m>
                  <m:oMath xmlns:m="http://schemas.openxmlformats.org/officeDocument/2006/math">
                    <m:r>
                      <a:rPr lang="en-AU" sz="1800" i="1" dirty="0" smtClean="0">
                        <a:latin typeface="Cambria Math" panose="02040503050406030204" pitchFamily="18" charset="0"/>
                      </a:rPr>
                      <m:t>4</m:t>
                    </m:r>
                  </m:oMath>
                </a14:m>
                <a:r>
                  <a:rPr lang="en-AU" sz="1800" dirty="0"/>
                  <a:t> standard drinks at a party over </a:t>
                </a:r>
                <a14:m>
                  <m:oMath xmlns:m="http://schemas.openxmlformats.org/officeDocument/2006/math">
                    <m:r>
                      <a:rPr lang="en-AU" sz="1800" i="1" dirty="0" smtClean="0">
                        <a:latin typeface="Cambria Math" panose="02040503050406030204" pitchFamily="18" charset="0"/>
                      </a:rPr>
                      <m:t>3 </m:t>
                    </m:r>
                    <m:r>
                      <m:rPr>
                        <m:sty m:val="p"/>
                      </m:rPr>
                      <a:rPr lang="en-AU" sz="1800" i="0" dirty="0" smtClean="0">
                        <a:latin typeface="Cambria Math" panose="02040503050406030204" pitchFamily="18" charset="0"/>
                      </a:rPr>
                      <m:t>hours</m:t>
                    </m:r>
                  </m:oMath>
                </a14:m>
                <a:r>
                  <a:rPr lang="en-AU" sz="1800" dirty="0"/>
                  <a:t>. The BAC for females can be estimated by </a:t>
                </a:r>
                <a14:m>
                  <m:oMath xmlns:m="http://schemas.openxmlformats.org/officeDocument/2006/math">
                    <m:sSub>
                      <m:sSubPr>
                        <m:ctrlPr>
                          <a:rPr lang="en-AU" sz="1800" i="1">
                            <a:latin typeface="Cambria Math" panose="02040503050406030204" pitchFamily="18" charset="0"/>
                          </a:rPr>
                        </m:ctrlPr>
                      </m:sSubPr>
                      <m:e>
                        <m:r>
                          <a:rPr lang="en-AU" sz="1800" i="1">
                            <a:latin typeface="Cambria Math" panose="02040503050406030204" pitchFamily="18" charset="0"/>
                          </a:rPr>
                          <m:t>𝐵𝐴𝐶</m:t>
                        </m:r>
                      </m:e>
                      <m:sub>
                        <m:r>
                          <a:rPr lang="en-AU" sz="1800" i="1">
                            <a:latin typeface="Cambria Math" panose="02040503050406030204" pitchFamily="18" charset="0"/>
                          </a:rPr>
                          <m:t>𝑓𝑒𝑚𝑎𝑙𝑒</m:t>
                        </m:r>
                      </m:sub>
                    </m:sSub>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i="1">
                            <a:latin typeface="Cambria Math" panose="02040503050406030204" pitchFamily="18" charset="0"/>
                          </a:rPr>
                          <m:t>𝑁</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5.5</m:t>
                        </m:r>
                        <m:r>
                          <a:rPr lang="en-AU" sz="1800" i="1">
                            <a:latin typeface="Cambria Math" panose="02040503050406030204" pitchFamily="18" charset="0"/>
                          </a:rPr>
                          <m:t>𝑀</m:t>
                        </m:r>
                      </m:den>
                    </m:f>
                  </m:oMath>
                </a14:m>
                <a:endParaRPr lang="en-AU" sz="1800" dirty="0"/>
              </a:p>
              <a:p>
                <a:pPr>
                  <a:lnSpc>
                    <a:spcPct val="100000"/>
                  </a:lnSpc>
                </a:pPr>
                <a:r>
                  <a:rPr lang="en-AU" sz="1800" dirty="0"/>
                  <a:t>Where:</a:t>
                </a:r>
                <a14:m>
                  <m:oMath xmlns:m="http://schemas.openxmlformats.org/officeDocument/2006/math">
                    <m:r>
                      <a:rPr lang="en-AU" sz="1800" b="0" i="0" smtClean="0">
                        <a:latin typeface="Cambria Math" panose="02040503050406030204" pitchFamily="18" charset="0"/>
                      </a:rPr>
                      <m:t> </m:t>
                    </m:r>
                  </m:oMath>
                </a14:m>
                <a:endParaRPr lang="en-AU" sz="1800" b="0" i="0" dirty="0">
                  <a:latin typeface="Cambria Math" panose="02040503050406030204" pitchFamily="18" charset="0"/>
                </a:endParaRPr>
              </a:p>
              <a:p>
                <a:pPr>
                  <a:lnSpc>
                    <a:spcPct val="100000"/>
                  </a:lnSpc>
                </a:pPr>
                <a14:m>
                  <m:oMath xmlns:m="http://schemas.openxmlformats.org/officeDocument/2006/math">
                    <m:r>
                      <a:rPr lang="en-AU" sz="1800" i="1">
                        <a:latin typeface="Cambria Math" panose="02040503050406030204" pitchFamily="18" charset="0"/>
                      </a:rPr>
                      <m:t>𝑁</m:t>
                    </m:r>
                    <m:r>
                      <a:rPr lang="en-AU" sz="1800" b="0" i="1" smtClean="0">
                        <a:latin typeface="Cambria Math" panose="02040503050406030204" pitchFamily="18" charset="0"/>
                      </a:rPr>
                      <m:t>=</m:t>
                    </m:r>
                  </m:oMath>
                </a14:m>
                <a:r>
                  <a:rPr lang="en-AU" sz="1800" dirty="0"/>
                  <a:t> number of standard drinks</a:t>
                </a:r>
              </a:p>
              <a:p>
                <a:pPr>
                  <a:lnSpc>
                    <a:spcPct val="100000"/>
                  </a:lnSpc>
                </a:pPr>
                <a14:m>
                  <m:oMath xmlns:m="http://schemas.openxmlformats.org/officeDocument/2006/math">
                    <m:r>
                      <a:rPr lang="en-AU" sz="1800" i="1">
                        <a:latin typeface="Cambria Math" panose="02040503050406030204" pitchFamily="18" charset="0"/>
                      </a:rPr>
                      <m:t>𝐻</m:t>
                    </m:r>
                    <m:r>
                      <a:rPr lang="en-AU" sz="1800" b="0" i="1" smtClean="0">
                        <a:latin typeface="Cambria Math" panose="02040503050406030204" pitchFamily="18" charset="0"/>
                      </a:rPr>
                      <m:t>=</m:t>
                    </m:r>
                  </m:oMath>
                </a14:m>
                <a:r>
                  <a:rPr lang="en-AU" sz="1800" dirty="0"/>
                  <a:t> number of hours drinking</a:t>
                </a:r>
              </a:p>
              <a:p>
                <a:pPr lvl="3" indent="0">
                  <a:lnSpc>
                    <a:spcPct val="100000"/>
                  </a:lnSpc>
                  <a:buNone/>
                </a:pPr>
                <a14:m>
                  <m:oMath xmlns:m="http://schemas.openxmlformats.org/officeDocument/2006/math">
                    <m:r>
                      <a:rPr lang="en-AU" i="1">
                        <a:latin typeface="Cambria Math" panose="02040503050406030204" pitchFamily="18" charset="0"/>
                      </a:rPr>
                      <m:t>𝑀</m:t>
                    </m:r>
                    <m:r>
                      <a:rPr lang="en-AU" b="0" i="1" smtClean="0">
                        <a:latin typeface="Cambria Math" panose="02040503050406030204" pitchFamily="18" charset="0"/>
                      </a:rPr>
                      <m:t>=</m:t>
                    </m:r>
                  </m:oMath>
                </a14:m>
                <a:r>
                  <a:rPr lang="en-AU" dirty="0"/>
                  <a:t> is the person’s weight in kilograms. </a:t>
                </a:r>
              </a:p>
              <a:p>
                <a:pPr lvl="3" indent="0">
                  <a:lnSpc>
                    <a:spcPct val="100000"/>
                  </a:lnSpc>
                  <a:buNone/>
                </a:pPr>
                <a:endParaRPr lang="en-AU" dirty="0"/>
              </a:p>
              <a:p>
                <a:pPr lvl="3" indent="0">
                  <a:lnSpc>
                    <a:spcPct val="100000"/>
                  </a:lnSpc>
                  <a:buNone/>
                </a:pPr>
                <a:r>
                  <a:rPr lang="en-AU" dirty="0"/>
                  <a:t>Calculate Hayley’s BAC at the end of the party. (answer to 3 d.p.)</a:t>
                </a:r>
              </a:p>
              <a:p>
                <a:endParaRPr lang="en-AU" dirty="0"/>
              </a:p>
              <a:p>
                <a:endParaRPr lang="en-AU" dirty="0"/>
              </a:p>
            </p:txBody>
          </p:sp>
        </mc:Choice>
        <mc:Fallback xmlns="">
          <p:sp>
            <p:nvSpPr>
              <p:cNvPr id="5" name="Text Placeholder 4">
                <a:extLst>
                  <a:ext uri="{FF2B5EF4-FFF2-40B4-BE49-F238E27FC236}">
                    <a16:creationId xmlns:a16="http://schemas.microsoft.com/office/drawing/2014/main" id="{EA51A991-C142-7A9A-C3CC-A179FD65FB5F}"/>
                  </a:ext>
                </a:extLst>
              </p:cNvPr>
              <p:cNvSpPr>
                <a:spLocks noGrp="1" noRot="1" noChangeAspect="1" noMove="1" noResize="1" noEditPoints="1" noAdjustHandles="1" noChangeArrowheads="1" noChangeShapeType="1" noTextEdit="1"/>
              </p:cNvSpPr>
              <p:nvPr>
                <p:ph type="body" sz="quarter" idx="17"/>
              </p:nvPr>
            </p:nvSpPr>
            <p:spPr>
              <a:xfrm>
                <a:off x="359998" y="1369454"/>
                <a:ext cx="5292054" cy="4847572"/>
              </a:xfrm>
              <a:blipFill>
                <a:blip r:embed="rId2"/>
                <a:stretch>
                  <a:fillRect l="-575"/>
                </a:stretch>
              </a:blipFill>
              <a:ln>
                <a:solidFill>
                  <a:schemeClr val="accent1"/>
                </a:solidFill>
              </a:ln>
            </p:spPr>
            <p:txBody>
              <a:bodyPr/>
              <a:lstStyle/>
              <a:p>
                <a:r>
                  <a:rPr lang="en-AU">
                    <a:noFill/>
                  </a:rPr>
                  <a:t> </a:t>
                </a:r>
              </a:p>
            </p:txBody>
          </p:sp>
        </mc:Fallback>
      </mc:AlternateContent>
      <p:sp>
        <p:nvSpPr>
          <p:cNvPr id="13" name="Rectangle 12">
            <a:extLst>
              <a:ext uri="{FF2B5EF4-FFF2-40B4-BE49-F238E27FC236}">
                <a16:creationId xmlns:a16="http://schemas.microsoft.com/office/drawing/2014/main" id="{8EE68AA2-C117-1F94-BE0D-98BC9E5DC05A}"/>
              </a:ext>
              <a:ext uri="{C183D7F6-B498-43B3-948B-1728B52AA6E4}">
                <adec:decorative xmlns:adec="http://schemas.microsoft.com/office/drawing/2017/decorative" val="1"/>
              </a:ext>
            </a:extLst>
          </p:cNvPr>
          <p:cNvSpPr/>
          <p:nvPr/>
        </p:nvSpPr>
        <p:spPr>
          <a:xfrm>
            <a:off x="2605689" y="1863199"/>
            <a:ext cx="844061"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4DA0EE0F-B05D-F43B-30C1-8830082E2829}"/>
              </a:ext>
              <a:ext uri="{C183D7F6-B498-43B3-948B-1728B52AA6E4}">
                <adec:decorative xmlns:adec="http://schemas.microsoft.com/office/drawing/2017/decorative" val="1"/>
              </a:ext>
            </a:extLst>
          </p:cNvPr>
          <p:cNvSpPr/>
          <p:nvPr/>
        </p:nvSpPr>
        <p:spPr>
          <a:xfrm>
            <a:off x="3981967" y="1441992"/>
            <a:ext cx="1098830"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D23E44D2-8154-2910-4625-E3A5027B801F}"/>
              </a:ext>
              <a:ext uri="{C183D7F6-B498-43B3-948B-1728B52AA6E4}">
                <adec:decorative xmlns:adec="http://schemas.microsoft.com/office/drawing/2017/decorative" val="1"/>
              </a:ext>
            </a:extLst>
          </p:cNvPr>
          <p:cNvSpPr/>
          <p:nvPr/>
        </p:nvSpPr>
        <p:spPr>
          <a:xfrm>
            <a:off x="3410712" y="2271610"/>
            <a:ext cx="2241340" cy="492669"/>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54DD7FA5-921E-C82B-4C9B-9C33C88CD689}"/>
              </a:ext>
              <a:ext uri="{C183D7F6-B498-43B3-948B-1728B52AA6E4}">
                <adec:decorative xmlns:adec="http://schemas.microsoft.com/office/drawing/2017/decorative" val="1"/>
              </a:ext>
            </a:extLst>
          </p:cNvPr>
          <p:cNvSpPr/>
          <p:nvPr/>
        </p:nvSpPr>
        <p:spPr>
          <a:xfrm>
            <a:off x="473002" y="4920887"/>
            <a:ext cx="4741728"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397A64-4E94-E9B7-7C79-BC0E2509663C}"/>
              </a:ext>
              <a:ext uri="{C183D7F6-B498-43B3-948B-1728B52AA6E4}">
                <adec:decorative xmlns:adec="http://schemas.microsoft.com/office/drawing/2017/decorative" val="1"/>
              </a:ext>
            </a:extLst>
          </p:cNvPr>
          <p:cNvSpPr/>
          <p:nvPr/>
        </p:nvSpPr>
        <p:spPr>
          <a:xfrm>
            <a:off x="1403598" y="1448942"/>
            <a:ext cx="1356528"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87E237D9-BC57-2876-6FC4-F6390C38BDAC}"/>
              </a:ext>
              <a:ext uri="{C183D7F6-B498-43B3-948B-1728B52AA6E4}">
                <adec:decorative xmlns:adec="http://schemas.microsoft.com/office/drawing/2017/decorative" val="1"/>
              </a:ext>
            </a:extLst>
          </p:cNvPr>
          <p:cNvSpPr/>
          <p:nvPr/>
        </p:nvSpPr>
        <p:spPr>
          <a:xfrm>
            <a:off x="473002" y="1893983"/>
            <a:ext cx="594998" cy="291402"/>
          </a:xfrm>
          <a:prstGeom prst="rect">
            <a:avLst/>
          </a:prstGeom>
          <a:solidFill>
            <a:srgbClr val="92D05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0122D718-A5F1-A39F-DA37-1E0E3D36A5B3}"/>
                  </a:ext>
                </a:extLst>
              </p:cNvPr>
              <p:cNvSpPr txBox="1">
                <a:spLocks/>
              </p:cNvSpPr>
              <p:nvPr/>
            </p:nvSpPr>
            <p:spPr>
              <a:xfrm>
                <a:off x="6096000" y="1343792"/>
                <a:ext cx="5028000" cy="4847572"/>
              </a:xfrm>
              <a:prstGeom prst="rect">
                <a:avLst/>
              </a:prstGeom>
              <a:ln>
                <a:solidFill>
                  <a:schemeClr val="accent1"/>
                </a:solidFill>
              </a:ln>
            </p:spPr>
            <p:txBody>
              <a:bodyPr vert="horz" lIns="10800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u="sng" dirty="0">
                    <a:latin typeface="Cambria Math" panose="02040503050406030204" pitchFamily="18" charset="0"/>
                  </a:rPr>
                  <a:t>Solution</a:t>
                </a:r>
              </a:p>
              <a:p>
                <a14:m>
                  <m:oMath xmlns:m="http://schemas.openxmlformats.org/officeDocument/2006/math">
                    <m:r>
                      <a:rPr lang="en-AU" sz="1800" i="1" smtClean="0">
                        <a:latin typeface="Cambria Math" panose="02040503050406030204" pitchFamily="18" charset="0"/>
                      </a:rPr>
                      <m:t>𝑁</m:t>
                    </m:r>
                    <m:r>
                      <a:rPr lang="en-AU" sz="1800" i="1" smtClean="0">
                        <a:latin typeface="Cambria Math" panose="02040503050406030204" pitchFamily="18" charset="0"/>
                      </a:rPr>
                      <m:t>=</m:t>
                    </m:r>
                  </m:oMath>
                </a14:m>
                <a:r>
                  <a:rPr lang="en-AU" sz="1800" dirty="0"/>
                  <a:t> </a:t>
                </a:r>
                <a14:m>
                  <m:oMath xmlns:m="http://schemas.openxmlformats.org/officeDocument/2006/math">
                    <m:r>
                      <a:rPr lang="en-AU" sz="1800" i="1" dirty="0" smtClean="0">
                        <a:latin typeface="Cambria Math" panose="02040503050406030204" pitchFamily="18" charset="0"/>
                      </a:rPr>
                      <m:t>4</m:t>
                    </m:r>
                  </m:oMath>
                </a14:m>
                <a:endParaRPr lang="en-AU" sz="1800" dirty="0"/>
              </a:p>
              <a:p>
                <a:pPr>
                  <a:lnSpc>
                    <a:spcPct val="100000"/>
                  </a:lnSpc>
                </a:pPr>
                <a14:m>
                  <m:oMath xmlns:m="http://schemas.openxmlformats.org/officeDocument/2006/math">
                    <m:r>
                      <a:rPr lang="en-AU" sz="1800" i="1">
                        <a:latin typeface="Cambria Math" panose="02040503050406030204" pitchFamily="18" charset="0"/>
                      </a:rPr>
                      <m:t>𝐻</m:t>
                    </m:r>
                    <m:r>
                      <a:rPr lang="en-AU" sz="1800" i="1" smtClean="0">
                        <a:latin typeface="Cambria Math" panose="02040503050406030204" pitchFamily="18" charset="0"/>
                      </a:rPr>
                      <m:t>=</m:t>
                    </m:r>
                  </m:oMath>
                </a14:m>
                <a:r>
                  <a:rPr lang="en-AU" sz="1800" dirty="0"/>
                  <a:t> </a:t>
                </a:r>
                <a14:m>
                  <m:oMath xmlns:m="http://schemas.openxmlformats.org/officeDocument/2006/math">
                    <m:r>
                      <a:rPr lang="en-AU" sz="1800" i="1" dirty="0" smtClean="0">
                        <a:latin typeface="Cambria Math" panose="02040503050406030204" pitchFamily="18" charset="0"/>
                      </a:rPr>
                      <m:t>3</m:t>
                    </m:r>
                  </m:oMath>
                </a14:m>
                <a:endParaRPr lang="en-AU" sz="1800" dirty="0"/>
              </a:p>
              <a:p>
                <a:pPr lvl="3" indent="0">
                  <a:lnSpc>
                    <a:spcPct val="100000"/>
                  </a:lnSpc>
                  <a:buFont typeface="Arial" panose="020B0604020202020204" pitchFamily="34" charset="0"/>
                  <a:buNone/>
                </a:pPr>
                <a14:m>
                  <m:oMath xmlns:m="http://schemas.openxmlformats.org/officeDocument/2006/math">
                    <m:r>
                      <a:rPr lang="en-AU" i="1">
                        <a:latin typeface="Cambria Math" panose="02040503050406030204" pitchFamily="18" charset="0"/>
                      </a:rPr>
                      <m:t>𝑀</m:t>
                    </m:r>
                    <m:r>
                      <a:rPr lang="en-AU" i="1" smtClean="0">
                        <a:latin typeface="Cambria Math" panose="02040503050406030204" pitchFamily="18" charset="0"/>
                      </a:rPr>
                      <m:t>=</m:t>
                    </m:r>
                  </m:oMath>
                </a14:m>
                <a:r>
                  <a:rPr lang="en-AU" dirty="0"/>
                  <a:t> </a:t>
                </a:r>
                <a14:m>
                  <m:oMath xmlns:m="http://schemas.openxmlformats.org/officeDocument/2006/math">
                    <m:r>
                      <a:rPr lang="en-AU" i="1" dirty="0" smtClean="0">
                        <a:latin typeface="Cambria Math" panose="02040503050406030204" pitchFamily="18" charset="0"/>
                      </a:rPr>
                      <m:t>60</m:t>
                    </m:r>
                  </m:oMath>
                </a14:m>
                <a:endParaRPr lang="en-AU" dirty="0"/>
              </a:p>
              <a:p>
                <a:pPr lvl="3"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𝑓𝑒𝑚𝑎𝑙𝑒</m:t>
                          </m:r>
                        </m:sub>
                      </m:sSub>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10</m:t>
                          </m:r>
                          <m:r>
                            <a:rPr lang="en-AU" b="0" i="1" smtClean="0">
                              <a:latin typeface="Cambria Math" panose="02040503050406030204" pitchFamily="18" charset="0"/>
                            </a:rPr>
                            <m:t>×4</m:t>
                          </m:r>
                          <m:r>
                            <a:rPr lang="en-AU" i="1">
                              <a:latin typeface="Cambria Math" panose="02040503050406030204" pitchFamily="18" charset="0"/>
                            </a:rPr>
                            <m:t>−7.5</m:t>
                          </m:r>
                          <m:r>
                            <a:rPr lang="en-AU" b="0" i="1" smtClean="0">
                              <a:latin typeface="Cambria Math" panose="02040503050406030204" pitchFamily="18" charset="0"/>
                            </a:rPr>
                            <m:t>×3</m:t>
                          </m:r>
                        </m:num>
                        <m:den>
                          <m:r>
                            <a:rPr lang="en-AU" i="1">
                              <a:latin typeface="Cambria Math" panose="02040503050406030204" pitchFamily="18" charset="0"/>
                            </a:rPr>
                            <m:t>5.5</m:t>
                          </m:r>
                          <m:r>
                            <a:rPr lang="en-AU" b="0" i="1" smtClean="0">
                              <a:latin typeface="Cambria Math" panose="02040503050406030204" pitchFamily="18" charset="0"/>
                            </a:rPr>
                            <m:t>×60</m:t>
                          </m:r>
                        </m:den>
                      </m:f>
                    </m:oMath>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𝑓𝑒𝑚𝑎𝑙𝑒</m:t>
                          </m:r>
                        </m:sub>
                      </m:sSub>
                      <m:r>
                        <m:rPr>
                          <m:aln/>
                        </m:rPr>
                        <a:rPr lang="en-AU" i="1">
                          <a:latin typeface="Cambria Math" panose="02040503050406030204" pitchFamily="18" charset="0"/>
                        </a:rPr>
                        <m:t>=</m:t>
                      </m:r>
                      <m:r>
                        <a:rPr lang="en-AU" i="1">
                          <a:latin typeface="Cambria Math" panose="02040503050406030204" pitchFamily="18" charset="0"/>
                        </a:rPr>
                        <m:t>0.053</m:t>
                      </m:r>
                    </m:oMath>
                  </m:oMathPara>
                </a14:m>
                <a:endParaRPr lang="en-AU" dirty="0"/>
              </a:p>
              <a:p>
                <a:pPr lvl="3" indent="0">
                  <a:lnSpc>
                    <a:spcPct val="100000"/>
                  </a:lnSpc>
                  <a:buNone/>
                </a:pPr>
                <a:endParaRPr lang="en-AU" dirty="0"/>
              </a:p>
              <a:p>
                <a:pPr lvl="3" indent="0">
                  <a:lnSpc>
                    <a:spcPct val="100000"/>
                  </a:lnSpc>
                  <a:buNone/>
                </a:pPr>
                <a:r>
                  <a:rPr lang="en-AU" dirty="0"/>
                  <a:t>Hayley’s BAC at the end of the party is </a:t>
                </a:r>
                <a14:m>
                  <m:oMath xmlns:m="http://schemas.openxmlformats.org/officeDocument/2006/math">
                    <m:r>
                      <a:rPr lang="en-AU" i="1" dirty="0" smtClean="0">
                        <a:latin typeface="Cambria Math" panose="02040503050406030204" pitchFamily="18" charset="0"/>
                      </a:rPr>
                      <m:t>0.053</m:t>
                    </m:r>
                    <m:r>
                      <a:rPr lang="en-AU" b="0" i="1" dirty="0" smtClean="0">
                        <a:latin typeface="Cambria Math" panose="02040503050406030204" pitchFamily="18" charset="0"/>
                      </a:rPr>
                      <m:t>.</m:t>
                    </m:r>
                  </m:oMath>
                </a14:m>
                <a:endParaRPr lang="en-AU" dirty="0"/>
              </a:p>
            </p:txBody>
          </p:sp>
        </mc:Choice>
        <mc:Fallback xmlns="">
          <p:sp>
            <p:nvSpPr>
              <p:cNvPr id="6" name="Text Placeholder 4">
                <a:extLst>
                  <a:ext uri="{FF2B5EF4-FFF2-40B4-BE49-F238E27FC236}">
                    <a16:creationId xmlns:a16="http://schemas.microsoft.com/office/drawing/2014/main" id="{0122D718-A5F1-A39F-DA37-1E0E3D36A5B3}"/>
                  </a:ext>
                </a:extLst>
              </p:cNvPr>
              <p:cNvSpPr txBox="1">
                <a:spLocks noRot="1" noChangeAspect="1" noMove="1" noResize="1" noEditPoints="1" noAdjustHandles="1" noChangeArrowheads="1" noChangeShapeType="1" noTextEdit="1"/>
              </p:cNvSpPr>
              <p:nvPr/>
            </p:nvSpPr>
            <p:spPr>
              <a:xfrm>
                <a:off x="6096000" y="1343792"/>
                <a:ext cx="5028000" cy="4847572"/>
              </a:xfrm>
              <a:prstGeom prst="rect">
                <a:avLst/>
              </a:prstGeom>
              <a:blipFill>
                <a:blip r:embed="rId3"/>
                <a:stretch>
                  <a:fillRect l="-605"/>
                </a:stretch>
              </a:blipFill>
              <a:ln>
                <a:solidFill>
                  <a:schemeClr val="accent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14A45AA3-60FA-D01F-E6FC-8CB00E0F2FDB}"/>
                  </a:ext>
                </a:extLst>
              </p:cNvPr>
              <p:cNvSpPr/>
              <p:nvPr/>
            </p:nvSpPr>
            <p:spPr>
              <a:xfrm>
                <a:off x="8388276" y="612374"/>
                <a:ext cx="3677696" cy="1659236"/>
              </a:xfrm>
              <a:prstGeom prst="wedgeRoundRectCallout">
                <a:avLst>
                  <a:gd name="adj1" fmla="val -5342"/>
                  <a:gd name="adj2" fmla="val 1176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would the effect be on Hayley’s BAC if she spent </a:t>
                </a:r>
                <a14:m>
                  <m:oMath xmlns:m="http://schemas.openxmlformats.org/officeDocument/2006/math">
                    <m:r>
                      <a:rPr lang="en-AU" i="1" dirty="0" smtClean="0">
                        <a:latin typeface="Cambria Math" panose="02040503050406030204" pitchFamily="18" charset="0"/>
                      </a:rPr>
                      <m:t>4</m:t>
                    </m:r>
                  </m:oMath>
                </a14:m>
                <a:r>
                  <a:rPr lang="en-AU" dirty="0"/>
                  <a:t> hours drinking?</a:t>
                </a:r>
              </a:p>
            </p:txBody>
          </p:sp>
        </mc:Choice>
        <mc:Fallback xmlns="">
          <p:sp>
            <p:nvSpPr>
              <p:cNvPr id="8" name="Speech Bubble: Rectangle with Corners Rounded 7">
                <a:extLst>
                  <a:ext uri="{FF2B5EF4-FFF2-40B4-BE49-F238E27FC236}">
                    <a16:creationId xmlns:a16="http://schemas.microsoft.com/office/drawing/2014/main" id="{14A45AA3-60FA-D01F-E6FC-8CB00E0F2FDB}"/>
                  </a:ext>
                </a:extLst>
              </p:cNvPr>
              <p:cNvSpPr>
                <a:spLocks noRot="1" noChangeAspect="1" noMove="1" noResize="1" noEditPoints="1" noAdjustHandles="1" noChangeArrowheads="1" noChangeShapeType="1" noTextEdit="1"/>
              </p:cNvSpPr>
              <p:nvPr/>
            </p:nvSpPr>
            <p:spPr>
              <a:xfrm>
                <a:off x="8388276" y="612374"/>
                <a:ext cx="3677696" cy="1659236"/>
              </a:xfrm>
              <a:prstGeom prst="wedgeRoundRectCallout">
                <a:avLst>
                  <a:gd name="adj1" fmla="val -5342"/>
                  <a:gd name="adj2" fmla="val 117602"/>
                  <a:gd name="adj3" fmla="val 16667"/>
                </a:avLst>
              </a:prstGeom>
              <a:blipFill>
                <a:blip r:embed="rId4"/>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718C9F6E-BC13-2FC8-1A26-508E81C5CBDF}"/>
              </a:ext>
            </a:extLst>
          </p:cNvPr>
          <p:cNvSpPr/>
          <p:nvPr/>
        </p:nvSpPr>
        <p:spPr>
          <a:xfrm>
            <a:off x="1919234" y="5599111"/>
            <a:ext cx="3757246" cy="1081768"/>
          </a:xfrm>
          <a:prstGeom prst="wedgeRoundRectCallout">
            <a:avLst>
              <a:gd name="adj1" fmla="val -39822"/>
              <a:gd name="adj2" fmla="val -755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BAC rounded to 3 decimal places?</a:t>
            </a:r>
          </a:p>
        </p:txBody>
      </p:sp>
      <p:sp>
        <p:nvSpPr>
          <p:cNvPr id="9" name="Speech Bubble: Rectangle with Corners Rounded 8">
            <a:extLst>
              <a:ext uri="{FF2B5EF4-FFF2-40B4-BE49-F238E27FC236}">
                <a16:creationId xmlns:a16="http://schemas.microsoft.com/office/drawing/2014/main" id="{C3D1A145-E560-2729-73AE-FCD08071CD78}"/>
              </a:ext>
            </a:extLst>
          </p:cNvPr>
          <p:cNvSpPr/>
          <p:nvPr/>
        </p:nvSpPr>
        <p:spPr>
          <a:xfrm>
            <a:off x="6120428" y="5614232"/>
            <a:ext cx="3757246" cy="1081768"/>
          </a:xfrm>
          <a:prstGeom prst="wedgeRoundRectCallout">
            <a:avLst>
              <a:gd name="adj1" fmla="val 61395"/>
              <a:gd name="adj2" fmla="val -811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If Hayley has her full licence, can she legally drive?</a:t>
            </a:r>
          </a:p>
        </p:txBody>
      </p:sp>
      <p:sp>
        <p:nvSpPr>
          <p:cNvPr id="2" name="Slide Number Placeholder 1">
            <a:extLst>
              <a:ext uri="{FF2B5EF4-FFF2-40B4-BE49-F238E27FC236}">
                <a16:creationId xmlns:a16="http://schemas.microsoft.com/office/drawing/2014/main" id="{731FF896-8E22-DD72-8789-2B23B9513A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77902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542F5367-0BD4-4C0E-AC1D-12A733FB6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76218-B129-49DE-ACFC-BAB9D9414ACE}">
  <ds:schemaRefs>
    <ds:schemaRef ds:uri="http://schemas.microsoft.com/office/2006/documentManagement/types"/>
    <ds:schemaRef ds:uri="8c6f0761-0ef4-4d3b-8fe8-3b60dff82ea3"/>
    <ds:schemaRef ds:uri="http://schemas.microsoft.com/office/infopath/2007/PartnerControls"/>
    <ds:schemaRef ds:uri="http://www.w3.org/XML/1998/namespace"/>
    <ds:schemaRef ds:uri="http://purl.org/dc/elements/1.1/"/>
    <ds:schemaRef ds:uri="http://schemas.openxmlformats.org/package/2006/metadata/core-properties"/>
    <ds:schemaRef ds:uri="http://purl.org/dc/dcmitype/"/>
    <ds:schemaRef ds:uri="0d94be99-a0f6-44e7-93d1-7f56be2e14d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NEW1</Template>
  <TotalTime>77</TotalTime>
  <Words>1438</Words>
  <Application>Microsoft Office PowerPoint</Application>
  <PresentationFormat>Widescreen</PresentationFormat>
  <Paragraphs>175</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Times New Roman</vt:lpstr>
      <vt:lpstr>Calibri</vt:lpstr>
      <vt:lpstr>Cambria Math</vt:lpstr>
      <vt:lpstr>Public Sans</vt:lpstr>
      <vt:lpstr>NSWG Corporate</vt:lpstr>
      <vt:lpstr>Blood alcohol content</vt:lpstr>
      <vt:lpstr>Learning intentions and success criteria</vt:lpstr>
      <vt:lpstr>Activating prior knowledge</vt:lpstr>
      <vt:lpstr>Notice and wonder</vt:lpstr>
      <vt:lpstr>Blood alcohol content (BAC)</vt:lpstr>
      <vt:lpstr>Connecting learning</vt:lpstr>
      <vt:lpstr>Estimating BAC (1)</vt:lpstr>
      <vt:lpstr>Blood Alcohol Content (1)</vt:lpstr>
      <vt:lpstr>Blood Alcohol Content (2)</vt:lpstr>
      <vt:lpstr>Blood Alcohol Content (3)</vt:lpstr>
      <vt:lpstr>Estimating BAC (2)</vt:lpstr>
      <vt:lpstr>What’s in a standard drink? (1)</vt:lpstr>
      <vt:lpstr>What’s in a standard drink? (2)</vt:lpstr>
      <vt:lpstr>What’s in a standard drink? (3)</vt:lpstr>
      <vt:lpstr>Standard drinks calculations (1)</vt:lpstr>
      <vt:lpstr>Standard drinks calculations (2)</vt:lpstr>
      <vt:lpstr>Standard drinks calculations (3)</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10 – Blood alcohol content – deck – Mathematics Standard</dc:title>
  <dc:creator>NSW Department of Education</dc:creator>
  <dcterms:created xsi:type="dcterms:W3CDTF">2025-11-03T23:35:54Z</dcterms:created>
  <dcterms:modified xsi:type="dcterms:W3CDTF">2026-03-24T23:36:06Z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