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505" r:id="rId5"/>
    <p:sldId id="26383" r:id="rId6"/>
    <p:sldId id="26506" r:id="rId7"/>
    <p:sldId id="26507" r:id="rId8"/>
    <p:sldId id="26512" r:id="rId9"/>
    <p:sldId id="26513" r:id="rId10"/>
    <p:sldId id="26514" r:id="rId11"/>
    <p:sldId id="26510" r:id="rId12"/>
    <p:sldId id="26511" r:id="rId13"/>
    <p:sldId id="360" r:id="rId14"/>
    <p:sldId id="361" r:id="rId15"/>
  </p:sldIdLst>
  <p:sldSz cx="12192000" cy="6858000"/>
  <p:notesSz cx="6858000" cy="9144000"/>
  <p:embeddedFontLst>
    <p:embeddedFont>
      <p:font typeface="Public Sans" pitchFamily="2" charset="0"/>
      <p:regular r:id="rId18"/>
      <p:bold r:id="rId19"/>
      <p:italic r:id="rId20"/>
      <p:boldItalic r:id="rId21"/>
    </p:embeddedFont>
    <p:embeddedFont>
      <p:font typeface="Roboto" panose="02000000000000000000"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15D3C655-FA0C-37E3-0AF9-B42F82485347}" name="Lee Hyland" initials="LH" userId="S::LESLEE.HYLAND@det.nsw.edu.au::236b8219-96ed-46a5-92bf-a10e6892f95f" providerId="AD"/>
  <p188:author id="{3616AF87-645D-0DD4-2651-E515CA85D52D}" name="Bec Thomas" initials="BT" userId="S::Rebecca.Thomas20@det.nsw.edu.au::097e6569-9877-4022-b421-b7cd00b088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CC1FB-3B2D-4F5A-8D24-D4B4E158E4DF}" v="1" dt="2026-03-24T04:41:57.50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915" autoAdjust="0"/>
  </p:normalViewPr>
  <p:slideViewPr>
    <p:cSldViewPr snapToGrid="0">
      <p:cViewPr varScale="1">
        <p:scale>
          <a:sx n="155" d="100"/>
          <a:sy n="155" d="100"/>
        </p:scale>
        <p:origin x="498" y="13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24/03/2026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24/03/2026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FB042-0809-324D-C597-DC9FB0955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851E7-F525-A38C-CA74-055D0F34B42B}"/>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9A1E9947-3A6A-914C-DC84-4D09EFD572D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7F1440C-D0FF-01FD-ED9A-56B07E52E4F2}"/>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0605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Infographics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Year 11 (Stage 6)</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a:extLst>
              <a:ext uri="{FF2B5EF4-FFF2-40B4-BE49-F238E27FC236}">
                <a16:creationId xmlns:a16="http://schemas.microsoft.com/office/drawing/2014/main" id="{22877129-79C2-61DB-2D2D-E75AD2EDBCB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3" r="25373"/>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563776" cy="2927351"/>
          </a:xfrm>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a:t>
            </a:r>
            <a:r>
              <a:rPr lang="en-AU">
                <a:latin typeface="+mj-lt"/>
              </a:rPr>
              <a:t>), 2026</a:t>
            </a:r>
            <a:endParaRPr lang="en-AU" dirty="0">
              <a:latin typeface="+mj-lt"/>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5332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data can be represented effectively in an infographic.</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evaluate and choose effective graphs for presenting data in an infographic.</a:t>
            </a:r>
          </a:p>
          <a:p>
            <a:pPr marL="342900" indent="-342900">
              <a:lnSpc>
                <a:spcPct val="150000"/>
              </a:lnSpc>
              <a:spcAft>
                <a:spcPts val="600"/>
              </a:spcAft>
              <a:buFont typeface="Arial" panose="020B0604020202020204" pitchFamily="34" charset="0"/>
              <a:buChar char="•"/>
            </a:pP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interpret trends and key messages from an infographic.</a:t>
            </a:r>
          </a:p>
          <a:p>
            <a:pPr marL="342900" indent="-342900">
              <a:lnSpc>
                <a:spcPct val="150000"/>
              </a:lnSpc>
              <a:spcAft>
                <a:spcPts val="600"/>
              </a:spcAft>
              <a:buFont typeface="Arial"/>
              <a:buChar char="•"/>
            </a:pPr>
            <a:r>
              <a:rPr lang="en-AU" sz="2000" dirty="0">
                <a:cs typeface="Arial" panose="020B0604020202020204" pitchFamily="34" charset="0"/>
              </a:rPr>
              <a:t>I can recreate selected data using different graph types suitable for the dataset.</a:t>
            </a:r>
          </a:p>
          <a:p>
            <a:pPr marL="342900" indent="-342900">
              <a:lnSpc>
                <a:spcPct val="150000"/>
              </a:lnSpc>
              <a:spcAft>
                <a:spcPts val="600"/>
              </a:spcAft>
              <a:buFont typeface="Arial"/>
              <a:buChar char="•"/>
            </a:pPr>
            <a:r>
              <a:rPr lang="en-AU" sz="2000" dirty="0">
                <a:cs typeface="Arial" panose="020B0604020202020204" pitchFamily="34" charset="0"/>
              </a:rPr>
              <a:t>I can explain how the choice of graph influences the meaning or message conveyed. </a:t>
            </a:r>
          </a:p>
          <a:p>
            <a:pPr marL="342900" indent="-342900">
              <a:lnSpc>
                <a:spcPct val="150000"/>
              </a:lnSpc>
              <a:spcAft>
                <a:spcPts val="600"/>
              </a:spcAft>
              <a:buFont typeface="Arial"/>
              <a:buChar char="•"/>
            </a:pPr>
            <a:r>
              <a:rPr lang="en-AU" sz="2000" dirty="0">
                <a:cs typeface="Arial" panose="020B0604020202020204" pitchFamily="34" charset="0"/>
              </a:rPr>
              <a:t>I can justify my choice of graphs and suggest improvements for clearer data representations. </a:t>
            </a:r>
          </a:p>
          <a:p>
            <a:pPr marL="342900" indent="-342900">
              <a:lnSpc>
                <a:spcPct val="150000"/>
              </a:lnSpc>
              <a:spcAft>
                <a:spcPts val="600"/>
              </a:spcAft>
              <a:buFont typeface="Arial"/>
              <a:buChar char="•"/>
            </a:pPr>
            <a:endParaRPr lang="en-AU" dirty="0">
              <a:cs typeface="Arial" panose="020B0604020202020204" pitchFamily="34" charset="0"/>
            </a:endParaRPr>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pic>
        <p:nvPicPr>
          <p:cNvPr id="2" name="Picture 1" descr="A poster of a road safety infographic.&#10;&#10;">
            <a:extLst>
              <a:ext uri="{FF2B5EF4-FFF2-40B4-BE49-F238E27FC236}">
                <a16:creationId xmlns:a16="http://schemas.microsoft.com/office/drawing/2014/main" id="{D8982558-85A8-FAA3-EF23-C2506751428B}"/>
              </a:ext>
            </a:extLst>
          </p:cNvPr>
          <p:cNvPicPr>
            <a:picLocks noChangeAspect="1"/>
          </p:cNvPicPr>
          <p:nvPr/>
        </p:nvPicPr>
        <p:blipFill>
          <a:blip r:embed="rId3"/>
          <a:stretch>
            <a:fillRect/>
          </a:stretch>
        </p:blipFill>
        <p:spPr>
          <a:xfrm>
            <a:off x="3590293" y="95058"/>
            <a:ext cx="4759662" cy="6667884"/>
          </a:xfrm>
          <a:prstGeom prst="rect">
            <a:avLst/>
          </a:prstGeom>
        </p:spPr>
      </p:pic>
      <p:sp>
        <p:nvSpPr>
          <p:cNvPr id="5" name="Speech Bubble: Rectangle with Corners Rounded 4">
            <a:extLst>
              <a:ext uri="{FF2B5EF4-FFF2-40B4-BE49-F238E27FC236}">
                <a16:creationId xmlns:a16="http://schemas.microsoft.com/office/drawing/2014/main" id="{2C8814B5-904A-F82A-DAD4-FD6E2A8E2C85}"/>
              </a:ext>
            </a:extLst>
          </p:cNvPr>
          <p:cNvSpPr/>
          <p:nvPr/>
        </p:nvSpPr>
        <p:spPr>
          <a:xfrm>
            <a:off x="176414" y="925182"/>
            <a:ext cx="3119675" cy="1154351"/>
          </a:xfrm>
          <a:prstGeom prst="wedgeRoundRectCallout">
            <a:avLst>
              <a:gd name="adj1" fmla="val 39410"/>
              <a:gd name="adj2" fmla="val 867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Identify the types of graphs that have been used on this infographic. </a:t>
            </a:r>
          </a:p>
        </p:txBody>
      </p:sp>
      <p:sp>
        <p:nvSpPr>
          <p:cNvPr id="6" name="Speech Bubble: Rectangle with Corners Rounded 5">
            <a:extLst>
              <a:ext uri="{FF2B5EF4-FFF2-40B4-BE49-F238E27FC236}">
                <a16:creationId xmlns:a16="http://schemas.microsoft.com/office/drawing/2014/main" id="{29A4D1EC-69E1-54EA-9965-07460634394F}"/>
              </a:ext>
            </a:extLst>
          </p:cNvPr>
          <p:cNvSpPr/>
          <p:nvPr/>
        </p:nvSpPr>
        <p:spPr>
          <a:xfrm>
            <a:off x="176413" y="2956533"/>
            <a:ext cx="3119675" cy="981389"/>
          </a:xfrm>
          <a:prstGeom prst="wedgeRoundRectCallout">
            <a:avLst>
              <a:gd name="adj1" fmla="val 39410"/>
              <a:gd name="adj2" fmla="val 867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might the designer have chosen these graph types?</a:t>
            </a:r>
          </a:p>
        </p:txBody>
      </p:sp>
      <p:sp>
        <p:nvSpPr>
          <p:cNvPr id="7" name="Speech Bubble: Rectangle with Corners Rounded 6">
            <a:extLst>
              <a:ext uri="{FF2B5EF4-FFF2-40B4-BE49-F238E27FC236}">
                <a16:creationId xmlns:a16="http://schemas.microsoft.com/office/drawing/2014/main" id="{80DA9123-BA12-077A-2E01-C90CE6726214}"/>
              </a:ext>
            </a:extLst>
          </p:cNvPr>
          <p:cNvSpPr/>
          <p:nvPr/>
        </p:nvSpPr>
        <p:spPr>
          <a:xfrm>
            <a:off x="176415" y="4649455"/>
            <a:ext cx="3119675" cy="1283363"/>
          </a:xfrm>
          <a:prstGeom prst="wedgeRoundRectCallout">
            <a:avLst>
              <a:gd name="adj1" fmla="val 44993"/>
              <a:gd name="adj2" fmla="val 811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well do the different graphs in the infographic communicate the information?</a:t>
            </a:r>
          </a:p>
        </p:txBody>
      </p:sp>
      <p:sp>
        <p:nvSpPr>
          <p:cNvPr id="9" name="TextBox 8">
            <a:extLst>
              <a:ext uri="{FF2B5EF4-FFF2-40B4-BE49-F238E27FC236}">
                <a16:creationId xmlns:a16="http://schemas.microsoft.com/office/drawing/2014/main" id="{D93C8C47-CFF0-DB9D-2A87-ACC5BE9B32C1}"/>
              </a:ext>
            </a:extLst>
          </p:cNvPr>
          <p:cNvSpPr txBox="1"/>
          <p:nvPr/>
        </p:nvSpPr>
        <p:spPr>
          <a:xfrm>
            <a:off x="8950636" y="2257048"/>
            <a:ext cx="2640682" cy="2343904"/>
          </a:xfrm>
          <a:prstGeom prst="round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50000"/>
              </a:lnSpc>
            </a:pPr>
            <a:r>
              <a:rPr lang="en-AU" sz="1800" dirty="0">
                <a:solidFill>
                  <a:schemeClr val="tx1"/>
                </a:solidFill>
                <a:latin typeface="Arial" panose="020B0604020202020204" pitchFamily="34" charset="0"/>
                <a:ea typeface="Calibri" panose="020F0502020204030204" pitchFamily="34" charset="0"/>
              </a:rPr>
              <a:t>S</a:t>
            </a:r>
            <a:r>
              <a:rPr lang="en-AU" sz="1800" dirty="0">
                <a:solidFill>
                  <a:schemeClr val="tx1"/>
                </a:solidFill>
                <a:effectLst/>
                <a:latin typeface="Arial" panose="020B0604020202020204" pitchFamily="34" charset="0"/>
                <a:ea typeface="Calibri" panose="020F0502020204030204" pitchFamily="34" charset="0"/>
              </a:rPr>
              <a:t>elect 2–3 graphs from the infographic and recreate each using a different type of graph</a:t>
            </a:r>
            <a:endParaRPr lang="en-AU" sz="1800" dirty="0">
              <a:solidFill>
                <a:schemeClr val="tx1"/>
              </a:solidFill>
            </a:endParaRPr>
          </a:p>
        </p:txBody>
      </p:sp>
      <p:sp>
        <p:nvSpPr>
          <p:cNvPr id="4" name="Title 3">
            <a:extLst>
              <a:ext uri="{FF2B5EF4-FFF2-40B4-BE49-F238E27FC236}">
                <a16:creationId xmlns:a16="http://schemas.microsoft.com/office/drawing/2014/main" id="{687DAEB8-CD7A-B51B-006D-F67A58603C57}"/>
              </a:ext>
            </a:extLst>
          </p:cNvPr>
          <p:cNvSpPr>
            <a:spLocks noGrp="1"/>
          </p:cNvSpPr>
          <p:nvPr>
            <p:ph type="title" idx="4294967295"/>
          </p:nvPr>
        </p:nvSpPr>
        <p:spPr/>
        <p:txBody>
          <a:bodyPr/>
          <a:lstStyle/>
          <a:p>
            <a:r>
              <a:rPr lang="en-AU" dirty="0">
                <a:solidFill>
                  <a:schemeClr val="bg1"/>
                </a:solidFill>
              </a:rPr>
              <a:t>slide</a:t>
            </a:r>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D4D44-9E83-60CB-3E38-4E79F8B63FB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46E9EE-0724-29E3-2EC3-F68500A82A57}"/>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6217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car insurance infographic.">
            <a:extLst>
              <a:ext uri="{FF2B5EF4-FFF2-40B4-BE49-F238E27FC236}">
                <a16:creationId xmlns:a16="http://schemas.microsoft.com/office/drawing/2014/main" id="{59F0ACA6-9A43-D34E-D45C-2B531E8F1EA4}"/>
              </a:ext>
            </a:extLst>
          </p:cNvPr>
          <p:cNvPicPr>
            <a:picLocks noChangeAspect="1"/>
          </p:cNvPicPr>
          <p:nvPr/>
        </p:nvPicPr>
        <p:blipFill>
          <a:blip r:embed="rId2"/>
          <a:stretch>
            <a:fillRect/>
          </a:stretch>
        </p:blipFill>
        <p:spPr>
          <a:xfrm>
            <a:off x="3800949" y="-1"/>
            <a:ext cx="4590103" cy="6884715"/>
          </a:xfrm>
          <a:prstGeom prst="rect">
            <a:avLst/>
          </a:prstGeom>
        </p:spPr>
      </p:pic>
      <p:sp>
        <p:nvSpPr>
          <p:cNvPr id="4" name="Speech Bubble: Rectangle with Corners Rounded 3">
            <a:extLst>
              <a:ext uri="{FF2B5EF4-FFF2-40B4-BE49-F238E27FC236}">
                <a16:creationId xmlns:a16="http://schemas.microsoft.com/office/drawing/2014/main" id="{E6B160FB-3F00-835D-7181-477CB4C2DD5A}"/>
              </a:ext>
            </a:extLst>
          </p:cNvPr>
          <p:cNvSpPr/>
          <p:nvPr/>
        </p:nvSpPr>
        <p:spPr>
          <a:xfrm>
            <a:off x="297184" y="1123590"/>
            <a:ext cx="3119675" cy="1154351"/>
          </a:xfrm>
          <a:prstGeom prst="wedgeRoundRectCallout">
            <a:avLst>
              <a:gd name="adj1" fmla="val 39410"/>
              <a:gd name="adj2" fmla="val 867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Is this infographic clear to a viewer?</a:t>
            </a:r>
            <a:br>
              <a:rPr lang="en-AU" sz="1800" dirty="0"/>
            </a:br>
            <a:r>
              <a:rPr lang="en-AU" sz="1800" dirty="0"/>
              <a:t>Why or why not?</a:t>
            </a:r>
          </a:p>
        </p:txBody>
      </p:sp>
      <p:sp>
        <p:nvSpPr>
          <p:cNvPr id="5" name="Title 4">
            <a:extLst>
              <a:ext uri="{FF2B5EF4-FFF2-40B4-BE49-F238E27FC236}">
                <a16:creationId xmlns:a16="http://schemas.microsoft.com/office/drawing/2014/main" id="{5574530F-766B-51E0-3D3E-9BDC9C870430}"/>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Infographic</a:t>
            </a:r>
          </a:p>
        </p:txBody>
      </p:sp>
    </p:spTree>
    <p:extLst>
      <p:ext uri="{BB962C8B-B14F-4D97-AF65-F5344CB8AC3E}">
        <p14:creationId xmlns:p14="http://schemas.microsoft.com/office/powerpoint/2010/main" val="18721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BD0796-8792-F411-A30E-719A40DB91CA}"/>
              </a:ext>
            </a:extLst>
          </p:cNvPr>
          <p:cNvSpPr>
            <a:spLocks noGrp="1"/>
          </p:cNvSpPr>
          <p:nvPr>
            <p:ph type="title"/>
          </p:nvPr>
        </p:nvSpPr>
        <p:spPr>
          <a:xfrm>
            <a:off x="360000" y="360000"/>
            <a:ext cx="2969796" cy="1641328"/>
          </a:xfrm>
        </p:spPr>
        <p:txBody>
          <a:bodyPr/>
          <a:lstStyle/>
          <a:p>
            <a:r>
              <a:rPr lang="en-AU" dirty="0"/>
              <a:t>Example and non example</a:t>
            </a:r>
          </a:p>
        </p:txBody>
      </p:sp>
      <p:pic>
        <p:nvPicPr>
          <p:cNvPr id="1026" name="Picture 2" descr="Two posters side by side of a drive safely infographic. ">
            <a:extLst>
              <a:ext uri="{FF2B5EF4-FFF2-40B4-BE49-F238E27FC236}">
                <a16:creationId xmlns:a16="http://schemas.microsoft.com/office/drawing/2014/main" id="{0F2A46B9-A62E-D03A-612A-D2893715AF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22"/>
          <a:stretch>
            <a:fillRect/>
          </a:stretch>
        </p:blipFill>
        <p:spPr bwMode="auto">
          <a:xfrm>
            <a:off x="3578084" y="0"/>
            <a:ext cx="5017275" cy="686986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C5964AC-129D-84BE-027A-BB7BCA86A1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41378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When are you most at risk on the road?</a:t>
            </a: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dirty="0">
                <a:latin typeface="+mj-lt"/>
              </a:rPr>
              <a:t>Create an infographic</a:t>
            </a:r>
          </a:p>
        </p:txBody>
      </p:sp>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1567086"/>
            <a:ext cx="5253991" cy="4807835"/>
          </a:xfrm>
        </p:spPr>
        <p:txBody>
          <a:bodyPr/>
          <a:lstStyle/>
          <a:p>
            <a:r>
              <a:rPr lang="en-AU" dirty="0">
                <a:latin typeface="+mn-lt"/>
              </a:rPr>
              <a:t>Your infographic must include: </a:t>
            </a:r>
          </a:p>
          <a:p>
            <a:pPr marL="342900" indent="-342900">
              <a:buFont typeface="Arial" panose="020B0604020202020204" pitchFamily="34" charset="0"/>
              <a:buChar char="•"/>
            </a:pPr>
            <a:r>
              <a:rPr lang="en-AU" dirty="0">
                <a:latin typeface="+mn-lt"/>
              </a:rPr>
              <a:t>at least 2 graphs.</a:t>
            </a:r>
          </a:p>
          <a:p>
            <a:pPr marL="342900" indent="-342900">
              <a:buFont typeface="Arial" panose="020B0604020202020204" pitchFamily="34" charset="0"/>
              <a:buChar char="•"/>
            </a:pPr>
            <a:r>
              <a:rPr lang="en-AU" dirty="0"/>
              <a:t>a clear layout for your audience.</a:t>
            </a:r>
          </a:p>
          <a:p>
            <a:endParaRPr lang="en-AU" dirty="0">
              <a:latin typeface="+mn-lt"/>
            </a:endParaRPr>
          </a:p>
          <a:p>
            <a:r>
              <a:rPr lang="en-AU" dirty="0">
                <a:latin typeface="+mn-lt"/>
              </a:rPr>
              <a:t>Justify your choices:</a:t>
            </a:r>
          </a:p>
          <a:p>
            <a:pPr marL="342900" indent="-342900">
              <a:buFont typeface="Arial" panose="020B0604020202020204" pitchFamily="34" charset="0"/>
              <a:buChar char="•"/>
            </a:pPr>
            <a:r>
              <a:rPr lang="en-AU" dirty="0">
                <a:latin typeface="+mn-lt"/>
              </a:rPr>
              <a:t>explain why you chose each graph.</a:t>
            </a:r>
          </a:p>
          <a:p>
            <a:pPr marL="342900" indent="-342900">
              <a:buFont typeface="Arial" panose="020B0604020202020204" pitchFamily="34" charset="0"/>
              <a:buChar char="•"/>
            </a:pPr>
            <a:r>
              <a:rPr lang="en-AU" dirty="0">
                <a:latin typeface="+mn-lt"/>
              </a:rPr>
              <a:t>explain how your design communicates your message clearly. </a:t>
            </a:r>
          </a:p>
        </p:txBody>
      </p:sp>
      <p:pic>
        <p:nvPicPr>
          <p:cNvPr id="6" name="Picture 5" descr="“Horizontal bar chart titled ‘NSW road fatalities: monthly comparison’ showing monthly fatality counts for 2023 (blue), 2024 (grey), and 2025 (yellow). Values vary by month, with 2025 generally higher in March (42), April (37), June (36), August (39), and September (32). The chart presents side-by-side comparisons for each month from January to December.">
            <a:extLst>
              <a:ext uri="{FF2B5EF4-FFF2-40B4-BE49-F238E27FC236}">
                <a16:creationId xmlns:a16="http://schemas.microsoft.com/office/drawing/2014/main" id="{03A4D354-F6EA-5A12-6535-D4367A3D7C52}"/>
              </a:ext>
            </a:extLst>
          </p:cNvPr>
          <p:cNvPicPr>
            <a:picLocks noChangeAspect="1"/>
          </p:cNvPicPr>
          <p:nvPr/>
        </p:nvPicPr>
        <p:blipFill>
          <a:blip r:embed="rId3"/>
          <a:stretch>
            <a:fillRect/>
          </a:stretch>
        </p:blipFill>
        <p:spPr>
          <a:xfrm>
            <a:off x="6578011" y="948408"/>
            <a:ext cx="3626036" cy="5524784"/>
          </a:xfrm>
          <a:prstGeom prst="rect">
            <a:avLst/>
          </a:prstGeom>
        </p:spPr>
      </p:pic>
      <p:sp>
        <p:nvSpPr>
          <p:cNvPr id="5" name="TextBox 4">
            <a:extLst>
              <a:ext uri="{FF2B5EF4-FFF2-40B4-BE49-F238E27FC236}">
                <a16:creationId xmlns:a16="http://schemas.microsoft.com/office/drawing/2014/main" id="{FCF41A70-9D03-03E8-52D6-CE47A02F3E8E}"/>
              </a:ext>
            </a:extLst>
          </p:cNvPr>
          <p:cNvSpPr txBox="1"/>
          <p:nvPr/>
        </p:nvSpPr>
        <p:spPr>
          <a:xfrm>
            <a:off x="5879236" y="6473192"/>
            <a:ext cx="5665064" cy="430887"/>
          </a:xfrm>
          <a:prstGeom prst="rect">
            <a:avLst/>
          </a:prstGeom>
          <a:noFill/>
        </p:spPr>
        <p:txBody>
          <a:bodyPr wrap="square">
            <a:spAutoFit/>
          </a:bodyPr>
          <a:lstStyle/>
          <a:p>
            <a:r>
              <a:rPr lang="en-AU" sz="1100" b="0" i="0" dirty="0">
                <a:solidFill>
                  <a:srgbClr val="000000"/>
                </a:solidFill>
                <a:effectLst/>
                <a:latin typeface="Roboto" panose="02000000000000000000" pitchFamily="2" charset="0"/>
              </a:rPr>
              <a:t>Transport for NSW, Road Safety Statistics Reports. Available at: https://www.transport.nsw.gov.au/roadsafety/statistics/reports (accessed 11.12.25).</a:t>
            </a:r>
            <a:endParaRPr lang="en-AU" sz="1100"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D21DC53D-02B4-4B48-A236-9741841AE3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8c6f0761-0ef4-4d3b-8fe8-3b60dff82ea3"/>
    <ds:schemaRef ds:uri="http://schemas.microsoft.com/office/2006/metadata/properties"/>
    <ds:schemaRef ds:uri="http://purl.org/dc/terms/"/>
    <ds:schemaRef ds:uri="http://schemas.openxmlformats.org/package/2006/metadata/core-properties"/>
    <ds:schemaRef ds:uri="0d94be99-a0f6-44e7-93d1-7f56be2e14d5"/>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92</TotalTime>
  <Words>775</Words>
  <Application>Microsoft Office PowerPoint</Application>
  <PresentationFormat>Widescreen</PresentationFormat>
  <Paragraphs>61</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vt:lpstr>
      <vt:lpstr>Public Sans</vt:lpstr>
      <vt:lpstr>Arial</vt:lpstr>
      <vt:lpstr>Times New Roman</vt:lpstr>
      <vt:lpstr>Calibri</vt:lpstr>
      <vt:lpstr>NSWG Corporate</vt:lpstr>
      <vt:lpstr>Infographics</vt:lpstr>
      <vt:lpstr>Learning intentions and success criteria</vt:lpstr>
      <vt:lpstr>Connecting learning</vt:lpstr>
      <vt:lpstr>slide</vt:lpstr>
      <vt:lpstr>Releasing responsibility</vt:lpstr>
      <vt:lpstr>Infographic</vt:lpstr>
      <vt:lpstr>Example and non example</vt:lpstr>
      <vt:lpstr>Independent practice</vt:lpstr>
      <vt:lpstr>When are you most at risk on the road?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9 – Infographics – deck – Mathematics Standard</dc:title>
  <dc:creator>NSW Department of Education</dc:creator>
  <dcterms:created xsi:type="dcterms:W3CDTF">2025-01-17T00:15:23Z</dcterms:created>
  <dcterms:modified xsi:type="dcterms:W3CDTF">2026-03-24T04:42:02Z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