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6"/>
  </p:notesMasterIdLst>
  <p:handoutMasterIdLst>
    <p:handoutMasterId r:id="rId27"/>
  </p:handoutMasterIdLst>
  <p:sldIdLst>
    <p:sldId id="26505" r:id="rId5"/>
    <p:sldId id="26383" r:id="rId6"/>
    <p:sldId id="271" r:id="rId7"/>
    <p:sldId id="26534" r:id="rId8"/>
    <p:sldId id="26535" r:id="rId9"/>
    <p:sldId id="26536" r:id="rId10"/>
    <p:sldId id="26537" r:id="rId11"/>
    <p:sldId id="26552" r:id="rId12"/>
    <p:sldId id="26539" r:id="rId13"/>
    <p:sldId id="26541" r:id="rId14"/>
    <p:sldId id="26540" r:id="rId15"/>
    <p:sldId id="26543" r:id="rId16"/>
    <p:sldId id="26508" r:id="rId17"/>
    <p:sldId id="26551" r:id="rId18"/>
    <p:sldId id="26553" r:id="rId19"/>
    <p:sldId id="26549" r:id="rId20"/>
    <p:sldId id="26554" r:id="rId21"/>
    <p:sldId id="26529" r:id="rId22"/>
    <p:sldId id="26555" r:id="rId23"/>
    <p:sldId id="360" r:id="rId24"/>
    <p:sldId id="361" r:id="rId25"/>
  </p:sldIdLst>
  <p:sldSz cx="12192000" cy="6858000"/>
  <p:notesSz cx="6858000" cy="9144000"/>
  <p:embeddedFontLst>
    <p:embeddedFont>
      <p:font typeface="Cambria Math" panose="02040503050406030204" pitchFamily="18" charset="0"/>
      <p:regular r:id="rId28"/>
    </p:embeddedFont>
    <p:embeddedFont>
      <p:font typeface="Public Sans" pitchFamily="2" charset="0"/>
      <p:regular r:id="rId29"/>
      <p:bold r:id="rId30"/>
      <p:italic r:id="rId31"/>
      <p:boldItalic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A6DAB353-8D81-E608-7DD3-43E4C112E44B}" name="Kieran Monahan" initials="KM" userId="S::Kieran.Monahan2@det.nsw.edu.au::2396da56-7c72-42ec-9d76-e256a0950c83" providerId="AD"/>
  <p188:author id="{15D3C655-FA0C-37E3-0AF9-B42F82485347}" name="Lee Hyland" initials="LH" userId="S::LESLEE.HYLAND@det.nsw.edu.au::236b8219-96ed-46a5-92bf-a10e6892f95f" providerId="AD"/>
  <p188:author id="{C461638E-F1F5-7186-9758-0B4A52497F93}" name="Meagan Rodda" initials="MR" userId="S::Meagan.Rodda@det.nsw.edu.au::efecb8de-290d-42b5-96ee-00df0648c086" providerId="AD"/>
  <p188:author id="{D84E49CE-2BCD-8431-0782-D52A02898A5C}" name="Meagan Rodda" initials="MR" userId="S::meagan.rodda@det.nsw.edu.au::efecb8de-290d-42b5-96ee-00df0648c086" providerId="AD"/>
  <p188:author id="{263BDCEB-9FC8-4690-DFCB-22AE17C08782}" name="John Anderson" initials="JA" userId="S::John.Anderson69@det.nsw.edu.au::4665f8d5-4493-45a3-b249-2f437f25244d"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F6AD14-C54D-4936-9066-A0133B52034C}" v="1" dt="2026-03-25T00:00:24.45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774" y="108"/>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25/03/2026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25/03/2026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dirty="0"/>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5A530-37CA-7ECC-FBAE-65D7F669B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0A66D-9E2E-44F9-F0C4-C34D58D534C1}"/>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0B76B37D-88B8-FA4B-180F-EFFC8924167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65197D2-C439-4004-98F5-208B8B79F92B}"/>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09769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CA585-ADA5-2596-E25D-1B7FB20A3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6C34C-4C9B-C24A-1214-2D9A285E6FBA}"/>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105040FC-6F66-5A89-1051-CBCDAD07992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7C19186-4ADB-4FA3-61AA-D4DE4AEBECB9}"/>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314852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27440-48B0-768E-7E11-890C3F3563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C160D-71C0-0BB6-4CBC-F1D681847D92}"/>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D535E9C9-8A9E-AB72-ABF6-6EC4CD0AAE0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A6D6DCC-E33D-AF04-B9CF-F17070FFFD56}"/>
              </a:ext>
            </a:extLst>
          </p:cNvPr>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3927913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50F9D-46EB-84E8-360D-59108C103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060AFA-C971-13FC-6E92-7FAD5A638E7C}"/>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95E994F4-BD7D-F232-EFC0-6BE31C03C60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1AF3C38-3FD9-549C-AA04-A72E2C08114D}"/>
              </a:ext>
            </a:extLst>
          </p:cNvPr>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3208399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7"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Quadratic formulas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4 –Driving Safely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4" name="Picture Placeholder 4" descr="A group of people sitting at a table with a computer">
            <a:extLst>
              <a:ext uri="{FF2B5EF4-FFF2-40B4-BE49-F238E27FC236}">
                <a16:creationId xmlns:a16="http://schemas.microsoft.com/office/drawing/2014/main" id="{5F3341AB-2FDC-EA1C-16AB-444336F2B0A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370" r="25370"/>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DA370-F077-9F11-BC3F-9066A103A7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39BBC3-E6B4-B976-82D7-2EEA6D2FB760}"/>
              </a:ext>
            </a:extLst>
          </p:cNvPr>
          <p:cNvSpPr>
            <a:spLocks noGrp="1"/>
          </p:cNvSpPr>
          <p:nvPr>
            <p:ph type="title"/>
          </p:nvPr>
        </p:nvSpPr>
        <p:spPr/>
        <p:txBody>
          <a:bodyPr/>
          <a:lstStyle/>
          <a:p>
            <a:r>
              <a:rPr lang="en-AU" dirty="0"/>
              <a:t>Kinetic energy (3)</a:t>
            </a:r>
          </a:p>
        </p:txBody>
      </p:sp>
      <p:sp>
        <p:nvSpPr>
          <p:cNvPr id="4" name="Text Placeholder 3">
            <a:extLst>
              <a:ext uri="{FF2B5EF4-FFF2-40B4-BE49-F238E27FC236}">
                <a16:creationId xmlns:a16="http://schemas.microsoft.com/office/drawing/2014/main" id="{2899D2F2-2C91-557C-0FC9-845F1416F3F3}"/>
              </a:ext>
            </a:extLst>
          </p:cNvPr>
          <p:cNvSpPr>
            <a:spLocks noGrp="1"/>
          </p:cNvSpPr>
          <p:nvPr>
            <p:ph type="body" sz="quarter" idx="18"/>
          </p:nvPr>
        </p:nvSpPr>
        <p:spPr/>
        <p:txBody>
          <a:bodyPr/>
          <a:lstStyle/>
          <a:p>
            <a:r>
              <a:rPr lang="en-AU" dirty="0"/>
              <a:t>Calculating kinetic energy</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0EBFB77-6E98-82D0-597C-5F6E65395611}"/>
                  </a:ext>
                </a:extLst>
              </p:cNvPr>
              <p:cNvSpPr>
                <a:spLocks noGrp="1"/>
              </p:cNvSpPr>
              <p:nvPr>
                <p:ph type="body" sz="quarter" idx="17"/>
              </p:nvPr>
            </p:nvSpPr>
            <p:spPr>
              <a:xfrm>
                <a:off x="360000" y="1567086"/>
                <a:ext cx="11484000" cy="4948914"/>
              </a:xfrm>
            </p:spPr>
            <p:txBody>
              <a:bodyPr/>
              <a:lstStyle/>
              <a:p>
                <a:pPr>
                  <a:spcBef>
                    <a:spcPts val="600"/>
                  </a:spcBef>
                  <a:spcAft>
                    <a:spcPts val="600"/>
                  </a:spcAft>
                </a:pPr>
                <a:r>
                  <a:rPr lang="en-AU" sz="1800" dirty="0"/>
                  <a:t>A small car, which weighs approximately </a:t>
                </a:r>
                <a14:m>
                  <m:oMath xmlns:m="http://schemas.openxmlformats.org/officeDocument/2006/math">
                    <m:r>
                      <a:rPr lang="en-AU" sz="1800" i="1" dirty="0" smtClean="0">
                        <a:latin typeface="Cambria Math" panose="02040503050406030204" pitchFamily="18" charset="0"/>
                      </a:rPr>
                      <m:t>1200</m:t>
                    </m:r>
                    <m:r>
                      <a:rPr lang="en-AU" sz="1800" i="1" dirty="0" smtClean="0">
                        <a:latin typeface="Cambria Math" panose="02040503050406030204" pitchFamily="18" charset="0"/>
                      </a:rPr>
                      <m:t> </m:t>
                    </m:r>
                    <m:r>
                      <m:rPr>
                        <m:nor/>
                      </m:rPr>
                      <a:rPr lang="en-AU" sz="1800" i="0" dirty="0" smtClean="0">
                        <a:latin typeface="Cambria Math" panose="02040503050406030204" pitchFamily="18" charset="0"/>
                      </a:rPr>
                      <m:t>kg</m:t>
                    </m:r>
                  </m:oMath>
                </a14:m>
                <a:r>
                  <a:rPr lang="en-AU" sz="1800" dirty="0"/>
                  <a:t>, is travelling in a school zone at a speed of </a:t>
                </a:r>
                <a14:m>
                  <m:oMath xmlns:m="http://schemas.openxmlformats.org/officeDocument/2006/math">
                    <m:r>
                      <a:rPr lang="en-AU" sz="1800" i="1" dirty="0" smtClean="0">
                        <a:latin typeface="Cambria Math" panose="02040503050406030204" pitchFamily="18" charset="0"/>
                      </a:rPr>
                      <m:t>40</m:t>
                    </m:r>
                    <m:r>
                      <a:rPr lang="en-AU" sz="1800" i="1" dirty="0" smtClean="0">
                        <a:latin typeface="Cambria Math" panose="02040503050406030204" pitchFamily="18" charset="0"/>
                      </a:rPr>
                      <m:t> </m:t>
                    </m:r>
                    <m:r>
                      <m:rPr>
                        <m:nor/>
                      </m:rPr>
                      <a:rPr lang="en-AU" sz="1800" i="0" dirty="0" smtClean="0">
                        <a:latin typeface="Cambria Math" panose="02040503050406030204" pitchFamily="18" charset="0"/>
                      </a:rPr>
                      <m:t>km</m:t>
                    </m:r>
                    <m:r>
                      <m:rPr>
                        <m:nor/>
                      </m:rPr>
                      <a:rPr lang="en-AU" sz="1800" i="0" dirty="0" smtClean="0">
                        <a:latin typeface="Cambria Math" panose="02040503050406030204" pitchFamily="18" charset="0"/>
                      </a:rPr>
                      <m:t>/</m:t>
                    </m:r>
                    <m:r>
                      <m:rPr>
                        <m:nor/>
                      </m:rPr>
                      <a:rPr lang="en-AU" sz="1800" i="0" dirty="0" smtClean="0">
                        <a:latin typeface="Cambria Math" panose="02040503050406030204" pitchFamily="18" charset="0"/>
                      </a:rPr>
                      <m:t>h</m:t>
                    </m:r>
                  </m:oMath>
                </a14:m>
                <a:r>
                  <a:rPr lang="en-AU" sz="1800" dirty="0"/>
                  <a:t> (</a:t>
                </a:r>
                <a14:m>
                  <m:oMath xmlns:m="http://schemas.openxmlformats.org/officeDocument/2006/math">
                    <m:r>
                      <a:rPr lang="en-AU" sz="1800" i="1">
                        <a:latin typeface="Cambria Math" panose="02040503050406030204" pitchFamily="18" charset="0"/>
                        <a:ea typeface="Cambria Math" panose="02040503050406030204" pitchFamily="18" charset="0"/>
                      </a:rPr>
                      <m:t>11</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111</m:t>
                    </m:r>
                    <m:r>
                      <a:rPr lang="en-AU" sz="1800" i="1">
                        <a:latin typeface="Cambria Math" panose="02040503050406030204" pitchFamily="18" charset="0"/>
                        <a:ea typeface="Cambria Math" panose="02040503050406030204" pitchFamily="18" charset="0"/>
                      </a:rPr>
                      <m:t>… </m:t>
                    </m:r>
                    <m:f>
                      <m:fPr>
                        <m:type m:val="lin"/>
                        <m:ctrlPr>
                          <a:rPr lang="en-AU" sz="1800" i="1">
                            <a:latin typeface="Cambria Math" panose="02040503050406030204" pitchFamily="18" charset="0"/>
                            <a:ea typeface="Cambria Math" panose="02040503050406030204" pitchFamily="18" charset="0"/>
                          </a:rPr>
                        </m:ctrlPr>
                      </m:fPr>
                      <m:num>
                        <m:r>
                          <m:rPr>
                            <m:nor/>
                          </m:rPr>
                          <a:rPr lang="en-AU" sz="1800" i="0">
                            <a:latin typeface="Cambria Math" panose="02040503050406030204" pitchFamily="18" charset="0"/>
                            <a:ea typeface="Cambria Math" panose="02040503050406030204" pitchFamily="18" charset="0"/>
                          </a:rPr>
                          <m:t>m</m:t>
                        </m:r>
                      </m:num>
                      <m:den>
                        <m:r>
                          <m:rPr>
                            <m:nor/>
                          </m:rPr>
                          <a:rPr lang="en-AU" sz="1800" i="0">
                            <a:latin typeface="Cambria Math" panose="02040503050406030204" pitchFamily="18" charset="0"/>
                            <a:ea typeface="Cambria Math" panose="02040503050406030204" pitchFamily="18" charset="0"/>
                          </a:rPr>
                          <m:t>s</m:t>
                        </m:r>
                      </m:den>
                    </m:f>
                    <m:r>
                      <a:rPr lang="en-AU" sz="1800" b="0" i="1" smtClean="0">
                        <a:latin typeface="Cambria Math" panose="02040503050406030204" pitchFamily="18" charset="0"/>
                        <a:ea typeface="Cambria Math" panose="02040503050406030204" pitchFamily="18" charset="0"/>
                      </a:rPr>
                      <m:t>)</m:t>
                    </m:r>
                  </m:oMath>
                </a14:m>
                <a:r>
                  <a:rPr lang="en-AU" sz="1800" dirty="0"/>
                  <a:t>.</a:t>
                </a:r>
              </a:p>
              <a:p>
                <a:pPr>
                  <a:spcBef>
                    <a:spcPts val="600"/>
                  </a:spcBef>
                  <a:spcAft>
                    <a:spcPts val="600"/>
                  </a:spcAft>
                </a:pPr>
                <a:r>
                  <a:rPr lang="en-AU" sz="1800" dirty="0"/>
                  <a:t>Using the formula </a:t>
                </a:r>
                <a14:m>
                  <m:oMath xmlns:m="http://schemas.openxmlformats.org/officeDocument/2006/math">
                    <m:r>
                      <a:rPr lang="en-AU" sz="1800" i="1">
                        <a:latin typeface="Cambria Math" panose="02040503050406030204" pitchFamily="18" charset="0"/>
                      </a:rPr>
                      <m:t>𝐸</m:t>
                    </m:r>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a:latin typeface="Cambria Math" panose="02040503050406030204" pitchFamily="18" charset="0"/>
                      </a:rPr>
                      <m:t>𝑚</m:t>
                    </m:r>
                    <m:sSup>
                      <m:sSupPr>
                        <m:ctrlPr>
                          <a:rPr lang="en-AU" sz="1800" i="1">
                            <a:latin typeface="Cambria Math" panose="02040503050406030204" pitchFamily="18" charset="0"/>
                          </a:rPr>
                        </m:ctrlPr>
                      </m:sSupPr>
                      <m:e>
                        <m:r>
                          <a:rPr lang="en-AU" sz="1800" i="1">
                            <a:latin typeface="Cambria Math" panose="02040503050406030204" pitchFamily="18" charset="0"/>
                          </a:rPr>
                          <m:t>𝑣</m:t>
                        </m:r>
                      </m:e>
                      <m:sup>
                        <m:r>
                          <a:rPr lang="en-AU" sz="1800" i="1">
                            <a:latin typeface="Cambria Math" panose="02040503050406030204" pitchFamily="18" charset="0"/>
                          </a:rPr>
                          <m:t>2</m:t>
                        </m:r>
                      </m:sup>
                    </m:sSup>
                  </m:oMath>
                </a14:m>
                <a:r>
                  <a:rPr lang="en-AU" sz="1800" dirty="0"/>
                  <a:t>, find the car’s Kinetic energy.</a:t>
                </a:r>
              </a:p>
              <a:p>
                <a:pPr>
                  <a:spcBef>
                    <a:spcPts val="600"/>
                  </a:spcBef>
                  <a:spcAft>
                    <a:spcPts val="600"/>
                  </a:spcAft>
                </a:pPr>
                <a:r>
                  <a:rPr lang="en-AU" sz="1800" dirty="0"/>
                  <a:t>Solution:</a:t>
                </a:r>
              </a:p>
              <a:p>
                <a:pPr>
                  <a:spcBef>
                    <a:spcPts val="600"/>
                  </a:spcBef>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𝐸</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𝑚</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𝑣</m:t>
                          </m:r>
                        </m:e>
                        <m:sup>
                          <m:r>
                            <a:rPr lang="en-AU" sz="1800" b="0" i="1" smtClean="0">
                              <a:latin typeface="Cambria Math" panose="02040503050406030204" pitchFamily="18" charset="0"/>
                            </a:rPr>
                            <m:t>2</m:t>
                          </m:r>
                        </m:sup>
                      </m:sSup>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1200</m:t>
                      </m:r>
                      <m:r>
                        <a:rPr lang="en-AU" sz="1800" b="0" i="1"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11</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111</m:t>
                          </m:r>
                        </m:e>
                        <m:sup>
                          <m:r>
                            <a:rPr lang="en-AU" sz="1800" b="0" i="1" smtClean="0">
                              <a:latin typeface="Cambria Math" panose="02040503050406030204" pitchFamily="18" charset="0"/>
                              <a:ea typeface="Cambria Math" panose="02040503050406030204" pitchFamily="18" charset="0"/>
                            </a:rPr>
                            <m:t>2</m:t>
                          </m:r>
                        </m:sup>
                      </m:sSup>
                    </m:oMath>
                    <m:oMath xmlns:m="http://schemas.openxmlformats.org/officeDocument/2006/math">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74</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072</m:t>
                      </m:r>
                      <m:r>
                        <a:rPr lang="en-AU" sz="1800" b="0" i="1" smtClean="0">
                          <a:latin typeface="Cambria Math" panose="02040503050406030204" pitchFamily="18" charset="0"/>
                          <a:ea typeface="Cambria Math" panose="02040503050406030204" pitchFamily="18" charset="0"/>
                        </a:rPr>
                        <m:t> </m:t>
                      </m:r>
                      <m:r>
                        <m:rPr>
                          <m:nor/>
                        </m:rPr>
                        <a:rPr lang="en-AU" sz="1800" b="0" i="0" smtClean="0">
                          <a:latin typeface="Cambria Math" panose="02040503050406030204" pitchFamily="18" charset="0"/>
                          <a:ea typeface="Cambria Math" panose="02040503050406030204" pitchFamily="18" charset="0"/>
                        </a:rPr>
                        <m:t>joules</m:t>
                      </m:r>
                    </m:oMath>
                  </m:oMathPara>
                </a14:m>
                <a:endParaRPr lang="en-AU" sz="1800" dirty="0"/>
              </a:p>
              <a:p>
                <a:pPr>
                  <a:spcBef>
                    <a:spcPts val="600"/>
                  </a:spcBef>
                  <a:spcAft>
                    <a:spcPts val="600"/>
                  </a:spcAft>
                </a:pPr>
                <a:r>
                  <a:rPr lang="en-AU" sz="1800" dirty="0"/>
                  <a:t>A car travelling in a school zone at 40km/h has approximately 74 000 joules of kinetic energy.</a:t>
                </a:r>
              </a:p>
            </p:txBody>
          </p:sp>
        </mc:Choice>
        <mc:Fallback xmlns="">
          <p:sp>
            <p:nvSpPr>
              <p:cNvPr id="5" name="Text Placeholder 4">
                <a:extLst>
                  <a:ext uri="{FF2B5EF4-FFF2-40B4-BE49-F238E27FC236}">
                    <a16:creationId xmlns:a16="http://schemas.microsoft.com/office/drawing/2014/main" id="{00EBFB77-6E98-82D0-597C-5F6E65395611}"/>
                  </a:ext>
                </a:extLst>
              </p:cNvPr>
              <p:cNvSpPr>
                <a:spLocks noGrp="1" noRot="1" noChangeAspect="1" noMove="1" noResize="1" noEditPoints="1" noAdjustHandles="1" noChangeArrowheads="1" noChangeShapeType="1" noTextEdit="1"/>
              </p:cNvSpPr>
              <p:nvPr>
                <p:ph type="body" sz="quarter" idx="17"/>
              </p:nvPr>
            </p:nvSpPr>
            <p:spPr>
              <a:xfrm>
                <a:off x="360000" y="1567086"/>
                <a:ext cx="11484000" cy="4948914"/>
              </a:xfrm>
              <a:blipFill>
                <a:blip r:embed="rId2"/>
                <a:stretch>
                  <a:fillRect l="-122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9AFC42F-69E3-63FA-207B-11CCBDE45C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12048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B610BF-F5E7-3FED-8207-62461E0B806A}"/>
              </a:ext>
            </a:extLst>
          </p:cNvPr>
          <p:cNvSpPr>
            <a:spLocks noGrp="1"/>
          </p:cNvSpPr>
          <p:nvPr>
            <p:ph type="title"/>
          </p:nvPr>
        </p:nvSpPr>
        <p:spPr/>
        <p:txBody>
          <a:bodyPr/>
          <a:lstStyle/>
          <a:p>
            <a:r>
              <a:rPr lang="en-AU" dirty="0"/>
              <a:t>Kinetic energy (4)</a:t>
            </a:r>
          </a:p>
        </p:txBody>
      </p:sp>
      <p:sp>
        <p:nvSpPr>
          <p:cNvPr id="4" name="Text Placeholder 3">
            <a:extLst>
              <a:ext uri="{FF2B5EF4-FFF2-40B4-BE49-F238E27FC236}">
                <a16:creationId xmlns:a16="http://schemas.microsoft.com/office/drawing/2014/main" id="{32067448-0408-0766-5F42-1C410D24DA18}"/>
              </a:ext>
            </a:extLst>
          </p:cNvPr>
          <p:cNvSpPr>
            <a:spLocks noGrp="1"/>
          </p:cNvSpPr>
          <p:nvPr>
            <p:ph type="body" sz="quarter" idx="18"/>
          </p:nvPr>
        </p:nvSpPr>
        <p:spPr/>
        <p:txBody>
          <a:bodyPr/>
          <a:lstStyle/>
          <a:p>
            <a:r>
              <a:rPr lang="en-AU" dirty="0"/>
              <a:t>Calculating kinetic energy</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92DF008-F44C-57E4-04F5-86512BC4828C}"/>
                  </a:ext>
                </a:extLst>
              </p:cNvPr>
              <p:cNvSpPr>
                <a:spLocks noGrp="1"/>
              </p:cNvSpPr>
              <p:nvPr>
                <p:ph type="body" sz="quarter" idx="17"/>
              </p:nvPr>
            </p:nvSpPr>
            <p:spPr>
              <a:xfrm>
                <a:off x="360000" y="1567086"/>
                <a:ext cx="11484000" cy="4948914"/>
              </a:xfrm>
            </p:spPr>
            <p:txBody>
              <a:bodyPr/>
              <a:lstStyle/>
              <a:p>
                <a:pPr>
                  <a:spcBef>
                    <a:spcPts val="600"/>
                  </a:spcBef>
                  <a:spcAft>
                    <a:spcPts val="600"/>
                  </a:spcAft>
                </a:pPr>
                <a:r>
                  <a:rPr lang="en-AU" sz="1800" dirty="0"/>
                  <a:t>A small car, which weighs approximately </a:t>
                </a:r>
                <a14:m>
                  <m:oMath xmlns:m="http://schemas.openxmlformats.org/officeDocument/2006/math">
                    <m:r>
                      <a:rPr lang="en-AU" sz="1800" i="1" dirty="0" smtClean="0">
                        <a:latin typeface="Cambria Math" panose="02040503050406030204" pitchFamily="18" charset="0"/>
                      </a:rPr>
                      <m:t>1200</m:t>
                    </m:r>
                    <m:r>
                      <a:rPr lang="en-AU" sz="1800" b="0" i="1" dirty="0" smtClean="0">
                        <a:latin typeface="Cambria Math" panose="02040503050406030204" pitchFamily="18" charset="0"/>
                      </a:rPr>
                      <m:t> </m:t>
                    </m:r>
                    <m:r>
                      <m:rPr>
                        <m:nor/>
                      </m:rPr>
                      <a:rPr lang="en-AU" sz="1800" i="0" dirty="0" smtClean="0">
                        <a:latin typeface="Cambria Math" panose="02040503050406030204" pitchFamily="18" charset="0"/>
                      </a:rPr>
                      <m:t>kg</m:t>
                    </m:r>
                  </m:oMath>
                </a14:m>
                <a:r>
                  <a:rPr lang="en-AU" sz="1800" dirty="0"/>
                  <a:t>, is travelling at a speed of </a:t>
                </a:r>
                <a14:m>
                  <m:oMath xmlns:m="http://schemas.openxmlformats.org/officeDocument/2006/math">
                    <m:r>
                      <a:rPr lang="en-AU" sz="1800" i="1" dirty="0" smtClean="0">
                        <a:latin typeface="Cambria Math" panose="02040503050406030204" pitchFamily="18" charset="0"/>
                      </a:rPr>
                      <m:t>80</m:t>
                    </m:r>
                    <m:r>
                      <a:rPr lang="en-AU" sz="1800" i="1" dirty="0" smtClean="0">
                        <a:latin typeface="Cambria Math" panose="02040503050406030204" pitchFamily="18" charset="0"/>
                      </a:rPr>
                      <m:t> </m:t>
                    </m:r>
                    <m:r>
                      <m:rPr>
                        <m:nor/>
                      </m:rPr>
                      <a:rPr lang="en-AU" sz="1800" i="0" dirty="0">
                        <a:latin typeface="Cambria Math" panose="02040503050406030204" pitchFamily="18" charset="0"/>
                      </a:rPr>
                      <m:t>km</m:t>
                    </m:r>
                    <m:r>
                      <m:rPr>
                        <m:nor/>
                      </m:rPr>
                      <a:rPr lang="en-AU" sz="1800" i="0" dirty="0">
                        <a:latin typeface="Cambria Math" panose="02040503050406030204" pitchFamily="18" charset="0"/>
                      </a:rPr>
                      <m:t>/</m:t>
                    </m:r>
                    <m:r>
                      <m:rPr>
                        <m:nor/>
                      </m:rPr>
                      <a:rPr lang="en-AU" sz="1800" i="0" dirty="0">
                        <a:latin typeface="Cambria Math" panose="02040503050406030204" pitchFamily="18" charset="0"/>
                      </a:rPr>
                      <m:t>h</m:t>
                    </m:r>
                  </m:oMath>
                </a14:m>
                <a:r>
                  <a:rPr lang="en-AU" sz="1800" dirty="0"/>
                  <a:t> (</a:t>
                </a:r>
                <a14:m>
                  <m:oMath xmlns:m="http://schemas.openxmlformats.org/officeDocument/2006/math">
                    <m:r>
                      <a:rPr lang="en-AU" sz="1800" i="1">
                        <a:latin typeface="Cambria Math" panose="02040503050406030204" pitchFamily="18" charset="0"/>
                      </a:rPr>
                      <m:t>22</m:t>
                    </m:r>
                    <m:r>
                      <a:rPr lang="en-AU" sz="1800" i="1">
                        <a:latin typeface="Cambria Math" panose="02040503050406030204" pitchFamily="18" charset="0"/>
                      </a:rPr>
                      <m:t>.</m:t>
                    </m:r>
                    <m:r>
                      <a:rPr lang="en-AU" sz="1800" i="1">
                        <a:latin typeface="Cambria Math" panose="02040503050406030204" pitchFamily="18" charset="0"/>
                      </a:rPr>
                      <m:t>222</m:t>
                    </m:r>
                    <m:r>
                      <a:rPr lang="en-AU" sz="1800" i="1">
                        <a:latin typeface="Cambria Math" panose="02040503050406030204" pitchFamily="18" charset="0"/>
                        <a:ea typeface="Cambria Math" panose="02040503050406030204" pitchFamily="18" charset="0"/>
                      </a:rPr>
                      <m:t>… </m:t>
                    </m:r>
                    <m:f>
                      <m:fPr>
                        <m:type m:val="lin"/>
                        <m:ctrlPr>
                          <a:rPr lang="en-AU" sz="1800" i="1">
                            <a:latin typeface="Cambria Math" panose="02040503050406030204" pitchFamily="18" charset="0"/>
                            <a:ea typeface="Cambria Math" panose="02040503050406030204" pitchFamily="18" charset="0"/>
                          </a:rPr>
                        </m:ctrlPr>
                      </m:fPr>
                      <m:num>
                        <m:r>
                          <m:rPr>
                            <m:sty m:val="p"/>
                          </m:rPr>
                          <a:rPr lang="en-AU" sz="1800" i="0">
                            <a:latin typeface="Cambria Math" panose="02040503050406030204" pitchFamily="18" charset="0"/>
                            <a:ea typeface="Cambria Math" panose="02040503050406030204" pitchFamily="18" charset="0"/>
                          </a:rPr>
                          <m:t>m</m:t>
                        </m:r>
                      </m:num>
                      <m:den>
                        <m:r>
                          <m:rPr>
                            <m:sty m:val="p"/>
                          </m:rPr>
                          <a:rPr lang="en-AU" sz="1800" i="0">
                            <a:latin typeface="Cambria Math" panose="02040503050406030204" pitchFamily="18" charset="0"/>
                            <a:ea typeface="Cambria Math" panose="02040503050406030204" pitchFamily="18" charset="0"/>
                          </a:rPr>
                          <m:t>s</m:t>
                        </m:r>
                      </m:den>
                    </m:f>
                    <m:r>
                      <a:rPr lang="en-AU" sz="1800" b="0" i="1" smtClean="0">
                        <a:latin typeface="Cambria Math" panose="02040503050406030204" pitchFamily="18" charset="0"/>
                        <a:ea typeface="Cambria Math" panose="02040503050406030204" pitchFamily="18" charset="0"/>
                      </a:rPr>
                      <m:t>)</m:t>
                    </m:r>
                  </m:oMath>
                </a14:m>
                <a:r>
                  <a:rPr lang="en-AU" sz="1800" dirty="0"/>
                  <a:t>.</a:t>
                </a:r>
              </a:p>
              <a:p>
                <a:pPr>
                  <a:spcBef>
                    <a:spcPts val="600"/>
                  </a:spcBef>
                  <a:spcAft>
                    <a:spcPts val="600"/>
                  </a:spcAft>
                </a:pPr>
                <a:r>
                  <a:rPr lang="en-AU" sz="1800" dirty="0"/>
                  <a:t>Using the formula </a:t>
                </a:r>
                <a14:m>
                  <m:oMath xmlns:m="http://schemas.openxmlformats.org/officeDocument/2006/math">
                    <m:r>
                      <a:rPr lang="en-AU" sz="1800" i="1">
                        <a:latin typeface="Cambria Math" panose="02040503050406030204" pitchFamily="18" charset="0"/>
                      </a:rPr>
                      <m:t>𝐸</m:t>
                    </m:r>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a:latin typeface="Cambria Math" panose="02040503050406030204" pitchFamily="18" charset="0"/>
                      </a:rPr>
                      <m:t>𝑚</m:t>
                    </m:r>
                    <m:sSup>
                      <m:sSupPr>
                        <m:ctrlPr>
                          <a:rPr lang="en-AU" sz="1800" i="1">
                            <a:latin typeface="Cambria Math" panose="02040503050406030204" pitchFamily="18" charset="0"/>
                          </a:rPr>
                        </m:ctrlPr>
                      </m:sSupPr>
                      <m:e>
                        <m:r>
                          <a:rPr lang="en-AU" sz="1800" i="1">
                            <a:latin typeface="Cambria Math" panose="02040503050406030204" pitchFamily="18" charset="0"/>
                          </a:rPr>
                          <m:t>𝑣</m:t>
                        </m:r>
                      </m:e>
                      <m:sup>
                        <m:r>
                          <a:rPr lang="en-AU" sz="1800" i="1">
                            <a:latin typeface="Cambria Math" panose="02040503050406030204" pitchFamily="18" charset="0"/>
                          </a:rPr>
                          <m:t>2</m:t>
                        </m:r>
                      </m:sup>
                    </m:sSup>
                  </m:oMath>
                </a14:m>
                <a:r>
                  <a:rPr lang="en-AU" sz="1800" dirty="0"/>
                  <a:t>, find the car’s kinetic energy.</a:t>
                </a:r>
              </a:p>
              <a:p>
                <a:pPr>
                  <a:spcBef>
                    <a:spcPts val="600"/>
                  </a:spcBef>
                  <a:spcAft>
                    <a:spcPts val="600"/>
                  </a:spcAft>
                </a:pPr>
                <a:r>
                  <a:rPr lang="en-AU" sz="1800" dirty="0"/>
                  <a:t>Solution:</a:t>
                </a:r>
              </a:p>
              <a:p>
                <a:pPr>
                  <a:spcBef>
                    <a:spcPts val="600"/>
                  </a:spcBef>
                  <a:spcAft>
                    <a:spcPts val="6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𝐸</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𝑚</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𝑣</m:t>
                          </m:r>
                        </m:e>
                        <m:sup>
                          <m:r>
                            <a:rPr lang="en-AU" sz="1800" b="0" i="1" smtClean="0">
                              <a:latin typeface="Cambria Math" panose="02040503050406030204" pitchFamily="18" charset="0"/>
                            </a:rPr>
                            <m:t>2</m:t>
                          </m:r>
                        </m:sup>
                      </m:sSup>
                    </m:oMath>
                    <m:oMath xmlns:m="http://schemas.openxmlformats.org/officeDocument/2006/math">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1200</m:t>
                      </m:r>
                      <m:r>
                        <a:rPr lang="en-AU" sz="1800" b="0" i="1"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22</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222</m:t>
                          </m:r>
                        </m:e>
                        <m:sup>
                          <m:r>
                            <a:rPr lang="en-AU" sz="1800" b="0" i="1" smtClean="0">
                              <a:latin typeface="Cambria Math" panose="02040503050406030204" pitchFamily="18" charset="0"/>
                              <a:ea typeface="Cambria Math" panose="02040503050406030204" pitchFamily="18" charset="0"/>
                            </a:rPr>
                            <m:t>2</m:t>
                          </m:r>
                        </m:sup>
                      </m:sSup>
                    </m:oMath>
                    <m:oMath xmlns:m="http://schemas.openxmlformats.org/officeDocument/2006/math">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296</m:t>
                      </m:r>
                      <m:r>
                        <a:rPr lang="en-AU" sz="1800" b="0" i="1" smtClean="0">
                          <a:latin typeface="Cambria Math" panose="02040503050406030204" pitchFamily="18" charset="0"/>
                          <a:ea typeface="Cambria Math" panose="02040503050406030204" pitchFamily="18" charset="0"/>
                        </a:rPr>
                        <m:t> </m:t>
                      </m:r>
                      <m:r>
                        <a:rPr lang="en-AU" sz="1800" b="0" i="1" smtClean="0">
                          <a:latin typeface="Cambria Math" panose="02040503050406030204" pitchFamily="18" charset="0"/>
                          <a:ea typeface="Cambria Math" panose="02040503050406030204" pitchFamily="18" charset="0"/>
                        </a:rPr>
                        <m:t>290</m:t>
                      </m:r>
                      <m:r>
                        <a:rPr lang="en-AU" sz="1800" b="0" i="1" smtClean="0">
                          <a:latin typeface="Cambria Math" panose="02040503050406030204" pitchFamily="18" charset="0"/>
                          <a:ea typeface="Cambria Math" panose="02040503050406030204" pitchFamily="18" charset="0"/>
                        </a:rPr>
                        <m:t> </m:t>
                      </m:r>
                      <m:r>
                        <m:rPr>
                          <m:nor/>
                        </m:rPr>
                        <a:rPr lang="en-AU" sz="1800" b="0" i="0" smtClean="0">
                          <a:latin typeface="Cambria Math" panose="02040503050406030204" pitchFamily="18" charset="0"/>
                          <a:ea typeface="Cambria Math" panose="02040503050406030204" pitchFamily="18" charset="0"/>
                        </a:rPr>
                        <m:t>joules</m:t>
                      </m:r>
                    </m:oMath>
                  </m:oMathPara>
                </a14:m>
                <a:endParaRPr lang="en-AU" sz="1800" dirty="0"/>
              </a:p>
              <a:p>
                <a:pPr>
                  <a:spcBef>
                    <a:spcPts val="600"/>
                  </a:spcBef>
                  <a:spcAft>
                    <a:spcPts val="600"/>
                  </a:spcAft>
                </a:pPr>
                <a:r>
                  <a:rPr lang="en-AU" sz="1800" dirty="0"/>
                  <a:t>A car travelling at </a:t>
                </a:r>
                <a14:m>
                  <m:oMath xmlns:m="http://schemas.openxmlformats.org/officeDocument/2006/math">
                    <m:r>
                      <a:rPr lang="en-AU" sz="1800" i="1" dirty="0" smtClean="0">
                        <a:latin typeface="Cambria Math" panose="02040503050406030204" pitchFamily="18" charset="0"/>
                      </a:rPr>
                      <m:t>80</m:t>
                    </m:r>
                    <m:r>
                      <a:rPr lang="en-AU" sz="1800" i="1" dirty="0" smtClean="0">
                        <a:latin typeface="Cambria Math" panose="02040503050406030204" pitchFamily="18" charset="0"/>
                      </a:rPr>
                      <m:t> </m:t>
                    </m:r>
                    <m:r>
                      <m:rPr>
                        <m:nor/>
                      </m:rPr>
                      <a:rPr lang="en-AU" sz="1800" i="0" dirty="0" smtClean="0">
                        <a:latin typeface="Cambria Math" panose="02040503050406030204" pitchFamily="18" charset="0"/>
                      </a:rPr>
                      <m:t>km</m:t>
                    </m:r>
                    <m:r>
                      <m:rPr>
                        <m:nor/>
                      </m:rPr>
                      <a:rPr lang="en-AU" sz="1800" i="0" dirty="0">
                        <a:latin typeface="Cambria Math" panose="02040503050406030204" pitchFamily="18" charset="0"/>
                      </a:rPr>
                      <m:t>/</m:t>
                    </m:r>
                    <m:r>
                      <m:rPr>
                        <m:nor/>
                      </m:rPr>
                      <a:rPr lang="en-AU" sz="1800" i="0" dirty="0">
                        <a:latin typeface="Cambria Math" panose="02040503050406030204" pitchFamily="18" charset="0"/>
                      </a:rPr>
                      <m:t>h</m:t>
                    </m:r>
                    <m:r>
                      <a:rPr lang="en-AU" sz="1800" i="1" dirty="0">
                        <a:latin typeface="Cambria Math" panose="02040503050406030204" pitchFamily="18" charset="0"/>
                      </a:rPr>
                      <m:t> </m:t>
                    </m:r>
                  </m:oMath>
                </a14:m>
                <a:r>
                  <a:rPr lang="en-AU" sz="1800" dirty="0"/>
                  <a:t>has approximately </a:t>
                </a:r>
                <a14:m>
                  <m:oMath xmlns:m="http://schemas.openxmlformats.org/officeDocument/2006/math">
                    <m:r>
                      <a:rPr lang="en-AU" sz="1800" i="1" dirty="0" smtClean="0">
                        <a:latin typeface="Cambria Math" panose="02040503050406030204" pitchFamily="18" charset="0"/>
                      </a:rPr>
                      <m:t>296</m:t>
                    </m:r>
                    <m:r>
                      <a:rPr lang="en-AU" sz="1800" i="1" dirty="0" smtClean="0">
                        <a:latin typeface="Cambria Math" panose="02040503050406030204" pitchFamily="18" charset="0"/>
                      </a:rPr>
                      <m:t> </m:t>
                    </m:r>
                    <m:r>
                      <a:rPr lang="en-AU" sz="1800" i="1" dirty="0" smtClean="0">
                        <a:latin typeface="Cambria Math" panose="02040503050406030204" pitchFamily="18" charset="0"/>
                      </a:rPr>
                      <m:t>000</m:t>
                    </m:r>
                    <m:r>
                      <a:rPr lang="en-AU" sz="1800" i="1" dirty="0" smtClean="0">
                        <a:latin typeface="Cambria Math" panose="02040503050406030204" pitchFamily="18" charset="0"/>
                      </a:rPr>
                      <m:t> </m:t>
                    </m:r>
                    <m:r>
                      <m:rPr>
                        <m:sty m:val="p"/>
                      </m:rPr>
                      <a:rPr lang="en-AU" sz="1800" i="0" dirty="0" smtClean="0">
                        <a:latin typeface="Cambria Math" panose="02040503050406030204" pitchFamily="18" charset="0"/>
                      </a:rPr>
                      <m:t>joules</m:t>
                    </m:r>
                    <m:r>
                      <a:rPr lang="en-AU" sz="1800" i="1" dirty="0" smtClean="0">
                        <a:latin typeface="Cambria Math" panose="02040503050406030204" pitchFamily="18" charset="0"/>
                      </a:rPr>
                      <m:t> </m:t>
                    </m:r>
                  </m:oMath>
                </a14:m>
                <a:r>
                  <a:rPr lang="en-AU" sz="1800" dirty="0"/>
                  <a:t>of kinetic energy.</a:t>
                </a:r>
              </a:p>
            </p:txBody>
          </p:sp>
        </mc:Choice>
        <mc:Fallback xmlns="">
          <p:sp>
            <p:nvSpPr>
              <p:cNvPr id="5" name="Text Placeholder 4">
                <a:extLst>
                  <a:ext uri="{FF2B5EF4-FFF2-40B4-BE49-F238E27FC236}">
                    <a16:creationId xmlns:a16="http://schemas.microsoft.com/office/drawing/2014/main" id="{A92DF008-F44C-57E4-04F5-86512BC4828C}"/>
                  </a:ext>
                </a:extLst>
              </p:cNvPr>
              <p:cNvSpPr>
                <a:spLocks noGrp="1" noRot="1" noChangeAspect="1" noMove="1" noResize="1" noEditPoints="1" noAdjustHandles="1" noChangeArrowheads="1" noChangeShapeType="1" noTextEdit="1"/>
              </p:cNvSpPr>
              <p:nvPr>
                <p:ph type="body" sz="quarter" idx="17"/>
              </p:nvPr>
            </p:nvSpPr>
            <p:spPr>
              <a:xfrm>
                <a:off x="360000" y="1567086"/>
                <a:ext cx="11484000" cy="4948914"/>
              </a:xfrm>
              <a:blipFill>
                <a:blip r:embed="rId2"/>
                <a:stretch>
                  <a:fillRect l="-1221" t="-7635"/>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CA8C386-5092-7817-FEAF-90357423E3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5526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1116F-2E08-EE20-B9FA-C5161054D0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07F2563-6AC2-A14F-2FFE-A747F54FE3A7}"/>
              </a:ext>
            </a:extLst>
          </p:cNvPr>
          <p:cNvSpPr>
            <a:spLocks noGrp="1"/>
          </p:cNvSpPr>
          <p:nvPr>
            <p:ph type="title"/>
          </p:nvPr>
        </p:nvSpPr>
        <p:spPr/>
        <p:txBody>
          <a:bodyPr/>
          <a:lstStyle/>
          <a:p>
            <a:r>
              <a:rPr lang="en-AU" dirty="0"/>
              <a:t>Kinetic energy (5)</a:t>
            </a:r>
          </a:p>
        </p:txBody>
      </p:sp>
      <p:sp>
        <p:nvSpPr>
          <p:cNvPr id="4" name="Text Placeholder 3">
            <a:extLst>
              <a:ext uri="{FF2B5EF4-FFF2-40B4-BE49-F238E27FC236}">
                <a16:creationId xmlns:a16="http://schemas.microsoft.com/office/drawing/2014/main" id="{5C8FF461-5CF3-63FF-AA3C-6AF75B844D79}"/>
              </a:ext>
            </a:extLst>
          </p:cNvPr>
          <p:cNvSpPr>
            <a:spLocks noGrp="1"/>
          </p:cNvSpPr>
          <p:nvPr>
            <p:ph type="body" sz="quarter" idx="18"/>
          </p:nvPr>
        </p:nvSpPr>
        <p:spPr/>
        <p:txBody>
          <a:bodyPr/>
          <a:lstStyle/>
          <a:p>
            <a:r>
              <a:rPr lang="en-AU" dirty="0"/>
              <a:t>Calculating speed</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FD04CE6-4A43-DAD0-E203-293A6CC54076}"/>
                  </a:ext>
                </a:extLst>
              </p:cNvPr>
              <p:cNvSpPr>
                <a:spLocks noGrp="1"/>
              </p:cNvSpPr>
              <p:nvPr>
                <p:ph type="body" sz="quarter" idx="17"/>
              </p:nvPr>
            </p:nvSpPr>
            <p:spPr>
              <a:xfrm>
                <a:off x="359999" y="1311376"/>
                <a:ext cx="11356216" cy="1406630"/>
              </a:xfrm>
            </p:spPr>
            <p:txBody>
              <a:bodyPr/>
              <a:lstStyle/>
              <a:p>
                <a:pPr>
                  <a:spcBef>
                    <a:spcPts val="600"/>
                  </a:spcBef>
                  <a:spcAft>
                    <a:spcPts val="600"/>
                  </a:spcAft>
                </a:pPr>
                <a:r>
                  <a:rPr lang="en-AU" sz="1800" dirty="0">
                    <a:latin typeface="+mn-lt"/>
                  </a:rPr>
                  <a:t>Use the formula </a:t>
                </a:r>
                <a14:m>
                  <m:oMath xmlns:m="http://schemas.openxmlformats.org/officeDocument/2006/math">
                    <m:r>
                      <a:rPr lang="en-AU" sz="1800" i="1">
                        <a:latin typeface="Cambria Math" panose="02040503050406030204" pitchFamily="18" charset="0"/>
                      </a:rPr>
                      <m:t>𝐸</m:t>
                    </m:r>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a:latin typeface="Cambria Math" panose="02040503050406030204" pitchFamily="18" charset="0"/>
                      </a:rPr>
                      <m:t>𝑚</m:t>
                    </m:r>
                    <m:sSup>
                      <m:sSupPr>
                        <m:ctrlPr>
                          <a:rPr lang="en-AU" sz="1800" i="1">
                            <a:latin typeface="Cambria Math" panose="02040503050406030204" pitchFamily="18" charset="0"/>
                          </a:rPr>
                        </m:ctrlPr>
                      </m:sSupPr>
                      <m:e>
                        <m:r>
                          <a:rPr lang="en-AU" sz="1800" i="1">
                            <a:latin typeface="Cambria Math" panose="02040503050406030204" pitchFamily="18" charset="0"/>
                          </a:rPr>
                          <m:t>𝑣</m:t>
                        </m:r>
                      </m:e>
                      <m:sup>
                        <m:r>
                          <a:rPr lang="en-AU" sz="1800" i="1">
                            <a:latin typeface="Cambria Math" panose="02040503050406030204" pitchFamily="18" charset="0"/>
                          </a:rPr>
                          <m:t>2</m:t>
                        </m:r>
                      </m:sup>
                    </m:sSup>
                  </m:oMath>
                </a14:m>
                <a:r>
                  <a:rPr lang="en-AU" sz="1800" dirty="0"/>
                  <a:t> to c</a:t>
                </a:r>
                <a:r>
                  <a:rPr lang="en-AU" sz="1800" dirty="0">
                    <a:latin typeface="+mn-lt"/>
                  </a:rPr>
                  <a:t>alculate the speed of a heavy vehicle, weighing </a:t>
                </a:r>
                <a14:m>
                  <m:oMath xmlns:m="http://schemas.openxmlformats.org/officeDocument/2006/math">
                    <m:r>
                      <m:rPr>
                        <m:nor/>
                      </m:rPr>
                      <a:rPr lang="en-AU" sz="1800" i="0" dirty="0">
                        <a:latin typeface="+mn-lt"/>
                      </a:rPr>
                      <m:t>2200 </m:t>
                    </m:r>
                    <m:r>
                      <m:rPr>
                        <m:nor/>
                      </m:rPr>
                      <a:rPr lang="en-AU" sz="1800" i="0" dirty="0">
                        <a:latin typeface="+mn-lt"/>
                      </a:rPr>
                      <m:t>kg</m:t>
                    </m:r>
                  </m:oMath>
                </a14:m>
                <a:r>
                  <a:rPr lang="en-AU" sz="1800" dirty="0">
                    <a:latin typeface="+mn-lt"/>
                  </a:rPr>
                  <a:t> and kinetic energy of </a:t>
                </a:r>
                <a14:m>
                  <m:oMath xmlns:m="http://schemas.openxmlformats.org/officeDocument/2006/math">
                    <m:r>
                      <m:rPr>
                        <m:nor/>
                      </m:rPr>
                      <a:rPr lang="en-AU" sz="1800" i="0" dirty="0">
                        <a:latin typeface="+mn-lt"/>
                      </a:rPr>
                      <m:t>100 000 </m:t>
                    </m:r>
                    <m:r>
                      <m:rPr>
                        <m:nor/>
                      </m:rPr>
                      <a:rPr lang="en-AU" sz="1800" i="0" dirty="0">
                        <a:latin typeface="+mn-lt"/>
                      </a:rPr>
                      <m:t>joules</m:t>
                    </m:r>
                  </m:oMath>
                </a14:m>
                <a:r>
                  <a:rPr lang="en-AU" sz="1800" dirty="0">
                    <a:latin typeface="+mn-lt"/>
                  </a:rPr>
                  <a:t>.</a:t>
                </a:r>
              </a:p>
            </p:txBody>
          </p:sp>
        </mc:Choice>
        <mc:Fallback xmlns="">
          <p:sp>
            <p:nvSpPr>
              <p:cNvPr id="5" name="Text Placeholder 4">
                <a:extLst>
                  <a:ext uri="{FF2B5EF4-FFF2-40B4-BE49-F238E27FC236}">
                    <a16:creationId xmlns:a16="http://schemas.microsoft.com/office/drawing/2014/main" id="{0FD04CE6-4A43-DAD0-E203-293A6CC54076}"/>
                  </a:ext>
                </a:extLst>
              </p:cNvPr>
              <p:cNvSpPr>
                <a:spLocks noGrp="1" noRot="1" noChangeAspect="1" noMove="1" noResize="1" noEditPoints="1" noAdjustHandles="1" noChangeArrowheads="1" noChangeShapeType="1" noTextEdit="1"/>
              </p:cNvSpPr>
              <p:nvPr>
                <p:ph type="body" sz="quarter" idx="17"/>
              </p:nvPr>
            </p:nvSpPr>
            <p:spPr>
              <a:xfrm>
                <a:off x="359999" y="1311376"/>
                <a:ext cx="11356216" cy="1406630"/>
              </a:xfrm>
              <a:blipFill>
                <a:blip r:embed="rId2"/>
                <a:stretch>
                  <a:fillRect l="-123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725A3078-AAE1-D070-EA36-C0865EA42F23}"/>
                  </a:ext>
                </a:extLst>
              </p:cNvPr>
              <p:cNvSpPr txBox="1">
                <a:spLocks/>
              </p:cNvSpPr>
              <p:nvPr/>
            </p:nvSpPr>
            <p:spPr>
              <a:xfrm>
                <a:off x="359999" y="2353144"/>
                <a:ext cx="5047378" cy="395915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AU" sz="1800" dirty="0">
                    <a:solidFill>
                      <a:schemeClr val="accent2"/>
                    </a:solidFill>
                    <a:latin typeface="+mn-lt"/>
                  </a:rPr>
                  <a:t>Solution</a:t>
                </a:r>
              </a:p>
              <a:p>
                <a:pPr>
                  <a:spcAft>
                    <a:spcPts val="0"/>
                  </a:spcAft>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𝐸</m:t>
                      </m:r>
                      <m:r>
                        <m:rPr>
                          <m:aln/>
                        </m:rP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i="1" smtClean="0">
                              <a:latin typeface="Cambria Math" panose="02040503050406030204" pitchFamily="18" charset="0"/>
                            </a:rPr>
                            <m:t>1</m:t>
                          </m:r>
                        </m:num>
                        <m:den>
                          <m:r>
                            <a:rPr lang="en-AU" sz="1800" i="1" smtClean="0">
                              <a:latin typeface="Cambria Math" panose="02040503050406030204" pitchFamily="18" charset="0"/>
                            </a:rPr>
                            <m:t>2</m:t>
                          </m:r>
                        </m:den>
                      </m:f>
                      <m:r>
                        <a:rPr lang="en-AU" sz="1800" i="1" smtClean="0">
                          <a:latin typeface="Cambria Math" panose="02040503050406030204" pitchFamily="18" charset="0"/>
                        </a:rPr>
                        <m:t>𝑚</m:t>
                      </m:r>
                      <m:sSup>
                        <m:sSupPr>
                          <m:ctrlPr>
                            <a:rPr lang="en-AU" sz="1800" i="1" smtClean="0">
                              <a:latin typeface="Cambria Math" panose="02040503050406030204" pitchFamily="18" charset="0"/>
                            </a:rPr>
                          </m:ctrlPr>
                        </m:sSupPr>
                        <m:e>
                          <m:r>
                            <a:rPr lang="en-AU" sz="1800" i="1" smtClean="0">
                              <a:latin typeface="Cambria Math" panose="02040503050406030204" pitchFamily="18" charset="0"/>
                            </a:rPr>
                            <m:t>𝑣</m:t>
                          </m:r>
                        </m:e>
                        <m:sup>
                          <m:r>
                            <a:rPr lang="en-AU" sz="1800" i="1" smtClean="0">
                              <a:latin typeface="Cambria Math" panose="02040503050406030204" pitchFamily="18" charset="0"/>
                            </a:rPr>
                            <m:t>2</m:t>
                          </m:r>
                        </m:sup>
                      </m:sSup>
                    </m:oMath>
                    <m:oMath xmlns:m="http://schemas.openxmlformats.org/officeDocument/2006/math">
                      <m:r>
                        <a:rPr lang="en-AU" sz="1800" i="1">
                          <a:latin typeface="Cambria Math" panose="02040503050406030204" pitchFamily="18" charset="0"/>
                        </a:rPr>
                        <m:t>1</m:t>
                      </m:r>
                      <m:r>
                        <a:rPr lang="en-AU" sz="1800" b="0" i="1" smtClean="0">
                          <a:latin typeface="Cambria Math" panose="02040503050406030204" pitchFamily="18" charset="0"/>
                        </a:rPr>
                        <m:t>00</m:t>
                      </m:r>
                      <m:r>
                        <a:rPr lang="en-AU" sz="1800" b="0" i="1" smtClean="0">
                          <a:latin typeface="Cambria Math" panose="02040503050406030204" pitchFamily="18" charset="0"/>
                        </a:rPr>
                        <m:t> </m:t>
                      </m:r>
                      <m:r>
                        <a:rPr lang="en-AU" sz="1800" b="0" i="1" smtClean="0">
                          <a:latin typeface="Cambria Math" panose="02040503050406030204" pitchFamily="18" charset="0"/>
                        </a:rPr>
                        <m:t>000</m:t>
                      </m:r>
                      <m:r>
                        <m:rPr>
                          <m:aln/>
                        </m:rPr>
                        <a:rPr lang="en-AU" sz="180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2200</m:t>
                      </m:r>
                      <m:r>
                        <a:rPr lang="en-AU" sz="1800" b="0" i="1" smtClean="0">
                          <a:latin typeface="Cambria Math" panose="02040503050406030204" pitchFamily="18" charset="0"/>
                          <a:ea typeface="Cambria Math" panose="02040503050406030204" pitchFamily="18" charset="0"/>
                        </a:rPr>
                        <m:t>×</m:t>
                      </m:r>
                      <m:sSup>
                        <m:sSupPr>
                          <m:ctrlPr>
                            <a:rPr lang="en-AU" sz="1800" i="1" smtClean="0">
                              <a:latin typeface="Cambria Math" panose="02040503050406030204" pitchFamily="18" charset="0"/>
                              <a:ea typeface="Cambria Math" panose="02040503050406030204" pitchFamily="18" charset="0"/>
                            </a:rPr>
                          </m:ctrlPr>
                        </m:sSupPr>
                        <m:e>
                          <m:r>
                            <a:rPr lang="en-AU" sz="1800" i="1" smtClean="0">
                              <a:latin typeface="Cambria Math" panose="02040503050406030204" pitchFamily="18" charset="0"/>
                              <a:ea typeface="Cambria Math" panose="02040503050406030204" pitchFamily="18" charset="0"/>
                            </a:rPr>
                            <m:t>𝑣</m:t>
                          </m:r>
                        </m:e>
                        <m:sup>
                          <m:r>
                            <a:rPr lang="en-AU" sz="1800" i="1" smtClean="0">
                              <a:latin typeface="Cambria Math" panose="02040503050406030204" pitchFamily="18" charset="0"/>
                              <a:ea typeface="Cambria Math" panose="02040503050406030204" pitchFamily="18" charset="0"/>
                            </a:rPr>
                            <m:t>2</m:t>
                          </m:r>
                        </m:sup>
                      </m:sSup>
                    </m:oMath>
                    <m:oMath xmlns:m="http://schemas.openxmlformats.org/officeDocument/2006/math">
                      <m:r>
                        <a:rPr lang="en-AU" sz="1800" b="0" i="1" smtClean="0">
                          <a:latin typeface="Cambria Math" panose="02040503050406030204" pitchFamily="18" charset="0"/>
                          <a:ea typeface="Cambria Math" panose="02040503050406030204" pitchFamily="18" charset="0"/>
                        </a:rPr>
                        <m:t>100000</m:t>
                      </m:r>
                      <m:r>
                        <m:rPr>
                          <m:aln/>
                        </m:rPr>
                        <a:rPr lang="en-AU" sz="1800" i="1" smtClean="0">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1100</m:t>
                      </m:r>
                      <m:r>
                        <a:rPr lang="en-AU" sz="1800" i="1">
                          <a:latin typeface="Cambria Math" panose="02040503050406030204" pitchFamily="18" charset="0"/>
                          <a:ea typeface="Cambria Math" panose="02040503050406030204" pitchFamily="18" charset="0"/>
                        </a:rPr>
                        <m:t>×</m:t>
                      </m:r>
                      <m:sSup>
                        <m:sSupPr>
                          <m:ctrlPr>
                            <a:rPr lang="en-AU" sz="1800" i="1">
                              <a:latin typeface="Cambria Math" panose="02040503050406030204" pitchFamily="18" charset="0"/>
                              <a:ea typeface="Cambria Math" panose="02040503050406030204" pitchFamily="18" charset="0"/>
                            </a:rPr>
                          </m:ctrlPr>
                        </m:sSupPr>
                        <m:e>
                          <m:r>
                            <a:rPr lang="en-AU" sz="1800" i="1">
                              <a:latin typeface="Cambria Math" panose="02040503050406030204" pitchFamily="18" charset="0"/>
                              <a:ea typeface="Cambria Math" panose="02040503050406030204" pitchFamily="18" charset="0"/>
                            </a:rPr>
                            <m:t>𝑣</m:t>
                          </m:r>
                        </m:e>
                        <m:sup>
                          <m:r>
                            <a:rPr lang="en-AU" sz="1800" i="1">
                              <a:latin typeface="Cambria Math" panose="02040503050406030204" pitchFamily="18" charset="0"/>
                              <a:ea typeface="Cambria Math" panose="02040503050406030204" pitchFamily="18" charset="0"/>
                            </a:rPr>
                            <m:t>2</m:t>
                          </m:r>
                        </m:sup>
                      </m:sSup>
                    </m:oMath>
                    <m:oMath xmlns:m="http://schemas.openxmlformats.org/officeDocument/2006/math">
                      <m:sSup>
                        <m:sSupPr>
                          <m:ctrlPr>
                            <a:rPr lang="en-AU" sz="180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𝑣</m:t>
                          </m:r>
                        </m:e>
                        <m:sup>
                          <m:r>
                            <a:rPr lang="en-AU" sz="1800" b="0" i="1" smtClean="0">
                              <a:latin typeface="Cambria Math" panose="02040503050406030204" pitchFamily="18" charset="0"/>
                              <a:ea typeface="Cambria Math" panose="02040503050406030204" pitchFamily="18" charset="0"/>
                            </a:rPr>
                            <m:t>2</m:t>
                          </m:r>
                        </m:sup>
                      </m:sSup>
                      <m:r>
                        <m:rPr>
                          <m:aln/>
                        </m:rPr>
                        <a:rPr lang="en-AU" sz="1800" i="1" smtClean="0">
                          <a:latin typeface="Cambria Math" panose="02040503050406030204" pitchFamily="18" charset="0"/>
                          <a:ea typeface="Cambria Math" panose="02040503050406030204" pitchFamily="18" charset="0"/>
                        </a:rPr>
                        <m:t>=</m:t>
                      </m:r>
                      <m:f>
                        <m:fPr>
                          <m:ctrlPr>
                            <a:rPr lang="en-AU" sz="180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100000</m:t>
                          </m:r>
                        </m:num>
                        <m:den>
                          <m:r>
                            <a:rPr lang="en-AU" sz="1800" b="0" i="1" smtClean="0">
                              <a:latin typeface="Cambria Math" panose="02040503050406030204" pitchFamily="18" charset="0"/>
                              <a:ea typeface="Cambria Math" panose="02040503050406030204" pitchFamily="18" charset="0"/>
                            </a:rPr>
                            <m:t>1100</m:t>
                          </m:r>
                        </m:den>
                      </m:f>
                    </m:oMath>
                    <m:oMath xmlns:m="http://schemas.openxmlformats.org/officeDocument/2006/math">
                      <m:r>
                        <a:rPr lang="en-AU" sz="1800" b="0" i="1" smtClean="0">
                          <a:latin typeface="Cambria Math" panose="02040503050406030204" pitchFamily="18" charset="0"/>
                        </a:rPr>
                        <m:t>𝑣</m:t>
                      </m:r>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ea typeface="Cambria Math" panose="02040503050406030204" pitchFamily="18" charset="0"/>
                            </a:rPr>
                          </m:ctrlPr>
                        </m:radPr>
                        <m:deg/>
                        <m:e>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100000</m:t>
                              </m:r>
                            </m:num>
                            <m:den>
                              <m:r>
                                <a:rPr lang="en-AU" sz="1800" b="0" i="1" smtClean="0">
                                  <a:latin typeface="Cambria Math" panose="02040503050406030204" pitchFamily="18" charset="0"/>
                                  <a:ea typeface="Cambria Math" panose="02040503050406030204" pitchFamily="18" charset="0"/>
                                </a:rPr>
                                <m:t>1100</m:t>
                              </m:r>
                            </m:den>
                          </m:f>
                        </m:e>
                      </m:rad>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9</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534</m:t>
                      </m:r>
                      <m:r>
                        <a:rPr lang="en-AU" sz="1800" b="0" i="1" smtClean="0">
                          <a:latin typeface="Cambria Math" panose="02040503050406030204" pitchFamily="18" charset="0"/>
                          <a:ea typeface="Cambria Math" panose="02040503050406030204" pitchFamily="18" charset="0"/>
                        </a:rPr>
                        <m:t> </m:t>
                      </m:r>
                      <m:r>
                        <m:rPr>
                          <m:sty m:val="p"/>
                        </m:rPr>
                        <a:rPr lang="en-AU" sz="1800" b="0" i="0" smtClean="0">
                          <a:latin typeface="Cambria Math" panose="02040503050406030204" pitchFamily="18" charset="0"/>
                          <a:ea typeface="Cambria Math" panose="02040503050406030204" pitchFamily="18" charset="0"/>
                        </a:rPr>
                        <m:t>m</m:t>
                      </m:r>
                      <m:r>
                        <a:rPr lang="en-AU" sz="1800" b="0" i="0" smtClean="0">
                          <a:latin typeface="Cambria Math" panose="02040503050406030204" pitchFamily="18" charset="0"/>
                          <a:ea typeface="Cambria Math" panose="02040503050406030204" pitchFamily="18" charset="0"/>
                        </a:rPr>
                        <m:t>/</m:t>
                      </m:r>
                      <m:r>
                        <m:rPr>
                          <m:sty m:val="p"/>
                        </m:rPr>
                        <a:rPr lang="en-AU" sz="1800" b="0" i="0" smtClean="0">
                          <a:latin typeface="Cambria Math" panose="02040503050406030204" pitchFamily="18" charset="0"/>
                          <a:ea typeface="Cambria Math" panose="02040503050406030204" pitchFamily="18" charset="0"/>
                        </a:rPr>
                        <m:t>s</m:t>
                      </m:r>
                    </m:oMath>
                  </m:oMathPara>
                </a14:m>
                <a:endParaRPr lang="en-AU" sz="1800" dirty="0"/>
              </a:p>
            </p:txBody>
          </p:sp>
        </mc:Choice>
        <mc:Fallback xmlns="">
          <p:sp>
            <p:nvSpPr>
              <p:cNvPr id="6" name="Text Placeholder 4">
                <a:extLst>
                  <a:ext uri="{FF2B5EF4-FFF2-40B4-BE49-F238E27FC236}">
                    <a16:creationId xmlns:a16="http://schemas.microsoft.com/office/drawing/2014/main" id="{725A3078-AAE1-D070-EA36-C0865EA42F23}"/>
                  </a:ext>
                </a:extLst>
              </p:cNvPr>
              <p:cNvSpPr txBox="1">
                <a:spLocks noRot="1" noChangeAspect="1" noMove="1" noResize="1" noEditPoints="1" noAdjustHandles="1" noChangeArrowheads="1" noChangeShapeType="1" noTextEdit="1"/>
              </p:cNvSpPr>
              <p:nvPr/>
            </p:nvSpPr>
            <p:spPr>
              <a:xfrm>
                <a:off x="359999" y="2353144"/>
                <a:ext cx="5047378" cy="3959153"/>
              </a:xfrm>
              <a:prstGeom prst="rect">
                <a:avLst/>
              </a:prstGeom>
              <a:blipFill>
                <a:blip r:embed="rId4"/>
                <a:stretch>
                  <a:fillRect l="-2778" b="-75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E5080593-348A-DE11-C730-CC85204E1C03}"/>
                  </a:ext>
                </a:extLst>
              </p:cNvPr>
              <p:cNvSpPr txBox="1">
                <a:spLocks/>
              </p:cNvSpPr>
              <p:nvPr/>
            </p:nvSpPr>
            <p:spPr>
              <a:xfrm>
                <a:off x="6096000" y="3722139"/>
                <a:ext cx="5476356" cy="230185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AU" sz="1800" dirty="0"/>
                  <a:t>The speed of a vehicle weighing </a:t>
                </a:r>
                <a14:m>
                  <m:oMath xmlns:m="http://schemas.openxmlformats.org/officeDocument/2006/math">
                    <m:r>
                      <a:rPr lang="en-AU" sz="1800" i="1" dirty="0" smtClean="0">
                        <a:latin typeface="Cambria Math" panose="02040503050406030204" pitchFamily="18" charset="0"/>
                      </a:rPr>
                      <m:t>2200</m:t>
                    </m:r>
                    <m:r>
                      <a:rPr lang="en-AU" sz="1800" i="1" dirty="0" smtClean="0">
                        <a:latin typeface="Cambria Math" panose="02040503050406030204" pitchFamily="18" charset="0"/>
                      </a:rPr>
                      <m:t> </m:t>
                    </m:r>
                    <m:r>
                      <m:rPr>
                        <m:sty m:val="p"/>
                      </m:rPr>
                      <a:rPr lang="en-AU" sz="1800" i="0" dirty="0" smtClean="0">
                        <a:latin typeface="Cambria Math" panose="02040503050406030204" pitchFamily="18" charset="0"/>
                      </a:rPr>
                      <m:t>kg</m:t>
                    </m:r>
                    <m:r>
                      <a:rPr lang="en-AU" sz="1800" i="1" dirty="0" smtClean="0">
                        <a:latin typeface="Cambria Math" panose="02040503050406030204" pitchFamily="18" charset="0"/>
                      </a:rPr>
                      <m:t> </m:t>
                    </m:r>
                  </m:oMath>
                </a14:m>
                <a:r>
                  <a:rPr lang="en-AU" sz="1800" dirty="0"/>
                  <a:t>with kinetic energy of </a:t>
                </a:r>
                <a14:m>
                  <m:oMath xmlns:m="http://schemas.openxmlformats.org/officeDocument/2006/math">
                    <m:r>
                      <a:rPr lang="en-AU" sz="1800" i="1" dirty="0" smtClean="0">
                        <a:latin typeface="Cambria Math" panose="02040503050406030204" pitchFamily="18" charset="0"/>
                      </a:rPr>
                      <m:t>100</m:t>
                    </m:r>
                    <m:r>
                      <a:rPr lang="en-AU" sz="1800" i="1" dirty="0" smtClean="0">
                        <a:latin typeface="Cambria Math" panose="02040503050406030204" pitchFamily="18" charset="0"/>
                      </a:rPr>
                      <m:t> </m:t>
                    </m:r>
                    <m:r>
                      <a:rPr lang="en-AU" sz="1800" i="1" dirty="0" smtClean="0">
                        <a:latin typeface="Cambria Math" panose="02040503050406030204" pitchFamily="18" charset="0"/>
                      </a:rPr>
                      <m:t>000</m:t>
                    </m:r>
                    <m:r>
                      <a:rPr lang="en-AU" sz="1800" i="1" dirty="0" smtClean="0">
                        <a:latin typeface="Cambria Math" panose="02040503050406030204" pitchFamily="18" charset="0"/>
                      </a:rPr>
                      <m:t> </m:t>
                    </m:r>
                    <m:r>
                      <m:rPr>
                        <m:sty m:val="p"/>
                      </m:rPr>
                      <a:rPr lang="en-AU" sz="1800" i="0" dirty="0" smtClean="0">
                        <a:latin typeface="Cambria Math" panose="02040503050406030204" pitchFamily="18" charset="0"/>
                      </a:rPr>
                      <m:t>J</m:t>
                    </m:r>
                    <m:r>
                      <a:rPr lang="en-AU" sz="1800" i="1" dirty="0" smtClean="0">
                        <a:latin typeface="Cambria Math" panose="02040503050406030204" pitchFamily="18" charset="0"/>
                      </a:rPr>
                      <m:t> </m:t>
                    </m:r>
                  </m:oMath>
                </a14:m>
                <a:r>
                  <a:rPr lang="en-AU" sz="1800" dirty="0"/>
                  <a:t>is </a:t>
                </a:r>
                <a14:m>
                  <m:oMath xmlns:m="http://schemas.openxmlformats.org/officeDocument/2006/math">
                    <m:r>
                      <a:rPr lang="en-AU" sz="1800" i="1" dirty="0">
                        <a:latin typeface="Cambria Math" panose="02040503050406030204" pitchFamily="18" charset="0"/>
                      </a:rPr>
                      <m:t>9</m:t>
                    </m:r>
                    <m:r>
                      <a:rPr lang="en-AU" sz="1800" b="0" i="1" dirty="0" smtClean="0">
                        <a:latin typeface="Cambria Math" panose="02040503050406030204" pitchFamily="18" charset="0"/>
                      </a:rPr>
                      <m:t>.</m:t>
                    </m:r>
                    <m:r>
                      <a:rPr lang="en-AU" sz="1800" b="0" i="1" dirty="0" smtClean="0">
                        <a:latin typeface="Cambria Math" panose="02040503050406030204" pitchFamily="18" charset="0"/>
                      </a:rPr>
                      <m:t>534</m:t>
                    </m:r>
                    <m:r>
                      <a:rPr lang="en-AU" sz="1800" i="1" dirty="0" smtClean="0">
                        <a:latin typeface="Cambria Math" panose="02040503050406030204" pitchFamily="18" charset="0"/>
                      </a:rPr>
                      <m:t> </m:t>
                    </m:r>
                    <m:r>
                      <m:rPr>
                        <m:nor/>
                      </m:rPr>
                      <a:rPr lang="en-AU" sz="1800" b="0" i="0" dirty="0" smtClean="0">
                        <a:latin typeface="Cambria Math" panose="02040503050406030204" pitchFamily="18" charset="0"/>
                      </a:rPr>
                      <m:t>m</m:t>
                    </m:r>
                    <m:r>
                      <m:rPr>
                        <m:nor/>
                      </m:rPr>
                      <a:rPr lang="en-AU" sz="1800" b="0" i="0" dirty="0" smtClean="0">
                        <a:latin typeface="Cambria Math" panose="02040503050406030204" pitchFamily="18" charset="0"/>
                      </a:rPr>
                      <m:t>/</m:t>
                    </m:r>
                    <m:r>
                      <m:rPr>
                        <m:nor/>
                      </m:rPr>
                      <a:rPr lang="en-AU" sz="1800" b="0" i="0" dirty="0" smtClean="0">
                        <a:latin typeface="Cambria Math" panose="02040503050406030204" pitchFamily="18" charset="0"/>
                      </a:rPr>
                      <m:t>s</m:t>
                    </m:r>
                  </m:oMath>
                </a14:m>
                <a:r>
                  <a:rPr lang="en-AU" sz="1800" dirty="0"/>
                  <a:t>. </a:t>
                </a:r>
              </a:p>
            </p:txBody>
          </p:sp>
        </mc:Choice>
        <mc:Fallback xmlns="">
          <p:sp>
            <p:nvSpPr>
              <p:cNvPr id="7" name="Text Placeholder 4">
                <a:extLst>
                  <a:ext uri="{FF2B5EF4-FFF2-40B4-BE49-F238E27FC236}">
                    <a16:creationId xmlns:a16="http://schemas.microsoft.com/office/drawing/2014/main" id="{E5080593-348A-DE11-C730-CC85204E1C03}"/>
                  </a:ext>
                </a:extLst>
              </p:cNvPr>
              <p:cNvSpPr txBox="1">
                <a:spLocks noRot="1" noChangeAspect="1" noMove="1" noResize="1" noEditPoints="1" noAdjustHandles="1" noChangeArrowheads="1" noChangeShapeType="1" noTextEdit="1"/>
              </p:cNvSpPr>
              <p:nvPr/>
            </p:nvSpPr>
            <p:spPr>
              <a:xfrm>
                <a:off x="6096000" y="3722139"/>
                <a:ext cx="5476356" cy="2301850"/>
              </a:xfrm>
              <a:prstGeom prst="rect">
                <a:avLst/>
              </a:prstGeom>
              <a:blipFill>
                <a:blip r:embed="rId5"/>
                <a:stretch>
                  <a:fillRect l="-2561" r="-334"/>
                </a:stretch>
              </a:blipFill>
            </p:spPr>
            <p:txBody>
              <a:bodyPr/>
              <a:lstStyle/>
              <a:p>
                <a:r>
                  <a:rPr lang="en-US">
                    <a:noFill/>
                  </a:rPr>
                  <a:t> </a:t>
                </a:r>
              </a:p>
            </p:txBody>
          </p:sp>
        </mc:Fallback>
      </mc:AlternateContent>
      <p:sp>
        <p:nvSpPr>
          <p:cNvPr id="9" name="Speech Bubble: Rectangle with Corners Rounded 8">
            <a:extLst>
              <a:ext uri="{FF2B5EF4-FFF2-40B4-BE49-F238E27FC236}">
                <a16:creationId xmlns:a16="http://schemas.microsoft.com/office/drawing/2014/main" id="{E9C6A54E-C4B4-8A86-F488-78A0499005BA}"/>
              </a:ext>
            </a:extLst>
          </p:cNvPr>
          <p:cNvSpPr/>
          <p:nvPr/>
        </p:nvSpPr>
        <p:spPr>
          <a:xfrm>
            <a:off x="6148039" y="4873064"/>
            <a:ext cx="4007005" cy="1033902"/>
          </a:xfrm>
          <a:prstGeom prst="wedgeRoundRectCallout">
            <a:avLst>
              <a:gd name="adj1" fmla="val -71297"/>
              <a:gd name="adj2" fmla="val 8622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happened to the negative answer?</a:t>
            </a:r>
          </a:p>
        </p:txBody>
      </p:sp>
      <p:sp>
        <p:nvSpPr>
          <p:cNvPr id="2" name="Slide Number Placeholder 1">
            <a:extLst>
              <a:ext uri="{FF2B5EF4-FFF2-40B4-BE49-F238E27FC236}">
                <a16:creationId xmlns:a16="http://schemas.microsoft.com/office/drawing/2014/main" id="{6EDAE171-D111-4FF1-A781-E5C8BFD7D5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134203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C598E0-1F68-C282-EDA5-F9BEE291F9CF}"/>
              </a:ext>
            </a:extLst>
          </p:cNvPr>
          <p:cNvSpPr>
            <a:spLocks noGrp="1"/>
          </p:cNvSpPr>
          <p:nvPr>
            <p:ph type="title"/>
          </p:nvPr>
        </p:nvSpPr>
        <p:spPr/>
        <p:txBody>
          <a:bodyPr/>
          <a:lstStyle/>
          <a:p>
            <a:r>
              <a:rPr lang="en-AU" dirty="0"/>
              <a:t>Alternate method</a:t>
            </a:r>
          </a:p>
        </p:txBody>
      </p:sp>
      <p:sp>
        <p:nvSpPr>
          <p:cNvPr id="4" name="Text Placeholder 3">
            <a:extLst>
              <a:ext uri="{FF2B5EF4-FFF2-40B4-BE49-F238E27FC236}">
                <a16:creationId xmlns:a16="http://schemas.microsoft.com/office/drawing/2014/main" id="{D6739475-2B58-9891-7709-F8E088568D47}"/>
              </a:ext>
            </a:extLst>
          </p:cNvPr>
          <p:cNvSpPr>
            <a:spLocks noGrp="1"/>
          </p:cNvSpPr>
          <p:nvPr>
            <p:ph type="body" sz="quarter" idx="18"/>
          </p:nvPr>
        </p:nvSpPr>
        <p:spPr/>
        <p:txBody>
          <a:bodyPr/>
          <a:lstStyle/>
          <a:p>
            <a:r>
              <a:rPr lang="en-AU" dirty="0"/>
              <a:t>Changing the subject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C7B9111-3D8B-47DF-CEBE-CB73E45ACA1D}"/>
                  </a:ext>
                </a:extLst>
              </p:cNvPr>
              <p:cNvSpPr txBox="1"/>
              <p:nvPr/>
            </p:nvSpPr>
            <p:spPr>
              <a:xfrm>
                <a:off x="297113" y="1142999"/>
                <a:ext cx="11483998" cy="1360181"/>
              </a:xfrm>
              <a:prstGeom prst="rect">
                <a:avLst/>
              </a:prstGeom>
              <a:noFill/>
            </p:spPr>
            <p:txBody>
              <a:bodyPr wrap="square">
                <a:spAutoFit/>
              </a:bodyPr>
              <a:lstStyle/>
              <a:p>
                <a:pPr>
                  <a:lnSpc>
                    <a:spcPct val="150000"/>
                  </a:lnSpc>
                  <a:spcBef>
                    <a:spcPts val="1200"/>
                  </a:spcBef>
                  <a:spcAft>
                    <a:spcPts val="600"/>
                  </a:spcAft>
                  <a:buNone/>
                </a:pPr>
                <a:r>
                  <a:rPr lang="en-AU" sz="2400" dirty="0">
                    <a:effectLst/>
                    <a:latin typeface="Arial" panose="020B0604020202020204" pitchFamily="34" charset="0"/>
                    <a:ea typeface="Calibri" panose="020F0502020204030204" pitchFamily="34" charset="0"/>
                  </a:rPr>
                  <a:t>Use the kinetic energy formula, </a:t>
                </a:r>
                <a14:m>
                  <m:oMath xmlns:m="http://schemas.openxmlformats.org/officeDocument/2006/math">
                    <m:r>
                      <a:rPr lang="en-AU" sz="2400" b="0" i="1" smtClean="0">
                        <a:effectLst/>
                        <a:latin typeface="Cambria Math" panose="02040503050406030204" pitchFamily="18" charset="0"/>
                        <a:ea typeface="Calibri" panose="020F0502020204030204" pitchFamily="34" charset="0"/>
                      </a:rPr>
                      <m:t>𝐸</m:t>
                    </m:r>
                    <m:r>
                      <a:rPr lang="en-AU" sz="2400" b="0" i="1" smtClean="0">
                        <a:effectLst/>
                        <a:latin typeface="Cambria Math" panose="02040503050406030204" pitchFamily="18" charset="0"/>
                        <a:ea typeface="Calibri" panose="020F0502020204030204" pitchFamily="34" charset="0"/>
                      </a:rPr>
                      <m:t>=</m:t>
                    </m:r>
                    <m:f>
                      <m:fPr>
                        <m:ctrlPr>
                          <a:rPr lang="en-AU" sz="2400" b="0" i="1" smtClean="0">
                            <a:effectLst/>
                            <a:latin typeface="Cambria Math" panose="02040503050406030204" pitchFamily="18" charset="0"/>
                            <a:ea typeface="Calibri" panose="020F0502020204030204" pitchFamily="34" charset="0"/>
                          </a:rPr>
                        </m:ctrlPr>
                      </m:fPr>
                      <m:num>
                        <m:r>
                          <a:rPr lang="en-AU" sz="2400" b="0" i="1" smtClean="0">
                            <a:effectLst/>
                            <a:latin typeface="Cambria Math" panose="02040503050406030204" pitchFamily="18" charset="0"/>
                            <a:ea typeface="Calibri" panose="020F0502020204030204" pitchFamily="34" charset="0"/>
                          </a:rPr>
                          <m:t>1</m:t>
                        </m:r>
                      </m:num>
                      <m:den>
                        <m:r>
                          <a:rPr lang="en-AU" sz="2400" b="0" i="1" smtClean="0">
                            <a:effectLst/>
                            <a:latin typeface="Cambria Math" panose="02040503050406030204" pitchFamily="18" charset="0"/>
                            <a:ea typeface="Calibri" panose="020F0502020204030204" pitchFamily="34" charset="0"/>
                          </a:rPr>
                          <m:t>2</m:t>
                        </m:r>
                      </m:den>
                    </m:f>
                    <m:r>
                      <a:rPr lang="en-AU" sz="2400" b="0" i="1" smtClean="0">
                        <a:effectLst/>
                        <a:latin typeface="Cambria Math" panose="02040503050406030204" pitchFamily="18" charset="0"/>
                        <a:ea typeface="Calibri" panose="020F0502020204030204" pitchFamily="34" charset="0"/>
                      </a:rPr>
                      <m:t>𝑚</m:t>
                    </m:r>
                    <m:sSup>
                      <m:sSupPr>
                        <m:ctrlPr>
                          <a:rPr lang="en-AU" sz="2400" b="0" i="1" smtClean="0">
                            <a:effectLst/>
                            <a:latin typeface="Cambria Math" panose="02040503050406030204" pitchFamily="18" charset="0"/>
                            <a:ea typeface="Calibri" panose="020F0502020204030204" pitchFamily="34" charset="0"/>
                          </a:rPr>
                        </m:ctrlPr>
                      </m:sSupPr>
                      <m:e>
                        <m:r>
                          <a:rPr lang="en-AU" sz="2400" b="0" i="1" smtClean="0">
                            <a:effectLst/>
                            <a:latin typeface="Cambria Math" panose="02040503050406030204" pitchFamily="18" charset="0"/>
                            <a:ea typeface="Calibri" panose="020F0502020204030204" pitchFamily="34" charset="0"/>
                          </a:rPr>
                          <m:t>𝑣</m:t>
                        </m:r>
                      </m:e>
                      <m:sup>
                        <m:r>
                          <a:rPr lang="en-AU" sz="2400" b="0" i="1" smtClean="0">
                            <a:effectLst/>
                            <a:latin typeface="Cambria Math" panose="02040503050406030204" pitchFamily="18" charset="0"/>
                            <a:ea typeface="Calibri" panose="020F0502020204030204" pitchFamily="34" charset="0"/>
                          </a:rPr>
                          <m:t>2</m:t>
                        </m:r>
                      </m:sup>
                    </m:sSup>
                  </m:oMath>
                </a14:m>
                <a:r>
                  <a:rPr lang="en-AU" sz="2400" dirty="0">
                    <a:effectLst/>
                    <a:latin typeface="Arial" panose="020B0604020202020204" pitchFamily="34" charset="0"/>
                    <a:ea typeface="Calibri" panose="020F0502020204030204" pitchFamily="34" charset="0"/>
                  </a:rPr>
                  <a:t> to find the speed, </a:t>
                </a:r>
                <a:r>
                  <a:rPr lang="en-AU" dirty="0">
                    <a:latin typeface="Arial" panose="020B0604020202020204" pitchFamily="34" charset="0"/>
                    <a:ea typeface="Calibri" panose="020F0502020204030204" pitchFamily="34" charset="0"/>
                  </a:rPr>
                  <a:t>a</a:t>
                </a:r>
                <a:r>
                  <a:rPr lang="en-AU" sz="2400" dirty="0">
                    <a:effectLst/>
                    <a:latin typeface="Arial" panose="020B0604020202020204" pitchFamily="34" charset="0"/>
                    <a:ea typeface="Calibri" panose="020F0502020204030204" pitchFamily="34" charset="0"/>
                  </a:rPr>
                  <a:t> car weighing </a:t>
                </a:r>
                <a14:m>
                  <m:oMath xmlns:m="http://schemas.openxmlformats.org/officeDocument/2006/math">
                    <m:r>
                      <a:rPr lang="en-AU" sz="2400" i="1" dirty="0" smtClean="0">
                        <a:effectLst/>
                        <a:latin typeface="Cambria Math" panose="02040503050406030204" pitchFamily="18" charset="0"/>
                        <a:ea typeface="Calibri" panose="020F0502020204030204" pitchFamily="34" charset="0"/>
                      </a:rPr>
                      <m:t>2200</m:t>
                    </m:r>
                    <m:r>
                      <a:rPr lang="en-AU" sz="2400" i="1" dirty="0" smtClean="0">
                        <a:effectLst/>
                        <a:latin typeface="Cambria Math" panose="02040503050406030204" pitchFamily="18" charset="0"/>
                        <a:ea typeface="Calibri" panose="020F0502020204030204" pitchFamily="34" charset="0"/>
                      </a:rPr>
                      <m:t> </m:t>
                    </m:r>
                    <m:r>
                      <m:rPr>
                        <m:sty m:val="p"/>
                      </m:rPr>
                      <a:rPr lang="en-AU" sz="2400" i="0" dirty="0" smtClean="0">
                        <a:effectLst/>
                        <a:latin typeface="Cambria Math" panose="02040503050406030204" pitchFamily="18" charset="0"/>
                        <a:ea typeface="Calibri" panose="020F0502020204030204" pitchFamily="34" charset="0"/>
                      </a:rPr>
                      <m:t>kg</m:t>
                    </m:r>
                  </m:oMath>
                </a14:m>
                <a:r>
                  <a:rPr lang="en-AU" sz="2400" dirty="0">
                    <a:effectLst/>
                    <a:latin typeface="Arial" panose="020B0604020202020204" pitchFamily="34" charset="0"/>
                    <a:ea typeface="Calibri" panose="020F0502020204030204" pitchFamily="34" charset="0"/>
                  </a:rPr>
                  <a:t>, </a:t>
                </a:r>
                <a:r>
                  <a:rPr lang="en-AU" dirty="0">
                    <a:latin typeface="Arial" panose="020B0604020202020204" pitchFamily="34" charset="0"/>
                    <a:ea typeface="Calibri" panose="020F0502020204030204" pitchFamily="34" charset="0"/>
                  </a:rPr>
                  <a:t>must</a:t>
                </a:r>
                <a:r>
                  <a:rPr lang="en-AU" sz="2400" dirty="0">
                    <a:effectLst/>
                    <a:latin typeface="Arial" panose="020B0604020202020204" pitchFamily="34" charset="0"/>
                    <a:ea typeface="Calibri" panose="020F0502020204030204" pitchFamily="34" charset="0"/>
                  </a:rPr>
                  <a:t> travel to produce </a:t>
                </a:r>
                <a14:m>
                  <m:oMath xmlns:m="http://schemas.openxmlformats.org/officeDocument/2006/math">
                    <m:r>
                      <a:rPr lang="en-AU" sz="2400" i="1">
                        <a:effectLst/>
                        <a:latin typeface="Cambria Math" panose="02040503050406030204" pitchFamily="18" charset="0"/>
                        <a:ea typeface="Calibri" panose="020F0502020204030204" pitchFamily="34" charset="0"/>
                      </a:rPr>
                      <m:t>100</m:t>
                    </m:r>
                    <m:r>
                      <a:rPr lang="en-AU" sz="2400" i="1">
                        <a:effectLst/>
                        <a:latin typeface="Cambria Math" panose="02040503050406030204" pitchFamily="18" charset="0"/>
                        <a:ea typeface="Calibri" panose="020F0502020204030204" pitchFamily="34" charset="0"/>
                      </a:rPr>
                      <m:t> </m:t>
                    </m:r>
                    <m:r>
                      <a:rPr lang="en-AU" sz="2400" i="1">
                        <a:effectLst/>
                        <a:latin typeface="Cambria Math" panose="02040503050406030204" pitchFamily="18" charset="0"/>
                        <a:ea typeface="Calibri" panose="020F0502020204030204" pitchFamily="34" charset="0"/>
                      </a:rPr>
                      <m:t>000</m:t>
                    </m:r>
                    <m:r>
                      <a:rPr lang="en-AU" sz="2400" i="1">
                        <a:effectLst/>
                        <a:latin typeface="Cambria Math" panose="02040503050406030204" pitchFamily="18" charset="0"/>
                        <a:ea typeface="Calibri" panose="020F0502020204030204" pitchFamily="34" charset="0"/>
                      </a:rPr>
                      <m:t> </m:t>
                    </m:r>
                    <m:r>
                      <m:rPr>
                        <m:nor/>
                      </m:rPr>
                      <a:rPr lang="en-AU" sz="2400">
                        <a:effectLst/>
                        <a:latin typeface="Cambria Math" panose="02040503050406030204" pitchFamily="18" charset="0"/>
                        <a:ea typeface="Calibri" panose="020F0502020204030204" pitchFamily="34" charset="0"/>
                      </a:rPr>
                      <m:t>joules</m:t>
                    </m:r>
                  </m:oMath>
                </a14:m>
                <a:r>
                  <a:rPr lang="en-AU" sz="2400" dirty="0">
                    <a:effectLst/>
                    <a:latin typeface="Arial" panose="020B0604020202020204" pitchFamily="34" charset="0"/>
                    <a:ea typeface="Calibri" panose="020F0502020204030204" pitchFamily="34" charset="0"/>
                  </a:rPr>
                  <a:t> of energy.</a:t>
                </a:r>
              </a:p>
            </p:txBody>
          </p:sp>
        </mc:Choice>
        <mc:Fallback xmlns="">
          <p:sp>
            <p:nvSpPr>
              <p:cNvPr id="6" name="TextBox 5">
                <a:extLst>
                  <a:ext uri="{FF2B5EF4-FFF2-40B4-BE49-F238E27FC236}">
                    <a16:creationId xmlns:a16="http://schemas.microsoft.com/office/drawing/2014/main" id="{CC7B9111-3D8B-47DF-CEBE-CB73E45ACA1D}"/>
                  </a:ext>
                </a:extLst>
              </p:cNvPr>
              <p:cNvSpPr txBox="1">
                <a:spLocks noRot="1" noChangeAspect="1" noMove="1" noResize="1" noEditPoints="1" noAdjustHandles="1" noChangeArrowheads="1" noChangeShapeType="1" noTextEdit="1"/>
              </p:cNvSpPr>
              <p:nvPr/>
            </p:nvSpPr>
            <p:spPr>
              <a:xfrm>
                <a:off x="297113" y="1142999"/>
                <a:ext cx="11483998" cy="1360181"/>
              </a:xfrm>
              <a:prstGeom prst="rect">
                <a:avLst/>
              </a:prstGeom>
              <a:blipFill>
                <a:blip r:embed="rId3"/>
                <a:stretch>
                  <a:fillRect l="-849"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CD7BC3B-39E0-7640-795C-9595D21BFA3C}"/>
                  </a:ext>
                </a:extLst>
              </p:cNvPr>
              <p:cNvSpPr txBox="1"/>
              <p:nvPr/>
            </p:nvSpPr>
            <p:spPr>
              <a:xfrm>
                <a:off x="596441" y="2703290"/>
                <a:ext cx="2314222" cy="643466"/>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𝐸</m:t>
                      </m:r>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r>
                        <a:rPr lang="en-AU" i="1">
                          <a:latin typeface="Cambria Math" panose="02040503050406030204" pitchFamily="18" charset="0"/>
                        </a:rPr>
                        <m:t>𝑚</m:t>
                      </m:r>
                      <m:sSup>
                        <m:sSupPr>
                          <m:ctrlPr>
                            <a:rPr lang="en-AU" i="1">
                              <a:latin typeface="Cambria Math" panose="02040503050406030204" pitchFamily="18" charset="0"/>
                            </a:rPr>
                          </m:ctrlPr>
                        </m:sSupPr>
                        <m:e>
                          <m:r>
                            <a:rPr lang="en-AU" i="1">
                              <a:latin typeface="Cambria Math" panose="02040503050406030204" pitchFamily="18" charset="0"/>
                            </a:rPr>
                            <m:t>𝑣</m:t>
                          </m:r>
                        </m:e>
                        <m:sup>
                          <m:r>
                            <a:rPr lang="en-AU" i="1">
                              <a:latin typeface="Cambria Math" panose="02040503050406030204" pitchFamily="18" charset="0"/>
                            </a:rPr>
                            <m:t>2</m:t>
                          </m:r>
                        </m:sup>
                      </m:sSup>
                    </m:oMath>
                  </m:oMathPara>
                </a14:m>
                <a:endParaRPr lang="en-AU" sz="1800" dirty="0"/>
              </a:p>
            </p:txBody>
          </p:sp>
        </mc:Choice>
        <mc:Fallback xmlns="">
          <p:sp>
            <p:nvSpPr>
              <p:cNvPr id="8" name="TextBox 7">
                <a:extLst>
                  <a:ext uri="{FF2B5EF4-FFF2-40B4-BE49-F238E27FC236}">
                    <a16:creationId xmlns:a16="http://schemas.microsoft.com/office/drawing/2014/main" id="{6CD7BC3B-39E0-7640-795C-9595D21BFA3C}"/>
                  </a:ext>
                </a:extLst>
              </p:cNvPr>
              <p:cNvSpPr txBox="1">
                <a:spLocks noRot="1" noChangeAspect="1" noMove="1" noResize="1" noEditPoints="1" noAdjustHandles="1" noChangeArrowheads="1" noChangeShapeType="1" noTextEdit="1"/>
              </p:cNvSpPr>
              <p:nvPr/>
            </p:nvSpPr>
            <p:spPr>
              <a:xfrm>
                <a:off x="596441" y="2703290"/>
                <a:ext cx="2314222" cy="643466"/>
              </a:xfrm>
              <a:prstGeom prst="rect">
                <a:avLst/>
              </a:prstGeom>
              <a:blipFill>
                <a:blip r:embed="rId4"/>
                <a:stretch>
                  <a:fillRect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F246563-1C9A-13F5-23D2-5C09C5B308D4}"/>
                  </a:ext>
                </a:extLst>
              </p:cNvPr>
              <p:cNvSpPr txBox="1"/>
              <p:nvPr/>
            </p:nvSpPr>
            <p:spPr>
              <a:xfrm>
                <a:off x="417686" y="3827520"/>
                <a:ext cx="2314222" cy="643466"/>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r>
                        <a:rPr lang="en-AU" i="1">
                          <a:latin typeface="Cambria Math" panose="02040503050406030204" pitchFamily="18" charset="0"/>
                        </a:rPr>
                        <m:t>𝐸</m:t>
                      </m:r>
                      <m:r>
                        <a:rPr lang="en-AU" i="1">
                          <a:latin typeface="Cambria Math" panose="02040503050406030204" pitchFamily="18" charset="0"/>
                        </a:rPr>
                        <m:t>=</m:t>
                      </m:r>
                      <m:r>
                        <a:rPr lang="en-AU" i="1">
                          <a:latin typeface="Cambria Math" panose="02040503050406030204" pitchFamily="18" charset="0"/>
                        </a:rPr>
                        <m:t>𝑚</m:t>
                      </m:r>
                      <m:sSup>
                        <m:sSupPr>
                          <m:ctrlPr>
                            <a:rPr lang="en-AU" i="1">
                              <a:latin typeface="Cambria Math" panose="02040503050406030204" pitchFamily="18" charset="0"/>
                            </a:rPr>
                          </m:ctrlPr>
                        </m:sSupPr>
                        <m:e>
                          <m:r>
                            <a:rPr lang="en-AU" i="1">
                              <a:latin typeface="Cambria Math" panose="02040503050406030204" pitchFamily="18" charset="0"/>
                            </a:rPr>
                            <m:t>𝑣</m:t>
                          </m:r>
                        </m:e>
                        <m:sup>
                          <m:r>
                            <a:rPr lang="en-AU" i="1">
                              <a:latin typeface="Cambria Math" panose="02040503050406030204" pitchFamily="18" charset="0"/>
                            </a:rPr>
                            <m:t>2</m:t>
                          </m:r>
                        </m:sup>
                      </m:sSup>
                    </m:oMath>
                  </m:oMathPara>
                </a14:m>
                <a:endParaRPr lang="en-AU" sz="1800" dirty="0"/>
              </a:p>
            </p:txBody>
          </p:sp>
        </mc:Choice>
        <mc:Fallback xmlns="">
          <p:sp>
            <p:nvSpPr>
              <p:cNvPr id="9" name="TextBox 8">
                <a:extLst>
                  <a:ext uri="{FF2B5EF4-FFF2-40B4-BE49-F238E27FC236}">
                    <a16:creationId xmlns:a16="http://schemas.microsoft.com/office/drawing/2014/main" id="{FF246563-1C9A-13F5-23D2-5C09C5B308D4}"/>
                  </a:ext>
                </a:extLst>
              </p:cNvPr>
              <p:cNvSpPr txBox="1">
                <a:spLocks noRot="1" noChangeAspect="1" noMove="1" noResize="1" noEditPoints="1" noAdjustHandles="1" noChangeArrowheads="1" noChangeShapeType="1" noTextEdit="1"/>
              </p:cNvSpPr>
              <p:nvPr/>
            </p:nvSpPr>
            <p:spPr>
              <a:xfrm>
                <a:off x="417686" y="3827520"/>
                <a:ext cx="2314222" cy="64346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B3A02F5-1CD0-5309-BA5E-0EF7E8E53FDA}"/>
                  </a:ext>
                </a:extLst>
              </p:cNvPr>
              <p:cNvSpPr txBox="1"/>
              <p:nvPr/>
            </p:nvSpPr>
            <p:spPr>
              <a:xfrm>
                <a:off x="475743" y="4589422"/>
                <a:ext cx="2314222" cy="1885420"/>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AU" b="0" i="1" smtClean="0">
                              <a:latin typeface="Cambria Math" panose="02040503050406030204" pitchFamily="18" charset="0"/>
                            </a:rPr>
                            <m:t>𝐸</m:t>
                          </m:r>
                        </m:num>
                        <m:den>
                          <m:r>
                            <a:rPr lang="en-AU" b="0" i="1" smtClean="0">
                              <a:latin typeface="Cambria Math" panose="02040503050406030204" pitchFamily="18" charset="0"/>
                            </a:rPr>
                            <m:t>𝑚</m:t>
                          </m:r>
                        </m:den>
                      </m:f>
                      <m:r>
                        <m:rPr>
                          <m:aln/>
                        </m:rP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𝑣</m:t>
                          </m:r>
                        </m:e>
                        <m:sup>
                          <m:r>
                            <a:rPr lang="en-AU" i="1">
                              <a:latin typeface="Cambria Math" panose="02040503050406030204" pitchFamily="18" charset="0"/>
                            </a:rPr>
                            <m:t>2</m:t>
                          </m:r>
                        </m:sup>
                      </m:sSup>
                    </m:oMath>
                    <m:oMath xmlns:m="http://schemas.openxmlformats.org/officeDocument/2006/math">
                      <m:r>
                        <a:rPr lang="en-AU" b="0" i="1" smtClean="0">
                          <a:latin typeface="Cambria Math" panose="02040503050406030204" pitchFamily="18" charset="0"/>
                        </a:rPr>
                        <m:t>𝑣</m:t>
                      </m:r>
                      <m:r>
                        <m:rPr>
                          <m:aln/>
                        </m:rP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m:t>
                      </m:r>
                      <m:rad>
                        <m:radPr>
                          <m:degHide m:val="on"/>
                          <m:ctrlPr>
                            <a:rPr lang="en-AU" b="0" i="1" smtClean="0">
                              <a:latin typeface="Cambria Math" panose="02040503050406030204" pitchFamily="18" charset="0"/>
                              <a:ea typeface="Cambria Math" panose="02040503050406030204" pitchFamily="18" charset="0"/>
                            </a:rPr>
                          </m:ctrlPr>
                        </m:radPr>
                        <m:deg/>
                        <m:e>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𝐸</m:t>
                              </m:r>
                            </m:num>
                            <m:den>
                              <m:r>
                                <a:rPr lang="en-AU" b="0" i="1" smtClean="0">
                                  <a:latin typeface="Cambria Math" panose="02040503050406030204" pitchFamily="18" charset="0"/>
                                  <a:ea typeface="Cambria Math" panose="02040503050406030204" pitchFamily="18" charset="0"/>
                                </a:rPr>
                                <m:t>𝑚</m:t>
                              </m:r>
                            </m:den>
                          </m:f>
                        </m:e>
                      </m:rad>
                    </m:oMath>
                  </m:oMathPara>
                </a14:m>
                <a:endParaRPr lang="en-AU" sz="1800" dirty="0"/>
              </a:p>
            </p:txBody>
          </p:sp>
        </mc:Choice>
        <mc:Fallback xmlns="">
          <p:sp>
            <p:nvSpPr>
              <p:cNvPr id="10" name="TextBox 9">
                <a:extLst>
                  <a:ext uri="{FF2B5EF4-FFF2-40B4-BE49-F238E27FC236}">
                    <a16:creationId xmlns:a16="http://schemas.microsoft.com/office/drawing/2014/main" id="{BB3A02F5-1CD0-5309-BA5E-0EF7E8E53FDA}"/>
                  </a:ext>
                </a:extLst>
              </p:cNvPr>
              <p:cNvSpPr txBox="1">
                <a:spLocks noRot="1" noChangeAspect="1" noMove="1" noResize="1" noEditPoints="1" noAdjustHandles="1" noChangeArrowheads="1" noChangeShapeType="1" noTextEdit="1"/>
              </p:cNvSpPr>
              <p:nvPr/>
            </p:nvSpPr>
            <p:spPr>
              <a:xfrm>
                <a:off x="475743" y="4589422"/>
                <a:ext cx="2314222" cy="18854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CF0306D-190A-4038-DF69-F19F46554419}"/>
                  </a:ext>
                </a:extLst>
              </p:cNvPr>
              <p:cNvSpPr txBox="1"/>
              <p:nvPr/>
            </p:nvSpPr>
            <p:spPr>
              <a:xfrm>
                <a:off x="6615833" y="2035262"/>
                <a:ext cx="2966224" cy="4570738"/>
              </a:xfrm>
              <a:prstGeom prst="rect">
                <a:avLst/>
              </a:prstGeom>
              <a:no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𝑣</m:t>
                      </m:r>
                      <m:r>
                        <m:rPr>
                          <m:aln/>
                        </m:rPr>
                        <a:rPr lang="en-AU" b="0" i="1" smtClean="0">
                          <a:latin typeface="Cambria Math" panose="02040503050406030204" pitchFamily="18" charset="0"/>
                        </a:rPr>
                        <m:t>=</m:t>
                      </m:r>
                      <m:r>
                        <a:rPr lang="en-AU" b="0" i="1" smtClean="0">
                          <a:latin typeface="Cambria Math" panose="02040503050406030204" pitchFamily="18" charset="0"/>
                          <a:ea typeface="Cambria Math" panose="02040503050406030204" pitchFamily="18" charset="0"/>
                        </a:rPr>
                        <m:t>±</m:t>
                      </m:r>
                      <m:rad>
                        <m:radPr>
                          <m:degHide m:val="on"/>
                          <m:ctrlPr>
                            <a:rPr lang="en-AU" b="0" i="1" smtClean="0">
                              <a:latin typeface="Cambria Math" panose="02040503050406030204" pitchFamily="18" charset="0"/>
                              <a:ea typeface="Cambria Math" panose="02040503050406030204" pitchFamily="18" charset="0"/>
                            </a:rPr>
                          </m:ctrlPr>
                        </m:radPr>
                        <m:deg/>
                        <m:e>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2</m:t>
                              </m:r>
                              <m:r>
                                <a:rPr lang="en-AU" b="0" i="1" smtClean="0">
                                  <a:latin typeface="Cambria Math" panose="02040503050406030204" pitchFamily="18" charset="0"/>
                                  <a:ea typeface="Cambria Math" panose="02040503050406030204" pitchFamily="18" charset="0"/>
                                </a:rPr>
                                <m:t>𝐸</m:t>
                              </m:r>
                            </m:num>
                            <m:den>
                              <m:r>
                                <a:rPr lang="en-AU" b="0" i="1" smtClean="0">
                                  <a:latin typeface="Cambria Math" panose="02040503050406030204" pitchFamily="18" charset="0"/>
                                  <a:ea typeface="Cambria Math" panose="02040503050406030204" pitchFamily="18" charset="0"/>
                                </a:rPr>
                                <m:t>𝑚</m:t>
                              </m:r>
                            </m:den>
                          </m:f>
                        </m:e>
                      </m:rad>
                    </m:oMath>
                  </m:oMathPara>
                </a14:m>
                <a:br>
                  <a:rPr lang="en-AU" dirty="0"/>
                </a:br>
                <a14:m>
                  <m:oMath xmlns:m="http://schemas.openxmlformats.org/officeDocument/2006/math">
                    <m:r>
                      <a:rPr lang="en-AU" b="0" i="1" smtClean="0">
                        <a:latin typeface="Cambria Math" panose="02040503050406030204" pitchFamily="18" charset="0"/>
                      </a:rPr>
                      <m:t>𝑣</m:t>
                    </m:r>
                    <m:r>
                      <a:rPr lang="en-AU" b="0" i="1" smtClean="0">
                        <a:latin typeface="Cambria Math" panose="02040503050406030204" pitchFamily="18" charset="0"/>
                      </a:rPr>
                      <m:t>=</m:t>
                    </m:r>
                  </m:oMath>
                </a14:m>
                <a:r>
                  <a:rPr lang="en-AU" dirty="0"/>
                  <a:t> </a:t>
                </a:r>
                <a14:m>
                  <m:oMath xmlns:m="http://schemas.openxmlformats.org/officeDocument/2006/math">
                    <m:r>
                      <a:rPr lang="en-AU" i="1">
                        <a:latin typeface="Cambria Math" panose="02040503050406030204" pitchFamily="18" charset="0"/>
                        <a:ea typeface="Cambria Math" panose="02040503050406030204" pitchFamily="18" charset="0"/>
                      </a:rPr>
                      <m:t>±</m:t>
                    </m:r>
                    <m:rad>
                      <m:radPr>
                        <m:degHide m:val="on"/>
                        <m:ctrlPr>
                          <a:rPr lang="en-AU" i="1">
                            <a:latin typeface="Cambria Math" panose="02040503050406030204" pitchFamily="18" charset="0"/>
                            <a:ea typeface="Cambria Math" panose="02040503050406030204" pitchFamily="18" charset="0"/>
                          </a:rPr>
                        </m:ctrlPr>
                      </m:radPr>
                      <m:deg/>
                      <m:e>
                        <m:f>
                          <m:fPr>
                            <m:ctrlPr>
                              <a:rPr lang="en-AU" i="1">
                                <a:latin typeface="Cambria Math" panose="02040503050406030204" pitchFamily="18" charset="0"/>
                                <a:ea typeface="Cambria Math" panose="02040503050406030204" pitchFamily="18" charset="0"/>
                              </a:rPr>
                            </m:ctrlPr>
                          </m:fPr>
                          <m:num>
                            <m:r>
                              <a:rPr lang="en-AU" i="1">
                                <a:latin typeface="Cambria Math" panose="02040503050406030204" pitchFamily="18" charset="0"/>
                                <a:ea typeface="Cambria Math" panose="02040503050406030204" pitchFamily="18" charset="0"/>
                              </a:rPr>
                              <m:t>2</m:t>
                            </m:r>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100</m:t>
                            </m:r>
                            <m:r>
                              <a:rPr lang="en-AU" b="0" i="1" smtClean="0">
                                <a:latin typeface="Cambria Math" panose="02040503050406030204" pitchFamily="18" charset="0"/>
                                <a:ea typeface="Cambria Math" panose="02040503050406030204" pitchFamily="18" charset="0"/>
                              </a:rPr>
                              <m:t> </m:t>
                            </m:r>
                            <m:r>
                              <a:rPr lang="en-AU" b="0" i="1" smtClean="0">
                                <a:latin typeface="Cambria Math" panose="02040503050406030204" pitchFamily="18" charset="0"/>
                                <a:ea typeface="Cambria Math" panose="02040503050406030204" pitchFamily="18" charset="0"/>
                              </a:rPr>
                              <m:t>000</m:t>
                            </m:r>
                          </m:num>
                          <m:den>
                            <m:r>
                              <a:rPr lang="en-AU" b="0" i="1" smtClean="0">
                                <a:latin typeface="Cambria Math" panose="02040503050406030204" pitchFamily="18" charset="0"/>
                                <a:ea typeface="Cambria Math" panose="02040503050406030204" pitchFamily="18" charset="0"/>
                              </a:rPr>
                              <m:t>2200</m:t>
                            </m:r>
                          </m:den>
                        </m:f>
                      </m:e>
                    </m:rad>
                  </m:oMath>
                </a14:m>
                <a:br>
                  <a:rPr lang="en-AU" dirty="0"/>
                </a:br>
                <a14:m>
                  <m:oMath xmlns:m="http://schemas.openxmlformats.org/officeDocument/2006/math">
                    <m:r>
                      <a:rPr lang="en-AU" b="0" i="1" smtClean="0">
                        <a:latin typeface="Cambria Math" panose="02040503050406030204" pitchFamily="18" charset="0"/>
                      </a:rPr>
                      <m:t>𝑣</m:t>
                    </m:r>
                    <m:r>
                      <a:rPr lang="en-AU" b="0" i="1" smtClean="0">
                        <a:latin typeface="Cambria Math" panose="02040503050406030204" pitchFamily="18" charset="0"/>
                      </a:rPr>
                      <m:t>=</m:t>
                    </m:r>
                  </m:oMath>
                </a14:m>
                <a:r>
                  <a:rPr lang="en-AU" dirty="0">
                    <a:ea typeface="Cambria Math" panose="02040503050406030204" pitchFamily="18" charset="0"/>
                  </a:rPr>
                  <a:t> </a:t>
                </a:r>
                <a14:m>
                  <m:oMath xmlns:m="http://schemas.openxmlformats.org/officeDocument/2006/math">
                    <m:r>
                      <a:rPr lang="en-AU" i="1">
                        <a:latin typeface="Cambria Math" panose="02040503050406030204" pitchFamily="18" charset="0"/>
                        <a:ea typeface="Cambria Math" panose="02040503050406030204" pitchFamily="18" charset="0"/>
                      </a:rPr>
                      <m:t>±</m:t>
                    </m:r>
                    <m:rad>
                      <m:radPr>
                        <m:degHide m:val="on"/>
                        <m:ctrlPr>
                          <a:rPr lang="en-AU"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90</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909090</m:t>
                        </m:r>
                      </m:e>
                    </m:rad>
                  </m:oMath>
                </a14:m>
                <a:br>
                  <a:rPr lang="en-AU" dirty="0">
                    <a:ea typeface="Cambria Math" panose="02040503050406030204" pitchFamily="18" charset="0"/>
                  </a:rPr>
                </a:br>
                <a14:m>
                  <m:oMath xmlns:m="http://schemas.openxmlformats.org/officeDocument/2006/math">
                    <m:r>
                      <a:rPr lang="en-AU" b="0" i="1" smtClean="0">
                        <a:latin typeface="Cambria Math" panose="02040503050406030204" pitchFamily="18" charset="0"/>
                        <a:ea typeface="Cambria Math" panose="02040503050406030204" pitchFamily="18" charset="0"/>
                      </a:rPr>
                      <m:t>𝑣</m:t>
                    </m:r>
                    <m:r>
                      <a:rPr lang="en-AU" b="0" i="1" smtClean="0">
                        <a:latin typeface="Cambria Math" panose="02040503050406030204" pitchFamily="18" charset="0"/>
                        <a:ea typeface="Cambria Math" panose="02040503050406030204" pitchFamily="18" charset="0"/>
                      </a:rPr>
                      <m:t>=</m:t>
                    </m:r>
                  </m:oMath>
                </a14:m>
                <a:r>
                  <a:rPr lang="en-AU" dirty="0">
                    <a:ea typeface="Cambria Math" panose="02040503050406030204" pitchFamily="18" charset="0"/>
                  </a:rPr>
                  <a:t> </a:t>
                </a:r>
                <a14:m>
                  <m:oMath xmlns:m="http://schemas.openxmlformats.org/officeDocument/2006/math">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9</m:t>
                    </m:r>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534</m:t>
                    </m:r>
                    <m:r>
                      <a:rPr lang="en-AU" b="0" i="1" smtClean="0">
                        <a:latin typeface="Cambria Math" panose="02040503050406030204" pitchFamily="18" charset="0"/>
                        <a:ea typeface="Cambria Math" panose="02040503050406030204" pitchFamily="18" charset="0"/>
                      </a:rPr>
                      <m:t> </m:t>
                    </m:r>
                    <m:r>
                      <m:rPr>
                        <m:sty m:val="p"/>
                      </m:rPr>
                      <a:rPr lang="en-AU" b="0" i="0" smtClean="0">
                        <a:latin typeface="Cambria Math" panose="02040503050406030204" pitchFamily="18" charset="0"/>
                        <a:ea typeface="Cambria Math" panose="02040503050406030204" pitchFamily="18" charset="0"/>
                      </a:rPr>
                      <m:t>m</m:t>
                    </m:r>
                    <m:r>
                      <a:rPr lang="en-AU" b="0" i="0" smtClean="0">
                        <a:latin typeface="Cambria Math" panose="02040503050406030204" pitchFamily="18" charset="0"/>
                        <a:ea typeface="Cambria Math" panose="02040503050406030204" pitchFamily="18" charset="0"/>
                      </a:rPr>
                      <m:t>/</m:t>
                    </m:r>
                    <m:r>
                      <m:rPr>
                        <m:sty m:val="p"/>
                      </m:rPr>
                      <a:rPr lang="en-AU" b="0" i="0" smtClean="0">
                        <a:latin typeface="Cambria Math" panose="02040503050406030204" pitchFamily="18" charset="0"/>
                        <a:ea typeface="Cambria Math" panose="02040503050406030204" pitchFamily="18" charset="0"/>
                      </a:rPr>
                      <m:t>s</m:t>
                    </m:r>
                  </m:oMath>
                </a14:m>
                <a:br>
                  <a:rPr lang="en-AU" b="0" i="0" dirty="0">
                    <a:latin typeface="Cambria Math" panose="02040503050406030204" pitchFamily="18" charset="0"/>
                    <a:ea typeface="Cambria Math" panose="02040503050406030204" pitchFamily="18" charset="0"/>
                  </a:rPr>
                </a:b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ea typeface="Cambria Math" panose="02040503050406030204" pitchFamily="18" charset="0"/>
                        </a:rPr>
                        <m:t>𝑣</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9</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534</m:t>
                      </m:r>
                      <m:r>
                        <a:rPr lang="en-AU" b="0" i="1" smtClean="0">
                          <a:latin typeface="Cambria Math" panose="02040503050406030204" pitchFamily="18" charset="0"/>
                          <a:ea typeface="Cambria Math" panose="02040503050406030204" pitchFamily="18" charset="0"/>
                        </a:rPr>
                        <m:t> </m:t>
                      </m:r>
                      <m:r>
                        <m:rPr>
                          <m:sty m:val="p"/>
                        </m:rPr>
                        <a:rPr lang="en-AU" b="0" i="0" smtClean="0">
                          <a:latin typeface="Cambria Math" panose="02040503050406030204" pitchFamily="18" charset="0"/>
                          <a:ea typeface="Cambria Math" panose="02040503050406030204" pitchFamily="18" charset="0"/>
                        </a:rPr>
                        <m:t>m</m:t>
                      </m:r>
                      <m:r>
                        <a:rPr lang="en-AU" b="0" i="0" smtClean="0">
                          <a:latin typeface="Cambria Math" panose="02040503050406030204" pitchFamily="18" charset="0"/>
                          <a:ea typeface="Cambria Math" panose="02040503050406030204" pitchFamily="18" charset="0"/>
                        </a:rPr>
                        <m:t>/</m:t>
                      </m:r>
                      <m:r>
                        <m:rPr>
                          <m:sty m:val="p"/>
                        </m:rPr>
                        <a:rPr lang="en-AU" b="0" i="0" smtClean="0">
                          <a:latin typeface="Cambria Math" panose="02040503050406030204" pitchFamily="18" charset="0"/>
                          <a:ea typeface="Cambria Math" panose="02040503050406030204" pitchFamily="18" charset="0"/>
                        </a:rPr>
                        <m:t>s</m:t>
                      </m:r>
                    </m:oMath>
                  </m:oMathPara>
                </a14:m>
                <a:endParaRPr lang="en-AU" dirty="0"/>
              </a:p>
            </p:txBody>
          </p:sp>
        </mc:Choice>
        <mc:Fallback xmlns="">
          <p:sp>
            <p:nvSpPr>
              <p:cNvPr id="12" name="TextBox 11">
                <a:extLst>
                  <a:ext uri="{FF2B5EF4-FFF2-40B4-BE49-F238E27FC236}">
                    <a16:creationId xmlns:a16="http://schemas.microsoft.com/office/drawing/2014/main" id="{1CF0306D-190A-4038-DF69-F19F46554419}"/>
                  </a:ext>
                </a:extLst>
              </p:cNvPr>
              <p:cNvSpPr txBox="1">
                <a:spLocks noRot="1" noChangeAspect="1" noMove="1" noResize="1" noEditPoints="1" noAdjustHandles="1" noChangeArrowheads="1" noChangeShapeType="1" noTextEdit="1"/>
              </p:cNvSpPr>
              <p:nvPr/>
            </p:nvSpPr>
            <p:spPr>
              <a:xfrm>
                <a:off x="6615833" y="2035262"/>
                <a:ext cx="2966224" cy="4570738"/>
              </a:xfrm>
              <a:prstGeom prst="rect">
                <a:avLst/>
              </a:prstGeom>
              <a:blipFill>
                <a:blip r:embed="rId7"/>
                <a:stretch>
                  <a:fillRect/>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F7417F08-44C8-A5D4-837A-972532BDC20E}"/>
              </a:ext>
              <a:ext uri="{C183D7F6-B498-43B3-948B-1728B52AA6E4}">
                <adec:decorative xmlns:adec="http://schemas.microsoft.com/office/drawing/2017/decorative" val="1"/>
              </a:ext>
            </a:extLst>
          </p:cNvPr>
          <p:cNvCxnSpPr/>
          <p:nvPr/>
        </p:nvCxnSpPr>
        <p:spPr>
          <a:xfrm>
            <a:off x="5073889" y="2703290"/>
            <a:ext cx="0" cy="3812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C3012A5-DEAD-1CA0-86FA-AA3023F97C7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227669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C3325-5CA5-FDF5-7BC2-2C57ECE16B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B6C14E-07F1-D630-0070-0DE9DFD6F7A7}"/>
              </a:ext>
            </a:extLst>
          </p:cNvPr>
          <p:cNvSpPr>
            <a:spLocks noGrp="1"/>
          </p:cNvSpPr>
          <p:nvPr>
            <p:ph type="title"/>
          </p:nvPr>
        </p:nvSpPr>
        <p:spPr/>
        <p:txBody>
          <a:bodyPr/>
          <a:lstStyle/>
          <a:p>
            <a:r>
              <a:rPr lang="en-AU" dirty="0"/>
              <a:t>Comparing method</a:t>
            </a:r>
          </a:p>
        </p:txBody>
      </p:sp>
      <p:sp>
        <p:nvSpPr>
          <p:cNvPr id="4" name="Text Placeholder 3">
            <a:extLst>
              <a:ext uri="{FF2B5EF4-FFF2-40B4-BE49-F238E27FC236}">
                <a16:creationId xmlns:a16="http://schemas.microsoft.com/office/drawing/2014/main" id="{36A45EB9-A72F-98FF-6792-9169D2584FB9}"/>
              </a:ext>
            </a:extLst>
          </p:cNvPr>
          <p:cNvSpPr>
            <a:spLocks noGrp="1"/>
          </p:cNvSpPr>
          <p:nvPr>
            <p:ph type="body" sz="quarter" idx="18"/>
          </p:nvPr>
        </p:nvSpPr>
        <p:spPr/>
        <p:txBody>
          <a:bodyPr/>
          <a:lstStyle/>
          <a:p>
            <a:r>
              <a:rPr lang="en-AU" dirty="0"/>
              <a:t>Changing the subject</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6A2048F-5B85-7A7E-B346-6F845BC6A59F}"/>
                  </a:ext>
                </a:extLst>
              </p:cNvPr>
              <p:cNvSpPr>
                <a:spLocks noGrp="1"/>
              </p:cNvSpPr>
              <p:nvPr>
                <p:ph type="body" sz="quarter" idx="17"/>
              </p:nvPr>
            </p:nvSpPr>
            <p:spPr>
              <a:xfrm>
                <a:off x="359999" y="1311376"/>
                <a:ext cx="11356216" cy="1406630"/>
              </a:xfrm>
            </p:spPr>
            <p:txBody>
              <a:bodyPr/>
              <a:lstStyle/>
              <a:p>
                <a:pPr>
                  <a:spcBef>
                    <a:spcPts val="600"/>
                  </a:spcBef>
                  <a:spcAft>
                    <a:spcPts val="600"/>
                  </a:spcAft>
                </a:pPr>
                <a:r>
                  <a:rPr lang="en-AU" sz="1800" dirty="0">
                    <a:latin typeface="+mn-lt"/>
                  </a:rPr>
                  <a:t>Use the formula </a:t>
                </a:r>
                <a14:m>
                  <m:oMath xmlns:m="http://schemas.openxmlformats.org/officeDocument/2006/math">
                    <m:r>
                      <a:rPr lang="en-AU" sz="1800" i="1">
                        <a:latin typeface="Cambria Math" panose="02040503050406030204" pitchFamily="18" charset="0"/>
                      </a:rPr>
                      <m:t>𝐸</m:t>
                    </m:r>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a:latin typeface="Cambria Math" panose="02040503050406030204" pitchFamily="18" charset="0"/>
                      </a:rPr>
                      <m:t>𝑚</m:t>
                    </m:r>
                    <m:sSup>
                      <m:sSupPr>
                        <m:ctrlPr>
                          <a:rPr lang="en-AU" sz="1800" i="1">
                            <a:latin typeface="Cambria Math" panose="02040503050406030204" pitchFamily="18" charset="0"/>
                          </a:rPr>
                        </m:ctrlPr>
                      </m:sSupPr>
                      <m:e>
                        <m:r>
                          <a:rPr lang="en-AU" sz="1800" i="1">
                            <a:latin typeface="Cambria Math" panose="02040503050406030204" pitchFamily="18" charset="0"/>
                          </a:rPr>
                          <m:t>𝑣</m:t>
                        </m:r>
                      </m:e>
                      <m:sup>
                        <m:r>
                          <a:rPr lang="en-AU" sz="1800" i="1">
                            <a:latin typeface="Cambria Math" panose="02040503050406030204" pitchFamily="18" charset="0"/>
                          </a:rPr>
                          <m:t>2</m:t>
                        </m:r>
                      </m:sup>
                    </m:sSup>
                  </m:oMath>
                </a14:m>
                <a:r>
                  <a:rPr lang="en-AU" sz="1800" dirty="0"/>
                  <a:t> to c</a:t>
                </a:r>
                <a:r>
                  <a:rPr lang="en-AU" sz="1800" dirty="0">
                    <a:latin typeface="+mn-lt"/>
                  </a:rPr>
                  <a:t>alculate the speed of a vehicle, weighing 1500 kg with kinetic energy of 75 000 J.</a:t>
                </a:r>
              </a:p>
            </p:txBody>
          </p:sp>
        </mc:Choice>
        <mc:Fallback xmlns="">
          <p:sp>
            <p:nvSpPr>
              <p:cNvPr id="5" name="Text Placeholder 4">
                <a:extLst>
                  <a:ext uri="{FF2B5EF4-FFF2-40B4-BE49-F238E27FC236}">
                    <a16:creationId xmlns:a16="http://schemas.microsoft.com/office/drawing/2014/main" id="{46A2048F-5B85-7A7E-B346-6F845BC6A59F}"/>
                  </a:ext>
                </a:extLst>
              </p:cNvPr>
              <p:cNvSpPr>
                <a:spLocks noGrp="1" noRot="1" noChangeAspect="1" noMove="1" noResize="1" noEditPoints="1" noAdjustHandles="1" noChangeArrowheads="1" noChangeShapeType="1" noTextEdit="1"/>
              </p:cNvSpPr>
              <p:nvPr>
                <p:ph type="body" sz="quarter" idx="17"/>
              </p:nvPr>
            </p:nvSpPr>
            <p:spPr>
              <a:xfrm>
                <a:off x="359999" y="1311376"/>
                <a:ext cx="11356216" cy="1406630"/>
              </a:xfrm>
              <a:blipFill>
                <a:blip r:embed="rId2"/>
                <a:stretch>
                  <a:fillRect l="-1235" r="-9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3845199-6283-B91E-689F-87F919F5FD81}"/>
                  </a:ext>
                </a:extLst>
              </p:cNvPr>
              <p:cNvSpPr txBox="1"/>
              <p:nvPr/>
            </p:nvSpPr>
            <p:spPr>
              <a:xfrm>
                <a:off x="359999" y="2709311"/>
                <a:ext cx="2314222" cy="643466"/>
              </a:xfrm>
              <a:prstGeom prst="rect">
                <a:avLst/>
              </a:prstGeom>
              <a:noFill/>
            </p:spPr>
            <p:txBody>
              <a:bodyPr wrap="square" lIns="0" tIns="0" rIns="0" bIns="0" rtlCol="0">
                <a:noAutofit/>
              </a:bodyPr>
              <a:lstStyle/>
              <a:p>
                <a:r>
                  <a:rPr lang="en-AU" sz="1800" dirty="0">
                    <a:solidFill>
                      <a:schemeClr val="accent2"/>
                    </a:solidFill>
                    <a:cs typeface="Arial" panose="020B0604020202020204" pitchFamily="34" charset="0"/>
                  </a:rPr>
                  <a:t>Method 1</a:t>
                </a:r>
              </a:p>
              <a:p>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𝐸</m:t>
                      </m:r>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a:latin typeface="Cambria Math" panose="02040503050406030204" pitchFamily="18" charset="0"/>
                        </a:rPr>
                        <m:t>𝑚</m:t>
                      </m:r>
                      <m:sSup>
                        <m:sSupPr>
                          <m:ctrlPr>
                            <a:rPr lang="en-AU" sz="1800" i="1">
                              <a:latin typeface="Cambria Math" panose="02040503050406030204" pitchFamily="18" charset="0"/>
                            </a:rPr>
                          </m:ctrlPr>
                        </m:sSupPr>
                        <m:e>
                          <m:r>
                            <a:rPr lang="en-AU" sz="1800" i="1">
                              <a:latin typeface="Cambria Math" panose="02040503050406030204" pitchFamily="18" charset="0"/>
                            </a:rPr>
                            <m:t>𝑣</m:t>
                          </m:r>
                        </m:e>
                        <m:sup>
                          <m:r>
                            <a:rPr lang="en-AU" sz="1800" i="1">
                              <a:latin typeface="Cambria Math" panose="02040503050406030204" pitchFamily="18" charset="0"/>
                            </a:rPr>
                            <m:t>2</m:t>
                          </m:r>
                        </m:sup>
                      </m:sSup>
                    </m:oMath>
                  </m:oMathPara>
                </a14:m>
                <a:endParaRPr lang="en-AU" sz="1400" dirty="0"/>
              </a:p>
            </p:txBody>
          </p:sp>
        </mc:Choice>
        <mc:Fallback xmlns="">
          <p:sp>
            <p:nvSpPr>
              <p:cNvPr id="10" name="TextBox 9">
                <a:extLst>
                  <a:ext uri="{FF2B5EF4-FFF2-40B4-BE49-F238E27FC236}">
                    <a16:creationId xmlns:a16="http://schemas.microsoft.com/office/drawing/2014/main" id="{23845199-6283-B91E-689F-87F919F5FD81}"/>
                  </a:ext>
                </a:extLst>
              </p:cNvPr>
              <p:cNvSpPr txBox="1">
                <a:spLocks noRot="1" noChangeAspect="1" noMove="1" noResize="1" noEditPoints="1" noAdjustHandles="1" noChangeArrowheads="1" noChangeShapeType="1" noTextEdit="1"/>
              </p:cNvSpPr>
              <p:nvPr/>
            </p:nvSpPr>
            <p:spPr>
              <a:xfrm>
                <a:off x="359999" y="2709311"/>
                <a:ext cx="2314222" cy="643466"/>
              </a:xfrm>
              <a:prstGeom prst="rect">
                <a:avLst/>
              </a:prstGeom>
              <a:blipFill>
                <a:blip r:embed="rId3"/>
                <a:stretch>
                  <a:fillRect l="-6053" t="-12264" b="-22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AD37E71-5A17-D4D0-CAA6-44023BE779AE}"/>
                  </a:ext>
                </a:extLst>
              </p:cNvPr>
              <p:cNvSpPr txBox="1"/>
              <p:nvPr/>
            </p:nvSpPr>
            <p:spPr>
              <a:xfrm>
                <a:off x="263357" y="3563526"/>
                <a:ext cx="2314222" cy="643466"/>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r>
                        <a:rPr lang="en-AU" sz="1800" i="1">
                          <a:latin typeface="Cambria Math" panose="02040503050406030204" pitchFamily="18" charset="0"/>
                        </a:rPr>
                        <m:t>𝐸</m:t>
                      </m:r>
                      <m:r>
                        <a:rPr lang="en-AU" sz="1800" i="1">
                          <a:latin typeface="Cambria Math" panose="02040503050406030204" pitchFamily="18" charset="0"/>
                        </a:rPr>
                        <m:t>=</m:t>
                      </m:r>
                      <m:r>
                        <a:rPr lang="en-AU" sz="1800" i="1">
                          <a:latin typeface="Cambria Math" panose="02040503050406030204" pitchFamily="18" charset="0"/>
                        </a:rPr>
                        <m:t>𝑚</m:t>
                      </m:r>
                      <m:sSup>
                        <m:sSupPr>
                          <m:ctrlPr>
                            <a:rPr lang="en-AU" sz="1800" i="1">
                              <a:latin typeface="Cambria Math" panose="02040503050406030204" pitchFamily="18" charset="0"/>
                            </a:rPr>
                          </m:ctrlPr>
                        </m:sSupPr>
                        <m:e>
                          <m:r>
                            <a:rPr lang="en-AU" sz="1800" i="1">
                              <a:latin typeface="Cambria Math" panose="02040503050406030204" pitchFamily="18" charset="0"/>
                            </a:rPr>
                            <m:t>𝑣</m:t>
                          </m:r>
                        </m:e>
                        <m:sup>
                          <m:r>
                            <a:rPr lang="en-AU" sz="1800" i="1">
                              <a:latin typeface="Cambria Math" panose="02040503050406030204" pitchFamily="18" charset="0"/>
                            </a:rPr>
                            <m:t>2</m:t>
                          </m:r>
                        </m:sup>
                      </m:sSup>
                    </m:oMath>
                  </m:oMathPara>
                </a14:m>
                <a:endParaRPr lang="en-AU" sz="1400" dirty="0"/>
              </a:p>
            </p:txBody>
          </p:sp>
        </mc:Choice>
        <mc:Fallback xmlns="">
          <p:sp>
            <p:nvSpPr>
              <p:cNvPr id="11" name="TextBox 10">
                <a:extLst>
                  <a:ext uri="{FF2B5EF4-FFF2-40B4-BE49-F238E27FC236}">
                    <a16:creationId xmlns:a16="http://schemas.microsoft.com/office/drawing/2014/main" id="{6AD37E71-5A17-D4D0-CAA6-44023BE779AE}"/>
                  </a:ext>
                </a:extLst>
              </p:cNvPr>
              <p:cNvSpPr txBox="1">
                <a:spLocks noRot="1" noChangeAspect="1" noMove="1" noResize="1" noEditPoints="1" noAdjustHandles="1" noChangeArrowheads="1" noChangeShapeType="1" noTextEdit="1"/>
              </p:cNvSpPr>
              <p:nvPr/>
            </p:nvSpPr>
            <p:spPr>
              <a:xfrm>
                <a:off x="263357" y="3563526"/>
                <a:ext cx="2314222" cy="64346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3121A9B-5687-0AC7-66A0-928AA0F48D7C}"/>
                  </a:ext>
                </a:extLst>
              </p:cNvPr>
              <p:cNvSpPr txBox="1"/>
              <p:nvPr/>
            </p:nvSpPr>
            <p:spPr>
              <a:xfrm>
                <a:off x="263357" y="4359303"/>
                <a:ext cx="2314222" cy="1885420"/>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r>
                            <a:rPr lang="en-AU" sz="1800" b="0" i="1" smtClean="0">
                              <a:latin typeface="Cambria Math" panose="02040503050406030204" pitchFamily="18" charset="0"/>
                            </a:rPr>
                            <m:t>𝐸</m:t>
                          </m:r>
                        </m:num>
                        <m:den>
                          <m:r>
                            <a:rPr lang="en-AU" sz="1800" b="0" i="1" smtClean="0">
                              <a:latin typeface="Cambria Math" panose="02040503050406030204" pitchFamily="18" charset="0"/>
                            </a:rPr>
                            <m:t>𝑚</m:t>
                          </m:r>
                        </m:den>
                      </m:f>
                      <m:r>
                        <m:rPr>
                          <m:aln/>
                        </m:rP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𝑣</m:t>
                          </m:r>
                        </m:e>
                        <m:sup>
                          <m:r>
                            <a:rPr lang="en-AU" sz="1800" i="1">
                              <a:latin typeface="Cambria Math" panose="02040503050406030204" pitchFamily="18" charset="0"/>
                            </a:rPr>
                            <m:t>2</m:t>
                          </m:r>
                        </m:sup>
                      </m:sSup>
                    </m:oMath>
                    <m:oMath xmlns:m="http://schemas.openxmlformats.org/officeDocument/2006/math">
                      <m:r>
                        <a:rPr lang="en-AU" sz="1800" b="0" i="1" smtClean="0">
                          <a:latin typeface="Cambria Math" panose="02040503050406030204" pitchFamily="18" charset="0"/>
                        </a:rPr>
                        <m:t>𝑣</m:t>
                      </m:r>
                      <m:r>
                        <m:rPr>
                          <m:aln/>
                        </m:rPr>
                        <a:rPr lang="en-AU" sz="1800" b="0" i="1" smtClean="0">
                          <a:latin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m:t>
                      </m:r>
                      <m:rad>
                        <m:radPr>
                          <m:degHide m:val="on"/>
                          <m:ctrlPr>
                            <a:rPr lang="en-AU" sz="1800" b="0" i="1" smtClean="0">
                              <a:latin typeface="Cambria Math" panose="02040503050406030204" pitchFamily="18" charset="0"/>
                              <a:ea typeface="Cambria Math" panose="02040503050406030204" pitchFamily="18" charset="0"/>
                            </a:rPr>
                          </m:ctrlPr>
                        </m:radPr>
                        <m:deg/>
                        <m:e>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2</m:t>
                              </m:r>
                              <m:r>
                                <a:rPr lang="en-AU" sz="1800" b="0" i="1" smtClean="0">
                                  <a:latin typeface="Cambria Math" panose="02040503050406030204" pitchFamily="18" charset="0"/>
                                  <a:ea typeface="Cambria Math" panose="02040503050406030204" pitchFamily="18" charset="0"/>
                                </a:rPr>
                                <m:t>𝐸</m:t>
                              </m:r>
                            </m:num>
                            <m:den>
                              <m:r>
                                <a:rPr lang="en-AU" sz="1800" b="0" i="1" smtClean="0">
                                  <a:latin typeface="Cambria Math" panose="02040503050406030204" pitchFamily="18" charset="0"/>
                                  <a:ea typeface="Cambria Math" panose="02040503050406030204" pitchFamily="18" charset="0"/>
                                </a:rPr>
                                <m:t>𝑚</m:t>
                              </m:r>
                            </m:den>
                          </m:f>
                        </m:e>
                      </m:rad>
                    </m:oMath>
                  </m:oMathPara>
                </a14:m>
                <a:endParaRPr lang="en-AU" sz="1400" dirty="0"/>
              </a:p>
            </p:txBody>
          </p:sp>
        </mc:Choice>
        <mc:Fallback xmlns="">
          <p:sp>
            <p:nvSpPr>
              <p:cNvPr id="12" name="TextBox 11">
                <a:extLst>
                  <a:ext uri="{FF2B5EF4-FFF2-40B4-BE49-F238E27FC236}">
                    <a16:creationId xmlns:a16="http://schemas.microsoft.com/office/drawing/2014/main" id="{A3121A9B-5687-0AC7-66A0-928AA0F48D7C}"/>
                  </a:ext>
                </a:extLst>
              </p:cNvPr>
              <p:cNvSpPr txBox="1">
                <a:spLocks noRot="1" noChangeAspect="1" noMove="1" noResize="1" noEditPoints="1" noAdjustHandles="1" noChangeArrowheads="1" noChangeShapeType="1" noTextEdit="1"/>
              </p:cNvSpPr>
              <p:nvPr/>
            </p:nvSpPr>
            <p:spPr>
              <a:xfrm>
                <a:off x="263357" y="4359303"/>
                <a:ext cx="2314222" cy="18854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F53A286B-498A-2B16-8D61-7455E8282E02}"/>
                  </a:ext>
                </a:extLst>
              </p:cNvPr>
              <p:cNvSpPr txBox="1">
                <a:spLocks/>
              </p:cNvSpPr>
              <p:nvPr/>
            </p:nvSpPr>
            <p:spPr>
              <a:xfrm>
                <a:off x="2945561" y="2571581"/>
                <a:ext cx="3377855" cy="395915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𝑣</m:t>
                      </m:r>
                      <m:r>
                        <m:rPr>
                          <m:aln/>
                        </m:rPr>
                        <a:rPr lang="en-AU" sz="1800" i="1">
                          <a:latin typeface="Cambria Math" panose="02040503050406030204" pitchFamily="18" charset="0"/>
                        </a:rPr>
                        <m:t>=</m:t>
                      </m:r>
                      <m:r>
                        <a:rPr lang="en-AU" sz="1800" i="1">
                          <a:latin typeface="Cambria Math" panose="02040503050406030204" pitchFamily="18" charset="0"/>
                          <a:ea typeface="Cambria Math" panose="02040503050406030204" pitchFamily="18" charset="0"/>
                        </a:rPr>
                        <m:t>±</m:t>
                      </m:r>
                      <m:rad>
                        <m:radPr>
                          <m:degHide m:val="on"/>
                          <m:ctrlPr>
                            <a:rPr lang="en-AU" sz="1800" i="1">
                              <a:latin typeface="Cambria Math" panose="02040503050406030204" pitchFamily="18" charset="0"/>
                              <a:ea typeface="Cambria Math" panose="02040503050406030204" pitchFamily="18" charset="0"/>
                            </a:rPr>
                          </m:ctrlPr>
                        </m:radPr>
                        <m:deg/>
                        <m:e>
                          <m:f>
                            <m:fPr>
                              <m:ctrlPr>
                                <a:rPr lang="en-AU" sz="1800" i="1">
                                  <a:latin typeface="Cambria Math" panose="02040503050406030204" pitchFamily="18" charset="0"/>
                                  <a:ea typeface="Cambria Math" panose="02040503050406030204" pitchFamily="18" charset="0"/>
                                </a:rPr>
                              </m:ctrlPr>
                            </m:fPr>
                            <m:num>
                              <m:r>
                                <a:rPr lang="en-AU" sz="1800" i="1">
                                  <a:latin typeface="Cambria Math" panose="02040503050406030204" pitchFamily="18" charset="0"/>
                                  <a:ea typeface="Cambria Math" panose="02040503050406030204" pitchFamily="18" charset="0"/>
                                </a:rPr>
                                <m:t>2</m:t>
                              </m:r>
                              <m:r>
                                <a:rPr lang="en-AU" sz="1800" i="1">
                                  <a:latin typeface="Cambria Math" panose="02040503050406030204" pitchFamily="18" charset="0"/>
                                  <a:ea typeface="Cambria Math" panose="02040503050406030204" pitchFamily="18" charset="0"/>
                                </a:rPr>
                                <m:t>𝐸</m:t>
                              </m:r>
                            </m:num>
                            <m:den>
                              <m:r>
                                <a:rPr lang="en-AU" sz="1800" i="1">
                                  <a:latin typeface="Cambria Math" panose="02040503050406030204" pitchFamily="18" charset="0"/>
                                  <a:ea typeface="Cambria Math" panose="02040503050406030204" pitchFamily="18" charset="0"/>
                                </a:rPr>
                                <m:t>𝑚</m:t>
                              </m:r>
                            </m:den>
                          </m:f>
                        </m:e>
                      </m:rad>
                    </m:oMath>
                    <m:oMath xmlns:m="http://schemas.openxmlformats.org/officeDocument/2006/math">
                      <m:r>
                        <a:rPr lang="en-AU" sz="1800" b="0" i="1" smtClean="0">
                          <a:latin typeface="Cambria Math" panose="02040503050406030204" pitchFamily="18" charset="0"/>
                          <a:ea typeface="Cambria Math" panose="02040503050406030204" pitchFamily="18" charset="0"/>
                        </a:rPr>
                        <m:t>𝑣</m:t>
                      </m:r>
                      <m:r>
                        <m:rPr>
                          <m:aln/>
                        </m:rPr>
                        <a:rPr lang="en-AU" sz="1800" i="1">
                          <a:latin typeface="Cambria Math" panose="02040503050406030204" pitchFamily="18" charset="0"/>
                        </a:rPr>
                        <m:t>=</m:t>
                      </m:r>
                      <m:r>
                        <a:rPr lang="en-AU" sz="1800" i="1">
                          <a:latin typeface="Cambria Math" panose="02040503050406030204" pitchFamily="18" charset="0"/>
                          <a:ea typeface="Cambria Math" panose="02040503050406030204" pitchFamily="18" charset="0"/>
                        </a:rPr>
                        <m:t>±</m:t>
                      </m:r>
                      <m:rad>
                        <m:radPr>
                          <m:degHide m:val="on"/>
                          <m:ctrlPr>
                            <a:rPr lang="en-AU" sz="1800" i="1">
                              <a:latin typeface="Cambria Math" panose="02040503050406030204" pitchFamily="18" charset="0"/>
                              <a:ea typeface="Cambria Math" panose="02040503050406030204" pitchFamily="18" charset="0"/>
                            </a:rPr>
                          </m:ctrlPr>
                        </m:radPr>
                        <m:deg/>
                        <m:e>
                          <m:f>
                            <m:fPr>
                              <m:ctrlPr>
                                <a:rPr lang="en-AU" sz="1800" i="1">
                                  <a:latin typeface="Cambria Math" panose="02040503050406030204" pitchFamily="18" charset="0"/>
                                  <a:ea typeface="Cambria Math" panose="02040503050406030204" pitchFamily="18" charset="0"/>
                                </a:rPr>
                              </m:ctrlPr>
                            </m:fPr>
                            <m:num>
                              <m:r>
                                <a:rPr lang="en-AU" sz="1800" i="1">
                                  <a:latin typeface="Cambria Math" panose="02040503050406030204" pitchFamily="18" charset="0"/>
                                  <a:ea typeface="Cambria Math" panose="02040503050406030204" pitchFamily="18" charset="0"/>
                                </a:rPr>
                                <m:t>2</m:t>
                              </m:r>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75000</m:t>
                              </m:r>
                            </m:num>
                            <m:den>
                              <m:r>
                                <a:rPr lang="en-AU" sz="1800" b="0" i="1" smtClean="0">
                                  <a:latin typeface="Cambria Math" panose="02040503050406030204" pitchFamily="18" charset="0"/>
                                  <a:ea typeface="Cambria Math" panose="02040503050406030204" pitchFamily="18" charset="0"/>
                                </a:rPr>
                                <m:t>1500</m:t>
                              </m:r>
                            </m:den>
                          </m:f>
                        </m:e>
                      </m:rad>
                    </m:oMath>
                    <m:oMath xmlns:m="http://schemas.openxmlformats.org/officeDocument/2006/math">
                      <m:r>
                        <a:rPr lang="en-AU" sz="1800" b="0" i="1" smtClean="0">
                          <a:latin typeface="Cambria Math" panose="02040503050406030204" pitchFamily="18" charset="0"/>
                        </a:rPr>
                        <m:t>𝑣</m:t>
                      </m:r>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ea typeface="Cambria Math" panose="02040503050406030204" pitchFamily="18" charset="0"/>
                            </a:rPr>
                          </m:ctrlPr>
                        </m:radPr>
                        <m:deg/>
                        <m:e>
                          <m:r>
                            <a:rPr lang="en-AU" sz="1800" b="0" i="1" smtClean="0">
                              <a:latin typeface="Cambria Math" panose="02040503050406030204" pitchFamily="18" charset="0"/>
                              <a:ea typeface="Cambria Math" panose="02040503050406030204" pitchFamily="18" charset="0"/>
                            </a:rPr>
                            <m:t>100</m:t>
                          </m:r>
                        </m:e>
                      </m:rad>
                    </m:oMath>
                    <m:oMath xmlns:m="http://schemas.openxmlformats.org/officeDocument/2006/math">
                      <m:r>
                        <a:rPr lang="en-AU" sz="1800" b="0" i="1" smtClean="0">
                          <a:latin typeface="Cambria Math" panose="02040503050406030204" pitchFamily="18" charset="0"/>
                          <a:ea typeface="Cambria Math" panose="02040503050406030204" pitchFamily="18" charset="0"/>
                        </a:rPr>
                        <m:t>𝑣</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10</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10</m:t>
                      </m:r>
                      <m:r>
                        <a:rPr lang="en-AU" sz="1800" b="0" i="1" smtClean="0">
                          <a:latin typeface="Cambria Math" panose="02040503050406030204" pitchFamily="18" charset="0"/>
                          <a:ea typeface="Cambria Math" panose="02040503050406030204" pitchFamily="18" charset="0"/>
                        </a:rPr>
                        <m:t> </m:t>
                      </m:r>
                      <m:r>
                        <m:rPr>
                          <m:sty m:val="p"/>
                        </m:rPr>
                        <a:rPr lang="en-AU" sz="1800" b="0" i="0" smtClean="0">
                          <a:latin typeface="Cambria Math" panose="02040503050406030204" pitchFamily="18" charset="0"/>
                          <a:ea typeface="Cambria Math" panose="02040503050406030204" pitchFamily="18" charset="0"/>
                        </a:rPr>
                        <m:t>m</m:t>
                      </m:r>
                      <m:r>
                        <a:rPr lang="en-AU" sz="1800" b="0" i="0" smtClean="0">
                          <a:latin typeface="Cambria Math" panose="02040503050406030204" pitchFamily="18" charset="0"/>
                          <a:ea typeface="Cambria Math" panose="02040503050406030204" pitchFamily="18" charset="0"/>
                        </a:rPr>
                        <m:t>/</m:t>
                      </m:r>
                      <m:r>
                        <m:rPr>
                          <m:sty m:val="p"/>
                        </m:rPr>
                        <a:rPr lang="en-AU" sz="1800" b="0" i="0" smtClean="0">
                          <a:latin typeface="Cambria Math" panose="02040503050406030204" pitchFamily="18" charset="0"/>
                          <a:ea typeface="Cambria Math" panose="02040503050406030204" pitchFamily="18" charset="0"/>
                        </a:rPr>
                        <m:t>s</m:t>
                      </m:r>
                    </m:oMath>
                  </m:oMathPara>
                </a14:m>
                <a:endParaRPr lang="en-AU" sz="1800" dirty="0"/>
              </a:p>
            </p:txBody>
          </p:sp>
        </mc:Choice>
        <mc:Fallback xmlns="">
          <p:sp>
            <p:nvSpPr>
              <p:cNvPr id="8" name="Text Placeholder 4">
                <a:extLst>
                  <a:ext uri="{FF2B5EF4-FFF2-40B4-BE49-F238E27FC236}">
                    <a16:creationId xmlns:a16="http://schemas.microsoft.com/office/drawing/2014/main" id="{F53A286B-498A-2B16-8D61-7455E8282E02}"/>
                  </a:ext>
                </a:extLst>
              </p:cNvPr>
              <p:cNvSpPr txBox="1">
                <a:spLocks noRot="1" noChangeAspect="1" noMove="1" noResize="1" noEditPoints="1" noAdjustHandles="1" noChangeArrowheads="1" noChangeShapeType="1" noTextEdit="1"/>
              </p:cNvSpPr>
              <p:nvPr/>
            </p:nvSpPr>
            <p:spPr>
              <a:xfrm>
                <a:off x="2945561" y="2571581"/>
                <a:ext cx="3377855" cy="395915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D84E96B6-ABB6-B366-79EB-353020001936}"/>
                  </a:ext>
                </a:extLst>
              </p:cNvPr>
              <p:cNvSpPr txBox="1">
                <a:spLocks/>
              </p:cNvSpPr>
              <p:nvPr/>
            </p:nvSpPr>
            <p:spPr>
              <a:xfrm>
                <a:off x="7929878" y="2603999"/>
                <a:ext cx="3377855" cy="395915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AU" sz="1800" dirty="0">
                    <a:solidFill>
                      <a:schemeClr val="accent2"/>
                    </a:solidFill>
                    <a:latin typeface="+mn-lt"/>
                  </a:rPr>
                  <a:t>Method 2</a:t>
                </a:r>
              </a:p>
              <a:p>
                <a:pPr>
                  <a:spcAft>
                    <a:spcPts val="0"/>
                  </a:spcAft>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𝐸</m:t>
                      </m:r>
                      <m:r>
                        <m:rPr>
                          <m:aln/>
                        </m:rP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i="1" smtClean="0">
                              <a:latin typeface="Cambria Math" panose="02040503050406030204" pitchFamily="18" charset="0"/>
                            </a:rPr>
                            <m:t>1</m:t>
                          </m:r>
                        </m:num>
                        <m:den>
                          <m:r>
                            <a:rPr lang="en-AU" sz="1800" i="1" smtClean="0">
                              <a:latin typeface="Cambria Math" panose="02040503050406030204" pitchFamily="18" charset="0"/>
                            </a:rPr>
                            <m:t>2</m:t>
                          </m:r>
                        </m:den>
                      </m:f>
                      <m:r>
                        <a:rPr lang="en-AU" sz="1800" i="1" smtClean="0">
                          <a:latin typeface="Cambria Math" panose="02040503050406030204" pitchFamily="18" charset="0"/>
                        </a:rPr>
                        <m:t>𝑚</m:t>
                      </m:r>
                      <m:sSup>
                        <m:sSupPr>
                          <m:ctrlPr>
                            <a:rPr lang="en-AU" sz="1800" i="1" smtClean="0">
                              <a:latin typeface="Cambria Math" panose="02040503050406030204" pitchFamily="18" charset="0"/>
                            </a:rPr>
                          </m:ctrlPr>
                        </m:sSupPr>
                        <m:e>
                          <m:r>
                            <a:rPr lang="en-AU" sz="1800" i="1" smtClean="0">
                              <a:latin typeface="Cambria Math" panose="02040503050406030204" pitchFamily="18" charset="0"/>
                            </a:rPr>
                            <m:t>𝑣</m:t>
                          </m:r>
                        </m:e>
                        <m:sup>
                          <m:r>
                            <a:rPr lang="en-AU" sz="1800" i="1" smtClean="0">
                              <a:latin typeface="Cambria Math" panose="02040503050406030204" pitchFamily="18" charset="0"/>
                            </a:rPr>
                            <m:t>2</m:t>
                          </m:r>
                        </m:sup>
                      </m:sSup>
                    </m:oMath>
                    <m:oMath xmlns:m="http://schemas.openxmlformats.org/officeDocument/2006/math">
                      <m:r>
                        <a:rPr lang="en-AU" sz="1800" i="1">
                          <a:latin typeface="Cambria Math" panose="02040503050406030204" pitchFamily="18" charset="0"/>
                        </a:rPr>
                        <m:t>7</m:t>
                      </m:r>
                      <m:r>
                        <a:rPr lang="en-AU" sz="1800" b="0" i="1" smtClean="0">
                          <a:latin typeface="Cambria Math" panose="02040503050406030204" pitchFamily="18" charset="0"/>
                        </a:rPr>
                        <m:t>5000</m:t>
                      </m:r>
                      <m:r>
                        <m:rPr>
                          <m:aln/>
                        </m:rPr>
                        <a:rPr lang="en-AU" sz="180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m:t>
                          </m:r>
                        </m:num>
                        <m:den>
                          <m:r>
                            <a:rPr lang="en-AU" sz="1800" i="1">
                              <a:latin typeface="Cambria Math" panose="02040503050406030204" pitchFamily="18" charset="0"/>
                            </a:rPr>
                            <m:t>2</m:t>
                          </m:r>
                        </m:den>
                      </m:f>
                      <m: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1500</m:t>
                      </m:r>
                      <m:r>
                        <a:rPr lang="en-AU" sz="1800" b="0" i="1" smtClean="0">
                          <a:latin typeface="Cambria Math" panose="02040503050406030204" pitchFamily="18" charset="0"/>
                          <a:ea typeface="Cambria Math" panose="02040503050406030204" pitchFamily="18" charset="0"/>
                        </a:rPr>
                        <m:t>×</m:t>
                      </m:r>
                      <m:sSup>
                        <m:sSupPr>
                          <m:ctrlPr>
                            <a:rPr lang="en-AU" sz="1800" i="1" smtClean="0">
                              <a:latin typeface="Cambria Math" panose="02040503050406030204" pitchFamily="18" charset="0"/>
                              <a:ea typeface="Cambria Math" panose="02040503050406030204" pitchFamily="18" charset="0"/>
                            </a:rPr>
                          </m:ctrlPr>
                        </m:sSupPr>
                        <m:e>
                          <m:r>
                            <a:rPr lang="en-AU" sz="1800" i="1" smtClean="0">
                              <a:latin typeface="Cambria Math" panose="02040503050406030204" pitchFamily="18" charset="0"/>
                              <a:ea typeface="Cambria Math" panose="02040503050406030204" pitchFamily="18" charset="0"/>
                            </a:rPr>
                            <m:t>𝑣</m:t>
                          </m:r>
                        </m:e>
                        <m:sup>
                          <m:r>
                            <a:rPr lang="en-AU" sz="1800" i="1" smtClean="0">
                              <a:latin typeface="Cambria Math" panose="02040503050406030204" pitchFamily="18" charset="0"/>
                              <a:ea typeface="Cambria Math" panose="02040503050406030204" pitchFamily="18" charset="0"/>
                            </a:rPr>
                            <m:t>2</m:t>
                          </m:r>
                        </m:sup>
                      </m:sSup>
                    </m:oMath>
                    <m:oMath xmlns:m="http://schemas.openxmlformats.org/officeDocument/2006/math">
                      <m:r>
                        <a:rPr lang="en-AU" sz="1800" i="1">
                          <a:latin typeface="Cambria Math" panose="02040503050406030204" pitchFamily="18" charset="0"/>
                          <a:ea typeface="Cambria Math" panose="02040503050406030204" pitchFamily="18" charset="0"/>
                        </a:rPr>
                        <m:t>7</m:t>
                      </m:r>
                      <m:r>
                        <a:rPr lang="en-AU" sz="1800" b="0" i="1" smtClean="0">
                          <a:latin typeface="Cambria Math" panose="02040503050406030204" pitchFamily="18" charset="0"/>
                          <a:ea typeface="Cambria Math" panose="02040503050406030204" pitchFamily="18" charset="0"/>
                        </a:rPr>
                        <m:t>5000</m:t>
                      </m:r>
                      <m:r>
                        <m:rPr>
                          <m:aln/>
                        </m:rP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750</m:t>
                      </m:r>
                      <m:r>
                        <a:rPr lang="en-AU" sz="1800" i="1">
                          <a:latin typeface="Cambria Math" panose="02040503050406030204" pitchFamily="18" charset="0"/>
                          <a:ea typeface="Cambria Math" panose="02040503050406030204" pitchFamily="18" charset="0"/>
                        </a:rPr>
                        <m:t>×</m:t>
                      </m:r>
                      <m:sSup>
                        <m:sSupPr>
                          <m:ctrlPr>
                            <a:rPr lang="en-AU" sz="1800" i="1">
                              <a:latin typeface="Cambria Math" panose="02040503050406030204" pitchFamily="18" charset="0"/>
                              <a:ea typeface="Cambria Math" panose="02040503050406030204" pitchFamily="18" charset="0"/>
                            </a:rPr>
                          </m:ctrlPr>
                        </m:sSupPr>
                        <m:e>
                          <m:r>
                            <a:rPr lang="en-AU" sz="1800" i="1">
                              <a:latin typeface="Cambria Math" panose="02040503050406030204" pitchFamily="18" charset="0"/>
                              <a:ea typeface="Cambria Math" panose="02040503050406030204" pitchFamily="18" charset="0"/>
                            </a:rPr>
                            <m:t>𝑣</m:t>
                          </m:r>
                        </m:e>
                        <m:sup>
                          <m:r>
                            <a:rPr lang="en-AU" sz="1800" i="1">
                              <a:latin typeface="Cambria Math" panose="02040503050406030204" pitchFamily="18" charset="0"/>
                              <a:ea typeface="Cambria Math" panose="02040503050406030204" pitchFamily="18" charset="0"/>
                            </a:rPr>
                            <m:t>2</m:t>
                          </m:r>
                        </m:sup>
                      </m:sSup>
                    </m:oMath>
                    <m:oMath xmlns:m="http://schemas.openxmlformats.org/officeDocument/2006/math">
                      <m:sSup>
                        <m:sSupPr>
                          <m:ctrlPr>
                            <a:rPr lang="en-AU" sz="180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𝑣</m:t>
                          </m:r>
                        </m:e>
                        <m:sup>
                          <m:r>
                            <a:rPr lang="en-AU" sz="1800" b="0" i="1" smtClean="0">
                              <a:latin typeface="Cambria Math" panose="02040503050406030204" pitchFamily="18" charset="0"/>
                              <a:ea typeface="Cambria Math" panose="02040503050406030204" pitchFamily="18" charset="0"/>
                            </a:rPr>
                            <m:t>2</m:t>
                          </m:r>
                        </m:sup>
                      </m:sSup>
                      <m:r>
                        <m:rPr>
                          <m:aln/>
                        </m:rPr>
                        <a:rPr lang="en-AU" sz="180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100</m:t>
                      </m:r>
                    </m:oMath>
                    <m:oMath xmlns:m="http://schemas.openxmlformats.org/officeDocument/2006/math">
                      <m:r>
                        <a:rPr lang="en-AU" sz="1800" b="0" i="1" smtClean="0">
                          <a:latin typeface="Cambria Math" panose="02040503050406030204" pitchFamily="18" charset="0"/>
                        </a:rPr>
                        <m:t>𝑣</m:t>
                      </m:r>
                      <m:r>
                        <a:rPr lang="en-AU" sz="1800" b="0" i="1" smtClean="0">
                          <a:latin typeface="Cambria Math" panose="02040503050406030204" pitchFamily="18" charset="0"/>
                        </a:rPr>
                        <m:t>=±</m:t>
                      </m:r>
                      <m:r>
                        <a:rPr lang="en-AU" sz="1800" b="0" i="1" smtClean="0">
                          <a:latin typeface="Cambria Math" panose="02040503050406030204" pitchFamily="18" charset="0"/>
                        </a:rPr>
                        <m:t>10</m:t>
                      </m:r>
                      <m:r>
                        <a:rPr lang="en-AU" sz="1800" b="0" i="1" smtClean="0">
                          <a:latin typeface="Cambria Math" panose="02040503050406030204" pitchFamily="18" charset="0"/>
                        </a:rPr>
                        <m:t>=</m:t>
                      </m:r>
                      <m:r>
                        <a:rPr lang="en-AU" sz="1800" b="0" i="1" smtClean="0">
                          <a:latin typeface="Cambria Math" panose="02040503050406030204" pitchFamily="18" charset="0"/>
                        </a:rPr>
                        <m:t>10</m:t>
                      </m:r>
                      <m:r>
                        <a:rPr lang="en-AU" sz="1800" b="0" i="1" smtClean="0">
                          <a:latin typeface="Cambria Math" panose="02040503050406030204" pitchFamily="18" charset="0"/>
                        </a:rPr>
                        <m:t> </m:t>
                      </m:r>
                      <m:r>
                        <m:rPr>
                          <m:sty m:val="p"/>
                        </m:rPr>
                        <a:rPr lang="en-AU" sz="1800" b="0" i="0" smtClean="0">
                          <a:latin typeface="Cambria Math" panose="02040503050406030204" pitchFamily="18" charset="0"/>
                          <a:ea typeface="Cambria Math" panose="02040503050406030204" pitchFamily="18" charset="0"/>
                        </a:rPr>
                        <m:t>m</m:t>
                      </m:r>
                      <m:r>
                        <a:rPr lang="en-AU" sz="1800" b="0" i="0" smtClean="0">
                          <a:latin typeface="Cambria Math" panose="02040503050406030204" pitchFamily="18" charset="0"/>
                          <a:ea typeface="Cambria Math" panose="02040503050406030204" pitchFamily="18" charset="0"/>
                        </a:rPr>
                        <m:t>/</m:t>
                      </m:r>
                      <m:r>
                        <m:rPr>
                          <m:sty m:val="p"/>
                        </m:rPr>
                        <a:rPr lang="en-AU" sz="1800" b="0" i="0" smtClean="0">
                          <a:latin typeface="Cambria Math" panose="02040503050406030204" pitchFamily="18" charset="0"/>
                          <a:ea typeface="Cambria Math" panose="02040503050406030204" pitchFamily="18" charset="0"/>
                        </a:rPr>
                        <m:t>s</m:t>
                      </m:r>
                    </m:oMath>
                  </m:oMathPara>
                </a14:m>
                <a:endParaRPr lang="en-AU" sz="1800" dirty="0"/>
              </a:p>
            </p:txBody>
          </p:sp>
        </mc:Choice>
        <mc:Fallback xmlns="">
          <p:sp>
            <p:nvSpPr>
              <p:cNvPr id="6" name="Text Placeholder 4">
                <a:extLst>
                  <a:ext uri="{FF2B5EF4-FFF2-40B4-BE49-F238E27FC236}">
                    <a16:creationId xmlns:a16="http://schemas.microsoft.com/office/drawing/2014/main" id="{D84E96B6-ABB6-B366-79EB-353020001936}"/>
                  </a:ext>
                </a:extLst>
              </p:cNvPr>
              <p:cNvSpPr txBox="1">
                <a:spLocks noRot="1" noChangeAspect="1" noMove="1" noResize="1" noEditPoints="1" noAdjustHandles="1" noChangeArrowheads="1" noChangeShapeType="1" noTextEdit="1"/>
              </p:cNvSpPr>
              <p:nvPr/>
            </p:nvSpPr>
            <p:spPr>
              <a:xfrm>
                <a:off x="7929878" y="2603999"/>
                <a:ext cx="3377855" cy="3959153"/>
              </a:xfrm>
              <a:prstGeom prst="rect">
                <a:avLst/>
              </a:prstGeom>
              <a:blipFill>
                <a:blip r:embed="rId7"/>
                <a:stretch>
                  <a:fillRect l="-4332"/>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8E5D3FDB-09F2-5314-2697-C63F6C9C32E8}"/>
              </a:ext>
              <a:ext uri="{C183D7F6-B498-43B3-948B-1728B52AA6E4}">
                <adec:decorative xmlns:adec="http://schemas.microsoft.com/office/drawing/2017/decorative" val="1"/>
              </a:ext>
            </a:extLst>
          </p:cNvPr>
          <p:cNvCxnSpPr/>
          <p:nvPr/>
        </p:nvCxnSpPr>
        <p:spPr>
          <a:xfrm>
            <a:off x="7010400" y="1966760"/>
            <a:ext cx="0" cy="44696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1218323-0587-B559-8A5F-0E8D74F9DB8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cxnSp>
        <p:nvCxnSpPr>
          <p:cNvPr id="7" name="Straight Connector 6">
            <a:extLst>
              <a:ext uri="{FF2B5EF4-FFF2-40B4-BE49-F238E27FC236}">
                <a16:creationId xmlns:a16="http://schemas.microsoft.com/office/drawing/2014/main" id="{E276F83A-7567-C266-C2AD-11F5C0833292}"/>
              </a:ext>
              <a:ext uri="{C183D7F6-B498-43B3-948B-1728B52AA6E4}">
                <adec:decorative xmlns:adec="http://schemas.microsoft.com/office/drawing/2017/decorative" val="1"/>
              </a:ext>
            </a:extLst>
          </p:cNvPr>
          <p:cNvCxnSpPr/>
          <p:nvPr/>
        </p:nvCxnSpPr>
        <p:spPr>
          <a:xfrm>
            <a:off x="2945561" y="2603999"/>
            <a:ext cx="0" cy="38127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67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87D5A-FE30-870F-05AD-5573F0DC0CC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4304CC78-DC5E-95E3-7974-9349669DF326}"/>
                  </a:ext>
                </a:extLst>
              </p:cNvPr>
              <p:cNvSpPr>
                <a:spLocks noGrp="1"/>
              </p:cNvSpPr>
              <p:nvPr>
                <p:ph type="title"/>
              </p:nvPr>
            </p:nvSpPr>
            <p:spPr/>
            <p:txBody>
              <a:bodyPr/>
              <a:lstStyle/>
              <a:p>
                <a:r>
                  <a:rPr lang="en-AU" dirty="0">
                    <a:latin typeface="+mj-lt"/>
                  </a:rPr>
                  <a:t>Solving quadratic equations of the form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0" smtClean="0">
                        <a:latin typeface="Cambria Math" panose="02040503050406030204" pitchFamily="18" charset="0"/>
                      </a:rPr>
                      <m:t>+</m:t>
                    </m:r>
                    <m:r>
                      <m:rPr>
                        <m:sty m:val="p"/>
                      </m:rPr>
                      <a:rPr lang="en-AU" b="0" i="0" smtClean="0">
                        <a:latin typeface="Cambria Math" panose="02040503050406030204" pitchFamily="18" charset="0"/>
                      </a:rPr>
                      <m:t>c</m:t>
                    </m:r>
                    <m:r>
                      <a:rPr lang="en-AU" b="0" i="0" smtClean="0">
                        <a:latin typeface="Cambria Math" panose="02040503050406030204" pitchFamily="18" charset="0"/>
                      </a:rPr>
                      <m:t> (</m:t>
                    </m:r>
                    <m:r>
                      <a:rPr lang="en-AU" b="0" i="0" smtClean="0">
                        <a:latin typeface="Cambria Math" panose="02040503050406030204" pitchFamily="18" charset="0"/>
                      </a:rPr>
                      <m:t>1</m:t>
                    </m:r>
                    <m:r>
                      <a:rPr lang="en-AU" b="0" i="0" smtClean="0">
                        <a:latin typeface="Cambria Math" panose="02040503050406030204" pitchFamily="18" charset="0"/>
                      </a:rPr>
                      <m:t>)</m:t>
                    </m:r>
                  </m:oMath>
                </a14:m>
                <a:endParaRPr lang="en-AU" dirty="0">
                  <a:latin typeface="+mj-lt"/>
                </a:endParaRPr>
              </a:p>
            </p:txBody>
          </p:sp>
        </mc:Choice>
        <mc:Fallback xmlns="">
          <p:sp>
            <p:nvSpPr>
              <p:cNvPr id="4" name="Title 3">
                <a:extLst>
                  <a:ext uri="{FF2B5EF4-FFF2-40B4-BE49-F238E27FC236}">
                    <a16:creationId xmlns:a16="http://schemas.microsoft.com/office/drawing/2014/main" id="{4304CC78-DC5E-95E3-7974-9349669DF326}"/>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US">
                    <a:noFill/>
                  </a:rPr>
                  <a:t> </a:t>
                </a:r>
              </a:p>
            </p:txBody>
          </p:sp>
        </mc:Fallback>
      </mc:AlternateContent>
      <p:sp>
        <p:nvSpPr>
          <p:cNvPr id="13" name="Text Placeholder 12">
            <a:extLst>
              <a:ext uri="{FF2B5EF4-FFF2-40B4-BE49-F238E27FC236}">
                <a16:creationId xmlns:a16="http://schemas.microsoft.com/office/drawing/2014/main" id="{358652B5-7275-D45A-A258-D6E97FF9B334}"/>
              </a:ext>
            </a:extLst>
          </p:cNvPr>
          <p:cNvSpPr>
            <a:spLocks noGrp="1"/>
          </p:cNvSpPr>
          <p:nvPr>
            <p:ph type="body" sz="quarter" idx="18"/>
          </p:nvPr>
        </p:nvSpPr>
        <p:spPr>
          <a:xfrm>
            <a:off x="360000" y="982520"/>
            <a:ext cx="11483998"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DD1F6F4E-638E-8085-80FE-FC9C257EEC66}"/>
                  </a:ext>
                </a:extLst>
              </p:cNvPr>
              <p:cNvSpPr>
                <a:spLocks noGrp="1"/>
              </p:cNvSpPr>
              <p:nvPr>
                <p:ph type="body" sz="quarter" idx="17"/>
              </p:nvPr>
            </p:nvSpPr>
            <p:spPr>
              <a:xfrm>
                <a:off x="360001" y="1567086"/>
                <a:ext cx="11550847" cy="5128914"/>
              </a:xfrm>
            </p:spPr>
            <p:txBody>
              <a:bodyPr/>
              <a:lstStyle/>
              <a:p>
                <a:pPr>
                  <a:spcAft>
                    <a:spcPts val="600"/>
                  </a:spcAft>
                </a:pPr>
                <a:r>
                  <a:rPr lang="en-AU" sz="1800" dirty="0"/>
                  <a:t>The average force on a passenger wearing a seatbelt is modelled by:</a:t>
                </a:r>
              </a:p>
              <a:p>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𝐹</m:t>
                      </m:r>
                      <m:r>
                        <a:rPr lang="en-AU">
                          <a:latin typeface="Cambria Math" panose="02040503050406030204" pitchFamily="18" charset="0"/>
                        </a:rPr>
                        <m:t>=</m:t>
                      </m:r>
                      <m:r>
                        <a:rPr lang="en-AU">
                          <a:latin typeface="Cambria Math" panose="02040503050406030204" pitchFamily="18" charset="0"/>
                        </a:rPr>
                        <m:t>0</m:t>
                      </m:r>
                      <m:r>
                        <a:rPr lang="en-AU">
                          <a:latin typeface="Cambria Math" panose="02040503050406030204" pitchFamily="18" charset="0"/>
                        </a:rPr>
                        <m:t>.</m:t>
                      </m:r>
                      <m:r>
                        <a:rPr lang="en-AU">
                          <a:latin typeface="Cambria Math" panose="02040503050406030204" pitchFamily="18" charset="0"/>
                        </a:rPr>
                        <m:t>8</m:t>
                      </m:r>
                      <m:sSup>
                        <m:sSupPr>
                          <m:ctrlPr>
                            <a:rPr lang="ar-AE" i="1">
                              <a:latin typeface="Cambria Math" panose="02040503050406030204" pitchFamily="18" charset="0"/>
                            </a:rPr>
                          </m:ctrlPr>
                        </m:sSupPr>
                        <m:e>
                          <m:r>
                            <a:rPr lang="ar-AE" i="1">
                              <a:latin typeface="Cambria Math" panose="02040503050406030204" pitchFamily="18" charset="0"/>
                            </a:rPr>
                            <m:t>𝑣</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500</m:t>
                      </m:r>
                    </m:oMath>
                  </m:oMathPara>
                </a14:m>
                <a:endParaRPr lang="ar-AE" sz="1800"/>
              </a:p>
              <a:p>
                <a:pPr>
                  <a:spcAft>
                    <a:spcPts val="600"/>
                  </a:spcAft>
                </a:pPr>
                <a:r>
                  <a:rPr lang="en-AU" sz="1800" dirty="0"/>
                  <a:t>where:</a:t>
                </a:r>
              </a:p>
              <a:p>
                <a:pPr>
                  <a:spcAft>
                    <a:spcPts val="600"/>
                  </a:spcAft>
                </a:pPr>
                <a14:m>
                  <m:oMath xmlns:m="http://schemas.openxmlformats.org/officeDocument/2006/math">
                    <m:r>
                      <a:rPr lang="en-AU" i="1">
                        <a:latin typeface="Cambria Math" panose="02040503050406030204" pitchFamily="18" charset="0"/>
                      </a:rPr>
                      <m:t>𝐹</m:t>
                    </m:r>
                    <m:r>
                      <a:rPr lang="en-AU" sz="1800" i="1" dirty="0" smtClean="0">
                        <a:latin typeface="Cambria Math" panose="02040503050406030204" pitchFamily="18" charset="0"/>
                      </a:rPr>
                      <m:t>= </m:t>
                    </m:r>
                  </m:oMath>
                </a14:m>
                <a:r>
                  <a:rPr lang="en-AU" sz="1800" dirty="0"/>
                  <a:t>force on the passenger </a:t>
                </a:r>
                <a14:m>
                  <m:oMath xmlns:m="http://schemas.openxmlformats.org/officeDocument/2006/math">
                    <m:r>
                      <a:rPr lang="en-AU" sz="1800" i="1" dirty="0" smtClean="0">
                        <a:latin typeface="Cambria Math" panose="02040503050406030204" pitchFamily="18" charset="0"/>
                      </a:rPr>
                      <m:t>(</m:t>
                    </m:r>
                    <m:r>
                      <m:rPr>
                        <m:nor/>
                      </m:rPr>
                      <a:rPr lang="en-AU" sz="1800" i="0" dirty="0" smtClean="0">
                        <a:latin typeface="Cambria Math" panose="02040503050406030204" pitchFamily="18" charset="0"/>
                      </a:rPr>
                      <m:t>N</m:t>
                    </m:r>
                    <m:r>
                      <a:rPr lang="en-AU" sz="1800" i="1" dirty="0" smtClean="0">
                        <a:latin typeface="Cambria Math" panose="02040503050406030204" pitchFamily="18" charset="0"/>
                      </a:rPr>
                      <m:t>)</m:t>
                    </m:r>
                  </m:oMath>
                </a14:m>
                <a:endParaRPr lang="en-AU" sz="1800" dirty="0"/>
              </a:p>
              <a:p>
                <a:pPr>
                  <a:spcAft>
                    <a:spcPts val="600"/>
                  </a:spcAft>
                </a:pPr>
                <a14:m>
                  <m:oMath xmlns:m="http://schemas.openxmlformats.org/officeDocument/2006/math">
                    <m:r>
                      <a:rPr lang="en-AU" i="1">
                        <a:latin typeface="Cambria Math" panose="02040503050406030204" pitchFamily="18" charset="0"/>
                      </a:rPr>
                      <m:t>𝑣</m:t>
                    </m:r>
                    <m:r>
                      <a:rPr lang="en-AU" sz="1800" i="1" dirty="0" smtClean="0">
                        <a:latin typeface="Cambria Math" panose="02040503050406030204" pitchFamily="18" charset="0"/>
                      </a:rPr>
                      <m:t>=</m:t>
                    </m:r>
                  </m:oMath>
                </a14:m>
                <a:r>
                  <a:rPr lang="en-AU" sz="1800" dirty="0"/>
                  <a:t> speed </a:t>
                </a:r>
                <a14:m>
                  <m:oMath xmlns:m="http://schemas.openxmlformats.org/officeDocument/2006/math">
                    <m:r>
                      <a:rPr lang="en-AU" sz="1800" b="0" i="1" smtClean="0">
                        <a:latin typeface="Cambria Math" panose="02040503050406030204" pitchFamily="18" charset="0"/>
                      </a:rPr>
                      <m:t>(</m:t>
                    </m:r>
                    <m:f>
                      <m:fPr>
                        <m:type m:val="lin"/>
                        <m:ctrlPr>
                          <a:rPr lang="en-AU" sz="1800" b="0" i="1" smtClean="0">
                            <a:latin typeface="Cambria Math" panose="02040503050406030204" pitchFamily="18" charset="0"/>
                          </a:rPr>
                        </m:ctrlPr>
                      </m:fPr>
                      <m:num>
                        <m:r>
                          <m:rPr>
                            <m:nor/>
                          </m:rPr>
                          <a:rPr lang="en-AU" sz="1800" b="0" i="0" smtClean="0">
                            <a:latin typeface="Cambria Math" panose="02040503050406030204" pitchFamily="18" charset="0"/>
                          </a:rPr>
                          <m:t>km</m:t>
                        </m:r>
                      </m:num>
                      <m:den>
                        <m:r>
                          <m:rPr>
                            <m:nor/>
                          </m:rPr>
                          <a:rPr lang="en-AU" sz="1800" b="0" i="0" smtClean="0">
                            <a:latin typeface="Cambria Math" panose="02040503050406030204" pitchFamily="18" charset="0"/>
                          </a:rPr>
                          <m:t>h</m:t>
                        </m:r>
                      </m:den>
                    </m:f>
                    <m:r>
                      <a:rPr lang="en-AU" sz="1800" b="0" i="1" smtClean="0">
                        <a:latin typeface="Cambria Math" panose="02040503050406030204" pitchFamily="18" charset="0"/>
                      </a:rPr>
                      <m:t>)</m:t>
                    </m:r>
                  </m:oMath>
                </a14:m>
                <a:endParaRPr lang="en-AU" sz="1800" i="1" dirty="0">
                  <a:latin typeface="Cambria Math" panose="02040503050406030204" pitchFamily="18" charset="0"/>
                </a:endParaRPr>
              </a:p>
              <a:p>
                <a:pPr>
                  <a:spcAft>
                    <a:spcPts val="600"/>
                  </a:spcAft>
                </a:pPr>
                <a:endParaRPr lang="en-AU" sz="1800" dirty="0"/>
              </a:p>
              <a:p>
                <a:pPr>
                  <a:spcAft>
                    <a:spcPts val="600"/>
                  </a:spcAft>
                </a:pPr>
                <a:r>
                  <a:rPr lang="en-AU" sz="1800" dirty="0"/>
                  <a:t>Doctors say forces above </a:t>
                </a:r>
                <a14:m>
                  <m:oMath xmlns:m="http://schemas.openxmlformats.org/officeDocument/2006/math">
                    <m:r>
                      <a:rPr lang="en-AU" sz="1800" i="1" dirty="0" smtClean="0">
                        <a:latin typeface="Cambria Math" panose="02040503050406030204" pitchFamily="18" charset="0"/>
                      </a:rPr>
                      <m:t>5000</m:t>
                    </m:r>
                    <m:r>
                      <a:rPr lang="en-AU" sz="1800" i="1" dirty="0" smtClean="0">
                        <a:latin typeface="Cambria Math" panose="02040503050406030204" pitchFamily="18" charset="0"/>
                      </a:rPr>
                      <m:t> </m:t>
                    </m:r>
                    <m:r>
                      <m:rPr>
                        <m:nor/>
                      </m:rPr>
                      <a:rPr lang="en-AU" sz="1800" i="0" dirty="0">
                        <a:latin typeface="Cambria Math" panose="02040503050406030204" pitchFamily="18" charset="0"/>
                      </a:rPr>
                      <m:t>N</m:t>
                    </m:r>
                    <m:r>
                      <a:rPr lang="en-AU" sz="1800" i="1" dirty="0">
                        <a:latin typeface="Cambria Math" panose="02040503050406030204" pitchFamily="18" charset="0"/>
                      </a:rPr>
                      <m:t> </m:t>
                    </m:r>
                  </m:oMath>
                </a14:m>
                <a:r>
                  <a:rPr lang="en-AU" sz="1800" dirty="0"/>
                  <a:t>greatly increase the risk of severe injury. </a:t>
                </a:r>
              </a:p>
              <a:p>
                <a:pPr>
                  <a:spcAft>
                    <a:spcPts val="600"/>
                  </a:spcAft>
                </a:pPr>
                <a:r>
                  <a:rPr lang="en-AU" sz="1800" dirty="0"/>
                  <a:t>Calculate the speed of the car to achieve a force of </a:t>
                </a:r>
                <a14:m>
                  <m:oMath xmlns:m="http://schemas.openxmlformats.org/officeDocument/2006/math">
                    <m:r>
                      <a:rPr lang="en-AU" sz="1800" i="1" dirty="0" smtClean="0">
                        <a:latin typeface="Cambria Math" panose="02040503050406030204" pitchFamily="18" charset="0"/>
                      </a:rPr>
                      <m:t>5000</m:t>
                    </m:r>
                    <m:r>
                      <a:rPr lang="en-AU" sz="1800" i="1" dirty="0" smtClean="0">
                        <a:latin typeface="Cambria Math" panose="02040503050406030204" pitchFamily="18" charset="0"/>
                      </a:rPr>
                      <m:t> </m:t>
                    </m:r>
                    <m:r>
                      <m:rPr>
                        <m:nor/>
                      </m:rPr>
                      <a:rPr lang="en-AU" sz="1800" i="0" dirty="0" smtClean="0">
                        <a:latin typeface="Cambria Math" panose="02040503050406030204" pitchFamily="18" charset="0"/>
                      </a:rPr>
                      <m:t>N</m:t>
                    </m:r>
                  </m:oMath>
                </a14:m>
                <a:r>
                  <a:rPr lang="en-AU" sz="1800" dirty="0"/>
                  <a:t>. </a:t>
                </a:r>
              </a:p>
            </p:txBody>
          </p:sp>
        </mc:Choice>
        <mc:Fallback xmlns="">
          <p:sp>
            <p:nvSpPr>
              <p:cNvPr id="12" name="Text Placeholder 11">
                <a:extLst>
                  <a:ext uri="{FF2B5EF4-FFF2-40B4-BE49-F238E27FC236}">
                    <a16:creationId xmlns:a16="http://schemas.microsoft.com/office/drawing/2014/main" id="{DD1F6F4E-638E-8085-80FE-FC9C257EEC66}"/>
                  </a:ext>
                </a:extLst>
              </p:cNvPr>
              <p:cNvSpPr>
                <a:spLocks noGrp="1" noRot="1" noChangeAspect="1" noMove="1" noResize="1" noEditPoints="1" noAdjustHandles="1" noChangeArrowheads="1" noChangeShapeType="1" noTextEdit="1"/>
              </p:cNvSpPr>
              <p:nvPr>
                <p:ph type="body" sz="quarter" idx="17"/>
              </p:nvPr>
            </p:nvSpPr>
            <p:spPr>
              <a:xfrm>
                <a:off x="360001" y="1567086"/>
                <a:ext cx="11550847" cy="5128914"/>
              </a:xfrm>
              <a:blipFill>
                <a:blip r:embed="rId4"/>
                <a:stretch>
                  <a:fillRect l="-121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F4FE0CEA-9FCF-A41F-2A92-765DD9C8DA7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Tree>
    <p:extLst>
      <p:ext uri="{BB962C8B-B14F-4D97-AF65-F5344CB8AC3E}">
        <p14:creationId xmlns:p14="http://schemas.microsoft.com/office/powerpoint/2010/main" val="9741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D39C8-EC33-054E-FF5A-6C8B6FF80A3B}"/>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F797E3DB-2536-8C83-0260-AC6859297ECC}"/>
                  </a:ext>
                </a:extLst>
              </p:cNvPr>
              <p:cNvSpPr>
                <a:spLocks noGrp="1"/>
              </p:cNvSpPr>
              <p:nvPr>
                <p:ph type="title"/>
              </p:nvPr>
            </p:nvSpPr>
            <p:spPr/>
            <p:txBody>
              <a:bodyPr/>
              <a:lstStyle/>
              <a:p>
                <a:r>
                  <a:rPr lang="en-AU" dirty="0">
                    <a:latin typeface="+mj-lt"/>
                  </a:rPr>
                  <a:t>Solving quadratic equations of the form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0" smtClean="0">
                        <a:latin typeface="Cambria Math" panose="02040503050406030204" pitchFamily="18" charset="0"/>
                      </a:rPr>
                      <m:t>+</m:t>
                    </m:r>
                    <m:r>
                      <m:rPr>
                        <m:sty m:val="p"/>
                      </m:rPr>
                      <a:rPr lang="en-AU" b="0" i="0" smtClean="0">
                        <a:latin typeface="Cambria Math" panose="02040503050406030204" pitchFamily="18" charset="0"/>
                      </a:rPr>
                      <m:t>c</m:t>
                    </m:r>
                    <m:r>
                      <a:rPr lang="en-AU" b="0" i="0" smtClean="0">
                        <a:latin typeface="Cambria Math" panose="02040503050406030204" pitchFamily="18" charset="0"/>
                      </a:rPr>
                      <m:t> </m:t>
                    </m:r>
                  </m:oMath>
                </a14:m>
                <a:r>
                  <a:rPr lang="en-AU" dirty="0">
                    <a:latin typeface="+mj-lt"/>
                  </a:rPr>
                  <a:t>(2)</a:t>
                </a:r>
              </a:p>
            </p:txBody>
          </p:sp>
        </mc:Choice>
        <mc:Fallback xmlns="">
          <p:sp>
            <p:nvSpPr>
              <p:cNvPr id="4" name="Title 3">
                <a:extLst>
                  <a:ext uri="{FF2B5EF4-FFF2-40B4-BE49-F238E27FC236}">
                    <a16:creationId xmlns:a16="http://schemas.microsoft.com/office/drawing/2014/main" id="{F797E3DB-2536-8C83-0260-AC6859297ECC}"/>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US">
                    <a:noFill/>
                  </a:rPr>
                  <a:t> </a:t>
                </a:r>
              </a:p>
            </p:txBody>
          </p:sp>
        </mc:Fallback>
      </mc:AlternateContent>
      <p:sp>
        <p:nvSpPr>
          <p:cNvPr id="13" name="Text Placeholder 12">
            <a:extLst>
              <a:ext uri="{FF2B5EF4-FFF2-40B4-BE49-F238E27FC236}">
                <a16:creationId xmlns:a16="http://schemas.microsoft.com/office/drawing/2014/main" id="{30A6F988-CA1F-A501-C8EE-76709CB34D10}"/>
              </a:ext>
            </a:extLst>
          </p:cNvPr>
          <p:cNvSpPr>
            <a:spLocks noGrp="1"/>
          </p:cNvSpPr>
          <p:nvPr>
            <p:ph type="body" sz="quarter" idx="18"/>
          </p:nvPr>
        </p:nvSpPr>
        <p:spPr>
          <a:xfrm>
            <a:off x="360000" y="982520"/>
            <a:ext cx="11483998" cy="356423"/>
          </a:xfrm>
        </p:spPr>
        <p:txBody>
          <a:bodyPr/>
          <a:lstStyle/>
          <a:p>
            <a:r>
              <a:rPr lang="en-AU" dirty="0">
                <a:latin typeface="+mj-lt"/>
              </a:rPr>
              <a:t>Worked example 2</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A82E54E-2333-F6D1-0793-21BCBA33D552}"/>
                  </a:ext>
                </a:extLst>
              </p:cNvPr>
              <p:cNvSpPr txBox="1"/>
              <p:nvPr/>
            </p:nvSpPr>
            <p:spPr>
              <a:xfrm>
                <a:off x="360000" y="1415862"/>
                <a:ext cx="6097314" cy="461665"/>
              </a:xfrm>
              <a:prstGeom prst="rect">
                <a:avLst/>
              </a:prstGeom>
              <a:noFill/>
            </p:spPr>
            <p:txBody>
              <a:bodyPr wrap="square">
                <a:spAutoFit/>
              </a:bodyPr>
              <a:lstStyle/>
              <a:p>
                <a14:m>
                  <m:oMath xmlns:m="http://schemas.openxmlformats.org/officeDocument/2006/math">
                    <m:r>
                      <a:rPr lang="en-AU" i="1" smtClean="0">
                        <a:latin typeface="Cambria Math" panose="02040503050406030204" pitchFamily="18" charset="0"/>
                      </a:rPr>
                      <m:t>𝐹</m:t>
                    </m:r>
                    <m:r>
                      <a:rPr lang="en-AU">
                        <a:latin typeface="Cambria Math" panose="02040503050406030204" pitchFamily="18" charset="0"/>
                      </a:rPr>
                      <m:t>=</m:t>
                    </m:r>
                    <m:r>
                      <a:rPr lang="en-AU">
                        <a:latin typeface="Cambria Math" panose="02040503050406030204" pitchFamily="18" charset="0"/>
                      </a:rPr>
                      <m:t>0</m:t>
                    </m:r>
                    <m:r>
                      <a:rPr lang="en-AU">
                        <a:latin typeface="Cambria Math" panose="02040503050406030204" pitchFamily="18" charset="0"/>
                      </a:rPr>
                      <m:t>.</m:t>
                    </m:r>
                    <m:r>
                      <a:rPr lang="en-AU">
                        <a:latin typeface="Cambria Math" panose="02040503050406030204" pitchFamily="18" charset="0"/>
                      </a:rPr>
                      <m:t>8</m:t>
                    </m:r>
                    <m:sSup>
                      <m:sSupPr>
                        <m:ctrlPr>
                          <a:rPr lang="ar-AE" i="1">
                            <a:latin typeface="Cambria Math" panose="02040503050406030204" pitchFamily="18" charset="0"/>
                          </a:rPr>
                        </m:ctrlPr>
                      </m:sSupPr>
                      <m:e>
                        <m:r>
                          <a:rPr lang="ar-AE" i="1">
                            <a:latin typeface="Cambria Math" panose="02040503050406030204" pitchFamily="18" charset="0"/>
                          </a:rPr>
                          <m:t>𝑣</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500</m:t>
                    </m:r>
                    <m:r>
                      <a:rPr lang="en-AU" b="0" i="0" smtClean="0">
                        <a:latin typeface="Cambria Math" panose="02040503050406030204" pitchFamily="18" charset="0"/>
                      </a:rPr>
                      <m:t>       </m:t>
                    </m:r>
                    <m:r>
                      <a:rPr lang="en-AU" i="1">
                        <a:latin typeface="Cambria Math" panose="02040503050406030204" pitchFamily="18" charset="0"/>
                      </a:rPr>
                      <m:t>𝐹</m:t>
                    </m:r>
                    <m:r>
                      <a:rPr lang="en-AU" i="1" dirty="0" smtClean="0">
                        <a:latin typeface="Cambria Math" panose="02040503050406030204" pitchFamily="18" charset="0"/>
                      </a:rPr>
                      <m:t>=</m:t>
                    </m:r>
                    <m:r>
                      <a:rPr lang="en-AU" b="0" i="0" dirty="0" smtClean="0">
                        <a:latin typeface="Cambria Math" panose="02040503050406030204" pitchFamily="18" charset="0"/>
                      </a:rPr>
                      <m:t>5000</m:t>
                    </m:r>
                  </m:oMath>
                </a14:m>
                <a:r>
                  <a:rPr lang="en-AU" dirty="0"/>
                  <a:t> </a:t>
                </a:r>
                <a:r>
                  <a:rPr lang="en-AU" sz="2000" dirty="0"/>
                  <a:t>	</a:t>
                </a:r>
                <a14:m>
                  <m:oMath xmlns:m="http://schemas.openxmlformats.org/officeDocument/2006/math">
                    <m:r>
                      <a:rPr lang="en-AU" i="1">
                        <a:latin typeface="Cambria Math" panose="02040503050406030204" pitchFamily="18" charset="0"/>
                      </a:rPr>
                      <m:t>𝑣</m:t>
                    </m:r>
                    <m:r>
                      <a:rPr lang="en-AU" i="1" dirty="0" smtClean="0">
                        <a:latin typeface="Cambria Math" panose="02040503050406030204" pitchFamily="18" charset="0"/>
                      </a:rPr>
                      <m:t>=</m:t>
                    </m:r>
                  </m:oMath>
                </a14:m>
                <a:r>
                  <a:rPr lang="en-AU" dirty="0"/>
                  <a:t> ?? </a:t>
                </a:r>
                <a:endParaRPr lang="en-AU"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5A82E54E-2333-F6D1-0793-21BCBA33D552}"/>
                  </a:ext>
                </a:extLst>
              </p:cNvPr>
              <p:cNvSpPr txBox="1">
                <a:spLocks noRot="1" noChangeAspect="1" noMove="1" noResize="1" noEditPoints="1" noAdjustHandles="1" noChangeArrowheads="1" noChangeShapeType="1" noTextEdit="1"/>
              </p:cNvSpPr>
              <p:nvPr/>
            </p:nvSpPr>
            <p:spPr>
              <a:xfrm>
                <a:off x="360000" y="1415862"/>
                <a:ext cx="6097314" cy="461665"/>
              </a:xfrm>
              <a:prstGeom prst="rect">
                <a:avLst/>
              </a:prstGeom>
              <a:blipFill>
                <a:blip r:embed="rId4"/>
                <a:stretch>
                  <a:fillRect l="-200"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486DD80-2808-A31F-2D0C-1D8559F8E72F}"/>
                  </a:ext>
                </a:extLst>
              </p:cNvPr>
              <p:cNvSpPr>
                <a:spLocks noGrp="1"/>
              </p:cNvSpPr>
              <p:nvPr>
                <p:ph type="body" sz="quarter" idx="17"/>
              </p:nvPr>
            </p:nvSpPr>
            <p:spPr>
              <a:xfrm>
                <a:off x="279422" y="2166461"/>
                <a:ext cx="5240699" cy="4260228"/>
              </a:xfrm>
            </p:spPr>
            <p:txBody>
              <a:bodyPr/>
              <a:lstStyle/>
              <a:p>
                <a:pPr>
                  <a:spcAft>
                    <a:spcPts val="600"/>
                  </a:spcAft>
                </a:pPr>
                <a:r>
                  <a:rPr lang="en-AU" sz="1800" dirty="0">
                    <a:solidFill>
                      <a:schemeClr val="accent2"/>
                    </a:solidFill>
                  </a:rPr>
                  <a:t>Method 1</a:t>
                </a:r>
              </a:p>
              <a:p>
                <a:pPr>
                  <a:spcAft>
                    <a:spcPts val="600"/>
                  </a:spcAft>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𝐹</m:t>
                      </m:r>
                      <m:r>
                        <m:rPr>
                          <m:aln/>
                        </m:rPr>
                        <a:rPr lang="en-AU" sz="1800" i="1">
                          <a:latin typeface="Cambria Math" panose="02040503050406030204" pitchFamily="18" charset="0"/>
                        </a:rPr>
                        <m:t>=</m:t>
                      </m:r>
                      <m:r>
                        <a:rPr lang="en-AU" sz="1800" i="1">
                          <a:latin typeface="Cambria Math" panose="02040503050406030204" pitchFamily="18" charset="0"/>
                        </a:rPr>
                        <m:t>0</m:t>
                      </m:r>
                      <m:r>
                        <a:rPr lang="en-AU" sz="1800" i="1">
                          <a:latin typeface="Cambria Math" panose="02040503050406030204" pitchFamily="18" charset="0"/>
                        </a:rPr>
                        <m:t>.</m:t>
                      </m:r>
                      <m:r>
                        <a:rPr lang="en-AU" sz="1800" i="1">
                          <a:latin typeface="Cambria Math" panose="02040503050406030204" pitchFamily="18" charset="0"/>
                        </a:rPr>
                        <m:t>8</m:t>
                      </m:r>
                      <m:sSup>
                        <m:sSupPr>
                          <m:ctrlPr>
                            <a:rPr lang="en-AU" sz="1800" i="1">
                              <a:latin typeface="Cambria Math" panose="02040503050406030204" pitchFamily="18" charset="0"/>
                            </a:rPr>
                          </m:ctrlPr>
                        </m:sSupPr>
                        <m:e>
                          <m:r>
                            <a:rPr lang="en-AU" sz="1800" i="1">
                              <a:latin typeface="Cambria Math" panose="02040503050406030204" pitchFamily="18" charset="0"/>
                            </a:rPr>
                            <m:t>𝑣</m:t>
                          </m:r>
                        </m:e>
                        <m:sup>
                          <m:r>
                            <a:rPr lang="en-AU" sz="1800" i="1">
                              <a:latin typeface="Cambria Math" panose="02040503050406030204" pitchFamily="18" charset="0"/>
                            </a:rPr>
                            <m:t>2</m:t>
                          </m:r>
                        </m:sup>
                      </m:sSup>
                      <m:r>
                        <a:rPr lang="en-AU" sz="1800" i="1">
                          <a:latin typeface="Cambria Math" panose="02040503050406030204" pitchFamily="18" charset="0"/>
                        </a:rPr>
                        <m:t>+</m:t>
                      </m:r>
                      <m:r>
                        <a:rPr lang="en-AU" sz="1800" i="1">
                          <a:latin typeface="Cambria Math" panose="02040503050406030204" pitchFamily="18" charset="0"/>
                        </a:rPr>
                        <m:t>500</m:t>
                      </m:r>
                    </m:oMath>
                    <m:oMath xmlns:m="http://schemas.openxmlformats.org/officeDocument/2006/math">
                      <m:r>
                        <a:rPr lang="en-AU" sz="1800" i="1">
                          <a:latin typeface="Cambria Math" panose="02040503050406030204" pitchFamily="18" charset="0"/>
                        </a:rPr>
                        <m:t>𝐹</m:t>
                      </m:r>
                      <m:r>
                        <a:rPr lang="en-AU" sz="1800" b="0" i="1" smtClean="0">
                          <a:latin typeface="Cambria Math" panose="02040503050406030204" pitchFamily="18" charset="0"/>
                        </a:rPr>
                        <m:t>−</m:t>
                      </m:r>
                      <m:r>
                        <a:rPr lang="en-AU" sz="1800" b="0" i="1" smtClean="0">
                          <a:latin typeface="Cambria Math" panose="02040503050406030204" pitchFamily="18" charset="0"/>
                        </a:rPr>
                        <m:t>500</m:t>
                      </m:r>
                      <m:r>
                        <m:rPr>
                          <m:aln/>
                        </m:rPr>
                        <a:rPr lang="en-AU" sz="1800" i="1">
                          <a:latin typeface="Cambria Math" panose="02040503050406030204" pitchFamily="18" charset="0"/>
                        </a:rPr>
                        <m:t>=</m:t>
                      </m:r>
                      <m:r>
                        <a:rPr lang="en-AU" sz="1800" i="1">
                          <a:latin typeface="Cambria Math" panose="02040503050406030204" pitchFamily="18" charset="0"/>
                        </a:rPr>
                        <m:t>0</m:t>
                      </m:r>
                      <m:r>
                        <a:rPr lang="en-AU" sz="1800" i="1">
                          <a:latin typeface="Cambria Math" panose="02040503050406030204" pitchFamily="18" charset="0"/>
                        </a:rPr>
                        <m:t>.</m:t>
                      </m:r>
                      <m:r>
                        <a:rPr lang="en-AU" sz="1800" i="1">
                          <a:latin typeface="Cambria Math" panose="02040503050406030204" pitchFamily="18" charset="0"/>
                        </a:rPr>
                        <m:t>8</m:t>
                      </m:r>
                      <m:sSup>
                        <m:sSupPr>
                          <m:ctrlPr>
                            <a:rPr lang="en-AU" sz="1800" i="1">
                              <a:latin typeface="Cambria Math" panose="02040503050406030204" pitchFamily="18" charset="0"/>
                            </a:rPr>
                          </m:ctrlPr>
                        </m:sSupPr>
                        <m:e>
                          <m:r>
                            <a:rPr lang="en-AU" sz="1800" i="1">
                              <a:latin typeface="Cambria Math" panose="02040503050406030204" pitchFamily="18" charset="0"/>
                            </a:rPr>
                            <m:t>𝑣</m:t>
                          </m:r>
                        </m:e>
                        <m:sup>
                          <m:r>
                            <a:rPr lang="en-AU" sz="1800" i="1">
                              <a:latin typeface="Cambria Math" panose="02040503050406030204" pitchFamily="18" charset="0"/>
                            </a:rPr>
                            <m:t>2</m:t>
                          </m:r>
                        </m:sup>
                      </m:sSup>
                    </m:oMath>
                    <m:oMath xmlns:m="http://schemas.openxmlformats.org/officeDocument/2006/math">
                      <m:f>
                        <m:fPr>
                          <m:ctrlPr>
                            <a:rPr lang="en-AU" sz="1800" i="1" smtClean="0">
                              <a:latin typeface="Cambria Math" panose="02040503050406030204" pitchFamily="18" charset="0"/>
                            </a:rPr>
                          </m:ctrlPr>
                        </m:fPr>
                        <m:num>
                          <m:r>
                            <a:rPr lang="en-AU" sz="1800" b="0" i="1" smtClean="0">
                              <a:latin typeface="Cambria Math" panose="02040503050406030204" pitchFamily="18" charset="0"/>
                            </a:rPr>
                            <m:t>𝐹</m:t>
                          </m:r>
                          <m:r>
                            <a:rPr lang="en-AU" sz="1800" b="0" i="1" smtClean="0">
                              <a:latin typeface="Cambria Math" panose="02040503050406030204" pitchFamily="18" charset="0"/>
                            </a:rPr>
                            <m:t>−</m:t>
                          </m:r>
                          <m:r>
                            <a:rPr lang="en-AU" sz="1800" b="0" i="1" smtClean="0">
                              <a:latin typeface="Cambria Math" panose="02040503050406030204" pitchFamily="18" charset="0"/>
                            </a:rPr>
                            <m:t>500</m:t>
                          </m:r>
                        </m:num>
                        <m:den>
                          <m:r>
                            <a:rPr lang="en-AU" sz="1800" b="0" i="1" smtClean="0">
                              <a:latin typeface="Cambria Math" panose="02040503050406030204" pitchFamily="18" charset="0"/>
                            </a:rPr>
                            <m:t>0</m:t>
                          </m:r>
                          <m:r>
                            <a:rPr lang="en-AU" sz="1800" b="0" i="1" smtClean="0">
                              <a:latin typeface="Cambria Math" panose="02040503050406030204" pitchFamily="18" charset="0"/>
                            </a:rPr>
                            <m:t>.</m:t>
                          </m:r>
                          <m:r>
                            <a:rPr lang="en-AU" sz="1800" b="0" i="1" smtClean="0">
                              <a:latin typeface="Cambria Math" panose="02040503050406030204" pitchFamily="18" charset="0"/>
                            </a:rPr>
                            <m:t>8</m:t>
                          </m:r>
                        </m:den>
                      </m:f>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𝑣</m:t>
                          </m:r>
                        </m:e>
                        <m:sup>
                          <m:r>
                            <a:rPr lang="en-AU" sz="1800" b="0" i="1" smtClean="0">
                              <a:latin typeface="Cambria Math" panose="02040503050406030204" pitchFamily="18" charset="0"/>
                            </a:rPr>
                            <m:t>2</m:t>
                          </m:r>
                        </m:sup>
                      </m:sSup>
                    </m:oMath>
                    <m:oMath xmlns:m="http://schemas.openxmlformats.org/officeDocument/2006/math">
                      <m:r>
                        <a:rPr lang="en-AU" sz="1800" b="0" i="1" smtClean="0">
                          <a:latin typeface="Cambria Math" panose="02040503050406030204" pitchFamily="18" charset="0"/>
                        </a:rPr>
                        <m:t>𝑣</m:t>
                      </m:r>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𝐹</m:t>
                              </m:r>
                              <m:r>
                                <a:rPr lang="en-AU" sz="1800" b="0" i="1" smtClean="0">
                                  <a:latin typeface="Cambria Math" panose="02040503050406030204" pitchFamily="18" charset="0"/>
                                </a:rPr>
                                <m:t>−</m:t>
                              </m:r>
                              <m:r>
                                <a:rPr lang="en-AU" sz="1800" b="0" i="1" smtClean="0">
                                  <a:latin typeface="Cambria Math" panose="02040503050406030204" pitchFamily="18" charset="0"/>
                                </a:rPr>
                                <m:t>500</m:t>
                              </m:r>
                            </m:num>
                            <m:den>
                              <m:r>
                                <a:rPr lang="en-AU" sz="1800" b="0" i="1" smtClean="0">
                                  <a:latin typeface="Cambria Math" panose="02040503050406030204" pitchFamily="18" charset="0"/>
                                </a:rPr>
                                <m:t>0</m:t>
                              </m:r>
                              <m:r>
                                <a:rPr lang="en-AU" sz="1800" b="0" i="1" smtClean="0">
                                  <a:latin typeface="Cambria Math" panose="02040503050406030204" pitchFamily="18" charset="0"/>
                                </a:rPr>
                                <m:t>.</m:t>
                              </m:r>
                              <m:r>
                                <a:rPr lang="en-AU" sz="1800" b="0" i="1" smtClean="0">
                                  <a:latin typeface="Cambria Math" panose="02040503050406030204" pitchFamily="18" charset="0"/>
                                </a:rPr>
                                <m:t>8</m:t>
                              </m:r>
                            </m:den>
                          </m:f>
                        </m:e>
                      </m:rad>
                    </m:oMath>
                  </m:oMathPara>
                </a14:m>
                <a:br>
                  <a:rPr lang="en-AU" sz="1800" b="0" i="1" dirty="0">
                    <a:latin typeface="Cambria Math" panose="02040503050406030204" pitchFamily="18" charset="0"/>
                  </a:rPr>
                </a:br>
                <a14:m>
                  <m:oMath xmlns:m="http://schemas.openxmlformats.org/officeDocument/2006/math">
                    <m:r>
                      <a:rPr lang="en-AU" sz="1800" i="1">
                        <a:latin typeface="Cambria Math" panose="02040503050406030204" pitchFamily="18" charset="0"/>
                      </a:rPr>
                      <m:t>𝑣</m:t>
                    </m:r>
                    <m: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f>
                          <m:fPr>
                            <m:ctrlPr>
                              <a:rPr lang="en-AU" sz="1800" i="1">
                                <a:latin typeface="Cambria Math" panose="02040503050406030204" pitchFamily="18" charset="0"/>
                              </a:rPr>
                            </m:ctrlPr>
                          </m:fPr>
                          <m:num>
                            <m:r>
                              <a:rPr lang="en-AU" sz="1800" b="0" i="1" smtClean="0">
                                <a:latin typeface="Cambria Math" panose="02040503050406030204" pitchFamily="18" charset="0"/>
                              </a:rPr>
                              <m:t>5000</m:t>
                            </m:r>
                            <m:r>
                              <a:rPr lang="en-AU" sz="1800" i="1">
                                <a:latin typeface="Cambria Math" panose="02040503050406030204" pitchFamily="18" charset="0"/>
                              </a:rPr>
                              <m:t>−</m:t>
                            </m:r>
                            <m:r>
                              <a:rPr lang="en-AU" sz="1800" i="1">
                                <a:latin typeface="Cambria Math" panose="02040503050406030204" pitchFamily="18" charset="0"/>
                              </a:rPr>
                              <m:t>500</m:t>
                            </m:r>
                          </m:num>
                          <m:den>
                            <m:r>
                              <a:rPr lang="en-AU" sz="1800" i="1">
                                <a:latin typeface="Cambria Math" panose="02040503050406030204" pitchFamily="18" charset="0"/>
                              </a:rPr>
                              <m:t>0</m:t>
                            </m:r>
                            <m:r>
                              <a:rPr lang="en-AU" sz="1800" i="1">
                                <a:latin typeface="Cambria Math" panose="02040503050406030204" pitchFamily="18" charset="0"/>
                              </a:rPr>
                              <m:t>.</m:t>
                            </m:r>
                            <m:r>
                              <a:rPr lang="en-AU" sz="1800" i="1">
                                <a:latin typeface="Cambria Math" panose="02040503050406030204" pitchFamily="18" charset="0"/>
                              </a:rPr>
                              <m:t>8</m:t>
                            </m:r>
                          </m:den>
                        </m:f>
                      </m:e>
                    </m:rad>
                  </m:oMath>
                </a14:m>
                <a:r>
                  <a:rPr lang="en-AU" sz="1800" i="1" dirty="0">
                    <a:latin typeface="Cambria Math" panose="02040503050406030204" pitchFamily="18" charset="0"/>
                  </a:rPr>
                  <a:t>=</a:t>
                </a:r>
                <a14:m>
                  <m:oMath xmlns:m="http://schemas.openxmlformats.org/officeDocument/2006/math">
                    <m:r>
                      <a:rPr lang="en-AU" sz="1800" i="1" dirty="0" smtClean="0">
                        <a:latin typeface="Cambria Math" panose="02040503050406030204" pitchFamily="18" charset="0"/>
                      </a:rPr>
                      <m:t>75</m:t>
                    </m:r>
                  </m:oMath>
                </a14:m>
                <a:r>
                  <a:rPr lang="en-AU" sz="1800" i="1" dirty="0">
                    <a:latin typeface="Cambria Math" panose="02040503050406030204" pitchFamily="18" charset="0"/>
                  </a:rPr>
                  <a:t> </a:t>
                </a:r>
                <a14:m>
                  <m:oMath xmlns:m="http://schemas.openxmlformats.org/officeDocument/2006/math">
                    <m:r>
                      <m:rPr>
                        <m:nor/>
                      </m:rPr>
                      <a:rPr lang="en-AU" sz="1800" i="0" dirty="0" smtClean="0">
                        <a:latin typeface="Cambria Math" panose="02040503050406030204" pitchFamily="18" charset="0"/>
                      </a:rPr>
                      <m:t>km</m:t>
                    </m:r>
                    <m:r>
                      <m:rPr>
                        <m:nor/>
                      </m:rPr>
                      <a:rPr lang="en-AU" sz="1800" i="0" dirty="0" smtClean="0">
                        <a:latin typeface="Cambria Math" panose="02040503050406030204" pitchFamily="18" charset="0"/>
                      </a:rPr>
                      <m:t>/</m:t>
                    </m:r>
                    <m:r>
                      <m:rPr>
                        <m:nor/>
                      </m:rPr>
                      <a:rPr lang="en-AU" sz="1800" i="0" dirty="0" smtClean="0">
                        <a:latin typeface="Cambria Math" panose="02040503050406030204" pitchFamily="18" charset="0"/>
                      </a:rPr>
                      <m:t>h</m:t>
                    </m:r>
                  </m:oMath>
                </a14:m>
                <a:endParaRPr lang="en-AU" sz="1800" i="1" dirty="0">
                  <a:latin typeface="Cambria Math" panose="02040503050406030204" pitchFamily="18" charset="0"/>
                </a:endParaRPr>
              </a:p>
            </p:txBody>
          </p:sp>
        </mc:Choice>
        <mc:Fallback xmlns="">
          <p:sp>
            <p:nvSpPr>
              <p:cNvPr id="12" name="Text Placeholder 11">
                <a:extLst>
                  <a:ext uri="{FF2B5EF4-FFF2-40B4-BE49-F238E27FC236}">
                    <a16:creationId xmlns:a16="http://schemas.microsoft.com/office/drawing/2014/main" id="{4486DD80-2808-A31F-2D0C-1D8559F8E72F}"/>
                  </a:ext>
                </a:extLst>
              </p:cNvPr>
              <p:cNvSpPr>
                <a:spLocks noGrp="1" noRot="1" noChangeAspect="1" noMove="1" noResize="1" noEditPoints="1" noAdjustHandles="1" noChangeArrowheads="1" noChangeShapeType="1" noTextEdit="1"/>
              </p:cNvSpPr>
              <p:nvPr>
                <p:ph type="body" sz="quarter" idx="17"/>
              </p:nvPr>
            </p:nvSpPr>
            <p:spPr>
              <a:xfrm>
                <a:off x="279422" y="2166461"/>
                <a:ext cx="5240699" cy="4260228"/>
              </a:xfrm>
              <a:blipFill>
                <a:blip r:embed="rId5"/>
                <a:stretch>
                  <a:fillRect l="-2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11">
                <a:extLst>
                  <a:ext uri="{FF2B5EF4-FFF2-40B4-BE49-F238E27FC236}">
                    <a16:creationId xmlns:a16="http://schemas.microsoft.com/office/drawing/2014/main" id="{24DDCE68-9D3F-7D5D-5A41-E95FC5DE006E}"/>
                  </a:ext>
                </a:extLst>
              </p:cNvPr>
              <p:cNvSpPr txBox="1">
                <a:spLocks/>
              </p:cNvSpPr>
              <p:nvPr/>
            </p:nvSpPr>
            <p:spPr>
              <a:xfrm>
                <a:off x="5688824" y="2006369"/>
                <a:ext cx="3857972" cy="469194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AU" sz="1800" dirty="0">
                    <a:solidFill>
                      <a:schemeClr val="accent2"/>
                    </a:solidFill>
                  </a:rPr>
                  <a:t>Method 2</a:t>
                </a:r>
              </a:p>
              <a:p>
                <a:pPr>
                  <a:spcAft>
                    <a:spcPts val="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𝐹</m:t>
                      </m:r>
                      <m:r>
                        <m:rPr>
                          <m:aln/>
                        </m:rPr>
                        <a:rPr lang="en-AU" sz="1800" i="1">
                          <a:latin typeface="Cambria Math" panose="02040503050406030204" pitchFamily="18" charset="0"/>
                        </a:rPr>
                        <m:t>=</m:t>
                      </m:r>
                      <m:r>
                        <a:rPr lang="en-AU" sz="1800" b="0" i="1" smtClean="0">
                          <a:latin typeface="Cambria Math" panose="02040503050406030204" pitchFamily="18" charset="0"/>
                        </a:rPr>
                        <m:t>0</m:t>
                      </m:r>
                      <m:r>
                        <a:rPr lang="en-AU" sz="1800" b="0" i="1" smtClean="0">
                          <a:latin typeface="Cambria Math" panose="02040503050406030204" pitchFamily="18" charset="0"/>
                        </a:rPr>
                        <m:t>.</m:t>
                      </m:r>
                      <m:r>
                        <a:rPr lang="en-AU" sz="1800" b="0" i="1" smtClean="0">
                          <a:latin typeface="Cambria Math" panose="02040503050406030204" pitchFamily="18" charset="0"/>
                        </a:rPr>
                        <m:t>8</m:t>
                      </m:r>
                      <m:sSup>
                        <m:sSupPr>
                          <m:ctrlPr>
                            <a:rPr lang="en-AU" sz="1800" i="1">
                              <a:latin typeface="Cambria Math" panose="02040503050406030204" pitchFamily="18" charset="0"/>
                            </a:rPr>
                          </m:ctrlPr>
                        </m:sSupPr>
                        <m:e>
                          <m:r>
                            <a:rPr lang="en-AU" sz="1800" i="1">
                              <a:latin typeface="Cambria Math" panose="02040503050406030204" pitchFamily="18" charset="0"/>
                            </a:rPr>
                            <m:t>𝑣</m:t>
                          </m:r>
                        </m:e>
                        <m:sup>
                          <m:r>
                            <a:rPr lang="en-AU" sz="1800" i="1">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500</m:t>
                      </m:r>
                    </m:oMath>
                    <m:oMath xmlns:m="http://schemas.openxmlformats.org/officeDocument/2006/math">
                      <m:r>
                        <a:rPr lang="en-AU" sz="1800" b="0" i="1" smtClean="0">
                          <a:latin typeface="Cambria Math" panose="02040503050406030204" pitchFamily="18" charset="0"/>
                        </a:rPr>
                        <m:t>5000</m:t>
                      </m:r>
                      <m:r>
                        <m:rPr>
                          <m:aln/>
                        </m:rPr>
                        <a:rPr lang="en-AU" sz="1800" i="1" smtClean="0">
                          <a:latin typeface="Cambria Math" panose="02040503050406030204" pitchFamily="18" charset="0"/>
                        </a:rPr>
                        <m:t>=</m:t>
                      </m:r>
                      <m:r>
                        <a:rPr lang="en-AU" sz="1800" b="0" i="1" smtClean="0">
                          <a:latin typeface="Cambria Math" panose="02040503050406030204" pitchFamily="18" charset="0"/>
                        </a:rPr>
                        <m:t>0</m:t>
                      </m:r>
                      <m:r>
                        <a:rPr lang="en-AU" sz="1800" b="0" i="1" smtClean="0">
                          <a:latin typeface="Cambria Math" panose="02040503050406030204" pitchFamily="18" charset="0"/>
                        </a:rPr>
                        <m:t>.</m:t>
                      </m:r>
                      <m:r>
                        <a:rPr lang="en-AU" sz="1800" b="0" i="1" smtClean="0">
                          <a:latin typeface="Cambria Math" panose="02040503050406030204" pitchFamily="18" charset="0"/>
                        </a:rPr>
                        <m:t>8</m:t>
                      </m:r>
                      <m:r>
                        <a:rPr lang="en-AU" sz="1800" i="1" smtClean="0">
                          <a:latin typeface="Cambria Math" panose="02040503050406030204" pitchFamily="18" charset="0"/>
                          <a:ea typeface="Cambria Math" panose="02040503050406030204" pitchFamily="18" charset="0"/>
                        </a:rPr>
                        <m:t>×</m:t>
                      </m:r>
                      <m:sSup>
                        <m:sSupPr>
                          <m:ctrlPr>
                            <a:rPr lang="en-AU" sz="180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𝑣</m:t>
                          </m:r>
                        </m:e>
                        <m:sup>
                          <m:r>
                            <a:rPr lang="en-AU" sz="1800" b="0" i="1" smtClean="0">
                              <a:latin typeface="Cambria Math" panose="02040503050406030204" pitchFamily="18" charset="0"/>
                              <a:ea typeface="Cambria Math" panose="02040503050406030204" pitchFamily="18" charset="0"/>
                            </a:rPr>
                            <m:t>2</m:t>
                          </m:r>
                        </m:sup>
                      </m:sSup>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500</m:t>
                      </m:r>
                    </m:oMath>
                    <m:oMath xmlns:m="http://schemas.openxmlformats.org/officeDocument/2006/math">
                      <m:r>
                        <a:rPr lang="en-AU" sz="1800" b="0" i="1" smtClean="0">
                          <a:latin typeface="Cambria Math" panose="02040503050406030204" pitchFamily="18" charset="0"/>
                          <a:ea typeface="Cambria Math" panose="02040503050406030204" pitchFamily="18" charset="0"/>
                        </a:rPr>
                        <m:t>5000</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500</m:t>
                      </m:r>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0</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8</m:t>
                      </m:r>
                      <m:r>
                        <a:rPr lang="en-AU" sz="1800" b="0" i="1"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𝑣</m:t>
                          </m:r>
                        </m:e>
                        <m:sup>
                          <m:r>
                            <a:rPr lang="en-AU" sz="1800" b="0" i="1" smtClean="0">
                              <a:latin typeface="Cambria Math" panose="02040503050406030204" pitchFamily="18" charset="0"/>
                              <a:ea typeface="Cambria Math" panose="02040503050406030204" pitchFamily="18" charset="0"/>
                            </a:rPr>
                            <m:t>2</m:t>
                          </m:r>
                        </m:sup>
                      </m:sSup>
                    </m:oMath>
                    <m:oMath xmlns:m="http://schemas.openxmlformats.org/officeDocument/2006/math">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𝑣</m:t>
                          </m:r>
                        </m:e>
                        <m:sup>
                          <m:r>
                            <a:rPr lang="en-AU" sz="1800" b="0" i="1" smtClean="0">
                              <a:latin typeface="Cambria Math" panose="02040503050406030204" pitchFamily="18" charset="0"/>
                              <a:ea typeface="Cambria Math" panose="02040503050406030204" pitchFamily="18" charset="0"/>
                            </a:rPr>
                            <m:t>2</m:t>
                          </m:r>
                        </m:sup>
                      </m:sSup>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4500</m:t>
                          </m:r>
                        </m:num>
                        <m:den>
                          <m:r>
                            <a:rPr lang="en-AU" sz="1800" b="0" i="1" smtClean="0">
                              <a:latin typeface="Cambria Math" panose="02040503050406030204" pitchFamily="18" charset="0"/>
                              <a:ea typeface="Cambria Math" panose="02040503050406030204" pitchFamily="18" charset="0"/>
                            </a:rPr>
                            <m:t>0</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8</m:t>
                          </m:r>
                        </m:den>
                      </m:f>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5625</m:t>
                      </m:r>
                    </m:oMath>
                    <m:oMath xmlns:m="http://schemas.openxmlformats.org/officeDocument/2006/math">
                      <m:r>
                        <a:rPr lang="en-AU" sz="1800" b="0" i="1" smtClean="0">
                          <a:latin typeface="Cambria Math" panose="02040503050406030204" pitchFamily="18" charset="0"/>
                          <a:ea typeface="Cambria Math" panose="02040503050406030204" pitchFamily="18" charset="0"/>
                        </a:rPr>
                        <m:t>𝑣</m:t>
                      </m:r>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m:t>
                      </m:r>
                      <m:rad>
                        <m:radPr>
                          <m:degHide m:val="on"/>
                          <m:ctrlPr>
                            <a:rPr lang="en-AU" sz="1800" b="0" i="1" smtClean="0">
                              <a:latin typeface="Cambria Math" panose="02040503050406030204" pitchFamily="18" charset="0"/>
                              <a:ea typeface="Cambria Math" panose="02040503050406030204" pitchFamily="18" charset="0"/>
                            </a:rPr>
                          </m:ctrlPr>
                        </m:radPr>
                        <m:deg/>
                        <m:e>
                          <m:r>
                            <a:rPr lang="en-AU" sz="1800" b="0" i="1" smtClean="0">
                              <a:latin typeface="Cambria Math" panose="02040503050406030204" pitchFamily="18" charset="0"/>
                              <a:ea typeface="Cambria Math" panose="02040503050406030204" pitchFamily="18" charset="0"/>
                            </a:rPr>
                            <m:t>5625</m:t>
                          </m:r>
                        </m:e>
                      </m:rad>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75</m:t>
                      </m:r>
                      <m:r>
                        <a:rPr lang="en-AU" sz="1800" b="0" i="1" smtClean="0">
                          <a:latin typeface="Cambria Math" panose="02040503050406030204" pitchFamily="18" charset="0"/>
                          <a:ea typeface="Cambria Math" panose="02040503050406030204" pitchFamily="18" charset="0"/>
                        </a:rPr>
                        <m:t> </m:t>
                      </m:r>
                      <m:f>
                        <m:fPr>
                          <m:type m:val="lin"/>
                          <m:ctrlPr>
                            <a:rPr lang="en-AU" sz="1800" b="0" i="1" smtClean="0">
                              <a:latin typeface="Cambria Math" panose="02040503050406030204" pitchFamily="18" charset="0"/>
                              <a:ea typeface="Cambria Math" panose="02040503050406030204" pitchFamily="18" charset="0"/>
                            </a:rPr>
                          </m:ctrlPr>
                        </m:fPr>
                        <m:num>
                          <m:r>
                            <m:rPr>
                              <m:nor/>
                            </m:rPr>
                            <a:rPr lang="en-AU" sz="1800" b="0" i="0" smtClean="0">
                              <a:latin typeface="Cambria Math" panose="02040503050406030204" pitchFamily="18" charset="0"/>
                              <a:ea typeface="Cambria Math" panose="02040503050406030204" pitchFamily="18" charset="0"/>
                            </a:rPr>
                            <m:t>km</m:t>
                          </m:r>
                        </m:num>
                        <m:den>
                          <m:r>
                            <m:rPr>
                              <m:nor/>
                            </m:rPr>
                            <a:rPr lang="en-AU" sz="1800" b="0" i="0" smtClean="0">
                              <a:latin typeface="Cambria Math" panose="02040503050406030204" pitchFamily="18" charset="0"/>
                              <a:ea typeface="Cambria Math" panose="02040503050406030204" pitchFamily="18" charset="0"/>
                            </a:rPr>
                            <m:t>h</m:t>
                          </m:r>
                        </m:den>
                      </m:f>
                    </m:oMath>
                  </m:oMathPara>
                </a14:m>
                <a:endParaRPr lang="en-AU" sz="1800" b="0" dirty="0">
                  <a:ea typeface="Cambria Math" panose="02040503050406030204" pitchFamily="18" charset="0"/>
                </a:endParaRPr>
              </a:p>
              <a:p>
                <a:pPr>
                  <a:spcAft>
                    <a:spcPts val="0"/>
                  </a:spcAft>
                </a:pPr>
                <a:r>
                  <a:rPr lang="en-AU" sz="1800" dirty="0">
                    <a:ea typeface="Cambria Math" panose="02040503050406030204" pitchFamily="18" charset="0"/>
                  </a:rPr>
                  <a:t>The speed of the car needs to be below </a:t>
                </a:r>
                <a14:m>
                  <m:oMath xmlns:m="http://schemas.openxmlformats.org/officeDocument/2006/math">
                    <m:r>
                      <a:rPr lang="en-AU" sz="1800" b="0" i="0" smtClean="0">
                        <a:latin typeface="Cambria Math" panose="02040503050406030204" pitchFamily="18" charset="0"/>
                        <a:ea typeface="Cambria Math" panose="02040503050406030204" pitchFamily="18" charset="0"/>
                      </a:rPr>
                      <m:t>75</m:t>
                    </m:r>
                    <m:r>
                      <a:rPr lang="en-AU" sz="1800" b="0" i="0" smtClean="0">
                        <a:latin typeface="Cambria Math" panose="02040503050406030204" pitchFamily="18" charset="0"/>
                        <a:ea typeface="Cambria Math" panose="02040503050406030204" pitchFamily="18" charset="0"/>
                      </a:rPr>
                      <m:t> </m:t>
                    </m:r>
                    <m:f>
                      <m:fPr>
                        <m:type m:val="lin"/>
                        <m:ctrlPr>
                          <a:rPr lang="en-AU" sz="1800" b="0" i="1" smtClean="0">
                            <a:latin typeface="Cambria Math" panose="02040503050406030204" pitchFamily="18" charset="0"/>
                            <a:ea typeface="Cambria Math" panose="02040503050406030204" pitchFamily="18" charset="0"/>
                          </a:rPr>
                        </m:ctrlPr>
                      </m:fPr>
                      <m:num>
                        <m:r>
                          <m:rPr>
                            <m:nor/>
                          </m:rPr>
                          <a:rPr lang="en-AU" sz="1800" b="0" i="0" smtClean="0">
                            <a:latin typeface="Cambria Math" panose="02040503050406030204" pitchFamily="18" charset="0"/>
                            <a:ea typeface="Cambria Math" panose="02040503050406030204" pitchFamily="18" charset="0"/>
                          </a:rPr>
                          <m:t>km</m:t>
                        </m:r>
                      </m:num>
                      <m:den>
                        <m:r>
                          <m:rPr>
                            <m:nor/>
                          </m:rPr>
                          <a:rPr lang="en-AU" sz="1800" b="0" i="0" smtClean="0">
                            <a:latin typeface="Cambria Math" panose="02040503050406030204" pitchFamily="18" charset="0"/>
                            <a:ea typeface="Cambria Math" panose="02040503050406030204" pitchFamily="18" charset="0"/>
                          </a:rPr>
                          <m:t>h</m:t>
                        </m:r>
                      </m:den>
                    </m:f>
                  </m:oMath>
                </a14:m>
                <a:r>
                  <a:rPr lang="en-AU" sz="1800" b="0" dirty="0">
                    <a:ea typeface="Cambria Math" panose="02040503050406030204" pitchFamily="18" charset="0"/>
                  </a:rPr>
                  <a:t>.</a:t>
                </a:r>
              </a:p>
              <a:p>
                <a:pPr>
                  <a:spcAft>
                    <a:spcPts val="0"/>
                  </a:spcAft>
                </a:pPr>
                <a:endParaRPr lang="en-AU" sz="1800" b="0" dirty="0">
                  <a:ea typeface="Cambria Math" panose="02040503050406030204" pitchFamily="18" charset="0"/>
                </a:endParaRPr>
              </a:p>
            </p:txBody>
          </p:sp>
        </mc:Choice>
        <mc:Fallback xmlns="">
          <p:sp>
            <p:nvSpPr>
              <p:cNvPr id="7" name="Text Placeholder 11">
                <a:extLst>
                  <a:ext uri="{FF2B5EF4-FFF2-40B4-BE49-F238E27FC236}">
                    <a16:creationId xmlns:a16="http://schemas.microsoft.com/office/drawing/2014/main" id="{24DDCE68-9D3F-7D5D-5A41-E95FC5DE006E}"/>
                  </a:ext>
                </a:extLst>
              </p:cNvPr>
              <p:cNvSpPr txBox="1">
                <a:spLocks noRot="1" noChangeAspect="1" noMove="1" noResize="1" noEditPoints="1" noAdjustHandles="1" noChangeArrowheads="1" noChangeShapeType="1" noTextEdit="1"/>
              </p:cNvSpPr>
              <p:nvPr/>
            </p:nvSpPr>
            <p:spPr>
              <a:xfrm>
                <a:off x="5688824" y="2006369"/>
                <a:ext cx="3857972" cy="4691940"/>
              </a:xfrm>
              <a:prstGeom prst="rect">
                <a:avLst/>
              </a:prstGeom>
              <a:blipFill>
                <a:blip r:embed="rId6"/>
                <a:stretch>
                  <a:fillRect l="-3633" b="-10909"/>
                </a:stretch>
              </a:blipFill>
            </p:spPr>
            <p:txBody>
              <a:bodyPr/>
              <a:lstStyle/>
              <a:p>
                <a:r>
                  <a:rPr lang="en-US">
                    <a:noFill/>
                  </a:rPr>
                  <a:t> </a:t>
                </a:r>
              </a:p>
            </p:txBody>
          </p:sp>
        </mc:Fallback>
      </mc:AlternateContent>
      <p:sp>
        <p:nvSpPr>
          <p:cNvPr id="5" name="Speech Bubble: Rectangle with Corners Rounded 4">
            <a:extLst>
              <a:ext uri="{FF2B5EF4-FFF2-40B4-BE49-F238E27FC236}">
                <a16:creationId xmlns:a16="http://schemas.microsoft.com/office/drawing/2014/main" id="{D9234EB0-2831-5ADC-0CB4-E9E20AD1A3D5}"/>
              </a:ext>
            </a:extLst>
          </p:cNvPr>
          <p:cNvSpPr/>
          <p:nvPr/>
        </p:nvSpPr>
        <p:spPr>
          <a:xfrm>
            <a:off x="10024139" y="2006369"/>
            <a:ext cx="1991338" cy="1019769"/>
          </a:xfrm>
          <a:prstGeom prst="wedgeRoundRectCallout">
            <a:avLst>
              <a:gd name="adj1" fmla="val -75700"/>
              <a:gd name="adj2" fmla="val 5531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Where did these numbers come from?</a:t>
            </a:r>
          </a:p>
        </p:txBody>
      </p:sp>
      <p:sp>
        <p:nvSpPr>
          <p:cNvPr id="6" name="Speech Bubble: Rectangle with Corners Rounded 5">
            <a:extLst>
              <a:ext uri="{FF2B5EF4-FFF2-40B4-BE49-F238E27FC236}">
                <a16:creationId xmlns:a16="http://schemas.microsoft.com/office/drawing/2014/main" id="{5F36C80F-91E0-0F5C-3941-F62D918A2CF9}"/>
              </a:ext>
            </a:extLst>
          </p:cNvPr>
          <p:cNvSpPr/>
          <p:nvPr/>
        </p:nvSpPr>
        <p:spPr>
          <a:xfrm>
            <a:off x="9715500" y="3459480"/>
            <a:ext cx="2197078" cy="837095"/>
          </a:xfrm>
          <a:prstGeom prst="wedgeRoundRectCallout">
            <a:avLst>
              <a:gd name="adj1" fmla="val -88933"/>
              <a:gd name="adj2" fmla="val 1378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Why do we have 2 answers?</a:t>
            </a:r>
          </a:p>
        </p:txBody>
      </p:sp>
      <p:sp>
        <p:nvSpPr>
          <p:cNvPr id="2" name="Speech Bubble: Rectangle with Corners Rounded 1">
            <a:extLst>
              <a:ext uri="{FF2B5EF4-FFF2-40B4-BE49-F238E27FC236}">
                <a16:creationId xmlns:a16="http://schemas.microsoft.com/office/drawing/2014/main" id="{88DF04F2-5BF5-AF41-235F-A4BE6E2DC701}"/>
              </a:ext>
            </a:extLst>
          </p:cNvPr>
          <p:cNvSpPr/>
          <p:nvPr/>
        </p:nvSpPr>
        <p:spPr>
          <a:xfrm>
            <a:off x="10127038" y="5057576"/>
            <a:ext cx="1785540" cy="1030803"/>
          </a:xfrm>
          <a:prstGeom prst="wedgeRoundRectCallout">
            <a:avLst>
              <a:gd name="adj1" fmla="val -102959"/>
              <a:gd name="adj2" fmla="val 3929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2000" dirty="0"/>
              <a:t>Why can we ignore one answer?</a:t>
            </a:r>
          </a:p>
        </p:txBody>
      </p:sp>
      <p:sp>
        <p:nvSpPr>
          <p:cNvPr id="3" name="Slide Number Placeholder 2">
            <a:extLst>
              <a:ext uri="{FF2B5EF4-FFF2-40B4-BE49-F238E27FC236}">
                <a16:creationId xmlns:a16="http://schemas.microsoft.com/office/drawing/2014/main" id="{7E726F47-8197-96D4-015B-FF69B59C1BD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dirty="0"/>
          </a:p>
        </p:txBody>
      </p:sp>
      <p:cxnSp>
        <p:nvCxnSpPr>
          <p:cNvPr id="8" name="Straight Connector 7">
            <a:extLst>
              <a:ext uri="{FF2B5EF4-FFF2-40B4-BE49-F238E27FC236}">
                <a16:creationId xmlns:a16="http://schemas.microsoft.com/office/drawing/2014/main" id="{880A1CAA-6D73-7F8E-62F5-344F3F080CFC}"/>
              </a:ext>
              <a:ext uri="{C183D7F6-B498-43B3-948B-1728B52AA6E4}">
                <adec:decorative xmlns:adec="http://schemas.microsoft.com/office/drawing/2017/decorative" val="1"/>
              </a:ext>
            </a:extLst>
          </p:cNvPr>
          <p:cNvCxnSpPr>
            <a:cxnSpLocks/>
          </p:cNvCxnSpPr>
          <p:nvPr/>
        </p:nvCxnSpPr>
        <p:spPr>
          <a:xfrm>
            <a:off x="4784035" y="2166461"/>
            <a:ext cx="0" cy="442970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69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21887-98A4-4D53-C37B-7E309F8B08A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999B56F0-2D42-29B6-B9E5-732E63F84609}"/>
                  </a:ext>
                </a:extLst>
              </p:cNvPr>
              <p:cNvSpPr>
                <a:spLocks noGrp="1"/>
              </p:cNvSpPr>
              <p:nvPr>
                <p:ph type="title"/>
              </p:nvPr>
            </p:nvSpPr>
            <p:spPr/>
            <p:txBody>
              <a:bodyPr/>
              <a:lstStyle/>
              <a:p>
                <a:r>
                  <a:rPr lang="en-AU" dirty="0"/>
                  <a:t>Solving quadratic equations of the form </a:t>
                </a:r>
                <a14:m>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r>
                      <a:rPr lang="en-AU" i="1">
                        <a:latin typeface="Cambria Math" panose="02040503050406030204" pitchFamily="18" charset="0"/>
                      </a:rPr>
                      <m:t>𝑎</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2</m:t>
                        </m:r>
                      </m:sup>
                    </m:sSup>
                    <m:r>
                      <a:rPr lang="en-AU" i="1">
                        <a:latin typeface="Cambria Math" panose="02040503050406030204" pitchFamily="18" charset="0"/>
                      </a:rPr>
                      <m:t>+</m:t>
                    </m:r>
                    <m:r>
                      <a:rPr lang="en-AU" i="1">
                        <a:latin typeface="Cambria Math" panose="02040503050406030204" pitchFamily="18" charset="0"/>
                      </a:rPr>
                      <m:t>𝑐</m:t>
                    </m:r>
                    <m:r>
                      <a:rPr lang="en-AU" i="1">
                        <a:latin typeface="Cambria Math" panose="02040503050406030204" pitchFamily="18" charset="0"/>
                      </a:rPr>
                      <m:t> </m:t>
                    </m:r>
                  </m:oMath>
                </a14:m>
                <a:r>
                  <a:rPr lang="en-AU" dirty="0"/>
                  <a:t>(3)</a:t>
                </a:r>
                <a:endParaRPr lang="en-AU" dirty="0">
                  <a:latin typeface="+mj-lt"/>
                </a:endParaRPr>
              </a:p>
            </p:txBody>
          </p:sp>
        </mc:Choice>
        <mc:Fallback xmlns="">
          <p:sp>
            <p:nvSpPr>
              <p:cNvPr id="4" name="Title 3">
                <a:extLst>
                  <a:ext uri="{FF2B5EF4-FFF2-40B4-BE49-F238E27FC236}">
                    <a16:creationId xmlns:a16="http://schemas.microsoft.com/office/drawing/2014/main" id="{999B56F0-2D42-29B6-B9E5-732E63F84609}"/>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US">
                    <a:noFill/>
                  </a:rPr>
                  <a:t> </a:t>
                </a:r>
              </a:p>
            </p:txBody>
          </p:sp>
        </mc:Fallback>
      </mc:AlternateContent>
      <p:sp>
        <p:nvSpPr>
          <p:cNvPr id="13" name="Text Placeholder 12">
            <a:extLst>
              <a:ext uri="{FF2B5EF4-FFF2-40B4-BE49-F238E27FC236}">
                <a16:creationId xmlns:a16="http://schemas.microsoft.com/office/drawing/2014/main" id="{4A5B89C9-BF5C-9E3B-3568-D24165DC742A}"/>
              </a:ext>
            </a:extLst>
          </p:cNvPr>
          <p:cNvSpPr>
            <a:spLocks noGrp="1"/>
          </p:cNvSpPr>
          <p:nvPr>
            <p:ph type="body" sz="quarter" idx="18"/>
          </p:nvPr>
        </p:nvSpPr>
        <p:spPr>
          <a:xfrm>
            <a:off x="360000" y="982520"/>
            <a:ext cx="11483998" cy="356423"/>
          </a:xfrm>
        </p:spPr>
        <p:txBody>
          <a:bodyPr/>
          <a:lstStyle/>
          <a:p>
            <a:r>
              <a:rPr lang="en-AU" dirty="0">
                <a:latin typeface="+mj-lt"/>
              </a:rPr>
              <a:t>Question 1 - Your turn</a:t>
            </a:r>
          </a:p>
        </p:txBody>
      </p:sp>
      <p:sp>
        <p:nvSpPr>
          <p:cNvPr id="3" name="Slide Number Placeholder 2">
            <a:extLst>
              <a:ext uri="{FF2B5EF4-FFF2-40B4-BE49-F238E27FC236}">
                <a16:creationId xmlns:a16="http://schemas.microsoft.com/office/drawing/2014/main" id="{DD01DF97-050E-6A9B-A9C4-D95F0931B1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6712A5CD-E28E-1F88-6967-4E115D469CAA}"/>
                  </a:ext>
                </a:extLst>
              </p:cNvPr>
              <p:cNvSpPr>
                <a:spLocks noGrp="1"/>
              </p:cNvSpPr>
              <p:nvPr>
                <p:ph type="body" sz="quarter" idx="17"/>
              </p:nvPr>
            </p:nvSpPr>
            <p:spPr>
              <a:xfrm>
                <a:off x="360001" y="1567086"/>
                <a:ext cx="11046351" cy="5128914"/>
              </a:xfrm>
            </p:spPr>
            <p:txBody>
              <a:bodyPr/>
              <a:lstStyle/>
              <a:p>
                <a:pPr>
                  <a:spcAft>
                    <a:spcPts val="600"/>
                  </a:spcAft>
                </a:pPr>
                <a:r>
                  <a:rPr lang="en-AU" sz="1800" dirty="0"/>
                  <a:t>The average force on a passenger wearing a seatbelt is modelled by:</a:t>
                </a: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𝐹</m:t>
                      </m:r>
                      <m:r>
                        <a:rPr lang="en-AU">
                          <a:latin typeface="Cambria Math" panose="02040503050406030204" pitchFamily="18" charset="0"/>
                        </a:rPr>
                        <m:t>=</m:t>
                      </m:r>
                      <m:r>
                        <a:rPr lang="en-AU">
                          <a:latin typeface="Cambria Math" panose="02040503050406030204" pitchFamily="18" charset="0"/>
                        </a:rPr>
                        <m:t>0</m:t>
                      </m:r>
                      <m:r>
                        <a:rPr lang="en-AU">
                          <a:latin typeface="Cambria Math" panose="02040503050406030204" pitchFamily="18" charset="0"/>
                        </a:rPr>
                        <m:t>.</m:t>
                      </m:r>
                      <m:r>
                        <a:rPr lang="en-AU" b="0" i="0" smtClean="0">
                          <a:latin typeface="Cambria Math" panose="02040503050406030204" pitchFamily="18" charset="0"/>
                        </a:rPr>
                        <m:t>3</m:t>
                      </m:r>
                      <m:sSup>
                        <m:sSupPr>
                          <m:ctrlPr>
                            <a:rPr lang="ar-AE" i="1">
                              <a:latin typeface="Cambria Math" panose="02040503050406030204" pitchFamily="18" charset="0"/>
                            </a:rPr>
                          </m:ctrlPr>
                        </m:sSupPr>
                        <m:e>
                          <m:r>
                            <a:rPr lang="ar-AE" i="1">
                              <a:latin typeface="Cambria Math" panose="02040503050406030204" pitchFamily="18" charset="0"/>
                            </a:rPr>
                            <m:t>𝑣</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500</m:t>
                      </m:r>
                    </m:oMath>
                  </m:oMathPara>
                </a14:m>
                <a:endParaRPr lang="ar-AE" sz="1800"/>
              </a:p>
              <a:p>
                <a:pPr>
                  <a:spcAft>
                    <a:spcPts val="600"/>
                  </a:spcAft>
                </a:pPr>
                <a:r>
                  <a:rPr lang="en-AU" sz="1800" dirty="0"/>
                  <a:t>where:</a:t>
                </a:r>
              </a:p>
              <a:p>
                <a:pPr>
                  <a:spcAft>
                    <a:spcPts val="600"/>
                  </a:spcAft>
                </a:pPr>
                <a14:m>
                  <m:oMath xmlns:m="http://schemas.openxmlformats.org/officeDocument/2006/math">
                    <m:r>
                      <a:rPr lang="en-AU" i="1">
                        <a:latin typeface="Cambria Math" panose="02040503050406030204" pitchFamily="18" charset="0"/>
                      </a:rPr>
                      <m:t>𝐹</m:t>
                    </m:r>
                    <m:r>
                      <a:rPr lang="en-AU" sz="1800" i="1" dirty="0" smtClean="0">
                        <a:latin typeface="Cambria Math" panose="02040503050406030204" pitchFamily="18" charset="0"/>
                      </a:rPr>
                      <m:t>= </m:t>
                    </m:r>
                  </m:oMath>
                </a14:m>
                <a:r>
                  <a:rPr lang="en-AU" sz="1800" dirty="0"/>
                  <a:t>force on the passenger </a:t>
                </a:r>
                <a14:m>
                  <m:oMath xmlns:m="http://schemas.openxmlformats.org/officeDocument/2006/math">
                    <m:r>
                      <a:rPr lang="en-AU" sz="1800" i="1" dirty="0" smtClean="0">
                        <a:latin typeface="Cambria Math" panose="02040503050406030204" pitchFamily="18" charset="0"/>
                      </a:rPr>
                      <m:t>(</m:t>
                    </m:r>
                    <m:r>
                      <a:rPr lang="en-AU" sz="1800" i="1" dirty="0" smtClean="0">
                        <a:latin typeface="Cambria Math" panose="02040503050406030204" pitchFamily="18" charset="0"/>
                      </a:rPr>
                      <m:t>𝑁</m:t>
                    </m:r>
                    <m:r>
                      <a:rPr lang="en-AU" sz="1800" i="1" dirty="0" smtClean="0">
                        <a:latin typeface="Cambria Math" panose="02040503050406030204" pitchFamily="18" charset="0"/>
                      </a:rPr>
                      <m:t>)</m:t>
                    </m:r>
                  </m:oMath>
                </a14:m>
                <a:endParaRPr lang="en-AU" sz="1800" dirty="0"/>
              </a:p>
              <a:p>
                <a:pPr>
                  <a:spcAft>
                    <a:spcPts val="600"/>
                  </a:spcAft>
                </a:pPr>
                <a14:m>
                  <m:oMath xmlns:m="http://schemas.openxmlformats.org/officeDocument/2006/math">
                    <m:r>
                      <a:rPr lang="en-AU" i="1">
                        <a:latin typeface="Cambria Math" panose="02040503050406030204" pitchFamily="18" charset="0"/>
                      </a:rPr>
                      <m:t>𝑣</m:t>
                    </m:r>
                    <m:r>
                      <a:rPr lang="en-AU" sz="1800" i="1" dirty="0" smtClean="0">
                        <a:latin typeface="Cambria Math" panose="02040503050406030204" pitchFamily="18" charset="0"/>
                      </a:rPr>
                      <m:t>=</m:t>
                    </m:r>
                  </m:oMath>
                </a14:m>
                <a:r>
                  <a:rPr lang="en-AU" sz="1800" dirty="0"/>
                  <a:t> speed </a:t>
                </a:r>
                <a14:m>
                  <m:oMath xmlns:m="http://schemas.openxmlformats.org/officeDocument/2006/math">
                    <m:r>
                      <a:rPr lang="en-AU" sz="1800" b="0" i="1" smtClean="0">
                        <a:latin typeface="Cambria Math" panose="02040503050406030204" pitchFamily="18" charset="0"/>
                      </a:rPr>
                      <m:t>(</m:t>
                    </m:r>
                    <m:f>
                      <m:fPr>
                        <m:type m:val="lin"/>
                        <m:ctrlPr>
                          <a:rPr lang="en-AU" sz="1800" b="0" i="1" smtClean="0">
                            <a:latin typeface="Cambria Math" panose="02040503050406030204" pitchFamily="18" charset="0"/>
                          </a:rPr>
                        </m:ctrlPr>
                      </m:fPr>
                      <m:num>
                        <m:r>
                          <a:rPr lang="en-AU" sz="1800" b="0" i="1" smtClean="0">
                            <a:latin typeface="Cambria Math" panose="02040503050406030204" pitchFamily="18" charset="0"/>
                          </a:rPr>
                          <m:t>𝑘𝑚</m:t>
                        </m:r>
                      </m:num>
                      <m:den>
                        <m:r>
                          <a:rPr lang="en-AU" sz="1800" b="0" i="1" smtClean="0">
                            <a:latin typeface="Cambria Math" panose="02040503050406030204" pitchFamily="18" charset="0"/>
                          </a:rPr>
                          <m:t>h</m:t>
                        </m:r>
                      </m:den>
                    </m:f>
                    <m:r>
                      <a:rPr lang="en-AU" sz="1800" b="0" i="1" smtClean="0">
                        <a:latin typeface="Cambria Math" panose="02040503050406030204" pitchFamily="18" charset="0"/>
                      </a:rPr>
                      <m:t>)</m:t>
                    </m:r>
                  </m:oMath>
                </a14:m>
                <a:endParaRPr lang="en-AU" sz="1800" i="1" dirty="0">
                  <a:latin typeface="Cambria Math" panose="02040503050406030204" pitchFamily="18" charset="0"/>
                </a:endParaRPr>
              </a:p>
              <a:p>
                <a:pPr>
                  <a:spcAft>
                    <a:spcPts val="600"/>
                  </a:spcAft>
                </a:pPr>
                <a:r>
                  <a:rPr lang="en-AU" sz="1800" dirty="0"/>
                  <a:t>Doctors say forces above 5000 N greatly increase the risk of severe injury. </a:t>
                </a:r>
              </a:p>
              <a:p>
                <a:pPr>
                  <a:spcAft>
                    <a:spcPts val="600"/>
                  </a:spcAft>
                </a:pPr>
                <a:r>
                  <a:rPr lang="en-AU" sz="1800" dirty="0"/>
                  <a:t>Calculate the speed of the car to achieve this force. </a:t>
                </a:r>
              </a:p>
            </p:txBody>
          </p:sp>
        </mc:Choice>
        <mc:Fallback xmlns="">
          <p:sp>
            <p:nvSpPr>
              <p:cNvPr id="6" name="Text Placeholder 11">
                <a:extLst>
                  <a:ext uri="{FF2B5EF4-FFF2-40B4-BE49-F238E27FC236}">
                    <a16:creationId xmlns:a16="http://schemas.microsoft.com/office/drawing/2014/main" id="{6712A5CD-E28E-1F88-6967-4E115D469CAA}"/>
                  </a:ext>
                </a:extLst>
              </p:cNvPr>
              <p:cNvSpPr>
                <a:spLocks noGrp="1" noRot="1" noChangeAspect="1" noMove="1" noResize="1" noEditPoints="1" noAdjustHandles="1" noChangeArrowheads="1" noChangeShapeType="1" noTextEdit="1"/>
              </p:cNvSpPr>
              <p:nvPr>
                <p:ph type="body" sz="quarter" idx="17"/>
              </p:nvPr>
            </p:nvSpPr>
            <p:spPr>
              <a:xfrm>
                <a:off x="360001" y="1567086"/>
                <a:ext cx="11046351" cy="5128914"/>
              </a:xfrm>
              <a:blipFill>
                <a:blip r:embed="rId4"/>
                <a:stretch>
                  <a:fillRect l="-1269"/>
                </a:stretch>
              </a:blipFill>
            </p:spPr>
            <p:txBody>
              <a:bodyPr/>
              <a:lstStyle/>
              <a:p>
                <a:r>
                  <a:rPr lang="en-US">
                    <a:noFill/>
                  </a:rPr>
                  <a:t> </a:t>
                </a:r>
              </a:p>
            </p:txBody>
          </p:sp>
        </mc:Fallback>
      </mc:AlternateContent>
    </p:spTree>
    <p:extLst>
      <p:ext uri="{BB962C8B-B14F-4D97-AF65-F5344CB8AC3E}">
        <p14:creationId xmlns:p14="http://schemas.microsoft.com/office/powerpoint/2010/main" val="218819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FFF98-E3FF-DC26-84FF-7EB06C565BB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69BDB5DD-55A4-295E-10B8-72816BA341C1}"/>
                  </a:ext>
                </a:extLst>
              </p:cNvPr>
              <p:cNvSpPr>
                <a:spLocks noGrp="1"/>
              </p:cNvSpPr>
              <p:nvPr>
                <p:ph type="title"/>
              </p:nvPr>
            </p:nvSpPr>
            <p:spPr/>
            <p:txBody>
              <a:bodyPr/>
              <a:lstStyle/>
              <a:p>
                <a:r>
                  <a:rPr lang="en-AU" dirty="0">
                    <a:latin typeface="+mj-lt"/>
                  </a:rPr>
                  <a:t>Solving quadratic equations of the form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r>
                      <a:rPr lang="en-AU" b="0" i="1" smtClean="0">
                        <a:latin typeface="Cambria Math" panose="02040503050406030204" pitchFamily="18" charset="0"/>
                      </a:rPr>
                      <m:t>𝑎</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0" smtClean="0">
                        <a:latin typeface="Cambria Math" panose="02040503050406030204" pitchFamily="18" charset="0"/>
                      </a:rPr>
                      <m:t>+</m:t>
                    </m:r>
                    <m:r>
                      <m:rPr>
                        <m:sty m:val="p"/>
                      </m:rPr>
                      <a:rPr lang="en-AU" b="0" i="0" smtClean="0">
                        <a:latin typeface="Cambria Math" panose="02040503050406030204" pitchFamily="18" charset="0"/>
                      </a:rPr>
                      <m:t>c</m:t>
                    </m:r>
                    <m:r>
                      <a:rPr lang="en-AU" b="0" i="0" smtClean="0">
                        <a:latin typeface="Cambria Math" panose="02040503050406030204" pitchFamily="18" charset="0"/>
                      </a:rPr>
                      <m:t> </m:t>
                    </m:r>
                  </m:oMath>
                </a14:m>
                <a:r>
                  <a:rPr lang="en-AU" dirty="0">
                    <a:latin typeface="+mj-lt"/>
                  </a:rPr>
                  <a:t>(4)</a:t>
                </a:r>
              </a:p>
            </p:txBody>
          </p:sp>
        </mc:Choice>
        <mc:Fallback xmlns="">
          <p:sp>
            <p:nvSpPr>
              <p:cNvPr id="4" name="Title 3">
                <a:extLst>
                  <a:ext uri="{FF2B5EF4-FFF2-40B4-BE49-F238E27FC236}">
                    <a16:creationId xmlns:a16="http://schemas.microsoft.com/office/drawing/2014/main" id="{69BDB5DD-55A4-295E-10B8-72816BA341C1}"/>
                  </a:ext>
                </a:extLst>
              </p:cNvPr>
              <p:cNvSpPr>
                <a:spLocks noGrp="1" noRot="1" noChangeAspect="1" noMove="1" noResize="1" noEditPoints="1" noAdjustHandles="1" noChangeArrowheads="1" noChangeShapeType="1" noTextEdit="1"/>
              </p:cNvSpPr>
              <p:nvPr>
                <p:ph type="title"/>
              </p:nvPr>
            </p:nvSpPr>
            <p:spPr>
              <a:blipFill>
                <a:blip r:embed="rId4"/>
                <a:stretch>
                  <a:fillRect l="-2389" t="-35556" b="-41111"/>
                </a:stretch>
              </a:blipFill>
            </p:spPr>
            <p:txBody>
              <a:bodyPr/>
              <a:lstStyle/>
              <a:p>
                <a:r>
                  <a:rPr lang="en-US">
                    <a:noFill/>
                  </a:rPr>
                  <a:t> </a:t>
                </a:r>
              </a:p>
            </p:txBody>
          </p:sp>
        </mc:Fallback>
      </mc:AlternateContent>
      <p:sp>
        <p:nvSpPr>
          <p:cNvPr id="13" name="Text Placeholder 12">
            <a:extLst>
              <a:ext uri="{FF2B5EF4-FFF2-40B4-BE49-F238E27FC236}">
                <a16:creationId xmlns:a16="http://schemas.microsoft.com/office/drawing/2014/main" id="{9175E800-4D74-1EC4-6E9E-9F1AC8FEB1C0}"/>
              </a:ext>
            </a:extLst>
          </p:cNvPr>
          <p:cNvSpPr>
            <a:spLocks noGrp="1"/>
          </p:cNvSpPr>
          <p:nvPr>
            <p:ph type="body" sz="quarter" idx="18"/>
          </p:nvPr>
        </p:nvSpPr>
        <p:spPr>
          <a:xfrm>
            <a:off x="360000" y="982520"/>
            <a:ext cx="11483998" cy="356423"/>
          </a:xfrm>
        </p:spPr>
        <p:txBody>
          <a:bodyPr/>
          <a:lstStyle/>
          <a:p>
            <a:r>
              <a:rPr lang="en-AU" dirty="0"/>
              <a:t>Question 1 - Your turn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9EDD254-9E3B-CFAE-C1F3-0A0D07A3D5F6}"/>
                  </a:ext>
                </a:extLst>
              </p:cNvPr>
              <p:cNvSpPr txBox="1"/>
              <p:nvPr/>
            </p:nvSpPr>
            <p:spPr>
              <a:xfrm>
                <a:off x="360000" y="1415862"/>
                <a:ext cx="6097314" cy="460575"/>
              </a:xfrm>
              <a:prstGeom prst="rect">
                <a:avLst/>
              </a:prstGeom>
              <a:noFill/>
            </p:spPr>
            <p:txBody>
              <a:bodyPr wrap="square">
                <a:spAutoFit/>
              </a:bodyPr>
              <a:lstStyle/>
              <a:p>
                <a14:m>
                  <m:oMath xmlns:m="http://schemas.openxmlformats.org/officeDocument/2006/math">
                    <m:r>
                      <a:rPr lang="en-AU" i="1" smtClean="0">
                        <a:latin typeface="Cambria Math" panose="02040503050406030204" pitchFamily="18" charset="0"/>
                      </a:rPr>
                      <m:t>𝐹</m:t>
                    </m:r>
                    <m:r>
                      <a:rPr lang="en-AU">
                        <a:latin typeface="Cambria Math" panose="02040503050406030204" pitchFamily="18" charset="0"/>
                      </a:rPr>
                      <m:t>=</m:t>
                    </m:r>
                    <m:r>
                      <a:rPr lang="en-AU">
                        <a:latin typeface="Cambria Math" panose="02040503050406030204" pitchFamily="18" charset="0"/>
                      </a:rPr>
                      <m:t>0</m:t>
                    </m:r>
                    <m:r>
                      <a:rPr lang="en-AU">
                        <a:latin typeface="Cambria Math" panose="02040503050406030204" pitchFamily="18" charset="0"/>
                      </a:rPr>
                      <m:t>.</m:t>
                    </m:r>
                    <m:r>
                      <a:rPr lang="en-AU" b="0" i="1" smtClean="0">
                        <a:latin typeface="Cambria Math" panose="02040503050406030204" pitchFamily="18" charset="0"/>
                      </a:rPr>
                      <m:t>3</m:t>
                    </m:r>
                    <m:sSup>
                      <m:sSupPr>
                        <m:ctrlPr>
                          <a:rPr lang="ar-AE" i="1" smtClean="0">
                            <a:latin typeface="Cambria Math" panose="02040503050406030204" pitchFamily="18" charset="0"/>
                          </a:rPr>
                        </m:ctrlPr>
                      </m:sSupPr>
                      <m:e>
                        <m:r>
                          <a:rPr lang="ar-AE" i="1">
                            <a:latin typeface="Cambria Math" panose="02040503050406030204" pitchFamily="18" charset="0"/>
                          </a:rPr>
                          <m:t>𝑣</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500</m:t>
                    </m:r>
                    <m:r>
                      <a:rPr lang="en-AU" b="0" i="0" smtClean="0">
                        <a:latin typeface="Cambria Math" panose="02040503050406030204" pitchFamily="18" charset="0"/>
                      </a:rPr>
                      <m:t>       </m:t>
                    </m:r>
                    <m:r>
                      <a:rPr lang="en-AU" i="1">
                        <a:latin typeface="Cambria Math" panose="02040503050406030204" pitchFamily="18" charset="0"/>
                      </a:rPr>
                      <m:t>𝐹</m:t>
                    </m:r>
                    <m:r>
                      <a:rPr lang="en-AU" i="1" dirty="0" smtClean="0">
                        <a:latin typeface="Cambria Math" panose="02040503050406030204" pitchFamily="18" charset="0"/>
                      </a:rPr>
                      <m:t>=</m:t>
                    </m:r>
                    <m:r>
                      <a:rPr lang="en-AU" b="0" i="0" dirty="0" smtClean="0">
                        <a:latin typeface="Cambria Math" panose="02040503050406030204" pitchFamily="18" charset="0"/>
                      </a:rPr>
                      <m:t>5000</m:t>
                    </m:r>
                  </m:oMath>
                </a14:m>
                <a:r>
                  <a:rPr lang="en-AU" dirty="0"/>
                  <a:t> </a:t>
                </a:r>
                <a:r>
                  <a:rPr lang="en-AU" sz="2000" dirty="0"/>
                  <a:t>	</a:t>
                </a:r>
                <a14:m>
                  <m:oMath xmlns:m="http://schemas.openxmlformats.org/officeDocument/2006/math">
                    <m:r>
                      <a:rPr lang="en-AU" i="1">
                        <a:latin typeface="Cambria Math" panose="02040503050406030204" pitchFamily="18" charset="0"/>
                      </a:rPr>
                      <m:t>𝑣</m:t>
                    </m:r>
                    <m:r>
                      <a:rPr lang="en-AU" sz="2000" i="1" dirty="0" smtClean="0">
                        <a:latin typeface="Cambria Math" panose="02040503050406030204" pitchFamily="18" charset="0"/>
                      </a:rPr>
                      <m:t>=</m:t>
                    </m:r>
                  </m:oMath>
                </a14:m>
                <a:r>
                  <a:rPr lang="en-AU" sz="2000" dirty="0"/>
                  <a:t> ?? </a:t>
                </a:r>
                <a:endParaRPr lang="en-AU" sz="2000"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09EDD254-9E3B-CFAE-C1F3-0A0D07A3D5F6}"/>
                  </a:ext>
                </a:extLst>
              </p:cNvPr>
              <p:cNvSpPr txBox="1">
                <a:spLocks noRot="1" noChangeAspect="1" noMove="1" noResize="1" noEditPoints="1" noAdjustHandles="1" noChangeArrowheads="1" noChangeShapeType="1" noTextEdit="1"/>
              </p:cNvSpPr>
              <p:nvPr/>
            </p:nvSpPr>
            <p:spPr>
              <a:xfrm>
                <a:off x="360000" y="1415862"/>
                <a:ext cx="6097314" cy="460575"/>
              </a:xfrm>
              <a:prstGeom prst="rect">
                <a:avLst/>
              </a:prstGeom>
              <a:blipFill>
                <a:blip r:embed="rId5"/>
                <a:stretch>
                  <a:fillRect l="-200" b="-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062EA6E-1801-5EAB-65B1-59F85B401875}"/>
                  </a:ext>
                </a:extLst>
              </p:cNvPr>
              <p:cNvSpPr>
                <a:spLocks noGrp="1"/>
              </p:cNvSpPr>
              <p:nvPr>
                <p:ph type="body" sz="quarter" idx="17"/>
              </p:nvPr>
            </p:nvSpPr>
            <p:spPr>
              <a:xfrm>
                <a:off x="450872" y="1797357"/>
                <a:ext cx="5240699" cy="4260228"/>
              </a:xfrm>
            </p:spPr>
            <p:txBody>
              <a:bodyPr/>
              <a:lstStyle/>
              <a:p>
                <a:pPr>
                  <a:spcAft>
                    <a:spcPts val="600"/>
                  </a:spcAft>
                </a:pPr>
                <a:r>
                  <a:rPr lang="en-AU" sz="1800" dirty="0">
                    <a:solidFill>
                      <a:schemeClr val="accent2"/>
                    </a:solidFill>
                  </a:rPr>
                  <a:t>Method 1</a:t>
                </a:r>
              </a:p>
              <a:p>
                <a:pPr>
                  <a:spcAft>
                    <a:spcPts val="0"/>
                  </a:spcAft>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𝐹</m:t>
                      </m:r>
                      <m:r>
                        <m:rPr>
                          <m:aln/>
                        </m:rPr>
                        <a:rPr lang="en-AU" sz="1800" i="1">
                          <a:latin typeface="Cambria Math" panose="02040503050406030204" pitchFamily="18" charset="0"/>
                        </a:rPr>
                        <m:t>=</m:t>
                      </m:r>
                      <m:r>
                        <a:rPr lang="en-AU" sz="1800" i="1">
                          <a:latin typeface="Cambria Math" panose="02040503050406030204" pitchFamily="18" charset="0"/>
                        </a:rPr>
                        <m:t>0</m:t>
                      </m:r>
                      <m:r>
                        <a:rPr lang="en-AU" sz="1800" i="1">
                          <a:latin typeface="Cambria Math" panose="02040503050406030204" pitchFamily="18" charset="0"/>
                        </a:rPr>
                        <m:t>.</m:t>
                      </m:r>
                      <m:r>
                        <a:rPr lang="en-AU" sz="1800" b="0" i="1" smtClean="0">
                          <a:latin typeface="Cambria Math" panose="02040503050406030204" pitchFamily="18" charset="0"/>
                        </a:rPr>
                        <m:t>3</m:t>
                      </m:r>
                      <m:sSup>
                        <m:sSupPr>
                          <m:ctrlPr>
                            <a:rPr lang="en-AU" sz="1800" i="1">
                              <a:latin typeface="Cambria Math" panose="02040503050406030204" pitchFamily="18" charset="0"/>
                            </a:rPr>
                          </m:ctrlPr>
                        </m:sSupPr>
                        <m:e>
                          <m:r>
                            <a:rPr lang="en-AU" sz="1800" i="1">
                              <a:latin typeface="Cambria Math" panose="02040503050406030204" pitchFamily="18" charset="0"/>
                            </a:rPr>
                            <m:t>𝑣</m:t>
                          </m:r>
                        </m:e>
                        <m:sup>
                          <m:r>
                            <a:rPr lang="en-AU" sz="1800" i="1">
                              <a:latin typeface="Cambria Math" panose="02040503050406030204" pitchFamily="18" charset="0"/>
                            </a:rPr>
                            <m:t>2</m:t>
                          </m:r>
                        </m:sup>
                      </m:sSup>
                      <m:r>
                        <a:rPr lang="en-AU" sz="1800" i="1">
                          <a:latin typeface="Cambria Math" panose="02040503050406030204" pitchFamily="18" charset="0"/>
                        </a:rPr>
                        <m:t>+</m:t>
                      </m:r>
                      <m:r>
                        <a:rPr lang="en-AU" sz="1800" i="1">
                          <a:latin typeface="Cambria Math" panose="02040503050406030204" pitchFamily="18" charset="0"/>
                        </a:rPr>
                        <m:t>500</m:t>
                      </m:r>
                    </m:oMath>
                    <m:oMath xmlns:m="http://schemas.openxmlformats.org/officeDocument/2006/math">
                      <m:r>
                        <a:rPr lang="en-AU" sz="1800" i="1">
                          <a:latin typeface="Cambria Math" panose="02040503050406030204" pitchFamily="18" charset="0"/>
                        </a:rPr>
                        <m:t>𝐹</m:t>
                      </m:r>
                      <m:r>
                        <a:rPr lang="en-AU" sz="1800" b="0" i="1" smtClean="0">
                          <a:latin typeface="Cambria Math" panose="02040503050406030204" pitchFamily="18" charset="0"/>
                        </a:rPr>
                        <m:t>−</m:t>
                      </m:r>
                      <m:r>
                        <a:rPr lang="en-AU" sz="1800" b="0" i="1" smtClean="0">
                          <a:latin typeface="Cambria Math" panose="02040503050406030204" pitchFamily="18" charset="0"/>
                        </a:rPr>
                        <m:t>500</m:t>
                      </m:r>
                      <m:r>
                        <m:rPr>
                          <m:aln/>
                        </m:rPr>
                        <a:rPr lang="en-AU" sz="1800" i="1">
                          <a:latin typeface="Cambria Math" panose="02040503050406030204" pitchFamily="18" charset="0"/>
                        </a:rPr>
                        <m:t>=</m:t>
                      </m:r>
                      <m:r>
                        <a:rPr lang="en-AU" sz="1800" i="1">
                          <a:latin typeface="Cambria Math" panose="02040503050406030204" pitchFamily="18" charset="0"/>
                        </a:rPr>
                        <m:t>0</m:t>
                      </m:r>
                      <m:r>
                        <a:rPr lang="en-AU" sz="1800" i="1">
                          <a:latin typeface="Cambria Math" panose="02040503050406030204" pitchFamily="18" charset="0"/>
                        </a:rPr>
                        <m:t>.</m:t>
                      </m:r>
                      <m:r>
                        <a:rPr lang="en-AU" sz="1800" b="0" i="1" smtClean="0">
                          <a:latin typeface="Cambria Math" panose="02040503050406030204" pitchFamily="18" charset="0"/>
                        </a:rPr>
                        <m:t>3</m:t>
                      </m:r>
                      <m:sSup>
                        <m:sSupPr>
                          <m:ctrlPr>
                            <a:rPr lang="en-AU" sz="1800" i="1">
                              <a:latin typeface="Cambria Math" panose="02040503050406030204" pitchFamily="18" charset="0"/>
                            </a:rPr>
                          </m:ctrlPr>
                        </m:sSupPr>
                        <m:e>
                          <m:r>
                            <a:rPr lang="en-AU" sz="1800" i="1">
                              <a:latin typeface="Cambria Math" panose="02040503050406030204" pitchFamily="18" charset="0"/>
                            </a:rPr>
                            <m:t>𝑣</m:t>
                          </m:r>
                        </m:e>
                        <m:sup>
                          <m:r>
                            <a:rPr lang="en-AU" sz="1800" i="1">
                              <a:latin typeface="Cambria Math" panose="02040503050406030204" pitchFamily="18" charset="0"/>
                            </a:rPr>
                            <m:t>2</m:t>
                          </m:r>
                        </m:sup>
                      </m:sSup>
                    </m:oMath>
                    <m:oMath xmlns:m="http://schemas.openxmlformats.org/officeDocument/2006/math">
                      <m:f>
                        <m:fPr>
                          <m:ctrlPr>
                            <a:rPr lang="en-AU" sz="1800" i="1" smtClean="0">
                              <a:latin typeface="Cambria Math" panose="02040503050406030204" pitchFamily="18" charset="0"/>
                            </a:rPr>
                          </m:ctrlPr>
                        </m:fPr>
                        <m:num>
                          <m:r>
                            <a:rPr lang="en-AU" sz="1800" b="0" i="1" smtClean="0">
                              <a:latin typeface="Cambria Math" panose="02040503050406030204" pitchFamily="18" charset="0"/>
                            </a:rPr>
                            <m:t>𝐹</m:t>
                          </m:r>
                          <m:r>
                            <a:rPr lang="en-AU" sz="1800" b="0" i="1" smtClean="0">
                              <a:latin typeface="Cambria Math" panose="02040503050406030204" pitchFamily="18" charset="0"/>
                            </a:rPr>
                            <m:t>−</m:t>
                          </m:r>
                          <m:r>
                            <a:rPr lang="en-AU" sz="1800" b="0" i="1" smtClean="0">
                              <a:latin typeface="Cambria Math" panose="02040503050406030204" pitchFamily="18" charset="0"/>
                            </a:rPr>
                            <m:t>500</m:t>
                          </m:r>
                        </m:num>
                        <m:den>
                          <m:r>
                            <a:rPr lang="en-AU" sz="1800" b="0" i="1" smtClean="0">
                              <a:latin typeface="Cambria Math" panose="02040503050406030204" pitchFamily="18" charset="0"/>
                            </a:rPr>
                            <m:t>0</m:t>
                          </m:r>
                          <m:r>
                            <a:rPr lang="en-AU" sz="1800" b="0" i="1" smtClean="0">
                              <a:latin typeface="Cambria Math" panose="02040503050406030204" pitchFamily="18" charset="0"/>
                            </a:rPr>
                            <m:t>.</m:t>
                          </m:r>
                          <m:r>
                            <a:rPr lang="en-AU" sz="1800" b="0" i="1" smtClean="0">
                              <a:latin typeface="Cambria Math" panose="02040503050406030204" pitchFamily="18" charset="0"/>
                            </a:rPr>
                            <m:t>3</m:t>
                          </m:r>
                        </m:den>
                      </m:f>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𝑣</m:t>
                          </m:r>
                        </m:e>
                        <m:sup>
                          <m:r>
                            <a:rPr lang="en-AU" sz="1800" b="0" i="1" smtClean="0">
                              <a:latin typeface="Cambria Math" panose="02040503050406030204" pitchFamily="18" charset="0"/>
                            </a:rPr>
                            <m:t>2</m:t>
                          </m:r>
                        </m:sup>
                      </m:sSup>
                    </m:oMath>
                  </m:oMathPara>
                </a14:m>
                <a:endParaRPr lang="en-AU" sz="1800" b="0" i="1" dirty="0">
                  <a:latin typeface="Cambria Math" panose="02040503050406030204" pitchFamily="18" charset="0"/>
                </a:endParaRPr>
              </a:p>
              <a:p>
                <a:pPr>
                  <a:lnSpc>
                    <a:spcPct val="100000"/>
                  </a:lnSpc>
                  <a:spcAft>
                    <a:spcPts val="0"/>
                  </a:spcAft>
                </a:pPr>
                <a:br>
                  <a:rPr lang="en-AU" sz="1800" b="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𝑣</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𝐹</m:t>
                              </m:r>
                              <m:r>
                                <a:rPr lang="en-AU" sz="1800" b="0" i="1" smtClean="0">
                                  <a:latin typeface="Cambria Math" panose="02040503050406030204" pitchFamily="18" charset="0"/>
                                </a:rPr>
                                <m:t>−</m:t>
                              </m:r>
                              <m:r>
                                <a:rPr lang="en-AU" sz="1800" b="0" i="1" smtClean="0">
                                  <a:latin typeface="Cambria Math" panose="02040503050406030204" pitchFamily="18" charset="0"/>
                                </a:rPr>
                                <m:t>500</m:t>
                              </m:r>
                            </m:num>
                            <m:den>
                              <m:r>
                                <a:rPr lang="en-AU" sz="1800" b="0" i="1" smtClean="0">
                                  <a:latin typeface="Cambria Math" panose="02040503050406030204" pitchFamily="18" charset="0"/>
                                </a:rPr>
                                <m:t>0</m:t>
                              </m:r>
                              <m:r>
                                <a:rPr lang="en-AU" sz="1800" b="0" i="1" smtClean="0">
                                  <a:latin typeface="Cambria Math" panose="02040503050406030204" pitchFamily="18" charset="0"/>
                                </a:rPr>
                                <m:t>.</m:t>
                              </m:r>
                              <m:r>
                                <a:rPr lang="en-AU" sz="1800" b="0" i="1" smtClean="0">
                                  <a:latin typeface="Cambria Math" panose="02040503050406030204" pitchFamily="18" charset="0"/>
                                </a:rPr>
                                <m:t>3</m:t>
                              </m:r>
                            </m:den>
                          </m:f>
                        </m:e>
                      </m:rad>
                    </m:oMath>
                    <m:oMath xmlns:m="http://schemas.openxmlformats.org/officeDocument/2006/math">
                      <m:r>
                        <a:rPr lang="en-AU" sz="1800" i="1">
                          <a:latin typeface="Cambria Math" panose="02040503050406030204" pitchFamily="18" charset="0"/>
                        </a:rPr>
                        <m:t>𝑣</m:t>
                      </m:r>
                      <m:r>
                        <m:rPr>
                          <m:aln/>
                        </m:rPr>
                        <a:rPr lang="en-AU" sz="1800" i="1">
                          <a:latin typeface="Cambria Math" panose="02040503050406030204" pitchFamily="18" charset="0"/>
                        </a:rPr>
                        <m:t>=</m:t>
                      </m:r>
                      <m:rad>
                        <m:radPr>
                          <m:degHide m:val="on"/>
                          <m:ctrlPr>
                            <a:rPr lang="en-AU" sz="1800" i="1">
                              <a:latin typeface="Cambria Math" panose="02040503050406030204" pitchFamily="18" charset="0"/>
                            </a:rPr>
                          </m:ctrlPr>
                        </m:radPr>
                        <m:deg/>
                        <m:e>
                          <m:f>
                            <m:fPr>
                              <m:ctrlPr>
                                <a:rPr lang="en-AU" sz="1800" i="1">
                                  <a:latin typeface="Cambria Math" panose="02040503050406030204" pitchFamily="18" charset="0"/>
                                </a:rPr>
                              </m:ctrlPr>
                            </m:fPr>
                            <m:num>
                              <m:r>
                                <a:rPr lang="en-AU" sz="1800" i="1">
                                  <a:latin typeface="Cambria Math" panose="02040503050406030204" pitchFamily="18" charset="0"/>
                                </a:rPr>
                                <m:t>5000</m:t>
                              </m:r>
                              <m:r>
                                <a:rPr lang="en-AU" sz="1800" i="1">
                                  <a:latin typeface="Cambria Math" panose="02040503050406030204" pitchFamily="18" charset="0"/>
                                </a:rPr>
                                <m:t>−</m:t>
                              </m:r>
                              <m:r>
                                <a:rPr lang="en-AU" sz="1800" i="1">
                                  <a:latin typeface="Cambria Math" panose="02040503050406030204" pitchFamily="18" charset="0"/>
                                </a:rPr>
                                <m:t>500</m:t>
                              </m:r>
                            </m:num>
                            <m:den>
                              <m:r>
                                <a:rPr lang="en-AU" sz="1800" i="1">
                                  <a:latin typeface="Cambria Math" panose="02040503050406030204" pitchFamily="18" charset="0"/>
                                </a:rPr>
                                <m:t>0</m:t>
                              </m:r>
                              <m:r>
                                <a:rPr lang="en-AU" sz="1800" i="1">
                                  <a:latin typeface="Cambria Math" panose="02040503050406030204" pitchFamily="18" charset="0"/>
                                </a:rPr>
                                <m:t>.</m:t>
                              </m:r>
                              <m:r>
                                <a:rPr lang="en-AU" sz="1800" b="0" i="1" smtClean="0">
                                  <a:latin typeface="Cambria Math" panose="02040503050406030204" pitchFamily="18" charset="0"/>
                                </a:rPr>
                                <m:t>3</m:t>
                              </m:r>
                            </m:den>
                          </m:f>
                        </m:e>
                      </m:rad>
                    </m:oMath>
                    <m:oMath xmlns:m="http://schemas.openxmlformats.org/officeDocument/2006/math">
                      <m:r>
                        <m:rPr>
                          <m:aln/>
                        </m:rP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122</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4744871</m:t>
                      </m:r>
                      <m:r>
                        <a:rPr lang="en-AU" sz="1800" i="1">
                          <a:latin typeface="Cambria Math" panose="02040503050406030204" pitchFamily="18" charset="0"/>
                          <a:ea typeface="Cambria Math" panose="02040503050406030204" pitchFamily="18" charset="0"/>
                        </a:rPr>
                        <m:t>…</m:t>
                      </m:r>
                      <m:r>
                        <a:rPr lang="en-AU" sz="1800">
                          <a:latin typeface="Cambria Math" panose="02040503050406030204" pitchFamily="18" charset="0"/>
                          <a:ea typeface="Cambria Math" panose="02040503050406030204" pitchFamily="18" charset="0"/>
                        </a:rPr>
                        <m:t> </m:t>
                      </m:r>
                      <m:f>
                        <m:fPr>
                          <m:type m:val="lin"/>
                          <m:ctrlPr>
                            <a:rPr lang="en-AU" sz="1800" i="1">
                              <a:latin typeface="Cambria Math" panose="02040503050406030204" pitchFamily="18" charset="0"/>
                              <a:ea typeface="Cambria Math" panose="02040503050406030204" pitchFamily="18" charset="0"/>
                            </a:rPr>
                          </m:ctrlPr>
                        </m:fPr>
                        <m:num>
                          <m:r>
                            <m:rPr>
                              <m:sty m:val="p"/>
                            </m:rPr>
                            <a:rPr lang="en-AU" sz="1800">
                              <a:latin typeface="Cambria Math" panose="02040503050406030204" pitchFamily="18" charset="0"/>
                              <a:ea typeface="Cambria Math" panose="02040503050406030204" pitchFamily="18" charset="0"/>
                            </a:rPr>
                            <m:t>km</m:t>
                          </m:r>
                        </m:num>
                        <m:den>
                          <m:r>
                            <m:rPr>
                              <m:sty m:val="p"/>
                            </m:rPr>
                            <a:rPr lang="en-AU" sz="1800">
                              <a:latin typeface="Cambria Math" panose="02040503050406030204" pitchFamily="18" charset="0"/>
                              <a:ea typeface="Cambria Math" panose="02040503050406030204" pitchFamily="18" charset="0"/>
                            </a:rPr>
                            <m:t>h</m:t>
                          </m:r>
                        </m:den>
                      </m:f>
                    </m:oMath>
                  </m:oMathPara>
                </a14:m>
                <a:br>
                  <a:rPr lang="en-AU" sz="1800" i="1" dirty="0">
                    <a:latin typeface="Cambria Math" panose="02040503050406030204" pitchFamily="18" charset="0"/>
                  </a:rPr>
                </a:br>
                <a:r>
                  <a:rPr lang="en-AU" sz="1800" dirty="0">
                    <a:ea typeface="Cambria Math" panose="02040503050406030204" pitchFamily="18" charset="0"/>
                  </a:rPr>
                  <a:t>The speed of the car needs to be below </a:t>
                </a:r>
                <a14:m>
                  <m:oMath xmlns:m="http://schemas.openxmlformats.org/officeDocument/2006/math">
                    <m:r>
                      <a:rPr lang="en-AU" sz="1800" i="1">
                        <a:latin typeface="Cambria Math" panose="02040503050406030204" pitchFamily="18" charset="0"/>
                        <a:ea typeface="Cambria Math" panose="02040503050406030204" pitchFamily="18" charset="0"/>
                      </a:rPr>
                      <m:t>122</m:t>
                    </m:r>
                    <m:r>
                      <a:rPr lang="en-AU" sz="1800" i="1">
                        <a:latin typeface="Cambria Math" panose="02040503050406030204" pitchFamily="18" charset="0"/>
                        <a:ea typeface="Cambria Math" panose="02040503050406030204" pitchFamily="18" charset="0"/>
                      </a:rPr>
                      <m:t> </m:t>
                    </m:r>
                    <m:f>
                      <m:fPr>
                        <m:type m:val="lin"/>
                        <m:ctrlPr>
                          <a:rPr lang="en-AU" sz="1800" i="1">
                            <a:latin typeface="Cambria Math" panose="02040503050406030204" pitchFamily="18" charset="0"/>
                            <a:ea typeface="Cambria Math" panose="02040503050406030204" pitchFamily="18" charset="0"/>
                          </a:rPr>
                        </m:ctrlPr>
                      </m:fPr>
                      <m:num>
                        <m:r>
                          <m:rPr>
                            <m:sty m:val="p"/>
                          </m:rPr>
                          <a:rPr lang="en-AU" sz="1800">
                            <a:latin typeface="Cambria Math" panose="02040503050406030204" pitchFamily="18" charset="0"/>
                            <a:ea typeface="Cambria Math" panose="02040503050406030204" pitchFamily="18" charset="0"/>
                          </a:rPr>
                          <m:t>km</m:t>
                        </m:r>
                      </m:num>
                      <m:den>
                        <m:r>
                          <m:rPr>
                            <m:sty m:val="p"/>
                          </m:rPr>
                          <a:rPr lang="en-AU" sz="1800">
                            <a:latin typeface="Cambria Math" panose="02040503050406030204" pitchFamily="18" charset="0"/>
                            <a:ea typeface="Cambria Math" panose="02040503050406030204" pitchFamily="18" charset="0"/>
                          </a:rPr>
                          <m:t>h</m:t>
                        </m:r>
                      </m:den>
                    </m:f>
                  </m:oMath>
                </a14:m>
                <a:r>
                  <a:rPr lang="en-AU" sz="1800" dirty="0">
                    <a:ea typeface="Cambria Math" panose="02040503050406030204" pitchFamily="18" charset="0"/>
                  </a:rPr>
                  <a:t>.</a:t>
                </a:r>
              </a:p>
              <a:p>
                <a:pPr>
                  <a:lnSpc>
                    <a:spcPct val="100000"/>
                  </a:lnSpc>
                  <a:spcAft>
                    <a:spcPts val="0"/>
                  </a:spcAft>
                </a:pPr>
                <a:endParaRPr lang="en-AU" sz="1800" dirty="0">
                  <a:latin typeface="Cambria Math" panose="02040503050406030204" pitchFamily="18" charset="0"/>
                </a:endParaRPr>
              </a:p>
            </p:txBody>
          </p:sp>
        </mc:Choice>
        <mc:Fallback xmlns="">
          <p:sp>
            <p:nvSpPr>
              <p:cNvPr id="12" name="Text Placeholder 11">
                <a:extLst>
                  <a:ext uri="{FF2B5EF4-FFF2-40B4-BE49-F238E27FC236}">
                    <a16:creationId xmlns:a16="http://schemas.microsoft.com/office/drawing/2014/main" id="{E062EA6E-1801-5EAB-65B1-59F85B401875}"/>
                  </a:ext>
                </a:extLst>
              </p:cNvPr>
              <p:cNvSpPr>
                <a:spLocks noGrp="1" noRot="1" noChangeAspect="1" noMove="1" noResize="1" noEditPoints="1" noAdjustHandles="1" noChangeArrowheads="1" noChangeShapeType="1" noTextEdit="1"/>
              </p:cNvSpPr>
              <p:nvPr>
                <p:ph type="body" sz="quarter" idx="17"/>
              </p:nvPr>
            </p:nvSpPr>
            <p:spPr>
              <a:xfrm>
                <a:off x="450872" y="1797357"/>
                <a:ext cx="5240699" cy="4260228"/>
              </a:xfrm>
              <a:blipFill>
                <a:blip r:embed="rId6"/>
                <a:stretch>
                  <a:fillRect l="-2791" r="-8953" b="-2317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4B53C4A2-9B21-61E1-FD36-00F8BA550D61}"/>
                  </a:ext>
                </a:extLst>
              </p:cNvPr>
              <p:cNvSpPr txBox="1">
                <a:spLocks/>
              </p:cNvSpPr>
              <p:nvPr/>
            </p:nvSpPr>
            <p:spPr>
              <a:xfrm>
                <a:off x="6648148" y="1793287"/>
                <a:ext cx="5183852" cy="469194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r>
                  <a:rPr lang="en-AU" sz="1800" dirty="0">
                    <a:solidFill>
                      <a:schemeClr val="accent2"/>
                    </a:solidFill>
                  </a:rPr>
                  <a:t>Method 2</a:t>
                </a:r>
              </a:p>
              <a:p>
                <a:pPr>
                  <a:spcAft>
                    <a:spcPts val="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𝐹</m:t>
                      </m:r>
                      <m:r>
                        <m:rPr>
                          <m:aln/>
                        </m:rPr>
                        <a:rPr lang="en-AU" sz="1800" i="1">
                          <a:latin typeface="Cambria Math" panose="02040503050406030204" pitchFamily="18" charset="0"/>
                        </a:rPr>
                        <m:t>=</m:t>
                      </m:r>
                      <m:r>
                        <a:rPr lang="en-AU" sz="1800" b="0" i="1" smtClean="0">
                          <a:latin typeface="Cambria Math" panose="02040503050406030204" pitchFamily="18" charset="0"/>
                        </a:rPr>
                        <m:t>0</m:t>
                      </m:r>
                      <m:r>
                        <a:rPr lang="en-AU" sz="1800" b="0" i="1" smtClean="0">
                          <a:latin typeface="Cambria Math" panose="02040503050406030204" pitchFamily="18" charset="0"/>
                        </a:rPr>
                        <m:t>.</m:t>
                      </m:r>
                      <m:r>
                        <a:rPr lang="en-AU" sz="1800" b="0" i="1" smtClean="0">
                          <a:latin typeface="Cambria Math" panose="02040503050406030204" pitchFamily="18" charset="0"/>
                        </a:rPr>
                        <m:t>3</m:t>
                      </m:r>
                      <m:sSup>
                        <m:sSupPr>
                          <m:ctrlPr>
                            <a:rPr lang="en-AU" sz="1800" i="1">
                              <a:latin typeface="Cambria Math" panose="02040503050406030204" pitchFamily="18" charset="0"/>
                            </a:rPr>
                          </m:ctrlPr>
                        </m:sSupPr>
                        <m:e>
                          <m:r>
                            <a:rPr lang="en-AU" sz="1800" i="1">
                              <a:latin typeface="Cambria Math" panose="02040503050406030204" pitchFamily="18" charset="0"/>
                            </a:rPr>
                            <m:t>𝑣</m:t>
                          </m:r>
                        </m:e>
                        <m:sup>
                          <m:r>
                            <a:rPr lang="en-AU" sz="1800" i="1">
                              <a:latin typeface="Cambria Math" panose="02040503050406030204" pitchFamily="18" charset="0"/>
                            </a:rPr>
                            <m:t>2</m:t>
                          </m:r>
                        </m:sup>
                      </m:sSup>
                      <m:r>
                        <a:rPr lang="en-AU" sz="1800" b="0" i="1" smtClean="0">
                          <a:latin typeface="Cambria Math" panose="02040503050406030204" pitchFamily="18" charset="0"/>
                        </a:rPr>
                        <m:t>+</m:t>
                      </m:r>
                      <m:r>
                        <a:rPr lang="en-AU" sz="1800" b="0" i="1" smtClean="0">
                          <a:latin typeface="Cambria Math" panose="02040503050406030204" pitchFamily="18" charset="0"/>
                        </a:rPr>
                        <m:t>500</m:t>
                      </m:r>
                    </m:oMath>
                    <m:oMath xmlns:m="http://schemas.openxmlformats.org/officeDocument/2006/math">
                      <m:r>
                        <a:rPr lang="en-AU" sz="1800" b="0" i="1" smtClean="0">
                          <a:latin typeface="Cambria Math" panose="02040503050406030204" pitchFamily="18" charset="0"/>
                        </a:rPr>
                        <m:t>5000</m:t>
                      </m:r>
                      <m:r>
                        <m:rPr>
                          <m:aln/>
                        </m:rPr>
                        <a:rPr lang="en-AU" sz="1800" i="1" smtClean="0">
                          <a:latin typeface="Cambria Math" panose="02040503050406030204" pitchFamily="18" charset="0"/>
                        </a:rPr>
                        <m:t>=</m:t>
                      </m:r>
                      <m:r>
                        <a:rPr lang="en-AU" sz="1800" b="0" i="1" smtClean="0">
                          <a:latin typeface="Cambria Math" panose="02040503050406030204" pitchFamily="18" charset="0"/>
                        </a:rPr>
                        <m:t>0</m:t>
                      </m:r>
                      <m:r>
                        <a:rPr lang="en-AU" sz="1800" b="0" i="1" smtClean="0">
                          <a:latin typeface="Cambria Math" panose="02040503050406030204" pitchFamily="18" charset="0"/>
                        </a:rPr>
                        <m:t>.</m:t>
                      </m:r>
                      <m:r>
                        <a:rPr lang="en-AU" sz="1800" b="0" i="1" smtClean="0">
                          <a:latin typeface="Cambria Math" panose="02040503050406030204" pitchFamily="18" charset="0"/>
                        </a:rPr>
                        <m:t>3</m:t>
                      </m:r>
                      <m:r>
                        <a:rPr lang="en-AU" sz="1800" i="1" smtClean="0">
                          <a:latin typeface="Cambria Math" panose="02040503050406030204" pitchFamily="18" charset="0"/>
                          <a:ea typeface="Cambria Math" panose="02040503050406030204" pitchFamily="18" charset="0"/>
                        </a:rPr>
                        <m:t>×</m:t>
                      </m:r>
                      <m:sSup>
                        <m:sSupPr>
                          <m:ctrlPr>
                            <a:rPr lang="en-AU" sz="180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𝑣</m:t>
                          </m:r>
                        </m:e>
                        <m:sup>
                          <m:r>
                            <a:rPr lang="en-AU" sz="1800" b="0" i="1" smtClean="0">
                              <a:latin typeface="Cambria Math" panose="02040503050406030204" pitchFamily="18" charset="0"/>
                              <a:ea typeface="Cambria Math" panose="02040503050406030204" pitchFamily="18" charset="0"/>
                            </a:rPr>
                            <m:t>2</m:t>
                          </m:r>
                        </m:sup>
                      </m:sSup>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500</m:t>
                      </m:r>
                    </m:oMath>
                    <m:oMath xmlns:m="http://schemas.openxmlformats.org/officeDocument/2006/math">
                      <m:r>
                        <a:rPr lang="en-AU" sz="1800" b="0" i="1" smtClean="0">
                          <a:latin typeface="Cambria Math" panose="02040503050406030204" pitchFamily="18" charset="0"/>
                          <a:ea typeface="Cambria Math" panose="02040503050406030204" pitchFamily="18" charset="0"/>
                        </a:rPr>
                        <m:t>5000</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500</m:t>
                      </m:r>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0</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3</m:t>
                      </m:r>
                      <m:r>
                        <a:rPr lang="en-AU" sz="1800" b="0" i="1" smtClean="0">
                          <a:latin typeface="Cambria Math" panose="02040503050406030204" pitchFamily="18" charset="0"/>
                          <a:ea typeface="Cambria Math" panose="02040503050406030204" pitchFamily="18" charset="0"/>
                        </a:rPr>
                        <m:t>×</m:t>
                      </m:r>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𝑣</m:t>
                          </m:r>
                        </m:e>
                        <m:sup>
                          <m:r>
                            <a:rPr lang="en-AU" sz="1800" b="0" i="1" smtClean="0">
                              <a:latin typeface="Cambria Math" panose="02040503050406030204" pitchFamily="18" charset="0"/>
                              <a:ea typeface="Cambria Math" panose="02040503050406030204" pitchFamily="18" charset="0"/>
                            </a:rPr>
                            <m:t>2</m:t>
                          </m:r>
                        </m:sup>
                      </m:sSup>
                    </m:oMath>
                    <m:oMath xmlns:m="http://schemas.openxmlformats.org/officeDocument/2006/math">
                      <m:sSup>
                        <m:sSupPr>
                          <m:ctrlPr>
                            <a:rPr lang="en-AU" sz="1800" b="0" i="1" smtClean="0">
                              <a:latin typeface="Cambria Math" panose="02040503050406030204" pitchFamily="18" charset="0"/>
                              <a:ea typeface="Cambria Math" panose="02040503050406030204" pitchFamily="18" charset="0"/>
                            </a:rPr>
                          </m:ctrlPr>
                        </m:sSupPr>
                        <m:e>
                          <m:r>
                            <a:rPr lang="en-AU" sz="1800" b="0" i="1" smtClean="0">
                              <a:latin typeface="Cambria Math" panose="02040503050406030204" pitchFamily="18" charset="0"/>
                              <a:ea typeface="Cambria Math" panose="02040503050406030204" pitchFamily="18" charset="0"/>
                            </a:rPr>
                            <m:t>𝑣</m:t>
                          </m:r>
                        </m:e>
                        <m:sup>
                          <m:r>
                            <a:rPr lang="en-AU" sz="1800" b="0" i="1" smtClean="0">
                              <a:latin typeface="Cambria Math" panose="02040503050406030204" pitchFamily="18" charset="0"/>
                              <a:ea typeface="Cambria Math" panose="02040503050406030204" pitchFamily="18" charset="0"/>
                            </a:rPr>
                            <m:t>2</m:t>
                          </m:r>
                        </m:sup>
                      </m:sSup>
                      <m:r>
                        <m:rPr>
                          <m:aln/>
                        </m:rPr>
                        <a:rPr lang="en-AU" sz="1800" b="0" i="1" smtClean="0">
                          <a:latin typeface="Cambria Math" panose="02040503050406030204" pitchFamily="18" charset="0"/>
                          <a:ea typeface="Cambria Math" panose="02040503050406030204" pitchFamily="18" charset="0"/>
                        </a:rPr>
                        <m:t>=</m:t>
                      </m:r>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4500</m:t>
                          </m:r>
                        </m:num>
                        <m:den>
                          <m:r>
                            <a:rPr lang="en-AU" sz="1800" b="0" i="1" smtClean="0">
                              <a:latin typeface="Cambria Math" panose="02040503050406030204" pitchFamily="18" charset="0"/>
                              <a:ea typeface="Cambria Math" panose="02040503050406030204" pitchFamily="18" charset="0"/>
                            </a:rPr>
                            <m:t>0</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3</m:t>
                          </m:r>
                        </m:den>
                      </m:f>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15000</m:t>
                      </m:r>
                    </m:oMath>
                    <m:oMath xmlns:m="http://schemas.openxmlformats.org/officeDocument/2006/math">
                      <m:r>
                        <a:rPr lang="en-AU" sz="1800" b="0" i="1" smtClean="0">
                          <a:latin typeface="Cambria Math" panose="02040503050406030204" pitchFamily="18" charset="0"/>
                          <a:ea typeface="Cambria Math" panose="02040503050406030204" pitchFamily="18" charset="0"/>
                        </a:rPr>
                        <m:t>𝑣</m:t>
                      </m:r>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m:t>
                      </m:r>
                      <m:rad>
                        <m:radPr>
                          <m:degHide m:val="on"/>
                          <m:ctrlPr>
                            <a:rPr lang="en-AU" sz="1800" b="0" i="1" smtClean="0">
                              <a:latin typeface="Cambria Math" panose="02040503050406030204" pitchFamily="18" charset="0"/>
                              <a:ea typeface="Cambria Math" panose="02040503050406030204" pitchFamily="18" charset="0"/>
                            </a:rPr>
                          </m:ctrlPr>
                        </m:radPr>
                        <m:deg/>
                        <m:e>
                          <m:r>
                            <a:rPr lang="en-AU" sz="1800" b="0" i="1" smtClean="0">
                              <a:latin typeface="Cambria Math" panose="02040503050406030204" pitchFamily="18" charset="0"/>
                              <a:ea typeface="Cambria Math" panose="02040503050406030204" pitchFamily="18" charset="0"/>
                            </a:rPr>
                            <m:t>15000</m:t>
                          </m:r>
                        </m:e>
                      </m:rad>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122</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4744871</m:t>
                      </m:r>
                      <m:r>
                        <a:rPr lang="en-AU" sz="1800" b="0" i="1" smtClean="0">
                          <a:latin typeface="Cambria Math" panose="02040503050406030204" pitchFamily="18" charset="0"/>
                          <a:ea typeface="Cambria Math" panose="02040503050406030204" pitchFamily="18" charset="0"/>
                        </a:rPr>
                        <m:t>…</m:t>
                      </m:r>
                      <m:r>
                        <a:rPr lang="en-AU" sz="1800" b="0" i="0" smtClean="0">
                          <a:latin typeface="Cambria Math" panose="02040503050406030204" pitchFamily="18" charset="0"/>
                          <a:ea typeface="Cambria Math" panose="02040503050406030204" pitchFamily="18" charset="0"/>
                        </a:rPr>
                        <m:t> </m:t>
                      </m:r>
                      <m:f>
                        <m:fPr>
                          <m:type m:val="lin"/>
                          <m:ctrlPr>
                            <a:rPr lang="en-AU" sz="1800" b="0" i="1" smtClean="0">
                              <a:latin typeface="Cambria Math" panose="02040503050406030204" pitchFamily="18" charset="0"/>
                              <a:ea typeface="Cambria Math" panose="02040503050406030204" pitchFamily="18" charset="0"/>
                            </a:rPr>
                          </m:ctrlPr>
                        </m:fPr>
                        <m:num>
                          <m:r>
                            <m:rPr>
                              <m:sty m:val="p"/>
                            </m:rPr>
                            <a:rPr lang="en-AU" sz="1800" b="0" i="0" smtClean="0">
                              <a:latin typeface="Cambria Math" panose="02040503050406030204" pitchFamily="18" charset="0"/>
                              <a:ea typeface="Cambria Math" panose="02040503050406030204" pitchFamily="18" charset="0"/>
                            </a:rPr>
                            <m:t>km</m:t>
                          </m:r>
                        </m:num>
                        <m:den>
                          <m:r>
                            <m:rPr>
                              <m:sty m:val="p"/>
                            </m:rPr>
                            <a:rPr lang="en-AU" sz="1800" b="0" i="0" smtClean="0">
                              <a:latin typeface="Cambria Math" panose="02040503050406030204" pitchFamily="18" charset="0"/>
                              <a:ea typeface="Cambria Math" panose="02040503050406030204" pitchFamily="18" charset="0"/>
                            </a:rPr>
                            <m:t>h</m:t>
                          </m:r>
                        </m:den>
                      </m:f>
                    </m:oMath>
                  </m:oMathPara>
                </a14:m>
                <a:endParaRPr lang="en-AU" sz="1800" b="0" dirty="0">
                  <a:ea typeface="Cambria Math" panose="02040503050406030204" pitchFamily="18" charset="0"/>
                </a:endParaRPr>
              </a:p>
              <a:p>
                <a:pPr>
                  <a:spcAft>
                    <a:spcPts val="0"/>
                  </a:spcAft>
                </a:pPr>
                <a:r>
                  <a:rPr lang="en-AU" sz="1800" dirty="0">
                    <a:ea typeface="Cambria Math" panose="02040503050406030204" pitchFamily="18" charset="0"/>
                  </a:rPr>
                  <a:t>The speed of the car n</a:t>
                </a:r>
                <a:r>
                  <a:rPr lang="en-AU" sz="1800" b="0" dirty="0">
                    <a:ea typeface="Cambria Math" panose="02040503050406030204" pitchFamily="18" charset="0"/>
                  </a:rPr>
                  <a:t>eeds to be below </a:t>
                </a:r>
                <a14:m>
                  <m:oMath xmlns:m="http://schemas.openxmlformats.org/officeDocument/2006/math">
                    <m:r>
                      <a:rPr lang="en-AU" sz="1800" b="0" i="1" smtClean="0">
                        <a:latin typeface="Cambria Math" panose="02040503050406030204" pitchFamily="18" charset="0"/>
                        <a:ea typeface="Cambria Math" panose="02040503050406030204" pitchFamily="18" charset="0"/>
                      </a:rPr>
                      <m:t>122</m:t>
                    </m:r>
                    <m:r>
                      <a:rPr lang="en-AU" sz="1800" b="0" i="1" smtClean="0">
                        <a:latin typeface="Cambria Math" panose="02040503050406030204" pitchFamily="18" charset="0"/>
                        <a:ea typeface="Cambria Math" panose="02040503050406030204" pitchFamily="18" charset="0"/>
                      </a:rPr>
                      <m:t> </m:t>
                    </m:r>
                    <m:f>
                      <m:fPr>
                        <m:type m:val="lin"/>
                        <m:ctrlPr>
                          <a:rPr lang="en-AU" sz="1800" b="0" i="1" smtClean="0">
                            <a:latin typeface="Cambria Math" panose="02040503050406030204" pitchFamily="18" charset="0"/>
                            <a:ea typeface="Cambria Math" panose="02040503050406030204" pitchFamily="18" charset="0"/>
                          </a:rPr>
                        </m:ctrlPr>
                      </m:fPr>
                      <m:num>
                        <m:r>
                          <m:rPr>
                            <m:sty m:val="p"/>
                          </m:rPr>
                          <a:rPr lang="en-AU" sz="1800" b="0" i="0" smtClean="0">
                            <a:latin typeface="Cambria Math" panose="02040503050406030204" pitchFamily="18" charset="0"/>
                            <a:ea typeface="Cambria Math" panose="02040503050406030204" pitchFamily="18" charset="0"/>
                          </a:rPr>
                          <m:t>km</m:t>
                        </m:r>
                      </m:num>
                      <m:den>
                        <m:r>
                          <m:rPr>
                            <m:sty m:val="p"/>
                          </m:rPr>
                          <a:rPr lang="en-AU" sz="1800" b="0" i="0" smtClean="0">
                            <a:latin typeface="Cambria Math" panose="02040503050406030204" pitchFamily="18" charset="0"/>
                            <a:ea typeface="Cambria Math" panose="02040503050406030204" pitchFamily="18" charset="0"/>
                          </a:rPr>
                          <m:t>h</m:t>
                        </m:r>
                      </m:den>
                    </m:f>
                  </m:oMath>
                </a14:m>
                <a:r>
                  <a:rPr lang="en-AU" sz="1800" b="0" dirty="0">
                    <a:ea typeface="Cambria Math" panose="02040503050406030204" pitchFamily="18" charset="0"/>
                  </a:rPr>
                  <a:t>.</a:t>
                </a:r>
              </a:p>
              <a:p>
                <a:pPr>
                  <a:spcAft>
                    <a:spcPts val="0"/>
                  </a:spcAft>
                </a:pPr>
                <a:endParaRPr lang="en-AU" sz="1800" b="0" dirty="0">
                  <a:ea typeface="Cambria Math" panose="02040503050406030204" pitchFamily="18" charset="0"/>
                </a:endParaRPr>
              </a:p>
            </p:txBody>
          </p:sp>
        </mc:Choice>
        <mc:Fallback xmlns="">
          <p:sp>
            <p:nvSpPr>
              <p:cNvPr id="8" name="Text Placeholder 11">
                <a:extLst>
                  <a:ext uri="{FF2B5EF4-FFF2-40B4-BE49-F238E27FC236}">
                    <a16:creationId xmlns:a16="http://schemas.microsoft.com/office/drawing/2014/main" id="{4B53C4A2-9B21-61E1-FD36-00F8BA550D61}"/>
                  </a:ext>
                </a:extLst>
              </p:cNvPr>
              <p:cNvSpPr txBox="1">
                <a:spLocks noRot="1" noChangeAspect="1" noMove="1" noResize="1" noEditPoints="1" noAdjustHandles="1" noChangeArrowheads="1" noChangeShapeType="1" noTextEdit="1"/>
              </p:cNvSpPr>
              <p:nvPr/>
            </p:nvSpPr>
            <p:spPr>
              <a:xfrm>
                <a:off x="6648148" y="1793287"/>
                <a:ext cx="5183852" cy="4691940"/>
              </a:xfrm>
              <a:prstGeom prst="rect">
                <a:avLst/>
              </a:prstGeom>
              <a:blipFill>
                <a:blip r:embed="rId7"/>
                <a:stretch>
                  <a:fillRect l="-2824" r="-10235" b="-2208"/>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6C4400A1-718F-63EF-989E-C3CD44C8E97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dirty="0"/>
          </a:p>
        </p:txBody>
      </p:sp>
      <p:cxnSp>
        <p:nvCxnSpPr>
          <p:cNvPr id="5" name="Straight Connector 4">
            <a:extLst>
              <a:ext uri="{FF2B5EF4-FFF2-40B4-BE49-F238E27FC236}">
                <a16:creationId xmlns:a16="http://schemas.microsoft.com/office/drawing/2014/main" id="{7B76633D-2919-A8E9-552E-DF9A0E1FB5E5}"/>
              </a:ext>
              <a:ext uri="{C183D7F6-B498-43B3-948B-1728B52AA6E4}">
                <adec:decorative xmlns:adec="http://schemas.microsoft.com/office/drawing/2017/decorative" val="1"/>
              </a:ext>
            </a:extLst>
          </p:cNvPr>
          <p:cNvCxnSpPr/>
          <p:nvPr/>
        </p:nvCxnSpPr>
        <p:spPr>
          <a:xfrm>
            <a:off x="6096000" y="1797357"/>
            <a:ext cx="0" cy="471864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71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589936" cy="352090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200000"/>
                  </a:lnSpc>
                  <a:spcAft>
                    <a:spcPts val="600"/>
                  </a:spcAft>
                  <a:buFont typeface="Arial" panose="020B0604020202020204" pitchFamily="34" charset="0"/>
                  <a:buChar char="•"/>
                </a:pPr>
                <a:r>
                  <a:rPr lang="en-AU" sz="2000" dirty="0"/>
                  <a:t>To be able to solve problems involving quadratic formulas of the form </a:t>
                </a:r>
                <a14:m>
                  <m:oMath xmlns:m="http://schemas.openxmlformats.org/officeDocument/2006/math">
                    <m:r>
                      <a:rPr lang="en-AU" sz="2000" i="1">
                        <a:latin typeface="Cambria Math" panose="02040503050406030204" pitchFamily="18" charset="0"/>
                      </a:rPr>
                      <m:t>𝑦</m:t>
                    </m:r>
                    <m:r>
                      <a:rPr lang="en-AU" sz="2000" i="1">
                        <a:latin typeface="Cambria Math" panose="02040503050406030204" pitchFamily="18" charset="0"/>
                      </a:rPr>
                      <m:t>=</m:t>
                    </m:r>
                    <m:r>
                      <a:rPr lang="en-AU" sz="2000" i="1">
                        <a:latin typeface="Cambria Math" panose="02040503050406030204" pitchFamily="18" charset="0"/>
                      </a:rPr>
                      <m:t>𝑎</m:t>
                    </m:r>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2</m:t>
                        </m:r>
                      </m:sup>
                    </m:sSup>
                    <m:r>
                      <a:rPr lang="en-AU" sz="2000" i="1">
                        <a:latin typeface="Cambria Math" panose="02040503050406030204" pitchFamily="18" charset="0"/>
                      </a:rPr>
                      <m:t>+</m:t>
                    </m:r>
                    <m:r>
                      <a:rPr lang="en-AU" sz="2000" i="1">
                        <a:latin typeface="Cambria Math" panose="02040503050406030204" pitchFamily="18" charset="0"/>
                      </a:rPr>
                      <m:t>𝑐</m:t>
                    </m:r>
                  </m:oMath>
                </a14:m>
                <a:r>
                  <a:rPr lang="en-AU" sz="2000" b="1" dirty="0">
                    <a:solidFill>
                      <a:schemeClr val="accent1"/>
                    </a:solidFill>
                    <a:latin typeface="+mj-lt"/>
                    <a:cs typeface="Arial" panose="020B0604020202020204" pitchFamily="34" charset="0"/>
                  </a:rPr>
                  <a:t>.</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200000"/>
                  </a:lnSpc>
                  <a:buFont typeface="Arial" panose="020B0604020202020204" pitchFamily="34" charset="0"/>
                  <a:buChar char="•"/>
                </a:pPr>
                <a:r>
                  <a:rPr lang="en-AU" sz="2000" dirty="0"/>
                  <a:t>I can substitute values into a quadratic formula.</a:t>
                </a:r>
              </a:p>
              <a:p>
                <a:pPr marL="342900" lvl="0" indent="-342900">
                  <a:lnSpc>
                    <a:spcPct val="200000"/>
                  </a:lnSpc>
                  <a:buFont typeface="Arial" panose="020B0604020202020204" pitchFamily="34" charset="0"/>
                  <a:buChar char="•"/>
                </a:pPr>
                <a:r>
                  <a:rPr lang="en-AU" sz="2000" dirty="0"/>
                  <a:t>I can change the subject of quadratic formulas of the form </a:t>
                </a:r>
                <a14:m>
                  <m:oMath xmlns:m="http://schemas.openxmlformats.org/officeDocument/2006/math">
                    <m:r>
                      <a:rPr lang="en-AU" sz="2000" i="1">
                        <a:latin typeface="Cambria Math" panose="02040503050406030204" pitchFamily="18" charset="0"/>
                      </a:rPr>
                      <m:t>𝑦</m:t>
                    </m:r>
                    <m:r>
                      <a:rPr lang="en-AU" sz="2000" i="1">
                        <a:latin typeface="Cambria Math" panose="02040503050406030204" pitchFamily="18" charset="0"/>
                      </a:rPr>
                      <m:t>=</m:t>
                    </m:r>
                    <m:r>
                      <a:rPr lang="en-AU" sz="2000" i="1">
                        <a:latin typeface="Cambria Math" panose="02040503050406030204" pitchFamily="18" charset="0"/>
                      </a:rPr>
                      <m:t>𝑎</m:t>
                    </m:r>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2</m:t>
                        </m:r>
                      </m:sup>
                    </m:sSup>
                    <m:r>
                      <a:rPr lang="en-AU" sz="2000" i="1">
                        <a:latin typeface="Cambria Math" panose="02040503050406030204" pitchFamily="18" charset="0"/>
                      </a:rPr>
                      <m:t>+</m:t>
                    </m:r>
                    <m:r>
                      <a:rPr lang="en-AU" sz="2000" i="1">
                        <a:latin typeface="Cambria Math" panose="02040503050406030204" pitchFamily="18" charset="0"/>
                      </a:rPr>
                      <m:t>𝑐</m:t>
                    </m:r>
                  </m:oMath>
                </a14:m>
                <a:r>
                  <a:rPr lang="en-AU" sz="2000" dirty="0"/>
                  <a:t>.</a:t>
                </a:r>
              </a:p>
              <a:p>
                <a:pPr marL="342900" lvl="0" indent="-342900">
                  <a:lnSpc>
                    <a:spcPct val="200000"/>
                  </a:lnSpc>
                  <a:buFont typeface="Arial" panose="020B0604020202020204" pitchFamily="34" charset="0"/>
                  <a:buChar char="•"/>
                </a:pPr>
                <a:r>
                  <a:rPr lang="en-AU" sz="2000" dirty="0"/>
                  <a:t>I can make decisions about the solution of a problem involving a quadratic formula.</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589936" cy="3520900"/>
              </a:xfrm>
              <a:prstGeom prst="rect">
                <a:avLst/>
              </a:prstGeom>
              <a:blipFill>
                <a:blip r:embed="rId3"/>
                <a:stretch>
                  <a:fillRect l="-1368" b="-364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r>
              <a:rPr lang="en-AU" dirty="0">
                <a:ea typeface="Calibri" panose="020F0502020204030204" pitchFamily="34" charset="0"/>
              </a:rPr>
              <a:t>.</a:t>
            </a:r>
            <a:endParaRPr lang="en-AU"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a:t>
            </a:r>
            <a:r>
              <a:rPr lang="en-AU" sz="1200">
                <a:solidFill>
                  <a:schemeClr val="bg1"/>
                </a:solidFill>
              </a:rPr>
              <a:t>), 2026.</a:t>
            </a:r>
            <a:endParaRPr lang="en-AU" sz="1200" dirty="0">
              <a:solidFill>
                <a:schemeClr val="bg1"/>
              </a:solidFill>
            </a:endParaRP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033005-E72C-A939-7D38-AB6D4657D6F0}"/>
              </a:ext>
            </a:extLst>
          </p:cNvPr>
          <p:cNvSpPr>
            <a:spLocks noGrp="1"/>
          </p:cNvSpPr>
          <p:nvPr>
            <p:ph type="title"/>
          </p:nvPr>
        </p:nvSpPr>
        <p:spPr/>
        <p:txBody>
          <a:bodyPr/>
          <a:lstStyle/>
          <a:p>
            <a:r>
              <a:rPr lang="en-AU" dirty="0"/>
              <a:t>Inverse operations</a:t>
            </a:r>
          </a:p>
        </p:txBody>
      </p:sp>
      <p:sp>
        <p:nvSpPr>
          <p:cNvPr id="4" name="Text Placeholder 3">
            <a:extLst>
              <a:ext uri="{FF2B5EF4-FFF2-40B4-BE49-F238E27FC236}">
                <a16:creationId xmlns:a16="http://schemas.microsoft.com/office/drawing/2014/main" id="{B00D2442-E4A7-B059-33F8-48C0ABD77AA2}"/>
              </a:ext>
            </a:extLst>
          </p:cNvPr>
          <p:cNvSpPr>
            <a:spLocks noGrp="1"/>
          </p:cNvSpPr>
          <p:nvPr>
            <p:ph type="body" sz="quarter" idx="18"/>
          </p:nvPr>
        </p:nvSpPr>
        <p:spPr/>
        <p:txBody>
          <a:bodyPr/>
          <a:lstStyle/>
          <a:p>
            <a:r>
              <a:rPr lang="en-AU" dirty="0"/>
              <a:t>Write the inverse operation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B1B03F-7318-9C35-C89F-CE11B1ED5EDA}"/>
                  </a:ext>
                </a:extLst>
              </p:cNvPr>
              <p:cNvSpPr txBox="1"/>
              <p:nvPr/>
            </p:nvSpPr>
            <p:spPr>
              <a:xfrm>
                <a:off x="723680" y="1714500"/>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m:t>
                      </m:r>
                      <m:r>
                        <a:rPr lang="en-AU" sz="2800" b="0" i="1" smtClean="0">
                          <a:latin typeface="Cambria Math" panose="02040503050406030204" pitchFamily="18" charset="0"/>
                        </a:rPr>
                        <m:t>3</m:t>
                      </m:r>
                    </m:oMath>
                  </m:oMathPara>
                </a14:m>
                <a:endParaRPr lang="en-AU" sz="2800" dirty="0"/>
              </a:p>
            </p:txBody>
          </p:sp>
        </mc:Choice>
        <mc:Fallback xmlns="">
          <p:sp>
            <p:nvSpPr>
              <p:cNvPr id="6" name="TextBox 5">
                <a:extLst>
                  <a:ext uri="{FF2B5EF4-FFF2-40B4-BE49-F238E27FC236}">
                    <a16:creationId xmlns:a16="http://schemas.microsoft.com/office/drawing/2014/main" id="{50B1B03F-7318-9C35-C89F-CE11B1ED5EDA}"/>
                  </a:ext>
                </a:extLst>
              </p:cNvPr>
              <p:cNvSpPr txBox="1">
                <a:spLocks noRot="1" noChangeAspect="1" noMove="1" noResize="1" noEditPoints="1" noAdjustHandles="1" noChangeArrowheads="1" noChangeShapeType="1" noTextEdit="1"/>
              </p:cNvSpPr>
              <p:nvPr/>
            </p:nvSpPr>
            <p:spPr>
              <a:xfrm>
                <a:off x="723680" y="1714500"/>
                <a:ext cx="803783" cy="47798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2472971-E5A7-9C12-BECC-F7E42B4D9559}"/>
                  </a:ext>
                </a:extLst>
              </p:cNvPr>
              <p:cNvSpPr txBox="1"/>
              <p:nvPr/>
            </p:nvSpPr>
            <p:spPr>
              <a:xfrm>
                <a:off x="723680" y="2682589"/>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i="1">
                          <a:latin typeface="Cambria Math" panose="02040503050406030204" pitchFamily="18" charset="0"/>
                        </a:rPr>
                        <m:t>−</m:t>
                      </m:r>
                      <m:r>
                        <a:rPr lang="en-AU" sz="2800" b="0" i="1" smtClean="0">
                          <a:latin typeface="Cambria Math" panose="02040503050406030204" pitchFamily="18" charset="0"/>
                        </a:rPr>
                        <m:t>3</m:t>
                      </m:r>
                    </m:oMath>
                  </m:oMathPara>
                </a14:m>
                <a:endParaRPr lang="en-AU" sz="2800" dirty="0"/>
              </a:p>
            </p:txBody>
          </p:sp>
        </mc:Choice>
        <mc:Fallback xmlns="">
          <p:sp>
            <p:nvSpPr>
              <p:cNvPr id="9" name="TextBox 8">
                <a:extLst>
                  <a:ext uri="{FF2B5EF4-FFF2-40B4-BE49-F238E27FC236}">
                    <a16:creationId xmlns:a16="http://schemas.microsoft.com/office/drawing/2014/main" id="{22472971-E5A7-9C12-BECC-F7E42B4D9559}"/>
                  </a:ext>
                </a:extLst>
              </p:cNvPr>
              <p:cNvSpPr txBox="1">
                <a:spLocks noRot="1" noChangeAspect="1" noMove="1" noResize="1" noEditPoints="1" noAdjustHandles="1" noChangeArrowheads="1" noChangeShapeType="1" noTextEdit="1"/>
              </p:cNvSpPr>
              <p:nvPr/>
            </p:nvSpPr>
            <p:spPr>
              <a:xfrm>
                <a:off x="723680" y="2682589"/>
                <a:ext cx="803783" cy="4779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1417BF1-EBCE-3F80-854D-D3F3450F3CCC}"/>
                  </a:ext>
                </a:extLst>
              </p:cNvPr>
              <p:cNvSpPr txBox="1"/>
              <p:nvPr/>
            </p:nvSpPr>
            <p:spPr>
              <a:xfrm>
                <a:off x="723680" y="3650678"/>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ea typeface="Cambria Math" panose="02040503050406030204" pitchFamily="18" charset="0"/>
                        </a:rPr>
                        <m:t>×</m:t>
                      </m:r>
                      <m:r>
                        <a:rPr lang="en-AU" sz="2800" b="0" i="1" smtClean="0">
                          <a:latin typeface="Cambria Math" panose="02040503050406030204" pitchFamily="18" charset="0"/>
                        </a:rPr>
                        <m:t>3</m:t>
                      </m:r>
                    </m:oMath>
                  </m:oMathPara>
                </a14:m>
                <a:endParaRPr lang="en-AU" sz="2800" dirty="0"/>
              </a:p>
            </p:txBody>
          </p:sp>
        </mc:Choice>
        <mc:Fallback xmlns="">
          <p:sp>
            <p:nvSpPr>
              <p:cNvPr id="10" name="TextBox 9">
                <a:extLst>
                  <a:ext uri="{FF2B5EF4-FFF2-40B4-BE49-F238E27FC236}">
                    <a16:creationId xmlns:a16="http://schemas.microsoft.com/office/drawing/2014/main" id="{31417BF1-EBCE-3F80-854D-D3F3450F3CCC}"/>
                  </a:ext>
                </a:extLst>
              </p:cNvPr>
              <p:cNvSpPr txBox="1">
                <a:spLocks noRot="1" noChangeAspect="1" noMove="1" noResize="1" noEditPoints="1" noAdjustHandles="1" noChangeArrowheads="1" noChangeShapeType="1" noTextEdit="1"/>
              </p:cNvSpPr>
              <p:nvPr/>
            </p:nvSpPr>
            <p:spPr>
              <a:xfrm>
                <a:off x="723680" y="3650678"/>
                <a:ext cx="803783" cy="47798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266926F-FA25-D6E3-EAD5-EEE6B245D431}"/>
                  </a:ext>
                </a:extLst>
              </p:cNvPr>
              <p:cNvSpPr txBox="1"/>
              <p:nvPr/>
            </p:nvSpPr>
            <p:spPr>
              <a:xfrm>
                <a:off x="723680" y="4618767"/>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ea typeface="Cambria Math" panose="02040503050406030204" pitchFamily="18" charset="0"/>
                        </a:rPr>
                        <m:t>÷</m:t>
                      </m:r>
                      <m:r>
                        <a:rPr lang="en-AU" sz="2800" b="0" i="1" smtClean="0">
                          <a:latin typeface="Cambria Math" panose="02040503050406030204" pitchFamily="18" charset="0"/>
                        </a:rPr>
                        <m:t>3</m:t>
                      </m:r>
                    </m:oMath>
                  </m:oMathPara>
                </a14:m>
                <a:endParaRPr lang="en-AU" sz="2800" dirty="0"/>
              </a:p>
            </p:txBody>
          </p:sp>
        </mc:Choice>
        <mc:Fallback xmlns="">
          <p:sp>
            <p:nvSpPr>
              <p:cNvPr id="11" name="TextBox 10">
                <a:extLst>
                  <a:ext uri="{FF2B5EF4-FFF2-40B4-BE49-F238E27FC236}">
                    <a16:creationId xmlns:a16="http://schemas.microsoft.com/office/drawing/2014/main" id="{7266926F-FA25-D6E3-EAD5-EEE6B245D431}"/>
                  </a:ext>
                </a:extLst>
              </p:cNvPr>
              <p:cNvSpPr txBox="1">
                <a:spLocks noRot="1" noChangeAspect="1" noMove="1" noResize="1" noEditPoints="1" noAdjustHandles="1" noChangeArrowheads="1" noChangeShapeType="1" noTextEdit="1"/>
              </p:cNvSpPr>
              <p:nvPr/>
            </p:nvSpPr>
            <p:spPr>
              <a:xfrm>
                <a:off x="723680" y="4618767"/>
                <a:ext cx="803783" cy="4779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7DAD1BF-B6B4-598C-76BE-50DD25D48B73}"/>
                  </a:ext>
                </a:extLst>
              </p:cNvPr>
              <p:cNvSpPr txBox="1"/>
              <p:nvPr/>
            </p:nvSpPr>
            <p:spPr>
              <a:xfrm>
                <a:off x="723680" y="5586857"/>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2800" i="1" smtClean="0">
                              <a:latin typeface="Cambria Math" panose="02040503050406030204" pitchFamily="18" charset="0"/>
                            </a:rPr>
                          </m:ctrlPr>
                        </m:sSupPr>
                        <m:e>
                          <m:r>
                            <a:rPr lang="en-AU" sz="2800" b="0" i="1" smtClean="0">
                              <a:latin typeface="Cambria Math" panose="02040503050406030204" pitchFamily="18" charset="0"/>
                            </a:rPr>
                            <m:t>3</m:t>
                          </m:r>
                        </m:e>
                        <m:sup>
                          <m:r>
                            <a:rPr lang="en-AU" sz="2800" b="0" i="1" smtClean="0">
                              <a:latin typeface="Cambria Math" panose="02040503050406030204" pitchFamily="18" charset="0"/>
                            </a:rPr>
                            <m:t>2</m:t>
                          </m:r>
                        </m:sup>
                      </m:sSup>
                    </m:oMath>
                  </m:oMathPara>
                </a14:m>
                <a:endParaRPr lang="en-AU" sz="2800" dirty="0"/>
              </a:p>
            </p:txBody>
          </p:sp>
        </mc:Choice>
        <mc:Fallback xmlns="">
          <p:sp>
            <p:nvSpPr>
              <p:cNvPr id="12" name="TextBox 11">
                <a:extLst>
                  <a:ext uri="{FF2B5EF4-FFF2-40B4-BE49-F238E27FC236}">
                    <a16:creationId xmlns:a16="http://schemas.microsoft.com/office/drawing/2014/main" id="{77DAD1BF-B6B4-598C-76BE-50DD25D48B73}"/>
                  </a:ext>
                </a:extLst>
              </p:cNvPr>
              <p:cNvSpPr txBox="1">
                <a:spLocks noRot="1" noChangeAspect="1" noMove="1" noResize="1" noEditPoints="1" noAdjustHandles="1" noChangeArrowheads="1" noChangeShapeType="1" noTextEdit="1"/>
              </p:cNvSpPr>
              <p:nvPr/>
            </p:nvSpPr>
            <p:spPr>
              <a:xfrm>
                <a:off x="723680" y="5586857"/>
                <a:ext cx="803783" cy="47798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676FDDF-8D75-727C-2D66-E83ECA25BFBB}"/>
                  </a:ext>
                </a:extLst>
              </p:cNvPr>
              <p:cNvSpPr txBox="1"/>
              <p:nvPr/>
            </p:nvSpPr>
            <p:spPr>
              <a:xfrm>
                <a:off x="5427298" y="1714500"/>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m:t>
                      </m:r>
                      <m:r>
                        <a:rPr lang="en-AU" sz="2800" b="0" i="1" smtClean="0">
                          <a:latin typeface="Cambria Math" panose="02040503050406030204" pitchFamily="18" charset="0"/>
                        </a:rPr>
                        <m:t>𝑥</m:t>
                      </m:r>
                    </m:oMath>
                  </m:oMathPara>
                </a14:m>
                <a:endParaRPr lang="en-AU" sz="2800" dirty="0"/>
              </a:p>
            </p:txBody>
          </p:sp>
        </mc:Choice>
        <mc:Fallback xmlns="">
          <p:sp>
            <p:nvSpPr>
              <p:cNvPr id="13" name="TextBox 12">
                <a:extLst>
                  <a:ext uri="{FF2B5EF4-FFF2-40B4-BE49-F238E27FC236}">
                    <a16:creationId xmlns:a16="http://schemas.microsoft.com/office/drawing/2014/main" id="{6676FDDF-8D75-727C-2D66-E83ECA25BFBB}"/>
                  </a:ext>
                </a:extLst>
              </p:cNvPr>
              <p:cNvSpPr txBox="1">
                <a:spLocks noRot="1" noChangeAspect="1" noMove="1" noResize="1" noEditPoints="1" noAdjustHandles="1" noChangeArrowheads="1" noChangeShapeType="1" noTextEdit="1"/>
              </p:cNvSpPr>
              <p:nvPr/>
            </p:nvSpPr>
            <p:spPr>
              <a:xfrm>
                <a:off x="5427298" y="1714500"/>
                <a:ext cx="803783" cy="47798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A86EB6A-7629-2F2C-6348-AF2210972C7C}"/>
                  </a:ext>
                </a:extLst>
              </p:cNvPr>
              <p:cNvSpPr txBox="1"/>
              <p:nvPr/>
            </p:nvSpPr>
            <p:spPr>
              <a:xfrm>
                <a:off x="5427298" y="2646221"/>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rPr>
                        <m:t>+</m:t>
                      </m:r>
                      <m:r>
                        <a:rPr lang="en-AU" sz="2800" b="0" i="1" smtClean="0">
                          <a:latin typeface="Cambria Math" panose="02040503050406030204" pitchFamily="18" charset="0"/>
                        </a:rPr>
                        <m:t>3</m:t>
                      </m:r>
                      <m:r>
                        <a:rPr lang="en-AU" sz="2800" b="0" i="1" smtClean="0">
                          <a:latin typeface="Cambria Math" panose="02040503050406030204" pitchFamily="18" charset="0"/>
                        </a:rPr>
                        <m:t>𝑥</m:t>
                      </m:r>
                    </m:oMath>
                  </m:oMathPara>
                </a14:m>
                <a:endParaRPr lang="en-AU" sz="2800" dirty="0"/>
              </a:p>
            </p:txBody>
          </p:sp>
        </mc:Choice>
        <mc:Fallback xmlns="">
          <p:sp>
            <p:nvSpPr>
              <p:cNvPr id="14" name="TextBox 13">
                <a:extLst>
                  <a:ext uri="{FF2B5EF4-FFF2-40B4-BE49-F238E27FC236}">
                    <a16:creationId xmlns:a16="http://schemas.microsoft.com/office/drawing/2014/main" id="{6A86EB6A-7629-2F2C-6348-AF2210972C7C}"/>
                  </a:ext>
                </a:extLst>
              </p:cNvPr>
              <p:cNvSpPr txBox="1">
                <a:spLocks noRot="1" noChangeAspect="1" noMove="1" noResize="1" noEditPoints="1" noAdjustHandles="1" noChangeArrowheads="1" noChangeShapeType="1" noTextEdit="1"/>
              </p:cNvSpPr>
              <p:nvPr/>
            </p:nvSpPr>
            <p:spPr>
              <a:xfrm>
                <a:off x="5427298" y="2646221"/>
                <a:ext cx="803783" cy="47798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738D44D-3A67-C4DB-2E2C-346DE13669AC}"/>
                  </a:ext>
                </a:extLst>
              </p:cNvPr>
              <p:cNvSpPr txBox="1"/>
              <p:nvPr/>
            </p:nvSpPr>
            <p:spPr>
              <a:xfrm>
                <a:off x="5427298" y="3546768"/>
                <a:ext cx="803783" cy="827803"/>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ea typeface="Cambria Math" panose="02040503050406030204" pitchFamily="18" charset="0"/>
                        </a:rPr>
                        <m:t>÷</m:t>
                      </m:r>
                      <m:f>
                        <m:fPr>
                          <m:ctrlPr>
                            <a:rPr lang="en-AU" sz="2800" b="0" i="1" smtClean="0">
                              <a:latin typeface="Cambria Math" panose="02040503050406030204" pitchFamily="18" charset="0"/>
                              <a:ea typeface="Cambria Math" panose="02040503050406030204" pitchFamily="18" charset="0"/>
                            </a:rPr>
                          </m:ctrlPr>
                        </m:fPr>
                        <m:num>
                          <m:r>
                            <a:rPr lang="en-AU" sz="2800" b="0" i="1" smtClean="0">
                              <a:latin typeface="Cambria Math" panose="02040503050406030204" pitchFamily="18" charset="0"/>
                              <a:ea typeface="Cambria Math" panose="02040503050406030204" pitchFamily="18" charset="0"/>
                            </a:rPr>
                            <m:t>1</m:t>
                          </m:r>
                        </m:num>
                        <m:den>
                          <m:r>
                            <a:rPr lang="en-AU" sz="2800" b="0" i="1" smtClean="0">
                              <a:latin typeface="Cambria Math" panose="02040503050406030204" pitchFamily="18" charset="0"/>
                              <a:ea typeface="Cambria Math" panose="02040503050406030204" pitchFamily="18" charset="0"/>
                            </a:rPr>
                            <m:t>2</m:t>
                          </m:r>
                        </m:den>
                      </m:f>
                    </m:oMath>
                  </m:oMathPara>
                </a14:m>
                <a:endParaRPr lang="en-AU" sz="2800" dirty="0"/>
              </a:p>
            </p:txBody>
          </p:sp>
        </mc:Choice>
        <mc:Fallback xmlns="">
          <p:sp>
            <p:nvSpPr>
              <p:cNvPr id="15" name="TextBox 14">
                <a:extLst>
                  <a:ext uri="{FF2B5EF4-FFF2-40B4-BE49-F238E27FC236}">
                    <a16:creationId xmlns:a16="http://schemas.microsoft.com/office/drawing/2014/main" id="{7738D44D-3A67-C4DB-2E2C-346DE13669AC}"/>
                  </a:ext>
                </a:extLst>
              </p:cNvPr>
              <p:cNvSpPr txBox="1">
                <a:spLocks noRot="1" noChangeAspect="1" noMove="1" noResize="1" noEditPoints="1" noAdjustHandles="1" noChangeArrowheads="1" noChangeShapeType="1" noTextEdit="1"/>
              </p:cNvSpPr>
              <p:nvPr/>
            </p:nvSpPr>
            <p:spPr>
              <a:xfrm>
                <a:off x="5427298" y="3546768"/>
                <a:ext cx="803783" cy="82780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0674223-5DF3-8870-3977-06C3750370A6}"/>
                  </a:ext>
                </a:extLst>
              </p:cNvPr>
              <p:cNvSpPr txBox="1"/>
              <p:nvPr/>
            </p:nvSpPr>
            <p:spPr>
              <a:xfrm>
                <a:off x="5427298" y="4655137"/>
                <a:ext cx="803783" cy="477982"/>
              </a:xfrm>
              <a:prstGeom prst="rect">
                <a:avLst/>
              </a:prstGeom>
              <a:noFill/>
            </p:spPr>
            <p:txBody>
              <a:bodyPr wrap="square" lIns="0" tIns="0" rIns="0" bIns="0" rtlCol="0">
                <a:noAutofit/>
              </a:bodyPr>
              <a:lstStyle/>
              <a:p>
                <a:pPr/>
                <a14:m>
                  <m:oMathPara xmlns:m="http://schemas.openxmlformats.org/officeDocument/2006/math">
                    <m:oMathParaPr>
                      <m:jc m:val="centerGroup"/>
                    </m:oMathParaPr>
                    <m:oMath xmlns:m="http://schemas.openxmlformats.org/officeDocument/2006/math">
                      <m:sSup>
                        <m:sSupPr>
                          <m:ctrlPr>
                            <a:rPr lang="en-AU" sz="2800" i="1">
                              <a:latin typeface="Cambria Math" panose="02040503050406030204" pitchFamily="18" charset="0"/>
                            </a:rPr>
                          </m:ctrlPr>
                        </m:sSupPr>
                        <m:e>
                          <m:r>
                            <a:rPr lang="en-AU" sz="2800" i="1">
                              <a:latin typeface="Cambria Math" panose="02040503050406030204" pitchFamily="18" charset="0"/>
                            </a:rPr>
                            <m:t>𝑥</m:t>
                          </m:r>
                        </m:e>
                        <m:sup>
                          <m:r>
                            <a:rPr lang="en-AU" sz="2800" i="1">
                              <a:latin typeface="Cambria Math" panose="02040503050406030204" pitchFamily="18" charset="0"/>
                            </a:rPr>
                            <m:t>2</m:t>
                          </m:r>
                        </m:sup>
                      </m:sSup>
                    </m:oMath>
                  </m:oMathPara>
                </a14:m>
                <a:endParaRPr lang="en-AU" sz="2800" dirty="0"/>
              </a:p>
            </p:txBody>
          </p:sp>
        </mc:Choice>
        <mc:Fallback xmlns="">
          <p:sp>
            <p:nvSpPr>
              <p:cNvPr id="16" name="TextBox 15">
                <a:extLst>
                  <a:ext uri="{FF2B5EF4-FFF2-40B4-BE49-F238E27FC236}">
                    <a16:creationId xmlns:a16="http://schemas.microsoft.com/office/drawing/2014/main" id="{C0674223-5DF3-8870-3977-06C3750370A6}"/>
                  </a:ext>
                </a:extLst>
              </p:cNvPr>
              <p:cNvSpPr txBox="1">
                <a:spLocks noRot="1" noChangeAspect="1" noMove="1" noResize="1" noEditPoints="1" noAdjustHandles="1" noChangeArrowheads="1" noChangeShapeType="1" noTextEdit="1"/>
              </p:cNvSpPr>
              <p:nvPr/>
            </p:nvSpPr>
            <p:spPr>
              <a:xfrm>
                <a:off x="5427298" y="4655137"/>
                <a:ext cx="803783" cy="47798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0432BEB-335F-B5F6-B78E-DC5CC0FD7390}"/>
                  </a:ext>
                </a:extLst>
              </p:cNvPr>
              <p:cNvSpPr txBox="1"/>
              <p:nvPr/>
            </p:nvSpPr>
            <p:spPr>
              <a:xfrm>
                <a:off x="5427297" y="5586857"/>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ad>
                        <m:radPr>
                          <m:degHide m:val="on"/>
                          <m:ctrlPr>
                            <a:rPr lang="en-AU" sz="2800" i="1" smtClean="0">
                              <a:latin typeface="Cambria Math" panose="02040503050406030204" pitchFamily="18" charset="0"/>
                            </a:rPr>
                          </m:ctrlPr>
                        </m:radPr>
                        <m:deg/>
                        <m:e>
                          <m:r>
                            <a:rPr lang="en-AU" sz="2800" b="0" i="1" smtClean="0">
                              <a:latin typeface="Cambria Math" panose="02040503050406030204" pitchFamily="18" charset="0"/>
                            </a:rPr>
                            <m:t>3</m:t>
                          </m:r>
                          <m:r>
                            <a:rPr lang="en-AU" sz="2800" b="0" i="1" smtClean="0">
                              <a:latin typeface="Cambria Math" panose="02040503050406030204" pitchFamily="18" charset="0"/>
                            </a:rPr>
                            <m:t>𝑥</m:t>
                          </m:r>
                        </m:e>
                      </m:rad>
                    </m:oMath>
                  </m:oMathPara>
                </a14:m>
                <a:endParaRPr lang="en-AU" sz="2800" dirty="0"/>
              </a:p>
            </p:txBody>
          </p:sp>
        </mc:Choice>
        <mc:Fallback xmlns="">
          <p:sp>
            <p:nvSpPr>
              <p:cNvPr id="17" name="TextBox 16">
                <a:extLst>
                  <a:ext uri="{FF2B5EF4-FFF2-40B4-BE49-F238E27FC236}">
                    <a16:creationId xmlns:a16="http://schemas.microsoft.com/office/drawing/2014/main" id="{30432BEB-335F-B5F6-B78E-DC5CC0FD7390}"/>
                  </a:ext>
                </a:extLst>
              </p:cNvPr>
              <p:cNvSpPr txBox="1">
                <a:spLocks noRot="1" noChangeAspect="1" noMove="1" noResize="1" noEditPoints="1" noAdjustHandles="1" noChangeArrowheads="1" noChangeShapeType="1" noTextEdit="1"/>
              </p:cNvSpPr>
              <p:nvPr/>
            </p:nvSpPr>
            <p:spPr>
              <a:xfrm>
                <a:off x="5427297" y="5586857"/>
                <a:ext cx="803783" cy="47798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0AEDBED-5F7A-6C85-E557-6455486A3D95}"/>
                  </a:ext>
                </a:extLst>
              </p:cNvPr>
              <p:cNvSpPr txBox="1"/>
              <p:nvPr/>
            </p:nvSpPr>
            <p:spPr>
              <a:xfrm>
                <a:off x="2497062" y="1714500"/>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i="1">
                          <a:latin typeface="Cambria Math" panose="02040503050406030204" pitchFamily="18" charset="0"/>
                        </a:rPr>
                        <m:t>−</m:t>
                      </m:r>
                      <m:r>
                        <a:rPr lang="en-AU" sz="2800" b="0" i="1" smtClean="0">
                          <a:latin typeface="Cambria Math" panose="02040503050406030204" pitchFamily="18" charset="0"/>
                        </a:rPr>
                        <m:t>3</m:t>
                      </m:r>
                    </m:oMath>
                  </m:oMathPara>
                </a14:m>
                <a:endParaRPr lang="en-AU" sz="2800" dirty="0"/>
              </a:p>
            </p:txBody>
          </p:sp>
        </mc:Choice>
        <mc:Fallback xmlns="">
          <p:sp>
            <p:nvSpPr>
              <p:cNvPr id="18" name="TextBox 17">
                <a:extLst>
                  <a:ext uri="{FF2B5EF4-FFF2-40B4-BE49-F238E27FC236}">
                    <a16:creationId xmlns:a16="http://schemas.microsoft.com/office/drawing/2014/main" id="{E0AEDBED-5F7A-6C85-E557-6455486A3D95}"/>
                  </a:ext>
                </a:extLst>
              </p:cNvPr>
              <p:cNvSpPr txBox="1">
                <a:spLocks noRot="1" noChangeAspect="1" noMove="1" noResize="1" noEditPoints="1" noAdjustHandles="1" noChangeArrowheads="1" noChangeShapeType="1" noTextEdit="1"/>
              </p:cNvSpPr>
              <p:nvPr/>
            </p:nvSpPr>
            <p:spPr>
              <a:xfrm>
                <a:off x="2497062" y="1714500"/>
                <a:ext cx="803783" cy="47798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5FB2F1F-56B3-5D64-B53B-39445C83FC50}"/>
                  </a:ext>
                </a:extLst>
              </p:cNvPr>
              <p:cNvSpPr txBox="1"/>
              <p:nvPr/>
            </p:nvSpPr>
            <p:spPr>
              <a:xfrm>
                <a:off x="2497062" y="2682589"/>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i="1">
                          <a:latin typeface="Cambria Math" panose="02040503050406030204" pitchFamily="18" charset="0"/>
                        </a:rPr>
                        <m:t>+</m:t>
                      </m:r>
                      <m:r>
                        <a:rPr lang="en-AU" sz="2800" b="0" i="1" smtClean="0">
                          <a:latin typeface="Cambria Math" panose="02040503050406030204" pitchFamily="18" charset="0"/>
                        </a:rPr>
                        <m:t>3</m:t>
                      </m:r>
                    </m:oMath>
                  </m:oMathPara>
                </a14:m>
                <a:endParaRPr lang="en-AU" sz="2800" dirty="0"/>
              </a:p>
            </p:txBody>
          </p:sp>
        </mc:Choice>
        <mc:Fallback xmlns="">
          <p:sp>
            <p:nvSpPr>
              <p:cNvPr id="19" name="TextBox 18">
                <a:extLst>
                  <a:ext uri="{FF2B5EF4-FFF2-40B4-BE49-F238E27FC236}">
                    <a16:creationId xmlns:a16="http://schemas.microsoft.com/office/drawing/2014/main" id="{15FB2F1F-56B3-5D64-B53B-39445C83FC50}"/>
                  </a:ext>
                </a:extLst>
              </p:cNvPr>
              <p:cNvSpPr txBox="1">
                <a:spLocks noRot="1" noChangeAspect="1" noMove="1" noResize="1" noEditPoints="1" noAdjustHandles="1" noChangeArrowheads="1" noChangeShapeType="1" noTextEdit="1"/>
              </p:cNvSpPr>
              <p:nvPr/>
            </p:nvSpPr>
            <p:spPr>
              <a:xfrm>
                <a:off x="2497062" y="2682589"/>
                <a:ext cx="803783" cy="47798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3752DC6-6248-8A63-E32C-4B5A0F8F75EB}"/>
                  </a:ext>
                </a:extLst>
              </p:cNvPr>
              <p:cNvSpPr txBox="1"/>
              <p:nvPr/>
            </p:nvSpPr>
            <p:spPr>
              <a:xfrm>
                <a:off x="2497062" y="3650678"/>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ea typeface="Cambria Math" panose="02040503050406030204" pitchFamily="18" charset="0"/>
                        </a:rPr>
                        <m:t>÷</m:t>
                      </m:r>
                      <m:r>
                        <a:rPr lang="en-AU" sz="2800" b="0" i="1" smtClean="0">
                          <a:latin typeface="Cambria Math" panose="02040503050406030204" pitchFamily="18" charset="0"/>
                        </a:rPr>
                        <m:t>3</m:t>
                      </m:r>
                    </m:oMath>
                  </m:oMathPara>
                </a14:m>
                <a:endParaRPr lang="en-AU" sz="2800" dirty="0"/>
              </a:p>
            </p:txBody>
          </p:sp>
        </mc:Choice>
        <mc:Fallback xmlns="">
          <p:sp>
            <p:nvSpPr>
              <p:cNvPr id="20" name="TextBox 19">
                <a:extLst>
                  <a:ext uri="{FF2B5EF4-FFF2-40B4-BE49-F238E27FC236}">
                    <a16:creationId xmlns:a16="http://schemas.microsoft.com/office/drawing/2014/main" id="{73752DC6-6248-8A63-E32C-4B5A0F8F75EB}"/>
                  </a:ext>
                </a:extLst>
              </p:cNvPr>
              <p:cNvSpPr txBox="1">
                <a:spLocks noRot="1" noChangeAspect="1" noMove="1" noResize="1" noEditPoints="1" noAdjustHandles="1" noChangeArrowheads="1" noChangeShapeType="1" noTextEdit="1"/>
              </p:cNvSpPr>
              <p:nvPr/>
            </p:nvSpPr>
            <p:spPr>
              <a:xfrm>
                <a:off x="2497062" y="3650678"/>
                <a:ext cx="803783" cy="47798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55D95FF-66C9-53A0-3A70-F5BCB5411F2B}"/>
                  </a:ext>
                </a:extLst>
              </p:cNvPr>
              <p:cNvSpPr txBox="1"/>
              <p:nvPr/>
            </p:nvSpPr>
            <p:spPr>
              <a:xfrm>
                <a:off x="2497062" y="4618767"/>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ea typeface="Cambria Math" panose="02040503050406030204" pitchFamily="18" charset="0"/>
                        </a:rPr>
                        <m:t>×</m:t>
                      </m:r>
                      <m:r>
                        <a:rPr lang="en-AU" sz="2800" b="0" i="1" smtClean="0">
                          <a:latin typeface="Cambria Math" panose="02040503050406030204" pitchFamily="18" charset="0"/>
                        </a:rPr>
                        <m:t>3</m:t>
                      </m:r>
                    </m:oMath>
                  </m:oMathPara>
                </a14:m>
                <a:endParaRPr lang="en-AU" sz="2800" dirty="0"/>
              </a:p>
            </p:txBody>
          </p:sp>
        </mc:Choice>
        <mc:Fallback xmlns="">
          <p:sp>
            <p:nvSpPr>
              <p:cNvPr id="21" name="TextBox 20">
                <a:extLst>
                  <a:ext uri="{FF2B5EF4-FFF2-40B4-BE49-F238E27FC236}">
                    <a16:creationId xmlns:a16="http://schemas.microsoft.com/office/drawing/2014/main" id="{E55D95FF-66C9-53A0-3A70-F5BCB5411F2B}"/>
                  </a:ext>
                </a:extLst>
              </p:cNvPr>
              <p:cNvSpPr txBox="1">
                <a:spLocks noRot="1" noChangeAspect="1" noMove="1" noResize="1" noEditPoints="1" noAdjustHandles="1" noChangeArrowheads="1" noChangeShapeType="1" noTextEdit="1"/>
              </p:cNvSpPr>
              <p:nvPr/>
            </p:nvSpPr>
            <p:spPr>
              <a:xfrm>
                <a:off x="2497062" y="4618767"/>
                <a:ext cx="803783" cy="47798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94FFC49-BDB6-FD65-CB9E-A61DFA959D60}"/>
                  </a:ext>
                </a:extLst>
              </p:cNvPr>
              <p:cNvSpPr txBox="1"/>
              <p:nvPr/>
            </p:nvSpPr>
            <p:spPr>
              <a:xfrm>
                <a:off x="2497062" y="5586857"/>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ad>
                        <m:radPr>
                          <m:degHide m:val="on"/>
                          <m:ctrlPr>
                            <a:rPr lang="en-AU" sz="2800" b="0" i="1" smtClean="0">
                              <a:latin typeface="Cambria Math" panose="02040503050406030204" pitchFamily="18" charset="0"/>
                            </a:rPr>
                          </m:ctrlPr>
                        </m:radPr>
                        <m:deg/>
                        <m:e>
                          <m:r>
                            <a:rPr lang="en-AU" sz="2800" b="0" i="1" smtClean="0">
                              <a:latin typeface="Cambria Math" panose="02040503050406030204" pitchFamily="18" charset="0"/>
                            </a:rPr>
                            <m:t>3</m:t>
                          </m:r>
                        </m:e>
                      </m:rad>
                    </m:oMath>
                  </m:oMathPara>
                </a14:m>
                <a:endParaRPr lang="en-AU" sz="2800" dirty="0"/>
              </a:p>
            </p:txBody>
          </p:sp>
        </mc:Choice>
        <mc:Fallback xmlns="">
          <p:sp>
            <p:nvSpPr>
              <p:cNvPr id="22" name="TextBox 21">
                <a:extLst>
                  <a:ext uri="{FF2B5EF4-FFF2-40B4-BE49-F238E27FC236}">
                    <a16:creationId xmlns:a16="http://schemas.microsoft.com/office/drawing/2014/main" id="{894FFC49-BDB6-FD65-CB9E-A61DFA959D60}"/>
                  </a:ext>
                </a:extLst>
              </p:cNvPr>
              <p:cNvSpPr txBox="1">
                <a:spLocks noRot="1" noChangeAspect="1" noMove="1" noResize="1" noEditPoints="1" noAdjustHandles="1" noChangeArrowheads="1" noChangeShapeType="1" noTextEdit="1"/>
              </p:cNvSpPr>
              <p:nvPr/>
            </p:nvSpPr>
            <p:spPr>
              <a:xfrm>
                <a:off x="2497062" y="5586857"/>
                <a:ext cx="803783" cy="477982"/>
              </a:xfrm>
              <a:prstGeom prst="rect">
                <a:avLst/>
              </a:prstGeom>
              <a:blipFill>
                <a:blip r:embed="rId16"/>
                <a:stretch>
                  <a:fillRect/>
                </a:stretch>
              </a:blipFill>
            </p:spPr>
            <p:txBody>
              <a:bodyPr/>
              <a:lstStyle/>
              <a:p>
                <a:r>
                  <a:rPr lang="en-US">
                    <a:noFill/>
                  </a:rPr>
                  <a:t> </a:t>
                </a:r>
              </a:p>
            </p:txBody>
          </p:sp>
        </mc:Fallback>
      </mc:AlternateContent>
      <p:sp>
        <p:nvSpPr>
          <p:cNvPr id="23" name="Arrow: Right 22">
            <a:extLst>
              <a:ext uri="{FF2B5EF4-FFF2-40B4-BE49-F238E27FC236}">
                <a16:creationId xmlns:a16="http://schemas.microsoft.com/office/drawing/2014/main" id="{EA6ACD42-7693-2D60-2B43-DC6AE79A7A75}"/>
              </a:ext>
              <a:ext uri="{C183D7F6-B498-43B3-948B-1728B52AA6E4}">
                <adec:decorative xmlns:adec="http://schemas.microsoft.com/office/drawing/2017/decorative" val="1"/>
              </a:ext>
            </a:extLst>
          </p:cNvPr>
          <p:cNvSpPr/>
          <p:nvPr/>
        </p:nvSpPr>
        <p:spPr>
          <a:xfrm>
            <a:off x="1762881" y="1888547"/>
            <a:ext cx="644236" cy="1298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Arrow: Right 23">
            <a:extLst>
              <a:ext uri="{FF2B5EF4-FFF2-40B4-BE49-F238E27FC236}">
                <a16:creationId xmlns:a16="http://schemas.microsoft.com/office/drawing/2014/main" id="{3D09553C-65CC-3123-0C11-61763ABAA70A}"/>
              </a:ext>
              <a:ext uri="{C183D7F6-B498-43B3-948B-1728B52AA6E4}">
                <adec:decorative xmlns:adec="http://schemas.microsoft.com/office/drawing/2017/decorative" val="1"/>
              </a:ext>
            </a:extLst>
          </p:cNvPr>
          <p:cNvSpPr/>
          <p:nvPr/>
        </p:nvSpPr>
        <p:spPr>
          <a:xfrm>
            <a:off x="1762881" y="2872872"/>
            <a:ext cx="644236" cy="1298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5" name="Arrow: Right 24">
            <a:extLst>
              <a:ext uri="{FF2B5EF4-FFF2-40B4-BE49-F238E27FC236}">
                <a16:creationId xmlns:a16="http://schemas.microsoft.com/office/drawing/2014/main" id="{1CDFE591-C064-5EF9-F89A-CEF93A21463A}"/>
              </a:ext>
              <a:ext uri="{C183D7F6-B498-43B3-948B-1728B52AA6E4}">
                <adec:decorative xmlns:adec="http://schemas.microsoft.com/office/drawing/2017/decorative" val="1"/>
              </a:ext>
            </a:extLst>
          </p:cNvPr>
          <p:cNvSpPr/>
          <p:nvPr/>
        </p:nvSpPr>
        <p:spPr>
          <a:xfrm>
            <a:off x="1762881" y="3857197"/>
            <a:ext cx="644236" cy="1298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Arrow: Right 25">
            <a:extLst>
              <a:ext uri="{FF2B5EF4-FFF2-40B4-BE49-F238E27FC236}">
                <a16:creationId xmlns:a16="http://schemas.microsoft.com/office/drawing/2014/main" id="{3D0117B5-48F3-063E-050E-727219FA2CFB}"/>
              </a:ext>
              <a:ext uri="{C183D7F6-B498-43B3-948B-1728B52AA6E4}">
                <adec:decorative xmlns:adec="http://schemas.microsoft.com/office/drawing/2017/decorative" val="1"/>
              </a:ext>
            </a:extLst>
          </p:cNvPr>
          <p:cNvSpPr/>
          <p:nvPr/>
        </p:nvSpPr>
        <p:spPr>
          <a:xfrm>
            <a:off x="1762881" y="4841522"/>
            <a:ext cx="644236" cy="1298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Arrow: Right 26">
            <a:extLst>
              <a:ext uri="{FF2B5EF4-FFF2-40B4-BE49-F238E27FC236}">
                <a16:creationId xmlns:a16="http://schemas.microsoft.com/office/drawing/2014/main" id="{EBDE2B32-8F28-ED51-1C00-A590E2004F8D}"/>
              </a:ext>
              <a:ext uri="{C183D7F6-B498-43B3-948B-1728B52AA6E4}">
                <adec:decorative xmlns:adec="http://schemas.microsoft.com/office/drawing/2017/decorative" val="1"/>
              </a:ext>
            </a:extLst>
          </p:cNvPr>
          <p:cNvSpPr/>
          <p:nvPr/>
        </p:nvSpPr>
        <p:spPr>
          <a:xfrm>
            <a:off x="1762881" y="5825848"/>
            <a:ext cx="644236" cy="1298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8ADF917-6356-2A34-D097-A0FB8FEEE746}"/>
                  </a:ext>
                </a:extLst>
              </p:cNvPr>
              <p:cNvSpPr txBox="1"/>
              <p:nvPr/>
            </p:nvSpPr>
            <p:spPr>
              <a:xfrm>
                <a:off x="7200680" y="1714500"/>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i="1" smtClean="0">
                          <a:latin typeface="Cambria Math" panose="02040503050406030204" pitchFamily="18" charset="0"/>
                        </a:rPr>
                        <m:t>−</m:t>
                      </m:r>
                      <m:r>
                        <a:rPr lang="en-AU" sz="2800" b="0" i="1" smtClean="0">
                          <a:latin typeface="Cambria Math" panose="02040503050406030204" pitchFamily="18" charset="0"/>
                        </a:rPr>
                        <m:t>𝑥</m:t>
                      </m:r>
                    </m:oMath>
                  </m:oMathPara>
                </a14:m>
                <a:endParaRPr lang="en-AU" sz="2800" dirty="0"/>
              </a:p>
            </p:txBody>
          </p:sp>
        </mc:Choice>
        <mc:Fallback xmlns="">
          <p:sp>
            <p:nvSpPr>
              <p:cNvPr id="28" name="TextBox 27">
                <a:extLst>
                  <a:ext uri="{FF2B5EF4-FFF2-40B4-BE49-F238E27FC236}">
                    <a16:creationId xmlns:a16="http://schemas.microsoft.com/office/drawing/2014/main" id="{18ADF917-6356-2A34-D097-A0FB8FEEE746}"/>
                  </a:ext>
                </a:extLst>
              </p:cNvPr>
              <p:cNvSpPr txBox="1">
                <a:spLocks noRot="1" noChangeAspect="1" noMove="1" noResize="1" noEditPoints="1" noAdjustHandles="1" noChangeArrowheads="1" noChangeShapeType="1" noTextEdit="1"/>
              </p:cNvSpPr>
              <p:nvPr/>
            </p:nvSpPr>
            <p:spPr>
              <a:xfrm>
                <a:off x="7200680" y="1714500"/>
                <a:ext cx="803783" cy="477982"/>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A48AC91-52E5-1F35-D11F-5D5F1B3FFEB8}"/>
                  </a:ext>
                </a:extLst>
              </p:cNvPr>
              <p:cNvSpPr txBox="1"/>
              <p:nvPr/>
            </p:nvSpPr>
            <p:spPr>
              <a:xfrm>
                <a:off x="7200680" y="2682589"/>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i="1">
                          <a:latin typeface="Cambria Math" panose="02040503050406030204" pitchFamily="18" charset="0"/>
                        </a:rPr>
                        <m:t>−</m:t>
                      </m:r>
                      <m:r>
                        <a:rPr lang="en-AU" sz="2800" b="0" i="1" smtClean="0">
                          <a:latin typeface="Cambria Math" panose="02040503050406030204" pitchFamily="18" charset="0"/>
                        </a:rPr>
                        <m:t>3</m:t>
                      </m:r>
                      <m:r>
                        <a:rPr lang="en-AU" sz="2800" b="0" i="1" smtClean="0">
                          <a:latin typeface="Cambria Math" panose="02040503050406030204" pitchFamily="18" charset="0"/>
                        </a:rPr>
                        <m:t>𝑥</m:t>
                      </m:r>
                    </m:oMath>
                  </m:oMathPara>
                </a14:m>
                <a:endParaRPr lang="en-AU" sz="2800" dirty="0"/>
              </a:p>
            </p:txBody>
          </p:sp>
        </mc:Choice>
        <mc:Fallback xmlns="">
          <p:sp>
            <p:nvSpPr>
              <p:cNvPr id="29" name="TextBox 28">
                <a:extLst>
                  <a:ext uri="{FF2B5EF4-FFF2-40B4-BE49-F238E27FC236}">
                    <a16:creationId xmlns:a16="http://schemas.microsoft.com/office/drawing/2014/main" id="{4A48AC91-52E5-1F35-D11F-5D5F1B3FFEB8}"/>
                  </a:ext>
                </a:extLst>
              </p:cNvPr>
              <p:cNvSpPr txBox="1">
                <a:spLocks noRot="1" noChangeAspect="1" noMove="1" noResize="1" noEditPoints="1" noAdjustHandles="1" noChangeArrowheads="1" noChangeShapeType="1" noTextEdit="1"/>
              </p:cNvSpPr>
              <p:nvPr/>
            </p:nvSpPr>
            <p:spPr>
              <a:xfrm>
                <a:off x="7200680" y="2682589"/>
                <a:ext cx="803783" cy="477982"/>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D6E7A98-E6A0-AD89-5E5E-4A39560CA69C}"/>
                  </a:ext>
                </a:extLst>
              </p:cNvPr>
              <p:cNvSpPr txBox="1"/>
              <p:nvPr/>
            </p:nvSpPr>
            <p:spPr>
              <a:xfrm>
                <a:off x="7346153" y="3546767"/>
                <a:ext cx="803783" cy="827803"/>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800" b="0" i="1" smtClean="0">
                          <a:latin typeface="Cambria Math" panose="02040503050406030204" pitchFamily="18" charset="0"/>
                          <a:ea typeface="Cambria Math" panose="02040503050406030204" pitchFamily="18" charset="0"/>
                        </a:rPr>
                        <m:t>×</m:t>
                      </m:r>
                      <m:f>
                        <m:fPr>
                          <m:ctrlPr>
                            <a:rPr lang="en-AU" sz="2800" b="0" i="1" smtClean="0">
                              <a:latin typeface="Cambria Math" panose="02040503050406030204" pitchFamily="18" charset="0"/>
                              <a:ea typeface="Cambria Math" panose="02040503050406030204" pitchFamily="18" charset="0"/>
                            </a:rPr>
                          </m:ctrlPr>
                        </m:fPr>
                        <m:num>
                          <m:r>
                            <a:rPr lang="en-AU" sz="2800" b="0" i="1" smtClean="0">
                              <a:latin typeface="Cambria Math" panose="02040503050406030204" pitchFamily="18" charset="0"/>
                              <a:ea typeface="Cambria Math" panose="02040503050406030204" pitchFamily="18" charset="0"/>
                            </a:rPr>
                            <m:t>1</m:t>
                          </m:r>
                        </m:num>
                        <m:den>
                          <m:r>
                            <a:rPr lang="en-AU" sz="2800" b="0" i="1" smtClean="0">
                              <a:latin typeface="Cambria Math" panose="02040503050406030204" pitchFamily="18" charset="0"/>
                              <a:ea typeface="Cambria Math" panose="02040503050406030204" pitchFamily="18" charset="0"/>
                            </a:rPr>
                            <m:t>2</m:t>
                          </m:r>
                        </m:den>
                      </m:f>
                    </m:oMath>
                  </m:oMathPara>
                </a14:m>
                <a:endParaRPr lang="en-AU" sz="2800" dirty="0"/>
              </a:p>
            </p:txBody>
          </p:sp>
        </mc:Choice>
        <mc:Fallback xmlns="">
          <p:sp>
            <p:nvSpPr>
              <p:cNvPr id="30" name="TextBox 29">
                <a:extLst>
                  <a:ext uri="{FF2B5EF4-FFF2-40B4-BE49-F238E27FC236}">
                    <a16:creationId xmlns:a16="http://schemas.microsoft.com/office/drawing/2014/main" id="{7D6E7A98-E6A0-AD89-5E5E-4A39560CA69C}"/>
                  </a:ext>
                </a:extLst>
              </p:cNvPr>
              <p:cNvSpPr txBox="1">
                <a:spLocks noRot="1" noChangeAspect="1" noMove="1" noResize="1" noEditPoints="1" noAdjustHandles="1" noChangeArrowheads="1" noChangeShapeType="1" noTextEdit="1"/>
              </p:cNvSpPr>
              <p:nvPr/>
            </p:nvSpPr>
            <p:spPr>
              <a:xfrm>
                <a:off x="7346153" y="3546767"/>
                <a:ext cx="803783" cy="827803"/>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2E0DFBA-B8D0-6118-B790-318A2C29EDDF}"/>
                  </a:ext>
                </a:extLst>
              </p:cNvPr>
              <p:cNvSpPr txBox="1"/>
              <p:nvPr/>
            </p:nvSpPr>
            <p:spPr>
              <a:xfrm>
                <a:off x="7346152" y="4618767"/>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ad>
                        <m:radPr>
                          <m:degHide m:val="on"/>
                          <m:ctrlPr>
                            <a:rPr lang="en-AU" sz="2800" b="0" i="1" smtClean="0">
                              <a:latin typeface="Cambria Math" panose="02040503050406030204" pitchFamily="18" charset="0"/>
                              <a:ea typeface="Cambria Math" panose="02040503050406030204" pitchFamily="18" charset="0"/>
                            </a:rPr>
                          </m:ctrlPr>
                        </m:radPr>
                        <m:deg/>
                        <m:e>
                          <m:r>
                            <a:rPr lang="en-AU" sz="2800" b="0" i="1" smtClean="0">
                              <a:latin typeface="Cambria Math" panose="02040503050406030204" pitchFamily="18" charset="0"/>
                              <a:ea typeface="Cambria Math" panose="02040503050406030204" pitchFamily="18" charset="0"/>
                            </a:rPr>
                            <m:t>𝑥</m:t>
                          </m:r>
                        </m:e>
                      </m:rad>
                    </m:oMath>
                  </m:oMathPara>
                </a14:m>
                <a:endParaRPr lang="en-AU" sz="2800" dirty="0"/>
              </a:p>
            </p:txBody>
          </p:sp>
        </mc:Choice>
        <mc:Fallback xmlns="">
          <p:sp>
            <p:nvSpPr>
              <p:cNvPr id="31" name="TextBox 30">
                <a:extLst>
                  <a:ext uri="{FF2B5EF4-FFF2-40B4-BE49-F238E27FC236}">
                    <a16:creationId xmlns:a16="http://schemas.microsoft.com/office/drawing/2014/main" id="{C2E0DFBA-B8D0-6118-B790-318A2C29EDDF}"/>
                  </a:ext>
                </a:extLst>
              </p:cNvPr>
              <p:cNvSpPr txBox="1">
                <a:spLocks noRot="1" noChangeAspect="1" noMove="1" noResize="1" noEditPoints="1" noAdjustHandles="1" noChangeArrowheads="1" noChangeShapeType="1" noTextEdit="1"/>
              </p:cNvSpPr>
              <p:nvPr/>
            </p:nvSpPr>
            <p:spPr>
              <a:xfrm>
                <a:off x="7346152" y="4618767"/>
                <a:ext cx="803783" cy="477982"/>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E32A4F6-81F5-0632-CD57-DBBD16759272}"/>
                  </a:ext>
                </a:extLst>
              </p:cNvPr>
              <p:cNvSpPr txBox="1"/>
              <p:nvPr/>
            </p:nvSpPr>
            <p:spPr>
              <a:xfrm>
                <a:off x="7346152" y="5586857"/>
                <a:ext cx="803783" cy="477982"/>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sSup>
                        <m:sSupPr>
                          <m:ctrlPr>
                            <a:rPr lang="en-AU" sz="2800" i="1" smtClean="0">
                              <a:latin typeface="Cambria Math" panose="02040503050406030204" pitchFamily="18" charset="0"/>
                            </a:rPr>
                          </m:ctrlPr>
                        </m:sSupPr>
                        <m:e>
                          <m:d>
                            <m:dPr>
                              <m:ctrlPr>
                                <a:rPr lang="en-AU" sz="2800" i="1" smtClean="0">
                                  <a:latin typeface="Cambria Math" panose="02040503050406030204" pitchFamily="18" charset="0"/>
                                </a:rPr>
                              </m:ctrlPr>
                            </m:dPr>
                            <m:e>
                              <m:r>
                                <a:rPr lang="en-AU" sz="2800" b="0" i="1" smtClean="0">
                                  <a:latin typeface="Cambria Math" panose="02040503050406030204" pitchFamily="18" charset="0"/>
                                </a:rPr>
                                <m:t>3</m:t>
                              </m:r>
                              <m:r>
                                <a:rPr lang="en-AU" sz="2800" b="0" i="1" smtClean="0">
                                  <a:latin typeface="Cambria Math" panose="02040503050406030204" pitchFamily="18" charset="0"/>
                                </a:rPr>
                                <m:t>𝑥</m:t>
                              </m:r>
                            </m:e>
                          </m:d>
                        </m:e>
                        <m:sup>
                          <m:r>
                            <a:rPr lang="en-AU" sz="2800" b="0" i="1" smtClean="0">
                              <a:latin typeface="Cambria Math" panose="02040503050406030204" pitchFamily="18" charset="0"/>
                            </a:rPr>
                            <m:t>2</m:t>
                          </m:r>
                        </m:sup>
                      </m:sSup>
                    </m:oMath>
                  </m:oMathPara>
                </a14:m>
                <a:endParaRPr lang="en-AU" sz="2800" dirty="0"/>
              </a:p>
            </p:txBody>
          </p:sp>
        </mc:Choice>
        <mc:Fallback xmlns="">
          <p:sp>
            <p:nvSpPr>
              <p:cNvPr id="32" name="TextBox 31">
                <a:extLst>
                  <a:ext uri="{FF2B5EF4-FFF2-40B4-BE49-F238E27FC236}">
                    <a16:creationId xmlns:a16="http://schemas.microsoft.com/office/drawing/2014/main" id="{2E32A4F6-81F5-0632-CD57-DBBD16759272}"/>
                  </a:ext>
                </a:extLst>
              </p:cNvPr>
              <p:cNvSpPr txBox="1">
                <a:spLocks noRot="1" noChangeAspect="1" noMove="1" noResize="1" noEditPoints="1" noAdjustHandles="1" noChangeArrowheads="1" noChangeShapeType="1" noTextEdit="1"/>
              </p:cNvSpPr>
              <p:nvPr/>
            </p:nvSpPr>
            <p:spPr>
              <a:xfrm>
                <a:off x="7346152" y="5586857"/>
                <a:ext cx="803783" cy="477982"/>
              </a:xfrm>
              <a:prstGeom prst="rect">
                <a:avLst/>
              </a:prstGeom>
              <a:blipFill>
                <a:blip r:embed="rId21"/>
                <a:stretch>
                  <a:fillRect r="-2273"/>
                </a:stretch>
              </a:blipFill>
            </p:spPr>
            <p:txBody>
              <a:bodyPr/>
              <a:lstStyle/>
              <a:p>
                <a:r>
                  <a:rPr lang="en-US">
                    <a:noFill/>
                  </a:rPr>
                  <a:t> </a:t>
                </a:r>
              </a:p>
            </p:txBody>
          </p:sp>
        </mc:Fallback>
      </mc:AlternateContent>
      <p:sp>
        <p:nvSpPr>
          <p:cNvPr id="33" name="Arrow: Right 32">
            <a:extLst>
              <a:ext uri="{FF2B5EF4-FFF2-40B4-BE49-F238E27FC236}">
                <a16:creationId xmlns:a16="http://schemas.microsoft.com/office/drawing/2014/main" id="{31D35925-D9D5-B13C-1E0B-F6821BB9F14E}"/>
              </a:ext>
              <a:ext uri="{C183D7F6-B498-43B3-948B-1728B52AA6E4}">
                <adec:decorative xmlns:adec="http://schemas.microsoft.com/office/drawing/2017/decorative" val="1"/>
              </a:ext>
            </a:extLst>
          </p:cNvPr>
          <p:cNvSpPr/>
          <p:nvPr/>
        </p:nvSpPr>
        <p:spPr>
          <a:xfrm>
            <a:off x="6466499" y="1888547"/>
            <a:ext cx="644236" cy="1298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Arrow: Right 33">
            <a:extLst>
              <a:ext uri="{FF2B5EF4-FFF2-40B4-BE49-F238E27FC236}">
                <a16:creationId xmlns:a16="http://schemas.microsoft.com/office/drawing/2014/main" id="{CE5885D7-8A6B-710B-D180-E393430CBDBF}"/>
              </a:ext>
              <a:ext uri="{C183D7F6-B498-43B3-948B-1728B52AA6E4}">
                <adec:decorative xmlns:adec="http://schemas.microsoft.com/office/drawing/2017/decorative" val="1"/>
              </a:ext>
            </a:extLst>
          </p:cNvPr>
          <p:cNvSpPr/>
          <p:nvPr/>
        </p:nvSpPr>
        <p:spPr>
          <a:xfrm>
            <a:off x="6466499" y="2872872"/>
            <a:ext cx="644236" cy="1298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Arrow: Right 34">
            <a:extLst>
              <a:ext uri="{FF2B5EF4-FFF2-40B4-BE49-F238E27FC236}">
                <a16:creationId xmlns:a16="http://schemas.microsoft.com/office/drawing/2014/main" id="{9DB8FD92-CBD5-1C53-8675-337085E78F8F}"/>
              </a:ext>
              <a:ext uri="{C183D7F6-B498-43B3-948B-1728B52AA6E4}">
                <adec:decorative xmlns:adec="http://schemas.microsoft.com/office/drawing/2017/decorative" val="1"/>
              </a:ext>
            </a:extLst>
          </p:cNvPr>
          <p:cNvSpPr/>
          <p:nvPr/>
        </p:nvSpPr>
        <p:spPr>
          <a:xfrm>
            <a:off x="6466499" y="3857197"/>
            <a:ext cx="644236" cy="1298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Arrow: Right 35">
            <a:extLst>
              <a:ext uri="{FF2B5EF4-FFF2-40B4-BE49-F238E27FC236}">
                <a16:creationId xmlns:a16="http://schemas.microsoft.com/office/drawing/2014/main" id="{E10BA091-C164-0707-6BFE-8D5840E1A4D7}"/>
              </a:ext>
              <a:ext uri="{C183D7F6-B498-43B3-948B-1728B52AA6E4}">
                <adec:decorative xmlns:adec="http://schemas.microsoft.com/office/drawing/2017/decorative" val="1"/>
              </a:ext>
            </a:extLst>
          </p:cNvPr>
          <p:cNvSpPr/>
          <p:nvPr/>
        </p:nvSpPr>
        <p:spPr>
          <a:xfrm>
            <a:off x="6466499" y="4841522"/>
            <a:ext cx="644236" cy="1298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Arrow: Right 36">
            <a:extLst>
              <a:ext uri="{FF2B5EF4-FFF2-40B4-BE49-F238E27FC236}">
                <a16:creationId xmlns:a16="http://schemas.microsoft.com/office/drawing/2014/main" id="{77449AFB-BF90-4E34-DC74-5726A31FD2D7}"/>
              </a:ext>
              <a:ext uri="{C183D7F6-B498-43B3-948B-1728B52AA6E4}">
                <adec:decorative xmlns:adec="http://schemas.microsoft.com/office/drawing/2017/decorative" val="1"/>
              </a:ext>
            </a:extLst>
          </p:cNvPr>
          <p:cNvSpPr/>
          <p:nvPr/>
        </p:nvSpPr>
        <p:spPr>
          <a:xfrm>
            <a:off x="6466499" y="5825848"/>
            <a:ext cx="644236" cy="1298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Slide Number Placeholder 1">
            <a:extLst>
              <a:ext uri="{FF2B5EF4-FFF2-40B4-BE49-F238E27FC236}">
                <a16:creationId xmlns:a16="http://schemas.microsoft.com/office/drawing/2014/main" id="{386B15DF-0F6C-472E-80BB-0F0BEDCA80C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235711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animBg="1"/>
      <p:bldP spid="24" grpId="0" animBg="1"/>
      <p:bldP spid="25" grpId="0" animBg="1"/>
      <p:bldP spid="26" grpId="0" animBg="1"/>
      <p:bldP spid="27" grpId="0" animBg="1"/>
      <p:bldP spid="28" grpId="0"/>
      <p:bldP spid="29" grpId="0"/>
      <p:bldP spid="30" grpId="0"/>
      <p:bldP spid="31" grpId="0"/>
      <p:bldP spid="32" grpId="0"/>
      <p:bldP spid="33" grpId="0" animBg="1"/>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22660-871B-C725-BAD8-B676C73A282D}"/>
              </a:ext>
            </a:extLst>
          </p:cNvPr>
          <p:cNvSpPr>
            <a:spLocks noGrp="1"/>
          </p:cNvSpPr>
          <p:nvPr>
            <p:ph type="title"/>
          </p:nvPr>
        </p:nvSpPr>
        <p:spPr/>
        <p:txBody>
          <a:bodyPr/>
          <a:lstStyle/>
          <a:p>
            <a:r>
              <a:rPr lang="en-AU" dirty="0"/>
              <a:t>Solving two step equations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905C62A-7E99-B941-1895-785C57FEB927}"/>
                  </a:ext>
                </a:extLst>
              </p:cNvPr>
              <p:cNvSpPr>
                <a:spLocks noGrp="1"/>
              </p:cNvSpPr>
              <p:nvPr>
                <p:ph type="body" sz="quarter" idx="17"/>
              </p:nvPr>
            </p:nvSpPr>
            <p:spPr>
              <a:xfrm>
                <a:off x="359999" y="1444770"/>
                <a:ext cx="2265162" cy="684223"/>
              </a:xfrm>
            </p:spPr>
            <p:txBody>
              <a:bodyPr/>
              <a:lstStyle/>
              <a:p>
                <a:r>
                  <a:rPr lang="en-AU" dirty="0"/>
                  <a:t>Solve </a:t>
                </a:r>
                <a14:m>
                  <m:oMath xmlns:m="http://schemas.openxmlformats.org/officeDocument/2006/math">
                    <m:r>
                      <a:rPr lang="en-AU" b="0" i="0" smtClean="0">
                        <a:latin typeface="Cambria Math" panose="02040503050406030204" pitchFamily="18" charset="0"/>
                      </a:rPr>
                      <m:t>1</m:t>
                    </m:r>
                    <m:r>
                      <a:rPr lang="en-AU" b="0" i="1" smtClean="0">
                        <a:latin typeface="Cambria Math" panose="02040503050406030204" pitchFamily="18" charset="0"/>
                      </a:rPr>
                      <m:t>2=3</m:t>
                    </m:r>
                    <m:r>
                      <a:rPr lang="en-AU" b="0" i="1" smtClean="0">
                        <a:latin typeface="Cambria Math" panose="02040503050406030204" pitchFamily="18" charset="0"/>
                      </a:rPr>
                      <m:t>𝑎</m:t>
                    </m:r>
                    <m:r>
                      <a:rPr lang="en-AU" b="0" i="1" smtClean="0">
                        <a:latin typeface="Cambria Math" panose="02040503050406030204" pitchFamily="18" charset="0"/>
                      </a:rPr>
                      <m:t>+6</m:t>
                    </m:r>
                  </m:oMath>
                </a14:m>
                <a:r>
                  <a:rPr lang="en-AU" dirty="0"/>
                  <a:t>.</a:t>
                </a:r>
              </a:p>
            </p:txBody>
          </p:sp>
        </mc:Choice>
        <mc:Fallback xmlns="">
          <p:sp>
            <p:nvSpPr>
              <p:cNvPr id="5" name="Text Placeholder 4">
                <a:extLst>
                  <a:ext uri="{FF2B5EF4-FFF2-40B4-BE49-F238E27FC236}">
                    <a16:creationId xmlns:a16="http://schemas.microsoft.com/office/drawing/2014/main" id="{3905C62A-7E99-B941-1895-785C57FEB927}"/>
                  </a:ext>
                </a:extLst>
              </p:cNvPr>
              <p:cNvSpPr>
                <a:spLocks noGrp="1" noRot="1" noChangeAspect="1" noMove="1" noResize="1" noEditPoints="1" noAdjustHandles="1" noChangeArrowheads="1" noChangeShapeType="1" noTextEdit="1"/>
              </p:cNvSpPr>
              <p:nvPr>
                <p:ph type="body" sz="quarter" idx="17"/>
              </p:nvPr>
            </p:nvSpPr>
            <p:spPr>
              <a:xfrm>
                <a:off x="359999" y="1444770"/>
                <a:ext cx="2265162" cy="684223"/>
              </a:xfrm>
              <a:blipFill>
                <a:blip r:embed="rId2"/>
                <a:stretch>
                  <a:fillRect l="-6720" r="-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581A622F-E955-989D-8C2D-62D883AF201E}"/>
                  </a:ext>
                </a:extLst>
              </p:cNvPr>
              <p:cNvSpPr txBox="1">
                <a:spLocks/>
              </p:cNvSpPr>
              <p:nvPr/>
            </p:nvSpPr>
            <p:spPr>
              <a:xfrm>
                <a:off x="4839886" y="1447914"/>
                <a:ext cx="2115952" cy="68466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Solve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𝑎</m:t>
                        </m:r>
                      </m:num>
                      <m:den>
                        <m:r>
                          <a:rPr lang="en-AU" b="0" i="1" smtClean="0">
                            <a:latin typeface="Cambria Math" panose="02040503050406030204" pitchFamily="18" charset="0"/>
                          </a:rPr>
                          <m:t>5</m:t>
                        </m:r>
                      </m:den>
                    </m:f>
                    <m:r>
                      <a:rPr lang="en-AU" b="0" i="1" smtClean="0">
                        <a:latin typeface="Cambria Math" panose="02040503050406030204" pitchFamily="18" charset="0"/>
                      </a:rPr>
                      <m:t>−7=15</m:t>
                    </m:r>
                  </m:oMath>
                </a14:m>
                <a:r>
                  <a:rPr lang="en-AU" dirty="0"/>
                  <a:t>.</a:t>
                </a:r>
              </a:p>
            </p:txBody>
          </p:sp>
        </mc:Choice>
        <mc:Fallback xmlns="">
          <p:sp>
            <p:nvSpPr>
              <p:cNvPr id="9" name="Text Placeholder 4">
                <a:extLst>
                  <a:ext uri="{FF2B5EF4-FFF2-40B4-BE49-F238E27FC236}">
                    <a16:creationId xmlns:a16="http://schemas.microsoft.com/office/drawing/2014/main" id="{581A622F-E955-989D-8C2D-62D883AF201E}"/>
                  </a:ext>
                </a:extLst>
              </p:cNvPr>
              <p:cNvSpPr txBox="1">
                <a:spLocks noRot="1" noChangeAspect="1" noMove="1" noResize="1" noEditPoints="1" noAdjustHandles="1" noChangeArrowheads="1" noChangeShapeType="1" noTextEdit="1"/>
              </p:cNvSpPr>
              <p:nvPr/>
            </p:nvSpPr>
            <p:spPr>
              <a:xfrm>
                <a:off x="4839886" y="1447914"/>
                <a:ext cx="2115952" cy="684661"/>
              </a:xfrm>
              <a:prstGeom prst="rect">
                <a:avLst/>
              </a:prstGeom>
              <a:blipFill>
                <a:blip r:embed="rId3"/>
                <a:stretch>
                  <a:fillRect l="-7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Placeholder 4">
                <a:extLst>
                  <a:ext uri="{FF2B5EF4-FFF2-40B4-BE49-F238E27FC236}">
                    <a16:creationId xmlns:a16="http://schemas.microsoft.com/office/drawing/2014/main" id="{C771443B-B5CD-DBC1-8865-74A157F07D4D}"/>
                  </a:ext>
                </a:extLst>
              </p:cNvPr>
              <p:cNvSpPr txBox="1">
                <a:spLocks/>
              </p:cNvSpPr>
              <p:nvPr/>
            </p:nvSpPr>
            <p:spPr>
              <a:xfrm>
                <a:off x="8787980" y="1447914"/>
                <a:ext cx="2476368" cy="68466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Solve </a:t>
                </a:r>
                <a14:m>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2</m:t>
                        </m:r>
                      </m:sup>
                    </m:sSup>
                    <m:r>
                      <a:rPr lang="en-AU" b="0" i="1" smtClean="0">
                        <a:latin typeface="Cambria Math" panose="02040503050406030204" pitchFamily="18" charset="0"/>
                      </a:rPr>
                      <m:t>+25=36</m:t>
                    </m:r>
                  </m:oMath>
                </a14:m>
                <a:r>
                  <a:rPr lang="en-AU" dirty="0"/>
                  <a:t>.</a:t>
                </a:r>
              </a:p>
            </p:txBody>
          </p:sp>
        </mc:Choice>
        <mc:Fallback xmlns="">
          <p:sp>
            <p:nvSpPr>
              <p:cNvPr id="11" name="Text Placeholder 4">
                <a:extLst>
                  <a:ext uri="{FF2B5EF4-FFF2-40B4-BE49-F238E27FC236}">
                    <a16:creationId xmlns:a16="http://schemas.microsoft.com/office/drawing/2014/main" id="{C771443B-B5CD-DBC1-8865-74A157F07D4D}"/>
                  </a:ext>
                </a:extLst>
              </p:cNvPr>
              <p:cNvSpPr txBox="1">
                <a:spLocks noRot="1" noChangeAspect="1" noMove="1" noResize="1" noEditPoints="1" noAdjustHandles="1" noChangeArrowheads="1" noChangeShapeType="1" noTextEdit="1"/>
              </p:cNvSpPr>
              <p:nvPr/>
            </p:nvSpPr>
            <p:spPr>
              <a:xfrm>
                <a:off x="8787980" y="1447914"/>
                <a:ext cx="2476368" cy="684661"/>
              </a:xfrm>
              <a:prstGeom prst="rect">
                <a:avLst/>
              </a:prstGeom>
              <a:blipFill>
                <a:blip r:embed="rId4"/>
                <a:stretch>
                  <a:fillRect l="-6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55EDB7F1-DD9C-11A9-91CC-430FD070248E}"/>
                  </a:ext>
                </a:extLst>
              </p:cNvPr>
              <p:cNvSpPr txBox="1">
                <a:spLocks/>
              </p:cNvSpPr>
              <p:nvPr/>
            </p:nvSpPr>
            <p:spPr>
              <a:xfrm>
                <a:off x="360000" y="2302396"/>
                <a:ext cx="2265162" cy="333509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Solution</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12</m:t>
                      </m:r>
                      <m:r>
                        <m:rPr>
                          <m:aln/>
                        </m:rPr>
                        <a:rPr lang="en-AU" b="0" i="1" smtClean="0">
                          <a:latin typeface="Cambria Math" panose="02040503050406030204" pitchFamily="18" charset="0"/>
                        </a:rPr>
                        <m:t>=</m:t>
                      </m:r>
                      <m:r>
                        <a:rPr lang="en-AU" b="0" i="1" smtClean="0">
                          <a:latin typeface="Cambria Math" panose="02040503050406030204" pitchFamily="18" charset="0"/>
                        </a:rPr>
                        <m:t>3</m:t>
                      </m:r>
                      <m:r>
                        <a:rPr lang="en-AU" b="0" i="1" smtClean="0">
                          <a:latin typeface="Cambria Math" panose="02040503050406030204" pitchFamily="18" charset="0"/>
                        </a:rPr>
                        <m:t>𝑎</m:t>
                      </m:r>
                      <m:r>
                        <a:rPr lang="en-AU" b="0" i="1" smtClean="0">
                          <a:latin typeface="Cambria Math" panose="02040503050406030204" pitchFamily="18" charset="0"/>
                        </a:rPr>
                        <m:t>+6</m:t>
                      </m:r>
                    </m:oMath>
                    <m:oMath xmlns:m="http://schemas.openxmlformats.org/officeDocument/2006/math">
                      <m:r>
                        <a:rPr lang="en-AU" b="0" i="1" smtClean="0">
                          <a:latin typeface="Cambria Math" panose="02040503050406030204" pitchFamily="18" charset="0"/>
                        </a:rPr>
                        <m:t>12−6</m:t>
                      </m:r>
                      <m:r>
                        <m:rPr>
                          <m:aln/>
                        </m:rPr>
                        <a:rPr lang="en-AU" b="0" i="1" smtClean="0">
                          <a:latin typeface="Cambria Math" panose="02040503050406030204" pitchFamily="18" charset="0"/>
                        </a:rPr>
                        <m:t>=</m:t>
                      </m:r>
                      <m:r>
                        <a:rPr lang="en-AU" b="0" i="1" smtClean="0">
                          <a:latin typeface="Cambria Math" panose="02040503050406030204" pitchFamily="18" charset="0"/>
                        </a:rPr>
                        <m:t>3</m:t>
                      </m:r>
                      <m:r>
                        <a:rPr lang="en-AU" b="0" i="1" smtClean="0">
                          <a:latin typeface="Cambria Math" panose="02040503050406030204" pitchFamily="18" charset="0"/>
                        </a:rPr>
                        <m:t>𝑎</m:t>
                      </m:r>
                    </m:oMath>
                    <m:oMath xmlns:m="http://schemas.openxmlformats.org/officeDocument/2006/math">
                      <m:r>
                        <a:rPr lang="en-AU" b="0" i="1" smtClean="0">
                          <a:latin typeface="Cambria Math" panose="02040503050406030204" pitchFamily="18" charset="0"/>
                        </a:rPr>
                        <m:t>6</m:t>
                      </m:r>
                      <m:r>
                        <m:rPr>
                          <m:aln/>
                        </m:rPr>
                        <a:rPr lang="en-AU" b="0" i="1" smtClean="0">
                          <a:latin typeface="Cambria Math" panose="02040503050406030204" pitchFamily="18" charset="0"/>
                        </a:rPr>
                        <m:t>=</m:t>
                      </m:r>
                      <m:r>
                        <a:rPr lang="en-AU" b="0" i="1" smtClean="0">
                          <a:latin typeface="Cambria Math" panose="02040503050406030204" pitchFamily="18" charset="0"/>
                        </a:rPr>
                        <m:t>3</m:t>
                      </m:r>
                      <m:r>
                        <a:rPr lang="en-AU" b="0" i="1" smtClean="0">
                          <a:latin typeface="Cambria Math" panose="02040503050406030204" pitchFamily="18" charset="0"/>
                        </a:rPr>
                        <m:t>𝑎</m:t>
                      </m:r>
                    </m:oMath>
                    <m:oMath xmlns:m="http://schemas.openxmlformats.org/officeDocument/2006/math">
                      <m:r>
                        <a:rPr lang="en-AU" b="0" i="1" smtClean="0">
                          <a:latin typeface="Cambria Math" panose="02040503050406030204" pitchFamily="18" charset="0"/>
                        </a:rPr>
                        <m:t>𝑎</m:t>
                      </m:r>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6</m:t>
                          </m:r>
                        </m:num>
                        <m:den>
                          <m:r>
                            <a:rPr lang="en-AU" b="0" i="1" smtClean="0">
                              <a:latin typeface="Cambria Math" panose="02040503050406030204" pitchFamily="18" charset="0"/>
                            </a:rPr>
                            <m:t>3</m:t>
                          </m:r>
                        </m:den>
                      </m:f>
                    </m:oMath>
                    <m:oMath xmlns:m="http://schemas.openxmlformats.org/officeDocument/2006/math">
                      <m:r>
                        <a:rPr lang="en-AU" b="0" i="1" smtClean="0">
                          <a:latin typeface="Cambria Math" panose="02040503050406030204" pitchFamily="18" charset="0"/>
                        </a:rPr>
                        <m:t>𝑎</m:t>
                      </m:r>
                      <m:r>
                        <m:rPr>
                          <m:aln/>
                        </m:rPr>
                        <a:rPr lang="en-AU" b="0" i="1" smtClean="0">
                          <a:latin typeface="Cambria Math" panose="02040503050406030204" pitchFamily="18" charset="0"/>
                        </a:rPr>
                        <m:t>=</m:t>
                      </m:r>
                      <m:r>
                        <a:rPr lang="en-AU" b="0" i="1" smtClean="0">
                          <a:latin typeface="Cambria Math" panose="02040503050406030204" pitchFamily="18" charset="0"/>
                        </a:rPr>
                        <m:t>2</m:t>
                      </m:r>
                    </m:oMath>
                  </m:oMathPara>
                </a14:m>
                <a:endParaRPr lang="en-AU" dirty="0"/>
              </a:p>
            </p:txBody>
          </p:sp>
        </mc:Choice>
        <mc:Fallback xmlns="">
          <p:sp>
            <p:nvSpPr>
              <p:cNvPr id="6" name="Text Placeholder 4">
                <a:extLst>
                  <a:ext uri="{FF2B5EF4-FFF2-40B4-BE49-F238E27FC236}">
                    <a16:creationId xmlns:a16="http://schemas.microsoft.com/office/drawing/2014/main" id="{55EDB7F1-DD9C-11A9-91CC-430FD070248E}"/>
                  </a:ext>
                </a:extLst>
              </p:cNvPr>
              <p:cNvSpPr txBox="1">
                <a:spLocks noRot="1" noChangeAspect="1" noMove="1" noResize="1" noEditPoints="1" noAdjustHandles="1" noChangeArrowheads="1" noChangeShapeType="1" noTextEdit="1"/>
              </p:cNvSpPr>
              <p:nvPr/>
            </p:nvSpPr>
            <p:spPr>
              <a:xfrm>
                <a:off x="360000" y="2302396"/>
                <a:ext cx="2265162" cy="3335095"/>
              </a:xfrm>
              <a:prstGeom prst="rect">
                <a:avLst/>
              </a:prstGeom>
              <a:blipFill>
                <a:blip r:embed="rId5"/>
                <a:stretch>
                  <a:fillRect l="-67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Placeholder 4">
                <a:extLst>
                  <a:ext uri="{FF2B5EF4-FFF2-40B4-BE49-F238E27FC236}">
                    <a16:creationId xmlns:a16="http://schemas.microsoft.com/office/drawing/2014/main" id="{44ADA70C-D022-D4E5-F52B-3009DC1D6C02}"/>
                  </a:ext>
                </a:extLst>
              </p:cNvPr>
              <p:cNvSpPr txBox="1">
                <a:spLocks/>
              </p:cNvSpPr>
              <p:nvPr/>
            </p:nvSpPr>
            <p:spPr>
              <a:xfrm>
                <a:off x="4851885" y="2380856"/>
                <a:ext cx="3442743" cy="316884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Solution</a:t>
                </a:r>
              </a:p>
              <a:p>
                <a:pPr/>
                <a14:m>
                  <m:oMathPara xmlns:m="http://schemas.openxmlformats.org/officeDocument/2006/math">
                    <m:oMathParaPr>
                      <m:jc m:val="centerGroup"/>
                    </m:oMathParaPr>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𝑎</m:t>
                          </m:r>
                        </m:num>
                        <m:den>
                          <m:r>
                            <a:rPr lang="en-AU" b="0" i="1" smtClean="0">
                              <a:latin typeface="Cambria Math" panose="02040503050406030204" pitchFamily="18" charset="0"/>
                            </a:rPr>
                            <m:t>5</m:t>
                          </m:r>
                        </m:den>
                      </m:f>
                      <m:r>
                        <a:rPr lang="en-AU" b="0" i="1" smtClean="0">
                          <a:latin typeface="Cambria Math" panose="02040503050406030204" pitchFamily="18" charset="0"/>
                        </a:rPr>
                        <m:t>=15+7</m:t>
                      </m:r>
                    </m:oMath>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𝑎</m:t>
                          </m:r>
                        </m:num>
                        <m:den>
                          <m:r>
                            <a:rPr lang="en-AU" b="0" i="1" smtClean="0">
                              <a:latin typeface="Cambria Math" panose="02040503050406030204" pitchFamily="18" charset="0"/>
                            </a:rPr>
                            <m:t>5</m:t>
                          </m:r>
                        </m:den>
                      </m:f>
                      <m:r>
                        <a:rPr lang="en-AU" b="0" i="1" smtClean="0">
                          <a:latin typeface="Cambria Math" panose="02040503050406030204" pitchFamily="18" charset="0"/>
                        </a:rPr>
                        <m:t>=22</m:t>
                      </m:r>
                    </m:oMath>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=22×5</m:t>
                      </m:r>
                    </m:oMath>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=110</m:t>
                      </m:r>
                    </m:oMath>
                  </m:oMathPara>
                </a14:m>
                <a:endParaRPr lang="en-AU" dirty="0"/>
              </a:p>
            </p:txBody>
          </p:sp>
        </mc:Choice>
        <mc:Fallback xmlns="">
          <p:sp>
            <p:nvSpPr>
              <p:cNvPr id="10" name="Text Placeholder 4">
                <a:extLst>
                  <a:ext uri="{FF2B5EF4-FFF2-40B4-BE49-F238E27FC236}">
                    <a16:creationId xmlns:a16="http://schemas.microsoft.com/office/drawing/2014/main" id="{44ADA70C-D022-D4E5-F52B-3009DC1D6C02}"/>
                  </a:ext>
                </a:extLst>
              </p:cNvPr>
              <p:cNvSpPr txBox="1">
                <a:spLocks noRot="1" noChangeAspect="1" noMove="1" noResize="1" noEditPoints="1" noAdjustHandles="1" noChangeArrowheads="1" noChangeShapeType="1" noTextEdit="1"/>
              </p:cNvSpPr>
              <p:nvPr/>
            </p:nvSpPr>
            <p:spPr>
              <a:xfrm>
                <a:off x="4851885" y="2380856"/>
                <a:ext cx="3442743" cy="3168841"/>
              </a:xfrm>
              <a:prstGeom prst="rect">
                <a:avLst/>
              </a:prstGeom>
              <a:blipFill>
                <a:blip r:embed="rId6"/>
                <a:stretch>
                  <a:fillRect l="-46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Placeholder 4">
                <a:extLst>
                  <a:ext uri="{FF2B5EF4-FFF2-40B4-BE49-F238E27FC236}">
                    <a16:creationId xmlns:a16="http://schemas.microsoft.com/office/drawing/2014/main" id="{52A9F712-D10A-C456-C11E-45FA52D17720}"/>
                  </a:ext>
                </a:extLst>
              </p:cNvPr>
              <p:cNvSpPr txBox="1">
                <a:spLocks/>
              </p:cNvSpPr>
              <p:nvPr/>
            </p:nvSpPr>
            <p:spPr>
              <a:xfrm>
                <a:off x="8799979" y="2380856"/>
                <a:ext cx="3442743" cy="316884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Solution</a:t>
                </a:r>
              </a:p>
              <a:p>
                <a:pPr/>
                <a14:m>
                  <m:oMathPara xmlns:m="http://schemas.openxmlformats.org/officeDocument/2006/math">
                    <m:oMathParaPr>
                      <m:jc m:val="centerGroup"/>
                    </m:oMathParaPr>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𝑎</m:t>
                          </m:r>
                        </m:e>
                        <m:sup>
                          <m:r>
                            <a:rPr lang="en-AU" i="1">
                              <a:latin typeface="Cambria Math" panose="02040503050406030204" pitchFamily="18" charset="0"/>
                            </a:rPr>
                            <m:t>2</m:t>
                          </m:r>
                        </m:sup>
                      </m:sSup>
                      <m:r>
                        <a:rPr lang="en-AU" i="1">
                          <a:latin typeface="Cambria Math" panose="02040503050406030204" pitchFamily="18" charset="0"/>
                        </a:rPr>
                        <m:t>+25=36</m:t>
                      </m:r>
                    </m:oMath>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2</m:t>
                          </m:r>
                        </m:sup>
                      </m:sSup>
                      <m:r>
                        <a:rPr lang="en-AU" b="0" i="1" smtClean="0">
                          <a:latin typeface="Cambria Math" panose="02040503050406030204" pitchFamily="18" charset="0"/>
                        </a:rPr>
                        <m:t>=36−25</m:t>
                      </m:r>
                    </m:oMath>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2</m:t>
                          </m:r>
                        </m:sup>
                      </m:sSup>
                      <m:r>
                        <a:rPr lang="en-AU" b="0" i="1" smtClean="0">
                          <a:latin typeface="Cambria Math" panose="02040503050406030204" pitchFamily="18" charset="0"/>
                        </a:rPr>
                        <m:t>=11</m:t>
                      </m:r>
                    </m:oMath>
                    <m:oMath xmlns:m="http://schemas.openxmlformats.org/officeDocument/2006/math">
                      <m:r>
                        <a:rPr lang="en-AU" b="0" i="1" smtClean="0">
                          <a:latin typeface="Cambria Math" panose="02040503050406030204" pitchFamily="18" charset="0"/>
                        </a:rPr>
                        <m:t>𝑎</m:t>
                      </m:r>
                      <m:r>
                        <a:rPr lang="en-AU" b="0" i="1" smtClean="0">
                          <a:latin typeface="Cambria Math" panose="02040503050406030204" pitchFamily="18" charset="0"/>
                        </a:rPr>
                        <m:t>=±</m:t>
                      </m:r>
                      <m:rad>
                        <m:radPr>
                          <m:degHide m:val="on"/>
                          <m:ctrlPr>
                            <a:rPr lang="en-AU" b="0" i="1" smtClean="0">
                              <a:latin typeface="Cambria Math" panose="02040503050406030204" pitchFamily="18" charset="0"/>
                              <a:ea typeface="Cambria Math" panose="02040503050406030204" pitchFamily="18" charset="0"/>
                            </a:rPr>
                          </m:ctrlPr>
                        </m:radPr>
                        <m:deg/>
                        <m:e>
                          <m:r>
                            <a:rPr lang="en-AU" b="0" i="1" smtClean="0">
                              <a:latin typeface="Cambria Math" panose="02040503050406030204" pitchFamily="18" charset="0"/>
                              <a:ea typeface="Cambria Math" panose="02040503050406030204" pitchFamily="18" charset="0"/>
                            </a:rPr>
                            <m:t>11</m:t>
                          </m:r>
                        </m:e>
                      </m:rad>
                    </m:oMath>
                  </m:oMathPara>
                </a14:m>
                <a:br>
                  <a:rPr lang="en-AU" b="0" dirty="0"/>
                </a:br>
                <a:endParaRPr lang="en-AU" dirty="0"/>
              </a:p>
            </p:txBody>
          </p:sp>
        </mc:Choice>
        <mc:Fallback xmlns="">
          <p:sp>
            <p:nvSpPr>
              <p:cNvPr id="14" name="Text Placeholder 4">
                <a:extLst>
                  <a:ext uri="{FF2B5EF4-FFF2-40B4-BE49-F238E27FC236}">
                    <a16:creationId xmlns:a16="http://schemas.microsoft.com/office/drawing/2014/main" id="{52A9F712-D10A-C456-C11E-45FA52D17720}"/>
                  </a:ext>
                </a:extLst>
              </p:cNvPr>
              <p:cNvSpPr txBox="1">
                <a:spLocks noRot="1" noChangeAspect="1" noMove="1" noResize="1" noEditPoints="1" noAdjustHandles="1" noChangeArrowheads="1" noChangeShapeType="1" noTextEdit="1"/>
              </p:cNvSpPr>
              <p:nvPr/>
            </p:nvSpPr>
            <p:spPr>
              <a:xfrm>
                <a:off x="8799979" y="2380856"/>
                <a:ext cx="3442743" cy="3168841"/>
              </a:xfrm>
              <a:prstGeom prst="rect">
                <a:avLst/>
              </a:prstGeom>
              <a:blipFill>
                <a:blip r:embed="rId7"/>
                <a:stretch>
                  <a:fillRect l="-4610"/>
                </a:stretch>
              </a:blipFill>
            </p:spPr>
            <p:txBody>
              <a:bodyPr/>
              <a:lstStyle/>
              <a:p>
                <a:r>
                  <a:rPr lang="en-US">
                    <a:noFill/>
                  </a:rPr>
                  <a:t> </a:t>
                </a:r>
              </a:p>
            </p:txBody>
          </p:sp>
        </mc:Fallback>
      </mc:AlternateContent>
      <p:sp>
        <p:nvSpPr>
          <p:cNvPr id="13" name="Speech Bubble: Rectangle with Corners Rounded 12">
            <a:extLst>
              <a:ext uri="{FF2B5EF4-FFF2-40B4-BE49-F238E27FC236}">
                <a16:creationId xmlns:a16="http://schemas.microsoft.com/office/drawing/2014/main" id="{EF9F6727-482C-EF50-DF7F-E69CB89C81D5}"/>
              </a:ext>
            </a:extLst>
          </p:cNvPr>
          <p:cNvSpPr/>
          <p:nvPr/>
        </p:nvSpPr>
        <p:spPr>
          <a:xfrm>
            <a:off x="2191129" y="1997976"/>
            <a:ext cx="2035834" cy="700780"/>
          </a:xfrm>
          <a:prstGeom prst="wedgeRoundRectCallout">
            <a:avLst>
              <a:gd name="adj1" fmla="val -32951"/>
              <a:gd name="adj2" fmla="val 9115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AU" sz="1800" dirty="0"/>
              <a:t>Why would you subtract 6 first?</a:t>
            </a:r>
          </a:p>
        </p:txBody>
      </p:sp>
      <p:sp>
        <p:nvSpPr>
          <p:cNvPr id="12" name="Speech Bubble: Rectangle with Corners Rounded 11">
            <a:extLst>
              <a:ext uri="{FF2B5EF4-FFF2-40B4-BE49-F238E27FC236}">
                <a16:creationId xmlns:a16="http://schemas.microsoft.com/office/drawing/2014/main" id="{9B834242-AFA6-D506-B940-3D205BEDE40D}"/>
              </a:ext>
            </a:extLst>
          </p:cNvPr>
          <p:cNvSpPr/>
          <p:nvPr/>
        </p:nvSpPr>
        <p:spPr>
          <a:xfrm>
            <a:off x="2689388" y="4559109"/>
            <a:ext cx="2150498" cy="684990"/>
          </a:xfrm>
          <a:prstGeom prst="wedgeRoundRectCallout">
            <a:avLst>
              <a:gd name="adj1" fmla="val -71313"/>
              <a:gd name="adj2" fmla="val -805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Why do we divide by 3 here?</a:t>
            </a:r>
          </a:p>
        </p:txBody>
      </p:sp>
      <p:sp>
        <p:nvSpPr>
          <p:cNvPr id="15" name="Speech Bubble: Rectangle with Corners Rounded 14">
            <a:extLst>
              <a:ext uri="{FF2B5EF4-FFF2-40B4-BE49-F238E27FC236}">
                <a16:creationId xmlns:a16="http://schemas.microsoft.com/office/drawing/2014/main" id="{8EE333C9-C1C8-B33E-9A92-B1E258F96C63}"/>
              </a:ext>
            </a:extLst>
          </p:cNvPr>
          <p:cNvSpPr/>
          <p:nvPr/>
        </p:nvSpPr>
        <p:spPr>
          <a:xfrm>
            <a:off x="6333736" y="2356261"/>
            <a:ext cx="2150498" cy="684990"/>
          </a:xfrm>
          <a:prstGeom prst="wedgeRoundRectCallout">
            <a:avLst>
              <a:gd name="adj1" fmla="val -21706"/>
              <a:gd name="adj2" fmla="val 9738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Why did we add 7 first?</a:t>
            </a:r>
          </a:p>
        </p:txBody>
      </p:sp>
      <p:sp>
        <p:nvSpPr>
          <p:cNvPr id="16" name="Speech Bubble: Rectangle with Corners Rounded 15">
            <a:extLst>
              <a:ext uri="{FF2B5EF4-FFF2-40B4-BE49-F238E27FC236}">
                <a16:creationId xmlns:a16="http://schemas.microsoft.com/office/drawing/2014/main" id="{33E4A8DD-EC85-02E0-D595-E585B3D9D315}"/>
              </a:ext>
            </a:extLst>
          </p:cNvPr>
          <p:cNvSpPr/>
          <p:nvPr/>
        </p:nvSpPr>
        <p:spPr>
          <a:xfrm>
            <a:off x="9333502" y="5207202"/>
            <a:ext cx="2150498" cy="684990"/>
          </a:xfrm>
          <a:prstGeom prst="wedgeRoundRectCallout">
            <a:avLst>
              <a:gd name="adj1" fmla="val -3527"/>
              <a:gd name="adj2" fmla="val -10091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Why are there 2 answers?</a:t>
            </a:r>
          </a:p>
        </p:txBody>
      </p:sp>
      <p:sp>
        <p:nvSpPr>
          <p:cNvPr id="2" name="Slide Number Placeholder 1">
            <a:extLst>
              <a:ext uri="{FF2B5EF4-FFF2-40B4-BE49-F238E27FC236}">
                <a16:creationId xmlns:a16="http://schemas.microsoft.com/office/drawing/2014/main" id="{26783326-3AB6-CA92-2602-5A98622AA12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236053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6" grpId="0"/>
      <p:bldP spid="10" grpId="0"/>
      <p:bldP spid="14" grpId="0"/>
      <p:bldP spid="13" grpId="0" animBg="1"/>
      <p:bldP spid="12"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750BD7-38E8-BCFD-FD6A-52C4008ADABE}"/>
              </a:ext>
            </a:extLst>
          </p:cNvPr>
          <p:cNvSpPr>
            <a:spLocks noGrp="1"/>
          </p:cNvSpPr>
          <p:nvPr>
            <p:ph type="title"/>
          </p:nvPr>
        </p:nvSpPr>
        <p:spPr/>
        <p:txBody>
          <a:bodyPr/>
          <a:lstStyle/>
          <a:p>
            <a:r>
              <a:rPr lang="en-AU" dirty="0"/>
              <a:t>Sign of the solution</a:t>
            </a:r>
          </a:p>
        </p:txBody>
      </p:sp>
      <p:sp>
        <p:nvSpPr>
          <p:cNvPr id="5" name="Text Placeholder 4">
            <a:extLst>
              <a:ext uri="{FF2B5EF4-FFF2-40B4-BE49-F238E27FC236}">
                <a16:creationId xmlns:a16="http://schemas.microsoft.com/office/drawing/2014/main" id="{1CDBDFD9-5D1E-4F1F-B886-4CA86EE3F6C1}"/>
              </a:ext>
            </a:extLst>
          </p:cNvPr>
          <p:cNvSpPr>
            <a:spLocks noGrp="1"/>
          </p:cNvSpPr>
          <p:nvPr>
            <p:ph type="body" sz="quarter" idx="17"/>
          </p:nvPr>
        </p:nvSpPr>
        <p:spPr/>
        <p:txBody>
          <a:bodyPr/>
          <a:lstStyle/>
          <a:p>
            <a:r>
              <a:rPr lang="en-AU" dirty="0"/>
              <a:t>For each situation, write on your mini-whiteboard whether the answer could be </a:t>
            </a:r>
            <a:r>
              <a:rPr lang="en-AU" b="1" dirty="0"/>
              <a:t>positive</a:t>
            </a:r>
            <a:r>
              <a:rPr lang="en-AU" dirty="0"/>
              <a:t>, </a:t>
            </a:r>
            <a:r>
              <a:rPr lang="en-AU" b="1" dirty="0"/>
              <a:t>zero</a:t>
            </a:r>
            <a:r>
              <a:rPr lang="en-AU" dirty="0"/>
              <a:t>, or </a:t>
            </a:r>
            <a:r>
              <a:rPr lang="en-AU" b="1" dirty="0"/>
              <a:t>negative</a:t>
            </a:r>
            <a:r>
              <a:rPr lang="en-AU" dirty="0"/>
              <a:t>.</a:t>
            </a:r>
            <a:br>
              <a:rPr lang="en-AU" dirty="0"/>
            </a:br>
            <a:endParaRPr lang="en-AU" dirty="0"/>
          </a:p>
          <a:p>
            <a:pPr marL="457200" indent="-457200">
              <a:buFont typeface="+mj-lt"/>
              <a:buAutoNum type="arabicPeriod"/>
            </a:pPr>
            <a:r>
              <a:rPr lang="en-AU" dirty="0"/>
              <a:t>The speed of a runner in a race.</a:t>
            </a:r>
          </a:p>
          <a:p>
            <a:pPr marL="457200" indent="-457200">
              <a:buFont typeface="+mj-lt"/>
              <a:buAutoNum type="arabicPeriod"/>
            </a:pPr>
            <a:r>
              <a:rPr lang="en-AU" dirty="0"/>
              <a:t>The temperature change compared to yesterday.</a:t>
            </a:r>
          </a:p>
          <a:p>
            <a:pPr marL="457200" indent="-457200">
              <a:buFont typeface="+mj-lt"/>
              <a:buAutoNum type="arabicPeriod"/>
            </a:pPr>
            <a:r>
              <a:rPr lang="en-AU" dirty="0"/>
              <a:t>The distance your headlights shine in front of your car.</a:t>
            </a:r>
          </a:p>
          <a:p>
            <a:pPr marL="457200" indent="-457200">
              <a:buFont typeface="+mj-lt"/>
              <a:buAutoNum type="arabicPeriod"/>
            </a:pPr>
            <a:r>
              <a:rPr lang="en-AU" dirty="0"/>
              <a:t>Your bank balance after spending more than you have.</a:t>
            </a:r>
          </a:p>
        </p:txBody>
      </p:sp>
      <p:sp>
        <p:nvSpPr>
          <p:cNvPr id="2" name="Slide Number Placeholder 1">
            <a:extLst>
              <a:ext uri="{FF2B5EF4-FFF2-40B4-BE49-F238E27FC236}">
                <a16:creationId xmlns:a16="http://schemas.microsoft.com/office/drawing/2014/main" id="{37BA9193-C0AF-32EC-3719-3D2F7BB64B9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106838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09707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E10D9-8916-B832-0B0B-622B9653B2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D8EC99-6200-91DA-4294-D477C4A2AB67}"/>
              </a:ext>
            </a:extLst>
          </p:cNvPr>
          <p:cNvSpPr>
            <a:spLocks noGrp="1"/>
          </p:cNvSpPr>
          <p:nvPr>
            <p:ph type="title"/>
          </p:nvPr>
        </p:nvSpPr>
        <p:spPr/>
        <p:txBody>
          <a:bodyPr/>
          <a:lstStyle/>
          <a:p>
            <a:r>
              <a:rPr lang="en-AU" dirty="0"/>
              <a:t>Kinetic energy (1)</a:t>
            </a:r>
          </a:p>
        </p:txBody>
      </p:sp>
      <p:sp>
        <p:nvSpPr>
          <p:cNvPr id="4" name="Text Placeholder 3">
            <a:extLst>
              <a:ext uri="{FF2B5EF4-FFF2-40B4-BE49-F238E27FC236}">
                <a16:creationId xmlns:a16="http://schemas.microsoft.com/office/drawing/2014/main" id="{5C98B6E5-4529-E26D-54B3-5735C3FA51DC}"/>
              </a:ext>
            </a:extLst>
          </p:cNvPr>
          <p:cNvSpPr>
            <a:spLocks noGrp="1"/>
          </p:cNvSpPr>
          <p:nvPr>
            <p:ph type="body" sz="quarter" idx="18"/>
          </p:nvPr>
        </p:nvSpPr>
        <p:spPr/>
        <p:txBody>
          <a:bodyPr/>
          <a:lstStyle/>
          <a:p>
            <a:r>
              <a:rPr lang="en-AU" dirty="0"/>
              <a:t>What is Kinetic energy and where does it go?</a:t>
            </a:r>
          </a:p>
        </p:txBody>
      </p:sp>
      <p:pic>
        <p:nvPicPr>
          <p:cNvPr id="10" name="Picture 9" descr="Illustration showing how a car crash’s kinetic energy is reduced to protect passengers. On the left, a car crashes into a wall, with an arrow labeled “Kinetic Energy” pointing toward the cabin. The car’s front crumples, with the label “Crumple Zones Absorb Energy – Deforms to Reduce Impact.” On the right, an orange crash test dummy sits inside the car wearing a seatbelt and hitting an inflated airbag. Labels read “Airbag – Cushions the Impact” and “Seatbelt – Restrains the Occupant.” At the bottom right, a gauge shows “Less Force on Passenger,” with a needle pointing toward the green “Less Force” zone, indicating reduced impact on the occupant.">
            <a:extLst>
              <a:ext uri="{FF2B5EF4-FFF2-40B4-BE49-F238E27FC236}">
                <a16:creationId xmlns:a16="http://schemas.microsoft.com/office/drawing/2014/main" id="{86B3FB3F-9200-3D93-AE38-6F5A1EC211E6}"/>
              </a:ext>
            </a:extLst>
          </p:cNvPr>
          <p:cNvPicPr>
            <a:picLocks noChangeAspect="1"/>
          </p:cNvPicPr>
          <p:nvPr/>
        </p:nvPicPr>
        <p:blipFill>
          <a:blip r:embed="rId2"/>
          <a:stretch>
            <a:fillRect/>
          </a:stretch>
        </p:blipFill>
        <p:spPr>
          <a:xfrm>
            <a:off x="1904527" y="1369454"/>
            <a:ext cx="8072230" cy="5381487"/>
          </a:xfrm>
          <a:prstGeom prst="rect">
            <a:avLst/>
          </a:prstGeom>
        </p:spPr>
      </p:pic>
      <p:sp>
        <p:nvSpPr>
          <p:cNvPr id="2" name="Slide Number Placeholder 1">
            <a:extLst>
              <a:ext uri="{FF2B5EF4-FFF2-40B4-BE49-F238E27FC236}">
                <a16:creationId xmlns:a16="http://schemas.microsoft.com/office/drawing/2014/main" id="{7AD75DB5-8A38-532A-4810-A8D340C99E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05485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B6986B-AF38-A8A0-A39B-C27AE5AB8A4E}"/>
              </a:ext>
            </a:extLst>
          </p:cNvPr>
          <p:cNvSpPr>
            <a:spLocks noGrp="1"/>
          </p:cNvSpPr>
          <p:nvPr>
            <p:ph type="title"/>
          </p:nvPr>
        </p:nvSpPr>
        <p:spPr/>
        <p:txBody>
          <a:bodyPr/>
          <a:lstStyle/>
          <a:p>
            <a:r>
              <a:rPr lang="en-AU" dirty="0"/>
              <a:t>Kinetic energy (2)</a:t>
            </a:r>
          </a:p>
        </p:txBody>
      </p:sp>
      <p:sp>
        <p:nvSpPr>
          <p:cNvPr id="4" name="Text Placeholder 3">
            <a:extLst>
              <a:ext uri="{FF2B5EF4-FFF2-40B4-BE49-F238E27FC236}">
                <a16:creationId xmlns:a16="http://schemas.microsoft.com/office/drawing/2014/main" id="{42FA657F-4114-E7F8-BE5C-6B8191A94111}"/>
              </a:ext>
            </a:extLst>
          </p:cNvPr>
          <p:cNvSpPr>
            <a:spLocks noGrp="1"/>
          </p:cNvSpPr>
          <p:nvPr>
            <p:ph type="body" sz="quarter" idx="18"/>
          </p:nvPr>
        </p:nvSpPr>
        <p:spPr/>
        <p:txBody>
          <a:bodyPr/>
          <a:lstStyle/>
          <a:p>
            <a:r>
              <a:rPr lang="en-AU" dirty="0"/>
              <a:t>A mathematical model</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F968A7A-EAED-57B2-8C20-208AEB867C6E}"/>
                  </a:ext>
                </a:extLst>
              </p:cNvPr>
              <p:cNvSpPr>
                <a:spLocks noGrp="1"/>
              </p:cNvSpPr>
              <p:nvPr>
                <p:ph type="body" sz="quarter" idx="17"/>
              </p:nvPr>
            </p:nvSpPr>
            <p:spPr>
              <a:xfrm>
                <a:off x="360000" y="1567086"/>
                <a:ext cx="5882756" cy="4807835"/>
              </a:xfrm>
            </p:spPr>
            <p:txBody>
              <a:bodyPr/>
              <a:lstStyle/>
              <a:p>
                <a:r>
                  <a:rPr lang="en-AU" b="0" dirty="0">
                    <a:latin typeface="+mn-lt"/>
                  </a:rPr>
                  <a:t>Kinetic energy can be calculated using the formula:</a:t>
                </a:r>
              </a:p>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𝐸</m:t>
                      </m:r>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𝑚</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𝑣</m:t>
                          </m:r>
                        </m:e>
                        <m:sup>
                          <m:r>
                            <a:rPr lang="en-AU" b="0" i="1" smtClean="0">
                              <a:latin typeface="Cambria Math" panose="02040503050406030204" pitchFamily="18" charset="0"/>
                            </a:rPr>
                            <m:t>2</m:t>
                          </m:r>
                        </m:sup>
                      </m:sSup>
                    </m:oMath>
                  </m:oMathPara>
                </a14:m>
                <a:endParaRPr lang="en-AU" dirty="0"/>
              </a:p>
              <a:p>
                <a:r>
                  <a:rPr lang="en-AU" dirty="0">
                    <a:latin typeface="+mn-lt"/>
                  </a:rPr>
                  <a:t>Where:</a:t>
                </a:r>
              </a:p>
              <a:p>
                <a:pPr marL="342900" indent="-342900">
                  <a:buFont typeface="Arial" panose="020B0604020202020204" pitchFamily="34" charset="0"/>
                  <a:buChar char="•"/>
                </a:pPr>
                <a14:m>
                  <m:oMath xmlns:m="http://schemas.openxmlformats.org/officeDocument/2006/math">
                    <m:r>
                      <a:rPr lang="en-AU" i="1" dirty="0" smtClean="0">
                        <a:latin typeface="Cambria Math" panose="02040503050406030204" pitchFamily="18" charset="0"/>
                      </a:rPr>
                      <m:t>𝐸</m:t>
                    </m:r>
                  </m:oMath>
                </a14:m>
                <a:r>
                  <a:rPr lang="en-AU" dirty="0"/>
                  <a:t> is the kinetic energy </a:t>
                </a:r>
                <a14:m>
                  <m:oMath xmlns:m="http://schemas.openxmlformats.org/officeDocument/2006/math">
                    <m:r>
                      <a:rPr lang="en-AU" b="0" i="1" smtClean="0">
                        <a:latin typeface="Cambria Math" panose="02040503050406030204" pitchFamily="18" charset="0"/>
                      </a:rPr>
                      <m:t>(</m:t>
                    </m:r>
                    <m:r>
                      <m:rPr>
                        <m:nor/>
                      </m:rPr>
                      <a:rPr lang="en-AU" b="0" i="0" smtClean="0">
                        <a:latin typeface="Cambria Math" panose="02040503050406030204" pitchFamily="18" charset="0"/>
                      </a:rPr>
                      <m:t>joules</m:t>
                    </m:r>
                    <m:r>
                      <a:rPr lang="en-AU" b="0" i="1" smtClean="0">
                        <a:latin typeface="Cambria Math" panose="02040503050406030204" pitchFamily="18" charset="0"/>
                      </a:rPr>
                      <m:t>)</m:t>
                    </m:r>
                  </m:oMath>
                </a14:m>
                <a:endParaRPr lang="en-AU" dirty="0"/>
              </a:p>
              <a:p>
                <a:pPr marL="342900" indent="-342900">
                  <a:buFont typeface="Arial" panose="020B0604020202020204" pitchFamily="34" charset="0"/>
                  <a:buChar char="•"/>
                </a:pPr>
                <a14:m>
                  <m:oMath xmlns:m="http://schemas.openxmlformats.org/officeDocument/2006/math">
                    <m:r>
                      <a:rPr lang="en-AU" b="0" i="1" smtClean="0">
                        <a:latin typeface="Cambria Math" panose="02040503050406030204" pitchFamily="18" charset="0"/>
                      </a:rPr>
                      <m:t>𝑚</m:t>
                    </m:r>
                  </m:oMath>
                </a14:m>
                <a:r>
                  <a:rPr lang="en-AU" dirty="0"/>
                  <a:t> is the car’s mass </a:t>
                </a:r>
                <a14:m>
                  <m:oMath xmlns:m="http://schemas.openxmlformats.org/officeDocument/2006/math">
                    <m:r>
                      <a:rPr lang="en-AU" b="0" i="1" smtClean="0">
                        <a:latin typeface="Cambria Math" panose="02040503050406030204" pitchFamily="18" charset="0"/>
                      </a:rPr>
                      <m:t>(</m:t>
                    </m:r>
                    <m:r>
                      <m:rPr>
                        <m:nor/>
                      </m:rPr>
                      <a:rPr lang="en-AU" b="0" i="0" smtClean="0">
                        <a:latin typeface="Cambria Math" panose="02040503050406030204" pitchFamily="18" charset="0"/>
                      </a:rPr>
                      <m:t>kg</m:t>
                    </m:r>
                    <m:r>
                      <a:rPr lang="en-AU" b="0" i="1" smtClean="0">
                        <a:latin typeface="Cambria Math" panose="02040503050406030204" pitchFamily="18" charset="0"/>
                      </a:rPr>
                      <m:t>)</m:t>
                    </m:r>
                  </m:oMath>
                </a14:m>
                <a:endParaRPr lang="en-AU" dirty="0"/>
              </a:p>
              <a:p>
                <a:pPr marL="342900" indent="-342900">
                  <a:buFont typeface="Arial" panose="020B0604020202020204" pitchFamily="34" charset="0"/>
                  <a:buChar char="•"/>
                </a:pPr>
                <a14:m>
                  <m:oMath xmlns:m="http://schemas.openxmlformats.org/officeDocument/2006/math">
                    <m:r>
                      <a:rPr lang="en-AU" b="0" i="1" smtClean="0">
                        <a:latin typeface="Cambria Math" panose="02040503050406030204" pitchFamily="18" charset="0"/>
                      </a:rPr>
                      <m:t>𝑣</m:t>
                    </m:r>
                  </m:oMath>
                </a14:m>
                <a:r>
                  <a:rPr lang="en-AU" dirty="0"/>
                  <a:t> is the speed </a:t>
                </a:r>
                <a14:m>
                  <m:oMath xmlns:m="http://schemas.openxmlformats.org/officeDocument/2006/math">
                    <m:r>
                      <a:rPr lang="en-AU" b="0" i="0" smtClean="0">
                        <a:latin typeface="Cambria Math" panose="02040503050406030204" pitchFamily="18" charset="0"/>
                      </a:rPr>
                      <m:t>(</m:t>
                    </m:r>
                    <m:f>
                      <m:fPr>
                        <m:type m:val="lin"/>
                        <m:ctrlPr>
                          <a:rPr lang="en-AU" b="0" i="1" smtClean="0">
                            <a:latin typeface="Cambria Math" panose="02040503050406030204" pitchFamily="18" charset="0"/>
                          </a:rPr>
                        </m:ctrlPr>
                      </m:fPr>
                      <m:num>
                        <m:r>
                          <m:rPr>
                            <m:nor/>
                          </m:rPr>
                          <a:rPr lang="en-AU" b="0" i="0" smtClean="0">
                            <a:latin typeface="Cambria Math" panose="02040503050406030204" pitchFamily="18" charset="0"/>
                          </a:rPr>
                          <m:t>m</m:t>
                        </m:r>
                      </m:num>
                      <m:den>
                        <m:r>
                          <m:rPr>
                            <m:nor/>
                          </m:rPr>
                          <a:rPr lang="en-AU" b="0" i="0" smtClean="0">
                            <a:latin typeface="Cambria Math" panose="02040503050406030204" pitchFamily="18" charset="0"/>
                          </a:rPr>
                          <m:t>s</m:t>
                        </m:r>
                      </m:den>
                    </m:f>
                    <m:r>
                      <a:rPr lang="en-AU" b="0" i="1" smtClean="0">
                        <a:latin typeface="Cambria Math" panose="02040503050406030204" pitchFamily="18" charset="0"/>
                      </a:rPr>
                      <m:t>)</m:t>
                    </m:r>
                  </m:oMath>
                </a14:m>
                <a:r>
                  <a:rPr lang="en-AU" dirty="0"/>
                  <a:t>.</a:t>
                </a:r>
              </a:p>
            </p:txBody>
          </p:sp>
        </mc:Choice>
        <mc:Fallback xmlns="">
          <p:sp>
            <p:nvSpPr>
              <p:cNvPr id="5" name="Text Placeholder 4">
                <a:extLst>
                  <a:ext uri="{FF2B5EF4-FFF2-40B4-BE49-F238E27FC236}">
                    <a16:creationId xmlns:a16="http://schemas.microsoft.com/office/drawing/2014/main" id="{3F968A7A-EAED-57B2-8C20-208AEB867C6E}"/>
                  </a:ext>
                </a:extLst>
              </p:cNvPr>
              <p:cNvSpPr>
                <a:spLocks noGrp="1" noRot="1" noChangeAspect="1" noMove="1" noResize="1" noEditPoints="1" noAdjustHandles="1" noChangeArrowheads="1" noChangeShapeType="1" noTextEdit="1"/>
              </p:cNvSpPr>
              <p:nvPr>
                <p:ph type="body" sz="quarter" idx="17"/>
              </p:nvPr>
            </p:nvSpPr>
            <p:spPr>
              <a:xfrm>
                <a:off x="360000" y="1567086"/>
                <a:ext cx="5882756" cy="4807835"/>
              </a:xfrm>
              <a:blipFill>
                <a:blip r:embed="rId2"/>
                <a:stretch>
                  <a:fillRect l="-2591" r="-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9955040-4E5B-5B7A-A99B-9B3882AB2E1B}"/>
                  </a:ext>
                </a:extLst>
              </p:cNvPr>
              <p:cNvSpPr txBox="1"/>
              <p:nvPr/>
            </p:nvSpPr>
            <p:spPr>
              <a:xfrm>
                <a:off x="6909734" y="2027228"/>
                <a:ext cx="4832889" cy="3766915"/>
              </a:xfrm>
              <a:prstGeom prst="rect">
                <a:avLst/>
              </a:prstGeom>
              <a:ln/>
            </p:spPr>
            <p:style>
              <a:lnRef idx="3">
                <a:schemeClr val="lt1"/>
              </a:lnRef>
              <a:fillRef idx="1">
                <a:schemeClr val="accent4"/>
              </a:fillRef>
              <a:effectRef idx="1">
                <a:schemeClr val="accent4"/>
              </a:effectRef>
              <a:fontRef idx="minor">
                <a:schemeClr val="lt1"/>
              </a:fontRef>
            </p:style>
            <p:txBody>
              <a:bodyPr wrap="square" lIns="72000" tIns="72000" rIns="72000" bIns="72000" rtlCol="0">
                <a:noAutofit/>
              </a:bodyPr>
              <a:lstStyle/>
              <a:p>
                <a:pPr algn="l">
                  <a:lnSpc>
                    <a:spcPct val="150000"/>
                  </a:lnSpc>
                  <a:spcBef>
                    <a:spcPts val="600"/>
                  </a:spcBef>
                  <a:spcAft>
                    <a:spcPts val="600"/>
                  </a:spcAft>
                </a:pPr>
                <a:r>
                  <a:rPr lang="en-AU" sz="2000" dirty="0">
                    <a:solidFill>
                      <a:schemeClr val="tx1"/>
                    </a:solidFill>
                  </a:rPr>
                  <a:t>Energy is measured in joules.</a:t>
                </a:r>
              </a:p>
              <a:p>
                <a:pPr marL="342900" indent="-342900">
                  <a:lnSpc>
                    <a:spcPct val="150000"/>
                  </a:lnSpc>
                  <a:spcBef>
                    <a:spcPts val="600"/>
                  </a:spcBef>
                  <a:spcAft>
                    <a:spcPts val="600"/>
                  </a:spcAft>
                  <a:buFont typeface="Arial" panose="020B0604020202020204" pitchFamily="34" charset="0"/>
                  <a:buChar char="•"/>
                </a:pPr>
                <a:r>
                  <a:rPr lang="en-AU" sz="2000" dirty="0">
                    <a:solidFill>
                      <a:schemeClr val="tx1"/>
                    </a:solidFill>
                  </a:rPr>
                  <a:t>Lifting a small apple </a:t>
                </a:r>
                <a14:m>
                  <m:oMath xmlns:m="http://schemas.openxmlformats.org/officeDocument/2006/math">
                    <m:r>
                      <a:rPr lang="en-AU" sz="2000" i="1" dirty="0" smtClean="0">
                        <a:solidFill>
                          <a:schemeClr val="tx1"/>
                        </a:solidFill>
                        <a:latin typeface="Cambria Math" panose="02040503050406030204" pitchFamily="18" charset="0"/>
                      </a:rPr>
                      <m:t>1</m:t>
                    </m:r>
                    <m:r>
                      <a:rPr lang="en-AU" sz="2000" i="1" dirty="0" smtClean="0">
                        <a:solidFill>
                          <a:schemeClr val="tx1"/>
                        </a:solidFill>
                        <a:latin typeface="Cambria Math" panose="02040503050406030204" pitchFamily="18" charset="0"/>
                      </a:rPr>
                      <m:t> </m:t>
                    </m:r>
                    <m:r>
                      <m:rPr>
                        <m:nor/>
                      </m:rPr>
                      <a:rPr lang="en-AU" sz="2000" i="0" dirty="0" smtClean="0">
                        <a:solidFill>
                          <a:schemeClr val="tx1"/>
                        </a:solidFill>
                        <a:latin typeface="Cambria Math" panose="02040503050406030204" pitchFamily="18" charset="0"/>
                      </a:rPr>
                      <m:t>m</m:t>
                    </m:r>
                  </m:oMath>
                </a14:m>
                <a:r>
                  <a:rPr lang="en-AU" sz="2000" dirty="0">
                    <a:solidFill>
                      <a:schemeClr val="tx1"/>
                    </a:solidFill>
                  </a:rPr>
                  <a:t> → about </a:t>
                </a:r>
                <a14:m>
                  <m:oMath xmlns:m="http://schemas.openxmlformats.org/officeDocument/2006/math">
                    <m:r>
                      <a:rPr lang="en-AU" sz="2000" i="1" dirty="0" smtClean="0">
                        <a:solidFill>
                          <a:schemeClr val="tx1"/>
                        </a:solidFill>
                        <a:latin typeface="Cambria Math" panose="02040503050406030204" pitchFamily="18" charset="0"/>
                      </a:rPr>
                      <m:t>1</m:t>
                    </m:r>
                  </m:oMath>
                </a14:m>
                <a:r>
                  <a:rPr lang="en-AU" sz="2000" dirty="0">
                    <a:solidFill>
                      <a:schemeClr val="tx1"/>
                    </a:solidFill>
                  </a:rPr>
                  <a:t> joule.</a:t>
                </a:r>
              </a:p>
              <a:p>
                <a:pPr marL="342900" indent="-342900">
                  <a:lnSpc>
                    <a:spcPct val="150000"/>
                  </a:lnSpc>
                  <a:spcBef>
                    <a:spcPts val="600"/>
                  </a:spcBef>
                  <a:spcAft>
                    <a:spcPts val="600"/>
                  </a:spcAft>
                  <a:buFont typeface="Arial" panose="020B0604020202020204" pitchFamily="34" charset="0"/>
                  <a:buChar char="•"/>
                </a:pPr>
                <a:r>
                  <a:rPr lang="en-AU" sz="2000" dirty="0">
                    <a:solidFill>
                      <a:schemeClr val="tx1"/>
                    </a:solidFill>
                  </a:rPr>
                  <a:t>Dropping a textbook from a desk → a few joules</a:t>
                </a:r>
              </a:p>
              <a:p>
                <a:pPr marL="342900" indent="-342900">
                  <a:lnSpc>
                    <a:spcPct val="150000"/>
                  </a:lnSpc>
                  <a:spcBef>
                    <a:spcPts val="600"/>
                  </a:spcBef>
                  <a:spcAft>
                    <a:spcPts val="600"/>
                  </a:spcAft>
                  <a:buFont typeface="Arial" panose="020B0604020202020204" pitchFamily="34" charset="0"/>
                  <a:buChar char="•"/>
                </a:pPr>
                <a:r>
                  <a:rPr lang="en-AU" sz="2000" dirty="0">
                    <a:solidFill>
                      <a:schemeClr val="tx1"/>
                    </a:solidFill>
                  </a:rPr>
                  <a:t>A moving car at city speed → hundreds of thousands of joules</a:t>
                </a:r>
              </a:p>
            </p:txBody>
          </p:sp>
        </mc:Choice>
        <mc:Fallback xmlns="">
          <p:sp>
            <p:nvSpPr>
              <p:cNvPr id="6" name="TextBox 5">
                <a:extLst>
                  <a:ext uri="{FF2B5EF4-FFF2-40B4-BE49-F238E27FC236}">
                    <a16:creationId xmlns:a16="http://schemas.microsoft.com/office/drawing/2014/main" id="{69955040-4E5B-5B7A-A99B-9B3882AB2E1B}"/>
                  </a:ext>
                </a:extLst>
              </p:cNvPr>
              <p:cNvSpPr txBox="1">
                <a:spLocks noRot="1" noChangeAspect="1" noMove="1" noResize="1" noEditPoints="1" noAdjustHandles="1" noChangeArrowheads="1" noChangeShapeType="1" noTextEdit="1"/>
              </p:cNvSpPr>
              <p:nvPr/>
            </p:nvSpPr>
            <p:spPr>
              <a:xfrm>
                <a:off x="6909734" y="2027228"/>
                <a:ext cx="4832889" cy="3766915"/>
              </a:xfrm>
              <a:prstGeom prst="rect">
                <a:avLst/>
              </a:prstGeom>
              <a:blipFill>
                <a:blip r:embed="rId3"/>
                <a:stretch>
                  <a:fillRect l="-1508" b="-1452"/>
                </a:stretch>
              </a:blip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4DFE6659-F4BF-54B3-8DC8-235F31E3EFC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48848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Mathematics MASTER 11-12 PowerPoint NEW1" id="{4E653267-C12F-435D-A471-92440A877C12}" vid="{E8CEBE9C-D723-42B6-8C8D-B37D47C12F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23281DA9-A832-40E3-A343-E81116EEA6C7}">
  <ds:schemaRefs>
    <ds:schemaRef ds:uri="0d94be99-a0f6-44e7-93d1-7f56be2e14d5"/>
    <ds:schemaRef ds:uri="8c6f0761-0ef4-4d3b-8fe8-3b60dff82e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D27A563-7A9A-421D-B829-2609421368E3}">
  <ds:schemaRefs>
    <ds:schemaRef ds:uri="http://schemas.microsoft.com/sharepoint/v3/contenttype/forms"/>
  </ds:schemaRefs>
</ds:datastoreItem>
</file>

<file path=customXml/itemProps3.xml><?xml version="1.0" encoding="utf-8"?>
<ds:datastoreItem xmlns:ds="http://schemas.openxmlformats.org/officeDocument/2006/customXml" ds:itemID="{E3E76218-B129-49DE-ACFC-BAB9D9414ACE}">
  <ds:schemaRefs>
    <ds:schemaRef ds:uri="http://purl.org/dc/elements/1.1/"/>
    <ds:schemaRef ds:uri="http://schemas.microsoft.com/office/2006/metadata/properties"/>
    <ds:schemaRef ds:uri="http://schemas.microsoft.com/office/infopath/2007/PartnerControls"/>
    <ds:schemaRef ds:uri="http://www.w3.org/XML/1998/namespace"/>
    <ds:schemaRef ds:uri="http://purl.org/dc/terms/"/>
    <ds:schemaRef ds:uri="http://purl.org/dc/dcmitype/"/>
    <ds:schemaRef ds:uri="8c6f0761-0ef4-4d3b-8fe8-3b60dff82ea3"/>
    <ds:schemaRef ds:uri="http://schemas.microsoft.com/office/2006/documentManagement/types"/>
    <ds:schemaRef ds:uri="http://schemas.openxmlformats.org/package/2006/metadata/core-properties"/>
    <ds:schemaRef ds:uri="0d94be99-a0f6-44e7-93d1-7f56be2e14d5"/>
  </ds:schemaRefs>
</ds:datastoreItem>
</file>

<file path=docProps/app.xml><?xml version="1.0" encoding="utf-8"?>
<Properties xmlns="http://schemas.openxmlformats.org/officeDocument/2006/extended-properties" xmlns:vt="http://schemas.openxmlformats.org/officeDocument/2006/docPropsVTypes">
  <Template/>
  <TotalTime>54</TotalTime>
  <Words>1882</Words>
  <Application>Microsoft Office PowerPoint</Application>
  <PresentationFormat>Widescreen</PresentationFormat>
  <Paragraphs>195</Paragraphs>
  <Slides>21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Times New Roman</vt:lpstr>
      <vt:lpstr>Calibri</vt:lpstr>
      <vt:lpstr>Cambria Math</vt:lpstr>
      <vt:lpstr>Public Sans</vt:lpstr>
      <vt:lpstr>NSWG Corporate</vt:lpstr>
      <vt:lpstr>Quadratic formulas</vt:lpstr>
      <vt:lpstr>Learning intention and success criteria</vt:lpstr>
      <vt:lpstr>Activating prior knowledge</vt:lpstr>
      <vt:lpstr>Inverse operations</vt:lpstr>
      <vt:lpstr>Solving two step equations</vt:lpstr>
      <vt:lpstr>Sign of the solution</vt:lpstr>
      <vt:lpstr>Connecting learning</vt:lpstr>
      <vt:lpstr>Kinetic energy (1)</vt:lpstr>
      <vt:lpstr>Kinetic energy (2)</vt:lpstr>
      <vt:lpstr>Kinetic energy (3)</vt:lpstr>
      <vt:lpstr>Kinetic energy (4)</vt:lpstr>
      <vt:lpstr>Kinetic energy (5)</vt:lpstr>
      <vt:lpstr>Releasing responsibility</vt:lpstr>
      <vt:lpstr>Alternate method</vt:lpstr>
      <vt:lpstr>Comparing method</vt:lpstr>
      <vt:lpstr>Solving quadratic equations of the form y=ax^2+c (1)</vt:lpstr>
      <vt:lpstr>Solving quadratic equations of the form y=ax^2+c (2)</vt:lpstr>
      <vt:lpstr>Solving quadratic equations of the form y=ax^2+c (3)</vt:lpstr>
      <vt:lpstr>Solving quadratic equations of the form y=ax^2+c (4)</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8 – Quadratic formulas – deck – Mathematics Standard</dc:title>
  <dc:creator>NSW Department of Education</dc:creator>
  <dcterms:created xsi:type="dcterms:W3CDTF">2025-01-17T00:15:23Z</dcterms:created>
  <dcterms:modified xsi:type="dcterms:W3CDTF">2026-03-25T00:00:34Z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