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2"/>
  </p:notesMasterIdLst>
  <p:handoutMasterIdLst>
    <p:handoutMasterId r:id="rId33"/>
  </p:handoutMasterIdLst>
  <p:sldIdLst>
    <p:sldId id="26505" r:id="rId5"/>
    <p:sldId id="26383" r:id="rId6"/>
    <p:sldId id="271" r:id="rId7"/>
    <p:sldId id="289" r:id="rId8"/>
    <p:sldId id="26553" r:id="rId9"/>
    <p:sldId id="26538" r:id="rId10"/>
    <p:sldId id="26506" r:id="rId11"/>
    <p:sldId id="26531" r:id="rId12"/>
    <p:sldId id="26507" r:id="rId13"/>
    <p:sldId id="26551" r:id="rId14"/>
    <p:sldId id="26525" r:id="rId15"/>
    <p:sldId id="26541" r:id="rId16"/>
    <p:sldId id="26552" r:id="rId17"/>
    <p:sldId id="26527" r:id="rId18"/>
    <p:sldId id="26554" r:id="rId19"/>
    <p:sldId id="26526" r:id="rId20"/>
    <p:sldId id="26543" r:id="rId21"/>
    <p:sldId id="26510" r:id="rId22"/>
    <p:sldId id="26544" r:id="rId23"/>
    <p:sldId id="26545" r:id="rId24"/>
    <p:sldId id="26546" r:id="rId25"/>
    <p:sldId id="26547" r:id="rId26"/>
    <p:sldId id="26548" r:id="rId27"/>
    <p:sldId id="26549" r:id="rId28"/>
    <p:sldId id="26550" r:id="rId29"/>
    <p:sldId id="360" r:id="rId30"/>
    <p:sldId id="361" r:id="rId31"/>
  </p:sldIdLst>
  <p:sldSz cx="12192000" cy="6858000"/>
  <p:notesSz cx="6858000" cy="9144000"/>
  <p:embeddedFontLst>
    <p:embeddedFont>
      <p:font typeface="Cambria Math" panose="02040503050406030204" pitchFamily="18" charset="0"/>
      <p:regular r:id="rId34"/>
    </p:embeddedFont>
    <p:embeddedFont>
      <p:font typeface="Public Sans" pitchFamily="2" charset="0"/>
      <p:regular r:id="rId35"/>
      <p:bold r:id="rId36"/>
      <p:italic r:id="rId37"/>
      <p:boldItalic r:id="rId3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C217C917-583C-E77D-B579-6E8946FFDC11}" name="Sam Houda" initials="SH" userId="S::samantha.houda1@det.nsw.edu.au::8177d86a-8cc2-4537-942b-686d9dda63ce" providerId="AD"/>
  <p188:author id="{A6DAB353-8D81-E608-7DD3-43E4C112E44B}" name="Kieran Monahan" initials="KM" userId="S::Kieran.Monahan2@det.nsw.edu.au::2396da56-7c72-42ec-9d76-e256a0950c83" providerId="AD"/>
  <p188:author id="{F0B1DE53-2FAC-E709-641F-E032F89B4737}" name="Leena Ryan" initials="LR" userId="S::leena.ryan1@det.nsw.edu.au::9c67d486-9172-40ac-ba38-ccc164a357ad" providerId="AD"/>
  <p188:author id="{15D3C655-FA0C-37E3-0AF9-B42F82485347}" name="Lee Hyland" initials="LH" userId="S::LESLEE.HYLAND@det.nsw.edu.au::236b8219-96ed-46a5-92bf-a10e6892f95f" providerId="AD"/>
  <p188:author id="{7A515281-0D4E-108C-0E29-1B372EFE0351}" name="Casey Law" initials="CL" userId="S::casey.law6@det.nsw.edu.au::f30dbcee-59ca-40a3-8d27-f74b8047a654" providerId="AD"/>
  <p188:author id="{C461638E-F1F5-7186-9758-0B4A52497F93}" name="Meagan Rodda" initials="MR" userId="S::Meagan.Rodda@det.nsw.edu.au::efecb8de-290d-42b5-96ee-00df0648c086" providerId="AD"/>
  <p188:author id="{263BDCEB-9FC8-4690-DFCB-22AE17C08782}" name="John Anderson" initials="JA" userId="S::John.Anderson69@det.nsw.edu.au::4665f8d5-4493-45a3-b249-2f437f2524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458"/>
    <a:srgbClr val="00ACC2"/>
    <a:srgbClr val="64BB47"/>
    <a:srgbClr val="E5F7FC"/>
    <a:srgbClr val="FBDBE7"/>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D52BFA-35B8-452E-9763-637688E7D2B9}" v="1" dt="2026-03-24T02:59:35.26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7" d="100"/>
          <a:sy n="147" d="100"/>
        </p:scale>
        <p:origin x="774" y="108"/>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24/03/2026</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41:20.41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 0,'3278'206'0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21T02:47:51.19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36,'6'-1,"1"1,-1-2,1 1,-1-1,10-4,21-5,36 3,2 4,94 6,-38 1,1198-3,-1289 2,0 3,75 16,11 3,-19-16,129-8,-104-1,-106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1T02:53:05.815"/>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 0,'3279'88'0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24/03/2026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dirty="0"/>
          </a:p>
        </p:txBody>
      </p:sp>
    </p:spTree>
    <p:extLst>
      <p:ext uri="{BB962C8B-B14F-4D97-AF65-F5344CB8AC3E}">
        <p14:creationId xmlns:p14="http://schemas.microsoft.com/office/powerpoint/2010/main" val="3008813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dirty="0"/>
          </a:p>
        </p:txBody>
      </p:sp>
    </p:spTree>
    <p:extLst>
      <p:ext uri="{BB962C8B-B14F-4D97-AF65-F5344CB8AC3E}">
        <p14:creationId xmlns:p14="http://schemas.microsoft.com/office/powerpoint/2010/main" val="2059937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7FB7-E987-BD47-D6C6-AA3DDFA93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60899-F30D-61D9-E696-A47DF9DCFF19}"/>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F4A1D52F-E1EB-B7F6-1A1E-E9063464EC7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E9C5BCB-6F98-4A8B-BCCA-0AFBA4F807B2}"/>
              </a:ext>
            </a:extLst>
          </p:cNvPr>
          <p:cNvSpPr>
            <a:spLocks noGrp="1"/>
          </p:cNvSpPr>
          <p:nvPr>
            <p:ph type="sldNum" sz="quarter" idx="5"/>
          </p:nvPr>
        </p:nvSpPr>
        <p:spPr/>
        <p:txBody>
          <a:bodyPr/>
          <a:lstStyle/>
          <a:p>
            <a:fld id="{B07158C4-A119-4B78-9DE8-A50001BC31DC}" type="slidenum">
              <a:rPr lang="en-AU" smtClean="0"/>
              <a:pPr/>
              <a:t>15</a:t>
            </a:fld>
            <a:endParaRPr lang="en-AU" dirty="0"/>
          </a:p>
        </p:txBody>
      </p:sp>
    </p:spTree>
    <p:extLst>
      <p:ext uri="{BB962C8B-B14F-4D97-AF65-F5344CB8AC3E}">
        <p14:creationId xmlns:p14="http://schemas.microsoft.com/office/powerpoint/2010/main" val="2774875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dirty="0"/>
          </a:p>
        </p:txBody>
      </p:sp>
    </p:spTree>
    <p:extLst>
      <p:ext uri="{BB962C8B-B14F-4D97-AF65-F5344CB8AC3E}">
        <p14:creationId xmlns:p14="http://schemas.microsoft.com/office/powerpoint/2010/main" val="3952985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3CA78-1204-BDC4-F784-388CF5213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4DB4D-4A2E-2A5F-B8C6-E44B3BC5E75D}"/>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2EF59568-6695-0B1E-DFDE-EC03531FB65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7247092-9543-3C71-FA95-F28AB4C59C79}"/>
              </a:ext>
            </a:extLst>
          </p:cNvPr>
          <p:cNvSpPr>
            <a:spLocks noGrp="1"/>
          </p:cNvSpPr>
          <p:nvPr>
            <p:ph type="sldNum" sz="quarter" idx="5"/>
          </p:nvPr>
        </p:nvSpPr>
        <p:spPr/>
        <p:txBody>
          <a:bodyPr/>
          <a:lstStyle/>
          <a:p>
            <a:fld id="{B07158C4-A119-4B78-9DE8-A50001BC31DC}" type="slidenum">
              <a:rPr lang="en-AU" smtClean="0"/>
              <a:pPr/>
              <a:t>17</a:t>
            </a:fld>
            <a:endParaRPr lang="en-AU" dirty="0"/>
          </a:p>
        </p:txBody>
      </p:sp>
    </p:spTree>
    <p:extLst>
      <p:ext uri="{BB962C8B-B14F-4D97-AF65-F5344CB8AC3E}">
        <p14:creationId xmlns:p14="http://schemas.microsoft.com/office/powerpoint/2010/main" val="4082875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E4107-B50C-CAAD-EAA3-24CB5F90A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ECE98-7DCF-EA92-181B-751D9A544889}"/>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4691AC27-6E5B-3113-C6A6-D76BD6B3443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A77FB46-2018-3725-95BA-F5F9B2A84CAC}"/>
              </a:ext>
            </a:extLst>
          </p:cNvPr>
          <p:cNvSpPr>
            <a:spLocks noGrp="1"/>
          </p:cNvSpPr>
          <p:nvPr>
            <p:ph type="sldNum" sz="quarter" idx="5"/>
          </p:nvPr>
        </p:nvSpPr>
        <p:spPr/>
        <p:txBody>
          <a:bodyPr/>
          <a:lstStyle/>
          <a:p>
            <a:fld id="{B07158C4-A119-4B78-9DE8-A50001BC31DC}" type="slidenum">
              <a:rPr lang="en-AU" smtClean="0"/>
              <a:pPr/>
              <a:t>18</a:t>
            </a:fld>
            <a:endParaRPr lang="en-AU" dirty="0"/>
          </a:p>
        </p:txBody>
      </p:sp>
    </p:spTree>
    <p:extLst>
      <p:ext uri="{BB962C8B-B14F-4D97-AF65-F5344CB8AC3E}">
        <p14:creationId xmlns:p14="http://schemas.microsoft.com/office/powerpoint/2010/main" val="3138858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dirty="0"/>
          </a:p>
        </p:txBody>
      </p:sp>
    </p:spTree>
    <p:extLst>
      <p:ext uri="{BB962C8B-B14F-4D97-AF65-F5344CB8AC3E}">
        <p14:creationId xmlns:p14="http://schemas.microsoft.com/office/powerpoint/2010/main" val="2285575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dirty="0"/>
          </a:p>
        </p:txBody>
      </p:sp>
    </p:spTree>
    <p:extLst>
      <p:ext uri="{BB962C8B-B14F-4D97-AF65-F5344CB8AC3E}">
        <p14:creationId xmlns:p14="http://schemas.microsoft.com/office/powerpoint/2010/main" val="1810535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Notes for teachers:</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a:t>
            </a:fld>
            <a:endParaRPr lang="en-AU" dirty="0"/>
          </a:p>
        </p:txBody>
      </p:sp>
    </p:spTree>
    <p:extLst>
      <p:ext uri="{BB962C8B-B14F-4D97-AF65-F5344CB8AC3E}">
        <p14:creationId xmlns:p14="http://schemas.microsoft.com/office/powerpoint/2010/main" val="1915126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dirty="0"/>
          </a:p>
        </p:txBody>
      </p:sp>
    </p:spTree>
    <p:extLst>
      <p:ext uri="{BB962C8B-B14F-4D97-AF65-F5344CB8AC3E}">
        <p14:creationId xmlns:p14="http://schemas.microsoft.com/office/powerpoint/2010/main" val="3480285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dirty="0"/>
          </a:p>
        </p:txBody>
      </p:sp>
    </p:spTree>
    <p:extLst>
      <p:ext uri="{BB962C8B-B14F-4D97-AF65-F5344CB8AC3E}">
        <p14:creationId xmlns:p14="http://schemas.microsoft.com/office/powerpoint/2010/main" val="961419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94543-3475-C080-3E2F-A74902337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0D215-30B9-F42B-7A0C-6FB9A55FAA89}"/>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26E20C3D-636E-014C-104C-F9450EFA5CF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F2FA447-C4C1-C61B-D6EF-24DEDD22600C}"/>
              </a:ext>
            </a:extLst>
          </p:cNvPr>
          <p:cNvSpPr>
            <a:spLocks noGrp="1"/>
          </p:cNvSpPr>
          <p:nvPr>
            <p:ph type="sldNum" sz="quarter" idx="5"/>
          </p:nvPr>
        </p:nvSpPr>
        <p:spPr/>
        <p:txBody>
          <a:bodyPr/>
          <a:lstStyle/>
          <a:p>
            <a:fld id="{B07158C4-A119-4B78-9DE8-A50001BC31DC}" type="slidenum">
              <a:rPr lang="en-AU" smtClean="0"/>
              <a:pPr/>
              <a:t>5</a:t>
            </a:fld>
            <a:endParaRPr lang="en-AU" dirty="0"/>
          </a:p>
        </p:txBody>
      </p:sp>
    </p:spTree>
    <p:extLst>
      <p:ext uri="{BB962C8B-B14F-4D97-AF65-F5344CB8AC3E}">
        <p14:creationId xmlns:p14="http://schemas.microsoft.com/office/powerpoint/2010/main" val="2083174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dirty="0"/>
          </a:p>
        </p:txBody>
      </p:sp>
    </p:spTree>
    <p:extLst>
      <p:ext uri="{BB962C8B-B14F-4D97-AF65-F5344CB8AC3E}">
        <p14:creationId xmlns:p14="http://schemas.microsoft.com/office/powerpoint/2010/main" val="1134754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778D4-1209-CE4D-4939-9BF1AD09F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0057A-8FB3-01B3-0EB6-685144179EE4}"/>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67B33BF1-A3A7-17D6-F026-3B7F4381AB3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654D049-29F6-443A-273D-65F1507270ED}"/>
              </a:ext>
            </a:extLst>
          </p:cNvPr>
          <p:cNvSpPr>
            <a:spLocks noGrp="1"/>
          </p:cNvSpPr>
          <p:nvPr>
            <p:ph type="sldNum" sz="quarter" idx="5"/>
          </p:nvPr>
        </p:nvSpPr>
        <p:spPr/>
        <p:txBody>
          <a:bodyPr/>
          <a:lstStyle/>
          <a:p>
            <a:fld id="{B07158C4-A119-4B78-9DE8-A50001BC31DC}" type="slidenum">
              <a:rPr lang="en-AU" smtClean="0"/>
              <a:pPr/>
              <a:t>7</a:t>
            </a:fld>
            <a:endParaRPr lang="en-AU" dirty="0"/>
          </a:p>
        </p:txBody>
      </p:sp>
    </p:spTree>
    <p:extLst>
      <p:ext uri="{BB962C8B-B14F-4D97-AF65-F5344CB8AC3E}">
        <p14:creationId xmlns:p14="http://schemas.microsoft.com/office/powerpoint/2010/main" val="3997742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dirty="0"/>
          </a:p>
        </p:txBody>
      </p:sp>
    </p:spTree>
    <p:extLst>
      <p:ext uri="{BB962C8B-B14F-4D97-AF65-F5344CB8AC3E}">
        <p14:creationId xmlns:p14="http://schemas.microsoft.com/office/powerpoint/2010/main" val="1631184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58E19-7B9E-9D20-75CC-3897DAA86D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75F44-63A2-78AA-E7B5-5426ECDFD1D2}"/>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7F7100D6-76F9-0FB3-65C4-E133BFB25BD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17AD0CD-94BB-40BD-107C-B60AC853F994}"/>
              </a:ext>
            </a:extLst>
          </p:cNvPr>
          <p:cNvSpPr>
            <a:spLocks noGrp="1"/>
          </p:cNvSpPr>
          <p:nvPr>
            <p:ph type="sldNum" sz="quarter" idx="5"/>
          </p:nvPr>
        </p:nvSpPr>
        <p:spPr/>
        <p:txBody>
          <a:bodyPr/>
          <a:lstStyle/>
          <a:p>
            <a:fld id="{B07158C4-A119-4B78-9DE8-A50001BC31DC}" type="slidenum">
              <a:rPr lang="en-AU" smtClean="0"/>
              <a:pPr/>
              <a:t>9</a:t>
            </a:fld>
            <a:endParaRPr lang="en-AU" dirty="0"/>
          </a:p>
        </p:txBody>
      </p:sp>
    </p:spTree>
    <p:extLst>
      <p:ext uri="{BB962C8B-B14F-4D97-AF65-F5344CB8AC3E}">
        <p14:creationId xmlns:p14="http://schemas.microsoft.com/office/powerpoint/2010/main" val="2998195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dirty="0"/>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dirty="0"/>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dirty="0"/>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dirty="0"/>
              <a:t>Click icon to add picture</a:t>
            </a:r>
            <a:endParaRPr lang="en-AU" dirty="0"/>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dirty="0"/>
              <a:t>Click icon to add picture</a:t>
            </a:r>
            <a:endParaRPr lang="en-AU" dirty="0"/>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46" r:id="rId8"/>
    <p:sldLayoutId id="2147483725" r:id="rId9"/>
    <p:sldLayoutId id="2147483743" r:id="rId10"/>
    <p:sldLayoutId id="21474837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customXml" Target="../ink/ink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hyperlink" Target="https://educationstandards.nsw.edu.au/wps/portal/nesa/mini-footer/copyright"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hyperlink" Target="https://curriculum.nsw.edu.au/learning-areas/mathematics/mathematics-standard-11-12-2024/overview"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effectLst/>
                <a:latin typeface="+mj-lt"/>
                <a:ea typeface="Times New Roman" panose="02020603050405020304" pitchFamily="18" charset="0"/>
              </a:rPr>
              <a:t>Stopping distance</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dirty="0">
                <a:latin typeface="+mj-lt"/>
              </a:rPr>
              <a:t>Mathematics Standard</a:t>
            </a:r>
            <a:r>
              <a:rPr lang="en-AU" dirty="0"/>
              <a:t> – Stage 6 (Year 11)</a:t>
            </a:r>
            <a:endParaRPr lang="en-AU" dirty="0">
              <a:latin typeface="+mj-lt"/>
            </a:endParaRP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p:txBody>
          <a:bodyPr/>
          <a:lstStyle/>
          <a:p>
            <a:r>
              <a:rPr lang="en-AU" dirty="0">
                <a:latin typeface="+mj-lt"/>
              </a:rPr>
              <a:t>Unit 4 –Driving Safely</a:t>
            </a:r>
          </a:p>
        </p:txBody>
      </p:sp>
      <p:pic>
        <p:nvPicPr>
          <p:cNvPr id="7" name="Picture Placeholder 6" descr="Two children playing with a tyre. ">
            <a:extLst>
              <a:ext uri="{FF2B5EF4-FFF2-40B4-BE49-F238E27FC236}">
                <a16:creationId xmlns:a16="http://schemas.microsoft.com/office/drawing/2014/main" id="{41A97447-B690-C3B5-3B43-668B7B106F6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374" r="25374"/>
          <a:stretch>
            <a:fillRect/>
          </a:stretch>
        </p:blipFill>
        <p:spPr/>
      </p:pic>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504F-2E00-82EE-9181-E47F810864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4547B5-3775-CFB7-939C-0B325BCC3867}"/>
              </a:ext>
            </a:extLst>
          </p:cNvPr>
          <p:cNvSpPr>
            <a:spLocks noGrp="1"/>
          </p:cNvSpPr>
          <p:nvPr>
            <p:ph type="title"/>
          </p:nvPr>
        </p:nvSpPr>
        <p:spPr/>
        <p:txBody>
          <a:bodyPr/>
          <a:lstStyle/>
          <a:p>
            <a:r>
              <a:rPr lang="en-AU" dirty="0"/>
              <a:t>The stopping distance formula (1)</a:t>
            </a:r>
          </a:p>
        </p:txBody>
      </p:sp>
      <p:sp>
        <p:nvSpPr>
          <p:cNvPr id="4" name="Text Placeholder 3">
            <a:extLst>
              <a:ext uri="{FF2B5EF4-FFF2-40B4-BE49-F238E27FC236}">
                <a16:creationId xmlns:a16="http://schemas.microsoft.com/office/drawing/2014/main" id="{B4373E69-11BA-EA65-596B-57431928B168}"/>
              </a:ext>
            </a:extLst>
          </p:cNvPr>
          <p:cNvSpPr>
            <a:spLocks noGrp="1"/>
          </p:cNvSpPr>
          <p:nvPr>
            <p:ph type="body" sz="quarter" idx="18"/>
          </p:nvPr>
        </p:nvSpPr>
        <p:spPr/>
        <p:txBody>
          <a:bodyPr/>
          <a:lstStyle/>
          <a:p>
            <a:r>
              <a:rPr lang="en-AU" dirty="0"/>
              <a:t>Worked example 1</a:t>
            </a:r>
          </a:p>
        </p:txBody>
      </p:sp>
      <p:sp>
        <p:nvSpPr>
          <p:cNvPr id="5" name="Text Placeholder 4">
            <a:extLst>
              <a:ext uri="{FF2B5EF4-FFF2-40B4-BE49-F238E27FC236}">
                <a16:creationId xmlns:a16="http://schemas.microsoft.com/office/drawing/2014/main" id="{BB92AE45-D54A-B5E1-A9D6-B1A71E676DA2}"/>
              </a:ext>
            </a:extLst>
          </p:cNvPr>
          <p:cNvSpPr>
            <a:spLocks noGrp="1"/>
          </p:cNvSpPr>
          <p:nvPr>
            <p:ph type="body" sz="quarter" idx="17"/>
          </p:nvPr>
        </p:nvSpPr>
        <p:spPr>
          <a:xfrm>
            <a:off x="359999" y="1434001"/>
            <a:ext cx="11484000" cy="1037878"/>
          </a:xfrm>
        </p:spPr>
        <p:txBody>
          <a:bodyPr vert="horz" lIns="0" tIns="0" rIns="0" bIns="0" rtlCol="0" anchor="t">
            <a:noAutofit/>
          </a:bodyPr>
          <a:lstStyle/>
          <a:p>
            <a:r>
              <a:rPr lang="en-AU" sz="1800" dirty="0">
                <a:latin typeface="Arial"/>
                <a:cs typeface="Arial"/>
              </a:rPr>
              <a:t>Finley is driving a car at a speed of 60 km/h when he sees a hazard on the road ahead. It takes him 0.9 seconds to apply the brakes, and his braking distance is 20 metres.</a:t>
            </a:r>
          </a:p>
          <a:p>
            <a:endParaRPr lang="en-AU" sz="1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2FF587-0181-4A42-B189-7B7F174749F1}"/>
                  </a:ext>
                </a:extLst>
              </p:cNvPr>
              <p:cNvSpPr txBox="1"/>
              <p:nvPr/>
            </p:nvSpPr>
            <p:spPr>
              <a:xfrm>
                <a:off x="348000" y="2831500"/>
                <a:ext cx="4714888" cy="3486150"/>
              </a:xfrm>
              <a:prstGeom prst="rect">
                <a:avLst/>
              </a:prstGeom>
              <a:noFill/>
            </p:spPr>
            <p:txBody>
              <a:bodyPr wrap="none" lIns="0" tIns="0" rIns="0" bIns="0" rtlCol="0">
                <a:noAutofit/>
              </a:bodyPr>
              <a:lstStyle/>
              <a:p>
                <a:r>
                  <a:rPr lang="en-AU" sz="1800" b="1" dirty="0"/>
                  <a:t>Calculate the reaction distance</a:t>
                </a:r>
              </a:p>
              <a:p>
                <a:endParaRPr lang="en-AU" sz="1800" dirty="0"/>
              </a:p>
              <a:p>
                <a:pPr/>
                <a14:m>
                  <m:oMathPara xmlns:m="http://schemas.openxmlformats.org/officeDocument/2006/math">
                    <m:oMathParaPr>
                      <m:jc m:val="center"/>
                    </m:oMathParaPr>
                    <m:oMath xmlns:m="http://schemas.openxmlformats.org/officeDocument/2006/math">
                      <m:r>
                        <a:rPr lang="en-AU" sz="1800" i="1">
                          <a:latin typeface="Cambria Math" panose="02040503050406030204" pitchFamily="18" charset="0"/>
                        </a:rPr>
                        <m:t>𝐷</m:t>
                      </m:r>
                      <m:r>
                        <a:rPr lang="en-AU" sz="1800" i="1">
                          <a:latin typeface="Cambria Math" panose="02040503050406030204" pitchFamily="18" charset="0"/>
                        </a:rPr>
                        <m:t>=</m:t>
                      </m:r>
                      <m:r>
                        <a:rPr lang="en-AU" sz="1800" b="0" i="1" smtClean="0">
                          <a:latin typeface="Cambria Math" panose="02040503050406030204" pitchFamily="18" charset="0"/>
                        </a:rPr>
                        <m:t>𝑆</m:t>
                      </m:r>
                      <m:r>
                        <a:rPr lang="en-AU" sz="1800" b="0" i="1" smtClean="0">
                          <a:latin typeface="Cambria Math" panose="02040503050406030204" pitchFamily="18" charset="0"/>
                        </a:rPr>
                        <m:t>×</m:t>
                      </m:r>
                      <m:r>
                        <a:rPr lang="en-AU" sz="1800" b="0" i="1" smtClean="0">
                          <a:latin typeface="Cambria Math" panose="02040503050406030204" pitchFamily="18" charset="0"/>
                        </a:rPr>
                        <m:t>𝑇</m:t>
                      </m:r>
                    </m:oMath>
                  </m:oMathPara>
                </a14:m>
                <a:br>
                  <a:rPr lang="en-AU" sz="1800" i="1" dirty="0">
                    <a:latin typeface="Cambria Math" panose="02040503050406030204" pitchFamily="18" charset="0"/>
                  </a:rPr>
                </a:br>
                <a:endParaRPr lang="en-AU" sz="1800" i="1" dirty="0">
                  <a:latin typeface="Cambria Math" panose="02040503050406030204" pitchFamily="18" charset="0"/>
                </a:endParaRPr>
              </a:p>
              <a:p>
                <a:endParaRPr lang="en-AU" sz="1800" i="1" dirty="0">
                  <a:latin typeface="Cambria Math" panose="02040503050406030204" pitchFamily="18" charset="0"/>
                </a:endParaRPr>
              </a:p>
              <a:p>
                <a:r>
                  <a:rPr lang="en-AU" sz="1800" dirty="0"/>
                  <a:t>Speed and time need to be in the same units</a:t>
                </a:r>
              </a:p>
              <a:p>
                <a:endParaRPr lang="en-AU" sz="1800" dirty="0"/>
              </a:p>
              <a:p>
                <a:r>
                  <a:rPr lang="en-AU" sz="1800" b="0" dirty="0"/>
                  <a:t>Convert </a:t>
                </a:r>
                <a14:m>
                  <m:oMath xmlns:m="http://schemas.openxmlformats.org/officeDocument/2006/math">
                    <m:r>
                      <a:rPr lang="en-AU" sz="1800" b="0" i="1" smtClean="0">
                        <a:latin typeface="Cambria Math" panose="02040503050406030204" pitchFamily="18" charset="0"/>
                      </a:rPr>
                      <m:t>60 </m:t>
                    </m:r>
                    <m:r>
                      <m:rPr>
                        <m:nor/>
                      </m:rPr>
                      <a:rPr lang="en-AU" sz="1800" b="0" i="0" smtClean="0">
                        <a:latin typeface="Cambria Math" panose="02040503050406030204" pitchFamily="18" charset="0"/>
                      </a:rPr>
                      <m:t>km</m:t>
                    </m:r>
                    <m:r>
                      <m:rPr>
                        <m:nor/>
                      </m:rPr>
                      <a:rPr lang="en-AU" sz="1800" b="0" i="0" smtClean="0">
                        <a:latin typeface="Cambria Math" panose="02040503050406030204" pitchFamily="18" charset="0"/>
                      </a:rPr>
                      <m:t>/</m:t>
                    </m:r>
                    <m:r>
                      <m:rPr>
                        <m:nor/>
                      </m:rPr>
                      <a:rPr lang="en-AU" sz="1800" b="0" i="0" smtClean="0">
                        <a:latin typeface="Cambria Math" panose="02040503050406030204" pitchFamily="18" charset="0"/>
                      </a:rPr>
                      <m:t>h</m:t>
                    </m:r>
                  </m:oMath>
                </a14:m>
                <a:r>
                  <a:rPr lang="en-AU" sz="1800" b="0" dirty="0"/>
                  <a:t> to m/s </a:t>
                </a:r>
                <a:br>
                  <a:rPr lang="en-AU" sz="1800" b="0" dirty="0"/>
                </a:br>
                <a:endParaRPr lang="en-AU" sz="1800" b="0" dirty="0"/>
              </a:p>
              <a:p>
                <a:pPr/>
                <a14:m>
                  <m:oMathPara xmlns:m="http://schemas.openxmlformats.org/officeDocument/2006/math">
                    <m:oMathParaPr>
                      <m:jc m:val="left"/>
                    </m:oMathParaPr>
                    <m:oMath xmlns:m="http://schemas.openxmlformats.org/officeDocument/2006/math">
                      <m:r>
                        <a:rPr lang="en-AU" sz="1800" b="0" i="1" dirty="0" smtClean="0">
                          <a:latin typeface="Cambria Math" panose="02040503050406030204" pitchFamily="18" charset="0"/>
                        </a:rPr>
                        <m:t>60 </m:t>
                      </m:r>
                      <m:r>
                        <m:rPr>
                          <m:nor/>
                        </m:rPr>
                        <a:rPr lang="en-AU" sz="1800" b="0" i="0" dirty="0" smtClean="0">
                          <a:latin typeface="Cambria Math" panose="02040503050406030204" pitchFamily="18" charset="0"/>
                        </a:rPr>
                        <m:t>km</m:t>
                      </m:r>
                      <m:r>
                        <m:rPr>
                          <m:nor/>
                        </m:rPr>
                        <a:rPr lang="en-AU" sz="1800" b="0" i="0" dirty="0" smtClean="0">
                          <a:latin typeface="Cambria Math" panose="02040503050406030204" pitchFamily="18" charset="0"/>
                        </a:rPr>
                        <m:t>/</m:t>
                      </m:r>
                      <m:r>
                        <m:rPr>
                          <m:nor/>
                        </m:rPr>
                        <a:rPr lang="en-AU" sz="1800" b="0" i="0" dirty="0" smtClean="0">
                          <a:latin typeface="Cambria Math" panose="02040503050406030204" pitchFamily="18" charset="0"/>
                        </a:rPr>
                        <m:t>h</m:t>
                      </m:r>
                      <m:r>
                        <m:rPr>
                          <m:nor/>
                        </m:rPr>
                        <a:rPr lang="en-AU" sz="1800" b="0" i="0" dirty="0" smtClean="0">
                          <a:latin typeface="Cambria Math" panose="02040503050406030204" pitchFamily="18" charset="0"/>
                        </a:rPr>
                        <m:t> </m:t>
                      </m:r>
                      <m:r>
                        <a:rPr lang="en-AU" sz="1800" b="0" i="0" smtClean="0">
                          <a:latin typeface="Cambria Math" panose="02040503050406030204" pitchFamily="18" charset="0"/>
                        </a:rPr>
                        <m:t>=60 000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oMath>
                  </m:oMathPara>
                </a14:m>
                <a:endParaRPr lang="en-AU" sz="1800" b="0" i="1" dirty="0">
                  <a:latin typeface="Cambria Math" panose="02040503050406030204" pitchFamily="18" charset="0"/>
                  <a:ea typeface="Cambria Math" panose="02040503050406030204" pitchFamily="18" charset="0"/>
                </a:endParaRPr>
              </a:p>
              <a:p>
                <a:pPr marL="981075"/>
                <a14:m>
                  <m:oMathPara xmlns:m="http://schemas.openxmlformats.org/officeDocument/2006/math">
                    <m:oMathParaPr>
                      <m:jc m:val="left"/>
                    </m:oMathParaPr>
                    <m:oMath xmlns:m="http://schemas.openxmlformats.org/officeDocument/2006/math">
                      <m:r>
                        <a:rPr lang="en-AU" sz="1800" b="0" i="0" smtClean="0">
                          <a:latin typeface="Cambria Math" panose="02040503050406030204" pitchFamily="18" charset="0"/>
                        </a:rPr>
                        <m:t>=16.</m:t>
                      </m:r>
                      <m:r>
                        <a:rPr lang="en-AU" sz="1800" b="0" i="1" smtClean="0">
                          <a:latin typeface="Cambria Math" panose="02040503050406030204" pitchFamily="18" charset="0"/>
                        </a:rPr>
                        <m:t> 66…</m:t>
                      </m:r>
                      <m:r>
                        <m:rPr>
                          <m:sty m:val="p"/>
                        </m:rPr>
                        <a:rPr lang="en-AU" sz="1800" b="0" i="0" smtClean="0">
                          <a:latin typeface="Cambria Math" panose="02040503050406030204" pitchFamily="18" charset="0"/>
                        </a:rPr>
                        <m:t>m</m:t>
                      </m:r>
                      <m:r>
                        <a:rPr lang="en-AU" sz="1800" b="0" i="0" smtClean="0">
                          <a:latin typeface="Cambria Math" panose="02040503050406030204" pitchFamily="18" charset="0"/>
                        </a:rPr>
                        <m:t>/</m:t>
                      </m:r>
                      <m:r>
                        <m:rPr>
                          <m:sty m:val="p"/>
                        </m:rPr>
                        <a:rPr lang="en-AU" sz="1800" b="0" i="0" smtClean="0">
                          <a:latin typeface="Cambria Math" panose="02040503050406030204" pitchFamily="18" charset="0"/>
                        </a:rPr>
                        <m:t>s</m:t>
                      </m:r>
                      <m:r>
                        <a:rPr lang="en-AU" sz="1800" b="0" i="0" smtClean="0">
                          <a:latin typeface="Cambria Math" panose="02040503050406030204" pitchFamily="18" charset="0"/>
                        </a:rPr>
                        <m:t> </m:t>
                      </m:r>
                    </m:oMath>
                  </m:oMathPara>
                </a14:m>
                <a:endParaRPr lang="en-AU" sz="1800" dirty="0"/>
              </a:p>
              <a:p>
                <a:pPr algn="ctr"/>
                <a:endParaRPr lang="en-AU" sz="1800" dirty="0"/>
              </a:p>
              <a:p>
                <a:pPr algn="ctr"/>
                <a14:m>
                  <m:oMathPara xmlns:m="http://schemas.openxmlformats.org/officeDocument/2006/math">
                    <m:oMathParaPr>
                      <m:jc m:val="left"/>
                    </m:oMathParaPr>
                    <m:oMath xmlns:m="http://schemas.openxmlformats.org/officeDocument/2006/math">
                      <m:r>
                        <a:rPr lang="en-AU" sz="1800">
                          <a:latin typeface="Cambria Math" panose="02040503050406030204" pitchFamily="18" charset="0"/>
                        </a:rPr>
                        <m:t>16.</m:t>
                      </m:r>
                      <m:r>
                        <a:rPr lang="en-AU" sz="1800" i="1">
                          <a:latin typeface="Cambria Math" panose="02040503050406030204" pitchFamily="18" charset="0"/>
                        </a:rPr>
                        <m:t> 66…</m:t>
                      </m:r>
                      <m:r>
                        <m:rPr>
                          <m:nor/>
                        </m:rPr>
                        <a:rPr lang="en-AU" sz="1800" b="0" i="0" smtClean="0">
                          <a:latin typeface="Cambria Math" panose="02040503050406030204" pitchFamily="18" charset="0"/>
                        </a:rPr>
                        <m:t>m</m:t>
                      </m:r>
                      <m:r>
                        <m:rPr>
                          <m:nor/>
                        </m:rPr>
                        <a:rPr lang="en-AU" sz="1800" b="0" i="0" smtClean="0">
                          <a:latin typeface="Cambria Math" panose="02040503050406030204" pitchFamily="18" charset="0"/>
                        </a:rPr>
                        <m:t>/</m:t>
                      </m:r>
                      <m:r>
                        <m:rPr>
                          <m:nor/>
                        </m:rPr>
                        <a:rPr lang="en-AU" sz="1800" b="0" i="0" smtClean="0">
                          <a:latin typeface="Cambria Math" panose="02040503050406030204" pitchFamily="18" charset="0"/>
                        </a:rPr>
                        <m:t>s</m:t>
                      </m:r>
                      <m:r>
                        <a:rPr lang="en-AU" sz="1800" b="0" i="1" smtClean="0">
                          <a:latin typeface="Cambria Math" panose="02040503050406030204" pitchFamily="18" charset="0"/>
                        </a:rPr>
                        <m:t>×0.9 </m:t>
                      </m:r>
                      <m:r>
                        <m:rPr>
                          <m:nor/>
                        </m:rPr>
                        <a:rPr lang="en-AU" sz="1800" b="0" i="0" smtClean="0">
                          <a:latin typeface="Cambria Math" panose="02040503050406030204" pitchFamily="18" charset="0"/>
                        </a:rPr>
                        <m:t>s</m:t>
                      </m:r>
                      <m:r>
                        <a:rPr lang="en-AU" sz="1800" b="0" i="1" smtClean="0">
                          <a:latin typeface="Cambria Math" panose="02040503050406030204" pitchFamily="18" charset="0"/>
                        </a:rPr>
                        <m:t>=15 </m:t>
                      </m:r>
                      <m:r>
                        <m:rPr>
                          <m:nor/>
                        </m:rPr>
                        <a:rPr lang="en-AU" sz="1800" b="0" i="0" smtClean="0">
                          <a:latin typeface="Cambria Math" panose="02040503050406030204" pitchFamily="18" charset="0"/>
                        </a:rPr>
                        <m:t>metres</m:t>
                      </m:r>
                    </m:oMath>
                  </m:oMathPara>
                </a14:m>
                <a:endParaRPr lang="en-AU" sz="1800" dirty="0"/>
              </a:p>
              <a:p>
                <a:endParaRPr lang="en-AU" sz="1800" dirty="0"/>
              </a:p>
            </p:txBody>
          </p:sp>
        </mc:Choice>
        <mc:Fallback xmlns="">
          <p:sp>
            <p:nvSpPr>
              <p:cNvPr id="6" name="TextBox 5">
                <a:extLst>
                  <a:ext uri="{FF2B5EF4-FFF2-40B4-BE49-F238E27FC236}">
                    <a16:creationId xmlns:a16="http://schemas.microsoft.com/office/drawing/2014/main" id="{3A2FF587-0181-4A42-B189-7B7F174749F1}"/>
                  </a:ext>
                </a:extLst>
              </p:cNvPr>
              <p:cNvSpPr txBox="1">
                <a:spLocks noRot="1" noChangeAspect="1" noMove="1" noResize="1" noEditPoints="1" noAdjustHandles="1" noChangeArrowheads="1" noChangeShapeType="1" noTextEdit="1"/>
              </p:cNvSpPr>
              <p:nvPr/>
            </p:nvSpPr>
            <p:spPr>
              <a:xfrm>
                <a:off x="348000" y="2831500"/>
                <a:ext cx="4714888" cy="3486150"/>
              </a:xfrm>
              <a:prstGeom prst="rect">
                <a:avLst/>
              </a:prstGeom>
              <a:blipFill>
                <a:blip r:embed="rId2"/>
                <a:stretch>
                  <a:fillRect l="-2972" t="-227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B99B4C-7513-9C34-9947-203932681E5B}"/>
                  </a:ext>
                </a:extLst>
              </p:cNvPr>
              <p:cNvSpPr txBox="1"/>
              <p:nvPr/>
            </p:nvSpPr>
            <p:spPr>
              <a:xfrm>
                <a:off x="5995174" y="2831500"/>
                <a:ext cx="6082392" cy="1829943"/>
              </a:xfrm>
              <a:prstGeom prst="rect">
                <a:avLst/>
              </a:prstGeom>
              <a:noFill/>
            </p:spPr>
            <p:txBody>
              <a:bodyPr wrap="none" lIns="0" tIns="0" rIns="0" bIns="0" rtlCol="0">
                <a:noAutofit/>
              </a:bodyPr>
              <a:lstStyle/>
              <a:p>
                <a:r>
                  <a:rPr lang="en-AU" sz="1800" b="1" dirty="0"/>
                  <a:t>Calculate the total stopping distance</a:t>
                </a:r>
              </a:p>
              <a:p>
                <a:endParaRPr lang="en-AU" sz="1800" dirty="0"/>
              </a:p>
              <a:p>
                <a:pPr/>
                <a14:m>
                  <m:oMathPara xmlns:m="http://schemas.openxmlformats.org/officeDocument/2006/math">
                    <m:oMathParaPr>
                      <m:jc m:val="left"/>
                    </m:oMathParaPr>
                    <m:oMath xmlns:m="http://schemas.openxmlformats.org/officeDocument/2006/math">
                      <m:r>
                        <m:rPr>
                          <m:nor/>
                        </m:rPr>
                        <a:rPr lang="en-AU" sz="1800" i="0">
                          <a:latin typeface="Cambria Math" panose="02040503050406030204" pitchFamily="18" charset="0"/>
                        </a:rPr>
                        <m:t>stopping</m:t>
                      </m:r>
                      <m:r>
                        <m:rPr>
                          <m:nor/>
                        </m:rPr>
                        <a:rPr lang="en-AU" sz="1800" i="0">
                          <a:latin typeface="Cambria Math" panose="02040503050406030204" pitchFamily="18" charset="0"/>
                        </a:rPr>
                        <m:t> </m:t>
                      </m:r>
                      <m:r>
                        <m:rPr>
                          <m:nor/>
                        </m:rPr>
                        <a:rPr lang="en-AU" sz="1800" i="0">
                          <a:latin typeface="Cambria Math" panose="02040503050406030204" pitchFamily="18" charset="0"/>
                        </a:rPr>
                        <m:t>distance</m:t>
                      </m:r>
                      <m:r>
                        <m:rPr>
                          <m:nor/>
                        </m:rPr>
                        <a:rPr lang="en-AU" sz="1800" i="0">
                          <a:latin typeface="Cambria Math" panose="02040503050406030204" pitchFamily="18" charset="0"/>
                        </a:rPr>
                        <m:t> = </m:t>
                      </m:r>
                      <m:r>
                        <m:rPr>
                          <m:nor/>
                        </m:rPr>
                        <a:rPr lang="en-AU" sz="1800" i="0">
                          <a:latin typeface="Cambria Math" panose="02040503050406030204" pitchFamily="18" charset="0"/>
                        </a:rPr>
                        <m:t>reaction</m:t>
                      </m:r>
                      <m:r>
                        <m:rPr>
                          <m:nor/>
                        </m:rPr>
                        <a:rPr lang="en-AU" sz="1800" i="0">
                          <a:latin typeface="Cambria Math" panose="02040503050406030204" pitchFamily="18" charset="0"/>
                        </a:rPr>
                        <m:t> </m:t>
                      </m:r>
                      <m:r>
                        <m:rPr>
                          <m:nor/>
                        </m:rPr>
                        <a:rPr lang="en-AU" sz="1800" i="0">
                          <a:latin typeface="Cambria Math" panose="02040503050406030204" pitchFamily="18" charset="0"/>
                        </a:rPr>
                        <m:t>distance</m:t>
                      </m:r>
                      <m:r>
                        <m:rPr>
                          <m:nor/>
                        </m:rPr>
                        <a:rPr lang="en-AU" sz="1800" i="0">
                          <a:latin typeface="Cambria Math" panose="02040503050406030204" pitchFamily="18" charset="0"/>
                        </a:rPr>
                        <m:t> + </m:t>
                      </m:r>
                      <m:r>
                        <m:rPr>
                          <m:nor/>
                        </m:rPr>
                        <a:rPr lang="en-AU" sz="1800" i="0">
                          <a:latin typeface="Cambria Math" panose="02040503050406030204" pitchFamily="18" charset="0"/>
                        </a:rPr>
                        <m:t>braking</m:t>
                      </m:r>
                      <m:r>
                        <m:rPr>
                          <m:nor/>
                        </m:rPr>
                        <a:rPr lang="en-AU" sz="1800" i="0">
                          <a:latin typeface="Cambria Math" panose="02040503050406030204" pitchFamily="18" charset="0"/>
                        </a:rPr>
                        <m:t> </m:t>
                      </m:r>
                      <m:r>
                        <m:rPr>
                          <m:nor/>
                        </m:rPr>
                        <a:rPr lang="en-AU" sz="1800" i="0">
                          <a:latin typeface="Cambria Math" panose="02040503050406030204" pitchFamily="18" charset="0"/>
                        </a:rPr>
                        <m:t>distance</m:t>
                      </m:r>
                    </m:oMath>
                  </m:oMathPara>
                </a14:m>
                <a:endParaRPr lang="en-AU" sz="1800" dirty="0"/>
              </a:p>
              <a:p>
                <a:endParaRPr lang="en-AU" sz="1800" dirty="0"/>
              </a:p>
              <a:p>
                <a:pPr/>
                <a14:m>
                  <m:oMathPara xmlns:m="http://schemas.openxmlformats.org/officeDocument/2006/math">
                    <m:oMathParaPr>
                      <m:jc m:val="left"/>
                    </m:oMathParaPr>
                    <m:oMath xmlns:m="http://schemas.openxmlformats.org/officeDocument/2006/math">
                      <m:r>
                        <a:rPr lang="en-AU" sz="1800" i="1" dirty="0" smtClean="0">
                          <a:latin typeface="Cambria Math" panose="02040503050406030204" pitchFamily="18" charset="0"/>
                          <a:ea typeface="Cambria Math" panose="02040503050406030204" pitchFamily="18" charset="0"/>
                        </a:rPr>
                        <m:t>∴</m:t>
                      </m:r>
                      <m:r>
                        <a:rPr lang="en-AU" sz="1800" i="1" dirty="0" smtClean="0">
                          <a:latin typeface="Cambria Math" panose="02040503050406030204" pitchFamily="18" charset="0"/>
                        </a:rPr>
                        <m:t> </m:t>
                      </m:r>
                      <m:r>
                        <m:rPr>
                          <m:nor/>
                        </m:rPr>
                        <a:rPr lang="en-AU" sz="1800" i="0" dirty="0">
                          <a:latin typeface="Cambria Math" panose="02040503050406030204" pitchFamily="18" charset="0"/>
                        </a:rPr>
                        <m:t>stopping</m:t>
                      </m:r>
                      <m:r>
                        <m:rPr>
                          <m:nor/>
                        </m:rPr>
                        <a:rPr lang="en-AU" sz="1800" i="0" dirty="0">
                          <a:latin typeface="Cambria Math" panose="02040503050406030204" pitchFamily="18" charset="0"/>
                        </a:rPr>
                        <m:t> </m:t>
                      </m:r>
                      <m:r>
                        <m:rPr>
                          <m:nor/>
                        </m:rPr>
                        <a:rPr lang="en-AU" sz="1800" i="0" dirty="0">
                          <a:latin typeface="Cambria Math" panose="02040503050406030204" pitchFamily="18" charset="0"/>
                        </a:rPr>
                        <m:t>distance</m:t>
                      </m:r>
                      <m:r>
                        <m:rPr>
                          <m:nor/>
                        </m:rPr>
                        <a:rPr lang="en-AU" sz="1800" i="0" dirty="0">
                          <a:latin typeface="Cambria Math" panose="02040503050406030204" pitchFamily="18" charset="0"/>
                        </a:rPr>
                        <m:t> </m:t>
                      </m:r>
                      <m:r>
                        <a:rPr lang="en-AU" sz="1800" i="1" dirty="0">
                          <a:latin typeface="Cambria Math" panose="02040503050406030204" pitchFamily="18" charset="0"/>
                        </a:rPr>
                        <m:t>= 15 + 20</m:t>
                      </m:r>
                    </m:oMath>
                  </m:oMathPara>
                </a14:m>
                <a:endParaRPr lang="en-AU" sz="1800" dirty="0"/>
              </a:p>
              <a:p>
                <a:endParaRPr lang="en-AU" sz="600" dirty="0"/>
              </a:p>
              <a:p>
                <a:pPr marL="2060575"/>
                <a14:m>
                  <m:oMathPara xmlns:m="http://schemas.openxmlformats.org/officeDocument/2006/math">
                    <m:oMathParaPr>
                      <m:jc m:val="left"/>
                    </m:oMathParaPr>
                    <m:oMath xmlns:m="http://schemas.openxmlformats.org/officeDocument/2006/math">
                      <m:r>
                        <a:rPr lang="en-AU" sz="1800" i="1" dirty="0" smtClean="0">
                          <a:latin typeface="Cambria Math" panose="02040503050406030204" pitchFamily="18" charset="0"/>
                        </a:rPr>
                        <m:t>=  35 </m:t>
                      </m:r>
                      <m:r>
                        <m:rPr>
                          <m:nor/>
                        </m:rPr>
                        <a:rPr lang="en-AU" sz="1800" i="0" dirty="0" smtClean="0">
                          <a:latin typeface="Cambria Math" panose="02040503050406030204" pitchFamily="18" charset="0"/>
                        </a:rPr>
                        <m:t>metres</m:t>
                      </m:r>
                    </m:oMath>
                  </m:oMathPara>
                </a14:m>
                <a:endParaRPr lang="en-AU" sz="1800" dirty="0"/>
              </a:p>
              <a:p>
                <a:pPr algn="l"/>
                <a:endParaRPr lang="en-AU" sz="1800" dirty="0"/>
              </a:p>
            </p:txBody>
          </p:sp>
        </mc:Choice>
        <mc:Fallback xmlns="">
          <p:sp>
            <p:nvSpPr>
              <p:cNvPr id="7" name="TextBox 6">
                <a:extLst>
                  <a:ext uri="{FF2B5EF4-FFF2-40B4-BE49-F238E27FC236}">
                    <a16:creationId xmlns:a16="http://schemas.microsoft.com/office/drawing/2014/main" id="{A6B99B4C-7513-9C34-9947-203932681E5B}"/>
                  </a:ext>
                </a:extLst>
              </p:cNvPr>
              <p:cNvSpPr txBox="1">
                <a:spLocks noRot="1" noChangeAspect="1" noMove="1" noResize="1" noEditPoints="1" noAdjustHandles="1" noChangeArrowheads="1" noChangeShapeType="1" noTextEdit="1"/>
              </p:cNvSpPr>
              <p:nvPr/>
            </p:nvSpPr>
            <p:spPr>
              <a:xfrm>
                <a:off x="5995174" y="2831500"/>
                <a:ext cx="6082392" cy="1829943"/>
              </a:xfrm>
              <a:prstGeom prst="rect">
                <a:avLst/>
              </a:prstGeom>
              <a:blipFill>
                <a:blip r:embed="rId3"/>
                <a:stretch>
                  <a:fillRect l="-2305" t="-4319"/>
                </a:stretch>
              </a:blipFill>
            </p:spPr>
            <p:txBody>
              <a:bodyPr/>
              <a:lstStyle/>
              <a:p>
                <a:r>
                  <a:rPr lang="en-AU">
                    <a:noFill/>
                  </a:rPr>
                  <a:t> </a:t>
                </a:r>
              </a:p>
            </p:txBody>
          </p:sp>
        </mc:Fallback>
      </mc:AlternateContent>
      <p:sp>
        <p:nvSpPr>
          <p:cNvPr id="8" name="Speech Bubble: Rectangle with Corners Rounded 7">
            <a:extLst>
              <a:ext uri="{FF2B5EF4-FFF2-40B4-BE49-F238E27FC236}">
                <a16:creationId xmlns:a16="http://schemas.microsoft.com/office/drawing/2014/main" id="{BC3320FE-73D7-0DF6-F3F9-FFAEA5C682D1}"/>
              </a:ext>
            </a:extLst>
          </p:cNvPr>
          <p:cNvSpPr/>
          <p:nvPr/>
        </p:nvSpPr>
        <p:spPr>
          <a:xfrm>
            <a:off x="5062887" y="5334357"/>
            <a:ext cx="2550021" cy="983293"/>
          </a:xfrm>
          <a:prstGeom prst="wedgeRoundRectCallout">
            <a:avLst>
              <a:gd name="adj1" fmla="val -109652"/>
              <a:gd name="adj2" fmla="val -6160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1800" dirty="0"/>
              <a:t>How would you explain each of part of this line of working?</a:t>
            </a:r>
          </a:p>
        </p:txBody>
      </p:sp>
      <p:sp>
        <p:nvSpPr>
          <p:cNvPr id="9" name="Speech Bubble: Rectangle with Corners Rounded 8">
            <a:extLst>
              <a:ext uri="{FF2B5EF4-FFF2-40B4-BE49-F238E27FC236}">
                <a16:creationId xmlns:a16="http://schemas.microsoft.com/office/drawing/2014/main" id="{3AEB0C8E-74D3-7BD5-AA52-1701DCD0F8BF}"/>
              </a:ext>
            </a:extLst>
          </p:cNvPr>
          <p:cNvSpPr/>
          <p:nvPr/>
        </p:nvSpPr>
        <p:spPr>
          <a:xfrm>
            <a:off x="8641348" y="5097075"/>
            <a:ext cx="2954955" cy="983293"/>
          </a:xfrm>
          <a:prstGeom prst="wedgeRoundRectCallout">
            <a:avLst>
              <a:gd name="adj1" fmla="val -43046"/>
              <a:gd name="adj2" fmla="val -8562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1800" dirty="0"/>
              <a:t>What does the answer of 35 metres represent in this scenario?</a:t>
            </a:r>
          </a:p>
        </p:txBody>
      </p:sp>
      <p:cxnSp>
        <p:nvCxnSpPr>
          <p:cNvPr id="11" name="Straight Connector 10">
            <a:extLst>
              <a:ext uri="{FF2B5EF4-FFF2-40B4-BE49-F238E27FC236}">
                <a16:creationId xmlns:a16="http://schemas.microsoft.com/office/drawing/2014/main" id="{D7D1A299-3E30-7A27-4C34-F1258993E8C0}"/>
              </a:ext>
              <a:ext uri="{C183D7F6-B498-43B3-948B-1728B52AA6E4}">
                <adec:decorative xmlns:adec="http://schemas.microsoft.com/office/drawing/2017/decorative" val="1"/>
              </a:ext>
            </a:extLst>
          </p:cNvPr>
          <p:cNvCxnSpPr/>
          <p:nvPr/>
        </p:nvCxnSpPr>
        <p:spPr>
          <a:xfrm>
            <a:off x="5390707" y="2831500"/>
            <a:ext cx="0" cy="348615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8DAC4EB-C592-0AEC-C3EA-EAD98D8467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dirty="0"/>
          </a:p>
        </p:txBody>
      </p:sp>
    </p:spTree>
    <p:extLst>
      <p:ext uri="{BB962C8B-B14F-4D97-AF65-F5344CB8AC3E}">
        <p14:creationId xmlns:p14="http://schemas.microsoft.com/office/powerpoint/2010/main" val="378105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B7DBEF-18F8-B0C9-9D95-2616556252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dirty="0"/>
          </a:p>
        </p:txBody>
      </p:sp>
      <p:sp>
        <p:nvSpPr>
          <p:cNvPr id="3" name="Title 2">
            <a:extLst>
              <a:ext uri="{FF2B5EF4-FFF2-40B4-BE49-F238E27FC236}">
                <a16:creationId xmlns:a16="http://schemas.microsoft.com/office/drawing/2014/main" id="{63C1BF37-7368-58F1-2ED0-D1D288B45D3D}"/>
              </a:ext>
            </a:extLst>
          </p:cNvPr>
          <p:cNvSpPr>
            <a:spLocks noGrp="1"/>
          </p:cNvSpPr>
          <p:nvPr>
            <p:ph type="title"/>
          </p:nvPr>
        </p:nvSpPr>
        <p:spPr/>
        <p:txBody>
          <a:bodyPr/>
          <a:lstStyle/>
          <a:p>
            <a:r>
              <a:rPr lang="en-AU" dirty="0"/>
              <a:t>The stopping distance formula (2)</a:t>
            </a:r>
          </a:p>
        </p:txBody>
      </p:sp>
      <p:sp>
        <p:nvSpPr>
          <p:cNvPr id="4" name="Text Placeholder 3">
            <a:extLst>
              <a:ext uri="{FF2B5EF4-FFF2-40B4-BE49-F238E27FC236}">
                <a16:creationId xmlns:a16="http://schemas.microsoft.com/office/drawing/2014/main" id="{F6C9E359-A035-D566-86B0-1B222E9C8324}"/>
              </a:ext>
            </a:extLst>
          </p:cNvPr>
          <p:cNvSpPr>
            <a:spLocks noGrp="1"/>
          </p:cNvSpPr>
          <p:nvPr>
            <p:ph type="body" sz="quarter" idx="18"/>
          </p:nvPr>
        </p:nvSpPr>
        <p:spPr/>
        <p:txBody>
          <a:bodyPr/>
          <a:lstStyle/>
          <a:p>
            <a:r>
              <a:rPr lang="en-AU" dirty="0"/>
              <a:t>Your turn 1</a:t>
            </a:r>
          </a:p>
        </p:txBody>
      </p:sp>
      <p:sp>
        <p:nvSpPr>
          <p:cNvPr id="5" name="Text Placeholder 4">
            <a:extLst>
              <a:ext uri="{FF2B5EF4-FFF2-40B4-BE49-F238E27FC236}">
                <a16:creationId xmlns:a16="http://schemas.microsoft.com/office/drawing/2014/main" id="{0DC93EE1-CD45-6344-A154-5DBAAFA9748E}"/>
              </a:ext>
            </a:extLst>
          </p:cNvPr>
          <p:cNvSpPr>
            <a:spLocks noGrp="1"/>
          </p:cNvSpPr>
          <p:nvPr>
            <p:ph type="body" sz="quarter" idx="17"/>
          </p:nvPr>
        </p:nvSpPr>
        <p:spPr>
          <a:xfrm>
            <a:off x="360000" y="1567087"/>
            <a:ext cx="11484000" cy="952830"/>
          </a:xfrm>
        </p:spPr>
        <p:txBody>
          <a:bodyPr vert="horz" lIns="0" tIns="0" rIns="0" bIns="0" rtlCol="0" anchor="t">
            <a:noAutofit/>
          </a:bodyPr>
          <a:lstStyle/>
          <a:p>
            <a:r>
              <a:rPr lang="en-AU" sz="1800" dirty="0">
                <a:latin typeface="Arial"/>
                <a:cs typeface="Arial"/>
              </a:rPr>
              <a:t>Hayden is driving a car at a speed of 75 km/h when he sees a dog run out on the road ahead. It takes him 1.2 seconds to apply the brakes, and his braking distance is 32 metres.</a:t>
            </a:r>
          </a:p>
          <a:p>
            <a:endParaRPr lang="en-AU" sz="18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4B414FA-772C-8145-58D6-6AD990BDCC44}"/>
                  </a:ext>
                </a:extLst>
              </p:cNvPr>
              <p:cNvSpPr txBox="1"/>
              <p:nvPr/>
            </p:nvSpPr>
            <p:spPr>
              <a:xfrm>
                <a:off x="348000" y="2831500"/>
                <a:ext cx="4714888" cy="3486150"/>
              </a:xfrm>
              <a:prstGeom prst="rect">
                <a:avLst/>
              </a:prstGeom>
              <a:noFill/>
            </p:spPr>
            <p:txBody>
              <a:bodyPr wrap="none" lIns="0" tIns="0" rIns="0" bIns="0" rtlCol="0">
                <a:noAutofit/>
              </a:bodyPr>
              <a:lstStyle/>
              <a:p>
                <a:r>
                  <a:rPr lang="en-AU" sz="1800" b="1" dirty="0"/>
                  <a:t>Calculate the reaction distance</a:t>
                </a:r>
              </a:p>
              <a:p>
                <a:endParaRPr lang="en-AU" sz="1800" dirty="0"/>
              </a:p>
              <a:p>
                <a:pPr/>
                <a14:m>
                  <m:oMathPara xmlns:m="http://schemas.openxmlformats.org/officeDocument/2006/math">
                    <m:oMathParaPr>
                      <m:jc m:val="center"/>
                    </m:oMathParaPr>
                    <m:oMath xmlns:m="http://schemas.openxmlformats.org/officeDocument/2006/math">
                      <m:r>
                        <a:rPr lang="en-AU" sz="1800" i="1">
                          <a:latin typeface="Cambria Math" panose="02040503050406030204" pitchFamily="18" charset="0"/>
                        </a:rPr>
                        <m:t>𝐷</m:t>
                      </m:r>
                      <m:r>
                        <a:rPr lang="en-AU" sz="1800" i="1">
                          <a:latin typeface="Cambria Math" panose="02040503050406030204" pitchFamily="18" charset="0"/>
                        </a:rPr>
                        <m:t>=</m:t>
                      </m:r>
                      <m:r>
                        <a:rPr lang="en-AU" sz="1800" b="0" i="1" smtClean="0">
                          <a:latin typeface="Cambria Math" panose="02040503050406030204" pitchFamily="18" charset="0"/>
                        </a:rPr>
                        <m:t>𝑆</m:t>
                      </m:r>
                      <m:r>
                        <a:rPr lang="en-AU" sz="1800" b="0" i="1" smtClean="0">
                          <a:latin typeface="Cambria Math" panose="02040503050406030204" pitchFamily="18" charset="0"/>
                        </a:rPr>
                        <m:t>×</m:t>
                      </m:r>
                      <m:r>
                        <a:rPr lang="en-AU" sz="1800" b="0" i="1" smtClean="0">
                          <a:latin typeface="Cambria Math" panose="02040503050406030204" pitchFamily="18" charset="0"/>
                        </a:rPr>
                        <m:t>𝑇</m:t>
                      </m:r>
                    </m:oMath>
                  </m:oMathPara>
                </a14:m>
                <a:br>
                  <a:rPr lang="en-AU" sz="1800" i="1" dirty="0">
                    <a:latin typeface="Cambria Math" panose="02040503050406030204" pitchFamily="18" charset="0"/>
                  </a:rPr>
                </a:br>
                <a:endParaRPr lang="en-AU" sz="1800" i="1" dirty="0">
                  <a:latin typeface="Cambria Math" panose="02040503050406030204" pitchFamily="18" charset="0"/>
                </a:endParaRPr>
              </a:p>
              <a:p>
                <a:endParaRPr lang="en-AU" sz="1800" i="1" dirty="0">
                  <a:latin typeface="Cambria Math" panose="02040503050406030204" pitchFamily="18" charset="0"/>
                </a:endParaRPr>
              </a:p>
              <a:p>
                <a:r>
                  <a:rPr lang="en-AU" sz="1800" dirty="0"/>
                  <a:t>Speed and time need to be in the same units</a:t>
                </a:r>
              </a:p>
              <a:p>
                <a:endParaRPr lang="en-AU" sz="1800" dirty="0"/>
              </a:p>
              <a:p>
                <a:r>
                  <a:rPr lang="en-AU" sz="1800" b="0" dirty="0"/>
                  <a:t>Convert </a:t>
                </a:r>
                <a14:m>
                  <m:oMath xmlns:m="http://schemas.openxmlformats.org/officeDocument/2006/math">
                    <m:r>
                      <a:rPr lang="en-AU" sz="1800" b="0" i="0" smtClean="0">
                        <a:latin typeface="Cambria Math" panose="02040503050406030204" pitchFamily="18" charset="0"/>
                      </a:rPr>
                      <m:t>75</m:t>
                    </m:r>
                    <m:r>
                      <a:rPr lang="en-AU" sz="1800" b="0" i="1" smtClean="0">
                        <a:latin typeface="Cambria Math" panose="02040503050406030204" pitchFamily="18" charset="0"/>
                      </a:rPr>
                      <m:t> </m:t>
                    </m:r>
                    <m:r>
                      <m:rPr>
                        <m:nor/>
                      </m:rPr>
                      <a:rPr lang="en-AU" sz="1800" b="0" i="0" smtClean="0">
                        <a:latin typeface="Cambria Math" panose="02040503050406030204" pitchFamily="18" charset="0"/>
                      </a:rPr>
                      <m:t>km</m:t>
                    </m:r>
                    <m:r>
                      <m:rPr>
                        <m:nor/>
                      </m:rPr>
                      <a:rPr lang="en-AU" sz="1800" b="0" i="0" smtClean="0">
                        <a:latin typeface="Cambria Math" panose="02040503050406030204" pitchFamily="18" charset="0"/>
                      </a:rPr>
                      <m:t>/</m:t>
                    </m:r>
                    <m:r>
                      <m:rPr>
                        <m:nor/>
                      </m:rPr>
                      <a:rPr lang="en-AU" sz="1800" b="0" i="0" smtClean="0">
                        <a:latin typeface="Cambria Math" panose="02040503050406030204" pitchFamily="18" charset="0"/>
                      </a:rPr>
                      <m:t>h</m:t>
                    </m:r>
                  </m:oMath>
                </a14:m>
                <a:r>
                  <a:rPr lang="en-AU" sz="1800" b="0" dirty="0"/>
                  <a:t> to m/s </a:t>
                </a:r>
                <a:br>
                  <a:rPr lang="en-AU" sz="1800" b="0" dirty="0"/>
                </a:br>
                <a:endParaRPr lang="en-AU" sz="1800" b="0" dirty="0"/>
              </a:p>
              <a:p>
                <a:pPr/>
                <a14:m>
                  <m:oMathPara xmlns:m="http://schemas.openxmlformats.org/officeDocument/2006/math">
                    <m:oMathParaPr>
                      <m:jc m:val="left"/>
                    </m:oMathParaPr>
                    <m:oMath xmlns:m="http://schemas.openxmlformats.org/officeDocument/2006/math">
                      <m:r>
                        <a:rPr lang="en-AU" sz="1800" i="1" dirty="0" smtClean="0">
                          <a:latin typeface="Cambria Math" panose="02040503050406030204" pitchFamily="18" charset="0"/>
                        </a:rPr>
                        <m:t>7</m:t>
                      </m:r>
                      <m:r>
                        <a:rPr lang="en-AU" sz="1800" b="0" i="1" dirty="0" smtClean="0">
                          <a:latin typeface="Cambria Math" panose="02040503050406030204" pitchFamily="18" charset="0"/>
                        </a:rPr>
                        <m:t>5 </m:t>
                      </m:r>
                      <m:r>
                        <m:rPr>
                          <m:nor/>
                        </m:rPr>
                        <a:rPr lang="en-AU" sz="1800" b="0" i="0" dirty="0" smtClean="0">
                          <a:latin typeface="Cambria Math" panose="02040503050406030204" pitchFamily="18" charset="0"/>
                        </a:rPr>
                        <m:t>km</m:t>
                      </m:r>
                      <m:r>
                        <m:rPr>
                          <m:nor/>
                        </m:rPr>
                        <a:rPr lang="en-AU" sz="1800" b="0" i="0" dirty="0" smtClean="0">
                          <a:latin typeface="Cambria Math" panose="02040503050406030204" pitchFamily="18" charset="0"/>
                        </a:rPr>
                        <m:t>/</m:t>
                      </m:r>
                      <m:r>
                        <m:rPr>
                          <m:nor/>
                        </m:rPr>
                        <a:rPr lang="en-AU" sz="1800" b="0" i="0" dirty="0" smtClean="0">
                          <a:latin typeface="Cambria Math" panose="02040503050406030204" pitchFamily="18" charset="0"/>
                        </a:rPr>
                        <m:t>h</m:t>
                      </m:r>
                      <m:r>
                        <m:rPr>
                          <m:nor/>
                        </m:rPr>
                        <a:rPr lang="en-AU" sz="1800" b="0" i="0" dirty="0" smtClean="0">
                          <a:latin typeface="Cambria Math" panose="02040503050406030204" pitchFamily="18" charset="0"/>
                        </a:rPr>
                        <m:t> </m:t>
                      </m:r>
                      <m:r>
                        <a:rPr lang="en-AU" sz="1800" b="0" i="0" smtClean="0">
                          <a:latin typeface="Cambria Math" panose="02040503050406030204" pitchFamily="18" charset="0"/>
                        </a:rPr>
                        <m:t>=75 000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oMath>
                  </m:oMathPara>
                </a14:m>
                <a:endParaRPr lang="en-AU" sz="1800" b="0" i="1" dirty="0">
                  <a:latin typeface="Cambria Math" panose="02040503050406030204" pitchFamily="18" charset="0"/>
                  <a:ea typeface="Cambria Math" panose="02040503050406030204" pitchFamily="18" charset="0"/>
                </a:endParaRPr>
              </a:p>
              <a:p>
                <a:pPr marL="981075"/>
                <a14:m>
                  <m:oMathPara xmlns:m="http://schemas.openxmlformats.org/officeDocument/2006/math">
                    <m:oMathParaPr>
                      <m:jc m:val="left"/>
                    </m:oMathParaPr>
                    <m:oMath xmlns:m="http://schemas.openxmlformats.org/officeDocument/2006/math">
                      <m:r>
                        <a:rPr lang="en-AU" sz="1800" b="0" i="0" smtClean="0">
                          <a:latin typeface="Cambria Math" panose="02040503050406030204" pitchFamily="18" charset="0"/>
                        </a:rPr>
                        <m:t>=20.</m:t>
                      </m:r>
                      <m:r>
                        <a:rPr lang="en-AU" sz="1800" b="0" i="1" smtClean="0">
                          <a:latin typeface="Cambria Math" panose="02040503050406030204" pitchFamily="18" charset="0"/>
                        </a:rPr>
                        <m:t>833… </m:t>
                      </m:r>
                      <m:r>
                        <m:rPr>
                          <m:sty m:val="p"/>
                        </m:rPr>
                        <a:rPr lang="en-AU" sz="1800" b="0" i="0" smtClean="0">
                          <a:latin typeface="Cambria Math" panose="02040503050406030204" pitchFamily="18" charset="0"/>
                        </a:rPr>
                        <m:t>m</m:t>
                      </m:r>
                      <m:r>
                        <a:rPr lang="en-AU" sz="1800" b="0" i="0" smtClean="0">
                          <a:latin typeface="Cambria Math" panose="02040503050406030204" pitchFamily="18" charset="0"/>
                        </a:rPr>
                        <m:t>/</m:t>
                      </m:r>
                      <m:r>
                        <m:rPr>
                          <m:sty m:val="p"/>
                        </m:rPr>
                        <a:rPr lang="en-AU" sz="1800" b="0" i="0" smtClean="0">
                          <a:latin typeface="Cambria Math" panose="02040503050406030204" pitchFamily="18" charset="0"/>
                        </a:rPr>
                        <m:t>s</m:t>
                      </m:r>
                      <m:r>
                        <a:rPr lang="en-AU" sz="1800" b="0" i="0" smtClean="0">
                          <a:latin typeface="Cambria Math" panose="02040503050406030204" pitchFamily="18" charset="0"/>
                        </a:rPr>
                        <m:t> </m:t>
                      </m:r>
                    </m:oMath>
                  </m:oMathPara>
                </a14:m>
                <a:endParaRPr lang="en-AU" sz="1800" dirty="0"/>
              </a:p>
              <a:p>
                <a:pPr algn="ctr"/>
                <a:endParaRPr lang="en-AU" sz="1800" dirty="0"/>
              </a:p>
              <a:p>
                <a:pPr algn="ctr"/>
                <a14:m>
                  <m:oMathPara xmlns:m="http://schemas.openxmlformats.org/officeDocument/2006/math">
                    <m:oMathParaPr>
                      <m:jc m:val="left"/>
                    </m:oMathParaPr>
                    <m:oMath xmlns:m="http://schemas.openxmlformats.org/officeDocument/2006/math">
                      <m:r>
                        <a:rPr lang="en-AU" sz="1800">
                          <a:latin typeface="Cambria Math" panose="02040503050406030204" pitchFamily="18" charset="0"/>
                        </a:rPr>
                        <m:t>20.</m:t>
                      </m:r>
                      <m:r>
                        <a:rPr lang="en-AU" sz="1800" i="1">
                          <a:latin typeface="Cambria Math" panose="02040503050406030204" pitchFamily="18" charset="0"/>
                        </a:rPr>
                        <m:t>833…</m:t>
                      </m:r>
                      <m:r>
                        <m:rPr>
                          <m:nor/>
                        </m:rPr>
                        <a:rPr lang="en-AU" sz="1800">
                          <a:latin typeface="Cambria Math" panose="02040503050406030204" pitchFamily="18" charset="0"/>
                        </a:rPr>
                        <m:t>m</m:t>
                      </m:r>
                      <m:r>
                        <m:rPr>
                          <m:nor/>
                        </m:rPr>
                        <a:rPr lang="en-AU" sz="1800">
                          <a:latin typeface="Cambria Math" panose="02040503050406030204" pitchFamily="18" charset="0"/>
                        </a:rPr>
                        <m:t>/</m:t>
                      </m:r>
                      <m:r>
                        <m:rPr>
                          <m:nor/>
                        </m:rPr>
                        <a:rPr lang="en-AU" sz="1800">
                          <a:latin typeface="Cambria Math" panose="02040503050406030204" pitchFamily="18" charset="0"/>
                        </a:rPr>
                        <m:t>s</m:t>
                      </m:r>
                      <m:r>
                        <a:rPr lang="en-AU" sz="1800" i="1">
                          <a:latin typeface="Cambria Math" panose="02040503050406030204" pitchFamily="18" charset="0"/>
                        </a:rPr>
                        <m:t>×</m:t>
                      </m:r>
                      <m:r>
                        <a:rPr lang="en-AU" sz="1800" b="0" i="1" smtClean="0">
                          <a:latin typeface="Cambria Math" panose="02040503050406030204" pitchFamily="18" charset="0"/>
                        </a:rPr>
                        <m:t>1.2</m:t>
                      </m:r>
                      <m:r>
                        <a:rPr lang="en-AU" sz="1800" i="1">
                          <a:latin typeface="Cambria Math" panose="02040503050406030204" pitchFamily="18" charset="0"/>
                        </a:rPr>
                        <m:t> </m:t>
                      </m:r>
                      <m:r>
                        <m:rPr>
                          <m:nor/>
                        </m:rPr>
                        <a:rPr lang="en-AU" sz="1800">
                          <a:latin typeface="Cambria Math" panose="02040503050406030204" pitchFamily="18" charset="0"/>
                        </a:rPr>
                        <m:t>s</m:t>
                      </m:r>
                      <m:r>
                        <a:rPr lang="en-AU" sz="1800" i="1">
                          <a:latin typeface="Cambria Math" panose="02040503050406030204" pitchFamily="18" charset="0"/>
                        </a:rPr>
                        <m:t>=</m:t>
                      </m:r>
                      <m:r>
                        <a:rPr lang="en-AU" sz="1800" b="0" i="1" smtClean="0">
                          <a:latin typeface="Cambria Math" panose="02040503050406030204" pitchFamily="18" charset="0"/>
                        </a:rPr>
                        <m:t>2</m:t>
                      </m:r>
                      <m:r>
                        <a:rPr lang="en-AU" sz="1800" i="1">
                          <a:latin typeface="Cambria Math" panose="02040503050406030204" pitchFamily="18" charset="0"/>
                        </a:rPr>
                        <m:t>5 </m:t>
                      </m:r>
                      <m:r>
                        <m:rPr>
                          <m:nor/>
                        </m:rPr>
                        <a:rPr lang="en-AU" sz="1800">
                          <a:latin typeface="Cambria Math" panose="02040503050406030204" pitchFamily="18" charset="0"/>
                        </a:rPr>
                        <m:t>metres</m:t>
                      </m:r>
                    </m:oMath>
                  </m:oMathPara>
                </a14:m>
                <a:endParaRPr lang="en-AU" sz="1800" dirty="0"/>
              </a:p>
            </p:txBody>
          </p:sp>
        </mc:Choice>
        <mc:Fallback xmlns="">
          <p:sp>
            <p:nvSpPr>
              <p:cNvPr id="8" name="TextBox 7">
                <a:extLst>
                  <a:ext uri="{FF2B5EF4-FFF2-40B4-BE49-F238E27FC236}">
                    <a16:creationId xmlns:a16="http://schemas.microsoft.com/office/drawing/2014/main" id="{14B414FA-772C-8145-58D6-6AD990BDCC44}"/>
                  </a:ext>
                </a:extLst>
              </p:cNvPr>
              <p:cNvSpPr txBox="1">
                <a:spLocks noRot="1" noChangeAspect="1" noMove="1" noResize="1" noEditPoints="1" noAdjustHandles="1" noChangeArrowheads="1" noChangeShapeType="1" noTextEdit="1"/>
              </p:cNvSpPr>
              <p:nvPr/>
            </p:nvSpPr>
            <p:spPr>
              <a:xfrm>
                <a:off x="348000" y="2831500"/>
                <a:ext cx="4714888" cy="3486150"/>
              </a:xfrm>
              <a:prstGeom prst="rect">
                <a:avLst/>
              </a:prstGeom>
              <a:blipFill>
                <a:blip r:embed="rId2"/>
                <a:stretch>
                  <a:fillRect l="-2972" t="-227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463A567-D5BC-2F9E-9344-95E05FE1873A}"/>
                  </a:ext>
                </a:extLst>
              </p:cNvPr>
              <p:cNvSpPr txBox="1"/>
              <p:nvPr/>
            </p:nvSpPr>
            <p:spPr>
              <a:xfrm>
                <a:off x="5995174" y="2831500"/>
                <a:ext cx="6082392" cy="1829943"/>
              </a:xfrm>
              <a:prstGeom prst="rect">
                <a:avLst/>
              </a:prstGeom>
              <a:noFill/>
            </p:spPr>
            <p:txBody>
              <a:bodyPr wrap="none" lIns="0" tIns="0" rIns="0" bIns="0" rtlCol="0">
                <a:noAutofit/>
              </a:bodyPr>
              <a:lstStyle/>
              <a:p>
                <a:r>
                  <a:rPr lang="en-AU" sz="1800" b="1" dirty="0"/>
                  <a:t>Calculate the total stopping distance</a:t>
                </a:r>
              </a:p>
              <a:p>
                <a:endParaRPr lang="en-AU" sz="1800" dirty="0"/>
              </a:p>
              <a:p>
                <a:pPr/>
                <a14:m>
                  <m:oMathPara xmlns:m="http://schemas.openxmlformats.org/officeDocument/2006/math">
                    <m:oMathParaPr>
                      <m:jc m:val="left"/>
                    </m:oMathParaPr>
                    <m:oMath xmlns:m="http://schemas.openxmlformats.org/officeDocument/2006/math">
                      <m:r>
                        <m:rPr>
                          <m:nor/>
                        </m:rPr>
                        <a:rPr lang="en-AU" sz="1800" i="0">
                          <a:latin typeface="Cambria Math" panose="02040503050406030204" pitchFamily="18" charset="0"/>
                        </a:rPr>
                        <m:t>stopping</m:t>
                      </m:r>
                      <m:r>
                        <m:rPr>
                          <m:nor/>
                        </m:rPr>
                        <a:rPr lang="en-AU" sz="1800" i="0">
                          <a:latin typeface="Cambria Math" panose="02040503050406030204" pitchFamily="18" charset="0"/>
                        </a:rPr>
                        <m:t> </m:t>
                      </m:r>
                      <m:r>
                        <m:rPr>
                          <m:nor/>
                        </m:rPr>
                        <a:rPr lang="en-AU" sz="1800" i="0">
                          <a:latin typeface="Cambria Math" panose="02040503050406030204" pitchFamily="18" charset="0"/>
                        </a:rPr>
                        <m:t>distance</m:t>
                      </m:r>
                      <m:r>
                        <m:rPr>
                          <m:nor/>
                        </m:rPr>
                        <a:rPr lang="en-AU" sz="1800" i="0">
                          <a:latin typeface="Cambria Math" panose="02040503050406030204" pitchFamily="18" charset="0"/>
                        </a:rPr>
                        <m:t> = </m:t>
                      </m:r>
                      <m:r>
                        <m:rPr>
                          <m:nor/>
                        </m:rPr>
                        <a:rPr lang="en-AU" sz="1800" i="0">
                          <a:latin typeface="Cambria Math" panose="02040503050406030204" pitchFamily="18" charset="0"/>
                        </a:rPr>
                        <m:t>reaction</m:t>
                      </m:r>
                      <m:r>
                        <m:rPr>
                          <m:nor/>
                        </m:rPr>
                        <a:rPr lang="en-AU" sz="1800" i="0">
                          <a:latin typeface="Cambria Math" panose="02040503050406030204" pitchFamily="18" charset="0"/>
                        </a:rPr>
                        <m:t> </m:t>
                      </m:r>
                      <m:r>
                        <m:rPr>
                          <m:nor/>
                        </m:rPr>
                        <a:rPr lang="en-AU" sz="1800" i="0">
                          <a:latin typeface="Cambria Math" panose="02040503050406030204" pitchFamily="18" charset="0"/>
                        </a:rPr>
                        <m:t>distance</m:t>
                      </m:r>
                      <m:r>
                        <m:rPr>
                          <m:nor/>
                        </m:rPr>
                        <a:rPr lang="en-AU" sz="1800" i="0">
                          <a:latin typeface="Cambria Math" panose="02040503050406030204" pitchFamily="18" charset="0"/>
                        </a:rPr>
                        <m:t> + </m:t>
                      </m:r>
                      <m:r>
                        <m:rPr>
                          <m:nor/>
                        </m:rPr>
                        <a:rPr lang="en-AU" sz="1800" i="0">
                          <a:latin typeface="Cambria Math" panose="02040503050406030204" pitchFamily="18" charset="0"/>
                        </a:rPr>
                        <m:t>braking</m:t>
                      </m:r>
                      <m:r>
                        <m:rPr>
                          <m:nor/>
                        </m:rPr>
                        <a:rPr lang="en-AU" sz="1800" i="0">
                          <a:latin typeface="Cambria Math" panose="02040503050406030204" pitchFamily="18" charset="0"/>
                        </a:rPr>
                        <m:t> </m:t>
                      </m:r>
                      <m:r>
                        <m:rPr>
                          <m:nor/>
                        </m:rPr>
                        <a:rPr lang="en-AU" sz="1800" i="0">
                          <a:latin typeface="Cambria Math" panose="02040503050406030204" pitchFamily="18" charset="0"/>
                        </a:rPr>
                        <m:t>distance</m:t>
                      </m:r>
                    </m:oMath>
                  </m:oMathPara>
                </a14:m>
                <a:endParaRPr lang="en-AU" sz="1800" dirty="0"/>
              </a:p>
              <a:p>
                <a:endParaRPr lang="en-AU" sz="1800" dirty="0"/>
              </a:p>
              <a:p>
                <a:pPr/>
                <a14:m>
                  <m:oMathPara xmlns:m="http://schemas.openxmlformats.org/officeDocument/2006/math">
                    <m:oMathParaPr>
                      <m:jc m:val="left"/>
                    </m:oMathParaPr>
                    <m:oMath xmlns:m="http://schemas.openxmlformats.org/officeDocument/2006/math">
                      <m:r>
                        <a:rPr lang="en-AU" sz="1800" i="1" dirty="0" smtClean="0">
                          <a:latin typeface="Cambria Math" panose="02040503050406030204" pitchFamily="18" charset="0"/>
                          <a:ea typeface="Cambria Math" panose="02040503050406030204" pitchFamily="18" charset="0"/>
                        </a:rPr>
                        <m:t>∴</m:t>
                      </m:r>
                      <m:r>
                        <a:rPr lang="en-AU" sz="1800" i="1" dirty="0" smtClean="0">
                          <a:latin typeface="Cambria Math" panose="02040503050406030204" pitchFamily="18" charset="0"/>
                        </a:rPr>
                        <m:t> </m:t>
                      </m:r>
                      <m:r>
                        <m:rPr>
                          <m:nor/>
                        </m:rPr>
                        <a:rPr lang="en-AU" sz="1800" i="0" dirty="0">
                          <a:latin typeface="Cambria Math" panose="02040503050406030204" pitchFamily="18" charset="0"/>
                        </a:rPr>
                        <m:t>stopping</m:t>
                      </m:r>
                      <m:r>
                        <m:rPr>
                          <m:nor/>
                        </m:rPr>
                        <a:rPr lang="en-AU" sz="1800" i="0" dirty="0">
                          <a:latin typeface="Cambria Math" panose="02040503050406030204" pitchFamily="18" charset="0"/>
                        </a:rPr>
                        <m:t> </m:t>
                      </m:r>
                      <m:r>
                        <m:rPr>
                          <m:nor/>
                        </m:rPr>
                        <a:rPr lang="en-AU" sz="1800" i="0" dirty="0">
                          <a:latin typeface="Cambria Math" panose="02040503050406030204" pitchFamily="18" charset="0"/>
                        </a:rPr>
                        <m:t>distance</m:t>
                      </m:r>
                      <m:r>
                        <m:rPr>
                          <m:nor/>
                        </m:rPr>
                        <a:rPr lang="en-AU" sz="1800" i="0" dirty="0">
                          <a:latin typeface="Cambria Math" panose="02040503050406030204" pitchFamily="18" charset="0"/>
                        </a:rPr>
                        <m:t> </m:t>
                      </m:r>
                      <m:r>
                        <a:rPr lang="en-AU" sz="1800" i="1" dirty="0">
                          <a:latin typeface="Cambria Math" panose="02040503050406030204" pitchFamily="18" charset="0"/>
                        </a:rPr>
                        <m:t>=</m:t>
                      </m:r>
                      <m:r>
                        <a:rPr lang="en-AU" sz="1800" b="0" i="1" dirty="0" smtClean="0">
                          <a:latin typeface="Cambria Math" panose="02040503050406030204" pitchFamily="18" charset="0"/>
                        </a:rPr>
                        <m:t>25</m:t>
                      </m:r>
                      <m:r>
                        <a:rPr lang="en-AU" sz="1800" i="1" dirty="0">
                          <a:latin typeface="Cambria Math" panose="02040503050406030204" pitchFamily="18" charset="0"/>
                        </a:rPr>
                        <m:t> +</m:t>
                      </m:r>
                      <m:r>
                        <a:rPr lang="en-AU" sz="1800" b="0" i="1" dirty="0" smtClean="0">
                          <a:latin typeface="Cambria Math" panose="02040503050406030204" pitchFamily="18" charset="0"/>
                        </a:rPr>
                        <m:t>32</m:t>
                      </m:r>
                    </m:oMath>
                  </m:oMathPara>
                </a14:m>
                <a:endParaRPr lang="en-AU" sz="1800" dirty="0"/>
              </a:p>
              <a:p>
                <a:endParaRPr lang="en-AU" sz="600" dirty="0"/>
              </a:p>
              <a:p>
                <a:pPr marL="2060575"/>
                <a14:m>
                  <m:oMathPara xmlns:m="http://schemas.openxmlformats.org/officeDocument/2006/math">
                    <m:oMathParaPr>
                      <m:jc m:val="left"/>
                    </m:oMathParaPr>
                    <m:oMath xmlns:m="http://schemas.openxmlformats.org/officeDocument/2006/math">
                      <m:r>
                        <a:rPr lang="en-AU" sz="1800" i="1" dirty="0" smtClean="0">
                          <a:latin typeface="Cambria Math" panose="02040503050406030204" pitchFamily="18" charset="0"/>
                        </a:rPr>
                        <m:t>=  </m:t>
                      </m:r>
                      <m:r>
                        <a:rPr lang="en-AU" sz="1800" b="0" i="1" dirty="0" smtClean="0">
                          <a:latin typeface="Cambria Math" panose="02040503050406030204" pitchFamily="18" charset="0"/>
                        </a:rPr>
                        <m:t>57</m:t>
                      </m:r>
                      <m:r>
                        <a:rPr lang="en-AU" sz="1800" i="1" dirty="0" smtClean="0">
                          <a:latin typeface="Cambria Math" panose="02040503050406030204" pitchFamily="18" charset="0"/>
                        </a:rPr>
                        <m:t> </m:t>
                      </m:r>
                      <m:r>
                        <m:rPr>
                          <m:nor/>
                        </m:rPr>
                        <a:rPr lang="en-AU" sz="1800" i="0" dirty="0" smtClean="0">
                          <a:latin typeface="Cambria Math" panose="02040503050406030204" pitchFamily="18" charset="0"/>
                        </a:rPr>
                        <m:t>metres</m:t>
                      </m:r>
                    </m:oMath>
                  </m:oMathPara>
                </a14:m>
                <a:endParaRPr lang="en-AU" sz="1800" dirty="0"/>
              </a:p>
              <a:p>
                <a:pPr algn="l"/>
                <a:endParaRPr lang="en-AU" sz="1800" dirty="0"/>
              </a:p>
            </p:txBody>
          </p:sp>
        </mc:Choice>
        <mc:Fallback xmlns="">
          <p:sp>
            <p:nvSpPr>
              <p:cNvPr id="9" name="TextBox 8">
                <a:extLst>
                  <a:ext uri="{FF2B5EF4-FFF2-40B4-BE49-F238E27FC236}">
                    <a16:creationId xmlns:a16="http://schemas.microsoft.com/office/drawing/2014/main" id="{0463A567-D5BC-2F9E-9344-95E05FE1873A}"/>
                  </a:ext>
                </a:extLst>
              </p:cNvPr>
              <p:cNvSpPr txBox="1">
                <a:spLocks noRot="1" noChangeAspect="1" noMove="1" noResize="1" noEditPoints="1" noAdjustHandles="1" noChangeArrowheads="1" noChangeShapeType="1" noTextEdit="1"/>
              </p:cNvSpPr>
              <p:nvPr/>
            </p:nvSpPr>
            <p:spPr>
              <a:xfrm>
                <a:off x="5995174" y="2831500"/>
                <a:ext cx="6082392" cy="1829943"/>
              </a:xfrm>
              <a:prstGeom prst="rect">
                <a:avLst/>
              </a:prstGeom>
              <a:blipFill>
                <a:blip r:embed="rId3"/>
                <a:stretch>
                  <a:fillRect l="-2305" t="-4319"/>
                </a:stretch>
              </a:blipFill>
            </p:spPr>
            <p:txBody>
              <a:bodyPr/>
              <a:lstStyle/>
              <a:p>
                <a:r>
                  <a:rPr lang="en-AU">
                    <a:noFill/>
                  </a:rPr>
                  <a:t> </a:t>
                </a:r>
              </a:p>
            </p:txBody>
          </p:sp>
        </mc:Fallback>
      </mc:AlternateContent>
      <p:cxnSp>
        <p:nvCxnSpPr>
          <p:cNvPr id="10" name="Straight Connector 9">
            <a:extLst>
              <a:ext uri="{FF2B5EF4-FFF2-40B4-BE49-F238E27FC236}">
                <a16:creationId xmlns:a16="http://schemas.microsoft.com/office/drawing/2014/main" id="{C43AA4F2-B0F1-94DA-DD38-1B1F8B23F8FF}"/>
              </a:ext>
              <a:ext uri="{C183D7F6-B498-43B3-948B-1728B52AA6E4}">
                <adec:decorative xmlns:adec="http://schemas.microsoft.com/office/drawing/2017/decorative" val="1"/>
              </a:ext>
            </a:extLst>
          </p:cNvPr>
          <p:cNvCxnSpPr/>
          <p:nvPr/>
        </p:nvCxnSpPr>
        <p:spPr>
          <a:xfrm>
            <a:off x="5390707" y="2831500"/>
            <a:ext cx="0" cy="34861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73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35D9F-9E79-A23C-A0F4-CB811941B27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D79FB3C-328C-EA72-4A1A-4763547EA6F4}"/>
              </a:ext>
            </a:extLst>
          </p:cNvPr>
          <p:cNvSpPr>
            <a:spLocks noGrp="1"/>
          </p:cNvSpPr>
          <p:nvPr>
            <p:ph type="title"/>
          </p:nvPr>
        </p:nvSpPr>
        <p:spPr/>
        <p:txBody>
          <a:bodyPr/>
          <a:lstStyle/>
          <a:p>
            <a:r>
              <a:rPr lang="en-AU" dirty="0"/>
              <a:t>The stopping distance formula (3)</a:t>
            </a:r>
          </a:p>
        </p:txBody>
      </p:sp>
      <p:sp>
        <p:nvSpPr>
          <p:cNvPr id="4" name="Text Placeholder 3">
            <a:extLst>
              <a:ext uri="{FF2B5EF4-FFF2-40B4-BE49-F238E27FC236}">
                <a16:creationId xmlns:a16="http://schemas.microsoft.com/office/drawing/2014/main" id="{315E4F46-BA26-27F1-289B-94AA345B47EA}"/>
              </a:ext>
            </a:extLst>
          </p:cNvPr>
          <p:cNvSpPr>
            <a:spLocks noGrp="1"/>
          </p:cNvSpPr>
          <p:nvPr>
            <p:ph type="body" sz="quarter" idx="18"/>
          </p:nvPr>
        </p:nvSpPr>
        <p:spPr/>
        <p:txBody>
          <a:bodyPr/>
          <a:lstStyle/>
          <a:p>
            <a:r>
              <a:rPr lang="en-AU" dirty="0"/>
              <a:t>Worked example 2</a:t>
            </a:r>
          </a:p>
        </p:txBody>
      </p:sp>
      <p:sp>
        <p:nvSpPr>
          <p:cNvPr id="5" name="Text Placeholder 4">
            <a:extLst>
              <a:ext uri="{FF2B5EF4-FFF2-40B4-BE49-F238E27FC236}">
                <a16:creationId xmlns:a16="http://schemas.microsoft.com/office/drawing/2014/main" id="{9468499D-493F-A317-9181-52D4F997ADC5}"/>
              </a:ext>
            </a:extLst>
          </p:cNvPr>
          <p:cNvSpPr>
            <a:spLocks noGrp="1"/>
          </p:cNvSpPr>
          <p:nvPr>
            <p:ph type="body" sz="quarter" idx="17"/>
          </p:nvPr>
        </p:nvSpPr>
        <p:spPr>
          <a:xfrm>
            <a:off x="339886" y="1457298"/>
            <a:ext cx="11484000" cy="1380468"/>
          </a:xfrm>
        </p:spPr>
        <p:txBody>
          <a:bodyPr/>
          <a:lstStyle/>
          <a:p>
            <a:r>
              <a:rPr lang="en-AU" sz="1800" dirty="0"/>
              <a:t>Evie was driving at 60 km/h in dry conditions, her reaction time was 1.3 seconds and her braking distance was </a:t>
            </a:r>
            <a:br>
              <a:rPr lang="en-AU" sz="1800" dirty="0"/>
            </a:br>
            <a:r>
              <a:rPr lang="en-AU" sz="1800" dirty="0"/>
              <a:t>28 m. In rainy conditions, Charlotte was driving at 50 km/h, her reaction time was 1.2 seconds and her braking distance was 34 m. Which person had the greater stopping distance and by how much? </a:t>
            </a:r>
          </a:p>
          <a:p>
            <a:endParaRPr lang="en-AU" sz="18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C7B79FA-ACBD-F070-CA7A-84CA939F182B}"/>
                  </a:ext>
                </a:extLst>
              </p:cNvPr>
              <p:cNvSpPr txBox="1"/>
              <p:nvPr/>
            </p:nvSpPr>
            <p:spPr>
              <a:xfrm>
                <a:off x="359999" y="3119850"/>
                <a:ext cx="4307374" cy="3486150"/>
              </a:xfrm>
              <a:prstGeom prst="rect">
                <a:avLst/>
              </a:prstGeom>
              <a:noFill/>
            </p:spPr>
            <p:txBody>
              <a:bodyPr wrap="none" lIns="0" tIns="0" rIns="0" bIns="0" rtlCol="0">
                <a:noAutofit/>
              </a:bodyPr>
              <a:lstStyle/>
              <a:p>
                <a:pPr>
                  <a:spcBef>
                    <a:spcPts val="600"/>
                  </a:spcBef>
                  <a:spcAft>
                    <a:spcPts val="600"/>
                  </a:spcAft>
                </a:pPr>
                <a:r>
                  <a:rPr lang="en-AU" sz="1800" b="1" dirty="0"/>
                  <a:t>Evie’s stopping distance</a:t>
                </a:r>
              </a:p>
              <a:p>
                <a:pPr>
                  <a:spcBef>
                    <a:spcPts val="600"/>
                  </a:spcBef>
                  <a:spcAft>
                    <a:spcPts val="600"/>
                  </a:spcAft>
                </a:pPr>
                <a14:m>
                  <m:oMathPara xmlns:m="http://schemas.openxmlformats.org/officeDocument/2006/math">
                    <m:oMathParaPr>
                      <m:jc m:val="left"/>
                    </m:oMathParaPr>
                    <m:oMath xmlns:m="http://schemas.openxmlformats.org/officeDocument/2006/math">
                      <m:r>
                        <a:rPr lang="en-AU" sz="1800" b="0" i="1" smtClean="0">
                          <a:latin typeface="Cambria Math" panose="02040503050406030204" pitchFamily="18" charset="0"/>
                        </a:rPr>
                        <m:t>𝐷</m:t>
                      </m:r>
                      <m:r>
                        <a:rPr lang="en-AU" sz="1800" b="0" i="1" smtClean="0">
                          <a:latin typeface="Cambria Math" panose="02040503050406030204" pitchFamily="18" charset="0"/>
                        </a:rPr>
                        <m:t>=</m:t>
                      </m:r>
                      <m:r>
                        <a:rPr lang="en-AU" sz="1800" b="0" i="1" smtClean="0">
                          <a:latin typeface="Cambria Math" panose="02040503050406030204" pitchFamily="18" charset="0"/>
                        </a:rPr>
                        <m:t>𝑆</m:t>
                      </m:r>
                      <m:r>
                        <a:rPr lang="en-AU" sz="1800" b="0" i="1" smtClean="0">
                          <a:latin typeface="Cambria Math" panose="02040503050406030204" pitchFamily="18" charset="0"/>
                        </a:rPr>
                        <m:t>×</m:t>
                      </m:r>
                      <m:r>
                        <a:rPr lang="en-AU" sz="1800" b="0" i="1" smtClean="0">
                          <a:latin typeface="Cambria Math" panose="02040503050406030204" pitchFamily="18" charset="0"/>
                        </a:rPr>
                        <m:t>𝑇</m:t>
                      </m:r>
                    </m:oMath>
                  </m:oMathPara>
                </a14:m>
                <a:endParaRPr lang="en-AU" sz="1800" i="1" dirty="0">
                  <a:latin typeface="Cambria Math" panose="02040503050406030204" pitchFamily="18" charset="0"/>
                </a:endParaRPr>
              </a:p>
              <a:p>
                <a:pPr>
                  <a:spcBef>
                    <a:spcPts val="600"/>
                  </a:spcBef>
                  <a:spcAft>
                    <a:spcPts val="600"/>
                  </a:spcAft>
                </a:pPr>
                <a14:m>
                  <m:oMathPara xmlns:m="http://schemas.openxmlformats.org/officeDocument/2006/math">
                    <m:oMathParaPr>
                      <m:jc m:val="left"/>
                    </m:oMathParaPr>
                    <m:oMath xmlns:m="http://schemas.openxmlformats.org/officeDocument/2006/math">
                      <m:r>
                        <a:rPr lang="en-AU" sz="1800" b="0" i="1" dirty="0" smtClean="0">
                          <a:latin typeface="Cambria Math" panose="02040503050406030204" pitchFamily="18" charset="0"/>
                        </a:rPr>
                        <m:t>60 </m:t>
                      </m:r>
                      <m:r>
                        <m:rPr>
                          <m:nor/>
                        </m:rPr>
                        <a:rPr lang="en-AU" sz="1800" b="0" i="0" dirty="0" smtClean="0">
                          <a:latin typeface="Cambria Math" panose="02040503050406030204" pitchFamily="18" charset="0"/>
                        </a:rPr>
                        <m:t>km</m:t>
                      </m:r>
                      <m:r>
                        <m:rPr>
                          <m:nor/>
                        </m:rPr>
                        <a:rPr lang="en-AU" sz="1800" b="0" i="0" dirty="0" smtClean="0">
                          <a:latin typeface="Cambria Math" panose="02040503050406030204" pitchFamily="18" charset="0"/>
                        </a:rPr>
                        <m:t>/</m:t>
                      </m:r>
                      <m:r>
                        <m:rPr>
                          <m:nor/>
                        </m:rPr>
                        <a:rPr lang="en-AU" sz="1800" b="0" i="0" dirty="0" smtClean="0">
                          <a:latin typeface="Cambria Math" panose="02040503050406030204" pitchFamily="18" charset="0"/>
                        </a:rPr>
                        <m:t>h</m:t>
                      </m:r>
                      <m:r>
                        <m:rPr>
                          <m:nor/>
                        </m:rPr>
                        <a:rPr lang="en-AU" sz="1800" b="0" i="0" dirty="0" smtClean="0">
                          <a:latin typeface="Cambria Math" panose="02040503050406030204" pitchFamily="18" charset="0"/>
                        </a:rPr>
                        <m:t> </m:t>
                      </m:r>
                      <m:r>
                        <a:rPr lang="en-AU" sz="1800" b="0" i="0" smtClean="0">
                          <a:latin typeface="Cambria Math" panose="02040503050406030204" pitchFamily="18" charset="0"/>
                        </a:rPr>
                        <m:t>=60 000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oMath>
                  </m:oMathPara>
                </a14:m>
                <a:endParaRPr lang="en-AU" sz="1800" b="0" i="1" dirty="0">
                  <a:latin typeface="Cambria Math" panose="02040503050406030204" pitchFamily="18" charset="0"/>
                  <a:ea typeface="Cambria Math" panose="02040503050406030204" pitchFamily="18" charset="0"/>
                </a:endParaRPr>
              </a:p>
              <a:p>
                <a:pPr marL="989013">
                  <a:spcBef>
                    <a:spcPts val="600"/>
                  </a:spcBef>
                  <a:spcAft>
                    <a:spcPts val="600"/>
                  </a:spcAft>
                </a:pPr>
                <a14:m>
                  <m:oMathPara xmlns:m="http://schemas.openxmlformats.org/officeDocument/2006/math">
                    <m:oMathParaPr>
                      <m:jc m:val="left"/>
                    </m:oMathParaPr>
                    <m:oMath xmlns:m="http://schemas.openxmlformats.org/officeDocument/2006/math">
                      <m:r>
                        <a:rPr lang="en-AU" sz="1800" b="0" i="0" smtClean="0">
                          <a:latin typeface="Cambria Math" panose="02040503050406030204" pitchFamily="18" charset="0"/>
                        </a:rPr>
                        <m:t>=16.</m:t>
                      </m:r>
                      <m:r>
                        <a:rPr lang="en-AU" sz="1800" b="0" i="1" smtClean="0">
                          <a:latin typeface="Cambria Math" panose="02040503050406030204" pitchFamily="18" charset="0"/>
                        </a:rPr>
                        <m:t>66…</m:t>
                      </m:r>
                      <m:r>
                        <m:rPr>
                          <m:sty m:val="p"/>
                        </m:rPr>
                        <a:rPr lang="en-AU" sz="1800" b="0" i="0" smtClean="0">
                          <a:latin typeface="Cambria Math" panose="02040503050406030204" pitchFamily="18" charset="0"/>
                        </a:rPr>
                        <m:t>m</m:t>
                      </m:r>
                      <m:r>
                        <a:rPr lang="en-AU" sz="1800" b="0" i="0" smtClean="0">
                          <a:latin typeface="Cambria Math" panose="02040503050406030204" pitchFamily="18" charset="0"/>
                        </a:rPr>
                        <m:t>/</m:t>
                      </m:r>
                      <m:r>
                        <m:rPr>
                          <m:sty m:val="p"/>
                        </m:rPr>
                        <a:rPr lang="en-AU" sz="1800" b="0" i="0" smtClean="0">
                          <a:latin typeface="Cambria Math" panose="02040503050406030204" pitchFamily="18" charset="0"/>
                        </a:rPr>
                        <m:t>s</m:t>
                      </m:r>
                    </m:oMath>
                  </m:oMathPara>
                </a14:m>
                <a:endParaRPr lang="en-AU" sz="1800" dirty="0"/>
              </a:p>
              <a:p>
                <a:pPr>
                  <a:spcBef>
                    <a:spcPts val="600"/>
                  </a:spcBef>
                  <a:spcAft>
                    <a:spcPts val="600"/>
                  </a:spcAft>
                </a:pPr>
                <a14:m>
                  <m:oMathPara xmlns:m="http://schemas.openxmlformats.org/officeDocument/2006/math">
                    <m:oMathParaPr>
                      <m:jc m:val="left"/>
                    </m:oMathParaPr>
                    <m:oMath xmlns:m="http://schemas.openxmlformats.org/officeDocument/2006/math">
                      <m:r>
                        <m:rPr>
                          <m:sty m:val="p"/>
                        </m:rPr>
                        <a:rPr lang="en-AU" sz="1800" b="0" i="0" smtClean="0">
                          <a:latin typeface="Cambria Math" panose="02040503050406030204" pitchFamily="18" charset="0"/>
                        </a:rPr>
                        <m:t>Reaction</m:t>
                      </m:r>
                      <m:r>
                        <a:rPr lang="en-AU" sz="1800" b="0" i="0" smtClean="0">
                          <a:latin typeface="Cambria Math" panose="02040503050406030204" pitchFamily="18" charset="0"/>
                        </a:rPr>
                        <m:t> </m:t>
                      </m:r>
                      <m:r>
                        <m:rPr>
                          <m:sty m:val="p"/>
                        </m:rPr>
                        <a:rPr lang="en-AU" sz="1800" b="0" i="0" smtClean="0">
                          <a:latin typeface="Cambria Math" panose="02040503050406030204" pitchFamily="18" charset="0"/>
                        </a:rPr>
                        <m:t>distance</m:t>
                      </m:r>
                      <m:r>
                        <a:rPr lang="en-AU" sz="1800" b="0" i="0" smtClean="0">
                          <a:latin typeface="Cambria Math" panose="02040503050406030204" pitchFamily="18" charset="0"/>
                        </a:rPr>
                        <m:t>=16.</m:t>
                      </m:r>
                      <m:r>
                        <a:rPr lang="en-AU" sz="1800" i="1">
                          <a:latin typeface="Cambria Math" panose="02040503050406030204" pitchFamily="18" charset="0"/>
                        </a:rPr>
                        <m:t>66…</m:t>
                      </m:r>
                      <m:r>
                        <m:rPr>
                          <m:nor/>
                        </m:rPr>
                        <a:rPr lang="en-AU" sz="1800" b="0" i="0" dirty="0" smtClean="0">
                          <a:latin typeface="Cambria Math" panose="02040503050406030204" pitchFamily="18" charset="0"/>
                        </a:rPr>
                        <m:t>m</m:t>
                      </m:r>
                      <m:r>
                        <m:rPr>
                          <m:nor/>
                        </m:rPr>
                        <a:rPr lang="en-AU" sz="1800" b="0" i="0" dirty="0">
                          <a:latin typeface="Cambria Math" panose="02040503050406030204" pitchFamily="18" charset="0"/>
                        </a:rPr>
                        <m:t>/</m:t>
                      </m:r>
                      <m:r>
                        <m:rPr>
                          <m:nor/>
                        </m:rPr>
                        <a:rPr lang="en-AU" sz="1800" b="0" i="0" dirty="0">
                          <a:latin typeface="Cambria Math" panose="02040503050406030204" pitchFamily="18" charset="0"/>
                        </a:rPr>
                        <m:t>s</m:t>
                      </m:r>
                      <m:r>
                        <m:rPr>
                          <m:nor/>
                        </m:rPr>
                        <a:rPr lang="en-AU" sz="1800" b="0" i="0" smtClean="0">
                          <a:latin typeface="Cambria Math" panose="02040503050406030204" pitchFamily="18" charset="0"/>
                          <a:ea typeface="Cambria Math" panose="02040503050406030204" pitchFamily="18" charset="0"/>
                        </a:rPr>
                        <m:t> </m:t>
                      </m:r>
                      <m:r>
                        <a:rPr lang="en-AU" sz="180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1.3</m:t>
                      </m:r>
                    </m:oMath>
                  </m:oMathPara>
                </a14:m>
                <a:endParaRPr lang="en-AU" sz="1800" b="0" i="1" dirty="0">
                  <a:latin typeface="Cambria Math" panose="02040503050406030204" pitchFamily="18" charset="0"/>
                  <a:ea typeface="Cambria Math" panose="02040503050406030204" pitchFamily="18" charset="0"/>
                </a:endParaRPr>
              </a:p>
              <a:p>
                <a:pPr marL="1797050">
                  <a:spcBef>
                    <a:spcPts val="600"/>
                  </a:spcBef>
                  <a:spcAft>
                    <a:spcPts val="600"/>
                  </a:spcAft>
                </a:pPr>
                <a14:m>
                  <m:oMath xmlns:m="http://schemas.openxmlformats.org/officeDocument/2006/math">
                    <m:r>
                      <a:rPr lang="en-AU" sz="1800" b="0" i="1" smtClean="0">
                        <a:latin typeface="Cambria Math" panose="02040503050406030204" pitchFamily="18" charset="0"/>
                        <a:ea typeface="Cambria Math" panose="02040503050406030204" pitchFamily="18" charset="0"/>
                      </a:rPr>
                      <m:t>=21.66…</m:t>
                    </m:r>
                  </m:oMath>
                </a14:m>
                <a:r>
                  <a:rPr lang="en-AU" sz="1800" dirty="0"/>
                  <a:t>metres</a:t>
                </a:r>
              </a:p>
              <a:p>
                <a:pPr>
                  <a:spcBef>
                    <a:spcPts val="600"/>
                  </a:spcBef>
                  <a:spcAft>
                    <a:spcPts val="600"/>
                  </a:spcAft>
                </a:pPr>
                <a14:m>
                  <m:oMathPara xmlns:m="http://schemas.openxmlformats.org/officeDocument/2006/math">
                    <m:oMathParaPr>
                      <m:jc m:val="left"/>
                    </m:oMathParaPr>
                    <m:oMath xmlns:m="http://schemas.openxmlformats.org/officeDocument/2006/math">
                      <m:r>
                        <m:rPr>
                          <m:nor/>
                        </m:rPr>
                        <a:rPr lang="en-AU" sz="1800" i="0" dirty="0" smtClean="0">
                          <a:latin typeface="Cambria Math" panose="02040503050406030204" pitchFamily="18" charset="0"/>
                        </a:rPr>
                        <m:t>Stopping</m:t>
                      </m:r>
                      <m:r>
                        <m:rPr>
                          <m:nor/>
                        </m:rPr>
                        <a:rPr lang="en-AU" sz="1800" i="0" dirty="0" smtClean="0">
                          <a:latin typeface="Cambria Math" panose="02040503050406030204" pitchFamily="18" charset="0"/>
                        </a:rPr>
                        <m:t> </m:t>
                      </m:r>
                      <m:r>
                        <m:rPr>
                          <m:nor/>
                        </m:rPr>
                        <a:rPr lang="en-AU" sz="1800" i="0" dirty="0">
                          <a:latin typeface="Cambria Math" panose="02040503050406030204" pitchFamily="18" charset="0"/>
                        </a:rPr>
                        <m:t>distance</m:t>
                      </m:r>
                      <m:r>
                        <m:rPr>
                          <m:nor/>
                        </m:rPr>
                        <a:rPr lang="en-AU" sz="1800" i="0" dirty="0">
                          <a:latin typeface="Cambria Math" panose="02040503050406030204" pitchFamily="18" charset="0"/>
                        </a:rPr>
                        <m:t> </m:t>
                      </m:r>
                      <m:r>
                        <a:rPr lang="en-AU" sz="1800" i="1" dirty="0">
                          <a:latin typeface="Cambria Math" panose="02040503050406030204" pitchFamily="18" charset="0"/>
                        </a:rPr>
                        <m:t>= </m:t>
                      </m:r>
                      <m:r>
                        <a:rPr lang="en-AU" sz="1800" i="1">
                          <a:latin typeface="Cambria Math" panose="02040503050406030204" pitchFamily="18" charset="0"/>
                          <a:ea typeface="Cambria Math" panose="02040503050406030204" pitchFamily="18" charset="0"/>
                        </a:rPr>
                        <m:t>21.</m:t>
                      </m:r>
                      <m:r>
                        <a:rPr lang="en-AU" sz="1800" b="0" i="1" smtClean="0">
                          <a:latin typeface="Cambria Math" panose="02040503050406030204" pitchFamily="18" charset="0"/>
                          <a:ea typeface="Cambria Math" panose="02040503050406030204" pitchFamily="18" charset="0"/>
                        </a:rPr>
                        <m:t>66…+28</m:t>
                      </m:r>
                    </m:oMath>
                  </m:oMathPara>
                </a14:m>
                <a:endParaRPr lang="en-AU" sz="1800" b="0" dirty="0">
                  <a:ea typeface="Cambria Math" panose="02040503050406030204" pitchFamily="18" charset="0"/>
                </a:endParaRPr>
              </a:p>
              <a:p>
                <a:pPr marL="1881188">
                  <a:spcBef>
                    <a:spcPts val="600"/>
                  </a:spcBef>
                  <a:spcAft>
                    <a:spcPts val="600"/>
                  </a:spcAft>
                </a:pPr>
                <a14:m>
                  <m:oMathPara xmlns:m="http://schemas.openxmlformats.org/officeDocument/2006/math">
                    <m:oMathParaPr>
                      <m:jc m:val="centerGroup"/>
                    </m:oMathParaPr>
                    <m:oMath xmlns:m="http://schemas.openxmlformats.org/officeDocument/2006/math">
                      <m:r>
                        <a:rPr lang="en-AU" sz="1800" b="0" i="1" smtClean="0">
                          <a:latin typeface="Cambria Math" panose="02040503050406030204" pitchFamily="18" charset="0"/>
                        </a:rPr>
                        <m:t>=49.66..</m:t>
                      </m:r>
                    </m:oMath>
                  </m:oMathPara>
                </a14:m>
                <a:br>
                  <a:rPr lang="en-AU" sz="1800" b="0" dirty="0"/>
                </a:br>
                <a14:m>
                  <m:oMath xmlns:m="http://schemas.openxmlformats.org/officeDocument/2006/math">
                    <m:r>
                      <a:rPr lang="en-AU" sz="1800" b="0" i="0" smtClean="0">
                        <a:latin typeface="Cambria Math" panose="02040503050406030204" pitchFamily="18" charset="0"/>
                      </a:rPr>
                      <m:t>=</m:t>
                    </m:r>
                    <m:r>
                      <a:rPr lang="en-AU" sz="1800" b="0" i="1" smtClean="0">
                        <a:latin typeface="Cambria Math" panose="02040503050406030204" pitchFamily="18" charset="0"/>
                      </a:rPr>
                      <m:t>49.67 </m:t>
                    </m:r>
                  </m:oMath>
                </a14:m>
                <a:r>
                  <a:rPr lang="en-AU" sz="1800" dirty="0"/>
                  <a:t>m</a:t>
                </a:r>
              </a:p>
              <a:p>
                <a:endParaRPr lang="en-AU" sz="1800" dirty="0"/>
              </a:p>
            </p:txBody>
          </p:sp>
        </mc:Choice>
        <mc:Fallback xmlns="">
          <p:sp>
            <p:nvSpPr>
              <p:cNvPr id="6" name="TextBox 5">
                <a:extLst>
                  <a:ext uri="{FF2B5EF4-FFF2-40B4-BE49-F238E27FC236}">
                    <a16:creationId xmlns:a16="http://schemas.microsoft.com/office/drawing/2014/main" id="{2C7B79FA-ACBD-F070-CA7A-84CA939F182B}"/>
                  </a:ext>
                </a:extLst>
              </p:cNvPr>
              <p:cNvSpPr txBox="1">
                <a:spLocks noRot="1" noChangeAspect="1" noMove="1" noResize="1" noEditPoints="1" noAdjustHandles="1" noChangeArrowheads="1" noChangeShapeType="1" noTextEdit="1"/>
              </p:cNvSpPr>
              <p:nvPr/>
            </p:nvSpPr>
            <p:spPr>
              <a:xfrm>
                <a:off x="359999" y="3119850"/>
                <a:ext cx="4307374" cy="3486150"/>
              </a:xfrm>
              <a:prstGeom prst="rect">
                <a:avLst/>
              </a:prstGeom>
              <a:blipFill>
                <a:blip r:embed="rId2"/>
                <a:stretch>
                  <a:fillRect l="-3253" t="-227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C5830A-188E-9944-5F17-8C9D80B4A7BD}"/>
                  </a:ext>
                </a:extLst>
              </p:cNvPr>
              <p:cNvSpPr txBox="1"/>
              <p:nvPr/>
            </p:nvSpPr>
            <p:spPr>
              <a:xfrm>
                <a:off x="5472590" y="3119850"/>
                <a:ext cx="6574098" cy="3486150"/>
              </a:xfrm>
              <a:prstGeom prst="rect">
                <a:avLst/>
              </a:prstGeom>
              <a:noFill/>
            </p:spPr>
            <p:txBody>
              <a:bodyPr wrap="none" lIns="0" tIns="0" rIns="0" bIns="0" rtlCol="0">
                <a:noAutofit/>
              </a:bodyPr>
              <a:lstStyle/>
              <a:p>
                <a:pPr>
                  <a:spcBef>
                    <a:spcPts val="600"/>
                  </a:spcBef>
                  <a:spcAft>
                    <a:spcPts val="600"/>
                  </a:spcAft>
                </a:pPr>
                <a:r>
                  <a:rPr lang="en-AU" sz="1800" b="1" dirty="0"/>
                  <a:t>Charlotte’s stopping distance</a:t>
                </a:r>
              </a:p>
              <a:p>
                <a:pPr>
                  <a:spcBef>
                    <a:spcPts val="600"/>
                  </a:spcBef>
                  <a:spcAft>
                    <a:spcPts val="600"/>
                  </a:spcAft>
                </a:pPr>
                <a14:m>
                  <m:oMathPara xmlns:m="http://schemas.openxmlformats.org/officeDocument/2006/math">
                    <m:oMathParaPr>
                      <m:jc m:val="left"/>
                    </m:oMathParaPr>
                    <m:oMath xmlns:m="http://schemas.openxmlformats.org/officeDocument/2006/math">
                      <m:r>
                        <a:rPr lang="en-AU" sz="1800" b="0" i="1" smtClean="0">
                          <a:latin typeface="Cambria Math" panose="02040503050406030204" pitchFamily="18" charset="0"/>
                        </a:rPr>
                        <m:t>𝐷</m:t>
                      </m:r>
                      <m:r>
                        <a:rPr lang="en-AU" sz="1800" b="0" i="1" smtClean="0">
                          <a:latin typeface="Cambria Math" panose="02040503050406030204" pitchFamily="18" charset="0"/>
                        </a:rPr>
                        <m:t>=</m:t>
                      </m:r>
                      <m:r>
                        <a:rPr lang="en-AU" sz="1800" b="0" i="1" smtClean="0">
                          <a:latin typeface="Cambria Math" panose="02040503050406030204" pitchFamily="18" charset="0"/>
                        </a:rPr>
                        <m:t>𝑆</m:t>
                      </m:r>
                      <m:r>
                        <a:rPr lang="en-AU" sz="1800" b="0" i="1" smtClean="0">
                          <a:latin typeface="Cambria Math" panose="02040503050406030204" pitchFamily="18" charset="0"/>
                        </a:rPr>
                        <m:t>×</m:t>
                      </m:r>
                      <m:r>
                        <a:rPr lang="en-AU" sz="1800" b="0" i="1" smtClean="0">
                          <a:latin typeface="Cambria Math" panose="02040503050406030204" pitchFamily="18" charset="0"/>
                        </a:rPr>
                        <m:t>𝑇</m:t>
                      </m:r>
                    </m:oMath>
                  </m:oMathPara>
                </a14:m>
                <a:endParaRPr lang="en-AU" sz="1800" i="1" dirty="0">
                  <a:latin typeface="Cambria Math" panose="02040503050406030204" pitchFamily="18" charset="0"/>
                </a:endParaRPr>
              </a:p>
              <a:p>
                <a:pPr>
                  <a:spcBef>
                    <a:spcPts val="600"/>
                  </a:spcBef>
                  <a:spcAft>
                    <a:spcPts val="600"/>
                  </a:spcAft>
                </a:pPr>
                <a14:m>
                  <m:oMathPara xmlns:m="http://schemas.openxmlformats.org/officeDocument/2006/math">
                    <m:oMathParaPr>
                      <m:jc m:val="left"/>
                    </m:oMathParaPr>
                    <m:oMath xmlns:m="http://schemas.openxmlformats.org/officeDocument/2006/math">
                      <m:r>
                        <a:rPr lang="en-AU" sz="1800" i="1" dirty="0">
                          <a:latin typeface="Cambria Math" panose="02040503050406030204" pitchFamily="18" charset="0"/>
                        </a:rPr>
                        <m:t>5</m:t>
                      </m:r>
                      <m:r>
                        <a:rPr lang="en-AU" sz="1800" b="0" i="1" dirty="0" smtClean="0">
                          <a:latin typeface="Cambria Math" panose="02040503050406030204" pitchFamily="18" charset="0"/>
                        </a:rPr>
                        <m:t>0 </m:t>
                      </m:r>
                      <m:r>
                        <m:rPr>
                          <m:nor/>
                        </m:rPr>
                        <a:rPr lang="en-AU" sz="1800" b="0" i="0" dirty="0" smtClean="0">
                          <a:latin typeface="Cambria Math" panose="02040503050406030204" pitchFamily="18" charset="0"/>
                        </a:rPr>
                        <m:t>km</m:t>
                      </m:r>
                      <m:r>
                        <m:rPr>
                          <m:nor/>
                        </m:rPr>
                        <a:rPr lang="en-AU" sz="1800" b="0" i="0" dirty="0" smtClean="0">
                          <a:latin typeface="Cambria Math" panose="02040503050406030204" pitchFamily="18" charset="0"/>
                        </a:rPr>
                        <m:t>/</m:t>
                      </m:r>
                      <m:r>
                        <m:rPr>
                          <m:nor/>
                        </m:rPr>
                        <a:rPr lang="en-AU" sz="1800" b="0" i="0" dirty="0" smtClean="0">
                          <a:latin typeface="Cambria Math" panose="02040503050406030204" pitchFamily="18" charset="0"/>
                        </a:rPr>
                        <m:t>h</m:t>
                      </m:r>
                      <m:r>
                        <m:rPr>
                          <m:nor/>
                        </m:rPr>
                        <a:rPr lang="en-AU" sz="1800" b="0" i="0" dirty="0" smtClean="0">
                          <a:latin typeface="Cambria Math" panose="02040503050406030204" pitchFamily="18" charset="0"/>
                        </a:rPr>
                        <m:t> </m:t>
                      </m:r>
                      <m:r>
                        <a:rPr lang="en-AU" sz="1800" b="0" i="0" smtClean="0">
                          <a:latin typeface="Cambria Math" panose="02040503050406030204" pitchFamily="18" charset="0"/>
                        </a:rPr>
                        <m:t>=50 000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oMath>
                  </m:oMathPara>
                </a14:m>
                <a:endParaRPr lang="en-AU" sz="1800" b="0" i="1" dirty="0">
                  <a:latin typeface="Cambria Math" panose="02040503050406030204" pitchFamily="18" charset="0"/>
                  <a:ea typeface="Cambria Math" panose="02040503050406030204" pitchFamily="18" charset="0"/>
                </a:endParaRPr>
              </a:p>
              <a:p>
                <a:pPr marL="989013">
                  <a:spcBef>
                    <a:spcPts val="600"/>
                  </a:spcBef>
                  <a:spcAft>
                    <a:spcPts val="600"/>
                  </a:spcAft>
                </a:pPr>
                <a14:m>
                  <m:oMathPara xmlns:m="http://schemas.openxmlformats.org/officeDocument/2006/math">
                    <m:oMathParaPr>
                      <m:jc m:val="left"/>
                    </m:oMathParaPr>
                    <m:oMath xmlns:m="http://schemas.openxmlformats.org/officeDocument/2006/math">
                      <m:r>
                        <a:rPr lang="en-AU" sz="1800" b="0" i="0" smtClean="0">
                          <a:latin typeface="Cambria Math" panose="02040503050406030204" pitchFamily="18" charset="0"/>
                        </a:rPr>
                        <m:t>=13.</m:t>
                      </m:r>
                      <m:r>
                        <a:rPr lang="en-AU" sz="1800" b="0" i="1" smtClean="0">
                          <a:latin typeface="Cambria Math" panose="02040503050406030204" pitchFamily="18" charset="0"/>
                        </a:rPr>
                        <m:t>88…</m:t>
                      </m:r>
                      <m:r>
                        <m:rPr>
                          <m:sty m:val="p"/>
                        </m:rPr>
                        <a:rPr lang="en-AU" sz="1800" b="0" i="0" smtClean="0">
                          <a:latin typeface="Cambria Math" panose="02040503050406030204" pitchFamily="18" charset="0"/>
                        </a:rPr>
                        <m:t>m</m:t>
                      </m:r>
                      <m:r>
                        <a:rPr lang="en-AU" sz="1800" b="0" i="0" smtClean="0">
                          <a:latin typeface="Cambria Math" panose="02040503050406030204" pitchFamily="18" charset="0"/>
                        </a:rPr>
                        <m:t>/</m:t>
                      </m:r>
                      <m:r>
                        <m:rPr>
                          <m:sty m:val="p"/>
                        </m:rPr>
                        <a:rPr lang="en-AU" sz="1800" b="0" i="0" smtClean="0">
                          <a:latin typeface="Cambria Math" panose="02040503050406030204" pitchFamily="18" charset="0"/>
                        </a:rPr>
                        <m:t>s</m:t>
                      </m:r>
                    </m:oMath>
                  </m:oMathPara>
                </a14:m>
                <a:endParaRPr lang="en-AU" sz="1800" dirty="0"/>
              </a:p>
              <a:p>
                <a:pPr>
                  <a:spcBef>
                    <a:spcPts val="600"/>
                  </a:spcBef>
                  <a:spcAft>
                    <a:spcPts val="600"/>
                  </a:spcAft>
                </a:pPr>
                <a14:m>
                  <m:oMathPara xmlns:m="http://schemas.openxmlformats.org/officeDocument/2006/math">
                    <m:oMathParaPr>
                      <m:jc m:val="left"/>
                    </m:oMathParaPr>
                    <m:oMath xmlns:m="http://schemas.openxmlformats.org/officeDocument/2006/math">
                      <m:r>
                        <m:rPr>
                          <m:sty m:val="p"/>
                        </m:rPr>
                        <a:rPr lang="en-AU" sz="1800" b="0" i="0" smtClean="0">
                          <a:latin typeface="Cambria Math" panose="02040503050406030204" pitchFamily="18" charset="0"/>
                        </a:rPr>
                        <m:t>Reaction</m:t>
                      </m:r>
                      <m:r>
                        <a:rPr lang="en-AU" sz="1800" b="0" i="0" smtClean="0">
                          <a:latin typeface="Cambria Math" panose="02040503050406030204" pitchFamily="18" charset="0"/>
                        </a:rPr>
                        <m:t> </m:t>
                      </m:r>
                      <m:r>
                        <m:rPr>
                          <m:sty m:val="p"/>
                        </m:rPr>
                        <a:rPr lang="en-AU" sz="1800" b="0" i="0" smtClean="0">
                          <a:latin typeface="Cambria Math" panose="02040503050406030204" pitchFamily="18" charset="0"/>
                        </a:rPr>
                        <m:t>distance</m:t>
                      </m:r>
                      <m:r>
                        <a:rPr lang="en-AU" sz="1800" b="0" i="0" smtClean="0">
                          <a:latin typeface="Cambria Math" panose="02040503050406030204" pitchFamily="18" charset="0"/>
                        </a:rPr>
                        <m:t>=13.</m:t>
                      </m:r>
                      <m:r>
                        <m:rPr>
                          <m:nor/>
                        </m:rPr>
                        <a:rPr lang="en-AU" sz="1800" b="0" i="0" smtClean="0">
                          <a:latin typeface="Cambria Math" panose="02040503050406030204" pitchFamily="18" charset="0"/>
                        </a:rPr>
                        <m:t>88</m:t>
                      </m:r>
                      <m:r>
                        <a:rPr lang="en-AU" sz="1800" b="0" i="1" smtClean="0">
                          <a:latin typeface="Cambria Math" panose="02040503050406030204" pitchFamily="18" charset="0"/>
                        </a:rPr>
                        <m:t>…</m:t>
                      </m:r>
                      <m:r>
                        <m:rPr>
                          <m:nor/>
                        </m:rPr>
                        <a:rPr lang="en-AU" sz="1800" b="0" i="0" dirty="0" smtClean="0">
                          <a:latin typeface="Cambria Math" panose="02040503050406030204" pitchFamily="18" charset="0"/>
                        </a:rPr>
                        <m:t> </m:t>
                      </m:r>
                      <m:r>
                        <m:rPr>
                          <m:nor/>
                        </m:rPr>
                        <a:rPr lang="en-AU" sz="1800" b="0" i="0" dirty="0" smtClean="0">
                          <a:latin typeface="Cambria Math" panose="02040503050406030204" pitchFamily="18" charset="0"/>
                        </a:rPr>
                        <m:t>m</m:t>
                      </m:r>
                      <m:r>
                        <m:rPr>
                          <m:nor/>
                        </m:rPr>
                        <a:rPr lang="en-AU" sz="1800" b="0" i="0" dirty="0">
                          <a:latin typeface="Cambria Math" panose="02040503050406030204" pitchFamily="18" charset="0"/>
                        </a:rPr>
                        <m:t>/</m:t>
                      </m:r>
                      <m:r>
                        <m:rPr>
                          <m:nor/>
                        </m:rPr>
                        <a:rPr lang="en-AU" sz="1800" b="0" i="0" dirty="0">
                          <a:latin typeface="Cambria Math" panose="02040503050406030204" pitchFamily="18" charset="0"/>
                        </a:rPr>
                        <m:t>s</m:t>
                      </m:r>
                      <m:r>
                        <m:rPr>
                          <m:nor/>
                        </m:rPr>
                        <a:rPr lang="en-AU" sz="1800" b="0" i="0" smtClean="0">
                          <a:latin typeface="Cambria Math" panose="02040503050406030204" pitchFamily="18" charset="0"/>
                          <a:ea typeface="Cambria Math" panose="02040503050406030204" pitchFamily="18" charset="0"/>
                        </a:rPr>
                        <m:t> </m:t>
                      </m:r>
                      <m:r>
                        <a:rPr lang="en-AU" sz="180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1.2</m:t>
                      </m:r>
                    </m:oMath>
                  </m:oMathPara>
                </a14:m>
                <a:endParaRPr lang="en-AU" sz="1800" b="0" i="1" dirty="0">
                  <a:latin typeface="Cambria Math" panose="02040503050406030204" pitchFamily="18" charset="0"/>
                  <a:ea typeface="Cambria Math" panose="02040503050406030204" pitchFamily="18" charset="0"/>
                </a:endParaRPr>
              </a:p>
              <a:p>
                <a:pPr marL="1797050">
                  <a:spcBef>
                    <a:spcPts val="600"/>
                  </a:spcBef>
                  <a:spcAft>
                    <a:spcPts val="600"/>
                  </a:spcAft>
                </a:pPr>
                <a14:m>
                  <m:oMath xmlns:m="http://schemas.openxmlformats.org/officeDocument/2006/math">
                    <m:r>
                      <a:rPr lang="en-AU" sz="1800" b="0" i="1" smtClean="0">
                        <a:latin typeface="Cambria Math" panose="02040503050406030204" pitchFamily="18" charset="0"/>
                        <a:ea typeface="Cambria Math" panose="02040503050406030204" pitchFamily="18" charset="0"/>
                      </a:rPr>
                      <m:t>=16.66…</m:t>
                    </m:r>
                  </m:oMath>
                </a14:m>
                <a:r>
                  <a:rPr lang="en-AU" sz="1800" dirty="0"/>
                  <a:t>metres</a:t>
                </a:r>
              </a:p>
              <a:p>
                <a:pPr>
                  <a:spcBef>
                    <a:spcPts val="600"/>
                  </a:spcBef>
                  <a:spcAft>
                    <a:spcPts val="600"/>
                  </a:spcAft>
                </a:pPr>
                <a14:m>
                  <m:oMathPara xmlns:m="http://schemas.openxmlformats.org/officeDocument/2006/math">
                    <m:oMathParaPr>
                      <m:jc m:val="left"/>
                    </m:oMathParaPr>
                    <m:oMath xmlns:m="http://schemas.openxmlformats.org/officeDocument/2006/math">
                      <m:r>
                        <m:rPr>
                          <m:nor/>
                        </m:rPr>
                        <a:rPr lang="en-AU" sz="1800" i="0" dirty="0" smtClean="0">
                          <a:latin typeface="Cambria Math" panose="02040503050406030204" pitchFamily="18" charset="0"/>
                        </a:rPr>
                        <m:t>Stopping</m:t>
                      </m:r>
                      <m:r>
                        <m:rPr>
                          <m:nor/>
                        </m:rPr>
                        <a:rPr lang="en-AU" sz="1800" i="0" dirty="0" smtClean="0">
                          <a:latin typeface="Cambria Math" panose="02040503050406030204" pitchFamily="18" charset="0"/>
                        </a:rPr>
                        <m:t> </m:t>
                      </m:r>
                      <m:r>
                        <m:rPr>
                          <m:nor/>
                        </m:rPr>
                        <a:rPr lang="en-AU" sz="1800" i="0" dirty="0">
                          <a:latin typeface="Cambria Math" panose="02040503050406030204" pitchFamily="18" charset="0"/>
                        </a:rPr>
                        <m:t>distance</m:t>
                      </m:r>
                      <m:r>
                        <m:rPr>
                          <m:nor/>
                        </m:rPr>
                        <a:rPr lang="en-AU" sz="1800" i="0" dirty="0">
                          <a:latin typeface="Cambria Math" panose="02040503050406030204" pitchFamily="18" charset="0"/>
                        </a:rPr>
                        <m:t> </m:t>
                      </m:r>
                      <m:r>
                        <a:rPr lang="en-AU" sz="1800" i="1" dirty="0">
                          <a:latin typeface="Cambria Math" panose="02040503050406030204" pitchFamily="18" charset="0"/>
                        </a:rPr>
                        <m:t>= </m:t>
                      </m:r>
                      <m:r>
                        <a:rPr lang="en-AU" sz="1800" i="1">
                          <a:latin typeface="Cambria Math" panose="02040503050406030204" pitchFamily="18" charset="0"/>
                          <a:ea typeface="Cambria Math" panose="02040503050406030204" pitchFamily="18" charset="0"/>
                        </a:rPr>
                        <m:t>1</m:t>
                      </m:r>
                      <m:r>
                        <a:rPr lang="en-AU" sz="1800" b="0" i="1" smtClean="0">
                          <a:latin typeface="Cambria Math" panose="02040503050406030204" pitchFamily="18" charset="0"/>
                          <a:ea typeface="Cambria Math" panose="02040503050406030204" pitchFamily="18" charset="0"/>
                        </a:rPr>
                        <m:t>6</m:t>
                      </m:r>
                      <m:r>
                        <a:rPr lang="en-AU" sz="1800" i="1">
                          <a:latin typeface="Cambria Math" panose="02040503050406030204" pitchFamily="18" charset="0"/>
                          <a:ea typeface="Cambria Math" panose="02040503050406030204" pitchFamily="18" charset="0"/>
                        </a:rPr>
                        <m:t>.</m:t>
                      </m:r>
                      <m:r>
                        <a:rPr lang="en-AU" sz="180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66…+34</m:t>
                      </m:r>
                    </m:oMath>
                  </m:oMathPara>
                </a14:m>
                <a:endParaRPr lang="en-AU" sz="1800" b="0" dirty="0">
                  <a:ea typeface="Cambria Math" panose="02040503050406030204" pitchFamily="18" charset="0"/>
                </a:endParaRPr>
              </a:p>
              <a:p>
                <a:pPr marL="1881188">
                  <a:spcBef>
                    <a:spcPts val="600"/>
                  </a:spcBef>
                  <a:spcAft>
                    <a:spcPts val="600"/>
                  </a:spcAft>
                </a:pPr>
                <a14:m>
                  <m:oMath xmlns:m="http://schemas.openxmlformats.org/officeDocument/2006/math">
                    <m:r>
                      <a:rPr lang="en-AU" sz="1800" b="0" i="1" smtClean="0">
                        <a:latin typeface="Cambria Math" panose="02040503050406030204" pitchFamily="18" charset="0"/>
                      </a:rPr>
                      <m:t>=</m:t>
                    </m:r>
                    <m:r>
                      <a:rPr lang="en-AU" sz="1800" i="1">
                        <a:latin typeface="Cambria Math" panose="02040503050406030204" pitchFamily="18" charset="0"/>
                      </a:rPr>
                      <m:t>5</m:t>
                    </m:r>
                    <m:r>
                      <a:rPr lang="en-AU" sz="1800" b="0" i="1" smtClean="0">
                        <a:latin typeface="Cambria Math" panose="02040503050406030204" pitchFamily="18" charset="0"/>
                      </a:rPr>
                      <m:t>0.67</m:t>
                    </m:r>
                  </m:oMath>
                </a14:m>
                <a:r>
                  <a:rPr lang="en-AU" sz="1800" dirty="0"/>
                  <a:t> m</a:t>
                </a:r>
              </a:p>
              <a:p>
                <a:pPr>
                  <a:spcBef>
                    <a:spcPts val="600"/>
                  </a:spcBef>
                  <a:spcAft>
                    <a:spcPts val="600"/>
                  </a:spcAft>
                </a:pPr>
                <a14:m>
                  <m:oMath xmlns:m="http://schemas.openxmlformats.org/officeDocument/2006/math">
                    <m:r>
                      <a:rPr lang="en-AU" sz="1800" i="1">
                        <a:latin typeface="Cambria Math" panose="02040503050406030204" pitchFamily="18" charset="0"/>
                        <a:ea typeface="Cambria Math" panose="02040503050406030204" pitchFamily="18" charset="0"/>
                      </a:rPr>
                      <m:t>∴ </m:t>
                    </m:r>
                  </m:oMath>
                </a14:m>
                <a:r>
                  <a:rPr lang="en-AU" sz="1800" dirty="0"/>
                  <a:t>Charlotte’s stopping distance was 1 metre further than Evie’s.</a:t>
                </a:r>
              </a:p>
              <a:p>
                <a:endParaRPr lang="en-AU" sz="1800" dirty="0"/>
              </a:p>
            </p:txBody>
          </p:sp>
        </mc:Choice>
        <mc:Fallback xmlns="">
          <p:sp>
            <p:nvSpPr>
              <p:cNvPr id="10" name="TextBox 9">
                <a:extLst>
                  <a:ext uri="{FF2B5EF4-FFF2-40B4-BE49-F238E27FC236}">
                    <a16:creationId xmlns:a16="http://schemas.microsoft.com/office/drawing/2014/main" id="{ECC5830A-188E-9944-5F17-8C9D80B4A7BD}"/>
                  </a:ext>
                </a:extLst>
              </p:cNvPr>
              <p:cNvSpPr txBox="1">
                <a:spLocks noRot="1" noChangeAspect="1" noMove="1" noResize="1" noEditPoints="1" noAdjustHandles="1" noChangeArrowheads="1" noChangeShapeType="1" noTextEdit="1"/>
              </p:cNvSpPr>
              <p:nvPr/>
            </p:nvSpPr>
            <p:spPr>
              <a:xfrm>
                <a:off x="5472590" y="3119850"/>
                <a:ext cx="6574098" cy="3486150"/>
              </a:xfrm>
              <a:prstGeom prst="rect">
                <a:avLst/>
              </a:prstGeom>
              <a:blipFill>
                <a:blip r:embed="rId3"/>
                <a:stretch>
                  <a:fillRect l="-2226" t="-2273"/>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52F11289-122B-1A8D-615A-AEA83D554B4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dirty="0"/>
          </a:p>
        </p:txBody>
      </p:sp>
      <p:sp>
        <p:nvSpPr>
          <p:cNvPr id="8" name="Speech Bubble: Rectangle with Corners Rounded 7">
            <a:extLst>
              <a:ext uri="{FF2B5EF4-FFF2-40B4-BE49-F238E27FC236}">
                <a16:creationId xmlns:a16="http://schemas.microsoft.com/office/drawing/2014/main" id="{04B36B18-958E-A519-B60A-91C01CA6D446}"/>
              </a:ext>
            </a:extLst>
          </p:cNvPr>
          <p:cNvSpPr/>
          <p:nvPr/>
        </p:nvSpPr>
        <p:spPr>
          <a:xfrm>
            <a:off x="0" y="5605272"/>
            <a:ext cx="2038350" cy="1252728"/>
          </a:xfrm>
          <a:prstGeom prst="wedgeRoundRectCallout">
            <a:avLst>
              <a:gd name="adj1" fmla="val 57057"/>
              <a:gd name="adj2" fmla="val -18723"/>
              <a:gd name="adj3" fmla="val 16667"/>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1600" dirty="0"/>
              <a:t>How does 49.67 m help us understand Evie’s safety in this situation?</a:t>
            </a:r>
            <a:endParaRPr lang="en-AU" sz="1600" b="1" dirty="0"/>
          </a:p>
        </p:txBody>
      </p:sp>
      <p:sp>
        <p:nvSpPr>
          <p:cNvPr id="9" name="Speech Bubble: Rectangle with Corners Rounded 8">
            <a:extLst>
              <a:ext uri="{FF2B5EF4-FFF2-40B4-BE49-F238E27FC236}">
                <a16:creationId xmlns:a16="http://schemas.microsoft.com/office/drawing/2014/main" id="{DBFF0BA6-2405-F97E-9C49-1A6ED1D1FD4D}"/>
              </a:ext>
            </a:extLst>
          </p:cNvPr>
          <p:cNvSpPr/>
          <p:nvPr/>
        </p:nvSpPr>
        <p:spPr>
          <a:xfrm>
            <a:off x="9236403" y="4799858"/>
            <a:ext cx="2707604" cy="982109"/>
          </a:xfrm>
          <a:prstGeom prst="wedgeRoundRectCallout">
            <a:avLst>
              <a:gd name="adj1" fmla="val -29689"/>
              <a:gd name="adj2" fmla="val 8375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1600" dirty="0"/>
              <a:t>If Charlotte’s road was dry, how might the result change?</a:t>
            </a:r>
          </a:p>
        </p:txBody>
      </p:sp>
      <p:cxnSp>
        <p:nvCxnSpPr>
          <p:cNvPr id="12" name="Straight Connector 11">
            <a:extLst>
              <a:ext uri="{FF2B5EF4-FFF2-40B4-BE49-F238E27FC236}">
                <a16:creationId xmlns:a16="http://schemas.microsoft.com/office/drawing/2014/main" id="{210F1CE3-BCC9-FF10-FB29-1BBFDC1F20AD}"/>
              </a:ext>
              <a:ext uri="{C183D7F6-B498-43B3-948B-1728B52AA6E4}">
                <adec:decorative xmlns:adec="http://schemas.microsoft.com/office/drawing/2017/decorative" val="1"/>
              </a:ext>
            </a:extLst>
          </p:cNvPr>
          <p:cNvCxnSpPr/>
          <p:nvPr/>
        </p:nvCxnSpPr>
        <p:spPr>
          <a:xfrm>
            <a:off x="4933507" y="3119850"/>
            <a:ext cx="0" cy="33961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02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C1F10-443D-A805-7DA8-D6A44B5FC07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F82813-2271-C5CF-869F-ACA042A9E4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dirty="0"/>
          </a:p>
        </p:txBody>
      </p:sp>
      <p:sp>
        <p:nvSpPr>
          <p:cNvPr id="3" name="Title 2">
            <a:extLst>
              <a:ext uri="{FF2B5EF4-FFF2-40B4-BE49-F238E27FC236}">
                <a16:creationId xmlns:a16="http://schemas.microsoft.com/office/drawing/2014/main" id="{B20CBD9F-1666-6FB5-D0C4-4037CFCD5033}"/>
              </a:ext>
            </a:extLst>
          </p:cNvPr>
          <p:cNvSpPr>
            <a:spLocks noGrp="1"/>
          </p:cNvSpPr>
          <p:nvPr>
            <p:ph type="title"/>
          </p:nvPr>
        </p:nvSpPr>
        <p:spPr/>
        <p:txBody>
          <a:bodyPr/>
          <a:lstStyle/>
          <a:p>
            <a:r>
              <a:rPr lang="en-AU" dirty="0"/>
              <a:t>The stopping distance formula (4)</a:t>
            </a:r>
          </a:p>
        </p:txBody>
      </p:sp>
      <p:sp>
        <p:nvSpPr>
          <p:cNvPr id="4" name="Text Placeholder 3">
            <a:extLst>
              <a:ext uri="{FF2B5EF4-FFF2-40B4-BE49-F238E27FC236}">
                <a16:creationId xmlns:a16="http://schemas.microsoft.com/office/drawing/2014/main" id="{67213F49-E61A-1730-394A-41B417FE9FEE}"/>
              </a:ext>
            </a:extLst>
          </p:cNvPr>
          <p:cNvSpPr>
            <a:spLocks noGrp="1"/>
          </p:cNvSpPr>
          <p:nvPr>
            <p:ph type="body" sz="quarter" idx="18"/>
          </p:nvPr>
        </p:nvSpPr>
        <p:spPr/>
        <p:txBody>
          <a:bodyPr/>
          <a:lstStyle/>
          <a:p>
            <a:r>
              <a:rPr lang="en-AU" dirty="0"/>
              <a:t>Your turn 2</a:t>
            </a:r>
          </a:p>
        </p:txBody>
      </p:sp>
      <p:sp>
        <p:nvSpPr>
          <p:cNvPr id="5" name="Text Placeholder 4">
            <a:extLst>
              <a:ext uri="{FF2B5EF4-FFF2-40B4-BE49-F238E27FC236}">
                <a16:creationId xmlns:a16="http://schemas.microsoft.com/office/drawing/2014/main" id="{B189EF04-0482-1398-E546-4633ADB20A14}"/>
              </a:ext>
            </a:extLst>
          </p:cNvPr>
          <p:cNvSpPr>
            <a:spLocks noGrp="1"/>
          </p:cNvSpPr>
          <p:nvPr>
            <p:ph type="body" sz="quarter" idx="17"/>
          </p:nvPr>
        </p:nvSpPr>
        <p:spPr>
          <a:xfrm>
            <a:off x="360000" y="1567087"/>
            <a:ext cx="11484000" cy="1280478"/>
          </a:xfrm>
        </p:spPr>
        <p:txBody>
          <a:bodyPr/>
          <a:lstStyle/>
          <a:p>
            <a:r>
              <a:rPr lang="en-AU" sz="1800" dirty="0"/>
              <a:t>Peyton was driving at 72 km/h in dry conditions, her reaction time was 1.1 seconds and her braking distance was 31 m. In rainy conditions, Cassie was driving at 48 km/h, her reaction time was 0.95 seconds and her braking distance was 39 m. Which person had the greater stopping distance and by how much? </a:t>
            </a:r>
          </a:p>
          <a:p>
            <a:endParaRPr lang="en-AU" sz="18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964BC85-BA25-50F9-8E0C-FEABD23F4142}"/>
                  </a:ext>
                </a:extLst>
              </p:cNvPr>
              <p:cNvSpPr txBox="1"/>
              <p:nvPr/>
            </p:nvSpPr>
            <p:spPr>
              <a:xfrm>
                <a:off x="359999" y="3119850"/>
                <a:ext cx="3829227" cy="3486150"/>
              </a:xfrm>
              <a:prstGeom prst="rect">
                <a:avLst/>
              </a:prstGeom>
              <a:noFill/>
            </p:spPr>
            <p:txBody>
              <a:bodyPr wrap="none" lIns="0" tIns="0" rIns="0" bIns="0" rtlCol="0">
                <a:noAutofit/>
              </a:bodyPr>
              <a:lstStyle/>
              <a:p>
                <a:pPr>
                  <a:spcBef>
                    <a:spcPts val="600"/>
                  </a:spcBef>
                  <a:spcAft>
                    <a:spcPts val="600"/>
                  </a:spcAft>
                </a:pPr>
                <a:r>
                  <a:rPr lang="en-AU" sz="1800" b="1" dirty="0"/>
                  <a:t>Peyton’s stopping distance</a:t>
                </a:r>
              </a:p>
              <a:p>
                <a:pPr>
                  <a:spcBef>
                    <a:spcPts val="600"/>
                  </a:spcBef>
                  <a:spcAft>
                    <a:spcPts val="600"/>
                  </a:spcAft>
                </a:pPr>
                <a14:m>
                  <m:oMathPara xmlns:m="http://schemas.openxmlformats.org/officeDocument/2006/math">
                    <m:oMathParaPr>
                      <m:jc m:val="left"/>
                    </m:oMathParaPr>
                    <m:oMath xmlns:m="http://schemas.openxmlformats.org/officeDocument/2006/math">
                      <m:r>
                        <a:rPr lang="en-AU" sz="1800" b="0" i="1" smtClean="0">
                          <a:latin typeface="Cambria Math" panose="02040503050406030204" pitchFamily="18" charset="0"/>
                        </a:rPr>
                        <m:t>𝐷</m:t>
                      </m:r>
                      <m:r>
                        <a:rPr lang="en-AU" sz="1800" b="0" i="1" smtClean="0">
                          <a:latin typeface="Cambria Math" panose="02040503050406030204" pitchFamily="18" charset="0"/>
                        </a:rPr>
                        <m:t>=</m:t>
                      </m:r>
                      <m:r>
                        <a:rPr lang="en-AU" sz="1800" b="0" i="1" smtClean="0">
                          <a:latin typeface="Cambria Math" panose="02040503050406030204" pitchFamily="18" charset="0"/>
                        </a:rPr>
                        <m:t>𝑆</m:t>
                      </m:r>
                      <m:r>
                        <a:rPr lang="en-AU" sz="1800" b="0" i="1" smtClean="0">
                          <a:latin typeface="Cambria Math" panose="02040503050406030204" pitchFamily="18" charset="0"/>
                        </a:rPr>
                        <m:t>×</m:t>
                      </m:r>
                      <m:r>
                        <a:rPr lang="en-AU" sz="1800" b="0" i="1" smtClean="0">
                          <a:latin typeface="Cambria Math" panose="02040503050406030204" pitchFamily="18" charset="0"/>
                        </a:rPr>
                        <m:t>𝑇</m:t>
                      </m:r>
                    </m:oMath>
                  </m:oMathPara>
                </a14:m>
                <a:endParaRPr lang="en-AU" sz="1800" i="1" dirty="0">
                  <a:latin typeface="Cambria Math" panose="02040503050406030204" pitchFamily="18" charset="0"/>
                </a:endParaRPr>
              </a:p>
              <a:p>
                <a:pPr>
                  <a:spcBef>
                    <a:spcPts val="600"/>
                  </a:spcBef>
                  <a:spcAft>
                    <a:spcPts val="600"/>
                  </a:spcAft>
                </a:pPr>
                <a14:m>
                  <m:oMathPara xmlns:m="http://schemas.openxmlformats.org/officeDocument/2006/math">
                    <m:oMathParaPr>
                      <m:jc m:val="left"/>
                    </m:oMathParaPr>
                    <m:oMath xmlns:m="http://schemas.openxmlformats.org/officeDocument/2006/math">
                      <m:r>
                        <a:rPr lang="en-AU" sz="1800" i="1" dirty="0">
                          <a:latin typeface="Cambria Math" panose="02040503050406030204" pitchFamily="18" charset="0"/>
                        </a:rPr>
                        <m:t>7</m:t>
                      </m:r>
                      <m:r>
                        <a:rPr lang="en-AU" sz="1800" b="0" i="1" dirty="0" smtClean="0">
                          <a:latin typeface="Cambria Math" panose="02040503050406030204" pitchFamily="18" charset="0"/>
                        </a:rPr>
                        <m:t>2 </m:t>
                      </m:r>
                      <m:r>
                        <m:rPr>
                          <m:nor/>
                        </m:rPr>
                        <a:rPr lang="en-AU" sz="1800" b="0" i="0" dirty="0" smtClean="0">
                          <a:latin typeface="Cambria Math" panose="02040503050406030204" pitchFamily="18" charset="0"/>
                        </a:rPr>
                        <m:t>km</m:t>
                      </m:r>
                      <m:r>
                        <m:rPr>
                          <m:nor/>
                        </m:rPr>
                        <a:rPr lang="en-AU" sz="1800" b="0" i="0" dirty="0" smtClean="0">
                          <a:latin typeface="Cambria Math" panose="02040503050406030204" pitchFamily="18" charset="0"/>
                        </a:rPr>
                        <m:t>/</m:t>
                      </m:r>
                      <m:r>
                        <m:rPr>
                          <m:nor/>
                        </m:rPr>
                        <a:rPr lang="en-AU" sz="1800" b="0" i="0" dirty="0" smtClean="0">
                          <a:latin typeface="Cambria Math" panose="02040503050406030204" pitchFamily="18" charset="0"/>
                        </a:rPr>
                        <m:t>h</m:t>
                      </m:r>
                      <m:r>
                        <m:rPr>
                          <m:nor/>
                        </m:rPr>
                        <a:rPr lang="en-AU" sz="1800" b="0" i="0" dirty="0" smtClean="0">
                          <a:latin typeface="Cambria Math" panose="02040503050406030204" pitchFamily="18" charset="0"/>
                        </a:rPr>
                        <m:t> </m:t>
                      </m:r>
                      <m:r>
                        <a:rPr lang="en-AU" sz="1800" b="0" i="0" smtClean="0">
                          <a:latin typeface="Cambria Math" panose="02040503050406030204" pitchFamily="18" charset="0"/>
                        </a:rPr>
                        <m:t>=72 000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oMath>
                  </m:oMathPara>
                </a14:m>
                <a:endParaRPr lang="en-AU" sz="1800" b="0" i="1" dirty="0">
                  <a:latin typeface="Cambria Math" panose="02040503050406030204" pitchFamily="18" charset="0"/>
                  <a:ea typeface="Cambria Math" panose="02040503050406030204" pitchFamily="18" charset="0"/>
                </a:endParaRPr>
              </a:p>
              <a:p>
                <a:pPr marL="989013">
                  <a:spcBef>
                    <a:spcPts val="600"/>
                  </a:spcBef>
                  <a:spcAft>
                    <a:spcPts val="600"/>
                  </a:spcAft>
                </a:pPr>
                <a14:m>
                  <m:oMathPara xmlns:m="http://schemas.openxmlformats.org/officeDocument/2006/math">
                    <m:oMathParaPr>
                      <m:jc m:val="left"/>
                    </m:oMathParaPr>
                    <m:oMath xmlns:m="http://schemas.openxmlformats.org/officeDocument/2006/math">
                      <m:r>
                        <a:rPr lang="en-AU" sz="1800" b="0" i="0" smtClean="0">
                          <a:latin typeface="Cambria Math" panose="02040503050406030204" pitchFamily="18" charset="0"/>
                        </a:rPr>
                        <m:t>=</m:t>
                      </m:r>
                      <m:r>
                        <a:rPr lang="en-AU" sz="1800" b="0" i="1" smtClean="0">
                          <a:latin typeface="Cambria Math" panose="02040503050406030204" pitchFamily="18" charset="0"/>
                        </a:rPr>
                        <m:t>20 </m:t>
                      </m:r>
                      <m:r>
                        <m:rPr>
                          <m:sty m:val="p"/>
                        </m:rPr>
                        <a:rPr lang="en-AU" sz="1800" b="0" i="0" smtClean="0">
                          <a:latin typeface="Cambria Math" panose="02040503050406030204" pitchFamily="18" charset="0"/>
                        </a:rPr>
                        <m:t>m</m:t>
                      </m:r>
                      <m:r>
                        <a:rPr lang="en-AU" sz="1800" b="0" i="0" smtClean="0">
                          <a:latin typeface="Cambria Math" panose="02040503050406030204" pitchFamily="18" charset="0"/>
                        </a:rPr>
                        <m:t>/</m:t>
                      </m:r>
                      <m:r>
                        <m:rPr>
                          <m:sty m:val="p"/>
                        </m:rPr>
                        <a:rPr lang="en-AU" sz="1800" b="0" i="0" smtClean="0">
                          <a:latin typeface="Cambria Math" panose="02040503050406030204" pitchFamily="18" charset="0"/>
                        </a:rPr>
                        <m:t>s</m:t>
                      </m:r>
                    </m:oMath>
                  </m:oMathPara>
                </a14:m>
                <a:endParaRPr lang="en-AU" sz="1800" dirty="0"/>
              </a:p>
              <a:p>
                <a:pPr>
                  <a:spcBef>
                    <a:spcPts val="600"/>
                  </a:spcBef>
                  <a:spcAft>
                    <a:spcPts val="600"/>
                  </a:spcAft>
                </a:pPr>
                <a14:m>
                  <m:oMathPara xmlns:m="http://schemas.openxmlformats.org/officeDocument/2006/math">
                    <m:oMathParaPr>
                      <m:jc m:val="left"/>
                    </m:oMathParaPr>
                    <m:oMath xmlns:m="http://schemas.openxmlformats.org/officeDocument/2006/math">
                      <m:r>
                        <m:rPr>
                          <m:sty m:val="p"/>
                        </m:rPr>
                        <a:rPr lang="en-AU" sz="1800" b="0" i="0" smtClean="0">
                          <a:latin typeface="Cambria Math" panose="02040503050406030204" pitchFamily="18" charset="0"/>
                        </a:rPr>
                        <m:t>Reaction</m:t>
                      </m:r>
                      <m:r>
                        <a:rPr lang="en-AU" sz="1800" b="0" i="0" smtClean="0">
                          <a:latin typeface="Cambria Math" panose="02040503050406030204" pitchFamily="18" charset="0"/>
                        </a:rPr>
                        <m:t> </m:t>
                      </m:r>
                      <m:r>
                        <m:rPr>
                          <m:sty m:val="p"/>
                        </m:rPr>
                        <a:rPr lang="en-AU" sz="1800" b="0" i="0" smtClean="0">
                          <a:latin typeface="Cambria Math" panose="02040503050406030204" pitchFamily="18" charset="0"/>
                        </a:rPr>
                        <m:t>distance</m:t>
                      </m:r>
                      <m:r>
                        <a:rPr lang="en-AU" sz="1800" b="0" i="0" smtClean="0">
                          <a:latin typeface="Cambria Math" panose="02040503050406030204" pitchFamily="18" charset="0"/>
                        </a:rPr>
                        <m:t>=</m:t>
                      </m:r>
                      <m:r>
                        <a:rPr lang="en-AU" sz="1800" b="0" i="1" smtClean="0">
                          <a:latin typeface="Cambria Math" panose="02040503050406030204" pitchFamily="18" charset="0"/>
                        </a:rPr>
                        <m:t>20</m:t>
                      </m:r>
                      <m:r>
                        <m:rPr>
                          <m:nor/>
                        </m:rPr>
                        <a:rPr lang="en-AU" sz="1800" b="0" i="0" dirty="0" smtClean="0">
                          <a:latin typeface="Cambria Math" panose="02040503050406030204" pitchFamily="18" charset="0"/>
                        </a:rPr>
                        <m:t> </m:t>
                      </m:r>
                      <m:r>
                        <m:rPr>
                          <m:nor/>
                        </m:rPr>
                        <a:rPr lang="en-AU" sz="1800" b="0" i="0" dirty="0" smtClean="0">
                          <a:latin typeface="Cambria Math" panose="02040503050406030204" pitchFamily="18" charset="0"/>
                        </a:rPr>
                        <m:t>m</m:t>
                      </m:r>
                      <m:r>
                        <m:rPr>
                          <m:nor/>
                        </m:rPr>
                        <a:rPr lang="en-AU" sz="1800" b="0" i="0" dirty="0">
                          <a:latin typeface="Cambria Math" panose="02040503050406030204" pitchFamily="18" charset="0"/>
                        </a:rPr>
                        <m:t>/</m:t>
                      </m:r>
                      <m:r>
                        <m:rPr>
                          <m:nor/>
                        </m:rPr>
                        <a:rPr lang="en-AU" sz="1800" b="0" i="0" dirty="0">
                          <a:latin typeface="Cambria Math" panose="02040503050406030204" pitchFamily="18" charset="0"/>
                        </a:rPr>
                        <m:t>s</m:t>
                      </m:r>
                      <m:r>
                        <m:rPr>
                          <m:nor/>
                        </m:rPr>
                        <a:rPr lang="en-AU" sz="1800" b="0" i="0" smtClean="0">
                          <a:latin typeface="Cambria Math" panose="02040503050406030204" pitchFamily="18" charset="0"/>
                          <a:ea typeface="Cambria Math" panose="02040503050406030204" pitchFamily="18" charset="0"/>
                        </a:rPr>
                        <m:t> </m:t>
                      </m:r>
                      <m:r>
                        <a:rPr lang="en-AU" sz="180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1.1</m:t>
                      </m:r>
                    </m:oMath>
                  </m:oMathPara>
                </a14:m>
                <a:endParaRPr lang="en-AU" sz="1800" b="0" i="1" dirty="0">
                  <a:latin typeface="Cambria Math" panose="02040503050406030204" pitchFamily="18" charset="0"/>
                  <a:ea typeface="Cambria Math" panose="02040503050406030204" pitchFamily="18" charset="0"/>
                </a:endParaRPr>
              </a:p>
              <a:p>
                <a:pPr marL="1797050">
                  <a:spcBef>
                    <a:spcPts val="600"/>
                  </a:spcBef>
                  <a:spcAft>
                    <a:spcPts val="600"/>
                  </a:spcAft>
                </a:pPr>
                <a14:m>
                  <m:oMath xmlns:m="http://schemas.openxmlformats.org/officeDocument/2006/math">
                    <m:r>
                      <a:rPr lang="en-AU" sz="1800" b="0" i="1" smtClean="0">
                        <a:latin typeface="Cambria Math" panose="02040503050406030204" pitchFamily="18" charset="0"/>
                        <a:ea typeface="Cambria Math" panose="02040503050406030204" pitchFamily="18" charset="0"/>
                      </a:rPr>
                      <m:t>=22 </m:t>
                    </m:r>
                  </m:oMath>
                </a14:m>
                <a:r>
                  <a:rPr lang="en-AU" sz="1800" dirty="0"/>
                  <a:t>metres</a:t>
                </a:r>
              </a:p>
              <a:p>
                <a:pPr>
                  <a:spcBef>
                    <a:spcPts val="600"/>
                  </a:spcBef>
                  <a:spcAft>
                    <a:spcPts val="600"/>
                  </a:spcAft>
                </a:pPr>
                <a14:m>
                  <m:oMathPara xmlns:m="http://schemas.openxmlformats.org/officeDocument/2006/math">
                    <m:oMathParaPr>
                      <m:jc m:val="left"/>
                    </m:oMathParaPr>
                    <m:oMath xmlns:m="http://schemas.openxmlformats.org/officeDocument/2006/math">
                      <m:r>
                        <m:rPr>
                          <m:nor/>
                        </m:rPr>
                        <a:rPr lang="en-AU" sz="1800" i="0" dirty="0" smtClean="0">
                          <a:latin typeface="Cambria Math" panose="02040503050406030204" pitchFamily="18" charset="0"/>
                        </a:rPr>
                        <m:t>Stopping</m:t>
                      </m:r>
                      <m:r>
                        <m:rPr>
                          <m:nor/>
                        </m:rPr>
                        <a:rPr lang="en-AU" sz="1800" i="0" dirty="0" smtClean="0">
                          <a:latin typeface="Cambria Math" panose="02040503050406030204" pitchFamily="18" charset="0"/>
                        </a:rPr>
                        <m:t> </m:t>
                      </m:r>
                      <m:r>
                        <m:rPr>
                          <m:nor/>
                        </m:rPr>
                        <a:rPr lang="en-AU" sz="1800" i="0" dirty="0">
                          <a:latin typeface="Cambria Math" panose="02040503050406030204" pitchFamily="18" charset="0"/>
                        </a:rPr>
                        <m:t>distance</m:t>
                      </m:r>
                      <m:r>
                        <m:rPr>
                          <m:nor/>
                        </m:rPr>
                        <a:rPr lang="en-AU" sz="1800" i="0" dirty="0">
                          <a:latin typeface="Cambria Math" panose="02040503050406030204" pitchFamily="18" charset="0"/>
                        </a:rPr>
                        <m:t> </m:t>
                      </m:r>
                      <m:r>
                        <a:rPr lang="en-AU" sz="1800" i="1" dirty="0">
                          <a:latin typeface="Cambria Math" panose="02040503050406030204" pitchFamily="18" charset="0"/>
                        </a:rPr>
                        <m:t>= </m:t>
                      </m:r>
                      <m:r>
                        <a:rPr lang="en-AU" sz="1800" i="1">
                          <a:latin typeface="Cambria Math" panose="02040503050406030204" pitchFamily="18" charset="0"/>
                          <a:ea typeface="Cambria Math" panose="02040503050406030204" pitchFamily="18" charset="0"/>
                        </a:rPr>
                        <m:t>2</m:t>
                      </m:r>
                      <m:r>
                        <a:rPr lang="en-AU" sz="1800" b="0" i="1" smtClean="0">
                          <a:latin typeface="Cambria Math" panose="02040503050406030204" pitchFamily="18" charset="0"/>
                          <a:ea typeface="Cambria Math" panose="02040503050406030204" pitchFamily="18" charset="0"/>
                        </a:rPr>
                        <m:t>2+31</m:t>
                      </m:r>
                    </m:oMath>
                  </m:oMathPara>
                </a14:m>
                <a:endParaRPr lang="en-AU" sz="1800" b="0" dirty="0">
                  <a:ea typeface="Cambria Math" panose="02040503050406030204" pitchFamily="18" charset="0"/>
                </a:endParaRPr>
              </a:p>
              <a:p>
                <a:pPr marL="1881188">
                  <a:spcBef>
                    <a:spcPts val="600"/>
                  </a:spcBef>
                  <a:spcAft>
                    <a:spcPts val="600"/>
                  </a:spcAft>
                </a:pPr>
                <a14:m>
                  <m:oMath xmlns:m="http://schemas.openxmlformats.org/officeDocument/2006/math">
                    <m:r>
                      <a:rPr lang="en-AU" sz="1800" b="0" i="1" smtClean="0">
                        <a:latin typeface="Cambria Math" panose="02040503050406030204" pitchFamily="18" charset="0"/>
                      </a:rPr>
                      <m:t>=53</m:t>
                    </m:r>
                  </m:oMath>
                </a14:m>
                <a:r>
                  <a:rPr lang="en-AU" sz="1800" dirty="0"/>
                  <a:t> m</a:t>
                </a:r>
              </a:p>
              <a:p>
                <a:endParaRPr lang="en-AU" sz="1800" dirty="0"/>
              </a:p>
            </p:txBody>
          </p:sp>
        </mc:Choice>
        <mc:Fallback xmlns="">
          <p:sp>
            <p:nvSpPr>
              <p:cNvPr id="10" name="TextBox 9">
                <a:extLst>
                  <a:ext uri="{FF2B5EF4-FFF2-40B4-BE49-F238E27FC236}">
                    <a16:creationId xmlns:a16="http://schemas.microsoft.com/office/drawing/2014/main" id="{6964BC85-BA25-50F9-8E0C-FEABD23F4142}"/>
                  </a:ext>
                </a:extLst>
              </p:cNvPr>
              <p:cNvSpPr txBox="1">
                <a:spLocks noRot="1" noChangeAspect="1" noMove="1" noResize="1" noEditPoints="1" noAdjustHandles="1" noChangeArrowheads="1" noChangeShapeType="1" noTextEdit="1"/>
              </p:cNvSpPr>
              <p:nvPr/>
            </p:nvSpPr>
            <p:spPr>
              <a:xfrm>
                <a:off x="359999" y="3119850"/>
                <a:ext cx="3829227" cy="3486150"/>
              </a:xfrm>
              <a:prstGeom prst="rect">
                <a:avLst/>
              </a:prstGeom>
              <a:blipFill>
                <a:blip r:embed="rId2"/>
                <a:stretch>
                  <a:fillRect l="-3662" t="-2273"/>
                </a:stretch>
              </a:blipFill>
            </p:spPr>
            <p:txBody>
              <a:bodyPr/>
              <a:lstStyle/>
              <a:p>
                <a:r>
                  <a:rPr lang="en-AU">
                    <a:noFill/>
                  </a:rPr>
                  <a:t> </a:t>
                </a:r>
              </a:p>
            </p:txBody>
          </p:sp>
        </mc:Fallback>
      </mc:AlternateContent>
      <p:cxnSp>
        <p:nvCxnSpPr>
          <p:cNvPr id="11" name="Straight Connector 10">
            <a:extLst>
              <a:ext uri="{FF2B5EF4-FFF2-40B4-BE49-F238E27FC236}">
                <a16:creationId xmlns:a16="http://schemas.microsoft.com/office/drawing/2014/main" id="{2ACAACB9-795B-760D-8AAF-1160F90B0974}"/>
              </a:ext>
              <a:ext uri="{C183D7F6-B498-43B3-948B-1728B52AA6E4}">
                <adec:decorative xmlns:adec="http://schemas.microsoft.com/office/drawing/2017/decorative" val="1"/>
              </a:ext>
            </a:extLst>
          </p:cNvPr>
          <p:cNvCxnSpPr/>
          <p:nvPr/>
        </p:nvCxnSpPr>
        <p:spPr>
          <a:xfrm>
            <a:off x="4550735" y="3119850"/>
            <a:ext cx="0" cy="339615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0AE7A0F-BE01-6F2E-0A19-EE9FC8239B8C}"/>
                  </a:ext>
                </a:extLst>
              </p:cNvPr>
              <p:cNvSpPr txBox="1"/>
              <p:nvPr/>
            </p:nvSpPr>
            <p:spPr>
              <a:xfrm>
                <a:off x="5121716" y="3134993"/>
                <a:ext cx="6574098" cy="3486150"/>
              </a:xfrm>
              <a:prstGeom prst="rect">
                <a:avLst/>
              </a:prstGeom>
              <a:noFill/>
            </p:spPr>
            <p:txBody>
              <a:bodyPr wrap="none" lIns="0" tIns="0" rIns="0" bIns="0" rtlCol="0">
                <a:noAutofit/>
              </a:bodyPr>
              <a:lstStyle/>
              <a:p>
                <a:pPr>
                  <a:spcBef>
                    <a:spcPts val="600"/>
                  </a:spcBef>
                  <a:spcAft>
                    <a:spcPts val="600"/>
                  </a:spcAft>
                </a:pPr>
                <a:r>
                  <a:rPr lang="en-AU" sz="1800" b="1" dirty="0"/>
                  <a:t>Cassie’s stopping distance</a:t>
                </a:r>
              </a:p>
              <a:p>
                <a:pPr>
                  <a:spcBef>
                    <a:spcPts val="600"/>
                  </a:spcBef>
                  <a:spcAft>
                    <a:spcPts val="600"/>
                  </a:spcAft>
                </a:pPr>
                <a14:m>
                  <m:oMathPara xmlns:m="http://schemas.openxmlformats.org/officeDocument/2006/math">
                    <m:oMathParaPr>
                      <m:jc m:val="left"/>
                    </m:oMathParaPr>
                    <m:oMath xmlns:m="http://schemas.openxmlformats.org/officeDocument/2006/math">
                      <m:r>
                        <a:rPr lang="en-AU" sz="1800" b="0" i="1" smtClean="0">
                          <a:latin typeface="Cambria Math" panose="02040503050406030204" pitchFamily="18" charset="0"/>
                        </a:rPr>
                        <m:t>𝐷</m:t>
                      </m:r>
                      <m:r>
                        <a:rPr lang="en-AU" sz="1800" b="0" i="1" smtClean="0">
                          <a:latin typeface="Cambria Math" panose="02040503050406030204" pitchFamily="18" charset="0"/>
                        </a:rPr>
                        <m:t>=</m:t>
                      </m:r>
                      <m:r>
                        <a:rPr lang="en-AU" sz="1800" b="0" i="1" smtClean="0">
                          <a:latin typeface="Cambria Math" panose="02040503050406030204" pitchFamily="18" charset="0"/>
                        </a:rPr>
                        <m:t>𝑆</m:t>
                      </m:r>
                      <m:r>
                        <a:rPr lang="en-AU" sz="1800" b="0" i="1" smtClean="0">
                          <a:latin typeface="Cambria Math" panose="02040503050406030204" pitchFamily="18" charset="0"/>
                        </a:rPr>
                        <m:t>×</m:t>
                      </m:r>
                      <m:r>
                        <a:rPr lang="en-AU" sz="1800" b="0" i="1" smtClean="0">
                          <a:latin typeface="Cambria Math" panose="02040503050406030204" pitchFamily="18" charset="0"/>
                        </a:rPr>
                        <m:t>𝑇</m:t>
                      </m:r>
                    </m:oMath>
                  </m:oMathPara>
                </a14:m>
                <a:endParaRPr lang="en-AU" sz="1800" i="1" dirty="0">
                  <a:latin typeface="Cambria Math" panose="02040503050406030204" pitchFamily="18" charset="0"/>
                </a:endParaRPr>
              </a:p>
              <a:p>
                <a:pPr>
                  <a:spcBef>
                    <a:spcPts val="600"/>
                  </a:spcBef>
                  <a:spcAft>
                    <a:spcPts val="600"/>
                  </a:spcAft>
                </a:pPr>
                <a14:m>
                  <m:oMathPara xmlns:m="http://schemas.openxmlformats.org/officeDocument/2006/math">
                    <m:oMathParaPr>
                      <m:jc m:val="left"/>
                    </m:oMathParaPr>
                    <m:oMath xmlns:m="http://schemas.openxmlformats.org/officeDocument/2006/math">
                      <m:r>
                        <a:rPr lang="en-AU" sz="1800" i="1" dirty="0" smtClean="0">
                          <a:latin typeface="Cambria Math" panose="02040503050406030204" pitchFamily="18" charset="0"/>
                        </a:rPr>
                        <m:t>4</m:t>
                      </m:r>
                      <m:r>
                        <a:rPr lang="en-AU" sz="1800" b="0" i="1" dirty="0" smtClean="0">
                          <a:latin typeface="Cambria Math" panose="02040503050406030204" pitchFamily="18" charset="0"/>
                        </a:rPr>
                        <m:t>8 </m:t>
                      </m:r>
                      <m:r>
                        <m:rPr>
                          <m:nor/>
                        </m:rPr>
                        <a:rPr lang="en-AU" sz="1800" b="0" i="0" dirty="0" smtClean="0">
                          <a:latin typeface="Cambria Math" panose="02040503050406030204" pitchFamily="18" charset="0"/>
                        </a:rPr>
                        <m:t>km</m:t>
                      </m:r>
                      <m:r>
                        <m:rPr>
                          <m:nor/>
                        </m:rPr>
                        <a:rPr lang="en-AU" sz="1800" b="0" i="0" dirty="0" smtClean="0">
                          <a:latin typeface="Cambria Math" panose="02040503050406030204" pitchFamily="18" charset="0"/>
                        </a:rPr>
                        <m:t>/</m:t>
                      </m:r>
                      <m:r>
                        <m:rPr>
                          <m:nor/>
                        </m:rPr>
                        <a:rPr lang="en-AU" sz="1800" b="0" i="0" dirty="0" smtClean="0">
                          <a:latin typeface="Cambria Math" panose="02040503050406030204" pitchFamily="18" charset="0"/>
                        </a:rPr>
                        <m:t>h</m:t>
                      </m:r>
                      <m:r>
                        <m:rPr>
                          <m:nor/>
                        </m:rPr>
                        <a:rPr lang="en-AU" sz="1800" b="0" i="0" dirty="0" smtClean="0">
                          <a:latin typeface="Cambria Math" panose="02040503050406030204" pitchFamily="18" charset="0"/>
                        </a:rPr>
                        <m:t> </m:t>
                      </m:r>
                      <m:r>
                        <a:rPr lang="en-AU" sz="1800" b="0" i="0" smtClean="0">
                          <a:latin typeface="Cambria Math" panose="02040503050406030204" pitchFamily="18" charset="0"/>
                        </a:rPr>
                        <m:t>=48 000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oMath>
                  </m:oMathPara>
                </a14:m>
                <a:endParaRPr lang="en-AU" sz="1800" b="0" i="1" dirty="0">
                  <a:latin typeface="Cambria Math" panose="02040503050406030204" pitchFamily="18" charset="0"/>
                  <a:ea typeface="Cambria Math" panose="02040503050406030204" pitchFamily="18" charset="0"/>
                </a:endParaRPr>
              </a:p>
              <a:p>
                <a:pPr marL="989013">
                  <a:spcBef>
                    <a:spcPts val="600"/>
                  </a:spcBef>
                  <a:spcAft>
                    <a:spcPts val="600"/>
                  </a:spcAft>
                </a:pPr>
                <a14:m>
                  <m:oMathPara xmlns:m="http://schemas.openxmlformats.org/officeDocument/2006/math">
                    <m:oMathParaPr>
                      <m:jc m:val="left"/>
                    </m:oMathParaPr>
                    <m:oMath xmlns:m="http://schemas.openxmlformats.org/officeDocument/2006/math">
                      <m:r>
                        <a:rPr lang="en-AU" sz="1800" b="0" i="0" smtClean="0">
                          <a:latin typeface="Cambria Math" panose="02040503050406030204" pitchFamily="18" charset="0"/>
                        </a:rPr>
                        <m:t>=13.</m:t>
                      </m:r>
                      <m:r>
                        <a:rPr lang="en-AU" sz="1800" b="0" i="1" smtClean="0">
                          <a:latin typeface="Cambria Math" panose="02040503050406030204" pitchFamily="18" charset="0"/>
                        </a:rPr>
                        <m:t>33…</m:t>
                      </m:r>
                      <m:r>
                        <m:rPr>
                          <m:sty m:val="p"/>
                        </m:rPr>
                        <a:rPr lang="en-AU" sz="1800" b="0" i="0" smtClean="0">
                          <a:latin typeface="Cambria Math" panose="02040503050406030204" pitchFamily="18" charset="0"/>
                        </a:rPr>
                        <m:t>m</m:t>
                      </m:r>
                      <m:r>
                        <a:rPr lang="en-AU" sz="1800" b="0" i="0" smtClean="0">
                          <a:latin typeface="Cambria Math" panose="02040503050406030204" pitchFamily="18" charset="0"/>
                        </a:rPr>
                        <m:t>/</m:t>
                      </m:r>
                      <m:r>
                        <m:rPr>
                          <m:sty m:val="p"/>
                        </m:rPr>
                        <a:rPr lang="en-AU" sz="1800" b="0" i="0" smtClean="0">
                          <a:latin typeface="Cambria Math" panose="02040503050406030204" pitchFamily="18" charset="0"/>
                        </a:rPr>
                        <m:t>s</m:t>
                      </m:r>
                    </m:oMath>
                  </m:oMathPara>
                </a14:m>
                <a:endParaRPr lang="en-AU" sz="1800" dirty="0"/>
              </a:p>
              <a:p>
                <a:pPr>
                  <a:spcBef>
                    <a:spcPts val="600"/>
                  </a:spcBef>
                  <a:spcAft>
                    <a:spcPts val="600"/>
                  </a:spcAft>
                </a:pPr>
                <a14:m>
                  <m:oMathPara xmlns:m="http://schemas.openxmlformats.org/officeDocument/2006/math">
                    <m:oMathParaPr>
                      <m:jc m:val="left"/>
                    </m:oMathParaPr>
                    <m:oMath xmlns:m="http://schemas.openxmlformats.org/officeDocument/2006/math">
                      <m:r>
                        <m:rPr>
                          <m:sty m:val="p"/>
                        </m:rPr>
                        <a:rPr lang="en-AU" sz="1800" b="0" i="0" smtClean="0">
                          <a:latin typeface="Cambria Math" panose="02040503050406030204" pitchFamily="18" charset="0"/>
                        </a:rPr>
                        <m:t>Reaction</m:t>
                      </m:r>
                      <m:r>
                        <a:rPr lang="en-AU" sz="1800" b="0" i="0" smtClean="0">
                          <a:latin typeface="Cambria Math" panose="02040503050406030204" pitchFamily="18" charset="0"/>
                        </a:rPr>
                        <m:t> </m:t>
                      </m:r>
                      <m:r>
                        <m:rPr>
                          <m:sty m:val="p"/>
                        </m:rPr>
                        <a:rPr lang="en-AU" sz="1800" b="0" i="0" smtClean="0">
                          <a:latin typeface="Cambria Math" panose="02040503050406030204" pitchFamily="18" charset="0"/>
                        </a:rPr>
                        <m:t>distance</m:t>
                      </m:r>
                      <m:r>
                        <a:rPr lang="en-AU" sz="1800" b="0" i="0" smtClean="0">
                          <a:latin typeface="Cambria Math" panose="02040503050406030204" pitchFamily="18" charset="0"/>
                        </a:rPr>
                        <m:t>=13.</m:t>
                      </m:r>
                      <m:r>
                        <a:rPr lang="en-AU" sz="1800" i="1" smtClean="0">
                          <a:latin typeface="Cambria Math" panose="02040503050406030204" pitchFamily="18" charset="0"/>
                        </a:rPr>
                        <m:t>3</m:t>
                      </m:r>
                      <m:r>
                        <a:rPr lang="en-AU" sz="1800" b="0" i="1" smtClean="0">
                          <a:latin typeface="Cambria Math" panose="02040503050406030204" pitchFamily="18" charset="0"/>
                        </a:rPr>
                        <m:t>3…</m:t>
                      </m:r>
                      <m:r>
                        <m:rPr>
                          <m:nor/>
                        </m:rPr>
                        <a:rPr lang="en-AU" sz="1800" b="0" i="0" dirty="0" smtClean="0">
                          <a:latin typeface="Cambria Math" panose="02040503050406030204" pitchFamily="18" charset="0"/>
                        </a:rPr>
                        <m:t>m</m:t>
                      </m:r>
                      <m:r>
                        <m:rPr>
                          <m:nor/>
                        </m:rPr>
                        <a:rPr lang="en-AU" sz="1800" b="0" i="0" dirty="0">
                          <a:latin typeface="Cambria Math" panose="02040503050406030204" pitchFamily="18" charset="0"/>
                        </a:rPr>
                        <m:t>/</m:t>
                      </m:r>
                      <m:r>
                        <m:rPr>
                          <m:nor/>
                        </m:rPr>
                        <a:rPr lang="en-AU" sz="1800" b="0" i="0" dirty="0">
                          <a:latin typeface="Cambria Math" panose="02040503050406030204" pitchFamily="18" charset="0"/>
                        </a:rPr>
                        <m:t>s</m:t>
                      </m:r>
                      <m:r>
                        <m:rPr>
                          <m:nor/>
                        </m:rPr>
                        <a:rPr lang="en-AU" sz="1800" b="0" i="0" smtClean="0">
                          <a:latin typeface="Cambria Math" panose="02040503050406030204" pitchFamily="18" charset="0"/>
                          <a:ea typeface="Cambria Math" panose="02040503050406030204" pitchFamily="18" charset="0"/>
                        </a:rPr>
                        <m:t> </m:t>
                      </m:r>
                      <m:r>
                        <a:rPr lang="en-AU" sz="180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0.95</m:t>
                      </m:r>
                    </m:oMath>
                  </m:oMathPara>
                </a14:m>
                <a:endParaRPr lang="en-AU" sz="1800" b="0" i="1" dirty="0">
                  <a:latin typeface="Cambria Math" panose="02040503050406030204" pitchFamily="18" charset="0"/>
                  <a:ea typeface="Cambria Math" panose="02040503050406030204" pitchFamily="18" charset="0"/>
                </a:endParaRPr>
              </a:p>
              <a:p>
                <a:pPr marL="1797050">
                  <a:spcBef>
                    <a:spcPts val="600"/>
                  </a:spcBef>
                  <a:spcAft>
                    <a:spcPts val="600"/>
                  </a:spcAft>
                </a:pPr>
                <a14:m>
                  <m:oMath xmlns:m="http://schemas.openxmlformats.org/officeDocument/2006/math">
                    <m:r>
                      <a:rPr lang="en-AU" sz="1800" b="0" i="1" smtClean="0">
                        <a:latin typeface="Cambria Math" panose="02040503050406030204" pitchFamily="18" charset="0"/>
                        <a:ea typeface="Cambria Math" panose="02040503050406030204" pitchFamily="18" charset="0"/>
                      </a:rPr>
                      <m:t>=12.66… </m:t>
                    </m:r>
                  </m:oMath>
                </a14:m>
                <a:r>
                  <a:rPr lang="en-AU" sz="1800" dirty="0"/>
                  <a:t>metres</a:t>
                </a:r>
              </a:p>
              <a:p>
                <a:pPr>
                  <a:spcBef>
                    <a:spcPts val="600"/>
                  </a:spcBef>
                  <a:spcAft>
                    <a:spcPts val="600"/>
                  </a:spcAft>
                </a:pPr>
                <a14:m>
                  <m:oMathPara xmlns:m="http://schemas.openxmlformats.org/officeDocument/2006/math">
                    <m:oMathParaPr>
                      <m:jc m:val="left"/>
                    </m:oMathParaPr>
                    <m:oMath xmlns:m="http://schemas.openxmlformats.org/officeDocument/2006/math">
                      <m:r>
                        <m:rPr>
                          <m:nor/>
                        </m:rPr>
                        <a:rPr lang="en-AU" sz="1800" i="0" dirty="0" smtClean="0">
                          <a:latin typeface="Cambria Math" panose="02040503050406030204" pitchFamily="18" charset="0"/>
                        </a:rPr>
                        <m:t>Stopping</m:t>
                      </m:r>
                      <m:r>
                        <m:rPr>
                          <m:nor/>
                        </m:rPr>
                        <a:rPr lang="en-AU" sz="1800" i="0" dirty="0" smtClean="0">
                          <a:latin typeface="Cambria Math" panose="02040503050406030204" pitchFamily="18" charset="0"/>
                        </a:rPr>
                        <m:t> </m:t>
                      </m:r>
                      <m:r>
                        <m:rPr>
                          <m:nor/>
                        </m:rPr>
                        <a:rPr lang="en-AU" sz="1800" i="0" dirty="0">
                          <a:latin typeface="Cambria Math" panose="02040503050406030204" pitchFamily="18" charset="0"/>
                        </a:rPr>
                        <m:t>distance</m:t>
                      </m:r>
                      <m:r>
                        <m:rPr>
                          <m:nor/>
                        </m:rPr>
                        <a:rPr lang="en-AU" sz="1800" i="0" dirty="0">
                          <a:latin typeface="Cambria Math" panose="02040503050406030204" pitchFamily="18" charset="0"/>
                        </a:rPr>
                        <m:t> </m:t>
                      </m:r>
                      <m:r>
                        <a:rPr lang="en-AU" sz="1800" i="1" dirty="0">
                          <a:latin typeface="Cambria Math" panose="02040503050406030204" pitchFamily="18" charset="0"/>
                        </a:rPr>
                        <m:t>= </m:t>
                      </m:r>
                      <m:r>
                        <a:rPr lang="en-AU" sz="1800" i="1">
                          <a:latin typeface="Cambria Math" panose="02040503050406030204" pitchFamily="18" charset="0"/>
                          <a:ea typeface="Cambria Math" panose="02040503050406030204" pitchFamily="18" charset="0"/>
                        </a:rPr>
                        <m:t>1</m:t>
                      </m:r>
                      <m:r>
                        <a:rPr lang="en-AU" sz="1800" b="0" i="1" smtClean="0">
                          <a:latin typeface="Cambria Math" panose="02040503050406030204" pitchFamily="18" charset="0"/>
                          <a:ea typeface="Cambria Math" panose="02040503050406030204" pitchFamily="18" charset="0"/>
                        </a:rPr>
                        <m:t>2</m:t>
                      </m:r>
                      <m:r>
                        <a:rPr lang="en-AU" sz="1800" i="1">
                          <a:latin typeface="Cambria Math" panose="02040503050406030204" pitchFamily="18" charset="0"/>
                          <a:ea typeface="Cambria Math" panose="02040503050406030204" pitchFamily="18" charset="0"/>
                        </a:rPr>
                        <m:t>.</m:t>
                      </m:r>
                      <m:r>
                        <a:rPr lang="en-AU" sz="180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66…+39</m:t>
                      </m:r>
                    </m:oMath>
                  </m:oMathPara>
                </a14:m>
                <a:endParaRPr lang="en-AU" sz="1800" b="0" dirty="0">
                  <a:ea typeface="Cambria Math" panose="02040503050406030204" pitchFamily="18" charset="0"/>
                </a:endParaRPr>
              </a:p>
              <a:p>
                <a:pPr marL="1881188">
                  <a:spcBef>
                    <a:spcPts val="600"/>
                  </a:spcBef>
                  <a:spcAft>
                    <a:spcPts val="600"/>
                  </a:spcAft>
                </a:pPr>
                <a14:m>
                  <m:oMath xmlns:m="http://schemas.openxmlformats.org/officeDocument/2006/math">
                    <m:r>
                      <a:rPr lang="en-AU" sz="1800" b="0" i="1" smtClean="0">
                        <a:latin typeface="Cambria Math" panose="02040503050406030204" pitchFamily="18" charset="0"/>
                      </a:rPr>
                      <m:t>=</m:t>
                    </m:r>
                    <m:r>
                      <a:rPr lang="en-AU" sz="1800" i="1">
                        <a:latin typeface="Cambria Math" panose="02040503050406030204" pitchFamily="18" charset="0"/>
                      </a:rPr>
                      <m:t>5</m:t>
                    </m:r>
                    <m:r>
                      <a:rPr lang="en-AU" sz="1800" b="0" i="1" smtClean="0">
                        <a:latin typeface="Cambria Math" panose="02040503050406030204" pitchFamily="18" charset="0"/>
                      </a:rPr>
                      <m:t>1.67</m:t>
                    </m:r>
                  </m:oMath>
                </a14:m>
                <a:r>
                  <a:rPr lang="en-AU" sz="1800" dirty="0"/>
                  <a:t> m</a:t>
                </a:r>
              </a:p>
              <a:p>
                <a:pPr>
                  <a:spcBef>
                    <a:spcPts val="600"/>
                  </a:spcBef>
                  <a:spcAft>
                    <a:spcPts val="600"/>
                  </a:spcAft>
                </a:pPr>
                <a14:m>
                  <m:oMath xmlns:m="http://schemas.openxmlformats.org/officeDocument/2006/math">
                    <m:r>
                      <a:rPr lang="en-AU" sz="1800" i="1">
                        <a:latin typeface="Cambria Math" panose="02040503050406030204" pitchFamily="18" charset="0"/>
                        <a:ea typeface="Cambria Math" panose="02040503050406030204" pitchFamily="18" charset="0"/>
                      </a:rPr>
                      <m:t>∴ </m:t>
                    </m:r>
                  </m:oMath>
                </a14:m>
                <a:r>
                  <a:rPr lang="en-AU" sz="1800" dirty="0"/>
                  <a:t>Peyton’s stopping distance was </a:t>
                </a:r>
                <a14:m>
                  <m:oMath xmlns:m="http://schemas.openxmlformats.org/officeDocument/2006/math">
                    <m:r>
                      <a:rPr lang="en-AU" sz="1800" i="1" dirty="0">
                        <a:latin typeface="Cambria Math" panose="02040503050406030204" pitchFamily="18" charset="0"/>
                      </a:rPr>
                      <m:t>1.</m:t>
                    </m:r>
                    <m:r>
                      <a:rPr lang="en-AU" sz="1800" b="0" i="1" dirty="0" smtClean="0">
                        <a:latin typeface="Cambria Math" panose="02040503050406030204" pitchFamily="18" charset="0"/>
                      </a:rPr>
                      <m:t>33</m:t>
                    </m:r>
                  </m:oMath>
                </a14:m>
                <a:r>
                  <a:rPr lang="en-AU" sz="1800" dirty="0"/>
                  <a:t> metres further than Cassie’s.</a:t>
                </a:r>
              </a:p>
            </p:txBody>
          </p:sp>
        </mc:Choice>
        <mc:Fallback xmlns="">
          <p:sp>
            <p:nvSpPr>
              <p:cNvPr id="12" name="TextBox 11">
                <a:extLst>
                  <a:ext uri="{FF2B5EF4-FFF2-40B4-BE49-F238E27FC236}">
                    <a16:creationId xmlns:a16="http://schemas.microsoft.com/office/drawing/2014/main" id="{C0AE7A0F-BE01-6F2E-0A19-EE9FC8239B8C}"/>
                  </a:ext>
                </a:extLst>
              </p:cNvPr>
              <p:cNvSpPr txBox="1">
                <a:spLocks noRot="1" noChangeAspect="1" noMove="1" noResize="1" noEditPoints="1" noAdjustHandles="1" noChangeArrowheads="1" noChangeShapeType="1" noTextEdit="1"/>
              </p:cNvSpPr>
              <p:nvPr/>
            </p:nvSpPr>
            <p:spPr>
              <a:xfrm>
                <a:off x="5121716" y="3134993"/>
                <a:ext cx="6574098" cy="3486150"/>
              </a:xfrm>
              <a:prstGeom prst="rect">
                <a:avLst/>
              </a:prstGeom>
              <a:blipFill>
                <a:blip r:embed="rId3"/>
                <a:stretch>
                  <a:fillRect l="-2132" t="-2273" r="-6209"/>
                </a:stretch>
              </a:blipFill>
            </p:spPr>
            <p:txBody>
              <a:bodyPr/>
              <a:lstStyle/>
              <a:p>
                <a:r>
                  <a:rPr lang="en-AU">
                    <a:noFill/>
                  </a:rPr>
                  <a:t> </a:t>
                </a:r>
              </a:p>
            </p:txBody>
          </p:sp>
        </mc:Fallback>
      </mc:AlternateContent>
    </p:spTree>
    <p:extLst>
      <p:ext uri="{BB962C8B-B14F-4D97-AF65-F5344CB8AC3E}">
        <p14:creationId xmlns:p14="http://schemas.microsoft.com/office/powerpoint/2010/main" val="219858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BC695-B632-6B72-DC72-9CE6CF726C3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17BC10-F943-9995-4CFE-1FB6BA9BFD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dirty="0"/>
          </a:p>
        </p:txBody>
      </p:sp>
      <p:sp>
        <p:nvSpPr>
          <p:cNvPr id="3" name="Title 2">
            <a:extLst>
              <a:ext uri="{FF2B5EF4-FFF2-40B4-BE49-F238E27FC236}">
                <a16:creationId xmlns:a16="http://schemas.microsoft.com/office/drawing/2014/main" id="{D6A16401-1CA2-5F37-C639-3D9641D279B8}"/>
              </a:ext>
            </a:extLst>
          </p:cNvPr>
          <p:cNvSpPr>
            <a:spLocks noGrp="1"/>
          </p:cNvSpPr>
          <p:nvPr>
            <p:ph type="title"/>
          </p:nvPr>
        </p:nvSpPr>
        <p:spPr/>
        <p:txBody>
          <a:bodyPr/>
          <a:lstStyle/>
          <a:p>
            <a:r>
              <a:rPr lang="en-AU" dirty="0"/>
              <a:t>Example question 1 – part a)</a:t>
            </a:r>
          </a:p>
        </p:txBody>
      </p:sp>
      <p:sp>
        <p:nvSpPr>
          <p:cNvPr id="5" name="Text Placeholder 4">
            <a:extLst>
              <a:ext uri="{FF2B5EF4-FFF2-40B4-BE49-F238E27FC236}">
                <a16:creationId xmlns:a16="http://schemas.microsoft.com/office/drawing/2014/main" id="{0D5868F6-FF0C-AB93-7D98-09AFE871C9E7}"/>
              </a:ext>
            </a:extLst>
          </p:cNvPr>
          <p:cNvSpPr>
            <a:spLocks noGrp="1"/>
          </p:cNvSpPr>
          <p:nvPr>
            <p:ph type="body" sz="quarter" idx="17"/>
          </p:nvPr>
        </p:nvSpPr>
        <p:spPr>
          <a:xfrm>
            <a:off x="360000" y="1014915"/>
            <a:ext cx="11723143" cy="1208771"/>
          </a:xfrm>
        </p:spPr>
        <p:txBody>
          <a:bodyPr/>
          <a:lstStyle/>
          <a:p>
            <a:r>
              <a:rPr lang="en-AU" sz="1800" dirty="0"/>
              <a:t>Jasmine is driving a car at a speed of 48 km/h whilst in a school zone where the speed limit is 40 km/h. </a:t>
            </a:r>
            <a:br>
              <a:rPr lang="en-AU" sz="1800" dirty="0"/>
            </a:br>
            <a:r>
              <a:rPr lang="en-AU" sz="1800" dirty="0"/>
              <a:t>A car suddenly pulls out of a side street 21 metres ahead, Jasmine slams her brake with a reaction time of 0.8 seconds. Her braking distance is 14 metres.</a:t>
            </a:r>
          </a:p>
          <a:p>
            <a:endParaRPr lang="en-AU"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435893-1BEC-184B-4C2E-FDC964955905}"/>
                  </a:ext>
                </a:extLst>
              </p:cNvPr>
              <p:cNvSpPr txBox="1"/>
              <p:nvPr/>
            </p:nvSpPr>
            <p:spPr>
              <a:xfrm>
                <a:off x="360000" y="2616134"/>
                <a:ext cx="10231800" cy="3976051"/>
              </a:xfrm>
              <a:prstGeom prst="rect">
                <a:avLst/>
              </a:prstGeom>
              <a:noFill/>
            </p:spPr>
            <p:txBody>
              <a:bodyPr wrap="none" lIns="0" tIns="0" rIns="0" bIns="0" rtlCol="0">
                <a:noAutofit/>
              </a:bodyPr>
              <a:lstStyle/>
              <a:p>
                <a:pPr marL="457200" indent="-457200">
                  <a:buAutoNum type="alphaLcParenR"/>
                </a:pPr>
                <a:r>
                  <a:rPr lang="en-AU" sz="1800" dirty="0"/>
                  <a:t>Calculate Jasmine’s stopping distance to determine if she will collide with the car.</a:t>
                </a:r>
              </a:p>
              <a:p>
                <a:endParaRPr lang="en-AU" sz="1800" dirty="0"/>
              </a:p>
              <a:p>
                <a:r>
                  <a:rPr lang="en-AU" sz="1800" dirty="0"/>
                  <a:t>48</a:t>
                </a:r>
                <a:r>
                  <a:rPr lang="en-AU" sz="1800" b="0" dirty="0"/>
                  <a:t> km/h </a:t>
                </a:r>
                <a14:m>
                  <m:oMath xmlns:m="http://schemas.openxmlformats.org/officeDocument/2006/math">
                    <m:r>
                      <a:rPr lang="en-AU" sz="1800" b="0" i="0" smtClean="0">
                        <a:latin typeface="Cambria Math" panose="02040503050406030204" pitchFamily="18" charset="0"/>
                      </a:rPr>
                      <m:t>=48 000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oMath>
                </a14:m>
                <a:endParaRPr lang="en-AU" sz="1800" b="0" i="1" dirty="0">
                  <a:latin typeface="Cambria Math" panose="02040503050406030204" pitchFamily="18" charset="0"/>
                  <a:ea typeface="Cambria Math" panose="02040503050406030204" pitchFamily="18" charset="0"/>
                </a:endParaRPr>
              </a:p>
              <a:p>
                <a:pPr marL="893763"/>
                <a14:m>
                  <m:oMathPara xmlns:m="http://schemas.openxmlformats.org/officeDocument/2006/math">
                    <m:oMathParaPr>
                      <m:jc m:val="left"/>
                    </m:oMathParaPr>
                    <m:oMath xmlns:m="http://schemas.openxmlformats.org/officeDocument/2006/math">
                      <m:r>
                        <a:rPr lang="en-AU" sz="1800" b="0" i="0" smtClean="0">
                          <a:latin typeface="Cambria Math" panose="02040503050406030204" pitchFamily="18" charset="0"/>
                        </a:rPr>
                        <m:t>=13.</m:t>
                      </m:r>
                      <m:r>
                        <a:rPr lang="en-AU" sz="1800" b="0" i="1" smtClean="0">
                          <a:latin typeface="Cambria Math" panose="02040503050406030204" pitchFamily="18" charset="0"/>
                        </a:rPr>
                        <m:t>33…</m:t>
                      </m:r>
                      <m:r>
                        <m:rPr>
                          <m:sty m:val="p"/>
                        </m:rPr>
                        <a:rPr lang="en-AU" sz="1800" b="0" i="0" smtClean="0">
                          <a:latin typeface="Cambria Math" panose="02040503050406030204" pitchFamily="18" charset="0"/>
                        </a:rPr>
                        <m:t>m</m:t>
                      </m:r>
                      <m:r>
                        <a:rPr lang="en-AU" sz="1800" b="0" i="0" smtClean="0">
                          <a:latin typeface="Cambria Math" panose="02040503050406030204" pitchFamily="18" charset="0"/>
                        </a:rPr>
                        <m:t>/</m:t>
                      </m:r>
                      <m:r>
                        <m:rPr>
                          <m:sty m:val="p"/>
                        </m:rPr>
                        <a:rPr lang="en-AU" sz="1800" b="0" i="0" smtClean="0">
                          <a:latin typeface="Cambria Math" panose="02040503050406030204" pitchFamily="18" charset="0"/>
                        </a:rPr>
                        <m:t>sec</m:t>
                      </m:r>
                      <m:r>
                        <a:rPr lang="en-AU" sz="1800" b="0" i="0" smtClean="0">
                          <a:latin typeface="Cambria Math" panose="02040503050406030204" pitchFamily="18" charset="0"/>
                        </a:rPr>
                        <m:t> </m:t>
                      </m:r>
                    </m:oMath>
                  </m:oMathPara>
                </a14:m>
                <a:endParaRPr lang="en-AU" sz="1800" dirty="0"/>
              </a:p>
              <a:p>
                <a:pPr marL="893763"/>
                <a:endParaRPr lang="en-AU" sz="1800" dirty="0"/>
              </a:p>
              <a:p>
                <a:r>
                  <a:rPr lang="en-AU" sz="1800" dirty="0"/>
                  <a:t>Reaction distance </a:t>
                </a:r>
                <a14:m>
                  <m:oMath xmlns:m="http://schemas.openxmlformats.org/officeDocument/2006/math">
                    <m:r>
                      <a:rPr lang="en-AU" sz="1800" b="0" i="0" smtClean="0">
                        <a:latin typeface="Cambria Math" panose="02040503050406030204" pitchFamily="18" charset="0"/>
                      </a:rPr>
                      <m:t>=</m:t>
                    </m:r>
                    <m:r>
                      <a:rPr lang="en-AU" sz="1800">
                        <a:latin typeface="Cambria Math" panose="02040503050406030204" pitchFamily="18" charset="0"/>
                      </a:rPr>
                      <m:t>13.</m:t>
                    </m:r>
                    <m:r>
                      <a:rPr lang="en-AU" sz="1800" b="0" i="1" smtClean="0">
                        <a:latin typeface="Cambria Math" panose="02040503050406030204" pitchFamily="18" charset="0"/>
                      </a:rPr>
                      <m:t>33…</m:t>
                    </m:r>
                    <m:r>
                      <a:rPr lang="en-AU" sz="1800" i="1">
                        <a:latin typeface="Cambria Math" panose="02040503050406030204" pitchFamily="18" charset="0"/>
                        <a:ea typeface="Cambria Math" panose="02040503050406030204" pitchFamily="18" charset="0"/>
                      </a:rPr>
                      <m:t>×0.8</m:t>
                    </m:r>
                  </m:oMath>
                </a14:m>
                <a:endParaRPr lang="en-AU" sz="1800" dirty="0"/>
              </a:p>
              <a:p>
                <a:pPr marL="1881188"/>
                <a14:m>
                  <m:oMathPara xmlns:m="http://schemas.openxmlformats.org/officeDocument/2006/math">
                    <m:oMathParaPr>
                      <m:jc m:val="left"/>
                    </m:oMathParaPr>
                    <m:oMath xmlns:m="http://schemas.openxmlformats.org/officeDocument/2006/math">
                      <m:r>
                        <a:rPr lang="en-AU" sz="1800" b="0" i="1" smtClean="0">
                          <a:latin typeface="Cambria Math" panose="02040503050406030204" pitchFamily="18" charset="0"/>
                        </a:rPr>
                        <m:t>=10.66…</m:t>
                      </m:r>
                    </m:oMath>
                  </m:oMathPara>
                </a14:m>
                <a:endParaRPr lang="en-AU" sz="1800" dirty="0"/>
              </a:p>
              <a:p>
                <a:endParaRPr lang="en-AU" sz="1800" dirty="0"/>
              </a:p>
              <a:p>
                <a:r>
                  <a:rPr lang="en-AU" sz="1800" dirty="0"/>
                  <a:t>Stopping distance </a:t>
                </a:r>
                <a14:m>
                  <m:oMath xmlns:m="http://schemas.openxmlformats.org/officeDocument/2006/math">
                    <m:r>
                      <a:rPr lang="en-AU" sz="1800" b="0" i="1" smtClean="0">
                        <a:latin typeface="Cambria Math" panose="02040503050406030204" pitchFamily="18" charset="0"/>
                      </a:rPr>
                      <m:t>=10. 66…+14</m:t>
                    </m:r>
                  </m:oMath>
                </a14:m>
                <a:endParaRPr lang="en-AU" sz="1800" dirty="0"/>
              </a:p>
              <a:p>
                <a:pPr marL="1881188"/>
                <a14:m>
                  <m:oMath xmlns:m="http://schemas.openxmlformats.org/officeDocument/2006/math">
                    <m:r>
                      <a:rPr lang="en-AU" sz="1800" b="0" i="1" smtClean="0">
                        <a:latin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24.67 </m:t>
                    </m:r>
                  </m:oMath>
                </a14:m>
                <a:r>
                  <a:rPr lang="en-AU" sz="1800" dirty="0"/>
                  <a:t>metres</a:t>
                </a:r>
              </a:p>
              <a:p>
                <a:pPr algn="ctr"/>
                <a:endParaRPr lang="en-AU" sz="1800" dirty="0"/>
              </a:p>
              <a:p>
                <a14:m>
                  <m:oMath xmlns:m="http://schemas.openxmlformats.org/officeDocument/2006/math">
                    <m:r>
                      <a:rPr lang="en-AU" sz="1800" i="1">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 </m:t>
                    </m:r>
                  </m:oMath>
                </a14:m>
                <a:r>
                  <a:rPr lang="en-AU" sz="1800" b="0" i="0" dirty="0">
                    <a:latin typeface="+mj-lt"/>
                    <a:ea typeface="Cambria Math" panose="02040503050406030204" pitchFamily="18" charset="0"/>
                  </a:rPr>
                  <a:t>Jasmine will collide with the car</a:t>
                </a:r>
                <a:endParaRPr lang="en-AU" sz="1800" dirty="0"/>
              </a:p>
              <a:p>
                <a:pPr algn="ctr"/>
                <a:endParaRPr lang="en-AU" sz="1800" dirty="0"/>
              </a:p>
            </p:txBody>
          </p:sp>
        </mc:Choice>
        <mc:Fallback xmlns="">
          <p:sp>
            <p:nvSpPr>
              <p:cNvPr id="6" name="TextBox 5">
                <a:extLst>
                  <a:ext uri="{FF2B5EF4-FFF2-40B4-BE49-F238E27FC236}">
                    <a16:creationId xmlns:a16="http://schemas.microsoft.com/office/drawing/2014/main" id="{D6435893-1BEC-184B-4C2E-FDC964955905}"/>
                  </a:ext>
                </a:extLst>
              </p:cNvPr>
              <p:cNvSpPr txBox="1">
                <a:spLocks noRot="1" noChangeAspect="1" noMove="1" noResize="1" noEditPoints="1" noAdjustHandles="1" noChangeArrowheads="1" noChangeShapeType="1" noTextEdit="1"/>
              </p:cNvSpPr>
              <p:nvPr/>
            </p:nvSpPr>
            <p:spPr>
              <a:xfrm>
                <a:off x="360000" y="2616134"/>
                <a:ext cx="10231800" cy="3976051"/>
              </a:xfrm>
              <a:prstGeom prst="rect">
                <a:avLst/>
              </a:prstGeom>
              <a:blipFill>
                <a:blip r:embed="rId4"/>
                <a:stretch>
                  <a:fillRect l="-1370" t="-1994"/>
                </a:stretch>
              </a:blipFill>
            </p:spPr>
            <p:txBody>
              <a:bodyPr/>
              <a:lstStyle/>
              <a:p>
                <a:r>
                  <a:rPr lang="en-AU">
                    <a:noFill/>
                  </a:rPr>
                  <a:t> </a:t>
                </a:r>
              </a:p>
            </p:txBody>
          </p:sp>
        </mc:Fallback>
      </mc:AlternateContent>
    </p:spTree>
    <p:extLst>
      <p:ext uri="{BB962C8B-B14F-4D97-AF65-F5344CB8AC3E}">
        <p14:creationId xmlns:p14="http://schemas.microsoft.com/office/powerpoint/2010/main" val="93607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AFCB6-239D-3E37-33E1-CC0BBCA00A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D34BE1-C7D5-FBE2-C1AB-1833D17FE7D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dirty="0"/>
          </a:p>
        </p:txBody>
      </p:sp>
      <p:sp>
        <p:nvSpPr>
          <p:cNvPr id="3" name="Title 2">
            <a:extLst>
              <a:ext uri="{FF2B5EF4-FFF2-40B4-BE49-F238E27FC236}">
                <a16:creationId xmlns:a16="http://schemas.microsoft.com/office/drawing/2014/main" id="{834206B5-754E-8232-1AD6-F42AD89412F6}"/>
              </a:ext>
            </a:extLst>
          </p:cNvPr>
          <p:cNvSpPr>
            <a:spLocks noGrp="1"/>
          </p:cNvSpPr>
          <p:nvPr>
            <p:ph type="title"/>
          </p:nvPr>
        </p:nvSpPr>
        <p:spPr/>
        <p:txBody>
          <a:bodyPr/>
          <a:lstStyle/>
          <a:p>
            <a:r>
              <a:rPr lang="en-AU" dirty="0"/>
              <a:t>Example question 1 – part b)</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75D0894-D491-7F91-5E67-2EA7F1CA728D}"/>
                  </a:ext>
                </a:extLst>
              </p:cNvPr>
              <p:cNvSpPr txBox="1"/>
              <p:nvPr/>
            </p:nvSpPr>
            <p:spPr>
              <a:xfrm>
                <a:off x="360000" y="1146313"/>
                <a:ext cx="11647293" cy="5445871"/>
              </a:xfrm>
              <a:prstGeom prst="rect">
                <a:avLst/>
              </a:prstGeom>
              <a:noFill/>
            </p:spPr>
            <p:txBody>
              <a:bodyPr wrap="none" lIns="0" tIns="0" rIns="0" bIns="0" rtlCol="0">
                <a:noAutofit/>
              </a:bodyPr>
              <a:lstStyle/>
              <a:p>
                <a:pPr marL="342900" indent="-342900">
                  <a:buAutoNum type="alphaLcParenR" startAt="2"/>
                </a:pPr>
                <a:r>
                  <a:rPr lang="en-AU" sz="1800" dirty="0"/>
                  <a:t>If Jasmine was travelling at the school zone speed limit, would she still have collided with the car? </a:t>
                </a:r>
              </a:p>
              <a:p>
                <a:r>
                  <a:rPr lang="en-AU" sz="1800" dirty="0"/>
                  <a:t>(at 40km/h, braking distance reduces to 12 m, reaction time is still 0.8 seconds) </a:t>
                </a:r>
              </a:p>
              <a:p>
                <a:endParaRPr lang="en-AU" sz="1800" i="1" dirty="0">
                  <a:latin typeface="Cambria Math" panose="02040503050406030204" pitchFamily="18" charset="0"/>
                </a:endParaRPr>
              </a:p>
              <a:p>
                <a:r>
                  <a:rPr lang="en-AU" sz="1800" dirty="0"/>
                  <a:t>40 km/h </a:t>
                </a:r>
                <a14:m>
                  <m:oMath xmlns:m="http://schemas.openxmlformats.org/officeDocument/2006/math">
                    <m:r>
                      <a:rPr lang="en-AU" sz="1800">
                        <a:latin typeface="Cambria Math" panose="02040503050406030204" pitchFamily="18" charset="0"/>
                      </a:rPr>
                      <m:t>=4</m:t>
                    </m:r>
                    <m:r>
                      <a:rPr lang="en-AU" sz="1800" b="0" i="0" smtClean="0">
                        <a:latin typeface="Cambria Math" panose="02040503050406030204" pitchFamily="18" charset="0"/>
                      </a:rPr>
                      <m:t>0 </m:t>
                    </m:r>
                    <m:r>
                      <a:rPr lang="en-AU" sz="1800">
                        <a:latin typeface="Cambria Math" panose="02040503050406030204" pitchFamily="18" charset="0"/>
                      </a:rPr>
                      <m:t>000</m:t>
                    </m:r>
                    <m:r>
                      <a:rPr lang="en-AU" sz="1800" i="1">
                        <a:latin typeface="Cambria Math" panose="02040503050406030204" pitchFamily="18" charset="0"/>
                        <a:ea typeface="Cambria Math" panose="02040503050406030204" pitchFamily="18" charset="0"/>
                      </a:rPr>
                      <m:t>÷</m:t>
                    </m:r>
                    <m:d>
                      <m:dPr>
                        <m:ctrlPr>
                          <a:rPr lang="en-AU" sz="1800" i="1">
                            <a:latin typeface="Cambria Math" panose="02040503050406030204" pitchFamily="18" charset="0"/>
                            <a:ea typeface="Cambria Math" panose="02040503050406030204" pitchFamily="18" charset="0"/>
                          </a:rPr>
                        </m:ctrlPr>
                      </m:dPr>
                      <m:e>
                        <m:r>
                          <a:rPr lang="en-AU" sz="1800" i="1">
                            <a:latin typeface="Cambria Math" panose="02040503050406030204" pitchFamily="18" charset="0"/>
                            <a:ea typeface="Cambria Math" panose="02040503050406030204" pitchFamily="18" charset="0"/>
                          </a:rPr>
                          <m:t>60×60</m:t>
                        </m:r>
                      </m:e>
                    </m:d>
                  </m:oMath>
                </a14:m>
                <a:endParaRPr lang="en-AU" sz="1800" i="1" dirty="0">
                  <a:latin typeface="Cambria Math" panose="02040503050406030204" pitchFamily="18" charset="0"/>
                  <a:ea typeface="Cambria Math" panose="02040503050406030204" pitchFamily="18" charset="0"/>
                </a:endParaRPr>
              </a:p>
              <a:p>
                <a:pPr marL="893763" indent="-893763"/>
                <a14:m>
                  <m:oMathPara xmlns:m="http://schemas.openxmlformats.org/officeDocument/2006/math">
                    <m:oMathParaPr>
                      <m:jc m:val="left"/>
                    </m:oMathParaPr>
                    <m:oMath xmlns:m="http://schemas.openxmlformats.org/officeDocument/2006/math">
                      <m:r>
                        <a:rPr lang="en-AU" sz="1800">
                          <a:latin typeface="Cambria Math" panose="02040503050406030204" pitchFamily="18" charset="0"/>
                        </a:rPr>
                        <m:t>=1</m:t>
                      </m:r>
                      <m:r>
                        <a:rPr lang="en-AU" sz="1800" b="0" i="0" smtClean="0">
                          <a:latin typeface="Cambria Math" panose="02040503050406030204" pitchFamily="18" charset="0"/>
                        </a:rPr>
                        <m:t>1</m:t>
                      </m:r>
                      <m:r>
                        <a:rPr lang="en-AU" sz="1800">
                          <a:latin typeface="Cambria Math" panose="02040503050406030204" pitchFamily="18" charset="0"/>
                        </a:rPr>
                        <m:t>.</m:t>
                      </m:r>
                      <m:r>
                        <a:rPr lang="en-AU" sz="1800" i="1">
                          <a:latin typeface="Cambria Math" panose="02040503050406030204" pitchFamily="18" charset="0"/>
                        </a:rPr>
                        <m:t> </m:t>
                      </m:r>
                      <m:r>
                        <a:rPr lang="en-AU" sz="1800" b="0" i="1" smtClean="0">
                          <a:latin typeface="Cambria Math" panose="02040503050406030204" pitchFamily="18" charset="0"/>
                        </a:rPr>
                        <m:t>11…</m:t>
                      </m:r>
                      <m:r>
                        <m:rPr>
                          <m:sty m:val="p"/>
                        </m:rPr>
                        <a:rPr lang="en-AU" sz="1800">
                          <a:latin typeface="Cambria Math" panose="02040503050406030204" pitchFamily="18" charset="0"/>
                        </a:rPr>
                        <m:t>m</m:t>
                      </m:r>
                      <m:r>
                        <a:rPr lang="en-AU" sz="1800">
                          <a:latin typeface="Cambria Math" panose="02040503050406030204" pitchFamily="18" charset="0"/>
                        </a:rPr>
                        <m:t>/</m:t>
                      </m:r>
                      <m:r>
                        <m:rPr>
                          <m:sty m:val="p"/>
                        </m:rPr>
                        <a:rPr lang="en-AU" sz="1800">
                          <a:latin typeface="Cambria Math" panose="02040503050406030204" pitchFamily="18" charset="0"/>
                        </a:rPr>
                        <m:t>sec</m:t>
                      </m:r>
                      <m:r>
                        <a:rPr lang="en-AU" sz="1800">
                          <a:latin typeface="Cambria Math" panose="02040503050406030204" pitchFamily="18" charset="0"/>
                        </a:rPr>
                        <m:t> </m:t>
                      </m:r>
                    </m:oMath>
                  </m:oMathPara>
                </a14:m>
                <a:endParaRPr lang="en-AU" sz="1800" dirty="0"/>
              </a:p>
              <a:p>
                <a:pPr algn="ctr"/>
                <a:endParaRPr lang="en-AU" sz="1800" dirty="0"/>
              </a:p>
              <a:p>
                <a:r>
                  <a:rPr lang="en-AU" sz="1800" dirty="0"/>
                  <a:t>Reaction distance </a:t>
                </a:r>
                <a14:m>
                  <m:oMath xmlns:m="http://schemas.openxmlformats.org/officeDocument/2006/math">
                    <m:r>
                      <a:rPr lang="en-AU" sz="1800" b="0" i="0" smtClean="0">
                        <a:latin typeface="Cambria Math" panose="02040503050406030204" pitchFamily="18" charset="0"/>
                      </a:rPr>
                      <m:t>=</m:t>
                    </m:r>
                    <m:r>
                      <a:rPr lang="en-AU" sz="1800">
                        <a:latin typeface="Cambria Math" panose="02040503050406030204" pitchFamily="18" charset="0"/>
                      </a:rPr>
                      <m:t>1</m:t>
                    </m:r>
                    <m:r>
                      <a:rPr lang="en-AU" sz="1800" b="0" i="0" smtClean="0">
                        <a:latin typeface="Cambria Math" panose="02040503050406030204" pitchFamily="18" charset="0"/>
                      </a:rPr>
                      <m:t>1</m:t>
                    </m:r>
                    <m:r>
                      <a:rPr lang="en-AU" sz="1800">
                        <a:latin typeface="Cambria Math" panose="02040503050406030204" pitchFamily="18" charset="0"/>
                      </a:rPr>
                      <m:t>.</m:t>
                    </m:r>
                    <m:r>
                      <a:rPr lang="en-AU" sz="1800" i="1" smtClean="0">
                        <a:latin typeface="Cambria Math" panose="02040503050406030204" pitchFamily="18" charset="0"/>
                      </a:rPr>
                      <m:t> </m:t>
                    </m:r>
                    <m:r>
                      <a:rPr lang="en-AU" sz="1800" b="0" i="1" smtClean="0">
                        <a:latin typeface="Cambria Math" panose="02040503050406030204" pitchFamily="18" charset="0"/>
                      </a:rPr>
                      <m:t>11…</m:t>
                    </m:r>
                    <m:r>
                      <a:rPr lang="en-AU" sz="1800" i="1">
                        <a:latin typeface="Cambria Math" panose="02040503050406030204" pitchFamily="18" charset="0"/>
                        <a:ea typeface="Cambria Math" panose="02040503050406030204" pitchFamily="18" charset="0"/>
                      </a:rPr>
                      <m:t>×0.8</m:t>
                    </m:r>
                  </m:oMath>
                </a14:m>
                <a:endParaRPr lang="en-AU" sz="1800" i="1" dirty="0">
                  <a:latin typeface="Cambria Math" panose="02040503050406030204" pitchFamily="18" charset="0"/>
                  <a:ea typeface="Cambria Math" panose="02040503050406030204" pitchFamily="18" charset="0"/>
                </a:endParaRPr>
              </a:p>
              <a:p>
                <a14:m>
                  <m:oMath xmlns:m="http://schemas.openxmlformats.org/officeDocument/2006/math">
                    <m:r>
                      <a:rPr lang="en-AU" sz="1800" b="0" i="1" smtClean="0">
                        <a:latin typeface="Cambria Math" panose="02040503050406030204" pitchFamily="18" charset="0"/>
                        <a:ea typeface="Cambria Math" panose="02040503050406030204" pitchFamily="18" charset="0"/>
                      </a:rPr>
                      <m:t>                                     =8.88…</m:t>
                    </m:r>
                  </m:oMath>
                </a14:m>
                <a:r>
                  <a:rPr lang="en-AU" sz="1800" i="1" dirty="0">
                    <a:latin typeface="Cambria Math" panose="02040503050406030204" pitchFamily="18" charset="0"/>
                    <a:ea typeface="Cambria Math" panose="02040503050406030204" pitchFamily="18" charset="0"/>
                  </a:rPr>
                  <a:t> </a:t>
                </a:r>
              </a:p>
              <a:p>
                <a:endParaRPr lang="en-AU" sz="1800" i="1" dirty="0">
                  <a:latin typeface="Cambria Math" panose="02040503050406030204" pitchFamily="18" charset="0"/>
                  <a:ea typeface="Cambria Math" panose="02040503050406030204" pitchFamily="18" charset="0"/>
                </a:endParaRPr>
              </a:p>
              <a:p>
                <a:r>
                  <a:rPr lang="en-AU" sz="1800" dirty="0">
                    <a:ea typeface="Cambria Math" panose="02040503050406030204" pitchFamily="18" charset="0"/>
                  </a:rPr>
                  <a:t>Stopping distance </a:t>
                </a:r>
                <a14:m>
                  <m:oMath xmlns:m="http://schemas.openxmlformats.org/officeDocument/2006/math">
                    <m:r>
                      <a:rPr lang="en-AU" sz="1800" b="0" i="0" smtClean="0">
                        <a:latin typeface="Cambria Math" panose="02040503050406030204" pitchFamily="18" charset="0"/>
                        <a:ea typeface="Cambria Math" panose="02040503050406030204" pitchFamily="18" charset="0"/>
                      </a:rPr>
                      <m:t>=8.</m:t>
                    </m:r>
                    <m:r>
                      <a:rPr lang="en-AU" sz="1800" b="0" i="1" smtClean="0">
                        <a:latin typeface="Cambria Math" panose="02040503050406030204" pitchFamily="18" charset="0"/>
                        <a:ea typeface="Cambria Math" panose="02040503050406030204" pitchFamily="18" charset="0"/>
                      </a:rPr>
                      <m:t> 88…</m:t>
                    </m:r>
                    <m:r>
                      <a:rPr lang="en-AU" sz="1800" i="1">
                        <a:latin typeface="Cambria Math" panose="02040503050406030204" pitchFamily="18" charset="0"/>
                        <a:ea typeface="Cambria Math" panose="02040503050406030204" pitchFamily="18" charset="0"/>
                      </a:rPr>
                      <m:t>+1</m:t>
                    </m:r>
                    <m:r>
                      <a:rPr lang="en-AU" sz="1800" b="0" i="1" smtClean="0">
                        <a:latin typeface="Cambria Math" panose="02040503050406030204" pitchFamily="18" charset="0"/>
                        <a:ea typeface="Cambria Math" panose="02040503050406030204" pitchFamily="18" charset="0"/>
                      </a:rPr>
                      <m:t>2</m:t>
                    </m:r>
                  </m:oMath>
                </a14:m>
                <a:endParaRPr lang="en-AU" sz="1800" b="0" i="1" dirty="0">
                  <a:latin typeface="Cambria Math" panose="02040503050406030204" pitchFamily="18" charset="0"/>
                  <a:ea typeface="Cambria Math" panose="02040503050406030204" pitchFamily="18" charset="0"/>
                </a:endParaRPr>
              </a:p>
              <a:p>
                <a:pPr marL="1881188"/>
                <a14:m>
                  <m:oMath xmlns:m="http://schemas.openxmlformats.org/officeDocument/2006/math">
                    <m:r>
                      <a:rPr lang="en-AU" sz="1800" i="1">
                        <a:latin typeface="Cambria Math" panose="02040503050406030204" pitchFamily="18" charset="0"/>
                        <a:ea typeface="Cambria Math" panose="02040503050406030204" pitchFamily="18" charset="0"/>
                      </a:rPr>
                      <m:t>=2</m:t>
                    </m:r>
                    <m:r>
                      <a:rPr lang="en-AU" sz="1800" b="0" i="1" smtClean="0">
                        <a:latin typeface="Cambria Math" panose="02040503050406030204" pitchFamily="18" charset="0"/>
                        <a:ea typeface="Cambria Math" panose="02040503050406030204" pitchFamily="18" charset="0"/>
                      </a:rPr>
                      <m:t>0</m:t>
                    </m:r>
                    <m:r>
                      <a:rPr lang="en-AU" sz="1800" i="1">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89</m:t>
                    </m:r>
                  </m:oMath>
                </a14:m>
                <a:r>
                  <a:rPr lang="en-AU" sz="1800" dirty="0"/>
                  <a:t> metres</a:t>
                </a:r>
              </a:p>
              <a:p>
                <a:pPr marL="1881188"/>
                <a:endParaRPr lang="en-AU" sz="1800" dirty="0"/>
              </a:p>
              <a:p>
                <a14:m>
                  <m:oMath xmlns:m="http://schemas.openxmlformats.org/officeDocument/2006/math">
                    <m:r>
                      <a:rPr lang="en-AU" sz="1800" i="1">
                        <a:latin typeface="Cambria Math" panose="02040503050406030204" pitchFamily="18" charset="0"/>
                        <a:ea typeface="Cambria Math" panose="02040503050406030204" pitchFamily="18" charset="0"/>
                      </a:rPr>
                      <m:t>∴ </m:t>
                    </m:r>
                  </m:oMath>
                </a14:m>
                <a:r>
                  <a:rPr lang="en-AU" sz="1800" dirty="0">
                    <a:ea typeface="Cambria Math" panose="02040503050406030204" pitchFamily="18" charset="0"/>
                  </a:rPr>
                  <a:t>Jasmine would not have collided with the car</a:t>
                </a:r>
                <a:endParaRPr lang="en-AU" sz="1800" dirty="0"/>
              </a:p>
              <a:p>
                <a:pPr algn="l"/>
                <a:endParaRPr lang="en-AU" sz="1800" dirty="0"/>
              </a:p>
            </p:txBody>
          </p:sp>
        </mc:Choice>
        <mc:Fallback xmlns="">
          <p:sp>
            <p:nvSpPr>
              <p:cNvPr id="7" name="TextBox 6">
                <a:extLst>
                  <a:ext uri="{FF2B5EF4-FFF2-40B4-BE49-F238E27FC236}">
                    <a16:creationId xmlns:a16="http://schemas.microsoft.com/office/drawing/2014/main" id="{775D0894-D491-7F91-5E67-2EA7F1CA728D}"/>
                  </a:ext>
                </a:extLst>
              </p:cNvPr>
              <p:cNvSpPr txBox="1">
                <a:spLocks noRot="1" noChangeAspect="1" noMove="1" noResize="1" noEditPoints="1" noAdjustHandles="1" noChangeArrowheads="1" noChangeShapeType="1" noTextEdit="1"/>
              </p:cNvSpPr>
              <p:nvPr/>
            </p:nvSpPr>
            <p:spPr>
              <a:xfrm>
                <a:off x="360000" y="1146313"/>
                <a:ext cx="11647293" cy="5445871"/>
              </a:xfrm>
              <a:prstGeom prst="rect">
                <a:avLst/>
              </a:prstGeom>
              <a:blipFill>
                <a:blip r:embed="rId3"/>
                <a:stretch>
                  <a:fillRect l="-1204" t="-1456"/>
                </a:stretch>
              </a:blipFill>
            </p:spPr>
            <p:txBody>
              <a:bodyPr/>
              <a:lstStyle/>
              <a:p>
                <a:r>
                  <a:rPr lang="en-AU">
                    <a:noFill/>
                  </a:rPr>
                  <a:t> </a:t>
                </a:r>
              </a:p>
            </p:txBody>
          </p:sp>
        </mc:Fallback>
      </mc:AlternateContent>
    </p:spTree>
    <p:extLst>
      <p:ext uri="{BB962C8B-B14F-4D97-AF65-F5344CB8AC3E}">
        <p14:creationId xmlns:p14="http://schemas.microsoft.com/office/powerpoint/2010/main" val="223843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Effect transition="in" filter="fade">
                                      <p:cBhvr>
                                        <p:cTn id="13" dur="500"/>
                                        <p:tgtEl>
                                          <p:spTgt spid="7">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7" end="7"/>
                                            </p:txEl>
                                          </p:spTgt>
                                        </p:tgtEl>
                                        <p:attrNameLst>
                                          <p:attrName>style.visibility</p:attrName>
                                        </p:attrNameLst>
                                      </p:cBhvr>
                                      <p:to>
                                        <p:strVal val="visible"/>
                                      </p:to>
                                    </p:set>
                                    <p:animEffect transition="in" filter="fade">
                                      <p:cBhvr>
                                        <p:cTn id="16" dur="500"/>
                                        <p:tgtEl>
                                          <p:spTgt spid="7">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animEffect transition="in" filter="fade">
                                      <p:cBhvr>
                                        <p:cTn id="19" dur="500"/>
                                        <p:tgtEl>
                                          <p:spTgt spid="7">
                                            <p:txEl>
                                              <p:pRg st="9" end="9"/>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10" end="10"/>
                                            </p:txEl>
                                          </p:spTgt>
                                        </p:tgtEl>
                                        <p:attrNameLst>
                                          <p:attrName>style.visibility</p:attrName>
                                        </p:attrNameLst>
                                      </p:cBhvr>
                                      <p:to>
                                        <p:strVal val="visible"/>
                                      </p:to>
                                    </p:set>
                                    <p:animEffect transition="in" filter="fade">
                                      <p:cBhvr>
                                        <p:cTn id="22" dur="500"/>
                                        <p:tgtEl>
                                          <p:spTgt spid="7">
                                            <p:txEl>
                                              <p:pRg st="10" end="1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12" end="12"/>
                                            </p:txEl>
                                          </p:spTgt>
                                        </p:tgtEl>
                                        <p:attrNameLst>
                                          <p:attrName>style.visibility</p:attrName>
                                        </p:attrNameLst>
                                      </p:cBhvr>
                                      <p:to>
                                        <p:strVal val="visible"/>
                                      </p:to>
                                    </p:set>
                                    <p:animEffect transition="in" filter="fade">
                                      <p:cBhvr>
                                        <p:cTn id="25"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C62D-50E8-F35D-7EBD-EAE9BF5D03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8E329A-F3DE-1FCB-7616-7BEE3ECD8B8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dirty="0"/>
          </a:p>
        </p:txBody>
      </p:sp>
      <p:sp>
        <p:nvSpPr>
          <p:cNvPr id="3" name="Title 2">
            <a:extLst>
              <a:ext uri="{FF2B5EF4-FFF2-40B4-BE49-F238E27FC236}">
                <a16:creationId xmlns:a16="http://schemas.microsoft.com/office/drawing/2014/main" id="{0CA55863-43E7-8CE7-F4C9-39B2CE1073D3}"/>
              </a:ext>
            </a:extLst>
          </p:cNvPr>
          <p:cNvSpPr>
            <a:spLocks noGrp="1"/>
          </p:cNvSpPr>
          <p:nvPr>
            <p:ph type="title"/>
          </p:nvPr>
        </p:nvSpPr>
        <p:spPr/>
        <p:txBody>
          <a:bodyPr/>
          <a:lstStyle/>
          <a:p>
            <a:r>
              <a:rPr lang="en-AU" dirty="0"/>
              <a:t>Example question 2</a:t>
            </a:r>
          </a:p>
        </p:txBody>
      </p:sp>
      <p:sp>
        <p:nvSpPr>
          <p:cNvPr id="5" name="Text Placeholder 4">
            <a:extLst>
              <a:ext uri="{FF2B5EF4-FFF2-40B4-BE49-F238E27FC236}">
                <a16:creationId xmlns:a16="http://schemas.microsoft.com/office/drawing/2014/main" id="{63C6854A-2937-D334-8A61-99B24410E33A}"/>
              </a:ext>
            </a:extLst>
          </p:cNvPr>
          <p:cNvSpPr>
            <a:spLocks noGrp="1"/>
          </p:cNvSpPr>
          <p:nvPr>
            <p:ph type="body" sz="quarter" idx="17"/>
          </p:nvPr>
        </p:nvSpPr>
        <p:spPr>
          <a:xfrm>
            <a:off x="360000" y="1053169"/>
            <a:ext cx="11290436" cy="1208771"/>
          </a:xfrm>
        </p:spPr>
        <p:txBody>
          <a:bodyPr vert="horz" lIns="0" tIns="0" rIns="0" bIns="0" rtlCol="0" anchor="t">
            <a:noAutofit/>
          </a:bodyPr>
          <a:lstStyle/>
          <a:p>
            <a:r>
              <a:rPr lang="en-AU" dirty="0">
                <a:latin typeface="Arial"/>
                <a:cs typeface="Arial"/>
              </a:rPr>
              <a:t>When driving at 48 km/h, the braking distance is 14 m and stopping distance is approximately 24 metres (reaction time 0.75 seconds). If a car doubles its speed (to 96 km/h), it’s braking distance changes to 55 m.  </a:t>
            </a:r>
          </a:p>
          <a:p>
            <a:r>
              <a:rPr lang="en-AU" dirty="0"/>
              <a:t>Does doubling speed, double stopping distance? </a:t>
            </a:r>
          </a:p>
          <a:p>
            <a:endParaRPr lang="en-AU" dirty="0">
              <a:latin typeface="Arial"/>
              <a:cs typeface="Arial"/>
            </a:endParaRPr>
          </a:p>
          <a:p>
            <a:endParaRPr lang="en-AU"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0CEFB62-AD6E-F6C6-3EE7-1BC5B9FF4632}"/>
                  </a:ext>
                </a:extLst>
              </p:cNvPr>
              <p:cNvSpPr txBox="1"/>
              <p:nvPr/>
            </p:nvSpPr>
            <p:spPr>
              <a:xfrm>
                <a:off x="348000" y="3122914"/>
                <a:ext cx="8955488" cy="3735086"/>
              </a:xfrm>
              <a:prstGeom prst="rect">
                <a:avLst/>
              </a:prstGeom>
              <a:noFill/>
            </p:spPr>
            <p:txBody>
              <a:bodyPr wrap="square" lIns="0" tIns="0" rIns="0" bIns="0" rtlCol="0">
                <a:noAutofit/>
              </a:bodyPr>
              <a:lstStyle/>
              <a:p>
                <a:pPr marL="457200" indent="-457200">
                  <a:buAutoNum type="alphaLcParenR"/>
                </a:pPr>
                <a:endParaRPr lang="en-AU" sz="1800" dirty="0"/>
              </a:p>
              <a:p>
                <a:r>
                  <a:rPr lang="en-AU" sz="1800" dirty="0"/>
                  <a:t>96 km/h </a:t>
                </a:r>
                <a14:m>
                  <m:oMath xmlns:m="http://schemas.openxmlformats.org/officeDocument/2006/math">
                    <m:r>
                      <a:rPr lang="en-AU" sz="1800">
                        <a:latin typeface="Cambria Math" panose="02040503050406030204" pitchFamily="18" charset="0"/>
                      </a:rPr>
                      <m:t>=</m:t>
                    </m:r>
                    <m:r>
                      <a:rPr lang="en-AU" sz="1800" b="0" i="0" smtClean="0">
                        <a:latin typeface="Cambria Math" panose="02040503050406030204" pitchFamily="18" charset="0"/>
                      </a:rPr>
                      <m:t>96 </m:t>
                    </m:r>
                    <m:r>
                      <a:rPr lang="en-AU" sz="1800">
                        <a:latin typeface="Cambria Math" panose="02040503050406030204" pitchFamily="18" charset="0"/>
                      </a:rPr>
                      <m:t>000</m:t>
                    </m:r>
                    <m:r>
                      <a:rPr lang="en-AU" sz="1800" i="1">
                        <a:latin typeface="Cambria Math" panose="02040503050406030204" pitchFamily="18" charset="0"/>
                        <a:ea typeface="Cambria Math" panose="02040503050406030204" pitchFamily="18" charset="0"/>
                      </a:rPr>
                      <m:t>÷</m:t>
                    </m:r>
                    <m:d>
                      <m:dPr>
                        <m:ctrlPr>
                          <a:rPr lang="en-AU" sz="1800" i="1">
                            <a:latin typeface="Cambria Math" panose="02040503050406030204" pitchFamily="18" charset="0"/>
                            <a:ea typeface="Cambria Math" panose="02040503050406030204" pitchFamily="18" charset="0"/>
                          </a:rPr>
                        </m:ctrlPr>
                      </m:dPr>
                      <m:e>
                        <m:r>
                          <a:rPr lang="en-AU" sz="1800" i="1">
                            <a:latin typeface="Cambria Math" panose="02040503050406030204" pitchFamily="18" charset="0"/>
                            <a:ea typeface="Cambria Math" panose="02040503050406030204" pitchFamily="18" charset="0"/>
                          </a:rPr>
                          <m:t>60×60</m:t>
                        </m:r>
                      </m:e>
                    </m:d>
                  </m:oMath>
                </a14:m>
                <a:br>
                  <a:rPr lang="en-AU" sz="1800" i="1" dirty="0">
                    <a:latin typeface="Cambria Math" panose="02040503050406030204" pitchFamily="18" charset="0"/>
                    <a:ea typeface="Cambria Math" panose="02040503050406030204" pitchFamily="18" charset="0"/>
                  </a:rPr>
                </a:br>
                <a:endParaRPr lang="en-AU" sz="600" i="1" dirty="0">
                  <a:latin typeface="Cambria Math" panose="02040503050406030204" pitchFamily="18" charset="0"/>
                  <a:ea typeface="Cambria Math" panose="02040503050406030204" pitchFamily="18" charset="0"/>
                </a:endParaRPr>
              </a:p>
              <a:p>
                <a:pPr marL="1339850"/>
                <a14:m>
                  <m:oMathPara xmlns:m="http://schemas.openxmlformats.org/officeDocument/2006/math">
                    <m:oMathParaPr>
                      <m:jc m:val="left"/>
                    </m:oMathParaPr>
                    <m:oMath xmlns:m="http://schemas.openxmlformats.org/officeDocument/2006/math">
                      <m:r>
                        <a:rPr lang="en-AU" sz="1800">
                          <a:latin typeface="Cambria Math" panose="02040503050406030204" pitchFamily="18" charset="0"/>
                        </a:rPr>
                        <m:t>=</m:t>
                      </m:r>
                      <m:r>
                        <a:rPr lang="en-AU" sz="1800" b="0" i="0" smtClean="0">
                          <a:latin typeface="Cambria Math" panose="02040503050406030204" pitchFamily="18" charset="0"/>
                        </a:rPr>
                        <m:t>26</m:t>
                      </m:r>
                      <m:r>
                        <a:rPr lang="en-AU" sz="1800">
                          <a:latin typeface="Cambria Math" panose="02040503050406030204" pitchFamily="18" charset="0"/>
                        </a:rPr>
                        <m:t>.</m:t>
                      </m:r>
                      <m:r>
                        <a:rPr lang="en-AU" sz="1800" i="1">
                          <a:latin typeface="Cambria Math" panose="02040503050406030204" pitchFamily="18" charset="0"/>
                        </a:rPr>
                        <m:t> </m:t>
                      </m:r>
                      <m:r>
                        <a:rPr lang="en-AU" sz="1800" b="0" i="1" smtClean="0">
                          <a:latin typeface="Cambria Math" panose="02040503050406030204" pitchFamily="18" charset="0"/>
                        </a:rPr>
                        <m:t>66…</m:t>
                      </m:r>
                      <m:r>
                        <m:rPr>
                          <m:sty m:val="p"/>
                        </m:rPr>
                        <a:rPr lang="en-AU" sz="1800">
                          <a:latin typeface="Cambria Math" panose="02040503050406030204" pitchFamily="18" charset="0"/>
                        </a:rPr>
                        <m:t>m</m:t>
                      </m:r>
                      <m:r>
                        <a:rPr lang="en-AU" sz="1800">
                          <a:latin typeface="Cambria Math" panose="02040503050406030204" pitchFamily="18" charset="0"/>
                        </a:rPr>
                        <m:t>/</m:t>
                      </m:r>
                      <m:r>
                        <m:rPr>
                          <m:sty m:val="p"/>
                        </m:rPr>
                        <a:rPr lang="en-AU" sz="1800">
                          <a:latin typeface="Cambria Math" panose="02040503050406030204" pitchFamily="18" charset="0"/>
                        </a:rPr>
                        <m:t>sec</m:t>
                      </m:r>
                      <m:r>
                        <a:rPr lang="en-AU" sz="1800">
                          <a:latin typeface="Cambria Math" panose="02040503050406030204" pitchFamily="18" charset="0"/>
                        </a:rPr>
                        <m:t> </m:t>
                      </m:r>
                    </m:oMath>
                  </m:oMathPara>
                </a14:m>
                <a:endParaRPr lang="en-AU" sz="1800" dirty="0"/>
              </a:p>
              <a:p>
                <a:pPr algn="ctr"/>
                <a:endParaRPr lang="en-AU" sz="1800" dirty="0"/>
              </a:p>
              <a:p>
                <a:r>
                  <a:rPr lang="en-AU" sz="1800" dirty="0"/>
                  <a:t>Reaction distance </a:t>
                </a:r>
                <a14:m>
                  <m:oMath xmlns:m="http://schemas.openxmlformats.org/officeDocument/2006/math">
                    <m:r>
                      <a:rPr lang="en-AU" sz="1800" b="0" i="0" smtClean="0">
                        <a:latin typeface="Cambria Math" panose="02040503050406030204" pitchFamily="18" charset="0"/>
                      </a:rPr>
                      <m:t>=</m:t>
                    </m:r>
                    <m:r>
                      <a:rPr lang="en-AU" sz="1800">
                        <a:latin typeface="Cambria Math" panose="02040503050406030204" pitchFamily="18" charset="0"/>
                      </a:rPr>
                      <m:t>2</m:t>
                    </m:r>
                    <m:r>
                      <a:rPr lang="en-AU" sz="1800" b="0" i="0" smtClean="0">
                        <a:latin typeface="Cambria Math" panose="02040503050406030204" pitchFamily="18" charset="0"/>
                      </a:rPr>
                      <m:t>6</m:t>
                    </m:r>
                    <m:r>
                      <a:rPr lang="en-AU" sz="1800">
                        <a:latin typeface="Cambria Math" panose="02040503050406030204" pitchFamily="18" charset="0"/>
                      </a:rPr>
                      <m:t>.</m:t>
                    </m:r>
                    <m:r>
                      <a:rPr lang="en-AU" sz="1800" i="1" smtClean="0">
                        <a:latin typeface="Cambria Math" panose="02040503050406030204" pitchFamily="18" charset="0"/>
                      </a:rPr>
                      <m:t> </m:t>
                    </m:r>
                    <m:r>
                      <a:rPr lang="en-AU" sz="1800" b="0" i="1" smtClean="0">
                        <a:latin typeface="Cambria Math" panose="02040503050406030204" pitchFamily="18" charset="0"/>
                      </a:rPr>
                      <m:t>66…</m:t>
                    </m:r>
                    <m:r>
                      <a:rPr lang="en-AU" sz="1800" i="1">
                        <a:latin typeface="Cambria Math" panose="02040503050406030204" pitchFamily="18" charset="0"/>
                        <a:ea typeface="Cambria Math" panose="02040503050406030204" pitchFamily="18" charset="0"/>
                      </a:rPr>
                      <m:t>×0.</m:t>
                    </m:r>
                    <m:r>
                      <a:rPr lang="en-AU" sz="1800" b="0" i="1" smtClean="0">
                        <a:latin typeface="Cambria Math" panose="02040503050406030204" pitchFamily="18" charset="0"/>
                        <a:ea typeface="Cambria Math" panose="02040503050406030204" pitchFamily="18" charset="0"/>
                      </a:rPr>
                      <m:t>75</m:t>
                    </m:r>
                  </m:oMath>
                </a14:m>
                <a:endParaRPr lang="en-AU" sz="1800" b="0" i="1" dirty="0">
                  <a:latin typeface="Cambria Math" panose="02040503050406030204" pitchFamily="18" charset="0"/>
                  <a:ea typeface="Cambria Math" panose="02040503050406030204" pitchFamily="18" charset="0"/>
                </a:endParaRPr>
              </a:p>
              <a:p>
                <a:pPr marL="1881188"/>
                <a14:m>
                  <m:oMathPara xmlns:m="http://schemas.openxmlformats.org/officeDocument/2006/math">
                    <m:oMathParaPr>
                      <m:jc m:val="left"/>
                    </m:oMathParaPr>
                    <m:oMath xmlns:m="http://schemas.openxmlformats.org/officeDocument/2006/math">
                      <m:r>
                        <a:rPr lang="en-AU" sz="1800" b="0" i="1" smtClean="0">
                          <a:latin typeface="Cambria Math" panose="02040503050406030204" pitchFamily="18" charset="0"/>
                          <a:ea typeface="Cambria Math" panose="02040503050406030204" pitchFamily="18" charset="0"/>
                        </a:rPr>
                        <m:t>=20 </m:t>
                      </m:r>
                      <m:r>
                        <m:rPr>
                          <m:nor/>
                        </m:rPr>
                        <a:rPr lang="en-AU" sz="1800" b="0" i="0" smtClean="0">
                          <a:latin typeface="Cambria Math" panose="02040503050406030204" pitchFamily="18" charset="0"/>
                          <a:ea typeface="Cambria Math" panose="02040503050406030204" pitchFamily="18" charset="0"/>
                        </a:rPr>
                        <m:t>m</m:t>
                      </m:r>
                    </m:oMath>
                  </m:oMathPara>
                </a14:m>
                <a:endParaRPr lang="en-AU" sz="1800" b="0" i="1" dirty="0">
                  <a:latin typeface="Cambria Math" panose="02040503050406030204" pitchFamily="18" charset="0"/>
                  <a:ea typeface="Cambria Math" panose="02040503050406030204" pitchFamily="18" charset="0"/>
                </a:endParaRPr>
              </a:p>
              <a:p>
                <a:endParaRPr lang="en-AU" sz="1800" i="1" dirty="0">
                  <a:latin typeface="Cambria Math" panose="02040503050406030204" pitchFamily="18" charset="0"/>
                  <a:ea typeface="Cambria Math" panose="02040503050406030204" pitchFamily="18" charset="0"/>
                </a:endParaRPr>
              </a:p>
              <a:p>
                <a:r>
                  <a:rPr lang="en-AU" sz="1800" dirty="0">
                    <a:ea typeface="Cambria Math" panose="02040503050406030204" pitchFamily="18" charset="0"/>
                  </a:rPr>
                  <a:t>Stopping distance </a:t>
                </a:r>
                <a14:m>
                  <m:oMath xmlns:m="http://schemas.openxmlformats.org/officeDocument/2006/math">
                    <m:r>
                      <a:rPr lang="en-AU" sz="1800" b="0" i="0" smtClean="0">
                        <a:latin typeface="Cambria Math" panose="02040503050406030204" pitchFamily="18" charset="0"/>
                        <a:ea typeface="Cambria Math" panose="02040503050406030204" pitchFamily="18" charset="0"/>
                      </a:rPr>
                      <m:t>=20</m:t>
                    </m:r>
                    <m:r>
                      <a:rPr lang="en-AU" sz="1800" i="1">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55</m:t>
                    </m:r>
                  </m:oMath>
                </a14:m>
                <a:endParaRPr lang="en-AU" sz="1800" b="0" i="1" dirty="0">
                  <a:latin typeface="Cambria Math" panose="02040503050406030204" pitchFamily="18" charset="0"/>
                  <a:ea typeface="Cambria Math" panose="02040503050406030204" pitchFamily="18" charset="0"/>
                </a:endParaRPr>
              </a:p>
              <a:p>
                <a:pPr marL="1881188"/>
                <a14:m>
                  <m:oMath xmlns:m="http://schemas.openxmlformats.org/officeDocument/2006/math">
                    <m:r>
                      <a:rPr lang="en-AU" sz="1800" i="1">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75</m:t>
                    </m:r>
                  </m:oMath>
                </a14:m>
                <a:r>
                  <a:rPr lang="en-AU" sz="1800" dirty="0"/>
                  <a:t> metres</a:t>
                </a:r>
              </a:p>
              <a:p>
                <a:pPr algn="ctr"/>
                <a:endParaRPr lang="en-AU" sz="1800" dirty="0"/>
              </a:p>
              <a:p>
                <a14:m>
                  <m:oMath xmlns:m="http://schemas.openxmlformats.org/officeDocument/2006/math">
                    <m:r>
                      <a:rPr lang="en-AU" sz="1800" i="1">
                        <a:latin typeface="Cambria Math" panose="02040503050406030204" pitchFamily="18" charset="0"/>
                        <a:ea typeface="Cambria Math" panose="02040503050406030204" pitchFamily="18" charset="0"/>
                      </a:rPr>
                      <m:t>∴ </m:t>
                    </m:r>
                  </m:oMath>
                </a14:m>
                <a:r>
                  <a:rPr lang="en-AU" sz="1800" dirty="0">
                    <a:ea typeface="Cambria Math" panose="02040503050406030204" pitchFamily="18" charset="0"/>
                  </a:rPr>
                  <a:t>No, doubling the speed has more than tripled the stopping distance</a:t>
                </a:r>
                <a:endParaRPr lang="en-AU" sz="1800" dirty="0"/>
              </a:p>
              <a:p>
                <a:endParaRPr lang="en-AU" sz="1800" dirty="0"/>
              </a:p>
              <a:p>
                <a:endParaRPr lang="en-AU" sz="1800" dirty="0"/>
              </a:p>
            </p:txBody>
          </p:sp>
        </mc:Choice>
        <mc:Fallback xmlns="">
          <p:sp>
            <p:nvSpPr>
              <p:cNvPr id="6" name="TextBox 5">
                <a:extLst>
                  <a:ext uri="{FF2B5EF4-FFF2-40B4-BE49-F238E27FC236}">
                    <a16:creationId xmlns:a16="http://schemas.microsoft.com/office/drawing/2014/main" id="{60CEFB62-AD6E-F6C6-3EE7-1BC5B9FF4632}"/>
                  </a:ext>
                </a:extLst>
              </p:cNvPr>
              <p:cNvSpPr txBox="1">
                <a:spLocks noRot="1" noChangeAspect="1" noMove="1" noResize="1" noEditPoints="1" noAdjustHandles="1" noChangeArrowheads="1" noChangeShapeType="1" noTextEdit="1"/>
              </p:cNvSpPr>
              <p:nvPr/>
            </p:nvSpPr>
            <p:spPr>
              <a:xfrm>
                <a:off x="348000" y="3122914"/>
                <a:ext cx="8955488" cy="3735086"/>
              </a:xfrm>
              <a:prstGeom prst="rect">
                <a:avLst/>
              </a:prstGeom>
              <a:blipFill>
                <a:blip r:embed="rId3"/>
                <a:stretch>
                  <a:fillRect l="-1566"/>
                </a:stretch>
              </a:blipFill>
            </p:spPr>
            <p:txBody>
              <a:bodyPr/>
              <a:lstStyle/>
              <a:p>
                <a:r>
                  <a:rPr lang="en-AU">
                    <a:noFill/>
                  </a:rPr>
                  <a:t> </a:t>
                </a:r>
              </a:p>
            </p:txBody>
          </p:sp>
        </mc:Fallback>
      </mc:AlternateContent>
    </p:spTree>
    <p:extLst>
      <p:ext uri="{BB962C8B-B14F-4D97-AF65-F5344CB8AC3E}">
        <p14:creationId xmlns:p14="http://schemas.microsoft.com/office/powerpoint/2010/main" val="128887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DB951-37EC-3A78-308A-72BF7A509E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B9D15E-366E-D4E5-E452-EC2D72782E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dirty="0"/>
          </a:p>
        </p:txBody>
      </p:sp>
      <p:sp>
        <p:nvSpPr>
          <p:cNvPr id="3" name="Title 2">
            <a:extLst>
              <a:ext uri="{FF2B5EF4-FFF2-40B4-BE49-F238E27FC236}">
                <a16:creationId xmlns:a16="http://schemas.microsoft.com/office/drawing/2014/main" id="{3ADC6E47-D651-F437-C716-8E422E966BB6}"/>
              </a:ext>
            </a:extLst>
          </p:cNvPr>
          <p:cNvSpPr>
            <a:spLocks noGrp="1"/>
          </p:cNvSpPr>
          <p:nvPr>
            <p:ph type="title"/>
          </p:nvPr>
        </p:nvSpPr>
        <p:spPr/>
        <p:txBody>
          <a:bodyPr/>
          <a:lstStyle/>
          <a:p>
            <a:r>
              <a:rPr lang="en-AU" dirty="0"/>
              <a:t>School zones and braking distance</a:t>
            </a:r>
          </a:p>
        </p:txBody>
      </p:sp>
      <p:sp>
        <p:nvSpPr>
          <p:cNvPr id="5" name="Text Placeholder 4">
            <a:extLst>
              <a:ext uri="{FF2B5EF4-FFF2-40B4-BE49-F238E27FC236}">
                <a16:creationId xmlns:a16="http://schemas.microsoft.com/office/drawing/2014/main" id="{EEF86764-4116-55D6-4947-CFF1E6085422}"/>
              </a:ext>
              <a:ext uri="{C183D7F6-B498-43B3-948B-1728B52AA6E4}">
                <adec:decorative xmlns:adec="http://schemas.microsoft.com/office/drawing/2017/decorative" val="1"/>
              </a:ext>
            </a:extLst>
          </p:cNvPr>
          <p:cNvSpPr>
            <a:spLocks noGrp="1"/>
          </p:cNvSpPr>
          <p:nvPr>
            <p:ph type="body" sz="quarter" idx="17"/>
          </p:nvPr>
        </p:nvSpPr>
        <p:spPr>
          <a:xfrm>
            <a:off x="3922692" y="1163982"/>
            <a:ext cx="8006072" cy="5316018"/>
          </a:xfrm>
        </p:spPr>
        <p:txBody>
          <a:bodyPr/>
          <a:lstStyle/>
          <a:p>
            <a:endParaRPr lang="en-AU" dirty="0"/>
          </a:p>
          <a:p>
            <a:endParaRPr lang="en-AU" dirty="0"/>
          </a:p>
        </p:txBody>
      </p:sp>
      <p:sp>
        <p:nvSpPr>
          <p:cNvPr id="15" name="TextBox 14">
            <a:extLst>
              <a:ext uri="{FF2B5EF4-FFF2-40B4-BE49-F238E27FC236}">
                <a16:creationId xmlns:a16="http://schemas.microsoft.com/office/drawing/2014/main" id="{0F661937-C950-1C5B-A872-42D38CA4CB2A}"/>
              </a:ext>
            </a:extLst>
          </p:cNvPr>
          <p:cNvSpPr txBox="1"/>
          <p:nvPr/>
        </p:nvSpPr>
        <p:spPr>
          <a:xfrm>
            <a:off x="4449429" y="1032747"/>
            <a:ext cx="6886663" cy="6176705"/>
          </a:xfrm>
          <a:prstGeom prst="rect">
            <a:avLst/>
          </a:prstGeom>
          <a:noFill/>
        </p:spPr>
        <p:txBody>
          <a:bodyPr wrap="square" lIns="0" tIns="0" rIns="0" bIns="0" rtlCol="0">
            <a:noAutofit/>
          </a:bodyPr>
          <a:lstStyle/>
          <a:p>
            <a:r>
              <a:rPr lang="en-AU" sz="2000" dirty="0"/>
              <a:t>The average reaction time for a driver who sees a hazard on the road is 1.3 seconds. </a:t>
            </a:r>
          </a:p>
          <a:p>
            <a:endParaRPr lang="en-AU" sz="2000" dirty="0"/>
          </a:p>
          <a:p>
            <a:r>
              <a:rPr lang="en-AU" sz="2000" dirty="0"/>
              <a:t>The average braking distance at the following speeds are:</a:t>
            </a:r>
          </a:p>
          <a:p>
            <a:endParaRPr lang="en-AU" sz="2000" dirty="0"/>
          </a:p>
          <a:p>
            <a:pPr>
              <a:lnSpc>
                <a:spcPct val="150000"/>
              </a:lnSpc>
            </a:pPr>
            <a:r>
              <a:rPr lang="en-AU" sz="2000" dirty="0"/>
              <a:t>a) 60 km/h = 25 m</a:t>
            </a:r>
          </a:p>
          <a:p>
            <a:pPr>
              <a:lnSpc>
                <a:spcPct val="150000"/>
              </a:lnSpc>
            </a:pPr>
            <a:r>
              <a:rPr lang="en-AU" sz="2000" dirty="0"/>
              <a:t>b) 50 km/h = 17 m</a:t>
            </a:r>
          </a:p>
          <a:p>
            <a:pPr>
              <a:lnSpc>
                <a:spcPct val="150000"/>
              </a:lnSpc>
            </a:pPr>
            <a:r>
              <a:rPr lang="en-AU" sz="2000" dirty="0"/>
              <a:t>c) 40 km/h = 12 m</a:t>
            </a:r>
          </a:p>
          <a:p>
            <a:pPr>
              <a:lnSpc>
                <a:spcPct val="150000"/>
              </a:lnSpc>
            </a:pPr>
            <a:r>
              <a:rPr lang="en-AU" sz="2000" dirty="0"/>
              <a:t>d) 30 km/h = 8 m</a:t>
            </a:r>
          </a:p>
          <a:p>
            <a:pPr>
              <a:lnSpc>
                <a:spcPct val="150000"/>
              </a:lnSpc>
            </a:pPr>
            <a:endParaRPr lang="en-AU" sz="2000" dirty="0"/>
          </a:p>
          <a:p>
            <a:pPr>
              <a:lnSpc>
                <a:spcPct val="150000"/>
              </a:lnSpc>
            </a:pPr>
            <a:r>
              <a:rPr lang="en-AU" sz="2000" dirty="0"/>
              <a:t>Calculate the stopping distance for each speed. </a:t>
            </a:r>
          </a:p>
          <a:p>
            <a:endParaRPr lang="en-AU" sz="2000" dirty="0"/>
          </a:p>
          <a:p>
            <a:pPr marL="342900" indent="-342900">
              <a:buFont typeface="Arial" panose="020B0604020202020204" pitchFamily="34" charset="0"/>
              <a:buChar char="•"/>
            </a:pPr>
            <a:endParaRPr lang="en-AU" sz="2000" dirty="0"/>
          </a:p>
          <a:p>
            <a:pPr marL="342900" indent="-342900">
              <a:buFont typeface="Arial" panose="020B0604020202020204" pitchFamily="34" charset="0"/>
              <a:buChar char="•"/>
            </a:pPr>
            <a:endParaRPr lang="en-AU" sz="2000" dirty="0"/>
          </a:p>
          <a:p>
            <a:pPr marL="342900" indent="-342900">
              <a:buFont typeface="Arial" panose="020B0604020202020204" pitchFamily="34" charset="0"/>
              <a:buChar char="•"/>
            </a:pPr>
            <a:endParaRPr lang="en-AU" sz="2000" dirty="0"/>
          </a:p>
          <a:p>
            <a:endParaRPr lang="en-AU" sz="2000" dirty="0"/>
          </a:p>
        </p:txBody>
      </p:sp>
      <p:pic>
        <p:nvPicPr>
          <p:cNvPr id="4" name="Picture 3">
            <a:extLst>
              <a:ext uri="{FF2B5EF4-FFF2-40B4-BE49-F238E27FC236}">
                <a16:creationId xmlns:a16="http://schemas.microsoft.com/office/drawing/2014/main" id="{8AD0107D-8A5A-7E8A-E43F-6AACCF30FD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2747"/>
            <a:ext cx="3885305" cy="5827958"/>
          </a:xfrm>
          <a:prstGeom prst="rect">
            <a:avLst/>
          </a:prstGeom>
        </p:spPr>
      </p:pic>
      <p:sp>
        <p:nvSpPr>
          <p:cNvPr id="9" name="Speech Bubble: Rectangle with Corners Rounded 8">
            <a:extLst>
              <a:ext uri="{FF2B5EF4-FFF2-40B4-BE49-F238E27FC236}">
                <a16:creationId xmlns:a16="http://schemas.microsoft.com/office/drawing/2014/main" id="{1F971240-C0B6-C597-A606-4C3F247B34EB}"/>
              </a:ext>
            </a:extLst>
          </p:cNvPr>
          <p:cNvSpPr/>
          <p:nvPr/>
        </p:nvSpPr>
        <p:spPr>
          <a:xfrm>
            <a:off x="4412042" y="5474450"/>
            <a:ext cx="6430129" cy="785877"/>
          </a:xfrm>
          <a:prstGeom prst="wedgeRoundRectCallout">
            <a:avLst>
              <a:gd name="adj1" fmla="val -16349"/>
              <a:gd name="adj2" fmla="val -40572"/>
              <a:gd name="adj3" fmla="val 16667"/>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1800" dirty="0"/>
              <a:t>What should the speed limit be in school zones and why?</a:t>
            </a:r>
          </a:p>
        </p:txBody>
      </p:sp>
      <p:sp>
        <p:nvSpPr>
          <p:cNvPr id="6" name="TextBox 5">
            <a:extLst>
              <a:ext uri="{FF2B5EF4-FFF2-40B4-BE49-F238E27FC236}">
                <a16:creationId xmlns:a16="http://schemas.microsoft.com/office/drawing/2014/main" id="{BF890307-EDC9-41A5-BC6F-4BE933108358}"/>
              </a:ext>
              <a:ext uri="{C183D7F6-B498-43B3-948B-1728B52AA6E4}">
                <adec:decorative xmlns:adec="http://schemas.microsoft.com/office/drawing/2017/decorative" val="1"/>
              </a:ext>
            </a:extLst>
          </p:cNvPr>
          <p:cNvSpPr txBox="1"/>
          <p:nvPr/>
        </p:nvSpPr>
        <p:spPr>
          <a:xfrm>
            <a:off x="3922692" y="6611779"/>
            <a:ext cx="6097554" cy="246221"/>
          </a:xfrm>
          <a:prstGeom prst="rect">
            <a:avLst/>
          </a:prstGeom>
          <a:noFill/>
        </p:spPr>
        <p:txBody>
          <a:bodyPr wrap="square">
            <a:spAutoFit/>
          </a:bodyPr>
          <a:lstStyle/>
          <a:p>
            <a:r>
              <a:rPr lang="en-AU" sz="1000" dirty="0"/>
              <a:t>Images generated using ChatGPT (OpenAI).</a:t>
            </a:r>
          </a:p>
        </p:txBody>
      </p:sp>
    </p:spTree>
    <p:extLst>
      <p:ext uri="{BB962C8B-B14F-4D97-AF65-F5344CB8AC3E}">
        <p14:creationId xmlns:p14="http://schemas.microsoft.com/office/powerpoint/2010/main" val="33571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A2B4C-7C30-E419-70FB-AC11F1082D3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7704CFD-544D-B423-7121-5AEC065EB6B1}"/>
              </a:ext>
            </a:extLst>
          </p:cNvPr>
          <p:cNvSpPr>
            <a:spLocks noGrp="1"/>
          </p:cNvSpPr>
          <p:nvPr>
            <p:ph type="ctrTitle"/>
          </p:nvPr>
        </p:nvSpPr>
        <p:spPr/>
        <p:txBody>
          <a:bodyPr/>
          <a:lstStyle/>
          <a:p>
            <a:r>
              <a:rPr lang="en-AU" dirty="0">
                <a:latin typeface="+mj-lt"/>
              </a:rPr>
              <a:t>Independent practice</a:t>
            </a:r>
          </a:p>
        </p:txBody>
      </p:sp>
    </p:spTree>
    <p:extLst>
      <p:ext uri="{BB962C8B-B14F-4D97-AF65-F5344CB8AC3E}">
        <p14:creationId xmlns:p14="http://schemas.microsoft.com/office/powerpoint/2010/main" val="41233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AE3CD-5CCE-B010-7503-077901D58B2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DD98B4-EB7E-C50E-CAE8-7733D58EF8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dirty="0"/>
          </a:p>
        </p:txBody>
      </p:sp>
      <p:sp>
        <p:nvSpPr>
          <p:cNvPr id="3" name="Title 2">
            <a:extLst>
              <a:ext uri="{FF2B5EF4-FFF2-40B4-BE49-F238E27FC236}">
                <a16:creationId xmlns:a16="http://schemas.microsoft.com/office/drawing/2014/main" id="{2FB0C1D3-914E-48ED-7D5C-1D10C80F1338}"/>
              </a:ext>
            </a:extLst>
          </p:cNvPr>
          <p:cNvSpPr>
            <a:spLocks noGrp="1"/>
          </p:cNvSpPr>
          <p:nvPr>
            <p:ph type="title"/>
          </p:nvPr>
        </p:nvSpPr>
        <p:spPr/>
        <p:txBody>
          <a:bodyPr/>
          <a:lstStyle/>
          <a:p>
            <a:r>
              <a:rPr lang="en-AU" dirty="0"/>
              <a:t>HSC style questions – solution (1)</a:t>
            </a:r>
          </a:p>
        </p:txBody>
      </p:sp>
      <p:sp>
        <p:nvSpPr>
          <p:cNvPr id="4" name="Text Placeholder 3">
            <a:extLst>
              <a:ext uri="{FF2B5EF4-FFF2-40B4-BE49-F238E27FC236}">
                <a16:creationId xmlns:a16="http://schemas.microsoft.com/office/drawing/2014/main" id="{3A3E0A51-8D42-9A20-D0EE-84E66F44F068}"/>
              </a:ext>
            </a:extLst>
          </p:cNvPr>
          <p:cNvSpPr>
            <a:spLocks noGrp="1"/>
          </p:cNvSpPr>
          <p:nvPr>
            <p:ph type="body" sz="quarter" idx="18"/>
          </p:nvPr>
        </p:nvSpPr>
        <p:spPr/>
        <p:txBody>
          <a:bodyPr/>
          <a:lstStyle/>
          <a:p>
            <a:r>
              <a:rPr lang="en-AU" dirty="0"/>
              <a:t>Question 1</a:t>
            </a:r>
          </a:p>
        </p:txBody>
      </p:sp>
      <p:sp>
        <p:nvSpPr>
          <p:cNvPr id="5" name="Text Placeholder 4">
            <a:extLst>
              <a:ext uri="{FF2B5EF4-FFF2-40B4-BE49-F238E27FC236}">
                <a16:creationId xmlns:a16="http://schemas.microsoft.com/office/drawing/2014/main" id="{508B263C-A448-05FC-BEDE-6A366E4554AF}"/>
              </a:ext>
            </a:extLst>
          </p:cNvPr>
          <p:cNvSpPr>
            <a:spLocks noGrp="1"/>
          </p:cNvSpPr>
          <p:nvPr>
            <p:ph type="body" sz="quarter" idx="17"/>
          </p:nvPr>
        </p:nvSpPr>
        <p:spPr/>
        <p:txBody>
          <a:bodyPr/>
          <a:lstStyle/>
          <a:p>
            <a:r>
              <a:rPr lang="en-AU" dirty="0"/>
              <a:t>A car travels at 60 km/h. The driver’s reaction time is 1.2 s. The braking distance is 24 m.</a:t>
            </a:r>
            <a:br>
              <a:rPr lang="en-AU" dirty="0"/>
            </a:br>
            <a:r>
              <a:rPr lang="en-AU" dirty="0"/>
              <a:t>What is the total stopping distance to one decimal place?</a:t>
            </a:r>
          </a:p>
          <a:p>
            <a:r>
              <a:rPr lang="en-AU" dirty="0"/>
              <a:t>A. 12.2 m</a:t>
            </a:r>
            <a:br>
              <a:rPr lang="en-AU" dirty="0"/>
            </a:br>
            <a:r>
              <a:rPr lang="en-AU" dirty="0"/>
              <a:t>B. 40.7 m</a:t>
            </a:r>
            <a:br>
              <a:rPr lang="en-AU" dirty="0"/>
            </a:br>
            <a:r>
              <a:rPr lang="en-AU" dirty="0"/>
              <a:t>C. 44.0 m</a:t>
            </a:r>
            <a:br>
              <a:rPr lang="en-AU" dirty="0"/>
            </a:br>
            <a:r>
              <a:rPr lang="en-AU" dirty="0"/>
              <a:t>D. 74.0 m</a:t>
            </a:r>
          </a:p>
          <a:p>
            <a:endParaRPr lang="en-AU"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0F0FF53-B5A8-0C59-6342-6C8FFBBEA0A5}"/>
                  </a:ext>
                </a:extLst>
              </p:cNvPr>
              <p:cNvSpPr txBox="1"/>
              <p:nvPr/>
            </p:nvSpPr>
            <p:spPr>
              <a:xfrm>
                <a:off x="4455043" y="2615610"/>
                <a:ext cx="6321112" cy="3094074"/>
              </a:xfrm>
              <a:prstGeom prst="rect">
                <a:avLst/>
              </a:prstGeom>
              <a:noFill/>
            </p:spPr>
            <p:txBody>
              <a:bodyPr wrap="square" lIns="0" tIns="0" rIns="0" bIns="0" rtlCol="0">
                <a:noAutofit/>
              </a:bodyPr>
              <a:lstStyle/>
              <a:p>
                <a:pPr algn="l">
                  <a:lnSpc>
                    <a:spcPct val="200000"/>
                  </a:lnSpc>
                </a:pPr>
                <a:r>
                  <a:rPr lang="en-AU" sz="1800" b="1" i="0" dirty="0">
                    <a:latin typeface="+mj-lt"/>
                  </a:rPr>
                  <a:t>Solution</a:t>
                </a:r>
                <a:endParaRPr lang="en-AU" sz="1800" b="1" i="1" dirty="0">
                  <a:latin typeface="Cambria Math" panose="02040503050406030204" pitchFamily="18" charset="0"/>
                </a:endParaRPr>
              </a:p>
              <a:p>
                <a:pPr algn="l">
                  <a:lnSpc>
                    <a:spcPct val="200000"/>
                  </a:lnSpc>
                </a:pPr>
                <a14:m>
                  <m:oMath xmlns:m="http://schemas.openxmlformats.org/officeDocument/2006/math">
                    <m:r>
                      <a:rPr lang="en-AU" sz="1800" b="0" i="1" smtClean="0">
                        <a:latin typeface="Cambria Math" panose="02040503050406030204" pitchFamily="18" charset="0"/>
                      </a:rPr>
                      <m:t>60 000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r>
                      <a:rPr lang="en-AU" sz="1800" b="0" i="1" smtClean="0">
                        <a:latin typeface="Cambria Math" panose="02040503050406030204" pitchFamily="18" charset="0"/>
                        <a:ea typeface="Cambria Math" panose="02040503050406030204" pitchFamily="18" charset="0"/>
                      </a:rPr>
                      <m:t>=16.66…</m:t>
                    </m:r>
                  </m:oMath>
                </a14:m>
                <a:r>
                  <a:rPr lang="en-AU" sz="1800" dirty="0"/>
                  <a:t> m/s</a:t>
                </a:r>
              </a:p>
              <a:p>
                <a:pPr>
                  <a:lnSpc>
                    <a:spcPct val="200000"/>
                  </a:lnSpc>
                </a:pPr>
                <a14:m>
                  <m:oMath xmlns:m="http://schemas.openxmlformats.org/officeDocument/2006/math">
                    <m:r>
                      <a:rPr lang="en-AU" sz="1800" i="1">
                        <a:latin typeface="Cambria Math" panose="02040503050406030204" pitchFamily="18" charset="0"/>
                        <a:ea typeface="Cambria Math" panose="02040503050406030204" pitchFamily="18" charset="0"/>
                      </a:rPr>
                      <m:t>16. </m:t>
                    </m:r>
                    <m:r>
                      <a:rPr lang="en-AU" sz="1800" b="0" i="1" smtClean="0">
                        <a:latin typeface="Cambria Math" panose="02040503050406030204" pitchFamily="18" charset="0"/>
                        <a:ea typeface="Cambria Math" panose="02040503050406030204" pitchFamily="18" charset="0"/>
                      </a:rPr>
                      <m:t>66…×1.2=20</m:t>
                    </m:r>
                  </m:oMath>
                </a14:m>
                <a:r>
                  <a:rPr lang="en-AU" sz="1800" dirty="0"/>
                  <a:t> m reaction distance</a:t>
                </a:r>
              </a:p>
              <a:p>
                <a:pPr>
                  <a:lnSpc>
                    <a:spcPct val="200000"/>
                  </a:lnSpc>
                </a:pPr>
                <a14:m>
                  <m:oMathPara xmlns:m="http://schemas.openxmlformats.org/officeDocument/2006/math">
                    <m:oMathParaPr>
                      <m:jc m:val="centerGroup"/>
                    </m:oMathParaPr>
                    <m:oMath xmlns:m="http://schemas.openxmlformats.org/officeDocument/2006/math">
                      <m:r>
                        <a:rPr lang="en-AU" sz="1800" i="1" dirty="0" smtClean="0">
                          <a:latin typeface="Cambria Math" panose="02040503050406030204" pitchFamily="18" charset="0"/>
                        </a:rPr>
                        <m:t>𝑠𝑡𝑜𝑝𝑝𝑖𝑛𝑔</m:t>
                      </m:r>
                      <m:r>
                        <a:rPr lang="en-AU" sz="1800" i="1" dirty="0" smtClean="0">
                          <a:latin typeface="Cambria Math" panose="02040503050406030204" pitchFamily="18" charset="0"/>
                        </a:rPr>
                        <m:t> </m:t>
                      </m:r>
                      <m:r>
                        <a:rPr lang="en-AU" sz="1800" i="1" dirty="0" smtClean="0">
                          <a:latin typeface="Cambria Math" panose="02040503050406030204" pitchFamily="18" charset="0"/>
                        </a:rPr>
                        <m:t>𝑑𝑖𝑠𝑡𝑎𝑛𝑐𝑒</m:t>
                      </m:r>
                      <m:r>
                        <a:rPr lang="en-AU" sz="1800" i="1" dirty="0" smtClean="0">
                          <a:latin typeface="Cambria Math" panose="02040503050406030204" pitchFamily="18" charset="0"/>
                        </a:rPr>
                        <m:t> = </m:t>
                      </m:r>
                      <m:r>
                        <a:rPr lang="en-AU" sz="1800" i="1" dirty="0" smtClean="0">
                          <a:latin typeface="Cambria Math" panose="02040503050406030204" pitchFamily="18" charset="0"/>
                        </a:rPr>
                        <m:t>𝑟𝑒𝑎𝑐𝑡𝑖𝑜𝑛</m:t>
                      </m:r>
                      <m:r>
                        <a:rPr lang="en-AU" sz="1800" i="1" dirty="0" smtClean="0">
                          <a:latin typeface="Cambria Math" panose="02040503050406030204" pitchFamily="18" charset="0"/>
                        </a:rPr>
                        <m:t> </m:t>
                      </m:r>
                      <m:r>
                        <a:rPr lang="en-AU" sz="1800" i="1" dirty="0" smtClean="0">
                          <a:latin typeface="Cambria Math" panose="02040503050406030204" pitchFamily="18" charset="0"/>
                        </a:rPr>
                        <m:t>𝑑𝑖𝑠𝑡𝑎𝑛𝑐𝑒</m:t>
                      </m:r>
                      <m:r>
                        <a:rPr lang="en-AU" sz="1800" i="1" dirty="0" smtClean="0">
                          <a:latin typeface="Cambria Math" panose="02040503050406030204" pitchFamily="18" charset="0"/>
                        </a:rPr>
                        <m:t> + </m:t>
                      </m:r>
                      <m:r>
                        <a:rPr lang="en-AU" sz="1800" i="1" dirty="0" smtClean="0">
                          <a:latin typeface="Cambria Math" panose="02040503050406030204" pitchFamily="18" charset="0"/>
                        </a:rPr>
                        <m:t>𝑏𝑟𝑎𝑘𝑖𝑛𝑔</m:t>
                      </m:r>
                      <m:r>
                        <a:rPr lang="en-AU" sz="1800" i="1" dirty="0" smtClean="0">
                          <a:latin typeface="Cambria Math" panose="02040503050406030204" pitchFamily="18" charset="0"/>
                        </a:rPr>
                        <m:t> </m:t>
                      </m:r>
                      <m:r>
                        <a:rPr lang="en-AU" sz="1800" i="1" dirty="0" smtClean="0">
                          <a:latin typeface="Cambria Math" panose="02040503050406030204" pitchFamily="18" charset="0"/>
                        </a:rPr>
                        <m:t>𝑑𝑖𝑠𝑡𝑎𝑛𝑐𝑒</m:t>
                      </m:r>
                    </m:oMath>
                  </m:oMathPara>
                </a14:m>
                <a:endParaRPr lang="en-AU" sz="1800" dirty="0"/>
              </a:p>
              <a:p>
                <a:pPr>
                  <a:lnSpc>
                    <a:spcPct val="200000"/>
                  </a:lnSpc>
                </a:pPr>
                <a:r>
                  <a:rPr lang="en-AU" sz="1800" dirty="0"/>
                  <a:t>20 + 24 = 44 m stopping distance</a:t>
                </a:r>
              </a:p>
              <a:p>
                <a:pPr>
                  <a:lnSpc>
                    <a:spcPct val="200000"/>
                  </a:lnSpc>
                </a:pPr>
                <a14:m>
                  <m:oMath xmlns:m="http://schemas.openxmlformats.org/officeDocument/2006/math">
                    <m:r>
                      <a:rPr lang="en-AU" sz="1800" i="1" smtClean="0">
                        <a:latin typeface="Cambria Math" panose="02040503050406030204" pitchFamily="18" charset="0"/>
                        <a:ea typeface="Cambria Math" panose="02040503050406030204" pitchFamily="18" charset="0"/>
                      </a:rPr>
                      <m:t>∴</m:t>
                    </m:r>
                  </m:oMath>
                </a14:m>
                <a:r>
                  <a:rPr lang="en-AU" sz="1800" dirty="0"/>
                  <a:t> Solution = C</a:t>
                </a:r>
              </a:p>
              <a:p>
                <a:pPr algn="l">
                  <a:lnSpc>
                    <a:spcPct val="200000"/>
                  </a:lnSpc>
                </a:pPr>
                <a:endParaRPr lang="en-AU" sz="1800" dirty="0"/>
              </a:p>
            </p:txBody>
          </p:sp>
        </mc:Choice>
        <mc:Fallback xmlns="">
          <p:sp>
            <p:nvSpPr>
              <p:cNvPr id="6" name="TextBox 5">
                <a:extLst>
                  <a:ext uri="{FF2B5EF4-FFF2-40B4-BE49-F238E27FC236}">
                    <a16:creationId xmlns:a16="http://schemas.microsoft.com/office/drawing/2014/main" id="{00F0FF53-B5A8-0C59-6342-6C8FFBBEA0A5}"/>
                  </a:ext>
                </a:extLst>
              </p:cNvPr>
              <p:cNvSpPr txBox="1">
                <a:spLocks noRot="1" noChangeAspect="1" noMove="1" noResize="1" noEditPoints="1" noAdjustHandles="1" noChangeArrowheads="1" noChangeShapeType="1" noTextEdit="1"/>
              </p:cNvSpPr>
              <p:nvPr/>
            </p:nvSpPr>
            <p:spPr>
              <a:xfrm>
                <a:off x="4455043" y="2615610"/>
                <a:ext cx="6321112" cy="3094074"/>
              </a:xfrm>
              <a:prstGeom prst="rect">
                <a:avLst/>
              </a:prstGeom>
              <a:blipFill>
                <a:blip r:embed="rId2"/>
                <a:stretch>
                  <a:fillRect l="-2314" b="-8465"/>
                </a:stretch>
              </a:blipFill>
            </p:spPr>
            <p:txBody>
              <a:bodyPr/>
              <a:lstStyle/>
              <a:p>
                <a:r>
                  <a:rPr lang="en-AU">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6A4E967A-66A6-DE39-8198-D731D3C39AE6}"/>
                  </a:ext>
                  <a:ext uri="{C183D7F6-B498-43B3-948B-1728B52AA6E4}">
                    <adec:decorative xmlns:adec="http://schemas.microsoft.com/office/drawing/2017/decorative" val="1"/>
                  </a:ext>
                </a:extLst>
              </p14:cNvPr>
              <p14:cNvContentPartPr/>
              <p14:nvPr/>
            </p14:nvContentPartPr>
            <p14:xfrm>
              <a:off x="372031" y="3763917"/>
              <a:ext cx="1180440" cy="74520"/>
            </p14:xfrm>
          </p:contentPart>
        </mc:Choice>
        <mc:Fallback xmlns="">
          <p:pic>
            <p:nvPicPr>
              <p:cNvPr id="8" name="Ink 7">
                <a:extLst>
                  <a:ext uri="{FF2B5EF4-FFF2-40B4-BE49-F238E27FC236}">
                    <a16:creationId xmlns:a16="http://schemas.microsoft.com/office/drawing/2014/main" id="{6A4E967A-66A6-DE39-8198-D731D3C39AE6}"/>
                  </a:ext>
                  <a:ext uri="{C183D7F6-B498-43B3-948B-1728B52AA6E4}">
                    <adec:decorative xmlns:adec="http://schemas.microsoft.com/office/drawing/2017/decorative" val="1"/>
                  </a:ext>
                </a:extLst>
              </p:cNvPr>
              <p:cNvPicPr/>
              <p:nvPr/>
            </p:nvPicPr>
            <p:blipFill>
              <a:blip r:embed="rId5"/>
              <a:stretch>
                <a:fillRect/>
              </a:stretch>
            </p:blipFill>
            <p:spPr>
              <a:xfrm>
                <a:off x="300031" y="3619917"/>
                <a:ext cx="1324080" cy="362160"/>
              </a:xfrm>
              <a:prstGeom prst="rect">
                <a:avLst/>
              </a:prstGeom>
            </p:spPr>
          </p:pic>
        </mc:Fallback>
      </mc:AlternateContent>
    </p:spTree>
    <p:extLst>
      <p:ext uri="{BB962C8B-B14F-4D97-AF65-F5344CB8AC3E}">
        <p14:creationId xmlns:p14="http://schemas.microsoft.com/office/powerpoint/2010/main" val="3123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70416" y="1894417"/>
            <a:ext cx="11303000" cy="417492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600"/>
              </a:spcAft>
            </a:pPr>
            <a:r>
              <a:rPr lang="en-AU" sz="2000" b="1" dirty="0">
                <a:solidFill>
                  <a:schemeClr val="accent1"/>
                </a:solidFill>
                <a:latin typeface="+mj-lt"/>
                <a:cs typeface="Arial" panose="020B0604020202020204" pitchFamily="34" charset="0"/>
              </a:rPr>
              <a:t>Learning intentions</a:t>
            </a:r>
            <a:endParaRPr lang="en-AU" sz="2000" b="1" dirty="0">
              <a:solidFill>
                <a:schemeClr val="accent1"/>
              </a:solidFill>
              <a:latin typeface="+mj-lt"/>
              <a:ea typeface="+mn-lt"/>
              <a:cs typeface="Arial" panose="020B0604020202020204" pitchFamily="34" charset="0"/>
            </a:endParaRP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To understand how distance, speed and time are connected in practical situations.</a:t>
            </a:r>
          </a:p>
          <a:p>
            <a:pPr marL="342900" indent="-342900">
              <a:lnSpc>
                <a:spcPct val="150000"/>
              </a:lnSpc>
              <a:spcAft>
                <a:spcPts val="600"/>
              </a:spcAft>
              <a:buFont typeface="Arial" panose="020B0604020202020204" pitchFamily="34" charset="0"/>
              <a:buChar char="•"/>
            </a:pPr>
            <a:r>
              <a:rPr lang="en-AU" sz="2000" dirty="0">
                <a:cs typeface="Arial" panose="020B0604020202020204" pitchFamily="34" charset="0"/>
              </a:rPr>
              <a:t>To be able to apply the stopping-distance formula to real-world problems.</a:t>
            </a:r>
          </a:p>
          <a:p>
            <a:pPr>
              <a:lnSpc>
                <a:spcPct val="150000"/>
              </a:lnSpc>
              <a:spcAft>
                <a:spcPts val="600"/>
              </a:spcAft>
            </a:pPr>
            <a:r>
              <a:rPr lang="en-AU" sz="2000" b="1" dirty="0">
                <a:solidFill>
                  <a:schemeClr val="accent1"/>
                </a:solidFill>
                <a:latin typeface="+mj-lt"/>
                <a:cs typeface="Arial" panose="020B0604020202020204" pitchFamily="34" charset="0"/>
              </a:rPr>
              <a:t>Success criteria</a:t>
            </a:r>
            <a:endParaRPr lang="en-US" sz="2000" dirty="0">
              <a:solidFill>
                <a:schemeClr val="accent1"/>
              </a:solidFill>
              <a:latin typeface="+mj-lt"/>
              <a:cs typeface="Arial" panose="020B0604020202020204" pitchFamily="34" charset="0"/>
            </a:endParaRPr>
          </a:p>
          <a:p>
            <a:pPr marL="342900" indent="-342900">
              <a:lnSpc>
                <a:spcPct val="150000"/>
              </a:lnSpc>
              <a:spcAft>
                <a:spcPts val="600"/>
              </a:spcAft>
              <a:buFont typeface="Arial"/>
              <a:buChar char="•"/>
            </a:pPr>
            <a:r>
              <a:rPr lang="en-AU" sz="2000" dirty="0">
                <a:cs typeface="Arial" panose="020B0604020202020204" pitchFamily="34" charset="0"/>
              </a:rPr>
              <a:t>I can calculate distance, speed and time.</a:t>
            </a:r>
          </a:p>
          <a:p>
            <a:pPr marL="342900" indent="-342900">
              <a:lnSpc>
                <a:spcPct val="150000"/>
              </a:lnSpc>
              <a:spcAft>
                <a:spcPts val="600"/>
              </a:spcAft>
              <a:buFont typeface="Arial"/>
              <a:buChar char="•"/>
            </a:pPr>
            <a:r>
              <a:rPr lang="en-AU" sz="2000" dirty="0">
                <a:cs typeface="Arial" panose="020B0604020202020204" pitchFamily="34" charset="0"/>
              </a:rPr>
              <a:t>I can convert common units involving distance and time. </a:t>
            </a:r>
          </a:p>
          <a:p>
            <a:pPr marL="342900" indent="-342900">
              <a:lnSpc>
                <a:spcPct val="150000"/>
              </a:lnSpc>
              <a:spcAft>
                <a:spcPts val="600"/>
              </a:spcAft>
              <a:buFont typeface="Arial"/>
              <a:buChar char="•"/>
            </a:pPr>
            <a:r>
              <a:rPr lang="en-AU" sz="2000" dirty="0">
                <a:cs typeface="Arial" panose="020B0604020202020204" pitchFamily="34" charset="0"/>
              </a:rPr>
              <a:t>I can use the stopping distance formula to solve problems.</a:t>
            </a:r>
          </a:p>
          <a:p>
            <a:pPr marL="342900" indent="-342900">
              <a:lnSpc>
                <a:spcPct val="150000"/>
              </a:lnSpc>
              <a:spcAft>
                <a:spcPts val="600"/>
              </a:spcAft>
              <a:buFont typeface="Arial"/>
              <a:buChar char="•"/>
            </a:pPr>
            <a:r>
              <a:rPr lang="en-AU" sz="2000" dirty="0">
                <a:cs typeface="Arial" panose="020B0604020202020204" pitchFamily="34" charset="0"/>
              </a:rPr>
              <a:t>I can explain the components of stopping distance and how different factors influence it.</a:t>
            </a: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a:t>
            </a:fld>
            <a:endParaRPr lang="en-AU" dirty="0"/>
          </a:p>
        </p:txBody>
      </p:sp>
    </p:spTree>
    <p:extLst>
      <p:ext uri="{BB962C8B-B14F-4D97-AF65-F5344CB8AC3E}">
        <p14:creationId xmlns:p14="http://schemas.microsoft.com/office/powerpoint/2010/main" val="3648967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1FEFE-6D07-179D-F7C5-2AF00F08293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2EED3C-8AC0-1CD1-8656-2EF68A638F5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dirty="0"/>
          </a:p>
        </p:txBody>
      </p:sp>
      <p:sp>
        <p:nvSpPr>
          <p:cNvPr id="3" name="Title 2">
            <a:extLst>
              <a:ext uri="{FF2B5EF4-FFF2-40B4-BE49-F238E27FC236}">
                <a16:creationId xmlns:a16="http://schemas.microsoft.com/office/drawing/2014/main" id="{C4CC5BE9-D492-8788-0F27-C77A2EC3D93B}"/>
              </a:ext>
            </a:extLst>
          </p:cNvPr>
          <p:cNvSpPr>
            <a:spLocks noGrp="1"/>
          </p:cNvSpPr>
          <p:nvPr>
            <p:ph type="title"/>
          </p:nvPr>
        </p:nvSpPr>
        <p:spPr/>
        <p:txBody>
          <a:bodyPr/>
          <a:lstStyle/>
          <a:p>
            <a:r>
              <a:rPr lang="en-AU" dirty="0"/>
              <a:t>HSC style questions – solution (2)</a:t>
            </a:r>
          </a:p>
        </p:txBody>
      </p:sp>
      <p:sp>
        <p:nvSpPr>
          <p:cNvPr id="4" name="Text Placeholder 3">
            <a:extLst>
              <a:ext uri="{FF2B5EF4-FFF2-40B4-BE49-F238E27FC236}">
                <a16:creationId xmlns:a16="http://schemas.microsoft.com/office/drawing/2014/main" id="{28E99B11-516C-1CD8-A6C2-2EBD9A4E2C38}"/>
              </a:ext>
            </a:extLst>
          </p:cNvPr>
          <p:cNvSpPr>
            <a:spLocks noGrp="1"/>
          </p:cNvSpPr>
          <p:nvPr>
            <p:ph type="body" sz="quarter" idx="18"/>
          </p:nvPr>
        </p:nvSpPr>
        <p:spPr/>
        <p:txBody>
          <a:bodyPr/>
          <a:lstStyle/>
          <a:p>
            <a:r>
              <a:rPr lang="en-AU" dirty="0"/>
              <a:t>Question 2</a:t>
            </a:r>
          </a:p>
        </p:txBody>
      </p:sp>
      <p:sp>
        <p:nvSpPr>
          <p:cNvPr id="5" name="Text Placeholder 4">
            <a:extLst>
              <a:ext uri="{FF2B5EF4-FFF2-40B4-BE49-F238E27FC236}">
                <a16:creationId xmlns:a16="http://schemas.microsoft.com/office/drawing/2014/main" id="{CE86DB1C-7CD8-AC11-C679-C4F7166276A5}"/>
              </a:ext>
            </a:extLst>
          </p:cNvPr>
          <p:cNvSpPr>
            <a:spLocks noGrp="1"/>
          </p:cNvSpPr>
          <p:nvPr>
            <p:ph type="body" sz="quarter" idx="17"/>
          </p:nvPr>
        </p:nvSpPr>
        <p:spPr/>
        <p:txBody>
          <a:bodyPr/>
          <a:lstStyle/>
          <a:p>
            <a:r>
              <a:rPr lang="en-AU" dirty="0"/>
              <a:t>A driver has a reaction time of 0.9 s. The car travels at 72 km/h and has a braking distance of 36 m.</a:t>
            </a:r>
            <a:br>
              <a:rPr lang="en-AU" dirty="0"/>
            </a:br>
            <a:r>
              <a:rPr lang="en-AU" dirty="0"/>
              <a:t>What is the reaction distance to the nearest metre?</a:t>
            </a:r>
          </a:p>
          <a:p>
            <a:r>
              <a:rPr lang="en-AU" dirty="0"/>
              <a:t>A. 18 m</a:t>
            </a:r>
            <a:br>
              <a:rPr lang="en-AU" dirty="0"/>
            </a:br>
            <a:r>
              <a:rPr lang="en-AU" dirty="0"/>
              <a:t>B. 29 m</a:t>
            </a:r>
            <a:br>
              <a:rPr lang="en-AU" dirty="0"/>
            </a:br>
            <a:r>
              <a:rPr lang="en-AU" dirty="0"/>
              <a:t>C. 45 m</a:t>
            </a:r>
            <a:br>
              <a:rPr lang="en-AU" dirty="0"/>
            </a:br>
            <a:r>
              <a:rPr lang="en-AU" dirty="0"/>
              <a:t>D. 54 m</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E8C576B-DBDA-D8F9-DD44-2B26CD29E383}"/>
                  </a:ext>
                </a:extLst>
              </p:cNvPr>
              <p:cNvSpPr txBox="1"/>
              <p:nvPr/>
            </p:nvSpPr>
            <p:spPr>
              <a:xfrm>
                <a:off x="4978382" y="2541182"/>
                <a:ext cx="6145618" cy="2254102"/>
              </a:xfrm>
              <a:prstGeom prst="rect">
                <a:avLst/>
              </a:prstGeom>
              <a:noFill/>
            </p:spPr>
            <p:txBody>
              <a:bodyPr wrap="square" lIns="0" tIns="0" rIns="0" bIns="0" rtlCol="0">
                <a:noAutofit/>
              </a:bodyPr>
              <a:lstStyle/>
              <a:p>
                <a:pPr algn="l">
                  <a:lnSpc>
                    <a:spcPct val="200000"/>
                  </a:lnSpc>
                </a:pPr>
                <a:r>
                  <a:rPr lang="en-AU" sz="1800" b="1" i="0" dirty="0">
                    <a:latin typeface="+mj-lt"/>
                  </a:rPr>
                  <a:t>Solution</a:t>
                </a:r>
                <a:endParaRPr lang="en-AU" sz="1800" b="1" i="1" dirty="0">
                  <a:latin typeface="Cambria Math" panose="02040503050406030204" pitchFamily="18" charset="0"/>
                </a:endParaRPr>
              </a:p>
              <a:p>
                <a:pPr algn="l">
                  <a:lnSpc>
                    <a:spcPct val="200000"/>
                  </a:lnSpc>
                </a:pPr>
                <a14:m>
                  <m:oMath xmlns:m="http://schemas.openxmlformats.org/officeDocument/2006/math">
                    <m:r>
                      <a:rPr lang="en-AU" sz="1800" i="1">
                        <a:latin typeface="Cambria Math" panose="02040503050406030204" pitchFamily="18" charset="0"/>
                      </a:rPr>
                      <m:t>7</m:t>
                    </m:r>
                    <m:r>
                      <a:rPr lang="en-AU" sz="1800" b="0" i="1" smtClean="0">
                        <a:latin typeface="Cambria Math" panose="02040503050406030204" pitchFamily="18" charset="0"/>
                      </a:rPr>
                      <m:t>2 000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r>
                      <a:rPr lang="en-AU" sz="1800" b="0" i="1" smtClean="0">
                        <a:latin typeface="Cambria Math" panose="02040503050406030204" pitchFamily="18" charset="0"/>
                        <a:ea typeface="Cambria Math" panose="02040503050406030204" pitchFamily="18" charset="0"/>
                      </a:rPr>
                      <m:t>=20</m:t>
                    </m:r>
                  </m:oMath>
                </a14:m>
                <a:r>
                  <a:rPr lang="en-AU" sz="1800" dirty="0"/>
                  <a:t> m/s</a:t>
                </a:r>
              </a:p>
              <a:p>
                <a:pPr>
                  <a:lnSpc>
                    <a:spcPct val="200000"/>
                  </a:lnSpc>
                </a:pPr>
                <a14:m>
                  <m:oMath xmlns:m="http://schemas.openxmlformats.org/officeDocument/2006/math">
                    <m:r>
                      <a:rPr lang="en-AU" sz="1800" i="1" smtClean="0">
                        <a:latin typeface="Cambria Math" panose="02040503050406030204" pitchFamily="18" charset="0"/>
                        <a:ea typeface="Cambria Math" panose="02040503050406030204" pitchFamily="18" charset="0"/>
                      </a:rPr>
                      <m:t>2</m:t>
                    </m:r>
                    <m:r>
                      <a:rPr lang="en-AU" sz="1800" b="0" i="1" smtClean="0">
                        <a:latin typeface="Cambria Math" panose="02040503050406030204" pitchFamily="18" charset="0"/>
                        <a:ea typeface="Cambria Math" panose="02040503050406030204" pitchFamily="18" charset="0"/>
                      </a:rPr>
                      <m:t>0×0.9=18</m:t>
                    </m:r>
                  </m:oMath>
                </a14:m>
                <a:r>
                  <a:rPr lang="en-AU" sz="1800" dirty="0"/>
                  <a:t> m reaction distance</a:t>
                </a:r>
              </a:p>
              <a:p>
                <a:pPr>
                  <a:lnSpc>
                    <a:spcPct val="200000"/>
                  </a:lnSpc>
                </a:pPr>
                <a14:m>
                  <m:oMath xmlns:m="http://schemas.openxmlformats.org/officeDocument/2006/math">
                    <m:r>
                      <a:rPr lang="en-AU" sz="1800" i="1" smtClean="0">
                        <a:latin typeface="Cambria Math" panose="02040503050406030204" pitchFamily="18" charset="0"/>
                        <a:ea typeface="Cambria Math" panose="02040503050406030204" pitchFamily="18" charset="0"/>
                      </a:rPr>
                      <m:t>∴</m:t>
                    </m:r>
                  </m:oMath>
                </a14:m>
                <a:r>
                  <a:rPr lang="en-AU" sz="1800" dirty="0"/>
                  <a:t> Solution = A</a:t>
                </a:r>
              </a:p>
              <a:p>
                <a:pPr algn="l">
                  <a:lnSpc>
                    <a:spcPct val="200000"/>
                  </a:lnSpc>
                </a:pPr>
                <a:endParaRPr lang="en-AU" sz="1800" dirty="0"/>
              </a:p>
            </p:txBody>
          </p:sp>
        </mc:Choice>
        <mc:Fallback xmlns="">
          <p:sp>
            <p:nvSpPr>
              <p:cNvPr id="6" name="TextBox 5">
                <a:extLst>
                  <a:ext uri="{FF2B5EF4-FFF2-40B4-BE49-F238E27FC236}">
                    <a16:creationId xmlns:a16="http://schemas.microsoft.com/office/drawing/2014/main" id="{0E8C576B-DBDA-D8F9-DD44-2B26CD29E383}"/>
                  </a:ext>
                </a:extLst>
              </p:cNvPr>
              <p:cNvSpPr txBox="1">
                <a:spLocks noRot="1" noChangeAspect="1" noMove="1" noResize="1" noEditPoints="1" noAdjustHandles="1" noChangeArrowheads="1" noChangeShapeType="1" noTextEdit="1"/>
              </p:cNvSpPr>
              <p:nvPr/>
            </p:nvSpPr>
            <p:spPr>
              <a:xfrm>
                <a:off x="4978382" y="2541182"/>
                <a:ext cx="6145618" cy="2254102"/>
              </a:xfrm>
              <a:prstGeom prst="rect">
                <a:avLst/>
              </a:prstGeom>
              <a:blipFill>
                <a:blip r:embed="rId2"/>
                <a:stretch>
                  <a:fillRect l="-2381"/>
                </a:stretch>
              </a:blipFill>
            </p:spPr>
            <p:txBody>
              <a:bodyPr/>
              <a:lstStyle/>
              <a:p>
                <a:r>
                  <a:rPr lang="en-AU">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A718040D-839C-84E9-BC68-1637637E040A}"/>
                  </a:ext>
                  <a:ext uri="{C183D7F6-B498-43B3-948B-1728B52AA6E4}">
                    <adec:decorative xmlns:adec="http://schemas.microsoft.com/office/drawing/2017/decorative" val="1"/>
                  </a:ext>
                </a:extLst>
              </p14:cNvPr>
              <p14:cNvContentPartPr/>
              <p14:nvPr/>
            </p14:nvContentPartPr>
            <p14:xfrm>
              <a:off x="318751" y="2868597"/>
              <a:ext cx="966600" cy="23760"/>
            </p14:xfrm>
          </p:contentPart>
        </mc:Choice>
        <mc:Fallback xmlns="">
          <p:pic>
            <p:nvPicPr>
              <p:cNvPr id="7" name="Ink 6">
                <a:extLst>
                  <a:ext uri="{FF2B5EF4-FFF2-40B4-BE49-F238E27FC236}">
                    <a16:creationId xmlns:a16="http://schemas.microsoft.com/office/drawing/2014/main" id="{A718040D-839C-84E9-BC68-1637637E040A}"/>
                  </a:ext>
                  <a:ext uri="{C183D7F6-B498-43B3-948B-1728B52AA6E4}">
                    <adec:decorative xmlns:adec="http://schemas.microsoft.com/office/drawing/2017/decorative" val="1"/>
                  </a:ext>
                </a:extLst>
              </p:cNvPr>
              <p:cNvPicPr/>
              <p:nvPr/>
            </p:nvPicPr>
            <p:blipFill>
              <a:blip r:embed="rId4"/>
              <a:stretch>
                <a:fillRect/>
              </a:stretch>
            </p:blipFill>
            <p:spPr>
              <a:xfrm>
                <a:off x="246751" y="2724597"/>
                <a:ext cx="1110240" cy="311400"/>
              </a:xfrm>
              <a:prstGeom prst="rect">
                <a:avLst/>
              </a:prstGeom>
            </p:spPr>
          </p:pic>
        </mc:Fallback>
      </mc:AlternateContent>
    </p:spTree>
    <p:extLst>
      <p:ext uri="{BB962C8B-B14F-4D97-AF65-F5344CB8AC3E}">
        <p14:creationId xmlns:p14="http://schemas.microsoft.com/office/powerpoint/2010/main" val="20749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4D434-B604-507E-FEC4-02D842DBE65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2F5E11-95E0-4709-F37C-C999E19D2C0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dirty="0"/>
          </a:p>
        </p:txBody>
      </p:sp>
      <p:sp>
        <p:nvSpPr>
          <p:cNvPr id="3" name="Title 2">
            <a:extLst>
              <a:ext uri="{FF2B5EF4-FFF2-40B4-BE49-F238E27FC236}">
                <a16:creationId xmlns:a16="http://schemas.microsoft.com/office/drawing/2014/main" id="{A34342EE-97B4-AC42-3575-B6AEEC73F5AC}"/>
              </a:ext>
            </a:extLst>
          </p:cNvPr>
          <p:cNvSpPr>
            <a:spLocks noGrp="1"/>
          </p:cNvSpPr>
          <p:nvPr>
            <p:ph type="title"/>
          </p:nvPr>
        </p:nvSpPr>
        <p:spPr/>
        <p:txBody>
          <a:bodyPr/>
          <a:lstStyle/>
          <a:p>
            <a:r>
              <a:rPr lang="en-AU" dirty="0"/>
              <a:t>HSC Style questions – solution (3) </a:t>
            </a:r>
          </a:p>
        </p:txBody>
      </p:sp>
      <p:sp>
        <p:nvSpPr>
          <p:cNvPr id="4" name="Text Placeholder 3">
            <a:extLst>
              <a:ext uri="{FF2B5EF4-FFF2-40B4-BE49-F238E27FC236}">
                <a16:creationId xmlns:a16="http://schemas.microsoft.com/office/drawing/2014/main" id="{71F00D0C-B5E2-07F3-4600-09BDFC6778AD}"/>
              </a:ext>
            </a:extLst>
          </p:cNvPr>
          <p:cNvSpPr>
            <a:spLocks noGrp="1"/>
          </p:cNvSpPr>
          <p:nvPr>
            <p:ph type="body" sz="quarter" idx="18"/>
          </p:nvPr>
        </p:nvSpPr>
        <p:spPr/>
        <p:txBody>
          <a:bodyPr/>
          <a:lstStyle/>
          <a:p>
            <a:r>
              <a:rPr lang="en-AU" dirty="0"/>
              <a:t>Question 3</a:t>
            </a:r>
          </a:p>
        </p:txBody>
      </p:sp>
      <p:sp>
        <p:nvSpPr>
          <p:cNvPr id="5" name="Text Placeholder 4">
            <a:extLst>
              <a:ext uri="{FF2B5EF4-FFF2-40B4-BE49-F238E27FC236}">
                <a16:creationId xmlns:a16="http://schemas.microsoft.com/office/drawing/2014/main" id="{5BBF9CB6-52CC-1ECE-775F-5B82E4B58751}"/>
              </a:ext>
            </a:extLst>
          </p:cNvPr>
          <p:cNvSpPr>
            <a:spLocks noGrp="1"/>
          </p:cNvSpPr>
          <p:nvPr>
            <p:ph type="body" sz="quarter" idx="17"/>
          </p:nvPr>
        </p:nvSpPr>
        <p:spPr/>
        <p:txBody>
          <a:bodyPr/>
          <a:lstStyle/>
          <a:p>
            <a:r>
              <a:rPr lang="en-AU" dirty="0"/>
              <a:t>A car is travelling at 90 km/h and the driver has a reaction time of 1.1 s. The stopping distance is 79 m.</a:t>
            </a:r>
            <a:br>
              <a:rPr lang="en-AU" dirty="0"/>
            </a:br>
            <a:r>
              <a:rPr lang="en-AU" dirty="0"/>
              <a:t>What is the braking distance?</a:t>
            </a:r>
          </a:p>
          <a:p>
            <a:r>
              <a:rPr lang="en-AU" dirty="0"/>
              <a:t>A. 27.5 m</a:t>
            </a:r>
            <a:br>
              <a:rPr lang="en-AU" dirty="0"/>
            </a:br>
            <a:r>
              <a:rPr lang="en-AU" dirty="0"/>
              <a:t>B. 51.5 m</a:t>
            </a:r>
            <a:br>
              <a:rPr lang="en-AU" dirty="0"/>
            </a:br>
            <a:r>
              <a:rPr lang="en-AU" dirty="0"/>
              <a:t>C. 55.0 m</a:t>
            </a:r>
            <a:br>
              <a:rPr lang="en-AU" dirty="0"/>
            </a:br>
            <a:r>
              <a:rPr lang="en-AU" dirty="0"/>
              <a:t>D. 106.5 m</a:t>
            </a:r>
          </a:p>
          <a:p>
            <a:endParaRPr lang="en-AU"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98312F7-8868-3B55-00D3-CAFACB42CEA2}"/>
                  </a:ext>
                </a:extLst>
              </p:cNvPr>
              <p:cNvSpPr txBox="1"/>
              <p:nvPr/>
            </p:nvSpPr>
            <p:spPr>
              <a:xfrm>
                <a:off x="4957117" y="2560095"/>
                <a:ext cx="6271321" cy="2590244"/>
              </a:xfrm>
              <a:prstGeom prst="rect">
                <a:avLst/>
              </a:prstGeom>
              <a:noFill/>
            </p:spPr>
            <p:txBody>
              <a:bodyPr wrap="square" lIns="0" tIns="0" rIns="0" bIns="0" rtlCol="0">
                <a:noAutofit/>
              </a:bodyPr>
              <a:lstStyle/>
              <a:p>
                <a:pPr algn="l">
                  <a:lnSpc>
                    <a:spcPct val="200000"/>
                  </a:lnSpc>
                </a:pPr>
                <a:r>
                  <a:rPr lang="en-AU" sz="1800" b="1" i="0" dirty="0">
                    <a:latin typeface="+mj-lt"/>
                  </a:rPr>
                  <a:t>Solution</a:t>
                </a:r>
                <a:endParaRPr lang="en-AU" sz="1800" b="1" i="1" dirty="0">
                  <a:latin typeface="Cambria Math" panose="02040503050406030204" pitchFamily="18" charset="0"/>
                </a:endParaRPr>
              </a:p>
              <a:p>
                <a:pPr algn="l">
                  <a:lnSpc>
                    <a:spcPct val="200000"/>
                  </a:lnSpc>
                </a:pPr>
                <a14:m>
                  <m:oMath xmlns:m="http://schemas.openxmlformats.org/officeDocument/2006/math">
                    <m:r>
                      <a:rPr lang="en-AU" sz="1800" i="1">
                        <a:latin typeface="Cambria Math" panose="02040503050406030204" pitchFamily="18" charset="0"/>
                      </a:rPr>
                      <m:t>9</m:t>
                    </m:r>
                    <m:r>
                      <a:rPr lang="en-AU" sz="1800" b="0" i="1" smtClean="0">
                        <a:latin typeface="Cambria Math" panose="02040503050406030204" pitchFamily="18" charset="0"/>
                      </a:rPr>
                      <m:t>0 000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r>
                      <a:rPr lang="en-AU" sz="1800" b="0" i="1" smtClean="0">
                        <a:latin typeface="Cambria Math" panose="02040503050406030204" pitchFamily="18" charset="0"/>
                        <a:ea typeface="Cambria Math" panose="02040503050406030204" pitchFamily="18" charset="0"/>
                      </a:rPr>
                      <m:t>=25</m:t>
                    </m:r>
                  </m:oMath>
                </a14:m>
                <a:r>
                  <a:rPr lang="en-AU" sz="1800" dirty="0"/>
                  <a:t> m/s</a:t>
                </a:r>
              </a:p>
              <a:p>
                <a:pPr>
                  <a:lnSpc>
                    <a:spcPct val="200000"/>
                  </a:lnSpc>
                </a:pPr>
                <a14:m>
                  <m:oMath xmlns:m="http://schemas.openxmlformats.org/officeDocument/2006/math">
                    <m:r>
                      <a:rPr lang="en-AU" sz="1800" b="0" i="1" smtClean="0">
                        <a:latin typeface="Cambria Math" panose="02040503050406030204" pitchFamily="18" charset="0"/>
                        <a:ea typeface="Cambria Math" panose="02040503050406030204" pitchFamily="18" charset="0"/>
                      </a:rPr>
                      <m:t>25</m:t>
                    </m:r>
                    <m:r>
                      <a:rPr lang="en-AU" sz="180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1.1=27.5</m:t>
                    </m:r>
                  </m:oMath>
                </a14:m>
                <a:r>
                  <a:rPr lang="en-AU" sz="1800" dirty="0"/>
                  <a:t> m reaction distance</a:t>
                </a:r>
              </a:p>
              <a:p>
                <a:pPr>
                  <a:lnSpc>
                    <a:spcPct val="200000"/>
                  </a:lnSpc>
                </a:pPr>
                <a14:m>
                  <m:oMathPara xmlns:m="http://schemas.openxmlformats.org/officeDocument/2006/math">
                    <m:oMathParaPr>
                      <m:jc m:val="centerGroup"/>
                    </m:oMathParaPr>
                    <m:oMath xmlns:m="http://schemas.openxmlformats.org/officeDocument/2006/math">
                      <m:r>
                        <a:rPr lang="en-AU" sz="1800" i="1" dirty="0" smtClean="0">
                          <a:latin typeface="Cambria Math" panose="02040503050406030204" pitchFamily="18" charset="0"/>
                        </a:rPr>
                        <m:t>𝑠𝑡𝑜𝑝𝑝𝑖𝑛𝑔</m:t>
                      </m:r>
                      <m:r>
                        <a:rPr lang="en-AU" sz="1800" i="1" dirty="0" smtClean="0">
                          <a:latin typeface="Cambria Math" panose="02040503050406030204" pitchFamily="18" charset="0"/>
                        </a:rPr>
                        <m:t> </m:t>
                      </m:r>
                      <m:r>
                        <a:rPr lang="en-AU" sz="1800" i="1" dirty="0" smtClean="0">
                          <a:latin typeface="Cambria Math" panose="02040503050406030204" pitchFamily="18" charset="0"/>
                        </a:rPr>
                        <m:t>𝑑𝑖𝑠𝑡𝑎𝑛𝑐𝑒</m:t>
                      </m:r>
                      <m:r>
                        <a:rPr lang="en-AU" sz="1800" i="1" dirty="0" smtClean="0">
                          <a:latin typeface="Cambria Math" panose="02040503050406030204" pitchFamily="18" charset="0"/>
                        </a:rPr>
                        <m:t> = </m:t>
                      </m:r>
                      <m:r>
                        <a:rPr lang="en-AU" sz="1800" i="1" dirty="0" smtClean="0">
                          <a:latin typeface="Cambria Math" panose="02040503050406030204" pitchFamily="18" charset="0"/>
                        </a:rPr>
                        <m:t>𝑟𝑒𝑎𝑐𝑡𝑖𝑜𝑛</m:t>
                      </m:r>
                      <m:r>
                        <a:rPr lang="en-AU" sz="1800" i="1" dirty="0" smtClean="0">
                          <a:latin typeface="Cambria Math" panose="02040503050406030204" pitchFamily="18" charset="0"/>
                        </a:rPr>
                        <m:t> </m:t>
                      </m:r>
                      <m:r>
                        <a:rPr lang="en-AU" sz="1800" i="1" dirty="0" smtClean="0">
                          <a:latin typeface="Cambria Math" panose="02040503050406030204" pitchFamily="18" charset="0"/>
                        </a:rPr>
                        <m:t>𝑑𝑖𝑠𝑡𝑎𝑛𝑐𝑒</m:t>
                      </m:r>
                      <m:r>
                        <a:rPr lang="en-AU" sz="1800" i="1" dirty="0" smtClean="0">
                          <a:latin typeface="Cambria Math" panose="02040503050406030204" pitchFamily="18" charset="0"/>
                        </a:rPr>
                        <m:t> + </m:t>
                      </m:r>
                      <m:r>
                        <a:rPr lang="en-AU" sz="1800" i="1" dirty="0" smtClean="0">
                          <a:latin typeface="Cambria Math" panose="02040503050406030204" pitchFamily="18" charset="0"/>
                        </a:rPr>
                        <m:t>𝑏𝑟𝑎𝑘𝑖𝑛𝑔</m:t>
                      </m:r>
                      <m:r>
                        <a:rPr lang="en-AU" sz="1800" i="1" dirty="0" smtClean="0">
                          <a:latin typeface="Cambria Math" panose="02040503050406030204" pitchFamily="18" charset="0"/>
                        </a:rPr>
                        <m:t> </m:t>
                      </m:r>
                      <m:r>
                        <a:rPr lang="en-AU" sz="1800" i="1" dirty="0" smtClean="0">
                          <a:latin typeface="Cambria Math" panose="02040503050406030204" pitchFamily="18" charset="0"/>
                        </a:rPr>
                        <m:t>𝑑𝑖𝑠𝑡𝑎𝑛𝑐𝑒</m:t>
                      </m:r>
                    </m:oMath>
                  </m:oMathPara>
                </a14:m>
                <a:endParaRPr lang="en-AU" sz="1800" dirty="0"/>
              </a:p>
              <a:p>
                <a:pPr>
                  <a:lnSpc>
                    <a:spcPct val="200000"/>
                  </a:lnSpc>
                </a:pPr>
                <a:r>
                  <a:rPr lang="en-AU" sz="1800" dirty="0"/>
                  <a:t>79 – 27.5 = 51.5 m braking distance</a:t>
                </a:r>
              </a:p>
              <a:p>
                <a:pPr>
                  <a:lnSpc>
                    <a:spcPct val="200000"/>
                  </a:lnSpc>
                </a:pPr>
                <a14:m>
                  <m:oMath xmlns:m="http://schemas.openxmlformats.org/officeDocument/2006/math">
                    <m:r>
                      <a:rPr lang="en-AU" sz="1800" i="1" smtClean="0">
                        <a:latin typeface="Cambria Math" panose="02040503050406030204" pitchFamily="18" charset="0"/>
                        <a:ea typeface="Cambria Math" panose="02040503050406030204" pitchFamily="18" charset="0"/>
                      </a:rPr>
                      <m:t>∴</m:t>
                    </m:r>
                  </m:oMath>
                </a14:m>
                <a:r>
                  <a:rPr lang="en-AU" sz="1800" dirty="0"/>
                  <a:t> Solution = B</a:t>
                </a:r>
              </a:p>
              <a:p>
                <a:pPr algn="l">
                  <a:lnSpc>
                    <a:spcPct val="200000"/>
                  </a:lnSpc>
                </a:pPr>
                <a:endParaRPr lang="en-AU" sz="1800" dirty="0"/>
              </a:p>
            </p:txBody>
          </p:sp>
        </mc:Choice>
        <mc:Fallback xmlns="">
          <p:sp>
            <p:nvSpPr>
              <p:cNvPr id="6" name="TextBox 5">
                <a:extLst>
                  <a:ext uri="{FF2B5EF4-FFF2-40B4-BE49-F238E27FC236}">
                    <a16:creationId xmlns:a16="http://schemas.microsoft.com/office/drawing/2014/main" id="{698312F7-8868-3B55-00D3-CAFACB42CEA2}"/>
                  </a:ext>
                </a:extLst>
              </p:cNvPr>
              <p:cNvSpPr txBox="1">
                <a:spLocks noRot="1" noChangeAspect="1" noMove="1" noResize="1" noEditPoints="1" noAdjustHandles="1" noChangeArrowheads="1" noChangeShapeType="1" noTextEdit="1"/>
              </p:cNvSpPr>
              <p:nvPr/>
            </p:nvSpPr>
            <p:spPr>
              <a:xfrm>
                <a:off x="4957117" y="2560095"/>
                <a:ext cx="6271321" cy="2590244"/>
              </a:xfrm>
              <a:prstGeom prst="rect">
                <a:avLst/>
              </a:prstGeom>
              <a:blipFill>
                <a:blip r:embed="rId3"/>
                <a:stretch>
                  <a:fillRect l="-2235" b="-29412"/>
                </a:stretch>
              </a:blipFill>
            </p:spPr>
            <p:txBody>
              <a:bodyPr/>
              <a:lstStyle/>
              <a:p>
                <a:r>
                  <a:rPr lang="en-AU">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7959A7DC-EADA-516D-5214-35553E7773EA}"/>
                  </a:ext>
                  <a:ext uri="{C183D7F6-B498-43B3-948B-1728B52AA6E4}">
                    <adec:decorative xmlns:adec="http://schemas.microsoft.com/office/drawing/2017/decorative" val="1"/>
                  </a:ext>
                </a:extLst>
              </p14:cNvPr>
              <p14:cNvContentPartPr/>
              <p14:nvPr/>
            </p14:nvContentPartPr>
            <p14:xfrm>
              <a:off x="307951" y="3359637"/>
              <a:ext cx="1180800" cy="32040"/>
            </p14:xfrm>
          </p:contentPart>
        </mc:Choice>
        <mc:Fallback xmlns="">
          <p:pic>
            <p:nvPicPr>
              <p:cNvPr id="8" name="Ink 7">
                <a:extLst>
                  <a:ext uri="{FF2B5EF4-FFF2-40B4-BE49-F238E27FC236}">
                    <a16:creationId xmlns:a16="http://schemas.microsoft.com/office/drawing/2014/main" id="{7959A7DC-EADA-516D-5214-35553E7773EA}"/>
                  </a:ext>
                  <a:ext uri="{C183D7F6-B498-43B3-948B-1728B52AA6E4}">
                    <adec:decorative xmlns:adec="http://schemas.microsoft.com/office/drawing/2017/decorative" val="1"/>
                  </a:ext>
                </a:extLst>
              </p:cNvPr>
              <p:cNvPicPr/>
              <p:nvPr/>
            </p:nvPicPr>
            <p:blipFill>
              <a:blip r:embed="rId5"/>
              <a:stretch>
                <a:fillRect/>
              </a:stretch>
            </p:blipFill>
            <p:spPr>
              <a:xfrm>
                <a:off x="235951" y="3215637"/>
                <a:ext cx="1324440" cy="319680"/>
              </a:xfrm>
              <a:prstGeom prst="rect">
                <a:avLst/>
              </a:prstGeom>
            </p:spPr>
          </p:pic>
        </mc:Fallback>
      </mc:AlternateContent>
    </p:spTree>
    <p:extLst>
      <p:ext uri="{BB962C8B-B14F-4D97-AF65-F5344CB8AC3E}">
        <p14:creationId xmlns:p14="http://schemas.microsoft.com/office/powerpoint/2010/main" val="200335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A7677-419E-6BF6-6E00-B38AB3DE584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D468F0-E494-8502-38D0-3BBECBC60B1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dirty="0"/>
          </a:p>
        </p:txBody>
      </p:sp>
      <p:sp>
        <p:nvSpPr>
          <p:cNvPr id="3" name="Title 2">
            <a:extLst>
              <a:ext uri="{FF2B5EF4-FFF2-40B4-BE49-F238E27FC236}">
                <a16:creationId xmlns:a16="http://schemas.microsoft.com/office/drawing/2014/main" id="{1CC370F5-25A7-C710-F72C-FC1200D39818}"/>
              </a:ext>
            </a:extLst>
          </p:cNvPr>
          <p:cNvSpPr>
            <a:spLocks noGrp="1"/>
          </p:cNvSpPr>
          <p:nvPr>
            <p:ph type="title"/>
          </p:nvPr>
        </p:nvSpPr>
        <p:spPr/>
        <p:txBody>
          <a:bodyPr/>
          <a:lstStyle/>
          <a:p>
            <a:r>
              <a:rPr lang="en-AU" dirty="0"/>
              <a:t>HSC style questions – solution (4) </a:t>
            </a:r>
          </a:p>
        </p:txBody>
      </p:sp>
      <p:sp>
        <p:nvSpPr>
          <p:cNvPr id="5" name="Text Placeholder 4">
            <a:extLst>
              <a:ext uri="{FF2B5EF4-FFF2-40B4-BE49-F238E27FC236}">
                <a16:creationId xmlns:a16="http://schemas.microsoft.com/office/drawing/2014/main" id="{D3207069-4B5A-BCBA-D96A-B2424AFD7648}"/>
              </a:ext>
            </a:extLst>
          </p:cNvPr>
          <p:cNvSpPr>
            <a:spLocks noGrp="1"/>
          </p:cNvSpPr>
          <p:nvPr>
            <p:ph type="body" sz="quarter" idx="17"/>
          </p:nvPr>
        </p:nvSpPr>
        <p:spPr/>
        <p:txBody>
          <a:bodyPr/>
          <a:lstStyle/>
          <a:p>
            <a:r>
              <a:rPr lang="en-AU" dirty="0"/>
              <a:t>Henry’s vehicle has a total stopping distance of 63 m.</a:t>
            </a:r>
            <a:br>
              <a:rPr lang="en-AU" dirty="0"/>
            </a:br>
            <a:r>
              <a:rPr lang="en-AU" dirty="0"/>
              <a:t>It was travelling at 80 km/h and Henry’s reaction time of 1.15 s.</a:t>
            </a:r>
            <a:br>
              <a:rPr lang="en-AU" dirty="0"/>
            </a:br>
            <a:r>
              <a:rPr lang="en-AU" dirty="0"/>
              <a:t>Calculate the braking distance to the nearest metre. </a:t>
            </a:r>
          </a:p>
        </p:txBody>
      </p:sp>
      <p:sp>
        <p:nvSpPr>
          <p:cNvPr id="6" name="Text Placeholder 3">
            <a:extLst>
              <a:ext uri="{FF2B5EF4-FFF2-40B4-BE49-F238E27FC236}">
                <a16:creationId xmlns:a16="http://schemas.microsoft.com/office/drawing/2014/main" id="{5F27AAF1-D0D5-418A-751B-DE4E234D3087}"/>
              </a:ext>
            </a:extLst>
          </p:cNvPr>
          <p:cNvSpPr>
            <a:spLocks noGrp="1"/>
          </p:cNvSpPr>
          <p:nvPr>
            <p:ph type="body" sz="quarter" idx="18"/>
          </p:nvPr>
        </p:nvSpPr>
        <p:spPr>
          <a:xfrm>
            <a:off x="348000" y="1294285"/>
            <a:ext cx="11770008" cy="545601"/>
          </a:xfrm>
        </p:spPr>
        <p:txBody>
          <a:bodyPr/>
          <a:lstStyle/>
          <a:p>
            <a:r>
              <a:rPr lang="en-AU" dirty="0"/>
              <a:t>Question 4 - </a:t>
            </a:r>
            <a:r>
              <a:rPr lang="en-AU" i="1" dirty="0"/>
              <a:t>(2 marks)</a:t>
            </a:r>
          </a:p>
          <a:p>
            <a:endParaRPr lang="en-AU"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E93CDEB-3E5A-6645-FC12-E96B0FA3E9A0}"/>
                  </a:ext>
                </a:extLst>
              </p:cNvPr>
              <p:cNvSpPr txBox="1"/>
              <p:nvPr/>
            </p:nvSpPr>
            <p:spPr>
              <a:xfrm>
                <a:off x="360000" y="3309613"/>
                <a:ext cx="6145618" cy="2254102"/>
              </a:xfrm>
              <a:prstGeom prst="rect">
                <a:avLst/>
              </a:prstGeom>
              <a:noFill/>
            </p:spPr>
            <p:txBody>
              <a:bodyPr wrap="square" lIns="0" tIns="0" rIns="0" bIns="0" rtlCol="0">
                <a:noAutofit/>
              </a:bodyPr>
              <a:lstStyle/>
              <a:p>
                <a:pPr algn="l">
                  <a:lnSpc>
                    <a:spcPct val="200000"/>
                  </a:lnSpc>
                </a:pPr>
                <a:r>
                  <a:rPr lang="en-AU" sz="1800" b="1" i="0" dirty="0">
                    <a:latin typeface="+mj-lt"/>
                  </a:rPr>
                  <a:t>Solution</a:t>
                </a:r>
                <a:endParaRPr lang="en-AU" sz="1800" b="1" i="1" dirty="0">
                  <a:latin typeface="Cambria Math" panose="02040503050406030204" pitchFamily="18" charset="0"/>
                </a:endParaRPr>
              </a:p>
              <a:p>
                <a:pPr algn="l">
                  <a:lnSpc>
                    <a:spcPct val="200000"/>
                  </a:lnSpc>
                </a:pPr>
                <a14:m>
                  <m:oMath xmlns:m="http://schemas.openxmlformats.org/officeDocument/2006/math">
                    <m:r>
                      <a:rPr lang="en-AU" sz="1800" i="1" smtClean="0">
                        <a:latin typeface="Cambria Math" panose="02040503050406030204" pitchFamily="18" charset="0"/>
                      </a:rPr>
                      <m:t>8</m:t>
                    </m:r>
                    <m:r>
                      <a:rPr lang="en-AU" sz="1800" b="0" i="1" smtClean="0">
                        <a:latin typeface="Cambria Math" panose="02040503050406030204" pitchFamily="18" charset="0"/>
                      </a:rPr>
                      <m:t>0 000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r>
                      <a:rPr lang="en-AU" sz="1800" b="0" i="1" smtClean="0">
                        <a:latin typeface="Cambria Math" panose="02040503050406030204" pitchFamily="18" charset="0"/>
                        <a:ea typeface="Cambria Math" panose="02040503050406030204" pitchFamily="18" charset="0"/>
                      </a:rPr>
                      <m:t>=22.22…</m:t>
                    </m:r>
                  </m:oMath>
                </a14:m>
                <a:r>
                  <a:rPr lang="en-AU" sz="1800" dirty="0"/>
                  <a:t> m/s</a:t>
                </a:r>
              </a:p>
              <a:p>
                <a:pPr>
                  <a:lnSpc>
                    <a:spcPct val="200000"/>
                  </a:lnSpc>
                </a:pPr>
                <a14:m>
                  <m:oMath xmlns:m="http://schemas.openxmlformats.org/officeDocument/2006/math">
                    <m:r>
                      <a:rPr lang="en-AU" sz="1800" i="1" smtClean="0">
                        <a:latin typeface="Cambria Math" panose="02040503050406030204" pitchFamily="18" charset="0"/>
                        <a:ea typeface="Cambria Math" panose="02040503050406030204" pitchFamily="18" charset="0"/>
                      </a:rPr>
                      <m:t>2</m:t>
                    </m:r>
                    <m:r>
                      <a:rPr lang="en-AU" sz="1800" b="0" i="1" smtClean="0">
                        <a:latin typeface="Cambria Math" panose="02040503050406030204" pitchFamily="18" charset="0"/>
                        <a:ea typeface="Cambria Math" panose="02040503050406030204" pitchFamily="18" charset="0"/>
                      </a:rPr>
                      <m:t>2</m:t>
                    </m:r>
                    <m:r>
                      <a:rPr lang="en-AU" sz="1800" i="1">
                        <a:latin typeface="Cambria Math" panose="02040503050406030204" pitchFamily="18" charset="0"/>
                        <a:ea typeface="Cambria Math" panose="02040503050406030204" pitchFamily="18" charset="0"/>
                      </a:rPr>
                      <m:t>.</m:t>
                    </m:r>
                    <m:r>
                      <a:rPr lang="en-AU" sz="180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22…</m:t>
                    </m:r>
                    <m:r>
                      <a:rPr lang="en-AU" sz="180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1.15=25.55…</m:t>
                    </m:r>
                  </m:oMath>
                </a14:m>
                <a:r>
                  <a:rPr lang="en-AU" sz="1800" dirty="0"/>
                  <a:t> m reaction distance</a:t>
                </a:r>
              </a:p>
              <a:p>
                <a:pPr>
                  <a:lnSpc>
                    <a:spcPct val="200000"/>
                  </a:lnSpc>
                </a:pPr>
                <a:r>
                  <a:rPr lang="en-AU" sz="1800" i="0" dirty="0">
                    <a:latin typeface="+mj-lt"/>
                  </a:rPr>
                  <a:t>stopping distance = reaction distance + braking distance</a:t>
                </a:r>
                <a:endParaRPr lang="en-AU" sz="1800" dirty="0"/>
              </a:p>
              <a:p>
                <a:pPr>
                  <a:lnSpc>
                    <a:spcPct val="200000"/>
                  </a:lnSpc>
                </a:pPr>
                <a:r>
                  <a:rPr lang="en-AU" sz="1800" dirty="0"/>
                  <a:t>63 – </a:t>
                </a:r>
                <a14:m>
                  <m:oMath xmlns:m="http://schemas.openxmlformats.org/officeDocument/2006/math">
                    <m:r>
                      <a:rPr lang="en-AU" sz="1800" i="1">
                        <a:latin typeface="Cambria Math" panose="02040503050406030204" pitchFamily="18" charset="0"/>
                        <a:ea typeface="Cambria Math" panose="02040503050406030204" pitchFamily="18" charset="0"/>
                      </a:rPr>
                      <m:t>25.</m:t>
                    </m:r>
                    <m:r>
                      <a:rPr lang="en-AU" sz="1800" b="0" i="1" smtClean="0">
                        <a:latin typeface="Cambria Math" panose="02040503050406030204" pitchFamily="18" charset="0"/>
                        <a:ea typeface="Cambria Math" panose="02040503050406030204" pitchFamily="18" charset="0"/>
                      </a:rPr>
                      <m:t>55…</m:t>
                    </m:r>
                  </m:oMath>
                </a14:m>
                <a:r>
                  <a:rPr lang="en-AU" sz="1800" dirty="0"/>
                  <a:t> = </a:t>
                </a:r>
                <a14:m>
                  <m:oMath xmlns:m="http://schemas.openxmlformats.org/officeDocument/2006/math">
                    <m:r>
                      <a:rPr lang="en-AU" sz="1800" b="0" i="1" smtClean="0">
                        <a:latin typeface="Cambria Math" panose="02040503050406030204" pitchFamily="18" charset="0"/>
                        <a:ea typeface="Cambria Math" panose="02040503050406030204" pitchFamily="18" charset="0"/>
                      </a:rPr>
                      <m:t>37</m:t>
                    </m:r>
                  </m:oMath>
                </a14:m>
                <a:r>
                  <a:rPr lang="en-AU" sz="1800" dirty="0"/>
                  <a:t> m braking distance</a:t>
                </a:r>
              </a:p>
              <a:p>
                <a:pPr algn="l">
                  <a:lnSpc>
                    <a:spcPct val="200000"/>
                  </a:lnSpc>
                </a:pPr>
                <a:endParaRPr lang="en-AU" sz="1800" dirty="0"/>
              </a:p>
            </p:txBody>
          </p:sp>
        </mc:Choice>
        <mc:Fallback xmlns="">
          <p:sp>
            <p:nvSpPr>
              <p:cNvPr id="4" name="TextBox 3">
                <a:extLst>
                  <a:ext uri="{FF2B5EF4-FFF2-40B4-BE49-F238E27FC236}">
                    <a16:creationId xmlns:a16="http://schemas.microsoft.com/office/drawing/2014/main" id="{AE93CDEB-3E5A-6645-FC12-E96B0FA3E9A0}"/>
                  </a:ext>
                </a:extLst>
              </p:cNvPr>
              <p:cNvSpPr txBox="1">
                <a:spLocks noRot="1" noChangeAspect="1" noMove="1" noResize="1" noEditPoints="1" noAdjustHandles="1" noChangeArrowheads="1" noChangeShapeType="1" noTextEdit="1"/>
              </p:cNvSpPr>
              <p:nvPr/>
            </p:nvSpPr>
            <p:spPr>
              <a:xfrm>
                <a:off x="360000" y="3309613"/>
                <a:ext cx="6145618" cy="2254102"/>
              </a:xfrm>
              <a:prstGeom prst="rect">
                <a:avLst/>
              </a:prstGeom>
              <a:blipFill>
                <a:blip r:embed="rId2"/>
                <a:stretch>
                  <a:fillRect l="-2282" b="-24324"/>
                </a:stretch>
              </a:blipFill>
            </p:spPr>
            <p:txBody>
              <a:bodyPr/>
              <a:lstStyle/>
              <a:p>
                <a:r>
                  <a:rPr lang="en-AU">
                    <a:noFill/>
                  </a:rPr>
                  <a:t> </a:t>
                </a:r>
              </a:p>
            </p:txBody>
          </p:sp>
        </mc:Fallback>
      </mc:AlternateContent>
    </p:spTree>
    <p:extLst>
      <p:ext uri="{BB962C8B-B14F-4D97-AF65-F5344CB8AC3E}">
        <p14:creationId xmlns:p14="http://schemas.microsoft.com/office/powerpoint/2010/main" val="116811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9AD84-715C-DB42-932F-8C54B6E6FB1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592ACE-31FA-15E9-FFFF-55C143F5BA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dirty="0"/>
          </a:p>
        </p:txBody>
      </p:sp>
      <p:sp>
        <p:nvSpPr>
          <p:cNvPr id="3" name="Title 2">
            <a:extLst>
              <a:ext uri="{FF2B5EF4-FFF2-40B4-BE49-F238E27FC236}">
                <a16:creationId xmlns:a16="http://schemas.microsoft.com/office/drawing/2014/main" id="{0C1BC985-89A7-9747-896A-D9216A8D34D1}"/>
              </a:ext>
            </a:extLst>
          </p:cNvPr>
          <p:cNvSpPr>
            <a:spLocks noGrp="1"/>
          </p:cNvSpPr>
          <p:nvPr>
            <p:ph type="title"/>
          </p:nvPr>
        </p:nvSpPr>
        <p:spPr/>
        <p:txBody>
          <a:bodyPr/>
          <a:lstStyle/>
          <a:p>
            <a:r>
              <a:rPr lang="en-AU" dirty="0"/>
              <a:t>HSC style questions – solution (5)</a:t>
            </a:r>
          </a:p>
        </p:txBody>
      </p:sp>
      <p:sp>
        <p:nvSpPr>
          <p:cNvPr id="5" name="Text Placeholder 4">
            <a:extLst>
              <a:ext uri="{FF2B5EF4-FFF2-40B4-BE49-F238E27FC236}">
                <a16:creationId xmlns:a16="http://schemas.microsoft.com/office/drawing/2014/main" id="{9A44B277-1044-2088-CDDC-0DE74D430BD0}"/>
              </a:ext>
            </a:extLst>
          </p:cNvPr>
          <p:cNvSpPr>
            <a:spLocks noGrp="1"/>
          </p:cNvSpPr>
          <p:nvPr>
            <p:ph type="body" sz="quarter" idx="17"/>
          </p:nvPr>
        </p:nvSpPr>
        <p:spPr/>
        <p:txBody>
          <a:bodyPr/>
          <a:lstStyle/>
          <a:p>
            <a:r>
              <a:rPr lang="en-AU" dirty="0"/>
              <a:t>A car travelling at 60 km/h has a braking distance of 22 m in dry conditions.</a:t>
            </a:r>
            <a:br>
              <a:rPr lang="en-AU" dirty="0"/>
            </a:br>
            <a:r>
              <a:rPr lang="en-AU" dirty="0"/>
              <a:t>In rainy conditions, the braking distance increases by 30 percent.</a:t>
            </a:r>
            <a:br>
              <a:rPr lang="en-AU" dirty="0"/>
            </a:br>
            <a:r>
              <a:rPr lang="en-AU" dirty="0"/>
              <a:t>The driver’s reaction time is 1.1 s.</a:t>
            </a:r>
          </a:p>
          <a:p>
            <a:r>
              <a:rPr lang="en-AU" dirty="0"/>
              <a:t>Calculate the stopping distance in rainy conditions to 3 significant figures.</a:t>
            </a:r>
          </a:p>
        </p:txBody>
      </p:sp>
      <p:sp>
        <p:nvSpPr>
          <p:cNvPr id="6" name="Text Placeholder 3">
            <a:extLst>
              <a:ext uri="{FF2B5EF4-FFF2-40B4-BE49-F238E27FC236}">
                <a16:creationId xmlns:a16="http://schemas.microsoft.com/office/drawing/2014/main" id="{C32703E5-FABC-B7FC-91F5-A8CAAE44F300}"/>
              </a:ext>
            </a:extLst>
          </p:cNvPr>
          <p:cNvSpPr>
            <a:spLocks noGrp="1"/>
          </p:cNvSpPr>
          <p:nvPr>
            <p:ph type="body" sz="quarter" idx="18"/>
          </p:nvPr>
        </p:nvSpPr>
        <p:spPr>
          <a:xfrm>
            <a:off x="348000" y="1294285"/>
            <a:ext cx="11770008" cy="545601"/>
          </a:xfrm>
        </p:spPr>
        <p:txBody>
          <a:bodyPr/>
          <a:lstStyle/>
          <a:p>
            <a:r>
              <a:rPr lang="en-AU" dirty="0"/>
              <a:t>Question 5 - </a:t>
            </a:r>
            <a:r>
              <a:rPr lang="en-AU" i="1" dirty="0"/>
              <a:t>(3 marks)</a:t>
            </a:r>
          </a:p>
          <a:p>
            <a:endParaRPr lang="en-AU"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DED640-C414-31DE-42AF-927B8CF6047C}"/>
                  </a:ext>
                </a:extLst>
              </p:cNvPr>
              <p:cNvSpPr txBox="1"/>
              <p:nvPr/>
            </p:nvSpPr>
            <p:spPr>
              <a:xfrm>
                <a:off x="359999" y="3685398"/>
                <a:ext cx="6678753" cy="3172602"/>
              </a:xfrm>
              <a:prstGeom prst="rect">
                <a:avLst/>
              </a:prstGeom>
              <a:noFill/>
            </p:spPr>
            <p:txBody>
              <a:bodyPr wrap="square" lIns="0" tIns="0" rIns="0" bIns="0" rtlCol="0">
                <a:noAutofit/>
              </a:bodyPr>
              <a:lstStyle/>
              <a:p>
                <a:pPr algn="l">
                  <a:lnSpc>
                    <a:spcPct val="150000"/>
                  </a:lnSpc>
                </a:pPr>
                <a:r>
                  <a:rPr lang="en-AU" sz="1800" b="1" i="0" dirty="0">
                    <a:latin typeface="+mj-lt"/>
                  </a:rPr>
                  <a:t>Solution</a:t>
                </a:r>
                <a:endParaRPr lang="en-AU" sz="1800" b="1" i="1" dirty="0">
                  <a:latin typeface="Cambria Math" panose="02040503050406030204" pitchFamily="18" charset="0"/>
                </a:endParaRPr>
              </a:p>
              <a:p>
                <a:pPr algn="l">
                  <a:lnSpc>
                    <a:spcPct val="150000"/>
                  </a:lnSpc>
                </a:pPr>
                <a14:m>
                  <m:oMath xmlns:m="http://schemas.openxmlformats.org/officeDocument/2006/math">
                    <m:r>
                      <a:rPr lang="en-AU" sz="1800" i="1">
                        <a:latin typeface="Cambria Math" panose="02040503050406030204" pitchFamily="18" charset="0"/>
                      </a:rPr>
                      <m:t>6</m:t>
                    </m:r>
                    <m:r>
                      <a:rPr lang="en-AU" sz="1800" b="0" i="1" smtClean="0">
                        <a:latin typeface="Cambria Math" panose="02040503050406030204" pitchFamily="18" charset="0"/>
                      </a:rPr>
                      <m:t>0 000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r>
                      <a:rPr lang="en-AU" sz="1800" b="0" i="1" smtClean="0">
                        <a:latin typeface="Cambria Math" panose="02040503050406030204" pitchFamily="18" charset="0"/>
                        <a:ea typeface="Cambria Math" panose="02040503050406030204" pitchFamily="18" charset="0"/>
                      </a:rPr>
                      <m:t>=16.66…</m:t>
                    </m:r>
                  </m:oMath>
                </a14:m>
                <a:r>
                  <a:rPr lang="en-AU" sz="1800" dirty="0"/>
                  <a:t> m/s</a:t>
                </a:r>
              </a:p>
              <a:p>
                <a:pPr>
                  <a:lnSpc>
                    <a:spcPct val="150000"/>
                  </a:lnSpc>
                </a:pPr>
                <a14:m>
                  <m:oMath xmlns:m="http://schemas.openxmlformats.org/officeDocument/2006/math">
                    <m:r>
                      <a:rPr lang="en-AU" sz="1800" i="1" smtClean="0">
                        <a:latin typeface="Cambria Math" panose="02040503050406030204" pitchFamily="18" charset="0"/>
                        <a:ea typeface="Cambria Math" panose="02040503050406030204" pitchFamily="18" charset="0"/>
                      </a:rPr>
                      <m:t>1</m:t>
                    </m:r>
                    <m:r>
                      <a:rPr lang="en-AU" sz="1800" b="0" i="1" smtClean="0">
                        <a:latin typeface="Cambria Math" panose="02040503050406030204" pitchFamily="18" charset="0"/>
                        <a:ea typeface="Cambria Math" panose="02040503050406030204" pitchFamily="18" charset="0"/>
                      </a:rPr>
                      <m:t>6</m:t>
                    </m:r>
                    <m:r>
                      <a:rPr lang="en-AU" sz="1800" i="1">
                        <a:latin typeface="Cambria Math" panose="02040503050406030204" pitchFamily="18" charset="0"/>
                        <a:ea typeface="Cambria Math" panose="02040503050406030204" pitchFamily="18" charset="0"/>
                      </a:rPr>
                      <m:t>.</m:t>
                    </m:r>
                    <m:r>
                      <a:rPr lang="en-AU" sz="180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66…</m:t>
                    </m:r>
                    <m:r>
                      <a:rPr lang="en-AU" sz="180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1.1=18.33…</m:t>
                    </m:r>
                  </m:oMath>
                </a14:m>
                <a:r>
                  <a:rPr lang="en-AU" sz="1800" dirty="0"/>
                  <a:t> m reaction distance</a:t>
                </a:r>
              </a:p>
              <a:p>
                <a:pPr>
                  <a:lnSpc>
                    <a:spcPct val="150000"/>
                  </a:lnSpc>
                </a:pPr>
                <a:r>
                  <a:rPr lang="en-AU" sz="1800" dirty="0"/>
                  <a:t>Braking distance in rainy conditions </a:t>
                </a:r>
                <a14:m>
                  <m:oMath xmlns:m="http://schemas.openxmlformats.org/officeDocument/2006/math">
                    <m:r>
                      <a:rPr lang="en-AU" sz="1800" i="1" dirty="0" smtClean="0">
                        <a:latin typeface="Cambria Math" panose="02040503050406030204" pitchFamily="18" charset="0"/>
                      </a:rPr>
                      <m:t>=</m:t>
                    </m:r>
                  </m:oMath>
                </a14:m>
                <a:r>
                  <a:rPr lang="en-AU" sz="1800" dirty="0"/>
                  <a:t> </a:t>
                </a:r>
                <a14:m>
                  <m:oMath xmlns:m="http://schemas.openxmlformats.org/officeDocument/2006/math">
                    <m:r>
                      <a:rPr lang="en-AU" sz="1800" b="0" i="1" smtClean="0">
                        <a:latin typeface="Cambria Math" panose="02040503050406030204" pitchFamily="18" charset="0"/>
                      </a:rPr>
                      <m:t>22</m:t>
                    </m:r>
                    <m:r>
                      <a:rPr lang="en-AU" sz="1800" b="0" i="1" smtClean="0">
                        <a:latin typeface="Cambria Math" panose="02040503050406030204" pitchFamily="18" charset="0"/>
                        <a:ea typeface="Cambria Math" panose="02040503050406030204" pitchFamily="18" charset="0"/>
                      </a:rPr>
                      <m:t>×130%=28.6 </m:t>
                    </m:r>
                  </m:oMath>
                </a14:m>
                <a:r>
                  <a:rPr lang="en-AU" sz="1800" dirty="0"/>
                  <a:t>m</a:t>
                </a:r>
              </a:p>
              <a:p>
                <a:pPr>
                  <a:lnSpc>
                    <a:spcPct val="150000"/>
                  </a:lnSpc>
                </a:pPr>
                <a:r>
                  <a:rPr lang="en-AU" sz="1800" dirty="0">
                    <a:latin typeface="+mj-lt"/>
                  </a:rPr>
                  <a:t>S</a:t>
                </a:r>
                <a:r>
                  <a:rPr lang="en-AU" sz="1800" i="0" dirty="0">
                    <a:latin typeface="+mj-lt"/>
                  </a:rPr>
                  <a:t>topping distance = reaction distance + braking distance</a:t>
                </a:r>
                <a:endParaRPr lang="en-AU" sz="1800" dirty="0"/>
              </a:p>
              <a:p>
                <a:pPr>
                  <a:lnSpc>
                    <a:spcPct val="150000"/>
                  </a:lnSpc>
                </a:pPr>
                <a14:m>
                  <m:oMath xmlns:m="http://schemas.openxmlformats.org/officeDocument/2006/math">
                    <m:r>
                      <a:rPr lang="en-AU" sz="1800" b="0" i="1" smtClean="0">
                        <a:latin typeface="Cambria Math" panose="02040503050406030204" pitchFamily="18" charset="0"/>
                      </a:rPr>
                      <m:t>18. 33…+28.6=46.933… </m:t>
                    </m:r>
                  </m:oMath>
                </a14:m>
                <a:r>
                  <a:rPr lang="en-AU" sz="1800" dirty="0"/>
                  <a:t>m stopping distance</a:t>
                </a:r>
              </a:p>
              <a:p>
                <a:pPr>
                  <a:lnSpc>
                    <a:spcPct val="150000"/>
                  </a:lnSpc>
                </a:pPr>
                <a14:m>
                  <m:oMath xmlns:m="http://schemas.openxmlformats.org/officeDocument/2006/math">
                    <m:r>
                      <a:rPr lang="en-AU" sz="1800" b="0" i="1" smtClean="0">
                        <a:latin typeface="Cambria Math" panose="02040503050406030204" pitchFamily="18" charset="0"/>
                      </a:rPr>
                      <m:t>=46.9</m:t>
                    </m:r>
                  </m:oMath>
                </a14:m>
                <a:r>
                  <a:rPr lang="en-AU" sz="1800" dirty="0"/>
                  <a:t> m (3 sig fig)</a:t>
                </a:r>
              </a:p>
              <a:p>
                <a:pPr algn="l"/>
                <a:endParaRPr lang="en-AU" sz="1800" dirty="0"/>
              </a:p>
            </p:txBody>
          </p:sp>
        </mc:Choice>
        <mc:Fallback xmlns="">
          <p:sp>
            <p:nvSpPr>
              <p:cNvPr id="4" name="TextBox 3">
                <a:extLst>
                  <a:ext uri="{FF2B5EF4-FFF2-40B4-BE49-F238E27FC236}">
                    <a16:creationId xmlns:a16="http://schemas.microsoft.com/office/drawing/2014/main" id="{0DDED640-C414-31DE-42AF-927B8CF6047C}"/>
                  </a:ext>
                </a:extLst>
              </p:cNvPr>
              <p:cNvSpPr txBox="1">
                <a:spLocks noRot="1" noChangeAspect="1" noMove="1" noResize="1" noEditPoints="1" noAdjustHandles="1" noChangeArrowheads="1" noChangeShapeType="1" noTextEdit="1"/>
              </p:cNvSpPr>
              <p:nvPr/>
            </p:nvSpPr>
            <p:spPr>
              <a:xfrm>
                <a:off x="359999" y="3685398"/>
                <a:ext cx="6678753" cy="3172602"/>
              </a:xfrm>
              <a:prstGeom prst="rect">
                <a:avLst/>
              </a:prstGeom>
              <a:blipFill>
                <a:blip r:embed="rId3"/>
                <a:stretch>
                  <a:fillRect l="-2099"/>
                </a:stretch>
              </a:blipFill>
            </p:spPr>
            <p:txBody>
              <a:bodyPr/>
              <a:lstStyle/>
              <a:p>
                <a:r>
                  <a:rPr lang="en-AU">
                    <a:noFill/>
                  </a:rPr>
                  <a:t> </a:t>
                </a:r>
              </a:p>
            </p:txBody>
          </p:sp>
        </mc:Fallback>
      </mc:AlternateContent>
    </p:spTree>
    <p:extLst>
      <p:ext uri="{BB962C8B-B14F-4D97-AF65-F5344CB8AC3E}">
        <p14:creationId xmlns:p14="http://schemas.microsoft.com/office/powerpoint/2010/main" val="394817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B4C20-ADEE-8B49-7932-AD147A755F9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17DCE1-1C2B-937F-3A29-A55C4E573D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dirty="0"/>
          </a:p>
        </p:txBody>
      </p:sp>
      <p:sp>
        <p:nvSpPr>
          <p:cNvPr id="3" name="Title 2">
            <a:extLst>
              <a:ext uri="{FF2B5EF4-FFF2-40B4-BE49-F238E27FC236}">
                <a16:creationId xmlns:a16="http://schemas.microsoft.com/office/drawing/2014/main" id="{B5F004BF-1C44-F2D1-525B-5AF0B2A5C6CF}"/>
              </a:ext>
            </a:extLst>
          </p:cNvPr>
          <p:cNvSpPr>
            <a:spLocks noGrp="1"/>
          </p:cNvSpPr>
          <p:nvPr>
            <p:ph type="title"/>
          </p:nvPr>
        </p:nvSpPr>
        <p:spPr/>
        <p:txBody>
          <a:bodyPr/>
          <a:lstStyle/>
          <a:p>
            <a:r>
              <a:rPr lang="en-AU" dirty="0"/>
              <a:t>HSC style questions – solution (6)</a:t>
            </a:r>
          </a:p>
        </p:txBody>
      </p:sp>
      <p:sp>
        <p:nvSpPr>
          <p:cNvPr id="6" name="Text Placeholder 3">
            <a:extLst>
              <a:ext uri="{FF2B5EF4-FFF2-40B4-BE49-F238E27FC236}">
                <a16:creationId xmlns:a16="http://schemas.microsoft.com/office/drawing/2014/main" id="{CD251737-793A-FDFF-14AF-9CD0A905C066}"/>
              </a:ext>
              <a:ext uri="{C183D7F6-B498-43B3-948B-1728B52AA6E4}">
                <adec:decorative xmlns:adec="http://schemas.microsoft.com/office/drawing/2017/decorative" val="1"/>
              </a:ext>
            </a:extLst>
          </p:cNvPr>
          <p:cNvSpPr>
            <a:spLocks noGrp="1"/>
          </p:cNvSpPr>
          <p:nvPr>
            <p:ph type="body" sz="quarter" idx="18"/>
          </p:nvPr>
        </p:nvSpPr>
        <p:spPr/>
        <p:txBody>
          <a:bodyPr/>
          <a:lstStyle/>
          <a:p>
            <a:r>
              <a:rPr lang="en-AU" dirty="0"/>
              <a:t>Question 6 </a:t>
            </a:r>
            <a:r>
              <a:rPr lang="en-AU" i="1" dirty="0"/>
              <a:t>(3 marks)</a:t>
            </a:r>
          </a:p>
        </p:txBody>
      </p:sp>
      <p:sp>
        <p:nvSpPr>
          <p:cNvPr id="5" name="Text Placeholder 4">
            <a:extLst>
              <a:ext uri="{FF2B5EF4-FFF2-40B4-BE49-F238E27FC236}">
                <a16:creationId xmlns:a16="http://schemas.microsoft.com/office/drawing/2014/main" id="{5985D18D-7CE1-927C-A212-9F11A4F6E2C6}"/>
              </a:ext>
            </a:extLst>
          </p:cNvPr>
          <p:cNvSpPr>
            <a:spLocks noGrp="1"/>
          </p:cNvSpPr>
          <p:nvPr>
            <p:ph type="body" sz="quarter" idx="17"/>
          </p:nvPr>
        </p:nvSpPr>
        <p:spPr>
          <a:xfrm>
            <a:off x="360000" y="1567086"/>
            <a:ext cx="11484000" cy="2856475"/>
          </a:xfrm>
        </p:spPr>
        <p:txBody>
          <a:bodyPr/>
          <a:lstStyle/>
          <a:p>
            <a:r>
              <a:rPr lang="en-AU" dirty="0"/>
              <a:t>Two drivers, Alex and Priya, react to a hazard at the same time.</a:t>
            </a:r>
            <a:br>
              <a:rPr lang="en-AU" dirty="0"/>
            </a:br>
            <a:r>
              <a:rPr lang="en-AU" dirty="0"/>
              <a:t>Alex is travelling at 70 km/h with a reaction time of 1.6 s and a braking distance of 34 m.</a:t>
            </a:r>
            <a:br>
              <a:rPr lang="en-AU" dirty="0"/>
            </a:br>
            <a:r>
              <a:rPr lang="en-AU" dirty="0"/>
              <a:t>Priya is travelling at 90 km/h with a reaction time of 0.80 s and a braking distance of 49 m.</a:t>
            </a:r>
            <a:br>
              <a:rPr lang="en-AU" dirty="0"/>
            </a:br>
            <a:r>
              <a:rPr lang="en-AU" dirty="0"/>
              <a:t>Priya argues that because her reaction time was half of Alex’s, her car will stop more quickly. </a:t>
            </a:r>
          </a:p>
          <a:p>
            <a:r>
              <a:rPr lang="en-AU" dirty="0"/>
              <a:t>Justify with calculations, if Priya’s statement is correct.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A6E9462-AD6B-A4FD-97B5-404A90025635}"/>
                  </a:ext>
                </a:extLst>
              </p:cNvPr>
              <p:cNvSpPr txBox="1"/>
              <p:nvPr/>
            </p:nvSpPr>
            <p:spPr>
              <a:xfrm>
                <a:off x="359999" y="4072714"/>
                <a:ext cx="4413169" cy="1717416"/>
              </a:xfrm>
              <a:prstGeom prst="rect">
                <a:avLst/>
              </a:prstGeom>
              <a:noFill/>
            </p:spPr>
            <p:txBody>
              <a:bodyPr wrap="square" lIns="0" tIns="0" rIns="0" bIns="0" rtlCol="0">
                <a:noAutofit/>
              </a:bodyPr>
              <a:lstStyle/>
              <a:p>
                <a:pPr algn="l">
                  <a:lnSpc>
                    <a:spcPct val="150000"/>
                  </a:lnSpc>
                </a:pPr>
                <a:r>
                  <a:rPr lang="en-AU" sz="1800" b="1" i="0" dirty="0">
                    <a:latin typeface="+mj-lt"/>
                  </a:rPr>
                  <a:t>Solution</a:t>
                </a:r>
              </a:p>
              <a:p>
                <a:pPr algn="l">
                  <a:lnSpc>
                    <a:spcPct val="150000"/>
                  </a:lnSpc>
                </a:pPr>
                <a:r>
                  <a:rPr lang="en-AU" sz="1800" dirty="0">
                    <a:latin typeface="+mj-lt"/>
                  </a:rPr>
                  <a:t>Alex: </a:t>
                </a:r>
                <a14:m>
                  <m:oMath xmlns:m="http://schemas.openxmlformats.org/officeDocument/2006/math">
                    <m:r>
                      <a:rPr lang="en-AU" sz="1800" b="0" i="1" smtClean="0">
                        <a:latin typeface="Cambria Math" panose="02040503050406030204" pitchFamily="18" charset="0"/>
                      </a:rPr>
                      <m:t>70000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r>
                      <a:rPr lang="en-AU" sz="1800" b="0" i="1" smtClean="0">
                        <a:latin typeface="Cambria Math" panose="02040503050406030204" pitchFamily="18" charset="0"/>
                        <a:ea typeface="Cambria Math" panose="02040503050406030204" pitchFamily="18" charset="0"/>
                      </a:rPr>
                      <m:t>=19.44…</m:t>
                    </m:r>
                  </m:oMath>
                </a14:m>
                <a:r>
                  <a:rPr lang="en-AU" sz="1800" b="0" i="1" dirty="0">
                    <a:latin typeface="Cambria Math" panose="02040503050406030204" pitchFamily="18" charset="0"/>
                  </a:rPr>
                  <a:t> </a:t>
                </a:r>
                <a:r>
                  <a:rPr lang="en-AU" sz="1800" b="0" dirty="0">
                    <a:latin typeface="Cambria Math" panose="02040503050406030204" pitchFamily="18" charset="0"/>
                  </a:rPr>
                  <a:t>m/s</a:t>
                </a:r>
              </a:p>
              <a:p>
                <a:pPr>
                  <a:lnSpc>
                    <a:spcPct val="150000"/>
                  </a:lnSpc>
                </a:pPr>
                <a14:m>
                  <m:oMath xmlns:m="http://schemas.openxmlformats.org/officeDocument/2006/math">
                    <m:r>
                      <a:rPr lang="en-AU" sz="1800" i="1">
                        <a:latin typeface="Cambria Math" panose="02040503050406030204" pitchFamily="18" charset="0"/>
                        <a:ea typeface="Cambria Math" panose="02040503050406030204" pitchFamily="18" charset="0"/>
                      </a:rPr>
                      <m:t>19.</m:t>
                    </m:r>
                    <m:r>
                      <a:rPr lang="en-AU" sz="180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44…</m:t>
                    </m:r>
                    <m:r>
                      <a:rPr lang="en-AU" sz="180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1.6=31.11…</m:t>
                    </m:r>
                  </m:oMath>
                </a14:m>
                <a:r>
                  <a:rPr lang="en-AU" sz="1800" b="0" dirty="0">
                    <a:latin typeface="Cambria Math" panose="02040503050406030204" pitchFamily="18" charset="0"/>
                  </a:rPr>
                  <a:t> m reaction distance</a:t>
                </a:r>
              </a:p>
              <a:p>
                <a:pPr>
                  <a:lnSpc>
                    <a:spcPct val="150000"/>
                  </a:lnSpc>
                </a:pPr>
                <a14:m>
                  <m:oMath xmlns:m="http://schemas.openxmlformats.org/officeDocument/2006/math">
                    <m:r>
                      <a:rPr lang="en-AU" sz="1800" i="1">
                        <a:latin typeface="Cambria Math" panose="02040503050406030204" pitchFamily="18" charset="0"/>
                        <a:ea typeface="Cambria Math" panose="02040503050406030204" pitchFamily="18" charset="0"/>
                      </a:rPr>
                      <m:t>31.</m:t>
                    </m:r>
                    <m:r>
                      <a:rPr lang="en-AU" sz="180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11…</m:t>
                    </m:r>
                    <m:r>
                      <a:rPr lang="en-AU" sz="1800" b="0" i="1" smtClean="0">
                        <a:latin typeface="Cambria Math" panose="02040503050406030204" pitchFamily="18" charset="0"/>
                      </a:rPr>
                      <m:t>+34=</m:t>
                    </m:r>
                    <m:r>
                      <a:rPr lang="en-AU" sz="1800" b="0" i="1" smtClean="0">
                        <a:latin typeface="Cambria Math" panose="02040503050406030204" pitchFamily="18" charset="0"/>
                        <a:ea typeface="Cambria Math" panose="02040503050406030204" pitchFamily="18" charset="0"/>
                      </a:rPr>
                      <m:t>65</m:t>
                    </m:r>
                    <m:r>
                      <a:rPr lang="en-AU" sz="1800" i="1">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1</m:t>
                    </m:r>
                  </m:oMath>
                </a14:m>
                <a:r>
                  <a:rPr lang="en-AU" sz="1800" b="0" dirty="0">
                    <a:latin typeface="Cambria Math" panose="02040503050406030204" pitchFamily="18" charset="0"/>
                  </a:rPr>
                  <a:t> m stopping distance</a:t>
                </a:r>
              </a:p>
              <a:p>
                <a:pPr algn="l"/>
                <a:endParaRPr lang="en-AU" sz="1800" dirty="0"/>
              </a:p>
            </p:txBody>
          </p:sp>
        </mc:Choice>
        <mc:Fallback xmlns="">
          <p:sp>
            <p:nvSpPr>
              <p:cNvPr id="4" name="TextBox 3">
                <a:extLst>
                  <a:ext uri="{FF2B5EF4-FFF2-40B4-BE49-F238E27FC236}">
                    <a16:creationId xmlns:a16="http://schemas.microsoft.com/office/drawing/2014/main" id="{6A6E9462-AD6B-A4FD-97B5-404A90025635}"/>
                  </a:ext>
                </a:extLst>
              </p:cNvPr>
              <p:cNvSpPr txBox="1">
                <a:spLocks noRot="1" noChangeAspect="1" noMove="1" noResize="1" noEditPoints="1" noAdjustHandles="1" noChangeArrowheads="1" noChangeShapeType="1" noTextEdit="1"/>
              </p:cNvSpPr>
              <p:nvPr/>
            </p:nvSpPr>
            <p:spPr>
              <a:xfrm>
                <a:off x="359999" y="4072714"/>
                <a:ext cx="4413169" cy="1717416"/>
              </a:xfrm>
              <a:prstGeom prst="rect">
                <a:avLst/>
              </a:prstGeom>
              <a:blipFill>
                <a:blip r:embed="rId2"/>
                <a:stretch>
                  <a:fillRect l="-3177" r="-3039" b="-106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FEC9E77-D3A9-6232-5340-811161E44C94}"/>
                  </a:ext>
                </a:extLst>
              </p:cNvPr>
              <p:cNvSpPr txBox="1"/>
              <p:nvPr/>
            </p:nvSpPr>
            <p:spPr>
              <a:xfrm>
                <a:off x="5474742" y="4083636"/>
                <a:ext cx="3828322" cy="1791844"/>
              </a:xfrm>
              <a:prstGeom prst="rect">
                <a:avLst/>
              </a:prstGeom>
              <a:noFill/>
            </p:spPr>
            <p:txBody>
              <a:bodyPr wrap="square" lIns="0" tIns="0" rIns="0" bIns="0" rtlCol="0">
                <a:noAutofit/>
              </a:bodyPr>
              <a:lstStyle/>
              <a:p>
                <a:pPr algn="l">
                  <a:lnSpc>
                    <a:spcPct val="150000"/>
                  </a:lnSpc>
                </a:pPr>
                <a:endParaRPr lang="en-AU" sz="1800" dirty="0">
                  <a:latin typeface="+mj-lt"/>
                </a:endParaRPr>
              </a:p>
              <a:p>
                <a:pPr algn="l">
                  <a:lnSpc>
                    <a:spcPct val="150000"/>
                  </a:lnSpc>
                </a:pPr>
                <a:r>
                  <a:rPr lang="en-AU" sz="1800" dirty="0">
                    <a:latin typeface="+mj-lt"/>
                  </a:rPr>
                  <a:t>Priya: </a:t>
                </a:r>
                <a14:m>
                  <m:oMath xmlns:m="http://schemas.openxmlformats.org/officeDocument/2006/math">
                    <m:r>
                      <a:rPr lang="en-AU" sz="1800" i="1">
                        <a:latin typeface="Cambria Math" panose="02040503050406030204" pitchFamily="18" charset="0"/>
                      </a:rPr>
                      <m:t>9</m:t>
                    </m:r>
                    <m:r>
                      <a:rPr lang="en-AU" sz="1800" b="0" i="1" smtClean="0">
                        <a:latin typeface="Cambria Math" panose="02040503050406030204" pitchFamily="18" charset="0"/>
                      </a:rPr>
                      <m:t>0000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r>
                      <a:rPr lang="en-AU" sz="1800" b="0" i="1" smtClean="0">
                        <a:latin typeface="Cambria Math" panose="02040503050406030204" pitchFamily="18" charset="0"/>
                        <a:ea typeface="Cambria Math" panose="02040503050406030204" pitchFamily="18" charset="0"/>
                      </a:rPr>
                      <m:t>=25</m:t>
                    </m:r>
                  </m:oMath>
                </a14:m>
                <a:r>
                  <a:rPr lang="en-AU" sz="1800" b="0" i="1" dirty="0">
                    <a:latin typeface="Cambria Math" panose="02040503050406030204" pitchFamily="18" charset="0"/>
                  </a:rPr>
                  <a:t> </a:t>
                </a:r>
                <a:r>
                  <a:rPr lang="en-AU" sz="1800" b="0" dirty="0">
                    <a:latin typeface="Cambria Math" panose="02040503050406030204" pitchFamily="18" charset="0"/>
                  </a:rPr>
                  <a:t>m/s</a:t>
                </a:r>
              </a:p>
              <a:p>
                <a:pPr>
                  <a:lnSpc>
                    <a:spcPct val="150000"/>
                  </a:lnSpc>
                </a:pPr>
                <a14:m>
                  <m:oMath xmlns:m="http://schemas.openxmlformats.org/officeDocument/2006/math">
                    <m:r>
                      <a:rPr lang="en-AU" sz="1800" b="0" i="1" smtClean="0">
                        <a:latin typeface="Cambria Math" panose="02040503050406030204" pitchFamily="18" charset="0"/>
                        <a:ea typeface="Cambria Math" panose="02040503050406030204" pitchFamily="18" charset="0"/>
                      </a:rPr>
                      <m:t>25</m:t>
                    </m:r>
                    <m:r>
                      <a:rPr lang="en-AU" sz="180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0.8=20</m:t>
                    </m:r>
                  </m:oMath>
                </a14:m>
                <a:r>
                  <a:rPr lang="en-AU" sz="1800" b="0" dirty="0">
                    <a:latin typeface="Cambria Math" panose="02040503050406030204" pitchFamily="18" charset="0"/>
                  </a:rPr>
                  <a:t> m reaction distance</a:t>
                </a:r>
              </a:p>
              <a:p>
                <a:pPr>
                  <a:lnSpc>
                    <a:spcPct val="150000"/>
                  </a:lnSpc>
                </a:pPr>
                <a14:m>
                  <m:oMath xmlns:m="http://schemas.openxmlformats.org/officeDocument/2006/math">
                    <m:r>
                      <a:rPr lang="en-AU" sz="1800" b="0" i="1" smtClean="0">
                        <a:latin typeface="Cambria Math" panose="02040503050406030204" pitchFamily="18" charset="0"/>
                      </a:rPr>
                      <m:t>20+49=69 </m:t>
                    </m:r>
                  </m:oMath>
                </a14:m>
                <a:r>
                  <a:rPr lang="en-AU" sz="1800" b="0" dirty="0">
                    <a:latin typeface="Cambria Math" panose="02040503050406030204" pitchFamily="18" charset="0"/>
                  </a:rPr>
                  <a:t>m stopping distance</a:t>
                </a:r>
              </a:p>
              <a:p>
                <a:pPr algn="l"/>
                <a:endParaRPr lang="en-AU" sz="1800" dirty="0"/>
              </a:p>
            </p:txBody>
          </p:sp>
        </mc:Choice>
        <mc:Fallback xmlns="">
          <p:sp>
            <p:nvSpPr>
              <p:cNvPr id="7" name="TextBox 6">
                <a:extLst>
                  <a:ext uri="{FF2B5EF4-FFF2-40B4-BE49-F238E27FC236}">
                    <a16:creationId xmlns:a16="http://schemas.microsoft.com/office/drawing/2014/main" id="{BFEC9E77-D3A9-6232-5340-811161E44C94}"/>
                  </a:ext>
                </a:extLst>
              </p:cNvPr>
              <p:cNvSpPr txBox="1">
                <a:spLocks noRot="1" noChangeAspect="1" noMove="1" noResize="1" noEditPoints="1" noAdjustHandles="1" noChangeArrowheads="1" noChangeShapeType="1" noTextEdit="1"/>
              </p:cNvSpPr>
              <p:nvPr/>
            </p:nvSpPr>
            <p:spPr>
              <a:xfrm>
                <a:off x="5474742" y="4083636"/>
                <a:ext cx="3828322" cy="1791844"/>
              </a:xfrm>
              <a:prstGeom prst="rect">
                <a:avLst/>
              </a:prstGeom>
              <a:blipFill>
                <a:blip r:embed="rId3"/>
                <a:stretch>
                  <a:fillRect l="-366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4204AB7-8274-E4DB-D12E-CCF71BB39573}"/>
                  </a:ext>
                </a:extLst>
              </p:cNvPr>
              <p:cNvSpPr txBox="1"/>
              <p:nvPr/>
            </p:nvSpPr>
            <p:spPr>
              <a:xfrm>
                <a:off x="359999" y="6018028"/>
                <a:ext cx="11218856" cy="497972"/>
              </a:xfrm>
              <a:prstGeom prst="rect">
                <a:avLst/>
              </a:prstGeom>
              <a:noFill/>
            </p:spPr>
            <p:txBody>
              <a:bodyPr wrap="square" lIns="0" tIns="0" rIns="0" bIns="0" rtlCol="0">
                <a:noAutofit/>
              </a:bodyPr>
              <a:lstStyle/>
              <a:p>
                <a:pPr algn="l"/>
                <a14:m>
                  <m:oMath xmlns:m="http://schemas.openxmlformats.org/officeDocument/2006/math">
                    <m:r>
                      <a:rPr lang="en-AU" sz="1800" i="1" smtClean="0">
                        <a:latin typeface="Cambria Math" panose="02040503050406030204" pitchFamily="18" charset="0"/>
                        <a:ea typeface="Cambria Math" panose="02040503050406030204" pitchFamily="18" charset="0"/>
                      </a:rPr>
                      <m:t>∴</m:t>
                    </m:r>
                  </m:oMath>
                </a14:m>
                <a:r>
                  <a:rPr lang="en-AU" sz="1800" dirty="0"/>
                  <a:t> Priya is incorrect as she take </a:t>
                </a:r>
                <a14:m>
                  <m:oMath xmlns:m="http://schemas.openxmlformats.org/officeDocument/2006/math">
                    <m:r>
                      <a:rPr lang="en-AU" sz="1800" b="0" i="1" smtClean="0">
                        <a:latin typeface="Cambria Math" panose="02040503050406030204" pitchFamily="18" charset="0"/>
                      </a:rPr>
                      <m:t>3.9</m:t>
                    </m:r>
                  </m:oMath>
                </a14:m>
                <a:r>
                  <a:rPr lang="en-AU" sz="1800" dirty="0"/>
                  <a:t> metres further than Alex to stop, despite her superior reaction time. </a:t>
                </a:r>
              </a:p>
            </p:txBody>
          </p:sp>
        </mc:Choice>
        <mc:Fallback xmlns="">
          <p:sp>
            <p:nvSpPr>
              <p:cNvPr id="8" name="TextBox 7">
                <a:extLst>
                  <a:ext uri="{FF2B5EF4-FFF2-40B4-BE49-F238E27FC236}">
                    <a16:creationId xmlns:a16="http://schemas.microsoft.com/office/drawing/2014/main" id="{F4204AB7-8274-E4DB-D12E-CCF71BB39573}"/>
                  </a:ext>
                </a:extLst>
              </p:cNvPr>
              <p:cNvSpPr txBox="1">
                <a:spLocks noRot="1" noChangeAspect="1" noMove="1" noResize="1" noEditPoints="1" noAdjustHandles="1" noChangeArrowheads="1" noChangeShapeType="1" noTextEdit="1"/>
              </p:cNvSpPr>
              <p:nvPr/>
            </p:nvSpPr>
            <p:spPr>
              <a:xfrm>
                <a:off x="359999" y="6018028"/>
                <a:ext cx="11218856" cy="497972"/>
              </a:xfrm>
              <a:prstGeom prst="rect">
                <a:avLst/>
              </a:prstGeom>
              <a:blipFill>
                <a:blip r:embed="rId4"/>
                <a:stretch>
                  <a:fillRect l="-489" t="-15854"/>
                </a:stretch>
              </a:blipFill>
            </p:spPr>
            <p:txBody>
              <a:bodyPr/>
              <a:lstStyle/>
              <a:p>
                <a:r>
                  <a:rPr lang="en-AU">
                    <a:noFill/>
                  </a:rPr>
                  <a:t> </a:t>
                </a:r>
              </a:p>
            </p:txBody>
          </p:sp>
        </mc:Fallback>
      </mc:AlternateContent>
    </p:spTree>
    <p:extLst>
      <p:ext uri="{BB962C8B-B14F-4D97-AF65-F5344CB8AC3E}">
        <p14:creationId xmlns:p14="http://schemas.microsoft.com/office/powerpoint/2010/main" val="321927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71DC7-7CB8-3398-9645-C380E71C252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1F4043-D586-A39D-BF8E-6381EA9984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dirty="0"/>
          </a:p>
        </p:txBody>
      </p:sp>
      <p:sp>
        <p:nvSpPr>
          <p:cNvPr id="3" name="Title 2">
            <a:extLst>
              <a:ext uri="{FF2B5EF4-FFF2-40B4-BE49-F238E27FC236}">
                <a16:creationId xmlns:a16="http://schemas.microsoft.com/office/drawing/2014/main" id="{54C8ADF6-3E89-91D1-CAC1-FAE50E082A17}"/>
              </a:ext>
            </a:extLst>
          </p:cNvPr>
          <p:cNvSpPr>
            <a:spLocks noGrp="1"/>
          </p:cNvSpPr>
          <p:nvPr>
            <p:ph type="title"/>
          </p:nvPr>
        </p:nvSpPr>
        <p:spPr/>
        <p:txBody>
          <a:bodyPr/>
          <a:lstStyle/>
          <a:p>
            <a:r>
              <a:rPr lang="en-AU" dirty="0"/>
              <a:t>HSC style questions – solution (7)</a:t>
            </a:r>
          </a:p>
        </p:txBody>
      </p:sp>
      <p:sp>
        <p:nvSpPr>
          <p:cNvPr id="5" name="Text Placeholder 4">
            <a:extLst>
              <a:ext uri="{FF2B5EF4-FFF2-40B4-BE49-F238E27FC236}">
                <a16:creationId xmlns:a16="http://schemas.microsoft.com/office/drawing/2014/main" id="{A6B07BC7-C31B-FB8D-8DC3-15239D20A393}"/>
              </a:ext>
            </a:extLst>
          </p:cNvPr>
          <p:cNvSpPr>
            <a:spLocks noGrp="1"/>
          </p:cNvSpPr>
          <p:nvPr>
            <p:ph type="body" sz="quarter" idx="17"/>
          </p:nvPr>
        </p:nvSpPr>
        <p:spPr>
          <a:xfrm>
            <a:off x="360000" y="1258247"/>
            <a:ext cx="11483999" cy="4579862"/>
          </a:xfrm>
        </p:spPr>
        <p:txBody>
          <a:bodyPr/>
          <a:lstStyle/>
          <a:p>
            <a:r>
              <a:rPr lang="en-AU" dirty="0"/>
              <a:t>When Lauren was driving at a speed of 45 km/h, she had a reaction time of 1.2 seconds and her total stopping distance was 30 metres. </a:t>
            </a:r>
          </a:p>
          <a:p>
            <a:r>
              <a:rPr lang="en-AU" dirty="0"/>
              <a:t>When she doubled her speed to 90km/h, her reaction time remained the same, however her braking distance was 54 metres. When she doubled her speed, what was the percentage increase in her stopping distance? </a:t>
            </a:r>
          </a:p>
        </p:txBody>
      </p:sp>
      <p:sp>
        <p:nvSpPr>
          <p:cNvPr id="6" name="Text Placeholder 3">
            <a:extLst>
              <a:ext uri="{FF2B5EF4-FFF2-40B4-BE49-F238E27FC236}">
                <a16:creationId xmlns:a16="http://schemas.microsoft.com/office/drawing/2014/main" id="{2277AE4F-F9BA-90D5-CABD-64CDCE509EF4}"/>
              </a:ext>
            </a:extLst>
          </p:cNvPr>
          <p:cNvSpPr>
            <a:spLocks noGrp="1"/>
          </p:cNvSpPr>
          <p:nvPr>
            <p:ph type="body" sz="quarter" idx="18"/>
          </p:nvPr>
        </p:nvSpPr>
        <p:spPr>
          <a:xfrm>
            <a:off x="360000" y="1249458"/>
            <a:ext cx="11483999" cy="545601"/>
          </a:xfrm>
        </p:spPr>
        <p:txBody>
          <a:bodyPr/>
          <a:lstStyle/>
          <a:p>
            <a:r>
              <a:rPr lang="en-AU" dirty="0"/>
              <a:t>Question 7 </a:t>
            </a:r>
            <a:r>
              <a:rPr lang="en-AU" i="1" dirty="0"/>
              <a:t>(3 marks)</a:t>
            </a:r>
          </a:p>
          <a:p>
            <a:endParaRPr lang="en-AU"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0469FF-0BEE-B85D-31DB-B554706C4EF1}"/>
                  </a:ext>
                </a:extLst>
              </p:cNvPr>
              <p:cNvSpPr txBox="1"/>
              <p:nvPr/>
            </p:nvSpPr>
            <p:spPr>
              <a:xfrm>
                <a:off x="423051" y="3798005"/>
                <a:ext cx="4724064" cy="2574586"/>
              </a:xfrm>
              <a:prstGeom prst="rect">
                <a:avLst/>
              </a:prstGeom>
              <a:noFill/>
            </p:spPr>
            <p:txBody>
              <a:bodyPr wrap="square" lIns="0" tIns="0" rIns="0" bIns="0" rtlCol="0">
                <a:noAutofit/>
              </a:bodyPr>
              <a:lstStyle/>
              <a:p>
                <a:pPr algn="l">
                  <a:lnSpc>
                    <a:spcPct val="150000"/>
                  </a:lnSpc>
                </a:pPr>
                <a:r>
                  <a:rPr lang="en-AU" sz="1800" b="1" dirty="0"/>
                  <a:t>Solution</a:t>
                </a:r>
              </a:p>
              <a:p>
                <a:pPr algn="l">
                  <a:lnSpc>
                    <a:spcPct val="150000"/>
                  </a:lnSpc>
                </a:pPr>
                <a14:m>
                  <m:oMath xmlns:m="http://schemas.openxmlformats.org/officeDocument/2006/math">
                    <m:r>
                      <a:rPr lang="en-AU" sz="1800" b="0" i="1" smtClean="0">
                        <a:latin typeface="Cambria Math" panose="02040503050406030204" pitchFamily="18" charset="0"/>
                      </a:rPr>
                      <m:t>90 000</m:t>
                    </m:r>
                    <m:r>
                      <a:rPr lang="en-AU" sz="1800" b="0" i="1" smtClean="0">
                        <a:latin typeface="Cambria Math" panose="02040503050406030204" pitchFamily="18" charset="0"/>
                        <a:ea typeface="Cambria Math" panose="02040503050406030204" pitchFamily="18" charset="0"/>
                      </a:rPr>
                      <m:t>÷</m:t>
                    </m:r>
                    <m:d>
                      <m:dPr>
                        <m:ctrlPr>
                          <a:rPr lang="en-AU" sz="1800" b="0" i="1" smtClean="0">
                            <a:latin typeface="Cambria Math" panose="02040503050406030204" pitchFamily="18" charset="0"/>
                            <a:ea typeface="Cambria Math" panose="02040503050406030204" pitchFamily="18" charset="0"/>
                          </a:rPr>
                        </m:ctrlPr>
                      </m:dPr>
                      <m:e>
                        <m:r>
                          <a:rPr lang="en-AU" sz="1800" b="0" i="1" smtClean="0">
                            <a:latin typeface="Cambria Math" panose="02040503050406030204" pitchFamily="18" charset="0"/>
                            <a:ea typeface="Cambria Math" panose="02040503050406030204" pitchFamily="18" charset="0"/>
                          </a:rPr>
                          <m:t>60×60</m:t>
                        </m:r>
                      </m:e>
                    </m:d>
                    <m:r>
                      <a:rPr lang="en-AU" sz="1800" b="0" i="1" smtClean="0">
                        <a:latin typeface="Cambria Math" panose="02040503050406030204" pitchFamily="18" charset="0"/>
                        <a:ea typeface="Cambria Math" panose="02040503050406030204" pitchFamily="18" charset="0"/>
                      </a:rPr>
                      <m:t>=25</m:t>
                    </m:r>
                  </m:oMath>
                </a14:m>
                <a:r>
                  <a:rPr lang="en-AU" sz="1800" dirty="0"/>
                  <a:t> m/s</a:t>
                </a:r>
              </a:p>
              <a:p>
                <a:pPr algn="l">
                  <a:lnSpc>
                    <a:spcPct val="150000"/>
                  </a:lnSpc>
                </a:pPr>
                <a14:m>
                  <m:oMath xmlns:m="http://schemas.openxmlformats.org/officeDocument/2006/math">
                    <m:r>
                      <a:rPr lang="en-AU" sz="1800" b="0" i="1" smtClean="0">
                        <a:latin typeface="Cambria Math" panose="02040503050406030204" pitchFamily="18" charset="0"/>
                      </a:rPr>
                      <m:t>25</m:t>
                    </m:r>
                    <m:r>
                      <a:rPr lang="en-AU" sz="1800" b="0" i="1" smtClean="0">
                        <a:latin typeface="Cambria Math" panose="02040503050406030204" pitchFamily="18" charset="0"/>
                        <a:ea typeface="Cambria Math" panose="02040503050406030204" pitchFamily="18" charset="0"/>
                      </a:rPr>
                      <m:t>×1.2=30</m:t>
                    </m:r>
                  </m:oMath>
                </a14:m>
                <a:r>
                  <a:rPr lang="en-AU" sz="1800" dirty="0"/>
                  <a:t> m reaction distance</a:t>
                </a:r>
              </a:p>
              <a:p>
                <a:pPr algn="l">
                  <a:lnSpc>
                    <a:spcPct val="150000"/>
                  </a:lnSpc>
                </a:pPr>
                <a14:m>
                  <m:oMath xmlns:m="http://schemas.openxmlformats.org/officeDocument/2006/math">
                    <m:r>
                      <a:rPr lang="en-AU" sz="180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30+54=84 </m:t>
                    </m:r>
                  </m:oMath>
                </a14:m>
                <a:r>
                  <a:rPr lang="en-AU" sz="1800" dirty="0"/>
                  <a:t>m stopping distance</a:t>
                </a:r>
              </a:p>
              <a:p>
                <a:pPr>
                  <a:lnSpc>
                    <a:spcPct val="150000"/>
                  </a:lnSpc>
                </a:pPr>
                <a14:m>
                  <m:oMath xmlns:m="http://schemas.openxmlformats.org/officeDocument/2006/math">
                    <m:r>
                      <a:rPr lang="en-AU" sz="1800" i="1">
                        <a:latin typeface="Cambria Math" panose="02040503050406030204" pitchFamily="18" charset="0"/>
                      </a:rPr>
                      <m:t>84−30=54</m:t>
                    </m:r>
                  </m:oMath>
                </a14:m>
                <a:r>
                  <a:rPr lang="en-AU" sz="1800" i="1" dirty="0">
                    <a:latin typeface="Cambria Math" panose="02040503050406030204" pitchFamily="18" charset="0"/>
                  </a:rPr>
                  <a:t> </a:t>
                </a:r>
                <a:r>
                  <a:rPr lang="en-AU" sz="1800" dirty="0">
                    <a:latin typeface="Cambria Math" panose="02040503050406030204" pitchFamily="18" charset="0"/>
                  </a:rPr>
                  <a:t>m </a:t>
                </a:r>
                <a:r>
                  <a:rPr lang="en-AU" sz="1800" dirty="0">
                    <a:latin typeface="+mj-lt"/>
                  </a:rPr>
                  <a:t>increase in stopping distance</a:t>
                </a:r>
              </a:p>
              <a:p>
                <a:pPr>
                  <a:lnSpc>
                    <a:spcPct val="150000"/>
                  </a:lnSpc>
                </a:pPr>
                <a14:m>
                  <m:oMathPara xmlns:m="http://schemas.openxmlformats.org/officeDocument/2006/math">
                    <m:oMathParaPr>
                      <m:jc m:val="left"/>
                    </m:oMathParaPr>
                    <m:oMath xmlns:m="http://schemas.openxmlformats.org/officeDocument/2006/math">
                      <m:f>
                        <m:fPr>
                          <m:ctrlPr>
                            <a:rPr lang="en-AU" sz="1800" i="1">
                              <a:latin typeface="Cambria Math" panose="02040503050406030204" pitchFamily="18" charset="0"/>
                            </a:rPr>
                          </m:ctrlPr>
                        </m:fPr>
                        <m:num>
                          <m:r>
                            <a:rPr lang="en-AU" sz="1800" i="1">
                              <a:latin typeface="Cambria Math" panose="02040503050406030204" pitchFamily="18" charset="0"/>
                            </a:rPr>
                            <m:t>54</m:t>
                          </m:r>
                        </m:num>
                        <m:den>
                          <m:r>
                            <a:rPr lang="en-AU" sz="1800" i="1">
                              <a:latin typeface="Cambria Math" panose="02040503050406030204" pitchFamily="18" charset="0"/>
                            </a:rPr>
                            <m:t>30</m:t>
                          </m:r>
                        </m:den>
                      </m:f>
                      <m:r>
                        <a:rPr lang="en-AU" sz="1800" i="1">
                          <a:latin typeface="Cambria Math" panose="02040503050406030204" pitchFamily="18" charset="0"/>
                          <a:ea typeface="Cambria Math" panose="02040503050406030204" pitchFamily="18" charset="0"/>
                        </a:rPr>
                        <m:t>×100=180</m:t>
                      </m:r>
                    </m:oMath>
                  </m:oMathPara>
                </a14:m>
                <a:endParaRPr lang="en-AU" sz="1800" dirty="0"/>
              </a:p>
              <a:p>
                <a:pPr algn="l">
                  <a:lnSpc>
                    <a:spcPct val="150000"/>
                  </a:lnSpc>
                </a:pPr>
                <a:endParaRPr lang="en-AU" sz="1800" dirty="0"/>
              </a:p>
              <a:p>
                <a:pPr algn="l"/>
                <a:endParaRPr lang="en-AU" sz="1800" dirty="0"/>
              </a:p>
            </p:txBody>
          </p:sp>
        </mc:Choice>
        <mc:Fallback xmlns="">
          <p:sp>
            <p:nvSpPr>
              <p:cNvPr id="4" name="TextBox 3">
                <a:extLst>
                  <a:ext uri="{FF2B5EF4-FFF2-40B4-BE49-F238E27FC236}">
                    <a16:creationId xmlns:a16="http://schemas.microsoft.com/office/drawing/2014/main" id="{9B0469FF-0BEE-B85D-31DB-B554706C4EF1}"/>
                  </a:ext>
                </a:extLst>
              </p:cNvPr>
              <p:cNvSpPr txBox="1">
                <a:spLocks noRot="1" noChangeAspect="1" noMove="1" noResize="1" noEditPoints="1" noAdjustHandles="1" noChangeArrowheads="1" noChangeShapeType="1" noTextEdit="1"/>
              </p:cNvSpPr>
              <p:nvPr/>
            </p:nvSpPr>
            <p:spPr>
              <a:xfrm>
                <a:off x="423051" y="3798005"/>
                <a:ext cx="4724064" cy="2574586"/>
              </a:xfrm>
              <a:prstGeom prst="rect">
                <a:avLst/>
              </a:prstGeom>
              <a:blipFill>
                <a:blip r:embed="rId3"/>
                <a:stretch>
                  <a:fillRect l="-2968" r="-129" b="-805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C820875-E5DC-3336-C828-CB510032D416}"/>
                  </a:ext>
                </a:extLst>
              </p:cNvPr>
              <p:cNvSpPr txBox="1"/>
              <p:nvPr/>
            </p:nvSpPr>
            <p:spPr>
              <a:xfrm>
                <a:off x="6390363" y="3945770"/>
                <a:ext cx="5378586" cy="932050"/>
              </a:xfrm>
              <a:prstGeom prst="rect">
                <a:avLst/>
              </a:prstGeom>
              <a:noFill/>
            </p:spPr>
            <p:txBody>
              <a:bodyPr wrap="square" lIns="0" tIns="0" rIns="0" bIns="0" rtlCol="0">
                <a:noAutofit/>
              </a:bodyPr>
              <a:lstStyle/>
              <a:p>
                <a:pPr algn="l">
                  <a:lnSpc>
                    <a:spcPct val="150000"/>
                  </a:lnSpc>
                </a:pPr>
                <a14:m>
                  <m:oMath xmlns:m="http://schemas.openxmlformats.org/officeDocument/2006/math">
                    <m:r>
                      <a:rPr lang="en-AU" sz="1800" i="1" smtClean="0">
                        <a:latin typeface="Cambria Math" panose="02040503050406030204" pitchFamily="18" charset="0"/>
                        <a:ea typeface="Cambria Math" panose="02040503050406030204" pitchFamily="18" charset="0"/>
                      </a:rPr>
                      <m:t>∴</m:t>
                    </m:r>
                  </m:oMath>
                </a14:m>
                <a:r>
                  <a:rPr lang="en-AU" sz="1800" dirty="0"/>
                  <a:t> When Lauren doubled her speed, her stopping distance increased by 180%.</a:t>
                </a:r>
              </a:p>
            </p:txBody>
          </p:sp>
        </mc:Choice>
        <mc:Fallback xmlns="">
          <p:sp>
            <p:nvSpPr>
              <p:cNvPr id="7" name="TextBox 6">
                <a:extLst>
                  <a:ext uri="{FF2B5EF4-FFF2-40B4-BE49-F238E27FC236}">
                    <a16:creationId xmlns:a16="http://schemas.microsoft.com/office/drawing/2014/main" id="{3C820875-E5DC-3336-C828-CB510032D416}"/>
                  </a:ext>
                </a:extLst>
              </p:cNvPr>
              <p:cNvSpPr txBox="1">
                <a:spLocks noRot="1" noChangeAspect="1" noMove="1" noResize="1" noEditPoints="1" noAdjustHandles="1" noChangeArrowheads="1" noChangeShapeType="1" noTextEdit="1"/>
              </p:cNvSpPr>
              <p:nvPr/>
            </p:nvSpPr>
            <p:spPr>
              <a:xfrm>
                <a:off x="6390363" y="3945770"/>
                <a:ext cx="5378586" cy="932050"/>
              </a:xfrm>
              <a:prstGeom prst="rect">
                <a:avLst/>
              </a:prstGeom>
              <a:blipFill>
                <a:blip r:embed="rId4"/>
                <a:stretch>
                  <a:fillRect l="-2605"/>
                </a:stretch>
              </a:blipFill>
            </p:spPr>
            <p:txBody>
              <a:bodyPr/>
              <a:lstStyle/>
              <a:p>
                <a:r>
                  <a:rPr lang="en-AU">
                    <a:noFill/>
                  </a:rPr>
                  <a:t> </a:t>
                </a:r>
              </a:p>
            </p:txBody>
          </p:sp>
        </mc:Fallback>
      </mc:AlternateContent>
    </p:spTree>
    <p:extLst>
      <p:ext uri="{BB962C8B-B14F-4D97-AF65-F5344CB8AC3E}">
        <p14:creationId xmlns:p14="http://schemas.microsoft.com/office/powerpoint/2010/main" val="21720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a:lnSpc>
                <a:spcPct val="150000"/>
              </a:lnSpc>
              <a:spcBef>
                <a:spcPts val="1200"/>
              </a:spcBef>
              <a:spcAft>
                <a:spcPts val="600"/>
              </a:spcAft>
            </a:pPr>
            <a:r>
              <a:rPr lang="en-AU" u="sng" dirty="0">
                <a:solidFill>
                  <a:srgbClr val="2F5496"/>
                </a:solidFill>
                <a:effectLst/>
                <a:latin typeface="Arial" panose="020B0604020202020204" pitchFamily="34" charset="0"/>
                <a:ea typeface="Calibri" panose="020F0502020204030204" pitchFamily="34" charset="0"/>
                <a:hlinkClick r:id="rId6"/>
              </a:rPr>
              <a:t>Mathematics Standard Stage 11-12 Syllabus </a:t>
            </a:r>
            <a:r>
              <a:rPr lang="en-AU" dirty="0">
                <a:effectLst/>
                <a:latin typeface="Arial" panose="020B0604020202020204" pitchFamily="34" charset="0"/>
                <a:ea typeface="Calibri" panose="020F0502020204030204" pitchFamily="34" charset="0"/>
              </a:rPr>
              <a:t>© NSW Education Standards Authority (NESA) for and on behalf of the Crown in right of the State of New South Wales, 2024.</a:t>
            </a:r>
          </a:p>
          <a:p>
            <a:pPr>
              <a:lnSpc>
                <a:spcPct val="150000"/>
              </a:lnSpc>
              <a:spcBef>
                <a:spcPts val="1200"/>
              </a:spcBef>
              <a:spcAft>
                <a:spcPts val="600"/>
              </a:spcAft>
            </a:pPr>
            <a:r>
              <a:rPr lang="en-AU" dirty="0">
                <a:effectLst/>
                <a:latin typeface="Arial" panose="020B0604020202020204" pitchFamily="34" charset="0"/>
                <a:ea typeface="Calibri" panose="020F0502020204030204" pitchFamily="34" charset="0"/>
              </a:rPr>
              <a:t>.</a:t>
            </a:r>
            <a:endParaRPr lang="en-AU" sz="18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26</a:t>
            </a:fld>
            <a:endParaRPr lang="en-AU" dirty="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a:t>
            </a:r>
            <a:r>
              <a:rPr lang="en-AU">
                <a:latin typeface="+mj-lt"/>
              </a:rPr>
              <a:t>), 2026</a:t>
            </a:r>
            <a:endParaRPr lang="en-AU" dirty="0">
              <a:latin typeface="+mj-lt"/>
            </a:endParaRP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(Cth).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dirty="0">
                <a:latin typeface="+mj-lt"/>
              </a:rPr>
              <a:t>Activating prior knowledge</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p:txBody>
          <a:bodyPr/>
          <a:lstStyle/>
          <a:p>
            <a:r>
              <a:rPr lang="en-AU" dirty="0">
                <a:latin typeface="+mj-lt"/>
              </a:rPr>
              <a:t>Distance, speed, time (1)</a:t>
            </a:r>
          </a:p>
        </p:txBody>
      </p:sp>
      <p:pic>
        <p:nvPicPr>
          <p:cNvPr id="5" name="Picture 4" descr="A triangle with the letters D, S and T to represent distance, speed and time.&#10;">
            <a:extLst>
              <a:ext uri="{FF2B5EF4-FFF2-40B4-BE49-F238E27FC236}">
                <a16:creationId xmlns:a16="http://schemas.microsoft.com/office/drawing/2014/main" id="{600A9FE5-6892-7405-0EAA-D8E227A437CD}"/>
              </a:ext>
            </a:extLst>
          </p:cNvPr>
          <p:cNvPicPr>
            <a:picLocks noChangeAspect="1"/>
          </p:cNvPicPr>
          <p:nvPr/>
        </p:nvPicPr>
        <p:blipFill>
          <a:blip r:embed="rId3"/>
          <a:stretch>
            <a:fillRect/>
          </a:stretch>
        </p:blipFill>
        <p:spPr>
          <a:xfrm>
            <a:off x="809421" y="1446699"/>
            <a:ext cx="7083363" cy="4518315"/>
          </a:xfrm>
          <a:prstGeom prst="rect">
            <a:avLst/>
          </a:prstGeom>
        </p:spPr>
      </p:pic>
      <p:sp>
        <p:nvSpPr>
          <p:cNvPr id="21" name="Speech Bubble: Rectangle with Corners Rounded 20">
            <a:extLst>
              <a:ext uri="{FF2B5EF4-FFF2-40B4-BE49-F238E27FC236}">
                <a16:creationId xmlns:a16="http://schemas.microsoft.com/office/drawing/2014/main" id="{4A8655D5-EE1E-5CB6-309F-59A6F053E675}"/>
              </a:ext>
            </a:extLst>
          </p:cNvPr>
          <p:cNvSpPr/>
          <p:nvPr/>
        </p:nvSpPr>
        <p:spPr>
          <a:xfrm flipH="1">
            <a:off x="409824" y="1967022"/>
            <a:ext cx="2557319" cy="829415"/>
          </a:xfrm>
          <a:prstGeom prst="wedgeRoundRectCallout">
            <a:avLst>
              <a:gd name="adj1" fmla="val -28755"/>
              <a:gd name="adj2" fmla="val 8433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1800" dirty="0"/>
              <a:t>What does this visual help us determine?</a:t>
            </a:r>
          </a:p>
        </p:txBody>
      </p:sp>
      <p:sp>
        <p:nvSpPr>
          <p:cNvPr id="20" name="Speech Bubble: Rectangle with Corners Rounded 19">
            <a:extLst>
              <a:ext uri="{FF2B5EF4-FFF2-40B4-BE49-F238E27FC236}">
                <a16:creationId xmlns:a16="http://schemas.microsoft.com/office/drawing/2014/main" id="{28F94911-451C-A135-ABB3-6651E3702468}"/>
              </a:ext>
            </a:extLst>
          </p:cNvPr>
          <p:cNvSpPr/>
          <p:nvPr/>
        </p:nvSpPr>
        <p:spPr>
          <a:xfrm>
            <a:off x="5709187" y="1334685"/>
            <a:ext cx="2557319" cy="1205916"/>
          </a:xfrm>
          <a:prstGeom prst="wedgeRoundRectCallout">
            <a:avLst>
              <a:gd name="adj1" fmla="val -28755"/>
              <a:gd name="adj2" fmla="val 8433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1800" dirty="0"/>
              <a:t>What do the letters D, S and T stand for?</a:t>
            </a:r>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1CCD0E-75AC-BAA0-5D6E-DDA09E6530BC}"/>
                  </a:ext>
                </a:extLst>
              </p:cNvPr>
              <p:cNvSpPr txBox="1"/>
              <p:nvPr/>
            </p:nvSpPr>
            <p:spPr>
              <a:xfrm>
                <a:off x="6601988" y="2759416"/>
                <a:ext cx="6097314" cy="2544158"/>
              </a:xfrm>
              <a:prstGeom prst="rect">
                <a:avLst/>
              </a:prstGeom>
              <a:noFill/>
            </p:spPr>
            <p:txBody>
              <a:bodyPr wrap="square">
                <a:spAutoFit/>
              </a:bodyPr>
              <a:lstStyle/>
              <a:p>
                <a:pPr algn="l"/>
                <a14:m>
                  <m:oMathPara xmlns:m="http://schemas.openxmlformats.org/officeDocument/2006/math">
                    <m:oMathParaPr>
                      <m:jc m:val="centerGroup"/>
                    </m:oMathParaPr>
                    <m:oMath xmlns:m="http://schemas.openxmlformats.org/officeDocument/2006/math">
                      <m:r>
                        <m:rPr>
                          <m:nor/>
                        </m:rPr>
                        <a:rPr lang="en-AU" sz="2400" i="0" dirty="0" smtClean="0">
                          <a:latin typeface="Cambria Math" panose="02040503050406030204" pitchFamily="18" charset="0"/>
                        </a:rPr>
                        <m:t>Distance</m:t>
                      </m:r>
                      <m:r>
                        <m:rPr>
                          <m:nor/>
                        </m:rPr>
                        <a:rPr lang="en-AU" sz="2400" i="0" dirty="0" smtClean="0">
                          <a:latin typeface="Cambria Math" panose="02040503050406030204" pitchFamily="18" charset="0"/>
                        </a:rPr>
                        <m:t> = </m:t>
                      </m:r>
                      <m:r>
                        <m:rPr>
                          <m:nor/>
                        </m:rPr>
                        <a:rPr lang="en-AU" sz="2400" i="0" dirty="0" smtClean="0">
                          <a:latin typeface="Cambria Math" panose="02040503050406030204" pitchFamily="18" charset="0"/>
                        </a:rPr>
                        <m:t>Speed</m:t>
                      </m:r>
                      <m:r>
                        <m:rPr>
                          <m:nor/>
                        </m:rPr>
                        <a:rPr lang="en-AU" sz="2400" i="0" dirty="0" smtClean="0">
                          <a:latin typeface="Cambria Math" panose="02040503050406030204" pitchFamily="18" charset="0"/>
                        </a:rPr>
                        <m:t> </m:t>
                      </m:r>
                      <m:r>
                        <m:rPr>
                          <m:nor/>
                        </m:rPr>
                        <a:rPr lang="en-AU" sz="2400" i="0" dirty="0" smtClean="0">
                          <a:latin typeface="Cambria Math" panose="02040503050406030204" pitchFamily="18" charset="0"/>
                        </a:rPr>
                        <m:t>×</m:t>
                      </m:r>
                      <m:r>
                        <m:rPr>
                          <m:nor/>
                        </m:rPr>
                        <a:rPr lang="en-AU" sz="2400" i="0" dirty="0" smtClean="0">
                          <a:latin typeface="Cambria Math" panose="02040503050406030204" pitchFamily="18" charset="0"/>
                        </a:rPr>
                        <m:t> </m:t>
                      </m:r>
                      <m:r>
                        <m:rPr>
                          <m:nor/>
                        </m:rPr>
                        <a:rPr lang="en-AU" sz="2400" i="0" dirty="0" smtClean="0">
                          <a:latin typeface="Cambria Math" panose="02040503050406030204" pitchFamily="18" charset="0"/>
                        </a:rPr>
                        <m:t>Time</m:t>
                      </m:r>
                    </m:oMath>
                  </m:oMathPara>
                </a14:m>
                <a:endParaRPr lang="en-AU" sz="2400" dirty="0"/>
              </a:p>
              <a:p>
                <a:pPr algn="l"/>
                <a:endParaRPr lang="en-AU" sz="2400" dirty="0"/>
              </a:p>
              <a:p>
                <a:pPr algn="l"/>
                <a14:m>
                  <m:oMathPara xmlns:m="http://schemas.openxmlformats.org/officeDocument/2006/math">
                    <m:oMathParaPr>
                      <m:jc m:val="centerGroup"/>
                    </m:oMathParaPr>
                    <m:oMath xmlns:m="http://schemas.openxmlformats.org/officeDocument/2006/math">
                      <m:r>
                        <m:rPr>
                          <m:nor/>
                        </m:rPr>
                        <a:rPr lang="en-AU" sz="2400" i="0" dirty="0" smtClean="0">
                          <a:latin typeface="Cambria Math" panose="02040503050406030204" pitchFamily="18" charset="0"/>
                        </a:rPr>
                        <m:t>Speed</m:t>
                      </m:r>
                      <m:r>
                        <m:rPr>
                          <m:nor/>
                        </m:rPr>
                        <a:rPr lang="en-AU" sz="2400" i="0" dirty="0">
                          <a:latin typeface="Cambria Math" panose="02040503050406030204" pitchFamily="18" charset="0"/>
                        </a:rPr>
                        <m:t> </m:t>
                      </m:r>
                      <m:r>
                        <m:rPr>
                          <m:nor/>
                        </m:rPr>
                        <a:rPr lang="en-AU" sz="2400" i="0" dirty="0" smtClean="0">
                          <a:latin typeface="Cambria Math" panose="02040503050406030204" pitchFamily="18" charset="0"/>
                        </a:rPr>
                        <m:t>=</m:t>
                      </m:r>
                      <m:f>
                        <m:fPr>
                          <m:ctrlPr>
                            <a:rPr lang="en-AU" sz="2400" b="0" i="1" dirty="0" smtClean="0">
                              <a:latin typeface="Cambria Math" panose="02040503050406030204" pitchFamily="18" charset="0"/>
                            </a:rPr>
                          </m:ctrlPr>
                        </m:fPr>
                        <m:num>
                          <m:r>
                            <m:rPr>
                              <m:nor/>
                            </m:rPr>
                            <a:rPr lang="en-AU" sz="2400" b="0" i="0" dirty="0" smtClean="0">
                              <a:latin typeface="Cambria Math" panose="02040503050406030204" pitchFamily="18" charset="0"/>
                            </a:rPr>
                            <m:t>Distance</m:t>
                          </m:r>
                        </m:num>
                        <m:den>
                          <m:r>
                            <m:rPr>
                              <m:nor/>
                            </m:rPr>
                            <a:rPr lang="en-AU" sz="2400" b="0" i="0" dirty="0" smtClean="0">
                              <a:latin typeface="Cambria Math" panose="02040503050406030204" pitchFamily="18" charset="0"/>
                            </a:rPr>
                            <m:t>Time</m:t>
                          </m:r>
                        </m:den>
                      </m:f>
                    </m:oMath>
                  </m:oMathPara>
                </a14:m>
                <a:endParaRPr lang="en-AU" sz="2400" dirty="0"/>
              </a:p>
              <a:p>
                <a:pPr algn="l"/>
                <a:endParaRPr lang="en-AU" sz="2400" dirty="0"/>
              </a:p>
              <a:p>
                <a:pPr algn="ctr"/>
                <a14:m>
                  <m:oMath xmlns:m="http://schemas.openxmlformats.org/officeDocument/2006/math">
                    <m:r>
                      <m:rPr>
                        <m:nor/>
                      </m:rPr>
                      <a:rPr lang="en-AU" sz="2400" i="0" dirty="0" smtClean="0">
                        <a:latin typeface="Cambria Math" panose="02040503050406030204" pitchFamily="18" charset="0"/>
                      </a:rPr>
                      <m:t>Time</m:t>
                    </m:r>
                    <m:r>
                      <m:rPr>
                        <m:nor/>
                      </m:rPr>
                      <a:rPr lang="en-AU" sz="2400" i="0" dirty="0" smtClean="0">
                        <a:latin typeface="Cambria Math" panose="02040503050406030204" pitchFamily="18" charset="0"/>
                      </a:rPr>
                      <m:t> =</m:t>
                    </m:r>
                    <m:f>
                      <m:fPr>
                        <m:ctrlPr>
                          <a:rPr lang="en-AU" sz="2400" b="0" i="1" dirty="0" smtClean="0">
                            <a:latin typeface="Cambria Math" panose="02040503050406030204" pitchFamily="18" charset="0"/>
                          </a:rPr>
                        </m:ctrlPr>
                      </m:fPr>
                      <m:num>
                        <m:r>
                          <m:rPr>
                            <m:nor/>
                          </m:rPr>
                          <a:rPr lang="en-AU" sz="2400" b="0" i="0" dirty="0" smtClean="0">
                            <a:latin typeface="Cambria Math" panose="02040503050406030204" pitchFamily="18" charset="0"/>
                          </a:rPr>
                          <m:t>Distance</m:t>
                        </m:r>
                      </m:num>
                      <m:den>
                        <m:r>
                          <m:rPr>
                            <m:nor/>
                          </m:rPr>
                          <a:rPr lang="en-AU" sz="2400" b="0" i="0" dirty="0" smtClean="0">
                            <a:latin typeface="Cambria Math" panose="02040503050406030204" pitchFamily="18" charset="0"/>
                          </a:rPr>
                          <m:t>Speed</m:t>
                        </m:r>
                      </m:den>
                    </m:f>
                  </m:oMath>
                </a14:m>
                <a:r>
                  <a:rPr lang="en-AU" sz="2400" dirty="0"/>
                  <a:t> </a:t>
                </a:r>
              </a:p>
            </p:txBody>
          </p:sp>
        </mc:Choice>
        <mc:Fallback xmlns="">
          <p:sp>
            <p:nvSpPr>
              <p:cNvPr id="10" name="TextBox 9">
                <a:extLst>
                  <a:ext uri="{FF2B5EF4-FFF2-40B4-BE49-F238E27FC236}">
                    <a16:creationId xmlns:a16="http://schemas.microsoft.com/office/drawing/2014/main" id="{851CCD0E-75AC-BAA0-5D6E-DDA09E6530BC}"/>
                  </a:ext>
                </a:extLst>
              </p:cNvPr>
              <p:cNvSpPr txBox="1">
                <a:spLocks noRot="1" noChangeAspect="1" noMove="1" noResize="1" noEditPoints="1" noAdjustHandles="1" noChangeArrowheads="1" noChangeShapeType="1" noTextEdit="1"/>
              </p:cNvSpPr>
              <p:nvPr/>
            </p:nvSpPr>
            <p:spPr>
              <a:xfrm>
                <a:off x="6601988" y="2759416"/>
                <a:ext cx="6097314" cy="2544158"/>
              </a:xfrm>
              <a:prstGeom prst="rect">
                <a:avLst/>
              </a:prstGeom>
              <a:blipFill>
                <a:blip r:embed="rId4"/>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4409D-128C-450E-185E-441D38059B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71815E-6C8C-FB6B-4F66-30BA5438F213}"/>
              </a:ext>
            </a:extLst>
          </p:cNvPr>
          <p:cNvSpPr>
            <a:spLocks noGrp="1"/>
          </p:cNvSpPr>
          <p:nvPr>
            <p:ph type="title"/>
          </p:nvPr>
        </p:nvSpPr>
        <p:spPr/>
        <p:txBody>
          <a:bodyPr/>
          <a:lstStyle/>
          <a:p>
            <a:r>
              <a:rPr lang="en-AU" dirty="0">
                <a:latin typeface="+mj-lt"/>
              </a:rPr>
              <a:t>Distance, speed, time (2)</a:t>
            </a:r>
          </a:p>
        </p:txBody>
      </p:sp>
      <p:grpSp>
        <p:nvGrpSpPr>
          <p:cNvPr id="22" name="Group 21" descr="A triangle with the letters D, S and T to represent distance, speed and time. the section for 'D' is shaded blue and there is a multiplication sign between the 'S' and 'T'.">
            <a:extLst>
              <a:ext uri="{FF2B5EF4-FFF2-40B4-BE49-F238E27FC236}">
                <a16:creationId xmlns:a16="http://schemas.microsoft.com/office/drawing/2014/main" id="{6F1326EF-5D35-47DE-CC1D-51743C61E3FD}"/>
              </a:ext>
            </a:extLst>
          </p:cNvPr>
          <p:cNvGrpSpPr/>
          <p:nvPr/>
        </p:nvGrpSpPr>
        <p:grpSpPr>
          <a:xfrm>
            <a:off x="360000" y="1983733"/>
            <a:ext cx="3381153" cy="2254102"/>
            <a:chOff x="360000" y="1983733"/>
            <a:chExt cx="3381153" cy="2254102"/>
          </a:xfrm>
        </p:grpSpPr>
        <p:pic>
          <p:nvPicPr>
            <p:cNvPr id="6" name="Picture 5" descr="A triangle with the letters D, S and T to represent distance, speed and time.">
              <a:extLst>
                <a:ext uri="{FF2B5EF4-FFF2-40B4-BE49-F238E27FC236}">
                  <a16:creationId xmlns:a16="http://schemas.microsoft.com/office/drawing/2014/main" id="{2BA3551B-5D55-9E0A-74E5-D804961B0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1983733"/>
              <a:ext cx="3381153" cy="2254102"/>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3E9AAE5-9426-2438-754B-A6690824F755}"/>
                    </a:ext>
                  </a:extLst>
                </p:cNvPr>
                <p:cNvSpPr txBox="1"/>
                <p:nvPr/>
              </p:nvSpPr>
              <p:spPr>
                <a:xfrm>
                  <a:off x="1593376" y="3323435"/>
                  <a:ext cx="914400" cy="914400"/>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sz="3200" b="1" i="1" smtClean="0">
                            <a:latin typeface="Cambria Math" panose="02040503050406030204" pitchFamily="18" charset="0"/>
                          </a:rPr>
                          <m:t>×</m:t>
                        </m:r>
                      </m:oMath>
                    </m:oMathPara>
                  </a14:m>
                  <a:endParaRPr lang="en-AU" sz="3200" b="1" dirty="0"/>
                </a:p>
              </p:txBody>
            </p:sp>
          </mc:Choice>
          <mc:Fallback xmlns="">
            <p:sp>
              <p:nvSpPr>
                <p:cNvPr id="14" name="TextBox 13">
                  <a:extLst>
                    <a:ext uri="{FF2B5EF4-FFF2-40B4-BE49-F238E27FC236}">
                      <a16:creationId xmlns:a16="http://schemas.microsoft.com/office/drawing/2014/main" id="{E3E9AAE5-9426-2438-754B-A6690824F755}"/>
                    </a:ext>
                  </a:extLst>
                </p:cNvPr>
                <p:cNvSpPr txBox="1">
                  <a:spLocks noRot="1" noChangeAspect="1" noMove="1" noResize="1" noEditPoints="1" noAdjustHandles="1" noChangeArrowheads="1" noChangeShapeType="1" noTextEdit="1"/>
                </p:cNvSpPr>
                <p:nvPr/>
              </p:nvSpPr>
              <p:spPr>
                <a:xfrm>
                  <a:off x="1593376" y="3323435"/>
                  <a:ext cx="914400" cy="914400"/>
                </a:xfrm>
                <a:prstGeom prst="rect">
                  <a:avLst/>
                </a:prstGeom>
                <a:blipFill>
                  <a:blip r:embed="rId5"/>
                  <a:stretch>
                    <a:fillRect/>
                  </a:stretch>
                </a:blipFill>
              </p:spPr>
              <p:txBody>
                <a:bodyPr/>
                <a:lstStyle/>
                <a:p>
                  <a:r>
                    <a:rPr lang="en-AU">
                      <a:noFill/>
                    </a:rPr>
                    <a:t> </a:t>
                  </a:r>
                </a:p>
              </p:txBody>
            </p:sp>
          </mc:Fallback>
        </mc:AlternateContent>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ED89BA7-FD36-A462-E3B1-BCCFFDA567AB}"/>
                  </a:ext>
                </a:extLst>
              </p:cNvPr>
              <p:cNvSpPr txBox="1"/>
              <p:nvPr/>
            </p:nvSpPr>
            <p:spPr>
              <a:xfrm>
                <a:off x="206371" y="4379796"/>
                <a:ext cx="3843114" cy="461665"/>
              </a:xfrm>
              <a:prstGeom prst="rect">
                <a:avLst/>
              </a:prstGeom>
              <a:noFill/>
            </p:spPr>
            <p:txBody>
              <a:bodyPr wrap="square">
                <a:spAutoFit/>
              </a:bodyPr>
              <a:lstStyle/>
              <a:p>
                <a:pPr algn="l"/>
                <a14:m>
                  <m:oMathPara xmlns:m="http://schemas.openxmlformats.org/officeDocument/2006/math">
                    <m:oMathParaPr>
                      <m:jc m:val="centerGroup"/>
                    </m:oMathParaPr>
                    <m:oMath xmlns:m="http://schemas.openxmlformats.org/officeDocument/2006/math">
                      <m:r>
                        <m:rPr>
                          <m:nor/>
                        </m:rPr>
                        <a:rPr lang="en-AU" sz="2400" i="0" dirty="0" smtClean="0">
                          <a:latin typeface="Cambria Math" panose="02040503050406030204" pitchFamily="18" charset="0"/>
                        </a:rPr>
                        <m:t>Distance</m:t>
                      </m:r>
                      <m:r>
                        <m:rPr>
                          <m:nor/>
                        </m:rPr>
                        <a:rPr lang="en-AU" sz="2400" i="0" dirty="0" smtClean="0">
                          <a:latin typeface="Cambria Math" panose="02040503050406030204" pitchFamily="18" charset="0"/>
                        </a:rPr>
                        <m:t> = </m:t>
                      </m:r>
                      <m:r>
                        <m:rPr>
                          <m:nor/>
                        </m:rPr>
                        <a:rPr lang="en-AU" sz="2400" i="0" dirty="0" smtClean="0">
                          <a:latin typeface="Cambria Math" panose="02040503050406030204" pitchFamily="18" charset="0"/>
                        </a:rPr>
                        <m:t>Speed</m:t>
                      </m:r>
                      <m:r>
                        <m:rPr>
                          <m:nor/>
                        </m:rPr>
                        <a:rPr lang="en-AU" sz="2400" i="0" dirty="0" smtClean="0">
                          <a:latin typeface="Cambria Math" panose="02040503050406030204" pitchFamily="18" charset="0"/>
                        </a:rPr>
                        <m:t> </m:t>
                      </m:r>
                      <m:r>
                        <m:rPr>
                          <m:nor/>
                        </m:rPr>
                        <a:rPr lang="en-AU" sz="2400" i="0" dirty="0" smtClean="0">
                          <a:latin typeface="Cambria Math" panose="02040503050406030204" pitchFamily="18" charset="0"/>
                        </a:rPr>
                        <m:t>×</m:t>
                      </m:r>
                      <m:r>
                        <m:rPr>
                          <m:nor/>
                        </m:rPr>
                        <a:rPr lang="en-AU" sz="2400" i="0" dirty="0" smtClean="0">
                          <a:latin typeface="Cambria Math" panose="02040503050406030204" pitchFamily="18" charset="0"/>
                        </a:rPr>
                        <m:t> </m:t>
                      </m:r>
                      <m:r>
                        <m:rPr>
                          <m:nor/>
                        </m:rPr>
                        <a:rPr lang="en-AU" sz="2400" i="0" dirty="0" smtClean="0">
                          <a:latin typeface="Cambria Math" panose="02040503050406030204" pitchFamily="18" charset="0"/>
                        </a:rPr>
                        <m:t>Time</m:t>
                      </m:r>
                    </m:oMath>
                  </m:oMathPara>
                </a14:m>
                <a:endParaRPr lang="en-AU" sz="2400" dirty="0"/>
              </a:p>
            </p:txBody>
          </p:sp>
        </mc:Choice>
        <mc:Fallback xmlns="">
          <p:sp>
            <p:nvSpPr>
              <p:cNvPr id="7" name="TextBox 6">
                <a:extLst>
                  <a:ext uri="{FF2B5EF4-FFF2-40B4-BE49-F238E27FC236}">
                    <a16:creationId xmlns:a16="http://schemas.microsoft.com/office/drawing/2014/main" id="{8ED89BA7-FD36-A462-E3B1-BCCFFDA567AB}"/>
                  </a:ext>
                </a:extLst>
              </p:cNvPr>
              <p:cNvSpPr txBox="1">
                <a:spLocks noRot="1" noChangeAspect="1" noMove="1" noResize="1" noEditPoints="1" noAdjustHandles="1" noChangeArrowheads="1" noChangeShapeType="1" noTextEdit="1"/>
              </p:cNvSpPr>
              <p:nvPr/>
            </p:nvSpPr>
            <p:spPr>
              <a:xfrm>
                <a:off x="206371" y="4379796"/>
                <a:ext cx="3843114" cy="461665"/>
              </a:xfrm>
              <a:prstGeom prst="rect">
                <a:avLst/>
              </a:prstGeom>
              <a:blipFill>
                <a:blip r:embed="rId6"/>
                <a:stretch>
                  <a:fillRect b="-19737"/>
                </a:stretch>
              </a:blipFill>
            </p:spPr>
            <p:txBody>
              <a:bodyPr/>
              <a:lstStyle/>
              <a:p>
                <a:r>
                  <a:rPr lang="en-AU">
                    <a:noFill/>
                  </a:rPr>
                  <a:t> </a:t>
                </a:r>
              </a:p>
            </p:txBody>
          </p:sp>
        </mc:Fallback>
      </mc:AlternateContent>
      <p:grpSp>
        <p:nvGrpSpPr>
          <p:cNvPr id="23" name="Group 22" descr="A triangle with the letters D, S and T to represent distance, speed and time. the section for 'S' is shaded blue and there is a division sign between the 'D' and 'T'.">
            <a:extLst>
              <a:ext uri="{FF2B5EF4-FFF2-40B4-BE49-F238E27FC236}">
                <a16:creationId xmlns:a16="http://schemas.microsoft.com/office/drawing/2014/main" id="{F4E42A48-36B7-E1DB-F5D2-5F5B26769A59}"/>
              </a:ext>
            </a:extLst>
          </p:cNvPr>
          <p:cNvGrpSpPr/>
          <p:nvPr/>
        </p:nvGrpSpPr>
        <p:grpSpPr>
          <a:xfrm>
            <a:off x="4405423" y="1983733"/>
            <a:ext cx="3381153" cy="2254102"/>
            <a:chOff x="4405423" y="1983733"/>
            <a:chExt cx="3381153" cy="2254102"/>
          </a:xfrm>
        </p:grpSpPr>
        <p:pic>
          <p:nvPicPr>
            <p:cNvPr id="11" name="Picture 10" descr="A diagram of a triangle&#10;&#10;AI-generated content may be incorrect.">
              <a:extLst>
                <a:ext uri="{FF2B5EF4-FFF2-40B4-BE49-F238E27FC236}">
                  <a16:creationId xmlns:a16="http://schemas.microsoft.com/office/drawing/2014/main" id="{884CDD36-5671-D667-613B-98A1F4B9B5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5423" y="1983733"/>
              <a:ext cx="3381153" cy="2254102"/>
            </a:xfrm>
            <a:prstGeom prst="rect">
              <a:avLst/>
            </a:prstGeom>
          </p:spPr>
        </p:pic>
        <p:cxnSp>
          <p:nvCxnSpPr>
            <p:cNvPr id="17" name="Straight Connector 16">
              <a:extLst>
                <a:ext uri="{FF2B5EF4-FFF2-40B4-BE49-F238E27FC236}">
                  <a16:creationId xmlns:a16="http://schemas.microsoft.com/office/drawing/2014/main" id="{7B1553F6-2740-1A24-77C0-112D3876B33F}"/>
                </a:ext>
              </a:extLst>
            </p:cNvPr>
            <p:cNvCxnSpPr/>
            <p:nvPr/>
          </p:nvCxnSpPr>
          <p:spPr>
            <a:xfrm>
              <a:off x="6095998" y="3110784"/>
              <a:ext cx="8364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E621BA8-8AD1-AAC1-A411-EFBC2FF2B8AB}"/>
                  </a:ext>
                </a:extLst>
              </p:cNvPr>
              <p:cNvSpPr txBox="1"/>
              <p:nvPr/>
            </p:nvSpPr>
            <p:spPr>
              <a:xfrm>
                <a:off x="4492529" y="4335384"/>
                <a:ext cx="3206939" cy="783804"/>
              </a:xfrm>
              <a:prstGeom prst="rect">
                <a:avLst/>
              </a:prstGeom>
              <a:noFill/>
            </p:spPr>
            <p:txBody>
              <a:bodyPr wrap="square">
                <a:spAutoFit/>
              </a:bodyPr>
              <a:lstStyle/>
              <a:p>
                <a:pPr algn="l"/>
                <a14:m>
                  <m:oMathPara xmlns:m="http://schemas.openxmlformats.org/officeDocument/2006/math">
                    <m:oMathParaPr>
                      <m:jc m:val="centerGroup"/>
                    </m:oMathParaPr>
                    <m:oMath xmlns:m="http://schemas.openxmlformats.org/officeDocument/2006/math">
                      <m:r>
                        <m:rPr>
                          <m:nor/>
                        </m:rPr>
                        <a:rPr lang="en-AU" sz="2400" i="0" dirty="0" smtClean="0">
                          <a:latin typeface="Cambria Math" panose="02040503050406030204" pitchFamily="18" charset="0"/>
                        </a:rPr>
                        <m:t>Speed</m:t>
                      </m:r>
                      <m:r>
                        <m:rPr>
                          <m:nor/>
                        </m:rPr>
                        <a:rPr lang="en-AU" sz="2400" i="0" dirty="0">
                          <a:latin typeface="Cambria Math" panose="02040503050406030204" pitchFamily="18" charset="0"/>
                        </a:rPr>
                        <m:t> </m:t>
                      </m:r>
                      <m:r>
                        <m:rPr>
                          <m:nor/>
                        </m:rPr>
                        <a:rPr lang="en-AU" sz="2400" i="0" dirty="0" smtClean="0">
                          <a:latin typeface="Cambria Math" panose="02040503050406030204" pitchFamily="18" charset="0"/>
                        </a:rPr>
                        <m:t>=</m:t>
                      </m:r>
                      <m:f>
                        <m:fPr>
                          <m:ctrlPr>
                            <a:rPr lang="en-AU" sz="2400" b="0" i="1" dirty="0" smtClean="0">
                              <a:latin typeface="Cambria Math" panose="02040503050406030204" pitchFamily="18" charset="0"/>
                            </a:rPr>
                          </m:ctrlPr>
                        </m:fPr>
                        <m:num>
                          <m:r>
                            <m:rPr>
                              <m:nor/>
                            </m:rPr>
                            <a:rPr lang="en-AU" sz="2400" b="0" i="0" dirty="0" smtClean="0">
                              <a:latin typeface="Cambria Math" panose="02040503050406030204" pitchFamily="18" charset="0"/>
                            </a:rPr>
                            <m:t>Distance</m:t>
                          </m:r>
                        </m:num>
                        <m:den>
                          <m:r>
                            <m:rPr>
                              <m:nor/>
                            </m:rPr>
                            <a:rPr lang="en-AU" sz="2400" b="0" i="0" dirty="0" smtClean="0">
                              <a:latin typeface="Cambria Math" panose="02040503050406030204" pitchFamily="18" charset="0"/>
                            </a:rPr>
                            <m:t>Time</m:t>
                          </m:r>
                        </m:den>
                      </m:f>
                    </m:oMath>
                  </m:oMathPara>
                </a14:m>
                <a:endParaRPr lang="en-AU" sz="2400" dirty="0"/>
              </a:p>
            </p:txBody>
          </p:sp>
        </mc:Choice>
        <mc:Fallback xmlns="">
          <p:sp>
            <p:nvSpPr>
              <p:cNvPr id="12" name="TextBox 11">
                <a:extLst>
                  <a:ext uri="{FF2B5EF4-FFF2-40B4-BE49-F238E27FC236}">
                    <a16:creationId xmlns:a16="http://schemas.microsoft.com/office/drawing/2014/main" id="{BE621BA8-8AD1-AAC1-A411-EFBC2FF2B8AB}"/>
                  </a:ext>
                </a:extLst>
              </p:cNvPr>
              <p:cNvSpPr txBox="1">
                <a:spLocks noRot="1" noChangeAspect="1" noMove="1" noResize="1" noEditPoints="1" noAdjustHandles="1" noChangeArrowheads="1" noChangeShapeType="1" noTextEdit="1"/>
              </p:cNvSpPr>
              <p:nvPr/>
            </p:nvSpPr>
            <p:spPr>
              <a:xfrm>
                <a:off x="4492529" y="4335384"/>
                <a:ext cx="3206939" cy="783804"/>
              </a:xfrm>
              <a:prstGeom prst="rect">
                <a:avLst/>
              </a:prstGeom>
              <a:blipFill>
                <a:blip r:embed="rId8"/>
                <a:stretch>
                  <a:fillRect/>
                </a:stretch>
              </a:blipFill>
            </p:spPr>
            <p:txBody>
              <a:bodyPr/>
              <a:lstStyle/>
              <a:p>
                <a:r>
                  <a:rPr lang="en-AU">
                    <a:noFill/>
                  </a:rPr>
                  <a:t> </a:t>
                </a:r>
              </a:p>
            </p:txBody>
          </p:sp>
        </mc:Fallback>
      </mc:AlternateContent>
      <p:grpSp>
        <p:nvGrpSpPr>
          <p:cNvPr id="8" name="Group 7" descr="A triangle with the letters D, S and T to represent distance, speed and time. the section for 'T' is shaded blue and there is a division sign between the 'D' and 'S'.">
            <a:extLst>
              <a:ext uri="{FF2B5EF4-FFF2-40B4-BE49-F238E27FC236}">
                <a16:creationId xmlns:a16="http://schemas.microsoft.com/office/drawing/2014/main" id="{582F1D02-DF9C-74AA-9807-91756B337207}"/>
              </a:ext>
            </a:extLst>
          </p:cNvPr>
          <p:cNvGrpSpPr/>
          <p:nvPr/>
        </p:nvGrpSpPr>
        <p:grpSpPr>
          <a:xfrm>
            <a:off x="8216899" y="1984235"/>
            <a:ext cx="3380400" cy="2253600"/>
            <a:chOff x="8216899" y="1984235"/>
            <a:chExt cx="3380400" cy="2253600"/>
          </a:xfrm>
        </p:grpSpPr>
        <p:pic>
          <p:nvPicPr>
            <p:cNvPr id="5" name="Picture 4">
              <a:extLst>
                <a:ext uri="{FF2B5EF4-FFF2-40B4-BE49-F238E27FC236}">
                  <a16:creationId xmlns:a16="http://schemas.microsoft.com/office/drawing/2014/main" id="{788088D7-8D2B-A815-05AC-CE59FA471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6899" y="1984235"/>
              <a:ext cx="3380400" cy="2253600"/>
            </a:xfrm>
            <a:prstGeom prst="rect">
              <a:avLst/>
            </a:prstGeom>
          </p:spPr>
        </p:pic>
        <p:cxnSp>
          <p:nvCxnSpPr>
            <p:cNvPr id="18" name="Straight Connector 17">
              <a:extLst>
                <a:ext uri="{FF2B5EF4-FFF2-40B4-BE49-F238E27FC236}">
                  <a16:creationId xmlns:a16="http://schemas.microsoft.com/office/drawing/2014/main" id="{79F22416-FDFC-5518-9507-EE40CA9233B9}"/>
                </a:ext>
              </a:extLst>
            </p:cNvPr>
            <p:cNvCxnSpPr/>
            <p:nvPr/>
          </p:nvCxnSpPr>
          <p:spPr>
            <a:xfrm>
              <a:off x="9070669" y="3110784"/>
              <a:ext cx="8364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0285A06-C485-2AEF-B108-141564EAE347}"/>
                  </a:ext>
                </a:extLst>
              </p:cNvPr>
              <p:cNvSpPr txBox="1"/>
              <p:nvPr/>
            </p:nvSpPr>
            <p:spPr>
              <a:xfrm>
                <a:off x="8142512" y="4335384"/>
                <a:ext cx="3140726" cy="744691"/>
              </a:xfrm>
              <a:prstGeom prst="rect">
                <a:avLst/>
              </a:prstGeom>
              <a:noFill/>
            </p:spPr>
            <p:txBody>
              <a:bodyPr wrap="square">
                <a:spAutoFit/>
              </a:bodyPr>
              <a:lstStyle/>
              <a:p>
                <a:pPr algn="ctr"/>
                <a14:m>
                  <m:oMath xmlns:m="http://schemas.openxmlformats.org/officeDocument/2006/math">
                    <m:r>
                      <m:rPr>
                        <m:nor/>
                      </m:rPr>
                      <a:rPr lang="en-AU" sz="2400" i="0" dirty="0" smtClean="0">
                        <a:latin typeface="Cambria Math" panose="02040503050406030204" pitchFamily="18" charset="0"/>
                      </a:rPr>
                      <m:t>Time</m:t>
                    </m:r>
                    <m:r>
                      <m:rPr>
                        <m:nor/>
                      </m:rPr>
                      <a:rPr lang="en-AU" sz="2400" i="0" dirty="0" smtClean="0">
                        <a:latin typeface="Cambria Math" panose="02040503050406030204" pitchFamily="18" charset="0"/>
                      </a:rPr>
                      <m:t> =</m:t>
                    </m:r>
                    <m:f>
                      <m:fPr>
                        <m:ctrlPr>
                          <a:rPr lang="en-AU" sz="2400" b="0" i="1" dirty="0" smtClean="0">
                            <a:latin typeface="Cambria Math" panose="02040503050406030204" pitchFamily="18" charset="0"/>
                          </a:rPr>
                        </m:ctrlPr>
                      </m:fPr>
                      <m:num>
                        <m:r>
                          <m:rPr>
                            <m:nor/>
                          </m:rPr>
                          <a:rPr lang="en-AU" sz="2400" b="0" i="0" dirty="0" smtClean="0">
                            <a:latin typeface="Cambria Math" panose="02040503050406030204" pitchFamily="18" charset="0"/>
                          </a:rPr>
                          <m:t>Distance</m:t>
                        </m:r>
                      </m:num>
                      <m:den>
                        <m:r>
                          <m:rPr>
                            <m:nor/>
                          </m:rPr>
                          <a:rPr lang="en-AU" sz="2400" b="0" i="0" dirty="0" smtClean="0">
                            <a:latin typeface="Cambria Math" panose="02040503050406030204" pitchFamily="18" charset="0"/>
                          </a:rPr>
                          <m:t>Speed</m:t>
                        </m:r>
                      </m:den>
                    </m:f>
                  </m:oMath>
                </a14:m>
                <a:r>
                  <a:rPr lang="en-AU" sz="2400" dirty="0"/>
                  <a:t> </a:t>
                </a:r>
              </a:p>
            </p:txBody>
          </p:sp>
        </mc:Choice>
        <mc:Fallback xmlns="">
          <p:sp>
            <p:nvSpPr>
              <p:cNvPr id="10" name="TextBox 9">
                <a:extLst>
                  <a:ext uri="{FF2B5EF4-FFF2-40B4-BE49-F238E27FC236}">
                    <a16:creationId xmlns:a16="http://schemas.microsoft.com/office/drawing/2014/main" id="{70285A06-C485-2AEF-B108-141564EAE347}"/>
                  </a:ext>
                </a:extLst>
              </p:cNvPr>
              <p:cNvSpPr txBox="1">
                <a:spLocks noRot="1" noChangeAspect="1" noMove="1" noResize="1" noEditPoints="1" noAdjustHandles="1" noChangeArrowheads="1" noChangeShapeType="1" noTextEdit="1"/>
              </p:cNvSpPr>
              <p:nvPr/>
            </p:nvSpPr>
            <p:spPr>
              <a:xfrm>
                <a:off x="8142512" y="4335384"/>
                <a:ext cx="3140726" cy="744691"/>
              </a:xfrm>
              <a:prstGeom prst="rect">
                <a:avLst/>
              </a:prstGeom>
              <a:blipFill>
                <a:blip r:embed="rId10"/>
                <a:stretch>
                  <a:fillRect/>
                </a:stretch>
              </a:blipFill>
            </p:spPr>
            <p:txBody>
              <a:bodyPr/>
              <a:lstStyle/>
              <a:p>
                <a:r>
                  <a:rPr lang="en-AU">
                    <a:noFill/>
                  </a:rPr>
                  <a:t> </a:t>
                </a:r>
              </a:p>
            </p:txBody>
          </p:sp>
        </mc:Fallback>
      </mc:AlternateContent>
      <p:sp>
        <p:nvSpPr>
          <p:cNvPr id="19" name="TextBox 18">
            <a:extLst>
              <a:ext uri="{FF2B5EF4-FFF2-40B4-BE49-F238E27FC236}">
                <a16:creationId xmlns:a16="http://schemas.microsoft.com/office/drawing/2014/main" id="{1D973A1C-691F-E3AF-D9A2-803CD67B386B}"/>
              </a:ext>
              <a:ext uri="{C183D7F6-B498-43B3-948B-1728B52AA6E4}">
                <adec:decorative xmlns:adec="http://schemas.microsoft.com/office/drawing/2017/decorative" val="1"/>
              </a:ext>
            </a:extLst>
          </p:cNvPr>
          <p:cNvSpPr txBox="1"/>
          <p:nvPr/>
        </p:nvSpPr>
        <p:spPr>
          <a:xfrm>
            <a:off x="8938359" y="6516000"/>
            <a:ext cx="2905641" cy="246221"/>
          </a:xfrm>
          <a:prstGeom prst="rect">
            <a:avLst/>
          </a:prstGeom>
          <a:noFill/>
        </p:spPr>
        <p:txBody>
          <a:bodyPr wrap="square">
            <a:spAutoFit/>
          </a:bodyPr>
          <a:lstStyle/>
          <a:p>
            <a:r>
              <a:rPr lang="en-AU" sz="1000" dirty="0"/>
              <a:t>Images generated using ChatGPT (OpenAI).</a:t>
            </a:r>
          </a:p>
        </p:txBody>
      </p:sp>
      <p:sp>
        <p:nvSpPr>
          <p:cNvPr id="3" name="Slide Number Placeholder 2">
            <a:extLst>
              <a:ext uri="{FF2B5EF4-FFF2-40B4-BE49-F238E27FC236}">
                <a16:creationId xmlns:a16="http://schemas.microsoft.com/office/drawing/2014/main" id="{FEF7913F-E7DE-E0DD-0053-DBDD17356D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dirty="0"/>
          </a:p>
        </p:txBody>
      </p:sp>
    </p:spTree>
    <p:extLst>
      <p:ext uri="{BB962C8B-B14F-4D97-AF65-F5344CB8AC3E}">
        <p14:creationId xmlns:p14="http://schemas.microsoft.com/office/powerpoint/2010/main" val="1545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E33D63-7D06-643B-E2BE-0D8681CFF46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dirty="0"/>
          </a:p>
        </p:txBody>
      </p:sp>
      <p:sp>
        <p:nvSpPr>
          <p:cNvPr id="3" name="Title 2">
            <a:extLst>
              <a:ext uri="{FF2B5EF4-FFF2-40B4-BE49-F238E27FC236}">
                <a16:creationId xmlns:a16="http://schemas.microsoft.com/office/drawing/2014/main" id="{16564ACB-E263-D9CB-FFD0-5DB7EF1C3C73}"/>
              </a:ext>
            </a:extLst>
          </p:cNvPr>
          <p:cNvSpPr>
            <a:spLocks noGrp="1"/>
          </p:cNvSpPr>
          <p:nvPr>
            <p:ph type="title"/>
          </p:nvPr>
        </p:nvSpPr>
        <p:spPr/>
        <p:txBody>
          <a:bodyPr/>
          <a:lstStyle/>
          <a:p>
            <a:r>
              <a:rPr lang="en-AU" dirty="0"/>
              <a:t>Which vehicle would travel the furthest?</a:t>
            </a:r>
          </a:p>
        </p:txBody>
      </p:sp>
      <p:sp>
        <p:nvSpPr>
          <p:cNvPr id="5" name="Text Placeholder 4">
            <a:extLst>
              <a:ext uri="{FF2B5EF4-FFF2-40B4-BE49-F238E27FC236}">
                <a16:creationId xmlns:a16="http://schemas.microsoft.com/office/drawing/2014/main" id="{E75E71C2-4BD2-C72F-B0AA-2D3A2AB3C96B}"/>
              </a:ext>
            </a:extLst>
          </p:cNvPr>
          <p:cNvSpPr>
            <a:spLocks noGrp="1"/>
          </p:cNvSpPr>
          <p:nvPr>
            <p:ph type="body" sz="quarter" idx="17"/>
          </p:nvPr>
        </p:nvSpPr>
        <p:spPr>
          <a:xfrm>
            <a:off x="360000" y="1117154"/>
            <a:ext cx="4981787" cy="426289"/>
          </a:xfrm>
        </p:spPr>
        <p:txBody>
          <a:bodyPr/>
          <a:lstStyle/>
          <a:p>
            <a:pPr lvl="0">
              <a:lnSpc>
                <a:spcPct val="100000"/>
              </a:lnSpc>
              <a:spcAft>
                <a:spcPts val="0"/>
              </a:spcAft>
              <a:defRPr/>
            </a:pPr>
            <a:r>
              <a:rPr lang="en-AU" b="1" dirty="0">
                <a:latin typeface="Arial"/>
                <a:ea typeface="Cambria Math" panose="02040503050406030204" pitchFamily="18" charset="0"/>
              </a:rPr>
              <a:t>1. A car driving 60 km/h for 5 secs</a:t>
            </a:r>
          </a:p>
          <a:p>
            <a:endParaRPr lang="en-AU" i="1" dirty="0">
              <a:latin typeface="Cambria Math" panose="02040503050406030204" pitchFamily="18" charset="0"/>
              <a:ea typeface="Cambria Math" panose="02040503050406030204" pitchFamily="18" charset="0"/>
            </a:endParaRPr>
          </a:p>
          <a:p>
            <a:endParaRPr lang="en-AU" i="1" dirty="0">
              <a:latin typeface="Cambria Math" panose="02040503050406030204" pitchFamily="18" charset="0"/>
              <a:ea typeface="Cambria Math" panose="02040503050406030204" pitchFamily="18" charset="0"/>
            </a:endParaRPr>
          </a:p>
          <a:p>
            <a:endParaRPr lang="en-AU" sz="800" i="1" dirty="0">
              <a:latin typeface="Cambria Math" panose="02040503050406030204" pitchFamily="18" charset="0"/>
              <a:ea typeface="Cambria Math" panose="02040503050406030204" pitchFamily="18" charset="0"/>
            </a:endParaRPr>
          </a:p>
          <a:p>
            <a:pPr lvl="0">
              <a:lnSpc>
                <a:spcPct val="100000"/>
              </a:lnSpc>
              <a:spcAft>
                <a:spcPts val="0"/>
              </a:spcAft>
              <a:defRPr/>
            </a:pPr>
            <a:endParaRPr lang="en-AU" sz="1800" dirty="0"/>
          </a:p>
          <a:p>
            <a:endParaRPr lang="en-AU" sz="1800"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3B5C4F1-FFB9-358C-2070-8CBB56AD27C0}"/>
                  </a:ext>
                </a:extLst>
              </p:cNvPr>
              <p:cNvSpPr txBox="1"/>
              <p:nvPr/>
            </p:nvSpPr>
            <p:spPr>
              <a:xfrm>
                <a:off x="286988" y="1565549"/>
                <a:ext cx="2383511" cy="2106539"/>
              </a:xfrm>
              <a:prstGeom prst="rect">
                <a:avLst/>
              </a:prstGeom>
              <a:noFill/>
            </p:spPr>
            <p:txBody>
              <a:bodyPr wrap="square">
                <a:spAutoFit/>
              </a:bodyPr>
              <a:lstStyle/>
              <a:p>
                <a:pPr lvl="0">
                  <a:lnSpc>
                    <a:spcPct val="150000"/>
                  </a:lnSpc>
                  <a:spcAft>
                    <a:spcPts val="0"/>
                  </a:spcAft>
                  <a:defRPr/>
                </a:pPr>
                <a14:m>
                  <m:oMathPara xmlns:m="http://schemas.openxmlformats.org/officeDocument/2006/math">
                    <m:oMathParaPr>
                      <m:jc m:val="left"/>
                    </m:oMathParaPr>
                    <m:oMath xmlns:m="http://schemas.openxmlformats.org/officeDocument/2006/math">
                      <m:r>
                        <m:rPr>
                          <m:nor/>
                        </m:rPr>
                        <a:rPr lang="en-AU" sz="1800" b="0" i="0" smtClean="0">
                          <a:latin typeface="Cambria Math" panose="02040503050406030204" pitchFamily="18" charset="0"/>
                          <a:ea typeface="Cambria Math" panose="02040503050406030204" pitchFamily="18" charset="0"/>
                        </a:rPr>
                        <m:t>Speed</m:t>
                      </m:r>
                      <m:r>
                        <m:rPr>
                          <m:aln/>
                        </m:rPr>
                        <a:rPr lang="en-AU" sz="1800" b="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60×1000</m:t>
                      </m:r>
                    </m:oMath>
                  </m:oMathPara>
                </a14:m>
                <a:endParaRPr lang="en-AU" sz="1800" b="0" i="1" dirty="0">
                  <a:latin typeface="Cambria Math" panose="02040503050406030204" pitchFamily="18" charset="0"/>
                  <a:ea typeface="Cambria Math" panose="02040503050406030204" pitchFamily="18" charset="0"/>
                </a:endParaRPr>
              </a:p>
              <a:p>
                <a:pPr marL="628650" lvl="0">
                  <a:lnSpc>
                    <a:spcPct val="150000"/>
                  </a:lnSpc>
                  <a:spcAft>
                    <a:spcPts val="0"/>
                  </a:spcAft>
                  <a:defRPr/>
                </a:pPr>
                <a14:m>
                  <m:oMathPara xmlns:m="http://schemas.openxmlformats.org/officeDocument/2006/math">
                    <m:oMathParaPr>
                      <m:jc m:val="left"/>
                    </m:oMathParaPr>
                    <m:oMath xmlns:m="http://schemas.openxmlformats.org/officeDocument/2006/math">
                      <m:r>
                        <m:rPr>
                          <m:aln/>
                        </m:rPr>
                        <a:rPr lang="en-AU" sz="1800" b="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60 000 </m:t>
                      </m:r>
                      <m:r>
                        <m:rPr>
                          <m:sty m:val="p"/>
                        </m:rPr>
                        <a:rPr lang="en-AU" sz="1800" b="0" i="0" smtClean="0">
                          <a:latin typeface="Cambria Math" panose="02040503050406030204" pitchFamily="18" charset="0"/>
                          <a:ea typeface="Cambria Math" panose="02040503050406030204" pitchFamily="18" charset="0"/>
                        </a:rPr>
                        <m:t>m</m:t>
                      </m:r>
                      <m:r>
                        <a:rPr lang="en-AU" sz="1800" b="0" i="0" smtClean="0">
                          <a:latin typeface="Cambria Math" panose="02040503050406030204" pitchFamily="18" charset="0"/>
                          <a:ea typeface="Cambria Math" panose="02040503050406030204" pitchFamily="18" charset="0"/>
                        </a:rPr>
                        <m:t>/</m:t>
                      </m:r>
                      <m:r>
                        <m:rPr>
                          <m:sty m:val="p"/>
                        </m:rPr>
                        <a:rPr lang="en-AU" sz="1800" b="0" i="0" smtClean="0">
                          <a:latin typeface="Cambria Math" panose="02040503050406030204" pitchFamily="18" charset="0"/>
                          <a:ea typeface="Cambria Math" panose="02040503050406030204" pitchFamily="18" charset="0"/>
                        </a:rPr>
                        <m:t>h</m:t>
                      </m:r>
                    </m:oMath>
                  </m:oMathPara>
                </a14:m>
                <a:endParaRPr lang="en-AU" sz="1800" b="0" dirty="0">
                  <a:latin typeface="Cambria Math" panose="02040503050406030204" pitchFamily="18" charset="0"/>
                  <a:ea typeface="Cambria Math" panose="02040503050406030204" pitchFamily="18" charset="0"/>
                </a:endParaRPr>
              </a:p>
              <a:p>
                <a:pPr marL="628650" lvl="0" indent="-628650">
                  <a:lnSpc>
                    <a:spcPct val="150000"/>
                  </a:lnSpc>
                  <a:spcAft>
                    <a:spcPts val="0"/>
                  </a:spcAft>
                  <a:defRPr/>
                </a:pPr>
                <a14:m>
                  <m:oMathPara xmlns:m="http://schemas.openxmlformats.org/officeDocument/2006/math">
                    <m:oMathParaPr>
                      <m:jc m:val="left"/>
                    </m:oMathParaPr>
                    <m:oMath xmlns:m="http://schemas.openxmlformats.org/officeDocument/2006/math">
                      <m:r>
                        <a:rPr lang="en-AU" sz="1800" b="0" i="1" smtClean="0">
                          <a:latin typeface="Cambria Math" panose="02040503050406030204" pitchFamily="18" charset="0"/>
                          <a:ea typeface="Cambria Math" panose="02040503050406030204" pitchFamily="18" charset="0"/>
                        </a:rPr>
                        <m:t>=</m:t>
                      </m:r>
                      <m:f>
                        <m:fPr>
                          <m:ctrlPr>
                            <a:rPr lang="en-AU" sz="1800" b="0" i="1" smtClean="0">
                              <a:latin typeface="Cambria Math" panose="02040503050406030204" pitchFamily="18" charset="0"/>
                              <a:ea typeface="Cambria Math" panose="02040503050406030204" pitchFamily="18" charset="0"/>
                            </a:rPr>
                          </m:ctrlPr>
                        </m:fPr>
                        <m:num>
                          <m:r>
                            <a:rPr lang="en-AU" sz="1800" b="0" i="1" smtClean="0">
                              <a:latin typeface="Cambria Math" panose="02040503050406030204" pitchFamily="18" charset="0"/>
                              <a:ea typeface="Cambria Math" panose="02040503050406030204" pitchFamily="18" charset="0"/>
                            </a:rPr>
                            <m:t>60 000</m:t>
                          </m:r>
                        </m:num>
                        <m:den>
                          <m:r>
                            <a:rPr lang="en-AU" sz="1800" b="0" i="1" smtClean="0">
                              <a:latin typeface="Cambria Math" panose="02040503050406030204" pitchFamily="18" charset="0"/>
                              <a:ea typeface="Cambria Math" panose="02040503050406030204" pitchFamily="18" charset="0"/>
                            </a:rPr>
                            <m:t>60×60</m:t>
                          </m:r>
                        </m:den>
                      </m:f>
                    </m:oMath>
                  </m:oMathPara>
                </a14:m>
                <a:endParaRPr lang="en-AU" sz="1800" b="0" dirty="0">
                  <a:latin typeface="Cambria Math" panose="02040503050406030204" pitchFamily="18" charset="0"/>
                  <a:ea typeface="Cambria Math" panose="02040503050406030204" pitchFamily="18" charset="0"/>
                </a:endParaRPr>
              </a:p>
              <a:p>
                <a:pPr marL="628650" lvl="0">
                  <a:lnSpc>
                    <a:spcPct val="150000"/>
                  </a:lnSpc>
                  <a:spcAft>
                    <a:spcPts val="0"/>
                  </a:spcAft>
                  <a:defRPr/>
                </a:pPr>
                <a14:m>
                  <m:oMath xmlns:m="http://schemas.openxmlformats.org/officeDocument/2006/math">
                    <m:r>
                      <a:rPr lang="en-AU" sz="1800" b="0" i="1" smtClean="0">
                        <a:latin typeface="Cambria Math" panose="02040503050406030204" pitchFamily="18" charset="0"/>
                        <a:ea typeface="Cambria Math" panose="02040503050406030204" pitchFamily="18" charset="0"/>
                      </a:rPr>
                      <m:t>=16.66…</m:t>
                    </m:r>
                  </m:oMath>
                </a14:m>
                <a:r>
                  <a:rPr lang="en-AU" sz="1800" b="0" dirty="0">
                    <a:latin typeface="Cambria Math" panose="02040503050406030204" pitchFamily="18" charset="0"/>
                    <a:ea typeface="Cambria Math" panose="02040503050406030204" pitchFamily="18" charset="0"/>
                  </a:rPr>
                  <a:t> m/s</a:t>
                </a:r>
              </a:p>
            </p:txBody>
          </p:sp>
        </mc:Choice>
        <mc:Fallback xmlns="">
          <p:sp>
            <p:nvSpPr>
              <p:cNvPr id="11" name="TextBox 10">
                <a:extLst>
                  <a:ext uri="{FF2B5EF4-FFF2-40B4-BE49-F238E27FC236}">
                    <a16:creationId xmlns:a16="http://schemas.microsoft.com/office/drawing/2014/main" id="{F3B5C4F1-FFB9-358C-2070-8CBB56AD27C0}"/>
                  </a:ext>
                </a:extLst>
              </p:cNvPr>
              <p:cNvSpPr txBox="1">
                <a:spLocks noRot="1" noChangeAspect="1" noMove="1" noResize="1" noEditPoints="1" noAdjustHandles="1" noChangeArrowheads="1" noChangeShapeType="1" noTextEdit="1"/>
              </p:cNvSpPr>
              <p:nvPr/>
            </p:nvSpPr>
            <p:spPr>
              <a:xfrm>
                <a:off x="286988" y="1565549"/>
                <a:ext cx="2383511" cy="2106539"/>
              </a:xfrm>
              <a:prstGeom prst="rect">
                <a:avLst/>
              </a:prstGeom>
              <a:blipFill>
                <a:blip r:embed="rId3"/>
                <a:stretch>
                  <a:fillRect b="-1739"/>
                </a:stretch>
              </a:blipFill>
            </p:spPr>
            <p:txBody>
              <a:bodyPr/>
              <a:lstStyle/>
              <a:p>
                <a:r>
                  <a:rPr lang="en-AU">
                    <a:noFill/>
                  </a:rPr>
                  <a:t> </a:t>
                </a:r>
              </a:p>
            </p:txBody>
          </p:sp>
        </mc:Fallback>
      </mc:AlternateContent>
      <p:pic>
        <p:nvPicPr>
          <p:cNvPr id="12" name="Picture 11">
            <a:extLst>
              <a:ext uri="{FF2B5EF4-FFF2-40B4-BE49-F238E27FC236}">
                <a16:creationId xmlns:a16="http://schemas.microsoft.com/office/drawing/2014/main" id="{4FE2CD5F-44C1-32BB-D258-0A41B1F54681}"/>
              </a:ext>
              <a:ext uri="{C183D7F6-B498-43B3-948B-1728B52AA6E4}">
                <adec:decorative xmlns:adec="http://schemas.microsoft.com/office/drawing/2017/decorative" val="1"/>
              </a:ext>
            </a:extLst>
          </p:cNvPr>
          <p:cNvPicPr>
            <a:picLocks noChangeAspect="1"/>
          </p:cNvPicPr>
          <p:nvPr/>
        </p:nvPicPr>
        <p:blipFill>
          <a:blip r:embed="rId4"/>
          <a:srcRect l="5851" t="7030"/>
          <a:stretch>
            <a:fillRect/>
          </a:stretch>
        </p:blipFill>
        <p:spPr>
          <a:xfrm>
            <a:off x="10878180" y="122512"/>
            <a:ext cx="1211639" cy="776252"/>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9ADBC29-9853-82AC-31EB-B7EC7A4EFDA3}"/>
                  </a:ext>
                </a:extLst>
              </p:cNvPr>
              <p:cNvSpPr txBox="1"/>
              <p:nvPr/>
            </p:nvSpPr>
            <p:spPr>
              <a:xfrm>
                <a:off x="2712116" y="1575856"/>
                <a:ext cx="2629668" cy="1702967"/>
              </a:xfrm>
              <a:prstGeom prst="rect">
                <a:avLst/>
              </a:prstGeom>
              <a:noFill/>
            </p:spPr>
            <p:txBody>
              <a:bodyPr wrap="square">
                <a:spAutoFit/>
              </a:bodyPr>
              <a:lstStyle/>
              <a:p>
                <a:pPr lvl="0">
                  <a:lnSpc>
                    <a:spcPct val="150000"/>
                  </a:lnSpc>
                  <a:spcAft>
                    <a:spcPts val="0"/>
                  </a:spcAft>
                  <a:defRPr/>
                </a:pPr>
                <a14:m>
                  <m:oMathPara xmlns:m="http://schemas.openxmlformats.org/officeDocument/2006/math">
                    <m:oMathParaPr>
                      <m:jc m:val="left"/>
                    </m:oMathParaPr>
                    <m:oMath xmlns:m="http://schemas.openxmlformats.org/officeDocument/2006/math">
                      <m:r>
                        <a:rPr lang="en-AU" sz="1800" b="1" i="1" smtClean="0">
                          <a:latin typeface="Cambria Math" panose="02040503050406030204" pitchFamily="18" charset="0"/>
                          <a:ea typeface="Cambria Math" panose="02040503050406030204" pitchFamily="18" charset="0"/>
                        </a:rPr>
                        <m:t>𝐃</m:t>
                      </m:r>
                      <m:r>
                        <a:rPr lang="en-AU" sz="1800" b="1" i="0" smtClean="0">
                          <a:latin typeface="Cambria Math" panose="02040503050406030204" pitchFamily="18" charset="0"/>
                          <a:ea typeface="Cambria Math" panose="02040503050406030204" pitchFamily="18" charset="0"/>
                        </a:rPr>
                        <m:t>𝐢𝐬𝐭𝐚𝐧𝐜𝐞</m:t>
                      </m:r>
                      <m:r>
                        <a:rPr lang="en-AU" sz="1800" b="1" i="1" smtClean="0">
                          <a:latin typeface="Cambria Math" panose="02040503050406030204" pitchFamily="18" charset="0"/>
                          <a:ea typeface="Cambria Math" panose="02040503050406030204" pitchFamily="18" charset="0"/>
                        </a:rPr>
                        <m:t>=</m:t>
                      </m:r>
                      <m:r>
                        <a:rPr lang="en-AU" sz="1800" b="1" i="0" smtClean="0">
                          <a:latin typeface="Cambria Math" panose="02040503050406030204" pitchFamily="18" charset="0"/>
                          <a:ea typeface="Cambria Math" panose="02040503050406030204" pitchFamily="18" charset="0"/>
                        </a:rPr>
                        <m:t>𝐒</m:t>
                      </m:r>
                      <m:r>
                        <a:rPr lang="en-AU" sz="1800" b="1" i="0" smtClean="0">
                          <a:latin typeface="Cambria Math" panose="02040503050406030204" pitchFamily="18" charset="0"/>
                          <a:ea typeface="Cambria Math" panose="02040503050406030204" pitchFamily="18" charset="0"/>
                        </a:rPr>
                        <m:t>×</m:t>
                      </m:r>
                      <m:r>
                        <a:rPr lang="en-AU" sz="1800" b="1" i="0" smtClean="0">
                          <a:latin typeface="Cambria Math" panose="02040503050406030204" pitchFamily="18" charset="0"/>
                          <a:ea typeface="Cambria Math" panose="02040503050406030204" pitchFamily="18" charset="0"/>
                        </a:rPr>
                        <m:t>𝐓</m:t>
                      </m:r>
                    </m:oMath>
                  </m:oMathPara>
                </a14:m>
                <a:endParaRPr lang="en-AU" sz="1800" b="1" dirty="0">
                  <a:latin typeface="Cambria Math" panose="02040503050406030204" pitchFamily="18" charset="0"/>
                  <a:ea typeface="Cambria Math" panose="02040503050406030204" pitchFamily="18" charset="0"/>
                </a:endParaRPr>
              </a:p>
              <a:p>
                <a:pPr marL="985838" lvl="0">
                  <a:lnSpc>
                    <a:spcPct val="150000"/>
                  </a:lnSpc>
                  <a:spcAft>
                    <a:spcPts val="0"/>
                  </a:spcAft>
                  <a:defRPr/>
                </a:pPr>
                <a14:m>
                  <m:oMathPara xmlns:m="http://schemas.openxmlformats.org/officeDocument/2006/math">
                    <m:oMathParaPr>
                      <m:jc m:val="left"/>
                    </m:oMathParaPr>
                    <m:oMath xmlns:m="http://schemas.openxmlformats.org/officeDocument/2006/math">
                      <m:r>
                        <a:rPr lang="en-AU" sz="1800" b="1" i="1" smtClean="0">
                          <a:latin typeface="Cambria Math" panose="02040503050406030204" pitchFamily="18" charset="0"/>
                          <a:ea typeface="Cambria Math" panose="02040503050406030204" pitchFamily="18" charset="0"/>
                        </a:rPr>
                        <m:t>=</m:t>
                      </m:r>
                      <m:r>
                        <a:rPr lang="en-AU" sz="1800" b="1" i="1">
                          <a:latin typeface="Cambria Math" panose="02040503050406030204" pitchFamily="18" charset="0"/>
                          <a:ea typeface="Cambria Math" panose="02040503050406030204" pitchFamily="18" charset="0"/>
                        </a:rPr>
                        <m:t>16.</m:t>
                      </m:r>
                      <m:r>
                        <a:rPr lang="en-AU" sz="1800" b="1"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66…</m:t>
                      </m:r>
                      <m:r>
                        <a:rPr lang="en-AU" sz="1800" b="0" i="1">
                          <a:latin typeface="Cambria Math" panose="02040503050406030204" pitchFamily="18" charset="0"/>
                          <a:ea typeface="Cambria Math" panose="02040503050406030204" pitchFamily="18" charset="0"/>
                        </a:rPr>
                        <m:t>×</m:t>
                      </m:r>
                      <m:r>
                        <a:rPr lang="en-AU" sz="1800" b="1" i="1">
                          <a:latin typeface="Cambria Math" panose="02040503050406030204" pitchFamily="18" charset="0"/>
                          <a:ea typeface="Cambria Math" panose="02040503050406030204" pitchFamily="18" charset="0"/>
                        </a:rPr>
                        <m:t>5</m:t>
                      </m:r>
                    </m:oMath>
                  </m:oMathPara>
                </a14:m>
                <a:endParaRPr lang="en-AU" sz="1800" b="1" i="1" dirty="0">
                  <a:latin typeface="Cambria Math" panose="02040503050406030204" pitchFamily="18" charset="0"/>
                  <a:ea typeface="Cambria Math" panose="02040503050406030204" pitchFamily="18" charset="0"/>
                </a:endParaRPr>
              </a:p>
              <a:p>
                <a:pPr marL="985838" lvl="0">
                  <a:lnSpc>
                    <a:spcPct val="150000"/>
                  </a:lnSpc>
                  <a:spcAft>
                    <a:spcPts val="0"/>
                  </a:spcAft>
                  <a:defRPr/>
                </a:pPr>
                <a14:m>
                  <m:oMathPara xmlns:m="http://schemas.openxmlformats.org/officeDocument/2006/math">
                    <m:oMathParaPr>
                      <m:jc m:val="centerGroup"/>
                    </m:oMathParaPr>
                    <m:oMath xmlns:m="http://schemas.openxmlformats.org/officeDocument/2006/math">
                      <m:r>
                        <a:rPr lang="en-AU" sz="1800" b="1" i="1">
                          <a:latin typeface="Cambria Math" panose="02040503050406030204" pitchFamily="18" charset="0"/>
                          <a:ea typeface="Cambria Math" panose="02040503050406030204" pitchFamily="18" charset="0"/>
                        </a:rPr>
                        <m:t>=83.</m:t>
                      </m:r>
                      <m:r>
                        <a:rPr lang="en-AU" sz="1800" b="0" i="1" smtClean="0">
                          <a:latin typeface="Cambria Math" panose="02040503050406030204" pitchFamily="18" charset="0"/>
                          <a:ea typeface="Cambria Math" panose="02040503050406030204" pitchFamily="18" charset="0"/>
                        </a:rPr>
                        <m:t>33…</m:t>
                      </m:r>
                      <m:r>
                        <a:rPr lang="en-AU" sz="1800" b="1" i="1">
                          <a:latin typeface="Cambria Math" panose="02040503050406030204" pitchFamily="18" charset="0"/>
                          <a:ea typeface="Cambria Math" panose="02040503050406030204" pitchFamily="18" charset="0"/>
                        </a:rPr>
                        <m:t> </m:t>
                      </m:r>
                    </m:oMath>
                  </m:oMathPara>
                </a14:m>
                <a:br>
                  <a:rPr lang="en-AU" sz="1800" b="1" dirty="0">
                    <a:latin typeface="Cambria Math" panose="02040503050406030204" pitchFamily="18" charset="0"/>
                    <a:ea typeface="Cambria Math" panose="02040503050406030204" pitchFamily="18" charset="0"/>
                  </a:rPr>
                </a:br>
                <a14:m>
                  <m:oMath xmlns:m="http://schemas.openxmlformats.org/officeDocument/2006/math">
                    <m:r>
                      <a:rPr lang="en-AU" sz="1800" b="1"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83.33 </m:t>
                    </m:r>
                  </m:oMath>
                </a14:m>
                <a:r>
                  <a:rPr lang="en-AU" sz="1800" dirty="0">
                    <a:latin typeface="Cambria Math" panose="02040503050406030204" pitchFamily="18" charset="0"/>
                    <a:ea typeface="Cambria Math" panose="02040503050406030204" pitchFamily="18" charset="0"/>
                  </a:rPr>
                  <a:t>m</a:t>
                </a:r>
              </a:p>
            </p:txBody>
          </p:sp>
        </mc:Choice>
        <mc:Fallback xmlns="">
          <p:sp>
            <p:nvSpPr>
              <p:cNvPr id="16" name="TextBox 15">
                <a:extLst>
                  <a:ext uri="{FF2B5EF4-FFF2-40B4-BE49-F238E27FC236}">
                    <a16:creationId xmlns:a16="http://schemas.microsoft.com/office/drawing/2014/main" id="{19ADBC29-9853-82AC-31EB-B7EC7A4EFDA3}"/>
                  </a:ext>
                </a:extLst>
              </p:cNvPr>
              <p:cNvSpPr txBox="1">
                <a:spLocks noRot="1" noChangeAspect="1" noMove="1" noResize="1" noEditPoints="1" noAdjustHandles="1" noChangeArrowheads="1" noChangeShapeType="1" noTextEdit="1"/>
              </p:cNvSpPr>
              <p:nvPr/>
            </p:nvSpPr>
            <p:spPr>
              <a:xfrm>
                <a:off x="2712116" y="1575856"/>
                <a:ext cx="2629668" cy="1702967"/>
              </a:xfrm>
              <a:prstGeom prst="rect">
                <a:avLst/>
              </a:prstGeom>
              <a:blipFill>
                <a:blip r:embed="rId5"/>
                <a:stretch>
                  <a:fillRect b="-4659"/>
                </a:stretch>
              </a:blipFill>
            </p:spPr>
            <p:txBody>
              <a:bodyPr/>
              <a:lstStyle/>
              <a:p>
                <a:r>
                  <a:rPr lang="en-AU">
                    <a:noFill/>
                  </a:rPr>
                  <a:t> </a:t>
                </a:r>
              </a:p>
            </p:txBody>
          </p:sp>
        </mc:Fallback>
      </mc:AlternateContent>
      <p:sp>
        <p:nvSpPr>
          <p:cNvPr id="17" name="Text Placeholder 4">
            <a:extLst>
              <a:ext uri="{FF2B5EF4-FFF2-40B4-BE49-F238E27FC236}">
                <a16:creationId xmlns:a16="http://schemas.microsoft.com/office/drawing/2014/main" id="{E49BAF16-759C-134B-D1D0-3FCB10F9333B}"/>
              </a:ext>
            </a:extLst>
          </p:cNvPr>
          <p:cNvSpPr txBox="1">
            <a:spLocks/>
          </p:cNvSpPr>
          <p:nvPr/>
        </p:nvSpPr>
        <p:spPr>
          <a:xfrm>
            <a:off x="360000" y="4092089"/>
            <a:ext cx="4981787" cy="42628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AU" b="1" dirty="0">
                <a:latin typeface="Arial"/>
                <a:ea typeface="Cambria Math" panose="02040503050406030204" pitchFamily="18" charset="0"/>
              </a:rPr>
              <a:t>2. A truck travelling 100 km/h for 3 secs</a:t>
            </a:r>
            <a:endParaRPr lang="en-AU" i="1"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E1F91EC-C8FA-38CB-C097-9CD598259936}"/>
                  </a:ext>
                </a:extLst>
              </p:cNvPr>
              <p:cNvSpPr txBox="1"/>
              <p:nvPr/>
            </p:nvSpPr>
            <p:spPr>
              <a:xfrm>
                <a:off x="280410" y="4454635"/>
                <a:ext cx="2383511" cy="2106539"/>
              </a:xfrm>
              <a:prstGeom prst="rect">
                <a:avLst/>
              </a:prstGeom>
              <a:noFill/>
            </p:spPr>
            <p:txBody>
              <a:bodyPr wrap="square">
                <a:spAutoFit/>
              </a:bodyPr>
              <a:lstStyle/>
              <a:p>
                <a:pPr lvl="0">
                  <a:lnSpc>
                    <a:spcPct val="150000"/>
                  </a:lnSpc>
                  <a:spcAft>
                    <a:spcPts val="0"/>
                  </a:spcAft>
                  <a:defRPr/>
                </a:pPr>
                <a14:m>
                  <m:oMathPara xmlns:m="http://schemas.openxmlformats.org/officeDocument/2006/math">
                    <m:oMathParaPr>
                      <m:jc m:val="left"/>
                    </m:oMathParaPr>
                    <m:oMath xmlns:m="http://schemas.openxmlformats.org/officeDocument/2006/math">
                      <m:r>
                        <m:rPr>
                          <m:nor/>
                        </m:rPr>
                        <a:rPr lang="en-AU" sz="1800" b="0" i="0" smtClean="0">
                          <a:latin typeface="Cambria Math" panose="02040503050406030204" pitchFamily="18" charset="0"/>
                          <a:ea typeface="Cambria Math" panose="02040503050406030204" pitchFamily="18" charset="0"/>
                        </a:rPr>
                        <m:t>Speed</m:t>
                      </m:r>
                      <m:r>
                        <m:rPr>
                          <m:aln/>
                        </m:rPr>
                        <a:rPr lang="en-AU" sz="1800" b="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100×1000</m:t>
                      </m:r>
                    </m:oMath>
                  </m:oMathPara>
                </a14:m>
                <a:endParaRPr lang="en-AU" sz="1800" b="0" i="1" dirty="0">
                  <a:latin typeface="Cambria Math" panose="02040503050406030204" pitchFamily="18" charset="0"/>
                  <a:ea typeface="Cambria Math" panose="02040503050406030204" pitchFamily="18" charset="0"/>
                </a:endParaRPr>
              </a:p>
              <a:p>
                <a:pPr marL="628650" lvl="0">
                  <a:lnSpc>
                    <a:spcPct val="150000"/>
                  </a:lnSpc>
                  <a:spcAft>
                    <a:spcPts val="0"/>
                  </a:spcAft>
                  <a:defRPr/>
                </a:pPr>
                <a14:m>
                  <m:oMathPara xmlns:m="http://schemas.openxmlformats.org/officeDocument/2006/math">
                    <m:oMathParaPr>
                      <m:jc m:val="left"/>
                    </m:oMathParaPr>
                    <m:oMath xmlns:m="http://schemas.openxmlformats.org/officeDocument/2006/math">
                      <m:r>
                        <m:rPr>
                          <m:aln/>
                        </m:rPr>
                        <a:rPr lang="en-AU" sz="1800" b="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100 000 </m:t>
                      </m:r>
                      <m:r>
                        <m:rPr>
                          <m:sty m:val="p"/>
                        </m:rPr>
                        <a:rPr lang="en-AU" sz="1800" b="0" i="0" smtClean="0">
                          <a:latin typeface="Cambria Math" panose="02040503050406030204" pitchFamily="18" charset="0"/>
                          <a:ea typeface="Cambria Math" panose="02040503050406030204" pitchFamily="18" charset="0"/>
                        </a:rPr>
                        <m:t>m</m:t>
                      </m:r>
                      <m:r>
                        <a:rPr lang="en-AU" sz="1800" b="0" i="0" smtClean="0">
                          <a:latin typeface="Cambria Math" panose="02040503050406030204" pitchFamily="18" charset="0"/>
                          <a:ea typeface="Cambria Math" panose="02040503050406030204" pitchFamily="18" charset="0"/>
                        </a:rPr>
                        <m:t>/</m:t>
                      </m:r>
                      <m:r>
                        <m:rPr>
                          <m:sty m:val="p"/>
                        </m:rPr>
                        <a:rPr lang="en-AU" sz="1800" b="0" i="0" smtClean="0">
                          <a:latin typeface="Cambria Math" panose="02040503050406030204" pitchFamily="18" charset="0"/>
                          <a:ea typeface="Cambria Math" panose="02040503050406030204" pitchFamily="18" charset="0"/>
                        </a:rPr>
                        <m:t>h</m:t>
                      </m:r>
                    </m:oMath>
                  </m:oMathPara>
                </a14:m>
                <a:endParaRPr lang="en-AU" sz="1800" b="0" dirty="0">
                  <a:latin typeface="Cambria Math" panose="02040503050406030204" pitchFamily="18" charset="0"/>
                  <a:ea typeface="Cambria Math" panose="02040503050406030204" pitchFamily="18" charset="0"/>
                </a:endParaRPr>
              </a:p>
              <a:p>
                <a:pPr marL="628650" lvl="0" indent="-628650">
                  <a:lnSpc>
                    <a:spcPct val="150000"/>
                  </a:lnSpc>
                  <a:spcAft>
                    <a:spcPts val="0"/>
                  </a:spcAft>
                  <a:defRPr/>
                </a:pPr>
                <a14:m>
                  <m:oMathPara xmlns:m="http://schemas.openxmlformats.org/officeDocument/2006/math">
                    <m:oMathParaPr>
                      <m:jc m:val="left"/>
                    </m:oMathParaPr>
                    <m:oMath xmlns:m="http://schemas.openxmlformats.org/officeDocument/2006/math">
                      <m:r>
                        <a:rPr lang="en-AU" sz="1800" b="0" i="1" smtClean="0">
                          <a:latin typeface="Cambria Math" panose="02040503050406030204" pitchFamily="18" charset="0"/>
                          <a:ea typeface="Cambria Math" panose="02040503050406030204" pitchFamily="18" charset="0"/>
                        </a:rPr>
                        <m:t>=</m:t>
                      </m:r>
                      <m:f>
                        <m:fPr>
                          <m:ctrlPr>
                            <a:rPr lang="en-AU" sz="1800" b="0" i="1" smtClean="0">
                              <a:latin typeface="Cambria Math" panose="02040503050406030204" pitchFamily="18" charset="0"/>
                              <a:ea typeface="Cambria Math" panose="02040503050406030204" pitchFamily="18" charset="0"/>
                            </a:rPr>
                          </m:ctrlPr>
                        </m:fPr>
                        <m:num>
                          <m:r>
                            <a:rPr lang="en-AU" sz="1800" b="0" i="1" smtClean="0">
                              <a:latin typeface="Cambria Math" panose="02040503050406030204" pitchFamily="18" charset="0"/>
                              <a:ea typeface="Cambria Math" panose="02040503050406030204" pitchFamily="18" charset="0"/>
                            </a:rPr>
                            <m:t>100 000</m:t>
                          </m:r>
                        </m:num>
                        <m:den>
                          <m:r>
                            <a:rPr lang="en-AU" sz="1800" b="0" i="1" smtClean="0">
                              <a:latin typeface="Cambria Math" panose="02040503050406030204" pitchFamily="18" charset="0"/>
                              <a:ea typeface="Cambria Math" panose="02040503050406030204" pitchFamily="18" charset="0"/>
                            </a:rPr>
                            <m:t>60×60</m:t>
                          </m:r>
                        </m:den>
                      </m:f>
                    </m:oMath>
                  </m:oMathPara>
                </a14:m>
                <a:endParaRPr lang="en-AU" sz="1800" b="0" dirty="0">
                  <a:latin typeface="Cambria Math" panose="02040503050406030204" pitchFamily="18" charset="0"/>
                  <a:ea typeface="Cambria Math" panose="02040503050406030204" pitchFamily="18" charset="0"/>
                </a:endParaRPr>
              </a:p>
              <a:p>
                <a:pPr marL="628650" lvl="0">
                  <a:lnSpc>
                    <a:spcPct val="150000"/>
                  </a:lnSpc>
                  <a:spcAft>
                    <a:spcPts val="0"/>
                  </a:spcAft>
                  <a:defRPr/>
                </a:pPr>
                <a14:m>
                  <m:oMath xmlns:m="http://schemas.openxmlformats.org/officeDocument/2006/math">
                    <m:r>
                      <a:rPr lang="en-AU" sz="1800" b="0" i="1" smtClean="0">
                        <a:latin typeface="Cambria Math" panose="02040503050406030204" pitchFamily="18" charset="0"/>
                        <a:ea typeface="Cambria Math" panose="02040503050406030204" pitchFamily="18" charset="0"/>
                      </a:rPr>
                      <m:t>=27.77…</m:t>
                    </m:r>
                  </m:oMath>
                </a14:m>
                <a:r>
                  <a:rPr lang="en-AU" sz="1800" b="0" dirty="0">
                    <a:latin typeface="Cambria Math" panose="02040503050406030204" pitchFamily="18" charset="0"/>
                    <a:ea typeface="Cambria Math" panose="02040503050406030204" pitchFamily="18" charset="0"/>
                  </a:rPr>
                  <a:t> m/s</a:t>
                </a:r>
              </a:p>
            </p:txBody>
          </p:sp>
        </mc:Choice>
        <mc:Fallback xmlns="">
          <p:sp>
            <p:nvSpPr>
              <p:cNvPr id="18" name="TextBox 17">
                <a:extLst>
                  <a:ext uri="{FF2B5EF4-FFF2-40B4-BE49-F238E27FC236}">
                    <a16:creationId xmlns:a16="http://schemas.microsoft.com/office/drawing/2014/main" id="{6E1F91EC-C8FA-38CB-C097-9CD598259936}"/>
                  </a:ext>
                </a:extLst>
              </p:cNvPr>
              <p:cNvSpPr txBox="1">
                <a:spLocks noRot="1" noChangeAspect="1" noMove="1" noResize="1" noEditPoints="1" noAdjustHandles="1" noChangeArrowheads="1" noChangeShapeType="1" noTextEdit="1"/>
              </p:cNvSpPr>
              <p:nvPr/>
            </p:nvSpPr>
            <p:spPr>
              <a:xfrm>
                <a:off x="280410" y="4454635"/>
                <a:ext cx="2383511" cy="2106539"/>
              </a:xfrm>
              <a:prstGeom prst="rect">
                <a:avLst/>
              </a:prstGeom>
              <a:blipFill>
                <a:blip r:embed="rId6"/>
                <a:stretch>
                  <a:fillRect b="-17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C8D6776-2EB4-FC2F-E0DF-5723C0118920}"/>
                  </a:ext>
                </a:extLst>
              </p:cNvPr>
              <p:cNvSpPr txBox="1"/>
              <p:nvPr/>
            </p:nvSpPr>
            <p:spPr>
              <a:xfrm>
                <a:off x="2712116" y="4464942"/>
                <a:ext cx="2629668" cy="1702967"/>
              </a:xfrm>
              <a:prstGeom prst="rect">
                <a:avLst/>
              </a:prstGeom>
              <a:noFill/>
            </p:spPr>
            <p:txBody>
              <a:bodyPr wrap="square">
                <a:spAutoFit/>
              </a:bodyPr>
              <a:lstStyle/>
              <a:p>
                <a:pPr lvl="0">
                  <a:lnSpc>
                    <a:spcPct val="150000"/>
                  </a:lnSpc>
                  <a:spcAft>
                    <a:spcPts val="0"/>
                  </a:spcAft>
                  <a:defRPr/>
                </a:pPr>
                <a14:m>
                  <m:oMathPara xmlns:m="http://schemas.openxmlformats.org/officeDocument/2006/math">
                    <m:oMathParaPr>
                      <m:jc m:val="left"/>
                    </m:oMathParaPr>
                    <m:oMath xmlns:m="http://schemas.openxmlformats.org/officeDocument/2006/math">
                      <m:r>
                        <a:rPr lang="en-AU" sz="1800" b="1" i="1" smtClean="0">
                          <a:latin typeface="Cambria Math" panose="02040503050406030204" pitchFamily="18" charset="0"/>
                          <a:ea typeface="Cambria Math" panose="02040503050406030204" pitchFamily="18" charset="0"/>
                        </a:rPr>
                        <m:t>𝐃</m:t>
                      </m:r>
                      <m:r>
                        <a:rPr lang="en-AU" sz="1800" b="1" i="0" smtClean="0">
                          <a:latin typeface="Cambria Math" panose="02040503050406030204" pitchFamily="18" charset="0"/>
                          <a:ea typeface="Cambria Math" panose="02040503050406030204" pitchFamily="18" charset="0"/>
                        </a:rPr>
                        <m:t>𝐢𝐬𝐭𝐚𝐧𝐜𝐞</m:t>
                      </m:r>
                      <m:r>
                        <a:rPr lang="en-AU" sz="1800" b="1" i="1" smtClean="0">
                          <a:latin typeface="Cambria Math" panose="02040503050406030204" pitchFamily="18" charset="0"/>
                          <a:ea typeface="Cambria Math" panose="02040503050406030204" pitchFamily="18" charset="0"/>
                        </a:rPr>
                        <m:t>=</m:t>
                      </m:r>
                      <m:r>
                        <a:rPr lang="en-AU" sz="1800" b="1" i="0" smtClean="0">
                          <a:latin typeface="Cambria Math" panose="02040503050406030204" pitchFamily="18" charset="0"/>
                          <a:ea typeface="Cambria Math" panose="02040503050406030204" pitchFamily="18" charset="0"/>
                        </a:rPr>
                        <m:t>𝐒</m:t>
                      </m:r>
                      <m:r>
                        <a:rPr lang="en-AU" sz="1800" b="1" i="0" smtClean="0">
                          <a:latin typeface="Cambria Math" panose="02040503050406030204" pitchFamily="18" charset="0"/>
                          <a:ea typeface="Cambria Math" panose="02040503050406030204" pitchFamily="18" charset="0"/>
                        </a:rPr>
                        <m:t>×</m:t>
                      </m:r>
                      <m:r>
                        <a:rPr lang="en-AU" sz="1800" b="1" i="0" smtClean="0">
                          <a:latin typeface="Cambria Math" panose="02040503050406030204" pitchFamily="18" charset="0"/>
                          <a:ea typeface="Cambria Math" panose="02040503050406030204" pitchFamily="18" charset="0"/>
                        </a:rPr>
                        <m:t>𝐓</m:t>
                      </m:r>
                    </m:oMath>
                  </m:oMathPara>
                </a14:m>
                <a:endParaRPr lang="en-AU" sz="1800" b="1" dirty="0">
                  <a:latin typeface="Cambria Math" panose="02040503050406030204" pitchFamily="18" charset="0"/>
                  <a:ea typeface="Cambria Math" panose="02040503050406030204" pitchFamily="18" charset="0"/>
                </a:endParaRPr>
              </a:p>
              <a:p>
                <a:pPr marL="985838" lvl="0">
                  <a:lnSpc>
                    <a:spcPct val="150000"/>
                  </a:lnSpc>
                  <a:spcAft>
                    <a:spcPts val="0"/>
                  </a:spcAft>
                  <a:defRPr/>
                </a:pPr>
                <a14:m>
                  <m:oMathPara xmlns:m="http://schemas.openxmlformats.org/officeDocument/2006/math">
                    <m:oMathParaPr>
                      <m:jc m:val="left"/>
                    </m:oMathParaPr>
                    <m:oMath xmlns:m="http://schemas.openxmlformats.org/officeDocument/2006/math">
                      <m:r>
                        <a:rPr lang="en-AU" sz="1800" b="1"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27</m:t>
                      </m:r>
                      <m:r>
                        <a:rPr lang="en-AU" sz="1800" b="0" i="1">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77…</m:t>
                      </m:r>
                      <m:r>
                        <a:rPr lang="en-AU" sz="1800" i="1" smtClean="0">
                          <a:latin typeface="Cambria Math" panose="02040503050406030204" pitchFamily="18" charset="0"/>
                          <a:ea typeface="Cambria Math" panose="02040503050406030204" pitchFamily="18" charset="0"/>
                        </a:rPr>
                        <m:t> </m:t>
                      </m:r>
                      <m:r>
                        <a:rPr lang="en-AU" sz="1800" b="1" i="1">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3</m:t>
                      </m:r>
                    </m:oMath>
                  </m:oMathPara>
                </a14:m>
                <a:endParaRPr lang="en-AU" sz="1800" i="1" dirty="0">
                  <a:latin typeface="Cambria Math" panose="02040503050406030204" pitchFamily="18" charset="0"/>
                  <a:ea typeface="Cambria Math" panose="02040503050406030204" pitchFamily="18" charset="0"/>
                </a:endParaRPr>
              </a:p>
              <a:p>
                <a:pPr marL="985838" lvl="0">
                  <a:lnSpc>
                    <a:spcPct val="150000"/>
                  </a:lnSpc>
                  <a:spcAft>
                    <a:spcPts val="0"/>
                  </a:spcAft>
                  <a:defRPr/>
                </a:pPr>
                <a14:m>
                  <m:oMathPara xmlns:m="http://schemas.openxmlformats.org/officeDocument/2006/math">
                    <m:oMathParaPr>
                      <m:jc m:val="centerGroup"/>
                    </m:oMathParaPr>
                    <m:oMath xmlns:m="http://schemas.openxmlformats.org/officeDocument/2006/math">
                      <m:r>
                        <a:rPr lang="en-AU" sz="1800" b="1" i="1">
                          <a:latin typeface="Cambria Math" panose="02040503050406030204" pitchFamily="18" charset="0"/>
                          <a:ea typeface="Cambria Math" panose="02040503050406030204" pitchFamily="18" charset="0"/>
                        </a:rPr>
                        <m:t>=83.</m:t>
                      </m:r>
                      <m:r>
                        <a:rPr lang="en-AU" sz="1800" i="1">
                          <a:latin typeface="Cambria Math" panose="02040503050406030204" pitchFamily="18" charset="0"/>
                          <a:ea typeface="Cambria Math" panose="02040503050406030204" pitchFamily="18" charset="0"/>
                        </a:rPr>
                        <m:t>33…</m:t>
                      </m:r>
                      <m:r>
                        <a:rPr lang="en-AU" sz="1800" b="1" i="1">
                          <a:latin typeface="Cambria Math" panose="02040503050406030204" pitchFamily="18" charset="0"/>
                          <a:ea typeface="Cambria Math" panose="02040503050406030204" pitchFamily="18" charset="0"/>
                        </a:rPr>
                        <m:t> </m:t>
                      </m:r>
                    </m:oMath>
                  </m:oMathPara>
                </a14:m>
                <a:br>
                  <a:rPr lang="en-AU" sz="1800" b="1" dirty="0">
                    <a:latin typeface="Cambria Math" panose="02040503050406030204" pitchFamily="18" charset="0"/>
                    <a:ea typeface="Cambria Math" panose="02040503050406030204" pitchFamily="18" charset="0"/>
                  </a:rPr>
                </a:br>
                <a14:m>
                  <m:oMath xmlns:m="http://schemas.openxmlformats.org/officeDocument/2006/math">
                    <m:r>
                      <a:rPr lang="en-AU" sz="1800" b="1" i="1">
                        <a:latin typeface="Cambria Math" panose="02040503050406030204" pitchFamily="18" charset="0"/>
                        <a:ea typeface="Cambria Math" panose="02040503050406030204" pitchFamily="18" charset="0"/>
                      </a:rPr>
                      <m:t>=</m:t>
                    </m:r>
                    <m:r>
                      <a:rPr lang="en-AU" sz="1800" i="1">
                        <a:latin typeface="Cambria Math" panose="02040503050406030204" pitchFamily="18" charset="0"/>
                        <a:ea typeface="Cambria Math" panose="02040503050406030204" pitchFamily="18" charset="0"/>
                      </a:rPr>
                      <m:t>83.33 </m:t>
                    </m:r>
                  </m:oMath>
                </a14:m>
                <a:r>
                  <a:rPr lang="en-AU" sz="1800" dirty="0">
                    <a:latin typeface="Cambria Math" panose="02040503050406030204" pitchFamily="18" charset="0"/>
                    <a:ea typeface="Cambria Math" panose="02040503050406030204" pitchFamily="18" charset="0"/>
                  </a:rPr>
                  <a:t>m</a:t>
                </a:r>
              </a:p>
            </p:txBody>
          </p:sp>
        </mc:Choice>
        <mc:Fallback xmlns="">
          <p:sp>
            <p:nvSpPr>
              <p:cNvPr id="19" name="TextBox 18">
                <a:extLst>
                  <a:ext uri="{FF2B5EF4-FFF2-40B4-BE49-F238E27FC236}">
                    <a16:creationId xmlns:a16="http://schemas.microsoft.com/office/drawing/2014/main" id="{7C8D6776-2EB4-FC2F-E0DF-5723C0118920}"/>
                  </a:ext>
                </a:extLst>
              </p:cNvPr>
              <p:cNvSpPr txBox="1">
                <a:spLocks noRot="1" noChangeAspect="1" noMove="1" noResize="1" noEditPoints="1" noAdjustHandles="1" noChangeArrowheads="1" noChangeShapeType="1" noTextEdit="1"/>
              </p:cNvSpPr>
              <p:nvPr/>
            </p:nvSpPr>
            <p:spPr>
              <a:xfrm>
                <a:off x="2712116" y="4464942"/>
                <a:ext cx="2629668" cy="1702967"/>
              </a:xfrm>
              <a:prstGeom prst="rect">
                <a:avLst/>
              </a:prstGeom>
              <a:blipFill>
                <a:blip r:embed="rId7"/>
                <a:stretch>
                  <a:fillRect b="-4286"/>
                </a:stretch>
              </a:blipFill>
            </p:spPr>
            <p:txBody>
              <a:bodyPr/>
              <a:lstStyle/>
              <a:p>
                <a:r>
                  <a:rPr lang="en-AU">
                    <a:noFill/>
                  </a:rPr>
                  <a:t> </a:t>
                </a:r>
              </a:p>
            </p:txBody>
          </p:sp>
        </mc:Fallback>
      </mc:AlternateContent>
      <p:sp>
        <p:nvSpPr>
          <p:cNvPr id="20" name="Text Placeholder 4">
            <a:extLst>
              <a:ext uri="{FF2B5EF4-FFF2-40B4-BE49-F238E27FC236}">
                <a16:creationId xmlns:a16="http://schemas.microsoft.com/office/drawing/2014/main" id="{E5196DDB-3D0C-339D-E040-31A35C4E122C}"/>
              </a:ext>
            </a:extLst>
          </p:cNvPr>
          <p:cNvSpPr txBox="1">
            <a:spLocks/>
          </p:cNvSpPr>
          <p:nvPr/>
        </p:nvSpPr>
        <p:spPr>
          <a:xfrm>
            <a:off x="6159312" y="1117154"/>
            <a:ext cx="5622638" cy="42628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AU" b="1" dirty="0">
                <a:latin typeface="Arial"/>
                <a:ea typeface="Cambria Math" panose="02040503050406030204" pitchFamily="18" charset="0"/>
              </a:rPr>
              <a:t>3. A motorcycle travelling 30 km/h for 10 secs</a:t>
            </a:r>
          </a:p>
          <a:p>
            <a:endParaRPr lang="en-AU" i="1" dirty="0">
              <a:latin typeface="Cambria Math" panose="02040503050406030204" pitchFamily="18" charset="0"/>
              <a:ea typeface="Cambria Math" panose="02040503050406030204" pitchFamily="18" charset="0"/>
            </a:endParaRPr>
          </a:p>
          <a:p>
            <a:endParaRPr lang="en-AU" i="1" dirty="0">
              <a:latin typeface="Cambria Math" panose="02040503050406030204" pitchFamily="18" charset="0"/>
              <a:ea typeface="Cambria Math" panose="02040503050406030204" pitchFamily="18" charset="0"/>
            </a:endParaRPr>
          </a:p>
          <a:p>
            <a:endParaRPr lang="en-AU" sz="800" i="1" dirty="0">
              <a:latin typeface="Cambria Math" panose="02040503050406030204" pitchFamily="18" charset="0"/>
              <a:ea typeface="Cambria Math" panose="02040503050406030204" pitchFamily="18" charset="0"/>
            </a:endParaRPr>
          </a:p>
          <a:p>
            <a:pPr>
              <a:lnSpc>
                <a:spcPct val="100000"/>
              </a:lnSpc>
              <a:spcAft>
                <a:spcPts val="0"/>
              </a:spcAft>
              <a:defRPr/>
            </a:pPr>
            <a:endParaRPr lang="en-AU" sz="1800" dirty="0"/>
          </a:p>
          <a:p>
            <a:endParaRPr lang="en-AU" sz="1800"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13BF9B3-E263-E25D-8499-D29221C64D11}"/>
                  </a:ext>
                </a:extLst>
              </p:cNvPr>
              <p:cNvSpPr txBox="1"/>
              <p:nvPr/>
            </p:nvSpPr>
            <p:spPr>
              <a:xfrm>
                <a:off x="6079722" y="1565549"/>
                <a:ext cx="2383511" cy="2106539"/>
              </a:xfrm>
              <a:prstGeom prst="rect">
                <a:avLst/>
              </a:prstGeom>
              <a:noFill/>
            </p:spPr>
            <p:txBody>
              <a:bodyPr wrap="square">
                <a:spAutoFit/>
              </a:bodyPr>
              <a:lstStyle/>
              <a:p>
                <a:pPr lvl="0">
                  <a:lnSpc>
                    <a:spcPct val="150000"/>
                  </a:lnSpc>
                  <a:spcAft>
                    <a:spcPts val="0"/>
                  </a:spcAft>
                  <a:defRPr/>
                </a:pPr>
                <a14:m>
                  <m:oMathPara xmlns:m="http://schemas.openxmlformats.org/officeDocument/2006/math">
                    <m:oMathParaPr>
                      <m:jc m:val="left"/>
                    </m:oMathParaPr>
                    <m:oMath xmlns:m="http://schemas.openxmlformats.org/officeDocument/2006/math">
                      <m:r>
                        <m:rPr>
                          <m:nor/>
                        </m:rPr>
                        <a:rPr lang="en-AU" sz="1800" b="0" i="0" smtClean="0">
                          <a:latin typeface="Cambria Math" panose="02040503050406030204" pitchFamily="18" charset="0"/>
                          <a:ea typeface="Cambria Math" panose="02040503050406030204" pitchFamily="18" charset="0"/>
                        </a:rPr>
                        <m:t>Speed</m:t>
                      </m:r>
                      <m:r>
                        <m:rPr>
                          <m:aln/>
                        </m:rPr>
                        <a:rPr lang="en-AU" sz="1800" b="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30×1000</m:t>
                      </m:r>
                    </m:oMath>
                  </m:oMathPara>
                </a14:m>
                <a:endParaRPr lang="en-AU" sz="1800" b="0" i="1" dirty="0">
                  <a:latin typeface="Cambria Math" panose="02040503050406030204" pitchFamily="18" charset="0"/>
                  <a:ea typeface="Cambria Math" panose="02040503050406030204" pitchFamily="18" charset="0"/>
                </a:endParaRPr>
              </a:p>
              <a:p>
                <a:pPr marL="628650" lvl="0">
                  <a:lnSpc>
                    <a:spcPct val="150000"/>
                  </a:lnSpc>
                  <a:spcAft>
                    <a:spcPts val="0"/>
                  </a:spcAft>
                  <a:defRPr/>
                </a:pPr>
                <a14:m>
                  <m:oMathPara xmlns:m="http://schemas.openxmlformats.org/officeDocument/2006/math">
                    <m:oMathParaPr>
                      <m:jc m:val="left"/>
                    </m:oMathParaPr>
                    <m:oMath xmlns:m="http://schemas.openxmlformats.org/officeDocument/2006/math">
                      <m:r>
                        <m:rPr>
                          <m:aln/>
                        </m:rPr>
                        <a:rPr lang="en-AU" sz="1800" b="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30 000 </m:t>
                      </m:r>
                      <m:r>
                        <m:rPr>
                          <m:sty m:val="p"/>
                        </m:rPr>
                        <a:rPr lang="en-AU" sz="1800" b="0" i="0" smtClean="0">
                          <a:latin typeface="Cambria Math" panose="02040503050406030204" pitchFamily="18" charset="0"/>
                          <a:ea typeface="Cambria Math" panose="02040503050406030204" pitchFamily="18" charset="0"/>
                        </a:rPr>
                        <m:t>m</m:t>
                      </m:r>
                      <m:r>
                        <a:rPr lang="en-AU" sz="1800" b="0" i="0" smtClean="0">
                          <a:latin typeface="Cambria Math" panose="02040503050406030204" pitchFamily="18" charset="0"/>
                          <a:ea typeface="Cambria Math" panose="02040503050406030204" pitchFamily="18" charset="0"/>
                        </a:rPr>
                        <m:t>/</m:t>
                      </m:r>
                      <m:r>
                        <m:rPr>
                          <m:sty m:val="p"/>
                        </m:rPr>
                        <a:rPr lang="en-AU" sz="1800" b="0" i="0" smtClean="0">
                          <a:latin typeface="Cambria Math" panose="02040503050406030204" pitchFamily="18" charset="0"/>
                          <a:ea typeface="Cambria Math" panose="02040503050406030204" pitchFamily="18" charset="0"/>
                        </a:rPr>
                        <m:t>h</m:t>
                      </m:r>
                    </m:oMath>
                  </m:oMathPara>
                </a14:m>
                <a:endParaRPr lang="en-AU" sz="1800" b="0" dirty="0">
                  <a:latin typeface="Cambria Math" panose="02040503050406030204" pitchFamily="18" charset="0"/>
                  <a:ea typeface="Cambria Math" panose="02040503050406030204" pitchFamily="18" charset="0"/>
                </a:endParaRPr>
              </a:p>
              <a:p>
                <a:pPr marL="628650" lvl="0" indent="-628650">
                  <a:lnSpc>
                    <a:spcPct val="150000"/>
                  </a:lnSpc>
                  <a:spcAft>
                    <a:spcPts val="0"/>
                  </a:spcAft>
                  <a:defRPr/>
                </a:pPr>
                <a14:m>
                  <m:oMathPara xmlns:m="http://schemas.openxmlformats.org/officeDocument/2006/math">
                    <m:oMathParaPr>
                      <m:jc m:val="left"/>
                    </m:oMathParaPr>
                    <m:oMath xmlns:m="http://schemas.openxmlformats.org/officeDocument/2006/math">
                      <m:r>
                        <a:rPr lang="en-AU" sz="1800" b="0" i="1" smtClean="0">
                          <a:latin typeface="Cambria Math" panose="02040503050406030204" pitchFamily="18" charset="0"/>
                          <a:ea typeface="Cambria Math" panose="02040503050406030204" pitchFamily="18" charset="0"/>
                        </a:rPr>
                        <m:t>=</m:t>
                      </m:r>
                      <m:f>
                        <m:fPr>
                          <m:ctrlPr>
                            <a:rPr lang="en-AU" sz="1800" b="0" i="1" smtClean="0">
                              <a:latin typeface="Cambria Math" panose="02040503050406030204" pitchFamily="18" charset="0"/>
                              <a:ea typeface="Cambria Math" panose="02040503050406030204" pitchFamily="18" charset="0"/>
                            </a:rPr>
                          </m:ctrlPr>
                        </m:fPr>
                        <m:num>
                          <m:r>
                            <a:rPr lang="en-AU" sz="1800" b="0" i="1" smtClean="0">
                              <a:latin typeface="Cambria Math" panose="02040503050406030204" pitchFamily="18" charset="0"/>
                              <a:ea typeface="Cambria Math" panose="02040503050406030204" pitchFamily="18" charset="0"/>
                            </a:rPr>
                            <m:t>30 000</m:t>
                          </m:r>
                        </m:num>
                        <m:den>
                          <m:r>
                            <a:rPr lang="en-AU" sz="1800" b="0" i="1" smtClean="0">
                              <a:latin typeface="Cambria Math" panose="02040503050406030204" pitchFamily="18" charset="0"/>
                              <a:ea typeface="Cambria Math" panose="02040503050406030204" pitchFamily="18" charset="0"/>
                            </a:rPr>
                            <m:t>60×60</m:t>
                          </m:r>
                        </m:den>
                      </m:f>
                    </m:oMath>
                  </m:oMathPara>
                </a14:m>
                <a:endParaRPr lang="en-AU" sz="1800" b="0" dirty="0">
                  <a:latin typeface="Cambria Math" panose="02040503050406030204" pitchFamily="18" charset="0"/>
                  <a:ea typeface="Cambria Math" panose="02040503050406030204" pitchFamily="18" charset="0"/>
                </a:endParaRPr>
              </a:p>
              <a:p>
                <a:pPr marL="628650" lvl="0">
                  <a:lnSpc>
                    <a:spcPct val="150000"/>
                  </a:lnSpc>
                  <a:spcAft>
                    <a:spcPts val="0"/>
                  </a:spcAft>
                  <a:defRPr/>
                </a:pPr>
                <a14:m>
                  <m:oMath xmlns:m="http://schemas.openxmlformats.org/officeDocument/2006/math">
                    <m:r>
                      <a:rPr lang="en-AU" sz="1800" b="0" i="1" smtClean="0">
                        <a:latin typeface="Cambria Math" panose="02040503050406030204" pitchFamily="18" charset="0"/>
                        <a:ea typeface="Cambria Math" panose="02040503050406030204" pitchFamily="18" charset="0"/>
                      </a:rPr>
                      <m:t>=8.33…</m:t>
                    </m:r>
                  </m:oMath>
                </a14:m>
                <a:r>
                  <a:rPr lang="en-AU" sz="1800" b="0" dirty="0">
                    <a:latin typeface="Cambria Math" panose="02040503050406030204" pitchFamily="18" charset="0"/>
                    <a:ea typeface="Cambria Math" panose="02040503050406030204" pitchFamily="18" charset="0"/>
                  </a:rPr>
                  <a:t> m/s</a:t>
                </a:r>
              </a:p>
            </p:txBody>
          </p:sp>
        </mc:Choice>
        <mc:Fallback xmlns="">
          <p:sp>
            <p:nvSpPr>
              <p:cNvPr id="21" name="TextBox 20">
                <a:extLst>
                  <a:ext uri="{FF2B5EF4-FFF2-40B4-BE49-F238E27FC236}">
                    <a16:creationId xmlns:a16="http://schemas.microsoft.com/office/drawing/2014/main" id="{C13BF9B3-E263-E25D-8499-D29221C64D11}"/>
                  </a:ext>
                </a:extLst>
              </p:cNvPr>
              <p:cNvSpPr txBox="1">
                <a:spLocks noRot="1" noChangeAspect="1" noMove="1" noResize="1" noEditPoints="1" noAdjustHandles="1" noChangeArrowheads="1" noChangeShapeType="1" noTextEdit="1"/>
              </p:cNvSpPr>
              <p:nvPr/>
            </p:nvSpPr>
            <p:spPr>
              <a:xfrm>
                <a:off x="6079722" y="1565549"/>
                <a:ext cx="2383511" cy="2106539"/>
              </a:xfrm>
              <a:prstGeom prst="rect">
                <a:avLst/>
              </a:prstGeom>
              <a:blipFill>
                <a:blip r:embed="rId8"/>
                <a:stretch>
                  <a:fillRect b="-17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FA88393-E100-B173-E1E5-D5BC4B2DCD60}"/>
                  </a:ext>
                </a:extLst>
              </p:cNvPr>
              <p:cNvSpPr txBox="1"/>
              <p:nvPr/>
            </p:nvSpPr>
            <p:spPr>
              <a:xfrm>
                <a:off x="8511428" y="1575856"/>
                <a:ext cx="2629670" cy="1702967"/>
              </a:xfrm>
              <a:prstGeom prst="rect">
                <a:avLst/>
              </a:prstGeom>
              <a:noFill/>
            </p:spPr>
            <p:txBody>
              <a:bodyPr wrap="square">
                <a:spAutoFit/>
              </a:bodyPr>
              <a:lstStyle/>
              <a:p>
                <a:pPr lvl="0">
                  <a:lnSpc>
                    <a:spcPct val="150000"/>
                  </a:lnSpc>
                  <a:spcAft>
                    <a:spcPts val="0"/>
                  </a:spcAft>
                  <a:defRPr/>
                </a:pPr>
                <a14:m>
                  <m:oMathPara xmlns:m="http://schemas.openxmlformats.org/officeDocument/2006/math">
                    <m:oMathParaPr>
                      <m:jc m:val="left"/>
                    </m:oMathParaPr>
                    <m:oMath xmlns:m="http://schemas.openxmlformats.org/officeDocument/2006/math">
                      <m:r>
                        <a:rPr lang="en-AU" sz="1800" b="1" i="1" smtClean="0">
                          <a:latin typeface="Cambria Math" panose="02040503050406030204" pitchFamily="18" charset="0"/>
                          <a:ea typeface="Cambria Math" panose="02040503050406030204" pitchFamily="18" charset="0"/>
                        </a:rPr>
                        <m:t>𝐃</m:t>
                      </m:r>
                      <m:r>
                        <a:rPr lang="en-AU" sz="1800" b="1" i="0" smtClean="0">
                          <a:latin typeface="Cambria Math" panose="02040503050406030204" pitchFamily="18" charset="0"/>
                          <a:ea typeface="Cambria Math" panose="02040503050406030204" pitchFamily="18" charset="0"/>
                        </a:rPr>
                        <m:t>𝐢𝐬𝐭𝐚𝐧𝐜𝐞</m:t>
                      </m:r>
                      <m:r>
                        <a:rPr lang="en-AU" sz="1800" b="1" i="1" smtClean="0">
                          <a:latin typeface="Cambria Math" panose="02040503050406030204" pitchFamily="18" charset="0"/>
                          <a:ea typeface="Cambria Math" panose="02040503050406030204" pitchFamily="18" charset="0"/>
                        </a:rPr>
                        <m:t>=</m:t>
                      </m:r>
                      <m:r>
                        <a:rPr lang="en-AU" sz="1800" b="1" i="0" smtClean="0">
                          <a:latin typeface="Cambria Math" panose="02040503050406030204" pitchFamily="18" charset="0"/>
                          <a:ea typeface="Cambria Math" panose="02040503050406030204" pitchFamily="18" charset="0"/>
                        </a:rPr>
                        <m:t>𝐒</m:t>
                      </m:r>
                      <m:r>
                        <a:rPr lang="en-AU" sz="1800" b="1" i="0" smtClean="0">
                          <a:latin typeface="Cambria Math" panose="02040503050406030204" pitchFamily="18" charset="0"/>
                          <a:ea typeface="Cambria Math" panose="02040503050406030204" pitchFamily="18" charset="0"/>
                        </a:rPr>
                        <m:t>×</m:t>
                      </m:r>
                      <m:r>
                        <a:rPr lang="en-AU" sz="1800" b="1" i="0" smtClean="0">
                          <a:latin typeface="Cambria Math" panose="02040503050406030204" pitchFamily="18" charset="0"/>
                          <a:ea typeface="Cambria Math" panose="02040503050406030204" pitchFamily="18" charset="0"/>
                        </a:rPr>
                        <m:t>𝐓</m:t>
                      </m:r>
                    </m:oMath>
                  </m:oMathPara>
                </a14:m>
                <a:endParaRPr lang="en-AU" sz="1800" b="1" dirty="0">
                  <a:latin typeface="Cambria Math" panose="02040503050406030204" pitchFamily="18" charset="0"/>
                  <a:ea typeface="Cambria Math" panose="02040503050406030204" pitchFamily="18" charset="0"/>
                </a:endParaRPr>
              </a:p>
              <a:p>
                <a:pPr marL="985838" lvl="0">
                  <a:lnSpc>
                    <a:spcPct val="150000"/>
                  </a:lnSpc>
                  <a:spcAft>
                    <a:spcPts val="0"/>
                  </a:spcAft>
                  <a:defRPr/>
                </a:pPr>
                <a14:m>
                  <m:oMathPara xmlns:m="http://schemas.openxmlformats.org/officeDocument/2006/math">
                    <m:oMathParaPr>
                      <m:jc m:val="left"/>
                    </m:oMathParaPr>
                    <m:oMath xmlns:m="http://schemas.openxmlformats.org/officeDocument/2006/math">
                      <m:r>
                        <a:rPr lang="en-AU" sz="1800" b="1"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8</m:t>
                      </m:r>
                      <m:r>
                        <a:rPr lang="en-AU" sz="1800" b="0" i="1">
                          <a:latin typeface="Cambria Math" panose="02040503050406030204" pitchFamily="18" charset="0"/>
                          <a:ea typeface="Cambria Math" panose="02040503050406030204" pitchFamily="18" charset="0"/>
                        </a:rPr>
                        <m:t>.</m:t>
                      </m:r>
                      <m:r>
                        <a:rPr lang="en-AU" sz="1800" i="1" smtClean="0">
                          <a:latin typeface="Cambria Math" panose="02040503050406030204" pitchFamily="18" charset="0"/>
                          <a:ea typeface="Cambria Math" panose="02040503050406030204" pitchFamily="18" charset="0"/>
                        </a:rPr>
                        <m:t> </m:t>
                      </m:r>
                      <m:r>
                        <a:rPr lang="en-AU" sz="1800" b="0" i="1" smtClean="0">
                          <a:latin typeface="Cambria Math" panose="02040503050406030204" pitchFamily="18" charset="0"/>
                          <a:ea typeface="Cambria Math" panose="02040503050406030204" pitchFamily="18" charset="0"/>
                        </a:rPr>
                        <m:t>33…</m:t>
                      </m:r>
                      <m:r>
                        <a:rPr lang="en-AU" sz="1800" b="1" i="1">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10</m:t>
                      </m:r>
                    </m:oMath>
                  </m:oMathPara>
                </a14:m>
                <a:endParaRPr lang="en-AU" sz="1800" i="1" dirty="0">
                  <a:latin typeface="Cambria Math" panose="02040503050406030204" pitchFamily="18" charset="0"/>
                  <a:ea typeface="Cambria Math" panose="02040503050406030204" pitchFamily="18" charset="0"/>
                </a:endParaRPr>
              </a:p>
              <a:p>
                <a:pPr marL="985838" lvl="0">
                  <a:lnSpc>
                    <a:spcPct val="150000"/>
                  </a:lnSpc>
                  <a:spcAft>
                    <a:spcPts val="0"/>
                  </a:spcAft>
                  <a:defRPr/>
                </a:pPr>
                <a14:m>
                  <m:oMathPara xmlns:m="http://schemas.openxmlformats.org/officeDocument/2006/math">
                    <m:oMathParaPr>
                      <m:jc m:val="centerGroup"/>
                    </m:oMathParaPr>
                    <m:oMath xmlns:m="http://schemas.openxmlformats.org/officeDocument/2006/math">
                      <m:r>
                        <a:rPr lang="en-AU" sz="1800" b="1" i="1">
                          <a:latin typeface="Cambria Math" panose="02040503050406030204" pitchFamily="18" charset="0"/>
                          <a:ea typeface="Cambria Math" panose="02040503050406030204" pitchFamily="18" charset="0"/>
                        </a:rPr>
                        <m:t>=83.</m:t>
                      </m:r>
                      <m:r>
                        <a:rPr lang="en-AU" sz="1800" i="1">
                          <a:latin typeface="Cambria Math" panose="02040503050406030204" pitchFamily="18" charset="0"/>
                          <a:ea typeface="Cambria Math" panose="02040503050406030204" pitchFamily="18" charset="0"/>
                        </a:rPr>
                        <m:t>33…</m:t>
                      </m:r>
                      <m:r>
                        <a:rPr lang="en-AU" sz="1800" b="1" i="1">
                          <a:latin typeface="Cambria Math" panose="02040503050406030204" pitchFamily="18" charset="0"/>
                          <a:ea typeface="Cambria Math" panose="02040503050406030204" pitchFamily="18" charset="0"/>
                        </a:rPr>
                        <m:t> </m:t>
                      </m:r>
                    </m:oMath>
                  </m:oMathPara>
                </a14:m>
                <a:br>
                  <a:rPr lang="en-AU" sz="1800" b="1" dirty="0">
                    <a:latin typeface="Cambria Math" panose="02040503050406030204" pitchFamily="18" charset="0"/>
                    <a:ea typeface="Cambria Math" panose="02040503050406030204" pitchFamily="18" charset="0"/>
                  </a:rPr>
                </a:br>
                <a14:m>
                  <m:oMath xmlns:m="http://schemas.openxmlformats.org/officeDocument/2006/math">
                    <m:r>
                      <a:rPr lang="en-AU" sz="1800" b="1" i="1">
                        <a:latin typeface="Cambria Math" panose="02040503050406030204" pitchFamily="18" charset="0"/>
                        <a:ea typeface="Cambria Math" panose="02040503050406030204" pitchFamily="18" charset="0"/>
                      </a:rPr>
                      <m:t>=</m:t>
                    </m:r>
                    <m:r>
                      <a:rPr lang="en-AU" sz="1800" i="1">
                        <a:latin typeface="Cambria Math" panose="02040503050406030204" pitchFamily="18" charset="0"/>
                        <a:ea typeface="Cambria Math" panose="02040503050406030204" pitchFamily="18" charset="0"/>
                      </a:rPr>
                      <m:t>83.33 </m:t>
                    </m:r>
                  </m:oMath>
                </a14:m>
                <a:r>
                  <a:rPr lang="en-AU" sz="1800" dirty="0">
                    <a:latin typeface="Cambria Math" panose="02040503050406030204" pitchFamily="18" charset="0"/>
                    <a:ea typeface="Cambria Math" panose="02040503050406030204" pitchFamily="18" charset="0"/>
                  </a:rPr>
                  <a:t>m</a:t>
                </a:r>
              </a:p>
            </p:txBody>
          </p:sp>
        </mc:Choice>
        <mc:Fallback xmlns="">
          <p:sp>
            <p:nvSpPr>
              <p:cNvPr id="22" name="TextBox 21">
                <a:extLst>
                  <a:ext uri="{FF2B5EF4-FFF2-40B4-BE49-F238E27FC236}">
                    <a16:creationId xmlns:a16="http://schemas.microsoft.com/office/drawing/2014/main" id="{1FA88393-E100-B173-E1E5-D5BC4B2DCD60}"/>
                  </a:ext>
                </a:extLst>
              </p:cNvPr>
              <p:cNvSpPr txBox="1">
                <a:spLocks noRot="1" noChangeAspect="1" noMove="1" noResize="1" noEditPoints="1" noAdjustHandles="1" noChangeArrowheads="1" noChangeShapeType="1" noTextEdit="1"/>
              </p:cNvSpPr>
              <p:nvPr/>
            </p:nvSpPr>
            <p:spPr>
              <a:xfrm>
                <a:off x="8511428" y="1575856"/>
                <a:ext cx="2629670" cy="1702967"/>
              </a:xfrm>
              <a:prstGeom prst="rect">
                <a:avLst/>
              </a:prstGeom>
              <a:blipFill>
                <a:blip r:embed="rId9"/>
                <a:stretch>
                  <a:fillRect b="-4659"/>
                </a:stretch>
              </a:blipFill>
            </p:spPr>
            <p:txBody>
              <a:bodyPr/>
              <a:lstStyle/>
              <a:p>
                <a:r>
                  <a:rPr lang="en-AU">
                    <a:noFill/>
                  </a:rPr>
                  <a:t> </a:t>
                </a:r>
              </a:p>
            </p:txBody>
          </p:sp>
        </mc:Fallback>
      </mc:AlternateContent>
      <p:sp>
        <p:nvSpPr>
          <p:cNvPr id="23" name="Text Placeholder 4">
            <a:extLst>
              <a:ext uri="{FF2B5EF4-FFF2-40B4-BE49-F238E27FC236}">
                <a16:creationId xmlns:a16="http://schemas.microsoft.com/office/drawing/2014/main" id="{9EBB4AC9-9F81-28A8-2F5F-D4DF12931404}"/>
              </a:ext>
            </a:extLst>
          </p:cNvPr>
          <p:cNvSpPr txBox="1">
            <a:spLocks/>
          </p:cNvSpPr>
          <p:nvPr/>
        </p:nvSpPr>
        <p:spPr>
          <a:xfrm>
            <a:off x="6159312" y="4092089"/>
            <a:ext cx="4981787" cy="42628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defRPr/>
            </a:pPr>
            <a:r>
              <a:rPr lang="en-AU" b="1" dirty="0">
                <a:latin typeface="Arial"/>
                <a:ea typeface="Cambria Math" panose="02040503050406030204" pitchFamily="18" charset="0"/>
              </a:rPr>
              <a:t>4. A ute travelling 50 km/h for 6 secs</a:t>
            </a:r>
            <a:endParaRPr lang="en-AU" i="1"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BF0E543-D5DD-D7D7-D469-7077BB870893}"/>
                  </a:ext>
                </a:extLst>
              </p:cNvPr>
              <p:cNvSpPr txBox="1"/>
              <p:nvPr/>
            </p:nvSpPr>
            <p:spPr>
              <a:xfrm>
                <a:off x="6073144" y="4454635"/>
                <a:ext cx="2383511" cy="2106539"/>
              </a:xfrm>
              <a:prstGeom prst="rect">
                <a:avLst/>
              </a:prstGeom>
              <a:noFill/>
            </p:spPr>
            <p:txBody>
              <a:bodyPr wrap="square">
                <a:spAutoFit/>
              </a:bodyPr>
              <a:lstStyle/>
              <a:p>
                <a:pPr lvl="0">
                  <a:lnSpc>
                    <a:spcPct val="150000"/>
                  </a:lnSpc>
                  <a:spcAft>
                    <a:spcPts val="0"/>
                  </a:spcAft>
                  <a:defRPr/>
                </a:pPr>
                <a14:m>
                  <m:oMathPara xmlns:m="http://schemas.openxmlformats.org/officeDocument/2006/math">
                    <m:oMathParaPr>
                      <m:jc m:val="left"/>
                    </m:oMathParaPr>
                    <m:oMath xmlns:m="http://schemas.openxmlformats.org/officeDocument/2006/math">
                      <m:r>
                        <m:rPr>
                          <m:nor/>
                        </m:rPr>
                        <a:rPr lang="en-AU" sz="1800" b="0" i="0" smtClean="0">
                          <a:latin typeface="Cambria Math" panose="02040503050406030204" pitchFamily="18" charset="0"/>
                          <a:ea typeface="Cambria Math" panose="02040503050406030204" pitchFamily="18" charset="0"/>
                        </a:rPr>
                        <m:t>Speed</m:t>
                      </m:r>
                      <m:r>
                        <m:rPr>
                          <m:aln/>
                        </m:rPr>
                        <a:rPr lang="en-AU" sz="1800" b="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50×1000</m:t>
                      </m:r>
                    </m:oMath>
                  </m:oMathPara>
                </a14:m>
                <a:endParaRPr lang="en-AU" sz="1800" b="0" i="1" dirty="0">
                  <a:latin typeface="Cambria Math" panose="02040503050406030204" pitchFamily="18" charset="0"/>
                  <a:ea typeface="Cambria Math" panose="02040503050406030204" pitchFamily="18" charset="0"/>
                </a:endParaRPr>
              </a:p>
              <a:p>
                <a:pPr marL="628650" lvl="0">
                  <a:lnSpc>
                    <a:spcPct val="150000"/>
                  </a:lnSpc>
                  <a:spcAft>
                    <a:spcPts val="0"/>
                  </a:spcAft>
                  <a:defRPr/>
                </a:pPr>
                <a14:m>
                  <m:oMathPara xmlns:m="http://schemas.openxmlformats.org/officeDocument/2006/math">
                    <m:oMathParaPr>
                      <m:jc m:val="left"/>
                    </m:oMathParaPr>
                    <m:oMath xmlns:m="http://schemas.openxmlformats.org/officeDocument/2006/math">
                      <m:r>
                        <m:rPr>
                          <m:aln/>
                        </m:rPr>
                        <a:rPr lang="en-AU" sz="1800" b="0" i="1" smtClean="0">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50 000 </m:t>
                      </m:r>
                      <m:r>
                        <m:rPr>
                          <m:sty m:val="p"/>
                        </m:rPr>
                        <a:rPr lang="en-AU" sz="1800" b="0" i="0" smtClean="0">
                          <a:latin typeface="Cambria Math" panose="02040503050406030204" pitchFamily="18" charset="0"/>
                          <a:ea typeface="Cambria Math" panose="02040503050406030204" pitchFamily="18" charset="0"/>
                        </a:rPr>
                        <m:t>m</m:t>
                      </m:r>
                      <m:r>
                        <a:rPr lang="en-AU" sz="1800" b="0" i="0" smtClean="0">
                          <a:latin typeface="Cambria Math" panose="02040503050406030204" pitchFamily="18" charset="0"/>
                          <a:ea typeface="Cambria Math" panose="02040503050406030204" pitchFamily="18" charset="0"/>
                        </a:rPr>
                        <m:t>/</m:t>
                      </m:r>
                      <m:r>
                        <m:rPr>
                          <m:sty m:val="p"/>
                        </m:rPr>
                        <a:rPr lang="en-AU" sz="1800" b="0" i="0" smtClean="0">
                          <a:latin typeface="Cambria Math" panose="02040503050406030204" pitchFamily="18" charset="0"/>
                          <a:ea typeface="Cambria Math" panose="02040503050406030204" pitchFamily="18" charset="0"/>
                        </a:rPr>
                        <m:t>h</m:t>
                      </m:r>
                    </m:oMath>
                  </m:oMathPara>
                </a14:m>
                <a:endParaRPr lang="en-AU" sz="1800" b="0" dirty="0">
                  <a:latin typeface="Cambria Math" panose="02040503050406030204" pitchFamily="18" charset="0"/>
                  <a:ea typeface="Cambria Math" panose="02040503050406030204" pitchFamily="18" charset="0"/>
                </a:endParaRPr>
              </a:p>
              <a:p>
                <a:pPr marL="628650" lvl="0" indent="-628650">
                  <a:lnSpc>
                    <a:spcPct val="150000"/>
                  </a:lnSpc>
                  <a:spcAft>
                    <a:spcPts val="0"/>
                  </a:spcAft>
                  <a:defRPr/>
                </a:pPr>
                <a14:m>
                  <m:oMathPara xmlns:m="http://schemas.openxmlformats.org/officeDocument/2006/math">
                    <m:oMathParaPr>
                      <m:jc m:val="left"/>
                    </m:oMathParaPr>
                    <m:oMath xmlns:m="http://schemas.openxmlformats.org/officeDocument/2006/math">
                      <m:r>
                        <a:rPr lang="en-AU" sz="1800" b="0" i="1" smtClean="0">
                          <a:latin typeface="Cambria Math" panose="02040503050406030204" pitchFamily="18" charset="0"/>
                          <a:ea typeface="Cambria Math" panose="02040503050406030204" pitchFamily="18" charset="0"/>
                        </a:rPr>
                        <m:t>=</m:t>
                      </m:r>
                      <m:f>
                        <m:fPr>
                          <m:ctrlPr>
                            <a:rPr lang="en-AU" sz="1800" b="0" i="1" smtClean="0">
                              <a:latin typeface="Cambria Math" panose="02040503050406030204" pitchFamily="18" charset="0"/>
                              <a:ea typeface="Cambria Math" panose="02040503050406030204" pitchFamily="18" charset="0"/>
                            </a:rPr>
                          </m:ctrlPr>
                        </m:fPr>
                        <m:num>
                          <m:r>
                            <a:rPr lang="en-AU" sz="1800" b="0" i="1" smtClean="0">
                              <a:latin typeface="Cambria Math" panose="02040503050406030204" pitchFamily="18" charset="0"/>
                              <a:ea typeface="Cambria Math" panose="02040503050406030204" pitchFamily="18" charset="0"/>
                            </a:rPr>
                            <m:t>50 000</m:t>
                          </m:r>
                        </m:num>
                        <m:den>
                          <m:r>
                            <a:rPr lang="en-AU" sz="1800" b="0" i="1" smtClean="0">
                              <a:latin typeface="Cambria Math" panose="02040503050406030204" pitchFamily="18" charset="0"/>
                              <a:ea typeface="Cambria Math" panose="02040503050406030204" pitchFamily="18" charset="0"/>
                            </a:rPr>
                            <m:t>60×60</m:t>
                          </m:r>
                        </m:den>
                      </m:f>
                    </m:oMath>
                  </m:oMathPara>
                </a14:m>
                <a:endParaRPr lang="en-AU" sz="1800" b="0" dirty="0">
                  <a:latin typeface="Cambria Math" panose="02040503050406030204" pitchFamily="18" charset="0"/>
                  <a:ea typeface="Cambria Math" panose="02040503050406030204" pitchFamily="18" charset="0"/>
                </a:endParaRPr>
              </a:p>
              <a:p>
                <a:pPr marL="628650" lvl="0">
                  <a:lnSpc>
                    <a:spcPct val="150000"/>
                  </a:lnSpc>
                  <a:spcAft>
                    <a:spcPts val="0"/>
                  </a:spcAft>
                  <a:defRPr/>
                </a:pPr>
                <a14:m>
                  <m:oMath xmlns:m="http://schemas.openxmlformats.org/officeDocument/2006/math">
                    <m:r>
                      <a:rPr lang="en-AU" sz="1800" b="0" i="1" smtClean="0">
                        <a:latin typeface="Cambria Math" panose="02040503050406030204" pitchFamily="18" charset="0"/>
                        <a:ea typeface="Cambria Math" panose="02040503050406030204" pitchFamily="18" charset="0"/>
                      </a:rPr>
                      <m:t>=13.88…</m:t>
                    </m:r>
                  </m:oMath>
                </a14:m>
                <a:r>
                  <a:rPr lang="en-AU" sz="1800" b="0" dirty="0">
                    <a:latin typeface="Cambria Math" panose="02040503050406030204" pitchFamily="18" charset="0"/>
                    <a:ea typeface="Cambria Math" panose="02040503050406030204" pitchFamily="18" charset="0"/>
                  </a:rPr>
                  <a:t> m/s</a:t>
                </a:r>
              </a:p>
            </p:txBody>
          </p:sp>
        </mc:Choice>
        <mc:Fallback xmlns="">
          <p:sp>
            <p:nvSpPr>
              <p:cNvPr id="24" name="TextBox 23">
                <a:extLst>
                  <a:ext uri="{FF2B5EF4-FFF2-40B4-BE49-F238E27FC236}">
                    <a16:creationId xmlns:a16="http://schemas.microsoft.com/office/drawing/2014/main" id="{9BF0E543-D5DD-D7D7-D469-7077BB870893}"/>
                  </a:ext>
                </a:extLst>
              </p:cNvPr>
              <p:cNvSpPr txBox="1">
                <a:spLocks noRot="1" noChangeAspect="1" noMove="1" noResize="1" noEditPoints="1" noAdjustHandles="1" noChangeArrowheads="1" noChangeShapeType="1" noTextEdit="1"/>
              </p:cNvSpPr>
              <p:nvPr/>
            </p:nvSpPr>
            <p:spPr>
              <a:xfrm>
                <a:off x="6073144" y="4454635"/>
                <a:ext cx="2383511" cy="2106539"/>
              </a:xfrm>
              <a:prstGeom prst="rect">
                <a:avLst/>
              </a:prstGeom>
              <a:blipFill>
                <a:blip r:embed="rId10"/>
                <a:stretch>
                  <a:fillRect b="-231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E7EA4D0-DFCC-B00D-882F-23B9DC85A15A}"/>
                  </a:ext>
                </a:extLst>
              </p:cNvPr>
              <p:cNvSpPr txBox="1"/>
              <p:nvPr/>
            </p:nvSpPr>
            <p:spPr>
              <a:xfrm>
                <a:off x="8511428" y="4464942"/>
                <a:ext cx="2715839" cy="1702967"/>
              </a:xfrm>
              <a:prstGeom prst="rect">
                <a:avLst/>
              </a:prstGeom>
              <a:noFill/>
            </p:spPr>
            <p:txBody>
              <a:bodyPr wrap="square">
                <a:spAutoFit/>
              </a:bodyPr>
              <a:lstStyle/>
              <a:p>
                <a:pPr lvl="0">
                  <a:lnSpc>
                    <a:spcPct val="150000"/>
                  </a:lnSpc>
                  <a:spcAft>
                    <a:spcPts val="0"/>
                  </a:spcAft>
                  <a:defRPr/>
                </a:pPr>
                <a14:m>
                  <m:oMathPara xmlns:m="http://schemas.openxmlformats.org/officeDocument/2006/math">
                    <m:oMathParaPr>
                      <m:jc m:val="left"/>
                    </m:oMathParaPr>
                    <m:oMath xmlns:m="http://schemas.openxmlformats.org/officeDocument/2006/math">
                      <m:r>
                        <a:rPr lang="en-AU" sz="1800" b="1" i="1" smtClean="0">
                          <a:latin typeface="Cambria Math" panose="02040503050406030204" pitchFamily="18" charset="0"/>
                          <a:ea typeface="Cambria Math" panose="02040503050406030204" pitchFamily="18" charset="0"/>
                        </a:rPr>
                        <m:t>𝐃</m:t>
                      </m:r>
                      <m:r>
                        <a:rPr lang="en-AU" sz="1800" b="1" i="0" smtClean="0">
                          <a:latin typeface="Cambria Math" panose="02040503050406030204" pitchFamily="18" charset="0"/>
                          <a:ea typeface="Cambria Math" panose="02040503050406030204" pitchFamily="18" charset="0"/>
                        </a:rPr>
                        <m:t>𝐢𝐬𝐭𝐚𝐧𝐜𝐞</m:t>
                      </m:r>
                      <m:r>
                        <a:rPr lang="en-AU" sz="1800" b="1" i="1" smtClean="0">
                          <a:latin typeface="Cambria Math" panose="02040503050406030204" pitchFamily="18" charset="0"/>
                          <a:ea typeface="Cambria Math" panose="02040503050406030204" pitchFamily="18" charset="0"/>
                        </a:rPr>
                        <m:t>=</m:t>
                      </m:r>
                      <m:r>
                        <a:rPr lang="en-AU" sz="1800" b="1" i="0" smtClean="0">
                          <a:latin typeface="Cambria Math" panose="02040503050406030204" pitchFamily="18" charset="0"/>
                          <a:ea typeface="Cambria Math" panose="02040503050406030204" pitchFamily="18" charset="0"/>
                        </a:rPr>
                        <m:t>𝐒</m:t>
                      </m:r>
                      <m:r>
                        <a:rPr lang="en-AU" sz="1800" b="1" i="0" smtClean="0">
                          <a:latin typeface="Cambria Math" panose="02040503050406030204" pitchFamily="18" charset="0"/>
                          <a:ea typeface="Cambria Math" panose="02040503050406030204" pitchFamily="18" charset="0"/>
                        </a:rPr>
                        <m:t>×</m:t>
                      </m:r>
                      <m:r>
                        <a:rPr lang="en-AU" sz="1800" b="1" i="0" smtClean="0">
                          <a:latin typeface="Cambria Math" panose="02040503050406030204" pitchFamily="18" charset="0"/>
                          <a:ea typeface="Cambria Math" panose="02040503050406030204" pitchFamily="18" charset="0"/>
                        </a:rPr>
                        <m:t>𝐓</m:t>
                      </m:r>
                    </m:oMath>
                  </m:oMathPara>
                </a14:m>
                <a:endParaRPr lang="en-AU" sz="1800" b="1" dirty="0">
                  <a:latin typeface="Cambria Math" panose="02040503050406030204" pitchFamily="18" charset="0"/>
                  <a:ea typeface="Cambria Math" panose="02040503050406030204" pitchFamily="18" charset="0"/>
                </a:endParaRPr>
              </a:p>
              <a:p>
                <a:pPr marL="985838" lvl="0">
                  <a:lnSpc>
                    <a:spcPct val="150000"/>
                  </a:lnSpc>
                  <a:spcAft>
                    <a:spcPts val="0"/>
                  </a:spcAft>
                  <a:defRPr/>
                </a:pPr>
                <a14:m>
                  <m:oMathPara xmlns:m="http://schemas.openxmlformats.org/officeDocument/2006/math">
                    <m:oMathParaPr>
                      <m:jc m:val="left"/>
                    </m:oMathParaPr>
                    <m:oMath xmlns:m="http://schemas.openxmlformats.org/officeDocument/2006/math">
                      <m:r>
                        <a:rPr lang="en-AU" sz="1800" b="1" i="1" smtClean="0">
                          <a:latin typeface="Cambria Math" panose="02040503050406030204" pitchFamily="18" charset="0"/>
                          <a:ea typeface="Cambria Math" panose="02040503050406030204" pitchFamily="18" charset="0"/>
                        </a:rPr>
                        <m:t>=</m:t>
                      </m:r>
                      <m:r>
                        <a:rPr lang="en-AU" sz="1800" i="1">
                          <a:latin typeface="Cambria Math" panose="02040503050406030204" pitchFamily="18" charset="0"/>
                          <a:ea typeface="Cambria Math" panose="02040503050406030204" pitchFamily="18" charset="0"/>
                        </a:rPr>
                        <m:t>13.88…</m:t>
                      </m:r>
                      <m:r>
                        <a:rPr lang="en-AU" sz="1800" b="1" i="1">
                          <a:latin typeface="Cambria Math" panose="02040503050406030204" pitchFamily="18" charset="0"/>
                          <a:ea typeface="Cambria Math" panose="02040503050406030204" pitchFamily="18" charset="0"/>
                        </a:rPr>
                        <m:t>×</m:t>
                      </m:r>
                      <m:r>
                        <a:rPr lang="en-AU" sz="1800" b="0" i="1" smtClean="0">
                          <a:latin typeface="Cambria Math" panose="02040503050406030204" pitchFamily="18" charset="0"/>
                          <a:ea typeface="Cambria Math" panose="02040503050406030204" pitchFamily="18" charset="0"/>
                        </a:rPr>
                        <m:t>6</m:t>
                      </m:r>
                    </m:oMath>
                  </m:oMathPara>
                </a14:m>
                <a:endParaRPr lang="en-AU" sz="1800" i="1" dirty="0">
                  <a:latin typeface="Cambria Math" panose="02040503050406030204" pitchFamily="18" charset="0"/>
                  <a:ea typeface="Cambria Math" panose="02040503050406030204" pitchFamily="18" charset="0"/>
                </a:endParaRPr>
              </a:p>
              <a:p>
                <a:pPr marL="985838" lvl="0">
                  <a:lnSpc>
                    <a:spcPct val="150000"/>
                  </a:lnSpc>
                  <a:spcAft>
                    <a:spcPts val="0"/>
                  </a:spcAft>
                  <a:defRPr/>
                </a:pPr>
                <a14:m>
                  <m:oMathPara xmlns:m="http://schemas.openxmlformats.org/officeDocument/2006/math">
                    <m:oMathParaPr>
                      <m:jc m:val="centerGroup"/>
                    </m:oMathParaPr>
                    <m:oMath xmlns:m="http://schemas.openxmlformats.org/officeDocument/2006/math">
                      <m:r>
                        <a:rPr lang="en-AU" sz="1800" b="1" i="1">
                          <a:latin typeface="Cambria Math" panose="02040503050406030204" pitchFamily="18" charset="0"/>
                          <a:ea typeface="Cambria Math" panose="02040503050406030204" pitchFamily="18" charset="0"/>
                        </a:rPr>
                        <m:t>=83.</m:t>
                      </m:r>
                      <m:r>
                        <a:rPr lang="en-AU" sz="1800" i="1">
                          <a:latin typeface="Cambria Math" panose="02040503050406030204" pitchFamily="18" charset="0"/>
                          <a:ea typeface="Cambria Math" panose="02040503050406030204" pitchFamily="18" charset="0"/>
                        </a:rPr>
                        <m:t>33…</m:t>
                      </m:r>
                      <m:r>
                        <a:rPr lang="en-AU" sz="1800" b="1" i="1">
                          <a:latin typeface="Cambria Math" panose="02040503050406030204" pitchFamily="18" charset="0"/>
                          <a:ea typeface="Cambria Math" panose="02040503050406030204" pitchFamily="18" charset="0"/>
                        </a:rPr>
                        <m:t> </m:t>
                      </m:r>
                    </m:oMath>
                  </m:oMathPara>
                </a14:m>
                <a:br>
                  <a:rPr lang="en-AU" sz="1800" b="1" dirty="0">
                    <a:latin typeface="Cambria Math" panose="02040503050406030204" pitchFamily="18" charset="0"/>
                    <a:ea typeface="Cambria Math" panose="02040503050406030204" pitchFamily="18" charset="0"/>
                  </a:rPr>
                </a:br>
                <a14:m>
                  <m:oMath xmlns:m="http://schemas.openxmlformats.org/officeDocument/2006/math">
                    <m:r>
                      <a:rPr lang="en-AU" sz="1800" b="1" i="1">
                        <a:latin typeface="Cambria Math" panose="02040503050406030204" pitchFamily="18" charset="0"/>
                        <a:ea typeface="Cambria Math" panose="02040503050406030204" pitchFamily="18" charset="0"/>
                      </a:rPr>
                      <m:t>=</m:t>
                    </m:r>
                    <m:r>
                      <a:rPr lang="en-AU" sz="1800" i="1">
                        <a:latin typeface="Cambria Math" panose="02040503050406030204" pitchFamily="18" charset="0"/>
                        <a:ea typeface="Cambria Math" panose="02040503050406030204" pitchFamily="18" charset="0"/>
                      </a:rPr>
                      <m:t>83.33 </m:t>
                    </m:r>
                  </m:oMath>
                </a14:m>
                <a:r>
                  <a:rPr lang="en-AU" sz="1800" dirty="0">
                    <a:latin typeface="Cambria Math" panose="02040503050406030204" pitchFamily="18" charset="0"/>
                    <a:ea typeface="Cambria Math" panose="02040503050406030204" pitchFamily="18" charset="0"/>
                  </a:rPr>
                  <a:t>m</a:t>
                </a:r>
              </a:p>
            </p:txBody>
          </p:sp>
        </mc:Choice>
        <mc:Fallback xmlns="">
          <p:sp>
            <p:nvSpPr>
              <p:cNvPr id="25" name="TextBox 24">
                <a:extLst>
                  <a:ext uri="{FF2B5EF4-FFF2-40B4-BE49-F238E27FC236}">
                    <a16:creationId xmlns:a16="http://schemas.microsoft.com/office/drawing/2014/main" id="{EE7EA4D0-DFCC-B00D-882F-23B9DC85A15A}"/>
                  </a:ext>
                </a:extLst>
              </p:cNvPr>
              <p:cNvSpPr txBox="1">
                <a:spLocks noRot="1" noChangeAspect="1" noMove="1" noResize="1" noEditPoints="1" noAdjustHandles="1" noChangeArrowheads="1" noChangeShapeType="1" noTextEdit="1"/>
              </p:cNvSpPr>
              <p:nvPr/>
            </p:nvSpPr>
            <p:spPr>
              <a:xfrm>
                <a:off x="8511428" y="4464942"/>
                <a:ext cx="2715839" cy="1702967"/>
              </a:xfrm>
              <a:prstGeom prst="rect">
                <a:avLst/>
              </a:prstGeom>
              <a:blipFill>
                <a:blip r:embed="rId11"/>
                <a:stretch>
                  <a:fillRect b="-4286"/>
                </a:stretch>
              </a:blipFill>
            </p:spPr>
            <p:txBody>
              <a:bodyPr/>
              <a:lstStyle/>
              <a:p>
                <a:r>
                  <a:rPr lang="en-AU">
                    <a:noFill/>
                  </a:rPr>
                  <a:t> </a:t>
                </a:r>
              </a:p>
            </p:txBody>
          </p:sp>
        </mc:Fallback>
      </mc:AlternateContent>
      <p:cxnSp>
        <p:nvCxnSpPr>
          <p:cNvPr id="27" name="Straight Connector 26">
            <a:extLst>
              <a:ext uri="{FF2B5EF4-FFF2-40B4-BE49-F238E27FC236}">
                <a16:creationId xmlns:a16="http://schemas.microsoft.com/office/drawing/2014/main" id="{5B004CE8-BCF0-F2D0-D2F7-664844174EA7}"/>
              </a:ext>
              <a:ext uri="{C183D7F6-B498-43B3-948B-1728B52AA6E4}">
                <adec:decorative xmlns:adec="http://schemas.microsoft.com/office/drawing/2017/decorative" val="1"/>
              </a:ext>
            </a:extLst>
          </p:cNvPr>
          <p:cNvCxnSpPr/>
          <p:nvPr/>
        </p:nvCxnSpPr>
        <p:spPr>
          <a:xfrm>
            <a:off x="5557736" y="1117154"/>
            <a:ext cx="0" cy="54888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48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P spid="19" grpId="0"/>
      <p:bldP spid="21" grpId="0"/>
      <p:bldP spid="22"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5DC0-A78B-9C20-510F-F88FE757CC1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0030C1D-752A-AD32-B228-695EEA3063DA}"/>
              </a:ext>
            </a:extLst>
          </p:cNvPr>
          <p:cNvSpPr>
            <a:spLocks noGrp="1"/>
          </p:cNvSpPr>
          <p:nvPr>
            <p:ph type="ctrTitle"/>
          </p:nvPr>
        </p:nvSpPr>
        <p:spPr/>
        <p:txBody>
          <a:bodyPr/>
          <a:lstStyle/>
          <a:p>
            <a:r>
              <a:rPr lang="en-AU" dirty="0">
                <a:latin typeface="+mj-lt"/>
              </a:rPr>
              <a:t>Connecting learning</a:t>
            </a:r>
          </a:p>
        </p:txBody>
      </p:sp>
    </p:spTree>
    <p:extLst>
      <p:ext uri="{BB962C8B-B14F-4D97-AF65-F5344CB8AC3E}">
        <p14:creationId xmlns:p14="http://schemas.microsoft.com/office/powerpoint/2010/main" val="193212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F979A0-9115-C3C3-D00F-84812194C0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dirty="0"/>
          </a:p>
        </p:txBody>
      </p:sp>
      <p:sp>
        <p:nvSpPr>
          <p:cNvPr id="3" name="Title 2">
            <a:extLst>
              <a:ext uri="{FF2B5EF4-FFF2-40B4-BE49-F238E27FC236}">
                <a16:creationId xmlns:a16="http://schemas.microsoft.com/office/drawing/2014/main" id="{6440CC78-8410-6AF5-2EC5-136A2C9ADC36}"/>
              </a:ext>
            </a:extLst>
          </p:cNvPr>
          <p:cNvSpPr>
            <a:spLocks noGrp="1"/>
          </p:cNvSpPr>
          <p:nvPr>
            <p:ph type="title"/>
          </p:nvPr>
        </p:nvSpPr>
        <p:spPr/>
        <p:txBody>
          <a:bodyPr/>
          <a:lstStyle/>
          <a:p>
            <a:r>
              <a:rPr lang="en-AU" dirty="0"/>
              <a:t>School zones</a:t>
            </a:r>
          </a:p>
        </p:txBody>
      </p:sp>
      <p:sp>
        <p:nvSpPr>
          <p:cNvPr id="5" name="Text Placeholder 4">
            <a:extLst>
              <a:ext uri="{FF2B5EF4-FFF2-40B4-BE49-F238E27FC236}">
                <a16:creationId xmlns:a16="http://schemas.microsoft.com/office/drawing/2014/main" id="{198F9750-39C6-9EB6-3610-58846B1B4854}"/>
              </a:ext>
            </a:extLst>
          </p:cNvPr>
          <p:cNvSpPr>
            <a:spLocks noGrp="1"/>
          </p:cNvSpPr>
          <p:nvPr>
            <p:ph type="body" sz="quarter" idx="17"/>
          </p:nvPr>
        </p:nvSpPr>
        <p:spPr>
          <a:xfrm>
            <a:off x="4136701" y="902896"/>
            <a:ext cx="8006072" cy="5316018"/>
          </a:xfrm>
        </p:spPr>
        <p:txBody>
          <a:bodyPr/>
          <a:lstStyle/>
          <a:p>
            <a:pPr marL="342900" indent="-342900">
              <a:buFont typeface="Arial" panose="020B0604020202020204" pitchFamily="34" charset="0"/>
              <a:buChar char="•"/>
            </a:pPr>
            <a:r>
              <a:rPr lang="en-AU" dirty="0"/>
              <a:t>In 2003 most residential streets in NSW had their speed limit reduced from 60 km/h to 50 km/h. </a:t>
            </a:r>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r>
              <a:rPr lang="en-AU" dirty="0"/>
              <a:t>Also in 2003, school zones were introduced, reducing the speed limit around schools to 40 km/h at certain times of the day.</a:t>
            </a:r>
          </a:p>
          <a:p>
            <a:endParaRPr lang="en-AU" dirty="0"/>
          </a:p>
          <a:p>
            <a:endParaRPr lang="en-AU" dirty="0"/>
          </a:p>
        </p:txBody>
      </p:sp>
      <p:sp>
        <p:nvSpPr>
          <p:cNvPr id="13" name="Speech Bubble: Rectangle with Corners Rounded 12">
            <a:extLst>
              <a:ext uri="{FF2B5EF4-FFF2-40B4-BE49-F238E27FC236}">
                <a16:creationId xmlns:a16="http://schemas.microsoft.com/office/drawing/2014/main" id="{EF4EE714-ABB2-1E06-7853-338E63A974FE}"/>
              </a:ext>
            </a:extLst>
          </p:cNvPr>
          <p:cNvSpPr/>
          <p:nvPr/>
        </p:nvSpPr>
        <p:spPr>
          <a:xfrm>
            <a:off x="8032711" y="1959109"/>
            <a:ext cx="4017677" cy="1101243"/>
          </a:xfrm>
          <a:prstGeom prst="wedgeRoundRectCallout">
            <a:avLst>
              <a:gd name="adj1" fmla="val -39926"/>
              <a:gd name="adj2" fmla="val -7249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1800" dirty="0"/>
              <a:t>Why do you think the government reduced residential speed zones and introduced school zones?</a:t>
            </a:r>
          </a:p>
        </p:txBody>
      </p:sp>
      <p:sp>
        <p:nvSpPr>
          <p:cNvPr id="14" name="Speech Bubble: Rectangle with Corners Rounded 13">
            <a:extLst>
              <a:ext uri="{FF2B5EF4-FFF2-40B4-BE49-F238E27FC236}">
                <a16:creationId xmlns:a16="http://schemas.microsoft.com/office/drawing/2014/main" id="{3598DF6D-222A-18F1-FA49-CB8BE652F08D}"/>
              </a:ext>
            </a:extLst>
          </p:cNvPr>
          <p:cNvSpPr/>
          <p:nvPr/>
        </p:nvSpPr>
        <p:spPr>
          <a:xfrm>
            <a:off x="8032711" y="4386305"/>
            <a:ext cx="3811289" cy="782325"/>
          </a:xfrm>
          <a:prstGeom prst="wedgeRoundRectCallout">
            <a:avLst>
              <a:gd name="adj1" fmla="val -53748"/>
              <a:gd name="adj2" fmla="val -8247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r>
              <a:rPr lang="en-AU" sz="1800" dirty="0"/>
              <a:t>Is 40 km/h slow enough for a school zone?</a:t>
            </a:r>
          </a:p>
        </p:txBody>
      </p:sp>
      <p:pic>
        <p:nvPicPr>
          <p:cNvPr id="4" name="Picture 3">
            <a:extLst>
              <a:ext uri="{FF2B5EF4-FFF2-40B4-BE49-F238E27FC236}">
                <a16:creationId xmlns:a16="http://schemas.microsoft.com/office/drawing/2014/main" id="{F8276C4F-FFD0-D09F-6B46-118CA020DF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02896"/>
            <a:ext cx="3835400" cy="5955104"/>
          </a:xfrm>
          <a:prstGeom prst="rect">
            <a:avLst/>
          </a:prstGeom>
        </p:spPr>
      </p:pic>
      <p:sp>
        <p:nvSpPr>
          <p:cNvPr id="7" name="TextBox 6">
            <a:extLst>
              <a:ext uri="{FF2B5EF4-FFF2-40B4-BE49-F238E27FC236}">
                <a16:creationId xmlns:a16="http://schemas.microsoft.com/office/drawing/2014/main" id="{C691601B-612C-B118-1153-92306DD5FA56}"/>
              </a:ext>
              <a:ext uri="{C183D7F6-B498-43B3-948B-1728B52AA6E4}">
                <adec:decorative xmlns:adec="http://schemas.microsoft.com/office/drawing/2017/decorative" val="1"/>
              </a:ext>
            </a:extLst>
          </p:cNvPr>
          <p:cNvSpPr txBox="1"/>
          <p:nvPr/>
        </p:nvSpPr>
        <p:spPr>
          <a:xfrm>
            <a:off x="3835401" y="6611779"/>
            <a:ext cx="6097554" cy="246221"/>
          </a:xfrm>
          <a:prstGeom prst="rect">
            <a:avLst/>
          </a:prstGeom>
          <a:noFill/>
        </p:spPr>
        <p:txBody>
          <a:bodyPr wrap="square">
            <a:spAutoFit/>
          </a:bodyPr>
          <a:lstStyle/>
          <a:p>
            <a:r>
              <a:rPr lang="en-AU" sz="1000" dirty="0"/>
              <a:t>Images generated using ChatGPT (OpenAI).</a:t>
            </a:r>
          </a:p>
        </p:txBody>
      </p:sp>
    </p:spTree>
    <p:extLst>
      <p:ext uri="{BB962C8B-B14F-4D97-AF65-F5344CB8AC3E}">
        <p14:creationId xmlns:p14="http://schemas.microsoft.com/office/powerpoint/2010/main" val="427942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3F182-990D-6870-1750-EC335749B0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6CC305-1E98-FB0A-3EA0-B3CA71624764}"/>
              </a:ext>
            </a:extLst>
          </p:cNvPr>
          <p:cNvSpPr>
            <a:spLocks noGrp="1"/>
          </p:cNvSpPr>
          <p:nvPr>
            <p:ph type="title"/>
          </p:nvPr>
        </p:nvSpPr>
        <p:spPr/>
        <p:txBody>
          <a:bodyPr/>
          <a:lstStyle/>
          <a:p>
            <a:r>
              <a:rPr lang="en-AU" dirty="0">
                <a:latin typeface="+mj-lt"/>
              </a:rPr>
              <a:t>Formula</a:t>
            </a:r>
          </a:p>
        </p:txBody>
      </p:sp>
      <mc:AlternateContent xmlns:mc="http://schemas.openxmlformats.org/markup-compatibility/2006" xmlns:a14="http://schemas.microsoft.com/office/drawing/2010/main">
        <mc:Choice Requires="a14">
          <p:sp>
            <p:nvSpPr>
              <p:cNvPr id="12" name="Text Placeholder 11">
                <a:extLst>
                  <a:ext uri="{FF2B5EF4-FFF2-40B4-BE49-F238E27FC236}">
                    <a16:creationId xmlns:a16="http://schemas.microsoft.com/office/drawing/2014/main" id="{FA37F51C-F13C-4015-C00B-B3774AEBA21D}"/>
                  </a:ext>
                </a:extLst>
              </p:cNvPr>
              <p:cNvSpPr>
                <a:spLocks noGrp="1"/>
              </p:cNvSpPr>
              <p:nvPr>
                <p:ph type="body" sz="quarter" idx="17"/>
              </p:nvPr>
            </p:nvSpPr>
            <p:spPr>
              <a:xfrm>
                <a:off x="855881" y="952264"/>
                <a:ext cx="10268119" cy="699962"/>
              </a:xfrm>
              <a:prstGeom prst="roundRect">
                <a:avLst/>
              </a:prstGeom>
            </p:spPr>
            <p:style>
              <a:lnRef idx="3">
                <a:schemeClr val="lt1"/>
              </a:lnRef>
              <a:fillRef idx="1">
                <a:schemeClr val="accent6"/>
              </a:fillRef>
              <a:effectRef idx="1">
                <a:schemeClr val="accent6"/>
              </a:effectRef>
              <a:fontRef idx="minor">
                <a:schemeClr val="lt1"/>
              </a:fontRef>
            </p:style>
            <p:txBody>
              <a:bodyPr anchor="t" anchorCtr="0"/>
              <a:lstStyle/>
              <a:p>
                <a:pPr>
                  <a:lnSpc>
                    <a:spcPct val="100000"/>
                  </a:lnSpc>
                  <a:spcAft>
                    <a:spcPts val="0"/>
                  </a:spcAft>
                </a:pPr>
                <a:r>
                  <a:rPr lang="en-AU" dirty="0">
                    <a:solidFill>
                      <a:schemeClr val="tx1"/>
                    </a:solidFill>
                    <a:latin typeface="+mn-lt"/>
                  </a:rPr>
                  <a:t> </a:t>
                </a:r>
                <a14:m>
                  <m:oMath xmlns:m="http://schemas.openxmlformats.org/officeDocument/2006/math">
                    <m:r>
                      <m:rPr>
                        <m:nor/>
                      </m:rPr>
                      <a:rPr lang="en-AU" sz="3200" i="0" smtClean="0">
                        <a:solidFill>
                          <a:schemeClr val="tx1"/>
                        </a:solidFill>
                        <a:latin typeface="Cambria Math" panose="02040503050406030204" pitchFamily="18" charset="0"/>
                      </a:rPr>
                      <m:t>s</m:t>
                    </m:r>
                    <m:r>
                      <m:rPr>
                        <m:nor/>
                      </m:rPr>
                      <a:rPr lang="en-AU" sz="3200" i="0">
                        <a:solidFill>
                          <a:schemeClr val="tx1"/>
                        </a:solidFill>
                        <a:latin typeface="Cambria Math" panose="02040503050406030204" pitchFamily="18" charset="0"/>
                      </a:rPr>
                      <m:t>topping</m:t>
                    </m:r>
                    <m:r>
                      <m:rPr>
                        <m:nor/>
                      </m:rPr>
                      <a:rPr lang="en-AU" sz="3200" i="0">
                        <a:solidFill>
                          <a:schemeClr val="tx1"/>
                        </a:solidFill>
                        <a:latin typeface="Cambria Math" panose="02040503050406030204" pitchFamily="18" charset="0"/>
                      </a:rPr>
                      <m:t> </m:t>
                    </m:r>
                    <m:r>
                      <m:rPr>
                        <m:nor/>
                      </m:rPr>
                      <a:rPr lang="en-AU" sz="3200" i="0">
                        <a:solidFill>
                          <a:schemeClr val="tx1"/>
                        </a:solidFill>
                        <a:latin typeface="Cambria Math" panose="02040503050406030204" pitchFamily="18" charset="0"/>
                      </a:rPr>
                      <m:t>distance</m:t>
                    </m:r>
                    <m:r>
                      <m:rPr>
                        <m:nor/>
                      </m:rPr>
                      <a:rPr lang="en-AU" sz="3200" i="0">
                        <a:solidFill>
                          <a:schemeClr val="tx1"/>
                        </a:solidFill>
                        <a:latin typeface="Cambria Math" panose="02040503050406030204" pitchFamily="18" charset="0"/>
                      </a:rPr>
                      <m:t> = </m:t>
                    </m:r>
                    <m:r>
                      <m:rPr>
                        <m:nor/>
                      </m:rPr>
                      <a:rPr lang="en-AU" sz="3200" i="0">
                        <a:solidFill>
                          <a:schemeClr val="tx1"/>
                        </a:solidFill>
                        <a:latin typeface="Cambria Math" panose="02040503050406030204" pitchFamily="18" charset="0"/>
                      </a:rPr>
                      <m:t>reaction</m:t>
                    </m:r>
                    <m:r>
                      <m:rPr>
                        <m:nor/>
                      </m:rPr>
                      <a:rPr lang="en-AU" sz="3200" i="0">
                        <a:solidFill>
                          <a:schemeClr val="tx1"/>
                        </a:solidFill>
                        <a:latin typeface="Cambria Math" panose="02040503050406030204" pitchFamily="18" charset="0"/>
                      </a:rPr>
                      <m:t> </m:t>
                    </m:r>
                    <m:r>
                      <m:rPr>
                        <m:nor/>
                      </m:rPr>
                      <a:rPr lang="en-AU" sz="3200" i="0">
                        <a:solidFill>
                          <a:schemeClr val="tx1"/>
                        </a:solidFill>
                        <a:latin typeface="Cambria Math" panose="02040503050406030204" pitchFamily="18" charset="0"/>
                      </a:rPr>
                      <m:t>distance</m:t>
                    </m:r>
                    <m:r>
                      <m:rPr>
                        <m:nor/>
                      </m:rPr>
                      <a:rPr lang="en-AU" sz="3200" i="0">
                        <a:solidFill>
                          <a:schemeClr val="tx1"/>
                        </a:solidFill>
                        <a:latin typeface="Cambria Math" panose="02040503050406030204" pitchFamily="18" charset="0"/>
                      </a:rPr>
                      <m:t> + </m:t>
                    </m:r>
                    <m:r>
                      <m:rPr>
                        <m:nor/>
                      </m:rPr>
                      <a:rPr lang="en-AU" sz="3200" i="0">
                        <a:solidFill>
                          <a:schemeClr val="tx1"/>
                        </a:solidFill>
                        <a:latin typeface="Cambria Math" panose="02040503050406030204" pitchFamily="18" charset="0"/>
                      </a:rPr>
                      <m:t>braking</m:t>
                    </m:r>
                    <m:r>
                      <m:rPr>
                        <m:nor/>
                      </m:rPr>
                      <a:rPr lang="en-AU" sz="3200" i="0">
                        <a:solidFill>
                          <a:schemeClr val="tx1"/>
                        </a:solidFill>
                        <a:latin typeface="Cambria Math" panose="02040503050406030204" pitchFamily="18" charset="0"/>
                      </a:rPr>
                      <m:t> </m:t>
                    </m:r>
                    <m:r>
                      <m:rPr>
                        <m:nor/>
                      </m:rPr>
                      <a:rPr lang="en-AU" sz="3200" i="0">
                        <a:solidFill>
                          <a:schemeClr val="tx1"/>
                        </a:solidFill>
                        <a:latin typeface="Cambria Math" panose="02040503050406030204" pitchFamily="18" charset="0"/>
                      </a:rPr>
                      <m:t>distance</m:t>
                    </m:r>
                  </m:oMath>
                </a14:m>
                <a:r>
                  <a:rPr lang="en-AU" sz="3200" dirty="0">
                    <a:solidFill>
                      <a:schemeClr val="tx1"/>
                    </a:solidFill>
                  </a:rPr>
                  <a:t> </a:t>
                </a:r>
              </a:p>
            </p:txBody>
          </p:sp>
        </mc:Choice>
        <mc:Fallback xmlns="">
          <p:sp>
            <p:nvSpPr>
              <p:cNvPr id="12" name="Text Placeholder 11">
                <a:extLst>
                  <a:ext uri="{FF2B5EF4-FFF2-40B4-BE49-F238E27FC236}">
                    <a16:creationId xmlns:a16="http://schemas.microsoft.com/office/drawing/2014/main" id="{FA37F51C-F13C-4015-C00B-B3774AEBA21D}"/>
                  </a:ext>
                </a:extLst>
              </p:cNvPr>
              <p:cNvSpPr>
                <a:spLocks noGrp="1" noRot="1" noChangeAspect="1" noMove="1" noResize="1" noEditPoints="1" noAdjustHandles="1" noChangeArrowheads="1" noChangeShapeType="1" noTextEdit="1"/>
              </p:cNvSpPr>
              <p:nvPr>
                <p:ph type="body" sz="quarter" idx="17"/>
              </p:nvPr>
            </p:nvSpPr>
            <p:spPr>
              <a:xfrm>
                <a:off x="855881" y="952264"/>
                <a:ext cx="10268119" cy="699962"/>
              </a:xfrm>
              <a:prstGeom prst="roundRect">
                <a:avLst/>
              </a:prstGeom>
              <a:blipFill>
                <a:blip r:embed="rId3"/>
                <a:stretch>
                  <a:fillRect/>
                </a:stretch>
              </a:blipFill>
            </p:spPr>
            <p:txBody>
              <a:bodyPr/>
              <a:lstStyle/>
              <a:p>
                <a:r>
                  <a:rPr lang="en-AU">
                    <a:noFill/>
                  </a:rPr>
                  <a:t> </a:t>
                </a:r>
              </a:p>
            </p:txBody>
          </p:sp>
        </mc:Fallback>
      </mc:AlternateContent>
      <p:sp>
        <p:nvSpPr>
          <p:cNvPr id="3" name="Slide Number Placeholder 2">
            <a:extLst>
              <a:ext uri="{FF2B5EF4-FFF2-40B4-BE49-F238E27FC236}">
                <a16:creationId xmlns:a16="http://schemas.microsoft.com/office/drawing/2014/main" id="{394AAF77-5A98-9051-4116-376780A619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dirty="0"/>
          </a:p>
        </p:txBody>
      </p:sp>
      <p:sp>
        <p:nvSpPr>
          <p:cNvPr id="2" name="AutoShape 2">
            <a:extLst>
              <a:ext uri="{FF2B5EF4-FFF2-40B4-BE49-F238E27FC236}">
                <a16:creationId xmlns:a16="http://schemas.microsoft.com/office/drawing/2014/main" id="{08464265-0D54-2CA6-F08D-D3E41A97AC1F}"/>
              </a:ext>
              <a:ext uri="{C183D7F6-B498-43B3-948B-1728B52AA6E4}">
                <adec:decorative xmlns:adec="http://schemas.microsoft.com/office/drawing/2017/decorative" val="1"/>
              </a:ext>
            </a:extLst>
          </p:cNvPr>
          <p:cNvSpPr>
            <a:spLocks noChangeAspect="1" noChangeArrowheads="1"/>
          </p:cNvSpPr>
          <p:nvPr/>
        </p:nvSpPr>
        <p:spPr bwMode="auto">
          <a:xfrm>
            <a:off x="5943600" y="3276600"/>
            <a:ext cx="2949388" cy="29493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6" name="Picture 5" descr="An image of a red car and a dog, which shows that stopping distance is a combination of reaction distance and braking distance. ">
            <a:extLst>
              <a:ext uri="{FF2B5EF4-FFF2-40B4-BE49-F238E27FC236}">
                <a16:creationId xmlns:a16="http://schemas.microsoft.com/office/drawing/2014/main" id="{70C9BBCB-8D04-ED1D-E5AA-731307E96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4456" y="1698890"/>
            <a:ext cx="7118287" cy="4745525"/>
          </a:xfrm>
          <a:prstGeom prst="rect">
            <a:avLst/>
          </a:prstGeom>
        </p:spPr>
      </p:pic>
      <p:sp>
        <p:nvSpPr>
          <p:cNvPr id="5" name="TextBox 4">
            <a:extLst>
              <a:ext uri="{FF2B5EF4-FFF2-40B4-BE49-F238E27FC236}">
                <a16:creationId xmlns:a16="http://schemas.microsoft.com/office/drawing/2014/main" id="{30A97C7D-1B4A-6B11-EA2C-1E391E1F5E3F}"/>
              </a:ext>
              <a:ext uri="{C183D7F6-B498-43B3-948B-1728B52AA6E4}">
                <adec:decorative xmlns:adec="http://schemas.microsoft.com/office/drawing/2017/decorative" val="1"/>
              </a:ext>
            </a:extLst>
          </p:cNvPr>
          <p:cNvSpPr txBox="1"/>
          <p:nvPr/>
        </p:nvSpPr>
        <p:spPr>
          <a:xfrm>
            <a:off x="301018" y="6478601"/>
            <a:ext cx="6097554" cy="246221"/>
          </a:xfrm>
          <a:prstGeom prst="rect">
            <a:avLst/>
          </a:prstGeom>
          <a:noFill/>
        </p:spPr>
        <p:txBody>
          <a:bodyPr wrap="square">
            <a:spAutoFit/>
          </a:bodyPr>
          <a:lstStyle/>
          <a:p>
            <a:r>
              <a:rPr lang="en-AU" sz="1000" dirty="0"/>
              <a:t>Images generated using ChatGPT (OpenAI).</a:t>
            </a:r>
          </a:p>
        </p:txBody>
      </p:sp>
    </p:spTree>
    <p:extLst>
      <p:ext uri="{BB962C8B-B14F-4D97-AF65-F5344CB8AC3E}">
        <p14:creationId xmlns:p14="http://schemas.microsoft.com/office/powerpoint/2010/main" val="245498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d94be99-a0f6-44e7-93d1-7f56be2e14d5">
      <Terms xmlns="http://schemas.microsoft.com/office/infopath/2007/PartnerControls"/>
    </lcf76f155ced4ddcb4097134ff3c332f>
    <TaxCatchAll xmlns="8c6f0761-0ef4-4d3b-8fe8-3b60dff82ea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5E080995292A458D08911AB2F9EE60" ma:contentTypeVersion="14" ma:contentTypeDescription="Create a new document." ma:contentTypeScope="" ma:versionID="975ddda72fd53fa907a1850f0c62e65e">
  <xsd:schema xmlns:xsd="http://www.w3.org/2001/XMLSchema" xmlns:xs="http://www.w3.org/2001/XMLSchema" xmlns:p="http://schemas.microsoft.com/office/2006/metadata/properties" xmlns:ns2="0d94be99-a0f6-44e7-93d1-7f56be2e14d5" xmlns:ns3="8c6f0761-0ef4-4d3b-8fe8-3b60dff82ea3" targetNamespace="http://schemas.microsoft.com/office/2006/metadata/properties" ma:root="true" ma:fieldsID="3124d994bfd16314df04b4bffaff3696" ns2:_="" ns3:_="">
    <xsd:import namespace="0d94be99-a0f6-44e7-93d1-7f56be2e14d5"/>
    <xsd:import namespace="8c6f0761-0ef4-4d3b-8fe8-3b60dff82ea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4be99-a0f6-44e7-93d1-7f56be2e14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6f0761-0ef4-4d3b-8fe8-3b60dff82ea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ac47464-5fdf-40a8-8052-50f181b1a3f2}" ma:internalName="TaxCatchAll" ma:showField="CatchAllData" ma:web="8c6f0761-0ef4-4d3b-8fe8-3b60dff82e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27A563-7A9A-421D-B829-2609421368E3}">
  <ds:schemaRefs>
    <ds:schemaRef ds:uri="http://schemas.microsoft.com/sharepoint/v3/contenttype/forms"/>
  </ds:schemaRefs>
</ds:datastoreItem>
</file>

<file path=customXml/itemProps2.xml><?xml version="1.0" encoding="utf-8"?>
<ds:datastoreItem xmlns:ds="http://schemas.openxmlformats.org/officeDocument/2006/customXml" ds:itemID="{E3E76218-B129-49DE-ACFC-BAB9D9414ACE}">
  <ds:schemaRefs>
    <ds:schemaRef ds:uri="http://purl.org/dc/dcmitype/"/>
    <ds:schemaRef ds:uri="http://schemas.microsoft.com/office/2006/metadata/properties"/>
    <ds:schemaRef ds:uri="http://schemas.microsoft.com/office/2006/documentManagement/types"/>
    <ds:schemaRef ds:uri="http://purl.org/dc/elements/1.1/"/>
    <ds:schemaRef ds:uri="http://www.w3.org/XML/1998/namespace"/>
    <ds:schemaRef ds:uri="0d94be99-a0f6-44e7-93d1-7f56be2e14d5"/>
    <ds:schemaRef ds:uri="http://purl.org/dc/terms/"/>
    <ds:schemaRef ds:uri="http://schemas.microsoft.com/office/infopath/2007/PartnerControls"/>
    <ds:schemaRef ds:uri="http://schemas.openxmlformats.org/package/2006/metadata/core-properties"/>
    <ds:schemaRef ds:uri="8c6f0761-0ef4-4d3b-8fe8-3b60dff82ea3"/>
  </ds:schemaRefs>
</ds:datastoreItem>
</file>

<file path=customXml/itemProps3.xml><?xml version="1.0" encoding="utf-8"?>
<ds:datastoreItem xmlns:ds="http://schemas.openxmlformats.org/officeDocument/2006/customXml" ds:itemID="{341D2202-31F1-4CD3-8CF9-D933340631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94be99-a0f6-44e7-93d1-7f56be2e14d5"/>
    <ds:schemaRef ds:uri="8c6f0761-0ef4-4d3b-8fe8-3b60dff82e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250</TotalTime>
  <Words>2993</Words>
  <Application>Microsoft Office PowerPoint</Application>
  <PresentationFormat>Widescreen</PresentationFormat>
  <Paragraphs>355</Paragraphs>
  <Slides>27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Cambria Math</vt:lpstr>
      <vt:lpstr>Public Sans</vt:lpstr>
      <vt:lpstr>Arial</vt:lpstr>
      <vt:lpstr>Times New Roman</vt:lpstr>
      <vt:lpstr>Calibri</vt:lpstr>
      <vt:lpstr>NSWG Corporate</vt:lpstr>
      <vt:lpstr>Stopping distance</vt:lpstr>
      <vt:lpstr>Learning intentions and success criteria</vt:lpstr>
      <vt:lpstr>Activating prior knowledge</vt:lpstr>
      <vt:lpstr>Distance, speed, time (1)</vt:lpstr>
      <vt:lpstr>Distance, speed, time (2)</vt:lpstr>
      <vt:lpstr>Which vehicle would travel the furthest?</vt:lpstr>
      <vt:lpstr>Connecting learning</vt:lpstr>
      <vt:lpstr>School zones</vt:lpstr>
      <vt:lpstr>Formula</vt:lpstr>
      <vt:lpstr>The stopping distance formula (1)</vt:lpstr>
      <vt:lpstr>The stopping distance formula (2)</vt:lpstr>
      <vt:lpstr>The stopping distance formula (3)</vt:lpstr>
      <vt:lpstr>The stopping distance formula (4)</vt:lpstr>
      <vt:lpstr>Example question 1 – part a)</vt:lpstr>
      <vt:lpstr>Example question 1 – part b)</vt:lpstr>
      <vt:lpstr>Example question 2</vt:lpstr>
      <vt:lpstr>School zones and braking distance</vt:lpstr>
      <vt:lpstr>Independent practice</vt:lpstr>
      <vt:lpstr>HSC style questions – solution (1)</vt:lpstr>
      <vt:lpstr>HSC style questions – solution (2)</vt:lpstr>
      <vt:lpstr>HSC Style questions – solution (3) </vt:lpstr>
      <vt:lpstr>HSC style questions – solution (4) </vt:lpstr>
      <vt:lpstr>HSC style questions – solution (5)</vt:lpstr>
      <vt:lpstr>HSC style questions – solution (6)</vt:lpstr>
      <vt:lpstr>HSC style questions – solution (7)</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lesson 7 – Stopping distance – deck – Mathematics Standard</dc:title>
  <dc:creator>NSW Department of Education</dc:creator>
  <cp:lastModifiedBy>Kath Puxty</cp:lastModifiedBy>
  <cp:revision>4</cp:revision>
  <dcterms:created xsi:type="dcterms:W3CDTF">2025-01-17T00:15:23Z</dcterms:created>
  <dcterms:modified xsi:type="dcterms:W3CDTF">2026-03-24T04:20:15Z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2024-07-31T04:44:31Z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86cc9e70-6da9-4653-95a8-be9aa2ad5056</vt:lpwstr>
  </property>
  <property fmtid="{D5CDD505-2E9C-101B-9397-08002B2CF9AE}" pid="8" name="MSIP_Label_b603dfd7-d93a-4381-a340-2995d8282205_ContentBits">
    <vt:lpwstr>0</vt:lpwstr>
  </property>
  <property fmtid="{D5CDD505-2E9C-101B-9397-08002B2CF9AE}" pid="9" name="ContentTypeId">
    <vt:lpwstr>0x010100655E080995292A458D08911AB2F9EE60</vt:lpwstr>
  </property>
  <property fmtid="{D5CDD505-2E9C-101B-9397-08002B2CF9AE}" pid="10" name="MediaServiceImageTags">
    <vt:lpwstr/>
  </property>
</Properties>
</file>