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6528" r:id="rId7"/>
    <p:sldId id="289" r:id="rId8"/>
    <p:sldId id="26523" r:id="rId9"/>
    <p:sldId id="26524" r:id="rId10"/>
    <p:sldId id="271" r:id="rId11"/>
    <p:sldId id="26530" r:id="rId12"/>
    <p:sldId id="26531" r:id="rId13"/>
    <p:sldId id="26526" r:id="rId14"/>
    <p:sldId id="26513" r:id="rId15"/>
    <p:sldId id="26508" r:id="rId16"/>
    <p:sldId id="26509" r:id="rId17"/>
    <p:sldId id="2651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F0B1DE53-2FAC-E709-641F-E032F89B4737}" name="Leena Ryan" initials="LR" userId="S::leena.ryan1@det.nsw.edu.au::9c67d486-9172-40ac-ba38-ccc164a357ad" providerId="AD"/>
  <p188:author id="{15D3C655-FA0C-37E3-0AF9-B42F82485347}" name="Lee Hyland" initials="LH" userId="S::LESLEE.HYLAND@det.nsw.edu.au::236b8219-96ed-46a5-92bf-a10e6892f95f" providerId="AD"/>
  <p188:author id="{3616AF87-645D-0DD4-2651-E515CA85D52D}" name="Bec Thomas" initials="BT" userId="S::Rebecca.Thomas20@det.nsw.edu.au::097e6569-9877-4022-b421-b7cd00b088dc"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1D4E1-F0B6-4CA7-871F-43930C97E81E}" v="1" dt="2026-03-24T02:48:17.13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51F3-EAE2-D30C-6641-55A15D626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4C7F6-A2C4-8A26-5FF3-1965160C9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3417F-5C4B-D434-5B52-50C91E202F4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5B5EF6F-065B-8FEA-2E83-255EC40D01C5}"/>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0012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6860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ransport.nsw.gov.au/roadsafety/statistics/repor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latin typeface="+mj-lt"/>
              </a:rPr>
              <a:t>Grouped data</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pic>
        <p:nvPicPr>
          <p:cNvPr id="5" name="Picture Placeholder 4">
            <a:extLst>
              <a:ext uri="{FF2B5EF4-FFF2-40B4-BE49-F238E27FC236}">
                <a16:creationId xmlns:a16="http://schemas.microsoft.com/office/drawing/2014/main" id="{6B1726A6-35C9-049A-A38C-DCE4B6CE813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4" r="25374"/>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F306-B522-5BCC-C480-940953F1A5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B8AEAA-3A98-D224-FD22-AF7FADF7A7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3" name="Title 2">
            <a:extLst>
              <a:ext uri="{FF2B5EF4-FFF2-40B4-BE49-F238E27FC236}">
                <a16:creationId xmlns:a16="http://schemas.microsoft.com/office/drawing/2014/main" id="{D4F223A8-B657-DBF6-8245-33541FB1E216}"/>
              </a:ext>
            </a:extLst>
          </p:cNvPr>
          <p:cNvSpPr>
            <a:spLocks noGrp="1"/>
          </p:cNvSpPr>
          <p:nvPr>
            <p:ph type="title"/>
          </p:nvPr>
        </p:nvSpPr>
        <p:spPr/>
        <p:txBody>
          <a:bodyPr/>
          <a:lstStyle/>
          <a:p>
            <a:r>
              <a:rPr lang="en-AU"/>
              <a:t>Grouped data - table</a:t>
            </a:r>
          </a:p>
        </p:txBody>
      </p:sp>
      <p:graphicFrame>
        <p:nvGraphicFramePr>
          <p:cNvPr id="6" name="Table 5" descr="A grouped frequency distribution table.">
            <a:extLst>
              <a:ext uri="{FF2B5EF4-FFF2-40B4-BE49-F238E27FC236}">
                <a16:creationId xmlns:a16="http://schemas.microsoft.com/office/drawing/2014/main" id="{2E2D7BFD-8330-37D4-C71D-8E95FC2D52DD}"/>
              </a:ext>
            </a:extLst>
          </p:cNvPr>
          <p:cNvGraphicFramePr>
            <a:graphicFrameLocks noGrp="1"/>
          </p:cNvGraphicFramePr>
          <p:nvPr>
            <p:extLst>
              <p:ext uri="{D42A27DB-BD31-4B8C-83A1-F6EECF244321}">
                <p14:modId xmlns:p14="http://schemas.microsoft.com/office/powerpoint/2010/main" val="1439709538"/>
              </p:ext>
            </p:extLst>
          </p:nvPr>
        </p:nvGraphicFramePr>
        <p:xfrm>
          <a:off x="348000" y="1567086"/>
          <a:ext cx="8128000" cy="2865120"/>
        </p:xfrm>
        <a:graphic>
          <a:graphicData uri="http://schemas.openxmlformats.org/drawingml/2006/table">
            <a:tbl>
              <a:tblPr firstRow="1" bandRow="1">
                <a:tableStyleId>{5A111915-BE36-4E01-A7E5-04B1672EAD32}</a:tableStyleId>
              </a:tblPr>
              <a:tblGrid>
                <a:gridCol w="1625600">
                  <a:extLst>
                    <a:ext uri="{9D8B030D-6E8A-4147-A177-3AD203B41FA5}">
                      <a16:colId xmlns:a16="http://schemas.microsoft.com/office/drawing/2014/main" val="2118315622"/>
                    </a:ext>
                  </a:extLst>
                </a:gridCol>
                <a:gridCol w="1625600">
                  <a:extLst>
                    <a:ext uri="{9D8B030D-6E8A-4147-A177-3AD203B41FA5}">
                      <a16:colId xmlns:a16="http://schemas.microsoft.com/office/drawing/2014/main" val="1350481898"/>
                    </a:ext>
                  </a:extLst>
                </a:gridCol>
                <a:gridCol w="1625600">
                  <a:extLst>
                    <a:ext uri="{9D8B030D-6E8A-4147-A177-3AD203B41FA5}">
                      <a16:colId xmlns:a16="http://schemas.microsoft.com/office/drawing/2014/main" val="3897873583"/>
                    </a:ext>
                  </a:extLst>
                </a:gridCol>
                <a:gridCol w="1625600">
                  <a:extLst>
                    <a:ext uri="{9D8B030D-6E8A-4147-A177-3AD203B41FA5}">
                      <a16:colId xmlns:a16="http://schemas.microsoft.com/office/drawing/2014/main" val="930963481"/>
                    </a:ext>
                  </a:extLst>
                </a:gridCol>
                <a:gridCol w="1625600">
                  <a:extLst>
                    <a:ext uri="{9D8B030D-6E8A-4147-A177-3AD203B41FA5}">
                      <a16:colId xmlns:a16="http://schemas.microsoft.com/office/drawing/2014/main" val="3471852991"/>
                    </a:ext>
                  </a:extLst>
                </a:gridCol>
              </a:tblGrid>
              <a:tr h="370840">
                <a:tc>
                  <a:txBody>
                    <a:bodyPr/>
                    <a:lstStyle/>
                    <a:p>
                      <a:pPr algn="ctr"/>
                      <a:r>
                        <a:rPr lang="en-AU"/>
                        <a:t>Class</a:t>
                      </a:r>
                    </a:p>
                  </a:txBody>
                  <a:tcPr/>
                </a:tc>
                <a:tc>
                  <a:txBody>
                    <a:bodyPr/>
                    <a:lstStyle/>
                    <a:p>
                      <a:pPr algn="ctr"/>
                      <a:r>
                        <a:rPr lang="en-AU"/>
                        <a:t>Class Centre</a:t>
                      </a:r>
                    </a:p>
                  </a:txBody>
                  <a:tcPr/>
                </a:tc>
                <a:tc>
                  <a:txBody>
                    <a:bodyPr/>
                    <a:lstStyle/>
                    <a:p>
                      <a:pPr algn="ctr"/>
                      <a:r>
                        <a:rPr lang="en-AU"/>
                        <a:t>Frequency</a:t>
                      </a:r>
                    </a:p>
                  </a:txBody>
                  <a:tcPr/>
                </a:tc>
                <a:tc>
                  <a:txBody>
                    <a:bodyPr/>
                    <a:lstStyle/>
                    <a:p>
                      <a:pPr algn="ctr"/>
                      <a:r>
                        <a:rPr lang="en-AU"/>
                        <a:t>Cumulative Frequency</a:t>
                      </a:r>
                    </a:p>
                  </a:txBody>
                  <a:tcPr/>
                </a:tc>
                <a:tc>
                  <a:txBody>
                    <a:bodyPr/>
                    <a:lstStyle/>
                    <a:p>
                      <a:pPr algn="ctr"/>
                      <a:r>
                        <a:rPr lang="en-AU" i="1" err="1"/>
                        <a:t>fx</a:t>
                      </a:r>
                      <a:endParaRPr lang="en-AU" i="1"/>
                    </a:p>
                  </a:txBody>
                  <a:tcPr/>
                </a:tc>
                <a:extLst>
                  <a:ext uri="{0D108BD9-81ED-4DB2-BD59-A6C34878D82A}">
                    <a16:rowId xmlns:a16="http://schemas.microsoft.com/office/drawing/2014/main" val="4272258208"/>
                  </a:ext>
                </a:extLst>
              </a:tr>
              <a:tr h="370840">
                <a:tc>
                  <a:txBody>
                    <a:bodyPr/>
                    <a:lstStyle/>
                    <a:p>
                      <a:pPr algn="ctr"/>
                      <a:r>
                        <a:rPr lang="en-AU"/>
                        <a:t>1 – 5 </a:t>
                      </a:r>
                    </a:p>
                  </a:txBody>
                  <a:tcPr/>
                </a:tc>
                <a:tc>
                  <a:txBody>
                    <a:bodyPr/>
                    <a:lstStyle/>
                    <a:p>
                      <a:pPr algn="ctr"/>
                      <a:r>
                        <a:rPr lang="en-AU"/>
                        <a:t>3</a:t>
                      </a:r>
                    </a:p>
                  </a:txBody>
                  <a:tcPr/>
                </a:tc>
                <a:tc>
                  <a:txBody>
                    <a:bodyPr/>
                    <a:lstStyle/>
                    <a:p>
                      <a:pPr algn="ctr"/>
                      <a:r>
                        <a:rPr lang="en-AU"/>
                        <a:t>8</a:t>
                      </a:r>
                    </a:p>
                  </a:txBody>
                  <a:tcPr/>
                </a:tc>
                <a:tc>
                  <a:txBody>
                    <a:bodyPr/>
                    <a:lstStyle/>
                    <a:p>
                      <a:pPr algn="ctr"/>
                      <a:r>
                        <a:rPr lang="en-AU"/>
                        <a:t>8</a:t>
                      </a:r>
                    </a:p>
                  </a:txBody>
                  <a:tcPr/>
                </a:tc>
                <a:tc>
                  <a:txBody>
                    <a:bodyPr/>
                    <a:lstStyle/>
                    <a:p>
                      <a:pPr algn="ctr"/>
                      <a:r>
                        <a:rPr lang="en-AU"/>
                        <a:t>24</a:t>
                      </a:r>
                    </a:p>
                  </a:txBody>
                  <a:tcPr/>
                </a:tc>
                <a:extLst>
                  <a:ext uri="{0D108BD9-81ED-4DB2-BD59-A6C34878D82A}">
                    <a16:rowId xmlns:a16="http://schemas.microsoft.com/office/drawing/2014/main" val="2376410023"/>
                  </a:ext>
                </a:extLst>
              </a:tr>
              <a:tr h="370840">
                <a:tc>
                  <a:txBody>
                    <a:bodyPr/>
                    <a:lstStyle/>
                    <a:p>
                      <a:pPr algn="ctr"/>
                      <a:r>
                        <a:rPr lang="en-AU"/>
                        <a:t>6 – 10 </a:t>
                      </a:r>
                    </a:p>
                  </a:txBody>
                  <a:tcPr/>
                </a:tc>
                <a:tc>
                  <a:txBody>
                    <a:bodyPr/>
                    <a:lstStyle/>
                    <a:p>
                      <a:pPr algn="ctr"/>
                      <a:r>
                        <a:rPr lang="en-AU"/>
                        <a:t>8</a:t>
                      </a:r>
                    </a:p>
                  </a:txBody>
                  <a:tcPr/>
                </a:tc>
                <a:tc>
                  <a:txBody>
                    <a:bodyPr/>
                    <a:lstStyle/>
                    <a:p>
                      <a:pPr algn="ctr"/>
                      <a:r>
                        <a:rPr lang="en-AU"/>
                        <a:t>13</a:t>
                      </a:r>
                    </a:p>
                  </a:txBody>
                  <a:tcPr/>
                </a:tc>
                <a:tc>
                  <a:txBody>
                    <a:bodyPr/>
                    <a:lstStyle/>
                    <a:p>
                      <a:pPr algn="ctr"/>
                      <a:r>
                        <a:rPr lang="en-AU"/>
                        <a:t>21</a:t>
                      </a:r>
                    </a:p>
                  </a:txBody>
                  <a:tcPr/>
                </a:tc>
                <a:tc>
                  <a:txBody>
                    <a:bodyPr/>
                    <a:lstStyle/>
                    <a:p>
                      <a:pPr algn="ctr"/>
                      <a:r>
                        <a:rPr lang="en-AU"/>
                        <a:t>104</a:t>
                      </a:r>
                    </a:p>
                  </a:txBody>
                  <a:tcPr/>
                </a:tc>
                <a:extLst>
                  <a:ext uri="{0D108BD9-81ED-4DB2-BD59-A6C34878D82A}">
                    <a16:rowId xmlns:a16="http://schemas.microsoft.com/office/drawing/2014/main" val="578576760"/>
                  </a:ext>
                </a:extLst>
              </a:tr>
              <a:tr h="370840">
                <a:tc>
                  <a:txBody>
                    <a:bodyPr/>
                    <a:lstStyle/>
                    <a:p>
                      <a:pPr algn="ctr"/>
                      <a:r>
                        <a:rPr lang="en-AU"/>
                        <a:t>11 – 15 </a:t>
                      </a:r>
                    </a:p>
                  </a:txBody>
                  <a:tcPr/>
                </a:tc>
                <a:tc>
                  <a:txBody>
                    <a:bodyPr/>
                    <a:lstStyle/>
                    <a:p>
                      <a:pPr algn="ctr"/>
                      <a:r>
                        <a:rPr lang="en-AU"/>
                        <a:t>13</a:t>
                      </a:r>
                    </a:p>
                  </a:txBody>
                  <a:tcPr/>
                </a:tc>
                <a:tc>
                  <a:txBody>
                    <a:bodyPr/>
                    <a:lstStyle/>
                    <a:p>
                      <a:pPr algn="ctr"/>
                      <a:r>
                        <a:rPr lang="en-AU"/>
                        <a:t>5</a:t>
                      </a:r>
                    </a:p>
                  </a:txBody>
                  <a:tcPr/>
                </a:tc>
                <a:tc>
                  <a:txBody>
                    <a:bodyPr/>
                    <a:lstStyle/>
                    <a:p>
                      <a:pPr algn="ctr"/>
                      <a:r>
                        <a:rPr lang="en-AU"/>
                        <a:t>26</a:t>
                      </a:r>
                    </a:p>
                  </a:txBody>
                  <a:tcPr/>
                </a:tc>
                <a:tc>
                  <a:txBody>
                    <a:bodyPr/>
                    <a:lstStyle/>
                    <a:p>
                      <a:pPr algn="ctr"/>
                      <a:r>
                        <a:rPr lang="en-AU"/>
                        <a:t>65</a:t>
                      </a:r>
                    </a:p>
                  </a:txBody>
                  <a:tcPr/>
                </a:tc>
                <a:extLst>
                  <a:ext uri="{0D108BD9-81ED-4DB2-BD59-A6C34878D82A}">
                    <a16:rowId xmlns:a16="http://schemas.microsoft.com/office/drawing/2014/main" val="3368602766"/>
                  </a:ext>
                </a:extLst>
              </a:tr>
              <a:tr h="370840">
                <a:tc>
                  <a:txBody>
                    <a:bodyPr/>
                    <a:lstStyle/>
                    <a:p>
                      <a:pPr algn="ctr"/>
                      <a:r>
                        <a:rPr lang="en-AU"/>
                        <a:t>16 – 20</a:t>
                      </a:r>
                    </a:p>
                  </a:txBody>
                  <a:tcPr/>
                </a:tc>
                <a:tc>
                  <a:txBody>
                    <a:bodyPr/>
                    <a:lstStyle/>
                    <a:p>
                      <a:pPr algn="ctr"/>
                      <a:r>
                        <a:rPr lang="en-AU"/>
                        <a:t>18</a:t>
                      </a:r>
                    </a:p>
                  </a:txBody>
                  <a:tcPr/>
                </a:tc>
                <a:tc>
                  <a:txBody>
                    <a:bodyPr/>
                    <a:lstStyle/>
                    <a:p>
                      <a:pPr algn="ctr"/>
                      <a:r>
                        <a:rPr lang="en-AU"/>
                        <a:t>8</a:t>
                      </a:r>
                    </a:p>
                  </a:txBody>
                  <a:tcPr/>
                </a:tc>
                <a:tc>
                  <a:txBody>
                    <a:bodyPr/>
                    <a:lstStyle/>
                    <a:p>
                      <a:pPr algn="ctr"/>
                      <a:r>
                        <a:rPr lang="en-AU"/>
                        <a:t>34</a:t>
                      </a:r>
                    </a:p>
                  </a:txBody>
                  <a:tcPr/>
                </a:tc>
                <a:tc>
                  <a:txBody>
                    <a:bodyPr/>
                    <a:lstStyle/>
                    <a:p>
                      <a:pPr algn="ctr"/>
                      <a:r>
                        <a:rPr lang="en-AU"/>
                        <a:t>144</a:t>
                      </a:r>
                    </a:p>
                  </a:txBody>
                  <a:tcPr/>
                </a:tc>
                <a:extLst>
                  <a:ext uri="{0D108BD9-81ED-4DB2-BD59-A6C34878D82A}">
                    <a16:rowId xmlns:a16="http://schemas.microsoft.com/office/drawing/2014/main" val="2737174754"/>
                  </a:ext>
                </a:extLst>
              </a:tr>
              <a:tr h="370840">
                <a:tc>
                  <a:txBody>
                    <a:bodyPr/>
                    <a:lstStyle/>
                    <a:p>
                      <a:pPr algn="ctr"/>
                      <a:r>
                        <a:rPr lang="en-AU"/>
                        <a:t>21 – 25 </a:t>
                      </a:r>
                    </a:p>
                  </a:txBody>
                  <a:tcPr/>
                </a:tc>
                <a:tc>
                  <a:txBody>
                    <a:bodyPr/>
                    <a:lstStyle/>
                    <a:p>
                      <a:pPr algn="ctr"/>
                      <a:r>
                        <a:rPr lang="en-AU"/>
                        <a:t>23</a:t>
                      </a:r>
                    </a:p>
                  </a:txBody>
                  <a:tcPr/>
                </a:tc>
                <a:tc>
                  <a:txBody>
                    <a:bodyPr/>
                    <a:lstStyle/>
                    <a:p>
                      <a:pPr algn="ctr"/>
                      <a:r>
                        <a:rPr lang="en-AU"/>
                        <a:t>6</a:t>
                      </a:r>
                    </a:p>
                  </a:txBody>
                  <a:tcPr/>
                </a:tc>
                <a:tc>
                  <a:txBody>
                    <a:bodyPr/>
                    <a:lstStyle/>
                    <a:p>
                      <a:pPr algn="ctr"/>
                      <a:r>
                        <a:rPr lang="en-AU"/>
                        <a:t>40</a:t>
                      </a:r>
                    </a:p>
                  </a:txBody>
                  <a:tcPr/>
                </a:tc>
                <a:tc>
                  <a:txBody>
                    <a:bodyPr/>
                    <a:lstStyle/>
                    <a:p>
                      <a:pPr algn="ctr"/>
                      <a:r>
                        <a:rPr lang="en-AU"/>
                        <a:t>138</a:t>
                      </a:r>
                    </a:p>
                  </a:txBody>
                  <a:tcPr/>
                </a:tc>
                <a:extLst>
                  <a:ext uri="{0D108BD9-81ED-4DB2-BD59-A6C34878D82A}">
                    <a16:rowId xmlns:a16="http://schemas.microsoft.com/office/drawing/2014/main" val="2332096335"/>
                  </a:ext>
                </a:extLst>
              </a:tr>
              <a:tr h="370840">
                <a:tc>
                  <a:txBody>
                    <a:bodyPr/>
                    <a:lstStyle/>
                    <a:p>
                      <a:pPr algn="ctr"/>
                      <a:endParaRPr lang="en-AU"/>
                    </a:p>
                  </a:txBody>
                  <a:tcPr/>
                </a:tc>
                <a:tc>
                  <a:txBody>
                    <a:bodyPr/>
                    <a:lstStyle/>
                    <a:p>
                      <a:pPr algn="ctr"/>
                      <a:endParaRPr lang="en-AU"/>
                    </a:p>
                  </a:txBody>
                  <a:tcPr/>
                </a:tc>
                <a:tc>
                  <a:txBody>
                    <a:bodyPr/>
                    <a:lstStyle/>
                    <a:p>
                      <a:pPr algn="l"/>
                      <a:r>
                        <a:rPr lang="en-AU"/>
                        <a:t>Total = 40</a:t>
                      </a:r>
                    </a:p>
                  </a:txBody>
                  <a:tcPr/>
                </a:tc>
                <a:tc>
                  <a:txBody>
                    <a:bodyPr/>
                    <a:lstStyle/>
                    <a:p>
                      <a:pPr algn="ctr"/>
                      <a:endParaRPr lang="en-AU"/>
                    </a:p>
                  </a:txBody>
                  <a:tcPr/>
                </a:tc>
                <a:tc>
                  <a:txBody>
                    <a:bodyPr/>
                    <a:lstStyle/>
                    <a:p>
                      <a:pPr algn="l"/>
                      <a:r>
                        <a:rPr lang="en-AU" dirty="0"/>
                        <a:t>Total = 475</a:t>
                      </a:r>
                    </a:p>
                  </a:txBody>
                  <a:tcPr/>
                </a:tc>
                <a:extLst>
                  <a:ext uri="{0D108BD9-81ED-4DB2-BD59-A6C34878D82A}">
                    <a16:rowId xmlns:a16="http://schemas.microsoft.com/office/drawing/2014/main" val="94663357"/>
                  </a:ext>
                </a:extLst>
              </a:tr>
            </a:tbl>
          </a:graphicData>
        </a:graphic>
      </p:graphicFrame>
      <p:sp>
        <p:nvSpPr>
          <p:cNvPr id="7" name="Text Placeholder 6">
            <a:extLst>
              <a:ext uri="{FF2B5EF4-FFF2-40B4-BE49-F238E27FC236}">
                <a16:creationId xmlns:a16="http://schemas.microsoft.com/office/drawing/2014/main" id="{CCB70C45-100F-CA13-E382-8B178BBCBD7D}"/>
              </a:ext>
            </a:extLst>
          </p:cNvPr>
          <p:cNvSpPr>
            <a:spLocks noGrp="1"/>
          </p:cNvSpPr>
          <p:nvPr>
            <p:ph type="body" sz="quarter" idx="17"/>
          </p:nvPr>
        </p:nvSpPr>
        <p:spPr>
          <a:xfrm>
            <a:off x="655606" y="4895284"/>
            <a:ext cx="2493035" cy="1141436"/>
          </a:xfrm>
          <a:prstGeom prst="wedgeRoundRectCallout">
            <a:avLst>
              <a:gd name="adj1" fmla="val -19691"/>
              <a:gd name="adj2" fmla="val -71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Modal class = 6 – 10 </a:t>
            </a:r>
          </a:p>
        </p:txBody>
      </p:sp>
      <p:sp>
        <p:nvSpPr>
          <p:cNvPr id="5" name="Text Placeholder 6">
            <a:extLst>
              <a:ext uri="{FF2B5EF4-FFF2-40B4-BE49-F238E27FC236}">
                <a16:creationId xmlns:a16="http://schemas.microsoft.com/office/drawing/2014/main" id="{2D82FC09-E9EF-A9FE-9D85-43AA593EE12E}"/>
              </a:ext>
            </a:extLst>
          </p:cNvPr>
          <p:cNvSpPr txBox="1">
            <a:spLocks/>
          </p:cNvSpPr>
          <p:nvPr/>
        </p:nvSpPr>
        <p:spPr>
          <a:xfrm>
            <a:off x="3697855" y="4895284"/>
            <a:ext cx="2677066" cy="1141436"/>
          </a:xfrm>
          <a:prstGeom prst="wedgeRoundRectCallout">
            <a:avLst>
              <a:gd name="adj1" fmla="val -17632"/>
              <a:gd name="adj2" fmla="val -229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a:t>Median class = 6 – 10 </a:t>
            </a:r>
          </a:p>
        </p:txBody>
      </p:sp>
      <mc:AlternateContent xmlns:mc="http://schemas.openxmlformats.org/markup-compatibility/2006" xmlns:a14="http://schemas.microsoft.com/office/drawing/2010/main">
        <mc:Choice Requires="a14">
          <p:sp>
            <p:nvSpPr>
              <p:cNvPr id="8" name="Text Placeholder 6">
                <a:extLst>
                  <a:ext uri="{FF2B5EF4-FFF2-40B4-BE49-F238E27FC236}">
                    <a16:creationId xmlns:a16="http://schemas.microsoft.com/office/drawing/2014/main" id="{3E1BC69B-5F6A-DC72-8719-55E11B89A9C1}"/>
                  </a:ext>
                </a:extLst>
              </p:cNvPr>
              <p:cNvSpPr txBox="1">
                <a:spLocks/>
              </p:cNvSpPr>
              <p:nvPr/>
            </p:nvSpPr>
            <p:spPr>
              <a:xfrm>
                <a:off x="6987396" y="4895284"/>
                <a:ext cx="2596552" cy="1141436"/>
              </a:xfrm>
              <a:prstGeom prst="wedgeRoundRectCallout">
                <a:avLst>
                  <a:gd name="adj1" fmla="val -18704"/>
                  <a:gd name="adj2" fmla="val -197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a:t>Mean </a:t>
                </a:r>
                <a14:m>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475</m:t>
                        </m:r>
                      </m:num>
                      <m:den>
                        <m:r>
                          <a:rPr lang="en-AU" sz="1800" b="0" i="1" smtClean="0">
                            <a:latin typeface="Cambria Math" panose="02040503050406030204" pitchFamily="18" charset="0"/>
                          </a:rPr>
                          <m:t>40</m:t>
                        </m:r>
                      </m:den>
                    </m:f>
                  </m:oMath>
                </a14:m>
                <a:endParaRPr lang="en-AU" sz="1800" b="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rPr>
                        <m:t>11.875</m:t>
                      </m:r>
                    </m:oMath>
                  </m:oMathPara>
                </a14:m>
                <a:endParaRPr lang="en-AU" sz="1800"/>
              </a:p>
            </p:txBody>
          </p:sp>
        </mc:Choice>
        <mc:Fallback xmlns="">
          <p:sp>
            <p:nvSpPr>
              <p:cNvPr id="8" name="Text Placeholder 6">
                <a:extLst>
                  <a:ext uri="{FF2B5EF4-FFF2-40B4-BE49-F238E27FC236}">
                    <a16:creationId xmlns:a16="http://schemas.microsoft.com/office/drawing/2014/main" id="{3E1BC69B-5F6A-DC72-8719-55E11B89A9C1}"/>
                  </a:ext>
                </a:extLst>
              </p:cNvPr>
              <p:cNvSpPr txBox="1">
                <a:spLocks noRot="1" noChangeAspect="1" noMove="1" noResize="1" noEditPoints="1" noAdjustHandles="1" noChangeArrowheads="1" noChangeShapeType="1" noTextEdit="1"/>
              </p:cNvSpPr>
              <p:nvPr/>
            </p:nvSpPr>
            <p:spPr>
              <a:xfrm>
                <a:off x="6987396" y="4895284"/>
                <a:ext cx="2596552" cy="1141436"/>
              </a:xfrm>
              <a:prstGeom prst="wedgeRoundRectCallout">
                <a:avLst>
                  <a:gd name="adj1" fmla="val -18704"/>
                  <a:gd name="adj2" fmla="val -19718"/>
                  <a:gd name="adj3" fmla="val 16667"/>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157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Notice and wonder</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Monthly bulletin of preliminary traffic crash data October 2025</a:t>
            </a:r>
          </a:p>
        </p:txBody>
      </p:sp>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10906843" cy="5078929"/>
          </a:xfrm>
        </p:spPr>
        <p:txBody>
          <a:bodyPr/>
          <a:lstStyle/>
          <a:p>
            <a:r>
              <a:rPr lang="en-AU"/>
              <a:t>This table shows the number of NSW drivers involved in fatal crashes for 12 months ending October 2025 by age.</a:t>
            </a:r>
          </a:p>
        </p:txBody>
      </p:sp>
      <p:sp>
        <p:nvSpPr>
          <p:cNvPr id="6" name="TextBox 5">
            <a:extLst>
              <a:ext uri="{FF2B5EF4-FFF2-40B4-BE49-F238E27FC236}">
                <a16:creationId xmlns:a16="http://schemas.microsoft.com/office/drawing/2014/main" id="{61A29875-0FD7-434D-CE20-87B129B09CA5}"/>
              </a:ext>
              <a:ext uri="{C183D7F6-B498-43B3-948B-1728B52AA6E4}">
                <adec:decorative xmlns:adec="http://schemas.microsoft.com/office/drawing/2017/decorative" val="1"/>
              </a:ext>
            </a:extLst>
          </p:cNvPr>
          <p:cNvSpPr txBox="1"/>
          <p:nvPr/>
        </p:nvSpPr>
        <p:spPr>
          <a:xfrm>
            <a:off x="8105847" y="6646015"/>
            <a:ext cx="3513725" cy="180000"/>
          </a:xfrm>
          <a:prstGeom prst="rect">
            <a:avLst/>
          </a:prstGeom>
          <a:noFill/>
        </p:spPr>
        <p:txBody>
          <a:bodyPr wrap="square" lIns="0" tIns="0" rIns="0" bIns="0" rtlCol="0">
            <a:noAutofit/>
          </a:bodyPr>
          <a:lstStyle/>
          <a:p>
            <a:r>
              <a:rPr lang="en-AU" sz="800">
                <a:hlinkClick r:id="rId2"/>
              </a:rPr>
              <a:t>NSW transport reports and publications</a:t>
            </a:r>
            <a:r>
              <a:rPr lang="en-AU" sz="800"/>
              <a:t> by NSW Centre for Road Safety </a:t>
            </a:r>
          </a:p>
        </p:txBody>
      </p:sp>
      <p:graphicFrame>
        <p:nvGraphicFramePr>
          <p:cNvPr id="7" name="Table 6" descr="A table with age ranges and their frequency.">
            <a:extLst>
              <a:ext uri="{FF2B5EF4-FFF2-40B4-BE49-F238E27FC236}">
                <a16:creationId xmlns:a16="http://schemas.microsoft.com/office/drawing/2014/main" id="{FBB833BF-88D2-0C87-8817-4F2B6D8231D7}"/>
              </a:ext>
            </a:extLst>
          </p:cNvPr>
          <p:cNvGraphicFramePr>
            <a:graphicFrameLocks noGrp="1"/>
          </p:cNvGraphicFramePr>
          <p:nvPr>
            <p:extLst>
              <p:ext uri="{D42A27DB-BD31-4B8C-83A1-F6EECF244321}">
                <p14:modId xmlns:p14="http://schemas.microsoft.com/office/powerpoint/2010/main" val="4255947401"/>
              </p:ext>
            </p:extLst>
          </p:nvPr>
        </p:nvGraphicFramePr>
        <p:xfrm>
          <a:off x="348000" y="2489045"/>
          <a:ext cx="4070752" cy="4079240"/>
        </p:xfrm>
        <a:graphic>
          <a:graphicData uri="http://schemas.openxmlformats.org/drawingml/2006/table">
            <a:tbl>
              <a:tblPr firstRow="1" bandRow="1">
                <a:tableStyleId>{5A111915-BE36-4E01-A7E5-04B1672EAD32}</a:tableStyleId>
              </a:tblPr>
              <a:tblGrid>
                <a:gridCol w="1788469">
                  <a:extLst>
                    <a:ext uri="{9D8B030D-6E8A-4147-A177-3AD203B41FA5}">
                      <a16:colId xmlns:a16="http://schemas.microsoft.com/office/drawing/2014/main" val="976800785"/>
                    </a:ext>
                  </a:extLst>
                </a:gridCol>
                <a:gridCol w="2282283">
                  <a:extLst>
                    <a:ext uri="{9D8B030D-6E8A-4147-A177-3AD203B41FA5}">
                      <a16:colId xmlns:a16="http://schemas.microsoft.com/office/drawing/2014/main" val="4128437772"/>
                    </a:ext>
                  </a:extLst>
                </a:gridCol>
              </a:tblGrid>
              <a:tr h="370840">
                <a:tc>
                  <a:txBody>
                    <a:bodyPr/>
                    <a:lstStyle/>
                    <a:p>
                      <a:pPr algn="ctr"/>
                      <a:r>
                        <a:rPr lang="en-AU"/>
                        <a:t>Age</a:t>
                      </a:r>
                    </a:p>
                  </a:txBody>
                  <a:tcPr/>
                </a:tc>
                <a:tc>
                  <a:txBody>
                    <a:bodyPr/>
                    <a:lstStyle/>
                    <a:p>
                      <a:pPr algn="ctr"/>
                      <a:r>
                        <a:rPr lang="en-AU"/>
                        <a:t>Frequency</a:t>
                      </a:r>
                    </a:p>
                  </a:txBody>
                  <a:tcPr/>
                </a:tc>
                <a:extLst>
                  <a:ext uri="{0D108BD9-81ED-4DB2-BD59-A6C34878D82A}">
                    <a16:rowId xmlns:a16="http://schemas.microsoft.com/office/drawing/2014/main" val="1475154088"/>
                  </a:ext>
                </a:extLst>
              </a:tr>
              <a:tr h="370840">
                <a:tc>
                  <a:txBody>
                    <a:bodyPr/>
                    <a:lstStyle/>
                    <a:p>
                      <a:pPr algn="ctr"/>
                      <a:r>
                        <a:rPr lang="en-AU"/>
                        <a:t>0 – 4</a:t>
                      </a:r>
                    </a:p>
                  </a:txBody>
                  <a:tcPr/>
                </a:tc>
                <a:tc>
                  <a:txBody>
                    <a:bodyPr/>
                    <a:lstStyle/>
                    <a:p>
                      <a:pPr algn="ctr"/>
                      <a:r>
                        <a:rPr lang="en-AU"/>
                        <a:t>0</a:t>
                      </a:r>
                    </a:p>
                  </a:txBody>
                  <a:tcPr/>
                </a:tc>
                <a:extLst>
                  <a:ext uri="{0D108BD9-81ED-4DB2-BD59-A6C34878D82A}">
                    <a16:rowId xmlns:a16="http://schemas.microsoft.com/office/drawing/2014/main" val="2203639726"/>
                  </a:ext>
                </a:extLst>
              </a:tr>
              <a:tr h="370840">
                <a:tc>
                  <a:txBody>
                    <a:bodyPr/>
                    <a:lstStyle/>
                    <a:p>
                      <a:pPr algn="ctr"/>
                      <a:r>
                        <a:rPr lang="en-AU"/>
                        <a:t>5 – 16 </a:t>
                      </a:r>
                    </a:p>
                  </a:txBody>
                  <a:tcPr/>
                </a:tc>
                <a:tc>
                  <a:txBody>
                    <a:bodyPr/>
                    <a:lstStyle/>
                    <a:p>
                      <a:pPr algn="ctr"/>
                      <a:r>
                        <a:rPr lang="en-AU"/>
                        <a:t>5</a:t>
                      </a:r>
                    </a:p>
                  </a:txBody>
                  <a:tcPr/>
                </a:tc>
                <a:extLst>
                  <a:ext uri="{0D108BD9-81ED-4DB2-BD59-A6C34878D82A}">
                    <a16:rowId xmlns:a16="http://schemas.microsoft.com/office/drawing/2014/main" val="176339595"/>
                  </a:ext>
                </a:extLst>
              </a:tr>
              <a:tr h="370840">
                <a:tc>
                  <a:txBody>
                    <a:bodyPr/>
                    <a:lstStyle/>
                    <a:p>
                      <a:pPr algn="ctr"/>
                      <a:r>
                        <a:rPr lang="en-AU"/>
                        <a:t>17 – 20 </a:t>
                      </a:r>
                    </a:p>
                  </a:txBody>
                  <a:tcPr/>
                </a:tc>
                <a:tc>
                  <a:txBody>
                    <a:bodyPr/>
                    <a:lstStyle/>
                    <a:p>
                      <a:pPr algn="ctr"/>
                      <a:r>
                        <a:rPr lang="en-AU"/>
                        <a:t>39</a:t>
                      </a:r>
                    </a:p>
                  </a:txBody>
                  <a:tcPr/>
                </a:tc>
                <a:extLst>
                  <a:ext uri="{0D108BD9-81ED-4DB2-BD59-A6C34878D82A}">
                    <a16:rowId xmlns:a16="http://schemas.microsoft.com/office/drawing/2014/main" val="242983900"/>
                  </a:ext>
                </a:extLst>
              </a:tr>
              <a:tr h="370840">
                <a:tc>
                  <a:txBody>
                    <a:bodyPr/>
                    <a:lstStyle/>
                    <a:p>
                      <a:pPr algn="ctr"/>
                      <a:r>
                        <a:rPr lang="en-AU"/>
                        <a:t>21 – 25 </a:t>
                      </a:r>
                    </a:p>
                  </a:txBody>
                  <a:tcPr/>
                </a:tc>
                <a:tc>
                  <a:txBody>
                    <a:bodyPr/>
                    <a:lstStyle/>
                    <a:p>
                      <a:pPr algn="ctr"/>
                      <a:r>
                        <a:rPr lang="en-AU"/>
                        <a:t>64</a:t>
                      </a:r>
                    </a:p>
                  </a:txBody>
                  <a:tcPr/>
                </a:tc>
                <a:extLst>
                  <a:ext uri="{0D108BD9-81ED-4DB2-BD59-A6C34878D82A}">
                    <a16:rowId xmlns:a16="http://schemas.microsoft.com/office/drawing/2014/main" val="708333434"/>
                  </a:ext>
                </a:extLst>
              </a:tr>
              <a:tr h="370840">
                <a:tc>
                  <a:txBody>
                    <a:bodyPr/>
                    <a:lstStyle/>
                    <a:p>
                      <a:pPr algn="ctr"/>
                      <a:r>
                        <a:rPr lang="en-AU"/>
                        <a:t>26 – 29 </a:t>
                      </a:r>
                    </a:p>
                  </a:txBody>
                  <a:tcPr/>
                </a:tc>
                <a:tc>
                  <a:txBody>
                    <a:bodyPr/>
                    <a:lstStyle/>
                    <a:p>
                      <a:pPr algn="ctr"/>
                      <a:r>
                        <a:rPr lang="en-AU"/>
                        <a:t>38</a:t>
                      </a:r>
                    </a:p>
                  </a:txBody>
                  <a:tcPr/>
                </a:tc>
                <a:extLst>
                  <a:ext uri="{0D108BD9-81ED-4DB2-BD59-A6C34878D82A}">
                    <a16:rowId xmlns:a16="http://schemas.microsoft.com/office/drawing/2014/main" val="3429720366"/>
                  </a:ext>
                </a:extLst>
              </a:tr>
              <a:tr h="370840">
                <a:tc>
                  <a:txBody>
                    <a:bodyPr/>
                    <a:lstStyle/>
                    <a:p>
                      <a:pPr algn="ctr"/>
                      <a:r>
                        <a:rPr lang="en-AU"/>
                        <a:t>30 – 39 </a:t>
                      </a:r>
                    </a:p>
                  </a:txBody>
                  <a:tcPr/>
                </a:tc>
                <a:tc>
                  <a:txBody>
                    <a:bodyPr/>
                    <a:lstStyle/>
                    <a:p>
                      <a:pPr algn="ctr"/>
                      <a:r>
                        <a:rPr lang="en-AU"/>
                        <a:t>86</a:t>
                      </a:r>
                    </a:p>
                  </a:txBody>
                  <a:tcPr/>
                </a:tc>
                <a:extLst>
                  <a:ext uri="{0D108BD9-81ED-4DB2-BD59-A6C34878D82A}">
                    <a16:rowId xmlns:a16="http://schemas.microsoft.com/office/drawing/2014/main" val="3759076086"/>
                  </a:ext>
                </a:extLst>
              </a:tr>
              <a:tr h="370840">
                <a:tc>
                  <a:txBody>
                    <a:bodyPr/>
                    <a:lstStyle/>
                    <a:p>
                      <a:pPr algn="ctr"/>
                      <a:r>
                        <a:rPr lang="en-AU"/>
                        <a:t>40 – 49 </a:t>
                      </a:r>
                    </a:p>
                  </a:txBody>
                  <a:tcPr/>
                </a:tc>
                <a:tc>
                  <a:txBody>
                    <a:bodyPr/>
                    <a:lstStyle/>
                    <a:p>
                      <a:pPr algn="ctr"/>
                      <a:r>
                        <a:rPr lang="en-AU"/>
                        <a:t>65</a:t>
                      </a:r>
                    </a:p>
                  </a:txBody>
                  <a:tcPr/>
                </a:tc>
                <a:extLst>
                  <a:ext uri="{0D108BD9-81ED-4DB2-BD59-A6C34878D82A}">
                    <a16:rowId xmlns:a16="http://schemas.microsoft.com/office/drawing/2014/main" val="1260839552"/>
                  </a:ext>
                </a:extLst>
              </a:tr>
              <a:tr h="370840">
                <a:tc>
                  <a:txBody>
                    <a:bodyPr/>
                    <a:lstStyle/>
                    <a:p>
                      <a:pPr algn="ctr"/>
                      <a:r>
                        <a:rPr lang="en-AU"/>
                        <a:t>50 – 59 </a:t>
                      </a:r>
                    </a:p>
                  </a:txBody>
                  <a:tcPr/>
                </a:tc>
                <a:tc>
                  <a:txBody>
                    <a:bodyPr/>
                    <a:lstStyle/>
                    <a:p>
                      <a:pPr algn="ctr"/>
                      <a:r>
                        <a:rPr lang="en-AU"/>
                        <a:t>77</a:t>
                      </a:r>
                    </a:p>
                  </a:txBody>
                  <a:tcPr/>
                </a:tc>
                <a:extLst>
                  <a:ext uri="{0D108BD9-81ED-4DB2-BD59-A6C34878D82A}">
                    <a16:rowId xmlns:a16="http://schemas.microsoft.com/office/drawing/2014/main" val="3270916597"/>
                  </a:ext>
                </a:extLst>
              </a:tr>
              <a:tr h="370840">
                <a:tc>
                  <a:txBody>
                    <a:bodyPr/>
                    <a:lstStyle/>
                    <a:p>
                      <a:pPr algn="ctr"/>
                      <a:r>
                        <a:rPr lang="en-AU"/>
                        <a:t>60 – 69 </a:t>
                      </a:r>
                    </a:p>
                  </a:txBody>
                  <a:tcPr/>
                </a:tc>
                <a:tc>
                  <a:txBody>
                    <a:bodyPr/>
                    <a:lstStyle/>
                    <a:p>
                      <a:pPr algn="ctr"/>
                      <a:r>
                        <a:rPr lang="en-AU"/>
                        <a:t>74</a:t>
                      </a:r>
                    </a:p>
                  </a:txBody>
                  <a:tcPr/>
                </a:tc>
                <a:extLst>
                  <a:ext uri="{0D108BD9-81ED-4DB2-BD59-A6C34878D82A}">
                    <a16:rowId xmlns:a16="http://schemas.microsoft.com/office/drawing/2014/main" val="785246797"/>
                  </a:ext>
                </a:extLst>
              </a:tr>
              <a:tr h="370840">
                <a:tc>
                  <a:txBody>
                    <a:bodyPr/>
                    <a:lstStyle/>
                    <a:p>
                      <a:pPr algn="ctr"/>
                      <a:r>
                        <a:rPr lang="en-AU"/>
                        <a:t>70+</a:t>
                      </a:r>
                    </a:p>
                  </a:txBody>
                  <a:tcPr/>
                </a:tc>
                <a:tc>
                  <a:txBody>
                    <a:bodyPr/>
                    <a:lstStyle/>
                    <a:p>
                      <a:pPr algn="ctr"/>
                      <a:r>
                        <a:rPr lang="en-AU" dirty="0"/>
                        <a:t>64</a:t>
                      </a:r>
                    </a:p>
                  </a:txBody>
                  <a:tcPr/>
                </a:tc>
                <a:extLst>
                  <a:ext uri="{0D108BD9-81ED-4DB2-BD59-A6C34878D82A}">
                    <a16:rowId xmlns:a16="http://schemas.microsoft.com/office/drawing/2014/main" val="2106767730"/>
                  </a:ext>
                </a:extLst>
              </a:tr>
            </a:tbl>
          </a:graphicData>
        </a:graphic>
      </p:graphicFrame>
      <p:pic>
        <p:nvPicPr>
          <p:cNvPr id="10" name="Picture 9" descr="A histogram displaying the age of drivers in fatal crashes in 2025.">
            <a:extLst>
              <a:ext uri="{FF2B5EF4-FFF2-40B4-BE49-F238E27FC236}">
                <a16:creationId xmlns:a16="http://schemas.microsoft.com/office/drawing/2014/main" id="{F73C078A-4109-7B51-4148-FF09B1B82AEB}"/>
              </a:ext>
            </a:extLst>
          </p:cNvPr>
          <p:cNvPicPr>
            <a:picLocks noChangeAspect="1"/>
          </p:cNvPicPr>
          <p:nvPr/>
        </p:nvPicPr>
        <p:blipFill>
          <a:blip r:embed="rId3"/>
          <a:stretch>
            <a:fillRect/>
          </a:stretch>
        </p:blipFill>
        <p:spPr>
          <a:xfrm>
            <a:off x="5299501" y="2827441"/>
            <a:ext cx="5967342" cy="3558544"/>
          </a:xfrm>
          <a:prstGeom prst="rect">
            <a:avLst/>
          </a:prstGeom>
        </p:spPr>
      </p:pic>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Comparing histograms</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pic>
        <p:nvPicPr>
          <p:cNvPr id="7" name="Picture 6" descr="A histogram displaying the age of drivers in fatal crashes in 2025.">
            <a:extLst>
              <a:ext uri="{FF2B5EF4-FFF2-40B4-BE49-F238E27FC236}">
                <a16:creationId xmlns:a16="http://schemas.microsoft.com/office/drawing/2014/main" id="{1C5C9261-CECC-B320-1EF4-88309DFAC903}"/>
              </a:ext>
            </a:extLst>
          </p:cNvPr>
          <p:cNvPicPr>
            <a:picLocks noChangeAspect="1"/>
          </p:cNvPicPr>
          <p:nvPr/>
        </p:nvPicPr>
        <p:blipFill>
          <a:blip r:embed="rId3"/>
          <a:stretch>
            <a:fillRect/>
          </a:stretch>
        </p:blipFill>
        <p:spPr>
          <a:xfrm>
            <a:off x="381496" y="1645327"/>
            <a:ext cx="5326084" cy="3176138"/>
          </a:xfrm>
          <a:prstGeom prst="rect">
            <a:avLst/>
          </a:prstGeom>
        </p:spPr>
      </p:pic>
      <p:pic>
        <p:nvPicPr>
          <p:cNvPr id="5" name="Picture 4" descr="Frequency histogram showing the age of drivers from 15 to 94.">
            <a:extLst>
              <a:ext uri="{FF2B5EF4-FFF2-40B4-BE49-F238E27FC236}">
                <a16:creationId xmlns:a16="http://schemas.microsoft.com/office/drawing/2014/main" id="{E8AD6E96-1F8E-81CA-A0DE-5D57815D3D8E}"/>
              </a:ext>
            </a:extLst>
          </p:cNvPr>
          <p:cNvPicPr>
            <a:picLocks noChangeAspect="1"/>
          </p:cNvPicPr>
          <p:nvPr/>
        </p:nvPicPr>
        <p:blipFill>
          <a:blip r:embed="rId4"/>
          <a:stretch>
            <a:fillRect/>
          </a:stretch>
        </p:blipFill>
        <p:spPr>
          <a:xfrm>
            <a:off x="6096000" y="1366727"/>
            <a:ext cx="5847997" cy="3768166"/>
          </a:xfrm>
          <a:prstGeom prst="rect">
            <a:avLst/>
          </a:prstGeom>
        </p:spPr>
      </p:pic>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latin typeface="+mj-lt"/>
              </a:rPr>
              <a:t>Finding the median</a:t>
            </a:r>
            <a:endParaRPr lang="en-AU"/>
          </a:p>
        </p:txBody>
      </p:sp>
      <p:sp>
        <p:nvSpPr>
          <p:cNvPr id="6" name="Text Placeholder 6">
            <a:extLst>
              <a:ext uri="{FF2B5EF4-FFF2-40B4-BE49-F238E27FC236}">
                <a16:creationId xmlns:a16="http://schemas.microsoft.com/office/drawing/2014/main" id="{3401B17C-4E20-88DD-C278-5DF479DC1177}"/>
              </a:ext>
            </a:extLst>
          </p:cNvPr>
          <p:cNvSpPr txBox="1">
            <a:spLocks/>
          </p:cNvSpPr>
          <p:nvPr/>
        </p:nvSpPr>
        <p:spPr>
          <a:xfrm>
            <a:off x="194538" y="1236616"/>
            <a:ext cx="2180022" cy="1193075"/>
          </a:xfrm>
          <a:prstGeom prst="wedgeRoundRectCallout">
            <a:avLst>
              <a:gd name="adj1" fmla="val 52763"/>
              <a:gd name="adj2" fmla="val 1817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87313">
              <a:lnSpc>
                <a:spcPct val="100000"/>
              </a:lnSpc>
            </a:pPr>
            <a:r>
              <a:rPr lang="en-AU" sz="1800"/>
              <a:t>For this question, divide 512 by 2 and use 256 as the middle position. </a:t>
            </a:r>
          </a:p>
        </p:txBody>
      </p:sp>
      <p:pic>
        <p:nvPicPr>
          <p:cNvPr id="9" name="Picture 8" descr="A cumulative frequency histogram and polygon with the ogive shown. ">
            <a:extLst>
              <a:ext uri="{FF2B5EF4-FFF2-40B4-BE49-F238E27FC236}">
                <a16:creationId xmlns:a16="http://schemas.microsoft.com/office/drawing/2014/main" id="{041B31EF-C441-B62C-A751-68AD6770D595}"/>
              </a:ext>
            </a:extLst>
          </p:cNvPr>
          <p:cNvPicPr>
            <a:picLocks noChangeAspect="1"/>
          </p:cNvPicPr>
          <p:nvPr/>
        </p:nvPicPr>
        <p:blipFill>
          <a:blip r:embed="rId3"/>
          <a:stretch>
            <a:fillRect/>
          </a:stretch>
        </p:blipFill>
        <p:spPr>
          <a:xfrm>
            <a:off x="2463633" y="1236616"/>
            <a:ext cx="8636452" cy="5261384"/>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11-12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a:effectLst/>
                <a:latin typeface="Arial" panose="020B0604020202020204" pitchFamily="34" charset="0"/>
                <a:ea typeface="Calibri" panose="020F0502020204030204" pitchFamily="34" charset="0"/>
              </a:rPr>
              <a:t>.</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52829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a:rPr>
              <a:t>Learning intentions</a:t>
            </a:r>
            <a:endParaRPr lang="en-AU" sz="2000" b="1">
              <a:solidFill>
                <a:schemeClr val="accent1"/>
              </a:solidFill>
              <a:latin typeface="+mj-lt"/>
              <a:ea typeface="+mn-lt"/>
              <a:cs typeface="Arial"/>
            </a:endParaRPr>
          </a:p>
          <a:p>
            <a:pPr marL="342900" indent="-342900">
              <a:lnSpc>
                <a:spcPct val="150000"/>
              </a:lnSpc>
              <a:spcAft>
                <a:spcPts val="600"/>
              </a:spcAft>
              <a:buFont typeface="Arial" panose="020B0604020202020204" pitchFamily="34" charset="0"/>
              <a:buChar char="•"/>
            </a:pPr>
            <a:r>
              <a:rPr lang="en-AU" sz="2000"/>
              <a:t>To understand how grouped data can be used to organise, summarise and describe large datasets.</a:t>
            </a:r>
            <a:endParaRPr lang="en-AU" sz="2000">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t>To be able to interpret and compare statistical information to make and justify decisions.</a:t>
            </a:r>
            <a:endParaRPr lang="en-AU" sz="2000">
              <a:cs typeface="Arial"/>
            </a:endParaRPr>
          </a:p>
          <a:p>
            <a:pPr>
              <a:lnSpc>
                <a:spcPct val="150000"/>
              </a:lnSpc>
              <a:spcAft>
                <a:spcPts val="600"/>
              </a:spcAft>
            </a:pPr>
            <a:r>
              <a:rPr lang="en-AU" sz="2000" b="1">
                <a:solidFill>
                  <a:schemeClr val="accent1"/>
                </a:solidFill>
                <a:latin typeface="+mj-lt"/>
                <a:cs typeface="Arial"/>
              </a:rPr>
              <a:t>Success criteria</a:t>
            </a:r>
            <a:endParaRPr lang="en-US" sz="2000">
              <a:solidFill>
                <a:schemeClr val="accent1"/>
              </a:solidFill>
              <a:latin typeface="+mj-lt"/>
              <a:cs typeface="Arial"/>
            </a:endParaRPr>
          </a:p>
          <a:p>
            <a:pPr marL="342900" indent="-342900">
              <a:lnSpc>
                <a:spcPct val="150000"/>
              </a:lnSpc>
              <a:spcAft>
                <a:spcPts val="600"/>
              </a:spcAft>
              <a:buFont typeface="Arial"/>
              <a:buChar char="•"/>
            </a:pPr>
            <a:r>
              <a:rPr lang="en-AU" sz="2000"/>
              <a:t>I can complete grouped data frequency tables with and without using digital tools.</a:t>
            </a:r>
            <a:endParaRPr lang="en-AU" sz="2000">
              <a:cs typeface="Arial"/>
            </a:endParaRPr>
          </a:p>
          <a:p>
            <a:pPr marL="342900" indent="-342900">
              <a:lnSpc>
                <a:spcPct val="150000"/>
              </a:lnSpc>
              <a:spcAft>
                <a:spcPts val="600"/>
              </a:spcAft>
              <a:buFont typeface="Arial"/>
              <a:buChar char="•"/>
            </a:pPr>
            <a:r>
              <a:rPr lang="en-AU" sz="2000"/>
              <a:t>I can use a spreadsheet to calculate measures of centre and spread for large datasets.</a:t>
            </a:r>
            <a:endParaRPr lang="en-AU" sz="2000">
              <a:cs typeface="Arial"/>
            </a:endParaRPr>
          </a:p>
          <a:p>
            <a:pPr marL="342900" indent="-342900">
              <a:lnSpc>
                <a:spcPct val="150000"/>
              </a:lnSpc>
              <a:spcAft>
                <a:spcPts val="600"/>
              </a:spcAft>
              <a:buFont typeface="Arial"/>
              <a:buChar char="•"/>
            </a:pPr>
            <a:r>
              <a:rPr lang="en-AU" sz="2000"/>
              <a:t>I can interpret cumulative frequency histograms and polygons and use these displays to estimate the median.</a:t>
            </a:r>
            <a:endParaRPr lang="en-AU" sz="2000">
              <a:cs typeface="Arial"/>
            </a:endParaRPr>
          </a:p>
          <a:p>
            <a:pPr>
              <a:lnSpc>
                <a:spcPct val="150000"/>
              </a:lnSpc>
              <a:spcAft>
                <a:spcPts val="600"/>
              </a:spcAft>
            </a:pPr>
            <a:endParaRPr lang="en-AU" sz="2000">
              <a:ea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1C71-3886-3F3B-F553-43E6C949D0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45B0211-B539-11D7-6681-F9522FB79F51}"/>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3058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Raw data</a:t>
            </a:r>
          </a:p>
        </p:txBody>
      </p:sp>
      <p:sp>
        <p:nvSpPr>
          <p:cNvPr id="5" name="TextBox 4">
            <a:extLst>
              <a:ext uri="{FF2B5EF4-FFF2-40B4-BE49-F238E27FC236}">
                <a16:creationId xmlns:a16="http://schemas.microsoft.com/office/drawing/2014/main" id="{C459652C-104A-7039-9CC6-FA8D32C1EF5E}"/>
              </a:ext>
            </a:extLst>
          </p:cNvPr>
          <p:cNvSpPr txBox="1"/>
          <p:nvPr/>
        </p:nvSpPr>
        <p:spPr>
          <a:xfrm>
            <a:off x="251037" y="1156238"/>
            <a:ext cx="11689925" cy="436786"/>
          </a:xfrm>
          <a:prstGeom prst="rect">
            <a:avLst/>
          </a:prstGeom>
          <a:noFill/>
        </p:spPr>
        <p:txBody>
          <a:bodyPr wrap="square">
            <a:spAutoFit/>
          </a:bodyPr>
          <a:lstStyle/>
          <a:p>
            <a:pPr>
              <a:lnSpc>
                <a:spcPct val="107000"/>
              </a:lnSpc>
              <a:spcAft>
                <a:spcPts val="800"/>
              </a:spcAft>
              <a:buNone/>
            </a:pPr>
            <a:r>
              <a:rPr lang="en-AU" sz="2200">
                <a:solidFill>
                  <a:srgbClr val="000000"/>
                </a:solidFill>
                <a:effectLst/>
                <a:latin typeface="Arial"/>
                <a:ea typeface="Calibri" panose="020F0502020204030204" pitchFamily="34" charset="0"/>
                <a:cs typeface="Arial"/>
              </a:rPr>
              <a:t>The data below shows the number of cars that drove past a road marker each hour in a 3-day period.</a:t>
            </a:r>
            <a:endParaRPr lang="en-AU"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93024"/>
            <a:ext cx="11484000" cy="3300523"/>
          </a:xfrm>
        </p:spPr>
        <p:txBody>
          <a:bodyPr/>
          <a:lstStyle/>
          <a:p>
            <a:r>
              <a:rPr lang="en-AU" b="1"/>
              <a:t>Day 1</a:t>
            </a:r>
            <a:br>
              <a:rPr lang="en-AU"/>
            </a:br>
            <a:r>
              <a:rPr lang="en-AU"/>
              <a:t>12, 9, 7, 6, 5, 8, 14, 22, 30, 36, 41, 48, 52, 55, 58, 56, 49, 45, 39, 32, 28, 24, 20, 16</a:t>
            </a:r>
          </a:p>
          <a:p>
            <a:r>
              <a:rPr lang="en-AU" b="1"/>
              <a:t>Day 2</a:t>
            </a:r>
            <a:br>
              <a:rPr lang="en-AU"/>
            </a:br>
            <a:r>
              <a:rPr lang="en-AU"/>
              <a:t>11, 8, 6, 5, 4, 7, 15, 23, 31, 38, 44, 47, 51, 54, 57, 55, 50, 46, 40, 34, 29, 25, 19, 17</a:t>
            </a:r>
          </a:p>
          <a:p>
            <a:r>
              <a:rPr lang="en-AU" b="1"/>
              <a:t>Day 3</a:t>
            </a:r>
            <a:br>
              <a:rPr lang="en-AU"/>
            </a:br>
            <a:r>
              <a:rPr lang="en-AU"/>
              <a:t>13, 10, 8, 7, 6, 5, 12, 21, 29, 35, 42, 49, 53, 56, 59, 58, 52, 47, 41, 33, 27, 23, 18, 15</a:t>
            </a:r>
          </a:p>
          <a:p>
            <a:endParaRPr lang="en-AU">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2" name="Speech Bubble: Rectangle with Corners Rounded 1">
            <a:extLst>
              <a:ext uri="{FF2B5EF4-FFF2-40B4-BE49-F238E27FC236}">
                <a16:creationId xmlns:a16="http://schemas.microsoft.com/office/drawing/2014/main" id="{710E3388-BD52-E7A0-92C8-5CF668B2F8D4}"/>
              </a:ext>
            </a:extLst>
          </p:cNvPr>
          <p:cNvSpPr/>
          <p:nvPr/>
        </p:nvSpPr>
        <p:spPr>
          <a:xfrm>
            <a:off x="547313" y="5264976"/>
            <a:ext cx="4108577" cy="1142211"/>
          </a:xfrm>
          <a:prstGeom prst="wedgeRoundRectCallout">
            <a:avLst>
              <a:gd name="adj1" fmla="val -14271"/>
              <a:gd name="adj2" fmla="val -848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200"/>
              <a:t>Is this data easy to interpret? </a:t>
            </a:r>
          </a:p>
        </p:txBody>
      </p:sp>
      <p:sp>
        <p:nvSpPr>
          <p:cNvPr id="6" name="Speech Bubble: Rectangle with Corners Rounded 5">
            <a:extLst>
              <a:ext uri="{FF2B5EF4-FFF2-40B4-BE49-F238E27FC236}">
                <a16:creationId xmlns:a16="http://schemas.microsoft.com/office/drawing/2014/main" id="{95296215-3862-8F41-BA02-80CE82E9C34F}"/>
              </a:ext>
            </a:extLst>
          </p:cNvPr>
          <p:cNvSpPr/>
          <p:nvPr/>
        </p:nvSpPr>
        <p:spPr>
          <a:xfrm>
            <a:off x="5607851" y="5264976"/>
            <a:ext cx="4492494" cy="1142211"/>
          </a:xfrm>
          <a:prstGeom prst="wedgeRoundRectCallout">
            <a:avLst>
              <a:gd name="adj1" fmla="val -31694"/>
              <a:gd name="adj2" fmla="val -809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200"/>
              <a:t>How could you organise this data to make it easier to work with?</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ECE6C4-1CF3-11E2-FCBB-7FC2889754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A2C18245-D782-65F4-34D4-9AFB23A4BB3A}"/>
              </a:ext>
            </a:extLst>
          </p:cNvPr>
          <p:cNvSpPr>
            <a:spLocks noGrp="1"/>
          </p:cNvSpPr>
          <p:nvPr>
            <p:ph type="title"/>
          </p:nvPr>
        </p:nvSpPr>
        <p:spPr/>
        <p:txBody>
          <a:bodyPr/>
          <a:lstStyle/>
          <a:p>
            <a:r>
              <a:rPr lang="en-AU"/>
              <a:t>Frequency table</a:t>
            </a:r>
          </a:p>
        </p:txBody>
      </p:sp>
      <p:sp>
        <p:nvSpPr>
          <p:cNvPr id="4" name="Text Placeholder 3">
            <a:extLst>
              <a:ext uri="{FF2B5EF4-FFF2-40B4-BE49-F238E27FC236}">
                <a16:creationId xmlns:a16="http://schemas.microsoft.com/office/drawing/2014/main" id="{D416A521-34AC-73F1-7E8D-AB67396BFC8F}"/>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5" name="Text Placeholder 4">
            <a:extLst>
              <a:ext uri="{FF2B5EF4-FFF2-40B4-BE49-F238E27FC236}">
                <a16:creationId xmlns:a16="http://schemas.microsoft.com/office/drawing/2014/main" id="{F4CF4B36-E296-DB47-F17D-90331A52F5FE}"/>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AU"/>
          </a:p>
        </p:txBody>
      </p:sp>
      <p:graphicFrame>
        <p:nvGraphicFramePr>
          <p:cNvPr id="6" name="Table 5" descr="A table of cars and frequency. ">
            <a:extLst>
              <a:ext uri="{FF2B5EF4-FFF2-40B4-BE49-F238E27FC236}">
                <a16:creationId xmlns:a16="http://schemas.microsoft.com/office/drawing/2014/main" id="{4F1052EC-A372-C44C-8543-66BA55AFC9A8}"/>
              </a:ext>
            </a:extLst>
          </p:cNvPr>
          <p:cNvGraphicFramePr>
            <a:graphicFrameLocks noGrp="1"/>
          </p:cNvGraphicFramePr>
          <p:nvPr>
            <p:extLst>
              <p:ext uri="{D42A27DB-BD31-4B8C-83A1-F6EECF244321}">
                <p14:modId xmlns:p14="http://schemas.microsoft.com/office/powerpoint/2010/main" val="793924798"/>
              </p:ext>
            </p:extLst>
          </p:nvPr>
        </p:nvGraphicFramePr>
        <p:xfrm>
          <a:off x="359999" y="1567086"/>
          <a:ext cx="2033796" cy="4758865"/>
        </p:xfrm>
        <a:graphic>
          <a:graphicData uri="http://schemas.openxmlformats.org/drawingml/2006/table">
            <a:tbl>
              <a:tblPr firstRow="1" bandRow="1">
                <a:tableStyleId>{5A111915-BE36-4E01-A7E5-04B1672EAD32}</a:tableStyleId>
              </a:tblPr>
              <a:tblGrid>
                <a:gridCol w="950673">
                  <a:extLst>
                    <a:ext uri="{9D8B030D-6E8A-4147-A177-3AD203B41FA5}">
                      <a16:colId xmlns:a16="http://schemas.microsoft.com/office/drawing/2014/main" val="3410957023"/>
                    </a:ext>
                  </a:extLst>
                </a:gridCol>
                <a:gridCol w="1083123">
                  <a:extLst>
                    <a:ext uri="{9D8B030D-6E8A-4147-A177-3AD203B41FA5}">
                      <a16:colId xmlns:a16="http://schemas.microsoft.com/office/drawing/2014/main" val="3897518822"/>
                    </a:ext>
                  </a:extLst>
                </a:gridCol>
              </a:tblGrid>
              <a:tr h="491665">
                <a:tc>
                  <a:txBody>
                    <a:bodyPr/>
                    <a:lstStyle/>
                    <a:p>
                      <a:r>
                        <a:rPr lang="en-AU" sz="1400"/>
                        <a:t>Cars</a:t>
                      </a:r>
                    </a:p>
                  </a:txBody>
                  <a:tcPr/>
                </a:tc>
                <a:tc>
                  <a:txBody>
                    <a:bodyPr/>
                    <a:lstStyle/>
                    <a:p>
                      <a:r>
                        <a:rPr lang="en-AU" sz="1400"/>
                        <a:t>Frequency</a:t>
                      </a:r>
                    </a:p>
                  </a:txBody>
                  <a:tcPr/>
                </a:tc>
                <a:extLst>
                  <a:ext uri="{0D108BD9-81ED-4DB2-BD59-A6C34878D82A}">
                    <a16:rowId xmlns:a16="http://schemas.microsoft.com/office/drawing/2014/main" val="1052094342"/>
                  </a:ext>
                </a:extLst>
              </a:tr>
              <a:tr h="289215">
                <a:tc>
                  <a:txBody>
                    <a:bodyPr/>
                    <a:lstStyle/>
                    <a:p>
                      <a:pPr algn="ctr"/>
                      <a:r>
                        <a:rPr lang="en-AU" sz="1400"/>
                        <a:t>4</a:t>
                      </a:r>
                    </a:p>
                  </a:txBody>
                  <a:tcPr/>
                </a:tc>
                <a:tc>
                  <a:txBody>
                    <a:bodyPr/>
                    <a:lstStyle/>
                    <a:p>
                      <a:pPr algn="ctr"/>
                      <a:r>
                        <a:rPr lang="en-AU" sz="1400"/>
                        <a:t>1</a:t>
                      </a:r>
                    </a:p>
                  </a:txBody>
                  <a:tcPr/>
                </a:tc>
                <a:extLst>
                  <a:ext uri="{0D108BD9-81ED-4DB2-BD59-A6C34878D82A}">
                    <a16:rowId xmlns:a16="http://schemas.microsoft.com/office/drawing/2014/main" val="4002479752"/>
                  </a:ext>
                </a:extLst>
              </a:tr>
              <a:tr h="289215">
                <a:tc>
                  <a:txBody>
                    <a:bodyPr/>
                    <a:lstStyle/>
                    <a:p>
                      <a:pPr algn="ctr"/>
                      <a:r>
                        <a:rPr lang="en-AU" sz="1400"/>
                        <a:t>5</a:t>
                      </a:r>
                    </a:p>
                  </a:txBody>
                  <a:tcPr/>
                </a:tc>
                <a:tc>
                  <a:txBody>
                    <a:bodyPr/>
                    <a:lstStyle/>
                    <a:p>
                      <a:pPr algn="ctr"/>
                      <a:r>
                        <a:rPr lang="en-AU" sz="1400"/>
                        <a:t>3</a:t>
                      </a:r>
                    </a:p>
                  </a:txBody>
                  <a:tcPr/>
                </a:tc>
                <a:extLst>
                  <a:ext uri="{0D108BD9-81ED-4DB2-BD59-A6C34878D82A}">
                    <a16:rowId xmlns:a16="http://schemas.microsoft.com/office/drawing/2014/main" val="746867133"/>
                  </a:ext>
                </a:extLst>
              </a:tr>
              <a:tr h="289215">
                <a:tc>
                  <a:txBody>
                    <a:bodyPr/>
                    <a:lstStyle/>
                    <a:p>
                      <a:pPr algn="ctr"/>
                      <a:r>
                        <a:rPr lang="en-AU" sz="1400"/>
                        <a:t>6</a:t>
                      </a:r>
                    </a:p>
                  </a:txBody>
                  <a:tcPr/>
                </a:tc>
                <a:tc>
                  <a:txBody>
                    <a:bodyPr/>
                    <a:lstStyle/>
                    <a:p>
                      <a:pPr algn="ctr"/>
                      <a:r>
                        <a:rPr lang="en-AU" sz="1400"/>
                        <a:t>3</a:t>
                      </a:r>
                    </a:p>
                  </a:txBody>
                  <a:tcPr/>
                </a:tc>
                <a:extLst>
                  <a:ext uri="{0D108BD9-81ED-4DB2-BD59-A6C34878D82A}">
                    <a16:rowId xmlns:a16="http://schemas.microsoft.com/office/drawing/2014/main" val="1498457156"/>
                  </a:ext>
                </a:extLst>
              </a:tr>
              <a:tr h="289215">
                <a:tc>
                  <a:txBody>
                    <a:bodyPr/>
                    <a:lstStyle/>
                    <a:p>
                      <a:pPr algn="ctr"/>
                      <a:r>
                        <a:rPr lang="en-AU" sz="1400"/>
                        <a:t>7</a:t>
                      </a:r>
                    </a:p>
                  </a:txBody>
                  <a:tcPr/>
                </a:tc>
                <a:tc>
                  <a:txBody>
                    <a:bodyPr/>
                    <a:lstStyle/>
                    <a:p>
                      <a:pPr algn="ctr"/>
                      <a:r>
                        <a:rPr lang="en-AU" sz="1400"/>
                        <a:t>3</a:t>
                      </a:r>
                    </a:p>
                  </a:txBody>
                  <a:tcPr/>
                </a:tc>
                <a:extLst>
                  <a:ext uri="{0D108BD9-81ED-4DB2-BD59-A6C34878D82A}">
                    <a16:rowId xmlns:a16="http://schemas.microsoft.com/office/drawing/2014/main" val="2893381616"/>
                  </a:ext>
                </a:extLst>
              </a:tr>
              <a:tr h="289215">
                <a:tc>
                  <a:txBody>
                    <a:bodyPr/>
                    <a:lstStyle/>
                    <a:p>
                      <a:pPr algn="ctr"/>
                      <a:r>
                        <a:rPr lang="en-AU" sz="1400"/>
                        <a:t>8</a:t>
                      </a:r>
                    </a:p>
                  </a:txBody>
                  <a:tcPr/>
                </a:tc>
                <a:tc>
                  <a:txBody>
                    <a:bodyPr/>
                    <a:lstStyle/>
                    <a:p>
                      <a:pPr algn="ctr"/>
                      <a:r>
                        <a:rPr lang="en-AU" sz="1400"/>
                        <a:t>3</a:t>
                      </a:r>
                    </a:p>
                  </a:txBody>
                  <a:tcPr/>
                </a:tc>
                <a:extLst>
                  <a:ext uri="{0D108BD9-81ED-4DB2-BD59-A6C34878D82A}">
                    <a16:rowId xmlns:a16="http://schemas.microsoft.com/office/drawing/2014/main" val="3931132976"/>
                  </a:ext>
                </a:extLst>
              </a:tr>
              <a:tr h="289215">
                <a:tc>
                  <a:txBody>
                    <a:bodyPr/>
                    <a:lstStyle/>
                    <a:p>
                      <a:pPr algn="ctr"/>
                      <a:r>
                        <a:rPr lang="en-AU" sz="1400"/>
                        <a:t>9</a:t>
                      </a:r>
                    </a:p>
                  </a:txBody>
                  <a:tcPr/>
                </a:tc>
                <a:tc>
                  <a:txBody>
                    <a:bodyPr/>
                    <a:lstStyle/>
                    <a:p>
                      <a:pPr algn="ctr"/>
                      <a:r>
                        <a:rPr lang="en-AU" sz="1400"/>
                        <a:t>1</a:t>
                      </a:r>
                    </a:p>
                  </a:txBody>
                  <a:tcPr/>
                </a:tc>
                <a:extLst>
                  <a:ext uri="{0D108BD9-81ED-4DB2-BD59-A6C34878D82A}">
                    <a16:rowId xmlns:a16="http://schemas.microsoft.com/office/drawing/2014/main" val="2643877028"/>
                  </a:ext>
                </a:extLst>
              </a:tr>
              <a:tr h="289215">
                <a:tc>
                  <a:txBody>
                    <a:bodyPr/>
                    <a:lstStyle/>
                    <a:p>
                      <a:pPr algn="ctr"/>
                      <a:r>
                        <a:rPr lang="en-AU" sz="1400"/>
                        <a:t>10</a:t>
                      </a:r>
                    </a:p>
                  </a:txBody>
                  <a:tcPr/>
                </a:tc>
                <a:tc>
                  <a:txBody>
                    <a:bodyPr/>
                    <a:lstStyle/>
                    <a:p>
                      <a:pPr algn="ctr"/>
                      <a:r>
                        <a:rPr lang="en-AU" sz="1400"/>
                        <a:t>1</a:t>
                      </a:r>
                    </a:p>
                  </a:txBody>
                  <a:tcPr/>
                </a:tc>
                <a:extLst>
                  <a:ext uri="{0D108BD9-81ED-4DB2-BD59-A6C34878D82A}">
                    <a16:rowId xmlns:a16="http://schemas.microsoft.com/office/drawing/2014/main" val="2532204879"/>
                  </a:ext>
                </a:extLst>
              </a:tr>
              <a:tr h="289215">
                <a:tc>
                  <a:txBody>
                    <a:bodyPr/>
                    <a:lstStyle/>
                    <a:p>
                      <a:pPr algn="ctr"/>
                      <a:r>
                        <a:rPr lang="en-AU" sz="1400"/>
                        <a:t>11</a:t>
                      </a:r>
                    </a:p>
                  </a:txBody>
                  <a:tcPr/>
                </a:tc>
                <a:tc>
                  <a:txBody>
                    <a:bodyPr/>
                    <a:lstStyle/>
                    <a:p>
                      <a:pPr algn="ctr"/>
                      <a:r>
                        <a:rPr lang="en-AU" sz="1400"/>
                        <a:t>1</a:t>
                      </a:r>
                    </a:p>
                  </a:txBody>
                  <a:tcPr/>
                </a:tc>
                <a:extLst>
                  <a:ext uri="{0D108BD9-81ED-4DB2-BD59-A6C34878D82A}">
                    <a16:rowId xmlns:a16="http://schemas.microsoft.com/office/drawing/2014/main" val="2295958701"/>
                  </a:ext>
                </a:extLst>
              </a:tr>
              <a:tr h="289215">
                <a:tc>
                  <a:txBody>
                    <a:bodyPr/>
                    <a:lstStyle/>
                    <a:p>
                      <a:pPr algn="ctr"/>
                      <a:r>
                        <a:rPr lang="en-AU" sz="1400"/>
                        <a:t>12</a:t>
                      </a:r>
                    </a:p>
                  </a:txBody>
                  <a:tcPr/>
                </a:tc>
                <a:tc>
                  <a:txBody>
                    <a:bodyPr/>
                    <a:lstStyle/>
                    <a:p>
                      <a:pPr algn="ctr"/>
                      <a:r>
                        <a:rPr lang="en-AU" sz="1400"/>
                        <a:t>2</a:t>
                      </a:r>
                    </a:p>
                  </a:txBody>
                  <a:tcPr/>
                </a:tc>
                <a:extLst>
                  <a:ext uri="{0D108BD9-81ED-4DB2-BD59-A6C34878D82A}">
                    <a16:rowId xmlns:a16="http://schemas.microsoft.com/office/drawing/2014/main" val="764491222"/>
                  </a:ext>
                </a:extLst>
              </a:tr>
              <a:tr h="289215">
                <a:tc>
                  <a:txBody>
                    <a:bodyPr/>
                    <a:lstStyle/>
                    <a:p>
                      <a:pPr algn="ctr"/>
                      <a:r>
                        <a:rPr lang="en-AU" sz="1400"/>
                        <a:t>13</a:t>
                      </a:r>
                    </a:p>
                  </a:txBody>
                  <a:tcPr/>
                </a:tc>
                <a:tc>
                  <a:txBody>
                    <a:bodyPr/>
                    <a:lstStyle/>
                    <a:p>
                      <a:pPr algn="ctr"/>
                      <a:r>
                        <a:rPr lang="en-AU" sz="1400"/>
                        <a:t>1</a:t>
                      </a:r>
                    </a:p>
                  </a:txBody>
                  <a:tcPr/>
                </a:tc>
                <a:extLst>
                  <a:ext uri="{0D108BD9-81ED-4DB2-BD59-A6C34878D82A}">
                    <a16:rowId xmlns:a16="http://schemas.microsoft.com/office/drawing/2014/main" val="2600778600"/>
                  </a:ext>
                </a:extLst>
              </a:tr>
              <a:tr h="289215">
                <a:tc>
                  <a:txBody>
                    <a:bodyPr/>
                    <a:lstStyle/>
                    <a:p>
                      <a:pPr algn="ctr"/>
                      <a:r>
                        <a:rPr lang="en-AU" sz="1400"/>
                        <a:t>14</a:t>
                      </a:r>
                    </a:p>
                  </a:txBody>
                  <a:tcPr/>
                </a:tc>
                <a:tc>
                  <a:txBody>
                    <a:bodyPr/>
                    <a:lstStyle/>
                    <a:p>
                      <a:pPr algn="ctr"/>
                      <a:r>
                        <a:rPr lang="en-AU" sz="1400"/>
                        <a:t>1</a:t>
                      </a:r>
                    </a:p>
                  </a:txBody>
                  <a:tcPr/>
                </a:tc>
                <a:extLst>
                  <a:ext uri="{0D108BD9-81ED-4DB2-BD59-A6C34878D82A}">
                    <a16:rowId xmlns:a16="http://schemas.microsoft.com/office/drawing/2014/main" val="73287432"/>
                  </a:ext>
                </a:extLst>
              </a:tr>
              <a:tr h="289215">
                <a:tc>
                  <a:txBody>
                    <a:bodyPr/>
                    <a:lstStyle/>
                    <a:p>
                      <a:pPr algn="ctr"/>
                      <a:r>
                        <a:rPr lang="en-AU" sz="1400"/>
                        <a:t>15</a:t>
                      </a:r>
                    </a:p>
                  </a:txBody>
                  <a:tcPr/>
                </a:tc>
                <a:tc>
                  <a:txBody>
                    <a:bodyPr/>
                    <a:lstStyle/>
                    <a:p>
                      <a:pPr algn="ctr"/>
                      <a:r>
                        <a:rPr lang="en-AU" sz="1400"/>
                        <a:t>2</a:t>
                      </a:r>
                    </a:p>
                  </a:txBody>
                  <a:tcPr/>
                </a:tc>
                <a:extLst>
                  <a:ext uri="{0D108BD9-81ED-4DB2-BD59-A6C34878D82A}">
                    <a16:rowId xmlns:a16="http://schemas.microsoft.com/office/drawing/2014/main" val="2379373669"/>
                  </a:ext>
                </a:extLst>
              </a:tr>
              <a:tr h="289215">
                <a:tc>
                  <a:txBody>
                    <a:bodyPr/>
                    <a:lstStyle/>
                    <a:p>
                      <a:pPr algn="ctr"/>
                      <a:r>
                        <a:rPr lang="en-AU" sz="1400"/>
                        <a:t>16</a:t>
                      </a:r>
                    </a:p>
                  </a:txBody>
                  <a:tcPr/>
                </a:tc>
                <a:tc>
                  <a:txBody>
                    <a:bodyPr/>
                    <a:lstStyle/>
                    <a:p>
                      <a:pPr algn="ctr"/>
                      <a:r>
                        <a:rPr lang="en-AU" sz="1400"/>
                        <a:t>1</a:t>
                      </a:r>
                    </a:p>
                  </a:txBody>
                  <a:tcPr/>
                </a:tc>
                <a:extLst>
                  <a:ext uri="{0D108BD9-81ED-4DB2-BD59-A6C34878D82A}">
                    <a16:rowId xmlns:a16="http://schemas.microsoft.com/office/drawing/2014/main" val="3041326485"/>
                  </a:ext>
                </a:extLst>
              </a:tr>
              <a:tr h="289215">
                <a:tc>
                  <a:txBody>
                    <a:bodyPr/>
                    <a:lstStyle/>
                    <a:p>
                      <a:pPr algn="ctr"/>
                      <a:r>
                        <a:rPr lang="en-AU" sz="1400"/>
                        <a:t>17</a:t>
                      </a:r>
                    </a:p>
                  </a:txBody>
                  <a:tcPr/>
                </a:tc>
                <a:tc>
                  <a:txBody>
                    <a:bodyPr/>
                    <a:lstStyle/>
                    <a:p>
                      <a:pPr algn="ctr"/>
                      <a:r>
                        <a:rPr lang="en-AU" sz="1400" dirty="0"/>
                        <a:t>1</a:t>
                      </a:r>
                    </a:p>
                  </a:txBody>
                  <a:tcPr/>
                </a:tc>
                <a:extLst>
                  <a:ext uri="{0D108BD9-81ED-4DB2-BD59-A6C34878D82A}">
                    <a16:rowId xmlns:a16="http://schemas.microsoft.com/office/drawing/2014/main" val="3958521188"/>
                  </a:ext>
                </a:extLst>
              </a:tr>
            </a:tbl>
          </a:graphicData>
        </a:graphic>
      </p:graphicFrame>
      <p:graphicFrame>
        <p:nvGraphicFramePr>
          <p:cNvPr id="7" name="Table 6" descr="A table of cars and frequency. ">
            <a:extLst>
              <a:ext uri="{FF2B5EF4-FFF2-40B4-BE49-F238E27FC236}">
                <a16:creationId xmlns:a16="http://schemas.microsoft.com/office/drawing/2014/main" id="{765C8BB7-0530-FAE0-BDB6-3B7EA1A0FFAB}"/>
              </a:ext>
            </a:extLst>
          </p:cNvPr>
          <p:cNvGraphicFramePr>
            <a:graphicFrameLocks noGrp="1"/>
          </p:cNvGraphicFramePr>
          <p:nvPr>
            <p:extLst>
              <p:ext uri="{D42A27DB-BD31-4B8C-83A1-F6EECF244321}">
                <p14:modId xmlns:p14="http://schemas.microsoft.com/office/powerpoint/2010/main" val="3112042617"/>
              </p:ext>
            </p:extLst>
          </p:nvPr>
        </p:nvGraphicFramePr>
        <p:xfrm>
          <a:off x="2624254" y="1567086"/>
          <a:ext cx="2081561" cy="4764371"/>
        </p:xfrm>
        <a:graphic>
          <a:graphicData uri="http://schemas.openxmlformats.org/drawingml/2006/table">
            <a:tbl>
              <a:tblPr firstRow="1" bandRow="1">
                <a:tableStyleId>{5A111915-BE36-4E01-A7E5-04B1672EAD32}</a:tableStyleId>
              </a:tblPr>
              <a:tblGrid>
                <a:gridCol w="988740">
                  <a:extLst>
                    <a:ext uri="{9D8B030D-6E8A-4147-A177-3AD203B41FA5}">
                      <a16:colId xmlns:a16="http://schemas.microsoft.com/office/drawing/2014/main" val="3422563672"/>
                    </a:ext>
                  </a:extLst>
                </a:gridCol>
                <a:gridCol w="1092821">
                  <a:extLst>
                    <a:ext uri="{9D8B030D-6E8A-4147-A177-3AD203B41FA5}">
                      <a16:colId xmlns:a16="http://schemas.microsoft.com/office/drawing/2014/main" val="2216658660"/>
                    </a:ext>
                  </a:extLst>
                </a:gridCol>
              </a:tblGrid>
              <a:tr h="497171">
                <a:tc>
                  <a:txBody>
                    <a:bodyPr/>
                    <a:lstStyle/>
                    <a:p>
                      <a:r>
                        <a:rPr lang="en-AU" sz="1400"/>
                        <a:t>Cars</a:t>
                      </a:r>
                    </a:p>
                  </a:txBody>
                  <a:tcPr/>
                </a:tc>
                <a:tc>
                  <a:txBody>
                    <a:bodyPr/>
                    <a:lstStyle/>
                    <a:p>
                      <a:r>
                        <a:rPr lang="en-AU" sz="1400"/>
                        <a:t>Frequency</a:t>
                      </a:r>
                    </a:p>
                  </a:txBody>
                  <a:tcPr/>
                </a:tc>
                <a:extLst>
                  <a:ext uri="{0D108BD9-81ED-4DB2-BD59-A6C34878D82A}">
                    <a16:rowId xmlns:a16="http://schemas.microsoft.com/office/drawing/2014/main" val="388625736"/>
                  </a:ext>
                </a:extLst>
              </a:tr>
              <a:tr h="304407">
                <a:tc>
                  <a:txBody>
                    <a:bodyPr/>
                    <a:lstStyle/>
                    <a:p>
                      <a:pPr algn="ctr"/>
                      <a:r>
                        <a:rPr lang="en-AU" sz="1400"/>
                        <a:t>18</a:t>
                      </a:r>
                    </a:p>
                  </a:txBody>
                  <a:tcPr/>
                </a:tc>
                <a:tc>
                  <a:txBody>
                    <a:bodyPr/>
                    <a:lstStyle/>
                    <a:p>
                      <a:pPr algn="ctr"/>
                      <a:r>
                        <a:rPr lang="en-AU" sz="1400"/>
                        <a:t>1</a:t>
                      </a:r>
                    </a:p>
                  </a:txBody>
                  <a:tcPr/>
                </a:tc>
                <a:extLst>
                  <a:ext uri="{0D108BD9-81ED-4DB2-BD59-A6C34878D82A}">
                    <a16:rowId xmlns:a16="http://schemas.microsoft.com/office/drawing/2014/main" val="868610689"/>
                  </a:ext>
                </a:extLst>
              </a:tr>
              <a:tr h="304407">
                <a:tc>
                  <a:txBody>
                    <a:bodyPr/>
                    <a:lstStyle/>
                    <a:p>
                      <a:pPr algn="ctr"/>
                      <a:r>
                        <a:rPr lang="en-AU" sz="1400"/>
                        <a:t>19</a:t>
                      </a:r>
                    </a:p>
                  </a:txBody>
                  <a:tcPr/>
                </a:tc>
                <a:tc>
                  <a:txBody>
                    <a:bodyPr/>
                    <a:lstStyle/>
                    <a:p>
                      <a:pPr algn="ctr"/>
                      <a:r>
                        <a:rPr lang="en-AU" sz="1400"/>
                        <a:t>1</a:t>
                      </a:r>
                    </a:p>
                  </a:txBody>
                  <a:tcPr/>
                </a:tc>
                <a:extLst>
                  <a:ext uri="{0D108BD9-81ED-4DB2-BD59-A6C34878D82A}">
                    <a16:rowId xmlns:a16="http://schemas.microsoft.com/office/drawing/2014/main" val="1236689744"/>
                  </a:ext>
                </a:extLst>
              </a:tr>
              <a:tr h="304407">
                <a:tc>
                  <a:txBody>
                    <a:bodyPr/>
                    <a:lstStyle/>
                    <a:p>
                      <a:pPr algn="ctr"/>
                      <a:r>
                        <a:rPr lang="en-AU" sz="1400"/>
                        <a:t>20</a:t>
                      </a:r>
                    </a:p>
                  </a:txBody>
                  <a:tcPr/>
                </a:tc>
                <a:tc>
                  <a:txBody>
                    <a:bodyPr/>
                    <a:lstStyle/>
                    <a:p>
                      <a:pPr algn="ctr"/>
                      <a:r>
                        <a:rPr lang="en-AU" sz="1400"/>
                        <a:t>1</a:t>
                      </a:r>
                    </a:p>
                  </a:txBody>
                  <a:tcPr/>
                </a:tc>
                <a:extLst>
                  <a:ext uri="{0D108BD9-81ED-4DB2-BD59-A6C34878D82A}">
                    <a16:rowId xmlns:a16="http://schemas.microsoft.com/office/drawing/2014/main" val="1275704150"/>
                  </a:ext>
                </a:extLst>
              </a:tr>
              <a:tr h="304407">
                <a:tc>
                  <a:txBody>
                    <a:bodyPr/>
                    <a:lstStyle/>
                    <a:p>
                      <a:pPr algn="ctr"/>
                      <a:r>
                        <a:rPr lang="en-AU" sz="1400"/>
                        <a:t>21</a:t>
                      </a:r>
                    </a:p>
                  </a:txBody>
                  <a:tcPr/>
                </a:tc>
                <a:tc>
                  <a:txBody>
                    <a:bodyPr/>
                    <a:lstStyle/>
                    <a:p>
                      <a:pPr algn="ctr"/>
                      <a:r>
                        <a:rPr lang="en-AU" sz="1400"/>
                        <a:t>1</a:t>
                      </a:r>
                    </a:p>
                  </a:txBody>
                  <a:tcPr/>
                </a:tc>
                <a:extLst>
                  <a:ext uri="{0D108BD9-81ED-4DB2-BD59-A6C34878D82A}">
                    <a16:rowId xmlns:a16="http://schemas.microsoft.com/office/drawing/2014/main" val="3636814239"/>
                  </a:ext>
                </a:extLst>
              </a:tr>
              <a:tr h="304407">
                <a:tc>
                  <a:txBody>
                    <a:bodyPr/>
                    <a:lstStyle/>
                    <a:p>
                      <a:pPr algn="ctr"/>
                      <a:r>
                        <a:rPr lang="en-AU" sz="1400"/>
                        <a:t>22</a:t>
                      </a:r>
                    </a:p>
                  </a:txBody>
                  <a:tcPr/>
                </a:tc>
                <a:tc>
                  <a:txBody>
                    <a:bodyPr/>
                    <a:lstStyle/>
                    <a:p>
                      <a:pPr algn="ctr"/>
                      <a:r>
                        <a:rPr lang="en-AU" sz="1400"/>
                        <a:t>1</a:t>
                      </a:r>
                    </a:p>
                  </a:txBody>
                  <a:tcPr/>
                </a:tc>
                <a:extLst>
                  <a:ext uri="{0D108BD9-81ED-4DB2-BD59-A6C34878D82A}">
                    <a16:rowId xmlns:a16="http://schemas.microsoft.com/office/drawing/2014/main" val="3752415754"/>
                  </a:ext>
                </a:extLst>
              </a:tr>
              <a:tr h="304407">
                <a:tc>
                  <a:txBody>
                    <a:bodyPr/>
                    <a:lstStyle/>
                    <a:p>
                      <a:pPr algn="ctr"/>
                      <a:r>
                        <a:rPr lang="en-AU" sz="1400"/>
                        <a:t>23</a:t>
                      </a:r>
                    </a:p>
                  </a:txBody>
                  <a:tcPr/>
                </a:tc>
                <a:tc>
                  <a:txBody>
                    <a:bodyPr/>
                    <a:lstStyle/>
                    <a:p>
                      <a:pPr algn="ctr"/>
                      <a:r>
                        <a:rPr lang="en-AU" sz="1400"/>
                        <a:t>2</a:t>
                      </a:r>
                    </a:p>
                  </a:txBody>
                  <a:tcPr/>
                </a:tc>
                <a:extLst>
                  <a:ext uri="{0D108BD9-81ED-4DB2-BD59-A6C34878D82A}">
                    <a16:rowId xmlns:a16="http://schemas.microsoft.com/office/drawing/2014/main" val="1587961223"/>
                  </a:ext>
                </a:extLst>
              </a:tr>
              <a:tr h="304407">
                <a:tc>
                  <a:txBody>
                    <a:bodyPr/>
                    <a:lstStyle/>
                    <a:p>
                      <a:pPr algn="ctr"/>
                      <a:r>
                        <a:rPr lang="en-AU" sz="1400"/>
                        <a:t>24</a:t>
                      </a:r>
                    </a:p>
                  </a:txBody>
                  <a:tcPr/>
                </a:tc>
                <a:tc>
                  <a:txBody>
                    <a:bodyPr/>
                    <a:lstStyle/>
                    <a:p>
                      <a:pPr algn="ctr"/>
                      <a:r>
                        <a:rPr lang="en-AU" sz="1400"/>
                        <a:t>1</a:t>
                      </a:r>
                    </a:p>
                  </a:txBody>
                  <a:tcPr/>
                </a:tc>
                <a:extLst>
                  <a:ext uri="{0D108BD9-81ED-4DB2-BD59-A6C34878D82A}">
                    <a16:rowId xmlns:a16="http://schemas.microsoft.com/office/drawing/2014/main" val="3788271189"/>
                  </a:ext>
                </a:extLst>
              </a:tr>
              <a:tr h="304407">
                <a:tc>
                  <a:txBody>
                    <a:bodyPr/>
                    <a:lstStyle/>
                    <a:p>
                      <a:pPr algn="ctr"/>
                      <a:r>
                        <a:rPr lang="en-AU" sz="1400"/>
                        <a:t>25</a:t>
                      </a:r>
                    </a:p>
                  </a:txBody>
                  <a:tcPr/>
                </a:tc>
                <a:tc>
                  <a:txBody>
                    <a:bodyPr/>
                    <a:lstStyle/>
                    <a:p>
                      <a:pPr algn="ctr"/>
                      <a:r>
                        <a:rPr lang="en-AU" sz="1400"/>
                        <a:t>1</a:t>
                      </a:r>
                    </a:p>
                  </a:txBody>
                  <a:tcPr/>
                </a:tc>
                <a:extLst>
                  <a:ext uri="{0D108BD9-81ED-4DB2-BD59-A6C34878D82A}">
                    <a16:rowId xmlns:a16="http://schemas.microsoft.com/office/drawing/2014/main" val="3675219911"/>
                  </a:ext>
                </a:extLst>
              </a:tr>
              <a:tr h="304407">
                <a:tc>
                  <a:txBody>
                    <a:bodyPr/>
                    <a:lstStyle/>
                    <a:p>
                      <a:pPr algn="ctr"/>
                      <a:r>
                        <a:rPr lang="en-AU" sz="1400"/>
                        <a:t>26</a:t>
                      </a:r>
                    </a:p>
                  </a:txBody>
                  <a:tcPr/>
                </a:tc>
                <a:tc>
                  <a:txBody>
                    <a:bodyPr/>
                    <a:lstStyle/>
                    <a:p>
                      <a:pPr algn="ctr"/>
                      <a:r>
                        <a:rPr lang="en-AU" sz="1400"/>
                        <a:t>0</a:t>
                      </a:r>
                    </a:p>
                  </a:txBody>
                  <a:tcPr/>
                </a:tc>
                <a:extLst>
                  <a:ext uri="{0D108BD9-81ED-4DB2-BD59-A6C34878D82A}">
                    <a16:rowId xmlns:a16="http://schemas.microsoft.com/office/drawing/2014/main" val="1304399482"/>
                  </a:ext>
                </a:extLst>
              </a:tr>
              <a:tr h="304407">
                <a:tc>
                  <a:txBody>
                    <a:bodyPr/>
                    <a:lstStyle/>
                    <a:p>
                      <a:pPr algn="ctr"/>
                      <a:r>
                        <a:rPr lang="en-AU" sz="1400"/>
                        <a:t>27</a:t>
                      </a:r>
                    </a:p>
                  </a:txBody>
                  <a:tcPr/>
                </a:tc>
                <a:tc>
                  <a:txBody>
                    <a:bodyPr/>
                    <a:lstStyle/>
                    <a:p>
                      <a:pPr algn="ctr"/>
                      <a:r>
                        <a:rPr lang="en-AU" sz="1400"/>
                        <a:t>1</a:t>
                      </a:r>
                    </a:p>
                  </a:txBody>
                  <a:tcPr/>
                </a:tc>
                <a:extLst>
                  <a:ext uri="{0D108BD9-81ED-4DB2-BD59-A6C34878D82A}">
                    <a16:rowId xmlns:a16="http://schemas.microsoft.com/office/drawing/2014/main" val="1074687997"/>
                  </a:ext>
                </a:extLst>
              </a:tr>
              <a:tr h="304407">
                <a:tc>
                  <a:txBody>
                    <a:bodyPr/>
                    <a:lstStyle/>
                    <a:p>
                      <a:pPr algn="ctr"/>
                      <a:r>
                        <a:rPr lang="en-AU" sz="1400"/>
                        <a:t>28</a:t>
                      </a:r>
                    </a:p>
                  </a:txBody>
                  <a:tcPr/>
                </a:tc>
                <a:tc>
                  <a:txBody>
                    <a:bodyPr/>
                    <a:lstStyle/>
                    <a:p>
                      <a:pPr algn="ctr"/>
                      <a:r>
                        <a:rPr lang="en-AU" sz="1400"/>
                        <a:t>1</a:t>
                      </a:r>
                    </a:p>
                  </a:txBody>
                  <a:tcPr/>
                </a:tc>
                <a:extLst>
                  <a:ext uri="{0D108BD9-81ED-4DB2-BD59-A6C34878D82A}">
                    <a16:rowId xmlns:a16="http://schemas.microsoft.com/office/drawing/2014/main" val="467014528"/>
                  </a:ext>
                </a:extLst>
              </a:tr>
              <a:tr h="304407">
                <a:tc>
                  <a:txBody>
                    <a:bodyPr/>
                    <a:lstStyle/>
                    <a:p>
                      <a:pPr algn="ctr"/>
                      <a:r>
                        <a:rPr lang="en-AU" sz="1400"/>
                        <a:t>29</a:t>
                      </a:r>
                    </a:p>
                  </a:txBody>
                  <a:tcPr/>
                </a:tc>
                <a:tc>
                  <a:txBody>
                    <a:bodyPr/>
                    <a:lstStyle/>
                    <a:p>
                      <a:pPr algn="ctr"/>
                      <a:r>
                        <a:rPr lang="en-AU" sz="1400"/>
                        <a:t>2</a:t>
                      </a:r>
                    </a:p>
                  </a:txBody>
                  <a:tcPr/>
                </a:tc>
                <a:extLst>
                  <a:ext uri="{0D108BD9-81ED-4DB2-BD59-A6C34878D82A}">
                    <a16:rowId xmlns:a16="http://schemas.microsoft.com/office/drawing/2014/main" val="3875311781"/>
                  </a:ext>
                </a:extLst>
              </a:tr>
              <a:tr h="304407">
                <a:tc>
                  <a:txBody>
                    <a:bodyPr/>
                    <a:lstStyle/>
                    <a:p>
                      <a:pPr algn="ctr"/>
                      <a:r>
                        <a:rPr lang="en-AU" sz="1400"/>
                        <a:t>30</a:t>
                      </a:r>
                    </a:p>
                  </a:txBody>
                  <a:tcPr/>
                </a:tc>
                <a:tc>
                  <a:txBody>
                    <a:bodyPr/>
                    <a:lstStyle/>
                    <a:p>
                      <a:pPr algn="ctr"/>
                      <a:r>
                        <a:rPr lang="en-AU" sz="1400"/>
                        <a:t>1</a:t>
                      </a:r>
                    </a:p>
                  </a:txBody>
                  <a:tcPr/>
                </a:tc>
                <a:extLst>
                  <a:ext uri="{0D108BD9-81ED-4DB2-BD59-A6C34878D82A}">
                    <a16:rowId xmlns:a16="http://schemas.microsoft.com/office/drawing/2014/main" val="3288961644"/>
                  </a:ext>
                </a:extLst>
              </a:tr>
              <a:tr h="304407">
                <a:tc>
                  <a:txBody>
                    <a:bodyPr/>
                    <a:lstStyle/>
                    <a:p>
                      <a:pPr algn="ctr"/>
                      <a:r>
                        <a:rPr lang="en-AU" sz="1400"/>
                        <a:t>31</a:t>
                      </a:r>
                    </a:p>
                  </a:txBody>
                  <a:tcPr/>
                </a:tc>
                <a:tc>
                  <a:txBody>
                    <a:bodyPr/>
                    <a:lstStyle/>
                    <a:p>
                      <a:pPr algn="ctr"/>
                      <a:r>
                        <a:rPr lang="en-AU" sz="1400" dirty="0"/>
                        <a:t>1</a:t>
                      </a:r>
                    </a:p>
                  </a:txBody>
                  <a:tcPr/>
                </a:tc>
                <a:extLst>
                  <a:ext uri="{0D108BD9-81ED-4DB2-BD59-A6C34878D82A}">
                    <a16:rowId xmlns:a16="http://schemas.microsoft.com/office/drawing/2014/main" val="1042449833"/>
                  </a:ext>
                </a:extLst>
              </a:tr>
            </a:tbl>
          </a:graphicData>
        </a:graphic>
      </p:graphicFrame>
      <p:graphicFrame>
        <p:nvGraphicFramePr>
          <p:cNvPr id="8" name="Table 7" descr="A table of cars and frequency. ">
            <a:extLst>
              <a:ext uri="{FF2B5EF4-FFF2-40B4-BE49-F238E27FC236}">
                <a16:creationId xmlns:a16="http://schemas.microsoft.com/office/drawing/2014/main" id="{BE58EFD5-CA54-609B-A741-83D9ABD791A5}"/>
              </a:ext>
            </a:extLst>
          </p:cNvPr>
          <p:cNvGraphicFramePr>
            <a:graphicFrameLocks noGrp="1"/>
          </p:cNvGraphicFramePr>
          <p:nvPr>
            <p:extLst>
              <p:ext uri="{D42A27DB-BD31-4B8C-83A1-F6EECF244321}">
                <p14:modId xmlns:p14="http://schemas.microsoft.com/office/powerpoint/2010/main" val="3794629727"/>
              </p:ext>
            </p:extLst>
          </p:nvPr>
        </p:nvGraphicFramePr>
        <p:xfrm>
          <a:off x="4961445" y="1567086"/>
          <a:ext cx="1907706" cy="4751530"/>
        </p:xfrm>
        <a:graphic>
          <a:graphicData uri="http://schemas.openxmlformats.org/drawingml/2006/table">
            <a:tbl>
              <a:tblPr firstRow="1" bandRow="1">
                <a:tableStyleId>{5A111915-BE36-4E01-A7E5-04B1672EAD32}</a:tableStyleId>
              </a:tblPr>
              <a:tblGrid>
                <a:gridCol w="755414">
                  <a:extLst>
                    <a:ext uri="{9D8B030D-6E8A-4147-A177-3AD203B41FA5}">
                      <a16:colId xmlns:a16="http://schemas.microsoft.com/office/drawing/2014/main" val="2090874634"/>
                    </a:ext>
                  </a:extLst>
                </a:gridCol>
                <a:gridCol w="1152292">
                  <a:extLst>
                    <a:ext uri="{9D8B030D-6E8A-4147-A177-3AD203B41FA5}">
                      <a16:colId xmlns:a16="http://schemas.microsoft.com/office/drawing/2014/main" val="3969736787"/>
                    </a:ext>
                  </a:extLst>
                </a:gridCol>
              </a:tblGrid>
              <a:tr h="484330">
                <a:tc>
                  <a:txBody>
                    <a:bodyPr/>
                    <a:lstStyle/>
                    <a:p>
                      <a:r>
                        <a:rPr lang="en-AU" sz="1400"/>
                        <a:t>Cars</a:t>
                      </a:r>
                    </a:p>
                  </a:txBody>
                  <a:tcPr/>
                </a:tc>
                <a:tc>
                  <a:txBody>
                    <a:bodyPr/>
                    <a:lstStyle/>
                    <a:p>
                      <a:r>
                        <a:rPr lang="en-AU" sz="1400"/>
                        <a:t>Frequency</a:t>
                      </a:r>
                    </a:p>
                  </a:txBody>
                  <a:tcPr/>
                </a:tc>
                <a:extLst>
                  <a:ext uri="{0D108BD9-81ED-4DB2-BD59-A6C34878D82A}">
                    <a16:rowId xmlns:a16="http://schemas.microsoft.com/office/drawing/2014/main" val="2283429360"/>
                  </a:ext>
                </a:extLst>
              </a:tr>
              <a:tr h="303999">
                <a:tc>
                  <a:txBody>
                    <a:bodyPr/>
                    <a:lstStyle/>
                    <a:p>
                      <a:pPr algn="ctr"/>
                      <a:r>
                        <a:rPr lang="en-AU" sz="1400"/>
                        <a:t>32</a:t>
                      </a:r>
                    </a:p>
                  </a:txBody>
                  <a:tcPr/>
                </a:tc>
                <a:tc>
                  <a:txBody>
                    <a:bodyPr/>
                    <a:lstStyle/>
                    <a:p>
                      <a:pPr algn="ctr"/>
                      <a:r>
                        <a:rPr lang="en-AU" sz="1400"/>
                        <a:t>1</a:t>
                      </a:r>
                    </a:p>
                  </a:txBody>
                  <a:tcPr/>
                </a:tc>
                <a:extLst>
                  <a:ext uri="{0D108BD9-81ED-4DB2-BD59-A6C34878D82A}">
                    <a16:rowId xmlns:a16="http://schemas.microsoft.com/office/drawing/2014/main" val="2733202448"/>
                  </a:ext>
                </a:extLst>
              </a:tr>
              <a:tr h="303999">
                <a:tc>
                  <a:txBody>
                    <a:bodyPr/>
                    <a:lstStyle/>
                    <a:p>
                      <a:pPr algn="ctr"/>
                      <a:r>
                        <a:rPr lang="en-AU" sz="1400"/>
                        <a:t>33</a:t>
                      </a:r>
                    </a:p>
                  </a:txBody>
                  <a:tcPr/>
                </a:tc>
                <a:tc>
                  <a:txBody>
                    <a:bodyPr/>
                    <a:lstStyle/>
                    <a:p>
                      <a:pPr algn="ctr"/>
                      <a:r>
                        <a:rPr lang="en-AU" sz="1400"/>
                        <a:t>1</a:t>
                      </a:r>
                    </a:p>
                  </a:txBody>
                  <a:tcPr/>
                </a:tc>
                <a:extLst>
                  <a:ext uri="{0D108BD9-81ED-4DB2-BD59-A6C34878D82A}">
                    <a16:rowId xmlns:a16="http://schemas.microsoft.com/office/drawing/2014/main" val="1903300639"/>
                  </a:ext>
                </a:extLst>
              </a:tr>
              <a:tr h="303999">
                <a:tc>
                  <a:txBody>
                    <a:bodyPr/>
                    <a:lstStyle/>
                    <a:p>
                      <a:pPr algn="ctr"/>
                      <a:r>
                        <a:rPr lang="en-AU" sz="1400"/>
                        <a:t>34</a:t>
                      </a:r>
                    </a:p>
                  </a:txBody>
                  <a:tcPr/>
                </a:tc>
                <a:tc>
                  <a:txBody>
                    <a:bodyPr/>
                    <a:lstStyle/>
                    <a:p>
                      <a:pPr algn="ctr"/>
                      <a:r>
                        <a:rPr lang="en-AU" sz="1400"/>
                        <a:t>1</a:t>
                      </a:r>
                    </a:p>
                  </a:txBody>
                  <a:tcPr/>
                </a:tc>
                <a:extLst>
                  <a:ext uri="{0D108BD9-81ED-4DB2-BD59-A6C34878D82A}">
                    <a16:rowId xmlns:a16="http://schemas.microsoft.com/office/drawing/2014/main" val="58870728"/>
                  </a:ext>
                </a:extLst>
              </a:tr>
              <a:tr h="303999">
                <a:tc>
                  <a:txBody>
                    <a:bodyPr/>
                    <a:lstStyle/>
                    <a:p>
                      <a:pPr algn="ctr"/>
                      <a:r>
                        <a:rPr lang="en-AU" sz="1400"/>
                        <a:t>35</a:t>
                      </a:r>
                    </a:p>
                  </a:txBody>
                  <a:tcPr/>
                </a:tc>
                <a:tc>
                  <a:txBody>
                    <a:bodyPr/>
                    <a:lstStyle/>
                    <a:p>
                      <a:pPr algn="ctr"/>
                      <a:r>
                        <a:rPr lang="en-AU" sz="1400"/>
                        <a:t>1</a:t>
                      </a:r>
                    </a:p>
                  </a:txBody>
                  <a:tcPr/>
                </a:tc>
                <a:extLst>
                  <a:ext uri="{0D108BD9-81ED-4DB2-BD59-A6C34878D82A}">
                    <a16:rowId xmlns:a16="http://schemas.microsoft.com/office/drawing/2014/main" val="3809470780"/>
                  </a:ext>
                </a:extLst>
              </a:tr>
              <a:tr h="303999">
                <a:tc>
                  <a:txBody>
                    <a:bodyPr/>
                    <a:lstStyle/>
                    <a:p>
                      <a:pPr algn="ctr"/>
                      <a:r>
                        <a:rPr lang="en-AU" sz="1400"/>
                        <a:t>36</a:t>
                      </a:r>
                    </a:p>
                  </a:txBody>
                  <a:tcPr/>
                </a:tc>
                <a:tc>
                  <a:txBody>
                    <a:bodyPr/>
                    <a:lstStyle/>
                    <a:p>
                      <a:pPr algn="ctr"/>
                      <a:r>
                        <a:rPr lang="en-AU" sz="1400"/>
                        <a:t>1</a:t>
                      </a:r>
                    </a:p>
                  </a:txBody>
                  <a:tcPr/>
                </a:tc>
                <a:extLst>
                  <a:ext uri="{0D108BD9-81ED-4DB2-BD59-A6C34878D82A}">
                    <a16:rowId xmlns:a16="http://schemas.microsoft.com/office/drawing/2014/main" val="3050251549"/>
                  </a:ext>
                </a:extLst>
              </a:tr>
              <a:tr h="303999">
                <a:tc>
                  <a:txBody>
                    <a:bodyPr/>
                    <a:lstStyle/>
                    <a:p>
                      <a:pPr algn="ctr"/>
                      <a:r>
                        <a:rPr lang="en-AU" sz="1400"/>
                        <a:t>37</a:t>
                      </a:r>
                    </a:p>
                  </a:txBody>
                  <a:tcPr/>
                </a:tc>
                <a:tc>
                  <a:txBody>
                    <a:bodyPr/>
                    <a:lstStyle/>
                    <a:p>
                      <a:pPr algn="ctr"/>
                      <a:r>
                        <a:rPr lang="en-AU" sz="1400"/>
                        <a:t>0</a:t>
                      </a:r>
                    </a:p>
                  </a:txBody>
                  <a:tcPr/>
                </a:tc>
                <a:extLst>
                  <a:ext uri="{0D108BD9-81ED-4DB2-BD59-A6C34878D82A}">
                    <a16:rowId xmlns:a16="http://schemas.microsoft.com/office/drawing/2014/main" val="282747443"/>
                  </a:ext>
                </a:extLst>
              </a:tr>
              <a:tr h="303999">
                <a:tc>
                  <a:txBody>
                    <a:bodyPr/>
                    <a:lstStyle/>
                    <a:p>
                      <a:pPr algn="ctr"/>
                      <a:r>
                        <a:rPr lang="en-AU" sz="1400"/>
                        <a:t>38</a:t>
                      </a:r>
                    </a:p>
                  </a:txBody>
                  <a:tcPr/>
                </a:tc>
                <a:tc>
                  <a:txBody>
                    <a:bodyPr/>
                    <a:lstStyle/>
                    <a:p>
                      <a:pPr algn="ctr"/>
                      <a:r>
                        <a:rPr lang="en-AU" sz="1400"/>
                        <a:t>1</a:t>
                      </a:r>
                    </a:p>
                  </a:txBody>
                  <a:tcPr/>
                </a:tc>
                <a:extLst>
                  <a:ext uri="{0D108BD9-81ED-4DB2-BD59-A6C34878D82A}">
                    <a16:rowId xmlns:a16="http://schemas.microsoft.com/office/drawing/2014/main" val="120147424"/>
                  </a:ext>
                </a:extLst>
              </a:tr>
              <a:tr h="303999">
                <a:tc>
                  <a:txBody>
                    <a:bodyPr/>
                    <a:lstStyle/>
                    <a:p>
                      <a:pPr algn="ctr"/>
                      <a:r>
                        <a:rPr lang="en-AU" sz="1400"/>
                        <a:t>39</a:t>
                      </a:r>
                    </a:p>
                  </a:txBody>
                  <a:tcPr/>
                </a:tc>
                <a:tc>
                  <a:txBody>
                    <a:bodyPr/>
                    <a:lstStyle/>
                    <a:p>
                      <a:pPr algn="ctr"/>
                      <a:r>
                        <a:rPr lang="en-AU" sz="1400"/>
                        <a:t>1</a:t>
                      </a:r>
                    </a:p>
                  </a:txBody>
                  <a:tcPr/>
                </a:tc>
                <a:extLst>
                  <a:ext uri="{0D108BD9-81ED-4DB2-BD59-A6C34878D82A}">
                    <a16:rowId xmlns:a16="http://schemas.microsoft.com/office/drawing/2014/main" val="2801984637"/>
                  </a:ext>
                </a:extLst>
              </a:tr>
              <a:tr h="303999">
                <a:tc>
                  <a:txBody>
                    <a:bodyPr/>
                    <a:lstStyle/>
                    <a:p>
                      <a:pPr algn="ctr"/>
                      <a:r>
                        <a:rPr lang="en-AU" sz="1400"/>
                        <a:t>40</a:t>
                      </a:r>
                    </a:p>
                  </a:txBody>
                  <a:tcPr/>
                </a:tc>
                <a:tc>
                  <a:txBody>
                    <a:bodyPr/>
                    <a:lstStyle/>
                    <a:p>
                      <a:pPr algn="ctr"/>
                      <a:r>
                        <a:rPr lang="en-AU" sz="1400"/>
                        <a:t>1</a:t>
                      </a:r>
                    </a:p>
                  </a:txBody>
                  <a:tcPr/>
                </a:tc>
                <a:extLst>
                  <a:ext uri="{0D108BD9-81ED-4DB2-BD59-A6C34878D82A}">
                    <a16:rowId xmlns:a16="http://schemas.microsoft.com/office/drawing/2014/main" val="3217602408"/>
                  </a:ext>
                </a:extLst>
              </a:tr>
              <a:tr h="303999">
                <a:tc>
                  <a:txBody>
                    <a:bodyPr/>
                    <a:lstStyle/>
                    <a:p>
                      <a:pPr algn="ctr"/>
                      <a:r>
                        <a:rPr lang="en-AU" sz="1400"/>
                        <a:t>41</a:t>
                      </a:r>
                    </a:p>
                  </a:txBody>
                  <a:tcPr/>
                </a:tc>
                <a:tc>
                  <a:txBody>
                    <a:bodyPr/>
                    <a:lstStyle/>
                    <a:p>
                      <a:pPr algn="ctr"/>
                      <a:r>
                        <a:rPr lang="en-AU" sz="1400"/>
                        <a:t>2</a:t>
                      </a:r>
                    </a:p>
                  </a:txBody>
                  <a:tcPr/>
                </a:tc>
                <a:extLst>
                  <a:ext uri="{0D108BD9-81ED-4DB2-BD59-A6C34878D82A}">
                    <a16:rowId xmlns:a16="http://schemas.microsoft.com/office/drawing/2014/main" val="1480740866"/>
                  </a:ext>
                </a:extLst>
              </a:tr>
              <a:tr h="303999">
                <a:tc>
                  <a:txBody>
                    <a:bodyPr/>
                    <a:lstStyle/>
                    <a:p>
                      <a:pPr algn="ctr"/>
                      <a:r>
                        <a:rPr lang="en-AU" sz="1400"/>
                        <a:t>42</a:t>
                      </a:r>
                    </a:p>
                  </a:txBody>
                  <a:tcPr/>
                </a:tc>
                <a:tc>
                  <a:txBody>
                    <a:bodyPr/>
                    <a:lstStyle/>
                    <a:p>
                      <a:pPr algn="ctr"/>
                      <a:r>
                        <a:rPr lang="en-AU" sz="1400"/>
                        <a:t>1</a:t>
                      </a:r>
                    </a:p>
                  </a:txBody>
                  <a:tcPr/>
                </a:tc>
                <a:extLst>
                  <a:ext uri="{0D108BD9-81ED-4DB2-BD59-A6C34878D82A}">
                    <a16:rowId xmlns:a16="http://schemas.microsoft.com/office/drawing/2014/main" val="3396347025"/>
                  </a:ext>
                </a:extLst>
              </a:tr>
              <a:tr h="303999">
                <a:tc>
                  <a:txBody>
                    <a:bodyPr/>
                    <a:lstStyle/>
                    <a:p>
                      <a:pPr algn="ctr"/>
                      <a:r>
                        <a:rPr lang="en-AU" sz="1400"/>
                        <a:t>43</a:t>
                      </a:r>
                    </a:p>
                  </a:txBody>
                  <a:tcPr/>
                </a:tc>
                <a:tc>
                  <a:txBody>
                    <a:bodyPr/>
                    <a:lstStyle/>
                    <a:p>
                      <a:pPr algn="ctr"/>
                      <a:r>
                        <a:rPr lang="en-AU" sz="1400"/>
                        <a:t>0</a:t>
                      </a:r>
                    </a:p>
                  </a:txBody>
                  <a:tcPr/>
                </a:tc>
                <a:extLst>
                  <a:ext uri="{0D108BD9-81ED-4DB2-BD59-A6C34878D82A}">
                    <a16:rowId xmlns:a16="http://schemas.microsoft.com/office/drawing/2014/main" val="1419922214"/>
                  </a:ext>
                </a:extLst>
              </a:tr>
              <a:tr h="303999">
                <a:tc>
                  <a:txBody>
                    <a:bodyPr/>
                    <a:lstStyle/>
                    <a:p>
                      <a:pPr algn="ctr"/>
                      <a:r>
                        <a:rPr lang="en-AU" sz="1400"/>
                        <a:t>44</a:t>
                      </a:r>
                    </a:p>
                  </a:txBody>
                  <a:tcPr/>
                </a:tc>
                <a:tc>
                  <a:txBody>
                    <a:bodyPr/>
                    <a:lstStyle/>
                    <a:p>
                      <a:pPr algn="ctr"/>
                      <a:r>
                        <a:rPr lang="en-AU" sz="1400"/>
                        <a:t>1</a:t>
                      </a:r>
                    </a:p>
                  </a:txBody>
                  <a:tcPr/>
                </a:tc>
                <a:extLst>
                  <a:ext uri="{0D108BD9-81ED-4DB2-BD59-A6C34878D82A}">
                    <a16:rowId xmlns:a16="http://schemas.microsoft.com/office/drawing/2014/main" val="3269757585"/>
                  </a:ext>
                </a:extLst>
              </a:tr>
              <a:tr h="303999">
                <a:tc>
                  <a:txBody>
                    <a:bodyPr/>
                    <a:lstStyle/>
                    <a:p>
                      <a:pPr algn="ctr"/>
                      <a:r>
                        <a:rPr lang="en-AU" sz="1400"/>
                        <a:t>45</a:t>
                      </a:r>
                    </a:p>
                  </a:txBody>
                  <a:tcPr/>
                </a:tc>
                <a:tc>
                  <a:txBody>
                    <a:bodyPr/>
                    <a:lstStyle/>
                    <a:p>
                      <a:pPr algn="ctr"/>
                      <a:r>
                        <a:rPr lang="en-AU" sz="1400" dirty="0"/>
                        <a:t>1</a:t>
                      </a:r>
                    </a:p>
                  </a:txBody>
                  <a:tcPr/>
                </a:tc>
                <a:extLst>
                  <a:ext uri="{0D108BD9-81ED-4DB2-BD59-A6C34878D82A}">
                    <a16:rowId xmlns:a16="http://schemas.microsoft.com/office/drawing/2014/main" val="1883681624"/>
                  </a:ext>
                </a:extLst>
              </a:tr>
            </a:tbl>
          </a:graphicData>
        </a:graphic>
      </p:graphicFrame>
      <p:graphicFrame>
        <p:nvGraphicFramePr>
          <p:cNvPr id="9" name="Table 8" descr="A table of cars and frequency. ">
            <a:extLst>
              <a:ext uri="{FF2B5EF4-FFF2-40B4-BE49-F238E27FC236}">
                <a16:creationId xmlns:a16="http://schemas.microsoft.com/office/drawing/2014/main" id="{42AE97B6-BC7B-0EFD-06B8-018EEB7F091E}"/>
              </a:ext>
            </a:extLst>
          </p:cNvPr>
          <p:cNvGraphicFramePr>
            <a:graphicFrameLocks noGrp="1"/>
          </p:cNvGraphicFramePr>
          <p:nvPr>
            <p:extLst>
              <p:ext uri="{D42A27DB-BD31-4B8C-83A1-F6EECF244321}">
                <p14:modId xmlns:p14="http://schemas.microsoft.com/office/powerpoint/2010/main" val="878069646"/>
              </p:ext>
            </p:extLst>
          </p:nvPr>
        </p:nvGraphicFramePr>
        <p:xfrm>
          <a:off x="7091638" y="1567086"/>
          <a:ext cx="2103637" cy="4764986"/>
        </p:xfrm>
        <a:graphic>
          <a:graphicData uri="http://schemas.openxmlformats.org/drawingml/2006/table">
            <a:tbl>
              <a:tblPr firstRow="1" bandRow="1">
                <a:tableStyleId>{5A111915-BE36-4E01-A7E5-04B1672EAD32}</a:tableStyleId>
              </a:tblPr>
              <a:tblGrid>
                <a:gridCol w="902216">
                  <a:extLst>
                    <a:ext uri="{9D8B030D-6E8A-4147-A177-3AD203B41FA5}">
                      <a16:colId xmlns:a16="http://schemas.microsoft.com/office/drawing/2014/main" val="2976144855"/>
                    </a:ext>
                  </a:extLst>
                </a:gridCol>
                <a:gridCol w="1201421">
                  <a:extLst>
                    <a:ext uri="{9D8B030D-6E8A-4147-A177-3AD203B41FA5}">
                      <a16:colId xmlns:a16="http://schemas.microsoft.com/office/drawing/2014/main" val="4042707263"/>
                    </a:ext>
                  </a:extLst>
                </a:gridCol>
              </a:tblGrid>
              <a:tr h="497786">
                <a:tc>
                  <a:txBody>
                    <a:bodyPr/>
                    <a:lstStyle/>
                    <a:p>
                      <a:r>
                        <a:rPr lang="en-AU" sz="1400"/>
                        <a:t>Cars</a:t>
                      </a:r>
                    </a:p>
                  </a:txBody>
                  <a:tcPr/>
                </a:tc>
                <a:tc>
                  <a:txBody>
                    <a:bodyPr/>
                    <a:lstStyle/>
                    <a:p>
                      <a:r>
                        <a:rPr lang="en-AU" sz="1400"/>
                        <a:t>Frequency</a:t>
                      </a:r>
                    </a:p>
                  </a:txBody>
                  <a:tcPr/>
                </a:tc>
                <a:extLst>
                  <a:ext uri="{0D108BD9-81ED-4DB2-BD59-A6C34878D82A}">
                    <a16:rowId xmlns:a16="http://schemas.microsoft.com/office/drawing/2014/main" val="3715267763"/>
                  </a:ext>
                </a:extLst>
              </a:tr>
              <a:tr h="304288">
                <a:tc>
                  <a:txBody>
                    <a:bodyPr/>
                    <a:lstStyle/>
                    <a:p>
                      <a:pPr algn="ctr"/>
                      <a:r>
                        <a:rPr lang="en-AU" sz="1400"/>
                        <a:t>46</a:t>
                      </a:r>
                    </a:p>
                  </a:txBody>
                  <a:tcPr/>
                </a:tc>
                <a:tc>
                  <a:txBody>
                    <a:bodyPr/>
                    <a:lstStyle/>
                    <a:p>
                      <a:pPr algn="ctr"/>
                      <a:r>
                        <a:rPr lang="en-AU" sz="1400"/>
                        <a:t>1</a:t>
                      </a:r>
                    </a:p>
                  </a:txBody>
                  <a:tcPr/>
                </a:tc>
                <a:extLst>
                  <a:ext uri="{0D108BD9-81ED-4DB2-BD59-A6C34878D82A}">
                    <a16:rowId xmlns:a16="http://schemas.microsoft.com/office/drawing/2014/main" val="1694062330"/>
                  </a:ext>
                </a:extLst>
              </a:tr>
              <a:tr h="304288">
                <a:tc>
                  <a:txBody>
                    <a:bodyPr/>
                    <a:lstStyle/>
                    <a:p>
                      <a:pPr algn="ctr"/>
                      <a:r>
                        <a:rPr lang="en-AU" sz="1400"/>
                        <a:t>47</a:t>
                      </a:r>
                    </a:p>
                  </a:txBody>
                  <a:tcPr/>
                </a:tc>
                <a:tc>
                  <a:txBody>
                    <a:bodyPr/>
                    <a:lstStyle/>
                    <a:p>
                      <a:pPr algn="ctr"/>
                      <a:r>
                        <a:rPr lang="en-AU" sz="1400"/>
                        <a:t>2</a:t>
                      </a:r>
                    </a:p>
                  </a:txBody>
                  <a:tcPr/>
                </a:tc>
                <a:extLst>
                  <a:ext uri="{0D108BD9-81ED-4DB2-BD59-A6C34878D82A}">
                    <a16:rowId xmlns:a16="http://schemas.microsoft.com/office/drawing/2014/main" val="2525018605"/>
                  </a:ext>
                </a:extLst>
              </a:tr>
              <a:tr h="304288">
                <a:tc>
                  <a:txBody>
                    <a:bodyPr/>
                    <a:lstStyle/>
                    <a:p>
                      <a:pPr algn="ctr"/>
                      <a:r>
                        <a:rPr lang="en-AU" sz="1400"/>
                        <a:t>48</a:t>
                      </a:r>
                    </a:p>
                  </a:txBody>
                  <a:tcPr/>
                </a:tc>
                <a:tc>
                  <a:txBody>
                    <a:bodyPr/>
                    <a:lstStyle/>
                    <a:p>
                      <a:pPr algn="ctr"/>
                      <a:r>
                        <a:rPr lang="en-AU" sz="1400"/>
                        <a:t>1</a:t>
                      </a:r>
                    </a:p>
                  </a:txBody>
                  <a:tcPr/>
                </a:tc>
                <a:extLst>
                  <a:ext uri="{0D108BD9-81ED-4DB2-BD59-A6C34878D82A}">
                    <a16:rowId xmlns:a16="http://schemas.microsoft.com/office/drawing/2014/main" val="4156453828"/>
                  </a:ext>
                </a:extLst>
              </a:tr>
              <a:tr h="304288">
                <a:tc>
                  <a:txBody>
                    <a:bodyPr/>
                    <a:lstStyle/>
                    <a:p>
                      <a:pPr algn="ctr"/>
                      <a:r>
                        <a:rPr lang="en-AU" sz="1400"/>
                        <a:t>49</a:t>
                      </a:r>
                    </a:p>
                  </a:txBody>
                  <a:tcPr/>
                </a:tc>
                <a:tc>
                  <a:txBody>
                    <a:bodyPr/>
                    <a:lstStyle/>
                    <a:p>
                      <a:pPr algn="ctr"/>
                      <a:r>
                        <a:rPr lang="en-AU" sz="1400"/>
                        <a:t>2</a:t>
                      </a:r>
                    </a:p>
                  </a:txBody>
                  <a:tcPr/>
                </a:tc>
                <a:extLst>
                  <a:ext uri="{0D108BD9-81ED-4DB2-BD59-A6C34878D82A}">
                    <a16:rowId xmlns:a16="http://schemas.microsoft.com/office/drawing/2014/main" val="1447833454"/>
                  </a:ext>
                </a:extLst>
              </a:tr>
              <a:tr h="304288">
                <a:tc>
                  <a:txBody>
                    <a:bodyPr/>
                    <a:lstStyle/>
                    <a:p>
                      <a:pPr algn="ctr"/>
                      <a:r>
                        <a:rPr lang="en-AU" sz="1400"/>
                        <a:t>50</a:t>
                      </a:r>
                    </a:p>
                  </a:txBody>
                  <a:tcPr/>
                </a:tc>
                <a:tc>
                  <a:txBody>
                    <a:bodyPr/>
                    <a:lstStyle/>
                    <a:p>
                      <a:pPr algn="ctr"/>
                      <a:r>
                        <a:rPr lang="en-AU" sz="1400"/>
                        <a:t>1</a:t>
                      </a:r>
                    </a:p>
                  </a:txBody>
                  <a:tcPr/>
                </a:tc>
                <a:extLst>
                  <a:ext uri="{0D108BD9-81ED-4DB2-BD59-A6C34878D82A}">
                    <a16:rowId xmlns:a16="http://schemas.microsoft.com/office/drawing/2014/main" val="1686845409"/>
                  </a:ext>
                </a:extLst>
              </a:tr>
              <a:tr h="304288">
                <a:tc>
                  <a:txBody>
                    <a:bodyPr/>
                    <a:lstStyle/>
                    <a:p>
                      <a:pPr algn="ctr"/>
                      <a:r>
                        <a:rPr lang="en-AU" sz="1400"/>
                        <a:t>51</a:t>
                      </a:r>
                    </a:p>
                  </a:txBody>
                  <a:tcPr/>
                </a:tc>
                <a:tc>
                  <a:txBody>
                    <a:bodyPr/>
                    <a:lstStyle/>
                    <a:p>
                      <a:pPr algn="ctr"/>
                      <a:r>
                        <a:rPr lang="en-AU" sz="1400"/>
                        <a:t>1</a:t>
                      </a:r>
                    </a:p>
                  </a:txBody>
                  <a:tcPr/>
                </a:tc>
                <a:extLst>
                  <a:ext uri="{0D108BD9-81ED-4DB2-BD59-A6C34878D82A}">
                    <a16:rowId xmlns:a16="http://schemas.microsoft.com/office/drawing/2014/main" val="2814076202"/>
                  </a:ext>
                </a:extLst>
              </a:tr>
              <a:tr h="304288">
                <a:tc>
                  <a:txBody>
                    <a:bodyPr/>
                    <a:lstStyle/>
                    <a:p>
                      <a:pPr algn="ctr"/>
                      <a:r>
                        <a:rPr lang="en-AU" sz="1400"/>
                        <a:t>52</a:t>
                      </a:r>
                    </a:p>
                  </a:txBody>
                  <a:tcPr/>
                </a:tc>
                <a:tc>
                  <a:txBody>
                    <a:bodyPr/>
                    <a:lstStyle/>
                    <a:p>
                      <a:pPr algn="ctr"/>
                      <a:r>
                        <a:rPr lang="en-AU" sz="1400"/>
                        <a:t>2</a:t>
                      </a:r>
                    </a:p>
                  </a:txBody>
                  <a:tcPr/>
                </a:tc>
                <a:extLst>
                  <a:ext uri="{0D108BD9-81ED-4DB2-BD59-A6C34878D82A}">
                    <a16:rowId xmlns:a16="http://schemas.microsoft.com/office/drawing/2014/main" val="3977943630"/>
                  </a:ext>
                </a:extLst>
              </a:tr>
              <a:tr h="304288">
                <a:tc>
                  <a:txBody>
                    <a:bodyPr/>
                    <a:lstStyle/>
                    <a:p>
                      <a:pPr algn="ctr"/>
                      <a:r>
                        <a:rPr lang="en-AU" sz="1400"/>
                        <a:t>53</a:t>
                      </a:r>
                    </a:p>
                  </a:txBody>
                  <a:tcPr/>
                </a:tc>
                <a:tc>
                  <a:txBody>
                    <a:bodyPr/>
                    <a:lstStyle/>
                    <a:p>
                      <a:pPr algn="ctr"/>
                      <a:r>
                        <a:rPr lang="en-AU" sz="1400"/>
                        <a:t>1</a:t>
                      </a:r>
                    </a:p>
                  </a:txBody>
                  <a:tcPr/>
                </a:tc>
                <a:extLst>
                  <a:ext uri="{0D108BD9-81ED-4DB2-BD59-A6C34878D82A}">
                    <a16:rowId xmlns:a16="http://schemas.microsoft.com/office/drawing/2014/main" val="3039162078"/>
                  </a:ext>
                </a:extLst>
              </a:tr>
              <a:tr h="304288">
                <a:tc>
                  <a:txBody>
                    <a:bodyPr/>
                    <a:lstStyle/>
                    <a:p>
                      <a:pPr algn="ctr"/>
                      <a:r>
                        <a:rPr lang="en-AU" sz="1400"/>
                        <a:t>54</a:t>
                      </a:r>
                    </a:p>
                  </a:txBody>
                  <a:tcPr/>
                </a:tc>
                <a:tc>
                  <a:txBody>
                    <a:bodyPr/>
                    <a:lstStyle/>
                    <a:p>
                      <a:pPr algn="ctr"/>
                      <a:r>
                        <a:rPr lang="en-AU" sz="1400"/>
                        <a:t>1</a:t>
                      </a:r>
                    </a:p>
                  </a:txBody>
                  <a:tcPr/>
                </a:tc>
                <a:extLst>
                  <a:ext uri="{0D108BD9-81ED-4DB2-BD59-A6C34878D82A}">
                    <a16:rowId xmlns:a16="http://schemas.microsoft.com/office/drawing/2014/main" val="631204899"/>
                  </a:ext>
                </a:extLst>
              </a:tr>
              <a:tr h="304288">
                <a:tc>
                  <a:txBody>
                    <a:bodyPr/>
                    <a:lstStyle/>
                    <a:p>
                      <a:pPr algn="ctr"/>
                      <a:r>
                        <a:rPr lang="en-AU" sz="1400"/>
                        <a:t>55</a:t>
                      </a:r>
                    </a:p>
                  </a:txBody>
                  <a:tcPr/>
                </a:tc>
                <a:tc>
                  <a:txBody>
                    <a:bodyPr/>
                    <a:lstStyle/>
                    <a:p>
                      <a:pPr algn="ctr"/>
                      <a:r>
                        <a:rPr lang="en-AU" sz="1400"/>
                        <a:t>2</a:t>
                      </a:r>
                    </a:p>
                  </a:txBody>
                  <a:tcPr/>
                </a:tc>
                <a:extLst>
                  <a:ext uri="{0D108BD9-81ED-4DB2-BD59-A6C34878D82A}">
                    <a16:rowId xmlns:a16="http://schemas.microsoft.com/office/drawing/2014/main" val="734936159"/>
                  </a:ext>
                </a:extLst>
              </a:tr>
              <a:tr h="304288">
                <a:tc>
                  <a:txBody>
                    <a:bodyPr/>
                    <a:lstStyle/>
                    <a:p>
                      <a:pPr algn="ctr"/>
                      <a:r>
                        <a:rPr lang="en-AU" sz="1400"/>
                        <a:t>56</a:t>
                      </a:r>
                    </a:p>
                  </a:txBody>
                  <a:tcPr/>
                </a:tc>
                <a:tc>
                  <a:txBody>
                    <a:bodyPr/>
                    <a:lstStyle/>
                    <a:p>
                      <a:pPr algn="ctr"/>
                      <a:r>
                        <a:rPr lang="en-AU" sz="1400"/>
                        <a:t>2</a:t>
                      </a:r>
                    </a:p>
                  </a:txBody>
                  <a:tcPr/>
                </a:tc>
                <a:extLst>
                  <a:ext uri="{0D108BD9-81ED-4DB2-BD59-A6C34878D82A}">
                    <a16:rowId xmlns:a16="http://schemas.microsoft.com/office/drawing/2014/main" val="3152663010"/>
                  </a:ext>
                </a:extLst>
              </a:tr>
              <a:tr h="304288">
                <a:tc>
                  <a:txBody>
                    <a:bodyPr/>
                    <a:lstStyle/>
                    <a:p>
                      <a:pPr algn="ctr"/>
                      <a:r>
                        <a:rPr lang="en-AU" sz="1400"/>
                        <a:t>57</a:t>
                      </a:r>
                    </a:p>
                  </a:txBody>
                  <a:tcPr/>
                </a:tc>
                <a:tc>
                  <a:txBody>
                    <a:bodyPr/>
                    <a:lstStyle/>
                    <a:p>
                      <a:pPr algn="ctr"/>
                      <a:r>
                        <a:rPr lang="en-AU" sz="1400"/>
                        <a:t>1</a:t>
                      </a:r>
                    </a:p>
                  </a:txBody>
                  <a:tcPr/>
                </a:tc>
                <a:extLst>
                  <a:ext uri="{0D108BD9-81ED-4DB2-BD59-A6C34878D82A}">
                    <a16:rowId xmlns:a16="http://schemas.microsoft.com/office/drawing/2014/main" val="3848641416"/>
                  </a:ext>
                </a:extLst>
              </a:tr>
              <a:tr h="304288">
                <a:tc>
                  <a:txBody>
                    <a:bodyPr/>
                    <a:lstStyle/>
                    <a:p>
                      <a:pPr algn="ctr"/>
                      <a:r>
                        <a:rPr lang="en-AU" sz="1400"/>
                        <a:t>58</a:t>
                      </a:r>
                    </a:p>
                  </a:txBody>
                  <a:tcPr/>
                </a:tc>
                <a:tc>
                  <a:txBody>
                    <a:bodyPr/>
                    <a:lstStyle/>
                    <a:p>
                      <a:pPr algn="ctr"/>
                      <a:r>
                        <a:rPr lang="en-AU" sz="1400"/>
                        <a:t>2</a:t>
                      </a:r>
                    </a:p>
                  </a:txBody>
                  <a:tcPr/>
                </a:tc>
                <a:extLst>
                  <a:ext uri="{0D108BD9-81ED-4DB2-BD59-A6C34878D82A}">
                    <a16:rowId xmlns:a16="http://schemas.microsoft.com/office/drawing/2014/main" val="1558441216"/>
                  </a:ext>
                </a:extLst>
              </a:tr>
              <a:tr h="298003">
                <a:tc>
                  <a:txBody>
                    <a:bodyPr/>
                    <a:lstStyle/>
                    <a:p>
                      <a:pPr algn="ctr"/>
                      <a:r>
                        <a:rPr lang="en-AU" sz="1400"/>
                        <a:t>59</a:t>
                      </a:r>
                    </a:p>
                  </a:txBody>
                  <a:tcPr/>
                </a:tc>
                <a:tc>
                  <a:txBody>
                    <a:bodyPr/>
                    <a:lstStyle/>
                    <a:p>
                      <a:pPr algn="ctr"/>
                      <a:r>
                        <a:rPr lang="en-AU" sz="1400" dirty="0"/>
                        <a:t>1</a:t>
                      </a:r>
                    </a:p>
                  </a:txBody>
                  <a:tcPr/>
                </a:tc>
                <a:extLst>
                  <a:ext uri="{0D108BD9-81ED-4DB2-BD59-A6C34878D82A}">
                    <a16:rowId xmlns:a16="http://schemas.microsoft.com/office/drawing/2014/main" val="2881751602"/>
                  </a:ext>
                </a:extLst>
              </a:tr>
            </a:tbl>
          </a:graphicData>
        </a:graphic>
      </p:graphicFrame>
      <p:sp>
        <p:nvSpPr>
          <p:cNvPr id="11" name="Speech Bubble: Rectangle with Corners Rounded 10">
            <a:extLst>
              <a:ext uri="{FF2B5EF4-FFF2-40B4-BE49-F238E27FC236}">
                <a16:creationId xmlns:a16="http://schemas.microsoft.com/office/drawing/2014/main" id="{6AAF2F0D-352F-18CA-D4BC-8FA0E97B43C0}"/>
              </a:ext>
            </a:extLst>
          </p:cNvPr>
          <p:cNvSpPr/>
          <p:nvPr/>
        </p:nvSpPr>
        <p:spPr>
          <a:xfrm>
            <a:off x="9567745" y="1567086"/>
            <a:ext cx="2276253" cy="1153812"/>
          </a:xfrm>
          <a:prstGeom prst="wedgeRoundRectCallout">
            <a:avLst>
              <a:gd name="adj1" fmla="val -62171"/>
              <a:gd name="adj2" fmla="val 373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Is this data easier to interpret than the list? </a:t>
            </a:r>
          </a:p>
        </p:txBody>
      </p:sp>
      <p:sp>
        <p:nvSpPr>
          <p:cNvPr id="13" name="Speech Bubble: Rectangle with Corners Rounded 12">
            <a:extLst>
              <a:ext uri="{FF2B5EF4-FFF2-40B4-BE49-F238E27FC236}">
                <a16:creationId xmlns:a16="http://schemas.microsoft.com/office/drawing/2014/main" id="{FFB8D897-C129-6321-0AED-A7303FD3B216}"/>
              </a:ext>
            </a:extLst>
          </p:cNvPr>
          <p:cNvSpPr/>
          <p:nvPr/>
        </p:nvSpPr>
        <p:spPr>
          <a:xfrm>
            <a:off x="9567745" y="4713249"/>
            <a:ext cx="2276253" cy="1512849"/>
          </a:xfrm>
          <a:prstGeom prst="wedgeRoundRectCallout">
            <a:avLst>
              <a:gd name="adj1" fmla="val -62171"/>
              <a:gd name="adj2" fmla="val 373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chorCtr="1"/>
          <a:lstStyle/>
          <a:p>
            <a:r>
              <a:rPr lang="en-AU" sz="1800"/>
              <a:t>How can you make the data easier to read and to find key statistics? </a:t>
            </a:r>
            <a:endParaRPr lang="en-AU" sz="1800">
              <a:cs typeface="Arial"/>
            </a:endParaRPr>
          </a:p>
        </p:txBody>
      </p:sp>
    </p:spTree>
    <p:extLst>
      <p:ext uri="{BB962C8B-B14F-4D97-AF65-F5344CB8AC3E}">
        <p14:creationId xmlns:p14="http://schemas.microsoft.com/office/powerpoint/2010/main" val="24973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0E6906-D294-1F3A-65D2-16E0F407F7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3" name="Title 2">
            <a:extLst>
              <a:ext uri="{FF2B5EF4-FFF2-40B4-BE49-F238E27FC236}">
                <a16:creationId xmlns:a16="http://schemas.microsoft.com/office/drawing/2014/main" id="{18B845E0-48F0-9AC8-F6AB-5E1EE4837031}"/>
              </a:ext>
            </a:extLst>
          </p:cNvPr>
          <p:cNvSpPr>
            <a:spLocks noGrp="1"/>
          </p:cNvSpPr>
          <p:nvPr>
            <p:ph type="title"/>
          </p:nvPr>
        </p:nvSpPr>
        <p:spPr/>
        <p:txBody>
          <a:bodyPr/>
          <a:lstStyle/>
          <a:p>
            <a:r>
              <a:rPr lang="en-AU"/>
              <a:t>Grouped frequency table</a:t>
            </a:r>
          </a:p>
        </p:txBody>
      </p:sp>
      <p:sp>
        <p:nvSpPr>
          <p:cNvPr id="4" name="Text Placeholder 3">
            <a:extLst>
              <a:ext uri="{FF2B5EF4-FFF2-40B4-BE49-F238E27FC236}">
                <a16:creationId xmlns:a16="http://schemas.microsoft.com/office/drawing/2014/main" id="{4CD2B95B-536B-DB9D-ECC8-0C11242AA4B9}"/>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graphicFrame>
        <p:nvGraphicFramePr>
          <p:cNvPr id="6" name="Table 5" descr="A table of cars and frequency. ">
            <a:extLst>
              <a:ext uri="{FF2B5EF4-FFF2-40B4-BE49-F238E27FC236}">
                <a16:creationId xmlns:a16="http://schemas.microsoft.com/office/drawing/2014/main" id="{6C28131A-248F-A001-F467-D21E5AF50EF3}"/>
              </a:ext>
            </a:extLst>
          </p:cNvPr>
          <p:cNvGraphicFramePr>
            <a:graphicFrameLocks noGrp="1"/>
          </p:cNvGraphicFramePr>
          <p:nvPr>
            <p:extLst>
              <p:ext uri="{D42A27DB-BD31-4B8C-83A1-F6EECF244321}">
                <p14:modId xmlns:p14="http://schemas.microsoft.com/office/powerpoint/2010/main" val="3081871268"/>
              </p:ext>
            </p:extLst>
          </p:nvPr>
        </p:nvGraphicFramePr>
        <p:xfrm>
          <a:off x="359999" y="1567086"/>
          <a:ext cx="4070752" cy="2595880"/>
        </p:xfrm>
        <a:graphic>
          <a:graphicData uri="http://schemas.openxmlformats.org/drawingml/2006/table">
            <a:tbl>
              <a:tblPr firstRow="1" bandRow="1">
                <a:tableStyleId>{5A111915-BE36-4E01-A7E5-04B1672EAD32}</a:tableStyleId>
              </a:tblPr>
              <a:tblGrid>
                <a:gridCol w="1788469">
                  <a:extLst>
                    <a:ext uri="{9D8B030D-6E8A-4147-A177-3AD203B41FA5}">
                      <a16:colId xmlns:a16="http://schemas.microsoft.com/office/drawing/2014/main" val="3174628287"/>
                    </a:ext>
                  </a:extLst>
                </a:gridCol>
                <a:gridCol w="2282283">
                  <a:extLst>
                    <a:ext uri="{9D8B030D-6E8A-4147-A177-3AD203B41FA5}">
                      <a16:colId xmlns:a16="http://schemas.microsoft.com/office/drawing/2014/main" val="873517867"/>
                    </a:ext>
                  </a:extLst>
                </a:gridCol>
              </a:tblGrid>
              <a:tr h="370840">
                <a:tc>
                  <a:txBody>
                    <a:bodyPr/>
                    <a:lstStyle/>
                    <a:p>
                      <a:r>
                        <a:rPr lang="en-AU"/>
                        <a:t>Cars</a:t>
                      </a:r>
                    </a:p>
                  </a:txBody>
                  <a:tcPr/>
                </a:tc>
                <a:tc>
                  <a:txBody>
                    <a:bodyPr/>
                    <a:lstStyle/>
                    <a:p>
                      <a:r>
                        <a:rPr lang="en-AU"/>
                        <a:t>Frequency</a:t>
                      </a:r>
                    </a:p>
                  </a:txBody>
                  <a:tcPr/>
                </a:tc>
                <a:extLst>
                  <a:ext uri="{0D108BD9-81ED-4DB2-BD59-A6C34878D82A}">
                    <a16:rowId xmlns:a16="http://schemas.microsoft.com/office/drawing/2014/main" val="1097391804"/>
                  </a:ext>
                </a:extLst>
              </a:tr>
              <a:tr h="370840">
                <a:tc>
                  <a:txBody>
                    <a:bodyPr/>
                    <a:lstStyle/>
                    <a:p>
                      <a:pPr algn="ctr"/>
                      <a:r>
                        <a:rPr lang="en-AU"/>
                        <a:t>1 – 10</a:t>
                      </a:r>
                    </a:p>
                  </a:txBody>
                  <a:tcPr/>
                </a:tc>
                <a:tc>
                  <a:txBody>
                    <a:bodyPr/>
                    <a:lstStyle/>
                    <a:p>
                      <a:pPr algn="ctr"/>
                      <a:r>
                        <a:rPr lang="en-AU"/>
                        <a:t>15</a:t>
                      </a:r>
                    </a:p>
                  </a:txBody>
                  <a:tcPr/>
                </a:tc>
                <a:extLst>
                  <a:ext uri="{0D108BD9-81ED-4DB2-BD59-A6C34878D82A}">
                    <a16:rowId xmlns:a16="http://schemas.microsoft.com/office/drawing/2014/main" val="2211896560"/>
                  </a:ext>
                </a:extLst>
              </a:tr>
              <a:tr h="370840">
                <a:tc>
                  <a:txBody>
                    <a:bodyPr/>
                    <a:lstStyle/>
                    <a:p>
                      <a:pPr algn="ctr"/>
                      <a:r>
                        <a:rPr lang="en-AU"/>
                        <a:t>11 – 20 </a:t>
                      </a:r>
                    </a:p>
                  </a:txBody>
                  <a:tcPr/>
                </a:tc>
                <a:tc>
                  <a:txBody>
                    <a:bodyPr/>
                    <a:lstStyle/>
                    <a:p>
                      <a:pPr algn="ctr"/>
                      <a:r>
                        <a:rPr lang="en-AU"/>
                        <a:t>12</a:t>
                      </a:r>
                    </a:p>
                  </a:txBody>
                  <a:tcPr/>
                </a:tc>
                <a:extLst>
                  <a:ext uri="{0D108BD9-81ED-4DB2-BD59-A6C34878D82A}">
                    <a16:rowId xmlns:a16="http://schemas.microsoft.com/office/drawing/2014/main" val="1145550677"/>
                  </a:ext>
                </a:extLst>
              </a:tr>
              <a:tr h="370840">
                <a:tc>
                  <a:txBody>
                    <a:bodyPr/>
                    <a:lstStyle/>
                    <a:p>
                      <a:pPr algn="ctr"/>
                      <a:r>
                        <a:rPr lang="en-AU"/>
                        <a:t>21 – 30 </a:t>
                      </a:r>
                    </a:p>
                  </a:txBody>
                  <a:tcPr/>
                </a:tc>
                <a:tc>
                  <a:txBody>
                    <a:bodyPr/>
                    <a:lstStyle/>
                    <a:p>
                      <a:pPr algn="ctr"/>
                      <a:r>
                        <a:rPr lang="en-AU"/>
                        <a:t>11</a:t>
                      </a:r>
                    </a:p>
                  </a:txBody>
                  <a:tcPr/>
                </a:tc>
                <a:extLst>
                  <a:ext uri="{0D108BD9-81ED-4DB2-BD59-A6C34878D82A}">
                    <a16:rowId xmlns:a16="http://schemas.microsoft.com/office/drawing/2014/main" val="1760059295"/>
                  </a:ext>
                </a:extLst>
              </a:tr>
              <a:tr h="370840">
                <a:tc>
                  <a:txBody>
                    <a:bodyPr/>
                    <a:lstStyle/>
                    <a:p>
                      <a:pPr algn="ctr"/>
                      <a:r>
                        <a:rPr lang="en-AU"/>
                        <a:t>31 – 40 </a:t>
                      </a:r>
                    </a:p>
                  </a:txBody>
                  <a:tcPr/>
                </a:tc>
                <a:tc>
                  <a:txBody>
                    <a:bodyPr/>
                    <a:lstStyle/>
                    <a:p>
                      <a:pPr algn="ctr"/>
                      <a:r>
                        <a:rPr lang="en-AU"/>
                        <a:t>9</a:t>
                      </a:r>
                    </a:p>
                  </a:txBody>
                  <a:tcPr/>
                </a:tc>
                <a:extLst>
                  <a:ext uri="{0D108BD9-81ED-4DB2-BD59-A6C34878D82A}">
                    <a16:rowId xmlns:a16="http://schemas.microsoft.com/office/drawing/2014/main" val="2005924459"/>
                  </a:ext>
                </a:extLst>
              </a:tr>
              <a:tr h="370840">
                <a:tc>
                  <a:txBody>
                    <a:bodyPr/>
                    <a:lstStyle/>
                    <a:p>
                      <a:pPr algn="ctr"/>
                      <a:r>
                        <a:rPr lang="en-AU"/>
                        <a:t>41 – 50 </a:t>
                      </a:r>
                    </a:p>
                  </a:txBody>
                  <a:tcPr/>
                </a:tc>
                <a:tc>
                  <a:txBody>
                    <a:bodyPr/>
                    <a:lstStyle/>
                    <a:p>
                      <a:pPr algn="ctr"/>
                      <a:r>
                        <a:rPr lang="en-AU"/>
                        <a:t>12</a:t>
                      </a:r>
                    </a:p>
                  </a:txBody>
                  <a:tcPr/>
                </a:tc>
                <a:extLst>
                  <a:ext uri="{0D108BD9-81ED-4DB2-BD59-A6C34878D82A}">
                    <a16:rowId xmlns:a16="http://schemas.microsoft.com/office/drawing/2014/main" val="400639583"/>
                  </a:ext>
                </a:extLst>
              </a:tr>
              <a:tr h="370840">
                <a:tc>
                  <a:txBody>
                    <a:bodyPr/>
                    <a:lstStyle/>
                    <a:p>
                      <a:pPr algn="ctr"/>
                      <a:r>
                        <a:rPr lang="en-AU"/>
                        <a:t>51 – 60 </a:t>
                      </a:r>
                    </a:p>
                  </a:txBody>
                  <a:tcPr/>
                </a:tc>
                <a:tc>
                  <a:txBody>
                    <a:bodyPr/>
                    <a:lstStyle/>
                    <a:p>
                      <a:pPr algn="ctr"/>
                      <a:r>
                        <a:rPr lang="en-AU" dirty="0"/>
                        <a:t>13</a:t>
                      </a:r>
                    </a:p>
                  </a:txBody>
                  <a:tcPr/>
                </a:tc>
                <a:extLst>
                  <a:ext uri="{0D108BD9-81ED-4DB2-BD59-A6C34878D82A}">
                    <a16:rowId xmlns:a16="http://schemas.microsoft.com/office/drawing/2014/main" val="469741087"/>
                  </a:ext>
                </a:extLst>
              </a:tr>
            </a:tbl>
          </a:graphicData>
        </a:graphic>
      </p:graphicFrame>
      <p:sp>
        <p:nvSpPr>
          <p:cNvPr id="7" name="Text Placeholder 6">
            <a:extLst>
              <a:ext uri="{FF2B5EF4-FFF2-40B4-BE49-F238E27FC236}">
                <a16:creationId xmlns:a16="http://schemas.microsoft.com/office/drawing/2014/main" id="{A1AD0478-C527-AABE-20C2-27D403E983EF}"/>
              </a:ext>
            </a:extLst>
          </p:cNvPr>
          <p:cNvSpPr>
            <a:spLocks noGrp="1"/>
          </p:cNvSpPr>
          <p:nvPr>
            <p:ph type="body" sz="quarter" idx="17"/>
          </p:nvPr>
        </p:nvSpPr>
        <p:spPr>
          <a:xfrm>
            <a:off x="359999" y="4668645"/>
            <a:ext cx="3111747" cy="1409390"/>
          </a:xfrm>
          <a:prstGeom prst="wedgeRoundRectCallout">
            <a:avLst>
              <a:gd name="adj1" fmla="val -21361"/>
              <a:gd name="adj2" fmla="val -817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What do we notice about the size of each interval?</a:t>
            </a:r>
          </a:p>
        </p:txBody>
      </p:sp>
      <p:sp>
        <p:nvSpPr>
          <p:cNvPr id="8" name="Text Placeholder 6">
            <a:extLst>
              <a:ext uri="{FF2B5EF4-FFF2-40B4-BE49-F238E27FC236}">
                <a16:creationId xmlns:a16="http://schemas.microsoft.com/office/drawing/2014/main" id="{FC4AB56B-09C1-DB8E-C69C-6D1F9D509BEE}"/>
              </a:ext>
            </a:extLst>
          </p:cNvPr>
          <p:cNvSpPr txBox="1">
            <a:spLocks/>
          </p:cNvSpPr>
          <p:nvPr/>
        </p:nvSpPr>
        <p:spPr>
          <a:xfrm>
            <a:off x="5099268" y="1596715"/>
            <a:ext cx="3111747" cy="1409390"/>
          </a:xfrm>
          <a:prstGeom prst="wedgeRoundRectCallout">
            <a:avLst>
              <a:gd name="adj1" fmla="val -68903"/>
              <a:gd name="adj2" fmla="val -210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a:t>What are some advantages and disadvantages of grouping the data?</a:t>
            </a:r>
          </a:p>
        </p:txBody>
      </p:sp>
    </p:spTree>
    <p:extLst>
      <p:ext uri="{BB962C8B-B14F-4D97-AF65-F5344CB8AC3E}">
        <p14:creationId xmlns:p14="http://schemas.microsoft.com/office/powerpoint/2010/main" val="7363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DC20-244A-53F0-BAF0-C1D77167D96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E6B1F-6245-E365-264A-E8C8372714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3" name="Title 2">
            <a:extLst>
              <a:ext uri="{FF2B5EF4-FFF2-40B4-BE49-F238E27FC236}">
                <a16:creationId xmlns:a16="http://schemas.microsoft.com/office/drawing/2014/main" id="{D430B6ED-A03B-0B00-8147-082C171C4329}"/>
              </a:ext>
            </a:extLst>
          </p:cNvPr>
          <p:cNvSpPr>
            <a:spLocks noGrp="1"/>
          </p:cNvSpPr>
          <p:nvPr>
            <p:ph type="title"/>
          </p:nvPr>
        </p:nvSpPr>
        <p:spPr/>
        <p:txBody>
          <a:bodyPr/>
          <a:lstStyle/>
          <a:p>
            <a:r>
              <a:rPr lang="en-AU"/>
              <a:t>Statistics with grouped data (1)</a:t>
            </a:r>
          </a:p>
        </p:txBody>
      </p:sp>
      <p:sp>
        <p:nvSpPr>
          <p:cNvPr id="4" name="Text Placeholder 3">
            <a:extLst>
              <a:ext uri="{FF2B5EF4-FFF2-40B4-BE49-F238E27FC236}">
                <a16:creationId xmlns:a16="http://schemas.microsoft.com/office/drawing/2014/main" id="{A87D4C7C-1932-6DE5-A654-6B6A2283EB04}"/>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mc:AlternateContent xmlns:mc="http://schemas.openxmlformats.org/markup-compatibility/2006" xmlns:a14="http://schemas.microsoft.com/office/drawing/2010/main">
        <mc:Choice Requires="a14">
          <p:graphicFrame>
            <p:nvGraphicFramePr>
              <p:cNvPr id="6" name="Table 5" descr="A grouped frequency distribution table.">
                <a:extLst>
                  <a:ext uri="{FF2B5EF4-FFF2-40B4-BE49-F238E27FC236}">
                    <a16:creationId xmlns:a16="http://schemas.microsoft.com/office/drawing/2014/main" id="{72007A70-557D-3E82-E7AA-AEC0192E0B0C}"/>
                  </a:ext>
                </a:extLst>
              </p:cNvPr>
              <p:cNvGraphicFramePr>
                <a:graphicFrameLocks noGrp="1"/>
              </p:cNvGraphicFramePr>
              <p:nvPr>
                <p:extLst>
                  <p:ext uri="{D42A27DB-BD31-4B8C-83A1-F6EECF244321}">
                    <p14:modId xmlns:p14="http://schemas.microsoft.com/office/powerpoint/2010/main" val="893691936"/>
                  </p:ext>
                </p:extLst>
              </p:nvPr>
            </p:nvGraphicFramePr>
            <p:xfrm>
              <a:off x="348000" y="1567086"/>
              <a:ext cx="8128000" cy="2865120"/>
            </p:xfrm>
            <a:graphic>
              <a:graphicData uri="http://schemas.openxmlformats.org/drawingml/2006/table">
                <a:tbl>
                  <a:tblPr firstRow="1" bandRow="1">
                    <a:tableStyleId>{5A111915-BE36-4E01-A7E5-04B1672EAD32}</a:tableStyleId>
                  </a:tblPr>
                  <a:tblGrid>
                    <a:gridCol w="1625600">
                      <a:extLst>
                        <a:ext uri="{9D8B030D-6E8A-4147-A177-3AD203B41FA5}">
                          <a16:colId xmlns:a16="http://schemas.microsoft.com/office/drawing/2014/main" val="2118315622"/>
                        </a:ext>
                      </a:extLst>
                    </a:gridCol>
                    <a:gridCol w="1625600">
                      <a:extLst>
                        <a:ext uri="{9D8B030D-6E8A-4147-A177-3AD203B41FA5}">
                          <a16:colId xmlns:a16="http://schemas.microsoft.com/office/drawing/2014/main" val="1350481898"/>
                        </a:ext>
                      </a:extLst>
                    </a:gridCol>
                    <a:gridCol w="1625600">
                      <a:extLst>
                        <a:ext uri="{9D8B030D-6E8A-4147-A177-3AD203B41FA5}">
                          <a16:colId xmlns:a16="http://schemas.microsoft.com/office/drawing/2014/main" val="3897873583"/>
                        </a:ext>
                      </a:extLst>
                    </a:gridCol>
                    <a:gridCol w="1625600">
                      <a:extLst>
                        <a:ext uri="{9D8B030D-6E8A-4147-A177-3AD203B41FA5}">
                          <a16:colId xmlns:a16="http://schemas.microsoft.com/office/drawing/2014/main" val="930963481"/>
                        </a:ext>
                      </a:extLst>
                    </a:gridCol>
                    <a:gridCol w="1625600">
                      <a:extLst>
                        <a:ext uri="{9D8B030D-6E8A-4147-A177-3AD203B41FA5}">
                          <a16:colId xmlns:a16="http://schemas.microsoft.com/office/drawing/2014/main" val="3471852991"/>
                        </a:ext>
                      </a:extLst>
                    </a:gridCol>
                  </a:tblGrid>
                  <a:tr h="370840">
                    <a:tc>
                      <a:txBody>
                        <a:bodyPr/>
                        <a:lstStyle/>
                        <a:p>
                          <a:pPr algn="ctr"/>
                          <a:r>
                            <a:rPr lang="en-AU"/>
                            <a:t>Class</a:t>
                          </a:r>
                        </a:p>
                      </a:txBody>
                      <a:tcPr/>
                    </a:tc>
                    <a:tc>
                      <a:txBody>
                        <a:bodyPr/>
                        <a:lstStyle/>
                        <a:p>
                          <a:pPr algn="ctr"/>
                          <a:r>
                            <a:rPr lang="en-AU"/>
                            <a:t>Class Centre</a:t>
                          </a:r>
                        </a:p>
                      </a:txBody>
                      <a:tcPr/>
                    </a:tc>
                    <a:tc>
                      <a:txBody>
                        <a:bodyPr/>
                        <a:lstStyle/>
                        <a:p>
                          <a:pPr algn="ctr"/>
                          <a:r>
                            <a:rPr lang="en-AU"/>
                            <a:t>Frequency</a:t>
                          </a:r>
                        </a:p>
                      </a:txBody>
                      <a:tcPr/>
                    </a:tc>
                    <a:tc>
                      <a:txBody>
                        <a:bodyPr/>
                        <a:lstStyle/>
                        <a:p>
                          <a:pPr algn="ctr"/>
                          <a:r>
                            <a:rPr lang="en-AU"/>
                            <a:t>Cumulative Frequency</a:t>
                          </a:r>
                        </a:p>
                      </a:txBody>
                      <a:tcPr/>
                    </a:tc>
                    <a:tc>
                      <a:txBody>
                        <a:bodyPr/>
                        <a:lstStyle/>
                        <a:p>
                          <a:pPr algn="ct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𝑓𝑥</m:t>
                                </m:r>
                              </m:oMath>
                            </m:oMathPara>
                          </a14:m>
                          <a:endParaRPr/>
                        </a:p>
                      </a:txBody>
                      <a:tcPr/>
                    </a:tc>
                    <a:extLst>
                      <a:ext uri="{0D108BD9-81ED-4DB2-BD59-A6C34878D82A}">
                        <a16:rowId xmlns:a16="http://schemas.microsoft.com/office/drawing/2014/main" val="4272258208"/>
                      </a:ext>
                    </a:extLst>
                  </a:tr>
                  <a:tr h="370840">
                    <a:tc>
                      <a:txBody>
                        <a:bodyPr/>
                        <a:lstStyle/>
                        <a:p>
                          <a:pPr algn="ctr"/>
                          <a:r>
                            <a:rPr lang="en-AU"/>
                            <a:t>1 – 5 </a:t>
                          </a:r>
                        </a:p>
                      </a:txBody>
                      <a:tcPr/>
                    </a:tc>
                    <a:tc>
                      <a:txBody>
                        <a:bodyPr/>
                        <a:lstStyle/>
                        <a:p>
                          <a:pPr algn="ctr"/>
                          <a:r>
                            <a:rPr lang="en-AU"/>
                            <a:t>3</a:t>
                          </a:r>
                        </a:p>
                      </a:txBody>
                      <a:tcPr/>
                    </a:tc>
                    <a:tc>
                      <a:txBody>
                        <a:bodyPr/>
                        <a:lstStyle/>
                        <a:p>
                          <a:pPr algn="ctr"/>
                          <a:r>
                            <a:rPr lang="en-AU"/>
                            <a:t>8</a:t>
                          </a:r>
                        </a:p>
                      </a:txBody>
                      <a:tcPr/>
                    </a:tc>
                    <a:tc>
                      <a:txBody>
                        <a:bodyPr/>
                        <a:lstStyle/>
                        <a:p>
                          <a:pPr algn="ctr"/>
                          <a:r>
                            <a:rPr lang="en-AU"/>
                            <a:t>8</a:t>
                          </a:r>
                        </a:p>
                      </a:txBody>
                      <a:tcPr/>
                    </a:tc>
                    <a:tc>
                      <a:txBody>
                        <a:bodyPr/>
                        <a:lstStyle/>
                        <a:p>
                          <a:pPr algn="ctr"/>
                          <a:r>
                            <a:rPr lang="en-AU"/>
                            <a:t>24</a:t>
                          </a:r>
                        </a:p>
                      </a:txBody>
                      <a:tcPr/>
                    </a:tc>
                    <a:extLst>
                      <a:ext uri="{0D108BD9-81ED-4DB2-BD59-A6C34878D82A}">
                        <a16:rowId xmlns:a16="http://schemas.microsoft.com/office/drawing/2014/main" val="2376410023"/>
                      </a:ext>
                    </a:extLst>
                  </a:tr>
                  <a:tr h="370840">
                    <a:tc>
                      <a:txBody>
                        <a:bodyPr/>
                        <a:lstStyle/>
                        <a:p>
                          <a:pPr algn="ctr"/>
                          <a:r>
                            <a:rPr lang="en-AU"/>
                            <a:t>6 – 10 </a:t>
                          </a:r>
                        </a:p>
                      </a:txBody>
                      <a:tcPr/>
                    </a:tc>
                    <a:tc>
                      <a:txBody>
                        <a:bodyPr/>
                        <a:lstStyle/>
                        <a:p>
                          <a:pPr algn="ctr"/>
                          <a:endParaRPr lang="en-AU"/>
                        </a:p>
                      </a:txBody>
                      <a:tcPr/>
                    </a:tc>
                    <a:tc>
                      <a:txBody>
                        <a:bodyPr/>
                        <a:lstStyle/>
                        <a:p>
                          <a:pPr algn="ctr"/>
                          <a:r>
                            <a:rPr lang="en-AU"/>
                            <a:t>13</a:t>
                          </a:r>
                        </a:p>
                      </a:txBody>
                      <a:tcPr/>
                    </a:tc>
                    <a:tc>
                      <a:txBody>
                        <a:bodyPr/>
                        <a:lstStyle/>
                        <a:p>
                          <a:pPr algn="ctr"/>
                          <a:r>
                            <a:rPr lang="en-AU"/>
                            <a:t>21</a:t>
                          </a:r>
                        </a:p>
                      </a:txBody>
                      <a:tcPr/>
                    </a:tc>
                    <a:tc>
                      <a:txBody>
                        <a:bodyPr/>
                        <a:lstStyle/>
                        <a:p>
                          <a:pPr algn="ctr"/>
                          <a:endParaRPr lang="en-AU"/>
                        </a:p>
                      </a:txBody>
                      <a:tcPr/>
                    </a:tc>
                    <a:extLst>
                      <a:ext uri="{0D108BD9-81ED-4DB2-BD59-A6C34878D82A}">
                        <a16:rowId xmlns:a16="http://schemas.microsoft.com/office/drawing/2014/main" val="578576760"/>
                      </a:ext>
                    </a:extLst>
                  </a:tr>
                  <a:tr h="370840">
                    <a:tc>
                      <a:txBody>
                        <a:bodyPr/>
                        <a:lstStyle/>
                        <a:p>
                          <a:pPr algn="ctr"/>
                          <a:r>
                            <a:rPr lang="en-AU"/>
                            <a:t>11 – 15 </a:t>
                          </a:r>
                        </a:p>
                      </a:txBody>
                      <a:tcPr/>
                    </a:tc>
                    <a:tc>
                      <a:txBody>
                        <a:bodyPr/>
                        <a:lstStyle/>
                        <a:p>
                          <a:pPr algn="ctr"/>
                          <a:endParaRPr lang="en-AU"/>
                        </a:p>
                      </a:txBody>
                      <a:tcPr/>
                    </a:tc>
                    <a:tc>
                      <a:txBody>
                        <a:bodyPr/>
                        <a:lstStyle/>
                        <a:p>
                          <a:pPr algn="ctr"/>
                          <a:r>
                            <a:rPr lang="en-AU"/>
                            <a:t>5</a:t>
                          </a:r>
                        </a:p>
                      </a:txBody>
                      <a:tcPr/>
                    </a:tc>
                    <a:tc>
                      <a:txBody>
                        <a:bodyPr/>
                        <a:lstStyle/>
                        <a:p>
                          <a:pPr algn="ctr"/>
                          <a:r>
                            <a:rPr lang="en-AU"/>
                            <a:t>26</a:t>
                          </a:r>
                        </a:p>
                      </a:txBody>
                      <a:tcPr/>
                    </a:tc>
                    <a:tc>
                      <a:txBody>
                        <a:bodyPr/>
                        <a:lstStyle/>
                        <a:p>
                          <a:pPr algn="ctr"/>
                          <a:endParaRPr lang="en-AU"/>
                        </a:p>
                      </a:txBody>
                      <a:tcPr/>
                    </a:tc>
                    <a:extLst>
                      <a:ext uri="{0D108BD9-81ED-4DB2-BD59-A6C34878D82A}">
                        <a16:rowId xmlns:a16="http://schemas.microsoft.com/office/drawing/2014/main" val="3368602766"/>
                      </a:ext>
                    </a:extLst>
                  </a:tr>
                  <a:tr h="370840">
                    <a:tc>
                      <a:txBody>
                        <a:bodyPr/>
                        <a:lstStyle/>
                        <a:p>
                          <a:pPr algn="ctr"/>
                          <a:r>
                            <a:rPr lang="en-AU"/>
                            <a:t>16 – 20</a:t>
                          </a:r>
                        </a:p>
                      </a:txBody>
                      <a:tcPr/>
                    </a:tc>
                    <a:tc>
                      <a:txBody>
                        <a:bodyPr/>
                        <a:lstStyle/>
                        <a:p>
                          <a:pPr algn="ctr"/>
                          <a:endParaRPr lang="en-AU"/>
                        </a:p>
                      </a:txBody>
                      <a:tcPr/>
                    </a:tc>
                    <a:tc>
                      <a:txBody>
                        <a:bodyPr/>
                        <a:lstStyle/>
                        <a:p>
                          <a:pPr algn="ctr"/>
                          <a:r>
                            <a:rPr lang="en-AU"/>
                            <a:t>8</a:t>
                          </a:r>
                        </a:p>
                      </a:txBody>
                      <a:tcPr/>
                    </a:tc>
                    <a:tc>
                      <a:txBody>
                        <a:bodyPr/>
                        <a:lstStyle/>
                        <a:p>
                          <a:pPr algn="ctr"/>
                          <a:r>
                            <a:rPr lang="en-AU"/>
                            <a:t>34</a:t>
                          </a:r>
                        </a:p>
                      </a:txBody>
                      <a:tcPr/>
                    </a:tc>
                    <a:tc>
                      <a:txBody>
                        <a:bodyPr/>
                        <a:lstStyle/>
                        <a:p>
                          <a:pPr algn="ctr"/>
                          <a:endParaRPr lang="en-AU"/>
                        </a:p>
                      </a:txBody>
                      <a:tcPr/>
                    </a:tc>
                    <a:extLst>
                      <a:ext uri="{0D108BD9-81ED-4DB2-BD59-A6C34878D82A}">
                        <a16:rowId xmlns:a16="http://schemas.microsoft.com/office/drawing/2014/main" val="2737174754"/>
                      </a:ext>
                    </a:extLst>
                  </a:tr>
                  <a:tr h="370840">
                    <a:tc>
                      <a:txBody>
                        <a:bodyPr/>
                        <a:lstStyle/>
                        <a:p>
                          <a:pPr algn="ctr"/>
                          <a:r>
                            <a:rPr lang="en-AU"/>
                            <a:t>21 – 25 </a:t>
                          </a:r>
                        </a:p>
                      </a:txBody>
                      <a:tcPr/>
                    </a:tc>
                    <a:tc>
                      <a:txBody>
                        <a:bodyPr/>
                        <a:lstStyle/>
                        <a:p>
                          <a:pPr algn="ctr"/>
                          <a:endParaRPr lang="en-AU"/>
                        </a:p>
                      </a:txBody>
                      <a:tcPr/>
                    </a:tc>
                    <a:tc>
                      <a:txBody>
                        <a:bodyPr/>
                        <a:lstStyle/>
                        <a:p>
                          <a:pPr algn="ctr"/>
                          <a:r>
                            <a:rPr lang="en-AU"/>
                            <a:t>6</a:t>
                          </a:r>
                        </a:p>
                      </a:txBody>
                      <a:tcPr/>
                    </a:tc>
                    <a:tc>
                      <a:txBody>
                        <a:bodyPr/>
                        <a:lstStyle/>
                        <a:p>
                          <a:pPr algn="ctr"/>
                          <a:r>
                            <a:rPr lang="en-AU"/>
                            <a:t>40</a:t>
                          </a:r>
                        </a:p>
                      </a:txBody>
                      <a:tcPr/>
                    </a:tc>
                    <a:tc>
                      <a:txBody>
                        <a:bodyPr/>
                        <a:lstStyle/>
                        <a:p>
                          <a:pPr algn="ctr"/>
                          <a:endParaRPr lang="en-AU"/>
                        </a:p>
                      </a:txBody>
                      <a:tcPr/>
                    </a:tc>
                    <a:extLst>
                      <a:ext uri="{0D108BD9-81ED-4DB2-BD59-A6C34878D82A}">
                        <a16:rowId xmlns:a16="http://schemas.microsoft.com/office/drawing/2014/main" val="2332096335"/>
                      </a:ext>
                    </a:extLst>
                  </a:tr>
                  <a:tr h="370840">
                    <a:tc>
                      <a:txBody>
                        <a:bodyPr/>
                        <a:lstStyle/>
                        <a:p>
                          <a:pPr algn="ctr"/>
                          <a:endParaRPr lang="en-AU"/>
                        </a:p>
                      </a:txBody>
                      <a:tcPr/>
                    </a:tc>
                    <a:tc>
                      <a:txBody>
                        <a:bodyPr/>
                        <a:lstStyle/>
                        <a:p>
                          <a:pPr algn="ctr"/>
                          <a:endParaRPr lang="en-AU"/>
                        </a:p>
                      </a:txBody>
                      <a:tcPr/>
                    </a:tc>
                    <a:tc>
                      <a:txBody>
                        <a:bodyPr/>
                        <a:lstStyle/>
                        <a:p>
                          <a:pPr algn="l"/>
                          <a:r>
                            <a:rPr lang="en-AU"/>
                            <a:t>Total = 40</a:t>
                          </a:r>
                        </a:p>
                      </a:txBody>
                      <a:tcPr/>
                    </a:tc>
                    <a:tc>
                      <a:txBody>
                        <a:bodyPr/>
                        <a:lstStyle/>
                        <a:p>
                          <a:pPr algn="ctr"/>
                          <a:endParaRPr lang="en-AU"/>
                        </a:p>
                      </a:txBody>
                      <a:tcPr/>
                    </a:tc>
                    <a:tc>
                      <a:txBody>
                        <a:bodyPr/>
                        <a:lstStyle/>
                        <a:p>
                          <a:pPr algn="l"/>
                          <a:r>
                            <a:rPr lang="en-AU" dirty="0"/>
                            <a:t>Total =</a:t>
                          </a:r>
                        </a:p>
                      </a:txBody>
                      <a:tcPr/>
                    </a:tc>
                    <a:extLst>
                      <a:ext uri="{0D108BD9-81ED-4DB2-BD59-A6C34878D82A}">
                        <a16:rowId xmlns:a16="http://schemas.microsoft.com/office/drawing/2014/main" val="94663357"/>
                      </a:ext>
                    </a:extLst>
                  </a:tr>
                </a:tbl>
              </a:graphicData>
            </a:graphic>
          </p:graphicFrame>
        </mc:Choice>
        <mc:Fallback xmlns="">
          <p:graphicFrame>
            <p:nvGraphicFramePr>
              <p:cNvPr id="6" name="Table 5" descr="A grouped frequency distribution table.">
                <a:extLst>
                  <a:ext uri="{FF2B5EF4-FFF2-40B4-BE49-F238E27FC236}">
                    <a16:creationId xmlns:a16="http://schemas.microsoft.com/office/drawing/2014/main" id="{72007A70-557D-3E82-E7AA-AEC0192E0B0C}"/>
                  </a:ext>
                </a:extLst>
              </p:cNvPr>
              <p:cNvGraphicFramePr>
                <a:graphicFrameLocks noGrp="1"/>
              </p:cNvGraphicFramePr>
              <p:nvPr>
                <p:extLst>
                  <p:ext uri="{D42A27DB-BD31-4B8C-83A1-F6EECF244321}">
                    <p14:modId xmlns:p14="http://schemas.microsoft.com/office/powerpoint/2010/main" val="893691936"/>
                  </p:ext>
                </p:extLst>
              </p:nvPr>
            </p:nvGraphicFramePr>
            <p:xfrm>
              <a:off x="348000" y="1567086"/>
              <a:ext cx="8128000" cy="2865120"/>
            </p:xfrm>
            <a:graphic>
              <a:graphicData uri="http://schemas.openxmlformats.org/drawingml/2006/table">
                <a:tbl>
                  <a:tblPr firstRow="1" bandRow="1">
                    <a:tableStyleId>{5A111915-BE36-4E01-A7E5-04B1672EAD32}</a:tableStyleId>
                  </a:tblPr>
                  <a:tblGrid>
                    <a:gridCol w="1625600">
                      <a:extLst>
                        <a:ext uri="{9D8B030D-6E8A-4147-A177-3AD203B41FA5}">
                          <a16:colId xmlns:a16="http://schemas.microsoft.com/office/drawing/2014/main" val="2118315622"/>
                        </a:ext>
                      </a:extLst>
                    </a:gridCol>
                    <a:gridCol w="1625600">
                      <a:extLst>
                        <a:ext uri="{9D8B030D-6E8A-4147-A177-3AD203B41FA5}">
                          <a16:colId xmlns:a16="http://schemas.microsoft.com/office/drawing/2014/main" val="1350481898"/>
                        </a:ext>
                      </a:extLst>
                    </a:gridCol>
                    <a:gridCol w="1625600">
                      <a:extLst>
                        <a:ext uri="{9D8B030D-6E8A-4147-A177-3AD203B41FA5}">
                          <a16:colId xmlns:a16="http://schemas.microsoft.com/office/drawing/2014/main" val="3897873583"/>
                        </a:ext>
                      </a:extLst>
                    </a:gridCol>
                    <a:gridCol w="1625600">
                      <a:extLst>
                        <a:ext uri="{9D8B030D-6E8A-4147-A177-3AD203B41FA5}">
                          <a16:colId xmlns:a16="http://schemas.microsoft.com/office/drawing/2014/main" val="930963481"/>
                        </a:ext>
                      </a:extLst>
                    </a:gridCol>
                    <a:gridCol w="1625600">
                      <a:extLst>
                        <a:ext uri="{9D8B030D-6E8A-4147-A177-3AD203B41FA5}">
                          <a16:colId xmlns:a16="http://schemas.microsoft.com/office/drawing/2014/main" val="3471852991"/>
                        </a:ext>
                      </a:extLst>
                    </a:gridCol>
                  </a:tblGrid>
                  <a:tr h="640080">
                    <a:tc>
                      <a:txBody>
                        <a:bodyPr/>
                        <a:lstStyle/>
                        <a:p>
                          <a:pPr algn="ctr"/>
                          <a:r>
                            <a:rPr lang="en-AU"/>
                            <a:t>Class</a:t>
                          </a:r>
                        </a:p>
                      </a:txBody>
                      <a:tcPr/>
                    </a:tc>
                    <a:tc>
                      <a:txBody>
                        <a:bodyPr/>
                        <a:lstStyle/>
                        <a:p>
                          <a:pPr algn="ctr"/>
                          <a:r>
                            <a:rPr lang="en-AU"/>
                            <a:t>Class Centre</a:t>
                          </a:r>
                        </a:p>
                      </a:txBody>
                      <a:tcPr/>
                    </a:tc>
                    <a:tc>
                      <a:txBody>
                        <a:bodyPr/>
                        <a:lstStyle/>
                        <a:p>
                          <a:pPr algn="ctr"/>
                          <a:r>
                            <a:rPr lang="en-AU"/>
                            <a:t>Frequency</a:t>
                          </a:r>
                        </a:p>
                      </a:txBody>
                      <a:tcPr/>
                    </a:tc>
                    <a:tc>
                      <a:txBody>
                        <a:bodyPr/>
                        <a:lstStyle/>
                        <a:p>
                          <a:pPr algn="ctr"/>
                          <a:r>
                            <a:rPr lang="en-AU"/>
                            <a:t>Cumulative Frequency</a:t>
                          </a:r>
                        </a:p>
                      </a:txBody>
                      <a:tcPr/>
                    </a:tc>
                    <a:tc>
                      <a:txBody>
                        <a:bodyPr/>
                        <a:lstStyle/>
                        <a:p>
                          <a:endParaRPr lang="en-US"/>
                        </a:p>
                      </a:txBody>
                      <a:tcPr>
                        <a:blipFill>
                          <a:blip r:embed="rId2"/>
                          <a:stretch>
                            <a:fillRect l="-400000" t="-4762" r="-375" b="-361905"/>
                          </a:stretch>
                        </a:blipFill>
                      </a:tcPr>
                    </a:tc>
                    <a:extLst>
                      <a:ext uri="{0D108BD9-81ED-4DB2-BD59-A6C34878D82A}">
                        <a16:rowId xmlns:a16="http://schemas.microsoft.com/office/drawing/2014/main" val="4272258208"/>
                      </a:ext>
                    </a:extLst>
                  </a:tr>
                  <a:tr h="370840">
                    <a:tc>
                      <a:txBody>
                        <a:bodyPr/>
                        <a:lstStyle/>
                        <a:p>
                          <a:pPr algn="ctr"/>
                          <a:r>
                            <a:rPr lang="en-AU"/>
                            <a:t>1 – 5 </a:t>
                          </a:r>
                        </a:p>
                      </a:txBody>
                      <a:tcPr/>
                    </a:tc>
                    <a:tc>
                      <a:txBody>
                        <a:bodyPr/>
                        <a:lstStyle/>
                        <a:p>
                          <a:pPr algn="ctr"/>
                          <a:r>
                            <a:rPr lang="en-AU"/>
                            <a:t>3</a:t>
                          </a:r>
                        </a:p>
                      </a:txBody>
                      <a:tcPr/>
                    </a:tc>
                    <a:tc>
                      <a:txBody>
                        <a:bodyPr/>
                        <a:lstStyle/>
                        <a:p>
                          <a:pPr algn="ctr"/>
                          <a:r>
                            <a:rPr lang="en-AU"/>
                            <a:t>8</a:t>
                          </a:r>
                        </a:p>
                      </a:txBody>
                      <a:tcPr/>
                    </a:tc>
                    <a:tc>
                      <a:txBody>
                        <a:bodyPr/>
                        <a:lstStyle/>
                        <a:p>
                          <a:pPr algn="ctr"/>
                          <a:r>
                            <a:rPr lang="en-AU"/>
                            <a:t>8</a:t>
                          </a:r>
                        </a:p>
                      </a:txBody>
                      <a:tcPr/>
                    </a:tc>
                    <a:tc>
                      <a:txBody>
                        <a:bodyPr/>
                        <a:lstStyle/>
                        <a:p>
                          <a:pPr algn="ctr"/>
                          <a:r>
                            <a:rPr lang="en-AU"/>
                            <a:t>24</a:t>
                          </a:r>
                        </a:p>
                      </a:txBody>
                      <a:tcPr/>
                    </a:tc>
                    <a:extLst>
                      <a:ext uri="{0D108BD9-81ED-4DB2-BD59-A6C34878D82A}">
                        <a16:rowId xmlns:a16="http://schemas.microsoft.com/office/drawing/2014/main" val="2376410023"/>
                      </a:ext>
                    </a:extLst>
                  </a:tr>
                  <a:tr h="370840">
                    <a:tc>
                      <a:txBody>
                        <a:bodyPr/>
                        <a:lstStyle/>
                        <a:p>
                          <a:pPr algn="ctr"/>
                          <a:r>
                            <a:rPr lang="en-AU"/>
                            <a:t>6 – 10 </a:t>
                          </a:r>
                        </a:p>
                      </a:txBody>
                      <a:tcPr/>
                    </a:tc>
                    <a:tc>
                      <a:txBody>
                        <a:bodyPr/>
                        <a:lstStyle/>
                        <a:p>
                          <a:pPr algn="ctr"/>
                          <a:endParaRPr lang="en-AU"/>
                        </a:p>
                      </a:txBody>
                      <a:tcPr/>
                    </a:tc>
                    <a:tc>
                      <a:txBody>
                        <a:bodyPr/>
                        <a:lstStyle/>
                        <a:p>
                          <a:pPr algn="ctr"/>
                          <a:r>
                            <a:rPr lang="en-AU"/>
                            <a:t>13</a:t>
                          </a:r>
                        </a:p>
                      </a:txBody>
                      <a:tcPr/>
                    </a:tc>
                    <a:tc>
                      <a:txBody>
                        <a:bodyPr/>
                        <a:lstStyle/>
                        <a:p>
                          <a:pPr algn="ctr"/>
                          <a:r>
                            <a:rPr lang="en-AU"/>
                            <a:t>21</a:t>
                          </a:r>
                        </a:p>
                      </a:txBody>
                      <a:tcPr/>
                    </a:tc>
                    <a:tc>
                      <a:txBody>
                        <a:bodyPr/>
                        <a:lstStyle/>
                        <a:p>
                          <a:pPr algn="ctr"/>
                          <a:endParaRPr lang="en-AU"/>
                        </a:p>
                      </a:txBody>
                      <a:tcPr/>
                    </a:tc>
                    <a:extLst>
                      <a:ext uri="{0D108BD9-81ED-4DB2-BD59-A6C34878D82A}">
                        <a16:rowId xmlns:a16="http://schemas.microsoft.com/office/drawing/2014/main" val="578576760"/>
                      </a:ext>
                    </a:extLst>
                  </a:tr>
                  <a:tr h="370840">
                    <a:tc>
                      <a:txBody>
                        <a:bodyPr/>
                        <a:lstStyle/>
                        <a:p>
                          <a:pPr algn="ctr"/>
                          <a:r>
                            <a:rPr lang="en-AU"/>
                            <a:t>11 – 15 </a:t>
                          </a:r>
                        </a:p>
                      </a:txBody>
                      <a:tcPr/>
                    </a:tc>
                    <a:tc>
                      <a:txBody>
                        <a:bodyPr/>
                        <a:lstStyle/>
                        <a:p>
                          <a:pPr algn="ctr"/>
                          <a:endParaRPr lang="en-AU"/>
                        </a:p>
                      </a:txBody>
                      <a:tcPr/>
                    </a:tc>
                    <a:tc>
                      <a:txBody>
                        <a:bodyPr/>
                        <a:lstStyle/>
                        <a:p>
                          <a:pPr algn="ctr"/>
                          <a:r>
                            <a:rPr lang="en-AU"/>
                            <a:t>5</a:t>
                          </a:r>
                        </a:p>
                      </a:txBody>
                      <a:tcPr/>
                    </a:tc>
                    <a:tc>
                      <a:txBody>
                        <a:bodyPr/>
                        <a:lstStyle/>
                        <a:p>
                          <a:pPr algn="ctr"/>
                          <a:r>
                            <a:rPr lang="en-AU"/>
                            <a:t>26</a:t>
                          </a:r>
                        </a:p>
                      </a:txBody>
                      <a:tcPr/>
                    </a:tc>
                    <a:tc>
                      <a:txBody>
                        <a:bodyPr/>
                        <a:lstStyle/>
                        <a:p>
                          <a:pPr algn="ctr"/>
                          <a:endParaRPr lang="en-AU"/>
                        </a:p>
                      </a:txBody>
                      <a:tcPr/>
                    </a:tc>
                    <a:extLst>
                      <a:ext uri="{0D108BD9-81ED-4DB2-BD59-A6C34878D82A}">
                        <a16:rowId xmlns:a16="http://schemas.microsoft.com/office/drawing/2014/main" val="3368602766"/>
                      </a:ext>
                    </a:extLst>
                  </a:tr>
                  <a:tr h="370840">
                    <a:tc>
                      <a:txBody>
                        <a:bodyPr/>
                        <a:lstStyle/>
                        <a:p>
                          <a:pPr algn="ctr"/>
                          <a:r>
                            <a:rPr lang="en-AU"/>
                            <a:t>16 – 20</a:t>
                          </a:r>
                        </a:p>
                      </a:txBody>
                      <a:tcPr/>
                    </a:tc>
                    <a:tc>
                      <a:txBody>
                        <a:bodyPr/>
                        <a:lstStyle/>
                        <a:p>
                          <a:pPr algn="ctr"/>
                          <a:endParaRPr lang="en-AU"/>
                        </a:p>
                      </a:txBody>
                      <a:tcPr/>
                    </a:tc>
                    <a:tc>
                      <a:txBody>
                        <a:bodyPr/>
                        <a:lstStyle/>
                        <a:p>
                          <a:pPr algn="ctr"/>
                          <a:r>
                            <a:rPr lang="en-AU"/>
                            <a:t>8</a:t>
                          </a:r>
                        </a:p>
                      </a:txBody>
                      <a:tcPr/>
                    </a:tc>
                    <a:tc>
                      <a:txBody>
                        <a:bodyPr/>
                        <a:lstStyle/>
                        <a:p>
                          <a:pPr algn="ctr"/>
                          <a:r>
                            <a:rPr lang="en-AU"/>
                            <a:t>34</a:t>
                          </a:r>
                        </a:p>
                      </a:txBody>
                      <a:tcPr/>
                    </a:tc>
                    <a:tc>
                      <a:txBody>
                        <a:bodyPr/>
                        <a:lstStyle/>
                        <a:p>
                          <a:pPr algn="ctr"/>
                          <a:endParaRPr lang="en-AU"/>
                        </a:p>
                      </a:txBody>
                      <a:tcPr/>
                    </a:tc>
                    <a:extLst>
                      <a:ext uri="{0D108BD9-81ED-4DB2-BD59-A6C34878D82A}">
                        <a16:rowId xmlns:a16="http://schemas.microsoft.com/office/drawing/2014/main" val="2737174754"/>
                      </a:ext>
                    </a:extLst>
                  </a:tr>
                  <a:tr h="370840">
                    <a:tc>
                      <a:txBody>
                        <a:bodyPr/>
                        <a:lstStyle/>
                        <a:p>
                          <a:pPr algn="ctr"/>
                          <a:r>
                            <a:rPr lang="en-AU"/>
                            <a:t>21 – 25 </a:t>
                          </a:r>
                        </a:p>
                      </a:txBody>
                      <a:tcPr/>
                    </a:tc>
                    <a:tc>
                      <a:txBody>
                        <a:bodyPr/>
                        <a:lstStyle/>
                        <a:p>
                          <a:pPr algn="ctr"/>
                          <a:endParaRPr lang="en-AU"/>
                        </a:p>
                      </a:txBody>
                      <a:tcPr/>
                    </a:tc>
                    <a:tc>
                      <a:txBody>
                        <a:bodyPr/>
                        <a:lstStyle/>
                        <a:p>
                          <a:pPr algn="ctr"/>
                          <a:r>
                            <a:rPr lang="en-AU"/>
                            <a:t>6</a:t>
                          </a:r>
                        </a:p>
                      </a:txBody>
                      <a:tcPr/>
                    </a:tc>
                    <a:tc>
                      <a:txBody>
                        <a:bodyPr/>
                        <a:lstStyle/>
                        <a:p>
                          <a:pPr algn="ctr"/>
                          <a:r>
                            <a:rPr lang="en-AU"/>
                            <a:t>40</a:t>
                          </a:r>
                        </a:p>
                      </a:txBody>
                      <a:tcPr/>
                    </a:tc>
                    <a:tc>
                      <a:txBody>
                        <a:bodyPr/>
                        <a:lstStyle/>
                        <a:p>
                          <a:pPr algn="ctr"/>
                          <a:endParaRPr lang="en-AU"/>
                        </a:p>
                      </a:txBody>
                      <a:tcPr/>
                    </a:tc>
                    <a:extLst>
                      <a:ext uri="{0D108BD9-81ED-4DB2-BD59-A6C34878D82A}">
                        <a16:rowId xmlns:a16="http://schemas.microsoft.com/office/drawing/2014/main" val="2332096335"/>
                      </a:ext>
                    </a:extLst>
                  </a:tr>
                  <a:tr h="370840">
                    <a:tc>
                      <a:txBody>
                        <a:bodyPr/>
                        <a:lstStyle/>
                        <a:p>
                          <a:pPr algn="ctr"/>
                          <a:endParaRPr lang="en-AU"/>
                        </a:p>
                      </a:txBody>
                      <a:tcPr/>
                    </a:tc>
                    <a:tc>
                      <a:txBody>
                        <a:bodyPr/>
                        <a:lstStyle/>
                        <a:p>
                          <a:pPr algn="ctr"/>
                          <a:endParaRPr lang="en-AU"/>
                        </a:p>
                      </a:txBody>
                      <a:tcPr/>
                    </a:tc>
                    <a:tc>
                      <a:txBody>
                        <a:bodyPr/>
                        <a:lstStyle/>
                        <a:p>
                          <a:pPr algn="l"/>
                          <a:r>
                            <a:rPr lang="en-AU"/>
                            <a:t>Total = 40</a:t>
                          </a:r>
                        </a:p>
                      </a:txBody>
                      <a:tcPr/>
                    </a:tc>
                    <a:tc>
                      <a:txBody>
                        <a:bodyPr/>
                        <a:lstStyle/>
                        <a:p>
                          <a:pPr algn="ctr"/>
                          <a:endParaRPr lang="en-AU"/>
                        </a:p>
                      </a:txBody>
                      <a:tcPr/>
                    </a:tc>
                    <a:tc>
                      <a:txBody>
                        <a:bodyPr/>
                        <a:lstStyle/>
                        <a:p>
                          <a:pPr algn="l"/>
                          <a:r>
                            <a:rPr lang="en-AU"/>
                            <a:t>Total =</a:t>
                          </a:r>
                        </a:p>
                      </a:txBody>
                      <a:tcPr/>
                    </a:tc>
                    <a:extLst>
                      <a:ext uri="{0D108BD9-81ED-4DB2-BD59-A6C34878D82A}">
                        <a16:rowId xmlns:a16="http://schemas.microsoft.com/office/drawing/2014/main" val="94663357"/>
                      </a:ext>
                    </a:extLst>
                  </a:tr>
                </a:tbl>
              </a:graphicData>
            </a:graphic>
          </p:graphicFrame>
        </mc:Fallback>
      </mc:AlternateContent>
      <p:sp>
        <p:nvSpPr>
          <p:cNvPr id="7" name="Text Placeholder 6">
            <a:extLst>
              <a:ext uri="{FF2B5EF4-FFF2-40B4-BE49-F238E27FC236}">
                <a16:creationId xmlns:a16="http://schemas.microsoft.com/office/drawing/2014/main" id="{324B51E9-C222-9A82-8810-837D89C9D4A5}"/>
              </a:ext>
            </a:extLst>
          </p:cNvPr>
          <p:cNvSpPr>
            <a:spLocks noGrp="1"/>
          </p:cNvSpPr>
          <p:nvPr>
            <p:ph type="body" sz="quarter" idx="17"/>
          </p:nvPr>
        </p:nvSpPr>
        <p:spPr>
          <a:xfrm>
            <a:off x="992038" y="4310717"/>
            <a:ext cx="2527540" cy="980197"/>
          </a:xfrm>
          <a:prstGeom prst="wedgeRoundRectCallout">
            <a:avLst>
              <a:gd name="adj1" fmla="val 19425"/>
              <a:gd name="adj2" fmla="val -70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Average of lower and upper class limits</a:t>
            </a:r>
          </a:p>
        </p:txBody>
      </p:sp>
      <p:sp>
        <p:nvSpPr>
          <p:cNvPr id="8" name="Text Placeholder 6">
            <a:extLst>
              <a:ext uri="{FF2B5EF4-FFF2-40B4-BE49-F238E27FC236}">
                <a16:creationId xmlns:a16="http://schemas.microsoft.com/office/drawing/2014/main" id="{C070FD1A-39A2-283B-1DEC-20ABC975A850}"/>
              </a:ext>
            </a:extLst>
          </p:cNvPr>
          <p:cNvSpPr txBox="1">
            <a:spLocks/>
          </p:cNvSpPr>
          <p:nvPr/>
        </p:nvSpPr>
        <p:spPr>
          <a:xfrm>
            <a:off x="8892999" y="1561953"/>
            <a:ext cx="2803515" cy="980197"/>
          </a:xfrm>
          <a:prstGeom prst="wedgeRoundRectCallout">
            <a:avLst>
              <a:gd name="adj1" fmla="val -69630"/>
              <a:gd name="adj2" fmla="val -229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a:t>Multiply class centre by frequency</a:t>
            </a:r>
            <a:endParaRPr lang="en-AU" sz="1800">
              <a:cs typeface="Arial"/>
            </a:endParaRPr>
          </a:p>
        </p:txBody>
      </p:sp>
    </p:spTree>
    <p:extLst>
      <p:ext uri="{BB962C8B-B14F-4D97-AF65-F5344CB8AC3E}">
        <p14:creationId xmlns:p14="http://schemas.microsoft.com/office/powerpoint/2010/main" val="10706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B3C4-5562-7EC4-6BB6-E1AE21C795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C9C23-9663-4840-1B56-8C66852E49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3" name="Title 2">
            <a:extLst>
              <a:ext uri="{FF2B5EF4-FFF2-40B4-BE49-F238E27FC236}">
                <a16:creationId xmlns:a16="http://schemas.microsoft.com/office/drawing/2014/main" id="{833C2673-E1EF-4A24-95DE-B36A18447F3A}"/>
              </a:ext>
            </a:extLst>
          </p:cNvPr>
          <p:cNvSpPr>
            <a:spLocks noGrp="1"/>
          </p:cNvSpPr>
          <p:nvPr>
            <p:ph type="title"/>
          </p:nvPr>
        </p:nvSpPr>
        <p:spPr/>
        <p:txBody>
          <a:bodyPr/>
          <a:lstStyle/>
          <a:p>
            <a:r>
              <a:rPr lang="en-AU"/>
              <a:t>Statistics with grouped data (2)</a:t>
            </a:r>
          </a:p>
        </p:txBody>
      </p:sp>
      <p:graphicFrame>
        <p:nvGraphicFramePr>
          <p:cNvPr id="6" name="Table 5" descr="A grouped frequency distribution table.">
            <a:extLst>
              <a:ext uri="{FF2B5EF4-FFF2-40B4-BE49-F238E27FC236}">
                <a16:creationId xmlns:a16="http://schemas.microsoft.com/office/drawing/2014/main" id="{5025304C-4858-A29F-DD95-045946334104}"/>
              </a:ext>
            </a:extLst>
          </p:cNvPr>
          <p:cNvGraphicFramePr>
            <a:graphicFrameLocks noGrp="1"/>
          </p:cNvGraphicFramePr>
          <p:nvPr>
            <p:extLst>
              <p:ext uri="{D42A27DB-BD31-4B8C-83A1-F6EECF244321}">
                <p14:modId xmlns:p14="http://schemas.microsoft.com/office/powerpoint/2010/main" val="4018417048"/>
              </p:ext>
            </p:extLst>
          </p:nvPr>
        </p:nvGraphicFramePr>
        <p:xfrm>
          <a:off x="348000" y="1567086"/>
          <a:ext cx="8128000" cy="2865120"/>
        </p:xfrm>
        <a:graphic>
          <a:graphicData uri="http://schemas.openxmlformats.org/drawingml/2006/table">
            <a:tbl>
              <a:tblPr firstRow="1" bandRow="1">
                <a:tableStyleId>{5A111915-BE36-4E01-A7E5-04B1672EAD32}</a:tableStyleId>
              </a:tblPr>
              <a:tblGrid>
                <a:gridCol w="1625600">
                  <a:extLst>
                    <a:ext uri="{9D8B030D-6E8A-4147-A177-3AD203B41FA5}">
                      <a16:colId xmlns:a16="http://schemas.microsoft.com/office/drawing/2014/main" val="2118315622"/>
                    </a:ext>
                  </a:extLst>
                </a:gridCol>
                <a:gridCol w="1625600">
                  <a:extLst>
                    <a:ext uri="{9D8B030D-6E8A-4147-A177-3AD203B41FA5}">
                      <a16:colId xmlns:a16="http://schemas.microsoft.com/office/drawing/2014/main" val="1350481898"/>
                    </a:ext>
                  </a:extLst>
                </a:gridCol>
                <a:gridCol w="1625600">
                  <a:extLst>
                    <a:ext uri="{9D8B030D-6E8A-4147-A177-3AD203B41FA5}">
                      <a16:colId xmlns:a16="http://schemas.microsoft.com/office/drawing/2014/main" val="3897873583"/>
                    </a:ext>
                  </a:extLst>
                </a:gridCol>
                <a:gridCol w="1625600">
                  <a:extLst>
                    <a:ext uri="{9D8B030D-6E8A-4147-A177-3AD203B41FA5}">
                      <a16:colId xmlns:a16="http://schemas.microsoft.com/office/drawing/2014/main" val="930963481"/>
                    </a:ext>
                  </a:extLst>
                </a:gridCol>
                <a:gridCol w="1625600">
                  <a:extLst>
                    <a:ext uri="{9D8B030D-6E8A-4147-A177-3AD203B41FA5}">
                      <a16:colId xmlns:a16="http://schemas.microsoft.com/office/drawing/2014/main" val="3471852991"/>
                    </a:ext>
                  </a:extLst>
                </a:gridCol>
              </a:tblGrid>
              <a:tr h="370840">
                <a:tc>
                  <a:txBody>
                    <a:bodyPr/>
                    <a:lstStyle/>
                    <a:p>
                      <a:pPr algn="ctr"/>
                      <a:r>
                        <a:rPr lang="en-AU"/>
                        <a:t>Class</a:t>
                      </a:r>
                    </a:p>
                  </a:txBody>
                  <a:tcPr/>
                </a:tc>
                <a:tc>
                  <a:txBody>
                    <a:bodyPr/>
                    <a:lstStyle/>
                    <a:p>
                      <a:pPr algn="ctr"/>
                      <a:r>
                        <a:rPr lang="en-AU"/>
                        <a:t>Class Centre</a:t>
                      </a:r>
                    </a:p>
                  </a:txBody>
                  <a:tcPr/>
                </a:tc>
                <a:tc>
                  <a:txBody>
                    <a:bodyPr/>
                    <a:lstStyle/>
                    <a:p>
                      <a:pPr algn="ctr"/>
                      <a:r>
                        <a:rPr lang="en-AU"/>
                        <a:t>Frequency</a:t>
                      </a:r>
                    </a:p>
                  </a:txBody>
                  <a:tcPr/>
                </a:tc>
                <a:tc>
                  <a:txBody>
                    <a:bodyPr/>
                    <a:lstStyle/>
                    <a:p>
                      <a:pPr algn="ctr"/>
                      <a:r>
                        <a:rPr lang="en-AU"/>
                        <a:t>Cumulative Frequency</a:t>
                      </a:r>
                    </a:p>
                  </a:txBody>
                  <a:tcPr/>
                </a:tc>
                <a:tc>
                  <a:txBody>
                    <a:bodyPr/>
                    <a:lstStyle/>
                    <a:p>
                      <a:pPr algn="ctr"/>
                      <a:r>
                        <a:rPr lang="en-AU" i="1" err="1"/>
                        <a:t>fx</a:t>
                      </a:r>
                      <a:endParaRPr lang="en-AU" i="1"/>
                    </a:p>
                  </a:txBody>
                  <a:tcPr/>
                </a:tc>
                <a:extLst>
                  <a:ext uri="{0D108BD9-81ED-4DB2-BD59-A6C34878D82A}">
                    <a16:rowId xmlns:a16="http://schemas.microsoft.com/office/drawing/2014/main" val="4272258208"/>
                  </a:ext>
                </a:extLst>
              </a:tr>
              <a:tr h="370840">
                <a:tc>
                  <a:txBody>
                    <a:bodyPr/>
                    <a:lstStyle/>
                    <a:p>
                      <a:pPr algn="ctr"/>
                      <a:r>
                        <a:rPr lang="en-AU"/>
                        <a:t>1 – 5 </a:t>
                      </a:r>
                    </a:p>
                  </a:txBody>
                  <a:tcPr/>
                </a:tc>
                <a:tc>
                  <a:txBody>
                    <a:bodyPr/>
                    <a:lstStyle/>
                    <a:p>
                      <a:pPr algn="ctr"/>
                      <a:r>
                        <a:rPr lang="en-AU"/>
                        <a:t>3</a:t>
                      </a:r>
                    </a:p>
                  </a:txBody>
                  <a:tcPr/>
                </a:tc>
                <a:tc>
                  <a:txBody>
                    <a:bodyPr/>
                    <a:lstStyle/>
                    <a:p>
                      <a:pPr algn="ctr"/>
                      <a:r>
                        <a:rPr lang="en-AU"/>
                        <a:t>8</a:t>
                      </a:r>
                    </a:p>
                  </a:txBody>
                  <a:tcPr/>
                </a:tc>
                <a:tc>
                  <a:txBody>
                    <a:bodyPr/>
                    <a:lstStyle/>
                    <a:p>
                      <a:pPr algn="ctr"/>
                      <a:r>
                        <a:rPr lang="en-AU"/>
                        <a:t>8</a:t>
                      </a:r>
                    </a:p>
                  </a:txBody>
                  <a:tcPr/>
                </a:tc>
                <a:tc>
                  <a:txBody>
                    <a:bodyPr/>
                    <a:lstStyle/>
                    <a:p>
                      <a:pPr algn="ctr"/>
                      <a:r>
                        <a:rPr lang="en-AU"/>
                        <a:t>24</a:t>
                      </a:r>
                    </a:p>
                  </a:txBody>
                  <a:tcPr/>
                </a:tc>
                <a:extLst>
                  <a:ext uri="{0D108BD9-81ED-4DB2-BD59-A6C34878D82A}">
                    <a16:rowId xmlns:a16="http://schemas.microsoft.com/office/drawing/2014/main" val="2376410023"/>
                  </a:ext>
                </a:extLst>
              </a:tr>
              <a:tr h="370840">
                <a:tc>
                  <a:txBody>
                    <a:bodyPr/>
                    <a:lstStyle/>
                    <a:p>
                      <a:pPr algn="ctr"/>
                      <a:r>
                        <a:rPr lang="en-AU"/>
                        <a:t>6 – 10 </a:t>
                      </a:r>
                    </a:p>
                  </a:txBody>
                  <a:tcPr/>
                </a:tc>
                <a:tc>
                  <a:txBody>
                    <a:bodyPr/>
                    <a:lstStyle/>
                    <a:p>
                      <a:pPr algn="ctr"/>
                      <a:r>
                        <a:rPr lang="en-AU"/>
                        <a:t>8</a:t>
                      </a:r>
                    </a:p>
                  </a:txBody>
                  <a:tcPr/>
                </a:tc>
                <a:tc>
                  <a:txBody>
                    <a:bodyPr/>
                    <a:lstStyle/>
                    <a:p>
                      <a:pPr algn="ctr"/>
                      <a:r>
                        <a:rPr lang="en-AU"/>
                        <a:t>13</a:t>
                      </a:r>
                    </a:p>
                  </a:txBody>
                  <a:tcPr/>
                </a:tc>
                <a:tc>
                  <a:txBody>
                    <a:bodyPr/>
                    <a:lstStyle/>
                    <a:p>
                      <a:pPr algn="ctr"/>
                      <a:r>
                        <a:rPr lang="en-AU"/>
                        <a:t>21</a:t>
                      </a:r>
                    </a:p>
                  </a:txBody>
                  <a:tcPr/>
                </a:tc>
                <a:tc>
                  <a:txBody>
                    <a:bodyPr/>
                    <a:lstStyle/>
                    <a:p>
                      <a:pPr algn="ctr"/>
                      <a:r>
                        <a:rPr lang="en-AU"/>
                        <a:t>104</a:t>
                      </a:r>
                    </a:p>
                  </a:txBody>
                  <a:tcPr/>
                </a:tc>
                <a:extLst>
                  <a:ext uri="{0D108BD9-81ED-4DB2-BD59-A6C34878D82A}">
                    <a16:rowId xmlns:a16="http://schemas.microsoft.com/office/drawing/2014/main" val="578576760"/>
                  </a:ext>
                </a:extLst>
              </a:tr>
              <a:tr h="370840">
                <a:tc>
                  <a:txBody>
                    <a:bodyPr/>
                    <a:lstStyle/>
                    <a:p>
                      <a:pPr algn="ctr"/>
                      <a:r>
                        <a:rPr lang="en-AU"/>
                        <a:t>11 – 15 </a:t>
                      </a:r>
                    </a:p>
                  </a:txBody>
                  <a:tcPr/>
                </a:tc>
                <a:tc>
                  <a:txBody>
                    <a:bodyPr/>
                    <a:lstStyle/>
                    <a:p>
                      <a:pPr algn="ctr"/>
                      <a:r>
                        <a:rPr lang="en-AU"/>
                        <a:t>13</a:t>
                      </a:r>
                    </a:p>
                  </a:txBody>
                  <a:tcPr/>
                </a:tc>
                <a:tc>
                  <a:txBody>
                    <a:bodyPr/>
                    <a:lstStyle/>
                    <a:p>
                      <a:pPr algn="ctr"/>
                      <a:r>
                        <a:rPr lang="en-AU"/>
                        <a:t>5</a:t>
                      </a:r>
                    </a:p>
                  </a:txBody>
                  <a:tcPr/>
                </a:tc>
                <a:tc>
                  <a:txBody>
                    <a:bodyPr/>
                    <a:lstStyle/>
                    <a:p>
                      <a:pPr algn="ctr"/>
                      <a:r>
                        <a:rPr lang="en-AU"/>
                        <a:t>26</a:t>
                      </a:r>
                    </a:p>
                  </a:txBody>
                  <a:tcPr/>
                </a:tc>
                <a:tc>
                  <a:txBody>
                    <a:bodyPr/>
                    <a:lstStyle/>
                    <a:p>
                      <a:pPr algn="ctr"/>
                      <a:r>
                        <a:rPr lang="en-AU"/>
                        <a:t>65</a:t>
                      </a:r>
                    </a:p>
                  </a:txBody>
                  <a:tcPr/>
                </a:tc>
                <a:extLst>
                  <a:ext uri="{0D108BD9-81ED-4DB2-BD59-A6C34878D82A}">
                    <a16:rowId xmlns:a16="http://schemas.microsoft.com/office/drawing/2014/main" val="3368602766"/>
                  </a:ext>
                </a:extLst>
              </a:tr>
              <a:tr h="370840">
                <a:tc>
                  <a:txBody>
                    <a:bodyPr/>
                    <a:lstStyle/>
                    <a:p>
                      <a:pPr algn="ctr"/>
                      <a:r>
                        <a:rPr lang="en-AU"/>
                        <a:t>16 – 20</a:t>
                      </a:r>
                    </a:p>
                  </a:txBody>
                  <a:tcPr/>
                </a:tc>
                <a:tc>
                  <a:txBody>
                    <a:bodyPr/>
                    <a:lstStyle/>
                    <a:p>
                      <a:pPr algn="ctr"/>
                      <a:r>
                        <a:rPr lang="en-AU"/>
                        <a:t>18</a:t>
                      </a:r>
                    </a:p>
                  </a:txBody>
                  <a:tcPr/>
                </a:tc>
                <a:tc>
                  <a:txBody>
                    <a:bodyPr/>
                    <a:lstStyle/>
                    <a:p>
                      <a:pPr algn="ctr"/>
                      <a:r>
                        <a:rPr lang="en-AU"/>
                        <a:t>8</a:t>
                      </a:r>
                    </a:p>
                  </a:txBody>
                  <a:tcPr/>
                </a:tc>
                <a:tc>
                  <a:txBody>
                    <a:bodyPr/>
                    <a:lstStyle/>
                    <a:p>
                      <a:pPr algn="ctr"/>
                      <a:r>
                        <a:rPr lang="en-AU"/>
                        <a:t>34</a:t>
                      </a:r>
                    </a:p>
                  </a:txBody>
                  <a:tcPr/>
                </a:tc>
                <a:tc>
                  <a:txBody>
                    <a:bodyPr/>
                    <a:lstStyle/>
                    <a:p>
                      <a:pPr algn="ctr"/>
                      <a:r>
                        <a:rPr lang="en-AU"/>
                        <a:t>144</a:t>
                      </a:r>
                    </a:p>
                  </a:txBody>
                  <a:tcPr/>
                </a:tc>
                <a:extLst>
                  <a:ext uri="{0D108BD9-81ED-4DB2-BD59-A6C34878D82A}">
                    <a16:rowId xmlns:a16="http://schemas.microsoft.com/office/drawing/2014/main" val="2737174754"/>
                  </a:ext>
                </a:extLst>
              </a:tr>
              <a:tr h="370840">
                <a:tc>
                  <a:txBody>
                    <a:bodyPr/>
                    <a:lstStyle/>
                    <a:p>
                      <a:pPr algn="ctr"/>
                      <a:r>
                        <a:rPr lang="en-AU"/>
                        <a:t>21 – 25 </a:t>
                      </a:r>
                    </a:p>
                  </a:txBody>
                  <a:tcPr/>
                </a:tc>
                <a:tc>
                  <a:txBody>
                    <a:bodyPr/>
                    <a:lstStyle/>
                    <a:p>
                      <a:pPr algn="ctr"/>
                      <a:r>
                        <a:rPr lang="en-AU"/>
                        <a:t>23</a:t>
                      </a:r>
                    </a:p>
                  </a:txBody>
                  <a:tcPr/>
                </a:tc>
                <a:tc>
                  <a:txBody>
                    <a:bodyPr/>
                    <a:lstStyle/>
                    <a:p>
                      <a:pPr algn="ctr"/>
                      <a:r>
                        <a:rPr lang="en-AU"/>
                        <a:t>6</a:t>
                      </a:r>
                    </a:p>
                  </a:txBody>
                  <a:tcPr/>
                </a:tc>
                <a:tc>
                  <a:txBody>
                    <a:bodyPr/>
                    <a:lstStyle/>
                    <a:p>
                      <a:pPr algn="ctr"/>
                      <a:r>
                        <a:rPr lang="en-AU"/>
                        <a:t>40</a:t>
                      </a:r>
                    </a:p>
                  </a:txBody>
                  <a:tcPr/>
                </a:tc>
                <a:tc>
                  <a:txBody>
                    <a:bodyPr/>
                    <a:lstStyle/>
                    <a:p>
                      <a:pPr algn="ctr"/>
                      <a:r>
                        <a:rPr lang="en-AU"/>
                        <a:t>138</a:t>
                      </a:r>
                    </a:p>
                  </a:txBody>
                  <a:tcPr/>
                </a:tc>
                <a:extLst>
                  <a:ext uri="{0D108BD9-81ED-4DB2-BD59-A6C34878D82A}">
                    <a16:rowId xmlns:a16="http://schemas.microsoft.com/office/drawing/2014/main" val="2332096335"/>
                  </a:ext>
                </a:extLst>
              </a:tr>
              <a:tr h="370840">
                <a:tc>
                  <a:txBody>
                    <a:bodyPr/>
                    <a:lstStyle/>
                    <a:p>
                      <a:pPr algn="ctr"/>
                      <a:endParaRPr lang="en-AU"/>
                    </a:p>
                  </a:txBody>
                  <a:tcPr/>
                </a:tc>
                <a:tc>
                  <a:txBody>
                    <a:bodyPr/>
                    <a:lstStyle/>
                    <a:p>
                      <a:pPr algn="ctr"/>
                      <a:endParaRPr lang="en-AU"/>
                    </a:p>
                  </a:txBody>
                  <a:tcPr/>
                </a:tc>
                <a:tc>
                  <a:txBody>
                    <a:bodyPr/>
                    <a:lstStyle/>
                    <a:p>
                      <a:pPr algn="l"/>
                      <a:r>
                        <a:rPr lang="en-AU"/>
                        <a:t>Total = 40</a:t>
                      </a:r>
                    </a:p>
                  </a:txBody>
                  <a:tcPr/>
                </a:tc>
                <a:tc>
                  <a:txBody>
                    <a:bodyPr/>
                    <a:lstStyle/>
                    <a:p>
                      <a:pPr algn="ctr"/>
                      <a:endParaRPr lang="en-AU"/>
                    </a:p>
                  </a:txBody>
                  <a:tcPr/>
                </a:tc>
                <a:tc>
                  <a:txBody>
                    <a:bodyPr/>
                    <a:lstStyle/>
                    <a:p>
                      <a:pPr algn="l"/>
                      <a:r>
                        <a:rPr lang="en-AU" dirty="0"/>
                        <a:t>Total = 475</a:t>
                      </a:r>
                    </a:p>
                  </a:txBody>
                  <a:tcPr/>
                </a:tc>
                <a:extLst>
                  <a:ext uri="{0D108BD9-81ED-4DB2-BD59-A6C34878D82A}">
                    <a16:rowId xmlns:a16="http://schemas.microsoft.com/office/drawing/2014/main" val="94663357"/>
                  </a:ext>
                </a:extLst>
              </a:tr>
            </a:tbl>
          </a:graphicData>
        </a:graphic>
      </p:graphicFrame>
      <p:sp>
        <p:nvSpPr>
          <p:cNvPr id="7" name="Text Placeholder 6">
            <a:extLst>
              <a:ext uri="{FF2B5EF4-FFF2-40B4-BE49-F238E27FC236}">
                <a16:creationId xmlns:a16="http://schemas.microsoft.com/office/drawing/2014/main" id="{6E070BD4-B51C-5700-3FBA-B19BE088C512}"/>
              </a:ext>
            </a:extLst>
          </p:cNvPr>
          <p:cNvSpPr>
            <a:spLocks noGrp="1"/>
          </p:cNvSpPr>
          <p:nvPr>
            <p:ph type="body" sz="quarter" idx="17"/>
          </p:nvPr>
        </p:nvSpPr>
        <p:spPr>
          <a:xfrm>
            <a:off x="992038" y="4310717"/>
            <a:ext cx="2527540" cy="980197"/>
          </a:xfrm>
          <a:prstGeom prst="wedgeRoundRectCallout">
            <a:avLst>
              <a:gd name="adj1" fmla="val 19425"/>
              <a:gd name="adj2" fmla="val -70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00000"/>
              </a:lnSpc>
            </a:pPr>
            <a:r>
              <a:rPr lang="en-AU" sz="1800"/>
              <a:t>Mean of lower and upper class limits</a:t>
            </a:r>
          </a:p>
        </p:txBody>
      </p:sp>
      <p:sp>
        <p:nvSpPr>
          <p:cNvPr id="8" name="Text Placeholder 6">
            <a:extLst>
              <a:ext uri="{FF2B5EF4-FFF2-40B4-BE49-F238E27FC236}">
                <a16:creationId xmlns:a16="http://schemas.microsoft.com/office/drawing/2014/main" id="{B04F30E6-70C7-B441-B468-3B56F06D83ED}"/>
              </a:ext>
            </a:extLst>
          </p:cNvPr>
          <p:cNvSpPr txBox="1">
            <a:spLocks/>
          </p:cNvSpPr>
          <p:nvPr/>
        </p:nvSpPr>
        <p:spPr>
          <a:xfrm>
            <a:off x="8939999" y="1506339"/>
            <a:ext cx="2803515" cy="980197"/>
          </a:xfrm>
          <a:prstGeom prst="wedgeRoundRectCallout">
            <a:avLst>
              <a:gd name="adj1" fmla="val -69630"/>
              <a:gd name="adj2" fmla="val -229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nchorCtr="1">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00000"/>
              </a:lnSpc>
            </a:pPr>
            <a:r>
              <a:rPr lang="en-AU" sz="1800"/>
              <a:t>Multiply frequency by class centre</a:t>
            </a:r>
          </a:p>
        </p:txBody>
      </p:sp>
    </p:spTree>
    <p:extLst>
      <p:ext uri="{BB962C8B-B14F-4D97-AF65-F5344CB8AC3E}">
        <p14:creationId xmlns:p14="http://schemas.microsoft.com/office/powerpoint/2010/main" val="41833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9DFA9944-499F-4A22-911A-5C09875152E9}">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E76218-B129-49DE-ACFC-BAB9D9414ACE}">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8c6f0761-0ef4-4d3b-8fe8-3b60dff82ea3"/>
    <ds:schemaRef ds:uri="0d94be99-a0f6-44e7-93d1-7f56be2e14d5"/>
  </ds:schemaRefs>
</ds:datastoreItem>
</file>

<file path=docProps/app.xml><?xml version="1.0" encoding="utf-8"?>
<Properties xmlns="http://schemas.openxmlformats.org/officeDocument/2006/extended-properties" xmlns:vt="http://schemas.openxmlformats.org/officeDocument/2006/docPropsVTypes">
  <Template/>
  <TotalTime>3</TotalTime>
  <Words>1411</Words>
  <Application>Microsoft Office PowerPoint</Application>
  <PresentationFormat>Widescreen</PresentationFormat>
  <Paragraphs>333</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 Math</vt:lpstr>
      <vt:lpstr>Public Sans</vt:lpstr>
      <vt:lpstr>Arial</vt:lpstr>
      <vt:lpstr>Times New Roman</vt:lpstr>
      <vt:lpstr>Calibri</vt:lpstr>
      <vt:lpstr>NSWG Corporate</vt:lpstr>
      <vt:lpstr>Grouped data</vt:lpstr>
      <vt:lpstr>Learning intentions and success criteria</vt:lpstr>
      <vt:lpstr>Activating prior knowledge</vt:lpstr>
      <vt:lpstr>Raw data</vt:lpstr>
      <vt:lpstr>Frequency table</vt:lpstr>
      <vt:lpstr>Grouped frequency table</vt:lpstr>
      <vt:lpstr>Connecting learning</vt:lpstr>
      <vt:lpstr>Statistics with grouped data (1)</vt:lpstr>
      <vt:lpstr>Statistics with grouped data (2)</vt:lpstr>
      <vt:lpstr>Grouped data - table</vt:lpstr>
      <vt:lpstr>Notice and wonder</vt:lpstr>
      <vt:lpstr>Releasing responsibility</vt:lpstr>
      <vt:lpstr>Comparing histograms</vt:lpstr>
      <vt:lpstr>Finding the median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6 – Grouped data – deck – Mathematics Standard</dc:title>
  <dc:creator>NSW Department of Education</dc:creator>
  <dcterms:created xsi:type="dcterms:W3CDTF">2025-01-17T00:15:23Z</dcterms:created>
  <dcterms:modified xsi:type="dcterms:W3CDTF">2026-03-24T02:52:17Z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