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6505" r:id="rId5"/>
    <p:sldId id="26383" r:id="rId6"/>
    <p:sldId id="271" r:id="rId7"/>
    <p:sldId id="26509" r:id="rId8"/>
    <p:sldId id="26510" r:id="rId9"/>
    <p:sldId id="26511" r:id="rId10"/>
    <p:sldId id="26512" r:id="rId11"/>
    <p:sldId id="26508" r:id="rId12"/>
    <p:sldId id="26513" r:id="rId13"/>
    <p:sldId id="360"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A6DAB353-8D81-E608-7DD3-43E4C112E44B}" name="Kieran Monahan" initials="KM" userId="S::Kieran.Monahan2@det.nsw.edu.au::2396da56-7c72-42ec-9d76-e256a0950c83" providerId="AD"/>
  <p188:author id="{F0B1DE53-2FAC-E709-641F-E032F89B4737}" name="Leena Ryan" initials="LR" userId="S::leena.ryan1@det.nsw.edu.au::9c67d486-9172-40ac-ba38-ccc164a357ad" providerId="AD"/>
  <p188:author id="{15D3C655-FA0C-37E3-0AF9-B42F82485347}" name="Lee Hyland" initials="LH" userId="S::LESLEE.HYLAND@det.nsw.edu.au::236b8219-96ed-46a5-92bf-a10e6892f95f" providerId="AD"/>
  <p188:author id="{3616AF87-645D-0DD4-2651-E515CA85D52D}" name="Bec Thomas" initials="BT" userId="S::Rebecca.Thomas20@det.nsw.edu.au::097e6569-9877-4022-b421-b7cd00b088dc"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D4F55-8100-4AF7-BFE8-643B0433F1D8}" v="1" dt="2026-03-24T02:44:20.81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774" y="10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24/03/2026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24/03/2026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Standard deviation</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4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6B1726A6-35C9-049A-A38C-DCE4B6CE813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4" r="25374"/>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11-12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a:t>
            </a:r>
            <a:r>
              <a:rPr lang="en-AU">
                <a:latin typeface="+mj-lt"/>
              </a:rPr>
              <a:t>), 2026</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518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a:rPr>
              <a:t>Learning intentions</a:t>
            </a:r>
            <a:endParaRPr lang="en-AU" sz="2000" b="1" dirty="0">
              <a:solidFill>
                <a:schemeClr val="accent1"/>
              </a:solidFill>
              <a:latin typeface="+mj-lt"/>
              <a:ea typeface="+mn-lt"/>
              <a:cs typeface="Arial"/>
            </a:endParaRPr>
          </a:p>
          <a:p>
            <a:pPr marL="342900" lvl="0" indent="-342900">
              <a:lnSpc>
                <a:spcPct val="150000"/>
              </a:lnSpc>
              <a:buFont typeface="Arial" panose="020B0604020202020204" pitchFamily="34" charset="0"/>
              <a:buChar char="•"/>
            </a:pPr>
            <a:r>
              <a:rPr lang="en-AU" sz="2000" dirty="0"/>
              <a:t>To understand standard deviation as a measure of data spread.</a:t>
            </a:r>
          </a:p>
          <a:p>
            <a:pPr marL="342900" lvl="0" indent="-342900">
              <a:lnSpc>
                <a:spcPct val="150000"/>
              </a:lnSpc>
              <a:buFont typeface="Arial" panose="020B0604020202020204" pitchFamily="34" charset="0"/>
              <a:buChar char="•"/>
            </a:pPr>
            <a:r>
              <a:rPr lang="en-AU" sz="2000" dirty="0"/>
              <a:t>To be able to use standard deviation to compare and interpret datasets.</a:t>
            </a:r>
            <a:endParaRPr lang="en-AU" sz="2000" dirty="0">
              <a:cs typeface="Arial"/>
            </a:endParaRPr>
          </a:p>
          <a:p>
            <a:pPr>
              <a:lnSpc>
                <a:spcPct val="150000"/>
              </a:lnSpc>
              <a:spcAft>
                <a:spcPts val="600"/>
              </a:spcAft>
            </a:pPr>
            <a:r>
              <a:rPr lang="en-AU" sz="2000" b="1" dirty="0">
                <a:solidFill>
                  <a:schemeClr val="accent1"/>
                </a:solidFill>
                <a:latin typeface="+mj-lt"/>
                <a:cs typeface="Arial"/>
              </a:rPr>
              <a:t>Success criteria</a:t>
            </a:r>
            <a:endParaRPr lang="en-US" sz="2000" dirty="0">
              <a:solidFill>
                <a:schemeClr val="accent1"/>
              </a:solidFill>
              <a:latin typeface="+mj-lt"/>
              <a:cs typeface="Arial"/>
            </a:endParaRPr>
          </a:p>
          <a:p>
            <a:pPr marL="342900" lvl="0" indent="-342900">
              <a:lnSpc>
                <a:spcPct val="150000"/>
              </a:lnSpc>
              <a:buFont typeface="Arial" panose="020B0604020202020204" pitchFamily="34" charset="0"/>
              <a:buChar char="•"/>
            </a:pPr>
            <a:r>
              <a:rPr lang="en-AU" sz="2000" dirty="0"/>
              <a:t>I can calculate the standard deviation of a dataset using a scientific calculator or digital tools.</a:t>
            </a:r>
          </a:p>
          <a:p>
            <a:pPr marL="342900" lvl="0" indent="-342900">
              <a:lnSpc>
                <a:spcPct val="150000"/>
              </a:lnSpc>
              <a:buFont typeface="Arial" panose="020B0604020202020204" pitchFamily="34" charset="0"/>
              <a:buChar char="•"/>
            </a:pPr>
            <a:r>
              <a:rPr lang="en-AU" sz="2000" dirty="0"/>
              <a:t>I can explain what standard deviation reveals about data consistency and variability.</a:t>
            </a:r>
          </a:p>
          <a:p>
            <a:pPr marL="342900" lvl="0" indent="-342900">
              <a:lnSpc>
                <a:spcPct val="150000"/>
              </a:lnSpc>
              <a:buFont typeface="Arial" panose="020B0604020202020204" pitchFamily="34" charset="0"/>
              <a:buChar char="•"/>
            </a:pPr>
            <a:r>
              <a:rPr lang="en-AU" sz="2000" dirty="0"/>
              <a:t>I can compare datasets using standard deviation alongside other measures of centre and spread.</a:t>
            </a:r>
          </a:p>
          <a:p>
            <a:pPr marL="342900" indent="-342900">
              <a:lnSpc>
                <a:spcPct val="150000"/>
              </a:lnSpc>
              <a:buFont typeface="Arial" panose="020B0604020202020204" pitchFamily="34" charset="0"/>
              <a:buChar char="•"/>
            </a:pPr>
            <a:r>
              <a:rPr lang="en-AU" sz="2000" dirty="0"/>
              <a:t>I can justify which measures of centre and spread are most appropriate for a given dataset.</a:t>
            </a:r>
            <a:endParaRPr lang="en-AU" sz="2000" dirty="0">
              <a:cs typeface="Arial"/>
            </a:endParaRPr>
          </a:p>
          <a:p>
            <a:pPr>
              <a:lnSpc>
                <a:spcPct val="150000"/>
              </a:lnSpc>
              <a:spcAft>
                <a:spcPts val="600"/>
              </a:spcAft>
            </a:pPr>
            <a:endParaRPr lang="en-AU" sz="2000" dirty="0">
              <a:ea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E8A5A1-087F-3DE0-7F71-E63F6E2468F6}"/>
              </a:ext>
            </a:extLst>
          </p:cNvPr>
          <p:cNvSpPr>
            <a:spLocks noGrp="1"/>
          </p:cNvSpPr>
          <p:nvPr>
            <p:ph type="title"/>
          </p:nvPr>
        </p:nvSpPr>
        <p:spPr/>
        <p:txBody>
          <a:bodyPr/>
          <a:lstStyle/>
          <a:p>
            <a:r>
              <a:rPr lang="en-AU" dirty="0"/>
              <a:t>Datasets – Steering variation</a:t>
            </a:r>
          </a:p>
        </p:txBody>
      </p:sp>
      <p:sp>
        <p:nvSpPr>
          <p:cNvPr id="4" name="Text Placeholder 3">
            <a:extLst>
              <a:ext uri="{FF2B5EF4-FFF2-40B4-BE49-F238E27FC236}">
                <a16:creationId xmlns:a16="http://schemas.microsoft.com/office/drawing/2014/main" id="{19240C30-4881-0987-74BD-D7EEC078909C}"/>
              </a:ext>
            </a:extLst>
          </p:cNvPr>
          <p:cNvSpPr>
            <a:spLocks noGrp="1"/>
          </p:cNvSpPr>
          <p:nvPr>
            <p:ph type="body" sz="quarter" idx="18"/>
          </p:nvPr>
        </p:nvSpPr>
        <p:spPr/>
        <p:txBody>
          <a:bodyPr/>
          <a:lstStyle/>
          <a:p>
            <a:r>
              <a:rPr lang="en-AU" dirty="0"/>
              <a:t>Answers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DF8AC10-93B9-D3E2-7DFC-B76CE0D2EA7B}"/>
                  </a:ext>
                </a:extLst>
              </p:cNvPr>
              <p:cNvGraphicFramePr>
                <a:graphicFrameLocks noGrp="1"/>
              </p:cNvGraphicFramePr>
              <p:nvPr>
                <p:extLst>
                  <p:ext uri="{D42A27DB-BD31-4B8C-83A1-F6EECF244321}">
                    <p14:modId xmlns:p14="http://schemas.microsoft.com/office/powerpoint/2010/main" val="965224938"/>
                  </p:ext>
                </p:extLst>
              </p:nvPr>
            </p:nvGraphicFramePr>
            <p:xfrm>
              <a:off x="359999" y="1815465"/>
              <a:ext cx="2867296" cy="2915630"/>
            </p:xfrm>
            <a:graphic>
              <a:graphicData uri="http://schemas.openxmlformats.org/drawingml/2006/table">
                <a:tbl>
                  <a:tblPr firstRow="1" firstCol="1" bandRow="1">
                    <a:tableStyleId>{69012ECD-51FC-41F1-AA8D-1B2483CD663E}</a:tableStyleId>
                  </a:tblPr>
                  <a:tblGrid>
                    <a:gridCol w="714268">
                      <a:extLst>
                        <a:ext uri="{9D8B030D-6E8A-4147-A177-3AD203B41FA5}">
                          <a16:colId xmlns:a16="http://schemas.microsoft.com/office/drawing/2014/main" val="1174122050"/>
                        </a:ext>
                      </a:extLst>
                    </a:gridCol>
                    <a:gridCol w="1229525">
                      <a:extLst>
                        <a:ext uri="{9D8B030D-6E8A-4147-A177-3AD203B41FA5}">
                          <a16:colId xmlns:a16="http://schemas.microsoft.com/office/drawing/2014/main" val="2629102948"/>
                        </a:ext>
                      </a:extLst>
                    </a:gridCol>
                    <a:gridCol w="923503">
                      <a:extLst>
                        <a:ext uri="{9D8B030D-6E8A-4147-A177-3AD203B41FA5}">
                          <a16:colId xmlns:a16="http://schemas.microsoft.com/office/drawing/2014/main" val="1640495188"/>
                        </a:ext>
                      </a:extLst>
                    </a:gridCol>
                  </a:tblGrid>
                  <a:tr h="314061">
                    <a:tc>
                      <a:txBody>
                        <a:bodyPr/>
                        <a:lstStyle/>
                        <a:p>
                          <a:pPr>
                            <a:lnSpc>
                              <a:spcPct val="115000"/>
                            </a:lnSpc>
                            <a:spcBef>
                              <a:spcPts val="1200"/>
                            </a:spcBef>
                            <a:spcAft>
                              <a:spcPts val="600"/>
                            </a:spcAft>
                            <a:buNone/>
                          </a:pPr>
                          <a:r>
                            <a:rPr lang="en-AU" sz="1600" dirty="0">
                              <a:effectLst/>
                            </a:rPr>
                            <a:t>Score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1200"/>
                            </a:spcBef>
                            <a:spcAft>
                              <a:spcPts val="600"/>
                            </a:spcAft>
                            <a:buNone/>
                          </a:pPr>
                          <a:r>
                            <a:rPr lang="en-AU" sz="1600" dirty="0">
                              <a:effectLst/>
                            </a:rPr>
                            <a:t>Frequency</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1200"/>
                            </a:spcBef>
                            <a:spcAft>
                              <a:spcPts val="600"/>
                            </a:spcAft>
                            <a:buNone/>
                          </a:pPr>
                          <a14:m>
                            <m:oMathPara xmlns:m="http://schemas.openxmlformats.org/officeDocument/2006/math">
                              <m:oMathParaPr>
                                <m:jc m:val="centerGroup"/>
                              </m:oMathParaPr>
                              <m:oMath xmlns:m="http://schemas.openxmlformats.org/officeDocument/2006/math">
                                <m:r>
                                  <a:rPr lang="en-AU" sz="1600">
                                    <a:effectLst/>
                                    <a:latin typeface="Cambria Math" panose="02040503050406030204" pitchFamily="18" charset="0"/>
                                  </a:rPr>
                                  <m:t>𝒇𝒙</m:t>
                                </m:r>
                              </m:oMath>
                            </m:oMathPara>
                          </a14:m>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9006920"/>
                      </a:ext>
                    </a:extLst>
                  </a:tr>
                  <a:tr h="289119">
                    <a:tc>
                      <a:txBody>
                        <a:bodyPr/>
                        <a:lstStyle/>
                        <a:p>
                          <a:pPr>
                            <a:lnSpc>
                              <a:spcPct val="115000"/>
                            </a:lnSpc>
                            <a:spcBef>
                              <a:spcPts val="1200"/>
                            </a:spcBef>
                            <a:spcAft>
                              <a:spcPts val="600"/>
                            </a:spcAft>
                            <a:buNone/>
                          </a:pPr>
                          <a:r>
                            <a:rPr lang="en-AU" sz="1600" dirty="0">
                              <a:effectLst/>
                            </a:rPr>
                            <a:t>2.5</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2.5</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195681"/>
                      </a:ext>
                    </a:extLst>
                  </a:tr>
                  <a:tr h="282968">
                    <a:tc>
                      <a:txBody>
                        <a:bodyPr/>
                        <a:lstStyle/>
                        <a:p>
                          <a:pPr>
                            <a:lnSpc>
                              <a:spcPct val="115000"/>
                            </a:lnSpc>
                            <a:spcBef>
                              <a:spcPts val="1200"/>
                            </a:spcBef>
                            <a:spcAft>
                              <a:spcPts val="600"/>
                            </a:spcAft>
                            <a:buNone/>
                          </a:pPr>
                          <a:r>
                            <a:rPr lang="en-AU" sz="1600" dirty="0">
                              <a:effectLst/>
                            </a:rPr>
                            <a:t>2.6</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2</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5.2</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1208151"/>
                      </a:ext>
                    </a:extLst>
                  </a:tr>
                  <a:tr h="289119">
                    <a:tc>
                      <a:txBody>
                        <a:bodyPr/>
                        <a:lstStyle/>
                        <a:p>
                          <a:pPr>
                            <a:lnSpc>
                              <a:spcPct val="115000"/>
                            </a:lnSpc>
                            <a:spcBef>
                              <a:spcPts val="1200"/>
                            </a:spcBef>
                            <a:spcAft>
                              <a:spcPts val="600"/>
                            </a:spcAft>
                            <a:buNone/>
                          </a:pPr>
                          <a:r>
                            <a:rPr lang="en-AU" sz="1600" dirty="0">
                              <a:effectLst/>
                            </a:rPr>
                            <a:t>2.7</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4</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10.8</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0878678"/>
                      </a:ext>
                    </a:extLst>
                  </a:tr>
                  <a:tr h="282968">
                    <a:tc>
                      <a:txBody>
                        <a:bodyPr/>
                        <a:lstStyle/>
                        <a:p>
                          <a:pPr>
                            <a:lnSpc>
                              <a:spcPct val="115000"/>
                            </a:lnSpc>
                            <a:spcBef>
                              <a:spcPts val="1200"/>
                            </a:spcBef>
                            <a:spcAft>
                              <a:spcPts val="600"/>
                            </a:spcAft>
                            <a:buNone/>
                          </a:pPr>
                          <a:r>
                            <a:rPr lang="en-AU" sz="1600" dirty="0">
                              <a:effectLst/>
                            </a:rPr>
                            <a:t>2.8</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4</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11.2</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2222603"/>
                      </a:ext>
                    </a:extLst>
                  </a:tr>
                  <a:tr h="282968">
                    <a:tc>
                      <a:txBody>
                        <a:bodyPr/>
                        <a:lstStyle/>
                        <a:p>
                          <a:pPr>
                            <a:lnSpc>
                              <a:spcPct val="115000"/>
                            </a:lnSpc>
                            <a:spcBef>
                              <a:spcPts val="1200"/>
                            </a:spcBef>
                            <a:spcAft>
                              <a:spcPts val="600"/>
                            </a:spcAft>
                            <a:buNone/>
                          </a:pPr>
                          <a:r>
                            <a:rPr lang="en-AU" sz="1600" dirty="0">
                              <a:effectLst/>
                            </a:rPr>
                            <a:t>2.9</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2.9</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9559324"/>
                      </a:ext>
                    </a:extLst>
                  </a:tr>
                  <a:tr h="282968">
                    <a:tc>
                      <a:txBody>
                        <a:bodyPr/>
                        <a:lstStyle/>
                        <a:p>
                          <a:pPr>
                            <a:lnSpc>
                              <a:spcPct val="115000"/>
                            </a:lnSpc>
                            <a:spcBef>
                              <a:spcPts val="1200"/>
                            </a:spcBef>
                            <a:spcAft>
                              <a:spcPts val="600"/>
                            </a:spcAft>
                            <a:buNone/>
                          </a:pPr>
                          <a:r>
                            <a:rPr lang="en-AU" sz="1600" dirty="0">
                              <a:effectLst/>
                            </a:rPr>
                            <a:t>3.0</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3.0</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3017978"/>
                      </a:ext>
                    </a:extLst>
                  </a:tr>
                  <a:tr h="282968">
                    <a:tc>
                      <a:txBody>
                        <a:bodyPr/>
                        <a:lstStyle/>
                        <a:p>
                          <a:pPr>
                            <a:lnSpc>
                              <a:spcPct val="115000"/>
                            </a:lnSpc>
                            <a:spcBef>
                              <a:spcPts val="1200"/>
                            </a:spcBef>
                            <a:spcAft>
                              <a:spcPts val="600"/>
                            </a:spcAft>
                            <a:buNone/>
                          </a:pPr>
                          <a:r>
                            <a:rPr lang="en-AU" sz="1600" dirty="0">
                              <a:effectLst/>
                            </a:rPr>
                            <a:t>4.3</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4.3</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0383428"/>
                      </a:ext>
                    </a:extLst>
                  </a:tr>
                  <a:tr h="282968">
                    <a:tc>
                      <a:txBody>
                        <a:bodyPr/>
                        <a:lstStyle/>
                        <a:p>
                          <a:pPr>
                            <a:lnSpc>
                              <a:spcPct val="115000"/>
                            </a:lnSpc>
                            <a:spcBef>
                              <a:spcPts val="1200"/>
                            </a:spcBef>
                            <a:spcAft>
                              <a:spcPts val="600"/>
                            </a:spcAft>
                            <a:buNone/>
                          </a:pPr>
                          <a:r>
                            <a:rPr lang="en-AU" sz="1600" dirty="0">
                              <a:effectLst/>
                            </a:rPr>
                            <a:t>6.8</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6.8</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07241664"/>
                      </a:ext>
                    </a:extLst>
                  </a:tr>
                  <a:tr h="282968">
                    <a:tc>
                      <a:txBody>
                        <a:bodyPr/>
                        <a:lstStyle/>
                        <a:p>
                          <a:pPr>
                            <a:lnSpc>
                              <a:spcPct val="115000"/>
                            </a:lnSpc>
                            <a:spcBef>
                              <a:spcPts val="1200"/>
                            </a:spcBef>
                            <a:spcAft>
                              <a:spcPts val="600"/>
                            </a:spcAft>
                            <a:buNone/>
                          </a:pPr>
                          <a:r>
                            <a:rPr lang="en-AU" sz="1600" dirty="0">
                              <a:effectLst/>
                            </a:rPr>
                            <a:t>Total</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15</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dirty="0">
                              <a:effectLst/>
                            </a:rPr>
                            <a:t>46.7</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70737076"/>
                      </a:ext>
                    </a:extLst>
                  </a:tr>
                </a:tbl>
              </a:graphicData>
            </a:graphic>
          </p:graphicFrame>
        </mc:Choice>
        <mc:Fallback xmlns="">
          <p:graphicFrame>
            <p:nvGraphicFramePr>
              <p:cNvPr id="5" name="Table 4">
                <a:extLst>
                  <a:ext uri="{FF2B5EF4-FFF2-40B4-BE49-F238E27FC236}">
                    <a16:creationId xmlns:a16="http://schemas.microsoft.com/office/drawing/2014/main" id="{0DF8AC10-93B9-D3E2-7DFC-B76CE0D2EA7B}"/>
                  </a:ext>
                </a:extLst>
              </p:cNvPr>
              <p:cNvGraphicFramePr>
                <a:graphicFrameLocks noGrp="1"/>
              </p:cNvGraphicFramePr>
              <p:nvPr>
                <p:extLst>
                  <p:ext uri="{D42A27DB-BD31-4B8C-83A1-F6EECF244321}">
                    <p14:modId xmlns:p14="http://schemas.microsoft.com/office/powerpoint/2010/main" val="965224938"/>
                  </p:ext>
                </p:extLst>
              </p:nvPr>
            </p:nvGraphicFramePr>
            <p:xfrm>
              <a:off x="359999" y="1815465"/>
              <a:ext cx="2867296" cy="2915630"/>
            </p:xfrm>
            <a:graphic>
              <a:graphicData uri="http://schemas.openxmlformats.org/drawingml/2006/table">
                <a:tbl>
                  <a:tblPr firstRow="1" firstCol="1" bandRow="1">
                    <a:tableStyleId>{69012ECD-51FC-41F1-AA8D-1B2483CD663E}</a:tableStyleId>
                  </a:tblPr>
                  <a:tblGrid>
                    <a:gridCol w="714268">
                      <a:extLst>
                        <a:ext uri="{9D8B030D-6E8A-4147-A177-3AD203B41FA5}">
                          <a16:colId xmlns:a16="http://schemas.microsoft.com/office/drawing/2014/main" val="1174122050"/>
                        </a:ext>
                      </a:extLst>
                    </a:gridCol>
                    <a:gridCol w="1229525">
                      <a:extLst>
                        <a:ext uri="{9D8B030D-6E8A-4147-A177-3AD203B41FA5}">
                          <a16:colId xmlns:a16="http://schemas.microsoft.com/office/drawing/2014/main" val="2629102948"/>
                        </a:ext>
                      </a:extLst>
                    </a:gridCol>
                    <a:gridCol w="923503">
                      <a:extLst>
                        <a:ext uri="{9D8B030D-6E8A-4147-A177-3AD203B41FA5}">
                          <a16:colId xmlns:a16="http://schemas.microsoft.com/office/drawing/2014/main" val="1640495188"/>
                        </a:ext>
                      </a:extLst>
                    </a:gridCol>
                  </a:tblGrid>
                  <a:tr h="356616">
                    <a:tc>
                      <a:txBody>
                        <a:bodyPr/>
                        <a:lstStyle/>
                        <a:p>
                          <a:pPr>
                            <a:lnSpc>
                              <a:spcPct val="115000"/>
                            </a:lnSpc>
                            <a:spcBef>
                              <a:spcPts val="1200"/>
                            </a:spcBef>
                            <a:spcAft>
                              <a:spcPts val="600"/>
                            </a:spcAft>
                            <a:buNone/>
                          </a:pPr>
                          <a:r>
                            <a:rPr lang="en-AU" sz="1600">
                              <a:effectLst/>
                            </a:rPr>
                            <a:t>Score</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1200"/>
                            </a:spcBef>
                            <a:spcAft>
                              <a:spcPts val="600"/>
                            </a:spcAft>
                            <a:buNone/>
                          </a:pPr>
                          <a:r>
                            <a:rPr lang="en-AU" sz="1600">
                              <a:effectLst/>
                            </a:rPr>
                            <a:t>Frequency</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210526" t="-11864" r="-658" b="-740678"/>
                          </a:stretch>
                        </a:blipFill>
                      </a:tcPr>
                    </a:tc>
                    <a:extLst>
                      <a:ext uri="{0D108BD9-81ED-4DB2-BD59-A6C34878D82A}">
                        <a16:rowId xmlns:a16="http://schemas.microsoft.com/office/drawing/2014/main" val="729006920"/>
                      </a:ext>
                    </a:extLst>
                  </a:tr>
                  <a:tr h="289119">
                    <a:tc>
                      <a:txBody>
                        <a:bodyPr/>
                        <a:lstStyle/>
                        <a:p>
                          <a:pPr>
                            <a:lnSpc>
                              <a:spcPct val="115000"/>
                            </a:lnSpc>
                            <a:spcBef>
                              <a:spcPts val="1200"/>
                            </a:spcBef>
                            <a:spcAft>
                              <a:spcPts val="600"/>
                            </a:spcAft>
                            <a:buNone/>
                          </a:pPr>
                          <a:r>
                            <a:rPr lang="en-AU" sz="1600">
                              <a:effectLst/>
                            </a:rPr>
                            <a:t>2.5</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2.5</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195681"/>
                      </a:ext>
                    </a:extLst>
                  </a:tr>
                  <a:tr h="282968">
                    <a:tc>
                      <a:txBody>
                        <a:bodyPr/>
                        <a:lstStyle/>
                        <a:p>
                          <a:pPr>
                            <a:lnSpc>
                              <a:spcPct val="115000"/>
                            </a:lnSpc>
                            <a:spcBef>
                              <a:spcPts val="1200"/>
                            </a:spcBef>
                            <a:spcAft>
                              <a:spcPts val="600"/>
                            </a:spcAft>
                            <a:buNone/>
                          </a:pPr>
                          <a:r>
                            <a:rPr lang="en-AU" sz="1600">
                              <a:effectLst/>
                            </a:rPr>
                            <a:t>2.6</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5.2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1208151"/>
                      </a:ext>
                    </a:extLst>
                  </a:tr>
                  <a:tr h="289119">
                    <a:tc>
                      <a:txBody>
                        <a:bodyPr/>
                        <a:lstStyle/>
                        <a:p>
                          <a:pPr>
                            <a:lnSpc>
                              <a:spcPct val="115000"/>
                            </a:lnSpc>
                            <a:spcBef>
                              <a:spcPts val="1200"/>
                            </a:spcBef>
                            <a:spcAft>
                              <a:spcPts val="600"/>
                            </a:spcAft>
                            <a:buNone/>
                          </a:pPr>
                          <a:r>
                            <a:rPr lang="en-AU" sz="1600">
                              <a:effectLst/>
                            </a:rPr>
                            <a:t>2.7</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4</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10.8</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0878678"/>
                      </a:ext>
                    </a:extLst>
                  </a:tr>
                  <a:tr h="282968">
                    <a:tc>
                      <a:txBody>
                        <a:bodyPr/>
                        <a:lstStyle/>
                        <a:p>
                          <a:pPr>
                            <a:lnSpc>
                              <a:spcPct val="115000"/>
                            </a:lnSpc>
                            <a:spcBef>
                              <a:spcPts val="1200"/>
                            </a:spcBef>
                            <a:spcAft>
                              <a:spcPts val="600"/>
                            </a:spcAft>
                            <a:buNone/>
                          </a:pPr>
                          <a:r>
                            <a:rPr lang="en-AU" sz="1600">
                              <a:effectLst/>
                            </a:rPr>
                            <a:t>2.8</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4</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11.2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2222603"/>
                      </a:ext>
                    </a:extLst>
                  </a:tr>
                  <a:tr h="282968">
                    <a:tc>
                      <a:txBody>
                        <a:bodyPr/>
                        <a:lstStyle/>
                        <a:p>
                          <a:pPr>
                            <a:lnSpc>
                              <a:spcPct val="115000"/>
                            </a:lnSpc>
                            <a:spcBef>
                              <a:spcPts val="1200"/>
                            </a:spcBef>
                            <a:spcAft>
                              <a:spcPts val="600"/>
                            </a:spcAft>
                            <a:buNone/>
                          </a:pPr>
                          <a:r>
                            <a:rPr lang="en-AU" sz="1600">
                              <a:effectLst/>
                            </a:rPr>
                            <a:t>2.9</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2.9</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9559324"/>
                      </a:ext>
                    </a:extLst>
                  </a:tr>
                  <a:tr h="282968">
                    <a:tc>
                      <a:txBody>
                        <a:bodyPr/>
                        <a:lstStyle/>
                        <a:p>
                          <a:pPr>
                            <a:lnSpc>
                              <a:spcPct val="115000"/>
                            </a:lnSpc>
                            <a:spcBef>
                              <a:spcPts val="1200"/>
                            </a:spcBef>
                            <a:spcAft>
                              <a:spcPts val="600"/>
                            </a:spcAft>
                            <a:buNone/>
                          </a:pPr>
                          <a:r>
                            <a:rPr lang="en-AU" sz="1600">
                              <a:effectLst/>
                            </a:rPr>
                            <a:t>3.0</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3.0</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3017978"/>
                      </a:ext>
                    </a:extLst>
                  </a:tr>
                  <a:tr h="282968">
                    <a:tc>
                      <a:txBody>
                        <a:bodyPr/>
                        <a:lstStyle/>
                        <a:p>
                          <a:pPr>
                            <a:lnSpc>
                              <a:spcPct val="115000"/>
                            </a:lnSpc>
                            <a:spcBef>
                              <a:spcPts val="1200"/>
                            </a:spcBef>
                            <a:spcAft>
                              <a:spcPts val="600"/>
                            </a:spcAft>
                            <a:buNone/>
                          </a:pPr>
                          <a:r>
                            <a:rPr lang="en-AU" sz="1600">
                              <a:effectLst/>
                            </a:rPr>
                            <a:t>4.3</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4.3</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0383428"/>
                      </a:ext>
                    </a:extLst>
                  </a:tr>
                  <a:tr h="282968">
                    <a:tc>
                      <a:txBody>
                        <a:bodyPr/>
                        <a:lstStyle/>
                        <a:p>
                          <a:pPr>
                            <a:lnSpc>
                              <a:spcPct val="115000"/>
                            </a:lnSpc>
                            <a:spcBef>
                              <a:spcPts val="1200"/>
                            </a:spcBef>
                            <a:spcAft>
                              <a:spcPts val="600"/>
                            </a:spcAft>
                            <a:buNone/>
                          </a:pPr>
                          <a:r>
                            <a:rPr lang="en-AU" sz="1600">
                              <a:effectLst/>
                            </a:rPr>
                            <a:t>6.8</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6.8</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07241664"/>
                      </a:ext>
                    </a:extLst>
                  </a:tr>
                  <a:tr h="282968">
                    <a:tc>
                      <a:txBody>
                        <a:bodyPr/>
                        <a:lstStyle/>
                        <a:p>
                          <a:pPr>
                            <a:lnSpc>
                              <a:spcPct val="115000"/>
                            </a:lnSpc>
                            <a:spcBef>
                              <a:spcPts val="1200"/>
                            </a:spcBef>
                            <a:spcAft>
                              <a:spcPts val="600"/>
                            </a:spcAft>
                            <a:buNone/>
                          </a:pPr>
                          <a:r>
                            <a:rPr lang="en-AU" sz="1600">
                              <a:effectLst/>
                            </a:rPr>
                            <a:t>Total</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15</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600"/>
                            </a:spcAft>
                            <a:buNone/>
                          </a:pPr>
                          <a:r>
                            <a:rPr lang="en-AU" sz="1600">
                              <a:effectLst/>
                            </a:rPr>
                            <a:t>46.7</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70737076"/>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2251E6-3763-AFDE-A2A2-2BAC8A6B5443}"/>
                  </a:ext>
                </a:extLst>
              </p:cNvPr>
              <p:cNvSpPr txBox="1"/>
              <p:nvPr/>
            </p:nvSpPr>
            <p:spPr>
              <a:xfrm>
                <a:off x="3389364" y="1815464"/>
                <a:ext cx="2410095" cy="3644042"/>
              </a:xfrm>
              <a:prstGeom prst="rect">
                <a:avLst/>
              </a:prstGeom>
              <a:noFill/>
            </p:spPr>
            <p:txBody>
              <a:bodyPr wrap="none" lIns="0" tIns="0" rIns="0" bIns="0" rtlCol="0">
                <a:noAutofit/>
              </a:bodyPr>
              <a:lstStyle/>
              <a:p>
                <a:pPr algn="l">
                  <a:spcBef>
                    <a:spcPts val="600"/>
                  </a:spcBef>
                  <a:spcAft>
                    <a:spcPts val="600"/>
                  </a:spcAft>
                </a:pPr>
                <a:r>
                  <a:rPr lang="en-AU" sz="1800" dirty="0"/>
                  <a:t>Range </a:t>
                </a:r>
                <a14:m>
                  <m:oMath xmlns:m="http://schemas.openxmlformats.org/officeDocument/2006/math">
                    <m:r>
                      <a:rPr lang="en-AU" sz="1800" b="0" i="0" smtClean="0">
                        <a:latin typeface="Cambria Math" panose="02040503050406030204" pitchFamily="18" charset="0"/>
                      </a:rPr>
                      <m:t>=</m:t>
                    </m:r>
                    <m:r>
                      <a:rPr lang="en-AU" sz="1800" b="0" i="1" smtClean="0">
                        <a:latin typeface="Cambria Math" panose="02040503050406030204" pitchFamily="18" charset="0"/>
                      </a:rPr>
                      <m:t>6.8 −2.5</m:t>
                    </m:r>
                  </m:oMath>
                </a14:m>
                <a:endParaRPr lang="en-AU" sz="1800" b="0" dirty="0"/>
              </a:p>
              <a:p>
                <a:pPr marL="717550" algn="l">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=4.3</m:t>
                      </m:r>
                    </m:oMath>
                  </m:oMathPara>
                </a14:m>
                <a:endParaRPr lang="en-AU" sz="1800" dirty="0"/>
              </a:p>
              <a:p>
                <a:pPr algn="l">
                  <a:lnSpc>
                    <a:spcPct val="200000"/>
                  </a:lnSpc>
                  <a:spcBef>
                    <a:spcPts val="600"/>
                  </a:spcBef>
                  <a:spcAft>
                    <a:spcPts val="600"/>
                  </a:spcAft>
                </a:pPr>
                <a:r>
                  <a:rPr lang="en-AU" sz="1800" dirty="0"/>
                  <a:t>Median </a:t>
                </a:r>
                <a14:m>
                  <m:oMath xmlns:m="http://schemas.openxmlformats.org/officeDocument/2006/math">
                    <m:r>
                      <a:rPr lang="en-AU" sz="1800" b="0" i="1" smtClean="0">
                        <a:latin typeface="Cambria Math" panose="02040503050406030204" pitchFamily="18" charset="0"/>
                      </a:rPr>
                      <m:t>=2.8</m:t>
                    </m:r>
                  </m:oMath>
                </a14:m>
                <a:r>
                  <a:rPr lang="en-AU" sz="1800" dirty="0"/>
                  <a:t> </a:t>
                </a:r>
                <a:r>
                  <a:rPr lang="en-AU" sz="1800" i="1" dirty="0"/>
                  <a:t>(8</a:t>
                </a:r>
                <a:r>
                  <a:rPr lang="en-AU" sz="1800" i="1" baseline="30000" dirty="0"/>
                  <a:t>th</a:t>
                </a:r>
                <a:r>
                  <a:rPr lang="en-AU" sz="1800" i="1" dirty="0"/>
                  <a:t> score)</a:t>
                </a:r>
                <a:r>
                  <a:rPr lang="en-AU" sz="1800" dirty="0"/>
                  <a:t> </a:t>
                </a:r>
              </a:p>
              <a:p>
                <a:pPr algn="l">
                  <a:lnSpc>
                    <a:spcPct val="200000"/>
                  </a:lnSpc>
                  <a:spcBef>
                    <a:spcPts val="600"/>
                  </a:spcBef>
                  <a:spcAft>
                    <a:spcPts val="600"/>
                  </a:spcAft>
                </a:pPr>
                <a:r>
                  <a:rPr lang="en-AU" sz="1800" dirty="0"/>
                  <a:t>Mode </a:t>
                </a:r>
                <a14:m>
                  <m:oMath xmlns:m="http://schemas.openxmlformats.org/officeDocument/2006/math">
                    <m:r>
                      <a:rPr lang="en-AU" sz="1800" b="0" i="1" smtClean="0">
                        <a:latin typeface="Cambria Math" panose="02040503050406030204" pitchFamily="18" charset="0"/>
                      </a:rPr>
                      <m:t>=2.7 </m:t>
                    </m:r>
                    <m:r>
                      <m:rPr>
                        <m:nor/>
                      </m:rPr>
                      <a:rPr lang="en-AU" sz="1800" b="0" i="0" smtClean="0">
                        <a:latin typeface="Cambria Math" panose="02040503050406030204" pitchFamily="18" charset="0"/>
                      </a:rPr>
                      <m:t>and</m:t>
                    </m:r>
                    <m:r>
                      <a:rPr lang="en-AU" sz="1800" b="0" i="1" smtClean="0">
                        <a:latin typeface="Cambria Math" panose="02040503050406030204" pitchFamily="18" charset="0"/>
                      </a:rPr>
                      <m:t> 2.8</m:t>
                    </m:r>
                  </m:oMath>
                </a14:m>
                <a:endParaRPr lang="en-AU" sz="1800" dirty="0"/>
              </a:p>
              <a:p>
                <a:pPr algn="l">
                  <a:lnSpc>
                    <a:spcPct val="200000"/>
                  </a:lnSpc>
                  <a:spcBef>
                    <a:spcPts val="600"/>
                  </a:spcBef>
                  <a:spcAft>
                    <a:spcPts val="600"/>
                  </a:spcAft>
                </a:pPr>
                <a:r>
                  <a:rPr lang="en-AU" sz="1800" dirty="0"/>
                  <a:t>Mean </a:t>
                </a:r>
                <a14:m>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46.7</m:t>
                        </m:r>
                      </m:num>
                      <m:den>
                        <m:r>
                          <a:rPr lang="en-AU" sz="1800" b="0" i="1" smtClean="0">
                            <a:latin typeface="Cambria Math" panose="02040503050406030204" pitchFamily="18" charset="0"/>
                          </a:rPr>
                          <m:t>15</m:t>
                        </m:r>
                      </m:den>
                    </m:f>
                  </m:oMath>
                </a14:m>
                <a:endParaRPr lang="en-AU" sz="1800" dirty="0"/>
              </a:p>
              <a:p>
                <a:pPr marL="627063" algn="l">
                  <a:spcBef>
                    <a:spcPts val="600"/>
                  </a:spcBef>
                  <a:spcAft>
                    <a:spcPts val="600"/>
                  </a:spcAft>
                </a:pPr>
                <a14:m>
                  <m:oMath xmlns:m="http://schemas.openxmlformats.org/officeDocument/2006/math">
                    <m:r>
                      <a:rPr lang="en-AU" sz="1800" b="0" i="1" smtClean="0">
                        <a:latin typeface="Cambria Math" panose="02040503050406030204" pitchFamily="18" charset="0"/>
                      </a:rPr>
                      <m:t>=3.1 (1.</m:t>
                    </m:r>
                    <m:r>
                      <m:rPr>
                        <m:nor/>
                      </m:rPr>
                      <a:rPr lang="en-AU" sz="1800" b="0" i="0" smtClean="0">
                        <a:latin typeface="Cambria Math" panose="02040503050406030204" pitchFamily="18" charset="0"/>
                      </a:rPr>
                      <m:t>d</m:t>
                    </m:r>
                    <m:r>
                      <m:rPr>
                        <m:nor/>
                      </m:rPr>
                      <a:rPr lang="en-AU" sz="1800" b="0" i="0" smtClean="0">
                        <a:latin typeface="Cambria Math" panose="02040503050406030204" pitchFamily="18" charset="0"/>
                      </a:rPr>
                      <m:t>.</m:t>
                    </m:r>
                    <m:r>
                      <m:rPr>
                        <m:nor/>
                      </m:rPr>
                      <a:rPr lang="en-AU" sz="1800" b="0" i="0" smtClean="0">
                        <a:latin typeface="Cambria Math" panose="02040503050406030204" pitchFamily="18" charset="0"/>
                      </a:rPr>
                      <m:t>p</m:t>
                    </m:r>
                    <m:r>
                      <m:rPr>
                        <m:nor/>
                      </m:rPr>
                      <a:rPr lang="en-AU" sz="1800" b="0" i="0" smtClean="0">
                        <a:latin typeface="Cambria Math" panose="02040503050406030204" pitchFamily="18" charset="0"/>
                      </a:rPr>
                      <m:t>)</m:t>
                    </m:r>
                  </m:oMath>
                </a14:m>
                <a:r>
                  <a:rPr lang="en-AU" sz="1800" dirty="0"/>
                  <a:t>  </a:t>
                </a:r>
              </a:p>
              <a:p>
                <a:pPr algn="l">
                  <a:lnSpc>
                    <a:spcPct val="150000"/>
                  </a:lnSpc>
                  <a:spcBef>
                    <a:spcPts val="600"/>
                  </a:spcBef>
                  <a:spcAft>
                    <a:spcPts val="600"/>
                  </a:spcAft>
                </a:pPr>
                <a:endParaRPr lang="en-AU" sz="1800" dirty="0"/>
              </a:p>
            </p:txBody>
          </p:sp>
        </mc:Choice>
        <mc:Fallback xmlns="">
          <p:sp>
            <p:nvSpPr>
              <p:cNvPr id="7" name="TextBox 6">
                <a:extLst>
                  <a:ext uri="{FF2B5EF4-FFF2-40B4-BE49-F238E27FC236}">
                    <a16:creationId xmlns:a16="http://schemas.microsoft.com/office/drawing/2014/main" id="{C42251E6-3763-AFDE-A2A2-2BAC8A6B5443}"/>
                  </a:ext>
                </a:extLst>
              </p:cNvPr>
              <p:cNvSpPr txBox="1">
                <a:spLocks noRot="1" noChangeAspect="1" noMove="1" noResize="1" noEditPoints="1" noAdjustHandles="1" noChangeArrowheads="1" noChangeShapeType="1" noTextEdit="1"/>
              </p:cNvSpPr>
              <p:nvPr/>
            </p:nvSpPr>
            <p:spPr>
              <a:xfrm>
                <a:off x="3389364" y="1815464"/>
                <a:ext cx="2410095" cy="3644042"/>
              </a:xfrm>
              <a:prstGeom prst="rect">
                <a:avLst/>
              </a:prstGeom>
              <a:blipFill>
                <a:blip r:embed="rId4"/>
                <a:stretch>
                  <a:fillRect l="-6076" t="-2174" r="-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4B76D4C-2579-AF19-EBC4-1DB44994789F}"/>
                  </a:ext>
                </a:extLst>
              </p:cNvPr>
              <p:cNvGraphicFramePr>
                <a:graphicFrameLocks noGrp="1"/>
              </p:cNvGraphicFramePr>
              <p:nvPr>
                <p:extLst>
                  <p:ext uri="{D42A27DB-BD31-4B8C-83A1-F6EECF244321}">
                    <p14:modId xmlns:p14="http://schemas.microsoft.com/office/powerpoint/2010/main" val="1521533658"/>
                  </p:ext>
                </p:extLst>
              </p:nvPr>
            </p:nvGraphicFramePr>
            <p:xfrm>
              <a:off x="6338047" y="1815464"/>
              <a:ext cx="2985247" cy="3262376"/>
            </p:xfrm>
            <a:graphic>
              <a:graphicData uri="http://schemas.openxmlformats.org/drawingml/2006/table">
                <a:tbl>
                  <a:tblPr firstRow="1" firstCol="1" bandRow="1">
                    <a:tableStyleId>{69012ECD-51FC-41F1-AA8D-1B2483CD663E}</a:tableStyleId>
                  </a:tblPr>
                  <a:tblGrid>
                    <a:gridCol w="817449">
                      <a:extLst>
                        <a:ext uri="{9D8B030D-6E8A-4147-A177-3AD203B41FA5}">
                          <a16:colId xmlns:a16="http://schemas.microsoft.com/office/drawing/2014/main" val="773698382"/>
                        </a:ext>
                      </a:extLst>
                    </a:gridCol>
                    <a:gridCol w="1271327">
                      <a:extLst>
                        <a:ext uri="{9D8B030D-6E8A-4147-A177-3AD203B41FA5}">
                          <a16:colId xmlns:a16="http://schemas.microsoft.com/office/drawing/2014/main" val="1845319274"/>
                        </a:ext>
                      </a:extLst>
                    </a:gridCol>
                    <a:gridCol w="896471">
                      <a:extLst>
                        <a:ext uri="{9D8B030D-6E8A-4147-A177-3AD203B41FA5}">
                          <a16:colId xmlns:a16="http://schemas.microsoft.com/office/drawing/2014/main" val="2810752157"/>
                        </a:ext>
                      </a:extLst>
                    </a:gridCol>
                  </a:tblGrid>
                  <a:tr h="395576">
                    <a:tc>
                      <a:txBody>
                        <a:bodyPr/>
                        <a:lstStyle/>
                        <a:p>
                          <a:pPr>
                            <a:lnSpc>
                              <a:spcPct val="115000"/>
                            </a:lnSpc>
                            <a:spcBef>
                              <a:spcPts val="600"/>
                            </a:spcBef>
                            <a:spcAft>
                              <a:spcPts val="600"/>
                            </a:spcAft>
                            <a:buNone/>
                          </a:pPr>
                          <a:r>
                            <a:rPr lang="en-AU" sz="1600" dirty="0">
                              <a:effectLst/>
                            </a:rPr>
                            <a:t>Score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600"/>
                            </a:spcBef>
                            <a:spcAft>
                              <a:spcPts val="600"/>
                            </a:spcAft>
                            <a:buNone/>
                          </a:pPr>
                          <a:r>
                            <a:rPr lang="en-AU" sz="1600" dirty="0">
                              <a:effectLst/>
                            </a:rPr>
                            <a:t>Frequency</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n-AU" sz="1600">
                                    <a:effectLst/>
                                    <a:latin typeface="Cambria Math" panose="02040503050406030204" pitchFamily="18" charset="0"/>
                                  </a:rPr>
                                  <m:t>𝒇𝒙</m:t>
                                </m:r>
                              </m:oMath>
                            </m:oMathPara>
                          </a14:m>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7740663"/>
                      </a:ext>
                    </a:extLst>
                  </a:tr>
                  <a:tr h="364161">
                    <a:tc>
                      <a:txBody>
                        <a:bodyPr/>
                        <a:lstStyle/>
                        <a:p>
                          <a:pPr>
                            <a:lnSpc>
                              <a:spcPct val="115000"/>
                            </a:lnSpc>
                            <a:spcBef>
                              <a:spcPts val="600"/>
                            </a:spcBef>
                            <a:spcAft>
                              <a:spcPts val="600"/>
                            </a:spcAft>
                            <a:buNone/>
                          </a:pPr>
                          <a:r>
                            <a:rPr lang="en-AU" sz="1600" dirty="0">
                              <a:effectLst/>
                            </a:rPr>
                            <a:t>1.1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1.1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4187535"/>
                      </a:ext>
                    </a:extLst>
                  </a:tr>
                  <a:tr h="356413">
                    <a:tc>
                      <a:txBody>
                        <a:bodyPr/>
                        <a:lstStyle/>
                        <a:p>
                          <a:pPr>
                            <a:lnSpc>
                              <a:spcPct val="115000"/>
                            </a:lnSpc>
                            <a:spcBef>
                              <a:spcPts val="600"/>
                            </a:spcBef>
                            <a:spcAft>
                              <a:spcPts val="600"/>
                            </a:spcAft>
                            <a:buNone/>
                          </a:pPr>
                          <a:r>
                            <a:rPr lang="en-AU" sz="1600" dirty="0">
                              <a:effectLst/>
                            </a:rPr>
                            <a:t>1.2</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3</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3.6</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254539"/>
                      </a:ext>
                    </a:extLst>
                  </a:tr>
                  <a:tr h="364161">
                    <a:tc>
                      <a:txBody>
                        <a:bodyPr/>
                        <a:lstStyle/>
                        <a:p>
                          <a:pPr>
                            <a:lnSpc>
                              <a:spcPct val="115000"/>
                            </a:lnSpc>
                            <a:spcBef>
                              <a:spcPts val="600"/>
                            </a:spcBef>
                            <a:spcAft>
                              <a:spcPts val="600"/>
                            </a:spcAft>
                            <a:buNone/>
                          </a:pPr>
                          <a:r>
                            <a:rPr lang="en-AU" sz="1600" dirty="0">
                              <a:effectLst/>
                            </a:rPr>
                            <a:t>1.3</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3</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3.9</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8069064"/>
                      </a:ext>
                    </a:extLst>
                  </a:tr>
                  <a:tr h="356413">
                    <a:tc>
                      <a:txBody>
                        <a:bodyPr/>
                        <a:lstStyle/>
                        <a:p>
                          <a:pPr>
                            <a:lnSpc>
                              <a:spcPct val="115000"/>
                            </a:lnSpc>
                            <a:spcBef>
                              <a:spcPts val="600"/>
                            </a:spcBef>
                            <a:spcAft>
                              <a:spcPts val="600"/>
                            </a:spcAft>
                            <a:buNone/>
                          </a:pPr>
                          <a:r>
                            <a:rPr lang="en-AU" sz="1600" dirty="0">
                              <a:effectLst/>
                            </a:rPr>
                            <a:t>1.4</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2</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2.8</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39004934"/>
                      </a:ext>
                    </a:extLst>
                  </a:tr>
                  <a:tr h="356413">
                    <a:tc>
                      <a:txBody>
                        <a:bodyPr/>
                        <a:lstStyle/>
                        <a:p>
                          <a:pPr>
                            <a:lnSpc>
                              <a:spcPct val="115000"/>
                            </a:lnSpc>
                            <a:spcBef>
                              <a:spcPts val="600"/>
                            </a:spcBef>
                            <a:spcAft>
                              <a:spcPts val="600"/>
                            </a:spcAft>
                            <a:buNone/>
                          </a:pPr>
                          <a:r>
                            <a:rPr lang="en-AU" sz="1600" dirty="0">
                              <a:effectLst/>
                            </a:rPr>
                            <a:t>1.5</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3</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4.5</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3476838"/>
                      </a:ext>
                    </a:extLst>
                  </a:tr>
                  <a:tr h="356413">
                    <a:tc>
                      <a:txBody>
                        <a:bodyPr/>
                        <a:lstStyle/>
                        <a:p>
                          <a:pPr>
                            <a:lnSpc>
                              <a:spcPct val="115000"/>
                            </a:lnSpc>
                            <a:spcBef>
                              <a:spcPts val="600"/>
                            </a:spcBef>
                            <a:spcAft>
                              <a:spcPts val="600"/>
                            </a:spcAft>
                            <a:buNone/>
                          </a:pPr>
                          <a:r>
                            <a:rPr lang="en-AU" sz="1600" dirty="0">
                              <a:effectLst/>
                            </a:rPr>
                            <a:t>1.6</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2</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3.2</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7285540"/>
                      </a:ext>
                    </a:extLst>
                  </a:tr>
                  <a:tr h="356413">
                    <a:tc>
                      <a:txBody>
                        <a:bodyPr/>
                        <a:lstStyle/>
                        <a:p>
                          <a:pPr>
                            <a:lnSpc>
                              <a:spcPct val="115000"/>
                            </a:lnSpc>
                            <a:spcBef>
                              <a:spcPts val="600"/>
                            </a:spcBef>
                            <a:spcAft>
                              <a:spcPts val="600"/>
                            </a:spcAft>
                            <a:buNone/>
                          </a:pPr>
                          <a:r>
                            <a:rPr lang="en-AU" sz="1600" dirty="0">
                              <a:effectLst/>
                            </a:rPr>
                            <a:t>1.7</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1</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1.7</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0846659"/>
                      </a:ext>
                    </a:extLst>
                  </a:tr>
                  <a:tr h="356413">
                    <a:tc>
                      <a:txBody>
                        <a:bodyPr/>
                        <a:lstStyle/>
                        <a:p>
                          <a:pPr>
                            <a:lnSpc>
                              <a:spcPct val="115000"/>
                            </a:lnSpc>
                            <a:spcBef>
                              <a:spcPts val="600"/>
                            </a:spcBef>
                            <a:spcAft>
                              <a:spcPts val="600"/>
                            </a:spcAft>
                            <a:buNone/>
                          </a:pPr>
                          <a:r>
                            <a:rPr lang="en-AU" sz="1600" dirty="0">
                              <a:effectLst/>
                            </a:rPr>
                            <a:t>Total</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15</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dirty="0">
                              <a:effectLst/>
                            </a:rPr>
                            <a:t>20.8</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5742973"/>
                      </a:ext>
                    </a:extLst>
                  </a:tr>
                </a:tbl>
              </a:graphicData>
            </a:graphic>
          </p:graphicFrame>
        </mc:Choice>
        <mc:Fallback xmlns="">
          <p:graphicFrame>
            <p:nvGraphicFramePr>
              <p:cNvPr id="6" name="Table 5">
                <a:extLst>
                  <a:ext uri="{FF2B5EF4-FFF2-40B4-BE49-F238E27FC236}">
                    <a16:creationId xmlns:a16="http://schemas.microsoft.com/office/drawing/2014/main" id="{44B76D4C-2579-AF19-EBC4-1DB44994789F}"/>
                  </a:ext>
                </a:extLst>
              </p:cNvPr>
              <p:cNvGraphicFramePr>
                <a:graphicFrameLocks noGrp="1"/>
              </p:cNvGraphicFramePr>
              <p:nvPr>
                <p:extLst>
                  <p:ext uri="{D42A27DB-BD31-4B8C-83A1-F6EECF244321}">
                    <p14:modId xmlns:p14="http://schemas.microsoft.com/office/powerpoint/2010/main" val="1521533658"/>
                  </p:ext>
                </p:extLst>
              </p:nvPr>
            </p:nvGraphicFramePr>
            <p:xfrm>
              <a:off x="6338047" y="1815464"/>
              <a:ext cx="2985247" cy="3262376"/>
            </p:xfrm>
            <a:graphic>
              <a:graphicData uri="http://schemas.openxmlformats.org/drawingml/2006/table">
                <a:tbl>
                  <a:tblPr firstRow="1" firstCol="1" bandRow="1">
                    <a:tableStyleId>{69012ECD-51FC-41F1-AA8D-1B2483CD663E}</a:tableStyleId>
                  </a:tblPr>
                  <a:tblGrid>
                    <a:gridCol w="817449">
                      <a:extLst>
                        <a:ext uri="{9D8B030D-6E8A-4147-A177-3AD203B41FA5}">
                          <a16:colId xmlns:a16="http://schemas.microsoft.com/office/drawing/2014/main" val="773698382"/>
                        </a:ext>
                      </a:extLst>
                    </a:gridCol>
                    <a:gridCol w="1271327">
                      <a:extLst>
                        <a:ext uri="{9D8B030D-6E8A-4147-A177-3AD203B41FA5}">
                          <a16:colId xmlns:a16="http://schemas.microsoft.com/office/drawing/2014/main" val="1845319274"/>
                        </a:ext>
                      </a:extLst>
                    </a:gridCol>
                    <a:gridCol w="896471">
                      <a:extLst>
                        <a:ext uri="{9D8B030D-6E8A-4147-A177-3AD203B41FA5}">
                          <a16:colId xmlns:a16="http://schemas.microsoft.com/office/drawing/2014/main" val="2810752157"/>
                        </a:ext>
                      </a:extLst>
                    </a:gridCol>
                  </a:tblGrid>
                  <a:tr h="395576">
                    <a:tc>
                      <a:txBody>
                        <a:bodyPr/>
                        <a:lstStyle/>
                        <a:p>
                          <a:pPr>
                            <a:lnSpc>
                              <a:spcPct val="115000"/>
                            </a:lnSpc>
                            <a:spcBef>
                              <a:spcPts val="600"/>
                            </a:spcBef>
                            <a:spcAft>
                              <a:spcPts val="600"/>
                            </a:spcAft>
                            <a:buNone/>
                          </a:pPr>
                          <a:r>
                            <a:rPr lang="en-AU" sz="1600">
                              <a:effectLst/>
                            </a:rPr>
                            <a:t>Score</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600"/>
                            </a:spcBef>
                            <a:spcAft>
                              <a:spcPts val="600"/>
                            </a:spcAft>
                            <a:buNone/>
                          </a:pPr>
                          <a:r>
                            <a:rPr lang="en-AU" sz="1600">
                              <a:effectLst/>
                            </a:rPr>
                            <a:t>Frequency</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234014" t="-10769" r="-680" b="-732308"/>
                          </a:stretch>
                        </a:blipFill>
                      </a:tcPr>
                    </a:tc>
                    <a:extLst>
                      <a:ext uri="{0D108BD9-81ED-4DB2-BD59-A6C34878D82A}">
                        <a16:rowId xmlns:a16="http://schemas.microsoft.com/office/drawing/2014/main" val="2147740663"/>
                      </a:ext>
                    </a:extLst>
                  </a:tr>
                  <a:tr h="364161">
                    <a:tc>
                      <a:txBody>
                        <a:bodyPr/>
                        <a:lstStyle/>
                        <a:p>
                          <a:pPr>
                            <a:lnSpc>
                              <a:spcPct val="115000"/>
                            </a:lnSpc>
                            <a:spcBef>
                              <a:spcPts val="600"/>
                            </a:spcBef>
                            <a:spcAft>
                              <a:spcPts val="600"/>
                            </a:spcAft>
                            <a:buNone/>
                          </a:pPr>
                          <a:r>
                            <a:rPr lang="en-AU" sz="1600">
                              <a:effectLst/>
                            </a:rPr>
                            <a:t>1.1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1.1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4187535"/>
                      </a:ext>
                    </a:extLst>
                  </a:tr>
                  <a:tr h="356413">
                    <a:tc>
                      <a:txBody>
                        <a:bodyPr/>
                        <a:lstStyle/>
                        <a:p>
                          <a:pPr>
                            <a:lnSpc>
                              <a:spcPct val="115000"/>
                            </a:lnSpc>
                            <a:spcBef>
                              <a:spcPts val="600"/>
                            </a:spcBef>
                            <a:spcAft>
                              <a:spcPts val="600"/>
                            </a:spcAft>
                            <a:buNone/>
                          </a:pPr>
                          <a:r>
                            <a:rPr lang="en-AU" sz="1600">
                              <a:effectLst/>
                            </a:rPr>
                            <a:t>1.2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3</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3.6</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254539"/>
                      </a:ext>
                    </a:extLst>
                  </a:tr>
                  <a:tr h="364161">
                    <a:tc>
                      <a:txBody>
                        <a:bodyPr/>
                        <a:lstStyle/>
                        <a:p>
                          <a:pPr>
                            <a:lnSpc>
                              <a:spcPct val="115000"/>
                            </a:lnSpc>
                            <a:spcBef>
                              <a:spcPts val="600"/>
                            </a:spcBef>
                            <a:spcAft>
                              <a:spcPts val="600"/>
                            </a:spcAft>
                            <a:buNone/>
                          </a:pPr>
                          <a:r>
                            <a:rPr lang="en-AU" sz="1600">
                              <a:effectLst/>
                            </a:rPr>
                            <a:t>1.3</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3</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3.9</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8069064"/>
                      </a:ext>
                    </a:extLst>
                  </a:tr>
                  <a:tr h="356413">
                    <a:tc>
                      <a:txBody>
                        <a:bodyPr/>
                        <a:lstStyle/>
                        <a:p>
                          <a:pPr>
                            <a:lnSpc>
                              <a:spcPct val="115000"/>
                            </a:lnSpc>
                            <a:spcBef>
                              <a:spcPts val="600"/>
                            </a:spcBef>
                            <a:spcAft>
                              <a:spcPts val="600"/>
                            </a:spcAft>
                            <a:buNone/>
                          </a:pPr>
                          <a:r>
                            <a:rPr lang="en-AU" sz="1600">
                              <a:effectLst/>
                            </a:rPr>
                            <a:t>1.4</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2.8</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39004934"/>
                      </a:ext>
                    </a:extLst>
                  </a:tr>
                  <a:tr h="356413">
                    <a:tc>
                      <a:txBody>
                        <a:bodyPr/>
                        <a:lstStyle/>
                        <a:p>
                          <a:pPr>
                            <a:lnSpc>
                              <a:spcPct val="115000"/>
                            </a:lnSpc>
                            <a:spcBef>
                              <a:spcPts val="600"/>
                            </a:spcBef>
                            <a:spcAft>
                              <a:spcPts val="600"/>
                            </a:spcAft>
                            <a:buNone/>
                          </a:pPr>
                          <a:r>
                            <a:rPr lang="en-AU" sz="1600">
                              <a:effectLst/>
                            </a:rPr>
                            <a:t>1.5</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3</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4.5</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3476838"/>
                      </a:ext>
                    </a:extLst>
                  </a:tr>
                  <a:tr h="356413">
                    <a:tc>
                      <a:txBody>
                        <a:bodyPr/>
                        <a:lstStyle/>
                        <a:p>
                          <a:pPr>
                            <a:lnSpc>
                              <a:spcPct val="115000"/>
                            </a:lnSpc>
                            <a:spcBef>
                              <a:spcPts val="600"/>
                            </a:spcBef>
                            <a:spcAft>
                              <a:spcPts val="600"/>
                            </a:spcAft>
                            <a:buNone/>
                          </a:pPr>
                          <a:r>
                            <a:rPr lang="en-AU" sz="1600">
                              <a:effectLst/>
                            </a:rPr>
                            <a:t>1.6</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3.2</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7285540"/>
                      </a:ext>
                    </a:extLst>
                  </a:tr>
                  <a:tr h="356413">
                    <a:tc>
                      <a:txBody>
                        <a:bodyPr/>
                        <a:lstStyle/>
                        <a:p>
                          <a:pPr>
                            <a:lnSpc>
                              <a:spcPct val="115000"/>
                            </a:lnSpc>
                            <a:spcBef>
                              <a:spcPts val="600"/>
                            </a:spcBef>
                            <a:spcAft>
                              <a:spcPts val="600"/>
                            </a:spcAft>
                            <a:buNone/>
                          </a:pPr>
                          <a:r>
                            <a:rPr lang="en-AU" sz="1600">
                              <a:effectLst/>
                            </a:rPr>
                            <a:t>1.7</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1</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1.7</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0846659"/>
                      </a:ext>
                    </a:extLst>
                  </a:tr>
                  <a:tr h="356413">
                    <a:tc>
                      <a:txBody>
                        <a:bodyPr/>
                        <a:lstStyle/>
                        <a:p>
                          <a:pPr>
                            <a:lnSpc>
                              <a:spcPct val="115000"/>
                            </a:lnSpc>
                            <a:spcBef>
                              <a:spcPts val="600"/>
                            </a:spcBef>
                            <a:spcAft>
                              <a:spcPts val="600"/>
                            </a:spcAft>
                            <a:buNone/>
                          </a:pPr>
                          <a:r>
                            <a:rPr lang="en-AU" sz="1600">
                              <a:effectLst/>
                            </a:rPr>
                            <a:t>Total</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15</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a:effectLst/>
                            </a:rPr>
                            <a:t>20.8</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5742973"/>
                      </a:ext>
                    </a:extLst>
                  </a:tr>
                </a:tbl>
              </a:graphicData>
            </a:graphic>
          </p:graphicFrame>
        </mc:Fallback>
      </mc:AlternateContent>
      <p:cxnSp>
        <p:nvCxnSpPr>
          <p:cNvPr id="9" name="Straight Connector 8">
            <a:extLst>
              <a:ext uri="{FF2B5EF4-FFF2-40B4-BE49-F238E27FC236}">
                <a16:creationId xmlns:a16="http://schemas.microsoft.com/office/drawing/2014/main" id="{ECAF9681-B606-92EF-7F58-086218D6C77E}"/>
              </a:ext>
              <a:ext uri="{C183D7F6-B498-43B3-948B-1728B52AA6E4}">
                <adec:decorative xmlns:adec="http://schemas.microsoft.com/office/drawing/2017/decorative" val="1"/>
              </a:ext>
            </a:extLst>
          </p:cNvPr>
          <p:cNvCxnSpPr/>
          <p:nvPr/>
        </p:nvCxnSpPr>
        <p:spPr>
          <a:xfrm>
            <a:off x="6069105" y="1515036"/>
            <a:ext cx="0" cy="4688541"/>
          </a:xfrm>
          <a:prstGeom prst="line">
            <a:avLst/>
          </a:prstGeom>
          <a:ln w="952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20B8FB-6930-8007-EEC0-52A0C70F411C}"/>
                  </a:ext>
                </a:extLst>
              </p:cNvPr>
              <p:cNvSpPr txBox="1"/>
              <p:nvPr/>
            </p:nvSpPr>
            <p:spPr>
              <a:xfrm>
                <a:off x="9501175" y="1815464"/>
                <a:ext cx="2410095" cy="3644042"/>
              </a:xfrm>
              <a:prstGeom prst="rect">
                <a:avLst/>
              </a:prstGeom>
              <a:noFill/>
            </p:spPr>
            <p:txBody>
              <a:bodyPr wrap="none" lIns="0" tIns="0" rIns="0" bIns="0" rtlCol="0">
                <a:noAutofit/>
              </a:bodyPr>
              <a:lstStyle/>
              <a:p>
                <a:pPr algn="l">
                  <a:spcBef>
                    <a:spcPts val="600"/>
                  </a:spcBef>
                  <a:spcAft>
                    <a:spcPts val="600"/>
                  </a:spcAft>
                </a:pPr>
                <a:r>
                  <a:rPr lang="en-AU" sz="1800" dirty="0"/>
                  <a:t>Range </a:t>
                </a:r>
                <a14:m>
                  <m:oMath xmlns:m="http://schemas.openxmlformats.org/officeDocument/2006/math">
                    <m:r>
                      <a:rPr lang="en-AU" sz="1800" b="0" i="0" smtClean="0">
                        <a:latin typeface="Cambria Math" panose="02040503050406030204" pitchFamily="18" charset="0"/>
                      </a:rPr>
                      <m:t>=</m:t>
                    </m:r>
                    <m:r>
                      <a:rPr lang="en-AU" sz="1800" b="0" i="1" smtClean="0">
                        <a:latin typeface="Cambria Math" panose="02040503050406030204" pitchFamily="18" charset="0"/>
                      </a:rPr>
                      <m:t>1.7 −1.1</m:t>
                    </m:r>
                  </m:oMath>
                </a14:m>
                <a:endParaRPr lang="en-AU" sz="1800" b="0" dirty="0"/>
              </a:p>
              <a:p>
                <a:pPr marL="717550" algn="l">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=0.6</m:t>
                      </m:r>
                    </m:oMath>
                  </m:oMathPara>
                </a14:m>
                <a:endParaRPr lang="en-AU" sz="1800" dirty="0"/>
              </a:p>
              <a:p>
                <a:pPr algn="l">
                  <a:lnSpc>
                    <a:spcPct val="200000"/>
                  </a:lnSpc>
                  <a:spcBef>
                    <a:spcPts val="600"/>
                  </a:spcBef>
                  <a:spcAft>
                    <a:spcPts val="600"/>
                  </a:spcAft>
                </a:pPr>
                <a:r>
                  <a:rPr lang="en-AU" sz="1800" dirty="0"/>
                  <a:t>Median </a:t>
                </a:r>
                <a14:m>
                  <m:oMath xmlns:m="http://schemas.openxmlformats.org/officeDocument/2006/math">
                    <m:r>
                      <a:rPr lang="en-AU" sz="1800" b="0" i="1" smtClean="0">
                        <a:latin typeface="Cambria Math" panose="02040503050406030204" pitchFamily="18" charset="0"/>
                      </a:rPr>
                      <m:t>=1.4</m:t>
                    </m:r>
                  </m:oMath>
                </a14:m>
                <a:r>
                  <a:rPr lang="en-AU" sz="1800" dirty="0"/>
                  <a:t> </a:t>
                </a:r>
                <a:r>
                  <a:rPr lang="en-AU" sz="1800" i="1" dirty="0"/>
                  <a:t>(8</a:t>
                </a:r>
                <a:r>
                  <a:rPr lang="en-AU" sz="1800" i="1" baseline="30000" dirty="0"/>
                  <a:t>th</a:t>
                </a:r>
                <a:r>
                  <a:rPr lang="en-AU" sz="1800" i="1" dirty="0"/>
                  <a:t> score)</a:t>
                </a:r>
                <a:r>
                  <a:rPr lang="en-AU" sz="1800" dirty="0"/>
                  <a:t> </a:t>
                </a:r>
              </a:p>
              <a:p>
                <a:pPr algn="l">
                  <a:lnSpc>
                    <a:spcPct val="200000"/>
                  </a:lnSpc>
                  <a:spcBef>
                    <a:spcPts val="600"/>
                  </a:spcBef>
                  <a:spcAft>
                    <a:spcPts val="600"/>
                  </a:spcAft>
                </a:pPr>
                <a:r>
                  <a:rPr lang="en-AU" sz="1800" dirty="0"/>
                  <a:t>Mode </a:t>
                </a:r>
                <a14:m>
                  <m:oMath xmlns:m="http://schemas.openxmlformats.org/officeDocument/2006/math">
                    <m:r>
                      <a:rPr lang="en-AU" sz="1800" b="0" i="1" smtClean="0">
                        <a:latin typeface="Cambria Math" panose="02040503050406030204" pitchFamily="18" charset="0"/>
                      </a:rPr>
                      <m:t>=</m:t>
                    </m:r>
                    <m:r>
                      <m:rPr>
                        <m:nor/>
                      </m:rPr>
                      <a:rPr lang="en-AU" sz="1800" b="0" i="0" smtClean="0">
                        <a:latin typeface="Cambria Math" panose="02040503050406030204" pitchFamily="18" charset="0"/>
                      </a:rPr>
                      <m:t>1.2, 1.3 </m:t>
                    </m:r>
                    <m:r>
                      <m:rPr>
                        <m:nor/>
                      </m:rPr>
                      <a:rPr lang="en-AU" sz="1800" b="0" i="0" smtClean="0">
                        <a:latin typeface="Cambria Math" panose="02040503050406030204" pitchFamily="18" charset="0"/>
                      </a:rPr>
                      <m:t>and</m:t>
                    </m:r>
                    <m:r>
                      <a:rPr lang="en-AU" sz="1800" b="0" i="1" smtClean="0">
                        <a:latin typeface="Cambria Math" panose="02040503050406030204" pitchFamily="18" charset="0"/>
                      </a:rPr>
                      <m:t> 1.5</m:t>
                    </m:r>
                  </m:oMath>
                </a14:m>
                <a:endParaRPr lang="en-AU" sz="1800" dirty="0"/>
              </a:p>
              <a:p>
                <a:pPr algn="l">
                  <a:lnSpc>
                    <a:spcPct val="200000"/>
                  </a:lnSpc>
                  <a:spcBef>
                    <a:spcPts val="600"/>
                  </a:spcBef>
                  <a:spcAft>
                    <a:spcPts val="600"/>
                  </a:spcAft>
                </a:pPr>
                <a:r>
                  <a:rPr lang="en-AU" sz="1800" dirty="0"/>
                  <a:t>Mean </a:t>
                </a:r>
                <a14:m>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20.8</m:t>
                        </m:r>
                      </m:num>
                      <m:den>
                        <m:r>
                          <a:rPr lang="en-AU" sz="1800" b="0" i="1" smtClean="0">
                            <a:latin typeface="Cambria Math" panose="02040503050406030204" pitchFamily="18" charset="0"/>
                          </a:rPr>
                          <m:t>15</m:t>
                        </m:r>
                      </m:den>
                    </m:f>
                  </m:oMath>
                </a14:m>
                <a:endParaRPr lang="en-AU" sz="1800" dirty="0"/>
              </a:p>
              <a:p>
                <a:pPr marL="627063" algn="l">
                  <a:spcBef>
                    <a:spcPts val="600"/>
                  </a:spcBef>
                  <a:spcAft>
                    <a:spcPts val="600"/>
                  </a:spcAft>
                </a:pPr>
                <a14:m>
                  <m:oMath xmlns:m="http://schemas.openxmlformats.org/officeDocument/2006/math">
                    <m:r>
                      <a:rPr lang="en-AU" sz="1800" b="0" i="1" smtClean="0">
                        <a:latin typeface="Cambria Math" panose="02040503050406030204" pitchFamily="18" charset="0"/>
                      </a:rPr>
                      <m:t>=1.4 (1.</m:t>
                    </m:r>
                    <m:r>
                      <m:rPr>
                        <m:nor/>
                      </m:rPr>
                      <a:rPr lang="en-AU" sz="1800" b="0" i="0" smtClean="0">
                        <a:latin typeface="Cambria Math" panose="02040503050406030204" pitchFamily="18" charset="0"/>
                      </a:rPr>
                      <m:t>d</m:t>
                    </m:r>
                    <m:r>
                      <m:rPr>
                        <m:nor/>
                      </m:rPr>
                      <a:rPr lang="en-AU" sz="1800" b="0" i="0" smtClean="0">
                        <a:latin typeface="Cambria Math" panose="02040503050406030204" pitchFamily="18" charset="0"/>
                      </a:rPr>
                      <m:t>.</m:t>
                    </m:r>
                    <m:r>
                      <m:rPr>
                        <m:nor/>
                      </m:rPr>
                      <a:rPr lang="en-AU" sz="1800" b="0" i="0" smtClean="0">
                        <a:latin typeface="Cambria Math" panose="02040503050406030204" pitchFamily="18" charset="0"/>
                      </a:rPr>
                      <m:t>p</m:t>
                    </m:r>
                    <m:r>
                      <m:rPr>
                        <m:nor/>
                      </m:rPr>
                      <a:rPr lang="en-AU" sz="1800" b="0" i="0" smtClean="0">
                        <a:latin typeface="Cambria Math" panose="02040503050406030204" pitchFamily="18" charset="0"/>
                      </a:rPr>
                      <m:t>)</m:t>
                    </m:r>
                  </m:oMath>
                </a14:m>
                <a:r>
                  <a:rPr lang="en-AU" sz="1800" dirty="0"/>
                  <a:t>  </a:t>
                </a:r>
              </a:p>
              <a:p>
                <a:pPr algn="l">
                  <a:lnSpc>
                    <a:spcPct val="150000"/>
                  </a:lnSpc>
                  <a:spcBef>
                    <a:spcPts val="600"/>
                  </a:spcBef>
                  <a:spcAft>
                    <a:spcPts val="600"/>
                  </a:spcAft>
                </a:pPr>
                <a:endParaRPr lang="en-AU" sz="1800" dirty="0"/>
              </a:p>
            </p:txBody>
          </p:sp>
        </mc:Choice>
        <mc:Fallback xmlns="">
          <p:sp>
            <p:nvSpPr>
              <p:cNvPr id="10" name="TextBox 9">
                <a:extLst>
                  <a:ext uri="{FF2B5EF4-FFF2-40B4-BE49-F238E27FC236}">
                    <a16:creationId xmlns:a16="http://schemas.microsoft.com/office/drawing/2014/main" id="{FB20B8FB-6930-8007-EEC0-52A0C70F411C}"/>
                  </a:ext>
                </a:extLst>
              </p:cNvPr>
              <p:cNvSpPr txBox="1">
                <a:spLocks noRot="1" noChangeAspect="1" noMove="1" noResize="1" noEditPoints="1" noAdjustHandles="1" noChangeArrowheads="1" noChangeShapeType="1" noTextEdit="1"/>
              </p:cNvSpPr>
              <p:nvPr/>
            </p:nvSpPr>
            <p:spPr>
              <a:xfrm>
                <a:off x="9501175" y="1815464"/>
                <a:ext cx="2410095" cy="3644042"/>
              </a:xfrm>
              <a:prstGeom prst="rect">
                <a:avLst/>
              </a:prstGeom>
              <a:blipFill>
                <a:blip r:embed="rId5"/>
                <a:stretch>
                  <a:fillRect l="-6076" t="-2174" r="-759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84BA1FA-E627-10DA-43D9-1619095A82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323576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3A563-2682-E4E7-AFD6-7466EEFF7D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3BE079-EB77-496E-76F4-CCC450EFFE59}"/>
              </a:ext>
            </a:extLst>
          </p:cNvPr>
          <p:cNvSpPr>
            <a:spLocks noGrp="1"/>
          </p:cNvSpPr>
          <p:nvPr>
            <p:ph type="title"/>
          </p:nvPr>
        </p:nvSpPr>
        <p:spPr/>
        <p:txBody>
          <a:bodyPr/>
          <a:lstStyle/>
          <a:p>
            <a:r>
              <a:rPr lang="en-AU" dirty="0"/>
              <a:t>Datasets – Speed variation</a:t>
            </a:r>
          </a:p>
        </p:txBody>
      </p:sp>
      <p:sp>
        <p:nvSpPr>
          <p:cNvPr id="4" name="Text Placeholder 3">
            <a:extLst>
              <a:ext uri="{FF2B5EF4-FFF2-40B4-BE49-F238E27FC236}">
                <a16:creationId xmlns:a16="http://schemas.microsoft.com/office/drawing/2014/main" id="{D9B0193C-B8DB-B2D8-9C75-50CAE05ABE3E}"/>
              </a:ext>
            </a:extLst>
          </p:cNvPr>
          <p:cNvSpPr>
            <a:spLocks noGrp="1"/>
          </p:cNvSpPr>
          <p:nvPr>
            <p:ph type="body" sz="quarter" idx="18"/>
          </p:nvPr>
        </p:nvSpPr>
        <p:spPr/>
        <p:txBody>
          <a:bodyPr/>
          <a:lstStyle/>
          <a:p>
            <a:r>
              <a:rPr lang="en-AU" dirty="0"/>
              <a:t>Answers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CAE8581-8D37-C49F-748E-2EFC20DA36AD}"/>
                  </a:ext>
                </a:extLst>
              </p:cNvPr>
              <p:cNvGraphicFramePr>
                <a:graphicFrameLocks noGrp="1"/>
              </p:cNvGraphicFramePr>
              <p:nvPr>
                <p:extLst>
                  <p:ext uri="{D42A27DB-BD31-4B8C-83A1-F6EECF244321}">
                    <p14:modId xmlns:p14="http://schemas.microsoft.com/office/powerpoint/2010/main" val="2836858551"/>
                  </p:ext>
                </p:extLst>
              </p:nvPr>
            </p:nvGraphicFramePr>
            <p:xfrm>
              <a:off x="359999" y="1815465"/>
              <a:ext cx="2867296" cy="2915630"/>
            </p:xfrm>
            <a:graphic>
              <a:graphicData uri="http://schemas.openxmlformats.org/drawingml/2006/table">
                <a:tbl>
                  <a:tblPr firstRow="1" firstCol="1" bandRow="1">
                    <a:tableStyleId>{69012ECD-51FC-41F1-AA8D-1B2483CD663E}</a:tableStyleId>
                  </a:tblPr>
                  <a:tblGrid>
                    <a:gridCol w="714268">
                      <a:extLst>
                        <a:ext uri="{9D8B030D-6E8A-4147-A177-3AD203B41FA5}">
                          <a16:colId xmlns:a16="http://schemas.microsoft.com/office/drawing/2014/main" val="1174122050"/>
                        </a:ext>
                      </a:extLst>
                    </a:gridCol>
                    <a:gridCol w="1229525">
                      <a:extLst>
                        <a:ext uri="{9D8B030D-6E8A-4147-A177-3AD203B41FA5}">
                          <a16:colId xmlns:a16="http://schemas.microsoft.com/office/drawing/2014/main" val="2629102948"/>
                        </a:ext>
                      </a:extLst>
                    </a:gridCol>
                    <a:gridCol w="923503">
                      <a:extLst>
                        <a:ext uri="{9D8B030D-6E8A-4147-A177-3AD203B41FA5}">
                          <a16:colId xmlns:a16="http://schemas.microsoft.com/office/drawing/2014/main" val="1640495188"/>
                        </a:ext>
                      </a:extLst>
                    </a:gridCol>
                  </a:tblGrid>
                  <a:tr h="314061">
                    <a:tc>
                      <a:txBody>
                        <a:bodyPr/>
                        <a:lstStyle/>
                        <a:p>
                          <a:pPr>
                            <a:lnSpc>
                              <a:spcPct val="115000"/>
                            </a:lnSpc>
                            <a:spcBef>
                              <a:spcPts val="1200"/>
                            </a:spcBef>
                            <a:spcAft>
                              <a:spcPts val="600"/>
                            </a:spcAft>
                            <a:buNone/>
                          </a:pPr>
                          <a:r>
                            <a:rPr lang="en-AU" sz="1600" dirty="0">
                              <a:effectLst/>
                            </a:rPr>
                            <a:t>Score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1200"/>
                            </a:spcBef>
                            <a:spcAft>
                              <a:spcPts val="600"/>
                            </a:spcAft>
                            <a:buNone/>
                          </a:pPr>
                          <a:r>
                            <a:rPr lang="en-AU" sz="1600" dirty="0">
                              <a:effectLst/>
                            </a:rPr>
                            <a:t>Frequency</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1200"/>
                            </a:spcBef>
                            <a:spcAft>
                              <a:spcPts val="600"/>
                            </a:spcAft>
                            <a:buNone/>
                          </a:pPr>
                          <a14:m>
                            <m:oMathPara xmlns:m="http://schemas.openxmlformats.org/officeDocument/2006/math">
                              <m:oMathParaPr>
                                <m:jc m:val="centerGroup"/>
                              </m:oMathParaPr>
                              <m:oMath xmlns:m="http://schemas.openxmlformats.org/officeDocument/2006/math">
                                <m:r>
                                  <a:rPr lang="en-AU" sz="1600">
                                    <a:effectLst/>
                                    <a:latin typeface="Cambria Math" panose="02040503050406030204" pitchFamily="18" charset="0"/>
                                  </a:rPr>
                                  <m:t>𝒇𝒙</m:t>
                                </m:r>
                              </m:oMath>
                            </m:oMathPara>
                          </a14:m>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9006920"/>
                      </a:ext>
                    </a:extLst>
                  </a:tr>
                  <a:tr h="289119">
                    <a:tc>
                      <a:txBody>
                        <a:bodyPr/>
                        <a:lstStyle/>
                        <a:p>
                          <a:pPr>
                            <a:lnSpc>
                              <a:spcPct val="115000"/>
                            </a:lnSpc>
                            <a:spcBef>
                              <a:spcPts val="600"/>
                            </a:spcBef>
                            <a:spcAft>
                              <a:spcPts val="600"/>
                            </a:spcAft>
                            <a:buNone/>
                          </a:pPr>
                          <a:r>
                            <a:rPr lang="en-AU"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ctr">
                            <a:lnSpc>
                              <a:spcPct val="115000"/>
                            </a:lnSpc>
                            <a:spcBef>
                              <a:spcPts val="600"/>
                            </a:spcBef>
                            <a:spcAft>
                              <a:spcPts val="600"/>
                            </a:spcAft>
                            <a:buNone/>
                          </a:pPr>
                          <a:r>
                            <a:rPr lang="en-AU"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extLst>
                      <a:ext uri="{0D108BD9-81ED-4DB2-BD59-A6C34878D82A}">
                        <a16:rowId xmlns:a16="http://schemas.microsoft.com/office/drawing/2014/main" val="203195681"/>
                      </a:ext>
                    </a:extLst>
                  </a:tr>
                  <a:tr h="282968">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tc>
                    <a:extLst>
                      <a:ext uri="{0D108BD9-81ED-4DB2-BD59-A6C34878D82A}">
                        <a16:rowId xmlns:a16="http://schemas.microsoft.com/office/drawing/2014/main" val="2271208151"/>
                      </a:ext>
                    </a:extLst>
                  </a:tr>
                  <a:tr h="289119">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tc>
                    <a:extLst>
                      <a:ext uri="{0D108BD9-81ED-4DB2-BD59-A6C34878D82A}">
                        <a16:rowId xmlns:a16="http://schemas.microsoft.com/office/drawing/2014/main" val="1590878678"/>
                      </a:ext>
                    </a:extLst>
                  </a:tr>
                  <a:tr h="282968">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tc>
                    <a:extLst>
                      <a:ext uri="{0D108BD9-81ED-4DB2-BD59-A6C34878D82A}">
                        <a16:rowId xmlns:a16="http://schemas.microsoft.com/office/drawing/2014/main" val="1872222603"/>
                      </a:ext>
                    </a:extLst>
                  </a:tr>
                  <a:tr h="282968">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extLst>
                      <a:ext uri="{0D108BD9-81ED-4DB2-BD59-A6C34878D82A}">
                        <a16:rowId xmlns:a16="http://schemas.microsoft.com/office/drawing/2014/main" val="3489559324"/>
                      </a:ext>
                    </a:extLst>
                  </a:tr>
                  <a:tr h="282968">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tc>
                    <a:extLst>
                      <a:ext uri="{0D108BD9-81ED-4DB2-BD59-A6C34878D82A}">
                        <a16:rowId xmlns:a16="http://schemas.microsoft.com/office/drawing/2014/main" val="183017978"/>
                      </a:ext>
                    </a:extLst>
                  </a:tr>
                  <a:tr h="282968">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extLst>
                      <a:ext uri="{0D108BD9-81ED-4DB2-BD59-A6C34878D82A}">
                        <a16:rowId xmlns:a16="http://schemas.microsoft.com/office/drawing/2014/main" val="4040383428"/>
                      </a:ext>
                    </a:extLst>
                  </a:tr>
                  <a:tr h="282968">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extLst>
                      <a:ext uri="{0D108BD9-81ED-4DB2-BD59-A6C34878D82A}">
                        <a16:rowId xmlns:a16="http://schemas.microsoft.com/office/drawing/2014/main" val="3907241664"/>
                      </a:ext>
                    </a:extLst>
                  </a:tr>
                  <a:tr h="282968">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84</a:t>
                          </a:r>
                        </a:p>
                      </a:txBody>
                      <a:tcPr marL="68580" marR="68580" marT="0" marB="0"/>
                    </a:tc>
                    <a:extLst>
                      <a:ext uri="{0D108BD9-81ED-4DB2-BD59-A6C34878D82A}">
                        <a16:rowId xmlns:a16="http://schemas.microsoft.com/office/drawing/2014/main" val="870737076"/>
                      </a:ext>
                    </a:extLst>
                  </a:tr>
                </a:tbl>
              </a:graphicData>
            </a:graphic>
          </p:graphicFrame>
        </mc:Choice>
        <mc:Fallback xmlns="">
          <p:graphicFrame>
            <p:nvGraphicFramePr>
              <p:cNvPr id="5" name="Table 4">
                <a:extLst>
                  <a:ext uri="{FF2B5EF4-FFF2-40B4-BE49-F238E27FC236}">
                    <a16:creationId xmlns:a16="http://schemas.microsoft.com/office/drawing/2014/main" id="{9CAE8581-8D37-C49F-748E-2EFC20DA36AD}"/>
                  </a:ext>
                </a:extLst>
              </p:cNvPr>
              <p:cNvGraphicFramePr>
                <a:graphicFrameLocks noGrp="1"/>
              </p:cNvGraphicFramePr>
              <p:nvPr>
                <p:extLst>
                  <p:ext uri="{D42A27DB-BD31-4B8C-83A1-F6EECF244321}">
                    <p14:modId xmlns:p14="http://schemas.microsoft.com/office/powerpoint/2010/main" val="2836858551"/>
                  </p:ext>
                </p:extLst>
              </p:nvPr>
            </p:nvGraphicFramePr>
            <p:xfrm>
              <a:off x="359999" y="1815465"/>
              <a:ext cx="2867296" cy="2915630"/>
            </p:xfrm>
            <a:graphic>
              <a:graphicData uri="http://schemas.openxmlformats.org/drawingml/2006/table">
                <a:tbl>
                  <a:tblPr firstRow="1" firstCol="1" bandRow="1">
                    <a:tableStyleId>{69012ECD-51FC-41F1-AA8D-1B2483CD663E}</a:tableStyleId>
                  </a:tblPr>
                  <a:tblGrid>
                    <a:gridCol w="714268">
                      <a:extLst>
                        <a:ext uri="{9D8B030D-6E8A-4147-A177-3AD203B41FA5}">
                          <a16:colId xmlns:a16="http://schemas.microsoft.com/office/drawing/2014/main" val="1174122050"/>
                        </a:ext>
                      </a:extLst>
                    </a:gridCol>
                    <a:gridCol w="1229525">
                      <a:extLst>
                        <a:ext uri="{9D8B030D-6E8A-4147-A177-3AD203B41FA5}">
                          <a16:colId xmlns:a16="http://schemas.microsoft.com/office/drawing/2014/main" val="2629102948"/>
                        </a:ext>
                      </a:extLst>
                    </a:gridCol>
                    <a:gridCol w="923503">
                      <a:extLst>
                        <a:ext uri="{9D8B030D-6E8A-4147-A177-3AD203B41FA5}">
                          <a16:colId xmlns:a16="http://schemas.microsoft.com/office/drawing/2014/main" val="1640495188"/>
                        </a:ext>
                      </a:extLst>
                    </a:gridCol>
                  </a:tblGrid>
                  <a:tr h="356616">
                    <a:tc>
                      <a:txBody>
                        <a:bodyPr/>
                        <a:lstStyle/>
                        <a:p>
                          <a:pPr>
                            <a:lnSpc>
                              <a:spcPct val="115000"/>
                            </a:lnSpc>
                            <a:spcBef>
                              <a:spcPts val="1200"/>
                            </a:spcBef>
                            <a:spcAft>
                              <a:spcPts val="600"/>
                            </a:spcAft>
                            <a:buNone/>
                          </a:pPr>
                          <a:r>
                            <a:rPr lang="en-AU" sz="1600">
                              <a:effectLst/>
                            </a:rPr>
                            <a:t>Score</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1200"/>
                            </a:spcBef>
                            <a:spcAft>
                              <a:spcPts val="600"/>
                            </a:spcAft>
                            <a:buNone/>
                          </a:pPr>
                          <a:r>
                            <a:rPr lang="en-AU" sz="1600">
                              <a:effectLst/>
                            </a:rPr>
                            <a:t>Frequency</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210526" t="-11864" r="-658" b="-740678"/>
                          </a:stretch>
                        </a:blipFill>
                      </a:tcPr>
                    </a:tc>
                    <a:extLst>
                      <a:ext uri="{0D108BD9-81ED-4DB2-BD59-A6C34878D82A}">
                        <a16:rowId xmlns:a16="http://schemas.microsoft.com/office/drawing/2014/main" val="729006920"/>
                      </a:ext>
                    </a:extLst>
                  </a:tr>
                  <a:tr h="289119">
                    <a:tc>
                      <a:txBody>
                        <a:bodyPr/>
                        <a:lstStyle/>
                        <a:p>
                          <a:pPr>
                            <a:lnSpc>
                              <a:spcPct val="115000"/>
                            </a:lnSpc>
                            <a:spcBef>
                              <a:spcPts val="600"/>
                            </a:spcBef>
                            <a:spcAft>
                              <a:spcPts val="600"/>
                            </a:spcAft>
                            <a:buNone/>
                          </a:pPr>
                          <a:r>
                            <a:rPr lang="en-AU" sz="1600" b="1">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b="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ctr">
                            <a:lnSpc>
                              <a:spcPct val="115000"/>
                            </a:lnSpc>
                            <a:spcBef>
                              <a:spcPts val="600"/>
                            </a:spcBef>
                            <a:spcAft>
                              <a:spcPts val="600"/>
                            </a:spcAft>
                            <a:buNone/>
                          </a:pPr>
                          <a:r>
                            <a:rPr lang="en-AU" sz="1600" b="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extLst>
                      <a:ext uri="{0D108BD9-81ED-4DB2-BD59-A6C34878D82A}">
                        <a16:rowId xmlns:a16="http://schemas.microsoft.com/office/drawing/2014/main" val="203195681"/>
                      </a:ext>
                    </a:extLst>
                  </a:tr>
                  <a:tr h="282968">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tc>
                    <a:extLst>
                      <a:ext uri="{0D108BD9-81ED-4DB2-BD59-A6C34878D82A}">
                        <a16:rowId xmlns:a16="http://schemas.microsoft.com/office/drawing/2014/main" val="2271208151"/>
                      </a:ext>
                    </a:extLst>
                  </a:tr>
                  <a:tr h="289119">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tc>
                    <a:extLst>
                      <a:ext uri="{0D108BD9-81ED-4DB2-BD59-A6C34878D82A}">
                        <a16:rowId xmlns:a16="http://schemas.microsoft.com/office/drawing/2014/main" val="1590878678"/>
                      </a:ext>
                    </a:extLst>
                  </a:tr>
                  <a:tr h="282968">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tc>
                    <a:extLst>
                      <a:ext uri="{0D108BD9-81ED-4DB2-BD59-A6C34878D82A}">
                        <a16:rowId xmlns:a16="http://schemas.microsoft.com/office/drawing/2014/main" val="1872222603"/>
                      </a:ext>
                    </a:extLst>
                  </a:tr>
                  <a:tr h="282968">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extLst>
                      <a:ext uri="{0D108BD9-81ED-4DB2-BD59-A6C34878D82A}">
                        <a16:rowId xmlns:a16="http://schemas.microsoft.com/office/drawing/2014/main" val="3489559324"/>
                      </a:ext>
                    </a:extLst>
                  </a:tr>
                  <a:tr h="282968">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tc>
                    <a:extLst>
                      <a:ext uri="{0D108BD9-81ED-4DB2-BD59-A6C34878D82A}">
                        <a16:rowId xmlns:a16="http://schemas.microsoft.com/office/drawing/2014/main" val="183017978"/>
                      </a:ext>
                    </a:extLst>
                  </a:tr>
                  <a:tr h="282968">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extLst>
                      <a:ext uri="{0D108BD9-81ED-4DB2-BD59-A6C34878D82A}">
                        <a16:rowId xmlns:a16="http://schemas.microsoft.com/office/drawing/2014/main" val="4040383428"/>
                      </a:ext>
                    </a:extLst>
                  </a:tr>
                  <a:tr h="282968">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extLst>
                      <a:ext uri="{0D108BD9-81ED-4DB2-BD59-A6C34878D82A}">
                        <a16:rowId xmlns:a16="http://schemas.microsoft.com/office/drawing/2014/main" val="3907241664"/>
                      </a:ext>
                    </a:extLst>
                  </a:tr>
                  <a:tr h="282968">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84</a:t>
                          </a:r>
                        </a:p>
                      </a:txBody>
                      <a:tcPr marL="68580" marR="68580" marT="0" marB="0"/>
                    </a:tc>
                    <a:extLst>
                      <a:ext uri="{0D108BD9-81ED-4DB2-BD59-A6C34878D82A}">
                        <a16:rowId xmlns:a16="http://schemas.microsoft.com/office/drawing/2014/main" val="870737076"/>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D280CB-7729-9B03-37AE-3643CA8EECD6}"/>
                  </a:ext>
                </a:extLst>
              </p:cNvPr>
              <p:cNvSpPr txBox="1"/>
              <p:nvPr/>
            </p:nvSpPr>
            <p:spPr>
              <a:xfrm>
                <a:off x="3389364" y="1815464"/>
                <a:ext cx="2410095" cy="3644042"/>
              </a:xfrm>
              <a:prstGeom prst="rect">
                <a:avLst/>
              </a:prstGeom>
              <a:noFill/>
            </p:spPr>
            <p:txBody>
              <a:bodyPr wrap="none" lIns="0" tIns="0" rIns="0" bIns="0" rtlCol="0">
                <a:noAutofit/>
              </a:bodyPr>
              <a:lstStyle/>
              <a:p>
                <a:pPr algn="l">
                  <a:spcBef>
                    <a:spcPts val="600"/>
                  </a:spcBef>
                  <a:spcAft>
                    <a:spcPts val="600"/>
                  </a:spcAft>
                </a:pPr>
                <a:r>
                  <a:rPr lang="en-AU" sz="1800" dirty="0"/>
                  <a:t>Range </a:t>
                </a:r>
                <a14:m>
                  <m:oMath xmlns:m="http://schemas.openxmlformats.org/officeDocument/2006/math">
                    <m:r>
                      <a:rPr lang="en-AU" sz="1800" b="0" i="1" dirty="0" smtClean="0">
                        <a:latin typeface="Cambria Math" panose="02040503050406030204" pitchFamily="18" charset="0"/>
                      </a:rPr>
                      <m:t>=10−3</m:t>
                    </m:r>
                  </m:oMath>
                </a14:m>
                <a:endParaRPr lang="en-AU" sz="1800" b="0" dirty="0"/>
              </a:p>
              <a:p>
                <a:pPr marL="717550" algn="l">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=7</m:t>
                      </m:r>
                    </m:oMath>
                  </m:oMathPara>
                </a14:m>
                <a:endParaRPr lang="en-AU" sz="1800" dirty="0"/>
              </a:p>
              <a:p>
                <a:pPr algn="l">
                  <a:lnSpc>
                    <a:spcPct val="200000"/>
                  </a:lnSpc>
                  <a:spcBef>
                    <a:spcPts val="600"/>
                  </a:spcBef>
                  <a:spcAft>
                    <a:spcPts val="600"/>
                  </a:spcAft>
                </a:pPr>
                <a:r>
                  <a:rPr lang="en-AU" sz="1800" dirty="0"/>
                  <a:t>Median </a:t>
                </a:r>
                <a14:m>
                  <m:oMath xmlns:m="http://schemas.openxmlformats.org/officeDocument/2006/math">
                    <m:r>
                      <a:rPr lang="en-AU" sz="1800" b="0" i="1" smtClean="0">
                        <a:latin typeface="Cambria Math" panose="02040503050406030204" pitchFamily="18" charset="0"/>
                      </a:rPr>
                      <m:t>=5</m:t>
                    </m:r>
                  </m:oMath>
                </a14:m>
                <a:r>
                  <a:rPr lang="en-AU" sz="1800" dirty="0"/>
                  <a:t> </a:t>
                </a:r>
                <a:r>
                  <a:rPr lang="en-AU" sz="1800" i="1" dirty="0"/>
                  <a:t>(8</a:t>
                </a:r>
                <a:r>
                  <a:rPr lang="en-AU" sz="1800" i="1" baseline="30000" dirty="0"/>
                  <a:t>th</a:t>
                </a:r>
                <a:r>
                  <a:rPr lang="en-AU" sz="1800" i="1" dirty="0"/>
                  <a:t> score)</a:t>
                </a:r>
                <a:r>
                  <a:rPr lang="en-AU" sz="1800" dirty="0"/>
                  <a:t> </a:t>
                </a:r>
              </a:p>
              <a:p>
                <a:pPr algn="l">
                  <a:lnSpc>
                    <a:spcPct val="200000"/>
                  </a:lnSpc>
                  <a:spcBef>
                    <a:spcPts val="600"/>
                  </a:spcBef>
                  <a:spcAft>
                    <a:spcPts val="600"/>
                  </a:spcAft>
                </a:pPr>
                <a:r>
                  <a:rPr lang="en-AU" sz="1800" dirty="0"/>
                  <a:t>Mode </a:t>
                </a:r>
                <a14:m>
                  <m:oMath xmlns:m="http://schemas.openxmlformats.org/officeDocument/2006/math">
                    <m:r>
                      <a:rPr lang="en-AU" sz="1800" b="0" i="1" smtClean="0">
                        <a:latin typeface="Cambria Math" panose="02040503050406030204" pitchFamily="18" charset="0"/>
                      </a:rPr>
                      <m:t>=4, 5 </m:t>
                    </m:r>
                    <m:r>
                      <m:rPr>
                        <m:nor/>
                      </m:rPr>
                      <a:rPr lang="en-AU" sz="1800" b="0" i="0" smtClean="0">
                        <a:latin typeface="Cambria Math" panose="02040503050406030204" pitchFamily="18" charset="0"/>
                      </a:rPr>
                      <m:t>and</m:t>
                    </m:r>
                    <m:r>
                      <a:rPr lang="en-AU" sz="1800" b="0" i="1" smtClean="0">
                        <a:latin typeface="Cambria Math" panose="02040503050406030204" pitchFamily="18" charset="0"/>
                      </a:rPr>
                      <m:t> 6</m:t>
                    </m:r>
                  </m:oMath>
                </a14:m>
                <a:endParaRPr lang="en-AU" sz="1800" dirty="0"/>
              </a:p>
              <a:p>
                <a:pPr algn="l">
                  <a:lnSpc>
                    <a:spcPct val="200000"/>
                  </a:lnSpc>
                  <a:spcBef>
                    <a:spcPts val="600"/>
                  </a:spcBef>
                  <a:spcAft>
                    <a:spcPts val="600"/>
                  </a:spcAft>
                </a:pPr>
                <a:r>
                  <a:rPr lang="en-AU" sz="1800" dirty="0"/>
                  <a:t>Mean </a:t>
                </a:r>
                <a14:m>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84</m:t>
                        </m:r>
                      </m:num>
                      <m:den>
                        <m:r>
                          <a:rPr lang="en-AU" sz="1800" b="0" i="1" smtClean="0">
                            <a:latin typeface="Cambria Math" panose="02040503050406030204" pitchFamily="18" charset="0"/>
                          </a:rPr>
                          <m:t>15</m:t>
                        </m:r>
                      </m:den>
                    </m:f>
                  </m:oMath>
                </a14:m>
                <a:endParaRPr lang="en-AU" sz="1800" dirty="0"/>
              </a:p>
              <a:p>
                <a:pPr marL="627063" algn="l">
                  <a:spcBef>
                    <a:spcPts val="600"/>
                  </a:spcBef>
                  <a:spcAft>
                    <a:spcPts val="600"/>
                  </a:spcAft>
                </a:pPr>
                <a14:m>
                  <m:oMath xmlns:m="http://schemas.openxmlformats.org/officeDocument/2006/math">
                    <m:r>
                      <a:rPr lang="en-AU" sz="1800" b="0" i="1" smtClean="0">
                        <a:latin typeface="Cambria Math" panose="02040503050406030204" pitchFamily="18" charset="0"/>
                      </a:rPr>
                      <m:t>=5.6 (1.</m:t>
                    </m:r>
                    <m:r>
                      <m:rPr>
                        <m:nor/>
                      </m:rPr>
                      <a:rPr lang="en-AU" sz="1800" b="0" i="0" smtClean="0">
                        <a:latin typeface="Cambria Math" panose="02040503050406030204" pitchFamily="18" charset="0"/>
                      </a:rPr>
                      <m:t>d</m:t>
                    </m:r>
                    <m:r>
                      <m:rPr>
                        <m:nor/>
                      </m:rPr>
                      <a:rPr lang="en-AU" sz="1800" b="0" i="0" smtClean="0">
                        <a:latin typeface="Cambria Math" panose="02040503050406030204" pitchFamily="18" charset="0"/>
                      </a:rPr>
                      <m:t>.</m:t>
                    </m:r>
                    <m:r>
                      <m:rPr>
                        <m:nor/>
                      </m:rPr>
                      <a:rPr lang="en-AU" sz="1800" b="0" i="0" smtClean="0">
                        <a:latin typeface="Cambria Math" panose="02040503050406030204" pitchFamily="18" charset="0"/>
                      </a:rPr>
                      <m:t>p</m:t>
                    </m:r>
                    <m:r>
                      <m:rPr>
                        <m:nor/>
                      </m:rPr>
                      <a:rPr lang="en-AU" sz="1800" b="0" i="0" smtClean="0">
                        <a:latin typeface="Cambria Math" panose="02040503050406030204" pitchFamily="18" charset="0"/>
                      </a:rPr>
                      <m:t>)</m:t>
                    </m:r>
                  </m:oMath>
                </a14:m>
                <a:r>
                  <a:rPr lang="en-AU" sz="1800" dirty="0"/>
                  <a:t>  </a:t>
                </a:r>
              </a:p>
              <a:p>
                <a:pPr algn="l">
                  <a:lnSpc>
                    <a:spcPct val="150000"/>
                  </a:lnSpc>
                  <a:spcBef>
                    <a:spcPts val="600"/>
                  </a:spcBef>
                  <a:spcAft>
                    <a:spcPts val="600"/>
                  </a:spcAft>
                </a:pPr>
                <a:endParaRPr lang="en-AU" sz="1800" dirty="0"/>
              </a:p>
            </p:txBody>
          </p:sp>
        </mc:Choice>
        <mc:Fallback xmlns="">
          <p:sp>
            <p:nvSpPr>
              <p:cNvPr id="7" name="TextBox 6">
                <a:extLst>
                  <a:ext uri="{FF2B5EF4-FFF2-40B4-BE49-F238E27FC236}">
                    <a16:creationId xmlns:a16="http://schemas.microsoft.com/office/drawing/2014/main" id="{47D280CB-7729-9B03-37AE-3643CA8EECD6}"/>
                  </a:ext>
                </a:extLst>
              </p:cNvPr>
              <p:cNvSpPr txBox="1">
                <a:spLocks noRot="1" noChangeAspect="1" noMove="1" noResize="1" noEditPoints="1" noAdjustHandles="1" noChangeArrowheads="1" noChangeShapeType="1" noTextEdit="1"/>
              </p:cNvSpPr>
              <p:nvPr/>
            </p:nvSpPr>
            <p:spPr>
              <a:xfrm>
                <a:off x="3389364" y="1815464"/>
                <a:ext cx="2410095" cy="3644042"/>
              </a:xfrm>
              <a:prstGeom prst="rect">
                <a:avLst/>
              </a:prstGeom>
              <a:blipFill>
                <a:blip r:embed="rId4"/>
                <a:stretch>
                  <a:fillRect l="-6076" t="-2174" r="-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2BD92ED-9964-8E97-27D9-5BB419CEA389}"/>
                  </a:ext>
                </a:extLst>
              </p:cNvPr>
              <p:cNvGraphicFramePr>
                <a:graphicFrameLocks noGrp="1"/>
              </p:cNvGraphicFramePr>
              <p:nvPr>
                <p:extLst>
                  <p:ext uri="{D42A27DB-BD31-4B8C-83A1-F6EECF244321}">
                    <p14:modId xmlns:p14="http://schemas.microsoft.com/office/powerpoint/2010/main" val="375683904"/>
                  </p:ext>
                </p:extLst>
              </p:nvPr>
            </p:nvGraphicFramePr>
            <p:xfrm>
              <a:off x="6096000" y="1797812"/>
              <a:ext cx="2958351" cy="2193137"/>
            </p:xfrm>
            <a:graphic>
              <a:graphicData uri="http://schemas.openxmlformats.org/drawingml/2006/table">
                <a:tbl>
                  <a:tblPr firstRow="1" firstCol="1" bandRow="1">
                    <a:tableStyleId>{69012ECD-51FC-41F1-AA8D-1B2483CD663E}</a:tableStyleId>
                  </a:tblPr>
                  <a:tblGrid>
                    <a:gridCol w="824753">
                      <a:extLst>
                        <a:ext uri="{9D8B030D-6E8A-4147-A177-3AD203B41FA5}">
                          <a16:colId xmlns:a16="http://schemas.microsoft.com/office/drawing/2014/main" val="773698382"/>
                        </a:ext>
                      </a:extLst>
                    </a:gridCol>
                    <a:gridCol w="1308847">
                      <a:extLst>
                        <a:ext uri="{9D8B030D-6E8A-4147-A177-3AD203B41FA5}">
                          <a16:colId xmlns:a16="http://schemas.microsoft.com/office/drawing/2014/main" val="1845319274"/>
                        </a:ext>
                      </a:extLst>
                    </a:gridCol>
                    <a:gridCol w="824751">
                      <a:extLst>
                        <a:ext uri="{9D8B030D-6E8A-4147-A177-3AD203B41FA5}">
                          <a16:colId xmlns:a16="http://schemas.microsoft.com/office/drawing/2014/main" val="2810752157"/>
                        </a:ext>
                      </a:extLst>
                    </a:gridCol>
                  </a:tblGrid>
                  <a:tr h="395576">
                    <a:tc>
                      <a:txBody>
                        <a:bodyPr/>
                        <a:lstStyle/>
                        <a:p>
                          <a:pPr>
                            <a:lnSpc>
                              <a:spcPct val="115000"/>
                            </a:lnSpc>
                            <a:spcBef>
                              <a:spcPts val="600"/>
                            </a:spcBef>
                            <a:spcAft>
                              <a:spcPts val="600"/>
                            </a:spcAft>
                            <a:buNone/>
                          </a:pPr>
                          <a:r>
                            <a:rPr lang="en-AU" sz="1600" dirty="0">
                              <a:effectLst/>
                            </a:rPr>
                            <a:t>Score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600"/>
                            </a:spcBef>
                            <a:spcAft>
                              <a:spcPts val="600"/>
                            </a:spcAft>
                            <a:buNone/>
                          </a:pPr>
                          <a:r>
                            <a:rPr lang="en-AU" sz="1600" dirty="0">
                              <a:effectLst/>
                            </a:rPr>
                            <a:t>Frequency</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n-AU" sz="1600">
                                    <a:effectLst/>
                                    <a:latin typeface="Cambria Math" panose="02040503050406030204" pitchFamily="18" charset="0"/>
                                  </a:rPr>
                                  <m:t>𝒇𝒙</m:t>
                                </m:r>
                              </m:oMath>
                            </m:oMathPara>
                          </a14:m>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7740663"/>
                      </a:ext>
                    </a:extLst>
                  </a:tr>
                  <a:tr h="364161">
                    <a:tc>
                      <a:txBody>
                        <a:bodyPr/>
                        <a:lstStyle/>
                        <a:p>
                          <a:pPr>
                            <a:lnSpc>
                              <a:spcPct val="115000"/>
                            </a:lnSpc>
                            <a:spcBef>
                              <a:spcPts val="600"/>
                            </a:spcBef>
                            <a:spcAft>
                              <a:spcPts val="600"/>
                            </a:spcAft>
                            <a:buNone/>
                          </a:pPr>
                          <a:r>
                            <a:rPr lang="en-AU"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extLst>
                      <a:ext uri="{0D108BD9-81ED-4DB2-BD59-A6C34878D82A}">
                        <a16:rowId xmlns:a16="http://schemas.microsoft.com/office/drawing/2014/main" val="1434187535"/>
                      </a:ext>
                    </a:extLst>
                  </a:tr>
                  <a:tr h="356413">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extLst>
                      <a:ext uri="{0D108BD9-81ED-4DB2-BD59-A6C34878D82A}">
                        <a16:rowId xmlns:a16="http://schemas.microsoft.com/office/drawing/2014/main" val="292254539"/>
                      </a:ext>
                    </a:extLst>
                  </a:tr>
                  <a:tr h="364161">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tc>
                    <a:extLst>
                      <a:ext uri="{0D108BD9-81ED-4DB2-BD59-A6C34878D82A}">
                        <a16:rowId xmlns:a16="http://schemas.microsoft.com/office/drawing/2014/main" val="968069064"/>
                      </a:ext>
                    </a:extLst>
                  </a:tr>
                  <a:tr h="356413">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extLst>
                      <a:ext uri="{0D108BD9-81ED-4DB2-BD59-A6C34878D82A}">
                        <a16:rowId xmlns:a16="http://schemas.microsoft.com/office/drawing/2014/main" val="1539004934"/>
                      </a:ext>
                    </a:extLst>
                  </a:tr>
                  <a:tr h="356413">
                    <a:tc>
                      <a:txBody>
                        <a:bodyPr/>
                        <a:lstStyle/>
                        <a:p>
                          <a:pP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tc>
                    <a:tc>
                      <a:txBody>
                        <a:bodyPr/>
                        <a:lstStyle/>
                        <a:p>
                          <a:pPr algn="ctr">
                            <a:lnSpc>
                              <a:spcPct val="115000"/>
                            </a:lnSpc>
                            <a:spcBef>
                              <a:spcPts val="600"/>
                            </a:spcBef>
                            <a:spcAft>
                              <a:spcPts val="600"/>
                            </a:spcAft>
                            <a:buNone/>
                          </a:pPr>
                          <a:r>
                            <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tc>
                    <a:extLst>
                      <a:ext uri="{0D108BD9-81ED-4DB2-BD59-A6C34878D82A}">
                        <a16:rowId xmlns:a16="http://schemas.microsoft.com/office/drawing/2014/main" val="773476838"/>
                      </a:ext>
                    </a:extLst>
                  </a:tr>
                </a:tbl>
              </a:graphicData>
            </a:graphic>
          </p:graphicFrame>
        </mc:Choice>
        <mc:Fallback xmlns="">
          <p:graphicFrame>
            <p:nvGraphicFramePr>
              <p:cNvPr id="6" name="Table 5">
                <a:extLst>
                  <a:ext uri="{FF2B5EF4-FFF2-40B4-BE49-F238E27FC236}">
                    <a16:creationId xmlns:a16="http://schemas.microsoft.com/office/drawing/2014/main" id="{82BD92ED-9964-8E97-27D9-5BB419CEA389}"/>
                  </a:ext>
                </a:extLst>
              </p:cNvPr>
              <p:cNvGraphicFramePr>
                <a:graphicFrameLocks noGrp="1"/>
              </p:cNvGraphicFramePr>
              <p:nvPr>
                <p:extLst>
                  <p:ext uri="{D42A27DB-BD31-4B8C-83A1-F6EECF244321}">
                    <p14:modId xmlns:p14="http://schemas.microsoft.com/office/powerpoint/2010/main" val="375683904"/>
                  </p:ext>
                </p:extLst>
              </p:nvPr>
            </p:nvGraphicFramePr>
            <p:xfrm>
              <a:off x="6096000" y="1797812"/>
              <a:ext cx="2958351" cy="2193137"/>
            </p:xfrm>
            <a:graphic>
              <a:graphicData uri="http://schemas.openxmlformats.org/drawingml/2006/table">
                <a:tbl>
                  <a:tblPr firstRow="1" firstCol="1" bandRow="1">
                    <a:tableStyleId>{69012ECD-51FC-41F1-AA8D-1B2483CD663E}</a:tableStyleId>
                  </a:tblPr>
                  <a:tblGrid>
                    <a:gridCol w="824753">
                      <a:extLst>
                        <a:ext uri="{9D8B030D-6E8A-4147-A177-3AD203B41FA5}">
                          <a16:colId xmlns:a16="http://schemas.microsoft.com/office/drawing/2014/main" val="773698382"/>
                        </a:ext>
                      </a:extLst>
                    </a:gridCol>
                    <a:gridCol w="1308847">
                      <a:extLst>
                        <a:ext uri="{9D8B030D-6E8A-4147-A177-3AD203B41FA5}">
                          <a16:colId xmlns:a16="http://schemas.microsoft.com/office/drawing/2014/main" val="1845319274"/>
                        </a:ext>
                      </a:extLst>
                    </a:gridCol>
                    <a:gridCol w="824751">
                      <a:extLst>
                        <a:ext uri="{9D8B030D-6E8A-4147-A177-3AD203B41FA5}">
                          <a16:colId xmlns:a16="http://schemas.microsoft.com/office/drawing/2014/main" val="2810752157"/>
                        </a:ext>
                      </a:extLst>
                    </a:gridCol>
                  </a:tblGrid>
                  <a:tr h="395576">
                    <a:tc>
                      <a:txBody>
                        <a:bodyPr/>
                        <a:lstStyle/>
                        <a:p>
                          <a:pPr>
                            <a:lnSpc>
                              <a:spcPct val="115000"/>
                            </a:lnSpc>
                            <a:spcBef>
                              <a:spcPts val="600"/>
                            </a:spcBef>
                            <a:spcAft>
                              <a:spcPts val="600"/>
                            </a:spcAft>
                            <a:buNone/>
                          </a:pPr>
                          <a:r>
                            <a:rPr lang="en-AU" sz="1600">
                              <a:effectLst/>
                            </a:rPr>
                            <a:t>Score</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Bef>
                              <a:spcPts val="600"/>
                            </a:spcBef>
                            <a:spcAft>
                              <a:spcPts val="600"/>
                            </a:spcAft>
                            <a:buNone/>
                          </a:pPr>
                          <a:r>
                            <a:rPr lang="en-AU" sz="1600">
                              <a:effectLst/>
                            </a:rPr>
                            <a:t>Frequency</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3"/>
                          <a:stretch>
                            <a:fillRect l="-260741" t="-10769" r="-741" b="-463077"/>
                          </a:stretch>
                        </a:blipFill>
                      </a:tcPr>
                    </a:tc>
                    <a:extLst>
                      <a:ext uri="{0D108BD9-81ED-4DB2-BD59-A6C34878D82A}">
                        <a16:rowId xmlns:a16="http://schemas.microsoft.com/office/drawing/2014/main" val="2147740663"/>
                      </a:ext>
                    </a:extLst>
                  </a:tr>
                  <a:tr h="364161">
                    <a:tc>
                      <a:txBody>
                        <a:bodyPr/>
                        <a:lstStyle/>
                        <a:p>
                          <a:pPr>
                            <a:lnSpc>
                              <a:spcPct val="115000"/>
                            </a:lnSpc>
                            <a:spcBef>
                              <a:spcPts val="600"/>
                            </a:spcBef>
                            <a:spcAft>
                              <a:spcPts val="600"/>
                            </a:spcAft>
                            <a:buNone/>
                          </a:pPr>
                          <a:r>
                            <a:rPr lang="en-AU" sz="1600" b="1">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Bef>
                              <a:spcPts val="600"/>
                            </a:spcBef>
                            <a:spcAft>
                              <a:spcPts val="600"/>
                            </a:spcAft>
                            <a:buNone/>
                          </a:pPr>
                          <a:r>
                            <a:rPr lang="en-AU" sz="1600" b="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b="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extLst>
                      <a:ext uri="{0D108BD9-81ED-4DB2-BD59-A6C34878D82A}">
                        <a16:rowId xmlns:a16="http://schemas.microsoft.com/office/drawing/2014/main" val="1434187535"/>
                      </a:ext>
                    </a:extLst>
                  </a:tr>
                  <a:tr h="356413">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extLst>
                      <a:ext uri="{0D108BD9-81ED-4DB2-BD59-A6C34878D82A}">
                        <a16:rowId xmlns:a16="http://schemas.microsoft.com/office/drawing/2014/main" val="292254539"/>
                      </a:ext>
                    </a:extLst>
                  </a:tr>
                  <a:tr h="364161">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tc>
                    <a:extLst>
                      <a:ext uri="{0D108BD9-81ED-4DB2-BD59-A6C34878D82A}">
                        <a16:rowId xmlns:a16="http://schemas.microsoft.com/office/drawing/2014/main" val="968069064"/>
                      </a:ext>
                    </a:extLst>
                  </a:tr>
                  <a:tr h="356413">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extLst>
                      <a:ext uri="{0D108BD9-81ED-4DB2-BD59-A6C34878D82A}">
                        <a16:rowId xmlns:a16="http://schemas.microsoft.com/office/drawing/2014/main" val="1539004934"/>
                      </a:ext>
                    </a:extLst>
                  </a:tr>
                  <a:tr h="356413">
                    <a:tc>
                      <a:txBody>
                        <a:bodyPr/>
                        <a:lstStyle/>
                        <a:p>
                          <a:pP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tc>
                    <a:tc>
                      <a:txBody>
                        <a:bodyPr/>
                        <a:lstStyle/>
                        <a:p>
                          <a:pPr algn="ctr">
                            <a:lnSpc>
                              <a:spcPct val="115000"/>
                            </a:lnSpc>
                            <a:spcBef>
                              <a:spcPts val="600"/>
                            </a:spcBef>
                            <a:spcAft>
                              <a:spcPts val="600"/>
                            </a:spcAft>
                            <a:buNone/>
                          </a:pPr>
                          <a:r>
                            <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tc>
                    <a:extLst>
                      <a:ext uri="{0D108BD9-81ED-4DB2-BD59-A6C34878D82A}">
                        <a16:rowId xmlns:a16="http://schemas.microsoft.com/office/drawing/2014/main" val="773476838"/>
                      </a:ext>
                    </a:extLst>
                  </a:tr>
                </a:tbl>
              </a:graphicData>
            </a:graphic>
          </p:graphicFrame>
        </mc:Fallback>
      </mc:AlternateContent>
      <p:cxnSp>
        <p:nvCxnSpPr>
          <p:cNvPr id="9" name="Straight Connector 8">
            <a:extLst>
              <a:ext uri="{FF2B5EF4-FFF2-40B4-BE49-F238E27FC236}">
                <a16:creationId xmlns:a16="http://schemas.microsoft.com/office/drawing/2014/main" id="{2A3DFB2A-4579-0831-54E8-4FF05915735C}"/>
              </a:ext>
              <a:ext uri="{C183D7F6-B498-43B3-948B-1728B52AA6E4}">
                <adec:decorative xmlns:adec="http://schemas.microsoft.com/office/drawing/2017/decorative" val="1"/>
              </a:ext>
            </a:extLst>
          </p:cNvPr>
          <p:cNvCxnSpPr/>
          <p:nvPr/>
        </p:nvCxnSpPr>
        <p:spPr>
          <a:xfrm>
            <a:off x="5925670" y="1524000"/>
            <a:ext cx="0" cy="4688541"/>
          </a:xfrm>
          <a:prstGeom prst="line">
            <a:avLst/>
          </a:prstGeom>
          <a:ln w="952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7B85A71-CCFF-340C-22E0-A1EBE52170E7}"/>
                  </a:ext>
                </a:extLst>
              </p:cNvPr>
              <p:cNvSpPr txBox="1"/>
              <p:nvPr/>
            </p:nvSpPr>
            <p:spPr>
              <a:xfrm>
                <a:off x="9572893" y="1815464"/>
                <a:ext cx="2410095" cy="3644042"/>
              </a:xfrm>
              <a:prstGeom prst="rect">
                <a:avLst/>
              </a:prstGeom>
              <a:noFill/>
            </p:spPr>
            <p:txBody>
              <a:bodyPr wrap="none" lIns="0" tIns="0" rIns="0" bIns="0" rtlCol="0">
                <a:noAutofit/>
              </a:bodyPr>
              <a:lstStyle/>
              <a:p>
                <a:pPr algn="l">
                  <a:spcBef>
                    <a:spcPts val="600"/>
                  </a:spcBef>
                  <a:spcAft>
                    <a:spcPts val="600"/>
                  </a:spcAft>
                </a:pPr>
                <a:r>
                  <a:rPr lang="en-AU" sz="1800" dirty="0"/>
                  <a:t>Range </a:t>
                </a:r>
                <a14:m>
                  <m:oMath xmlns:m="http://schemas.openxmlformats.org/officeDocument/2006/math">
                    <m:r>
                      <a:rPr lang="en-AU" sz="1800" b="0" i="0" smtClean="0">
                        <a:latin typeface="Cambria Math" panose="02040503050406030204" pitchFamily="18" charset="0"/>
                      </a:rPr>
                      <m:t>=</m:t>
                    </m:r>
                    <m:r>
                      <a:rPr lang="en-AU" sz="1800" b="0" i="1" smtClean="0">
                        <a:latin typeface="Cambria Math" panose="02040503050406030204" pitchFamily="18" charset="0"/>
                      </a:rPr>
                      <m:t>4−1</m:t>
                    </m:r>
                  </m:oMath>
                </a14:m>
                <a:endParaRPr lang="en-AU" sz="1800" b="0" dirty="0"/>
              </a:p>
              <a:p>
                <a:pPr marL="717550" algn="l">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m:t>
                      </m:r>
                    </m:oMath>
                  </m:oMathPara>
                </a14:m>
                <a:endParaRPr lang="en-AU" sz="1800" dirty="0"/>
              </a:p>
              <a:p>
                <a:pPr algn="l">
                  <a:lnSpc>
                    <a:spcPct val="200000"/>
                  </a:lnSpc>
                  <a:spcBef>
                    <a:spcPts val="600"/>
                  </a:spcBef>
                  <a:spcAft>
                    <a:spcPts val="600"/>
                  </a:spcAft>
                </a:pPr>
                <a:r>
                  <a:rPr lang="en-AU" sz="1800" dirty="0"/>
                  <a:t>Median </a:t>
                </a:r>
                <a14:m>
                  <m:oMath xmlns:m="http://schemas.openxmlformats.org/officeDocument/2006/math">
                    <m:r>
                      <a:rPr lang="en-AU" sz="1800" b="0" i="1" smtClean="0">
                        <a:latin typeface="Cambria Math" panose="02040503050406030204" pitchFamily="18" charset="0"/>
                      </a:rPr>
                      <m:t>=3</m:t>
                    </m:r>
                  </m:oMath>
                </a14:m>
                <a:r>
                  <a:rPr lang="en-AU" sz="1800" dirty="0"/>
                  <a:t> </a:t>
                </a:r>
                <a:r>
                  <a:rPr lang="en-AU" sz="1800" i="1" dirty="0"/>
                  <a:t>(8</a:t>
                </a:r>
                <a:r>
                  <a:rPr lang="en-AU" sz="1800" i="1" baseline="30000" dirty="0"/>
                  <a:t>th</a:t>
                </a:r>
                <a:r>
                  <a:rPr lang="en-AU" sz="1800" i="1" dirty="0"/>
                  <a:t> score)</a:t>
                </a:r>
                <a:r>
                  <a:rPr lang="en-AU" sz="1800" dirty="0"/>
                  <a:t> </a:t>
                </a:r>
              </a:p>
              <a:p>
                <a:pPr algn="l">
                  <a:lnSpc>
                    <a:spcPct val="200000"/>
                  </a:lnSpc>
                  <a:spcBef>
                    <a:spcPts val="600"/>
                  </a:spcBef>
                  <a:spcAft>
                    <a:spcPts val="600"/>
                  </a:spcAft>
                </a:pPr>
                <a:r>
                  <a:rPr lang="en-AU" sz="1800" dirty="0"/>
                  <a:t>Mode </a:t>
                </a:r>
                <a14:m>
                  <m:oMath xmlns:m="http://schemas.openxmlformats.org/officeDocument/2006/math">
                    <m:r>
                      <a:rPr lang="en-AU" sz="1800" b="0" i="1" smtClean="0">
                        <a:latin typeface="Cambria Math" panose="02040503050406030204" pitchFamily="18" charset="0"/>
                      </a:rPr>
                      <m:t>=3</m:t>
                    </m:r>
                  </m:oMath>
                </a14:m>
                <a:endParaRPr lang="en-AU" sz="1800" dirty="0"/>
              </a:p>
              <a:p>
                <a:pPr algn="l">
                  <a:lnSpc>
                    <a:spcPct val="200000"/>
                  </a:lnSpc>
                  <a:spcBef>
                    <a:spcPts val="600"/>
                  </a:spcBef>
                  <a:spcAft>
                    <a:spcPts val="600"/>
                  </a:spcAft>
                </a:pPr>
                <a:r>
                  <a:rPr lang="en-AU" sz="1800" dirty="0"/>
                  <a:t>Mean </a:t>
                </a:r>
                <a14:m>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37</m:t>
                        </m:r>
                      </m:num>
                      <m:den>
                        <m:r>
                          <a:rPr lang="en-AU" sz="1800" b="0" i="1" smtClean="0">
                            <a:latin typeface="Cambria Math" panose="02040503050406030204" pitchFamily="18" charset="0"/>
                          </a:rPr>
                          <m:t>15</m:t>
                        </m:r>
                      </m:den>
                    </m:f>
                  </m:oMath>
                </a14:m>
                <a:endParaRPr lang="en-AU" sz="1800" dirty="0"/>
              </a:p>
              <a:p>
                <a:pPr marL="627063" algn="l">
                  <a:spcBef>
                    <a:spcPts val="600"/>
                  </a:spcBef>
                  <a:spcAft>
                    <a:spcPts val="600"/>
                  </a:spcAft>
                </a:pPr>
                <a14:m>
                  <m:oMath xmlns:m="http://schemas.openxmlformats.org/officeDocument/2006/math">
                    <m:r>
                      <a:rPr lang="en-AU" sz="1800" b="0" i="1" smtClean="0">
                        <a:latin typeface="Cambria Math" panose="02040503050406030204" pitchFamily="18" charset="0"/>
                      </a:rPr>
                      <m:t>=2.5 (1.</m:t>
                    </m:r>
                    <m:r>
                      <m:rPr>
                        <m:nor/>
                      </m:rPr>
                      <a:rPr lang="en-AU" sz="1800" b="0" i="0" smtClean="0">
                        <a:latin typeface="Cambria Math" panose="02040503050406030204" pitchFamily="18" charset="0"/>
                      </a:rPr>
                      <m:t>d</m:t>
                    </m:r>
                    <m:r>
                      <m:rPr>
                        <m:nor/>
                      </m:rPr>
                      <a:rPr lang="en-AU" sz="1800" b="0" i="0" smtClean="0">
                        <a:latin typeface="Cambria Math" panose="02040503050406030204" pitchFamily="18" charset="0"/>
                      </a:rPr>
                      <m:t>.</m:t>
                    </m:r>
                    <m:r>
                      <m:rPr>
                        <m:nor/>
                      </m:rPr>
                      <a:rPr lang="en-AU" sz="1800" b="0" i="0" smtClean="0">
                        <a:latin typeface="Cambria Math" panose="02040503050406030204" pitchFamily="18" charset="0"/>
                      </a:rPr>
                      <m:t>p</m:t>
                    </m:r>
                    <m:r>
                      <m:rPr>
                        <m:nor/>
                      </m:rPr>
                      <a:rPr lang="en-AU" sz="1800" b="0" i="0" smtClean="0">
                        <a:latin typeface="Cambria Math" panose="02040503050406030204" pitchFamily="18" charset="0"/>
                      </a:rPr>
                      <m:t>)</m:t>
                    </m:r>
                  </m:oMath>
                </a14:m>
                <a:r>
                  <a:rPr lang="en-AU" sz="1800" dirty="0"/>
                  <a:t>  </a:t>
                </a:r>
              </a:p>
              <a:p>
                <a:pPr algn="l">
                  <a:lnSpc>
                    <a:spcPct val="150000"/>
                  </a:lnSpc>
                  <a:spcBef>
                    <a:spcPts val="600"/>
                  </a:spcBef>
                  <a:spcAft>
                    <a:spcPts val="600"/>
                  </a:spcAft>
                </a:pPr>
                <a:endParaRPr lang="en-AU" sz="1800" dirty="0"/>
              </a:p>
            </p:txBody>
          </p:sp>
        </mc:Choice>
        <mc:Fallback xmlns="">
          <p:sp>
            <p:nvSpPr>
              <p:cNvPr id="10" name="TextBox 9">
                <a:extLst>
                  <a:ext uri="{FF2B5EF4-FFF2-40B4-BE49-F238E27FC236}">
                    <a16:creationId xmlns:a16="http://schemas.microsoft.com/office/drawing/2014/main" id="{D7B85A71-CCFF-340C-22E0-A1EBE52170E7}"/>
                  </a:ext>
                </a:extLst>
              </p:cNvPr>
              <p:cNvSpPr txBox="1">
                <a:spLocks noRot="1" noChangeAspect="1" noMove="1" noResize="1" noEditPoints="1" noAdjustHandles="1" noChangeArrowheads="1" noChangeShapeType="1" noTextEdit="1"/>
              </p:cNvSpPr>
              <p:nvPr/>
            </p:nvSpPr>
            <p:spPr>
              <a:xfrm>
                <a:off x="9572893" y="1815464"/>
                <a:ext cx="2410095" cy="3644042"/>
              </a:xfrm>
              <a:prstGeom prst="rect">
                <a:avLst/>
              </a:prstGeom>
              <a:blipFill>
                <a:blip r:embed="rId5"/>
                <a:stretch>
                  <a:fillRect l="-5808" t="-2174" r="-25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0D2335A-784F-66C1-BAA6-3178818E3F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206720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55706-07E2-7785-BD7D-829432E01334}"/>
              </a:ext>
            </a:extLst>
          </p:cNvPr>
          <p:cNvSpPr>
            <a:spLocks noGrp="1"/>
          </p:cNvSpPr>
          <p:nvPr>
            <p:ph type="title"/>
          </p:nvPr>
        </p:nvSpPr>
        <p:spPr/>
        <p:txBody>
          <a:bodyPr/>
          <a:lstStyle/>
          <a:p>
            <a:r>
              <a:rPr lang="en-AU" dirty="0"/>
              <a:t>NESA Glossary</a:t>
            </a:r>
          </a:p>
        </p:txBody>
      </p:sp>
      <p:sp>
        <p:nvSpPr>
          <p:cNvPr id="4" name="Text Placeholder 3">
            <a:extLst>
              <a:ext uri="{FF2B5EF4-FFF2-40B4-BE49-F238E27FC236}">
                <a16:creationId xmlns:a16="http://schemas.microsoft.com/office/drawing/2014/main" id="{AC1D07F9-246B-FA2D-A2D9-46A6ED391B57}"/>
              </a:ext>
            </a:extLst>
          </p:cNvPr>
          <p:cNvSpPr>
            <a:spLocks noGrp="1"/>
          </p:cNvSpPr>
          <p:nvPr>
            <p:ph type="body" sz="quarter" idx="18"/>
          </p:nvPr>
        </p:nvSpPr>
        <p:spPr/>
        <p:txBody>
          <a:bodyPr/>
          <a:lstStyle/>
          <a:p>
            <a:r>
              <a:rPr lang="en-AU" dirty="0"/>
              <a:t>Standard deviation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0E66AD9-93FB-7083-B0CE-0246C9A06CC1}"/>
                  </a:ext>
                </a:extLst>
              </p:cNvPr>
              <p:cNvSpPr>
                <a:spLocks noGrp="1"/>
              </p:cNvSpPr>
              <p:nvPr>
                <p:ph type="body" sz="quarter" idx="17"/>
              </p:nvPr>
            </p:nvSpPr>
            <p:spPr>
              <a:xfrm>
                <a:off x="360000" y="1567086"/>
                <a:ext cx="11607882" cy="2960090"/>
              </a:xfrm>
              <a:prstGeom prst="roundRect">
                <a:avLst/>
              </a:prstGeom>
            </p:spPr>
            <p:style>
              <a:lnRef idx="3">
                <a:schemeClr val="lt1"/>
              </a:lnRef>
              <a:fillRef idx="1">
                <a:schemeClr val="accent4"/>
              </a:fillRef>
              <a:effectRef idx="1">
                <a:schemeClr val="accent4"/>
              </a:effectRef>
              <a:fontRef idx="minor">
                <a:schemeClr val="lt1"/>
              </a:fontRef>
            </p:style>
            <p:txBody>
              <a:bodyPr/>
              <a:lstStyle/>
              <a:p>
                <a:pPr marL="179388"/>
                <a:r>
                  <a:rPr lang="en-AU" dirty="0">
                    <a:solidFill>
                      <a:schemeClr val="tx1"/>
                    </a:solidFill>
                  </a:rPr>
                  <a:t>A measure of the variability or spread of a dataset. </a:t>
                </a:r>
              </a:p>
              <a:p>
                <a:pPr marL="179388"/>
                <a:r>
                  <a:rPr lang="en-AU" dirty="0">
                    <a:solidFill>
                      <a:schemeClr val="tx1"/>
                    </a:solidFill>
                  </a:rPr>
                  <a:t>It gives an indication of the degree to which the individual data values are spread around their mean.</a:t>
                </a:r>
              </a:p>
              <a:p>
                <a:pPr lvl="1" algn="r"/>
                <a:r>
                  <a:rPr lang="en-AU" dirty="0">
                    <a:solidFill>
                      <a:schemeClr val="tx1"/>
                    </a:solidFill>
                  </a:rPr>
                  <a:t>(NESA, 2024)</a:t>
                </a:r>
              </a:p>
              <a:p>
                <a:pPr marL="179388" lvl="1"/>
                <a:r>
                  <a:rPr lang="en-AU" sz="2000" dirty="0">
                    <a:solidFill>
                      <a:schemeClr val="tx1"/>
                    </a:solidFill>
                    <a:ea typeface="Calibri" panose="020F0502020204030204" pitchFamily="34" charset="0"/>
                  </a:rPr>
                  <a:t>The symbol for standard deviation of a population is </a:t>
                </a:r>
                <a14:m>
                  <m:oMath xmlns:m="http://schemas.openxmlformats.org/officeDocument/2006/math">
                    <m:r>
                      <a:rPr lang="en-AU" sz="2000" i="1">
                        <a:solidFill>
                          <a:schemeClr val="tx1"/>
                        </a:solidFill>
                        <a:latin typeface="Cambria Math" panose="02040503050406030204" pitchFamily="18" charset="0"/>
                        <a:ea typeface="Calibri" panose="020F0502020204030204" pitchFamily="34" charset="0"/>
                        <a:cs typeface="Arial" panose="020B0604020202020204" pitchFamily="34" charset="0"/>
                      </a:rPr>
                      <m:t>𝜎</m:t>
                    </m:r>
                  </m:oMath>
                </a14:m>
                <a:r>
                  <a:rPr lang="en-AU" sz="2000" dirty="0">
                    <a:solidFill>
                      <a:schemeClr val="tx1"/>
                    </a:solidFill>
                    <a:ea typeface="Calibri" panose="020F0502020204030204" pitchFamily="34" charset="0"/>
                  </a:rPr>
                  <a:t>. </a:t>
                </a:r>
                <a:endParaRPr lang="en-AU" sz="2000" dirty="0">
                  <a:solidFill>
                    <a:schemeClr val="tx1"/>
                  </a:solidFill>
                </a:endParaRPr>
              </a:p>
            </p:txBody>
          </p:sp>
        </mc:Choice>
        <mc:Fallback xmlns="">
          <p:sp>
            <p:nvSpPr>
              <p:cNvPr id="5" name="Text Placeholder 4">
                <a:extLst>
                  <a:ext uri="{FF2B5EF4-FFF2-40B4-BE49-F238E27FC236}">
                    <a16:creationId xmlns:a16="http://schemas.microsoft.com/office/drawing/2014/main" id="{80E66AD9-93FB-7083-B0CE-0246C9A06CC1}"/>
                  </a:ext>
                </a:extLst>
              </p:cNvPr>
              <p:cNvSpPr>
                <a:spLocks noGrp="1" noRot="1" noChangeAspect="1" noMove="1" noResize="1" noEditPoints="1" noAdjustHandles="1" noChangeArrowheads="1" noChangeShapeType="1" noTextEdit="1"/>
              </p:cNvSpPr>
              <p:nvPr>
                <p:ph type="body" sz="quarter" idx="17"/>
              </p:nvPr>
            </p:nvSpPr>
            <p:spPr>
              <a:xfrm>
                <a:off x="360000" y="1567086"/>
                <a:ext cx="11607882" cy="2960090"/>
              </a:xfrm>
              <a:prstGeom prst="roundRect">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8C24952-26BF-6911-9A87-BC5ABAC68C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84291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D82DD-75D2-D1EE-CBAC-317AE798F552}"/>
              </a:ext>
            </a:extLst>
          </p:cNvPr>
          <p:cNvSpPr>
            <a:spLocks noGrp="1"/>
          </p:cNvSpPr>
          <p:nvPr>
            <p:ph type="title"/>
          </p:nvPr>
        </p:nvSpPr>
        <p:spPr/>
        <p:txBody>
          <a:bodyPr/>
          <a:lstStyle/>
          <a:p>
            <a:r>
              <a:rPr lang="en-AU" dirty="0"/>
              <a:t>Example</a:t>
            </a:r>
          </a:p>
        </p:txBody>
      </p:sp>
      <p:sp>
        <p:nvSpPr>
          <p:cNvPr id="4" name="Text Placeholder 3">
            <a:extLst>
              <a:ext uri="{FF2B5EF4-FFF2-40B4-BE49-F238E27FC236}">
                <a16:creationId xmlns:a16="http://schemas.microsoft.com/office/drawing/2014/main" id="{09DB3B7F-4BF9-008A-149E-35AEB0FE4352}"/>
              </a:ext>
            </a:extLst>
          </p:cNvPr>
          <p:cNvSpPr>
            <a:spLocks noGrp="1"/>
          </p:cNvSpPr>
          <p:nvPr>
            <p:ph type="body" sz="quarter" idx="18"/>
          </p:nvPr>
        </p:nvSpPr>
        <p:spPr/>
        <p:txBody>
          <a:bodyPr/>
          <a:lstStyle/>
          <a:p>
            <a:r>
              <a:rPr lang="en-AU" dirty="0"/>
              <a:t>Standard deviation</a:t>
            </a:r>
          </a:p>
        </p:txBody>
      </p:sp>
      <p:sp>
        <p:nvSpPr>
          <p:cNvPr id="5" name="Text Placeholder 4">
            <a:extLst>
              <a:ext uri="{FF2B5EF4-FFF2-40B4-BE49-F238E27FC236}">
                <a16:creationId xmlns:a16="http://schemas.microsoft.com/office/drawing/2014/main" id="{FA1FBF48-748A-300A-F3DF-39517BACE4E1}"/>
              </a:ext>
            </a:extLst>
          </p:cNvPr>
          <p:cNvSpPr>
            <a:spLocks noGrp="1"/>
          </p:cNvSpPr>
          <p:nvPr>
            <p:ph type="body" sz="quarter" idx="17"/>
          </p:nvPr>
        </p:nvSpPr>
        <p:spPr>
          <a:xfrm>
            <a:off x="359999" y="1444578"/>
            <a:ext cx="4716825" cy="2744999"/>
          </a:xfrm>
        </p:spPr>
        <p:txBody>
          <a:bodyPr/>
          <a:lstStyle/>
          <a:p>
            <a:r>
              <a:rPr lang="en-AU" sz="1800" b="1" u="sng" dirty="0"/>
              <a:t>Dataset </a:t>
            </a:r>
            <a:r>
              <a:rPr lang="en-AU" sz="1800" b="1" dirty="0"/>
              <a:t>1: </a:t>
            </a:r>
            <a:r>
              <a:rPr lang="en-AU" sz="1800" dirty="0"/>
              <a:t>1, 3, 5, 7, 10, 10, 13, 15, 17, 19</a:t>
            </a:r>
          </a:p>
          <a:p>
            <a:r>
              <a:rPr lang="en-AU" sz="1800" dirty="0"/>
              <a:t>Mode = 10</a:t>
            </a:r>
          </a:p>
          <a:p>
            <a:r>
              <a:rPr lang="en-AU" sz="1800" dirty="0"/>
              <a:t>Median = 10</a:t>
            </a:r>
          </a:p>
          <a:p>
            <a:r>
              <a:rPr lang="en-AU" sz="1800" dirty="0"/>
              <a:t>Mean = 10</a:t>
            </a:r>
          </a:p>
          <a:p>
            <a:r>
              <a:rPr lang="en-AU" sz="1800" dirty="0"/>
              <a:t>Range = 18</a:t>
            </a:r>
          </a:p>
        </p:txBody>
      </p:sp>
      <p:sp>
        <p:nvSpPr>
          <p:cNvPr id="6" name="Text Placeholder 4">
            <a:extLst>
              <a:ext uri="{FF2B5EF4-FFF2-40B4-BE49-F238E27FC236}">
                <a16:creationId xmlns:a16="http://schemas.microsoft.com/office/drawing/2014/main" id="{37EA28B9-B47D-FE55-3CAF-469C2824958C}"/>
              </a:ext>
            </a:extLst>
          </p:cNvPr>
          <p:cNvSpPr txBox="1">
            <a:spLocks/>
          </p:cNvSpPr>
          <p:nvPr/>
        </p:nvSpPr>
        <p:spPr>
          <a:xfrm>
            <a:off x="5522550" y="1427330"/>
            <a:ext cx="4716825" cy="274499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u="sng" dirty="0"/>
              <a:t>Dataset 2:</a:t>
            </a:r>
            <a:r>
              <a:rPr lang="en-AU" sz="1800" b="1" dirty="0"/>
              <a:t> </a:t>
            </a:r>
            <a:r>
              <a:rPr lang="en-AU" sz="1800" dirty="0"/>
              <a:t>1, 8, 9, 10, 10, 10, 10, 11, 12, 19</a:t>
            </a:r>
          </a:p>
          <a:p>
            <a:r>
              <a:rPr lang="en-AU" sz="1800" dirty="0"/>
              <a:t>Mode = 10</a:t>
            </a:r>
          </a:p>
          <a:p>
            <a:r>
              <a:rPr lang="en-AU" sz="1800" dirty="0"/>
              <a:t>Median = 10</a:t>
            </a:r>
          </a:p>
          <a:p>
            <a:r>
              <a:rPr lang="en-AU" sz="1800" dirty="0"/>
              <a:t>Mean = 10</a:t>
            </a:r>
          </a:p>
          <a:p>
            <a:r>
              <a:rPr lang="en-AU" sz="1800" dirty="0"/>
              <a:t>Range = 18</a:t>
            </a:r>
          </a:p>
          <a:p>
            <a:endParaRPr lang="en-AU" sz="1800" dirty="0"/>
          </a:p>
        </p:txBody>
      </p:sp>
      <p:sp>
        <p:nvSpPr>
          <p:cNvPr id="18" name="TextBox 17">
            <a:extLst>
              <a:ext uri="{FF2B5EF4-FFF2-40B4-BE49-F238E27FC236}">
                <a16:creationId xmlns:a16="http://schemas.microsoft.com/office/drawing/2014/main" id="{3CC290F2-C85C-0311-CFC9-39365ED510F8}"/>
              </a:ext>
            </a:extLst>
          </p:cNvPr>
          <p:cNvSpPr txBox="1"/>
          <p:nvPr/>
        </p:nvSpPr>
        <p:spPr>
          <a:xfrm>
            <a:off x="9301163" y="2271137"/>
            <a:ext cx="2462212" cy="919401"/>
          </a:xfrm>
          <a:prstGeom prst="wedgeRoundRectCallout">
            <a:avLst>
              <a:gd name="adj1" fmla="val -48880"/>
              <a:gd name="adj2" fmla="val 84160"/>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AU" sz="1600" dirty="0"/>
              <a:t>What is the same and what is different about these 2 datasets?</a:t>
            </a:r>
          </a:p>
        </p:txBody>
      </p:sp>
      <p:grpSp>
        <p:nvGrpSpPr>
          <p:cNvPr id="16" name="Group 15" descr="A parallel box plot. The top box plot is labelled 'Dataset 1' and has points at 1, 5.5, 10, 14.5 and 19, with the box extending from 5.5 to 14.5. A line is drawn in the middle of the box at 10. The bottom box plot is labelled 'Dataset 2' and has points 1, 9.5, 10, 10.5 and 19, with the box extending from 9.5 to 11.5. ">
            <a:extLst>
              <a:ext uri="{FF2B5EF4-FFF2-40B4-BE49-F238E27FC236}">
                <a16:creationId xmlns:a16="http://schemas.microsoft.com/office/drawing/2014/main" id="{8EEFC9A5-8D9A-E440-1020-56B739FF855B}"/>
              </a:ext>
            </a:extLst>
          </p:cNvPr>
          <p:cNvGrpSpPr/>
          <p:nvPr/>
        </p:nvGrpSpPr>
        <p:grpSpPr>
          <a:xfrm>
            <a:off x="498112" y="4943008"/>
            <a:ext cx="7534275" cy="1752992"/>
            <a:chOff x="2228850" y="4991100"/>
            <a:chExt cx="7534275" cy="1752992"/>
          </a:xfrm>
        </p:grpSpPr>
        <p:pic>
          <p:nvPicPr>
            <p:cNvPr id="12" name="Picture 11">
              <a:extLst>
                <a:ext uri="{FF2B5EF4-FFF2-40B4-BE49-F238E27FC236}">
                  <a16:creationId xmlns:a16="http://schemas.microsoft.com/office/drawing/2014/main" id="{DB012B56-EE34-0E39-3104-B19DF308D9DD}"/>
                </a:ext>
              </a:extLst>
            </p:cNvPr>
            <p:cNvPicPr>
              <a:picLocks noChangeAspect="1"/>
            </p:cNvPicPr>
            <p:nvPr/>
          </p:nvPicPr>
          <p:blipFill>
            <a:blip r:embed="rId2"/>
            <a:srcRect t="12016"/>
            <a:stretch>
              <a:fillRect/>
            </a:stretch>
          </p:blipFill>
          <p:spPr>
            <a:xfrm>
              <a:off x="2228850" y="4991100"/>
              <a:ext cx="6524830" cy="1752992"/>
            </a:xfrm>
            <a:prstGeom prst="rect">
              <a:avLst/>
            </a:prstGeom>
          </p:spPr>
        </p:pic>
        <p:sp>
          <p:nvSpPr>
            <p:cNvPr id="13" name="TextBox 12">
              <a:extLst>
                <a:ext uri="{FF2B5EF4-FFF2-40B4-BE49-F238E27FC236}">
                  <a16:creationId xmlns:a16="http://schemas.microsoft.com/office/drawing/2014/main" id="{CEEFF084-B2DF-F8BB-9DA2-F033A4D6AB72}"/>
                </a:ext>
              </a:extLst>
            </p:cNvPr>
            <p:cNvSpPr txBox="1"/>
            <p:nvPr/>
          </p:nvSpPr>
          <p:spPr>
            <a:xfrm>
              <a:off x="8848725" y="5074631"/>
              <a:ext cx="914400" cy="457200"/>
            </a:xfrm>
            <a:prstGeom prst="rect">
              <a:avLst/>
            </a:prstGeom>
            <a:noFill/>
          </p:spPr>
          <p:txBody>
            <a:bodyPr wrap="none" lIns="0" tIns="0" rIns="0" bIns="0" rtlCol="0">
              <a:noAutofit/>
            </a:bodyPr>
            <a:lstStyle/>
            <a:p>
              <a:pPr algn="l"/>
              <a:r>
                <a:rPr lang="en-AU" sz="1800" dirty="0">
                  <a:solidFill>
                    <a:srgbClr val="7030A0"/>
                  </a:solidFill>
                </a:rPr>
                <a:t>Dataset 1</a:t>
              </a:r>
            </a:p>
          </p:txBody>
        </p:sp>
        <p:sp>
          <p:nvSpPr>
            <p:cNvPr id="14" name="TextBox 13">
              <a:extLst>
                <a:ext uri="{FF2B5EF4-FFF2-40B4-BE49-F238E27FC236}">
                  <a16:creationId xmlns:a16="http://schemas.microsoft.com/office/drawing/2014/main" id="{86EC077E-A544-B973-EBC6-D482498B42E8}"/>
                </a:ext>
              </a:extLst>
            </p:cNvPr>
            <p:cNvSpPr txBox="1"/>
            <p:nvPr/>
          </p:nvSpPr>
          <p:spPr>
            <a:xfrm>
              <a:off x="8848725" y="5995684"/>
              <a:ext cx="914400" cy="457200"/>
            </a:xfrm>
            <a:prstGeom prst="rect">
              <a:avLst/>
            </a:prstGeom>
            <a:noFill/>
          </p:spPr>
          <p:txBody>
            <a:bodyPr wrap="none" lIns="0" tIns="0" rIns="0" bIns="0" rtlCol="0">
              <a:noAutofit/>
            </a:bodyPr>
            <a:lstStyle/>
            <a:p>
              <a:pPr algn="l"/>
              <a:r>
                <a:rPr lang="en-AU" sz="1800" dirty="0">
                  <a:solidFill>
                    <a:srgbClr val="C00000"/>
                  </a:solidFill>
                </a:rPr>
                <a:t>Dataset 2</a:t>
              </a:r>
            </a:p>
          </p:txBody>
        </p:sp>
      </p:grpSp>
      <p:sp>
        <p:nvSpPr>
          <p:cNvPr id="7" name="Text Placeholder 4">
            <a:extLst>
              <a:ext uri="{FF2B5EF4-FFF2-40B4-BE49-F238E27FC236}">
                <a16:creationId xmlns:a16="http://schemas.microsoft.com/office/drawing/2014/main" id="{EEEF770D-3BAB-0599-4249-779DFBD9E38C}"/>
              </a:ext>
            </a:extLst>
          </p:cNvPr>
          <p:cNvSpPr txBox="1">
            <a:spLocks/>
          </p:cNvSpPr>
          <p:nvPr/>
        </p:nvSpPr>
        <p:spPr>
          <a:xfrm>
            <a:off x="255226" y="4205319"/>
            <a:ext cx="3202350" cy="552449"/>
          </a:xfrm>
          <a:prstGeom prst="rect">
            <a:avLst/>
          </a:prstGeom>
        </p:spPr>
        <p:style>
          <a:lnRef idx="3">
            <a:schemeClr val="lt1"/>
          </a:lnRef>
          <a:fillRef idx="1">
            <a:schemeClr val="accent6"/>
          </a:fillRef>
          <a:effectRef idx="1">
            <a:schemeClr val="accent6"/>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a:r>
              <a:rPr lang="en-AU" sz="1800" dirty="0"/>
              <a:t>Standard deviation = 5.727…</a:t>
            </a:r>
          </a:p>
        </p:txBody>
      </p:sp>
      <p:sp>
        <p:nvSpPr>
          <p:cNvPr id="8" name="Text Placeholder 4">
            <a:extLst>
              <a:ext uri="{FF2B5EF4-FFF2-40B4-BE49-F238E27FC236}">
                <a16:creationId xmlns:a16="http://schemas.microsoft.com/office/drawing/2014/main" id="{5A327EA7-F8B7-EE50-BC83-1DEB9E9DB773}"/>
              </a:ext>
            </a:extLst>
          </p:cNvPr>
          <p:cNvSpPr txBox="1">
            <a:spLocks/>
          </p:cNvSpPr>
          <p:nvPr/>
        </p:nvSpPr>
        <p:spPr>
          <a:xfrm>
            <a:off x="5417776" y="4260795"/>
            <a:ext cx="3202350" cy="552449"/>
          </a:xfrm>
          <a:prstGeom prst="rect">
            <a:avLst/>
          </a:prstGeom>
        </p:spPr>
        <p:style>
          <a:lnRef idx="3">
            <a:schemeClr val="lt1"/>
          </a:lnRef>
          <a:fillRef idx="1">
            <a:schemeClr val="accent6"/>
          </a:fillRef>
          <a:effectRef idx="1">
            <a:schemeClr val="accent6"/>
          </a:effectRef>
          <a:fontRef idx="minor">
            <a:schemeClr val="lt1"/>
          </a:fontRef>
        </p:style>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a:r>
              <a:rPr lang="en-AU" sz="1800" dirty="0"/>
              <a:t>Standard deviation = 4.147…</a:t>
            </a:r>
          </a:p>
        </p:txBody>
      </p:sp>
      <p:sp>
        <p:nvSpPr>
          <p:cNvPr id="2" name="Slide Number Placeholder 1">
            <a:extLst>
              <a:ext uri="{FF2B5EF4-FFF2-40B4-BE49-F238E27FC236}">
                <a16:creationId xmlns:a16="http://schemas.microsoft.com/office/drawing/2014/main" id="{68FD3420-2E34-C13A-CE8C-31B489DE74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46861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B643DC-CF87-F44F-09E4-B084D630BD82}"/>
              </a:ext>
            </a:extLst>
          </p:cNvPr>
          <p:cNvSpPr>
            <a:spLocks noGrp="1"/>
          </p:cNvSpPr>
          <p:nvPr>
            <p:ph type="title"/>
          </p:nvPr>
        </p:nvSpPr>
        <p:spPr/>
        <p:txBody>
          <a:bodyPr/>
          <a:lstStyle/>
          <a:p>
            <a:r>
              <a:rPr lang="en-AU" dirty="0"/>
              <a:t>Comparing using the standard deviation</a:t>
            </a:r>
          </a:p>
        </p:txBody>
      </p:sp>
      <p:sp>
        <p:nvSpPr>
          <p:cNvPr id="4" name="Text Placeholder 3">
            <a:extLst>
              <a:ext uri="{FF2B5EF4-FFF2-40B4-BE49-F238E27FC236}">
                <a16:creationId xmlns:a16="http://schemas.microsoft.com/office/drawing/2014/main" id="{8BB4E3E5-DC00-7995-DDCD-5EE4EF95D703}"/>
              </a:ext>
            </a:extLst>
          </p:cNvPr>
          <p:cNvSpPr>
            <a:spLocks noGrp="1"/>
          </p:cNvSpPr>
          <p:nvPr>
            <p:ph type="body" sz="quarter" idx="18"/>
          </p:nvPr>
        </p:nvSpPr>
        <p:spPr/>
        <p:txBody>
          <a:bodyPr/>
          <a:lstStyle/>
          <a:p>
            <a:endParaRPr lang="en-AU" dirty="0"/>
          </a:p>
        </p:txBody>
      </p:sp>
      <p:sp>
        <p:nvSpPr>
          <p:cNvPr id="5" name="Text Placeholder 4">
            <a:extLst>
              <a:ext uri="{FF2B5EF4-FFF2-40B4-BE49-F238E27FC236}">
                <a16:creationId xmlns:a16="http://schemas.microsoft.com/office/drawing/2014/main" id="{D27070BF-C71C-D5CA-CB74-7B58C71A3367}"/>
              </a:ext>
            </a:extLst>
          </p:cNvPr>
          <p:cNvSpPr>
            <a:spLocks noGrp="1"/>
          </p:cNvSpPr>
          <p:nvPr>
            <p:ph type="body" sz="quarter" idx="17"/>
          </p:nvPr>
        </p:nvSpPr>
        <p:spPr/>
        <p:txBody>
          <a:bodyPr/>
          <a:lstStyle/>
          <a:p>
            <a:r>
              <a:rPr lang="en-AU" sz="1800" dirty="0"/>
              <a:t>Below are datasets that show how many hours of sleep students in 3 different classes got last night. </a:t>
            </a:r>
          </a:p>
          <a:p>
            <a:r>
              <a:rPr lang="en-AU" sz="1800" b="1" dirty="0"/>
              <a:t>Class 1</a:t>
            </a:r>
            <a:endParaRPr lang="en-AU" sz="1800" dirty="0"/>
          </a:p>
          <a:p>
            <a:r>
              <a:rPr lang="en-AU" sz="1800" dirty="0"/>
              <a:t>6.5, 6.5, 7, 7, 7, 7, 7, 7, 7, 7, 7.5, 7.5, 7.5, 7.5, 8</a:t>
            </a:r>
          </a:p>
          <a:p>
            <a:r>
              <a:rPr lang="en-AU" sz="1800" b="1" dirty="0"/>
              <a:t>Class 2</a:t>
            </a:r>
            <a:endParaRPr lang="en-AU" sz="1800" dirty="0"/>
          </a:p>
          <a:p>
            <a:r>
              <a:rPr lang="en-AU" sz="1800" dirty="0"/>
              <a:t>7, 7, 7, 7, 7, 7, 7, 7, 7, 7, 7, 7, 7, 7.5, 7.5</a:t>
            </a:r>
          </a:p>
          <a:p>
            <a:r>
              <a:rPr lang="en-AU" sz="1800" b="1" dirty="0"/>
              <a:t>Class 3</a:t>
            </a:r>
            <a:endParaRPr lang="en-AU" sz="1800" dirty="0"/>
          </a:p>
          <a:p>
            <a:r>
              <a:rPr lang="en-AU" sz="1800" dirty="0"/>
              <a:t>6.5, 7, 7, 7, 7.5, 7.5, 7.5, 7.5, 7.5, 8, 8, 8, 8, 8.5, 9</a:t>
            </a:r>
          </a:p>
          <a:p>
            <a:r>
              <a:rPr lang="en-AU" sz="1800" dirty="0"/>
              <a:t>Calculate the mean and standard deviation for each class and justify which class got the most sleep. </a:t>
            </a:r>
          </a:p>
          <a:p>
            <a:endParaRPr lang="en-AU" sz="1800" dirty="0"/>
          </a:p>
        </p:txBody>
      </p:sp>
      <p:sp>
        <p:nvSpPr>
          <p:cNvPr id="2" name="Slide Number Placeholder 1">
            <a:extLst>
              <a:ext uri="{FF2B5EF4-FFF2-40B4-BE49-F238E27FC236}">
                <a16:creationId xmlns:a16="http://schemas.microsoft.com/office/drawing/2014/main" id="{AD6B5A34-2D2C-9C6C-8097-5D523566D1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13743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9DFA9944-499F-4A22-911A-5C09875152E9}">
  <ds:schemaRefs>
    <ds:schemaRef ds:uri="0d94be99-a0f6-44e7-93d1-7f56be2e14d5"/>
    <ds:schemaRef ds:uri="8c6f0761-0ef4-4d3b-8fe8-3b60dff82e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E76218-B129-49DE-ACFC-BAB9D9414ACE}">
  <ds:schemaRefs>
    <ds:schemaRef ds:uri="http://schemas.microsoft.com/office/2006/documentManagement/types"/>
    <ds:schemaRef ds:uri="0d94be99-a0f6-44e7-93d1-7f56be2e14d5"/>
    <ds:schemaRef ds:uri="8c6f0761-0ef4-4d3b-8fe8-3b60dff82ea3"/>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TotalTime>
  <Words>1239</Words>
  <Application>Microsoft Office PowerPoint</Application>
  <PresentationFormat>Widescreen</PresentationFormat>
  <Paragraphs>215</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Cambria Math</vt:lpstr>
      <vt:lpstr>Public Sans</vt:lpstr>
      <vt:lpstr>Arial</vt:lpstr>
      <vt:lpstr>Times New Roman</vt:lpstr>
      <vt:lpstr>Calibri</vt:lpstr>
      <vt:lpstr>NSWG Corporate</vt:lpstr>
      <vt:lpstr>Standard deviation</vt:lpstr>
      <vt:lpstr>Learning intentions and success criteria</vt:lpstr>
      <vt:lpstr>Connecting learning</vt:lpstr>
      <vt:lpstr>Datasets – Steering variation</vt:lpstr>
      <vt:lpstr>Datasets – Speed variation</vt:lpstr>
      <vt:lpstr>NESA Glossary</vt:lpstr>
      <vt:lpstr>Example</vt:lpstr>
      <vt:lpstr>Releasing responsibility</vt:lpstr>
      <vt:lpstr>Comparing using the standard deviation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5 – Standard deviation – deck – Mathematics Standard</dc:title>
  <dc:creator>NSW Department of Education</dc:creator>
  <dcterms:created xsi:type="dcterms:W3CDTF">2025-01-17T00:15:23Z</dcterms:created>
  <dcterms:modified xsi:type="dcterms:W3CDTF">2026-03-24T02:44:29Z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