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0"/>
  </p:notesMasterIdLst>
  <p:handoutMasterIdLst>
    <p:handoutMasterId r:id="rId21"/>
  </p:handoutMasterIdLst>
  <p:sldIdLst>
    <p:sldId id="26505" r:id="rId5"/>
    <p:sldId id="271" r:id="rId6"/>
    <p:sldId id="26523" r:id="rId7"/>
    <p:sldId id="26524" r:id="rId8"/>
    <p:sldId id="26383" r:id="rId9"/>
    <p:sldId id="26506" r:id="rId10"/>
    <p:sldId id="26525" r:id="rId11"/>
    <p:sldId id="26526" r:id="rId12"/>
    <p:sldId id="26527" r:id="rId13"/>
    <p:sldId id="26528" r:id="rId14"/>
    <p:sldId id="26508" r:id="rId15"/>
    <p:sldId id="26509" r:id="rId16"/>
    <p:sldId id="26529" r:id="rId17"/>
    <p:sldId id="360" r:id="rId18"/>
    <p:sldId id="361" r:id="rId19"/>
  </p:sldIdLst>
  <p:sldSz cx="12192000" cy="6858000"/>
  <p:notesSz cx="6858000" cy="9144000"/>
  <p:embeddedFontLst>
    <p:embeddedFont>
      <p:font typeface="Cambria Math" panose="02040503050406030204" pitchFamily="18" charset="0"/>
      <p:regular r:id="rId22"/>
    </p:embeddedFont>
    <p:embeddedFont>
      <p:font typeface="Public Sans" pitchFamily="2" charset="0"/>
      <p:regular r:id="rId23"/>
      <p:bold r:id="rId24"/>
      <p:italic r:id="rId25"/>
      <p:boldItalic r:id="rId26"/>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5FD22F13-BCEA-AC4D-F704-69E9602F823B}" name="Samuel McOnie" initials="SM" userId="S::Samuel.McOnie2@det.nsw.edu.au::4edae52c-3859-458f-be36-be36f687d27c" providerId="AD"/>
  <p188:author id="{C217C917-583C-E77D-B579-6E8946FFDC11}" name="Sam Houda" initials="SH" userId="S::samantha.houda1@det.nsw.edu.au::8177d86a-8cc2-4537-942b-686d9dda63ce" providerId="AD"/>
  <p188:author id="{A6DAB353-8D81-E608-7DD3-43E4C112E44B}" name="Kieran Monahan" initials="KM" userId="S::Kieran.Monahan2@det.nsw.edu.au::2396da56-7c72-42ec-9d76-e256a0950c83" providerId="AD"/>
  <p188:author id="{217AD476-3FEC-A309-C9FF-4713763B9BC5}" name="Mao Qu" initials="MQ" userId="S::mao.qu1@det.nsw.edu.au::2b3b56ba-f82c-4679-8c27-5fc4cfa6acd1" providerId="AD"/>
  <p188:author id="{263BDCEB-9FC8-4690-DFCB-22AE17C08782}" name="John Anderson" initials="JA" userId="S::John.Anderson69@det.nsw.edu.au::4665f8d5-4493-45a3-b249-2f437f25244d" providerId="AD"/>
  <p188:author id="{40B35DF0-CC9F-3161-6FCF-461AB008E215}" name="Renee Wells" initials="RW" userId="S::RENEE.WELLS@det.nsw.edu.au::e57bdea3-9d1d-4586-abc4-2c5c5bec459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E4ECD5-D14A-4C3C-8CCA-96288E85824F}" v="1" dt="2026-03-24T01:51:03.210"/>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7" d="100"/>
          <a:sy n="147" d="100"/>
        </p:scale>
        <p:origin x="774" y="108"/>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24/03/2026</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24/03/2026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7E385-5551-33ED-38A5-12821B5813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AB5915-1717-B0CD-C583-FC40D6C79C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07A8C1-E538-2B56-CC81-3C34C7E401E7}"/>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D256907B-624D-B50B-0ADB-D622EF75EFB9}"/>
              </a:ext>
            </a:extLst>
          </p:cNvPr>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3881215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3480285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3B45F-25C0-6107-87B4-9E546596FE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336562-334E-9E33-8A1E-26474C94C4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EDCD7D-3C79-3F39-4B8B-75A97537EB5E}"/>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25EA8882-B8CB-C482-7037-5FC9E214CA1D}"/>
              </a:ext>
            </a:extLst>
          </p:cNvPr>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572746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latin typeface="Arial" panose="020B0604020202020204" pitchFamily="34" charset="0"/>
                <a:cs typeface="Arial" panose="020B0604020202020204" pitchFamily="34" charset="0"/>
              </a:rPr>
              <a:t>Notes for teachers:</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a:latin typeface="Arial" panose="020B0604020202020204" pitchFamily="34" charset="0"/>
                <a:cs typeface="Arial" panose="020B0604020202020204" pitchFamily="34" charset="0"/>
              </a:rPr>
              <a:t>For more information See ⁠</a:t>
            </a:r>
            <a:r>
              <a:rPr lang="en-AU">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a:latin typeface="Arial" panose="020B0604020202020204" pitchFamily="34" charset="0"/>
                <a:cs typeface="Arial" panose="020B0604020202020204" pitchFamily="34" charset="0"/>
              </a:rPr>
              <a:t> or the NSW Department of Education explicit teaching strategies, ⁠</a:t>
            </a:r>
            <a:r>
              <a:rPr lang="en-AU">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a:latin typeface="Arial" panose="020B0604020202020204" pitchFamily="34" charset="0"/>
                <a:cs typeface="Arial" panose="020B0604020202020204" pitchFamily="34" charset="0"/>
              </a:rPr>
              <a:t> and ⁠</a:t>
            </a:r>
            <a:r>
              <a:rPr lang="en-AU">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a:latin typeface="Arial" panose="020B0604020202020204" pitchFamily="34" charset="0"/>
              <a:cs typeface="Arial" panose="020B0604020202020204" pitchFamily="34" charset="0"/>
            </a:endParaRPr>
          </a:p>
          <a:p>
            <a:pPr marL="171450" indent="-171450">
              <a:buFont typeface="Arial"/>
              <a:buChar char="•"/>
            </a:pPr>
            <a:r>
              <a:rPr lang="en-AU">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a:latin typeface="Arial" panose="020B0604020202020204" pitchFamily="34" charset="0"/>
                <a:cs typeface="Arial" panose="020B0604020202020204" pitchFamily="34" charset="0"/>
              </a:rPr>
              <a:t>LISC should be revisited during the lesson to support students' evaluation of their learning</a:t>
            </a:r>
          </a:p>
          <a:p>
            <a:endParaRPr lang="en-AU" b="1">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5</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3997742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A5F71-90EC-B221-AA3A-8E4EF8FB1B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DF3D3E-DA2D-FAF5-FC1B-4AA9B66ABB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F65749-6C09-C82C-D864-759BE13600F9}"/>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0D5CFC70-00FB-807A-0134-99AB904D1C15}"/>
              </a:ext>
            </a:extLst>
          </p:cNvPr>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4024306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CAD4F-A23F-AB00-EA07-F2E1DC1D6A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28E007-3B7B-CC10-8E56-440BE49A77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E2520D-472D-526B-33FF-B9130FFEB6A4}"/>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BFCFCB83-1BC9-3B63-8715-663FAFAD7076}"/>
              </a:ext>
            </a:extLst>
          </p:cNvPr>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3555546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4135182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890C3-E755-6928-60C4-A078335D59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EA6B1B-1903-5733-D531-16DA2613EC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56819D-7701-7698-EAD6-A5445D33866E}"/>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5FDBE5E4-5673-96DE-5EE3-7705BBDE5857}"/>
              </a:ext>
            </a:extLst>
          </p:cNvPr>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41520334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standar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8.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a:effectLst/>
                <a:latin typeface="+mj-lt"/>
                <a:ea typeface="Times New Roman" panose="02020603050405020304" pitchFamily="18" charset="0"/>
              </a:rPr>
              <a:t>Purchasing a car</a:t>
            </a:r>
            <a:endParaRPr lang="en-AU">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a:latin typeface="+mj-lt"/>
              </a:rPr>
              <a:t>Mathematics Standard</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a:latin typeface="+mj-lt"/>
              </a:rPr>
              <a:t>Unit 4 –Driving Safely</a:t>
            </a:r>
          </a:p>
        </p:txBody>
      </p:sp>
      <p:sp>
        <p:nvSpPr>
          <p:cNvPr id="8" name="Text Placeholder 7">
            <a:extLst>
              <a:ext uri="{FF2B5EF4-FFF2-40B4-BE49-F238E27FC236}">
                <a16:creationId xmlns:a16="http://schemas.microsoft.com/office/drawing/2014/main" id="{9AB1D8F6-C07D-41A5-64F9-503ABE80FF0B}"/>
              </a:ext>
            </a:extLst>
          </p:cNvPr>
          <p:cNvSpPr>
            <a:spLocks noGrp="1"/>
          </p:cNvSpPr>
          <p:nvPr>
            <p:ph type="body" sz="quarter" idx="15"/>
          </p:nvPr>
        </p:nvSpPr>
        <p:spPr>
          <a:xfrm>
            <a:off x="539999" y="5399216"/>
            <a:ext cx="6255975" cy="360000"/>
          </a:xfrm>
        </p:spPr>
        <p:txBody>
          <a:bodyPr/>
          <a:lstStyle/>
          <a:p>
            <a:endParaRPr lang="en-AU">
              <a:latin typeface="+mj-lt"/>
            </a:endParaRPr>
          </a:p>
        </p:txBody>
      </p:sp>
      <p:pic>
        <p:nvPicPr>
          <p:cNvPr id="5" name="Picture Placeholder 4" descr="A group of students sitting at a table with a computer.">
            <a:extLst>
              <a:ext uri="{FF2B5EF4-FFF2-40B4-BE49-F238E27FC236}">
                <a16:creationId xmlns:a16="http://schemas.microsoft.com/office/drawing/2014/main" id="{DF23E13A-5D23-D2CC-4896-5F007B367CD4}"/>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5370" r="25370"/>
          <a:stretch>
            <a:fillRect/>
          </a:stretch>
        </p:blipFill>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3AFE68-CD81-DE8D-317C-25107755AE37}"/>
              </a:ext>
            </a:extLst>
          </p:cNvPr>
          <p:cNvSpPr>
            <a:spLocks noGrp="1"/>
          </p:cNvSpPr>
          <p:nvPr>
            <p:ph type="title"/>
          </p:nvPr>
        </p:nvSpPr>
        <p:spPr/>
        <p:txBody>
          <a:bodyPr/>
          <a:lstStyle/>
          <a:p>
            <a:r>
              <a:rPr lang="en-AU"/>
              <a:t>Part thereof</a:t>
            </a:r>
          </a:p>
        </p:txBody>
      </p:sp>
      <p:sp>
        <p:nvSpPr>
          <p:cNvPr id="5" name="Text Placeholder 4">
            <a:extLst>
              <a:ext uri="{FF2B5EF4-FFF2-40B4-BE49-F238E27FC236}">
                <a16:creationId xmlns:a16="http://schemas.microsoft.com/office/drawing/2014/main" id="{863E3EB8-3AEC-E745-F877-22A654D2E285}"/>
              </a:ext>
            </a:extLst>
          </p:cNvPr>
          <p:cNvSpPr>
            <a:spLocks noGrp="1"/>
          </p:cNvSpPr>
          <p:nvPr>
            <p:ph type="body" sz="quarter" idx="17"/>
          </p:nvPr>
        </p:nvSpPr>
        <p:spPr/>
        <p:txBody>
          <a:bodyPr/>
          <a:lstStyle/>
          <a:p>
            <a:r>
              <a:rPr lang="en-AU" b="1"/>
              <a:t>‘Part thereof’ </a:t>
            </a:r>
            <a:r>
              <a:rPr lang="en-AU"/>
              <a:t>means that even if the value doesn’t make up a full $100, you still must pay stamp duty as if it did.</a:t>
            </a:r>
          </a:p>
          <a:p>
            <a:r>
              <a:rPr lang="en-AU"/>
              <a:t>In NSW, Stamp duty is calculated at $3 per $100, or part thereof, of the vehicle's value.</a:t>
            </a:r>
          </a:p>
          <a:p>
            <a:r>
              <a:rPr lang="en-AU"/>
              <a:t>For example: If the vehicle cost $250, that is 2 full lots of $100 and </a:t>
            </a:r>
            <a:r>
              <a:rPr lang="en-AU" b="1"/>
              <a:t>part of another $100, </a:t>
            </a:r>
            <a:r>
              <a:rPr lang="en-AU"/>
              <a:t>so duty is charged on </a:t>
            </a:r>
            <a:r>
              <a:rPr lang="en-AU" b="1"/>
              <a:t>3 lots = $9</a:t>
            </a:r>
          </a:p>
          <a:p>
            <a:endParaRPr lang="en-AU"/>
          </a:p>
        </p:txBody>
      </p:sp>
      <p:grpSp>
        <p:nvGrpSpPr>
          <p:cNvPr id="13" name="Group 12" descr="A blue and black bar model demonstrating the concept of part thereof. It has 3 sections with blue fill and a black border on each. The first 2 sections are labelled as $100. The third section is half the size of the available space and is labelled $50. A dotted line outlines the empty space&#10; ">
            <a:extLst>
              <a:ext uri="{FF2B5EF4-FFF2-40B4-BE49-F238E27FC236}">
                <a16:creationId xmlns:a16="http://schemas.microsoft.com/office/drawing/2014/main" id="{0EA1C36D-E37B-5BBE-2AD8-AABB8A36A955}"/>
              </a:ext>
            </a:extLst>
          </p:cNvPr>
          <p:cNvGrpSpPr/>
          <p:nvPr/>
        </p:nvGrpSpPr>
        <p:grpSpPr>
          <a:xfrm>
            <a:off x="2914524" y="4456946"/>
            <a:ext cx="5715677" cy="1257760"/>
            <a:chOff x="2914524" y="4456946"/>
            <a:chExt cx="5715677" cy="1257760"/>
          </a:xfrm>
        </p:grpSpPr>
        <p:sp>
          <p:nvSpPr>
            <p:cNvPr id="6" name="Rectangle 5">
              <a:extLst>
                <a:ext uri="{FF2B5EF4-FFF2-40B4-BE49-F238E27FC236}">
                  <a16:creationId xmlns:a16="http://schemas.microsoft.com/office/drawing/2014/main" id="{9F91C487-EE60-83E7-1C5E-0176F385DAFD}"/>
                </a:ext>
              </a:extLst>
            </p:cNvPr>
            <p:cNvSpPr/>
            <p:nvPr/>
          </p:nvSpPr>
          <p:spPr>
            <a:xfrm>
              <a:off x="2914524" y="4456946"/>
              <a:ext cx="1874520" cy="1257760"/>
            </a:xfrm>
            <a:prstGeom prst="rect">
              <a:avLst/>
            </a:prstGeom>
            <a:solidFill>
              <a:schemeClr val="accent1">
                <a:lumMod val="50000"/>
                <a:lumOff val="5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a:ln>
                    <a:noFill/>
                  </a:ln>
                  <a:solidFill>
                    <a:srgbClr val="FFFFFF"/>
                  </a:solidFill>
                  <a:effectLst/>
                  <a:uLnTx/>
                  <a:uFillTx/>
                  <a:latin typeface="Arial" panose="020B0604020202020204"/>
                  <a:ea typeface="+mn-ea"/>
                  <a:cs typeface="+mn-cs"/>
                </a:rPr>
                <a:t>$100</a:t>
              </a:r>
            </a:p>
          </p:txBody>
        </p:sp>
        <p:sp>
          <p:nvSpPr>
            <p:cNvPr id="7" name="Rectangle 6">
              <a:extLst>
                <a:ext uri="{FF2B5EF4-FFF2-40B4-BE49-F238E27FC236}">
                  <a16:creationId xmlns:a16="http://schemas.microsoft.com/office/drawing/2014/main" id="{00F14321-C7BF-00F9-8948-8E1E319C8186}"/>
                </a:ext>
              </a:extLst>
            </p:cNvPr>
            <p:cNvSpPr/>
            <p:nvPr/>
          </p:nvSpPr>
          <p:spPr>
            <a:xfrm>
              <a:off x="4789044" y="4456946"/>
              <a:ext cx="1874520" cy="1257760"/>
            </a:xfrm>
            <a:prstGeom prst="rect">
              <a:avLst/>
            </a:prstGeom>
            <a:solidFill>
              <a:schemeClr val="accent1">
                <a:lumMod val="50000"/>
                <a:lumOff val="5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a:ln>
                    <a:noFill/>
                  </a:ln>
                  <a:solidFill>
                    <a:srgbClr val="FFFFFF"/>
                  </a:solidFill>
                  <a:effectLst/>
                  <a:uLnTx/>
                  <a:uFillTx/>
                  <a:latin typeface="Arial" panose="020B0604020202020204"/>
                  <a:ea typeface="+mn-ea"/>
                  <a:cs typeface="+mn-cs"/>
                </a:rPr>
                <a:t>$100</a:t>
              </a:r>
            </a:p>
          </p:txBody>
        </p:sp>
        <p:sp>
          <p:nvSpPr>
            <p:cNvPr id="8" name="Rectangle 7">
              <a:extLst>
                <a:ext uri="{FF2B5EF4-FFF2-40B4-BE49-F238E27FC236}">
                  <a16:creationId xmlns:a16="http://schemas.microsoft.com/office/drawing/2014/main" id="{C8656BD5-2560-D8A7-178B-FDA2FA307895}"/>
                </a:ext>
              </a:extLst>
            </p:cNvPr>
            <p:cNvSpPr/>
            <p:nvPr/>
          </p:nvSpPr>
          <p:spPr>
            <a:xfrm>
              <a:off x="6674872" y="4456946"/>
              <a:ext cx="968661" cy="1257760"/>
            </a:xfrm>
            <a:prstGeom prst="rect">
              <a:avLst/>
            </a:prstGeom>
            <a:solidFill>
              <a:schemeClr val="accent1">
                <a:lumMod val="50000"/>
                <a:lumOff val="50000"/>
              </a:schemeClr>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a:ln>
                    <a:noFill/>
                  </a:ln>
                  <a:solidFill>
                    <a:srgbClr val="FFFFFF"/>
                  </a:solidFill>
                  <a:effectLst/>
                  <a:uLnTx/>
                  <a:uFillTx/>
                  <a:latin typeface="Arial" panose="020B0604020202020204"/>
                  <a:ea typeface="+mn-ea"/>
                  <a:cs typeface="+mn-cs"/>
                </a:rPr>
                <a:t>$50</a:t>
              </a:r>
            </a:p>
          </p:txBody>
        </p:sp>
        <p:sp>
          <p:nvSpPr>
            <p:cNvPr id="9" name="Rectangle 8">
              <a:extLst>
                <a:ext uri="{FF2B5EF4-FFF2-40B4-BE49-F238E27FC236}">
                  <a16:creationId xmlns:a16="http://schemas.microsoft.com/office/drawing/2014/main" id="{D8F52F99-8FBA-9A0C-0719-0F3D0E56A305}"/>
                </a:ext>
              </a:extLst>
            </p:cNvPr>
            <p:cNvSpPr/>
            <p:nvPr/>
          </p:nvSpPr>
          <p:spPr>
            <a:xfrm>
              <a:off x="7661540" y="4456946"/>
              <a:ext cx="968661" cy="1257760"/>
            </a:xfrm>
            <a:prstGeom prst="rect">
              <a:avLst/>
            </a:prstGeom>
            <a:noFill/>
            <a:ln w="57150">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AU" sz="2400" b="0" i="0" u="none" strike="noStrike" kern="1200" cap="none" spc="0" normalizeH="0" baseline="0" noProof="0">
                  <a:ln>
                    <a:noFill/>
                  </a:ln>
                  <a:solidFill>
                    <a:srgbClr val="FFFFFF"/>
                  </a:solidFill>
                  <a:effectLst/>
                  <a:uLnTx/>
                  <a:uFillTx/>
                  <a:latin typeface="Arial" panose="020B0604020202020204"/>
                  <a:ea typeface="+mn-ea"/>
                  <a:cs typeface="+mn-cs"/>
                </a:rPr>
                <a:t>$50</a:t>
              </a:r>
            </a:p>
          </p:txBody>
        </p:sp>
      </p:grpSp>
      <p:sp>
        <p:nvSpPr>
          <p:cNvPr id="10" name="TextBox 9">
            <a:extLst>
              <a:ext uri="{FF2B5EF4-FFF2-40B4-BE49-F238E27FC236}">
                <a16:creationId xmlns:a16="http://schemas.microsoft.com/office/drawing/2014/main" id="{9F5C5F8E-4C14-F9C1-BB9E-7DD436ACE49A}"/>
              </a:ext>
            </a:extLst>
          </p:cNvPr>
          <p:cNvSpPr txBox="1"/>
          <p:nvPr/>
        </p:nvSpPr>
        <p:spPr>
          <a:xfrm>
            <a:off x="3637504" y="5869698"/>
            <a:ext cx="643094" cy="479542"/>
          </a:xfrm>
          <a:prstGeom prst="rect">
            <a:avLst/>
          </a:prstGeom>
          <a:noFill/>
        </p:spPr>
        <p:txBody>
          <a:bodyPr wrap="none" lIns="0" tIns="0" rIns="0" bIns="0" rtlCol="0">
            <a:no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srgbClr val="22272B"/>
                </a:solidFill>
                <a:effectLst/>
                <a:uLnTx/>
                <a:uFillTx/>
                <a:latin typeface="Arial" panose="020B0604020202020204"/>
                <a:ea typeface="+mn-ea"/>
                <a:cs typeface="+mn-cs"/>
              </a:rPr>
              <a:t>$3</a:t>
            </a:r>
          </a:p>
        </p:txBody>
      </p:sp>
      <p:sp>
        <p:nvSpPr>
          <p:cNvPr id="11" name="TextBox 10">
            <a:extLst>
              <a:ext uri="{FF2B5EF4-FFF2-40B4-BE49-F238E27FC236}">
                <a16:creationId xmlns:a16="http://schemas.microsoft.com/office/drawing/2014/main" id="{E3D84B5A-6E92-3EA9-9958-AD4072654843}"/>
              </a:ext>
            </a:extLst>
          </p:cNvPr>
          <p:cNvSpPr txBox="1"/>
          <p:nvPr/>
        </p:nvSpPr>
        <p:spPr>
          <a:xfrm>
            <a:off x="5538317" y="5869698"/>
            <a:ext cx="643094" cy="479542"/>
          </a:xfrm>
          <a:prstGeom prst="rect">
            <a:avLst/>
          </a:prstGeom>
          <a:noFill/>
        </p:spPr>
        <p:txBody>
          <a:bodyPr wrap="none" lIns="0" tIns="0" rIns="0" bIns="0" rtlCol="0">
            <a:no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srgbClr val="22272B"/>
                </a:solidFill>
                <a:effectLst/>
                <a:uLnTx/>
                <a:uFillTx/>
                <a:latin typeface="Arial" panose="020B0604020202020204"/>
                <a:ea typeface="+mn-ea"/>
                <a:cs typeface="+mn-cs"/>
              </a:rPr>
              <a:t>$3</a:t>
            </a:r>
          </a:p>
        </p:txBody>
      </p:sp>
      <p:sp>
        <p:nvSpPr>
          <p:cNvPr id="12" name="TextBox 11">
            <a:extLst>
              <a:ext uri="{FF2B5EF4-FFF2-40B4-BE49-F238E27FC236}">
                <a16:creationId xmlns:a16="http://schemas.microsoft.com/office/drawing/2014/main" id="{3330B4C5-2092-E3F5-8BEB-04A69B812176}"/>
              </a:ext>
            </a:extLst>
          </p:cNvPr>
          <p:cNvSpPr txBox="1"/>
          <p:nvPr/>
        </p:nvSpPr>
        <p:spPr>
          <a:xfrm>
            <a:off x="7558102" y="5895379"/>
            <a:ext cx="643094" cy="479542"/>
          </a:xfrm>
          <a:prstGeom prst="rect">
            <a:avLst/>
          </a:prstGeom>
          <a:noFill/>
        </p:spPr>
        <p:txBody>
          <a:bodyPr wrap="none" lIns="0" tIns="0" rIns="0" bIns="0" rtlCol="0">
            <a:no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a:ln>
                  <a:noFill/>
                </a:ln>
                <a:solidFill>
                  <a:srgbClr val="22272B"/>
                </a:solidFill>
                <a:effectLst/>
                <a:uLnTx/>
                <a:uFillTx/>
                <a:latin typeface="Arial" panose="020B0604020202020204"/>
                <a:ea typeface="+mn-ea"/>
                <a:cs typeface="+mn-cs"/>
              </a:rPr>
              <a:t>$3</a:t>
            </a:r>
          </a:p>
        </p:txBody>
      </p:sp>
      <p:sp>
        <p:nvSpPr>
          <p:cNvPr id="2" name="Slide Number Placeholder 1">
            <a:extLst>
              <a:ext uri="{FF2B5EF4-FFF2-40B4-BE49-F238E27FC236}">
                <a16:creationId xmlns:a16="http://schemas.microsoft.com/office/drawing/2014/main" id="{6F5EAA18-0A06-36EC-6C7F-917B572A454F}"/>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50023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8C117-1EDF-2879-8D4A-2D5A0EDF3A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0994A1-6280-637C-A32E-0A999DF0F5FE}"/>
              </a:ext>
            </a:extLst>
          </p:cNvPr>
          <p:cNvSpPr>
            <a:spLocks noGrp="1"/>
          </p:cNvSpPr>
          <p:nvPr>
            <p:ph type="title"/>
          </p:nvPr>
        </p:nvSpPr>
        <p:spPr/>
        <p:txBody>
          <a:bodyPr/>
          <a:lstStyle/>
          <a:p>
            <a:r>
              <a:rPr lang="en-AU">
                <a:latin typeface="+mj-lt"/>
              </a:rPr>
              <a:t>Calculating stamp duty (1)</a:t>
            </a:r>
          </a:p>
        </p:txBody>
      </p:sp>
      <p:sp>
        <p:nvSpPr>
          <p:cNvPr id="13" name="Text Placeholder 12">
            <a:extLst>
              <a:ext uri="{FF2B5EF4-FFF2-40B4-BE49-F238E27FC236}">
                <a16:creationId xmlns:a16="http://schemas.microsoft.com/office/drawing/2014/main" id="{423A5A2F-1AC4-086C-B7B1-D48366C09537}"/>
              </a:ext>
            </a:extLst>
          </p:cNvPr>
          <p:cNvSpPr>
            <a:spLocks noGrp="1"/>
          </p:cNvSpPr>
          <p:nvPr>
            <p:ph type="body" sz="quarter" idx="18"/>
          </p:nvPr>
        </p:nvSpPr>
        <p:spPr>
          <a:xfrm>
            <a:off x="360000" y="982520"/>
            <a:ext cx="11483998" cy="356423"/>
          </a:xfrm>
        </p:spPr>
        <p:txBody>
          <a:bodyPr/>
          <a:lstStyle/>
          <a:p>
            <a:r>
              <a:rPr lang="en-AU">
                <a:latin typeface="+mj-lt"/>
              </a:rPr>
              <a:t>Worked example</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1DAD1ACA-21A5-3F6A-0888-0D65507546B6}"/>
                  </a:ext>
                </a:extLst>
              </p:cNvPr>
              <p:cNvSpPr>
                <a:spLocks noGrp="1"/>
              </p:cNvSpPr>
              <p:nvPr>
                <p:ph type="body" sz="quarter" idx="17"/>
              </p:nvPr>
            </p:nvSpPr>
            <p:spPr>
              <a:xfrm>
                <a:off x="360000" y="1567086"/>
                <a:ext cx="11484000" cy="997453"/>
              </a:xfrm>
            </p:spPr>
            <p:txBody>
              <a:bodyPr/>
              <a:lstStyle/>
              <a:p>
                <a:r>
                  <a:rPr lang="en-AU"/>
                  <a:t>A used car was purchased for </a:t>
                </a:r>
                <a14:m>
                  <m:oMath xmlns:m="http://schemas.openxmlformats.org/officeDocument/2006/math">
                    <m:r>
                      <a:rPr lang="en-AU" i="1">
                        <a:latin typeface="Cambria Math" panose="02040503050406030204" pitchFamily="18" charset="0"/>
                      </a:rPr>
                      <m:t>$7 530.</m:t>
                    </m:r>
                  </m:oMath>
                </a14:m>
                <a:r>
                  <a:rPr lang="en-AU"/>
                  <a:t> Calculate the stamp duty payable if the charge is $3 per $100 or part thereof.</a:t>
                </a:r>
              </a:p>
            </p:txBody>
          </p:sp>
        </mc:Choice>
        <mc:Fallback xmlns="">
          <p:sp>
            <p:nvSpPr>
              <p:cNvPr id="12" name="Text Placeholder 11">
                <a:extLst>
                  <a:ext uri="{FF2B5EF4-FFF2-40B4-BE49-F238E27FC236}">
                    <a16:creationId xmlns:a16="http://schemas.microsoft.com/office/drawing/2014/main" id="{1DAD1ACA-21A5-3F6A-0888-0D65507546B6}"/>
                  </a:ext>
                </a:extLst>
              </p:cNvPr>
              <p:cNvSpPr>
                <a:spLocks noGrp="1" noRot="1" noChangeAspect="1" noMove="1" noResize="1" noEditPoints="1" noAdjustHandles="1" noChangeArrowheads="1" noChangeShapeType="1" noTextEdit="1"/>
              </p:cNvSpPr>
              <p:nvPr>
                <p:ph type="body" sz="quarter" idx="17"/>
              </p:nvPr>
            </p:nvSpPr>
            <p:spPr>
              <a:xfrm>
                <a:off x="360000" y="1567086"/>
                <a:ext cx="11484000" cy="997453"/>
              </a:xfrm>
              <a:blipFill>
                <a:blip r:embed="rId4"/>
                <a:stretch>
                  <a:fillRect l="-1327" r="-1911" b="-18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descr="The solution to the problem given. ">
                <a:extLst>
                  <a:ext uri="{FF2B5EF4-FFF2-40B4-BE49-F238E27FC236}">
                    <a16:creationId xmlns:a16="http://schemas.microsoft.com/office/drawing/2014/main" id="{2D6D7905-E392-8266-DC29-E380219B58B7}"/>
                  </a:ext>
                </a:extLst>
              </p:cNvPr>
              <p:cNvSpPr txBox="1"/>
              <p:nvPr/>
            </p:nvSpPr>
            <p:spPr>
              <a:xfrm>
                <a:off x="2336978" y="2231541"/>
                <a:ext cx="5076263" cy="4213919"/>
              </a:xfrm>
              <a:prstGeom prst="rect">
                <a:avLst/>
              </a:prstGeom>
              <a:noFill/>
              <a:ln>
                <a:solidFill>
                  <a:schemeClr val="tx1"/>
                </a:solidFill>
              </a:ln>
            </p:spPr>
            <p:txBody>
              <a:bodyPr wrap="square" lIns="0" tIns="0" rIns="0" bIns="0" rtlCol="0">
                <a:noAutofit/>
              </a:bodyPr>
              <a:lstStyle/>
              <a:p>
                <a:pPr algn="l"/>
                <a:r>
                  <a:rPr lang="en-AU" sz="1800" b="1"/>
                  <a:t>Solution:</a:t>
                </a:r>
              </a:p>
              <a:p>
                <a:pPr algn="l"/>
                <a:endParaRPr lang="en-AU" sz="1800"/>
              </a:p>
              <a:p>
                <a:pPr algn="l"/>
                <a:r>
                  <a:rPr lang="en-AU" sz="1800" b="1"/>
                  <a:t>Step 1: </a:t>
                </a:r>
                <a:r>
                  <a:rPr lang="en-AU" sz="1800"/>
                  <a:t>Round </a:t>
                </a:r>
                <a14:m>
                  <m:oMath xmlns:m="http://schemas.openxmlformats.org/officeDocument/2006/math">
                    <m:r>
                      <a:rPr lang="en-AU" sz="1800" b="0" i="1" smtClean="0">
                        <a:latin typeface="Cambria Math" panose="02040503050406030204" pitchFamily="18" charset="0"/>
                      </a:rPr>
                      <m:t>$7 530 </m:t>
                    </m:r>
                  </m:oMath>
                </a14:m>
                <a:r>
                  <a:rPr lang="en-AU" sz="1800" b="1"/>
                  <a:t>up</a:t>
                </a:r>
                <a:r>
                  <a:rPr lang="en-AU" sz="1800"/>
                  <a:t> to the nearest $100</a:t>
                </a:r>
              </a:p>
              <a:p>
                <a:pPr algn="l"/>
                <a:endParaRPr lang="en-AU" sz="1800"/>
              </a:p>
              <a:p>
                <a:pPr algn="ctr"/>
                <a:r>
                  <a:rPr lang="en-AU" sz="1800"/>
                  <a:t> </a:t>
                </a:r>
                <a14:m>
                  <m:oMath xmlns:m="http://schemas.openxmlformats.org/officeDocument/2006/math">
                    <m:r>
                      <a:rPr lang="en-AU" sz="1800" b="0" i="1" smtClean="0">
                        <a:latin typeface="Cambria Math" panose="02040503050406030204" pitchFamily="18" charset="0"/>
                      </a:rPr>
                      <m:t>7530→7600</m:t>
                    </m:r>
                  </m:oMath>
                </a14:m>
                <a:endParaRPr lang="en-AU" sz="1800"/>
              </a:p>
              <a:p>
                <a:pPr algn="ctr"/>
                <a:endParaRPr lang="en-AU" sz="1800"/>
              </a:p>
              <a:p>
                <a:r>
                  <a:rPr lang="en-AU" sz="1800" b="1"/>
                  <a:t>Step 2: </a:t>
                </a:r>
                <a:r>
                  <a:rPr lang="en-AU" sz="1800"/>
                  <a:t>Determine how many ‘$100 parts’ are in your rounded purchase price</a:t>
                </a:r>
              </a:p>
              <a:p>
                <a:endParaRPr lang="en-AU" sz="1800"/>
              </a:p>
              <a:p>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7600÷100</m:t>
                      </m:r>
                      <m:r>
                        <m:rPr>
                          <m:aln/>
                        </m:rPr>
                        <a:rPr lang="en-AU" sz="1800" b="0" i="1" smtClean="0">
                          <a:latin typeface="Cambria Math" panose="02040503050406030204" pitchFamily="18" charset="0"/>
                        </a:rPr>
                        <m:t>=</m:t>
                      </m:r>
                      <m:r>
                        <a:rPr lang="en-AU" sz="1800" b="0" i="1" smtClean="0">
                          <a:latin typeface="Cambria Math" panose="02040503050406030204" pitchFamily="18" charset="0"/>
                        </a:rPr>
                        <m:t>76</m:t>
                      </m:r>
                    </m:oMath>
                  </m:oMathPara>
                </a14:m>
                <a:endParaRPr lang="en-AU" sz="1800"/>
              </a:p>
              <a:p>
                <a:endParaRPr lang="en-AU" sz="1800"/>
              </a:p>
              <a:p>
                <a:r>
                  <a:rPr lang="en-AU" sz="1800" b="1"/>
                  <a:t>Step 3: </a:t>
                </a:r>
                <a:r>
                  <a:rPr lang="en-AU" sz="1800"/>
                  <a:t>Multiply by $3</a:t>
                </a:r>
              </a:p>
              <a:p>
                <a:pPr algn="ctr"/>
                <a:r>
                  <a:rPr lang="en-AU" sz="1800"/>
                  <a:t>          </a:t>
                </a:r>
                <a14:m>
                  <m:oMath xmlns:m="http://schemas.openxmlformats.org/officeDocument/2006/math">
                    <m:r>
                      <a:rPr lang="en-AU" sz="1800" b="0" i="1" smtClean="0">
                        <a:latin typeface="Cambria Math" panose="02040503050406030204" pitchFamily="18" charset="0"/>
                      </a:rPr>
                      <m:t>76×3=228</m:t>
                    </m:r>
                  </m:oMath>
                </a14:m>
                <a:endParaRPr lang="en-AU" sz="1800" b="0"/>
              </a:p>
              <a:p>
                <a:pPr algn="ctr"/>
                <a:endParaRPr lang="en-AU" sz="1800"/>
              </a:p>
              <a:p>
                <a:pPr algn="ctr"/>
                <a:r>
                  <a:rPr lang="en-AU" sz="1800"/>
                  <a:t>Therefore, the stamp duty payable is $228</a:t>
                </a:r>
              </a:p>
              <a:p>
                <a:endParaRPr lang="en-AU" sz="1800"/>
              </a:p>
            </p:txBody>
          </p:sp>
        </mc:Choice>
        <mc:Fallback xmlns="">
          <p:sp>
            <p:nvSpPr>
              <p:cNvPr id="6" name="TextBox 5" descr="The solution to the problem given. ">
                <a:extLst>
                  <a:ext uri="{FF2B5EF4-FFF2-40B4-BE49-F238E27FC236}">
                    <a16:creationId xmlns:a16="http://schemas.microsoft.com/office/drawing/2014/main" id="{2D6D7905-E392-8266-DC29-E380219B58B7}"/>
                  </a:ext>
                </a:extLst>
              </p:cNvPr>
              <p:cNvSpPr txBox="1">
                <a:spLocks noRot="1" noChangeAspect="1" noMove="1" noResize="1" noEditPoints="1" noAdjustHandles="1" noChangeArrowheads="1" noChangeShapeType="1" noTextEdit="1"/>
              </p:cNvSpPr>
              <p:nvPr/>
            </p:nvSpPr>
            <p:spPr>
              <a:xfrm>
                <a:off x="2336978" y="2231541"/>
                <a:ext cx="5076263" cy="4213919"/>
              </a:xfrm>
              <a:prstGeom prst="rect">
                <a:avLst/>
              </a:prstGeom>
              <a:blipFill>
                <a:blip r:embed="rId5"/>
                <a:stretch>
                  <a:fillRect l="-2635" t="-1732" b="-1010"/>
                </a:stretch>
              </a:blipFill>
              <a:ln>
                <a:solidFill>
                  <a:schemeClr val="tx1"/>
                </a:solidFill>
              </a:ln>
            </p:spPr>
            <p:txBody>
              <a:bodyPr/>
              <a:lstStyle/>
              <a:p>
                <a:r>
                  <a:rPr lang="en-US">
                    <a:noFill/>
                  </a:rPr>
                  <a:t> </a:t>
                </a:r>
              </a:p>
            </p:txBody>
          </p:sp>
        </mc:Fallback>
      </mc:AlternateContent>
      <p:sp>
        <p:nvSpPr>
          <p:cNvPr id="2" name="Speech Bubble: Rectangle with Corners Rounded 1" descr="Why was this rounded to 7600?">
            <a:extLst>
              <a:ext uri="{FF2B5EF4-FFF2-40B4-BE49-F238E27FC236}">
                <a16:creationId xmlns:a16="http://schemas.microsoft.com/office/drawing/2014/main" id="{F0D26F56-45EA-0083-3F56-CF5F84935CAA}"/>
              </a:ext>
            </a:extLst>
          </p:cNvPr>
          <p:cNvSpPr/>
          <p:nvPr/>
        </p:nvSpPr>
        <p:spPr>
          <a:xfrm>
            <a:off x="8295150" y="2531831"/>
            <a:ext cx="2029804" cy="727387"/>
          </a:xfrm>
          <a:prstGeom prst="wedgeRoundRectCallout">
            <a:avLst>
              <a:gd name="adj1" fmla="val -151463"/>
              <a:gd name="adj2" fmla="val 5627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r>
              <a:rPr lang="en-AU" sz="1800"/>
              <a:t>Why was this rounded to 7600?</a:t>
            </a:r>
          </a:p>
        </p:txBody>
      </p:sp>
      <p:sp>
        <p:nvSpPr>
          <p:cNvPr id="7" name="Speech Bubble: Rectangle with Corners Rounded 6" descr="Why have we divided?">
            <a:extLst>
              <a:ext uri="{FF2B5EF4-FFF2-40B4-BE49-F238E27FC236}">
                <a16:creationId xmlns:a16="http://schemas.microsoft.com/office/drawing/2014/main" id="{83BB8C42-7EE0-8F1C-2C0C-BD95EC82CE8C}"/>
              </a:ext>
            </a:extLst>
          </p:cNvPr>
          <p:cNvSpPr/>
          <p:nvPr/>
        </p:nvSpPr>
        <p:spPr>
          <a:xfrm>
            <a:off x="7931988" y="3728773"/>
            <a:ext cx="2572105" cy="703576"/>
          </a:xfrm>
          <a:prstGeom prst="wedgeRoundRectCallout">
            <a:avLst>
              <a:gd name="adj1" fmla="val -144871"/>
              <a:gd name="adj2" fmla="val 5290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r>
              <a:rPr lang="en-AU" sz="1800"/>
              <a:t>Why have we divided?</a:t>
            </a:r>
          </a:p>
        </p:txBody>
      </p:sp>
      <p:sp>
        <p:nvSpPr>
          <p:cNvPr id="8" name="Speech Bubble: Rectangle with Corners Rounded 7" descr="What does the 76 represent?">
            <a:extLst>
              <a:ext uri="{FF2B5EF4-FFF2-40B4-BE49-F238E27FC236}">
                <a16:creationId xmlns:a16="http://schemas.microsoft.com/office/drawing/2014/main" id="{D19E38B5-BE6E-D033-B886-5833DE8B1CF3}"/>
              </a:ext>
            </a:extLst>
          </p:cNvPr>
          <p:cNvSpPr/>
          <p:nvPr/>
        </p:nvSpPr>
        <p:spPr>
          <a:xfrm>
            <a:off x="7603237" y="4711281"/>
            <a:ext cx="1786982" cy="796688"/>
          </a:xfrm>
          <a:prstGeom prst="wedgeRoundRectCallout">
            <a:avLst>
              <a:gd name="adj1" fmla="val -149490"/>
              <a:gd name="adj2" fmla="val -3695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r>
              <a:rPr lang="en-AU" sz="1800"/>
              <a:t>What does the 76 represent?</a:t>
            </a:r>
          </a:p>
        </p:txBody>
      </p:sp>
      <p:sp>
        <p:nvSpPr>
          <p:cNvPr id="9" name="Speech Bubble: Rectangle with Corners Rounded 8" descr="If the stamp duty payable was $231, what could the cost of the car be?">
            <a:extLst>
              <a:ext uri="{FF2B5EF4-FFF2-40B4-BE49-F238E27FC236}">
                <a16:creationId xmlns:a16="http://schemas.microsoft.com/office/drawing/2014/main" id="{9059AE64-30B3-6E73-55FA-888C3699E7B4}"/>
              </a:ext>
            </a:extLst>
          </p:cNvPr>
          <p:cNvSpPr/>
          <p:nvPr/>
        </p:nvSpPr>
        <p:spPr>
          <a:xfrm>
            <a:off x="8055834" y="5657945"/>
            <a:ext cx="2718668" cy="951753"/>
          </a:xfrm>
          <a:prstGeom prst="wedgeRoundRectCallout">
            <a:avLst>
              <a:gd name="adj1" fmla="val -82620"/>
              <a:gd name="adj2" fmla="val 1216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r>
              <a:rPr lang="en-AU" sz="1800"/>
              <a:t>If the stamp duty payable was $231, what could the cost of the car be?</a:t>
            </a:r>
          </a:p>
        </p:txBody>
      </p:sp>
      <p:sp>
        <p:nvSpPr>
          <p:cNvPr id="3" name="Slide Number Placeholder 2">
            <a:extLst>
              <a:ext uri="{FF2B5EF4-FFF2-40B4-BE49-F238E27FC236}">
                <a16:creationId xmlns:a16="http://schemas.microsoft.com/office/drawing/2014/main" id="{194087F6-28AA-1B72-4F93-117C0DD4682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12</a:t>
            </a:fld>
            <a:endParaRPr lang="en-AU"/>
          </a:p>
        </p:txBody>
      </p:sp>
    </p:spTree>
    <p:extLst>
      <p:ext uri="{BB962C8B-B14F-4D97-AF65-F5344CB8AC3E}">
        <p14:creationId xmlns:p14="http://schemas.microsoft.com/office/powerpoint/2010/main" val="398314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EEE1B-EF3B-8273-7E9A-F78C40043E9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E6D5D4C-6201-B9E2-0336-2ED521D52015}"/>
              </a:ext>
            </a:extLst>
          </p:cNvPr>
          <p:cNvSpPr>
            <a:spLocks noGrp="1"/>
          </p:cNvSpPr>
          <p:nvPr>
            <p:ph type="title"/>
          </p:nvPr>
        </p:nvSpPr>
        <p:spPr/>
        <p:txBody>
          <a:bodyPr/>
          <a:lstStyle/>
          <a:p>
            <a:r>
              <a:rPr lang="en-AU"/>
              <a:t>Calculating stamp duty (2)</a:t>
            </a:r>
            <a:endParaRPr lang="en-AU">
              <a:latin typeface="+mj-lt"/>
            </a:endParaRPr>
          </a:p>
        </p:txBody>
      </p:sp>
      <p:sp>
        <p:nvSpPr>
          <p:cNvPr id="13" name="Text Placeholder 12">
            <a:extLst>
              <a:ext uri="{FF2B5EF4-FFF2-40B4-BE49-F238E27FC236}">
                <a16:creationId xmlns:a16="http://schemas.microsoft.com/office/drawing/2014/main" id="{E9314F17-05EC-062B-F2B8-08267A5A3A54}"/>
              </a:ext>
            </a:extLst>
          </p:cNvPr>
          <p:cNvSpPr>
            <a:spLocks noGrp="1"/>
          </p:cNvSpPr>
          <p:nvPr>
            <p:ph type="body" sz="quarter" idx="18"/>
          </p:nvPr>
        </p:nvSpPr>
        <p:spPr>
          <a:xfrm>
            <a:off x="360000" y="982520"/>
            <a:ext cx="11483998" cy="356423"/>
          </a:xfrm>
        </p:spPr>
        <p:txBody>
          <a:bodyPr/>
          <a:lstStyle/>
          <a:p>
            <a:r>
              <a:rPr lang="en-AU">
                <a:latin typeface="+mj-lt"/>
              </a:rPr>
              <a:t>Your turn</a:t>
            </a:r>
          </a:p>
        </p:txBody>
      </p:sp>
      <p:sp>
        <p:nvSpPr>
          <p:cNvPr id="3" name="Slide Number Placeholder 2">
            <a:extLst>
              <a:ext uri="{FF2B5EF4-FFF2-40B4-BE49-F238E27FC236}">
                <a16:creationId xmlns:a16="http://schemas.microsoft.com/office/drawing/2014/main" id="{F76D81A0-3593-AC1E-C4A8-468B5A672A2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13</a:t>
            </a:fld>
            <a:endParaRPr lang="en-AU"/>
          </a:p>
        </p:txBody>
      </p:sp>
      <mc:AlternateContent xmlns:mc="http://schemas.openxmlformats.org/markup-compatibility/2006" xmlns:a14="http://schemas.microsoft.com/office/drawing/2010/main">
        <mc:Choice Requires="a14">
          <p:sp>
            <p:nvSpPr>
              <p:cNvPr id="6" name="TextBox 5" descr="The solution to the problem given.">
                <a:extLst>
                  <a:ext uri="{FF2B5EF4-FFF2-40B4-BE49-F238E27FC236}">
                    <a16:creationId xmlns:a16="http://schemas.microsoft.com/office/drawing/2014/main" id="{972500CE-3ADD-6A9A-9BF2-A0EEE10F47B3}"/>
                  </a:ext>
                </a:extLst>
              </p:cNvPr>
              <p:cNvSpPr txBox="1"/>
              <p:nvPr/>
            </p:nvSpPr>
            <p:spPr>
              <a:xfrm>
                <a:off x="3352384" y="2359073"/>
                <a:ext cx="5076263" cy="4335572"/>
              </a:xfrm>
              <a:prstGeom prst="rect">
                <a:avLst/>
              </a:prstGeom>
              <a:noFill/>
              <a:ln>
                <a:solidFill>
                  <a:schemeClr val="tx1"/>
                </a:solidFill>
              </a:ln>
            </p:spPr>
            <p:txBody>
              <a:bodyPr wrap="square" lIns="0" tIns="0" rIns="0" bIns="0" rtlCol="0">
                <a:noAutofit/>
              </a:bodyPr>
              <a:lstStyle/>
              <a:p>
                <a:pPr algn="l"/>
                <a:r>
                  <a:rPr lang="en-AU" sz="1800" b="1"/>
                  <a:t>Solution:</a:t>
                </a:r>
              </a:p>
              <a:p>
                <a:pPr algn="l"/>
                <a:endParaRPr lang="en-AU" sz="1800"/>
              </a:p>
              <a:p>
                <a:pPr algn="l"/>
                <a:r>
                  <a:rPr lang="en-AU" sz="1800" b="1"/>
                  <a:t>Step 1: </a:t>
                </a:r>
                <a:r>
                  <a:rPr lang="en-AU" sz="1800"/>
                  <a:t>Round </a:t>
                </a:r>
                <a14:m>
                  <m:oMath xmlns:m="http://schemas.openxmlformats.org/officeDocument/2006/math">
                    <m:r>
                      <a:rPr lang="en-AU" sz="1800" b="0" i="1" smtClean="0">
                        <a:latin typeface="Cambria Math" panose="02040503050406030204" pitchFamily="18" charset="0"/>
                      </a:rPr>
                      <m:t>$9 610 </m:t>
                    </m:r>
                  </m:oMath>
                </a14:m>
                <a:r>
                  <a:rPr lang="en-AU" sz="1800" b="1"/>
                  <a:t>up</a:t>
                </a:r>
                <a:r>
                  <a:rPr lang="en-AU" sz="1800"/>
                  <a:t> to the next $100</a:t>
                </a:r>
              </a:p>
              <a:p>
                <a:pPr algn="l"/>
                <a:endParaRPr lang="en-AU" sz="1800"/>
              </a:p>
              <a:p>
                <a:pPr algn="ctr"/>
                <a:r>
                  <a:rPr lang="en-AU" sz="1800"/>
                  <a:t> </a:t>
                </a:r>
                <a14:m>
                  <m:oMath xmlns:m="http://schemas.openxmlformats.org/officeDocument/2006/math">
                    <m:r>
                      <a:rPr lang="en-AU" sz="1800" b="0" i="1" smtClean="0">
                        <a:latin typeface="Cambria Math" panose="02040503050406030204" pitchFamily="18" charset="0"/>
                      </a:rPr>
                      <m:t>9 610→9700</m:t>
                    </m:r>
                  </m:oMath>
                </a14:m>
                <a:endParaRPr lang="en-AU" sz="1800"/>
              </a:p>
              <a:p>
                <a:pPr algn="ctr"/>
                <a:endParaRPr lang="en-AU" sz="1800"/>
              </a:p>
              <a:p>
                <a:r>
                  <a:rPr lang="en-AU" sz="1800" b="1"/>
                  <a:t>Step 2: </a:t>
                </a:r>
                <a:r>
                  <a:rPr lang="en-AU" sz="1800"/>
                  <a:t>Determine how many ‘$100 parts’ are in your rounded purchase price</a:t>
                </a:r>
              </a:p>
              <a:p>
                <a:endParaRPr lang="en-AU" sz="1800"/>
              </a:p>
              <a:p>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9700÷100</m:t>
                      </m:r>
                      <m:r>
                        <m:rPr>
                          <m:aln/>
                        </m:rPr>
                        <a:rPr lang="en-AU" sz="1800" b="0" i="1" smtClean="0">
                          <a:latin typeface="Cambria Math" panose="02040503050406030204" pitchFamily="18" charset="0"/>
                        </a:rPr>
                        <m:t>=</m:t>
                      </m:r>
                      <m:r>
                        <a:rPr lang="en-AU" sz="1800" b="0" i="1" smtClean="0">
                          <a:latin typeface="Cambria Math" panose="02040503050406030204" pitchFamily="18" charset="0"/>
                        </a:rPr>
                        <m:t>97</m:t>
                      </m:r>
                    </m:oMath>
                  </m:oMathPara>
                </a14:m>
                <a:endParaRPr lang="en-AU" sz="1800"/>
              </a:p>
              <a:p>
                <a:endParaRPr lang="en-AU" sz="1800"/>
              </a:p>
              <a:p>
                <a:r>
                  <a:rPr lang="en-AU" sz="1800" b="1"/>
                  <a:t>Step 3: </a:t>
                </a:r>
                <a:r>
                  <a:rPr lang="en-AU" sz="1800"/>
                  <a:t>Multiply by $3</a:t>
                </a:r>
              </a:p>
              <a:p>
                <a:pPr algn="ctr"/>
                <a:r>
                  <a:rPr lang="en-AU" sz="1800"/>
                  <a:t>          </a:t>
                </a:r>
                <a14:m>
                  <m:oMath xmlns:m="http://schemas.openxmlformats.org/officeDocument/2006/math">
                    <m:r>
                      <a:rPr lang="en-AU" sz="1800" b="0" i="0" smtClean="0">
                        <a:latin typeface="Cambria Math" panose="02040503050406030204" pitchFamily="18" charset="0"/>
                      </a:rPr>
                      <m:t>97</m:t>
                    </m:r>
                    <m:r>
                      <a:rPr lang="en-AU" sz="1800" b="0" i="1" smtClean="0">
                        <a:latin typeface="Cambria Math" panose="02040503050406030204" pitchFamily="18" charset="0"/>
                      </a:rPr>
                      <m:t>×3=291</m:t>
                    </m:r>
                  </m:oMath>
                </a14:m>
                <a:endParaRPr lang="en-AU" sz="1800" b="0"/>
              </a:p>
              <a:p>
                <a:pPr algn="ctr"/>
                <a:endParaRPr lang="en-AU" sz="1800"/>
              </a:p>
              <a:p>
                <a:pPr algn="ctr"/>
                <a:r>
                  <a:rPr lang="en-AU" sz="1800"/>
                  <a:t>Therefore, the stamp duty payable is $291</a:t>
                </a:r>
              </a:p>
              <a:p>
                <a:endParaRPr lang="en-AU" sz="1800"/>
              </a:p>
            </p:txBody>
          </p:sp>
        </mc:Choice>
        <mc:Fallback xmlns="">
          <p:sp>
            <p:nvSpPr>
              <p:cNvPr id="6" name="TextBox 5" descr="The solution to the problem given.">
                <a:extLst>
                  <a:ext uri="{FF2B5EF4-FFF2-40B4-BE49-F238E27FC236}">
                    <a16:creationId xmlns:a16="http://schemas.microsoft.com/office/drawing/2014/main" id="{972500CE-3ADD-6A9A-9BF2-A0EEE10F47B3}"/>
                  </a:ext>
                </a:extLst>
              </p:cNvPr>
              <p:cNvSpPr txBox="1">
                <a:spLocks noRot="1" noChangeAspect="1" noMove="1" noResize="1" noEditPoints="1" noAdjustHandles="1" noChangeArrowheads="1" noChangeShapeType="1" noTextEdit="1"/>
              </p:cNvSpPr>
              <p:nvPr/>
            </p:nvSpPr>
            <p:spPr>
              <a:xfrm>
                <a:off x="3352384" y="2359073"/>
                <a:ext cx="5076263" cy="4335572"/>
              </a:xfrm>
              <a:prstGeom prst="rect">
                <a:avLst/>
              </a:prstGeom>
              <a:blipFill>
                <a:blip r:embed="rId3"/>
                <a:stretch>
                  <a:fillRect l="-2754" t="-1683"/>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 Placeholder 6">
                <a:extLst>
                  <a:ext uri="{FF2B5EF4-FFF2-40B4-BE49-F238E27FC236}">
                    <a16:creationId xmlns:a16="http://schemas.microsoft.com/office/drawing/2014/main" id="{04771AB9-1A39-556A-C10A-F6A320F6120B}"/>
                  </a:ext>
                </a:extLst>
              </p:cNvPr>
              <p:cNvSpPr>
                <a:spLocks noGrp="1"/>
              </p:cNvSpPr>
              <p:nvPr>
                <p:ph type="body" sz="quarter" idx="17"/>
              </p:nvPr>
            </p:nvSpPr>
            <p:spPr>
              <a:xfrm>
                <a:off x="360000" y="1567086"/>
                <a:ext cx="11484000" cy="970631"/>
              </a:xfrm>
            </p:spPr>
            <p:txBody>
              <a:bodyPr/>
              <a:lstStyle/>
              <a:p>
                <a:r>
                  <a:rPr lang="en-AU"/>
                  <a:t>A used car was purchased for </a:t>
                </a:r>
                <a14:m>
                  <m:oMath xmlns:m="http://schemas.openxmlformats.org/officeDocument/2006/math">
                    <m:r>
                      <a:rPr lang="en-AU" i="1">
                        <a:latin typeface="Cambria Math" panose="02040503050406030204" pitchFamily="18" charset="0"/>
                      </a:rPr>
                      <m:t>$9 610.</m:t>
                    </m:r>
                  </m:oMath>
                </a14:m>
                <a:r>
                  <a:rPr lang="en-AU"/>
                  <a:t> Calculate the stamp duty payable if the charge is $3 per $100 or part thereof.</a:t>
                </a:r>
              </a:p>
            </p:txBody>
          </p:sp>
        </mc:Choice>
        <mc:Fallback xmlns="">
          <p:sp>
            <p:nvSpPr>
              <p:cNvPr id="7" name="Text Placeholder 6">
                <a:extLst>
                  <a:ext uri="{FF2B5EF4-FFF2-40B4-BE49-F238E27FC236}">
                    <a16:creationId xmlns:a16="http://schemas.microsoft.com/office/drawing/2014/main" id="{04771AB9-1A39-556A-C10A-F6A320F6120B}"/>
                  </a:ext>
                </a:extLst>
              </p:cNvPr>
              <p:cNvSpPr>
                <a:spLocks noGrp="1" noRot="1" noChangeAspect="1" noMove="1" noResize="1" noEditPoints="1" noAdjustHandles="1" noChangeArrowheads="1" noChangeShapeType="1" noTextEdit="1"/>
              </p:cNvSpPr>
              <p:nvPr>
                <p:ph type="body" sz="quarter" idx="17"/>
              </p:nvPr>
            </p:nvSpPr>
            <p:spPr>
              <a:xfrm>
                <a:off x="360000" y="1567086"/>
                <a:ext cx="11484000" cy="970631"/>
              </a:xfrm>
              <a:blipFill>
                <a:blip r:embed="rId4"/>
                <a:stretch>
                  <a:fillRect l="-1327" r="-1911" b="-5031"/>
                </a:stretch>
              </a:blipFill>
            </p:spPr>
            <p:txBody>
              <a:bodyPr/>
              <a:lstStyle/>
              <a:p>
                <a:r>
                  <a:rPr lang="en-US">
                    <a:noFill/>
                  </a:rPr>
                  <a:t> </a:t>
                </a:r>
              </a:p>
            </p:txBody>
          </p:sp>
        </mc:Fallback>
      </mc:AlternateContent>
    </p:spTree>
    <p:extLst>
      <p:ext uri="{BB962C8B-B14F-4D97-AF65-F5344CB8AC3E}">
        <p14:creationId xmlns:p14="http://schemas.microsoft.com/office/powerpoint/2010/main" val="1695711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4" end="4"/>
                                            </p:txEl>
                                          </p:spTgt>
                                        </p:tgtEl>
                                        <p:attrNameLst>
                                          <p:attrName>style.visibility</p:attrName>
                                        </p:attrNameLst>
                                      </p:cBhvr>
                                      <p:to>
                                        <p:strVal val="visible"/>
                                      </p:to>
                                    </p:set>
                                    <p:animEffect transition="in" filter="fade">
                                      <p:cBhvr>
                                        <p:cTn id="10" dur="500"/>
                                        <p:tgtEl>
                                          <p:spTgt spid="6">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animEffect transition="in" filter="fade">
                                      <p:cBhvr>
                                        <p:cTn id="15" dur="500"/>
                                        <p:tgtEl>
                                          <p:spTgt spid="6">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8" end="8"/>
                                            </p:txEl>
                                          </p:spTgt>
                                        </p:tgtEl>
                                        <p:attrNameLst>
                                          <p:attrName>style.visibility</p:attrName>
                                        </p:attrNameLst>
                                      </p:cBhvr>
                                      <p:to>
                                        <p:strVal val="visible"/>
                                      </p:to>
                                    </p:set>
                                    <p:animEffect transition="in" filter="fade">
                                      <p:cBhvr>
                                        <p:cTn id="18" dur="500"/>
                                        <p:tgtEl>
                                          <p:spTgt spid="6">
                                            <p:txEl>
                                              <p:pRg st="8" end="8"/>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10" end="10"/>
                                            </p:txEl>
                                          </p:spTgt>
                                        </p:tgtEl>
                                        <p:attrNameLst>
                                          <p:attrName>style.visibility</p:attrName>
                                        </p:attrNameLst>
                                      </p:cBhvr>
                                      <p:to>
                                        <p:strVal val="visible"/>
                                      </p:to>
                                    </p:set>
                                    <p:animEffect transition="in" filter="fade">
                                      <p:cBhvr>
                                        <p:cTn id="23" dur="500"/>
                                        <p:tgtEl>
                                          <p:spTgt spid="6">
                                            <p:txEl>
                                              <p:pRg st="10" end="1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6">
                                            <p:txEl>
                                              <p:pRg st="11" end="11"/>
                                            </p:txEl>
                                          </p:spTgt>
                                        </p:tgtEl>
                                        <p:attrNameLst>
                                          <p:attrName>style.visibility</p:attrName>
                                        </p:attrNameLst>
                                      </p:cBhvr>
                                      <p:to>
                                        <p:strVal val="visible"/>
                                      </p:to>
                                    </p:set>
                                    <p:animEffect transition="in" filter="fade">
                                      <p:cBhvr>
                                        <p:cTn id="26" dur="500"/>
                                        <p:tgtEl>
                                          <p:spTgt spid="6">
                                            <p:txEl>
                                              <p:pRg st="11" end="11"/>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6">
                                            <p:txEl>
                                              <p:pRg st="13" end="13"/>
                                            </p:txEl>
                                          </p:spTgt>
                                        </p:tgtEl>
                                        <p:attrNameLst>
                                          <p:attrName>style.visibility</p:attrName>
                                        </p:attrNameLst>
                                      </p:cBhvr>
                                      <p:to>
                                        <p:strVal val="visible"/>
                                      </p:to>
                                    </p:set>
                                    <p:animEffect transition="in" filter="fade">
                                      <p:cBhvr>
                                        <p:cTn id="29" dur="500"/>
                                        <p:tgtEl>
                                          <p:spTgt spid="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a:ln>
                  <a:noFill/>
                </a:ln>
                <a:solidFill>
                  <a:srgbClr val="CBEDFD"/>
                </a:solidFill>
                <a:effectLst/>
                <a:uLnTx/>
                <a:uFillTx/>
                <a:ea typeface="+mn-ea"/>
                <a:cs typeface="+mn-cs"/>
              </a:rPr>
              <a:t> </a:t>
            </a:r>
            <a:r>
              <a:rPr kumimoji="0" lang="en-AU" sz="1200" b="0" i="0" u="none" strike="noStrike" kern="1200" cap="none" spc="0" normalizeH="0" baseline="0" noProof="0">
                <a:ln>
                  <a:noFill/>
                </a:ln>
                <a:solidFill>
                  <a:srgbClr val="FFFFFF"/>
                </a:solidFill>
                <a:effectLst/>
                <a:uLnTx/>
                <a:uFillTx/>
                <a:ea typeface="+mn-ea"/>
                <a:cs typeface="+mn-cs"/>
              </a:rPr>
              <a:t>and the NSW Curriculum website </a:t>
            </a:r>
            <a:r>
              <a:rPr kumimoji="0" lang="en-AU" sz="1200" b="0" i="0" u="none" strike="noStrike" kern="1200" cap="none" spc="0" normalizeH="0" baseline="0" noProof="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Arial" panose="020B0604020202020204" pitchFamily="34" charset="0"/>
                <a:ea typeface="Calibri" panose="020F0502020204030204" pitchFamily="34" charset="0"/>
                <a:hlinkClick r:id="rId6"/>
              </a:rPr>
              <a:t>Mathematics Standard Stage 6 Syllabus </a:t>
            </a:r>
            <a:r>
              <a:rPr lang="en-AU" dirty="0">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14</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mj-lt"/>
              </a:rPr>
              <a:t>© State of New South Wales (Department of Education), 2026</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a:solidFill>
                  <a:schemeClr val="bg1"/>
                </a:solidFill>
              </a:rPr>
              <a:t>The copyright material published in this resource is subject to the </a:t>
            </a:r>
            <a:r>
              <a:rPr lang="en-AU" sz="1200" i="1">
                <a:solidFill>
                  <a:schemeClr val="bg1"/>
                </a:solidFill>
              </a:rPr>
              <a:t>Copyright Act 1968</a:t>
            </a:r>
            <a:r>
              <a:rPr lang="en-AU" sz="1200">
                <a:solidFill>
                  <a:schemeClr val="bg1"/>
                </a:solidFill>
              </a:rPr>
              <a:t> (</a:t>
            </a:r>
            <a:r>
              <a:rPr lang="en-AU" sz="1200" err="1">
                <a:solidFill>
                  <a:schemeClr val="bg1"/>
                </a:solidFill>
              </a:rPr>
              <a:t>Cth</a:t>
            </a:r>
            <a:r>
              <a:rPr lang="en-AU" sz="120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a:solidFill>
                  <a:schemeClr val="bg1"/>
                </a:solidFill>
              </a:rPr>
              <a:t>Copyright material available in this resource and owned by the NSW Department of Education is licensed under a </a:t>
            </a:r>
            <a:r>
              <a:rPr lang="en-AU" sz="120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a:solidFill>
                  <a:schemeClr val="bg1"/>
                </a:solidFill>
              </a:rPr>
              <a:t>.</a:t>
            </a:r>
          </a:p>
          <a:p>
            <a:pPr algn="l">
              <a:lnSpc>
                <a:spcPct val="150000"/>
              </a:lnSpc>
              <a:spcAft>
                <a:spcPts val="600"/>
              </a:spcAft>
            </a:pPr>
            <a:r>
              <a:rPr lang="en-AU" sz="1200">
                <a:solidFill>
                  <a:schemeClr val="bg1"/>
                </a:solidFill>
              </a:rPr>
              <a:t>This license allows you to share and adapt the material for any purpose, even commercially.</a:t>
            </a:r>
          </a:p>
          <a:p>
            <a:pPr algn="l">
              <a:lnSpc>
                <a:spcPct val="150000"/>
              </a:lnSpc>
              <a:spcAft>
                <a:spcPts val="600"/>
              </a:spcAft>
            </a:pPr>
            <a:r>
              <a:rPr lang="en-AU" sz="1200">
                <a:solidFill>
                  <a:schemeClr val="bg1"/>
                </a:solidFill>
              </a:rPr>
              <a:t>Attribution should be given to © State of New South Wales (Department of Education), 2025.</a:t>
            </a:r>
          </a:p>
          <a:p>
            <a:pPr algn="l">
              <a:lnSpc>
                <a:spcPct val="150000"/>
              </a:lnSpc>
            </a:pPr>
            <a:r>
              <a:rPr lang="en-AU" sz="120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a:solidFill>
                  <a:schemeClr val="bg1"/>
                </a:solidFill>
                <a:latin typeface="+mj-lt"/>
              </a:rPr>
              <a:t>Links to third-party material and websites</a:t>
            </a:r>
          </a:p>
          <a:p>
            <a:pPr algn="l">
              <a:lnSpc>
                <a:spcPct val="150000"/>
              </a:lnSpc>
              <a:spcAft>
                <a:spcPts val="600"/>
              </a:spcAft>
            </a:pPr>
            <a:r>
              <a:rPr lang="en-AU" sz="120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a:solidFill>
                  <a:schemeClr val="bg1"/>
                </a:solidFill>
              </a:rPr>
              <a:t>Copyright Act 1968 </a:t>
            </a:r>
            <a:r>
              <a:rPr lang="en-AU" sz="1200">
                <a:solidFill>
                  <a:schemeClr val="bg1"/>
                </a:solidFill>
              </a:rPr>
              <a:t>(</a:t>
            </a:r>
            <a:r>
              <a:rPr lang="en-AU" sz="1200" err="1">
                <a:solidFill>
                  <a:schemeClr val="bg1"/>
                </a:solidFill>
              </a:rPr>
              <a:t>Cth</a:t>
            </a:r>
            <a:r>
              <a:rPr lang="en-AU" sz="120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Activating prior knowledge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D2E578-3C45-BFA1-B984-ED0D762614E1}"/>
              </a:ext>
            </a:extLst>
          </p:cNvPr>
          <p:cNvSpPr>
            <a:spLocks noGrp="1"/>
          </p:cNvSpPr>
          <p:nvPr>
            <p:ph type="title"/>
          </p:nvPr>
        </p:nvSpPr>
        <p:spPr/>
        <p:txBody>
          <a:bodyPr/>
          <a:lstStyle/>
          <a:p>
            <a:r>
              <a:rPr lang="en-AU"/>
              <a:t>Which car would you purchase?</a:t>
            </a:r>
          </a:p>
        </p:txBody>
      </p:sp>
      <p:pic>
        <p:nvPicPr>
          <p:cNvPr id="10" name="Graphic 9" descr="A black and white outline of a sedan style car.">
            <a:extLst>
              <a:ext uri="{FF2B5EF4-FFF2-40B4-BE49-F238E27FC236}">
                <a16:creationId xmlns:a16="http://schemas.microsoft.com/office/drawing/2014/main" id="{E8EF33A3-8F11-41B3-08CC-DCAF293C93F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7508" y="1399472"/>
            <a:ext cx="2734378" cy="2734378"/>
          </a:xfrm>
          <a:prstGeom prst="rect">
            <a:avLst/>
          </a:prstGeom>
        </p:spPr>
      </p:pic>
      <p:pic>
        <p:nvPicPr>
          <p:cNvPr id="8" name="Graphic 7" descr="A black and white outline of the front of a taxi.">
            <a:extLst>
              <a:ext uri="{FF2B5EF4-FFF2-40B4-BE49-F238E27FC236}">
                <a16:creationId xmlns:a16="http://schemas.microsoft.com/office/drawing/2014/main" id="{653642B4-84A5-C4D7-F1CB-69CB6AD459F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24123" y="1242482"/>
            <a:ext cx="2734378" cy="2734378"/>
          </a:xfrm>
          <a:prstGeom prst="rect">
            <a:avLst/>
          </a:prstGeom>
        </p:spPr>
      </p:pic>
      <p:pic>
        <p:nvPicPr>
          <p:cNvPr id="12" name="Graphic 11" descr="A black and white outline of a racing car.">
            <a:extLst>
              <a:ext uri="{FF2B5EF4-FFF2-40B4-BE49-F238E27FC236}">
                <a16:creationId xmlns:a16="http://schemas.microsoft.com/office/drawing/2014/main" id="{C0242F92-CBC6-364C-0A9A-3AB6E2443FB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40114" y="1312400"/>
            <a:ext cx="2734378" cy="2734378"/>
          </a:xfrm>
          <a:prstGeom prst="rect">
            <a:avLst/>
          </a:prstGeom>
        </p:spPr>
      </p:pic>
      <p:pic>
        <p:nvPicPr>
          <p:cNvPr id="6" name="Graphic 5" descr="A black and white outline of a convertible.">
            <a:extLst>
              <a:ext uri="{FF2B5EF4-FFF2-40B4-BE49-F238E27FC236}">
                <a16:creationId xmlns:a16="http://schemas.microsoft.com/office/drawing/2014/main" id="{904FE33B-A2E7-BC30-DC83-7AC9A43538A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875504" y="3521697"/>
            <a:ext cx="2734378" cy="2734378"/>
          </a:xfrm>
          <a:prstGeom prst="rect">
            <a:avLst/>
          </a:prstGeom>
        </p:spPr>
      </p:pic>
      <p:pic>
        <p:nvPicPr>
          <p:cNvPr id="14" name="Graphic 13" descr="A black and white outline of a sedan style electric car with an electric plug poking out at the back.">
            <a:extLst>
              <a:ext uri="{FF2B5EF4-FFF2-40B4-BE49-F238E27FC236}">
                <a16:creationId xmlns:a16="http://schemas.microsoft.com/office/drawing/2014/main" id="{F7528EFE-2933-9A93-547F-44E0674F7B1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582118" y="3521697"/>
            <a:ext cx="2734378" cy="2734378"/>
          </a:xfrm>
          <a:prstGeom prst="rect">
            <a:avLst/>
          </a:prstGeom>
        </p:spPr>
      </p:pic>
    </p:spTree>
    <p:extLst>
      <p:ext uri="{BB962C8B-B14F-4D97-AF65-F5344CB8AC3E}">
        <p14:creationId xmlns:p14="http://schemas.microsoft.com/office/powerpoint/2010/main" val="3225550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53AC5E-1B7D-B99F-DC3A-00B11698108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3E4ACF2-632D-768C-AA54-1AE1832D3079}"/>
              </a:ext>
            </a:extLst>
          </p:cNvPr>
          <p:cNvSpPr>
            <a:spLocks noGrp="1"/>
          </p:cNvSpPr>
          <p:nvPr>
            <p:ph type="title"/>
          </p:nvPr>
        </p:nvSpPr>
        <p:spPr/>
        <p:txBody>
          <a:bodyPr/>
          <a:lstStyle/>
          <a:p>
            <a:r>
              <a:rPr lang="en-AU">
                <a:latin typeface="+mj-lt"/>
              </a:rPr>
              <a:t>Costs of purchasing a car</a:t>
            </a:r>
          </a:p>
        </p:txBody>
      </p:sp>
      <p:sp>
        <p:nvSpPr>
          <p:cNvPr id="34" name="Freeform: Shape 33">
            <a:extLst>
              <a:ext uri="{FF2B5EF4-FFF2-40B4-BE49-F238E27FC236}">
                <a16:creationId xmlns:a16="http://schemas.microsoft.com/office/drawing/2014/main" id="{99D4F3E4-A0BA-16F5-A257-E88511BE7BCE}"/>
              </a:ext>
            </a:extLst>
          </p:cNvPr>
          <p:cNvSpPr/>
          <p:nvPr/>
        </p:nvSpPr>
        <p:spPr>
          <a:xfrm>
            <a:off x="360000" y="1428824"/>
            <a:ext cx="11168184" cy="631800"/>
          </a:xfrm>
          <a:custGeom>
            <a:avLst/>
            <a:gdLst>
              <a:gd name="connsiteX0" fmla="*/ 0 w 11168184"/>
              <a:gd name="connsiteY0" fmla="*/ 105302 h 631800"/>
              <a:gd name="connsiteX1" fmla="*/ 105302 w 11168184"/>
              <a:gd name="connsiteY1" fmla="*/ 0 h 631800"/>
              <a:gd name="connsiteX2" fmla="*/ 11062882 w 11168184"/>
              <a:gd name="connsiteY2" fmla="*/ 0 h 631800"/>
              <a:gd name="connsiteX3" fmla="*/ 11168184 w 11168184"/>
              <a:gd name="connsiteY3" fmla="*/ 105302 h 631800"/>
              <a:gd name="connsiteX4" fmla="*/ 11168184 w 11168184"/>
              <a:gd name="connsiteY4" fmla="*/ 526498 h 631800"/>
              <a:gd name="connsiteX5" fmla="*/ 11062882 w 11168184"/>
              <a:gd name="connsiteY5" fmla="*/ 631800 h 631800"/>
              <a:gd name="connsiteX6" fmla="*/ 105302 w 11168184"/>
              <a:gd name="connsiteY6" fmla="*/ 631800 h 631800"/>
              <a:gd name="connsiteX7" fmla="*/ 0 w 11168184"/>
              <a:gd name="connsiteY7" fmla="*/ 526498 h 631800"/>
              <a:gd name="connsiteX8" fmla="*/ 0 w 11168184"/>
              <a:gd name="connsiteY8" fmla="*/ 105302 h 63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68184" h="631800">
                <a:moveTo>
                  <a:pt x="0" y="105302"/>
                </a:moveTo>
                <a:cubicBezTo>
                  <a:pt x="0" y="47145"/>
                  <a:pt x="47145" y="0"/>
                  <a:pt x="105302" y="0"/>
                </a:cubicBezTo>
                <a:lnTo>
                  <a:pt x="11062882" y="0"/>
                </a:lnTo>
                <a:cubicBezTo>
                  <a:pt x="11121039" y="0"/>
                  <a:pt x="11168184" y="47145"/>
                  <a:pt x="11168184" y="105302"/>
                </a:cubicBezTo>
                <a:lnTo>
                  <a:pt x="11168184" y="526498"/>
                </a:lnTo>
                <a:cubicBezTo>
                  <a:pt x="11168184" y="584655"/>
                  <a:pt x="11121039" y="631800"/>
                  <a:pt x="11062882" y="631800"/>
                </a:cubicBezTo>
                <a:lnTo>
                  <a:pt x="105302" y="631800"/>
                </a:lnTo>
                <a:cubicBezTo>
                  <a:pt x="47145" y="631800"/>
                  <a:pt x="0" y="584655"/>
                  <a:pt x="0" y="526498"/>
                </a:cubicBezTo>
                <a:lnTo>
                  <a:pt x="0" y="10530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3712" tIns="133712" rIns="133712" bIns="133712" numCol="1" spcCol="1270" anchor="ctr" anchorCtr="0">
            <a:noAutofit/>
          </a:bodyPr>
          <a:lstStyle/>
          <a:p>
            <a:pPr marL="0" lvl="0" indent="0" algn="l" defTabSz="1200150">
              <a:lnSpc>
                <a:spcPct val="90000"/>
              </a:lnSpc>
              <a:spcBef>
                <a:spcPct val="0"/>
              </a:spcBef>
              <a:spcAft>
                <a:spcPct val="35000"/>
              </a:spcAft>
              <a:buNone/>
            </a:pPr>
            <a:r>
              <a:rPr lang="en-AU" sz="2700" kern="1200"/>
              <a:t>Compulsory costs</a:t>
            </a:r>
          </a:p>
        </p:txBody>
      </p:sp>
      <p:sp>
        <p:nvSpPr>
          <p:cNvPr id="35" name="Freeform: Shape 34">
            <a:extLst>
              <a:ext uri="{FF2B5EF4-FFF2-40B4-BE49-F238E27FC236}">
                <a16:creationId xmlns:a16="http://schemas.microsoft.com/office/drawing/2014/main" id="{FA6E7F59-7BE5-F74E-6465-F259405F3767}"/>
              </a:ext>
            </a:extLst>
          </p:cNvPr>
          <p:cNvSpPr/>
          <p:nvPr/>
        </p:nvSpPr>
        <p:spPr>
          <a:xfrm>
            <a:off x="360000" y="2060624"/>
            <a:ext cx="11168184" cy="1033964"/>
          </a:xfrm>
          <a:custGeom>
            <a:avLst/>
            <a:gdLst>
              <a:gd name="connsiteX0" fmla="*/ 0 w 11168184"/>
              <a:gd name="connsiteY0" fmla="*/ 0 h 1033964"/>
              <a:gd name="connsiteX1" fmla="*/ 11168184 w 11168184"/>
              <a:gd name="connsiteY1" fmla="*/ 0 h 1033964"/>
              <a:gd name="connsiteX2" fmla="*/ 11168184 w 11168184"/>
              <a:gd name="connsiteY2" fmla="*/ 1033964 h 1033964"/>
              <a:gd name="connsiteX3" fmla="*/ 0 w 11168184"/>
              <a:gd name="connsiteY3" fmla="*/ 1033964 h 1033964"/>
              <a:gd name="connsiteX4" fmla="*/ 0 w 11168184"/>
              <a:gd name="connsiteY4" fmla="*/ 0 h 103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8184" h="1033964">
                <a:moveTo>
                  <a:pt x="0" y="0"/>
                </a:moveTo>
                <a:lnTo>
                  <a:pt x="11168184" y="0"/>
                </a:lnTo>
                <a:lnTo>
                  <a:pt x="11168184" y="1033964"/>
                </a:lnTo>
                <a:lnTo>
                  <a:pt x="0" y="10339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54590"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AU" sz="2100" kern="1200"/>
              <a:t>Stamp duty</a:t>
            </a:r>
          </a:p>
          <a:p>
            <a:pPr marL="228600" lvl="1" indent="-228600" algn="l" defTabSz="933450">
              <a:lnSpc>
                <a:spcPct val="90000"/>
              </a:lnSpc>
              <a:spcBef>
                <a:spcPct val="0"/>
              </a:spcBef>
              <a:spcAft>
                <a:spcPct val="20000"/>
              </a:spcAft>
              <a:buChar char="•"/>
            </a:pPr>
            <a:r>
              <a:rPr lang="en-AU" sz="2100" kern="1200"/>
              <a:t>Registration (rego)</a:t>
            </a:r>
          </a:p>
          <a:p>
            <a:pPr marL="228600" lvl="1" indent="-228600" algn="l" defTabSz="933450">
              <a:lnSpc>
                <a:spcPct val="90000"/>
              </a:lnSpc>
              <a:spcBef>
                <a:spcPct val="0"/>
              </a:spcBef>
              <a:spcAft>
                <a:spcPct val="20000"/>
              </a:spcAft>
              <a:buChar char="•"/>
            </a:pPr>
            <a:r>
              <a:rPr lang="en-AU" sz="2100" kern="1200"/>
              <a:t>Compulsory third party insurance (CTP or Green slip)</a:t>
            </a:r>
          </a:p>
        </p:txBody>
      </p:sp>
      <p:sp>
        <p:nvSpPr>
          <p:cNvPr id="36" name="Freeform: Shape 35">
            <a:extLst>
              <a:ext uri="{FF2B5EF4-FFF2-40B4-BE49-F238E27FC236}">
                <a16:creationId xmlns:a16="http://schemas.microsoft.com/office/drawing/2014/main" id="{EF1B8F83-51E3-87BF-4496-5C441C51924D}"/>
              </a:ext>
            </a:extLst>
          </p:cNvPr>
          <p:cNvSpPr/>
          <p:nvPr/>
        </p:nvSpPr>
        <p:spPr>
          <a:xfrm>
            <a:off x="360000" y="3094589"/>
            <a:ext cx="11168184" cy="631800"/>
          </a:xfrm>
          <a:custGeom>
            <a:avLst/>
            <a:gdLst>
              <a:gd name="connsiteX0" fmla="*/ 0 w 11168184"/>
              <a:gd name="connsiteY0" fmla="*/ 105302 h 631800"/>
              <a:gd name="connsiteX1" fmla="*/ 105302 w 11168184"/>
              <a:gd name="connsiteY1" fmla="*/ 0 h 631800"/>
              <a:gd name="connsiteX2" fmla="*/ 11062882 w 11168184"/>
              <a:gd name="connsiteY2" fmla="*/ 0 h 631800"/>
              <a:gd name="connsiteX3" fmla="*/ 11168184 w 11168184"/>
              <a:gd name="connsiteY3" fmla="*/ 105302 h 631800"/>
              <a:gd name="connsiteX4" fmla="*/ 11168184 w 11168184"/>
              <a:gd name="connsiteY4" fmla="*/ 526498 h 631800"/>
              <a:gd name="connsiteX5" fmla="*/ 11062882 w 11168184"/>
              <a:gd name="connsiteY5" fmla="*/ 631800 h 631800"/>
              <a:gd name="connsiteX6" fmla="*/ 105302 w 11168184"/>
              <a:gd name="connsiteY6" fmla="*/ 631800 h 631800"/>
              <a:gd name="connsiteX7" fmla="*/ 0 w 11168184"/>
              <a:gd name="connsiteY7" fmla="*/ 526498 h 631800"/>
              <a:gd name="connsiteX8" fmla="*/ 0 w 11168184"/>
              <a:gd name="connsiteY8" fmla="*/ 105302 h 63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68184" h="631800">
                <a:moveTo>
                  <a:pt x="0" y="105302"/>
                </a:moveTo>
                <a:cubicBezTo>
                  <a:pt x="0" y="47145"/>
                  <a:pt x="47145" y="0"/>
                  <a:pt x="105302" y="0"/>
                </a:cubicBezTo>
                <a:lnTo>
                  <a:pt x="11062882" y="0"/>
                </a:lnTo>
                <a:cubicBezTo>
                  <a:pt x="11121039" y="0"/>
                  <a:pt x="11168184" y="47145"/>
                  <a:pt x="11168184" y="105302"/>
                </a:cubicBezTo>
                <a:lnTo>
                  <a:pt x="11168184" y="526498"/>
                </a:lnTo>
                <a:cubicBezTo>
                  <a:pt x="11168184" y="584655"/>
                  <a:pt x="11121039" y="631800"/>
                  <a:pt x="11062882" y="631800"/>
                </a:cubicBezTo>
                <a:lnTo>
                  <a:pt x="105302" y="631800"/>
                </a:lnTo>
                <a:cubicBezTo>
                  <a:pt x="47145" y="631800"/>
                  <a:pt x="0" y="584655"/>
                  <a:pt x="0" y="526498"/>
                </a:cubicBezTo>
                <a:lnTo>
                  <a:pt x="0" y="10530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3712" tIns="133712" rIns="133712" bIns="133712" numCol="1" spcCol="1270" anchor="ctr" anchorCtr="0">
            <a:noAutofit/>
          </a:bodyPr>
          <a:lstStyle/>
          <a:p>
            <a:pPr marL="0" lvl="0" indent="0" algn="l" defTabSz="1200150">
              <a:lnSpc>
                <a:spcPct val="90000"/>
              </a:lnSpc>
              <a:spcBef>
                <a:spcPct val="0"/>
              </a:spcBef>
              <a:spcAft>
                <a:spcPct val="35000"/>
              </a:spcAft>
              <a:buNone/>
            </a:pPr>
            <a:r>
              <a:rPr lang="en-AU" sz="2700" kern="1200"/>
              <a:t>Likely Costs</a:t>
            </a:r>
          </a:p>
        </p:txBody>
      </p:sp>
      <p:sp>
        <p:nvSpPr>
          <p:cNvPr id="37" name="Freeform: Shape 36">
            <a:extLst>
              <a:ext uri="{FF2B5EF4-FFF2-40B4-BE49-F238E27FC236}">
                <a16:creationId xmlns:a16="http://schemas.microsoft.com/office/drawing/2014/main" id="{9A352B2C-C7C1-9EAD-D9A8-D4B515DD9120}"/>
              </a:ext>
            </a:extLst>
          </p:cNvPr>
          <p:cNvSpPr/>
          <p:nvPr/>
        </p:nvSpPr>
        <p:spPr>
          <a:xfrm>
            <a:off x="360000" y="3726389"/>
            <a:ext cx="11168184" cy="1033964"/>
          </a:xfrm>
          <a:custGeom>
            <a:avLst/>
            <a:gdLst>
              <a:gd name="connsiteX0" fmla="*/ 0 w 11168184"/>
              <a:gd name="connsiteY0" fmla="*/ 0 h 1033964"/>
              <a:gd name="connsiteX1" fmla="*/ 11168184 w 11168184"/>
              <a:gd name="connsiteY1" fmla="*/ 0 h 1033964"/>
              <a:gd name="connsiteX2" fmla="*/ 11168184 w 11168184"/>
              <a:gd name="connsiteY2" fmla="*/ 1033964 h 1033964"/>
              <a:gd name="connsiteX3" fmla="*/ 0 w 11168184"/>
              <a:gd name="connsiteY3" fmla="*/ 1033964 h 1033964"/>
              <a:gd name="connsiteX4" fmla="*/ 0 w 11168184"/>
              <a:gd name="connsiteY4" fmla="*/ 0 h 103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8184" h="1033964">
                <a:moveTo>
                  <a:pt x="0" y="0"/>
                </a:moveTo>
                <a:lnTo>
                  <a:pt x="11168184" y="0"/>
                </a:lnTo>
                <a:lnTo>
                  <a:pt x="11168184" y="1033964"/>
                </a:lnTo>
                <a:lnTo>
                  <a:pt x="0" y="10339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54590"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AU" sz="2100" kern="1200"/>
              <a:t>Vehicle safety inspection (pink slip)</a:t>
            </a:r>
          </a:p>
          <a:p>
            <a:pPr marL="228600" lvl="1" indent="-228600" algn="l" defTabSz="933450">
              <a:lnSpc>
                <a:spcPct val="90000"/>
              </a:lnSpc>
              <a:spcBef>
                <a:spcPct val="0"/>
              </a:spcBef>
              <a:spcAft>
                <a:spcPct val="20000"/>
              </a:spcAft>
              <a:buChar char="•"/>
            </a:pPr>
            <a:r>
              <a:rPr lang="en-AU" sz="2100" kern="1200"/>
              <a:t>Number plates (new car or custom number plates)</a:t>
            </a:r>
          </a:p>
          <a:p>
            <a:pPr marL="228600" lvl="1" indent="-228600" algn="l" defTabSz="933450">
              <a:lnSpc>
                <a:spcPct val="90000"/>
              </a:lnSpc>
              <a:spcBef>
                <a:spcPct val="0"/>
              </a:spcBef>
              <a:spcAft>
                <a:spcPct val="20000"/>
              </a:spcAft>
              <a:buChar char="•"/>
            </a:pPr>
            <a:r>
              <a:rPr lang="en-AU" sz="2100" kern="1200"/>
              <a:t>Transfer fee (second-hand car)</a:t>
            </a:r>
          </a:p>
        </p:txBody>
      </p:sp>
      <p:sp>
        <p:nvSpPr>
          <p:cNvPr id="38" name="Freeform: Shape 37">
            <a:extLst>
              <a:ext uri="{FF2B5EF4-FFF2-40B4-BE49-F238E27FC236}">
                <a16:creationId xmlns:a16="http://schemas.microsoft.com/office/drawing/2014/main" id="{91E6F08A-32F5-3463-75F1-67094F0D45A6}"/>
              </a:ext>
            </a:extLst>
          </p:cNvPr>
          <p:cNvSpPr/>
          <p:nvPr/>
        </p:nvSpPr>
        <p:spPr>
          <a:xfrm>
            <a:off x="360000" y="4760354"/>
            <a:ext cx="11168184" cy="631800"/>
          </a:xfrm>
          <a:custGeom>
            <a:avLst/>
            <a:gdLst>
              <a:gd name="connsiteX0" fmla="*/ 0 w 11168184"/>
              <a:gd name="connsiteY0" fmla="*/ 105302 h 631800"/>
              <a:gd name="connsiteX1" fmla="*/ 105302 w 11168184"/>
              <a:gd name="connsiteY1" fmla="*/ 0 h 631800"/>
              <a:gd name="connsiteX2" fmla="*/ 11062882 w 11168184"/>
              <a:gd name="connsiteY2" fmla="*/ 0 h 631800"/>
              <a:gd name="connsiteX3" fmla="*/ 11168184 w 11168184"/>
              <a:gd name="connsiteY3" fmla="*/ 105302 h 631800"/>
              <a:gd name="connsiteX4" fmla="*/ 11168184 w 11168184"/>
              <a:gd name="connsiteY4" fmla="*/ 526498 h 631800"/>
              <a:gd name="connsiteX5" fmla="*/ 11062882 w 11168184"/>
              <a:gd name="connsiteY5" fmla="*/ 631800 h 631800"/>
              <a:gd name="connsiteX6" fmla="*/ 105302 w 11168184"/>
              <a:gd name="connsiteY6" fmla="*/ 631800 h 631800"/>
              <a:gd name="connsiteX7" fmla="*/ 0 w 11168184"/>
              <a:gd name="connsiteY7" fmla="*/ 526498 h 631800"/>
              <a:gd name="connsiteX8" fmla="*/ 0 w 11168184"/>
              <a:gd name="connsiteY8" fmla="*/ 105302 h 63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68184" h="631800">
                <a:moveTo>
                  <a:pt x="0" y="105302"/>
                </a:moveTo>
                <a:cubicBezTo>
                  <a:pt x="0" y="47145"/>
                  <a:pt x="47145" y="0"/>
                  <a:pt x="105302" y="0"/>
                </a:cubicBezTo>
                <a:lnTo>
                  <a:pt x="11062882" y="0"/>
                </a:lnTo>
                <a:cubicBezTo>
                  <a:pt x="11121039" y="0"/>
                  <a:pt x="11168184" y="47145"/>
                  <a:pt x="11168184" y="105302"/>
                </a:cubicBezTo>
                <a:lnTo>
                  <a:pt x="11168184" y="526498"/>
                </a:lnTo>
                <a:cubicBezTo>
                  <a:pt x="11168184" y="584655"/>
                  <a:pt x="11121039" y="631800"/>
                  <a:pt x="11062882" y="631800"/>
                </a:cubicBezTo>
                <a:lnTo>
                  <a:pt x="105302" y="631800"/>
                </a:lnTo>
                <a:cubicBezTo>
                  <a:pt x="47145" y="631800"/>
                  <a:pt x="0" y="584655"/>
                  <a:pt x="0" y="526498"/>
                </a:cubicBezTo>
                <a:lnTo>
                  <a:pt x="0" y="10530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3712" tIns="133712" rIns="133712" bIns="133712" numCol="1" spcCol="1270" anchor="ctr" anchorCtr="0">
            <a:noAutofit/>
          </a:bodyPr>
          <a:lstStyle/>
          <a:p>
            <a:pPr marL="0" lvl="0" indent="0" algn="l" defTabSz="1200150">
              <a:lnSpc>
                <a:spcPct val="90000"/>
              </a:lnSpc>
              <a:spcBef>
                <a:spcPct val="0"/>
              </a:spcBef>
              <a:spcAft>
                <a:spcPct val="35000"/>
              </a:spcAft>
              <a:buNone/>
            </a:pPr>
            <a:r>
              <a:rPr lang="en-AU" sz="2700" kern="1200"/>
              <a:t>Optional costs</a:t>
            </a:r>
          </a:p>
        </p:txBody>
      </p:sp>
      <p:sp>
        <p:nvSpPr>
          <p:cNvPr id="39" name="Freeform: Shape 38">
            <a:extLst>
              <a:ext uri="{FF2B5EF4-FFF2-40B4-BE49-F238E27FC236}">
                <a16:creationId xmlns:a16="http://schemas.microsoft.com/office/drawing/2014/main" id="{C77F4930-2DED-E7E0-D3BA-E5403AD9C435}"/>
              </a:ext>
            </a:extLst>
          </p:cNvPr>
          <p:cNvSpPr/>
          <p:nvPr/>
        </p:nvSpPr>
        <p:spPr>
          <a:xfrm>
            <a:off x="360000" y="5392154"/>
            <a:ext cx="11168184" cy="1033964"/>
          </a:xfrm>
          <a:custGeom>
            <a:avLst/>
            <a:gdLst>
              <a:gd name="connsiteX0" fmla="*/ 0 w 11168184"/>
              <a:gd name="connsiteY0" fmla="*/ 0 h 1033964"/>
              <a:gd name="connsiteX1" fmla="*/ 11168184 w 11168184"/>
              <a:gd name="connsiteY1" fmla="*/ 0 h 1033964"/>
              <a:gd name="connsiteX2" fmla="*/ 11168184 w 11168184"/>
              <a:gd name="connsiteY2" fmla="*/ 1033964 h 1033964"/>
              <a:gd name="connsiteX3" fmla="*/ 0 w 11168184"/>
              <a:gd name="connsiteY3" fmla="*/ 1033964 h 1033964"/>
              <a:gd name="connsiteX4" fmla="*/ 0 w 11168184"/>
              <a:gd name="connsiteY4" fmla="*/ 0 h 1033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8184" h="1033964">
                <a:moveTo>
                  <a:pt x="0" y="0"/>
                </a:moveTo>
                <a:lnTo>
                  <a:pt x="11168184" y="0"/>
                </a:lnTo>
                <a:lnTo>
                  <a:pt x="11168184" y="1033964"/>
                </a:lnTo>
                <a:lnTo>
                  <a:pt x="0" y="10339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54590"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AU" sz="2100" kern="1200"/>
              <a:t>Comprehensive insurance</a:t>
            </a:r>
          </a:p>
          <a:p>
            <a:pPr marL="228600" lvl="1" indent="-228600" algn="l" defTabSz="933450">
              <a:lnSpc>
                <a:spcPct val="90000"/>
              </a:lnSpc>
              <a:spcBef>
                <a:spcPct val="0"/>
              </a:spcBef>
              <a:spcAft>
                <a:spcPct val="20000"/>
              </a:spcAft>
              <a:buChar char="•"/>
            </a:pPr>
            <a:r>
              <a:rPr lang="en-AU" sz="2100" kern="1200"/>
              <a:t>Financing costs</a:t>
            </a:r>
          </a:p>
          <a:p>
            <a:pPr marL="228600" lvl="1" indent="-228600" algn="l" defTabSz="933450">
              <a:lnSpc>
                <a:spcPct val="90000"/>
              </a:lnSpc>
              <a:spcBef>
                <a:spcPct val="0"/>
              </a:spcBef>
              <a:spcAft>
                <a:spcPct val="20000"/>
              </a:spcAft>
              <a:buChar char="•"/>
            </a:pPr>
            <a:r>
              <a:rPr lang="en-AU" sz="2100" kern="1200"/>
              <a:t>Extended warranty </a:t>
            </a:r>
          </a:p>
        </p:txBody>
      </p:sp>
      <p:sp>
        <p:nvSpPr>
          <p:cNvPr id="3" name="Slide Number Placeholder 2">
            <a:extLst>
              <a:ext uri="{FF2B5EF4-FFF2-40B4-BE49-F238E27FC236}">
                <a16:creationId xmlns:a16="http://schemas.microsoft.com/office/drawing/2014/main" id="{BECE99FD-E2A3-0CD6-4AB4-A938381809F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2111593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5">
                                            <p:txEl>
                                              <p:pRg st="1" end="1"/>
                                            </p:txEl>
                                          </p:spTgt>
                                        </p:tgtEl>
                                      </p:cBhvr>
                                    </p:animEffect>
                                    <p:set>
                                      <p:cBhvr>
                                        <p:cTn id="7" dur="1" fill="hold">
                                          <p:stCondLst>
                                            <p:cond delay="499"/>
                                          </p:stCondLst>
                                        </p:cTn>
                                        <p:tgtEl>
                                          <p:spTgt spid="35">
                                            <p:txEl>
                                              <p:pRg st="1" end="1"/>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5">
                                            <p:txEl>
                                              <p:pRg st="2" end="2"/>
                                            </p:txEl>
                                          </p:spTgt>
                                        </p:tgtEl>
                                      </p:cBhvr>
                                    </p:animEffect>
                                    <p:set>
                                      <p:cBhvr>
                                        <p:cTn id="10" dur="1" fill="hold">
                                          <p:stCondLst>
                                            <p:cond delay="499"/>
                                          </p:stCondLst>
                                        </p:cTn>
                                        <p:tgtEl>
                                          <p:spTgt spid="35">
                                            <p:txEl>
                                              <p:pRg st="2" end="2"/>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7">
                                            <p:txEl>
                                              <p:pRg st="0" end="0"/>
                                            </p:txEl>
                                          </p:spTgt>
                                        </p:tgtEl>
                                      </p:cBhvr>
                                    </p:animEffect>
                                    <p:set>
                                      <p:cBhvr>
                                        <p:cTn id="13" dur="1" fill="hold">
                                          <p:stCondLst>
                                            <p:cond delay="499"/>
                                          </p:stCondLst>
                                        </p:cTn>
                                        <p:tgtEl>
                                          <p:spTgt spid="37">
                                            <p:txEl>
                                              <p:pRg st="0" end="0"/>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37">
                                            <p:txEl>
                                              <p:pRg st="1" end="1"/>
                                            </p:txEl>
                                          </p:spTgt>
                                        </p:tgtEl>
                                      </p:cBhvr>
                                    </p:animEffect>
                                    <p:set>
                                      <p:cBhvr>
                                        <p:cTn id="16" dur="1" fill="hold">
                                          <p:stCondLst>
                                            <p:cond delay="499"/>
                                          </p:stCondLst>
                                        </p:cTn>
                                        <p:tgtEl>
                                          <p:spTgt spid="37">
                                            <p:txEl>
                                              <p:pRg st="1" end="1"/>
                                            </p:txEl>
                                          </p:spTgt>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37">
                                            <p:txEl>
                                              <p:pRg st="2" end="2"/>
                                            </p:txEl>
                                          </p:spTgt>
                                        </p:tgtEl>
                                      </p:cBhvr>
                                    </p:animEffect>
                                    <p:set>
                                      <p:cBhvr>
                                        <p:cTn id="19" dur="1" fill="hold">
                                          <p:stCondLst>
                                            <p:cond delay="499"/>
                                          </p:stCondLst>
                                        </p:cTn>
                                        <p:tgtEl>
                                          <p:spTgt spid="37">
                                            <p:txEl>
                                              <p:pRg st="2" end="2"/>
                                            </p:txEl>
                                          </p:spTgt>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39">
                                            <p:txEl>
                                              <p:pRg st="0" end="0"/>
                                            </p:txEl>
                                          </p:spTgt>
                                        </p:tgtEl>
                                      </p:cBhvr>
                                    </p:animEffect>
                                    <p:set>
                                      <p:cBhvr>
                                        <p:cTn id="22" dur="1" fill="hold">
                                          <p:stCondLst>
                                            <p:cond delay="499"/>
                                          </p:stCondLst>
                                        </p:cTn>
                                        <p:tgtEl>
                                          <p:spTgt spid="39">
                                            <p:txEl>
                                              <p:pRg st="0" end="0"/>
                                            </p:txEl>
                                          </p:spTgt>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39">
                                            <p:txEl>
                                              <p:pRg st="2" end="2"/>
                                            </p:txEl>
                                          </p:spTgt>
                                        </p:tgtEl>
                                      </p:cBhvr>
                                    </p:animEffect>
                                    <p:set>
                                      <p:cBhvr>
                                        <p:cTn id="25" dur="1" fill="hold">
                                          <p:stCondLst>
                                            <p:cond delay="499"/>
                                          </p:stCondLst>
                                        </p:cTn>
                                        <p:tgtEl>
                                          <p:spTgt spid="39">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59998" y="1552773"/>
            <a:ext cx="11303000" cy="3636316"/>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intentions</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2000" dirty="0">
                <a:cs typeface="Arial" panose="020B0604020202020204" pitchFamily="34" charset="0"/>
              </a:rPr>
              <a:t>To understand how finance options and stamp duty affect the total cost of a car. </a:t>
            </a:r>
          </a:p>
          <a:p>
            <a:pPr marL="342900" indent="-342900">
              <a:lnSpc>
                <a:spcPct val="150000"/>
              </a:lnSpc>
              <a:spcAft>
                <a:spcPts val="600"/>
              </a:spcAft>
              <a:buFont typeface="Arial" panose="020B0604020202020204" pitchFamily="34" charset="0"/>
              <a:buChar char="•"/>
            </a:pPr>
            <a:r>
              <a:rPr lang="en-AU" sz="2000" dirty="0">
                <a:cs typeface="Arial" panose="020B0604020202020204" pitchFamily="34" charset="0"/>
              </a:rPr>
              <a:t>To be able to calculate deposits, repayments, interest, and stamp duty.</a:t>
            </a:r>
          </a:p>
          <a:p>
            <a:pPr>
              <a:lnSpc>
                <a:spcPct val="150000"/>
              </a:lnSpc>
              <a:spcAft>
                <a:spcPts val="6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indent="-342900">
              <a:lnSpc>
                <a:spcPct val="150000"/>
              </a:lnSpc>
              <a:spcAft>
                <a:spcPts val="600"/>
              </a:spcAft>
              <a:buFont typeface="Arial"/>
              <a:buChar char="•"/>
            </a:pPr>
            <a:r>
              <a:rPr lang="en-AU" sz="2000" dirty="0">
                <a:cs typeface="Arial" panose="020B0604020202020204" pitchFamily="34" charset="0"/>
              </a:rPr>
              <a:t>I can explain the key costs of buying a car and why they matter. </a:t>
            </a:r>
            <a:endParaRPr lang="en-AU" sz="2000" dirty="0">
              <a:ea typeface="+mn-lt"/>
              <a:cs typeface="Arial" panose="020B0604020202020204" pitchFamily="34" charset="0"/>
            </a:endParaRPr>
          </a:p>
          <a:p>
            <a:pPr marL="342900" indent="-342900">
              <a:lnSpc>
                <a:spcPct val="150000"/>
              </a:lnSpc>
              <a:spcAft>
                <a:spcPts val="600"/>
              </a:spcAft>
              <a:buFont typeface="Arial"/>
              <a:buChar char="•"/>
            </a:pPr>
            <a:r>
              <a:rPr lang="en-AU" sz="2000" dirty="0">
                <a:ea typeface="+mn-lt"/>
                <a:cs typeface="Arial" panose="020B0604020202020204" pitchFamily="34" charset="0"/>
              </a:rPr>
              <a:t>I can evaluate how finance options affect the overall cost of a car. </a:t>
            </a:r>
          </a:p>
          <a:p>
            <a:pPr marL="342900" indent="-342900">
              <a:lnSpc>
                <a:spcPct val="150000"/>
              </a:lnSpc>
              <a:spcAft>
                <a:spcPts val="600"/>
              </a:spcAft>
              <a:buFont typeface="Arial"/>
              <a:buChar char="•"/>
            </a:pPr>
            <a:r>
              <a:rPr lang="en-AU" sz="2000" dirty="0">
                <a:ea typeface="+mn-lt"/>
                <a:cs typeface="Arial" panose="020B0604020202020204" pitchFamily="34" charset="0"/>
              </a:rPr>
              <a:t>I can calculate the total purchase cost of a car, including deposit, repayments, and stamp duty.</a:t>
            </a:r>
            <a:endParaRPr lang="en-AU" dirty="0">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3648967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3A091-8851-EDB4-FAE1-36FEC402201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3535FC0-5551-27FF-FE15-B97B17435781}"/>
              </a:ext>
            </a:extLst>
          </p:cNvPr>
          <p:cNvSpPr>
            <a:spLocks noGrp="1"/>
          </p:cNvSpPr>
          <p:nvPr>
            <p:ph type="title"/>
          </p:nvPr>
        </p:nvSpPr>
        <p:spPr/>
        <p:txBody>
          <a:bodyPr/>
          <a:lstStyle/>
          <a:p>
            <a:r>
              <a:rPr lang="en-AU">
                <a:latin typeface="+mj-lt"/>
              </a:rPr>
              <a:t>Financing a car (1)</a:t>
            </a:r>
          </a:p>
        </p:txBody>
      </p:sp>
      <p:sp>
        <p:nvSpPr>
          <p:cNvPr id="13" name="Text Placeholder 12">
            <a:extLst>
              <a:ext uri="{FF2B5EF4-FFF2-40B4-BE49-F238E27FC236}">
                <a16:creationId xmlns:a16="http://schemas.microsoft.com/office/drawing/2014/main" id="{57F20919-1CC2-14D7-F18D-E583D6B34F33}"/>
              </a:ext>
            </a:extLst>
          </p:cNvPr>
          <p:cNvSpPr>
            <a:spLocks noGrp="1"/>
          </p:cNvSpPr>
          <p:nvPr>
            <p:ph type="body" sz="quarter" idx="18"/>
          </p:nvPr>
        </p:nvSpPr>
        <p:spPr>
          <a:xfrm>
            <a:off x="360000" y="982520"/>
            <a:ext cx="11483998" cy="356423"/>
          </a:xfrm>
        </p:spPr>
        <p:txBody>
          <a:bodyPr/>
          <a:lstStyle/>
          <a:p>
            <a:r>
              <a:rPr lang="en-AU">
                <a:latin typeface="+mj-lt"/>
              </a:rPr>
              <a:t>Worked example</a:t>
            </a:r>
          </a:p>
        </p:txBody>
      </p:sp>
      <p:sp>
        <p:nvSpPr>
          <p:cNvPr id="12" name="Text Placeholder 11">
            <a:extLst>
              <a:ext uri="{FF2B5EF4-FFF2-40B4-BE49-F238E27FC236}">
                <a16:creationId xmlns:a16="http://schemas.microsoft.com/office/drawing/2014/main" id="{278E6B83-AB3D-8165-31E6-9AC990561307}"/>
              </a:ext>
            </a:extLst>
          </p:cNvPr>
          <p:cNvSpPr>
            <a:spLocks noGrp="1"/>
          </p:cNvSpPr>
          <p:nvPr>
            <p:ph type="body" sz="quarter" idx="17"/>
          </p:nvPr>
        </p:nvSpPr>
        <p:spPr>
          <a:xfrm>
            <a:off x="360000" y="1567086"/>
            <a:ext cx="11472000" cy="4807835"/>
          </a:xfrm>
        </p:spPr>
        <p:txBody>
          <a:bodyPr/>
          <a:lstStyle/>
          <a:p>
            <a:pPr>
              <a:lnSpc>
                <a:spcPct val="100000"/>
              </a:lnSpc>
              <a:spcAft>
                <a:spcPts val="600"/>
              </a:spcAft>
            </a:pPr>
            <a:r>
              <a:rPr lang="en-AU" dirty="0">
                <a:latin typeface="Public Sans" pitchFamily="2" charset="0"/>
              </a:rPr>
              <a:t>Tony wishes to purchase a car for $13 500. Finance is available with a 20% deposit and monthly repayments of $420 for 3 years. Calculate:</a:t>
            </a:r>
          </a:p>
          <a:p>
            <a:pPr marL="457200" indent="-457200">
              <a:lnSpc>
                <a:spcPct val="100000"/>
              </a:lnSpc>
              <a:spcAft>
                <a:spcPts val="600"/>
              </a:spcAft>
              <a:buAutoNum type="alphaLcPeriod"/>
            </a:pPr>
            <a:r>
              <a:rPr lang="en-AU" dirty="0">
                <a:latin typeface="Public Sans" pitchFamily="2" charset="0"/>
              </a:rPr>
              <a:t>the total cost of the finance</a:t>
            </a:r>
          </a:p>
          <a:p>
            <a:pPr marL="457200" indent="-457200">
              <a:lnSpc>
                <a:spcPct val="100000"/>
              </a:lnSpc>
              <a:spcAft>
                <a:spcPts val="600"/>
              </a:spcAft>
              <a:buAutoNum type="alphaLcPeriod"/>
            </a:pPr>
            <a:r>
              <a:rPr lang="en-AU" dirty="0">
                <a:latin typeface="Public Sans" pitchFamily="2" charset="0"/>
              </a:rPr>
              <a:t>the interest that Tony pays</a:t>
            </a:r>
          </a:p>
          <a:p>
            <a:pPr>
              <a:lnSpc>
                <a:spcPct val="100000"/>
              </a:lnSpc>
              <a:spcAft>
                <a:spcPts val="600"/>
              </a:spcAft>
            </a:pPr>
            <a:endParaRPr lang="en-AU" dirty="0">
              <a:latin typeface="+mn-lt"/>
            </a:endParaRPr>
          </a:p>
        </p:txBody>
      </p:sp>
      <p:sp>
        <p:nvSpPr>
          <p:cNvPr id="3" name="Slide Number Placeholder 2">
            <a:extLst>
              <a:ext uri="{FF2B5EF4-FFF2-40B4-BE49-F238E27FC236}">
                <a16:creationId xmlns:a16="http://schemas.microsoft.com/office/drawing/2014/main" id="{B5B80E82-3C9C-086E-5339-A2BF4B33032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a:p>
        </p:txBody>
      </p:sp>
      <p:sp>
        <p:nvSpPr>
          <p:cNvPr id="2" name="Speech Bubble: Rectangle with Corners Rounded 1">
            <a:extLst>
              <a:ext uri="{FF2B5EF4-FFF2-40B4-BE49-F238E27FC236}">
                <a16:creationId xmlns:a16="http://schemas.microsoft.com/office/drawing/2014/main" id="{3219EBFE-0E63-40AA-F40B-2F4774CDE5C6}"/>
              </a:ext>
            </a:extLst>
          </p:cNvPr>
          <p:cNvSpPr/>
          <p:nvPr/>
        </p:nvSpPr>
        <p:spPr>
          <a:xfrm>
            <a:off x="4843487" y="4123482"/>
            <a:ext cx="2157025" cy="1021730"/>
          </a:xfrm>
          <a:prstGeom prst="wedgeRoundRectCallout">
            <a:avLst>
              <a:gd name="adj1" fmla="val -82321"/>
              <a:gd name="adj2" fmla="val 4498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Why are we multiplying by 12?</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14D2617-7B61-BFFA-9C99-56718E3B55B8}"/>
                  </a:ext>
                </a:extLst>
              </p:cNvPr>
              <p:cNvSpPr txBox="1"/>
              <p:nvPr/>
            </p:nvSpPr>
            <p:spPr>
              <a:xfrm>
                <a:off x="359999" y="3222832"/>
                <a:ext cx="4521951" cy="3473168"/>
              </a:xfrm>
              <a:prstGeom prst="rect">
                <a:avLst/>
              </a:prstGeom>
              <a:noFill/>
            </p:spPr>
            <p:txBody>
              <a:bodyPr wrap="none" lIns="144000" tIns="0" rIns="0" bIns="0" rtlCol="0">
                <a:noAutofit/>
              </a:bodyPr>
              <a:lstStyle/>
              <a:p>
                <a:pPr algn="l"/>
                <a:r>
                  <a:rPr lang="en-AU" sz="1800"/>
                  <a:t>Solution:</a:t>
                </a:r>
              </a:p>
              <a:p>
                <a:pPr marL="342900" indent="-342900">
                  <a:lnSpc>
                    <a:spcPct val="150000"/>
                  </a:lnSpc>
                  <a:buAutoNum type="alphaLcPeriod"/>
                </a:pPr>
                <a14:m>
                  <m:oMath xmlns:m="http://schemas.openxmlformats.org/officeDocument/2006/math">
                    <m:r>
                      <a:rPr lang="en-AU" sz="1800" i="1">
                        <a:latin typeface="Cambria Math" panose="02040503050406030204" pitchFamily="18" charset="0"/>
                      </a:rPr>
                      <m:t>𝐹𝑖𝑛𝑎𝑛𝑐𝑒</m:t>
                    </m:r>
                    <m:r>
                      <a:rPr lang="en-AU" sz="1800" i="1">
                        <a:latin typeface="Cambria Math" panose="02040503050406030204" pitchFamily="18" charset="0"/>
                      </a:rPr>
                      <m:t> </m:t>
                    </m:r>
                    <m:r>
                      <a:rPr lang="en-AU" sz="1800" i="1">
                        <a:latin typeface="Cambria Math" panose="02040503050406030204" pitchFamily="18" charset="0"/>
                      </a:rPr>
                      <m:t>𝑐𝑜𝑠𝑡</m:t>
                    </m:r>
                    <m:r>
                      <a:rPr lang="en-AU" sz="1800" i="1">
                        <a:latin typeface="Cambria Math" panose="02040503050406030204" pitchFamily="18" charset="0"/>
                      </a:rPr>
                      <m:t>=</m:t>
                    </m:r>
                    <m:r>
                      <a:rPr lang="en-AU" sz="1800" i="1">
                        <a:latin typeface="Cambria Math" panose="02040503050406030204" pitchFamily="18" charset="0"/>
                      </a:rPr>
                      <m:t>𝐷𝑒𝑝𝑜𝑠𝑖𝑡</m:t>
                    </m:r>
                    <m:r>
                      <a:rPr lang="en-AU" sz="1800" i="1">
                        <a:latin typeface="Cambria Math" panose="02040503050406030204" pitchFamily="18" charset="0"/>
                      </a:rPr>
                      <m:t>+</m:t>
                    </m:r>
                    <m:r>
                      <a:rPr lang="en-AU" sz="1800" i="1">
                        <a:latin typeface="Cambria Math" panose="02040503050406030204" pitchFamily="18" charset="0"/>
                      </a:rPr>
                      <m:t>𝑟𝑒𝑝𝑎𝑦𝑚𝑒𝑛𝑡𝑠</m:t>
                    </m:r>
                  </m:oMath>
                </a14:m>
                <a:r>
                  <a:rPr lang="en-AU" sz="1800" i="1">
                    <a:latin typeface="Cambria Math" panose="02040503050406030204" pitchFamily="18" charset="0"/>
                  </a:rPr>
                  <a:t> </a:t>
                </a:r>
              </a:p>
              <a:p>
                <a:pPr>
                  <a:lnSpc>
                    <a:spcPct val="150000"/>
                  </a:lnSpc>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𝐷𝑒𝑝𝑜𝑠𝑖𝑡</m:t>
                      </m:r>
                      <m:r>
                        <m:rPr>
                          <m:aln/>
                        </m:rPr>
                        <a:rPr lang="en-AU" sz="1800" b="0" i="1" smtClean="0">
                          <a:latin typeface="Cambria Math" panose="02040503050406030204" pitchFamily="18" charset="0"/>
                        </a:rPr>
                        <m:t>=</m:t>
                      </m:r>
                      <m:r>
                        <a:rPr lang="en-AU" sz="1800" b="0" i="1" smtClean="0">
                          <a:latin typeface="Cambria Math" panose="02040503050406030204" pitchFamily="18" charset="0"/>
                        </a:rPr>
                        <m:t>20%×13 500</m:t>
                      </m:r>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$2 700</m:t>
                      </m:r>
                    </m:oMath>
                  </m:oMathPara>
                </a14:m>
                <a:endParaRPr lang="en-AU" sz="1800" b="0" i="1">
                  <a:latin typeface="Cambria Math" panose="020405030504060302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𝑅𝑒𝑝𝑎𝑦𝑚𝑒𝑛𝑡𝑠</m:t>
                      </m:r>
                      <m:r>
                        <m:rPr>
                          <m:aln/>
                        </m:rPr>
                        <a:rPr lang="en-AU" sz="1800" b="0" i="1" smtClean="0">
                          <a:latin typeface="Cambria Math" panose="02040503050406030204" pitchFamily="18" charset="0"/>
                        </a:rPr>
                        <m:t>=</m:t>
                      </m:r>
                      <m:r>
                        <a:rPr lang="en-AU" sz="1800" b="0" i="1" smtClean="0">
                          <a:latin typeface="Cambria Math" panose="02040503050406030204" pitchFamily="18" charset="0"/>
                        </a:rPr>
                        <m:t>420</m:t>
                      </m:r>
                      <m:r>
                        <a:rPr lang="en-AU" sz="1800" b="0" i="1" smtClean="0">
                          <a:latin typeface="Cambria Math" panose="02040503050406030204" pitchFamily="18" charset="0"/>
                          <a:ea typeface="Cambria Math" panose="02040503050406030204" pitchFamily="18" charset="0"/>
                        </a:rPr>
                        <m:t>×3×12</m:t>
                      </m:r>
                    </m:oMath>
                    <m:oMath xmlns:m="http://schemas.openxmlformats.org/officeDocument/2006/math">
                      <m:r>
                        <m:rPr>
                          <m:aln/>
                        </m:rP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$15 120</m:t>
                      </m:r>
                    </m:oMath>
                  </m:oMathPara>
                </a14:m>
                <a:br>
                  <a:rPr lang="en-AU" sz="1800"/>
                </a:br>
                <a:endParaRPr lang="en-AU" sz="1800" b="0" i="1">
                  <a:latin typeface="Cambria Math" panose="02040503050406030204" pitchFamily="18" charset="0"/>
                </a:endParaRPr>
              </a:p>
              <a:p>
                <a:pPr algn="l">
                  <a:lnSpc>
                    <a:spcPct val="150000"/>
                  </a:lnSpc>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𝐹𝑖𝑛𝑎𝑛𝑐𝑒</m:t>
                      </m:r>
                      <m:r>
                        <a:rPr lang="en-AU" sz="1800" b="0" i="1" smtClean="0">
                          <a:latin typeface="Cambria Math" panose="02040503050406030204" pitchFamily="18" charset="0"/>
                        </a:rPr>
                        <m:t> </m:t>
                      </m:r>
                      <m:r>
                        <a:rPr lang="en-AU" sz="1800" b="0" i="1" smtClean="0">
                          <a:latin typeface="Cambria Math" panose="02040503050406030204" pitchFamily="18" charset="0"/>
                        </a:rPr>
                        <m:t>𝑐𝑜𝑠𝑡</m:t>
                      </m:r>
                      <m:r>
                        <m:rPr>
                          <m:aln/>
                        </m:rPr>
                        <a:rPr lang="en-AU" sz="1800" b="0" i="1" smtClean="0">
                          <a:latin typeface="Cambria Math" panose="02040503050406030204" pitchFamily="18" charset="0"/>
                        </a:rPr>
                        <m:t>=</m:t>
                      </m:r>
                      <m:r>
                        <a:rPr lang="en-AU" sz="1800" b="0" i="1" smtClean="0">
                          <a:latin typeface="Cambria Math" panose="02040503050406030204" pitchFamily="18" charset="0"/>
                        </a:rPr>
                        <m:t>𝐷𝑒𝑝𝑜𝑠𝑖𝑡</m:t>
                      </m:r>
                      <m:r>
                        <a:rPr lang="en-AU" sz="1800" b="0" i="1" smtClean="0">
                          <a:latin typeface="Cambria Math" panose="02040503050406030204" pitchFamily="18" charset="0"/>
                        </a:rPr>
                        <m:t>+</m:t>
                      </m:r>
                      <m:r>
                        <a:rPr lang="en-AU" sz="1800" b="0" i="1" smtClean="0">
                          <a:latin typeface="Cambria Math" panose="02040503050406030204" pitchFamily="18" charset="0"/>
                        </a:rPr>
                        <m:t>𝑟𝑒𝑝𝑎𝑦𝑚𝑒𝑛𝑡𝑠</m:t>
                      </m:r>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2 700+15 120</m:t>
                      </m:r>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$17820</m:t>
                      </m:r>
                    </m:oMath>
                  </m:oMathPara>
                </a14:m>
                <a:br>
                  <a:rPr lang="en-AU" sz="1800" b="0" i="1">
                    <a:latin typeface="Cambria Math" panose="02040503050406030204" pitchFamily="18" charset="0"/>
                  </a:rPr>
                </a:br>
                <a:endParaRPr lang="en-AU" sz="1800"/>
              </a:p>
            </p:txBody>
          </p:sp>
        </mc:Choice>
        <mc:Fallback xmlns="">
          <p:sp>
            <p:nvSpPr>
              <p:cNvPr id="5" name="TextBox 4">
                <a:extLst>
                  <a:ext uri="{FF2B5EF4-FFF2-40B4-BE49-F238E27FC236}">
                    <a16:creationId xmlns:a16="http://schemas.microsoft.com/office/drawing/2014/main" id="{B14D2617-7B61-BFFA-9C99-56718E3B55B8}"/>
                  </a:ext>
                </a:extLst>
              </p:cNvPr>
              <p:cNvSpPr txBox="1">
                <a:spLocks noRot="1" noChangeAspect="1" noMove="1" noResize="1" noEditPoints="1" noAdjustHandles="1" noChangeArrowheads="1" noChangeShapeType="1" noTextEdit="1"/>
              </p:cNvSpPr>
              <p:nvPr/>
            </p:nvSpPr>
            <p:spPr>
              <a:xfrm>
                <a:off x="359999" y="3222832"/>
                <a:ext cx="4521951" cy="3473168"/>
              </a:xfrm>
              <a:prstGeom prst="rect">
                <a:avLst/>
              </a:prstGeom>
              <a:blipFill>
                <a:blip r:embed="rId3"/>
                <a:stretch>
                  <a:fillRect t="-2285" b="-3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2BF06D8-8900-8CFA-3830-91E4D474ACAE}"/>
                  </a:ext>
                </a:extLst>
              </p:cNvPr>
              <p:cNvSpPr txBox="1"/>
              <p:nvPr/>
            </p:nvSpPr>
            <p:spPr>
              <a:xfrm>
                <a:off x="6962049" y="3222832"/>
                <a:ext cx="4521951" cy="1482543"/>
              </a:xfrm>
              <a:prstGeom prst="rect">
                <a:avLst/>
              </a:prstGeom>
              <a:noFill/>
            </p:spPr>
            <p:txBody>
              <a:bodyPr wrap="none" lIns="0" tIns="0" rIns="0" bIns="0" rtlCol="0">
                <a:noAutofit/>
              </a:bodyPr>
              <a:lstStyle/>
              <a:p>
                <a:pPr algn="l"/>
                <a:r>
                  <a:rPr lang="en-AU" sz="1800"/>
                  <a:t>Solution:</a:t>
                </a:r>
              </a:p>
              <a:p>
                <a:pPr algn="l"/>
                <a:endParaRPr lang="en-AU" sz="1800"/>
              </a:p>
              <a:p>
                <a:pPr algn="l">
                  <a:lnSpc>
                    <a:spcPct val="150000"/>
                  </a:lnSpc>
                </a:pPr>
                <a14:m>
                  <m:oMathPara xmlns:m="http://schemas.openxmlformats.org/officeDocument/2006/math">
                    <m:oMathParaPr>
                      <m:jc m:val="centerGroup"/>
                    </m:oMathParaPr>
                    <m:oMath xmlns:m="http://schemas.openxmlformats.org/officeDocument/2006/math">
                      <m:r>
                        <a:rPr lang="en-AU" sz="1800" i="1" dirty="0" smtClean="0">
                          <a:latin typeface="Cambria Math" panose="02040503050406030204" pitchFamily="18" charset="0"/>
                        </a:rPr>
                        <m:t>𝑏</m:t>
                      </m:r>
                      <m:r>
                        <a:rPr lang="en-AU" sz="1800" i="1" dirty="0" smtClean="0">
                          <a:latin typeface="Cambria Math" panose="02040503050406030204" pitchFamily="18" charset="0"/>
                        </a:rPr>
                        <m:t>. </m:t>
                      </m:r>
                      <m:r>
                        <a:rPr lang="en-AU" sz="1800" b="0" i="1" smtClean="0">
                          <a:latin typeface="Cambria Math" panose="02040503050406030204" pitchFamily="18" charset="0"/>
                        </a:rPr>
                        <m:t>𝐼𝑛𝑡𝑒𝑟𝑒𝑠𝑡</m:t>
                      </m:r>
                      <m:r>
                        <m:rPr>
                          <m:aln/>
                        </m:rPr>
                        <a:rPr lang="en-AU" sz="1800" b="0" i="1" smtClean="0">
                          <a:latin typeface="Cambria Math" panose="02040503050406030204" pitchFamily="18" charset="0"/>
                        </a:rPr>
                        <m:t>=</m:t>
                      </m:r>
                      <m:r>
                        <a:rPr lang="en-AU" sz="1800" b="0" i="1" smtClean="0">
                          <a:latin typeface="Cambria Math" panose="02040503050406030204" pitchFamily="18" charset="0"/>
                        </a:rPr>
                        <m:t>𝑓𝑖𝑛𝑎𝑛𝑐𝑒</m:t>
                      </m:r>
                      <m:r>
                        <a:rPr lang="en-AU" sz="1800" b="0" i="1" smtClean="0">
                          <a:latin typeface="Cambria Math" panose="02040503050406030204" pitchFamily="18" charset="0"/>
                        </a:rPr>
                        <m:t> </m:t>
                      </m:r>
                      <m:r>
                        <a:rPr lang="en-AU" sz="1800" b="0" i="1" smtClean="0">
                          <a:latin typeface="Cambria Math" panose="02040503050406030204" pitchFamily="18" charset="0"/>
                        </a:rPr>
                        <m:t>𝑐𝑜𝑠𝑡</m:t>
                      </m:r>
                      <m:r>
                        <a:rPr lang="en-AU" sz="1800" b="0" i="1" smtClean="0">
                          <a:latin typeface="Cambria Math" panose="02040503050406030204" pitchFamily="18" charset="0"/>
                        </a:rPr>
                        <m:t>−</m:t>
                      </m:r>
                      <m:r>
                        <a:rPr lang="en-AU" sz="1800" b="0" i="1" smtClean="0">
                          <a:latin typeface="Cambria Math" panose="02040503050406030204" pitchFamily="18" charset="0"/>
                        </a:rPr>
                        <m:t>𝑝𝑢𝑟𝑐h𝑎𝑠𝑒</m:t>
                      </m:r>
                      <m:r>
                        <a:rPr lang="en-AU" sz="1800" b="0" i="1" smtClean="0">
                          <a:latin typeface="Cambria Math" panose="02040503050406030204" pitchFamily="18" charset="0"/>
                        </a:rPr>
                        <m:t> </m:t>
                      </m:r>
                      <m:r>
                        <a:rPr lang="en-AU" sz="1800" b="0" i="1" smtClean="0">
                          <a:latin typeface="Cambria Math" panose="02040503050406030204" pitchFamily="18" charset="0"/>
                        </a:rPr>
                        <m:t>𝑝𝑟𝑖𝑐𝑒</m:t>
                      </m:r>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17 820−13 500</m:t>
                      </m:r>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$4 320</m:t>
                      </m:r>
                    </m:oMath>
                  </m:oMathPara>
                </a14:m>
                <a:endParaRPr lang="en-AU" sz="1800"/>
              </a:p>
            </p:txBody>
          </p:sp>
        </mc:Choice>
        <mc:Fallback xmlns="">
          <p:sp>
            <p:nvSpPr>
              <p:cNvPr id="6" name="TextBox 5">
                <a:extLst>
                  <a:ext uri="{FF2B5EF4-FFF2-40B4-BE49-F238E27FC236}">
                    <a16:creationId xmlns:a16="http://schemas.microsoft.com/office/drawing/2014/main" id="{92BF06D8-8900-8CFA-3830-91E4D474ACAE}"/>
                  </a:ext>
                </a:extLst>
              </p:cNvPr>
              <p:cNvSpPr txBox="1">
                <a:spLocks noRot="1" noChangeAspect="1" noMove="1" noResize="1" noEditPoints="1" noAdjustHandles="1" noChangeArrowheads="1" noChangeShapeType="1" noTextEdit="1"/>
              </p:cNvSpPr>
              <p:nvPr/>
            </p:nvSpPr>
            <p:spPr>
              <a:xfrm>
                <a:off x="6962049" y="3222832"/>
                <a:ext cx="4521951" cy="1482543"/>
              </a:xfrm>
              <a:prstGeom prst="rect">
                <a:avLst/>
              </a:prstGeom>
              <a:blipFill>
                <a:blip r:embed="rId4"/>
                <a:stretch>
                  <a:fillRect l="-3100" t="-5350" b="-14815"/>
                </a:stretch>
              </a:blipFill>
            </p:spPr>
            <p:txBody>
              <a:bodyPr/>
              <a:lstStyle/>
              <a:p>
                <a:r>
                  <a:rPr lang="en-US">
                    <a:noFill/>
                  </a:rPr>
                  <a:t> </a:t>
                </a:r>
              </a:p>
            </p:txBody>
          </p:sp>
        </mc:Fallback>
      </mc:AlternateContent>
      <p:sp>
        <p:nvSpPr>
          <p:cNvPr id="8" name="Speech Bubble: Rectangle with Corners Rounded 7">
            <a:extLst>
              <a:ext uri="{FF2B5EF4-FFF2-40B4-BE49-F238E27FC236}">
                <a16:creationId xmlns:a16="http://schemas.microsoft.com/office/drawing/2014/main" id="{C221BEAF-4CC4-17E9-8691-263CAE5F56A6}"/>
              </a:ext>
            </a:extLst>
          </p:cNvPr>
          <p:cNvSpPr/>
          <p:nvPr/>
        </p:nvSpPr>
        <p:spPr>
          <a:xfrm>
            <a:off x="9175399" y="5145212"/>
            <a:ext cx="1873406" cy="1352788"/>
          </a:xfrm>
          <a:prstGeom prst="wedgeRoundRectCallout">
            <a:avLst>
              <a:gd name="adj1" fmla="val -27266"/>
              <a:gd name="adj2" fmla="val -10201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Why is the purchase price subtracted?</a:t>
            </a:r>
          </a:p>
        </p:txBody>
      </p:sp>
    </p:spTree>
    <p:extLst>
      <p:ext uri="{BB962C8B-B14F-4D97-AF65-F5344CB8AC3E}">
        <p14:creationId xmlns:p14="http://schemas.microsoft.com/office/powerpoint/2010/main" val="692601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2C25B-8B66-0ECE-7950-675FACDFAD9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6503693-D18A-128B-EB5C-F478A364B947}"/>
              </a:ext>
            </a:extLst>
          </p:cNvPr>
          <p:cNvSpPr>
            <a:spLocks noGrp="1"/>
          </p:cNvSpPr>
          <p:nvPr>
            <p:ph type="title"/>
          </p:nvPr>
        </p:nvSpPr>
        <p:spPr/>
        <p:txBody>
          <a:bodyPr/>
          <a:lstStyle/>
          <a:p>
            <a:r>
              <a:rPr lang="en-AU">
                <a:latin typeface="+mj-lt"/>
              </a:rPr>
              <a:t>Financing a car (2)</a:t>
            </a:r>
          </a:p>
        </p:txBody>
      </p:sp>
      <p:sp>
        <p:nvSpPr>
          <p:cNvPr id="13" name="Text Placeholder 12">
            <a:extLst>
              <a:ext uri="{FF2B5EF4-FFF2-40B4-BE49-F238E27FC236}">
                <a16:creationId xmlns:a16="http://schemas.microsoft.com/office/drawing/2014/main" id="{38777431-0ED5-E195-9F36-1E12D972AB49}"/>
              </a:ext>
            </a:extLst>
          </p:cNvPr>
          <p:cNvSpPr>
            <a:spLocks noGrp="1"/>
          </p:cNvSpPr>
          <p:nvPr>
            <p:ph type="body" sz="quarter" idx="18"/>
          </p:nvPr>
        </p:nvSpPr>
        <p:spPr>
          <a:xfrm>
            <a:off x="360000" y="982520"/>
            <a:ext cx="11483998" cy="356423"/>
          </a:xfrm>
        </p:spPr>
        <p:txBody>
          <a:bodyPr/>
          <a:lstStyle/>
          <a:p>
            <a:r>
              <a:rPr lang="en-AU">
                <a:latin typeface="+mj-lt"/>
              </a:rPr>
              <a:t>Your turn</a:t>
            </a:r>
          </a:p>
        </p:txBody>
      </p:sp>
      <p:sp>
        <p:nvSpPr>
          <p:cNvPr id="12" name="Text Placeholder 11">
            <a:extLst>
              <a:ext uri="{FF2B5EF4-FFF2-40B4-BE49-F238E27FC236}">
                <a16:creationId xmlns:a16="http://schemas.microsoft.com/office/drawing/2014/main" id="{39F2379E-F9AF-B973-2F5E-EB5FE0F178F0}"/>
              </a:ext>
            </a:extLst>
          </p:cNvPr>
          <p:cNvSpPr>
            <a:spLocks noGrp="1"/>
          </p:cNvSpPr>
          <p:nvPr>
            <p:ph type="body" sz="quarter" idx="17"/>
          </p:nvPr>
        </p:nvSpPr>
        <p:spPr>
          <a:xfrm>
            <a:off x="360000" y="1415862"/>
            <a:ext cx="11484000" cy="5365937"/>
          </a:xfrm>
        </p:spPr>
        <p:txBody>
          <a:bodyPr/>
          <a:lstStyle/>
          <a:p>
            <a:pPr>
              <a:lnSpc>
                <a:spcPct val="100000"/>
              </a:lnSpc>
              <a:spcAft>
                <a:spcPts val="600"/>
              </a:spcAft>
            </a:pPr>
            <a:r>
              <a:rPr lang="en-AU" dirty="0">
                <a:latin typeface="+mn-lt"/>
              </a:rPr>
              <a:t>Paulie wishes to purchase a car for $29 250. Finance is available with a 25% deposit and monthly repayments of $455 for 5 years. Calculate: </a:t>
            </a:r>
          </a:p>
          <a:p>
            <a:pPr marL="457200" indent="-457200">
              <a:lnSpc>
                <a:spcPct val="100000"/>
              </a:lnSpc>
              <a:spcAft>
                <a:spcPts val="600"/>
              </a:spcAft>
              <a:buAutoNum type="alphaLcPeriod"/>
            </a:pPr>
            <a:r>
              <a:rPr lang="en-AU" dirty="0">
                <a:latin typeface="+mn-lt"/>
              </a:rPr>
              <a:t>the total cost of the finance</a:t>
            </a:r>
          </a:p>
          <a:p>
            <a:pPr marL="457200" indent="-457200">
              <a:lnSpc>
                <a:spcPct val="100000"/>
              </a:lnSpc>
              <a:spcAft>
                <a:spcPts val="600"/>
              </a:spcAft>
              <a:buAutoNum type="alphaLcPeriod"/>
            </a:pPr>
            <a:r>
              <a:rPr lang="en-AU" dirty="0">
                <a:latin typeface="+mn-lt"/>
              </a:rPr>
              <a:t>the interest that Paulie pays</a:t>
            </a:r>
          </a:p>
          <a:p>
            <a:pPr>
              <a:lnSpc>
                <a:spcPct val="100000"/>
              </a:lnSpc>
              <a:spcAft>
                <a:spcPts val="600"/>
              </a:spcAft>
            </a:pPr>
            <a:endParaRPr lang="en-AU" dirty="0">
              <a:latin typeface="+mn-lt"/>
            </a:endParaRPr>
          </a:p>
        </p:txBody>
      </p:sp>
      <p:sp>
        <p:nvSpPr>
          <p:cNvPr id="3" name="Slide Number Placeholder 2">
            <a:extLst>
              <a:ext uri="{FF2B5EF4-FFF2-40B4-BE49-F238E27FC236}">
                <a16:creationId xmlns:a16="http://schemas.microsoft.com/office/drawing/2014/main" id="{6610763F-949C-B6AD-FD38-62D3E495E58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1BFF3FE-0829-D7AC-F6B2-CFA23FF1A8C5}"/>
                  </a:ext>
                </a:extLst>
              </p:cNvPr>
              <p:cNvSpPr txBox="1"/>
              <p:nvPr/>
            </p:nvSpPr>
            <p:spPr>
              <a:xfrm>
                <a:off x="360000" y="2876024"/>
                <a:ext cx="4459650" cy="3810525"/>
              </a:xfrm>
              <a:prstGeom prst="rect">
                <a:avLst/>
              </a:prstGeom>
              <a:noFill/>
            </p:spPr>
            <p:txBody>
              <a:bodyPr wrap="none" lIns="72000" tIns="0" rIns="0" bIns="0" rtlCol="0">
                <a:noAutofit/>
              </a:bodyPr>
              <a:lstStyle/>
              <a:p>
                <a:pPr algn="l"/>
                <a:r>
                  <a:rPr lang="en-AU" sz="1800" dirty="0"/>
                  <a:t>Solution:</a:t>
                </a:r>
              </a:p>
              <a:p>
                <a:pPr marL="342900" indent="-342900">
                  <a:lnSpc>
                    <a:spcPct val="150000"/>
                  </a:lnSpc>
                  <a:buAutoNum type="alphaLcPeriod"/>
                </a:pPr>
                <a14:m>
                  <m:oMath xmlns:m="http://schemas.openxmlformats.org/officeDocument/2006/math">
                    <m:r>
                      <a:rPr lang="en-AU" sz="1800" i="1">
                        <a:latin typeface="Cambria Math" panose="02040503050406030204" pitchFamily="18" charset="0"/>
                      </a:rPr>
                      <m:t>𝐹𝑖𝑛𝑎𝑛𝑐𝑒</m:t>
                    </m:r>
                    <m:r>
                      <a:rPr lang="en-AU" sz="1800" i="1">
                        <a:latin typeface="Cambria Math" panose="02040503050406030204" pitchFamily="18" charset="0"/>
                      </a:rPr>
                      <m:t> </m:t>
                    </m:r>
                    <m:r>
                      <a:rPr lang="en-AU" sz="1800" i="1">
                        <a:latin typeface="Cambria Math" panose="02040503050406030204" pitchFamily="18" charset="0"/>
                      </a:rPr>
                      <m:t>𝑐𝑜𝑠𝑡</m:t>
                    </m:r>
                    <m:r>
                      <a:rPr lang="en-AU" sz="1800" i="1">
                        <a:latin typeface="Cambria Math" panose="02040503050406030204" pitchFamily="18" charset="0"/>
                      </a:rPr>
                      <m:t>=</m:t>
                    </m:r>
                    <m:r>
                      <a:rPr lang="en-AU" sz="1800" i="1">
                        <a:latin typeface="Cambria Math" panose="02040503050406030204" pitchFamily="18" charset="0"/>
                      </a:rPr>
                      <m:t>𝐷𝑒𝑝𝑜𝑠𝑖𝑡</m:t>
                    </m:r>
                    <m:r>
                      <a:rPr lang="en-AU" sz="1800" i="1">
                        <a:latin typeface="Cambria Math" panose="02040503050406030204" pitchFamily="18" charset="0"/>
                      </a:rPr>
                      <m:t>+</m:t>
                    </m:r>
                    <m:r>
                      <a:rPr lang="en-AU" sz="1800" i="1">
                        <a:latin typeface="Cambria Math" panose="02040503050406030204" pitchFamily="18" charset="0"/>
                      </a:rPr>
                      <m:t>𝑟𝑒𝑝𝑎𝑦𝑚𝑒𝑛𝑡𝑠</m:t>
                    </m:r>
                  </m:oMath>
                </a14:m>
                <a:endParaRPr lang="en-AU" sz="1800" i="1" dirty="0">
                  <a:latin typeface="Cambria Math" panose="02040503050406030204" pitchFamily="18" charset="0"/>
                </a:endParaRPr>
              </a:p>
              <a:p>
                <a:pPr>
                  <a:lnSpc>
                    <a:spcPct val="150000"/>
                  </a:lnSpc>
                  <a:spcAft>
                    <a:spcPts val="1200"/>
                  </a:spcAft>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𝐷𝑒𝑝𝑜𝑠𝑖𝑡</m:t>
                      </m:r>
                      <m:r>
                        <m:rPr>
                          <m:aln/>
                        </m:rPr>
                        <a:rPr lang="en-AU" sz="1800" b="0" i="1" smtClean="0">
                          <a:latin typeface="Cambria Math" panose="02040503050406030204" pitchFamily="18" charset="0"/>
                        </a:rPr>
                        <m:t>=</m:t>
                      </m:r>
                      <m:r>
                        <a:rPr lang="en-AU" sz="1800" b="0" i="1" smtClean="0">
                          <a:latin typeface="Cambria Math" panose="02040503050406030204" pitchFamily="18" charset="0"/>
                        </a:rPr>
                        <m:t>25%×29 250</m:t>
                      </m:r>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$7 312.50</m:t>
                      </m:r>
                    </m:oMath>
                  </m:oMathPara>
                </a14:m>
                <a:endParaRPr lang="en-AU" sz="1800" b="0" i="1" dirty="0">
                  <a:latin typeface="Cambria Math" panose="02040503050406030204" pitchFamily="18" charset="0"/>
                </a:endParaRPr>
              </a:p>
              <a:p>
                <a:pPr>
                  <a:lnSpc>
                    <a:spcPct val="150000"/>
                  </a:lnSpc>
                  <a:spcAft>
                    <a:spcPts val="1200"/>
                  </a:spcAft>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𝑅𝑒𝑝𝑎𝑦𝑚𝑒𝑛𝑡𝑠</m:t>
                      </m:r>
                      <m:r>
                        <m:rPr>
                          <m:aln/>
                        </m:rPr>
                        <a:rPr lang="en-AU" sz="1800" b="0" i="1" smtClean="0">
                          <a:latin typeface="Cambria Math" panose="02040503050406030204" pitchFamily="18" charset="0"/>
                        </a:rPr>
                        <m:t>=</m:t>
                      </m:r>
                      <m:r>
                        <a:rPr lang="en-AU" sz="1800" b="0" i="1" smtClean="0">
                          <a:latin typeface="Cambria Math" panose="02040503050406030204" pitchFamily="18" charset="0"/>
                        </a:rPr>
                        <m:t>455</m:t>
                      </m:r>
                      <m:r>
                        <a:rPr lang="en-AU" sz="1800" b="0" i="1" smtClean="0">
                          <a:latin typeface="Cambria Math" panose="02040503050406030204" pitchFamily="18" charset="0"/>
                          <a:ea typeface="Cambria Math" panose="02040503050406030204" pitchFamily="18" charset="0"/>
                        </a:rPr>
                        <m:t>×5×12</m:t>
                      </m:r>
                    </m:oMath>
                    <m:oMath xmlns:m="http://schemas.openxmlformats.org/officeDocument/2006/math">
                      <m:r>
                        <m:rPr>
                          <m:aln/>
                        </m:rP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$27 300</m:t>
                      </m:r>
                    </m:oMath>
                  </m:oMathPara>
                </a14:m>
                <a:endParaRPr lang="en-AU" sz="1800" b="0" i="1" dirty="0">
                  <a:latin typeface="Cambria Math" panose="020405030504060302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𝐹𝑖𝑛𝑎𝑛𝑐𝑒</m:t>
                      </m:r>
                      <m:r>
                        <a:rPr lang="en-AU" sz="1800" b="0" i="1" smtClean="0">
                          <a:latin typeface="Cambria Math" panose="02040503050406030204" pitchFamily="18" charset="0"/>
                        </a:rPr>
                        <m:t> </m:t>
                      </m:r>
                      <m:r>
                        <a:rPr lang="en-AU" sz="1800" b="0" i="1" smtClean="0">
                          <a:latin typeface="Cambria Math" panose="02040503050406030204" pitchFamily="18" charset="0"/>
                        </a:rPr>
                        <m:t>𝑐𝑜𝑠𝑡</m:t>
                      </m:r>
                      <m:r>
                        <m:rPr>
                          <m:aln/>
                        </m:rPr>
                        <a:rPr lang="en-AU" sz="1800" b="0" i="1" smtClean="0">
                          <a:latin typeface="Cambria Math" panose="02040503050406030204" pitchFamily="18" charset="0"/>
                        </a:rPr>
                        <m:t>=</m:t>
                      </m:r>
                      <m:r>
                        <a:rPr lang="en-AU" sz="1800" b="0" i="1" smtClean="0">
                          <a:latin typeface="Cambria Math" panose="02040503050406030204" pitchFamily="18" charset="0"/>
                        </a:rPr>
                        <m:t>𝑑𝑒𝑝𝑜𝑠𝑖𝑡</m:t>
                      </m:r>
                      <m:r>
                        <a:rPr lang="en-AU" sz="1800" b="0" i="1" smtClean="0">
                          <a:latin typeface="Cambria Math" panose="02040503050406030204" pitchFamily="18" charset="0"/>
                        </a:rPr>
                        <m:t>+</m:t>
                      </m:r>
                      <m:r>
                        <a:rPr lang="en-AU" sz="1800" b="0" i="1" smtClean="0">
                          <a:latin typeface="Cambria Math" panose="02040503050406030204" pitchFamily="18" charset="0"/>
                        </a:rPr>
                        <m:t>𝑟𝑒𝑝𝑎𝑦𝑚𝑒𝑛𝑡𝑠</m:t>
                      </m:r>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7 312.50+27 300</m:t>
                      </m:r>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$34 612.50</m:t>
                      </m:r>
                    </m:oMath>
                  </m:oMathPara>
                </a14:m>
                <a:endParaRPr lang="en-AU" sz="1800" b="0" i="1" dirty="0">
                  <a:latin typeface="Cambria Math" panose="02040503050406030204" pitchFamily="18" charset="0"/>
                </a:endParaRPr>
              </a:p>
            </p:txBody>
          </p:sp>
        </mc:Choice>
        <mc:Fallback xmlns="">
          <p:sp>
            <p:nvSpPr>
              <p:cNvPr id="5" name="TextBox 4">
                <a:extLst>
                  <a:ext uri="{FF2B5EF4-FFF2-40B4-BE49-F238E27FC236}">
                    <a16:creationId xmlns:a16="http://schemas.microsoft.com/office/drawing/2014/main" id="{A1BFF3FE-0829-D7AC-F6B2-CFA23FF1A8C5}"/>
                  </a:ext>
                </a:extLst>
              </p:cNvPr>
              <p:cNvSpPr txBox="1">
                <a:spLocks noRot="1" noChangeAspect="1" noMove="1" noResize="1" noEditPoints="1" noAdjustHandles="1" noChangeArrowheads="1" noChangeShapeType="1" noTextEdit="1"/>
              </p:cNvSpPr>
              <p:nvPr/>
            </p:nvSpPr>
            <p:spPr>
              <a:xfrm>
                <a:off x="360000" y="2876024"/>
                <a:ext cx="4459650" cy="3810525"/>
              </a:xfrm>
              <a:prstGeom prst="rect">
                <a:avLst/>
              </a:prstGeom>
              <a:blipFill>
                <a:blip r:embed="rId3"/>
                <a:stretch>
                  <a:fillRect l="-1639" t="-208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A078B51-0AC7-ACDA-2D78-892C40ECAA86}"/>
                  </a:ext>
                </a:extLst>
              </p:cNvPr>
              <p:cNvSpPr txBox="1"/>
              <p:nvPr/>
            </p:nvSpPr>
            <p:spPr>
              <a:xfrm>
                <a:off x="6646524" y="2876024"/>
                <a:ext cx="4837476" cy="1648351"/>
              </a:xfrm>
              <a:prstGeom prst="rect">
                <a:avLst/>
              </a:prstGeom>
              <a:noFill/>
            </p:spPr>
            <p:txBody>
              <a:bodyPr wrap="none" lIns="0" tIns="0" rIns="0" bIns="0" rtlCol="0">
                <a:noAutofit/>
              </a:bodyPr>
              <a:lstStyle/>
              <a:p>
                <a:pPr algn="l">
                  <a:lnSpc>
                    <a:spcPct val="150000"/>
                  </a:lnSpc>
                </a:pPr>
                <a:r>
                  <a:rPr lang="en-AU" sz="1800"/>
                  <a:t>Solution:</a:t>
                </a:r>
              </a:p>
              <a:p>
                <a:pPr algn="l">
                  <a:lnSpc>
                    <a:spcPct val="150000"/>
                  </a:lnSpc>
                </a:pPr>
                <a14:m>
                  <m:oMathPara xmlns:m="http://schemas.openxmlformats.org/officeDocument/2006/math">
                    <m:oMathParaPr>
                      <m:jc m:val="centerGroup"/>
                    </m:oMathParaPr>
                    <m:oMath xmlns:m="http://schemas.openxmlformats.org/officeDocument/2006/math">
                      <m:r>
                        <a:rPr lang="en-AU" sz="1800" i="1" dirty="0" smtClean="0">
                          <a:latin typeface="Cambria Math" panose="02040503050406030204" pitchFamily="18" charset="0"/>
                        </a:rPr>
                        <m:t>𝑏</m:t>
                      </m:r>
                      <m:r>
                        <a:rPr lang="en-AU" sz="1800" i="1" dirty="0" smtClean="0">
                          <a:latin typeface="Cambria Math" panose="02040503050406030204" pitchFamily="18" charset="0"/>
                        </a:rPr>
                        <m:t>.   </m:t>
                      </m:r>
                      <m:r>
                        <a:rPr lang="en-AU" sz="1800" b="0" i="1" smtClean="0">
                          <a:latin typeface="Cambria Math" panose="02040503050406030204" pitchFamily="18" charset="0"/>
                        </a:rPr>
                        <m:t>𝐼𝑛𝑡𝑒𝑟𝑒𝑠𝑡</m:t>
                      </m:r>
                      <m:r>
                        <m:rPr>
                          <m:aln/>
                        </m:rPr>
                        <a:rPr lang="en-AU" sz="1800" b="0" i="1" smtClean="0">
                          <a:latin typeface="Cambria Math" panose="02040503050406030204" pitchFamily="18" charset="0"/>
                        </a:rPr>
                        <m:t>=</m:t>
                      </m:r>
                      <m:r>
                        <a:rPr lang="en-AU" sz="1800" b="0" i="1" smtClean="0">
                          <a:latin typeface="Cambria Math" panose="02040503050406030204" pitchFamily="18" charset="0"/>
                        </a:rPr>
                        <m:t>𝑓𝑖𝑛𝑎𝑛𝑐𝑒</m:t>
                      </m:r>
                      <m:r>
                        <a:rPr lang="en-AU" sz="1800" b="0" i="1" smtClean="0">
                          <a:latin typeface="Cambria Math" panose="02040503050406030204" pitchFamily="18" charset="0"/>
                        </a:rPr>
                        <m:t> </m:t>
                      </m:r>
                      <m:r>
                        <a:rPr lang="en-AU" sz="1800" b="0" i="1" smtClean="0">
                          <a:latin typeface="Cambria Math" panose="02040503050406030204" pitchFamily="18" charset="0"/>
                        </a:rPr>
                        <m:t>𝑐𝑜𝑠𝑡</m:t>
                      </m:r>
                      <m:r>
                        <a:rPr lang="en-AU" sz="1800" b="0" i="1" smtClean="0">
                          <a:latin typeface="Cambria Math" panose="02040503050406030204" pitchFamily="18" charset="0"/>
                        </a:rPr>
                        <m:t>−</m:t>
                      </m:r>
                      <m:r>
                        <a:rPr lang="en-AU" sz="1800" b="0" i="1" smtClean="0">
                          <a:latin typeface="Cambria Math" panose="02040503050406030204" pitchFamily="18" charset="0"/>
                        </a:rPr>
                        <m:t>𝑝𝑢𝑟𝑐h𝑎𝑠𝑒</m:t>
                      </m:r>
                      <m:r>
                        <a:rPr lang="en-AU" sz="1800" b="0" i="1" smtClean="0">
                          <a:latin typeface="Cambria Math" panose="02040503050406030204" pitchFamily="18" charset="0"/>
                        </a:rPr>
                        <m:t> </m:t>
                      </m:r>
                      <m:r>
                        <a:rPr lang="en-AU" sz="1800" b="0" i="1" smtClean="0">
                          <a:latin typeface="Cambria Math" panose="02040503050406030204" pitchFamily="18" charset="0"/>
                        </a:rPr>
                        <m:t>𝑝𝑟𝑖𝑐𝑒</m:t>
                      </m:r>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34 612.50−29 250</m:t>
                      </m:r>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$5 362.50</m:t>
                      </m:r>
                    </m:oMath>
                  </m:oMathPara>
                </a14:m>
                <a:endParaRPr lang="en-AU" sz="1800"/>
              </a:p>
            </p:txBody>
          </p:sp>
        </mc:Choice>
        <mc:Fallback xmlns="">
          <p:sp>
            <p:nvSpPr>
              <p:cNvPr id="6" name="TextBox 5">
                <a:extLst>
                  <a:ext uri="{FF2B5EF4-FFF2-40B4-BE49-F238E27FC236}">
                    <a16:creationId xmlns:a16="http://schemas.microsoft.com/office/drawing/2014/main" id="{2A078B51-0AC7-ACDA-2D78-892C40ECAA86}"/>
                  </a:ext>
                </a:extLst>
              </p:cNvPr>
              <p:cNvSpPr txBox="1">
                <a:spLocks noRot="1" noChangeAspect="1" noMove="1" noResize="1" noEditPoints="1" noAdjustHandles="1" noChangeArrowheads="1" noChangeShapeType="1" noTextEdit="1"/>
              </p:cNvSpPr>
              <p:nvPr/>
            </p:nvSpPr>
            <p:spPr>
              <a:xfrm>
                <a:off x="6646524" y="2876024"/>
                <a:ext cx="4837476" cy="1648351"/>
              </a:xfrm>
              <a:prstGeom prst="rect">
                <a:avLst/>
              </a:prstGeom>
              <a:blipFill>
                <a:blip r:embed="rId4"/>
                <a:stretch>
                  <a:fillRect l="-2897"/>
                </a:stretch>
              </a:blipFill>
            </p:spPr>
            <p:txBody>
              <a:bodyPr/>
              <a:lstStyle/>
              <a:p>
                <a:r>
                  <a:rPr lang="en-US">
                    <a:noFill/>
                  </a:rPr>
                  <a:t> </a:t>
                </a:r>
              </a:p>
            </p:txBody>
          </p:sp>
        </mc:Fallback>
      </mc:AlternateContent>
    </p:spTree>
    <p:extLst>
      <p:ext uri="{BB962C8B-B14F-4D97-AF65-F5344CB8AC3E}">
        <p14:creationId xmlns:p14="http://schemas.microsoft.com/office/powerpoint/2010/main" val="3147318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545E7-BCDB-4A50-DFF0-9552750023D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A58E27F-1335-41CA-00BC-E2898D32DAAB}"/>
              </a:ext>
            </a:extLst>
          </p:cNvPr>
          <p:cNvSpPr>
            <a:spLocks noGrp="1"/>
          </p:cNvSpPr>
          <p:nvPr>
            <p:ph type="title"/>
          </p:nvPr>
        </p:nvSpPr>
        <p:spPr/>
        <p:txBody>
          <a:bodyPr/>
          <a:lstStyle/>
          <a:p>
            <a:r>
              <a:rPr lang="en-AU"/>
              <a:t>Would you rather?</a:t>
            </a:r>
          </a:p>
        </p:txBody>
      </p:sp>
      <p:sp>
        <p:nvSpPr>
          <p:cNvPr id="4" name="Text Placeholder 3">
            <a:extLst>
              <a:ext uri="{FF2B5EF4-FFF2-40B4-BE49-F238E27FC236}">
                <a16:creationId xmlns:a16="http://schemas.microsoft.com/office/drawing/2014/main" id="{FAB9CB9C-9421-C08B-0FC8-130F6DB3D5E3}"/>
              </a:ext>
            </a:extLst>
          </p:cNvPr>
          <p:cNvSpPr>
            <a:spLocks noGrp="1"/>
          </p:cNvSpPr>
          <p:nvPr>
            <p:ph type="body" sz="quarter" idx="18"/>
          </p:nvPr>
        </p:nvSpPr>
        <p:spPr/>
        <p:txBody>
          <a:bodyPr/>
          <a:lstStyle/>
          <a:p>
            <a:r>
              <a:rPr lang="en-AU"/>
              <a:t>Stamp duty</a:t>
            </a:r>
          </a:p>
        </p:txBody>
      </p:sp>
      <p:sp>
        <p:nvSpPr>
          <p:cNvPr id="5" name="Text Placeholder 4">
            <a:extLst>
              <a:ext uri="{FF2B5EF4-FFF2-40B4-BE49-F238E27FC236}">
                <a16:creationId xmlns:a16="http://schemas.microsoft.com/office/drawing/2014/main" id="{359F8FBE-DCD2-B5FF-A664-994234754450}"/>
              </a:ext>
            </a:extLst>
          </p:cNvPr>
          <p:cNvSpPr>
            <a:spLocks noGrp="1"/>
          </p:cNvSpPr>
          <p:nvPr>
            <p:ph type="body" sz="quarter" idx="17"/>
          </p:nvPr>
        </p:nvSpPr>
        <p:spPr/>
        <p:txBody>
          <a:bodyPr/>
          <a:lstStyle/>
          <a:p>
            <a:r>
              <a:rPr lang="en-AU"/>
              <a:t>Stamp duty: A tax payable to the government for transactions and documents, such as motor vehicle registrations and transfers, insurance policies and mortgages.</a:t>
            </a:r>
          </a:p>
          <a:p>
            <a:endParaRPr lang="en-AU"/>
          </a:p>
        </p:txBody>
      </p:sp>
      <p:sp>
        <p:nvSpPr>
          <p:cNvPr id="6" name="Rectangle: Rounded Corners 5">
            <a:extLst>
              <a:ext uri="{FF2B5EF4-FFF2-40B4-BE49-F238E27FC236}">
                <a16:creationId xmlns:a16="http://schemas.microsoft.com/office/drawing/2014/main" id="{7506D51B-677E-8145-FCFC-D5F5C3E5F3C4}"/>
              </a:ext>
            </a:extLst>
          </p:cNvPr>
          <p:cNvSpPr/>
          <p:nvPr/>
        </p:nvSpPr>
        <p:spPr>
          <a:xfrm>
            <a:off x="1752797" y="2943059"/>
            <a:ext cx="2550695" cy="322446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50000"/>
              </a:lnSpc>
              <a:spcBef>
                <a:spcPts val="0"/>
              </a:spcBef>
              <a:spcAft>
                <a:spcPts val="0"/>
              </a:spcAft>
              <a:buClrTx/>
              <a:buSzTx/>
              <a:buFontTx/>
              <a:buNone/>
              <a:tabLst/>
              <a:defRPr/>
            </a:pPr>
            <a:r>
              <a:rPr kumimoji="0" lang="en-AU" sz="2400" b="0" i="0" u="none" strike="noStrike" kern="1200" cap="none" spc="0" normalizeH="0" baseline="0" noProof="0" dirty="0">
                <a:ln>
                  <a:noFill/>
                </a:ln>
                <a:solidFill>
                  <a:srgbClr val="FFFFFF"/>
                </a:solidFill>
                <a:effectLst/>
                <a:uLnTx/>
                <a:uFillTx/>
                <a:latin typeface="Arial" panose="020B0604020202020204"/>
                <a:ea typeface="+mn-ea"/>
                <a:cs typeface="+mn-cs"/>
              </a:rPr>
              <a:t>Pay a flat rate of $1 500 stamp duty on any car purchase?</a:t>
            </a:r>
          </a:p>
        </p:txBody>
      </p:sp>
      <p:sp>
        <p:nvSpPr>
          <p:cNvPr id="9" name="Rectangle 8">
            <a:extLst>
              <a:ext uri="{FF2B5EF4-FFF2-40B4-BE49-F238E27FC236}">
                <a16:creationId xmlns:a16="http://schemas.microsoft.com/office/drawing/2014/main" id="{5527E90A-73DE-F863-A697-3A477960A092}"/>
              </a:ext>
            </a:extLst>
          </p:cNvPr>
          <p:cNvSpPr/>
          <p:nvPr/>
        </p:nvSpPr>
        <p:spPr>
          <a:xfrm>
            <a:off x="5126598" y="3773950"/>
            <a:ext cx="1892969" cy="153706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AU" sz="6600" b="0" i="0" u="none" strike="noStrike" kern="1200" cap="none" spc="0" normalizeH="0" baseline="0" noProof="0">
                <a:ln>
                  <a:noFill/>
                </a:ln>
                <a:solidFill>
                  <a:srgbClr val="FFFFFF"/>
                </a:solidFill>
                <a:effectLst/>
                <a:uLnTx/>
                <a:uFillTx/>
                <a:latin typeface="Arial" panose="020B0604020202020204"/>
                <a:ea typeface="+mn-ea"/>
                <a:cs typeface="+mn-cs"/>
              </a:rPr>
              <a:t>OR</a:t>
            </a:r>
          </a:p>
        </p:txBody>
      </p:sp>
      <p:sp>
        <p:nvSpPr>
          <p:cNvPr id="7" name="Rectangle: Rounded Corners 6">
            <a:extLst>
              <a:ext uri="{FF2B5EF4-FFF2-40B4-BE49-F238E27FC236}">
                <a16:creationId xmlns:a16="http://schemas.microsoft.com/office/drawing/2014/main" id="{32459695-745E-AF5E-A9B9-4B68AD1E5372}"/>
              </a:ext>
            </a:extLst>
          </p:cNvPr>
          <p:cNvSpPr/>
          <p:nvPr/>
        </p:nvSpPr>
        <p:spPr>
          <a:xfrm>
            <a:off x="7724471" y="2943060"/>
            <a:ext cx="2550695" cy="322446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50000"/>
              </a:lnSpc>
              <a:spcBef>
                <a:spcPts val="0"/>
              </a:spcBef>
              <a:spcAft>
                <a:spcPts val="0"/>
              </a:spcAft>
              <a:buClrTx/>
              <a:buSzTx/>
              <a:buFontTx/>
              <a:buNone/>
              <a:tabLst/>
              <a:defRPr/>
            </a:pPr>
            <a:r>
              <a:rPr kumimoji="0" lang="en-AU" sz="2400" b="0" i="0" u="none" strike="noStrike" kern="1200" cap="none" spc="0" normalizeH="0" baseline="0" noProof="0" dirty="0">
                <a:ln>
                  <a:noFill/>
                </a:ln>
                <a:solidFill>
                  <a:srgbClr val="FFFFFF"/>
                </a:solidFill>
                <a:effectLst/>
                <a:uLnTx/>
                <a:uFillTx/>
                <a:latin typeface="Arial" panose="020B0604020202020204"/>
                <a:ea typeface="+mn-ea"/>
                <a:cs typeface="+mn-cs"/>
              </a:rPr>
              <a:t>Pay 3% of the value of the purchase price of the car?</a:t>
            </a:r>
          </a:p>
        </p:txBody>
      </p:sp>
      <p:sp>
        <p:nvSpPr>
          <p:cNvPr id="2" name="Slide Number Placeholder 1">
            <a:extLst>
              <a:ext uri="{FF2B5EF4-FFF2-40B4-BE49-F238E27FC236}">
                <a16:creationId xmlns:a16="http://schemas.microsoft.com/office/drawing/2014/main" id="{39785003-9FF3-850F-FE86-184F00E564B5}"/>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rgbClr val="22272B"/>
                </a:solidFill>
                <a:effectLst/>
                <a:uLnTx/>
                <a:uFillTx/>
                <a:latin typeface="Arial" panose="020B0604020202020204"/>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a:ln>
                <a:noFill/>
              </a:ln>
              <a:solidFill>
                <a:srgbClr val="22272B"/>
              </a:solidFill>
              <a:effectLst/>
              <a:uLnTx/>
              <a:uFillTx/>
              <a:latin typeface="Arial" panose="020B0604020202020204"/>
              <a:ea typeface="+mn-ea"/>
              <a:cs typeface="+mn-cs"/>
            </a:endParaRPr>
          </a:p>
        </p:txBody>
      </p:sp>
    </p:spTree>
    <p:extLst>
      <p:ext uri="{BB962C8B-B14F-4D97-AF65-F5344CB8AC3E}">
        <p14:creationId xmlns:p14="http://schemas.microsoft.com/office/powerpoint/2010/main" val="504395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9"/>
                                        </p:tgtEl>
                                      </p:cBhvr>
                                    </p:animEffect>
                                    <p:set>
                                      <p:cBhvr>
                                        <p:cTn id="21"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 grpId="0" animBg="1"/>
      <p:bldP spid="9" grpId="1" animBg="1"/>
      <p:bldP spid="7" grpId="0" animBg="1"/>
    </p:bld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5E080995292A458D08911AB2F9EE60" ma:contentTypeVersion="13" ma:contentTypeDescription="Create a new document." ma:contentTypeScope="" ma:versionID="8b8714e7fddb2f24f91623a267cb4c27">
  <xsd:schema xmlns:xsd="http://www.w3.org/2001/XMLSchema" xmlns:xs="http://www.w3.org/2001/XMLSchema" xmlns:p="http://schemas.microsoft.com/office/2006/metadata/properties" xmlns:ns2="0d94be99-a0f6-44e7-93d1-7f56be2e14d5" xmlns:ns3="8c6f0761-0ef4-4d3b-8fe8-3b60dff82ea3" targetNamespace="http://schemas.microsoft.com/office/2006/metadata/properties" ma:root="true" ma:fieldsID="85a416b272d860568535f790367f86e1" ns2:_="" ns3:_="">
    <xsd:import namespace="0d94be99-a0f6-44e7-93d1-7f56be2e14d5"/>
    <xsd:import namespace="8c6f0761-0ef4-4d3b-8fe8-3b60dff82ea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BillingMetadata"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94be99-a0f6-44e7-93d1-7f56be2e14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BillingMetadata" ma:index="19" nillable="true" ma:displayName="MediaServiceBillingMetadata" ma:hidden="true" ma:internalName="MediaServiceBillingMetadata"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c6f0761-0ef4-4d3b-8fe8-3b60dff82ea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ac47464-5fdf-40a8-8052-50f181b1a3f2}" ma:internalName="TaxCatchAll" ma:showField="CatchAllData" ma:web="8c6f0761-0ef4-4d3b-8fe8-3b60dff82e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d94be99-a0f6-44e7-93d1-7f56be2e14d5">
      <Terms xmlns="http://schemas.microsoft.com/office/infopath/2007/PartnerControls"/>
    </lcf76f155ced4ddcb4097134ff3c332f>
    <TaxCatchAll xmlns="8c6f0761-0ef4-4d3b-8fe8-3b60dff82ea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6C1D03-F4D0-481A-97B6-477B3282BD0D}">
  <ds:schemaRefs>
    <ds:schemaRef ds:uri="0d94be99-a0f6-44e7-93d1-7f56be2e14d5"/>
    <ds:schemaRef ds:uri="8c6f0761-0ef4-4d3b-8fe8-3b60dff82ea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3E76218-B129-49DE-ACFC-BAB9D9414ACE}">
  <ds:schemaRefs>
    <ds:schemaRef ds:uri="http://purl.org/dc/elements/1.1/"/>
    <ds:schemaRef ds:uri="http://purl.org/dc/terms/"/>
    <ds:schemaRef ds:uri="http://www.w3.org/XML/1998/namespace"/>
    <ds:schemaRef ds:uri="http://schemas.openxmlformats.org/package/2006/metadata/core-properties"/>
    <ds:schemaRef ds:uri="http://schemas.microsoft.com/office/infopath/2007/PartnerControls"/>
    <ds:schemaRef ds:uri="0d94be99-a0f6-44e7-93d1-7f56be2e14d5"/>
    <ds:schemaRef ds:uri="http://schemas.microsoft.com/office/2006/documentManagement/types"/>
    <ds:schemaRef ds:uri="http://schemas.microsoft.com/office/2006/metadata/properties"/>
    <ds:schemaRef ds:uri="8c6f0761-0ef4-4d3b-8fe8-3b60dff82ea3"/>
    <ds:schemaRef ds:uri="http://purl.org/dc/dcmitype/"/>
  </ds:schemaRefs>
</ds:datastoreItem>
</file>

<file path=customXml/itemProps3.xml><?xml version="1.0" encoding="utf-8"?>
<ds:datastoreItem xmlns:ds="http://schemas.openxmlformats.org/officeDocument/2006/customXml" ds:itemID="{BD27A563-7A9A-421D-B829-2609421368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TotalTime>
  <Words>1401</Words>
  <Application>Microsoft Office PowerPoint</Application>
  <PresentationFormat>Widescreen</PresentationFormat>
  <Paragraphs>153</Paragraphs>
  <Slides>15</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Cambria Math</vt:lpstr>
      <vt:lpstr>Public Sans</vt:lpstr>
      <vt:lpstr>Arial</vt:lpstr>
      <vt:lpstr>Times New Roman</vt:lpstr>
      <vt:lpstr>Calibri</vt:lpstr>
      <vt:lpstr>NSWG Corporate</vt:lpstr>
      <vt:lpstr>Purchasing a car</vt:lpstr>
      <vt:lpstr>Activating prior knowledge</vt:lpstr>
      <vt:lpstr>Which car would you purchase?</vt:lpstr>
      <vt:lpstr>Costs of purchasing a car</vt:lpstr>
      <vt:lpstr>Learning intentions and success criteria</vt:lpstr>
      <vt:lpstr>Connecting learning</vt:lpstr>
      <vt:lpstr>Financing a car (1)</vt:lpstr>
      <vt:lpstr>Financing a car (2)</vt:lpstr>
      <vt:lpstr>Would you rather?</vt:lpstr>
      <vt:lpstr>Part thereof</vt:lpstr>
      <vt:lpstr>Releasing responsibility</vt:lpstr>
      <vt:lpstr>Calculating stamp duty (1)</vt:lpstr>
      <vt:lpstr>Calculating stamp duty (2)</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 lesson 2 – Purchasing a car – deck – Mathematics Standard</dc:title>
  <dc:creator>NSW Department of Education</dc:creator>
  <dcterms:created xsi:type="dcterms:W3CDTF">2025-01-17T00:15:23Z</dcterms:created>
  <dcterms:modified xsi:type="dcterms:W3CDTF">2026-03-24T01:51:11Z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y fmtid="{D5CDD505-2E9C-101B-9397-08002B2CF9AE}" pid="9" name="ContentTypeId">
    <vt:lpwstr>0x010100655E080995292A458D08911AB2F9EE60</vt:lpwstr>
  </property>
  <property fmtid="{D5CDD505-2E9C-101B-9397-08002B2CF9AE}" pid="10" name="MediaServiceImageTags">
    <vt:lpwstr/>
  </property>
</Properties>
</file>