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6383" r:id="rId6"/>
    <p:sldId id="271" r:id="rId7"/>
    <p:sldId id="26523" r:id="rId8"/>
    <p:sldId id="289" r:id="rId9"/>
    <p:sldId id="26506" r:id="rId10"/>
    <p:sldId id="26513" r:id="rId11"/>
    <p:sldId id="26510" r:id="rId12"/>
    <p:sldId id="26511" r:id="rId13"/>
    <p:sldId id="26524" r:id="rId14"/>
    <p:sldId id="360" r:id="rId15"/>
    <p:sldId id="361" r:id="rId16"/>
  </p:sldIdLst>
  <p:sldSz cx="12192000" cy="6858000"/>
  <p:notesSz cx="6858000" cy="9144000"/>
  <p:embeddedFontLs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054"/>
    <a:srgbClr val="CBEDFD"/>
    <a:srgbClr val="8CE0FF"/>
    <a:srgbClr val="146CFD"/>
    <a:srgbClr val="FFFFFF"/>
    <a:srgbClr val="B51458"/>
    <a:srgbClr val="00ACC2"/>
    <a:srgbClr val="64BB47"/>
    <a:srgbClr val="E5F7FC"/>
    <a:srgbClr val="FBD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7798C-809C-4188-A07F-DBA231A8BD08}" v="1" dt="2026-03-24T01:40:46.10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choolsnsw.sharepoint.com/sites/SecondarySTEM/Shared%20Documents/Mathematics/Drafts/Year%2011%20Standard/11%20Standard/04.%20Driving%20Safely/stage%206-standard-year%2011-unit%204-lesson%2002-New%20car%20statistic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choolsnsw.sharepoint.com/sites/SecondarySTEM/Shared%20Documents/Mathematics/Drafts/Year%2011%20Standard/11%20Standard/04.%20Driving%20Safely/stage%206-standard-year%2011-unit%204-lesson%2002-New%20car%20statisti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choolsnsw.sharepoint.com/sites/SecondarySTEM/Shared%20Documents/Mathematics/Drafts/Year%2011%20Standard/11%20Standard/04.%20Driving%20Safely/stage%206-standard-year%2011-unit%204-lesson%2002-New%20car%20statisti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choolsnsw.sharepoint.com/sites/SecondarySTEM/Shared%20Documents/Mathematics/Drafts/Year%2011%20Standard/11%20Standard/04.%20Driving%20Safely/stage%206-standard-year%2011-unit%204-lesson%2002-New%20car%20statistic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AU" sz="2400" dirty="0"/>
              <a:t>Top 10 brands of cars in 2024, by sales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3B-4975-A35E-4DCADDB471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3B-4975-A35E-4DCADDB471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3B-4975-A35E-4DCADDB471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3B-4975-A35E-4DCADDB471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3B-4975-A35E-4DCADDB471A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3B-4975-A35E-4DCADDB471A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C3B-4975-A35E-4DCADDB471A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C3B-4975-A35E-4DCADDB471A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C3B-4975-A35E-4DCADDB471A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C3B-4975-A35E-4DCADDB471A0}"/>
              </c:ext>
            </c:extLst>
          </c:dPt>
          <c:cat>
            <c:strRef>
              <c:f>Sheet2!$A$2:$A$11</c:f>
              <c:strCache>
                <c:ptCount val="10"/>
                <c:pt idx="0">
                  <c:v>Toyota</c:v>
                </c:pt>
                <c:pt idx="1">
                  <c:v>Ford</c:v>
                </c:pt>
                <c:pt idx="2">
                  <c:v>Kia</c:v>
                </c:pt>
                <c:pt idx="3">
                  <c:v>Mitsubishi </c:v>
                </c:pt>
                <c:pt idx="4">
                  <c:v>MG</c:v>
                </c:pt>
                <c:pt idx="5">
                  <c:v>Nissan</c:v>
                </c:pt>
                <c:pt idx="6">
                  <c:v>Subaru</c:v>
                </c:pt>
                <c:pt idx="7">
                  <c:v>Mazda</c:v>
                </c:pt>
                <c:pt idx="8">
                  <c:v>Hyundai</c:v>
                </c:pt>
                <c:pt idx="9">
                  <c:v>GWM</c:v>
                </c:pt>
              </c:strCache>
            </c:strRef>
          </c:cat>
          <c:val>
            <c:numRef>
              <c:f>Sheet2!$B$2:$B$11</c:f>
              <c:numCache>
                <c:formatCode>General</c:formatCode>
                <c:ptCount val="10"/>
                <c:pt idx="0">
                  <c:v>57797</c:v>
                </c:pt>
                <c:pt idx="1">
                  <c:v>21339</c:v>
                </c:pt>
                <c:pt idx="2">
                  <c:v>19734</c:v>
                </c:pt>
                <c:pt idx="3">
                  <c:v>19065</c:v>
                </c:pt>
                <c:pt idx="4">
                  <c:v>11405</c:v>
                </c:pt>
                <c:pt idx="5">
                  <c:v>10673</c:v>
                </c:pt>
                <c:pt idx="6">
                  <c:v>9636</c:v>
                </c:pt>
                <c:pt idx="7">
                  <c:v>25119</c:v>
                </c:pt>
                <c:pt idx="8">
                  <c:v>18286</c:v>
                </c:pt>
                <c:pt idx="9">
                  <c:v>11579</c:v>
                </c:pt>
              </c:numCache>
            </c:numRef>
          </c:val>
          <c:extLst>
            <c:ext xmlns:c16="http://schemas.microsoft.com/office/drawing/2014/chart" uri="{C3380CC4-5D6E-409C-BE32-E72D297353CC}">
              <c16:uniqueId val="{00000014-4C3B-4975-A35E-4DCADDB471A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982404555343067"/>
          <c:y val="0.89362274252822738"/>
          <c:w val="0.86017595444656936"/>
          <c:h val="9.294113249253518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AU" sz="1800" dirty="0"/>
              <a:t>Sales by fuel</a:t>
            </a:r>
            <a:r>
              <a:rPr lang="en-AU" sz="1800" baseline="0" dirty="0"/>
              <a:t> type</a:t>
            </a:r>
          </a:p>
        </c:rich>
      </c:tx>
      <c:layout>
        <c:manualLayout>
          <c:xMode val="edge"/>
          <c:yMode val="edge"/>
          <c:x val="0.42442640620452909"/>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628-4204-AC8F-AF787F117C19}"/>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628-4204-AC8F-AF787F117C19}"/>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628-4204-AC8F-AF787F117C19}"/>
              </c:ext>
            </c:extLst>
          </c:dPt>
          <c:dPt>
            <c:idx val="3"/>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628-4204-AC8F-AF787F117C19}"/>
              </c:ext>
            </c:extLst>
          </c:dPt>
          <c:dPt>
            <c:idx val="4"/>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628-4204-AC8F-AF787F117C19}"/>
              </c:ext>
            </c:extLst>
          </c:dPt>
          <c:dPt>
            <c:idx val="5"/>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B628-4204-AC8F-AF787F117C19}"/>
              </c:ext>
            </c:extLst>
          </c:dPt>
          <c:dPt>
            <c:idx val="6"/>
            <c:bubble3D val="0"/>
            <c:spPr>
              <a:solidFill>
                <a:schemeClr val="bg2">
                  <a:lumMod val="7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B628-4204-AC8F-AF787F117C19}"/>
              </c:ext>
            </c:extLst>
          </c:dPt>
          <c:dLbls>
            <c:dLbl>
              <c:idx val="3"/>
              <c:delete val="1"/>
              <c:extLst>
                <c:ext xmlns:c15="http://schemas.microsoft.com/office/drawing/2012/chart" uri="{CE6537A1-D6FC-4f65-9D91-7224C49458BB}"/>
                <c:ext xmlns:c16="http://schemas.microsoft.com/office/drawing/2014/chart" uri="{C3380CC4-5D6E-409C-BE32-E72D297353CC}">
                  <c16:uniqueId val="{00000007-B628-4204-AC8F-AF787F117C19}"/>
                </c:ext>
              </c:extLst>
            </c:dLbl>
            <c:dLbl>
              <c:idx val="5"/>
              <c:layout>
                <c:manualLayout>
                  <c:x val="1.117313845607025E-2"/>
                  <c:y val="0.1208363881445925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628-4204-AC8F-AF787F117C19}"/>
                </c:ext>
              </c:extLst>
            </c:dLbl>
            <c:dLbl>
              <c:idx val="6"/>
              <c:layout>
                <c:manualLayout>
                  <c:x val="3.5724545300361753E-2"/>
                  <c:y val="6.621756831544281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628-4204-AC8F-AF787F117C1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Sheet2!$D$2:$D$8</c:f>
              <c:strCache>
                <c:ptCount val="7"/>
                <c:pt idx="0">
                  <c:v>Diesel</c:v>
                </c:pt>
                <c:pt idx="1">
                  <c:v>Electric</c:v>
                </c:pt>
                <c:pt idx="2">
                  <c:v>Hybrid</c:v>
                </c:pt>
                <c:pt idx="3">
                  <c:v>Hydrogen</c:v>
                </c:pt>
                <c:pt idx="4">
                  <c:v>Petrol</c:v>
                </c:pt>
                <c:pt idx="5">
                  <c:v>PHEV</c:v>
                </c:pt>
                <c:pt idx="6">
                  <c:v>Heavy commercial</c:v>
                </c:pt>
              </c:strCache>
            </c:strRef>
          </c:cat>
          <c:val>
            <c:numRef>
              <c:f>Sheet2!$E$2:$E$8</c:f>
              <c:numCache>
                <c:formatCode>General</c:formatCode>
                <c:ptCount val="7"/>
                <c:pt idx="0">
                  <c:v>379512</c:v>
                </c:pt>
                <c:pt idx="1">
                  <c:v>87217</c:v>
                </c:pt>
                <c:pt idx="2">
                  <c:v>98439</c:v>
                </c:pt>
                <c:pt idx="3">
                  <c:v>6</c:v>
                </c:pt>
                <c:pt idx="4">
                  <c:v>588622</c:v>
                </c:pt>
                <c:pt idx="5">
                  <c:v>11212</c:v>
                </c:pt>
                <c:pt idx="6">
                  <c:v>51772</c:v>
                </c:pt>
              </c:numCache>
            </c:numRef>
          </c:val>
          <c:extLst>
            <c:ext xmlns:c16="http://schemas.microsoft.com/office/drawing/2014/chart" uri="{C3380CC4-5D6E-409C-BE32-E72D297353CC}">
              <c16:uniqueId val="{0000000E-B628-4204-AC8F-AF787F117C19}"/>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egendEntry>
        <c:idx val="3"/>
        <c:delete val="1"/>
      </c:legendEntry>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1" i="0" u="none" strike="noStrike" kern="1200" cap="all" spc="50" baseline="0" dirty="0">
                <a:solidFill>
                  <a:srgbClr val="22272B">
                    <a:lumMod val="65000"/>
                    <a:lumOff val="35000"/>
                  </a:srgbClr>
                </a:solidFill>
              </a:rPr>
              <a:t>Top 5 sales by country of origin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85914260717414"/>
          <c:y val="0.17171296296296298"/>
          <c:w val="0.78696719160104989"/>
          <c:h val="0.6153546952464275"/>
        </c:manualLayout>
      </c:layout>
      <c:barChart>
        <c:barDir val="bar"/>
        <c:grouping val="percentStacked"/>
        <c:varyColors val="0"/>
        <c:ser>
          <c:idx val="0"/>
          <c:order val="0"/>
          <c:tx>
            <c:strRef>
              <c:f>Sheet1!$A$2</c:f>
              <c:strCache>
                <c:ptCount val="1"/>
                <c:pt idx="0">
                  <c:v>Japan</c:v>
                </c:pt>
              </c:strCache>
            </c:strRef>
          </c:tx>
          <c:spPr>
            <a:solidFill>
              <a:schemeClr val="accent4">
                <a:shade val="53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E6E-42E4-8B8A-D7144E236BEF}"/>
              </c:ext>
            </c:extLst>
          </c:dPt>
          <c:cat>
            <c:strRef>
              <c:f>Sheet1!$B$1</c:f>
              <c:strCache>
                <c:ptCount val="1"/>
                <c:pt idx="0">
                  <c:v>Percentage</c:v>
                </c:pt>
              </c:strCache>
            </c:strRef>
          </c:cat>
          <c:val>
            <c:numRef>
              <c:f>Sheet1!$B$2</c:f>
              <c:numCache>
                <c:formatCode>0%</c:formatCode>
                <c:ptCount val="1"/>
                <c:pt idx="0">
                  <c:v>0.34</c:v>
                </c:pt>
              </c:numCache>
            </c:numRef>
          </c:val>
          <c:extLst>
            <c:ext xmlns:c16="http://schemas.microsoft.com/office/drawing/2014/chart" uri="{C3380CC4-5D6E-409C-BE32-E72D297353CC}">
              <c16:uniqueId val="{00000002-1E6E-42E4-8B8A-D7144E236BEF}"/>
            </c:ext>
          </c:extLst>
        </c:ser>
        <c:ser>
          <c:idx val="1"/>
          <c:order val="1"/>
          <c:tx>
            <c:strRef>
              <c:f>Sheet1!$A$3</c:f>
              <c:strCache>
                <c:ptCount val="1"/>
                <c:pt idx="0">
                  <c:v>Thailand</c:v>
                </c:pt>
              </c:strCache>
            </c:strRef>
          </c:tx>
          <c:spPr>
            <a:solidFill>
              <a:srgbClr val="146CFD"/>
            </a:solidFill>
            <a:ln>
              <a:noFill/>
            </a:ln>
            <a:effectLst/>
          </c:spPr>
          <c:invertIfNegative val="0"/>
          <c:dPt>
            <c:idx val="0"/>
            <c:invertIfNegative val="0"/>
            <c:bubble3D val="0"/>
            <c:spPr>
              <a:solidFill>
                <a:srgbClr val="146CFD"/>
              </a:solidFill>
              <a:ln>
                <a:noFill/>
              </a:ln>
              <a:effectLst/>
            </c:spPr>
            <c:extLst>
              <c:ext xmlns:c16="http://schemas.microsoft.com/office/drawing/2014/chart" uri="{C3380CC4-5D6E-409C-BE32-E72D297353CC}">
                <c16:uniqueId val="{00000004-1E6E-42E4-8B8A-D7144E236BEF}"/>
              </c:ext>
            </c:extLst>
          </c:dPt>
          <c:cat>
            <c:strRef>
              <c:f>Sheet1!$B$1</c:f>
              <c:strCache>
                <c:ptCount val="1"/>
                <c:pt idx="0">
                  <c:v>Percentage</c:v>
                </c:pt>
              </c:strCache>
            </c:strRef>
          </c:cat>
          <c:val>
            <c:numRef>
              <c:f>Sheet1!$B$3</c:f>
              <c:numCache>
                <c:formatCode>0%</c:formatCode>
                <c:ptCount val="1"/>
                <c:pt idx="0">
                  <c:v>0.26</c:v>
                </c:pt>
              </c:numCache>
            </c:numRef>
          </c:val>
          <c:extLst>
            <c:ext xmlns:c16="http://schemas.microsoft.com/office/drawing/2014/chart" uri="{C3380CC4-5D6E-409C-BE32-E72D297353CC}">
              <c16:uniqueId val="{00000005-1E6E-42E4-8B8A-D7144E236BEF}"/>
            </c:ext>
          </c:extLst>
        </c:ser>
        <c:ser>
          <c:idx val="2"/>
          <c:order val="2"/>
          <c:tx>
            <c:strRef>
              <c:f>Sheet1!$A$4</c:f>
              <c:strCache>
                <c:ptCount val="1"/>
                <c:pt idx="0">
                  <c:v>China</c:v>
                </c:pt>
              </c:strCache>
            </c:strRef>
          </c:tx>
          <c:spPr>
            <a:solidFill>
              <a:srgbClr val="8CE0FF"/>
            </a:solidFill>
            <a:ln>
              <a:noFill/>
            </a:ln>
            <a:effectLst/>
          </c:spPr>
          <c:invertIfNegative val="0"/>
          <c:cat>
            <c:strRef>
              <c:f>Sheet1!$B$1</c:f>
              <c:strCache>
                <c:ptCount val="1"/>
                <c:pt idx="0">
                  <c:v>Percentage</c:v>
                </c:pt>
              </c:strCache>
            </c:strRef>
          </c:cat>
          <c:val>
            <c:numRef>
              <c:f>Sheet1!$B$4</c:f>
              <c:numCache>
                <c:formatCode>0%</c:formatCode>
                <c:ptCount val="1"/>
                <c:pt idx="0">
                  <c:v>0.19</c:v>
                </c:pt>
              </c:numCache>
            </c:numRef>
          </c:val>
          <c:extLst>
            <c:ext xmlns:c16="http://schemas.microsoft.com/office/drawing/2014/chart" uri="{C3380CC4-5D6E-409C-BE32-E72D297353CC}">
              <c16:uniqueId val="{00000006-1E6E-42E4-8B8A-D7144E236BEF}"/>
            </c:ext>
          </c:extLst>
        </c:ser>
        <c:ser>
          <c:idx val="3"/>
          <c:order val="3"/>
          <c:tx>
            <c:strRef>
              <c:f>Sheet1!$A$5</c:f>
              <c:strCache>
                <c:ptCount val="1"/>
                <c:pt idx="0">
                  <c:v>Korea</c:v>
                </c:pt>
              </c:strCache>
            </c:strRef>
          </c:tx>
          <c:spPr>
            <a:solidFill>
              <a:srgbClr val="CBEDFD"/>
            </a:solidFill>
            <a:ln>
              <a:noFill/>
            </a:ln>
            <a:effectLst/>
          </c:spPr>
          <c:invertIfNegative val="0"/>
          <c:cat>
            <c:strRef>
              <c:f>Sheet1!$B$1</c:f>
              <c:strCache>
                <c:ptCount val="1"/>
                <c:pt idx="0">
                  <c:v>Percentage</c:v>
                </c:pt>
              </c:strCache>
            </c:strRef>
          </c:cat>
          <c:val>
            <c:numRef>
              <c:f>Sheet1!$B$5</c:f>
              <c:numCache>
                <c:formatCode>0%</c:formatCode>
                <c:ptCount val="1"/>
                <c:pt idx="0">
                  <c:v>0.16</c:v>
                </c:pt>
              </c:numCache>
            </c:numRef>
          </c:val>
          <c:extLst>
            <c:ext xmlns:c16="http://schemas.microsoft.com/office/drawing/2014/chart" uri="{C3380CC4-5D6E-409C-BE32-E72D297353CC}">
              <c16:uniqueId val="{00000007-1E6E-42E4-8B8A-D7144E236BEF}"/>
            </c:ext>
          </c:extLst>
        </c:ser>
        <c:ser>
          <c:idx val="4"/>
          <c:order val="4"/>
          <c:tx>
            <c:strRef>
              <c:f>Sheet1!$A$6</c:f>
              <c:strCache>
                <c:ptCount val="1"/>
                <c:pt idx="0">
                  <c:v>Germany</c:v>
                </c:pt>
              </c:strCache>
            </c:strRef>
          </c:tx>
          <c:spPr>
            <a:solidFill>
              <a:srgbClr val="495054"/>
            </a:solidFill>
            <a:ln>
              <a:noFill/>
            </a:ln>
            <a:effectLst/>
          </c:spPr>
          <c:invertIfNegative val="0"/>
          <c:cat>
            <c:strRef>
              <c:f>Sheet1!$B$1</c:f>
              <c:strCache>
                <c:ptCount val="1"/>
                <c:pt idx="0">
                  <c:v>Percentage</c:v>
                </c:pt>
              </c:strCache>
            </c:strRef>
          </c:cat>
          <c:val>
            <c:numRef>
              <c:f>Sheet1!$B$6</c:f>
              <c:numCache>
                <c:formatCode>0%</c:formatCode>
                <c:ptCount val="1"/>
                <c:pt idx="0">
                  <c:v>0.05</c:v>
                </c:pt>
              </c:numCache>
            </c:numRef>
          </c:val>
          <c:extLst>
            <c:ext xmlns:c16="http://schemas.microsoft.com/office/drawing/2014/chart" uri="{C3380CC4-5D6E-409C-BE32-E72D297353CC}">
              <c16:uniqueId val="{00000008-1E6E-42E4-8B8A-D7144E236BEF}"/>
            </c:ext>
          </c:extLst>
        </c:ser>
        <c:dLbls>
          <c:showLegendKey val="0"/>
          <c:showVal val="0"/>
          <c:showCatName val="0"/>
          <c:showSerName val="0"/>
          <c:showPercent val="0"/>
          <c:showBubbleSize val="0"/>
        </c:dLbls>
        <c:gapWidth val="150"/>
        <c:overlap val="100"/>
        <c:axId val="1861095743"/>
        <c:axId val="1861099103"/>
      </c:barChart>
      <c:catAx>
        <c:axId val="1861095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1099103"/>
        <c:crosses val="autoZero"/>
        <c:auto val="1"/>
        <c:lblAlgn val="ctr"/>
        <c:lblOffset val="100"/>
        <c:noMultiLvlLbl val="0"/>
      </c:catAx>
      <c:valAx>
        <c:axId val="18610991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109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AU" sz="1400" b="1" i="0" u="none" strike="noStrike" kern="1200" cap="all" spc="50" baseline="0">
                <a:solidFill>
                  <a:srgbClr val="22272B">
                    <a:lumMod val="65000"/>
                    <a:lumOff val="35000"/>
                  </a:srgbClr>
                </a:solidFill>
                <a:latin typeface="+mn-lt"/>
                <a:ea typeface="+mn-ea"/>
                <a:cs typeface="+mn-cs"/>
              </a:defRPr>
            </a:pPr>
            <a:r>
              <a:rPr lang="en-AU" sz="1400" b="1" i="0" u="none" strike="noStrike" kern="1200" cap="all" spc="50" baseline="0" dirty="0">
                <a:solidFill>
                  <a:srgbClr val="22272B">
                    <a:lumMod val="65000"/>
                    <a:lumOff val="35000"/>
                  </a:srgbClr>
                </a:solidFill>
                <a:latin typeface="+mn-lt"/>
                <a:ea typeface="+mn-ea"/>
                <a:cs typeface="+mn-cs"/>
              </a:rPr>
              <a:t>Top 5 sales by country of origin</a:t>
            </a:r>
          </a:p>
        </c:rich>
      </c:tx>
      <c:overlay val="0"/>
      <c:spPr>
        <a:noFill/>
        <a:ln>
          <a:noFill/>
        </a:ln>
        <a:effectLst/>
      </c:spPr>
      <c:txPr>
        <a:bodyPr rot="0" spcFirstLastPara="1" vertOverflow="ellipsis" vert="horz" wrap="square" anchor="ctr" anchorCtr="1"/>
        <a:lstStyle/>
        <a:p>
          <a:pPr algn="ctr" rtl="0">
            <a:defRPr lang="en-AU" sz="1400" b="1" i="0" u="none" strike="noStrike" kern="1200" cap="all" spc="50" baseline="0">
              <a:solidFill>
                <a:srgbClr val="22272B">
                  <a:lumMod val="65000"/>
                  <a:lumOff val="35000"/>
                </a:srgbClr>
              </a:solidFill>
              <a:latin typeface="+mn-lt"/>
              <a:ea typeface="+mn-ea"/>
              <a:cs typeface="+mn-cs"/>
            </a:defRPr>
          </a:pPr>
          <a:endParaRPr lang="en-US"/>
        </a:p>
      </c:txPr>
    </c:title>
    <c:autoTitleDeleted val="0"/>
    <c:plotArea>
      <c:layout/>
      <c:barChart>
        <c:barDir val="bar"/>
        <c:grouping val="percentStacked"/>
        <c:varyColors val="0"/>
        <c:ser>
          <c:idx val="0"/>
          <c:order val="0"/>
          <c:tx>
            <c:strRef>
              <c:f>Sheet2!$H$2</c:f>
              <c:strCache>
                <c:ptCount val="1"/>
                <c:pt idx="0">
                  <c:v>Japan</c:v>
                </c:pt>
              </c:strCache>
            </c:strRef>
          </c:tx>
          <c:spPr>
            <a:solidFill>
              <a:schemeClr val="accent1"/>
            </a:solidFill>
            <a:ln>
              <a:noFill/>
            </a:ln>
            <a:effectLst/>
          </c:spPr>
          <c:invertIfNegative val="0"/>
          <c:cat>
            <c:strRef>
              <c:f>Sheet2!$I$1</c:f>
              <c:strCache>
                <c:ptCount val="1"/>
                <c:pt idx="0">
                  <c:v>Sales</c:v>
                </c:pt>
              </c:strCache>
            </c:strRef>
          </c:cat>
          <c:val>
            <c:numRef>
              <c:f>Sheet2!$I$2</c:f>
              <c:numCache>
                <c:formatCode>General</c:formatCode>
                <c:ptCount val="1"/>
                <c:pt idx="0">
                  <c:v>345071</c:v>
                </c:pt>
              </c:numCache>
            </c:numRef>
          </c:val>
          <c:extLst>
            <c:ext xmlns:c16="http://schemas.microsoft.com/office/drawing/2014/chart" uri="{C3380CC4-5D6E-409C-BE32-E72D297353CC}">
              <c16:uniqueId val="{00000000-B4A3-4EF4-A27E-B6E811778190}"/>
            </c:ext>
          </c:extLst>
        </c:ser>
        <c:ser>
          <c:idx val="1"/>
          <c:order val="1"/>
          <c:tx>
            <c:strRef>
              <c:f>Sheet2!$H$3</c:f>
              <c:strCache>
                <c:ptCount val="1"/>
                <c:pt idx="0">
                  <c:v>Thailand</c:v>
                </c:pt>
              </c:strCache>
            </c:strRef>
          </c:tx>
          <c:spPr>
            <a:solidFill>
              <a:schemeClr val="accent2"/>
            </a:solidFill>
            <a:ln>
              <a:noFill/>
            </a:ln>
            <a:effectLst/>
          </c:spPr>
          <c:invertIfNegative val="0"/>
          <c:cat>
            <c:strRef>
              <c:f>Sheet2!$I$1</c:f>
              <c:strCache>
                <c:ptCount val="1"/>
                <c:pt idx="0">
                  <c:v>Sales</c:v>
                </c:pt>
              </c:strCache>
            </c:strRef>
          </c:cat>
          <c:val>
            <c:numRef>
              <c:f>Sheet2!$I$3</c:f>
              <c:numCache>
                <c:formatCode>General</c:formatCode>
                <c:ptCount val="1"/>
                <c:pt idx="0">
                  <c:v>264253</c:v>
                </c:pt>
              </c:numCache>
            </c:numRef>
          </c:val>
          <c:extLst>
            <c:ext xmlns:c16="http://schemas.microsoft.com/office/drawing/2014/chart" uri="{C3380CC4-5D6E-409C-BE32-E72D297353CC}">
              <c16:uniqueId val="{00000001-B4A3-4EF4-A27E-B6E811778190}"/>
            </c:ext>
          </c:extLst>
        </c:ser>
        <c:ser>
          <c:idx val="2"/>
          <c:order val="2"/>
          <c:tx>
            <c:strRef>
              <c:f>Sheet2!$H$4</c:f>
              <c:strCache>
                <c:ptCount val="1"/>
                <c:pt idx="0">
                  <c:v>China</c:v>
                </c:pt>
              </c:strCache>
            </c:strRef>
          </c:tx>
          <c:spPr>
            <a:solidFill>
              <a:schemeClr val="accent3"/>
            </a:solidFill>
            <a:ln>
              <a:noFill/>
            </a:ln>
            <a:effectLst/>
          </c:spPr>
          <c:invertIfNegative val="0"/>
          <c:cat>
            <c:strRef>
              <c:f>Sheet2!$I$1</c:f>
              <c:strCache>
                <c:ptCount val="1"/>
                <c:pt idx="0">
                  <c:v>Sales</c:v>
                </c:pt>
              </c:strCache>
            </c:strRef>
          </c:cat>
          <c:val>
            <c:numRef>
              <c:f>Sheet2!$I$4</c:f>
              <c:numCache>
                <c:formatCode>General</c:formatCode>
                <c:ptCount val="1"/>
                <c:pt idx="0">
                  <c:v>193433</c:v>
                </c:pt>
              </c:numCache>
            </c:numRef>
          </c:val>
          <c:extLst>
            <c:ext xmlns:c16="http://schemas.microsoft.com/office/drawing/2014/chart" uri="{C3380CC4-5D6E-409C-BE32-E72D297353CC}">
              <c16:uniqueId val="{00000002-B4A3-4EF4-A27E-B6E811778190}"/>
            </c:ext>
          </c:extLst>
        </c:ser>
        <c:ser>
          <c:idx val="3"/>
          <c:order val="3"/>
          <c:tx>
            <c:strRef>
              <c:f>Sheet2!$H$5</c:f>
              <c:strCache>
                <c:ptCount val="1"/>
                <c:pt idx="0">
                  <c:v>Korea</c:v>
                </c:pt>
              </c:strCache>
            </c:strRef>
          </c:tx>
          <c:spPr>
            <a:solidFill>
              <a:schemeClr val="accent4"/>
            </a:solidFill>
            <a:ln>
              <a:noFill/>
            </a:ln>
            <a:effectLst/>
          </c:spPr>
          <c:invertIfNegative val="0"/>
          <c:cat>
            <c:strRef>
              <c:f>Sheet2!$I$1</c:f>
              <c:strCache>
                <c:ptCount val="1"/>
                <c:pt idx="0">
                  <c:v>Sales</c:v>
                </c:pt>
              </c:strCache>
            </c:strRef>
          </c:cat>
          <c:val>
            <c:numRef>
              <c:f>Sheet2!$I$5</c:f>
              <c:numCache>
                <c:formatCode>General</c:formatCode>
                <c:ptCount val="1"/>
                <c:pt idx="0">
                  <c:v>161614</c:v>
                </c:pt>
              </c:numCache>
            </c:numRef>
          </c:val>
          <c:extLst>
            <c:ext xmlns:c16="http://schemas.microsoft.com/office/drawing/2014/chart" uri="{C3380CC4-5D6E-409C-BE32-E72D297353CC}">
              <c16:uniqueId val="{00000003-B4A3-4EF4-A27E-B6E811778190}"/>
            </c:ext>
          </c:extLst>
        </c:ser>
        <c:ser>
          <c:idx val="4"/>
          <c:order val="4"/>
          <c:tx>
            <c:strRef>
              <c:f>Sheet2!$H$6</c:f>
              <c:strCache>
                <c:ptCount val="1"/>
                <c:pt idx="0">
                  <c:v>Germany</c:v>
                </c:pt>
              </c:strCache>
            </c:strRef>
          </c:tx>
          <c:spPr>
            <a:solidFill>
              <a:schemeClr val="accent5"/>
            </a:solidFill>
            <a:ln>
              <a:noFill/>
            </a:ln>
            <a:effectLst/>
          </c:spPr>
          <c:invertIfNegative val="0"/>
          <c:cat>
            <c:strRef>
              <c:f>Sheet2!$I$1</c:f>
              <c:strCache>
                <c:ptCount val="1"/>
                <c:pt idx="0">
                  <c:v>Sales</c:v>
                </c:pt>
              </c:strCache>
            </c:strRef>
          </c:cat>
          <c:val>
            <c:numRef>
              <c:f>Sheet2!$I$6</c:f>
              <c:numCache>
                <c:formatCode>General</c:formatCode>
                <c:ptCount val="1"/>
                <c:pt idx="0">
                  <c:v>56850</c:v>
                </c:pt>
              </c:numCache>
            </c:numRef>
          </c:val>
          <c:extLst>
            <c:ext xmlns:c16="http://schemas.microsoft.com/office/drawing/2014/chart" uri="{C3380CC4-5D6E-409C-BE32-E72D297353CC}">
              <c16:uniqueId val="{00000004-B4A3-4EF4-A27E-B6E811778190}"/>
            </c:ext>
          </c:extLst>
        </c:ser>
        <c:dLbls>
          <c:showLegendKey val="0"/>
          <c:showVal val="0"/>
          <c:showCatName val="0"/>
          <c:showSerName val="0"/>
          <c:showPercent val="0"/>
          <c:showBubbleSize val="0"/>
        </c:dLbls>
        <c:gapWidth val="150"/>
        <c:overlap val="100"/>
        <c:axId val="1312431951"/>
        <c:axId val="1312448751"/>
      </c:barChart>
      <c:catAx>
        <c:axId val="1312431951"/>
        <c:scaling>
          <c:orientation val="minMax"/>
        </c:scaling>
        <c:delete val="1"/>
        <c:axPos val="l"/>
        <c:numFmt formatCode="General" sourceLinked="1"/>
        <c:majorTickMark val="none"/>
        <c:minorTickMark val="none"/>
        <c:tickLblPos val="nextTo"/>
        <c:crossAx val="1312448751"/>
        <c:crosses val="autoZero"/>
        <c:auto val="1"/>
        <c:lblAlgn val="ctr"/>
        <c:lblOffset val="100"/>
        <c:noMultiLvlLbl val="0"/>
      </c:catAx>
      <c:valAx>
        <c:axId val="13124487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431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AU" dirty="0"/>
              <a:t>Top 5 sales by country of origin</a:t>
            </a:r>
          </a:p>
          <a:p>
            <a:pPr>
              <a:defRPr/>
            </a:pPr>
            <a:endParaRPr lang="en-AU" dirty="0"/>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Sheet2!$I$1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D7-4A7F-824B-5E053B71B86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D7-4A7F-824B-5E053B71B86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D7-4A7F-824B-5E053B71B86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D7-4A7F-824B-5E053B71B86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D7-4A7F-824B-5E053B71B86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Sheet2!$H$2:$H$6</c:f>
              <c:strCache>
                <c:ptCount val="5"/>
                <c:pt idx="0">
                  <c:v>Japan</c:v>
                </c:pt>
                <c:pt idx="1">
                  <c:v>Thailand</c:v>
                </c:pt>
                <c:pt idx="2">
                  <c:v>China</c:v>
                </c:pt>
                <c:pt idx="3">
                  <c:v>Korea</c:v>
                </c:pt>
                <c:pt idx="4">
                  <c:v>Germany</c:v>
                </c:pt>
              </c:strCache>
            </c:strRef>
          </c:cat>
          <c:val>
            <c:numRef>
              <c:f>Sheet2!$I$2:$I$6</c:f>
              <c:numCache>
                <c:formatCode>General</c:formatCode>
                <c:ptCount val="5"/>
                <c:pt idx="0">
                  <c:v>345071</c:v>
                </c:pt>
                <c:pt idx="1">
                  <c:v>264253</c:v>
                </c:pt>
                <c:pt idx="2">
                  <c:v>193433</c:v>
                </c:pt>
                <c:pt idx="3">
                  <c:v>161614</c:v>
                </c:pt>
                <c:pt idx="4">
                  <c:v>56850</c:v>
                </c:pt>
              </c:numCache>
            </c:numRef>
          </c:val>
          <c:extLst>
            <c:ext xmlns:c16="http://schemas.microsoft.com/office/drawing/2014/chart" uri="{C3380CC4-5D6E-409C-BE32-E72D297353CC}">
              <c16:uniqueId val="{0000000A-47D7-4A7F-824B-5E053B71B86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AU" sz="2400" dirty="0"/>
              <a:t>Total sales of</a:t>
            </a:r>
            <a:r>
              <a:rPr lang="en-AU" sz="2400" baseline="0" dirty="0"/>
              <a:t> class of car</a:t>
            </a:r>
            <a:endParaRPr lang="en-AU"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bar"/>
        <c:grouping val="percentStacked"/>
        <c:varyColors val="0"/>
        <c:ser>
          <c:idx val="0"/>
          <c:order val="0"/>
          <c:tx>
            <c:strRef>
              <c:f>Sheet2!$K$2</c:f>
              <c:strCache>
                <c:ptCount val="1"/>
                <c:pt idx="0">
                  <c:v>Passenger</c:v>
                </c:pt>
              </c:strCache>
            </c:strRef>
          </c:tx>
          <c:spPr>
            <a:solidFill>
              <a:schemeClr val="accent1"/>
            </a:solidFill>
            <a:ln>
              <a:noFill/>
            </a:ln>
            <a:effectLst/>
          </c:spPr>
          <c:invertIfNegative val="0"/>
          <c:cat>
            <c:strRef>
              <c:f>Sheet2!$L$1</c:f>
              <c:strCache>
                <c:ptCount val="1"/>
                <c:pt idx="0">
                  <c:v>Total sales</c:v>
                </c:pt>
              </c:strCache>
            </c:strRef>
          </c:cat>
          <c:val>
            <c:numRef>
              <c:f>Sheet2!$L$2</c:f>
              <c:numCache>
                <c:formatCode>General</c:formatCode>
                <c:ptCount val="1"/>
                <c:pt idx="0">
                  <c:v>189379</c:v>
                </c:pt>
              </c:numCache>
            </c:numRef>
          </c:val>
          <c:extLst>
            <c:ext xmlns:c16="http://schemas.microsoft.com/office/drawing/2014/chart" uri="{C3380CC4-5D6E-409C-BE32-E72D297353CC}">
              <c16:uniqueId val="{00000000-E403-46C1-9BEB-6044FD8A2D98}"/>
            </c:ext>
          </c:extLst>
        </c:ser>
        <c:ser>
          <c:idx val="1"/>
          <c:order val="1"/>
          <c:tx>
            <c:strRef>
              <c:f>Sheet2!$K$3</c:f>
              <c:strCache>
                <c:ptCount val="1"/>
                <c:pt idx="0">
                  <c:v>SUB</c:v>
                </c:pt>
              </c:strCache>
            </c:strRef>
          </c:tx>
          <c:spPr>
            <a:solidFill>
              <a:schemeClr val="accent2"/>
            </a:solidFill>
            <a:ln>
              <a:noFill/>
            </a:ln>
            <a:effectLst/>
          </c:spPr>
          <c:invertIfNegative val="0"/>
          <c:cat>
            <c:strRef>
              <c:f>Sheet2!$L$1</c:f>
              <c:strCache>
                <c:ptCount val="1"/>
                <c:pt idx="0">
                  <c:v>Total sales</c:v>
                </c:pt>
              </c:strCache>
            </c:strRef>
          </c:cat>
          <c:val>
            <c:numRef>
              <c:f>Sheet2!$L$3</c:f>
              <c:numCache>
                <c:formatCode>General</c:formatCode>
                <c:ptCount val="1"/>
                <c:pt idx="0">
                  <c:v>637689</c:v>
                </c:pt>
              </c:numCache>
            </c:numRef>
          </c:val>
          <c:extLst>
            <c:ext xmlns:c16="http://schemas.microsoft.com/office/drawing/2014/chart" uri="{C3380CC4-5D6E-409C-BE32-E72D297353CC}">
              <c16:uniqueId val="{00000001-E403-46C1-9BEB-6044FD8A2D98}"/>
            </c:ext>
          </c:extLst>
        </c:ser>
        <c:ser>
          <c:idx val="2"/>
          <c:order val="2"/>
          <c:tx>
            <c:strRef>
              <c:f>Sheet2!$K$4</c:f>
              <c:strCache>
                <c:ptCount val="1"/>
                <c:pt idx="0">
                  <c:v>Light commercial</c:v>
                </c:pt>
              </c:strCache>
            </c:strRef>
          </c:tx>
          <c:spPr>
            <a:solidFill>
              <a:schemeClr val="accent3"/>
            </a:solidFill>
            <a:ln>
              <a:noFill/>
            </a:ln>
            <a:effectLst/>
          </c:spPr>
          <c:invertIfNegative val="0"/>
          <c:cat>
            <c:strRef>
              <c:f>Sheet2!$L$1</c:f>
              <c:strCache>
                <c:ptCount val="1"/>
                <c:pt idx="0">
                  <c:v>Total sales</c:v>
                </c:pt>
              </c:strCache>
            </c:strRef>
          </c:cat>
          <c:val>
            <c:numRef>
              <c:f>Sheet2!$L$4</c:f>
              <c:numCache>
                <c:formatCode>General</c:formatCode>
                <c:ptCount val="1"/>
                <c:pt idx="0">
                  <c:v>250523</c:v>
                </c:pt>
              </c:numCache>
            </c:numRef>
          </c:val>
          <c:extLst>
            <c:ext xmlns:c16="http://schemas.microsoft.com/office/drawing/2014/chart" uri="{C3380CC4-5D6E-409C-BE32-E72D297353CC}">
              <c16:uniqueId val="{00000002-E403-46C1-9BEB-6044FD8A2D98}"/>
            </c:ext>
          </c:extLst>
        </c:ser>
        <c:ser>
          <c:idx val="3"/>
          <c:order val="3"/>
          <c:tx>
            <c:strRef>
              <c:f>Sheet2!$K$5</c:f>
              <c:strCache>
                <c:ptCount val="1"/>
                <c:pt idx="0">
                  <c:v>Heavy commercial</c:v>
                </c:pt>
              </c:strCache>
            </c:strRef>
          </c:tx>
          <c:spPr>
            <a:solidFill>
              <a:schemeClr val="accent4"/>
            </a:solidFill>
            <a:ln>
              <a:noFill/>
            </a:ln>
            <a:effectLst/>
          </c:spPr>
          <c:invertIfNegative val="0"/>
          <c:cat>
            <c:strRef>
              <c:f>Sheet2!$L$1</c:f>
              <c:strCache>
                <c:ptCount val="1"/>
                <c:pt idx="0">
                  <c:v>Total sales</c:v>
                </c:pt>
              </c:strCache>
            </c:strRef>
          </c:cat>
          <c:val>
            <c:numRef>
              <c:f>Sheet2!$L$5</c:f>
              <c:numCache>
                <c:formatCode>General</c:formatCode>
                <c:ptCount val="1"/>
                <c:pt idx="0">
                  <c:v>47121</c:v>
                </c:pt>
              </c:numCache>
            </c:numRef>
          </c:val>
          <c:extLst>
            <c:ext xmlns:c16="http://schemas.microsoft.com/office/drawing/2014/chart" uri="{C3380CC4-5D6E-409C-BE32-E72D297353CC}">
              <c16:uniqueId val="{00000003-E403-46C1-9BEB-6044FD8A2D98}"/>
            </c:ext>
          </c:extLst>
        </c:ser>
        <c:dLbls>
          <c:showLegendKey val="0"/>
          <c:showVal val="0"/>
          <c:showCatName val="0"/>
          <c:showSerName val="0"/>
          <c:showPercent val="0"/>
          <c:showBubbleSize val="0"/>
        </c:dLbls>
        <c:gapWidth val="150"/>
        <c:overlap val="100"/>
        <c:axId val="1970087103"/>
        <c:axId val="1970093343"/>
      </c:barChart>
      <c:catAx>
        <c:axId val="1970087103"/>
        <c:scaling>
          <c:orientation val="minMax"/>
        </c:scaling>
        <c:delete val="1"/>
        <c:axPos val="l"/>
        <c:numFmt formatCode="General" sourceLinked="1"/>
        <c:majorTickMark val="none"/>
        <c:minorTickMark val="none"/>
        <c:tickLblPos val="nextTo"/>
        <c:crossAx val="1970093343"/>
        <c:crosses val="autoZero"/>
        <c:auto val="1"/>
        <c:lblAlgn val="ctr"/>
        <c:lblOffset val="100"/>
        <c:noMultiLvlLbl val="0"/>
      </c:catAx>
      <c:valAx>
        <c:axId val="197009334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0087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24/03/2026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24/03/2026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aada.asn.au/wp-content/uploads/2025/04/2025.04.03-New-Vehicle-sales-report-March-data-A4-Final.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New car categorical data</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descr="A group of people sitting at a table with a computer">
            <a:extLst>
              <a:ext uri="{FF2B5EF4-FFF2-40B4-BE49-F238E27FC236}">
                <a16:creationId xmlns:a16="http://schemas.microsoft.com/office/drawing/2014/main" id="{99703FCF-AF14-56ED-E774-43FAB7ECFC0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0" r="25370"/>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CC3257-DAF0-EADE-08E8-4508B209DB43}"/>
              </a:ext>
            </a:extLst>
          </p:cNvPr>
          <p:cNvSpPr>
            <a:spLocks noGrp="1"/>
          </p:cNvSpPr>
          <p:nvPr>
            <p:ph type="title"/>
          </p:nvPr>
        </p:nvSpPr>
        <p:spPr/>
        <p:txBody>
          <a:bodyPr/>
          <a:lstStyle/>
          <a:p>
            <a:r>
              <a:rPr lang="en-AU" dirty="0"/>
              <a:t>Other graphs</a:t>
            </a:r>
          </a:p>
        </p:txBody>
      </p:sp>
      <p:sp>
        <p:nvSpPr>
          <p:cNvPr id="5" name="Text Placeholder 4">
            <a:extLst>
              <a:ext uri="{FF2B5EF4-FFF2-40B4-BE49-F238E27FC236}">
                <a16:creationId xmlns:a16="http://schemas.microsoft.com/office/drawing/2014/main" id="{6F988DD8-7AA1-EF15-C67A-40A54F348A76}"/>
              </a:ext>
            </a:extLst>
          </p:cNvPr>
          <p:cNvSpPr>
            <a:spLocks noGrp="1"/>
          </p:cNvSpPr>
          <p:nvPr>
            <p:ph type="body" sz="quarter" idx="17"/>
          </p:nvPr>
        </p:nvSpPr>
        <p:spPr/>
        <p:txBody>
          <a:bodyPr/>
          <a:lstStyle/>
          <a:p>
            <a:endParaRPr lang="en-AU" dirty="0"/>
          </a:p>
        </p:txBody>
      </p:sp>
      <p:graphicFrame>
        <p:nvGraphicFramePr>
          <p:cNvPr id="6" name="Chart 5" descr="A divided bar chart showing the total sales of class of car&#10;">
            <a:extLst>
              <a:ext uri="{FF2B5EF4-FFF2-40B4-BE49-F238E27FC236}">
                <a16:creationId xmlns:a16="http://schemas.microsoft.com/office/drawing/2014/main" id="{F57BC3B6-AED0-ABC1-7475-6B8E5265B26D}"/>
              </a:ext>
            </a:extLst>
          </p:cNvPr>
          <p:cNvGraphicFramePr>
            <a:graphicFrameLocks/>
          </p:cNvGraphicFramePr>
          <p:nvPr>
            <p:extLst>
              <p:ext uri="{D42A27DB-BD31-4B8C-83A1-F6EECF244321}">
                <p14:modId xmlns:p14="http://schemas.microsoft.com/office/powerpoint/2010/main" val="3173216117"/>
              </p:ext>
            </p:extLst>
          </p:nvPr>
        </p:nvGraphicFramePr>
        <p:xfrm>
          <a:off x="348000" y="1637625"/>
          <a:ext cx="8752272" cy="4807835"/>
        </p:xfrm>
        <a:graphic>
          <a:graphicData uri="http://schemas.openxmlformats.org/drawingml/2006/chart">
            <c:chart xmlns:c="http://schemas.openxmlformats.org/drawingml/2006/chart" xmlns:r="http://schemas.openxmlformats.org/officeDocument/2006/relationships" r:id="rId2"/>
          </a:graphicData>
        </a:graphic>
      </p:graphicFrame>
      <p:sp>
        <p:nvSpPr>
          <p:cNvPr id="7" name="Speech Bubble: Rectangle with Corners Rounded 6">
            <a:extLst>
              <a:ext uri="{FF2B5EF4-FFF2-40B4-BE49-F238E27FC236}">
                <a16:creationId xmlns:a16="http://schemas.microsoft.com/office/drawing/2014/main" id="{76F19211-FF53-0D29-58B7-D3CD66AE5056}"/>
              </a:ext>
            </a:extLst>
          </p:cNvPr>
          <p:cNvSpPr/>
          <p:nvPr/>
        </p:nvSpPr>
        <p:spPr>
          <a:xfrm>
            <a:off x="9514523" y="1633711"/>
            <a:ext cx="1969477" cy="1135463"/>
          </a:xfrm>
          <a:prstGeom prst="wedgeRoundRectCallout">
            <a:avLst>
              <a:gd name="adj1" fmla="val -100425"/>
              <a:gd name="adj2" fmla="val 448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Total sales: 1 100 000</a:t>
            </a:r>
          </a:p>
        </p:txBody>
      </p:sp>
      <p:sp>
        <p:nvSpPr>
          <p:cNvPr id="2" name="Slide Number Placeholder 1">
            <a:extLst>
              <a:ext uri="{FF2B5EF4-FFF2-40B4-BE49-F238E27FC236}">
                <a16:creationId xmlns:a16="http://schemas.microsoft.com/office/drawing/2014/main" id="{4F303406-83F8-ABE3-53C6-0025A65C1C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38660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2026</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560355"/>
            <a:ext cx="11303000" cy="37035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285750" lvl="0" indent="-285750">
              <a:spcBef>
                <a:spcPts val="1200"/>
              </a:spcBef>
              <a:spcAft>
                <a:spcPts val="600"/>
              </a:spcAft>
              <a:buFont typeface="Arial" panose="020B0604020202020204" pitchFamily="34" charset="0"/>
              <a:buChar char="•"/>
            </a:pPr>
            <a:r>
              <a:rPr lang="en-AU" sz="1800" dirty="0"/>
              <a:t>To understand how to choose appropriate graphs to represent categorical data.</a:t>
            </a:r>
          </a:p>
          <a:p>
            <a:pPr marL="285750" lvl="0" indent="-285750">
              <a:spcBef>
                <a:spcPts val="1200"/>
              </a:spcBef>
              <a:spcAft>
                <a:spcPts val="600"/>
              </a:spcAft>
              <a:buFont typeface="Arial" panose="020B0604020202020204" pitchFamily="34" charset="0"/>
              <a:buChar char="•"/>
            </a:pPr>
            <a:r>
              <a:rPr lang="en-AU" sz="1800" dirty="0"/>
              <a:t>To be able to interpret and communicate information from categorical data using graphical displays.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1800" dirty="0"/>
              <a:t>I can identify suitable graph types for categorical data. </a:t>
            </a:r>
          </a:p>
          <a:p>
            <a:pPr marL="342900" lvl="0" indent="-342900">
              <a:lnSpc>
                <a:spcPct val="150000"/>
              </a:lnSpc>
              <a:buFont typeface="Arial" panose="020B0604020202020204" pitchFamily="34" charset="0"/>
              <a:buChar char="•"/>
            </a:pPr>
            <a:r>
              <a:rPr lang="en-AU" sz="1800" dirty="0"/>
              <a:t>I can interpret information shown in categorical graphs.</a:t>
            </a:r>
          </a:p>
          <a:p>
            <a:pPr marL="342900" lvl="0" indent="-342900">
              <a:lnSpc>
                <a:spcPct val="150000"/>
              </a:lnSpc>
              <a:buFont typeface="Arial" panose="020B0604020202020204" pitchFamily="34" charset="0"/>
              <a:buChar char="•"/>
            </a:pPr>
            <a:r>
              <a:rPr lang="en-AU" sz="1800" dirty="0"/>
              <a:t>I can construct accurate graphs from a categorical dataset. </a:t>
            </a:r>
          </a:p>
          <a:p>
            <a:pPr marL="342900" lvl="0" indent="-342900">
              <a:lnSpc>
                <a:spcPct val="150000"/>
              </a:lnSpc>
              <a:buFont typeface="Arial" panose="020B0604020202020204" pitchFamily="34" charset="0"/>
              <a:buChar char="•"/>
            </a:pPr>
            <a:r>
              <a:rPr lang="en-AU" sz="1800" dirty="0"/>
              <a:t>I can describe how graph choice influences the conclusions drawn from the data.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FD44E5-D74D-97AB-7EF2-ACDEE3EB3ECA}"/>
              </a:ext>
            </a:extLst>
          </p:cNvPr>
          <p:cNvSpPr>
            <a:spLocks noGrp="1"/>
          </p:cNvSpPr>
          <p:nvPr>
            <p:ph type="title"/>
          </p:nvPr>
        </p:nvSpPr>
        <p:spPr/>
        <p:txBody>
          <a:bodyPr/>
          <a:lstStyle/>
          <a:p>
            <a:r>
              <a:rPr lang="en-AU" dirty="0"/>
              <a:t>Notice and wonder (1)</a:t>
            </a:r>
          </a:p>
        </p:txBody>
      </p:sp>
      <p:graphicFrame>
        <p:nvGraphicFramePr>
          <p:cNvPr id="8" name="Chart 7" descr="A sector graph displaying the top 10 brands of cars for 2024. Legend includes,&#10; Toyota, Ford, Kia, Mitsubishi, MG, Nissan, Subaru, Mazda, Hyundai, GWM">
            <a:extLst>
              <a:ext uri="{FF2B5EF4-FFF2-40B4-BE49-F238E27FC236}">
                <a16:creationId xmlns:a16="http://schemas.microsoft.com/office/drawing/2014/main" id="{7385CAF3-C698-2AC2-D91F-6F2E75231A75}"/>
              </a:ext>
            </a:extLst>
          </p:cNvPr>
          <p:cNvGraphicFramePr>
            <a:graphicFrameLocks/>
          </p:cNvGraphicFramePr>
          <p:nvPr>
            <p:extLst>
              <p:ext uri="{D42A27DB-BD31-4B8C-83A1-F6EECF244321}">
                <p14:modId xmlns:p14="http://schemas.microsoft.com/office/powerpoint/2010/main" val="1086432666"/>
              </p:ext>
            </p:extLst>
          </p:nvPr>
        </p:nvGraphicFramePr>
        <p:xfrm>
          <a:off x="1267808" y="905601"/>
          <a:ext cx="9350602" cy="5671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00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1C015E-8099-3C8F-3217-6C0546C5BC9F}"/>
              </a:ext>
            </a:extLst>
          </p:cNvPr>
          <p:cNvSpPr>
            <a:spLocks noGrp="1"/>
          </p:cNvSpPr>
          <p:nvPr>
            <p:ph type="title"/>
          </p:nvPr>
        </p:nvSpPr>
        <p:spPr/>
        <p:txBody>
          <a:bodyPr/>
          <a:lstStyle/>
          <a:p>
            <a:r>
              <a:rPr lang="en-AU" dirty="0"/>
              <a:t>New vehicle sales</a:t>
            </a:r>
          </a:p>
        </p:txBody>
      </p:sp>
      <p:sp>
        <p:nvSpPr>
          <p:cNvPr id="7" name="Picture Placeholder 6">
            <a:extLst>
              <a:ext uri="{FF2B5EF4-FFF2-40B4-BE49-F238E27FC236}">
                <a16:creationId xmlns:a16="http://schemas.microsoft.com/office/drawing/2014/main" id="{37F97EC8-0223-BF44-63A9-482F24265017}"/>
              </a:ext>
            </a:extLst>
          </p:cNvPr>
          <p:cNvSpPr>
            <a:spLocks noGrp="1"/>
          </p:cNvSpPr>
          <p:nvPr>
            <p:ph type="pic" sz="quarter" idx="13"/>
          </p:nvPr>
        </p:nvSpPr>
        <p:spPr/>
        <p:txBody>
          <a:bodyPr/>
          <a:lstStyle/>
          <a:p>
            <a:endParaRPr lang="en-AU" dirty="0"/>
          </a:p>
        </p:txBody>
      </p:sp>
      <p:pic>
        <p:nvPicPr>
          <p:cNvPr id="5" name="Picture 4" descr="An infographic showing new vehicle sales for March 2025. Including locations across Australia, table of sales dependent of make and model, sector graphs on fuel types and market segment">
            <a:extLst>
              <a:ext uri="{FF2B5EF4-FFF2-40B4-BE49-F238E27FC236}">
                <a16:creationId xmlns:a16="http://schemas.microsoft.com/office/drawing/2014/main" id="{D666EC41-B645-8F7C-F560-E4832D29D0E4}"/>
              </a:ext>
            </a:extLst>
          </p:cNvPr>
          <p:cNvPicPr>
            <a:picLocks noChangeAspect="1"/>
          </p:cNvPicPr>
          <p:nvPr/>
        </p:nvPicPr>
        <p:blipFill>
          <a:blip r:embed="rId3"/>
          <a:srcRect b="2777"/>
          <a:stretch>
            <a:fillRect/>
          </a:stretch>
        </p:blipFill>
        <p:spPr>
          <a:xfrm>
            <a:off x="17997" y="128275"/>
            <a:ext cx="5040000" cy="6696000"/>
          </a:xfrm>
          <a:prstGeom prst="rect">
            <a:avLst/>
          </a:prstGeom>
        </p:spPr>
      </p:pic>
      <p:sp>
        <p:nvSpPr>
          <p:cNvPr id="9" name="Rectangle: Rounded Corners 8">
            <a:extLst>
              <a:ext uri="{FF2B5EF4-FFF2-40B4-BE49-F238E27FC236}">
                <a16:creationId xmlns:a16="http://schemas.microsoft.com/office/drawing/2014/main" id="{35DA484B-4ACE-34F1-3AD7-FFBD696E5C43}"/>
              </a:ext>
            </a:extLst>
          </p:cNvPr>
          <p:cNvSpPr/>
          <p:nvPr/>
        </p:nvSpPr>
        <p:spPr>
          <a:xfrm>
            <a:off x="5929152" y="2579242"/>
            <a:ext cx="5348842" cy="17325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t>Why is this infographic useful for a car dealer and a consumer?</a:t>
            </a:r>
          </a:p>
        </p:txBody>
      </p:sp>
      <p:sp>
        <p:nvSpPr>
          <p:cNvPr id="2" name="TextBox 1">
            <a:extLst>
              <a:ext uri="{FF2B5EF4-FFF2-40B4-BE49-F238E27FC236}">
                <a16:creationId xmlns:a16="http://schemas.microsoft.com/office/drawing/2014/main" id="{74A52138-97CB-A5BC-001D-98A60EAAFCAC}"/>
              </a:ext>
            </a:extLst>
          </p:cNvPr>
          <p:cNvSpPr txBox="1"/>
          <p:nvPr/>
        </p:nvSpPr>
        <p:spPr>
          <a:xfrm>
            <a:off x="5444473" y="6418787"/>
            <a:ext cx="6039527" cy="409584"/>
          </a:xfrm>
          <a:prstGeom prst="rect">
            <a:avLst/>
          </a:prstGeom>
          <a:noFill/>
        </p:spPr>
        <p:txBody>
          <a:bodyPr wrap="square" lIns="0" tIns="0" rIns="0" bIns="0" rtlCol="0">
            <a:normAutofit fontScale="77500" lnSpcReduction="20000"/>
          </a:bodyPr>
          <a:lstStyle/>
          <a:p>
            <a:r>
              <a:rPr lang="en-AU" sz="1400" dirty="0"/>
              <a:t>“New Vehicle Sales March 2025” from the Australian Automotive Dealer Association (AADA). Image sourced from the AADA PDF </a:t>
            </a:r>
            <a:r>
              <a:rPr lang="en-AU" sz="1400" dirty="0">
                <a:hlinkClick r:id="rId4"/>
              </a:rPr>
              <a:t>2025.04.03 – New Vehicle Sales Report – March Data </a:t>
            </a:r>
            <a:r>
              <a:rPr lang="en-AU" sz="1400" dirty="0"/>
              <a:t>and used under the Creative Commons licence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Interpreting and analysing a sector graph</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2025 data</a:t>
            </a:r>
          </a:p>
        </p:txBody>
      </p:sp>
      <p:graphicFrame>
        <p:nvGraphicFramePr>
          <p:cNvPr id="9" name="Chart 8" descr="Sector graph outlining the sales by fuel type. Legend includes Diesel, Electric, Hybrid, Petrol, PHEV, Heavy commercial. &#10;">
            <a:extLst>
              <a:ext uri="{FF2B5EF4-FFF2-40B4-BE49-F238E27FC236}">
                <a16:creationId xmlns:a16="http://schemas.microsoft.com/office/drawing/2014/main" id="{885FE89C-6FA3-6CC6-171E-DC51AFBCB44D}"/>
              </a:ext>
            </a:extLst>
          </p:cNvPr>
          <p:cNvGraphicFramePr>
            <a:graphicFrameLocks/>
          </p:cNvGraphicFramePr>
          <p:nvPr>
            <p:extLst>
              <p:ext uri="{D42A27DB-BD31-4B8C-83A1-F6EECF244321}">
                <p14:modId xmlns:p14="http://schemas.microsoft.com/office/powerpoint/2010/main" val="3809987105"/>
              </p:ext>
            </p:extLst>
          </p:nvPr>
        </p:nvGraphicFramePr>
        <p:xfrm>
          <a:off x="360000" y="1505573"/>
          <a:ext cx="11483998" cy="493091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Notice and wonder (2)</a:t>
            </a:r>
          </a:p>
        </p:txBody>
      </p:sp>
      <p:graphicFrame>
        <p:nvGraphicFramePr>
          <p:cNvPr id="2" name="Chart 1" descr="A divided bar chart showing the top 5 sales by country of origin. This chart shows the section for Japan going from 0% to 34%, Thailand going from 34% to 60%, China from 60% to 79%, Korea from 79% to 95% and then Germany from 95% to 100%.">
            <a:extLst>
              <a:ext uri="{FF2B5EF4-FFF2-40B4-BE49-F238E27FC236}">
                <a16:creationId xmlns:a16="http://schemas.microsoft.com/office/drawing/2014/main" id="{E41BB3D1-3256-4E8F-7A9B-9655F4A0C066}"/>
              </a:ext>
            </a:extLst>
          </p:cNvPr>
          <p:cNvGraphicFramePr>
            <a:graphicFrameLocks/>
          </p:cNvGraphicFramePr>
          <p:nvPr>
            <p:extLst>
              <p:ext uri="{D42A27DB-BD31-4B8C-83A1-F6EECF244321}">
                <p14:modId xmlns:p14="http://schemas.microsoft.com/office/powerpoint/2010/main" val="2499650355"/>
              </p:ext>
            </p:extLst>
          </p:nvPr>
        </p:nvGraphicFramePr>
        <p:xfrm>
          <a:off x="196850" y="2127651"/>
          <a:ext cx="6488367" cy="3866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6787DF4-1FEC-875D-976E-4FF5AAD7A4B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83957036"/>
              </p:ext>
            </p:extLst>
          </p:nvPr>
        </p:nvGraphicFramePr>
        <p:xfrm>
          <a:off x="-7032625" y="3232551"/>
          <a:ext cx="5794375" cy="30448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A sector graph showing the top 5 sales by country of origin. Japan, Thailand, China, Korea and Germany are labelled as 34%, 26%, 19%, 16% and 5% respectively. ">
            <a:extLst>
              <a:ext uri="{FF2B5EF4-FFF2-40B4-BE49-F238E27FC236}">
                <a16:creationId xmlns:a16="http://schemas.microsoft.com/office/drawing/2014/main" id="{8A95DE52-9661-65D1-B96F-34EA91B47703}"/>
              </a:ext>
            </a:extLst>
          </p:cNvPr>
          <p:cNvGraphicFramePr>
            <a:graphicFrameLocks/>
          </p:cNvGraphicFramePr>
          <p:nvPr>
            <p:extLst>
              <p:ext uri="{D42A27DB-BD31-4B8C-83A1-F6EECF244321}">
                <p14:modId xmlns:p14="http://schemas.microsoft.com/office/powerpoint/2010/main" val="3638623375"/>
              </p:ext>
            </p:extLst>
          </p:nvPr>
        </p:nvGraphicFramePr>
        <p:xfrm>
          <a:off x="6096000" y="2127651"/>
          <a:ext cx="6022975" cy="3009899"/>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0d94be99-a0f6-44e7-93d1-7f56be2e14d5"/>
    <ds:schemaRef ds:uri="http://www.w3.org/XML/1998/namespace"/>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8c6f0761-0ef4-4d3b-8fe8-3b60dff82ea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FF82D523-3AF1-4F88-BC9E-C8D522C942A7}">
  <ds:schemaRefs>
    <ds:schemaRef ds:uri="0d94be99-a0f6-44e7-93d1-7f56be2e14d5"/>
    <ds:schemaRef ds:uri="8c6f0761-0ef4-4d3b-8fe8-3b60dff82e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TotalTime>
  <Words>835</Words>
  <Application>Microsoft Office PowerPoint</Application>
  <PresentationFormat>Widescreen</PresentationFormat>
  <Paragraphs>70</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Public Sans</vt:lpstr>
      <vt:lpstr>Arial</vt:lpstr>
      <vt:lpstr>Times New Roman</vt:lpstr>
      <vt:lpstr>Calibri</vt:lpstr>
      <vt:lpstr>NSWG Corporate</vt:lpstr>
      <vt:lpstr>New car categorical data</vt:lpstr>
      <vt:lpstr>Learning intentions and success criteria</vt:lpstr>
      <vt:lpstr>Activating prior knowledge</vt:lpstr>
      <vt:lpstr>Notice and wonder (1)</vt:lpstr>
      <vt:lpstr>New vehicle sales</vt:lpstr>
      <vt:lpstr>Connecting learning</vt:lpstr>
      <vt:lpstr>Interpreting and analysing a sector graph</vt:lpstr>
      <vt:lpstr>Independent practice</vt:lpstr>
      <vt:lpstr>Notice and wonder (2)</vt:lpstr>
      <vt:lpstr>Other graphs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 – New car categorical data – deck – Mathematics Standard</dc:title>
  <dc:creator>NSW Department of Education</dc:creator>
  <dcterms:created xsi:type="dcterms:W3CDTF">2025-01-17T00:15:23Z</dcterms:created>
  <dcterms:modified xsi:type="dcterms:W3CDTF">2026-03-24T01:40:52Z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