
<file path=[Content_Types].xml><?xml version="1.0" encoding="utf-8"?>
<Types xmlns="http://schemas.openxmlformats.org/package/2006/content-types">
  <Default Extension="fntdata" ContentType="application/x-fontdata"/>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0"/>
  </p:notesMasterIdLst>
  <p:handoutMasterIdLst>
    <p:handoutMasterId r:id="rId21"/>
  </p:handoutMasterIdLst>
  <p:sldIdLst>
    <p:sldId id="26505" r:id="rId2"/>
    <p:sldId id="26383" r:id="rId3"/>
    <p:sldId id="26523" r:id="rId4"/>
    <p:sldId id="26535" r:id="rId5"/>
    <p:sldId id="26506" r:id="rId6"/>
    <p:sldId id="26536" r:id="rId7"/>
    <p:sldId id="26527" r:id="rId8"/>
    <p:sldId id="26529" r:id="rId9"/>
    <p:sldId id="26528" r:id="rId10"/>
    <p:sldId id="26530" r:id="rId11"/>
    <p:sldId id="26513" r:id="rId12"/>
    <p:sldId id="26531" r:id="rId13"/>
    <p:sldId id="26532" r:id="rId14"/>
    <p:sldId id="26534" r:id="rId15"/>
    <p:sldId id="26510" r:id="rId16"/>
    <p:sldId id="26522"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94719"/>
  </p:normalViewPr>
  <p:slideViewPr>
    <p:cSldViewPr snapToGrid="0">
      <p:cViewPr varScale="1">
        <p:scale>
          <a:sx n="88" d="100"/>
          <a:sy n="88" d="100"/>
        </p:scale>
        <p:origin x="68" y="54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1D0D-7E8C-4F53-7C0D-7A74C4696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AD118-3BCB-EE08-D7E8-BBDD540AB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0BE7D-38BB-C2E5-108F-73AD5ABAB7B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B18D87F-A556-0C49-D0DE-CDD168390042}"/>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64772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A07D-2C13-8320-D414-D34225276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C82BA-FC39-9592-FF20-47B44D368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1DBA4-E6B0-5AED-F611-03F5F9E2E5E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2931C25-374C-7B67-6B96-235805646EF9}"/>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1977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aus01.safelinks.protection.outlook.com/?url=https%3A%2F%2Fcommons.wikimedia.org%2Fw%2Findex.php%3Fcurid%3D21177331&amp;data=05%7C02%7CChristopher.Farlow2%40det.nsw.edu.au%7Cf207501f23db4a640a3908de6ff8bfc2%7C05a0e69a418a47c19c259387261bf991%7C0%7C0%7C639071311398799070%7CUnknown%7CTWFpbGZsb3d8eyJFbXB0eU1hcGkiOnRydWUsIlYiOiIwLjAuMDAwMCIsIlAiOiJXaW4zMiIsIkFOIjoiTWFpbCIsIldUIjoyfQ%3D%3D%7C0%7C%7C%7C&amp;sdata=KY4uuqi9X0op1kObBf54HaFsy3nuFkO5eR0zK%2Fts1r8%3D&amp;reserved=0" TargetMode="External"/><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aus01.safelinks.protection.outlook.com/?url=https%3A%2F%2Fcreativecommons.org%2Flicenses%2Fby-nc-sa%2F2.0%2F%3Fref%3Dopenverse&amp;data=05%7C02%7CChristopher.Farlow2%40det.nsw.edu.au%7Cf207501f23db4a640a3908de6ff8bfc2%7C05a0e69a418a47c19c259387261bf991%7C0%7C0%7C639071311398717334%7CUnknown%7CTWFpbGZsb3d8eyJFbXB0eU1hcGkiOnRydWUsIlYiOiIwLjAuMDAwMCIsIlAiOiJXaW4zMiIsIkFOIjoiTWFpbCIsIldUIjoyfQ%3D%3D%7C0%7C%7C%7C&amp;sdata=xeBdRIHWoAHO8Z8hSDtdkQMxqSusVhItjEJ8h%2BuNaVQ%3D&amp;reserved=0" TargetMode="External"/><Relationship Id="rId5" Type="http://schemas.openxmlformats.org/officeDocument/2006/relationships/hyperlink" Target="https://aus01.safelinks.protection.outlook.com/?url=https%3A%2F%2Fwww.flickr.com%2Fphotos%2F86289487%40N00&amp;data=05%7C02%7CChristopher.Farlow2%40det.nsw.edu.au%7Cf207501f23db4a640a3908de6ff8bfc2%7C05a0e69a418a47c19c259387261bf991%7C0%7C0%7C639071311398701032%7CUnknown%7CTWFpbGZsb3d8eyJFbXB0eU1hcGkiOnRydWUsIlYiOiIwLjAuMDAwMCIsIlAiOiJXaW4zMiIsIkFOIjoiTWFpbCIsIldUIjoyfQ%3D%3D%7C0%7C%7C%7C&amp;sdata=PNjXSGC4ha2ppiZwq%2FQgMS1a%2B84Df9dTb1leLHN1BfU%3D&amp;reserved=0" TargetMode="External"/><Relationship Id="rId10" Type="http://schemas.openxmlformats.org/officeDocument/2006/relationships/hyperlink" Target="https://aus01.safelinks.protection.outlook.com/?url=https%3A%2F%2Fcreativecommons.org%2Flicenses%2Fby-sa%2F3.0%2F%3Fref%3Dopenverse&amp;data=05%7C02%7CChristopher.Farlow2%40det.nsw.edu.au%7Cf207501f23db4a640a3908de6ff8bfc2%7C05a0e69a418a47c19c259387261bf991%7C0%7C0%7C639071311398837449%7CUnknown%7CTWFpbGZsb3d8eyJFbXB0eU1hcGkiOnRydWUsIlYiOiIwLjAuMDAwMCIsIlAiOiJXaW4zMiIsIkFOIjoiTWFpbCIsIldUIjoyfQ%3D%3D%7C0%7C%7C%7C&amp;sdata=DI5o6uiHFl87K43jhf4J6%2FDpowe%2BQ9jsJ2b7tI7%2BeEE%3D&amp;reserved=0" TargetMode="External"/><Relationship Id="rId4" Type="http://schemas.openxmlformats.org/officeDocument/2006/relationships/hyperlink" Target="https://aus01.safelinks.protection.outlook.com/?url=https%3A%2F%2Fwww.flickr.com%2Fphotos%2F86289487%40N00%2F330865486&amp;data=05%7C02%7CChristopher.Farlow2%40det.nsw.edu.au%7Cf207501f23db4a640a3908de6ff8bfc2%7C05a0e69a418a47c19c259387261bf991%7C0%7C0%7C639071311398680818%7CUnknown%7CTWFpbGZsb3d8eyJFbXB0eU1hcGkiOnRydWUsIlYiOiIwLjAuMDAwMCIsIlAiOiJXaW4zMiIsIkFOIjoiTWFpbCIsIldUIjoyfQ%3D%3D%7C0%7C%7C%7C&amp;sdata=1XrHYU09SOLHRjJvrGx%2BZvd7OqpRioJnhs0lfCs2%2B08%3D&amp;reserved=0" TargetMode="External"/><Relationship Id="rId9" Type="http://schemas.openxmlformats.org/officeDocument/2006/relationships/hyperlink" Target="https://aus01.safelinks.protection.outlook.com/?url=https%3A%2F%2Fcommons.wikimedia.org%2Fwiki%2FUser%3AGOKLuLe&amp;data=05%7C02%7CChristopher.Farlow2%40det.nsw.edu.au%7Cf207501f23db4a640a3908de6ff8bfc2%7C05a0e69a418a47c19c259387261bf991%7C0%7C0%7C639071311398814037%7CUnknown%7CTWFpbGZsb3d8eyJFbXB0eU1hcGkiOnRydWUsIlYiOiIwLjAuMDAwMCIsIlAiOiJXaW4zMiIsIkFOIjoiTWFpbCIsIldUIjoyfQ%3D%3D%7C0%7C%7C%7C&amp;sdata=JyDqNOQvGmSf%2BPi4bx58VzzrukZ2QKw4ifNb2GZCU0s%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us01.safelinks.protection.outlook.com/?url=https%3A%2F%2Fwww.flickr.com%2Fphotos%2F28310050%40N02%2F5428205457&amp;data=05%7C02%7CChristopher.Farlow2%40det.nsw.edu.au%7Cf207501f23db4a640a3908de6ff8bfc2%7C05a0e69a418a47c19c259387261bf991%7C0%7C0%7C639071311398867181%7CUnknown%7CTWFpbGZsb3d8eyJFbXB0eU1hcGkiOnRydWUsIlYiOiIwLjAuMDAwMCIsIlAiOiJXaW4zMiIsIkFOIjoiTWFpbCIsIldUIjoyfQ%3D%3D%7C0%7C%7C%7C&amp;sdata=PAcJItvlX6BMNFHeVpd4ooKmIVwk3RTH1736aaV5RoU%3D&amp;reserved=0" TargetMode="External"/><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hyperlink" Target="https://aus01.safelinks.protection.outlook.com/?url=https%3A%2F%2Fcreativecommons.org%2Fpublicdomain%2Fmark%2F1.0%2F%3Fref%3Dopenverse&amp;data=05%7C02%7CChristopher.Farlow2%40det.nsw.edu.au%7Cf207501f23db4a640a3908de6ff8bfc2%7C05a0e69a418a47c19c259387261bf991%7C0%7C0%7C639071311398900003%7CUnknown%7CTWFpbGZsb3d8eyJFbXB0eU1hcGkiOnRydWUsIlYiOiIwLjAuMDAwMCIsIlAiOiJXaW4zMiIsIkFOIjoiTWFpbCIsIldUIjoyfQ%3D%3D%7C0%7C%7C%7C&amp;sdata=G5VluIYafIQPsKisBL0Sko4QcoKA4%2FdJKZHPRhk4g2g%3D&amp;reserved=0" TargetMode="External"/><Relationship Id="rId4" Type="http://schemas.openxmlformats.org/officeDocument/2006/relationships/hyperlink" Target="https://aus01.safelinks.protection.outlook.com/?url=https%3A%2F%2Fwww.flickr.com%2Fphotos%2F28310050%40N02&amp;data=05%7C02%7CChristopher.Farlow2%40det.nsw.edu.au%7Cf207501f23db4a640a3908de6ff8bfc2%7C05a0e69a418a47c19c259387261bf991%7C0%7C0%7C639071311398883991%7CUnknown%7CTWFpbGZsb3d8eyJFbXB0eU1hcGkiOnRydWUsIlYiOiIwLjAuMDAwMCIsIlAiOiJXaW4zMiIsIkFOIjoiTWFpbCIsIldUIjoyfQ%3D%3D%7C0%7C%7C%7C&amp;sdata=NlKyZS7Br3exggYvy6fB2DkQZ4%2FAi9k%2FizZLYPzLgCU%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7/06/relationships/model3d" Target="../media/model3d1.glb"/><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0.png"/><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1.png"/><Relationship Id="rId4" Type="http://schemas.microsoft.com/office/2017/06/relationships/model3d" Target="../media/model3d1.glb"/></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Volume and surface area of spheres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Making things</a:t>
            </a:r>
          </a:p>
        </p:txBody>
      </p:sp>
      <p:pic>
        <p:nvPicPr>
          <p:cNvPr id="5" name="Picture Placeholder 4">
            <a:extLst>
              <a:ext uri="{FF2B5EF4-FFF2-40B4-BE49-F238E27FC236}">
                <a16:creationId xmlns:a16="http://schemas.microsoft.com/office/drawing/2014/main" id="{AE68D898-D247-D359-EA90-88ED2C59F1F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33F4-A82D-7C1E-B066-E531C1337E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34734-3415-FB89-DD60-4E14EE64F0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3" name="Title 2">
            <a:extLst>
              <a:ext uri="{FF2B5EF4-FFF2-40B4-BE49-F238E27FC236}">
                <a16:creationId xmlns:a16="http://schemas.microsoft.com/office/drawing/2014/main" id="{DF49A3BB-D94A-8C29-822F-25D0D10D60FC}"/>
              </a:ext>
            </a:extLst>
          </p:cNvPr>
          <p:cNvSpPr>
            <a:spLocks noGrp="1"/>
          </p:cNvSpPr>
          <p:nvPr>
            <p:ph type="title"/>
          </p:nvPr>
        </p:nvSpPr>
        <p:spPr/>
        <p:txBody>
          <a:bodyPr/>
          <a:lstStyle/>
          <a:p>
            <a:r>
              <a:rPr lang="en-AU"/>
              <a:t>Worked example (your turn) (2)</a:t>
            </a:r>
          </a:p>
        </p:txBody>
      </p:sp>
      <p:sp>
        <p:nvSpPr>
          <p:cNvPr id="4" name="Text Placeholder 3">
            <a:extLst>
              <a:ext uri="{FF2B5EF4-FFF2-40B4-BE49-F238E27FC236}">
                <a16:creationId xmlns:a16="http://schemas.microsoft.com/office/drawing/2014/main" id="{72C10BDE-1BD8-F700-B937-716C92C535ED}"/>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4AF89EB-48B1-60C9-2F17-1A4BEB2D2F42}"/>
                  </a:ext>
                </a:extLst>
              </p:cNvPr>
              <p:cNvSpPr>
                <a:spLocks noGrp="1"/>
              </p:cNvSpPr>
              <p:nvPr>
                <p:ph type="body" sz="quarter" idx="17"/>
              </p:nvPr>
            </p:nvSpPr>
            <p:spPr>
              <a:xfrm>
                <a:off x="359999" y="1444208"/>
                <a:ext cx="5126401" cy="5251791"/>
              </a:xfrm>
            </p:spPr>
            <p:txBody>
              <a:bodyPr/>
              <a:lstStyle/>
              <a:p>
                <a:pPr>
                  <a:spcAft>
                    <a:spcPts val="0"/>
                  </a:spcAft>
                </a:pPr>
                <a:r>
                  <a:rPr lang="en-AU" dirty="0"/>
                  <a:t>The density of steel in the steel ball is </a:t>
                </a:r>
                <a14:m>
                  <m:oMath xmlns:m="http://schemas.openxmlformats.org/officeDocument/2006/math">
                    <m:r>
                      <a:rPr lang="en-AU" b="0" i="1" smtClean="0">
                        <a:latin typeface="Cambria Math" panose="02040503050406030204" pitchFamily="18" charset="0"/>
                      </a:rPr>
                      <m:t>7.5</m:t>
                    </m:r>
                    <m:r>
                      <m:rPr>
                        <m:nor/>
                      </m:rPr>
                      <a:rPr lang="en-AU" b="0" i="0" smtClean="0">
                        <a:latin typeface="Cambria Math" panose="02040503050406030204" pitchFamily="18" charset="0"/>
                      </a:rPr>
                      <m:t>g</m:t>
                    </m:r>
                    <m:r>
                      <m:rPr>
                        <m:nor/>
                      </m:rPr>
                      <a:rPr lang="en-AU" b="0" i="0" smtClean="0">
                        <a:latin typeface="Cambria Math" panose="02040503050406030204" pitchFamily="18" charset="0"/>
                      </a:rPr>
                      <m:t>/</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cm</m:t>
                        </m:r>
                      </m:e>
                      <m:sup>
                        <m:r>
                          <m:rPr>
                            <m:nor/>
                          </m:rPr>
                          <a:rPr lang="en-AU" b="0" i="0" smtClean="0">
                            <a:latin typeface="Cambria Math" panose="02040503050406030204" pitchFamily="18" charset="0"/>
                          </a:rPr>
                          <m:t>3</m:t>
                        </m:r>
                      </m:sup>
                    </m:sSup>
                  </m:oMath>
                </a14:m>
                <a:r>
                  <a:rPr lang="en-AU" dirty="0"/>
                  <a:t>. </a:t>
                </a:r>
              </a:p>
              <a:p>
                <a:pPr>
                  <a:spcAft>
                    <a:spcPts val="0"/>
                  </a:spcAft>
                </a:pPr>
                <a:r>
                  <a:rPr lang="en-AU" dirty="0"/>
                  <a:t>What is the mass of the steel ball with </a:t>
                </a:r>
                <a14:m>
                  <m:oMath xmlns:m="http://schemas.openxmlformats.org/officeDocument/2006/math">
                    <m:r>
                      <a:rPr lang="en-AU" b="0" i="1" smtClean="0">
                        <a:latin typeface="Cambria Math" panose="02040503050406030204" pitchFamily="18" charset="0"/>
                      </a:rPr>
                      <m:t>50 </m:t>
                    </m:r>
                    <m:r>
                      <m:rPr>
                        <m:nor/>
                      </m:rPr>
                      <a:rPr lang="en-AU" b="0" i="0" smtClean="0">
                        <a:latin typeface="Cambria Math" panose="02040503050406030204" pitchFamily="18" charset="0"/>
                      </a:rPr>
                      <m:t>mm</m:t>
                    </m:r>
                  </m:oMath>
                </a14:m>
                <a:r>
                  <a:rPr lang="en-AU" dirty="0"/>
                  <a:t> diameter?</a:t>
                </a:r>
              </a:p>
              <a:p>
                <a:pPr>
                  <a:spcAft>
                    <a:spcPts val="0"/>
                  </a:spcAft>
                </a:pPr>
                <a:endParaRPr lang="en-AU" dirty="0"/>
              </a:p>
            </p:txBody>
          </p:sp>
        </mc:Choice>
        <mc:Fallback xmlns="">
          <p:sp>
            <p:nvSpPr>
              <p:cNvPr id="5" name="Text Placeholder 4">
                <a:extLst>
                  <a:ext uri="{FF2B5EF4-FFF2-40B4-BE49-F238E27FC236}">
                    <a16:creationId xmlns:a16="http://schemas.microsoft.com/office/drawing/2014/main" id="{44AF89EB-48B1-60C9-2F17-1A4BEB2D2F42}"/>
                  </a:ext>
                </a:extLst>
              </p:cNvPr>
              <p:cNvSpPr>
                <a:spLocks noGrp="1" noRot="1" noChangeAspect="1" noMove="1" noResize="1" noEditPoints="1" noAdjustHandles="1" noChangeArrowheads="1" noChangeShapeType="1" noTextEdit="1"/>
              </p:cNvSpPr>
              <p:nvPr>
                <p:ph type="body" sz="quarter" idx="17"/>
              </p:nvPr>
            </p:nvSpPr>
            <p:spPr>
              <a:xfrm>
                <a:off x="359999" y="1444208"/>
                <a:ext cx="5126401" cy="5251791"/>
              </a:xfrm>
              <a:blipFill>
                <a:blip r:embed="rId2"/>
                <a:stretch>
                  <a:fillRect l="-2973" r="-357"/>
                </a:stretch>
              </a:blipFill>
            </p:spPr>
            <p:txBody>
              <a:bodyPr/>
              <a:lstStyle/>
              <a:p>
                <a:r>
                  <a:rPr lang="en-AU">
                    <a:noFill/>
                  </a:rPr>
                  <a:t> </a:t>
                </a:r>
              </a:p>
            </p:txBody>
          </p:sp>
        </mc:Fallback>
      </mc:AlternateContent>
      <p:grpSp>
        <p:nvGrpSpPr>
          <p:cNvPr id="10" name="Group 9" descr="A steel ball">
            <a:extLst>
              <a:ext uri="{FF2B5EF4-FFF2-40B4-BE49-F238E27FC236}">
                <a16:creationId xmlns:a16="http://schemas.microsoft.com/office/drawing/2014/main" id="{73258A42-ED28-DF2F-6913-AFF8555DBA1F}"/>
              </a:ext>
            </a:extLst>
          </p:cNvPr>
          <p:cNvGrpSpPr/>
          <p:nvPr/>
        </p:nvGrpSpPr>
        <p:grpSpPr>
          <a:xfrm>
            <a:off x="1351277" y="3535709"/>
            <a:ext cx="2160000" cy="2667065"/>
            <a:chOff x="1351277" y="3535709"/>
            <a:chExt cx="2160000" cy="2667065"/>
          </a:xfrm>
        </p:grpSpPr>
        <mc:AlternateContent xmlns:mc="http://schemas.openxmlformats.org/markup-compatibility/2006">
          <mc:Choice xmlns:am3d="http://schemas.microsoft.com/office/drawing/2017/model3d" Requires="am3d">
            <p:graphicFrame>
              <p:nvGraphicFramePr>
                <p:cNvPr id="7" name="3D Model 6" descr="Dark Gray Sphere">
                  <a:extLst>
                    <a:ext uri="{FF2B5EF4-FFF2-40B4-BE49-F238E27FC236}">
                      <a16:creationId xmlns:a16="http://schemas.microsoft.com/office/drawing/2014/main" id="{CF08668F-5CCD-DE6B-726B-E69D3CB454DD}"/>
                    </a:ext>
                  </a:extLst>
                </p:cNvPr>
                <p:cNvGraphicFramePr>
                  <a:graphicFrameLocks noChangeAspect="1"/>
                </p:cNvGraphicFramePr>
                <p:nvPr/>
              </p:nvGraphicFramePr>
              <p:xfrm>
                <a:off x="1351277" y="3535709"/>
                <a:ext cx="2160000" cy="2173841"/>
              </p:xfrm>
              <a:graphic>
                <a:graphicData uri="http://schemas.microsoft.com/office/drawing/2017/model3d">
                  <am3d:model3d r:embed="rId3">
                    <am3d:spPr>
                      <a:xfrm>
                        <a:off x="0" y="0"/>
                        <a:ext cx="2160000" cy="2173841"/>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870530" ay="-2187085" az="-524455"/>
                      <am3d:postTrans dx="0" dy="0" dz="0"/>
                    </am3d:trans>
                    <am3d:raster rName="Office3DRenderer" rVer="16.0.8326">
                      <am3d:blip r:embed="rId4"/>
                    </am3d:raster>
                    <am3d:objViewport viewportSz="37828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Dark Gray Sphere">
                  <a:extLst>
                    <a:ext uri="{FF2B5EF4-FFF2-40B4-BE49-F238E27FC236}">
                      <a16:creationId xmlns:a16="http://schemas.microsoft.com/office/drawing/2014/main" id="{CF08668F-5CCD-DE6B-726B-E69D3CB454DD}"/>
                    </a:ext>
                  </a:extLst>
                </p:cNvPr>
                <p:cNvPicPr>
                  <a:picLocks noGrp="1" noRot="1" noChangeAspect="1" noMove="1" noResize="1" noEditPoints="1" noAdjustHandles="1" noChangeArrowheads="1" noChangeShapeType="1" noCrop="1"/>
                </p:cNvPicPr>
                <p:nvPr/>
              </p:nvPicPr>
              <p:blipFill>
                <a:blip r:embed="rId4"/>
                <a:stretch>
                  <a:fillRect/>
                </a:stretch>
              </p:blipFill>
              <p:spPr>
                <a:xfrm>
                  <a:off x="1351277" y="3535709"/>
                  <a:ext cx="2160000" cy="2173841"/>
                </a:xfrm>
                <a:prstGeom prst="rect">
                  <a:avLst/>
                </a:prstGeom>
              </p:spPr>
            </p:pic>
          </mc:Fallback>
        </mc:AlternateContent>
        <p:cxnSp>
          <p:nvCxnSpPr>
            <p:cNvPr id="8" name="Straight Arrow Connector 7">
              <a:extLst>
                <a:ext uri="{FF2B5EF4-FFF2-40B4-BE49-F238E27FC236}">
                  <a16:creationId xmlns:a16="http://schemas.microsoft.com/office/drawing/2014/main" id="{E7EDB32F-B9D4-118A-501A-59A3B6D34D3F}"/>
                </a:ext>
              </a:extLst>
            </p:cNvPr>
            <p:cNvCxnSpPr>
              <a:cxnSpLocks/>
            </p:cNvCxnSpPr>
            <p:nvPr/>
          </p:nvCxnSpPr>
          <p:spPr>
            <a:xfrm>
              <a:off x="1387277" y="5709550"/>
              <a:ext cx="208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AF2424-825E-2E64-FB1F-855C4DB9EA05}"/>
                    </a:ext>
                  </a:extLst>
                </p:cNvPr>
                <p:cNvSpPr txBox="1"/>
                <p:nvPr/>
              </p:nvSpPr>
              <p:spPr>
                <a:xfrm>
                  <a:off x="2000054" y="5776744"/>
                  <a:ext cx="862445" cy="42603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5</m:t>
                        </m:r>
                        <m:r>
                          <a:rPr lang="en-AU" sz="1800" b="0" i="1" smtClean="0">
                            <a:latin typeface="Cambria Math" panose="02040503050406030204" pitchFamily="18" charset="0"/>
                          </a:rPr>
                          <m:t>0 </m:t>
                        </m:r>
                        <m:r>
                          <m:rPr>
                            <m:nor/>
                          </m:rPr>
                          <a:rPr lang="en-AU" sz="1800" b="0" i="0" smtClean="0">
                            <a:latin typeface="Cambria Math" panose="02040503050406030204" pitchFamily="18" charset="0"/>
                          </a:rPr>
                          <m:t>mm</m:t>
                        </m:r>
                      </m:oMath>
                    </m:oMathPara>
                  </a14:m>
                  <a:endParaRPr lang="en-AU" sz="1800" dirty="0"/>
                </a:p>
              </p:txBody>
            </p:sp>
          </mc:Choice>
          <mc:Fallback xmlns="">
            <p:sp>
              <p:nvSpPr>
                <p:cNvPr id="9" name="TextBox 8">
                  <a:extLst>
                    <a:ext uri="{FF2B5EF4-FFF2-40B4-BE49-F238E27FC236}">
                      <a16:creationId xmlns:a16="http://schemas.microsoft.com/office/drawing/2014/main" id="{41AF2424-825E-2E64-FB1F-855C4DB9EA05}"/>
                    </a:ext>
                  </a:extLst>
                </p:cNvPr>
                <p:cNvSpPr txBox="1">
                  <a:spLocks noRot="1" noChangeAspect="1" noMove="1" noResize="1" noEditPoints="1" noAdjustHandles="1" noChangeArrowheads="1" noChangeShapeType="1" noTextEdit="1"/>
                </p:cNvSpPr>
                <p:nvPr/>
              </p:nvSpPr>
              <p:spPr>
                <a:xfrm>
                  <a:off x="2000054" y="5776744"/>
                  <a:ext cx="862445" cy="426030"/>
                </a:xfrm>
                <a:prstGeom prst="rect">
                  <a:avLst/>
                </a:prstGeom>
                <a:blipFill>
                  <a:blip r:embed="rId5"/>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F5914538-711D-A756-A73C-348ABE2D5344}"/>
                  </a:ext>
                </a:extLst>
              </p:cNvPr>
              <p:cNvSpPr txBox="1">
                <a:spLocks/>
              </p:cNvSpPr>
              <p:nvPr/>
            </p:nvSpPr>
            <p:spPr>
              <a:xfrm>
                <a:off x="6814800" y="1137527"/>
                <a:ext cx="4669200" cy="49280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b="1" dirty="0"/>
                  <a:t>Solution: </a:t>
                </a:r>
                <a14:m>
                  <m:oMath xmlns:m="http://schemas.openxmlformats.org/officeDocument/2006/math">
                    <m:r>
                      <a:rPr lang="en-AU" i="1" smtClean="0">
                        <a:latin typeface="Cambria Math" panose="02040503050406030204" pitchFamily="18" charset="0"/>
                      </a:rPr>
                      <m:t>𝑉</m:t>
                    </m:r>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4</m:t>
                        </m:r>
                      </m:num>
                      <m:den>
                        <m:r>
                          <a:rPr lang="en-AU" i="1" smtClean="0">
                            <a:latin typeface="Cambria Math" panose="02040503050406030204" pitchFamily="18" charset="0"/>
                          </a:rPr>
                          <m:t>3</m:t>
                        </m:r>
                      </m:den>
                    </m:f>
                    <m:r>
                      <a:rPr lang="en-AU" i="1" smtClean="0">
                        <a:latin typeface="Cambria Math" panose="02040503050406030204" pitchFamily="18" charset="0"/>
                        <a:ea typeface="Cambria Math" panose="02040503050406030204" pitchFamily="18" charset="0"/>
                      </a:rPr>
                      <m:t>𝜋</m:t>
                    </m:r>
                    <m:sSup>
                      <m:sSupPr>
                        <m:ctrlPr>
                          <a:rPr lang="en-AU"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𝑟</m:t>
                        </m:r>
                      </m:e>
                      <m:sup>
                        <m:r>
                          <a:rPr lang="en-AU" i="1" smtClean="0">
                            <a:latin typeface="Cambria Math" panose="02040503050406030204" pitchFamily="18" charset="0"/>
                            <a:ea typeface="Cambria Math" panose="02040503050406030204" pitchFamily="18" charset="0"/>
                          </a:rPr>
                          <m:t>3</m:t>
                        </m:r>
                      </m:sup>
                    </m:sSup>
                  </m:oMath>
                </a14:m>
                <a:endParaRPr lang="en-AU" dirty="0">
                  <a:ea typeface="Cambria Math" panose="02040503050406030204" pitchFamily="18" charset="0"/>
                </a:endParaRPr>
              </a:p>
              <a:p>
                <a:pPr>
                  <a:spcAft>
                    <a:spcPts val="0"/>
                  </a:spcAft>
                </a:pPr>
                <a:r>
                  <a:rPr lang="en-AU" dirty="0">
                    <a:ea typeface="Cambria Math" panose="02040503050406030204" pitchFamily="18" charset="0"/>
                  </a:rPr>
                  <a:t>When </a:t>
                </a:r>
                <a14:m>
                  <m:oMath xmlns:m="http://schemas.openxmlformats.org/officeDocument/2006/math">
                    <m:r>
                      <a:rPr lang="en-AU" i="1" smtClean="0">
                        <a:latin typeface="Cambria Math" panose="02040503050406030204" pitchFamily="18" charset="0"/>
                        <a:ea typeface="Cambria Math" panose="02040503050406030204" pitchFamily="18" charset="0"/>
                      </a:rPr>
                      <m:t>𝑟</m:t>
                    </m:r>
                    <m:r>
                      <a:rPr lang="en-AU" i="1" smtClean="0">
                        <a:latin typeface="Cambria Math" panose="02040503050406030204" pitchFamily="18" charset="0"/>
                        <a:ea typeface="Cambria Math" panose="02040503050406030204" pitchFamily="18" charset="0"/>
                      </a:rPr>
                      <m:t>=25, </m:t>
                    </m:r>
                  </m:oMath>
                </a14:m>
                <a:endParaRPr lang="en-AU" i="1" dirty="0">
                  <a:latin typeface="Cambria Math" panose="02040503050406030204" pitchFamily="18" charset="0"/>
                  <a:ea typeface="Cambria Math" panose="020405030504060302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𝑉</m:t>
                      </m:r>
                      <m:r>
                        <m:rPr>
                          <m:aln/>
                        </m:rPr>
                        <a:rPr lang="en-AU" i="1" smtClean="0">
                          <a:latin typeface="Cambria Math" panose="02040503050406030204" pitchFamily="18" charset="0"/>
                          <a:ea typeface="Cambria Math" panose="02040503050406030204" pitchFamily="18" charset="0"/>
                        </a:rPr>
                        <m:t>=</m:t>
                      </m:r>
                      <m:f>
                        <m:fPr>
                          <m:ctrlPr>
                            <a:rPr lang="en-AU" i="1" smtClean="0">
                              <a:latin typeface="Cambria Math" panose="02040503050406030204" pitchFamily="18" charset="0"/>
                              <a:ea typeface="Cambria Math" panose="02040503050406030204" pitchFamily="18" charset="0"/>
                            </a:rPr>
                          </m:ctrlPr>
                        </m:fPr>
                        <m:num>
                          <m:r>
                            <a:rPr lang="en-AU" i="1" smtClean="0">
                              <a:latin typeface="Cambria Math" panose="02040503050406030204" pitchFamily="18" charset="0"/>
                              <a:ea typeface="Cambria Math" panose="02040503050406030204" pitchFamily="18" charset="0"/>
                            </a:rPr>
                            <m:t>4</m:t>
                          </m:r>
                        </m:num>
                        <m:den>
                          <m:r>
                            <a:rPr lang="en-AU" i="1" smtClean="0">
                              <a:latin typeface="Cambria Math" panose="02040503050406030204" pitchFamily="18" charset="0"/>
                              <a:ea typeface="Cambria Math" panose="02040503050406030204" pitchFamily="18" charset="0"/>
                            </a:rPr>
                            <m:t>3</m:t>
                          </m:r>
                        </m:den>
                      </m:f>
                      <m: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𝜋</m:t>
                      </m:r>
                      <m:r>
                        <a:rPr lang="en-AU" i="1" smtClean="0">
                          <a:latin typeface="Cambria Math" panose="02040503050406030204" pitchFamily="18" charset="0"/>
                          <a:ea typeface="Cambria Math" panose="02040503050406030204" pitchFamily="18" charset="0"/>
                        </a:rPr>
                        <m:t>×</m:t>
                      </m:r>
                      <m:sSup>
                        <m:sSupPr>
                          <m:ctrlPr>
                            <a:rPr lang="en-AU"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25</m:t>
                          </m:r>
                        </m:e>
                        <m:sup>
                          <m:r>
                            <a:rPr lang="en-AU"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65 449.84695</m:t>
                      </m:r>
                      <m:r>
                        <a:rPr lang="en-AU" i="1" smtClean="0">
                          <a:latin typeface="Cambria Math" panose="02040503050406030204" pitchFamily="18" charset="0"/>
                          <a:ea typeface="Cambria Math" panose="02040503050406030204" pitchFamily="18" charset="0"/>
                        </a:rPr>
                        <m:t> </m:t>
                      </m:r>
                      <m:sSup>
                        <m:sSupPr>
                          <m:ctrlPr>
                            <a:rPr lang="en-AU" i="1" smtClean="0">
                              <a:latin typeface="Cambria Math" panose="02040503050406030204" pitchFamily="18" charset="0"/>
                              <a:ea typeface="Cambria Math" panose="02040503050406030204" pitchFamily="18" charset="0"/>
                            </a:rPr>
                          </m:ctrlPr>
                        </m:sSupPr>
                        <m:e>
                          <m:r>
                            <m:rPr>
                              <m:nor/>
                            </m:rPr>
                            <a:rPr lang="en-AU" i="0" smtClean="0">
                              <a:latin typeface="Cambria Math" panose="02040503050406030204" pitchFamily="18" charset="0"/>
                              <a:ea typeface="Cambria Math" panose="02040503050406030204" pitchFamily="18" charset="0"/>
                            </a:rPr>
                            <m:t>mm</m:t>
                          </m:r>
                        </m:e>
                        <m:sup>
                          <m:r>
                            <m:rPr>
                              <m:nor/>
                            </m:rPr>
                            <a:rPr lang="en-AU" i="0"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65 449.84695</m:t>
                      </m:r>
                      <m:r>
                        <a:rPr lang="en-AU" i="1" smtClean="0">
                          <a:latin typeface="Cambria Math" panose="02040503050406030204" pitchFamily="18" charset="0"/>
                          <a:ea typeface="Cambria Math" panose="02040503050406030204" pitchFamily="18" charset="0"/>
                        </a:rPr>
                        <m:t>÷100</m:t>
                      </m:r>
                      <m:r>
                        <a:rPr lang="en-AU" b="0" i="1" smtClean="0">
                          <a:latin typeface="Cambria Math" panose="02040503050406030204" pitchFamily="18" charset="0"/>
                          <a:ea typeface="Cambria Math" panose="02040503050406030204" pitchFamily="18" charset="0"/>
                        </a:rPr>
                        <m:t>0</m:t>
                      </m:r>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65.44984695</m:t>
                      </m:r>
                      <m:r>
                        <a:rPr lang="en-AU" i="1" smtClean="0">
                          <a:latin typeface="Cambria Math" panose="02040503050406030204" pitchFamily="18" charset="0"/>
                          <a:ea typeface="Cambria Math" panose="02040503050406030204" pitchFamily="18" charset="0"/>
                        </a:rPr>
                        <m:t> </m:t>
                      </m:r>
                      <m:sSup>
                        <m:sSupPr>
                          <m:ctrlPr>
                            <a:rPr lang="en-AU" i="1" smtClean="0">
                              <a:latin typeface="Cambria Math" panose="02040503050406030204" pitchFamily="18" charset="0"/>
                              <a:ea typeface="Cambria Math" panose="02040503050406030204" pitchFamily="18" charset="0"/>
                            </a:rPr>
                          </m:ctrlPr>
                        </m:sSupPr>
                        <m:e>
                          <m:r>
                            <m:rPr>
                              <m:nor/>
                            </m:rPr>
                            <a:rPr lang="en-AU" i="0" smtClean="0">
                              <a:latin typeface="Cambria Math" panose="02040503050406030204" pitchFamily="18" charset="0"/>
                              <a:ea typeface="Cambria Math" panose="02040503050406030204" pitchFamily="18" charset="0"/>
                            </a:rPr>
                            <m:t>cm</m:t>
                          </m:r>
                        </m:e>
                        <m:sup>
                          <m:r>
                            <m:rPr>
                              <m:nor/>
                            </m:rPr>
                            <a:rPr lang="en-AU" i="0" smtClean="0">
                              <a:latin typeface="Cambria Math" panose="02040503050406030204" pitchFamily="18" charset="0"/>
                              <a:ea typeface="Cambria Math" panose="02040503050406030204" pitchFamily="18" charset="0"/>
                            </a:rPr>
                            <m:t>3</m:t>
                          </m:r>
                        </m:sup>
                      </m:sSup>
                    </m:oMath>
                  </m:oMathPara>
                </a14:m>
                <a:br>
                  <a:rPr lang="en-AU" dirty="0">
                    <a:ea typeface="Cambria Math" panose="02040503050406030204" pitchFamily="18" charset="0"/>
                  </a:rPr>
                </a:br>
                <a:endParaRPr lang="en-AU" dirty="0"/>
              </a:p>
              <a:p>
                <a:pPr>
                  <a:spcAft>
                    <a:spcPts val="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𝑀𝑎𝑠𝑠</m:t>
                      </m:r>
                      <m:r>
                        <a:rPr lang="en-AU" b="0" i="1" smtClean="0">
                          <a:latin typeface="Cambria Math" panose="02040503050406030204" pitchFamily="18" charset="0"/>
                        </a:rPr>
                        <m:t>=65.4498695×7.5</m:t>
                      </m:r>
                    </m:oMath>
                  </m:oMathPara>
                </a14:m>
                <a:endParaRPr lang="en-AU" b="0" i="1" dirty="0">
                  <a:latin typeface="Cambria Math" panose="02040503050406030204" pitchFamily="18" charset="0"/>
                  <a:ea typeface="Cambria Math" panose="02040503050406030204" pitchFamily="18" charset="0"/>
                </a:endParaRPr>
              </a:p>
              <a:p>
                <a:pPr marL="1973263">
                  <a:spcAft>
                    <a:spcPts val="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490.8738521</m:t>
                      </m:r>
                      <m:r>
                        <a:rPr lang="en-AU" i="1" smtClean="0">
                          <a:latin typeface="Cambria Math" panose="02040503050406030204" pitchFamily="18" charset="0"/>
                          <a:ea typeface="Cambria Math" panose="02040503050406030204" pitchFamily="18" charset="0"/>
                        </a:rPr>
                        <m:t> </m:t>
                      </m:r>
                      <m:r>
                        <m:rPr>
                          <m:nor/>
                        </m:rPr>
                        <a:rPr lang="en-AU" i="0" smtClean="0">
                          <a:latin typeface="Cambria Math" panose="02040503050406030204" pitchFamily="18" charset="0"/>
                          <a:ea typeface="Cambria Math" panose="02040503050406030204" pitchFamily="18" charset="0"/>
                        </a:rPr>
                        <m:t>g</m:t>
                      </m:r>
                    </m:oMath>
                  </m:oMathPara>
                </a14:m>
                <a:br>
                  <a:rPr lang="en-AU" dirty="0">
                    <a:ea typeface="Cambria Math" panose="02040503050406030204" pitchFamily="18" charset="0"/>
                  </a:rPr>
                </a:br>
                <a:endParaRPr lang="en-AU" dirty="0"/>
              </a:p>
              <a:p>
                <a:pPr>
                  <a:spcAft>
                    <a:spcPts val="0"/>
                  </a:spcAft>
                </a:pPr>
                <a:r>
                  <a:rPr lang="en-AU" dirty="0"/>
                  <a:t>The ball would have a mass of </a:t>
                </a:r>
                <a14:m>
                  <m:oMath xmlns:m="http://schemas.openxmlformats.org/officeDocument/2006/math">
                    <m:r>
                      <a:rPr lang="en-AU" b="0" i="1" smtClean="0">
                        <a:latin typeface="Cambria Math" panose="02040503050406030204" pitchFamily="18" charset="0"/>
                      </a:rPr>
                      <m:t>491</m:t>
                    </m:r>
                    <m:r>
                      <a:rPr lang="en-AU" i="1" smtClean="0">
                        <a:latin typeface="Cambria Math" panose="02040503050406030204" pitchFamily="18" charset="0"/>
                      </a:rPr>
                      <m:t> </m:t>
                    </m:r>
                    <m:r>
                      <m:rPr>
                        <m:nor/>
                      </m:rPr>
                      <a:rPr lang="en-AU" i="0" smtClean="0">
                        <a:latin typeface="Cambria Math" panose="02040503050406030204" pitchFamily="18" charset="0"/>
                      </a:rPr>
                      <m:t>g</m:t>
                    </m:r>
                  </m:oMath>
                </a14:m>
                <a:r>
                  <a:rPr lang="en-AU" dirty="0"/>
                  <a:t>.</a:t>
                </a:r>
              </a:p>
            </p:txBody>
          </p:sp>
        </mc:Choice>
        <mc:Fallback xmlns="">
          <p:sp>
            <p:nvSpPr>
              <p:cNvPr id="6" name="Text Placeholder 4">
                <a:extLst>
                  <a:ext uri="{FF2B5EF4-FFF2-40B4-BE49-F238E27FC236}">
                    <a16:creationId xmlns:a16="http://schemas.microsoft.com/office/drawing/2014/main" id="{F5914538-711D-A756-A73C-348ABE2D5344}"/>
                  </a:ext>
                </a:extLst>
              </p:cNvPr>
              <p:cNvSpPr txBox="1">
                <a:spLocks noRot="1" noChangeAspect="1" noMove="1" noResize="1" noEditPoints="1" noAdjustHandles="1" noChangeArrowheads="1" noChangeShapeType="1" noTextEdit="1"/>
              </p:cNvSpPr>
              <p:nvPr/>
            </p:nvSpPr>
            <p:spPr>
              <a:xfrm>
                <a:off x="6814800" y="1137527"/>
                <a:ext cx="4669200" cy="4928016"/>
              </a:xfrm>
              <a:prstGeom prst="rect">
                <a:avLst/>
              </a:prstGeom>
              <a:blipFill>
                <a:blip r:embed="rId6"/>
                <a:stretch>
                  <a:fillRect l="-3394" b="-743"/>
                </a:stretch>
              </a:blipFill>
            </p:spPr>
            <p:txBody>
              <a:bodyPr/>
              <a:lstStyle/>
              <a:p>
                <a:r>
                  <a:rPr lang="en-AU">
                    <a:noFill/>
                  </a:rPr>
                  <a:t> </a:t>
                </a:r>
              </a:p>
            </p:txBody>
          </p:sp>
        </mc:Fallback>
      </mc:AlternateContent>
    </p:spTree>
    <p:extLst>
      <p:ext uri="{BB962C8B-B14F-4D97-AF65-F5344CB8AC3E}">
        <p14:creationId xmlns:p14="http://schemas.microsoft.com/office/powerpoint/2010/main" val="8087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Worked example (your turn) (3)</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1" y="1567086"/>
                <a:ext cx="4945646" cy="4807835"/>
              </a:xfrm>
            </p:spPr>
            <p:txBody>
              <a:bodyPr/>
              <a:lstStyle/>
              <a:p>
                <a:pPr>
                  <a:spcAft>
                    <a:spcPts val="0"/>
                  </a:spcAft>
                </a:pPr>
                <a:r>
                  <a:rPr lang="en-AU" dirty="0"/>
                  <a:t>The steel balls in the mill wear down over time because of constant abrasion against ore, with each square centimetre of ball surface losing 0.01 grams of steel per hour of operation.</a:t>
                </a:r>
              </a:p>
              <a:p>
                <a:pPr>
                  <a:spcAft>
                    <a:spcPts val="0"/>
                  </a:spcAft>
                </a:pPr>
                <a:r>
                  <a:rPr lang="en-AU" dirty="0"/>
                  <a:t>Calculate how much a steel ball with diameter </a:t>
                </a:r>
                <a14:m>
                  <m:oMath xmlns:m="http://schemas.openxmlformats.org/officeDocument/2006/math">
                    <m:r>
                      <a:rPr lang="en-AU" b="0" i="1" smtClean="0">
                        <a:latin typeface="Cambria Math" panose="02040503050406030204" pitchFamily="18" charset="0"/>
                      </a:rPr>
                      <m:t>80 </m:t>
                    </m:r>
                    <m:r>
                      <m:rPr>
                        <m:nor/>
                      </m:rPr>
                      <a:rPr lang="en-AU" b="0" i="0" smtClean="0">
                        <a:latin typeface="Cambria Math" panose="02040503050406030204" pitchFamily="18" charset="0"/>
                      </a:rPr>
                      <m:t>mm</m:t>
                    </m:r>
                  </m:oMath>
                </a14:m>
                <a:r>
                  <a:rPr lang="en-AU" dirty="0"/>
                  <a:t> loses after 50 hours of operation.</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1" y="1567086"/>
                <a:ext cx="4945646" cy="4807835"/>
              </a:xfrm>
              <a:blipFill>
                <a:blip r:embed="rId2"/>
                <a:stretch>
                  <a:fillRect l="-3083" r="-18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1B2DE7B8-D497-493B-1437-5DB16903FA04}"/>
                  </a:ext>
                </a:extLst>
              </p:cNvPr>
              <p:cNvSpPr txBox="1">
                <a:spLocks/>
              </p:cNvSpPr>
              <p:nvPr/>
            </p:nvSpPr>
            <p:spPr>
              <a:xfrm>
                <a:off x="5818223" y="1137527"/>
                <a:ext cx="4669200" cy="49280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b="1" dirty="0"/>
                  <a:t>Solution:</a:t>
                </a:r>
              </a:p>
              <a:p>
                <a:pPr>
                  <a:spcAft>
                    <a:spcPts val="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𝐴</m:t>
                      </m:r>
                      <m:r>
                        <a:rPr lang="en-AU" i="1" smtClean="0">
                          <a:latin typeface="Cambria Math" panose="02040503050406030204" pitchFamily="18" charset="0"/>
                        </a:rPr>
                        <m:t>=</m:t>
                      </m:r>
                      <m:r>
                        <a:rPr lang="en-AU" b="0" i="1" smtClean="0">
                          <a:latin typeface="Cambria Math" panose="02040503050406030204" pitchFamily="18" charset="0"/>
                        </a:rPr>
                        <m:t>4</m:t>
                      </m:r>
                      <m:r>
                        <a:rPr lang="en-AU" i="1" smtClean="0">
                          <a:latin typeface="Cambria Math" panose="02040503050406030204" pitchFamily="18" charset="0"/>
                          <a:ea typeface="Cambria Math" panose="02040503050406030204" pitchFamily="18" charset="0"/>
                        </a:rPr>
                        <m:t>𝜋</m:t>
                      </m:r>
                      <m:sSup>
                        <m:sSupPr>
                          <m:ctrlPr>
                            <a:rPr lang="en-AU"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oMath>
                  </m:oMathPara>
                </a14:m>
                <a:endParaRPr lang="en-AU" dirty="0">
                  <a:ea typeface="Cambria Math" panose="02040503050406030204" pitchFamily="18" charset="0"/>
                </a:endParaRPr>
              </a:p>
              <a:p>
                <a:pPr>
                  <a:spcAft>
                    <a:spcPts val="0"/>
                  </a:spcAft>
                </a:pPr>
                <a:r>
                  <a:rPr lang="en-AU" dirty="0">
                    <a:ea typeface="Cambria Math" panose="02040503050406030204" pitchFamily="18" charset="0"/>
                  </a:rPr>
                  <a:t>When </a:t>
                </a:r>
                <a14:m>
                  <m:oMath xmlns:m="http://schemas.openxmlformats.org/officeDocument/2006/math">
                    <m:r>
                      <a:rPr lang="en-AU" i="1" smtClean="0">
                        <a:latin typeface="Cambria Math" panose="02040503050406030204" pitchFamily="18" charset="0"/>
                        <a:ea typeface="Cambria Math" panose="02040503050406030204" pitchFamily="18" charset="0"/>
                      </a:rPr>
                      <m:t>𝑟</m:t>
                    </m:r>
                    <m:r>
                      <a:rPr lang="en-AU" i="1" smtClean="0">
                        <a:latin typeface="Cambria Math" panose="02040503050406030204" pitchFamily="18" charset="0"/>
                        <a:ea typeface="Cambria Math" panose="02040503050406030204" pitchFamily="18" charset="0"/>
                      </a:rPr>
                      <m:t>=40, </m:t>
                    </m:r>
                  </m:oMath>
                </a14:m>
                <a:endParaRPr lang="en-AU" i="1" dirty="0">
                  <a:latin typeface="Cambria Math" panose="02040503050406030204" pitchFamily="18" charset="0"/>
                  <a:ea typeface="Cambria Math" panose="020405030504060302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ea typeface="Cambria Math" panose="02040503050406030204" pitchFamily="18" charset="0"/>
                        </a:rPr>
                        <m:t>𝐴</m:t>
                      </m:r>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m:t>
                      </m:r>
                      <m: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𝜋</m:t>
                      </m:r>
                      <m:r>
                        <a:rPr lang="en-AU" i="1" smtClean="0">
                          <a:latin typeface="Cambria Math" panose="02040503050406030204" pitchFamily="18" charset="0"/>
                          <a:ea typeface="Cambria Math" panose="02040503050406030204" pitchFamily="18" charset="0"/>
                        </a:rPr>
                        <m:t>×</m:t>
                      </m:r>
                      <m:sSup>
                        <m:sSupPr>
                          <m:ctrlPr>
                            <a:rPr lang="en-AU"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40</m:t>
                          </m:r>
                        </m:e>
                        <m:sup>
                          <m:r>
                            <a:rPr lang="en-AU" b="0" i="1" smtClean="0">
                              <a:latin typeface="Cambria Math" panose="02040503050406030204" pitchFamily="18" charset="0"/>
                              <a:ea typeface="Cambria Math" panose="02040503050406030204" pitchFamily="18" charset="0"/>
                            </a:rPr>
                            <m:t>2</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20106.192…</m:t>
                      </m:r>
                      <m:r>
                        <m:rPr>
                          <m:nor/>
                        </m:rPr>
                        <a:rPr lang="en-AU" b="0" i="0" smtClean="0">
                          <a:latin typeface="Cambria Math" panose="02040503050406030204" pitchFamily="18" charset="0"/>
                          <a:ea typeface="Cambria Math" panose="02040503050406030204" pitchFamily="18" charset="0"/>
                        </a:rPr>
                        <m:t>m</m:t>
                      </m:r>
                      <m:sSup>
                        <m:sSupPr>
                          <m:ctrlPr>
                            <a:rPr lang="en-AU" b="0" i="1" smtClean="0">
                              <a:latin typeface="Cambria Math" panose="02040503050406030204" pitchFamily="18" charset="0"/>
                              <a:ea typeface="Cambria Math" panose="02040503050406030204" pitchFamily="18" charset="0"/>
                            </a:rPr>
                          </m:ctrlPr>
                        </m:sSupPr>
                        <m:e>
                          <m:r>
                            <m:rPr>
                              <m:nor/>
                            </m:rPr>
                            <a:rPr lang="en-AU" b="0" i="0" smtClean="0">
                              <a:latin typeface="Cambria Math" panose="02040503050406030204" pitchFamily="18" charset="0"/>
                              <a:ea typeface="Cambria Math" panose="02040503050406030204" pitchFamily="18" charset="0"/>
                            </a:rPr>
                            <m:t>m</m:t>
                          </m:r>
                        </m:e>
                        <m:sup>
                          <m:r>
                            <m:rPr>
                              <m:nor/>
                            </m:rPr>
                            <a:rPr lang="en-AU" b="0" i="0" smtClean="0">
                              <a:latin typeface="Cambria Math" panose="02040503050406030204" pitchFamily="18" charset="0"/>
                              <a:ea typeface="Cambria Math" panose="02040503050406030204" pitchFamily="18" charset="0"/>
                            </a:rPr>
                            <m:t>2</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20106.192</m:t>
                      </m:r>
                      <m:r>
                        <a:rPr lang="en-AU" i="1" smtClean="0">
                          <a:latin typeface="Cambria Math" panose="02040503050406030204" pitchFamily="18" charset="0"/>
                          <a:ea typeface="Cambria Math" panose="02040503050406030204" pitchFamily="18" charset="0"/>
                        </a:rPr>
                        <m:t>÷100</m:t>
                      </m:r>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201.06192</m:t>
                      </m:r>
                      <m:r>
                        <a:rPr lang="en-AU" i="1" smtClean="0">
                          <a:latin typeface="Cambria Math" panose="02040503050406030204" pitchFamily="18" charset="0"/>
                          <a:ea typeface="Cambria Math" panose="02040503050406030204" pitchFamily="18" charset="0"/>
                        </a:rPr>
                        <m:t> </m:t>
                      </m:r>
                      <m:sSup>
                        <m:sSupPr>
                          <m:ctrlPr>
                            <a:rPr lang="en-AU" i="1" smtClean="0">
                              <a:latin typeface="Cambria Math" panose="02040503050406030204" pitchFamily="18" charset="0"/>
                              <a:ea typeface="Cambria Math" panose="02040503050406030204" pitchFamily="18" charset="0"/>
                            </a:rPr>
                          </m:ctrlPr>
                        </m:sSupPr>
                        <m:e>
                          <m:r>
                            <m:rPr>
                              <m:nor/>
                            </m:rPr>
                            <a:rPr lang="en-AU" i="0" smtClean="0">
                              <a:latin typeface="Cambria Math" panose="02040503050406030204" pitchFamily="18" charset="0"/>
                              <a:ea typeface="Cambria Math" panose="02040503050406030204" pitchFamily="18" charset="0"/>
                            </a:rPr>
                            <m:t>cm</m:t>
                          </m:r>
                        </m:e>
                        <m:sup>
                          <m:r>
                            <m:rPr>
                              <m:nor/>
                            </m:rPr>
                            <a:rPr lang="en-AU" b="0" i="0" smtClean="0">
                              <a:latin typeface="Cambria Math" panose="02040503050406030204" pitchFamily="18" charset="0"/>
                              <a:ea typeface="Cambria Math" panose="02040503050406030204" pitchFamily="18" charset="0"/>
                            </a:rPr>
                            <m:t>2</m:t>
                          </m:r>
                        </m:sup>
                      </m:sSup>
                    </m:oMath>
                  </m:oMathPara>
                </a14:m>
                <a:br>
                  <a:rPr lang="en-AU" dirty="0">
                    <a:ea typeface="Cambria Math" panose="02040503050406030204" pitchFamily="18" charset="0"/>
                  </a:rPr>
                </a:br>
                <a:endParaRPr lang="en-AU" dirty="0"/>
              </a:p>
              <a:p>
                <a:pPr>
                  <a:spcAft>
                    <a:spcPts val="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201.062</m:t>
                      </m:r>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0.01×50</m:t>
                      </m:r>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100.531</m:t>
                      </m:r>
                      <m:r>
                        <a:rPr lang="en-AU" i="1" smtClean="0">
                          <a:latin typeface="Cambria Math" panose="02040503050406030204" pitchFamily="18" charset="0"/>
                          <a:ea typeface="Cambria Math" panose="02040503050406030204" pitchFamily="18" charset="0"/>
                        </a:rPr>
                        <m:t> </m:t>
                      </m:r>
                      <m:r>
                        <m:rPr>
                          <m:nor/>
                        </m:rPr>
                        <a:rPr lang="en-AU" i="0" smtClean="0">
                          <a:latin typeface="Cambria Math" panose="02040503050406030204" pitchFamily="18" charset="0"/>
                          <a:ea typeface="Cambria Math" panose="02040503050406030204" pitchFamily="18" charset="0"/>
                        </a:rPr>
                        <m:t>g</m:t>
                      </m:r>
                    </m:oMath>
                  </m:oMathPara>
                </a14:m>
                <a:endParaRPr lang="en-AU" dirty="0"/>
              </a:p>
              <a:p>
                <a:pPr>
                  <a:spcAft>
                    <a:spcPts val="0"/>
                  </a:spcAft>
                </a:pPr>
                <a:r>
                  <a:rPr lang="en-AU" dirty="0"/>
                  <a:t>The ball would lose a mass of </a:t>
                </a:r>
                <a14:m>
                  <m:oMath xmlns:m="http://schemas.openxmlformats.org/officeDocument/2006/math">
                    <m:r>
                      <a:rPr lang="en-AU" b="0" i="1" smtClean="0">
                        <a:latin typeface="Cambria Math" panose="02040503050406030204" pitchFamily="18" charset="0"/>
                      </a:rPr>
                      <m:t>100.5 </m:t>
                    </m:r>
                    <m:r>
                      <m:rPr>
                        <m:nor/>
                      </m:rPr>
                      <a:rPr lang="en-AU" i="0" smtClean="0">
                        <a:latin typeface="Cambria Math" panose="02040503050406030204" pitchFamily="18" charset="0"/>
                      </a:rPr>
                      <m:t>g</m:t>
                    </m:r>
                  </m:oMath>
                </a14:m>
                <a:r>
                  <a:rPr lang="en-AU" dirty="0"/>
                  <a:t> after 50 hours of operation.</a:t>
                </a:r>
              </a:p>
            </p:txBody>
          </p:sp>
        </mc:Choice>
        <mc:Fallback xmlns="">
          <p:sp>
            <p:nvSpPr>
              <p:cNvPr id="6" name="Text Placeholder 4">
                <a:extLst>
                  <a:ext uri="{FF2B5EF4-FFF2-40B4-BE49-F238E27FC236}">
                    <a16:creationId xmlns:a16="http://schemas.microsoft.com/office/drawing/2014/main" id="{1B2DE7B8-D497-493B-1437-5DB16903FA04}"/>
                  </a:ext>
                </a:extLst>
              </p:cNvPr>
              <p:cNvSpPr txBox="1">
                <a:spLocks noRot="1" noChangeAspect="1" noMove="1" noResize="1" noEditPoints="1" noAdjustHandles="1" noChangeArrowheads="1" noChangeShapeType="1" noTextEdit="1"/>
              </p:cNvSpPr>
              <p:nvPr/>
            </p:nvSpPr>
            <p:spPr>
              <a:xfrm>
                <a:off x="5818223" y="1137527"/>
                <a:ext cx="4669200" cy="4928016"/>
              </a:xfrm>
              <a:prstGeom prst="rect">
                <a:avLst/>
              </a:prstGeom>
              <a:blipFill>
                <a:blip r:embed="rId3"/>
                <a:stretch>
                  <a:fillRect l="-3264"/>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3A367E6B-4CBB-7FC8-1164-BDDEFA19A678}"/>
              </a:ext>
            </a:extLst>
          </p:cNvPr>
          <p:cNvSpPr/>
          <p:nvPr/>
        </p:nvSpPr>
        <p:spPr>
          <a:xfrm>
            <a:off x="9271591" y="792457"/>
            <a:ext cx="2708131" cy="1306720"/>
          </a:xfrm>
          <a:prstGeom prst="wedgeRoundRectCallout">
            <a:avLst>
              <a:gd name="adj1" fmla="val -68896"/>
              <a:gd name="adj2" fmla="val 316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What information is given in the question to help us know we need to use this formula?</a:t>
            </a:r>
          </a:p>
        </p:txBody>
      </p:sp>
      <p:sp>
        <p:nvSpPr>
          <p:cNvPr id="10" name="Speech Bubble: Rectangle with Corners Rounded 9">
            <a:extLst>
              <a:ext uri="{FF2B5EF4-FFF2-40B4-BE49-F238E27FC236}">
                <a16:creationId xmlns:a16="http://schemas.microsoft.com/office/drawing/2014/main" id="{33964CD6-B9AE-E5B6-06AC-90E8103C8D70}"/>
              </a:ext>
            </a:extLst>
          </p:cNvPr>
          <p:cNvSpPr/>
          <p:nvPr/>
        </p:nvSpPr>
        <p:spPr>
          <a:xfrm>
            <a:off x="10018491" y="2907041"/>
            <a:ext cx="1825507" cy="745536"/>
          </a:xfrm>
          <a:prstGeom prst="wedgeRoundRectCallout">
            <a:avLst>
              <a:gd name="adj1" fmla="val -77658"/>
              <a:gd name="adj2" fmla="val 691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do we divide by 100?</a:t>
            </a:r>
          </a:p>
        </p:txBody>
      </p:sp>
      <p:sp>
        <p:nvSpPr>
          <p:cNvPr id="11" name="Speech Bubble: Rectangle with Corners Rounded 10">
            <a:extLst>
              <a:ext uri="{FF2B5EF4-FFF2-40B4-BE49-F238E27FC236}">
                <a16:creationId xmlns:a16="http://schemas.microsoft.com/office/drawing/2014/main" id="{B9399820-5943-34FE-8F51-64FD38D2FE94}"/>
              </a:ext>
            </a:extLst>
          </p:cNvPr>
          <p:cNvSpPr/>
          <p:nvPr/>
        </p:nvSpPr>
        <p:spPr>
          <a:xfrm>
            <a:off x="9936324" y="5505363"/>
            <a:ext cx="2127349" cy="947114"/>
          </a:xfrm>
          <a:prstGeom prst="wedgeRoundRectCallout">
            <a:avLst>
              <a:gd name="adj1" fmla="val -43155"/>
              <a:gd name="adj2" fmla="val -1239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would you explain this line of working?</a:t>
            </a:r>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231DA-3E02-0AB9-0EB7-58E1A9152F3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AABAB-8A0C-13E3-00D4-DE6C0700E1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3" name="Title 2">
            <a:extLst>
              <a:ext uri="{FF2B5EF4-FFF2-40B4-BE49-F238E27FC236}">
                <a16:creationId xmlns:a16="http://schemas.microsoft.com/office/drawing/2014/main" id="{9EB73C1B-AEEE-3F7C-0CD3-ACDA98817330}"/>
              </a:ext>
            </a:extLst>
          </p:cNvPr>
          <p:cNvSpPr>
            <a:spLocks noGrp="1"/>
          </p:cNvSpPr>
          <p:nvPr>
            <p:ph type="title"/>
          </p:nvPr>
        </p:nvSpPr>
        <p:spPr/>
        <p:txBody>
          <a:bodyPr/>
          <a:lstStyle/>
          <a:p>
            <a:r>
              <a:rPr lang="en-AU"/>
              <a:t>Worked example (your turn) (4)</a:t>
            </a:r>
          </a:p>
        </p:txBody>
      </p:sp>
      <p:sp>
        <p:nvSpPr>
          <p:cNvPr id="4" name="Text Placeholder 3">
            <a:extLst>
              <a:ext uri="{FF2B5EF4-FFF2-40B4-BE49-F238E27FC236}">
                <a16:creationId xmlns:a16="http://schemas.microsoft.com/office/drawing/2014/main" id="{6E7390A3-118D-6112-CF6F-B4C76BCBFDBE}"/>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D368137-AB12-E77B-39A3-BA8EEF369EB6}"/>
                  </a:ext>
                </a:extLst>
              </p:cNvPr>
              <p:cNvSpPr>
                <a:spLocks noGrp="1"/>
              </p:cNvSpPr>
              <p:nvPr>
                <p:ph type="body" sz="quarter" idx="17"/>
              </p:nvPr>
            </p:nvSpPr>
            <p:spPr>
              <a:xfrm>
                <a:off x="360000" y="1567086"/>
                <a:ext cx="5097825" cy="4807835"/>
              </a:xfrm>
            </p:spPr>
            <p:txBody>
              <a:bodyPr/>
              <a:lstStyle/>
              <a:p>
                <a:pPr>
                  <a:spcAft>
                    <a:spcPts val="0"/>
                  </a:spcAft>
                </a:pPr>
                <a:r>
                  <a:rPr lang="en-AU" dirty="0"/>
                  <a:t>The steel balls in the mill wear down over time because of constant abrasion against ore, with each square centimetre of ball surface losing 0.01 grams of steel per hour of operation.</a:t>
                </a:r>
              </a:p>
              <a:p>
                <a:pPr>
                  <a:spcAft>
                    <a:spcPts val="0"/>
                  </a:spcAft>
                </a:pPr>
                <a:r>
                  <a:rPr lang="en-AU" dirty="0"/>
                  <a:t>Calculate how much a steel ball with diameter </a:t>
                </a:r>
                <a14:m>
                  <m:oMath xmlns:m="http://schemas.openxmlformats.org/officeDocument/2006/math">
                    <m:r>
                      <a:rPr lang="en-AU" b="0" i="1" smtClean="0">
                        <a:latin typeface="Cambria Math" panose="02040503050406030204" pitchFamily="18" charset="0"/>
                      </a:rPr>
                      <m:t>50 </m:t>
                    </m:r>
                    <m:r>
                      <m:rPr>
                        <m:nor/>
                      </m:rPr>
                      <a:rPr lang="en-AU" b="0" i="0" smtClean="0">
                        <a:latin typeface="Cambria Math" panose="02040503050406030204" pitchFamily="18" charset="0"/>
                      </a:rPr>
                      <m:t>mm</m:t>
                    </m:r>
                  </m:oMath>
                </a14:m>
                <a:r>
                  <a:rPr lang="en-AU" dirty="0"/>
                  <a:t> loses after 10 hours of operation.</a:t>
                </a:r>
              </a:p>
            </p:txBody>
          </p:sp>
        </mc:Choice>
        <mc:Fallback xmlns="">
          <p:sp>
            <p:nvSpPr>
              <p:cNvPr id="5" name="Text Placeholder 4">
                <a:extLst>
                  <a:ext uri="{FF2B5EF4-FFF2-40B4-BE49-F238E27FC236}">
                    <a16:creationId xmlns:a16="http://schemas.microsoft.com/office/drawing/2014/main" id="{0D368137-AB12-E77B-39A3-BA8EEF369EB6}"/>
                  </a:ext>
                </a:extLst>
              </p:cNvPr>
              <p:cNvSpPr>
                <a:spLocks noGrp="1" noRot="1" noChangeAspect="1" noMove="1" noResize="1" noEditPoints="1" noAdjustHandles="1" noChangeArrowheads="1" noChangeShapeType="1" noTextEdit="1"/>
              </p:cNvSpPr>
              <p:nvPr>
                <p:ph type="body" sz="quarter" idx="17"/>
              </p:nvPr>
            </p:nvSpPr>
            <p:spPr>
              <a:xfrm>
                <a:off x="360000" y="1567086"/>
                <a:ext cx="5097825" cy="4807835"/>
              </a:xfrm>
              <a:blipFill>
                <a:blip r:embed="rId2"/>
                <a:stretch>
                  <a:fillRect l="-2990" r="-430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E380A1D-6C5B-39BF-8214-4F50A1AC1987}"/>
                  </a:ext>
                </a:extLst>
              </p:cNvPr>
              <p:cNvSpPr txBox="1">
                <a:spLocks/>
              </p:cNvSpPr>
              <p:nvPr/>
            </p:nvSpPr>
            <p:spPr>
              <a:xfrm>
                <a:off x="6814800" y="1444209"/>
                <a:ext cx="4669200" cy="49280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b="1" dirty="0"/>
                  <a:t>Solution:</a:t>
                </a:r>
              </a:p>
              <a:p>
                <a:pPr>
                  <a:spcAft>
                    <a:spcPts val="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𝐴</m:t>
                      </m:r>
                      <m:r>
                        <a:rPr lang="en-AU" i="1" smtClean="0">
                          <a:latin typeface="Cambria Math" panose="02040503050406030204" pitchFamily="18" charset="0"/>
                        </a:rPr>
                        <m:t>=</m:t>
                      </m:r>
                      <m:r>
                        <a:rPr lang="en-AU" b="0" i="1" smtClean="0">
                          <a:latin typeface="Cambria Math" panose="02040503050406030204" pitchFamily="18" charset="0"/>
                        </a:rPr>
                        <m:t>4</m:t>
                      </m:r>
                      <m:r>
                        <a:rPr lang="en-AU" i="1" smtClean="0">
                          <a:latin typeface="Cambria Math" panose="02040503050406030204" pitchFamily="18" charset="0"/>
                          <a:ea typeface="Cambria Math" panose="02040503050406030204" pitchFamily="18" charset="0"/>
                        </a:rPr>
                        <m:t>𝜋</m:t>
                      </m:r>
                      <m:sSup>
                        <m:sSupPr>
                          <m:ctrlPr>
                            <a:rPr lang="en-AU"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𝑟</m:t>
                          </m:r>
                        </m:e>
                        <m:sup>
                          <m:r>
                            <a:rPr lang="en-AU" b="0" i="1" smtClean="0">
                              <a:latin typeface="Cambria Math" panose="02040503050406030204" pitchFamily="18" charset="0"/>
                              <a:ea typeface="Cambria Math" panose="02040503050406030204" pitchFamily="18" charset="0"/>
                            </a:rPr>
                            <m:t>2</m:t>
                          </m:r>
                        </m:sup>
                      </m:sSup>
                    </m:oMath>
                  </m:oMathPara>
                </a14:m>
                <a:endParaRPr lang="en-AU" dirty="0">
                  <a:ea typeface="Cambria Math" panose="02040503050406030204" pitchFamily="18" charset="0"/>
                </a:endParaRPr>
              </a:p>
              <a:p>
                <a:pPr>
                  <a:spcAft>
                    <a:spcPts val="0"/>
                  </a:spcAft>
                </a:pPr>
                <a:r>
                  <a:rPr lang="en-AU" dirty="0">
                    <a:ea typeface="Cambria Math" panose="02040503050406030204" pitchFamily="18" charset="0"/>
                  </a:rPr>
                  <a:t>When </a:t>
                </a:r>
                <a14:m>
                  <m:oMath xmlns:m="http://schemas.openxmlformats.org/officeDocument/2006/math">
                    <m:r>
                      <a:rPr lang="en-AU" i="1" smtClean="0">
                        <a:latin typeface="Cambria Math" panose="02040503050406030204" pitchFamily="18" charset="0"/>
                        <a:ea typeface="Cambria Math" panose="02040503050406030204" pitchFamily="18" charset="0"/>
                      </a:rPr>
                      <m:t>𝑟</m:t>
                    </m:r>
                    <m:r>
                      <a:rPr lang="en-AU" i="1" smtClean="0">
                        <a:latin typeface="Cambria Math" panose="02040503050406030204" pitchFamily="18" charset="0"/>
                        <a:ea typeface="Cambria Math" panose="02040503050406030204" pitchFamily="18" charset="0"/>
                      </a:rPr>
                      <m:t>=25, </m:t>
                    </m:r>
                  </m:oMath>
                </a14:m>
                <a:endParaRPr lang="en-AU" i="1" dirty="0">
                  <a:latin typeface="Cambria Math" panose="02040503050406030204" pitchFamily="18" charset="0"/>
                  <a:ea typeface="Cambria Math" panose="020405030504060302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ea typeface="Cambria Math" panose="02040503050406030204" pitchFamily="18" charset="0"/>
                        </a:rPr>
                        <m:t>𝐴</m:t>
                      </m:r>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m:t>
                      </m:r>
                      <m: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𝜋</m:t>
                      </m:r>
                      <m:r>
                        <a:rPr lang="en-AU" i="1" smtClean="0">
                          <a:latin typeface="Cambria Math" panose="02040503050406030204" pitchFamily="18" charset="0"/>
                          <a:ea typeface="Cambria Math" panose="02040503050406030204" pitchFamily="18" charset="0"/>
                        </a:rPr>
                        <m:t>×</m:t>
                      </m:r>
                      <m:sSup>
                        <m:sSupPr>
                          <m:ctrlPr>
                            <a:rPr lang="en-AU"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25</m:t>
                          </m:r>
                        </m:e>
                        <m:sup>
                          <m:r>
                            <a:rPr lang="en-AU" b="0" i="1" smtClean="0">
                              <a:latin typeface="Cambria Math" panose="02040503050406030204" pitchFamily="18" charset="0"/>
                              <a:ea typeface="Cambria Math" panose="02040503050406030204" pitchFamily="18" charset="0"/>
                            </a:rPr>
                            <m:t>2</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7853.981…</m:t>
                      </m:r>
                      <m:r>
                        <a:rPr lang="en-AU" i="1" smtClean="0">
                          <a:latin typeface="Cambria Math" panose="02040503050406030204" pitchFamily="18" charset="0"/>
                          <a:ea typeface="Cambria Math" panose="02040503050406030204" pitchFamily="18" charset="0"/>
                        </a:rPr>
                        <m:t> </m:t>
                      </m:r>
                      <m:sSup>
                        <m:sSupPr>
                          <m:ctrlPr>
                            <a:rPr lang="en-AU" i="1" smtClean="0">
                              <a:latin typeface="Cambria Math" panose="02040503050406030204" pitchFamily="18" charset="0"/>
                              <a:ea typeface="Cambria Math" panose="02040503050406030204" pitchFamily="18" charset="0"/>
                            </a:rPr>
                          </m:ctrlPr>
                        </m:sSupPr>
                        <m:e>
                          <m:r>
                            <m:rPr>
                              <m:nor/>
                            </m:rPr>
                            <a:rPr lang="en-AU" i="0" smtClean="0">
                              <a:latin typeface="Cambria Math" panose="02040503050406030204" pitchFamily="18" charset="0"/>
                              <a:ea typeface="Cambria Math" panose="02040503050406030204" pitchFamily="18" charset="0"/>
                            </a:rPr>
                            <m:t>mm</m:t>
                          </m:r>
                        </m:e>
                        <m:sup>
                          <m:r>
                            <m:rPr>
                              <m:nor/>
                            </m:rPr>
                            <a:rPr lang="en-AU" b="0" i="0" smtClean="0">
                              <a:latin typeface="Cambria Math" panose="02040503050406030204" pitchFamily="18" charset="0"/>
                              <a:ea typeface="Cambria Math" panose="02040503050406030204" pitchFamily="18" charset="0"/>
                            </a:rPr>
                            <m:t>2</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7853.981</m:t>
                      </m:r>
                      <m:r>
                        <a:rPr lang="en-AU" i="1" smtClean="0">
                          <a:latin typeface="Cambria Math" panose="02040503050406030204" pitchFamily="18" charset="0"/>
                          <a:ea typeface="Cambria Math" panose="02040503050406030204" pitchFamily="18" charset="0"/>
                        </a:rPr>
                        <m:t>÷100</m:t>
                      </m:r>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78.53981</m:t>
                      </m:r>
                      <m:r>
                        <a:rPr lang="en-AU" i="1" smtClean="0">
                          <a:latin typeface="Cambria Math" panose="02040503050406030204" pitchFamily="18" charset="0"/>
                          <a:ea typeface="Cambria Math" panose="02040503050406030204" pitchFamily="18" charset="0"/>
                        </a:rPr>
                        <m:t> </m:t>
                      </m:r>
                      <m:sSup>
                        <m:sSupPr>
                          <m:ctrlPr>
                            <a:rPr lang="en-AU" i="1" smtClean="0">
                              <a:latin typeface="Cambria Math" panose="02040503050406030204" pitchFamily="18" charset="0"/>
                              <a:ea typeface="Cambria Math" panose="02040503050406030204" pitchFamily="18" charset="0"/>
                            </a:rPr>
                          </m:ctrlPr>
                        </m:sSupPr>
                        <m:e>
                          <m:r>
                            <m:rPr>
                              <m:nor/>
                            </m:rPr>
                            <a:rPr lang="en-AU" i="0" smtClean="0">
                              <a:latin typeface="Cambria Math" panose="02040503050406030204" pitchFamily="18" charset="0"/>
                              <a:ea typeface="Cambria Math" panose="02040503050406030204" pitchFamily="18" charset="0"/>
                            </a:rPr>
                            <m:t>cm</m:t>
                          </m:r>
                        </m:e>
                        <m:sup>
                          <m:r>
                            <m:rPr>
                              <m:nor/>
                            </m:rPr>
                            <a:rPr lang="en-AU" b="0" i="0" smtClean="0">
                              <a:latin typeface="Cambria Math" panose="02040503050406030204" pitchFamily="18" charset="0"/>
                              <a:ea typeface="Cambria Math" panose="02040503050406030204" pitchFamily="18" charset="0"/>
                            </a:rPr>
                            <m:t>2</m:t>
                          </m:r>
                        </m:sup>
                      </m:sSup>
                    </m:oMath>
                  </m:oMathPara>
                </a14:m>
                <a:br>
                  <a:rPr lang="en-AU" dirty="0">
                    <a:ea typeface="Cambria Math" panose="02040503050406030204" pitchFamily="18" charset="0"/>
                  </a:rPr>
                </a:br>
                <a:endParaRPr lang="en-AU" dirty="0"/>
              </a:p>
              <a:p>
                <a:pPr>
                  <a:spcAft>
                    <a:spcPts val="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78.54</m:t>
                      </m:r>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0.01×10</m:t>
                      </m:r>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7.854</m:t>
                      </m:r>
                      <m:r>
                        <a:rPr lang="en-AU" i="1" smtClean="0">
                          <a:latin typeface="Cambria Math" panose="02040503050406030204" pitchFamily="18" charset="0"/>
                          <a:ea typeface="Cambria Math" panose="02040503050406030204" pitchFamily="18" charset="0"/>
                        </a:rPr>
                        <m:t> </m:t>
                      </m:r>
                      <m:r>
                        <m:rPr>
                          <m:nor/>
                        </m:rPr>
                        <a:rPr lang="en-AU" i="0" smtClean="0">
                          <a:latin typeface="Cambria Math" panose="02040503050406030204" pitchFamily="18" charset="0"/>
                          <a:ea typeface="Cambria Math" panose="02040503050406030204" pitchFamily="18" charset="0"/>
                        </a:rPr>
                        <m:t>g</m:t>
                      </m:r>
                    </m:oMath>
                  </m:oMathPara>
                </a14:m>
                <a:endParaRPr lang="en-AU" dirty="0"/>
              </a:p>
              <a:p>
                <a:pPr>
                  <a:spcAft>
                    <a:spcPts val="0"/>
                  </a:spcAft>
                </a:pPr>
                <a:r>
                  <a:rPr lang="en-AU" dirty="0"/>
                  <a:t>The ball would lose a mass of </a:t>
                </a:r>
                <a14:m>
                  <m:oMath xmlns:m="http://schemas.openxmlformats.org/officeDocument/2006/math">
                    <m:r>
                      <a:rPr lang="en-AU" b="0" i="1" smtClean="0">
                        <a:latin typeface="Cambria Math" panose="02040503050406030204" pitchFamily="18" charset="0"/>
                      </a:rPr>
                      <m:t>7.9 </m:t>
                    </m:r>
                    <m:r>
                      <m:rPr>
                        <m:nor/>
                      </m:rPr>
                      <a:rPr lang="en-AU" i="0" smtClean="0">
                        <a:latin typeface="Cambria Math" panose="02040503050406030204" pitchFamily="18" charset="0"/>
                      </a:rPr>
                      <m:t>g</m:t>
                    </m:r>
                  </m:oMath>
                </a14:m>
                <a:r>
                  <a:rPr lang="en-AU" dirty="0"/>
                  <a:t> after 10 hours of operation.</a:t>
                </a:r>
              </a:p>
            </p:txBody>
          </p:sp>
        </mc:Choice>
        <mc:Fallback xmlns="">
          <p:sp>
            <p:nvSpPr>
              <p:cNvPr id="6" name="Text Placeholder 4">
                <a:extLst>
                  <a:ext uri="{FF2B5EF4-FFF2-40B4-BE49-F238E27FC236}">
                    <a16:creationId xmlns:a16="http://schemas.microsoft.com/office/drawing/2014/main" id="{DE380A1D-6C5B-39BF-8214-4F50A1AC1987}"/>
                  </a:ext>
                </a:extLst>
              </p:cNvPr>
              <p:cNvSpPr txBox="1">
                <a:spLocks noRot="1" noChangeAspect="1" noMove="1" noResize="1" noEditPoints="1" noAdjustHandles="1" noChangeArrowheads="1" noChangeShapeType="1" noTextEdit="1"/>
              </p:cNvSpPr>
              <p:nvPr/>
            </p:nvSpPr>
            <p:spPr>
              <a:xfrm>
                <a:off x="6814800" y="1444209"/>
                <a:ext cx="4669200" cy="4928016"/>
              </a:xfrm>
              <a:prstGeom prst="rect">
                <a:avLst/>
              </a:prstGeom>
              <a:blipFill>
                <a:blip r:embed="rId3"/>
                <a:stretch>
                  <a:fillRect l="-3394" r="-1305"/>
                </a:stretch>
              </a:blipFill>
            </p:spPr>
            <p:txBody>
              <a:bodyPr/>
              <a:lstStyle/>
              <a:p>
                <a:r>
                  <a:rPr lang="en-AU">
                    <a:noFill/>
                  </a:rPr>
                  <a:t> </a:t>
                </a:r>
              </a:p>
            </p:txBody>
          </p:sp>
        </mc:Fallback>
      </mc:AlternateContent>
    </p:spTree>
    <p:extLst>
      <p:ext uri="{BB962C8B-B14F-4D97-AF65-F5344CB8AC3E}">
        <p14:creationId xmlns:p14="http://schemas.microsoft.com/office/powerpoint/2010/main" val="83552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E8F450-50A3-DD4E-1FB1-F7344C0760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6" name="Title 5">
            <a:extLst>
              <a:ext uri="{FF2B5EF4-FFF2-40B4-BE49-F238E27FC236}">
                <a16:creationId xmlns:a16="http://schemas.microsoft.com/office/drawing/2014/main" id="{0E2CDC83-A13E-4191-CF05-82A166213859}"/>
              </a:ext>
            </a:extLst>
          </p:cNvPr>
          <p:cNvSpPr>
            <a:spLocks noGrp="1"/>
          </p:cNvSpPr>
          <p:nvPr>
            <p:ph type="title"/>
          </p:nvPr>
        </p:nvSpPr>
        <p:spPr/>
        <p:txBody>
          <a:bodyPr/>
          <a:lstStyle/>
          <a:p>
            <a:r>
              <a:rPr lang="en-AU" dirty="0"/>
              <a:t>What is a hemisphere?</a:t>
            </a:r>
          </a:p>
        </p:txBody>
      </p:sp>
      <p:sp>
        <p:nvSpPr>
          <p:cNvPr id="7" name="Text Placeholder 6">
            <a:extLst>
              <a:ext uri="{FF2B5EF4-FFF2-40B4-BE49-F238E27FC236}">
                <a16:creationId xmlns:a16="http://schemas.microsoft.com/office/drawing/2014/main" id="{920299E8-E6FE-83FD-5D0D-C9D97D89495B}"/>
              </a:ext>
            </a:extLst>
          </p:cNvPr>
          <p:cNvSpPr>
            <a:spLocks noGrp="1"/>
          </p:cNvSpPr>
          <p:nvPr>
            <p:ph type="body" sz="quarter" idx="18"/>
          </p:nvPr>
        </p:nvSpPr>
        <p:spPr/>
        <p:txBody>
          <a:bodyPr/>
          <a:lstStyle/>
          <a:p>
            <a:r>
              <a:rPr lang="en-AU" dirty="0"/>
              <a:t>It’s half of a sphere.</a:t>
            </a:r>
          </a:p>
        </p:txBody>
      </p:sp>
      <p:sp>
        <p:nvSpPr>
          <p:cNvPr id="12" name="Speech Bubble: Rectangle with Corners Rounded 11">
            <a:extLst>
              <a:ext uri="{FF2B5EF4-FFF2-40B4-BE49-F238E27FC236}">
                <a16:creationId xmlns:a16="http://schemas.microsoft.com/office/drawing/2014/main" id="{96D7E2EE-8FE2-4860-4B64-9C25A13F267C}"/>
              </a:ext>
            </a:extLst>
          </p:cNvPr>
          <p:cNvSpPr/>
          <p:nvPr/>
        </p:nvSpPr>
        <p:spPr>
          <a:xfrm>
            <a:off x="360000" y="1672293"/>
            <a:ext cx="2885966" cy="997447"/>
          </a:xfrm>
          <a:prstGeom prst="wedgeRoundRectCallout">
            <a:avLst>
              <a:gd name="adj1" fmla="val 46809"/>
              <a:gd name="adj2" fmla="val 826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Many faces does a hemisphere have?</a:t>
            </a:r>
          </a:p>
        </p:txBody>
      </p:sp>
      <p:sp>
        <p:nvSpPr>
          <p:cNvPr id="10" name="Speech Bubble: Rectangle with Corners Rounded 9">
            <a:extLst>
              <a:ext uri="{FF2B5EF4-FFF2-40B4-BE49-F238E27FC236}">
                <a16:creationId xmlns:a16="http://schemas.microsoft.com/office/drawing/2014/main" id="{3EF30EF1-45F3-B27C-9B0F-2C32B8066B92}"/>
              </a:ext>
            </a:extLst>
          </p:cNvPr>
          <p:cNvSpPr/>
          <p:nvPr/>
        </p:nvSpPr>
        <p:spPr>
          <a:xfrm>
            <a:off x="360000" y="4686983"/>
            <a:ext cx="3248000" cy="1398937"/>
          </a:xfrm>
          <a:prstGeom prst="wedgeRoundRectCallout">
            <a:avLst>
              <a:gd name="adj1" fmla="val 43807"/>
              <a:gd name="adj2" fmla="val -784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is the surface are affected, when a sphere is cut in half?</a:t>
            </a:r>
          </a:p>
        </p:txBody>
      </p:sp>
      <p:pic>
        <p:nvPicPr>
          <p:cNvPr id="4" name="Picture 3" descr="A black and white drawing of a hemisphere.">
            <a:extLst>
              <a:ext uri="{FF2B5EF4-FFF2-40B4-BE49-F238E27FC236}">
                <a16:creationId xmlns:a16="http://schemas.microsoft.com/office/drawing/2014/main" id="{8AF29C54-CF8A-870D-600D-7F96B19C083A}"/>
              </a:ext>
            </a:extLst>
          </p:cNvPr>
          <p:cNvPicPr>
            <a:picLocks noChangeAspect="1"/>
          </p:cNvPicPr>
          <p:nvPr/>
        </p:nvPicPr>
        <p:blipFill>
          <a:blip r:embed="rId2"/>
          <a:stretch>
            <a:fillRect/>
          </a:stretch>
        </p:blipFill>
        <p:spPr>
          <a:xfrm>
            <a:off x="4590840" y="2669740"/>
            <a:ext cx="3010320" cy="2010056"/>
          </a:xfrm>
          <a:prstGeom prst="rect">
            <a:avLst/>
          </a:prstGeom>
        </p:spPr>
      </p:pic>
      <p:sp>
        <p:nvSpPr>
          <p:cNvPr id="9" name="Speech Bubble: Rectangle with Corners Rounded 8">
            <a:extLst>
              <a:ext uri="{FF2B5EF4-FFF2-40B4-BE49-F238E27FC236}">
                <a16:creationId xmlns:a16="http://schemas.microsoft.com/office/drawing/2014/main" id="{272CD2B1-9DAD-B902-B8BD-AE6B5302234D}"/>
              </a:ext>
            </a:extLst>
          </p:cNvPr>
          <p:cNvSpPr/>
          <p:nvPr/>
        </p:nvSpPr>
        <p:spPr>
          <a:xfrm>
            <a:off x="8284647" y="1122247"/>
            <a:ext cx="3428666" cy="1283047"/>
          </a:xfrm>
          <a:prstGeom prst="wedgeRoundRectCallout">
            <a:avLst>
              <a:gd name="adj1" fmla="val -69582"/>
              <a:gd name="adj2" fmla="val 689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is the volume affected, when a sphere is cut in half?</a:t>
            </a:r>
          </a:p>
        </p:txBody>
      </p:sp>
      <p:sp>
        <p:nvSpPr>
          <p:cNvPr id="11" name="Speech Bubble: Rectangle with Corners Rounded 10">
            <a:extLst>
              <a:ext uri="{FF2B5EF4-FFF2-40B4-BE49-F238E27FC236}">
                <a16:creationId xmlns:a16="http://schemas.microsoft.com/office/drawing/2014/main" id="{C1C1193B-D136-5362-34A9-C5D2BB06D989}"/>
              </a:ext>
            </a:extLst>
          </p:cNvPr>
          <p:cNvSpPr/>
          <p:nvPr/>
        </p:nvSpPr>
        <p:spPr>
          <a:xfrm>
            <a:off x="8465313" y="4473548"/>
            <a:ext cx="3248000" cy="1825806"/>
          </a:xfrm>
          <a:prstGeom prst="wedgeRoundRectCallout">
            <a:avLst>
              <a:gd name="adj1" fmla="val -72966"/>
              <a:gd name="adj2" fmla="val -477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does this circle affect the calculation of the surface area of a hemisphere?</a:t>
            </a:r>
          </a:p>
        </p:txBody>
      </p:sp>
    </p:spTree>
    <p:extLst>
      <p:ext uri="{BB962C8B-B14F-4D97-AF65-F5344CB8AC3E}">
        <p14:creationId xmlns:p14="http://schemas.microsoft.com/office/powerpoint/2010/main" val="154502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F9D9-3044-4E6E-AE8D-610EFECEFC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BBE670-1133-86FE-0D85-A5B0108BC6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6" name="Title 5">
            <a:extLst>
              <a:ext uri="{FF2B5EF4-FFF2-40B4-BE49-F238E27FC236}">
                <a16:creationId xmlns:a16="http://schemas.microsoft.com/office/drawing/2014/main" id="{967FBBF3-9FA0-B198-F1A8-BFB421361E07}"/>
              </a:ext>
            </a:extLst>
          </p:cNvPr>
          <p:cNvSpPr>
            <a:spLocks noGrp="1"/>
          </p:cNvSpPr>
          <p:nvPr>
            <p:ph type="title"/>
          </p:nvPr>
        </p:nvSpPr>
        <p:spPr/>
        <p:txBody>
          <a:bodyPr/>
          <a:lstStyle/>
          <a:p>
            <a:r>
              <a:rPr lang="en-AU" dirty="0"/>
              <a:t>Volume and surface area of a hemisphere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4E2A418-4950-E63A-B195-4263F86A53EA}"/>
                  </a:ext>
                </a:extLst>
              </p:cNvPr>
              <p:cNvSpPr txBox="1"/>
              <p:nvPr/>
            </p:nvSpPr>
            <p:spPr>
              <a:xfrm>
                <a:off x="360000" y="1000851"/>
                <a:ext cx="11584350" cy="813216"/>
              </a:xfrm>
              <a:prstGeom prst="rect">
                <a:avLst/>
              </a:prstGeom>
              <a:noFill/>
            </p:spPr>
            <p:txBody>
              <a:bodyPr wrap="square" lIns="0" tIns="0" rIns="0" bIns="0" rtlCol="0">
                <a:noAutofit/>
              </a:bodyPr>
              <a:lstStyle/>
              <a:p>
                <a:pPr algn="l">
                  <a:spcBef>
                    <a:spcPts val="600"/>
                  </a:spcBef>
                  <a:spcAft>
                    <a:spcPts val="600"/>
                  </a:spcAft>
                </a:pPr>
                <a:r>
                  <a:rPr lang="en-AU" sz="1800" dirty="0"/>
                  <a:t>The closed hemisphere below has a radius of </a:t>
                </a:r>
                <a14:m>
                  <m:oMath xmlns:m="http://schemas.openxmlformats.org/officeDocument/2006/math">
                    <m:r>
                      <a:rPr lang="en-AU" sz="1800" b="0" i="1" smtClean="0">
                        <a:latin typeface="Cambria Math" panose="02040503050406030204" pitchFamily="18" charset="0"/>
                      </a:rPr>
                      <m:t>12 </m:t>
                    </m:r>
                    <m:r>
                      <a:rPr lang="en-AU" sz="1800" b="0" i="1" smtClean="0">
                        <a:latin typeface="Cambria Math" panose="02040503050406030204" pitchFamily="18" charset="0"/>
                      </a:rPr>
                      <m:t>𝑐𝑚</m:t>
                    </m:r>
                  </m:oMath>
                </a14:m>
                <a:r>
                  <a:rPr lang="en-AU" sz="1800" dirty="0"/>
                  <a:t>. </a:t>
                </a:r>
              </a:p>
              <a:p>
                <a:pPr algn="l">
                  <a:spcBef>
                    <a:spcPts val="600"/>
                  </a:spcBef>
                  <a:spcAft>
                    <a:spcPts val="600"/>
                  </a:spcAft>
                </a:pPr>
                <a:r>
                  <a:rPr lang="en-AU" sz="1800" dirty="0"/>
                  <a:t>What is the volume and surface area of the hemisphere?</a:t>
                </a:r>
              </a:p>
            </p:txBody>
          </p:sp>
        </mc:Choice>
        <mc:Fallback xmlns="">
          <p:sp>
            <p:nvSpPr>
              <p:cNvPr id="20" name="TextBox 19">
                <a:extLst>
                  <a:ext uri="{FF2B5EF4-FFF2-40B4-BE49-F238E27FC236}">
                    <a16:creationId xmlns:a16="http://schemas.microsoft.com/office/drawing/2014/main" id="{B4E2A418-4950-E63A-B195-4263F86A53EA}"/>
                  </a:ext>
                </a:extLst>
              </p:cNvPr>
              <p:cNvSpPr txBox="1">
                <a:spLocks noRot="1" noChangeAspect="1" noMove="1" noResize="1" noEditPoints="1" noAdjustHandles="1" noChangeArrowheads="1" noChangeShapeType="1" noTextEdit="1"/>
              </p:cNvSpPr>
              <p:nvPr/>
            </p:nvSpPr>
            <p:spPr>
              <a:xfrm>
                <a:off x="360000" y="1000851"/>
                <a:ext cx="11584350" cy="813216"/>
              </a:xfrm>
              <a:prstGeom prst="rect">
                <a:avLst/>
              </a:prstGeom>
              <a:blipFill>
                <a:blip r:embed="rId3"/>
                <a:stretch>
                  <a:fillRect l="-1211" t="-9701" b="-3731"/>
                </a:stretch>
              </a:blipFill>
            </p:spPr>
            <p:txBody>
              <a:bodyPr/>
              <a:lstStyle/>
              <a:p>
                <a:r>
                  <a:rPr lang="en-AU">
                    <a:noFill/>
                  </a:rPr>
                  <a:t> </a:t>
                </a:r>
              </a:p>
            </p:txBody>
          </p:sp>
        </mc:Fallback>
      </mc:AlternateContent>
      <p:pic>
        <p:nvPicPr>
          <p:cNvPr id="27" name="Picture 26" descr="A black and white drawing of a hemisphere with a dotted line across the middle and a black spot shown the centre and text saying 12 centimetres to indicate the length of the radius.">
            <a:extLst>
              <a:ext uri="{FF2B5EF4-FFF2-40B4-BE49-F238E27FC236}">
                <a16:creationId xmlns:a16="http://schemas.microsoft.com/office/drawing/2014/main" id="{1C07F12C-3B34-B025-8441-95528ABCDF76}"/>
              </a:ext>
            </a:extLst>
          </p:cNvPr>
          <p:cNvPicPr>
            <a:picLocks noChangeAspect="1"/>
          </p:cNvPicPr>
          <p:nvPr/>
        </p:nvPicPr>
        <p:blipFill>
          <a:blip r:embed="rId4"/>
          <a:stretch>
            <a:fillRect/>
          </a:stretch>
        </p:blipFill>
        <p:spPr>
          <a:xfrm>
            <a:off x="1332947" y="2904113"/>
            <a:ext cx="2924583" cy="1952898"/>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CB03EAB-A6F1-0085-90D1-003BB07BBEF3}"/>
                  </a:ext>
                </a:extLst>
              </p:cNvPr>
              <p:cNvSpPr txBox="1"/>
              <p:nvPr/>
            </p:nvSpPr>
            <p:spPr>
              <a:xfrm>
                <a:off x="6575310" y="1730898"/>
                <a:ext cx="4829174" cy="4606683"/>
              </a:xfrm>
              <a:prstGeom prst="rect">
                <a:avLst/>
              </a:prstGeom>
              <a:noFill/>
            </p:spPr>
            <p:txBody>
              <a:bodyPr wrap="square" lIns="0" tIns="0" rIns="0" bIns="0" rtlCol="0">
                <a:noAutofit/>
              </a:bodyPr>
              <a:lstStyle/>
              <a:p>
                <a:pPr algn="l">
                  <a:lnSpc>
                    <a:spcPct val="150000"/>
                  </a:lnSpc>
                  <a:spcBef>
                    <a:spcPts val="600"/>
                  </a:spcBef>
                  <a:spcAft>
                    <a:spcPts val="600"/>
                  </a:spcAft>
                </a:pPr>
                <a:r>
                  <a:rPr lang="en-AU" sz="1800" b="1" dirty="0"/>
                  <a:t>Volume</a:t>
                </a:r>
              </a:p>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4</m:t>
                          </m:r>
                        </m:num>
                        <m:den>
                          <m:r>
                            <a:rPr lang="en-AU" sz="1800" b="0" i="1" smtClean="0">
                              <a:latin typeface="Cambria Math" panose="02040503050406030204" pitchFamily="18" charset="0"/>
                              <a:ea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12</m:t>
                          </m:r>
                        </m:e>
                        <m:sup>
                          <m:r>
                            <a:rPr lang="en-AU" sz="1800" b="0" i="1" smtClean="0">
                              <a:latin typeface="Cambria Math" panose="02040503050406030204" pitchFamily="18" charset="0"/>
                              <a:ea typeface="Cambria Math" panose="02040503050406030204" pitchFamily="18" charset="0"/>
                            </a:rPr>
                            <m:t>3</m:t>
                          </m:r>
                        </m:sup>
                      </m:sSup>
                    </m:oMath>
                    <m:oMath xmlns:m="http://schemas.openxmlformats.org/officeDocument/2006/math">
                      <m:r>
                        <a:rPr lang="en-AU" sz="1800" b="0" i="1" smtClean="0">
                          <a:latin typeface="Cambria Math" panose="02040503050406030204" pitchFamily="18" charset="0"/>
                          <a:ea typeface="Cambria Math" panose="02040503050406030204" pitchFamily="18" charset="0"/>
                        </a:rPr>
                        <m:t>=3619.114737… </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𝑐𝑚</m:t>
                          </m:r>
                        </m:e>
                        <m:sup>
                          <m:r>
                            <a:rPr lang="en-AU" sz="1800" b="0" i="1" smtClean="0">
                              <a:latin typeface="Cambria Math" panose="02040503050406030204" pitchFamily="18" charset="0"/>
                              <a:ea typeface="Cambria Math" panose="02040503050406030204" pitchFamily="18" charset="0"/>
                            </a:rPr>
                            <m:t>3</m:t>
                          </m:r>
                        </m:sup>
                      </m:sSup>
                    </m:oMath>
                  </m:oMathPara>
                </a14:m>
                <a:endParaRPr lang="en-AU" sz="1800" dirty="0"/>
              </a:p>
              <a:p>
                <a:pPr algn="l">
                  <a:lnSpc>
                    <a:spcPct val="150000"/>
                  </a:lnSpc>
                  <a:spcBef>
                    <a:spcPts val="600"/>
                  </a:spcBef>
                  <a:spcAft>
                    <a:spcPts val="600"/>
                  </a:spcAft>
                </a:pPr>
                <a:r>
                  <a:rPr lang="en-AU" sz="1800" dirty="0"/>
                  <a:t>The volume is </a:t>
                </a:r>
                <a14:m>
                  <m:oMath xmlns:m="http://schemas.openxmlformats.org/officeDocument/2006/math">
                    <m:r>
                      <a:rPr lang="en-AU" sz="1800" b="0" i="1" smtClean="0">
                        <a:latin typeface="Cambria Math" panose="02040503050406030204" pitchFamily="18" charset="0"/>
                      </a:rPr>
                      <m:t>3619.1 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3</m:t>
                        </m:r>
                      </m:sup>
                    </m:sSup>
                  </m:oMath>
                </a14:m>
                <a:r>
                  <a:rPr lang="en-AU" sz="1800" dirty="0"/>
                  <a:t>.</a:t>
                </a:r>
              </a:p>
              <a:p>
                <a:pPr algn="l">
                  <a:lnSpc>
                    <a:spcPct val="150000"/>
                  </a:lnSpc>
                  <a:spcBef>
                    <a:spcPts val="600"/>
                  </a:spcBef>
                  <a:spcAft>
                    <a:spcPts val="600"/>
                  </a:spcAft>
                </a:pPr>
                <a:r>
                  <a:rPr lang="en-AU" sz="1800" b="1" dirty="0"/>
                  <a:t>Surface area</a:t>
                </a:r>
              </a:p>
              <a:p>
                <a:pPr algn="l">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ea typeface="Cambria Math" panose="02040503050406030204" pitchFamily="18" charset="0"/>
                        </a:rPr>
                        <m:t>×4×</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12</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12</m:t>
                          </m:r>
                        </m:e>
                        <m:sup>
                          <m:r>
                            <a:rPr lang="en-AU" sz="1800" b="0" i="1" smtClean="0">
                              <a:latin typeface="Cambria Math" panose="02040503050406030204" pitchFamily="18" charset="0"/>
                              <a:ea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ea typeface="Cambria Math" panose="02040503050406030204" pitchFamily="18" charset="0"/>
                        </a:rPr>
                        <m:t>=1357.168026… </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𝑐𝑚</m:t>
                          </m:r>
                        </m:e>
                        <m:sup>
                          <m:r>
                            <a:rPr lang="en-AU" sz="1800" b="0" i="1" smtClean="0">
                              <a:latin typeface="Cambria Math" panose="02040503050406030204" pitchFamily="18" charset="0"/>
                              <a:ea typeface="Cambria Math" panose="02040503050406030204" pitchFamily="18" charset="0"/>
                            </a:rPr>
                            <m:t>2</m:t>
                          </m:r>
                        </m:sup>
                      </m:sSup>
                    </m:oMath>
                  </m:oMathPara>
                </a14:m>
                <a:endParaRPr lang="en-AU" sz="1800" dirty="0"/>
              </a:p>
              <a:p>
                <a:pPr algn="l">
                  <a:lnSpc>
                    <a:spcPct val="150000"/>
                  </a:lnSpc>
                  <a:spcBef>
                    <a:spcPts val="600"/>
                  </a:spcBef>
                  <a:spcAft>
                    <a:spcPts val="600"/>
                  </a:spcAft>
                </a:pPr>
                <a:r>
                  <a:rPr lang="en-AU" sz="1800" dirty="0"/>
                  <a:t>The surface area is </a:t>
                </a:r>
                <a14:m>
                  <m:oMath xmlns:m="http://schemas.openxmlformats.org/officeDocument/2006/math">
                    <m:r>
                      <a:rPr lang="en-AU" sz="1800" b="0" i="0" smtClean="0">
                        <a:latin typeface="Cambria Math" panose="02040503050406030204" pitchFamily="18" charset="0"/>
                      </a:rPr>
                      <m:t>1357.2</m:t>
                    </m:r>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2</m:t>
                        </m:r>
                      </m:sup>
                    </m:sSup>
                  </m:oMath>
                </a14:m>
                <a:r>
                  <a:rPr lang="en-AU" sz="1800" dirty="0"/>
                  <a:t>.</a:t>
                </a:r>
              </a:p>
              <a:p>
                <a:pPr algn="l"/>
                <a:endParaRPr lang="en-AU" sz="1800" dirty="0"/>
              </a:p>
            </p:txBody>
          </p:sp>
        </mc:Choice>
        <mc:Fallback xmlns="">
          <p:sp>
            <p:nvSpPr>
              <p:cNvPr id="21" name="TextBox 20">
                <a:extLst>
                  <a:ext uri="{FF2B5EF4-FFF2-40B4-BE49-F238E27FC236}">
                    <a16:creationId xmlns:a16="http://schemas.microsoft.com/office/drawing/2014/main" id="{CCB03EAB-A6F1-0085-90D1-003BB07BBEF3}"/>
                  </a:ext>
                </a:extLst>
              </p:cNvPr>
              <p:cNvSpPr txBox="1">
                <a:spLocks noRot="1" noChangeAspect="1" noMove="1" noResize="1" noEditPoints="1" noAdjustHandles="1" noChangeArrowheads="1" noChangeShapeType="1" noTextEdit="1"/>
              </p:cNvSpPr>
              <p:nvPr/>
            </p:nvSpPr>
            <p:spPr>
              <a:xfrm>
                <a:off x="6575310" y="1730898"/>
                <a:ext cx="4829174" cy="4606683"/>
              </a:xfrm>
              <a:prstGeom prst="rect">
                <a:avLst/>
              </a:prstGeom>
              <a:blipFill>
                <a:blip r:embed="rId5"/>
                <a:stretch>
                  <a:fillRect l="-3030" b="-2249"/>
                </a:stretch>
              </a:blipFill>
            </p:spPr>
            <p:txBody>
              <a:bodyPr/>
              <a:lstStyle/>
              <a:p>
                <a:r>
                  <a:rPr lang="en-AU">
                    <a:noFill/>
                  </a:rPr>
                  <a:t> </a:t>
                </a:r>
              </a:p>
            </p:txBody>
          </p:sp>
        </mc:Fallback>
      </mc:AlternateContent>
    </p:spTree>
    <p:extLst>
      <p:ext uri="{BB962C8B-B14F-4D97-AF65-F5344CB8AC3E}">
        <p14:creationId xmlns:p14="http://schemas.microsoft.com/office/powerpoint/2010/main" val="328607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3" name="Title 2">
            <a:extLst>
              <a:ext uri="{FF2B5EF4-FFF2-40B4-BE49-F238E27FC236}">
                <a16:creationId xmlns:a16="http://schemas.microsoft.com/office/drawing/2014/main" id="{D63EEDFA-4D20-60BB-BAA0-2BC670B93B30}"/>
              </a:ext>
            </a:extLst>
          </p:cNvPr>
          <p:cNvSpPr>
            <a:spLocks noGrp="1"/>
          </p:cNvSpPr>
          <p:nvPr>
            <p:ph type="title" idx="4294967295"/>
          </p:nvPr>
        </p:nvSpPr>
        <p:spPr>
          <a:xfrm>
            <a:off x="382578" y="-712444"/>
            <a:ext cx="10080000" cy="1008000"/>
          </a:xfrm>
        </p:spPr>
        <p:txBody>
          <a:bodyPr/>
          <a:lstStyle/>
          <a:p>
            <a:r>
              <a:rPr lang="en-AU" dirty="0"/>
              <a:t>Approaching questions scaffold</a:t>
            </a:r>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671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US" sz="2000" dirty="0">
                <a:cs typeface="Arial" panose="020B0604020202020204" pitchFamily="34" charset="0"/>
              </a:rPr>
              <a:t>To be able to solve practical problems involving the surface area and volume of spheres.</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calculate the volume of a sphere.</a:t>
            </a:r>
          </a:p>
          <a:p>
            <a:pPr marL="342900" lvl="0" indent="-342900">
              <a:lnSpc>
                <a:spcPct val="150000"/>
              </a:lnSpc>
              <a:buFont typeface="Arial" panose="020B0604020202020204" pitchFamily="34" charset="0"/>
              <a:buChar char="•"/>
            </a:pPr>
            <a:r>
              <a:rPr lang="en-AU" sz="2000" dirty="0"/>
              <a:t>I can calculate the surface area of a sphere.</a:t>
            </a:r>
          </a:p>
          <a:p>
            <a:pPr marL="342900" lvl="0" indent="-342900">
              <a:lnSpc>
                <a:spcPct val="150000"/>
              </a:lnSpc>
              <a:buFont typeface="Arial" panose="020B0604020202020204" pitchFamily="34" charset="0"/>
              <a:buChar char="•"/>
            </a:pPr>
            <a:r>
              <a:rPr lang="en-AU" sz="2000" dirty="0"/>
              <a:t>I can convert between metric units of volume.</a:t>
            </a:r>
          </a:p>
          <a:p>
            <a:pPr marL="342900" lvl="0" indent="-342900">
              <a:lnSpc>
                <a:spcPct val="150000"/>
              </a:lnSpc>
              <a:buFont typeface="Arial" panose="020B0604020202020204" pitchFamily="34" charset="0"/>
              <a:buChar char="•"/>
            </a:pPr>
            <a:r>
              <a:rPr lang="en-AU" sz="2000" dirty="0"/>
              <a:t>I can convert between metric units of mass.</a:t>
            </a:r>
          </a:p>
          <a:p>
            <a:pPr marL="342900" indent="-342900">
              <a:lnSpc>
                <a:spcPct val="150000"/>
              </a:lnSpc>
              <a:buFont typeface="Arial" panose="020B0604020202020204" pitchFamily="34" charset="0"/>
              <a:buChar char="•"/>
            </a:pPr>
            <a:r>
              <a:rPr lang="en-AU" sz="2000" dirty="0"/>
              <a:t>I can solve routine and non-routine problems involving spheres</a:t>
            </a:r>
            <a:r>
              <a:rPr lang="en-US" sz="2000" dirty="0">
                <a:cs typeface="Arial" panose="020B0604020202020204" pitchFamily="34" charset="0"/>
              </a:rPr>
              <a:t>.</a:t>
            </a:r>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59F8F-091F-E159-B073-0658D9AC7D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A67B6BD-EDB5-BB0A-AF42-8420012094B2}"/>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164533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D5AD-1CED-2E52-D6D0-E1C18A24AFA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2E1E9E-D6EC-C305-5355-7EBB5785CF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
        <p:nvSpPr>
          <p:cNvPr id="4" name="Title 3">
            <a:extLst>
              <a:ext uri="{FF2B5EF4-FFF2-40B4-BE49-F238E27FC236}">
                <a16:creationId xmlns:a16="http://schemas.microsoft.com/office/drawing/2014/main" id="{4698B3C8-99FF-2B49-99FB-32F89A935B17}"/>
              </a:ext>
            </a:extLst>
          </p:cNvPr>
          <p:cNvSpPr>
            <a:spLocks noGrp="1"/>
          </p:cNvSpPr>
          <p:nvPr>
            <p:ph type="title"/>
          </p:nvPr>
        </p:nvSpPr>
        <p:spPr/>
        <p:txBody>
          <a:bodyPr/>
          <a:lstStyle/>
          <a:p>
            <a:r>
              <a:rPr lang="en-AU">
                <a:latin typeface="+mj-lt"/>
              </a:rPr>
              <a:t>Crushing coal</a:t>
            </a:r>
          </a:p>
        </p:txBody>
      </p:sp>
      <p:pic>
        <p:nvPicPr>
          <p:cNvPr id="5" name="Picture 2" descr="An image of a SAG and ball mill.">
            <a:extLst>
              <a:ext uri="{FF2B5EF4-FFF2-40B4-BE49-F238E27FC236}">
                <a16:creationId xmlns:a16="http://schemas.microsoft.com/office/drawing/2014/main" id="{EFA8D535-A5A5-1676-5826-0ABA961CD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46326" y="1700604"/>
            <a:ext cx="54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755786-4D99-7B63-5767-2EAD6A3757AE}"/>
              </a:ext>
              <a:ext uri="{C183D7F6-B498-43B3-948B-1728B52AA6E4}">
                <adec:decorative xmlns:adec="http://schemas.microsoft.com/office/drawing/2017/decorative" val="1"/>
              </a:ext>
            </a:extLst>
          </p:cNvPr>
          <p:cNvSpPr txBox="1"/>
          <p:nvPr/>
        </p:nvSpPr>
        <p:spPr>
          <a:xfrm>
            <a:off x="360000" y="5402068"/>
            <a:ext cx="5498329" cy="246221"/>
          </a:xfrm>
          <a:prstGeom prst="rect">
            <a:avLst/>
          </a:prstGeom>
          <a:noFill/>
        </p:spPr>
        <p:txBody>
          <a:bodyPr wrap="square">
            <a:spAutoFit/>
          </a:bodyPr>
          <a:lstStyle/>
          <a:p>
            <a:r>
              <a:rPr lang="en-AU" sz="1000" dirty="0">
                <a:hlinkClick r:id="rId4" tooltip="Original URL: https://www.flickr.com/photos/86289487@N00/330865486. Click or tap if you trust this link."/>
              </a:rPr>
              <a:t>‘SAG &amp; Ball Mills.jpg</a:t>
            </a:r>
            <a:r>
              <a:rPr lang="en-AU" sz="1000" dirty="0"/>
              <a:t>’ by </a:t>
            </a:r>
            <a:r>
              <a:rPr lang="en-AU" sz="1000" dirty="0">
                <a:hlinkClick r:id="rId5" tooltip="Original URL: https://www.flickr.com/photos/86289487@N00. Click or tap if you trust this link."/>
              </a:rPr>
              <a:t>pjriccio2006</a:t>
            </a:r>
            <a:r>
              <a:rPr lang="en-AU" sz="1000" dirty="0"/>
              <a:t> is licensed under </a:t>
            </a:r>
            <a:r>
              <a:rPr lang="en-AU" sz="1000" dirty="0">
                <a:hlinkClick r:id="rId6" tooltip="Original URL: https://creativecommons.org/licenses/by-nc-sa/2.0/?ref=openverse. Click or tap if you trust this link."/>
              </a:rPr>
              <a:t>CC BY-NC-SA 2.0</a:t>
            </a:r>
            <a:r>
              <a:rPr lang="en-AU" sz="1000" dirty="0"/>
              <a:t>.</a:t>
            </a:r>
            <a:endParaRPr lang="en-AU" sz="300" dirty="0"/>
          </a:p>
        </p:txBody>
      </p:sp>
      <p:pic>
        <p:nvPicPr>
          <p:cNvPr id="14" name="Picture 2" descr="Ball mill with steel ball">
            <a:extLst>
              <a:ext uri="{FF2B5EF4-FFF2-40B4-BE49-F238E27FC236}">
                <a16:creationId xmlns:a16="http://schemas.microsoft.com/office/drawing/2014/main" id="{953F3F43-57C8-02D6-96F4-6EE7439845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1807" y="1700604"/>
            <a:ext cx="48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7E072E-1FCC-5E7E-0A72-8BD03599CD7F}"/>
              </a:ext>
              <a:ext uri="{C183D7F6-B498-43B3-948B-1728B52AA6E4}">
                <adec:decorative xmlns:adec="http://schemas.microsoft.com/office/drawing/2017/decorative" val="1"/>
              </a:ext>
            </a:extLst>
          </p:cNvPr>
          <p:cNvSpPr txBox="1"/>
          <p:nvPr/>
        </p:nvSpPr>
        <p:spPr>
          <a:xfrm>
            <a:off x="6357048" y="5416063"/>
            <a:ext cx="4694663" cy="246221"/>
          </a:xfrm>
          <a:prstGeom prst="rect">
            <a:avLst/>
          </a:prstGeom>
          <a:noFill/>
        </p:spPr>
        <p:txBody>
          <a:bodyPr wrap="square">
            <a:spAutoFit/>
          </a:bodyPr>
          <a:lstStyle/>
          <a:p>
            <a:r>
              <a:rPr lang="en-AU" sz="1000" dirty="0">
                <a:hlinkClick r:id="rId8" tooltip="Original URL: https://commons.wikimedia.org/w/index.php?curid=21177331. Click or tap if you trust this link."/>
              </a:rPr>
              <a:t>‘Ball mill with steel ball</a:t>
            </a:r>
            <a:r>
              <a:rPr lang="en-AU" sz="1000" dirty="0"/>
              <a:t>’ by </a:t>
            </a:r>
            <a:r>
              <a:rPr lang="en-AU" sz="1000" dirty="0">
                <a:hlinkClick r:id="rId9" tooltip="Original URL: https://commons.wikimedia.org/wiki/User:GOKLuLe. Click or tap if you trust this link."/>
              </a:rPr>
              <a:t>GOKLuLe </a:t>
            </a:r>
            <a:r>
              <a:rPr lang="ja-JP" altLang="en-US" sz="1000">
                <a:hlinkClick r:id="rId9" tooltip="Original URL: https://commons.wikimedia.org/wiki/User:GOKLuLe. Click or tap if you trust this link."/>
              </a:rPr>
              <a:t>盧樂</a:t>
            </a:r>
            <a:r>
              <a:rPr lang="ja-JP" altLang="en-US" sz="1000"/>
              <a:t> </a:t>
            </a:r>
            <a:r>
              <a:rPr lang="en-AU" sz="1000" dirty="0"/>
              <a:t>is licensed under </a:t>
            </a:r>
            <a:r>
              <a:rPr lang="en-AU" sz="1000" dirty="0">
                <a:hlinkClick r:id="rId10" tooltip="Original URL: https://creativecommons.org/licenses/by-sa/3.0/?ref=openverse. Click or tap if you trust this link."/>
              </a:rPr>
              <a:t>CC BY-SA 3.0</a:t>
            </a:r>
            <a:r>
              <a:rPr lang="en-AU" sz="1000" dirty="0"/>
              <a:t>.</a:t>
            </a:r>
            <a:endParaRPr lang="en-AU" sz="300" dirty="0"/>
          </a:p>
        </p:txBody>
      </p:sp>
    </p:spTree>
    <p:extLst>
      <p:ext uri="{BB962C8B-B14F-4D97-AF65-F5344CB8AC3E}">
        <p14:creationId xmlns:p14="http://schemas.microsoft.com/office/powerpoint/2010/main" val="144145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AC695-01B5-CFE1-6BF6-9798B28038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F9CBB9-A25C-915D-7123-5F7BCF745720}"/>
              </a:ext>
            </a:extLst>
          </p:cNvPr>
          <p:cNvSpPr>
            <a:spLocks noGrp="1"/>
          </p:cNvSpPr>
          <p:nvPr>
            <p:ph type="title"/>
          </p:nvPr>
        </p:nvSpPr>
        <p:spPr/>
        <p:txBody>
          <a:bodyPr/>
          <a:lstStyle/>
          <a:p>
            <a:r>
              <a:rPr lang="en-AU" dirty="0"/>
              <a:t>Steel balls</a:t>
            </a:r>
          </a:p>
        </p:txBody>
      </p:sp>
      <p:sp>
        <p:nvSpPr>
          <p:cNvPr id="6" name="Text Placeholder 5">
            <a:extLst>
              <a:ext uri="{FF2B5EF4-FFF2-40B4-BE49-F238E27FC236}">
                <a16:creationId xmlns:a16="http://schemas.microsoft.com/office/drawing/2014/main" id="{67C7FADF-F2A3-E9C7-657D-A2F46B2CDEEA}"/>
              </a:ext>
            </a:extLst>
          </p:cNvPr>
          <p:cNvSpPr>
            <a:spLocks noGrp="1"/>
          </p:cNvSpPr>
          <p:nvPr>
            <p:ph type="body" sz="quarter" idx="18"/>
          </p:nvPr>
        </p:nvSpPr>
        <p:spPr/>
        <p:txBody>
          <a:bodyPr/>
          <a:lstStyle/>
          <a:p>
            <a:r>
              <a:rPr lang="en-AU" dirty="0"/>
              <a:t>Notice and wonder</a:t>
            </a:r>
          </a:p>
        </p:txBody>
      </p:sp>
      <p:pic>
        <p:nvPicPr>
          <p:cNvPr id="1028" name="Picture 4" descr="An image of steel balls.">
            <a:extLst>
              <a:ext uri="{FF2B5EF4-FFF2-40B4-BE49-F238E27FC236}">
                <a16:creationId xmlns:a16="http://schemas.microsoft.com/office/drawing/2014/main" id="{E5910B94-7858-AABE-041A-1C7EFE1DA1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2450" y="-1"/>
            <a:ext cx="5094404" cy="6423949"/>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7DF13171-57FC-56EF-11D6-CA6376CCBE62}"/>
              </a:ext>
            </a:extLst>
          </p:cNvPr>
          <p:cNvSpPr/>
          <p:nvPr/>
        </p:nvSpPr>
        <p:spPr>
          <a:xfrm>
            <a:off x="5399998" y="4167875"/>
            <a:ext cx="6347386" cy="20350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What do you notice?</a:t>
            </a:r>
          </a:p>
        </p:txBody>
      </p:sp>
      <p:sp>
        <p:nvSpPr>
          <p:cNvPr id="10" name="Speech Bubble: Rectangle with Corners Rounded 9">
            <a:extLst>
              <a:ext uri="{FF2B5EF4-FFF2-40B4-BE49-F238E27FC236}">
                <a16:creationId xmlns:a16="http://schemas.microsoft.com/office/drawing/2014/main" id="{C4F6A40F-4509-F819-503B-D908D27A8984}"/>
              </a:ext>
            </a:extLst>
          </p:cNvPr>
          <p:cNvSpPr/>
          <p:nvPr/>
        </p:nvSpPr>
        <p:spPr>
          <a:xfrm>
            <a:off x="5399998" y="1883146"/>
            <a:ext cx="6347387" cy="18947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What do you wonder?</a:t>
            </a:r>
          </a:p>
        </p:txBody>
      </p:sp>
      <p:sp>
        <p:nvSpPr>
          <p:cNvPr id="8" name="TextBox 7">
            <a:extLst>
              <a:ext uri="{FF2B5EF4-FFF2-40B4-BE49-F238E27FC236}">
                <a16:creationId xmlns:a16="http://schemas.microsoft.com/office/drawing/2014/main" id="{1106AC73-C92F-58A5-D02D-6164DF398250}"/>
              </a:ext>
              <a:ext uri="{C183D7F6-B498-43B3-948B-1728B52AA6E4}">
                <adec:decorative xmlns:adec="http://schemas.microsoft.com/office/drawing/2017/decorative" val="1"/>
              </a:ext>
            </a:extLst>
          </p:cNvPr>
          <p:cNvSpPr txBox="1"/>
          <p:nvPr/>
        </p:nvSpPr>
        <p:spPr>
          <a:xfrm>
            <a:off x="695171" y="6516000"/>
            <a:ext cx="3699161" cy="180000"/>
          </a:xfrm>
          <a:prstGeom prst="rect">
            <a:avLst/>
          </a:prstGeom>
          <a:noFill/>
        </p:spPr>
        <p:txBody>
          <a:bodyPr wrap="square" lIns="0" tIns="0" rIns="0" bIns="0" rtlCol="0">
            <a:noAutofit/>
          </a:bodyPr>
          <a:lstStyle/>
          <a:p>
            <a:r>
              <a:rPr lang="en-AU" sz="1000" dirty="0"/>
              <a:t>‘</a:t>
            </a:r>
            <a:r>
              <a:rPr lang="en-AU" sz="1000" dirty="0">
                <a:hlinkClick r:id="rId3" tooltip="Original URL: https://www.flickr.com/photos/28310050@N02/5428205457. Click or tap if you trust this link."/>
              </a:rPr>
              <a:t>Steel balls</a:t>
            </a:r>
            <a:r>
              <a:rPr lang="en-AU" sz="1000" dirty="0"/>
              <a:t>’ by </a:t>
            </a:r>
            <a:r>
              <a:rPr lang="en-AU" sz="1000" dirty="0">
                <a:hlinkClick r:id="rId4" tooltip="Original URL: https://www.flickr.com/photos/28310050@N02. Click or tap if you trust this link."/>
              </a:rPr>
              <a:t>b3tarev3</a:t>
            </a:r>
            <a:r>
              <a:rPr lang="en-AU" sz="1000" dirty="0"/>
              <a:t> is marked with </a:t>
            </a:r>
            <a:r>
              <a:rPr lang="en-AU" sz="1000" dirty="0">
                <a:hlinkClick r:id="rId5" tooltip="Original URL: https://creativecommons.org/publicdomain/mark/1.0/?ref=openverse. Click or tap if you trust this link."/>
              </a:rPr>
              <a:t>Public Domain Mark 1.0</a:t>
            </a:r>
            <a:r>
              <a:rPr lang="en-AU" sz="1000" dirty="0"/>
              <a:t>.</a:t>
            </a:r>
            <a:endParaRPr lang="en-AU" sz="400" dirty="0"/>
          </a:p>
        </p:txBody>
      </p:sp>
      <p:sp>
        <p:nvSpPr>
          <p:cNvPr id="2" name="Slide Number Placeholder 1">
            <a:extLst>
              <a:ext uri="{FF2B5EF4-FFF2-40B4-BE49-F238E27FC236}">
                <a16:creationId xmlns:a16="http://schemas.microsoft.com/office/drawing/2014/main" id="{9D97D917-7D06-4F31-3ED9-2754C61F5B7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0401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96017-A7D7-EAD7-0C2F-698B843C0D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3" name="Title 2">
            <a:extLst>
              <a:ext uri="{FF2B5EF4-FFF2-40B4-BE49-F238E27FC236}">
                <a16:creationId xmlns:a16="http://schemas.microsoft.com/office/drawing/2014/main" id="{802DF803-551C-46FC-8F97-02154491AA5F}"/>
              </a:ext>
            </a:extLst>
          </p:cNvPr>
          <p:cNvSpPr>
            <a:spLocks noGrp="1"/>
          </p:cNvSpPr>
          <p:nvPr>
            <p:ph type="title"/>
          </p:nvPr>
        </p:nvSpPr>
        <p:spPr/>
        <p:txBody>
          <a:bodyPr/>
          <a:lstStyle/>
          <a:p>
            <a:r>
              <a:rPr lang="en-AU"/>
              <a:t>Volume of a sphere</a:t>
            </a:r>
          </a:p>
        </p:txBody>
      </p:sp>
      <p:sp>
        <p:nvSpPr>
          <p:cNvPr id="4" name="Text Placeholder 3">
            <a:extLst>
              <a:ext uri="{FF2B5EF4-FFF2-40B4-BE49-F238E27FC236}">
                <a16:creationId xmlns:a16="http://schemas.microsoft.com/office/drawing/2014/main" id="{9F102F4D-8AB3-764E-33E9-C7DA49086113}"/>
              </a:ext>
            </a:extLst>
          </p:cNvPr>
          <p:cNvSpPr>
            <a:spLocks noGrp="1"/>
          </p:cNvSpPr>
          <p:nvPr>
            <p:ph type="body" sz="quarter" idx="18"/>
          </p:nvPr>
        </p:nvSpPr>
        <p:spPr/>
        <p:txBody>
          <a:bodyPr/>
          <a:lstStyle/>
          <a:p>
            <a:r>
              <a:rPr lang="en-AU"/>
              <a:t>Steel balls</a:t>
            </a:r>
          </a:p>
        </p:txBody>
      </p:sp>
      <p:sp>
        <p:nvSpPr>
          <p:cNvPr id="12" name="TextBox 11">
            <a:extLst>
              <a:ext uri="{FF2B5EF4-FFF2-40B4-BE49-F238E27FC236}">
                <a16:creationId xmlns:a16="http://schemas.microsoft.com/office/drawing/2014/main" id="{DA0D6266-8886-A79F-A980-F09CE251D6E2}"/>
              </a:ext>
            </a:extLst>
          </p:cNvPr>
          <p:cNvSpPr txBox="1"/>
          <p:nvPr/>
        </p:nvSpPr>
        <p:spPr>
          <a:xfrm>
            <a:off x="519545" y="1620982"/>
            <a:ext cx="5162798" cy="529936"/>
          </a:xfrm>
          <a:prstGeom prst="rect">
            <a:avLst/>
          </a:prstGeom>
          <a:noFill/>
        </p:spPr>
        <p:txBody>
          <a:bodyPr wrap="square" lIns="0" tIns="0" rIns="0" bIns="0" rtlCol="0">
            <a:noAutofit/>
          </a:bodyPr>
          <a:lstStyle/>
          <a:p>
            <a:pPr algn="l"/>
            <a:r>
              <a:rPr lang="en-AU" sz="2000" dirty="0"/>
              <a:t>Calculate the volume of the steel ball.</a:t>
            </a:r>
          </a:p>
        </p:txBody>
      </p:sp>
      <mc:AlternateContent xmlns:mc="http://schemas.openxmlformats.org/markup-compatibility/2006">
        <mc:Choice xmlns:am3d="http://schemas.microsoft.com/office/drawing/2017/model3d" Requires="am3d">
          <p:graphicFrame>
            <p:nvGraphicFramePr>
              <p:cNvPr id="6" name="3D Model 5" descr="Dark Gray Sphere">
                <a:extLst>
                  <a:ext uri="{FF2B5EF4-FFF2-40B4-BE49-F238E27FC236}">
                    <a16:creationId xmlns:a16="http://schemas.microsoft.com/office/drawing/2014/main" id="{A4B27B58-DD2D-24A5-943E-EF128322F48C}"/>
                  </a:ext>
                </a:extLst>
              </p:cNvPr>
              <p:cNvGraphicFramePr>
                <a:graphicFrameLocks noChangeAspect="1"/>
              </p:cNvGraphicFramePr>
              <p:nvPr>
                <p:extLst>
                  <p:ext uri="{D42A27DB-BD31-4B8C-83A1-F6EECF244321}">
                    <p14:modId xmlns:p14="http://schemas.microsoft.com/office/powerpoint/2010/main" val="1585168667"/>
                  </p:ext>
                </p:extLst>
              </p:nvPr>
            </p:nvGraphicFramePr>
            <p:xfrm>
              <a:off x="1159717" y="2330785"/>
              <a:ext cx="2882822" cy="2908221"/>
            </p:xfrm>
            <a:graphic>
              <a:graphicData uri="http://schemas.microsoft.com/office/drawing/2017/model3d">
                <am3d:model3d r:embed="rId2">
                  <am3d:spPr>
                    <a:xfrm>
                      <a:off x="0" y="0"/>
                      <a:ext cx="2882822" cy="2908221"/>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24420" ay="-1365608" az="-9426"/>
                    <am3d:postTrans dx="0" dy="0" dz="0"/>
                  </am3d:trans>
                  <am3d:raster rName="Office3DRenderer" rVer="16.0.8326">
                    <am3d:blip r:embed="rId3"/>
                  </am3d:raster>
                  <am3d:objViewport viewportSz="511796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Dark Gray Sphere">
                <a:extLst>
                  <a:ext uri="{FF2B5EF4-FFF2-40B4-BE49-F238E27FC236}">
                    <a16:creationId xmlns:a16="http://schemas.microsoft.com/office/drawing/2014/main" id="{A4B27B58-DD2D-24A5-943E-EF128322F48C}"/>
                  </a:ext>
                </a:extLst>
              </p:cNvPr>
              <p:cNvPicPr>
                <a:picLocks noGrp="1" noRot="1" noChangeAspect="1" noMove="1" noResize="1" noEditPoints="1" noAdjustHandles="1" noChangeArrowheads="1" noChangeShapeType="1" noCrop="1"/>
              </p:cNvPicPr>
              <p:nvPr/>
            </p:nvPicPr>
            <p:blipFill>
              <a:blip r:embed="rId3"/>
              <a:stretch>
                <a:fillRect/>
              </a:stretch>
            </p:blipFill>
            <p:spPr>
              <a:xfrm>
                <a:off x="1159717" y="2330785"/>
                <a:ext cx="2882822" cy="2908221"/>
              </a:xfrm>
              <a:prstGeom prst="rect">
                <a:avLst/>
              </a:prstGeom>
            </p:spPr>
          </p:pic>
        </mc:Fallback>
      </mc:AlternateContent>
      <p:cxnSp>
        <p:nvCxnSpPr>
          <p:cNvPr id="9" name="Straight Arrow Connector 8" descr="A double ended arrow used to highlight the diamter of the ball.">
            <a:extLst>
              <a:ext uri="{FF2B5EF4-FFF2-40B4-BE49-F238E27FC236}">
                <a16:creationId xmlns:a16="http://schemas.microsoft.com/office/drawing/2014/main" id="{2A9A44CD-B9DF-CFD1-3CBC-DE150F559CC1}"/>
              </a:ext>
              <a:ext uri="{C183D7F6-B498-43B3-948B-1728B52AA6E4}">
                <adec:decorative xmlns:adec="http://schemas.microsoft.com/office/drawing/2017/decorative" val="0"/>
              </a:ext>
            </a:extLst>
          </p:cNvPr>
          <p:cNvCxnSpPr>
            <a:cxnSpLocks/>
          </p:cNvCxnSpPr>
          <p:nvPr/>
        </p:nvCxnSpPr>
        <p:spPr>
          <a:xfrm>
            <a:off x="1161130" y="5309752"/>
            <a:ext cx="2880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0184AC-DCCB-4834-3E8F-97C034FD4E4A}"/>
                  </a:ext>
                </a:extLst>
              </p:cNvPr>
              <p:cNvSpPr txBox="1"/>
              <p:nvPr/>
            </p:nvSpPr>
            <p:spPr>
              <a:xfrm>
                <a:off x="2194213" y="5309753"/>
                <a:ext cx="862445" cy="42603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20 </m:t>
                      </m:r>
                      <m:r>
                        <m:rPr>
                          <m:nor/>
                        </m:rPr>
                        <a:rPr lang="en-AU" sz="1800" b="0" i="0" smtClean="0">
                          <a:latin typeface="Cambria Math" panose="02040503050406030204" pitchFamily="18" charset="0"/>
                        </a:rPr>
                        <m:t>mm</m:t>
                      </m:r>
                    </m:oMath>
                  </m:oMathPara>
                </a14:m>
                <a:endParaRPr lang="en-AU" sz="1800" dirty="0"/>
              </a:p>
            </p:txBody>
          </p:sp>
        </mc:Choice>
        <mc:Fallback xmlns="">
          <p:sp>
            <p:nvSpPr>
              <p:cNvPr id="10" name="TextBox 9">
                <a:extLst>
                  <a:ext uri="{FF2B5EF4-FFF2-40B4-BE49-F238E27FC236}">
                    <a16:creationId xmlns:a16="http://schemas.microsoft.com/office/drawing/2014/main" id="{230184AC-DCCB-4834-3E8F-97C034FD4E4A}"/>
                  </a:ext>
                </a:extLst>
              </p:cNvPr>
              <p:cNvSpPr txBox="1">
                <a:spLocks noRot="1" noChangeAspect="1" noMove="1" noResize="1" noEditPoints="1" noAdjustHandles="1" noChangeArrowheads="1" noChangeShapeType="1" noTextEdit="1"/>
              </p:cNvSpPr>
              <p:nvPr/>
            </p:nvSpPr>
            <p:spPr>
              <a:xfrm>
                <a:off x="2194213" y="5309753"/>
                <a:ext cx="862445" cy="426030"/>
              </a:xfrm>
              <a:prstGeom prst="rect">
                <a:avLst/>
              </a:prstGeom>
              <a:blipFill>
                <a:blip r:embed="rId4"/>
                <a:stretch>
                  <a:fillRect/>
                </a:stretch>
              </a:blipFill>
            </p:spPr>
            <p:txBody>
              <a:bodyPr/>
              <a:lstStyle/>
              <a:p>
                <a:r>
                  <a:rPr lang="en-AU">
                    <a:noFill/>
                  </a:rPr>
                  <a:t> </a:t>
                </a:r>
              </a:p>
            </p:txBody>
          </p:sp>
        </mc:Fallback>
      </mc:AlternateContent>
      <p:sp>
        <p:nvSpPr>
          <p:cNvPr id="13" name="TextBox 12">
            <a:extLst>
              <a:ext uri="{FF2B5EF4-FFF2-40B4-BE49-F238E27FC236}">
                <a16:creationId xmlns:a16="http://schemas.microsoft.com/office/drawing/2014/main" id="{0B097D3B-A990-5A2D-4889-F71DD06C98AF}"/>
              </a:ext>
            </a:extLst>
          </p:cNvPr>
          <p:cNvSpPr txBox="1"/>
          <p:nvPr/>
        </p:nvSpPr>
        <p:spPr>
          <a:xfrm>
            <a:off x="6338454" y="2078181"/>
            <a:ext cx="3792682" cy="409309"/>
          </a:xfrm>
          <a:prstGeom prst="rect">
            <a:avLst/>
          </a:prstGeom>
          <a:noFill/>
        </p:spPr>
        <p:txBody>
          <a:bodyPr wrap="square" lIns="0" tIns="0" rIns="0" bIns="0" rtlCol="0">
            <a:noAutofit/>
          </a:bodyPr>
          <a:lstStyle/>
          <a:p>
            <a:pPr algn="l"/>
            <a:r>
              <a:rPr lang="en-AU" sz="2000" b="0"/>
              <a:t>Volume of a sphere: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87EFD33-CB5D-3FEC-F938-C1F2BFCBDB48}"/>
                  </a:ext>
                </a:extLst>
              </p:cNvPr>
              <p:cNvSpPr txBox="1"/>
              <p:nvPr/>
            </p:nvSpPr>
            <p:spPr>
              <a:xfrm>
                <a:off x="7055426" y="2595128"/>
                <a:ext cx="2358737" cy="1775383"/>
              </a:xfrm>
              <a:prstGeom prst="rect">
                <a:avLst/>
              </a:prstGeom>
              <a:noFill/>
            </p:spPr>
            <p:txBody>
              <a:bodyPr wrap="square" lIns="0" tIns="0" rIns="0" bIns="0" rtlCol="0">
                <a:noAutofit/>
              </a:bodyPr>
              <a:lstStyle/>
              <a:p>
                <a:pPr algn="l">
                  <a:spcBef>
                    <a:spcPts val="1200"/>
                  </a:spcBef>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𝜋</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𝑟</m:t>
                          </m:r>
                        </m:e>
                        <m:sup>
                          <m:r>
                            <a:rPr lang="en-AU" sz="1800" b="0"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10</m:t>
                          </m:r>
                        </m:e>
                        <m:sup>
                          <m:r>
                            <a:rPr lang="en-AU" sz="1800" b="0"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4188.790205</m:t>
                      </m:r>
                    </m:oMath>
                  </m:oMathPara>
                </a14:m>
                <a:endParaRPr lang="en-AU" sz="1800" b="0" dirty="0"/>
              </a:p>
              <a:p>
                <a:pPr algn="l"/>
                <a:r>
                  <a:rPr lang="en-AU" sz="1800" b="0" dirty="0"/>
                  <a:t>Volume is </a:t>
                </a:r>
                <a14:m>
                  <m:oMath xmlns:m="http://schemas.openxmlformats.org/officeDocument/2006/math">
                    <m:r>
                      <a:rPr lang="en-AU" sz="1800" b="0" i="1" smtClean="0">
                        <a:latin typeface="Cambria Math" panose="02040503050406030204" pitchFamily="18" charset="0"/>
                      </a:rPr>
                      <m:t>4188.8 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m:t>
                        </m:r>
                      </m:e>
                      <m:sup>
                        <m:r>
                          <m:rPr>
                            <m:nor/>
                          </m:rPr>
                          <a:rPr lang="en-AU" sz="1800" b="0" i="0"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b="0" dirty="0"/>
              </a:p>
            </p:txBody>
          </p:sp>
        </mc:Choice>
        <mc:Fallback xmlns="">
          <p:sp>
            <p:nvSpPr>
              <p:cNvPr id="14" name="TextBox 13">
                <a:extLst>
                  <a:ext uri="{FF2B5EF4-FFF2-40B4-BE49-F238E27FC236}">
                    <a16:creationId xmlns:a16="http://schemas.microsoft.com/office/drawing/2014/main" id="{E87EFD33-CB5D-3FEC-F938-C1F2BFCBDB48}"/>
                  </a:ext>
                </a:extLst>
              </p:cNvPr>
              <p:cNvSpPr txBox="1">
                <a:spLocks noRot="1" noChangeAspect="1" noMove="1" noResize="1" noEditPoints="1" noAdjustHandles="1" noChangeArrowheads="1" noChangeShapeType="1" noTextEdit="1"/>
              </p:cNvSpPr>
              <p:nvPr/>
            </p:nvSpPr>
            <p:spPr>
              <a:xfrm>
                <a:off x="7055426" y="2595128"/>
                <a:ext cx="2358737" cy="1775383"/>
              </a:xfrm>
              <a:prstGeom prst="rect">
                <a:avLst/>
              </a:prstGeom>
              <a:blipFill>
                <a:blip r:embed="rId5"/>
                <a:stretch>
                  <a:fillRect l="-5943" r="-1292" b="-8247"/>
                </a:stretch>
              </a:blipFill>
            </p:spPr>
            <p:txBody>
              <a:bodyPr/>
              <a:lstStyle/>
              <a:p>
                <a:r>
                  <a:rPr lang="en-AU">
                    <a:noFill/>
                  </a:rPr>
                  <a:t> </a:t>
                </a:r>
              </a:p>
            </p:txBody>
          </p:sp>
        </mc:Fallback>
      </mc:AlternateContent>
      <p:sp>
        <p:nvSpPr>
          <p:cNvPr id="15" name="Speech Bubble: Rectangle with Corners Rounded 14">
            <a:extLst>
              <a:ext uri="{FF2B5EF4-FFF2-40B4-BE49-F238E27FC236}">
                <a16:creationId xmlns:a16="http://schemas.microsoft.com/office/drawing/2014/main" id="{FE7FF2A5-7BC8-8926-A5C9-12FC89E141BE}"/>
              </a:ext>
              <a:ext uri="{C183D7F6-B498-43B3-948B-1728B52AA6E4}">
                <adec:decorative xmlns:adec="http://schemas.microsoft.com/office/drawing/2017/decorative" val="0"/>
              </a:ext>
            </a:extLst>
          </p:cNvPr>
          <p:cNvSpPr/>
          <p:nvPr/>
        </p:nvSpPr>
        <p:spPr>
          <a:xfrm>
            <a:off x="4644736" y="5195455"/>
            <a:ext cx="1891146" cy="1080655"/>
          </a:xfrm>
          <a:prstGeom prst="wedgeRoundRectCallout">
            <a:avLst>
              <a:gd name="adj1" fmla="val -87454"/>
              <a:gd name="adj2" fmla="val -317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What does this represent?</a:t>
            </a:r>
          </a:p>
        </p:txBody>
      </p:sp>
      <p:sp>
        <p:nvSpPr>
          <p:cNvPr id="16" name="Speech Bubble: Rectangle with Corners Rounded 15">
            <a:extLst>
              <a:ext uri="{FF2B5EF4-FFF2-40B4-BE49-F238E27FC236}">
                <a16:creationId xmlns:a16="http://schemas.microsoft.com/office/drawing/2014/main" id="{F0D6C38A-9902-9A29-FEAC-4A226F845DC3}"/>
              </a:ext>
            </a:extLst>
          </p:cNvPr>
          <p:cNvSpPr/>
          <p:nvPr/>
        </p:nvSpPr>
        <p:spPr>
          <a:xfrm>
            <a:off x="10054934" y="2675657"/>
            <a:ext cx="1645229" cy="1080655"/>
          </a:xfrm>
          <a:prstGeom prst="wedgeRoundRectCallout">
            <a:avLst>
              <a:gd name="adj1" fmla="val -105034"/>
              <a:gd name="adj2" fmla="val 200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 you notice?</a:t>
            </a:r>
          </a:p>
        </p:txBody>
      </p:sp>
    </p:spTree>
    <p:extLst>
      <p:ext uri="{BB962C8B-B14F-4D97-AF65-F5344CB8AC3E}">
        <p14:creationId xmlns:p14="http://schemas.microsoft.com/office/powerpoint/2010/main" val="403700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24A29-D348-1B25-A736-ACBF8D033A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587F0-D6D6-C6B7-C6C1-83D49AD80A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3" name="Title 2">
            <a:extLst>
              <a:ext uri="{FF2B5EF4-FFF2-40B4-BE49-F238E27FC236}">
                <a16:creationId xmlns:a16="http://schemas.microsoft.com/office/drawing/2014/main" id="{0F615CAF-3B78-D310-16A9-61363CF96FF6}"/>
              </a:ext>
            </a:extLst>
          </p:cNvPr>
          <p:cNvSpPr>
            <a:spLocks noGrp="1"/>
          </p:cNvSpPr>
          <p:nvPr>
            <p:ph type="title"/>
          </p:nvPr>
        </p:nvSpPr>
        <p:spPr/>
        <p:txBody>
          <a:bodyPr/>
          <a:lstStyle/>
          <a:p>
            <a:r>
              <a:rPr lang="en-AU"/>
              <a:t>Surface area of a sphere</a:t>
            </a:r>
          </a:p>
        </p:txBody>
      </p:sp>
      <p:sp>
        <p:nvSpPr>
          <p:cNvPr id="4" name="Text Placeholder 3">
            <a:extLst>
              <a:ext uri="{FF2B5EF4-FFF2-40B4-BE49-F238E27FC236}">
                <a16:creationId xmlns:a16="http://schemas.microsoft.com/office/drawing/2014/main" id="{720DCA3C-AB4F-D7CF-D81C-8F32DFA17BE7}"/>
              </a:ext>
            </a:extLst>
          </p:cNvPr>
          <p:cNvSpPr>
            <a:spLocks noGrp="1"/>
          </p:cNvSpPr>
          <p:nvPr>
            <p:ph type="body" sz="quarter" idx="18"/>
          </p:nvPr>
        </p:nvSpPr>
        <p:spPr/>
        <p:txBody>
          <a:bodyPr/>
          <a:lstStyle/>
          <a:p>
            <a:r>
              <a:rPr lang="en-AU"/>
              <a:t>Steel balls</a:t>
            </a:r>
          </a:p>
        </p:txBody>
      </p:sp>
      <p:sp>
        <p:nvSpPr>
          <p:cNvPr id="12" name="TextBox 11">
            <a:extLst>
              <a:ext uri="{FF2B5EF4-FFF2-40B4-BE49-F238E27FC236}">
                <a16:creationId xmlns:a16="http://schemas.microsoft.com/office/drawing/2014/main" id="{239E84BF-549A-B02E-E9AA-7808AB98065E}"/>
              </a:ext>
            </a:extLst>
          </p:cNvPr>
          <p:cNvSpPr txBox="1"/>
          <p:nvPr/>
        </p:nvSpPr>
        <p:spPr>
          <a:xfrm>
            <a:off x="519545" y="1620982"/>
            <a:ext cx="4862946" cy="336981"/>
          </a:xfrm>
          <a:prstGeom prst="rect">
            <a:avLst/>
          </a:prstGeom>
          <a:noFill/>
        </p:spPr>
        <p:txBody>
          <a:bodyPr wrap="square" lIns="0" tIns="0" rIns="0" bIns="0" rtlCol="0">
            <a:noAutofit/>
          </a:bodyPr>
          <a:lstStyle/>
          <a:p>
            <a:pPr algn="l"/>
            <a:r>
              <a:rPr lang="en-AU" sz="2000" dirty="0"/>
              <a:t>Calculate the surface area of the steel ball.</a:t>
            </a:r>
          </a:p>
        </p:txBody>
      </p:sp>
      <mc:AlternateContent xmlns:mc="http://schemas.openxmlformats.org/markup-compatibility/2006">
        <mc:Choice xmlns:am3d="http://schemas.microsoft.com/office/drawing/2017/model3d" Requires="am3d">
          <p:graphicFrame>
            <p:nvGraphicFramePr>
              <p:cNvPr id="6" name="3D Model 5" descr="Dark Gray Sphere">
                <a:extLst>
                  <a:ext uri="{FF2B5EF4-FFF2-40B4-BE49-F238E27FC236}">
                    <a16:creationId xmlns:a16="http://schemas.microsoft.com/office/drawing/2014/main" id="{3FFF8254-BDA2-FFC2-761A-C32EA086AD95}"/>
                  </a:ext>
                </a:extLst>
              </p:cNvPr>
              <p:cNvGraphicFramePr>
                <a:graphicFrameLocks noChangeAspect="1"/>
              </p:cNvGraphicFramePr>
              <p:nvPr/>
            </p:nvGraphicFramePr>
            <p:xfrm>
              <a:off x="1170302" y="2344898"/>
              <a:ext cx="2861657" cy="2880000"/>
            </p:xfrm>
            <a:graphic>
              <a:graphicData uri="http://schemas.microsoft.com/office/drawing/2017/model3d">
                <am3d:model3d r:embed="rId2">
                  <am3d:spPr>
                    <a:xfrm>
                      <a:off x="0" y="0"/>
                      <a:ext cx="2861657" cy="2880000"/>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870530" ay="-2187085" az="-524455"/>
                    <am3d:postTrans dx="0" dy="0" dz="0"/>
                  </am3d:trans>
                  <am3d:raster rName="Office3DRenderer" rVer="16.0.8326">
                    <am3d:blip r:embed="rId3"/>
                  </am3d:raster>
                  <am3d:objViewport viewportSz="51179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Dark Gray Sphere">
                <a:extLst>
                  <a:ext uri="{FF2B5EF4-FFF2-40B4-BE49-F238E27FC236}">
                    <a16:creationId xmlns:a16="http://schemas.microsoft.com/office/drawing/2014/main" id="{3FFF8254-BDA2-FFC2-761A-C32EA086AD95}"/>
                  </a:ext>
                </a:extLst>
              </p:cNvPr>
              <p:cNvPicPr>
                <a:picLocks noGrp="1" noRot="1" noChangeAspect="1" noMove="1" noResize="1" noEditPoints="1" noAdjustHandles="1" noChangeArrowheads="1" noChangeShapeType="1" noCrop="1"/>
              </p:cNvPicPr>
              <p:nvPr/>
            </p:nvPicPr>
            <p:blipFill>
              <a:blip r:embed="rId3"/>
              <a:stretch>
                <a:fillRect/>
              </a:stretch>
            </p:blipFill>
            <p:spPr>
              <a:xfrm>
                <a:off x="1170302" y="2344898"/>
                <a:ext cx="2861657" cy="2880000"/>
              </a:xfrm>
              <a:prstGeom prst="rect">
                <a:avLst/>
              </a:prstGeom>
            </p:spPr>
          </p:pic>
        </mc:Fallback>
      </mc:AlternateContent>
      <p:cxnSp>
        <p:nvCxnSpPr>
          <p:cNvPr id="9" name="Straight Arrow Connector 8" descr="A double ended arrow used to indicate the diameter of the ball.">
            <a:extLst>
              <a:ext uri="{FF2B5EF4-FFF2-40B4-BE49-F238E27FC236}">
                <a16:creationId xmlns:a16="http://schemas.microsoft.com/office/drawing/2014/main" id="{9E4DECC3-DDD1-AB20-20E3-BD3BD40A716F}"/>
              </a:ext>
              <a:ext uri="{C183D7F6-B498-43B3-948B-1728B52AA6E4}">
                <adec:decorative xmlns:adec="http://schemas.microsoft.com/office/drawing/2017/decorative" val="0"/>
              </a:ext>
            </a:extLst>
          </p:cNvPr>
          <p:cNvCxnSpPr>
            <a:cxnSpLocks/>
          </p:cNvCxnSpPr>
          <p:nvPr/>
        </p:nvCxnSpPr>
        <p:spPr>
          <a:xfrm>
            <a:off x="1161130" y="5309752"/>
            <a:ext cx="2880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BBF5FC-FD86-CFE5-9163-A44962C82C7D}"/>
                  </a:ext>
                </a:extLst>
              </p:cNvPr>
              <p:cNvSpPr txBox="1"/>
              <p:nvPr/>
            </p:nvSpPr>
            <p:spPr>
              <a:xfrm>
                <a:off x="2194213" y="5309753"/>
                <a:ext cx="862445" cy="42603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20 </m:t>
                      </m:r>
                      <m:r>
                        <m:rPr>
                          <m:nor/>
                        </m:rPr>
                        <a:rPr lang="en-AU" sz="1800" b="0" i="0" smtClean="0">
                          <a:latin typeface="Cambria Math" panose="02040503050406030204" pitchFamily="18" charset="0"/>
                        </a:rPr>
                        <m:t>mm</m:t>
                      </m:r>
                    </m:oMath>
                  </m:oMathPara>
                </a14:m>
                <a:endParaRPr lang="en-AU" sz="1800" dirty="0"/>
              </a:p>
            </p:txBody>
          </p:sp>
        </mc:Choice>
        <mc:Fallback xmlns="">
          <p:sp>
            <p:nvSpPr>
              <p:cNvPr id="10" name="TextBox 9">
                <a:extLst>
                  <a:ext uri="{FF2B5EF4-FFF2-40B4-BE49-F238E27FC236}">
                    <a16:creationId xmlns:a16="http://schemas.microsoft.com/office/drawing/2014/main" id="{0FBBF5FC-FD86-CFE5-9163-A44962C82C7D}"/>
                  </a:ext>
                </a:extLst>
              </p:cNvPr>
              <p:cNvSpPr txBox="1">
                <a:spLocks noRot="1" noChangeAspect="1" noMove="1" noResize="1" noEditPoints="1" noAdjustHandles="1" noChangeArrowheads="1" noChangeShapeType="1" noTextEdit="1"/>
              </p:cNvSpPr>
              <p:nvPr/>
            </p:nvSpPr>
            <p:spPr>
              <a:xfrm>
                <a:off x="2194213" y="5309753"/>
                <a:ext cx="862445" cy="42603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DF3F654-5216-9622-7BEF-348DA975B2FC}"/>
                  </a:ext>
                </a:extLst>
              </p:cNvPr>
              <p:cNvSpPr txBox="1"/>
              <p:nvPr/>
            </p:nvSpPr>
            <p:spPr>
              <a:xfrm>
                <a:off x="6386078" y="2150919"/>
                <a:ext cx="4339071" cy="723916"/>
              </a:xfrm>
              <a:prstGeom prst="rect">
                <a:avLst/>
              </a:prstGeom>
              <a:noFill/>
            </p:spPr>
            <p:txBody>
              <a:bodyPr wrap="square" lIns="0" tIns="0" rIns="0" bIns="0" rtlCol="0">
                <a:noAutofit/>
              </a:bodyPr>
              <a:lstStyle/>
              <a:p>
                <a:pPr algn="l"/>
                <a:r>
                  <a:rPr lang="en-AU" sz="2000" b="0" dirty="0"/>
                  <a:t>Formula for surface area of a sphere:</a:t>
                </a:r>
              </a:p>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𝐴</m:t>
                      </m:r>
                      <m:r>
                        <a:rPr lang="en-AU" sz="2000" b="0" i="1" smtClean="0">
                          <a:latin typeface="Cambria Math" panose="02040503050406030204" pitchFamily="18" charset="0"/>
                        </a:rPr>
                        <m:t>=4</m:t>
                      </m:r>
                      <m:r>
                        <a:rPr lang="en-AU" sz="2000" b="0" i="1" smtClean="0">
                          <a:latin typeface="Cambria Math" panose="02040503050406030204" pitchFamily="18" charset="0"/>
                          <a:ea typeface="Cambria Math" panose="02040503050406030204" pitchFamily="18" charset="0"/>
                        </a:rPr>
                        <m:t>𝜋</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𝑟</m:t>
                          </m:r>
                        </m:e>
                        <m:sup>
                          <m:r>
                            <a:rPr lang="en-AU" sz="2000" b="0" i="1" smtClean="0">
                              <a:latin typeface="Cambria Math" panose="02040503050406030204" pitchFamily="18" charset="0"/>
                              <a:ea typeface="Cambria Math" panose="02040503050406030204" pitchFamily="18" charset="0"/>
                            </a:rPr>
                            <m:t>2</m:t>
                          </m:r>
                        </m:sup>
                      </m:sSup>
                    </m:oMath>
                  </m:oMathPara>
                </a14:m>
                <a:endParaRPr lang="en-AU" sz="1800" dirty="0"/>
              </a:p>
            </p:txBody>
          </p:sp>
        </mc:Choice>
        <mc:Fallback xmlns="">
          <p:sp>
            <p:nvSpPr>
              <p:cNvPr id="13" name="TextBox 12">
                <a:extLst>
                  <a:ext uri="{FF2B5EF4-FFF2-40B4-BE49-F238E27FC236}">
                    <a16:creationId xmlns:a16="http://schemas.microsoft.com/office/drawing/2014/main" id="{0DF3F654-5216-9622-7BEF-348DA975B2FC}"/>
                  </a:ext>
                </a:extLst>
              </p:cNvPr>
              <p:cNvSpPr txBox="1">
                <a:spLocks noRot="1" noChangeAspect="1" noMove="1" noResize="1" noEditPoints="1" noAdjustHandles="1" noChangeArrowheads="1" noChangeShapeType="1" noTextEdit="1"/>
              </p:cNvSpPr>
              <p:nvPr/>
            </p:nvSpPr>
            <p:spPr>
              <a:xfrm>
                <a:off x="6386078" y="2150919"/>
                <a:ext cx="4339071" cy="723916"/>
              </a:xfrm>
              <a:prstGeom prst="rect">
                <a:avLst/>
              </a:prstGeom>
              <a:blipFill>
                <a:blip r:embed="rId5"/>
                <a:stretch>
                  <a:fillRect l="-3657" t="-100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F36228-FF5C-A138-3E97-39A4D838C984}"/>
                  </a:ext>
                </a:extLst>
              </p:cNvPr>
              <p:cNvSpPr txBox="1"/>
              <p:nvPr/>
            </p:nvSpPr>
            <p:spPr>
              <a:xfrm>
                <a:off x="6945542" y="3089830"/>
                <a:ext cx="3220141" cy="1356015"/>
              </a:xfrm>
              <a:prstGeom prst="rect">
                <a:avLst/>
              </a:prstGeom>
              <a:noFill/>
            </p:spPr>
            <p:txBody>
              <a:bodyPr wrap="square" lIns="0" tIns="0" rIns="0" bIns="0" rtlCol="0">
                <a:noAutofit/>
              </a:bodyPr>
              <a:lstStyle/>
              <a:p>
                <a:pPr algn="l">
                  <a:spcBef>
                    <a:spcPts val="1200"/>
                  </a:spcBef>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10</m:t>
                          </m:r>
                        </m:e>
                        <m:sup>
                          <m:r>
                            <a:rPr lang="en-AU" sz="1800" b="0" i="1" smtClean="0">
                              <a:latin typeface="Cambria Math" panose="02040503050406030204" pitchFamily="18" charset="0"/>
                              <a:ea typeface="Cambria Math" panose="02040503050406030204" pitchFamily="18" charset="0"/>
                            </a:rPr>
                            <m:t>2</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1256.637…</m:t>
                      </m:r>
                    </m:oMath>
                  </m:oMathPara>
                </a14:m>
                <a:endParaRPr lang="en-AU" sz="1800" b="0" dirty="0"/>
              </a:p>
              <a:p>
                <a:pPr algn="l"/>
                <a:r>
                  <a:rPr lang="en-AU" sz="1800" b="0" dirty="0"/>
                  <a:t>Surface area is</a:t>
                </a:r>
                <a14:m>
                  <m:oMath xmlns:m="http://schemas.openxmlformats.org/officeDocument/2006/math">
                    <m:r>
                      <a:rPr lang="en-AU" sz="1800" b="0" i="0" smtClean="0">
                        <a:latin typeface="Cambria Math" panose="02040503050406030204" pitchFamily="18" charset="0"/>
                      </a:rPr>
                      <m:t> 1256.6</m:t>
                    </m:r>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m:t>
                        </m:r>
                      </m:e>
                      <m:sup>
                        <m:r>
                          <m:rPr>
                            <m:nor/>
                          </m:rPr>
                          <a:rPr lang="en-AU" sz="1800" b="0" i="0" smtClean="0">
                            <a:latin typeface="Cambria Math" panose="02040503050406030204" pitchFamily="18" charset="0"/>
                          </a:rPr>
                          <m:t>2</m:t>
                        </m:r>
                      </m:sup>
                    </m:sSup>
                    <m:r>
                      <a:rPr lang="en-AU" sz="1800" b="0" i="1" smtClean="0">
                        <a:latin typeface="Cambria Math" panose="02040503050406030204" pitchFamily="18" charset="0"/>
                      </a:rPr>
                      <m:t>.</m:t>
                    </m:r>
                  </m:oMath>
                </a14:m>
                <a:endParaRPr lang="en-AU" sz="1800" b="0" dirty="0"/>
              </a:p>
            </p:txBody>
          </p:sp>
        </mc:Choice>
        <mc:Fallback xmlns="">
          <p:sp>
            <p:nvSpPr>
              <p:cNvPr id="14" name="TextBox 13">
                <a:extLst>
                  <a:ext uri="{FF2B5EF4-FFF2-40B4-BE49-F238E27FC236}">
                    <a16:creationId xmlns:a16="http://schemas.microsoft.com/office/drawing/2014/main" id="{56F36228-FF5C-A138-3E97-39A4D838C984}"/>
                  </a:ext>
                </a:extLst>
              </p:cNvPr>
              <p:cNvSpPr txBox="1">
                <a:spLocks noRot="1" noChangeAspect="1" noMove="1" noResize="1" noEditPoints="1" noAdjustHandles="1" noChangeArrowheads="1" noChangeShapeType="1" noTextEdit="1"/>
              </p:cNvSpPr>
              <p:nvPr/>
            </p:nvSpPr>
            <p:spPr>
              <a:xfrm>
                <a:off x="6945542" y="3089830"/>
                <a:ext cx="3220141" cy="1356015"/>
              </a:xfrm>
              <a:prstGeom prst="rect">
                <a:avLst/>
              </a:prstGeom>
              <a:blipFill>
                <a:blip r:embed="rId6"/>
                <a:stretch>
                  <a:fillRect l="-4348"/>
                </a:stretch>
              </a:blipFill>
            </p:spPr>
            <p:txBody>
              <a:bodyPr/>
              <a:lstStyle/>
              <a:p>
                <a:r>
                  <a:rPr lang="en-AU">
                    <a:noFill/>
                  </a:rPr>
                  <a:t> </a:t>
                </a:r>
              </a:p>
            </p:txBody>
          </p:sp>
        </mc:Fallback>
      </mc:AlternateContent>
      <p:sp>
        <p:nvSpPr>
          <p:cNvPr id="15" name="Speech Bubble: Rectangle with Corners Rounded 14">
            <a:extLst>
              <a:ext uri="{FF2B5EF4-FFF2-40B4-BE49-F238E27FC236}">
                <a16:creationId xmlns:a16="http://schemas.microsoft.com/office/drawing/2014/main" id="{8AFAEF51-4388-5CE4-9175-4B912C2A4A97}"/>
              </a:ext>
            </a:extLst>
          </p:cNvPr>
          <p:cNvSpPr/>
          <p:nvPr/>
        </p:nvSpPr>
        <p:spPr>
          <a:xfrm>
            <a:off x="9562055" y="4229097"/>
            <a:ext cx="2441600" cy="1080655"/>
          </a:xfrm>
          <a:prstGeom prst="wedgeRoundRectCallout">
            <a:avLst>
              <a:gd name="adj1" fmla="val -40828"/>
              <a:gd name="adj2" fmla="val -1367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was 10 substituted into the formula?</a:t>
            </a:r>
          </a:p>
        </p:txBody>
      </p:sp>
    </p:spTree>
    <p:extLst>
      <p:ext uri="{BB962C8B-B14F-4D97-AF65-F5344CB8AC3E}">
        <p14:creationId xmlns:p14="http://schemas.microsoft.com/office/powerpoint/2010/main" val="388090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7B1017-DF1C-26FF-816C-BC429C9CDE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36512CF1-7EFD-579F-77FB-92FCEBA52020}"/>
              </a:ext>
            </a:extLst>
          </p:cNvPr>
          <p:cNvSpPr>
            <a:spLocks noGrp="1"/>
          </p:cNvSpPr>
          <p:nvPr>
            <p:ph type="title"/>
          </p:nvPr>
        </p:nvSpPr>
        <p:spPr/>
        <p:txBody>
          <a:bodyPr/>
          <a:lstStyle/>
          <a:p>
            <a:r>
              <a:rPr lang="en-AU"/>
              <a:t>Worked example (your turn) (1)</a:t>
            </a:r>
          </a:p>
        </p:txBody>
      </p:sp>
      <p:sp>
        <p:nvSpPr>
          <p:cNvPr id="4" name="Text Placeholder 3">
            <a:extLst>
              <a:ext uri="{FF2B5EF4-FFF2-40B4-BE49-F238E27FC236}">
                <a16:creationId xmlns:a16="http://schemas.microsoft.com/office/drawing/2014/main" id="{96D67828-681A-1FD0-7C10-67BDA8FB53FB}"/>
              </a:ext>
            </a:extLst>
          </p:cNvPr>
          <p:cNvSpPr>
            <a:spLocks noGrp="1"/>
          </p:cNvSpPr>
          <p:nvPr>
            <p:ph type="body" sz="quarter" idx="18"/>
          </p:nvPr>
        </p:nvSpPr>
        <p:spPr/>
        <p:txBody>
          <a:bodyPr/>
          <a:lstStyle/>
          <a:p>
            <a:r>
              <a:rPr lang="en-AU"/>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E878D02-54E3-9655-540A-4C45EF27053C}"/>
                  </a:ext>
                </a:extLst>
              </p:cNvPr>
              <p:cNvSpPr>
                <a:spLocks noGrp="1"/>
              </p:cNvSpPr>
              <p:nvPr>
                <p:ph type="body" sz="quarter" idx="17"/>
              </p:nvPr>
            </p:nvSpPr>
            <p:spPr>
              <a:xfrm>
                <a:off x="359999" y="1444209"/>
                <a:ext cx="5126401" cy="5251791"/>
              </a:xfrm>
            </p:spPr>
            <p:txBody>
              <a:bodyPr/>
              <a:lstStyle/>
              <a:p>
                <a:pPr>
                  <a:spcAft>
                    <a:spcPts val="0"/>
                  </a:spcAft>
                </a:pPr>
                <a:r>
                  <a:rPr lang="en-AU" dirty="0"/>
                  <a:t>The density of steel in the steel ball is </a:t>
                </a:r>
                <a14:m>
                  <m:oMath xmlns:m="http://schemas.openxmlformats.org/officeDocument/2006/math">
                    <m:r>
                      <a:rPr lang="en-AU" b="0" i="1" smtClean="0">
                        <a:latin typeface="Cambria Math" panose="02040503050406030204" pitchFamily="18" charset="0"/>
                      </a:rPr>
                      <m:t>7.8</m:t>
                    </m:r>
                    <m:r>
                      <a:rPr lang="en-AU" b="0" i="1" smtClean="0">
                        <a:latin typeface="Cambria Math" panose="02040503050406030204" pitchFamily="18" charset="0"/>
                      </a:rPr>
                      <m:t>𝑔</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𝑐𝑚</m:t>
                        </m:r>
                      </m:e>
                      <m:sup>
                        <m:r>
                          <a:rPr lang="en-AU" b="0" i="1" smtClean="0">
                            <a:latin typeface="Cambria Math" panose="02040503050406030204" pitchFamily="18" charset="0"/>
                          </a:rPr>
                          <m:t>3</m:t>
                        </m:r>
                      </m:sup>
                    </m:sSup>
                  </m:oMath>
                </a14:m>
                <a:r>
                  <a:rPr lang="en-AU" dirty="0"/>
                  <a:t>.</a:t>
                </a:r>
              </a:p>
              <a:p>
                <a:pPr>
                  <a:spcAft>
                    <a:spcPts val="0"/>
                  </a:spcAft>
                </a:pPr>
                <a:r>
                  <a:rPr lang="en-AU" dirty="0"/>
                  <a:t>What is the mass of the steel ball with </a:t>
                </a:r>
                <a14:m>
                  <m:oMath xmlns:m="http://schemas.openxmlformats.org/officeDocument/2006/math">
                    <m:r>
                      <a:rPr lang="en-AU" b="0" i="1" smtClean="0">
                        <a:latin typeface="Cambria Math" panose="02040503050406030204" pitchFamily="18" charset="0"/>
                      </a:rPr>
                      <m:t>80 </m:t>
                    </m:r>
                    <m:r>
                      <a:rPr lang="en-AU" b="0" i="1" smtClean="0">
                        <a:latin typeface="Cambria Math" panose="02040503050406030204" pitchFamily="18" charset="0"/>
                      </a:rPr>
                      <m:t>𝑚𝑚</m:t>
                    </m:r>
                  </m:oMath>
                </a14:m>
                <a:r>
                  <a:rPr lang="en-AU" dirty="0"/>
                  <a:t> diameter?</a:t>
                </a:r>
              </a:p>
              <a:p>
                <a:pPr>
                  <a:spcAft>
                    <a:spcPts val="0"/>
                  </a:spcAft>
                </a:pPr>
                <a:endParaRPr lang="en-AU" dirty="0"/>
              </a:p>
            </p:txBody>
          </p:sp>
        </mc:Choice>
        <mc:Fallback xmlns="">
          <p:sp>
            <p:nvSpPr>
              <p:cNvPr id="5" name="Text Placeholder 4">
                <a:extLst>
                  <a:ext uri="{FF2B5EF4-FFF2-40B4-BE49-F238E27FC236}">
                    <a16:creationId xmlns:a16="http://schemas.microsoft.com/office/drawing/2014/main" id="{CE878D02-54E3-9655-540A-4C45EF27053C}"/>
                  </a:ext>
                </a:extLst>
              </p:cNvPr>
              <p:cNvSpPr>
                <a:spLocks noGrp="1" noRot="1" noChangeAspect="1" noMove="1" noResize="1" noEditPoints="1" noAdjustHandles="1" noChangeArrowheads="1" noChangeShapeType="1" noTextEdit="1"/>
              </p:cNvSpPr>
              <p:nvPr>
                <p:ph type="body" sz="quarter" idx="17"/>
              </p:nvPr>
            </p:nvSpPr>
            <p:spPr>
              <a:xfrm>
                <a:off x="359999" y="1444209"/>
                <a:ext cx="5126401" cy="5251791"/>
              </a:xfrm>
              <a:blipFill>
                <a:blip r:embed="rId3"/>
                <a:stretch>
                  <a:fillRect l="-2973" r="-357"/>
                </a:stretch>
              </a:blipFill>
            </p:spPr>
            <p:txBody>
              <a:bodyPr/>
              <a:lstStyle/>
              <a:p>
                <a:r>
                  <a:rPr lang="en-AU">
                    <a:noFill/>
                  </a:rPr>
                  <a:t> </a:t>
                </a:r>
              </a:p>
            </p:txBody>
          </p:sp>
        </mc:Fallback>
      </mc:AlternateContent>
      <p:grpSp>
        <p:nvGrpSpPr>
          <p:cNvPr id="10" name="Group 9" descr="A steel ball">
            <a:extLst>
              <a:ext uri="{FF2B5EF4-FFF2-40B4-BE49-F238E27FC236}">
                <a16:creationId xmlns:a16="http://schemas.microsoft.com/office/drawing/2014/main" id="{6AAEFC9F-FBED-6EEA-26D8-D852823352F2}"/>
              </a:ext>
            </a:extLst>
          </p:cNvPr>
          <p:cNvGrpSpPr/>
          <p:nvPr/>
        </p:nvGrpSpPr>
        <p:grpSpPr>
          <a:xfrm>
            <a:off x="1351277" y="3535709"/>
            <a:ext cx="2160000" cy="2667065"/>
            <a:chOff x="1351277" y="3535709"/>
            <a:chExt cx="2160000" cy="2667065"/>
          </a:xfrm>
        </p:grpSpPr>
        <mc:AlternateContent xmlns:mc="http://schemas.openxmlformats.org/markup-compatibility/2006">
          <mc:Choice xmlns:am3d="http://schemas.microsoft.com/office/drawing/2017/model3d" Requires="am3d">
            <p:graphicFrame>
              <p:nvGraphicFramePr>
                <p:cNvPr id="7" name="3D Model 6" descr="Dark Gray Sphere">
                  <a:extLst>
                    <a:ext uri="{FF2B5EF4-FFF2-40B4-BE49-F238E27FC236}">
                      <a16:creationId xmlns:a16="http://schemas.microsoft.com/office/drawing/2014/main" id="{8C8BA305-ED23-AC0E-0E47-FEB22EF500EF}"/>
                    </a:ext>
                  </a:extLst>
                </p:cNvPr>
                <p:cNvGraphicFramePr>
                  <a:graphicFrameLocks noChangeAspect="1"/>
                </p:cNvGraphicFramePr>
                <p:nvPr>
                  <p:extLst>
                    <p:ext uri="{D42A27DB-BD31-4B8C-83A1-F6EECF244321}">
                      <p14:modId xmlns:p14="http://schemas.microsoft.com/office/powerpoint/2010/main" val="3944043520"/>
                    </p:ext>
                  </p:extLst>
                </p:nvPr>
              </p:nvGraphicFramePr>
              <p:xfrm>
                <a:off x="1351277" y="3535709"/>
                <a:ext cx="2160000" cy="2173841"/>
              </p:xfrm>
              <a:graphic>
                <a:graphicData uri="http://schemas.microsoft.com/office/drawing/2017/model3d">
                  <am3d:model3d r:embed="rId4">
                    <am3d:spPr>
                      <a:xfrm>
                        <a:off x="0" y="0"/>
                        <a:ext cx="2160000" cy="2173841"/>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870530" ay="-2187085" az="-524455"/>
                      <am3d:postTrans dx="0" dy="0" dz="0"/>
                    </am3d:trans>
                    <am3d:raster rName="Office3DRenderer" rVer="16.0.8326">
                      <am3d:blip r:embed="rId5"/>
                    </am3d:raster>
                    <am3d:objViewport viewportSz="37828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Dark Gray Sphere">
                  <a:extLst>
                    <a:ext uri="{FF2B5EF4-FFF2-40B4-BE49-F238E27FC236}">
                      <a16:creationId xmlns:a16="http://schemas.microsoft.com/office/drawing/2014/main" id="{8C8BA305-ED23-AC0E-0E47-FEB22EF500EF}"/>
                    </a:ext>
                  </a:extLst>
                </p:cNvPr>
                <p:cNvPicPr>
                  <a:picLocks noGrp="1" noRot="1" noChangeAspect="1" noMove="1" noResize="1" noEditPoints="1" noAdjustHandles="1" noChangeArrowheads="1" noChangeShapeType="1" noCrop="1"/>
                </p:cNvPicPr>
                <p:nvPr/>
              </p:nvPicPr>
              <p:blipFill>
                <a:blip r:embed="rId5"/>
                <a:stretch>
                  <a:fillRect/>
                </a:stretch>
              </p:blipFill>
              <p:spPr>
                <a:xfrm>
                  <a:off x="1351277" y="3535709"/>
                  <a:ext cx="2160000" cy="2173841"/>
                </a:xfrm>
                <a:prstGeom prst="rect">
                  <a:avLst/>
                </a:prstGeom>
              </p:spPr>
            </p:pic>
          </mc:Fallback>
        </mc:AlternateContent>
        <p:cxnSp>
          <p:nvCxnSpPr>
            <p:cNvPr id="8" name="Straight Arrow Connector 7">
              <a:extLst>
                <a:ext uri="{FF2B5EF4-FFF2-40B4-BE49-F238E27FC236}">
                  <a16:creationId xmlns:a16="http://schemas.microsoft.com/office/drawing/2014/main" id="{2B743F7D-084F-EF3F-8C3F-EFB8B86F8026}"/>
                </a:ext>
              </a:extLst>
            </p:cNvPr>
            <p:cNvCxnSpPr>
              <a:cxnSpLocks/>
            </p:cNvCxnSpPr>
            <p:nvPr/>
          </p:nvCxnSpPr>
          <p:spPr>
            <a:xfrm>
              <a:off x="1387277" y="5709550"/>
              <a:ext cx="208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E461E5-BCB2-E10D-C54C-1F62452D13AF}"/>
                    </a:ext>
                  </a:extLst>
                </p:cNvPr>
                <p:cNvSpPr txBox="1"/>
                <p:nvPr/>
              </p:nvSpPr>
              <p:spPr>
                <a:xfrm>
                  <a:off x="2000054" y="5776744"/>
                  <a:ext cx="862445" cy="42603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80 </m:t>
                        </m:r>
                        <m:r>
                          <m:rPr>
                            <m:nor/>
                          </m:rPr>
                          <a:rPr lang="en-AU" sz="1800" b="0" i="0" smtClean="0">
                            <a:latin typeface="Cambria Math" panose="02040503050406030204" pitchFamily="18" charset="0"/>
                          </a:rPr>
                          <m:t>mm</m:t>
                        </m:r>
                      </m:oMath>
                    </m:oMathPara>
                  </a14:m>
                  <a:endParaRPr lang="en-AU" sz="1800" dirty="0"/>
                </a:p>
              </p:txBody>
            </p:sp>
          </mc:Choice>
          <mc:Fallback xmlns="">
            <p:sp>
              <p:nvSpPr>
                <p:cNvPr id="9" name="TextBox 8">
                  <a:extLst>
                    <a:ext uri="{FF2B5EF4-FFF2-40B4-BE49-F238E27FC236}">
                      <a16:creationId xmlns:a16="http://schemas.microsoft.com/office/drawing/2014/main" id="{94E461E5-BCB2-E10D-C54C-1F62452D13AF}"/>
                    </a:ext>
                  </a:extLst>
                </p:cNvPr>
                <p:cNvSpPr txBox="1">
                  <a:spLocks noRot="1" noChangeAspect="1" noMove="1" noResize="1" noEditPoints="1" noAdjustHandles="1" noChangeArrowheads="1" noChangeShapeType="1" noTextEdit="1"/>
                </p:cNvSpPr>
                <p:nvPr/>
              </p:nvSpPr>
              <p:spPr>
                <a:xfrm>
                  <a:off x="2000054" y="5776744"/>
                  <a:ext cx="862445" cy="426030"/>
                </a:xfrm>
                <a:prstGeom prst="rect">
                  <a:avLst/>
                </a:prstGeom>
                <a:blipFill>
                  <a:blip r:embed="rId6"/>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4FC9CE7-3A3B-CADA-8DB6-28BCC6DFF650}"/>
                  </a:ext>
                </a:extLst>
              </p:cNvPr>
              <p:cNvSpPr txBox="1">
                <a:spLocks/>
              </p:cNvSpPr>
              <p:nvPr/>
            </p:nvSpPr>
            <p:spPr>
              <a:xfrm>
                <a:off x="5902801" y="1273515"/>
                <a:ext cx="4804798" cy="559317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Aft>
                    <a:spcPts val="0"/>
                  </a:spcAft>
                </a:pPr>
                <a:r>
                  <a:rPr lang="en-AU" b="1" dirty="0"/>
                  <a:t>Solution: </a:t>
                </a:r>
                <a14:m>
                  <m:oMath xmlns:m="http://schemas.openxmlformats.org/officeDocument/2006/math">
                    <m:r>
                      <a:rPr lang="en-AU" i="1" smtClean="0">
                        <a:latin typeface="Cambria Math" panose="02040503050406030204" pitchFamily="18" charset="0"/>
                      </a:rPr>
                      <m:t>𝑉</m:t>
                    </m:r>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4</m:t>
                        </m:r>
                      </m:num>
                      <m:den>
                        <m:r>
                          <a:rPr lang="en-AU" i="1" smtClean="0">
                            <a:latin typeface="Cambria Math" panose="02040503050406030204" pitchFamily="18" charset="0"/>
                          </a:rPr>
                          <m:t>3</m:t>
                        </m:r>
                      </m:den>
                    </m:f>
                    <m:r>
                      <a:rPr lang="en-AU" i="1" smtClean="0">
                        <a:latin typeface="Cambria Math" panose="02040503050406030204" pitchFamily="18" charset="0"/>
                        <a:ea typeface="Cambria Math" panose="02040503050406030204" pitchFamily="18" charset="0"/>
                      </a:rPr>
                      <m:t>𝜋</m:t>
                    </m:r>
                    <m:sSup>
                      <m:sSupPr>
                        <m:ctrlPr>
                          <a:rPr lang="en-AU"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𝑟</m:t>
                        </m:r>
                      </m:e>
                      <m:sup>
                        <m:r>
                          <a:rPr lang="en-AU" i="1" smtClean="0">
                            <a:latin typeface="Cambria Math" panose="02040503050406030204" pitchFamily="18" charset="0"/>
                            <a:ea typeface="Cambria Math" panose="02040503050406030204" pitchFamily="18" charset="0"/>
                          </a:rPr>
                          <m:t>3</m:t>
                        </m:r>
                      </m:sup>
                    </m:sSup>
                  </m:oMath>
                </a14:m>
                <a:endParaRPr lang="en-AU" dirty="0">
                  <a:ea typeface="Cambria Math" panose="02040503050406030204" pitchFamily="18" charset="0"/>
                </a:endParaRPr>
              </a:p>
              <a:p>
                <a:pPr>
                  <a:lnSpc>
                    <a:spcPct val="130000"/>
                  </a:lnSpc>
                  <a:spcAft>
                    <a:spcPts val="0"/>
                  </a:spcAft>
                </a:pPr>
                <a:r>
                  <a:rPr lang="en-AU" dirty="0">
                    <a:ea typeface="Cambria Math" panose="02040503050406030204" pitchFamily="18" charset="0"/>
                  </a:rPr>
                  <a:t>When </a:t>
                </a:r>
                <a14:m>
                  <m:oMath xmlns:m="http://schemas.openxmlformats.org/officeDocument/2006/math">
                    <m:r>
                      <a:rPr lang="en-AU" i="1" smtClean="0">
                        <a:latin typeface="Cambria Math" panose="02040503050406030204" pitchFamily="18" charset="0"/>
                        <a:ea typeface="Cambria Math" panose="02040503050406030204" pitchFamily="18" charset="0"/>
                      </a:rPr>
                      <m:t>𝑟</m:t>
                    </m:r>
                    <m:r>
                      <a:rPr lang="en-AU" i="1" smtClean="0">
                        <a:latin typeface="Cambria Math" panose="02040503050406030204" pitchFamily="18" charset="0"/>
                        <a:ea typeface="Cambria Math" panose="02040503050406030204" pitchFamily="18" charset="0"/>
                      </a:rPr>
                      <m:t>=40, </m:t>
                    </m:r>
                  </m:oMath>
                </a14:m>
                <a:endParaRPr lang="en-AU" i="1" dirty="0">
                  <a:latin typeface="Cambria Math" panose="02040503050406030204" pitchFamily="18" charset="0"/>
                  <a:ea typeface="Cambria Math" panose="02040503050406030204" pitchFamily="18" charset="0"/>
                </a:endParaRPr>
              </a:p>
              <a:p>
                <a:pPr>
                  <a:lnSpc>
                    <a:spcPct val="130000"/>
                  </a:lnSpc>
                  <a:spcAft>
                    <a:spcPts val="0"/>
                  </a:spcAft>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𝑉</m:t>
                      </m:r>
                      <m:r>
                        <m:rPr>
                          <m:aln/>
                        </m:rPr>
                        <a:rPr lang="en-AU" i="1" smtClean="0">
                          <a:latin typeface="Cambria Math" panose="02040503050406030204" pitchFamily="18" charset="0"/>
                          <a:ea typeface="Cambria Math" panose="02040503050406030204" pitchFamily="18" charset="0"/>
                        </a:rPr>
                        <m:t>=</m:t>
                      </m:r>
                      <m:f>
                        <m:fPr>
                          <m:ctrlPr>
                            <a:rPr lang="en-AU" i="1" smtClean="0">
                              <a:latin typeface="Cambria Math" panose="02040503050406030204" pitchFamily="18" charset="0"/>
                              <a:ea typeface="Cambria Math" panose="02040503050406030204" pitchFamily="18" charset="0"/>
                            </a:rPr>
                          </m:ctrlPr>
                        </m:fPr>
                        <m:num>
                          <m:r>
                            <a:rPr lang="en-AU" i="1" smtClean="0">
                              <a:latin typeface="Cambria Math" panose="02040503050406030204" pitchFamily="18" charset="0"/>
                              <a:ea typeface="Cambria Math" panose="02040503050406030204" pitchFamily="18" charset="0"/>
                            </a:rPr>
                            <m:t>4</m:t>
                          </m:r>
                        </m:num>
                        <m:den>
                          <m:r>
                            <a:rPr lang="en-AU" i="1" smtClean="0">
                              <a:latin typeface="Cambria Math" panose="02040503050406030204" pitchFamily="18" charset="0"/>
                              <a:ea typeface="Cambria Math" panose="02040503050406030204" pitchFamily="18" charset="0"/>
                            </a:rPr>
                            <m:t>3</m:t>
                          </m:r>
                        </m:den>
                      </m:f>
                      <m: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𝜋</m:t>
                      </m:r>
                      <m:r>
                        <a:rPr lang="en-AU" i="1" smtClean="0">
                          <a:latin typeface="Cambria Math" panose="02040503050406030204" pitchFamily="18" charset="0"/>
                          <a:ea typeface="Cambria Math" panose="02040503050406030204" pitchFamily="18" charset="0"/>
                        </a:rPr>
                        <m:t>×</m:t>
                      </m:r>
                      <m:sSup>
                        <m:sSupPr>
                          <m:ctrlPr>
                            <a:rPr lang="en-AU"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40</m:t>
                          </m:r>
                        </m:e>
                        <m:sup>
                          <m:r>
                            <a:rPr lang="en-AU"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268</m:t>
                      </m:r>
                      <m:r>
                        <a:rPr lang="en-AU" b="0" i="1" smtClean="0">
                          <a:latin typeface="Cambria Math" panose="02040503050406030204" pitchFamily="18" charset="0"/>
                          <a:ea typeface="Cambria Math" panose="02040503050406030204" pitchFamily="18" charset="0"/>
                        </a:rPr>
                        <m:t> </m:t>
                      </m:r>
                      <m:r>
                        <a:rPr lang="en-AU" i="1" smtClean="0">
                          <a:latin typeface="Cambria Math" panose="02040503050406030204" pitchFamily="18" charset="0"/>
                          <a:ea typeface="Cambria Math" panose="02040503050406030204" pitchFamily="18" charset="0"/>
                        </a:rPr>
                        <m:t>082.573</m:t>
                      </m:r>
                      <m:r>
                        <a:rPr lang="en-AU" b="0" i="1" smtClean="0">
                          <a:latin typeface="Cambria Math" panose="02040503050406030204" pitchFamily="18" charset="0"/>
                          <a:ea typeface="Cambria Math" panose="02040503050406030204" pitchFamily="18" charset="0"/>
                        </a:rPr>
                        <m:t>…</m:t>
                      </m:r>
                      <m:r>
                        <m:rPr>
                          <m:nor/>
                        </m:rPr>
                        <a:rPr lang="en-AU" b="0" i="0" smtClean="0">
                          <a:latin typeface="Cambria Math" panose="02040503050406030204" pitchFamily="18" charset="0"/>
                          <a:ea typeface="Cambria Math" panose="02040503050406030204" pitchFamily="18" charset="0"/>
                        </a:rPr>
                        <m:t>m</m:t>
                      </m:r>
                      <m:sSup>
                        <m:sSupPr>
                          <m:ctrlPr>
                            <a:rPr lang="en-AU" b="0" i="1" smtClean="0">
                              <a:latin typeface="Cambria Math" panose="02040503050406030204" pitchFamily="18" charset="0"/>
                              <a:ea typeface="Cambria Math" panose="02040503050406030204" pitchFamily="18" charset="0"/>
                            </a:rPr>
                          </m:ctrlPr>
                        </m:sSupPr>
                        <m:e>
                          <m:r>
                            <m:rPr>
                              <m:nor/>
                            </m:rPr>
                            <a:rPr lang="en-AU" b="0" i="0" smtClean="0">
                              <a:latin typeface="Cambria Math" panose="02040503050406030204" pitchFamily="18" charset="0"/>
                              <a:ea typeface="Cambria Math" panose="02040503050406030204" pitchFamily="18" charset="0"/>
                            </a:rPr>
                            <m:t>m</m:t>
                          </m:r>
                        </m:e>
                        <m:sup>
                          <m:r>
                            <m:rPr>
                              <m:nor/>
                            </m:rPr>
                            <a:rPr lang="en-AU" b="0" i="0"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268</m:t>
                      </m:r>
                      <m:r>
                        <a:rPr lang="en-AU" b="0" i="1" smtClean="0">
                          <a:latin typeface="Cambria Math" panose="02040503050406030204" pitchFamily="18" charset="0"/>
                          <a:ea typeface="Cambria Math" panose="02040503050406030204" pitchFamily="18" charset="0"/>
                        </a:rPr>
                        <m:t> </m:t>
                      </m:r>
                      <m:r>
                        <a:rPr lang="en-AU" i="1" smtClean="0">
                          <a:latin typeface="Cambria Math" panose="02040503050406030204" pitchFamily="18" charset="0"/>
                          <a:ea typeface="Cambria Math" panose="02040503050406030204" pitchFamily="18" charset="0"/>
                        </a:rPr>
                        <m:t>082.</m:t>
                      </m:r>
                      <m:r>
                        <a:rPr lang="en-AU" b="0" i="1" smtClean="0">
                          <a:latin typeface="Cambria Math" panose="02040503050406030204" pitchFamily="18" charset="0"/>
                          <a:ea typeface="Cambria Math" panose="02040503050406030204" pitchFamily="18" charset="0"/>
                        </a:rPr>
                        <m:t>573</m:t>
                      </m:r>
                      <m:r>
                        <a:rPr lang="en-AU" i="1" smtClean="0">
                          <a:latin typeface="Cambria Math" panose="02040503050406030204" pitchFamily="18" charset="0"/>
                          <a:ea typeface="Cambria Math" panose="02040503050406030204" pitchFamily="18" charset="0"/>
                        </a:rPr>
                        <m:t>÷1000</m:t>
                      </m:r>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268.</m:t>
                      </m:r>
                      <m:r>
                        <a:rPr lang="en-AU" b="0" i="1" smtClean="0">
                          <a:latin typeface="Cambria Math" panose="02040503050406030204" pitchFamily="18" charset="0"/>
                          <a:ea typeface="Cambria Math" panose="02040503050406030204" pitchFamily="18" charset="0"/>
                        </a:rPr>
                        <m:t>082573</m:t>
                      </m:r>
                      <m:r>
                        <a:rPr lang="en-AU" i="1" smtClean="0">
                          <a:latin typeface="Cambria Math" panose="02040503050406030204" pitchFamily="18" charset="0"/>
                          <a:ea typeface="Cambria Math" panose="02040503050406030204" pitchFamily="18" charset="0"/>
                        </a:rPr>
                        <m:t> </m:t>
                      </m:r>
                      <m:sSup>
                        <m:sSupPr>
                          <m:ctrlPr>
                            <a:rPr lang="en-AU" i="1" smtClean="0">
                              <a:latin typeface="Cambria Math" panose="02040503050406030204" pitchFamily="18" charset="0"/>
                              <a:ea typeface="Cambria Math" panose="02040503050406030204" pitchFamily="18" charset="0"/>
                            </a:rPr>
                          </m:ctrlPr>
                        </m:sSupPr>
                        <m:e>
                          <m:r>
                            <m:rPr>
                              <m:nor/>
                            </m:rPr>
                            <a:rPr lang="en-AU" i="0" smtClean="0">
                              <a:latin typeface="Cambria Math" panose="02040503050406030204" pitchFamily="18" charset="0"/>
                              <a:ea typeface="Cambria Math" panose="02040503050406030204" pitchFamily="18" charset="0"/>
                            </a:rPr>
                            <m:t>cm</m:t>
                          </m:r>
                        </m:e>
                        <m:sup>
                          <m:r>
                            <m:rPr>
                              <m:nor/>
                            </m:rPr>
                            <a:rPr lang="en-AU" i="0" smtClean="0">
                              <a:latin typeface="Cambria Math" panose="02040503050406030204" pitchFamily="18" charset="0"/>
                              <a:ea typeface="Cambria Math" panose="02040503050406030204" pitchFamily="18" charset="0"/>
                            </a:rPr>
                            <m:t>3</m:t>
                          </m:r>
                        </m:sup>
                      </m:sSup>
                    </m:oMath>
                  </m:oMathPara>
                </a14:m>
                <a:br>
                  <a:rPr lang="en-AU" dirty="0">
                    <a:ea typeface="Cambria Math" panose="02040503050406030204" pitchFamily="18" charset="0"/>
                  </a:rPr>
                </a:br>
                <a:endParaRPr lang="en-AU" dirty="0"/>
              </a:p>
              <a:p>
                <a:pPr>
                  <a:lnSpc>
                    <a:spcPct val="130000"/>
                  </a:lnSpc>
                  <a:spcAft>
                    <a:spcPts val="0"/>
                  </a:spcAft>
                </a:pPr>
                <a14:m>
                  <m:oMathPara xmlns:m="http://schemas.openxmlformats.org/officeDocument/2006/math">
                    <m:oMathParaPr>
                      <m:jc m:val="centerGroup"/>
                    </m:oMathParaPr>
                    <m:oMath xmlns:m="http://schemas.openxmlformats.org/officeDocument/2006/math">
                      <m:r>
                        <m:rPr>
                          <m:nor/>
                        </m:rPr>
                        <a:rPr lang="en-AU" b="0" i="0" smtClean="0">
                          <a:latin typeface="Cambria Math" panose="02040503050406030204" pitchFamily="18" charset="0"/>
                        </a:rPr>
                        <m:t>Mass</m:t>
                      </m:r>
                      <m:r>
                        <m:rPr>
                          <m:aln/>
                        </m:rPr>
                        <a:rPr lang="en-AU" b="0" i="1" smtClean="0">
                          <a:latin typeface="Cambria Math" panose="02040503050406030204" pitchFamily="18" charset="0"/>
                        </a:rPr>
                        <m:t>=</m:t>
                      </m:r>
                      <m:r>
                        <a:rPr lang="en-AU" b="0" i="1" smtClean="0">
                          <a:latin typeface="Cambria Math" panose="02040503050406030204" pitchFamily="18" charset="0"/>
                        </a:rPr>
                        <m:t>268.082573×7.8</m:t>
                      </m:r>
                    </m:oMath>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2091.</m:t>
                      </m:r>
                      <m:r>
                        <a:rPr lang="en-AU" b="0" i="1" smtClean="0">
                          <a:latin typeface="Cambria Math" panose="02040503050406030204" pitchFamily="18" charset="0"/>
                          <a:ea typeface="Cambria Math" panose="02040503050406030204" pitchFamily="18" charset="0"/>
                        </a:rPr>
                        <m:t>04407</m:t>
                      </m:r>
                      <m:r>
                        <a:rPr lang="en-AU" i="1" smtClean="0">
                          <a:latin typeface="Cambria Math" panose="02040503050406030204" pitchFamily="18" charset="0"/>
                          <a:ea typeface="Cambria Math" panose="02040503050406030204" pitchFamily="18" charset="0"/>
                        </a:rPr>
                        <m:t> </m:t>
                      </m:r>
                      <m:r>
                        <m:rPr>
                          <m:nor/>
                        </m:rPr>
                        <a:rPr lang="en-AU" i="0" smtClean="0">
                          <a:latin typeface="Cambria Math" panose="02040503050406030204" pitchFamily="18" charset="0"/>
                          <a:ea typeface="Cambria Math" panose="02040503050406030204" pitchFamily="18" charset="0"/>
                        </a:rPr>
                        <m:t>g</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2091.04407÷1000 </m:t>
                      </m:r>
                      <m:r>
                        <m:rPr>
                          <m:nor/>
                        </m:rPr>
                        <a:rPr lang="en-AU" b="0" i="0" smtClean="0">
                          <a:latin typeface="Cambria Math" panose="02040503050406030204" pitchFamily="18" charset="0"/>
                          <a:ea typeface="Cambria Math" panose="02040503050406030204" pitchFamily="18" charset="0"/>
                        </a:rPr>
                        <m:t>kg</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2.0910… </m:t>
                      </m:r>
                      <m:r>
                        <m:rPr>
                          <m:nor/>
                        </m:rPr>
                        <a:rPr lang="en-AU" b="0" i="0" smtClean="0">
                          <a:latin typeface="Cambria Math" panose="02040503050406030204" pitchFamily="18" charset="0"/>
                          <a:ea typeface="Cambria Math" panose="02040503050406030204" pitchFamily="18" charset="0"/>
                        </a:rPr>
                        <m:t>kg</m:t>
                      </m:r>
                    </m:oMath>
                  </m:oMathPara>
                </a14:m>
                <a:endParaRPr lang="en-AU" dirty="0"/>
              </a:p>
              <a:p>
                <a:pPr>
                  <a:lnSpc>
                    <a:spcPct val="130000"/>
                  </a:lnSpc>
                  <a:spcAft>
                    <a:spcPts val="0"/>
                  </a:spcAft>
                </a:pPr>
                <a:r>
                  <a:rPr lang="en-AU" dirty="0"/>
                  <a:t>The ball would have a mass of </a:t>
                </a:r>
                <a14:m>
                  <m:oMath xmlns:m="http://schemas.openxmlformats.org/officeDocument/2006/math">
                    <m:r>
                      <a:rPr lang="en-AU" i="1" smtClean="0">
                        <a:latin typeface="Cambria Math" panose="02040503050406030204" pitchFamily="18" charset="0"/>
                      </a:rPr>
                      <m:t>2.1 </m:t>
                    </m:r>
                    <m:r>
                      <m:rPr>
                        <m:nor/>
                      </m:rPr>
                      <a:rPr lang="en-AU" i="0" smtClean="0">
                        <a:latin typeface="Cambria Math" panose="02040503050406030204" pitchFamily="18" charset="0"/>
                      </a:rPr>
                      <m:t>kg</m:t>
                    </m:r>
                  </m:oMath>
                </a14:m>
                <a:r>
                  <a:rPr lang="en-AU" dirty="0"/>
                  <a:t>.</a:t>
                </a:r>
              </a:p>
            </p:txBody>
          </p:sp>
        </mc:Choice>
        <mc:Fallback xmlns="">
          <p:sp>
            <p:nvSpPr>
              <p:cNvPr id="6" name="Text Placeholder 4">
                <a:extLst>
                  <a:ext uri="{FF2B5EF4-FFF2-40B4-BE49-F238E27FC236}">
                    <a16:creationId xmlns:a16="http://schemas.microsoft.com/office/drawing/2014/main" id="{D4FC9CE7-3A3B-CADA-8DB6-28BCC6DFF650}"/>
                  </a:ext>
                </a:extLst>
              </p:cNvPr>
              <p:cNvSpPr txBox="1">
                <a:spLocks noRot="1" noChangeAspect="1" noMove="1" noResize="1" noEditPoints="1" noAdjustHandles="1" noChangeArrowheads="1" noChangeShapeType="1" noTextEdit="1"/>
              </p:cNvSpPr>
              <p:nvPr/>
            </p:nvSpPr>
            <p:spPr>
              <a:xfrm>
                <a:off x="5902801" y="1273515"/>
                <a:ext cx="4804798" cy="5593178"/>
              </a:xfrm>
              <a:prstGeom prst="rect">
                <a:avLst/>
              </a:prstGeom>
              <a:blipFill>
                <a:blip r:embed="rId7"/>
                <a:stretch>
                  <a:fillRect l="-3173"/>
                </a:stretch>
              </a:blipFill>
            </p:spPr>
            <p:txBody>
              <a:bodyPr/>
              <a:lstStyle/>
              <a:p>
                <a:r>
                  <a:rPr lang="en-AU">
                    <a:noFill/>
                  </a:rPr>
                  <a:t> </a:t>
                </a:r>
              </a:p>
            </p:txBody>
          </p:sp>
        </mc:Fallback>
      </mc:AlternateContent>
      <p:sp>
        <p:nvSpPr>
          <p:cNvPr id="13" name="Speech Bubble: Rectangle with Corners Rounded 12">
            <a:extLst>
              <a:ext uri="{FF2B5EF4-FFF2-40B4-BE49-F238E27FC236}">
                <a16:creationId xmlns:a16="http://schemas.microsoft.com/office/drawing/2014/main" id="{ABCD540B-5601-A415-BFB1-11C2320A451D}"/>
              </a:ext>
            </a:extLst>
          </p:cNvPr>
          <p:cNvSpPr/>
          <p:nvPr/>
        </p:nvSpPr>
        <p:spPr>
          <a:xfrm>
            <a:off x="9348186" y="557221"/>
            <a:ext cx="2483814" cy="1502428"/>
          </a:xfrm>
          <a:prstGeom prst="wedgeRoundRectCallout">
            <a:avLst>
              <a:gd name="adj1" fmla="val -89486"/>
              <a:gd name="adj2" fmla="val 156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What information is given in the question to help us know we need to use this formula?</a:t>
            </a:r>
          </a:p>
        </p:txBody>
      </p:sp>
      <p:sp>
        <p:nvSpPr>
          <p:cNvPr id="12" name="Speech Bubble: Rectangle with Corners Rounded 11">
            <a:extLst>
              <a:ext uri="{FF2B5EF4-FFF2-40B4-BE49-F238E27FC236}">
                <a16:creationId xmlns:a16="http://schemas.microsoft.com/office/drawing/2014/main" id="{3ED2C618-6D97-8AD6-08FB-18D7119F41E5}"/>
              </a:ext>
            </a:extLst>
          </p:cNvPr>
          <p:cNvSpPr/>
          <p:nvPr/>
        </p:nvSpPr>
        <p:spPr>
          <a:xfrm>
            <a:off x="10036575" y="2327384"/>
            <a:ext cx="1977866" cy="652146"/>
          </a:xfrm>
          <a:prstGeom prst="wedgeRoundRectCallout">
            <a:avLst>
              <a:gd name="adj1" fmla="val -58842"/>
              <a:gd name="adj2" fmla="val 1390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Why do we divide by 1000?</a:t>
            </a:r>
          </a:p>
        </p:txBody>
      </p:sp>
      <p:sp>
        <p:nvSpPr>
          <p:cNvPr id="14" name="Speech Bubble: Rectangle with Corners Rounded 13">
            <a:extLst>
              <a:ext uri="{FF2B5EF4-FFF2-40B4-BE49-F238E27FC236}">
                <a16:creationId xmlns:a16="http://schemas.microsoft.com/office/drawing/2014/main" id="{0657BD8E-F26E-3176-BEE2-4B6EDA71378E}"/>
              </a:ext>
            </a:extLst>
          </p:cNvPr>
          <p:cNvSpPr/>
          <p:nvPr/>
        </p:nvSpPr>
        <p:spPr>
          <a:xfrm>
            <a:off x="10290629" y="3817257"/>
            <a:ext cx="1723812" cy="1342572"/>
          </a:xfrm>
          <a:prstGeom prst="wedgeRoundRectCallout">
            <a:avLst>
              <a:gd name="adj1" fmla="val -75320"/>
              <a:gd name="adj2" fmla="val 9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would you explain this line of working?</a:t>
            </a:r>
          </a:p>
        </p:txBody>
      </p:sp>
    </p:spTree>
    <p:extLst>
      <p:ext uri="{BB962C8B-B14F-4D97-AF65-F5344CB8AC3E}">
        <p14:creationId xmlns:p14="http://schemas.microsoft.com/office/powerpoint/2010/main" val="2058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4"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1505</Words>
  <Application>Microsoft Office PowerPoint</Application>
  <PresentationFormat>Widescreen</PresentationFormat>
  <Paragraphs>147</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Cambria Math</vt:lpstr>
      <vt:lpstr>Times New Roman</vt:lpstr>
      <vt:lpstr>Public Sans</vt:lpstr>
      <vt:lpstr>Calibri</vt:lpstr>
      <vt:lpstr>NSWG Corporate</vt:lpstr>
      <vt:lpstr>Volume and surface area of spheres</vt:lpstr>
      <vt:lpstr>Learning intentions and success criteria</vt:lpstr>
      <vt:lpstr>Activating prior knowledge</vt:lpstr>
      <vt:lpstr>Crushing coal</vt:lpstr>
      <vt:lpstr>Connecting learning</vt:lpstr>
      <vt:lpstr>Steel balls</vt:lpstr>
      <vt:lpstr>Volume of a sphere</vt:lpstr>
      <vt:lpstr>Surface area of a sphere</vt:lpstr>
      <vt:lpstr>Worked example (your turn) (1)</vt:lpstr>
      <vt:lpstr>Worked example (your turn) (2)</vt:lpstr>
      <vt:lpstr>Worked example (your turn) (3)</vt:lpstr>
      <vt:lpstr>Worked example (your turn) (4)</vt:lpstr>
      <vt:lpstr>What is a hemisphere?</vt:lpstr>
      <vt:lpstr>Volume and surface area of a hemisphere</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Standard – Unit 3 – Lesson 12 – Volume and surface area of spheres</dc:title>
  <dc:creator/>
  <cp:lastModifiedBy/>
  <cp:revision>1</cp:revision>
  <dcterms:created xsi:type="dcterms:W3CDTF">2026-03-04T02:34:34Z</dcterms:created>
  <dcterms:modified xsi:type="dcterms:W3CDTF">2026-03-04T02:34:55Z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2026-03-04T02:34:52Z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51bbe266-dc68-4b17-b6f6-988e0f4873a0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