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1"/>
  </p:sldMasterIdLst>
  <p:notesMasterIdLst>
    <p:notesMasterId r:id="rId20"/>
  </p:notesMasterIdLst>
  <p:handoutMasterIdLst>
    <p:handoutMasterId r:id="rId21"/>
  </p:handoutMasterIdLst>
  <p:sldIdLst>
    <p:sldId id="26505" r:id="rId2"/>
    <p:sldId id="26383" r:id="rId3"/>
    <p:sldId id="26523" r:id="rId4"/>
    <p:sldId id="289" r:id="rId5"/>
    <p:sldId id="26506" r:id="rId6"/>
    <p:sldId id="26538" r:id="rId7"/>
    <p:sldId id="26525" r:id="rId8"/>
    <p:sldId id="26535" r:id="rId9"/>
    <p:sldId id="26536" r:id="rId10"/>
    <p:sldId id="26508" r:id="rId11"/>
    <p:sldId id="26527" r:id="rId12"/>
    <p:sldId id="26528" r:id="rId13"/>
    <p:sldId id="26529" r:id="rId14"/>
    <p:sldId id="26530" r:id="rId15"/>
    <p:sldId id="26510" r:id="rId16"/>
    <p:sldId id="26522" r:id="rId17"/>
    <p:sldId id="360" r:id="rId18"/>
    <p:sldId id="361" r:id="rId19"/>
  </p:sldIdLst>
  <p:sldSz cx="12192000" cy="6858000"/>
  <p:notesSz cx="6858000" cy="9144000"/>
  <p:embeddedFontLst>
    <p:embeddedFont>
      <p:font typeface="Cambria Math" panose="02040503050406030204" pitchFamily="18" charset="0"/>
      <p:regular r:id="rId22"/>
    </p:embeddedFont>
    <p:embeddedFont>
      <p:font typeface="Public Sans" pitchFamily="2" charset="0"/>
      <p:regular r:id="rId23"/>
      <p:bold r:id="rId24"/>
      <p:italic r:id="rId25"/>
      <p:boldItalic r:id="rId2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51458"/>
    <a:srgbClr val="00ACC2"/>
    <a:srgbClr val="64BB47"/>
    <a:srgbClr val="E5F7FC"/>
    <a:srgbClr val="FBDBE7"/>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p:restoredTop sz="90265" autoAdjust="0"/>
  </p:normalViewPr>
  <p:slideViewPr>
    <p:cSldViewPr snapToGrid="0">
      <p:cViewPr varScale="1">
        <p:scale>
          <a:sx n="95" d="100"/>
          <a:sy n="95" d="100"/>
        </p:scale>
        <p:origin x="84" y="96"/>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4/03/2026</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4/03/2026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F34F7-A3ED-2DC7-7B7D-6FA249BEC9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606BE8-B023-1312-2053-A3F5D85E95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A9C01A-B1C1-546A-0B31-6F1A7702FE7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CC9C87F4-927F-9536-940C-9497342CAC3E}"/>
              </a:ext>
            </a:extLst>
          </p:cNvPr>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261621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3138858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a:latin typeface="Arial" panose="020B0604020202020204" pitchFamily="34" charset="0"/>
                <a:cs typeface="Arial" panose="020B0604020202020204" pitchFamily="34" charset="0"/>
              </a:rPr>
              <a:t>For more information See ⁠</a:t>
            </a:r>
            <a:r>
              <a:rPr lang="en-AU">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a:latin typeface="Arial" panose="020B0604020202020204" pitchFamily="34" charset="0"/>
                <a:cs typeface="Arial" panose="020B0604020202020204" pitchFamily="34" charset="0"/>
              </a:rPr>
              <a:t> or the NSW Department of Education explicit teaching strategies, ⁠</a:t>
            </a:r>
            <a:r>
              <a:rPr lang="en-AU">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a:latin typeface="Arial" panose="020B0604020202020204" pitchFamily="34" charset="0"/>
                <a:cs typeface="Arial" panose="020B0604020202020204" pitchFamily="34" charset="0"/>
              </a:rPr>
              <a:t> and ⁠</a:t>
            </a:r>
            <a:r>
              <a:rPr lang="en-AU">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a:latin typeface="Arial" panose="020B0604020202020204" pitchFamily="34" charset="0"/>
                <a:cs typeface="Arial" panose="020B0604020202020204" pitchFamily="34" charset="0"/>
              </a:rPr>
              <a:t>LISC should be revisited during the lesson to support students' evaluation of their learning</a:t>
            </a:r>
          </a:p>
          <a:p>
            <a:endParaRPr lang="en-AU" b="1">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44F21-574C-F197-EF7A-94C85EC96E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9177EA-2814-9A36-2FFF-1357A3BACE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296028-B635-20EE-7468-99F72CFE6CA6}"/>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A6D041D5-2C97-4293-CF82-C8C728AA0350}"/>
              </a:ext>
            </a:extLst>
          </p:cNvPr>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270185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997742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07E97-CEA6-CBB4-D5A5-870C611BD3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D9E493-30E6-F6B1-40A7-82F626A07D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467881-C67E-E385-B72F-BE4DA101DB2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271D3244-0610-136B-7260-9D16083C20D0}"/>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799307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7A521-F475-8E7F-0DCE-6878E2F7AD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3004C-F54E-D0BA-2D8C-75AC307B5A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A325D8-1CF9-2737-11D6-FC988AD084BD}"/>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F25A2C23-2CAF-B217-7751-BBA16D01B7CA}"/>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2546976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4135182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1E311-9FEC-633B-2212-EDE59E33AC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95F051-3175-AB56-32B0-489CAE0F92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6BB317-C82E-8BEF-7B6A-380A0CFD8045}"/>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ED71785-1FC2-5DDE-33C2-7446D458F710}"/>
              </a:ext>
            </a:extLst>
          </p:cNvPr>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19988375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standar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3" Type="http://schemas.openxmlformats.org/officeDocument/2006/relationships/image" Target="../media/image10.png"/><Relationship Id="rId3"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5.png"/><Relationship Id="rId2" Type="http://schemas.openxmlformats.org/officeDocument/2006/relationships/notesSlide" Target="../notesSlides/notesSlide6.xml"/><Relationship Id="rId16" Type="http://schemas.openxmlformats.org/officeDocument/2006/relationships/image" Target="../media/image8.png"/><Relationship Id="rId1" Type="http://schemas.openxmlformats.org/officeDocument/2006/relationships/slideLayout" Target="../slideLayouts/slideLayout4.xml"/><Relationship Id="rId11" Type="http://schemas.openxmlformats.org/officeDocument/2006/relationships/image" Target="../media/image13.png"/><Relationship Id="rId15" Type="http://schemas.openxmlformats.org/officeDocument/2006/relationships/image" Target="../media/image7.png"/><Relationship Id="rId10" Type="http://schemas.openxmlformats.org/officeDocument/2006/relationships/image" Target="../media/image12.png"/><Relationship Id="rId1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hyperlink" Target="https://creativecommons.org/licenses/by-sa/3.0/?ref=openverse" TargetMode="External"/><Relationship Id="rId5" Type="http://schemas.openxmlformats.org/officeDocument/2006/relationships/hyperlink" Target="https://tractors.wikia.com/wiki/User:BulldozerD11" TargetMode="External"/><Relationship Id="rId4" Type="http://schemas.openxmlformats.org/officeDocument/2006/relationships/hyperlink" Target="https://commons.wikimedia.org/w/index.php?curid=15561342"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latin typeface="+mj-lt"/>
              </a:rPr>
              <a:t>Volume of pyramids and cones</a:t>
            </a: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a:latin typeface="+mj-lt"/>
              </a:rPr>
              <a:t>Mathematics Standard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a:latin typeface="+mj-lt"/>
              </a:rPr>
              <a:t>Making things</a:t>
            </a:r>
          </a:p>
        </p:txBody>
      </p:sp>
      <p:pic>
        <p:nvPicPr>
          <p:cNvPr id="5" name="Picture Placeholder 4">
            <a:extLst>
              <a:ext uri="{FF2B5EF4-FFF2-40B4-BE49-F238E27FC236}">
                <a16:creationId xmlns:a16="http://schemas.microsoft.com/office/drawing/2014/main" id="{4002EB67-F8A0-15D8-3A50-4F1D0844CE87}"/>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36C0A-47E6-4DF4-9FC9-94318F1C5A2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19CFEA5-D472-BA0A-18C1-675E44952955}"/>
              </a:ext>
            </a:extLst>
          </p:cNvPr>
          <p:cNvSpPr>
            <a:spLocks noGrp="1"/>
          </p:cNvSpPr>
          <p:nvPr>
            <p:ph type="title"/>
          </p:nvPr>
        </p:nvSpPr>
        <p:spPr/>
        <p:txBody>
          <a:bodyPr/>
          <a:lstStyle/>
          <a:p>
            <a:r>
              <a:rPr lang="en-AU" dirty="0"/>
              <a:t>Volume of a cone or pyramid (1)</a:t>
            </a:r>
            <a:endParaRPr lang="en-AU" dirty="0">
              <a:latin typeface="+mj-lt"/>
            </a:endParaRPr>
          </a:p>
        </p:txBody>
      </p:sp>
      <p:sp>
        <p:nvSpPr>
          <p:cNvPr id="13" name="Text Placeholder 12">
            <a:extLst>
              <a:ext uri="{FF2B5EF4-FFF2-40B4-BE49-F238E27FC236}">
                <a16:creationId xmlns:a16="http://schemas.microsoft.com/office/drawing/2014/main" id="{E9B2160A-0A85-0733-E466-C125B5C81FD4}"/>
              </a:ext>
            </a:extLst>
          </p:cNvPr>
          <p:cNvSpPr>
            <a:spLocks noGrp="1"/>
          </p:cNvSpPr>
          <p:nvPr>
            <p:ph type="body" sz="quarter" idx="18"/>
          </p:nvPr>
        </p:nvSpPr>
        <p:spPr>
          <a:xfrm>
            <a:off x="360000" y="982520"/>
            <a:ext cx="11483998" cy="356423"/>
          </a:xfrm>
        </p:spPr>
        <p:txBody>
          <a:bodyPr/>
          <a:lstStyle/>
          <a:p>
            <a:r>
              <a:rPr lang="en-AU">
                <a:latin typeface="+mj-lt"/>
              </a:rPr>
              <a:t>Example 1</a:t>
            </a:r>
          </a:p>
        </p:txBody>
      </p:sp>
      <p:sp>
        <p:nvSpPr>
          <p:cNvPr id="7" name="TextBox 6">
            <a:extLst>
              <a:ext uri="{FF2B5EF4-FFF2-40B4-BE49-F238E27FC236}">
                <a16:creationId xmlns:a16="http://schemas.microsoft.com/office/drawing/2014/main" id="{649EC0AB-5C7C-8ED4-31C6-CC34129487E7}"/>
              </a:ext>
            </a:extLst>
          </p:cNvPr>
          <p:cNvSpPr txBox="1"/>
          <p:nvPr/>
        </p:nvSpPr>
        <p:spPr>
          <a:xfrm>
            <a:off x="359999" y="1468374"/>
            <a:ext cx="10179663" cy="872838"/>
          </a:xfrm>
          <a:prstGeom prst="rect">
            <a:avLst/>
          </a:prstGeom>
          <a:noFill/>
        </p:spPr>
        <p:txBody>
          <a:bodyPr wrap="square" lIns="0" tIns="0" rIns="0" bIns="0" rtlCol="0">
            <a:noAutofit/>
          </a:bodyPr>
          <a:lstStyle/>
          <a:p>
            <a:pPr algn="l"/>
            <a:r>
              <a:rPr lang="en-AU" sz="2000" dirty="0">
                <a:latin typeface="Arial" panose="020B0604020202020204" pitchFamily="34" charset="0"/>
                <a:cs typeface="Arial" panose="020B0604020202020204" pitchFamily="34" charset="0"/>
              </a:rPr>
              <a:t>A garden feature, in the shape of an inverted cone, needs to be filled with garden soil.</a:t>
            </a:r>
          </a:p>
          <a:p>
            <a:pPr algn="l"/>
            <a:r>
              <a:rPr lang="en-AU" sz="2000" dirty="0">
                <a:latin typeface="Arial" panose="020B0604020202020204" pitchFamily="34" charset="0"/>
                <a:cs typeface="Arial" panose="020B0604020202020204" pitchFamily="34" charset="0"/>
              </a:rPr>
              <a:t>Calculate the volume of soil needed.</a:t>
            </a:r>
          </a:p>
        </p:txBody>
      </p:sp>
      <p:pic>
        <p:nvPicPr>
          <p:cNvPr id="15" name="Picture 14" descr="A black and white drawing of an inverted cone with a diameter of 20 centimetres and a slant height of 30 centimetres.">
            <a:extLst>
              <a:ext uri="{FF2B5EF4-FFF2-40B4-BE49-F238E27FC236}">
                <a16:creationId xmlns:a16="http://schemas.microsoft.com/office/drawing/2014/main" id="{07F8DC91-8A9C-F86D-28E3-D063281858F8}"/>
              </a:ext>
            </a:extLst>
          </p:cNvPr>
          <p:cNvPicPr>
            <a:picLocks noChangeAspect="1"/>
          </p:cNvPicPr>
          <p:nvPr/>
        </p:nvPicPr>
        <p:blipFill>
          <a:blip r:embed="rId3"/>
          <a:stretch>
            <a:fillRect/>
          </a:stretch>
        </p:blipFill>
        <p:spPr>
          <a:xfrm rot="10800000">
            <a:off x="1244346" y="2716789"/>
            <a:ext cx="2734950" cy="360000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D097E5C-87B8-E99F-A5EC-979E559D55BB}"/>
                  </a:ext>
                </a:extLst>
              </p:cNvPr>
              <p:cNvSpPr txBox="1"/>
              <p:nvPr/>
            </p:nvSpPr>
            <p:spPr>
              <a:xfrm>
                <a:off x="5162550" y="2735846"/>
                <a:ext cx="5276849" cy="3677572"/>
              </a:xfrm>
              <a:prstGeom prst="rect">
                <a:avLst/>
              </a:prstGeom>
              <a:noFill/>
            </p:spPr>
            <p:txBody>
              <a:bodyPr wrap="square" lIns="0" tIns="0" rIns="0" bIns="0" rtlCol="0">
                <a:noAutofit/>
              </a:bodyPr>
              <a:lstStyle/>
              <a:p>
                <a:pPr algn="l">
                  <a:spcBef>
                    <a:spcPts val="600"/>
                  </a:spcBef>
                  <a:spcAft>
                    <a:spcPts val="600"/>
                  </a:spcAft>
                </a:pPr>
                <a:r>
                  <a:rPr lang="en-AU" sz="2000" b="1" dirty="0">
                    <a:latin typeface="Arial" panose="020B0604020202020204" pitchFamily="34" charset="0"/>
                    <a:cs typeface="Arial" panose="020B0604020202020204" pitchFamily="34" charset="0"/>
                  </a:rPr>
                  <a:t>Solution:</a:t>
                </a:r>
              </a:p>
              <a:p>
                <a:pPr algn="l">
                  <a:spcBef>
                    <a:spcPts val="600"/>
                  </a:spcBef>
                  <a:spcAft>
                    <a:spcPts val="600"/>
                  </a:spcAft>
                </a:pPr>
                <a:r>
                  <a:rPr lang="en-AU" sz="1800" dirty="0"/>
                  <a:t>Perpendicular height of cone</a:t>
                </a:r>
              </a:p>
              <a:p>
                <a:pPr>
                  <a:spcBef>
                    <a:spcPts val="600"/>
                  </a:spcBef>
                  <a:spcAft>
                    <a:spcPts val="600"/>
                  </a:spcAft>
                </a:pPr>
                <a14:m>
                  <m:oMathPara xmlns:m="http://schemas.openxmlformats.org/officeDocument/2006/math">
                    <m:oMathParaPr>
                      <m:jc m:val="centerGroup"/>
                    </m:oMathParaPr>
                    <m:oMath xmlns:m="http://schemas.openxmlformats.org/officeDocument/2006/math">
                      <m:sSup>
                        <m:sSupPr>
                          <m:ctrlPr>
                            <a:rPr lang="en-AU" sz="1800" i="1" smtClean="0">
                              <a:latin typeface="Cambria Math" panose="02040503050406030204" pitchFamily="18" charset="0"/>
                            </a:rPr>
                          </m:ctrlPr>
                        </m:sSupPr>
                        <m:e>
                          <m:r>
                            <a:rPr lang="en-AU" sz="1800" b="0" i="1" smtClean="0">
                              <a:latin typeface="Cambria Math" panose="02040503050406030204" pitchFamily="18" charset="0"/>
                            </a:rPr>
                            <m:t>h</m:t>
                          </m:r>
                        </m:e>
                        <m:sup>
                          <m:r>
                            <a:rPr lang="en-AU" sz="1800" b="0" i="1" smtClean="0">
                              <a:latin typeface="Cambria Math" panose="02040503050406030204" pitchFamily="18" charset="0"/>
                            </a:rPr>
                            <m:t>2</m:t>
                          </m:r>
                        </m:sup>
                      </m:sSup>
                      <m:r>
                        <m:rPr>
                          <m:aln/>
                        </m:rP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30</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10</m:t>
                          </m:r>
                        </m:e>
                        <m:sup>
                          <m:r>
                            <a:rPr lang="en-AU" sz="1800" b="0" i="1" smtClean="0">
                              <a:latin typeface="Cambria Math" panose="02040503050406030204" pitchFamily="18" charset="0"/>
                            </a:rPr>
                            <m:t>2</m:t>
                          </m:r>
                        </m:sup>
                      </m:sSup>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800</m:t>
                      </m:r>
                    </m:oMath>
                    <m:oMath xmlns:m="http://schemas.openxmlformats.org/officeDocument/2006/math">
                      <m:r>
                        <a:rPr lang="en-AU" sz="1800" b="0" i="1" smtClean="0">
                          <a:latin typeface="Cambria Math" panose="02040503050406030204" pitchFamily="18" charset="0"/>
                        </a:rPr>
                        <m:t>h</m:t>
                      </m:r>
                      <m:r>
                        <m:rPr>
                          <m:aln/>
                        </m:rPr>
                        <a:rPr lang="en-AU" sz="1800" b="0" i="1" smtClean="0">
                          <a:latin typeface="Cambria Math" panose="02040503050406030204" pitchFamily="18" charset="0"/>
                        </a:rPr>
                        <m:t>=</m:t>
                      </m:r>
                      <m:rad>
                        <m:radPr>
                          <m:degHide m:val="on"/>
                          <m:ctrlPr>
                            <a:rPr lang="en-AU" sz="1800" b="0" i="1" smtClean="0">
                              <a:latin typeface="Cambria Math" panose="02040503050406030204" pitchFamily="18" charset="0"/>
                            </a:rPr>
                          </m:ctrlPr>
                        </m:radPr>
                        <m:deg/>
                        <m:e>
                          <m:r>
                            <a:rPr lang="en-AU" sz="1800" b="0" i="1" smtClean="0">
                              <a:latin typeface="Cambria Math" panose="02040503050406030204" pitchFamily="18" charset="0"/>
                            </a:rPr>
                            <m:t>800</m:t>
                          </m:r>
                        </m:e>
                      </m:rad>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28.28427… </m:t>
                      </m:r>
                      <m:r>
                        <m:rPr>
                          <m:nor/>
                        </m:rPr>
                        <a:rPr lang="en-AU" sz="1800" b="0" i="0" smtClean="0">
                          <a:latin typeface="Cambria Math" panose="02040503050406030204" pitchFamily="18" charset="0"/>
                        </a:rPr>
                        <m:t>m</m:t>
                      </m:r>
                    </m:oMath>
                  </m:oMathPara>
                </a14:m>
                <a:endParaRPr lang="en-AU" sz="1800" b="0" dirty="0"/>
              </a:p>
              <a:p>
                <a:pPr algn="l">
                  <a:spcBef>
                    <a:spcPts val="600"/>
                  </a:spcBef>
                  <a:spcAft>
                    <a:spcPts val="600"/>
                  </a:spcAft>
                </a:pPr>
                <a:r>
                  <a:rPr lang="en-AU" sz="1800" dirty="0"/>
                  <a:t>Volume of cone</a:t>
                </a:r>
              </a:p>
              <a:p>
                <a:pPr algn="l">
                  <a:spcBef>
                    <a:spcPts val="600"/>
                  </a:spcBef>
                  <a:spcAft>
                    <a:spcPts val="600"/>
                  </a:spcAft>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𝑉</m:t>
                      </m:r>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3</m:t>
                          </m:r>
                        </m:den>
                      </m:f>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𝜋</m:t>
                      </m:r>
                      <m:r>
                        <a:rPr lang="en-AU" sz="1800" b="0" i="1" smtClean="0">
                          <a:latin typeface="Cambria Math" panose="02040503050406030204" pitchFamily="18" charset="0"/>
                          <a:ea typeface="Cambria Math" panose="02040503050406030204" pitchFamily="18" charset="0"/>
                        </a:rPr>
                        <m:t>×</m:t>
                      </m:r>
                      <m:sSup>
                        <m:sSupPr>
                          <m:ctrlPr>
                            <a:rPr lang="en-AU" sz="1800" b="0" i="1" smtClean="0">
                              <a:latin typeface="Cambria Math" panose="02040503050406030204" pitchFamily="18" charset="0"/>
                              <a:ea typeface="Cambria Math" panose="02040503050406030204" pitchFamily="18" charset="0"/>
                            </a:rPr>
                          </m:ctrlPr>
                        </m:sSupPr>
                        <m:e>
                          <m:r>
                            <a:rPr lang="en-AU" sz="1800" b="0" i="1" smtClean="0">
                              <a:latin typeface="Cambria Math" panose="02040503050406030204" pitchFamily="18" charset="0"/>
                              <a:ea typeface="Cambria Math" panose="02040503050406030204" pitchFamily="18" charset="0"/>
                            </a:rPr>
                            <m:t>10</m:t>
                          </m:r>
                        </m:e>
                        <m:sup>
                          <m:r>
                            <a:rPr lang="en-AU" sz="1800" b="0" i="1" smtClean="0">
                              <a:latin typeface="Cambria Math" panose="02040503050406030204" pitchFamily="18" charset="0"/>
                              <a:ea typeface="Cambria Math" panose="02040503050406030204" pitchFamily="18" charset="0"/>
                            </a:rPr>
                            <m:t>2</m:t>
                          </m:r>
                        </m:sup>
                      </m:sSup>
                      <m:r>
                        <a:rPr lang="en-AU" sz="1800" b="0" i="1" smtClean="0">
                          <a:latin typeface="Cambria Math" panose="02040503050406030204" pitchFamily="18" charset="0"/>
                          <a:ea typeface="Cambria Math" panose="02040503050406030204" pitchFamily="18" charset="0"/>
                        </a:rPr>
                        <m:t>×28.28427…</m:t>
                      </m:r>
                    </m:oMath>
                    <m:oMath xmlns:m="http://schemas.openxmlformats.org/officeDocument/2006/math">
                      <m:r>
                        <m:rPr>
                          <m:aln/>
                        </m:rP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2961.9219… </m:t>
                      </m:r>
                      <m:sSup>
                        <m:sSupPr>
                          <m:ctrlPr>
                            <a:rPr lang="en-AU" sz="1800" b="0" i="1" smtClean="0">
                              <a:latin typeface="Cambria Math" panose="02040503050406030204" pitchFamily="18" charset="0"/>
                              <a:ea typeface="Cambria Math" panose="02040503050406030204" pitchFamily="18" charset="0"/>
                            </a:rPr>
                          </m:ctrlPr>
                        </m:sSupPr>
                        <m:e>
                          <m:r>
                            <m:rPr>
                              <m:nor/>
                            </m:rPr>
                            <a:rPr lang="en-AU" sz="1800" b="0" i="0" smtClean="0">
                              <a:latin typeface="Cambria Math" panose="02040503050406030204" pitchFamily="18" charset="0"/>
                              <a:ea typeface="Cambria Math" panose="02040503050406030204" pitchFamily="18" charset="0"/>
                            </a:rPr>
                            <m:t>cm</m:t>
                          </m:r>
                        </m:e>
                        <m:sup>
                          <m:r>
                            <a:rPr lang="en-AU" sz="1800" b="0" i="1" smtClean="0">
                              <a:latin typeface="Cambria Math" panose="02040503050406030204" pitchFamily="18" charset="0"/>
                              <a:ea typeface="Cambria Math" panose="02040503050406030204" pitchFamily="18" charset="0"/>
                            </a:rPr>
                            <m:t>3</m:t>
                          </m:r>
                        </m:sup>
                      </m:sSup>
                    </m:oMath>
                  </m:oMathPara>
                </a14:m>
                <a:br>
                  <a:rPr lang="en-AU" sz="1800" b="0" dirty="0">
                    <a:ea typeface="Cambria Math" panose="02040503050406030204" pitchFamily="18" charset="0"/>
                  </a:rPr>
                </a:br>
                <a:endParaRPr lang="en-AU" sz="1800" b="0" dirty="0">
                  <a:ea typeface="Cambria Math" panose="02040503050406030204" pitchFamily="18" charset="0"/>
                </a:endParaRPr>
              </a:p>
              <a:p>
                <a:pPr algn="l">
                  <a:spcBef>
                    <a:spcPts val="600"/>
                  </a:spcBef>
                  <a:spcAft>
                    <a:spcPts val="600"/>
                  </a:spcAft>
                </a:pPr>
                <a:r>
                  <a:rPr lang="en-AU" sz="1800" dirty="0"/>
                  <a:t>The amount of soil needed is </a:t>
                </a:r>
                <a14:m>
                  <m:oMath xmlns:m="http://schemas.openxmlformats.org/officeDocument/2006/math">
                    <m:r>
                      <a:rPr lang="en-AU" sz="1800" b="0" i="1" smtClean="0">
                        <a:latin typeface="Cambria Math" panose="02040503050406030204" pitchFamily="18" charset="0"/>
                      </a:rPr>
                      <m:t>2961.9 </m:t>
                    </m:r>
                    <m:sSup>
                      <m:sSupPr>
                        <m:ctrlPr>
                          <a:rPr lang="en-AU" sz="1800" b="0" i="1" smtClean="0">
                            <a:latin typeface="Cambria Math" panose="02040503050406030204" pitchFamily="18" charset="0"/>
                          </a:rPr>
                        </m:ctrlPr>
                      </m:sSupPr>
                      <m:e>
                        <m:r>
                          <m:rPr>
                            <m:nor/>
                          </m:rPr>
                          <a:rPr lang="en-AU" sz="1800" b="0" i="0" smtClean="0">
                            <a:latin typeface="Cambria Math" panose="02040503050406030204" pitchFamily="18" charset="0"/>
                          </a:rPr>
                          <m:t>m</m:t>
                        </m:r>
                      </m:e>
                      <m:sup>
                        <m:r>
                          <a:rPr lang="en-AU" sz="1800" b="0" i="1" smtClean="0">
                            <a:latin typeface="Cambria Math" panose="02040503050406030204" pitchFamily="18" charset="0"/>
                          </a:rPr>
                          <m:t>3</m:t>
                        </m:r>
                      </m:sup>
                    </m:sSup>
                    <m:r>
                      <a:rPr lang="en-AU" sz="1800" b="0" i="1" smtClean="0">
                        <a:latin typeface="Cambria Math" panose="02040503050406030204" pitchFamily="18" charset="0"/>
                      </a:rPr>
                      <m:t> (1</m:t>
                    </m:r>
                    <m:r>
                      <a:rPr lang="en-AU" sz="1800" b="0" i="1" smtClean="0">
                        <a:latin typeface="Cambria Math" panose="02040503050406030204" pitchFamily="18" charset="0"/>
                      </a:rPr>
                      <m:t>𝑑𝑝</m:t>
                    </m:r>
                    <m:r>
                      <a:rPr lang="en-AU" sz="1800" b="0" i="1" smtClean="0">
                        <a:latin typeface="Cambria Math" panose="02040503050406030204" pitchFamily="18" charset="0"/>
                      </a:rPr>
                      <m:t>)</m:t>
                    </m:r>
                  </m:oMath>
                </a14:m>
                <a:r>
                  <a:rPr lang="en-AU" sz="1800" dirty="0"/>
                  <a:t>.</a:t>
                </a:r>
              </a:p>
            </p:txBody>
          </p:sp>
        </mc:Choice>
        <mc:Fallback xmlns="">
          <p:sp>
            <p:nvSpPr>
              <p:cNvPr id="8" name="TextBox 7">
                <a:extLst>
                  <a:ext uri="{FF2B5EF4-FFF2-40B4-BE49-F238E27FC236}">
                    <a16:creationId xmlns:a16="http://schemas.microsoft.com/office/drawing/2014/main" id="{BD097E5C-87B8-E99F-A5EC-979E559D55BB}"/>
                  </a:ext>
                </a:extLst>
              </p:cNvPr>
              <p:cNvSpPr txBox="1">
                <a:spLocks noRot="1" noChangeAspect="1" noMove="1" noResize="1" noEditPoints="1" noAdjustHandles="1" noChangeArrowheads="1" noChangeShapeType="1" noTextEdit="1"/>
              </p:cNvSpPr>
              <p:nvPr/>
            </p:nvSpPr>
            <p:spPr>
              <a:xfrm>
                <a:off x="5162550" y="2735846"/>
                <a:ext cx="5276849" cy="3677572"/>
              </a:xfrm>
              <a:prstGeom prst="rect">
                <a:avLst/>
              </a:prstGeom>
              <a:blipFill>
                <a:blip r:embed="rId5"/>
                <a:stretch>
                  <a:fillRect l="-3006" t="-1990" b="-1327"/>
                </a:stretch>
              </a:blipFill>
            </p:spPr>
            <p:txBody>
              <a:bodyPr/>
              <a:lstStyle/>
              <a:p>
                <a:r>
                  <a:rPr lang="en-AU">
                    <a:noFill/>
                  </a:rPr>
                  <a:t> </a:t>
                </a:r>
              </a:p>
            </p:txBody>
          </p:sp>
        </mc:Fallback>
      </mc:AlternateContent>
      <p:sp>
        <p:nvSpPr>
          <p:cNvPr id="9" name="Speech Bubble: Rectangle with Corners Rounded 8">
            <a:extLst>
              <a:ext uri="{FF2B5EF4-FFF2-40B4-BE49-F238E27FC236}">
                <a16:creationId xmlns:a16="http://schemas.microsoft.com/office/drawing/2014/main" id="{20E91F78-5033-6FB1-ED78-AA0732193356}"/>
              </a:ext>
            </a:extLst>
          </p:cNvPr>
          <p:cNvSpPr/>
          <p:nvPr/>
        </p:nvSpPr>
        <p:spPr>
          <a:xfrm>
            <a:off x="9783940" y="2716789"/>
            <a:ext cx="1886057" cy="1026102"/>
          </a:xfrm>
          <a:prstGeom prst="wedgeRoundRectCallout">
            <a:avLst>
              <a:gd name="adj1" fmla="val -107257"/>
              <a:gd name="adj2" fmla="val 5466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a:t>Why was this calculation necessary?</a:t>
            </a:r>
          </a:p>
        </p:txBody>
      </p:sp>
      <p:sp>
        <p:nvSpPr>
          <p:cNvPr id="11" name="Speech Bubble: Rectangle with Corners Rounded 10">
            <a:extLst>
              <a:ext uri="{FF2B5EF4-FFF2-40B4-BE49-F238E27FC236}">
                <a16:creationId xmlns:a16="http://schemas.microsoft.com/office/drawing/2014/main" id="{A5A8CCDB-AA8F-6F40-156C-EEADE8883106}"/>
              </a:ext>
            </a:extLst>
          </p:cNvPr>
          <p:cNvSpPr/>
          <p:nvPr/>
        </p:nvSpPr>
        <p:spPr>
          <a:xfrm>
            <a:off x="9609941" y="4824896"/>
            <a:ext cx="2234057" cy="1026102"/>
          </a:xfrm>
          <a:prstGeom prst="wedgeRoundRectCallout">
            <a:avLst>
              <a:gd name="adj1" fmla="val -74644"/>
              <a:gd name="adj2" fmla="val 3785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a:t>How might we achieve a more accurate answer?</a:t>
            </a:r>
          </a:p>
        </p:txBody>
      </p:sp>
      <p:sp>
        <p:nvSpPr>
          <p:cNvPr id="3" name="Slide Number Placeholder 2">
            <a:extLst>
              <a:ext uri="{FF2B5EF4-FFF2-40B4-BE49-F238E27FC236}">
                <a16:creationId xmlns:a16="http://schemas.microsoft.com/office/drawing/2014/main" id="{16E5DF3E-064C-D578-4567-7D5807B9250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157897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C5BCB-8FBA-E010-EAA5-55684A27B9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F3B69F7-6040-B9D8-359E-A52048FD2017}"/>
              </a:ext>
            </a:extLst>
          </p:cNvPr>
          <p:cNvSpPr>
            <a:spLocks noGrp="1"/>
          </p:cNvSpPr>
          <p:nvPr>
            <p:ph type="title"/>
          </p:nvPr>
        </p:nvSpPr>
        <p:spPr/>
        <p:txBody>
          <a:bodyPr/>
          <a:lstStyle/>
          <a:p>
            <a:r>
              <a:rPr lang="en-AU"/>
              <a:t>Volume of a cone or pyramid (2)</a:t>
            </a:r>
          </a:p>
        </p:txBody>
      </p:sp>
      <p:sp>
        <p:nvSpPr>
          <p:cNvPr id="4" name="Text Placeholder 3">
            <a:extLst>
              <a:ext uri="{FF2B5EF4-FFF2-40B4-BE49-F238E27FC236}">
                <a16:creationId xmlns:a16="http://schemas.microsoft.com/office/drawing/2014/main" id="{9DD747AF-DE2E-91BA-D1CB-B3AA222FEB0B}"/>
              </a:ext>
            </a:extLst>
          </p:cNvPr>
          <p:cNvSpPr>
            <a:spLocks noGrp="1"/>
          </p:cNvSpPr>
          <p:nvPr>
            <p:ph type="body" sz="quarter" idx="18"/>
          </p:nvPr>
        </p:nvSpPr>
        <p:spPr/>
        <p:txBody>
          <a:bodyPr/>
          <a:lstStyle/>
          <a:p>
            <a:r>
              <a:rPr lang="en-AU"/>
              <a:t>Your turn – Question 1</a:t>
            </a:r>
          </a:p>
        </p:txBody>
      </p:sp>
      <p:sp>
        <p:nvSpPr>
          <p:cNvPr id="5" name="Text Placeholder 4">
            <a:extLst>
              <a:ext uri="{FF2B5EF4-FFF2-40B4-BE49-F238E27FC236}">
                <a16:creationId xmlns:a16="http://schemas.microsoft.com/office/drawing/2014/main" id="{F34AE3F0-5EEB-717F-0FB9-A4647BB39BD9}"/>
              </a:ext>
            </a:extLst>
          </p:cNvPr>
          <p:cNvSpPr>
            <a:spLocks noGrp="1"/>
          </p:cNvSpPr>
          <p:nvPr>
            <p:ph type="body" sz="quarter" idx="17"/>
          </p:nvPr>
        </p:nvSpPr>
        <p:spPr>
          <a:xfrm>
            <a:off x="360000" y="1567086"/>
            <a:ext cx="11344320" cy="1490439"/>
          </a:xfrm>
        </p:spPr>
        <p:txBody>
          <a:bodyPr/>
          <a:lstStyle/>
          <a:p>
            <a:r>
              <a:rPr lang="en-AU" dirty="0"/>
              <a:t>A glamping tipi, in the shape of a cone with a slant height of 5.6 m and a base diameter of 4.2 m, is being constructed. </a:t>
            </a:r>
          </a:p>
          <a:p>
            <a:r>
              <a:rPr lang="en-AU" dirty="0"/>
              <a:t>Calculate the volume of air which needs to be heated or cooled.</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F7424E7-CCE1-3A97-77AA-23EDAC1640B7}"/>
                  </a:ext>
                </a:extLst>
              </p:cNvPr>
              <p:cNvSpPr txBox="1"/>
              <p:nvPr/>
            </p:nvSpPr>
            <p:spPr>
              <a:xfrm>
                <a:off x="4761041" y="3319134"/>
                <a:ext cx="6402438" cy="3677572"/>
              </a:xfrm>
              <a:prstGeom prst="rect">
                <a:avLst/>
              </a:prstGeom>
              <a:noFill/>
            </p:spPr>
            <p:txBody>
              <a:bodyPr wrap="square" lIns="0" tIns="0" rIns="0" bIns="0" rtlCol="0">
                <a:noAutofit/>
              </a:bodyPr>
              <a:lstStyle/>
              <a:p>
                <a:pPr algn="l">
                  <a:spcBef>
                    <a:spcPts val="600"/>
                  </a:spcBef>
                  <a:spcAft>
                    <a:spcPts val="600"/>
                  </a:spcAft>
                </a:pPr>
                <a:r>
                  <a:rPr lang="en-AU" sz="1800" dirty="0"/>
                  <a:t>Perpendicular height of cone</a:t>
                </a:r>
              </a:p>
              <a:p>
                <a:pPr algn="l">
                  <a:spcBef>
                    <a:spcPts val="600"/>
                  </a:spcBef>
                  <a:spcAft>
                    <a:spcPts val="600"/>
                  </a:spcAft>
                </a:pPr>
                <a14:m>
                  <m:oMathPara xmlns:m="http://schemas.openxmlformats.org/officeDocument/2006/math">
                    <m:oMathParaPr>
                      <m:jc m:val="centerGroup"/>
                    </m:oMathParaPr>
                    <m:oMath xmlns:m="http://schemas.openxmlformats.org/officeDocument/2006/math">
                      <m:sSup>
                        <m:sSupPr>
                          <m:ctrlPr>
                            <a:rPr lang="en-AU" sz="1800" i="1" smtClean="0">
                              <a:latin typeface="Cambria Math" panose="02040503050406030204" pitchFamily="18" charset="0"/>
                            </a:rPr>
                          </m:ctrlPr>
                        </m:sSupPr>
                        <m:e>
                          <m:r>
                            <a:rPr lang="en-AU" sz="1800" b="0" i="1" smtClean="0">
                              <a:latin typeface="Cambria Math" panose="02040503050406030204" pitchFamily="18" charset="0"/>
                            </a:rPr>
                            <m:t>h</m:t>
                          </m:r>
                        </m:e>
                        <m:sup>
                          <m:r>
                            <a:rPr lang="en-AU" sz="1800" b="0" i="1" smtClean="0">
                              <a:latin typeface="Cambria Math" panose="02040503050406030204" pitchFamily="18" charset="0"/>
                            </a:rPr>
                            <m:t>2</m:t>
                          </m:r>
                        </m:sup>
                      </m:sSup>
                      <m:r>
                        <m:rPr>
                          <m:aln/>
                        </m:rP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5.6</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2.1</m:t>
                          </m:r>
                        </m:e>
                        <m:sup>
                          <m:r>
                            <a:rPr lang="en-AU" sz="1800" b="0" i="1" smtClean="0">
                              <a:latin typeface="Cambria Math" panose="02040503050406030204" pitchFamily="18" charset="0"/>
                            </a:rPr>
                            <m:t>2</m:t>
                          </m:r>
                        </m:sup>
                      </m:sSup>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26.95</m:t>
                      </m:r>
                    </m:oMath>
                    <m:oMath xmlns:m="http://schemas.openxmlformats.org/officeDocument/2006/math">
                      <m:r>
                        <a:rPr lang="en-AU" sz="1800" b="0" i="1" smtClean="0">
                          <a:latin typeface="Cambria Math" panose="02040503050406030204" pitchFamily="18" charset="0"/>
                        </a:rPr>
                        <m:t>h</m:t>
                      </m:r>
                      <m:r>
                        <m:rPr>
                          <m:aln/>
                        </m:rPr>
                        <a:rPr lang="en-AU" sz="1800" b="0" i="1" smtClean="0">
                          <a:latin typeface="Cambria Math" panose="02040503050406030204" pitchFamily="18" charset="0"/>
                        </a:rPr>
                        <m:t>=</m:t>
                      </m:r>
                      <m:rad>
                        <m:radPr>
                          <m:degHide m:val="on"/>
                          <m:ctrlPr>
                            <a:rPr lang="en-AU" sz="1800" b="0" i="1" smtClean="0">
                              <a:latin typeface="Cambria Math" panose="02040503050406030204" pitchFamily="18" charset="0"/>
                            </a:rPr>
                          </m:ctrlPr>
                        </m:radPr>
                        <m:deg/>
                        <m:e>
                          <m:r>
                            <a:rPr lang="en-AU" sz="1800" b="0" i="1" smtClean="0">
                              <a:latin typeface="Cambria Math" panose="02040503050406030204" pitchFamily="18" charset="0"/>
                            </a:rPr>
                            <m:t>26.95</m:t>
                          </m:r>
                        </m:e>
                      </m:rad>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5.1913… </m:t>
                      </m:r>
                      <m:r>
                        <m:rPr>
                          <m:nor/>
                        </m:rPr>
                        <a:rPr lang="en-AU" sz="1800" b="0" i="0" smtClean="0">
                          <a:latin typeface="Cambria Math" panose="02040503050406030204" pitchFamily="18" charset="0"/>
                        </a:rPr>
                        <m:t>m</m:t>
                      </m:r>
                    </m:oMath>
                  </m:oMathPara>
                </a14:m>
                <a:endParaRPr lang="en-AU" sz="1800" b="0" dirty="0"/>
              </a:p>
              <a:p>
                <a:pPr algn="l">
                  <a:spcBef>
                    <a:spcPts val="600"/>
                  </a:spcBef>
                  <a:spcAft>
                    <a:spcPts val="600"/>
                  </a:spcAft>
                </a:pPr>
                <a:r>
                  <a:rPr lang="en-AU" sz="1800" dirty="0"/>
                  <a:t>Volume of cone</a:t>
                </a:r>
              </a:p>
              <a:p>
                <a:pPr algn="l">
                  <a:spcBef>
                    <a:spcPts val="600"/>
                  </a:spcBef>
                  <a:spcAft>
                    <a:spcPts val="600"/>
                  </a:spcAft>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𝑉</m:t>
                      </m:r>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3</m:t>
                          </m:r>
                        </m:den>
                      </m:f>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𝜋</m:t>
                      </m:r>
                      <m:r>
                        <a:rPr lang="en-AU" sz="1800" b="0" i="1" smtClean="0">
                          <a:latin typeface="Cambria Math" panose="02040503050406030204" pitchFamily="18" charset="0"/>
                          <a:ea typeface="Cambria Math" panose="02040503050406030204" pitchFamily="18" charset="0"/>
                        </a:rPr>
                        <m:t>×</m:t>
                      </m:r>
                      <m:sSup>
                        <m:sSupPr>
                          <m:ctrlPr>
                            <a:rPr lang="en-AU" sz="1800" b="0" i="1" smtClean="0">
                              <a:latin typeface="Cambria Math" panose="02040503050406030204" pitchFamily="18" charset="0"/>
                              <a:ea typeface="Cambria Math" panose="02040503050406030204" pitchFamily="18" charset="0"/>
                            </a:rPr>
                          </m:ctrlPr>
                        </m:sSupPr>
                        <m:e>
                          <m:r>
                            <a:rPr lang="en-AU" sz="1800" b="0" i="1" smtClean="0">
                              <a:latin typeface="Cambria Math" panose="02040503050406030204" pitchFamily="18" charset="0"/>
                              <a:ea typeface="Cambria Math" panose="02040503050406030204" pitchFamily="18" charset="0"/>
                            </a:rPr>
                            <m:t>2.1</m:t>
                          </m:r>
                        </m:e>
                        <m:sup>
                          <m:r>
                            <a:rPr lang="en-AU" sz="1800" b="0" i="1" smtClean="0">
                              <a:latin typeface="Cambria Math" panose="02040503050406030204" pitchFamily="18" charset="0"/>
                              <a:ea typeface="Cambria Math" panose="02040503050406030204" pitchFamily="18" charset="0"/>
                            </a:rPr>
                            <m:t>2</m:t>
                          </m:r>
                        </m:sup>
                      </m:sSup>
                      <m:r>
                        <a:rPr lang="en-AU" sz="1800" b="0" i="1" smtClean="0">
                          <a:latin typeface="Cambria Math" panose="02040503050406030204" pitchFamily="18" charset="0"/>
                          <a:ea typeface="Cambria Math" panose="02040503050406030204" pitchFamily="18" charset="0"/>
                        </a:rPr>
                        <m:t>×5.1913…</m:t>
                      </m:r>
                    </m:oMath>
                    <m:oMath xmlns:m="http://schemas.openxmlformats.org/officeDocument/2006/math">
                      <m:r>
                        <m:rPr>
                          <m:aln/>
                        </m:rP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23.9743… </m:t>
                      </m:r>
                      <m:sSup>
                        <m:sSupPr>
                          <m:ctrlPr>
                            <a:rPr lang="en-AU" sz="1800" b="0" i="1" smtClean="0">
                              <a:latin typeface="Cambria Math" panose="02040503050406030204" pitchFamily="18" charset="0"/>
                              <a:ea typeface="Cambria Math" panose="02040503050406030204" pitchFamily="18" charset="0"/>
                            </a:rPr>
                          </m:ctrlPr>
                        </m:sSupPr>
                        <m:e>
                          <m:r>
                            <m:rPr>
                              <m:nor/>
                            </m:rPr>
                            <a:rPr lang="en-AU" sz="1800" b="0" i="0" smtClean="0">
                              <a:latin typeface="Cambria Math" panose="02040503050406030204" pitchFamily="18" charset="0"/>
                              <a:ea typeface="Cambria Math" panose="02040503050406030204" pitchFamily="18" charset="0"/>
                            </a:rPr>
                            <m:t>m</m:t>
                          </m:r>
                        </m:e>
                        <m:sup>
                          <m:r>
                            <a:rPr lang="en-AU" sz="1800" b="0" i="1" smtClean="0">
                              <a:latin typeface="Cambria Math" panose="02040503050406030204" pitchFamily="18" charset="0"/>
                              <a:ea typeface="Cambria Math" panose="02040503050406030204" pitchFamily="18" charset="0"/>
                            </a:rPr>
                            <m:t>3</m:t>
                          </m:r>
                        </m:sup>
                      </m:sSup>
                    </m:oMath>
                  </m:oMathPara>
                </a14:m>
                <a:br>
                  <a:rPr lang="en-AU" sz="1800" b="0" dirty="0">
                    <a:ea typeface="Cambria Math" panose="02040503050406030204" pitchFamily="18" charset="0"/>
                  </a:rPr>
                </a:br>
                <a:endParaRPr lang="en-AU" sz="1800" b="0" dirty="0">
                  <a:ea typeface="Cambria Math" panose="02040503050406030204" pitchFamily="18" charset="0"/>
                </a:endParaRPr>
              </a:p>
              <a:p>
                <a:pPr algn="l">
                  <a:spcBef>
                    <a:spcPts val="600"/>
                  </a:spcBef>
                  <a:spcAft>
                    <a:spcPts val="600"/>
                  </a:spcAft>
                </a:pPr>
                <a:r>
                  <a:rPr lang="en-AU" sz="1800" dirty="0"/>
                  <a:t>The amount of air to be heated or cooled is </a:t>
                </a:r>
                <a14:m>
                  <m:oMath xmlns:m="http://schemas.openxmlformats.org/officeDocument/2006/math">
                    <m:r>
                      <a:rPr lang="en-AU" sz="1800">
                        <a:latin typeface="Cambria Math" panose="02040503050406030204" pitchFamily="18" charset="0"/>
                      </a:rPr>
                      <m:t>2</m:t>
                    </m:r>
                    <m:r>
                      <a:rPr lang="en-AU" sz="1800" b="0" i="0" smtClean="0">
                        <a:latin typeface="Cambria Math" panose="02040503050406030204" pitchFamily="18" charset="0"/>
                      </a:rPr>
                      <m:t>3.97</m:t>
                    </m:r>
                    <m:r>
                      <a:rPr lang="en-AU" sz="1800" b="0" i="1" smtClean="0">
                        <a:latin typeface="Cambria Math" panose="02040503050406030204" pitchFamily="18" charset="0"/>
                      </a:rPr>
                      <m:t> </m:t>
                    </m:r>
                    <m:sSup>
                      <m:sSupPr>
                        <m:ctrlPr>
                          <a:rPr lang="en-AU" sz="1800" b="0" i="1" smtClean="0">
                            <a:latin typeface="Cambria Math" panose="02040503050406030204" pitchFamily="18" charset="0"/>
                          </a:rPr>
                        </m:ctrlPr>
                      </m:sSupPr>
                      <m:e>
                        <m:r>
                          <m:rPr>
                            <m:nor/>
                          </m:rPr>
                          <a:rPr lang="en-AU" sz="1800" b="0" i="0" smtClean="0">
                            <a:latin typeface="Cambria Math" panose="02040503050406030204" pitchFamily="18" charset="0"/>
                          </a:rPr>
                          <m:t>m</m:t>
                        </m:r>
                      </m:e>
                      <m:sup>
                        <m:r>
                          <a:rPr lang="en-AU" sz="1800" b="0" i="1" smtClean="0">
                            <a:latin typeface="Cambria Math" panose="02040503050406030204" pitchFamily="18" charset="0"/>
                          </a:rPr>
                          <m:t>3</m:t>
                        </m:r>
                      </m:sup>
                    </m:sSup>
                    <m:r>
                      <a:rPr lang="en-AU" sz="1800" b="0" i="1" smtClean="0">
                        <a:latin typeface="Cambria Math" panose="02040503050406030204" pitchFamily="18" charset="0"/>
                      </a:rPr>
                      <m:t>.</m:t>
                    </m:r>
                  </m:oMath>
                </a14:m>
                <a:endParaRPr lang="en-AU" sz="1800" dirty="0"/>
              </a:p>
            </p:txBody>
          </p:sp>
        </mc:Choice>
        <mc:Fallback xmlns="">
          <p:sp>
            <p:nvSpPr>
              <p:cNvPr id="10" name="TextBox 9">
                <a:extLst>
                  <a:ext uri="{FF2B5EF4-FFF2-40B4-BE49-F238E27FC236}">
                    <a16:creationId xmlns:a16="http://schemas.microsoft.com/office/drawing/2014/main" id="{DF7424E7-CCE1-3A97-77AA-23EDAC1640B7}"/>
                  </a:ext>
                </a:extLst>
              </p:cNvPr>
              <p:cNvSpPr txBox="1">
                <a:spLocks noRot="1" noChangeAspect="1" noMove="1" noResize="1" noEditPoints="1" noAdjustHandles="1" noChangeArrowheads="1" noChangeShapeType="1" noTextEdit="1"/>
              </p:cNvSpPr>
              <p:nvPr/>
            </p:nvSpPr>
            <p:spPr>
              <a:xfrm>
                <a:off x="4761041" y="3319134"/>
                <a:ext cx="6402438" cy="3677572"/>
              </a:xfrm>
              <a:prstGeom prst="rect">
                <a:avLst/>
              </a:prstGeom>
              <a:blipFill>
                <a:blip r:embed="rId2"/>
                <a:stretch>
                  <a:fillRect l="-2190" t="-2152"/>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6E27CDA6-B555-9CFC-4E45-4AFEE76270A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pic>
        <p:nvPicPr>
          <p:cNvPr id="7" name="Picture 6" descr="A black and white drawing of a cone with a diameter of 4.2 metres and a slant height of 5.6 metres, representing a tipi.">
            <a:extLst>
              <a:ext uri="{FF2B5EF4-FFF2-40B4-BE49-F238E27FC236}">
                <a16:creationId xmlns:a16="http://schemas.microsoft.com/office/drawing/2014/main" id="{6016B4FE-8A37-FE6E-25F0-FD7C02CD9B0A}"/>
              </a:ext>
            </a:extLst>
          </p:cNvPr>
          <p:cNvPicPr>
            <a:picLocks noChangeAspect="1"/>
          </p:cNvPicPr>
          <p:nvPr/>
        </p:nvPicPr>
        <p:blipFill>
          <a:blip r:embed="rId3"/>
          <a:stretch>
            <a:fillRect/>
          </a:stretch>
        </p:blipFill>
        <p:spPr>
          <a:xfrm>
            <a:off x="1028521" y="3319134"/>
            <a:ext cx="2170242" cy="3096000"/>
          </a:xfrm>
          <a:prstGeom prst="rect">
            <a:avLst/>
          </a:prstGeom>
        </p:spPr>
      </p:pic>
    </p:spTree>
    <p:extLst>
      <p:ext uri="{BB962C8B-B14F-4D97-AF65-F5344CB8AC3E}">
        <p14:creationId xmlns:p14="http://schemas.microsoft.com/office/powerpoint/2010/main" val="1413927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4A583-76F5-439E-9164-30ABD20C53E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2A3BDB1-70D3-F43C-83C2-1E153C3946CD}"/>
              </a:ext>
            </a:extLst>
          </p:cNvPr>
          <p:cNvSpPr>
            <a:spLocks noGrp="1"/>
          </p:cNvSpPr>
          <p:nvPr>
            <p:ph type="title"/>
          </p:nvPr>
        </p:nvSpPr>
        <p:spPr/>
        <p:txBody>
          <a:bodyPr/>
          <a:lstStyle/>
          <a:p>
            <a:r>
              <a:rPr lang="en-AU"/>
              <a:t>Volume of a cone or pyramid (3)</a:t>
            </a:r>
            <a:endParaRPr lang="en-AU">
              <a:latin typeface="+mj-lt"/>
            </a:endParaRPr>
          </a:p>
        </p:txBody>
      </p:sp>
      <p:sp>
        <p:nvSpPr>
          <p:cNvPr id="13" name="Text Placeholder 12">
            <a:extLst>
              <a:ext uri="{FF2B5EF4-FFF2-40B4-BE49-F238E27FC236}">
                <a16:creationId xmlns:a16="http://schemas.microsoft.com/office/drawing/2014/main" id="{E66F8033-387A-4553-BD35-4653962BFEF7}"/>
              </a:ext>
            </a:extLst>
          </p:cNvPr>
          <p:cNvSpPr>
            <a:spLocks noGrp="1"/>
          </p:cNvSpPr>
          <p:nvPr>
            <p:ph type="body" sz="quarter" idx="18"/>
          </p:nvPr>
        </p:nvSpPr>
        <p:spPr>
          <a:xfrm>
            <a:off x="360000" y="982520"/>
            <a:ext cx="11483998" cy="356423"/>
          </a:xfrm>
        </p:spPr>
        <p:txBody>
          <a:bodyPr/>
          <a:lstStyle/>
          <a:p>
            <a:r>
              <a:rPr lang="en-AU">
                <a:latin typeface="+mj-lt"/>
              </a:rPr>
              <a:t>Example 2</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CDF3D0A-4D9B-F893-219A-59993B12AE20}"/>
                  </a:ext>
                </a:extLst>
              </p:cNvPr>
              <p:cNvSpPr txBox="1"/>
              <p:nvPr/>
            </p:nvSpPr>
            <p:spPr>
              <a:xfrm>
                <a:off x="360000" y="1567086"/>
                <a:ext cx="11483998" cy="1538064"/>
              </a:xfrm>
              <a:prstGeom prst="rect">
                <a:avLst/>
              </a:prstGeom>
              <a:noFill/>
            </p:spPr>
            <p:txBody>
              <a:bodyPr wrap="square" lIns="0" tIns="0" rIns="0" bIns="0" rtlCol="0">
                <a:noAutofit/>
              </a:bodyPr>
              <a:lstStyle/>
              <a:p>
                <a:pPr>
                  <a:spcBef>
                    <a:spcPts val="600"/>
                  </a:spcBef>
                  <a:spcAft>
                    <a:spcPts val="600"/>
                  </a:spcAft>
                </a:pPr>
                <a:r>
                  <a:rPr lang="en-AU" sz="1800" dirty="0"/>
                  <a:t>A shop display is to be made from plaster in the shape of a hexagon-based pyramid with a base area of </a:t>
                </a:r>
                <a14:m>
                  <m:oMath xmlns:m="http://schemas.openxmlformats.org/officeDocument/2006/math">
                    <m:r>
                      <a:rPr lang="en-AU" sz="1800" b="0" i="0" dirty="0" smtClean="0">
                        <a:latin typeface="Cambria Math" panose="02040503050406030204" pitchFamily="18" charset="0"/>
                      </a:rPr>
                      <m:t>0.1 </m:t>
                    </m:r>
                    <m:sSup>
                      <m:sSupPr>
                        <m:ctrlPr>
                          <a:rPr lang="en-AU" sz="1800" b="0" i="1" dirty="0" smtClean="0">
                            <a:latin typeface="Cambria Math" panose="02040503050406030204" pitchFamily="18" charset="0"/>
                          </a:rPr>
                        </m:ctrlPr>
                      </m:sSupPr>
                      <m:e>
                        <m:r>
                          <m:rPr>
                            <m:nor/>
                          </m:rPr>
                          <a:rPr lang="en-AU" sz="1800" b="0" i="0" dirty="0" smtClean="0">
                            <a:latin typeface="Cambria Math" panose="02040503050406030204" pitchFamily="18" charset="0"/>
                          </a:rPr>
                          <m:t>m</m:t>
                        </m:r>
                      </m:e>
                      <m:sup>
                        <m:r>
                          <m:rPr>
                            <m:nor/>
                          </m:rPr>
                          <a:rPr lang="en-AU" sz="1800" b="0" i="0" dirty="0" smtClean="0">
                            <a:latin typeface="Cambria Math" panose="02040503050406030204" pitchFamily="18" charset="0"/>
                          </a:rPr>
                          <m:t>2</m:t>
                        </m:r>
                      </m:sup>
                    </m:sSup>
                  </m:oMath>
                </a14:m>
                <a:r>
                  <a:rPr lang="en-AU" sz="1800" dirty="0"/>
                  <a:t>. </a:t>
                </a:r>
              </a:p>
              <a:p>
                <a:pPr>
                  <a:spcBef>
                    <a:spcPts val="600"/>
                  </a:spcBef>
                  <a:spcAft>
                    <a:spcPts val="600"/>
                  </a:spcAft>
                </a:pPr>
                <a:r>
                  <a:rPr lang="en-AU" sz="1800" dirty="0"/>
                  <a:t>The available packet mix will produce a volume of </a:t>
                </a:r>
                <a14:m>
                  <m:oMath xmlns:m="http://schemas.openxmlformats.org/officeDocument/2006/math">
                    <m:r>
                      <a:rPr lang="en-AU" sz="1800" i="1" dirty="0" smtClean="0">
                        <a:latin typeface="Cambria Math" panose="02040503050406030204" pitchFamily="18" charset="0"/>
                      </a:rPr>
                      <m:t>0.02</m:t>
                    </m:r>
                    <m:r>
                      <a:rPr lang="en-AU" sz="1800" b="0" i="1" dirty="0" smtClean="0">
                        <a:latin typeface="Cambria Math" panose="02040503050406030204" pitchFamily="18" charset="0"/>
                      </a:rPr>
                      <m:t> </m:t>
                    </m:r>
                    <m:sSup>
                      <m:sSupPr>
                        <m:ctrlPr>
                          <a:rPr lang="en-AU" sz="1800" b="0" i="1" dirty="0" smtClean="0">
                            <a:latin typeface="Cambria Math" panose="02040503050406030204" pitchFamily="18" charset="0"/>
                          </a:rPr>
                        </m:ctrlPr>
                      </m:sSupPr>
                      <m:e>
                        <m:r>
                          <m:rPr>
                            <m:nor/>
                          </m:rPr>
                          <a:rPr lang="en-AU" sz="1800" b="0" i="0" dirty="0" smtClean="0">
                            <a:latin typeface="Cambria Math" panose="02040503050406030204" pitchFamily="18" charset="0"/>
                          </a:rPr>
                          <m:t>m</m:t>
                        </m:r>
                      </m:e>
                      <m:sup>
                        <m:r>
                          <m:rPr>
                            <m:nor/>
                          </m:rPr>
                          <a:rPr lang="en-AU" sz="1800" b="0" i="0" dirty="0" smtClean="0">
                            <a:latin typeface="Cambria Math" panose="02040503050406030204" pitchFamily="18" charset="0"/>
                          </a:rPr>
                          <m:t>3</m:t>
                        </m:r>
                      </m:sup>
                    </m:sSup>
                  </m:oMath>
                </a14:m>
                <a:r>
                  <a:rPr lang="en-AU" sz="1800" dirty="0"/>
                  <a:t> of plaster.</a:t>
                </a:r>
              </a:p>
              <a:p>
                <a:pPr>
                  <a:spcBef>
                    <a:spcPts val="600"/>
                  </a:spcBef>
                  <a:spcAft>
                    <a:spcPts val="600"/>
                  </a:spcAft>
                </a:pPr>
                <a:r>
                  <a:rPr lang="en-AU" sz="1800" dirty="0"/>
                  <a:t>Calculate the height of the pyramid.</a:t>
                </a:r>
              </a:p>
            </p:txBody>
          </p:sp>
        </mc:Choice>
        <mc:Fallback xmlns="">
          <p:sp>
            <p:nvSpPr>
              <p:cNvPr id="5" name="TextBox 4">
                <a:extLst>
                  <a:ext uri="{FF2B5EF4-FFF2-40B4-BE49-F238E27FC236}">
                    <a16:creationId xmlns:a16="http://schemas.microsoft.com/office/drawing/2014/main" id="{ECDF3D0A-4D9B-F893-219A-59993B12AE20}"/>
                  </a:ext>
                </a:extLst>
              </p:cNvPr>
              <p:cNvSpPr txBox="1">
                <a:spLocks noRot="1" noChangeAspect="1" noMove="1" noResize="1" noEditPoints="1" noAdjustHandles="1" noChangeArrowheads="1" noChangeShapeType="1" noTextEdit="1"/>
              </p:cNvSpPr>
              <p:nvPr/>
            </p:nvSpPr>
            <p:spPr>
              <a:xfrm>
                <a:off x="360000" y="1567086"/>
                <a:ext cx="11483998" cy="1538064"/>
              </a:xfrm>
              <a:prstGeom prst="rect">
                <a:avLst/>
              </a:prstGeom>
              <a:blipFill>
                <a:blip r:embed="rId3"/>
                <a:stretch>
                  <a:fillRect l="-1221" t="-1984"/>
                </a:stretch>
              </a:blipFill>
            </p:spPr>
            <p:txBody>
              <a:bodyPr/>
              <a:lstStyle/>
              <a:p>
                <a:r>
                  <a:rPr lang="en-AU">
                    <a:noFill/>
                  </a:rPr>
                  <a:t> </a:t>
                </a:r>
              </a:p>
            </p:txBody>
          </p:sp>
        </mc:Fallback>
      </mc:AlternateContent>
      <p:pic>
        <p:nvPicPr>
          <p:cNvPr id="6" name="Picture 5" descr="A black and white drawing of a hexagonal pyramid with the base shaded grey and showing an area of 0.1 square metres. The volume is 0.02 cubic metres and the perpendicular height is h metres.">
            <a:extLst>
              <a:ext uri="{FF2B5EF4-FFF2-40B4-BE49-F238E27FC236}">
                <a16:creationId xmlns:a16="http://schemas.microsoft.com/office/drawing/2014/main" id="{FD23A59F-F16A-FFF1-B63B-0F88EB067CB5}"/>
              </a:ext>
            </a:extLst>
          </p:cNvPr>
          <p:cNvPicPr>
            <a:picLocks noChangeAspect="1"/>
          </p:cNvPicPr>
          <p:nvPr/>
        </p:nvPicPr>
        <p:blipFill>
          <a:blip r:embed="rId4"/>
          <a:stretch>
            <a:fillRect/>
          </a:stretch>
        </p:blipFill>
        <p:spPr>
          <a:xfrm>
            <a:off x="1063778" y="3244001"/>
            <a:ext cx="3775400" cy="309600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851C9DE-33A1-0948-595A-778B1962EF68}"/>
                  </a:ext>
                </a:extLst>
              </p:cNvPr>
              <p:cNvSpPr txBox="1"/>
              <p:nvPr/>
            </p:nvSpPr>
            <p:spPr>
              <a:xfrm>
                <a:off x="5759115" y="2929428"/>
                <a:ext cx="4133850" cy="3677572"/>
              </a:xfrm>
              <a:prstGeom prst="rect">
                <a:avLst/>
              </a:prstGeom>
              <a:noFill/>
            </p:spPr>
            <p:txBody>
              <a:bodyPr wrap="square" lIns="0" tIns="0" rIns="0" bIns="0" rtlCol="0">
                <a:noAutofit/>
              </a:bodyPr>
              <a:lstStyle/>
              <a:p>
                <a:pPr algn="l">
                  <a:spcBef>
                    <a:spcPts val="600"/>
                  </a:spcBef>
                  <a:spcAft>
                    <a:spcPts val="600"/>
                  </a:spcAft>
                </a:pPr>
                <a:r>
                  <a:rPr lang="en-AU" sz="2000" b="1" dirty="0">
                    <a:latin typeface="Arial" panose="020B0604020202020204" pitchFamily="34" charset="0"/>
                    <a:cs typeface="Arial" panose="020B0604020202020204" pitchFamily="34" charset="0"/>
                  </a:rPr>
                  <a:t>Solution:</a:t>
                </a:r>
              </a:p>
              <a:p>
                <a:pPr algn="l">
                  <a:spcBef>
                    <a:spcPts val="1200"/>
                  </a:spcBef>
                  <a:spcAft>
                    <a:spcPts val="1200"/>
                  </a:spcAft>
                </a:pPr>
                <a:r>
                  <a:rPr lang="en-AU" sz="1800" dirty="0"/>
                  <a:t>Volume of pyramid: </a:t>
                </a:r>
                <a14:m>
                  <m:oMath xmlns:m="http://schemas.openxmlformats.org/officeDocument/2006/math">
                    <m:r>
                      <a:rPr lang="en-AU" sz="1800" b="0" i="1" smtClean="0">
                        <a:latin typeface="Cambria Math" panose="02040503050406030204" pitchFamily="18" charset="0"/>
                      </a:rPr>
                      <m:t>𝑉</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3</m:t>
                        </m:r>
                      </m:den>
                    </m:f>
                    <m:r>
                      <a:rPr lang="en-AU" sz="1800" b="0" i="1" smtClean="0">
                        <a:latin typeface="Cambria Math" panose="02040503050406030204" pitchFamily="18" charset="0"/>
                      </a:rPr>
                      <m:t>𝐴h</m:t>
                    </m:r>
                  </m:oMath>
                </a14:m>
                <a:endParaRPr lang="en-AU" sz="1800" dirty="0"/>
              </a:p>
              <a:p>
                <a:pPr algn="l">
                  <a:spcBef>
                    <a:spcPts val="1200"/>
                  </a:spcBef>
                  <a:spcAft>
                    <a:spcPts val="1200"/>
                  </a:spcAft>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0.02</m:t>
                      </m:r>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3</m:t>
                          </m:r>
                        </m:den>
                      </m:f>
                      <m:r>
                        <a:rPr lang="en-AU" sz="1800" b="0" i="1" smtClean="0">
                          <a:latin typeface="Cambria Math" panose="02040503050406030204" pitchFamily="18" charset="0"/>
                          <a:ea typeface="Cambria Math" panose="02040503050406030204" pitchFamily="18" charset="0"/>
                        </a:rPr>
                        <m:t>×0.1×</m:t>
                      </m:r>
                      <m:r>
                        <a:rPr lang="en-AU" sz="1800" b="0" i="1" smtClean="0">
                          <a:latin typeface="Cambria Math" panose="02040503050406030204" pitchFamily="18" charset="0"/>
                          <a:ea typeface="Cambria Math" panose="02040503050406030204" pitchFamily="18" charset="0"/>
                        </a:rPr>
                        <m:t>h</m:t>
                      </m:r>
                    </m:oMath>
                    <m:oMath xmlns:m="http://schemas.openxmlformats.org/officeDocument/2006/math">
                      <m:r>
                        <a:rPr lang="en-AU" sz="1800" b="0" i="1" smtClean="0">
                          <a:latin typeface="Cambria Math" panose="02040503050406030204" pitchFamily="18" charset="0"/>
                          <a:ea typeface="Cambria Math" panose="02040503050406030204" pitchFamily="18" charset="0"/>
                        </a:rPr>
                        <m:t>0.02</m:t>
                      </m:r>
                      <m:r>
                        <m:rPr>
                          <m:aln/>
                        </m:rPr>
                        <a:rPr lang="en-AU" sz="1800" b="0" i="1" smtClean="0">
                          <a:latin typeface="Cambria Math" panose="02040503050406030204" pitchFamily="18" charset="0"/>
                          <a:ea typeface="Cambria Math" panose="02040503050406030204" pitchFamily="18" charset="0"/>
                        </a:rPr>
                        <m:t>=</m:t>
                      </m:r>
                      <m:f>
                        <m:fPr>
                          <m:ctrlPr>
                            <a:rPr lang="en-AU" sz="1800" b="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1</m:t>
                          </m:r>
                        </m:num>
                        <m:den>
                          <m:r>
                            <a:rPr lang="en-AU" sz="1800" b="0" i="1" smtClean="0">
                              <a:latin typeface="Cambria Math" panose="02040503050406030204" pitchFamily="18" charset="0"/>
                              <a:ea typeface="Cambria Math" panose="02040503050406030204" pitchFamily="18" charset="0"/>
                            </a:rPr>
                            <m:t>30</m:t>
                          </m:r>
                        </m:den>
                      </m:f>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h</m:t>
                      </m:r>
                    </m:oMath>
                    <m:oMath xmlns:m="http://schemas.openxmlformats.org/officeDocument/2006/math">
                      <m:r>
                        <a:rPr lang="en-AU" sz="1800" b="0" i="1" smtClean="0">
                          <a:latin typeface="Cambria Math" panose="02040503050406030204" pitchFamily="18" charset="0"/>
                          <a:ea typeface="Cambria Math" panose="02040503050406030204" pitchFamily="18" charset="0"/>
                        </a:rPr>
                        <m:t>h</m:t>
                      </m:r>
                      <m:r>
                        <m:rPr>
                          <m:aln/>
                        </m:rP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30×0.02</m:t>
                      </m:r>
                    </m:oMath>
                    <m:oMath xmlns:m="http://schemas.openxmlformats.org/officeDocument/2006/math">
                      <m:r>
                        <m:rPr>
                          <m:aln/>
                        </m:rP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0.6 </m:t>
                      </m:r>
                      <m:r>
                        <m:rPr>
                          <m:nor/>
                        </m:rPr>
                        <a:rPr lang="en-AU" sz="1800" b="0" i="0" smtClean="0">
                          <a:latin typeface="Cambria Math" panose="02040503050406030204" pitchFamily="18" charset="0"/>
                          <a:ea typeface="Cambria Math" panose="02040503050406030204" pitchFamily="18" charset="0"/>
                        </a:rPr>
                        <m:t>m</m:t>
                      </m:r>
                    </m:oMath>
                  </m:oMathPara>
                </a14:m>
                <a:br>
                  <a:rPr lang="en-AU" sz="1800" b="0" dirty="0">
                    <a:ea typeface="Cambria Math" panose="02040503050406030204" pitchFamily="18" charset="0"/>
                  </a:rPr>
                </a:br>
                <a:endParaRPr lang="en-AU" sz="1800" b="0" dirty="0">
                  <a:ea typeface="Cambria Math" panose="02040503050406030204" pitchFamily="18" charset="0"/>
                </a:endParaRPr>
              </a:p>
              <a:p>
                <a:pPr algn="l">
                  <a:spcBef>
                    <a:spcPts val="1200"/>
                  </a:spcBef>
                  <a:spcAft>
                    <a:spcPts val="1200"/>
                  </a:spcAft>
                </a:pPr>
                <a:r>
                  <a:rPr lang="en-AU" sz="1800" dirty="0"/>
                  <a:t>The h</a:t>
                </a:r>
                <a14:m>
                  <m:oMath xmlns:m="http://schemas.openxmlformats.org/officeDocument/2006/math">
                    <m:r>
                      <m:rPr>
                        <m:sty m:val="p"/>
                      </m:rPr>
                      <a:rPr lang="en-AU" sz="1800" b="0" i="0" smtClean="0">
                        <a:latin typeface="Cambria Math" panose="02040503050406030204" pitchFamily="18" charset="0"/>
                      </a:rPr>
                      <m:t>eight</m:t>
                    </m:r>
                    <m:r>
                      <a:rPr lang="en-AU" sz="1800" b="0" i="0" smtClean="0">
                        <a:latin typeface="Cambria Math" panose="02040503050406030204" pitchFamily="18" charset="0"/>
                      </a:rPr>
                      <m:t> </m:t>
                    </m:r>
                    <m:r>
                      <m:rPr>
                        <m:sty m:val="p"/>
                      </m:rPr>
                      <a:rPr lang="en-AU" sz="1800" b="0" i="0" smtClean="0">
                        <a:latin typeface="Cambria Math" panose="02040503050406030204" pitchFamily="18" charset="0"/>
                      </a:rPr>
                      <m:t>of</m:t>
                    </m:r>
                    <m:r>
                      <a:rPr lang="en-AU" sz="1800" b="0" i="0" smtClean="0">
                        <a:latin typeface="Cambria Math" panose="02040503050406030204" pitchFamily="18" charset="0"/>
                      </a:rPr>
                      <m:t> </m:t>
                    </m:r>
                    <m:r>
                      <m:rPr>
                        <m:sty m:val="p"/>
                      </m:rPr>
                      <a:rPr lang="en-AU" sz="1800" b="0" i="0" smtClean="0">
                        <a:latin typeface="Cambria Math" panose="02040503050406030204" pitchFamily="18" charset="0"/>
                      </a:rPr>
                      <m:t>the</m:t>
                    </m:r>
                    <m:r>
                      <a:rPr lang="en-AU" sz="1800" b="0" i="0" smtClean="0">
                        <a:latin typeface="Cambria Math" panose="02040503050406030204" pitchFamily="18" charset="0"/>
                      </a:rPr>
                      <m:t> </m:t>
                    </m:r>
                    <m:r>
                      <m:rPr>
                        <m:sty m:val="p"/>
                      </m:rPr>
                      <a:rPr lang="en-AU" sz="1800" b="0" i="0" smtClean="0">
                        <a:latin typeface="Cambria Math" panose="02040503050406030204" pitchFamily="18" charset="0"/>
                      </a:rPr>
                      <m:t>pyramid</m:t>
                    </m:r>
                    <m:r>
                      <a:rPr lang="en-AU" sz="1800" b="0" i="0" smtClean="0">
                        <a:latin typeface="Cambria Math" panose="02040503050406030204" pitchFamily="18" charset="0"/>
                      </a:rPr>
                      <m:t> </m:t>
                    </m:r>
                    <m:r>
                      <m:rPr>
                        <m:sty m:val="p"/>
                      </m:rPr>
                      <a:rPr lang="en-AU" sz="1800" b="0" i="0" smtClean="0">
                        <a:latin typeface="Cambria Math" panose="02040503050406030204" pitchFamily="18" charset="0"/>
                      </a:rPr>
                      <m:t>is</m:t>
                    </m:r>
                    <m:r>
                      <a:rPr lang="en-AU" sz="1800" b="0" i="1" smtClean="0">
                        <a:latin typeface="Cambria Math" panose="02040503050406030204" pitchFamily="18" charset="0"/>
                      </a:rPr>
                      <m:t> 0.6 </m:t>
                    </m:r>
                    <m:r>
                      <m:rPr>
                        <m:nor/>
                      </m:rPr>
                      <a:rPr lang="en-AU" sz="1800" b="0" i="0" smtClean="0">
                        <a:latin typeface="Cambria Math" panose="02040503050406030204" pitchFamily="18" charset="0"/>
                      </a:rPr>
                      <m:t>m</m:t>
                    </m:r>
                  </m:oMath>
                </a14:m>
                <a:r>
                  <a:rPr lang="en-AU" sz="1800" dirty="0"/>
                  <a:t>.</a:t>
                </a:r>
              </a:p>
            </p:txBody>
          </p:sp>
        </mc:Choice>
        <mc:Fallback xmlns="">
          <p:sp>
            <p:nvSpPr>
              <p:cNvPr id="8" name="TextBox 7">
                <a:extLst>
                  <a:ext uri="{FF2B5EF4-FFF2-40B4-BE49-F238E27FC236}">
                    <a16:creationId xmlns:a16="http://schemas.microsoft.com/office/drawing/2014/main" id="{A851C9DE-33A1-0948-595A-778B1962EF68}"/>
                  </a:ext>
                </a:extLst>
              </p:cNvPr>
              <p:cNvSpPr txBox="1">
                <a:spLocks noRot="1" noChangeAspect="1" noMove="1" noResize="1" noEditPoints="1" noAdjustHandles="1" noChangeArrowheads="1" noChangeShapeType="1" noTextEdit="1"/>
              </p:cNvSpPr>
              <p:nvPr/>
            </p:nvSpPr>
            <p:spPr>
              <a:xfrm>
                <a:off x="5759115" y="2929428"/>
                <a:ext cx="4133850" cy="3677572"/>
              </a:xfrm>
              <a:prstGeom prst="rect">
                <a:avLst/>
              </a:prstGeom>
              <a:blipFill>
                <a:blip r:embed="rId5"/>
                <a:stretch>
                  <a:fillRect l="-3835" t="-1990"/>
                </a:stretch>
              </a:blipFill>
            </p:spPr>
            <p:txBody>
              <a:bodyPr/>
              <a:lstStyle/>
              <a:p>
                <a:r>
                  <a:rPr lang="en-AU">
                    <a:noFill/>
                  </a:rPr>
                  <a:t> </a:t>
                </a:r>
              </a:p>
            </p:txBody>
          </p:sp>
        </mc:Fallback>
      </mc:AlternateContent>
      <p:sp>
        <p:nvSpPr>
          <p:cNvPr id="9" name="Speech Bubble: Rectangle with Corners Rounded 8">
            <a:extLst>
              <a:ext uri="{FF2B5EF4-FFF2-40B4-BE49-F238E27FC236}">
                <a16:creationId xmlns:a16="http://schemas.microsoft.com/office/drawing/2014/main" id="{39B1E685-5071-5532-D696-B1A2AC84E4AB}"/>
              </a:ext>
            </a:extLst>
          </p:cNvPr>
          <p:cNvSpPr/>
          <p:nvPr/>
        </p:nvSpPr>
        <p:spPr>
          <a:xfrm>
            <a:off x="9576196" y="2820242"/>
            <a:ext cx="1794315" cy="1026102"/>
          </a:xfrm>
          <a:prstGeom prst="wedgeRoundRectCallout">
            <a:avLst>
              <a:gd name="adj1" fmla="val -103241"/>
              <a:gd name="adj2" fmla="val 7113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sz="1800"/>
              <a:t>Where did these numbers come from?</a:t>
            </a:r>
          </a:p>
        </p:txBody>
      </p:sp>
      <p:sp>
        <p:nvSpPr>
          <p:cNvPr id="10" name="Speech Bubble: Rectangle with Corners Rounded 9">
            <a:extLst>
              <a:ext uri="{FF2B5EF4-FFF2-40B4-BE49-F238E27FC236}">
                <a16:creationId xmlns:a16="http://schemas.microsoft.com/office/drawing/2014/main" id="{EF2A8B5C-9F8D-27EB-726A-E1D0C7F16BEA}"/>
              </a:ext>
            </a:extLst>
          </p:cNvPr>
          <p:cNvSpPr/>
          <p:nvPr/>
        </p:nvSpPr>
        <p:spPr>
          <a:xfrm>
            <a:off x="9665980" y="4061550"/>
            <a:ext cx="1952888" cy="1026102"/>
          </a:xfrm>
          <a:prstGeom prst="wedgeRoundRectCallout">
            <a:avLst>
              <a:gd name="adj1" fmla="val -100820"/>
              <a:gd name="adj2" fmla="val 5929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sz="1800"/>
              <a:t>How could we explain what happened here?</a:t>
            </a:r>
          </a:p>
        </p:txBody>
      </p:sp>
      <p:sp>
        <p:nvSpPr>
          <p:cNvPr id="3" name="Slide Number Placeholder 2">
            <a:extLst>
              <a:ext uri="{FF2B5EF4-FFF2-40B4-BE49-F238E27FC236}">
                <a16:creationId xmlns:a16="http://schemas.microsoft.com/office/drawing/2014/main" id="{FFA63A6F-F4AB-F14A-1F40-4E2484A8245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262406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E3069-0CED-E14D-BAF2-A403196B935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FE13083-DBE1-E95F-8890-C04867179B62}"/>
              </a:ext>
            </a:extLst>
          </p:cNvPr>
          <p:cNvSpPr>
            <a:spLocks noGrp="1"/>
          </p:cNvSpPr>
          <p:nvPr>
            <p:ph type="title"/>
          </p:nvPr>
        </p:nvSpPr>
        <p:spPr/>
        <p:txBody>
          <a:bodyPr/>
          <a:lstStyle/>
          <a:p>
            <a:r>
              <a:rPr lang="en-AU"/>
              <a:t>Volume of a cone or pyramid (4)</a:t>
            </a:r>
          </a:p>
        </p:txBody>
      </p:sp>
      <p:sp>
        <p:nvSpPr>
          <p:cNvPr id="4" name="Text Placeholder 3">
            <a:extLst>
              <a:ext uri="{FF2B5EF4-FFF2-40B4-BE49-F238E27FC236}">
                <a16:creationId xmlns:a16="http://schemas.microsoft.com/office/drawing/2014/main" id="{0E9547CA-7423-BE1E-FE2B-FF8CD097D5B7}"/>
              </a:ext>
            </a:extLst>
          </p:cNvPr>
          <p:cNvSpPr>
            <a:spLocks noGrp="1"/>
          </p:cNvSpPr>
          <p:nvPr>
            <p:ph type="body" sz="quarter" idx="18"/>
          </p:nvPr>
        </p:nvSpPr>
        <p:spPr/>
        <p:txBody>
          <a:bodyPr/>
          <a:lstStyle/>
          <a:p>
            <a:r>
              <a:rPr lang="en-AU"/>
              <a:t>Your turn – Question 2</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BE420DBC-AFED-02A6-A002-5FB9083B39DC}"/>
                  </a:ext>
                </a:extLst>
              </p:cNvPr>
              <p:cNvSpPr>
                <a:spLocks noGrp="1"/>
              </p:cNvSpPr>
              <p:nvPr>
                <p:ph type="body" sz="quarter" idx="17"/>
              </p:nvPr>
            </p:nvSpPr>
            <p:spPr>
              <a:xfrm>
                <a:off x="360000" y="1567086"/>
                <a:ext cx="11483998" cy="2423889"/>
              </a:xfrm>
            </p:spPr>
            <p:txBody>
              <a:bodyPr/>
              <a:lstStyle/>
              <a:p>
                <a:r>
                  <a:rPr lang="en-AU" dirty="0"/>
                  <a:t>A cream horn is a flaky pastry cone filled with a fluffy cream. </a:t>
                </a:r>
              </a:p>
              <a:p>
                <a:r>
                  <a:rPr lang="en-AU" dirty="0"/>
                  <a:t>A catering company needs to determine how tall the horns will be. Each horn is </a:t>
                </a:r>
                <a14:m>
                  <m:oMath xmlns:m="http://schemas.openxmlformats.org/officeDocument/2006/math">
                    <m:r>
                      <a:rPr lang="en-AU" i="1" dirty="0" smtClean="0">
                        <a:latin typeface="Cambria Math" panose="02040503050406030204" pitchFamily="18" charset="0"/>
                      </a:rPr>
                      <m:t>5 </m:t>
                    </m:r>
                    <m:r>
                      <m:rPr>
                        <m:nor/>
                      </m:rPr>
                      <a:rPr lang="en-AU" i="0" dirty="0" smtClean="0">
                        <a:latin typeface="Cambria Math" panose="02040503050406030204" pitchFamily="18" charset="0"/>
                      </a:rPr>
                      <m:t>cm</m:t>
                    </m:r>
                    <m:r>
                      <a:rPr lang="en-AU" i="1" dirty="0" smtClean="0">
                        <a:latin typeface="Cambria Math" panose="02040503050406030204" pitchFamily="18" charset="0"/>
                      </a:rPr>
                      <m:t> </m:t>
                    </m:r>
                  </m:oMath>
                </a14:m>
                <a:r>
                  <a:rPr lang="en-AU" dirty="0"/>
                  <a:t>in diameter and contains </a:t>
                </a:r>
                <a14:m>
                  <m:oMath xmlns:m="http://schemas.openxmlformats.org/officeDocument/2006/math">
                    <m:r>
                      <a:rPr lang="en-AU" b="0" i="1" smtClean="0">
                        <a:latin typeface="Cambria Math" panose="02040503050406030204" pitchFamily="18" charset="0"/>
                      </a:rPr>
                      <m:t>60 </m:t>
                    </m:r>
                    <m:sSup>
                      <m:sSupPr>
                        <m:ctrlPr>
                          <a:rPr lang="en-AU" b="0" i="1" smtClean="0">
                            <a:latin typeface="Cambria Math" panose="02040503050406030204" pitchFamily="18" charset="0"/>
                          </a:rPr>
                        </m:ctrlPr>
                      </m:sSupPr>
                      <m:e>
                        <m:r>
                          <m:rPr>
                            <m:nor/>
                          </m:rPr>
                          <a:rPr lang="en-AU" b="0" i="0" smtClean="0">
                            <a:latin typeface="Cambria Math" panose="02040503050406030204" pitchFamily="18" charset="0"/>
                          </a:rPr>
                          <m:t>cm</m:t>
                        </m:r>
                      </m:e>
                      <m:sup>
                        <m:r>
                          <m:rPr>
                            <m:nor/>
                          </m:rPr>
                          <a:rPr lang="en-AU" b="0" i="0" smtClean="0">
                            <a:latin typeface="Cambria Math" panose="02040503050406030204" pitchFamily="18" charset="0"/>
                          </a:rPr>
                          <m:t>3</m:t>
                        </m:r>
                      </m:sup>
                    </m:sSup>
                  </m:oMath>
                </a14:m>
                <a:r>
                  <a:rPr lang="en-AU" dirty="0"/>
                  <a:t> of cream.</a:t>
                </a:r>
              </a:p>
              <a:p>
                <a:r>
                  <a:rPr lang="en-AU" dirty="0"/>
                  <a:t>Calculate the height of the cream horn.</a:t>
                </a:r>
              </a:p>
            </p:txBody>
          </p:sp>
        </mc:Choice>
        <mc:Fallback xmlns="">
          <p:sp>
            <p:nvSpPr>
              <p:cNvPr id="5" name="Text Placeholder 4">
                <a:extLst>
                  <a:ext uri="{FF2B5EF4-FFF2-40B4-BE49-F238E27FC236}">
                    <a16:creationId xmlns:a16="http://schemas.microsoft.com/office/drawing/2014/main" id="{BE420DBC-AFED-02A6-A002-5FB9083B39DC}"/>
                  </a:ext>
                </a:extLst>
              </p:cNvPr>
              <p:cNvSpPr>
                <a:spLocks noGrp="1" noRot="1" noChangeAspect="1" noMove="1" noResize="1" noEditPoints="1" noAdjustHandles="1" noChangeArrowheads="1" noChangeShapeType="1" noTextEdit="1"/>
              </p:cNvSpPr>
              <p:nvPr>
                <p:ph type="body" sz="quarter" idx="17"/>
              </p:nvPr>
            </p:nvSpPr>
            <p:spPr>
              <a:xfrm>
                <a:off x="360000" y="1567086"/>
                <a:ext cx="11483998" cy="2423889"/>
              </a:xfrm>
              <a:blipFill>
                <a:blip r:embed="rId2"/>
                <a:stretch>
                  <a:fillRect l="-132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AED79B9-941E-902F-9BDD-E1F1B5235712}"/>
                  </a:ext>
                </a:extLst>
              </p:cNvPr>
              <p:cNvSpPr txBox="1"/>
              <p:nvPr/>
            </p:nvSpPr>
            <p:spPr>
              <a:xfrm>
                <a:off x="6402707" y="3798210"/>
                <a:ext cx="4133850" cy="2807790"/>
              </a:xfrm>
              <a:prstGeom prst="rect">
                <a:avLst/>
              </a:prstGeom>
              <a:noFill/>
            </p:spPr>
            <p:txBody>
              <a:bodyPr wrap="square" lIns="0" tIns="0" rIns="0" bIns="0" rtlCol="0">
                <a:noAutofit/>
              </a:bodyPr>
              <a:lstStyle/>
              <a:p>
                <a:pPr algn="l">
                  <a:spcBef>
                    <a:spcPts val="600"/>
                  </a:spcBef>
                  <a:spcAft>
                    <a:spcPts val="600"/>
                  </a:spcAft>
                </a:pPr>
                <a:r>
                  <a:rPr lang="en-AU" sz="1800" dirty="0"/>
                  <a:t>Volume of cone: </a:t>
                </a:r>
                <a14:m>
                  <m:oMath xmlns:m="http://schemas.openxmlformats.org/officeDocument/2006/math">
                    <m:r>
                      <a:rPr lang="en-AU" sz="1800" b="0" i="1" smtClean="0">
                        <a:latin typeface="Cambria Math" panose="02040503050406030204" pitchFamily="18" charset="0"/>
                      </a:rPr>
                      <m:t>𝑉</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3</m:t>
                        </m:r>
                      </m:den>
                    </m:f>
                    <m:r>
                      <a:rPr lang="en-AU" sz="1800" b="0" i="1" smtClean="0">
                        <a:latin typeface="Cambria Math" panose="02040503050406030204" pitchFamily="18" charset="0"/>
                        <a:ea typeface="Cambria Math" panose="02040503050406030204" pitchFamily="18" charset="0"/>
                      </a:rPr>
                      <m:t>𝜋</m:t>
                    </m:r>
                    <m:sSup>
                      <m:sSupPr>
                        <m:ctrlPr>
                          <a:rPr lang="en-AU" sz="1800" b="0" i="1" smtClean="0">
                            <a:latin typeface="Cambria Math" panose="02040503050406030204" pitchFamily="18" charset="0"/>
                            <a:ea typeface="Cambria Math" panose="02040503050406030204" pitchFamily="18" charset="0"/>
                          </a:rPr>
                        </m:ctrlPr>
                      </m:sSupPr>
                      <m:e>
                        <m:r>
                          <a:rPr lang="en-AU" sz="1800" b="0" i="1" smtClean="0">
                            <a:latin typeface="Cambria Math" panose="02040503050406030204" pitchFamily="18" charset="0"/>
                            <a:ea typeface="Cambria Math" panose="02040503050406030204" pitchFamily="18" charset="0"/>
                          </a:rPr>
                          <m:t>𝑟</m:t>
                        </m:r>
                      </m:e>
                      <m:sup>
                        <m:r>
                          <a:rPr lang="en-AU" sz="1800" b="0" i="1" smtClean="0">
                            <a:latin typeface="Cambria Math" panose="02040503050406030204" pitchFamily="18" charset="0"/>
                            <a:ea typeface="Cambria Math" panose="02040503050406030204" pitchFamily="18" charset="0"/>
                          </a:rPr>
                          <m:t>2</m:t>
                        </m:r>
                      </m:sup>
                    </m:sSup>
                    <m:r>
                      <a:rPr lang="en-AU" sz="1800" b="0" i="1" smtClean="0">
                        <a:latin typeface="Cambria Math" panose="02040503050406030204" pitchFamily="18" charset="0"/>
                        <a:ea typeface="Cambria Math" panose="02040503050406030204" pitchFamily="18" charset="0"/>
                      </a:rPr>
                      <m:t>h</m:t>
                    </m:r>
                  </m:oMath>
                </a14:m>
                <a:endParaRPr lang="en-AU" sz="1800" dirty="0"/>
              </a:p>
              <a:p>
                <a:pPr algn="l">
                  <a:spcBef>
                    <a:spcPts val="600"/>
                  </a:spcBef>
                  <a:spcAft>
                    <a:spcPts val="600"/>
                  </a:spcAft>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60</m:t>
                      </m:r>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3</m:t>
                          </m:r>
                        </m:den>
                      </m:f>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𝜋</m:t>
                      </m:r>
                      <m:r>
                        <a:rPr lang="en-AU" sz="1800" b="0" i="1" smtClean="0">
                          <a:latin typeface="Cambria Math" panose="02040503050406030204" pitchFamily="18" charset="0"/>
                          <a:ea typeface="Cambria Math" panose="02040503050406030204" pitchFamily="18" charset="0"/>
                        </a:rPr>
                        <m:t>×</m:t>
                      </m:r>
                      <m:sSup>
                        <m:sSupPr>
                          <m:ctrlPr>
                            <a:rPr lang="en-AU" sz="1800" b="0" i="1" smtClean="0">
                              <a:latin typeface="Cambria Math" panose="02040503050406030204" pitchFamily="18" charset="0"/>
                              <a:ea typeface="Cambria Math" panose="02040503050406030204" pitchFamily="18" charset="0"/>
                            </a:rPr>
                          </m:ctrlPr>
                        </m:sSupPr>
                        <m:e>
                          <m:r>
                            <a:rPr lang="en-AU" sz="1800" b="0" i="1" smtClean="0">
                              <a:latin typeface="Cambria Math" panose="02040503050406030204" pitchFamily="18" charset="0"/>
                              <a:ea typeface="Cambria Math" panose="02040503050406030204" pitchFamily="18" charset="0"/>
                            </a:rPr>
                            <m:t>2.5</m:t>
                          </m:r>
                        </m:e>
                        <m:sup>
                          <m:r>
                            <a:rPr lang="en-AU" sz="1800" b="0" i="1" smtClean="0">
                              <a:latin typeface="Cambria Math" panose="02040503050406030204" pitchFamily="18" charset="0"/>
                              <a:ea typeface="Cambria Math" panose="02040503050406030204" pitchFamily="18" charset="0"/>
                            </a:rPr>
                            <m:t>2</m:t>
                          </m:r>
                        </m:sup>
                      </m:sSup>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h</m:t>
                      </m:r>
                    </m:oMath>
                    <m:oMath xmlns:m="http://schemas.openxmlformats.org/officeDocument/2006/math">
                      <m:r>
                        <a:rPr lang="en-AU" sz="1800" b="0" i="1" smtClean="0">
                          <a:latin typeface="Cambria Math" panose="02040503050406030204" pitchFamily="18" charset="0"/>
                          <a:ea typeface="Cambria Math" panose="02040503050406030204" pitchFamily="18" charset="0"/>
                        </a:rPr>
                        <m:t>60</m:t>
                      </m:r>
                      <m:r>
                        <m:rPr>
                          <m:aln/>
                        </m:rP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6.54…×</m:t>
                      </m:r>
                      <m:r>
                        <a:rPr lang="en-AU" sz="1800" b="0" i="1" smtClean="0">
                          <a:latin typeface="Cambria Math" panose="02040503050406030204" pitchFamily="18" charset="0"/>
                          <a:ea typeface="Cambria Math" panose="02040503050406030204" pitchFamily="18" charset="0"/>
                        </a:rPr>
                        <m:t>h</m:t>
                      </m:r>
                    </m:oMath>
                    <m:oMath xmlns:m="http://schemas.openxmlformats.org/officeDocument/2006/math">
                      <m:r>
                        <a:rPr lang="en-AU" sz="1800" b="0" i="1" smtClean="0">
                          <a:latin typeface="Cambria Math" panose="02040503050406030204" pitchFamily="18" charset="0"/>
                          <a:ea typeface="Cambria Math" panose="02040503050406030204" pitchFamily="18" charset="0"/>
                        </a:rPr>
                        <m:t>h</m:t>
                      </m:r>
                      <m:r>
                        <m:rPr>
                          <m:aln/>
                        </m:rPr>
                        <a:rPr lang="en-AU" sz="1800" b="0" i="1" smtClean="0">
                          <a:latin typeface="Cambria Math" panose="02040503050406030204" pitchFamily="18" charset="0"/>
                          <a:ea typeface="Cambria Math" panose="02040503050406030204" pitchFamily="18" charset="0"/>
                        </a:rPr>
                        <m:t>=</m:t>
                      </m:r>
                      <m:f>
                        <m:fPr>
                          <m:ctrlPr>
                            <a:rPr lang="en-AU" sz="1800" b="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60</m:t>
                          </m:r>
                        </m:num>
                        <m:den>
                          <m:r>
                            <a:rPr lang="en-AU" sz="1800" b="0" i="1" smtClean="0">
                              <a:latin typeface="Cambria Math" panose="02040503050406030204" pitchFamily="18" charset="0"/>
                              <a:ea typeface="Cambria Math" panose="02040503050406030204" pitchFamily="18" charset="0"/>
                            </a:rPr>
                            <m:t>6.54…</m:t>
                          </m:r>
                        </m:den>
                      </m:f>
                    </m:oMath>
                    <m:oMath xmlns:m="http://schemas.openxmlformats.org/officeDocument/2006/math">
                      <m:r>
                        <m:rPr>
                          <m:aln/>
                        </m:rP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9.167…</m:t>
                      </m:r>
                      <m:r>
                        <m:rPr>
                          <m:nor/>
                        </m:rPr>
                        <a:rPr lang="en-AU" sz="1800" b="0" i="0" smtClean="0">
                          <a:latin typeface="Cambria Math" panose="02040503050406030204" pitchFamily="18" charset="0"/>
                          <a:ea typeface="Cambria Math" panose="02040503050406030204" pitchFamily="18" charset="0"/>
                        </a:rPr>
                        <m:t>cm</m:t>
                      </m:r>
                    </m:oMath>
                  </m:oMathPara>
                </a14:m>
                <a:br>
                  <a:rPr lang="en-AU" sz="1800" b="0" dirty="0">
                    <a:ea typeface="Cambria Math" panose="02040503050406030204" pitchFamily="18" charset="0"/>
                  </a:rPr>
                </a:br>
                <a:endParaRPr lang="en-AU" sz="1800" b="0" dirty="0">
                  <a:ea typeface="Cambria Math" panose="02040503050406030204" pitchFamily="18" charset="0"/>
                </a:endParaRPr>
              </a:p>
              <a:p>
                <a:pPr algn="l">
                  <a:spcBef>
                    <a:spcPts val="600"/>
                  </a:spcBef>
                  <a:spcAft>
                    <a:spcPts val="600"/>
                  </a:spcAft>
                </a:pPr>
                <a:r>
                  <a:rPr lang="en-AU" sz="1800" dirty="0"/>
                  <a:t>The height of the cream horn is</a:t>
                </a:r>
                <a14:m>
                  <m:oMath xmlns:m="http://schemas.openxmlformats.org/officeDocument/2006/math">
                    <m:r>
                      <a:rPr lang="en-AU" sz="1800" b="0" i="1" smtClean="0">
                        <a:latin typeface="Cambria Math" panose="02040503050406030204" pitchFamily="18" charset="0"/>
                      </a:rPr>
                      <m:t> 9 </m:t>
                    </m:r>
                    <m:r>
                      <m:rPr>
                        <m:nor/>
                      </m:rPr>
                      <a:rPr lang="en-AU" sz="1800" b="0" i="0" smtClean="0">
                        <a:latin typeface="Cambria Math" panose="02040503050406030204" pitchFamily="18" charset="0"/>
                      </a:rPr>
                      <m:t>cm</m:t>
                    </m:r>
                  </m:oMath>
                </a14:m>
                <a:r>
                  <a:rPr lang="en-AU" sz="1800" dirty="0"/>
                  <a:t> to the nearest centimetre.</a:t>
                </a:r>
              </a:p>
            </p:txBody>
          </p:sp>
        </mc:Choice>
        <mc:Fallback xmlns="">
          <p:sp>
            <p:nvSpPr>
              <p:cNvPr id="8" name="TextBox 7">
                <a:extLst>
                  <a:ext uri="{FF2B5EF4-FFF2-40B4-BE49-F238E27FC236}">
                    <a16:creationId xmlns:a16="http://schemas.microsoft.com/office/drawing/2014/main" id="{8AED79B9-941E-902F-9BDD-E1F1B5235712}"/>
                  </a:ext>
                </a:extLst>
              </p:cNvPr>
              <p:cNvSpPr txBox="1">
                <a:spLocks noRot="1" noChangeAspect="1" noMove="1" noResize="1" noEditPoints="1" noAdjustHandles="1" noChangeArrowheads="1" noChangeShapeType="1" noTextEdit="1"/>
              </p:cNvSpPr>
              <p:nvPr/>
            </p:nvSpPr>
            <p:spPr>
              <a:xfrm>
                <a:off x="6402707" y="3798210"/>
                <a:ext cx="4133850" cy="2807790"/>
              </a:xfrm>
              <a:prstGeom prst="rect">
                <a:avLst/>
              </a:prstGeom>
              <a:blipFill>
                <a:blip r:embed="rId3"/>
                <a:stretch>
                  <a:fillRect l="-3392" t="-868" r="-295" b="-217"/>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C1943A0B-6EC8-CB7E-09DE-4D05186F8BB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pic>
        <p:nvPicPr>
          <p:cNvPr id="9" name="Picture 8" descr="A black and white drawing of an inverted cone with a diameter of 5 centimetres and a height of h centimetres.">
            <a:extLst>
              <a:ext uri="{FF2B5EF4-FFF2-40B4-BE49-F238E27FC236}">
                <a16:creationId xmlns:a16="http://schemas.microsoft.com/office/drawing/2014/main" id="{6B0F0532-B21A-517F-AF25-11BC29D336BD}"/>
              </a:ext>
            </a:extLst>
          </p:cNvPr>
          <p:cNvPicPr>
            <a:picLocks noChangeAspect="1"/>
          </p:cNvPicPr>
          <p:nvPr/>
        </p:nvPicPr>
        <p:blipFill>
          <a:blip r:embed="rId4"/>
          <a:stretch>
            <a:fillRect/>
          </a:stretch>
        </p:blipFill>
        <p:spPr>
          <a:xfrm rot="10800000">
            <a:off x="1996481" y="3780000"/>
            <a:ext cx="1875592" cy="2916000"/>
          </a:xfrm>
          <a:prstGeom prst="rect">
            <a:avLst/>
          </a:prstGeom>
        </p:spPr>
      </p:pic>
    </p:spTree>
    <p:extLst>
      <p:ext uri="{BB962C8B-B14F-4D97-AF65-F5344CB8AC3E}">
        <p14:creationId xmlns:p14="http://schemas.microsoft.com/office/powerpoint/2010/main" val="108403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a:latin typeface="+mj-lt"/>
              </a:rPr>
              <a:t>Independent practice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BD9D2-AADD-FABB-97D0-B0FB4F3C215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0057C8-9960-6F82-7845-9FB18E18C707}"/>
              </a:ext>
            </a:extLst>
          </p:cNvPr>
          <p:cNvSpPr>
            <a:spLocks noGrp="1"/>
          </p:cNvSpPr>
          <p:nvPr>
            <p:ph type="title" idx="4294967295"/>
          </p:nvPr>
        </p:nvSpPr>
        <p:spPr>
          <a:xfrm>
            <a:off x="11123613" y="6516688"/>
            <a:ext cx="720725" cy="1793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15" name="TextBox 14">
            <a:extLst>
              <a:ext uri="{FF2B5EF4-FFF2-40B4-BE49-F238E27FC236}">
                <a16:creationId xmlns:a16="http://schemas.microsoft.com/office/drawing/2014/main" id="{9C35E4E7-9F33-BEE4-67AF-A9B9B5E295FE}"/>
              </a:ext>
            </a:extLst>
          </p:cNvPr>
          <p:cNvSpPr txBox="1"/>
          <p:nvPr/>
        </p:nvSpPr>
        <p:spPr>
          <a:xfrm>
            <a:off x="447473" y="4467043"/>
            <a:ext cx="590706" cy="233464"/>
          </a:xfrm>
          <a:prstGeom prst="rect">
            <a:avLst/>
          </a:prstGeom>
          <a:noFill/>
        </p:spPr>
        <p:txBody>
          <a:bodyPr wrap="square" lIns="0" tIns="0" rIns="0" bIns="0" rtlCol="0">
            <a:noAutofit/>
          </a:bodyPr>
          <a:lstStyle/>
          <a:p>
            <a:pPr algn="l"/>
            <a:r>
              <a:rPr lang="en-AU" sz="1100" b="1"/>
              <a:t>…..</a:t>
            </a:r>
          </a:p>
        </p:txBody>
      </p:sp>
      <p:pic>
        <p:nvPicPr>
          <p:cNvPr id="4" name="Picture 3" descr="Approaching questions scaffold. The first step, understand, involves identifying key terms, determine the focus area, identify the amount of marks its worth. The second step, plan, involves, drawing a visual representation, using a formula or identifying the steps. The third, solve, involves completing the steps, performing calculations and showing all working. The last, check, involves substituting to check, check for reasonableness and have I answered the question.">
            <a:extLst>
              <a:ext uri="{FF2B5EF4-FFF2-40B4-BE49-F238E27FC236}">
                <a16:creationId xmlns:a16="http://schemas.microsoft.com/office/drawing/2014/main" id="{D9253B5E-AF71-A2B9-80A2-708D01C3B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7848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ea typeface="+mn-ea"/>
                <a:cs typeface="+mn-cs"/>
              </a:rPr>
              <a:t> </a:t>
            </a:r>
            <a:r>
              <a:rPr kumimoji="0" lang="en-AU" sz="1200" b="0" i="0" u="none" strike="noStrike" kern="1200" cap="none" spc="0" normalizeH="0" baseline="0" noProof="0">
                <a:ln>
                  <a:noFill/>
                </a:ln>
                <a:solidFill>
                  <a:srgbClr val="FFFFFF"/>
                </a:solidFill>
                <a:effectLst/>
                <a:uLnTx/>
                <a:uFillTx/>
                <a:ea typeface="+mn-ea"/>
                <a:cs typeface="+mn-cs"/>
              </a:rPr>
              <a:t>and the NSW Curriculum website </a:t>
            </a:r>
            <a:r>
              <a:rPr kumimoji="0" lang="en-AU" sz="1200" b="0" i="0" u="none" strike="noStrike" kern="1200" cap="none" spc="0" normalizeH="0" baseline="0" noProof="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a:solidFill>
                  <a:srgbClr val="2F5496"/>
                </a:solidFill>
                <a:effectLst/>
                <a:latin typeface="Arial" panose="020B0604020202020204" pitchFamily="34" charset="0"/>
                <a:ea typeface="Calibri" panose="020F0502020204030204" pitchFamily="34" charset="0"/>
                <a:hlinkClick r:id="rId6"/>
              </a:rPr>
              <a:t>Mathematics Standard Stage 6 Syllabus </a:t>
            </a:r>
            <a:r>
              <a:rPr lang="en-AU">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17</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2026.</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365170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t>To be able to solve problems involving the volume of pyramids and cones.</a:t>
            </a: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2000" dirty="0">
                <a:cs typeface="Arial" panose="020B0604020202020204" pitchFamily="34" charset="0"/>
              </a:rPr>
              <a:t>I can apply appropriate strategies to calculate the volume of a pyramid or cone.</a:t>
            </a:r>
          </a:p>
          <a:p>
            <a:pPr marL="342900" indent="-342900">
              <a:lnSpc>
                <a:spcPct val="150000"/>
              </a:lnSpc>
              <a:spcAft>
                <a:spcPts val="600"/>
              </a:spcAft>
              <a:buFont typeface="Arial"/>
              <a:buChar char="•"/>
            </a:pPr>
            <a:r>
              <a:rPr lang="en-AU" sz="2000" dirty="0">
                <a:cs typeface="Arial" panose="020B0604020202020204" pitchFamily="34" charset="0"/>
              </a:rPr>
              <a:t>I can use Pythagoras’ theorem to calculate the perpendicular height of a pyramid or cone.</a:t>
            </a:r>
          </a:p>
          <a:p>
            <a:pPr marL="342900" indent="-342900">
              <a:lnSpc>
                <a:spcPct val="150000"/>
              </a:lnSpc>
              <a:spcAft>
                <a:spcPts val="600"/>
              </a:spcAft>
              <a:buFont typeface="Arial"/>
              <a:buChar char="•"/>
            </a:pPr>
            <a:r>
              <a:rPr lang="en-AU" sz="2000" dirty="0">
                <a:cs typeface="Arial" panose="020B0604020202020204" pitchFamily="34" charset="0"/>
              </a:rPr>
              <a:t>I can describe the relationship between the volume of a prism or cylinder and the volume of a pyramid or cone with the same base area and perpendicular height.</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E710B-A16B-9014-B345-E1E21937EC2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9C2E200-9D8E-BA06-403E-27598230B2C7}"/>
              </a:ext>
            </a:extLst>
          </p:cNvPr>
          <p:cNvSpPr>
            <a:spLocks noGrp="1"/>
          </p:cNvSpPr>
          <p:nvPr>
            <p:ph type="ctrTitle"/>
          </p:nvPr>
        </p:nvSpPr>
        <p:spPr/>
        <p:txBody>
          <a:bodyPr/>
          <a:lstStyle/>
          <a:p>
            <a:r>
              <a:rPr lang="en-AU">
                <a:latin typeface="+mj-lt"/>
              </a:rPr>
              <a:t>Activating prior knowledge</a:t>
            </a:r>
          </a:p>
        </p:txBody>
      </p:sp>
    </p:spTree>
    <p:extLst>
      <p:ext uri="{BB962C8B-B14F-4D97-AF65-F5344CB8AC3E}">
        <p14:creationId xmlns:p14="http://schemas.microsoft.com/office/powerpoint/2010/main" val="3544669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a:latin typeface="+mj-lt"/>
              </a:rPr>
              <a:t>Same, same, but different (1)</a:t>
            </a:r>
          </a:p>
        </p:txBody>
      </p:sp>
      <p:pic>
        <p:nvPicPr>
          <p:cNvPr id="25" name="Picture 24" descr="A black and white drawing of a pyramid.">
            <a:extLst>
              <a:ext uri="{FF2B5EF4-FFF2-40B4-BE49-F238E27FC236}">
                <a16:creationId xmlns:a16="http://schemas.microsoft.com/office/drawing/2014/main" id="{916790F0-9C0B-97A1-A83C-FC2D9DD072A8}"/>
              </a:ext>
            </a:extLst>
          </p:cNvPr>
          <p:cNvPicPr>
            <a:picLocks noChangeAspect="1"/>
          </p:cNvPicPr>
          <p:nvPr/>
        </p:nvPicPr>
        <p:blipFill>
          <a:blip r:embed="rId3"/>
          <a:stretch>
            <a:fillRect/>
          </a:stretch>
        </p:blipFill>
        <p:spPr>
          <a:xfrm>
            <a:off x="414934" y="1198882"/>
            <a:ext cx="3374774" cy="2052000"/>
          </a:xfrm>
          <a:prstGeom prst="rect">
            <a:avLst/>
          </a:prstGeom>
        </p:spPr>
      </p:pic>
      <p:pic>
        <p:nvPicPr>
          <p:cNvPr id="27" name="Picture 26" descr="A black and white drawing of a cylinder.">
            <a:extLst>
              <a:ext uri="{FF2B5EF4-FFF2-40B4-BE49-F238E27FC236}">
                <a16:creationId xmlns:a16="http://schemas.microsoft.com/office/drawing/2014/main" id="{78194E02-CDF0-D9A1-7DE7-D2ED56D838BA}"/>
              </a:ext>
            </a:extLst>
          </p:cNvPr>
          <p:cNvPicPr>
            <a:picLocks noChangeAspect="1"/>
          </p:cNvPicPr>
          <p:nvPr/>
        </p:nvPicPr>
        <p:blipFill>
          <a:blip r:embed="rId4"/>
          <a:stretch>
            <a:fillRect/>
          </a:stretch>
        </p:blipFill>
        <p:spPr>
          <a:xfrm>
            <a:off x="9034250" y="905601"/>
            <a:ext cx="1783687" cy="2628000"/>
          </a:xfrm>
          <a:prstGeom prst="rect">
            <a:avLst/>
          </a:prstGeom>
        </p:spPr>
      </p:pic>
      <p:pic>
        <p:nvPicPr>
          <p:cNvPr id="17" name="Picture 16" descr="A black and white drawing of a cone.">
            <a:extLst>
              <a:ext uri="{FF2B5EF4-FFF2-40B4-BE49-F238E27FC236}">
                <a16:creationId xmlns:a16="http://schemas.microsoft.com/office/drawing/2014/main" id="{34C6B76A-5874-B1E6-39FC-6698FF2142BA}"/>
              </a:ext>
            </a:extLst>
          </p:cNvPr>
          <p:cNvPicPr>
            <a:picLocks noChangeAspect="1"/>
          </p:cNvPicPr>
          <p:nvPr/>
        </p:nvPicPr>
        <p:blipFill>
          <a:blip r:embed="rId5"/>
          <a:stretch>
            <a:fillRect/>
          </a:stretch>
        </p:blipFill>
        <p:spPr>
          <a:xfrm>
            <a:off x="1221022" y="3969736"/>
            <a:ext cx="2058539" cy="2448000"/>
          </a:xfrm>
          <a:prstGeom prst="rect">
            <a:avLst/>
          </a:prstGeom>
        </p:spPr>
      </p:pic>
      <p:pic>
        <p:nvPicPr>
          <p:cNvPr id="23" name="Picture 22" descr="A black and white drawing of a cube.">
            <a:extLst>
              <a:ext uri="{FF2B5EF4-FFF2-40B4-BE49-F238E27FC236}">
                <a16:creationId xmlns:a16="http://schemas.microsoft.com/office/drawing/2014/main" id="{54945A8F-EE6C-FDF5-B95A-4FB34747748E}"/>
              </a:ext>
            </a:extLst>
          </p:cNvPr>
          <p:cNvPicPr>
            <a:picLocks noChangeAspect="1"/>
          </p:cNvPicPr>
          <p:nvPr/>
        </p:nvPicPr>
        <p:blipFill>
          <a:blip r:embed="rId6"/>
          <a:stretch>
            <a:fillRect/>
          </a:stretch>
        </p:blipFill>
        <p:spPr>
          <a:xfrm>
            <a:off x="8712218" y="4120914"/>
            <a:ext cx="2771782" cy="2340000"/>
          </a:xfrm>
          <a:prstGeom prst="rect">
            <a:avLst/>
          </a:prstGeom>
        </p:spPr>
      </p:pic>
      <p:cxnSp>
        <p:nvCxnSpPr>
          <p:cNvPr id="15" name="Straight Connector 14" descr="A red line connecting the pyramid and the cube.">
            <a:extLst>
              <a:ext uri="{FF2B5EF4-FFF2-40B4-BE49-F238E27FC236}">
                <a16:creationId xmlns:a16="http://schemas.microsoft.com/office/drawing/2014/main" id="{D3CA6F29-A46C-B3EA-92AF-F3C53FAC2D45}"/>
              </a:ext>
            </a:extLst>
          </p:cNvPr>
          <p:cNvCxnSpPr>
            <a:cxnSpLocks/>
          </p:cNvCxnSpPr>
          <p:nvPr/>
        </p:nvCxnSpPr>
        <p:spPr>
          <a:xfrm>
            <a:off x="3113356" y="3152044"/>
            <a:ext cx="5445612" cy="24747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descr="A text box stating the connection between the pyramid and cube is that they have the same shape at the base.">
            <a:extLst>
              <a:ext uri="{FF2B5EF4-FFF2-40B4-BE49-F238E27FC236}">
                <a16:creationId xmlns:a16="http://schemas.microsoft.com/office/drawing/2014/main" id="{35F30941-2717-08C9-8270-C219A0198BC4}"/>
              </a:ext>
            </a:extLst>
          </p:cNvPr>
          <p:cNvSpPr txBox="1"/>
          <p:nvPr/>
        </p:nvSpPr>
        <p:spPr>
          <a:xfrm rot="1477806">
            <a:off x="3821032" y="4096328"/>
            <a:ext cx="4126160" cy="315667"/>
          </a:xfrm>
          <a:prstGeom prst="rect">
            <a:avLst/>
          </a:prstGeom>
          <a:noFill/>
        </p:spPr>
        <p:txBody>
          <a:bodyPr wrap="square" lIns="0" tIns="0" rIns="0" bIns="0" rtlCol="0">
            <a:noAutofit/>
          </a:bodyPr>
          <a:lstStyle/>
          <a:p>
            <a:r>
              <a:rPr lang="en-AU" sz="1800"/>
              <a:t>They have the same shape at the base</a:t>
            </a:r>
          </a:p>
          <a:p>
            <a:pPr algn="l"/>
            <a:endParaRPr lang="en-AU" sz="1800"/>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AC10F-F0FD-E450-A035-929DD25B564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454199-F9EE-DA07-7F0B-6B18447DDC84}"/>
              </a:ext>
            </a:extLst>
          </p:cNvPr>
          <p:cNvSpPr>
            <a:spLocks noGrp="1"/>
          </p:cNvSpPr>
          <p:nvPr>
            <p:ph type="title"/>
          </p:nvPr>
        </p:nvSpPr>
        <p:spPr/>
        <p:txBody>
          <a:bodyPr/>
          <a:lstStyle/>
          <a:p>
            <a:r>
              <a:rPr lang="en-AU" dirty="0">
                <a:latin typeface="+mj-lt"/>
              </a:rPr>
              <a:t>Three into one</a:t>
            </a:r>
          </a:p>
        </p:txBody>
      </p:sp>
      <p:pic>
        <p:nvPicPr>
          <p:cNvPr id="2" name="Picture 1" descr="A black and white drawing of a cube.">
            <a:extLst>
              <a:ext uri="{FF2B5EF4-FFF2-40B4-BE49-F238E27FC236}">
                <a16:creationId xmlns:a16="http://schemas.microsoft.com/office/drawing/2014/main" id="{D22FE5C9-0676-6D54-1711-96CD345135A8}"/>
              </a:ext>
            </a:extLst>
          </p:cNvPr>
          <p:cNvPicPr>
            <a:picLocks noChangeAspect="1"/>
          </p:cNvPicPr>
          <p:nvPr/>
        </p:nvPicPr>
        <p:blipFill>
          <a:blip r:embed="rId3"/>
          <a:stretch>
            <a:fillRect/>
          </a:stretch>
        </p:blipFill>
        <p:spPr>
          <a:xfrm>
            <a:off x="396893" y="1089000"/>
            <a:ext cx="2771782" cy="2340000"/>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211554F-544B-ABDB-B5F9-FD85D984F5D6}"/>
                  </a:ext>
                </a:extLst>
              </p:cNvPr>
              <p:cNvSpPr txBox="1"/>
              <p:nvPr/>
            </p:nvSpPr>
            <p:spPr>
              <a:xfrm>
                <a:off x="3046523" y="3232869"/>
                <a:ext cx="984225" cy="369051"/>
              </a:xfrm>
              <a:prstGeom prst="rect">
                <a:avLst/>
              </a:prstGeom>
              <a:noFill/>
              <a:ln>
                <a:solidFill>
                  <a:schemeClr val="tx1"/>
                </a:solidFill>
              </a:ln>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𝑉</m:t>
                      </m:r>
                      <m:r>
                        <a:rPr lang="en-AU" sz="2000" b="0" i="1" smtClean="0">
                          <a:latin typeface="Cambria Math" panose="02040503050406030204" pitchFamily="18" charset="0"/>
                        </a:rPr>
                        <m:t>=</m:t>
                      </m:r>
                      <m:r>
                        <a:rPr lang="en-AU" sz="2000" b="0" i="1" smtClean="0">
                          <a:latin typeface="Cambria Math" panose="02040503050406030204" pitchFamily="18" charset="0"/>
                        </a:rPr>
                        <m:t>𝐴h</m:t>
                      </m:r>
                    </m:oMath>
                  </m:oMathPara>
                </a14:m>
                <a:endParaRPr lang="en-AU" sz="2000" dirty="0"/>
              </a:p>
            </p:txBody>
          </p:sp>
        </mc:Choice>
        <mc:Fallback xmlns="">
          <p:sp>
            <p:nvSpPr>
              <p:cNvPr id="9" name="TextBox 8">
                <a:extLst>
                  <a:ext uri="{FF2B5EF4-FFF2-40B4-BE49-F238E27FC236}">
                    <a16:creationId xmlns:a16="http://schemas.microsoft.com/office/drawing/2014/main" id="{4211554F-544B-ABDB-B5F9-FD85D984F5D6}"/>
                  </a:ext>
                </a:extLst>
              </p:cNvPr>
              <p:cNvSpPr txBox="1">
                <a:spLocks noRot="1" noChangeAspect="1" noMove="1" noResize="1" noEditPoints="1" noAdjustHandles="1" noChangeArrowheads="1" noChangeShapeType="1" noTextEdit="1"/>
              </p:cNvSpPr>
              <p:nvPr/>
            </p:nvSpPr>
            <p:spPr>
              <a:xfrm>
                <a:off x="3046523" y="3232869"/>
                <a:ext cx="984225" cy="369051"/>
              </a:xfrm>
              <a:prstGeom prst="rect">
                <a:avLst/>
              </a:prstGeom>
              <a:blipFill>
                <a:blip r:embed="rId13"/>
                <a:stretch>
                  <a:fillRect/>
                </a:stretch>
              </a:blipFill>
              <a:ln>
                <a:solidFill>
                  <a:schemeClr val="tx1"/>
                </a:solidFill>
              </a:ln>
            </p:spPr>
            <p:txBody>
              <a:bodyPr/>
              <a:lstStyle/>
              <a:p>
                <a:r>
                  <a:rPr lang="en-AU">
                    <a:noFill/>
                  </a:rPr>
                  <a:t> </a:t>
                </a:r>
              </a:p>
            </p:txBody>
          </p:sp>
        </mc:Fallback>
      </mc:AlternateContent>
      <p:pic>
        <p:nvPicPr>
          <p:cNvPr id="6" name="Picture 5" descr="A black and white drawing of a pyramid.">
            <a:extLst>
              <a:ext uri="{FF2B5EF4-FFF2-40B4-BE49-F238E27FC236}">
                <a16:creationId xmlns:a16="http://schemas.microsoft.com/office/drawing/2014/main" id="{33AB84F0-696D-3D0F-536E-EB246701386F}"/>
              </a:ext>
            </a:extLst>
          </p:cNvPr>
          <p:cNvPicPr>
            <a:picLocks noChangeAspect="1"/>
          </p:cNvPicPr>
          <p:nvPr/>
        </p:nvPicPr>
        <p:blipFill>
          <a:blip r:embed="rId14"/>
          <a:stretch>
            <a:fillRect/>
          </a:stretch>
        </p:blipFill>
        <p:spPr>
          <a:xfrm>
            <a:off x="8358784" y="1370800"/>
            <a:ext cx="3374774" cy="2052000"/>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60BC9AC-7E90-3C79-EDCD-7CD14259C7B0}"/>
                  </a:ext>
                </a:extLst>
              </p:cNvPr>
              <p:cNvSpPr txBox="1"/>
              <p:nvPr/>
            </p:nvSpPr>
            <p:spPr>
              <a:xfrm>
                <a:off x="7136433" y="3100474"/>
                <a:ext cx="1117575" cy="644651"/>
              </a:xfrm>
              <a:prstGeom prst="rect">
                <a:avLst/>
              </a:prstGeom>
              <a:noFill/>
              <a:ln>
                <a:solidFill>
                  <a:schemeClr val="tx1"/>
                </a:solidFill>
              </a:ln>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𝑉</m:t>
                      </m:r>
                      <m: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1</m:t>
                          </m:r>
                        </m:num>
                        <m:den>
                          <m:r>
                            <a:rPr lang="en-AU" sz="2000" b="0" i="1" smtClean="0">
                              <a:latin typeface="Cambria Math" panose="02040503050406030204" pitchFamily="18" charset="0"/>
                            </a:rPr>
                            <m:t>3</m:t>
                          </m:r>
                        </m:den>
                      </m:f>
                      <m:r>
                        <a:rPr lang="en-AU" sz="2000" b="0" i="1" smtClean="0">
                          <a:latin typeface="Cambria Math" panose="02040503050406030204" pitchFamily="18" charset="0"/>
                        </a:rPr>
                        <m:t>𝐴h</m:t>
                      </m:r>
                    </m:oMath>
                  </m:oMathPara>
                </a14:m>
                <a:endParaRPr lang="en-AU" sz="2000" dirty="0"/>
              </a:p>
            </p:txBody>
          </p:sp>
        </mc:Choice>
        <mc:Fallback xmlns="">
          <p:sp>
            <p:nvSpPr>
              <p:cNvPr id="17" name="TextBox 16">
                <a:extLst>
                  <a:ext uri="{FF2B5EF4-FFF2-40B4-BE49-F238E27FC236}">
                    <a16:creationId xmlns:a16="http://schemas.microsoft.com/office/drawing/2014/main" id="{C60BC9AC-7E90-3C79-EDCD-7CD14259C7B0}"/>
                  </a:ext>
                </a:extLst>
              </p:cNvPr>
              <p:cNvSpPr txBox="1">
                <a:spLocks noRot="1" noChangeAspect="1" noMove="1" noResize="1" noEditPoints="1" noAdjustHandles="1" noChangeArrowheads="1" noChangeShapeType="1" noTextEdit="1"/>
              </p:cNvSpPr>
              <p:nvPr/>
            </p:nvSpPr>
            <p:spPr>
              <a:xfrm>
                <a:off x="7136433" y="3100474"/>
                <a:ext cx="1117575" cy="644651"/>
              </a:xfrm>
              <a:prstGeom prst="rect">
                <a:avLst/>
              </a:prstGeom>
              <a:blipFill>
                <a:blip r:embed="rId11"/>
                <a:stretch>
                  <a:fillRect/>
                </a:stretch>
              </a:blipFill>
              <a:ln>
                <a:solidFill>
                  <a:schemeClr val="tx1"/>
                </a:solidFill>
              </a:ln>
            </p:spPr>
            <p:txBody>
              <a:bodyPr/>
              <a:lstStyle/>
              <a:p>
                <a:r>
                  <a:rPr lang="en-AU">
                    <a:noFill/>
                  </a:rPr>
                  <a:t> </a:t>
                </a:r>
              </a:p>
            </p:txBody>
          </p:sp>
        </mc:Fallback>
      </mc:AlternateContent>
      <p:sp>
        <p:nvSpPr>
          <p:cNvPr id="7" name="TextBox 6">
            <a:extLst>
              <a:ext uri="{FF2B5EF4-FFF2-40B4-BE49-F238E27FC236}">
                <a16:creationId xmlns:a16="http://schemas.microsoft.com/office/drawing/2014/main" id="{87CDBDB2-3E4D-C721-D30F-CA41609D8693}"/>
              </a:ext>
            </a:extLst>
          </p:cNvPr>
          <p:cNvSpPr txBox="1"/>
          <p:nvPr/>
        </p:nvSpPr>
        <p:spPr>
          <a:xfrm>
            <a:off x="4296307" y="1370799"/>
            <a:ext cx="3628493" cy="644651"/>
          </a:xfrm>
          <a:prstGeom prst="rect">
            <a:avLst/>
          </a:prstGeom>
          <a:noFill/>
        </p:spPr>
        <p:txBody>
          <a:bodyPr wrap="square" lIns="0" tIns="0" rIns="0" bIns="0" rtlCol="0">
            <a:noAutofit/>
          </a:bodyPr>
          <a:lstStyle/>
          <a:p>
            <a:pPr marL="285750" indent="-285750" algn="l">
              <a:buFont typeface="Arial" panose="020B0604020202020204" pitchFamily="34" charset="0"/>
              <a:buChar char="•"/>
            </a:pPr>
            <a:r>
              <a:rPr lang="en-AU" sz="1800" dirty="0"/>
              <a:t>same size base</a:t>
            </a:r>
          </a:p>
          <a:p>
            <a:pPr marL="285750" indent="-285750" algn="l">
              <a:buFont typeface="Arial" panose="020B0604020202020204" pitchFamily="34" charset="0"/>
              <a:buChar char="•"/>
            </a:pPr>
            <a:r>
              <a:rPr lang="en-AU" sz="1800" dirty="0"/>
              <a:t>same perpendicular height</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6941B3E3-C7BA-589C-F7B8-8AFA76354522}"/>
                  </a:ext>
                </a:extLst>
              </p:cNvPr>
              <p:cNvSpPr txBox="1"/>
              <p:nvPr/>
            </p:nvSpPr>
            <p:spPr>
              <a:xfrm>
                <a:off x="4296307" y="1959701"/>
                <a:ext cx="3628493" cy="767524"/>
              </a:xfrm>
              <a:prstGeom prst="rect">
                <a:avLst/>
              </a:prstGeom>
              <a:noFill/>
            </p:spPr>
            <p:txBody>
              <a:bodyPr wrap="square" lIns="0" tIns="0" rIns="0" bIns="0" rtlCol="0">
                <a:noAutofit/>
              </a:bodyPr>
              <a:lstStyle/>
              <a:p>
                <a:pPr marL="285750" indent="-285750" algn="l">
                  <a:buFont typeface="Arial" panose="020B0604020202020204" pitchFamily="34" charset="0"/>
                  <a:buChar char="•"/>
                </a:pPr>
                <a:r>
                  <a:rPr lang="en-AU" sz="1800" dirty="0"/>
                  <a:t>3 pyramids fill one prism, so a pyramid is </a:t>
                </a:r>
                <a14:m>
                  <m:oMath xmlns:m="http://schemas.openxmlformats.org/officeDocument/2006/math">
                    <m:f>
                      <m:fPr>
                        <m:ctrlPr>
                          <a:rPr lang="en-AU" sz="180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3</m:t>
                        </m:r>
                      </m:den>
                    </m:f>
                  </m:oMath>
                </a14:m>
                <a:r>
                  <a:rPr lang="en-AU" sz="1800" dirty="0"/>
                  <a:t> of the prism</a:t>
                </a:r>
              </a:p>
            </p:txBody>
          </p:sp>
        </mc:Choice>
        <mc:Fallback xmlns="">
          <p:sp>
            <p:nvSpPr>
              <p:cNvPr id="26" name="TextBox 25">
                <a:extLst>
                  <a:ext uri="{FF2B5EF4-FFF2-40B4-BE49-F238E27FC236}">
                    <a16:creationId xmlns:a16="http://schemas.microsoft.com/office/drawing/2014/main" id="{6941B3E3-C7BA-589C-F7B8-8AFA76354522}"/>
                  </a:ext>
                </a:extLst>
              </p:cNvPr>
              <p:cNvSpPr txBox="1">
                <a:spLocks noRot="1" noChangeAspect="1" noMove="1" noResize="1" noEditPoints="1" noAdjustHandles="1" noChangeArrowheads="1" noChangeShapeType="1" noTextEdit="1"/>
              </p:cNvSpPr>
              <p:nvPr/>
            </p:nvSpPr>
            <p:spPr>
              <a:xfrm>
                <a:off x="4296307" y="1959701"/>
                <a:ext cx="3628493" cy="767524"/>
              </a:xfrm>
              <a:prstGeom prst="rect">
                <a:avLst/>
              </a:prstGeom>
              <a:blipFill>
                <a:blip r:embed="rId12"/>
                <a:stretch>
                  <a:fillRect l="-3697" t="-10317"/>
                </a:stretch>
              </a:blipFill>
            </p:spPr>
            <p:txBody>
              <a:bodyPr/>
              <a:lstStyle/>
              <a:p>
                <a:r>
                  <a:rPr lang="en-AU">
                    <a:noFill/>
                  </a:rPr>
                  <a:t> </a:t>
                </a:r>
              </a:p>
            </p:txBody>
          </p:sp>
        </mc:Fallback>
      </mc:AlternateContent>
      <p:sp>
        <p:nvSpPr>
          <p:cNvPr id="20" name="Arrow: Right 19">
            <a:extLst>
              <a:ext uri="{FF2B5EF4-FFF2-40B4-BE49-F238E27FC236}">
                <a16:creationId xmlns:a16="http://schemas.microsoft.com/office/drawing/2014/main" id="{6856296A-B1A7-9A51-6895-5088AE7372C8}"/>
              </a:ext>
              <a:ext uri="{C183D7F6-B498-43B3-948B-1728B52AA6E4}">
                <adec:decorative xmlns:adec="http://schemas.microsoft.com/office/drawing/2017/decorative" val="1"/>
              </a:ext>
            </a:extLst>
          </p:cNvPr>
          <p:cNvSpPr/>
          <p:nvPr/>
        </p:nvSpPr>
        <p:spPr>
          <a:xfrm rot="1537973">
            <a:off x="8070448" y="1908760"/>
            <a:ext cx="828000" cy="180000"/>
          </a:xfrm>
          <a:prstGeom prst="rightArrow">
            <a:avLst>
              <a:gd name="adj1" fmla="val 50000"/>
              <a:gd name="adj2" fmla="val 69771"/>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Arrow: Right 20">
            <a:extLst>
              <a:ext uri="{FF2B5EF4-FFF2-40B4-BE49-F238E27FC236}">
                <a16:creationId xmlns:a16="http://schemas.microsoft.com/office/drawing/2014/main" id="{249395A3-E96D-EF38-42E2-9E8299639B88}"/>
              </a:ext>
              <a:ext uri="{C183D7F6-B498-43B3-948B-1728B52AA6E4}">
                <adec:decorative xmlns:adec="http://schemas.microsoft.com/office/drawing/2017/decorative" val="1"/>
              </a:ext>
            </a:extLst>
          </p:cNvPr>
          <p:cNvSpPr/>
          <p:nvPr/>
        </p:nvSpPr>
        <p:spPr>
          <a:xfrm rot="20062027" flipH="1">
            <a:off x="3318491" y="1908760"/>
            <a:ext cx="828000" cy="180000"/>
          </a:xfrm>
          <a:prstGeom prst="rightArrow">
            <a:avLst>
              <a:gd name="adj1" fmla="val 50000"/>
              <a:gd name="adj2" fmla="val 69771"/>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descr="A black and white drawing of a cylinder.">
            <a:extLst>
              <a:ext uri="{FF2B5EF4-FFF2-40B4-BE49-F238E27FC236}">
                <a16:creationId xmlns:a16="http://schemas.microsoft.com/office/drawing/2014/main" id="{407752E7-7B02-01AC-FCA8-5E0370F3F008}"/>
              </a:ext>
            </a:extLst>
          </p:cNvPr>
          <p:cNvPicPr>
            <a:picLocks noChangeAspect="1"/>
          </p:cNvPicPr>
          <p:nvPr/>
        </p:nvPicPr>
        <p:blipFill>
          <a:blip r:embed="rId15"/>
          <a:stretch>
            <a:fillRect/>
          </a:stretch>
        </p:blipFill>
        <p:spPr>
          <a:xfrm>
            <a:off x="890940" y="3978000"/>
            <a:ext cx="1783687" cy="2628000"/>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1A2D032-C90C-41FF-D905-522BFDBF9B4F}"/>
                  </a:ext>
                </a:extLst>
              </p:cNvPr>
              <p:cNvSpPr txBox="1"/>
              <p:nvPr/>
            </p:nvSpPr>
            <p:spPr>
              <a:xfrm>
                <a:off x="3046523" y="6142924"/>
                <a:ext cx="1304926" cy="369051"/>
              </a:xfrm>
              <a:prstGeom prst="rect">
                <a:avLst/>
              </a:prstGeom>
              <a:noFill/>
              <a:ln>
                <a:solidFill>
                  <a:schemeClr val="tx1"/>
                </a:solidFill>
              </a:ln>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𝑉</m:t>
                      </m:r>
                      <m:r>
                        <a:rPr lang="en-AU" sz="2000" b="0" i="1" smtClean="0">
                          <a:latin typeface="Cambria Math" panose="02040503050406030204" pitchFamily="18" charset="0"/>
                        </a:rPr>
                        <m:t>=</m:t>
                      </m:r>
                      <m:r>
                        <a:rPr lang="en-AU" sz="2000" b="0" i="1" smtClean="0">
                          <a:latin typeface="Cambria Math" panose="02040503050406030204" pitchFamily="18" charset="0"/>
                          <a:ea typeface="Cambria Math" panose="02040503050406030204" pitchFamily="18" charset="0"/>
                        </a:rPr>
                        <m:t>𝜋</m:t>
                      </m:r>
                      <m:sSup>
                        <m:sSupPr>
                          <m:ctrlPr>
                            <a:rPr lang="en-AU" sz="2000" b="0" i="1" smtClean="0">
                              <a:latin typeface="Cambria Math" panose="02040503050406030204" pitchFamily="18" charset="0"/>
                              <a:ea typeface="Cambria Math" panose="02040503050406030204" pitchFamily="18" charset="0"/>
                            </a:rPr>
                          </m:ctrlPr>
                        </m:sSupPr>
                        <m:e>
                          <m:r>
                            <a:rPr lang="en-AU" sz="2000" b="0" i="1" smtClean="0">
                              <a:latin typeface="Cambria Math" panose="02040503050406030204" pitchFamily="18" charset="0"/>
                              <a:ea typeface="Cambria Math" panose="02040503050406030204" pitchFamily="18" charset="0"/>
                            </a:rPr>
                            <m:t>𝑟</m:t>
                          </m:r>
                        </m:e>
                        <m:sup>
                          <m:r>
                            <a:rPr lang="en-AU" sz="2000" b="0" i="1" smtClean="0">
                              <a:latin typeface="Cambria Math" panose="02040503050406030204" pitchFamily="18" charset="0"/>
                              <a:ea typeface="Cambria Math" panose="02040503050406030204" pitchFamily="18" charset="0"/>
                            </a:rPr>
                            <m:t>2</m:t>
                          </m:r>
                        </m:sup>
                      </m:sSup>
                      <m:r>
                        <a:rPr lang="en-AU" sz="2000" b="0" i="1" smtClean="0">
                          <a:latin typeface="Cambria Math" panose="02040503050406030204" pitchFamily="18" charset="0"/>
                        </a:rPr>
                        <m:t>h</m:t>
                      </m:r>
                    </m:oMath>
                  </m:oMathPara>
                </a14:m>
                <a:endParaRPr lang="en-AU" sz="2000" dirty="0"/>
              </a:p>
            </p:txBody>
          </p:sp>
        </mc:Choice>
        <mc:Fallback xmlns="">
          <p:sp>
            <p:nvSpPr>
              <p:cNvPr id="15" name="TextBox 14">
                <a:extLst>
                  <a:ext uri="{FF2B5EF4-FFF2-40B4-BE49-F238E27FC236}">
                    <a16:creationId xmlns:a16="http://schemas.microsoft.com/office/drawing/2014/main" id="{61A2D032-C90C-41FF-D905-522BFDBF9B4F}"/>
                  </a:ext>
                </a:extLst>
              </p:cNvPr>
              <p:cNvSpPr txBox="1">
                <a:spLocks noRot="1" noChangeAspect="1" noMove="1" noResize="1" noEditPoints="1" noAdjustHandles="1" noChangeArrowheads="1" noChangeShapeType="1" noTextEdit="1"/>
              </p:cNvSpPr>
              <p:nvPr/>
            </p:nvSpPr>
            <p:spPr>
              <a:xfrm>
                <a:off x="3046523" y="6142924"/>
                <a:ext cx="1304926" cy="369051"/>
              </a:xfrm>
              <a:prstGeom prst="rect">
                <a:avLst/>
              </a:prstGeom>
              <a:blipFill>
                <a:blip r:embed="rId9"/>
                <a:stretch>
                  <a:fillRect/>
                </a:stretch>
              </a:blipFill>
              <a:ln>
                <a:solidFill>
                  <a:schemeClr val="tx1"/>
                </a:solidFill>
              </a:ln>
            </p:spPr>
            <p:txBody>
              <a:bodyPr/>
              <a:lstStyle/>
              <a:p>
                <a:r>
                  <a:rPr lang="en-AU">
                    <a:noFill/>
                  </a:rPr>
                  <a:t> </a:t>
                </a:r>
              </a:p>
            </p:txBody>
          </p:sp>
        </mc:Fallback>
      </mc:AlternateContent>
      <p:pic>
        <p:nvPicPr>
          <p:cNvPr id="12" name="Picture 11" descr="A black and white drawing of a cone.">
            <a:extLst>
              <a:ext uri="{FF2B5EF4-FFF2-40B4-BE49-F238E27FC236}">
                <a16:creationId xmlns:a16="http://schemas.microsoft.com/office/drawing/2014/main" id="{04AB6577-1D8D-C908-ADC8-FA57EFE7C7D4}"/>
              </a:ext>
            </a:extLst>
          </p:cNvPr>
          <p:cNvPicPr>
            <a:picLocks noChangeAspect="1"/>
          </p:cNvPicPr>
          <p:nvPr/>
        </p:nvPicPr>
        <p:blipFill>
          <a:blip r:embed="rId16"/>
          <a:stretch>
            <a:fillRect/>
          </a:stretch>
        </p:blipFill>
        <p:spPr>
          <a:xfrm>
            <a:off x="9098275" y="4158000"/>
            <a:ext cx="2058539" cy="2448000"/>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FBBD296-5B04-7BAB-E646-959297426573}"/>
                  </a:ext>
                </a:extLst>
              </p:cNvPr>
              <p:cNvSpPr txBox="1"/>
              <p:nvPr/>
            </p:nvSpPr>
            <p:spPr>
              <a:xfrm>
                <a:off x="7136433" y="5947895"/>
                <a:ext cx="1409700" cy="619925"/>
              </a:xfrm>
              <a:prstGeom prst="rect">
                <a:avLst/>
              </a:prstGeom>
              <a:noFill/>
              <a:ln>
                <a:solidFill>
                  <a:schemeClr val="tx1"/>
                </a:solidFill>
              </a:ln>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𝑉</m:t>
                      </m:r>
                      <m: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1</m:t>
                          </m:r>
                        </m:num>
                        <m:den>
                          <m:r>
                            <a:rPr lang="en-AU" sz="2000" b="0" i="1" smtClean="0">
                              <a:latin typeface="Cambria Math" panose="02040503050406030204" pitchFamily="18" charset="0"/>
                            </a:rPr>
                            <m:t>3</m:t>
                          </m:r>
                        </m:den>
                      </m:f>
                      <m:r>
                        <a:rPr lang="en-AU" sz="2000" b="0" i="1" smtClean="0">
                          <a:latin typeface="Cambria Math" panose="02040503050406030204" pitchFamily="18" charset="0"/>
                          <a:ea typeface="Cambria Math" panose="02040503050406030204" pitchFamily="18" charset="0"/>
                        </a:rPr>
                        <m:t>𝜋</m:t>
                      </m:r>
                      <m:sSup>
                        <m:sSupPr>
                          <m:ctrlPr>
                            <a:rPr lang="en-AU" sz="2000" b="0" i="1" smtClean="0">
                              <a:latin typeface="Cambria Math" panose="02040503050406030204" pitchFamily="18" charset="0"/>
                              <a:ea typeface="Cambria Math" panose="02040503050406030204" pitchFamily="18" charset="0"/>
                            </a:rPr>
                          </m:ctrlPr>
                        </m:sSupPr>
                        <m:e>
                          <m:r>
                            <a:rPr lang="en-AU" sz="2000" b="0" i="1" smtClean="0">
                              <a:latin typeface="Cambria Math" panose="02040503050406030204" pitchFamily="18" charset="0"/>
                              <a:ea typeface="Cambria Math" panose="02040503050406030204" pitchFamily="18" charset="0"/>
                            </a:rPr>
                            <m:t>𝑟</m:t>
                          </m:r>
                        </m:e>
                        <m:sup>
                          <m:r>
                            <a:rPr lang="en-AU" sz="2000" b="0" i="1" smtClean="0">
                              <a:latin typeface="Cambria Math" panose="02040503050406030204" pitchFamily="18" charset="0"/>
                              <a:ea typeface="Cambria Math" panose="02040503050406030204" pitchFamily="18" charset="0"/>
                            </a:rPr>
                            <m:t>2</m:t>
                          </m:r>
                        </m:sup>
                      </m:sSup>
                      <m:r>
                        <a:rPr lang="en-AU" sz="2000" b="0" i="1" smtClean="0">
                          <a:latin typeface="Cambria Math" panose="02040503050406030204" pitchFamily="18" charset="0"/>
                        </a:rPr>
                        <m:t>h</m:t>
                      </m:r>
                    </m:oMath>
                  </m:oMathPara>
                </a14:m>
                <a:endParaRPr lang="en-AU" sz="2000" dirty="0"/>
              </a:p>
            </p:txBody>
          </p:sp>
        </mc:Choice>
        <mc:Fallback xmlns="">
          <p:sp>
            <p:nvSpPr>
              <p:cNvPr id="16" name="TextBox 15">
                <a:extLst>
                  <a:ext uri="{FF2B5EF4-FFF2-40B4-BE49-F238E27FC236}">
                    <a16:creationId xmlns:a16="http://schemas.microsoft.com/office/drawing/2014/main" id="{DFBBD296-5B04-7BAB-E646-959297426573}"/>
                  </a:ext>
                </a:extLst>
              </p:cNvPr>
              <p:cNvSpPr txBox="1">
                <a:spLocks noRot="1" noChangeAspect="1" noMove="1" noResize="1" noEditPoints="1" noAdjustHandles="1" noChangeArrowheads="1" noChangeShapeType="1" noTextEdit="1"/>
              </p:cNvSpPr>
              <p:nvPr/>
            </p:nvSpPr>
            <p:spPr>
              <a:xfrm>
                <a:off x="7136433" y="5947895"/>
                <a:ext cx="1409700" cy="619925"/>
              </a:xfrm>
              <a:prstGeom prst="rect">
                <a:avLst/>
              </a:prstGeom>
              <a:blipFill>
                <a:blip r:embed="rId10"/>
                <a:stretch>
                  <a:fillRect/>
                </a:stretch>
              </a:blipFill>
              <a:ln>
                <a:solidFill>
                  <a:schemeClr val="tx1"/>
                </a:solidFill>
              </a:ln>
            </p:spPr>
            <p:txBody>
              <a:bodyPr/>
              <a:lstStyle/>
              <a:p>
                <a:r>
                  <a:rPr lang="en-AU">
                    <a:noFill/>
                  </a:rPr>
                  <a:t> </a:t>
                </a:r>
              </a:p>
            </p:txBody>
          </p:sp>
        </mc:Fallback>
      </mc:AlternateContent>
      <p:sp>
        <p:nvSpPr>
          <p:cNvPr id="13" name="TextBox 12">
            <a:extLst>
              <a:ext uri="{FF2B5EF4-FFF2-40B4-BE49-F238E27FC236}">
                <a16:creationId xmlns:a16="http://schemas.microsoft.com/office/drawing/2014/main" id="{8A0D0396-B34D-1064-503E-6058DDC03F58}"/>
              </a:ext>
            </a:extLst>
          </p:cNvPr>
          <p:cNvSpPr txBox="1"/>
          <p:nvPr/>
        </p:nvSpPr>
        <p:spPr>
          <a:xfrm>
            <a:off x="4296307" y="4456900"/>
            <a:ext cx="3398914" cy="644651"/>
          </a:xfrm>
          <a:prstGeom prst="rect">
            <a:avLst/>
          </a:prstGeom>
          <a:noFill/>
        </p:spPr>
        <p:txBody>
          <a:bodyPr wrap="square" lIns="0" tIns="0" rIns="0" bIns="0" rtlCol="0">
            <a:noAutofit/>
          </a:bodyPr>
          <a:lstStyle/>
          <a:p>
            <a:pPr marL="285750" indent="-285750" algn="l">
              <a:buFont typeface="Arial" panose="020B0604020202020204" pitchFamily="34" charset="0"/>
              <a:buChar char="•"/>
            </a:pPr>
            <a:r>
              <a:rPr lang="en-AU" sz="1800" dirty="0"/>
              <a:t>same size base</a:t>
            </a:r>
          </a:p>
          <a:p>
            <a:pPr marL="285750" indent="-285750" algn="l">
              <a:buFont typeface="Arial" panose="020B0604020202020204" pitchFamily="34" charset="0"/>
              <a:buChar char="•"/>
            </a:pPr>
            <a:r>
              <a:rPr lang="en-AU" sz="1800" dirty="0"/>
              <a:t>same perpendicular height</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57DAF4AA-C7ED-EB0D-3D6F-CC797CFF724E}"/>
                  </a:ext>
                </a:extLst>
              </p:cNvPr>
              <p:cNvSpPr txBox="1"/>
              <p:nvPr/>
            </p:nvSpPr>
            <p:spPr>
              <a:xfrm>
                <a:off x="4296307" y="5067351"/>
                <a:ext cx="3398914" cy="745975"/>
              </a:xfrm>
              <a:prstGeom prst="rect">
                <a:avLst/>
              </a:prstGeom>
              <a:noFill/>
            </p:spPr>
            <p:txBody>
              <a:bodyPr wrap="square" lIns="0" tIns="0" rIns="0" bIns="0" rtlCol="0">
                <a:noAutofit/>
              </a:bodyPr>
              <a:lstStyle/>
              <a:p>
                <a:pPr marL="285750" indent="-285750">
                  <a:buFont typeface="Arial" panose="020B0604020202020204" pitchFamily="34" charset="0"/>
                  <a:buChar char="•"/>
                </a:pPr>
                <a:r>
                  <a:rPr lang="en-AU" sz="1800" dirty="0"/>
                  <a:t>3 cones fill one cylinder, so a cone is </a:t>
                </a:r>
                <a14:m>
                  <m:oMath xmlns:m="http://schemas.openxmlformats.org/officeDocument/2006/math">
                    <m:f>
                      <m:fPr>
                        <m:ctrlPr>
                          <a:rPr lang="en-AU" sz="1800" i="1">
                            <a:latin typeface="Cambria Math" panose="02040503050406030204" pitchFamily="18" charset="0"/>
                          </a:rPr>
                        </m:ctrlPr>
                      </m:fPr>
                      <m:num>
                        <m:r>
                          <a:rPr lang="en-AU" sz="1800" i="1">
                            <a:latin typeface="Cambria Math" panose="02040503050406030204" pitchFamily="18" charset="0"/>
                          </a:rPr>
                          <m:t>1</m:t>
                        </m:r>
                      </m:num>
                      <m:den>
                        <m:r>
                          <a:rPr lang="en-AU" sz="1800" i="1">
                            <a:latin typeface="Cambria Math" panose="02040503050406030204" pitchFamily="18" charset="0"/>
                          </a:rPr>
                          <m:t>3</m:t>
                        </m:r>
                      </m:den>
                    </m:f>
                  </m:oMath>
                </a14:m>
                <a:r>
                  <a:rPr lang="en-AU" sz="1800" dirty="0"/>
                  <a:t> of the cylinder</a:t>
                </a:r>
              </a:p>
              <a:p>
                <a:pPr marL="285750" indent="-285750" algn="l">
                  <a:buFont typeface="Arial" panose="020B0604020202020204" pitchFamily="34" charset="0"/>
                  <a:buChar char="•"/>
                </a:pPr>
                <a:endParaRPr lang="en-AU" sz="1800" dirty="0"/>
              </a:p>
            </p:txBody>
          </p:sp>
        </mc:Choice>
        <mc:Fallback xmlns="">
          <p:sp>
            <p:nvSpPr>
              <p:cNvPr id="27" name="TextBox 26">
                <a:extLst>
                  <a:ext uri="{FF2B5EF4-FFF2-40B4-BE49-F238E27FC236}">
                    <a16:creationId xmlns:a16="http://schemas.microsoft.com/office/drawing/2014/main" id="{57DAF4AA-C7ED-EB0D-3D6F-CC797CFF724E}"/>
                  </a:ext>
                </a:extLst>
              </p:cNvPr>
              <p:cNvSpPr txBox="1">
                <a:spLocks noRot="1" noChangeAspect="1" noMove="1" noResize="1" noEditPoints="1" noAdjustHandles="1" noChangeArrowheads="1" noChangeShapeType="1" noTextEdit="1"/>
              </p:cNvSpPr>
              <p:nvPr/>
            </p:nvSpPr>
            <p:spPr>
              <a:xfrm>
                <a:off x="4296307" y="5067351"/>
                <a:ext cx="3398914" cy="745975"/>
              </a:xfrm>
              <a:prstGeom prst="rect">
                <a:avLst/>
              </a:prstGeom>
              <a:blipFill>
                <a:blip r:embed="rId17"/>
                <a:stretch>
                  <a:fillRect l="-3950" t="-10569" r="-539"/>
                </a:stretch>
              </a:blipFill>
            </p:spPr>
            <p:txBody>
              <a:bodyPr/>
              <a:lstStyle/>
              <a:p>
                <a:r>
                  <a:rPr lang="en-AU">
                    <a:noFill/>
                  </a:rPr>
                  <a:t> </a:t>
                </a:r>
              </a:p>
            </p:txBody>
          </p:sp>
        </mc:Fallback>
      </mc:AlternateContent>
      <p:sp>
        <p:nvSpPr>
          <p:cNvPr id="24" name="Arrow: Right 23">
            <a:extLst>
              <a:ext uri="{FF2B5EF4-FFF2-40B4-BE49-F238E27FC236}">
                <a16:creationId xmlns:a16="http://schemas.microsoft.com/office/drawing/2014/main" id="{078BA056-9994-C6A4-B202-F825257C0AE1}"/>
              </a:ext>
              <a:ext uri="{C183D7F6-B498-43B3-948B-1728B52AA6E4}">
                <adec:decorative xmlns:adec="http://schemas.microsoft.com/office/drawing/2017/decorative" val="1"/>
              </a:ext>
            </a:extLst>
          </p:cNvPr>
          <p:cNvSpPr/>
          <p:nvPr/>
        </p:nvSpPr>
        <p:spPr>
          <a:xfrm rot="1537973">
            <a:off x="8070449" y="4756510"/>
            <a:ext cx="828000" cy="180000"/>
          </a:xfrm>
          <a:prstGeom prst="rightArrow">
            <a:avLst>
              <a:gd name="adj1" fmla="val 50000"/>
              <a:gd name="adj2" fmla="val 69771"/>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Arrow: Right 24">
            <a:extLst>
              <a:ext uri="{FF2B5EF4-FFF2-40B4-BE49-F238E27FC236}">
                <a16:creationId xmlns:a16="http://schemas.microsoft.com/office/drawing/2014/main" id="{0250193F-6E91-8A33-59B2-1F42E2863026}"/>
              </a:ext>
              <a:ext uri="{C183D7F6-B498-43B3-948B-1728B52AA6E4}">
                <adec:decorative xmlns:adec="http://schemas.microsoft.com/office/drawing/2017/decorative" val="1"/>
              </a:ext>
            </a:extLst>
          </p:cNvPr>
          <p:cNvSpPr/>
          <p:nvPr/>
        </p:nvSpPr>
        <p:spPr>
          <a:xfrm rot="20062027" flipH="1">
            <a:off x="3318492" y="4756510"/>
            <a:ext cx="828000" cy="180000"/>
          </a:xfrm>
          <a:prstGeom prst="rightArrow">
            <a:avLst>
              <a:gd name="adj1" fmla="val 50000"/>
              <a:gd name="adj2" fmla="val 69771"/>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1697E75B-442B-6A84-5958-98ECF08B595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170487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7" grpId="0"/>
      <p:bldP spid="26" grpId="0"/>
      <p:bldP spid="20" grpId="0" animBg="1"/>
      <p:bldP spid="21" grpId="0" animBg="1"/>
      <p:bldP spid="15" grpId="0" animBg="1"/>
      <p:bldP spid="16" grpId="0" animBg="1"/>
      <p:bldP spid="13" grpId="0"/>
      <p:bldP spid="27" grpId="0"/>
      <p:bldP spid="2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423F1-6217-AA87-C944-2F28426BE49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0C51C63-1642-0B92-9BC0-B021DE62E27D}"/>
              </a:ext>
            </a:extLst>
          </p:cNvPr>
          <p:cNvSpPr>
            <a:spLocks noGrp="1"/>
          </p:cNvSpPr>
          <p:nvPr>
            <p:ph type="title"/>
          </p:nvPr>
        </p:nvSpPr>
        <p:spPr>
          <a:xfrm>
            <a:off x="360000" y="360000"/>
            <a:ext cx="11484000" cy="545601"/>
          </a:xfrm>
        </p:spPr>
        <p:txBody>
          <a:bodyPr anchor="t">
            <a:normAutofit/>
          </a:bodyPr>
          <a:lstStyle/>
          <a:p>
            <a:r>
              <a:rPr lang="en-AU"/>
              <a:t>What do you notice? What do you wonder?</a:t>
            </a:r>
          </a:p>
        </p:txBody>
      </p:sp>
      <p:pic>
        <p:nvPicPr>
          <p:cNvPr id="1026" name="Picture 2" descr="A silver fertiliser spreader on a red tractor. The spreader is in the shape of an inverted pyramid.">
            <a:extLst>
              <a:ext uri="{FF2B5EF4-FFF2-40B4-BE49-F238E27FC236}">
                <a16:creationId xmlns:a16="http://schemas.microsoft.com/office/drawing/2014/main" id="{40AC1477-7246-A37D-5EC3-AECAE869FF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999" y="1703672"/>
            <a:ext cx="2832000" cy="424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A7832B6-C65A-AE58-E2B0-6974A11FA0A7}"/>
              </a:ext>
              <a:ext uri="{C183D7F6-B498-43B3-948B-1728B52AA6E4}">
                <adec:decorative xmlns:adec="http://schemas.microsoft.com/office/drawing/2017/decorative" val="1"/>
              </a:ext>
            </a:extLst>
          </p:cNvPr>
          <p:cNvSpPr txBox="1"/>
          <p:nvPr/>
        </p:nvSpPr>
        <p:spPr>
          <a:xfrm>
            <a:off x="285826" y="5910415"/>
            <a:ext cx="2906173" cy="507831"/>
          </a:xfrm>
          <a:prstGeom prst="rect">
            <a:avLst/>
          </a:prstGeom>
          <a:noFill/>
        </p:spPr>
        <p:txBody>
          <a:bodyPr wrap="square">
            <a:spAutoFit/>
          </a:bodyPr>
          <a:lstStyle/>
          <a:p>
            <a:r>
              <a:rPr lang="en-AU" sz="900"/>
              <a:t>"</a:t>
            </a:r>
            <a:r>
              <a:rPr lang="en-AU" sz="900">
                <a:hlinkClick r:id="rId4"/>
              </a:rPr>
              <a:t>Teagle fertiliser spreader on BMC tractor at Bath 2011 - 8264</a:t>
            </a:r>
            <a:r>
              <a:rPr lang="en-AU" sz="900"/>
              <a:t>" by </a:t>
            </a:r>
            <a:r>
              <a:rPr lang="en-AU" sz="900">
                <a:hlinkClick r:id="rId5"/>
              </a:rPr>
              <a:t>BulldozerD11</a:t>
            </a:r>
            <a:r>
              <a:rPr lang="en-AU" sz="900"/>
              <a:t> is licensed under </a:t>
            </a:r>
            <a:r>
              <a:rPr lang="en-AU" sz="900">
                <a:hlinkClick r:id="rId6"/>
              </a:rPr>
              <a:t>CC BY-SA 3.0</a:t>
            </a:r>
            <a:r>
              <a:rPr lang="en-AU" sz="900"/>
              <a:t>.</a:t>
            </a:r>
            <a:endParaRPr lang="en-AU" sz="100"/>
          </a:p>
        </p:txBody>
      </p:sp>
      <p:pic>
        <p:nvPicPr>
          <p:cNvPr id="6" name="Picture 5" descr="A photo of a red agricultural fertiliser spreader with a black supporting brace. The spreader is in the shape of a cone pointing down.">
            <a:extLst>
              <a:ext uri="{FF2B5EF4-FFF2-40B4-BE49-F238E27FC236}">
                <a16:creationId xmlns:a16="http://schemas.microsoft.com/office/drawing/2014/main" id="{C378D7F9-91DD-F289-2F98-111A5C05798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6819896" y="1703672"/>
            <a:ext cx="3604829" cy="4464000"/>
          </a:xfrm>
          <a:prstGeom prst="rect">
            <a:avLst/>
          </a:prstGeom>
        </p:spPr>
      </p:pic>
      <p:sp>
        <p:nvSpPr>
          <p:cNvPr id="3" name="Slide Number Placeholder 2">
            <a:extLst>
              <a:ext uri="{FF2B5EF4-FFF2-40B4-BE49-F238E27FC236}">
                <a16:creationId xmlns:a16="http://schemas.microsoft.com/office/drawing/2014/main" id="{746ABB5D-FA5F-75AE-0F9B-90D9114E148D}"/>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7</a:t>
            </a:fld>
            <a:endParaRPr lang="en-AU"/>
          </a:p>
        </p:txBody>
      </p:sp>
    </p:spTree>
    <p:extLst>
      <p:ext uri="{BB962C8B-B14F-4D97-AF65-F5344CB8AC3E}">
        <p14:creationId xmlns:p14="http://schemas.microsoft.com/office/powerpoint/2010/main" val="883554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B430020-AFB0-FC4E-667A-80F4AEC47036}"/>
              </a:ext>
            </a:extLst>
          </p:cNvPr>
          <p:cNvSpPr>
            <a:spLocks noGrp="1"/>
          </p:cNvSpPr>
          <p:nvPr>
            <p:ph type="title"/>
          </p:nvPr>
        </p:nvSpPr>
        <p:spPr/>
        <p:txBody>
          <a:bodyPr/>
          <a:lstStyle/>
          <a:p>
            <a:r>
              <a:rPr lang="en-AU"/>
              <a:t>Volume of a pyramid</a:t>
            </a:r>
          </a:p>
        </p:txBody>
      </p:sp>
      <p:sp>
        <p:nvSpPr>
          <p:cNvPr id="8" name="Text Placeholder 7">
            <a:extLst>
              <a:ext uri="{FF2B5EF4-FFF2-40B4-BE49-F238E27FC236}">
                <a16:creationId xmlns:a16="http://schemas.microsoft.com/office/drawing/2014/main" id="{673234DA-7512-67C7-74E5-CF527AEF79F2}"/>
              </a:ext>
            </a:extLst>
          </p:cNvPr>
          <p:cNvSpPr>
            <a:spLocks noGrp="1"/>
          </p:cNvSpPr>
          <p:nvPr>
            <p:ph type="body" sz="quarter" idx="18"/>
          </p:nvPr>
        </p:nvSpPr>
        <p:spPr/>
        <p:txBody>
          <a:bodyPr/>
          <a:lstStyle/>
          <a:p>
            <a:r>
              <a:rPr lang="en-AU"/>
              <a:t>Fertiliser spreader</a:t>
            </a:r>
          </a:p>
        </p:txBody>
      </p:sp>
      <p:sp>
        <p:nvSpPr>
          <p:cNvPr id="6" name="TextBox 5">
            <a:extLst>
              <a:ext uri="{FF2B5EF4-FFF2-40B4-BE49-F238E27FC236}">
                <a16:creationId xmlns:a16="http://schemas.microsoft.com/office/drawing/2014/main" id="{A577BBCC-5D87-6E9B-62AC-24A31EB7E762}"/>
              </a:ext>
            </a:extLst>
          </p:cNvPr>
          <p:cNvSpPr txBox="1"/>
          <p:nvPr/>
        </p:nvSpPr>
        <p:spPr>
          <a:xfrm>
            <a:off x="1085740" y="1538426"/>
            <a:ext cx="3314700" cy="1080000"/>
          </a:xfrm>
          <a:prstGeom prst="rect">
            <a:avLst/>
          </a:prstGeom>
          <a:noFill/>
          <a:ln w="28575">
            <a:solidFill>
              <a:srgbClr val="C00000"/>
            </a:solidFill>
          </a:ln>
        </p:spPr>
        <p:txBody>
          <a:bodyPr wrap="square" lIns="0" tIns="0" rIns="0" bIns="0" rtlCol="0">
            <a:noAutofit/>
          </a:bodyPr>
          <a:lstStyle/>
          <a:p>
            <a:pPr algn="ctr">
              <a:spcBef>
                <a:spcPts val="600"/>
              </a:spcBef>
              <a:spcAft>
                <a:spcPts val="600"/>
              </a:spcAft>
            </a:pPr>
            <a:r>
              <a:rPr lang="en-AU" sz="1800" dirty="0" err="1"/>
              <a:t>Farmwell</a:t>
            </a:r>
            <a:endParaRPr lang="en-AU" sz="1800" dirty="0"/>
          </a:p>
          <a:p>
            <a:pPr algn="ctr">
              <a:spcBef>
                <a:spcPts val="600"/>
              </a:spcBef>
              <a:spcAft>
                <a:spcPts val="600"/>
              </a:spcAft>
            </a:pPr>
            <a:r>
              <a:rPr lang="en-AU" sz="1800" dirty="0"/>
              <a:t>Our new spreader holds more, to help you </a:t>
            </a:r>
            <a:r>
              <a:rPr lang="en-AU" sz="1800"/>
              <a:t>save time!</a:t>
            </a:r>
            <a:endParaRPr lang="en-AU" sz="1800" dirty="0"/>
          </a:p>
        </p:txBody>
      </p:sp>
      <p:grpSp>
        <p:nvGrpSpPr>
          <p:cNvPr id="4" name="Group 3" descr="A drawing of a fertiliser spreader with a red inverted cone, a grey supporting frame and black wheels. An arrow along the edge of the cone indicates the length from the rim of the cone to the point is 60 centimetres and an arrow above the cone indicates the width or diameter of the cone is 30 centimetres.">
            <a:extLst>
              <a:ext uri="{FF2B5EF4-FFF2-40B4-BE49-F238E27FC236}">
                <a16:creationId xmlns:a16="http://schemas.microsoft.com/office/drawing/2014/main" id="{1E6C5AF8-F6F4-0C3D-93A8-5B4CB8BA03E4}"/>
              </a:ext>
            </a:extLst>
          </p:cNvPr>
          <p:cNvGrpSpPr/>
          <p:nvPr/>
        </p:nvGrpSpPr>
        <p:grpSpPr>
          <a:xfrm>
            <a:off x="1205900" y="2770564"/>
            <a:ext cx="3127964" cy="3811506"/>
            <a:chOff x="986825" y="1892455"/>
            <a:chExt cx="3127964" cy="3811506"/>
          </a:xfrm>
        </p:grpSpPr>
        <p:pic>
          <p:nvPicPr>
            <p:cNvPr id="3" name="Picture 2" descr="A drawing to represent a fertiliser spreader. It has black wheels with a grey platform and frame supporting a red inverted cone that has a diameter of 30 centimetres and a length of 60 centimetres. There is a grey handle.">
              <a:extLst>
                <a:ext uri="{FF2B5EF4-FFF2-40B4-BE49-F238E27FC236}">
                  <a16:creationId xmlns:a16="http://schemas.microsoft.com/office/drawing/2014/main" id="{0DE9BCF5-998B-B7E1-7E64-CE738CC3263F}"/>
                </a:ext>
              </a:extLst>
            </p:cNvPr>
            <p:cNvPicPr>
              <a:picLocks noChangeAspect="1"/>
            </p:cNvPicPr>
            <p:nvPr/>
          </p:nvPicPr>
          <p:blipFill>
            <a:blip r:embed="rId2"/>
            <a:stretch>
              <a:fillRect/>
            </a:stretch>
          </p:blipFill>
          <p:spPr>
            <a:xfrm>
              <a:off x="1481463" y="2182996"/>
              <a:ext cx="2633326" cy="3520965"/>
            </a:xfrm>
            <a:prstGeom prst="rect">
              <a:avLst/>
            </a:prstGeom>
          </p:spPr>
        </p:pic>
        <p:cxnSp>
          <p:nvCxnSpPr>
            <p:cNvPr id="9" name="Straight Arrow Connector 8" descr="An arrow from the rim of the cone along the edge to the point of the cone. A measurement nearby indicates the length is 60 centimetres.">
              <a:extLst>
                <a:ext uri="{FF2B5EF4-FFF2-40B4-BE49-F238E27FC236}">
                  <a16:creationId xmlns:a16="http://schemas.microsoft.com/office/drawing/2014/main" id="{F399A2DD-DB59-3AE1-082D-1FE3467E7952}"/>
                </a:ext>
                <a:ext uri="{C183D7F6-B498-43B3-948B-1728B52AA6E4}">
                  <adec:decorative xmlns:adec="http://schemas.microsoft.com/office/drawing/2017/decorative" val="0"/>
                </a:ext>
              </a:extLst>
            </p:cNvPr>
            <p:cNvCxnSpPr>
              <a:cxnSpLocks/>
            </p:cNvCxnSpPr>
            <p:nvPr/>
          </p:nvCxnSpPr>
          <p:spPr>
            <a:xfrm>
              <a:off x="1572613" y="2567558"/>
              <a:ext cx="792000" cy="1575195"/>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descr="A double ended arrow above the cone indicating the width of the cone, its diameter, is 30 centimetres.">
              <a:extLst>
                <a:ext uri="{FF2B5EF4-FFF2-40B4-BE49-F238E27FC236}">
                  <a16:creationId xmlns:a16="http://schemas.microsoft.com/office/drawing/2014/main" id="{F14F01D4-B195-9D0D-90DB-E70F601B9C2C}"/>
                </a:ext>
                <a:ext uri="{C183D7F6-B498-43B3-948B-1728B52AA6E4}">
                  <adec:decorative xmlns:adec="http://schemas.microsoft.com/office/drawing/2017/decorative" val="0"/>
                </a:ext>
              </a:extLst>
            </p:cNvPr>
            <p:cNvCxnSpPr/>
            <p:nvPr/>
          </p:nvCxnSpPr>
          <p:spPr>
            <a:xfrm>
              <a:off x="1585371" y="2172607"/>
              <a:ext cx="1766454"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D013B68-B9F0-FF5A-CAF2-1D89B724594E}"/>
                    </a:ext>
                  </a:extLst>
                </p:cNvPr>
                <p:cNvSpPr txBox="1"/>
                <p:nvPr/>
              </p:nvSpPr>
              <p:spPr>
                <a:xfrm>
                  <a:off x="986825" y="2847582"/>
                  <a:ext cx="716973" cy="426027"/>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i="1" dirty="0" smtClean="0">
                            <a:latin typeface="Cambria Math" panose="02040503050406030204" pitchFamily="18" charset="0"/>
                          </a:rPr>
                          <m:t>60 </m:t>
                        </m:r>
                        <m:r>
                          <m:rPr>
                            <m:nor/>
                          </m:rPr>
                          <a:rPr lang="en-AU" sz="1800" i="0" dirty="0" smtClean="0">
                            <a:latin typeface="Cambria Math" panose="02040503050406030204" pitchFamily="18" charset="0"/>
                          </a:rPr>
                          <m:t>cm</m:t>
                        </m:r>
                      </m:oMath>
                    </m:oMathPara>
                  </a14:m>
                  <a:endParaRPr dirty="0"/>
                </a:p>
              </p:txBody>
            </p:sp>
          </mc:Choice>
          <mc:Fallback xmlns="">
            <p:sp>
              <p:nvSpPr>
                <p:cNvPr id="11" name="TextBox 10">
                  <a:extLst>
                    <a:ext uri="{FF2B5EF4-FFF2-40B4-BE49-F238E27FC236}">
                      <a16:creationId xmlns:a16="http://schemas.microsoft.com/office/drawing/2014/main" id="{3D013B68-B9F0-FF5A-CAF2-1D89B724594E}"/>
                    </a:ext>
                  </a:extLst>
                </p:cNvPr>
                <p:cNvSpPr txBox="1">
                  <a:spLocks noRot="1" noChangeAspect="1" noMove="1" noResize="1" noEditPoints="1" noAdjustHandles="1" noChangeArrowheads="1" noChangeShapeType="1" noTextEdit="1"/>
                </p:cNvSpPr>
                <p:nvPr/>
              </p:nvSpPr>
              <p:spPr>
                <a:xfrm>
                  <a:off x="986825" y="2847582"/>
                  <a:ext cx="716973" cy="426027"/>
                </a:xfrm>
                <a:prstGeom prst="rect">
                  <a:avLst/>
                </a:prstGeom>
                <a:blipFill>
                  <a:blip r:embed="rId3"/>
                  <a:stretch>
                    <a:fillRect l="-3419" r="-170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24A4AC4-9A81-47E1-7DE4-B0959F9B2981}"/>
                    </a:ext>
                  </a:extLst>
                </p:cNvPr>
                <p:cNvSpPr txBox="1"/>
                <p:nvPr/>
              </p:nvSpPr>
              <p:spPr>
                <a:xfrm>
                  <a:off x="2165529" y="1892455"/>
                  <a:ext cx="716973" cy="426027"/>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dirty="0" smtClean="0">
                            <a:latin typeface="Cambria Math" panose="02040503050406030204" pitchFamily="18" charset="0"/>
                          </a:rPr>
                          <m:t>3</m:t>
                        </m:r>
                        <m:r>
                          <a:rPr lang="en-AU" sz="1800" i="1" dirty="0" smtClean="0">
                            <a:latin typeface="Cambria Math" panose="02040503050406030204" pitchFamily="18" charset="0"/>
                          </a:rPr>
                          <m:t>0 </m:t>
                        </m:r>
                        <m:r>
                          <m:rPr>
                            <m:nor/>
                          </m:rPr>
                          <a:rPr lang="en-AU" sz="1800" i="0" dirty="0" smtClean="0">
                            <a:latin typeface="Cambria Math" panose="02040503050406030204" pitchFamily="18" charset="0"/>
                          </a:rPr>
                          <m:t>cm</m:t>
                        </m:r>
                      </m:oMath>
                    </m:oMathPara>
                  </a14:m>
                  <a:endParaRPr dirty="0"/>
                </a:p>
              </p:txBody>
            </p:sp>
          </mc:Choice>
          <mc:Fallback xmlns="">
            <p:sp>
              <p:nvSpPr>
                <p:cNvPr id="15" name="TextBox 14">
                  <a:extLst>
                    <a:ext uri="{FF2B5EF4-FFF2-40B4-BE49-F238E27FC236}">
                      <a16:creationId xmlns:a16="http://schemas.microsoft.com/office/drawing/2014/main" id="{324A4AC4-9A81-47E1-7DE4-B0959F9B2981}"/>
                    </a:ext>
                  </a:extLst>
                </p:cNvPr>
                <p:cNvSpPr txBox="1">
                  <a:spLocks noRot="1" noChangeAspect="1" noMove="1" noResize="1" noEditPoints="1" noAdjustHandles="1" noChangeArrowheads="1" noChangeShapeType="1" noTextEdit="1"/>
                </p:cNvSpPr>
                <p:nvPr/>
              </p:nvSpPr>
              <p:spPr>
                <a:xfrm>
                  <a:off x="2165529" y="1892455"/>
                  <a:ext cx="716973" cy="426027"/>
                </a:xfrm>
                <a:prstGeom prst="rect">
                  <a:avLst/>
                </a:prstGeom>
                <a:blipFill>
                  <a:blip r:embed="rId4"/>
                  <a:stretch>
                    <a:fillRect l="-2542" r="-847"/>
                  </a:stretch>
                </a:blipFill>
              </p:spPr>
              <p:txBody>
                <a:bodyPr/>
                <a:lstStyle/>
                <a:p>
                  <a:r>
                    <a:rPr lang="en-AU">
                      <a:noFill/>
                    </a:rPr>
                    <a:t> </a:t>
                  </a:r>
                </a:p>
              </p:txBody>
            </p:sp>
          </mc:Fallback>
        </mc:AlternateContent>
      </p:grpSp>
      <p:sp>
        <p:nvSpPr>
          <p:cNvPr id="10" name="TextBox 9">
            <a:extLst>
              <a:ext uri="{FF2B5EF4-FFF2-40B4-BE49-F238E27FC236}">
                <a16:creationId xmlns:a16="http://schemas.microsoft.com/office/drawing/2014/main" id="{4646085C-467F-B8DA-02E0-7AA7A186CC4B}"/>
              </a:ext>
            </a:extLst>
          </p:cNvPr>
          <p:cNvSpPr txBox="1"/>
          <p:nvPr/>
        </p:nvSpPr>
        <p:spPr>
          <a:xfrm>
            <a:off x="6781789" y="1538426"/>
            <a:ext cx="3193605" cy="1080000"/>
          </a:xfrm>
          <a:prstGeom prst="rect">
            <a:avLst/>
          </a:prstGeom>
          <a:noFill/>
          <a:ln w="28575">
            <a:solidFill>
              <a:srgbClr val="C00000"/>
            </a:solidFill>
          </a:ln>
        </p:spPr>
        <p:txBody>
          <a:bodyPr wrap="square" lIns="0" tIns="0" rIns="0" bIns="0" rtlCol="0">
            <a:noAutofit/>
          </a:bodyPr>
          <a:lstStyle/>
          <a:p>
            <a:pPr algn="ctr">
              <a:spcBef>
                <a:spcPts val="600"/>
              </a:spcBef>
              <a:spcAft>
                <a:spcPts val="600"/>
              </a:spcAft>
            </a:pPr>
            <a:r>
              <a:rPr lang="en-AU" sz="1800" dirty="0" err="1"/>
              <a:t>Spreadwell</a:t>
            </a:r>
            <a:endParaRPr lang="en-AU" sz="1800" dirty="0"/>
          </a:p>
          <a:p>
            <a:pPr algn="ctr">
              <a:spcBef>
                <a:spcPts val="600"/>
              </a:spcBef>
              <a:spcAft>
                <a:spcPts val="600"/>
              </a:spcAft>
            </a:pPr>
            <a:r>
              <a:rPr lang="en-AU" sz="1800" dirty="0"/>
              <a:t>Maximum volume and convenience!</a:t>
            </a:r>
          </a:p>
        </p:txBody>
      </p:sp>
      <p:sp>
        <p:nvSpPr>
          <p:cNvPr id="2" name="Slide Number Placeholder 1">
            <a:extLst>
              <a:ext uri="{FF2B5EF4-FFF2-40B4-BE49-F238E27FC236}">
                <a16:creationId xmlns:a16="http://schemas.microsoft.com/office/drawing/2014/main" id="{6E565DED-E29D-9F2D-20EE-325C31FC34B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grpSp>
        <p:nvGrpSpPr>
          <p:cNvPr id="22" name="Group 21" descr="A picture of a fertiliser spreader. It has a blue inverted pyramid with black edges and is contained in a black frame with wheels and a handle. The opening of the spreader is a square with sides of 30 centimetres and the pyramid has a perpendicular height of 60 centimetres.">
            <a:extLst>
              <a:ext uri="{FF2B5EF4-FFF2-40B4-BE49-F238E27FC236}">
                <a16:creationId xmlns:a16="http://schemas.microsoft.com/office/drawing/2014/main" id="{9773D113-0793-DB10-1776-B8A089A13F7D}"/>
              </a:ext>
            </a:extLst>
          </p:cNvPr>
          <p:cNvGrpSpPr/>
          <p:nvPr/>
        </p:nvGrpSpPr>
        <p:grpSpPr>
          <a:xfrm>
            <a:off x="7111882" y="2770564"/>
            <a:ext cx="3546716" cy="3892586"/>
            <a:chOff x="7111882" y="2770564"/>
            <a:chExt cx="3546716" cy="3892586"/>
          </a:xfrm>
        </p:grpSpPr>
        <p:pic>
          <p:nvPicPr>
            <p:cNvPr id="5" name="Picture 4">
              <a:extLst>
                <a:ext uri="{FF2B5EF4-FFF2-40B4-BE49-F238E27FC236}">
                  <a16:creationId xmlns:a16="http://schemas.microsoft.com/office/drawing/2014/main" id="{2B39007D-C3F7-5FBE-4C6F-236B4A24500E}"/>
                </a:ext>
              </a:extLst>
            </p:cNvPr>
            <p:cNvPicPr>
              <a:picLocks noChangeAspect="1"/>
            </p:cNvPicPr>
            <p:nvPr/>
          </p:nvPicPr>
          <p:blipFill>
            <a:blip r:embed="rId5"/>
            <a:stretch>
              <a:fillRect/>
            </a:stretch>
          </p:blipFill>
          <p:spPr>
            <a:xfrm>
              <a:off x="7111882" y="2770564"/>
              <a:ext cx="2863512" cy="3892586"/>
            </a:xfrm>
            <a:prstGeom prst="rect">
              <a:avLst/>
            </a:prstGeom>
          </p:spPr>
        </p:pic>
        <p:cxnSp>
          <p:nvCxnSpPr>
            <p:cNvPr id="16" name="Straight Arrow Connector 15">
              <a:extLst>
                <a:ext uri="{FF2B5EF4-FFF2-40B4-BE49-F238E27FC236}">
                  <a16:creationId xmlns:a16="http://schemas.microsoft.com/office/drawing/2014/main" id="{681C1A58-BAC8-AE63-AEAF-E94EC956141F}"/>
                </a:ext>
              </a:extLst>
            </p:cNvPr>
            <p:cNvCxnSpPr>
              <a:cxnSpLocks/>
            </p:cNvCxnSpPr>
            <p:nvPr/>
          </p:nvCxnSpPr>
          <p:spPr>
            <a:xfrm>
              <a:off x="8964013" y="3648440"/>
              <a:ext cx="523008" cy="391213"/>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3D329B8-19C9-3CBF-1203-8221117E5EC0}"/>
                    </a:ext>
                  </a:extLst>
                </p:cNvPr>
                <p:cNvSpPr txBox="1"/>
                <p:nvPr/>
              </p:nvSpPr>
              <p:spPr>
                <a:xfrm>
                  <a:off x="9225517" y="3592085"/>
                  <a:ext cx="716973" cy="426027"/>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dirty="0" smtClean="0">
                            <a:latin typeface="Cambria Math" panose="02040503050406030204" pitchFamily="18" charset="0"/>
                          </a:rPr>
                          <m:t>30</m:t>
                        </m:r>
                        <m:r>
                          <a:rPr lang="en-AU" sz="1800" i="1" dirty="0" smtClean="0">
                            <a:latin typeface="Cambria Math" panose="02040503050406030204" pitchFamily="18" charset="0"/>
                          </a:rPr>
                          <m:t> </m:t>
                        </m:r>
                        <m:r>
                          <m:rPr>
                            <m:nor/>
                          </m:rPr>
                          <a:rPr lang="en-AU" sz="1800" i="0" dirty="0" smtClean="0">
                            <a:latin typeface="Cambria Math" panose="02040503050406030204" pitchFamily="18" charset="0"/>
                          </a:rPr>
                          <m:t>cm</m:t>
                        </m:r>
                      </m:oMath>
                    </m:oMathPara>
                  </a14:m>
                  <a:endParaRPr dirty="0"/>
                </a:p>
              </p:txBody>
            </p:sp>
          </mc:Choice>
          <mc:Fallback xmlns="">
            <p:sp>
              <p:nvSpPr>
                <p:cNvPr id="18" name="TextBox 17">
                  <a:extLst>
                    <a:ext uri="{FF2B5EF4-FFF2-40B4-BE49-F238E27FC236}">
                      <a16:creationId xmlns:a16="http://schemas.microsoft.com/office/drawing/2014/main" id="{13D329B8-19C9-3CBF-1203-8221117E5EC0}"/>
                    </a:ext>
                  </a:extLst>
                </p:cNvPr>
                <p:cNvSpPr txBox="1">
                  <a:spLocks noRot="1" noChangeAspect="1" noMove="1" noResize="1" noEditPoints="1" noAdjustHandles="1" noChangeArrowheads="1" noChangeShapeType="1" noTextEdit="1"/>
                </p:cNvSpPr>
                <p:nvPr/>
              </p:nvSpPr>
              <p:spPr>
                <a:xfrm>
                  <a:off x="9225517" y="3592085"/>
                  <a:ext cx="716973" cy="426027"/>
                </a:xfrm>
                <a:prstGeom prst="rect">
                  <a:avLst/>
                </a:prstGeom>
                <a:blipFill>
                  <a:blip r:embed="rId6"/>
                  <a:stretch>
                    <a:fillRect l="-2542" r="-84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D19ACBD-E619-E7BD-3AB1-4103F6FDBFDC}"/>
                    </a:ext>
                  </a:extLst>
                </p:cNvPr>
                <p:cNvSpPr txBox="1"/>
                <p:nvPr/>
              </p:nvSpPr>
              <p:spPr>
                <a:xfrm>
                  <a:off x="9941625" y="4657732"/>
                  <a:ext cx="716973" cy="426027"/>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dirty="0" smtClean="0">
                            <a:latin typeface="Cambria Math" panose="02040503050406030204" pitchFamily="18" charset="0"/>
                          </a:rPr>
                          <m:t>60</m:t>
                        </m:r>
                        <m:r>
                          <a:rPr lang="en-AU" sz="1800" i="1" dirty="0" smtClean="0">
                            <a:latin typeface="Cambria Math" panose="02040503050406030204" pitchFamily="18" charset="0"/>
                          </a:rPr>
                          <m:t> </m:t>
                        </m:r>
                        <m:r>
                          <m:rPr>
                            <m:nor/>
                          </m:rPr>
                          <a:rPr lang="en-AU" sz="1800" i="0" dirty="0" smtClean="0">
                            <a:latin typeface="Cambria Math" panose="02040503050406030204" pitchFamily="18" charset="0"/>
                          </a:rPr>
                          <m:t>cm</m:t>
                        </m:r>
                      </m:oMath>
                    </m:oMathPara>
                  </a14:m>
                  <a:endParaRPr dirty="0"/>
                </a:p>
              </p:txBody>
            </p:sp>
          </mc:Choice>
          <mc:Fallback xmlns="">
            <p:sp>
              <p:nvSpPr>
                <p:cNvPr id="19" name="TextBox 18">
                  <a:extLst>
                    <a:ext uri="{FF2B5EF4-FFF2-40B4-BE49-F238E27FC236}">
                      <a16:creationId xmlns:a16="http://schemas.microsoft.com/office/drawing/2014/main" id="{CD19ACBD-E619-E7BD-3AB1-4103F6FDBFDC}"/>
                    </a:ext>
                  </a:extLst>
                </p:cNvPr>
                <p:cNvSpPr txBox="1">
                  <a:spLocks noRot="1" noChangeAspect="1" noMove="1" noResize="1" noEditPoints="1" noAdjustHandles="1" noChangeArrowheads="1" noChangeShapeType="1" noTextEdit="1"/>
                </p:cNvSpPr>
                <p:nvPr/>
              </p:nvSpPr>
              <p:spPr>
                <a:xfrm>
                  <a:off x="9941625" y="4657732"/>
                  <a:ext cx="716973" cy="426027"/>
                </a:xfrm>
                <a:prstGeom prst="rect">
                  <a:avLst/>
                </a:prstGeom>
                <a:blipFill>
                  <a:blip r:embed="rId7"/>
                  <a:stretch>
                    <a:fillRect l="-3419" r="-1709"/>
                  </a:stretch>
                </a:blipFill>
              </p:spPr>
              <p:txBody>
                <a:bodyPr/>
                <a:lstStyle/>
                <a:p>
                  <a:r>
                    <a:rPr lang="en-AU">
                      <a:noFill/>
                    </a:rPr>
                    <a:t> </a:t>
                  </a:r>
                </a:p>
              </p:txBody>
            </p:sp>
          </mc:Fallback>
        </mc:AlternateContent>
        <p:cxnSp>
          <p:nvCxnSpPr>
            <p:cNvPr id="20" name="Straight Arrow Connector 19">
              <a:extLst>
                <a:ext uri="{FF2B5EF4-FFF2-40B4-BE49-F238E27FC236}">
                  <a16:creationId xmlns:a16="http://schemas.microsoft.com/office/drawing/2014/main" id="{3064563F-8FC3-3018-71E9-BE8162CBD085}"/>
                </a:ext>
              </a:extLst>
            </p:cNvPr>
            <p:cNvCxnSpPr>
              <a:cxnSpLocks/>
            </p:cNvCxnSpPr>
            <p:nvPr/>
          </p:nvCxnSpPr>
          <p:spPr>
            <a:xfrm flipH="1">
              <a:off x="9941625" y="4039653"/>
              <a:ext cx="0" cy="1635312"/>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89210DE-835E-EE3F-1352-56E8087795A4}"/>
                </a:ext>
              </a:extLst>
            </p:cNvPr>
            <p:cNvCxnSpPr>
              <a:cxnSpLocks/>
            </p:cNvCxnSpPr>
            <p:nvPr/>
          </p:nvCxnSpPr>
          <p:spPr>
            <a:xfrm flipV="1">
              <a:off x="7322070" y="3592085"/>
              <a:ext cx="1470719" cy="346619"/>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16351E3F-91C8-B6EA-26CC-D1162E8215E7}"/>
                    </a:ext>
                  </a:extLst>
                </p:cNvPr>
                <p:cNvSpPr txBox="1"/>
                <p:nvPr/>
              </p:nvSpPr>
              <p:spPr>
                <a:xfrm>
                  <a:off x="7563836" y="3473395"/>
                  <a:ext cx="716973" cy="426027"/>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dirty="0" smtClean="0">
                            <a:latin typeface="Cambria Math" panose="02040503050406030204" pitchFamily="18" charset="0"/>
                          </a:rPr>
                          <m:t>30</m:t>
                        </m:r>
                        <m:r>
                          <a:rPr lang="en-AU" sz="1800" i="1" dirty="0" smtClean="0">
                            <a:latin typeface="Cambria Math" panose="02040503050406030204" pitchFamily="18" charset="0"/>
                          </a:rPr>
                          <m:t> </m:t>
                        </m:r>
                        <m:r>
                          <m:rPr>
                            <m:nor/>
                          </m:rPr>
                          <a:rPr lang="en-AU" sz="1800" i="0" dirty="0" smtClean="0">
                            <a:latin typeface="Cambria Math" panose="02040503050406030204" pitchFamily="18" charset="0"/>
                          </a:rPr>
                          <m:t>cm</m:t>
                        </m:r>
                      </m:oMath>
                    </m:oMathPara>
                  </a14:m>
                  <a:endParaRPr dirty="0"/>
                </a:p>
              </p:txBody>
            </p:sp>
          </mc:Choice>
          <mc:Fallback xmlns="">
            <p:sp>
              <p:nvSpPr>
                <p:cNvPr id="21" name="TextBox 20">
                  <a:extLst>
                    <a:ext uri="{FF2B5EF4-FFF2-40B4-BE49-F238E27FC236}">
                      <a16:creationId xmlns:a16="http://schemas.microsoft.com/office/drawing/2014/main" id="{16351E3F-91C8-B6EA-26CC-D1162E8215E7}"/>
                    </a:ext>
                  </a:extLst>
                </p:cNvPr>
                <p:cNvSpPr txBox="1">
                  <a:spLocks noRot="1" noChangeAspect="1" noMove="1" noResize="1" noEditPoints="1" noAdjustHandles="1" noChangeArrowheads="1" noChangeShapeType="1" noTextEdit="1"/>
                </p:cNvSpPr>
                <p:nvPr/>
              </p:nvSpPr>
              <p:spPr>
                <a:xfrm>
                  <a:off x="7563836" y="3473395"/>
                  <a:ext cx="716973" cy="426027"/>
                </a:xfrm>
                <a:prstGeom prst="rect">
                  <a:avLst/>
                </a:prstGeom>
                <a:blipFill>
                  <a:blip r:embed="rId8"/>
                  <a:stretch>
                    <a:fillRect l="-3419" r="-1709"/>
                  </a:stretch>
                </a:blipFill>
              </p:spPr>
              <p:txBody>
                <a:bodyPr/>
                <a:lstStyle/>
                <a:p>
                  <a:r>
                    <a:rPr lang="en-AU">
                      <a:noFill/>
                    </a:rPr>
                    <a:t> </a:t>
                  </a:r>
                </a:p>
              </p:txBody>
            </p:sp>
          </mc:Fallback>
        </mc:AlternateContent>
      </p:grpSp>
    </p:spTree>
    <p:extLst>
      <p:ext uri="{BB962C8B-B14F-4D97-AF65-F5344CB8AC3E}">
        <p14:creationId xmlns:p14="http://schemas.microsoft.com/office/powerpoint/2010/main" val="410033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9B7050-8966-1EFC-DA4D-FF6C9BC6C012}"/>
              </a:ext>
            </a:extLst>
          </p:cNvPr>
          <p:cNvSpPr>
            <a:spLocks noGrp="1"/>
          </p:cNvSpPr>
          <p:nvPr>
            <p:ph type="title"/>
          </p:nvPr>
        </p:nvSpPr>
        <p:spPr/>
        <p:txBody>
          <a:bodyPr/>
          <a:lstStyle/>
          <a:p>
            <a:r>
              <a:rPr lang="en-AU"/>
              <a:t>Height of a square-based pyramid</a:t>
            </a:r>
          </a:p>
        </p:txBody>
      </p:sp>
      <p:sp>
        <p:nvSpPr>
          <p:cNvPr id="4" name="Text Placeholder 3">
            <a:extLst>
              <a:ext uri="{FF2B5EF4-FFF2-40B4-BE49-F238E27FC236}">
                <a16:creationId xmlns:a16="http://schemas.microsoft.com/office/drawing/2014/main" id="{BDF051E6-8BE4-06C9-EED4-35BD24197C51}"/>
              </a:ext>
            </a:extLst>
          </p:cNvPr>
          <p:cNvSpPr>
            <a:spLocks noGrp="1"/>
          </p:cNvSpPr>
          <p:nvPr>
            <p:ph type="body" sz="quarter" idx="18"/>
          </p:nvPr>
        </p:nvSpPr>
        <p:spPr/>
        <p:txBody>
          <a:bodyPr/>
          <a:lstStyle/>
          <a:p>
            <a:r>
              <a:rPr lang="en-AU"/>
              <a:t>How would you calculate the height?</a:t>
            </a:r>
          </a:p>
        </p:txBody>
      </p:sp>
      <p:grpSp>
        <p:nvGrpSpPr>
          <p:cNvPr id="5" name="Group 4" descr="A pyramid, labelled 'Pyramid A' with a square base measuring 3 cm by 3 cm and a slant height ot 3.67 cm. ">
            <a:extLst>
              <a:ext uri="{FF2B5EF4-FFF2-40B4-BE49-F238E27FC236}">
                <a16:creationId xmlns:a16="http://schemas.microsoft.com/office/drawing/2014/main" id="{BD16CB2B-8899-32B6-1A9A-C85533689F94}"/>
              </a:ext>
            </a:extLst>
          </p:cNvPr>
          <p:cNvGrpSpPr/>
          <p:nvPr/>
        </p:nvGrpSpPr>
        <p:grpSpPr>
          <a:xfrm>
            <a:off x="667800" y="1586866"/>
            <a:ext cx="3932463" cy="3282134"/>
            <a:chOff x="667800" y="1586866"/>
            <a:chExt cx="3932463" cy="3282134"/>
          </a:xfrm>
        </p:grpSpPr>
        <p:sp>
          <p:nvSpPr>
            <p:cNvPr id="17" name="TextBox 16">
              <a:extLst>
                <a:ext uri="{FF2B5EF4-FFF2-40B4-BE49-F238E27FC236}">
                  <a16:creationId xmlns:a16="http://schemas.microsoft.com/office/drawing/2014/main" id="{1BADA845-148E-666B-222A-00ED2FC2B573}"/>
                </a:ext>
              </a:extLst>
            </p:cNvPr>
            <p:cNvSpPr txBox="1"/>
            <p:nvPr/>
          </p:nvSpPr>
          <p:spPr>
            <a:xfrm>
              <a:off x="1895333" y="1586866"/>
              <a:ext cx="1271377" cy="298383"/>
            </a:xfrm>
            <a:prstGeom prst="rect">
              <a:avLst/>
            </a:prstGeom>
            <a:noFill/>
          </p:spPr>
          <p:txBody>
            <a:bodyPr wrap="square" lIns="0" tIns="0" rIns="0" bIns="0" rtlCol="0">
              <a:noAutofit/>
            </a:bodyPr>
            <a:lstStyle/>
            <a:p>
              <a:pPr algn="l"/>
              <a:r>
                <a:rPr lang="en-AU" sz="1800" dirty="0"/>
                <a:t>Pyramid A</a:t>
              </a:r>
            </a:p>
          </p:txBody>
        </p:sp>
        <p:pic>
          <p:nvPicPr>
            <p:cNvPr id="10" name="Picture 9" descr="A black and white drawing of a square-based pyramid with base length of 3 centimetres and a slant height on the diagonal edge of 3.67 centimetres.">
              <a:extLst>
                <a:ext uri="{FF2B5EF4-FFF2-40B4-BE49-F238E27FC236}">
                  <a16:creationId xmlns:a16="http://schemas.microsoft.com/office/drawing/2014/main" id="{8818E55F-D84E-DCC9-8F60-F83B761B3864}"/>
                </a:ext>
              </a:extLst>
            </p:cNvPr>
            <p:cNvPicPr>
              <a:picLocks noChangeAspect="1"/>
            </p:cNvPicPr>
            <p:nvPr/>
          </p:nvPicPr>
          <p:blipFill>
            <a:blip r:embed="rId2"/>
            <a:stretch>
              <a:fillRect/>
            </a:stretch>
          </p:blipFill>
          <p:spPr>
            <a:xfrm>
              <a:off x="667800" y="1989000"/>
              <a:ext cx="3932463" cy="2880000"/>
            </a:xfrm>
            <a:prstGeom prst="rect">
              <a:avLst/>
            </a:prstGeom>
          </p:spPr>
        </p:pic>
      </p:grpSp>
      <p:grpSp>
        <p:nvGrpSpPr>
          <p:cNvPr id="6" name="Group 5" descr="A pyramid, labelled 'Pyramid B' with a square base measuring 3 cm by 3 cm and a slant height ot 3.35 cm. ">
            <a:extLst>
              <a:ext uri="{FF2B5EF4-FFF2-40B4-BE49-F238E27FC236}">
                <a16:creationId xmlns:a16="http://schemas.microsoft.com/office/drawing/2014/main" id="{F5F1376D-6FC7-E6A4-C3CD-7C52B0BD4AB4}"/>
              </a:ext>
            </a:extLst>
          </p:cNvPr>
          <p:cNvGrpSpPr/>
          <p:nvPr/>
        </p:nvGrpSpPr>
        <p:grpSpPr>
          <a:xfrm>
            <a:off x="7124919" y="1586772"/>
            <a:ext cx="3999081" cy="3282228"/>
            <a:chOff x="7124919" y="1586772"/>
            <a:chExt cx="3999081" cy="3282228"/>
          </a:xfrm>
        </p:grpSpPr>
        <p:sp>
          <p:nvSpPr>
            <p:cNvPr id="18" name="TextBox 17">
              <a:extLst>
                <a:ext uri="{FF2B5EF4-FFF2-40B4-BE49-F238E27FC236}">
                  <a16:creationId xmlns:a16="http://schemas.microsoft.com/office/drawing/2014/main" id="{41E96F63-78F4-C7B9-13A7-EBB80FE94C23}"/>
                </a:ext>
              </a:extLst>
            </p:cNvPr>
            <p:cNvSpPr txBox="1"/>
            <p:nvPr/>
          </p:nvSpPr>
          <p:spPr>
            <a:xfrm>
              <a:off x="8388397" y="1586772"/>
              <a:ext cx="1271377" cy="298383"/>
            </a:xfrm>
            <a:prstGeom prst="rect">
              <a:avLst/>
            </a:prstGeom>
            <a:noFill/>
          </p:spPr>
          <p:txBody>
            <a:bodyPr wrap="square" lIns="0" tIns="0" rIns="0" bIns="0" rtlCol="0">
              <a:noAutofit/>
            </a:bodyPr>
            <a:lstStyle/>
            <a:p>
              <a:pPr algn="l"/>
              <a:r>
                <a:rPr lang="en-AU" sz="1800" dirty="0"/>
                <a:t>Pyramid B</a:t>
              </a:r>
            </a:p>
          </p:txBody>
        </p:sp>
        <p:pic>
          <p:nvPicPr>
            <p:cNvPr id="8" name="Picture 7" descr="A black and white drawing of a square-based pyramid with base lengths of 3 centimetres and a slant height from the centre of the base edge to the top of 3.35 centimetres.">
              <a:extLst>
                <a:ext uri="{FF2B5EF4-FFF2-40B4-BE49-F238E27FC236}">
                  <a16:creationId xmlns:a16="http://schemas.microsoft.com/office/drawing/2014/main" id="{DA1330DE-162A-5234-341B-2B5A70E1B6E5}"/>
                </a:ext>
              </a:extLst>
            </p:cNvPr>
            <p:cNvPicPr>
              <a:picLocks noChangeAspect="1"/>
            </p:cNvPicPr>
            <p:nvPr/>
          </p:nvPicPr>
          <p:blipFill>
            <a:blip r:embed="rId3"/>
            <a:stretch>
              <a:fillRect/>
            </a:stretch>
          </p:blipFill>
          <p:spPr>
            <a:xfrm>
              <a:off x="7124919" y="1989000"/>
              <a:ext cx="3999081" cy="2880000"/>
            </a:xfrm>
            <a:prstGeom prst="rect">
              <a:avLst/>
            </a:prstGeom>
          </p:spPr>
        </p:pic>
      </p:grpSp>
      <p:sp>
        <p:nvSpPr>
          <p:cNvPr id="15" name="Speech Bubble: Rectangle with Corners Rounded 14">
            <a:extLst>
              <a:ext uri="{FF2B5EF4-FFF2-40B4-BE49-F238E27FC236}">
                <a16:creationId xmlns:a16="http://schemas.microsoft.com/office/drawing/2014/main" id="{656CECCA-CA47-F6C8-E641-0947C62F341D}"/>
              </a:ext>
            </a:extLst>
          </p:cNvPr>
          <p:cNvSpPr/>
          <p:nvPr/>
        </p:nvSpPr>
        <p:spPr>
          <a:xfrm>
            <a:off x="667800" y="5136424"/>
            <a:ext cx="2184226" cy="1260909"/>
          </a:xfrm>
          <a:prstGeom prst="wedgeRoundRectCallout">
            <a:avLst>
              <a:gd name="adj1" fmla="val -9781"/>
              <a:gd name="adj2" fmla="val -6434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sz="1800" dirty="0"/>
              <a:t>What else do we need to know to find the height of this pyramid?</a:t>
            </a:r>
          </a:p>
        </p:txBody>
      </p:sp>
      <p:sp>
        <p:nvSpPr>
          <p:cNvPr id="16" name="Speech Bubble: Rectangle with Corners Rounded 15">
            <a:extLst>
              <a:ext uri="{FF2B5EF4-FFF2-40B4-BE49-F238E27FC236}">
                <a16:creationId xmlns:a16="http://schemas.microsoft.com/office/drawing/2014/main" id="{4A788219-D05D-ED7C-95EC-EAFF10210589}"/>
              </a:ext>
            </a:extLst>
          </p:cNvPr>
          <p:cNvSpPr/>
          <p:nvPr/>
        </p:nvSpPr>
        <p:spPr>
          <a:xfrm>
            <a:off x="5152448" y="5136424"/>
            <a:ext cx="2184226" cy="1260909"/>
          </a:xfrm>
          <a:prstGeom prst="wedgeRoundRectCallout">
            <a:avLst>
              <a:gd name="adj1" fmla="val 36122"/>
              <a:gd name="adj2" fmla="val -8045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sz="1800"/>
              <a:t>What else do we need to know to find the height of this pyramid?</a:t>
            </a:r>
          </a:p>
        </p:txBody>
      </p:sp>
      <p:sp>
        <p:nvSpPr>
          <p:cNvPr id="19" name="Speech Bubble: Rectangle with Corners Rounded 18">
            <a:extLst>
              <a:ext uri="{FF2B5EF4-FFF2-40B4-BE49-F238E27FC236}">
                <a16:creationId xmlns:a16="http://schemas.microsoft.com/office/drawing/2014/main" id="{BDFBE9E1-80D6-EA31-57C0-CAAC22A9F7D3}"/>
              </a:ext>
            </a:extLst>
          </p:cNvPr>
          <p:cNvSpPr/>
          <p:nvPr/>
        </p:nvSpPr>
        <p:spPr>
          <a:xfrm>
            <a:off x="9024085" y="5136424"/>
            <a:ext cx="2409891" cy="1260909"/>
          </a:xfrm>
          <a:prstGeom prst="wedgeRoundRectCallout">
            <a:avLst>
              <a:gd name="adj1" fmla="val 21238"/>
              <a:gd name="adj2" fmla="val -7596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sz="1800"/>
              <a:t>Why is the slant height of Pyramid A different to the slant height of Pyramid B?</a:t>
            </a:r>
          </a:p>
        </p:txBody>
      </p:sp>
      <p:sp>
        <p:nvSpPr>
          <p:cNvPr id="2" name="Slide Number Placeholder 1">
            <a:extLst>
              <a:ext uri="{FF2B5EF4-FFF2-40B4-BE49-F238E27FC236}">
                <a16:creationId xmlns:a16="http://schemas.microsoft.com/office/drawing/2014/main" id="{D679EF31-0015-11C1-18B9-7E541DE27F0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258873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animBg="1"/>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1371</Words>
  <Application>Microsoft Office PowerPoint</Application>
  <PresentationFormat>Widescreen</PresentationFormat>
  <Paragraphs>135</Paragraphs>
  <Slides>18</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Cambria Math</vt:lpstr>
      <vt:lpstr>Times New Roman</vt:lpstr>
      <vt:lpstr>Public Sans</vt:lpstr>
      <vt:lpstr>Calibri</vt:lpstr>
      <vt:lpstr>NSWG Corporate</vt:lpstr>
      <vt:lpstr>Volume of pyramids and cones</vt:lpstr>
      <vt:lpstr>Learning intentions and success criteria</vt:lpstr>
      <vt:lpstr>Activating prior knowledge</vt:lpstr>
      <vt:lpstr>Same, same, but different (1)</vt:lpstr>
      <vt:lpstr>Connecting learning</vt:lpstr>
      <vt:lpstr>Three into one</vt:lpstr>
      <vt:lpstr>What do you notice? What do you wonder?</vt:lpstr>
      <vt:lpstr>Volume of a pyramid</vt:lpstr>
      <vt:lpstr>Height of a square-based pyramid</vt:lpstr>
      <vt:lpstr>Releasing responsibility</vt:lpstr>
      <vt:lpstr>Volume of a cone or pyramid (1)</vt:lpstr>
      <vt:lpstr>Volume of a cone or pyramid (2)</vt:lpstr>
      <vt:lpstr>Volume of a cone or pyramid (3)</vt:lpstr>
      <vt:lpstr>Volume of a cone or pyramid (4)</vt:lpstr>
      <vt:lpstr>Independent practice</vt:lpstr>
      <vt:lpstr>16</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 – Standard – Unit 3 – Lesson 11 – Volume of pyramids and cones</dc:title>
  <dc:creator/>
  <cp:lastModifiedBy/>
  <cp:revision>1</cp:revision>
  <dcterms:created xsi:type="dcterms:W3CDTF">2026-03-04T02:33:50Z</dcterms:created>
  <dcterms:modified xsi:type="dcterms:W3CDTF">2026-03-04T02:34:02Z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2026-03-04T02:34:01Z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7b90ce11-62ef-4522-a0f1-8c6c7bfef9bb</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ies>
</file>