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3"/>
  </p:notesMasterIdLst>
  <p:handoutMasterIdLst>
    <p:handoutMasterId r:id="rId24"/>
  </p:handoutMasterIdLst>
  <p:sldIdLst>
    <p:sldId id="26505" r:id="rId2"/>
    <p:sldId id="26383" r:id="rId3"/>
    <p:sldId id="271" r:id="rId4"/>
    <p:sldId id="26524" r:id="rId5"/>
    <p:sldId id="409" r:id="rId6"/>
    <p:sldId id="26535" r:id="rId7"/>
    <p:sldId id="26536" r:id="rId8"/>
    <p:sldId id="26508" r:id="rId9"/>
    <p:sldId id="26531" r:id="rId10"/>
    <p:sldId id="26533" r:id="rId11"/>
    <p:sldId id="26532" r:id="rId12"/>
    <p:sldId id="26513" r:id="rId13"/>
    <p:sldId id="26525" r:id="rId14"/>
    <p:sldId id="26527" r:id="rId15"/>
    <p:sldId id="26529" r:id="rId16"/>
    <p:sldId id="26510" r:id="rId17"/>
    <p:sldId id="26526" r:id="rId18"/>
    <p:sldId id="26534" r:id="rId19"/>
    <p:sldId id="26522" r:id="rId20"/>
    <p:sldId id="360"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3" autoAdjust="0"/>
    <p:restoredTop sz="86404" autoAdjust="0"/>
  </p:normalViewPr>
  <p:slideViewPr>
    <p:cSldViewPr snapToGrid="0">
      <p:cViewPr varScale="1">
        <p:scale>
          <a:sx n="92" d="100"/>
          <a:sy n="92" d="100"/>
        </p:scale>
        <p:origin x="152"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4/03/2026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53CA5-AF34-FCEC-CAD1-D4A165764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D9722-264A-C8D9-3A46-1202C4B33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4357D-51A0-0824-53B8-A1ADC97F66C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FBF6F21-D954-DF94-D98F-CF605B99F38A}"/>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162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0AA9-9DBC-E477-D601-F8EAE879F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EAAC1-9CFA-A705-1B64-24FB8FBF3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EF355-1377-F4DE-1504-61F01DAF8C6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DF22F65-0AFA-C709-C2CE-5264124E9770}"/>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59818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3338E-02C5-89D0-9EF5-C424ACBC9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079C2-8E19-F9D1-D0A1-C2DD85864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9A187-C0EF-82BA-68AF-BF5BE166C66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949EBA2-559B-7405-1DFA-4C229E88113F}"/>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83569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922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treatedart.com/product/figured-maple-burl-blue-resin-river-coffee-table-173/53" TargetMode="External"/><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rtisanborn.com/blogs/design/10-top-river-table-designs"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arth.google.com/web/@-32.77257705,151.55023838,6.28291454a,440.72803165d,35y,0h,0t,0r/data=CgRCAggBMikKJwolCiExVU40Uk1uaFVKbFdjT0R4RHI4aXB3cmpteWVpMklBc2wgAToDCgEwQgIIAEoICP2c-dABEAE"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7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Volume and capacity with the Trapezoidal rule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Making things</a:t>
            </a:r>
          </a:p>
        </p:txBody>
      </p:sp>
      <p:pic>
        <p:nvPicPr>
          <p:cNvPr id="5" name="Picture Placeholder 4">
            <a:extLst>
              <a:ext uri="{FF2B5EF4-FFF2-40B4-BE49-F238E27FC236}">
                <a16:creationId xmlns:a16="http://schemas.microsoft.com/office/drawing/2014/main" id="{026079D8-B52F-998E-6FD8-E3CDB28193C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E8C9C-6B69-5530-64E1-9566E17000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9FD27A-3D68-3D23-545D-B27F3A263EB2}"/>
              </a:ext>
            </a:extLst>
          </p:cNvPr>
          <p:cNvSpPr>
            <a:spLocks noGrp="1"/>
          </p:cNvSpPr>
          <p:nvPr>
            <p:ph type="title"/>
          </p:nvPr>
        </p:nvSpPr>
        <p:spPr/>
        <p:txBody>
          <a:bodyPr/>
          <a:lstStyle/>
          <a:p>
            <a:r>
              <a:rPr lang="en-AU" dirty="0"/>
              <a:t>Making a garden (2)</a:t>
            </a:r>
          </a:p>
        </p:txBody>
      </p:sp>
      <p:sp>
        <p:nvSpPr>
          <p:cNvPr id="4" name="Text Placeholder 3">
            <a:extLst>
              <a:ext uri="{FF2B5EF4-FFF2-40B4-BE49-F238E27FC236}">
                <a16:creationId xmlns:a16="http://schemas.microsoft.com/office/drawing/2014/main" id="{A8796D7C-1A7A-608B-D0E9-1B1B258B86FC}"/>
              </a:ext>
            </a:extLst>
          </p:cNvPr>
          <p:cNvSpPr>
            <a:spLocks noGrp="1"/>
          </p:cNvSpPr>
          <p:nvPr>
            <p:ph type="body" sz="quarter" idx="18"/>
          </p:nvPr>
        </p:nvSpPr>
        <p:spPr/>
        <p:txBody>
          <a:bodyPr/>
          <a:lstStyle/>
          <a:p>
            <a:r>
              <a:rPr lang="en-AU" dirty="0"/>
              <a:t>Oscar’s new measurements</a:t>
            </a:r>
          </a:p>
        </p:txBody>
      </p:sp>
      <mc:AlternateContent xmlns:mc="http://schemas.openxmlformats.org/markup-compatibility/2006" xmlns:a14="http://schemas.microsoft.com/office/drawing/2010/main">
        <mc:Choice Requires="a14">
          <p:graphicFrame>
            <p:nvGraphicFramePr>
              <p:cNvPr id="5" name="Table 4" descr="A table containing the 3 versions of the overhead view of the garden and the measurements for each to approximate the area of the garden.">
                <a:extLst>
                  <a:ext uri="{FF2B5EF4-FFF2-40B4-BE49-F238E27FC236}">
                    <a16:creationId xmlns:a16="http://schemas.microsoft.com/office/drawing/2014/main" id="{27A53E7A-12D9-D767-64A6-F6D421988597}"/>
                  </a:ext>
                </a:extLst>
              </p:cNvPr>
              <p:cNvGraphicFramePr>
                <a:graphicFrameLocks noGrp="1"/>
              </p:cNvGraphicFramePr>
              <p:nvPr>
                <p:extLst>
                  <p:ext uri="{D42A27DB-BD31-4B8C-83A1-F6EECF244321}">
                    <p14:modId xmlns:p14="http://schemas.microsoft.com/office/powerpoint/2010/main" val="332719256"/>
                  </p:ext>
                </p:extLst>
              </p:nvPr>
            </p:nvGraphicFramePr>
            <p:xfrm>
              <a:off x="588599" y="1378387"/>
              <a:ext cx="10051692" cy="5213703"/>
            </p:xfrm>
            <a:graphic>
              <a:graphicData uri="http://schemas.openxmlformats.org/drawingml/2006/table">
                <a:tbl>
                  <a:tblPr firstRow="1" bandRow="1">
                    <a:tableStyleId>{5A111915-BE36-4E01-A7E5-04B1672EAD32}</a:tableStyleId>
                  </a:tblPr>
                  <a:tblGrid>
                    <a:gridCol w="3546983">
                      <a:extLst>
                        <a:ext uri="{9D8B030D-6E8A-4147-A177-3AD203B41FA5}">
                          <a16:colId xmlns:a16="http://schemas.microsoft.com/office/drawing/2014/main" val="3914136315"/>
                        </a:ext>
                      </a:extLst>
                    </a:gridCol>
                    <a:gridCol w="6504709">
                      <a:extLst>
                        <a:ext uri="{9D8B030D-6E8A-4147-A177-3AD203B41FA5}">
                          <a16:colId xmlns:a16="http://schemas.microsoft.com/office/drawing/2014/main" val="185201326"/>
                        </a:ext>
                      </a:extLst>
                    </a:gridCol>
                  </a:tblGrid>
                  <a:tr h="1737901">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solidFill>
                                      <a:schemeClr val="tx1"/>
                                    </a:solidFill>
                                    <a:latin typeface="Cambria Math" panose="02040503050406030204" pitchFamily="18" charset="0"/>
                                  </a:rPr>
                                  <m:t>𝐴</m:t>
                                </m:r>
                                <m:r>
                                  <m:rPr>
                                    <m:aln/>
                                  </m:rPr>
                                  <a:rPr lang="en-AU" sz="1800" b="0" i="1" smtClean="0">
                                    <a:solidFill>
                                      <a:schemeClr val="tx1"/>
                                    </a:solidFill>
                                    <a:latin typeface="Cambria Math" panose="02040503050406030204" pitchFamily="18" charset="0"/>
                                    <a:ea typeface="Cambria Math" panose="02040503050406030204" pitchFamily="18" charset="0"/>
                                  </a:rPr>
                                  <m:t>≈</m:t>
                                </m:r>
                                <m:f>
                                  <m:fPr>
                                    <m:ctrlPr>
                                      <a:rPr lang="en-AU" sz="1800" b="0" i="1" smtClean="0">
                                        <a:solidFill>
                                          <a:schemeClr val="tx1"/>
                                        </a:solidFill>
                                        <a:latin typeface="Cambria Math" panose="02040503050406030204" pitchFamily="18" charset="0"/>
                                      </a:rPr>
                                    </m:ctrlPr>
                                  </m:fPr>
                                  <m:num>
                                    <m:r>
                                      <a:rPr lang="en-AU" sz="1800" b="0" i="1" smtClean="0">
                                        <a:solidFill>
                                          <a:schemeClr val="tx1"/>
                                        </a:solidFill>
                                        <a:latin typeface="Cambria Math" panose="02040503050406030204" pitchFamily="18" charset="0"/>
                                      </a:rPr>
                                      <m:t>8</m:t>
                                    </m:r>
                                  </m:num>
                                  <m:den>
                                    <m:r>
                                      <a:rPr lang="en-AU" sz="1800" b="0" i="1" smtClean="0">
                                        <a:solidFill>
                                          <a:schemeClr val="tx1"/>
                                        </a:solidFill>
                                        <a:latin typeface="Cambria Math" panose="02040503050406030204" pitchFamily="18" charset="0"/>
                                      </a:rPr>
                                      <m:t>2</m:t>
                                    </m:r>
                                  </m:den>
                                </m:f>
                                <m:d>
                                  <m:dPr>
                                    <m:ctrlPr>
                                      <a:rPr lang="en-AU" sz="1800" b="0" i="1" smtClean="0">
                                        <a:solidFill>
                                          <a:schemeClr val="tx1"/>
                                        </a:solidFill>
                                        <a:latin typeface="Cambria Math" panose="02040503050406030204" pitchFamily="18" charset="0"/>
                                      </a:rPr>
                                    </m:ctrlPr>
                                  </m:dPr>
                                  <m:e>
                                    <m:r>
                                      <a:rPr lang="en-AU" sz="1800" b="0" i="1" smtClean="0">
                                        <a:solidFill>
                                          <a:schemeClr val="tx1"/>
                                        </a:solidFill>
                                        <a:latin typeface="Cambria Math" panose="02040503050406030204" pitchFamily="18" charset="0"/>
                                      </a:rPr>
                                      <m:t>1.2+0.8</m:t>
                                    </m:r>
                                  </m:e>
                                </m:d>
                              </m:oMath>
                              <m:oMath xmlns:m="http://schemas.openxmlformats.org/officeDocument/2006/math">
                                <m:r>
                                  <m:rPr>
                                    <m:aln/>
                                  </m:rPr>
                                  <a:rPr lang="en-AU" sz="1800" b="0" i="1" smtClean="0">
                                    <a:solidFill>
                                      <a:schemeClr val="tx1"/>
                                    </a:solidFill>
                                    <a:latin typeface="Cambria Math" panose="02040503050406030204" pitchFamily="18" charset="0"/>
                                    <a:ea typeface="Cambria Math" panose="02040503050406030204" pitchFamily="18" charset="0"/>
                                  </a:rPr>
                                  <m:t>≈</m:t>
                                </m:r>
                                <m:r>
                                  <a:rPr lang="en-AU" sz="1800" b="0" i="1" smtClean="0">
                                    <a:solidFill>
                                      <a:schemeClr val="tx1"/>
                                    </a:solidFill>
                                    <a:latin typeface="Cambria Math" panose="02040503050406030204" pitchFamily="18" charset="0"/>
                                  </a:rPr>
                                  <m:t>8 </m:t>
                                </m:r>
                                <m:sSup>
                                  <m:sSupPr>
                                    <m:ctrlPr>
                                      <a:rPr lang="en-AU" sz="1800" b="0" i="1" smtClean="0">
                                        <a:solidFill>
                                          <a:schemeClr val="tx1"/>
                                        </a:solidFill>
                                        <a:latin typeface="Cambria Math" panose="02040503050406030204" pitchFamily="18" charset="0"/>
                                      </a:rPr>
                                    </m:ctrlPr>
                                  </m:sSupPr>
                                  <m:e>
                                    <m:r>
                                      <m:rPr>
                                        <m:nor/>
                                      </m:rPr>
                                      <a:rPr lang="en-AU" sz="1800" b="0" i="0" smtClean="0">
                                        <a:solidFill>
                                          <a:schemeClr val="tx1"/>
                                        </a:solidFill>
                                        <a:latin typeface="Cambria Math" panose="02040503050406030204" pitchFamily="18" charset="0"/>
                                      </a:rPr>
                                      <m:t>m</m:t>
                                    </m:r>
                                  </m:e>
                                  <m:sup>
                                    <m:r>
                                      <a:rPr lang="en-AU" sz="1800" b="0" i="1" smtClean="0">
                                        <a:solidFill>
                                          <a:schemeClr val="tx1"/>
                                        </a:solidFill>
                                        <a:latin typeface="Cambria Math" panose="02040503050406030204" pitchFamily="18" charset="0"/>
                                      </a:rPr>
                                      <m:t>2</m:t>
                                    </m:r>
                                  </m:sup>
                                </m:sSup>
                              </m:oMath>
                            </m:oMathPara>
                          </a14:m>
                          <a:endParaRPr lang="en-A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295800"/>
                      </a:ext>
                    </a:extLst>
                  </a:tr>
                  <a:tr h="1737901">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2</m:t>
                                    </m:r>
                                  </m:den>
                                </m:f>
                                <m:d>
                                  <m:dPr>
                                    <m:ctrlPr>
                                      <a:rPr lang="en-AU" sz="1800" b="0" i="1" smtClean="0">
                                        <a:latin typeface="Cambria Math" panose="02040503050406030204" pitchFamily="18" charset="0"/>
                                      </a:rPr>
                                    </m:ctrlPr>
                                  </m:dPr>
                                  <m:e>
                                    <m:r>
                                      <a:rPr lang="en-AU" sz="1800" b="0" i="1" smtClean="0">
                                        <a:latin typeface="Cambria Math" panose="02040503050406030204" pitchFamily="18" charset="0"/>
                                      </a:rPr>
                                      <m:t>1.2+1.7</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(1.7+0.8)</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rPr>
                                  <m:t>10.8 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t>
                                    </m:r>
                                  </m:e>
                                  <m:sup>
                                    <m:r>
                                      <a:rPr lang="en-AU" sz="1800" b="0" i="1" smtClean="0">
                                        <a:latin typeface="Cambria Math" panose="02040503050406030204" pitchFamily="18" charset="0"/>
                                      </a:rPr>
                                      <m:t>2</m:t>
                                    </m:r>
                                  </m:sup>
                                </m:sSup>
                              </m:oMath>
                            </m:oMathPara>
                          </a14:m>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4773744"/>
                      </a:ext>
                    </a:extLst>
                  </a:tr>
                  <a:tr h="1737901">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2</m:t>
                                    </m:r>
                                  </m:den>
                                </m:f>
                                <m:d>
                                  <m:dPr>
                                    <m:ctrlPr>
                                      <a:rPr lang="en-AU" sz="1800" b="0" i="1" smtClean="0">
                                        <a:latin typeface="Cambria Math" panose="02040503050406030204" pitchFamily="18" charset="0"/>
                                      </a:rPr>
                                    </m:ctrlPr>
                                  </m:dPr>
                                  <m:e>
                                    <m:r>
                                      <a:rPr lang="en-AU" sz="1800" b="0" i="1" smtClean="0">
                                        <a:latin typeface="Cambria Math" panose="02040503050406030204" pitchFamily="18" charset="0"/>
                                      </a:rPr>
                                      <m:t>1.2+1.1</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2</m:t>
                                    </m:r>
                                  </m:den>
                                </m:f>
                                <m:d>
                                  <m:dPr>
                                    <m:ctrlPr>
                                      <a:rPr lang="en-AU" sz="1800" b="0" i="1" smtClean="0">
                                        <a:latin typeface="Cambria Math" panose="02040503050406030204" pitchFamily="18" charset="0"/>
                                      </a:rPr>
                                    </m:ctrlPr>
                                  </m:dPr>
                                  <m:e>
                                    <m:r>
                                      <a:rPr lang="en-AU" sz="1800" b="0" i="1" smtClean="0">
                                        <a:latin typeface="Cambria Math" panose="02040503050406030204" pitchFamily="18" charset="0"/>
                                      </a:rPr>
                                      <m:t>1.1+1.7</m:t>
                                    </m:r>
                                  </m:e>
                                </m:d>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2</m:t>
                                    </m:r>
                                  </m:den>
                                </m:f>
                                <m:d>
                                  <m:dPr>
                                    <m:ctrlPr>
                                      <a:rPr lang="en-AU" sz="1800" i="1">
                                        <a:latin typeface="Cambria Math" panose="02040503050406030204" pitchFamily="18" charset="0"/>
                                      </a:rPr>
                                    </m:ctrlPr>
                                  </m:dPr>
                                  <m:e>
                                    <m:r>
                                      <a:rPr lang="en-AU" sz="1800" b="0" i="1" smtClean="0">
                                        <a:latin typeface="Cambria Math" panose="02040503050406030204" pitchFamily="18" charset="0"/>
                                      </a:rPr>
                                      <m:t>1.7</m:t>
                                    </m:r>
                                    <m:r>
                                      <a:rPr lang="en-AU" sz="1800" i="1">
                                        <a:latin typeface="Cambria Math" panose="02040503050406030204" pitchFamily="18" charset="0"/>
                                      </a:rPr>
                                      <m:t>+</m:t>
                                    </m:r>
                                    <m:r>
                                      <a:rPr lang="en-AU" sz="1800" b="0" i="1" smtClean="0">
                                        <a:latin typeface="Cambria Math" panose="02040503050406030204" pitchFamily="18" charset="0"/>
                                      </a:rPr>
                                      <m:t>2.2</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2</m:t>
                                    </m:r>
                                  </m:den>
                                </m:f>
                                <m:d>
                                  <m:dPr>
                                    <m:ctrlPr>
                                      <a:rPr lang="en-AU" sz="1800" i="1">
                                        <a:latin typeface="Cambria Math" panose="02040503050406030204" pitchFamily="18" charset="0"/>
                                      </a:rPr>
                                    </m:ctrlPr>
                                  </m:dPr>
                                  <m:e>
                                    <m:r>
                                      <a:rPr lang="en-AU" sz="1800" b="0" i="1" smtClean="0">
                                        <a:latin typeface="Cambria Math" panose="02040503050406030204" pitchFamily="18" charset="0"/>
                                      </a:rPr>
                                      <m:t>2.2</m:t>
                                    </m:r>
                                    <m:r>
                                      <a:rPr lang="en-AU" sz="1800" i="1">
                                        <a:latin typeface="Cambria Math" panose="02040503050406030204" pitchFamily="18" charset="0"/>
                                      </a:rPr>
                                      <m:t>+0.</m:t>
                                    </m:r>
                                    <m:r>
                                      <a:rPr lang="en-AU" sz="1800" b="0" i="1" smtClean="0">
                                        <a:latin typeface="Cambria Math" panose="02040503050406030204" pitchFamily="18" charset="0"/>
                                      </a:rPr>
                                      <m:t>8</m:t>
                                    </m:r>
                                  </m:e>
                                </m:d>
                              </m:oMath>
                              <m:oMath xmlns:m="http://schemas.openxmlformats.org/officeDocument/2006/math">
                                <m:r>
                                  <m:rPr>
                                    <m:aln/>
                                  </m:rPr>
                                  <a:rPr lang="en-AU" sz="1800" dirty="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rPr>
                                  <m:t>12 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t>
                                    </m:r>
                                  </m:e>
                                  <m:sup>
                                    <m:r>
                                      <a:rPr lang="en-AU" sz="1800" b="0" i="1" smtClean="0">
                                        <a:latin typeface="Cambria Math" panose="02040503050406030204" pitchFamily="18" charset="0"/>
                                      </a:rPr>
                                      <m:t>2</m:t>
                                    </m:r>
                                  </m:sup>
                                </m:sSup>
                              </m:oMath>
                            </m:oMathPara>
                          </a14:m>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772033"/>
                      </a:ext>
                    </a:extLst>
                  </a:tr>
                </a:tbl>
              </a:graphicData>
            </a:graphic>
          </p:graphicFrame>
        </mc:Choice>
        <mc:Fallback xmlns="">
          <p:graphicFrame>
            <p:nvGraphicFramePr>
              <p:cNvPr id="5" name="Table 4" descr="A table containing the 3 versions of the overhead view of the garden and the measurements for each to approximate the area of the garden.">
                <a:extLst>
                  <a:ext uri="{FF2B5EF4-FFF2-40B4-BE49-F238E27FC236}">
                    <a16:creationId xmlns:a16="http://schemas.microsoft.com/office/drawing/2014/main" id="{27A53E7A-12D9-D767-64A6-F6D421988597}"/>
                  </a:ext>
                </a:extLst>
              </p:cNvPr>
              <p:cNvGraphicFramePr>
                <a:graphicFrameLocks noGrp="1"/>
              </p:cNvGraphicFramePr>
              <p:nvPr>
                <p:extLst>
                  <p:ext uri="{D42A27DB-BD31-4B8C-83A1-F6EECF244321}">
                    <p14:modId xmlns:p14="http://schemas.microsoft.com/office/powerpoint/2010/main" val="332719256"/>
                  </p:ext>
                </p:extLst>
              </p:nvPr>
            </p:nvGraphicFramePr>
            <p:xfrm>
              <a:off x="588599" y="1378387"/>
              <a:ext cx="10051692" cy="5213703"/>
            </p:xfrm>
            <a:graphic>
              <a:graphicData uri="http://schemas.openxmlformats.org/drawingml/2006/table">
                <a:tbl>
                  <a:tblPr firstRow="1" bandRow="1">
                    <a:tableStyleId>{5A111915-BE36-4E01-A7E5-04B1672EAD32}</a:tableStyleId>
                  </a:tblPr>
                  <a:tblGrid>
                    <a:gridCol w="3546983">
                      <a:extLst>
                        <a:ext uri="{9D8B030D-6E8A-4147-A177-3AD203B41FA5}">
                          <a16:colId xmlns:a16="http://schemas.microsoft.com/office/drawing/2014/main" val="3914136315"/>
                        </a:ext>
                      </a:extLst>
                    </a:gridCol>
                    <a:gridCol w="6504709">
                      <a:extLst>
                        <a:ext uri="{9D8B030D-6E8A-4147-A177-3AD203B41FA5}">
                          <a16:colId xmlns:a16="http://schemas.microsoft.com/office/drawing/2014/main" val="185201326"/>
                        </a:ext>
                      </a:extLst>
                    </a:gridCol>
                  </a:tblGrid>
                  <a:tr h="1737901">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4588" t="-351" r="-187" b="-201053"/>
                          </a:stretch>
                        </a:blipFill>
                      </a:tcPr>
                    </a:tc>
                    <a:extLst>
                      <a:ext uri="{0D108BD9-81ED-4DB2-BD59-A6C34878D82A}">
                        <a16:rowId xmlns:a16="http://schemas.microsoft.com/office/drawing/2014/main" val="3860295800"/>
                      </a:ext>
                    </a:extLst>
                  </a:tr>
                  <a:tr h="1737901">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4588" t="-100000" r="-187" b="-100350"/>
                          </a:stretch>
                        </a:blipFill>
                      </a:tcPr>
                    </a:tc>
                    <a:extLst>
                      <a:ext uri="{0D108BD9-81ED-4DB2-BD59-A6C34878D82A}">
                        <a16:rowId xmlns:a16="http://schemas.microsoft.com/office/drawing/2014/main" val="4254773744"/>
                      </a:ext>
                    </a:extLst>
                  </a:tr>
                  <a:tr h="1737901">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4588" t="-200702" r="-187" b="-702"/>
                          </a:stretch>
                        </a:blipFill>
                      </a:tcPr>
                    </a:tc>
                    <a:extLst>
                      <a:ext uri="{0D108BD9-81ED-4DB2-BD59-A6C34878D82A}">
                        <a16:rowId xmlns:a16="http://schemas.microsoft.com/office/drawing/2014/main" val="615772033"/>
                      </a:ext>
                    </a:extLst>
                  </a:tr>
                </a:tbl>
              </a:graphicData>
            </a:graphic>
          </p:graphicFrame>
        </mc:Fallback>
      </mc:AlternateContent>
      <p:pic>
        <p:nvPicPr>
          <p:cNvPr id="10" name="Picture 9" descr="A black and white drawing of a shape representing a garden with 2 straight vertical edges, a straight horizontal edge between them at the bottom and a curved edge at the top. The length of the bottom edge, identified with a double ended arrow, is shown as 8 metres. The 2 vertical edges are 1.2 metres and 0.8 metres. there is a black dashed vertical line , with a length of 1.7 metres. There is a red dashed lines joining the top of the vertical edges.">
            <a:extLst>
              <a:ext uri="{FF2B5EF4-FFF2-40B4-BE49-F238E27FC236}">
                <a16:creationId xmlns:a16="http://schemas.microsoft.com/office/drawing/2014/main" id="{DD8030CF-CCB9-653D-2889-FC540E852239}"/>
              </a:ext>
            </a:extLst>
          </p:cNvPr>
          <p:cNvPicPr>
            <a:picLocks noChangeAspect="1"/>
          </p:cNvPicPr>
          <p:nvPr/>
        </p:nvPicPr>
        <p:blipFill>
          <a:blip r:embed="rId3"/>
          <a:stretch>
            <a:fillRect/>
          </a:stretch>
        </p:blipFill>
        <p:spPr>
          <a:xfrm>
            <a:off x="736206" y="1448156"/>
            <a:ext cx="2711423" cy="1656000"/>
          </a:xfrm>
          <a:prstGeom prst="rect">
            <a:avLst/>
          </a:prstGeom>
        </p:spPr>
      </p:pic>
      <p:pic>
        <p:nvPicPr>
          <p:cNvPr id="8" name="Picture 7" descr="A black and white drawing of a shape representing a garden with 2 straight vertical edges, a straight horizontal edge between them at the bottom and a curved edge at the top. The length of the bottom edge, identified with a double ended arrow, is shown as 8 metres. The 2 vertical edges are 1.2 metres and 0.8 metres. there is a black dashed vertical line , with a length of 1.7 metres. There are small vertical lines on the long edge to indicate that the black dashed line is at the middle of the shape. There are 2 red dashed lines joining the top of the centre vertical line with the top of the edge on each side.">
            <a:extLst>
              <a:ext uri="{FF2B5EF4-FFF2-40B4-BE49-F238E27FC236}">
                <a16:creationId xmlns:a16="http://schemas.microsoft.com/office/drawing/2014/main" id="{08E055F1-2D53-D84C-C1FB-B6E9A0781FC8}"/>
              </a:ext>
            </a:extLst>
          </p:cNvPr>
          <p:cNvPicPr>
            <a:picLocks noChangeAspect="1"/>
          </p:cNvPicPr>
          <p:nvPr/>
        </p:nvPicPr>
        <p:blipFill>
          <a:blip r:embed="rId4"/>
          <a:stretch>
            <a:fillRect/>
          </a:stretch>
        </p:blipFill>
        <p:spPr>
          <a:xfrm>
            <a:off x="736206" y="3173925"/>
            <a:ext cx="2734846" cy="1656000"/>
          </a:xfrm>
          <a:prstGeom prst="rect">
            <a:avLst/>
          </a:prstGeom>
        </p:spPr>
      </p:pic>
      <p:pic>
        <p:nvPicPr>
          <p:cNvPr id="6" name="Picture 5" descr="A black and white drawing of a shape representing a garden with 2 straight vertical edges, a straight horizontal edge between them at the bottom and a curved edge at the top. The length of the bottom edge, identified with a double ended arrow, is shown as 8 metres. The 2 vertical edges are 1.2 metres and 0.8 metres. there are 3 black dashed vertical line , with a length of 1.1, 1.7 and 2.2 metres, at equal intervals in the shape. There are small vertical lines on the long edge to indicate that the black dashed lines are at equal intervals. There are red dashed lines joining the top of each of the vertical lines.">
            <a:extLst>
              <a:ext uri="{FF2B5EF4-FFF2-40B4-BE49-F238E27FC236}">
                <a16:creationId xmlns:a16="http://schemas.microsoft.com/office/drawing/2014/main" id="{E5B0DBFB-3EB9-FD69-F0A7-925356AED061}"/>
              </a:ext>
            </a:extLst>
          </p:cNvPr>
          <p:cNvPicPr>
            <a:picLocks noChangeAspect="1"/>
          </p:cNvPicPr>
          <p:nvPr/>
        </p:nvPicPr>
        <p:blipFill>
          <a:blip r:embed="rId5"/>
          <a:stretch>
            <a:fillRect/>
          </a:stretch>
        </p:blipFill>
        <p:spPr>
          <a:xfrm>
            <a:off x="736206" y="4894301"/>
            <a:ext cx="2718992" cy="1656000"/>
          </a:xfrm>
          <a:prstGeom prst="rect">
            <a:avLst/>
          </a:prstGeom>
        </p:spPr>
      </p:pic>
      <p:sp>
        <p:nvSpPr>
          <p:cNvPr id="32" name="Speech Bubble: Rectangle with Corners Rounded 31">
            <a:extLst>
              <a:ext uri="{FF2B5EF4-FFF2-40B4-BE49-F238E27FC236}">
                <a16:creationId xmlns:a16="http://schemas.microsoft.com/office/drawing/2014/main" id="{DBE1409A-D1A0-41BD-B24F-316DDDC2B962}"/>
              </a:ext>
            </a:extLst>
          </p:cNvPr>
          <p:cNvSpPr/>
          <p:nvPr/>
        </p:nvSpPr>
        <p:spPr>
          <a:xfrm>
            <a:off x="9361705" y="1137527"/>
            <a:ext cx="2140527" cy="961665"/>
          </a:xfrm>
          <a:prstGeom prst="wedgeRoundRectCallout">
            <a:avLst>
              <a:gd name="adj1" fmla="val 28196"/>
              <a:gd name="adj2" fmla="val 764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 you notice?</a:t>
            </a:r>
          </a:p>
        </p:txBody>
      </p:sp>
      <p:sp>
        <p:nvSpPr>
          <p:cNvPr id="33" name="Speech Bubble: Rectangle with Corners Rounded 32">
            <a:extLst>
              <a:ext uri="{FF2B5EF4-FFF2-40B4-BE49-F238E27FC236}">
                <a16:creationId xmlns:a16="http://schemas.microsoft.com/office/drawing/2014/main" id="{62664EA8-45A8-D005-E8DC-C38E1A119428}"/>
              </a:ext>
            </a:extLst>
          </p:cNvPr>
          <p:cNvSpPr/>
          <p:nvPr/>
        </p:nvSpPr>
        <p:spPr>
          <a:xfrm>
            <a:off x="9703473" y="2933677"/>
            <a:ext cx="2140527" cy="961665"/>
          </a:xfrm>
          <a:prstGeom prst="wedgeRoundRectCallout">
            <a:avLst>
              <a:gd name="adj1" fmla="val 21400"/>
              <a:gd name="adj2" fmla="val 818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 you wonder?</a:t>
            </a:r>
          </a:p>
        </p:txBody>
      </p:sp>
      <p:sp>
        <p:nvSpPr>
          <p:cNvPr id="2" name="Slide Number Placeholder 1">
            <a:extLst>
              <a:ext uri="{FF2B5EF4-FFF2-40B4-BE49-F238E27FC236}">
                <a16:creationId xmlns:a16="http://schemas.microsoft.com/office/drawing/2014/main" id="{DED072AB-149B-2106-B01B-9C859069E7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99446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D16AB-7A57-642A-656A-8F1D480048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CC2F39-DA48-BA40-AE39-F74100716B79}"/>
              </a:ext>
            </a:extLst>
          </p:cNvPr>
          <p:cNvSpPr>
            <a:spLocks noGrp="1"/>
          </p:cNvSpPr>
          <p:nvPr>
            <p:ph type="title"/>
          </p:nvPr>
        </p:nvSpPr>
        <p:spPr/>
        <p:txBody>
          <a:bodyPr/>
          <a:lstStyle/>
          <a:p>
            <a:r>
              <a:rPr lang="en-AU" dirty="0"/>
              <a:t>Making a garden (3)</a:t>
            </a:r>
          </a:p>
        </p:txBody>
      </p:sp>
      <p:sp>
        <p:nvSpPr>
          <p:cNvPr id="4" name="Text Placeholder 3">
            <a:extLst>
              <a:ext uri="{FF2B5EF4-FFF2-40B4-BE49-F238E27FC236}">
                <a16:creationId xmlns:a16="http://schemas.microsoft.com/office/drawing/2014/main" id="{9BD1F8D4-337E-3BD1-27EB-D4993FE8D0BB}"/>
              </a:ext>
            </a:extLst>
          </p:cNvPr>
          <p:cNvSpPr>
            <a:spLocks noGrp="1"/>
          </p:cNvSpPr>
          <p:nvPr>
            <p:ph type="body" sz="quarter" idx="18"/>
          </p:nvPr>
        </p:nvSpPr>
        <p:spPr/>
        <p:txBody>
          <a:bodyPr/>
          <a:lstStyle/>
          <a:p>
            <a:r>
              <a:rPr lang="en-AU" dirty="0"/>
              <a:t>More measurements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CA3A2F-F0E7-A244-1C0D-F32FCB99FA9D}"/>
                  </a:ext>
                </a:extLst>
              </p:cNvPr>
              <p:cNvSpPr txBox="1"/>
              <p:nvPr/>
            </p:nvSpPr>
            <p:spPr>
              <a:xfrm>
                <a:off x="331048" y="1327256"/>
                <a:ext cx="11483999" cy="958660"/>
              </a:xfrm>
              <a:prstGeom prst="rect">
                <a:avLst/>
              </a:prstGeom>
              <a:noFill/>
            </p:spPr>
            <p:txBody>
              <a:bodyPr wrap="square">
                <a:spAutoFit/>
              </a:bodyPr>
              <a:lstStyle/>
              <a:p>
                <a:pPr>
                  <a:lnSpc>
                    <a:spcPct val="150000"/>
                  </a:lnSpc>
                </a:pPr>
                <a:r>
                  <a:rPr lang="en-AU" sz="2000" dirty="0">
                    <a:latin typeface="Arial" panose="020B0604020202020204" pitchFamily="34" charset="0"/>
                    <a:ea typeface="Calibri" panose="020F0502020204030204" pitchFamily="34" charset="0"/>
                  </a:rPr>
                  <a:t>Oscar </a:t>
                </a:r>
                <a:r>
                  <a:rPr lang="en-AU" sz="2000" dirty="0">
                    <a:effectLst/>
                    <a:latin typeface="Arial" panose="020B0604020202020204" pitchFamily="34" charset="0"/>
                    <a:ea typeface="Calibri" panose="020F0502020204030204" pitchFamily="34" charset="0"/>
                  </a:rPr>
                  <a:t>has used the measurements to calculate the volume of the garden to determine how much soil he needs to fill the garden to a depth of </a:t>
                </a:r>
                <a14:m>
                  <m:oMath xmlns:m="http://schemas.openxmlformats.org/officeDocument/2006/math">
                    <m:r>
                      <a:rPr lang="en-AU" sz="2000" b="0" i="1" smtClean="0">
                        <a:effectLst/>
                        <a:latin typeface="Cambria Math" panose="02040503050406030204" pitchFamily="18" charset="0"/>
                        <a:ea typeface="Calibri" panose="020F0502020204030204" pitchFamily="34" charset="0"/>
                      </a:rPr>
                      <m:t>40 </m:t>
                    </m:r>
                    <m:r>
                      <m:rPr>
                        <m:nor/>
                      </m:rPr>
                      <a:rPr lang="en-AU" sz="2000" b="0" i="0" smtClean="0">
                        <a:effectLst/>
                        <a:latin typeface="Cambria Math" panose="02040503050406030204" pitchFamily="18" charset="0"/>
                        <a:ea typeface="Calibri" panose="020F0502020204030204" pitchFamily="34" charset="0"/>
                      </a:rPr>
                      <m:t>cm</m:t>
                    </m:r>
                  </m:oMath>
                </a14:m>
                <a:r>
                  <a:rPr lang="en-AU" sz="2000" dirty="0"/>
                  <a:t>.</a:t>
                </a:r>
              </a:p>
            </p:txBody>
          </p:sp>
        </mc:Choice>
        <mc:Fallback xmlns="">
          <p:sp>
            <p:nvSpPr>
              <p:cNvPr id="5" name="TextBox 4">
                <a:extLst>
                  <a:ext uri="{FF2B5EF4-FFF2-40B4-BE49-F238E27FC236}">
                    <a16:creationId xmlns:a16="http://schemas.microsoft.com/office/drawing/2014/main" id="{46CA3A2F-F0E7-A244-1C0D-F32FCB99FA9D}"/>
                  </a:ext>
                </a:extLst>
              </p:cNvPr>
              <p:cNvSpPr txBox="1">
                <a:spLocks noRot="1" noChangeAspect="1" noMove="1" noResize="1" noEditPoints="1" noAdjustHandles="1" noChangeArrowheads="1" noChangeShapeType="1" noTextEdit="1"/>
              </p:cNvSpPr>
              <p:nvPr/>
            </p:nvSpPr>
            <p:spPr>
              <a:xfrm>
                <a:off x="331048" y="1327256"/>
                <a:ext cx="11483999" cy="958660"/>
              </a:xfrm>
              <a:prstGeom prst="rect">
                <a:avLst/>
              </a:prstGeom>
              <a:blipFill>
                <a:blip r:embed="rId2"/>
                <a:stretch>
                  <a:fillRect l="-531" b="-10828"/>
                </a:stretch>
              </a:blipFill>
            </p:spPr>
            <p:txBody>
              <a:bodyPr/>
              <a:lstStyle/>
              <a:p>
                <a:r>
                  <a:rPr lang="en-AU">
                    <a:noFill/>
                  </a:rPr>
                  <a:t> </a:t>
                </a:r>
              </a:p>
            </p:txBody>
          </p:sp>
        </mc:Fallback>
      </mc:AlternateContent>
      <p:pic>
        <p:nvPicPr>
          <p:cNvPr id="8" name="Picture 7" descr="A black and white drawing of a shape representing a garden with 2 straight vertical edges, a straight horizontal edge between them at the bottom and a curved edge at the top. The length of the bottom edge, identified with a double ended arrow, is shown as 8 metres. The 2 vertical edges are 1.2 metres and 0.8 metres. there are 3 black dashed vertical line , with a length of 1.1, 1.7 and 2.2 metres, at equal intervals in the shape. There are small vertical lines on the long edge to indicate that the black dashed lines are at equal intervals. There are red dashed lines joining the top of each of the vertical lines.">
            <a:extLst>
              <a:ext uri="{FF2B5EF4-FFF2-40B4-BE49-F238E27FC236}">
                <a16:creationId xmlns:a16="http://schemas.microsoft.com/office/drawing/2014/main" id="{4D7B6A46-AF84-ADB6-EC09-C9D8FD50DE79}"/>
              </a:ext>
            </a:extLst>
          </p:cNvPr>
          <p:cNvPicPr>
            <a:picLocks noChangeAspect="1"/>
          </p:cNvPicPr>
          <p:nvPr/>
        </p:nvPicPr>
        <p:blipFill>
          <a:blip r:embed="rId3"/>
          <a:stretch>
            <a:fillRect/>
          </a:stretch>
        </p:blipFill>
        <p:spPr>
          <a:xfrm>
            <a:off x="360000" y="2888318"/>
            <a:ext cx="5024241" cy="3060000"/>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EB706C2-6E81-B8E3-2D05-80228DEB07DA}"/>
                  </a:ext>
                </a:extLst>
              </p:cNvPr>
              <p:cNvSpPr txBox="1"/>
              <p:nvPr/>
            </p:nvSpPr>
            <p:spPr>
              <a:xfrm>
                <a:off x="5769221" y="2707571"/>
                <a:ext cx="6268464" cy="3421495"/>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2</m:t>
                          </m:r>
                        </m:den>
                      </m:f>
                      <m:d>
                        <m:dPr>
                          <m:ctrlPr>
                            <a:rPr lang="en-AU" sz="1800" b="0" i="1" smtClean="0">
                              <a:latin typeface="Cambria Math" panose="02040503050406030204" pitchFamily="18" charset="0"/>
                            </a:rPr>
                          </m:ctrlPr>
                        </m:dPr>
                        <m:e>
                          <m:r>
                            <a:rPr lang="en-AU" sz="1800" b="0" i="1" smtClean="0">
                              <a:latin typeface="Cambria Math" panose="02040503050406030204" pitchFamily="18" charset="0"/>
                            </a:rPr>
                            <m:t>1.2+1.1</m:t>
                          </m:r>
                        </m:e>
                      </m:d>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2</m:t>
                          </m:r>
                        </m:den>
                      </m:f>
                      <m:d>
                        <m:dPr>
                          <m:ctrlPr>
                            <a:rPr lang="en-AU" sz="1800" b="0" i="1" smtClean="0">
                              <a:latin typeface="Cambria Math" panose="02040503050406030204" pitchFamily="18" charset="0"/>
                            </a:rPr>
                          </m:ctrlPr>
                        </m:dPr>
                        <m:e>
                          <m:r>
                            <a:rPr lang="en-AU" sz="1800" b="0" i="1" smtClean="0">
                              <a:latin typeface="Cambria Math" panose="02040503050406030204" pitchFamily="18" charset="0"/>
                            </a:rPr>
                            <m:t>1.1+1.7</m:t>
                          </m:r>
                        </m:e>
                      </m:d>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2</m:t>
                          </m:r>
                        </m:den>
                      </m:f>
                      <m:d>
                        <m:dPr>
                          <m:ctrlPr>
                            <a:rPr lang="en-AU" sz="1800" i="1">
                              <a:latin typeface="Cambria Math" panose="02040503050406030204" pitchFamily="18" charset="0"/>
                            </a:rPr>
                          </m:ctrlPr>
                        </m:dPr>
                        <m:e>
                          <m:r>
                            <a:rPr lang="en-AU" sz="1800" b="0" i="1" smtClean="0">
                              <a:latin typeface="Cambria Math" panose="02040503050406030204" pitchFamily="18" charset="0"/>
                            </a:rPr>
                            <m:t>1.7</m:t>
                          </m:r>
                          <m:r>
                            <a:rPr lang="en-AU" sz="1800" i="1">
                              <a:latin typeface="Cambria Math" panose="02040503050406030204" pitchFamily="18" charset="0"/>
                            </a:rPr>
                            <m:t>+</m:t>
                          </m:r>
                          <m:r>
                            <a:rPr lang="en-AU" sz="1800" b="0" i="1" smtClean="0">
                              <a:latin typeface="Cambria Math" panose="02040503050406030204" pitchFamily="18" charset="0"/>
                            </a:rPr>
                            <m:t>2.2</m:t>
                          </m:r>
                        </m:e>
                      </m:d>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2</m:t>
                          </m:r>
                        </m:den>
                      </m:f>
                      <m:d>
                        <m:dPr>
                          <m:ctrlPr>
                            <a:rPr lang="en-AU" sz="1800" i="1">
                              <a:latin typeface="Cambria Math" panose="02040503050406030204" pitchFamily="18" charset="0"/>
                            </a:rPr>
                          </m:ctrlPr>
                        </m:dPr>
                        <m:e>
                          <m:r>
                            <a:rPr lang="en-AU" sz="1800" b="0" i="1" smtClean="0">
                              <a:latin typeface="Cambria Math" panose="02040503050406030204" pitchFamily="18" charset="0"/>
                            </a:rPr>
                            <m:t>2.2</m:t>
                          </m:r>
                          <m:r>
                            <a:rPr lang="en-AU" sz="1800" i="1">
                              <a:latin typeface="Cambria Math" panose="02040503050406030204" pitchFamily="18" charset="0"/>
                            </a:rPr>
                            <m:t>+0.</m:t>
                          </m:r>
                          <m:r>
                            <a:rPr lang="en-AU" sz="1800" b="0" i="1" smtClean="0">
                              <a:latin typeface="Cambria Math" panose="02040503050406030204" pitchFamily="18" charset="0"/>
                            </a:rPr>
                            <m:t>8</m:t>
                          </m:r>
                        </m:e>
                      </m:d>
                    </m:oMath>
                    <m:oMath xmlns:m="http://schemas.openxmlformats.org/officeDocument/2006/math">
                      <m:r>
                        <a:rPr lang="en-AU" sz="1800" b="0" i="1" smtClean="0">
                          <a:latin typeface="Cambria Math" panose="02040503050406030204" pitchFamily="18" charset="0"/>
                        </a:rPr>
                        <m:t>=12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t>
                          </m:r>
                        </m:e>
                        <m:sup>
                          <m:r>
                            <a:rPr lang="en-AU" sz="1800" b="0" i="1" smtClean="0">
                              <a:latin typeface="Cambria Math" panose="02040503050406030204" pitchFamily="18" charset="0"/>
                            </a:rPr>
                            <m:t>2</m:t>
                          </m:r>
                        </m:sup>
                      </m:sSup>
                    </m:oMath>
                  </m:oMathPara>
                </a14:m>
                <a:endParaRPr lang="en-AU" sz="1800" dirty="0"/>
              </a:p>
              <a:p>
                <a:pPr>
                  <a:lnSpc>
                    <a:spcPct val="150000"/>
                  </a:lnSpc>
                </a:pPr>
                <a:endParaRPr lang="en-AU" sz="1800" dirty="0"/>
              </a:p>
              <a:p>
                <a:pPr algn="l">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𝑉</m:t>
                      </m:r>
                      <m:r>
                        <a:rPr lang="en-AU" sz="1800" b="0" i="1" smtClean="0">
                          <a:latin typeface="Cambria Math" panose="02040503050406030204" pitchFamily="18" charset="0"/>
                        </a:rPr>
                        <m:t>=12×0.4</m:t>
                      </m:r>
                    </m:oMath>
                    <m:oMath xmlns:m="http://schemas.openxmlformats.org/officeDocument/2006/math">
                      <m:r>
                        <a:rPr lang="en-AU" sz="1800" b="0" i="1" smtClean="0">
                          <a:latin typeface="Cambria Math" panose="02040503050406030204" pitchFamily="18" charset="0"/>
                          <a:ea typeface="Cambria Math" panose="02040503050406030204" pitchFamily="18" charset="0"/>
                        </a:rPr>
                        <m:t>=4.8 </m:t>
                      </m:r>
                      <m:sSup>
                        <m:sSupPr>
                          <m:ctrlPr>
                            <a:rPr lang="en-AU" sz="1800" b="0" i="1" smtClean="0">
                              <a:latin typeface="Cambria Math" panose="02040503050406030204" pitchFamily="18" charset="0"/>
                              <a:ea typeface="Cambria Math" panose="02040503050406030204" pitchFamily="18" charset="0"/>
                            </a:rPr>
                          </m:ctrlPr>
                        </m:sSupPr>
                        <m:e>
                          <m:r>
                            <m:rPr>
                              <m:nor/>
                            </m:rPr>
                            <a:rPr lang="en-AU" sz="1800" b="0" i="0" smtClean="0">
                              <a:latin typeface="Cambria Math" panose="02040503050406030204" pitchFamily="18" charset="0"/>
                              <a:ea typeface="Cambria Math" panose="02040503050406030204" pitchFamily="18" charset="0"/>
                            </a:rPr>
                            <m:t>m</m:t>
                          </m:r>
                        </m:e>
                        <m:sup>
                          <m:r>
                            <a:rPr lang="en-AU" sz="1800" b="0" i="1" smtClean="0">
                              <a:latin typeface="Cambria Math" panose="02040503050406030204" pitchFamily="18" charset="0"/>
                              <a:ea typeface="Cambria Math" panose="02040503050406030204" pitchFamily="18" charset="0"/>
                            </a:rPr>
                            <m:t>3</m:t>
                          </m:r>
                        </m:sup>
                      </m:sSup>
                    </m:oMath>
                  </m:oMathPara>
                </a14:m>
                <a:endParaRPr lang="en-AU" sz="1800" dirty="0"/>
              </a:p>
              <a:p>
                <a:pPr algn="l">
                  <a:lnSpc>
                    <a:spcPct val="150000"/>
                  </a:lnSpc>
                </a:pPr>
                <a:endParaRPr lang="en-AU" sz="1800" dirty="0"/>
              </a:p>
              <a:p>
                <a:pPr algn="l">
                  <a:lnSpc>
                    <a:spcPct val="150000"/>
                  </a:lnSpc>
                </a:pPr>
                <a:r>
                  <a:rPr lang="en-AU" sz="1800" dirty="0"/>
                  <a:t>Volume of soil needed is </a:t>
                </a:r>
                <a14:m>
                  <m:oMath xmlns:m="http://schemas.openxmlformats.org/officeDocument/2006/math">
                    <m:r>
                      <a:rPr lang="en-AU" sz="1800" b="0" i="1" smtClean="0">
                        <a:latin typeface="Cambria Math" panose="02040503050406030204" pitchFamily="18" charset="0"/>
                      </a:rPr>
                      <m:t>4.8 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t>
                        </m:r>
                      </m:e>
                      <m:sup>
                        <m:r>
                          <a:rPr lang="en-AU" sz="1800" b="0" i="1" smtClean="0">
                            <a:latin typeface="Cambria Math" panose="02040503050406030204" pitchFamily="18" charset="0"/>
                          </a:rPr>
                          <m:t>3</m:t>
                        </m:r>
                      </m:sup>
                    </m:sSup>
                  </m:oMath>
                </a14:m>
                <a:r>
                  <a:rPr lang="en-AU" sz="1800" dirty="0"/>
                  <a:t>.</a:t>
                </a:r>
              </a:p>
            </p:txBody>
          </p:sp>
        </mc:Choice>
        <mc:Fallback xmlns="">
          <p:sp>
            <p:nvSpPr>
              <p:cNvPr id="29" name="TextBox 28">
                <a:extLst>
                  <a:ext uri="{FF2B5EF4-FFF2-40B4-BE49-F238E27FC236}">
                    <a16:creationId xmlns:a16="http://schemas.microsoft.com/office/drawing/2014/main" id="{EEB706C2-6E81-B8E3-2D05-80228DEB07DA}"/>
                  </a:ext>
                </a:extLst>
              </p:cNvPr>
              <p:cNvSpPr txBox="1">
                <a:spLocks noRot="1" noChangeAspect="1" noMove="1" noResize="1" noEditPoints="1" noAdjustHandles="1" noChangeArrowheads="1" noChangeShapeType="1" noTextEdit="1"/>
              </p:cNvSpPr>
              <p:nvPr/>
            </p:nvSpPr>
            <p:spPr>
              <a:xfrm>
                <a:off x="5769221" y="2707571"/>
                <a:ext cx="6268464" cy="3421495"/>
              </a:xfrm>
              <a:prstGeom prst="rect">
                <a:avLst/>
              </a:prstGeom>
              <a:blipFill>
                <a:blip r:embed="rId4"/>
                <a:stretch>
                  <a:fillRect l="-223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7911407-3E42-20FB-F4CA-FD5BF0380F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55704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Reservoir</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Estimating area</a:t>
            </a:r>
            <a:endParaRPr lang="en-AU"/>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p:txBody>
          <a:bodyPr/>
          <a:lstStyle/>
          <a:p>
            <a:r>
              <a:rPr lang="en-AU" dirty="0"/>
              <a:t>The diagram shows an outline from above of a man-made reservoir.</a:t>
            </a:r>
          </a:p>
          <a:p>
            <a:r>
              <a:rPr lang="en-AU" dirty="0"/>
              <a:t>During a storm, 20 mm of rain falls on the reservoir.</a:t>
            </a:r>
          </a:p>
          <a:p>
            <a:r>
              <a:rPr lang="en-AU" dirty="0"/>
              <a:t>Estimate the amount of water in the reservoir immediately after the storm, with the aid of two applications of the trapezoidal rule. Assume that all rain that falls over the reservoir is stored. </a:t>
            </a:r>
          </a:p>
          <a:p>
            <a:r>
              <a:rPr lang="en-AU" dirty="0"/>
              <a:t>Give your answer in cubic metres.</a:t>
            </a:r>
          </a:p>
        </p:txBody>
      </p:sp>
      <p:pic>
        <p:nvPicPr>
          <p:cNvPr id="8" name="Picture 7" descr="A black and white diagram representing an overview of a water reservoir. It has a straight edge that is 800 metres long. Opposite it is a curved side. It is joined by 3 perpendicular lines. The 2 end lines are 100 metres long and the centre line is 300 metres long.">
            <a:extLst>
              <a:ext uri="{FF2B5EF4-FFF2-40B4-BE49-F238E27FC236}">
                <a16:creationId xmlns:a16="http://schemas.microsoft.com/office/drawing/2014/main" id="{40F80447-5EC3-09D0-F236-C49FB7788703}"/>
              </a:ext>
            </a:extLst>
          </p:cNvPr>
          <p:cNvPicPr>
            <a:picLocks noChangeAspect="1"/>
          </p:cNvPicPr>
          <p:nvPr/>
        </p:nvPicPr>
        <p:blipFill>
          <a:blip r:embed="rId2"/>
          <a:stretch>
            <a:fillRect/>
          </a:stretch>
        </p:blipFill>
        <p:spPr>
          <a:xfrm>
            <a:off x="3010537" y="4482000"/>
            <a:ext cx="6170925" cy="2016000"/>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45BB-0441-047A-6FFF-5A652ED530C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0017AAF-70B3-23C4-7A0B-D806A32AA940}"/>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19847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FAD31D-E19A-0A98-80A9-18AE8E75B45E}"/>
              </a:ext>
            </a:extLst>
          </p:cNvPr>
          <p:cNvSpPr>
            <a:spLocks noGrp="1"/>
          </p:cNvSpPr>
          <p:nvPr>
            <p:ph type="title"/>
          </p:nvPr>
        </p:nvSpPr>
        <p:spPr/>
        <p:txBody>
          <a:bodyPr/>
          <a:lstStyle/>
          <a:p>
            <a:r>
              <a:rPr lang="en-AU" dirty="0"/>
              <a:t>River resin table</a:t>
            </a:r>
          </a:p>
        </p:txBody>
      </p:sp>
      <p:pic>
        <p:nvPicPr>
          <p:cNvPr id="5" name="Picture 4" descr="A photo of a wood and resin coffee table with wooden legs.">
            <a:extLst>
              <a:ext uri="{FF2B5EF4-FFF2-40B4-BE49-F238E27FC236}">
                <a16:creationId xmlns:a16="http://schemas.microsoft.com/office/drawing/2014/main" id="{BFC95427-BF51-A81C-8190-9A55965D51DF}"/>
              </a:ext>
            </a:extLst>
          </p:cNvPr>
          <p:cNvPicPr>
            <a:picLocks noChangeAspect="1"/>
          </p:cNvPicPr>
          <p:nvPr/>
        </p:nvPicPr>
        <p:blipFill>
          <a:blip r:embed="rId2"/>
          <a:stretch>
            <a:fillRect/>
          </a:stretch>
        </p:blipFill>
        <p:spPr>
          <a:xfrm>
            <a:off x="360000" y="1472197"/>
            <a:ext cx="6460930" cy="3751508"/>
          </a:xfrm>
          <a:prstGeom prst="rect">
            <a:avLst/>
          </a:prstGeom>
        </p:spPr>
      </p:pic>
      <p:sp>
        <p:nvSpPr>
          <p:cNvPr id="7" name="Speech Bubble: Rectangle with Corners Rounded 6">
            <a:extLst>
              <a:ext uri="{FF2B5EF4-FFF2-40B4-BE49-F238E27FC236}">
                <a16:creationId xmlns:a16="http://schemas.microsoft.com/office/drawing/2014/main" id="{1BD89DEF-9B7C-D441-A95F-D291BD594B9D}"/>
              </a:ext>
            </a:extLst>
          </p:cNvPr>
          <p:cNvSpPr/>
          <p:nvPr/>
        </p:nvSpPr>
        <p:spPr>
          <a:xfrm>
            <a:off x="8517423" y="1530666"/>
            <a:ext cx="1847850" cy="1219200"/>
          </a:xfrm>
          <a:prstGeom prst="wedgeRoundRectCallout">
            <a:avLst>
              <a:gd name="adj1" fmla="val -30195"/>
              <a:gd name="adj2" fmla="val 746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 you notice?</a:t>
            </a:r>
          </a:p>
        </p:txBody>
      </p:sp>
      <p:sp>
        <p:nvSpPr>
          <p:cNvPr id="8" name="Speech Bubble: Rectangle with Corners Rounded 7">
            <a:extLst>
              <a:ext uri="{FF2B5EF4-FFF2-40B4-BE49-F238E27FC236}">
                <a16:creationId xmlns:a16="http://schemas.microsoft.com/office/drawing/2014/main" id="{0BBA0D6A-7148-3AC8-1694-5373434584DA}"/>
              </a:ext>
            </a:extLst>
          </p:cNvPr>
          <p:cNvSpPr/>
          <p:nvPr/>
        </p:nvSpPr>
        <p:spPr>
          <a:xfrm>
            <a:off x="9083002" y="3429000"/>
            <a:ext cx="1847850" cy="1219200"/>
          </a:xfrm>
          <a:prstGeom prst="wedgeRoundRectCallout">
            <a:avLst>
              <a:gd name="adj1" fmla="val -33538"/>
              <a:gd name="adj2" fmla="val 726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do you wonder?</a:t>
            </a:r>
          </a:p>
        </p:txBody>
      </p:sp>
      <p:sp>
        <p:nvSpPr>
          <p:cNvPr id="6" name="TextBox 5">
            <a:extLst>
              <a:ext uri="{FF2B5EF4-FFF2-40B4-BE49-F238E27FC236}">
                <a16:creationId xmlns:a16="http://schemas.microsoft.com/office/drawing/2014/main" id="{127C0B0C-6C87-82AF-A541-224AE89E7DC6}"/>
              </a:ext>
              <a:ext uri="{C183D7F6-B498-43B3-948B-1728B52AA6E4}">
                <adec:decorative xmlns:adec="http://schemas.microsoft.com/office/drawing/2017/decorative" val="1"/>
              </a:ext>
            </a:extLst>
          </p:cNvPr>
          <p:cNvSpPr txBox="1"/>
          <p:nvPr/>
        </p:nvSpPr>
        <p:spPr>
          <a:xfrm>
            <a:off x="360000" y="5678039"/>
            <a:ext cx="6658638" cy="369332"/>
          </a:xfrm>
          <a:prstGeom prst="rect">
            <a:avLst/>
          </a:prstGeom>
          <a:noFill/>
        </p:spPr>
        <p:txBody>
          <a:bodyPr wrap="square">
            <a:spAutoFit/>
          </a:bodyPr>
          <a:lstStyle/>
          <a:p>
            <a:r>
              <a:rPr lang="en-AU" sz="900" dirty="0">
                <a:hlinkClick r:id="rId3"/>
              </a:rPr>
              <a:t>Figured Maple Burl &amp; blue resin river coffee table | Untreated Art</a:t>
            </a:r>
            <a:r>
              <a:rPr lang="en-AU" sz="900" dirty="0"/>
              <a:t>: www.untreatedart.com/product/figured-maple-burl-blue-resin-river-coffee-table-173/53</a:t>
            </a:r>
          </a:p>
        </p:txBody>
      </p:sp>
      <p:sp>
        <p:nvSpPr>
          <p:cNvPr id="2" name="Slide Number Placeholder 1">
            <a:extLst>
              <a:ext uri="{FF2B5EF4-FFF2-40B4-BE49-F238E27FC236}">
                <a16:creationId xmlns:a16="http://schemas.microsoft.com/office/drawing/2014/main" id="{96F4FA50-0CE6-3CA7-ABA5-653945131A1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66355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2BCC4-2EC7-B23A-261D-53B27EA903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1C0847-4F15-4642-1DDE-BB65187E1D3E}"/>
              </a:ext>
            </a:extLst>
          </p:cNvPr>
          <p:cNvSpPr>
            <a:spLocks noGrp="1"/>
          </p:cNvSpPr>
          <p:nvPr>
            <p:ph type="title"/>
          </p:nvPr>
        </p:nvSpPr>
        <p:spPr/>
        <p:txBody>
          <a:bodyPr/>
          <a:lstStyle/>
          <a:p>
            <a:r>
              <a:rPr lang="en-AU" dirty="0"/>
              <a:t>Estimating the amount of resin</a:t>
            </a:r>
          </a:p>
        </p:txBody>
      </p:sp>
      <p:sp>
        <p:nvSpPr>
          <p:cNvPr id="4" name="Text Placeholder 3">
            <a:extLst>
              <a:ext uri="{FF2B5EF4-FFF2-40B4-BE49-F238E27FC236}">
                <a16:creationId xmlns:a16="http://schemas.microsoft.com/office/drawing/2014/main" id="{4735371D-8925-0CB1-FC9E-98E3F3015042}"/>
              </a:ext>
            </a:extLst>
          </p:cNvPr>
          <p:cNvSpPr>
            <a:spLocks noGrp="1"/>
          </p:cNvSpPr>
          <p:nvPr>
            <p:ph type="body" sz="quarter" idx="18"/>
          </p:nvPr>
        </p:nvSpPr>
        <p:spPr/>
        <p:txBody>
          <a:bodyPr/>
          <a:lstStyle/>
          <a:p>
            <a:r>
              <a:rPr lang="en-AU" dirty="0"/>
              <a:t>Calculate the volume of resin used in the table.</a:t>
            </a:r>
          </a:p>
        </p:txBody>
      </p:sp>
      <p:sp>
        <p:nvSpPr>
          <p:cNvPr id="14" name="TextBox 13">
            <a:extLst>
              <a:ext uri="{FF2B5EF4-FFF2-40B4-BE49-F238E27FC236}">
                <a16:creationId xmlns:a16="http://schemas.microsoft.com/office/drawing/2014/main" id="{D43A1CCA-5E60-301D-B85B-ED35603E4ADD}"/>
              </a:ext>
              <a:ext uri="{C183D7F6-B498-43B3-948B-1728B52AA6E4}">
                <adec:decorative xmlns:adec="http://schemas.microsoft.com/office/drawing/2017/decorative" val="1"/>
              </a:ext>
            </a:extLst>
          </p:cNvPr>
          <p:cNvSpPr txBox="1"/>
          <p:nvPr/>
        </p:nvSpPr>
        <p:spPr>
          <a:xfrm>
            <a:off x="1123861" y="5875480"/>
            <a:ext cx="3813463" cy="310015"/>
          </a:xfrm>
          <a:prstGeom prst="rect">
            <a:avLst/>
          </a:prstGeom>
          <a:noFill/>
        </p:spPr>
        <p:txBody>
          <a:bodyPr wrap="square" lIns="0" tIns="0" rIns="0" bIns="0" rtlCol="0">
            <a:noAutofit/>
          </a:bodyPr>
          <a:lstStyle/>
          <a:p>
            <a:r>
              <a:rPr lang="en-AU" sz="1000" dirty="0"/>
              <a:t>10 Top River Table Designs You Have to See?– Artisan Born</a:t>
            </a:r>
          </a:p>
          <a:p>
            <a:r>
              <a:rPr lang="en-AU" sz="1000" u="sng" dirty="0">
                <a:hlinkClick r:id="rId2"/>
              </a:rPr>
              <a:t>https://artisanborn.com/blogs/design/10-top-river-table-designs</a:t>
            </a:r>
            <a:endParaRPr lang="en-AU" sz="1000" dirty="0"/>
          </a:p>
        </p:txBody>
      </p:sp>
      <p:sp>
        <p:nvSpPr>
          <p:cNvPr id="2" name="Slide Number Placeholder 1">
            <a:extLst>
              <a:ext uri="{FF2B5EF4-FFF2-40B4-BE49-F238E27FC236}">
                <a16:creationId xmlns:a16="http://schemas.microsoft.com/office/drawing/2014/main" id="{C825DDEC-E63F-AC77-A2AA-6267F3A3712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pic>
        <p:nvPicPr>
          <p:cNvPr id="6" name="Picture 5" descr="Rectangular live-edge wooden table with a dark resin river running diagonally through the center. Red arrows and labels indicate measurements in centimeters: the left side length is 50 cm, the right side length is 80 cm, and the front and back widths are both 80 cm. The tabletop thickness varies, labeled as 15 cm on the left edge, 12 cm on the right edge, and 4 cm at the front corner. Interior measurements across the tabletop include 28 cm and 14 cm near the top surface and 27 cm and 33 cm near the lower surface. The table stands on angled metal legs against a white background.">
            <a:extLst>
              <a:ext uri="{FF2B5EF4-FFF2-40B4-BE49-F238E27FC236}">
                <a16:creationId xmlns:a16="http://schemas.microsoft.com/office/drawing/2014/main" id="{985886FE-C0D7-87C3-B1BB-FB5B3F26FEE3}"/>
              </a:ext>
            </a:extLst>
          </p:cNvPr>
          <p:cNvPicPr>
            <a:picLocks noChangeAspect="1"/>
          </p:cNvPicPr>
          <p:nvPr/>
        </p:nvPicPr>
        <p:blipFill>
          <a:blip r:embed="rId3"/>
          <a:stretch>
            <a:fillRect/>
          </a:stretch>
        </p:blipFill>
        <p:spPr>
          <a:xfrm>
            <a:off x="2659519" y="1826410"/>
            <a:ext cx="6011114" cy="3381847"/>
          </a:xfrm>
          <a:prstGeom prst="rect">
            <a:avLst/>
          </a:prstGeom>
        </p:spPr>
      </p:pic>
    </p:spTree>
    <p:extLst>
      <p:ext uri="{BB962C8B-B14F-4D97-AF65-F5344CB8AC3E}">
        <p14:creationId xmlns:p14="http://schemas.microsoft.com/office/powerpoint/2010/main" val="189746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21DD2-C7FC-6624-F4A2-096EA8CDC58C}"/>
              </a:ext>
            </a:extLst>
          </p:cNvPr>
          <p:cNvSpPr>
            <a:spLocks noGrp="1"/>
          </p:cNvSpPr>
          <p:nvPr>
            <p:ph type="title" idx="4294967295"/>
          </p:nvPr>
        </p:nvSpPr>
        <p:spPr>
          <a:xfrm>
            <a:off x="708025" y="360363"/>
            <a:ext cx="11483975" cy="544512"/>
          </a:xfrm>
        </p:spPr>
        <p:txBody>
          <a:bodyPr/>
          <a:lstStyle/>
          <a:p>
            <a:r>
              <a:rPr lang="en-AU" dirty="0"/>
              <a:t>Dam with measurements</a:t>
            </a:r>
          </a:p>
        </p:txBody>
      </p:sp>
      <p:sp>
        <p:nvSpPr>
          <p:cNvPr id="8" name="TextBox 7">
            <a:extLst>
              <a:ext uri="{FF2B5EF4-FFF2-40B4-BE49-F238E27FC236}">
                <a16:creationId xmlns:a16="http://schemas.microsoft.com/office/drawing/2014/main" id="{3F1FD3E0-6430-76AC-0084-2D12D8A05B96}"/>
              </a:ext>
              <a:ext uri="{C183D7F6-B498-43B3-948B-1728B52AA6E4}">
                <adec:decorative xmlns:adec="http://schemas.microsoft.com/office/drawing/2017/decorative" val="1"/>
              </a:ext>
            </a:extLst>
          </p:cNvPr>
          <p:cNvSpPr txBox="1"/>
          <p:nvPr/>
        </p:nvSpPr>
        <p:spPr>
          <a:xfrm>
            <a:off x="1437068" y="6266804"/>
            <a:ext cx="8880414" cy="461665"/>
          </a:xfrm>
          <a:prstGeom prst="rect">
            <a:avLst/>
          </a:prstGeom>
          <a:noFill/>
        </p:spPr>
        <p:txBody>
          <a:bodyPr wrap="square">
            <a:spAutoFit/>
          </a:bodyPr>
          <a:lstStyle/>
          <a:p>
            <a:r>
              <a:rPr lang="en-AU" sz="800" dirty="0">
                <a:hlinkClick r:id="rId2"/>
              </a:rPr>
              <a:t>Untitled map - Google Earth</a:t>
            </a:r>
            <a:r>
              <a:rPr lang="en-AU" sz="800" dirty="0"/>
              <a:t>: earth.google.com/web/@32.77257705,151.55023838,6.28291454a,440.72803165d,35y,0h,0t,0r/data=CgRCAggBMikKJwolCiExVU40Uk1uaFVKbFdjT0R4RHI4aXB3cmpteWVpMklBc2wgAToDCgEwQgIIAEoICP2c-dABEAE</a:t>
            </a:r>
          </a:p>
        </p:txBody>
      </p:sp>
      <p:sp>
        <p:nvSpPr>
          <p:cNvPr id="2" name="Slide Number Placeholder 1">
            <a:extLst>
              <a:ext uri="{FF2B5EF4-FFF2-40B4-BE49-F238E27FC236}">
                <a16:creationId xmlns:a16="http://schemas.microsoft.com/office/drawing/2014/main" id="{4A27AC2F-A0C5-D84E-B20E-16B4BDC003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pic>
        <p:nvPicPr>
          <p:cNvPr id="5" name="Picture 4" descr="An overhead photo of a dam filled with muddy water. There is a house with a white roof at the edge of the dam and an island in the middle of the dam with green shrubbery. There are red lines placed over the photo to represent a traverse survey. The traverse length is 160 metres. On the lower left of the traverse line are 5 perpendicular lines with lengths of 42, 45, 46, 34 and 12 metres. On the upper right of the traverse line are 4 perpendicular lines with lengths of 17, 33, 35 and 38 metres, from left to right.">
            <a:extLst>
              <a:ext uri="{FF2B5EF4-FFF2-40B4-BE49-F238E27FC236}">
                <a16:creationId xmlns:a16="http://schemas.microsoft.com/office/drawing/2014/main" id="{717D32C6-0343-5454-948D-3B53B5F01FD1}"/>
              </a:ext>
            </a:extLst>
          </p:cNvPr>
          <p:cNvPicPr>
            <a:picLocks noChangeAspect="1"/>
          </p:cNvPicPr>
          <p:nvPr/>
        </p:nvPicPr>
        <p:blipFill>
          <a:blip r:embed="rId3"/>
          <a:stretch>
            <a:fillRect/>
          </a:stretch>
        </p:blipFill>
        <p:spPr>
          <a:xfrm>
            <a:off x="1437068" y="975625"/>
            <a:ext cx="8688012" cy="5220429"/>
          </a:xfrm>
          <a:prstGeom prst="rect">
            <a:avLst/>
          </a:prstGeom>
        </p:spPr>
      </p:pic>
    </p:spTree>
    <p:extLst>
      <p:ext uri="{BB962C8B-B14F-4D97-AF65-F5344CB8AC3E}">
        <p14:creationId xmlns:p14="http://schemas.microsoft.com/office/powerpoint/2010/main" val="78074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58A26-3E07-77AE-24B7-6FBD379EB3F9}"/>
              </a:ext>
            </a:extLst>
          </p:cNvPr>
          <p:cNvSpPr>
            <a:spLocks noGrp="1"/>
          </p:cNvSpPr>
          <p:nvPr>
            <p:ph type="title"/>
          </p:nvPr>
        </p:nvSpPr>
        <p:spPr/>
        <p:txBody>
          <a:bodyPr/>
          <a:lstStyle/>
          <a:p>
            <a:r>
              <a:rPr lang="en-AU" dirty="0"/>
              <a:t>Volume of the dam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CB33C3-D18F-E8D3-F1E4-566F1D2D63AD}"/>
                  </a:ext>
                </a:extLst>
              </p:cNvPr>
              <p:cNvSpPr txBox="1"/>
              <p:nvPr/>
            </p:nvSpPr>
            <p:spPr>
              <a:xfrm>
                <a:off x="359999" y="1257282"/>
                <a:ext cx="6539564" cy="1241878"/>
              </a:xfrm>
              <a:prstGeom prst="rect">
                <a:avLst/>
              </a:prstGeom>
              <a:noFill/>
              <a:ln>
                <a:solidFill>
                  <a:schemeClr val="tx1"/>
                </a:solidFill>
              </a:ln>
            </p:spPr>
            <p:txBody>
              <a:bodyPr wrap="square">
                <a:spAutoFit/>
              </a:bodyPr>
              <a:lstStyle/>
              <a:p>
                <a:pPr>
                  <a:spcBef>
                    <a:spcPts val="300"/>
                  </a:spcBef>
                  <a:spcAft>
                    <a:spcPts val="300"/>
                  </a:spcAft>
                </a:pPr>
                <a:r>
                  <a:rPr lang="en-AU" sz="1800" dirty="0"/>
                  <a:t>Area of 4 large trapeziums:</a:t>
                </a:r>
                <a:endParaRPr lang="en-AU" sz="1800" i="1" dirty="0">
                  <a:latin typeface="Cambria Math" panose="02040503050406030204" pitchFamily="18" charset="0"/>
                </a:endParaRPr>
              </a:p>
              <a:p>
                <a:pPr>
                  <a:spcBef>
                    <a:spcPts val="300"/>
                  </a:spcBef>
                  <a:spcAft>
                    <a:spcPts val="30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𝐴</m:t>
                      </m:r>
                      <m:r>
                        <m:rPr>
                          <m:aln/>
                        </m:rPr>
                        <a:rPr lang="en-AU" sz="1800" i="0">
                          <a:latin typeface="Cambria Math" panose="02040503050406030204" pitchFamily="18" charset="0"/>
                        </a:rPr>
                        <m:t>=</m:t>
                      </m:r>
                      <m:f>
                        <m:fPr>
                          <m:ctrlPr>
                            <a:rPr lang="en-AU" sz="1800" i="1">
                              <a:latin typeface="Cambria Math" panose="02040503050406030204" pitchFamily="18" charset="0"/>
                            </a:rPr>
                          </m:ctrlPr>
                        </m:fPr>
                        <m:num>
                          <m:r>
                            <a:rPr lang="en-AU" sz="1800" i="0">
                              <a:latin typeface="Cambria Math" panose="02040503050406030204" pitchFamily="18" charset="0"/>
                            </a:rPr>
                            <m:t>40</m:t>
                          </m:r>
                        </m:num>
                        <m:den>
                          <m:r>
                            <a:rPr lang="en-AU" sz="1800" i="0">
                              <a:latin typeface="Cambria Math" panose="02040503050406030204" pitchFamily="18" charset="0"/>
                            </a:rPr>
                            <m:t>2</m:t>
                          </m:r>
                        </m:den>
                      </m:f>
                      <m:d>
                        <m:dPr>
                          <m:ctrlPr>
                            <a:rPr lang="en-AU" sz="1800" i="1">
                              <a:latin typeface="Cambria Math" panose="02040503050406030204" pitchFamily="18" charset="0"/>
                            </a:rPr>
                          </m:ctrlPr>
                        </m:dPr>
                        <m:e>
                          <m:r>
                            <a:rPr lang="en-AU" sz="1800" i="0">
                              <a:latin typeface="Cambria Math" panose="02040503050406030204" pitchFamily="18" charset="0"/>
                            </a:rPr>
                            <m:t>42+62</m:t>
                          </m:r>
                        </m:e>
                      </m:d>
                      <m:r>
                        <a:rPr lang="en-AU" sz="1800" i="0">
                          <a:latin typeface="Cambria Math" panose="02040503050406030204" pitchFamily="18" charset="0"/>
                        </a:rPr>
                        <m:t>+</m:t>
                      </m:r>
                      <m:f>
                        <m:fPr>
                          <m:ctrlPr>
                            <a:rPr lang="en-AU" sz="1800" i="1">
                              <a:latin typeface="Cambria Math" panose="02040503050406030204" pitchFamily="18" charset="0"/>
                            </a:rPr>
                          </m:ctrlPr>
                        </m:fPr>
                        <m:num>
                          <m:r>
                            <a:rPr lang="en-AU" sz="1800" i="0">
                              <a:latin typeface="Cambria Math" panose="02040503050406030204" pitchFamily="18" charset="0"/>
                            </a:rPr>
                            <m:t>40</m:t>
                          </m:r>
                        </m:num>
                        <m:den>
                          <m:r>
                            <a:rPr lang="en-AU" sz="1800" i="0">
                              <a:latin typeface="Cambria Math" panose="02040503050406030204" pitchFamily="18" charset="0"/>
                            </a:rPr>
                            <m:t>2</m:t>
                          </m:r>
                        </m:den>
                      </m:f>
                      <m:d>
                        <m:dPr>
                          <m:ctrlPr>
                            <a:rPr lang="en-AU" sz="1800" i="1">
                              <a:latin typeface="Cambria Math" panose="02040503050406030204" pitchFamily="18" charset="0"/>
                            </a:rPr>
                          </m:ctrlPr>
                        </m:dPr>
                        <m:e>
                          <m:r>
                            <a:rPr lang="en-AU" sz="1800" i="0">
                              <a:latin typeface="Cambria Math" panose="02040503050406030204" pitchFamily="18" charset="0"/>
                            </a:rPr>
                            <m:t>62+79</m:t>
                          </m:r>
                        </m:e>
                      </m:d>
                      <m:r>
                        <a:rPr lang="en-AU" sz="1800" i="0">
                          <a:latin typeface="Cambria Math" panose="02040503050406030204" pitchFamily="18" charset="0"/>
                        </a:rPr>
                        <m:t>+</m:t>
                      </m:r>
                      <m:f>
                        <m:fPr>
                          <m:ctrlPr>
                            <a:rPr lang="en-AU" sz="1800" i="1">
                              <a:latin typeface="Cambria Math" panose="02040503050406030204" pitchFamily="18" charset="0"/>
                            </a:rPr>
                          </m:ctrlPr>
                        </m:fPr>
                        <m:num>
                          <m:r>
                            <a:rPr lang="en-AU" sz="1800" i="0">
                              <a:latin typeface="Cambria Math" panose="02040503050406030204" pitchFamily="18" charset="0"/>
                            </a:rPr>
                            <m:t>40</m:t>
                          </m:r>
                        </m:num>
                        <m:den>
                          <m:r>
                            <a:rPr lang="en-AU" sz="1800" i="0">
                              <a:latin typeface="Cambria Math" panose="02040503050406030204" pitchFamily="18" charset="0"/>
                            </a:rPr>
                            <m:t>2</m:t>
                          </m:r>
                        </m:den>
                      </m:f>
                      <m:d>
                        <m:dPr>
                          <m:ctrlPr>
                            <a:rPr lang="en-AU" sz="1800" i="1">
                              <a:latin typeface="Cambria Math" panose="02040503050406030204" pitchFamily="18" charset="0"/>
                            </a:rPr>
                          </m:ctrlPr>
                        </m:dPr>
                        <m:e>
                          <m:r>
                            <a:rPr lang="en-AU" sz="1800" i="0">
                              <a:latin typeface="Cambria Math" panose="02040503050406030204" pitchFamily="18" charset="0"/>
                            </a:rPr>
                            <m:t>79+69</m:t>
                          </m:r>
                        </m:e>
                      </m:d>
                      <m:r>
                        <a:rPr lang="en-AU" sz="1800" i="0">
                          <a:latin typeface="Cambria Math" panose="02040503050406030204" pitchFamily="18" charset="0"/>
                        </a:rPr>
                        <m:t>+</m:t>
                      </m:r>
                      <m:f>
                        <m:fPr>
                          <m:ctrlPr>
                            <a:rPr lang="en-AU" sz="1800" i="1">
                              <a:latin typeface="Cambria Math" panose="02040503050406030204" pitchFamily="18" charset="0"/>
                            </a:rPr>
                          </m:ctrlPr>
                        </m:fPr>
                        <m:num>
                          <m:r>
                            <a:rPr lang="en-AU" sz="1800" i="0">
                              <a:latin typeface="Cambria Math" panose="02040503050406030204" pitchFamily="18" charset="0"/>
                            </a:rPr>
                            <m:t>40</m:t>
                          </m:r>
                        </m:num>
                        <m:den>
                          <m:r>
                            <a:rPr lang="en-AU" sz="1800" i="0">
                              <a:latin typeface="Cambria Math" panose="02040503050406030204" pitchFamily="18" charset="0"/>
                            </a:rPr>
                            <m:t>2</m:t>
                          </m:r>
                        </m:den>
                      </m:f>
                      <m:d>
                        <m:dPr>
                          <m:ctrlPr>
                            <a:rPr lang="en-AU" sz="1800" i="1">
                              <a:latin typeface="Cambria Math" panose="02040503050406030204" pitchFamily="18" charset="0"/>
                            </a:rPr>
                          </m:ctrlPr>
                        </m:dPr>
                        <m:e>
                          <m:r>
                            <a:rPr lang="en-AU" sz="1800" i="0">
                              <a:latin typeface="Cambria Math" panose="02040503050406030204" pitchFamily="18" charset="0"/>
                            </a:rPr>
                            <m:t>69+50</m:t>
                          </m:r>
                        </m:e>
                      </m:d>
                    </m:oMath>
                    <m:oMath xmlns:m="http://schemas.openxmlformats.org/officeDocument/2006/math">
                      <m:r>
                        <m:rPr>
                          <m:aln/>
                        </m:rPr>
                        <a:rPr lang="en-AU" sz="1800" i="0">
                          <a:latin typeface="Cambria Math" panose="02040503050406030204" pitchFamily="18" charset="0"/>
                        </a:rPr>
                        <m:t>=</m:t>
                      </m:r>
                      <m:r>
                        <a:rPr lang="en-AU" sz="1800" i="0">
                          <a:latin typeface="Cambria Math" panose="02040503050406030204" pitchFamily="18" charset="0"/>
                        </a:rPr>
                        <m:t>10 240 </m:t>
                      </m:r>
                      <m:sSup>
                        <m:sSupPr>
                          <m:ctrlPr>
                            <a:rPr lang="en-AU" sz="1800" i="1">
                              <a:latin typeface="Cambria Math" panose="02040503050406030204" pitchFamily="18" charset="0"/>
                            </a:rPr>
                          </m:ctrlPr>
                        </m:sSupPr>
                        <m:e>
                          <m:r>
                            <m:rPr>
                              <m:nor/>
                            </m:rPr>
                            <a:rPr lang="en-AU" sz="1800" i="0">
                              <a:latin typeface="Cambria Math" panose="02040503050406030204" pitchFamily="18" charset="0"/>
                            </a:rPr>
                            <m:t>m</m:t>
                          </m:r>
                        </m:e>
                        <m:sup>
                          <m:r>
                            <a:rPr lang="en-AU" sz="1800" i="0">
                              <a:latin typeface="Cambria Math" panose="02040503050406030204" pitchFamily="18" charset="0"/>
                            </a:rPr>
                            <m:t>2</m:t>
                          </m:r>
                        </m:sup>
                      </m:sSup>
                    </m:oMath>
                  </m:oMathPara>
                </a14:m>
                <a:endParaRPr lang="en-AU" dirty="0"/>
              </a:p>
            </p:txBody>
          </p:sp>
        </mc:Choice>
        <mc:Fallback xmlns="">
          <p:sp>
            <p:nvSpPr>
              <p:cNvPr id="13" name="TextBox 12">
                <a:extLst>
                  <a:ext uri="{FF2B5EF4-FFF2-40B4-BE49-F238E27FC236}">
                    <a16:creationId xmlns:a16="http://schemas.microsoft.com/office/drawing/2014/main" id="{04CB33C3-D18F-E8D3-F1E4-566F1D2D63AD}"/>
                  </a:ext>
                </a:extLst>
              </p:cNvPr>
              <p:cNvSpPr txBox="1">
                <a:spLocks noRot="1" noChangeAspect="1" noMove="1" noResize="1" noEditPoints="1" noAdjustHandles="1" noChangeArrowheads="1" noChangeShapeType="1" noTextEdit="1"/>
              </p:cNvSpPr>
              <p:nvPr/>
            </p:nvSpPr>
            <p:spPr>
              <a:xfrm>
                <a:off x="359999" y="1257282"/>
                <a:ext cx="6539564" cy="1241878"/>
              </a:xfrm>
              <a:prstGeom prst="rect">
                <a:avLst/>
              </a:prstGeom>
              <a:blipFill>
                <a:blip r:embed="rId2"/>
                <a:stretch>
                  <a:fillRect l="-651" t="-1942"/>
                </a:stretch>
              </a:blipFill>
              <a:ln>
                <a:solidFill>
                  <a:schemeClr val="tx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3395927-57B1-C996-5C9D-B894CD2126F6}"/>
                  </a:ext>
                </a:extLst>
              </p:cNvPr>
              <p:cNvSpPr txBox="1"/>
              <p:nvPr/>
            </p:nvSpPr>
            <p:spPr>
              <a:xfrm>
                <a:off x="359999" y="2767748"/>
                <a:ext cx="6539564" cy="3730252"/>
              </a:xfrm>
              <a:prstGeom prst="rect">
                <a:avLst/>
              </a:prstGeom>
              <a:noFill/>
              <a:ln>
                <a:solidFill>
                  <a:schemeClr val="tx1"/>
                </a:solidFill>
              </a:ln>
            </p:spPr>
            <p:txBody>
              <a:bodyPr wrap="square">
                <a:spAutoFit/>
              </a:bodyPr>
              <a:lstStyle/>
              <a:p>
                <a:pPr>
                  <a:spcBef>
                    <a:spcPts val="300"/>
                  </a:spcBef>
                  <a:spcAft>
                    <a:spcPts val="300"/>
                  </a:spcAft>
                </a:pPr>
                <a14:m>
                  <m:oMathPara xmlns:m="http://schemas.openxmlformats.org/officeDocument/2006/math">
                    <m:oMathParaPr>
                      <m:jc m:val="left"/>
                    </m:oMathParaPr>
                    <m:oMath xmlns:m="http://schemas.openxmlformats.org/officeDocument/2006/math">
                      <m:r>
                        <m:rPr>
                          <m:nor/>
                        </m:rPr>
                        <a:rPr lang="en-AU" sz="1800" dirty="0" smtClean="0"/>
                        <m:t>Area</m:t>
                      </m:r>
                      <m:r>
                        <m:rPr>
                          <m:nor/>
                        </m:rPr>
                        <a:rPr lang="en-AU" sz="1800" dirty="0" smtClean="0"/>
                        <m:t> </m:t>
                      </m:r>
                      <m:r>
                        <m:rPr>
                          <m:nor/>
                        </m:rPr>
                        <a:rPr lang="en-AU" sz="1800" dirty="0" smtClean="0"/>
                        <m:t>of</m:t>
                      </m:r>
                      <m:r>
                        <m:rPr>
                          <m:nor/>
                        </m:rPr>
                        <a:rPr lang="en-AU" sz="1800" dirty="0" smtClean="0"/>
                        <m:t> 4 </m:t>
                      </m:r>
                      <m:r>
                        <m:rPr>
                          <m:nor/>
                        </m:rPr>
                        <a:rPr lang="en-AU" sz="1800" dirty="0" smtClean="0"/>
                        <m:t>trapeziums</m:t>
                      </m:r>
                      <m:r>
                        <m:rPr>
                          <m:nor/>
                        </m:rPr>
                        <a:rPr lang="en-AU" sz="1800" dirty="0" smtClean="0"/>
                        <m:t> </m:t>
                      </m:r>
                      <m:r>
                        <m:rPr>
                          <m:nor/>
                        </m:rPr>
                        <a:rPr lang="en-AU" sz="1800" dirty="0" smtClean="0"/>
                        <m:t>on</m:t>
                      </m:r>
                      <m:r>
                        <m:rPr>
                          <m:nor/>
                        </m:rPr>
                        <a:rPr lang="en-AU" sz="1800" dirty="0" smtClean="0"/>
                        <m:t> </m:t>
                      </m:r>
                      <m:r>
                        <m:rPr>
                          <m:nor/>
                        </m:rPr>
                        <a:rPr lang="en-AU" sz="1800" dirty="0" smtClean="0"/>
                        <m:t>each</m:t>
                      </m:r>
                      <m:r>
                        <m:rPr>
                          <m:nor/>
                        </m:rPr>
                        <a:rPr lang="en-AU" sz="1800" dirty="0" smtClean="0"/>
                        <m:t> </m:t>
                      </m:r>
                      <m:r>
                        <m:rPr>
                          <m:nor/>
                        </m:rPr>
                        <a:rPr lang="en-AU" sz="1800" dirty="0" smtClean="0"/>
                        <m:t>side</m:t>
                      </m:r>
                      <m:r>
                        <m:rPr>
                          <m:nor/>
                        </m:rPr>
                        <a:rPr lang="en-AU" sz="1800" dirty="0" smtClean="0"/>
                        <m:t> </m:t>
                      </m:r>
                      <m:r>
                        <m:rPr>
                          <m:nor/>
                        </m:rPr>
                        <a:rPr lang="en-AU" sz="1800" dirty="0" smtClean="0"/>
                        <m:t>of</m:t>
                      </m:r>
                      <m:r>
                        <m:rPr>
                          <m:nor/>
                        </m:rPr>
                        <a:rPr lang="en-AU" sz="1800" dirty="0" smtClean="0"/>
                        <m:t> </m:t>
                      </m:r>
                      <m:r>
                        <m:rPr>
                          <m:nor/>
                        </m:rPr>
                        <a:rPr lang="en-AU" sz="1800" dirty="0" smtClean="0"/>
                        <m:t>the</m:t>
                      </m:r>
                      <m:r>
                        <m:rPr>
                          <m:nor/>
                        </m:rPr>
                        <a:rPr lang="en-AU" sz="1800" dirty="0" smtClean="0"/>
                        <m:t> </m:t>
                      </m:r>
                      <m:r>
                        <m:rPr>
                          <m:nor/>
                        </m:rPr>
                        <a:rPr lang="en-AU" sz="1800" dirty="0" smtClean="0"/>
                        <m:t>traverse</m:t>
                      </m:r>
                    </m:oMath>
                  </m:oMathPara>
                </a14:m>
                <a:endParaRPr lang="en-AU" sz="1800" dirty="0"/>
              </a:p>
              <a:p>
                <a:pPr>
                  <a:spcBef>
                    <a:spcPts val="300"/>
                  </a:spcBef>
                  <a:spcAft>
                    <a:spcPts val="300"/>
                  </a:spcAft>
                </a:pPr>
                <a:r>
                  <a:rPr lang="en-AU" sz="1800" dirty="0"/>
                  <a:t>Left/bottom side:</a:t>
                </a:r>
              </a:p>
              <a:p>
                <a:pPr>
                  <a:spcBef>
                    <a:spcPts val="300"/>
                  </a:spcBef>
                  <a:spcAft>
                    <a:spcPts val="30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0">
                              <a:latin typeface="Cambria Math" panose="02040503050406030204" pitchFamily="18" charset="0"/>
                            </a:rPr>
                            <m:t>40</m:t>
                          </m:r>
                        </m:num>
                        <m:den>
                          <m:r>
                            <a:rPr lang="en-AU" sz="1800" i="0">
                              <a:latin typeface="Cambria Math" panose="02040503050406030204" pitchFamily="18" charset="0"/>
                            </a:rPr>
                            <m:t>2</m:t>
                          </m:r>
                        </m:den>
                      </m:f>
                      <m:d>
                        <m:dPr>
                          <m:ctrlPr>
                            <a:rPr lang="en-AU" sz="1800" i="1">
                              <a:latin typeface="Cambria Math" panose="02040503050406030204" pitchFamily="18" charset="0"/>
                            </a:rPr>
                          </m:ctrlPr>
                        </m:dPr>
                        <m:e>
                          <m:r>
                            <a:rPr lang="en-AU" sz="1800" i="0">
                              <a:latin typeface="Cambria Math" panose="02040503050406030204" pitchFamily="18" charset="0"/>
                            </a:rPr>
                            <m:t>42+</m:t>
                          </m:r>
                          <m:r>
                            <a:rPr lang="en-AU" sz="1800" b="0" i="1" smtClean="0">
                              <a:latin typeface="Cambria Math" panose="02040503050406030204" pitchFamily="18" charset="0"/>
                            </a:rPr>
                            <m:t>45</m:t>
                          </m:r>
                        </m:e>
                      </m:d>
                      <m:r>
                        <a:rPr lang="en-AU" sz="1800" i="0">
                          <a:latin typeface="Cambria Math" panose="02040503050406030204" pitchFamily="18" charset="0"/>
                        </a:rPr>
                        <m:t>+</m:t>
                      </m:r>
                      <m:f>
                        <m:fPr>
                          <m:ctrlPr>
                            <a:rPr lang="en-AU" sz="1800" i="1">
                              <a:latin typeface="Cambria Math" panose="02040503050406030204" pitchFamily="18" charset="0"/>
                            </a:rPr>
                          </m:ctrlPr>
                        </m:fPr>
                        <m:num>
                          <m:r>
                            <a:rPr lang="en-AU" sz="1800" i="0">
                              <a:latin typeface="Cambria Math" panose="02040503050406030204" pitchFamily="18" charset="0"/>
                            </a:rPr>
                            <m:t>40</m:t>
                          </m:r>
                        </m:num>
                        <m:den>
                          <m:r>
                            <a:rPr lang="en-AU" sz="1800" i="0">
                              <a:latin typeface="Cambria Math" panose="02040503050406030204" pitchFamily="18" charset="0"/>
                            </a:rPr>
                            <m:t>2</m:t>
                          </m:r>
                        </m:den>
                      </m:f>
                      <m:d>
                        <m:dPr>
                          <m:ctrlPr>
                            <a:rPr lang="en-AU" sz="1800" i="1">
                              <a:latin typeface="Cambria Math" panose="02040503050406030204" pitchFamily="18" charset="0"/>
                            </a:rPr>
                          </m:ctrlPr>
                        </m:dPr>
                        <m:e>
                          <m:r>
                            <a:rPr lang="en-AU" sz="1800" b="0" i="0" smtClean="0">
                              <a:latin typeface="Cambria Math" panose="02040503050406030204" pitchFamily="18" charset="0"/>
                            </a:rPr>
                            <m:t>45</m:t>
                          </m:r>
                          <m:r>
                            <a:rPr lang="en-AU" sz="1800" i="0">
                              <a:latin typeface="Cambria Math" panose="02040503050406030204" pitchFamily="18" charset="0"/>
                            </a:rPr>
                            <m:t>+</m:t>
                          </m:r>
                          <m:r>
                            <a:rPr lang="en-AU" sz="1800" b="0" i="1" smtClean="0">
                              <a:latin typeface="Cambria Math" panose="02040503050406030204" pitchFamily="18" charset="0"/>
                            </a:rPr>
                            <m:t>46</m:t>
                          </m:r>
                        </m:e>
                      </m:d>
                      <m:r>
                        <a:rPr lang="en-AU" sz="1800" i="0">
                          <a:latin typeface="Cambria Math" panose="02040503050406030204" pitchFamily="18" charset="0"/>
                        </a:rPr>
                        <m:t>+</m:t>
                      </m:r>
                      <m:f>
                        <m:fPr>
                          <m:ctrlPr>
                            <a:rPr lang="en-AU" sz="1800" i="1">
                              <a:latin typeface="Cambria Math" panose="02040503050406030204" pitchFamily="18" charset="0"/>
                            </a:rPr>
                          </m:ctrlPr>
                        </m:fPr>
                        <m:num>
                          <m:r>
                            <a:rPr lang="en-AU" sz="1800" i="0">
                              <a:latin typeface="Cambria Math" panose="02040503050406030204" pitchFamily="18" charset="0"/>
                            </a:rPr>
                            <m:t>40</m:t>
                          </m:r>
                        </m:num>
                        <m:den>
                          <m:r>
                            <a:rPr lang="en-AU" sz="1800" i="0">
                              <a:latin typeface="Cambria Math" panose="02040503050406030204" pitchFamily="18" charset="0"/>
                            </a:rPr>
                            <m:t>2</m:t>
                          </m:r>
                        </m:den>
                      </m:f>
                      <m:d>
                        <m:dPr>
                          <m:ctrlPr>
                            <a:rPr lang="en-AU" sz="1800" i="1">
                              <a:latin typeface="Cambria Math" panose="02040503050406030204" pitchFamily="18" charset="0"/>
                            </a:rPr>
                          </m:ctrlPr>
                        </m:dPr>
                        <m:e>
                          <m:r>
                            <a:rPr lang="en-AU" sz="1800" b="0" i="0" smtClean="0">
                              <a:latin typeface="Cambria Math" panose="02040503050406030204" pitchFamily="18" charset="0"/>
                            </a:rPr>
                            <m:t>46</m:t>
                          </m:r>
                          <m:r>
                            <a:rPr lang="en-AU" sz="1800" i="0">
                              <a:latin typeface="Cambria Math" panose="02040503050406030204" pitchFamily="18" charset="0"/>
                            </a:rPr>
                            <m:t>+</m:t>
                          </m:r>
                          <m:r>
                            <a:rPr lang="en-AU" sz="1800" b="0" i="1" smtClean="0">
                              <a:latin typeface="Cambria Math" panose="02040503050406030204" pitchFamily="18" charset="0"/>
                            </a:rPr>
                            <m:t>34</m:t>
                          </m:r>
                        </m:e>
                      </m:d>
                      <m:r>
                        <a:rPr lang="en-AU" sz="1800" i="0">
                          <a:latin typeface="Cambria Math" panose="02040503050406030204" pitchFamily="18" charset="0"/>
                        </a:rPr>
                        <m:t>+</m:t>
                      </m:r>
                      <m:f>
                        <m:fPr>
                          <m:ctrlPr>
                            <a:rPr lang="en-AU" sz="1800" i="1">
                              <a:latin typeface="Cambria Math" panose="02040503050406030204" pitchFamily="18" charset="0"/>
                            </a:rPr>
                          </m:ctrlPr>
                        </m:fPr>
                        <m:num>
                          <m:r>
                            <a:rPr lang="en-AU" sz="1800" i="0">
                              <a:latin typeface="Cambria Math" panose="02040503050406030204" pitchFamily="18" charset="0"/>
                            </a:rPr>
                            <m:t>40</m:t>
                          </m:r>
                        </m:num>
                        <m:den>
                          <m:r>
                            <a:rPr lang="en-AU" sz="1800" i="0">
                              <a:latin typeface="Cambria Math" panose="02040503050406030204" pitchFamily="18" charset="0"/>
                            </a:rPr>
                            <m:t>2</m:t>
                          </m:r>
                        </m:den>
                      </m:f>
                      <m:d>
                        <m:dPr>
                          <m:ctrlPr>
                            <a:rPr lang="en-AU" sz="1800" i="1">
                              <a:latin typeface="Cambria Math" panose="02040503050406030204" pitchFamily="18" charset="0"/>
                            </a:rPr>
                          </m:ctrlPr>
                        </m:dPr>
                        <m:e>
                          <m:r>
                            <a:rPr lang="en-AU" sz="1800" b="0" i="0" smtClean="0">
                              <a:latin typeface="Cambria Math" panose="02040503050406030204" pitchFamily="18" charset="0"/>
                            </a:rPr>
                            <m:t>34</m:t>
                          </m:r>
                          <m:r>
                            <a:rPr lang="en-AU" sz="1800" i="0">
                              <a:latin typeface="Cambria Math" panose="02040503050406030204" pitchFamily="18" charset="0"/>
                            </a:rPr>
                            <m:t>+</m:t>
                          </m:r>
                          <m:r>
                            <a:rPr lang="en-AU" sz="1800" b="0" i="1" smtClean="0">
                              <a:latin typeface="Cambria Math" panose="02040503050406030204" pitchFamily="18" charset="0"/>
                            </a:rPr>
                            <m:t>12</m:t>
                          </m:r>
                        </m:e>
                      </m:d>
                    </m:oMath>
                    <m:oMath xmlns:m="http://schemas.openxmlformats.org/officeDocument/2006/math">
                      <m:r>
                        <m:rPr>
                          <m:aln/>
                        </m:rPr>
                        <a:rPr lang="en-AU" sz="1800" i="0">
                          <a:latin typeface="Cambria Math" panose="02040503050406030204" pitchFamily="18" charset="0"/>
                        </a:rPr>
                        <m:t>=</m:t>
                      </m:r>
                      <m:r>
                        <a:rPr lang="en-AU" sz="1800" b="0" i="0" smtClean="0">
                          <a:latin typeface="Cambria Math" panose="02040503050406030204" pitchFamily="18" charset="0"/>
                        </a:rPr>
                        <m:t>6080 </m:t>
                      </m:r>
                      <m:sSup>
                        <m:sSupPr>
                          <m:ctrlPr>
                            <a:rPr lang="en-AU" sz="1800" i="1">
                              <a:latin typeface="Cambria Math" panose="02040503050406030204" pitchFamily="18" charset="0"/>
                            </a:rPr>
                          </m:ctrlPr>
                        </m:sSupPr>
                        <m:e>
                          <m:r>
                            <m:rPr>
                              <m:nor/>
                            </m:rPr>
                            <a:rPr lang="en-AU" sz="1800" i="0">
                              <a:latin typeface="Cambria Math" panose="02040503050406030204" pitchFamily="18" charset="0"/>
                            </a:rPr>
                            <m:t>m</m:t>
                          </m:r>
                        </m:e>
                        <m:sup>
                          <m:r>
                            <a:rPr lang="en-AU" sz="1800" i="0">
                              <a:latin typeface="Cambria Math" panose="02040503050406030204" pitchFamily="18" charset="0"/>
                            </a:rPr>
                            <m:t>2</m:t>
                          </m:r>
                        </m:sup>
                      </m:sSup>
                    </m:oMath>
                  </m:oMathPara>
                </a14:m>
                <a:endParaRPr lang="en-AU" sz="1800" dirty="0"/>
              </a:p>
              <a:p>
                <a:pPr>
                  <a:spcBef>
                    <a:spcPts val="300"/>
                  </a:spcBef>
                  <a:spcAft>
                    <a:spcPts val="300"/>
                  </a:spcAft>
                </a:pPr>
                <a:r>
                  <a:rPr lang="en-AU" sz="1800" dirty="0"/>
                  <a:t>Right/top side:</a:t>
                </a:r>
              </a:p>
              <a:p>
                <a:pPr>
                  <a:spcBef>
                    <a:spcPts val="300"/>
                  </a:spcBef>
                  <a:spcAft>
                    <a:spcPts val="300"/>
                  </a:spcAft>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𝐴</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40</m:t>
                          </m:r>
                        </m:num>
                        <m:den>
                          <m:r>
                            <a:rPr lang="en-AU" sz="1800">
                              <a:latin typeface="Cambria Math" panose="02040503050406030204" pitchFamily="18" charset="0"/>
                            </a:rPr>
                            <m:t>2</m:t>
                          </m:r>
                        </m:den>
                      </m:f>
                      <m:d>
                        <m:dPr>
                          <m:ctrlPr>
                            <a:rPr lang="en-AU" sz="1800" i="1">
                              <a:latin typeface="Cambria Math" panose="02040503050406030204" pitchFamily="18" charset="0"/>
                            </a:rPr>
                          </m:ctrlPr>
                        </m:dPr>
                        <m:e>
                          <m:r>
                            <a:rPr lang="en-AU" sz="1800" b="0" i="0" smtClean="0">
                              <a:latin typeface="Cambria Math" panose="02040503050406030204" pitchFamily="18" charset="0"/>
                            </a:rPr>
                            <m:t>0</m:t>
                          </m:r>
                          <m:r>
                            <a:rPr lang="en-AU" sz="1800">
                              <a:latin typeface="Cambria Math" panose="02040503050406030204" pitchFamily="18" charset="0"/>
                            </a:rPr>
                            <m:t>+</m:t>
                          </m:r>
                          <m:r>
                            <a:rPr lang="en-AU" sz="1800" b="0" i="1" smtClean="0">
                              <a:latin typeface="Cambria Math" panose="02040503050406030204" pitchFamily="18" charset="0"/>
                            </a:rPr>
                            <m:t>17</m:t>
                          </m:r>
                        </m:e>
                      </m:d>
                      <m:r>
                        <a:rPr lang="en-AU" sz="1800">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40</m:t>
                          </m:r>
                        </m:num>
                        <m:den>
                          <m:r>
                            <a:rPr lang="en-AU" sz="1800">
                              <a:latin typeface="Cambria Math" panose="02040503050406030204" pitchFamily="18" charset="0"/>
                            </a:rPr>
                            <m:t>2</m:t>
                          </m:r>
                        </m:den>
                      </m:f>
                      <m:d>
                        <m:dPr>
                          <m:ctrlPr>
                            <a:rPr lang="en-AU" sz="1800" i="1">
                              <a:latin typeface="Cambria Math" panose="02040503050406030204" pitchFamily="18" charset="0"/>
                            </a:rPr>
                          </m:ctrlPr>
                        </m:dPr>
                        <m:e>
                          <m:r>
                            <a:rPr lang="en-AU" sz="1800" b="0" i="0" smtClean="0">
                              <a:latin typeface="Cambria Math" panose="02040503050406030204" pitchFamily="18" charset="0"/>
                            </a:rPr>
                            <m:t>17</m:t>
                          </m:r>
                          <m:r>
                            <a:rPr lang="en-AU" sz="1800">
                              <a:latin typeface="Cambria Math" panose="02040503050406030204" pitchFamily="18" charset="0"/>
                            </a:rPr>
                            <m:t>+</m:t>
                          </m:r>
                          <m:r>
                            <a:rPr lang="en-AU" sz="1800" b="0" i="1" smtClean="0">
                              <a:latin typeface="Cambria Math" panose="02040503050406030204" pitchFamily="18" charset="0"/>
                            </a:rPr>
                            <m:t>33</m:t>
                          </m:r>
                        </m:e>
                      </m:d>
                      <m:r>
                        <a:rPr lang="en-AU" sz="1800">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40</m:t>
                          </m:r>
                        </m:num>
                        <m:den>
                          <m:r>
                            <a:rPr lang="en-AU" sz="1800">
                              <a:latin typeface="Cambria Math" panose="02040503050406030204" pitchFamily="18" charset="0"/>
                            </a:rPr>
                            <m:t>2</m:t>
                          </m:r>
                        </m:den>
                      </m:f>
                      <m:d>
                        <m:dPr>
                          <m:ctrlPr>
                            <a:rPr lang="en-AU" sz="1800" i="1">
                              <a:latin typeface="Cambria Math" panose="02040503050406030204" pitchFamily="18" charset="0"/>
                            </a:rPr>
                          </m:ctrlPr>
                        </m:dPr>
                        <m:e>
                          <m:r>
                            <a:rPr lang="en-AU" sz="1800" b="0" i="0" smtClean="0">
                              <a:latin typeface="Cambria Math" panose="02040503050406030204" pitchFamily="18" charset="0"/>
                            </a:rPr>
                            <m:t>33</m:t>
                          </m:r>
                          <m:r>
                            <a:rPr lang="en-AU" sz="1800">
                              <a:latin typeface="Cambria Math" panose="02040503050406030204" pitchFamily="18" charset="0"/>
                            </a:rPr>
                            <m:t>+</m:t>
                          </m:r>
                          <m:r>
                            <a:rPr lang="en-AU" sz="1800" i="1">
                              <a:latin typeface="Cambria Math" panose="02040503050406030204" pitchFamily="18" charset="0"/>
                            </a:rPr>
                            <m:t>3</m:t>
                          </m:r>
                          <m:r>
                            <a:rPr lang="en-AU" sz="1800" b="0" i="1" smtClean="0">
                              <a:latin typeface="Cambria Math" panose="02040503050406030204" pitchFamily="18" charset="0"/>
                            </a:rPr>
                            <m:t>5</m:t>
                          </m:r>
                        </m:e>
                      </m:d>
                      <m:r>
                        <a:rPr lang="en-AU" sz="1800">
                          <a:latin typeface="Cambria Math" panose="02040503050406030204" pitchFamily="18" charset="0"/>
                        </a:rPr>
                        <m:t>+</m:t>
                      </m:r>
                      <m:f>
                        <m:fPr>
                          <m:ctrlPr>
                            <a:rPr lang="en-AU" sz="1800" i="1">
                              <a:latin typeface="Cambria Math" panose="02040503050406030204" pitchFamily="18" charset="0"/>
                            </a:rPr>
                          </m:ctrlPr>
                        </m:fPr>
                        <m:num>
                          <m:r>
                            <a:rPr lang="en-AU" sz="1800">
                              <a:latin typeface="Cambria Math" panose="02040503050406030204" pitchFamily="18" charset="0"/>
                            </a:rPr>
                            <m:t>40</m:t>
                          </m:r>
                        </m:num>
                        <m:den>
                          <m:r>
                            <a:rPr lang="en-AU" sz="1800">
                              <a:latin typeface="Cambria Math" panose="02040503050406030204" pitchFamily="18" charset="0"/>
                            </a:rPr>
                            <m:t>2</m:t>
                          </m:r>
                        </m:den>
                      </m:f>
                      <m:d>
                        <m:dPr>
                          <m:ctrlPr>
                            <a:rPr lang="en-AU" sz="1800" i="1">
                              <a:latin typeface="Cambria Math" panose="02040503050406030204" pitchFamily="18" charset="0"/>
                            </a:rPr>
                          </m:ctrlPr>
                        </m:dPr>
                        <m:e>
                          <m:r>
                            <a:rPr lang="en-AU" sz="1800">
                              <a:latin typeface="Cambria Math" panose="02040503050406030204" pitchFamily="18" charset="0"/>
                            </a:rPr>
                            <m:t>3</m:t>
                          </m:r>
                          <m:r>
                            <a:rPr lang="en-AU" sz="1800" b="0" i="0" smtClean="0">
                              <a:latin typeface="Cambria Math" panose="02040503050406030204" pitchFamily="18" charset="0"/>
                            </a:rPr>
                            <m:t>5</m:t>
                          </m:r>
                          <m:r>
                            <a:rPr lang="en-AU" sz="1800">
                              <a:latin typeface="Cambria Math" panose="02040503050406030204" pitchFamily="18" charset="0"/>
                            </a:rPr>
                            <m:t>+</m:t>
                          </m:r>
                          <m:r>
                            <a:rPr lang="en-AU" sz="1800" b="0" i="1" smtClean="0">
                              <a:latin typeface="Cambria Math" panose="02040503050406030204" pitchFamily="18" charset="0"/>
                            </a:rPr>
                            <m:t>38</m:t>
                          </m:r>
                        </m:e>
                      </m:d>
                    </m:oMath>
                    <m:oMath xmlns:m="http://schemas.openxmlformats.org/officeDocument/2006/math">
                      <m:r>
                        <m:rPr>
                          <m:aln/>
                        </m:rPr>
                        <a:rPr lang="en-AU" sz="1800">
                          <a:latin typeface="Cambria Math" panose="02040503050406030204" pitchFamily="18" charset="0"/>
                        </a:rPr>
                        <m:t>=</m:t>
                      </m:r>
                      <m:r>
                        <a:rPr lang="en-AU" sz="1800" b="0" i="0" smtClean="0">
                          <a:latin typeface="Cambria Math" panose="02040503050406030204" pitchFamily="18" charset="0"/>
                        </a:rPr>
                        <m:t>4160</m:t>
                      </m:r>
                      <m:r>
                        <a:rPr lang="en-AU" sz="1800">
                          <a:latin typeface="Cambria Math" panose="02040503050406030204" pitchFamily="18" charset="0"/>
                        </a:rPr>
                        <m:t> </m:t>
                      </m:r>
                      <m:sSup>
                        <m:sSupPr>
                          <m:ctrlPr>
                            <a:rPr lang="en-AU" sz="1800" i="1">
                              <a:latin typeface="Cambria Math" panose="02040503050406030204" pitchFamily="18" charset="0"/>
                            </a:rPr>
                          </m:ctrlPr>
                        </m:sSupPr>
                        <m:e>
                          <m:r>
                            <m:rPr>
                              <m:nor/>
                            </m:rPr>
                            <a:rPr lang="en-AU" sz="1800" i="0">
                              <a:latin typeface="Cambria Math" panose="02040503050406030204" pitchFamily="18" charset="0"/>
                            </a:rPr>
                            <m:t>m</m:t>
                          </m:r>
                        </m:e>
                        <m:sup>
                          <m:r>
                            <a:rPr lang="en-AU" sz="1800">
                              <a:latin typeface="Cambria Math" panose="02040503050406030204" pitchFamily="18" charset="0"/>
                            </a:rPr>
                            <m:t>2</m:t>
                          </m:r>
                        </m:sup>
                      </m:sSup>
                    </m:oMath>
                  </m:oMathPara>
                </a14:m>
                <a:endParaRPr lang="en-AU" sz="1800" dirty="0"/>
              </a:p>
              <a:p>
                <a:pPr>
                  <a:spcBef>
                    <a:spcPts val="300"/>
                  </a:spcBef>
                  <a:spcAft>
                    <a:spcPts val="300"/>
                  </a:spcAft>
                </a:pPr>
                <a:r>
                  <a:rPr lang="en-AU" sz="1800" dirty="0"/>
                  <a:t>Total area:</a:t>
                </a:r>
              </a:p>
              <a:p>
                <a:pPr>
                  <a:spcBef>
                    <a:spcPts val="300"/>
                  </a:spcBef>
                  <a:spcAft>
                    <a:spcPts val="3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r>
                        <a:rPr lang="en-AU" sz="1800" b="0" i="1" smtClean="0">
                          <a:latin typeface="Cambria Math" panose="02040503050406030204" pitchFamily="18" charset="0"/>
                        </a:rPr>
                        <m:t>6080+4160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10 240 </m:t>
                      </m:r>
                      <m:sSup>
                        <m:sSupPr>
                          <m:ctrlPr>
                            <a:rPr lang="en-AU" sz="1800" b="0" i="1" smtClean="0">
                              <a:latin typeface="Cambria Math" panose="02040503050406030204" pitchFamily="18" charset="0"/>
                            </a:rPr>
                          </m:ctrlPr>
                        </m:sSupPr>
                        <m:e>
                          <m:r>
                            <m:rPr>
                              <m:nor/>
                            </m:rPr>
                            <a:rPr lang="en-AU" sz="1800" b="0" i="0" smtClean="0">
                              <a:latin typeface="Cambria Math" panose="02040503050406030204" pitchFamily="18" charset="0"/>
                            </a:rPr>
                            <m:t>m</m:t>
                          </m:r>
                        </m:e>
                        <m:sup>
                          <m:r>
                            <a:rPr lang="en-AU" sz="1800" b="0" i="1" smtClean="0">
                              <a:latin typeface="Cambria Math" panose="02040503050406030204" pitchFamily="18" charset="0"/>
                            </a:rPr>
                            <m:t>2</m:t>
                          </m:r>
                        </m:sup>
                      </m:sSup>
                    </m:oMath>
                  </m:oMathPara>
                </a14:m>
                <a:endParaRPr lang="en-AU" sz="1800" dirty="0"/>
              </a:p>
            </p:txBody>
          </p:sp>
        </mc:Choice>
        <mc:Fallback xmlns="">
          <p:sp>
            <p:nvSpPr>
              <p:cNvPr id="24" name="TextBox 23">
                <a:extLst>
                  <a:ext uri="{FF2B5EF4-FFF2-40B4-BE49-F238E27FC236}">
                    <a16:creationId xmlns:a16="http://schemas.microsoft.com/office/drawing/2014/main" id="{23395927-57B1-C996-5C9D-B894CD2126F6}"/>
                  </a:ext>
                </a:extLst>
              </p:cNvPr>
              <p:cNvSpPr txBox="1">
                <a:spLocks noRot="1" noChangeAspect="1" noMove="1" noResize="1" noEditPoints="1" noAdjustHandles="1" noChangeArrowheads="1" noChangeShapeType="1" noTextEdit="1"/>
              </p:cNvSpPr>
              <p:nvPr/>
            </p:nvSpPr>
            <p:spPr>
              <a:xfrm>
                <a:off x="359999" y="2767748"/>
                <a:ext cx="6539564" cy="3730252"/>
              </a:xfrm>
              <a:prstGeom prst="rect">
                <a:avLst/>
              </a:prstGeom>
              <a:blipFill>
                <a:blip r:embed="rId3"/>
                <a:stretch>
                  <a:fillRect l="-651"/>
                </a:stretch>
              </a:blipFill>
              <a:ln>
                <a:solidFill>
                  <a:schemeClr val="tx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F1F28FD-3CC0-171B-F6FA-81DA39BADD67}"/>
                  </a:ext>
                </a:extLst>
              </p:cNvPr>
              <p:cNvSpPr txBox="1"/>
              <p:nvPr/>
            </p:nvSpPr>
            <p:spPr>
              <a:xfrm>
                <a:off x="7460673" y="2127168"/>
                <a:ext cx="4383327" cy="2631868"/>
              </a:xfrm>
              <a:prstGeom prst="rect">
                <a:avLst/>
              </a:prstGeom>
              <a:noFill/>
              <a:ln>
                <a:solidFill>
                  <a:schemeClr val="tx1"/>
                </a:solidFill>
              </a:ln>
            </p:spPr>
            <p:txBody>
              <a:bodyPr wrap="square" lIns="72000" tIns="72000" rIns="72000" bIns="72000" rtlCol="0">
                <a:noAutofit/>
              </a:bodyPr>
              <a:lstStyle/>
              <a:p>
                <a:pPr algn="l">
                  <a:lnSpc>
                    <a:spcPct val="150000"/>
                  </a:lnSpc>
                </a:pPr>
                <a:r>
                  <a:rPr lang="en-AU" sz="1800" dirty="0"/>
                  <a:t>Volume of dam:</a:t>
                </a: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10 240</m:t>
                      </m:r>
                      <m:r>
                        <a:rPr lang="en-AU" sz="1800" b="0" i="1" smtClean="0">
                          <a:latin typeface="Cambria Math" panose="02040503050406030204" pitchFamily="18" charset="0"/>
                          <a:ea typeface="Cambria Math" panose="02040503050406030204" pitchFamily="18" charset="0"/>
                        </a:rPr>
                        <m:t>×2.2</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22 528 </m:t>
                      </m:r>
                      <m:sSup>
                        <m:sSupPr>
                          <m:ctrlPr>
                            <a:rPr lang="en-AU" sz="1800" b="0" i="1" smtClean="0">
                              <a:latin typeface="Cambria Math" panose="02040503050406030204" pitchFamily="18" charset="0"/>
                              <a:ea typeface="Cambria Math" panose="02040503050406030204" pitchFamily="18" charset="0"/>
                            </a:rPr>
                          </m:ctrlPr>
                        </m:sSupPr>
                        <m:e>
                          <m:r>
                            <m:rPr>
                              <m:nor/>
                            </m:rPr>
                            <a:rPr lang="en-AU" sz="1800" b="0" i="0" smtClean="0">
                              <a:latin typeface="Cambria Math" panose="02040503050406030204" pitchFamily="18" charset="0"/>
                              <a:ea typeface="Cambria Math" panose="02040503050406030204" pitchFamily="18" charset="0"/>
                            </a:rPr>
                            <m:t>m</m:t>
                          </m:r>
                        </m:e>
                        <m:sup>
                          <m:r>
                            <a:rPr lang="en-AU" sz="1800" b="0" i="1" smtClean="0">
                              <a:latin typeface="Cambria Math" panose="02040503050406030204" pitchFamily="18" charset="0"/>
                              <a:ea typeface="Cambria Math" panose="02040503050406030204" pitchFamily="18" charset="0"/>
                            </a:rPr>
                            <m:t>3</m:t>
                          </m:r>
                        </m:sup>
                      </m:sSup>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22 528 </m:t>
                      </m:r>
                      <m:r>
                        <m:rPr>
                          <m:nor/>
                        </m:rPr>
                        <a:rPr lang="en-AU" sz="1800" b="0" i="0" smtClean="0">
                          <a:latin typeface="Cambria Math" panose="02040503050406030204" pitchFamily="18" charset="0"/>
                          <a:ea typeface="Cambria Math" panose="02040503050406030204" pitchFamily="18" charset="0"/>
                        </a:rPr>
                        <m:t>kL</m:t>
                      </m:r>
                    </m:oMath>
                  </m:oMathPara>
                </a14:m>
                <a:endParaRPr lang="en-AU" sz="1800" b="0" dirty="0">
                  <a:ea typeface="Cambria Math" panose="02040503050406030204" pitchFamily="18" charset="0"/>
                </a:endParaRPr>
              </a:p>
              <a:p>
                <a:pPr algn="l">
                  <a:lnSpc>
                    <a:spcPct val="150000"/>
                  </a:lnSpc>
                </a:pPr>
                <a:r>
                  <a:rPr lang="en-AU" sz="1800" dirty="0">
                    <a:ea typeface="Cambria Math" panose="02040503050406030204" pitchFamily="18" charset="0"/>
                  </a:rPr>
                  <a:t>The volume of the dam is approximately </a:t>
                </a:r>
                <a14:m>
                  <m:oMath xmlns:m="http://schemas.openxmlformats.org/officeDocument/2006/math">
                    <m:r>
                      <a:rPr lang="en-AU" sz="1800" i="1" dirty="0" smtClean="0">
                        <a:latin typeface="Cambria Math" panose="02040503050406030204" pitchFamily="18" charset="0"/>
                        <a:ea typeface="Cambria Math" panose="02040503050406030204" pitchFamily="18" charset="0"/>
                      </a:rPr>
                      <m:t>22</m:t>
                    </m:r>
                    <m:r>
                      <a:rPr lang="en-AU" sz="1800" i="1" dirty="0">
                        <a:latin typeface="Cambria Math" panose="02040503050406030204" pitchFamily="18" charset="0"/>
                        <a:ea typeface="Cambria Math" panose="02040503050406030204" pitchFamily="18" charset="0"/>
                      </a:rPr>
                      <m:t> </m:t>
                    </m:r>
                    <m:r>
                      <a:rPr lang="en-AU" sz="1800" i="1" dirty="0" smtClean="0">
                        <a:latin typeface="Cambria Math" panose="02040503050406030204" pitchFamily="18" charset="0"/>
                        <a:ea typeface="Cambria Math" panose="02040503050406030204" pitchFamily="18" charset="0"/>
                      </a:rPr>
                      <m:t>528</m:t>
                    </m:r>
                    <m:r>
                      <a:rPr lang="en-AU" sz="1800" b="0" i="1" dirty="0" smtClean="0">
                        <a:latin typeface="Cambria Math" panose="02040503050406030204" pitchFamily="18" charset="0"/>
                        <a:ea typeface="Cambria Math" panose="02040503050406030204" pitchFamily="18" charset="0"/>
                      </a:rPr>
                      <m:t> </m:t>
                    </m:r>
                    <m:r>
                      <m:rPr>
                        <m:nor/>
                      </m:rPr>
                      <a:rPr lang="en-AU" sz="1800" b="0" i="0" dirty="0" smtClean="0">
                        <a:latin typeface="Cambria Math" panose="02040503050406030204" pitchFamily="18" charset="0"/>
                        <a:ea typeface="Cambria Math" panose="02040503050406030204" pitchFamily="18" charset="0"/>
                      </a:rPr>
                      <m:t>kL</m:t>
                    </m:r>
                  </m:oMath>
                </a14:m>
                <a:r>
                  <a:rPr lang="en-AU" sz="1800" dirty="0">
                    <a:ea typeface="Cambria Math" panose="02040503050406030204" pitchFamily="18" charset="0"/>
                  </a:rPr>
                  <a:t>.</a:t>
                </a:r>
                <a:endParaRPr lang="en-AU" sz="1800" dirty="0"/>
              </a:p>
            </p:txBody>
          </p:sp>
        </mc:Choice>
        <mc:Fallback xmlns="">
          <p:sp>
            <p:nvSpPr>
              <p:cNvPr id="25" name="TextBox 24">
                <a:extLst>
                  <a:ext uri="{FF2B5EF4-FFF2-40B4-BE49-F238E27FC236}">
                    <a16:creationId xmlns:a16="http://schemas.microsoft.com/office/drawing/2014/main" id="{2F1F28FD-3CC0-171B-F6FA-81DA39BADD67}"/>
                  </a:ext>
                </a:extLst>
              </p:cNvPr>
              <p:cNvSpPr txBox="1">
                <a:spLocks noRot="1" noChangeAspect="1" noMove="1" noResize="1" noEditPoints="1" noAdjustHandles="1" noChangeArrowheads="1" noChangeShapeType="1" noTextEdit="1"/>
              </p:cNvSpPr>
              <p:nvPr/>
            </p:nvSpPr>
            <p:spPr>
              <a:xfrm>
                <a:off x="7460673" y="2127168"/>
                <a:ext cx="4383327" cy="2631868"/>
              </a:xfrm>
              <a:prstGeom prst="rect">
                <a:avLst/>
              </a:prstGeom>
              <a:blipFill>
                <a:blip r:embed="rId4"/>
                <a:stretch>
                  <a:fillRect l="-1526"/>
                </a:stretch>
              </a:blipFill>
              <a:ln>
                <a:solidFill>
                  <a:schemeClr val="tx1"/>
                </a:solid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FEDD36F-40A2-1624-FCAD-36B25B7CAB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19256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D3EEE3-078D-4457-4D85-229F2D79E204}"/>
              </a:ext>
            </a:extLst>
          </p:cNvPr>
          <p:cNvSpPr>
            <a:spLocks noGrp="1"/>
          </p:cNvSpPr>
          <p:nvPr>
            <p:ph type="title"/>
          </p:nvPr>
        </p:nvSpPr>
        <p:spPr>
          <a:xfrm>
            <a:off x="360000" y="-545601"/>
            <a:ext cx="11484000" cy="545601"/>
          </a:xfrm>
        </p:spPr>
        <p:txBody>
          <a:bodyPr vert="horz" lIns="0" tIns="0" rIns="0" bIns="0" rtlCol="0" anchor="b">
            <a:noAutofit/>
          </a:bodyPr>
          <a:lstStyle/>
          <a:p>
            <a:r>
              <a:rPr lang="en-AU" dirty="0"/>
              <a:t>Approaching </a:t>
            </a:r>
            <a:r>
              <a:rPr lang="en-AU"/>
              <a:t>questions framework</a:t>
            </a:r>
            <a:endParaRPr lang="en-AU" dirty="0"/>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use the trapezoidal rule to find volume and capacity.</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identify the cross-section and height of a prism.</a:t>
                </a:r>
              </a:p>
              <a:p>
                <a:pPr marL="342900" indent="-342900">
                  <a:lnSpc>
                    <a:spcPct val="150000"/>
                  </a:lnSpc>
                  <a:spcAft>
                    <a:spcPts val="600"/>
                  </a:spcAft>
                  <a:buFont typeface="Arial"/>
                  <a:buChar char="•"/>
                </a:pPr>
                <a:r>
                  <a:rPr lang="en-AU" sz="2000" dirty="0">
                    <a:cs typeface="Arial" panose="020B0604020202020204" pitchFamily="34" charset="0"/>
                  </a:rPr>
                  <a:t>I can calculate the area of the cross-section of a prism using the Trapezoidal rule.</a:t>
                </a:r>
              </a:p>
              <a:p>
                <a:pPr marL="342900" indent="-342900">
                  <a:lnSpc>
                    <a:spcPct val="150000"/>
                  </a:lnSpc>
                  <a:spcAft>
                    <a:spcPts val="600"/>
                  </a:spcAft>
                  <a:buFont typeface="Arial"/>
                  <a:buChar char="•"/>
                </a:pPr>
                <a:r>
                  <a:rPr lang="en-AU" sz="2000" dirty="0">
                    <a:cs typeface="Arial" panose="020B0604020202020204" pitchFamily="34" charset="0"/>
                  </a:rPr>
                  <a:t>I can apply the formula </a:t>
                </a:r>
                <a14:m>
                  <m:oMath xmlns:m="http://schemas.openxmlformats.org/officeDocument/2006/math">
                    <m:r>
                      <a:rPr lang="en-AU" sz="2000" i="1" dirty="0" smtClean="0">
                        <a:latin typeface="Cambria Math" panose="02040503050406030204" pitchFamily="18" charset="0"/>
                        <a:cs typeface="Arial" panose="020B0604020202020204" pitchFamily="34" charset="0"/>
                      </a:rPr>
                      <m:t>𝑉</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𝐴h</m:t>
                    </m:r>
                    <m:r>
                      <a:rPr lang="en-AU" sz="2000" i="1" dirty="0" smtClean="0">
                        <a:latin typeface="Cambria Math" panose="02040503050406030204" pitchFamily="18" charset="0"/>
                        <a:cs typeface="Arial" panose="020B0604020202020204" pitchFamily="34" charset="0"/>
                      </a:rPr>
                      <m:t> </m:t>
                    </m:r>
                  </m:oMath>
                </a14:m>
                <a:r>
                  <a:rPr lang="en-AU" sz="2000" dirty="0">
                    <a:cs typeface="Arial" panose="020B0604020202020204" pitchFamily="34" charset="0"/>
                  </a:rPr>
                  <a:t>to calculate the volume.</a:t>
                </a:r>
              </a:p>
              <a:p>
                <a:pPr marL="342900" indent="-342900">
                  <a:lnSpc>
                    <a:spcPct val="150000"/>
                  </a:lnSpc>
                  <a:spcAft>
                    <a:spcPts val="600"/>
                  </a:spcAft>
                  <a:buFont typeface="Arial"/>
                  <a:buChar char="•"/>
                </a:pPr>
                <a:r>
                  <a:rPr lang="en-AU" sz="2000" dirty="0">
                    <a:cs typeface="Arial" panose="020B0604020202020204" pitchFamily="34" charset="0"/>
                  </a:rPr>
                  <a:t>I can convert measures between volume and capacity.</a:t>
                </a:r>
              </a:p>
              <a:p>
                <a:pPr marL="342900" indent="-342900">
                  <a:lnSpc>
                    <a:spcPct val="150000"/>
                  </a:lnSpc>
                  <a:spcAft>
                    <a:spcPts val="600"/>
                  </a:spcAft>
                  <a:buFont typeface="Arial"/>
                  <a:buChar char="•"/>
                </a:pPr>
                <a:r>
                  <a:rPr lang="en-AU" sz="2000" dirty="0">
                    <a:cs typeface="Arial" panose="020B0604020202020204" pitchFamily="34" charset="0"/>
                  </a:rPr>
                  <a:t>I can correctly apply the Trapezoidal rule to solve problems.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174925"/>
              </a:xfrm>
              <a:prstGeom prst="rect">
                <a:avLst/>
              </a:prstGeom>
              <a:blipFill>
                <a:blip r:embed="rId3"/>
                <a:stretch>
                  <a:fillRect l="-1402" b="-277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11-12 Syllabus (2024)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33D1F-84CD-201B-D987-9F092DA278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07CF18-05AD-AD1C-05CA-3FBA60B9F666}"/>
              </a:ext>
            </a:extLst>
          </p:cNvPr>
          <p:cNvSpPr>
            <a:spLocks noGrp="1"/>
          </p:cNvSpPr>
          <p:nvPr>
            <p:ph type="title"/>
          </p:nvPr>
        </p:nvSpPr>
        <p:spPr/>
        <p:txBody>
          <a:bodyPr/>
          <a:lstStyle/>
          <a:p>
            <a:r>
              <a:rPr lang="en-AU" dirty="0">
                <a:latin typeface="+mj-lt"/>
              </a:rPr>
              <a:t>Capacity of a dam</a:t>
            </a:r>
          </a:p>
        </p:txBody>
      </p:sp>
      <p:sp>
        <p:nvSpPr>
          <p:cNvPr id="13" name="Text Placeholder 12">
            <a:extLst>
              <a:ext uri="{FF2B5EF4-FFF2-40B4-BE49-F238E27FC236}">
                <a16:creationId xmlns:a16="http://schemas.microsoft.com/office/drawing/2014/main" id="{69E743E6-3C63-C786-0839-A6282D87BED9}"/>
              </a:ext>
            </a:extLst>
          </p:cNvPr>
          <p:cNvSpPr>
            <a:spLocks noGrp="1"/>
          </p:cNvSpPr>
          <p:nvPr>
            <p:ph type="body" sz="quarter" idx="18"/>
          </p:nvPr>
        </p:nvSpPr>
        <p:spPr>
          <a:xfrm>
            <a:off x="360000" y="982520"/>
            <a:ext cx="11483998" cy="356423"/>
          </a:xfrm>
        </p:spPr>
        <p:txBody>
          <a:bodyPr/>
          <a:lstStyle/>
          <a:p>
            <a:r>
              <a:rPr lang="en-AU" dirty="0">
                <a:latin typeface="+mj-lt"/>
              </a:rPr>
              <a:t>How many megalitres?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8B38E7C-957C-EE7A-FBA7-57B3AF3E051D}"/>
                  </a:ext>
                </a:extLst>
              </p:cNvPr>
              <p:cNvSpPr txBox="1"/>
              <p:nvPr/>
            </p:nvSpPr>
            <p:spPr>
              <a:xfrm>
                <a:off x="360000" y="1520050"/>
                <a:ext cx="11483998" cy="1460500"/>
              </a:xfrm>
              <a:prstGeom prst="rect">
                <a:avLst/>
              </a:prstGeom>
              <a:noFill/>
            </p:spPr>
            <p:txBody>
              <a:bodyPr wrap="none" lIns="0" tIns="0" rIns="0" bIns="0" rtlCol="0">
                <a:noAutofit/>
              </a:bodyPr>
              <a:lstStyle/>
              <a:p>
                <a:pPr algn="l">
                  <a:lnSpc>
                    <a:spcPct val="150000"/>
                  </a:lnSpc>
                </a:pPr>
                <a:r>
                  <a:rPr lang="en-AU" sz="2000" dirty="0"/>
                  <a:t>A stormwater drain is in the shape of a triangular prism, which is 50 m long, as shown.</a:t>
                </a:r>
              </a:p>
              <a:p>
                <a:pPr algn="l">
                  <a:lnSpc>
                    <a:spcPct val="150000"/>
                  </a:lnSpc>
                </a:pPr>
                <a:r>
                  <a:rPr lang="en-AU" sz="2000" dirty="0"/>
                  <a:t>Both ends of the drain are triangles with an area of 450 </a:t>
                </a:r>
                <a14:m>
                  <m:oMath xmlns:m="http://schemas.openxmlformats.org/officeDocument/2006/math">
                    <m:sSup>
                      <m:sSupPr>
                        <m:ctrlPr>
                          <a:rPr lang="en-AU" sz="2000" i="1" smtClean="0">
                            <a:latin typeface="Cambria Math" panose="02040503050406030204" pitchFamily="18" charset="0"/>
                          </a:rPr>
                        </m:ctrlPr>
                      </m:sSupPr>
                      <m:e>
                        <m:r>
                          <a:rPr lang="en-AU" sz="2000" b="0" i="1" smtClean="0">
                            <a:latin typeface="Cambria Math" panose="02040503050406030204" pitchFamily="18" charset="0"/>
                          </a:rPr>
                          <m:t>𝑚</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oMath>
                </a14:m>
                <a:endParaRPr lang="en-AU" sz="2000" dirty="0"/>
              </a:p>
              <a:p>
                <a:pPr algn="l">
                  <a:lnSpc>
                    <a:spcPct val="150000"/>
                  </a:lnSpc>
                </a:pPr>
                <a:r>
                  <a:rPr lang="en-AU" sz="2000" dirty="0"/>
                  <a:t>Calculate the number of megalitres of water the drain will hold when full.</a:t>
                </a:r>
              </a:p>
            </p:txBody>
          </p:sp>
        </mc:Choice>
        <mc:Fallback xmlns="">
          <p:sp>
            <p:nvSpPr>
              <p:cNvPr id="17" name="TextBox 16">
                <a:extLst>
                  <a:ext uri="{FF2B5EF4-FFF2-40B4-BE49-F238E27FC236}">
                    <a16:creationId xmlns:a16="http://schemas.microsoft.com/office/drawing/2014/main" id="{88B38E7C-957C-EE7A-FBA7-57B3AF3E051D}"/>
                  </a:ext>
                </a:extLst>
              </p:cNvPr>
              <p:cNvSpPr txBox="1">
                <a:spLocks noRot="1" noChangeAspect="1" noMove="1" noResize="1" noEditPoints="1" noAdjustHandles="1" noChangeArrowheads="1" noChangeShapeType="1" noTextEdit="1"/>
              </p:cNvSpPr>
              <p:nvPr/>
            </p:nvSpPr>
            <p:spPr>
              <a:xfrm>
                <a:off x="360000" y="1520050"/>
                <a:ext cx="11483998" cy="1460500"/>
              </a:xfrm>
              <a:prstGeom prst="rect">
                <a:avLst/>
              </a:prstGeom>
              <a:blipFill>
                <a:blip r:embed="rId3"/>
                <a:stretch>
                  <a:fillRect l="-1327" b="-8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DCD238-C1FF-B6AD-AB50-170BCFFA23D0}"/>
                  </a:ext>
                </a:extLst>
              </p:cNvPr>
              <p:cNvSpPr txBox="1"/>
              <p:nvPr/>
            </p:nvSpPr>
            <p:spPr>
              <a:xfrm>
                <a:off x="7294418" y="3642492"/>
                <a:ext cx="3829582" cy="275614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𝑉</m:t>
                      </m:r>
                      <m:r>
                        <m:rPr>
                          <m:aln/>
                        </m:rPr>
                        <a:rPr lang="en-AU" sz="1800" b="0" i="1" smtClean="0">
                          <a:latin typeface="Cambria Math" panose="02040503050406030204" pitchFamily="18" charset="0"/>
                        </a:rPr>
                        <m:t>=</m:t>
                      </m:r>
                      <m:r>
                        <a:rPr lang="en-AU" sz="1800" b="0" i="1" smtClean="0">
                          <a:latin typeface="Cambria Math" panose="02040503050406030204" pitchFamily="18" charset="0"/>
                        </a:rPr>
                        <m:t>𝐴h</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450</m:t>
                      </m:r>
                      <m:r>
                        <a:rPr lang="en-AU" sz="1800" b="0" i="1" smtClean="0">
                          <a:latin typeface="Cambria Math" panose="02040503050406030204" pitchFamily="18" charset="0"/>
                          <a:ea typeface="Cambria Math" panose="02040503050406030204" pitchFamily="18" charset="0"/>
                        </a:rPr>
                        <m:t>×50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22 500 </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3</m:t>
                          </m:r>
                        </m:sup>
                      </m:sSup>
                    </m:oMath>
                  </m:oMathPara>
                </a14:m>
                <a:endParaRPr lang="en-AU" sz="1800" b="0" dirty="0">
                  <a:ea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m:rPr>
                          <m:nor/>
                        </m:rPr>
                        <a:rPr lang="en-AU" sz="1800" b="0" i="0" smtClean="0">
                          <a:latin typeface="Cambria Math" panose="02040503050406030204" pitchFamily="18" charset="0"/>
                        </a:rPr>
                        <m:t>Capacity</m:t>
                      </m:r>
                      <m:r>
                        <m:rPr>
                          <m:aln/>
                        </m:rPr>
                        <a:rPr lang="en-AU" sz="1800" b="0" i="1" smtClean="0">
                          <a:latin typeface="Cambria Math" panose="02040503050406030204" pitchFamily="18" charset="0"/>
                        </a:rPr>
                        <m:t>=</m:t>
                      </m:r>
                      <m:r>
                        <a:rPr lang="en-AU" sz="1800" b="0" i="1" smtClean="0">
                          <a:latin typeface="Cambria Math" panose="02040503050406030204" pitchFamily="18" charset="0"/>
                        </a:rPr>
                        <m:t>22 500 </m:t>
                      </m:r>
                      <m:r>
                        <a:rPr lang="en-AU" sz="1800" b="0" i="1" smtClean="0">
                          <a:latin typeface="Cambria Math" panose="02040503050406030204" pitchFamily="18" charset="0"/>
                        </a:rPr>
                        <m:t>𝑘𝐿</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22 500</m:t>
                      </m:r>
                      <m:r>
                        <a:rPr lang="en-AU" sz="1800" b="0" i="1" smtClean="0">
                          <a:latin typeface="Cambria Math" panose="02040503050406030204" pitchFamily="18" charset="0"/>
                          <a:ea typeface="Cambria Math" panose="02040503050406030204" pitchFamily="18" charset="0"/>
                        </a:rPr>
                        <m:t>÷1000 </m:t>
                      </m:r>
                      <m:r>
                        <a:rPr lang="en-AU" sz="1800" b="0" i="1" smtClean="0">
                          <a:latin typeface="Cambria Math" panose="02040503050406030204" pitchFamily="18" charset="0"/>
                          <a:ea typeface="Cambria Math" panose="02040503050406030204" pitchFamily="18" charset="0"/>
                        </a:rPr>
                        <m:t>𝑀𝐿</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22.5 </m:t>
                      </m:r>
                      <m:r>
                        <a:rPr lang="en-AU" sz="1800" b="0" i="1" smtClean="0">
                          <a:latin typeface="Cambria Math" panose="02040503050406030204" pitchFamily="18" charset="0"/>
                          <a:ea typeface="Cambria Math" panose="02040503050406030204" pitchFamily="18" charset="0"/>
                        </a:rPr>
                        <m:t>𝑀𝐿</m:t>
                      </m:r>
                    </m:oMath>
                  </m:oMathPara>
                </a14:m>
                <a:endParaRPr lang="en-AU" sz="1800" dirty="0"/>
              </a:p>
            </p:txBody>
          </p:sp>
        </mc:Choice>
        <mc:Fallback xmlns="">
          <p:sp>
            <p:nvSpPr>
              <p:cNvPr id="6" name="TextBox 5">
                <a:extLst>
                  <a:ext uri="{FF2B5EF4-FFF2-40B4-BE49-F238E27FC236}">
                    <a16:creationId xmlns:a16="http://schemas.microsoft.com/office/drawing/2014/main" id="{2FDCD238-C1FF-B6AD-AB50-170BCFFA23D0}"/>
                  </a:ext>
                </a:extLst>
              </p:cNvPr>
              <p:cNvSpPr txBox="1">
                <a:spLocks noRot="1" noChangeAspect="1" noMove="1" noResize="1" noEditPoints="1" noAdjustHandles="1" noChangeArrowheads="1" noChangeShapeType="1" noTextEdit="1"/>
              </p:cNvSpPr>
              <p:nvPr/>
            </p:nvSpPr>
            <p:spPr>
              <a:xfrm>
                <a:off x="7294418" y="3642492"/>
                <a:ext cx="3829582" cy="2756140"/>
              </a:xfrm>
              <a:prstGeom prst="rect">
                <a:avLst/>
              </a:prstGeom>
              <a:blipFill>
                <a:blip r:embed="rId5"/>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4164E64-2083-503E-FDEA-0D48C620EF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pic>
        <p:nvPicPr>
          <p:cNvPr id="11" name="Picture 10" descr="A black and white diagram of an inverted triangular prism. The length of the prism is labelled as 50 metres and the area of the triangular cross-section is labelled 450 square metres.">
            <a:extLst>
              <a:ext uri="{FF2B5EF4-FFF2-40B4-BE49-F238E27FC236}">
                <a16:creationId xmlns:a16="http://schemas.microsoft.com/office/drawing/2014/main" id="{3A9E74BD-3E06-C2CF-C990-EFA314161C91}"/>
              </a:ext>
            </a:extLst>
          </p:cNvPr>
          <p:cNvPicPr>
            <a:picLocks noChangeAspect="1"/>
          </p:cNvPicPr>
          <p:nvPr/>
        </p:nvPicPr>
        <p:blipFill>
          <a:blip r:embed="rId6"/>
          <a:stretch>
            <a:fillRect/>
          </a:stretch>
        </p:blipFill>
        <p:spPr>
          <a:xfrm>
            <a:off x="1414494" y="3429000"/>
            <a:ext cx="5641654" cy="2880000"/>
          </a:xfrm>
          <a:prstGeom prst="rect">
            <a:avLst/>
          </a:prstGeom>
        </p:spPr>
      </p:pic>
    </p:spTree>
    <p:extLst>
      <p:ext uri="{BB962C8B-B14F-4D97-AF65-F5344CB8AC3E}">
        <p14:creationId xmlns:p14="http://schemas.microsoft.com/office/powerpoint/2010/main" val="16720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42AC-DFF5-2419-025F-120768C3E4BD}"/>
              </a:ext>
            </a:extLst>
          </p:cNvPr>
          <p:cNvSpPr>
            <a:spLocks noGrp="1"/>
          </p:cNvSpPr>
          <p:nvPr>
            <p:ph type="title"/>
          </p:nvPr>
        </p:nvSpPr>
        <p:spPr/>
        <p:txBody>
          <a:bodyPr/>
          <a:lstStyle/>
          <a:p>
            <a:r>
              <a:rPr lang="en-AU"/>
              <a:t>Conversions</a:t>
            </a:r>
          </a:p>
        </p:txBody>
      </p:sp>
      <p:sp>
        <p:nvSpPr>
          <p:cNvPr id="5" name="Text Placeholder 4">
            <a:extLst>
              <a:ext uri="{FF2B5EF4-FFF2-40B4-BE49-F238E27FC236}">
                <a16:creationId xmlns:a16="http://schemas.microsoft.com/office/drawing/2014/main" id="{EEEFE4C6-7552-CAD6-4FCC-8A4159FBB20C}"/>
              </a:ext>
            </a:extLst>
          </p:cNvPr>
          <p:cNvSpPr>
            <a:spLocks noGrp="1"/>
          </p:cNvSpPr>
          <p:nvPr>
            <p:ph type="body" sz="quarter" idx="18"/>
          </p:nvPr>
        </p:nvSpPr>
        <p:spPr/>
        <p:txBody>
          <a:bodyPr/>
          <a:lstStyle/>
          <a:p>
            <a:r>
              <a:rPr lang="en-US" dirty="0"/>
              <a:t>millilitres (</a:t>
            </a:r>
            <a:r>
              <a:rPr lang="en-US"/>
              <a:t>mL</a:t>
            </a:r>
            <a:r>
              <a:rPr lang="en-US" dirty="0"/>
              <a:t>), litres (L), kilolitres (kL) and megalitres (</a:t>
            </a:r>
            <a:r>
              <a:rPr lang="en-US"/>
              <a:t>ML</a:t>
            </a:r>
            <a:r>
              <a:rPr lang="en-US" dirty="0"/>
              <a:t>)</a:t>
            </a:r>
            <a:endParaRPr lang="en-AU"/>
          </a:p>
        </p:txBody>
      </p:sp>
      <p:pic>
        <p:nvPicPr>
          <p:cNvPr id="7" name="Picture 6" descr="Cube 10 x 10 x 10 depicting 1 mL">
            <a:extLst>
              <a:ext uri="{FF2B5EF4-FFF2-40B4-BE49-F238E27FC236}">
                <a16:creationId xmlns:a16="http://schemas.microsoft.com/office/drawing/2014/main" id="{07C8E705-99E3-7032-BDCA-79519F380016}"/>
              </a:ext>
            </a:extLst>
          </p:cNvPr>
          <p:cNvPicPr>
            <a:picLocks noChangeAspect="1"/>
          </p:cNvPicPr>
          <p:nvPr/>
        </p:nvPicPr>
        <p:blipFill>
          <a:blip r:embed="rId2"/>
          <a:stretch>
            <a:fillRect/>
          </a:stretch>
        </p:blipFill>
        <p:spPr>
          <a:xfrm>
            <a:off x="410359" y="4208510"/>
            <a:ext cx="695422" cy="609685"/>
          </a:xfrm>
          <a:prstGeom prst="rect">
            <a:avLst/>
          </a:prstGeom>
        </p:spPr>
      </p:pic>
      <mc:AlternateContent xmlns:mc="http://schemas.openxmlformats.org/markup-compatibility/2006" xmlns:a14="http://schemas.microsoft.com/office/drawing/2010/main">
        <mc:Choice Requires="a14">
          <p:sp>
            <p:nvSpPr>
              <p:cNvPr id="9" name="Content Placeholder 14">
                <a:extLst>
                  <a:ext uri="{FF2B5EF4-FFF2-40B4-BE49-F238E27FC236}">
                    <a16:creationId xmlns:a16="http://schemas.microsoft.com/office/drawing/2014/main" id="{5DC42732-DDE5-CFDB-C02A-51C2437511F7}"/>
                  </a:ext>
                </a:extLst>
              </p:cNvPr>
              <p:cNvSpPr txBox="1">
                <a:spLocks/>
              </p:cNvSpPr>
              <p:nvPr/>
            </p:nvSpPr>
            <p:spPr>
              <a:xfrm>
                <a:off x="132277" y="4741276"/>
                <a:ext cx="1488726"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1 </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cm</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1 </m:t>
                      </m:r>
                      <m:r>
                        <m:rPr>
                          <m:nor/>
                        </m:rPr>
                        <a:rPr lang="en-US" i="0" smtClean="0">
                          <a:latin typeface="Cambria Math" panose="02040503050406030204" pitchFamily="18" charset="0"/>
                        </a:rPr>
                        <m:t>mL</m:t>
                      </m:r>
                    </m:oMath>
                  </m:oMathPara>
                </a14:m>
                <a:endParaRPr lang="en-AU" dirty="0"/>
              </a:p>
            </p:txBody>
          </p:sp>
        </mc:Choice>
        <mc:Fallback xmlns="">
          <p:sp>
            <p:nvSpPr>
              <p:cNvPr id="9" name="Content Placeholder 14">
                <a:extLst>
                  <a:ext uri="{FF2B5EF4-FFF2-40B4-BE49-F238E27FC236}">
                    <a16:creationId xmlns:a16="http://schemas.microsoft.com/office/drawing/2014/main" id="{5DC42732-DDE5-CFDB-C02A-51C2437511F7}"/>
                  </a:ext>
                </a:extLst>
              </p:cNvPr>
              <p:cNvSpPr txBox="1">
                <a:spLocks noRot="1" noChangeAspect="1" noMove="1" noResize="1" noEditPoints="1" noAdjustHandles="1" noChangeArrowheads="1" noChangeShapeType="1" noTextEdit="1"/>
              </p:cNvSpPr>
              <p:nvPr/>
            </p:nvSpPr>
            <p:spPr>
              <a:xfrm>
                <a:off x="132277" y="4741276"/>
                <a:ext cx="1488726" cy="563130"/>
              </a:xfrm>
              <a:prstGeom prst="rect">
                <a:avLst/>
              </a:prstGeom>
              <a:blipFill>
                <a:blip r:embed="rId3"/>
                <a:stretch>
                  <a:fillRect/>
                </a:stretch>
              </a:blipFill>
            </p:spPr>
            <p:txBody>
              <a:bodyPr/>
              <a:lstStyle/>
              <a:p>
                <a:r>
                  <a:rPr lang="en-AU">
                    <a:noFill/>
                  </a:rPr>
                  <a:t> </a:t>
                </a:r>
              </a:p>
            </p:txBody>
          </p:sp>
        </mc:Fallback>
      </mc:AlternateContent>
      <p:pic>
        <p:nvPicPr>
          <p:cNvPr id="13" name="Picture 12" descr="Cube 10 x 10 x 10 depicting 1000mL = 1 L">
            <a:extLst>
              <a:ext uri="{FF2B5EF4-FFF2-40B4-BE49-F238E27FC236}">
                <a16:creationId xmlns:a16="http://schemas.microsoft.com/office/drawing/2014/main" id="{B8B6801E-8063-AC28-7805-21534F4B44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1070" y="2831043"/>
            <a:ext cx="1990362" cy="1987152"/>
          </a:xfrm>
          <a:prstGeom prst="rect">
            <a:avLst/>
          </a:prstGeom>
        </p:spPr>
      </p:pic>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2BFF2AD9-A82C-2420-CD01-BBE50D85664C}"/>
                  </a:ext>
                </a:extLst>
              </p:cNvPr>
              <p:cNvSpPr txBox="1">
                <a:spLocks/>
              </p:cNvSpPr>
              <p:nvPr/>
            </p:nvSpPr>
            <p:spPr>
              <a:xfrm>
                <a:off x="1807713"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sSup>
                        <m:sSupPr>
                          <m:ctrlPr>
                            <a:rPr lang="en-US" i="1" smtClean="0">
                              <a:latin typeface="Cambria Math" panose="02040503050406030204" pitchFamily="18" charset="0"/>
                            </a:rPr>
                          </m:ctrlPr>
                        </m:sSupPr>
                        <m:e>
                          <m:r>
                            <m:rPr>
                              <m:nor/>
                            </m:rPr>
                            <a:rPr lang="en-AU" b="0" i="0" smtClean="0">
                              <a:latin typeface="Cambria Math" panose="02040503050406030204" pitchFamily="18" charset="0"/>
                            </a:rPr>
                            <m:t>cm</m:t>
                          </m:r>
                        </m:e>
                        <m:sup>
                          <m:r>
                            <a:rPr lang="en-AU" b="0" i="1" smtClean="0">
                              <a:latin typeface="Cambria Math" panose="02040503050406030204" pitchFamily="18" charset="0"/>
                            </a:rPr>
                            <m:t>3</m:t>
                          </m:r>
                        </m:sup>
                      </m:sSup>
                      <m:r>
                        <a:rPr lang="en-US" b="0" i="1" smtClean="0">
                          <a:latin typeface="Cambria Math" panose="02040503050406030204" pitchFamily="18" charset="0"/>
                        </a:rPr>
                        <m:t>=1 </m:t>
                      </m:r>
                      <m:r>
                        <m:rPr>
                          <m:nor/>
                        </m:rPr>
                        <a:rPr lang="en-US" b="0" i="0" smtClean="0">
                          <a:latin typeface="Cambria Math" panose="02040503050406030204" pitchFamily="18" charset="0"/>
                        </a:rPr>
                        <m:t>L</m:t>
                      </m:r>
                    </m:oMath>
                  </m:oMathPara>
                </a14:m>
                <a:endParaRPr lang="en-AU" dirty="0"/>
              </a:p>
            </p:txBody>
          </p:sp>
        </mc:Choice>
        <mc:Fallback xmlns="">
          <p:sp>
            <p:nvSpPr>
              <p:cNvPr id="15" name="Content Placeholder 14">
                <a:extLst>
                  <a:ext uri="{FF2B5EF4-FFF2-40B4-BE49-F238E27FC236}">
                    <a16:creationId xmlns:a16="http://schemas.microsoft.com/office/drawing/2014/main" id="{2BFF2AD9-A82C-2420-CD01-BBE50D85664C}"/>
                  </a:ext>
                </a:extLst>
              </p:cNvPr>
              <p:cNvSpPr txBox="1">
                <a:spLocks noRot="1" noChangeAspect="1" noMove="1" noResize="1" noEditPoints="1" noAdjustHandles="1" noChangeArrowheads="1" noChangeShapeType="1" noTextEdit="1"/>
              </p:cNvSpPr>
              <p:nvPr/>
            </p:nvSpPr>
            <p:spPr>
              <a:xfrm>
                <a:off x="1807713" y="4741276"/>
                <a:ext cx="1823719" cy="563130"/>
              </a:xfrm>
              <a:prstGeom prst="rect">
                <a:avLst/>
              </a:prstGeom>
              <a:blipFill>
                <a:blip r:embed="rId5"/>
                <a:stretch>
                  <a:fillRect/>
                </a:stretch>
              </a:blipFill>
            </p:spPr>
            <p:txBody>
              <a:bodyPr/>
              <a:lstStyle/>
              <a:p>
                <a:r>
                  <a:rPr lang="en-AU">
                    <a:noFill/>
                  </a:rPr>
                  <a:t> </a:t>
                </a:r>
              </a:p>
            </p:txBody>
          </p:sp>
        </mc:Fallback>
      </mc:AlternateContent>
      <p:pic>
        <p:nvPicPr>
          <p:cNvPr id="16" name="Picture 15" descr="Cube 10 x 10 x 10 depicting 1000L = 1 kL">
            <a:extLst>
              <a:ext uri="{FF2B5EF4-FFF2-40B4-BE49-F238E27FC236}">
                <a16:creationId xmlns:a16="http://schemas.microsoft.com/office/drawing/2014/main" id="{F286A05B-0575-9353-77AC-4A23E61973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05759" y="2170049"/>
            <a:ext cx="2380179" cy="2648146"/>
          </a:xfrm>
          <a:prstGeom prst="rect">
            <a:avLst/>
          </a:prstGeom>
        </p:spPr>
      </p:pic>
      <mc:AlternateContent xmlns:mc="http://schemas.openxmlformats.org/markup-compatibility/2006" xmlns:a14="http://schemas.microsoft.com/office/drawing/2010/main">
        <mc:Choice Requires="a14">
          <p:sp>
            <p:nvSpPr>
              <p:cNvPr id="18" name="Content Placeholder 14">
                <a:extLst>
                  <a:ext uri="{FF2B5EF4-FFF2-40B4-BE49-F238E27FC236}">
                    <a16:creationId xmlns:a16="http://schemas.microsoft.com/office/drawing/2014/main" id="{780376ED-3EBF-35B9-CD8D-94D3E726A6DF}"/>
                  </a:ext>
                </a:extLst>
              </p:cNvPr>
              <p:cNvSpPr txBox="1">
                <a:spLocks/>
              </p:cNvSpPr>
              <p:nvPr/>
            </p:nvSpPr>
            <p:spPr>
              <a:xfrm>
                <a:off x="4875509" y="4741276"/>
                <a:ext cx="238017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sSup>
                        <m:sSupPr>
                          <m:ctrlPr>
                            <a:rPr lang="en-AU" b="0" i="1" smtClean="0">
                              <a:latin typeface="Cambria Math" panose="02040503050406030204" pitchFamily="18" charset="0"/>
                            </a:rPr>
                          </m:ctrlPr>
                        </m:sSupPr>
                        <m:e>
                          <m:r>
                            <a:rPr lang="en-AU" b="0" i="1" smtClean="0">
                              <a:latin typeface="Cambria Math" panose="02040503050406030204" pitchFamily="18" charset="0"/>
                            </a:rPr>
                            <m:t> </m:t>
                          </m:r>
                          <m:r>
                            <m:rPr>
                              <m:nor/>
                            </m:rPr>
                            <a:rPr lang="en-AU" b="0" i="0" smtClean="0">
                              <a:latin typeface="Cambria Math" panose="02040503050406030204" pitchFamily="18" charset="0"/>
                            </a:rPr>
                            <m:t>m</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m:rPr>
                          <m:nor/>
                        </m:rPr>
                        <a:rPr lang="en-US" i="0" smtClean="0">
                          <a:latin typeface="Cambria Math" panose="02040503050406030204" pitchFamily="18" charset="0"/>
                        </a:rPr>
                        <m:t>L</m:t>
                      </m:r>
                      <m:r>
                        <a:rPr lang="en-US" b="0" i="1" smtClean="0">
                          <a:latin typeface="Cambria Math" panose="02040503050406030204" pitchFamily="18" charset="0"/>
                        </a:rPr>
                        <m:t>=1 </m:t>
                      </m:r>
                      <m:r>
                        <m:rPr>
                          <m:nor/>
                        </m:rPr>
                        <a:rPr lang="en-US" b="0" i="0" smtClean="0">
                          <a:latin typeface="Cambria Math" panose="02040503050406030204" pitchFamily="18" charset="0"/>
                        </a:rPr>
                        <m:t>kL</m:t>
                      </m:r>
                    </m:oMath>
                  </m:oMathPara>
                </a14:m>
                <a:endParaRPr lang="en-AU" dirty="0"/>
              </a:p>
            </p:txBody>
          </p:sp>
        </mc:Choice>
        <mc:Fallback xmlns="">
          <p:sp>
            <p:nvSpPr>
              <p:cNvPr id="18" name="Content Placeholder 14">
                <a:extLst>
                  <a:ext uri="{FF2B5EF4-FFF2-40B4-BE49-F238E27FC236}">
                    <a16:creationId xmlns:a16="http://schemas.microsoft.com/office/drawing/2014/main" id="{780376ED-3EBF-35B9-CD8D-94D3E726A6DF}"/>
                  </a:ext>
                </a:extLst>
              </p:cNvPr>
              <p:cNvSpPr txBox="1">
                <a:spLocks noRot="1" noChangeAspect="1" noMove="1" noResize="1" noEditPoints="1" noAdjustHandles="1" noChangeArrowheads="1" noChangeShapeType="1" noTextEdit="1"/>
              </p:cNvSpPr>
              <p:nvPr/>
            </p:nvSpPr>
            <p:spPr>
              <a:xfrm>
                <a:off x="4875509" y="4741276"/>
                <a:ext cx="2380179" cy="563130"/>
              </a:xfrm>
              <a:prstGeom prst="rect">
                <a:avLst/>
              </a:prstGeom>
              <a:blipFill>
                <a:blip r:embed="rId7"/>
                <a:stretch>
                  <a:fillRect/>
                </a:stretch>
              </a:blipFill>
            </p:spPr>
            <p:txBody>
              <a:bodyPr/>
              <a:lstStyle/>
              <a:p>
                <a:r>
                  <a:rPr lang="en-AU">
                    <a:noFill/>
                  </a:rPr>
                  <a:t> </a:t>
                </a:r>
              </a:p>
            </p:txBody>
          </p:sp>
        </mc:Fallback>
      </mc:AlternateContent>
      <p:pic>
        <p:nvPicPr>
          <p:cNvPr id="19" name="Picture 18" descr="Cube 10 x 10 x 10 depicting 1000kL = 1 ML">
            <a:extLst>
              <a:ext uri="{FF2B5EF4-FFF2-40B4-BE49-F238E27FC236}">
                <a16:creationId xmlns:a16="http://schemas.microsoft.com/office/drawing/2014/main" id="{EC22674A-DE59-5691-C583-DB2994A8C7D8}"/>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08021" y="1369454"/>
            <a:ext cx="3159991" cy="3448741"/>
          </a:xfrm>
          <a:prstGeom prst="rect">
            <a:avLst/>
          </a:prstGeom>
        </p:spPr>
      </p:pic>
      <mc:AlternateContent xmlns:mc="http://schemas.openxmlformats.org/markup-compatibility/2006" xmlns:a14="http://schemas.microsoft.com/office/drawing/2010/main">
        <mc:Choice Requires="a14">
          <p:sp>
            <p:nvSpPr>
              <p:cNvPr id="20" name="Content Placeholder 14">
                <a:extLst>
                  <a:ext uri="{FF2B5EF4-FFF2-40B4-BE49-F238E27FC236}">
                    <a16:creationId xmlns:a16="http://schemas.microsoft.com/office/drawing/2014/main" id="{26042C8A-61A1-528E-1949-8C1AA0DA3A49}"/>
                  </a:ext>
                </a:extLst>
              </p:cNvPr>
              <p:cNvSpPr txBox="1">
                <a:spLocks/>
              </p:cNvSpPr>
              <p:nvPr/>
            </p:nvSpPr>
            <p:spPr>
              <a:xfrm>
                <a:off x="8894668" y="4741276"/>
                <a:ext cx="2828145"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1000</m:t>
                      </m:r>
                      <m:sSup>
                        <m:sSupPr>
                          <m:ctrlPr>
                            <a:rPr lang="en-AU" b="0" i="1" smtClean="0">
                              <a:latin typeface="Cambria Math" panose="02040503050406030204" pitchFamily="18" charset="0"/>
                            </a:rPr>
                          </m:ctrlPr>
                        </m:sSupPr>
                        <m:e>
                          <m:r>
                            <a:rPr lang="en-AU" b="0" i="1" smtClean="0">
                              <a:latin typeface="Cambria Math" panose="02040503050406030204" pitchFamily="18" charset="0"/>
                            </a:rPr>
                            <m:t> </m:t>
                          </m:r>
                          <m:r>
                            <m:rPr>
                              <m:nor/>
                            </m:rPr>
                            <a:rPr lang="en-AU" b="0" i="0" smtClean="0">
                              <a:latin typeface="Cambria Math" panose="02040503050406030204" pitchFamily="18" charset="0"/>
                            </a:rPr>
                            <m:t>m</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m:rPr>
                          <m:nor/>
                        </m:rPr>
                        <a:rPr lang="en-US" b="0" i="0" smtClean="0">
                          <a:latin typeface="Cambria Math" panose="02040503050406030204" pitchFamily="18" charset="0"/>
                        </a:rPr>
                        <m:t>k</m:t>
                      </m:r>
                      <m:r>
                        <m:rPr>
                          <m:nor/>
                        </m:rPr>
                        <a:rPr lang="en-US" i="0" smtClean="0">
                          <a:latin typeface="Cambria Math" panose="02040503050406030204" pitchFamily="18" charset="0"/>
                        </a:rPr>
                        <m:t>L</m:t>
                      </m:r>
                      <m:r>
                        <a:rPr lang="en-US" b="0" i="1" smtClean="0">
                          <a:latin typeface="Cambria Math" panose="02040503050406030204" pitchFamily="18" charset="0"/>
                        </a:rPr>
                        <m:t>=1 </m:t>
                      </m:r>
                      <m:r>
                        <m:rPr>
                          <m:nor/>
                        </m:rPr>
                        <a:rPr lang="en-US" b="0" i="0" smtClean="0">
                          <a:latin typeface="Cambria Math" panose="02040503050406030204" pitchFamily="18" charset="0"/>
                        </a:rPr>
                        <m:t>ML</m:t>
                      </m:r>
                    </m:oMath>
                  </m:oMathPara>
                </a14:m>
                <a:endParaRPr lang="en-AU" dirty="0"/>
              </a:p>
            </p:txBody>
          </p:sp>
        </mc:Choice>
        <mc:Fallback xmlns="">
          <p:sp>
            <p:nvSpPr>
              <p:cNvPr id="20" name="Content Placeholder 14">
                <a:extLst>
                  <a:ext uri="{FF2B5EF4-FFF2-40B4-BE49-F238E27FC236}">
                    <a16:creationId xmlns:a16="http://schemas.microsoft.com/office/drawing/2014/main" id="{26042C8A-61A1-528E-1949-8C1AA0DA3A49}"/>
                  </a:ext>
                </a:extLst>
              </p:cNvPr>
              <p:cNvSpPr txBox="1">
                <a:spLocks noRot="1" noChangeAspect="1" noMove="1" noResize="1" noEditPoints="1" noAdjustHandles="1" noChangeArrowheads="1" noChangeShapeType="1" noTextEdit="1"/>
              </p:cNvSpPr>
              <p:nvPr/>
            </p:nvSpPr>
            <p:spPr>
              <a:xfrm>
                <a:off x="8894668" y="4741276"/>
                <a:ext cx="2828145" cy="563130"/>
              </a:xfrm>
              <a:prstGeom prst="rect">
                <a:avLst/>
              </a:prstGeom>
              <a:blipFill>
                <a:blip r:embed="rId9"/>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516AE119-C131-4343-F106-1CAFFBEEBB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85301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4F3D2-AFAF-2BEF-6E11-CEB159C2416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CC7A64-EDE6-A645-B5BD-0A033979EFF5}"/>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414458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522629-6774-F04D-BB52-12EF985F03C2}"/>
              </a:ext>
            </a:extLst>
          </p:cNvPr>
          <p:cNvSpPr>
            <a:spLocks noGrp="1"/>
          </p:cNvSpPr>
          <p:nvPr>
            <p:ph type="title"/>
          </p:nvPr>
        </p:nvSpPr>
        <p:spPr/>
        <p:txBody>
          <a:bodyPr/>
          <a:lstStyle/>
          <a:p>
            <a:r>
              <a:rPr lang="en-AU" dirty="0"/>
              <a:t>Trapezoidal rule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F94A92-0B7C-36A1-EAD7-74D55A5136A4}"/>
                  </a:ext>
                </a:extLst>
              </p:cNvPr>
              <p:cNvSpPr txBox="1"/>
              <p:nvPr/>
            </p:nvSpPr>
            <p:spPr>
              <a:xfrm>
                <a:off x="360000" y="1525950"/>
                <a:ext cx="5303045" cy="4132670"/>
              </a:xfrm>
              <a:prstGeom prst="rect">
                <a:avLst/>
              </a:prstGeom>
              <a:noFill/>
            </p:spPr>
            <p:txBody>
              <a:bodyPr wrap="square">
                <a:spAutoFit/>
              </a:bodyPr>
              <a:lstStyle/>
              <a:p>
                <a:pPr>
                  <a:lnSpc>
                    <a:spcPct val="150000"/>
                  </a:lnSpc>
                  <a:spcBef>
                    <a:spcPts val="1200"/>
                  </a:spcBef>
                  <a:spcAft>
                    <a:spcPts val="600"/>
                  </a:spcAft>
                  <a:buNone/>
                </a:pPr>
                <a:r>
                  <a:rPr lang="en-AU" dirty="0">
                    <a:latin typeface="Arial" panose="020B0604020202020204" pitchFamily="34" charset="0"/>
                    <a:ea typeface="Calibri" panose="020F0502020204030204" pitchFamily="34" charset="0"/>
                  </a:rPr>
                  <a:t>The land is bound by 180 </a:t>
                </a:r>
                <a14:m>
                  <m:oMath xmlns:m="http://schemas.openxmlformats.org/officeDocument/2006/math">
                    <m:r>
                      <m:rPr>
                        <m:nor/>
                      </m:rPr>
                      <a:rPr lang="en-AU" i="0">
                        <a:latin typeface="Cambria Math" panose="02040503050406030204" pitchFamily="18" charset="0"/>
                        <a:ea typeface="Calibri" panose="020F0502020204030204" pitchFamily="34" charset="0"/>
                      </a:rPr>
                      <m:t>m</m:t>
                    </m:r>
                  </m:oMath>
                </a14:m>
                <a:r>
                  <a:rPr lang="en-AU" dirty="0">
                    <a:latin typeface="Arial" panose="020B0604020202020204" pitchFamily="34" charset="0"/>
                    <a:ea typeface="Calibri" panose="020F0502020204030204" pitchFamily="34" charset="0"/>
                  </a:rPr>
                  <a:t> of road, the river and the straight red lines with lengths of </a:t>
                </a:r>
                <a14:m>
                  <m:oMath xmlns:m="http://schemas.openxmlformats.org/officeDocument/2006/math">
                    <m:r>
                      <a:rPr lang="en-AU" i="1">
                        <a:latin typeface="Cambria Math" panose="02040503050406030204" pitchFamily="18" charset="0"/>
                        <a:ea typeface="Calibri" panose="020F0502020204030204" pitchFamily="34" charset="0"/>
                      </a:rPr>
                      <m:t>187 </m:t>
                    </m:r>
                    <m:r>
                      <m:rPr>
                        <m:nor/>
                      </m:rPr>
                      <a:rPr lang="en-AU" i="0">
                        <a:latin typeface="Cambria Math" panose="02040503050406030204" pitchFamily="18" charset="0"/>
                        <a:ea typeface="Calibri" panose="020F0502020204030204" pitchFamily="34" charset="0"/>
                      </a:rPr>
                      <m:t>m</m:t>
                    </m:r>
                  </m:oMath>
                </a14:m>
                <a:r>
                  <a:rPr lang="en-AU" dirty="0">
                    <a:latin typeface="Arial" panose="020B0604020202020204" pitchFamily="34" charset="0"/>
                    <a:ea typeface="Yu Mincho" panose="02020400000000000000" pitchFamily="18" charset="-128"/>
                  </a:rPr>
                  <a:t>, </a:t>
                </a:r>
                <a14:m>
                  <m:oMath xmlns:m="http://schemas.openxmlformats.org/officeDocument/2006/math">
                    <m:r>
                      <a:rPr lang="en-AU" i="1">
                        <a:latin typeface="Cambria Math" panose="02040503050406030204" pitchFamily="18" charset="0"/>
                        <a:ea typeface="Yu Mincho" panose="02020400000000000000" pitchFamily="18" charset="-128"/>
                      </a:rPr>
                      <m:t>185 </m:t>
                    </m:r>
                    <m:r>
                      <m:rPr>
                        <m:nor/>
                      </m:rPr>
                      <a:rPr lang="en-AU" i="0">
                        <a:latin typeface="Cambria Math" panose="02040503050406030204" pitchFamily="18" charset="0"/>
                        <a:ea typeface="Yu Mincho" panose="02020400000000000000" pitchFamily="18" charset="-128"/>
                      </a:rPr>
                      <m:t>m</m:t>
                    </m:r>
                  </m:oMath>
                </a14:m>
                <a:r>
                  <a:rPr lang="en-AU" dirty="0">
                    <a:latin typeface="Arial" panose="020B0604020202020204" pitchFamily="34" charset="0"/>
                    <a:ea typeface="Yu Mincho" panose="02020400000000000000" pitchFamily="18" charset="-128"/>
                  </a:rPr>
                  <a:t> and </a:t>
                </a:r>
                <a14:m>
                  <m:oMath xmlns:m="http://schemas.openxmlformats.org/officeDocument/2006/math">
                    <m:r>
                      <a:rPr lang="en-AU" i="1">
                        <a:latin typeface="Cambria Math" panose="02040503050406030204" pitchFamily="18" charset="0"/>
                        <a:ea typeface="Yu Mincho" panose="02020400000000000000" pitchFamily="18" charset="-128"/>
                      </a:rPr>
                      <m:t>183 </m:t>
                    </m:r>
                    <m:r>
                      <m:rPr>
                        <m:nor/>
                      </m:rPr>
                      <a:rPr lang="en-AU" i="0">
                        <a:latin typeface="Cambria Math" panose="02040503050406030204" pitchFamily="18" charset="0"/>
                        <a:ea typeface="Yu Mincho" panose="02020400000000000000" pitchFamily="18" charset="-128"/>
                      </a:rPr>
                      <m:t>m</m:t>
                    </m:r>
                  </m:oMath>
                </a14:m>
                <a:r>
                  <a:rPr lang="en-AU" dirty="0">
                    <a:latin typeface="Arial" panose="020B0604020202020204" pitchFamily="34" charset="0"/>
                    <a:ea typeface="Calibri" panose="020F0502020204030204" pitchFamily="34" charset="0"/>
                  </a:rPr>
                  <a:t>.</a:t>
                </a:r>
              </a:p>
              <a:p>
                <a:pPr>
                  <a:lnSpc>
                    <a:spcPct val="150000"/>
                  </a:lnSpc>
                  <a:spcBef>
                    <a:spcPts val="1200"/>
                  </a:spcBef>
                  <a:spcAft>
                    <a:spcPts val="600"/>
                  </a:spcAft>
                  <a:buNone/>
                </a:pPr>
                <a:r>
                  <a:rPr lang="en-AU" sz="2400" dirty="0">
                    <a:effectLst/>
                    <a:latin typeface="Arial" panose="020B0604020202020204" pitchFamily="34" charset="0"/>
                    <a:ea typeface="Calibri" panose="020F0502020204030204" pitchFamily="34" charset="0"/>
                  </a:rPr>
                  <a:t>Use 2 applications of the Trapezoidal rule to find the area of the block of land. </a:t>
                </a:r>
              </a:p>
            </p:txBody>
          </p:sp>
        </mc:Choice>
        <mc:Fallback xmlns="">
          <p:sp>
            <p:nvSpPr>
              <p:cNvPr id="7" name="TextBox 6">
                <a:extLst>
                  <a:ext uri="{FF2B5EF4-FFF2-40B4-BE49-F238E27FC236}">
                    <a16:creationId xmlns:a16="http://schemas.microsoft.com/office/drawing/2014/main" id="{22F94A92-0B7C-36A1-EAD7-74D55A5136A4}"/>
                  </a:ext>
                </a:extLst>
              </p:cNvPr>
              <p:cNvSpPr txBox="1">
                <a:spLocks noRot="1" noChangeAspect="1" noMove="1" noResize="1" noEditPoints="1" noAdjustHandles="1" noChangeArrowheads="1" noChangeShapeType="1" noTextEdit="1"/>
              </p:cNvSpPr>
              <p:nvPr/>
            </p:nvSpPr>
            <p:spPr>
              <a:xfrm>
                <a:off x="360000" y="1525950"/>
                <a:ext cx="5303045" cy="4132670"/>
              </a:xfrm>
              <a:prstGeom prst="rect">
                <a:avLst/>
              </a:prstGeom>
              <a:blipFill>
                <a:blip r:embed="rId3"/>
                <a:stretch>
                  <a:fillRect l="-1724" r="-1149" b="-2507"/>
                </a:stretch>
              </a:blipFill>
            </p:spPr>
            <p:txBody>
              <a:bodyPr/>
              <a:lstStyle/>
              <a:p>
                <a:r>
                  <a:rPr lang="en-AU">
                    <a:noFill/>
                  </a:rPr>
                  <a:t> </a:t>
                </a:r>
              </a:p>
            </p:txBody>
          </p:sp>
        </mc:Fallback>
      </mc:AlternateContent>
      <p:pic>
        <p:nvPicPr>
          <p:cNvPr id="5" name="Picture 4" descr="A diagram of land. It shows green land, a brown road near the bottom, a house with an orange roof and driveway connected to the road, green trees dotted throughout the land and a rive towards hte top of the land. The block of and is indicated by a section of the road, a part of the river and orange lines representing the border of the block of land. The road is 180 metres long, the outside borders, perpendicular to the road are 187 metres and 183 metres long. There is a third orange line, perpendiculr the road, in the middle of the property which is 185 metres long.">
            <a:extLst>
              <a:ext uri="{FF2B5EF4-FFF2-40B4-BE49-F238E27FC236}">
                <a16:creationId xmlns:a16="http://schemas.microsoft.com/office/drawing/2014/main" id="{B4270F10-87D7-88D2-509C-44D59A51AF3E}"/>
              </a:ext>
            </a:extLst>
          </p:cNvPr>
          <p:cNvPicPr>
            <a:picLocks noChangeAspect="1"/>
          </p:cNvPicPr>
          <p:nvPr/>
        </p:nvPicPr>
        <p:blipFill>
          <a:blip r:embed="rId4"/>
          <a:stretch>
            <a:fillRect/>
          </a:stretch>
        </p:blipFill>
        <p:spPr>
          <a:xfrm>
            <a:off x="5809171" y="1525950"/>
            <a:ext cx="6116320" cy="4972050"/>
          </a:xfrm>
          <a:prstGeom prst="rect">
            <a:avLst/>
          </a:prstGeom>
        </p:spPr>
      </p:pic>
    </p:spTree>
    <p:extLst>
      <p:ext uri="{BB962C8B-B14F-4D97-AF65-F5344CB8AC3E}">
        <p14:creationId xmlns:p14="http://schemas.microsoft.com/office/powerpoint/2010/main" val="64015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E3337-7E55-C924-D696-D86A828314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0DF138-0F97-3AB6-8970-B782F1E91BEF}"/>
              </a:ext>
            </a:extLst>
          </p:cNvPr>
          <p:cNvSpPr>
            <a:spLocks noGrp="1"/>
          </p:cNvSpPr>
          <p:nvPr>
            <p:ph type="title"/>
          </p:nvPr>
        </p:nvSpPr>
        <p:spPr/>
        <p:txBody>
          <a:bodyPr/>
          <a:lstStyle/>
          <a:p>
            <a:r>
              <a:rPr lang="en-AU" dirty="0"/>
              <a:t>Making a garden (1)</a:t>
            </a:r>
          </a:p>
        </p:txBody>
      </p:sp>
      <p:sp>
        <p:nvSpPr>
          <p:cNvPr id="4" name="Text Placeholder 3">
            <a:extLst>
              <a:ext uri="{FF2B5EF4-FFF2-40B4-BE49-F238E27FC236}">
                <a16:creationId xmlns:a16="http://schemas.microsoft.com/office/drawing/2014/main" id="{48208E61-8EDD-D291-B9BA-E2E2F31A481A}"/>
              </a:ext>
            </a:extLst>
          </p:cNvPr>
          <p:cNvSpPr>
            <a:spLocks noGrp="1"/>
          </p:cNvSpPr>
          <p:nvPr>
            <p:ph type="body" sz="quarter" idx="18"/>
          </p:nvPr>
        </p:nvSpPr>
        <p:spPr/>
        <p:txBody>
          <a:bodyPr/>
          <a:lstStyle/>
          <a:p>
            <a:r>
              <a:rPr lang="en-AU" dirty="0"/>
              <a:t>Oscar’s new measurements</a:t>
            </a:r>
          </a:p>
        </p:txBody>
      </p:sp>
      <p:sp>
        <p:nvSpPr>
          <p:cNvPr id="34" name="TextBox 33">
            <a:extLst>
              <a:ext uri="{FF2B5EF4-FFF2-40B4-BE49-F238E27FC236}">
                <a16:creationId xmlns:a16="http://schemas.microsoft.com/office/drawing/2014/main" id="{6395C100-3F86-891F-DE79-2248A446A30C}"/>
              </a:ext>
            </a:extLst>
          </p:cNvPr>
          <p:cNvSpPr txBox="1"/>
          <p:nvPr/>
        </p:nvSpPr>
        <p:spPr>
          <a:xfrm>
            <a:off x="339217" y="1342606"/>
            <a:ext cx="11483999" cy="958660"/>
          </a:xfrm>
          <a:prstGeom prst="rect">
            <a:avLst/>
          </a:prstGeom>
          <a:noFill/>
        </p:spPr>
        <p:txBody>
          <a:bodyPr wrap="square">
            <a:spAutoFit/>
          </a:bodyPr>
          <a:lstStyle/>
          <a:p>
            <a:pPr>
              <a:lnSpc>
                <a:spcPct val="150000"/>
              </a:lnSpc>
            </a:pPr>
            <a:r>
              <a:rPr lang="en-AU" sz="2000" dirty="0">
                <a:latin typeface="Arial" panose="020B0604020202020204" pitchFamily="34" charset="0"/>
                <a:ea typeface="Calibri" panose="020F0502020204030204" pitchFamily="34" charset="0"/>
              </a:rPr>
              <a:t>Oscar has made a garden in his backyard. The diagram shows an overhead view of the outline of the garden and some measurements made by Oscar.</a:t>
            </a:r>
          </a:p>
        </p:txBody>
      </p:sp>
      <p:sp>
        <p:nvSpPr>
          <p:cNvPr id="37" name="TextBox 36">
            <a:extLst>
              <a:ext uri="{FF2B5EF4-FFF2-40B4-BE49-F238E27FC236}">
                <a16:creationId xmlns:a16="http://schemas.microsoft.com/office/drawing/2014/main" id="{2E212B5D-EC7E-0440-9544-B75D1A295581}"/>
              </a:ext>
            </a:extLst>
          </p:cNvPr>
          <p:cNvSpPr txBox="1"/>
          <p:nvPr/>
        </p:nvSpPr>
        <p:spPr>
          <a:xfrm>
            <a:off x="6371891" y="3429000"/>
            <a:ext cx="4752109" cy="1420325"/>
          </a:xfrm>
          <a:prstGeom prst="rect">
            <a:avLst/>
          </a:prstGeom>
          <a:noFill/>
        </p:spPr>
        <p:txBody>
          <a:bodyPr wrap="square">
            <a:spAutoFit/>
          </a:bodyPr>
          <a:lstStyle/>
          <a:p>
            <a:pPr>
              <a:lnSpc>
                <a:spcPct val="150000"/>
              </a:lnSpc>
            </a:pPr>
            <a:r>
              <a:rPr lang="en-AU" sz="2000" dirty="0">
                <a:latin typeface="Arial" panose="020B0604020202020204" pitchFamily="34" charset="0"/>
                <a:ea typeface="Calibri" panose="020F0502020204030204" pitchFamily="34" charset="0"/>
              </a:rPr>
              <a:t>Oscar decided he should take further measurements of the garden to try to improve his estimate.</a:t>
            </a:r>
            <a:endParaRPr lang="en-AU" sz="20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EB174BBF-7E2F-5EA0-C455-CA74A2EECB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6" name="Picture 5" descr="A black and white drawing representing a garden with 3 straight edges and a curved edge. The length of the straight edge, identified with a double ended arrow, is shown as 8 metres. The 2 edges joining the long edge with the curved edge are 1.2 metres and 0.8 metres.">
            <a:extLst>
              <a:ext uri="{FF2B5EF4-FFF2-40B4-BE49-F238E27FC236}">
                <a16:creationId xmlns:a16="http://schemas.microsoft.com/office/drawing/2014/main" id="{6CDD55AD-B7EB-0569-9139-87DC3BF5F958}"/>
              </a:ext>
            </a:extLst>
          </p:cNvPr>
          <p:cNvPicPr>
            <a:picLocks noChangeAspect="1"/>
          </p:cNvPicPr>
          <p:nvPr/>
        </p:nvPicPr>
        <p:blipFill>
          <a:blip r:embed="rId2"/>
          <a:stretch>
            <a:fillRect/>
          </a:stretch>
        </p:blipFill>
        <p:spPr>
          <a:xfrm>
            <a:off x="508897" y="2846735"/>
            <a:ext cx="5572319" cy="3420000"/>
          </a:xfrm>
          <a:prstGeom prst="rect">
            <a:avLst/>
          </a:prstGeom>
        </p:spPr>
      </p:pic>
    </p:spTree>
    <p:extLst>
      <p:ext uri="{BB962C8B-B14F-4D97-AF65-F5344CB8AC3E}">
        <p14:creationId xmlns:p14="http://schemas.microsoft.com/office/powerpoint/2010/main" val="352668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1381</Words>
  <Application>Microsoft Office PowerPoint</Application>
  <PresentationFormat>Widescreen</PresentationFormat>
  <Paragraphs>127</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Cambria Math</vt:lpstr>
      <vt:lpstr>Times New Roman</vt:lpstr>
      <vt:lpstr>Public Sans</vt:lpstr>
      <vt:lpstr>Calibri</vt:lpstr>
      <vt:lpstr>NSWG Corporate</vt:lpstr>
      <vt:lpstr>Volume and capacity with the Trapezoidal rule</vt:lpstr>
      <vt:lpstr>Learning intentions and success criteria</vt:lpstr>
      <vt:lpstr>Retrieval practice</vt:lpstr>
      <vt:lpstr>Capacity of a dam</vt:lpstr>
      <vt:lpstr>Conversions</vt:lpstr>
      <vt:lpstr>Activating prior knowledge</vt:lpstr>
      <vt:lpstr>Trapezoidal rule</vt:lpstr>
      <vt:lpstr>Connecting learning</vt:lpstr>
      <vt:lpstr>Making a garden (1)</vt:lpstr>
      <vt:lpstr>Making a garden (2)</vt:lpstr>
      <vt:lpstr>Making a garden (3)</vt:lpstr>
      <vt:lpstr>Reservoir</vt:lpstr>
      <vt:lpstr>Releasing responsibility</vt:lpstr>
      <vt:lpstr>River resin table</vt:lpstr>
      <vt:lpstr>Estimating the amount of resin</vt:lpstr>
      <vt:lpstr>Independent practice</vt:lpstr>
      <vt:lpstr>Dam with measurements</vt:lpstr>
      <vt:lpstr>Volume of the dam</vt:lpstr>
      <vt:lpstr>Approaching questions framework</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Standard – Unit 3 – Lesson 10 – Volume and capacity with the Trapezoidal rule</dc:title>
  <dc:creator/>
  <cp:lastModifiedBy/>
  <cp:revision>1</cp:revision>
  <dcterms:created xsi:type="dcterms:W3CDTF">2026-03-04T02:32:19Z</dcterms:created>
  <dcterms:modified xsi:type="dcterms:W3CDTF">2026-03-04T02:32:30Z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2026-03-04T02:32:29Z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79c1dbfa-656d-4879-926f-15872b205db4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