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24"/>
  </p:notesMasterIdLst>
  <p:handoutMasterIdLst>
    <p:handoutMasterId r:id="rId25"/>
  </p:handoutMasterIdLst>
  <p:sldIdLst>
    <p:sldId id="26505" r:id="rId2"/>
    <p:sldId id="26383" r:id="rId3"/>
    <p:sldId id="26506" r:id="rId4"/>
    <p:sldId id="26531" r:id="rId5"/>
    <p:sldId id="26532" r:id="rId6"/>
    <p:sldId id="26530" r:id="rId7"/>
    <p:sldId id="289" r:id="rId8"/>
    <p:sldId id="26507" r:id="rId9"/>
    <p:sldId id="26527" r:id="rId10"/>
    <p:sldId id="26533" r:id="rId11"/>
    <p:sldId id="26508" r:id="rId12"/>
    <p:sldId id="26523" r:id="rId13"/>
    <p:sldId id="26524" r:id="rId14"/>
    <p:sldId id="26534" r:id="rId15"/>
    <p:sldId id="26535" r:id="rId16"/>
    <p:sldId id="26538" r:id="rId17"/>
    <p:sldId id="26539" r:id="rId18"/>
    <p:sldId id="26536" r:id="rId19"/>
    <p:sldId id="26537" r:id="rId20"/>
    <p:sldId id="26529" r:id="rId21"/>
    <p:sldId id="360" r:id="rId22"/>
    <p:sldId id="361" r:id="rId23"/>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5730" autoAdjust="0"/>
  </p:normalViewPr>
  <p:slideViewPr>
    <p:cSldViewPr snapToGrid="0">
      <p:cViewPr varScale="1">
        <p:scale>
          <a:sx n="102" d="100"/>
          <a:sy n="102" d="100"/>
        </p:scale>
        <p:origin x="152" y="80"/>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4/03/2026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4/03/2026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ED14F-2749-51FB-8719-13F85ADE3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EF939-4672-5E4C-1E50-FADDFC2E8B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1F7D8F-2883-5943-D575-9783AB143B4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3677DD7-A481-0536-7596-6817115D5E53}"/>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637009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D29F5-B217-2562-B85B-CC8C00911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7FA80-D42B-3D0B-7513-E5F366448C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E695AD-E875-09C4-4F60-5699EB98FFA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BC321C1-BAA0-ADE0-95E8-56E63E819A10}"/>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3597668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8852E-441F-559E-05BC-8FEDD34D1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547697-5485-62D0-93E5-7E938256F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561492-B2E6-43C5-45C5-26A6753DCF7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7552B5C-BA8D-BF57-03E2-48A2998AA322}"/>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394766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0977C-FC21-C466-0376-84BD39EB6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0A6D3-5367-4383-E3F8-B77414AE3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7227D-4AC1-F3CB-045F-837BB87BFC9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459B8FA-4A35-26E8-D2A6-8E2093EF6009}"/>
              </a:ext>
            </a:extLst>
          </p:cNvPr>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3295400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E8977-31C0-5DF7-EFE8-002139135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4A1FC-266D-562B-A2EA-EB6162BAF9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8C160-CDBD-28A5-7629-61565B76BE8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66EA71D-A7DC-32CB-161F-5F627EA68C1B}"/>
              </a:ext>
            </a:extLst>
          </p:cNvPr>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3015507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D9098-11C0-D1E8-C728-0FB57C2DE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96F1C-5585-B32F-B195-C207A8F0D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E19BD-773D-0490-D0E0-489D14A3B0B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224481A-D1E1-D364-A8A9-393E8C842809}"/>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143313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8BA5C-A167-CBD1-0F6A-3EF78A84C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98141-18A1-7169-5483-09B132AE61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59BC0-EAC7-8986-400B-41B6B6025C1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9FC94B4-54F3-78B2-81D4-C6DE62390A96}"/>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1171476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415203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40.png"/><Relationship Id="rId7" Type="http://schemas.openxmlformats.org/officeDocument/2006/relationships/image" Target="../media/image37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60.png"/><Relationship Id="rId5" Type="http://schemas.openxmlformats.org/officeDocument/2006/relationships/image" Target="../media/image350.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Linear modelling</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Making things</a:t>
            </a:r>
          </a:p>
        </p:txBody>
      </p:sp>
      <p:pic>
        <p:nvPicPr>
          <p:cNvPr id="5" name="Picture Placeholder 4">
            <a:extLst>
              <a:ext uri="{FF2B5EF4-FFF2-40B4-BE49-F238E27FC236}">
                <a16:creationId xmlns:a16="http://schemas.microsoft.com/office/drawing/2014/main" id="{98A00F7D-22C5-DBBF-943A-65B0294427E3}"/>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F0CC2C-427A-8461-3DF2-7B900AEB0C6D}"/>
              </a:ext>
            </a:extLst>
          </p:cNvPr>
          <p:cNvSpPr>
            <a:spLocks noGrp="1"/>
          </p:cNvSpPr>
          <p:nvPr>
            <p:ph type="title"/>
          </p:nvPr>
        </p:nvSpPr>
        <p:spPr/>
        <p:txBody>
          <a:bodyPr/>
          <a:lstStyle/>
          <a:p>
            <a:r>
              <a:rPr lang="en-AU" dirty="0"/>
              <a:t>Definitions</a:t>
            </a:r>
          </a:p>
        </p:txBody>
      </p:sp>
      <p:sp>
        <p:nvSpPr>
          <p:cNvPr id="6" name="Text Placeholder 5">
            <a:extLst>
              <a:ext uri="{FF2B5EF4-FFF2-40B4-BE49-F238E27FC236}">
                <a16:creationId xmlns:a16="http://schemas.microsoft.com/office/drawing/2014/main" id="{ABFF5251-F1A2-5C71-8179-59D7D431D94B}"/>
              </a:ext>
            </a:extLst>
          </p:cNvPr>
          <p:cNvSpPr>
            <a:spLocks noGrp="1"/>
          </p:cNvSpPr>
          <p:nvPr>
            <p:ph type="body" sz="quarter" idx="18"/>
          </p:nvPr>
        </p:nvSpPr>
        <p:spPr/>
        <p:txBody>
          <a:bodyPr/>
          <a:lstStyle/>
          <a:p>
            <a:r>
              <a:rPr lang="en-AU" dirty="0"/>
              <a:t>Drawing information from a graph</a:t>
            </a:r>
          </a:p>
        </p:txBody>
      </p:sp>
      <p:sp>
        <p:nvSpPr>
          <p:cNvPr id="4" name="Text Placeholder 3">
            <a:extLst>
              <a:ext uri="{FF2B5EF4-FFF2-40B4-BE49-F238E27FC236}">
                <a16:creationId xmlns:a16="http://schemas.microsoft.com/office/drawing/2014/main" id="{CDC89968-41E2-EDFD-51A4-B7980FC6775B}"/>
              </a:ext>
            </a:extLst>
          </p:cNvPr>
          <p:cNvSpPr>
            <a:spLocks noGrp="1"/>
          </p:cNvSpPr>
          <p:nvPr>
            <p:ph sz="quarter" idx="19"/>
          </p:nvPr>
        </p:nvSpPr>
        <p:spPr>
          <a:xfrm>
            <a:off x="360364" y="1562471"/>
            <a:ext cx="4860000" cy="4814518"/>
          </a:xfrm>
          <a:ln>
            <a:solidFill>
              <a:schemeClr val="tx1"/>
            </a:solidFill>
          </a:ln>
        </p:spPr>
        <p:txBody>
          <a:bodyPr lIns="72000" tIns="72000" rIns="72000" bIns="72000"/>
          <a:lstStyle/>
          <a:p>
            <a:r>
              <a:rPr lang="en-AU" sz="2800" b="1" dirty="0"/>
              <a:t>Interpolate/interpolation</a:t>
            </a:r>
          </a:p>
          <a:p>
            <a:r>
              <a:rPr lang="en-AU" dirty="0"/>
              <a:t>Making </a:t>
            </a:r>
            <a:r>
              <a:rPr lang="en-AU" b="1" dirty="0"/>
              <a:t>predictions between known data values</a:t>
            </a:r>
            <a:r>
              <a:rPr lang="en-AU" dirty="0"/>
              <a:t>. </a:t>
            </a:r>
          </a:p>
          <a:p>
            <a:r>
              <a:rPr lang="en-AU" dirty="0"/>
              <a:t>For example, working between 2 known points on a graph to predict a value in between these points.</a:t>
            </a:r>
          </a:p>
        </p:txBody>
      </p:sp>
      <p:sp>
        <p:nvSpPr>
          <p:cNvPr id="8" name="Text Placeholder 3">
            <a:extLst>
              <a:ext uri="{FF2B5EF4-FFF2-40B4-BE49-F238E27FC236}">
                <a16:creationId xmlns:a16="http://schemas.microsoft.com/office/drawing/2014/main" id="{FAC21EF6-20C6-ED98-E7AB-FF3B1FEBB46E}"/>
              </a:ext>
            </a:extLst>
          </p:cNvPr>
          <p:cNvSpPr txBox="1">
            <a:spLocks/>
          </p:cNvSpPr>
          <p:nvPr/>
        </p:nvSpPr>
        <p:spPr>
          <a:xfrm>
            <a:off x="6264000" y="1562471"/>
            <a:ext cx="4860000" cy="4814518"/>
          </a:xfrm>
          <a:prstGeom prst="rect">
            <a:avLst/>
          </a:prstGeom>
          <a:ln>
            <a:solidFill>
              <a:schemeClr val="tx1"/>
            </a:solidFill>
          </a:ln>
        </p:spPr>
        <p:txBody>
          <a:bodyPr vert="horz" lIns="72000" tIns="72000" rIns="72000" bIns="72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b="1" dirty="0"/>
              <a:t>Extrapolate/extrapolation</a:t>
            </a:r>
          </a:p>
          <a:p>
            <a:r>
              <a:rPr lang="en-AU" dirty="0"/>
              <a:t>Occurs when the fitted model, such as a line of best fit, is </a:t>
            </a:r>
            <a:r>
              <a:rPr lang="en-AU" b="1" dirty="0"/>
              <a:t>used to make predictions </a:t>
            </a:r>
            <a:r>
              <a:rPr lang="en-AU" dirty="0"/>
              <a:t>using values that are </a:t>
            </a:r>
            <a:r>
              <a:rPr lang="en-AU" b="1" dirty="0"/>
              <a:t>outside the range</a:t>
            </a:r>
            <a:r>
              <a:rPr lang="en-AU" dirty="0"/>
              <a:t> of the original data upon which the fitted model was based.</a:t>
            </a:r>
            <a:endParaRPr lang="en-AU" sz="2800" dirty="0"/>
          </a:p>
        </p:txBody>
      </p:sp>
      <p:sp>
        <p:nvSpPr>
          <p:cNvPr id="2" name="Slide Number Placeholder 1">
            <a:extLst>
              <a:ext uri="{FF2B5EF4-FFF2-40B4-BE49-F238E27FC236}">
                <a16:creationId xmlns:a16="http://schemas.microsoft.com/office/drawing/2014/main" id="{7FFD50FC-90EC-9C8C-C4B5-52C48EF2761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12023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Worked example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34895"/>
            <a:ext cx="11483998" cy="356423"/>
          </a:xfrm>
        </p:spPr>
        <p:txBody>
          <a:bodyPr/>
          <a:lstStyle/>
          <a:p>
            <a:r>
              <a:rPr lang="en-AU" dirty="0">
                <a:latin typeface="+mj-lt"/>
              </a:rPr>
              <a:t>Example 1</a:t>
            </a:r>
          </a:p>
        </p:txBody>
      </p:sp>
      <p:sp>
        <p:nvSpPr>
          <p:cNvPr id="18" name="Text Placeholder 4">
            <a:extLst>
              <a:ext uri="{FF2B5EF4-FFF2-40B4-BE49-F238E27FC236}">
                <a16:creationId xmlns:a16="http://schemas.microsoft.com/office/drawing/2014/main" id="{4EB73F1E-0F1A-A0DA-41E4-16C4118CEC89}"/>
              </a:ext>
            </a:extLst>
          </p:cNvPr>
          <p:cNvSpPr txBox="1">
            <a:spLocks/>
          </p:cNvSpPr>
          <p:nvPr/>
        </p:nvSpPr>
        <p:spPr>
          <a:xfrm>
            <a:off x="359999" y="1349187"/>
            <a:ext cx="6031275" cy="222268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AU" sz="1800" dirty="0"/>
              <a:t>Mark is a sole trader of a pottery business. A quote for digital marketing includes a set-up cost of $340 and then an on-going cost of $155 per month. </a:t>
            </a:r>
          </a:p>
          <a:p>
            <a:pPr marL="342900" indent="-342900">
              <a:spcBef>
                <a:spcPts val="600"/>
              </a:spcBef>
              <a:spcAft>
                <a:spcPts val="600"/>
              </a:spcAft>
              <a:buFont typeface="+mj-lt"/>
              <a:buAutoNum type="alphaLcParenR"/>
            </a:pPr>
            <a:r>
              <a:rPr lang="en-AU" sz="1800" dirty="0"/>
              <a:t>Complete the table of values and draw a graph to represent the costs.</a:t>
            </a:r>
          </a:p>
        </p:txBody>
      </p:sp>
      <mc:AlternateContent xmlns:mc="http://schemas.openxmlformats.org/markup-compatibility/2006" xmlns:a14="http://schemas.microsoft.com/office/drawing/2010/main">
        <mc:Choice Requires="a14">
          <p:graphicFrame>
            <p:nvGraphicFramePr>
              <p:cNvPr id="6" name="Table 5" descr="A table of values, for t equals 0, 1 and 2, with corresponding values for C, written in blue, being 340, 495and 650.">
                <a:extLst>
                  <a:ext uri="{FF2B5EF4-FFF2-40B4-BE49-F238E27FC236}">
                    <a16:creationId xmlns:a16="http://schemas.microsoft.com/office/drawing/2014/main" id="{2CE2B0A8-BEF6-F580-C474-F3A140232730}"/>
                  </a:ext>
                </a:extLst>
              </p:cNvPr>
              <p:cNvGraphicFramePr>
                <a:graphicFrameLocks noGrp="1"/>
              </p:cNvGraphicFramePr>
              <p:nvPr>
                <p:extLst>
                  <p:ext uri="{D42A27DB-BD31-4B8C-83A1-F6EECF244321}">
                    <p14:modId xmlns:p14="http://schemas.microsoft.com/office/powerpoint/2010/main" val="1361576822"/>
                  </p:ext>
                </p:extLst>
              </p:nvPr>
            </p:nvGraphicFramePr>
            <p:xfrm>
              <a:off x="1447632" y="3603576"/>
              <a:ext cx="3029504" cy="731520"/>
            </p:xfrm>
            <a:graphic>
              <a:graphicData uri="http://schemas.openxmlformats.org/drawingml/2006/table">
                <a:tbl>
                  <a:tblPr firstRow="1" bandRow="1">
                    <a:tableStyleId>{5A111915-BE36-4E01-A7E5-04B1672EAD32}</a:tableStyleId>
                  </a:tblPr>
                  <a:tblGrid>
                    <a:gridCol w="757376">
                      <a:extLst>
                        <a:ext uri="{9D8B030D-6E8A-4147-A177-3AD203B41FA5}">
                          <a16:colId xmlns:a16="http://schemas.microsoft.com/office/drawing/2014/main" val="2391525300"/>
                        </a:ext>
                      </a:extLst>
                    </a:gridCol>
                    <a:gridCol w="757376">
                      <a:extLst>
                        <a:ext uri="{9D8B030D-6E8A-4147-A177-3AD203B41FA5}">
                          <a16:colId xmlns:a16="http://schemas.microsoft.com/office/drawing/2014/main" val="50533190"/>
                        </a:ext>
                      </a:extLst>
                    </a:gridCol>
                    <a:gridCol w="757376">
                      <a:extLst>
                        <a:ext uri="{9D8B030D-6E8A-4147-A177-3AD203B41FA5}">
                          <a16:colId xmlns:a16="http://schemas.microsoft.com/office/drawing/2014/main" val="795068692"/>
                        </a:ext>
                      </a:extLst>
                    </a:gridCol>
                    <a:gridCol w="757376">
                      <a:extLst>
                        <a:ext uri="{9D8B030D-6E8A-4147-A177-3AD203B41FA5}">
                          <a16:colId xmlns:a16="http://schemas.microsoft.com/office/drawing/2014/main" val="4030855965"/>
                        </a:ext>
                      </a:extLst>
                    </a:gridCol>
                  </a:tblGrid>
                  <a:tr h="321195">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𝑡</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537871"/>
                      </a:ext>
                    </a:extLst>
                  </a:tr>
                  <a:tr h="325657">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𝐶</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b="0" dirty="0">
                              <a:solidFill>
                                <a:schemeClr val="accent2"/>
                              </a:solidFill>
                            </a:rPr>
                            <a:t>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b="0" dirty="0">
                              <a:solidFill>
                                <a:schemeClr val="accent2"/>
                              </a:solidFill>
                            </a:rPr>
                            <a:t>495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b="0" dirty="0">
                              <a:solidFill>
                                <a:schemeClr val="accent2"/>
                              </a:solidFill>
                            </a:rPr>
                            <a:t>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395550"/>
                      </a:ext>
                    </a:extLst>
                  </a:tr>
                </a:tbl>
              </a:graphicData>
            </a:graphic>
          </p:graphicFrame>
        </mc:Choice>
        <mc:Fallback xmlns="">
          <p:graphicFrame>
            <p:nvGraphicFramePr>
              <p:cNvPr id="6" name="Table 5" descr="A table of values, for t equals 0, 1 and 2, with corresponding values for C, written in blue, being 340, 495and 650.">
                <a:extLst>
                  <a:ext uri="{FF2B5EF4-FFF2-40B4-BE49-F238E27FC236}">
                    <a16:creationId xmlns:a16="http://schemas.microsoft.com/office/drawing/2014/main" id="{2CE2B0A8-BEF6-F580-C474-F3A140232730}"/>
                  </a:ext>
                </a:extLst>
              </p:cNvPr>
              <p:cNvGraphicFramePr>
                <a:graphicFrameLocks noGrp="1"/>
              </p:cNvGraphicFramePr>
              <p:nvPr>
                <p:extLst>
                  <p:ext uri="{D42A27DB-BD31-4B8C-83A1-F6EECF244321}">
                    <p14:modId xmlns:p14="http://schemas.microsoft.com/office/powerpoint/2010/main" val="1361576822"/>
                  </p:ext>
                </p:extLst>
              </p:nvPr>
            </p:nvGraphicFramePr>
            <p:xfrm>
              <a:off x="1447632" y="3603576"/>
              <a:ext cx="3029504" cy="731520"/>
            </p:xfrm>
            <a:graphic>
              <a:graphicData uri="http://schemas.openxmlformats.org/drawingml/2006/table">
                <a:tbl>
                  <a:tblPr firstRow="1" bandRow="1">
                    <a:tableStyleId>{5A111915-BE36-4E01-A7E5-04B1672EAD32}</a:tableStyleId>
                  </a:tblPr>
                  <a:tblGrid>
                    <a:gridCol w="757376">
                      <a:extLst>
                        <a:ext uri="{9D8B030D-6E8A-4147-A177-3AD203B41FA5}">
                          <a16:colId xmlns:a16="http://schemas.microsoft.com/office/drawing/2014/main" val="2391525300"/>
                        </a:ext>
                      </a:extLst>
                    </a:gridCol>
                    <a:gridCol w="757376">
                      <a:extLst>
                        <a:ext uri="{9D8B030D-6E8A-4147-A177-3AD203B41FA5}">
                          <a16:colId xmlns:a16="http://schemas.microsoft.com/office/drawing/2014/main" val="50533190"/>
                        </a:ext>
                      </a:extLst>
                    </a:gridCol>
                    <a:gridCol w="757376">
                      <a:extLst>
                        <a:ext uri="{9D8B030D-6E8A-4147-A177-3AD203B41FA5}">
                          <a16:colId xmlns:a16="http://schemas.microsoft.com/office/drawing/2014/main" val="795068692"/>
                        </a:ext>
                      </a:extLst>
                    </a:gridCol>
                    <a:gridCol w="757376">
                      <a:extLst>
                        <a:ext uri="{9D8B030D-6E8A-4147-A177-3AD203B41FA5}">
                          <a16:colId xmlns:a16="http://schemas.microsoft.com/office/drawing/2014/main" val="4030855965"/>
                        </a:ext>
                      </a:extLst>
                    </a:gridCol>
                  </a:tblGrid>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800" t="-8197" r="-300000" b="-122951"/>
                          </a:stretch>
                        </a:blipFill>
                      </a:tcPr>
                    </a:tc>
                    <a:tc>
                      <a:txBody>
                        <a:bodyPr/>
                        <a:lstStyle/>
                        <a:p>
                          <a:pPr algn="ctr"/>
                          <a:r>
                            <a:rPr lang="en-AU"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537871"/>
                      </a:ext>
                    </a:extLst>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800" t="-110000" r="-300000" b="-25000"/>
                          </a:stretch>
                        </a:blip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b="0" dirty="0">
                              <a:solidFill>
                                <a:schemeClr val="accent2"/>
                              </a:solidFill>
                            </a:rPr>
                            <a:t>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b="0" dirty="0">
                              <a:solidFill>
                                <a:schemeClr val="accent2"/>
                              </a:solidFill>
                            </a:rPr>
                            <a:t>495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b="0" dirty="0">
                              <a:solidFill>
                                <a:schemeClr val="accent2"/>
                              </a:solidFill>
                            </a:rPr>
                            <a:t>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395550"/>
                      </a:ext>
                    </a:extLst>
                  </a:tr>
                </a:tbl>
              </a:graphicData>
            </a:graphic>
          </p:graphicFrame>
        </mc:Fallback>
      </mc:AlternateContent>
      <p:sp>
        <p:nvSpPr>
          <p:cNvPr id="17" name="Speech Bubble: Rectangle with Corners Rounded 16">
            <a:extLst>
              <a:ext uri="{FF2B5EF4-FFF2-40B4-BE49-F238E27FC236}">
                <a16:creationId xmlns:a16="http://schemas.microsoft.com/office/drawing/2014/main" id="{5C663774-2CE2-EF3B-B730-95857DA8E6F1}"/>
              </a:ext>
            </a:extLst>
          </p:cNvPr>
          <p:cNvSpPr/>
          <p:nvPr/>
        </p:nvSpPr>
        <p:spPr>
          <a:xfrm>
            <a:off x="4616074" y="3349669"/>
            <a:ext cx="2094258" cy="646537"/>
          </a:xfrm>
          <a:prstGeom prst="wedgeRoundRectCallout">
            <a:avLst>
              <a:gd name="adj1" fmla="val -57184"/>
              <a:gd name="adj2" fmla="val 300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was the table completed?</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75247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Your turn (1)</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a:xfrm>
            <a:off x="359999" y="925370"/>
            <a:ext cx="11483999" cy="310015"/>
          </a:xfrm>
        </p:spPr>
        <p:txBody>
          <a:bodyPr/>
          <a:lstStyle/>
          <a:p>
            <a:r>
              <a:rPr lang="en-AU" dirty="0"/>
              <a:t>Question 1</a:t>
            </a:r>
          </a:p>
        </p:txBody>
      </p:sp>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a:xfrm>
            <a:off x="348001" y="1317744"/>
            <a:ext cx="5490823" cy="2616947"/>
          </a:xfrm>
        </p:spPr>
        <p:txBody>
          <a:bodyPr/>
          <a:lstStyle/>
          <a:p>
            <a:pPr>
              <a:spcBef>
                <a:spcPts val="600"/>
              </a:spcBef>
              <a:spcAft>
                <a:spcPts val="600"/>
              </a:spcAft>
            </a:pPr>
            <a:r>
              <a:rPr lang="en-AU" sz="1800" dirty="0"/>
              <a:t>Shay is setting up a new kiln. Shay pays an initial installation fee of $1200 and then incurs monthly operating costs of $120 for electricity and maintenance.</a:t>
            </a:r>
          </a:p>
          <a:p>
            <a:pPr marL="457200" indent="-457200">
              <a:spcBef>
                <a:spcPts val="600"/>
              </a:spcBef>
              <a:spcAft>
                <a:spcPts val="600"/>
              </a:spcAft>
              <a:buFont typeface="+mj-lt"/>
              <a:buAutoNum type="alphaLcParenR"/>
            </a:pPr>
            <a:r>
              <a:rPr lang="en-AU" sz="1800" dirty="0"/>
              <a:t>Complete the table of values and draw a graph to represent the costs over a 12-month period.</a:t>
            </a:r>
          </a:p>
        </p:txBody>
      </p:sp>
      <mc:AlternateContent xmlns:mc="http://schemas.openxmlformats.org/markup-compatibility/2006" xmlns:a14="http://schemas.microsoft.com/office/drawing/2010/main">
        <mc:Choice Requires="a14">
          <p:graphicFrame>
            <p:nvGraphicFramePr>
              <p:cNvPr id="7" name="Table 6" descr="A table of values.">
                <a:extLst>
                  <a:ext uri="{FF2B5EF4-FFF2-40B4-BE49-F238E27FC236}">
                    <a16:creationId xmlns:a16="http://schemas.microsoft.com/office/drawing/2014/main" id="{9F2294D9-4AC9-CB3A-1127-1441572E4A7B}"/>
                  </a:ext>
                </a:extLst>
              </p:cNvPr>
              <p:cNvGraphicFramePr>
                <a:graphicFrameLocks noGrp="1"/>
              </p:cNvGraphicFramePr>
              <p:nvPr>
                <p:extLst>
                  <p:ext uri="{D42A27DB-BD31-4B8C-83A1-F6EECF244321}">
                    <p14:modId xmlns:p14="http://schemas.microsoft.com/office/powerpoint/2010/main" val="1514248868"/>
                  </p:ext>
                </p:extLst>
              </p:nvPr>
            </p:nvGraphicFramePr>
            <p:xfrm>
              <a:off x="1325660" y="4008348"/>
              <a:ext cx="3029504" cy="731520"/>
            </p:xfrm>
            <a:graphic>
              <a:graphicData uri="http://schemas.openxmlformats.org/drawingml/2006/table">
                <a:tbl>
                  <a:tblPr firstRow="1" bandRow="1">
                    <a:tableStyleId>{5A111915-BE36-4E01-A7E5-04B1672EAD32}</a:tableStyleId>
                  </a:tblPr>
                  <a:tblGrid>
                    <a:gridCol w="757376">
                      <a:extLst>
                        <a:ext uri="{9D8B030D-6E8A-4147-A177-3AD203B41FA5}">
                          <a16:colId xmlns:a16="http://schemas.microsoft.com/office/drawing/2014/main" val="2391525300"/>
                        </a:ext>
                      </a:extLst>
                    </a:gridCol>
                    <a:gridCol w="757376">
                      <a:extLst>
                        <a:ext uri="{9D8B030D-6E8A-4147-A177-3AD203B41FA5}">
                          <a16:colId xmlns:a16="http://schemas.microsoft.com/office/drawing/2014/main" val="50533190"/>
                        </a:ext>
                      </a:extLst>
                    </a:gridCol>
                    <a:gridCol w="757376">
                      <a:extLst>
                        <a:ext uri="{9D8B030D-6E8A-4147-A177-3AD203B41FA5}">
                          <a16:colId xmlns:a16="http://schemas.microsoft.com/office/drawing/2014/main" val="795068692"/>
                        </a:ext>
                      </a:extLst>
                    </a:gridCol>
                    <a:gridCol w="757376">
                      <a:extLst>
                        <a:ext uri="{9D8B030D-6E8A-4147-A177-3AD203B41FA5}">
                          <a16:colId xmlns:a16="http://schemas.microsoft.com/office/drawing/2014/main" val="4030855965"/>
                        </a:ext>
                      </a:extLst>
                    </a:gridCol>
                  </a:tblGrid>
                  <a:tr h="321195">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𝑡</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537871"/>
                      </a:ext>
                    </a:extLst>
                  </a:tr>
                  <a:tr h="325657">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𝐶</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b="0" dirty="0">
                            <a:solidFill>
                              <a:schemeClr val="accent1">
                                <a:lumMod val="90000"/>
                                <a:lumOff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b="0" dirty="0">
                            <a:solidFill>
                              <a:schemeClr val="accent1">
                                <a:lumMod val="90000"/>
                                <a:lumOff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b="0" dirty="0">
                            <a:solidFill>
                              <a:schemeClr val="accent1">
                                <a:lumMod val="90000"/>
                                <a:lumOff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395550"/>
                      </a:ext>
                    </a:extLst>
                  </a:tr>
                </a:tbl>
              </a:graphicData>
            </a:graphic>
          </p:graphicFrame>
        </mc:Choice>
        <mc:Fallback xmlns="">
          <p:graphicFrame>
            <p:nvGraphicFramePr>
              <p:cNvPr id="7" name="Table 6" descr="A table of values.">
                <a:extLst>
                  <a:ext uri="{FF2B5EF4-FFF2-40B4-BE49-F238E27FC236}">
                    <a16:creationId xmlns:a16="http://schemas.microsoft.com/office/drawing/2014/main" id="{9F2294D9-4AC9-CB3A-1127-1441572E4A7B}"/>
                  </a:ext>
                </a:extLst>
              </p:cNvPr>
              <p:cNvGraphicFramePr>
                <a:graphicFrameLocks noGrp="1"/>
              </p:cNvGraphicFramePr>
              <p:nvPr>
                <p:extLst>
                  <p:ext uri="{D42A27DB-BD31-4B8C-83A1-F6EECF244321}">
                    <p14:modId xmlns:p14="http://schemas.microsoft.com/office/powerpoint/2010/main" val="1514248868"/>
                  </p:ext>
                </p:extLst>
              </p:nvPr>
            </p:nvGraphicFramePr>
            <p:xfrm>
              <a:off x="1325660" y="4008348"/>
              <a:ext cx="3029504" cy="731520"/>
            </p:xfrm>
            <a:graphic>
              <a:graphicData uri="http://schemas.openxmlformats.org/drawingml/2006/table">
                <a:tbl>
                  <a:tblPr firstRow="1" bandRow="1">
                    <a:tableStyleId>{5A111915-BE36-4E01-A7E5-04B1672EAD32}</a:tableStyleId>
                  </a:tblPr>
                  <a:tblGrid>
                    <a:gridCol w="757376">
                      <a:extLst>
                        <a:ext uri="{9D8B030D-6E8A-4147-A177-3AD203B41FA5}">
                          <a16:colId xmlns:a16="http://schemas.microsoft.com/office/drawing/2014/main" val="2391525300"/>
                        </a:ext>
                      </a:extLst>
                    </a:gridCol>
                    <a:gridCol w="757376">
                      <a:extLst>
                        <a:ext uri="{9D8B030D-6E8A-4147-A177-3AD203B41FA5}">
                          <a16:colId xmlns:a16="http://schemas.microsoft.com/office/drawing/2014/main" val="50533190"/>
                        </a:ext>
                      </a:extLst>
                    </a:gridCol>
                    <a:gridCol w="757376">
                      <a:extLst>
                        <a:ext uri="{9D8B030D-6E8A-4147-A177-3AD203B41FA5}">
                          <a16:colId xmlns:a16="http://schemas.microsoft.com/office/drawing/2014/main" val="795068692"/>
                        </a:ext>
                      </a:extLst>
                    </a:gridCol>
                    <a:gridCol w="757376">
                      <a:extLst>
                        <a:ext uri="{9D8B030D-6E8A-4147-A177-3AD203B41FA5}">
                          <a16:colId xmlns:a16="http://schemas.microsoft.com/office/drawing/2014/main" val="4030855965"/>
                        </a:ext>
                      </a:extLst>
                    </a:gridCol>
                  </a:tblGrid>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00" t="-8197" r="-300000" b="-101639"/>
                          </a:stretch>
                        </a:blipFill>
                      </a:tcPr>
                    </a:tc>
                    <a:tc>
                      <a:txBody>
                        <a:bodyPr/>
                        <a:lstStyle/>
                        <a:p>
                          <a:pPr algn="ctr"/>
                          <a:r>
                            <a:rPr lang="en-AU"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537871"/>
                      </a:ext>
                    </a:extLst>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00" t="-110000" r="-300000" b="-3333"/>
                          </a:stretch>
                        </a:blipFill>
                      </a:tcPr>
                    </a:tc>
                    <a:tc>
                      <a:txBody>
                        <a:bodyPr/>
                        <a:lstStyle/>
                        <a:p>
                          <a:endParaRPr lang="en-AU" b="0" dirty="0">
                            <a:solidFill>
                              <a:schemeClr val="accent1">
                                <a:lumMod val="90000"/>
                                <a:lumOff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b="0" dirty="0">
                            <a:solidFill>
                              <a:schemeClr val="accent1">
                                <a:lumMod val="90000"/>
                                <a:lumOff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b="0" dirty="0">
                            <a:solidFill>
                              <a:schemeClr val="accent1">
                                <a:lumMod val="90000"/>
                                <a:lumOff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395550"/>
                      </a:ext>
                    </a:extLst>
                  </a:tr>
                </a:tbl>
              </a:graphicData>
            </a:graphic>
          </p:graphicFrame>
        </mc:Fallback>
      </mc:AlternateContent>
      <p:sp>
        <p:nvSpPr>
          <p:cNvPr id="15" name="TextBox 14">
            <a:extLst>
              <a:ext uri="{FF2B5EF4-FFF2-40B4-BE49-F238E27FC236}">
                <a16:creationId xmlns:a16="http://schemas.microsoft.com/office/drawing/2014/main" id="{AEA5FBDE-2A73-9F52-BF7D-CB0F233AB69E}"/>
              </a:ext>
            </a:extLst>
          </p:cNvPr>
          <p:cNvSpPr txBox="1"/>
          <p:nvPr/>
        </p:nvSpPr>
        <p:spPr>
          <a:xfrm>
            <a:off x="2195964" y="4407022"/>
            <a:ext cx="576000" cy="288000"/>
          </a:xfrm>
          <a:prstGeom prst="rect">
            <a:avLst/>
          </a:prstGeom>
          <a:noFill/>
        </p:spPr>
        <p:txBody>
          <a:bodyPr wrap="square" lIns="0" tIns="0" rIns="0" bIns="0" rtlCol="0">
            <a:noAutofit/>
          </a:bodyPr>
          <a:lstStyle/>
          <a:p>
            <a:r>
              <a:rPr lang="en-AU" sz="1800" dirty="0">
                <a:solidFill>
                  <a:schemeClr val="accent2"/>
                </a:solidFill>
              </a:rPr>
              <a:t>1200</a:t>
            </a:r>
          </a:p>
        </p:txBody>
      </p:sp>
      <p:sp>
        <p:nvSpPr>
          <p:cNvPr id="16" name="TextBox 15">
            <a:extLst>
              <a:ext uri="{FF2B5EF4-FFF2-40B4-BE49-F238E27FC236}">
                <a16:creationId xmlns:a16="http://schemas.microsoft.com/office/drawing/2014/main" id="{B2A85A68-BE72-EAEA-270F-5930C9CBAFD4}"/>
              </a:ext>
            </a:extLst>
          </p:cNvPr>
          <p:cNvSpPr txBox="1"/>
          <p:nvPr/>
        </p:nvSpPr>
        <p:spPr>
          <a:xfrm>
            <a:off x="2978340" y="4407022"/>
            <a:ext cx="576000" cy="309975"/>
          </a:xfrm>
          <a:prstGeom prst="rect">
            <a:avLst/>
          </a:prstGeom>
          <a:noFill/>
        </p:spPr>
        <p:txBody>
          <a:bodyPr wrap="square" lIns="0" tIns="0" rIns="0" bIns="0" rtlCol="0">
            <a:noAutofit/>
          </a:bodyPr>
          <a:lstStyle/>
          <a:p>
            <a:r>
              <a:rPr lang="en-AU" sz="1800" dirty="0">
                <a:solidFill>
                  <a:schemeClr val="accent2"/>
                </a:solidFill>
              </a:rPr>
              <a:t>1320</a:t>
            </a:r>
          </a:p>
        </p:txBody>
      </p:sp>
      <p:sp>
        <p:nvSpPr>
          <p:cNvPr id="17" name="TextBox 16">
            <a:extLst>
              <a:ext uri="{FF2B5EF4-FFF2-40B4-BE49-F238E27FC236}">
                <a16:creationId xmlns:a16="http://schemas.microsoft.com/office/drawing/2014/main" id="{4A0AC2AA-F00B-FDE2-BF25-ACE6028A57CD}"/>
              </a:ext>
            </a:extLst>
          </p:cNvPr>
          <p:cNvSpPr txBox="1"/>
          <p:nvPr/>
        </p:nvSpPr>
        <p:spPr>
          <a:xfrm>
            <a:off x="3704851" y="4407022"/>
            <a:ext cx="581025" cy="309975"/>
          </a:xfrm>
          <a:prstGeom prst="rect">
            <a:avLst/>
          </a:prstGeom>
          <a:noFill/>
        </p:spPr>
        <p:txBody>
          <a:bodyPr wrap="square" lIns="0" tIns="0" rIns="0" bIns="0" rtlCol="0">
            <a:noAutofit/>
          </a:bodyPr>
          <a:lstStyle/>
          <a:p>
            <a:r>
              <a:rPr lang="en-AU" sz="1800" dirty="0">
                <a:solidFill>
                  <a:schemeClr val="accent2"/>
                </a:solidFill>
              </a:rPr>
              <a:t>1440</a:t>
            </a:r>
          </a:p>
          <a:p>
            <a:pPr algn="l"/>
            <a:endParaRPr lang="en-AU" sz="1800" dirty="0"/>
          </a:p>
        </p:txBody>
      </p:sp>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116739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E3234-6E34-D647-416A-F852F60062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E6FA2D-5216-77AB-1B43-31E4FCA8EC55}"/>
              </a:ext>
            </a:extLst>
          </p:cNvPr>
          <p:cNvSpPr>
            <a:spLocks noGrp="1"/>
          </p:cNvSpPr>
          <p:nvPr>
            <p:ph type="title"/>
          </p:nvPr>
        </p:nvSpPr>
        <p:spPr/>
        <p:txBody>
          <a:bodyPr/>
          <a:lstStyle/>
          <a:p>
            <a:r>
              <a:rPr lang="en-AU" dirty="0">
                <a:latin typeface="+mj-lt"/>
              </a:rPr>
              <a:t>Worked example (2)</a:t>
            </a:r>
          </a:p>
        </p:txBody>
      </p:sp>
      <p:sp>
        <p:nvSpPr>
          <p:cNvPr id="13" name="Text Placeholder 12">
            <a:extLst>
              <a:ext uri="{FF2B5EF4-FFF2-40B4-BE49-F238E27FC236}">
                <a16:creationId xmlns:a16="http://schemas.microsoft.com/office/drawing/2014/main" id="{BE2BB773-A278-56CB-2D50-863D6F5377D2}"/>
              </a:ext>
            </a:extLst>
          </p:cNvPr>
          <p:cNvSpPr>
            <a:spLocks noGrp="1"/>
          </p:cNvSpPr>
          <p:nvPr>
            <p:ph type="body" sz="quarter" idx="18"/>
          </p:nvPr>
        </p:nvSpPr>
        <p:spPr>
          <a:xfrm>
            <a:off x="360000" y="934895"/>
            <a:ext cx="11483998" cy="356423"/>
          </a:xfrm>
        </p:spPr>
        <p:txBody>
          <a:bodyPr/>
          <a:lstStyle/>
          <a:p>
            <a:r>
              <a:rPr lang="en-AU" dirty="0">
                <a:latin typeface="+mj-lt"/>
              </a:rPr>
              <a:t>Example 1</a:t>
            </a:r>
          </a:p>
        </p:txBody>
      </p:sp>
      <p:sp>
        <p:nvSpPr>
          <p:cNvPr id="18" name="Text Placeholder 4">
            <a:extLst>
              <a:ext uri="{FF2B5EF4-FFF2-40B4-BE49-F238E27FC236}">
                <a16:creationId xmlns:a16="http://schemas.microsoft.com/office/drawing/2014/main" id="{AB8209EC-E722-11F2-E2DA-7FAA30338FA5}"/>
              </a:ext>
            </a:extLst>
          </p:cNvPr>
          <p:cNvSpPr txBox="1">
            <a:spLocks/>
          </p:cNvSpPr>
          <p:nvPr/>
        </p:nvSpPr>
        <p:spPr>
          <a:xfrm>
            <a:off x="359999" y="1349187"/>
            <a:ext cx="6031275"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AU" sz="1800" dirty="0"/>
              <a:t>Set-up cost = $340 On-going cost = $155 per month. </a:t>
            </a:r>
          </a:p>
        </p:txBody>
      </p:sp>
      <mc:AlternateContent xmlns:mc="http://schemas.openxmlformats.org/markup-compatibility/2006" xmlns:a14="http://schemas.microsoft.com/office/drawing/2010/main">
        <mc:Choice Requires="a14">
          <p:graphicFrame>
            <p:nvGraphicFramePr>
              <p:cNvPr id="6" name="Table 5" descr="A table of values, for t equals 0, 1 and 2, with corresponding values for C, written in blue, being 340, 495and 650.">
                <a:extLst>
                  <a:ext uri="{FF2B5EF4-FFF2-40B4-BE49-F238E27FC236}">
                    <a16:creationId xmlns:a16="http://schemas.microsoft.com/office/drawing/2014/main" id="{6F1B8402-157D-346B-4410-1AAC6730AF32}"/>
                  </a:ext>
                </a:extLst>
              </p:cNvPr>
              <p:cNvGraphicFramePr>
                <a:graphicFrameLocks noGrp="1"/>
              </p:cNvGraphicFramePr>
              <p:nvPr>
                <p:extLst>
                  <p:ext uri="{D42A27DB-BD31-4B8C-83A1-F6EECF244321}">
                    <p14:modId xmlns:p14="http://schemas.microsoft.com/office/powerpoint/2010/main" val="1221669077"/>
                  </p:ext>
                </p:extLst>
              </p:nvPr>
            </p:nvGraphicFramePr>
            <p:xfrm>
              <a:off x="359999" y="1810526"/>
              <a:ext cx="3029504" cy="731520"/>
            </p:xfrm>
            <a:graphic>
              <a:graphicData uri="http://schemas.openxmlformats.org/drawingml/2006/table">
                <a:tbl>
                  <a:tblPr firstRow="1" bandRow="1">
                    <a:tableStyleId>{5A111915-BE36-4E01-A7E5-04B1672EAD32}</a:tableStyleId>
                  </a:tblPr>
                  <a:tblGrid>
                    <a:gridCol w="757376">
                      <a:extLst>
                        <a:ext uri="{9D8B030D-6E8A-4147-A177-3AD203B41FA5}">
                          <a16:colId xmlns:a16="http://schemas.microsoft.com/office/drawing/2014/main" val="2391525300"/>
                        </a:ext>
                      </a:extLst>
                    </a:gridCol>
                    <a:gridCol w="757376">
                      <a:extLst>
                        <a:ext uri="{9D8B030D-6E8A-4147-A177-3AD203B41FA5}">
                          <a16:colId xmlns:a16="http://schemas.microsoft.com/office/drawing/2014/main" val="50533190"/>
                        </a:ext>
                      </a:extLst>
                    </a:gridCol>
                    <a:gridCol w="757376">
                      <a:extLst>
                        <a:ext uri="{9D8B030D-6E8A-4147-A177-3AD203B41FA5}">
                          <a16:colId xmlns:a16="http://schemas.microsoft.com/office/drawing/2014/main" val="795068692"/>
                        </a:ext>
                      </a:extLst>
                    </a:gridCol>
                    <a:gridCol w="757376">
                      <a:extLst>
                        <a:ext uri="{9D8B030D-6E8A-4147-A177-3AD203B41FA5}">
                          <a16:colId xmlns:a16="http://schemas.microsoft.com/office/drawing/2014/main" val="4030855965"/>
                        </a:ext>
                      </a:extLst>
                    </a:gridCol>
                  </a:tblGrid>
                  <a:tr h="321195">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𝑡</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537871"/>
                      </a:ext>
                    </a:extLst>
                  </a:tr>
                  <a:tr h="325657">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𝐶</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b="0" dirty="0">
                              <a:solidFill>
                                <a:schemeClr val="accent2"/>
                              </a:solidFill>
                            </a:rPr>
                            <a:t>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b="0" dirty="0">
                              <a:solidFill>
                                <a:schemeClr val="accent2"/>
                              </a:solidFill>
                            </a:rPr>
                            <a:t>495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b="0" dirty="0">
                              <a:solidFill>
                                <a:schemeClr val="accent2"/>
                              </a:solidFill>
                            </a:rPr>
                            <a:t>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395550"/>
                      </a:ext>
                    </a:extLst>
                  </a:tr>
                </a:tbl>
              </a:graphicData>
            </a:graphic>
          </p:graphicFrame>
        </mc:Choice>
        <mc:Fallback xmlns="">
          <p:graphicFrame>
            <p:nvGraphicFramePr>
              <p:cNvPr id="6" name="Table 5" descr="A table of values, for t equals 0, 1 and 2, with corresponding values for C, written in blue, being 340, 495and 650.">
                <a:extLst>
                  <a:ext uri="{FF2B5EF4-FFF2-40B4-BE49-F238E27FC236}">
                    <a16:creationId xmlns:a16="http://schemas.microsoft.com/office/drawing/2014/main" id="{6F1B8402-157D-346B-4410-1AAC6730AF32}"/>
                  </a:ext>
                </a:extLst>
              </p:cNvPr>
              <p:cNvGraphicFramePr>
                <a:graphicFrameLocks noGrp="1"/>
              </p:cNvGraphicFramePr>
              <p:nvPr>
                <p:extLst>
                  <p:ext uri="{D42A27DB-BD31-4B8C-83A1-F6EECF244321}">
                    <p14:modId xmlns:p14="http://schemas.microsoft.com/office/powerpoint/2010/main" val="1221669077"/>
                  </p:ext>
                </p:extLst>
              </p:nvPr>
            </p:nvGraphicFramePr>
            <p:xfrm>
              <a:off x="359999" y="1810526"/>
              <a:ext cx="3029504" cy="731520"/>
            </p:xfrm>
            <a:graphic>
              <a:graphicData uri="http://schemas.openxmlformats.org/drawingml/2006/table">
                <a:tbl>
                  <a:tblPr firstRow="1" bandRow="1">
                    <a:tableStyleId>{5A111915-BE36-4E01-A7E5-04B1672EAD32}</a:tableStyleId>
                  </a:tblPr>
                  <a:tblGrid>
                    <a:gridCol w="757376">
                      <a:extLst>
                        <a:ext uri="{9D8B030D-6E8A-4147-A177-3AD203B41FA5}">
                          <a16:colId xmlns:a16="http://schemas.microsoft.com/office/drawing/2014/main" val="2391525300"/>
                        </a:ext>
                      </a:extLst>
                    </a:gridCol>
                    <a:gridCol w="757376">
                      <a:extLst>
                        <a:ext uri="{9D8B030D-6E8A-4147-A177-3AD203B41FA5}">
                          <a16:colId xmlns:a16="http://schemas.microsoft.com/office/drawing/2014/main" val="50533190"/>
                        </a:ext>
                      </a:extLst>
                    </a:gridCol>
                    <a:gridCol w="757376">
                      <a:extLst>
                        <a:ext uri="{9D8B030D-6E8A-4147-A177-3AD203B41FA5}">
                          <a16:colId xmlns:a16="http://schemas.microsoft.com/office/drawing/2014/main" val="795068692"/>
                        </a:ext>
                      </a:extLst>
                    </a:gridCol>
                    <a:gridCol w="757376">
                      <a:extLst>
                        <a:ext uri="{9D8B030D-6E8A-4147-A177-3AD203B41FA5}">
                          <a16:colId xmlns:a16="http://schemas.microsoft.com/office/drawing/2014/main" val="4030855965"/>
                        </a:ext>
                      </a:extLst>
                    </a:gridCol>
                  </a:tblGrid>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800" t="-8197" r="-300000" b="-122951"/>
                          </a:stretch>
                        </a:blipFill>
                      </a:tcPr>
                    </a:tc>
                    <a:tc>
                      <a:txBody>
                        <a:bodyPr/>
                        <a:lstStyle/>
                        <a:p>
                          <a:pPr algn="ctr"/>
                          <a:r>
                            <a:rPr lang="en-AU"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537871"/>
                      </a:ext>
                    </a:extLst>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800" t="-110000" r="-300000" b="-25000"/>
                          </a:stretch>
                        </a:blip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b="0" dirty="0">
                              <a:solidFill>
                                <a:schemeClr val="accent2"/>
                              </a:solidFill>
                            </a:rPr>
                            <a:t>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b="0" dirty="0">
                              <a:solidFill>
                                <a:schemeClr val="accent2"/>
                              </a:solidFill>
                            </a:rPr>
                            <a:t>495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b="0" dirty="0">
                              <a:solidFill>
                                <a:schemeClr val="accent2"/>
                              </a:solidFill>
                            </a:rPr>
                            <a:t>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395550"/>
                      </a:ext>
                    </a:extLst>
                  </a:tr>
                </a:tbl>
              </a:graphicData>
            </a:graphic>
          </p:graphicFrame>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C2AC4CA1-DC6D-433E-E630-A04F7CB8B30E}"/>
                  </a:ext>
                </a:extLst>
              </p:cNvPr>
              <p:cNvSpPr txBox="1">
                <a:spLocks/>
              </p:cNvSpPr>
              <p:nvPr/>
            </p:nvSpPr>
            <p:spPr>
              <a:xfrm>
                <a:off x="360000" y="2720140"/>
                <a:ext cx="6031274" cy="141772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600"/>
                  </a:spcBef>
                  <a:spcAft>
                    <a:spcPts val="600"/>
                  </a:spcAft>
                  <a:buFont typeface="+mj-lt"/>
                  <a:buAutoNum type="alphaLcParenR" startAt="2"/>
                </a:pPr>
                <a:r>
                  <a:rPr lang="en-AU" sz="1800" dirty="0"/>
                  <a:t>Determine the cost of advertising for 12 months.</a:t>
                </a:r>
                <a:br>
                  <a:rPr lang="en-AU" sz="1800" dirty="0"/>
                </a:br>
                <a:r>
                  <a:rPr lang="en-AU" sz="1800" dirty="0">
                    <a:solidFill>
                      <a:schemeClr val="accent2"/>
                    </a:solidFill>
                  </a:rPr>
                  <a:t>When </a:t>
                </a:r>
                <a14:m>
                  <m:oMath xmlns:m="http://schemas.openxmlformats.org/officeDocument/2006/math">
                    <m:r>
                      <a:rPr lang="en-AU" sz="1800" i="1">
                        <a:solidFill>
                          <a:schemeClr val="accent2"/>
                        </a:solidFill>
                        <a:latin typeface="Cambria Math" panose="02040503050406030204" pitchFamily="18" charset="0"/>
                      </a:rPr>
                      <m:t>𝑡</m:t>
                    </m:r>
                    <m:r>
                      <a:rPr lang="en-AU" sz="1800" i="1">
                        <a:solidFill>
                          <a:schemeClr val="accent2"/>
                        </a:solidFill>
                        <a:latin typeface="Cambria Math" panose="02040503050406030204" pitchFamily="18" charset="0"/>
                      </a:rPr>
                      <m:t>=12, </m:t>
                    </m:r>
                    <m:r>
                      <a:rPr lang="en-AU" sz="1800" i="1">
                        <a:solidFill>
                          <a:schemeClr val="accent2"/>
                        </a:solidFill>
                        <a:latin typeface="Cambria Math" panose="02040503050406030204" pitchFamily="18" charset="0"/>
                      </a:rPr>
                      <m:t>𝐶</m:t>
                    </m:r>
                    <m:r>
                      <a:rPr lang="en-AU" sz="1800" i="1">
                        <a:solidFill>
                          <a:schemeClr val="accent2"/>
                        </a:solidFill>
                        <a:latin typeface="Cambria Math" panose="02040503050406030204" pitchFamily="18" charset="0"/>
                      </a:rPr>
                      <m:t>=2200</m:t>
                    </m:r>
                  </m:oMath>
                </a14:m>
                <a:r>
                  <a:rPr lang="en-AU" sz="1800" dirty="0">
                    <a:solidFill>
                      <a:schemeClr val="accent2"/>
                    </a:solidFill>
                  </a:rPr>
                  <a:t>.</a:t>
                </a:r>
              </a:p>
              <a:p>
                <a:pPr>
                  <a:spcBef>
                    <a:spcPts val="600"/>
                  </a:spcBef>
                  <a:spcAft>
                    <a:spcPts val="600"/>
                  </a:spcAft>
                </a:pPr>
                <a:endParaRPr lang="en-AU" sz="1800" dirty="0"/>
              </a:p>
              <a:p>
                <a:pPr marL="342900" indent="-342900">
                  <a:spcBef>
                    <a:spcPts val="600"/>
                  </a:spcBef>
                  <a:spcAft>
                    <a:spcPts val="600"/>
                  </a:spcAft>
                  <a:buFont typeface="+mj-lt"/>
                  <a:buAutoNum type="alphaLcParenR" startAt="3"/>
                </a:pPr>
                <a:r>
                  <a:rPr lang="en-AU" sz="1800" dirty="0"/>
                  <a:t>How many months of digital marketing can Mark get for $1400?</a:t>
                </a:r>
                <a:br>
                  <a:rPr lang="en-AU" sz="1800" dirty="0"/>
                </a:br>
                <a:r>
                  <a:rPr lang="en-AU" sz="1800" dirty="0">
                    <a:solidFill>
                      <a:schemeClr val="accent2"/>
                    </a:solidFill>
                  </a:rPr>
                  <a:t>For $1400, Mark can get almost 7 months of advertising.</a:t>
                </a:r>
              </a:p>
              <a:p>
                <a:pPr>
                  <a:spcBef>
                    <a:spcPts val="600"/>
                  </a:spcBef>
                  <a:spcAft>
                    <a:spcPts val="600"/>
                  </a:spcAft>
                </a:pPr>
                <a:endParaRPr lang="en-AU" sz="1800" dirty="0"/>
              </a:p>
            </p:txBody>
          </p:sp>
        </mc:Choice>
        <mc:Fallback xmlns="">
          <p:sp>
            <p:nvSpPr>
              <p:cNvPr id="7" name="Text Placeholder 4">
                <a:extLst>
                  <a:ext uri="{FF2B5EF4-FFF2-40B4-BE49-F238E27FC236}">
                    <a16:creationId xmlns:a16="http://schemas.microsoft.com/office/drawing/2014/main" id="{C2AC4CA1-DC6D-433E-E630-A04F7CB8B30E}"/>
                  </a:ext>
                </a:extLst>
              </p:cNvPr>
              <p:cNvSpPr txBox="1">
                <a:spLocks noRot="1" noChangeAspect="1" noMove="1" noResize="1" noEditPoints="1" noAdjustHandles="1" noChangeArrowheads="1" noChangeShapeType="1" noTextEdit="1"/>
              </p:cNvSpPr>
              <p:nvPr/>
            </p:nvSpPr>
            <p:spPr>
              <a:xfrm>
                <a:off x="360000" y="2720140"/>
                <a:ext cx="6031274" cy="1417720"/>
              </a:xfrm>
              <a:prstGeom prst="rect">
                <a:avLst/>
              </a:prstGeom>
              <a:blipFill>
                <a:blip r:embed="rId4"/>
                <a:stretch>
                  <a:fillRect l="-2123" r="-1820" b="-131330"/>
                </a:stretch>
              </a:blipFill>
            </p:spPr>
            <p:txBody>
              <a:bodyPr/>
              <a:lstStyle/>
              <a:p>
                <a:r>
                  <a:rPr lang="en-AU">
                    <a:noFill/>
                  </a:rPr>
                  <a:t> </a:t>
                </a:r>
              </a:p>
            </p:txBody>
          </p:sp>
        </mc:Fallback>
      </mc:AlternateContent>
      <p:pic>
        <p:nvPicPr>
          <p:cNvPr id="9" name="Picture 8" descr="A black and white Cartesian plane showing the top right quadrant. The horizontal axis is labelled as months and the vertical axis is labelled as cost. A black sloping line represents the change in costs over time. It has 3 red points plotted and labelled on it, at (0,340), (1,495) and (2,650), which are the values from the table of values. A vertical and a horizontal dashed red line represent the solution to the problem, at 12 months. A vertical and a horizontal blue dashed line represent the solution to the problem for the number of months for $1400.">
            <a:extLst>
              <a:ext uri="{FF2B5EF4-FFF2-40B4-BE49-F238E27FC236}">
                <a16:creationId xmlns:a16="http://schemas.microsoft.com/office/drawing/2014/main" id="{3706199F-82D4-1C20-485F-254F715109C3}"/>
              </a:ext>
            </a:extLst>
          </p:cNvPr>
          <p:cNvPicPr>
            <a:picLocks noChangeAspect="1"/>
          </p:cNvPicPr>
          <p:nvPr/>
        </p:nvPicPr>
        <p:blipFill>
          <a:blip r:embed="rId5"/>
          <a:stretch>
            <a:fillRect/>
          </a:stretch>
        </p:blipFill>
        <p:spPr>
          <a:xfrm>
            <a:off x="6710332" y="799628"/>
            <a:ext cx="4945023" cy="4553154"/>
          </a:xfrm>
          <a:prstGeom prst="rect">
            <a:avLst/>
          </a:prstGeom>
        </p:spPr>
      </p:pic>
      <p:sp>
        <p:nvSpPr>
          <p:cNvPr id="16" name="Speech Bubble: Rectangle with Corners Rounded 15">
            <a:extLst>
              <a:ext uri="{FF2B5EF4-FFF2-40B4-BE49-F238E27FC236}">
                <a16:creationId xmlns:a16="http://schemas.microsoft.com/office/drawing/2014/main" id="{80CAD58F-4554-DDA0-B8A8-F58088494B88}"/>
              </a:ext>
            </a:extLst>
          </p:cNvPr>
          <p:cNvSpPr/>
          <p:nvPr/>
        </p:nvSpPr>
        <p:spPr>
          <a:xfrm>
            <a:off x="9879720" y="3256001"/>
            <a:ext cx="1379867" cy="951543"/>
          </a:xfrm>
          <a:prstGeom prst="wedgeRoundRectCallout">
            <a:avLst>
              <a:gd name="adj1" fmla="val -43217"/>
              <a:gd name="adj2" fmla="val -1062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was the graph drawn?</a:t>
            </a:r>
          </a:p>
        </p:txBody>
      </p:sp>
      <p:sp>
        <p:nvSpPr>
          <p:cNvPr id="2" name="Speech Bubble: Rectangle with Corners Rounded 1">
            <a:extLst>
              <a:ext uri="{FF2B5EF4-FFF2-40B4-BE49-F238E27FC236}">
                <a16:creationId xmlns:a16="http://schemas.microsoft.com/office/drawing/2014/main" id="{7D2F7242-55C1-7E21-8A73-99476686A172}"/>
              </a:ext>
            </a:extLst>
          </p:cNvPr>
          <p:cNvSpPr/>
          <p:nvPr/>
        </p:nvSpPr>
        <p:spPr>
          <a:xfrm>
            <a:off x="8418765" y="341877"/>
            <a:ext cx="2805777" cy="724931"/>
          </a:xfrm>
          <a:prstGeom prst="wedgeRoundRectCallout">
            <a:avLst>
              <a:gd name="adj1" fmla="val -20752"/>
              <a:gd name="adj2" fmla="val 9624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do the dotted lines identify the solutions?</a:t>
            </a:r>
          </a:p>
        </p:txBody>
      </p:sp>
      <p:sp>
        <p:nvSpPr>
          <p:cNvPr id="3" name="Slide Number Placeholder 2">
            <a:extLst>
              <a:ext uri="{FF2B5EF4-FFF2-40B4-BE49-F238E27FC236}">
                <a16:creationId xmlns:a16="http://schemas.microsoft.com/office/drawing/2014/main" id="{2CFDE080-39E0-70FE-E7C6-3B101CA6B4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40213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D27E-9B7B-7CDD-1B8E-5ABF4B4754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A38EAD-463C-BC9F-43C5-0637E2BAC1B0}"/>
              </a:ext>
            </a:extLst>
          </p:cNvPr>
          <p:cNvSpPr>
            <a:spLocks noGrp="1"/>
          </p:cNvSpPr>
          <p:nvPr>
            <p:ph type="title"/>
          </p:nvPr>
        </p:nvSpPr>
        <p:spPr/>
        <p:txBody>
          <a:bodyPr/>
          <a:lstStyle/>
          <a:p>
            <a:r>
              <a:rPr lang="en-AU" dirty="0">
                <a:latin typeface="+mj-lt"/>
              </a:rPr>
              <a:t>Your turn (2)</a:t>
            </a:r>
            <a:endParaRPr lang="en-AU" dirty="0"/>
          </a:p>
        </p:txBody>
      </p:sp>
      <p:sp>
        <p:nvSpPr>
          <p:cNvPr id="4" name="Text Placeholder 3">
            <a:extLst>
              <a:ext uri="{FF2B5EF4-FFF2-40B4-BE49-F238E27FC236}">
                <a16:creationId xmlns:a16="http://schemas.microsoft.com/office/drawing/2014/main" id="{600B0ECB-616E-E939-C0B5-84EE5FC5DED6}"/>
              </a:ext>
            </a:extLst>
          </p:cNvPr>
          <p:cNvSpPr>
            <a:spLocks noGrp="1"/>
          </p:cNvSpPr>
          <p:nvPr>
            <p:ph type="body" sz="quarter" idx="18"/>
          </p:nvPr>
        </p:nvSpPr>
        <p:spPr>
          <a:xfrm>
            <a:off x="359999" y="925370"/>
            <a:ext cx="11483999" cy="310015"/>
          </a:xfrm>
        </p:spPr>
        <p:txBody>
          <a:bodyPr/>
          <a:lstStyle/>
          <a:p>
            <a:r>
              <a:rPr lang="en-AU" dirty="0"/>
              <a:t>Question 1</a:t>
            </a:r>
          </a:p>
        </p:txBody>
      </p:sp>
      <p:sp>
        <p:nvSpPr>
          <p:cNvPr id="5" name="Text Placeholder 4">
            <a:extLst>
              <a:ext uri="{FF2B5EF4-FFF2-40B4-BE49-F238E27FC236}">
                <a16:creationId xmlns:a16="http://schemas.microsoft.com/office/drawing/2014/main" id="{333CB545-B64C-EDA1-703A-286DE658FF75}"/>
              </a:ext>
            </a:extLst>
          </p:cNvPr>
          <p:cNvSpPr>
            <a:spLocks noGrp="1"/>
          </p:cNvSpPr>
          <p:nvPr>
            <p:ph type="body" sz="quarter" idx="17"/>
          </p:nvPr>
        </p:nvSpPr>
        <p:spPr>
          <a:xfrm>
            <a:off x="348001" y="1317745"/>
            <a:ext cx="5747999" cy="498444"/>
          </a:xfrm>
        </p:spPr>
        <p:txBody>
          <a:bodyPr/>
          <a:lstStyle/>
          <a:p>
            <a:pPr>
              <a:spcBef>
                <a:spcPts val="600"/>
              </a:spcBef>
              <a:spcAft>
                <a:spcPts val="600"/>
              </a:spcAft>
            </a:pPr>
            <a:r>
              <a:rPr lang="en-AU" sz="1800" dirty="0"/>
              <a:t>Installation fee = $1200 monthly operating costs = $120.</a:t>
            </a:r>
          </a:p>
        </p:txBody>
      </p:sp>
      <mc:AlternateContent xmlns:mc="http://schemas.openxmlformats.org/markup-compatibility/2006" xmlns:a14="http://schemas.microsoft.com/office/drawing/2010/main">
        <mc:Choice Requires="a14">
          <p:graphicFrame>
            <p:nvGraphicFramePr>
              <p:cNvPr id="7" name="Table 6" descr="A table of values.">
                <a:extLst>
                  <a:ext uri="{FF2B5EF4-FFF2-40B4-BE49-F238E27FC236}">
                    <a16:creationId xmlns:a16="http://schemas.microsoft.com/office/drawing/2014/main" id="{127A3892-2CF9-9F9C-EE60-922643C99472}"/>
                  </a:ext>
                </a:extLst>
              </p:cNvPr>
              <p:cNvGraphicFramePr>
                <a:graphicFrameLocks noGrp="1"/>
              </p:cNvGraphicFramePr>
              <p:nvPr>
                <p:extLst>
                  <p:ext uri="{D42A27DB-BD31-4B8C-83A1-F6EECF244321}">
                    <p14:modId xmlns:p14="http://schemas.microsoft.com/office/powerpoint/2010/main" val="2552280188"/>
                  </p:ext>
                </p:extLst>
              </p:nvPr>
            </p:nvGraphicFramePr>
            <p:xfrm>
              <a:off x="452256" y="1799281"/>
              <a:ext cx="3029504" cy="731520"/>
            </p:xfrm>
            <a:graphic>
              <a:graphicData uri="http://schemas.openxmlformats.org/drawingml/2006/table">
                <a:tbl>
                  <a:tblPr firstRow="1" bandRow="1">
                    <a:tableStyleId>{5A111915-BE36-4E01-A7E5-04B1672EAD32}</a:tableStyleId>
                  </a:tblPr>
                  <a:tblGrid>
                    <a:gridCol w="757376">
                      <a:extLst>
                        <a:ext uri="{9D8B030D-6E8A-4147-A177-3AD203B41FA5}">
                          <a16:colId xmlns:a16="http://schemas.microsoft.com/office/drawing/2014/main" val="2391525300"/>
                        </a:ext>
                      </a:extLst>
                    </a:gridCol>
                    <a:gridCol w="757376">
                      <a:extLst>
                        <a:ext uri="{9D8B030D-6E8A-4147-A177-3AD203B41FA5}">
                          <a16:colId xmlns:a16="http://schemas.microsoft.com/office/drawing/2014/main" val="50533190"/>
                        </a:ext>
                      </a:extLst>
                    </a:gridCol>
                    <a:gridCol w="757376">
                      <a:extLst>
                        <a:ext uri="{9D8B030D-6E8A-4147-A177-3AD203B41FA5}">
                          <a16:colId xmlns:a16="http://schemas.microsoft.com/office/drawing/2014/main" val="795068692"/>
                        </a:ext>
                      </a:extLst>
                    </a:gridCol>
                    <a:gridCol w="757376">
                      <a:extLst>
                        <a:ext uri="{9D8B030D-6E8A-4147-A177-3AD203B41FA5}">
                          <a16:colId xmlns:a16="http://schemas.microsoft.com/office/drawing/2014/main" val="4030855965"/>
                        </a:ext>
                      </a:extLst>
                    </a:gridCol>
                  </a:tblGrid>
                  <a:tr h="321195">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𝑡</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537871"/>
                      </a:ext>
                    </a:extLst>
                  </a:tr>
                  <a:tr h="325657">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𝐶</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dirty="0">
                              <a:solidFill>
                                <a:schemeClr val="accent1">
                                  <a:lumMod val="90000"/>
                                  <a:lumOff val="10000"/>
                                </a:schemeClr>
                              </a:solidFill>
                            </a:rPr>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dirty="0">
                              <a:solidFill>
                                <a:schemeClr val="accent1">
                                  <a:lumMod val="90000"/>
                                  <a:lumOff val="10000"/>
                                </a:schemeClr>
                              </a:solidFill>
                            </a:rPr>
                            <a:t>1320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dirty="0">
                              <a:solidFill>
                                <a:schemeClr val="accent1">
                                  <a:lumMod val="90000"/>
                                  <a:lumOff val="10000"/>
                                </a:schemeClr>
                              </a:solidFill>
                            </a:rPr>
                            <a:t>1440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395550"/>
                      </a:ext>
                    </a:extLst>
                  </a:tr>
                </a:tbl>
              </a:graphicData>
            </a:graphic>
          </p:graphicFrame>
        </mc:Choice>
        <mc:Fallback xmlns="">
          <p:graphicFrame>
            <p:nvGraphicFramePr>
              <p:cNvPr id="7" name="Table 6" descr="A table of values.">
                <a:extLst>
                  <a:ext uri="{FF2B5EF4-FFF2-40B4-BE49-F238E27FC236}">
                    <a16:creationId xmlns:a16="http://schemas.microsoft.com/office/drawing/2014/main" id="{127A3892-2CF9-9F9C-EE60-922643C99472}"/>
                  </a:ext>
                </a:extLst>
              </p:cNvPr>
              <p:cNvGraphicFramePr>
                <a:graphicFrameLocks noGrp="1"/>
              </p:cNvGraphicFramePr>
              <p:nvPr>
                <p:extLst>
                  <p:ext uri="{D42A27DB-BD31-4B8C-83A1-F6EECF244321}">
                    <p14:modId xmlns:p14="http://schemas.microsoft.com/office/powerpoint/2010/main" val="2552280188"/>
                  </p:ext>
                </p:extLst>
              </p:nvPr>
            </p:nvGraphicFramePr>
            <p:xfrm>
              <a:off x="452256" y="1799281"/>
              <a:ext cx="3029504" cy="731520"/>
            </p:xfrm>
            <a:graphic>
              <a:graphicData uri="http://schemas.openxmlformats.org/drawingml/2006/table">
                <a:tbl>
                  <a:tblPr firstRow="1" bandRow="1">
                    <a:tableStyleId>{5A111915-BE36-4E01-A7E5-04B1672EAD32}</a:tableStyleId>
                  </a:tblPr>
                  <a:tblGrid>
                    <a:gridCol w="757376">
                      <a:extLst>
                        <a:ext uri="{9D8B030D-6E8A-4147-A177-3AD203B41FA5}">
                          <a16:colId xmlns:a16="http://schemas.microsoft.com/office/drawing/2014/main" val="2391525300"/>
                        </a:ext>
                      </a:extLst>
                    </a:gridCol>
                    <a:gridCol w="757376">
                      <a:extLst>
                        <a:ext uri="{9D8B030D-6E8A-4147-A177-3AD203B41FA5}">
                          <a16:colId xmlns:a16="http://schemas.microsoft.com/office/drawing/2014/main" val="50533190"/>
                        </a:ext>
                      </a:extLst>
                    </a:gridCol>
                    <a:gridCol w="757376">
                      <a:extLst>
                        <a:ext uri="{9D8B030D-6E8A-4147-A177-3AD203B41FA5}">
                          <a16:colId xmlns:a16="http://schemas.microsoft.com/office/drawing/2014/main" val="795068692"/>
                        </a:ext>
                      </a:extLst>
                    </a:gridCol>
                    <a:gridCol w="757376">
                      <a:extLst>
                        <a:ext uri="{9D8B030D-6E8A-4147-A177-3AD203B41FA5}">
                          <a16:colId xmlns:a16="http://schemas.microsoft.com/office/drawing/2014/main" val="4030855965"/>
                        </a:ext>
                      </a:extLst>
                    </a:gridCol>
                  </a:tblGrid>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00" t="-8197" r="-300000" b="-122951"/>
                          </a:stretch>
                        </a:blipFill>
                      </a:tcPr>
                    </a:tc>
                    <a:tc>
                      <a:txBody>
                        <a:bodyPr/>
                        <a:lstStyle/>
                        <a:p>
                          <a:pPr algn="ctr"/>
                          <a:r>
                            <a:rPr lang="en-AU"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537871"/>
                      </a:ext>
                    </a:extLst>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00" t="-110000" r="-300000" b="-25000"/>
                          </a:stretch>
                        </a:blipFill>
                      </a:tcPr>
                    </a:tc>
                    <a:tc>
                      <a:txBody>
                        <a:bodyPr/>
                        <a:lstStyle/>
                        <a:p>
                          <a:r>
                            <a:rPr lang="en-AU" b="0" dirty="0">
                              <a:solidFill>
                                <a:schemeClr val="accent1">
                                  <a:lumMod val="90000"/>
                                  <a:lumOff val="10000"/>
                                </a:schemeClr>
                              </a:solidFill>
                            </a:rPr>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dirty="0">
                              <a:solidFill>
                                <a:schemeClr val="accent1">
                                  <a:lumMod val="90000"/>
                                  <a:lumOff val="10000"/>
                                </a:schemeClr>
                              </a:solidFill>
                            </a:rPr>
                            <a:t>1320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dirty="0">
                              <a:solidFill>
                                <a:schemeClr val="accent1">
                                  <a:lumMod val="90000"/>
                                  <a:lumOff val="10000"/>
                                </a:schemeClr>
                              </a:solidFill>
                            </a:rPr>
                            <a:t>1440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395550"/>
                      </a:ext>
                    </a:extLst>
                  </a:tr>
                </a:tbl>
              </a:graphicData>
            </a:graphic>
          </p:graphicFrame>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6D5C1122-0DC5-082E-C8A7-88D872B08DF5}"/>
                  </a:ext>
                </a:extLst>
              </p:cNvPr>
              <p:cNvSpPr txBox="1">
                <a:spLocks/>
              </p:cNvSpPr>
              <p:nvPr/>
            </p:nvSpPr>
            <p:spPr>
              <a:xfrm>
                <a:off x="359999" y="2785507"/>
                <a:ext cx="5135926" cy="138498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spcAft>
                    <a:spcPts val="600"/>
                  </a:spcAft>
                  <a:buFont typeface="+mj-lt"/>
                  <a:buAutoNum type="alphaLcParenR" startAt="2"/>
                </a:pPr>
                <a:r>
                  <a:rPr lang="en-AU" sz="1800" dirty="0"/>
                  <a:t>Determine the cost of advertising for 12 months.</a:t>
                </a:r>
                <a:br>
                  <a:rPr lang="en-AU" sz="1800" dirty="0"/>
                </a:br>
                <a:r>
                  <a:rPr lang="en-AU" sz="1800" dirty="0">
                    <a:solidFill>
                      <a:schemeClr val="accent2"/>
                    </a:solidFill>
                  </a:rPr>
                  <a:t>When </a:t>
                </a:r>
                <a14:m>
                  <m:oMath xmlns:m="http://schemas.openxmlformats.org/officeDocument/2006/math">
                    <m:r>
                      <a:rPr lang="en-AU" sz="1800" i="1">
                        <a:solidFill>
                          <a:schemeClr val="accent2"/>
                        </a:solidFill>
                        <a:latin typeface="Cambria Math" panose="02040503050406030204" pitchFamily="18" charset="0"/>
                      </a:rPr>
                      <m:t>𝑡</m:t>
                    </m:r>
                    <m:r>
                      <a:rPr lang="en-AU" sz="1800" i="1">
                        <a:solidFill>
                          <a:schemeClr val="accent2"/>
                        </a:solidFill>
                        <a:latin typeface="Cambria Math" panose="02040503050406030204" pitchFamily="18" charset="0"/>
                      </a:rPr>
                      <m:t>=12, </m:t>
                    </m:r>
                    <m:r>
                      <a:rPr lang="en-AU" sz="1800" i="1">
                        <a:solidFill>
                          <a:schemeClr val="accent2"/>
                        </a:solidFill>
                        <a:latin typeface="Cambria Math" panose="02040503050406030204" pitchFamily="18" charset="0"/>
                      </a:rPr>
                      <m:t>𝐶</m:t>
                    </m:r>
                    <m:r>
                      <a:rPr lang="en-AU" sz="1800" i="1">
                        <a:solidFill>
                          <a:schemeClr val="accent2"/>
                        </a:solidFill>
                        <a:latin typeface="Cambria Math" panose="02040503050406030204" pitchFamily="18" charset="0"/>
                      </a:rPr>
                      <m:t>=$2640</m:t>
                    </m:r>
                  </m:oMath>
                </a14:m>
                <a:r>
                  <a:rPr lang="en-AU" sz="1800" dirty="0">
                    <a:solidFill>
                      <a:schemeClr val="accent2"/>
                    </a:solidFill>
                  </a:rPr>
                  <a:t>.</a:t>
                </a:r>
              </a:p>
              <a:p>
                <a:pPr>
                  <a:lnSpc>
                    <a:spcPct val="100000"/>
                  </a:lnSpc>
                  <a:spcBef>
                    <a:spcPts val="600"/>
                  </a:spcBef>
                  <a:spcAft>
                    <a:spcPts val="600"/>
                  </a:spcAft>
                </a:pPr>
                <a:endParaRPr lang="en-AU" sz="1800" dirty="0"/>
              </a:p>
              <a:p>
                <a:pPr marL="457200" indent="-457200">
                  <a:lnSpc>
                    <a:spcPct val="100000"/>
                  </a:lnSpc>
                  <a:spcBef>
                    <a:spcPts val="600"/>
                  </a:spcBef>
                  <a:spcAft>
                    <a:spcPts val="600"/>
                  </a:spcAft>
                  <a:buFont typeface="+mj-lt"/>
                  <a:buAutoNum type="alphaLcParenR" startAt="2"/>
                </a:pPr>
                <a:r>
                  <a:rPr lang="en-AU" sz="1800" dirty="0"/>
                  <a:t>Use the graph to approximate the number of months Shay will cover with $2000.</a:t>
                </a:r>
                <a:br>
                  <a:rPr lang="en-AU" sz="1800" dirty="0"/>
                </a:br>
                <a:r>
                  <a:rPr lang="en-AU" sz="1800" dirty="0">
                    <a:solidFill>
                      <a:schemeClr val="accent2"/>
                    </a:solidFill>
                  </a:rPr>
                  <a:t>For $2000, Shay will pay for approximately 6.5 months</a:t>
                </a:r>
              </a:p>
            </p:txBody>
          </p:sp>
        </mc:Choice>
        <mc:Fallback xmlns="">
          <p:sp>
            <p:nvSpPr>
              <p:cNvPr id="6" name="Text Placeholder 4">
                <a:extLst>
                  <a:ext uri="{FF2B5EF4-FFF2-40B4-BE49-F238E27FC236}">
                    <a16:creationId xmlns:a16="http://schemas.microsoft.com/office/drawing/2014/main" id="{6D5C1122-0DC5-082E-C8A7-88D872B08DF5}"/>
                  </a:ext>
                </a:extLst>
              </p:cNvPr>
              <p:cNvSpPr txBox="1">
                <a:spLocks noRot="1" noChangeAspect="1" noMove="1" noResize="1" noEditPoints="1" noAdjustHandles="1" noChangeArrowheads="1" noChangeShapeType="1" noTextEdit="1"/>
              </p:cNvSpPr>
              <p:nvPr/>
            </p:nvSpPr>
            <p:spPr>
              <a:xfrm>
                <a:off x="359999" y="2785507"/>
                <a:ext cx="5135926" cy="1384980"/>
              </a:xfrm>
              <a:prstGeom prst="rect">
                <a:avLst/>
              </a:prstGeom>
              <a:blipFill>
                <a:blip r:embed="rId3"/>
                <a:stretch>
                  <a:fillRect l="-2491" t="-5727" r="-237" b="-90749"/>
                </a:stretch>
              </a:blipFill>
            </p:spPr>
            <p:txBody>
              <a:bodyPr/>
              <a:lstStyle/>
              <a:p>
                <a:r>
                  <a:rPr lang="en-AU">
                    <a:noFill/>
                  </a:rPr>
                  <a:t> </a:t>
                </a:r>
              </a:p>
            </p:txBody>
          </p:sp>
        </mc:Fallback>
      </mc:AlternateContent>
      <p:pic>
        <p:nvPicPr>
          <p:cNvPr id="9" name="Picture 8" descr="A black and white Cartesian plane showing the top right quadrant. The horizontal axis is labelled as months and the vertical axis is labelled as cost. A black sloping line represents the change in costs over time. A vertical and a horizontal dashed red line represent the solution to the problem, at 12 months. There are 3 red points plotted at (0,1200), (1,1320) and (2,1440). A blue dashed line show the number of months for $2000 is approximately 6.5 months.">
            <a:extLst>
              <a:ext uri="{FF2B5EF4-FFF2-40B4-BE49-F238E27FC236}">
                <a16:creationId xmlns:a16="http://schemas.microsoft.com/office/drawing/2014/main" id="{D4BB61E0-541F-DDF5-3D90-4AB33B032A60}"/>
              </a:ext>
            </a:extLst>
          </p:cNvPr>
          <p:cNvPicPr>
            <a:picLocks noChangeAspect="1"/>
          </p:cNvPicPr>
          <p:nvPr/>
        </p:nvPicPr>
        <p:blipFill>
          <a:blip r:embed="rId4"/>
          <a:stretch>
            <a:fillRect/>
          </a:stretch>
        </p:blipFill>
        <p:spPr>
          <a:xfrm>
            <a:off x="6455064" y="905601"/>
            <a:ext cx="5284680" cy="4899764"/>
          </a:xfrm>
          <a:prstGeom prst="rect">
            <a:avLst/>
          </a:prstGeom>
        </p:spPr>
      </p:pic>
      <p:sp>
        <p:nvSpPr>
          <p:cNvPr id="2" name="Slide Number Placeholder 1">
            <a:extLst>
              <a:ext uri="{FF2B5EF4-FFF2-40B4-BE49-F238E27FC236}">
                <a16:creationId xmlns:a16="http://schemas.microsoft.com/office/drawing/2014/main" id="{5A163086-A234-E0AA-05AE-A6370637495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34178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3C764-544A-75C5-266F-8C0736C76B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CC092B-A392-DCC4-8EC7-D7F7BB9EEB79}"/>
              </a:ext>
            </a:extLst>
          </p:cNvPr>
          <p:cNvSpPr>
            <a:spLocks noGrp="1"/>
          </p:cNvSpPr>
          <p:nvPr>
            <p:ph type="title"/>
          </p:nvPr>
        </p:nvSpPr>
        <p:spPr/>
        <p:txBody>
          <a:bodyPr/>
          <a:lstStyle/>
          <a:p>
            <a:r>
              <a:rPr lang="en-AU" dirty="0">
                <a:latin typeface="+mj-lt"/>
              </a:rPr>
              <a:t>Worked example (3)</a:t>
            </a:r>
          </a:p>
        </p:txBody>
      </p:sp>
      <p:sp>
        <p:nvSpPr>
          <p:cNvPr id="13" name="Text Placeholder 12">
            <a:extLst>
              <a:ext uri="{FF2B5EF4-FFF2-40B4-BE49-F238E27FC236}">
                <a16:creationId xmlns:a16="http://schemas.microsoft.com/office/drawing/2014/main" id="{D798FB6F-0BEA-6A77-3C66-84724FC7DDB2}"/>
              </a:ext>
            </a:extLst>
          </p:cNvPr>
          <p:cNvSpPr>
            <a:spLocks noGrp="1"/>
          </p:cNvSpPr>
          <p:nvPr>
            <p:ph type="body" sz="quarter" idx="18"/>
          </p:nvPr>
        </p:nvSpPr>
        <p:spPr>
          <a:xfrm>
            <a:off x="360000" y="915845"/>
            <a:ext cx="11483998" cy="356423"/>
          </a:xfrm>
        </p:spPr>
        <p:txBody>
          <a:bodyPr/>
          <a:lstStyle/>
          <a:p>
            <a:r>
              <a:rPr lang="en-AU" dirty="0">
                <a:latin typeface="+mj-lt"/>
              </a:rPr>
              <a:t>Example 2</a:t>
            </a:r>
          </a:p>
        </p:txBody>
      </p:sp>
      <mc:AlternateContent xmlns:mc="http://schemas.openxmlformats.org/markup-compatibility/2006" xmlns:a14="http://schemas.microsoft.com/office/drawing/2010/main">
        <mc:Choice Requires="a14">
          <p:sp>
            <p:nvSpPr>
              <p:cNvPr id="18" name="Text Placeholder 4">
                <a:extLst>
                  <a:ext uri="{FF2B5EF4-FFF2-40B4-BE49-F238E27FC236}">
                    <a16:creationId xmlns:a16="http://schemas.microsoft.com/office/drawing/2014/main" id="{22B6FBD5-9A2C-F287-9363-0F19677BD017}"/>
                  </a:ext>
                </a:extLst>
              </p:cNvPr>
              <p:cNvSpPr txBox="1">
                <a:spLocks/>
              </p:cNvSpPr>
              <p:nvPr/>
            </p:nvSpPr>
            <p:spPr>
              <a:xfrm>
                <a:off x="360000" y="1380278"/>
                <a:ext cx="6395604" cy="260933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Aft>
                    <a:spcPts val="600"/>
                  </a:spcAft>
                </a:pPr>
                <a:r>
                  <a:rPr lang="en-AU" sz="1600" dirty="0">
                    <a:latin typeface="+mn-lt"/>
                  </a:rPr>
                  <a:t>A company producing bicycles was behind schedule. After introducing a more efficient process, the team tracked if they were ahead or behind schedule. On day 0 they were 250 bikes behind, but by day 10 they were 200 in front, as seen on the provided graph.</a:t>
                </a:r>
              </a:p>
              <a:p>
                <a:pPr marL="342900" indent="-342900">
                  <a:lnSpc>
                    <a:spcPct val="130000"/>
                  </a:lnSpc>
                  <a:spcAft>
                    <a:spcPts val="600"/>
                  </a:spcAft>
                  <a:buFont typeface="+mj-lt"/>
                  <a:buAutoNum type="alphaLcParenR"/>
                </a:pPr>
                <a:r>
                  <a:rPr lang="en-AU" sz="1600" dirty="0">
                    <a:latin typeface="+mn-lt"/>
                  </a:rPr>
                  <a:t>Use the graph to write a linear equation that models the relationship between the number of days </a:t>
                </a:r>
                <a14:m>
                  <m:oMath xmlns:m="http://schemas.openxmlformats.org/officeDocument/2006/math">
                    <m:r>
                      <a:rPr lang="en-AU" sz="1600" b="0" i="1" smtClean="0">
                        <a:latin typeface="Cambria Math" panose="02040503050406030204" pitchFamily="18" charset="0"/>
                      </a:rPr>
                      <m:t>(</m:t>
                    </m:r>
                    <m:r>
                      <a:rPr lang="en-AU" sz="1600" b="0" i="1" smtClean="0">
                        <a:latin typeface="Cambria Math" panose="02040503050406030204" pitchFamily="18" charset="0"/>
                      </a:rPr>
                      <m:t>𝑑</m:t>
                    </m:r>
                    <m:r>
                      <a:rPr lang="en-AU" sz="1600" b="0" i="1" smtClean="0">
                        <a:latin typeface="Cambria Math" panose="02040503050406030204" pitchFamily="18" charset="0"/>
                      </a:rPr>
                      <m:t>)</m:t>
                    </m:r>
                  </m:oMath>
                </a14:m>
                <a:r>
                  <a:rPr lang="en-AU" sz="1600" dirty="0">
                    <a:latin typeface="+mn-lt"/>
                  </a:rPr>
                  <a:t> since the new process began and the number of bicycles ahead or behind schedule </a:t>
                </a:r>
                <a14:m>
                  <m:oMath xmlns:m="http://schemas.openxmlformats.org/officeDocument/2006/math">
                    <m:r>
                      <a:rPr lang="en-AU" sz="1600" b="0" i="1" smtClean="0">
                        <a:latin typeface="Cambria Math" panose="02040503050406030204" pitchFamily="18" charset="0"/>
                      </a:rPr>
                      <m:t>(</m:t>
                    </m:r>
                    <m:r>
                      <a:rPr lang="en-AU" sz="1600" b="0" i="1" smtClean="0">
                        <a:latin typeface="Cambria Math" panose="02040503050406030204" pitchFamily="18" charset="0"/>
                      </a:rPr>
                      <m:t>𝑛</m:t>
                    </m:r>
                    <m:r>
                      <a:rPr lang="en-AU" sz="1600" b="0" i="1" smtClean="0">
                        <a:latin typeface="Cambria Math" panose="02040503050406030204" pitchFamily="18" charset="0"/>
                      </a:rPr>
                      <m:t>)</m:t>
                    </m:r>
                  </m:oMath>
                </a14:m>
                <a:r>
                  <a:rPr lang="en-AU" sz="1600" dirty="0">
                    <a:latin typeface="+mn-lt"/>
                  </a:rPr>
                  <a:t>.</a:t>
                </a:r>
              </a:p>
            </p:txBody>
          </p:sp>
        </mc:Choice>
        <mc:Fallback xmlns="">
          <p:sp>
            <p:nvSpPr>
              <p:cNvPr id="18" name="Text Placeholder 4">
                <a:extLst>
                  <a:ext uri="{FF2B5EF4-FFF2-40B4-BE49-F238E27FC236}">
                    <a16:creationId xmlns:a16="http://schemas.microsoft.com/office/drawing/2014/main" id="{22B6FBD5-9A2C-F287-9363-0F19677BD017}"/>
                  </a:ext>
                </a:extLst>
              </p:cNvPr>
              <p:cNvSpPr txBox="1">
                <a:spLocks noRot="1" noChangeAspect="1" noMove="1" noResize="1" noEditPoints="1" noAdjustHandles="1" noChangeArrowheads="1" noChangeShapeType="1" noTextEdit="1"/>
              </p:cNvSpPr>
              <p:nvPr/>
            </p:nvSpPr>
            <p:spPr>
              <a:xfrm>
                <a:off x="360000" y="1380278"/>
                <a:ext cx="6395604" cy="2609336"/>
              </a:xfrm>
              <a:prstGeom prst="rect">
                <a:avLst/>
              </a:prstGeom>
              <a:blipFill>
                <a:blip r:embed="rId3"/>
                <a:stretch>
                  <a:fillRect l="-1984" t="-971" r="-1190" b="-3883"/>
                </a:stretch>
              </a:blipFill>
            </p:spPr>
            <p:txBody>
              <a:bodyPr/>
              <a:lstStyle/>
              <a:p>
                <a:r>
                  <a:rPr lang="en-US">
                    <a:noFill/>
                  </a:rPr>
                  <a:t> </a:t>
                </a:r>
              </a:p>
            </p:txBody>
          </p:sp>
        </mc:Fallback>
      </mc:AlternateContent>
      <p:pic>
        <p:nvPicPr>
          <p:cNvPr id="7" name="Picture 6" descr="A black and white Cartesian plane showing the top right and bottom right quadrants. The horizontal axis is labelled as number of days and the vertical axis is labelled as schedule tracking. A black sloping line represents the change in the schedule tracking over time. A red horizontal dotted line at y=-250 represents the run of 10, and a red vertical line at x=10 represents a rise of 900, from -250 to 200.">
            <a:extLst>
              <a:ext uri="{FF2B5EF4-FFF2-40B4-BE49-F238E27FC236}">
                <a16:creationId xmlns:a16="http://schemas.microsoft.com/office/drawing/2014/main" id="{F261DFB8-4469-4E5D-BB1B-AD26D7D90B03}"/>
              </a:ext>
            </a:extLst>
          </p:cNvPr>
          <p:cNvPicPr>
            <a:picLocks noChangeAspect="1"/>
          </p:cNvPicPr>
          <p:nvPr/>
        </p:nvPicPr>
        <p:blipFill>
          <a:blip r:embed="rId4"/>
          <a:stretch>
            <a:fillRect/>
          </a:stretch>
        </p:blipFill>
        <p:spPr>
          <a:xfrm>
            <a:off x="6805598" y="947541"/>
            <a:ext cx="5286419" cy="4284000"/>
          </a:xfrm>
          <a:prstGeom prst="rect">
            <a:avLst/>
          </a:prstGeom>
        </p:spPr>
      </p:pic>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C153826D-1881-8306-E2D8-585004C36915}"/>
                  </a:ext>
                </a:extLst>
              </p:cNvPr>
              <p:cNvSpPr/>
              <p:nvPr/>
            </p:nvSpPr>
            <p:spPr>
              <a:xfrm>
                <a:off x="4445736" y="4094430"/>
                <a:ext cx="2309868" cy="747243"/>
              </a:xfrm>
              <a:prstGeom prst="wedgeRoundRectCallout">
                <a:avLst>
                  <a:gd name="adj1" fmla="val 62388"/>
                  <a:gd name="adj2" fmla="val 179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does the line begin at </a:t>
                </a:r>
                <a14:m>
                  <m:oMath xmlns:m="http://schemas.openxmlformats.org/officeDocument/2006/math">
                    <m:r>
                      <a:rPr lang="en-AU" sz="1800" b="0" i="1" smtClean="0">
                        <a:latin typeface="Cambria Math" panose="02040503050406030204" pitchFamily="18" charset="0"/>
                      </a:rPr>
                      <m:t>−250</m:t>
                    </m:r>
                  </m:oMath>
                </a14:m>
                <a:r>
                  <a:rPr lang="en-AU" sz="1800" dirty="0"/>
                  <a:t>?</a:t>
                </a:r>
              </a:p>
            </p:txBody>
          </p:sp>
        </mc:Choice>
        <mc:Fallback xmlns="">
          <p:sp>
            <p:nvSpPr>
              <p:cNvPr id="11" name="Speech Bubble: Rectangle with Corners Rounded 10">
                <a:extLst>
                  <a:ext uri="{FF2B5EF4-FFF2-40B4-BE49-F238E27FC236}">
                    <a16:creationId xmlns:a16="http://schemas.microsoft.com/office/drawing/2014/main" id="{C153826D-1881-8306-E2D8-585004C36915}"/>
                  </a:ext>
                </a:extLst>
              </p:cNvPr>
              <p:cNvSpPr>
                <a:spLocks noRot="1" noChangeAspect="1" noMove="1" noResize="1" noEditPoints="1" noAdjustHandles="1" noChangeArrowheads="1" noChangeShapeType="1" noTextEdit="1"/>
              </p:cNvSpPr>
              <p:nvPr/>
            </p:nvSpPr>
            <p:spPr>
              <a:xfrm>
                <a:off x="4445736" y="4094430"/>
                <a:ext cx="2309868" cy="747243"/>
              </a:xfrm>
              <a:prstGeom prst="wedgeRoundRectCallout">
                <a:avLst>
                  <a:gd name="adj1" fmla="val 62388"/>
                  <a:gd name="adj2" fmla="val 17972"/>
                  <a:gd name="adj3" fmla="val 16667"/>
                </a:avLst>
              </a:prstGeom>
              <a:blipFill>
                <a:blip r:embed="rId5"/>
                <a:stretch>
                  <a:fillRect b="-5000"/>
                </a:stretch>
              </a:blipFill>
            </p:spPr>
            <p:txBody>
              <a:bodyPr/>
              <a:lstStyle/>
              <a:p>
                <a:r>
                  <a:rPr lang="en-US">
                    <a:noFill/>
                  </a:rPr>
                  <a:t> </a:t>
                </a:r>
              </a:p>
            </p:txBody>
          </p:sp>
        </mc:Fallback>
      </mc:AlternateContent>
      <p:sp>
        <p:nvSpPr>
          <p:cNvPr id="15" name="Speech Bubble: Rectangle with Corners Rounded 14">
            <a:extLst>
              <a:ext uri="{FF2B5EF4-FFF2-40B4-BE49-F238E27FC236}">
                <a16:creationId xmlns:a16="http://schemas.microsoft.com/office/drawing/2014/main" id="{CE0E487C-5AFB-CC32-2F8E-9C482C9F375D}"/>
              </a:ext>
            </a:extLst>
          </p:cNvPr>
          <p:cNvSpPr/>
          <p:nvPr/>
        </p:nvSpPr>
        <p:spPr>
          <a:xfrm>
            <a:off x="4025856" y="5401826"/>
            <a:ext cx="1930488" cy="790166"/>
          </a:xfrm>
          <a:prstGeom prst="wedgeRoundRectCallout">
            <a:avLst>
              <a:gd name="adj1" fmla="val -63242"/>
              <a:gd name="adj2" fmla="val -5901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were these points chosen?</a:t>
            </a:r>
          </a:p>
        </p:txBody>
      </p:sp>
      <p:sp>
        <p:nvSpPr>
          <p:cNvPr id="3" name="Slide Number Placeholder 2">
            <a:extLst>
              <a:ext uri="{FF2B5EF4-FFF2-40B4-BE49-F238E27FC236}">
                <a16:creationId xmlns:a16="http://schemas.microsoft.com/office/drawing/2014/main" id="{66E70B4F-B3D2-E57D-8A61-C2174065D35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4EE608-2592-4DB7-1E2D-AAB96C26EC32}"/>
                  </a:ext>
                </a:extLst>
              </p:cNvPr>
              <p:cNvSpPr txBox="1"/>
              <p:nvPr/>
            </p:nvSpPr>
            <p:spPr>
              <a:xfrm>
                <a:off x="360000" y="4295625"/>
                <a:ext cx="4631100" cy="2400375"/>
              </a:xfrm>
              <a:prstGeom prst="rect">
                <a:avLst/>
              </a:prstGeom>
              <a:noFill/>
            </p:spPr>
            <p:txBody>
              <a:bodyPr wrap="square" lIns="0" tIns="0" rIns="0" bIns="0" rtlCol="0">
                <a:noAutofit/>
              </a:bodyPr>
              <a:lstStyle/>
              <a:p>
                <a:pPr algn="l">
                  <a:spcAft>
                    <a:spcPts val="300"/>
                  </a:spcAft>
                </a:pPr>
                <a:r>
                  <a:rPr lang="en-AU" sz="1600" dirty="0">
                    <a:solidFill>
                      <a:schemeClr val="accent2"/>
                    </a:solidFill>
                  </a:rPr>
                  <a:t>Solution:</a:t>
                </a:r>
              </a:p>
              <a:p>
                <a:pPr marL="342900" indent="-342900" algn="l">
                  <a:spcAft>
                    <a:spcPts val="600"/>
                  </a:spcAft>
                  <a:buFont typeface="+mj-lt"/>
                  <a:buAutoNum type="alphaLcParenR"/>
                </a:pPr>
                <a:r>
                  <a:rPr lang="en-AU" sz="1600" b="0" dirty="0"/>
                  <a:t> </a:t>
                </a:r>
                <a14:m>
                  <m:oMath xmlns:m="http://schemas.openxmlformats.org/officeDocument/2006/math">
                    <m:r>
                      <a:rPr lang="en-AU" sz="1600" b="0" i="1" smtClean="0">
                        <a:latin typeface="Cambria Math" panose="02040503050406030204" pitchFamily="18" charset="0"/>
                      </a:rPr>
                      <m:t>𝑦</m:t>
                    </m:r>
                  </m:oMath>
                </a14:m>
                <a:r>
                  <a:rPr lang="en-AU" sz="1600" b="0" i="0" dirty="0"/>
                  <a:t>-intercept</a:t>
                </a:r>
                <a14:m>
                  <m:oMath xmlns:m="http://schemas.openxmlformats.org/officeDocument/2006/math">
                    <m:r>
                      <a:rPr lang="en-AU" sz="1600" b="0" i="0" smtClean="0">
                        <a:latin typeface="Cambria Math" panose="02040503050406030204" pitchFamily="18" charset="0"/>
                      </a:rPr>
                      <m:t> =−250</m:t>
                    </m:r>
                  </m:oMath>
                </a14:m>
                <a:endParaRPr lang="en-AU" sz="1600" b="0" dirty="0"/>
              </a:p>
              <a:p>
                <a:r>
                  <a:rPr lang="en-AU" sz="1600" dirty="0"/>
                  <a:t>Line passes through </a:t>
                </a:r>
                <a14:m>
                  <m:oMath xmlns:m="http://schemas.openxmlformats.org/officeDocument/2006/math">
                    <m:d>
                      <m:dPr>
                        <m:ctrlPr>
                          <a:rPr lang="en-AU" sz="1600" i="1">
                            <a:latin typeface="Cambria Math" panose="02040503050406030204" pitchFamily="18" charset="0"/>
                          </a:rPr>
                        </m:ctrlPr>
                      </m:dPr>
                      <m:e>
                        <m:r>
                          <a:rPr lang="en-AU" sz="1600" i="1">
                            <a:latin typeface="Cambria Math" panose="02040503050406030204" pitchFamily="18" charset="0"/>
                          </a:rPr>
                          <m:t>0,−2</m:t>
                        </m:r>
                        <m:r>
                          <a:rPr lang="en-AU" sz="1600" b="0" i="1" smtClean="0">
                            <a:latin typeface="Cambria Math" panose="02040503050406030204" pitchFamily="18" charset="0"/>
                          </a:rPr>
                          <m:t>5</m:t>
                        </m:r>
                        <m:r>
                          <a:rPr lang="en-AU" sz="1600" i="1">
                            <a:latin typeface="Cambria Math" panose="02040503050406030204" pitchFamily="18" charset="0"/>
                          </a:rPr>
                          <m:t>0</m:t>
                        </m:r>
                      </m:e>
                    </m:d>
                  </m:oMath>
                </a14:m>
                <a:r>
                  <a:rPr lang="en-AU" sz="1600" dirty="0"/>
                  <a:t> and </a:t>
                </a:r>
                <a14:m>
                  <m:oMath xmlns:m="http://schemas.openxmlformats.org/officeDocument/2006/math">
                    <m:r>
                      <a:rPr lang="en-AU" sz="1600" i="1">
                        <a:latin typeface="Cambria Math" panose="02040503050406030204" pitchFamily="18" charset="0"/>
                      </a:rPr>
                      <m:t>(10,</m:t>
                    </m:r>
                    <m:r>
                      <a:rPr lang="en-AU" sz="1600" b="0" i="1" smtClean="0">
                        <a:latin typeface="Cambria Math" panose="02040503050406030204" pitchFamily="18" charset="0"/>
                      </a:rPr>
                      <m:t> 20</m:t>
                    </m:r>
                    <m:r>
                      <a:rPr lang="en-AU" sz="1600" i="1">
                        <a:latin typeface="Cambria Math" panose="02040503050406030204" pitchFamily="18" charset="0"/>
                      </a:rPr>
                      <m:t>0)</m:t>
                    </m:r>
                  </m:oMath>
                </a14:m>
                <a:r>
                  <a:rPr lang="en-AU" sz="1600" dirty="0"/>
                  <a:t>.</a:t>
                </a:r>
              </a:p>
              <a:p>
                <a:pPr/>
                <a14:m>
                  <m:oMathPara xmlns:m="http://schemas.openxmlformats.org/officeDocument/2006/math">
                    <m:oMathParaPr>
                      <m:jc m:val="centerGroup"/>
                    </m:oMathParaPr>
                    <m:oMath xmlns:m="http://schemas.openxmlformats.org/officeDocument/2006/math">
                      <m:r>
                        <a:rPr lang="en-AU" sz="1600" i="1">
                          <a:latin typeface="Cambria Math" panose="02040503050406030204" pitchFamily="18" charset="0"/>
                          <a:ea typeface="Cambria Math" panose="02040503050406030204" pitchFamily="18" charset="0"/>
                        </a:rPr>
                        <m:t>∴</m:t>
                      </m:r>
                      <m:r>
                        <a:rPr lang="en-AU" sz="1600" i="1">
                          <a:latin typeface="Cambria Math" panose="02040503050406030204" pitchFamily="18" charset="0"/>
                        </a:rPr>
                        <m:t>𝑟𝑖𝑠𝑒</m:t>
                      </m:r>
                      <m:r>
                        <a:rPr lang="en-AU" sz="1600" i="1">
                          <a:latin typeface="Cambria Math" panose="02040503050406030204" pitchFamily="18" charset="0"/>
                        </a:rPr>
                        <m:t>=450, </m:t>
                      </m:r>
                      <m:r>
                        <a:rPr lang="en-AU" sz="1600" i="1">
                          <a:latin typeface="Cambria Math" panose="02040503050406030204" pitchFamily="18" charset="0"/>
                        </a:rPr>
                        <m:t>𝑟𝑢𝑛</m:t>
                      </m:r>
                      <m:r>
                        <a:rPr lang="en-AU" sz="1600" i="1">
                          <a:latin typeface="Cambria Math" panose="02040503050406030204" pitchFamily="18" charset="0"/>
                        </a:rPr>
                        <m:t>=10</m:t>
                      </m:r>
                    </m:oMath>
                  </m:oMathPara>
                </a14:m>
                <a:endParaRPr lang="en-AU" sz="1600" dirty="0"/>
              </a:p>
              <a:p>
                <a:pPr>
                  <a:spcAft>
                    <a:spcPts val="600"/>
                  </a:spcAft>
                </a:pPr>
                <a14:m>
                  <m:oMathPara xmlns:m="http://schemas.openxmlformats.org/officeDocument/2006/math">
                    <m:oMathParaPr>
                      <m:jc m:val="centerGroup"/>
                    </m:oMathParaPr>
                    <m:oMath xmlns:m="http://schemas.openxmlformats.org/officeDocument/2006/math">
                      <m:r>
                        <a:rPr lang="en-AU" sz="1600" i="1">
                          <a:latin typeface="Cambria Math" panose="02040503050406030204" pitchFamily="18" charset="0"/>
                          <a:ea typeface="Cambria Math" panose="02040503050406030204" pitchFamily="18" charset="0"/>
                        </a:rPr>
                        <m:t>𝑔𝑟𝑎𝑑𝑖𝑒𝑛𝑡</m:t>
                      </m:r>
                      <m:r>
                        <m:rPr>
                          <m:aln/>
                        </m:rPr>
                        <a:rPr lang="en-AU" sz="1600" i="1">
                          <a:latin typeface="Cambria Math" panose="02040503050406030204" pitchFamily="18" charset="0"/>
                          <a:ea typeface="Cambria Math" panose="02040503050406030204" pitchFamily="18" charset="0"/>
                        </a:rPr>
                        <m:t>=</m:t>
                      </m:r>
                      <m:f>
                        <m:fPr>
                          <m:ctrlPr>
                            <a:rPr lang="en-AU" sz="1600" i="1">
                              <a:latin typeface="Cambria Math" panose="02040503050406030204" pitchFamily="18" charset="0"/>
                              <a:ea typeface="Cambria Math" panose="02040503050406030204" pitchFamily="18" charset="0"/>
                            </a:rPr>
                          </m:ctrlPr>
                        </m:fPr>
                        <m:num>
                          <m:r>
                            <a:rPr lang="en-AU" sz="1600" b="0" i="1" smtClean="0">
                              <a:latin typeface="Cambria Math" panose="02040503050406030204" pitchFamily="18" charset="0"/>
                              <a:ea typeface="Cambria Math" panose="02040503050406030204" pitchFamily="18" charset="0"/>
                            </a:rPr>
                            <m:t>45</m:t>
                          </m:r>
                          <m:r>
                            <a:rPr lang="en-AU" sz="1600" i="1">
                              <a:latin typeface="Cambria Math" panose="02040503050406030204" pitchFamily="18" charset="0"/>
                              <a:ea typeface="Cambria Math" panose="02040503050406030204" pitchFamily="18" charset="0"/>
                            </a:rPr>
                            <m:t>0</m:t>
                          </m:r>
                        </m:num>
                        <m:den>
                          <m:r>
                            <a:rPr lang="en-AU" sz="1600" b="0" i="1" smtClean="0">
                              <a:latin typeface="Cambria Math" panose="02040503050406030204" pitchFamily="18" charset="0"/>
                              <a:ea typeface="Cambria Math" panose="02040503050406030204" pitchFamily="18" charset="0"/>
                            </a:rPr>
                            <m:t>10</m:t>
                          </m:r>
                        </m:den>
                      </m:f>
                    </m:oMath>
                    <m:oMath xmlns:m="http://schemas.openxmlformats.org/officeDocument/2006/math">
                      <m:r>
                        <m:rPr>
                          <m:aln/>
                        </m:rPr>
                        <a:rPr lang="en-AU" sz="1600" i="1">
                          <a:latin typeface="Cambria Math" panose="02040503050406030204" pitchFamily="18" charset="0"/>
                        </a:rPr>
                        <m:t>=</m:t>
                      </m:r>
                      <m:r>
                        <a:rPr lang="en-AU" sz="1600" b="0" i="1" smtClean="0">
                          <a:latin typeface="Cambria Math" panose="02040503050406030204" pitchFamily="18" charset="0"/>
                        </a:rPr>
                        <m:t>45</m:t>
                      </m:r>
                    </m:oMath>
                  </m:oMathPara>
                </a14:m>
                <a:endParaRPr lang="en-AU" sz="1600" dirty="0"/>
              </a:p>
              <a:p>
                <a:pPr algn="l"/>
                <a14:m>
                  <m:oMathPara xmlns:m="http://schemas.openxmlformats.org/officeDocument/2006/math">
                    <m:oMathParaPr>
                      <m:jc m:val="left"/>
                    </m:oMathParaPr>
                    <m:oMath xmlns:m="http://schemas.openxmlformats.org/officeDocument/2006/math">
                      <m:r>
                        <a:rPr lang="en-AU" sz="160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𝑛</m:t>
                      </m:r>
                      <m:r>
                        <a:rPr lang="en-AU" sz="1600" b="0" i="1" smtClean="0">
                          <a:latin typeface="Cambria Math" panose="02040503050406030204" pitchFamily="18" charset="0"/>
                          <a:ea typeface="Cambria Math" panose="02040503050406030204" pitchFamily="18" charset="0"/>
                        </a:rPr>
                        <m:t>=45</m:t>
                      </m:r>
                      <m:r>
                        <a:rPr lang="en-AU" sz="1600" b="0" i="1" smtClean="0">
                          <a:latin typeface="Cambria Math" panose="02040503050406030204" pitchFamily="18" charset="0"/>
                          <a:ea typeface="Cambria Math" panose="02040503050406030204" pitchFamily="18" charset="0"/>
                        </a:rPr>
                        <m:t>𝑑</m:t>
                      </m:r>
                      <m:r>
                        <a:rPr lang="en-AU" sz="1600" b="0" i="1" smtClean="0">
                          <a:latin typeface="Cambria Math" panose="02040503050406030204" pitchFamily="18" charset="0"/>
                          <a:ea typeface="Cambria Math" panose="02040503050406030204" pitchFamily="18" charset="0"/>
                        </a:rPr>
                        <m:t>−250</m:t>
                      </m:r>
                    </m:oMath>
                  </m:oMathPara>
                </a14:m>
                <a:endParaRPr lang="en-AU" sz="1600" dirty="0"/>
              </a:p>
            </p:txBody>
          </p:sp>
        </mc:Choice>
        <mc:Fallback xmlns="">
          <p:sp>
            <p:nvSpPr>
              <p:cNvPr id="6" name="TextBox 5">
                <a:extLst>
                  <a:ext uri="{FF2B5EF4-FFF2-40B4-BE49-F238E27FC236}">
                    <a16:creationId xmlns:a16="http://schemas.microsoft.com/office/drawing/2014/main" id="{644EE608-2592-4DB7-1E2D-AAB96C26EC32}"/>
                  </a:ext>
                </a:extLst>
              </p:cNvPr>
              <p:cNvSpPr txBox="1">
                <a:spLocks noRot="1" noChangeAspect="1" noMove="1" noResize="1" noEditPoints="1" noAdjustHandles="1" noChangeArrowheads="1" noChangeShapeType="1" noTextEdit="1"/>
              </p:cNvSpPr>
              <p:nvPr/>
            </p:nvSpPr>
            <p:spPr>
              <a:xfrm>
                <a:off x="360000" y="4295625"/>
                <a:ext cx="4631100" cy="2400375"/>
              </a:xfrm>
              <a:prstGeom prst="rect">
                <a:avLst/>
              </a:prstGeom>
              <a:blipFill>
                <a:blip r:embed="rId6"/>
                <a:stretch>
                  <a:fillRect l="-2732" t="-2632"/>
                </a:stretch>
              </a:blipFill>
            </p:spPr>
            <p:txBody>
              <a:bodyPr/>
              <a:lstStyle/>
              <a:p>
                <a:r>
                  <a:rPr lang="en-US">
                    <a:noFill/>
                  </a:rPr>
                  <a:t> </a:t>
                </a:r>
              </a:p>
            </p:txBody>
          </p:sp>
        </mc:Fallback>
      </mc:AlternateContent>
    </p:spTree>
    <p:extLst>
      <p:ext uri="{BB962C8B-B14F-4D97-AF65-F5344CB8AC3E}">
        <p14:creationId xmlns:p14="http://schemas.microsoft.com/office/powerpoint/2010/main" val="290558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26CF1-491D-E8B9-B405-8C12123E21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81B5C4-F24A-9753-EC7E-432A25FB9788}"/>
              </a:ext>
            </a:extLst>
          </p:cNvPr>
          <p:cNvSpPr>
            <a:spLocks noGrp="1"/>
          </p:cNvSpPr>
          <p:nvPr>
            <p:ph type="title"/>
          </p:nvPr>
        </p:nvSpPr>
        <p:spPr/>
        <p:txBody>
          <a:bodyPr/>
          <a:lstStyle/>
          <a:p>
            <a:r>
              <a:rPr lang="en-AU" dirty="0">
                <a:latin typeface="+mj-lt"/>
              </a:rPr>
              <a:t>Your turn (3)</a:t>
            </a:r>
          </a:p>
        </p:txBody>
      </p:sp>
      <p:sp>
        <p:nvSpPr>
          <p:cNvPr id="13" name="Text Placeholder 12">
            <a:extLst>
              <a:ext uri="{FF2B5EF4-FFF2-40B4-BE49-F238E27FC236}">
                <a16:creationId xmlns:a16="http://schemas.microsoft.com/office/drawing/2014/main" id="{53332365-1A19-F18E-DA0A-9ABFC1734697}"/>
              </a:ext>
            </a:extLst>
          </p:cNvPr>
          <p:cNvSpPr>
            <a:spLocks noGrp="1"/>
          </p:cNvSpPr>
          <p:nvPr>
            <p:ph type="body" sz="quarter" idx="18"/>
          </p:nvPr>
        </p:nvSpPr>
        <p:spPr>
          <a:xfrm>
            <a:off x="360000" y="982520"/>
            <a:ext cx="11483998" cy="356423"/>
          </a:xfrm>
        </p:spPr>
        <p:txBody>
          <a:bodyPr/>
          <a:lstStyle/>
          <a:p>
            <a:r>
              <a:rPr lang="en-AU" dirty="0">
                <a:latin typeface="+mj-lt"/>
              </a:rPr>
              <a:t>Question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CDA4251B-4B16-2187-9F8D-4CBC15ACAC0C}"/>
                  </a:ext>
                </a:extLst>
              </p:cNvPr>
              <p:cNvSpPr>
                <a:spLocks noGrp="1"/>
              </p:cNvSpPr>
              <p:nvPr>
                <p:ph type="body" sz="quarter" idx="17"/>
              </p:nvPr>
            </p:nvSpPr>
            <p:spPr>
              <a:xfrm>
                <a:off x="359999" y="1503478"/>
                <a:ext cx="5736001" cy="2382722"/>
              </a:xfrm>
            </p:spPr>
            <p:txBody>
              <a:bodyPr/>
              <a:lstStyle/>
              <a:p>
                <a:pPr>
                  <a:spcAft>
                    <a:spcPts val="600"/>
                  </a:spcAft>
                </a:pPr>
                <a:r>
                  <a:rPr lang="en-AU" sz="1600" dirty="0">
                    <a:latin typeface="+mn-lt"/>
                  </a:rPr>
                  <a:t>A scientist needs to slowly warm a batch of frozen samples from </a:t>
                </a:r>
                <a14:m>
                  <m:oMath xmlns:m="http://schemas.openxmlformats.org/officeDocument/2006/math">
                    <m:r>
                      <a:rPr lang="en-AU" sz="1600" b="0" i="1" smtClean="0">
                        <a:latin typeface="Cambria Math" panose="02040503050406030204" pitchFamily="18" charset="0"/>
                      </a:rPr>
                      <m:t>−20°</m:t>
                    </m:r>
                    <m:r>
                      <a:rPr lang="en-AU" sz="1600" b="0" i="1" smtClean="0">
                        <a:latin typeface="Cambria Math" panose="02040503050406030204" pitchFamily="18" charset="0"/>
                      </a:rPr>
                      <m:t>𝐶</m:t>
                    </m:r>
                  </m:oMath>
                </a14:m>
                <a:r>
                  <a:rPr lang="en-AU" sz="1600" dirty="0">
                    <a:latin typeface="+mn-lt"/>
                  </a:rPr>
                  <a:t> in a controlled environment. The warming chamber starts at </a:t>
                </a:r>
                <a14:m>
                  <m:oMath xmlns:m="http://schemas.openxmlformats.org/officeDocument/2006/math">
                    <m:r>
                      <a:rPr lang="en-AU" sz="1600" b="0" i="1" smtClean="0">
                        <a:latin typeface="Cambria Math" panose="02040503050406030204" pitchFamily="18" charset="0"/>
                      </a:rPr>
                      <m:t>−20°</m:t>
                    </m:r>
                    <m:r>
                      <a:rPr lang="en-AU" sz="1600" b="0" i="1" smtClean="0">
                        <a:latin typeface="Cambria Math" panose="02040503050406030204" pitchFamily="18" charset="0"/>
                      </a:rPr>
                      <m:t>𝐶</m:t>
                    </m:r>
                  </m:oMath>
                </a14:m>
                <a:r>
                  <a:rPr lang="en-AU" sz="1600" dirty="0">
                    <a:latin typeface="+mn-lt"/>
                  </a:rPr>
                  <a:t> and has the samples at </a:t>
                </a:r>
                <a14:m>
                  <m:oMath xmlns:m="http://schemas.openxmlformats.org/officeDocument/2006/math">
                    <m:r>
                      <a:rPr lang="en-AU" sz="1600" b="0" i="1" smtClean="0">
                        <a:latin typeface="Cambria Math" panose="02040503050406030204" pitchFamily="18" charset="0"/>
                      </a:rPr>
                      <m:t>0°</m:t>
                    </m:r>
                    <m:r>
                      <a:rPr lang="en-AU" sz="1600" b="0" i="1" smtClean="0">
                        <a:latin typeface="Cambria Math" panose="02040503050406030204" pitchFamily="18" charset="0"/>
                      </a:rPr>
                      <m:t>𝐶</m:t>
                    </m:r>
                  </m:oMath>
                </a14:m>
                <a:r>
                  <a:rPr lang="en-AU" sz="1600" dirty="0">
                    <a:latin typeface="+mn-lt"/>
                  </a:rPr>
                  <a:t> after 10 hours. </a:t>
                </a:r>
              </a:p>
              <a:p>
                <a:pPr marL="342900" indent="-342900">
                  <a:spcAft>
                    <a:spcPts val="600"/>
                  </a:spcAft>
                  <a:buFont typeface="+mj-lt"/>
                  <a:buAutoNum type="alphaLcParenR"/>
                </a:pPr>
                <a:r>
                  <a:rPr lang="en-AU" sz="1600" dirty="0">
                    <a:latin typeface="+mn-lt"/>
                  </a:rPr>
                  <a:t>Use the graph to write a linear equation that models the relationship between the number of hours </a:t>
                </a:r>
                <a14:m>
                  <m:oMath xmlns:m="http://schemas.openxmlformats.org/officeDocument/2006/math">
                    <m:r>
                      <a:rPr lang="en-AU" sz="1600">
                        <a:latin typeface="Cambria Math" panose="02040503050406030204" pitchFamily="18" charset="0"/>
                      </a:rPr>
                      <m:t>(</m:t>
                    </m:r>
                    <m:r>
                      <a:rPr lang="en-AU" sz="1600">
                        <a:latin typeface="Cambria Math" panose="02040503050406030204" pitchFamily="18" charset="0"/>
                      </a:rPr>
                      <m:t>h</m:t>
                    </m:r>
                    <m:r>
                      <a:rPr lang="en-AU" sz="1600">
                        <a:latin typeface="Cambria Math" panose="02040503050406030204" pitchFamily="18" charset="0"/>
                      </a:rPr>
                      <m:t>)</m:t>
                    </m:r>
                  </m:oMath>
                </a14:m>
                <a:r>
                  <a:rPr lang="en-AU" sz="1600" dirty="0">
                    <a:latin typeface="+mn-lt"/>
                  </a:rPr>
                  <a:t> and the temperature </a:t>
                </a:r>
                <a14:m>
                  <m:oMath xmlns:m="http://schemas.openxmlformats.org/officeDocument/2006/math">
                    <m:r>
                      <a:rPr lang="en-AU" sz="1600">
                        <a:latin typeface="Cambria Math" panose="02040503050406030204" pitchFamily="18" charset="0"/>
                      </a:rPr>
                      <m:t>(</m:t>
                    </m:r>
                    <m:r>
                      <a:rPr lang="en-AU" sz="1600" smtClean="0">
                        <a:latin typeface="Cambria Math" panose="02040503050406030204" pitchFamily="18" charset="0"/>
                      </a:rPr>
                      <m:t>𝑡</m:t>
                    </m:r>
                    <m:r>
                      <a:rPr lang="en-AU" sz="1600">
                        <a:latin typeface="Cambria Math" panose="02040503050406030204" pitchFamily="18" charset="0"/>
                      </a:rPr>
                      <m:t>)</m:t>
                    </m:r>
                  </m:oMath>
                </a14:m>
                <a:r>
                  <a:rPr lang="en-AU" sz="1600" dirty="0">
                    <a:latin typeface="+mn-lt"/>
                  </a:rPr>
                  <a:t> of the samples.</a:t>
                </a:r>
              </a:p>
            </p:txBody>
          </p:sp>
        </mc:Choice>
        <mc:Fallback xmlns="">
          <p:sp>
            <p:nvSpPr>
              <p:cNvPr id="12" name="Text Placeholder 11">
                <a:extLst>
                  <a:ext uri="{FF2B5EF4-FFF2-40B4-BE49-F238E27FC236}">
                    <a16:creationId xmlns:a16="http://schemas.microsoft.com/office/drawing/2014/main" id="{CDA4251B-4B16-2187-9F8D-4CBC15ACAC0C}"/>
                  </a:ext>
                </a:extLst>
              </p:cNvPr>
              <p:cNvSpPr>
                <a:spLocks noGrp="1" noRot="1" noChangeAspect="1" noMove="1" noResize="1" noEditPoints="1" noAdjustHandles="1" noChangeArrowheads="1" noChangeShapeType="1" noTextEdit="1"/>
              </p:cNvSpPr>
              <p:nvPr>
                <p:ph type="body" sz="quarter" idx="17"/>
              </p:nvPr>
            </p:nvSpPr>
            <p:spPr>
              <a:xfrm>
                <a:off x="359999" y="1503478"/>
                <a:ext cx="5736001" cy="2382722"/>
              </a:xfrm>
              <a:blipFill>
                <a:blip r:embed="rId3"/>
                <a:stretch>
                  <a:fillRect l="-2208" r="-1987"/>
                </a:stretch>
              </a:blipFill>
            </p:spPr>
            <p:txBody>
              <a:bodyPr/>
              <a:lstStyle/>
              <a:p>
                <a:r>
                  <a:rPr lang="en-US">
                    <a:noFill/>
                  </a:rPr>
                  <a:t> </a:t>
                </a:r>
              </a:p>
            </p:txBody>
          </p:sp>
        </mc:Fallback>
      </mc:AlternateContent>
      <p:pic>
        <p:nvPicPr>
          <p:cNvPr id="7" name="Picture 6" descr="A black and white Cartesian plane showing the 2 right quadrants. The horizontal axis is labelled as number of hours and the vertical axis is labelled as temperature. A black sloping line represents the change in temperature over time.">
            <a:extLst>
              <a:ext uri="{FF2B5EF4-FFF2-40B4-BE49-F238E27FC236}">
                <a16:creationId xmlns:a16="http://schemas.microsoft.com/office/drawing/2014/main" id="{A68AD734-4AB4-85BF-ABC8-657963B312C4}"/>
              </a:ext>
            </a:extLst>
          </p:cNvPr>
          <p:cNvPicPr>
            <a:picLocks noChangeAspect="1"/>
          </p:cNvPicPr>
          <p:nvPr/>
        </p:nvPicPr>
        <p:blipFill>
          <a:blip r:embed="rId4"/>
          <a:stretch>
            <a:fillRect/>
          </a:stretch>
        </p:blipFill>
        <p:spPr>
          <a:xfrm>
            <a:off x="6254609" y="800088"/>
            <a:ext cx="5473981" cy="403880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02EDA77-DCBD-2460-6F4D-5C89D0E2492F}"/>
                  </a:ext>
                </a:extLst>
              </p:cNvPr>
              <p:cNvSpPr txBox="1"/>
              <p:nvPr/>
            </p:nvSpPr>
            <p:spPr>
              <a:xfrm>
                <a:off x="359999" y="4328731"/>
                <a:ext cx="4526326" cy="2277269"/>
              </a:xfrm>
              <a:prstGeom prst="rect">
                <a:avLst/>
              </a:prstGeom>
              <a:noFill/>
            </p:spPr>
            <p:txBody>
              <a:bodyPr wrap="square" lIns="0" tIns="0" rIns="0" bIns="0" rtlCol="0">
                <a:noAutofit/>
              </a:bodyPr>
              <a:lstStyle/>
              <a:p>
                <a:pPr algn="l"/>
                <a:r>
                  <a:rPr lang="en-AU" sz="1600" dirty="0">
                    <a:solidFill>
                      <a:schemeClr val="accent2"/>
                    </a:solidFill>
                  </a:rPr>
                  <a:t>Solution:</a:t>
                </a:r>
              </a:p>
              <a:p>
                <a:pPr marL="342900" indent="-342900" algn="l">
                  <a:spcAft>
                    <a:spcPts val="600"/>
                  </a:spcAft>
                  <a:buFont typeface="+mj-lt"/>
                  <a:buAutoNum type="alphaLcParenR"/>
                </a:pPr>
                <a:r>
                  <a:rPr lang="en-AU" sz="1600" dirty="0"/>
                  <a:t>The </a:t>
                </a:r>
                <a14:m>
                  <m:oMath xmlns:m="http://schemas.openxmlformats.org/officeDocument/2006/math">
                    <m:r>
                      <a:rPr lang="en-AU" sz="1600" b="0" i="1" smtClean="0">
                        <a:latin typeface="Cambria Math" panose="02040503050406030204" pitchFamily="18" charset="0"/>
                      </a:rPr>
                      <m:t>𝑦</m:t>
                    </m:r>
                  </m:oMath>
                </a14:m>
                <a:r>
                  <a:rPr lang="en-AU" sz="1600" dirty="0"/>
                  <a:t>-intercept is </a:t>
                </a:r>
                <a14:m>
                  <m:oMath xmlns:m="http://schemas.openxmlformats.org/officeDocument/2006/math">
                    <m:r>
                      <a:rPr lang="en-AU" sz="1600" b="0" i="1" smtClean="0">
                        <a:latin typeface="Cambria Math" panose="02040503050406030204" pitchFamily="18" charset="0"/>
                      </a:rPr>
                      <m:t>−20</m:t>
                    </m:r>
                  </m:oMath>
                </a14:m>
                <a:r>
                  <a:rPr lang="en-AU" sz="1600" dirty="0"/>
                  <a:t>.</a:t>
                </a:r>
              </a:p>
              <a:p>
                <a:pPr marL="361950" lvl="1"/>
                <a:r>
                  <a:rPr lang="en-AU" sz="1600" dirty="0"/>
                  <a:t>Line passes through </a:t>
                </a:r>
                <a14:m>
                  <m:oMath xmlns:m="http://schemas.openxmlformats.org/officeDocument/2006/math">
                    <m:d>
                      <m:dPr>
                        <m:ctrlPr>
                          <a:rPr lang="en-AU" sz="1600" b="0" i="1" smtClean="0">
                            <a:latin typeface="Cambria Math" panose="02040503050406030204" pitchFamily="18" charset="0"/>
                          </a:rPr>
                        </m:ctrlPr>
                      </m:dPr>
                      <m:e>
                        <m:r>
                          <a:rPr lang="en-AU" sz="1600" b="0" i="1" smtClean="0">
                            <a:latin typeface="Cambria Math" panose="02040503050406030204" pitchFamily="18" charset="0"/>
                          </a:rPr>
                          <m:t>0,−20</m:t>
                        </m:r>
                      </m:e>
                    </m:d>
                  </m:oMath>
                </a14:m>
                <a:r>
                  <a:rPr lang="en-AU" sz="1600" b="0" dirty="0"/>
                  <a:t> and </a:t>
                </a:r>
                <a14:m>
                  <m:oMath xmlns:m="http://schemas.openxmlformats.org/officeDocument/2006/math">
                    <m:r>
                      <a:rPr lang="en-AU" sz="1600" b="0" i="1" smtClean="0">
                        <a:latin typeface="Cambria Math" panose="02040503050406030204" pitchFamily="18" charset="0"/>
                      </a:rPr>
                      <m:t>(10,0)</m:t>
                    </m:r>
                  </m:oMath>
                </a14:m>
                <a:r>
                  <a:rPr lang="en-AU" sz="1600" b="0" dirty="0"/>
                  <a:t>.</a:t>
                </a:r>
              </a:p>
              <a:p>
                <a:pPr algn="l"/>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rPr>
                        <m:t>𝑟𝑖𝑠𝑒</m:t>
                      </m:r>
                      <m:r>
                        <a:rPr lang="en-AU" sz="1600" b="0" i="1" smtClean="0">
                          <a:latin typeface="Cambria Math" panose="02040503050406030204" pitchFamily="18" charset="0"/>
                        </a:rPr>
                        <m:t>=20, </m:t>
                      </m:r>
                      <m:r>
                        <a:rPr lang="en-AU" sz="1600" b="0" i="1" smtClean="0">
                          <a:latin typeface="Cambria Math" panose="02040503050406030204" pitchFamily="18" charset="0"/>
                        </a:rPr>
                        <m:t>𝑟𝑢𝑛</m:t>
                      </m:r>
                      <m:r>
                        <a:rPr lang="en-AU" sz="1600" b="0" i="1" smtClean="0">
                          <a:latin typeface="Cambria Math" panose="02040503050406030204" pitchFamily="18" charset="0"/>
                        </a:rPr>
                        <m:t>=10</m:t>
                      </m:r>
                    </m:oMath>
                  </m:oMathPara>
                </a14:m>
                <a:endParaRPr lang="en-AU" sz="1600" b="0" dirty="0"/>
              </a:p>
              <a:p>
                <a:pPr lvl="1"/>
                <a14:m>
                  <m:oMathPara xmlns:m="http://schemas.openxmlformats.org/officeDocument/2006/math">
                    <m:oMathParaPr>
                      <m:jc m:val="left"/>
                    </m:oMathParaPr>
                    <m:oMath xmlns:m="http://schemas.openxmlformats.org/officeDocument/2006/math">
                      <m:r>
                        <a:rPr lang="en-AU" sz="1600" b="0" i="1" smtClean="0">
                          <a:latin typeface="Cambria Math" panose="02040503050406030204" pitchFamily="18" charset="0"/>
                          <a:ea typeface="Cambria Math" panose="02040503050406030204" pitchFamily="18" charset="0"/>
                        </a:rPr>
                        <m:t>𝑔𝑟𝑎𝑑𝑖𝑒𝑛𝑡</m:t>
                      </m:r>
                      <m:r>
                        <m:rPr>
                          <m:aln/>
                        </m:rPr>
                        <a:rPr lang="en-AU" sz="1600" b="0" i="1" smtClean="0">
                          <a:latin typeface="Cambria Math" panose="02040503050406030204" pitchFamily="18" charset="0"/>
                          <a:ea typeface="Cambria Math" panose="02040503050406030204" pitchFamily="18" charset="0"/>
                        </a:rPr>
                        <m:t>=</m:t>
                      </m:r>
                      <m:f>
                        <m:fPr>
                          <m:ctrlPr>
                            <a:rPr lang="en-AU" sz="1600" b="0" i="1" smtClean="0">
                              <a:latin typeface="Cambria Math" panose="02040503050406030204" pitchFamily="18" charset="0"/>
                              <a:ea typeface="Cambria Math" panose="02040503050406030204" pitchFamily="18" charset="0"/>
                            </a:rPr>
                          </m:ctrlPr>
                        </m:fPr>
                        <m:num>
                          <m:r>
                            <a:rPr lang="en-AU" sz="1600" b="0" i="1" smtClean="0">
                              <a:latin typeface="Cambria Math" panose="02040503050406030204" pitchFamily="18" charset="0"/>
                              <a:ea typeface="Cambria Math" panose="02040503050406030204" pitchFamily="18" charset="0"/>
                            </a:rPr>
                            <m:t>20</m:t>
                          </m:r>
                        </m:num>
                        <m:den>
                          <m:r>
                            <a:rPr lang="en-AU" sz="1600" b="0" i="1" smtClean="0">
                              <a:latin typeface="Cambria Math" panose="02040503050406030204" pitchFamily="18" charset="0"/>
                              <a:ea typeface="Cambria Math" panose="02040503050406030204" pitchFamily="18" charset="0"/>
                            </a:rPr>
                            <m:t>10</m:t>
                          </m:r>
                        </m:den>
                      </m:f>
                    </m:oMath>
                    <m:oMath xmlns:m="http://schemas.openxmlformats.org/officeDocument/2006/math">
                      <m:r>
                        <m:rPr>
                          <m:aln/>
                        </m:rPr>
                        <a:rPr lang="en-AU" sz="1600" b="0" i="1" smtClean="0">
                          <a:latin typeface="Cambria Math" panose="02040503050406030204" pitchFamily="18" charset="0"/>
                        </a:rPr>
                        <m:t>=</m:t>
                      </m:r>
                      <m:r>
                        <a:rPr lang="en-AU" sz="1600" b="0" i="1" smtClean="0">
                          <a:latin typeface="Cambria Math" panose="02040503050406030204" pitchFamily="18" charset="0"/>
                        </a:rPr>
                        <m:t>2</m:t>
                      </m:r>
                    </m:oMath>
                  </m:oMathPara>
                </a14:m>
                <a:endParaRPr lang="en-AU" sz="1600" dirty="0"/>
              </a:p>
              <a:p>
                <a:pPr lvl="1"/>
                <a14:m>
                  <m:oMathPara xmlns:m="http://schemas.openxmlformats.org/officeDocument/2006/math">
                    <m:oMathParaPr>
                      <m:jc m:val="left"/>
                    </m:oMathParaPr>
                    <m:oMath xmlns:m="http://schemas.openxmlformats.org/officeDocument/2006/math">
                      <m:r>
                        <a:rPr lang="en-AU" sz="160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𝑡</m:t>
                      </m:r>
                      <m:r>
                        <a:rPr lang="en-AU" sz="1600" b="0" i="1" smtClean="0">
                          <a:latin typeface="Cambria Math" panose="02040503050406030204" pitchFamily="18" charset="0"/>
                          <a:ea typeface="Cambria Math" panose="02040503050406030204" pitchFamily="18" charset="0"/>
                        </a:rPr>
                        <m:t>=2</m:t>
                      </m:r>
                      <m:r>
                        <a:rPr lang="en-AU" sz="1600" b="0" i="1" smtClean="0">
                          <a:latin typeface="Cambria Math" panose="02040503050406030204" pitchFamily="18" charset="0"/>
                          <a:ea typeface="Cambria Math" panose="02040503050406030204" pitchFamily="18" charset="0"/>
                        </a:rPr>
                        <m:t>h</m:t>
                      </m:r>
                      <m:r>
                        <a:rPr lang="en-AU" sz="1600" b="0" i="1" smtClean="0">
                          <a:latin typeface="Cambria Math" panose="02040503050406030204" pitchFamily="18" charset="0"/>
                          <a:ea typeface="Cambria Math" panose="02040503050406030204" pitchFamily="18" charset="0"/>
                        </a:rPr>
                        <m:t>−20</m:t>
                      </m:r>
                    </m:oMath>
                  </m:oMathPara>
                </a14:m>
                <a:endParaRPr lang="en-AU" sz="1600" dirty="0"/>
              </a:p>
            </p:txBody>
          </p:sp>
        </mc:Choice>
        <mc:Fallback xmlns="">
          <p:sp>
            <p:nvSpPr>
              <p:cNvPr id="9" name="TextBox 8">
                <a:extLst>
                  <a:ext uri="{FF2B5EF4-FFF2-40B4-BE49-F238E27FC236}">
                    <a16:creationId xmlns:a16="http://schemas.microsoft.com/office/drawing/2014/main" id="{102EDA77-DCBD-2460-6F4D-5C89D0E2492F}"/>
                  </a:ext>
                </a:extLst>
              </p:cNvPr>
              <p:cNvSpPr txBox="1">
                <a:spLocks noRot="1" noChangeAspect="1" noMove="1" noResize="1" noEditPoints="1" noAdjustHandles="1" noChangeArrowheads="1" noChangeShapeType="1" noTextEdit="1"/>
              </p:cNvSpPr>
              <p:nvPr/>
            </p:nvSpPr>
            <p:spPr>
              <a:xfrm>
                <a:off x="359999" y="4328731"/>
                <a:ext cx="4526326" cy="2277269"/>
              </a:xfrm>
              <a:prstGeom prst="rect">
                <a:avLst/>
              </a:prstGeom>
              <a:blipFill>
                <a:blip r:embed="rId5"/>
                <a:stretch>
                  <a:fillRect l="-2801" t="-2210"/>
                </a:stretch>
              </a:blipFill>
            </p:spPr>
            <p:txBody>
              <a:bodyPr/>
              <a:lstStyle/>
              <a:p>
                <a:r>
                  <a:rPr lang="en-US">
                    <a:noFill/>
                  </a:rPr>
                  <a:t> </a:t>
                </a:r>
              </a:p>
            </p:txBody>
          </p:sp>
        </mc:Fallback>
      </mc:AlternateContent>
      <p:cxnSp>
        <p:nvCxnSpPr>
          <p:cNvPr id="10" name="Straight Connector 9" descr="A red dashed line representing a run of 10.">
            <a:extLst>
              <a:ext uri="{FF2B5EF4-FFF2-40B4-BE49-F238E27FC236}">
                <a16:creationId xmlns:a16="http://schemas.microsoft.com/office/drawing/2014/main" id="{7AE9EE7F-3455-ADD0-9FCC-E12C0AC91440}"/>
              </a:ext>
            </a:extLst>
          </p:cNvPr>
          <p:cNvCxnSpPr/>
          <p:nvPr/>
        </p:nvCxnSpPr>
        <p:spPr>
          <a:xfrm>
            <a:off x="6904813" y="4152492"/>
            <a:ext cx="2952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95B5A8D-681F-443F-9BFF-D6FA76504925}"/>
                  </a:ext>
                </a:extLst>
              </p:cNvPr>
              <p:cNvSpPr txBox="1"/>
              <p:nvPr/>
            </p:nvSpPr>
            <p:spPr>
              <a:xfrm>
                <a:off x="8058150" y="3779278"/>
                <a:ext cx="1000125" cy="271385"/>
              </a:xfrm>
              <a:prstGeom prst="rect">
                <a:avLst/>
              </a:prstGeom>
              <a:solidFill>
                <a:schemeClr val="bg1"/>
              </a:solidFill>
              <a:ln>
                <a:noFill/>
              </a:ln>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rgbClr val="FF0000"/>
                          </a:solidFill>
                          <a:latin typeface="Cambria Math" panose="02040503050406030204" pitchFamily="18" charset="0"/>
                        </a:rPr>
                        <m:t>𝑟𝑢𝑛</m:t>
                      </m:r>
                      <m:r>
                        <a:rPr lang="en-AU" sz="1800" b="0" i="1" smtClean="0">
                          <a:solidFill>
                            <a:srgbClr val="FF0000"/>
                          </a:solidFill>
                          <a:latin typeface="Cambria Math" panose="02040503050406030204" pitchFamily="18" charset="0"/>
                        </a:rPr>
                        <m:t>=10</m:t>
                      </m:r>
                    </m:oMath>
                  </m:oMathPara>
                </a14:m>
                <a:endParaRPr lang="en-AU" sz="1800" dirty="0">
                  <a:solidFill>
                    <a:srgbClr val="FF0000"/>
                  </a:solidFill>
                </a:endParaRPr>
              </a:p>
            </p:txBody>
          </p:sp>
        </mc:Choice>
        <mc:Fallback xmlns="">
          <p:sp>
            <p:nvSpPr>
              <p:cNvPr id="11" name="TextBox 10">
                <a:extLst>
                  <a:ext uri="{FF2B5EF4-FFF2-40B4-BE49-F238E27FC236}">
                    <a16:creationId xmlns:a16="http://schemas.microsoft.com/office/drawing/2014/main" id="{E95B5A8D-681F-443F-9BFF-D6FA76504925}"/>
                  </a:ext>
                </a:extLst>
              </p:cNvPr>
              <p:cNvSpPr txBox="1">
                <a:spLocks noRot="1" noChangeAspect="1" noMove="1" noResize="1" noEditPoints="1" noAdjustHandles="1" noChangeArrowheads="1" noChangeShapeType="1" noTextEdit="1"/>
              </p:cNvSpPr>
              <p:nvPr/>
            </p:nvSpPr>
            <p:spPr>
              <a:xfrm>
                <a:off x="8058150" y="3779278"/>
                <a:ext cx="1000125" cy="271385"/>
              </a:xfrm>
              <a:prstGeom prst="rect">
                <a:avLst/>
              </a:prstGeom>
              <a:blipFill>
                <a:blip r:embed="rId6"/>
                <a:stretch>
                  <a:fillRect l="-2500" r="-3750" b="-13636"/>
                </a:stretch>
              </a:blipFill>
              <a:ln>
                <a:noFill/>
              </a:ln>
            </p:spPr>
            <p:txBody>
              <a:bodyPr/>
              <a:lstStyle/>
              <a:p>
                <a:r>
                  <a:rPr lang="en-US">
                    <a:noFill/>
                  </a:rPr>
                  <a:t> </a:t>
                </a:r>
              </a:p>
            </p:txBody>
          </p:sp>
        </mc:Fallback>
      </mc:AlternateContent>
      <p:cxnSp>
        <p:nvCxnSpPr>
          <p:cNvPr id="6" name="Straight Connector 5" descr="A red dashed line representing a rise of 20.">
            <a:extLst>
              <a:ext uri="{FF2B5EF4-FFF2-40B4-BE49-F238E27FC236}">
                <a16:creationId xmlns:a16="http://schemas.microsoft.com/office/drawing/2014/main" id="{AD867F26-5C30-CDB5-4C9F-B00CA6E88A73}"/>
              </a:ext>
            </a:extLst>
          </p:cNvPr>
          <p:cNvCxnSpPr/>
          <p:nvPr/>
        </p:nvCxnSpPr>
        <p:spPr>
          <a:xfrm>
            <a:off x="9792758" y="2375278"/>
            <a:ext cx="0" cy="1764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8244941-12BD-DEA0-4123-3469B3D129C2}"/>
                  </a:ext>
                </a:extLst>
              </p:cNvPr>
              <p:cNvSpPr txBox="1"/>
              <p:nvPr/>
            </p:nvSpPr>
            <p:spPr>
              <a:xfrm>
                <a:off x="9951368" y="3087052"/>
                <a:ext cx="1000125" cy="271385"/>
              </a:xfrm>
              <a:prstGeom prst="rect">
                <a:avLst/>
              </a:prstGeom>
              <a:solidFill>
                <a:schemeClr val="bg1"/>
              </a:solidFill>
              <a:ln>
                <a:noFill/>
              </a:ln>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rgbClr val="FF0000"/>
                          </a:solidFill>
                          <a:latin typeface="Cambria Math" panose="02040503050406030204" pitchFamily="18" charset="0"/>
                        </a:rPr>
                        <m:t>𝑟𝑖𝑠𝑒</m:t>
                      </m:r>
                      <m:r>
                        <a:rPr lang="en-AU" sz="1800" b="0" i="1" smtClean="0">
                          <a:solidFill>
                            <a:srgbClr val="FF0000"/>
                          </a:solidFill>
                          <a:latin typeface="Cambria Math" panose="02040503050406030204" pitchFamily="18" charset="0"/>
                        </a:rPr>
                        <m:t>=20</m:t>
                      </m:r>
                    </m:oMath>
                  </m:oMathPara>
                </a14:m>
                <a:endParaRPr lang="en-AU" sz="1800" dirty="0">
                  <a:solidFill>
                    <a:srgbClr val="FF0000"/>
                  </a:solidFill>
                </a:endParaRPr>
              </a:p>
            </p:txBody>
          </p:sp>
        </mc:Choice>
        <mc:Fallback xmlns="">
          <p:sp>
            <p:nvSpPr>
              <p:cNvPr id="14" name="TextBox 13">
                <a:extLst>
                  <a:ext uri="{FF2B5EF4-FFF2-40B4-BE49-F238E27FC236}">
                    <a16:creationId xmlns:a16="http://schemas.microsoft.com/office/drawing/2014/main" id="{D8244941-12BD-DEA0-4123-3469B3D129C2}"/>
                  </a:ext>
                </a:extLst>
              </p:cNvPr>
              <p:cNvSpPr txBox="1">
                <a:spLocks noRot="1" noChangeAspect="1" noMove="1" noResize="1" noEditPoints="1" noAdjustHandles="1" noChangeArrowheads="1" noChangeShapeType="1" noTextEdit="1"/>
              </p:cNvSpPr>
              <p:nvPr/>
            </p:nvSpPr>
            <p:spPr>
              <a:xfrm>
                <a:off x="9951368" y="3087052"/>
                <a:ext cx="1000125" cy="271385"/>
              </a:xfrm>
              <a:prstGeom prst="rect">
                <a:avLst/>
              </a:prstGeom>
              <a:blipFill>
                <a:blip r:embed="rId7"/>
                <a:stretch>
                  <a:fillRect l="-5000" r="-5000" b="-13043"/>
                </a:stretch>
              </a:blipFill>
              <a:ln>
                <a:noFill/>
              </a:ln>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7CCC87F5-A032-294D-A4C9-280649488A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70769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BFD88-8838-EEAC-F07C-F391535FBCB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EE6B6F-62EA-AC4B-A685-59A1076D61FA}"/>
              </a:ext>
            </a:extLst>
          </p:cNvPr>
          <p:cNvSpPr>
            <a:spLocks noGrp="1"/>
          </p:cNvSpPr>
          <p:nvPr>
            <p:ph type="title"/>
          </p:nvPr>
        </p:nvSpPr>
        <p:spPr/>
        <p:txBody>
          <a:bodyPr/>
          <a:lstStyle/>
          <a:p>
            <a:r>
              <a:rPr lang="en-AU" dirty="0">
                <a:latin typeface="+mj-lt"/>
              </a:rPr>
              <a:t>Worked example (4)</a:t>
            </a:r>
          </a:p>
        </p:txBody>
      </p:sp>
      <p:sp>
        <p:nvSpPr>
          <p:cNvPr id="13" name="Text Placeholder 12">
            <a:extLst>
              <a:ext uri="{FF2B5EF4-FFF2-40B4-BE49-F238E27FC236}">
                <a16:creationId xmlns:a16="http://schemas.microsoft.com/office/drawing/2014/main" id="{B005D6A2-3DBE-0DDC-873C-91C2A8059221}"/>
              </a:ext>
            </a:extLst>
          </p:cNvPr>
          <p:cNvSpPr>
            <a:spLocks noGrp="1"/>
          </p:cNvSpPr>
          <p:nvPr>
            <p:ph type="body" sz="quarter" idx="18"/>
          </p:nvPr>
        </p:nvSpPr>
        <p:spPr>
          <a:xfrm>
            <a:off x="360000" y="915845"/>
            <a:ext cx="11483998" cy="356423"/>
          </a:xfrm>
        </p:spPr>
        <p:txBody>
          <a:bodyPr/>
          <a:lstStyle/>
          <a:p>
            <a:r>
              <a:rPr lang="en-AU" dirty="0">
                <a:latin typeface="+mj-lt"/>
              </a:rPr>
              <a:t>Example 2</a:t>
            </a:r>
          </a:p>
        </p:txBody>
      </p:sp>
      <p:sp>
        <p:nvSpPr>
          <p:cNvPr id="18" name="Text Placeholder 4">
            <a:extLst>
              <a:ext uri="{FF2B5EF4-FFF2-40B4-BE49-F238E27FC236}">
                <a16:creationId xmlns:a16="http://schemas.microsoft.com/office/drawing/2014/main" id="{6927BB57-062B-7DB4-D3E2-525F2A4D96E5}"/>
              </a:ext>
            </a:extLst>
          </p:cNvPr>
          <p:cNvSpPr txBox="1">
            <a:spLocks/>
          </p:cNvSpPr>
          <p:nvPr/>
        </p:nvSpPr>
        <p:spPr>
          <a:xfrm>
            <a:off x="310006" y="1282512"/>
            <a:ext cx="6445598" cy="111786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AU" sz="1800" dirty="0"/>
              <a:t>Day 0 = 250 bikes behind, Day 10 = 200 in front</a:t>
            </a:r>
          </a:p>
          <a:p>
            <a:pPr marL="342900" indent="-342900">
              <a:lnSpc>
                <a:spcPct val="100000"/>
              </a:lnSpc>
              <a:spcAft>
                <a:spcPts val="600"/>
              </a:spcAft>
              <a:buFont typeface="+mj-lt"/>
              <a:buAutoNum type="alphaLcParenR" startAt="2"/>
            </a:pPr>
            <a:r>
              <a:rPr lang="en-AU" sz="1800" dirty="0"/>
              <a:t>Determine the number of bicycles produced ahead of schedule after 20 days.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6D8B698-2BB1-0CD8-6D6E-99364D2DAF3A}"/>
                  </a:ext>
                </a:extLst>
              </p:cNvPr>
              <p:cNvSpPr txBox="1"/>
              <p:nvPr/>
            </p:nvSpPr>
            <p:spPr>
              <a:xfrm>
                <a:off x="360000" y="2502701"/>
                <a:ext cx="4631100" cy="2400375"/>
              </a:xfrm>
              <a:prstGeom prst="rect">
                <a:avLst/>
              </a:prstGeom>
              <a:noFill/>
            </p:spPr>
            <p:txBody>
              <a:bodyPr wrap="square" lIns="0" tIns="0" rIns="0" bIns="0" rtlCol="0">
                <a:noAutofit/>
              </a:bodyPr>
              <a:lstStyle/>
              <a:p>
                <a:pPr algn="l">
                  <a:spcAft>
                    <a:spcPts val="300"/>
                  </a:spcAft>
                </a:pPr>
                <a:r>
                  <a:rPr lang="en-AU" sz="1800" dirty="0">
                    <a:solidFill>
                      <a:schemeClr val="accent2"/>
                    </a:solidFill>
                  </a:rPr>
                  <a:t>Solution:</a:t>
                </a:r>
              </a:p>
              <a:p>
                <a:pPr algn="l"/>
                <a:r>
                  <a:rPr lang="en-AU" sz="1800" b="0" dirty="0">
                    <a:ea typeface="Cambria Math" panose="02040503050406030204" pitchFamily="18" charset="0"/>
                  </a:rPr>
                  <a:t>From part a) </a:t>
                </a:r>
                <a14:m>
                  <m:oMath xmlns:m="http://schemas.openxmlformats.org/officeDocument/2006/math">
                    <m:r>
                      <a:rPr lang="en-AU" sz="1800" b="0" i="1" smtClean="0">
                        <a:latin typeface="Cambria Math" panose="02040503050406030204" pitchFamily="18" charset="0"/>
                        <a:ea typeface="Cambria Math" panose="02040503050406030204" pitchFamily="18" charset="0"/>
                      </a:rPr>
                      <m:t>𝑛</m:t>
                    </m:r>
                    <m:r>
                      <a:rPr lang="en-AU" sz="1800" b="0" i="1" smtClean="0">
                        <a:latin typeface="Cambria Math" panose="02040503050406030204" pitchFamily="18" charset="0"/>
                        <a:ea typeface="Cambria Math" panose="02040503050406030204" pitchFamily="18" charset="0"/>
                      </a:rPr>
                      <m:t>=45</m:t>
                    </m:r>
                    <m:r>
                      <a:rPr lang="en-AU" sz="1800" b="0" i="1" smtClean="0">
                        <a:latin typeface="Cambria Math" panose="02040503050406030204" pitchFamily="18" charset="0"/>
                        <a:ea typeface="Cambria Math" panose="02040503050406030204" pitchFamily="18" charset="0"/>
                      </a:rPr>
                      <m:t>𝑑</m:t>
                    </m:r>
                    <m:r>
                      <a:rPr lang="en-AU" sz="1800" b="0" i="1" smtClean="0">
                        <a:latin typeface="Cambria Math" panose="02040503050406030204" pitchFamily="18" charset="0"/>
                        <a:ea typeface="Cambria Math" panose="02040503050406030204" pitchFamily="18" charset="0"/>
                      </a:rPr>
                      <m:t>−250</m:t>
                    </m:r>
                  </m:oMath>
                </a14:m>
                <a:endParaRPr lang="en-AU" sz="1800" b="0" dirty="0">
                  <a:ea typeface="Cambria Math" panose="02040503050406030204" pitchFamily="18" charset="0"/>
                </a:endParaRPr>
              </a:p>
              <a:p>
                <a:pPr algn="l"/>
                <a:endParaRPr lang="en-AU" sz="1800" dirty="0"/>
              </a:p>
              <a:p>
                <a:r>
                  <a:rPr lang="en-AU" sz="1800" dirty="0"/>
                  <a:t>Substitute </a:t>
                </a:r>
                <a14:m>
                  <m:oMath xmlns:m="http://schemas.openxmlformats.org/officeDocument/2006/math">
                    <m:r>
                      <a:rPr lang="en-AU" sz="1800" i="1">
                        <a:latin typeface="Cambria Math" panose="02040503050406030204" pitchFamily="18" charset="0"/>
                      </a:rPr>
                      <m:t>𝑑</m:t>
                    </m:r>
                    <m:r>
                      <a:rPr lang="en-AU" sz="1800" i="1">
                        <a:latin typeface="Cambria Math" panose="02040503050406030204" pitchFamily="18" charset="0"/>
                      </a:rPr>
                      <m:t>=20</m:t>
                    </m:r>
                  </m:oMath>
                </a14:m>
                <a:r>
                  <a:rPr lang="en-AU" sz="1800" dirty="0"/>
                  <a:t> in </a:t>
                </a:r>
                <a14:m>
                  <m:oMath xmlns:m="http://schemas.openxmlformats.org/officeDocument/2006/math">
                    <m:r>
                      <a:rPr lang="en-AU" sz="1800" i="1">
                        <a:latin typeface="Cambria Math" panose="02040503050406030204" pitchFamily="18" charset="0"/>
                      </a:rPr>
                      <m:t>𝑛</m:t>
                    </m:r>
                    <m:r>
                      <a:rPr lang="en-AU" sz="1800" i="1">
                        <a:latin typeface="Cambria Math" panose="02040503050406030204" pitchFamily="18" charset="0"/>
                      </a:rPr>
                      <m:t>=45</m:t>
                    </m:r>
                    <m:r>
                      <a:rPr lang="en-AU" sz="1800" i="1">
                        <a:latin typeface="Cambria Math" panose="02040503050406030204" pitchFamily="18" charset="0"/>
                      </a:rPr>
                      <m:t>𝑑</m:t>
                    </m:r>
                    <m:r>
                      <a:rPr lang="en-AU" sz="1800" i="1">
                        <a:latin typeface="Cambria Math" panose="02040503050406030204" pitchFamily="18" charset="0"/>
                      </a:rPr>
                      <m:t>−250</m:t>
                    </m:r>
                  </m:oMath>
                </a14:m>
                <a:r>
                  <a:rPr lang="en-AU" sz="1800" dirty="0"/>
                  <a:t>,</a:t>
                </a:r>
              </a:p>
              <a:p>
                <a:pPr marL="357188" lvl="1"/>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𝑛</m:t>
                      </m:r>
                      <m:r>
                        <m:rPr>
                          <m:aln/>
                        </m:rPr>
                        <a:rPr lang="en-AU" sz="1800" i="1">
                          <a:latin typeface="Cambria Math" panose="02040503050406030204" pitchFamily="18" charset="0"/>
                        </a:rPr>
                        <m:t>=</m:t>
                      </m:r>
                      <m:r>
                        <a:rPr lang="en-AU" sz="1800" i="1">
                          <a:latin typeface="Cambria Math" panose="02040503050406030204" pitchFamily="18" charset="0"/>
                        </a:rPr>
                        <m:t>45</m:t>
                      </m:r>
                      <m:d>
                        <m:dPr>
                          <m:ctrlPr>
                            <a:rPr lang="en-AU" sz="1800" i="1">
                              <a:latin typeface="Cambria Math" panose="02040503050406030204" pitchFamily="18" charset="0"/>
                            </a:rPr>
                          </m:ctrlPr>
                        </m:dPr>
                        <m:e>
                          <m:r>
                            <a:rPr lang="en-AU" sz="1800" i="1">
                              <a:latin typeface="Cambria Math" panose="02040503050406030204" pitchFamily="18" charset="0"/>
                            </a:rPr>
                            <m:t>20</m:t>
                          </m:r>
                        </m:e>
                      </m:d>
                      <m:r>
                        <a:rPr lang="en-AU" sz="1800" i="1">
                          <a:latin typeface="Cambria Math" panose="02040503050406030204" pitchFamily="18" charset="0"/>
                        </a:rPr>
                        <m:t>−250</m:t>
                      </m:r>
                    </m:oMath>
                    <m:oMath xmlns:m="http://schemas.openxmlformats.org/officeDocument/2006/math">
                      <m:r>
                        <m:rPr>
                          <m:aln/>
                        </m:rPr>
                        <a:rPr lang="en-AU" sz="1800" i="1">
                          <a:latin typeface="Cambria Math" panose="02040503050406030204" pitchFamily="18" charset="0"/>
                        </a:rPr>
                        <m:t>=</m:t>
                      </m:r>
                      <m:r>
                        <a:rPr lang="en-AU" sz="1800" i="1">
                          <a:latin typeface="Cambria Math" panose="02040503050406030204" pitchFamily="18" charset="0"/>
                        </a:rPr>
                        <m:t>650</m:t>
                      </m:r>
                    </m:oMath>
                  </m:oMathPara>
                </a14:m>
                <a:endParaRPr lang="en-AU" sz="1800" dirty="0"/>
              </a:p>
              <a:p>
                <a:pPr algn="l"/>
                <a:endParaRPr lang="en-AU" sz="1800" dirty="0"/>
              </a:p>
            </p:txBody>
          </p:sp>
        </mc:Choice>
        <mc:Fallback xmlns="">
          <p:sp>
            <p:nvSpPr>
              <p:cNvPr id="10" name="TextBox 9">
                <a:extLst>
                  <a:ext uri="{FF2B5EF4-FFF2-40B4-BE49-F238E27FC236}">
                    <a16:creationId xmlns:a16="http://schemas.microsoft.com/office/drawing/2014/main" id="{96D8B698-2BB1-0CD8-6D6E-99364D2DAF3A}"/>
                  </a:ext>
                </a:extLst>
              </p:cNvPr>
              <p:cNvSpPr txBox="1">
                <a:spLocks noRot="1" noChangeAspect="1" noMove="1" noResize="1" noEditPoints="1" noAdjustHandles="1" noChangeArrowheads="1" noChangeShapeType="1" noTextEdit="1"/>
              </p:cNvSpPr>
              <p:nvPr/>
            </p:nvSpPr>
            <p:spPr>
              <a:xfrm>
                <a:off x="360000" y="2502701"/>
                <a:ext cx="4631100" cy="2400375"/>
              </a:xfrm>
              <a:prstGeom prst="rect">
                <a:avLst/>
              </a:prstGeom>
              <a:blipFill>
                <a:blip r:embed="rId3"/>
                <a:stretch>
                  <a:fillRect l="-3005" t="-3175"/>
                </a:stretch>
              </a:blipFill>
            </p:spPr>
            <p:txBody>
              <a:bodyPr/>
              <a:lstStyle/>
              <a:p>
                <a:r>
                  <a:rPr lang="en-US">
                    <a:noFill/>
                  </a:rPr>
                  <a:t> </a:t>
                </a:r>
              </a:p>
            </p:txBody>
          </p:sp>
        </mc:Fallback>
      </mc:AlternateContent>
      <p:pic>
        <p:nvPicPr>
          <p:cNvPr id="7" name="Picture 6" descr="A black and white Cartesian plane showing the top right and bottom right quadrants. The horizontal axis is labelled as number of days and the vertical axis is labelled as schedule tracking. A black sloping line represents the change in the schedule tracking over time. A red horizontal dotted line at y=-250 represents the run of 10, and a red vertical line at x=10 represents a rise of 900, from -250 to 200.">
            <a:extLst>
              <a:ext uri="{FF2B5EF4-FFF2-40B4-BE49-F238E27FC236}">
                <a16:creationId xmlns:a16="http://schemas.microsoft.com/office/drawing/2014/main" id="{5D3B15E8-230F-5E90-1CD5-D1D871397510}"/>
              </a:ext>
            </a:extLst>
          </p:cNvPr>
          <p:cNvPicPr>
            <a:picLocks noChangeAspect="1"/>
          </p:cNvPicPr>
          <p:nvPr/>
        </p:nvPicPr>
        <p:blipFill>
          <a:blip r:embed="rId4"/>
          <a:stretch>
            <a:fillRect/>
          </a:stretch>
        </p:blipFill>
        <p:spPr>
          <a:xfrm>
            <a:off x="6805598" y="947541"/>
            <a:ext cx="5286419" cy="4284000"/>
          </a:xfrm>
          <a:prstGeom prst="rect">
            <a:avLst/>
          </a:prstGeom>
        </p:spPr>
      </p:pic>
      <p:sp>
        <p:nvSpPr>
          <p:cNvPr id="14" name="Speech Bubble: Rectangle with Corners Rounded 13">
            <a:extLst>
              <a:ext uri="{FF2B5EF4-FFF2-40B4-BE49-F238E27FC236}">
                <a16:creationId xmlns:a16="http://schemas.microsoft.com/office/drawing/2014/main" id="{783E7FE0-7445-8643-A632-A55895112B6B}"/>
              </a:ext>
            </a:extLst>
          </p:cNvPr>
          <p:cNvSpPr/>
          <p:nvPr/>
        </p:nvSpPr>
        <p:spPr>
          <a:xfrm>
            <a:off x="8037334" y="632800"/>
            <a:ext cx="2475670" cy="997675"/>
          </a:xfrm>
          <a:prstGeom prst="wedgeRoundRectCallout">
            <a:avLst>
              <a:gd name="adj1" fmla="val 22130"/>
              <a:gd name="adj2" fmla="val 692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On what day does the company get back on schedule?</a:t>
            </a:r>
          </a:p>
        </p:txBody>
      </p:sp>
      <p:sp>
        <p:nvSpPr>
          <p:cNvPr id="3" name="Slide Number Placeholder 2">
            <a:extLst>
              <a:ext uri="{FF2B5EF4-FFF2-40B4-BE49-F238E27FC236}">
                <a16:creationId xmlns:a16="http://schemas.microsoft.com/office/drawing/2014/main" id="{DEECFBA8-AEBB-7548-C494-F0B96200CDB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09088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F8DDA-24FB-DBF0-E3C3-EEE8A1C28B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EC809FB-C253-3ED9-472D-1DED2F133D14}"/>
              </a:ext>
            </a:extLst>
          </p:cNvPr>
          <p:cNvSpPr>
            <a:spLocks noGrp="1"/>
          </p:cNvSpPr>
          <p:nvPr>
            <p:ph type="title"/>
          </p:nvPr>
        </p:nvSpPr>
        <p:spPr/>
        <p:txBody>
          <a:bodyPr/>
          <a:lstStyle/>
          <a:p>
            <a:r>
              <a:rPr lang="en-AU" dirty="0">
                <a:latin typeface="+mj-lt"/>
              </a:rPr>
              <a:t>Your turn (4)</a:t>
            </a:r>
          </a:p>
        </p:txBody>
      </p:sp>
      <p:sp>
        <p:nvSpPr>
          <p:cNvPr id="13" name="Text Placeholder 12">
            <a:extLst>
              <a:ext uri="{FF2B5EF4-FFF2-40B4-BE49-F238E27FC236}">
                <a16:creationId xmlns:a16="http://schemas.microsoft.com/office/drawing/2014/main" id="{0046C9B4-325E-F832-9BFE-DCEC3F811E22}"/>
              </a:ext>
            </a:extLst>
          </p:cNvPr>
          <p:cNvSpPr>
            <a:spLocks noGrp="1"/>
          </p:cNvSpPr>
          <p:nvPr>
            <p:ph type="body" sz="quarter" idx="18"/>
          </p:nvPr>
        </p:nvSpPr>
        <p:spPr>
          <a:xfrm>
            <a:off x="360000" y="982520"/>
            <a:ext cx="11483998" cy="356423"/>
          </a:xfrm>
        </p:spPr>
        <p:txBody>
          <a:bodyPr/>
          <a:lstStyle/>
          <a:p>
            <a:r>
              <a:rPr lang="en-AU" dirty="0">
                <a:latin typeface="+mj-lt"/>
              </a:rPr>
              <a:t>Question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E4D3C92-8F8E-5DE7-8518-B932809D2EEF}"/>
                  </a:ext>
                </a:extLst>
              </p:cNvPr>
              <p:cNvSpPr>
                <a:spLocks noGrp="1"/>
              </p:cNvSpPr>
              <p:nvPr>
                <p:ph type="body" sz="quarter" idx="17"/>
              </p:nvPr>
            </p:nvSpPr>
            <p:spPr>
              <a:xfrm>
                <a:off x="359999" y="1503478"/>
                <a:ext cx="5736001" cy="1063148"/>
              </a:xfrm>
            </p:spPr>
            <p:txBody>
              <a:bodyPr/>
              <a:lstStyle/>
              <a:p>
                <a:pPr>
                  <a:lnSpc>
                    <a:spcPct val="100000"/>
                  </a:lnSpc>
                  <a:spcAft>
                    <a:spcPts val="600"/>
                  </a:spcAft>
                </a:pPr>
                <a:r>
                  <a:rPr lang="en-AU" sz="1800" dirty="0"/>
                  <a:t>W</a:t>
                </a:r>
                <a14:m>
                  <m:oMath xmlns:m="http://schemas.openxmlformats.org/officeDocument/2006/math">
                    <m:r>
                      <m:rPr>
                        <m:sty m:val="p"/>
                      </m:rPr>
                      <a:rPr lang="en-AU" sz="1800" b="0" i="0" smtClean="0">
                        <a:latin typeface="Cambria Math" panose="02040503050406030204" pitchFamily="18" charset="0"/>
                      </a:rPr>
                      <m:t>hen</m:t>
                    </m:r>
                    <m:r>
                      <a:rPr lang="en-AU" sz="1800" b="0" i="0" smtClean="0">
                        <a:latin typeface="Cambria Math" panose="02040503050406030204" pitchFamily="18" charset="0"/>
                      </a:rPr>
                      <m:t> </m:t>
                    </m:r>
                    <m:r>
                      <a:rPr lang="en-AU" sz="1800" b="0" i="1" smtClean="0">
                        <a:latin typeface="Cambria Math" panose="02040503050406030204" pitchFamily="18" charset="0"/>
                      </a:rPr>
                      <m:t>h</m:t>
                    </m:r>
                    <m:r>
                      <a:rPr lang="en-AU" sz="1800" b="0" i="1" smtClean="0">
                        <a:latin typeface="Cambria Math" panose="02040503050406030204" pitchFamily="18" charset="0"/>
                      </a:rPr>
                      <m:t>=0 </m:t>
                    </m:r>
                    <m:r>
                      <a:rPr lang="en-AU" sz="1800" b="0" i="1" smtClean="0">
                        <a:latin typeface="Cambria Math" panose="02040503050406030204" pitchFamily="18" charset="0"/>
                      </a:rPr>
                      <m:t>𝑡</m:t>
                    </m:r>
                    <m:r>
                      <a:rPr lang="en-AU" sz="1800" b="0" i="1" smtClean="0">
                        <a:latin typeface="Cambria Math" panose="02040503050406030204" pitchFamily="18" charset="0"/>
                      </a:rPr>
                      <m:t>=−20°</m:t>
                    </m:r>
                    <m:r>
                      <a:rPr lang="en-AU" sz="1800" b="0" i="1" smtClean="0">
                        <a:latin typeface="Cambria Math" panose="02040503050406030204" pitchFamily="18" charset="0"/>
                      </a:rPr>
                      <m:t>𝐶</m:t>
                    </m:r>
                  </m:oMath>
                </a14:m>
                <a:r>
                  <a:rPr lang="en-AU" sz="1800" dirty="0"/>
                  <a:t> and </a:t>
                </a:r>
                <a14:m>
                  <m:oMath xmlns:m="http://schemas.openxmlformats.org/officeDocument/2006/math">
                    <m:r>
                      <m:rPr>
                        <m:sty m:val="p"/>
                      </m:rPr>
                      <a:rPr lang="en-AU" sz="1800" b="0" i="0" smtClean="0">
                        <a:latin typeface="Cambria Math" panose="02040503050406030204" pitchFamily="18" charset="0"/>
                      </a:rPr>
                      <m:t>t</m:t>
                    </m:r>
                    <m:r>
                      <a:rPr lang="en-AU" sz="1800" b="0" i="0" smtClean="0">
                        <a:latin typeface="Cambria Math" panose="02040503050406030204" pitchFamily="18" charset="0"/>
                      </a:rPr>
                      <m:t>=</m:t>
                    </m:r>
                    <m:r>
                      <a:rPr lang="en-AU" sz="1800" b="0" i="1" smtClean="0">
                        <a:latin typeface="Cambria Math" panose="02040503050406030204" pitchFamily="18" charset="0"/>
                      </a:rPr>
                      <m:t>0 °</m:t>
                    </m:r>
                    <m:r>
                      <a:rPr lang="en-AU" sz="1800" b="0" i="1" smtClean="0">
                        <a:latin typeface="Cambria Math" panose="02040503050406030204" pitchFamily="18" charset="0"/>
                      </a:rPr>
                      <m:t>𝐶</m:t>
                    </m:r>
                  </m:oMath>
                </a14:m>
                <a:r>
                  <a:rPr lang="en-AU" sz="1800" dirty="0"/>
                  <a:t> when </a:t>
                </a:r>
                <a14:m>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=10</m:t>
                    </m:r>
                  </m:oMath>
                </a14:m>
                <a:r>
                  <a:rPr lang="en-AU" sz="1800" dirty="0"/>
                  <a:t> hours. </a:t>
                </a:r>
              </a:p>
              <a:p>
                <a:pPr marL="342900" indent="-342900">
                  <a:lnSpc>
                    <a:spcPct val="100000"/>
                  </a:lnSpc>
                  <a:buFont typeface="+mj-lt"/>
                  <a:buAutoNum type="alphaLcParenR" startAt="2"/>
                </a:pPr>
                <a:r>
                  <a:rPr lang="en-AU" sz="1800" dirty="0"/>
                  <a:t>Determine the temperature of the samples after 24 hours.</a:t>
                </a:r>
              </a:p>
            </p:txBody>
          </p:sp>
        </mc:Choice>
        <mc:Fallback xmlns="">
          <p:sp>
            <p:nvSpPr>
              <p:cNvPr id="12" name="Text Placeholder 11">
                <a:extLst>
                  <a:ext uri="{FF2B5EF4-FFF2-40B4-BE49-F238E27FC236}">
                    <a16:creationId xmlns:a16="http://schemas.microsoft.com/office/drawing/2014/main" id="{9E4D3C92-8F8E-5DE7-8518-B932809D2EEF}"/>
                  </a:ext>
                </a:extLst>
              </p:cNvPr>
              <p:cNvSpPr>
                <a:spLocks noGrp="1" noRot="1" noChangeAspect="1" noMove="1" noResize="1" noEditPoints="1" noAdjustHandles="1" noChangeArrowheads="1" noChangeShapeType="1" noTextEdit="1"/>
              </p:cNvSpPr>
              <p:nvPr>
                <p:ph type="body" sz="quarter" idx="17"/>
              </p:nvPr>
            </p:nvSpPr>
            <p:spPr>
              <a:xfrm>
                <a:off x="359999" y="1503478"/>
                <a:ext cx="5736001" cy="1063148"/>
              </a:xfrm>
              <a:blipFill>
                <a:blip r:embed="rId3"/>
                <a:stretch>
                  <a:fillRect l="-2444" t="-7471" r="-1913"/>
                </a:stretch>
              </a:blipFill>
            </p:spPr>
            <p:txBody>
              <a:bodyPr/>
              <a:lstStyle/>
              <a:p>
                <a:r>
                  <a:rPr lang="en-AU">
                    <a:noFill/>
                  </a:rPr>
                  <a:t> </a:t>
                </a:r>
              </a:p>
            </p:txBody>
          </p:sp>
        </mc:Fallback>
      </mc:AlternateContent>
      <p:pic>
        <p:nvPicPr>
          <p:cNvPr id="7" name="Picture 6" descr="A black and white Cartesian plane showing the 2 right quadrants. The horizontal axis is labelled as number of hours and the vertical axis is labelled as temperature. A black sloping line represents the change in temperature over time.">
            <a:extLst>
              <a:ext uri="{FF2B5EF4-FFF2-40B4-BE49-F238E27FC236}">
                <a16:creationId xmlns:a16="http://schemas.microsoft.com/office/drawing/2014/main" id="{906551E8-2B90-DC42-8499-E85C5C10BE0D}"/>
              </a:ext>
            </a:extLst>
          </p:cNvPr>
          <p:cNvPicPr>
            <a:picLocks noChangeAspect="1"/>
          </p:cNvPicPr>
          <p:nvPr/>
        </p:nvPicPr>
        <p:blipFill>
          <a:blip r:embed="rId4"/>
          <a:stretch>
            <a:fillRect/>
          </a:stretch>
        </p:blipFill>
        <p:spPr>
          <a:xfrm>
            <a:off x="6254609" y="800088"/>
            <a:ext cx="5473981" cy="403880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20AD6B1-EC0E-235A-10EB-C4413DF481DD}"/>
                  </a:ext>
                </a:extLst>
              </p:cNvPr>
              <p:cNvSpPr txBox="1"/>
              <p:nvPr/>
            </p:nvSpPr>
            <p:spPr>
              <a:xfrm>
                <a:off x="366891" y="2821570"/>
                <a:ext cx="4526326" cy="2277269"/>
              </a:xfrm>
              <a:prstGeom prst="rect">
                <a:avLst/>
              </a:prstGeom>
              <a:noFill/>
            </p:spPr>
            <p:txBody>
              <a:bodyPr wrap="square" lIns="0" tIns="0" rIns="0" bIns="0" rtlCol="0">
                <a:noAutofit/>
              </a:bodyPr>
              <a:lstStyle/>
              <a:p>
                <a:pPr algn="l"/>
                <a:r>
                  <a:rPr lang="en-AU" sz="1800" dirty="0">
                    <a:solidFill>
                      <a:schemeClr val="accent2"/>
                    </a:solidFill>
                  </a:rPr>
                  <a:t>Solution:</a:t>
                </a:r>
              </a:p>
              <a:p>
                <a:pPr algn="l"/>
                <a:r>
                  <a:rPr lang="en-AU" sz="1800" dirty="0">
                    <a:ea typeface="Cambria Math" panose="02040503050406030204" pitchFamily="18" charset="0"/>
                  </a:rPr>
                  <a:t>From part a)</a:t>
                </a:r>
                <a14:m>
                  <m:oMath xmlns:m="http://schemas.openxmlformats.org/officeDocument/2006/math">
                    <m:r>
                      <a:rPr lang="en-AU" sz="1800" b="0" i="0" smtClean="0">
                        <a:latin typeface="Cambria Math" panose="02040503050406030204" pitchFamily="18" charset="0"/>
                        <a:ea typeface="Cambria Math" panose="02040503050406030204" pitchFamily="18" charset="0"/>
                      </a:rPr>
                      <m:t> </m:t>
                    </m:r>
                    <m:r>
                      <m:rPr>
                        <m:sty m:val="p"/>
                      </m:rPr>
                      <a:rPr lang="en-AU" sz="1800" b="0" i="0" smtClean="0">
                        <a:latin typeface="Cambria Math" panose="02040503050406030204" pitchFamily="18" charset="0"/>
                        <a:ea typeface="Cambria Math" panose="02040503050406030204" pitchFamily="18" charset="0"/>
                      </a:rPr>
                      <m:t>t</m:t>
                    </m:r>
                    <m:r>
                      <a:rPr lang="en-AU" sz="1800" b="0" i="1" smtClean="0">
                        <a:latin typeface="Cambria Math" panose="02040503050406030204" pitchFamily="18" charset="0"/>
                        <a:ea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h</m:t>
                    </m:r>
                    <m:r>
                      <a:rPr lang="en-AU" sz="1800" b="0" i="1" smtClean="0">
                        <a:latin typeface="Cambria Math" panose="02040503050406030204" pitchFamily="18" charset="0"/>
                        <a:ea typeface="Cambria Math" panose="02040503050406030204" pitchFamily="18" charset="0"/>
                      </a:rPr>
                      <m:t>−20</m:t>
                    </m:r>
                  </m:oMath>
                </a14:m>
                <a:endParaRPr lang="en-AU" sz="1800" b="0" dirty="0">
                  <a:ea typeface="Cambria Math" panose="02040503050406030204" pitchFamily="18" charset="0"/>
                </a:endParaRPr>
              </a:p>
              <a:p>
                <a:pPr algn="l"/>
                <a:endParaRPr lang="en-AU" sz="1800" dirty="0"/>
              </a:p>
              <a:p>
                <a:pPr marL="342900" indent="-342900">
                  <a:buFont typeface="+mj-lt"/>
                  <a:buAutoNum type="alphaLcParenR" startAt="2"/>
                </a:pPr>
                <a:r>
                  <a:rPr lang="en-AU" sz="1800" dirty="0"/>
                  <a:t>Substitute </a:t>
                </a:r>
                <a14:m>
                  <m:oMath xmlns:m="http://schemas.openxmlformats.org/officeDocument/2006/math">
                    <m:r>
                      <a:rPr lang="en-AU" sz="1800" i="1">
                        <a:latin typeface="Cambria Math" panose="02040503050406030204" pitchFamily="18" charset="0"/>
                      </a:rPr>
                      <m:t>h</m:t>
                    </m:r>
                    <m:r>
                      <a:rPr lang="en-AU" sz="1800" i="1">
                        <a:latin typeface="Cambria Math" panose="02040503050406030204" pitchFamily="18" charset="0"/>
                      </a:rPr>
                      <m:t>=24</m:t>
                    </m:r>
                  </m:oMath>
                </a14:m>
                <a:r>
                  <a:rPr lang="en-AU" sz="1800" dirty="0"/>
                  <a:t> in </a:t>
                </a:r>
                <a14:m>
                  <m:oMath xmlns:m="http://schemas.openxmlformats.org/officeDocument/2006/math">
                    <m:r>
                      <a:rPr lang="en-AU" sz="1800" i="1">
                        <a:latin typeface="Cambria Math" panose="02040503050406030204" pitchFamily="18" charset="0"/>
                      </a:rPr>
                      <m:t>𝑡</m:t>
                    </m:r>
                    <m:r>
                      <a:rPr lang="en-AU" sz="1800" i="1">
                        <a:latin typeface="Cambria Math" panose="02040503050406030204" pitchFamily="18" charset="0"/>
                      </a:rPr>
                      <m:t>=2</m:t>
                    </m:r>
                    <m:r>
                      <a:rPr lang="en-AU" sz="1800" i="1">
                        <a:latin typeface="Cambria Math" panose="02040503050406030204" pitchFamily="18" charset="0"/>
                      </a:rPr>
                      <m:t>h</m:t>
                    </m:r>
                    <m:r>
                      <a:rPr lang="en-AU" sz="1800" i="1">
                        <a:latin typeface="Cambria Math" panose="02040503050406030204" pitchFamily="18" charset="0"/>
                      </a:rPr>
                      <m:t>−20</m:t>
                    </m:r>
                  </m:oMath>
                </a14:m>
                <a:r>
                  <a:rPr lang="en-AU" sz="1800" dirty="0"/>
                  <a:t>,</a:t>
                </a:r>
              </a:p>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𝑡</m:t>
                      </m:r>
                      <m:r>
                        <m:rPr>
                          <m:aln/>
                        </m:rPr>
                        <a:rPr lang="en-AU" sz="1800" i="1">
                          <a:latin typeface="Cambria Math" panose="02040503050406030204" pitchFamily="18" charset="0"/>
                        </a:rPr>
                        <m:t>=</m:t>
                      </m:r>
                      <m:r>
                        <a:rPr lang="en-AU" sz="1800" i="1">
                          <a:latin typeface="Cambria Math" panose="02040503050406030204" pitchFamily="18" charset="0"/>
                        </a:rPr>
                        <m:t>2</m:t>
                      </m:r>
                      <m:d>
                        <m:dPr>
                          <m:ctrlPr>
                            <a:rPr lang="en-AU" sz="1800" i="1">
                              <a:latin typeface="Cambria Math" panose="02040503050406030204" pitchFamily="18" charset="0"/>
                            </a:rPr>
                          </m:ctrlPr>
                        </m:dPr>
                        <m:e>
                          <m:r>
                            <a:rPr lang="en-AU" sz="1800" i="1">
                              <a:latin typeface="Cambria Math" panose="02040503050406030204" pitchFamily="18" charset="0"/>
                            </a:rPr>
                            <m:t>24</m:t>
                          </m:r>
                        </m:e>
                      </m:d>
                      <m:r>
                        <a:rPr lang="en-AU" sz="1800" i="1">
                          <a:latin typeface="Cambria Math" panose="02040503050406030204" pitchFamily="18" charset="0"/>
                        </a:rPr>
                        <m:t>−20</m:t>
                      </m:r>
                    </m:oMath>
                    <m:oMath xmlns:m="http://schemas.openxmlformats.org/officeDocument/2006/math">
                      <m:r>
                        <m:rPr>
                          <m:aln/>
                        </m:rPr>
                        <a:rPr lang="en-AU" sz="1800" i="1">
                          <a:latin typeface="Cambria Math" panose="02040503050406030204" pitchFamily="18" charset="0"/>
                        </a:rPr>
                        <m:t>=</m:t>
                      </m:r>
                      <m:r>
                        <a:rPr lang="en-AU" sz="1800" i="1">
                          <a:latin typeface="Cambria Math" panose="02040503050406030204" pitchFamily="18" charset="0"/>
                        </a:rPr>
                        <m:t>28</m:t>
                      </m:r>
                    </m:oMath>
                  </m:oMathPara>
                </a14:m>
                <a:endParaRPr lang="en-AU" sz="1800" dirty="0"/>
              </a:p>
              <a:p>
                <a14:m>
                  <m:oMath xmlns:m="http://schemas.openxmlformats.org/officeDocument/2006/math">
                    <m:r>
                      <a:rPr lang="en-AU" sz="1800" i="1">
                        <a:latin typeface="Cambria Math" panose="02040503050406030204" pitchFamily="18" charset="0"/>
                        <a:ea typeface="Cambria Math" panose="02040503050406030204" pitchFamily="18" charset="0"/>
                      </a:rPr>
                      <m:t>∴</m:t>
                    </m:r>
                  </m:oMath>
                </a14:m>
                <a:r>
                  <a:rPr lang="en-AU" sz="1800" dirty="0"/>
                  <a:t> The samples will be at </a:t>
                </a:r>
                <a14:m>
                  <m:oMath xmlns:m="http://schemas.openxmlformats.org/officeDocument/2006/math">
                    <m:r>
                      <a:rPr lang="en-AU" sz="1800" i="1">
                        <a:latin typeface="Cambria Math" panose="02040503050406030204" pitchFamily="18" charset="0"/>
                      </a:rPr>
                      <m:t>28</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𝐶</m:t>
                    </m:r>
                  </m:oMath>
                </a14:m>
                <a:r>
                  <a:rPr lang="en-AU" sz="1800" dirty="0"/>
                  <a:t> after </a:t>
                </a:r>
                <a14:m>
                  <m:oMath xmlns:m="http://schemas.openxmlformats.org/officeDocument/2006/math">
                    <m:r>
                      <a:rPr lang="en-AU" sz="1800" i="1">
                        <a:latin typeface="Cambria Math" panose="02040503050406030204" pitchFamily="18" charset="0"/>
                      </a:rPr>
                      <m:t>24</m:t>
                    </m:r>
                  </m:oMath>
                </a14:m>
                <a:r>
                  <a:rPr lang="en-AU" sz="1800" dirty="0"/>
                  <a:t> hours</a:t>
                </a:r>
              </a:p>
            </p:txBody>
          </p:sp>
        </mc:Choice>
        <mc:Fallback xmlns="">
          <p:sp>
            <p:nvSpPr>
              <p:cNvPr id="9" name="TextBox 8">
                <a:extLst>
                  <a:ext uri="{FF2B5EF4-FFF2-40B4-BE49-F238E27FC236}">
                    <a16:creationId xmlns:a16="http://schemas.microsoft.com/office/drawing/2014/main" id="{E20AD6B1-EC0E-235A-10EB-C4413DF481DD}"/>
                  </a:ext>
                </a:extLst>
              </p:cNvPr>
              <p:cNvSpPr txBox="1">
                <a:spLocks noRot="1" noChangeAspect="1" noMove="1" noResize="1" noEditPoints="1" noAdjustHandles="1" noChangeArrowheads="1" noChangeShapeType="1" noTextEdit="1"/>
              </p:cNvSpPr>
              <p:nvPr/>
            </p:nvSpPr>
            <p:spPr>
              <a:xfrm>
                <a:off x="366891" y="2821570"/>
                <a:ext cx="4526326" cy="2277269"/>
              </a:xfrm>
              <a:prstGeom prst="rect">
                <a:avLst/>
              </a:prstGeom>
              <a:blipFill>
                <a:blip r:embed="rId5"/>
                <a:stretch>
                  <a:fillRect l="-3096" t="-3485" r="-2423"/>
                </a:stretch>
              </a:blipFill>
            </p:spPr>
            <p:txBody>
              <a:bodyPr/>
              <a:lstStyle/>
              <a:p>
                <a:r>
                  <a:rPr lang="en-AU">
                    <a:noFill/>
                  </a:rPr>
                  <a:t> </a:t>
                </a:r>
              </a:p>
            </p:txBody>
          </p:sp>
        </mc:Fallback>
      </mc:AlternateContent>
      <p:cxnSp>
        <p:nvCxnSpPr>
          <p:cNvPr id="10" name="Straight Connector 9" descr="A red dashed line representing a run of 10.">
            <a:extLst>
              <a:ext uri="{FF2B5EF4-FFF2-40B4-BE49-F238E27FC236}">
                <a16:creationId xmlns:a16="http://schemas.microsoft.com/office/drawing/2014/main" id="{7813F0F8-A977-A7F1-5246-541595668BD7}"/>
              </a:ext>
            </a:extLst>
          </p:cNvPr>
          <p:cNvCxnSpPr/>
          <p:nvPr/>
        </p:nvCxnSpPr>
        <p:spPr>
          <a:xfrm>
            <a:off x="6904813" y="4152492"/>
            <a:ext cx="2952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C4E9CAB-2E7C-880D-B89E-21918CCFEC02}"/>
                  </a:ext>
                </a:extLst>
              </p:cNvPr>
              <p:cNvSpPr txBox="1"/>
              <p:nvPr/>
            </p:nvSpPr>
            <p:spPr>
              <a:xfrm>
                <a:off x="8058150" y="3779278"/>
                <a:ext cx="1000125" cy="271385"/>
              </a:xfrm>
              <a:prstGeom prst="rect">
                <a:avLst/>
              </a:prstGeom>
              <a:solidFill>
                <a:schemeClr val="bg1"/>
              </a:solidFill>
              <a:ln>
                <a:noFill/>
              </a:ln>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rgbClr val="FF0000"/>
                          </a:solidFill>
                          <a:latin typeface="Cambria Math" panose="02040503050406030204" pitchFamily="18" charset="0"/>
                        </a:rPr>
                        <m:t>𝑟𝑢𝑛</m:t>
                      </m:r>
                      <m:r>
                        <a:rPr lang="en-AU" sz="1800" b="0" i="1" smtClean="0">
                          <a:solidFill>
                            <a:srgbClr val="FF0000"/>
                          </a:solidFill>
                          <a:latin typeface="Cambria Math" panose="02040503050406030204" pitchFamily="18" charset="0"/>
                        </a:rPr>
                        <m:t>=10</m:t>
                      </m:r>
                    </m:oMath>
                  </m:oMathPara>
                </a14:m>
                <a:endParaRPr lang="en-AU" sz="1800" dirty="0">
                  <a:solidFill>
                    <a:srgbClr val="FF0000"/>
                  </a:solidFill>
                </a:endParaRPr>
              </a:p>
            </p:txBody>
          </p:sp>
        </mc:Choice>
        <mc:Fallback xmlns="">
          <p:sp>
            <p:nvSpPr>
              <p:cNvPr id="11" name="TextBox 10">
                <a:extLst>
                  <a:ext uri="{FF2B5EF4-FFF2-40B4-BE49-F238E27FC236}">
                    <a16:creationId xmlns:a16="http://schemas.microsoft.com/office/drawing/2014/main" id="{6C4E9CAB-2E7C-880D-B89E-21918CCFEC02}"/>
                  </a:ext>
                </a:extLst>
              </p:cNvPr>
              <p:cNvSpPr txBox="1">
                <a:spLocks noRot="1" noChangeAspect="1" noMove="1" noResize="1" noEditPoints="1" noAdjustHandles="1" noChangeArrowheads="1" noChangeShapeType="1" noTextEdit="1"/>
              </p:cNvSpPr>
              <p:nvPr/>
            </p:nvSpPr>
            <p:spPr>
              <a:xfrm>
                <a:off x="8058150" y="3779278"/>
                <a:ext cx="1000125" cy="271385"/>
              </a:xfrm>
              <a:prstGeom prst="rect">
                <a:avLst/>
              </a:prstGeom>
              <a:blipFill>
                <a:blip r:embed="rId6"/>
                <a:stretch>
                  <a:fillRect l="-2439" r="-4268" b="-11364"/>
                </a:stretch>
              </a:blipFill>
              <a:ln>
                <a:noFill/>
              </a:ln>
            </p:spPr>
            <p:txBody>
              <a:bodyPr/>
              <a:lstStyle/>
              <a:p>
                <a:r>
                  <a:rPr lang="en-AU">
                    <a:noFill/>
                  </a:rPr>
                  <a:t> </a:t>
                </a:r>
              </a:p>
            </p:txBody>
          </p:sp>
        </mc:Fallback>
      </mc:AlternateContent>
      <p:cxnSp>
        <p:nvCxnSpPr>
          <p:cNvPr id="6" name="Straight Connector 5" descr="A red dashed line representing a rise of 20.">
            <a:extLst>
              <a:ext uri="{FF2B5EF4-FFF2-40B4-BE49-F238E27FC236}">
                <a16:creationId xmlns:a16="http://schemas.microsoft.com/office/drawing/2014/main" id="{7C60F6E0-4D67-E2CD-9BCD-755F7F0E5B61}"/>
              </a:ext>
            </a:extLst>
          </p:cNvPr>
          <p:cNvCxnSpPr/>
          <p:nvPr/>
        </p:nvCxnSpPr>
        <p:spPr>
          <a:xfrm>
            <a:off x="9792758" y="2375278"/>
            <a:ext cx="0" cy="1764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EE5C6B3-496F-11AA-1244-C664D60CE90A}"/>
                  </a:ext>
                </a:extLst>
              </p:cNvPr>
              <p:cNvSpPr txBox="1"/>
              <p:nvPr/>
            </p:nvSpPr>
            <p:spPr>
              <a:xfrm>
                <a:off x="9951368" y="3087052"/>
                <a:ext cx="1000125" cy="271385"/>
              </a:xfrm>
              <a:prstGeom prst="rect">
                <a:avLst/>
              </a:prstGeom>
              <a:solidFill>
                <a:schemeClr val="bg1"/>
              </a:solidFill>
              <a:ln>
                <a:noFill/>
              </a:ln>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rgbClr val="FF0000"/>
                          </a:solidFill>
                          <a:latin typeface="Cambria Math" panose="02040503050406030204" pitchFamily="18" charset="0"/>
                        </a:rPr>
                        <m:t>𝑟𝑖𝑠𝑒</m:t>
                      </m:r>
                      <m:r>
                        <a:rPr lang="en-AU" sz="1800" b="0" i="1" smtClean="0">
                          <a:solidFill>
                            <a:srgbClr val="FF0000"/>
                          </a:solidFill>
                          <a:latin typeface="Cambria Math" panose="02040503050406030204" pitchFamily="18" charset="0"/>
                        </a:rPr>
                        <m:t>=20</m:t>
                      </m:r>
                    </m:oMath>
                  </m:oMathPara>
                </a14:m>
                <a:endParaRPr lang="en-AU" sz="1800" dirty="0">
                  <a:solidFill>
                    <a:srgbClr val="FF0000"/>
                  </a:solidFill>
                </a:endParaRPr>
              </a:p>
            </p:txBody>
          </p:sp>
        </mc:Choice>
        <mc:Fallback xmlns="">
          <p:sp>
            <p:nvSpPr>
              <p:cNvPr id="14" name="TextBox 13">
                <a:extLst>
                  <a:ext uri="{FF2B5EF4-FFF2-40B4-BE49-F238E27FC236}">
                    <a16:creationId xmlns:a16="http://schemas.microsoft.com/office/drawing/2014/main" id="{1EE5C6B3-496F-11AA-1244-C664D60CE90A}"/>
                  </a:ext>
                </a:extLst>
              </p:cNvPr>
              <p:cNvSpPr txBox="1">
                <a:spLocks noRot="1" noChangeAspect="1" noMove="1" noResize="1" noEditPoints="1" noAdjustHandles="1" noChangeArrowheads="1" noChangeShapeType="1" noTextEdit="1"/>
              </p:cNvSpPr>
              <p:nvPr/>
            </p:nvSpPr>
            <p:spPr>
              <a:xfrm>
                <a:off x="9951368" y="3087052"/>
                <a:ext cx="1000125" cy="271385"/>
              </a:xfrm>
              <a:prstGeom prst="rect">
                <a:avLst/>
              </a:prstGeom>
              <a:blipFill>
                <a:blip r:embed="rId7"/>
                <a:stretch>
                  <a:fillRect l="-6667" r="-6061" b="-11111"/>
                </a:stretch>
              </a:blipFill>
              <a:ln>
                <a:noFill/>
              </a:ln>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C387097C-37B7-4B47-1492-1E52B192E4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308159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7135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model linear relationships.</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interpret the features of linear relationships in a variety of contexts.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determine the 𝑦-intercept and gradient from the equation of a straight line.</a:t>
            </a:r>
          </a:p>
          <a:p>
            <a:pPr marL="342900" indent="-342900">
              <a:lnSpc>
                <a:spcPct val="150000"/>
              </a:lnSpc>
              <a:spcAft>
                <a:spcPts val="600"/>
              </a:spcAft>
              <a:buFont typeface="Arial"/>
              <a:buChar char="•"/>
            </a:pPr>
            <a:r>
              <a:rPr lang="en-AU" sz="2000" dirty="0">
                <a:cs typeface="Arial" panose="020B0604020202020204" pitchFamily="34" charset="0"/>
              </a:rPr>
              <a:t>I can construct a straight-line graph from an equation.</a:t>
            </a:r>
          </a:p>
          <a:p>
            <a:pPr marL="342900" indent="-342900">
              <a:lnSpc>
                <a:spcPct val="150000"/>
              </a:lnSpc>
              <a:spcAft>
                <a:spcPts val="600"/>
              </a:spcAft>
              <a:buFont typeface="Arial"/>
              <a:buChar char="•"/>
            </a:pPr>
            <a:r>
              <a:rPr lang="en-AU" sz="2000" dirty="0">
                <a:cs typeface="Arial" panose="020B0604020202020204" pitchFamily="34" charset="0"/>
              </a:rPr>
              <a:t>I can identify the 𝑦-intercept of the graph of a straight line.</a:t>
            </a:r>
          </a:p>
          <a:p>
            <a:pPr marL="342900" indent="-342900">
              <a:lnSpc>
                <a:spcPct val="150000"/>
              </a:lnSpc>
              <a:spcAft>
                <a:spcPts val="600"/>
              </a:spcAft>
              <a:buFont typeface="Arial"/>
              <a:buChar char="•"/>
            </a:pPr>
            <a:r>
              <a:rPr lang="en-AU" sz="2000" dirty="0">
                <a:cs typeface="Arial" panose="020B0604020202020204" pitchFamily="34" charset="0"/>
              </a:rPr>
              <a:t>I can identify the gradient of the graph of a straight line.</a:t>
            </a:r>
          </a:p>
          <a:p>
            <a:pPr marL="342900" indent="-342900">
              <a:lnSpc>
                <a:spcPct val="150000"/>
              </a:lnSpc>
              <a:spcAft>
                <a:spcPts val="600"/>
              </a:spcAft>
              <a:buFont typeface="Arial"/>
              <a:buChar char="•"/>
            </a:pPr>
            <a:r>
              <a:rPr lang="en-AU" sz="2000" dirty="0">
                <a:cs typeface="Arial" panose="020B0604020202020204" pitchFamily="34" charset="0"/>
              </a:rPr>
              <a:t>I can represent a scenario with an equation or a graph of a straight line.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99026F-F3A5-AE3C-B1B7-60D631FE7A57}"/>
              </a:ext>
            </a:extLst>
          </p:cNvPr>
          <p:cNvSpPr>
            <a:spLocks noGrp="1"/>
          </p:cNvSpPr>
          <p:nvPr>
            <p:ph type="title"/>
          </p:nvPr>
        </p:nvSpPr>
        <p:spPr/>
        <p:txBody>
          <a:bodyPr/>
          <a:lstStyle/>
          <a:p>
            <a:r>
              <a:rPr lang="en-AU" dirty="0"/>
              <a:t>Catering companies</a:t>
            </a:r>
          </a:p>
        </p:txBody>
      </p:sp>
      <p:sp>
        <p:nvSpPr>
          <p:cNvPr id="4" name="Text Placeholder 3">
            <a:extLst>
              <a:ext uri="{FF2B5EF4-FFF2-40B4-BE49-F238E27FC236}">
                <a16:creationId xmlns:a16="http://schemas.microsoft.com/office/drawing/2014/main" id="{7D25ECC3-C25F-FBB4-0DC2-4F710DB42E74}"/>
              </a:ext>
            </a:extLst>
          </p:cNvPr>
          <p:cNvSpPr>
            <a:spLocks noGrp="1"/>
          </p:cNvSpPr>
          <p:nvPr>
            <p:ph type="body" sz="quarter" idx="18"/>
          </p:nvPr>
        </p:nvSpPr>
        <p:spPr/>
        <p:txBody>
          <a:bodyPr/>
          <a:lstStyle/>
          <a:p>
            <a:r>
              <a:rPr lang="en-AU" dirty="0"/>
              <a:t>Which company should they choose?</a:t>
            </a:r>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C1EE8DB4-8BFA-09C4-EA6C-1E5DBC9317F3}"/>
                  </a:ext>
                </a:extLst>
              </p:cNvPr>
              <p:cNvSpPr/>
              <p:nvPr/>
            </p:nvSpPr>
            <p:spPr>
              <a:xfrm>
                <a:off x="348000" y="1607162"/>
                <a:ext cx="3708000" cy="2556103"/>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AU" sz="2200" dirty="0">
                    <a:solidFill>
                      <a:schemeClr val="tx1"/>
                    </a:solidFill>
                  </a:rPr>
                  <a:t>Cooee Catering</a:t>
                </a:r>
              </a:p>
              <a:p>
                <a:pPr algn="ctr">
                  <a:spcAft>
                    <a:spcPts val="1200"/>
                  </a:spcAft>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𝐶</m:t>
                      </m:r>
                      <m:r>
                        <a:rPr lang="en-AU" b="0" i="1" smtClean="0">
                          <a:solidFill>
                            <a:schemeClr val="tx1"/>
                          </a:solidFill>
                          <a:latin typeface="Cambria Math" panose="02040503050406030204" pitchFamily="18" charset="0"/>
                        </a:rPr>
                        <m:t>=40</m:t>
                      </m:r>
                      <m:r>
                        <a:rPr lang="en-AU" b="0" i="1" smtClean="0">
                          <a:solidFill>
                            <a:schemeClr val="tx1"/>
                          </a:solidFill>
                          <a:latin typeface="Cambria Math" panose="02040503050406030204" pitchFamily="18" charset="0"/>
                        </a:rPr>
                        <m:t>𝑛</m:t>
                      </m:r>
                      <m:r>
                        <a:rPr lang="en-AU" b="0" i="1" smtClean="0">
                          <a:solidFill>
                            <a:schemeClr val="tx1"/>
                          </a:solidFill>
                          <a:latin typeface="Cambria Math" panose="02040503050406030204" pitchFamily="18" charset="0"/>
                        </a:rPr>
                        <m:t>+1500</m:t>
                      </m:r>
                    </m:oMath>
                  </m:oMathPara>
                </a14:m>
                <a:endParaRPr lang="en-AU" b="0" dirty="0">
                  <a:solidFill>
                    <a:schemeClr val="tx1"/>
                  </a:solidFill>
                </a:endParaRPr>
              </a:p>
              <a:p>
                <a:pPr>
                  <a:spcAft>
                    <a:spcPts val="1200"/>
                  </a:spcAft>
                </a:pPr>
                <a14:m>
                  <m:oMath xmlns:m="http://schemas.openxmlformats.org/officeDocument/2006/math">
                    <m:r>
                      <a:rPr lang="en-AU" sz="1800" b="0" i="1" smtClean="0">
                        <a:solidFill>
                          <a:schemeClr val="tx1"/>
                        </a:solidFill>
                        <a:latin typeface="Cambria Math" panose="02040503050406030204" pitchFamily="18" charset="0"/>
                      </a:rPr>
                      <m:t>𝐶</m:t>
                    </m:r>
                  </m:oMath>
                </a14:m>
                <a:r>
                  <a:rPr lang="en-AU" sz="1800" b="0" i="1" dirty="0">
                    <a:solidFill>
                      <a:schemeClr val="tx1"/>
                    </a:solidFill>
                    <a:latin typeface="Cambria Math" panose="02040503050406030204" pitchFamily="18" charset="0"/>
                  </a:rPr>
                  <a:t> </a:t>
                </a:r>
                <a:r>
                  <a:rPr lang="en-AU" sz="1800" b="0" dirty="0">
                    <a:solidFill>
                      <a:schemeClr val="tx1"/>
                    </a:solidFill>
                    <a:latin typeface="Cambria Math" panose="02040503050406030204" pitchFamily="18" charset="0"/>
                  </a:rPr>
                  <a:t>is the total cost</a:t>
                </a:r>
                <a:r>
                  <a:rPr lang="en-AU" sz="1800" b="0" i="1" dirty="0">
                    <a:solidFill>
                      <a:schemeClr val="tx1"/>
                    </a:solidFill>
                    <a:latin typeface="Cambria Math" panose="02040503050406030204" pitchFamily="18" charset="0"/>
                  </a:rPr>
                  <a:t> </a:t>
                </a:r>
              </a:p>
              <a:p>
                <a:pPr>
                  <a:spcAft>
                    <a:spcPts val="1200"/>
                  </a:spcAft>
                </a:pPr>
                <a14:m>
                  <m:oMath xmlns:m="http://schemas.openxmlformats.org/officeDocument/2006/math">
                    <m:r>
                      <a:rPr lang="en-AU" sz="1800" b="0" i="1" smtClean="0">
                        <a:solidFill>
                          <a:schemeClr val="tx1"/>
                        </a:solidFill>
                        <a:latin typeface="Cambria Math" panose="02040503050406030204" pitchFamily="18" charset="0"/>
                      </a:rPr>
                      <m:t>𝑛</m:t>
                    </m:r>
                  </m:oMath>
                </a14:m>
                <a:r>
                  <a:rPr lang="en-AU" sz="1800" dirty="0">
                    <a:solidFill>
                      <a:schemeClr val="tx1"/>
                    </a:solidFill>
                  </a:rPr>
                  <a:t> is the number of people</a:t>
                </a:r>
              </a:p>
            </p:txBody>
          </p:sp>
        </mc:Choice>
        <mc:Fallback xmlns="">
          <p:sp>
            <p:nvSpPr>
              <p:cNvPr id="10" name="Rectangle: Rounded Corners 9">
                <a:extLst>
                  <a:ext uri="{FF2B5EF4-FFF2-40B4-BE49-F238E27FC236}">
                    <a16:creationId xmlns:a16="http://schemas.microsoft.com/office/drawing/2014/main" id="{C1EE8DB4-8BFA-09C4-EA6C-1E5DBC9317F3}"/>
                  </a:ext>
                </a:extLst>
              </p:cNvPr>
              <p:cNvSpPr>
                <a:spLocks noRot="1" noChangeAspect="1" noMove="1" noResize="1" noEditPoints="1" noAdjustHandles="1" noChangeArrowheads="1" noChangeShapeType="1" noTextEdit="1"/>
              </p:cNvSpPr>
              <p:nvPr/>
            </p:nvSpPr>
            <p:spPr>
              <a:xfrm>
                <a:off x="348000" y="1607162"/>
                <a:ext cx="3708000" cy="2556103"/>
              </a:xfrm>
              <a:prstGeom prst="roundRect">
                <a:avLst/>
              </a:prstGeom>
              <a:blipFill>
                <a:blip r:embed="rId2"/>
                <a:stretch>
                  <a:fillRect/>
                </a:stretch>
              </a:blipFill>
              <a:ln w="57150">
                <a:solidFill>
                  <a:schemeClr val="accent1"/>
                </a:solidFill>
              </a:ln>
            </p:spPr>
            <p:txBody>
              <a:bodyPr/>
              <a:lstStyle/>
              <a:p>
                <a:r>
                  <a:rPr lang="en-AU">
                    <a:noFill/>
                  </a:rPr>
                  <a:t> </a:t>
                </a:r>
              </a:p>
            </p:txBody>
          </p:sp>
        </mc:Fallback>
      </mc:AlternateContent>
      <p:sp>
        <p:nvSpPr>
          <p:cNvPr id="14" name="Rectangle: Rounded Corners 13">
            <a:extLst>
              <a:ext uri="{FF2B5EF4-FFF2-40B4-BE49-F238E27FC236}">
                <a16:creationId xmlns:a16="http://schemas.microsoft.com/office/drawing/2014/main" id="{905CDA30-5683-9539-DCED-D3D453D8EC40}"/>
              </a:ext>
            </a:extLst>
          </p:cNvPr>
          <p:cNvSpPr/>
          <p:nvPr/>
        </p:nvSpPr>
        <p:spPr>
          <a:xfrm>
            <a:off x="271800" y="4630995"/>
            <a:ext cx="4064226" cy="18670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dirty="0"/>
              <a:t>Nae is hosting a party for 60 guests. Dan is hosting an event for 40 people.</a:t>
            </a:r>
          </a:p>
        </p:txBody>
      </p:sp>
      <p:sp>
        <p:nvSpPr>
          <p:cNvPr id="5" name="TextBox 4">
            <a:extLst>
              <a:ext uri="{FF2B5EF4-FFF2-40B4-BE49-F238E27FC236}">
                <a16:creationId xmlns:a16="http://schemas.microsoft.com/office/drawing/2014/main" id="{B2CAB52A-65B5-44C0-AC5B-9C0C81CC8EDB}"/>
              </a:ext>
            </a:extLst>
          </p:cNvPr>
          <p:cNvSpPr txBox="1"/>
          <p:nvPr/>
        </p:nvSpPr>
        <p:spPr>
          <a:xfrm>
            <a:off x="4634121" y="3067863"/>
            <a:ext cx="638175" cy="428625"/>
          </a:xfrm>
          <a:prstGeom prst="rect">
            <a:avLst/>
          </a:prstGeom>
          <a:noFill/>
        </p:spPr>
        <p:txBody>
          <a:bodyPr wrap="square" lIns="0" tIns="0" rIns="0" bIns="0" rtlCol="0">
            <a:noAutofit/>
          </a:bodyPr>
          <a:lstStyle/>
          <a:p>
            <a:pPr algn="l"/>
            <a:r>
              <a:rPr lang="en-AU" sz="2800" dirty="0"/>
              <a:t>or</a:t>
            </a:r>
          </a:p>
        </p:txBody>
      </p:sp>
      <p:pic>
        <p:nvPicPr>
          <p:cNvPr id="13" name="Picture 12" descr="Line graph starting at 500 on the vertical access and extending in an upwards trend. The horizontal axis shows the number of peopl and the vertical axis shows the Cost.">
            <a:extLst>
              <a:ext uri="{FF2B5EF4-FFF2-40B4-BE49-F238E27FC236}">
                <a16:creationId xmlns:a16="http://schemas.microsoft.com/office/drawing/2014/main" id="{B9CEF88B-9E62-CE19-D087-3FCF1947380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386275" y="1216561"/>
            <a:ext cx="6300000" cy="4988479"/>
          </a:xfrm>
          <a:prstGeom prst="rect">
            <a:avLst/>
          </a:prstGeom>
          <a:ln w="57150">
            <a:solidFill>
              <a:srgbClr val="002060"/>
            </a:solidFill>
          </a:ln>
        </p:spPr>
      </p:pic>
      <p:sp>
        <p:nvSpPr>
          <p:cNvPr id="2" name="Slide Number Placeholder 1">
            <a:extLst>
              <a:ext uri="{FF2B5EF4-FFF2-40B4-BE49-F238E27FC236}">
                <a16:creationId xmlns:a16="http://schemas.microsoft.com/office/drawing/2014/main" id="{1454886D-3501-7160-D85D-11CED2FA571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dirty="0"/>
          </a:p>
        </p:txBody>
      </p:sp>
    </p:spTree>
    <p:extLst>
      <p:ext uri="{BB962C8B-B14F-4D97-AF65-F5344CB8AC3E}">
        <p14:creationId xmlns:p14="http://schemas.microsoft.com/office/powerpoint/2010/main" val="338012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9A94C0-A197-DFB5-AF94-AA2C76404455}"/>
              </a:ext>
            </a:extLst>
          </p:cNvPr>
          <p:cNvSpPr>
            <a:spLocks noGrp="1"/>
          </p:cNvSpPr>
          <p:nvPr>
            <p:ph type="title"/>
          </p:nvPr>
        </p:nvSpPr>
        <p:spPr/>
        <p:txBody>
          <a:bodyPr/>
          <a:lstStyle/>
          <a:p>
            <a:r>
              <a:rPr lang="en-AU" dirty="0"/>
              <a:t>Two truths and a lie</a:t>
            </a:r>
          </a:p>
        </p:txBody>
      </p:sp>
      <p:sp>
        <p:nvSpPr>
          <p:cNvPr id="4" name="Text Placeholder 3">
            <a:extLst>
              <a:ext uri="{FF2B5EF4-FFF2-40B4-BE49-F238E27FC236}">
                <a16:creationId xmlns:a16="http://schemas.microsoft.com/office/drawing/2014/main" id="{B8F1344B-A265-BF1C-EEB2-60C627BB4F79}"/>
              </a:ext>
            </a:extLst>
          </p:cNvPr>
          <p:cNvSpPr>
            <a:spLocks noGrp="1"/>
          </p:cNvSpPr>
          <p:nvPr>
            <p:ph type="body" sz="quarter" idx="18"/>
          </p:nvPr>
        </p:nvSpPr>
        <p:spPr/>
        <p:txBody>
          <a:bodyPr/>
          <a:lstStyle/>
          <a:p>
            <a:r>
              <a:rPr lang="en-AU" dirty="0"/>
              <a:t>Identify the lie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BBB064-2CAF-13E0-495E-D1F40496CA78}"/>
                  </a:ext>
                </a:extLst>
              </p:cNvPr>
              <p:cNvSpPr txBox="1"/>
              <p:nvPr/>
            </p:nvSpPr>
            <p:spPr>
              <a:xfrm>
                <a:off x="360000" y="1622418"/>
                <a:ext cx="4107225" cy="577850"/>
              </a:xfrm>
              <a:prstGeom prst="rect">
                <a:avLst/>
              </a:prstGeom>
              <a:noFill/>
            </p:spPr>
            <p:txBody>
              <a:bodyPr wrap="square">
                <a:spAutoFit/>
              </a:bodyPr>
              <a:lstStyle/>
              <a:p>
                <a:pPr lvl="0">
                  <a:lnSpc>
                    <a:spcPct val="150000"/>
                  </a:lnSpc>
                  <a:spcBef>
                    <a:spcPts val="1200"/>
                  </a:spcBef>
                  <a:spcAft>
                    <a:spcPts val="600"/>
                  </a:spcAft>
                </a:pPr>
                <a:r>
                  <a:rPr lang="en-AU" sz="2400" dirty="0">
                    <a:effectLst/>
                    <a:latin typeface="Arial" panose="020B0604020202020204" pitchFamily="34" charset="0"/>
                    <a:ea typeface="Calibri" panose="020F0502020204030204" pitchFamily="34" charset="0"/>
                  </a:rPr>
                  <a:t>For the equation </a:t>
                </a:r>
                <a14:m>
                  <m:oMath xmlns:m="http://schemas.openxmlformats.org/officeDocument/2006/math">
                    <m:r>
                      <a:rPr lang="en-AU" sz="2400" i="1">
                        <a:effectLst/>
                        <a:latin typeface="Cambria Math" panose="02040503050406030204" pitchFamily="18" charset="0"/>
                        <a:ea typeface="Calibri" panose="020F0502020204030204" pitchFamily="34" charset="0"/>
                      </a:rPr>
                      <m:t>𝑦</m:t>
                    </m:r>
                    <m:r>
                      <a:rPr lang="en-AU" sz="2400" i="1">
                        <a:effectLst/>
                        <a:latin typeface="Cambria Math" panose="02040503050406030204" pitchFamily="18" charset="0"/>
                        <a:ea typeface="Calibri" panose="020F0502020204030204" pitchFamily="34" charset="0"/>
                      </a:rPr>
                      <m:t>=3</m:t>
                    </m:r>
                    <m:r>
                      <a:rPr lang="en-AU" sz="2400" i="1">
                        <a:effectLst/>
                        <a:latin typeface="Cambria Math" panose="02040503050406030204" pitchFamily="18" charset="0"/>
                        <a:ea typeface="Calibri" panose="020F0502020204030204" pitchFamily="34" charset="0"/>
                      </a:rPr>
                      <m:t>𝑥</m:t>
                    </m:r>
                    <m:r>
                      <a:rPr lang="en-AU" sz="2400" i="1">
                        <a:effectLst/>
                        <a:latin typeface="Cambria Math" panose="02040503050406030204" pitchFamily="18" charset="0"/>
                        <a:ea typeface="Calibri" panose="020F0502020204030204" pitchFamily="34" charset="0"/>
                      </a:rPr>
                      <m:t>+4</m:t>
                    </m:r>
                  </m:oMath>
                </a14:m>
                <a:r>
                  <a:rPr lang="en-AU" sz="2400" dirty="0">
                    <a:effectLst/>
                    <a:latin typeface="Arial" panose="020B0604020202020204" pitchFamily="34" charset="0"/>
                    <a:ea typeface="Yu Mincho" panose="02020400000000000000" pitchFamily="18" charset="-128"/>
                  </a:rPr>
                  <a:t>:</a:t>
                </a:r>
                <a:endParaRPr lang="en-AU" sz="2400" dirty="0">
                  <a:effectLst/>
                  <a:latin typeface="Arial" panose="020B0604020202020204" pitchFamily="34" charset="0"/>
                  <a:ea typeface="Calibri" panose="020F0502020204030204" pitchFamily="34" charset="0"/>
                </a:endParaRPr>
              </a:p>
            </p:txBody>
          </p:sp>
        </mc:Choice>
        <mc:Fallback xmlns="">
          <p:sp>
            <p:nvSpPr>
              <p:cNvPr id="6" name="TextBox 5">
                <a:extLst>
                  <a:ext uri="{FF2B5EF4-FFF2-40B4-BE49-F238E27FC236}">
                    <a16:creationId xmlns:a16="http://schemas.microsoft.com/office/drawing/2014/main" id="{BBBBB064-2CAF-13E0-495E-D1F40496CA78}"/>
                  </a:ext>
                </a:extLst>
              </p:cNvPr>
              <p:cNvSpPr txBox="1">
                <a:spLocks noRot="1" noChangeAspect="1" noMove="1" noResize="1" noEditPoints="1" noAdjustHandles="1" noChangeArrowheads="1" noChangeShapeType="1" noTextEdit="1"/>
              </p:cNvSpPr>
              <p:nvPr/>
            </p:nvSpPr>
            <p:spPr>
              <a:xfrm>
                <a:off x="360000" y="1622418"/>
                <a:ext cx="4107225" cy="577850"/>
              </a:xfrm>
              <a:prstGeom prst="rect">
                <a:avLst/>
              </a:prstGeom>
              <a:blipFill>
                <a:blip r:embed="rId2"/>
                <a:stretch>
                  <a:fillRect l="-2226" b="-242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2782E4F-F278-F162-2559-4643C15F3C6E}"/>
                  </a:ext>
                </a:extLst>
              </p:cNvPr>
              <p:cNvSpPr txBox="1"/>
              <p:nvPr/>
            </p:nvSpPr>
            <p:spPr>
              <a:xfrm>
                <a:off x="360000" y="2736640"/>
                <a:ext cx="7410450" cy="2419047"/>
              </a:xfrm>
              <a:prstGeom prst="rect">
                <a:avLst/>
              </a:prstGeom>
              <a:noFill/>
            </p:spPr>
            <p:txBody>
              <a:bodyPr wrap="square" lIns="0" tIns="0" rIns="0" bIns="0" rtlCol="0">
                <a:noAutofit/>
              </a:bodyPr>
              <a:lstStyle/>
              <a:p>
                <a:pPr marL="457200" lvl="0" indent="-457200">
                  <a:lnSpc>
                    <a:spcPct val="200000"/>
                  </a:lnSpc>
                  <a:spcBef>
                    <a:spcPts val="1800"/>
                  </a:spcBef>
                  <a:spcAft>
                    <a:spcPts val="600"/>
                  </a:spcAft>
                  <a:buFont typeface="+mj-lt"/>
                  <a:buAutoNum type="alphaLcPeriod"/>
                </a:pPr>
                <a:r>
                  <a:rPr lang="en-AU" dirty="0">
                    <a:latin typeface="Arial" panose="020B0604020202020204" pitchFamily="34" charset="0"/>
                    <a:ea typeface="Calibri" panose="020F0502020204030204" pitchFamily="34" charset="0"/>
                  </a:rPr>
                  <a:t>The gradient is 3, the </a:t>
                </a:r>
                <a14:m>
                  <m:oMath xmlns:m="http://schemas.openxmlformats.org/officeDocument/2006/math">
                    <m:r>
                      <a:rPr lang="en-AU" i="1">
                        <a:latin typeface="Cambria Math" panose="02040503050406030204" pitchFamily="18" charset="0"/>
                        <a:ea typeface="Calibri" panose="020F0502020204030204" pitchFamily="34" charset="0"/>
                      </a:rPr>
                      <m:t>𝑦</m:t>
                    </m:r>
                  </m:oMath>
                </a14:m>
                <a:r>
                  <a:rPr lang="en-AU" dirty="0">
                    <a:latin typeface="Arial" panose="020B0604020202020204" pitchFamily="34" charset="0"/>
                    <a:ea typeface="Calibri" panose="020F0502020204030204" pitchFamily="34" charset="0"/>
                  </a:rPr>
                  <a:t>-intercept is 4.</a:t>
                </a:r>
              </a:p>
              <a:p>
                <a:pPr marL="457200" indent="-457200">
                  <a:lnSpc>
                    <a:spcPct val="200000"/>
                  </a:lnSpc>
                  <a:spcBef>
                    <a:spcPts val="1800"/>
                  </a:spcBef>
                  <a:spcAft>
                    <a:spcPts val="600"/>
                  </a:spcAft>
                  <a:buFont typeface="+mj-lt"/>
                  <a:buAutoNum type="alphaLcPeriod"/>
                </a:pPr>
                <a:r>
                  <a:rPr lang="en-AU" dirty="0">
                    <a:latin typeface="Arial" panose="020B0604020202020204" pitchFamily="34" charset="0"/>
                    <a:ea typeface="Calibri" panose="020F0502020204030204" pitchFamily="34" charset="0"/>
                  </a:rPr>
                  <a:t>The graph passes through the point </a:t>
                </a:r>
                <a14:m>
                  <m:oMath xmlns:m="http://schemas.openxmlformats.org/officeDocument/2006/math">
                    <m:r>
                      <a:rPr lang="en-AU" i="1">
                        <a:latin typeface="Cambria Math" panose="02040503050406030204" pitchFamily="18" charset="0"/>
                        <a:ea typeface="Calibri" panose="020F0502020204030204" pitchFamily="34" charset="0"/>
                      </a:rPr>
                      <m:t>(3, 7)</m:t>
                    </m:r>
                  </m:oMath>
                </a14:m>
                <a:r>
                  <a:rPr lang="en-AU" dirty="0">
                    <a:latin typeface="Arial" panose="020B0604020202020204" pitchFamily="34" charset="0"/>
                    <a:ea typeface="Yu Mincho" panose="02020400000000000000" pitchFamily="18" charset="-128"/>
                  </a:rPr>
                  <a:t>.</a:t>
                </a:r>
                <a:endParaRPr lang="en-AU" dirty="0">
                  <a:latin typeface="Arial" panose="020B0604020202020204" pitchFamily="34" charset="0"/>
                  <a:ea typeface="Calibri" panose="020F0502020204030204" pitchFamily="34" charset="0"/>
                </a:endParaRPr>
              </a:p>
              <a:p>
                <a:pPr marL="457200" indent="-457200">
                  <a:lnSpc>
                    <a:spcPct val="200000"/>
                  </a:lnSpc>
                  <a:spcBef>
                    <a:spcPts val="1800"/>
                  </a:spcBef>
                  <a:spcAft>
                    <a:spcPts val="600"/>
                  </a:spcAft>
                  <a:buFont typeface="+mj-lt"/>
                  <a:buAutoNum type="alphaLcPeriod"/>
                </a:pPr>
                <a:r>
                  <a:rPr lang="en-AU" dirty="0">
                    <a:latin typeface="Arial" panose="020B0604020202020204" pitchFamily="34" charset="0"/>
                    <a:ea typeface="Calibri" panose="020F0502020204030204" pitchFamily="34" charset="0"/>
                  </a:rPr>
                  <a:t>A table of values could be: </a:t>
                </a:r>
              </a:p>
              <a:p>
                <a:pPr marL="457200" lvl="0" indent="-457200">
                  <a:lnSpc>
                    <a:spcPct val="200000"/>
                  </a:lnSpc>
                  <a:spcBef>
                    <a:spcPts val="1800"/>
                  </a:spcBef>
                  <a:spcAft>
                    <a:spcPts val="600"/>
                  </a:spcAft>
                  <a:buFont typeface="+mj-lt"/>
                  <a:buAutoNum type="alphaLcPeriod"/>
                </a:pPr>
                <a:endParaRPr lang="en-AU" sz="1800" dirty="0">
                  <a:latin typeface="Arial" panose="020B0604020202020204" pitchFamily="34" charset="0"/>
                  <a:ea typeface="Calibri" panose="020F0502020204030204" pitchFamily="34" charset="0"/>
                </a:endParaRPr>
              </a:p>
            </p:txBody>
          </p:sp>
        </mc:Choice>
        <mc:Fallback xmlns="">
          <p:sp>
            <p:nvSpPr>
              <p:cNvPr id="8" name="TextBox 7">
                <a:extLst>
                  <a:ext uri="{FF2B5EF4-FFF2-40B4-BE49-F238E27FC236}">
                    <a16:creationId xmlns:a16="http://schemas.microsoft.com/office/drawing/2014/main" id="{02782E4F-F278-F162-2559-4643C15F3C6E}"/>
                  </a:ext>
                </a:extLst>
              </p:cNvPr>
              <p:cNvSpPr txBox="1">
                <a:spLocks noRot="1" noChangeAspect="1" noMove="1" noResize="1" noEditPoints="1" noAdjustHandles="1" noChangeArrowheads="1" noChangeShapeType="1" noTextEdit="1"/>
              </p:cNvSpPr>
              <p:nvPr/>
            </p:nvSpPr>
            <p:spPr>
              <a:xfrm>
                <a:off x="360000" y="2736640"/>
                <a:ext cx="7410450" cy="2419047"/>
              </a:xfrm>
              <a:prstGeom prst="rect">
                <a:avLst/>
              </a:prstGeom>
              <a:blipFill>
                <a:blip r:embed="rId3"/>
                <a:stretch>
                  <a:fillRect l="-2303" b="-1889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9" name="Table 8" descr="A table of values">
                <a:extLst>
                  <a:ext uri="{FF2B5EF4-FFF2-40B4-BE49-F238E27FC236}">
                    <a16:creationId xmlns:a16="http://schemas.microsoft.com/office/drawing/2014/main" id="{4E010CDD-6E9F-1741-29D1-12E47F9A7E43}"/>
                  </a:ext>
                </a:extLst>
              </p:cNvPr>
              <p:cNvGraphicFramePr>
                <a:graphicFrameLocks noGrp="1"/>
              </p:cNvGraphicFramePr>
              <p:nvPr>
                <p:extLst>
                  <p:ext uri="{D42A27DB-BD31-4B8C-83A1-F6EECF244321}">
                    <p14:modId xmlns:p14="http://schemas.microsoft.com/office/powerpoint/2010/main" val="3537731651"/>
                  </p:ext>
                </p:extLst>
              </p:nvPr>
            </p:nvGraphicFramePr>
            <p:xfrm>
              <a:off x="4559878" y="4950379"/>
              <a:ext cx="3825875" cy="741680"/>
            </p:xfrm>
            <a:graphic>
              <a:graphicData uri="http://schemas.openxmlformats.org/drawingml/2006/table">
                <a:tbl>
                  <a:tblPr firstRow="1" bandRow="1">
                    <a:tableStyleId>{5A111915-BE36-4E01-A7E5-04B1672EAD32}</a:tableStyleId>
                  </a:tblPr>
                  <a:tblGrid>
                    <a:gridCol w="863025">
                      <a:extLst>
                        <a:ext uri="{9D8B030D-6E8A-4147-A177-3AD203B41FA5}">
                          <a16:colId xmlns:a16="http://schemas.microsoft.com/office/drawing/2014/main" val="3929976601"/>
                        </a:ext>
                      </a:extLst>
                    </a:gridCol>
                    <a:gridCol w="934025">
                      <a:extLst>
                        <a:ext uri="{9D8B030D-6E8A-4147-A177-3AD203B41FA5}">
                          <a16:colId xmlns:a16="http://schemas.microsoft.com/office/drawing/2014/main" val="1096644977"/>
                        </a:ext>
                      </a:extLst>
                    </a:gridCol>
                    <a:gridCol w="1028700">
                      <a:extLst>
                        <a:ext uri="{9D8B030D-6E8A-4147-A177-3AD203B41FA5}">
                          <a16:colId xmlns:a16="http://schemas.microsoft.com/office/drawing/2014/main" val="3884072006"/>
                        </a:ext>
                      </a:extLst>
                    </a:gridCol>
                    <a:gridCol w="1000125">
                      <a:extLst>
                        <a:ext uri="{9D8B030D-6E8A-4147-A177-3AD203B41FA5}">
                          <a16:colId xmlns:a16="http://schemas.microsoft.com/office/drawing/2014/main" val="72451390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1" i="1" smtClean="0">
                                    <a:solidFill>
                                      <a:schemeClr val="tx1"/>
                                    </a:solidFill>
                                    <a:latin typeface="Cambria Math" panose="02040503050406030204" pitchFamily="18" charset="0"/>
                                  </a:rPr>
                                  <m:t>𝒙</m:t>
                                </m:r>
                              </m:oMath>
                            </m:oMathPara>
                          </a14:m>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−2</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2</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0956828"/>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𝑦</m:t>
                                </m:r>
                              </m:oMath>
                            </m:oMathPara>
                          </a14:m>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−2</m:t>
                                </m:r>
                              </m:oMath>
                            </m:oMathPara>
                          </a14:m>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4</m:t>
                                </m:r>
                              </m:oMath>
                            </m:oMathPara>
                          </a14:m>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m:t>
                                </m:r>
                              </m:oMath>
                            </m:oMathPara>
                          </a14:m>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1787702"/>
                      </a:ext>
                    </a:extLst>
                  </a:tr>
                </a:tbl>
              </a:graphicData>
            </a:graphic>
          </p:graphicFrame>
        </mc:Choice>
        <mc:Fallback xmlns="">
          <p:graphicFrame>
            <p:nvGraphicFramePr>
              <p:cNvPr id="9" name="Table 8" descr="A table of values">
                <a:extLst>
                  <a:ext uri="{FF2B5EF4-FFF2-40B4-BE49-F238E27FC236}">
                    <a16:creationId xmlns:a16="http://schemas.microsoft.com/office/drawing/2014/main" id="{4E010CDD-6E9F-1741-29D1-12E47F9A7E43}"/>
                  </a:ext>
                </a:extLst>
              </p:cNvPr>
              <p:cNvGraphicFramePr>
                <a:graphicFrameLocks noGrp="1"/>
              </p:cNvGraphicFramePr>
              <p:nvPr>
                <p:extLst>
                  <p:ext uri="{D42A27DB-BD31-4B8C-83A1-F6EECF244321}">
                    <p14:modId xmlns:p14="http://schemas.microsoft.com/office/powerpoint/2010/main" val="3537731651"/>
                  </p:ext>
                </p:extLst>
              </p:nvPr>
            </p:nvGraphicFramePr>
            <p:xfrm>
              <a:off x="4559878" y="4950379"/>
              <a:ext cx="3825875" cy="741680"/>
            </p:xfrm>
            <a:graphic>
              <a:graphicData uri="http://schemas.openxmlformats.org/drawingml/2006/table">
                <a:tbl>
                  <a:tblPr firstRow="1" bandRow="1">
                    <a:tableStyleId>{5A111915-BE36-4E01-A7E5-04B1672EAD32}</a:tableStyleId>
                  </a:tblPr>
                  <a:tblGrid>
                    <a:gridCol w="863025">
                      <a:extLst>
                        <a:ext uri="{9D8B030D-6E8A-4147-A177-3AD203B41FA5}">
                          <a16:colId xmlns:a16="http://schemas.microsoft.com/office/drawing/2014/main" val="3929976601"/>
                        </a:ext>
                      </a:extLst>
                    </a:gridCol>
                    <a:gridCol w="934025">
                      <a:extLst>
                        <a:ext uri="{9D8B030D-6E8A-4147-A177-3AD203B41FA5}">
                          <a16:colId xmlns:a16="http://schemas.microsoft.com/office/drawing/2014/main" val="1096644977"/>
                        </a:ext>
                      </a:extLst>
                    </a:gridCol>
                    <a:gridCol w="1028700">
                      <a:extLst>
                        <a:ext uri="{9D8B030D-6E8A-4147-A177-3AD203B41FA5}">
                          <a16:colId xmlns:a16="http://schemas.microsoft.com/office/drawing/2014/main" val="3884072006"/>
                        </a:ext>
                      </a:extLst>
                    </a:gridCol>
                    <a:gridCol w="1000125">
                      <a:extLst>
                        <a:ext uri="{9D8B030D-6E8A-4147-A177-3AD203B41FA5}">
                          <a16:colId xmlns:a16="http://schemas.microsoft.com/office/drawing/2014/main" val="724513909"/>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408" t="-1639" r="-343662" b="-10655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4118" t="-1639" r="-218954" b="-10655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75740" t="-1639" r="-98225" b="-10655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84146" t="-1639" r="-1220" b="-106557"/>
                          </a:stretch>
                        </a:blipFill>
                      </a:tcPr>
                    </a:tc>
                    <a:extLst>
                      <a:ext uri="{0D108BD9-81ED-4DB2-BD59-A6C34878D82A}">
                        <a16:rowId xmlns:a16="http://schemas.microsoft.com/office/drawing/2014/main" val="369095682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408" t="-101639" r="-343662" b="-655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4118" t="-101639" r="-218954" b="-655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75740" t="-101639" r="-98225" b="-655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84146" t="-101639" r="-1220" b="-6557"/>
                          </a:stretch>
                        </a:blipFill>
                      </a:tcPr>
                    </a:tc>
                    <a:extLst>
                      <a:ext uri="{0D108BD9-81ED-4DB2-BD59-A6C34878D82A}">
                        <a16:rowId xmlns:a16="http://schemas.microsoft.com/office/drawing/2014/main" val="881787702"/>
                      </a:ext>
                    </a:extLst>
                  </a:tr>
                </a:tbl>
              </a:graphicData>
            </a:graphic>
          </p:graphicFrame>
        </mc:Fallback>
      </mc:AlternateContent>
      <p:sp>
        <p:nvSpPr>
          <p:cNvPr id="2" name="Slide Number Placeholder 1">
            <a:extLst>
              <a:ext uri="{FF2B5EF4-FFF2-40B4-BE49-F238E27FC236}">
                <a16:creationId xmlns:a16="http://schemas.microsoft.com/office/drawing/2014/main" id="{474398BB-5C93-1D99-4D8D-E295F12ED8C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201685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7A9B77-4C52-4755-7A19-58CFC46CEBEA}"/>
              </a:ext>
            </a:extLst>
          </p:cNvPr>
          <p:cNvSpPr>
            <a:spLocks noGrp="1"/>
          </p:cNvSpPr>
          <p:nvPr>
            <p:ph type="title"/>
          </p:nvPr>
        </p:nvSpPr>
        <p:spPr/>
        <p:txBody>
          <a:bodyPr/>
          <a:lstStyle/>
          <a:p>
            <a:r>
              <a:rPr lang="en-AU" dirty="0"/>
              <a:t>Equation of a line</a:t>
            </a:r>
          </a:p>
        </p:txBody>
      </p:sp>
      <p:sp>
        <p:nvSpPr>
          <p:cNvPr id="7" name="TextBox 6">
            <a:extLst>
              <a:ext uri="{FF2B5EF4-FFF2-40B4-BE49-F238E27FC236}">
                <a16:creationId xmlns:a16="http://schemas.microsoft.com/office/drawing/2014/main" id="{48B41BD2-8A43-5C50-4EC4-375D2047B1DB}"/>
              </a:ext>
            </a:extLst>
          </p:cNvPr>
          <p:cNvSpPr txBox="1"/>
          <p:nvPr/>
        </p:nvSpPr>
        <p:spPr>
          <a:xfrm>
            <a:off x="360000" y="1000125"/>
            <a:ext cx="4070555" cy="392257"/>
          </a:xfrm>
          <a:prstGeom prst="rect">
            <a:avLst/>
          </a:prstGeom>
          <a:noFill/>
        </p:spPr>
        <p:txBody>
          <a:bodyPr wrap="square" lIns="0" tIns="0" rIns="0" bIns="0" rtlCol="0">
            <a:noAutofit/>
          </a:bodyPr>
          <a:lstStyle/>
          <a:p>
            <a:pPr algn="l"/>
            <a:r>
              <a:rPr lang="en-AU" dirty="0"/>
              <a:t>Consider the function shown.</a:t>
            </a:r>
          </a:p>
          <a:p>
            <a:pPr algn="l"/>
            <a:endParaRPr lang="en-AU" sz="1800" dirty="0"/>
          </a:p>
        </p:txBody>
      </p:sp>
      <p:pic>
        <p:nvPicPr>
          <p:cNvPr id="6" name="Picture 5" descr="The graph of a straight line that starts in the 2nd quadrant, passes through the 1st quadrant and ends in the 4th quadrant. ">
            <a:extLst>
              <a:ext uri="{FF2B5EF4-FFF2-40B4-BE49-F238E27FC236}">
                <a16:creationId xmlns:a16="http://schemas.microsoft.com/office/drawing/2014/main" id="{72912D94-1125-3C4F-1EEA-39ABDA0CEBAC}"/>
              </a:ext>
            </a:extLst>
          </p:cNvPr>
          <p:cNvPicPr>
            <a:picLocks noChangeAspect="1"/>
          </p:cNvPicPr>
          <p:nvPr/>
        </p:nvPicPr>
        <p:blipFill>
          <a:blip r:embed="rId2"/>
          <a:stretch>
            <a:fillRect/>
          </a:stretch>
        </p:blipFill>
        <p:spPr>
          <a:xfrm>
            <a:off x="360000" y="1724491"/>
            <a:ext cx="4805496" cy="4752000"/>
          </a:xfrm>
          <a:prstGeom prst="rect">
            <a:avLst/>
          </a:prstGeom>
        </p:spPr>
      </p:pic>
      <p:sp>
        <p:nvSpPr>
          <p:cNvPr id="8" name="TextBox 7">
            <a:extLst>
              <a:ext uri="{FF2B5EF4-FFF2-40B4-BE49-F238E27FC236}">
                <a16:creationId xmlns:a16="http://schemas.microsoft.com/office/drawing/2014/main" id="{F7BAB8C5-6DEC-C03E-EF8B-43418F9FA95D}"/>
              </a:ext>
            </a:extLst>
          </p:cNvPr>
          <p:cNvSpPr txBox="1"/>
          <p:nvPr/>
        </p:nvSpPr>
        <p:spPr>
          <a:xfrm>
            <a:off x="6534150" y="1876424"/>
            <a:ext cx="4589850" cy="1095375"/>
          </a:xfrm>
          <a:prstGeom prst="rect">
            <a:avLst/>
          </a:prstGeom>
          <a:noFill/>
        </p:spPr>
        <p:txBody>
          <a:bodyPr wrap="square" lIns="0" tIns="0" rIns="0" bIns="0" rtlCol="0">
            <a:noAutofit/>
          </a:bodyPr>
          <a:lstStyle/>
          <a:p>
            <a:pPr algn="l">
              <a:lnSpc>
                <a:spcPct val="150000"/>
              </a:lnSpc>
            </a:pPr>
            <a:r>
              <a:rPr lang="en-AU" dirty="0"/>
              <a:t>Which of the following could be the equation of this function?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AC1228B-3C9C-557B-BDEE-4A2A37A3FAF0}"/>
                  </a:ext>
                </a:extLst>
              </p:cNvPr>
              <p:cNvSpPr txBox="1"/>
              <p:nvPr/>
            </p:nvSpPr>
            <p:spPr>
              <a:xfrm>
                <a:off x="7183582" y="3457575"/>
                <a:ext cx="2827193" cy="2894734"/>
              </a:xfrm>
              <a:prstGeom prst="rect">
                <a:avLst/>
              </a:prstGeom>
              <a:noFill/>
            </p:spPr>
            <p:txBody>
              <a:bodyPr wrap="square" lIns="0" tIns="0" rIns="0" bIns="0" rtlCol="0">
                <a:noAutofit/>
              </a:bodyPr>
              <a:lstStyle/>
              <a:p>
                <a:pPr marL="342900" indent="-342900" algn="l">
                  <a:lnSpc>
                    <a:spcPct val="200000"/>
                  </a:lnSpc>
                  <a:buFont typeface="+mj-lt"/>
                  <a:buAutoNum type="arabicPeriod"/>
                </a:pPr>
                <a:r>
                  <a:rPr lang="en-AU" b="0" dirty="0"/>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+3</m:t>
                    </m:r>
                  </m:oMath>
                </a14:m>
                <a:endParaRPr lang="en-AU" b="0" dirty="0"/>
              </a:p>
              <a:p>
                <a:pPr marL="342900" indent="-342900" algn="l">
                  <a:lnSpc>
                    <a:spcPct val="200000"/>
                  </a:lnSpc>
                  <a:buFont typeface="+mj-lt"/>
                  <a:buAutoNum type="arabicPeriod"/>
                </a:pPr>
                <a:r>
                  <a:rPr lang="en-AU" b="0" dirty="0"/>
                  <a:t> </a:t>
                </a:r>
                <a14:m>
                  <m:oMath xmlns:m="http://schemas.openxmlformats.org/officeDocument/2006/math">
                    <m:r>
                      <a:rPr lang="en-AU" b="0" i="1" dirty="0" smtClean="0">
                        <a:latin typeface="Cambria Math" panose="02040503050406030204" pitchFamily="18" charset="0"/>
                      </a:rPr>
                      <m:t>𝑦</m:t>
                    </m:r>
                    <m:r>
                      <a:rPr lang="en-AU" i="1" dirty="0" smtClean="0">
                        <a:latin typeface="Cambria Math" panose="02040503050406030204" pitchFamily="18" charset="0"/>
                      </a:rPr>
                      <m:t>=2</m:t>
                    </m:r>
                    <m:r>
                      <a:rPr lang="en-AU" i="1" dirty="0" smtClean="0">
                        <a:latin typeface="Cambria Math" panose="02040503050406030204" pitchFamily="18" charset="0"/>
                      </a:rPr>
                      <m:t>𝑥</m:t>
                    </m:r>
                    <m:r>
                      <a:rPr lang="en-AU" i="1" dirty="0" smtClean="0">
                        <a:latin typeface="Cambria Math" panose="02040503050406030204" pitchFamily="18" charset="0"/>
                      </a:rPr>
                      <m:t>−3</m:t>
                    </m:r>
                  </m:oMath>
                </a14:m>
                <a:endParaRPr lang="en-AU" i="1" dirty="0">
                  <a:latin typeface="Cambria Math" panose="02040503050406030204" pitchFamily="18" charset="0"/>
                </a:endParaRPr>
              </a:p>
              <a:p>
                <a:pPr marL="342900" indent="-342900" algn="l">
                  <a:lnSpc>
                    <a:spcPct val="200000"/>
                  </a:lnSpc>
                  <a:buFont typeface="+mj-lt"/>
                  <a:buAutoNum type="arabicPeriod"/>
                </a:pPr>
                <a:r>
                  <a:rPr lang="en-AU" b="0" dirty="0"/>
                  <a:t> </a:t>
                </a:r>
                <a14:m>
                  <m:oMath xmlns:m="http://schemas.openxmlformats.org/officeDocument/2006/math">
                    <m:r>
                      <a:rPr lang="en-AU" b="0" i="1" dirty="0" smtClean="0">
                        <a:latin typeface="Cambria Math" panose="02040503050406030204" pitchFamily="18" charset="0"/>
                      </a:rPr>
                      <m:t>𝑦</m:t>
                    </m:r>
                    <m:r>
                      <a:rPr lang="en-AU" b="0" i="1" dirty="0" smtClean="0">
                        <a:latin typeface="Cambria Math" panose="02040503050406030204" pitchFamily="18" charset="0"/>
                      </a:rPr>
                      <m:t>=−2</m:t>
                    </m:r>
                    <m:r>
                      <a:rPr lang="en-AU" b="0" i="1" dirty="0" smtClean="0">
                        <a:latin typeface="Cambria Math" panose="02040503050406030204" pitchFamily="18" charset="0"/>
                      </a:rPr>
                      <m:t>𝑥</m:t>
                    </m:r>
                    <m:r>
                      <a:rPr lang="en-AU" b="0" i="1" dirty="0" smtClean="0">
                        <a:latin typeface="Cambria Math" panose="02040503050406030204" pitchFamily="18" charset="0"/>
                      </a:rPr>
                      <m:t>+3</m:t>
                    </m:r>
                  </m:oMath>
                </a14:m>
                <a:endParaRPr lang="en-AU" b="0" i="1" dirty="0">
                  <a:latin typeface="Cambria Math" panose="02040503050406030204" pitchFamily="18" charset="0"/>
                </a:endParaRPr>
              </a:p>
              <a:p>
                <a:pPr marL="342900" indent="-342900" algn="l">
                  <a:lnSpc>
                    <a:spcPct val="200000"/>
                  </a:lnSpc>
                  <a:buFont typeface="+mj-lt"/>
                  <a:buAutoNum type="arabicPeriod"/>
                </a:pPr>
                <a:r>
                  <a:rPr lang="en-AU" b="0" dirty="0"/>
                  <a:t> </a:t>
                </a:r>
                <a14:m>
                  <m:oMath xmlns:m="http://schemas.openxmlformats.org/officeDocument/2006/math">
                    <m:r>
                      <a:rPr lang="en-AU" b="0" i="1" dirty="0" smtClean="0">
                        <a:latin typeface="Cambria Math" panose="02040503050406030204" pitchFamily="18" charset="0"/>
                      </a:rPr>
                      <m:t>𝑦</m:t>
                    </m:r>
                    <m:r>
                      <a:rPr lang="en-AU" b="0" i="1" dirty="0" smtClean="0">
                        <a:latin typeface="Cambria Math" panose="02040503050406030204" pitchFamily="18" charset="0"/>
                      </a:rPr>
                      <m:t>=−2</m:t>
                    </m:r>
                    <m:r>
                      <a:rPr lang="en-AU" b="0" i="1" dirty="0" smtClean="0">
                        <a:latin typeface="Cambria Math" panose="02040503050406030204" pitchFamily="18" charset="0"/>
                      </a:rPr>
                      <m:t>𝑥</m:t>
                    </m:r>
                    <m:r>
                      <a:rPr lang="en-AU" b="0" i="1" dirty="0" smtClean="0">
                        <a:latin typeface="Cambria Math" panose="02040503050406030204" pitchFamily="18" charset="0"/>
                      </a:rPr>
                      <m:t>−3</m:t>
                    </m:r>
                  </m:oMath>
                </a14:m>
                <a:endParaRPr lang="en-AU" b="0" i="1" dirty="0">
                  <a:latin typeface="Cambria Math" panose="02040503050406030204" pitchFamily="18" charset="0"/>
                </a:endParaRPr>
              </a:p>
              <a:p>
                <a:pPr marL="342900" indent="-342900" algn="l">
                  <a:buFont typeface="+mj-lt"/>
                  <a:buAutoNum type="arabicPeriod"/>
                </a:pPr>
                <a:endParaRPr lang="en-AU" sz="1800" dirty="0"/>
              </a:p>
            </p:txBody>
          </p:sp>
        </mc:Choice>
        <mc:Fallback xmlns="">
          <p:sp>
            <p:nvSpPr>
              <p:cNvPr id="9" name="TextBox 8">
                <a:extLst>
                  <a:ext uri="{FF2B5EF4-FFF2-40B4-BE49-F238E27FC236}">
                    <a16:creationId xmlns:a16="http://schemas.microsoft.com/office/drawing/2014/main" id="{BAC1228B-3C9C-557B-BDEE-4A2A37A3FAF0}"/>
                  </a:ext>
                </a:extLst>
              </p:cNvPr>
              <p:cNvSpPr txBox="1">
                <a:spLocks noRot="1" noChangeAspect="1" noMove="1" noResize="1" noEditPoints="1" noAdjustHandles="1" noChangeArrowheads="1" noChangeShapeType="1" noTextEdit="1"/>
              </p:cNvSpPr>
              <p:nvPr/>
            </p:nvSpPr>
            <p:spPr>
              <a:xfrm>
                <a:off x="7183582" y="3457575"/>
                <a:ext cx="2827193" cy="2894734"/>
              </a:xfrm>
              <a:prstGeom prst="rect">
                <a:avLst/>
              </a:prstGeom>
              <a:blipFill>
                <a:blip r:embed="rId3"/>
                <a:stretch>
                  <a:fillRect l="-6034" b="-3158"/>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54DD047-89A9-4EE8-E42A-E454194E80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667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86D4B-29F7-A267-EDDA-3DA4A3E4ED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0EB59C1-921D-4A3C-D35D-2BBC6D834C86}"/>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265195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Pool Bright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rPr>
              <a:t>Cost of a pool</a:t>
            </a:r>
          </a:p>
        </p:txBody>
      </p:sp>
      <p:sp>
        <p:nvSpPr>
          <p:cNvPr id="2" name="Rectangle: Rounded Corners 1">
            <a:extLst>
              <a:ext uri="{FF2B5EF4-FFF2-40B4-BE49-F238E27FC236}">
                <a16:creationId xmlns:a16="http://schemas.microsoft.com/office/drawing/2014/main" id="{A1402B99-2D15-0F37-28E8-76B79927EA4B}"/>
              </a:ext>
            </a:extLst>
          </p:cNvPr>
          <p:cNvSpPr/>
          <p:nvPr/>
        </p:nvSpPr>
        <p:spPr>
          <a:xfrm>
            <a:off x="1581150" y="2363723"/>
            <a:ext cx="9029699" cy="2681064"/>
          </a:xfrm>
          <a:prstGeom prst="roundRect">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spcAft>
                <a:spcPts val="600"/>
              </a:spcAft>
            </a:pPr>
            <a:r>
              <a:rPr lang="en-AU" dirty="0">
                <a:solidFill>
                  <a:sysClr val="windowText" lastClr="000000"/>
                </a:solidFill>
              </a:rPr>
              <a:t>Jo is the manager of Pool Bright, a pool installation company. When potential customers enquire about the cost of installing a pool, Jo tells them that an approximate cost can be found by multiplying the length of the pool by $3000 and adding $10 000.</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Aqua Pools</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868220"/>
            <a:ext cx="2049825" cy="356423"/>
          </a:xfrm>
        </p:spPr>
        <p:txBody>
          <a:bodyPr/>
          <a:lstStyle/>
          <a:p>
            <a:r>
              <a:rPr lang="en-AU" dirty="0">
                <a:latin typeface="+mj-lt"/>
              </a:rPr>
              <a:t>Cost of a pool</a:t>
            </a:r>
          </a:p>
        </p:txBody>
      </p:sp>
      <p:pic>
        <p:nvPicPr>
          <p:cNvPr id="10" name="Picture 9" descr="A black and white Cartesian plane showing the top right quadrant. The horizontal axis is labelled as length and the vertical axis is labelled as cost. A red line with an arrow is shown from the point (0,20000) up, passing through the  point (10,35000).">
            <a:extLst>
              <a:ext uri="{FF2B5EF4-FFF2-40B4-BE49-F238E27FC236}">
                <a16:creationId xmlns:a16="http://schemas.microsoft.com/office/drawing/2014/main" id="{8E8D3F05-800F-693D-0543-E5BE76338FD4}"/>
              </a:ext>
            </a:extLst>
          </p:cNvPr>
          <p:cNvPicPr>
            <a:picLocks noChangeAspect="1"/>
          </p:cNvPicPr>
          <p:nvPr/>
        </p:nvPicPr>
        <p:blipFill>
          <a:blip r:embed="rId3"/>
          <a:stretch>
            <a:fillRect/>
          </a:stretch>
        </p:blipFill>
        <p:spPr>
          <a:xfrm>
            <a:off x="391691" y="1268437"/>
            <a:ext cx="8826954" cy="5397777"/>
          </a:xfrm>
          <a:prstGeom prst="rect">
            <a:avLst/>
          </a:prstGeom>
        </p:spPr>
      </p:pic>
      <p:sp>
        <p:nvSpPr>
          <p:cNvPr id="7" name="Speech Bubble: Rectangle with Corners Rounded 6">
            <a:extLst>
              <a:ext uri="{FF2B5EF4-FFF2-40B4-BE49-F238E27FC236}">
                <a16:creationId xmlns:a16="http://schemas.microsoft.com/office/drawing/2014/main" id="{C47F11B8-00B1-025A-844D-D61D7EA15E6B}"/>
              </a:ext>
            </a:extLst>
          </p:cNvPr>
          <p:cNvSpPr/>
          <p:nvPr/>
        </p:nvSpPr>
        <p:spPr>
          <a:xfrm>
            <a:off x="1846716" y="4509536"/>
            <a:ext cx="2569368" cy="1280436"/>
          </a:xfrm>
          <a:prstGeom prst="wedgeRoundRectCallout">
            <a:avLst>
              <a:gd name="adj1" fmla="val -62331"/>
              <a:gd name="adj2" fmla="val -9159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does this point represent?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1EFDA7F-E7C1-5D90-7204-13543DB37667}"/>
                  </a:ext>
                </a:extLst>
              </p:cNvPr>
              <p:cNvSpPr txBox="1"/>
              <p:nvPr/>
            </p:nvSpPr>
            <p:spPr>
              <a:xfrm>
                <a:off x="1649380" y="4053703"/>
                <a:ext cx="2647950" cy="356422"/>
              </a:xfrm>
              <a:prstGeom prst="rect">
                <a:avLst/>
              </a:prstGeom>
              <a:solidFill>
                <a:schemeClr val="bg1"/>
              </a:solidFill>
              <a:ln>
                <a:noFill/>
              </a:ln>
            </p:spPr>
            <p:txBody>
              <a:bodyPr wrap="square" lIns="0" tIns="0" rIns="0" bIns="0" rtlCol="0">
                <a:noAutofit/>
              </a:bodyPr>
              <a:lstStyle/>
              <a:p>
                <a:pPr algn="l"/>
                <a:r>
                  <a:rPr lang="en-AU" sz="1800" b="0" dirty="0"/>
                  <a:t>The </a:t>
                </a:r>
                <a14:m>
                  <m:oMath xmlns:m="http://schemas.openxmlformats.org/officeDocument/2006/math">
                    <m:r>
                      <a:rPr lang="en-AU" sz="1800" b="0" i="1" smtClean="0">
                        <a:latin typeface="Cambria Math" panose="02040503050406030204" pitchFamily="18" charset="0"/>
                      </a:rPr>
                      <m:t>𝑦</m:t>
                    </m:r>
                  </m:oMath>
                </a14:m>
                <a:r>
                  <a:rPr lang="en-AU" sz="1800" dirty="0"/>
                  <a:t>-intercept is </a:t>
                </a:r>
                <a14:m>
                  <m:oMath xmlns:m="http://schemas.openxmlformats.org/officeDocument/2006/math">
                    <m:r>
                      <a:rPr lang="en-AU" sz="1800" b="0" i="1" smtClean="0">
                        <a:latin typeface="Cambria Math" panose="02040503050406030204" pitchFamily="18" charset="0"/>
                      </a:rPr>
                      <m:t>20 000</m:t>
                    </m:r>
                  </m:oMath>
                </a14:m>
                <a:r>
                  <a:rPr lang="en-AU" sz="1800" dirty="0"/>
                  <a:t> </a:t>
                </a:r>
              </a:p>
            </p:txBody>
          </p:sp>
        </mc:Choice>
        <mc:Fallback xmlns="">
          <p:sp>
            <p:nvSpPr>
              <p:cNvPr id="16" name="TextBox 15">
                <a:extLst>
                  <a:ext uri="{FF2B5EF4-FFF2-40B4-BE49-F238E27FC236}">
                    <a16:creationId xmlns:a16="http://schemas.microsoft.com/office/drawing/2014/main" id="{B1EFDA7F-E7C1-5D90-7204-13543DB37667}"/>
                  </a:ext>
                </a:extLst>
              </p:cNvPr>
              <p:cNvSpPr txBox="1">
                <a:spLocks noRot="1" noChangeAspect="1" noMove="1" noResize="1" noEditPoints="1" noAdjustHandles="1" noChangeArrowheads="1" noChangeShapeType="1" noTextEdit="1"/>
              </p:cNvSpPr>
              <p:nvPr/>
            </p:nvSpPr>
            <p:spPr>
              <a:xfrm>
                <a:off x="1649380" y="4053703"/>
                <a:ext cx="2647950" cy="356422"/>
              </a:xfrm>
              <a:prstGeom prst="rect">
                <a:avLst/>
              </a:prstGeom>
              <a:blipFill>
                <a:blip r:embed="rId7"/>
                <a:stretch>
                  <a:fillRect l="-5530" t="-22414" b="-17241"/>
                </a:stretch>
              </a:blipFill>
              <a:ln>
                <a:noFill/>
              </a:ln>
            </p:spPr>
            <p:txBody>
              <a:bodyPr/>
              <a:lstStyle/>
              <a:p>
                <a:r>
                  <a:rPr lang="en-AU">
                    <a:noFill/>
                  </a:rPr>
                  <a:t> </a:t>
                </a:r>
              </a:p>
            </p:txBody>
          </p:sp>
        </mc:Fallback>
      </mc:AlternateContent>
      <p:grpSp>
        <p:nvGrpSpPr>
          <p:cNvPr id="15" name="Group 14" descr="A dotted right angled triangle that has been drawn onto the graph to show how to calculate the gradient, using rise over run. ">
            <a:extLst>
              <a:ext uri="{FF2B5EF4-FFF2-40B4-BE49-F238E27FC236}">
                <a16:creationId xmlns:a16="http://schemas.microsoft.com/office/drawing/2014/main" id="{26857D1A-C045-0EF7-6611-ED138E331F82}"/>
              </a:ext>
            </a:extLst>
          </p:cNvPr>
          <p:cNvGrpSpPr/>
          <p:nvPr/>
        </p:nvGrpSpPr>
        <p:grpSpPr>
          <a:xfrm>
            <a:off x="1501656" y="2350421"/>
            <a:ext cx="7530905" cy="2028773"/>
            <a:chOff x="2050298" y="2350421"/>
            <a:chExt cx="7530905" cy="2028773"/>
          </a:xfrm>
        </p:grpSpPr>
        <p:cxnSp>
          <p:nvCxnSpPr>
            <p:cNvPr id="9" name="Straight Connector 8" descr="A red vertical dashed line at 10 metres in length, going from $20000 to $35000.">
              <a:extLst>
                <a:ext uri="{FF2B5EF4-FFF2-40B4-BE49-F238E27FC236}">
                  <a16:creationId xmlns:a16="http://schemas.microsoft.com/office/drawing/2014/main" id="{8387261F-C788-47D2-D548-7DA8E67699B5}"/>
                </a:ext>
              </a:extLst>
            </p:cNvPr>
            <p:cNvCxnSpPr/>
            <p:nvPr/>
          </p:nvCxnSpPr>
          <p:spPr>
            <a:xfrm flipV="1">
              <a:off x="8088632" y="2350421"/>
              <a:ext cx="0" cy="1584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descr="A red horizontal dashed line at $20000, from 0 to 10 metres in length.">
              <a:extLst>
                <a:ext uri="{FF2B5EF4-FFF2-40B4-BE49-F238E27FC236}">
                  <a16:creationId xmlns:a16="http://schemas.microsoft.com/office/drawing/2014/main" id="{EDEC2E95-6938-2D08-8B23-6163BB6B3777}"/>
                </a:ext>
              </a:extLst>
            </p:cNvPr>
            <p:cNvCxnSpPr/>
            <p:nvPr/>
          </p:nvCxnSpPr>
          <p:spPr>
            <a:xfrm>
              <a:off x="2050298" y="3948299"/>
              <a:ext cx="6048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5C76F1C-CA72-8AAA-1B6C-F924527B915A}"/>
                    </a:ext>
                  </a:extLst>
                </p:cNvPr>
                <p:cNvSpPr txBox="1"/>
                <p:nvPr/>
              </p:nvSpPr>
              <p:spPr>
                <a:xfrm>
                  <a:off x="4964726" y="4017247"/>
                  <a:ext cx="1266825" cy="361947"/>
                </a:xfrm>
                <a:prstGeom prst="rect">
                  <a:avLst/>
                </a:prstGeom>
                <a:solidFill>
                  <a:schemeClr val="bg1"/>
                </a:solidFill>
                <a:ln>
                  <a:noFill/>
                </a:ln>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𝑟𝑢𝑛</m:t>
                        </m:r>
                        <m:r>
                          <a:rPr lang="en-AU" sz="1800" b="0" i="1" smtClean="0">
                            <a:latin typeface="Cambria Math" panose="02040503050406030204" pitchFamily="18" charset="0"/>
                          </a:rPr>
                          <m:t>=10</m:t>
                        </m:r>
                      </m:oMath>
                    </m:oMathPara>
                  </a14:m>
                  <a:endParaRPr lang="en-AU" sz="1800" dirty="0"/>
                </a:p>
              </p:txBody>
            </p:sp>
          </mc:Choice>
          <mc:Fallback xmlns="">
            <p:sp>
              <p:nvSpPr>
                <p:cNvPr id="12" name="TextBox 11">
                  <a:extLst>
                    <a:ext uri="{FF2B5EF4-FFF2-40B4-BE49-F238E27FC236}">
                      <a16:creationId xmlns:a16="http://schemas.microsoft.com/office/drawing/2014/main" id="{B5C76F1C-CA72-8AAA-1B6C-F924527B915A}"/>
                    </a:ext>
                  </a:extLst>
                </p:cNvPr>
                <p:cNvSpPr txBox="1">
                  <a:spLocks noRot="1" noChangeAspect="1" noMove="1" noResize="1" noEditPoints="1" noAdjustHandles="1" noChangeArrowheads="1" noChangeShapeType="1" noTextEdit="1"/>
                </p:cNvSpPr>
                <p:nvPr/>
              </p:nvSpPr>
              <p:spPr>
                <a:xfrm>
                  <a:off x="4964726" y="4017247"/>
                  <a:ext cx="1266825" cy="361947"/>
                </a:xfrm>
                <a:prstGeom prst="rect">
                  <a:avLst/>
                </a:prstGeom>
                <a:blipFill>
                  <a:blip r:embed="rId5"/>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DFD7C93-723A-8575-8394-CAFC5C12FCCC}"/>
                    </a:ext>
                  </a:extLst>
                </p:cNvPr>
                <p:cNvSpPr txBox="1"/>
                <p:nvPr/>
              </p:nvSpPr>
              <p:spPr>
                <a:xfrm>
                  <a:off x="8167991" y="2988533"/>
                  <a:ext cx="1413212" cy="361947"/>
                </a:xfrm>
                <a:prstGeom prst="rect">
                  <a:avLst/>
                </a:prstGeom>
                <a:solidFill>
                  <a:schemeClr val="bg1"/>
                </a:solidFill>
                <a:ln>
                  <a:noFill/>
                </a:ln>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𝑟𝑖𝑠𝑒</m:t>
                        </m:r>
                        <m:r>
                          <a:rPr lang="en-AU" sz="1800" b="0" i="1" smtClean="0">
                            <a:latin typeface="Cambria Math" panose="02040503050406030204" pitchFamily="18" charset="0"/>
                          </a:rPr>
                          <m:t>=15 000</m:t>
                        </m:r>
                      </m:oMath>
                    </m:oMathPara>
                  </a14:m>
                  <a:endParaRPr lang="en-AU" sz="1800" dirty="0"/>
                </a:p>
              </p:txBody>
            </p:sp>
          </mc:Choice>
          <mc:Fallback xmlns="">
            <p:sp>
              <p:nvSpPr>
                <p:cNvPr id="14" name="TextBox 13">
                  <a:extLst>
                    <a:ext uri="{FF2B5EF4-FFF2-40B4-BE49-F238E27FC236}">
                      <a16:creationId xmlns:a16="http://schemas.microsoft.com/office/drawing/2014/main" id="{DDFD7C93-723A-8575-8394-CAFC5C12FCCC}"/>
                    </a:ext>
                  </a:extLst>
                </p:cNvPr>
                <p:cNvSpPr txBox="1">
                  <a:spLocks noRot="1" noChangeAspect="1" noMove="1" noResize="1" noEditPoints="1" noAdjustHandles="1" noChangeArrowheads="1" noChangeShapeType="1" noTextEdit="1"/>
                </p:cNvSpPr>
                <p:nvPr/>
              </p:nvSpPr>
              <p:spPr>
                <a:xfrm>
                  <a:off x="8167991" y="2988533"/>
                  <a:ext cx="1413212" cy="361947"/>
                </a:xfrm>
                <a:prstGeom prst="rect">
                  <a:avLst/>
                </a:prstGeom>
                <a:blipFill>
                  <a:blip r:embed="rId6"/>
                  <a:stretch>
                    <a:fillRect l="-5172" r="-4741"/>
                  </a:stretch>
                </a:blipFill>
                <a:ln>
                  <a:noFill/>
                </a:ln>
              </p:spPr>
              <p:txBody>
                <a:bodyPr/>
                <a:lstStyle/>
                <a:p>
                  <a:r>
                    <a:rPr lang="en-AU">
                      <a:noFill/>
                    </a:rPr>
                    <a:t> </a:t>
                  </a:r>
                </a:p>
              </p:txBody>
            </p:sp>
          </mc:Fallback>
        </mc:AlternateContent>
      </p:grpSp>
      <p:sp>
        <p:nvSpPr>
          <p:cNvPr id="19" name="Speech Bubble: Rectangle with Corners Rounded 18">
            <a:extLst>
              <a:ext uri="{FF2B5EF4-FFF2-40B4-BE49-F238E27FC236}">
                <a16:creationId xmlns:a16="http://schemas.microsoft.com/office/drawing/2014/main" id="{4CAF876F-71E1-5E0A-4622-CFF03946F44A}"/>
              </a:ext>
            </a:extLst>
          </p:cNvPr>
          <p:cNvSpPr/>
          <p:nvPr/>
        </p:nvSpPr>
        <p:spPr>
          <a:xfrm>
            <a:off x="6385038" y="676943"/>
            <a:ext cx="1940917" cy="1111026"/>
          </a:xfrm>
          <a:prstGeom prst="wedgeRoundRectCallout">
            <a:avLst>
              <a:gd name="adj1" fmla="val 11391"/>
              <a:gd name="adj2" fmla="val 927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was this point chosen?</a:t>
            </a:r>
          </a:p>
        </p:txBody>
      </p:sp>
      <p:sp>
        <p:nvSpPr>
          <p:cNvPr id="6" name="Speech Bubble: Rectangle with Corners Rounded 5">
            <a:extLst>
              <a:ext uri="{FF2B5EF4-FFF2-40B4-BE49-F238E27FC236}">
                <a16:creationId xmlns:a16="http://schemas.microsoft.com/office/drawing/2014/main" id="{CA392440-A4D9-81E0-5EEA-1FC390FD4C55}"/>
              </a:ext>
            </a:extLst>
          </p:cNvPr>
          <p:cNvSpPr/>
          <p:nvPr/>
        </p:nvSpPr>
        <p:spPr>
          <a:xfrm>
            <a:off x="9218645" y="580978"/>
            <a:ext cx="2138714" cy="1515930"/>
          </a:xfrm>
          <a:prstGeom prst="wedgeRoundRectCallout">
            <a:avLst>
              <a:gd name="adj1" fmla="val -79888"/>
              <a:gd name="adj2" fmla="val 335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How can we use the graph to find the gradient?</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9BE4B7E-8090-A227-756C-A508A4E5EDB8}"/>
                  </a:ext>
                </a:extLst>
              </p:cNvPr>
              <p:cNvSpPr txBox="1"/>
              <p:nvPr/>
            </p:nvSpPr>
            <p:spPr>
              <a:xfrm>
                <a:off x="8913195" y="2173827"/>
                <a:ext cx="2508492" cy="1974223"/>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𝑔𝑟𝑎𝑑𝑖𝑒𝑛𝑡</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𝑟𝑖𝑠𝑒</m:t>
                          </m:r>
                        </m:num>
                        <m:den>
                          <m:r>
                            <a:rPr lang="en-AU" sz="1800" b="0" i="1" smtClean="0">
                              <a:latin typeface="Cambria Math" panose="02040503050406030204" pitchFamily="18" charset="0"/>
                            </a:rPr>
                            <m:t>𝑟𝑢𝑛</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15 000</m:t>
                          </m:r>
                        </m:num>
                        <m:den>
                          <m:r>
                            <a:rPr lang="en-AU" sz="1800" b="0" i="1" smtClean="0">
                              <a:latin typeface="Cambria Math" panose="02040503050406030204" pitchFamily="18" charset="0"/>
                            </a:rPr>
                            <m:t>10</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1500</m:t>
                      </m:r>
                    </m:oMath>
                  </m:oMathPara>
                </a14:m>
                <a:endParaRPr lang="en-AU" sz="1800" dirty="0"/>
              </a:p>
            </p:txBody>
          </p:sp>
        </mc:Choice>
        <mc:Fallback xmlns="">
          <p:sp>
            <p:nvSpPr>
              <p:cNvPr id="17" name="TextBox 16">
                <a:extLst>
                  <a:ext uri="{FF2B5EF4-FFF2-40B4-BE49-F238E27FC236}">
                    <a16:creationId xmlns:a16="http://schemas.microsoft.com/office/drawing/2014/main" id="{89BE4B7E-8090-A227-756C-A508A4E5EDB8}"/>
                  </a:ext>
                </a:extLst>
              </p:cNvPr>
              <p:cNvSpPr txBox="1">
                <a:spLocks noRot="1" noChangeAspect="1" noMove="1" noResize="1" noEditPoints="1" noAdjustHandles="1" noChangeArrowheads="1" noChangeShapeType="1" noTextEdit="1"/>
              </p:cNvSpPr>
              <p:nvPr/>
            </p:nvSpPr>
            <p:spPr>
              <a:xfrm>
                <a:off x="8913195" y="2173827"/>
                <a:ext cx="2508492" cy="1974223"/>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A12B2746-3616-7EFA-640F-96E3FD719383}"/>
                  </a:ext>
                </a:extLst>
              </p:cNvPr>
              <p:cNvSpPr/>
              <p:nvPr/>
            </p:nvSpPr>
            <p:spPr>
              <a:xfrm>
                <a:off x="8569792" y="4379194"/>
                <a:ext cx="3195298" cy="1515930"/>
              </a:xfrm>
              <a:prstGeom prst="wedgeRoundRectCallout">
                <a:avLst>
                  <a:gd name="adj1" fmla="val -69935"/>
                  <a:gd name="adj2" fmla="val 199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AU" dirty="0"/>
                  <a:t>How do we create the equation of the straight line in the form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𝑚𝑥</m:t>
                    </m:r>
                    <m:r>
                      <a:rPr lang="en-AU" b="0" i="1" smtClean="0">
                        <a:latin typeface="Cambria Math" panose="02040503050406030204" pitchFamily="18" charset="0"/>
                      </a:rPr>
                      <m:t>+</m:t>
                    </m:r>
                    <m:r>
                      <a:rPr lang="en-AU" b="0" i="1" smtClean="0">
                        <a:latin typeface="Cambria Math" panose="02040503050406030204" pitchFamily="18" charset="0"/>
                      </a:rPr>
                      <m:t>𝑐</m:t>
                    </m:r>
                  </m:oMath>
                </a14:m>
                <a:r>
                  <a:rPr lang="en-AU" dirty="0"/>
                  <a:t>?</a:t>
                </a:r>
              </a:p>
            </p:txBody>
          </p:sp>
        </mc:Choice>
        <mc:Fallback xmlns="">
          <p:sp>
            <p:nvSpPr>
              <p:cNvPr id="2" name="Speech Bubble: Rectangle with Corners Rounded 1">
                <a:extLst>
                  <a:ext uri="{FF2B5EF4-FFF2-40B4-BE49-F238E27FC236}">
                    <a16:creationId xmlns:a16="http://schemas.microsoft.com/office/drawing/2014/main" id="{A12B2746-3616-7EFA-640F-96E3FD719383}"/>
                  </a:ext>
                </a:extLst>
              </p:cNvPr>
              <p:cNvSpPr>
                <a:spLocks noRot="1" noChangeAspect="1" noMove="1" noResize="1" noEditPoints="1" noAdjustHandles="1" noChangeArrowheads="1" noChangeShapeType="1" noTextEdit="1"/>
              </p:cNvSpPr>
              <p:nvPr/>
            </p:nvSpPr>
            <p:spPr>
              <a:xfrm>
                <a:off x="8569792" y="4379194"/>
                <a:ext cx="3195298" cy="1515930"/>
              </a:xfrm>
              <a:prstGeom prst="wedgeRoundRectCallout">
                <a:avLst>
                  <a:gd name="adj1" fmla="val -69935"/>
                  <a:gd name="adj2" fmla="val 19986"/>
                  <a:gd name="adj3" fmla="val 16667"/>
                </a:avLst>
              </a:prstGeom>
              <a:blipFill>
                <a:blip r:embed="rId4"/>
                <a:stretch>
                  <a:fillRect t="-3586" b="-1035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BC274A1-2C8B-6F46-A657-A8769B5216EB}"/>
                  </a:ext>
                </a:extLst>
              </p:cNvPr>
              <p:cNvSpPr txBox="1"/>
              <p:nvPr/>
            </p:nvSpPr>
            <p:spPr>
              <a:xfrm>
                <a:off x="3234984" y="1331383"/>
                <a:ext cx="2362200" cy="797687"/>
              </a:xfrm>
              <a:prstGeom prst="rect">
                <a:avLst/>
              </a:prstGeom>
              <a:solidFill>
                <a:schemeClr val="bg1"/>
              </a:solidFill>
            </p:spPr>
            <p:txBody>
              <a:bodyPr wrap="square" lIns="0" tIns="0" rIns="0" bIns="0" rtlCol="0">
                <a:noAutofit/>
              </a:bodyPr>
              <a:lstStyle/>
              <a:p>
                <a:pPr algn="l">
                  <a:lnSpc>
                    <a:spcPct val="150000"/>
                  </a:lnSpc>
                </a:pPr>
                <a:r>
                  <a:rPr lang="en-AU" sz="1800" dirty="0"/>
                  <a:t>Equation of the line:</a:t>
                </a:r>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=1500</m:t>
                      </m:r>
                      <m:r>
                        <a:rPr lang="en-AU" sz="1800" b="0" i="1" smtClean="0">
                          <a:latin typeface="Cambria Math" panose="02040503050406030204" pitchFamily="18" charset="0"/>
                        </a:rPr>
                        <m:t>𝑥</m:t>
                      </m:r>
                      <m:r>
                        <a:rPr lang="en-AU" sz="1800" b="0" i="1" smtClean="0">
                          <a:latin typeface="Cambria Math" panose="02040503050406030204" pitchFamily="18" charset="0"/>
                        </a:rPr>
                        <m:t>+20 000</m:t>
                      </m:r>
                    </m:oMath>
                  </m:oMathPara>
                </a14:m>
                <a:endParaRPr lang="en-AU" sz="1800" dirty="0"/>
              </a:p>
            </p:txBody>
          </p:sp>
        </mc:Choice>
        <mc:Fallback xmlns="">
          <p:sp>
            <p:nvSpPr>
              <p:cNvPr id="18" name="TextBox 17">
                <a:extLst>
                  <a:ext uri="{FF2B5EF4-FFF2-40B4-BE49-F238E27FC236}">
                    <a16:creationId xmlns:a16="http://schemas.microsoft.com/office/drawing/2014/main" id="{9BC274A1-2C8B-6F46-A657-A8769B5216EB}"/>
                  </a:ext>
                </a:extLst>
              </p:cNvPr>
              <p:cNvSpPr txBox="1">
                <a:spLocks noRot="1" noChangeAspect="1" noMove="1" noResize="1" noEditPoints="1" noAdjustHandles="1" noChangeArrowheads="1" noChangeShapeType="1" noTextEdit="1"/>
              </p:cNvSpPr>
              <p:nvPr/>
            </p:nvSpPr>
            <p:spPr>
              <a:xfrm>
                <a:off x="3234984" y="1331383"/>
                <a:ext cx="2362200" cy="797687"/>
              </a:xfrm>
              <a:prstGeom prst="rect">
                <a:avLst/>
              </a:prstGeom>
              <a:blipFill>
                <a:blip r:embed="rId9"/>
                <a:stretch>
                  <a:fillRect l="-6202"/>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6" grpId="0" animBg="1"/>
      <p:bldP spid="19" grpId="0" animBg="1"/>
      <p:bldP spid="19" grpId="1" animBg="1"/>
      <p:bldP spid="6" grpId="0" animBg="1"/>
      <p:bldP spid="6" grpId="1" animBg="1"/>
      <p:bldP spid="17" grpId="0"/>
      <p:bldP spid="2"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99D06-708D-98F2-7C3F-9E2AD59C19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E7D192-32E3-C903-3E1D-0749E009723E}"/>
              </a:ext>
            </a:extLst>
          </p:cNvPr>
          <p:cNvSpPr>
            <a:spLocks noGrp="1"/>
          </p:cNvSpPr>
          <p:nvPr>
            <p:ph type="title"/>
          </p:nvPr>
        </p:nvSpPr>
        <p:spPr/>
        <p:txBody>
          <a:bodyPr/>
          <a:lstStyle/>
          <a:p>
            <a:r>
              <a:rPr lang="en-AU" dirty="0">
                <a:latin typeface="+mj-lt"/>
              </a:rPr>
              <a:t>Pool Bright (2)</a:t>
            </a:r>
          </a:p>
        </p:txBody>
      </p:sp>
      <p:sp>
        <p:nvSpPr>
          <p:cNvPr id="13" name="Text Placeholder 12">
            <a:extLst>
              <a:ext uri="{FF2B5EF4-FFF2-40B4-BE49-F238E27FC236}">
                <a16:creationId xmlns:a16="http://schemas.microsoft.com/office/drawing/2014/main" id="{5B3B3171-661F-93D8-DD89-53483A1DDE5F}"/>
              </a:ext>
            </a:extLst>
          </p:cNvPr>
          <p:cNvSpPr>
            <a:spLocks noGrp="1"/>
          </p:cNvSpPr>
          <p:nvPr>
            <p:ph type="body" sz="quarter" idx="18"/>
          </p:nvPr>
        </p:nvSpPr>
        <p:spPr>
          <a:xfrm>
            <a:off x="360000" y="982520"/>
            <a:ext cx="11483998" cy="356423"/>
          </a:xfrm>
        </p:spPr>
        <p:txBody>
          <a:bodyPr/>
          <a:lstStyle/>
          <a:p>
            <a:r>
              <a:rPr lang="en-AU" dirty="0">
                <a:latin typeface="+mj-lt"/>
              </a:rPr>
              <a:t>Increased cost of materials</a:t>
            </a:r>
          </a:p>
        </p:txBody>
      </p:sp>
      <p:sp>
        <p:nvSpPr>
          <p:cNvPr id="2" name="Rectangle: Rounded Corners 1">
            <a:extLst>
              <a:ext uri="{FF2B5EF4-FFF2-40B4-BE49-F238E27FC236}">
                <a16:creationId xmlns:a16="http://schemas.microsoft.com/office/drawing/2014/main" id="{52694D3C-16A3-307B-C194-0BBBF5E16BD4}"/>
              </a:ext>
            </a:extLst>
          </p:cNvPr>
          <p:cNvSpPr/>
          <p:nvPr/>
        </p:nvSpPr>
        <p:spPr>
          <a:xfrm>
            <a:off x="1138237" y="1920377"/>
            <a:ext cx="9915525" cy="3271614"/>
          </a:xfrm>
          <a:prstGeom prst="roundRect">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ysClr val="windowText" lastClr="000000"/>
                </a:solidFill>
              </a:rPr>
              <a:t>The cost of materials to install the pool has increased and Jo, the manager of Pool Bright, needs to pass the costs on to the customer. </a:t>
            </a:r>
          </a:p>
          <a:p>
            <a:pPr>
              <a:lnSpc>
                <a:spcPct val="150000"/>
              </a:lnSpc>
            </a:pPr>
            <a:r>
              <a:rPr lang="en-US" dirty="0">
                <a:solidFill>
                  <a:sysClr val="windowText" lastClr="000000"/>
                </a:solidFill>
              </a:rPr>
              <a:t>Potential customers are now told that an approximate cost can be found by multiplying the length of the pool they’d like by $4000 and adding $10 000.</a:t>
            </a:r>
            <a:endParaRPr lang="en-AU" dirty="0">
              <a:solidFill>
                <a:sysClr val="windowText" lastClr="000000"/>
              </a:solidFill>
            </a:endParaRPr>
          </a:p>
        </p:txBody>
      </p:sp>
      <p:sp>
        <p:nvSpPr>
          <p:cNvPr id="3" name="Slide Number Placeholder 2">
            <a:extLst>
              <a:ext uri="{FF2B5EF4-FFF2-40B4-BE49-F238E27FC236}">
                <a16:creationId xmlns:a16="http://schemas.microsoft.com/office/drawing/2014/main" id="{85DE5864-7D03-39DA-1FB6-F41EDE56B85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28548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1832</Words>
  <Application>Microsoft Office PowerPoint</Application>
  <PresentationFormat>Widescreen</PresentationFormat>
  <Paragraphs>222</Paragraphs>
  <Slides>22</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Cambria Math</vt:lpstr>
      <vt:lpstr>Times New Roman</vt:lpstr>
      <vt:lpstr>Public Sans</vt:lpstr>
      <vt:lpstr>Calibri</vt:lpstr>
      <vt:lpstr>NSWG Corporate</vt:lpstr>
      <vt:lpstr>Linear modelling</vt:lpstr>
      <vt:lpstr>Learning intentions and success criteria</vt:lpstr>
      <vt:lpstr>Activating prior knowledge</vt:lpstr>
      <vt:lpstr>Two truths and a lie</vt:lpstr>
      <vt:lpstr>Equation of a line</vt:lpstr>
      <vt:lpstr>Connecting learning</vt:lpstr>
      <vt:lpstr>Pool Bright (1)</vt:lpstr>
      <vt:lpstr>Aqua Pools</vt:lpstr>
      <vt:lpstr>Pool Bright (2)</vt:lpstr>
      <vt:lpstr>Definitions</vt:lpstr>
      <vt:lpstr>Releasing responsibility</vt:lpstr>
      <vt:lpstr>Worked example (1)</vt:lpstr>
      <vt:lpstr>Your turn (1)</vt:lpstr>
      <vt:lpstr>Worked example (2)</vt:lpstr>
      <vt:lpstr>Your turn (2)</vt:lpstr>
      <vt:lpstr>Worked example (3)</vt:lpstr>
      <vt:lpstr>Your turn (3)</vt:lpstr>
      <vt:lpstr>Worked example (4)</vt:lpstr>
      <vt:lpstr>Your turn (4)</vt:lpstr>
      <vt:lpstr>Catering companies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 Standard – Unit 3 – Lesson 9 – Linear modelling</dc:title>
  <dc:creator/>
  <cp:lastModifiedBy/>
  <cp:revision>1</cp:revision>
  <dcterms:created xsi:type="dcterms:W3CDTF">2026-03-04T02:31:42Z</dcterms:created>
  <dcterms:modified xsi:type="dcterms:W3CDTF">2026-03-04T02:31:52Z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2026-03-04T02:31:51Z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bee1825e-843e-4492-86ea-5b2f74957564</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