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2"/>
  </p:notesMasterIdLst>
  <p:handoutMasterIdLst>
    <p:handoutMasterId r:id="rId13"/>
  </p:handoutMasterIdLst>
  <p:sldIdLst>
    <p:sldId id="26505" r:id="rId2"/>
    <p:sldId id="26383" r:id="rId3"/>
    <p:sldId id="26510" r:id="rId4"/>
    <p:sldId id="26530" r:id="rId5"/>
    <p:sldId id="26526" r:id="rId6"/>
    <p:sldId id="26534" r:id="rId7"/>
    <p:sldId id="26535" r:id="rId8"/>
    <p:sldId id="26522" r:id="rId9"/>
    <p:sldId id="360" r:id="rId10"/>
    <p:sldId id="361" r:id="rId11"/>
  </p:sldIdLst>
  <p:sldSz cx="12192000" cy="6858000"/>
  <p:notesSz cx="6858000" cy="9144000"/>
  <p:embeddedFontLst>
    <p:embeddedFont>
      <p:font typeface="Cambria Math" panose="02040503050406030204" pitchFamily="18" charset="0"/>
      <p:regular r:id="rId14"/>
    </p:embeddedFont>
    <p:embeddedFont>
      <p:font typeface="Public Sans" pitchFamily="2" charset="0"/>
      <p:regular r:id="rId15"/>
      <p:bold r:id="rId16"/>
      <p:italic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97E"/>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2"/>
    <p:restoredTop sz="94719"/>
  </p:normalViewPr>
  <p:slideViewPr>
    <p:cSldViewPr snapToGrid="0">
      <p:cViewPr varScale="1">
        <p:scale>
          <a:sx n="101" d="100"/>
          <a:sy n="101" d="100"/>
        </p:scale>
        <p:origin x="280" y="6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4/03/2026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83BB-F90B-4BAF-2C71-E213E5A6A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87F5E-6D57-1767-AFDE-AEA66FA73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E35E9-911E-533F-D290-F9025BD054D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756B2CE-FECB-80F3-F40C-D2AAE98ABCB7}"/>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5155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9952D-5F74-8974-4FB7-147B54EA3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4DCFD-7501-9444-8140-3E14A15EA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5E9D9-D9EF-FAFF-0888-A4A7BF08A9F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A544816-DAFF-8310-D87D-E141D9FC1058}"/>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19866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Surface area</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Making things</a:t>
            </a:r>
          </a:p>
        </p:txBody>
      </p:sp>
      <p:pic>
        <p:nvPicPr>
          <p:cNvPr id="5" name="Picture Placeholder 4">
            <a:extLst>
              <a:ext uri="{FF2B5EF4-FFF2-40B4-BE49-F238E27FC236}">
                <a16:creationId xmlns:a16="http://schemas.microsoft.com/office/drawing/2014/main" id="{9494C98C-E0FF-7883-70AA-99FEB3655D0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28056"/>
            <a:ext cx="11303000" cy="373435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a:solidFill>
                  <a:schemeClr val="accent1"/>
                </a:solidFill>
                <a:latin typeface="+mj-lt"/>
                <a:cs typeface="Arial" panose="020B0604020202020204" pitchFamily="34" charset="0"/>
              </a:rPr>
              <a:t>Learning intention</a:t>
            </a:r>
            <a:endParaRPr lang="en-AU" sz="18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a:cs typeface="Arial" panose="020B0604020202020204" pitchFamily="34" charset="0"/>
              </a:rPr>
              <a:t>To be able to solve problems involving calculating the surface area of prisms, cylinders, and composite solids.</a:t>
            </a:r>
          </a:p>
          <a:p>
            <a:pPr>
              <a:lnSpc>
                <a:spcPct val="150000"/>
              </a:lnSpc>
              <a:spcAft>
                <a:spcPts val="600"/>
              </a:spcAft>
            </a:pPr>
            <a:r>
              <a:rPr lang="en-AU" sz="1800" b="1">
                <a:solidFill>
                  <a:schemeClr val="accent1"/>
                </a:solidFill>
                <a:latin typeface="+mj-lt"/>
                <a:cs typeface="Arial" panose="020B0604020202020204" pitchFamily="34" charset="0"/>
              </a:rPr>
              <a:t>Success criteria</a:t>
            </a:r>
            <a:endParaRPr lang="en-US" sz="180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a:ea typeface="+mn-lt"/>
                <a:cs typeface="Arial" panose="020B0604020202020204" pitchFamily="34" charset="0"/>
              </a:rPr>
              <a:t>I can calculate the surface area of prisms.</a:t>
            </a:r>
          </a:p>
          <a:p>
            <a:pPr marL="342900" indent="-342900">
              <a:lnSpc>
                <a:spcPct val="150000"/>
              </a:lnSpc>
              <a:spcAft>
                <a:spcPts val="600"/>
              </a:spcAft>
              <a:buFont typeface="Arial"/>
              <a:buChar char="•"/>
            </a:pPr>
            <a:r>
              <a:rPr lang="en-AU" sz="1800">
                <a:ea typeface="+mn-lt"/>
                <a:cs typeface="Arial" panose="020B0604020202020204" pitchFamily="34" charset="0"/>
              </a:rPr>
              <a:t>I can calculate the surface area of cylinders.</a:t>
            </a:r>
          </a:p>
          <a:p>
            <a:pPr marL="342900" indent="-342900">
              <a:lnSpc>
                <a:spcPct val="150000"/>
              </a:lnSpc>
              <a:spcAft>
                <a:spcPts val="600"/>
              </a:spcAft>
              <a:buFont typeface="Arial"/>
              <a:buChar char="•"/>
            </a:pPr>
            <a:r>
              <a:rPr lang="en-AU" sz="1800">
                <a:ea typeface="+mn-lt"/>
                <a:cs typeface="Arial" panose="020B0604020202020204" pitchFamily="34" charset="0"/>
              </a:rPr>
              <a:t>I can calculate the surface area of composite solids composed of prisms and cylinders.</a:t>
            </a:r>
          </a:p>
          <a:p>
            <a:pPr marL="342900" indent="-342900">
              <a:lnSpc>
                <a:spcPct val="150000"/>
              </a:lnSpc>
              <a:spcAft>
                <a:spcPts val="600"/>
              </a:spcAft>
              <a:buFont typeface="Arial"/>
              <a:buChar char="•"/>
            </a:pPr>
            <a:r>
              <a:rPr lang="en-AU" sz="1800">
                <a:ea typeface="+mn-lt"/>
                <a:cs typeface="Arial" panose="020B0604020202020204" pitchFamily="34" charset="0"/>
              </a:rPr>
              <a:t>I can apply Pythagoras’ theorem to calculate an unknown length in a solid.</a:t>
            </a:r>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C01580-13DF-52A2-A7BD-B98CA6BA3EE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4</a:t>
            </a:fld>
            <a:endParaRPr lang="en-AU"/>
          </a:p>
        </p:txBody>
      </p:sp>
      <p:sp>
        <p:nvSpPr>
          <p:cNvPr id="3" name="Title 2">
            <a:extLst>
              <a:ext uri="{FF2B5EF4-FFF2-40B4-BE49-F238E27FC236}">
                <a16:creationId xmlns:a16="http://schemas.microsoft.com/office/drawing/2014/main" id="{49EB1E16-4032-CB84-3697-8DA699B89801}"/>
              </a:ext>
            </a:extLst>
          </p:cNvPr>
          <p:cNvSpPr>
            <a:spLocks noGrp="1"/>
          </p:cNvSpPr>
          <p:nvPr>
            <p:ph type="title"/>
          </p:nvPr>
        </p:nvSpPr>
        <p:spPr/>
        <p:txBody>
          <a:bodyPr/>
          <a:lstStyle/>
          <a:p>
            <a:r>
              <a:rPr lang="en-AU"/>
              <a:t>Which net is the right one?</a:t>
            </a:r>
          </a:p>
        </p:txBody>
      </p:sp>
      <p:pic>
        <p:nvPicPr>
          <p:cNvPr id="15" name="Picture 14" descr="A rectangular prism with dimensions 5cm, 6cm and 4cm.">
            <a:extLst>
              <a:ext uri="{FF2B5EF4-FFF2-40B4-BE49-F238E27FC236}">
                <a16:creationId xmlns:a16="http://schemas.microsoft.com/office/drawing/2014/main" id="{9FE020CB-5749-6D66-FB97-A9C41A5B550A}"/>
              </a:ext>
            </a:extLst>
          </p:cNvPr>
          <p:cNvPicPr>
            <a:picLocks noChangeAspect="1"/>
          </p:cNvPicPr>
          <p:nvPr/>
        </p:nvPicPr>
        <p:blipFill>
          <a:blip r:embed="rId2"/>
          <a:stretch>
            <a:fillRect/>
          </a:stretch>
        </p:blipFill>
        <p:spPr>
          <a:xfrm>
            <a:off x="3844960" y="1147051"/>
            <a:ext cx="4087000" cy="2196000"/>
          </a:xfrm>
          <a:prstGeom prst="rect">
            <a:avLst/>
          </a:prstGeom>
        </p:spPr>
      </p:pic>
      <p:pic>
        <p:nvPicPr>
          <p:cNvPr id="11" name="Picture 10" descr="A 2D arrangement of connected rectangles with marked equal sides and dimensions labeled, forming a shape that cannot fold into a prism. The rectangles have various side lengths, including 4 cm, 5 cm, and 6 cm.">
            <a:extLst>
              <a:ext uri="{FF2B5EF4-FFF2-40B4-BE49-F238E27FC236}">
                <a16:creationId xmlns:a16="http://schemas.microsoft.com/office/drawing/2014/main" id="{CDD19331-4262-5A86-DB37-F8BB85F2F0C0}"/>
              </a:ext>
            </a:extLst>
          </p:cNvPr>
          <p:cNvPicPr>
            <a:picLocks noChangeAspect="1"/>
          </p:cNvPicPr>
          <p:nvPr/>
        </p:nvPicPr>
        <p:blipFill>
          <a:blip r:embed="rId3"/>
          <a:stretch>
            <a:fillRect/>
          </a:stretch>
        </p:blipFill>
        <p:spPr>
          <a:xfrm>
            <a:off x="360000" y="2700968"/>
            <a:ext cx="3146929" cy="3492000"/>
          </a:xfrm>
          <a:prstGeom prst="rect">
            <a:avLst/>
          </a:prstGeom>
        </p:spPr>
      </p:pic>
      <p:pic>
        <p:nvPicPr>
          <p:cNvPr id="9" name="Picture 8" descr="Diagram of six connected rectangles forming an irregular shaped figure. Rectangles in the top row are three in a row, with the leftmost labeled 6 cm and the rightmost labeled 4 cm. Rectangles in the bottom row are three in a row, with the middle rectangle labeled 5 cm.">
            <a:extLst>
              <a:ext uri="{FF2B5EF4-FFF2-40B4-BE49-F238E27FC236}">
                <a16:creationId xmlns:a16="http://schemas.microsoft.com/office/drawing/2014/main" id="{B6496C28-31C8-BA55-F307-BECCBF4AB67F}"/>
              </a:ext>
            </a:extLst>
          </p:cNvPr>
          <p:cNvPicPr>
            <a:picLocks noChangeAspect="1"/>
          </p:cNvPicPr>
          <p:nvPr/>
        </p:nvPicPr>
        <p:blipFill>
          <a:blip r:embed="rId4"/>
          <a:stretch>
            <a:fillRect/>
          </a:stretch>
        </p:blipFill>
        <p:spPr>
          <a:xfrm>
            <a:off x="3844960" y="3944916"/>
            <a:ext cx="4367154" cy="2376000"/>
          </a:xfrm>
          <a:prstGeom prst="rect">
            <a:avLst/>
          </a:prstGeom>
        </p:spPr>
      </p:pic>
      <p:pic>
        <p:nvPicPr>
          <p:cNvPr id="13" name="Picture 12" descr="A black-and-white geometry diagram showing a cross-shaped arrangement of rectangles (a net). Matching tick marks indicate equal side lengths. The bottom rectangle is labeled 5 cm wide, the vertical side segment near the bottom is labeled 4 cm, and the right rectangle is labeled 6 cm. The figure is marked as problem number 3">
            <a:extLst>
              <a:ext uri="{FF2B5EF4-FFF2-40B4-BE49-F238E27FC236}">
                <a16:creationId xmlns:a16="http://schemas.microsoft.com/office/drawing/2014/main" id="{7BD208F0-AD67-A9BA-FB0C-A8AEA9CAEF34}"/>
              </a:ext>
            </a:extLst>
          </p:cNvPr>
          <p:cNvPicPr>
            <a:picLocks noChangeAspect="1"/>
          </p:cNvPicPr>
          <p:nvPr/>
        </p:nvPicPr>
        <p:blipFill>
          <a:blip r:embed="rId5"/>
          <a:stretch>
            <a:fillRect/>
          </a:stretch>
        </p:blipFill>
        <p:spPr>
          <a:xfrm>
            <a:off x="9034530" y="2502968"/>
            <a:ext cx="2797470" cy="3888000"/>
          </a:xfrm>
          <a:prstGeom prst="rect">
            <a:avLst/>
          </a:prstGeom>
        </p:spPr>
      </p:pic>
    </p:spTree>
    <p:extLst>
      <p:ext uri="{BB962C8B-B14F-4D97-AF65-F5344CB8AC3E}">
        <p14:creationId xmlns:p14="http://schemas.microsoft.com/office/powerpoint/2010/main" val="252632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057E-8DD5-1BE2-6256-2073A1F8AD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4206022-AE05-3E7A-1849-6ECF00C1F58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250480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D53F07-4413-E592-22C5-B102803A49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3" name="Title 2">
            <a:extLst>
              <a:ext uri="{FF2B5EF4-FFF2-40B4-BE49-F238E27FC236}">
                <a16:creationId xmlns:a16="http://schemas.microsoft.com/office/drawing/2014/main" id="{A64CFFC7-3690-2344-B75D-1B271FB1D27F}"/>
              </a:ext>
            </a:extLst>
          </p:cNvPr>
          <p:cNvSpPr>
            <a:spLocks noGrp="1"/>
          </p:cNvSpPr>
          <p:nvPr>
            <p:ph type="title"/>
          </p:nvPr>
        </p:nvSpPr>
        <p:spPr/>
        <p:txBody>
          <a:bodyPr/>
          <a:lstStyle/>
          <a:p>
            <a:r>
              <a:rPr lang="en-AU"/>
              <a:t>Same surface, different deep</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9EF24F-EAFF-5C12-5DDC-4E9E136277A9}"/>
                  </a:ext>
                </a:extLst>
              </p:cNvPr>
              <p:cNvSpPr txBox="1"/>
              <p:nvPr/>
            </p:nvSpPr>
            <p:spPr>
              <a:xfrm>
                <a:off x="360000" y="1104296"/>
                <a:ext cx="11165250" cy="775020"/>
              </a:xfrm>
              <a:prstGeom prst="rect">
                <a:avLst/>
              </a:prstGeom>
              <a:noFill/>
            </p:spPr>
            <p:txBody>
              <a:bodyPr wrap="square">
                <a:spAutoFit/>
              </a:bodyPr>
              <a:lstStyle/>
              <a:p>
                <a:pPr>
                  <a:lnSpc>
                    <a:spcPct val="107000"/>
                  </a:lnSpc>
                  <a:spcAft>
                    <a:spcPts val="800"/>
                  </a:spcAft>
                  <a:buNone/>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The base of a water tank is in the shape of a rectangle with a semicircle at each end, as shown.</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AU" sz="1800" kern="100" dirty="0">
                    <a:effectLst/>
                    <a:latin typeface="Arial" panose="020B0604020202020204" pitchFamily="34" charset="0"/>
                    <a:ea typeface="Aptos" panose="020B0004020202020204" pitchFamily="34" charset="0"/>
                    <a:cs typeface="Times New Roman" panose="02020603050405020304" pitchFamily="18" charset="0"/>
                  </a:rPr>
                  <a:t>The tank is </a:t>
                </a:r>
                <a14:m>
                  <m:oMath xmlns:m="http://schemas.openxmlformats.org/officeDocument/2006/math">
                    <m:r>
                      <a:rPr lang="en-AU" sz="1800" i="1" kern="100" dirty="0" smtClean="0">
                        <a:effectLst/>
                        <a:latin typeface="Cambria Math" panose="02040503050406030204" pitchFamily="18" charset="0"/>
                        <a:ea typeface="Aptos" panose="020B0004020202020204" pitchFamily="34" charset="0"/>
                        <a:cs typeface="Times New Roman" panose="02020603050405020304" pitchFamily="18" charset="0"/>
                      </a:rPr>
                      <m:t>1.5 </m:t>
                    </m:r>
                    <m:r>
                      <m:rPr>
                        <m:nor/>
                      </m:rPr>
                      <a:rPr lang="en-AU" sz="1800" i="0" kern="100" dirty="0" smtClean="0">
                        <a:effectLst/>
                        <a:latin typeface="Cambria Math" panose="02040503050406030204" pitchFamily="18" charset="0"/>
                        <a:ea typeface="Aptos" panose="020B0004020202020204" pitchFamily="34" charset="0"/>
                        <a:cs typeface="Times New Roman" panose="02020603050405020304" pitchFamily="18" charset="0"/>
                      </a:rPr>
                      <m:t>m</m:t>
                    </m:r>
                  </m:oMath>
                </a14:m>
                <a:r>
                  <a:rPr lang="en-AU" sz="1800" kern="100" dirty="0">
                    <a:effectLst/>
                    <a:latin typeface="Arial" panose="020B0604020202020204" pitchFamily="34" charset="0"/>
                    <a:ea typeface="Aptos" panose="020B0004020202020204" pitchFamily="34" charset="0"/>
                    <a:cs typeface="Times New Roman" panose="02020603050405020304" pitchFamily="18" charset="0"/>
                  </a:rPr>
                  <a:t> long, </a:t>
                </a:r>
                <a14:m>
                  <m:oMath xmlns:m="http://schemas.openxmlformats.org/officeDocument/2006/math">
                    <m:r>
                      <a:rPr lang="en-AU" sz="1800" i="1" kern="100" dirty="0" smtClean="0">
                        <a:effectLst/>
                        <a:latin typeface="Cambria Math" panose="02040503050406030204" pitchFamily="18" charset="0"/>
                        <a:ea typeface="Aptos" panose="020B0004020202020204" pitchFamily="34" charset="0"/>
                        <a:cs typeface="Times New Roman" panose="02020603050405020304" pitchFamily="18" charset="0"/>
                      </a:rPr>
                      <m:t>60 </m:t>
                    </m:r>
                    <m:r>
                      <m:rPr>
                        <m:nor/>
                      </m:rPr>
                      <a:rPr lang="en-AU" sz="1800" i="0" kern="100" dirty="0" smtClean="0">
                        <a:effectLst/>
                        <a:latin typeface="Cambria Math" panose="02040503050406030204" pitchFamily="18" charset="0"/>
                        <a:ea typeface="Aptos" panose="020B0004020202020204" pitchFamily="34" charset="0"/>
                        <a:cs typeface="Times New Roman" panose="02020603050405020304" pitchFamily="18" charset="0"/>
                      </a:rPr>
                      <m:t>cm</m:t>
                    </m:r>
                    <m:r>
                      <a:rPr lang="en-AU" sz="1800" i="1" kern="100" dirty="0" smtClean="0">
                        <a:effectLst/>
                        <a:latin typeface="Cambria Math" panose="02040503050406030204" pitchFamily="18" charset="0"/>
                        <a:ea typeface="Aptos" panose="020B0004020202020204" pitchFamily="34" charset="0"/>
                        <a:cs typeface="Times New Roman" panose="02020603050405020304" pitchFamily="18" charset="0"/>
                      </a:rPr>
                      <m:t> </m:t>
                    </m:r>
                  </m:oMath>
                </a14:m>
                <a:r>
                  <a:rPr lang="en-AU" sz="1800" kern="100" dirty="0">
                    <a:effectLst/>
                    <a:latin typeface="Arial" panose="020B0604020202020204" pitchFamily="34" charset="0"/>
                    <a:ea typeface="Aptos" panose="020B0004020202020204" pitchFamily="34" charset="0"/>
                    <a:cs typeface="Times New Roman" panose="02020603050405020304" pitchFamily="18" charset="0"/>
                  </a:rPr>
                  <a:t>wide, and has a height of </a:t>
                </a:r>
                <a14:m>
                  <m:oMath xmlns:m="http://schemas.openxmlformats.org/officeDocument/2006/math">
                    <m:r>
                      <a:rPr lang="en-AU" sz="1800" i="1" kern="100" dirty="0" smtClean="0">
                        <a:effectLst/>
                        <a:latin typeface="Cambria Math" panose="02040503050406030204" pitchFamily="18" charset="0"/>
                        <a:ea typeface="Aptos" panose="020B0004020202020204" pitchFamily="34" charset="0"/>
                        <a:cs typeface="Times New Roman" panose="02020603050405020304" pitchFamily="18" charset="0"/>
                      </a:rPr>
                      <m:t>2.5 </m:t>
                    </m:r>
                    <m:r>
                      <m:rPr>
                        <m:nor/>
                      </m:rPr>
                      <a:rPr lang="en-AU" sz="1800" i="0" kern="100" dirty="0" smtClean="0">
                        <a:effectLst/>
                        <a:latin typeface="Cambria Math" panose="02040503050406030204" pitchFamily="18" charset="0"/>
                        <a:ea typeface="Aptos" panose="020B0004020202020204" pitchFamily="34" charset="0"/>
                        <a:cs typeface="Times New Roman" panose="02020603050405020304" pitchFamily="18" charset="0"/>
                      </a:rPr>
                      <m:t>m</m:t>
                    </m:r>
                  </m:oMath>
                </a14:m>
                <a:r>
                  <a:rPr lang="en-AU"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39EF24F-EAFF-5C12-5DDC-4E9E136277A9}"/>
                  </a:ext>
                </a:extLst>
              </p:cNvPr>
              <p:cNvSpPr txBox="1">
                <a:spLocks noRot="1" noChangeAspect="1" noMove="1" noResize="1" noEditPoints="1" noAdjustHandles="1" noChangeArrowheads="1" noChangeShapeType="1" noTextEdit="1"/>
              </p:cNvSpPr>
              <p:nvPr/>
            </p:nvSpPr>
            <p:spPr>
              <a:xfrm>
                <a:off x="360000" y="1104296"/>
                <a:ext cx="11165250" cy="775020"/>
              </a:xfrm>
              <a:prstGeom prst="rect">
                <a:avLst/>
              </a:prstGeom>
              <a:blipFill>
                <a:blip r:embed="rId2"/>
                <a:stretch>
                  <a:fillRect l="-437" t="-3937" b="-11024"/>
                </a:stretch>
              </a:blipFill>
            </p:spPr>
            <p:txBody>
              <a:bodyPr/>
              <a:lstStyle/>
              <a:p>
                <a:r>
                  <a:rPr lang="en-AU">
                    <a:noFill/>
                  </a:rPr>
                  <a:t> </a:t>
                </a:r>
              </a:p>
            </p:txBody>
          </p:sp>
        </mc:Fallback>
      </mc:AlternateContent>
      <p:pic>
        <p:nvPicPr>
          <p:cNvPr id="5" name="Picture 4" descr="A black and white drawing of a water tank, where the cross section is made up of a rectangle with 2 semicircles at each end. The height of the tank is 2.5m. ">
            <a:extLst>
              <a:ext uri="{FF2B5EF4-FFF2-40B4-BE49-F238E27FC236}">
                <a16:creationId xmlns:a16="http://schemas.microsoft.com/office/drawing/2014/main" id="{F07DC4D5-AC49-D319-4203-DC39FC7F4911}"/>
              </a:ext>
            </a:extLst>
          </p:cNvPr>
          <p:cNvPicPr>
            <a:picLocks noChangeAspect="1"/>
          </p:cNvPicPr>
          <p:nvPr/>
        </p:nvPicPr>
        <p:blipFill>
          <a:blip r:embed="rId3"/>
          <a:stretch>
            <a:fillRect/>
          </a:stretch>
        </p:blipFill>
        <p:spPr>
          <a:xfrm>
            <a:off x="1704769" y="2195053"/>
            <a:ext cx="3001258" cy="1728000"/>
          </a:xfrm>
          <a:prstGeom prst="rect">
            <a:avLst/>
          </a:prstGeom>
        </p:spPr>
      </p:pic>
      <p:pic>
        <p:nvPicPr>
          <p:cNvPr id="8" name="Picture 7" descr="A black and white drawing of the cross section of the tank marked with a length of 1.5m and width of 60cm in total. ">
            <a:extLst>
              <a:ext uri="{FF2B5EF4-FFF2-40B4-BE49-F238E27FC236}">
                <a16:creationId xmlns:a16="http://schemas.microsoft.com/office/drawing/2014/main" id="{FD51547F-3962-7BDC-4F2E-0F3BD0A41E07}"/>
              </a:ext>
            </a:extLst>
          </p:cNvPr>
          <p:cNvPicPr>
            <a:picLocks noChangeAspect="1"/>
          </p:cNvPicPr>
          <p:nvPr/>
        </p:nvPicPr>
        <p:blipFill>
          <a:blip r:embed="rId4"/>
          <a:stretch>
            <a:fillRect/>
          </a:stretch>
        </p:blipFill>
        <p:spPr>
          <a:xfrm>
            <a:off x="6260125" y="2359943"/>
            <a:ext cx="3449227" cy="1368000"/>
          </a:xfrm>
          <a:prstGeom prst="rect">
            <a:avLst/>
          </a:prstGeom>
        </p:spPr>
      </p:pic>
      <p:graphicFrame>
        <p:nvGraphicFramePr>
          <p:cNvPr id="13" name="Table 12" descr="The table contains four questions that relate to the water tank. The questions are: What is the surface area of the tank?&#10;The dimensions of the tank are doubled. What is the surface area of the new tank?&#10;What is the volume of the tank?&#10;The dimensions of the tank are doubled. What is the volume of the new tank?">
            <a:extLst>
              <a:ext uri="{FF2B5EF4-FFF2-40B4-BE49-F238E27FC236}">
                <a16:creationId xmlns:a16="http://schemas.microsoft.com/office/drawing/2014/main" id="{585E64D6-7AD6-AD5D-273C-5B1FF98D58C1}"/>
              </a:ext>
            </a:extLst>
          </p:cNvPr>
          <p:cNvGraphicFramePr>
            <a:graphicFrameLocks noGrp="1"/>
          </p:cNvGraphicFramePr>
          <p:nvPr>
            <p:extLst>
              <p:ext uri="{D42A27DB-BD31-4B8C-83A1-F6EECF244321}">
                <p14:modId xmlns:p14="http://schemas.microsoft.com/office/powerpoint/2010/main" val="467274512"/>
              </p:ext>
            </p:extLst>
          </p:nvPr>
        </p:nvGraphicFramePr>
        <p:xfrm>
          <a:off x="1261087" y="4368640"/>
          <a:ext cx="9363076" cy="2147360"/>
        </p:xfrm>
        <a:graphic>
          <a:graphicData uri="http://schemas.openxmlformats.org/drawingml/2006/table">
            <a:tbl>
              <a:tblPr firstRow="1" bandRow="1">
                <a:tableStyleId>{2D5ABB26-0587-4C30-8999-92F81FD0307C}</a:tableStyleId>
              </a:tblPr>
              <a:tblGrid>
                <a:gridCol w="4692038">
                  <a:extLst>
                    <a:ext uri="{9D8B030D-6E8A-4147-A177-3AD203B41FA5}">
                      <a16:colId xmlns:a16="http://schemas.microsoft.com/office/drawing/2014/main" val="2608227176"/>
                    </a:ext>
                  </a:extLst>
                </a:gridCol>
                <a:gridCol w="4671038">
                  <a:extLst>
                    <a:ext uri="{9D8B030D-6E8A-4147-A177-3AD203B41FA5}">
                      <a16:colId xmlns:a16="http://schemas.microsoft.com/office/drawing/2014/main" val="2694998639"/>
                    </a:ext>
                  </a:extLst>
                </a:gridCol>
              </a:tblGrid>
              <a:tr h="10736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0" kern="1200" dirty="0">
                          <a:solidFill>
                            <a:schemeClr val="tx1"/>
                          </a:solidFill>
                          <a:effectLst/>
                        </a:rPr>
                        <a:t>What is the surface area of the tank?</a:t>
                      </a:r>
                      <a:endParaRPr lang="en-AU" sz="18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0" kern="1200" dirty="0">
                          <a:solidFill>
                            <a:schemeClr val="tx1"/>
                          </a:solidFill>
                          <a:effectLst/>
                        </a:rPr>
                        <a:t>The dimensions of the tank are doubled. </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800" b="0" kern="1200" dirty="0">
                          <a:solidFill>
                            <a:schemeClr val="tx1"/>
                          </a:solidFill>
                          <a:effectLst/>
                        </a:rPr>
                        <a:t>What is the surface area of the new tank?</a:t>
                      </a:r>
                      <a:endParaRPr lang="en-AU" sz="18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026122"/>
                  </a:ext>
                </a:extLst>
              </a:tr>
              <a:tr h="10736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0" kern="1200" dirty="0">
                          <a:solidFill>
                            <a:schemeClr val="tx1"/>
                          </a:solidFill>
                          <a:effectLst/>
                        </a:rPr>
                        <a:t>What is the volume of the tank?</a:t>
                      </a:r>
                      <a:endParaRPr lang="en-AU" sz="18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0" kern="1200" dirty="0">
                          <a:solidFill>
                            <a:schemeClr val="tx1"/>
                          </a:solidFill>
                          <a:effectLst/>
                        </a:rPr>
                        <a:t>The dimensions of the tank are doubled. </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800" b="0" kern="1200" dirty="0">
                          <a:solidFill>
                            <a:schemeClr val="tx1"/>
                          </a:solidFill>
                          <a:effectLst/>
                        </a:rPr>
                        <a:t>What is the volume of the new tank?</a:t>
                      </a:r>
                      <a:endParaRPr lang="en-AU" sz="18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272406"/>
                  </a:ext>
                </a:extLst>
              </a:tr>
            </a:tbl>
          </a:graphicData>
        </a:graphic>
      </p:graphicFrame>
    </p:spTree>
    <p:extLst>
      <p:ext uri="{BB962C8B-B14F-4D97-AF65-F5344CB8AC3E}">
        <p14:creationId xmlns:p14="http://schemas.microsoft.com/office/powerpoint/2010/main" val="134680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90F4E-6042-BB03-C4AB-B939A6AB146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0780CA-3CBC-B494-BF29-1057F59D6B13}"/>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330602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t>
            </a:r>
            <a:r>
              <a:rPr lang="en-AU" u="sng">
                <a:solidFill>
                  <a:srgbClr val="2F5496"/>
                </a:solidFill>
                <a:effectLst/>
                <a:latin typeface="Arial" panose="020B0604020202020204" pitchFamily="34" charset="0"/>
                <a:ea typeface="Calibri" panose="020F0502020204030204" pitchFamily="34" charset="0"/>
                <a:hlinkClick r:id="rId6"/>
              </a:rPr>
              <a:t>Standard </a:t>
            </a:r>
            <a:r>
              <a:rPr lang="en-AU" u="sng">
                <a:solidFill>
                  <a:srgbClr val="2F5496"/>
                </a:solidFill>
                <a:ea typeface="Calibri" panose="020F0502020204030204" pitchFamily="34" charset="0"/>
                <a:hlinkClick r:id="rId6"/>
              </a:rPr>
              <a:t>11-12 </a:t>
            </a:r>
            <a:r>
              <a:rPr lang="en-AU" u="sng">
                <a:solidFill>
                  <a:srgbClr val="2F5496"/>
                </a:solidFill>
                <a:effectLst/>
                <a:latin typeface="Arial" panose="020B0604020202020204" pitchFamily="34" charset="0"/>
                <a:ea typeface="Calibri" panose="020F0502020204030204" pitchFamily="34" charset="0"/>
                <a:hlinkClick r:id="rId6"/>
              </a:rPr>
              <a:t>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803</Words>
  <Application>Microsoft Office PowerPoint</Application>
  <PresentationFormat>Widescreen</PresentationFormat>
  <Paragraphs>59</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Cambria Math</vt:lpstr>
      <vt:lpstr>Aptos</vt:lpstr>
      <vt:lpstr>Times New Roman</vt:lpstr>
      <vt:lpstr>Public Sans</vt:lpstr>
      <vt:lpstr>Calibri</vt:lpstr>
      <vt:lpstr>NSWG Corporate</vt:lpstr>
      <vt:lpstr>Surface area</vt:lpstr>
      <vt:lpstr>Learning intentions and success criteria</vt:lpstr>
      <vt:lpstr>Activating prior knowledge</vt:lpstr>
      <vt:lpstr>Which net is the right one?</vt:lpstr>
      <vt:lpstr>Releasing responsibility</vt:lpstr>
      <vt:lpstr>Same surface, different deep</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 Standard – Unit 3 – Lesson 8 – Surface area</dc:title>
  <dc:creator/>
  <cp:lastModifiedBy/>
  <cp:revision>1</cp:revision>
  <dcterms:created xsi:type="dcterms:W3CDTF">2026-03-04T02:31:08Z</dcterms:created>
  <dcterms:modified xsi:type="dcterms:W3CDTF">2026-03-04T02:31:17Z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2026-03-04T02:31:16Z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af9ac595-0d13-4679-a1c6-3e0e2497eac3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