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5"/>
  </p:notesMasterIdLst>
  <p:handoutMasterIdLst>
    <p:handoutMasterId r:id="rId16"/>
  </p:handoutMasterIdLst>
  <p:sldIdLst>
    <p:sldId id="26505" r:id="rId2"/>
    <p:sldId id="26383" r:id="rId3"/>
    <p:sldId id="26510" r:id="rId4"/>
    <p:sldId id="26529" r:id="rId5"/>
    <p:sldId id="409" r:id="rId6"/>
    <p:sldId id="26531" r:id="rId7"/>
    <p:sldId id="26533" r:id="rId8"/>
    <p:sldId id="26530" r:id="rId9"/>
    <p:sldId id="26528" r:id="rId10"/>
    <p:sldId id="26526" r:id="rId11"/>
    <p:sldId id="26522"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90"/>
  </p:normalViewPr>
  <p:slideViewPr>
    <p:cSldViewPr snapToGrid="0">
      <p:cViewPr varScale="1">
        <p:scale>
          <a:sx n="101" d="100"/>
          <a:sy n="101" d="100"/>
        </p:scale>
        <p:origin x="180" y="6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0C669-5439-AAEE-E84B-B6B8954A9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486CF-6A8A-77BD-E49A-F0CDD825750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3BB53C6-BAE0-52F0-071D-3534804A36C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61101A1-A6B2-549A-D532-F06A0D62060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3109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83BB-F90B-4BAF-2C71-E213E5A6A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87F5E-6D57-1767-AFDE-AEA66FA7378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9CE35E9-911E-533F-D290-F9025BD054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756B2CE-FECB-80F3-F40C-D2AAE98ABCB7}"/>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5155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Volume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Making things</a:t>
            </a:r>
          </a:p>
        </p:txBody>
      </p:sp>
      <p:pic>
        <p:nvPicPr>
          <p:cNvPr id="5" name="Picture Placeholder 4">
            <a:extLst>
              <a:ext uri="{FF2B5EF4-FFF2-40B4-BE49-F238E27FC236}">
                <a16:creationId xmlns:a16="http://schemas.microsoft.com/office/drawing/2014/main" id="{9494C98C-E0FF-7883-70AA-99FEB3655D0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057E-8DD5-1BE2-6256-2073A1F8AD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206022-AE05-3E7A-1849-6ECF00C1F583}"/>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25048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title" idx="4294967295"/>
          </p:nvPr>
        </p:nvSpPr>
        <p:spPr>
          <a:xfrm>
            <a:off x="11123613" y="6516688"/>
            <a:ext cx="720725" cy="1793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a:t>
            </a:r>
            <a:r>
              <a:rPr lang="en-AU" u="sng">
                <a:solidFill>
                  <a:srgbClr val="2F5496"/>
                </a:solidFill>
                <a:ea typeface="Calibri" panose="020F0502020204030204" pitchFamily="34" charset="0"/>
                <a:hlinkClick r:id="rId6"/>
              </a:rPr>
              <a:t>11-12</a:t>
            </a:r>
            <a:r>
              <a:rPr lang="en-AU" u="sng">
                <a:solidFill>
                  <a:srgbClr val="2F5496"/>
                </a:solidFill>
                <a:effectLst/>
                <a:latin typeface="Arial" panose="020B0604020202020204" pitchFamily="34" charset="0"/>
                <a:ea typeface="Calibri" panose="020F0502020204030204" pitchFamily="34" charset="0"/>
                <a:hlinkClick r:id="rId6"/>
              </a:rPr>
              <a:t>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28056"/>
            <a:ext cx="11303000" cy="28264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Learning intention</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be able to calculate the volume and capacity of prisms, cylinders and composite solids.</a:t>
            </a:r>
          </a:p>
          <a:p>
            <a:pPr>
              <a:lnSpc>
                <a:spcPct val="150000"/>
              </a:lnSpc>
              <a:spcAft>
                <a:spcPts val="600"/>
              </a:spcAft>
            </a:pPr>
            <a:r>
              <a:rPr lang="en-AU" sz="1800" b="1" dirty="0">
                <a:solidFill>
                  <a:schemeClr val="accent1"/>
                </a:solidFill>
                <a:latin typeface="+mj-lt"/>
                <a:cs typeface="Arial" panose="020B0604020202020204" pitchFamily="34" charset="0"/>
              </a:rPr>
              <a:t>Success criteria</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ea typeface="+mn-lt"/>
                <a:cs typeface="Arial" panose="020B0604020202020204" pitchFamily="34" charset="0"/>
              </a:rPr>
              <a:t>I can calculate the volume and capacity of prisms and cylinders.</a:t>
            </a:r>
          </a:p>
          <a:p>
            <a:pPr marL="342900" indent="-342900">
              <a:lnSpc>
                <a:spcPct val="150000"/>
              </a:lnSpc>
              <a:spcAft>
                <a:spcPts val="600"/>
              </a:spcAft>
              <a:buFont typeface="Arial"/>
              <a:buChar char="•"/>
            </a:pPr>
            <a:r>
              <a:rPr lang="en-AU" sz="1800" dirty="0">
                <a:ea typeface="+mn-lt"/>
                <a:cs typeface="Arial" panose="020B0604020202020204" pitchFamily="34" charset="0"/>
              </a:rPr>
              <a:t>I can convert between units of volume and capacity.</a:t>
            </a:r>
          </a:p>
          <a:p>
            <a:pPr marL="342900" indent="-342900">
              <a:lnSpc>
                <a:spcPct val="150000"/>
              </a:lnSpc>
              <a:spcAft>
                <a:spcPts val="600"/>
              </a:spcAft>
              <a:buFont typeface="Arial"/>
              <a:buChar char="•"/>
            </a:pPr>
            <a:r>
              <a:rPr lang="en-AU" sz="1800" dirty="0">
                <a:ea typeface="+mn-lt"/>
                <a:cs typeface="Arial" panose="020B0604020202020204" pitchFamily="34" charset="0"/>
              </a:rPr>
              <a:t>I can calculate the volume and capacity of composite solids composed of prisms and cylinders.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E3872-42CF-C93E-1F1C-A617BA649E31}"/>
              </a:ext>
            </a:extLst>
          </p:cNvPr>
          <p:cNvSpPr>
            <a:spLocks noGrp="1"/>
          </p:cNvSpPr>
          <p:nvPr>
            <p:ph type="title"/>
          </p:nvPr>
        </p:nvSpPr>
        <p:spPr/>
        <p:txBody>
          <a:bodyPr/>
          <a:lstStyle/>
          <a:p>
            <a:r>
              <a:rPr lang="en-AU"/>
              <a:t>Pool designs</a:t>
            </a:r>
          </a:p>
        </p:txBody>
      </p:sp>
      <p:sp>
        <p:nvSpPr>
          <p:cNvPr id="4" name="Text Placeholder 3">
            <a:extLst>
              <a:ext uri="{FF2B5EF4-FFF2-40B4-BE49-F238E27FC236}">
                <a16:creationId xmlns:a16="http://schemas.microsoft.com/office/drawing/2014/main" id="{49592252-625C-CABB-9A46-92C9E4705C74}"/>
              </a:ext>
            </a:extLst>
          </p:cNvPr>
          <p:cNvSpPr>
            <a:spLocks noGrp="1"/>
          </p:cNvSpPr>
          <p:nvPr>
            <p:ph type="body" sz="quarter" idx="18"/>
          </p:nvPr>
        </p:nvSpPr>
        <p:spPr/>
        <p:txBody>
          <a:bodyPr/>
          <a:lstStyle/>
          <a:p>
            <a:r>
              <a:rPr lang="en-AU"/>
              <a:t>Naming a pool</a:t>
            </a:r>
          </a:p>
        </p:txBody>
      </p:sp>
      <p:grpSp>
        <p:nvGrpSpPr>
          <p:cNvPr id="10" name="Group 9" descr="A diagram representing an octagonal pool with the label Octagonal pool above it.">
            <a:extLst>
              <a:ext uri="{FF2B5EF4-FFF2-40B4-BE49-F238E27FC236}">
                <a16:creationId xmlns:a16="http://schemas.microsoft.com/office/drawing/2014/main" id="{8DFA7BF6-E0AC-4368-E500-54176F0B6782}"/>
              </a:ext>
            </a:extLst>
          </p:cNvPr>
          <p:cNvGrpSpPr/>
          <p:nvPr/>
        </p:nvGrpSpPr>
        <p:grpSpPr>
          <a:xfrm>
            <a:off x="360000" y="2413282"/>
            <a:ext cx="3019491" cy="2388141"/>
            <a:chOff x="460982" y="3487339"/>
            <a:chExt cx="3019491" cy="2388141"/>
          </a:xfrm>
        </p:grpSpPr>
        <p:pic>
          <p:nvPicPr>
            <p:cNvPr id="8" name="Picture 7">
              <a:extLst>
                <a:ext uri="{FF2B5EF4-FFF2-40B4-BE49-F238E27FC236}">
                  <a16:creationId xmlns:a16="http://schemas.microsoft.com/office/drawing/2014/main" id="{FF0677A3-3F23-55BB-8637-F80C4D49AF90}"/>
                </a:ext>
              </a:extLst>
            </p:cNvPr>
            <p:cNvPicPr>
              <a:picLocks noChangeAspect="1"/>
            </p:cNvPicPr>
            <p:nvPr/>
          </p:nvPicPr>
          <p:blipFill>
            <a:blip r:embed="rId2"/>
            <a:stretch>
              <a:fillRect/>
            </a:stretch>
          </p:blipFill>
          <p:spPr>
            <a:xfrm>
              <a:off x="460982" y="3931480"/>
              <a:ext cx="3019491" cy="1944000"/>
            </a:xfrm>
            <a:prstGeom prst="rect">
              <a:avLst/>
            </a:prstGeom>
          </p:spPr>
        </p:pic>
        <p:sp>
          <p:nvSpPr>
            <p:cNvPr id="9" name="TextBox 8">
              <a:extLst>
                <a:ext uri="{FF2B5EF4-FFF2-40B4-BE49-F238E27FC236}">
                  <a16:creationId xmlns:a16="http://schemas.microsoft.com/office/drawing/2014/main" id="{76DCF6B0-DE17-6847-B401-12D61D89BEDF}"/>
                </a:ext>
              </a:extLst>
            </p:cNvPr>
            <p:cNvSpPr txBox="1"/>
            <p:nvPr/>
          </p:nvSpPr>
          <p:spPr>
            <a:xfrm>
              <a:off x="1106509" y="3487339"/>
              <a:ext cx="1728439" cy="356839"/>
            </a:xfrm>
            <a:prstGeom prst="rect">
              <a:avLst/>
            </a:prstGeom>
            <a:noFill/>
          </p:spPr>
          <p:txBody>
            <a:bodyPr wrap="square" lIns="0" tIns="0" rIns="0" bIns="0" rtlCol="0">
              <a:noAutofit/>
            </a:bodyPr>
            <a:lstStyle/>
            <a:p>
              <a:pPr algn="l"/>
              <a:r>
                <a:rPr lang="en-AU" sz="1800"/>
                <a:t>Octagonal pool</a:t>
              </a:r>
            </a:p>
          </p:txBody>
        </p:sp>
      </p:grpSp>
      <p:grpSp>
        <p:nvGrpSpPr>
          <p:cNvPr id="14" name="Group 13" descr="A diagram of a cylinder representing a pool with the title Circular pool above it.">
            <a:extLst>
              <a:ext uri="{FF2B5EF4-FFF2-40B4-BE49-F238E27FC236}">
                <a16:creationId xmlns:a16="http://schemas.microsoft.com/office/drawing/2014/main" id="{B676990C-BA7C-0ADE-836E-ED09A2ED4E4B}"/>
              </a:ext>
            </a:extLst>
          </p:cNvPr>
          <p:cNvGrpSpPr/>
          <p:nvPr/>
        </p:nvGrpSpPr>
        <p:grpSpPr>
          <a:xfrm>
            <a:off x="3936355" y="2568386"/>
            <a:ext cx="2844000" cy="2394813"/>
            <a:chOff x="4191130" y="3574641"/>
            <a:chExt cx="2844000" cy="2394813"/>
          </a:xfrm>
        </p:grpSpPr>
        <p:pic>
          <p:nvPicPr>
            <p:cNvPr id="12" name="Picture 11">
              <a:extLst>
                <a:ext uri="{FF2B5EF4-FFF2-40B4-BE49-F238E27FC236}">
                  <a16:creationId xmlns:a16="http://schemas.microsoft.com/office/drawing/2014/main" id="{7042135C-12FF-8DB2-EE79-D7A4F98AE0D1}"/>
                </a:ext>
              </a:extLst>
            </p:cNvPr>
            <p:cNvPicPr>
              <a:picLocks noChangeAspect="1"/>
            </p:cNvPicPr>
            <p:nvPr/>
          </p:nvPicPr>
          <p:blipFill>
            <a:blip r:embed="rId3"/>
            <a:stretch>
              <a:fillRect/>
            </a:stretch>
          </p:blipFill>
          <p:spPr>
            <a:xfrm>
              <a:off x="4191130" y="3931480"/>
              <a:ext cx="2844000" cy="2037974"/>
            </a:xfrm>
            <a:prstGeom prst="rect">
              <a:avLst/>
            </a:prstGeom>
          </p:spPr>
        </p:pic>
        <p:sp>
          <p:nvSpPr>
            <p:cNvPr id="13" name="TextBox 12">
              <a:extLst>
                <a:ext uri="{FF2B5EF4-FFF2-40B4-BE49-F238E27FC236}">
                  <a16:creationId xmlns:a16="http://schemas.microsoft.com/office/drawing/2014/main" id="{3E9A312C-0898-3E2F-FABD-F8751FB08772}"/>
                </a:ext>
              </a:extLst>
            </p:cNvPr>
            <p:cNvSpPr txBox="1"/>
            <p:nvPr/>
          </p:nvSpPr>
          <p:spPr>
            <a:xfrm>
              <a:off x="4949807" y="3574641"/>
              <a:ext cx="1326646" cy="356839"/>
            </a:xfrm>
            <a:prstGeom prst="rect">
              <a:avLst/>
            </a:prstGeom>
            <a:noFill/>
          </p:spPr>
          <p:txBody>
            <a:bodyPr wrap="square" lIns="0" tIns="0" rIns="0" bIns="0" rtlCol="0">
              <a:noAutofit/>
            </a:bodyPr>
            <a:lstStyle/>
            <a:p>
              <a:pPr algn="l"/>
              <a:r>
                <a:rPr lang="en-AU" sz="1800"/>
                <a:t>Circular pool</a:t>
              </a:r>
            </a:p>
          </p:txBody>
        </p:sp>
      </p:grpSp>
      <p:grpSp>
        <p:nvGrpSpPr>
          <p:cNvPr id="18" name="Group 17" descr="A diagram representing a pool in the shape of a trapezoidal prism with a label above it. The label has a question mark followed by the word pool.">
            <a:extLst>
              <a:ext uri="{FF2B5EF4-FFF2-40B4-BE49-F238E27FC236}">
                <a16:creationId xmlns:a16="http://schemas.microsoft.com/office/drawing/2014/main" id="{2FFC071E-7D40-F5D6-9FBE-B1FA9B9B1782}"/>
              </a:ext>
            </a:extLst>
          </p:cNvPr>
          <p:cNvGrpSpPr/>
          <p:nvPr/>
        </p:nvGrpSpPr>
        <p:grpSpPr>
          <a:xfrm>
            <a:off x="7337219" y="2703154"/>
            <a:ext cx="4392000" cy="2086487"/>
            <a:chOff x="7337219" y="3777211"/>
            <a:chExt cx="4392000" cy="2086487"/>
          </a:xfrm>
        </p:grpSpPr>
        <p:pic>
          <p:nvPicPr>
            <p:cNvPr id="16" name="Picture 15">
              <a:extLst>
                <a:ext uri="{FF2B5EF4-FFF2-40B4-BE49-F238E27FC236}">
                  <a16:creationId xmlns:a16="http://schemas.microsoft.com/office/drawing/2014/main" id="{D86DEF5B-4901-B086-EC95-6E7CC6ED1552}"/>
                </a:ext>
              </a:extLst>
            </p:cNvPr>
            <p:cNvPicPr>
              <a:picLocks noChangeAspect="1"/>
            </p:cNvPicPr>
            <p:nvPr/>
          </p:nvPicPr>
          <p:blipFill>
            <a:blip r:embed="rId4"/>
            <a:stretch>
              <a:fillRect/>
            </a:stretch>
          </p:blipFill>
          <p:spPr>
            <a:xfrm>
              <a:off x="7337219" y="4172839"/>
              <a:ext cx="4392000" cy="1690859"/>
            </a:xfrm>
            <a:prstGeom prst="rect">
              <a:avLst/>
            </a:prstGeom>
          </p:spPr>
        </p:pic>
        <p:sp>
          <p:nvSpPr>
            <p:cNvPr id="17" name="TextBox 16">
              <a:extLst>
                <a:ext uri="{FF2B5EF4-FFF2-40B4-BE49-F238E27FC236}">
                  <a16:creationId xmlns:a16="http://schemas.microsoft.com/office/drawing/2014/main" id="{A69DDD98-E68A-31F3-E673-510231C387D2}"/>
                </a:ext>
              </a:extLst>
            </p:cNvPr>
            <p:cNvSpPr txBox="1"/>
            <p:nvPr/>
          </p:nvSpPr>
          <p:spPr>
            <a:xfrm>
              <a:off x="9240983" y="3777211"/>
              <a:ext cx="872836" cy="444141"/>
            </a:xfrm>
            <a:prstGeom prst="rect">
              <a:avLst/>
            </a:prstGeom>
            <a:noFill/>
          </p:spPr>
          <p:txBody>
            <a:bodyPr wrap="square" lIns="0" tIns="0" rIns="0" bIns="0" rtlCol="0">
              <a:noAutofit/>
            </a:bodyPr>
            <a:lstStyle/>
            <a:p>
              <a:pPr algn="l"/>
              <a:r>
                <a:rPr lang="en-AU" sz="1800"/>
                <a:t>? pool</a:t>
              </a:r>
            </a:p>
          </p:txBody>
        </p:sp>
      </p:grpSp>
      <p:sp>
        <p:nvSpPr>
          <p:cNvPr id="2" name="Slide Number Placeholder 1">
            <a:extLst>
              <a:ext uri="{FF2B5EF4-FFF2-40B4-BE49-F238E27FC236}">
                <a16:creationId xmlns:a16="http://schemas.microsoft.com/office/drawing/2014/main" id="{1F66577B-C8FB-3582-E11A-4BD5981380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9209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2AC-DFF5-2419-025F-120768C3E4BD}"/>
              </a:ext>
            </a:extLst>
          </p:cNvPr>
          <p:cNvSpPr>
            <a:spLocks noGrp="1"/>
          </p:cNvSpPr>
          <p:nvPr>
            <p:ph type="title"/>
          </p:nvPr>
        </p:nvSpPr>
        <p:spPr/>
        <p:txBody>
          <a:bodyPr/>
          <a:lstStyle/>
          <a:p>
            <a:r>
              <a:rPr lang="en-AU" dirty="0">
                <a:latin typeface="+mj-lt"/>
              </a:rPr>
              <a:t>Conversions</a:t>
            </a:r>
          </a:p>
        </p:txBody>
      </p:sp>
      <p:sp>
        <p:nvSpPr>
          <p:cNvPr id="5" name="Text Placeholder 4">
            <a:extLst>
              <a:ext uri="{FF2B5EF4-FFF2-40B4-BE49-F238E27FC236}">
                <a16:creationId xmlns:a16="http://schemas.microsoft.com/office/drawing/2014/main" id="{EEEFE4C6-7552-CAD6-4FCC-8A4159FBB20C}"/>
              </a:ext>
            </a:extLst>
          </p:cNvPr>
          <p:cNvSpPr>
            <a:spLocks noGrp="1"/>
          </p:cNvSpPr>
          <p:nvPr>
            <p:ph type="body" sz="quarter" idx="18"/>
          </p:nvPr>
        </p:nvSpPr>
        <p:spPr>
          <a:xfrm>
            <a:off x="360000" y="982520"/>
            <a:ext cx="11484000" cy="310015"/>
          </a:xfrm>
        </p:spPr>
        <p:txBody>
          <a:bodyPr/>
          <a:lstStyle/>
          <a:p>
            <a:r>
              <a:rPr lang="en-US" dirty="0">
                <a:latin typeface="+mj-lt"/>
              </a:rPr>
              <a:t>Millilitres (mL), litres (L), kilolitres (</a:t>
            </a:r>
            <a:r>
              <a:rPr lang="en-US">
                <a:latin typeface="+mj-lt"/>
              </a:rPr>
              <a:t>kL</a:t>
            </a:r>
            <a:r>
              <a:rPr lang="en-US" dirty="0">
                <a:latin typeface="+mj-lt"/>
              </a:rPr>
              <a:t>) and Megalitres (ML)</a:t>
            </a:r>
            <a:endParaRPr lang="en-AU" dirty="0">
              <a:latin typeface="+mj-lt"/>
            </a:endParaRPr>
          </a:p>
        </p:txBody>
      </p:sp>
      <p:grpSp>
        <p:nvGrpSpPr>
          <p:cNvPr id="10" name="Group 9" descr="An orange cube 10 x 10 x 10 depicting 1 mL">
            <a:extLst>
              <a:ext uri="{FF2B5EF4-FFF2-40B4-BE49-F238E27FC236}">
                <a16:creationId xmlns:a16="http://schemas.microsoft.com/office/drawing/2014/main" id="{9DB76488-41DC-5D63-C29F-A1097A1AD582}"/>
              </a:ext>
            </a:extLst>
          </p:cNvPr>
          <p:cNvGrpSpPr/>
          <p:nvPr/>
        </p:nvGrpSpPr>
        <p:grpSpPr>
          <a:xfrm>
            <a:off x="408004" y="1647825"/>
            <a:ext cx="1488726" cy="1095896"/>
            <a:chOff x="132277" y="4208510"/>
            <a:chExt cx="1488726" cy="1095896"/>
          </a:xfrm>
        </p:grpSpPr>
        <p:pic>
          <p:nvPicPr>
            <p:cNvPr id="7" name="Picture 6" descr="Cube 10 x 10 x 10 depicting 1 mL">
              <a:extLst>
                <a:ext uri="{FF2B5EF4-FFF2-40B4-BE49-F238E27FC236}">
                  <a16:creationId xmlns:a16="http://schemas.microsoft.com/office/drawing/2014/main" id="{07C8E705-99E3-7032-BDCA-79519F380016}"/>
                </a:ext>
              </a:extLst>
            </p:cNvPr>
            <p:cNvPicPr>
              <a:picLocks noChangeAspect="1"/>
            </p:cNvPicPr>
            <p:nvPr/>
          </p:nvPicPr>
          <p:blipFill>
            <a:blip r:embed="rId2"/>
            <a:stretch>
              <a:fillRect/>
            </a:stretch>
          </p:blipFill>
          <p:spPr>
            <a:xfrm>
              <a:off x="528929" y="4208510"/>
              <a:ext cx="695422" cy="609685"/>
            </a:xfrm>
            <a:prstGeom prst="rect">
              <a:avLst/>
            </a:prstGeom>
          </p:spPr>
        </p:pic>
        <mc:AlternateContent xmlns:mc="http://schemas.openxmlformats.org/markup-compatibility/2006" xmlns:a14="http://schemas.microsoft.com/office/drawing/2010/main">
          <mc:Choice Requires="a14">
            <p:sp>
              <p:nvSpPr>
                <p:cNvPr id="9" name="Content Placeholder 14">
                  <a:extLst>
                    <a:ext uri="{FF2B5EF4-FFF2-40B4-BE49-F238E27FC236}">
                      <a16:creationId xmlns:a16="http://schemas.microsoft.com/office/drawing/2014/main" id="{5DC42732-DDE5-CFDB-C02A-51C2437511F7}"/>
                    </a:ext>
                  </a:extLst>
                </p:cNvPr>
                <p:cNvSpPr txBox="1">
                  <a:spLocks/>
                </p:cNvSpPr>
                <p:nvPr/>
              </p:nvSpPr>
              <p:spPr>
                <a:xfrm>
                  <a:off x="132277" y="4741276"/>
                  <a:ext cx="1488726"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1 </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cm</m:t>
                            </m:r>
                          </m:e>
                          <m:sup>
                            <m:r>
                              <m:rPr>
                                <m:nor/>
                              </m:rPr>
                              <a:rPr lang="en-AU" b="0" i="0"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1 </m:t>
                        </m:r>
                        <m:r>
                          <m:rPr>
                            <m:nor/>
                          </m:rPr>
                          <a:rPr lang="en-US" i="0" smtClean="0">
                            <a:latin typeface="Cambria Math" panose="02040503050406030204" pitchFamily="18" charset="0"/>
                          </a:rPr>
                          <m:t>mL</m:t>
                        </m:r>
                      </m:oMath>
                    </m:oMathPara>
                  </a14:m>
                  <a:endParaRPr lang="en-AU" dirty="0"/>
                </a:p>
              </p:txBody>
            </p:sp>
          </mc:Choice>
          <mc:Fallback xmlns="">
            <p:sp>
              <p:nvSpPr>
                <p:cNvPr id="9" name="Content Placeholder 14">
                  <a:extLst>
                    <a:ext uri="{FF2B5EF4-FFF2-40B4-BE49-F238E27FC236}">
                      <a16:creationId xmlns:a16="http://schemas.microsoft.com/office/drawing/2014/main" id="{5DC42732-DDE5-CFDB-C02A-51C2437511F7}"/>
                    </a:ext>
                  </a:extLst>
                </p:cNvPr>
                <p:cNvSpPr txBox="1">
                  <a:spLocks noRot="1" noChangeAspect="1" noMove="1" noResize="1" noEditPoints="1" noAdjustHandles="1" noChangeArrowheads="1" noChangeShapeType="1" noTextEdit="1"/>
                </p:cNvSpPr>
                <p:nvPr/>
              </p:nvSpPr>
              <p:spPr>
                <a:xfrm>
                  <a:off x="132277" y="4741276"/>
                  <a:ext cx="1488726" cy="563130"/>
                </a:xfrm>
                <a:prstGeom prst="rect">
                  <a:avLst/>
                </a:prstGeom>
                <a:blipFill>
                  <a:blip r:embed="rId3"/>
                  <a:stretch>
                    <a:fillRect/>
                  </a:stretch>
                </a:blipFill>
              </p:spPr>
              <p:txBody>
                <a:bodyPr/>
                <a:lstStyle/>
                <a:p>
                  <a:r>
                    <a:rPr lang="en-US">
                      <a:noFill/>
                    </a:rPr>
                    <a:t> </a:t>
                  </a:r>
                </a:p>
              </p:txBody>
            </p:sp>
          </mc:Fallback>
        </mc:AlternateContent>
      </p:grpSp>
      <p:grpSp>
        <p:nvGrpSpPr>
          <p:cNvPr id="8" name="Group 7" descr="A purple cube 10 x 10 x 10 with one orange cube depicting 1000mL = 1 L">
            <a:extLst>
              <a:ext uri="{FF2B5EF4-FFF2-40B4-BE49-F238E27FC236}">
                <a16:creationId xmlns:a16="http://schemas.microsoft.com/office/drawing/2014/main" id="{7CAC0516-A74E-8D55-CB2E-ADB4DC9BCDBC}"/>
              </a:ext>
            </a:extLst>
          </p:cNvPr>
          <p:cNvGrpSpPr/>
          <p:nvPr/>
        </p:nvGrpSpPr>
        <p:grpSpPr>
          <a:xfrm>
            <a:off x="2702309" y="1530126"/>
            <a:ext cx="1990362" cy="2473363"/>
            <a:chOff x="1641070" y="2831043"/>
            <a:chExt cx="1990362" cy="2473363"/>
          </a:xfrm>
        </p:grpSpPr>
        <p:pic>
          <p:nvPicPr>
            <p:cNvPr id="13" name="Picture 12" descr="Cube 10 x 10 x 10 depicting 1000mL = 1 L">
              <a:extLst>
                <a:ext uri="{FF2B5EF4-FFF2-40B4-BE49-F238E27FC236}">
                  <a16:creationId xmlns:a16="http://schemas.microsoft.com/office/drawing/2014/main" id="{B8B6801E-8063-AC28-7805-21534F4B4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070" y="2831043"/>
              <a:ext cx="1990362" cy="1987152"/>
            </a:xfrm>
            <a:prstGeom prst="rect">
              <a:avLst/>
            </a:prstGeom>
          </p:spPr>
        </p:pic>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2BFF2AD9-A82C-2420-CD01-BBE50D85664C}"/>
                    </a:ext>
                  </a:extLst>
                </p:cNvPr>
                <p:cNvSpPr txBox="1">
                  <a:spLocks/>
                </p:cNvSpPr>
                <p:nvPr/>
              </p:nvSpPr>
              <p:spPr>
                <a:xfrm>
                  <a:off x="1724392"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m:rPr>
                                <m:nor/>
                              </m:rPr>
                              <a:rPr lang="en-AU" b="0" i="0" smtClean="0">
                                <a:latin typeface="Cambria Math" panose="02040503050406030204" pitchFamily="18" charset="0"/>
                              </a:rPr>
                              <m:t>cm</m:t>
                            </m:r>
                          </m:e>
                          <m:sup>
                            <m:r>
                              <m:rPr>
                                <m:nor/>
                              </m:rPr>
                              <a:rPr lang="en-AU" b="0" i="0" smtClean="0">
                                <a:latin typeface="Cambria Math" panose="02040503050406030204" pitchFamily="18" charset="0"/>
                              </a:rPr>
                              <m:t>3</m:t>
                            </m:r>
                          </m:sup>
                        </m:sSup>
                        <m:r>
                          <a:rPr lang="en-US" b="0" i="1" smtClean="0">
                            <a:latin typeface="Cambria Math" panose="02040503050406030204" pitchFamily="18" charset="0"/>
                          </a:rPr>
                          <m:t>=1 </m:t>
                        </m:r>
                        <m:r>
                          <m:rPr>
                            <m:nor/>
                          </m:rPr>
                          <a:rPr lang="en-US" b="0" i="0" smtClean="0">
                            <a:latin typeface="Cambria Math" panose="02040503050406030204" pitchFamily="18" charset="0"/>
                          </a:rPr>
                          <m:t>L</m:t>
                        </m:r>
                      </m:oMath>
                    </m:oMathPara>
                  </a14:m>
                  <a:endParaRPr lang="en-AU" dirty="0"/>
                </a:p>
              </p:txBody>
            </p:sp>
          </mc:Choice>
          <mc:Fallback xmlns="">
            <p:sp>
              <p:nvSpPr>
                <p:cNvPr id="15" name="Content Placeholder 14">
                  <a:extLst>
                    <a:ext uri="{FF2B5EF4-FFF2-40B4-BE49-F238E27FC236}">
                      <a16:creationId xmlns:a16="http://schemas.microsoft.com/office/drawing/2014/main" id="{2BFF2AD9-A82C-2420-CD01-BBE50D85664C}"/>
                    </a:ext>
                  </a:extLst>
                </p:cNvPr>
                <p:cNvSpPr txBox="1">
                  <a:spLocks noRot="1" noChangeAspect="1" noMove="1" noResize="1" noEditPoints="1" noAdjustHandles="1" noChangeArrowheads="1" noChangeShapeType="1" noTextEdit="1"/>
                </p:cNvSpPr>
                <p:nvPr/>
              </p:nvSpPr>
              <p:spPr>
                <a:xfrm>
                  <a:off x="1724392" y="4741276"/>
                  <a:ext cx="1823719" cy="563130"/>
                </a:xfrm>
                <a:prstGeom prst="rect">
                  <a:avLst/>
                </a:prstGeom>
                <a:blipFill>
                  <a:blip r:embed="rId5"/>
                  <a:stretch>
                    <a:fillRect/>
                  </a:stretch>
                </a:blipFill>
              </p:spPr>
              <p:txBody>
                <a:bodyPr/>
                <a:lstStyle/>
                <a:p>
                  <a:r>
                    <a:rPr lang="en-US">
                      <a:noFill/>
                    </a:rPr>
                    <a:t> </a:t>
                  </a:r>
                </a:p>
              </p:txBody>
            </p:sp>
          </mc:Fallback>
        </mc:AlternateContent>
      </p:grpSp>
      <p:grpSp>
        <p:nvGrpSpPr>
          <p:cNvPr id="6" name="Group 5" descr="A blue cube 10 x 10 x 10 with one purple cube with one orange cube, depicting 1000L = 1 kL">
            <a:extLst>
              <a:ext uri="{FF2B5EF4-FFF2-40B4-BE49-F238E27FC236}">
                <a16:creationId xmlns:a16="http://schemas.microsoft.com/office/drawing/2014/main" id="{2EBBEDFB-E573-DF1A-B0E3-069B46AE5DBC}"/>
              </a:ext>
            </a:extLst>
          </p:cNvPr>
          <p:cNvGrpSpPr/>
          <p:nvPr/>
        </p:nvGrpSpPr>
        <p:grpSpPr>
          <a:xfrm>
            <a:off x="5498250" y="1657350"/>
            <a:ext cx="2380179" cy="3134357"/>
            <a:chOff x="4690634" y="2170049"/>
            <a:chExt cx="2380179" cy="3134357"/>
          </a:xfrm>
        </p:grpSpPr>
        <p:pic>
          <p:nvPicPr>
            <p:cNvPr id="16" name="Picture 15">
              <a:extLst>
                <a:ext uri="{FF2B5EF4-FFF2-40B4-BE49-F238E27FC236}">
                  <a16:creationId xmlns:a16="http://schemas.microsoft.com/office/drawing/2014/main" id="{F286A05B-0575-9353-77AC-4A23E6197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0634" y="2170049"/>
              <a:ext cx="2380179" cy="2648146"/>
            </a:xfrm>
            <a:prstGeom prst="rect">
              <a:avLst/>
            </a:prstGeom>
          </p:spPr>
        </p:pic>
        <mc:AlternateContent xmlns:mc="http://schemas.openxmlformats.org/markup-compatibility/2006" xmlns:a14="http://schemas.microsoft.com/office/drawing/2010/main">
          <mc:Choice Requires="a14">
            <p:sp>
              <p:nvSpPr>
                <p:cNvPr id="18" name="Content Placeholder 14">
                  <a:extLst>
                    <a:ext uri="{FF2B5EF4-FFF2-40B4-BE49-F238E27FC236}">
                      <a16:creationId xmlns:a16="http://schemas.microsoft.com/office/drawing/2014/main" id="{780376ED-3EBF-35B9-CD8D-94D3E726A6DF}"/>
                    </a:ext>
                  </a:extLst>
                </p:cNvPr>
                <p:cNvSpPr txBox="1">
                  <a:spLocks/>
                </p:cNvSpPr>
                <p:nvPr/>
              </p:nvSpPr>
              <p:spPr>
                <a:xfrm>
                  <a:off x="4690634" y="4741276"/>
                  <a:ext cx="238017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1 </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m</m:t>
                            </m:r>
                          </m:e>
                          <m:sup>
                            <m:r>
                              <m:rPr>
                                <m:nor/>
                              </m:rPr>
                              <a:rPr lang="en-AU" b="0" i="0"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m:rPr>
                            <m:nor/>
                          </m:rPr>
                          <a:rPr lang="en-US" i="0" smtClean="0">
                            <a:latin typeface="Cambria Math" panose="02040503050406030204" pitchFamily="18" charset="0"/>
                          </a:rPr>
                          <m:t>L</m:t>
                        </m:r>
                        <m:r>
                          <a:rPr lang="en-US" b="0" i="1" smtClean="0">
                            <a:latin typeface="Cambria Math" panose="02040503050406030204" pitchFamily="18" charset="0"/>
                          </a:rPr>
                          <m:t>=1 </m:t>
                        </m:r>
                        <m:r>
                          <m:rPr>
                            <m:nor/>
                          </m:rPr>
                          <a:rPr lang="en-US" b="0" i="0" smtClean="0">
                            <a:latin typeface="Cambria Math" panose="02040503050406030204" pitchFamily="18" charset="0"/>
                          </a:rPr>
                          <m:t>kL</m:t>
                        </m:r>
                      </m:oMath>
                    </m:oMathPara>
                  </a14:m>
                  <a:endParaRPr lang="en-AU" dirty="0"/>
                </a:p>
              </p:txBody>
            </p:sp>
          </mc:Choice>
          <mc:Fallback xmlns="">
            <p:sp>
              <p:nvSpPr>
                <p:cNvPr id="18" name="Content Placeholder 14">
                  <a:extLst>
                    <a:ext uri="{FF2B5EF4-FFF2-40B4-BE49-F238E27FC236}">
                      <a16:creationId xmlns:a16="http://schemas.microsoft.com/office/drawing/2014/main" id="{780376ED-3EBF-35B9-CD8D-94D3E726A6DF}"/>
                    </a:ext>
                  </a:extLst>
                </p:cNvPr>
                <p:cNvSpPr txBox="1">
                  <a:spLocks noRot="1" noChangeAspect="1" noMove="1" noResize="1" noEditPoints="1" noAdjustHandles="1" noChangeArrowheads="1" noChangeShapeType="1" noTextEdit="1"/>
                </p:cNvSpPr>
                <p:nvPr/>
              </p:nvSpPr>
              <p:spPr>
                <a:xfrm>
                  <a:off x="4690634" y="4741276"/>
                  <a:ext cx="2380179" cy="563130"/>
                </a:xfrm>
                <a:prstGeom prst="rect">
                  <a:avLst/>
                </a:prstGeom>
                <a:blipFill>
                  <a:blip r:embed="rId7"/>
                  <a:stretch>
                    <a:fillRect/>
                  </a:stretch>
                </a:blipFill>
              </p:spPr>
              <p:txBody>
                <a:bodyPr/>
                <a:lstStyle/>
                <a:p>
                  <a:r>
                    <a:rPr lang="en-US">
                      <a:noFill/>
                    </a:rPr>
                    <a:t> </a:t>
                  </a:r>
                </a:p>
              </p:txBody>
            </p:sp>
          </mc:Fallback>
        </mc:AlternateContent>
      </p:grpSp>
      <p:grpSp>
        <p:nvGrpSpPr>
          <p:cNvPr id="3" name="Group 2" descr="A green cube 10 x 10 x 10 with one blue cube with one orange cube depicting 1000kL = 1 ML.">
            <a:extLst>
              <a:ext uri="{FF2B5EF4-FFF2-40B4-BE49-F238E27FC236}">
                <a16:creationId xmlns:a16="http://schemas.microsoft.com/office/drawing/2014/main" id="{37D8D5F2-3940-CAA1-D3EF-24AE67639725}"/>
              </a:ext>
            </a:extLst>
          </p:cNvPr>
          <p:cNvGrpSpPr/>
          <p:nvPr/>
        </p:nvGrpSpPr>
        <p:grpSpPr>
          <a:xfrm>
            <a:off x="8684009" y="1619250"/>
            <a:ext cx="3159991" cy="3934952"/>
            <a:chOff x="8385422" y="1369454"/>
            <a:chExt cx="3159991" cy="3934952"/>
          </a:xfrm>
        </p:grpSpPr>
        <p:pic>
          <p:nvPicPr>
            <p:cNvPr id="19" name="Picture 18" descr="Cube 10 x 10 x 10 depicting 1000kL = 1 ML">
              <a:extLst>
                <a:ext uri="{FF2B5EF4-FFF2-40B4-BE49-F238E27FC236}">
                  <a16:creationId xmlns:a16="http://schemas.microsoft.com/office/drawing/2014/main" id="{EC22674A-DE59-5691-C583-DB2994A8C7D8}"/>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85422" y="1369454"/>
              <a:ext cx="3159991" cy="3448741"/>
            </a:xfrm>
            <a:prstGeom prst="rect">
              <a:avLst/>
            </a:prstGeom>
          </p:spPr>
        </p:pic>
        <mc:AlternateContent xmlns:mc="http://schemas.openxmlformats.org/markup-compatibility/2006" xmlns:a14="http://schemas.microsoft.com/office/drawing/2010/main">
          <mc:Choice Requires="a14">
            <p:sp>
              <p:nvSpPr>
                <p:cNvPr id="20" name="Content Placeholder 14">
                  <a:extLst>
                    <a:ext uri="{FF2B5EF4-FFF2-40B4-BE49-F238E27FC236}">
                      <a16:creationId xmlns:a16="http://schemas.microsoft.com/office/drawing/2014/main" id="{26042C8A-61A1-528E-1949-8C1AA0DA3A49}"/>
                    </a:ext>
                  </a:extLst>
                </p:cNvPr>
                <p:cNvSpPr txBox="1">
                  <a:spLocks/>
                </p:cNvSpPr>
                <p:nvPr/>
              </p:nvSpPr>
              <p:spPr>
                <a:xfrm>
                  <a:off x="8551345" y="4741276"/>
                  <a:ext cx="2828145"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1000</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 </m:t>
                            </m:r>
                            <m:r>
                              <m:rPr>
                                <m:nor/>
                              </m:rPr>
                              <a:rPr lang="en-AU" b="0" i="0" smtClean="0">
                                <a:latin typeface="Cambria Math" panose="02040503050406030204" pitchFamily="18" charset="0"/>
                              </a:rPr>
                              <m:t>m</m:t>
                            </m:r>
                          </m:e>
                          <m:sup>
                            <m:r>
                              <m:rPr>
                                <m:nor/>
                              </m:rPr>
                              <a:rPr lang="en-AU" b="0" i="0"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m:rPr>
                            <m:nor/>
                          </m:rPr>
                          <a:rPr lang="en-US" b="0" i="0" smtClean="0">
                            <a:latin typeface="Cambria Math" panose="02040503050406030204" pitchFamily="18" charset="0"/>
                          </a:rPr>
                          <m:t>k</m:t>
                        </m:r>
                        <m:r>
                          <m:rPr>
                            <m:nor/>
                          </m:rPr>
                          <a:rPr lang="en-US" i="0" smtClean="0">
                            <a:latin typeface="Cambria Math" panose="02040503050406030204" pitchFamily="18" charset="0"/>
                          </a:rPr>
                          <m:t>L</m:t>
                        </m:r>
                        <m:r>
                          <a:rPr lang="en-US" b="0" i="1" smtClean="0">
                            <a:latin typeface="Cambria Math" panose="02040503050406030204" pitchFamily="18" charset="0"/>
                          </a:rPr>
                          <m:t>=1 </m:t>
                        </m:r>
                        <m:r>
                          <m:rPr>
                            <m:nor/>
                          </m:rPr>
                          <a:rPr lang="en-US" b="0" i="0" smtClean="0">
                            <a:latin typeface="Cambria Math" panose="02040503050406030204" pitchFamily="18" charset="0"/>
                          </a:rPr>
                          <m:t>ML</m:t>
                        </m:r>
                      </m:oMath>
                    </m:oMathPara>
                  </a14:m>
                  <a:endParaRPr lang="en-AU" dirty="0"/>
                </a:p>
              </p:txBody>
            </p:sp>
          </mc:Choice>
          <mc:Fallback xmlns="">
            <p:sp>
              <p:nvSpPr>
                <p:cNvPr id="20" name="Content Placeholder 14">
                  <a:extLst>
                    <a:ext uri="{FF2B5EF4-FFF2-40B4-BE49-F238E27FC236}">
                      <a16:creationId xmlns:a16="http://schemas.microsoft.com/office/drawing/2014/main" id="{26042C8A-61A1-528E-1949-8C1AA0DA3A49}"/>
                    </a:ext>
                  </a:extLst>
                </p:cNvPr>
                <p:cNvSpPr txBox="1">
                  <a:spLocks noRot="1" noChangeAspect="1" noMove="1" noResize="1" noEditPoints="1" noAdjustHandles="1" noChangeArrowheads="1" noChangeShapeType="1" noTextEdit="1"/>
                </p:cNvSpPr>
                <p:nvPr/>
              </p:nvSpPr>
              <p:spPr>
                <a:xfrm>
                  <a:off x="8551345" y="4741276"/>
                  <a:ext cx="2828145" cy="563130"/>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64900B-8AEF-5D18-1516-7A2465857B1C}"/>
                  </a:ext>
                </a:extLst>
              </p:cNvPr>
              <p:cNvSpPr txBox="1"/>
              <p:nvPr/>
            </p:nvSpPr>
            <p:spPr>
              <a:xfrm>
                <a:off x="348000" y="4345781"/>
                <a:ext cx="2916221" cy="453038"/>
              </a:xfrm>
              <a:prstGeom prst="rect">
                <a:avLst/>
              </a:prstGeom>
              <a:noFill/>
            </p:spPr>
            <p:txBody>
              <a:bodyPr wrap="square" lIns="0" tIns="0" rIns="0" bIns="0" rtlCol="0">
                <a:noAutofit/>
              </a:bodyPr>
              <a:lstStyle/>
              <a:p>
                <a:pPr algn="l">
                  <a:lnSpc>
                    <a:spcPct val="150000"/>
                  </a:lnSpc>
                </a:pPr>
                <a:r>
                  <a:rPr lang="en-AU" sz="1800" dirty="0"/>
                  <a:t>What is </a:t>
                </a:r>
                <a14:m>
                  <m:oMath xmlns:m="http://schemas.openxmlformats.org/officeDocument/2006/math">
                    <m:r>
                      <a:rPr lang="en-AU" sz="1800" b="0" i="0" smtClean="0">
                        <a:latin typeface="Cambria Math" panose="02040503050406030204" pitchFamily="18" charset="0"/>
                      </a:rPr>
                      <m:t>17</m:t>
                    </m:r>
                    <m:r>
                      <a:rPr lang="en-AU" sz="1800" b="0" i="1" smtClean="0">
                        <a:latin typeface="Cambria Math" panose="02040503050406030204" pitchFamily="18" charset="0"/>
                      </a:rPr>
                      <m:t>5.6</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cm</m:t>
                        </m:r>
                      </m:e>
                      <m:sup>
                        <m:r>
                          <m:rPr>
                            <m:nor/>
                          </m:rPr>
                          <a:rPr lang="en-AU" sz="1800" b="0" i="0" smtClean="0">
                            <a:latin typeface="Cambria Math" panose="02040503050406030204" pitchFamily="18" charset="0"/>
                          </a:rPr>
                          <m:t>3</m:t>
                        </m:r>
                      </m:sup>
                    </m:sSup>
                  </m:oMath>
                </a14:m>
                <a:r>
                  <a:rPr lang="en-AU" sz="1800" dirty="0"/>
                  <a:t> in litres?</a:t>
                </a:r>
              </a:p>
            </p:txBody>
          </p:sp>
        </mc:Choice>
        <mc:Fallback xmlns="">
          <p:sp>
            <p:nvSpPr>
              <p:cNvPr id="11" name="TextBox 10">
                <a:extLst>
                  <a:ext uri="{FF2B5EF4-FFF2-40B4-BE49-F238E27FC236}">
                    <a16:creationId xmlns:a16="http://schemas.microsoft.com/office/drawing/2014/main" id="{2C64900B-8AEF-5D18-1516-7A2465857B1C}"/>
                  </a:ext>
                </a:extLst>
              </p:cNvPr>
              <p:cNvSpPr txBox="1">
                <a:spLocks noRot="1" noChangeAspect="1" noMove="1" noResize="1" noEditPoints="1" noAdjustHandles="1" noChangeArrowheads="1" noChangeShapeType="1" noTextEdit="1"/>
              </p:cNvSpPr>
              <p:nvPr/>
            </p:nvSpPr>
            <p:spPr>
              <a:xfrm>
                <a:off x="348000" y="4345781"/>
                <a:ext cx="2916221" cy="453038"/>
              </a:xfrm>
              <a:prstGeom prst="rect">
                <a:avLst/>
              </a:prstGeom>
              <a:blipFill>
                <a:blip r:embed="rId10"/>
                <a:stretch>
                  <a:fillRect l="-478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FBB002-1719-C04F-6974-696A90B24E61}"/>
                  </a:ext>
                </a:extLst>
              </p:cNvPr>
              <p:cNvSpPr txBox="1"/>
              <p:nvPr/>
            </p:nvSpPr>
            <p:spPr>
              <a:xfrm>
                <a:off x="348000" y="5558899"/>
                <a:ext cx="2591550" cy="453038"/>
              </a:xfrm>
              <a:prstGeom prst="rect">
                <a:avLst/>
              </a:prstGeom>
              <a:noFill/>
            </p:spPr>
            <p:txBody>
              <a:bodyPr wrap="square" lIns="0" tIns="0" rIns="0" bIns="0" rtlCol="0">
                <a:noAutofit/>
              </a:bodyPr>
              <a:lstStyle/>
              <a:p>
                <a:pPr algn="l">
                  <a:lnSpc>
                    <a:spcPct val="150000"/>
                  </a:lnSpc>
                </a:pPr>
                <a:r>
                  <a:rPr lang="en-AU" sz="1800" dirty="0"/>
                  <a:t>What is </a:t>
                </a:r>
                <a14:m>
                  <m:oMath xmlns:m="http://schemas.openxmlformats.org/officeDocument/2006/math">
                    <m:r>
                      <a:rPr lang="en-AU" sz="1800" b="0" i="1" smtClean="0">
                        <a:latin typeface="Cambria Math" panose="02040503050406030204" pitchFamily="18" charset="0"/>
                      </a:rPr>
                      <m:t>3750 </m:t>
                    </m:r>
                    <m:r>
                      <a:rPr lang="en-AU" sz="1800" b="0" i="1" smtClean="0">
                        <a:latin typeface="Cambria Math" panose="02040503050406030204" pitchFamily="18" charset="0"/>
                      </a:rPr>
                      <m:t>𝐿</m:t>
                    </m:r>
                  </m:oMath>
                </a14:m>
                <a:r>
                  <a:rPr lang="en-AU" sz="1800" dirty="0"/>
                  <a:t> in </a:t>
                </a:r>
                <a14:m>
                  <m:oMath xmlns:m="http://schemas.openxmlformats.org/officeDocument/2006/math">
                    <m:sSup>
                      <m:sSupPr>
                        <m:ctrlPr>
                          <a:rPr lang="en-AU" sz="1800" i="1" smtClean="0">
                            <a:latin typeface="Cambria Math" panose="02040503050406030204" pitchFamily="18" charset="0"/>
                          </a:rPr>
                        </m:ctrlPr>
                      </m:sSupPr>
                      <m:e>
                        <m:r>
                          <m:rPr>
                            <m:nor/>
                          </m:rPr>
                          <a:rPr lang="en-AU" sz="1800" b="0" i="0" smtClean="0">
                            <a:latin typeface="Cambria Math" panose="02040503050406030204" pitchFamily="18" charset="0"/>
                          </a:rPr>
                          <m:t>m</m:t>
                        </m:r>
                      </m:e>
                      <m:sup>
                        <m:r>
                          <m:rPr>
                            <m:nor/>
                          </m:rPr>
                          <a:rPr lang="en-AU" sz="1800" b="0" i="0" smtClean="0">
                            <a:latin typeface="Cambria Math" panose="02040503050406030204" pitchFamily="18" charset="0"/>
                          </a:rPr>
                          <m:t>3</m:t>
                        </m:r>
                      </m:sup>
                    </m:sSup>
                  </m:oMath>
                </a14:m>
                <a:r>
                  <a:rPr lang="en-AU" sz="1800" dirty="0"/>
                  <a:t>?</a:t>
                </a:r>
              </a:p>
            </p:txBody>
          </p:sp>
        </mc:Choice>
        <mc:Fallback xmlns="">
          <p:sp>
            <p:nvSpPr>
              <p:cNvPr id="17" name="TextBox 16">
                <a:extLst>
                  <a:ext uri="{FF2B5EF4-FFF2-40B4-BE49-F238E27FC236}">
                    <a16:creationId xmlns:a16="http://schemas.microsoft.com/office/drawing/2014/main" id="{53FBB002-1719-C04F-6974-696A90B24E61}"/>
                  </a:ext>
                </a:extLst>
              </p:cNvPr>
              <p:cNvSpPr txBox="1">
                <a:spLocks noRot="1" noChangeAspect="1" noMove="1" noResize="1" noEditPoints="1" noAdjustHandles="1" noChangeArrowheads="1" noChangeShapeType="1" noTextEdit="1"/>
              </p:cNvSpPr>
              <p:nvPr/>
            </p:nvSpPr>
            <p:spPr>
              <a:xfrm>
                <a:off x="348000" y="5558899"/>
                <a:ext cx="2591550" cy="453038"/>
              </a:xfrm>
              <a:prstGeom prst="rect">
                <a:avLst/>
              </a:prstGeom>
              <a:blipFill>
                <a:blip r:embed="rId11"/>
                <a:stretch>
                  <a:fillRect l="-5366"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E0F5400-9112-3C5E-5603-3D4861126C72}"/>
                  </a:ext>
                </a:extLst>
              </p:cNvPr>
              <p:cNvSpPr txBox="1"/>
              <p:nvPr/>
            </p:nvSpPr>
            <p:spPr>
              <a:xfrm>
                <a:off x="348000" y="4849683"/>
                <a:ext cx="2591550" cy="658352"/>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175.6 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cm</m:t>
                          </m:r>
                        </m:e>
                        <m:sup>
                          <m:r>
                            <m:rPr>
                              <m:nor/>
                            </m:rPr>
                            <a:rPr lang="en-AU" sz="1800" b="0" i="0" smtClean="0">
                              <a:latin typeface="Cambria Math" panose="02040503050406030204" pitchFamily="18" charset="0"/>
                            </a:rPr>
                            <m:t>3</m:t>
                          </m:r>
                        </m:sup>
                      </m:sSup>
                      <m:r>
                        <a:rPr lang="en-AU" sz="1800" b="0" i="1" smtClean="0">
                          <a:latin typeface="Cambria Math" panose="02040503050406030204" pitchFamily="18" charset="0"/>
                        </a:rPr>
                        <m:t>=175.6 </m:t>
                      </m:r>
                      <m:r>
                        <m:rPr>
                          <m:nor/>
                        </m:rPr>
                        <a:rPr lang="en-AU" sz="1800" b="0" i="0" smtClean="0">
                          <a:latin typeface="Cambria Math" panose="02040503050406030204" pitchFamily="18" charset="0"/>
                        </a:rPr>
                        <m:t>mL</m:t>
                      </m:r>
                    </m:oMath>
                    <m:oMath xmlns:m="http://schemas.openxmlformats.org/officeDocument/2006/math">
                      <m:r>
                        <a:rPr lang="en-AU" sz="1800" b="0" i="0" smtClean="0">
                          <a:latin typeface="Cambria Math" panose="02040503050406030204" pitchFamily="18" charset="0"/>
                        </a:rPr>
                        <m:t>17</m:t>
                      </m:r>
                      <m:r>
                        <a:rPr lang="en-AU" sz="1800" b="0" i="1" smtClean="0">
                          <a:latin typeface="Cambria Math" panose="02040503050406030204" pitchFamily="18" charset="0"/>
                        </a:rPr>
                        <m:t>5.6</m:t>
                      </m:r>
                      <m:r>
                        <a:rPr lang="en-AU" sz="1800" b="0" i="1" smtClean="0">
                          <a:latin typeface="Cambria Math" panose="02040503050406030204" pitchFamily="18" charset="0"/>
                          <a:ea typeface="Cambria Math" panose="02040503050406030204" pitchFamily="18" charset="0"/>
                        </a:rPr>
                        <m:t>÷1000=0.1756 </m:t>
                      </m:r>
                      <m:r>
                        <m:rPr>
                          <m:nor/>
                        </m:rPr>
                        <a:rPr lang="en-AU" sz="1800" b="0" i="0" smtClean="0">
                          <a:latin typeface="Cambria Math" panose="02040503050406030204" pitchFamily="18" charset="0"/>
                          <a:ea typeface="Cambria Math" panose="02040503050406030204" pitchFamily="18" charset="0"/>
                        </a:rPr>
                        <m:t>L</m:t>
                      </m:r>
                    </m:oMath>
                  </m:oMathPara>
                </a14:m>
                <a:endParaRPr lang="en-AU" sz="1800" dirty="0"/>
              </a:p>
            </p:txBody>
          </p:sp>
        </mc:Choice>
        <mc:Fallback xmlns="">
          <p:sp>
            <p:nvSpPr>
              <p:cNvPr id="21" name="TextBox 20">
                <a:extLst>
                  <a:ext uri="{FF2B5EF4-FFF2-40B4-BE49-F238E27FC236}">
                    <a16:creationId xmlns:a16="http://schemas.microsoft.com/office/drawing/2014/main" id="{8E0F5400-9112-3C5E-5603-3D4861126C72}"/>
                  </a:ext>
                </a:extLst>
              </p:cNvPr>
              <p:cNvSpPr txBox="1">
                <a:spLocks noRot="1" noChangeAspect="1" noMove="1" noResize="1" noEditPoints="1" noAdjustHandles="1" noChangeArrowheads="1" noChangeShapeType="1" noTextEdit="1"/>
              </p:cNvSpPr>
              <p:nvPr/>
            </p:nvSpPr>
            <p:spPr>
              <a:xfrm>
                <a:off x="348000" y="4849683"/>
                <a:ext cx="2591550" cy="658352"/>
              </a:xfrm>
              <a:prstGeom prst="rect">
                <a:avLst/>
              </a:prstGeom>
              <a:blipFill>
                <a:blip r:embed="rId12"/>
                <a:stretch>
                  <a:fillRect l="-1463" t="-5769" r="-976"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EC04E3-735C-3C12-8362-FD987D951D57}"/>
                  </a:ext>
                </a:extLst>
              </p:cNvPr>
              <p:cNvSpPr txBox="1"/>
              <p:nvPr/>
            </p:nvSpPr>
            <p:spPr>
              <a:xfrm>
                <a:off x="348000" y="6062800"/>
                <a:ext cx="2591550" cy="315279"/>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3750</m:t>
                      </m:r>
                      <m:r>
                        <a:rPr lang="en-AU" sz="1800" b="0" i="1" smtClean="0">
                          <a:latin typeface="Cambria Math" panose="02040503050406030204" pitchFamily="18" charset="0"/>
                          <a:ea typeface="Cambria Math" panose="02040503050406030204" pitchFamily="18" charset="0"/>
                        </a:rPr>
                        <m:t>÷1000=3.75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m:rPr>
                              <m:nor/>
                            </m:rPr>
                            <a:rPr lang="en-AU" sz="1800" b="0" i="0" smtClean="0">
                              <a:latin typeface="Cambria Math" panose="02040503050406030204" pitchFamily="18" charset="0"/>
                              <a:ea typeface="Cambria Math" panose="02040503050406030204" pitchFamily="18" charset="0"/>
                            </a:rPr>
                            <m:t>3</m:t>
                          </m:r>
                        </m:sup>
                      </m:sSup>
                    </m:oMath>
                  </m:oMathPara>
                </a14:m>
                <a:endParaRPr lang="en-AU" sz="1800" dirty="0"/>
              </a:p>
            </p:txBody>
          </p:sp>
        </mc:Choice>
        <mc:Fallback xmlns="">
          <p:sp>
            <p:nvSpPr>
              <p:cNvPr id="22" name="TextBox 21">
                <a:extLst>
                  <a:ext uri="{FF2B5EF4-FFF2-40B4-BE49-F238E27FC236}">
                    <a16:creationId xmlns:a16="http://schemas.microsoft.com/office/drawing/2014/main" id="{BBEC04E3-735C-3C12-8362-FD987D951D57}"/>
                  </a:ext>
                </a:extLst>
              </p:cNvPr>
              <p:cNvSpPr txBox="1">
                <a:spLocks noRot="1" noChangeAspect="1" noMove="1" noResize="1" noEditPoints="1" noAdjustHandles="1" noChangeArrowheads="1" noChangeShapeType="1" noTextEdit="1"/>
              </p:cNvSpPr>
              <p:nvPr/>
            </p:nvSpPr>
            <p:spPr>
              <a:xfrm>
                <a:off x="348000" y="6062800"/>
                <a:ext cx="2591550" cy="315279"/>
              </a:xfrm>
              <a:prstGeom prst="rect">
                <a:avLst/>
              </a:prstGeom>
              <a:blipFill>
                <a:blip r:embed="rId13"/>
                <a:stretch>
                  <a:fillRect l="-3415" t="-7692" b="-346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6AE119-C131-4343-F106-1CAFFBEEBBF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8530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AFBF5-58D6-6045-28F9-AC09490A86DC}"/>
              </a:ext>
            </a:extLst>
          </p:cNvPr>
          <p:cNvSpPr>
            <a:spLocks noGrp="1"/>
          </p:cNvSpPr>
          <p:nvPr>
            <p:ph type="title"/>
          </p:nvPr>
        </p:nvSpPr>
        <p:spPr/>
        <p:txBody>
          <a:bodyPr/>
          <a:lstStyle/>
          <a:p>
            <a:r>
              <a:rPr lang="en-AU" dirty="0"/>
              <a:t>New pool (1)</a:t>
            </a:r>
          </a:p>
        </p:txBody>
      </p:sp>
      <p:sp>
        <p:nvSpPr>
          <p:cNvPr id="4" name="Text Placeholder 3">
            <a:extLst>
              <a:ext uri="{FF2B5EF4-FFF2-40B4-BE49-F238E27FC236}">
                <a16:creationId xmlns:a16="http://schemas.microsoft.com/office/drawing/2014/main" id="{040C3433-635D-9F8C-B10E-79508B96F103}"/>
              </a:ext>
            </a:extLst>
          </p:cNvPr>
          <p:cNvSpPr>
            <a:spLocks noGrp="1"/>
          </p:cNvSpPr>
          <p:nvPr>
            <p:ph type="body" sz="quarter" idx="18"/>
          </p:nvPr>
        </p:nvSpPr>
        <p:spPr/>
        <p:txBody>
          <a:bodyPr/>
          <a:lstStyle/>
          <a:p>
            <a:r>
              <a:rPr lang="en-AU" dirty="0"/>
              <a:t>Calculating volume</a:t>
            </a:r>
          </a:p>
        </p:txBody>
      </p:sp>
      <p:sp>
        <p:nvSpPr>
          <p:cNvPr id="10" name="TextBox 9">
            <a:extLst>
              <a:ext uri="{FF2B5EF4-FFF2-40B4-BE49-F238E27FC236}">
                <a16:creationId xmlns:a16="http://schemas.microsoft.com/office/drawing/2014/main" id="{3BDBD58D-672F-4C0C-B667-C9598CF5E3E6}"/>
              </a:ext>
            </a:extLst>
          </p:cNvPr>
          <p:cNvSpPr txBox="1"/>
          <p:nvPr/>
        </p:nvSpPr>
        <p:spPr>
          <a:xfrm>
            <a:off x="354000" y="1472011"/>
            <a:ext cx="11483999" cy="872034"/>
          </a:xfrm>
          <a:prstGeom prst="rect">
            <a:avLst/>
          </a:prstGeom>
          <a:noFill/>
        </p:spPr>
        <p:txBody>
          <a:bodyPr wrap="square">
            <a:spAutoFit/>
          </a:bodyPr>
          <a:lstStyle/>
          <a:p>
            <a:pPr>
              <a:lnSpc>
                <a:spcPct val="150000"/>
              </a:lnSpc>
            </a:pPr>
            <a:r>
              <a:rPr lang="en-AU" sz="1800" dirty="0"/>
              <a:t>Angus was excited when the excavator dug the hole for his new concrete pool.</a:t>
            </a:r>
          </a:p>
          <a:p>
            <a:pPr>
              <a:lnSpc>
                <a:spcPct val="150000"/>
              </a:lnSpc>
            </a:pPr>
            <a:r>
              <a:rPr lang="en-AU" sz="1800" dirty="0"/>
              <a:t>He measured the hole and determined how much dirt had been excavated.</a:t>
            </a:r>
          </a:p>
        </p:txBody>
      </p:sp>
      <p:pic>
        <p:nvPicPr>
          <p:cNvPr id="6" name="Picture 5" descr="A black and white diagram of a rectangular prism representing a pool. The dimensions show a length of 8.2 metres, a width of 5.2 metres and a height of 2.1 metres.">
            <a:extLst>
              <a:ext uri="{FF2B5EF4-FFF2-40B4-BE49-F238E27FC236}">
                <a16:creationId xmlns:a16="http://schemas.microsoft.com/office/drawing/2014/main" id="{7FBD73D6-E987-C87B-9BBF-86D97B159BC7}"/>
              </a:ext>
            </a:extLst>
          </p:cNvPr>
          <p:cNvPicPr>
            <a:picLocks noChangeAspect="1"/>
          </p:cNvPicPr>
          <p:nvPr/>
        </p:nvPicPr>
        <p:blipFill>
          <a:blip r:embed="rId2"/>
          <a:stretch>
            <a:fillRect/>
          </a:stretch>
        </p:blipFill>
        <p:spPr>
          <a:xfrm>
            <a:off x="2570236" y="2522820"/>
            <a:ext cx="3586911" cy="2304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544ACF-B6D2-2622-FFFD-650761E45ED5}"/>
                  </a:ext>
                </a:extLst>
              </p:cNvPr>
              <p:cNvSpPr txBox="1"/>
              <p:nvPr/>
            </p:nvSpPr>
            <p:spPr>
              <a:xfrm>
                <a:off x="2106266" y="4840650"/>
                <a:ext cx="4514850" cy="165735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𝑙𝑏h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8.2</m:t>
                      </m:r>
                      <m:r>
                        <a:rPr lang="en-AU" sz="1800" b="0" i="1" smtClean="0">
                          <a:latin typeface="Cambria Math" panose="02040503050406030204" pitchFamily="18" charset="0"/>
                          <a:ea typeface="Cambria Math" panose="02040503050406030204" pitchFamily="18" charset="0"/>
                        </a:rPr>
                        <m:t>×5.2×2.1</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89.544 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a:rPr lang="en-AU" sz="1800" b="0" i="1" smtClean="0">
                              <a:latin typeface="Cambria Math" panose="02040503050406030204" pitchFamily="18" charset="0"/>
                              <a:ea typeface="Cambria Math" panose="02040503050406030204" pitchFamily="18" charset="0"/>
                            </a:rPr>
                            <m:t>3</m:t>
                          </m:r>
                        </m:sup>
                      </m:sSup>
                    </m:oMath>
                  </m:oMathPara>
                </a14:m>
                <a:endParaRPr lang="en-AU" sz="1800" dirty="0"/>
              </a:p>
              <a:p>
                <a:pPr algn="l">
                  <a:lnSpc>
                    <a:spcPct val="150000"/>
                  </a:lnSpc>
                </a:pPr>
                <a:r>
                  <a:rPr lang="en-AU" sz="1800" dirty="0"/>
                  <a:t>The volume of dirt removed was </a:t>
                </a:r>
                <a14:m>
                  <m:oMath xmlns:m="http://schemas.openxmlformats.org/officeDocument/2006/math">
                    <m:r>
                      <a:rPr lang="en-AU" sz="1800" b="0" i="1" smtClean="0">
                        <a:latin typeface="Cambria Math" panose="02040503050406030204" pitchFamily="18" charset="0"/>
                      </a:rPr>
                      <m:t>89. 5 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3</m:t>
                        </m:r>
                      </m:sup>
                    </m:sSup>
                  </m:oMath>
                </a14:m>
                <a:r>
                  <a:rPr lang="en-AU" sz="1800" dirty="0"/>
                  <a:t>.</a:t>
                </a:r>
              </a:p>
            </p:txBody>
          </p:sp>
        </mc:Choice>
        <mc:Fallback xmlns="">
          <p:sp>
            <p:nvSpPr>
              <p:cNvPr id="11" name="TextBox 10">
                <a:extLst>
                  <a:ext uri="{FF2B5EF4-FFF2-40B4-BE49-F238E27FC236}">
                    <a16:creationId xmlns:a16="http://schemas.microsoft.com/office/drawing/2014/main" id="{16544ACF-B6D2-2622-FFFD-650761E45ED5}"/>
                  </a:ext>
                </a:extLst>
              </p:cNvPr>
              <p:cNvSpPr txBox="1">
                <a:spLocks noRot="1" noChangeAspect="1" noMove="1" noResize="1" noEditPoints="1" noAdjustHandles="1" noChangeArrowheads="1" noChangeShapeType="1" noTextEdit="1"/>
              </p:cNvSpPr>
              <p:nvPr/>
            </p:nvSpPr>
            <p:spPr>
              <a:xfrm>
                <a:off x="2106266" y="4840650"/>
                <a:ext cx="4514850" cy="1657350"/>
              </a:xfrm>
              <a:prstGeom prst="rect">
                <a:avLst/>
              </a:prstGeom>
              <a:blipFill>
                <a:blip r:embed="rId3"/>
                <a:stretch>
                  <a:fillRect l="-3371" b="-534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016B07E-60EE-D4BA-82B9-90E86B7BC4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0387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7EC30-6ED8-A2A6-8144-55D0A19E0C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459462-4AAC-B33C-010F-4D56D0CD1F4E}"/>
              </a:ext>
            </a:extLst>
          </p:cNvPr>
          <p:cNvSpPr>
            <a:spLocks noGrp="1"/>
          </p:cNvSpPr>
          <p:nvPr>
            <p:ph type="title"/>
          </p:nvPr>
        </p:nvSpPr>
        <p:spPr/>
        <p:txBody>
          <a:bodyPr/>
          <a:lstStyle/>
          <a:p>
            <a:r>
              <a:rPr lang="en-AU" dirty="0"/>
              <a:t>New pool (2)</a:t>
            </a:r>
            <a:endParaRPr lang="en-AU" dirty="0">
              <a:highlight>
                <a:srgbClr val="FFFF00"/>
              </a:highlight>
            </a:endParaRPr>
          </a:p>
        </p:txBody>
      </p:sp>
      <p:sp>
        <p:nvSpPr>
          <p:cNvPr id="4" name="Text Placeholder 3">
            <a:extLst>
              <a:ext uri="{FF2B5EF4-FFF2-40B4-BE49-F238E27FC236}">
                <a16:creationId xmlns:a16="http://schemas.microsoft.com/office/drawing/2014/main" id="{8215147B-3985-5AC6-CF00-B4ECFFFEC94A}"/>
              </a:ext>
            </a:extLst>
          </p:cNvPr>
          <p:cNvSpPr>
            <a:spLocks noGrp="1"/>
          </p:cNvSpPr>
          <p:nvPr>
            <p:ph type="body" sz="quarter" idx="18"/>
          </p:nvPr>
        </p:nvSpPr>
        <p:spPr/>
        <p:txBody>
          <a:bodyPr/>
          <a:lstStyle/>
          <a:p>
            <a:r>
              <a:rPr lang="en-AU" dirty="0"/>
              <a:t>Calculating volume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E46D44-8F15-B8DA-2ECB-20CF2D57EE2F}"/>
                  </a:ext>
                </a:extLst>
              </p:cNvPr>
              <p:cNvSpPr txBox="1"/>
              <p:nvPr/>
            </p:nvSpPr>
            <p:spPr>
              <a:xfrm>
                <a:off x="360000" y="1329136"/>
                <a:ext cx="11484000" cy="1219116"/>
              </a:xfrm>
              <a:prstGeom prst="rect">
                <a:avLst/>
              </a:prstGeom>
              <a:noFill/>
            </p:spPr>
            <p:txBody>
              <a:bodyPr wrap="square">
                <a:spAutoFit/>
              </a:bodyPr>
              <a:lstStyle/>
              <a:p>
                <a:pPr>
                  <a:lnSpc>
                    <a:spcPct val="150000"/>
                  </a:lnSpc>
                </a:pPr>
                <a:r>
                  <a:rPr lang="en-AU" sz="1600" dirty="0"/>
                  <a:t>Angus used the measurements he’d taken, </a:t>
                </a:r>
                <a14:m>
                  <m:oMath xmlns:m="http://schemas.openxmlformats.org/officeDocument/2006/math">
                    <m:r>
                      <a:rPr lang="en-AU" sz="1600" b="0" i="1" smtClean="0">
                        <a:latin typeface="Cambria Math" panose="02040503050406030204" pitchFamily="18" charset="0"/>
                      </a:rPr>
                      <m:t>𝑉</m:t>
                    </m:r>
                    <m:r>
                      <a:rPr lang="en-AU" sz="1600" b="0" i="1" smtClean="0">
                        <a:latin typeface="Cambria Math" panose="02040503050406030204" pitchFamily="18" charset="0"/>
                      </a:rPr>
                      <m:t>=89.5 </m:t>
                    </m:r>
                    <m:sSup>
                      <m:sSupPr>
                        <m:ctrlPr>
                          <a:rPr lang="en-AU" sz="1600" b="0" i="1" smtClean="0">
                            <a:latin typeface="Cambria Math" panose="02040503050406030204" pitchFamily="18" charset="0"/>
                          </a:rPr>
                        </m:ctrlPr>
                      </m:sSupPr>
                      <m:e>
                        <m:r>
                          <m:rPr>
                            <m:nor/>
                          </m:rPr>
                          <a:rPr lang="en-AU" sz="1600" b="0" i="0" smtClean="0">
                            <a:latin typeface="Cambria Math" panose="02040503050406030204" pitchFamily="18" charset="0"/>
                          </a:rPr>
                          <m:t>m</m:t>
                        </m:r>
                      </m:e>
                      <m:sup>
                        <m:r>
                          <m:rPr>
                            <m:nor/>
                          </m:rPr>
                          <a:rPr lang="en-AU" sz="1600" b="0" i="0" smtClean="0">
                            <a:latin typeface="Cambria Math" panose="02040503050406030204" pitchFamily="18" charset="0"/>
                          </a:rPr>
                          <m:t>3</m:t>
                        </m:r>
                      </m:sup>
                    </m:sSup>
                  </m:oMath>
                </a14:m>
                <a:r>
                  <a:rPr lang="en-AU" sz="1600" dirty="0"/>
                  <a:t>, to place an order for a water tanker to fill the pool.</a:t>
                </a:r>
              </a:p>
              <a:p>
                <a:pPr>
                  <a:lnSpc>
                    <a:spcPct val="150000"/>
                  </a:lnSpc>
                </a:pPr>
                <a:r>
                  <a:rPr lang="en-AU" sz="1600" dirty="0"/>
                  <a:t>But as the tanker finished filling the pool, Angus discovered he’d ordered too much water.</a:t>
                </a:r>
              </a:p>
              <a:p>
                <a:pPr>
                  <a:lnSpc>
                    <a:spcPct val="150000"/>
                  </a:lnSpc>
                </a:pPr>
                <a:r>
                  <a:rPr lang="en-AU" sz="1600" dirty="0"/>
                  <a:t>a) How much water (in litres) did Angus order and why does this exceed the pool’s true capacity?</a:t>
                </a:r>
              </a:p>
            </p:txBody>
          </p:sp>
        </mc:Choice>
        <mc:Fallback xmlns="">
          <p:sp>
            <p:nvSpPr>
              <p:cNvPr id="12" name="TextBox 11">
                <a:extLst>
                  <a:ext uri="{FF2B5EF4-FFF2-40B4-BE49-F238E27FC236}">
                    <a16:creationId xmlns:a16="http://schemas.microsoft.com/office/drawing/2014/main" id="{E9E46D44-8F15-B8DA-2ECB-20CF2D57EE2F}"/>
                  </a:ext>
                </a:extLst>
              </p:cNvPr>
              <p:cNvSpPr txBox="1">
                <a:spLocks noRot="1" noChangeAspect="1" noMove="1" noResize="1" noEditPoints="1" noAdjustHandles="1" noChangeArrowheads="1" noChangeShapeType="1" noTextEdit="1"/>
              </p:cNvSpPr>
              <p:nvPr/>
            </p:nvSpPr>
            <p:spPr>
              <a:xfrm>
                <a:off x="360000" y="1329136"/>
                <a:ext cx="11484000" cy="1219116"/>
              </a:xfrm>
              <a:prstGeom prst="rect">
                <a:avLst/>
              </a:prstGeom>
              <a:blipFill>
                <a:blip r:embed="rId2"/>
                <a:stretch>
                  <a:fillRect l="-331" b="-5155"/>
                </a:stretch>
              </a:blipFill>
            </p:spPr>
            <p:txBody>
              <a:bodyPr/>
              <a:lstStyle/>
              <a:p>
                <a:r>
                  <a:rPr lang="en-US">
                    <a:noFill/>
                  </a:rPr>
                  <a:t> </a:t>
                </a:r>
              </a:p>
            </p:txBody>
          </p:sp>
        </mc:Fallback>
      </mc:AlternateContent>
      <p:pic>
        <p:nvPicPr>
          <p:cNvPr id="14" name="Picture 13" descr="A pool with external dimensions of 2.1m x 8.2m x 5.2m.">
            <a:extLst>
              <a:ext uri="{FF2B5EF4-FFF2-40B4-BE49-F238E27FC236}">
                <a16:creationId xmlns:a16="http://schemas.microsoft.com/office/drawing/2014/main" id="{E93638DA-E8B6-9216-E6BD-9CE4904AB9E5}"/>
              </a:ext>
            </a:extLst>
          </p:cNvPr>
          <p:cNvPicPr>
            <a:picLocks noChangeAspect="1"/>
          </p:cNvPicPr>
          <p:nvPr/>
        </p:nvPicPr>
        <p:blipFill>
          <a:blip r:embed="rId3"/>
          <a:srcRect t="6151"/>
          <a:stretch>
            <a:fillRect/>
          </a:stretch>
        </p:blipFill>
        <p:spPr>
          <a:xfrm>
            <a:off x="515960" y="3039185"/>
            <a:ext cx="4551340" cy="3557172"/>
          </a:xfrm>
          <a:prstGeom prst="rect">
            <a:avLst/>
          </a:prstGeom>
        </p:spPr>
      </p:pic>
      <p:sp>
        <p:nvSpPr>
          <p:cNvPr id="15" name="TextBox 14">
            <a:extLst>
              <a:ext uri="{FF2B5EF4-FFF2-40B4-BE49-F238E27FC236}">
                <a16:creationId xmlns:a16="http://schemas.microsoft.com/office/drawing/2014/main" id="{D682342B-A6E9-F538-4D2C-FA4FDE5FC638}"/>
              </a:ext>
            </a:extLst>
          </p:cNvPr>
          <p:cNvSpPr txBox="1"/>
          <p:nvPr/>
        </p:nvSpPr>
        <p:spPr>
          <a:xfrm>
            <a:off x="354000" y="2580891"/>
            <a:ext cx="11483999" cy="416011"/>
          </a:xfrm>
          <a:prstGeom prst="rect">
            <a:avLst/>
          </a:prstGeom>
          <a:noFill/>
        </p:spPr>
        <p:txBody>
          <a:bodyPr wrap="square">
            <a:spAutoFit/>
          </a:bodyPr>
          <a:lstStyle/>
          <a:p>
            <a:pPr>
              <a:lnSpc>
                <a:spcPct val="150000"/>
              </a:lnSpc>
            </a:pPr>
            <a:r>
              <a:rPr lang="en-AU" sz="1600" dirty="0"/>
              <a:t>b) Calculate the pool’s capacity using the new measurements to find out how many extra litres Angus ordered.</a:t>
            </a:r>
          </a:p>
        </p:txBody>
      </p:sp>
      <p:grpSp>
        <p:nvGrpSpPr>
          <p:cNvPr id="27" name="Group 26" descr="Measurements showing the internal dimensinos of the pool 2m x 5m x 8m.">
            <a:extLst>
              <a:ext uri="{FF2B5EF4-FFF2-40B4-BE49-F238E27FC236}">
                <a16:creationId xmlns:a16="http://schemas.microsoft.com/office/drawing/2014/main" id="{200F81B5-BA25-CEB6-176F-89B1CA0E3E47}"/>
              </a:ext>
            </a:extLst>
          </p:cNvPr>
          <p:cNvGrpSpPr/>
          <p:nvPr/>
        </p:nvGrpSpPr>
        <p:grpSpPr>
          <a:xfrm>
            <a:off x="1060450" y="3281964"/>
            <a:ext cx="2927350" cy="2321681"/>
            <a:chOff x="1060450" y="3441456"/>
            <a:chExt cx="2927350" cy="2321681"/>
          </a:xfrm>
        </p:grpSpPr>
        <p:cxnSp>
          <p:nvCxnSpPr>
            <p:cNvPr id="17" name="Straight Arrow Connector 16">
              <a:extLst>
                <a:ext uri="{FF2B5EF4-FFF2-40B4-BE49-F238E27FC236}">
                  <a16:creationId xmlns:a16="http://schemas.microsoft.com/office/drawing/2014/main" id="{713C99E5-12FF-3273-19F6-296B62509E1F}"/>
                </a:ext>
              </a:extLst>
            </p:cNvPr>
            <p:cNvCxnSpPr/>
            <p:nvPr/>
          </p:nvCxnSpPr>
          <p:spPr>
            <a:xfrm flipV="1">
              <a:off x="2374900" y="4737100"/>
              <a:ext cx="1612900" cy="6540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FB8613E-B844-664B-1BF2-904AE44CD7C4}"/>
                </a:ext>
              </a:extLst>
            </p:cNvPr>
            <p:cNvCxnSpPr>
              <a:cxnSpLocks/>
            </p:cNvCxnSpPr>
            <p:nvPr/>
          </p:nvCxnSpPr>
          <p:spPr>
            <a:xfrm>
              <a:off x="1060450" y="3756025"/>
              <a:ext cx="1511300" cy="1693053"/>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2403BB0-4740-E0E2-3F15-86DB177F3EEE}"/>
                </a:ext>
              </a:extLst>
            </p:cNvPr>
            <p:cNvCxnSpPr>
              <a:cxnSpLocks/>
            </p:cNvCxnSpPr>
            <p:nvPr/>
          </p:nvCxnSpPr>
          <p:spPr>
            <a:xfrm>
              <a:off x="2273300" y="3441456"/>
              <a:ext cx="0" cy="78609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845801-D04B-146D-2F66-C954D6D3CD8D}"/>
                </a:ext>
              </a:extLst>
            </p:cNvPr>
            <p:cNvSpPr txBox="1"/>
            <p:nvPr/>
          </p:nvSpPr>
          <p:spPr>
            <a:xfrm>
              <a:off x="1917700" y="4467737"/>
              <a:ext cx="914400" cy="914400"/>
            </a:xfrm>
            <a:prstGeom prst="rect">
              <a:avLst/>
            </a:prstGeom>
            <a:noFill/>
          </p:spPr>
          <p:txBody>
            <a:bodyPr wrap="none" lIns="0" tIns="0" rIns="0" bIns="0" rtlCol="0">
              <a:noAutofit/>
            </a:bodyPr>
            <a:lstStyle/>
            <a:p>
              <a:pPr algn="l"/>
              <a:r>
                <a:rPr lang="en-AU" sz="1400" dirty="0"/>
                <a:t>8 m</a:t>
              </a:r>
            </a:p>
          </p:txBody>
        </p:sp>
        <p:sp>
          <p:nvSpPr>
            <p:cNvPr id="23" name="TextBox 22">
              <a:extLst>
                <a:ext uri="{FF2B5EF4-FFF2-40B4-BE49-F238E27FC236}">
                  <a16:creationId xmlns:a16="http://schemas.microsoft.com/office/drawing/2014/main" id="{02718C94-85BC-128A-C67B-FD4AD33C3806}"/>
                </a:ext>
              </a:extLst>
            </p:cNvPr>
            <p:cNvSpPr txBox="1"/>
            <p:nvPr/>
          </p:nvSpPr>
          <p:spPr>
            <a:xfrm>
              <a:off x="2832100" y="4848737"/>
              <a:ext cx="914400" cy="914400"/>
            </a:xfrm>
            <a:prstGeom prst="rect">
              <a:avLst/>
            </a:prstGeom>
            <a:noFill/>
          </p:spPr>
          <p:txBody>
            <a:bodyPr wrap="none" lIns="0" tIns="0" rIns="0" bIns="0" rtlCol="0">
              <a:noAutofit/>
            </a:bodyPr>
            <a:lstStyle/>
            <a:p>
              <a:pPr algn="l"/>
              <a:r>
                <a:rPr lang="en-AU" sz="1400" dirty="0"/>
                <a:t>5 m</a:t>
              </a:r>
            </a:p>
          </p:txBody>
        </p:sp>
        <p:sp>
          <p:nvSpPr>
            <p:cNvPr id="24" name="TextBox 23">
              <a:extLst>
                <a:ext uri="{FF2B5EF4-FFF2-40B4-BE49-F238E27FC236}">
                  <a16:creationId xmlns:a16="http://schemas.microsoft.com/office/drawing/2014/main" id="{53A69278-9B0A-48D0-4187-30A6A3D342E4}"/>
                </a:ext>
              </a:extLst>
            </p:cNvPr>
            <p:cNvSpPr txBox="1"/>
            <p:nvPr/>
          </p:nvSpPr>
          <p:spPr>
            <a:xfrm>
              <a:off x="1949450" y="3801614"/>
              <a:ext cx="914400" cy="483861"/>
            </a:xfrm>
            <a:prstGeom prst="rect">
              <a:avLst/>
            </a:prstGeom>
            <a:noFill/>
          </p:spPr>
          <p:txBody>
            <a:bodyPr wrap="none" lIns="0" tIns="0" rIns="0" bIns="0" rtlCol="0">
              <a:noAutofit/>
            </a:bodyPr>
            <a:lstStyle/>
            <a:p>
              <a:pPr algn="l"/>
              <a:r>
                <a:rPr lang="en-AU" sz="1400" dirty="0"/>
                <a:t>2 m</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D0C3BC-E2F2-B3DB-9DAF-14F2EE4959BA}"/>
                  </a:ext>
                </a:extLst>
              </p:cNvPr>
              <p:cNvSpPr txBox="1"/>
              <p:nvPr/>
            </p:nvSpPr>
            <p:spPr>
              <a:xfrm>
                <a:off x="6473329" y="3240522"/>
                <a:ext cx="4791075" cy="294504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𝑙𝑏h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m:t>
                      </m:r>
                      <m:r>
                        <a:rPr lang="en-AU" sz="1800" b="0" i="1" smtClean="0">
                          <a:latin typeface="Cambria Math" panose="02040503050406030204" pitchFamily="18" charset="0"/>
                          <a:ea typeface="Cambria Math" panose="02040503050406030204" pitchFamily="18" charset="0"/>
                        </a:rPr>
                        <m:t>×5×2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80 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a:rPr lang="en-AU" sz="1800"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80 000 </m:t>
                      </m:r>
                      <m:r>
                        <m:rPr>
                          <m:nor/>
                        </m:rPr>
                        <a:rPr lang="en-AU" sz="1800" b="0" i="0" smtClean="0">
                          <a:latin typeface="Cambria Math" panose="02040503050406030204" pitchFamily="18" charset="0"/>
                          <a:ea typeface="Cambria Math" panose="02040503050406030204" pitchFamily="18" charset="0"/>
                        </a:rPr>
                        <m:t>L</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ea typeface="Cambria Math" panose="02040503050406030204" pitchFamily="18" charset="0"/>
                        </a:rPr>
                        <m:t>Extra</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water</m:t>
                      </m:r>
                      <m:r>
                        <m:rPr>
                          <m:aln/>
                        </m:rPr>
                        <a:rPr lang="en-AU" sz="1800" b="0" i="0"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89</m:t>
                      </m:r>
                      <m:r>
                        <a:rPr lang="en-AU" sz="1800" b="0" i="1" smtClean="0">
                          <a:latin typeface="Cambria Math" panose="02040503050406030204" pitchFamily="18" charset="0"/>
                          <a:ea typeface="Cambria Math" panose="02040503050406030204" pitchFamily="18" charset="0"/>
                        </a:rPr>
                        <m:t> </m:t>
                      </m:r>
                      <m:r>
                        <a:rPr lang="en-AU" sz="1800" i="1">
                          <a:latin typeface="Cambria Math" panose="02040503050406030204" pitchFamily="18" charset="0"/>
                          <a:ea typeface="Cambria Math" panose="02040503050406030204" pitchFamily="18" charset="0"/>
                        </a:rPr>
                        <m:t>5</m:t>
                      </m:r>
                      <m:r>
                        <a:rPr lang="en-AU" sz="1800" b="0" i="1" smtClean="0">
                          <a:latin typeface="Cambria Math" panose="02040503050406030204" pitchFamily="18" charset="0"/>
                          <a:ea typeface="Cambria Math" panose="02040503050406030204" pitchFamily="18" charset="0"/>
                        </a:rPr>
                        <m:t>00−80 000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9 500 </m:t>
                      </m:r>
                      <m:r>
                        <m:rPr>
                          <m:nor/>
                        </m:rPr>
                        <a:rPr lang="en-AU" sz="1800" b="0" i="0" smtClean="0">
                          <a:latin typeface="Cambria Math" panose="02040503050406030204" pitchFamily="18" charset="0"/>
                          <a:ea typeface="Cambria Math" panose="02040503050406030204" pitchFamily="18" charset="0"/>
                        </a:rPr>
                        <m:t>L</m:t>
                      </m:r>
                    </m:oMath>
                  </m:oMathPara>
                </a14:m>
                <a:endParaRPr lang="en-AU" sz="1800" dirty="0"/>
              </a:p>
              <a:p>
                <a:pPr>
                  <a:lnSpc>
                    <a:spcPct val="150000"/>
                  </a:lnSpc>
                </a:pPr>
                <a:r>
                  <a:rPr lang="en-AU" sz="1800" dirty="0"/>
                  <a:t>Angus paid for </a:t>
                </a:r>
                <a14:m>
                  <m:oMath xmlns:m="http://schemas.openxmlformats.org/officeDocument/2006/math">
                    <m:r>
                      <a:rPr lang="en-AU" sz="1800" b="0" i="1" smtClean="0">
                        <a:latin typeface="Cambria Math" panose="02040503050406030204" pitchFamily="18" charset="0"/>
                      </a:rPr>
                      <m:t>9 500 </m:t>
                    </m:r>
                    <m:r>
                      <m:rPr>
                        <m:nor/>
                      </m:rPr>
                      <a:rPr lang="en-AU" sz="1800" b="0" i="0" smtClean="0">
                        <a:latin typeface="Cambria Math" panose="02040503050406030204" pitchFamily="18" charset="0"/>
                      </a:rPr>
                      <m:t>L</m:t>
                    </m:r>
                  </m:oMath>
                </a14:m>
                <a:r>
                  <a:rPr lang="en-AU" sz="1800" dirty="0"/>
                  <a:t> of extra water.</a:t>
                </a:r>
              </a:p>
            </p:txBody>
          </p:sp>
        </mc:Choice>
        <mc:Fallback xmlns="">
          <p:sp>
            <p:nvSpPr>
              <p:cNvPr id="7" name="TextBox 6">
                <a:extLst>
                  <a:ext uri="{FF2B5EF4-FFF2-40B4-BE49-F238E27FC236}">
                    <a16:creationId xmlns:a16="http://schemas.microsoft.com/office/drawing/2014/main" id="{5FD0C3BC-E2F2-B3DB-9DAF-14F2EE4959BA}"/>
                  </a:ext>
                </a:extLst>
              </p:cNvPr>
              <p:cNvSpPr txBox="1">
                <a:spLocks noRot="1" noChangeAspect="1" noMove="1" noResize="1" noEditPoints="1" noAdjustHandles="1" noChangeArrowheads="1" noChangeShapeType="1" noTextEdit="1"/>
              </p:cNvSpPr>
              <p:nvPr/>
            </p:nvSpPr>
            <p:spPr>
              <a:xfrm>
                <a:off x="6473329" y="3240522"/>
                <a:ext cx="4791075" cy="2945046"/>
              </a:xfrm>
              <a:prstGeom prst="rect">
                <a:avLst/>
              </a:prstGeom>
              <a:blipFill>
                <a:blip r:embed="rId6"/>
                <a:stretch>
                  <a:fillRect l="-3053" b="-1035"/>
                </a:stretch>
              </a:blipFill>
            </p:spPr>
            <p:txBody>
              <a:bodyPr/>
              <a:lstStyle/>
              <a:p>
                <a:r>
                  <a:rPr lang="en-AU">
                    <a:noFill/>
                  </a:rPr>
                  <a:t> </a:t>
                </a:r>
              </a:p>
            </p:txBody>
          </p:sp>
        </mc:Fallback>
      </mc:AlternateContent>
      <p:sp>
        <p:nvSpPr>
          <p:cNvPr id="29" name="TextBox 28">
            <a:extLst>
              <a:ext uri="{FF2B5EF4-FFF2-40B4-BE49-F238E27FC236}">
                <a16:creationId xmlns:a16="http://schemas.microsoft.com/office/drawing/2014/main" id="{B9E164E5-8147-4729-9972-FC4B6D028CCB}"/>
              </a:ext>
            </a:extLst>
          </p:cNvPr>
          <p:cNvSpPr txBox="1"/>
          <p:nvPr/>
        </p:nvSpPr>
        <p:spPr>
          <a:xfrm>
            <a:off x="360000" y="6568253"/>
            <a:ext cx="9455150" cy="253916"/>
          </a:xfrm>
          <a:prstGeom prst="rect">
            <a:avLst/>
          </a:prstGeom>
          <a:noFill/>
        </p:spPr>
        <p:txBody>
          <a:bodyPr wrap="square">
            <a:spAutoFit/>
          </a:bodyPr>
          <a:lstStyle/>
          <a:p>
            <a:pPr>
              <a:spcBef>
                <a:spcPts val="1200"/>
              </a:spcBef>
              <a:buNone/>
            </a:pPr>
            <a:r>
              <a:rPr lang="en-AU" sz="1050" dirty="0">
                <a:effectLst/>
                <a:latin typeface="Arial" panose="020B0604020202020204" pitchFamily="34" charset="0"/>
                <a:ea typeface="Calibri" panose="020F0502020204030204" pitchFamily="34" charset="0"/>
              </a:rPr>
              <a:t>This work was generated using ChatGPT. Any copyright subsisting in this work is owned by © State of New South Wales (Department of Education), 2025.</a:t>
            </a:r>
          </a:p>
        </p:txBody>
      </p:sp>
      <p:sp>
        <p:nvSpPr>
          <p:cNvPr id="2" name="Slide Number Placeholder 1">
            <a:extLst>
              <a:ext uri="{FF2B5EF4-FFF2-40B4-BE49-F238E27FC236}">
                <a16:creationId xmlns:a16="http://schemas.microsoft.com/office/drawing/2014/main" id="{64CE2102-D67C-27A0-5C6E-3E7D884BBA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52312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A0C7B-2AD2-817B-F076-F41D3F6D42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B73651-CBA0-BD24-0D7E-570C6E7E3AC6}"/>
              </a:ext>
            </a:extLst>
          </p:cNvPr>
          <p:cNvSpPr>
            <a:spLocks noGrp="1"/>
          </p:cNvSpPr>
          <p:nvPr>
            <p:ph type="ctrTitle"/>
          </p:nvPr>
        </p:nvSpPr>
        <p:spPr/>
        <p:txBody>
          <a:bodyPr/>
          <a:lstStyle/>
          <a:p>
            <a:r>
              <a:rPr lang="en-AU">
                <a:latin typeface="+mj-lt"/>
              </a:rPr>
              <a:t>Releasing responsibility</a:t>
            </a:r>
            <a:endParaRPr lang="en-AU" dirty="0">
              <a:latin typeface="+mj-lt"/>
            </a:endParaRPr>
          </a:p>
        </p:txBody>
      </p:sp>
    </p:spTree>
    <p:extLst>
      <p:ext uri="{BB962C8B-B14F-4D97-AF65-F5344CB8AC3E}">
        <p14:creationId xmlns:p14="http://schemas.microsoft.com/office/powerpoint/2010/main" val="14846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B7BF-4D36-17A2-4B70-ABCCC72559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117F86-F2C0-1EF1-0676-06C00D3AEFB3}"/>
              </a:ext>
            </a:extLst>
          </p:cNvPr>
          <p:cNvSpPr>
            <a:spLocks noGrp="1"/>
          </p:cNvSpPr>
          <p:nvPr>
            <p:ph type="title"/>
          </p:nvPr>
        </p:nvSpPr>
        <p:spPr/>
        <p:txBody>
          <a:bodyPr/>
          <a:lstStyle/>
          <a:p>
            <a:r>
              <a:rPr lang="en-AU" dirty="0"/>
              <a:t>Triangular prism</a:t>
            </a:r>
          </a:p>
        </p:txBody>
      </p:sp>
      <p:sp>
        <p:nvSpPr>
          <p:cNvPr id="5" name="TextBox 4">
            <a:extLst>
              <a:ext uri="{FF2B5EF4-FFF2-40B4-BE49-F238E27FC236}">
                <a16:creationId xmlns:a16="http://schemas.microsoft.com/office/drawing/2014/main" id="{E68279AC-9775-2D62-1DEE-2F4B895F63A4}"/>
              </a:ext>
            </a:extLst>
          </p:cNvPr>
          <p:cNvSpPr txBox="1"/>
          <p:nvPr/>
        </p:nvSpPr>
        <p:spPr>
          <a:xfrm>
            <a:off x="360000" y="1082984"/>
            <a:ext cx="4838700" cy="303351"/>
          </a:xfrm>
          <a:prstGeom prst="rect">
            <a:avLst/>
          </a:prstGeom>
          <a:noFill/>
        </p:spPr>
        <p:txBody>
          <a:bodyPr wrap="square" lIns="0" tIns="0" rIns="0" bIns="0" rtlCol="0">
            <a:noAutofit/>
          </a:bodyPr>
          <a:lstStyle/>
          <a:p>
            <a:pPr algn="l"/>
            <a:r>
              <a:rPr lang="en-AU" sz="1800" dirty="0"/>
              <a:t>Calculate the volume of the triangular prism.</a:t>
            </a:r>
          </a:p>
        </p:txBody>
      </p:sp>
      <p:pic>
        <p:nvPicPr>
          <p:cNvPr id="33" name="Picture 32" descr="A blue and purple triangular prism with red edges. The  triangular face has lengths 13, 10.8 and 5 centimetres and a perpendicular height of 4 centimetres. The prism has a height of 15 centimetres.">
            <a:extLst>
              <a:ext uri="{FF2B5EF4-FFF2-40B4-BE49-F238E27FC236}">
                <a16:creationId xmlns:a16="http://schemas.microsoft.com/office/drawing/2014/main" id="{84942DFA-136F-ADAA-7442-F12D1BCD7BD4}"/>
              </a:ext>
            </a:extLst>
          </p:cNvPr>
          <p:cNvPicPr>
            <a:picLocks noChangeAspect="1"/>
          </p:cNvPicPr>
          <p:nvPr/>
        </p:nvPicPr>
        <p:blipFill>
          <a:blip r:embed="rId2"/>
          <a:stretch>
            <a:fillRect/>
          </a:stretch>
        </p:blipFill>
        <p:spPr>
          <a:xfrm>
            <a:off x="120703" y="2191281"/>
            <a:ext cx="6976779" cy="20520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FACF99-F45A-9779-31A9-DA16B5D301CA}"/>
                  </a:ext>
                </a:extLst>
              </p:cNvPr>
              <p:cNvSpPr txBox="1"/>
              <p:nvPr/>
            </p:nvSpPr>
            <p:spPr>
              <a:xfrm>
                <a:off x="1715677" y="4481619"/>
                <a:ext cx="1784165" cy="1969287"/>
              </a:xfrm>
              <a:prstGeom prst="rect">
                <a:avLst/>
              </a:prstGeom>
              <a:noFill/>
            </p:spPr>
            <p:txBody>
              <a:bodyPr wrap="square" lIns="0" tIns="0" rIns="0" bIns="0" rtlCol="0">
                <a:noAutofit/>
              </a:bodyPr>
              <a:lstStyle/>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𝐴</m:t>
                      </m:r>
                      <m:r>
                        <m:rPr>
                          <m:aln/>
                        </m:rP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2</m:t>
                          </m:r>
                        </m:den>
                      </m:f>
                      <m:r>
                        <a:rPr lang="en-AU" sz="2800" b="0" i="1" smtClean="0">
                          <a:latin typeface="Cambria Math" panose="02040503050406030204" pitchFamily="18" charset="0"/>
                        </a:rPr>
                        <m:t>𝑏h</m:t>
                      </m:r>
                    </m:oMath>
                    <m:oMath xmlns:m="http://schemas.openxmlformats.org/officeDocument/2006/math">
                      <m:r>
                        <a:rPr lang="en-AU" sz="2800" b="0" i="1" smtClean="0">
                          <a:latin typeface="Cambria Math" panose="02040503050406030204" pitchFamily="18" charset="0"/>
                        </a:rPr>
                        <m:t>𝑉</m:t>
                      </m:r>
                      <m:r>
                        <m:rPr>
                          <m:aln/>
                        </m:rPr>
                        <a:rPr lang="en-AU" sz="2800" b="0" i="1" smtClean="0">
                          <a:latin typeface="Cambria Math" panose="02040503050406030204" pitchFamily="18" charset="0"/>
                        </a:rPr>
                        <m:t>=</m:t>
                      </m:r>
                      <m:r>
                        <a:rPr lang="en-AU" sz="2800" b="0" i="1" smtClean="0">
                          <a:latin typeface="Cambria Math" panose="02040503050406030204" pitchFamily="18" charset="0"/>
                        </a:rPr>
                        <m:t>𝐴h</m:t>
                      </m:r>
                    </m:oMath>
                  </m:oMathPara>
                </a14:m>
                <a:endParaRPr lang="en-AU" sz="2800" b="0" i="1"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C3FACF99-F45A-9779-31A9-DA16B5D301CA}"/>
                  </a:ext>
                </a:extLst>
              </p:cNvPr>
              <p:cNvSpPr txBox="1">
                <a:spLocks noRot="1" noChangeAspect="1" noMove="1" noResize="1" noEditPoints="1" noAdjustHandles="1" noChangeArrowheads="1" noChangeShapeType="1" noTextEdit="1"/>
              </p:cNvSpPr>
              <p:nvPr/>
            </p:nvSpPr>
            <p:spPr>
              <a:xfrm>
                <a:off x="1715677" y="4481619"/>
                <a:ext cx="1784165" cy="19692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C467FD1-B1BC-7B40-19F0-AB6FDEAF3492}"/>
                  </a:ext>
                </a:extLst>
              </p:cNvPr>
              <p:cNvSpPr txBox="1"/>
              <p:nvPr/>
            </p:nvSpPr>
            <p:spPr>
              <a:xfrm>
                <a:off x="8460157" y="2361117"/>
                <a:ext cx="2570447" cy="205199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𝐴</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ea typeface="Cambria Math" panose="02040503050406030204" pitchFamily="18" charset="0"/>
                        </a:rPr>
                        <m:t>×13×4</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26</m:t>
                      </m:r>
                    </m:oMath>
                  </m:oMathPara>
                </a14:m>
                <a:endParaRPr lang="en-AU" b="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𝑉</m:t>
                      </m:r>
                      <m:r>
                        <m:rPr>
                          <m:aln/>
                        </m:rPr>
                        <a:rPr lang="en-AU" b="0" i="1" smtClean="0">
                          <a:latin typeface="Cambria Math" panose="02040503050406030204" pitchFamily="18" charset="0"/>
                        </a:rPr>
                        <m:t>=</m:t>
                      </m:r>
                      <m:r>
                        <a:rPr lang="en-AU" b="0" i="1" smtClean="0">
                          <a:latin typeface="Cambria Math" panose="02040503050406030204" pitchFamily="18" charset="0"/>
                        </a:rPr>
                        <m:t>26×15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390 </m:t>
                      </m:r>
                      <m:r>
                        <m:rPr>
                          <m:nor/>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m</m:t>
                          </m:r>
                        </m:e>
                        <m:sup>
                          <m:r>
                            <m:rPr>
                              <m:nor/>
                            </m:rPr>
                            <a:rPr lang="en-AU" b="0" i="0" smtClean="0">
                              <a:latin typeface="Cambria Math" panose="02040503050406030204" pitchFamily="18" charset="0"/>
                            </a:rPr>
                            <m:t>3</m:t>
                          </m:r>
                        </m:sup>
                      </m:sSup>
                    </m:oMath>
                  </m:oMathPara>
                </a14:m>
                <a:endParaRPr lang="en-AU" b="0" i="1" dirty="0">
                  <a:latin typeface="Cambria Math" panose="02040503050406030204" pitchFamily="18" charset="0"/>
                </a:endParaRPr>
              </a:p>
              <a:p>
                <a:pPr>
                  <a:lnSpc>
                    <a:spcPct val="150000"/>
                  </a:lnSpc>
                </a:pPr>
                <a:r>
                  <a:rPr lang="en-AU" dirty="0"/>
                  <a:t>The volume is </a:t>
                </a:r>
                <a14:m>
                  <m:oMath xmlns:m="http://schemas.openxmlformats.org/officeDocument/2006/math">
                    <m:r>
                      <a:rPr lang="en-AU" i="1">
                        <a:latin typeface="Cambria Math" panose="02040503050406030204" pitchFamily="18" charset="0"/>
                      </a:rPr>
                      <m:t>390 </m:t>
                    </m:r>
                    <m:r>
                      <m:rPr>
                        <m:nor/>
                      </m:rPr>
                      <a:rPr lang="en-AU" i="0">
                        <a:latin typeface="Cambria Math" panose="02040503050406030204" pitchFamily="18" charset="0"/>
                      </a:rPr>
                      <m:t>c</m:t>
                    </m:r>
                    <m:sSup>
                      <m:sSupPr>
                        <m:ctrlPr>
                          <a:rPr lang="en-AU" i="1">
                            <a:latin typeface="Cambria Math" panose="02040503050406030204" pitchFamily="18" charset="0"/>
                          </a:rPr>
                        </m:ctrlPr>
                      </m:sSupPr>
                      <m:e>
                        <m:r>
                          <m:rPr>
                            <m:nor/>
                          </m:rPr>
                          <a:rPr lang="en-AU" i="0">
                            <a:latin typeface="Cambria Math" panose="02040503050406030204" pitchFamily="18" charset="0"/>
                          </a:rPr>
                          <m:t>m</m:t>
                        </m:r>
                      </m:e>
                      <m:sup>
                        <m:r>
                          <m:rPr>
                            <m:nor/>
                          </m:rPr>
                          <a:rPr lang="en-AU" i="0">
                            <a:latin typeface="Cambria Math" panose="02040503050406030204" pitchFamily="18" charset="0"/>
                          </a:rPr>
                          <m:t>3</m:t>
                        </m:r>
                      </m:sup>
                    </m:sSup>
                  </m:oMath>
                </a14:m>
                <a:r>
                  <a:rPr lang="en-AU" sz="1800" dirty="0"/>
                  <a:t>.</a:t>
                </a:r>
              </a:p>
            </p:txBody>
          </p:sp>
        </mc:Choice>
        <mc:Fallback xmlns="">
          <p:sp>
            <p:nvSpPr>
              <p:cNvPr id="30" name="TextBox 29">
                <a:extLst>
                  <a:ext uri="{FF2B5EF4-FFF2-40B4-BE49-F238E27FC236}">
                    <a16:creationId xmlns:a16="http://schemas.microsoft.com/office/drawing/2014/main" id="{CC467FD1-B1BC-7B40-19F0-AB6FDEAF3492}"/>
                  </a:ext>
                </a:extLst>
              </p:cNvPr>
              <p:cNvSpPr txBox="1">
                <a:spLocks noRot="1" noChangeAspect="1" noMove="1" noResize="1" noEditPoints="1" noAdjustHandles="1" noChangeArrowheads="1" noChangeShapeType="1" noTextEdit="1"/>
              </p:cNvSpPr>
              <p:nvPr/>
            </p:nvSpPr>
            <p:spPr>
              <a:xfrm>
                <a:off x="8460157" y="2361117"/>
                <a:ext cx="2570447" cy="2051999"/>
              </a:xfrm>
              <a:prstGeom prst="rect">
                <a:avLst/>
              </a:prstGeom>
              <a:blipFill>
                <a:blip r:embed="rId4"/>
                <a:stretch>
                  <a:fillRect l="-7363" r="-29691" b="-70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CDEC03EB-01FA-9317-EBD3-1109B95DEDA1}"/>
                  </a:ext>
                </a:extLst>
              </p:cNvPr>
              <p:cNvSpPr/>
              <p:nvPr/>
            </p:nvSpPr>
            <p:spPr>
              <a:xfrm>
                <a:off x="4485684" y="4724015"/>
                <a:ext cx="2326050" cy="1726891"/>
              </a:xfrm>
              <a:prstGeom prst="wedgeRoundRectCallout">
                <a:avLst>
                  <a:gd name="adj1" fmla="val -76934"/>
                  <a:gd name="adj2" fmla="val -25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does the </a:t>
                </a:r>
                <a14:m>
                  <m:oMath xmlns:m="http://schemas.openxmlformats.org/officeDocument/2006/math">
                    <m:r>
                      <a:rPr lang="en-AU" b="0" i="1" smtClean="0">
                        <a:latin typeface="Cambria Math" panose="02040503050406030204" pitchFamily="18" charset="0"/>
                      </a:rPr>
                      <m:t>h</m:t>
                    </m:r>
                  </m:oMath>
                </a14:m>
                <a:r>
                  <a:rPr lang="en-AU" dirty="0"/>
                  <a:t> stand for in each of the formulas?</a:t>
                </a:r>
              </a:p>
            </p:txBody>
          </p:sp>
        </mc:Choice>
        <mc:Fallback xmlns="">
          <p:sp>
            <p:nvSpPr>
              <p:cNvPr id="8" name="Speech Bubble: Rectangle with Corners Rounded 7">
                <a:extLst>
                  <a:ext uri="{FF2B5EF4-FFF2-40B4-BE49-F238E27FC236}">
                    <a16:creationId xmlns:a16="http://schemas.microsoft.com/office/drawing/2014/main" id="{CDEC03EB-01FA-9317-EBD3-1109B95DEDA1}"/>
                  </a:ext>
                </a:extLst>
              </p:cNvPr>
              <p:cNvSpPr>
                <a:spLocks noRot="1" noChangeAspect="1" noMove="1" noResize="1" noEditPoints="1" noAdjustHandles="1" noChangeArrowheads="1" noChangeShapeType="1" noTextEdit="1"/>
              </p:cNvSpPr>
              <p:nvPr/>
            </p:nvSpPr>
            <p:spPr>
              <a:xfrm>
                <a:off x="4485684" y="4724015"/>
                <a:ext cx="2326050" cy="1726891"/>
              </a:xfrm>
              <a:prstGeom prst="wedgeRoundRectCallout">
                <a:avLst>
                  <a:gd name="adj1" fmla="val -76934"/>
                  <a:gd name="adj2" fmla="val -2585"/>
                  <a:gd name="adj3" fmla="val 16667"/>
                </a:avLst>
              </a:prstGeom>
              <a:blipFill>
                <a:blip r:embed="rId5"/>
                <a:stretch>
                  <a:fillRect r="-2664" b="-31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573C1F0-DE81-F363-2E31-0B8C45DF105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6899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1038</Words>
  <Application>Microsoft Office PowerPoint</Application>
  <PresentationFormat>Widescreen</PresentationFormat>
  <Paragraphs>91</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Cambria Math</vt:lpstr>
      <vt:lpstr>Times New Roman</vt:lpstr>
      <vt:lpstr>Public Sans</vt:lpstr>
      <vt:lpstr>Calibri</vt:lpstr>
      <vt:lpstr>NSWG Corporate</vt:lpstr>
      <vt:lpstr>Volume</vt:lpstr>
      <vt:lpstr>Learning intention and success criteria</vt:lpstr>
      <vt:lpstr>Connecting learning</vt:lpstr>
      <vt:lpstr>Pool designs</vt:lpstr>
      <vt:lpstr>Conversions</vt:lpstr>
      <vt:lpstr>New pool (1)</vt:lpstr>
      <vt:lpstr>New pool (2)</vt:lpstr>
      <vt:lpstr>Releasing responsibility</vt:lpstr>
      <vt:lpstr>Triangular prism</vt:lpstr>
      <vt:lpstr>Independent practice</vt:lpstr>
      <vt:lpstr>11</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7 – Volume</dc:title>
  <dc:creator/>
  <cp:lastModifiedBy/>
  <cp:revision>1</cp:revision>
  <dcterms:created xsi:type="dcterms:W3CDTF">2026-03-04T02:29:35Z</dcterms:created>
  <dcterms:modified xsi:type="dcterms:W3CDTF">2026-03-04T02:30:16Z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2026-03-04T02:30:15Z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3eac8a2a-3b4c-4b85-af04-21fccdeafbda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