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6"/>
  </p:notesMasterIdLst>
  <p:handoutMasterIdLst>
    <p:handoutMasterId r:id="rId17"/>
  </p:handoutMasterIdLst>
  <p:sldIdLst>
    <p:sldId id="26505" r:id="rId5"/>
    <p:sldId id="26383" r:id="rId6"/>
    <p:sldId id="271" r:id="rId7"/>
    <p:sldId id="289" r:id="rId8"/>
    <p:sldId id="26523" r:id="rId9"/>
    <p:sldId id="26524" r:id="rId10"/>
    <p:sldId id="26506" r:id="rId11"/>
    <p:sldId id="26507" r:id="rId12"/>
    <p:sldId id="26525" r:id="rId13"/>
    <p:sldId id="360" r:id="rId14"/>
    <p:sldId id="361" r:id="rId15"/>
  </p:sldIdLst>
  <p:sldSz cx="12192000" cy="6858000"/>
  <p:notesSz cx="6858000" cy="9144000"/>
  <p:embeddedFontLst>
    <p:embeddedFont>
      <p:font typeface="Public Sans" pitchFamily="2" charset="0"/>
      <p:regular r:id="rId18"/>
      <p:bold r:id="rId19"/>
      <p:italic r:id="rId20"/>
      <p:boldItalic r:id="rId2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4F1CB63D-989B-4ED3-C689-6E27F710C353}" name="Jennifer Smith" initials="JS" userId="S::JENNIFER.DOBOS@det.nsw.edu.au::7f9e27fc-fd2b-4362-b070-705aa97fa997" providerId="AD"/>
  <p188:author id="{A6DAB353-8D81-E608-7DD3-43E4C112E44B}" name="Kieran Monahan" initials="KM" userId="S::Kieran.Monahan2@det.nsw.edu.au::2396da56-7c72-42ec-9d76-e256a0950c83" providerId="AD"/>
  <p188:author id="{C461638E-F1F5-7186-9758-0B4A52497F93}" name="Meagan Rodda" initials="MR" userId="S::Meagan.Rodda@det.nsw.edu.au::efecb8de-290d-42b5-96ee-00df0648c0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2EF8B1-2100-44F7-BA5A-E13416B70AE2}" v="1" dt="2025-11-21T00:35:04.65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41" autoAdjust="0"/>
  </p:normalViewPr>
  <p:slideViewPr>
    <p:cSldViewPr snapToGrid="0">
      <p:cViewPr varScale="1">
        <p:scale>
          <a:sx n="104" d="100"/>
          <a:sy n="104" d="100"/>
        </p:scale>
        <p:origin x="144" y="258"/>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21/11/2025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21/11/2025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B1803-A3CB-8D87-4790-8CD95E99C1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7438BE-C577-7473-DF16-E3F126A11E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19E6C5-D5BE-7182-D798-699BEE14132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C80F85D-767E-DC3A-F6CA-F7D079E594A0}"/>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935624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10525-8DAE-3322-F660-4EB39B38F6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1EB676-93F7-43CE-EE1E-BB61189685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C3C411-9736-FDDF-FC5D-189A73E7D4D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1E7D85A-EFBA-DB09-9F97-331B9C4B777F}"/>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4062777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B5CFC-7867-0295-7427-415175A3C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75D66-410B-EBAE-70DC-6B47BFFC0F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378678-C9F4-A63D-B2BE-A8F3B27487D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33648A5-F0DB-5737-B9C8-A83EFE440FF4}"/>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90811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337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18119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65" r:id="rId10"/>
    <p:sldLayoutId id="214748376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pixabay.com/service/license-summary/"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pixabay.com/service/license-summary/" TargetMode="External"/><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creativecommons.org/licenses/by-sa/2.0/" TargetMode="External"/><Relationship Id="rId4" Type="http://schemas.openxmlformats.org/officeDocument/2006/relationships/hyperlink" Target="https://www.flickr.com/photos/kellyhogaboom/3590054732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Composite area</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a:t>
            </a:r>
            <a:r>
              <a:rPr lang="en-AU">
                <a:latin typeface="+mj-lt"/>
              </a:rPr>
              <a:t>(</a:t>
            </a:r>
            <a:r>
              <a:rPr lang="en-AU" dirty="0">
                <a:latin typeface="+mj-lt"/>
              </a:rPr>
              <a:t>Year 11</a:t>
            </a:r>
            <a:r>
              <a:rPr lang="en-AU">
                <a:latin typeface="+mj-lt"/>
              </a:rPr>
              <a:t>)</a:t>
            </a:r>
            <a:endParaRPr lang="en-AU" dirty="0">
              <a:latin typeface="+mj-lt"/>
            </a:endParaRP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Making things</a:t>
            </a:r>
          </a:p>
        </p:txBody>
      </p:sp>
      <p:pic>
        <p:nvPicPr>
          <p:cNvPr id="2" name="Picture 1">
            <a:extLst>
              <a:ext uri="{FF2B5EF4-FFF2-40B4-BE49-F238E27FC236}">
                <a16:creationId xmlns:a16="http://schemas.microsoft.com/office/drawing/2014/main" id="{561AA59E-91FA-46F8-D2B2-03090FF25BD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21362" r="29349" b="-1"/>
          <a:stretch>
            <a:fillRect/>
          </a:stretch>
        </p:blipFill>
        <p:spPr>
          <a:xfrm>
            <a:off x="7128000" y="10"/>
            <a:ext cx="5064000" cy="6857990"/>
          </a:xfrm>
          <a:prstGeom prst="rect">
            <a:avLst/>
          </a:prstGeom>
          <a:no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mn-lt"/>
                <a:ea typeface="Calibri" panose="020F0502020204030204" pitchFamily="34" charset="0"/>
                <a:hlinkClick r:id="rId6"/>
              </a:rPr>
              <a:t>Mathematics Standard Stage 6 Syllabus </a:t>
            </a:r>
            <a:r>
              <a:rPr lang="en-AU">
                <a:effectLst/>
                <a:latin typeface="+mn-lt"/>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32854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AU" sz="2000" dirty="0">
                <a:cs typeface="Arial" panose="020B0604020202020204" pitchFamily="34" charset="0"/>
              </a:rPr>
              <a:t>To be able to calculate the area of composite shapes.</a:t>
            </a: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2000" dirty="0">
                <a:ea typeface="+mn-lt"/>
                <a:cs typeface="Arial" panose="020B0604020202020204" pitchFamily="34" charset="0"/>
              </a:rPr>
              <a:t>I can identify the plane shapes that make up a composite shape.</a:t>
            </a:r>
          </a:p>
          <a:p>
            <a:pPr marL="342900" indent="-342900">
              <a:lnSpc>
                <a:spcPct val="150000"/>
              </a:lnSpc>
              <a:spcAft>
                <a:spcPts val="1200"/>
              </a:spcAft>
              <a:buFont typeface="Arial"/>
              <a:buChar char="•"/>
            </a:pPr>
            <a:r>
              <a:rPr lang="en-AU" sz="2000" dirty="0">
                <a:ea typeface="+mn-lt"/>
                <a:cs typeface="Arial" panose="020B0604020202020204" pitchFamily="34" charset="0"/>
              </a:rPr>
              <a:t>I can explain when to add or subtract the areas of plane shapes to calculate the area of a composite shape.</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Retrieval practice</a:t>
            </a:r>
            <a:endParaRPr lang="en-AU" dirty="0">
              <a:latin typeface="+mj-lt"/>
            </a:endParaRP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Area of circles and sectors</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How many ways can the area be found?</a:t>
            </a:r>
          </a:p>
        </p:txBody>
      </p:sp>
      <p:pic>
        <p:nvPicPr>
          <p:cNvPr id="5" name="Picture 4" descr="Circle of radius 30mm">
            <a:extLst>
              <a:ext uri="{FF2B5EF4-FFF2-40B4-BE49-F238E27FC236}">
                <a16:creationId xmlns:a16="http://schemas.microsoft.com/office/drawing/2014/main" id="{C6851A20-D278-6785-6138-4C4D8D87FF3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31951" y="1567086"/>
            <a:ext cx="2547555" cy="2487956"/>
          </a:xfrm>
          <a:prstGeom prst="rect">
            <a:avLst/>
          </a:prstGeom>
        </p:spPr>
      </p:pic>
      <p:pic>
        <p:nvPicPr>
          <p:cNvPr id="7" name="Picture 6" descr="Circle with diameter of 10cm">
            <a:extLst>
              <a:ext uri="{FF2B5EF4-FFF2-40B4-BE49-F238E27FC236}">
                <a16:creationId xmlns:a16="http://schemas.microsoft.com/office/drawing/2014/main" id="{3D409F28-624C-EB4B-BAE2-5F81F91D2939}"/>
              </a:ext>
            </a:extLst>
          </p:cNvPr>
          <p:cNvPicPr>
            <a:picLocks noChangeAspect="1"/>
          </p:cNvPicPr>
          <p:nvPr/>
        </p:nvPicPr>
        <p:blipFill>
          <a:blip r:embed="rId4"/>
          <a:stretch>
            <a:fillRect/>
          </a:stretch>
        </p:blipFill>
        <p:spPr>
          <a:xfrm>
            <a:off x="4527498" y="1440398"/>
            <a:ext cx="2667137" cy="2654436"/>
          </a:xfrm>
          <a:prstGeom prst="rect">
            <a:avLst/>
          </a:prstGeom>
        </p:spPr>
      </p:pic>
      <p:pic>
        <p:nvPicPr>
          <p:cNvPr id="9" name="Picture 8" descr="Three quarters of a circle with radius of 3.25 m">
            <a:extLst>
              <a:ext uri="{FF2B5EF4-FFF2-40B4-BE49-F238E27FC236}">
                <a16:creationId xmlns:a16="http://schemas.microsoft.com/office/drawing/2014/main" id="{864659CC-A0CD-EFDD-DD7D-39B05F06EE14}"/>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742627" y="1674688"/>
            <a:ext cx="2558945" cy="2391574"/>
          </a:xfrm>
          <a:prstGeom prst="rect">
            <a:avLst/>
          </a:prstGeom>
        </p:spPr>
      </p:pic>
      <p:pic>
        <p:nvPicPr>
          <p:cNvPr id="11" name="Picture 10" descr="Sector of a circle with an angle of 50 degrees and radius of 22mm">
            <a:extLst>
              <a:ext uri="{FF2B5EF4-FFF2-40B4-BE49-F238E27FC236}">
                <a16:creationId xmlns:a16="http://schemas.microsoft.com/office/drawing/2014/main" id="{BCCD1077-C72C-5329-0C8E-0EF3F1E78889}"/>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023492" y="4394397"/>
            <a:ext cx="2311685" cy="2046410"/>
          </a:xfrm>
          <a:prstGeom prst="rect">
            <a:avLst/>
          </a:prstGeom>
        </p:spPr>
      </p:pic>
      <p:pic>
        <p:nvPicPr>
          <p:cNvPr id="15" name="Picture 14" descr="Circle with circumference of 25.133cm">
            <a:extLst>
              <a:ext uri="{FF2B5EF4-FFF2-40B4-BE49-F238E27FC236}">
                <a16:creationId xmlns:a16="http://schemas.microsoft.com/office/drawing/2014/main" id="{7D3A6388-0724-B5AD-BCC2-3D60E2D140BC}"/>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6174769" y="4094834"/>
            <a:ext cx="2414428" cy="2573630"/>
          </a:xfrm>
          <a:prstGeom prst="rect">
            <a:avLst/>
          </a:prstGeom>
        </p:spPr>
      </p:pic>
      <p:sp>
        <p:nvSpPr>
          <p:cNvPr id="2" name="Speech Bubble: Rectangle with Corners Rounded 1">
            <a:extLst>
              <a:ext uri="{FF2B5EF4-FFF2-40B4-BE49-F238E27FC236}">
                <a16:creationId xmlns:a16="http://schemas.microsoft.com/office/drawing/2014/main" id="{C1F54F84-DDB0-AFDB-4A7D-60B4F20E5422}"/>
              </a:ext>
            </a:extLst>
          </p:cNvPr>
          <p:cNvSpPr/>
          <p:nvPr/>
        </p:nvSpPr>
        <p:spPr>
          <a:xfrm>
            <a:off x="8923283" y="4525137"/>
            <a:ext cx="2673910" cy="1531988"/>
          </a:xfrm>
          <a:prstGeom prst="wedgeRoundRectCallout">
            <a:avLst>
              <a:gd name="adj1" fmla="val -21219"/>
              <a:gd name="adj2" fmla="val -8257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Can you show another way to find the area of this sector?</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EF21C-6207-29B9-5867-77DF46477C1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9DF6611-DABE-2F77-83FB-C4F5D0BB5FC7}"/>
              </a:ext>
            </a:extLst>
          </p:cNvPr>
          <p:cNvSpPr>
            <a:spLocks noGrp="1"/>
          </p:cNvSpPr>
          <p:nvPr>
            <p:ph type="ctrTitle"/>
          </p:nvPr>
        </p:nvSpPr>
        <p:spPr/>
        <p:txBody>
          <a:bodyPr/>
          <a:lstStyle/>
          <a:p>
            <a:r>
              <a:rPr lang="en-AU" dirty="0">
                <a:latin typeface="+mj-lt"/>
              </a:rPr>
              <a:t>Activating </a:t>
            </a:r>
            <a:r>
              <a:rPr lang="en-AU">
                <a:latin typeface="+mj-lt"/>
              </a:rPr>
              <a:t>prior knowledge</a:t>
            </a:r>
            <a:endParaRPr lang="en-AU" dirty="0">
              <a:latin typeface="+mj-lt"/>
            </a:endParaRPr>
          </a:p>
        </p:txBody>
      </p:sp>
    </p:spTree>
    <p:extLst>
      <p:ext uri="{BB962C8B-B14F-4D97-AF65-F5344CB8AC3E}">
        <p14:creationId xmlns:p14="http://schemas.microsoft.com/office/powerpoint/2010/main" val="214700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FC996-9428-191F-3F40-AF2AC9AD4CD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FCEB87-D344-C55C-334C-5EAD186DC8EF}"/>
              </a:ext>
            </a:extLst>
          </p:cNvPr>
          <p:cNvSpPr>
            <a:spLocks noGrp="1"/>
          </p:cNvSpPr>
          <p:nvPr>
            <p:ph type="title"/>
          </p:nvPr>
        </p:nvSpPr>
        <p:spPr>
          <a:xfrm>
            <a:off x="360000" y="360000"/>
            <a:ext cx="11484000" cy="545601"/>
          </a:xfrm>
        </p:spPr>
        <p:txBody>
          <a:bodyPr/>
          <a:lstStyle/>
          <a:p>
            <a:r>
              <a:rPr lang="en-AU" dirty="0">
                <a:latin typeface="+mj-lt"/>
              </a:rPr>
              <a:t>Which one?</a:t>
            </a:r>
          </a:p>
        </p:txBody>
      </p:sp>
      <p:grpSp>
        <p:nvGrpSpPr>
          <p:cNvPr id="8" name="Group 7" descr="A wooden ruler with numbers on it.">
            <a:extLst>
              <a:ext uri="{FF2B5EF4-FFF2-40B4-BE49-F238E27FC236}">
                <a16:creationId xmlns:a16="http://schemas.microsoft.com/office/drawing/2014/main" id="{696C4F54-02E5-F2F3-AD0D-664BBDC79EC2}"/>
              </a:ext>
            </a:extLst>
          </p:cNvPr>
          <p:cNvGrpSpPr/>
          <p:nvPr/>
        </p:nvGrpSpPr>
        <p:grpSpPr>
          <a:xfrm rot="5400000">
            <a:off x="-1198852" y="2808914"/>
            <a:ext cx="4855257" cy="1737551"/>
            <a:chOff x="359999" y="1928191"/>
            <a:chExt cx="5096584" cy="1823916"/>
          </a:xfrm>
        </p:grpSpPr>
        <p:pic>
          <p:nvPicPr>
            <p:cNvPr id="5" name="Picture 4" descr="A wooden ruler with numbers on it.">
              <a:extLst>
                <a:ext uri="{FF2B5EF4-FFF2-40B4-BE49-F238E27FC236}">
                  <a16:creationId xmlns:a16="http://schemas.microsoft.com/office/drawing/2014/main" id="{E5C9F949-3F54-C213-D185-A433F50B37D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59999" y="1928191"/>
              <a:ext cx="5096584" cy="1013793"/>
            </a:xfrm>
            <a:prstGeom prst="rect">
              <a:avLst/>
            </a:prstGeom>
          </p:spPr>
        </p:pic>
        <p:sp>
          <p:nvSpPr>
            <p:cNvPr id="10" name="TextBox 9">
              <a:extLst>
                <a:ext uri="{FF2B5EF4-FFF2-40B4-BE49-F238E27FC236}">
                  <a16:creationId xmlns:a16="http://schemas.microsoft.com/office/drawing/2014/main" id="{07B3B9C4-76F3-C0F2-8DAC-B9EF22C9BABD}"/>
                </a:ext>
              </a:extLst>
            </p:cNvPr>
            <p:cNvSpPr txBox="1"/>
            <p:nvPr/>
          </p:nvSpPr>
          <p:spPr>
            <a:xfrm rot="16200000">
              <a:off x="201377" y="3237060"/>
              <a:ext cx="673670" cy="356424"/>
            </a:xfrm>
            <a:prstGeom prst="rect">
              <a:avLst/>
            </a:prstGeom>
            <a:noFill/>
          </p:spPr>
          <p:txBody>
            <a:bodyPr wrap="none" lIns="0" tIns="0" rIns="0" bIns="0" rtlCol="0">
              <a:noAutofit/>
            </a:bodyPr>
            <a:lstStyle/>
            <a:p>
              <a:pPr algn="l"/>
              <a:r>
                <a:rPr lang="en-AU" sz="1800" b="1" dirty="0"/>
                <a:t>A</a:t>
              </a:r>
            </a:p>
          </p:txBody>
        </p:sp>
      </p:grpSp>
      <p:grpSp>
        <p:nvGrpSpPr>
          <p:cNvPr id="12" name="Group 11" descr="Image of a flexible measuring device showing both metric and imperial measurements with a sandwich in the background.">
            <a:extLst>
              <a:ext uri="{FF2B5EF4-FFF2-40B4-BE49-F238E27FC236}">
                <a16:creationId xmlns:a16="http://schemas.microsoft.com/office/drawing/2014/main" id="{445E6F5B-0F50-A7B2-C85D-8629EA3AE233}"/>
              </a:ext>
            </a:extLst>
          </p:cNvPr>
          <p:cNvGrpSpPr/>
          <p:nvPr/>
        </p:nvGrpSpPr>
        <p:grpSpPr>
          <a:xfrm>
            <a:off x="2699843" y="2004577"/>
            <a:ext cx="4422914" cy="3346224"/>
            <a:chOff x="7185992" y="1567086"/>
            <a:chExt cx="4422914" cy="3346224"/>
          </a:xfrm>
        </p:grpSpPr>
        <p:pic>
          <p:nvPicPr>
            <p:cNvPr id="7" name="Picture 6">
              <a:extLst>
                <a:ext uri="{FF2B5EF4-FFF2-40B4-BE49-F238E27FC236}">
                  <a16:creationId xmlns:a16="http://schemas.microsoft.com/office/drawing/2014/main" id="{43FB1E3A-29DD-0467-310C-A22F427C0148}"/>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602361" y="1567086"/>
              <a:ext cx="4006545" cy="3346224"/>
            </a:xfrm>
            <a:prstGeom prst="rect">
              <a:avLst/>
            </a:prstGeom>
          </p:spPr>
        </p:pic>
        <p:sp>
          <p:nvSpPr>
            <p:cNvPr id="11" name="TextBox 10">
              <a:extLst>
                <a:ext uri="{FF2B5EF4-FFF2-40B4-BE49-F238E27FC236}">
                  <a16:creationId xmlns:a16="http://schemas.microsoft.com/office/drawing/2014/main" id="{B7664655-1084-C281-1328-0F41645880E6}"/>
                </a:ext>
              </a:extLst>
            </p:cNvPr>
            <p:cNvSpPr txBox="1"/>
            <p:nvPr/>
          </p:nvSpPr>
          <p:spPr>
            <a:xfrm>
              <a:off x="7185992" y="1578148"/>
              <a:ext cx="325800" cy="356424"/>
            </a:xfrm>
            <a:prstGeom prst="rect">
              <a:avLst/>
            </a:prstGeom>
            <a:noFill/>
          </p:spPr>
          <p:txBody>
            <a:bodyPr wrap="none" lIns="0" tIns="0" rIns="0" bIns="0" rtlCol="0">
              <a:noAutofit/>
            </a:bodyPr>
            <a:lstStyle/>
            <a:p>
              <a:pPr algn="l"/>
              <a:r>
                <a:rPr lang="en-AU" sz="1800" b="1" dirty="0"/>
                <a:t>B</a:t>
              </a:r>
            </a:p>
          </p:txBody>
        </p:sp>
      </p:grpSp>
      <p:grpSp>
        <p:nvGrpSpPr>
          <p:cNvPr id="15" name="Group 14" descr="Tape measure.">
            <a:extLst>
              <a:ext uri="{FF2B5EF4-FFF2-40B4-BE49-F238E27FC236}">
                <a16:creationId xmlns:a16="http://schemas.microsoft.com/office/drawing/2014/main" id="{D6482AC3-4EC5-E8B6-6FA0-8783D772B8EF}"/>
              </a:ext>
            </a:extLst>
          </p:cNvPr>
          <p:cNvGrpSpPr/>
          <p:nvPr/>
        </p:nvGrpSpPr>
        <p:grpSpPr>
          <a:xfrm>
            <a:off x="7725048" y="2004577"/>
            <a:ext cx="4118952" cy="3346224"/>
            <a:chOff x="360000" y="3323152"/>
            <a:chExt cx="4356363" cy="3539096"/>
          </a:xfrm>
        </p:grpSpPr>
        <p:pic>
          <p:nvPicPr>
            <p:cNvPr id="9" name="Picture 8">
              <a:extLst>
                <a:ext uri="{FF2B5EF4-FFF2-40B4-BE49-F238E27FC236}">
                  <a16:creationId xmlns:a16="http://schemas.microsoft.com/office/drawing/2014/main" id="{971B08DB-C981-D15C-1D5D-1ACCFF324582}"/>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78886" y="3323152"/>
              <a:ext cx="4237477" cy="3539096"/>
            </a:xfrm>
            <a:prstGeom prst="rect">
              <a:avLst/>
            </a:prstGeom>
          </p:spPr>
        </p:pic>
        <p:sp>
          <p:nvSpPr>
            <p:cNvPr id="14" name="TextBox 13">
              <a:extLst>
                <a:ext uri="{FF2B5EF4-FFF2-40B4-BE49-F238E27FC236}">
                  <a16:creationId xmlns:a16="http://schemas.microsoft.com/office/drawing/2014/main" id="{0102D78C-BA0F-01BC-B98E-D108BC5A0E05}"/>
                </a:ext>
              </a:extLst>
            </p:cNvPr>
            <p:cNvSpPr txBox="1"/>
            <p:nvPr/>
          </p:nvSpPr>
          <p:spPr>
            <a:xfrm>
              <a:off x="360000" y="3751300"/>
              <a:ext cx="673670" cy="356424"/>
            </a:xfrm>
            <a:prstGeom prst="rect">
              <a:avLst/>
            </a:prstGeom>
            <a:noFill/>
          </p:spPr>
          <p:txBody>
            <a:bodyPr wrap="none" lIns="0" tIns="0" rIns="0" bIns="0" rtlCol="0">
              <a:noAutofit/>
            </a:bodyPr>
            <a:lstStyle/>
            <a:p>
              <a:pPr algn="l"/>
              <a:r>
                <a:rPr lang="en-AU" sz="1800" b="1" dirty="0"/>
                <a:t>C</a:t>
              </a:r>
            </a:p>
          </p:txBody>
        </p:sp>
      </p:grpSp>
      <p:sp>
        <p:nvSpPr>
          <p:cNvPr id="6" name="Rectangle 2">
            <a:extLst>
              <a:ext uri="{FF2B5EF4-FFF2-40B4-BE49-F238E27FC236}">
                <a16:creationId xmlns:a16="http://schemas.microsoft.com/office/drawing/2014/main" id="{9886D717-FB3F-565E-753A-9ABCC147AED6}"/>
              </a:ext>
            </a:extLst>
          </p:cNvPr>
          <p:cNvSpPr>
            <a:spLocks noChangeArrowheads="1"/>
          </p:cNvSpPr>
          <p:nvPr/>
        </p:nvSpPr>
        <p:spPr bwMode="auto">
          <a:xfrm>
            <a:off x="360000" y="6449779"/>
            <a:ext cx="291137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000" b="0" i="1" u="none" strike="noStrike" cap="none" normalizeH="0" baseline="0" dirty="0">
                <a:ln>
                  <a:noFill/>
                </a:ln>
                <a:solidFill>
                  <a:schemeClr val="tx1"/>
                </a:solidFill>
                <a:effectLst/>
              </a:rPr>
              <a:t>Images licensed under </a:t>
            </a:r>
            <a:r>
              <a:rPr kumimoji="0" lang="en-US" altLang="en-US" sz="1000" b="0" i="0" u="none" strike="noStrike" cap="none" normalizeH="0" baseline="0" dirty="0" err="1">
                <a:ln>
                  <a:noFill/>
                </a:ln>
                <a:solidFill>
                  <a:schemeClr val="tx1"/>
                </a:solidFill>
                <a:effectLst/>
                <a:hlinkClick r:id="rId6"/>
              </a:rPr>
              <a:t>Pixabay</a:t>
            </a:r>
            <a:r>
              <a:rPr kumimoji="0" lang="en-US" altLang="en-US" sz="1000" b="0" i="0" u="none" strike="noStrike" cap="none" normalizeH="0" baseline="0" dirty="0">
                <a:ln>
                  <a:noFill/>
                </a:ln>
                <a:solidFill>
                  <a:schemeClr val="tx1"/>
                </a:solidFill>
                <a:effectLst/>
                <a:hlinkClick r:id="rId6"/>
              </a:rPr>
              <a:t> Content License</a:t>
            </a:r>
            <a:endParaRPr kumimoji="0" lang="en-US" altLang="en-US" sz="1000" b="0" i="0" u="none" strike="noStrike" cap="none" normalizeH="0" baseline="0" dirty="0">
              <a:ln>
                <a:noFill/>
              </a:ln>
              <a:solidFill>
                <a:schemeClr val="tx1"/>
              </a:solidFill>
              <a:effectLst/>
            </a:endParaRPr>
          </a:p>
        </p:txBody>
      </p:sp>
      <p:sp>
        <p:nvSpPr>
          <p:cNvPr id="3" name="Slide Number Placeholder 2">
            <a:extLst>
              <a:ext uri="{FF2B5EF4-FFF2-40B4-BE49-F238E27FC236}">
                <a16:creationId xmlns:a16="http://schemas.microsoft.com/office/drawing/2014/main" id="{7BC3ACE2-0526-3AF1-8EFF-85192FE4D77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77212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Lst>
          </p:cNvPr>
          <p:cNvSpPr>
            <a:spLocks noGrp="1"/>
          </p:cNvSpPr>
          <p:nvPr>
            <p:ph type="title"/>
          </p:nvPr>
        </p:nvSpPr>
        <p:spPr>
          <a:xfrm>
            <a:off x="360000" y="360000"/>
            <a:ext cx="11484000" cy="545601"/>
          </a:xfrm>
        </p:spPr>
        <p:txBody>
          <a:bodyPr/>
          <a:lstStyle/>
          <a:p>
            <a:r>
              <a:rPr lang="en-AU" dirty="0">
                <a:latin typeface="+mj-lt"/>
              </a:rPr>
              <a:t>Quarter circle skirt</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360000" y="982520"/>
            <a:ext cx="11483998" cy="356423"/>
          </a:xfrm>
        </p:spPr>
        <p:txBody>
          <a:bodyPr/>
          <a:lstStyle/>
          <a:p>
            <a:r>
              <a:rPr lang="en-AU" dirty="0">
                <a:latin typeface="+mj-lt"/>
              </a:rPr>
              <a:t>Image not to scale</a:t>
            </a:r>
          </a:p>
        </p:txBody>
      </p:sp>
      <p:pic>
        <p:nvPicPr>
          <p:cNvPr id="9" name="Picture 8" descr="Rectangular piece of material with a quarter of a circle marked in bottom left corner with radius of 110 cm and another with a radius of 55 cm. The rectangular piece of material has width of 112 cm and unknown length">
            <a:extLst>
              <a:ext uri="{FF2B5EF4-FFF2-40B4-BE49-F238E27FC236}">
                <a16:creationId xmlns:a16="http://schemas.microsoft.com/office/drawing/2014/main" id="{0629EECE-1101-34E1-9EDD-E94340AB35D7}"/>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60000" y="1598167"/>
            <a:ext cx="7461237" cy="4778258"/>
          </a:xfrm>
          <a:prstGeom prst="rect">
            <a:avLst/>
          </a:prstGeom>
        </p:spPr>
      </p:pic>
      <p:pic>
        <p:nvPicPr>
          <p:cNvPr id="5" name="Picture 4" descr="An annulus with one quarter of it shaded blue.">
            <a:extLst>
              <a:ext uri="{FF2B5EF4-FFF2-40B4-BE49-F238E27FC236}">
                <a16:creationId xmlns:a16="http://schemas.microsoft.com/office/drawing/2014/main" id="{40833D10-9CCE-D488-CDD6-3AA2E0D2DD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59880" y="1338943"/>
            <a:ext cx="2064120" cy="2027733"/>
          </a:xfrm>
          <a:prstGeom prst="rect">
            <a:avLst/>
          </a:prstGeom>
        </p:spPr>
      </p:pic>
      <p:pic>
        <p:nvPicPr>
          <p:cNvPr id="7" name="Picture 6" descr="A blue and red plaid skirt">
            <a:extLst>
              <a:ext uri="{FF2B5EF4-FFF2-40B4-BE49-F238E27FC236}">
                <a16:creationId xmlns:a16="http://schemas.microsoft.com/office/drawing/2014/main" id="{10EB6B04-6F3A-A26C-2400-D942294AACD2}"/>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836346" y="3785423"/>
            <a:ext cx="2511188" cy="2316451"/>
          </a:xfrm>
          <a:prstGeom prst="rect">
            <a:avLst/>
          </a:prstGeom>
        </p:spPr>
      </p:pic>
      <p:sp>
        <p:nvSpPr>
          <p:cNvPr id="2" name="Rectangle 2">
            <a:extLst>
              <a:ext uri="{FF2B5EF4-FFF2-40B4-BE49-F238E27FC236}">
                <a16:creationId xmlns:a16="http://schemas.microsoft.com/office/drawing/2014/main" id="{625EAFC5-5109-CCBB-B796-C3EE99312AEC}"/>
              </a:ext>
            </a:extLst>
          </p:cNvPr>
          <p:cNvSpPr>
            <a:spLocks noChangeArrowheads="1"/>
          </p:cNvSpPr>
          <p:nvPr/>
        </p:nvSpPr>
        <p:spPr bwMode="auto">
          <a:xfrm>
            <a:off x="360000" y="6453828"/>
            <a:ext cx="284725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000" b="0" i="1" u="none" strike="noStrike" cap="none" normalizeH="0" baseline="0" dirty="0">
                <a:ln>
                  <a:noFill/>
                </a:ln>
                <a:solidFill>
                  <a:schemeClr val="tx1"/>
                </a:solidFill>
                <a:effectLst/>
              </a:rPr>
              <a:t>Image</a:t>
            </a:r>
            <a:r>
              <a:rPr lang="en-US" altLang="en-US" sz="1000" i="1" dirty="0"/>
              <a:t> </a:t>
            </a:r>
            <a:r>
              <a:rPr kumimoji="0" lang="en-US" altLang="en-US" sz="1000" b="0" i="1" u="none" strike="noStrike" cap="none" normalizeH="0" baseline="0" dirty="0">
                <a:ln>
                  <a:noFill/>
                </a:ln>
                <a:solidFill>
                  <a:schemeClr val="tx1"/>
                </a:solidFill>
                <a:effectLst/>
              </a:rPr>
              <a:t>licensed under </a:t>
            </a:r>
            <a:r>
              <a:rPr kumimoji="0" lang="en-US" altLang="en-US" sz="1000" b="0" i="0" u="none" strike="noStrike" cap="none" normalizeH="0" baseline="0" dirty="0" err="1">
                <a:ln>
                  <a:noFill/>
                </a:ln>
                <a:solidFill>
                  <a:schemeClr val="tx1"/>
                </a:solidFill>
                <a:effectLst/>
                <a:hlinkClick r:id="rId6"/>
              </a:rPr>
              <a:t>Pixabay</a:t>
            </a:r>
            <a:r>
              <a:rPr kumimoji="0" lang="en-US" altLang="en-US" sz="1000" b="0" i="0" u="none" strike="noStrike" cap="none" normalizeH="0" baseline="0" dirty="0">
                <a:ln>
                  <a:noFill/>
                </a:ln>
                <a:solidFill>
                  <a:schemeClr val="tx1"/>
                </a:solidFill>
                <a:effectLst/>
                <a:hlinkClick r:id="rId6"/>
              </a:rPr>
              <a:t> Content License</a:t>
            </a:r>
            <a:endParaRPr kumimoji="0" lang="en-US" altLang="en-US" sz="1000" b="0" i="0" u="none" strike="noStrike" cap="none" normalizeH="0" baseline="0" dirty="0">
              <a:ln>
                <a:noFill/>
              </a:ln>
              <a:solidFill>
                <a:schemeClr val="tx1"/>
              </a:solidFill>
              <a:effectLst/>
            </a:endParaRPr>
          </a:p>
        </p:txBody>
      </p:sp>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3644C-4F58-A63F-B2BF-26883ADCDC0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939403-3593-6515-7CB8-2B22D4AA68D3}"/>
              </a:ext>
            </a:extLst>
          </p:cNvPr>
          <p:cNvSpPr>
            <a:spLocks noGrp="1"/>
          </p:cNvSpPr>
          <p:nvPr>
            <p:ph type="title"/>
          </p:nvPr>
        </p:nvSpPr>
        <p:spPr>
          <a:xfrm>
            <a:off x="360000" y="360000"/>
            <a:ext cx="11484000" cy="545601"/>
          </a:xfrm>
        </p:spPr>
        <p:txBody>
          <a:bodyPr/>
          <a:lstStyle/>
          <a:p>
            <a:r>
              <a:rPr lang="en-AU" dirty="0">
                <a:latin typeface="+mj-lt"/>
              </a:rPr>
              <a:t>Example of a seam</a:t>
            </a:r>
          </a:p>
        </p:txBody>
      </p:sp>
      <p:sp>
        <p:nvSpPr>
          <p:cNvPr id="13" name="Text Placeholder 12">
            <a:extLst>
              <a:ext uri="{FF2B5EF4-FFF2-40B4-BE49-F238E27FC236}">
                <a16:creationId xmlns:a16="http://schemas.microsoft.com/office/drawing/2014/main" id="{3D322E6A-14EE-9A42-0A51-F4CFA9360F37}"/>
              </a:ext>
            </a:extLst>
          </p:cNvPr>
          <p:cNvSpPr>
            <a:spLocks noGrp="1"/>
          </p:cNvSpPr>
          <p:nvPr>
            <p:ph type="body" sz="quarter" idx="18"/>
          </p:nvPr>
        </p:nvSpPr>
        <p:spPr>
          <a:xfrm>
            <a:off x="360000" y="982520"/>
            <a:ext cx="11483998" cy="356423"/>
          </a:xfrm>
        </p:spPr>
        <p:txBody>
          <a:bodyPr/>
          <a:lstStyle/>
          <a:p>
            <a:r>
              <a:rPr lang="en-AU" dirty="0">
                <a:latin typeface="+mj-lt"/>
              </a:rPr>
              <a:t>Image not to scale</a:t>
            </a:r>
          </a:p>
        </p:txBody>
      </p:sp>
      <p:pic>
        <p:nvPicPr>
          <p:cNvPr id="8" name="Picture 7" descr="A pattern on a piece of paper.">
            <a:extLst>
              <a:ext uri="{FF2B5EF4-FFF2-40B4-BE49-F238E27FC236}">
                <a16:creationId xmlns:a16="http://schemas.microsoft.com/office/drawing/2014/main" id="{B90DBAA3-6E09-974F-C20F-E3124C1791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000" y="1512282"/>
            <a:ext cx="4764157" cy="4764157"/>
          </a:xfrm>
          <a:prstGeom prst="rect">
            <a:avLst/>
          </a:prstGeom>
        </p:spPr>
      </p:pic>
      <p:cxnSp>
        <p:nvCxnSpPr>
          <p:cNvPr id="15" name="Straight Arrow Connector 14">
            <a:extLst>
              <a:ext uri="{FF2B5EF4-FFF2-40B4-BE49-F238E27FC236}">
                <a16:creationId xmlns:a16="http://schemas.microsoft.com/office/drawing/2014/main" id="{4975805E-C307-FDF4-15FA-E1C25C4A7A8F}"/>
              </a:ext>
              <a:ext uri="{C183D7F6-B498-43B3-948B-1728B52AA6E4}">
                <adec:decorative xmlns:adec="http://schemas.microsoft.com/office/drawing/2017/decorative" val="1"/>
              </a:ext>
            </a:extLst>
          </p:cNvPr>
          <p:cNvCxnSpPr>
            <a:cxnSpLocks/>
          </p:cNvCxnSpPr>
          <p:nvPr/>
        </p:nvCxnSpPr>
        <p:spPr>
          <a:xfrm flipH="1">
            <a:off x="4110365" y="2262355"/>
            <a:ext cx="1520687" cy="55392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FA9BEEB-BB2B-7AFE-FFB2-8FF3E096AFE1}"/>
              </a:ext>
            </a:extLst>
          </p:cNvPr>
          <p:cNvSpPr txBox="1"/>
          <p:nvPr/>
        </p:nvSpPr>
        <p:spPr>
          <a:xfrm>
            <a:off x="5777779" y="1985390"/>
            <a:ext cx="5017221" cy="553929"/>
          </a:xfrm>
          <a:prstGeom prst="rect">
            <a:avLst/>
          </a:prstGeom>
          <a:noFill/>
        </p:spPr>
        <p:txBody>
          <a:bodyPr wrap="square" lIns="0" tIns="0" rIns="0" bIns="0" rtlCol="0">
            <a:noAutofit/>
          </a:bodyPr>
          <a:lstStyle/>
          <a:p>
            <a:pPr algn="l">
              <a:lnSpc>
                <a:spcPct val="150000"/>
              </a:lnSpc>
            </a:pPr>
            <a:r>
              <a:rPr lang="en-AU" sz="2000" dirty="0"/>
              <a:t>The gap between these 2 lines is the seam.</a:t>
            </a:r>
          </a:p>
        </p:txBody>
      </p:sp>
      <p:sp>
        <p:nvSpPr>
          <p:cNvPr id="2" name="Rectangle 2">
            <a:extLst>
              <a:ext uri="{FF2B5EF4-FFF2-40B4-BE49-F238E27FC236}">
                <a16:creationId xmlns:a16="http://schemas.microsoft.com/office/drawing/2014/main" id="{30585EFE-FD38-722F-9BA3-FEBAC244C4D5}"/>
              </a:ext>
            </a:extLst>
          </p:cNvPr>
          <p:cNvSpPr>
            <a:spLocks noChangeArrowheads="1"/>
          </p:cNvSpPr>
          <p:nvPr/>
        </p:nvSpPr>
        <p:spPr bwMode="auto">
          <a:xfrm>
            <a:off x="360000" y="6449779"/>
            <a:ext cx="685196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AU" sz="1000" b="1" dirty="0"/>
              <a:t>‘</a:t>
            </a:r>
            <a:r>
              <a:rPr lang="en-AU" sz="1000" dirty="0">
                <a:hlinkClick r:id="rId4"/>
              </a:rPr>
              <a:t>Bootstrap Dress Form: Prepping Fabric, Cutting, &amp; Marking</a:t>
            </a:r>
            <a:r>
              <a:rPr lang="en-AU" sz="1000" dirty="0"/>
              <a:t>’ by </a:t>
            </a:r>
            <a:r>
              <a:rPr lang="en-AU" sz="1000" dirty="0">
                <a:hlinkClick r:id="rId4"/>
              </a:rPr>
              <a:t>Kelly Hogaboom</a:t>
            </a:r>
            <a:r>
              <a:rPr lang="en-AU" sz="1000" dirty="0"/>
              <a:t> is licensed under </a:t>
            </a:r>
            <a:r>
              <a:rPr lang="en-AU" sz="1000" b="1" dirty="0">
                <a:hlinkClick r:id="rId5"/>
              </a:rPr>
              <a:t>CC BY-SA 2.0.</a:t>
            </a:r>
            <a:r>
              <a:rPr lang="en-AU" sz="1000" dirty="0">
                <a:hlinkClick r:id="rId5"/>
              </a:rPr>
              <a:t>  </a:t>
            </a:r>
            <a:r>
              <a:rPr lang="en-AU" sz="1000" b="1" dirty="0">
                <a:hlinkClick r:id="rId5"/>
              </a:rPr>
              <a:t> </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3" name="Slide Number Placeholder 2">
            <a:extLst>
              <a:ext uri="{FF2B5EF4-FFF2-40B4-BE49-F238E27FC236}">
                <a16:creationId xmlns:a16="http://schemas.microsoft.com/office/drawing/2014/main" id="{CBB69DC4-CCA5-EB5C-3CF5-94DCD5EF9BCC}"/>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64805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6314845f8884da349ec15bcaac485b1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fac64b47544c9ba4373ce358feca630e"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description="Received documents from school&#10;"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A03B8-DBCA-431A-891C-3FA497A089BF}">
  <ds:schemaRefs>
    <ds:schemaRef ds:uri="http://schemas.microsoft.com/sharepoint/v3/contenttype/forms"/>
  </ds:schemaRefs>
</ds:datastoreItem>
</file>

<file path=customXml/itemProps2.xml><?xml version="1.0" encoding="utf-8"?>
<ds:datastoreItem xmlns:ds="http://schemas.openxmlformats.org/officeDocument/2006/customXml" ds:itemID="{F1422B77-D8F8-4659-9F93-925FD2583CCF}">
  <ds:schemaRefs>
    <ds:schemaRef ds:uri="http://purl.org/dc/terms/"/>
    <ds:schemaRef ds:uri="http://schemas.microsoft.com/office/2006/metadata/properties"/>
    <ds:schemaRef ds:uri="http://purl.org/dc/elements/1.1/"/>
    <ds:schemaRef ds:uri="http://www.w3.org/XML/1998/namespace"/>
    <ds:schemaRef ds:uri="9191b990-ddf9-46cb-8ffe-20db9d3a58aa"/>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95386ad3-46d6-4eb6-bbc1-9b19b13a5756"/>
  </ds:schemaRefs>
</ds:datastoreItem>
</file>

<file path=customXml/itemProps3.xml><?xml version="1.0" encoding="utf-8"?>
<ds:datastoreItem xmlns:ds="http://schemas.openxmlformats.org/officeDocument/2006/customXml" ds:itemID="{CDB0D560-8816-49E7-BCF7-605A638AA4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TotalTime>
  <Words>771</Words>
  <Application>Microsoft Office PowerPoint</Application>
  <PresentationFormat>Widescreen</PresentationFormat>
  <Paragraphs>66</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Public Sans</vt:lpstr>
      <vt:lpstr>Arial</vt:lpstr>
      <vt:lpstr>Times New Roman</vt:lpstr>
      <vt:lpstr>NSWG Corporate</vt:lpstr>
      <vt:lpstr>Composite area</vt:lpstr>
      <vt:lpstr>Learning intentions and success criteria</vt:lpstr>
      <vt:lpstr>Retrieval practice</vt:lpstr>
      <vt:lpstr>Area of circles and sectors</vt:lpstr>
      <vt:lpstr>Activating prior knowledge</vt:lpstr>
      <vt:lpstr>Which one?</vt:lpstr>
      <vt:lpstr>Connecting learning</vt:lpstr>
      <vt:lpstr>Quarter circle skirt</vt:lpstr>
      <vt:lpstr>Example of a seam</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Composite area, Unit 3, Stage 6</dc:title>
  <dc:creator>NSW Department of Education</dc:creator>
  <dcterms:created xsi:type="dcterms:W3CDTF">2025-11-16T23:02:12Z</dcterms:created>
  <dcterms:modified xsi:type="dcterms:W3CDTF">2025-11-21T00:35:30Z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2025-11-16T23:02:29Z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4fb29f28-b7d0-4f5c-849e-da7f2066b8b3</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0x0101004A1D8124FFB2A1438B815462E05615AB</vt:lpwstr>
  </property>
</Properties>
</file>