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handoutMasterIdLst>
    <p:handoutMasterId r:id="rId30"/>
  </p:handoutMasterIdLst>
  <p:sldIdLst>
    <p:sldId id="26505" r:id="rId5"/>
    <p:sldId id="26383" r:id="rId6"/>
    <p:sldId id="271" r:id="rId7"/>
    <p:sldId id="26543" r:id="rId8"/>
    <p:sldId id="26539" r:id="rId9"/>
    <p:sldId id="26540" r:id="rId10"/>
    <p:sldId id="26537" r:id="rId11"/>
    <p:sldId id="26541" r:id="rId12"/>
    <p:sldId id="26538" r:id="rId13"/>
    <p:sldId id="26507" r:id="rId14"/>
    <p:sldId id="26523" r:id="rId15"/>
    <p:sldId id="26545" r:id="rId16"/>
    <p:sldId id="26533" r:id="rId17"/>
    <p:sldId id="26530" r:id="rId18"/>
    <p:sldId id="26544" r:id="rId19"/>
    <p:sldId id="26508" r:id="rId20"/>
    <p:sldId id="26542" r:id="rId21"/>
    <p:sldId id="26546" r:id="rId22"/>
    <p:sldId id="26547" r:id="rId23"/>
    <p:sldId id="26532" r:id="rId24"/>
    <p:sldId id="26513" r:id="rId25"/>
    <p:sldId id="26548" r:id="rId26"/>
    <p:sldId id="360" r:id="rId27"/>
    <p:sldId id="361" r:id="rId28"/>
  </p:sldIdLst>
  <p:sldSz cx="12192000" cy="6858000"/>
  <p:notesSz cx="6858000" cy="9144000"/>
  <p:embeddedFontLst>
    <p:embeddedFont>
      <p:font typeface="Cambria Math" panose="02040503050406030204" pitchFamily="18" charset="0"/>
      <p:regular r:id="rId31"/>
    </p:embeddedFont>
    <p:embeddedFont>
      <p:font typeface="Public Sans" pitchFamily="2" charset="0"/>
      <p:regular r:id="rId32"/>
      <p:bold r:id="rId33"/>
      <p:italic r:id="rId34"/>
      <p:boldItalic r:id="rId3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4F1CB63D-989B-4ED3-C689-6E27F710C353}" name="Jennifer Smith" initials="JS" userId="S::JENNIFER.DOBOS@det.nsw.edu.au::7f9e27fc-fd2b-4362-b070-705aa97fa997"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263BDCEB-9FC8-4690-DFCB-22AE17C08782}" name="John Anderson" initials="JA" userId="S::John.Anderson69@det.nsw.edu.au::4665f8d5-4493-45a3-b249-2f437f25244d" providerId="AD"/>
  <p188:author id="{A29880FB-22F1-2FCE-171F-45F93F7D7947}" name="Christopher Farlow" initials="CF" userId="S::Christopher.Farlow2@det.nsw.edu.au::1d6e7c80-f391-4c69-991c-b443ceeb1639" providerId="AD"/>
  <p188:author id="{DC9327FF-5273-2EAA-7AA8-33E055504466}" name="Allison Couchman" initials="AC" userId="S::allison.couchman@det.nsw.edu.au::8a54fe0e-be25-445d-85ae-a1994a2773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A6D24-8E67-49E1-9ABC-1028A78BF350}" v="1" dt="2025-11-21T00:33:39.51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49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21/11/2025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21/11/2025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427973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77C95-4FDF-3347-F8F0-AB6D2E031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4DF4B-FB61-E194-8D37-30FA3DEA5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6DECD-7F23-9EB8-31AF-B23EA360A3F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4C8A8AB-EFB7-15AE-6B61-3A837E4AA4C5}"/>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8939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52728-91CC-0524-3163-B4D7CD8C6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656E2-7846-9FDB-B0BC-37B86F6E3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93782-930B-4286-10A0-8533141E0DC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8006D81-C7DA-FA43-9F43-9BD5C2A22364}"/>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61747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urriculum.nsw.edu.au/learning-areas/mathematics/mathematics-standard-11-12-2024/content/year-11/fad74ae493?show=advice%2Cexample"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255979" cy="2033997"/>
          </a:xfrm>
        </p:spPr>
        <p:txBody>
          <a:bodyPr anchor="b">
            <a:normAutofit/>
          </a:bodyPr>
          <a:lstStyle/>
          <a:p>
            <a:pPr>
              <a:lnSpc>
                <a:spcPct val="90000"/>
              </a:lnSpc>
            </a:pPr>
            <a:r>
              <a:rPr lang="en-AU">
                <a:effectLst/>
              </a:rPr>
              <a:t>Irregularly shaped blocks of land and Trapezoidal </a:t>
            </a:r>
            <a:r>
              <a:rPr lang="en-AU" dirty="0">
                <a:effectLst/>
              </a:rPr>
              <a:t>rule</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4385568"/>
            <a:ext cx="6255977" cy="426611"/>
          </a:xfrm>
        </p:spPr>
        <p:txBody>
          <a:bodyPr anchor="t">
            <a:normAutofit/>
          </a:bodyPr>
          <a:lstStyle/>
          <a:p>
            <a:r>
              <a:rPr lang="en-AU"/>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a:xfrm>
            <a:off x="540000" y="4925698"/>
            <a:ext cx="6255975" cy="360000"/>
          </a:xfrm>
        </p:spPr>
        <p:txBody>
          <a:bodyPr>
            <a:normAutofit/>
          </a:bodyPr>
          <a:lstStyle/>
          <a:p>
            <a:pPr>
              <a:lnSpc>
                <a:spcPct val="140000"/>
              </a:lnSpc>
              <a:spcAft>
                <a:spcPts val="600"/>
              </a:spcAft>
            </a:pPr>
            <a:r>
              <a:rPr lang="en-AU"/>
              <a:t>Making things</a:t>
            </a:r>
          </a:p>
        </p:txBody>
      </p:sp>
      <p:pic>
        <p:nvPicPr>
          <p:cNvPr id="4" name="Picture 3">
            <a:extLst>
              <a:ext uri="{FF2B5EF4-FFF2-40B4-BE49-F238E27FC236}">
                <a16:creationId xmlns:a16="http://schemas.microsoft.com/office/drawing/2014/main" id="{10BB3211-83C4-B056-742B-A912D17C59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1362" r="29349" b="-1"/>
          <a:stretch>
            <a:fillRect/>
          </a:stretch>
        </p:blipFill>
        <p:spPr>
          <a:xfrm>
            <a:off x="7128000" y="10"/>
            <a:ext cx="5064000" cy="6857990"/>
          </a:xfrm>
          <a:prstGeom prst="rect">
            <a:avLst/>
          </a:prstGeom>
          <a:no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Scenario (2)</a:t>
            </a:r>
          </a:p>
        </p:txBody>
      </p:sp>
      <p:pic>
        <p:nvPicPr>
          <p:cNvPr id="2" name="Picture 1" descr="Walter's block of land with boundaries marked. Key points are labelled with the letters A to G.">
            <a:extLst>
              <a:ext uri="{FF2B5EF4-FFF2-40B4-BE49-F238E27FC236}">
                <a16:creationId xmlns:a16="http://schemas.microsoft.com/office/drawing/2014/main" id="{1536C1A7-9FFA-9E76-3189-99CDED444C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99388" y="1415862"/>
            <a:ext cx="5593225" cy="3208754"/>
          </a:xfrm>
          <a:prstGeom prst="rect">
            <a:avLst/>
          </a:prstGeom>
        </p:spPr>
      </p:pic>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1033011" y="4960673"/>
            <a:ext cx="10125979" cy="1230577"/>
          </a:xfrm>
          <a:solidFill>
            <a:schemeClr val="accent6">
              <a:lumMod val="90000"/>
            </a:schemeClr>
          </a:solidFill>
          <a:ln>
            <a:solidFill>
              <a:schemeClr val="accent6">
                <a:lumMod val="90000"/>
              </a:schemeClr>
            </a:solidFill>
          </a:ln>
        </p:spPr>
        <p:txBody>
          <a:bodyPr lIns="91440" tIns="91440" rIns="91440" bIns="91440"/>
          <a:lstStyle/>
          <a:p>
            <a:r>
              <a:rPr lang="en-US" dirty="0"/>
              <a:t>Each goat requires at least 0.1 hectares of natural bushland. </a:t>
            </a:r>
          </a:p>
          <a:p>
            <a:r>
              <a:rPr lang="en-US" dirty="0"/>
              <a:t>Calculate how many goats the land can support and how much fencing wire is required.</a:t>
            </a:r>
            <a:endParaRPr lang="en-AU" dirty="0"/>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A02C5-1AC1-EE65-EA52-E2EA23FC1D43}"/>
              </a:ext>
            </a:extLst>
          </p:cNvPr>
          <p:cNvSpPr>
            <a:spLocks noGrp="1"/>
          </p:cNvSpPr>
          <p:nvPr>
            <p:ph type="title"/>
          </p:nvPr>
        </p:nvSpPr>
        <p:spPr>
          <a:xfrm>
            <a:off x="354000" y="-545601"/>
            <a:ext cx="11484000" cy="545601"/>
          </a:xfrm>
        </p:spPr>
        <p:txBody>
          <a:bodyPr/>
          <a:lstStyle/>
          <a:p>
            <a:r>
              <a:rPr lang="en-AU" dirty="0"/>
              <a:t>Block of land</a:t>
            </a:r>
          </a:p>
        </p:txBody>
      </p:sp>
      <p:pic>
        <p:nvPicPr>
          <p:cNvPr id="6" name="Picture 5" descr="Google earth image of Walter's block with boundaries marked.">
            <a:extLst>
              <a:ext uri="{FF2B5EF4-FFF2-40B4-BE49-F238E27FC236}">
                <a16:creationId xmlns:a16="http://schemas.microsoft.com/office/drawing/2014/main" id="{E68BC48F-0B46-EE5F-6340-0BAED5130B3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9351" y="401861"/>
            <a:ext cx="10553299" cy="6054278"/>
          </a:xfrm>
          <a:prstGeom prst="rect">
            <a:avLst/>
          </a:prstGeom>
        </p:spPr>
      </p:pic>
      <p:sp>
        <p:nvSpPr>
          <p:cNvPr id="2" name="Slide Number Placeholder 1">
            <a:extLst>
              <a:ext uri="{FF2B5EF4-FFF2-40B4-BE49-F238E27FC236}">
                <a16:creationId xmlns:a16="http://schemas.microsoft.com/office/drawing/2014/main" id="{57C30A9A-BCE1-4E60-BE63-3D292841B5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6485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BB49C-6312-234D-B1AA-E6C354F1FF9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8C20DB-17CF-7B78-0598-A2D491AE538B}"/>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15735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82425-B822-465A-14AA-84DDC24CDFB8}"/>
              </a:ext>
            </a:extLst>
          </p:cNvPr>
          <p:cNvSpPr>
            <a:spLocks noGrp="1"/>
          </p:cNvSpPr>
          <p:nvPr>
            <p:ph type="title"/>
          </p:nvPr>
        </p:nvSpPr>
        <p:spPr/>
        <p:txBody>
          <a:bodyPr/>
          <a:lstStyle/>
          <a:p>
            <a:r>
              <a:rPr lang="en-AU" dirty="0">
                <a:latin typeface="+mj-lt"/>
              </a:rPr>
              <a:t>Traverse offset survey</a:t>
            </a:r>
          </a:p>
        </p:txBody>
      </p:sp>
      <p:sp>
        <p:nvSpPr>
          <p:cNvPr id="5" name="Text Placeholder 4">
            <a:extLst>
              <a:ext uri="{FF2B5EF4-FFF2-40B4-BE49-F238E27FC236}">
                <a16:creationId xmlns:a16="http://schemas.microsoft.com/office/drawing/2014/main" id="{DF4E6176-C293-3264-9A53-7BDD7EBD120D}"/>
              </a:ext>
            </a:extLst>
          </p:cNvPr>
          <p:cNvSpPr>
            <a:spLocks noGrp="1"/>
          </p:cNvSpPr>
          <p:nvPr>
            <p:ph type="body" sz="quarter" idx="17"/>
          </p:nvPr>
        </p:nvSpPr>
        <p:spPr>
          <a:xfrm>
            <a:off x="360000" y="1392909"/>
            <a:ext cx="4850175" cy="4071713"/>
          </a:xfrm>
        </p:spPr>
        <p:txBody>
          <a:bodyPr/>
          <a:lstStyle/>
          <a:p>
            <a:r>
              <a:rPr lang="en-AU" dirty="0">
                <a:latin typeface="+mn-lt"/>
              </a:rPr>
              <a:t>A </a:t>
            </a:r>
            <a:r>
              <a:rPr lang="en-AU" b="1" dirty="0">
                <a:latin typeface="+mn-lt"/>
              </a:rPr>
              <a:t>traverse offset survey</a:t>
            </a:r>
            <a:r>
              <a:rPr lang="en-AU" dirty="0">
                <a:latin typeface="+mn-lt"/>
              </a:rPr>
              <a:t> is a technique where a straight line (the </a:t>
            </a:r>
            <a:r>
              <a:rPr lang="en-AU" b="1" dirty="0">
                <a:latin typeface="+mn-lt"/>
              </a:rPr>
              <a:t>traverse</a:t>
            </a:r>
            <a:r>
              <a:rPr lang="en-AU" dirty="0">
                <a:latin typeface="+mn-lt"/>
              </a:rPr>
              <a:t>) is constructed between 2 vertices across a piece of land, where perpendicular lines (the </a:t>
            </a:r>
            <a:r>
              <a:rPr lang="en-AU" b="1" dirty="0">
                <a:latin typeface="+mn-lt"/>
              </a:rPr>
              <a:t>offsets</a:t>
            </a:r>
            <a:r>
              <a:rPr lang="en-AU" dirty="0">
                <a:latin typeface="+mn-lt"/>
              </a:rPr>
              <a:t>) are measured to each vertex. This method forms </a:t>
            </a:r>
            <a:r>
              <a:rPr lang="en-AU" b="1" dirty="0">
                <a:latin typeface="+mn-lt"/>
              </a:rPr>
              <a:t>triangles and trapeziums</a:t>
            </a:r>
            <a:r>
              <a:rPr lang="en-AU" dirty="0">
                <a:latin typeface="+mn-lt"/>
              </a:rPr>
              <a:t>, enabling accurate measurement of irregular land shapes. </a:t>
            </a:r>
          </a:p>
        </p:txBody>
      </p:sp>
      <p:pic>
        <p:nvPicPr>
          <p:cNvPr id="7" name="Picture 6" descr="Image from Mathematics standard syllabus, teaching advice showing a block of land dissected into triangles and a trapezium using a traverse offset survey.">
            <a:extLst>
              <a:ext uri="{FF2B5EF4-FFF2-40B4-BE49-F238E27FC236}">
                <a16:creationId xmlns:a16="http://schemas.microsoft.com/office/drawing/2014/main" id="{8F375A2E-0EAF-238E-31E9-BB91EEB38CCF}"/>
              </a:ext>
            </a:extLst>
          </p:cNvPr>
          <p:cNvPicPr>
            <a:picLocks noChangeAspect="1"/>
          </p:cNvPicPr>
          <p:nvPr/>
        </p:nvPicPr>
        <p:blipFill>
          <a:blip r:embed="rId2"/>
          <a:stretch>
            <a:fillRect/>
          </a:stretch>
        </p:blipFill>
        <p:spPr>
          <a:xfrm>
            <a:off x="5981813" y="1392909"/>
            <a:ext cx="5629164" cy="4635782"/>
          </a:xfrm>
          <a:prstGeom prst="rect">
            <a:avLst/>
          </a:prstGeom>
        </p:spPr>
      </p:pic>
      <p:sp>
        <p:nvSpPr>
          <p:cNvPr id="6" name="TextBox 5">
            <a:extLst>
              <a:ext uri="{FF2B5EF4-FFF2-40B4-BE49-F238E27FC236}">
                <a16:creationId xmlns:a16="http://schemas.microsoft.com/office/drawing/2014/main" id="{C7FBD1E9-E5D4-33F7-4DA5-C7D7FC4DE0C9}"/>
              </a:ext>
            </a:extLst>
          </p:cNvPr>
          <p:cNvSpPr txBox="1"/>
          <p:nvPr/>
        </p:nvSpPr>
        <p:spPr>
          <a:xfrm>
            <a:off x="5981814" y="6105484"/>
            <a:ext cx="5629164" cy="333723"/>
          </a:xfrm>
          <a:prstGeom prst="rect">
            <a:avLst/>
          </a:prstGeom>
          <a:noFill/>
        </p:spPr>
        <p:txBody>
          <a:bodyPr wrap="none" lIns="0" tIns="0" rIns="0" bIns="0" rtlCol="0">
            <a:noAutofit/>
          </a:bodyPr>
          <a:lstStyle/>
          <a:p>
            <a:pPr algn="l">
              <a:lnSpc>
                <a:spcPct val="150000"/>
              </a:lnSpc>
            </a:pPr>
            <a:r>
              <a:rPr lang="en-AU" sz="1000" dirty="0"/>
              <a:t>Screenshot from </a:t>
            </a:r>
            <a:r>
              <a:rPr lang="en-AU" sz="1000" dirty="0">
                <a:hlinkClick r:id="rId3"/>
              </a:rPr>
              <a:t>Mathematics Standard 11-12 Syllabus</a:t>
            </a:r>
            <a:r>
              <a:rPr lang="en-AU" sz="1000" dirty="0"/>
              <a:t> © NSW Education </a:t>
            </a:r>
            <a:br>
              <a:rPr lang="en-AU" sz="1000" dirty="0"/>
            </a:br>
            <a:r>
              <a:rPr lang="en-AU" sz="1000" dirty="0"/>
              <a:t>Standards Authority (NESA)</a:t>
            </a:r>
          </a:p>
        </p:txBody>
      </p:sp>
      <p:sp>
        <p:nvSpPr>
          <p:cNvPr id="2" name="Slide Number Placeholder 1">
            <a:extLst>
              <a:ext uri="{FF2B5EF4-FFF2-40B4-BE49-F238E27FC236}">
                <a16:creationId xmlns:a16="http://schemas.microsoft.com/office/drawing/2014/main" id="{BB5FCB9B-47E4-9714-0BD7-45733BB272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53024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918E7D-2C9F-B16E-E2B0-CFEB05F69415}"/>
              </a:ext>
            </a:extLst>
          </p:cNvPr>
          <p:cNvSpPr>
            <a:spLocks noGrp="1"/>
          </p:cNvSpPr>
          <p:nvPr>
            <p:ph type="title"/>
          </p:nvPr>
        </p:nvSpPr>
        <p:spPr>
          <a:xfrm>
            <a:off x="0" y="-573098"/>
            <a:ext cx="11484000" cy="545601"/>
          </a:xfrm>
        </p:spPr>
        <p:txBody>
          <a:bodyPr/>
          <a:lstStyle/>
          <a:p>
            <a:r>
              <a:rPr lang="en-AU" dirty="0"/>
              <a:t>Block of land with more divisions</a:t>
            </a:r>
          </a:p>
        </p:txBody>
      </p:sp>
      <p:pic>
        <p:nvPicPr>
          <p:cNvPr id="6" name="Picture 5" descr="Image of Walter's block of land with measurements of traverse survey. The traverse has segment lengths of 10m, 24m, 118m, 103m, 53m, 14m with offsets to the right of 43m, 69m, and 83m. Offsets to the left are 53m">
            <a:extLst>
              <a:ext uri="{FF2B5EF4-FFF2-40B4-BE49-F238E27FC236}">
                <a16:creationId xmlns:a16="http://schemas.microsoft.com/office/drawing/2014/main" id="{3143770B-8DD3-2A1E-8508-9AEE49878F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243" y="491042"/>
            <a:ext cx="11159514" cy="5875917"/>
          </a:xfrm>
          <a:prstGeom prst="rect">
            <a:avLst/>
          </a:prstGeom>
        </p:spPr>
      </p:pic>
      <p:sp>
        <p:nvSpPr>
          <p:cNvPr id="2" name="Slide Number Placeholder 1">
            <a:extLst>
              <a:ext uri="{FF2B5EF4-FFF2-40B4-BE49-F238E27FC236}">
                <a16:creationId xmlns:a16="http://schemas.microsoft.com/office/drawing/2014/main" id="{699DE039-F149-3407-9CA5-F0D1A3C0BA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92810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E1DC9-2B52-28EC-55D2-7600C9C4B7B7}"/>
              </a:ext>
            </a:extLst>
          </p:cNvPr>
          <p:cNvSpPr>
            <a:spLocks noGrp="1"/>
          </p:cNvSpPr>
          <p:nvPr>
            <p:ph type="title"/>
          </p:nvPr>
        </p:nvSpPr>
        <p:spPr/>
        <p:txBody>
          <a:bodyPr/>
          <a:lstStyle/>
          <a:p>
            <a:r>
              <a:rPr lang="en-AU" dirty="0">
                <a:latin typeface="+mj-lt"/>
              </a:rPr>
              <a:t>Fencing costs</a:t>
            </a:r>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53016800-96E3-B45F-612D-E399BC9DDE1D}"/>
                  </a:ext>
                </a:extLst>
              </p:cNvPr>
              <p:cNvSpPr txBox="1">
                <a:spLocks/>
              </p:cNvSpPr>
              <p:nvPr/>
            </p:nvSpPr>
            <p:spPr>
              <a:xfrm>
                <a:off x="354000" y="2286000"/>
                <a:ext cx="11484000" cy="2286000"/>
              </a:xfrm>
              <a:prstGeom prst="rect">
                <a:avLst/>
              </a:prstGeom>
              <a:solidFill>
                <a:schemeClr val="accent6">
                  <a:lumMod val="90000"/>
                </a:schemeClr>
              </a:solidFill>
              <a:ln>
                <a:solidFill>
                  <a:schemeClr val="accent6">
                    <a:lumMod val="90000"/>
                  </a:schemeClr>
                </a:solidFill>
              </a:ln>
            </p:spPr>
            <p:txBody>
              <a:bodyPr vert="horz" lIns="182880" tIns="182880" rIns="182880" bIns="182880" rtlCol="0" anchor="t"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600"/>
                  </a:spcBef>
                </a:pPr>
                <a:r>
                  <a:rPr lang="en-AU" sz="2800" dirty="0">
                    <a:latin typeface="+mn-lt"/>
                  </a:rPr>
                  <a:t>Chain link fencing is sold in 100 metre lengths for $455.</a:t>
                </a:r>
              </a:p>
              <a:p>
                <a:pPr>
                  <a:spcBef>
                    <a:spcPts val="3600"/>
                  </a:spcBef>
                </a:pPr>
                <a:r>
                  <a:rPr lang="en-AU" sz="2800" dirty="0">
                    <a:latin typeface="+mn-lt"/>
                  </a:rPr>
                  <a:t>The recommended land needed for goats is 0.1 </a:t>
                </a:r>
                <a14:m>
                  <m:oMath xmlns:m="http://schemas.openxmlformats.org/officeDocument/2006/math">
                    <m:r>
                      <a:rPr lang="en-AU" sz="2800" b="0" i="1" smtClean="0">
                        <a:latin typeface="Cambria Math" panose="02040503050406030204" pitchFamily="18" charset="0"/>
                      </a:rPr>
                      <m:t>h𝑎</m:t>
                    </m:r>
                  </m:oMath>
                </a14:m>
                <a:r>
                  <a:rPr lang="en-AU" sz="2800" dirty="0">
                    <a:latin typeface="+mn-lt"/>
                  </a:rPr>
                  <a:t> per goat.</a:t>
                </a:r>
              </a:p>
            </p:txBody>
          </p:sp>
        </mc:Choice>
        <mc:Fallback xmlns="">
          <p:sp>
            <p:nvSpPr>
              <p:cNvPr id="8" name="Text Placeholder 11">
                <a:extLst>
                  <a:ext uri="{FF2B5EF4-FFF2-40B4-BE49-F238E27FC236}">
                    <a16:creationId xmlns:a16="http://schemas.microsoft.com/office/drawing/2014/main" id="{53016800-96E3-B45F-612D-E399BC9DDE1D}"/>
                  </a:ext>
                </a:extLst>
              </p:cNvPr>
              <p:cNvSpPr txBox="1">
                <a:spLocks noRot="1" noChangeAspect="1" noMove="1" noResize="1" noEditPoints="1" noAdjustHandles="1" noChangeArrowheads="1" noChangeShapeType="1" noTextEdit="1"/>
              </p:cNvSpPr>
              <p:nvPr/>
            </p:nvSpPr>
            <p:spPr>
              <a:xfrm>
                <a:off x="354000" y="2286000"/>
                <a:ext cx="11484000" cy="2286000"/>
              </a:xfrm>
              <a:prstGeom prst="rect">
                <a:avLst/>
              </a:prstGeom>
              <a:blipFill>
                <a:blip r:embed="rId2"/>
                <a:stretch>
                  <a:fillRect l="-212"/>
                </a:stretch>
              </a:blipFill>
              <a:ln>
                <a:solidFill>
                  <a:schemeClr val="accent6">
                    <a:lumMod val="90000"/>
                  </a:schemeClr>
                </a:solid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AFBBF5EE-C369-4B86-DB80-1857D17B5B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297184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CE28EE-DF93-658E-00B4-2C6413257CFB}"/>
              </a:ext>
            </a:extLst>
          </p:cNvPr>
          <p:cNvSpPr>
            <a:spLocks noGrp="1"/>
          </p:cNvSpPr>
          <p:nvPr>
            <p:ph type="title"/>
          </p:nvPr>
        </p:nvSpPr>
        <p:spPr>
          <a:xfrm>
            <a:off x="363625" y="360000"/>
            <a:ext cx="11484000" cy="545601"/>
          </a:xfrm>
        </p:spPr>
        <p:txBody>
          <a:bodyPr/>
          <a:lstStyle/>
          <a:p>
            <a:r>
              <a:rPr lang="en-AU" dirty="0">
                <a:latin typeface="+mj-lt"/>
              </a:rPr>
              <a:t>Trapezoidal rule (1)</a:t>
            </a:r>
          </a:p>
        </p:txBody>
      </p:sp>
      <p:sp>
        <p:nvSpPr>
          <p:cNvPr id="4" name="Text Placeholder 3">
            <a:extLst>
              <a:ext uri="{FF2B5EF4-FFF2-40B4-BE49-F238E27FC236}">
                <a16:creationId xmlns:a16="http://schemas.microsoft.com/office/drawing/2014/main" id="{C05BA065-C8FE-9085-367A-0453904A5ACC}"/>
              </a:ext>
            </a:extLst>
          </p:cNvPr>
          <p:cNvSpPr>
            <a:spLocks noGrp="1"/>
          </p:cNvSpPr>
          <p:nvPr>
            <p:ph type="body" sz="quarter" idx="18"/>
          </p:nvPr>
        </p:nvSpPr>
        <p:spPr>
          <a:xfrm>
            <a:off x="363625" y="982520"/>
            <a:ext cx="11483999" cy="310015"/>
          </a:xfrm>
        </p:spPr>
        <p:txBody>
          <a:bodyPr/>
          <a:lstStyle/>
          <a:p>
            <a:r>
              <a:rPr lang="en-AU" dirty="0">
                <a:latin typeface="+mj-lt"/>
              </a:rPr>
              <a:t>Formula</a:t>
            </a:r>
          </a:p>
        </p:txBody>
      </p:sp>
      <p:sp>
        <p:nvSpPr>
          <p:cNvPr id="6" name="Text Placeholder 4">
            <a:extLst>
              <a:ext uri="{FF2B5EF4-FFF2-40B4-BE49-F238E27FC236}">
                <a16:creationId xmlns:a16="http://schemas.microsoft.com/office/drawing/2014/main" id="{E73FCC6D-B346-07F6-E25B-AAF5FFAE3A54}"/>
              </a:ext>
            </a:extLst>
          </p:cNvPr>
          <p:cNvSpPr txBox="1">
            <a:spLocks/>
          </p:cNvSpPr>
          <p:nvPr/>
        </p:nvSpPr>
        <p:spPr>
          <a:xfrm>
            <a:off x="363625" y="1292383"/>
            <a:ext cx="11484000"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AU" dirty="0"/>
              <a:t>The formula for area of a trapezium</a:t>
            </a:r>
            <a:endParaRPr lang="en-AU" i="1"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39B4AA-07B2-2B45-DE9D-45E91408AE7C}"/>
                  </a:ext>
                </a:extLst>
              </p:cNvPr>
              <p:cNvSpPr txBox="1"/>
              <p:nvPr/>
            </p:nvSpPr>
            <p:spPr>
              <a:xfrm>
                <a:off x="3047198" y="2004914"/>
                <a:ext cx="6097604" cy="7911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𝐴</m:t>
                      </m:r>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f>
                        <m:fPr>
                          <m:ctrlPr>
                            <a:rPr kumimoji="0" lang="en-AU" sz="24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cs typeface="+mn-cs"/>
                            </a:rPr>
                          </m:ctrlPr>
                        </m:fPr>
                        <m:num>
                          <m:r>
                            <a:rPr kumimoji="0" lang="en-AU" sz="24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cs typeface="+mn-cs"/>
                            </a:rPr>
                            <m:t>h</m:t>
                          </m:r>
                        </m:num>
                        <m:den>
                          <m:r>
                            <a:rPr kumimoji="0" lang="en-AU" sz="24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cs typeface="+mn-cs"/>
                            </a:rPr>
                            <m:t>2</m:t>
                          </m:r>
                        </m:den>
                      </m:f>
                      <m:r>
                        <a:rPr kumimoji="0" lang="en-AU" sz="24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cs typeface="+mn-cs"/>
                        </a:rPr>
                        <m:t>(</m:t>
                      </m:r>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𝑎</m:t>
                      </m:r>
                      <m:r>
                        <a:rPr kumimoji="0" lang="en-AU" sz="24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cs typeface="+mn-cs"/>
                        </a:rPr>
                        <m:t>+</m:t>
                      </m:r>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𝑏</m:t>
                      </m:r>
                      <m:r>
                        <a:rPr kumimoji="0" lang="en-AU" sz="24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cs typeface="+mn-cs"/>
                        </a:rPr>
                        <m:t>)</m:t>
                      </m:r>
                    </m:oMath>
                  </m:oMathPara>
                </a14:m>
                <a:endParaRPr lang="en-US" dirty="0"/>
              </a:p>
            </p:txBody>
          </p:sp>
        </mc:Choice>
        <mc:Fallback xmlns="">
          <p:sp>
            <p:nvSpPr>
              <p:cNvPr id="10" name="TextBox 9">
                <a:extLst>
                  <a:ext uri="{FF2B5EF4-FFF2-40B4-BE49-F238E27FC236}">
                    <a16:creationId xmlns:a16="http://schemas.microsoft.com/office/drawing/2014/main" id="{3739B4AA-07B2-2B45-DE9D-45E91408AE7C}"/>
                  </a:ext>
                </a:extLst>
              </p:cNvPr>
              <p:cNvSpPr txBox="1">
                <a:spLocks noRot="1" noChangeAspect="1" noMove="1" noResize="1" noEditPoints="1" noAdjustHandles="1" noChangeArrowheads="1" noChangeShapeType="1" noTextEdit="1"/>
              </p:cNvSpPr>
              <p:nvPr/>
            </p:nvSpPr>
            <p:spPr>
              <a:xfrm>
                <a:off x="3047198" y="2004914"/>
                <a:ext cx="6097604" cy="791179"/>
              </a:xfrm>
              <a:prstGeom prst="rect">
                <a:avLst/>
              </a:prstGeom>
              <a:blipFill>
                <a:blip r:embed="rId2"/>
                <a:stretch>
                  <a:fillRect/>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C5B89748-26A3-F846-3BC0-B52D4B512355}"/>
              </a:ext>
            </a:extLst>
          </p:cNvPr>
          <p:cNvSpPr>
            <a:spLocks noGrp="1"/>
          </p:cNvSpPr>
          <p:nvPr>
            <p:ph type="body" sz="quarter" idx="17"/>
          </p:nvPr>
        </p:nvSpPr>
        <p:spPr>
          <a:xfrm>
            <a:off x="363625" y="3008769"/>
            <a:ext cx="11484000" cy="953222"/>
          </a:xfrm>
        </p:spPr>
        <p:txBody>
          <a:bodyPr/>
          <a:lstStyle/>
          <a:p>
            <a:r>
              <a:rPr lang="en-AU" dirty="0"/>
              <a:t>A method of approximating the area of an irregular shape, is by slicing the area up into trapeziums (trapezia) of equal height</a:t>
            </a:r>
            <a:r>
              <a:rPr lang="en-AU" sz="2400"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90E05EF-E31A-0BE1-96EF-08B81979DDE1}"/>
                  </a:ext>
                </a:extLst>
              </p:cNvPr>
              <p:cNvSpPr txBox="1"/>
              <p:nvPr/>
            </p:nvSpPr>
            <p:spPr>
              <a:xfrm>
                <a:off x="3047198" y="4174667"/>
                <a:ext cx="6097604" cy="6746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𝐴</m:t>
                      </m:r>
                      <m:r>
                        <m:rPr>
                          <m:aln/>
                        </m:r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t>≈</m:t>
                      </m:r>
                      <m:f>
                        <m:f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ctrlPr>
                        </m:fPr>
                        <m:num>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t>h</m:t>
                          </m:r>
                        </m:num>
                        <m:den>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t>2</m:t>
                          </m:r>
                        </m:den>
                      </m:f>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t>(</m:t>
                      </m:r>
                      <m:sSub>
                        <m:sSub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ctrlPr>
                        </m:sSubPr>
                        <m:e>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t>𝑑</m:t>
                          </m:r>
                        </m:e>
                        <m:sub>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t>𝑓</m:t>
                          </m:r>
                        </m:sub>
                      </m:sSub>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t>+</m:t>
                      </m:r>
                      <m:sSub>
                        <m:sSub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ctrlPr>
                        </m:sSubPr>
                        <m:e>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t>𝑑</m:t>
                          </m:r>
                        </m:e>
                        <m:sub>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t>𝑙</m:t>
                          </m:r>
                        </m:sub>
                      </m:sSub>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2" name="TextBox 11">
                <a:extLst>
                  <a:ext uri="{FF2B5EF4-FFF2-40B4-BE49-F238E27FC236}">
                    <a16:creationId xmlns:a16="http://schemas.microsoft.com/office/drawing/2014/main" id="{190E05EF-E31A-0BE1-96EF-08B81979DDE1}"/>
                  </a:ext>
                </a:extLst>
              </p:cNvPr>
              <p:cNvSpPr txBox="1">
                <a:spLocks noRot="1" noChangeAspect="1" noMove="1" noResize="1" noEditPoints="1" noAdjustHandles="1" noChangeArrowheads="1" noChangeShapeType="1" noTextEdit="1"/>
              </p:cNvSpPr>
              <p:nvPr/>
            </p:nvSpPr>
            <p:spPr>
              <a:xfrm>
                <a:off x="3047198" y="4174667"/>
                <a:ext cx="6097604" cy="6746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CBCF27-7A15-4ECE-186A-1BDBFC19D844}"/>
                  </a:ext>
                </a:extLst>
              </p:cNvPr>
              <p:cNvSpPr txBox="1"/>
              <p:nvPr/>
            </p:nvSpPr>
            <p:spPr>
              <a:xfrm>
                <a:off x="363625" y="4848559"/>
                <a:ext cx="3668293" cy="1771767"/>
              </a:xfrm>
              <a:prstGeom prst="rect">
                <a:avLst/>
              </a:prstGeom>
              <a:noFill/>
            </p:spPr>
            <p:txBody>
              <a:bodyPr wrap="square">
                <a:spAutoFit/>
              </a:bodyPr>
              <a:lstStyle/>
              <a:p>
                <a:pPr>
                  <a:lnSpc>
                    <a:spcPct val="150000"/>
                  </a:lnSpc>
                  <a:spcAft>
                    <a:spcPts val="1200"/>
                  </a:spcAft>
                </a:pPr>
                <a14:m>
                  <m:oMath xmlns:m="http://schemas.openxmlformats.org/officeDocument/2006/math">
                    <m:r>
                      <a:rPr lang="en-AU" sz="2000" b="0" i="1" smtClean="0">
                        <a:latin typeface="Cambria Math" panose="02040503050406030204" pitchFamily="18" charset="0"/>
                      </a:rPr>
                      <m:t>h</m:t>
                    </m:r>
                    <m:r>
                      <a:rPr lang="en-AU" sz="2000" b="0" i="1" smtClean="0">
                        <a:latin typeface="Cambria Math" panose="02040503050406030204" pitchFamily="18" charset="0"/>
                      </a:rPr>
                      <m:t>−</m:t>
                    </m:r>
                  </m:oMath>
                </a14:m>
                <a:r>
                  <a:rPr lang="en-AU" sz="2000" dirty="0"/>
                  <a:t> perpendicular height</a:t>
                </a:r>
              </a:p>
              <a:p>
                <a:pPr>
                  <a:lnSpc>
                    <a:spcPct val="150000"/>
                  </a:lnSpc>
                  <a:spcAft>
                    <a:spcPts val="1200"/>
                  </a:spcAft>
                </a:pPr>
                <a14:m>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𝑑</m:t>
                        </m:r>
                      </m:e>
                      <m:sub>
                        <m:r>
                          <a:rPr lang="en-AU" sz="2000" b="0" i="1" smtClean="0">
                            <a:latin typeface="Cambria Math" panose="02040503050406030204" pitchFamily="18" charset="0"/>
                          </a:rPr>
                          <m:t>𝑓</m:t>
                        </m:r>
                      </m:sub>
                    </m:sSub>
                    <m:r>
                      <a:rPr lang="en-AU" sz="2000" b="0" i="1" smtClean="0">
                        <a:latin typeface="Cambria Math" panose="02040503050406030204" pitchFamily="18" charset="0"/>
                      </a:rPr>
                      <m:t>−</m:t>
                    </m:r>
                  </m:oMath>
                </a14:m>
                <a:r>
                  <a:rPr lang="en-AU" sz="2000" dirty="0"/>
                  <a:t> distance of the first line</a:t>
                </a:r>
              </a:p>
              <a:p>
                <a:pPr>
                  <a:lnSpc>
                    <a:spcPct val="150000"/>
                  </a:lnSpc>
                  <a:spcAft>
                    <a:spcPts val="1200"/>
                  </a:spcAft>
                </a:pP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𝑑</m:t>
                        </m:r>
                      </m:e>
                      <m:sub>
                        <m:r>
                          <a:rPr lang="en-AU" sz="2000" b="0" i="1" smtClean="0">
                            <a:latin typeface="Cambria Math" panose="02040503050406030204" pitchFamily="18" charset="0"/>
                          </a:rPr>
                          <m:t>𝑙</m:t>
                        </m:r>
                      </m:sub>
                    </m:sSub>
                    <m:r>
                      <a:rPr lang="en-AU" sz="2000" i="1">
                        <a:latin typeface="Cambria Math" panose="02040503050406030204" pitchFamily="18" charset="0"/>
                      </a:rPr>
                      <m:t>−</m:t>
                    </m:r>
                  </m:oMath>
                </a14:m>
                <a:r>
                  <a:rPr lang="en-AU" sz="2000" dirty="0"/>
                  <a:t> distance of the last line</a:t>
                </a:r>
              </a:p>
            </p:txBody>
          </p:sp>
        </mc:Choice>
        <mc:Fallback xmlns="">
          <p:sp>
            <p:nvSpPr>
              <p:cNvPr id="8" name="TextBox 7">
                <a:extLst>
                  <a:ext uri="{FF2B5EF4-FFF2-40B4-BE49-F238E27FC236}">
                    <a16:creationId xmlns:a16="http://schemas.microsoft.com/office/drawing/2014/main" id="{19CBCF27-7A15-4ECE-186A-1BDBFC19D844}"/>
                  </a:ext>
                </a:extLst>
              </p:cNvPr>
              <p:cNvSpPr txBox="1">
                <a:spLocks noRot="1" noChangeAspect="1" noMove="1" noResize="1" noEditPoints="1" noAdjustHandles="1" noChangeArrowheads="1" noChangeShapeType="1" noTextEdit="1"/>
              </p:cNvSpPr>
              <p:nvPr/>
            </p:nvSpPr>
            <p:spPr>
              <a:xfrm>
                <a:off x="363625" y="4848559"/>
                <a:ext cx="3668293" cy="1771767"/>
              </a:xfrm>
              <a:prstGeom prst="rect">
                <a:avLst/>
              </a:prstGeom>
              <a:blipFill>
                <a:blip r:embed="rId4"/>
                <a:stretch>
                  <a:fillRect b="-5155"/>
                </a:stretch>
              </a:blipFill>
            </p:spPr>
            <p:txBody>
              <a:bodyPr/>
              <a:lstStyle/>
              <a:p>
                <a:r>
                  <a:rPr lang="en-US">
                    <a:noFill/>
                  </a:rPr>
                  <a:t> </a:t>
                </a:r>
              </a:p>
            </p:txBody>
          </p:sp>
        </mc:Fallback>
      </mc:AlternateContent>
      <p:pic>
        <p:nvPicPr>
          <p:cNvPr id="7" name="Picture 6" descr="Image of a piece of land with measurements labelled the same as the formula demonstrating a single trapezoidal rule ">
            <a:extLst>
              <a:ext uri="{FF2B5EF4-FFF2-40B4-BE49-F238E27FC236}">
                <a16:creationId xmlns:a16="http://schemas.microsoft.com/office/drawing/2014/main" id="{68B574C5-C39D-0FCA-0AB7-7541B53EC8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0093" y="3554218"/>
            <a:ext cx="3163907" cy="3141782"/>
          </a:xfrm>
          <a:prstGeom prst="rect">
            <a:avLst/>
          </a:prstGeom>
        </p:spPr>
      </p:pic>
      <p:sp>
        <p:nvSpPr>
          <p:cNvPr id="2" name="Slide Number Placeholder 1">
            <a:extLst>
              <a:ext uri="{FF2B5EF4-FFF2-40B4-BE49-F238E27FC236}">
                <a16:creationId xmlns:a16="http://schemas.microsoft.com/office/drawing/2014/main" id="{08E6C0ED-5DC5-1DAE-115A-DB19215713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367238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75CA27-97A5-4C32-97A6-4E6EF96F7C59}"/>
              </a:ext>
            </a:extLst>
          </p:cNvPr>
          <p:cNvSpPr>
            <a:spLocks noGrp="1"/>
          </p:cNvSpPr>
          <p:nvPr>
            <p:ph type="title"/>
          </p:nvPr>
        </p:nvSpPr>
        <p:spPr>
          <a:xfrm>
            <a:off x="359999" y="360000"/>
            <a:ext cx="11484000" cy="545601"/>
          </a:xfrm>
        </p:spPr>
        <p:txBody>
          <a:bodyPr/>
          <a:lstStyle/>
          <a:p>
            <a:r>
              <a:rPr lang="en-AU" dirty="0">
                <a:latin typeface="+mj-lt"/>
              </a:rPr>
              <a:t>Trapezoidal rule (2)</a:t>
            </a:r>
          </a:p>
        </p:txBody>
      </p:sp>
      <p:sp>
        <p:nvSpPr>
          <p:cNvPr id="4" name="Text Placeholder 3">
            <a:extLst>
              <a:ext uri="{FF2B5EF4-FFF2-40B4-BE49-F238E27FC236}">
                <a16:creationId xmlns:a16="http://schemas.microsoft.com/office/drawing/2014/main" id="{F4A82FB4-0060-D810-6E45-7CAE918E506F}"/>
              </a:ext>
            </a:extLst>
          </p:cNvPr>
          <p:cNvSpPr>
            <a:spLocks noGrp="1"/>
          </p:cNvSpPr>
          <p:nvPr>
            <p:ph type="body" sz="quarter" idx="18"/>
          </p:nvPr>
        </p:nvSpPr>
        <p:spPr>
          <a:xfrm>
            <a:off x="359999" y="982520"/>
            <a:ext cx="11483999" cy="310015"/>
          </a:xfrm>
        </p:spPr>
        <p:txBody>
          <a:bodyPr/>
          <a:lstStyle/>
          <a:p>
            <a:r>
              <a:rPr lang="en-AU" dirty="0">
                <a:latin typeface="+mj-lt"/>
              </a:rPr>
              <a:t>Worked example 1</a:t>
            </a:r>
          </a:p>
        </p:txBody>
      </p:sp>
      <p:sp>
        <p:nvSpPr>
          <p:cNvPr id="5" name="Text Placeholder 4">
            <a:extLst>
              <a:ext uri="{FF2B5EF4-FFF2-40B4-BE49-F238E27FC236}">
                <a16:creationId xmlns:a16="http://schemas.microsoft.com/office/drawing/2014/main" id="{BA54C0C1-7D3E-E8A7-CA1F-4A753FC73A31}"/>
              </a:ext>
            </a:extLst>
          </p:cNvPr>
          <p:cNvSpPr>
            <a:spLocks noGrp="1"/>
          </p:cNvSpPr>
          <p:nvPr>
            <p:ph type="body" sz="quarter" idx="17"/>
          </p:nvPr>
        </p:nvSpPr>
        <p:spPr>
          <a:xfrm>
            <a:off x="359999" y="1567086"/>
            <a:ext cx="7317150" cy="1514475"/>
          </a:xfrm>
        </p:spPr>
        <p:txBody>
          <a:bodyPr/>
          <a:lstStyle/>
          <a:p>
            <a:r>
              <a:rPr lang="en-AU" dirty="0">
                <a:latin typeface="+mn-lt"/>
              </a:rPr>
              <a:t>This diagram represents a grassed area.</a:t>
            </a:r>
          </a:p>
          <a:p>
            <a:r>
              <a:rPr lang="en-AU" dirty="0">
                <a:latin typeface="+mn-lt"/>
              </a:rPr>
              <a:t>What is the area of the grass, using 2 applications of the Trapezoidal rule?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BE032CD-D224-91B3-9BE4-F44681E75163}"/>
                  </a:ext>
                </a:extLst>
              </p:cNvPr>
              <p:cNvSpPr txBox="1"/>
              <p:nvPr/>
            </p:nvSpPr>
            <p:spPr>
              <a:xfrm>
                <a:off x="359999" y="3574273"/>
                <a:ext cx="5105400" cy="2455096"/>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𝐴</m:t>
                      </m:r>
                      <m:r>
                        <m:rPr>
                          <m:aln/>
                        </m:rPr>
                        <a:rPr lang="en-AU" sz="2000" b="0" i="1" smtClean="0">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h</m:t>
                          </m:r>
                        </m:num>
                        <m:den>
                          <m:r>
                            <a:rPr lang="en-AU" sz="2000" b="0" i="1" smtClean="0">
                              <a:latin typeface="Cambria Math" panose="02040503050406030204" pitchFamily="18" charset="0"/>
                              <a:ea typeface="Cambria Math" panose="02040503050406030204" pitchFamily="18" charset="0"/>
                            </a:rPr>
                            <m:t>2</m:t>
                          </m:r>
                        </m:den>
                      </m:f>
                      <m:r>
                        <a:rPr lang="en-AU" sz="2000" b="0" i="1" smtClean="0">
                          <a:latin typeface="Cambria Math" panose="02040503050406030204" pitchFamily="18" charset="0"/>
                          <a:ea typeface="Cambria Math" panose="02040503050406030204" pitchFamily="18" charset="0"/>
                        </a:rPr>
                        <m:t>(</m:t>
                      </m:r>
                      <m:sSub>
                        <m:sSubPr>
                          <m:ctrlPr>
                            <a:rPr lang="en-AU" sz="2000" b="0" i="1" smtClean="0">
                              <a:latin typeface="Cambria Math" panose="02040503050406030204" pitchFamily="18" charset="0"/>
                              <a:ea typeface="Cambria Math" panose="02040503050406030204" pitchFamily="18" charset="0"/>
                            </a:rPr>
                          </m:ctrlPr>
                        </m:sSubPr>
                        <m:e>
                          <m:r>
                            <a:rPr lang="en-AU" sz="2000" b="0" i="1" smtClean="0">
                              <a:latin typeface="Cambria Math" panose="02040503050406030204" pitchFamily="18" charset="0"/>
                              <a:ea typeface="Cambria Math" panose="02040503050406030204" pitchFamily="18" charset="0"/>
                            </a:rPr>
                            <m:t>𝑑</m:t>
                          </m:r>
                        </m:e>
                        <m:sub>
                          <m:r>
                            <a:rPr lang="en-AU" sz="2000" b="0" i="1" smtClean="0">
                              <a:latin typeface="Cambria Math" panose="02040503050406030204" pitchFamily="18" charset="0"/>
                              <a:ea typeface="Cambria Math" panose="02040503050406030204" pitchFamily="18" charset="0"/>
                            </a:rPr>
                            <m:t>𝑓</m:t>
                          </m:r>
                        </m:sub>
                      </m:sSub>
                      <m:r>
                        <a:rPr lang="en-AU" sz="2000" b="0" i="1" smtClean="0">
                          <a:latin typeface="Cambria Math" panose="02040503050406030204" pitchFamily="18" charset="0"/>
                          <a:ea typeface="Cambria Math" panose="02040503050406030204" pitchFamily="18" charset="0"/>
                        </a:rPr>
                        <m:t>+</m:t>
                      </m:r>
                      <m:sSub>
                        <m:sSubPr>
                          <m:ctrlPr>
                            <a:rPr lang="en-AU" sz="2000" b="0" i="1" smtClean="0">
                              <a:latin typeface="Cambria Math" panose="02040503050406030204" pitchFamily="18" charset="0"/>
                              <a:ea typeface="Cambria Math" panose="02040503050406030204" pitchFamily="18" charset="0"/>
                            </a:rPr>
                          </m:ctrlPr>
                        </m:sSubPr>
                        <m:e>
                          <m:r>
                            <a:rPr lang="en-AU" sz="2000" b="0" i="1" smtClean="0">
                              <a:latin typeface="Cambria Math" panose="02040503050406030204" pitchFamily="18" charset="0"/>
                              <a:ea typeface="Cambria Math" panose="02040503050406030204" pitchFamily="18" charset="0"/>
                            </a:rPr>
                            <m:t>𝑑</m:t>
                          </m:r>
                        </m:e>
                        <m:sub>
                          <m:r>
                            <a:rPr lang="en-AU" sz="2000" b="0" i="1" smtClean="0">
                              <a:latin typeface="Cambria Math" panose="02040503050406030204" pitchFamily="18" charset="0"/>
                              <a:ea typeface="Cambria Math" panose="02040503050406030204" pitchFamily="18" charset="0"/>
                            </a:rPr>
                            <m:t>𝑙</m:t>
                          </m:r>
                        </m:sub>
                      </m:sSub>
                      <m:r>
                        <a:rPr lang="en-AU" sz="2000" b="0" i="1" smtClean="0">
                          <a:latin typeface="Cambria Math" panose="02040503050406030204" pitchFamily="18" charset="0"/>
                          <a:ea typeface="Cambria Math" panose="02040503050406030204" pitchFamily="18" charset="0"/>
                        </a:rPr>
                        <m:t>)</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2.5</m:t>
                          </m:r>
                        </m:num>
                        <m:den>
                          <m:r>
                            <a:rPr lang="en-AU" sz="2000" b="0" i="1" smtClean="0">
                              <a:latin typeface="Cambria Math" panose="02040503050406030204" pitchFamily="18" charset="0"/>
                              <a:ea typeface="Cambria Math" panose="02040503050406030204" pitchFamily="18" charset="0"/>
                            </a:rPr>
                            <m:t>2</m:t>
                          </m:r>
                        </m:den>
                      </m:f>
                      <m:d>
                        <m:dPr>
                          <m:ctrlPr>
                            <a:rPr lang="en-AU" sz="2000" b="0" i="1" smtClean="0">
                              <a:latin typeface="Cambria Math" panose="02040503050406030204" pitchFamily="18" charset="0"/>
                              <a:ea typeface="Cambria Math" panose="02040503050406030204" pitchFamily="18" charset="0"/>
                            </a:rPr>
                          </m:ctrlPr>
                        </m:dPr>
                        <m:e>
                          <m:r>
                            <a:rPr lang="en-AU" sz="2000" b="0" i="1" smtClean="0">
                              <a:latin typeface="Cambria Math" panose="02040503050406030204" pitchFamily="18" charset="0"/>
                              <a:ea typeface="Cambria Math" panose="02040503050406030204" pitchFamily="18" charset="0"/>
                            </a:rPr>
                            <m:t>3.7+6.1</m:t>
                          </m:r>
                        </m:e>
                      </m:d>
                      <m:r>
                        <a:rPr lang="en-AU" sz="2000" b="0" i="1" smtClean="0">
                          <a:latin typeface="Cambria Math" panose="02040503050406030204" pitchFamily="18" charset="0"/>
                          <a:ea typeface="Cambria Math" panose="02040503050406030204" pitchFamily="18" charset="0"/>
                        </a:rPr>
                        <m:t>+</m:t>
                      </m:r>
                      <m:f>
                        <m:fPr>
                          <m:ctrlPr>
                            <a:rPr lang="en-AU" sz="2000" i="1">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2.</m:t>
                          </m:r>
                          <m:r>
                            <a:rPr lang="en-AU" sz="2000" i="1">
                              <a:latin typeface="Cambria Math" panose="02040503050406030204" pitchFamily="18" charset="0"/>
                              <a:ea typeface="Cambria Math" panose="02040503050406030204" pitchFamily="18" charset="0"/>
                            </a:rPr>
                            <m:t>5</m:t>
                          </m:r>
                        </m:num>
                        <m:den>
                          <m:r>
                            <a:rPr lang="en-AU" sz="2000" i="1">
                              <a:latin typeface="Cambria Math" panose="02040503050406030204" pitchFamily="18" charset="0"/>
                              <a:ea typeface="Cambria Math" panose="02040503050406030204" pitchFamily="18" charset="0"/>
                            </a:rPr>
                            <m:t>2</m:t>
                          </m:r>
                        </m:den>
                      </m:f>
                      <m:d>
                        <m:dPr>
                          <m:ctrlPr>
                            <a:rPr lang="en-AU" sz="2000" i="1">
                              <a:latin typeface="Cambria Math" panose="02040503050406030204" pitchFamily="18" charset="0"/>
                              <a:ea typeface="Cambria Math" panose="02040503050406030204" pitchFamily="18" charset="0"/>
                            </a:rPr>
                          </m:ctrlPr>
                        </m:dPr>
                        <m:e>
                          <m:r>
                            <a:rPr lang="en-AU" sz="2000" b="0" i="1" smtClean="0">
                              <a:latin typeface="Cambria Math" panose="02040503050406030204" pitchFamily="18" charset="0"/>
                              <a:ea typeface="Cambria Math" panose="02040503050406030204" pitchFamily="18" charset="0"/>
                            </a:rPr>
                            <m:t>6.1</m:t>
                          </m:r>
                          <m: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2.3</m:t>
                          </m:r>
                        </m:e>
                      </m:d>
                    </m:oMath>
                    <m:oMath xmlns:m="http://schemas.openxmlformats.org/officeDocument/2006/math">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22.75 </m:t>
                      </m:r>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𝑚</m:t>
                          </m:r>
                        </m:e>
                        <m:sup>
                          <m:r>
                            <a:rPr lang="en-AU" sz="2000" b="0" i="1" smtClean="0">
                              <a:latin typeface="Cambria Math" panose="02040503050406030204" pitchFamily="18" charset="0"/>
                              <a:ea typeface="Cambria Math" panose="02040503050406030204" pitchFamily="18" charset="0"/>
                            </a:rPr>
                            <m:t>2</m:t>
                          </m:r>
                        </m:sup>
                      </m:sSup>
                    </m:oMath>
                  </m:oMathPara>
                </a14:m>
                <a:endParaRPr lang="en-AU" sz="2000" dirty="0"/>
              </a:p>
            </p:txBody>
          </p:sp>
        </mc:Choice>
        <mc:Fallback xmlns="">
          <p:sp>
            <p:nvSpPr>
              <p:cNvPr id="11" name="TextBox 10">
                <a:extLst>
                  <a:ext uri="{FF2B5EF4-FFF2-40B4-BE49-F238E27FC236}">
                    <a16:creationId xmlns:a16="http://schemas.microsoft.com/office/drawing/2014/main" id="{5BE032CD-D224-91B3-9BE4-F44681E75163}"/>
                  </a:ext>
                </a:extLst>
              </p:cNvPr>
              <p:cNvSpPr txBox="1">
                <a:spLocks noRot="1" noChangeAspect="1" noMove="1" noResize="1" noEditPoints="1" noAdjustHandles="1" noChangeArrowheads="1" noChangeShapeType="1" noTextEdit="1"/>
              </p:cNvSpPr>
              <p:nvPr/>
            </p:nvSpPr>
            <p:spPr>
              <a:xfrm>
                <a:off x="359999" y="3574273"/>
                <a:ext cx="5105400" cy="245509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peech Bubble: Rectangle with Corners Rounded 11">
                <a:extLst>
                  <a:ext uri="{FF2B5EF4-FFF2-40B4-BE49-F238E27FC236}">
                    <a16:creationId xmlns:a16="http://schemas.microsoft.com/office/drawing/2014/main" id="{5073331B-D9C3-1AA9-DA8A-0B1FAFD2E273}"/>
                  </a:ext>
                </a:extLst>
              </p:cNvPr>
              <p:cNvSpPr/>
              <p:nvPr/>
            </p:nvSpPr>
            <p:spPr>
              <a:xfrm>
                <a:off x="2183608" y="3283727"/>
                <a:ext cx="2762248" cy="996093"/>
              </a:xfrm>
              <a:prstGeom prst="wedgeRoundRectCallout">
                <a:avLst>
                  <a:gd name="adj1" fmla="val -20489"/>
                  <a:gd name="adj2" fmla="val 792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is the height of the trapezium 2.5 </a:t>
                </a:r>
                <a14:m>
                  <m:oMath xmlns:m="http://schemas.openxmlformats.org/officeDocument/2006/math">
                    <m:r>
                      <a:rPr lang="en-AU" sz="1800" i="1" dirty="0" smtClean="0">
                        <a:latin typeface="Cambria Math" panose="02040503050406030204" pitchFamily="18" charset="0"/>
                      </a:rPr>
                      <m:t>𝑚</m:t>
                    </m:r>
                  </m:oMath>
                </a14:m>
                <a:r>
                  <a:rPr lang="en-AU" sz="1800" dirty="0"/>
                  <a:t>?</a:t>
                </a:r>
              </a:p>
            </p:txBody>
          </p:sp>
        </mc:Choice>
        <mc:Fallback xmlns="">
          <p:sp>
            <p:nvSpPr>
              <p:cNvPr id="12" name="Speech Bubble: Rectangle with Corners Rounded 11">
                <a:extLst>
                  <a:ext uri="{FF2B5EF4-FFF2-40B4-BE49-F238E27FC236}">
                    <a16:creationId xmlns:a16="http://schemas.microsoft.com/office/drawing/2014/main" id="{5073331B-D9C3-1AA9-DA8A-0B1FAFD2E273}"/>
                  </a:ext>
                </a:extLst>
              </p:cNvPr>
              <p:cNvSpPr>
                <a:spLocks noRot="1" noChangeAspect="1" noMove="1" noResize="1" noEditPoints="1" noAdjustHandles="1" noChangeArrowheads="1" noChangeShapeType="1" noTextEdit="1"/>
              </p:cNvSpPr>
              <p:nvPr/>
            </p:nvSpPr>
            <p:spPr>
              <a:xfrm>
                <a:off x="2183608" y="3283727"/>
                <a:ext cx="2762248" cy="996093"/>
              </a:xfrm>
              <a:prstGeom prst="wedgeRoundRectCallout">
                <a:avLst>
                  <a:gd name="adj1" fmla="val -20489"/>
                  <a:gd name="adj2" fmla="val 79256"/>
                  <a:gd name="adj3" fmla="val 16667"/>
                </a:avLst>
              </a:prstGeom>
              <a:blipFill>
                <a:blip r:embed="rId4"/>
                <a:stretch>
                  <a:fillRect r="-4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peech Bubble: Rectangle with Corners Rounded 12">
                <a:extLst>
                  <a:ext uri="{FF2B5EF4-FFF2-40B4-BE49-F238E27FC236}">
                    <a16:creationId xmlns:a16="http://schemas.microsoft.com/office/drawing/2014/main" id="{C1BFD0C3-3246-E604-BB11-6C710B570613}"/>
                  </a:ext>
                </a:extLst>
              </p:cNvPr>
              <p:cNvSpPr/>
              <p:nvPr/>
            </p:nvSpPr>
            <p:spPr>
              <a:xfrm>
                <a:off x="2703151" y="5609907"/>
                <a:ext cx="2762248" cy="996093"/>
              </a:xfrm>
              <a:prstGeom prst="wedgeRoundRectCallout">
                <a:avLst>
                  <a:gd name="adj1" fmla="val -21178"/>
                  <a:gd name="adj2" fmla="val -866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is </a:t>
                </a:r>
                <a:r>
                  <a:rPr lang="en-AU" sz="1800" i="0" dirty="0"/>
                  <a:t>6.1</a:t>
                </a:r>
                <a14:m>
                  <m:oMath xmlns:m="http://schemas.openxmlformats.org/officeDocument/2006/math">
                    <m:r>
                      <a:rPr lang="en-AU" sz="1800" i="1" dirty="0" smtClean="0">
                        <a:latin typeface="Cambria Math" panose="02040503050406030204" pitchFamily="18" charset="0"/>
                      </a:rPr>
                      <m:t> </m:t>
                    </m:r>
                    <m:r>
                      <a:rPr lang="en-AU" sz="1800" i="1" dirty="0" smtClean="0">
                        <a:latin typeface="Cambria Math" panose="02040503050406030204" pitchFamily="18" charset="0"/>
                      </a:rPr>
                      <m:t>𝑚</m:t>
                    </m:r>
                  </m:oMath>
                </a14:m>
                <a:r>
                  <a:rPr lang="en-AU" sz="1800" dirty="0"/>
                  <a:t> repeated?</a:t>
                </a:r>
              </a:p>
            </p:txBody>
          </p:sp>
        </mc:Choice>
        <mc:Fallback xmlns="">
          <p:sp>
            <p:nvSpPr>
              <p:cNvPr id="13" name="Speech Bubble: Rectangle with Corners Rounded 12">
                <a:extLst>
                  <a:ext uri="{FF2B5EF4-FFF2-40B4-BE49-F238E27FC236}">
                    <a16:creationId xmlns:a16="http://schemas.microsoft.com/office/drawing/2014/main" id="{C1BFD0C3-3246-E604-BB11-6C710B570613}"/>
                  </a:ext>
                </a:extLst>
              </p:cNvPr>
              <p:cNvSpPr>
                <a:spLocks noRot="1" noChangeAspect="1" noMove="1" noResize="1" noEditPoints="1" noAdjustHandles="1" noChangeArrowheads="1" noChangeShapeType="1" noTextEdit="1"/>
              </p:cNvSpPr>
              <p:nvPr/>
            </p:nvSpPr>
            <p:spPr>
              <a:xfrm>
                <a:off x="2703151" y="5609907"/>
                <a:ext cx="2762248" cy="996093"/>
              </a:xfrm>
              <a:prstGeom prst="wedgeRoundRectCallout">
                <a:avLst>
                  <a:gd name="adj1" fmla="val -21178"/>
                  <a:gd name="adj2" fmla="val -86667"/>
                  <a:gd name="adj3" fmla="val 16667"/>
                </a:avLst>
              </a:prstGeom>
              <a:blipFill>
                <a:blip r:embed="rId5"/>
                <a:stretch>
                  <a:fillRect/>
                </a:stretch>
              </a:blipFill>
            </p:spPr>
            <p:txBody>
              <a:bodyPr/>
              <a:lstStyle/>
              <a:p>
                <a:r>
                  <a:rPr lang="en-US">
                    <a:noFill/>
                  </a:rPr>
                  <a:t> </a:t>
                </a:r>
              </a:p>
            </p:txBody>
          </p:sp>
        </mc:Fallback>
      </mc:AlternateContent>
      <p:pic>
        <p:nvPicPr>
          <p:cNvPr id="9" name="Picture 8" descr="An image of a grassed area that has a line down the centre.&#10;The area is 5.0m wide with a width of 3.7m at the left side, 6.1m in the middle and 2.3m on the right side.">
            <a:extLst>
              <a:ext uri="{FF2B5EF4-FFF2-40B4-BE49-F238E27FC236}">
                <a16:creationId xmlns:a16="http://schemas.microsoft.com/office/drawing/2014/main" id="{DEFC79B8-2BF5-833F-09C0-9E8CE6119D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54066" y="1567086"/>
            <a:ext cx="4789932" cy="4086226"/>
          </a:xfrm>
          <a:prstGeom prst="rect">
            <a:avLst/>
          </a:prstGeom>
        </p:spPr>
      </p:pic>
      <p:sp>
        <p:nvSpPr>
          <p:cNvPr id="2" name="Slide Number Placeholder 1">
            <a:extLst>
              <a:ext uri="{FF2B5EF4-FFF2-40B4-BE49-F238E27FC236}">
                <a16:creationId xmlns:a16="http://schemas.microsoft.com/office/drawing/2014/main" id="{AC1B4C34-568B-B228-3600-29E54A82D1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90857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4BE37-B81C-31C3-A1CC-65018B67193B}"/>
              </a:ext>
            </a:extLst>
          </p:cNvPr>
          <p:cNvSpPr>
            <a:spLocks noGrp="1"/>
          </p:cNvSpPr>
          <p:nvPr>
            <p:ph type="title"/>
          </p:nvPr>
        </p:nvSpPr>
        <p:spPr>
          <a:xfrm>
            <a:off x="359999" y="360000"/>
            <a:ext cx="11484000" cy="545601"/>
          </a:xfrm>
        </p:spPr>
        <p:txBody>
          <a:bodyPr/>
          <a:lstStyle/>
          <a:p>
            <a:r>
              <a:rPr lang="en-AU" dirty="0">
                <a:latin typeface="+mj-lt"/>
              </a:rPr>
              <a:t>Trapezoidal rule (3)</a:t>
            </a:r>
          </a:p>
        </p:txBody>
      </p:sp>
      <p:sp>
        <p:nvSpPr>
          <p:cNvPr id="4" name="Text Placeholder 3">
            <a:extLst>
              <a:ext uri="{FF2B5EF4-FFF2-40B4-BE49-F238E27FC236}">
                <a16:creationId xmlns:a16="http://schemas.microsoft.com/office/drawing/2014/main" id="{1EF9B626-FB89-9614-A36F-E7128D2643EF}"/>
              </a:ext>
            </a:extLst>
          </p:cNvPr>
          <p:cNvSpPr>
            <a:spLocks noGrp="1"/>
          </p:cNvSpPr>
          <p:nvPr>
            <p:ph type="body" sz="quarter" idx="18"/>
          </p:nvPr>
        </p:nvSpPr>
        <p:spPr>
          <a:xfrm>
            <a:off x="359999" y="982520"/>
            <a:ext cx="11483999" cy="310015"/>
          </a:xfrm>
        </p:spPr>
        <p:txBody>
          <a:bodyPr/>
          <a:lstStyle/>
          <a:p>
            <a:r>
              <a:rPr lang="en-AU" dirty="0">
                <a:latin typeface="+mj-lt"/>
              </a:rPr>
              <a:t>Your turn 1</a:t>
            </a:r>
          </a:p>
        </p:txBody>
      </p:sp>
      <p:sp>
        <p:nvSpPr>
          <p:cNvPr id="5" name="Text Placeholder 4">
            <a:extLst>
              <a:ext uri="{FF2B5EF4-FFF2-40B4-BE49-F238E27FC236}">
                <a16:creationId xmlns:a16="http://schemas.microsoft.com/office/drawing/2014/main" id="{A20DAA8E-FE09-EB43-4D03-1AB8B4DCEB8E}"/>
              </a:ext>
            </a:extLst>
          </p:cNvPr>
          <p:cNvSpPr>
            <a:spLocks noGrp="1"/>
          </p:cNvSpPr>
          <p:nvPr>
            <p:ph type="body" sz="quarter" idx="17"/>
          </p:nvPr>
        </p:nvSpPr>
        <p:spPr>
          <a:xfrm>
            <a:off x="360000" y="1713001"/>
            <a:ext cx="4840650" cy="1620253"/>
          </a:xfrm>
        </p:spPr>
        <p:txBody>
          <a:bodyPr/>
          <a:lstStyle/>
          <a:p>
            <a:r>
              <a:rPr lang="en-AU" dirty="0">
                <a:latin typeface="+mn-lt"/>
              </a:rPr>
              <a:t>The diagram represents a garden bed.</a:t>
            </a:r>
          </a:p>
          <a:p>
            <a:r>
              <a:rPr lang="en-AU" dirty="0">
                <a:latin typeface="+mn-lt"/>
              </a:rPr>
              <a:t>What is the area of the garden bed, using 2 applications of the Trapezoidal rule?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69BF311-0A67-3F41-7949-F247068F9CA9}"/>
                  </a:ext>
                </a:extLst>
              </p:cNvPr>
              <p:cNvSpPr txBox="1"/>
              <p:nvPr/>
            </p:nvSpPr>
            <p:spPr>
              <a:xfrm>
                <a:off x="359999" y="3583798"/>
                <a:ext cx="4490698" cy="244567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𝐴</m:t>
                      </m:r>
                      <m:r>
                        <m:rPr>
                          <m:aln/>
                        </m:rPr>
                        <a:rPr lang="en-AU" sz="2000" b="0" i="1" smtClean="0">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h</m:t>
                          </m:r>
                        </m:num>
                        <m:den>
                          <m:r>
                            <a:rPr lang="en-AU" sz="2000" b="0" i="1" smtClean="0">
                              <a:latin typeface="Cambria Math" panose="02040503050406030204" pitchFamily="18" charset="0"/>
                              <a:ea typeface="Cambria Math" panose="02040503050406030204" pitchFamily="18" charset="0"/>
                            </a:rPr>
                            <m:t>2</m:t>
                          </m:r>
                        </m:den>
                      </m:f>
                      <m:r>
                        <a:rPr lang="en-AU" sz="2000" b="0" i="1" smtClean="0">
                          <a:latin typeface="Cambria Math" panose="02040503050406030204" pitchFamily="18" charset="0"/>
                          <a:ea typeface="Cambria Math" panose="02040503050406030204" pitchFamily="18" charset="0"/>
                        </a:rPr>
                        <m:t>(</m:t>
                      </m:r>
                      <m:sSub>
                        <m:sSubPr>
                          <m:ctrlPr>
                            <a:rPr lang="en-AU" sz="2000" b="0" i="1" smtClean="0">
                              <a:latin typeface="Cambria Math" panose="02040503050406030204" pitchFamily="18" charset="0"/>
                              <a:ea typeface="Cambria Math" panose="02040503050406030204" pitchFamily="18" charset="0"/>
                            </a:rPr>
                          </m:ctrlPr>
                        </m:sSubPr>
                        <m:e>
                          <m:r>
                            <a:rPr lang="en-AU" sz="2000" b="0" i="1" smtClean="0">
                              <a:latin typeface="Cambria Math" panose="02040503050406030204" pitchFamily="18" charset="0"/>
                              <a:ea typeface="Cambria Math" panose="02040503050406030204" pitchFamily="18" charset="0"/>
                            </a:rPr>
                            <m:t>𝑑</m:t>
                          </m:r>
                        </m:e>
                        <m:sub>
                          <m:r>
                            <a:rPr lang="en-AU" sz="2000" b="0" i="1" smtClean="0">
                              <a:latin typeface="Cambria Math" panose="02040503050406030204" pitchFamily="18" charset="0"/>
                              <a:ea typeface="Cambria Math" panose="02040503050406030204" pitchFamily="18" charset="0"/>
                            </a:rPr>
                            <m:t>𝑓</m:t>
                          </m:r>
                        </m:sub>
                      </m:sSub>
                      <m:r>
                        <a:rPr lang="en-AU" sz="2000" b="0" i="1" smtClean="0">
                          <a:latin typeface="Cambria Math" panose="02040503050406030204" pitchFamily="18" charset="0"/>
                          <a:ea typeface="Cambria Math" panose="02040503050406030204" pitchFamily="18" charset="0"/>
                        </a:rPr>
                        <m:t>+</m:t>
                      </m:r>
                      <m:sSub>
                        <m:sSubPr>
                          <m:ctrlPr>
                            <a:rPr lang="en-AU" sz="2000" b="0" i="1" smtClean="0">
                              <a:latin typeface="Cambria Math" panose="02040503050406030204" pitchFamily="18" charset="0"/>
                              <a:ea typeface="Cambria Math" panose="02040503050406030204" pitchFamily="18" charset="0"/>
                            </a:rPr>
                          </m:ctrlPr>
                        </m:sSubPr>
                        <m:e>
                          <m:r>
                            <a:rPr lang="en-AU" sz="2000" b="0" i="1" smtClean="0">
                              <a:latin typeface="Cambria Math" panose="02040503050406030204" pitchFamily="18" charset="0"/>
                              <a:ea typeface="Cambria Math" panose="02040503050406030204" pitchFamily="18" charset="0"/>
                            </a:rPr>
                            <m:t>𝑑</m:t>
                          </m:r>
                        </m:e>
                        <m:sub>
                          <m:r>
                            <a:rPr lang="en-AU" sz="2000" b="0" i="1" smtClean="0">
                              <a:latin typeface="Cambria Math" panose="02040503050406030204" pitchFamily="18" charset="0"/>
                              <a:ea typeface="Cambria Math" panose="02040503050406030204" pitchFamily="18" charset="0"/>
                            </a:rPr>
                            <m:t>𝑙</m:t>
                          </m:r>
                        </m:sub>
                      </m:sSub>
                      <m:r>
                        <a:rPr lang="en-AU" sz="2000" b="0" i="1" smtClean="0">
                          <a:latin typeface="Cambria Math" panose="02040503050406030204" pitchFamily="18" charset="0"/>
                          <a:ea typeface="Cambria Math" panose="02040503050406030204" pitchFamily="18" charset="0"/>
                        </a:rPr>
                        <m:t>)</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3</m:t>
                          </m:r>
                        </m:num>
                        <m:den>
                          <m:r>
                            <a:rPr lang="en-AU" sz="2000" b="0" i="1" smtClean="0">
                              <a:latin typeface="Cambria Math" panose="02040503050406030204" pitchFamily="18" charset="0"/>
                              <a:ea typeface="Cambria Math" panose="02040503050406030204" pitchFamily="18" charset="0"/>
                            </a:rPr>
                            <m:t>2</m:t>
                          </m:r>
                        </m:den>
                      </m:f>
                      <m:d>
                        <m:dPr>
                          <m:ctrlPr>
                            <a:rPr lang="en-AU" sz="2000" b="0" i="1" smtClean="0">
                              <a:latin typeface="Cambria Math" panose="02040503050406030204" pitchFamily="18" charset="0"/>
                              <a:ea typeface="Cambria Math" panose="02040503050406030204" pitchFamily="18" charset="0"/>
                            </a:rPr>
                          </m:ctrlPr>
                        </m:dPr>
                        <m:e>
                          <m:r>
                            <a:rPr lang="en-AU" sz="2000" b="0" i="1" smtClean="0">
                              <a:latin typeface="Cambria Math" panose="02040503050406030204" pitchFamily="18" charset="0"/>
                              <a:ea typeface="Cambria Math" panose="02040503050406030204" pitchFamily="18" charset="0"/>
                            </a:rPr>
                            <m:t>2.5+4.1</m:t>
                          </m:r>
                        </m:e>
                      </m:d>
                      <m:r>
                        <a:rPr lang="en-AU" sz="2000" b="0" i="1" smtClean="0">
                          <a:latin typeface="Cambria Math" panose="02040503050406030204" pitchFamily="18" charset="0"/>
                          <a:ea typeface="Cambria Math" panose="02040503050406030204" pitchFamily="18" charset="0"/>
                        </a:rPr>
                        <m:t>+</m:t>
                      </m:r>
                      <m:f>
                        <m:fPr>
                          <m:ctrlPr>
                            <a:rPr lang="en-AU" sz="2000" i="1">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3</m:t>
                          </m:r>
                        </m:num>
                        <m:den>
                          <m:r>
                            <a:rPr lang="en-AU" sz="2000" i="1">
                              <a:latin typeface="Cambria Math" panose="02040503050406030204" pitchFamily="18" charset="0"/>
                              <a:ea typeface="Cambria Math" panose="02040503050406030204" pitchFamily="18" charset="0"/>
                            </a:rPr>
                            <m:t>2</m:t>
                          </m:r>
                        </m:den>
                      </m:f>
                      <m:d>
                        <m:dPr>
                          <m:ctrlPr>
                            <a:rPr lang="en-AU" sz="2000" i="1">
                              <a:latin typeface="Cambria Math" panose="02040503050406030204" pitchFamily="18" charset="0"/>
                              <a:ea typeface="Cambria Math" panose="02040503050406030204" pitchFamily="18" charset="0"/>
                            </a:rPr>
                          </m:ctrlPr>
                        </m:dPr>
                        <m:e>
                          <m:r>
                            <a:rPr lang="en-AU" sz="2000" b="0" i="1" smtClean="0">
                              <a:latin typeface="Cambria Math" panose="02040503050406030204" pitchFamily="18" charset="0"/>
                              <a:ea typeface="Cambria Math" panose="02040503050406030204" pitchFamily="18" charset="0"/>
                            </a:rPr>
                            <m:t>4.1</m:t>
                          </m:r>
                          <m: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1.9</m:t>
                          </m:r>
                        </m:e>
                      </m:d>
                    </m:oMath>
                    <m:oMath xmlns:m="http://schemas.openxmlformats.org/officeDocument/2006/math">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18.9 </m:t>
                      </m:r>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𝑚</m:t>
                          </m:r>
                        </m:e>
                        <m:sup>
                          <m:r>
                            <a:rPr lang="en-AU" sz="2000" b="0" i="1" smtClean="0">
                              <a:latin typeface="Cambria Math" panose="02040503050406030204" pitchFamily="18" charset="0"/>
                              <a:ea typeface="Cambria Math" panose="02040503050406030204" pitchFamily="18" charset="0"/>
                            </a:rPr>
                            <m:t>2</m:t>
                          </m:r>
                        </m:sup>
                      </m:sSup>
                    </m:oMath>
                  </m:oMathPara>
                </a14:m>
                <a:endParaRPr lang="en-AU" sz="2000" dirty="0"/>
              </a:p>
            </p:txBody>
          </p:sp>
        </mc:Choice>
        <mc:Fallback xmlns="">
          <p:sp>
            <p:nvSpPr>
              <p:cNvPr id="9" name="TextBox 8">
                <a:extLst>
                  <a:ext uri="{FF2B5EF4-FFF2-40B4-BE49-F238E27FC236}">
                    <a16:creationId xmlns:a16="http://schemas.microsoft.com/office/drawing/2014/main" id="{169BF311-0A67-3F41-7949-F247068F9CA9}"/>
                  </a:ext>
                </a:extLst>
              </p:cNvPr>
              <p:cNvSpPr txBox="1">
                <a:spLocks noRot="1" noChangeAspect="1" noMove="1" noResize="1" noEditPoints="1" noAdjustHandles="1" noChangeArrowheads="1" noChangeShapeType="1" noTextEdit="1"/>
              </p:cNvSpPr>
              <p:nvPr/>
            </p:nvSpPr>
            <p:spPr>
              <a:xfrm>
                <a:off x="359999" y="3583798"/>
                <a:ext cx="4490698" cy="2445670"/>
              </a:xfrm>
              <a:prstGeom prst="rect">
                <a:avLst/>
              </a:prstGeom>
              <a:blipFill>
                <a:blip r:embed="rId3"/>
                <a:stretch>
                  <a:fillRect/>
                </a:stretch>
              </a:blipFill>
            </p:spPr>
            <p:txBody>
              <a:bodyPr/>
              <a:lstStyle/>
              <a:p>
                <a:r>
                  <a:rPr lang="en-US">
                    <a:noFill/>
                  </a:rPr>
                  <a:t> </a:t>
                </a:r>
              </a:p>
            </p:txBody>
          </p:sp>
        </mc:Fallback>
      </mc:AlternateContent>
      <p:pic>
        <p:nvPicPr>
          <p:cNvPr id="7" name="Picture 6" descr="An image of an irregularly shaped garden bed. It has a length of 6.0m and heights of 2.5m at the left edge, 4.1m in the middle and 1.9m on the right side.">
            <a:extLst>
              <a:ext uri="{FF2B5EF4-FFF2-40B4-BE49-F238E27FC236}">
                <a16:creationId xmlns:a16="http://schemas.microsoft.com/office/drawing/2014/main" id="{633C6799-E9AE-F2AE-9866-FE836F0C082F}"/>
              </a:ext>
            </a:extLst>
          </p:cNvPr>
          <p:cNvPicPr>
            <a:picLocks noChangeAspect="1"/>
          </p:cNvPicPr>
          <p:nvPr/>
        </p:nvPicPr>
        <p:blipFill>
          <a:blip r:embed="rId4"/>
          <a:stretch>
            <a:fillRect/>
          </a:stretch>
        </p:blipFill>
        <p:spPr>
          <a:xfrm>
            <a:off x="5959521" y="1898294"/>
            <a:ext cx="5884477" cy="3371007"/>
          </a:xfrm>
          <a:prstGeom prst="rect">
            <a:avLst/>
          </a:prstGeom>
        </p:spPr>
      </p:pic>
      <p:sp>
        <p:nvSpPr>
          <p:cNvPr id="2" name="Slide Number Placeholder 1">
            <a:extLst>
              <a:ext uri="{FF2B5EF4-FFF2-40B4-BE49-F238E27FC236}">
                <a16:creationId xmlns:a16="http://schemas.microsoft.com/office/drawing/2014/main" id="{7196FCA4-D044-FC17-F369-072DA906FD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134230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44224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1800" dirty="0">
                <a:cs typeface="Arial" panose="020B0604020202020204" pitchFamily="34" charset="0"/>
              </a:rPr>
              <a:t>To understand how to calculate the perimeter and area of composite shapes.</a:t>
            </a:r>
          </a:p>
          <a:p>
            <a:pPr marL="342900" indent="-342900">
              <a:lnSpc>
                <a:spcPct val="150000"/>
              </a:lnSpc>
              <a:spcAft>
                <a:spcPts val="1200"/>
              </a:spcAft>
              <a:buFont typeface="Arial" panose="020B0604020202020204" pitchFamily="34" charset="0"/>
              <a:buChar char="•"/>
            </a:pPr>
            <a:r>
              <a:rPr lang="en-AU" sz="1800" dirty="0">
                <a:cs typeface="Arial" panose="020B0604020202020204" pitchFamily="34" charset="0"/>
              </a:rPr>
              <a:t>To understand how to calculate the approximate area of an irregular shape using the trapezoidal rule.</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US" sz="1800" dirty="0">
                <a:ea typeface="+mn-lt"/>
                <a:cs typeface="Arial" panose="020B0604020202020204" pitchFamily="34" charset="0"/>
              </a:rPr>
              <a:t>I can calculate the perimeter of an irregular shape.</a:t>
            </a:r>
          </a:p>
          <a:p>
            <a:pPr marL="342900" indent="-342900">
              <a:lnSpc>
                <a:spcPct val="150000"/>
              </a:lnSpc>
              <a:spcAft>
                <a:spcPts val="1200"/>
              </a:spcAft>
              <a:buFont typeface="Arial"/>
              <a:buChar char="•"/>
            </a:pPr>
            <a:r>
              <a:rPr lang="en-US" sz="1800" dirty="0">
                <a:ea typeface="+mn-lt"/>
                <a:cs typeface="Arial" panose="020B0604020202020204" pitchFamily="34" charset="0"/>
              </a:rPr>
              <a:t>I can calculate the area of an irregular shape.</a:t>
            </a:r>
          </a:p>
          <a:p>
            <a:pPr marL="342900" indent="-342900">
              <a:lnSpc>
                <a:spcPct val="150000"/>
              </a:lnSpc>
              <a:spcAft>
                <a:spcPts val="1200"/>
              </a:spcAft>
              <a:buFont typeface="Arial"/>
              <a:buChar char="•"/>
            </a:pPr>
            <a:r>
              <a:rPr lang="en-US" sz="1800" dirty="0">
                <a:ea typeface="+mn-lt"/>
                <a:cs typeface="Arial" panose="020B0604020202020204" pitchFamily="34" charset="0"/>
              </a:rPr>
              <a:t>I can use the trapezoidal rule to find the area of a piece of land.</a:t>
            </a:r>
          </a:p>
          <a:p>
            <a:pPr marL="342900" indent="-342900">
              <a:lnSpc>
                <a:spcPct val="150000"/>
              </a:lnSpc>
              <a:spcAft>
                <a:spcPts val="1200"/>
              </a:spcAft>
              <a:buFont typeface="Arial"/>
              <a:buChar char="•"/>
            </a:pPr>
            <a:r>
              <a:rPr lang="en-US" sz="1800" dirty="0">
                <a:ea typeface="+mn-lt"/>
                <a:cs typeface="Arial" panose="020B0604020202020204" pitchFamily="34" charset="0"/>
              </a:rPr>
              <a:t>I can explain how increasing the number of trapeziums improves the accuracy of an area.</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F2B70-38A6-A8CA-F94D-9201D07DE516}"/>
              </a:ext>
            </a:extLst>
          </p:cNvPr>
          <p:cNvSpPr>
            <a:spLocks noGrp="1"/>
          </p:cNvSpPr>
          <p:nvPr>
            <p:ph type="title"/>
          </p:nvPr>
        </p:nvSpPr>
        <p:spPr>
          <a:xfrm>
            <a:off x="359999" y="360000"/>
            <a:ext cx="11484000" cy="545601"/>
          </a:xfrm>
        </p:spPr>
        <p:txBody>
          <a:bodyPr/>
          <a:lstStyle/>
          <a:p>
            <a:r>
              <a:rPr lang="en-AU" dirty="0">
                <a:latin typeface="+mj-lt"/>
              </a:rPr>
              <a:t>Trapezoidal rule (4)</a:t>
            </a:r>
          </a:p>
        </p:txBody>
      </p:sp>
      <p:sp>
        <p:nvSpPr>
          <p:cNvPr id="4" name="Text Placeholder 3">
            <a:extLst>
              <a:ext uri="{FF2B5EF4-FFF2-40B4-BE49-F238E27FC236}">
                <a16:creationId xmlns:a16="http://schemas.microsoft.com/office/drawing/2014/main" id="{F128E27B-3C7D-5891-0CBA-97F2F30AF628}"/>
              </a:ext>
            </a:extLst>
          </p:cNvPr>
          <p:cNvSpPr>
            <a:spLocks noGrp="1"/>
          </p:cNvSpPr>
          <p:nvPr>
            <p:ph type="body" sz="quarter" idx="18"/>
          </p:nvPr>
        </p:nvSpPr>
        <p:spPr>
          <a:xfrm>
            <a:off x="359999" y="982520"/>
            <a:ext cx="11483999" cy="310015"/>
          </a:xfrm>
        </p:spPr>
        <p:txBody>
          <a:bodyPr/>
          <a:lstStyle/>
          <a:p>
            <a:r>
              <a:rPr lang="en-AU" dirty="0">
                <a:latin typeface="+mj-lt"/>
              </a:rPr>
              <a:t>Worked example 2</a:t>
            </a:r>
          </a:p>
        </p:txBody>
      </p:sp>
      <p:sp>
        <p:nvSpPr>
          <p:cNvPr id="5" name="Text Placeholder 4">
            <a:extLst>
              <a:ext uri="{FF2B5EF4-FFF2-40B4-BE49-F238E27FC236}">
                <a16:creationId xmlns:a16="http://schemas.microsoft.com/office/drawing/2014/main" id="{B7200A22-DA21-4914-C95A-1F1EF6E7DE90}"/>
              </a:ext>
            </a:extLst>
          </p:cNvPr>
          <p:cNvSpPr>
            <a:spLocks noGrp="1"/>
          </p:cNvSpPr>
          <p:nvPr>
            <p:ph type="body" sz="quarter" idx="17"/>
          </p:nvPr>
        </p:nvSpPr>
        <p:spPr>
          <a:xfrm>
            <a:off x="359999" y="1819359"/>
            <a:ext cx="5679293" cy="2203928"/>
          </a:xfrm>
        </p:spPr>
        <p:txBody>
          <a:bodyPr/>
          <a:lstStyle/>
          <a:p>
            <a:r>
              <a:rPr lang="en-AU" dirty="0">
                <a:latin typeface="+mn-lt"/>
              </a:rPr>
              <a:t>The diagram represents a field.</a:t>
            </a:r>
          </a:p>
          <a:p>
            <a:r>
              <a:rPr lang="en-AU" dirty="0">
                <a:latin typeface="+mn-lt"/>
              </a:rPr>
              <a:t>What is the area of the field, using 4 applications of the Trapezoidal rule?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92C3412-39FE-5338-8B64-DFE81ABE85A3}"/>
                  </a:ext>
                </a:extLst>
              </p:cNvPr>
              <p:cNvSpPr txBox="1"/>
              <p:nvPr/>
            </p:nvSpPr>
            <p:spPr>
              <a:xfrm>
                <a:off x="359999" y="4158810"/>
                <a:ext cx="5567916" cy="2108639"/>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𝐴</m:t>
                      </m:r>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h</m:t>
                          </m:r>
                        </m:num>
                        <m:den>
                          <m:r>
                            <a:rPr lang="en-AU" sz="1800" b="0" i="1" smtClean="0">
                              <a:latin typeface="Cambria Math" panose="02040503050406030204" pitchFamily="18" charset="0"/>
                              <a:ea typeface="Cambria Math" panose="02040503050406030204" pitchFamily="18" charset="0"/>
                            </a:rPr>
                            <m:t>2</m:t>
                          </m:r>
                        </m:den>
                      </m:f>
                      <m:r>
                        <a:rPr lang="en-AU" sz="1800" b="0" i="1" smtClean="0">
                          <a:latin typeface="Cambria Math" panose="02040503050406030204" pitchFamily="18" charset="0"/>
                          <a:ea typeface="Cambria Math" panose="02040503050406030204" pitchFamily="18" charset="0"/>
                        </a:rPr>
                        <m:t>(</m:t>
                      </m:r>
                      <m:sSub>
                        <m:sSubPr>
                          <m:ctrlPr>
                            <a:rPr lang="en-AU" sz="1800" b="0" i="1" smtClean="0">
                              <a:latin typeface="Cambria Math" panose="02040503050406030204" pitchFamily="18" charset="0"/>
                              <a:ea typeface="Cambria Math" panose="02040503050406030204" pitchFamily="18" charset="0"/>
                            </a:rPr>
                          </m:ctrlPr>
                        </m:sSubPr>
                        <m:e>
                          <m:r>
                            <a:rPr lang="en-AU" sz="1800" b="0" i="1" smtClean="0">
                              <a:latin typeface="Cambria Math" panose="02040503050406030204" pitchFamily="18" charset="0"/>
                              <a:ea typeface="Cambria Math" panose="02040503050406030204" pitchFamily="18" charset="0"/>
                            </a:rPr>
                            <m:t>𝑑</m:t>
                          </m:r>
                        </m:e>
                        <m:sub>
                          <m:r>
                            <a:rPr lang="en-AU" sz="1800" b="0" i="1" smtClean="0">
                              <a:latin typeface="Cambria Math" panose="02040503050406030204" pitchFamily="18" charset="0"/>
                              <a:ea typeface="Cambria Math" panose="02040503050406030204" pitchFamily="18" charset="0"/>
                            </a:rPr>
                            <m:t>𝑓</m:t>
                          </m:r>
                        </m:sub>
                      </m:sSub>
                      <m:r>
                        <a:rPr lang="en-AU" sz="1800" b="0" i="1" smtClean="0">
                          <a:latin typeface="Cambria Math" panose="02040503050406030204" pitchFamily="18" charset="0"/>
                          <a:ea typeface="Cambria Math" panose="02040503050406030204" pitchFamily="18" charset="0"/>
                        </a:rPr>
                        <m:t>+</m:t>
                      </m:r>
                      <m:sSub>
                        <m:sSubPr>
                          <m:ctrlPr>
                            <a:rPr lang="en-AU" sz="1800" b="0" i="1" smtClean="0">
                              <a:latin typeface="Cambria Math" panose="02040503050406030204" pitchFamily="18" charset="0"/>
                              <a:ea typeface="Cambria Math" panose="02040503050406030204" pitchFamily="18" charset="0"/>
                            </a:rPr>
                          </m:ctrlPr>
                        </m:sSubPr>
                        <m:e>
                          <m:r>
                            <a:rPr lang="en-AU" sz="1800" b="0" i="1" smtClean="0">
                              <a:latin typeface="Cambria Math" panose="02040503050406030204" pitchFamily="18" charset="0"/>
                              <a:ea typeface="Cambria Math" panose="02040503050406030204" pitchFamily="18" charset="0"/>
                            </a:rPr>
                            <m:t>𝑑</m:t>
                          </m:r>
                        </m:e>
                        <m:sub>
                          <m:r>
                            <a:rPr lang="en-AU" sz="1800" b="0" i="1" smtClean="0">
                              <a:latin typeface="Cambria Math" panose="02040503050406030204" pitchFamily="18" charset="0"/>
                              <a:ea typeface="Cambria Math" panose="02040503050406030204" pitchFamily="18" charset="0"/>
                            </a:rPr>
                            <m:t>𝑙</m:t>
                          </m:r>
                        </m:sub>
                      </m:sSub>
                      <m:r>
                        <a:rPr lang="en-AU" sz="1800" b="0" i="1" smtClean="0">
                          <a:latin typeface="Cambria Math" panose="02040503050406030204" pitchFamily="18" charset="0"/>
                          <a:ea typeface="Cambria Math" panose="02040503050406030204" pitchFamily="18" charset="0"/>
                        </a:rPr>
                        <m:t>)</m:t>
                      </m:r>
                    </m:oMath>
                    <m:oMath xmlns:m="http://schemas.openxmlformats.org/officeDocument/2006/math">
                      <m:r>
                        <m:rPr>
                          <m:aln/>
                        </m:rPr>
                        <a:rPr lang="en-AU" sz="1800" i="1">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5</m:t>
                          </m:r>
                        </m:num>
                        <m:den>
                          <m:r>
                            <a:rPr lang="en-AU" sz="1800" b="0" i="1" smtClean="0">
                              <a:latin typeface="Cambria Math" panose="02040503050406030204" pitchFamily="18" charset="0"/>
                              <a:ea typeface="Cambria Math" panose="02040503050406030204" pitchFamily="18" charset="0"/>
                            </a:rPr>
                            <m:t>2</m:t>
                          </m:r>
                        </m:den>
                      </m:f>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6+7</m:t>
                          </m:r>
                        </m:e>
                      </m:d>
                      <m:r>
                        <a:rPr lang="en-AU" sz="1800" b="0" i="1" smtClean="0">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5</m:t>
                          </m:r>
                        </m:num>
                        <m:den>
                          <m:r>
                            <a:rPr lang="en-AU" sz="1800" i="1">
                              <a:latin typeface="Cambria Math" panose="02040503050406030204" pitchFamily="18" charset="0"/>
                              <a:ea typeface="Cambria Math" panose="02040503050406030204" pitchFamily="18" charset="0"/>
                            </a:rPr>
                            <m:t>2</m:t>
                          </m:r>
                        </m:den>
                      </m:f>
                      <m:d>
                        <m:dPr>
                          <m:ctrlPr>
                            <a:rPr lang="en-AU" sz="1800" i="1">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7</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12</m:t>
                          </m:r>
                        </m:e>
                      </m:d>
                      <m:r>
                        <a:rPr lang="en-AU" sz="1800" b="0" i="1" smtClean="0">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5</m:t>
                          </m:r>
                        </m:num>
                        <m:den>
                          <m:r>
                            <a:rPr lang="en-AU" sz="1800" i="1">
                              <a:latin typeface="Cambria Math" panose="02040503050406030204" pitchFamily="18" charset="0"/>
                              <a:ea typeface="Cambria Math" panose="02040503050406030204" pitchFamily="18" charset="0"/>
                            </a:rPr>
                            <m:t>2</m:t>
                          </m:r>
                        </m:den>
                      </m:f>
                      <m:d>
                        <m:dPr>
                          <m:ctrlPr>
                            <a:rPr lang="en-AU" sz="1800" i="1">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12</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8</m:t>
                          </m:r>
                        </m:e>
                      </m:d>
                      <m:r>
                        <a:rPr lang="en-AU" sz="1800" b="0" i="1" smtClean="0">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5</m:t>
                          </m:r>
                        </m:num>
                        <m:den>
                          <m:r>
                            <a:rPr lang="en-AU" sz="1800" i="1">
                              <a:latin typeface="Cambria Math" panose="02040503050406030204" pitchFamily="18" charset="0"/>
                              <a:ea typeface="Cambria Math" panose="02040503050406030204" pitchFamily="18" charset="0"/>
                            </a:rPr>
                            <m:t>2</m:t>
                          </m:r>
                        </m:den>
                      </m:f>
                      <m:d>
                        <m:dPr>
                          <m:ctrlPr>
                            <a:rPr lang="en-AU" sz="1800" i="1">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8</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10</m:t>
                          </m:r>
                        </m:e>
                      </m:d>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175 </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𝑚</m:t>
                          </m:r>
                        </m:e>
                        <m:sup>
                          <m:r>
                            <a:rPr lang="en-AU" sz="1800" b="0" i="1" smtClean="0">
                              <a:latin typeface="Cambria Math" panose="02040503050406030204" pitchFamily="18" charset="0"/>
                              <a:ea typeface="Cambria Math" panose="02040503050406030204" pitchFamily="18" charset="0"/>
                            </a:rPr>
                            <m:t>2</m:t>
                          </m:r>
                        </m:sup>
                      </m:sSup>
                    </m:oMath>
                  </m:oMathPara>
                </a14:m>
                <a:endParaRPr lang="en-AU" sz="1800" dirty="0"/>
              </a:p>
            </p:txBody>
          </p:sp>
        </mc:Choice>
        <mc:Fallback xmlns="">
          <p:sp>
            <p:nvSpPr>
              <p:cNvPr id="9" name="TextBox 8">
                <a:extLst>
                  <a:ext uri="{FF2B5EF4-FFF2-40B4-BE49-F238E27FC236}">
                    <a16:creationId xmlns:a16="http://schemas.microsoft.com/office/drawing/2014/main" id="{B92C3412-39FE-5338-8B64-DFE81ABE85A3}"/>
                  </a:ext>
                </a:extLst>
              </p:cNvPr>
              <p:cNvSpPr txBox="1">
                <a:spLocks noRot="1" noChangeAspect="1" noMove="1" noResize="1" noEditPoints="1" noAdjustHandles="1" noChangeArrowheads="1" noChangeShapeType="1" noTextEdit="1"/>
              </p:cNvSpPr>
              <p:nvPr/>
            </p:nvSpPr>
            <p:spPr>
              <a:xfrm>
                <a:off x="359999" y="4158810"/>
                <a:ext cx="5567916" cy="2108639"/>
              </a:xfrm>
              <a:prstGeom prst="rect">
                <a:avLst/>
              </a:prstGeom>
              <a:blipFill>
                <a:blip r:embed="rId3"/>
                <a:stretch>
                  <a:fillRect/>
                </a:stretch>
              </a:blipFill>
            </p:spPr>
            <p:txBody>
              <a:bodyPr/>
              <a:lstStyle/>
              <a:p>
                <a:r>
                  <a:rPr lang="en-US">
                    <a:noFill/>
                  </a:rPr>
                  <a:t> </a:t>
                </a:r>
              </a:p>
            </p:txBody>
          </p:sp>
        </mc:Fallback>
      </mc:AlternateContent>
      <p:sp>
        <p:nvSpPr>
          <p:cNvPr id="11" name="Speech Bubble: Rectangle with Corners Rounded 10">
            <a:extLst>
              <a:ext uri="{FF2B5EF4-FFF2-40B4-BE49-F238E27FC236}">
                <a16:creationId xmlns:a16="http://schemas.microsoft.com/office/drawing/2014/main" id="{93BC6CFE-C8AD-1A79-4537-71600010278B}"/>
              </a:ext>
            </a:extLst>
          </p:cNvPr>
          <p:cNvSpPr/>
          <p:nvPr/>
        </p:nvSpPr>
        <p:spPr>
          <a:xfrm>
            <a:off x="2752724" y="3602568"/>
            <a:ext cx="2755869" cy="1082081"/>
          </a:xfrm>
          <a:prstGeom prst="wedgeRoundRectCallout">
            <a:avLst>
              <a:gd name="adj1" fmla="val -21724"/>
              <a:gd name="adj2" fmla="val 926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do I need multiple calculations?</a:t>
            </a:r>
          </a:p>
        </p:txBody>
      </p:sp>
      <p:pic>
        <p:nvPicPr>
          <p:cNvPr id="13" name="Picture 12" descr="Image of land with measurements for 4 applications of the trapezoidal rule.&#10;The width is 20m with heights of 6m, 7m, 12m, 8m and 10m.">
            <a:extLst>
              <a:ext uri="{FF2B5EF4-FFF2-40B4-BE49-F238E27FC236}">
                <a16:creationId xmlns:a16="http://schemas.microsoft.com/office/drawing/2014/main" id="{381AD373-97AA-9B30-6D1A-BA292F06B85C}"/>
              </a:ext>
            </a:extLst>
          </p:cNvPr>
          <p:cNvPicPr>
            <a:picLocks noChangeAspect="1"/>
          </p:cNvPicPr>
          <p:nvPr/>
        </p:nvPicPr>
        <p:blipFill>
          <a:blip r:embed="rId4"/>
          <a:stretch>
            <a:fillRect/>
          </a:stretch>
        </p:blipFill>
        <p:spPr>
          <a:xfrm>
            <a:off x="7069468" y="632800"/>
            <a:ext cx="4774530" cy="4159687"/>
          </a:xfrm>
          <a:prstGeom prst="rect">
            <a:avLst/>
          </a:prstGeom>
        </p:spPr>
      </p:pic>
      <p:sp>
        <p:nvSpPr>
          <p:cNvPr id="10" name="Speech Bubble: Rectangle with Corners Rounded 9">
            <a:extLst>
              <a:ext uri="{FF2B5EF4-FFF2-40B4-BE49-F238E27FC236}">
                <a16:creationId xmlns:a16="http://schemas.microsoft.com/office/drawing/2014/main" id="{4AA8EEA0-3907-E7D3-9594-4091EFC61261}"/>
              </a:ext>
            </a:extLst>
          </p:cNvPr>
          <p:cNvSpPr/>
          <p:nvPr/>
        </p:nvSpPr>
        <p:spPr>
          <a:xfrm>
            <a:off x="7590230" y="5185368"/>
            <a:ext cx="2755869" cy="1082081"/>
          </a:xfrm>
          <a:prstGeom prst="wedgeRoundRectCallout">
            <a:avLst>
              <a:gd name="adj1" fmla="val -22218"/>
              <a:gd name="adj2" fmla="val -1153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is the height of each trapezium?</a:t>
            </a:r>
          </a:p>
        </p:txBody>
      </p:sp>
      <p:sp>
        <p:nvSpPr>
          <p:cNvPr id="2" name="Slide Number Placeholder 1">
            <a:extLst>
              <a:ext uri="{FF2B5EF4-FFF2-40B4-BE49-F238E27FC236}">
                <a16:creationId xmlns:a16="http://schemas.microsoft.com/office/drawing/2014/main" id="{058ED87E-57AA-959A-EA2E-7BC055DDC0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36911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a:xfrm>
            <a:off x="359999" y="360000"/>
            <a:ext cx="11484000" cy="545601"/>
          </a:xfrm>
        </p:spPr>
        <p:txBody>
          <a:bodyPr/>
          <a:lstStyle/>
          <a:p>
            <a:r>
              <a:rPr lang="en-AU" dirty="0">
                <a:latin typeface="+mj-lt"/>
              </a:rPr>
              <a:t>Trapezoidal rule (5)</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a:xfrm>
            <a:off x="359999" y="982520"/>
            <a:ext cx="11483999" cy="310015"/>
          </a:xfrm>
        </p:spPr>
        <p:txBody>
          <a:bodyPr/>
          <a:lstStyle/>
          <a:p>
            <a:r>
              <a:rPr lang="en-AU" dirty="0">
                <a:latin typeface="+mj-lt"/>
              </a:rPr>
              <a:t>Your turn 2</a:t>
            </a:r>
          </a:p>
        </p:txBody>
      </p:sp>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9999" y="1567087"/>
            <a:ext cx="5948651" cy="2285172"/>
          </a:xfrm>
        </p:spPr>
        <p:txBody>
          <a:bodyPr/>
          <a:lstStyle/>
          <a:p>
            <a:r>
              <a:rPr lang="en-AU" sz="1800" dirty="0">
                <a:latin typeface="+mn-lt"/>
              </a:rPr>
              <a:t>A field is bordered on one side by a straight road and on the other by a river, as shown. Measurements are taken perpendicular to the road every 7.5 m along the road.</a:t>
            </a:r>
          </a:p>
          <a:p>
            <a:r>
              <a:rPr lang="en-AU" sz="1800" dirty="0">
                <a:latin typeface="+mn-lt"/>
              </a:rPr>
              <a:t>Use the Trapezoidal rule to find an approximate area of the field. Answer to the nearest square metre.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2C354CF-E44A-24B0-EA05-B37C9F4891B8}"/>
                  </a:ext>
                </a:extLst>
              </p:cNvPr>
              <p:cNvSpPr txBox="1"/>
              <p:nvPr/>
            </p:nvSpPr>
            <p:spPr>
              <a:xfrm>
                <a:off x="359999" y="4212827"/>
                <a:ext cx="7766288" cy="2285172"/>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𝐴</m:t>
                      </m:r>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h</m:t>
                          </m:r>
                        </m:num>
                        <m:den>
                          <m:r>
                            <a:rPr lang="en-AU" sz="1800" b="0" i="1" smtClean="0">
                              <a:latin typeface="Cambria Math" panose="02040503050406030204" pitchFamily="18" charset="0"/>
                              <a:ea typeface="Cambria Math" panose="02040503050406030204" pitchFamily="18" charset="0"/>
                            </a:rPr>
                            <m:t>2</m:t>
                          </m:r>
                        </m:den>
                      </m:f>
                      <m:r>
                        <a:rPr lang="en-AU" sz="1800" b="0" i="1" smtClean="0">
                          <a:latin typeface="Cambria Math" panose="02040503050406030204" pitchFamily="18" charset="0"/>
                          <a:ea typeface="Cambria Math" panose="02040503050406030204" pitchFamily="18" charset="0"/>
                        </a:rPr>
                        <m:t>(</m:t>
                      </m:r>
                      <m:sSub>
                        <m:sSubPr>
                          <m:ctrlPr>
                            <a:rPr lang="en-AU" sz="1800" b="0" i="1" smtClean="0">
                              <a:latin typeface="Cambria Math" panose="02040503050406030204" pitchFamily="18" charset="0"/>
                              <a:ea typeface="Cambria Math" panose="02040503050406030204" pitchFamily="18" charset="0"/>
                            </a:rPr>
                          </m:ctrlPr>
                        </m:sSubPr>
                        <m:e>
                          <m:r>
                            <a:rPr lang="en-AU" sz="1800" b="0" i="1" smtClean="0">
                              <a:latin typeface="Cambria Math" panose="02040503050406030204" pitchFamily="18" charset="0"/>
                              <a:ea typeface="Cambria Math" panose="02040503050406030204" pitchFamily="18" charset="0"/>
                            </a:rPr>
                            <m:t>𝑑</m:t>
                          </m:r>
                        </m:e>
                        <m:sub>
                          <m:r>
                            <a:rPr lang="en-AU" sz="1800" b="0" i="1" smtClean="0">
                              <a:latin typeface="Cambria Math" panose="02040503050406030204" pitchFamily="18" charset="0"/>
                              <a:ea typeface="Cambria Math" panose="02040503050406030204" pitchFamily="18" charset="0"/>
                            </a:rPr>
                            <m:t>𝑓</m:t>
                          </m:r>
                        </m:sub>
                      </m:sSub>
                      <m:r>
                        <a:rPr lang="en-AU" sz="1800" b="0" i="1" smtClean="0">
                          <a:latin typeface="Cambria Math" panose="02040503050406030204" pitchFamily="18" charset="0"/>
                          <a:ea typeface="Cambria Math" panose="02040503050406030204" pitchFamily="18" charset="0"/>
                        </a:rPr>
                        <m:t>+</m:t>
                      </m:r>
                      <m:sSub>
                        <m:sSubPr>
                          <m:ctrlPr>
                            <a:rPr lang="en-AU" sz="1800" b="0" i="1" smtClean="0">
                              <a:latin typeface="Cambria Math" panose="02040503050406030204" pitchFamily="18" charset="0"/>
                              <a:ea typeface="Cambria Math" panose="02040503050406030204" pitchFamily="18" charset="0"/>
                            </a:rPr>
                          </m:ctrlPr>
                        </m:sSubPr>
                        <m:e>
                          <m:r>
                            <a:rPr lang="en-AU" sz="1800" b="0" i="1" smtClean="0">
                              <a:latin typeface="Cambria Math" panose="02040503050406030204" pitchFamily="18" charset="0"/>
                              <a:ea typeface="Cambria Math" panose="02040503050406030204" pitchFamily="18" charset="0"/>
                            </a:rPr>
                            <m:t>𝑑</m:t>
                          </m:r>
                        </m:e>
                        <m:sub>
                          <m:r>
                            <a:rPr lang="en-AU" sz="1800" b="0" i="1" smtClean="0">
                              <a:latin typeface="Cambria Math" panose="02040503050406030204" pitchFamily="18" charset="0"/>
                              <a:ea typeface="Cambria Math" panose="02040503050406030204" pitchFamily="18" charset="0"/>
                            </a:rPr>
                            <m:t>𝑙</m:t>
                          </m:r>
                        </m:sub>
                      </m:sSub>
                      <m:r>
                        <a:rPr lang="en-AU" sz="1800" b="0" i="1" smtClean="0">
                          <a:latin typeface="Cambria Math" panose="02040503050406030204" pitchFamily="18" charset="0"/>
                          <a:ea typeface="Cambria Math" panose="02040503050406030204" pitchFamily="18" charset="0"/>
                        </a:rPr>
                        <m:t>)</m:t>
                      </m:r>
                    </m:oMath>
                    <m:oMath xmlns:m="http://schemas.openxmlformats.org/officeDocument/2006/math">
                      <m:r>
                        <m:rPr>
                          <m:aln/>
                        </m:rPr>
                        <a:rPr lang="en-AU" sz="1800" i="1">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7.5</m:t>
                          </m:r>
                        </m:num>
                        <m:den>
                          <m:r>
                            <a:rPr lang="en-AU" sz="1800" b="0" i="1" smtClean="0">
                              <a:latin typeface="Cambria Math" panose="02040503050406030204" pitchFamily="18" charset="0"/>
                              <a:ea typeface="Cambria Math" panose="02040503050406030204" pitchFamily="18" charset="0"/>
                            </a:rPr>
                            <m:t>2</m:t>
                          </m:r>
                        </m:den>
                      </m:f>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8.2+7.9</m:t>
                          </m:r>
                        </m:e>
                      </m:d>
                      <m:r>
                        <a:rPr lang="en-AU" sz="1800" b="0" i="1" smtClean="0">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7.</m:t>
                          </m:r>
                          <m:r>
                            <a:rPr lang="en-AU" sz="1800" i="1">
                              <a:latin typeface="Cambria Math" panose="02040503050406030204" pitchFamily="18" charset="0"/>
                              <a:ea typeface="Cambria Math" panose="02040503050406030204" pitchFamily="18" charset="0"/>
                            </a:rPr>
                            <m:t>5</m:t>
                          </m:r>
                        </m:num>
                        <m:den>
                          <m:r>
                            <a:rPr lang="en-AU" sz="1800" i="1">
                              <a:latin typeface="Cambria Math" panose="02040503050406030204" pitchFamily="18" charset="0"/>
                              <a:ea typeface="Cambria Math" panose="02040503050406030204" pitchFamily="18" charset="0"/>
                            </a:rPr>
                            <m:t>2</m:t>
                          </m:r>
                        </m:den>
                      </m:f>
                      <m:d>
                        <m:dPr>
                          <m:ctrlPr>
                            <a:rPr lang="en-AU" sz="1800" i="1">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7.9</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11.1</m:t>
                          </m:r>
                        </m:e>
                      </m:d>
                      <m:r>
                        <a:rPr lang="en-AU" sz="1800" b="0" i="1" smtClean="0">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7.</m:t>
                          </m:r>
                          <m:r>
                            <a:rPr lang="en-AU" sz="1800" i="1">
                              <a:latin typeface="Cambria Math" panose="02040503050406030204" pitchFamily="18" charset="0"/>
                              <a:ea typeface="Cambria Math" panose="02040503050406030204" pitchFamily="18" charset="0"/>
                            </a:rPr>
                            <m:t>5</m:t>
                          </m:r>
                        </m:num>
                        <m:den>
                          <m:r>
                            <a:rPr lang="en-AU" sz="1800" i="1">
                              <a:latin typeface="Cambria Math" panose="02040503050406030204" pitchFamily="18" charset="0"/>
                              <a:ea typeface="Cambria Math" panose="02040503050406030204" pitchFamily="18" charset="0"/>
                            </a:rPr>
                            <m:t>2</m:t>
                          </m:r>
                        </m:den>
                      </m:f>
                      <m:d>
                        <m:dPr>
                          <m:ctrlPr>
                            <a:rPr lang="en-AU" sz="1800" i="1">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11.1</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10.3</m:t>
                          </m:r>
                        </m:e>
                      </m:d>
                      <m:r>
                        <a:rPr lang="en-AU" sz="1800" b="0" i="1" smtClean="0">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7.</m:t>
                          </m:r>
                          <m:r>
                            <a:rPr lang="en-AU" sz="1800" i="1">
                              <a:latin typeface="Cambria Math" panose="02040503050406030204" pitchFamily="18" charset="0"/>
                              <a:ea typeface="Cambria Math" panose="02040503050406030204" pitchFamily="18" charset="0"/>
                            </a:rPr>
                            <m:t>5</m:t>
                          </m:r>
                        </m:num>
                        <m:den>
                          <m:r>
                            <a:rPr lang="en-AU" sz="1800" i="1">
                              <a:latin typeface="Cambria Math" panose="02040503050406030204" pitchFamily="18" charset="0"/>
                              <a:ea typeface="Cambria Math" panose="02040503050406030204" pitchFamily="18" charset="0"/>
                            </a:rPr>
                            <m:t>2</m:t>
                          </m:r>
                        </m:den>
                      </m:f>
                      <m:d>
                        <m:dPr>
                          <m:ctrlPr>
                            <a:rPr lang="en-AU" sz="1800" i="1">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10.3</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9.3</m:t>
                          </m:r>
                        </m:e>
                      </m:d>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285 </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𝑚</m:t>
                          </m:r>
                        </m:e>
                        <m:sup>
                          <m:r>
                            <a:rPr lang="en-AU" sz="1800" b="0" i="1" smtClean="0">
                              <a:latin typeface="Cambria Math" panose="02040503050406030204" pitchFamily="18" charset="0"/>
                              <a:ea typeface="Cambria Math" panose="02040503050406030204" pitchFamily="18" charset="0"/>
                            </a:rPr>
                            <m:t>2</m:t>
                          </m:r>
                        </m:sup>
                      </m:sSup>
                    </m:oMath>
                  </m:oMathPara>
                </a14:m>
                <a:endParaRPr lang="en-AU" sz="1800" dirty="0"/>
              </a:p>
            </p:txBody>
          </p:sp>
        </mc:Choice>
        <mc:Fallback xmlns="">
          <p:sp>
            <p:nvSpPr>
              <p:cNvPr id="6" name="TextBox 5">
                <a:extLst>
                  <a:ext uri="{FF2B5EF4-FFF2-40B4-BE49-F238E27FC236}">
                    <a16:creationId xmlns:a16="http://schemas.microsoft.com/office/drawing/2014/main" id="{92C354CF-E44A-24B0-EA05-B37C9F4891B8}"/>
                  </a:ext>
                </a:extLst>
              </p:cNvPr>
              <p:cNvSpPr txBox="1">
                <a:spLocks noRot="1" noChangeAspect="1" noMove="1" noResize="1" noEditPoints="1" noAdjustHandles="1" noChangeArrowheads="1" noChangeShapeType="1" noTextEdit="1"/>
              </p:cNvSpPr>
              <p:nvPr/>
            </p:nvSpPr>
            <p:spPr>
              <a:xfrm>
                <a:off x="359999" y="4212827"/>
                <a:ext cx="7766288" cy="2285172"/>
              </a:xfrm>
              <a:prstGeom prst="rect">
                <a:avLst/>
              </a:prstGeom>
              <a:blipFill>
                <a:blip r:embed="rId3"/>
                <a:stretch>
                  <a:fillRect/>
                </a:stretch>
              </a:blipFill>
            </p:spPr>
            <p:txBody>
              <a:bodyPr/>
              <a:lstStyle/>
              <a:p>
                <a:r>
                  <a:rPr lang="en-US">
                    <a:noFill/>
                  </a:rPr>
                  <a:t> </a:t>
                </a:r>
              </a:p>
            </p:txBody>
          </p:sp>
        </mc:Fallback>
      </mc:AlternateContent>
      <p:pic>
        <p:nvPicPr>
          <p:cNvPr id="7" name="Picture 6" descr="Image of 4 applications of trapezoidal rule between a road and a river.&#10;Widths of the river are 8.2m, 7.9m, 11.1m, 10.3m, 9.3m">
            <a:extLst>
              <a:ext uri="{FF2B5EF4-FFF2-40B4-BE49-F238E27FC236}">
                <a16:creationId xmlns:a16="http://schemas.microsoft.com/office/drawing/2014/main" id="{2BE28D9C-BA5A-C86E-AA4D-D6E5AE2F65B6}"/>
              </a:ext>
            </a:extLst>
          </p:cNvPr>
          <p:cNvPicPr>
            <a:picLocks noChangeAspect="1"/>
          </p:cNvPicPr>
          <p:nvPr/>
        </p:nvPicPr>
        <p:blipFill>
          <a:blip r:embed="rId4"/>
          <a:stretch>
            <a:fillRect/>
          </a:stretch>
        </p:blipFill>
        <p:spPr>
          <a:xfrm>
            <a:off x="6709000" y="982520"/>
            <a:ext cx="4775000" cy="3808555"/>
          </a:xfrm>
          <a:prstGeom prst="rect">
            <a:avLst/>
          </a:prstGeom>
        </p:spPr>
      </p:pic>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C7D6AF-3BB1-B8E9-A2FB-E1690B5F5DAD}"/>
              </a:ext>
            </a:extLst>
          </p:cNvPr>
          <p:cNvSpPr>
            <a:spLocks noGrp="1"/>
          </p:cNvSpPr>
          <p:nvPr>
            <p:ph type="title"/>
          </p:nvPr>
        </p:nvSpPr>
        <p:spPr>
          <a:xfrm>
            <a:off x="359999" y="360000"/>
            <a:ext cx="11484000" cy="545601"/>
          </a:xfrm>
        </p:spPr>
        <p:txBody>
          <a:bodyPr/>
          <a:lstStyle/>
          <a:p>
            <a:r>
              <a:rPr lang="en-AU" dirty="0">
                <a:latin typeface="+mj-lt"/>
              </a:rPr>
              <a:t>Comparative worked example</a:t>
            </a:r>
          </a:p>
        </p:txBody>
      </p:sp>
      <p:sp>
        <p:nvSpPr>
          <p:cNvPr id="4" name="Text Placeholder 3">
            <a:extLst>
              <a:ext uri="{FF2B5EF4-FFF2-40B4-BE49-F238E27FC236}">
                <a16:creationId xmlns:a16="http://schemas.microsoft.com/office/drawing/2014/main" id="{32ABE425-F080-0C9A-1798-8CE5D91CE3B4}"/>
              </a:ext>
            </a:extLst>
          </p:cNvPr>
          <p:cNvSpPr>
            <a:spLocks noGrp="1"/>
          </p:cNvSpPr>
          <p:nvPr>
            <p:ph type="body" sz="quarter" idx="18"/>
          </p:nvPr>
        </p:nvSpPr>
        <p:spPr>
          <a:xfrm>
            <a:off x="359999" y="982520"/>
            <a:ext cx="11483999" cy="310015"/>
          </a:xfrm>
        </p:spPr>
        <p:txBody>
          <a:bodyPr/>
          <a:lstStyle/>
          <a:p>
            <a:r>
              <a:rPr lang="en-AU" dirty="0">
                <a:latin typeface="+mj-lt"/>
              </a:rPr>
              <a:t>Appendix C</a:t>
            </a:r>
          </a:p>
        </p:txBody>
      </p:sp>
      <p:sp>
        <p:nvSpPr>
          <p:cNvPr id="7" name="Text Placeholder 4">
            <a:extLst>
              <a:ext uri="{FF2B5EF4-FFF2-40B4-BE49-F238E27FC236}">
                <a16:creationId xmlns:a16="http://schemas.microsoft.com/office/drawing/2014/main" id="{7EF599EC-A2B8-B597-898D-3250040266FB}"/>
              </a:ext>
            </a:extLst>
          </p:cNvPr>
          <p:cNvSpPr txBox="1">
            <a:spLocks/>
          </p:cNvSpPr>
          <p:nvPr/>
        </p:nvSpPr>
        <p:spPr>
          <a:xfrm>
            <a:off x="359999" y="1581712"/>
            <a:ext cx="7609115" cy="129041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Use 4 applications of the Trapezoidal rule to find an approximate area of this section of the block. </a:t>
            </a:r>
          </a:p>
          <a:p>
            <a:r>
              <a:rPr lang="en-AU" sz="1800" dirty="0">
                <a:latin typeface="+mn-lt"/>
              </a:rPr>
              <a:t>Answer to the nearest square metre.</a:t>
            </a:r>
          </a:p>
        </p:txBody>
      </p:sp>
      <p:pic>
        <p:nvPicPr>
          <p:cNvPr id="6" name="Picture 5" descr="Image of a section of land with 4 applications of trapezoidal rule.&#10;The width of the section is 118m with heights of 119m, 109m, 98m, 87m and 76m">
            <a:extLst>
              <a:ext uri="{FF2B5EF4-FFF2-40B4-BE49-F238E27FC236}">
                <a16:creationId xmlns:a16="http://schemas.microsoft.com/office/drawing/2014/main" id="{61442C3B-D43D-CE11-F5CB-2C1E1DB89676}"/>
              </a:ext>
            </a:extLst>
          </p:cNvPr>
          <p:cNvPicPr>
            <a:picLocks noChangeAspect="1"/>
          </p:cNvPicPr>
          <p:nvPr/>
        </p:nvPicPr>
        <p:blipFill>
          <a:blip r:embed="rId2"/>
          <a:stretch>
            <a:fillRect/>
          </a:stretch>
        </p:blipFill>
        <p:spPr>
          <a:xfrm>
            <a:off x="8678729" y="632800"/>
            <a:ext cx="2619598" cy="2861083"/>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3D85F77-9B05-2D08-84A2-06861375AC89}"/>
                  </a:ext>
                </a:extLst>
              </p:cNvPr>
              <p:cNvSpPr>
                <a:spLocks noGrp="1"/>
              </p:cNvSpPr>
              <p:nvPr>
                <p:ph type="body" sz="quarter" idx="17"/>
              </p:nvPr>
            </p:nvSpPr>
            <p:spPr>
              <a:xfrm>
                <a:off x="359999" y="3134188"/>
                <a:ext cx="10041300" cy="1603687"/>
              </a:xfrm>
            </p:spPr>
            <p:txBody>
              <a:bodyPr/>
              <a:lstStyle/>
              <a:p>
                <a:pPr>
                  <a:spcAft>
                    <a:spcPts val="0"/>
                  </a:spcAft>
                </a:pPr>
                <a:r>
                  <a:rPr lang="en-AU" sz="1800" b="1" dirty="0">
                    <a:latin typeface="+mj-lt"/>
                  </a:rPr>
                  <a:t>Solution 1</a:t>
                </a:r>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𝐸𝐹𝐼𝐻</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29.5</m:t>
                          </m:r>
                        </m:num>
                        <m:den>
                          <m:r>
                            <a:rPr lang="en-AU" sz="1800" i="1">
                              <a:latin typeface="Cambria Math" panose="02040503050406030204" pitchFamily="18" charset="0"/>
                            </a:rPr>
                            <m:t>2</m:t>
                          </m:r>
                        </m:den>
                      </m:f>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119+109</m:t>
                          </m:r>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29.5</m:t>
                          </m:r>
                        </m:num>
                        <m:den>
                          <m:r>
                            <a:rPr lang="en-AU" sz="1800" i="1">
                              <a:latin typeface="Cambria Math" panose="02040503050406030204" pitchFamily="18" charset="0"/>
                            </a:rPr>
                            <m:t>2</m:t>
                          </m:r>
                        </m:den>
                      </m:f>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109+98</m:t>
                          </m:r>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29.5</m:t>
                          </m:r>
                        </m:num>
                        <m:den>
                          <m:r>
                            <a:rPr lang="en-AU" sz="1800" i="1">
                              <a:latin typeface="Cambria Math" panose="02040503050406030204" pitchFamily="18" charset="0"/>
                            </a:rPr>
                            <m:t>2</m:t>
                          </m:r>
                        </m:den>
                      </m:f>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98+87</m:t>
                          </m:r>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29.5</m:t>
                          </m:r>
                        </m:num>
                        <m:den>
                          <m:r>
                            <a:rPr lang="en-AU" sz="1800" i="1">
                              <a:latin typeface="Cambria Math" panose="02040503050406030204" pitchFamily="18" charset="0"/>
                            </a:rPr>
                            <m:t>2</m:t>
                          </m:r>
                        </m:den>
                      </m:f>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87+76</m:t>
                          </m:r>
                        </m:e>
                      </m:d>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11,579 </m:t>
                      </m:r>
                      <m:sSup>
                        <m:sSupPr>
                          <m:ctrlPr>
                            <a:rPr lang="en-AU" sz="1800" i="1">
                              <a:latin typeface="Cambria Math" panose="02040503050406030204" pitchFamily="18" charset="0"/>
                            </a:rPr>
                          </m:ctrlPr>
                        </m:sSupPr>
                        <m:e>
                          <m:r>
                            <a:rPr lang="en-AU" sz="1800" i="1">
                              <a:latin typeface="Cambria Math" panose="02040503050406030204" pitchFamily="18" charset="0"/>
                            </a:rPr>
                            <m:t>𝑚</m:t>
                          </m:r>
                        </m:e>
                        <m:sup>
                          <m:r>
                            <a:rPr lang="en-AU" sz="1800" i="1">
                              <a:latin typeface="Cambria Math" panose="02040503050406030204" pitchFamily="18" charset="0"/>
                            </a:rPr>
                            <m:t>2</m:t>
                          </m:r>
                        </m:sup>
                      </m:sSup>
                    </m:oMath>
                  </m:oMathPara>
                </a14:m>
                <a:endParaRPr lang="en-AU" sz="1800" dirty="0">
                  <a:latin typeface="+mn-lt"/>
                </a:endParaRPr>
              </a:p>
            </p:txBody>
          </p:sp>
        </mc:Choice>
        <mc:Fallback xmlns="">
          <p:sp>
            <p:nvSpPr>
              <p:cNvPr id="5" name="Text Placeholder 4">
                <a:extLst>
                  <a:ext uri="{FF2B5EF4-FFF2-40B4-BE49-F238E27FC236}">
                    <a16:creationId xmlns:a16="http://schemas.microsoft.com/office/drawing/2014/main" id="{13D85F77-9B05-2D08-84A2-06861375AC89}"/>
                  </a:ext>
                </a:extLst>
              </p:cNvPr>
              <p:cNvSpPr>
                <a:spLocks noGrp="1" noRot="1" noChangeAspect="1" noMove="1" noResize="1" noEditPoints="1" noAdjustHandles="1" noChangeArrowheads="1" noChangeShapeType="1" noTextEdit="1"/>
              </p:cNvSpPr>
              <p:nvPr>
                <p:ph type="body" sz="quarter" idx="17"/>
              </p:nvPr>
            </p:nvSpPr>
            <p:spPr>
              <a:xfrm>
                <a:off x="359999" y="3134188"/>
                <a:ext cx="10041300" cy="1603687"/>
              </a:xfrm>
              <a:blipFill>
                <a:blip r:embed="rId4"/>
                <a:stretch>
                  <a:fillRect l="-1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7C9D1A2-E887-C529-8F28-9928D0723127}"/>
                  </a:ext>
                </a:extLst>
              </p:cNvPr>
              <p:cNvSpPr txBox="1"/>
              <p:nvPr/>
            </p:nvSpPr>
            <p:spPr>
              <a:xfrm>
                <a:off x="359999" y="5345487"/>
                <a:ext cx="7609115" cy="1734386"/>
              </a:xfrm>
              <a:prstGeom prst="rect">
                <a:avLst/>
              </a:prstGeom>
              <a:noFill/>
            </p:spPr>
            <p:txBody>
              <a:bodyPr wrap="square">
                <a:spAutoFit/>
              </a:bodyPr>
              <a:lstStyle/>
              <a:p>
                <a:r>
                  <a:rPr lang="en-AU" sz="1800" b="1" dirty="0">
                    <a:latin typeface="+mj-lt"/>
                  </a:rPr>
                  <a:t>Solution 2</a:t>
                </a:r>
                <a:endParaRPr lang="en-US" dirty="0">
                  <a:latin typeface="+mj-lt"/>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𝐸𝐹𝐼𝐻</m:t>
                      </m:r>
                      <m:r>
                        <m:rPr>
                          <m:aln/>
                        </m:rPr>
                        <a:rPr lang="en-AU" sz="180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29.5</m:t>
                          </m:r>
                        </m:num>
                        <m:den>
                          <m:r>
                            <a:rPr lang="en-AU" sz="1800" i="1">
                              <a:latin typeface="Cambria Math" panose="02040503050406030204" pitchFamily="18" charset="0"/>
                            </a:rPr>
                            <m:t>2</m:t>
                          </m:r>
                        </m:den>
                      </m:f>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119+2×109+2×98+2×87+76</m:t>
                          </m:r>
                        </m:e>
                      </m:d>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11,579 </m:t>
                      </m:r>
                      <m:sSup>
                        <m:sSupPr>
                          <m:ctrlPr>
                            <a:rPr lang="en-AU" sz="1800" i="1">
                              <a:latin typeface="Cambria Math" panose="02040503050406030204" pitchFamily="18" charset="0"/>
                            </a:rPr>
                          </m:ctrlPr>
                        </m:sSupPr>
                        <m:e>
                          <m:r>
                            <a:rPr lang="en-AU" sz="1800" i="1">
                              <a:latin typeface="Cambria Math" panose="02040503050406030204" pitchFamily="18" charset="0"/>
                            </a:rPr>
                            <m:t>𝑚</m:t>
                          </m:r>
                        </m:e>
                        <m:sup>
                          <m:r>
                            <a:rPr lang="en-AU" sz="1800" i="1">
                              <a:latin typeface="Cambria Math" panose="02040503050406030204" pitchFamily="18" charset="0"/>
                            </a:rPr>
                            <m:t>2</m:t>
                          </m:r>
                        </m:sup>
                      </m:sSup>
                    </m:oMath>
                  </m:oMathPara>
                </a14:m>
                <a:endParaRPr lang="en-AU" sz="1800" dirty="0"/>
              </a:p>
            </p:txBody>
          </p:sp>
        </mc:Choice>
        <mc:Fallback xmlns="">
          <p:sp>
            <p:nvSpPr>
              <p:cNvPr id="12" name="TextBox 11">
                <a:extLst>
                  <a:ext uri="{FF2B5EF4-FFF2-40B4-BE49-F238E27FC236}">
                    <a16:creationId xmlns:a16="http://schemas.microsoft.com/office/drawing/2014/main" id="{F7C9D1A2-E887-C529-8F28-9928D0723127}"/>
                  </a:ext>
                </a:extLst>
              </p:cNvPr>
              <p:cNvSpPr txBox="1">
                <a:spLocks noRot="1" noChangeAspect="1" noMove="1" noResize="1" noEditPoints="1" noAdjustHandles="1" noChangeArrowheads="1" noChangeShapeType="1" noTextEdit="1"/>
              </p:cNvSpPr>
              <p:nvPr/>
            </p:nvSpPr>
            <p:spPr>
              <a:xfrm>
                <a:off x="359999" y="5345487"/>
                <a:ext cx="7609115" cy="1734386"/>
              </a:xfrm>
              <a:prstGeom prst="rect">
                <a:avLst/>
              </a:prstGeom>
              <a:blipFill>
                <a:blip r:embed="rId5"/>
                <a:stretch>
                  <a:fillRect l="-641" t="-2113"/>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606B6CFB-3AE1-D7DB-5FDC-247E773EA4E1}"/>
              </a:ext>
            </a:extLst>
          </p:cNvPr>
          <p:cNvSpPr/>
          <p:nvPr/>
        </p:nvSpPr>
        <p:spPr>
          <a:xfrm>
            <a:off x="3599985" y="4512056"/>
            <a:ext cx="2872479" cy="893514"/>
          </a:xfrm>
          <a:prstGeom prst="wedgeRoundRectCallout">
            <a:avLst>
              <a:gd name="adj1" fmla="val -21783"/>
              <a:gd name="adj2" fmla="val 715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can we combine the separate calculations?</a:t>
            </a:r>
          </a:p>
        </p:txBody>
      </p:sp>
      <p:sp>
        <p:nvSpPr>
          <p:cNvPr id="9" name="Rectangle: Rounded Corners 8">
            <a:extLst>
              <a:ext uri="{FF2B5EF4-FFF2-40B4-BE49-F238E27FC236}">
                <a16:creationId xmlns:a16="http://schemas.microsoft.com/office/drawing/2014/main" id="{F2262D91-B4C8-C9C2-8501-E6F22D16F403}"/>
              </a:ext>
            </a:extLst>
          </p:cNvPr>
          <p:cNvSpPr/>
          <p:nvPr/>
        </p:nvSpPr>
        <p:spPr>
          <a:xfrm>
            <a:off x="8451076" y="5345488"/>
            <a:ext cx="2847251" cy="11705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Which calculation is most efficient?</a:t>
            </a:r>
          </a:p>
        </p:txBody>
      </p:sp>
      <p:sp>
        <p:nvSpPr>
          <p:cNvPr id="2" name="Slide Number Placeholder 1">
            <a:extLst>
              <a:ext uri="{FF2B5EF4-FFF2-40B4-BE49-F238E27FC236}">
                <a16:creationId xmlns:a16="http://schemas.microsoft.com/office/drawing/2014/main" id="{58D06E35-B268-D6AA-0AF1-02BCFA876D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dirty="0"/>
          </a:p>
        </p:txBody>
      </p:sp>
    </p:spTree>
    <p:extLst>
      <p:ext uri="{BB962C8B-B14F-4D97-AF65-F5344CB8AC3E}">
        <p14:creationId xmlns:p14="http://schemas.microsoft.com/office/powerpoint/2010/main" val="194787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Standard Stage 6 Syllabus </a:t>
            </a:r>
            <a:r>
              <a:rPr lang="en-AU" dirty="0">
                <a:effectLst/>
                <a:latin typeface="+mn-lt"/>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32103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9DA0B2-C2E7-7906-4700-C2172AB6339D}"/>
              </a:ext>
            </a:extLst>
          </p:cNvPr>
          <p:cNvSpPr>
            <a:spLocks noGrp="1"/>
          </p:cNvSpPr>
          <p:nvPr>
            <p:ph type="title"/>
          </p:nvPr>
        </p:nvSpPr>
        <p:spPr/>
        <p:txBody>
          <a:bodyPr/>
          <a:lstStyle/>
          <a:p>
            <a:r>
              <a:rPr lang="en-AU" dirty="0">
                <a:latin typeface="+mj-lt"/>
              </a:rPr>
              <a:t>Scenario (1)</a:t>
            </a:r>
          </a:p>
        </p:txBody>
      </p:sp>
      <p:pic>
        <p:nvPicPr>
          <p:cNvPr id="4" name="Picture 3" descr="L shaped block of land with measurements starting from the top of the L and working clockwise: 26m, 47m, 36m, 24m, 62m, 71m">
            <a:extLst>
              <a:ext uri="{FF2B5EF4-FFF2-40B4-BE49-F238E27FC236}">
                <a16:creationId xmlns:a16="http://schemas.microsoft.com/office/drawing/2014/main" id="{8D0FA128-E88F-76E2-CF2A-3FE0BD8DE3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363639"/>
            <a:ext cx="4205995" cy="4831282"/>
          </a:xfrm>
          <a:prstGeom prst="rect">
            <a:avLst/>
          </a:prstGeom>
        </p:spPr>
      </p:pic>
      <p:pic>
        <p:nvPicPr>
          <p:cNvPr id="14" name="Picture 13" descr="Image of rural property with straight sides. Labelled sides include 1.3km, 0.6km, 0.8km, 1.4km, 1.8km. ">
            <a:extLst>
              <a:ext uri="{FF2B5EF4-FFF2-40B4-BE49-F238E27FC236}">
                <a16:creationId xmlns:a16="http://schemas.microsoft.com/office/drawing/2014/main" id="{F205298F-2B35-2143-821B-3A0146412CA8}"/>
              </a:ext>
            </a:extLst>
          </p:cNvPr>
          <p:cNvPicPr>
            <a:picLocks noChangeAspect="1"/>
          </p:cNvPicPr>
          <p:nvPr/>
        </p:nvPicPr>
        <p:blipFill>
          <a:blip r:embed="rId3"/>
          <a:stretch>
            <a:fillRect/>
          </a:stretch>
        </p:blipFill>
        <p:spPr>
          <a:xfrm>
            <a:off x="5301278" y="1363639"/>
            <a:ext cx="6487954" cy="4831282"/>
          </a:xfrm>
          <a:prstGeom prst="rect">
            <a:avLst/>
          </a:prstGeom>
        </p:spPr>
      </p:pic>
      <p:sp>
        <p:nvSpPr>
          <p:cNvPr id="2" name="Slide Number Placeholder 1">
            <a:extLst>
              <a:ext uri="{FF2B5EF4-FFF2-40B4-BE49-F238E27FC236}">
                <a16:creationId xmlns:a16="http://schemas.microsoft.com/office/drawing/2014/main" id="{58FFA6E7-10EF-0B57-57F4-8FEF96F02C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13932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8242E-D782-4423-B6F0-14176E3118CE}"/>
              </a:ext>
            </a:extLst>
          </p:cNvPr>
          <p:cNvSpPr>
            <a:spLocks noGrp="1"/>
          </p:cNvSpPr>
          <p:nvPr>
            <p:ph type="title"/>
          </p:nvPr>
        </p:nvSpPr>
        <p:spPr/>
        <p:txBody>
          <a:bodyPr/>
          <a:lstStyle/>
          <a:p>
            <a:r>
              <a:rPr lang="en-AU" dirty="0">
                <a:latin typeface="+mj-lt"/>
              </a:rPr>
              <a:t>Area of a composite shape (1)</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58316DEE-8CAB-916A-B788-DC7FD4312ABD}"/>
                  </a:ext>
                </a:extLst>
              </p:cNvPr>
              <p:cNvSpPr>
                <a:spLocks noGrp="1"/>
              </p:cNvSpPr>
              <p:nvPr>
                <p:ph type="body" sz="quarter" idx="17"/>
              </p:nvPr>
            </p:nvSpPr>
            <p:spPr>
              <a:xfrm>
                <a:off x="360000" y="1567086"/>
                <a:ext cx="5405074" cy="4807835"/>
              </a:xfrm>
            </p:spPr>
            <p:txBody>
              <a:bodyPr/>
              <a:lstStyle/>
              <a:p>
                <a:r>
                  <a:rPr lang="en-AU" dirty="0">
                    <a:latin typeface="+mn-lt"/>
                  </a:rPr>
                  <a:t>Find the area of this block in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2</m:t>
                        </m:r>
                      </m:sup>
                    </m:sSup>
                    <m:r>
                      <a:rPr lang="en-AU" b="0" i="1" smtClean="0">
                        <a:latin typeface="Cambria Math" panose="02040503050406030204" pitchFamily="18" charset="0"/>
                      </a:rPr>
                      <m:t>.</m:t>
                    </m:r>
                  </m:oMath>
                </a14:m>
                <a:endParaRPr lang="en-AU" b="0" dirty="0">
                  <a:latin typeface="+mn-lt"/>
                </a:endParaRPr>
              </a:p>
              <a:p>
                <a:r>
                  <a:rPr lang="en-AU" dirty="0">
                    <a:latin typeface="+mn-lt"/>
                  </a:rPr>
                  <a:t>All angles are right-angles.</a:t>
                </a:r>
              </a:p>
              <a:p>
                <a:r>
                  <a:rPr lang="en-AU" dirty="0">
                    <a:latin typeface="+mn-lt"/>
                  </a:rPr>
                  <a:t>How much should Walter list this property for sale if he sells it at $375 per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2</m:t>
                        </m:r>
                      </m:sup>
                    </m:sSup>
                  </m:oMath>
                </a14:m>
                <a:r>
                  <a:rPr lang="en-AU" dirty="0">
                    <a:latin typeface="+mn-lt"/>
                  </a:rPr>
                  <a:t> ?</a:t>
                </a:r>
              </a:p>
            </p:txBody>
          </p:sp>
        </mc:Choice>
        <mc:Fallback xmlns="">
          <p:sp>
            <p:nvSpPr>
              <p:cNvPr id="7" name="Text Placeholder 6">
                <a:extLst>
                  <a:ext uri="{FF2B5EF4-FFF2-40B4-BE49-F238E27FC236}">
                    <a16:creationId xmlns:a16="http://schemas.microsoft.com/office/drawing/2014/main" id="{58316DEE-8CAB-916A-B788-DC7FD4312ABD}"/>
                  </a:ext>
                </a:extLst>
              </p:cNvPr>
              <p:cNvSpPr>
                <a:spLocks noGrp="1" noRot="1" noChangeAspect="1" noMove="1" noResize="1" noEditPoints="1" noAdjustHandles="1" noChangeArrowheads="1" noChangeShapeType="1" noTextEdit="1"/>
              </p:cNvSpPr>
              <p:nvPr>
                <p:ph type="body" sz="quarter" idx="17"/>
              </p:nvPr>
            </p:nvSpPr>
            <p:spPr>
              <a:xfrm>
                <a:off x="360000" y="1567086"/>
                <a:ext cx="5405074" cy="4807835"/>
              </a:xfrm>
              <a:blipFill>
                <a:blip r:embed="rId3"/>
                <a:stretch>
                  <a:fillRect l="-2818"/>
                </a:stretch>
              </a:blipFill>
            </p:spPr>
            <p:txBody>
              <a:bodyPr/>
              <a:lstStyle/>
              <a:p>
                <a:r>
                  <a:rPr lang="en-US">
                    <a:noFill/>
                  </a:rPr>
                  <a:t> </a:t>
                </a:r>
              </a:p>
            </p:txBody>
          </p:sp>
        </mc:Fallback>
      </mc:AlternateContent>
      <p:pic>
        <p:nvPicPr>
          <p:cNvPr id="5" name="Picture 4" descr="L shaped block of land with measurements starting from the top of the L and working clockwise: 26m, 47m, 36m, 24m, 62m, 71m">
            <a:extLst>
              <a:ext uri="{FF2B5EF4-FFF2-40B4-BE49-F238E27FC236}">
                <a16:creationId xmlns:a16="http://schemas.microsoft.com/office/drawing/2014/main" id="{027BA82A-A1B1-8C65-C5FD-469411BD43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2280" y="905601"/>
            <a:ext cx="4761455" cy="5469320"/>
          </a:xfrm>
          <a:prstGeom prst="rect">
            <a:avLst/>
          </a:prstGeom>
        </p:spPr>
      </p:pic>
      <p:sp>
        <p:nvSpPr>
          <p:cNvPr id="2" name="Slide Number Placeholder 1">
            <a:extLst>
              <a:ext uri="{FF2B5EF4-FFF2-40B4-BE49-F238E27FC236}">
                <a16:creationId xmlns:a16="http://schemas.microsoft.com/office/drawing/2014/main" id="{9A29C0E6-D7A9-1FC4-B63F-D204778C5EE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38171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B8474-499E-EB9F-486E-D5CFEDDA4150}"/>
              </a:ext>
            </a:extLst>
          </p:cNvPr>
          <p:cNvSpPr>
            <a:spLocks noGrp="1"/>
          </p:cNvSpPr>
          <p:nvPr>
            <p:ph type="title"/>
          </p:nvPr>
        </p:nvSpPr>
        <p:spPr/>
        <p:txBody>
          <a:bodyPr/>
          <a:lstStyle/>
          <a:p>
            <a:r>
              <a:rPr lang="en-AU" dirty="0">
                <a:latin typeface="+mj-lt"/>
              </a:rPr>
              <a:t>Area of a composite shape (2)</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755E76B-0D2B-0890-3AB1-8EFFB426C4EB}"/>
                  </a:ext>
                </a:extLst>
              </p:cNvPr>
              <p:cNvSpPr>
                <a:spLocks noGrp="1"/>
              </p:cNvSpPr>
              <p:nvPr>
                <p:ph type="body" sz="quarter" idx="17"/>
              </p:nvPr>
            </p:nvSpPr>
            <p:spPr>
              <a:xfrm>
                <a:off x="360000" y="1567086"/>
                <a:ext cx="4447131" cy="4807835"/>
              </a:xfrm>
            </p:spPr>
            <p:txBody>
              <a:bodyPr/>
              <a:lstStyle/>
              <a:p>
                <a:r>
                  <a:rPr lang="en-AU" dirty="0">
                    <a:latin typeface="+mn-lt"/>
                  </a:rPr>
                  <a:t>Find the area of this section of rural farm in </a:t>
                </a:r>
                <a14:m>
                  <m:oMath xmlns:m="http://schemas.openxmlformats.org/officeDocument/2006/math">
                    <m:r>
                      <a:rPr lang="en-AU" b="0" i="1" smtClean="0">
                        <a:latin typeface="Cambria Math" panose="02040503050406030204" pitchFamily="18" charset="0"/>
                      </a:rPr>
                      <m:t>𝑘</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2</m:t>
                        </m:r>
                      </m:sup>
                    </m:sSup>
                    <m:r>
                      <a:rPr lang="en-AU" b="0" i="1" smtClean="0">
                        <a:latin typeface="Cambria Math" panose="02040503050406030204" pitchFamily="18" charset="0"/>
                      </a:rPr>
                      <m:t>, </m:t>
                    </m:r>
                  </m:oMath>
                </a14:m>
                <a:r>
                  <a:rPr lang="en-AU" b="0" i="0" dirty="0">
                    <a:latin typeface="+mn-lt"/>
                  </a:rPr>
                  <a:t>and</a:t>
                </a:r>
                <a14:m>
                  <m:oMath xmlns:m="http://schemas.openxmlformats.org/officeDocument/2006/math">
                    <m:r>
                      <a:rPr lang="en-AU" b="0" i="1" smtClean="0">
                        <a:latin typeface="Cambria Math" panose="02040503050406030204" pitchFamily="18" charset="0"/>
                      </a:rPr>
                      <m:t> </m:t>
                    </m:r>
                    <m:r>
                      <a:rPr lang="en-AU" i="1">
                        <a:latin typeface="Cambria Math" panose="02040503050406030204" pitchFamily="18" charset="0"/>
                      </a:rPr>
                      <m:t>h𝑎</m:t>
                    </m:r>
                  </m:oMath>
                </a14:m>
                <a:r>
                  <a:rPr lang="en-AU" dirty="0">
                    <a:latin typeface="+mn-lt"/>
                  </a:rPr>
                  <a:t>. </a:t>
                </a:r>
              </a:p>
              <a:p>
                <a:r>
                  <a:rPr lang="en-AU" dirty="0">
                    <a:latin typeface="+mn-lt"/>
                  </a:rPr>
                  <a:t>All angles are right-angles.</a:t>
                </a:r>
              </a:p>
              <a:p>
                <a:r>
                  <a:rPr lang="en-AU" dirty="0">
                    <a:latin typeface="+mn-lt"/>
                  </a:rPr>
                  <a:t>How much should Walter list this property if he sells it at $8000 per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2</m:t>
                        </m:r>
                      </m:sup>
                    </m:sSup>
                  </m:oMath>
                </a14:m>
                <a:r>
                  <a:rPr lang="en-AU" dirty="0">
                    <a:latin typeface="+mn-lt"/>
                  </a:rPr>
                  <a:t>?</a:t>
                </a:r>
              </a:p>
              <a:p>
                <a:endParaRPr lang="en-AU" dirty="0">
                  <a:latin typeface="+mn-lt"/>
                </a:endParaRPr>
              </a:p>
            </p:txBody>
          </p:sp>
        </mc:Choice>
        <mc:Fallback xmlns="">
          <p:sp>
            <p:nvSpPr>
              <p:cNvPr id="4" name="Text Placeholder 3">
                <a:extLst>
                  <a:ext uri="{FF2B5EF4-FFF2-40B4-BE49-F238E27FC236}">
                    <a16:creationId xmlns:a16="http://schemas.microsoft.com/office/drawing/2014/main" id="{8755E76B-0D2B-0890-3AB1-8EFFB426C4EB}"/>
                  </a:ext>
                </a:extLst>
              </p:cNvPr>
              <p:cNvSpPr>
                <a:spLocks noGrp="1" noRot="1" noChangeAspect="1" noMove="1" noResize="1" noEditPoints="1" noAdjustHandles="1" noChangeArrowheads="1" noChangeShapeType="1" noTextEdit="1"/>
              </p:cNvSpPr>
              <p:nvPr>
                <p:ph type="body" sz="quarter" idx="17"/>
              </p:nvPr>
            </p:nvSpPr>
            <p:spPr>
              <a:xfrm>
                <a:off x="360000" y="1567086"/>
                <a:ext cx="4447131" cy="4807835"/>
              </a:xfrm>
              <a:blipFill>
                <a:blip r:embed="rId3"/>
                <a:stretch>
                  <a:fillRect l="-3425"/>
                </a:stretch>
              </a:blipFill>
            </p:spPr>
            <p:txBody>
              <a:bodyPr/>
              <a:lstStyle/>
              <a:p>
                <a:r>
                  <a:rPr lang="en-US">
                    <a:noFill/>
                  </a:rPr>
                  <a:t> </a:t>
                </a:r>
              </a:p>
            </p:txBody>
          </p:sp>
        </mc:Fallback>
      </mc:AlternateContent>
      <p:pic>
        <p:nvPicPr>
          <p:cNvPr id="8" name="Picture 7" descr="Image of rural property with straight sides. Labelled sides include 1.3km, 0.6km, 0.8km, 1.4km, 1.8km. ">
            <a:extLst>
              <a:ext uri="{FF2B5EF4-FFF2-40B4-BE49-F238E27FC236}">
                <a16:creationId xmlns:a16="http://schemas.microsoft.com/office/drawing/2014/main" id="{D8C76F1F-2603-4437-769E-7887EDAE37EB}"/>
              </a:ext>
            </a:extLst>
          </p:cNvPr>
          <p:cNvPicPr>
            <a:picLocks noChangeAspect="1"/>
          </p:cNvPicPr>
          <p:nvPr/>
        </p:nvPicPr>
        <p:blipFill>
          <a:blip r:embed="rId4"/>
          <a:stretch>
            <a:fillRect/>
          </a:stretch>
        </p:blipFill>
        <p:spPr>
          <a:xfrm>
            <a:off x="4969589" y="1344739"/>
            <a:ext cx="6874409" cy="5119057"/>
          </a:xfrm>
          <a:prstGeom prst="rect">
            <a:avLst/>
          </a:prstGeom>
        </p:spPr>
      </p:pic>
      <p:sp>
        <p:nvSpPr>
          <p:cNvPr id="2" name="Slide Number Placeholder 1">
            <a:extLst>
              <a:ext uri="{FF2B5EF4-FFF2-40B4-BE49-F238E27FC236}">
                <a16:creationId xmlns:a16="http://schemas.microsoft.com/office/drawing/2014/main" id="{27EE61E5-89AF-D686-654F-3E13B5F21B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56606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CC5B4-5EDA-6391-826E-FDCA888E5B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15F7A2-C4E2-7D92-54A8-A73DA0C26E7B}"/>
              </a:ext>
            </a:extLst>
          </p:cNvPr>
          <p:cNvSpPr>
            <a:spLocks noGrp="1"/>
          </p:cNvSpPr>
          <p:nvPr>
            <p:ph type="title"/>
          </p:nvPr>
        </p:nvSpPr>
        <p:spPr/>
        <p:txBody>
          <a:bodyPr/>
          <a:lstStyle/>
          <a:p>
            <a:r>
              <a:rPr lang="en-AU" dirty="0">
                <a:latin typeface="+mj-lt"/>
              </a:rPr>
              <a:t>Area conversion</a:t>
            </a:r>
          </a:p>
        </p:txBody>
      </p:sp>
      <p:sp>
        <p:nvSpPr>
          <p:cNvPr id="4" name="Text Placeholder 3">
            <a:extLst>
              <a:ext uri="{FF2B5EF4-FFF2-40B4-BE49-F238E27FC236}">
                <a16:creationId xmlns:a16="http://schemas.microsoft.com/office/drawing/2014/main" id="{0BC0AF75-C0DD-CF46-6581-C1E9FF1DA1EE}"/>
              </a:ext>
            </a:extLst>
          </p:cNvPr>
          <p:cNvSpPr>
            <a:spLocks noGrp="1"/>
          </p:cNvSpPr>
          <p:nvPr>
            <p:ph type="body" sz="quarter" idx="18"/>
          </p:nvPr>
        </p:nvSpPr>
        <p:spPr/>
        <p:txBody>
          <a:bodyPr/>
          <a:lstStyle/>
          <a:p>
            <a:r>
              <a:rPr lang="en-AU" dirty="0">
                <a:latin typeface="+mj-lt"/>
              </a:rPr>
              <a:t>Square metres and hectares</a:t>
            </a:r>
          </a:p>
        </p:txBody>
      </p:sp>
      <p:pic>
        <p:nvPicPr>
          <p:cNvPr id="8" name="Graphic 7" descr="A blue square measuring 100 m by 100 m and showing the area is 1 ha.">
            <a:extLst>
              <a:ext uri="{FF2B5EF4-FFF2-40B4-BE49-F238E27FC236}">
                <a16:creationId xmlns:a16="http://schemas.microsoft.com/office/drawing/2014/main" id="{8BE788EA-0AE2-966B-B3D0-35785828BB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1099" y="1731079"/>
            <a:ext cx="4648201" cy="406002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E2B0E8-0874-B27D-19FC-39B95C2ED980}"/>
                  </a:ext>
                </a:extLst>
              </p:cNvPr>
              <p:cNvSpPr txBox="1"/>
              <p:nvPr/>
            </p:nvSpPr>
            <p:spPr>
              <a:xfrm>
                <a:off x="1696126" y="6005896"/>
                <a:ext cx="2837097" cy="600104"/>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1 </m:t>
                      </m:r>
                      <m:r>
                        <a:rPr lang="en-AU" sz="1800" b="0" i="1" smtClean="0">
                          <a:latin typeface="Cambria Math" panose="02040503050406030204" pitchFamily="18" charset="0"/>
                        </a:rPr>
                        <m:t>h𝑎</m:t>
                      </m:r>
                      <m:r>
                        <m:rPr>
                          <m:aln/>
                        </m:rPr>
                        <a:rPr lang="en-AU" sz="1800" b="0" i="1" smtClean="0">
                          <a:latin typeface="Cambria Math" panose="02040503050406030204" pitchFamily="18" charset="0"/>
                        </a:rPr>
                        <m:t>=</m:t>
                      </m:r>
                      <m:r>
                        <a:rPr lang="en-AU" sz="1800" b="0" i="1" smtClean="0">
                          <a:latin typeface="Cambria Math" panose="02040503050406030204" pitchFamily="18" charset="0"/>
                        </a:rPr>
                        <m:t>100 </m:t>
                      </m:r>
                      <m:r>
                        <a:rPr lang="en-AU" sz="1800" b="0" i="1" smtClean="0">
                          <a:latin typeface="Cambria Math" panose="02040503050406030204" pitchFamily="18" charset="0"/>
                        </a:rPr>
                        <m:t>𝑚</m:t>
                      </m:r>
                      <m:r>
                        <a:rPr lang="en-AU" sz="1800" b="0" i="1" smtClean="0">
                          <a:latin typeface="Cambria Math" panose="02040503050406030204" pitchFamily="18" charset="0"/>
                          <a:ea typeface="Cambria Math" panose="02040503050406030204" pitchFamily="18" charset="0"/>
                        </a:rPr>
                        <m:t>×100 </m:t>
                      </m:r>
                      <m:r>
                        <a:rPr lang="en-AU" sz="1800" b="0" i="1" smtClean="0">
                          <a:latin typeface="Cambria Math" panose="02040503050406030204" pitchFamily="18" charset="0"/>
                          <a:ea typeface="Cambria Math" panose="02040503050406030204" pitchFamily="18" charset="0"/>
                        </a:rPr>
                        <m:t>𝑚</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10 000 </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𝑚</m:t>
                          </m:r>
                        </m:e>
                        <m:sup>
                          <m:r>
                            <a:rPr lang="en-AU" sz="1800" b="0" i="1" smtClean="0">
                              <a:latin typeface="Cambria Math" panose="02040503050406030204" pitchFamily="18" charset="0"/>
                              <a:ea typeface="Cambria Math" panose="02040503050406030204" pitchFamily="18" charset="0"/>
                            </a:rPr>
                            <m:t>2</m:t>
                          </m:r>
                        </m:sup>
                      </m:sSup>
                    </m:oMath>
                  </m:oMathPara>
                </a14:m>
                <a:endParaRPr lang="en-AU" sz="1800" dirty="0"/>
              </a:p>
            </p:txBody>
          </p:sp>
        </mc:Choice>
        <mc:Fallback xmlns="">
          <p:sp>
            <p:nvSpPr>
              <p:cNvPr id="14" name="TextBox 13">
                <a:extLst>
                  <a:ext uri="{FF2B5EF4-FFF2-40B4-BE49-F238E27FC236}">
                    <a16:creationId xmlns:a16="http://schemas.microsoft.com/office/drawing/2014/main" id="{F2E2B0E8-0874-B27D-19FC-39B95C2ED980}"/>
                  </a:ext>
                </a:extLst>
              </p:cNvPr>
              <p:cNvSpPr txBox="1">
                <a:spLocks noRot="1" noChangeAspect="1" noMove="1" noResize="1" noEditPoints="1" noAdjustHandles="1" noChangeArrowheads="1" noChangeShapeType="1" noTextEdit="1"/>
              </p:cNvSpPr>
              <p:nvPr/>
            </p:nvSpPr>
            <p:spPr>
              <a:xfrm>
                <a:off x="1696126" y="6005896"/>
                <a:ext cx="2837097" cy="600104"/>
              </a:xfrm>
              <a:prstGeom prst="rect">
                <a:avLst/>
              </a:prstGeom>
              <a:blipFill>
                <a:blip r:embed="rId4"/>
                <a:stretch>
                  <a:fillRect/>
                </a:stretch>
              </a:blipFill>
            </p:spPr>
            <p:txBody>
              <a:bodyPr/>
              <a:lstStyle/>
              <a:p>
                <a:r>
                  <a:rPr lang="en-US">
                    <a:noFill/>
                  </a:rPr>
                  <a:t> </a:t>
                </a:r>
              </a:p>
            </p:txBody>
          </p:sp>
        </mc:Fallback>
      </mc:AlternateContent>
      <p:pic>
        <p:nvPicPr>
          <p:cNvPr id="11" name="Graphic 10" descr="A blue square showing measurements 1 m by 1 m. and an area of 1 square metre.">
            <a:extLst>
              <a:ext uri="{FF2B5EF4-FFF2-40B4-BE49-F238E27FC236}">
                <a16:creationId xmlns:a16="http://schemas.microsoft.com/office/drawing/2014/main" id="{8711E5E5-8699-2B2C-8C4D-362144BA90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74417" y="3303893"/>
            <a:ext cx="1571625" cy="914400"/>
          </a:xfrm>
          <a:prstGeom prst="rect">
            <a:avLst/>
          </a:prstGeom>
        </p:spPr>
      </p:pic>
      <p:sp>
        <p:nvSpPr>
          <p:cNvPr id="2" name="Slide Number Placeholder 1">
            <a:extLst>
              <a:ext uri="{FF2B5EF4-FFF2-40B4-BE49-F238E27FC236}">
                <a16:creationId xmlns:a16="http://schemas.microsoft.com/office/drawing/2014/main" id="{BFA518F5-3B17-B103-7820-6C34A07FD5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40950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408FA-7099-2D4C-03E9-828EDD39A38C}"/>
              </a:ext>
            </a:extLst>
          </p:cNvPr>
          <p:cNvSpPr>
            <a:spLocks noGrp="1"/>
          </p:cNvSpPr>
          <p:nvPr>
            <p:ph type="title"/>
          </p:nvPr>
        </p:nvSpPr>
        <p:spPr/>
        <p:txBody>
          <a:bodyPr/>
          <a:lstStyle/>
          <a:p>
            <a:r>
              <a:rPr lang="en-AU" dirty="0">
                <a:latin typeface="+mj-lt"/>
              </a:rPr>
              <a:t>Unit comparison</a:t>
            </a:r>
          </a:p>
        </p:txBody>
      </p:sp>
      <p:pic>
        <p:nvPicPr>
          <p:cNvPr id="6" name="Picture 5" descr="Image of rural property with straight sides. Labelled sides include 1.3km, 0.6km, 0.8km, 1.4km, 1.8km. ">
            <a:extLst>
              <a:ext uri="{FF2B5EF4-FFF2-40B4-BE49-F238E27FC236}">
                <a16:creationId xmlns:a16="http://schemas.microsoft.com/office/drawing/2014/main" id="{87489794-D90F-2F4E-6153-98F5D7A05F25}"/>
              </a:ext>
            </a:extLst>
          </p:cNvPr>
          <p:cNvPicPr>
            <a:picLocks noChangeAspect="1"/>
          </p:cNvPicPr>
          <p:nvPr/>
        </p:nvPicPr>
        <p:blipFill>
          <a:blip r:embed="rId2"/>
          <a:stretch>
            <a:fillRect/>
          </a:stretch>
        </p:blipFill>
        <p:spPr>
          <a:xfrm>
            <a:off x="360000" y="1360681"/>
            <a:ext cx="6525370" cy="4859143"/>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59159FD-47EA-8E40-33E9-45FAECBBF5D2}"/>
                  </a:ext>
                </a:extLst>
              </p:cNvPr>
              <p:cNvSpPr>
                <a:spLocks noGrp="1"/>
              </p:cNvSpPr>
              <p:nvPr>
                <p:ph type="body" sz="quarter" idx="17"/>
              </p:nvPr>
            </p:nvSpPr>
            <p:spPr>
              <a:xfrm>
                <a:off x="7496547" y="1360681"/>
                <a:ext cx="3627453" cy="3035808"/>
              </a:xfrm>
            </p:spPr>
            <p:txBody>
              <a:bodyPr/>
              <a:lstStyle/>
              <a:p>
                <a:pPr/>
                <a14:m>
                  <m:oMathPara xmlns:m="http://schemas.openxmlformats.org/officeDocument/2006/math">
                    <m:oMathParaPr>
                      <m:jc m:val="centerGroup"/>
                    </m:oMathParaPr>
                    <m:oMath xmlns:m="http://schemas.openxmlformats.org/officeDocument/2006/math">
                      <m:r>
                        <a:rPr lang="en-AU" sz="3600" i="1" smtClean="0">
                          <a:latin typeface="Cambria Math" panose="02040503050406030204" pitchFamily="18" charset="0"/>
                        </a:rPr>
                        <m:t>3</m:t>
                      </m:r>
                      <m:r>
                        <a:rPr lang="en-AU" sz="3600" b="0" i="1" smtClean="0">
                          <a:latin typeface="Cambria Math" panose="02040503050406030204" pitchFamily="18" charset="0"/>
                        </a:rPr>
                        <m:t>.3 </m:t>
                      </m:r>
                      <m:r>
                        <a:rPr lang="en-AU" sz="3600" b="0" i="1" smtClean="0">
                          <a:latin typeface="Cambria Math" panose="02040503050406030204" pitchFamily="18" charset="0"/>
                        </a:rPr>
                        <m:t>𝑘</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𝑚</m:t>
                          </m:r>
                        </m:e>
                        <m:sup>
                          <m:r>
                            <a:rPr lang="en-AU" sz="3600" b="0" i="1" smtClean="0">
                              <a:latin typeface="Cambria Math" panose="02040503050406030204" pitchFamily="18" charset="0"/>
                            </a:rPr>
                            <m:t>2</m:t>
                          </m:r>
                        </m:sup>
                      </m:sSup>
                    </m:oMath>
                  </m:oMathPara>
                </a14:m>
                <a:endParaRPr lang="en-AU" sz="3600" b="0" dirty="0">
                  <a:latin typeface="+mn-lt"/>
                </a:endParaRPr>
              </a:p>
              <a:p>
                <a:pPr/>
                <a14:m>
                  <m:oMathPara xmlns:m="http://schemas.openxmlformats.org/officeDocument/2006/math">
                    <m:oMathParaPr>
                      <m:jc m:val="centerGroup"/>
                    </m:oMathParaPr>
                    <m:oMath xmlns:m="http://schemas.openxmlformats.org/officeDocument/2006/math">
                      <m:r>
                        <a:rPr lang="en-AU" sz="3600" b="0" i="1" smtClean="0">
                          <a:latin typeface="Cambria Math" panose="02040503050406030204" pitchFamily="18" charset="0"/>
                        </a:rPr>
                        <m:t>3 300 000 </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𝑚</m:t>
                          </m:r>
                        </m:e>
                        <m:sup>
                          <m:r>
                            <a:rPr lang="en-AU" sz="3600" b="0" i="1" smtClean="0">
                              <a:latin typeface="Cambria Math" panose="02040503050406030204" pitchFamily="18" charset="0"/>
                            </a:rPr>
                            <m:t>2</m:t>
                          </m:r>
                        </m:sup>
                      </m:sSup>
                    </m:oMath>
                  </m:oMathPara>
                </a14:m>
                <a:endParaRPr lang="en-AU" sz="3600" b="0" dirty="0">
                  <a:latin typeface="+mn-lt"/>
                </a:endParaRPr>
              </a:p>
              <a:p>
                <a:pPr/>
                <a14:m>
                  <m:oMathPara xmlns:m="http://schemas.openxmlformats.org/officeDocument/2006/math">
                    <m:oMathParaPr>
                      <m:jc m:val="centerGroup"/>
                    </m:oMathParaPr>
                    <m:oMath xmlns:m="http://schemas.openxmlformats.org/officeDocument/2006/math">
                      <m:r>
                        <a:rPr lang="en-AU" sz="3600" b="0" i="1" smtClean="0">
                          <a:latin typeface="Cambria Math" panose="02040503050406030204" pitchFamily="18" charset="0"/>
                        </a:rPr>
                        <m:t>330 </m:t>
                      </m:r>
                      <m:r>
                        <a:rPr lang="en-AU" sz="3600" b="0" i="1" smtClean="0">
                          <a:latin typeface="Cambria Math" panose="02040503050406030204" pitchFamily="18" charset="0"/>
                        </a:rPr>
                        <m:t>h𝑎</m:t>
                      </m:r>
                    </m:oMath>
                  </m:oMathPara>
                </a14:m>
                <a:endParaRPr lang="en-AU" sz="3600" dirty="0">
                  <a:latin typeface="+mn-lt"/>
                </a:endParaRPr>
              </a:p>
            </p:txBody>
          </p:sp>
        </mc:Choice>
        <mc:Fallback xmlns="">
          <p:sp>
            <p:nvSpPr>
              <p:cNvPr id="5" name="Text Placeholder 4">
                <a:extLst>
                  <a:ext uri="{FF2B5EF4-FFF2-40B4-BE49-F238E27FC236}">
                    <a16:creationId xmlns:a16="http://schemas.microsoft.com/office/drawing/2014/main" id="{559159FD-47EA-8E40-33E9-45FAECBBF5D2}"/>
                  </a:ext>
                </a:extLst>
              </p:cNvPr>
              <p:cNvSpPr>
                <a:spLocks noGrp="1" noRot="1" noChangeAspect="1" noMove="1" noResize="1" noEditPoints="1" noAdjustHandles="1" noChangeArrowheads="1" noChangeShapeType="1" noTextEdit="1"/>
              </p:cNvSpPr>
              <p:nvPr>
                <p:ph type="body" sz="quarter" idx="17"/>
              </p:nvPr>
            </p:nvSpPr>
            <p:spPr>
              <a:xfrm>
                <a:off x="7496547" y="1360681"/>
                <a:ext cx="3627453" cy="3035808"/>
              </a:xfr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04D7751-3F2F-18CE-AF48-DED1247FDD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404743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A5A99-5A6C-EE02-9566-570E697491D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896845-F757-7AAF-BEAF-8778F07114C3}"/>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1733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6314845f8884da349ec15bcaac485b1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fac64b47544c9ba4373ce358feca630e"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description="Received documents from school&#10;"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C68CA5-96E1-4B91-82B1-185993213379}">
  <ds:schemaRefs>
    <ds:schemaRef ds:uri="http://schemas.microsoft.com/office/2006/metadata/properties"/>
    <ds:schemaRef ds:uri="http://www.w3.org/XML/1998/namespace"/>
    <ds:schemaRef ds:uri="http://purl.org/dc/dcmitype/"/>
    <ds:schemaRef ds:uri="9191b990-ddf9-46cb-8ffe-20db9d3a58aa"/>
    <ds:schemaRef ds:uri="http://schemas.microsoft.com/office/2006/documentManagement/types"/>
    <ds:schemaRef ds:uri="http://schemas.openxmlformats.org/package/2006/metadata/core-properties"/>
    <ds:schemaRef ds:uri="http://purl.org/dc/terms/"/>
    <ds:schemaRef ds:uri="95386ad3-46d6-4eb6-bbc1-9b19b13a5756"/>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B18B1891-4AA0-41D4-857F-B783486B12DB}">
  <ds:schemaRefs>
    <ds:schemaRef ds:uri="http://schemas.microsoft.com/sharepoint/v3/contenttype/forms"/>
  </ds:schemaRefs>
</ds:datastoreItem>
</file>

<file path=customXml/itemProps3.xml><?xml version="1.0" encoding="utf-8"?>
<ds:datastoreItem xmlns:ds="http://schemas.openxmlformats.org/officeDocument/2006/customXml" ds:itemID="{7D59B28D-C78F-4ACF-AE1E-9F21CB402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TotalTime>
  <Words>1426</Words>
  <Application>Microsoft Office PowerPoint</Application>
  <PresentationFormat>Widescreen</PresentationFormat>
  <Paragraphs>135</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Cambria Math</vt:lpstr>
      <vt:lpstr>Public Sans</vt:lpstr>
      <vt:lpstr>Arial</vt:lpstr>
      <vt:lpstr>Times New Roman</vt:lpstr>
      <vt:lpstr>NSWG Corporate</vt:lpstr>
      <vt:lpstr>Irregularly shaped blocks of land and Trapezoidal rule</vt:lpstr>
      <vt:lpstr>Learning intentions and success criteria</vt:lpstr>
      <vt:lpstr>Retrieval practice</vt:lpstr>
      <vt:lpstr>Scenario (1)</vt:lpstr>
      <vt:lpstr>Area of a composite shape (1)</vt:lpstr>
      <vt:lpstr>Area of a composite shape (2)</vt:lpstr>
      <vt:lpstr>Area conversion</vt:lpstr>
      <vt:lpstr>Unit comparison</vt:lpstr>
      <vt:lpstr>Activating prior knowledge</vt:lpstr>
      <vt:lpstr>Scenario (2)</vt:lpstr>
      <vt:lpstr>Block of land</vt:lpstr>
      <vt:lpstr>Connecting learning</vt:lpstr>
      <vt:lpstr>Traverse offset survey</vt:lpstr>
      <vt:lpstr>Block of land with more divisions</vt:lpstr>
      <vt:lpstr>Fencing costs</vt:lpstr>
      <vt:lpstr>Releasing responsibility</vt:lpstr>
      <vt:lpstr>Trapezoidal rule (1)</vt:lpstr>
      <vt:lpstr>Trapezoidal rule (2)</vt:lpstr>
      <vt:lpstr>Trapezoidal rule (3)</vt:lpstr>
      <vt:lpstr>Trapezoidal rule (4)</vt:lpstr>
      <vt:lpstr>Trapezoidal rule (5)</vt:lpstr>
      <vt:lpstr>Comparative worked example</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shaped blocks Trapezoidal rule, U3, Stg6</dc:title>
  <dc:creator>NSW Department of Education</dc:creator>
  <dcterms:created xsi:type="dcterms:W3CDTF">2025-11-16T22:51:28Z</dcterms:created>
  <dcterms:modified xsi:type="dcterms:W3CDTF">2025-11-21T00:34:13Z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2025-11-16T22:51:46Z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a382343c-dec1-4fb3-a14e-72630ce4175d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