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383" r:id="rId6"/>
    <p:sldId id="271" r:id="rId7"/>
    <p:sldId id="289" r:id="rId8"/>
    <p:sldId id="26523" r:id="rId9"/>
    <p:sldId id="26524" r:id="rId10"/>
    <p:sldId id="26506" r:id="rId11"/>
    <p:sldId id="26507"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5A9BC-AA2E-4C9C-9D90-C9B4CFB7A31F}" v="1" dt="2025-11-21T00:31:43.30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104" d="100"/>
          <a:sy n="104" d="100"/>
        </p:scale>
        <p:origin x="144" y="25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5C46-3A27-036E-6CD9-B3EC46763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DF4B6-43F0-DF11-E2AA-33A3AE06B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7F109-5B56-37D6-D561-AFA39DFA0A9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B7F9B0F-BAE1-8ABE-DA55-B3332A2A3E88}"/>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21320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CD77-5535-94A8-5093-F14FA934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BA91E-1597-1A8F-742E-759E272FC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AB633-BAE1-C546-AD62-3052DDBFC22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493C866-D82F-EE05-7394-DFA17FE68327}"/>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61556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unsplash.com/licen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r>
              <a:rPr lang="en-AU">
                <a:effectLst/>
              </a:rPr>
              <a:t>Area of plane shapes</a:t>
            </a:r>
            <a:endParaRPr lang="en-AU"/>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a:bodyPr>
          <a:lstStyle/>
          <a:p>
            <a:pPr>
              <a:lnSpc>
                <a:spcPct val="140000"/>
              </a:lnSpc>
              <a:spcAft>
                <a:spcPts val="600"/>
              </a:spcAft>
            </a:pPr>
            <a:r>
              <a:rPr lang="en-AU"/>
              <a:t>Making things</a:t>
            </a:r>
          </a:p>
        </p:txBody>
      </p:sp>
      <p:pic>
        <p:nvPicPr>
          <p:cNvPr id="4" name="Picture 3">
            <a:extLst>
              <a:ext uri="{FF2B5EF4-FFF2-40B4-BE49-F238E27FC236}">
                <a16:creationId xmlns:a16="http://schemas.microsoft.com/office/drawing/2014/main" id="{FB338C4D-ED0A-FCE3-C081-4525E622EB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362" r="2934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US" sz="2000" dirty="0">
                <a:cs typeface="Arial" panose="020B0604020202020204" pitchFamily="34" charset="0"/>
              </a:rPr>
              <a:t>To know how to apply the area of a rectangle, triangle, parallelogram and trapezium to solve problems.</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the perpendicular height of various shapes.</a:t>
            </a:r>
          </a:p>
          <a:p>
            <a:pPr marL="342900" indent="-342900">
              <a:lnSpc>
                <a:spcPct val="150000"/>
              </a:lnSpc>
              <a:spcAft>
                <a:spcPts val="1200"/>
              </a:spcAft>
              <a:buFont typeface="Arial"/>
              <a:buChar char="•"/>
            </a:pPr>
            <a:r>
              <a:rPr lang="en-AU" sz="2000" dirty="0">
                <a:cs typeface="Arial" panose="020B0604020202020204" pitchFamily="34" charset="0"/>
              </a:rPr>
              <a:t>I can use Pythagoras’ theorem to calculate unknown lengths.</a:t>
            </a:r>
          </a:p>
          <a:p>
            <a:pPr marL="342900" indent="-342900">
              <a:lnSpc>
                <a:spcPct val="150000"/>
              </a:lnSpc>
              <a:spcAft>
                <a:spcPts val="1200"/>
              </a:spcAft>
              <a:buFont typeface="Arial"/>
              <a:buChar char="•"/>
            </a:pPr>
            <a:r>
              <a:rPr lang="en-AU" sz="2000" dirty="0">
                <a:cs typeface="Arial" panose="020B0604020202020204" pitchFamily="34" charset="0"/>
              </a:rPr>
              <a:t>I can explain how to calculate the area of various shapes.</a:t>
            </a:r>
          </a:p>
          <a:p>
            <a:pPr marL="342900" indent="-342900">
              <a:lnSpc>
                <a:spcPct val="150000"/>
              </a:lnSpc>
              <a:spcAft>
                <a:spcPts val="1200"/>
              </a:spcAft>
              <a:buFont typeface="Arial"/>
              <a:buChar char="•"/>
            </a:pPr>
            <a:r>
              <a:rPr lang="en-AU" sz="2000" dirty="0">
                <a:cs typeface="Arial" panose="020B0604020202020204" pitchFamily="34" charset="0"/>
              </a:rPr>
              <a:t>I can solve problems involving a variety of shapes.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Area of a triangle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Which triangle has the largest area; FEH, FGH or FIH ?</a:t>
            </a:r>
          </a:p>
        </p:txBody>
      </p:sp>
      <p:pic>
        <p:nvPicPr>
          <p:cNvPr id="2" name="Picture 1" descr="Parallel lines with points E, F, G, H and I.&#10;&#10;Points F and H are on the lower line and form the base of 3 triangles.&#10;Points E, G and I are on the top line and form the vertices of 3 triangles.">
            <a:extLst>
              <a:ext uri="{FF2B5EF4-FFF2-40B4-BE49-F238E27FC236}">
                <a16:creationId xmlns:a16="http://schemas.microsoft.com/office/drawing/2014/main" id="{B8A4C395-08D2-3BAC-61EB-F7C8AA8DD206}"/>
              </a:ext>
            </a:extLst>
          </p:cNvPr>
          <p:cNvPicPr>
            <a:picLocks noChangeAspect="1"/>
          </p:cNvPicPr>
          <p:nvPr/>
        </p:nvPicPr>
        <p:blipFill>
          <a:blip r:embed="rId3"/>
          <a:stretch>
            <a:fillRect/>
          </a:stretch>
        </p:blipFill>
        <p:spPr>
          <a:xfrm>
            <a:off x="1106459" y="2233511"/>
            <a:ext cx="9749655" cy="320264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866D-6904-2910-4021-F83DEDBEDA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8C0A5D1-82E3-CBCA-1653-115E900786DC}"/>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70065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F930-3F24-E6EF-B7A8-5478B880CF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CAFB9D-8FD3-8B27-C3CD-37EFB2D57144}"/>
              </a:ext>
            </a:extLst>
          </p:cNvPr>
          <p:cNvSpPr>
            <a:spLocks noGrp="1"/>
          </p:cNvSpPr>
          <p:nvPr>
            <p:ph type="title"/>
          </p:nvPr>
        </p:nvSpPr>
        <p:spPr/>
        <p:txBody>
          <a:bodyPr/>
          <a:lstStyle/>
          <a:p>
            <a:r>
              <a:rPr lang="en-AU" dirty="0">
                <a:latin typeface="+mj-lt"/>
              </a:rPr>
              <a:t>Area of plane shapes (1)</a:t>
            </a:r>
          </a:p>
        </p:txBody>
      </p:sp>
      <p:sp>
        <p:nvSpPr>
          <p:cNvPr id="13" name="Text Placeholder 12">
            <a:extLst>
              <a:ext uri="{FF2B5EF4-FFF2-40B4-BE49-F238E27FC236}">
                <a16:creationId xmlns:a16="http://schemas.microsoft.com/office/drawing/2014/main" id="{EEFF134F-FBAD-238B-8740-DB2DE6133926}"/>
              </a:ext>
            </a:extLst>
          </p:cNvPr>
          <p:cNvSpPr>
            <a:spLocks noGrp="1"/>
          </p:cNvSpPr>
          <p:nvPr>
            <p:ph type="body" sz="quarter" idx="18"/>
          </p:nvPr>
        </p:nvSpPr>
        <p:spPr>
          <a:xfrm>
            <a:off x="360000" y="982520"/>
            <a:ext cx="11483998" cy="356423"/>
          </a:xfrm>
        </p:spPr>
        <p:txBody>
          <a:bodyPr/>
          <a:lstStyle/>
          <a:p>
            <a:r>
              <a:rPr lang="en-AU" dirty="0">
                <a:latin typeface="+mj-lt"/>
              </a:rPr>
              <a:t>Sailboat</a:t>
            </a:r>
          </a:p>
        </p:txBody>
      </p:sp>
      <p:pic>
        <p:nvPicPr>
          <p:cNvPr id="2" name="Picture 1" descr="white sail boat on sea during daytime">
            <a:extLst>
              <a:ext uri="{FF2B5EF4-FFF2-40B4-BE49-F238E27FC236}">
                <a16:creationId xmlns:a16="http://schemas.microsoft.com/office/drawing/2014/main" id="{A82A8047-CC7E-0F53-13F5-1670D452192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4270" y="1674043"/>
            <a:ext cx="6303460" cy="4201437"/>
          </a:xfrm>
          <a:prstGeom prst="rect">
            <a:avLst/>
          </a:prstGeom>
          <a:noFill/>
          <a:ln>
            <a:noFill/>
          </a:ln>
        </p:spPr>
      </p:pic>
      <p:sp>
        <p:nvSpPr>
          <p:cNvPr id="5" name="Rectangle 1">
            <a:extLst>
              <a:ext uri="{FF2B5EF4-FFF2-40B4-BE49-F238E27FC236}">
                <a16:creationId xmlns:a16="http://schemas.microsoft.com/office/drawing/2014/main" id="{12DBA34D-715F-416C-2FDE-242AC9C00EE4}"/>
              </a:ext>
            </a:extLst>
          </p:cNvPr>
          <p:cNvSpPr>
            <a:spLocks noChangeArrowheads="1"/>
          </p:cNvSpPr>
          <p:nvPr/>
        </p:nvSpPr>
        <p:spPr bwMode="auto">
          <a:xfrm>
            <a:off x="2944270" y="5948970"/>
            <a:ext cx="24449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chemeClr val="tx1"/>
                </a:solidFill>
                <a:effectLst/>
              </a:rPr>
              <a:t>Image licensed under </a:t>
            </a:r>
            <a:r>
              <a:rPr kumimoji="0" lang="en-US" altLang="en-US" sz="1000" b="0" i="0" u="none" strike="noStrike" cap="none" normalizeH="0" baseline="0" dirty="0">
                <a:ln>
                  <a:noFill/>
                </a:ln>
                <a:solidFill>
                  <a:schemeClr val="tx1"/>
                </a:solidFill>
                <a:effectLst/>
                <a:hlinkClick r:id="rId4"/>
              </a:rPr>
              <a:t>Unsplash License</a:t>
            </a:r>
            <a:endParaRPr kumimoji="0" lang="en-US" altLang="en-US" sz="10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7F7CBB69-7AA8-78A4-5C9B-C9D7FE7414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8154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Area of plane shapes (2)</a:t>
            </a:r>
            <a:endParaRPr lang="en-AU" dirty="0">
              <a:latin typeface="+mj-lt"/>
            </a:endParaRP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Sail cloth</a:t>
            </a:r>
          </a:p>
        </p:txBody>
      </p:sp>
      <p:pic>
        <p:nvPicPr>
          <p:cNvPr id="7" name="Picture 6" descr="A rectangle with a triangle cut from it from the two top corners to a spot on the base. The area of the triangle is 15.75 square metres. One diagonal length is 4 metres and the from the point on the bottom of the rectangle to the corner is 2 metres">
            <a:extLst>
              <a:ext uri="{FF2B5EF4-FFF2-40B4-BE49-F238E27FC236}">
                <a16:creationId xmlns:a16="http://schemas.microsoft.com/office/drawing/2014/main" id="{C1031237-BB5C-BE8E-D713-D39CB2A2F923}"/>
              </a:ext>
            </a:extLst>
          </p:cNvPr>
          <p:cNvPicPr>
            <a:picLocks noChangeAspect="1"/>
          </p:cNvPicPr>
          <p:nvPr/>
        </p:nvPicPr>
        <p:blipFill>
          <a:blip r:embed="rId3"/>
          <a:stretch>
            <a:fillRect/>
          </a:stretch>
        </p:blipFill>
        <p:spPr>
          <a:xfrm>
            <a:off x="2144461" y="1684706"/>
            <a:ext cx="7903077" cy="4485530"/>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2EB36-6118-460A-BC87-580510D31B5D}">
  <ds:schemaRefs>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9191b990-ddf9-46cb-8ffe-20db9d3a58aa"/>
    <ds:schemaRef ds:uri="95386ad3-46d6-4eb6-bbc1-9b19b13a5756"/>
    <ds:schemaRef ds:uri="http://www.w3.org/XML/1998/namespace"/>
  </ds:schemaRefs>
</ds:datastoreItem>
</file>

<file path=customXml/itemProps2.xml><?xml version="1.0" encoding="utf-8"?>
<ds:datastoreItem xmlns:ds="http://schemas.openxmlformats.org/officeDocument/2006/customXml" ds:itemID="{80530E35-ED82-47AC-A4CA-D4659ED99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27788A-D7A6-42C8-9876-9D06A2218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734</Words>
  <Application>Microsoft Office PowerPoint</Application>
  <PresentationFormat>Widescreen</PresentationFormat>
  <Paragraphs>58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Public Sans</vt:lpstr>
      <vt:lpstr>Arial</vt:lpstr>
      <vt:lpstr>Times New Roman</vt:lpstr>
      <vt:lpstr>NSWG Corporate</vt:lpstr>
      <vt:lpstr>Area of plane shapes</vt:lpstr>
      <vt:lpstr>Learning intentions and success criteria</vt:lpstr>
      <vt:lpstr>Retrieval practice</vt:lpstr>
      <vt:lpstr>Area of a triangle</vt:lpstr>
      <vt:lpstr>Activating prior knowledge</vt:lpstr>
      <vt:lpstr>Area of plane shapes (1)</vt:lpstr>
      <vt:lpstr>Connecting learning</vt:lpstr>
      <vt:lpstr>Area of plane shapes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of plane shapes, Unit 3, Stage 6</dc:title>
  <dc:creator>NSW Department of Education</dc:creator>
  <dcterms:created xsi:type="dcterms:W3CDTF">2025-11-16T21:46:34Z</dcterms:created>
  <dcterms:modified xsi:type="dcterms:W3CDTF">2025-11-21T00:32:20Z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2025-11-16T21:46:53Z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c6763fda-3f71-4ef3-bd16-a0c5365e280c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