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6505" r:id="rId5"/>
    <p:sldId id="26383" r:id="rId6"/>
    <p:sldId id="271" r:id="rId7"/>
    <p:sldId id="26526" r:id="rId8"/>
    <p:sldId id="26525" r:id="rId9"/>
    <p:sldId id="289" r:id="rId10"/>
    <p:sldId id="26507" r:id="rId11"/>
    <p:sldId id="26523" r:id="rId12"/>
    <p:sldId id="26524" r:id="rId13"/>
    <p:sldId id="26506" r:id="rId14"/>
    <p:sldId id="26513" r:id="rId15"/>
    <p:sldId id="360"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C25A559F-B1DB-14E4-86C7-DB877BD15D7B}" name="Corinne Towns" initials="CT" userId="S::Corinne.Vingerhoed1@det.nsw.edu.au::552e047b-3ad6-49ed-9d6e-f028379f5a0b"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47420-0DFA-482D-8181-43F28B611620}" v="1" dt="2026-02-12T00:23:05.41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0"/>
  </p:normalViewPr>
  <p:slideViewPr>
    <p:cSldViewPr snapToGrid="0">
      <p:cViewPr varScale="1">
        <p:scale>
          <a:sx n="90" d="100"/>
          <a:sy n="90" d="100"/>
        </p:scale>
        <p:origin x="114" y="81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B46617A6-1AF1-4623-9745-E148F6FEB95D}"/>
    <pc:docChg chg="mod">
      <pc:chgData name="Christopher Farlow" userId="1d6e7c80-f391-4c69-991c-b443ceeb1639" providerId="ADAL" clId="{B46617A6-1AF1-4623-9745-E148F6FEB95D}" dt="2026-02-09T03:19:21.819"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C1564-B469-9E61-91AA-51A628A30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A4F8E-372F-79E6-28DC-75635AA55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6DE8C-64A3-86A1-14E2-B617CE3391B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F53CCD7-115E-7B8C-64B0-BA755DDA25A9}"/>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52387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2.0/?ref=openvers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flickr.com/photos/69487319@N00" TargetMode="External"/><Relationship Id="rId5" Type="http://schemas.openxmlformats.org/officeDocument/2006/relationships/hyperlink" Target="https://www.flickr.com/photos/69487319@N00/10585949336"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Pythagoras’ theorem</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Making things</a:t>
            </a:r>
          </a:p>
        </p:txBody>
      </p:sp>
      <p:pic>
        <p:nvPicPr>
          <p:cNvPr id="2" name="Picture 1">
            <a:extLst>
              <a:ext uri="{FF2B5EF4-FFF2-40B4-BE49-F238E27FC236}">
                <a16:creationId xmlns:a16="http://schemas.microsoft.com/office/drawing/2014/main" id="{4E8E8A47-66FF-5836-B7D6-ED52E87C4C9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Pythagoras’ theorem (4)</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Blueprint</a:t>
            </a:r>
          </a:p>
        </p:txBody>
      </p:sp>
      <p:pic>
        <p:nvPicPr>
          <p:cNvPr id="7" name="Picture 6" descr="Blueprint of a structure with a trapezium face. Left-hand side vertical length measures 8 m. Right-hand side vertical length measures 6 m and bottom width measures 7 m.">
            <a:extLst>
              <a:ext uri="{FF2B5EF4-FFF2-40B4-BE49-F238E27FC236}">
                <a16:creationId xmlns:a16="http://schemas.microsoft.com/office/drawing/2014/main" id="{54120833-CCB1-E008-EC99-C9FA2D890FB8}"/>
              </a:ext>
            </a:extLst>
          </p:cNvPr>
          <p:cNvPicPr>
            <a:picLocks noChangeAspect="1"/>
          </p:cNvPicPr>
          <p:nvPr/>
        </p:nvPicPr>
        <p:blipFill>
          <a:blip r:embed="rId2"/>
          <a:stretch>
            <a:fillRect/>
          </a:stretch>
        </p:blipFill>
        <p:spPr>
          <a:xfrm>
            <a:off x="3828748" y="1339000"/>
            <a:ext cx="4534505" cy="5130535"/>
          </a:xfrm>
          <a:prstGeom prst="rect">
            <a:avLst/>
          </a:prstGeom>
        </p:spPr>
      </p:pic>
      <p:pic>
        <p:nvPicPr>
          <p:cNvPr id="15" name="Picture 14" descr="Blueprint of a structure with a trapezium face. Left-hand side vertical length measures 8 m. Right-hand side vertical length measures 6 m and bottom width measures 7 m. A red horizontal line measuring 7 m is parallel to the bottom width, placed where the roof meets the walls to show a right-angled triangle.">
            <a:extLst>
              <a:ext uri="{FF2B5EF4-FFF2-40B4-BE49-F238E27FC236}">
                <a16:creationId xmlns:a16="http://schemas.microsoft.com/office/drawing/2014/main" id="{4636BB01-3A8A-C0F0-C786-BE86F440CC76}"/>
              </a:ext>
            </a:extLst>
          </p:cNvPr>
          <p:cNvPicPr>
            <a:picLocks noChangeAspect="1"/>
          </p:cNvPicPr>
          <p:nvPr/>
        </p:nvPicPr>
        <p:blipFill>
          <a:blip r:embed="rId3"/>
          <a:stretch>
            <a:fillRect/>
          </a:stretch>
        </p:blipFill>
        <p:spPr>
          <a:xfrm>
            <a:off x="3828748" y="1375502"/>
            <a:ext cx="4534505" cy="5094033"/>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Standard Stage 6 Syllabus </a:t>
            </a:r>
            <a:r>
              <a:rPr lang="en-AU" dirty="0">
                <a:effectLst/>
                <a:latin typeface="+mn-lt"/>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know how to use Pythagoras’ theorem to find a missing side of a right-angled triangle.</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explain what side the hypotenuse is.</a:t>
            </a:r>
          </a:p>
          <a:p>
            <a:pPr marL="342900" indent="-342900">
              <a:lnSpc>
                <a:spcPct val="150000"/>
              </a:lnSpc>
              <a:spcAft>
                <a:spcPts val="1200"/>
              </a:spcAft>
              <a:buFont typeface="Arial"/>
              <a:buChar char="•"/>
            </a:pPr>
            <a:r>
              <a:rPr lang="en-AU" sz="2000" dirty="0">
                <a:cs typeface="Arial" panose="020B0604020202020204" pitchFamily="34" charset="0"/>
              </a:rPr>
              <a:t>I can substitute numbers into Pythagoras’ theorem.</a:t>
            </a:r>
          </a:p>
          <a:p>
            <a:pPr marL="342900" indent="-342900">
              <a:lnSpc>
                <a:spcPct val="150000"/>
              </a:lnSpc>
              <a:spcAft>
                <a:spcPts val="1200"/>
              </a:spcAft>
              <a:buFont typeface="Arial"/>
              <a:buChar char="•"/>
            </a:pPr>
            <a:r>
              <a:rPr lang="en-AU" sz="2000" dirty="0">
                <a:cs typeface="Arial" panose="020B0604020202020204" pitchFamily="34" charset="0"/>
              </a:rPr>
              <a:t>I can calculate the length of the hypotenuse using Pythagoras’ theorem.</a:t>
            </a:r>
          </a:p>
          <a:p>
            <a:pPr marL="342900" indent="-342900">
              <a:lnSpc>
                <a:spcPct val="150000"/>
              </a:lnSpc>
              <a:spcAft>
                <a:spcPts val="1200"/>
              </a:spcAft>
              <a:buFont typeface="Arial"/>
              <a:buChar char="•"/>
            </a:pPr>
            <a:r>
              <a:rPr lang="en-AU" sz="2000" dirty="0">
                <a:cs typeface="Arial" panose="020B0604020202020204" pitchFamily="34" charset="0"/>
              </a:rPr>
              <a:t>I can solve an equation to calculate a missing side of a right-angled triangle.</a:t>
            </a:r>
          </a:p>
          <a:p>
            <a:pPr marL="342900" indent="-342900">
              <a:lnSpc>
                <a:spcPct val="150000"/>
              </a:lnSpc>
              <a:spcAft>
                <a:spcPts val="1200"/>
              </a:spcAft>
              <a:buFont typeface="Arial"/>
              <a:buChar char="•"/>
            </a:pPr>
            <a:r>
              <a:rPr lang="en-AU" sz="2000" dirty="0">
                <a:cs typeface="Arial" panose="020B0604020202020204" pitchFamily="34" charset="0"/>
              </a:rPr>
              <a:t>I can calculate the perimeter of shapes involving triangles.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94594-FE8C-A6B4-4488-FD5F45EBC238}"/>
              </a:ext>
            </a:extLst>
          </p:cNvPr>
          <p:cNvSpPr>
            <a:spLocks noGrp="1"/>
          </p:cNvSpPr>
          <p:nvPr>
            <p:ph type="title"/>
          </p:nvPr>
        </p:nvSpPr>
        <p:spPr/>
        <p:txBody>
          <a:bodyPr/>
          <a:lstStyle/>
          <a:p>
            <a:r>
              <a:rPr lang="en-AU" dirty="0">
                <a:latin typeface="+mj-lt"/>
              </a:rPr>
              <a:t>Solving quadratic equations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9B17B18-D7D2-E83C-80AC-FED9B110E8C6}"/>
                  </a:ext>
                </a:extLst>
              </p:cNvPr>
              <p:cNvGraphicFramePr>
                <a:graphicFrameLocks noGrp="1"/>
              </p:cNvGraphicFramePr>
              <p:nvPr>
                <p:extLst>
                  <p:ext uri="{D42A27DB-BD31-4B8C-83A1-F6EECF244321}">
                    <p14:modId xmlns:p14="http://schemas.microsoft.com/office/powerpoint/2010/main" val="1868834623"/>
                  </p:ext>
                </p:extLst>
              </p:nvPr>
            </p:nvGraphicFramePr>
            <p:xfrm>
              <a:off x="359999" y="1694224"/>
              <a:ext cx="4428042" cy="4607999"/>
            </p:xfrm>
            <a:graphic>
              <a:graphicData uri="http://schemas.openxmlformats.org/drawingml/2006/table">
                <a:tbl>
                  <a:tblPr firstRow="1" bandRow="1">
                    <a:tableStyleId>{5A111915-BE36-4E01-A7E5-04B1672EAD32}</a:tableStyleId>
                  </a:tblPr>
                  <a:tblGrid>
                    <a:gridCol w="728085">
                      <a:extLst>
                        <a:ext uri="{9D8B030D-6E8A-4147-A177-3AD203B41FA5}">
                          <a16:colId xmlns:a16="http://schemas.microsoft.com/office/drawing/2014/main" val="2593767508"/>
                        </a:ext>
                      </a:extLst>
                    </a:gridCol>
                    <a:gridCol w="3699957">
                      <a:extLst>
                        <a:ext uri="{9D8B030D-6E8A-4147-A177-3AD203B41FA5}">
                          <a16:colId xmlns:a16="http://schemas.microsoft.com/office/drawing/2014/main" val="284672075"/>
                        </a:ext>
                      </a:extLst>
                    </a:gridCol>
                  </a:tblGrid>
                  <a:tr h="432922">
                    <a:tc>
                      <a:txBody>
                        <a:bodyPr/>
                        <a:lstStyle/>
                        <a:p>
                          <a:r>
                            <a:rPr lang="en-AU" b="0" dirty="0">
                              <a:solidFill>
                                <a:schemeClr val="tx1"/>
                              </a:solidFill>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=16</m:t>
                                </m:r>
                              </m:oMath>
                            </m:oMathPara>
                          </a14:m>
                          <a:endParaRPr lang="en-AU"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9711710"/>
                      </a:ext>
                    </a:extLst>
                  </a:tr>
                  <a:tr h="432922">
                    <a:tc>
                      <a:txBody>
                        <a:bodyPr/>
                        <a:lstStyle/>
                        <a:p>
                          <a:r>
                            <a:rPr lang="en-AU" b="0" dirty="0">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=25</m:t>
                                </m:r>
                              </m:oMath>
                            </m:oMathPara>
                          </a14:m>
                          <a:endParaRPr lang="en-AU"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9134958"/>
                      </a:ext>
                    </a:extLst>
                  </a:tr>
                  <a:tr h="747246">
                    <a:tc>
                      <a:txBody>
                        <a:bodyPr/>
                        <a:lstStyle/>
                        <a:p>
                          <a:r>
                            <a:rPr lang="en-AU" b="0" dirty="0">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=18</m:t>
                                </m:r>
                              </m:oMath>
                            </m:oMathPara>
                          </a14:m>
                          <a:endParaRPr lang="en-AU"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882242"/>
                      </a:ext>
                    </a:extLst>
                  </a:tr>
                  <a:tr h="747246">
                    <a:tc>
                      <a:txBody>
                        <a:bodyPr/>
                        <a:lstStyle/>
                        <a:p>
                          <a:r>
                            <a:rPr lang="en-AU" b="0" dirty="0">
                              <a:latin typeface="+mn-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5</m:t>
                                    </m:r>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=45</m:t>
                                </m:r>
                              </m:oMath>
                            </m:oMathPara>
                          </a14:m>
                          <a:endParaRPr lang="en-AU"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260362"/>
                      </a:ext>
                    </a:extLst>
                  </a:tr>
                  <a:tr h="432922">
                    <a:tc>
                      <a:txBody>
                        <a:bodyPr/>
                        <a:lstStyle/>
                        <a:p>
                          <a:r>
                            <a:rPr lang="en-AU" b="0" dirty="0">
                              <a:latin typeface="+mn-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=−4</m:t>
                                </m:r>
                              </m:oMath>
                            </m:oMathPara>
                          </a14:m>
                          <a:endParaRPr lang="en-AU"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479609"/>
                      </a:ext>
                    </a:extLst>
                  </a:tr>
                  <a:tr h="1067495">
                    <a:tc>
                      <a:txBody>
                        <a:bodyPr/>
                        <a:lstStyle/>
                        <a:p>
                          <a:r>
                            <a:rPr lang="en-AU" b="0" dirty="0">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+4=20</m:t>
                                </m:r>
                              </m:oMath>
                            </m:oMathPara>
                          </a14:m>
                          <a:endParaRPr lang="en-AU"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019511"/>
                      </a:ext>
                    </a:extLst>
                  </a:tr>
                  <a:tr h="747246">
                    <a:tc>
                      <a:txBody>
                        <a:bodyPr/>
                        <a:lstStyle/>
                        <a:p>
                          <a:r>
                            <a:rPr lang="en-AU" b="0" dirty="0">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3</m:t>
                                    </m:r>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+2=35</m:t>
                                </m:r>
                              </m:oMath>
                            </m:oMathPara>
                          </a14:m>
                          <a:endParaRPr lang="en-AU"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696956"/>
                      </a:ext>
                    </a:extLst>
                  </a:tr>
                </a:tbl>
              </a:graphicData>
            </a:graphic>
          </p:graphicFrame>
        </mc:Choice>
        <mc:Fallback xmlns="">
          <p:graphicFrame>
            <p:nvGraphicFramePr>
              <p:cNvPr id="6" name="Table 5">
                <a:extLst>
                  <a:ext uri="{FF2B5EF4-FFF2-40B4-BE49-F238E27FC236}">
                    <a16:creationId xmlns:a16="http://schemas.microsoft.com/office/drawing/2014/main" id="{09B17B18-D7D2-E83C-80AC-FED9B110E8C6}"/>
                  </a:ext>
                </a:extLst>
              </p:cNvPr>
              <p:cNvGraphicFramePr>
                <a:graphicFrameLocks noGrp="1"/>
              </p:cNvGraphicFramePr>
              <p:nvPr>
                <p:extLst>
                  <p:ext uri="{D42A27DB-BD31-4B8C-83A1-F6EECF244321}">
                    <p14:modId xmlns:p14="http://schemas.microsoft.com/office/powerpoint/2010/main" val="1868834623"/>
                  </p:ext>
                </p:extLst>
              </p:nvPr>
            </p:nvGraphicFramePr>
            <p:xfrm>
              <a:off x="359999" y="1694224"/>
              <a:ext cx="4428042" cy="4607999"/>
            </p:xfrm>
            <a:graphic>
              <a:graphicData uri="http://schemas.openxmlformats.org/drawingml/2006/table">
                <a:tbl>
                  <a:tblPr firstRow="1" bandRow="1">
                    <a:tableStyleId>{5A111915-BE36-4E01-A7E5-04B1672EAD32}</a:tableStyleId>
                  </a:tblPr>
                  <a:tblGrid>
                    <a:gridCol w="728085">
                      <a:extLst>
                        <a:ext uri="{9D8B030D-6E8A-4147-A177-3AD203B41FA5}">
                          <a16:colId xmlns:a16="http://schemas.microsoft.com/office/drawing/2014/main" val="2593767508"/>
                        </a:ext>
                      </a:extLst>
                    </a:gridCol>
                    <a:gridCol w="3699957">
                      <a:extLst>
                        <a:ext uri="{9D8B030D-6E8A-4147-A177-3AD203B41FA5}">
                          <a16:colId xmlns:a16="http://schemas.microsoft.com/office/drawing/2014/main" val="284672075"/>
                        </a:ext>
                      </a:extLst>
                    </a:gridCol>
                  </a:tblGrid>
                  <a:tr h="432922">
                    <a:tc>
                      <a:txBody>
                        <a:bodyPr/>
                        <a:lstStyle/>
                        <a:p>
                          <a:r>
                            <a:rPr lang="en-AU" b="0" dirty="0">
                              <a:solidFill>
                                <a:schemeClr val="tx1"/>
                              </a:solidFill>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5" t="-2941" r="-342" b="-973529"/>
                          </a:stretch>
                        </a:blipFill>
                      </a:tcPr>
                    </a:tc>
                    <a:extLst>
                      <a:ext uri="{0D108BD9-81ED-4DB2-BD59-A6C34878D82A}">
                        <a16:rowId xmlns:a16="http://schemas.microsoft.com/office/drawing/2014/main" val="779711710"/>
                      </a:ext>
                    </a:extLst>
                  </a:tr>
                  <a:tr h="432922">
                    <a:tc>
                      <a:txBody>
                        <a:bodyPr/>
                        <a:lstStyle/>
                        <a:p>
                          <a:r>
                            <a:rPr lang="en-AU" b="0" dirty="0">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5" t="-102941" r="-342" b="-873529"/>
                          </a:stretch>
                        </a:blipFill>
                      </a:tcPr>
                    </a:tc>
                    <a:extLst>
                      <a:ext uri="{0D108BD9-81ED-4DB2-BD59-A6C34878D82A}">
                        <a16:rowId xmlns:a16="http://schemas.microsoft.com/office/drawing/2014/main" val="519134958"/>
                      </a:ext>
                    </a:extLst>
                  </a:tr>
                  <a:tr h="747246">
                    <a:tc>
                      <a:txBody>
                        <a:bodyPr/>
                        <a:lstStyle/>
                        <a:p>
                          <a:r>
                            <a:rPr lang="en-AU" b="0" dirty="0">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5" t="-116949" r="-342" b="-403390"/>
                          </a:stretch>
                        </a:blipFill>
                      </a:tcPr>
                    </a:tc>
                    <a:extLst>
                      <a:ext uri="{0D108BD9-81ED-4DB2-BD59-A6C34878D82A}">
                        <a16:rowId xmlns:a16="http://schemas.microsoft.com/office/drawing/2014/main" val="1221882242"/>
                      </a:ext>
                    </a:extLst>
                  </a:tr>
                  <a:tr h="747246">
                    <a:tc>
                      <a:txBody>
                        <a:bodyPr/>
                        <a:lstStyle/>
                        <a:p>
                          <a:r>
                            <a:rPr lang="en-AU" b="0" dirty="0">
                              <a:latin typeface="+mn-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5" t="-216949" r="-342" b="-303390"/>
                          </a:stretch>
                        </a:blipFill>
                      </a:tcPr>
                    </a:tc>
                    <a:extLst>
                      <a:ext uri="{0D108BD9-81ED-4DB2-BD59-A6C34878D82A}">
                        <a16:rowId xmlns:a16="http://schemas.microsoft.com/office/drawing/2014/main" val="3213260362"/>
                      </a:ext>
                    </a:extLst>
                  </a:tr>
                  <a:tr h="432922">
                    <a:tc>
                      <a:txBody>
                        <a:bodyPr/>
                        <a:lstStyle/>
                        <a:p>
                          <a:r>
                            <a:rPr lang="en-AU" b="0" dirty="0">
                              <a:latin typeface="+mn-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5" t="-534286" r="-342" b="-411429"/>
                          </a:stretch>
                        </a:blipFill>
                      </a:tcPr>
                    </a:tc>
                    <a:extLst>
                      <a:ext uri="{0D108BD9-81ED-4DB2-BD59-A6C34878D82A}">
                        <a16:rowId xmlns:a16="http://schemas.microsoft.com/office/drawing/2014/main" val="2288479609"/>
                      </a:ext>
                    </a:extLst>
                  </a:tr>
                  <a:tr h="1067495">
                    <a:tc>
                      <a:txBody>
                        <a:bodyPr/>
                        <a:lstStyle/>
                        <a:p>
                          <a:r>
                            <a:rPr lang="en-AU" b="0" dirty="0">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5" t="-264286" r="-342" b="-71429"/>
                          </a:stretch>
                        </a:blipFill>
                      </a:tcPr>
                    </a:tc>
                    <a:extLst>
                      <a:ext uri="{0D108BD9-81ED-4DB2-BD59-A6C34878D82A}">
                        <a16:rowId xmlns:a16="http://schemas.microsoft.com/office/drawing/2014/main" val="3931019511"/>
                      </a:ext>
                    </a:extLst>
                  </a:tr>
                  <a:tr h="747246">
                    <a:tc>
                      <a:txBody>
                        <a:bodyPr/>
                        <a:lstStyle/>
                        <a:p>
                          <a:r>
                            <a:rPr lang="en-AU" b="0" dirty="0">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5" t="-518644" r="-342" b="-1695"/>
                          </a:stretch>
                        </a:blipFill>
                      </a:tcPr>
                    </a:tc>
                    <a:extLst>
                      <a:ext uri="{0D108BD9-81ED-4DB2-BD59-A6C34878D82A}">
                        <a16:rowId xmlns:a16="http://schemas.microsoft.com/office/drawing/2014/main" val="42946969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E70CBC8-0EB5-CCE0-8EE1-B0FDD886E88C}"/>
                  </a:ext>
                </a:extLst>
              </p:cNvPr>
              <p:cNvGraphicFramePr>
                <a:graphicFrameLocks noGrp="1"/>
              </p:cNvGraphicFramePr>
              <p:nvPr>
                <p:extLst>
                  <p:ext uri="{D42A27DB-BD31-4B8C-83A1-F6EECF244321}">
                    <p14:modId xmlns:p14="http://schemas.microsoft.com/office/powerpoint/2010/main" val="2419109846"/>
                  </p:ext>
                </p:extLst>
              </p:nvPr>
            </p:nvGraphicFramePr>
            <p:xfrm>
              <a:off x="5750510" y="1694224"/>
              <a:ext cx="3699957" cy="4607999"/>
            </p:xfrm>
            <a:graphic>
              <a:graphicData uri="http://schemas.openxmlformats.org/drawingml/2006/table">
                <a:tbl>
                  <a:tblPr firstRow="1" bandRow="1">
                    <a:tableStyleId>{5A111915-BE36-4E01-A7E5-04B1672EAD32}</a:tableStyleId>
                  </a:tblPr>
                  <a:tblGrid>
                    <a:gridCol w="3699957">
                      <a:extLst>
                        <a:ext uri="{9D8B030D-6E8A-4147-A177-3AD203B41FA5}">
                          <a16:colId xmlns:a16="http://schemas.microsoft.com/office/drawing/2014/main" val="3594371900"/>
                        </a:ext>
                      </a:extLst>
                    </a:gridCol>
                  </a:tblGrid>
                  <a:tr h="432922">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=±4</m:t>
                                </m:r>
                              </m:oMath>
                            </m:oMathPara>
                          </a14:m>
                          <a:endParaRPr lang="en-AU"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373834"/>
                      </a:ext>
                    </a:extLst>
                  </a:tr>
                  <a:tr h="43292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=±5</m:t>
                                </m:r>
                              </m:oMath>
                            </m:oMathPara>
                          </a14:m>
                          <a:endParaRPr lang="en-AU"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92326"/>
                      </a:ext>
                    </a:extLst>
                  </a:tr>
                  <a:tr h="74724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=9</m:t>
                                </m:r>
                              </m:oMath>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=±3</m:t>
                                </m:r>
                              </m:oMath>
                            </m:oMathPara>
                          </a14:m>
                          <a:endParaRPr lang="en-AU"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150871"/>
                      </a:ext>
                    </a:extLst>
                  </a:tr>
                  <a:tr h="74724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=9</m:t>
                                </m:r>
                              </m:oMath>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=±3</m:t>
                                </m:r>
                              </m:oMath>
                            </m:oMathPara>
                          </a14:m>
                          <a:endParaRPr lang="en-AU"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064325"/>
                      </a:ext>
                    </a:extLst>
                  </a:tr>
                  <a:tr h="432922">
                    <a:tc>
                      <a:txBody>
                        <a:bodyPr/>
                        <a:lstStyle/>
                        <a:p>
                          <a:pPr algn="ctr"/>
                          <a:r>
                            <a:rPr lang="en-AU" b="0" dirty="0">
                              <a:latin typeface="+mn-lt"/>
                            </a:rPr>
                            <a:t>No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2782292"/>
                      </a:ext>
                    </a:extLst>
                  </a:tr>
                  <a:tr h="106749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=16</m:t>
                                </m:r>
                              </m:oMath>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=±4</m:t>
                                </m:r>
                              </m:oMath>
                            </m:oMathPara>
                          </a14:m>
                          <a:endParaRPr lang="en-AU"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515382"/>
                      </a:ext>
                    </a:extLst>
                  </a:tr>
                  <a:tr h="74724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=33</m:t>
                                </m:r>
                              </m:oMath>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=±11</m:t>
                                </m:r>
                              </m:oMath>
                            </m:oMathPara>
                          </a14:m>
                          <a:endParaRPr lang="en-AU"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461989"/>
                      </a:ext>
                    </a:extLst>
                  </a:tr>
                </a:tbl>
              </a:graphicData>
            </a:graphic>
          </p:graphicFrame>
        </mc:Choice>
        <mc:Fallback xmlns="">
          <p:graphicFrame>
            <p:nvGraphicFramePr>
              <p:cNvPr id="7" name="Table 6">
                <a:extLst>
                  <a:ext uri="{FF2B5EF4-FFF2-40B4-BE49-F238E27FC236}">
                    <a16:creationId xmlns:a16="http://schemas.microsoft.com/office/drawing/2014/main" id="{EE70CBC8-0EB5-CCE0-8EE1-B0FDD886E88C}"/>
                  </a:ext>
                </a:extLst>
              </p:cNvPr>
              <p:cNvGraphicFramePr>
                <a:graphicFrameLocks noGrp="1"/>
              </p:cNvGraphicFramePr>
              <p:nvPr>
                <p:extLst>
                  <p:ext uri="{D42A27DB-BD31-4B8C-83A1-F6EECF244321}">
                    <p14:modId xmlns:p14="http://schemas.microsoft.com/office/powerpoint/2010/main" val="2419109846"/>
                  </p:ext>
                </p:extLst>
              </p:nvPr>
            </p:nvGraphicFramePr>
            <p:xfrm>
              <a:off x="5750510" y="1694224"/>
              <a:ext cx="3699957" cy="4607999"/>
            </p:xfrm>
            <a:graphic>
              <a:graphicData uri="http://schemas.openxmlformats.org/drawingml/2006/table">
                <a:tbl>
                  <a:tblPr firstRow="1" bandRow="1">
                    <a:tableStyleId>{5A111915-BE36-4E01-A7E5-04B1672EAD32}</a:tableStyleId>
                  </a:tblPr>
                  <a:tblGrid>
                    <a:gridCol w="3699957">
                      <a:extLst>
                        <a:ext uri="{9D8B030D-6E8A-4147-A177-3AD203B41FA5}">
                          <a16:colId xmlns:a16="http://schemas.microsoft.com/office/drawing/2014/main" val="3594371900"/>
                        </a:ext>
                      </a:extLst>
                    </a:gridCol>
                  </a:tblGrid>
                  <a:tr h="432922">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2941" r="-341" b="-973529"/>
                          </a:stretch>
                        </a:blipFill>
                      </a:tcPr>
                    </a:tc>
                    <a:extLst>
                      <a:ext uri="{0D108BD9-81ED-4DB2-BD59-A6C34878D82A}">
                        <a16:rowId xmlns:a16="http://schemas.microsoft.com/office/drawing/2014/main" val="943373834"/>
                      </a:ext>
                    </a:extLst>
                  </a:tr>
                  <a:tr h="432922">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102941" r="-341" b="-873529"/>
                          </a:stretch>
                        </a:blipFill>
                      </a:tcPr>
                    </a:tc>
                    <a:extLst>
                      <a:ext uri="{0D108BD9-81ED-4DB2-BD59-A6C34878D82A}">
                        <a16:rowId xmlns:a16="http://schemas.microsoft.com/office/drawing/2014/main" val="208992326"/>
                      </a:ext>
                    </a:extLst>
                  </a:tr>
                  <a:tr h="747246">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116949" r="-341" b="-403390"/>
                          </a:stretch>
                        </a:blipFill>
                      </a:tcPr>
                    </a:tc>
                    <a:extLst>
                      <a:ext uri="{0D108BD9-81ED-4DB2-BD59-A6C34878D82A}">
                        <a16:rowId xmlns:a16="http://schemas.microsoft.com/office/drawing/2014/main" val="1541150871"/>
                      </a:ext>
                    </a:extLst>
                  </a:tr>
                  <a:tr h="747246">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216949" r="-341" b="-303390"/>
                          </a:stretch>
                        </a:blipFill>
                      </a:tcPr>
                    </a:tc>
                    <a:extLst>
                      <a:ext uri="{0D108BD9-81ED-4DB2-BD59-A6C34878D82A}">
                        <a16:rowId xmlns:a16="http://schemas.microsoft.com/office/drawing/2014/main" val="3338064325"/>
                      </a:ext>
                    </a:extLst>
                  </a:tr>
                  <a:tr h="432922">
                    <a:tc>
                      <a:txBody>
                        <a:bodyPr/>
                        <a:lstStyle/>
                        <a:p>
                          <a:pPr algn="ctr"/>
                          <a:r>
                            <a:rPr lang="en-AU" b="0" dirty="0">
                              <a:latin typeface="+mn-lt"/>
                            </a:rPr>
                            <a:t>No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2782292"/>
                      </a:ext>
                    </a:extLst>
                  </a:tr>
                  <a:tr h="106749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264286" r="-341" b="-71429"/>
                          </a:stretch>
                        </a:blipFill>
                      </a:tcPr>
                    </a:tc>
                    <a:extLst>
                      <a:ext uri="{0D108BD9-81ED-4DB2-BD59-A6C34878D82A}">
                        <a16:rowId xmlns:a16="http://schemas.microsoft.com/office/drawing/2014/main" val="3591515382"/>
                      </a:ext>
                    </a:extLst>
                  </a:tr>
                  <a:tr h="747246">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518644" r="-341" b="-1695"/>
                          </a:stretch>
                        </a:blipFill>
                      </a:tcPr>
                    </a:tc>
                    <a:extLst>
                      <a:ext uri="{0D108BD9-81ED-4DB2-BD59-A6C34878D82A}">
                        <a16:rowId xmlns:a16="http://schemas.microsoft.com/office/drawing/2014/main" val="327461989"/>
                      </a:ext>
                    </a:extLst>
                  </a:tr>
                </a:tbl>
              </a:graphicData>
            </a:graphic>
          </p:graphicFrame>
        </mc:Fallback>
      </mc:AlternateContent>
      <p:sp>
        <p:nvSpPr>
          <p:cNvPr id="8" name="Speech Bubble: Rectangle with Corners Rounded 7">
            <a:extLst>
              <a:ext uri="{FF2B5EF4-FFF2-40B4-BE49-F238E27FC236}">
                <a16:creationId xmlns:a16="http://schemas.microsoft.com/office/drawing/2014/main" id="{30CBDB82-861E-6E72-6BB1-CFA4D626ED21}"/>
              </a:ext>
            </a:extLst>
          </p:cNvPr>
          <p:cNvSpPr/>
          <p:nvPr/>
        </p:nvSpPr>
        <p:spPr>
          <a:xfrm>
            <a:off x="9781674" y="1515978"/>
            <a:ext cx="2261937" cy="1913021"/>
          </a:xfrm>
          <a:prstGeom prst="wedgeRoundRectCallout">
            <a:avLst>
              <a:gd name="adj1" fmla="val -72961"/>
              <a:gd name="adj2" fmla="val -204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Why are there 2 solutions for each equation?</a:t>
            </a:r>
          </a:p>
        </p:txBody>
      </p:sp>
      <p:sp>
        <p:nvSpPr>
          <p:cNvPr id="10" name="Speech Bubble: Rectangle with Corners Rounded 9">
            <a:extLst>
              <a:ext uri="{FF2B5EF4-FFF2-40B4-BE49-F238E27FC236}">
                <a16:creationId xmlns:a16="http://schemas.microsoft.com/office/drawing/2014/main" id="{B76F9503-3EE8-7E8E-80E6-CF81341AFD92}"/>
              </a:ext>
            </a:extLst>
          </p:cNvPr>
          <p:cNvSpPr/>
          <p:nvPr/>
        </p:nvSpPr>
        <p:spPr>
          <a:xfrm>
            <a:off x="9781674" y="4279231"/>
            <a:ext cx="2261937" cy="1913021"/>
          </a:xfrm>
          <a:prstGeom prst="wedgeRoundRectCallout">
            <a:avLst>
              <a:gd name="adj1" fmla="val -80940"/>
              <a:gd name="adj2" fmla="val -512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Why are there no solutions for this one?</a:t>
            </a:r>
          </a:p>
        </p:txBody>
      </p:sp>
      <p:sp>
        <p:nvSpPr>
          <p:cNvPr id="2" name="Slide Number Placeholder 1">
            <a:extLst>
              <a:ext uri="{FF2B5EF4-FFF2-40B4-BE49-F238E27FC236}">
                <a16:creationId xmlns:a16="http://schemas.microsoft.com/office/drawing/2014/main" id="{DAFF279D-4C92-9409-BF94-6C8CE9A8B8C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7749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89BE7-0335-668A-D7A8-5ABB311EEA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679BB8-730C-F47F-A11F-1D4022F29852}"/>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37974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Wall frame</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How do we check this frame is standing at </a:t>
                </a:r>
                <a14:m>
                  <m:oMath xmlns:m="http://schemas.openxmlformats.org/officeDocument/2006/math">
                    <m:r>
                      <a:rPr lang="en-AU" b="0" i="1" smtClean="0">
                        <a:latin typeface="Cambria Math" panose="02040503050406030204" pitchFamily="18" charset="0"/>
                      </a:rPr>
                      <m:t>90°</m:t>
                    </m:r>
                  </m:oMath>
                </a14:m>
                <a:r>
                  <a:rPr lang="en-AU" dirty="0">
                    <a:latin typeface="+mj-lt"/>
                  </a:rPr>
                  <a:t>?</a:t>
                </a:r>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6" t="-6897" b="-44828"/>
                </a:stretch>
              </a:blipFill>
            </p:spPr>
            <p:txBody>
              <a:bodyPr/>
              <a:lstStyle/>
              <a:p>
                <a:r>
                  <a:rPr lang="en-US">
                    <a:noFill/>
                  </a:rPr>
                  <a:t> </a:t>
                </a:r>
              </a:p>
            </p:txBody>
          </p:sp>
        </mc:Fallback>
      </mc:AlternateContent>
      <p:grpSp>
        <p:nvGrpSpPr>
          <p:cNvPr id="5" name="Group 4" descr="Wooden frame from the wall of a house with a small right angled triangle drawn between the vertical of the frame, horizontal of the ground. The triangle measures 3cm high, 4 cm wide and diagonal is 5cm.">
            <a:extLst>
              <a:ext uri="{FF2B5EF4-FFF2-40B4-BE49-F238E27FC236}">
                <a16:creationId xmlns:a16="http://schemas.microsoft.com/office/drawing/2014/main" id="{428D0671-295A-FB12-A3F3-70E03E2DB785}"/>
              </a:ext>
            </a:extLst>
          </p:cNvPr>
          <p:cNvGrpSpPr/>
          <p:nvPr/>
        </p:nvGrpSpPr>
        <p:grpSpPr>
          <a:xfrm>
            <a:off x="3037840" y="1668920"/>
            <a:ext cx="6116320" cy="4569460"/>
            <a:chOff x="3037840" y="1668920"/>
            <a:chExt cx="6116320" cy="4569460"/>
          </a:xfrm>
        </p:grpSpPr>
        <p:pic>
          <p:nvPicPr>
            <p:cNvPr id="2" name="Picture 1" descr="Wooden frame for the wall of a house. A small triangle is drawn between the vertical of the frame and the horizontal of the ground. The triangle has height of 3cm length of 4 cm and diagonal of 5cm.">
              <a:extLst>
                <a:ext uri="{FF2B5EF4-FFF2-40B4-BE49-F238E27FC236}">
                  <a16:creationId xmlns:a16="http://schemas.microsoft.com/office/drawing/2014/main" id="{EA916A06-BED2-5641-EEC2-D0EAADCDFF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7840" y="1668920"/>
              <a:ext cx="6116320" cy="4569460"/>
            </a:xfrm>
            <a:prstGeom prst="rect">
              <a:avLst/>
            </a:prstGeom>
            <a:noFill/>
            <a:ln>
              <a:noFill/>
            </a:ln>
          </p:spPr>
        </p:pic>
        <p:grpSp>
          <p:nvGrpSpPr>
            <p:cNvPr id="24" name="Group 23">
              <a:extLst>
                <a:ext uri="{FF2B5EF4-FFF2-40B4-BE49-F238E27FC236}">
                  <a16:creationId xmlns:a16="http://schemas.microsoft.com/office/drawing/2014/main" id="{A95EA786-0B49-5BE4-3731-8C182D85A492}"/>
                </a:ext>
              </a:extLst>
            </p:cNvPr>
            <p:cNvGrpSpPr/>
            <p:nvPr/>
          </p:nvGrpSpPr>
          <p:grpSpPr>
            <a:xfrm>
              <a:off x="3441302" y="4946935"/>
              <a:ext cx="1157509" cy="1000000"/>
              <a:chOff x="3441302" y="4946935"/>
              <a:chExt cx="1157509" cy="1000000"/>
            </a:xfrm>
          </p:grpSpPr>
          <p:cxnSp>
            <p:nvCxnSpPr>
              <p:cNvPr id="10" name="Straight Connector 9">
                <a:extLst>
                  <a:ext uri="{FF2B5EF4-FFF2-40B4-BE49-F238E27FC236}">
                    <a16:creationId xmlns:a16="http://schemas.microsoft.com/office/drawing/2014/main" id="{05EEA0B5-AFA3-1728-9E90-544D12D135B8}"/>
                  </a:ext>
                </a:extLst>
              </p:cNvPr>
              <p:cNvCxnSpPr>
                <a:cxnSpLocks/>
              </p:cNvCxnSpPr>
              <p:nvPr/>
            </p:nvCxnSpPr>
            <p:spPr>
              <a:xfrm flipH="1">
                <a:off x="3491883" y="5495278"/>
                <a:ext cx="500109" cy="14796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FA8910-7F33-EAC0-AE4A-A44C2DD194EE}"/>
                  </a:ext>
                </a:extLst>
              </p:cNvPr>
              <p:cNvCxnSpPr>
                <a:cxnSpLocks/>
              </p:cNvCxnSpPr>
              <p:nvPr/>
            </p:nvCxnSpPr>
            <p:spPr>
              <a:xfrm flipV="1">
                <a:off x="3991992" y="5104659"/>
                <a:ext cx="0" cy="42169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58A7FA-9B42-2D9B-601F-25B0ECF887C6}"/>
                  </a:ext>
                </a:extLst>
              </p:cNvPr>
              <p:cNvCxnSpPr>
                <a:cxnSpLocks/>
              </p:cNvCxnSpPr>
              <p:nvPr/>
            </p:nvCxnSpPr>
            <p:spPr>
              <a:xfrm flipH="1">
                <a:off x="3491882" y="5104659"/>
                <a:ext cx="500110" cy="53858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45F62A-68BB-4DAE-D55B-81A9001B637C}"/>
                  </a:ext>
                </a:extLst>
              </p:cNvPr>
              <p:cNvSpPr txBox="1"/>
              <p:nvPr/>
            </p:nvSpPr>
            <p:spPr>
              <a:xfrm rot="20684444">
                <a:off x="3611048" y="5640448"/>
                <a:ext cx="494073" cy="306487"/>
              </a:xfrm>
              <a:prstGeom prst="rect">
                <a:avLst/>
              </a:prstGeom>
              <a:solidFill>
                <a:schemeClr val="bg1"/>
              </a:solidFill>
            </p:spPr>
            <p:txBody>
              <a:bodyPr wrap="none" lIns="0" tIns="0" rIns="0" bIns="0" rtlCol="0">
                <a:noAutofit/>
              </a:bodyPr>
              <a:lstStyle/>
              <a:p>
                <a:pPr algn="l"/>
                <a:r>
                  <a:rPr lang="en-AU" sz="1800" dirty="0"/>
                  <a:t>4 cm</a:t>
                </a:r>
              </a:p>
            </p:txBody>
          </p:sp>
          <p:sp>
            <p:nvSpPr>
              <p:cNvPr id="22" name="TextBox 21">
                <a:extLst>
                  <a:ext uri="{FF2B5EF4-FFF2-40B4-BE49-F238E27FC236}">
                    <a16:creationId xmlns:a16="http://schemas.microsoft.com/office/drawing/2014/main" id="{3429DC95-39A7-E521-D805-EBB00176E13B}"/>
                  </a:ext>
                </a:extLst>
              </p:cNvPr>
              <p:cNvSpPr txBox="1"/>
              <p:nvPr/>
            </p:nvSpPr>
            <p:spPr>
              <a:xfrm>
                <a:off x="4104738" y="5162260"/>
                <a:ext cx="494073" cy="306487"/>
              </a:xfrm>
              <a:prstGeom prst="rect">
                <a:avLst/>
              </a:prstGeom>
              <a:solidFill>
                <a:schemeClr val="bg1"/>
              </a:solidFill>
            </p:spPr>
            <p:txBody>
              <a:bodyPr wrap="none" lIns="0" tIns="0" rIns="0" bIns="0" rtlCol="0">
                <a:noAutofit/>
              </a:bodyPr>
              <a:lstStyle/>
              <a:p>
                <a:pPr algn="l"/>
                <a:r>
                  <a:rPr lang="en-AU" sz="1800" dirty="0"/>
                  <a:t>3 cm</a:t>
                </a:r>
              </a:p>
            </p:txBody>
          </p:sp>
          <p:sp>
            <p:nvSpPr>
              <p:cNvPr id="23" name="TextBox 22">
                <a:extLst>
                  <a:ext uri="{FF2B5EF4-FFF2-40B4-BE49-F238E27FC236}">
                    <a16:creationId xmlns:a16="http://schemas.microsoft.com/office/drawing/2014/main" id="{3E7DE43C-D70D-6B24-8845-C2BF459A98F4}"/>
                  </a:ext>
                </a:extLst>
              </p:cNvPr>
              <p:cNvSpPr txBox="1"/>
              <p:nvPr/>
            </p:nvSpPr>
            <p:spPr>
              <a:xfrm rot="18844516">
                <a:off x="3347509" y="5040728"/>
                <a:ext cx="494073" cy="306487"/>
              </a:xfrm>
              <a:prstGeom prst="rect">
                <a:avLst/>
              </a:prstGeom>
              <a:solidFill>
                <a:schemeClr val="bg1"/>
              </a:solidFill>
            </p:spPr>
            <p:txBody>
              <a:bodyPr wrap="none" lIns="0" tIns="0" rIns="0" bIns="0" rtlCol="0">
                <a:noAutofit/>
              </a:bodyPr>
              <a:lstStyle/>
              <a:p>
                <a:pPr algn="l"/>
                <a:r>
                  <a:rPr lang="en-AU" sz="1800" dirty="0"/>
                  <a:t>5 cm</a:t>
                </a:r>
              </a:p>
            </p:txBody>
          </p:sp>
        </p:grpSp>
      </p:grpSp>
      <p:sp>
        <p:nvSpPr>
          <p:cNvPr id="6" name="TextBox 5">
            <a:extLst>
              <a:ext uri="{FF2B5EF4-FFF2-40B4-BE49-F238E27FC236}">
                <a16:creationId xmlns:a16="http://schemas.microsoft.com/office/drawing/2014/main" id="{9078B5DB-2789-B11F-E0DD-0770A708A932}"/>
              </a:ext>
            </a:extLst>
          </p:cNvPr>
          <p:cNvSpPr txBox="1"/>
          <p:nvPr/>
        </p:nvSpPr>
        <p:spPr>
          <a:xfrm>
            <a:off x="3037840" y="6351919"/>
            <a:ext cx="6094562" cy="261610"/>
          </a:xfrm>
          <a:prstGeom prst="rect">
            <a:avLst/>
          </a:prstGeom>
          <a:noFill/>
        </p:spPr>
        <p:txBody>
          <a:bodyPr wrap="square">
            <a:spAutoFit/>
          </a:bodyPr>
          <a:lstStyle/>
          <a:p>
            <a:r>
              <a:rPr lang="en-AU" sz="1050" b="0" i="0" dirty="0">
                <a:effectLst/>
              </a:rPr>
              <a:t>"</a:t>
            </a:r>
            <a:r>
              <a:rPr lang="en-AU" sz="1050" b="0" i="0" dirty="0">
                <a:solidFill>
                  <a:srgbClr val="E5C428"/>
                </a:solidFill>
                <a:effectLst/>
                <a:hlinkClick r:id="rId5"/>
              </a:rPr>
              <a:t>Back wall framing</a:t>
            </a:r>
            <a:r>
              <a:rPr lang="en-AU" sz="1050" b="0" i="0" dirty="0">
                <a:effectLst/>
              </a:rPr>
              <a:t>" by </a:t>
            </a:r>
            <a:r>
              <a:rPr lang="en-AU" sz="1050" b="0" i="0" dirty="0">
                <a:solidFill>
                  <a:srgbClr val="E5C428"/>
                </a:solidFill>
                <a:effectLst/>
                <a:hlinkClick r:id="rId6"/>
              </a:rPr>
              <a:t>Marshmallow</a:t>
            </a:r>
            <a:r>
              <a:rPr lang="en-AU" sz="1050" b="0" i="0" dirty="0">
                <a:solidFill>
                  <a:srgbClr val="F7F7F7"/>
                </a:solidFill>
                <a:effectLst/>
              </a:rPr>
              <a:t> </a:t>
            </a:r>
            <a:r>
              <a:rPr lang="en-AU" sz="1050" b="0" i="0" dirty="0">
                <a:effectLst/>
              </a:rPr>
              <a:t>is licensed under </a:t>
            </a:r>
            <a:r>
              <a:rPr lang="en-AU" sz="1050" b="0" i="0" dirty="0">
                <a:solidFill>
                  <a:srgbClr val="E5C428"/>
                </a:solidFill>
                <a:effectLst/>
                <a:hlinkClick r:id="rId7"/>
              </a:rPr>
              <a:t>CC BY 2.0</a:t>
            </a:r>
            <a:r>
              <a:rPr lang="en-AU" sz="1050" b="0" i="0" dirty="0">
                <a:solidFill>
                  <a:srgbClr val="F7F7F7"/>
                </a:solidFill>
                <a:effectLst/>
              </a:rPr>
              <a:t>.</a:t>
            </a:r>
            <a:endParaRPr lang="en-AU" sz="1050"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Pythagoras’ theorem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54000" y="2515504"/>
                <a:ext cx="11484000" cy="2945921"/>
              </a:xfrm>
            </p:spPr>
            <p:txBody>
              <a:bodyPr/>
              <a:lstStyle/>
              <a:p>
                <a:pPr algn="ctr"/>
                <a:r>
                  <a:rPr lang="en-AU" sz="7200" dirty="0">
                    <a:latin typeface="+mn-lt"/>
                  </a:rPr>
                  <a:t> </a:t>
                </a:r>
                <a14:m>
                  <m:oMath xmlns:m="http://schemas.openxmlformats.org/officeDocument/2006/math">
                    <m:sSup>
                      <m:sSupPr>
                        <m:ctrlPr>
                          <a:rPr lang="en-AU" sz="7200" b="0" i="1" smtClean="0">
                            <a:latin typeface="Cambria Math" panose="02040503050406030204" pitchFamily="18" charset="0"/>
                          </a:rPr>
                        </m:ctrlPr>
                      </m:sSupPr>
                      <m:e>
                        <m:r>
                          <m:rPr>
                            <m:sty m:val="p"/>
                          </m:rPr>
                          <a:rPr lang="en-AU" sz="7200" b="0" i="0" smtClean="0">
                            <a:latin typeface="Cambria Math" panose="02040503050406030204" pitchFamily="18" charset="0"/>
                          </a:rPr>
                          <m:t>c</m:t>
                        </m:r>
                      </m:e>
                      <m:sup>
                        <m:r>
                          <a:rPr lang="en-AU" sz="7200" b="0" i="0" smtClean="0">
                            <a:latin typeface="Cambria Math" panose="02040503050406030204" pitchFamily="18" charset="0"/>
                          </a:rPr>
                          <m:t>2</m:t>
                        </m:r>
                      </m:sup>
                    </m:sSup>
                    <m:r>
                      <a:rPr lang="en-AU" sz="7200" b="0" i="0" smtClean="0">
                        <a:latin typeface="Cambria Math" panose="02040503050406030204" pitchFamily="18" charset="0"/>
                      </a:rPr>
                      <m:t>=</m:t>
                    </m:r>
                    <m:sSup>
                      <m:sSupPr>
                        <m:ctrlPr>
                          <a:rPr lang="en-AU" sz="7200" b="0" i="1" smtClean="0">
                            <a:latin typeface="Cambria Math" panose="02040503050406030204" pitchFamily="18" charset="0"/>
                          </a:rPr>
                        </m:ctrlPr>
                      </m:sSupPr>
                      <m:e>
                        <m:r>
                          <a:rPr lang="en-AU" sz="7200" b="0" i="1" smtClean="0">
                            <a:latin typeface="Cambria Math" panose="02040503050406030204" pitchFamily="18" charset="0"/>
                          </a:rPr>
                          <m:t>𝑎</m:t>
                        </m:r>
                      </m:e>
                      <m:sup>
                        <m:r>
                          <a:rPr lang="en-AU" sz="7200" b="0" i="1" smtClean="0">
                            <a:latin typeface="Cambria Math" panose="02040503050406030204" pitchFamily="18" charset="0"/>
                          </a:rPr>
                          <m:t>2</m:t>
                        </m:r>
                      </m:sup>
                    </m:sSup>
                    <m:r>
                      <a:rPr lang="en-AU" sz="7200" b="0" i="1" smtClean="0">
                        <a:latin typeface="Cambria Math" panose="02040503050406030204" pitchFamily="18" charset="0"/>
                      </a:rPr>
                      <m:t>+</m:t>
                    </m:r>
                    <m:sSup>
                      <m:sSupPr>
                        <m:ctrlPr>
                          <a:rPr lang="en-AU" sz="7200" b="0" i="1" smtClean="0">
                            <a:latin typeface="Cambria Math" panose="02040503050406030204" pitchFamily="18" charset="0"/>
                          </a:rPr>
                        </m:ctrlPr>
                      </m:sSupPr>
                      <m:e>
                        <m:r>
                          <a:rPr lang="en-AU" sz="7200" b="0" i="1" smtClean="0">
                            <a:latin typeface="Cambria Math" panose="02040503050406030204" pitchFamily="18" charset="0"/>
                          </a:rPr>
                          <m:t>𝑏</m:t>
                        </m:r>
                      </m:e>
                      <m:sup>
                        <m:r>
                          <a:rPr lang="en-AU" sz="7200" b="0" i="1" smtClean="0">
                            <a:latin typeface="Cambria Math" panose="02040503050406030204" pitchFamily="18" charset="0"/>
                          </a:rPr>
                          <m:t>2</m:t>
                        </m:r>
                      </m:sup>
                    </m:sSup>
                  </m:oMath>
                </a14:m>
                <a:endParaRPr lang="en-AU" sz="7200"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54000" y="2515504"/>
                <a:ext cx="11484000" cy="2945921"/>
              </a:xfr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BC11C-60B7-01DE-E56B-FFB592534824}"/>
              </a:ext>
            </a:extLst>
          </p:cNvPr>
          <p:cNvSpPr>
            <a:spLocks noGrp="1"/>
          </p:cNvSpPr>
          <p:nvPr>
            <p:ph type="title"/>
          </p:nvPr>
        </p:nvSpPr>
        <p:spPr/>
        <p:txBody>
          <a:bodyPr/>
          <a:lstStyle/>
          <a:p>
            <a:r>
              <a:rPr lang="en-AU" dirty="0">
                <a:latin typeface="+mj-lt"/>
              </a:rPr>
              <a:t>Pythagoras’ theorem (2)</a:t>
            </a:r>
          </a:p>
        </p:txBody>
      </p:sp>
      <p:sp>
        <p:nvSpPr>
          <p:cNvPr id="4" name="Text Placeholder 3">
            <a:extLst>
              <a:ext uri="{FF2B5EF4-FFF2-40B4-BE49-F238E27FC236}">
                <a16:creationId xmlns:a16="http://schemas.microsoft.com/office/drawing/2014/main" id="{667225F0-D3D1-127D-6D23-1832F35073A9}"/>
              </a:ext>
            </a:extLst>
          </p:cNvPr>
          <p:cNvSpPr>
            <a:spLocks noGrp="1"/>
          </p:cNvSpPr>
          <p:nvPr>
            <p:ph type="body" sz="quarter" idx="18"/>
          </p:nvPr>
        </p:nvSpPr>
        <p:spPr/>
        <p:txBody>
          <a:bodyPr/>
          <a:lstStyle/>
          <a:p>
            <a:r>
              <a:rPr lang="en-AU" dirty="0">
                <a:latin typeface="+mj-lt"/>
              </a:rPr>
              <a:t>Finding the hypotenuse (image not to scale)</a:t>
            </a:r>
          </a:p>
        </p:txBody>
      </p:sp>
      <p:pic>
        <p:nvPicPr>
          <p:cNvPr id="9" name="Graphic 8" descr="A right-angled triangle with sides measuring 60 mm and 80 mm. The hypotenuse is unknown.">
            <a:extLst>
              <a:ext uri="{FF2B5EF4-FFF2-40B4-BE49-F238E27FC236}">
                <a16:creationId xmlns:a16="http://schemas.microsoft.com/office/drawing/2014/main" id="{D2CD0C8D-3EFF-5BAB-FD34-EC6F64A743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3832" y="1456414"/>
            <a:ext cx="5081587" cy="5401586"/>
          </a:xfrm>
          <a:prstGeom prst="rect">
            <a:avLst/>
          </a:prstGeom>
        </p:spPr>
      </p:pic>
      <p:sp>
        <p:nvSpPr>
          <p:cNvPr id="2" name="Slide Number Placeholder 1">
            <a:extLst>
              <a:ext uri="{FF2B5EF4-FFF2-40B4-BE49-F238E27FC236}">
                <a16:creationId xmlns:a16="http://schemas.microsoft.com/office/drawing/2014/main" id="{2BDF3C42-D351-FB77-DB3B-A7C38EFFB3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6BA3DA8-9CE3-96E0-6437-C05350F19F66}"/>
                  </a:ext>
                </a:extLst>
              </p:cNvPr>
              <p:cNvSpPr txBox="1"/>
              <p:nvPr/>
            </p:nvSpPr>
            <p:spPr>
              <a:xfrm>
                <a:off x="7074247" y="1944755"/>
                <a:ext cx="1812577" cy="278916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𝑐</m:t>
                          </m:r>
                        </m:e>
                        <m:sup>
                          <m:r>
                            <a:rPr lang="en-AU" sz="2000" b="0" i="1" smtClean="0">
                              <a:latin typeface="Cambria Math" panose="02040503050406030204" pitchFamily="18" charset="0"/>
                            </a:rPr>
                            <m:t>2</m:t>
                          </m:r>
                        </m:sup>
                      </m:sSup>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𝑎</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2</m:t>
                          </m:r>
                        </m:sup>
                      </m:sSup>
                    </m:oMath>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𝑐</m:t>
                          </m:r>
                        </m:e>
                        <m:sup>
                          <m:r>
                            <a:rPr lang="en-AU" sz="2000" i="1">
                              <a:latin typeface="Cambria Math" panose="02040503050406030204" pitchFamily="18" charset="0"/>
                            </a:rPr>
                            <m:t>2</m:t>
                          </m:r>
                        </m:sup>
                      </m:sSup>
                      <m:r>
                        <m:rPr>
                          <m:aln/>
                        </m:rP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b="0" i="1" smtClean="0">
                              <a:latin typeface="Cambria Math" panose="02040503050406030204" pitchFamily="18" charset="0"/>
                            </a:rPr>
                            <m:t>60</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b="0" i="1" smtClean="0">
                              <a:latin typeface="Cambria Math" panose="02040503050406030204" pitchFamily="18" charset="0"/>
                            </a:rPr>
                            <m:t>80</m:t>
                          </m:r>
                        </m:e>
                        <m:sup>
                          <m:r>
                            <a:rPr lang="en-AU" sz="2000" i="1">
                              <a:latin typeface="Cambria Math" panose="02040503050406030204" pitchFamily="18" charset="0"/>
                            </a:rPr>
                            <m:t>2</m:t>
                          </m:r>
                        </m:sup>
                      </m:sSup>
                    </m:oMath>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𝑐</m:t>
                          </m:r>
                        </m:e>
                        <m:sup>
                          <m:r>
                            <a:rPr lang="en-AU" sz="2000" i="1">
                              <a:latin typeface="Cambria Math" panose="02040503050406030204" pitchFamily="18" charset="0"/>
                            </a:rPr>
                            <m:t>2</m:t>
                          </m:r>
                        </m:sup>
                      </m:sSup>
                      <m:r>
                        <m:rPr>
                          <m:aln/>
                        </m:rPr>
                        <a:rPr lang="en-AU" sz="2000" i="1">
                          <a:latin typeface="Cambria Math" panose="02040503050406030204" pitchFamily="18" charset="0"/>
                        </a:rPr>
                        <m:t>=</m:t>
                      </m:r>
                      <m:r>
                        <a:rPr lang="en-AU" sz="2000" b="0" i="1" smtClean="0">
                          <a:latin typeface="Cambria Math" panose="02040503050406030204" pitchFamily="18" charset="0"/>
                        </a:rPr>
                        <m:t>10000</m:t>
                      </m:r>
                    </m:oMath>
                    <m:oMath xmlns:m="http://schemas.openxmlformats.org/officeDocument/2006/math">
                      <m:r>
                        <a:rPr lang="en-AU" sz="2000" b="0" i="1" smtClean="0">
                          <a:latin typeface="Cambria Math" panose="02040503050406030204" pitchFamily="18" charset="0"/>
                        </a:rPr>
                        <m:t>𝑐</m:t>
                      </m:r>
                      <m:r>
                        <m:rPr>
                          <m:aln/>
                        </m:rPr>
                        <a:rPr lang="en-AU" sz="2000" b="0" i="1" smtClean="0">
                          <a:latin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10000</m:t>
                          </m:r>
                        </m:e>
                      </m:rad>
                    </m:oMath>
                    <m:oMath xmlns:m="http://schemas.openxmlformats.org/officeDocument/2006/math">
                      <m:r>
                        <a:rPr lang="en-AU" sz="2000" b="0" i="1" smtClean="0">
                          <a:latin typeface="Cambria Math" panose="02040503050406030204" pitchFamily="18" charset="0"/>
                        </a:rPr>
                        <m:t>𝑐</m:t>
                      </m:r>
                      <m:r>
                        <m:rPr>
                          <m:aln/>
                        </m:rPr>
                        <a:rPr lang="en-AU" sz="2000" b="0" i="1" smtClean="0">
                          <a:latin typeface="Cambria Math" panose="02040503050406030204" pitchFamily="18" charset="0"/>
                        </a:rPr>
                        <m:t>=</m:t>
                      </m:r>
                      <m:r>
                        <a:rPr lang="en-AU" sz="2000" b="0" i="1" smtClean="0">
                          <a:latin typeface="Cambria Math" panose="02040503050406030204" pitchFamily="18" charset="0"/>
                        </a:rPr>
                        <m:t>±100</m:t>
                      </m:r>
                    </m:oMath>
                    <m:oMath xmlns:m="http://schemas.openxmlformats.org/officeDocument/2006/math">
                      <m:r>
                        <a:rPr lang="en-AU" sz="2000" b="0" i="1" smtClean="0">
                          <a:latin typeface="Cambria Math" panose="02040503050406030204" pitchFamily="18" charset="0"/>
                        </a:rPr>
                        <m:t>𝑐</m:t>
                      </m:r>
                      <m:r>
                        <m:rPr>
                          <m:aln/>
                        </m:rPr>
                        <a:rPr lang="en-AU" sz="2000" b="0" i="1" smtClean="0">
                          <a:latin typeface="Cambria Math" panose="02040503050406030204" pitchFamily="18" charset="0"/>
                        </a:rPr>
                        <m:t>=</m:t>
                      </m:r>
                      <m:r>
                        <a:rPr lang="en-AU" sz="2000" b="0" i="1" smtClean="0">
                          <a:latin typeface="Cambria Math" panose="02040503050406030204" pitchFamily="18" charset="0"/>
                        </a:rPr>
                        <m:t>100 </m:t>
                      </m:r>
                      <m:r>
                        <m:rPr>
                          <m:nor/>
                        </m:rPr>
                        <a:rPr lang="en-AU" sz="2000" b="0" i="0" smtClean="0"/>
                        <m:t>mm</m:t>
                      </m:r>
                    </m:oMath>
                  </m:oMathPara>
                </a14:m>
                <a:endParaRPr lang="en-AU" sz="2000" dirty="0"/>
              </a:p>
            </p:txBody>
          </p:sp>
        </mc:Choice>
        <mc:Fallback xmlns="">
          <p:sp>
            <p:nvSpPr>
              <p:cNvPr id="5" name="TextBox 4">
                <a:extLst>
                  <a:ext uri="{FF2B5EF4-FFF2-40B4-BE49-F238E27FC236}">
                    <a16:creationId xmlns:a16="http://schemas.microsoft.com/office/drawing/2014/main" id="{16BA3DA8-9CE3-96E0-6437-C05350F19F66}"/>
                  </a:ext>
                </a:extLst>
              </p:cNvPr>
              <p:cNvSpPr txBox="1">
                <a:spLocks noRot="1" noChangeAspect="1" noMove="1" noResize="1" noEditPoints="1" noAdjustHandles="1" noChangeArrowheads="1" noChangeShapeType="1" noTextEdit="1"/>
              </p:cNvSpPr>
              <p:nvPr/>
            </p:nvSpPr>
            <p:spPr>
              <a:xfrm>
                <a:off x="7074247" y="1944755"/>
                <a:ext cx="1812577" cy="2789169"/>
              </a:xfrm>
              <a:prstGeom prst="rect">
                <a:avLst/>
              </a:prstGeom>
              <a:blipFill>
                <a:blip r:embed="rId4"/>
                <a:stretch>
                  <a:fillRect b="-4091"/>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26303026-40D5-A592-EBEC-9B09224BB599}"/>
              </a:ext>
            </a:extLst>
          </p:cNvPr>
          <p:cNvSpPr/>
          <p:nvPr/>
        </p:nvSpPr>
        <p:spPr>
          <a:xfrm>
            <a:off x="9110870" y="4512365"/>
            <a:ext cx="2875721" cy="1709530"/>
          </a:xfrm>
          <a:prstGeom prst="wedgeRoundRectCallout">
            <a:avLst>
              <a:gd name="adj1" fmla="val -72216"/>
              <a:gd name="adj2" fmla="val -696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do we dismiss the negative answer?</a:t>
            </a:r>
          </a:p>
        </p:txBody>
      </p:sp>
    </p:spTree>
    <p:extLst>
      <p:ext uri="{BB962C8B-B14F-4D97-AF65-F5344CB8AC3E}">
        <p14:creationId xmlns:p14="http://schemas.microsoft.com/office/powerpoint/2010/main" val="335111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AFB6-6CBF-4FA1-2A8D-3FA7E59C7A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88701E-0FFA-A160-E047-05DF06F5B345}"/>
              </a:ext>
            </a:extLst>
          </p:cNvPr>
          <p:cNvSpPr>
            <a:spLocks noGrp="1"/>
          </p:cNvSpPr>
          <p:nvPr>
            <p:ph type="title"/>
          </p:nvPr>
        </p:nvSpPr>
        <p:spPr/>
        <p:txBody>
          <a:bodyPr/>
          <a:lstStyle/>
          <a:p>
            <a:r>
              <a:rPr lang="en-AU" dirty="0">
                <a:latin typeface="+mj-lt"/>
              </a:rPr>
              <a:t>Pythagoras’ theorem (3)</a:t>
            </a:r>
          </a:p>
        </p:txBody>
      </p:sp>
      <p:sp>
        <p:nvSpPr>
          <p:cNvPr id="4" name="Text Placeholder 3">
            <a:extLst>
              <a:ext uri="{FF2B5EF4-FFF2-40B4-BE49-F238E27FC236}">
                <a16:creationId xmlns:a16="http://schemas.microsoft.com/office/drawing/2014/main" id="{A78F2DEC-9EAB-FF1D-4217-01A4CE1BC4F4}"/>
              </a:ext>
            </a:extLst>
          </p:cNvPr>
          <p:cNvSpPr>
            <a:spLocks noGrp="1"/>
          </p:cNvSpPr>
          <p:nvPr>
            <p:ph type="body" sz="quarter" idx="18"/>
          </p:nvPr>
        </p:nvSpPr>
        <p:spPr/>
        <p:txBody>
          <a:bodyPr/>
          <a:lstStyle/>
          <a:p>
            <a:r>
              <a:rPr lang="en-AU" dirty="0">
                <a:latin typeface="+mj-lt"/>
              </a:rPr>
              <a:t>Finding a shorter side (image not to scale)</a:t>
            </a:r>
          </a:p>
        </p:txBody>
      </p:sp>
      <p:pic>
        <p:nvPicPr>
          <p:cNvPr id="9" name="Picture 8" descr="A right-angled triangle. The hypotenuse is 80 mm and the length of one of the other sides is 60 mm. The length of the third side is unknown.">
            <a:extLst>
              <a:ext uri="{FF2B5EF4-FFF2-40B4-BE49-F238E27FC236}">
                <a16:creationId xmlns:a16="http://schemas.microsoft.com/office/drawing/2014/main" id="{D14CBD3F-0510-DF54-4AEB-0307E4C7EC69}"/>
              </a:ext>
            </a:extLst>
          </p:cNvPr>
          <p:cNvPicPr>
            <a:picLocks noChangeAspect="1"/>
          </p:cNvPicPr>
          <p:nvPr/>
        </p:nvPicPr>
        <p:blipFill>
          <a:blip r:embed="rId2"/>
          <a:stretch>
            <a:fillRect/>
          </a:stretch>
        </p:blipFill>
        <p:spPr>
          <a:xfrm>
            <a:off x="0" y="1729267"/>
            <a:ext cx="6446956" cy="4542466"/>
          </a:xfrm>
          <a:prstGeom prst="rect">
            <a:avLst/>
          </a:prstGeom>
        </p:spPr>
      </p:pic>
      <p:sp>
        <p:nvSpPr>
          <p:cNvPr id="2" name="Slide Number Placeholder 1">
            <a:extLst>
              <a:ext uri="{FF2B5EF4-FFF2-40B4-BE49-F238E27FC236}">
                <a16:creationId xmlns:a16="http://schemas.microsoft.com/office/drawing/2014/main" id="{99D6A04A-0EF7-D2E2-FBCC-FA439B4001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84DEC9-67C8-5187-823E-620A9778BF7E}"/>
                  </a:ext>
                </a:extLst>
              </p:cNvPr>
              <p:cNvSpPr txBox="1"/>
              <p:nvPr/>
            </p:nvSpPr>
            <p:spPr>
              <a:xfrm>
                <a:off x="7074248" y="1944755"/>
                <a:ext cx="3231802" cy="284631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𝑐</m:t>
                          </m:r>
                        </m:e>
                        <m:sup>
                          <m:r>
                            <a:rPr lang="en-AU" sz="2000" b="0" i="1" smtClean="0">
                              <a:latin typeface="Cambria Math" panose="02040503050406030204" pitchFamily="18" charset="0"/>
                            </a:rPr>
                            <m:t>2</m:t>
                          </m:r>
                        </m:sup>
                      </m:sSup>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𝑎</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2</m:t>
                          </m:r>
                        </m:sup>
                      </m:sSup>
                    </m:oMath>
                    <m:oMath xmlns:m="http://schemas.openxmlformats.org/officeDocument/2006/math">
                      <m:sSup>
                        <m:sSupPr>
                          <m:ctrlPr>
                            <a:rPr lang="en-AU" sz="2000" i="1">
                              <a:latin typeface="Cambria Math" panose="02040503050406030204" pitchFamily="18" charset="0"/>
                            </a:rPr>
                          </m:ctrlPr>
                        </m:sSupPr>
                        <m:e>
                          <m:r>
                            <a:rPr lang="en-AU" sz="2000" b="0" i="1" smtClean="0">
                              <a:latin typeface="Cambria Math" panose="02040503050406030204" pitchFamily="18" charset="0"/>
                            </a:rPr>
                            <m:t>80</m:t>
                          </m:r>
                        </m:e>
                        <m:sup>
                          <m:r>
                            <a:rPr lang="en-AU" sz="2000" i="1">
                              <a:latin typeface="Cambria Math" panose="02040503050406030204" pitchFamily="18" charset="0"/>
                            </a:rPr>
                            <m:t>2</m:t>
                          </m:r>
                        </m:sup>
                      </m:sSup>
                      <m:r>
                        <m:rPr>
                          <m:aln/>
                        </m:rP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b="0" i="1" smtClean="0">
                              <a:latin typeface="Cambria Math" panose="02040503050406030204" pitchFamily="18" charset="0"/>
                            </a:rPr>
                            <m:t>60</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b="0" i="1" smtClean="0">
                              <a:latin typeface="Cambria Math" panose="02040503050406030204" pitchFamily="18" charset="0"/>
                            </a:rPr>
                            <m:t>𝑏</m:t>
                          </m:r>
                        </m:e>
                        <m:sup>
                          <m:r>
                            <a:rPr lang="en-AU" sz="2000" i="1">
                              <a:latin typeface="Cambria Math" panose="02040503050406030204" pitchFamily="18" charset="0"/>
                            </a:rPr>
                            <m:t>2</m:t>
                          </m:r>
                        </m:sup>
                      </m:sSup>
                    </m:oMath>
                    <m:oMath xmlns:m="http://schemas.openxmlformats.org/officeDocument/2006/math">
                      <m:sSup>
                        <m:sSupPr>
                          <m:ctrlPr>
                            <a:rPr lang="en-AU" sz="2000" i="1">
                              <a:latin typeface="Cambria Math" panose="02040503050406030204" pitchFamily="18" charset="0"/>
                            </a:rPr>
                          </m:ctrlPr>
                        </m:sSupPr>
                        <m:e>
                          <m:r>
                            <a:rPr lang="en-AU" sz="2000" b="0" i="1" smtClean="0">
                              <a:latin typeface="Cambria Math" panose="02040503050406030204" pitchFamily="18" charset="0"/>
                            </a:rPr>
                            <m:t>80</m:t>
                          </m:r>
                        </m:e>
                        <m:sup>
                          <m:r>
                            <a:rPr lang="en-AU" sz="2000" i="1">
                              <a:latin typeface="Cambria Math" panose="02040503050406030204" pitchFamily="18" charset="0"/>
                            </a:rPr>
                            <m:t>2</m:t>
                          </m:r>
                        </m:sup>
                      </m:sSup>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60</m:t>
                          </m:r>
                        </m:e>
                        <m:sup>
                          <m:r>
                            <a:rPr lang="en-AU" sz="2000" b="0" i="1" smtClean="0">
                              <a:latin typeface="Cambria Math" panose="02040503050406030204" pitchFamily="18" charset="0"/>
                            </a:rPr>
                            <m:t>2</m:t>
                          </m:r>
                        </m:sup>
                      </m:sSup>
                      <m:r>
                        <m:rPr>
                          <m:aln/>
                        </m:rPr>
                        <a:rPr lang="en-AU" sz="2000" i="1">
                          <a:latin typeface="Cambria Math" panose="02040503050406030204" pitchFamily="18" charset="0"/>
                        </a:rPr>
                        <m:t>=</m:t>
                      </m:r>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2</m:t>
                          </m:r>
                        </m:sup>
                      </m:sSup>
                    </m:oMath>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2</m:t>
                          </m:r>
                        </m:sup>
                      </m:sSup>
                      <m:r>
                        <m:rPr>
                          <m:aln/>
                        </m:rPr>
                        <a:rPr lang="en-AU" sz="2000" b="0" i="1" smtClean="0">
                          <a:latin typeface="Cambria Math" panose="02040503050406030204" pitchFamily="18" charset="0"/>
                        </a:rPr>
                        <m:t>=</m:t>
                      </m:r>
                      <m:r>
                        <a:rPr lang="en-AU" sz="2000" b="0" i="1" smtClean="0">
                          <a:latin typeface="Cambria Math" panose="02040503050406030204" pitchFamily="18" charset="0"/>
                        </a:rPr>
                        <m:t>2800</m:t>
                      </m:r>
                    </m:oMath>
                    <m:oMath xmlns:m="http://schemas.openxmlformats.org/officeDocument/2006/math">
                      <m:r>
                        <a:rPr lang="en-AU" sz="2000" b="0" i="1" smtClean="0">
                          <a:latin typeface="Cambria Math" panose="02040503050406030204" pitchFamily="18" charset="0"/>
                        </a:rPr>
                        <m:t>𝑏</m:t>
                      </m:r>
                      <m:r>
                        <m:rPr>
                          <m:aln/>
                        </m:rPr>
                        <a:rPr lang="en-AU" sz="2000" b="0" i="1" smtClean="0">
                          <a:latin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2800</m:t>
                          </m:r>
                        </m:e>
                      </m:rad>
                    </m:oMath>
                    <m:oMath xmlns:m="http://schemas.openxmlformats.org/officeDocument/2006/math">
                      <m:r>
                        <a:rPr lang="en-AU" sz="2000" b="0" i="1" smtClean="0">
                          <a:latin typeface="Cambria Math" panose="02040503050406030204" pitchFamily="18" charset="0"/>
                        </a:rPr>
                        <m:t>𝑏</m:t>
                      </m:r>
                      <m:r>
                        <m:rPr>
                          <m:aln/>
                        </m:rPr>
                        <a:rPr lang="en-AU" sz="2000" b="0" i="1" smtClean="0">
                          <a:latin typeface="Cambria Math" panose="02040503050406030204" pitchFamily="18" charset="0"/>
                        </a:rPr>
                        <m:t>=</m:t>
                      </m:r>
                      <m:r>
                        <a:rPr lang="en-AU" sz="2000" b="0" i="1" smtClean="0">
                          <a:latin typeface="Cambria Math" panose="02040503050406030204" pitchFamily="18" charset="0"/>
                        </a:rPr>
                        <m:t>±52.</m:t>
                      </m:r>
                      <m:r>
                        <a:rPr lang="en-AU" sz="2000" b="0" i="1" smtClean="0">
                          <a:latin typeface="Cambria Math" panose="02040503050406030204" pitchFamily="18" charset="0"/>
                          <a:ea typeface="Cambria Math" panose="02040503050406030204" pitchFamily="18" charset="0"/>
                        </a:rPr>
                        <m:t>915</m:t>
                      </m:r>
                    </m:oMath>
                    <m:oMath xmlns:m="http://schemas.openxmlformats.org/officeDocument/2006/math">
                      <m:r>
                        <a:rPr lang="en-AU" sz="2000" b="0" i="1" smtClean="0">
                          <a:latin typeface="Cambria Math" panose="02040503050406030204" pitchFamily="18" charset="0"/>
                        </a:rPr>
                        <m:t>𝑏</m:t>
                      </m:r>
                      <m:r>
                        <m:rPr>
                          <m:aln/>
                        </m:rPr>
                        <a:rPr lang="en-AU" sz="2000" b="0" i="1" smtClean="0">
                          <a:latin typeface="Cambria Math" panose="02040503050406030204" pitchFamily="18" charset="0"/>
                        </a:rPr>
                        <m:t>=</m:t>
                      </m:r>
                      <m:r>
                        <a:rPr lang="en-AU" sz="2000" b="0" i="1" smtClean="0">
                          <a:latin typeface="Cambria Math" panose="02040503050406030204" pitchFamily="18" charset="0"/>
                        </a:rPr>
                        <m:t>52.9 </m:t>
                      </m:r>
                      <m:r>
                        <m:rPr>
                          <m:nor/>
                        </m:rPr>
                        <a:rPr lang="en-AU" sz="2000" b="0" i="0" smtClean="0">
                          <a:latin typeface="Cambria Math" panose="02040503050406030204" pitchFamily="18" charset="0"/>
                        </a:rPr>
                        <m:t>mm</m:t>
                      </m:r>
                    </m:oMath>
                  </m:oMathPara>
                </a14:m>
                <a:endParaRPr lang="en-AU" sz="2000" dirty="0"/>
              </a:p>
            </p:txBody>
          </p:sp>
        </mc:Choice>
        <mc:Fallback xmlns="">
          <p:sp>
            <p:nvSpPr>
              <p:cNvPr id="5" name="TextBox 4">
                <a:extLst>
                  <a:ext uri="{FF2B5EF4-FFF2-40B4-BE49-F238E27FC236}">
                    <a16:creationId xmlns:a16="http://schemas.microsoft.com/office/drawing/2014/main" id="{B384DEC9-67C8-5187-823E-620A9778BF7E}"/>
                  </a:ext>
                </a:extLst>
              </p:cNvPr>
              <p:cNvSpPr txBox="1">
                <a:spLocks noRot="1" noChangeAspect="1" noMove="1" noResize="1" noEditPoints="1" noAdjustHandles="1" noChangeArrowheads="1" noChangeShapeType="1" noTextEdit="1"/>
              </p:cNvSpPr>
              <p:nvPr/>
            </p:nvSpPr>
            <p:spPr>
              <a:xfrm>
                <a:off x="7074248" y="1944755"/>
                <a:ext cx="3231802" cy="2846319"/>
              </a:xfrm>
              <a:prstGeom prst="rect">
                <a:avLst/>
              </a:prstGeom>
              <a:blipFill>
                <a:blip r:embed="rId3"/>
                <a:stretch>
                  <a:fillRect b="-10493"/>
                </a:stretch>
              </a:blipFill>
            </p:spPr>
            <p:txBody>
              <a:bodyPr/>
              <a:lstStyle/>
              <a:p>
                <a:r>
                  <a:rPr lang="en-AU">
                    <a:noFill/>
                  </a:rPr>
                  <a:t> </a:t>
                </a:r>
              </a:p>
            </p:txBody>
          </p:sp>
        </mc:Fallback>
      </mc:AlternateContent>
    </p:spTree>
    <p:extLst>
      <p:ext uri="{BB962C8B-B14F-4D97-AF65-F5344CB8AC3E}">
        <p14:creationId xmlns:p14="http://schemas.microsoft.com/office/powerpoint/2010/main" val="19501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BE5D91E2-E9E4-49E0-A03D-36EDB5AC9E9F}">
  <ds:schemaRefs>
    <ds:schemaRef ds:uri="http://schemas.microsoft.com/sharepoint/v3/contenttype/forms"/>
  </ds:schemaRefs>
</ds:datastoreItem>
</file>

<file path=customXml/itemProps2.xml><?xml version="1.0" encoding="utf-8"?>
<ds:datastoreItem xmlns:ds="http://schemas.openxmlformats.org/officeDocument/2006/customXml" ds:itemID="{8138E996-DF9F-4206-8305-95A5A82C7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A201D6-D997-482C-B45A-3A1E6CD22914}">
  <ds:schemaRef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9191b990-ddf9-46cb-8ffe-20db9d3a58aa"/>
    <ds:schemaRef ds:uri="95386ad3-46d6-4eb6-bbc1-9b19b13a5756"/>
  </ds:schemaRefs>
</ds:datastoreItem>
</file>

<file path=docProps/app.xml><?xml version="1.0" encoding="utf-8"?>
<Properties xmlns="http://schemas.openxmlformats.org/officeDocument/2006/extended-properties" xmlns:vt="http://schemas.openxmlformats.org/officeDocument/2006/docPropsVTypes">
  <Template/>
  <TotalTime>1</TotalTime>
  <Words>953</Words>
  <Application>Microsoft Office PowerPoint</Application>
  <PresentationFormat>Widescreen</PresentationFormat>
  <Paragraphs>95</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Cambria Math</vt:lpstr>
      <vt:lpstr>Calibri</vt:lpstr>
      <vt:lpstr>Arial</vt:lpstr>
      <vt:lpstr>Public Sans</vt:lpstr>
      <vt:lpstr>NSWG Corporate</vt:lpstr>
      <vt:lpstr>Pythagoras’ theorem</vt:lpstr>
      <vt:lpstr>Learning intentions and success criteria</vt:lpstr>
      <vt:lpstr>Retrieval practice</vt:lpstr>
      <vt:lpstr>Solving quadratic equations</vt:lpstr>
      <vt:lpstr>Activating prior knowledge</vt:lpstr>
      <vt:lpstr>Wall frame</vt:lpstr>
      <vt:lpstr>Pythagoras’ theorem (1)</vt:lpstr>
      <vt:lpstr>Pythagoras’ theorem (2)</vt:lpstr>
      <vt:lpstr>Pythagoras’ theorem (3)</vt:lpstr>
      <vt:lpstr>Connecting learning</vt:lpstr>
      <vt:lpstr>Pythagoras’ theorem (4)</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Pythagoras' theorem, Unit 3, Stage 6</dc:title>
  <dc:subject/>
  <dc:creator>NSW Department of Education</dc:creator>
  <cp:keywords/>
  <dc:description/>
  <dcterms:created xsi:type="dcterms:W3CDTF">2026-02-09T03:18:40Z</dcterms:created>
  <dcterms:modified xsi:type="dcterms:W3CDTF">2026-02-12T00:24:03Z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2026-02-09T03:19:21Z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686511f7-70a6-46bc-9a82-aec22c177da1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