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20"/>
  </p:notesMasterIdLst>
  <p:handoutMasterIdLst>
    <p:handoutMasterId r:id="rId21"/>
  </p:handoutMasterIdLst>
  <p:sldIdLst>
    <p:sldId id="26505" r:id="rId5"/>
    <p:sldId id="26383" r:id="rId6"/>
    <p:sldId id="271" r:id="rId7"/>
    <p:sldId id="289" r:id="rId8"/>
    <p:sldId id="26528" r:id="rId9"/>
    <p:sldId id="26506" r:id="rId10"/>
    <p:sldId id="26524" r:id="rId11"/>
    <p:sldId id="26510" r:id="rId12"/>
    <p:sldId id="26509" r:id="rId13"/>
    <p:sldId id="26512" r:id="rId14"/>
    <p:sldId id="26526" r:id="rId15"/>
    <p:sldId id="26527" r:id="rId16"/>
    <p:sldId id="26511" r:id="rId17"/>
    <p:sldId id="360" r:id="rId18"/>
    <p:sldId id="361" r:id="rId19"/>
  </p:sldIdLst>
  <p:sldSz cx="12192000" cy="6858000"/>
  <p:notesSz cx="6858000" cy="9144000"/>
  <p:embeddedFontLst>
    <p:embeddedFont>
      <p:font typeface="Cambria Math" panose="02040503050406030204" pitchFamily="18" charset="0"/>
      <p:regular r:id="rId22"/>
    </p:embeddedFont>
    <p:embeddedFont>
      <p:font typeface="Public Sans" pitchFamily="2" charset="0"/>
      <p:regular r:id="rId23"/>
      <p:bold r:id="rId24"/>
      <p:italic r:id="rId25"/>
      <p:boldItalic r:id="rId2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C217C917-583C-E77D-B579-6E8946FFDC11}" name="Sam Houda" initials="SH" userId="S::samantha.houda1@det.nsw.edu.au::8177d86a-8cc2-4537-942b-686d9dda63ce" providerId="AD"/>
  <p188:author id="{4F1CB63D-989B-4ED3-C689-6E27F710C353}" name="Jennifer Smith" initials="JS" userId="S::JENNIFER.DOBOS@det.nsw.edu.au::7f9e27fc-fd2b-4362-b070-705aa97fa997" providerId="AD"/>
  <p188:author id="{9047118B-CCB4-430C-128B-B090A5BD5112}" name="John Anderson" initials="JA" userId="S::john.anderson69@det.nsw.edu.au::4665f8d5-4493-45a3-b249-2f437f25244d" providerId="AD"/>
  <p188:author id="{C461638E-F1F5-7186-9758-0B4A52497F93}" name="Meagan Rodda" initials="MR" userId="S::Meagan.Rodda@det.nsw.edu.au::efecb8de-290d-42b5-96ee-00df0648c086" providerId="AD"/>
  <p188:author id="{C25A559F-B1DB-14E4-86C7-DB877BD15D7B}" name="Corinne Towns" initials="CT" userId="S::Corinne.Vingerhoed1@det.nsw.edu.au::552e047b-3ad6-49ed-9d6e-f028379f5a0b" providerId="AD"/>
  <p188:author id="{A29880FB-22F1-2FCE-171F-45F93F7D7947}" name="Christopher Farlow" initials="CF" userId="S::Christopher.Farlow2@det.nsw.edu.au::1d6e7c80-f391-4c69-991c-b443ceeb163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F4FFA-36C3-49A9-AC83-AC540FBB232A}" v="1" dt="2025-11-21T00:27:56.056"/>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83"/>
    <p:restoredTop sz="82227" autoAdjust="0"/>
  </p:normalViewPr>
  <p:slideViewPr>
    <p:cSldViewPr snapToGrid="0">
      <p:cViewPr varScale="1">
        <p:scale>
          <a:sx n="103" d="100"/>
          <a:sy n="103" d="100"/>
        </p:scale>
        <p:origin x="120" y="162"/>
      </p:cViewPr>
      <p:guideLst>
        <p:guide orient="horz" pos="2160"/>
        <p:guide pos="3863"/>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21/11/2025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04T04:07:39.430"/>
    </inkml:context>
    <inkml:brush xml:id="br0">
      <inkml:brushProperty name="width" value="0.35" units="cm"/>
      <inkml:brushProperty name="height" value="0.35" units="cm"/>
      <inkml:brushProperty name="color" value="#FFFFFF"/>
    </inkml:brush>
  </inkml:definitions>
  <inkml:trace contextRef="#ctx0" brushRef="#br0">1 429 24575,'3'-1'0,"0"1"0,0 0 0,0-1 0,0 0 0,0 0 0,0 0 0,0 0 0,0 0 0,0 0 0,-1-1 0,5-3 0,29-25 0,-9 7 0,15 0 0,-34 19 0,1 0 0,-1 0 0,0-1 0,13-10 0,-5 2 0,1 1 0,0 1 0,35-17 0,7-4 0,-49 26 0,79-44 0,-79 45 0,1 1 0,0 0 0,0 1 0,0 0 0,0 1 0,21-2 0,40-6 0,-51 6 0,35-2 0,265 6 0,-305-1 0,-1 0 0,30-8 0,-28 5 0,0 1 0,22-1 0,18 5 0,-39 0 0,0-1 0,0 0 0,0-1 0,0-1 0,19-5 0,-13 1 0,36-3 0,-38 6 0,-1 0 0,31-10 0,-29 7 0,1 0 0,1 2 0,-1 0 0,0 2 0,48 1 0,-51 0 0,-1 0 0,30-7 0,-27 3 0,34-1 0,209 5 0,-126 2 0,-127 1 0,1-1 0,-1 1 0,0 1 0,0 0 0,20 8 0,-19-5 0,1-2 0,0 0 0,-1 0 0,20 1 0,-26-5 0,-1 1 0,1 0 0,0 1 0,-1 0 0,1 0 0,-1 0 0,0 1 0,0 0 0,8 5 0,13 6 0,58 19 0,-4-2 0,195 104 0,-251-121 0,-7-4 0,0 1 0,-1 0 0,29 25 0,-29-13-1365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21/11/2025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aitsl.edu.au/docs/default-source/feedback/aitsl-learning-intentions-and-success-criteria-strategy.pdf?sfvrsn=382dec3c_2"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ducation.nsw.gov.au/teaching-and-learning/curriculum/explicit-teaching/explicit-teaching-strategies/sharing-success-criteria" TargetMode="External"/><Relationship Id="rId4" Type="http://schemas.openxmlformats.org/officeDocument/2006/relationships/hyperlink" Target="https://education.nsw.gov.au/teaching-and-learning/curriculum/explicit-teaching/explicit-teaching-strategies/sharing-learning-intention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dirty="0"/>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3B012-6A68-6DBD-0068-DF8678B61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730484-9C70-8EBD-E923-28EC44018F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255DB7-E09A-C111-DA19-93114D70245A}"/>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719AD1D-CA43-EC55-B778-F1139C6CB69C}"/>
              </a:ext>
            </a:extLst>
          </p:cNvPr>
          <p:cNvSpPr>
            <a:spLocks noGrp="1"/>
          </p:cNvSpPr>
          <p:nvPr>
            <p:ph type="sldNum" sz="quarter" idx="5"/>
          </p:nvPr>
        </p:nvSpPr>
        <p:spPr/>
        <p:txBody>
          <a:bodyPr/>
          <a:lstStyle/>
          <a:p>
            <a:fld id="{B07158C4-A119-4B78-9DE8-A50001BC31DC}" type="slidenum">
              <a:rPr lang="en-AU" smtClean="0"/>
              <a:pPr/>
              <a:t>12</a:t>
            </a:fld>
            <a:endParaRPr lang="en-AU" dirty="0"/>
          </a:p>
        </p:txBody>
      </p:sp>
    </p:spTree>
    <p:extLst>
      <p:ext uri="{BB962C8B-B14F-4D97-AF65-F5344CB8AC3E}">
        <p14:creationId xmlns:p14="http://schemas.microsoft.com/office/powerpoint/2010/main" val="2381939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E49E-9E01-C633-E9C3-19C502F0AC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8F8A4-5F33-BB46-C152-7B2FAB4D7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134824-CB21-D8A7-1F84-37DA2FD78CFB}"/>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511ACA4-C441-E4EF-92EF-EB5FE39426C1}"/>
              </a:ext>
            </a:extLst>
          </p:cNvPr>
          <p:cNvSpPr>
            <a:spLocks noGrp="1"/>
          </p:cNvSpPr>
          <p:nvPr>
            <p:ph type="sldNum" sz="quarter" idx="5"/>
          </p:nvPr>
        </p:nvSpPr>
        <p:spPr/>
        <p:txBody>
          <a:bodyPr/>
          <a:lstStyle/>
          <a:p>
            <a:fld id="{B07158C4-A119-4B78-9DE8-A50001BC31DC}" type="slidenum">
              <a:rPr lang="en-AU" smtClean="0"/>
              <a:pPr/>
              <a:t>13</a:t>
            </a:fld>
            <a:endParaRPr lang="en-AU" dirty="0"/>
          </a:p>
        </p:txBody>
      </p:sp>
    </p:spTree>
    <p:extLst>
      <p:ext uri="{BB962C8B-B14F-4D97-AF65-F5344CB8AC3E}">
        <p14:creationId xmlns:p14="http://schemas.microsoft.com/office/powerpoint/2010/main" val="323124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15</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Notes for teachers:</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Learning intentions and success criteria are best co-constructed with students. Adapt the learning intention as required and add matching success criteria.</a:t>
            </a:r>
          </a:p>
          <a:p>
            <a:pPr marL="171450" indent="-171450">
              <a:buFont typeface="Arial"/>
              <a:buChar char="•"/>
            </a:pPr>
            <a:r>
              <a:rPr lang="en-AU" dirty="0">
                <a:latin typeface="Arial" panose="020B0604020202020204" pitchFamily="34" charset="0"/>
                <a:cs typeface="Arial" panose="020B0604020202020204" pitchFamily="34" charset="0"/>
              </a:rPr>
              <a:t>For more information See ⁠</a:t>
            </a:r>
            <a:r>
              <a:rPr lang="en-AU" dirty="0">
                <a:latin typeface="Arial" panose="020B0604020202020204" pitchFamily="34" charset="0"/>
                <a:cs typeface="Arial" panose="020B0604020202020204" pitchFamily="34" charset="0"/>
                <a:hlinkClick r:id="rId3" tooltip="https://www.aitsl.edu.au/docs/default-source/feedback/aitsl-learning-intentions-and-success-criteria-strategy.pdf?sfvrsn=382dec3c_2"/>
              </a:rPr>
              <a:t>AITSL</a:t>
            </a:r>
            <a:r>
              <a:rPr lang="en-AU" dirty="0">
                <a:latin typeface="Arial" panose="020B0604020202020204" pitchFamily="34" charset="0"/>
                <a:cs typeface="Arial" panose="020B0604020202020204" pitchFamily="34" charset="0"/>
              </a:rPr>
              <a:t> or the NSW Department of Education explicit teaching strategies, ⁠</a:t>
            </a:r>
            <a:r>
              <a:rPr lang="en-AU" dirty="0">
                <a:latin typeface="Arial" panose="020B0604020202020204" pitchFamily="34" charset="0"/>
                <a:cs typeface="Arial" panose="020B0604020202020204" pitchFamily="34" charset="0"/>
                <a:hlinkClick r:id="rId4" tooltip="https://education.nsw.gov.au/teaching-and-learning/curriculum/explicit-teaching/explicit-teaching-strategies/sharing-learning-intentions"/>
              </a:rPr>
              <a:t>Sharing learning intentions</a:t>
            </a:r>
            <a:r>
              <a:rPr lang="en-AU" dirty="0">
                <a:latin typeface="Arial" panose="020B0604020202020204" pitchFamily="34" charset="0"/>
                <a:cs typeface="Arial" panose="020B0604020202020204" pitchFamily="34" charset="0"/>
              </a:rPr>
              <a:t> and ⁠</a:t>
            </a:r>
            <a:r>
              <a:rPr lang="en-AU" dirty="0">
                <a:latin typeface="Arial" panose="020B0604020202020204" pitchFamily="34" charset="0"/>
                <a:cs typeface="Arial" panose="020B0604020202020204" pitchFamily="34" charset="0"/>
                <a:hlinkClick r:id="rId5" tooltip="https://education.nsw.gov.au/teaching-and-learning/curriculum/explicit-teaching/explicit-teaching-strategies/sharing-success-criteria"/>
              </a:rPr>
              <a:t>Sharing success criteria</a:t>
            </a:r>
            <a:endParaRPr lang="en-AU" dirty="0">
              <a:latin typeface="Arial" panose="020B0604020202020204" pitchFamily="34" charset="0"/>
              <a:cs typeface="Arial" panose="020B0604020202020204" pitchFamily="34" charset="0"/>
            </a:endParaRPr>
          </a:p>
          <a:p>
            <a:pPr marL="171450" indent="-171450">
              <a:buFont typeface="Arial"/>
              <a:buChar char="•"/>
            </a:pPr>
            <a:r>
              <a:rPr lang="en-AU" dirty="0">
                <a:latin typeface="Arial" panose="020B0604020202020204" pitchFamily="34" charset="0"/>
                <a:cs typeface="Arial" panose="020B0604020202020204" pitchFamily="34" charset="0"/>
              </a:rPr>
              <a:t>LISC is not necessarily presented at the beginning of the lesson. Teacher needs to consider most effectual time to introduce </a:t>
            </a:r>
          </a:p>
          <a:p>
            <a:pPr marL="171450" indent="-171450">
              <a:buFont typeface="Arial"/>
              <a:buChar char="•"/>
            </a:pPr>
            <a:r>
              <a:rPr lang="en-AU" dirty="0">
                <a:latin typeface="Arial" panose="020B0604020202020204" pitchFamily="34" charset="0"/>
                <a:cs typeface="Arial" panose="020B0604020202020204" pitchFamily="34" charset="0"/>
              </a:rPr>
              <a:t>LISC should be revisited during the lesson to support students' evaluation of their learning</a:t>
            </a:r>
          </a:p>
          <a:p>
            <a:endParaRPr lang="en-AU" b="1" dirty="0">
              <a:cs typeface="Calibri"/>
            </a:endParaRPr>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dirty="0"/>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dirty="0"/>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dirty="0"/>
          </a:p>
        </p:txBody>
      </p:sp>
    </p:spTree>
    <p:extLst>
      <p:ext uri="{BB962C8B-B14F-4D97-AF65-F5344CB8AC3E}">
        <p14:creationId xmlns:p14="http://schemas.microsoft.com/office/powerpoint/2010/main" val="961419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6CADC-92E6-18B4-75AD-FE7F9F8AAD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C58547-32F4-100D-4A8C-368694778B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B750F4-4B30-686D-F298-D1D2B31D0806}"/>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19B3A2DA-BCF9-643E-1F58-49C1748CD6AB}"/>
              </a:ext>
            </a:extLst>
          </p:cNvPr>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3253438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399774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CF4F99-27F5-6EC3-F417-863919B480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169C0E-0B9B-8FC4-E6AB-719AA7FB46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3D2218-DF67-1ABE-8A06-7C1589E17152}"/>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859CB7B-A2DF-C3F8-1E55-C8DC5943912D}"/>
              </a:ext>
            </a:extLst>
          </p:cNvPr>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1735392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E4107-B50C-CAAD-EAA3-24CB5F90A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1ECE98-7DCF-EA92-181B-751D9A5448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91AC27-6E5B-3113-C6A6-D76BD6B3443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BA77FB46-2018-3725-95BA-F5F9B2A84CAC}"/>
              </a:ext>
            </a:extLst>
          </p:cNvPr>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3138858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dirty="0"/>
          </a:p>
        </p:txBody>
      </p:sp>
    </p:spTree>
    <p:extLst>
      <p:ext uri="{BB962C8B-B14F-4D97-AF65-F5344CB8AC3E}">
        <p14:creationId xmlns:p14="http://schemas.microsoft.com/office/powerpoint/2010/main" val="4152033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4" Type="http://schemas.openxmlformats.org/officeDocument/2006/relationships/customXml" Target="../ink/ink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standar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9" y="2240968"/>
            <a:ext cx="6255979" cy="2033997"/>
          </a:xfrm>
        </p:spPr>
        <p:txBody>
          <a:bodyPr anchor="b">
            <a:normAutofit/>
          </a:bodyPr>
          <a:lstStyle/>
          <a:p>
            <a:r>
              <a:rPr lang="en-AU">
                <a:effectLst/>
              </a:rPr>
              <a:t>Arc length</a:t>
            </a:r>
            <a:endParaRPr lang="en-AU"/>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385568"/>
            <a:ext cx="6255977" cy="426611"/>
          </a:xfrm>
        </p:spPr>
        <p:txBody>
          <a:bodyPr anchor="t">
            <a:normAutofit/>
          </a:bodyPr>
          <a:lstStyle/>
          <a:p>
            <a:r>
              <a:rPr lang="en-AU"/>
              <a:t>Mathematics Standard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a:xfrm>
            <a:off x="540000" y="4925698"/>
            <a:ext cx="6255975" cy="360000"/>
          </a:xfrm>
        </p:spPr>
        <p:txBody>
          <a:bodyPr>
            <a:normAutofit/>
          </a:bodyPr>
          <a:lstStyle/>
          <a:p>
            <a:pPr>
              <a:lnSpc>
                <a:spcPct val="140000"/>
              </a:lnSpc>
              <a:spcAft>
                <a:spcPts val="600"/>
              </a:spcAft>
            </a:pPr>
            <a:r>
              <a:rPr lang="en-AU"/>
              <a:t>Making things</a:t>
            </a:r>
          </a:p>
        </p:txBody>
      </p:sp>
      <p:pic>
        <p:nvPicPr>
          <p:cNvPr id="4" name="Picture 3">
            <a:extLst>
              <a:ext uri="{FF2B5EF4-FFF2-40B4-BE49-F238E27FC236}">
                <a16:creationId xmlns:a16="http://schemas.microsoft.com/office/drawing/2014/main" id="{4E8E8A47-66FF-5836-B7D6-ED52E87C4C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l="21362" r="29349" b="-1"/>
          <a:stretch>
            <a:fillRect/>
          </a:stretch>
        </p:blipFill>
        <p:spPr>
          <a:xfrm>
            <a:off x="7128000" y="10"/>
            <a:ext cx="5064000" cy="6857990"/>
          </a:xfrm>
          <a:prstGeom prst="rect">
            <a:avLst/>
          </a:prstGeom>
          <a:no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dirty="0">
                <a:latin typeface="+mj-lt"/>
              </a:rPr>
              <a:t>Worked example (your turn) (2)</a:t>
            </a:r>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p:txBody>
          <a:bodyPr/>
          <a:lstStyle/>
          <a:p>
            <a:r>
              <a:rPr lang="en-AU" dirty="0">
                <a:latin typeface="+mj-lt"/>
              </a:rPr>
              <a:t>Your turn – Question 1</a:t>
            </a:r>
          </a:p>
        </p:txBody>
      </p:sp>
      <p:sp>
        <p:nvSpPr>
          <p:cNvPr id="5" name="Text Placeholder 4">
            <a:extLst>
              <a:ext uri="{FF2B5EF4-FFF2-40B4-BE49-F238E27FC236}">
                <a16:creationId xmlns:a16="http://schemas.microsoft.com/office/drawing/2014/main" id="{393BFC5F-714A-E247-AD99-2B3611DD3153}"/>
              </a:ext>
            </a:extLst>
          </p:cNvPr>
          <p:cNvSpPr>
            <a:spLocks noGrp="1"/>
          </p:cNvSpPr>
          <p:nvPr>
            <p:ph type="body" sz="quarter" idx="17"/>
          </p:nvPr>
        </p:nvSpPr>
        <p:spPr>
          <a:xfrm>
            <a:off x="354000" y="1321231"/>
            <a:ext cx="11484000" cy="1015569"/>
          </a:xfrm>
        </p:spPr>
        <p:txBody>
          <a:bodyPr/>
          <a:lstStyle/>
          <a:p>
            <a:r>
              <a:rPr lang="en-AU" dirty="0">
                <a:latin typeface="+mn-lt"/>
              </a:rPr>
              <a:t>Calculate the size of the angle required, to the nearest degree, to create an arc that is 0.7 mm, given that the radius is 1 </a:t>
            </a:r>
            <a:r>
              <a:rPr lang="en-AU">
                <a:latin typeface="+mn-lt"/>
              </a:rPr>
              <a:t>mm.</a:t>
            </a:r>
            <a:endParaRPr lang="en-AU" dirty="0">
              <a:latin typeface="+mn-l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0BDA28-30D4-9904-B3E0-35E55FC06D81}"/>
                  </a:ext>
                </a:extLst>
              </p:cNvPr>
              <p:cNvSpPr txBox="1"/>
              <p:nvPr/>
            </p:nvSpPr>
            <p:spPr>
              <a:xfrm>
                <a:off x="2374900" y="2045175"/>
                <a:ext cx="6096000" cy="4650825"/>
              </a:xfrm>
              <a:prstGeom prst="rect">
                <a:avLst/>
              </a:prstGeom>
              <a:noFill/>
            </p:spPr>
            <p:txBody>
              <a:bodyPr wrap="square">
                <a:sp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𝑙</m:t>
                      </m:r>
                      <m:r>
                        <m:rPr>
                          <m:aln/>
                        </m:r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f>
                        <m:f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fPr>
                        <m:num>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𝜃</m:t>
                          </m:r>
                        </m:num>
                        <m:den>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360</m:t>
                          </m:r>
                        </m:den>
                      </m:f>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×2</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𝜋</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𝑟</m:t>
                      </m:r>
                    </m:oMath>
                    <m:oMath xmlns:m="http://schemas.openxmlformats.org/officeDocument/2006/math">
                      <m:r>
                        <a:rPr kumimoji="0" lang="en-AU" sz="2000" b="0" i="1" u="none" strike="noStrike" kern="1200" cap="none" spc="0" normalizeH="0" baseline="0" noProof="0" dirty="0" smtClean="0">
                          <a:ln>
                            <a:noFill/>
                          </a:ln>
                          <a:solidFill>
                            <a:srgbClr val="FF0000"/>
                          </a:solidFill>
                          <a:effectLst/>
                          <a:uLnTx/>
                          <a:uFillTx/>
                          <a:latin typeface="Cambria Math" panose="02040503050406030204" pitchFamily="18" charset="0"/>
                          <a:ea typeface="+mn-ea"/>
                        </a:rPr>
                        <m:t>0.7</m:t>
                      </m:r>
                      <m:r>
                        <m:rPr>
                          <m:aln/>
                        </m:r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f>
                        <m:f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fPr>
                        <m:num>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𝜃</m:t>
                          </m:r>
                        </m:num>
                        <m:den>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360</m:t>
                          </m:r>
                        </m:den>
                      </m:f>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×2</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𝜋</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×1</m:t>
                      </m:r>
                    </m:oMath>
                    <m:oMath xmlns:m="http://schemas.openxmlformats.org/officeDocument/2006/math">
                      <m:f>
                        <m:f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fPr>
                        <m:num>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0.7</m:t>
                          </m:r>
                        </m:num>
                        <m:den>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2</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𝜋</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×1</m:t>
                          </m:r>
                        </m:den>
                      </m:f>
                      <m:r>
                        <m:rPr>
                          <m:aln/>
                        </m:r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f>
                        <m:f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fPr>
                        <m:num>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𝜃</m:t>
                          </m:r>
                        </m:num>
                        <m:den>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360</m:t>
                          </m:r>
                        </m:den>
                      </m:f>
                    </m:oMath>
                    <m:oMath xmlns:m="http://schemas.openxmlformats.org/officeDocument/2006/math">
                      <m:f>
                        <m:fPr>
                          <m:ctrl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ctrlPr>
                        </m:fPr>
                        <m:num>
                          <m:r>
                            <a:rPr kumimoji="0" lang="en-AU" sz="2000" b="0" i="1" u="none" strike="noStrike" kern="1200" cap="none" spc="0" normalizeH="0" baseline="0" noProof="0" smtClean="0">
                              <a:ln>
                                <a:noFill/>
                              </a:ln>
                              <a:solidFill>
                                <a:srgbClr val="22272B"/>
                              </a:solidFill>
                              <a:effectLst/>
                              <a:uLnTx/>
                              <a:uFillTx/>
                              <a:latin typeface="Cambria Math" panose="02040503050406030204" pitchFamily="18" charset="0"/>
                              <a:ea typeface="+mn-ea"/>
                            </a:rPr>
                            <m:t>0.7</m:t>
                          </m:r>
                        </m:num>
                        <m:den>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2</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𝜋</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×1</m:t>
                          </m:r>
                        </m:den>
                      </m:f>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×360</m:t>
                      </m:r>
                      <m:r>
                        <m:rPr>
                          <m:aln/>
                        </m:r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𝜃</m:t>
                      </m:r>
                    </m:oMath>
                    <m:oMath xmlns:m="http://schemas.openxmlformats.org/officeDocument/2006/math">
                      <m:r>
                        <a:rPr kumimoji="0" lang="en-AU" sz="2000" b="0" i="0" u="none" strike="noStrike" kern="1200" cap="none" spc="0" normalizeH="0" baseline="0" noProof="0" dirty="0" smtClean="0">
                          <a:ln>
                            <a:noFill/>
                          </a:ln>
                          <a:solidFill>
                            <a:srgbClr val="22272B"/>
                          </a:solidFill>
                          <a:effectLst/>
                          <a:uLnTx/>
                          <a:uFillTx/>
                          <a:latin typeface="Cambria Math" panose="02040503050406030204" pitchFamily="18" charset="0"/>
                          <a:ea typeface="+mn-ea"/>
                        </a:rPr>
                        <m:t>40.107</m:t>
                      </m:r>
                      <m:r>
                        <a:rPr kumimoji="0" lang="en-AU" sz="2000" b="0" i="0" u="none" strike="noStrike" kern="1200" cap="none" spc="0" normalizeH="0" baseline="0" noProof="0">
                          <a:ln>
                            <a:noFill/>
                          </a:ln>
                          <a:solidFill>
                            <a:srgbClr val="22272B"/>
                          </a:solidFill>
                          <a:effectLst/>
                          <a:uLnTx/>
                          <a:uFillTx/>
                          <a:latin typeface="Cambria Math" panose="02040503050406030204" pitchFamily="18" charset="0"/>
                          <a:ea typeface="+mn-ea"/>
                        </a:rPr>
                        <m:t>…</m:t>
                      </m:r>
                      <m:r>
                        <m:rPr>
                          <m:aln/>
                        </m:rP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𝜃</m:t>
                      </m:r>
                    </m:oMath>
                    <m:oMath xmlns:m="http://schemas.openxmlformats.org/officeDocument/2006/math">
                      <m:r>
                        <a:rPr kumimoji="0" lang="en-AU" sz="2000" b="0" i="0" u="none" strike="noStrike" kern="1200" cap="none" spc="0" normalizeH="0" baseline="0" noProof="0" dirty="0" smtClean="0">
                          <a:ln>
                            <a:noFill/>
                          </a:ln>
                          <a:solidFill>
                            <a:srgbClr val="22272B"/>
                          </a:solidFill>
                          <a:effectLst/>
                          <a:uLnTx/>
                          <a:uFillTx/>
                          <a:latin typeface="Cambria Math" panose="02040503050406030204" pitchFamily="18" charset="0"/>
                          <a:ea typeface="+mn-ea"/>
                        </a:rPr>
                        <m:t>40</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m:t>
                      </m:r>
                      <m:r>
                        <a:rPr kumimoji="0" lang="en-AU" sz="2000" b="0" i="1" u="none" strike="noStrike" kern="1200" cap="none" spc="0" normalizeH="0" baseline="0" noProof="0">
                          <a:ln>
                            <a:noFill/>
                          </a:ln>
                          <a:solidFill>
                            <a:srgbClr val="22272B"/>
                          </a:solidFill>
                          <a:effectLst/>
                          <a:uLnTx/>
                          <a:uFillTx/>
                          <a:latin typeface="Cambria Math" panose="02040503050406030204" pitchFamily="18" charset="0"/>
                          <a:ea typeface="+mn-ea"/>
                        </a:rPr>
                        <m:t>𝜃</m:t>
                      </m:r>
                    </m:oMath>
                  </m:oMathPara>
                </a14:m>
                <a:endParaRPr kumimoji="0" lang="en-AU" sz="2000" b="0" i="0" u="none" strike="noStrike" kern="1200" cap="none" spc="0" normalizeH="0" baseline="0" noProof="0" dirty="0">
                  <a:ln>
                    <a:noFill/>
                  </a:ln>
                  <a:solidFill>
                    <a:srgbClr val="22272B"/>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a:extLst>
                  <a:ext uri="{FF2B5EF4-FFF2-40B4-BE49-F238E27FC236}">
                    <a16:creationId xmlns:a16="http://schemas.microsoft.com/office/drawing/2014/main" id="{210BDA28-30D4-9904-B3E0-35E55FC06D81}"/>
                  </a:ext>
                </a:extLst>
              </p:cNvPr>
              <p:cNvSpPr txBox="1">
                <a:spLocks noRot="1" noChangeAspect="1" noMove="1" noResize="1" noEditPoints="1" noAdjustHandles="1" noChangeArrowheads="1" noChangeShapeType="1" noTextEdit="1"/>
              </p:cNvSpPr>
              <p:nvPr/>
            </p:nvSpPr>
            <p:spPr>
              <a:xfrm>
                <a:off x="2374900" y="2045175"/>
                <a:ext cx="6096000" cy="4650825"/>
              </a:xfrm>
              <a:prstGeom prst="rect">
                <a:avLst/>
              </a:prstGeom>
              <a:blipFill>
                <a:blip r:embed="rId2"/>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230691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019A4A-61AB-A2A2-AE90-0B6F2863B047}"/>
              </a:ext>
            </a:extLst>
          </p:cNvPr>
          <p:cNvSpPr>
            <a:spLocks noGrp="1"/>
          </p:cNvSpPr>
          <p:nvPr>
            <p:ph type="title"/>
          </p:nvPr>
        </p:nvSpPr>
        <p:spPr/>
        <p:txBody>
          <a:bodyPr/>
          <a:lstStyle/>
          <a:p>
            <a:r>
              <a:rPr lang="en-AU" dirty="0">
                <a:latin typeface="+mj-lt"/>
              </a:rPr>
              <a:t>Circumference and arc length (2)</a:t>
            </a:r>
          </a:p>
        </p:txBody>
      </p:sp>
      <p:sp>
        <p:nvSpPr>
          <p:cNvPr id="4" name="Text Placeholder 3">
            <a:extLst>
              <a:ext uri="{FF2B5EF4-FFF2-40B4-BE49-F238E27FC236}">
                <a16:creationId xmlns:a16="http://schemas.microsoft.com/office/drawing/2014/main" id="{1B25ED60-3DD2-2DA2-E174-7A4F145BA9A2}"/>
              </a:ext>
            </a:extLst>
          </p:cNvPr>
          <p:cNvSpPr>
            <a:spLocks noGrp="1"/>
          </p:cNvSpPr>
          <p:nvPr>
            <p:ph type="body" sz="quarter" idx="18"/>
          </p:nvPr>
        </p:nvSpPr>
        <p:spPr/>
        <p:txBody>
          <a:bodyPr/>
          <a:lstStyle/>
          <a:p>
            <a:r>
              <a:rPr lang="en-AU" dirty="0">
                <a:latin typeface="+mj-lt"/>
              </a:rPr>
              <a:t>Celebrity measurements</a:t>
            </a:r>
          </a:p>
        </p:txBody>
      </p:sp>
      <p:pic>
        <p:nvPicPr>
          <p:cNvPr id="7" name="Graphic 6" descr="A woman's neck and shoulders">
            <a:extLst>
              <a:ext uri="{FF2B5EF4-FFF2-40B4-BE49-F238E27FC236}">
                <a16:creationId xmlns:a16="http://schemas.microsoft.com/office/drawing/2014/main" id="{CC11B232-E599-E35E-535A-DA8E600B6AF1}"/>
              </a:ext>
            </a:extLst>
          </p:cNvPr>
          <p:cNvPicPr>
            <a:picLocks noChangeAspect="1"/>
          </p:cNvPicPr>
          <p:nvPr/>
        </p:nvPicPr>
        <p:blipFill>
          <a:blip r:embed="rId2">
            <a:extLst>
              <a:ext uri="{96DAC541-7B7A-43D3-8B79-37D633B846F1}">
                <asvg:svgBlip xmlns:asvg="http://schemas.microsoft.com/office/drawing/2016/SVG/main" r:embed="rId3"/>
              </a:ext>
            </a:extLst>
          </a:blip>
          <a:srcRect l="13219" r="22625" b="64273"/>
          <a:stretch>
            <a:fillRect/>
          </a:stretch>
        </p:blipFill>
        <p:spPr>
          <a:xfrm>
            <a:off x="3347846" y="1596698"/>
            <a:ext cx="2717800" cy="1773338"/>
          </a:xfrm>
          <a:prstGeom prst="rect">
            <a:avLst/>
          </a:prstGeom>
        </p:spPr>
      </p:pic>
      <p:grpSp>
        <p:nvGrpSpPr>
          <p:cNvPr id="5" name="Group 4" descr="Arc length with central angle theta">
            <a:extLst>
              <a:ext uri="{FF2B5EF4-FFF2-40B4-BE49-F238E27FC236}">
                <a16:creationId xmlns:a16="http://schemas.microsoft.com/office/drawing/2014/main" id="{11FB49C7-C07B-39EA-8C51-0631AAC90C79}"/>
              </a:ext>
            </a:extLst>
          </p:cNvPr>
          <p:cNvGrpSpPr/>
          <p:nvPr/>
        </p:nvGrpSpPr>
        <p:grpSpPr>
          <a:xfrm>
            <a:off x="6712221" y="1655662"/>
            <a:ext cx="1844232" cy="1773338"/>
            <a:chOff x="7631575" y="1466127"/>
            <a:chExt cx="1844232" cy="1773338"/>
          </a:xfrm>
        </p:grpSpPr>
        <p:sp>
          <p:nvSpPr>
            <p:cNvPr id="9" name="Flowchart: Connector 8" descr="arc length with central angle theta">
              <a:extLst>
                <a:ext uri="{FF2B5EF4-FFF2-40B4-BE49-F238E27FC236}">
                  <a16:creationId xmlns:a16="http://schemas.microsoft.com/office/drawing/2014/main" id="{A522E9C1-8835-3589-2BBC-B515563992F8}"/>
                </a:ext>
              </a:extLst>
            </p:cNvPr>
            <p:cNvSpPr/>
            <p:nvPr/>
          </p:nvSpPr>
          <p:spPr>
            <a:xfrm>
              <a:off x="7631575" y="1466127"/>
              <a:ext cx="1844232" cy="1773338"/>
            </a:xfrm>
            <a:prstGeom prst="flowChartConnector">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mc:AlternateContent xmlns:mc="http://schemas.openxmlformats.org/markup-compatibility/2006" xmlns:p14="http://schemas.microsoft.com/office/powerpoint/2010/main">
          <mc:Choice Requires="p14">
            <p:contentPart p14:bwMode="auto" r:id="rId4">
              <p14:nvContentPartPr>
                <p14:cNvPr id="10" name="Ink 9">
                  <a:extLst>
                    <a:ext uri="{FF2B5EF4-FFF2-40B4-BE49-F238E27FC236}">
                      <a16:creationId xmlns:a16="http://schemas.microsoft.com/office/drawing/2014/main" id="{DE62833D-594F-9D07-C564-0DE73BDC712C}"/>
                    </a:ext>
                  </a:extLst>
                </p14:cNvPr>
                <p14:cNvContentPartPr/>
                <p14:nvPr/>
              </p14:nvContentPartPr>
              <p14:xfrm>
                <a:off x="8006692" y="1497665"/>
                <a:ext cx="1152000" cy="154440"/>
              </p14:xfrm>
            </p:contentPart>
          </mc:Choice>
          <mc:Fallback xmlns="">
            <p:pic>
              <p:nvPicPr>
                <p:cNvPr id="10" name="Ink 9">
                  <a:extLst>
                    <a:ext uri="{FF2B5EF4-FFF2-40B4-BE49-F238E27FC236}">
                      <a16:creationId xmlns:a16="http://schemas.microsoft.com/office/drawing/2014/main" id="{DE62833D-594F-9D07-C564-0DE73BDC712C}"/>
                    </a:ext>
                  </a:extLst>
                </p:cNvPr>
                <p:cNvPicPr/>
                <p:nvPr/>
              </p:nvPicPr>
              <p:blipFill>
                <a:blip r:embed="rId6"/>
                <a:stretch>
                  <a:fillRect/>
                </a:stretch>
              </p:blipFill>
              <p:spPr>
                <a:xfrm>
                  <a:off x="7943692" y="1434812"/>
                  <a:ext cx="1277640" cy="279788"/>
                </a:xfrm>
                <a:prstGeom prst="rect">
                  <a:avLst/>
                </a:prstGeom>
              </p:spPr>
            </p:pic>
          </mc:Fallback>
        </mc:AlternateContent>
        <p:cxnSp>
          <p:nvCxnSpPr>
            <p:cNvPr id="12" name="Straight Connector 11">
              <a:extLst>
                <a:ext uri="{FF2B5EF4-FFF2-40B4-BE49-F238E27FC236}">
                  <a16:creationId xmlns:a16="http://schemas.microsoft.com/office/drawing/2014/main" id="{A9BE3BEA-2069-E189-AD1C-8EA7BFE4519E}"/>
                </a:ext>
              </a:extLst>
            </p:cNvPr>
            <p:cNvCxnSpPr>
              <a:cxnSpLocks/>
              <a:endCxn id="9" idx="1"/>
            </p:cNvCxnSpPr>
            <p:nvPr/>
          </p:nvCxnSpPr>
          <p:spPr>
            <a:xfrm flipH="1" flipV="1">
              <a:off x="7901657" y="1725826"/>
              <a:ext cx="681035" cy="734782"/>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11ED5A14-2D1E-A363-A6A0-0760018AFD5C}"/>
                </a:ext>
              </a:extLst>
            </p:cNvPr>
            <p:cNvCxnSpPr>
              <a:cxnSpLocks/>
              <a:endCxn id="9" idx="7"/>
            </p:cNvCxnSpPr>
            <p:nvPr/>
          </p:nvCxnSpPr>
          <p:spPr>
            <a:xfrm flipV="1">
              <a:off x="8582692" y="1725826"/>
              <a:ext cx="623033" cy="728007"/>
            </a:xfrm>
            <a:prstGeom prst="line">
              <a:avLst/>
            </a:prstGeom>
            <a:ln>
              <a:prstDash val="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36AD4372-C2F5-C93E-B194-24898F5A8441}"/>
                    </a:ext>
                  </a:extLst>
                </p:cNvPr>
                <p:cNvSpPr txBox="1"/>
                <p:nvPr/>
              </p:nvSpPr>
              <p:spPr>
                <a:xfrm>
                  <a:off x="8174090" y="2082112"/>
                  <a:ext cx="817203" cy="401255"/>
                </a:xfrm>
                <a:prstGeom prst="rect">
                  <a:avLst/>
                </a:prstGeom>
                <a:noFill/>
              </p:spPr>
              <p:txBody>
                <a:bodyPr wrap="squar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𝜃</m:t>
                        </m:r>
                      </m:oMath>
                    </m:oMathPara>
                  </a14:m>
                  <a:endParaRPr lang="en-AU" sz="1800" dirty="0"/>
                </a:p>
              </p:txBody>
            </p:sp>
          </mc:Choice>
          <mc:Fallback xmlns="">
            <p:sp>
              <p:nvSpPr>
                <p:cNvPr id="19" name="TextBox 18">
                  <a:extLst>
                    <a:ext uri="{FF2B5EF4-FFF2-40B4-BE49-F238E27FC236}">
                      <a16:creationId xmlns:a16="http://schemas.microsoft.com/office/drawing/2014/main" id="{36AD4372-C2F5-C93E-B194-24898F5A8441}"/>
                    </a:ext>
                  </a:extLst>
                </p:cNvPr>
                <p:cNvSpPr txBox="1">
                  <a:spLocks noRot="1" noChangeAspect="1" noMove="1" noResize="1" noEditPoints="1" noAdjustHandles="1" noChangeArrowheads="1" noChangeShapeType="1" noTextEdit="1"/>
                </p:cNvSpPr>
                <p:nvPr/>
              </p:nvSpPr>
              <p:spPr>
                <a:xfrm>
                  <a:off x="8174090" y="2082112"/>
                  <a:ext cx="817203" cy="401255"/>
                </a:xfrm>
                <a:prstGeom prst="rect">
                  <a:avLst/>
                </a:prstGeom>
                <a:blipFill>
                  <a:blip r:embed="rId7"/>
                  <a:stretch>
                    <a:fillRect/>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331DEA72-CE37-403B-F960-5227B47D9821}"/>
                  </a:ext>
                </a:extLst>
              </p:cNvPr>
              <p:cNvGraphicFramePr>
                <a:graphicFrameLocks noGrp="1"/>
              </p:cNvGraphicFramePr>
              <p:nvPr>
                <p:extLst>
                  <p:ext uri="{D42A27DB-BD31-4B8C-83A1-F6EECF244321}">
                    <p14:modId xmlns:p14="http://schemas.microsoft.com/office/powerpoint/2010/main" val="3309605970"/>
                  </p:ext>
                </p:extLst>
              </p:nvPr>
            </p:nvGraphicFramePr>
            <p:xfrm>
              <a:off x="359999" y="3618536"/>
              <a:ext cx="11184300" cy="2943960"/>
            </p:xfrm>
            <a:graphic>
              <a:graphicData uri="http://schemas.openxmlformats.org/drawingml/2006/table">
                <a:tbl>
                  <a:tblPr firstRow="1" bandRow="1">
                    <a:tableStyleId>{B301B821-A1FF-4177-AEE7-76D212191A09}</a:tableStyleId>
                  </a:tblPr>
                  <a:tblGrid>
                    <a:gridCol w="1811800">
                      <a:extLst>
                        <a:ext uri="{9D8B030D-6E8A-4147-A177-3AD203B41FA5}">
                          <a16:colId xmlns:a16="http://schemas.microsoft.com/office/drawing/2014/main" val="3131997299"/>
                        </a:ext>
                      </a:extLst>
                    </a:gridCol>
                    <a:gridCol w="2772653">
                      <a:extLst>
                        <a:ext uri="{9D8B030D-6E8A-4147-A177-3AD203B41FA5}">
                          <a16:colId xmlns:a16="http://schemas.microsoft.com/office/drawing/2014/main" val="787662794"/>
                        </a:ext>
                      </a:extLst>
                    </a:gridCol>
                    <a:gridCol w="1973619">
                      <a:extLst>
                        <a:ext uri="{9D8B030D-6E8A-4147-A177-3AD203B41FA5}">
                          <a16:colId xmlns:a16="http://schemas.microsoft.com/office/drawing/2014/main" val="4225976233"/>
                        </a:ext>
                      </a:extLst>
                    </a:gridCol>
                    <a:gridCol w="2186024">
                      <a:extLst>
                        <a:ext uri="{9D8B030D-6E8A-4147-A177-3AD203B41FA5}">
                          <a16:colId xmlns:a16="http://schemas.microsoft.com/office/drawing/2014/main" val="3763569413"/>
                        </a:ext>
                      </a:extLst>
                    </a:gridCol>
                    <a:gridCol w="2440204">
                      <a:extLst>
                        <a:ext uri="{9D8B030D-6E8A-4147-A177-3AD203B41FA5}">
                          <a16:colId xmlns:a16="http://schemas.microsoft.com/office/drawing/2014/main" val="3467234818"/>
                        </a:ext>
                      </a:extLst>
                    </a:gridCol>
                  </a:tblGrid>
                  <a:tr h="923112">
                    <a:tc>
                      <a:txBody>
                        <a:bodyPr/>
                        <a:lstStyle/>
                        <a:p>
                          <a:pPr algn="l">
                            <a:lnSpc>
                              <a:spcPct val="114000"/>
                            </a:lnSpc>
                            <a:spcAft>
                              <a:spcPts val="600"/>
                            </a:spcAft>
                          </a:pPr>
                          <a:r>
                            <a:rPr lang="en-AU" dirty="0">
                              <a:latin typeface="+mj-lt"/>
                            </a:rPr>
                            <a:t>Measurements</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r>
                            <a:rPr lang="en-AU" dirty="0">
                              <a:latin typeface="+mj-lt"/>
                            </a:rPr>
                            <a:t>Neck circumference (cm)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r>
                            <a:rPr lang="en-AU" dirty="0">
                              <a:latin typeface="+mj-lt"/>
                            </a:rPr>
                            <a:t>Neck radius (cm)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r>
                            <a:rPr lang="en-AU" dirty="0">
                              <a:latin typeface="+mj-lt"/>
                            </a:rPr>
                            <a:t>Opening angle (</a:t>
                          </a:r>
                          <a14:m>
                            <m:oMath xmlns:m="http://schemas.openxmlformats.org/officeDocument/2006/math">
                              <m:r>
                                <a:rPr lang="en-AU" b="1" smtClean="0">
                                  <a:latin typeface="Cambria Math" panose="02040503050406030204" pitchFamily="18" charset="0"/>
                                </a:rPr>
                                <m:t>𝜽</m:t>
                              </m:r>
                            </m:oMath>
                          </a14:m>
                          <a:r>
                            <a:rPr lang="en-AU" dirty="0">
                              <a:latin typeface="+mj-lt"/>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r>
                            <a:rPr lang="en-AU" dirty="0">
                              <a:latin typeface="+mj-lt"/>
                            </a:rPr>
                            <a:t>Choker arc length (cm)</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2056750"/>
                      </a:ext>
                    </a:extLst>
                  </a:tr>
                  <a:tr h="505212">
                    <a:tc>
                      <a:txBody>
                        <a:bodyPr/>
                        <a:lstStyle/>
                        <a:p>
                          <a:pPr>
                            <a:lnSpc>
                              <a:spcPct val="114000"/>
                            </a:lnSpc>
                            <a:spcAft>
                              <a:spcPts val="600"/>
                            </a:spcAft>
                          </a:pPr>
                          <a:r>
                            <a:rPr lang="en-AU" dirty="0"/>
                            <a:t>Celebrity 1</a:t>
                          </a:r>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32</a:t>
                          </a: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45</a:t>
                          </a: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5838441"/>
                      </a:ext>
                    </a:extLst>
                  </a:tr>
                  <a:tr h="505212">
                    <a:tc>
                      <a:txBody>
                        <a:bodyPr/>
                        <a:lstStyle/>
                        <a:p>
                          <a:pPr>
                            <a:lnSpc>
                              <a:spcPct val="114000"/>
                            </a:lnSpc>
                            <a:spcAft>
                              <a:spcPts val="600"/>
                            </a:spcAft>
                          </a:pPr>
                          <a:r>
                            <a:rPr lang="en-AU" dirty="0"/>
                            <a:t>Celebrity 2</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40</a:t>
                          </a: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30.3</a:t>
                          </a:r>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33458514"/>
                      </a:ext>
                    </a:extLst>
                  </a:tr>
                  <a:tr h="505212">
                    <a:tc>
                      <a:txBody>
                        <a:bodyPr/>
                        <a:lstStyle/>
                        <a:p>
                          <a:pPr>
                            <a:lnSpc>
                              <a:spcPct val="114000"/>
                            </a:lnSpc>
                            <a:spcAft>
                              <a:spcPts val="600"/>
                            </a:spcAft>
                          </a:pPr>
                          <a:r>
                            <a:rPr lang="en-AU" dirty="0"/>
                            <a:t>Celebrity 3</a:t>
                          </a:r>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36</a:t>
                          </a: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30</a:t>
                          </a: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600669"/>
                      </a:ext>
                    </a:extLst>
                  </a:tr>
                  <a:tr h="505212">
                    <a:tc>
                      <a:txBody>
                        <a:bodyPr/>
                        <a:lstStyle/>
                        <a:p>
                          <a:pPr>
                            <a:lnSpc>
                              <a:spcPct val="114000"/>
                            </a:lnSpc>
                            <a:spcAft>
                              <a:spcPts val="600"/>
                            </a:spcAft>
                          </a:pPr>
                          <a:r>
                            <a:rPr lang="en-AU" dirty="0"/>
                            <a:t>Celebrity 4</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38</a:t>
                          </a: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Aft>
                              <a:spcPts val="6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spcAft>
                              <a:spcPts val="6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34.3</a:t>
                          </a:r>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520453"/>
                      </a:ext>
                    </a:extLst>
                  </a:tr>
                </a:tbl>
              </a:graphicData>
            </a:graphic>
          </p:graphicFrame>
        </mc:Choice>
        <mc:Fallback xmlns="">
          <p:graphicFrame>
            <p:nvGraphicFramePr>
              <p:cNvPr id="8" name="Table 7">
                <a:extLst>
                  <a:ext uri="{FF2B5EF4-FFF2-40B4-BE49-F238E27FC236}">
                    <a16:creationId xmlns:a16="http://schemas.microsoft.com/office/drawing/2014/main" id="{331DEA72-CE37-403B-F960-5227B47D9821}"/>
                  </a:ext>
                </a:extLst>
              </p:cNvPr>
              <p:cNvGraphicFramePr>
                <a:graphicFrameLocks noGrp="1"/>
              </p:cNvGraphicFramePr>
              <p:nvPr>
                <p:extLst>
                  <p:ext uri="{D42A27DB-BD31-4B8C-83A1-F6EECF244321}">
                    <p14:modId xmlns:p14="http://schemas.microsoft.com/office/powerpoint/2010/main" val="3309605970"/>
                  </p:ext>
                </p:extLst>
              </p:nvPr>
            </p:nvGraphicFramePr>
            <p:xfrm>
              <a:off x="359999" y="3618536"/>
              <a:ext cx="11184300" cy="2943960"/>
            </p:xfrm>
            <a:graphic>
              <a:graphicData uri="http://schemas.openxmlformats.org/drawingml/2006/table">
                <a:tbl>
                  <a:tblPr firstRow="1" bandRow="1">
                    <a:tableStyleId>{B301B821-A1FF-4177-AEE7-76D212191A09}</a:tableStyleId>
                  </a:tblPr>
                  <a:tblGrid>
                    <a:gridCol w="1811800">
                      <a:extLst>
                        <a:ext uri="{9D8B030D-6E8A-4147-A177-3AD203B41FA5}">
                          <a16:colId xmlns:a16="http://schemas.microsoft.com/office/drawing/2014/main" val="3131997299"/>
                        </a:ext>
                      </a:extLst>
                    </a:gridCol>
                    <a:gridCol w="2772653">
                      <a:extLst>
                        <a:ext uri="{9D8B030D-6E8A-4147-A177-3AD203B41FA5}">
                          <a16:colId xmlns:a16="http://schemas.microsoft.com/office/drawing/2014/main" val="787662794"/>
                        </a:ext>
                      </a:extLst>
                    </a:gridCol>
                    <a:gridCol w="1973619">
                      <a:extLst>
                        <a:ext uri="{9D8B030D-6E8A-4147-A177-3AD203B41FA5}">
                          <a16:colId xmlns:a16="http://schemas.microsoft.com/office/drawing/2014/main" val="4225976233"/>
                        </a:ext>
                      </a:extLst>
                    </a:gridCol>
                    <a:gridCol w="2186024">
                      <a:extLst>
                        <a:ext uri="{9D8B030D-6E8A-4147-A177-3AD203B41FA5}">
                          <a16:colId xmlns:a16="http://schemas.microsoft.com/office/drawing/2014/main" val="3763569413"/>
                        </a:ext>
                      </a:extLst>
                    </a:gridCol>
                    <a:gridCol w="2440204">
                      <a:extLst>
                        <a:ext uri="{9D8B030D-6E8A-4147-A177-3AD203B41FA5}">
                          <a16:colId xmlns:a16="http://schemas.microsoft.com/office/drawing/2014/main" val="3467234818"/>
                        </a:ext>
                      </a:extLst>
                    </a:gridCol>
                  </a:tblGrid>
                  <a:tr h="923112">
                    <a:tc>
                      <a:txBody>
                        <a:bodyPr/>
                        <a:lstStyle/>
                        <a:p>
                          <a:pPr algn="l">
                            <a:lnSpc>
                              <a:spcPct val="114000"/>
                            </a:lnSpc>
                            <a:spcAft>
                              <a:spcPts val="600"/>
                            </a:spcAft>
                          </a:pPr>
                          <a:r>
                            <a:rPr lang="en-AU" dirty="0">
                              <a:latin typeface="+mj-lt"/>
                            </a:rPr>
                            <a:t>Measurements</a:t>
                          </a: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r>
                            <a:rPr lang="en-AU" dirty="0">
                              <a:latin typeface="+mj-lt"/>
                            </a:rPr>
                            <a:t>Neck circumference (cm)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l">
                            <a:lnSpc>
                              <a:spcPct val="114000"/>
                            </a:lnSpc>
                            <a:spcAft>
                              <a:spcPts val="600"/>
                            </a:spcAft>
                          </a:pPr>
                          <a:r>
                            <a:rPr lang="en-AU" dirty="0">
                              <a:latin typeface="+mj-lt"/>
                            </a:rPr>
                            <a:t>Neck radius (cm)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blipFill>
                          <a:blip r:embed="rId8"/>
                          <a:stretch>
                            <a:fillRect l="-299721" t="-1974" r="-111699" b="-219737"/>
                          </a:stretch>
                        </a:blipFill>
                      </a:tcPr>
                    </a:tc>
                    <a:tc>
                      <a:txBody>
                        <a:bodyPr/>
                        <a:lstStyle/>
                        <a:p>
                          <a:pPr algn="l">
                            <a:lnSpc>
                              <a:spcPct val="114000"/>
                            </a:lnSpc>
                            <a:spcAft>
                              <a:spcPts val="600"/>
                            </a:spcAft>
                          </a:pPr>
                          <a:r>
                            <a:rPr lang="en-AU" dirty="0">
                              <a:latin typeface="+mj-lt"/>
                            </a:rPr>
                            <a:t>Choker arc length (cm)</a:t>
                          </a: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02056750"/>
                      </a:ext>
                    </a:extLst>
                  </a:tr>
                  <a:tr h="505212">
                    <a:tc>
                      <a:txBody>
                        <a:bodyPr/>
                        <a:lstStyle/>
                        <a:p>
                          <a:pPr>
                            <a:lnSpc>
                              <a:spcPct val="114000"/>
                            </a:lnSpc>
                            <a:spcAft>
                              <a:spcPts val="600"/>
                            </a:spcAft>
                          </a:pPr>
                          <a:r>
                            <a:rPr lang="en-AU" dirty="0"/>
                            <a:t>Celebrity 1</a:t>
                          </a:r>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32</a:t>
                          </a: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45</a:t>
                          </a: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75838441"/>
                      </a:ext>
                    </a:extLst>
                  </a:tr>
                  <a:tr h="505212">
                    <a:tc>
                      <a:txBody>
                        <a:bodyPr/>
                        <a:lstStyle/>
                        <a:p>
                          <a:pPr>
                            <a:lnSpc>
                              <a:spcPct val="114000"/>
                            </a:lnSpc>
                            <a:spcAft>
                              <a:spcPts val="600"/>
                            </a:spcAft>
                          </a:pPr>
                          <a:r>
                            <a:rPr lang="en-AU" dirty="0"/>
                            <a:t>Celebrity 2</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40</a:t>
                          </a: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30.3</a:t>
                          </a:r>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833458514"/>
                      </a:ext>
                    </a:extLst>
                  </a:tr>
                  <a:tr h="505212">
                    <a:tc>
                      <a:txBody>
                        <a:bodyPr/>
                        <a:lstStyle/>
                        <a:p>
                          <a:pPr>
                            <a:lnSpc>
                              <a:spcPct val="114000"/>
                            </a:lnSpc>
                            <a:spcAft>
                              <a:spcPts val="600"/>
                            </a:spcAft>
                          </a:pPr>
                          <a:r>
                            <a:rPr lang="en-AU" dirty="0"/>
                            <a:t>Celebrity 3</a:t>
                          </a:r>
                          <a:endParaRPr lang="en-AU" dirty="0">
                            <a:latin typeface="+mn-lt"/>
                          </a:endParaRPr>
                        </a:p>
                      </a:txBody>
                      <a:tcP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36</a:t>
                          </a: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nSpc>
                              <a:spcPct val="114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30</a:t>
                          </a:r>
                          <a:endParaRPr lang="en-AU" dirty="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lnSpc>
                              <a:spcPct val="114000"/>
                            </a:lnSpc>
                            <a:spcAft>
                              <a:spcPts val="600"/>
                            </a:spcAft>
                          </a:pPr>
                          <a:endParaRPr lang="en-AU" dirty="0">
                            <a:latin typeface="+mn-lt"/>
                          </a:endParaRPr>
                        </a:p>
                      </a:txBody>
                      <a:tcP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16600669"/>
                      </a:ext>
                    </a:extLst>
                  </a:tr>
                  <a:tr h="505212">
                    <a:tc>
                      <a:txBody>
                        <a:bodyPr/>
                        <a:lstStyle/>
                        <a:p>
                          <a:pPr>
                            <a:lnSpc>
                              <a:spcPct val="114000"/>
                            </a:lnSpc>
                            <a:spcAft>
                              <a:spcPts val="600"/>
                            </a:spcAft>
                          </a:pPr>
                          <a:r>
                            <a:rPr lang="en-AU" dirty="0"/>
                            <a:t>Celebrity 4</a:t>
                          </a:r>
                          <a:endParaRPr lang="en-AU" dirty="0">
                            <a:latin typeface="+mn-lt"/>
                          </a:endParaRPr>
                        </a:p>
                      </a:txBody>
                      <a:tcPr>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38</a:t>
                          </a: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14000"/>
                            </a:lnSpc>
                            <a:spcAft>
                              <a:spcPts val="6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spcAft>
                              <a:spcPts val="600"/>
                            </a:spcAft>
                          </a:pPr>
                          <a:endParaRPr lang="en-AU" dirty="0">
                            <a:latin typeface="+mn-lt"/>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4000"/>
                            </a:lnSpc>
                            <a:spcAft>
                              <a:spcPts val="600"/>
                            </a:spcAft>
                          </a:pPr>
                          <a:r>
                            <a:rPr lang="en-AU" dirty="0"/>
                            <a:t>34.3</a:t>
                          </a:r>
                          <a:endParaRPr lang="en-AU" dirty="0">
                            <a:latin typeface="+mn-lt"/>
                          </a:endParaRPr>
                        </a:p>
                      </a:txBody>
                      <a:tcPr>
                        <a:lnL w="12700" cap="flat" cmpd="sng" algn="ctr">
                          <a:solidFill>
                            <a:schemeClr val="bg2"/>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1520453"/>
                      </a:ext>
                    </a:extLst>
                  </a:tr>
                </a:tbl>
              </a:graphicData>
            </a:graphic>
          </p:graphicFrame>
        </mc:Fallback>
      </mc:AlternateContent>
      <p:sp>
        <p:nvSpPr>
          <p:cNvPr id="2" name="Slide Number Placeholder 1">
            <a:extLst>
              <a:ext uri="{FF2B5EF4-FFF2-40B4-BE49-F238E27FC236}">
                <a16:creationId xmlns:a16="http://schemas.microsoft.com/office/drawing/2014/main" id="{67ED9166-CEEA-753C-D720-691233AFE60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57400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380882-EDF8-3D03-C2BE-435D959B495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DAE19C3-1CA9-CC2D-CBC3-BD36392BB9C8}"/>
              </a:ext>
            </a:extLst>
          </p:cNvPr>
          <p:cNvSpPr>
            <a:spLocks noGrp="1"/>
          </p:cNvSpPr>
          <p:nvPr>
            <p:ph type="ctrTitle"/>
          </p:nvPr>
        </p:nvSpPr>
        <p:spPr/>
        <p:txBody>
          <a:bodyPr/>
          <a:lstStyle/>
          <a:p>
            <a:r>
              <a:rPr lang="en-AU" dirty="0">
                <a:latin typeface="+mj-lt"/>
              </a:rPr>
              <a:t>Independent practice</a:t>
            </a:r>
          </a:p>
        </p:txBody>
      </p:sp>
    </p:spTree>
    <p:extLst>
      <p:ext uri="{BB962C8B-B14F-4D97-AF65-F5344CB8AC3E}">
        <p14:creationId xmlns:p14="http://schemas.microsoft.com/office/powerpoint/2010/main" val="38459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17F95-B4D9-6710-E24C-500FB204C39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7DB02D-DDF1-422C-870D-DB3924A8FF1C}"/>
              </a:ext>
            </a:extLst>
          </p:cNvPr>
          <p:cNvSpPr>
            <a:spLocks noGrp="1"/>
          </p:cNvSpPr>
          <p:nvPr>
            <p:ph type="title"/>
          </p:nvPr>
        </p:nvSpPr>
        <p:spPr/>
        <p:txBody>
          <a:bodyPr/>
          <a:lstStyle/>
          <a:p>
            <a:r>
              <a:rPr lang="en-AU" dirty="0">
                <a:latin typeface="+mj-lt"/>
              </a:rPr>
              <a:t>Circumference and arc length (3)</a:t>
            </a:r>
          </a:p>
        </p:txBody>
      </p:sp>
      <p:sp>
        <p:nvSpPr>
          <p:cNvPr id="12" name="Text Placeholder 11">
            <a:extLst>
              <a:ext uri="{FF2B5EF4-FFF2-40B4-BE49-F238E27FC236}">
                <a16:creationId xmlns:a16="http://schemas.microsoft.com/office/drawing/2014/main" id="{ECFBF847-A998-2CB6-59D8-BC9692D751B4}"/>
              </a:ext>
            </a:extLst>
          </p:cNvPr>
          <p:cNvSpPr>
            <a:spLocks noGrp="1"/>
          </p:cNvSpPr>
          <p:nvPr>
            <p:ph type="body" sz="quarter" idx="17"/>
          </p:nvPr>
        </p:nvSpPr>
        <p:spPr>
          <a:xfrm>
            <a:off x="360000" y="1021486"/>
            <a:ext cx="11484000" cy="1607914"/>
          </a:xfrm>
        </p:spPr>
        <p:txBody>
          <a:bodyPr/>
          <a:lstStyle/>
          <a:p>
            <a:r>
              <a:rPr lang="en-AU" sz="1800" dirty="0">
                <a:latin typeface="+mn-lt"/>
              </a:rPr>
              <a:t>Consider the following sector. Find the arc length of this sector.</a:t>
            </a:r>
          </a:p>
          <a:p>
            <a:r>
              <a:rPr lang="en-AU" sz="1800" dirty="0">
                <a:latin typeface="+mn-lt"/>
              </a:rPr>
              <a:t>Use this arc length to find the angle of another sector with the same arc length but a different radius.</a:t>
            </a:r>
          </a:p>
          <a:p>
            <a:r>
              <a:rPr lang="en-AU" sz="1800" dirty="0">
                <a:latin typeface="+mn-lt"/>
              </a:rPr>
              <a:t>Find 2 different sectors, one with an acute angle and one with a reflex angle.</a:t>
            </a:r>
          </a:p>
        </p:txBody>
      </p:sp>
      <p:pic>
        <p:nvPicPr>
          <p:cNvPr id="2050" name="Picture 2" descr="Sector Of A Circle with a radius of 8 cm and an angle of 115 degrees.">
            <a:extLst>
              <a:ext uri="{FF2B5EF4-FFF2-40B4-BE49-F238E27FC236}">
                <a16:creationId xmlns:a16="http://schemas.microsoft.com/office/drawing/2014/main" id="{94044F65-1A62-EFA4-6BEF-61A1CD0326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0370" b="25028"/>
          <a:stretch>
            <a:fillRect/>
          </a:stretch>
        </p:blipFill>
        <p:spPr bwMode="auto">
          <a:xfrm>
            <a:off x="4279196" y="2863090"/>
            <a:ext cx="3633609" cy="390443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34C52F5F-FBF5-8430-A240-CB9CD80A242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13</a:t>
            </a:fld>
            <a:endParaRPr lang="en-AU" dirty="0"/>
          </a:p>
        </p:txBody>
      </p:sp>
    </p:spTree>
    <p:extLst>
      <p:ext uri="{BB962C8B-B14F-4D97-AF65-F5344CB8AC3E}">
        <p14:creationId xmlns:p14="http://schemas.microsoft.com/office/powerpoint/2010/main" val="3176684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dirty="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dirty="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dirty="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dirty="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dirty="0">
                <a:ln>
                  <a:noFill/>
                </a:ln>
                <a:solidFill>
                  <a:srgbClr val="CBEDFD"/>
                </a:solidFill>
                <a:effectLst/>
                <a:uLnTx/>
                <a:uFillTx/>
                <a:ea typeface="+mn-ea"/>
                <a:cs typeface="+mn-cs"/>
              </a:rPr>
              <a:t> </a:t>
            </a:r>
            <a:r>
              <a:rPr kumimoji="0" lang="en-AU" sz="1200" b="0" i="0" u="none" strike="noStrike" kern="1200" cap="none" spc="0" normalizeH="0" baseline="0" noProof="0" dirty="0">
                <a:ln>
                  <a:noFill/>
                </a:ln>
                <a:solidFill>
                  <a:srgbClr val="FFFFFF"/>
                </a:solidFill>
                <a:effectLst/>
                <a:uLnTx/>
                <a:uFillTx/>
                <a:ea typeface="+mn-ea"/>
                <a:cs typeface="+mn-cs"/>
              </a:rPr>
              <a:t>and the NSW Curriculum website </a:t>
            </a:r>
            <a:r>
              <a:rPr kumimoji="0" lang="en-AU" sz="1200" b="0" i="0" u="none" strike="noStrike" kern="1200" cap="none" spc="0" normalizeH="0" baseline="0" noProof="0" dirty="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dirty="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Standard Stage 6 Syllabus </a:t>
            </a:r>
            <a:r>
              <a:rPr lang="en-AU" dirty="0">
                <a:effectLst/>
                <a:latin typeface="Arial" panose="020B0604020202020204" pitchFamily="34" charset="0"/>
                <a:ea typeface="Calibri" panose="020F0502020204030204" pitchFamily="34" charset="0"/>
              </a:rPr>
              <a:t>©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14</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intentions and success criteria</a:t>
            </a:r>
          </a:p>
        </p:txBody>
      </p:sp>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71353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12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1200"/>
              </a:spcAft>
              <a:buFont typeface="Arial" panose="020B0604020202020204" pitchFamily="34" charset="0"/>
              <a:buChar char="•"/>
            </a:pPr>
            <a:r>
              <a:rPr lang="en-US" sz="2000" dirty="0">
                <a:cs typeface="Arial" panose="020B0604020202020204" pitchFamily="34" charset="0"/>
              </a:rPr>
              <a:t>To know how to substitute numbers into a formula.</a:t>
            </a:r>
          </a:p>
          <a:p>
            <a:pPr marL="342900" indent="-342900">
              <a:lnSpc>
                <a:spcPct val="150000"/>
              </a:lnSpc>
              <a:spcAft>
                <a:spcPts val="1200"/>
              </a:spcAft>
              <a:buFont typeface="Arial" panose="020B0604020202020204" pitchFamily="34" charset="0"/>
              <a:buChar char="•"/>
            </a:pPr>
            <a:r>
              <a:rPr lang="en-US" sz="2000" dirty="0">
                <a:cs typeface="Arial" panose="020B0604020202020204" pitchFamily="34" charset="0"/>
              </a:rPr>
              <a:t>To be able to calculate the circumference and arc length of a circle.</a:t>
            </a:r>
          </a:p>
          <a:p>
            <a:pPr>
              <a:lnSpc>
                <a:spcPct val="150000"/>
              </a:lnSpc>
              <a:spcAft>
                <a:spcPts val="12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1200"/>
              </a:spcAft>
              <a:buFont typeface="Arial"/>
              <a:buChar char="•"/>
            </a:pPr>
            <a:r>
              <a:rPr lang="en-US" sz="2000" dirty="0">
                <a:cs typeface="Arial" panose="020B0604020202020204" pitchFamily="34" charset="0"/>
              </a:rPr>
              <a:t>I can name parts of a circle.</a:t>
            </a:r>
          </a:p>
          <a:p>
            <a:pPr marL="342900" indent="-342900">
              <a:lnSpc>
                <a:spcPct val="150000"/>
              </a:lnSpc>
              <a:spcAft>
                <a:spcPts val="1200"/>
              </a:spcAft>
              <a:buFont typeface="Arial"/>
              <a:buChar char="•"/>
            </a:pPr>
            <a:r>
              <a:rPr lang="en-US" sz="2000" dirty="0">
                <a:cs typeface="Arial" panose="020B0604020202020204" pitchFamily="34" charset="0"/>
              </a:rPr>
              <a:t>I can explain what each variable means in the arc length formula.</a:t>
            </a:r>
          </a:p>
          <a:p>
            <a:pPr marL="342900" indent="-342900">
              <a:lnSpc>
                <a:spcPct val="150000"/>
              </a:lnSpc>
              <a:spcAft>
                <a:spcPts val="1200"/>
              </a:spcAft>
              <a:buFont typeface="Arial"/>
              <a:buChar char="•"/>
            </a:pPr>
            <a:r>
              <a:rPr lang="en-US" sz="2000" dirty="0">
                <a:cs typeface="Arial" panose="020B0604020202020204" pitchFamily="34" charset="0"/>
              </a:rPr>
              <a:t>I can calculate arc length given an angle and the radius.</a:t>
            </a:r>
          </a:p>
          <a:p>
            <a:pPr marL="342900" indent="-342900">
              <a:lnSpc>
                <a:spcPct val="150000"/>
              </a:lnSpc>
              <a:spcAft>
                <a:spcPts val="1200"/>
              </a:spcAft>
              <a:buFont typeface="Arial"/>
              <a:buChar char="•"/>
            </a:pPr>
            <a:r>
              <a:rPr lang="en-US" sz="2000" dirty="0">
                <a:cs typeface="Arial" panose="020B0604020202020204" pitchFamily="34" charset="0"/>
              </a:rPr>
              <a:t>I can explain how to modify a formula to calculate different parts of a circle.</a:t>
            </a:r>
          </a:p>
        </p:txBody>
      </p:sp>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dirty="0"/>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mj-lt"/>
              </a:rPr>
              <a:t>Retrieval practice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CF6B04-29EE-AC15-4D22-5531060EB517}"/>
              </a:ext>
            </a:extLst>
          </p:cNvPr>
          <p:cNvSpPr>
            <a:spLocks noGrp="1"/>
          </p:cNvSpPr>
          <p:nvPr>
            <p:ph type="title"/>
          </p:nvPr>
        </p:nvSpPr>
        <p:spPr/>
        <p:txBody>
          <a:bodyPr/>
          <a:lstStyle/>
          <a:p>
            <a:r>
              <a:rPr lang="en-AU" dirty="0">
                <a:latin typeface="+mj-lt"/>
              </a:rPr>
              <a:t>Bingo cards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latin typeface="+mj-lt"/>
              </a:rPr>
              <a:t>Word bank</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60000" y="1525562"/>
            <a:ext cx="11484000" cy="356423"/>
          </a:xfrm>
        </p:spPr>
        <p:txBody>
          <a:bodyPr/>
          <a:lstStyle/>
          <a:p>
            <a:r>
              <a:rPr lang="en-AU" sz="1800" dirty="0">
                <a:latin typeface="+mn-lt"/>
              </a:rPr>
              <a:t>Create a 3x3 bingo card using the following words:</a:t>
            </a:r>
          </a:p>
        </p:txBody>
      </p:sp>
      <p:sp>
        <p:nvSpPr>
          <p:cNvPr id="5" name="TextBox 4">
            <a:extLst>
              <a:ext uri="{FF2B5EF4-FFF2-40B4-BE49-F238E27FC236}">
                <a16:creationId xmlns:a16="http://schemas.microsoft.com/office/drawing/2014/main" id="{02EC8D20-0C60-80A2-A967-00C7FCB24E94}"/>
              </a:ext>
            </a:extLst>
          </p:cNvPr>
          <p:cNvSpPr txBox="1"/>
          <p:nvPr/>
        </p:nvSpPr>
        <p:spPr>
          <a:xfrm>
            <a:off x="360000" y="2068604"/>
            <a:ext cx="11483998" cy="865096"/>
          </a:xfrm>
          <a:prstGeom prst="rect">
            <a:avLst/>
          </a:prstGeom>
          <a:noFill/>
        </p:spPr>
        <p:txBody>
          <a:bodyPr wrap="square" lIns="0" tIns="0" rIns="0" bIns="0" numCol="6" spcCol="274320" rtlCol="0">
            <a:noAutofit/>
          </a:bodyPr>
          <a:lstStyle/>
          <a:p>
            <a:pPr marL="342900" indent="-342900">
              <a:lnSpc>
                <a:spcPct val="150000"/>
              </a:lnSpc>
              <a:spcAft>
                <a:spcPts val="600"/>
              </a:spcAft>
              <a:buFont typeface="Arial" panose="020B0604020202020204" pitchFamily="34" charset="0"/>
              <a:buChar char="•"/>
            </a:pPr>
            <a:r>
              <a:rPr lang="en-AU" sz="1600" dirty="0"/>
              <a:t>Radius</a:t>
            </a:r>
          </a:p>
          <a:p>
            <a:pPr marL="342900" indent="-342900">
              <a:lnSpc>
                <a:spcPct val="150000"/>
              </a:lnSpc>
              <a:spcAft>
                <a:spcPts val="600"/>
              </a:spcAft>
              <a:buFont typeface="Arial" panose="020B0604020202020204" pitchFamily="34" charset="0"/>
              <a:buChar char="•"/>
            </a:pPr>
            <a:r>
              <a:rPr lang="en-AU" sz="1600" dirty="0"/>
              <a:t>Diameter</a:t>
            </a:r>
          </a:p>
          <a:p>
            <a:pPr marL="342900" indent="-342900">
              <a:lnSpc>
                <a:spcPct val="150000"/>
              </a:lnSpc>
              <a:spcAft>
                <a:spcPts val="600"/>
              </a:spcAft>
              <a:buFont typeface="Arial" panose="020B0604020202020204" pitchFamily="34" charset="0"/>
              <a:buChar char="•"/>
            </a:pPr>
            <a:r>
              <a:rPr lang="en-AU" sz="1600" dirty="0"/>
              <a:t>Circumference</a:t>
            </a:r>
          </a:p>
          <a:p>
            <a:pPr marL="342900" indent="-342900">
              <a:lnSpc>
                <a:spcPct val="150000"/>
              </a:lnSpc>
              <a:spcAft>
                <a:spcPts val="600"/>
              </a:spcAft>
              <a:buFont typeface="Arial" panose="020B0604020202020204" pitchFamily="34" charset="0"/>
              <a:buChar char="•"/>
            </a:pPr>
            <a:r>
              <a:rPr lang="en-AU" sz="1600" dirty="0"/>
              <a:t>Arc</a:t>
            </a:r>
          </a:p>
          <a:p>
            <a:pPr marL="342900" indent="-342900">
              <a:lnSpc>
                <a:spcPct val="150000"/>
              </a:lnSpc>
              <a:spcAft>
                <a:spcPts val="600"/>
              </a:spcAft>
              <a:buFont typeface="Arial" panose="020B0604020202020204" pitchFamily="34" charset="0"/>
              <a:buChar char="•"/>
            </a:pPr>
            <a:r>
              <a:rPr lang="en-AU" sz="1600" dirty="0"/>
              <a:t>Centre</a:t>
            </a:r>
          </a:p>
          <a:p>
            <a:pPr marL="342900" indent="-342900">
              <a:lnSpc>
                <a:spcPct val="150000"/>
              </a:lnSpc>
              <a:spcAft>
                <a:spcPts val="600"/>
              </a:spcAft>
              <a:buFont typeface="Arial" panose="020B0604020202020204" pitchFamily="34" charset="0"/>
              <a:buChar char="•"/>
            </a:pPr>
            <a:r>
              <a:rPr lang="en-AU" sz="1600" dirty="0"/>
              <a:t>Chord</a:t>
            </a:r>
          </a:p>
          <a:p>
            <a:pPr marL="342900" indent="-342900">
              <a:lnSpc>
                <a:spcPct val="150000"/>
              </a:lnSpc>
              <a:spcAft>
                <a:spcPts val="600"/>
              </a:spcAft>
              <a:buFont typeface="Arial" panose="020B0604020202020204" pitchFamily="34" charset="0"/>
              <a:buChar char="•"/>
            </a:pPr>
            <a:r>
              <a:rPr lang="en-AU" sz="1600" dirty="0"/>
              <a:t>Sector</a:t>
            </a:r>
          </a:p>
          <a:p>
            <a:pPr marL="342900" indent="-342900">
              <a:lnSpc>
                <a:spcPct val="150000"/>
              </a:lnSpc>
              <a:spcAft>
                <a:spcPts val="600"/>
              </a:spcAft>
              <a:buFont typeface="Arial" panose="020B0604020202020204" pitchFamily="34" charset="0"/>
              <a:buChar char="•"/>
            </a:pPr>
            <a:r>
              <a:rPr lang="en-AU" sz="1600" dirty="0"/>
              <a:t>Segment</a:t>
            </a:r>
          </a:p>
          <a:p>
            <a:pPr marL="342900" indent="-342900">
              <a:lnSpc>
                <a:spcPct val="150000"/>
              </a:lnSpc>
              <a:spcAft>
                <a:spcPts val="600"/>
              </a:spcAft>
              <a:buFont typeface="Arial" panose="020B0604020202020204" pitchFamily="34" charset="0"/>
              <a:buChar char="•"/>
            </a:pPr>
            <a:r>
              <a:rPr lang="en-AU" sz="1600" dirty="0"/>
              <a:t>Quadrant</a:t>
            </a:r>
          </a:p>
          <a:p>
            <a:pPr marL="342900" indent="-342900">
              <a:lnSpc>
                <a:spcPct val="150000"/>
              </a:lnSpc>
              <a:spcAft>
                <a:spcPts val="600"/>
              </a:spcAft>
              <a:buFont typeface="Arial" panose="020B0604020202020204" pitchFamily="34" charset="0"/>
              <a:buChar char="•"/>
            </a:pPr>
            <a:r>
              <a:rPr lang="en-AU" sz="1600" dirty="0"/>
              <a:t>Semicircle</a:t>
            </a:r>
          </a:p>
        </p:txBody>
      </p:sp>
      <p:sp>
        <p:nvSpPr>
          <p:cNvPr id="6" name="Text Placeholder 11">
            <a:extLst>
              <a:ext uri="{FF2B5EF4-FFF2-40B4-BE49-F238E27FC236}">
                <a16:creationId xmlns:a16="http://schemas.microsoft.com/office/drawing/2014/main" id="{147F23D4-7D4F-DE30-AA1C-03B9D00F5272}"/>
              </a:ext>
            </a:extLst>
          </p:cNvPr>
          <p:cNvSpPr txBox="1">
            <a:spLocks/>
          </p:cNvSpPr>
          <p:nvPr/>
        </p:nvSpPr>
        <p:spPr>
          <a:xfrm>
            <a:off x="360000" y="2933700"/>
            <a:ext cx="11484000" cy="31755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latin typeface="+mj-lt"/>
              </a:rPr>
              <a:t>Example card</a:t>
            </a:r>
          </a:p>
        </p:txBody>
      </p:sp>
      <p:pic>
        <p:nvPicPr>
          <p:cNvPr id="7" name="Picture 6" descr="An example bingo card with the words, sector, quadrant, circumfrance, radius, centre, diameter, chord, semicircle and segment.">
            <a:extLst>
              <a:ext uri="{FF2B5EF4-FFF2-40B4-BE49-F238E27FC236}">
                <a16:creationId xmlns:a16="http://schemas.microsoft.com/office/drawing/2014/main" id="{C835EDE3-F2BB-6122-0D25-29CDF3DB0401}"/>
              </a:ext>
            </a:extLst>
          </p:cNvPr>
          <p:cNvPicPr>
            <a:picLocks noChangeAspect="1"/>
          </p:cNvPicPr>
          <p:nvPr/>
        </p:nvPicPr>
        <p:blipFill>
          <a:blip r:embed="rId3"/>
          <a:stretch>
            <a:fillRect/>
          </a:stretch>
        </p:blipFill>
        <p:spPr>
          <a:xfrm>
            <a:off x="360000" y="3428999"/>
            <a:ext cx="5793698" cy="3267001"/>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dirty="0"/>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53C733-2790-3F8B-256F-253526CC2C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1DBFAC5-9E3D-2E9C-45BD-41D60CB0DACF}"/>
              </a:ext>
            </a:extLst>
          </p:cNvPr>
          <p:cNvSpPr>
            <a:spLocks noGrp="1"/>
          </p:cNvSpPr>
          <p:nvPr>
            <p:ph type="title"/>
          </p:nvPr>
        </p:nvSpPr>
        <p:spPr/>
        <p:txBody>
          <a:bodyPr/>
          <a:lstStyle/>
          <a:p>
            <a:r>
              <a:rPr lang="en-AU" dirty="0">
                <a:latin typeface="+mj-lt"/>
              </a:rPr>
              <a:t>Bingo game</a:t>
            </a:r>
          </a:p>
        </p:txBody>
      </p:sp>
      <p:sp>
        <p:nvSpPr>
          <p:cNvPr id="4" name="Text Placeholder 3">
            <a:extLst>
              <a:ext uri="{FF2B5EF4-FFF2-40B4-BE49-F238E27FC236}">
                <a16:creationId xmlns:a16="http://schemas.microsoft.com/office/drawing/2014/main" id="{5B4CFA40-B2CB-A716-5007-B9A3EB6CC31E}"/>
              </a:ext>
            </a:extLst>
          </p:cNvPr>
          <p:cNvSpPr>
            <a:spLocks noGrp="1"/>
          </p:cNvSpPr>
          <p:nvPr>
            <p:ph type="body" sz="quarter" idx="18"/>
          </p:nvPr>
        </p:nvSpPr>
        <p:spPr/>
        <p:txBody>
          <a:bodyPr/>
          <a:lstStyle/>
          <a:p>
            <a:r>
              <a:rPr lang="en-AU" dirty="0">
                <a:latin typeface="+mj-lt"/>
              </a:rPr>
              <a:t>Click the boxes to reveal parts of a circle</a:t>
            </a:r>
          </a:p>
        </p:txBody>
      </p:sp>
      <p:sp>
        <p:nvSpPr>
          <p:cNvPr id="7" name="Rectangle: Rounded Corners 6">
            <a:extLst>
              <a:ext uri="{FF2B5EF4-FFF2-40B4-BE49-F238E27FC236}">
                <a16:creationId xmlns:a16="http://schemas.microsoft.com/office/drawing/2014/main" id="{30796C38-28B4-32A6-5288-B6E585A11F86}"/>
              </a:ext>
              <a:ext uri="{C183D7F6-B498-43B3-948B-1728B52AA6E4}">
                <adec:decorative xmlns:adec="http://schemas.microsoft.com/office/drawing/2017/decorative" val="1"/>
              </a:ext>
            </a:extLst>
          </p:cNvPr>
          <p:cNvSpPr/>
          <p:nvPr/>
        </p:nvSpPr>
        <p:spPr>
          <a:xfrm>
            <a:off x="359999" y="1523314"/>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452F52EA-DD82-D993-F152-66B2A3D95C02}"/>
              </a:ext>
              <a:ext uri="{C183D7F6-B498-43B3-948B-1728B52AA6E4}">
                <adec:decorative xmlns:adec="http://schemas.microsoft.com/office/drawing/2017/decorative" val="1"/>
              </a:ext>
            </a:extLst>
          </p:cNvPr>
          <p:cNvSpPr/>
          <p:nvPr/>
        </p:nvSpPr>
        <p:spPr>
          <a:xfrm>
            <a:off x="3271852" y="1523314"/>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BD3C14B4-4074-2D00-0B5E-CADCE0B9F64B}"/>
              </a:ext>
              <a:ext uri="{C183D7F6-B498-43B3-948B-1728B52AA6E4}">
                <adec:decorative xmlns:adec="http://schemas.microsoft.com/office/drawing/2017/decorative" val="1"/>
              </a:ext>
            </a:extLst>
          </p:cNvPr>
          <p:cNvSpPr/>
          <p:nvPr/>
        </p:nvSpPr>
        <p:spPr>
          <a:xfrm>
            <a:off x="6183705" y="1523314"/>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8BEDE08E-2C57-2E19-DCF8-18155D116D82}"/>
              </a:ext>
              <a:ext uri="{C183D7F6-B498-43B3-948B-1728B52AA6E4}">
                <adec:decorative xmlns:adec="http://schemas.microsoft.com/office/drawing/2017/decorative" val="1"/>
              </a:ext>
            </a:extLst>
          </p:cNvPr>
          <p:cNvSpPr/>
          <p:nvPr/>
        </p:nvSpPr>
        <p:spPr>
          <a:xfrm>
            <a:off x="9095558" y="1523314"/>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681F913B-D193-AB5C-A391-B4462C2594F2}"/>
              </a:ext>
              <a:ext uri="{C183D7F6-B498-43B3-948B-1728B52AA6E4}">
                <adec:decorative xmlns:adec="http://schemas.microsoft.com/office/drawing/2017/decorative" val="1"/>
              </a:ext>
            </a:extLst>
          </p:cNvPr>
          <p:cNvSpPr/>
          <p:nvPr/>
        </p:nvSpPr>
        <p:spPr>
          <a:xfrm>
            <a:off x="359999" y="3166343"/>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E400D8D-CDCD-FEEF-3A72-F1984DBB7AE0}"/>
              </a:ext>
              <a:ext uri="{C183D7F6-B498-43B3-948B-1728B52AA6E4}">
                <adec:decorative xmlns:adec="http://schemas.microsoft.com/office/drawing/2017/decorative" val="1"/>
              </a:ext>
            </a:extLst>
          </p:cNvPr>
          <p:cNvSpPr/>
          <p:nvPr/>
        </p:nvSpPr>
        <p:spPr>
          <a:xfrm>
            <a:off x="3271852" y="3166343"/>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FF31FAE-6D58-368E-03B2-1E8E72100A19}"/>
              </a:ext>
              <a:ext uri="{C183D7F6-B498-43B3-948B-1728B52AA6E4}">
                <adec:decorative xmlns:adec="http://schemas.microsoft.com/office/drawing/2017/decorative" val="1"/>
              </a:ext>
            </a:extLst>
          </p:cNvPr>
          <p:cNvSpPr/>
          <p:nvPr/>
        </p:nvSpPr>
        <p:spPr>
          <a:xfrm>
            <a:off x="6183705" y="3166343"/>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94C2AC05-C3D2-7DF2-E647-B6193CDF64A6}"/>
              </a:ext>
              <a:ext uri="{C183D7F6-B498-43B3-948B-1728B52AA6E4}">
                <adec:decorative xmlns:adec="http://schemas.microsoft.com/office/drawing/2017/decorative" val="1"/>
              </a:ext>
            </a:extLst>
          </p:cNvPr>
          <p:cNvSpPr/>
          <p:nvPr/>
        </p:nvSpPr>
        <p:spPr>
          <a:xfrm>
            <a:off x="9095558" y="3166343"/>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8EDC120E-8A36-5716-BB0D-859ED132F493}"/>
              </a:ext>
              <a:ext uri="{C183D7F6-B498-43B3-948B-1728B52AA6E4}">
                <adec:decorative xmlns:adec="http://schemas.microsoft.com/office/drawing/2017/decorative" val="1"/>
              </a:ext>
            </a:extLst>
          </p:cNvPr>
          <p:cNvSpPr/>
          <p:nvPr/>
        </p:nvSpPr>
        <p:spPr>
          <a:xfrm>
            <a:off x="359999" y="4807988"/>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Rounded Corners 50">
            <a:extLst>
              <a:ext uri="{FF2B5EF4-FFF2-40B4-BE49-F238E27FC236}">
                <a16:creationId xmlns:a16="http://schemas.microsoft.com/office/drawing/2014/main" id="{0D131C56-85BC-D74C-3B8D-086E01C044E4}"/>
              </a:ext>
              <a:ext uri="{C183D7F6-B498-43B3-948B-1728B52AA6E4}">
                <adec:decorative xmlns:adec="http://schemas.microsoft.com/office/drawing/2017/decorative" val="1"/>
              </a:ext>
            </a:extLst>
          </p:cNvPr>
          <p:cNvSpPr/>
          <p:nvPr/>
        </p:nvSpPr>
        <p:spPr>
          <a:xfrm>
            <a:off x="3271852" y="4807988"/>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Rounded Corners 51">
            <a:extLst>
              <a:ext uri="{FF2B5EF4-FFF2-40B4-BE49-F238E27FC236}">
                <a16:creationId xmlns:a16="http://schemas.microsoft.com/office/drawing/2014/main" id="{7066A232-546B-EC79-C812-9024D25EEB49}"/>
              </a:ext>
              <a:ext uri="{C183D7F6-B498-43B3-948B-1728B52AA6E4}">
                <adec:decorative xmlns:adec="http://schemas.microsoft.com/office/drawing/2017/decorative" val="1"/>
              </a:ext>
            </a:extLst>
          </p:cNvPr>
          <p:cNvSpPr/>
          <p:nvPr/>
        </p:nvSpPr>
        <p:spPr>
          <a:xfrm>
            <a:off x="6183705" y="4807988"/>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A783E663-A325-87AA-E8F7-45748D3ADF55}"/>
              </a:ext>
              <a:ext uri="{C183D7F6-B498-43B3-948B-1728B52AA6E4}">
                <adec:decorative xmlns:adec="http://schemas.microsoft.com/office/drawing/2017/decorative" val="1"/>
              </a:ext>
            </a:extLst>
          </p:cNvPr>
          <p:cNvSpPr/>
          <p:nvPr/>
        </p:nvSpPr>
        <p:spPr>
          <a:xfrm>
            <a:off x="9095558" y="4807988"/>
            <a:ext cx="2748440" cy="1529312"/>
          </a:xfrm>
          <a:prstGeom prst="roundRect">
            <a:avLst>
              <a:gd name="adj" fmla="val 6463"/>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descr="circumference">
            <a:extLst>
              <a:ext uri="{FF2B5EF4-FFF2-40B4-BE49-F238E27FC236}">
                <a16:creationId xmlns:a16="http://schemas.microsoft.com/office/drawing/2014/main" id="{A2DB5F09-75D3-8F80-ACC3-5BD31515BE0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05929" y="1674338"/>
            <a:ext cx="1456580" cy="1227264"/>
          </a:xfrm>
          <a:prstGeom prst="rect">
            <a:avLst/>
          </a:prstGeom>
        </p:spPr>
      </p:pic>
      <p:pic>
        <p:nvPicPr>
          <p:cNvPr id="57" name="Picture 56" descr="diameter">
            <a:extLst>
              <a:ext uri="{FF2B5EF4-FFF2-40B4-BE49-F238E27FC236}">
                <a16:creationId xmlns:a16="http://schemas.microsoft.com/office/drawing/2014/main" id="{CA4FDF7B-8C53-1436-C5ED-1769DE0CC05F}"/>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80130" y="1678928"/>
            <a:ext cx="1331885" cy="1218085"/>
          </a:xfrm>
          <a:prstGeom prst="rect">
            <a:avLst/>
          </a:prstGeom>
        </p:spPr>
      </p:pic>
      <p:pic>
        <p:nvPicPr>
          <p:cNvPr id="60" name="Picture 59" descr="tangent">
            <a:extLst>
              <a:ext uri="{FF2B5EF4-FFF2-40B4-BE49-F238E27FC236}">
                <a16:creationId xmlns:a16="http://schemas.microsoft.com/office/drawing/2014/main" id="{456923F3-455C-968A-CC7D-8BA7C12B3A4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891983" y="1643102"/>
            <a:ext cx="1331885" cy="1289736"/>
          </a:xfrm>
          <a:prstGeom prst="rect">
            <a:avLst/>
          </a:prstGeom>
        </p:spPr>
      </p:pic>
      <p:pic>
        <p:nvPicPr>
          <p:cNvPr id="59" name="Picture 58" descr="secant">
            <a:extLst>
              <a:ext uri="{FF2B5EF4-FFF2-40B4-BE49-F238E27FC236}">
                <a16:creationId xmlns:a16="http://schemas.microsoft.com/office/drawing/2014/main" id="{8DCEC738-30F9-67AA-912D-B9747966455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9489966" y="1656536"/>
            <a:ext cx="1959625" cy="1262869"/>
          </a:xfrm>
          <a:prstGeom prst="rect">
            <a:avLst/>
          </a:prstGeom>
        </p:spPr>
      </p:pic>
      <p:pic>
        <p:nvPicPr>
          <p:cNvPr id="66" name="Picture 65" descr="segment">
            <a:extLst>
              <a:ext uri="{FF2B5EF4-FFF2-40B4-BE49-F238E27FC236}">
                <a16:creationId xmlns:a16="http://schemas.microsoft.com/office/drawing/2014/main" id="{06410893-3BC1-6568-FD42-BB1423F82CA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72947" y="3280234"/>
            <a:ext cx="1522545" cy="1301531"/>
          </a:xfrm>
          <a:prstGeom prst="rect">
            <a:avLst/>
          </a:prstGeom>
        </p:spPr>
      </p:pic>
      <p:pic>
        <p:nvPicPr>
          <p:cNvPr id="58" name="Picture 57" descr="chord">
            <a:extLst>
              <a:ext uri="{FF2B5EF4-FFF2-40B4-BE49-F238E27FC236}">
                <a16:creationId xmlns:a16="http://schemas.microsoft.com/office/drawing/2014/main" id="{50F0BE08-2975-9807-3DAE-D02C2BF0D762}"/>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4017997" y="3321957"/>
            <a:ext cx="1256150" cy="1218085"/>
          </a:xfrm>
          <a:prstGeom prst="rect">
            <a:avLst/>
          </a:prstGeom>
        </p:spPr>
      </p:pic>
      <p:pic>
        <p:nvPicPr>
          <p:cNvPr id="55" name="Picture 54" descr="centre">
            <a:extLst>
              <a:ext uri="{FF2B5EF4-FFF2-40B4-BE49-F238E27FC236}">
                <a16:creationId xmlns:a16="http://schemas.microsoft.com/office/drawing/2014/main" id="{DF464DE0-593C-1123-3946-F8E0F7F630E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894804" y="3280234"/>
            <a:ext cx="1326243" cy="1301531"/>
          </a:xfrm>
          <a:prstGeom prst="rect">
            <a:avLst/>
          </a:prstGeom>
        </p:spPr>
      </p:pic>
      <p:pic>
        <p:nvPicPr>
          <p:cNvPr id="65" name="Picture 64" descr="quadrant">
            <a:extLst>
              <a:ext uri="{FF2B5EF4-FFF2-40B4-BE49-F238E27FC236}">
                <a16:creationId xmlns:a16="http://schemas.microsoft.com/office/drawing/2014/main" id="{A480E1D0-9DCC-72BC-229B-9785F420D15A}"/>
              </a:ext>
            </a:extLst>
          </p:cNvPr>
          <p:cNvPicPr>
            <a:picLocks noChangeAspect="1"/>
          </p:cNvPicPr>
          <p:nvPr/>
        </p:nvPicPr>
        <p:blipFill>
          <a:blip r:embed="rId10">
            <a:clrChange>
              <a:clrFrom>
                <a:srgbClr val="FFFFFF"/>
              </a:clrFrom>
              <a:clrTo>
                <a:srgbClr val="FFFFFF">
                  <a:alpha val="0"/>
                </a:srgbClr>
              </a:clrTo>
            </a:clrChange>
          </a:blip>
          <a:stretch>
            <a:fillRect/>
          </a:stretch>
        </p:blipFill>
        <p:spPr>
          <a:xfrm>
            <a:off x="9762578" y="3366157"/>
            <a:ext cx="1414401" cy="1129684"/>
          </a:xfrm>
          <a:prstGeom prst="rect">
            <a:avLst/>
          </a:prstGeom>
        </p:spPr>
      </p:pic>
      <p:pic>
        <p:nvPicPr>
          <p:cNvPr id="56" name="Picture 55" descr="radius">
            <a:extLst>
              <a:ext uri="{FF2B5EF4-FFF2-40B4-BE49-F238E27FC236}">
                <a16:creationId xmlns:a16="http://schemas.microsoft.com/office/drawing/2014/main" id="{C610725D-F02C-59A9-234A-EEFA6597C06A}"/>
              </a:ext>
            </a:extLst>
          </p:cNvPr>
          <p:cNvPicPr>
            <a:picLocks noChangeAspect="1"/>
          </p:cNvPicPr>
          <p:nvPr/>
        </p:nvPicPr>
        <p:blipFill>
          <a:blip r:embed="rId11">
            <a:clrChange>
              <a:clrFrom>
                <a:srgbClr val="FFFFFF"/>
              </a:clrFrom>
              <a:clrTo>
                <a:srgbClr val="FFFFFF">
                  <a:alpha val="0"/>
                </a:srgbClr>
              </a:clrTo>
            </a:clrChange>
          </a:blip>
          <a:stretch>
            <a:fillRect/>
          </a:stretch>
        </p:blipFill>
        <p:spPr>
          <a:xfrm>
            <a:off x="1130705" y="4996474"/>
            <a:ext cx="1207029" cy="1152341"/>
          </a:xfrm>
          <a:prstGeom prst="rect">
            <a:avLst/>
          </a:prstGeom>
        </p:spPr>
      </p:pic>
      <p:pic>
        <p:nvPicPr>
          <p:cNvPr id="64" name="Picture 63" descr="semicircle">
            <a:extLst>
              <a:ext uri="{FF2B5EF4-FFF2-40B4-BE49-F238E27FC236}">
                <a16:creationId xmlns:a16="http://schemas.microsoft.com/office/drawing/2014/main" id="{0B42C6F4-32A3-43F6-9980-254D656B889B}"/>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3673878" y="5041647"/>
            <a:ext cx="1944388" cy="1061995"/>
          </a:xfrm>
          <a:prstGeom prst="rect">
            <a:avLst/>
          </a:prstGeom>
        </p:spPr>
      </p:pic>
      <p:pic>
        <p:nvPicPr>
          <p:cNvPr id="62" name="Picture 61" descr="sector">
            <a:extLst>
              <a:ext uri="{FF2B5EF4-FFF2-40B4-BE49-F238E27FC236}">
                <a16:creationId xmlns:a16="http://schemas.microsoft.com/office/drawing/2014/main" id="{8815820A-F524-D451-0EBE-945F56BAEFE9}"/>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7028478" y="4958860"/>
            <a:ext cx="1058895" cy="1227569"/>
          </a:xfrm>
          <a:prstGeom prst="rect">
            <a:avLst/>
          </a:prstGeom>
        </p:spPr>
      </p:pic>
      <p:pic>
        <p:nvPicPr>
          <p:cNvPr id="63" name="Picture 62" descr="arc">
            <a:extLst>
              <a:ext uri="{FF2B5EF4-FFF2-40B4-BE49-F238E27FC236}">
                <a16:creationId xmlns:a16="http://schemas.microsoft.com/office/drawing/2014/main" id="{F2315B0F-F06E-9E12-4C0F-34242C5B174D}"/>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9802146" y="4921879"/>
            <a:ext cx="1335264" cy="1301531"/>
          </a:xfrm>
          <a:prstGeom prst="rect">
            <a:avLst/>
          </a:prstGeom>
        </p:spPr>
      </p:pic>
      <p:sp>
        <p:nvSpPr>
          <p:cNvPr id="67" name="Rectangle: Rounded Corners 66">
            <a:extLst>
              <a:ext uri="{FF2B5EF4-FFF2-40B4-BE49-F238E27FC236}">
                <a16:creationId xmlns:a16="http://schemas.microsoft.com/office/drawing/2014/main" id="{956881F2-0FCD-37D6-2E2C-BC0CE6C0E71D}"/>
              </a:ext>
              <a:ext uri="{C183D7F6-B498-43B3-948B-1728B52AA6E4}">
                <adec:decorative xmlns:adec="http://schemas.microsoft.com/office/drawing/2017/decorative" val="1"/>
              </a:ext>
            </a:extLst>
          </p:cNvPr>
          <p:cNvSpPr/>
          <p:nvPr/>
        </p:nvSpPr>
        <p:spPr>
          <a:xfrm>
            <a:off x="363488" y="1519324"/>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a:t>
            </a:r>
          </a:p>
        </p:txBody>
      </p:sp>
      <p:sp>
        <p:nvSpPr>
          <p:cNvPr id="79" name="Rectangle: Rounded Corners 78">
            <a:extLst>
              <a:ext uri="{FF2B5EF4-FFF2-40B4-BE49-F238E27FC236}">
                <a16:creationId xmlns:a16="http://schemas.microsoft.com/office/drawing/2014/main" id="{9FD415DA-B394-3E86-A9D5-18055188ABF8}"/>
              </a:ext>
              <a:ext uri="{C183D7F6-B498-43B3-948B-1728B52AA6E4}">
                <adec:decorative xmlns:adec="http://schemas.microsoft.com/office/drawing/2017/decorative" val="1"/>
              </a:ext>
            </a:extLst>
          </p:cNvPr>
          <p:cNvSpPr/>
          <p:nvPr/>
        </p:nvSpPr>
        <p:spPr>
          <a:xfrm>
            <a:off x="3275341" y="1519324"/>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2</a:t>
            </a:r>
          </a:p>
        </p:txBody>
      </p:sp>
      <p:sp>
        <p:nvSpPr>
          <p:cNvPr id="80" name="Rectangle: Rounded Corners 79">
            <a:extLst>
              <a:ext uri="{FF2B5EF4-FFF2-40B4-BE49-F238E27FC236}">
                <a16:creationId xmlns:a16="http://schemas.microsoft.com/office/drawing/2014/main" id="{B231085E-5520-89FA-4FE5-A1A3C3B833DE}"/>
              </a:ext>
              <a:ext uri="{C183D7F6-B498-43B3-948B-1728B52AA6E4}">
                <adec:decorative xmlns:adec="http://schemas.microsoft.com/office/drawing/2017/decorative" val="1"/>
              </a:ext>
            </a:extLst>
          </p:cNvPr>
          <p:cNvSpPr/>
          <p:nvPr/>
        </p:nvSpPr>
        <p:spPr>
          <a:xfrm>
            <a:off x="6187194" y="1519324"/>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3</a:t>
            </a:r>
          </a:p>
        </p:txBody>
      </p:sp>
      <p:sp>
        <p:nvSpPr>
          <p:cNvPr id="81" name="Rectangle: Rounded Corners 80">
            <a:extLst>
              <a:ext uri="{FF2B5EF4-FFF2-40B4-BE49-F238E27FC236}">
                <a16:creationId xmlns:a16="http://schemas.microsoft.com/office/drawing/2014/main" id="{DB34C325-2861-E622-2431-BF31C33666C5}"/>
              </a:ext>
              <a:ext uri="{C183D7F6-B498-43B3-948B-1728B52AA6E4}">
                <adec:decorative xmlns:adec="http://schemas.microsoft.com/office/drawing/2017/decorative" val="1"/>
              </a:ext>
            </a:extLst>
          </p:cNvPr>
          <p:cNvSpPr/>
          <p:nvPr/>
        </p:nvSpPr>
        <p:spPr>
          <a:xfrm>
            <a:off x="9099047" y="1519324"/>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4</a:t>
            </a:r>
          </a:p>
        </p:txBody>
      </p:sp>
      <p:sp>
        <p:nvSpPr>
          <p:cNvPr id="82" name="Rectangle: Rounded Corners 81">
            <a:extLst>
              <a:ext uri="{FF2B5EF4-FFF2-40B4-BE49-F238E27FC236}">
                <a16:creationId xmlns:a16="http://schemas.microsoft.com/office/drawing/2014/main" id="{CCE1054D-C2F5-4523-7BA0-DE5611E27FC1}"/>
              </a:ext>
              <a:ext uri="{C183D7F6-B498-43B3-948B-1728B52AA6E4}">
                <adec:decorative xmlns:adec="http://schemas.microsoft.com/office/drawing/2017/decorative" val="1"/>
              </a:ext>
            </a:extLst>
          </p:cNvPr>
          <p:cNvSpPr/>
          <p:nvPr/>
        </p:nvSpPr>
        <p:spPr>
          <a:xfrm>
            <a:off x="363488" y="3166343"/>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5</a:t>
            </a:r>
          </a:p>
        </p:txBody>
      </p:sp>
      <p:sp>
        <p:nvSpPr>
          <p:cNvPr id="83" name="Rectangle: Rounded Corners 82">
            <a:extLst>
              <a:ext uri="{FF2B5EF4-FFF2-40B4-BE49-F238E27FC236}">
                <a16:creationId xmlns:a16="http://schemas.microsoft.com/office/drawing/2014/main" id="{33FD0A79-F9BF-69BF-EBD2-819AD0C5C03E}"/>
              </a:ext>
              <a:ext uri="{C183D7F6-B498-43B3-948B-1728B52AA6E4}">
                <adec:decorative xmlns:adec="http://schemas.microsoft.com/office/drawing/2017/decorative" val="1"/>
              </a:ext>
            </a:extLst>
          </p:cNvPr>
          <p:cNvSpPr/>
          <p:nvPr/>
        </p:nvSpPr>
        <p:spPr>
          <a:xfrm>
            <a:off x="3275341" y="3166343"/>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6</a:t>
            </a:r>
          </a:p>
        </p:txBody>
      </p:sp>
      <p:sp>
        <p:nvSpPr>
          <p:cNvPr id="84" name="Rectangle: Rounded Corners 83">
            <a:extLst>
              <a:ext uri="{FF2B5EF4-FFF2-40B4-BE49-F238E27FC236}">
                <a16:creationId xmlns:a16="http://schemas.microsoft.com/office/drawing/2014/main" id="{AD789526-0F3F-A97B-FBD8-0465A2BAA272}"/>
              </a:ext>
              <a:ext uri="{C183D7F6-B498-43B3-948B-1728B52AA6E4}">
                <adec:decorative xmlns:adec="http://schemas.microsoft.com/office/drawing/2017/decorative" val="1"/>
              </a:ext>
            </a:extLst>
          </p:cNvPr>
          <p:cNvSpPr/>
          <p:nvPr/>
        </p:nvSpPr>
        <p:spPr>
          <a:xfrm>
            <a:off x="6187194" y="3166343"/>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7</a:t>
            </a:r>
          </a:p>
        </p:txBody>
      </p:sp>
      <p:sp>
        <p:nvSpPr>
          <p:cNvPr id="85" name="Rectangle: Rounded Corners 84">
            <a:extLst>
              <a:ext uri="{FF2B5EF4-FFF2-40B4-BE49-F238E27FC236}">
                <a16:creationId xmlns:a16="http://schemas.microsoft.com/office/drawing/2014/main" id="{34C1CAC1-52C2-8848-1DFD-12A1FA74F180}"/>
              </a:ext>
              <a:ext uri="{C183D7F6-B498-43B3-948B-1728B52AA6E4}">
                <adec:decorative xmlns:adec="http://schemas.microsoft.com/office/drawing/2017/decorative" val="1"/>
              </a:ext>
            </a:extLst>
          </p:cNvPr>
          <p:cNvSpPr/>
          <p:nvPr/>
        </p:nvSpPr>
        <p:spPr>
          <a:xfrm>
            <a:off x="9099047" y="3166343"/>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8</a:t>
            </a:r>
          </a:p>
        </p:txBody>
      </p:sp>
      <p:sp>
        <p:nvSpPr>
          <p:cNvPr id="86" name="Rectangle: Rounded Corners 85">
            <a:extLst>
              <a:ext uri="{FF2B5EF4-FFF2-40B4-BE49-F238E27FC236}">
                <a16:creationId xmlns:a16="http://schemas.microsoft.com/office/drawing/2014/main" id="{BB94F432-A11C-9EAA-BD24-9CDB19A0EDF5}"/>
              </a:ext>
              <a:ext uri="{C183D7F6-B498-43B3-948B-1728B52AA6E4}">
                <adec:decorative xmlns:adec="http://schemas.microsoft.com/office/drawing/2017/decorative" val="1"/>
              </a:ext>
            </a:extLst>
          </p:cNvPr>
          <p:cNvSpPr/>
          <p:nvPr/>
        </p:nvSpPr>
        <p:spPr>
          <a:xfrm>
            <a:off x="363488" y="4807988"/>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9</a:t>
            </a:r>
          </a:p>
        </p:txBody>
      </p:sp>
      <p:sp>
        <p:nvSpPr>
          <p:cNvPr id="87" name="Rectangle: Rounded Corners 86">
            <a:extLst>
              <a:ext uri="{FF2B5EF4-FFF2-40B4-BE49-F238E27FC236}">
                <a16:creationId xmlns:a16="http://schemas.microsoft.com/office/drawing/2014/main" id="{2C165DAD-ADC9-1625-ED94-E8D3A80DF80E}"/>
              </a:ext>
              <a:ext uri="{C183D7F6-B498-43B3-948B-1728B52AA6E4}">
                <adec:decorative xmlns:adec="http://schemas.microsoft.com/office/drawing/2017/decorative" val="1"/>
              </a:ext>
            </a:extLst>
          </p:cNvPr>
          <p:cNvSpPr/>
          <p:nvPr/>
        </p:nvSpPr>
        <p:spPr>
          <a:xfrm>
            <a:off x="3275341" y="4807988"/>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10</a:t>
            </a:r>
          </a:p>
        </p:txBody>
      </p:sp>
      <p:sp>
        <p:nvSpPr>
          <p:cNvPr id="88" name="Rectangle: Rounded Corners 87">
            <a:extLst>
              <a:ext uri="{FF2B5EF4-FFF2-40B4-BE49-F238E27FC236}">
                <a16:creationId xmlns:a16="http://schemas.microsoft.com/office/drawing/2014/main" id="{B0BCCDD4-9B4E-DD62-9AE2-F7D1A71FE154}"/>
              </a:ext>
              <a:ext uri="{C183D7F6-B498-43B3-948B-1728B52AA6E4}">
                <adec:decorative xmlns:adec="http://schemas.microsoft.com/office/drawing/2017/decorative" val="1"/>
              </a:ext>
            </a:extLst>
          </p:cNvPr>
          <p:cNvSpPr/>
          <p:nvPr/>
        </p:nvSpPr>
        <p:spPr>
          <a:xfrm>
            <a:off x="6187194" y="4807988"/>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11</a:t>
            </a:r>
          </a:p>
        </p:txBody>
      </p:sp>
      <p:sp>
        <p:nvSpPr>
          <p:cNvPr id="89" name="Rectangle: Rounded Corners 88">
            <a:extLst>
              <a:ext uri="{FF2B5EF4-FFF2-40B4-BE49-F238E27FC236}">
                <a16:creationId xmlns:a16="http://schemas.microsoft.com/office/drawing/2014/main" id="{576E50F6-C36B-7ED5-A918-2D3E520BD85A}"/>
              </a:ext>
              <a:ext uri="{C183D7F6-B498-43B3-948B-1728B52AA6E4}">
                <adec:decorative xmlns:adec="http://schemas.microsoft.com/office/drawing/2017/decorative" val="1"/>
              </a:ext>
            </a:extLst>
          </p:cNvPr>
          <p:cNvSpPr/>
          <p:nvPr/>
        </p:nvSpPr>
        <p:spPr>
          <a:xfrm>
            <a:off x="9099047" y="4807988"/>
            <a:ext cx="2744951" cy="1537292"/>
          </a:xfrm>
          <a:prstGeom prst="roundRect">
            <a:avLst>
              <a:gd name="adj" fmla="val 625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t>12</a:t>
            </a:r>
          </a:p>
        </p:txBody>
      </p:sp>
      <p:sp>
        <p:nvSpPr>
          <p:cNvPr id="2" name="Slide Number Placeholder 1">
            <a:extLst>
              <a:ext uri="{FF2B5EF4-FFF2-40B4-BE49-F238E27FC236}">
                <a16:creationId xmlns:a16="http://schemas.microsoft.com/office/drawing/2014/main" id="{BD94DA52-1F34-6675-6C21-3A3F599D449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45686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7" restart="whenNotActive" fill="hold" evtFilter="cancelBubble" nodeType="interactiveSeq">
                <p:stCondLst>
                  <p:cond evt="onClick" delay="0">
                    <p:tgtEl>
                      <p:spTgt spid="79"/>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seq concurrent="1" nextAc="seek">
              <p:cTn id="12" restart="whenNotActive" fill="hold" evtFilter="cancelBubble" nodeType="interactiveSeq">
                <p:stCondLst>
                  <p:cond evt="onClick" delay="0">
                    <p:tgtEl>
                      <p:spTgt spid="80"/>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80"/>
                                        </p:tgtEl>
                                        <p:attrNameLst>
                                          <p:attrName>style.visibility</p:attrName>
                                        </p:attrNameLst>
                                      </p:cBhvr>
                                      <p:to>
                                        <p:strVal val="hidden"/>
                                      </p:to>
                                    </p:set>
                                  </p:childTnLst>
                                </p:cTn>
                              </p:par>
                            </p:childTnLst>
                          </p:cTn>
                        </p:par>
                      </p:childTnLst>
                    </p:cTn>
                  </p:par>
                </p:childTnLst>
              </p:cTn>
              <p:nextCondLst>
                <p:cond evt="onClick" delay="0">
                  <p:tgtEl>
                    <p:spTgt spid="80"/>
                  </p:tgtEl>
                </p:cond>
              </p:nextCondLst>
            </p:seq>
            <p:seq concurrent="1" nextAc="seek">
              <p:cTn id="17" restart="whenNotActive" fill="hold" evtFilter="cancelBubble" nodeType="interactiveSeq">
                <p:stCondLst>
                  <p:cond evt="onClick" delay="0">
                    <p:tgtEl>
                      <p:spTgt spid="8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hidden"/>
                                      </p:to>
                                    </p:set>
                                  </p:childTnLst>
                                </p:cTn>
                              </p:par>
                            </p:childTnLst>
                          </p:cTn>
                        </p:par>
                      </p:childTnLst>
                    </p:cTn>
                  </p:par>
                </p:childTnLst>
              </p:cTn>
              <p:nextCondLst>
                <p:cond evt="onClick" delay="0">
                  <p:tgtEl>
                    <p:spTgt spid="81"/>
                  </p:tgtEl>
                </p:cond>
              </p:nextCondLst>
            </p:seq>
            <p:seq concurrent="1" nextAc="seek">
              <p:cTn id="22" restart="whenNotActive" fill="hold" evtFilter="cancelBubble" nodeType="interactiveSeq">
                <p:stCondLst>
                  <p:cond evt="onClick" delay="0">
                    <p:tgtEl>
                      <p:spTgt spid="82"/>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82"/>
                                        </p:tgtEl>
                                        <p:attrNameLst>
                                          <p:attrName>style.visibility</p:attrName>
                                        </p:attrNameLst>
                                      </p:cBhvr>
                                      <p:to>
                                        <p:strVal val="hidden"/>
                                      </p:to>
                                    </p:set>
                                  </p:childTnLst>
                                </p:cTn>
                              </p:par>
                            </p:childTnLst>
                          </p:cTn>
                        </p:par>
                      </p:childTnLst>
                    </p:cTn>
                  </p:par>
                </p:childTnLst>
              </p:cTn>
              <p:nextCondLst>
                <p:cond evt="onClick" delay="0">
                  <p:tgtEl>
                    <p:spTgt spid="82"/>
                  </p:tgtEl>
                </p:cond>
              </p:nextCondLst>
            </p:seq>
            <p:seq concurrent="1" nextAc="seek">
              <p:cTn id="27" restart="whenNotActive" fill="hold" evtFilter="cancelBubble" nodeType="interactiveSeq">
                <p:stCondLst>
                  <p:cond evt="onClick" delay="0">
                    <p:tgtEl>
                      <p:spTgt spid="83"/>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83"/>
                                        </p:tgtEl>
                                        <p:attrNameLst>
                                          <p:attrName>style.visibility</p:attrName>
                                        </p:attrNameLst>
                                      </p:cBhvr>
                                      <p:to>
                                        <p:strVal val="hidden"/>
                                      </p:to>
                                    </p:set>
                                  </p:childTnLst>
                                </p:cTn>
                              </p:par>
                            </p:childTnLst>
                          </p:cTn>
                        </p:par>
                      </p:childTnLst>
                    </p:cTn>
                  </p:par>
                </p:childTnLst>
              </p:cTn>
              <p:nextCondLst>
                <p:cond evt="onClick" delay="0">
                  <p:tgtEl>
                    <p:spTgt spid="83"/>
                  </p:tgtEl>
                </p:cond>
              </p:nextCondLst>
            </p:seq>
            <p:seq concurrent="1" nextAc="seek">
              <p:cTn id="32" restart="whenNotActive" fill="hold" evtFilter="cancelBubble" nodeType="interactiveSeq">
                <p:stCondLst>
                  <p:cond evt="onClick" delay="0">
                    <p:tgtEl>
                      <p:spTgt spid="84"/>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37" restart="whenNotActive" fill="hold" evtFilter="cancelBubble" nodeType="interactiveSeq">
                <p:stCondLst>
                  <p:cond evt="onClick" delay="0">
                    <p:tgtEl>
                      <p:spTgt spid="85"/>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42" restart="whenNotActive" fill="hold" evtFilter="cancelBubble" nodeType="interactiveSeq">
                <p:stCondLst>
                  <p:cond evt="onClick" delay="0">
                    <p:tgtEl>
                      <p:spTgt spid="86"/>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seq concurrent="1" nextAc="seek">
              <p:cTn id="47" restart="whenNotActive" fill="hold" evtFilter="cancelBubble" nodeType="interactiveSeq">
                <p:stCondLst>
                  <p:cond evt="onClick" delay="0">
                    <p:tgtEl>
                      <p:spTgt spid="87"/>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87"/>
                                        </p:tgtEl>
                                        <p:attrNameLst>
                                          <p:attrName>style.visibility</p:attrName>
                                        </p:attrNameLst>
                                      </p:cBhvr>
                                      <p:to>
                                        <p:strVal val="hidden"/>
                                      </p:to>
                                    </p:set>
                                  </p:childTnLst>
                                </p:cTn>
                              </p:par>
                            </p:childTnLst>
                          </p:cTn>
                        </p:par>
                      </p:childTnLst>
                    </p:cTn>
                  </p:par>
                </p:childTnLst>
              </p:cTn>
              <p:nextCondLst>
                <p:cond evt="onClick" delay="0">
                  <p:tgtEl>
                    <p:spTgt spid="87"/>
                  </p:tgtEl>
                </p:cond>
              </p:nextCondLst>
            </p:seq>
            <p:seq concurrent="1" nextAc="seek">
              <p:cTn id="52" restart="whenNotActive" fill="hold" evtFilter="cancelBubble" nodeType="interactiveSeq">
                <p:stCondLst>
                  <p:cond evt="onClick" delay="0">
                    <p:tgtEl>
                      <p:spTgt spid="88"/>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88"/>
                                        </p:tgtEl>
                                        <p:attrNameLst>
                                          <p:attrName>style.visibility</p:attrName>
                                        </p:attrNameLst>
                                      </p:cBhvr>
                                      <p:to>
                                        <p:strVal val="hidden"/>
                                      </p:to>
                                    </p:set>
                                  </p:childTnLst>
                                </p:cTn>
                              </p:par>
                            </p:childTnLst>
                          </p:cTn>
                        </p:par>
                      </p:childTnLst>
                    </p:cTn>
                  </p:par>
                </p:childTnLst>
              </p:cTn>
              <p:nextCondLst>
                <p:cond evt="onClick" delay="0">
                  <p:tgtEl>
                    <p:spTgt spid="88"/>
                  </p:tgtEl>
                </p:cond>
              </p:nextCondLst>
            </p:seq>
            <p:seq concurrent="1" nextAc="seek">
              <p:cTn id="57" restart="whenNotActive" fill="hold" evtFilter="cancelBubble" nodeType="interactiveSeq">
                <p:stCondLst>
                  <p:cond evt="onClick" delay="0">
                    <p:tgtEl>
                      <p:spTgt spid="89"/>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89"/>
                                        </p:tgtEl>
                                        <p:attrNameLst>
                                          <p:attrName>style.visibility</p:attrName>
                                        </p:attrNameLst>
                                      </p:cBhvr>
                                      <p:to>
                                        <p:strVal val="hidden"/>
                                      </p:to>
                                    </p:set>
                                  </p:childTnLst>
                                </p:cTn>
                              </p:par>
                            </p:childTnLst>
                          </p:cTn>
                        </p:par>
                      </p:childTnLst>
                    </p:cTn>
                  </p:par>
                </p:childTnLst>
              </p:cTn>
              <p:nextCondLst>
                <p:cond evt="onClick" delay="0">
                  <p:tgtEl>
                    <p:spTgt spid="89"/>
                  </p:tgtEl>
                </p:cond>
              </p:nextCondLst>
            </p:seq>
          </p:childTnLst>
        </p:cTn>
      </p:par>
    </p:tnLst>
    <p:bldLst>
      <p:bldP spid="67"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dirty="0">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267DF-27B3-C032-BAAD-642C6470F52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700800A-F80F-12C6-8297-273AEB79B20B}"/>
              </a:ext>
            </a:extLst>
          </p:cNvPr>
          <p:cNvSpPr>
            <a:spLocks noGrp="1"/>
          </p:cNvSpPr>
          <p:nvPr>
            <p:ph type="title"/>
          </p:nvPr>
        </p:nvSpPr>
        <p:spPr/>
        <p:txBody>
          <a:bodyPr/>
          <a:lstStyle/>
          <a:p>
            <a:r>
              <a:rPr lang="en-AU" dirty="0">
                <a:latin typeface="+mj-lt"/>
              </a:rPr>
              <a:t>Circumference and arc length (1)</a:t>
            </a:r>
          </a:p>
        </p:txBody>
      </p:sp>
      <p:sp>
        <p:nvSpPr>
          <p:cNvPr id="13" name="Text Placeholder 12">
            <a:extLst>
              <a:ext uri="{FF2B5EF4-FFF2-40B4-BE49-F238E27FC236}">
                <a16:creationId xmlns:a16="http://schemas.microsoft.com/office/drawing/2014/main" id="{F210D825-9FB8-4DF5-5483-03DE7DDF73B4}"/>
              </a:ext>
            </a:extLst>
          </p:cNvPr>
          <p:cNvSpPr>
            <a:spLocks noGrp="1"/>
          </p:cNvSpPr>
          <p:nvPr>
            <p:ph type="body" sz="quarter" idx="18"/>
          </p:nvPr>
        </p:nvSpPr>
        <p:spPr>
          <a:xfrm>
            <a:off x="360000" y="982520"/>
            <a:ext cx="11483998" cy="356423"/>
          </a:xfrm>
        </p:spPr>
        <p:txBody>
          <a:bodyPr/>
          <a:lstStyle/>
          <a:p>
            <a:r>
              <a:rPr lang="en-AU" dirty="0">
                <a:latin typeface="+mj-lt"/>
              </a:rPr>
              <a:t>Necklace</a:t>
            </a:r>
          </a:p>
        </p:txBody>
      </p:sp>
      <p:grpSp>
        <p:nvGrpSpPr>
          <p:cNvPr id="2" name="Group 1" descr="solid choker necklace with a radius of 7.5 cm and an angle at the centre of 315 degrees.">
            <a:extLst>
              <a:ext uri="{FF2B5EF4-FFF2-40B4-BE49-F238E27FC236}">
                <a16:creationId xmlns:a16="http://schemas.microsoft.com/office/drawing/2014/main" id="{2D9B5AC8-5001-BFE7-EC7B-F027AA6EA2E1}"/>
              </a:ext>
            </a:extLst>
          </p:cNvPr>
          <p:cNvGrpSpPr/>
          <p:nvPr/>
        </p:nvGrpSpPr>
        <p:grpSpPr>
          <a:xfrm>
            <a:off x="3300713" y="1567086"/>
            <a:ext cx="5590573" cy="4678433"/>
            <a:chOff x="3300713" y="1567086"/>
            <a:chExt cx="5590573" cy="4678433"/>
          </a:xfrm>
        </p:grpSpPr>
        <p:pic>
          <p:nvPicPr>
            <p:cNvPr id="1026" name="Picture 2">
              <a:extLst>
                <a:ext uri="{FF2B5EF4-FFF2-40B4-BE49-F238E27FC236}">
                  <a16:creationId xmlns:a16="http://schemas.microsoft.com/office/drawing/2014/main" id="{90F9FBAC-777E-2F1B-37D8-1E2C6A3FB5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a:fillRect/>
            </a:stretch>
          </p:blipFill>
          <p:spPr bwMode="auto">
            <a:xfrm>
              <a:off x="3300713" y="1567086"/>
              <a:ext cx="5590573" cy="4678433"/>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Group 28" descr="Measurements for choker necklace">
              <a:extLst>
                <a:ext uri="{FF2B5EF4-FFF2-40B4-BE49-F238E27FC236}">
                  <a16:creationId xmlns:a16="http://schemas.microsoft.com/office/drawing/2014/main" id="{1C5E3058-4805-56FC-B10E-94C518B37555}"/>
                </a:ext>
              </a:extLst>
            </p:cNvPr>
            <p:cNvGrpSpPr/>
            <p:nvPr/>
          </p:nvGrpSpPr>
          <p:grpSpPr>
            <a:xfrm>
              <a:off x="5052907" y="1842550"/>
              <a:ext cx="2481153" cy="3448364"/>
              <a:chOff x="5052907" y="1842550"/>
              <a:chExt cx="2481153" cy="3448364"/>
            </a:xfrm>
          </p:grpSpPr>
          <p:cxnSp>
            <p:nvCxnSpPr>
              <p:cNvPr id="6" name="Straight Connector 5">
                <a:extLst>
                  <a:ext uri="{FF2B5EF4-FFF2-40B4-BE49-F238E27FC236}">
                    <a16:creationId xmlns:a16="http://schemas.microsoft.com/office/drawing/2014/main" id="{7F47EFEF-AE06-832A-1846-2C91D34C245F}"/>
                  </a:ext>
                </a:extLst>
              </p:cNvPr>
              <p:cNvCxnSpPr>
                <a:cxnSpLocks/>
              </p:cNvCxnSpPr>
              <p:nvPr/>
            </p:nvCxnSpPr>
            <p:spPr>
              <a:xfrm>
                <a:off x="5052907" y="1910080"/>
                <a:ext cx="1043093" cy="2036278"/>
              </a:xfrm>
              <a:prstGeom prst="line">
                <a:avLst/>
              </a:prstGeom>
              <a:ln w="57150"/>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32BBF615-F65A-B2D0-E4E5-EF56132CC379}"/>
                  </a:ext>
                </a:extLst>
              </p:cNvPr>
              <p:cNvCxnSpPr>
                <a:cxnSpLocks/>
              </p:cNvCxnSpPr>
              <p:nvPr/>
            </p:nvCxnSpPr>
            <p:spPr>
              <a:xfrm flipH="1">
                <a:off x="6096000" y="1842550"/>
                <a:ext cx="1102322" cy="2103808"/>
              </a:xfrm>
              <a:prstGeom prst="line">
                <a:avLst/>
              </a:prstGeom>
              <a:ln w="57150"/>
            </p:spPr>
            <p:style>
              <a:lnRef idx="3">
                <a:schemeClr val="dk1"/>
              </a:lnRef>
              <a:fillRef idx="0">
                <a:schemeClr val="dk1"/>
              </a:fillRef>
              <a:effectRef idx="2">
                <a:schemeClr val="dk1"/>
              </a:effectRef>
              <a:fontRef idx="minor">
                <a:schemeClr val="tx1"/>
              </a:fontRef>
            </p:style>
          </p:cxnSp>
          <p:sp>
            <p:nvSpPr>
              <p:cNvPr id="26" name="Arc 25">
                <a:extLst>
                  <a:ext uri="{FF2B5EF4-FFF2-40B4-BE49-F238E27FC236}">
                    <a16:creationId xmlns:a16="http://schemas.microsoft.com/office/drawing/2014/main" id="{C97EA716-26F3-3DD0-4E70-861E79ED11A5}"/>
                  </a:ext>
                </a:extLst>
              </p:cNvPr>
              <p:cNvSpPr/>
              <p:nvPr/>
            </p:nvSpPr>
            <p:spPr>
              <a:xfrm rot="14515313">
                <a:off x="5779712" y="3648596"/>
                <a:ext cx="664934" cy="744641"/>
              </a:xfrm>
              <a:prstGeom prst="arc">
                <a:avLst>
                  <a:gd name="adj1" fmla="val 3335487"/>
                  <a:gd name="adj2" fmla="val 0"/>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AU" dirty="0"/>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E4B06F6-1D17-12A1-95FC-62018F008B20}"/>
                      </a:ext>
                    </a:extLst>
                  </p:cNvPr>
                  <p:cNvSpPr txBox="1"/>
                  <p:nvPr/>
                </p:nvSpPr>
                <p:spPr>
                  <a:xfrm>
                    <a:off x="5682764" y="4376514"/>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315°</m:t>
                          </m:r>
                        </m:oMath>
                      </m:oMathPara>
                    </a14:m>
                    <a:endParaRPr lang="en-AU" sz="1800" dirty="0"/>
                  </a:p>
                </p:txBody>
              </p:sp>
            </mc:Choice>
            <mc:Fallback xmlns="">
              <p:sp>
                <p:nvSpPr>
                  <p:cNvPr id="27" name="TextBox 26">
                    <a:extLst>
                      <a:ext uri="{FF2B5EF4-FFF2-40B4-BE49-F238E27FC236}">
                        <a16:creationId xmlns:a16="http://schemas.microsoft.com/office/drawing/2014/main" id="{1E4B06F6-1D17-12A1-95FC-62018F008B20}"/>
                      </a:ext>
                    </a:extLst>
                  </p:cNvPr>
                  <p:cNvSpPr txBox="1">
                    <a:spLocks noRot="1" noChangeAspect="1" noMove="1" noResize="1" noEditPoints="1" noAdjustHandles="1" noChangeArrowheads="1" noChangeShapeType="1" noTextEdit="1"/>
                  </p:cNvSpPr>
                  <p:nvPr/>
                </p:nvSpPr>
                <p:spPr>
                  <a:xfrm>
                    <a:off x="5682764" y="4376514"/>
                    <a:ext cx="914400" cy="91440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94445C9-CD74-02B6-234E-FAFD596839C8}"/>
                      </a:ext>
                    </a:extLst>
                  </p:cNvPr>
                  <p:cNvSpPr txBox="1"/>
                  <p:nvPr/>
                </p:nvSpPr>
                <p:spPr>
                  <a:xfrm>
                    <a:off x="6619660" y="2789836"/>
                    <a:ext cx="914400" cy="914400"/>
                  </a:xfrm>
                  <a:prstGeom prst="rect">
                    <a:avLst/>
                  </a:prstGeom>
                  <a:noFill/>
                </p:spPr>
                <p:txBody>
                  <a:bodyPr wrap="none" lIns="0" tIns="0" rIns="0" bIns="0" rtlCol="0">
                    <a:noAutofit/>
                  </a:bodyPr>
                  <a:lstStyle/>
                  <a:p>
                    <a:pPr algn="l"/>
                    <a14:m>
                      <m:oMathPara xmlns:m="http://schemas.openxmlformats.org/officeDocument/2006/math">
                        <m:oMathParaPr>
                          <m:jc m:val="centerGroup"/>
                        </m:oMathParaPr>
                        <m:oMath xmlns:m="http://schemas.openxmlformats.org/officeDocument/2006/math">
                          <m:r>
                            <a:rPr lang="en-AU" sz="1800" b="0" i="1" smtClean="0">
                              <a:latin typeface="Cambria Math" panose="02040503050406030204" pitchFamily="18" charset="0"/>
                            </a:rPr>
                            <m:t>7.5 </m:t>
                          </m:r>
                          <m:r>
                            <a:rPr lang="en-AU" sz="1800" b="0" i="1" smtClean="0">
                              <a:latin typeface="Cambria Math" panose="02040503050406030204" pitchFamily="18" charset="0"/>
                            </a:rPr>
                            <m:t>𝑐𝑚</m:t>
                          </m:r>
                        </m:oMath>
                      </m:oMathPara>
                    </a14:m>
                    <a:endParaRPr lang="en-AU" sz="1800" dirty="0"/>
                  </a:p>
                </p:txBody>
              </p:sp>
            </mc:Choice>
            <mc:Fallback xmlns="">
              <p:sp>
                <p:nvSpPr>
                  <p:cNvPr id="28" name="TextBox 27">
                    <a:extLst>
                      <a:ext uri="{FF2B5EF4-FFF2-40B4-BE49-F238E27FC236}">
                        <a16:creationId xmlns:a16="http://schemas.microsoft.com/office/drawing/2014/main" id="{694445C9-CD74-02B6-234E-FAFD596839C8}"/>
                      </a:ext>
                    </a:extLst>
                  </p:cNvPr>
                  <p:cNvSpPr txBox="1">
                    <a:spLocks noRot="1" noChangeAspect="1" noMove="1" noResize="1" noEditPoints="1" noAdjustHandles="1" noChangeArrowheads="1" noChangeShapeType="1" noTextEdit="1"/>
                  </p:cNvSpPr>
                  <p:nvPr/>
                </p:nvSpPr>
                <p:spPr>
                  <a:xfrm>
                    <a:off x="6619660" y="2789836"/>
                    <a:ext cx="914400" cy="914400"/>
                  </a:xfrm>
                  <a:prstGeom prst="rect">
                    <a:avLst/>
                  </a:prstGeom>
                  <a:blipFill>
                    <a:blip r:embed="rId6"/>
                    <a:stretch>
                      <a:fillRect/>
                    </a:stretch>
                  </a:blipFill>
                </p:spPr>
                <p:txBody>
                  <a:bodyPr/>
                  <a:lstStyle/>
                  <a:p>
                    <a:r>
                      <a:rPr lang="en-AU">
                        <a:noFill/>
                      </a:rPr>
                      <a:t> </a:t>
                    </a:r>
                  </a:p>
                </p:txBody>
              </p:sp>
            </mc:Fallback>
          </mc:AlternateContent>
        </p:grpSp>
      </p:grpSp>
      <p:sp>
        <p:nvSpPr>
          <p:cNvPr id="3" name="Slide Number Placeholder 2">
            <a:extLst>
              <a:ext uri="{FF2B5EF4-FFF2-40B4-BE49-F238E27FC236}">
                <a16:creationId xmlns:a16="http://schemas.microsoft.com/office/drawing/2014/main" id="{E2BC0A10-4C61-DA64-7C2B-27D80E85972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7</a:t>
            </a:fld>
            <a:endParaRPr lang="en-AU" dirty="0"/>
          </a:p>
        </p:txBody>
      </p:sp>
    </p:spTree>
    <p:extLst>
      <p:ext uri="{BB962C8B-B14F-4D97-AF65-F5344CB8AC3E}">
        <p14:creationId xmlns:p14="http://schemas.microsoft.com/office/powerpoint/2010/main" val="198627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A2B4C-7C30-E419-70FB-AC11F1082D3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7704CFD-544D-B423-7121-5AEC065EB6B1}"/>
              </a:ext>
            </a:extLst>
          </p:cNvPr>
          <p:cNvSpPr>
            <a:spLocks noGrp="1"/>
          </p:cNvSpPr>
          <p:nvPr>
            <p:ph type="ctrTitle"/>
          </p:nvPr>
        </p:nvSpPr>
        <p:spPr/>
        <p:txBody>
          <a:bodyPr/>
          <a:lstStyle/>
          <a:p>
            <a:r>
              <a:rPr lang="en-AU" dirty="0">
                <a:latin typeface="+mj-lt"/>
              </a:rPr>
              <a:t>Releasing responsibility</a:t>
            </a:r>
          </a:p>
        </p:txBody>
      </p:sp>
    </p:spTree>
    <p:extLst>
      <p:ext uri="{BB962C8B-B14F-4D97-AF65-F5344CB8AC3E}">
        <p14:creationId xmlns:p14="http://schemas.microsoft.com/office/powerpoint/2010/main" val="4123385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dirty="0">
                <a:latin typeface="+mj-lt"/>
              </a:rPr>
              <a:t>Worked example (your turn)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p:txBody>
          <a:bodyPr/>
          <a:lstStyle/>
          <a:p>
            <a:r>
              <a:rPr lang="en-AU" dirty="0">
                <a:latin typeface="+mj-lt"/>
              </a:rPr>
              <a:t>Example 1</a:t>
            </a:r>
          </a:p>
        </p:txBody>
      </p:sp>
      <p:sp>
        <p:nvSpPr>
          <p:cNvPr id="5" name="TextBox 4">
            <a:extLst>
              <a:ext uri="{FF2B5EF4-FFF2-40B4-BE49-F238E27FC236}">
                <a16:creationId xmlns:a16="http://schemas.microsoft.com/office/drawing/2014/main" id="{47C00B0C-83E7-600C-0DD8-E68DC5616FE4}"/>
              </a:ext>
            </a:extLst>
          </p:cNvPr>
          <p:cNvSpPr txBox="1"/>
          <p:nvPr/>
        </p:nvSpPr>
        <p:spPr>
          <a:xfrm>
            <a:off x="348000" y="1567087"/>
            <a:ext cx="10301375" cy="820514"/>
          </a:xfrm>
          <a:prstGeom prst="rect">
            <a:avLst/>
          </a:prstGeom>
          <a:noFill/>
        </p:spPr>
        <p:txBody>
          <a:bodyPr wrap="square" lIns="0" tIns="0" rIns="0" bIns="0" rtlCol="0">
            <a:noAutofit/>
          </a:bodyPr>
          <a:lstStyle/>
          <a:p>
            <a:pPr algn="l">
              <a:lnSpc>
                <a:spcPct val="150000"/>
              </a:lnSpc>
              <a:spcAft>
                <a:spcPts val="1200"/>
              </a:spcAft>
            </a:pPr>
            <a:r>
              <a:rPr lang="en-AU" sz="1800" dirty="0"/>
              <a:t>Calculate the size of the angle required, to the nearest degree, to create an arc that is 60 cm, given that the radius is 10 cm.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958B4D-5F92-164D-A83A-CDE5D55CB867}"/>
                  </a:ext>
                </a:extLst>
              </p:cNvPr>
              <p:cNvSpPr txBox="1"/>
              <p:nvPr/>
            </p:nvSpPr>
            <p:spPr>
              <a:xfrm>
                <a:off x="2450687" y="2442216"/>
                <a:ext cx="6096000" cy="4210255"/>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1200"/>
                  </a:spcAft>
                  <a:buClrTx/>
                  <a:buSzTx/>
                  <a:buFontTx/>
                  <a:buNone/>
                  <a:tabLst/>
                  <a:defRPr/>
                </a:pPr>
                <a14:m>
                  <m:oMathPara xmlns:m="http://schemas.openxmlformats.org/officeDocument/2006/math">
                    <m:oMathParaPr>
                      <m:jc m:val="centerGroup"/>
                    </m:oMathParaPr>
                    <m:oMath xmlns:m="http://schemas.openxmlformats.org/officeDocument/2006/math">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𝑙</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𝜃</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360</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𝜋</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𝑟</m:t>
                      </m:r>
                    </m:oMath>
                    <m:oMath xmlns:m="http://schemas.openxmlformats.org/officeDocument/2006/math">
                      <m:r>
                        <a:rPr kumimoji="0" lang="en-AU" sz="1800" b="0"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60</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𝜃</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360</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𝜋</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×10</m:t>
                      </m:r>
                    </m:oMath>
                    <m:oMath xmlns:m="http://schemas.openxmlformats.org/officeDocument/2006/math">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60</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𝜋</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×10</m:t>
                          </m:r>
                        </m:den>
                      </m:f>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𝜃</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360</m:t>
                          </m:r>
                        </m:den>
                      </m:f>
                    </m:oMath>
                    <m:oMath xmlns:m="http://schemas.openxmlformats.org/officeDocument/2006/math">
                      <m:f>
                        <m:fPr>
                          <m:ctrl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ctrlPr>
                        </m:fPr>
                        <m:num>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60</m:t>
                          </m:r>
                        </m:num>
                        <m:den>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2</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𝜋</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×10</m:t>
                          </m:r>
                        </m:den>
                      </m:f>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×360</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𝜃</m:t>
                      </m:r>
                    </m:oMath>
                    <m:oMath xmlns:m="http://schemas.openxmlformats.org/officeDocument/2006/math">
                      <m:r>
                        <a:rPr kumimoji="0" lang="en-AU" sz="18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343.77…</m:t>
                      </m:r>
                      <m:r>
                        <m:rPr>
                          <m:aln/>
                        </m:rP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𝜃</m:t>
                      </m:r>
                    </m:oMath>
                    <m:oMath xmlns:m="http://schemas.openxmlformats.org/officeDocument/2006/math">
                      <m:r>
                        <a:rPr kumimoji="0" lang="en-AU" sz="1800" b="0" i="0"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34</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4°≈</m:t>
                      </m:r>
                      <m:r>
                        <a:rPr kumimoji="0" lang="en-AU" sz="1800" b="0" i="1" u="none" strike="noStrike" kern="1200" cap="none" spc="0" normalizeH="0" baseline="0" noProof="0" smtClean="0">
                          <a:ln>
                            <a:noFill/>
                          </a:ln>
                          <a:solidFill>
                            <a:srgbClr val="22272B"/>
                          </a:solidFill>
                          <a:effectLst/>
                          <a:uLnTx/>
                          <a:uFillTx/>
                          <a:latin typeface="Cambria Math" panose="02040503050406030204" pitchFamily="18" charset="0"/>
                          <a:ea typeface="+mn-ea"/>
                          <a:cs typeface="+mn-cs"/>
                        </a:rPr>
                        <m:t>𝜃</m:t>
                      </m:r>
                    </m:oMath>
                  </m:oMathPara>
                </a14:m>
                <a:endParaRPr kumimoji="0" lang="en-AU" sz="1800" b="0" i="0" u="none" strike="noStrike" kern="1200" cap="none" spc="0" normalizeH="0" baseline="0" noProof="0" dirty="0">
                  <a:ln>
                    <a:noFill/>
                  </a:ln>
                  <a:solidFill>
                    <a:srgbClr val="22272B"/>
                  </a:solidFill>
                  <a:effectLst/>
                  <a:uLnTx/>
                  <a:uFillTx/>
                  <a:latin typeface="Arial" panose="020B0604020202020204"/>
                  <a:ea typeface="+mn-ea"/>
                  <a:cs typeface="+mn-cs"/>
                </a:endParaRPr>
              </a:p>
            </p:txBody>
          </p:sp>
        </mc:Choice>
        <mc:Fallback xmlns="">
          <p:sp>
            <p:nvSpPr>
              <p:cNvPr id="7" name="TextBox 6">
                <a:extLst>
                  <a:ext uri="{FF2B5EF4-FFF2-40B4-BE49-F238E27FC236}">
                    <a16:creationId xmlns:a16="http://schemas.microsoft.com/office/drawing/2014/main" id="{03958B4D-5F92-164D-A83A-CDE5D55CB867}"/>
                  </a:ext>
                </a:extLst>
              </p:cNvPr>
              <p:cNvSpPr txBox="1">
                <a:spLocks noRot="1" noChangeAspect="1" noMove="1" noResize="1" noEditPoints="1" noAdjustHandles="1" noChangeArrowheads="1" noChangeShapeType="1" noTextEdit="1"/>
              </p:cNvSpPr>
              <p:nvPr/>
            </p:nvSpPr>
            <p:spPr>
              <a:xfrm>
                <a:off x="2450687" y="2442216"/>
                <a:ext cx="6096000" cy="4210255"/>
              </a:xfrm>
              <a:prstGeom prst="rect">
                <a:avLst/>
              </a:prstGeom>
              <a:blipFill>
                <a:blip r:embed="rId3"/>
                <a:stretch>
                  <a:fillRect/>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7942534" y="2662153"/>
            <a:ext cx="3901464" cy="1467284"/>
          </a:xfrm>
          <a:prstGeom prst="wedgeRoundRectCallout">
            <a:avLst>
              <a:gd name="adj1" fmla="val -54670"/>
              <a:gd name="adj2" fmla="val 1998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How did we know this is where the values should be substituted?</a:t>
            </a:r>
          </a:p>
        </p:txBody>
      </p:sp>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D5A88DC3-D7A6-85A9-0DCE-05A91E18B02B}"/>
                  </a:ext>
                </a:extLst>
              </p:cNvPr>
              <p:cNvSpPr/>
              <p:nvPr/>
            </p:nvSpPr>
            <p:spPr>
              <a:xfrm>
                <a:off x="806238" y="3590979"/>
                <a:ext cx="3541466" cy="1467284"/>
              </a:xfrm>
              <a:prstGeom prst="wedgeRoundRectCallout">
                <a:avLst>
                  <a:gd name="adj1" fmla="val 69893"/>
                  <a:gd name="adj2" fmla="val 2224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Why could we divide by </a:t>
                </a:r>
                <a:br>
                  <a:rPr lang="en-AU" sz="1800" dirty="0"/>
                </a:br>
                <a14:m>
                  <m:oMath xmlns:m="http://schemas.openxmlformats.org/officeDocument/2006/math">
                    <m:r>
                      <a:rPr lang="en-AU" sz="1800" b="0" i="1" smtClean="0">
                        <a:latin typeface="Cambria Math" panose="02040503050406030204" pitchFamily="18" charset="0"/>
                      </a:rPr>
                      <m:t>2</m:t>
                    </m:r>
                    <m:r>
                      <a:rPr lang="en-AU" sz="1800" b="0" i="1" smtClean="0">
                        <a:latin typeface="Cambria Math" panose="02040503050406030204" pitchFamily="18" charset="0"/>
                      </a:rPr>
                      <m:t>𝜋</m:t>
                    </m:r>
                    <m:r>
                      <a:rPr lang="en-AU" sz="1800" b="0" i="1" smtClean="0">
                        <a:latin typeface="Cambria Math" panose="02040503050406030204" pitchFamily="18" charset="0"/>
                      </a:rPr>
                      <m:t>×10</m:t>
                    </m:r>
                  </m:oMath>
                </a14:m>
                <a:r>
                  <a:rPr lang="en-AU" sz="1800" dirty="0"/>
                  <a:t> in one step?</a:t>
                </a:r>
              </a:p>
            </p:txBody>
          </p:sp>
        </mc:Choice>
        <mc:Fallback xmlns="">
          <p:sp>
            <p:nvSpPr>
              <p:cNvPr id="8" name="Speech Bubble: Rectangle with Corners Rounded 7">
                <a:extLst>
                  <a:ext uri="{FF2B5EF4-FFF2-40B4-BE49-F238E27FC236}">
                    <a16:creationId xmlns:a16="http://schemas.microsoft.com/office/drawing/2014/main" id="{D5A88DC3-D7A6-85A9-0DCE-05A91E18B02B}"/>
                  </a:ext>
                </a:extLst>
              </p:cNvPr>
              <p:cNvSpPr>
                <a:spLocks noRot="1" noChangeAspect="1" noMove="1" noResize="1" noEditPoints="1" noAdjustHandles="1" noChangeArrowheads="1" noChangeShapeType="1" noTextEdit="1"/>
              </p:cNvSpPr>
              <p:nvPr/>
            </p:nvSpPr>
            <p:spPr>
              <a:xfrm>
                <a:off x="806238" y="3590979"/>
                <a:ext cx="3541466" cy="1467284"/>
              </a:xfrm>
              <a:prstGeom prst="wedgeRoundRectCallout">
                <a:avLst>
                  <a:gd name="adj1" fmla="val 69893"/>
                  <a:gd name="adj2" fmla="val 22244"/>
                  <a:gd name="adj3" fmla="val 16667"/>
                </a:avLst>
              </a:prstGeom>
              <a:blipFill>
                <a:blip r:embed="rId4"/>
                <a:stretch>
                  <a:fillRect/>
                </a:stretch>
              </a:blipFill>
            </p:spPr>
            <p:txBody>
              <a:bodyPr/>
              <a:lstStyle/>
              <a:p>
                <a:r>
                  <a:rPr lang="en-US">
                    <a:noFill/>
                  </a:rPr>
                  <a:t> </a:t>
                </a:r>
              </a:p>
            </p:txBody>
          </p:sp>
        </mc:Fallback>
      </mc:AlternateContent>
      <p:sp>
        <p:nvSpPr>
          <p:cNvPr id="9" name="Speech Bubble: Rectangle with Corners Rounded 8">
            <a:extLst>
              <a:ext uri="{FF2B5EF4-FFF2-40B4-BE49-F238E27FC236}">
                <a16:creationId xmlns:a16="http://schemas.microsoft.com/office/drawing/2014/main" id="{7762E282-4D7E-DB3F-64C4-1830D35C04E4}"/>
              </a:ext>
            </a:extLst>
          </p:cNvPr>
          <p:cNvSpPr/>
          <p:nvPr/>
        </p:nvSpPr>
        <p:spPr>
          <a:xfrm>
            <a:off x="7107909" y="4263807"/>
            <a:ext cx="3541466" cy="1467284"/>
          </a:xfrm>
          <a:prstGeom prst="wedgeRoundRectCallout">
            <a:avLst>
              <a:gd name="adj1" fmla="val -68858"/>
              <a:gd name="adj2" fmla="val 20364"/>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1800" dirty="0"/>
              <a:t>How do we know what order to apply inverse operations to solve an equation?</a:t>
            </a:r>
          </a:p>
        </p:txBody>
      </p: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dirty="0"/>
          </a:p>
        </p:txBody>
      </p:sp>
    </p:spTree>
    <p:extLst>
      <p:ext uri="{BB962C8B-B14F-4D97-AF65-F5344CB8AC3E}">
        <p14:creationId xmlns:p14="http://schemas.microsoft.com/office/powerpoint/2010/main" val="3983144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Readytopublish xmlns="95386ad3-46d6-4eb6-bbc1-9b19b13a5756">false</Readytopublish>
    <Migrated xmlns="95386ad3-46d6-4eb6-bbc1-9b19b13a5756">true</Migrated>
    <Description2 xmlns="95386ad3-46d6-4eb6-bbc1-9b19b13a5756" xsi:nil="true"/>
    <lcf76f155ced4ddcb4097134ff3c332f xmlns="95386ad3-46d6-4eb6-bbc1-9b19b13a5756">
      <Terms xmlns="http://schemas.microsoft.com/office/infopath/2007/PartnerControls"/>
    </lcf76f155ced4ddcb4097134ff3c332f>
    <TaxCatchAll xmlns="9191b990-ddf9-46cb-8ffe-20db9d3a58aa" xsi:nil="true"/>
    <InDAM xmlns="95386ad3-46d6-4eb6-bbc1-9b19b13a5756">false</InDAM>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6314845f8884da349ec15bcaac485b1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fac64b47544c9ba4373ce358feca630e"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description="Received documents from school&#10;"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B515A5-CF99-4885-8EDC-0A0E6632C9FA}">
  <ds:schemaRefs>
    <ds:schemaRef ds:uri="9191b990-ddf9-46cb-8ffe-20db9d3a58aa"/>
    <ds:schemaRef ds:uri="http://schemas.microsoft.com/office/infopath/2007/PartnerControls"/>
    <ds:schemaRef ds:uri="95386ad3-46d6-4eb6-bbc1-9b19b13a5756"/>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E848F53E-0CE7-4D4B-A703-55EBD7E9316A}">
  <ds:schemaRefs>
    <ds:schemaRef ds:uri="http://schemas.microsoft.com/sharepoint/v3/contenttype/forms"/>
  </ds:schemaRefs>
</ds:datastoreItem>
</file>

<file path=customXml/itemProps3.xml><?xml version="1.0" encoding="utf-8"?>
<ds:datastoreItem xmlns:ds="http://schemas.openxmlformats.org/officeDocument/2006/customXml" ds:itemID="{35DD6672-FFEE-4885-BA32-8A8425621C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TotalTime>
  <Words>1077</Words>
  <Application>Microsoft Office PowerPoint</Application>
  <PresentationFormat>Widescreen</PresentationFormat>
  <Paragraphs>127</Paragraphs>
  <Slides>15</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Calibri</vt:lpstr>
      <vt:lpstr>Public Sans</vt:lpstr>
      <vt:lpstr>Cambria Math</vt:lpstr>
      <vt:lpstr>Arial</vt:lpstr>
      <vt:lpstr>Times New Roman</vt:lpstr>
      <vt:lpstr>NSWG Corporate</vt:lpstr>
      <vt:lpstr>Arc length</vt:lpstr>
      <vt:lpstr>Learning intentions and success criteria</vt:lpstr>
      <vt:lpstr>Retrieval practice</vt:lpstr>
      <vt:lpstr>Bingo cards</vt:lpstr>
      <vt:lpstr>Bingo game</vt:lpstr>
      <vt:lpstr>Connecting learning</vt:lpstr>
      <vt:lpstr>Circumference and arc length (1)</vt:lpstr>
      <vt:lpstr>Releasing responsibility</vt:lpstr>
      <vt:lpstr>Worked example (your turn) (1)</vt:lpstr>
      <vt:lpstr>Worked example (your turn) (2)</vt:lpstr>
      <vt:lpstr>Circumference and arc length (2)</vt:lpstr>
      <vt:lpstr>Independent practice</vt:lpstr>
      <vt:lpstr>Circumference and arc length (3)</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 length, Unit 3, Stage 6</dc:title>
  <dc:creator>NSW Department of Education</dc:creator>
  <dcterms:created xsi:type="dcterms:W3CDTF">2025-11-17T01:09:38Z</dcterms:created>
  <dcterms:modified xsi:type="dcterms:W3CDTF">2025-11-21T00:28:00Z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2025-11-17T01:10:08Z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fc08b043-3852-47ca-9e34-fa289eb00b34</vt:lpwstr>
  </property>
  <property fmtid="{D5CDD505-2E9C-101B-9397-08002B2CF9AE}" pid="8" name="MSIP_Label_b603dfd7-d93a-4381-a340-2995d8282205_ContentBits">
    <vt:lpwstr>0</vt:lpwstr>
  </property>
  <property fmtid="{D5CDD505-2E9C-101B-9397-08002B2CF9AE}" pid="9" name="MSIP_Label_b603dfd7-d93a-4381-a340-2995d8282205_Tag">
    <vt:lpwstr>10, 3, 0, 1</vt:lpwstr>
  </property>
  <property fmtid="{D5CDD505-2E9C-101B-9397-08002B2CF9AE}" pid="10" name="MediaServiceImageTags">
    <vt:lpwstr/>
  </property>
  <property fmtid="{D5CDD505-2E9C-101B-9397-08002B2CF9AE}" pid="11" name="ContentTypeId">
    <vt:lpwstr>0x0101004A1D8124FFB2A1438B815462E05615AB</vt:lpwstr>
  </property>
</Properties>
</file>