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6533" r:id="rId7"/>
    <p:sldId id="26530" r:id="rId8"/>
    <p:sldId id="26525" r:id="rId9"/>
    <p:sldId id="26531" r:id="rId10"/>
    <p:sldId id="26506" r:id="rId11"/>
    <p:sldId id="26511" r:id="rId12"/>
    <p:sldId id="26527" r:id="rId13"/>
    <p:sldId id="26532" r:id="rId14"/>
    <p:sldId id="26528" r:id="rId15"/>
    <p:sldId id="26508" r:id="rId16"/>
    <p:sldId id="26523" r:id="rId17"/>
    <p:sldId id="26529" r:id="rId18"/>
    <p:sldId id="360" r:id="rId19"/>
    <p:sldId id="361" r:id="rId20"/>
  </p:sldIdLst>
  <p:sldSz cx="12192000" cy="6858000"/>
  <p:notesSz cx="6858000" cy="9144000"/>
  <p:embeddedFontLst>
    <p:embeddedFont>
      <p:font typeface="Cambria" panose="02040503050406030204" pitchFamily="18" charset="0"/>
      <p:regular r:id="rId23"/>
      <p:bold r:id="rId24"/>
      <p:italic r:id="rId25"/>
      <p:boldItalic r:id="rId26"/>
    </p:embeddedFon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2C8AA-1C1D-4A80-BBAC-6750F0F6899D}" v="1" dt="2025-11-21T00:24:48.94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107" d="100"/>
          <a:sy n="107" d="100"/>
        </p:scale>
        <p:origin x="120" y="34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C264-BFBE-5F27-6D3F-EE8EE3680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A007B-F963-89ED-4842-6975827C7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32FD4-B32F-E0CC-1685-DB08FBDC624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6122D18-D487-EB0C-DD76-F207983D8359}"/>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21250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976D-21AF-ADEE-85A9-1E081280D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5D124-8DA3-4DB8-1D4A-D59C80B97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2ACDA-B5E0-75FD-D565-FC24CD5C384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C246B14-64BA-CD5E-66CE-454F9748F67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87102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93C5-F602-B0D7-71CE-9129F1EC8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DCC6B-CCD1-615F-6BF8-1EB5F3D97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03C89-9C79-DB4F-A14C-F9F7C4DF7A2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331C965-B60B-040A-EC89-86D47B0B7FDC}"/>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00125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36103-9C4D-9238-25A4-BCF556995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6AF75-16C5-E706-D78B-0ED60E5D4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468BF-BDDE-0361-692D-C98E5C4870D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25532EC-1070-B7C8-2B0A-EAF55F591A4B}"/>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8676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E3D2-1588-9E3A-EEB1-1090D43D9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290E6-281F-4DB9-DE02-76814AFBE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C9A94-28F6-E947-FCA0-5ECEE50E207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FA4160A-7653-6566-D510-64047A69029E}"/>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80293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A1FD-0053-3813-D9F3-B85A42DBC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D7D64-438A-5559-33EC-9FF352161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C60DB-3A3B-FBEE-57AF-B9DC6A32D4B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91DB38F-3B6D-40DF-C4B9-2B286FFFCA1D}"/>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1431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a:bodyPr>
          <a:lstStyle/>
          <a:p>
            <a:r>
              <a:rPr lang="en-AU" dirty="0"/>
              <a:t>Prefixes for units of measurement</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dirty="0"/>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360000"/>
          </a:xfrm>
        </p:spPr>
        <p:txBody>
          <a:bodyPr>
            <a:normAutofit/>
          </a:bodyPr>
          <a:lstStyle/>
          <a:p>
            <a:pPr>
              <a:lnSpc>
                <a:spcPct val="140000"/>
              </a:lnSpc>
              <a:spcAft>
                <a:spcPts val="600"/>
              </a:spcAft>
            </a:pPr>
            <a:r>
              <a:rPr lang="en-AU"/>
              <a:t>Making things</a:t>
            </a:r>
          </a:p>
        </p:txBody>
      </p:sp>
      <p:pic>
        <p:nvPicPr>
          <p:cNvPr id="4" name="Picture 3">
            <a:extLst>
              <a:ext uri="{FF2B5EF4-FFF2-40B4-BE49-F238E27FC236}">
                <a16:creationId xmlns:a16="http://schemas.microsoft.com/office/drawing/2014/main" id="{3C1860D7-CC89-3E5B-0CB3-8F725C7276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5171" r="35539"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998A-291C-1215-036E-94609A3F5C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1587E4-C711-674F-9F3E-EA746CD84C3F}"/>
              </a:ext>
            </a:extLst>
          </p:cNvPr>
          <p:cNvSpPr>
            <a:spLocks noGrp="1"/>
          </p:cNvSpPr>
          <p:nvPr>
            <p:ph type="title"/>
          </p:nvPr>
        </p:nvSpPr>
        <p:spPr/>
        <p:txBody>
          <a:bodyPr/>
          <a:lstStyle/>
          <a:p>
            <a:r>
              <a:rPr lang="en-AU">
                <a:latin typeface="+mj-lt"/>
              </a:rPr>
              <a:t>Prefixes for units of measurement (2)</a:t>
            </a:r>
          </a:p>
        </p:txBody>
      </p:sp>
      <p:sp>
        <p:nvSpPr>
          <p:cNvPr id="13" name="Text Placeholder 12">
            <a:extLst>
              <a:ext uri="{FF2B5EF4-FFF2-40B4-BE49-F238E27FC236}">
                <a16:creationId xmlns:a16="http://schemas.microsoft.com/office/drawing/2014/main" id="{897BB6FF-105D-FF40-8974-8A11BBF86C80}"/>
              </a:ext>
            </a:extLst>
          </p:cNvPr>
          <p:cNvSpPr>
            <a:spLocks noGrp="1"/>
          </p:cNvSpPr>
          <p:nvPr>
            <p:ph type="body" sz="quarter" idx="18"/>
          </p:nvPr>
        </p:nvSpPr>
        <p:spPr>
          <a:xfrm>
            <a:off x="360000" y="982520"/>
            <a:ext cx="11483998" cy="356423"/>
          </a:xfrm>
        </p:spPr>
        <p:txBody>
          <a:bodyPr/>
          <a:lstStyle/>
          <a:p>
            <a:r>
              <a:rPr lang="en-AU">
                <a:latin typeface="+mj-lt"/>
              </a:rPr>
              <a:t>Prefixes flow chart from base unit</a:t>
            </a:r>
          </a:p>
        </p:txBody>
      </p:sp>
      <p:graphicFrame>
        <p:nvGraphicFramePr>
          <p:cNvPr id="5" name="Table 4" descr="blank table of prefixes">
            <a:extLst>
              <a:ext uri="{FF2B5EF4-FFF2-40B4-BE49-F238E27FC236}">
                <a16:creationId xmlns:a16="http://schemas.microsoft.com/office/drawing/2014/main" id="{D1EC4DBE-D81E-A597-21FE-40AAA7FA2850}"/>
              </a:ext>
            </a:extLst>
          </p:cNvPr>
          <p:cNvGraphicFramePr>
            <a:graphicFrameLocks noGrp="1"/>
          </p:cNvGraphicFramePr>
          <p:nvPr>
            <p:extLst>
              <p:ext uri="{D42A27DB-BD31-4B8C-83A1-F6EECF244321}">
                <p14:modId xmlns:p14="http://schemas.microsoft.com/office/powerpoint/2010/main" val="777736774"/>
              </p:ext>
            </p:extLst>
          </p:nvPr>
        </p:nvGraphicFramePr>
        <p:xfrm>
          <a:off x="360000" y="1450200"/>
          <a:ext cx="11050406" cy="5245800"/>
        </p:xfrm>
        <a:graphic>
          <a:graphicData uri="http://schemas.openxmlformats.org/drawingml/2006/table">
            <a:tbl>
              <a:tblPr firstRow="1" bandRow="1">
                <a:tableStyleId>{B301B821-A1FF-4177-AEE7-76D212191A09}</a:tableStyleId>
              </a:tblPr>
              <a:tblGrid>
                <a:gridCol w="2979663">
                  <a:extLst>
                    <a:ext uri="{9D8B030D-6E8A-4147-A177-3AD203B41FA5}">
                      <a16:colId xmlns:a16="http://schemas.microsoft.com/office/drawing/2014/main" val="3899186946"/>
                    </a:ext>
                  </a:extLst>
                </a:gridCol>
                <a:gridCol w="8070743">
                  <a:extLst>
                    <a:ext uri="{9D8B030D-6E8A-4147-A177-3AD203B41FA5}">
                      <a16:colId xmlns:a16="http://schemas.microsoft.com/office/drawing/2014/main" val="2430927497"/>
                    </a:ext>
                  </a:extLst>
                </a:gridCol>
              </a:tblGrid>
              <a:tr h="524580">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other units</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6092924"/>
                  </a:ext>
                </a:extLst>
              </a:tr>
              <a:tr h="52458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0629582"/>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Giga (G)</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endParaRPr lang="en-AU"/>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8162028"/>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Mega (M)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endParaRPr lang="en-AU"/>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9313398"/>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Kilo (k)</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endParaRPr lang="en-AU"/>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0354604"/>
                  </a:ext>
                </a:extLst>
              </a:tr>
              <a:tr h="524580">
                <a:tc>
                  <a:txBody>
                    <a:bodyPr/>
                    <a:lstStyle/>
                    <a:p>
                      <a:pPr>
                        <a:lnSpc>
                          <a:spcPct val="150000"/>
                        </a:lnSpc>
                        <a:spcAft>
                          <a:spcPts val="1200"/>
                        </a:spcAft>
                      </a:pPr>
                      <a:r>
                        <a:rPr lang="en-AU" b="1" dirty="0"/>
                        <a:t>BASE UNIT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219502"/>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Centi (c)</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0366776"/>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Milli (m)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7491760"/>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Micro (</a:t>
                      </a:r>
                      <a:r>
                        <a:rPr lang="en-AU" b="0" dirty="0"/>
                        <a:t>µ)</a:t>
                      </a:r>
                      <a:endParaRPr lang="en-AU" dirty="0"/>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endParaRPr lang="en-AU"/>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50737"/>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Nano (n)</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2030"/>
                  </a:ext>
                </a:extLst>
              </a:tr>
            </a:tbl>
          </a:graphicData>
        </a:graphic>
      </p:graphicFrame>
      <p:sp>
        <p:nvSpPr>
          <p:cNvPr id="3" name="Slide Number Placeholder 2">
            <a:extLst>
              <a:ext uri="{FF2B5EF4-FFF2-40B4-BE49-F238E27FC236}">
                <a16:creationId xmlns:a16="http://schemas.microsoft.com/office/drawing/2014/main" id="{CD3A4451-1B1E-660E-BB9C-54D62DFCF3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353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82866-B79E-8375-5AAE-E5D4D6BB88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1A40BB-1F72-1733-2A04-112B6DBFE726}"/>
              </a:ext>
            </a:extLst>
          </p:cNvPr>
          <p:cNvSpPr>
            <a:spLocks noGrp="1"/>
          </p:cNvSpPr>
          <p:nvPr>
            <p:ph type="title"/>
          </p:nvPr>
        </p:nvSpPr>
        <p:spPr/>
        <p:txBody>
          <a:bodyPr/>
          <a:lstStyle/>
          <a:p>
            <a:r>
              <a:rPr lang="en-AU">
                <a:latin typeface="+mj-lt"/>
              </a:rPr>
              <a:t>Prefixes for units of measurement (3)</a:t>
            </a:r>
          </a:p>
        </p:txBody>
      </p:sp>
      <p:sp>
        <p:nvSpPr>
          <p:cNvPr id="13" name="Text Placeholder 12">
            <a:extLst>
              <a:ext uri="{FF2B5EF4-FFF2-40B4-BE49-F238E27FC236}">
                <a16:creationId xmlns:a16="http://schemas.microsoft.com/office/drawing/2014/main" id="{927CDC7B-E706-72AE-D948-0276B84E2D36}"/>
              </a:ext>
            </a:extLst>
          </p:cNvPr>
          <p:cNvSpPr>
            <a:spLocks noGrp="1"/>
          </p:cNvSpPr>
          <p:nvPr>
            <p:ph type="body" sz="quarter" idx="18"/>
          </p:nvPr>
        </p:nvSpPr>
        <p:spPr>
          <a:xfrm>
            <a:off x="360000" y="982520"/>
            <a:ext cx="11483998" cy="356423"/>
          </a:xfrm>
        </p:spPr>
        <p:txBody>
          <a:bodyPr/>
          <a:lstStyle/>
          <a:p>
            <a:r>
              <a:rPr lang="en-AU">
                <a:latin typeface="+mj-lt"/>
              </a:rPr>
              <a:t>Prefixes flow chart from base unit</a:t>
            </a:r>
          </a:p>
        </p:txBody>
      </p:sp>
      <mc:AlternateContent xmlns:mc="http://schemas.openxmlformats.org/markup-compatibility/2006" xmlns:a14="http://schemas.microsoft.com/office/drawing/2010/main">
        <mc:Choice Requires="a14">
          <p:graphicFrame>
            <p:nvGraphicFramePr>
              <p:cNvPr id="6" name="Table 5" descr="blank table of prefixes">
                <a:extLst>
                  <a:ext uri="{FF2B5EF4-FFF2-40B4-BE49-F238E27FC236}">
                    <a16:creationId xmlns:a16="http://schemas.microsoft.com/office/drawing/2014/main" id="{8988CE8A-DF8D-BA45-F88B-02FAA40D535F}"/>
                  </a:ext>
                </a:extLst>
              </p:cNvPr>
              <p:cNvGraphicFramePr>
                <a:graphicFrameLocks noGrp="1"/>
              </p:cNvGraphicFramePr>
              <p:nvPr>
                <p:extLst>
                  <p:ext uri="{D42A27DB-BD31-4B8C-83A1-F6EECF244321}">
                    <p14:modId xmlns:p14="http://schemas.microsoft.com/office/powerpoint/2010/main" val="2892408405"/>
                  </p:ext>
                </p:extLst>
              </p:nvPr>
            </p:nvGraphicFramePr>
            <p:xfrm>
              <a:off x="360000" y="1450200"/>
              <a:ext cx="11050406" cy="5287432"/>
            </p:xfrm>
            <a:graphic>
              <a:graphicData uri="http://schemas.openxmlformats.org/drawingml/2006/table">
                <a:tbl>
                  <a:tblPr firstRow="1" bandRow="1">
                    <a:tableStyleId>{B301B821-A1FF-4177-AEE7-76D212191A09}</a:tableStyleId>
                  </a:tblPr>
                  <a:tblGrid>
                    <a:gridCol w="2979663">
                      <a:extLst>
                        <a:ext uri="{9D8B030D-6E8A-4147-A177-3AD203B41FA5}">
                          <a16:colId xmlns:a16="http://schemas.microsoft.com/office/drawing/2014/main" val="3899186946"/>
                        </a:ext>
                      </a:extLst>
                    </a:gridCol>
                    <a:gridCol w="8070743">
                      <a:extLst>
                        <a:ext uri="{9D8B030D-6E8A-4147-A177-3AD203B41FA5}">
                          <a16:colId xmlns:a16="http://schemas.microsoft.com/office/drawing/2014/main" val="2430927497"/>
                        </a:ext>
                      </a:extLst>
                    </a:gridCol>
                  </a:tblGrid>
                  <a:tr h="524580">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other units</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6092924"/>
                      </a:ext>
                    </a:extLst>
                  </a:tr>
                  <a:tr h="52458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r>
                            <a:rPr lang="en-AU" dirty="0"/>
                            <a:t>1 000 000 000 000 of the base unit</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0629582"/>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Giga (G)</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m:rPr>
                                    <m:nor/>
                                  </m:rPr>
                                  <a:rPr lang="en-AU" dirty="0" smtClean="0"/>
                                  <m:t>1 000 000 000 </m:t>
                                </m:r>
                                <m:r>
                                  <m:rPr>
                                    <m:nor/>
                                  </m:rPr>
                                  <a:rPr lang="en-AU" dirty="0" smtClean="0"/>
                                  <m:t>of</m:t>
                                </m:r>
                                <m:r>
                                  <m:rPr>
                                    <m:nor/>
                                  </m:rPr>
                                  <a:rPr lang="en-AU" dirty="0" smtClean="0"/>
                                  <m:t> </m:t>
                                </m:r>
                                <m:r>
                                  <m:rPr>
                                    <m:nor/>
                                  </m:rPr>
                                  <a:rPr lang="en-AU" dirty="0" smtClean="0"/>
                                  <m:t>the</m:t>
                                </m:r>
                                <m:r>
                                  <m:rPr>
                                    <m:nor/>
                                  </m:rPr>
                                  <a:rPr lang="en-AU" dirty="0" smtClean="0"/>
                                  <m:t> </m:t>
                                </m:r>
                                <m:r>
                                  <m:rPr>
                                    <m:nor/>
                                  </m:rPr>
                                  <a:rPr lang="en-AU" dirty="0" smtClean="0"/>
                                  <m:t>base</m:t>
                                </m:r>
                                <m:r>
                                  <m:rPr>
                                    <m:nor/>
                                  </m:rPr>
                                  <a:rPr lang="en-AU" dirty="0" smtClean="0"/>
                                  <m:t> </m:t>
                                </m:r>
                                <m:r>
                                  <m:rPr>
                                    <m:nor/>
                                  </m:rPr>
                                  <a:rPr lang="en-AU" dirty="0" smtClean="0"/>
                                  <m:t>unit</m:t>
                                </m:r>
                              </m:oMath>
                            </m:oMathPara>
                          </a14:m>
                          <a:endParaRPr lang="en-AU" dirty="0"/>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8162028"/>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Mega (M)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m:rPr>
                                    <m:nor/>
                                  </m:rPr>
                                  <a:rPr lang="en-AU" dirty="0" smtClean="0"/>
                                  <m:t>1 000 000 </m:t>
                                </m:r>
                                <m:r>
                                  <m:rPr>
                                    <m:nor/>
                                  </m:rPr>
                                  <a:rPr lang="en-AU" dirty="0" smtClean="0"/>
                                  <m:t>of</m:t>
                                </m:r>
                                <m:r>
                                  <m:rPr>
                                    <m:nor/>
                                  </m:rPr>
                                  <a:rPr lang="en-AU" dirty="0" smtClean="0"/>
                                  <m:t> </m:t>
                                </m:r>
                                <m:r>
                                  <m:rPr>
                                    <m:nor/>
                                  </m:rPr>
                                  <a:rPr lang="en-AU" dirty="0" smtClean="0"/>
                                  <m:t>the</m:t>
                                </m:r>
                                <m:r>
                                  <m:rPr>
                                    <m:nor/>
                                  </m:rPr>
                                  <a:rPr lang="en-AU" dirty="0" smtClean="0"/>
                                  <m:t> </m:t>
                                </m:r>
                                <m:r>
                                  <m:rPr>
                                    <m:nor/>
                                  </m:rPr>
                                  <a:rPr lang="en-AU" dirty="0" smtClean="0"/>
                                  <m:t>base</m:t>
                                </m:r>
                                <m:r>
                                  <m:rPr>
                                    <m:nor/>
                                  </m:rPr>
                                  <a:rPr lang="en-AU" dirty="0" smtClean="0"/>
                                  <m:t> </m:t>
                                </m:r>
                                <m:r>
                                  <m:rPr>
                                    <m:nor/>
                                  </m:rPr>
                                  <a:rPr lang="en-AU" dirty="0" smtClean="0"/>
                                  <m:t>unit</m:t>
                                </m:r>
                              </m:oMath>
                            </m:oMathPara>
                          </a14:m>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9313398"/>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Kilo (k)</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1000 of the base unit</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0354604"/>
                      </a:ext>
                    </a:extLst>
                  </a:tr>
                  <a:tr h="524580">
                    <a:tc>
                      <a:txBody>
                        <a:bodyPr/>
                        <a:lstStyle/>
                        <a:p>
                          <a:pPr>
                            <a:lnSpc>
                              <a:spcPct val="150000"/>
                            </a:lnSpc>
                            <a:spcAft>
                              <a:spcPts val="1200"/>
                            </a:spcAft>
                          </a:pPr>
                          <a:r>
                            <a:rPr lang="en-AU" b="1" dirty="0"/>
                            <a:t>BASE UNIT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219502"/>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Centi (c)</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100</m:t>
                                  </m:r>
                                </m:den>
                              </m:f>
                            </m:oMath>
                          </a14:m>
                          <a:r>
                            <a:rPr lang="en-AU" dirty="0"/>
                            <a:t> of the base unit</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0366776"/>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Milli (m)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1000</m:t>
                                  </m:r>
                                </m:den>
                              </m:f>
                            </m:oMath>
                          </a14:m>
                          <a:r>
                            <a:rPr lang="en-AU" dirty="0"/>
                            <a:t> of the base unit</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7491760"/>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Micro (</a:t>
                          </a:r>
                          <a:r>
                            <a:rPr lang="en-AU" b="0" dirty="0"/>
                            <a:t>µ)</a:t>
                          </a:r>
                          <a:endParaRPr lang="en-AU" dirty="0"/>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 xmlns:m="http://schemas.openxmlformats.org/officeDocument/2006/math">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1 000 000</m:t>
                                  </m:r>
                                </m:den>
                              </m:f>
                            </m:oMath>
                          </a14:m>
                          <a:r>
                            <a:rPr lang="en-AU" dirty="0"/>
                            <a:t> of the base unit</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50737"/>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Nano (n)</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1 000 000 000</m:t>
                                  </m:r>
                                </m:den>
                              </m:f>
                            </m:oMath>
                          </a14:m>
                          <a:r>
                            <a:rPr lang="en-AU" dirty="0"/>
                            <a:t> of the</a:t>
                          </a:r>
                          <a:r>
                            <a:rPr lang="en-AU" baseline="0" dirty="0"/>
                            <a:t> base unit</a:t>
                          </a: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2030"/>
                      </a:ext>
                    </a:extLst>
                  </a:tr>
                </a:tbl>
              </a:graphicData>
            </a:graphic>
          </p:graphicFrame>
        </mc:Choice>
        <mc:Fallback xmlns="">
          <p:graphicFrame>
            <p:nvGraphicFramePr>
              <p:cNvPr id="6" name="Table 5" descr="blank table of prefixes">
                <a:extLst>
                  <a:ext uri="{FF2B5EF4-FFF2-40B4-BE49-F238E27FC236}">
                    <a16:creationId xmlns:a16="http://schemas.microsoft.com/office/drawing/2014/main" id="{8988CE8A-DF8D-BA45-F88B-02FAA40D535F}"/>
                  </a:ext>
                </a:extLst>
              </p:cNvPr>
              <p:cNvGraphicFramePr>
                <a:graphicFrameLocks noGrp="1"/>
              </p:cNvGraphicFramePr>
              <p:nvPr>
                <p:extLst>
                  <p:ext uri="{D42A27DB-BD31-4B8C-83A1-F6EECF244321}">
                    <p14:modId xmlns:p14="http://schemas.microsoft.com/office/powerpoint/2010/main" val="2892408405"/>
                  </p:ext>
                </p:extLst>
              </p:nvPr>
            </p:nvGraphicFramePr>
            <p:xfrm>
              <a:off x="360000" y="1450200"/>
              <a:ext cx="11050406" cy="5287432"/>
            </p:xfrm>
            <a:graphic>
              <a:graphicData uri="http://schemas.openxmlformats.org/drawingml/2006/table">
                <a:tbl>
                  <a:tblPr firstRow="1" bandRow="1">
                    <a:tableStyleId>{B301B821-A1FF-4177-AEE7-76D212191A09}</a:tableStyleId>
                  </a:tblPr>
                  <a:tblGrid>
                    <a:gridCol w="2979663">
                      <a:extLst>
                        <a:ext uri="{9D8B030D-6E8A-4147-A177-3AD203B41FA5}">
                          <a16:colId xmlns:a16="http://schemas.microsoft.com/office/drawing/2014/main" val="3899186946"/>
                        </a:ext>
                      </a:extLst>
                    </a:gridCol>
                    <a:gridCol w="8070743">
                      <a:extLst>
                        <a:ext uri="{9D8B030D-6E8A-4147-A177-3AD203B41FA5}">
                          <a16:colId xmlns:a16="http://schemas.microsoft.com/office/drawing/2014/main" val="2430927497"/>
                        </a:ext>
                      </a:extLst>
                    </a:gridCol>
                  </a:tblGrid>
                  <a:tr h="524580">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other units</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6092924"/>
                      </a:ext>
                    </a:extLst>
                  </a:tr>
                  <a:tr h="52458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r>
                            <a:rPr lang="en-AU" dirty="0"/>
                            <a:t>1 000 000 000 000 of the base unit</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0629582"/>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Giga (G)</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6934" t="-201149" r="-76" b="-706897"/>
                          </a:stretch>
                        </a:blipFill>
                      </a:tcPr>
                    </a:tc>
                    <a:extLst>
                      <a:ext uri="{0D108BD9-81ED-4DB2-BD59-A6C34878D82A}">
                        <a16:rowId xmlns:a16="http://schemas.microsoft.com/office/drawing/2014/main" val="3248162028"/>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Mega (M)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6934" t="-304651" r="-76" b="-615116"/>
                          </a:stretch>
                        </a:blipFill>
                      </a:tcPr>
                    </a:tc>
                    <a:extLst>
                      <a:ext uri="{0D108BD9-81ED-4DB2-BD59-A6C34878D82A}">
                        <a16:rowId xmlns:a16="http://schemas.microsoft.com/office/drawing/2014/main" val="2889313398"/>
                      </a:ext>
                    </a:extLst>
                  </a:tr>
                  <a:tr h="524580">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b="0" dirty="0"/>
                            <a:t>Kilo (k)</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1000 of the base unit</a:t>
                          </a: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0354604"/>
                      </a:ext>
                    </a:extLst>
                  </a:tr>
                  <a:tr h="524580">
                    <a:tc>
                      <a:txBody>
                        <a:bodyPr/>
                        <a:lstStyle/>
                        <a:p>
                          <a:pPr>
                            <a:lnSpc>
                              <a:spcPct val="150000"/>
                            </a:lnSpc>
                            <a:spcAft>
                              <a:spcPts val="1200"/>
                            </a:spcAft>
                          </a:pPr>
                          <a:r>
                            <a:rPr lang="en-AU" b="1" dirty="0"/>
                            <a:t>BASE UNIT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219502"/>
                      </a:ext>
                    </a:extLst>
                  </a:tr>
                  <a:tr h="534988">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Centi (c)</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6934" t="-590909" r="-76" b="-305682"/>
                          </a:stretch>
                        </a:blipFill>
                      </a:tcPr>
                    </a:tc>
                    <a:extLst>
                      <a:ext uri="{0D108BD9-81ED-4DB2-BD59-A6C34878D82A}">
                        <a16:rowId xmlns:a16="http://schemas.microsoft.com/office/drawing/2014/main" val="4010366776"/>
                      </a:ext>
                    </a:extLst>
                  </a:tr>
                  <a:tr h="534988">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Milli (m)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6934" t="-690909" r="-76" b="-205682"/>
                          </a:stretch>
                        </a:blipFill>
                      </a:tcPr>
                    </a:tc>
                    <a:extLst>
                      <a:ext uri="{0D108BD9-81ED-4DB2-BD59-A6C34878D82A}">
                        <a16:rowId xmlns:a16="http://schemas.microsoft.com/office/drawing/2014/main" val="2317491760"/>
                      </a:ext>
                    </a:extLst>
                  </a:tr>
                  <a:tr h="534988">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Micro (</a:t>
                          </a:r>
                          <a:r>
                            <a:rPr lang="en-AU" b="0" dirty="0"/>
                            <a:t>µ)</a:t>
                          </a:r>
                          <a:endParaRPr lang="en-AU" dirty="0"/>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36934" t="-790909" r="-76" b="-105682"/>
                          </a:stretch>
                        </a:blipFill>
                      </a:tcPr>
                    </a:tc>
                    <a:extLst>
                      <a:ext uri="{0D108BD9-81ED-4DB2-BD59-A6C34878D82A}">
                        <a16:rowId xmlns:a16="http://schemas.microsoft.com/office/drawing/2014/main" val="5250737"/>
                      </a:ext>
                    </a:extLst>
                  </a:tr>
                  <a:tr h="534988">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r>
                            <a:rPr lang="en-AU" dirty="0"/>
                            <a:t>Nano (n)</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6934" t="-890909" r="-76" b="-5682"/>
                          </a:stretch>
                        </a:blipFill>
                      </a:tcPr>
                    </a:tc>
                    <a:extLst>
                      <a:ext uri="{0D108BD9-81ED-4DB2-BD59-A6C34878D82A}">
                        <a16:rowId xmlns:a16="http://schemas.microsoft.com/office/drawing/2014/main" val="206222030"/>
                      </a:ext>
                    </a:extLst>
                  </a:tr>
                </a:tbl>
              </a:graphicData>
            </a:graphic>
          </p:graphicFrame>
        </mc:Fallback>
      </mc:AlternateContent>
      <p:sp>
        <p:nvSpPr>
          <p:cNvPr id="3" name="Slide Number Placeholder 2">
            <a:extLst>
              <a:ext uri="{FF2B5EF4-FFF2-40B4-BE49-F238E27FC236}">
                <a16:creationId xmlns:a16="http://schemas.microsoft.com/office/drawing/2014/main" id="{0C103147-AA43-46B2-4CB0-155DEF30C9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43183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9362-9701-BBBC-D510-E816BEDDEA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048840-BDEB-D595-A344-56578E3CBDE3}"/>
              </a:ext>
            </a:extLst>
          </p:cNvPr>
          <p:cNvSpPr>
            <a:spLocks noGrp="1"/>
          </p:cNvSpPr>
          <p:nvPr>
            <p:ph type="title"/>
          </p:nvPr>
        </p:nvSpPr>
        <p:spPr/>
        <p:txBody>
          <a:bodyPr/>
          <a:lstStyle/>
          <a:p>
            <a:r>
              <a:rPr lang="en-AU" dirty="0">
                <a:latin typeface="+mj-lt"/>
              </a:rPr>
              <a:t>Prefixes for units of measurement (4)</a:t>
            </a:r>
          </a:p>
        </p:txBody>
      </p:sp>
      <p:sp>
        <p:nvSpPr>
          <p:cNvPr id="13" name="Text Placeholder 12">
            <a:extLst>
              <a:ext uri="{FF2B5EF4-FFF2-40B4-BE49-F238E27FC236}">
                <a16:creationId xmlns:a16="http://schemas.microsoft.com/office/drawing/2014/main" id="{77DB8158-390E-3D6B-2380-8AB3D24D21CC}"/>
              </a:ext>
            </a:extLst>
          </p:cNvPr>
          <p:cNvSpPr>
            <a:spLocks noGrp="1"/>
          </p:cNvSpPr>
          <p:nvPr>
            <p:ph type="body" sz="quarter" idx="18"/>
          </p:nvPr>
        </p:nvSpPr>
        <p:spPr>
          <a:xfrm>
            <a:off x="360000" y="982520"/>
            <a:ext cx="11483998" cy="356423"/>
          </a:xfrm>
        </p:spPr>
        <p:txBody>
          <a:bodyPr/>
          <a:lstStyle/>
          <a:p>
            <a:r>
              <a:rPr lang="en-AU">
                <a:latin typeface="+mj-lt"/>
              </a:rPr>
              <a:t>Worked example</a:t>
            </a:r>
          </a:p>
        </p:txBody>
      </p:sp>
      <p:sp>
        <p:nvSpPr>
          <p:cNvPr id="10" name="TextBox 9">
            <a:extLst>
              <a:ext uri="{FF2B5EF4-FFF2-40B4-BE49-F238E27FC236}">
                <a16:creationId xmlns:a16="http://schemas.microsoft.com/office/drawing/2014/main" id="{61D9EF7C-AD09-4DF5-8328-7E2E7638D6AF}"/>
              </a:ext>
            </a:extLst>
          </p:cNvPr>
          <p:cNvSpPr txBox="1"/>
          <p:nvPr/>
        </p:nvSpPr>
        <p:spPr>
          <a:xfrm>
            <a:off x="360000" y="1580165"/>
            <a:ext cx="7221900" cy="1027252"/>
          </a:xfrm>
          <a:prstGeom prst="rect">
            <a:avLst/>
          </a:prstGeom>
          <a:noFill/>
          <a:ln>
            <a:noFill/>
          </a:ln>
        </p:spPr>
        <p:txBody>
          <a:bodyPr wrap="square" lIns="0" tIns="0" rIns="0" bIns="0" rtlCol="0">
            <a:noAutofit/>
          </a:bodyPr>
          <a:lstStyle/>
          <a:p>
            <a:pPr>
              <a:lnSpc>
                <a:spcPct val="150000"/>
              </a:lnSpc>
            </a:pPr>
            <a:r>
              <a:rPr lang="en-AU" sz="2000" dirty="0"/>
              <a:t>A microchip is 0.000 007 5 m wide. Represent this using the most appropriate unit.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07A2436-D38B-3D67-B606-E2CC478BD502}"/>
                  </a:ext>
                </a:extLst>
              </p:cNvPr>
              <p:cNvSpPr txBox="1"/>
              <p:nvPr/>
            </p:nvSpPr>
            <p:spPr>
              <a:xfrm>
                <a:off x="360000" y="2727799"/>
                <a:ext cx="4367212" cy="1278105"/>
              </a:xfrm>
              <a:prstGeom prst="rect">
                <a:avLst/>
              </a:prstGeom>
              <a:noFill/>
            </p:spPr>
            <p:txBody>
              <a:bodyPr wrap="squar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0.000 007</m:t>
                      </m:r>
                      <m:r>
                        <a:rPr lang="en-AU" sz="1800" b="0" i="1" dirty="0" smtClean="0">
                          <a:latin typeface="Cambria Math" panose="02040503050406030204" pitchFamily="18" charset="0"/>
                        </a:rPr>
                        <m:t> </m:t>
                      </m:r>
                      <m:r>
                        <a:rPr lang="en-AU" sz="1800" i="1" dirty="0" smtClean="0">
                          <a:latin typeface="Cambria Math" panose="02040503050406030204" pitchFamily="18" charset="0"/>
                        </a:rPr>
                        <m:t>5</m:t>
                      </m:r>
                      <m:r>
                        <m:rPr>
                          <m:aln/>
                        </m:rPr>
                        <a:rPr lang="en-AU" sz="1800" b="0" i="1" dirty="0" smtClean="0">
                          <a:latin typeface="Cambria Math" panose="02040503050406030204" pitchFamily="18" charset="0"/>
                        </a:rPr>
                        <m:t>=</m:t>
                      </m:r>
                      <m:r>
                        <a:rPr lang="en-AU" sz="1800" b="0" i="1" dirty="0" smtClean="0">
                          <a:latin typeface="Cambria Math" panose="02040503050406030204" pitchFamily="18" charset="0"/>
                        </a:rPr>
                        <m:t>7.5×</m:t>
                      </m:r>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10</m:t>
                          </m:r>
                        </m:e>
                        <m:sup>
                          <m:r>
                            <a:rPr lang="en-AU" sz="1800" b="0" i="1" dirty="0" smtClean="0">
                              <a:latin typeface="Cambria Math" panose="02040503050406030204" pitchFamily="18" charset="0"/>
                            </a:rPr>
                            <m:t>−6</m:t>
                          </m:r>
                        </m:sup>
                      </m:sSup>
                    </m:oMath>
                  </m:oMathPara>
                </a14:m>
                <a:br>
                  <a:rPr lang="en-AU" sz="1800" b="0" i="1" dirty="0">
                    <a:latin typeface="Cambria Math" panose="02040503050406030204" pitchFamily="18" charset="0"/>
                  </a:rPr>
                </a:br>
                <a:endParaRPr lang="en-AU" sz="1800" dirty="0"/>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0.000 007</m:t>
                      </m:r>
                      <m:r>
                        <a:rPr lang="en-AU" sz="1800" b="0" i="1" dirty="0" smtClean="0">
                          <a:latin typeface="Cambria Math" panose="02040503050406030204" pitchFamily="18" charset="0"/>
                        </a:rPr>
                        <m:t> </m:t>
                      </m:r>
                      <m:r>
                        <a:rPr lang="en-AU" sz="1800" i="1" dirty="0" smtClean="0">
                          <a:latin typeface="Cambria Math" panose="02040503050406030204" pitchFamily="18" charset="0"/>
                        </a:rPr>
                        <m:t>5</m:t>
                      </m:r>
                      <m:r>
                        <a:rPr lang="en-AU" sz="1800" b="0" i="1" dirty="0" smtClean="0">
                          <a:latin typeface="Cambria Math" panose="02040503050406030204" pitchFamily="18" charset="0"/>
                        </a:rPr>
                        <m:t> </m:t>
                      </m:r>
                      <m:r>
                        <a:rPr lang="en-AU" sz="1800" b="0" i="1" dirty="0" smtClean="0">
                          <a:latin typeface="Cambria Math" panose="02040503050406030204" pitchFamily="18" charset="0"/>
                        </a:rPr>
                        <m:t>𝑚</m:t>
                      </m:r>
                      <m:r>
                        <a:rPr lang="en-AU" sz="1800" i="1" dirty="0" smtClean="0">
                          <a:latin typeface="Cambria Math" panose="02040503050406030204" pitchFamily="18" charset="0"/>
                        </a:rPr>
                        <m:t> </m:t>
                      </m:r>
                      <m:r>
                        <m:rPr>
                          <m:aln/>
                        </m:rPr>
                        <a:rPr lang="en-AU" sz="1800" i="1" dirty="0" smtClean="0">
                          <a:latin typeface="Cambria Math" panose="02040503050406030204" pitchFamily="18" charset="0"/>
                        </a:rPr>
                        <m:t>=</m:t>
                      </m:r>
                      <m:r>
                        <a:rPr lang="en-AU" sz="1800" i="1" dirty="0" smtClean="0">
                          <a:latin typeface="Cambria Math" panose="02040503050406030204" pitchFamily="18" charset="0"/>
                        </a:rPr>
                        <m:t>7</m:t>
                      </m:r>
                      <m:r>
                        <a:rPr lang="en-AU" sz="1800" b="0" i="1" dirty="0" smtClean="0">
                          <a:latin typeface="Cambria Math" panose="02040503050406030204" pitchFamily="18" charset="0"/>
                        </a:rPr>
                        <m:t>.</m:t>
                      </m:r>
                      <m:r>
                        <a:rPr lang="en-AU" sz="1800" i="1" dirty="0" smtClean="0">
                          <a:latin typeface="Cambria Math" panose="02040503050406030204" pitchFamily="18" charset="0"/>
                        </a:rPr>
                        <m:t>5 </m:t>
                      </m:r>
                      <m:r>
                        <a:rPr lang="en-AU" sz="1800" b="0" i="1" dirty="0" smtClean="0">
                          <a:latin typeface="Cambria Math" panose="02040503050406030204" pitchFamily="18" charset="0"/>
                        </a:rPr>
                        <m:t>𝑚𝑖𝑐𝑟𝑜</m:t>
                      </m:r>
                      <m:r>
                        <a:rPr lang="en-AU" sz="1800" i="1" dirty="0" smtClean="0">
                          <a:latin typeface="Cambria Math" panose="02040503050406030204" pitchFamily="18" charset="0"/>
                        </a:rPr>
                        <m:t>𝑚𝑒𝑡𝑟𝑒𝑠</m:t>
                      </m:r>
                    </m:oMath>
                    <m:oMath xmlns:m="http://schemas.openxmlformats.org/officeDocument/2006/math">
                      <m:r>
                        <m:rPr>
                          <m:aln/>
                        </m:rPr>
                        <a:rPr lang="en-AU" sz="1800" i="1" dirty="0" smtClean="0">
                          <a:latin typeface="Cambria Math" panose="02040503050406030204" pitchFamily="18" charset="0"/>
                        </a:rPr>
                        <m:t>=</m:t>
                      </m:r>
                      <m:r>
                        <a:rPr lang="en-AU" sz="1800" i="1" dirty="0" smtClean="0">
                          <a:latin typeface="Cambria Math" panose="02040503050406030204" pitchFamily="18" charset="0"/>
                        </a:rPr>
                        <m:t>7</m:t>
                      </m:r>
                      <m:r>
                        <a:rPr lang="en-AU" sz="1800" b="0" i="1" dirty="0" smtClean="0">
                          <a:latin typeface="Cambria Math" panose="02040503050406030204" pitchFamily="18" charset="0"/>
                        </a:rPr>
                        <m:t>.</m:t>
                      </m:r>
                      <m:r>
                        <a:rPr lang="en-AU" sz="1800" i="1" dirty="0" smtClean="0">
                          <a:latin typeface="Cambria Math" panose="02040503050406030204" pitchFamily="18" charset="0"/>
                        </a:rPr>
                        <m:t>5</m:t>
                      </m:r>
                      <m:r>
                        <m:rPr>
                          <m:nor/>
                        </m:rPr>
                        <a:rPr lang="en-AU" sz="1800" b="0" i="0" dirty="0" smtClean="0">
                          <a:latin typeface="Cambria Math" panose="02040503050406030204" pitchFamily="18" charset="0"/>
                        </a:rPr>
                        <m:t> </m:t>
                      </m:r>
                      <m:r>
                        <m:rPr>
                          <m:nor/>
                        </m:rPr>
                        <a:rPr lang="en-AU" sz="1800" i="1" dirty="0">
                          <a:latin typeface="Cambria" panose="02040503050406030204" pitchFamily="18" charset="0"/>
                          <a:ea typeface="Cambria" panose="02040503050406030204" pitchFamily="18" charset="0"/>
                          <a:cs typeface="Calibri" panose="020F0502020204030204" pitchFamily="34" charset="0"/>
                        </a:rPr>
                        <m:t>µ</m:t>
                      </m:r>
                      <m:r>
                        <a:rPr lang="en-AU" sz="1800" i="1" dirty="0" smtClean="0">
                          <a:latin typeface="Cambria Math" panose="02040503050406030204" pitchFamily="18" charset="0"/>
                        </a:rPr>
                        <m:t>𝑚</m:t>
                      </m:r>
                    </m:oMath>
                  </m:oMathPara>
                </a14:m>
                <a:endParaRPr lang="en-AU" sz="1800" dirty="0"/>
              </a:p>
            </p:txBody>
          </p:sp>
        </mc:Choice>
        <mc:Fallback xmlns="">
          <p:sp>
            <p:nvSpPr>
              <p:cNvPr id="12" name="TextBox 11">
                <a:extLst>
                  <a:ext uri="{FF2B5EF4-FFF2-40B4-BE49-F238E27FC236}">
                    <a16:creationId xmlns:a16="http://schemas.microsoft.com/office/drawing/2014/main" id="{F07A2436-D38B-3D67-B606-E2CC478BD502}"/>
                  </a:ext>
                </a:extLst>
              </p:cNvPr>
              <p:cNvSpPr txBox="1">
                <a:spLocks noRot="1" noChangeAspect="1" noMove="1" noResize="1" noEditPoints="1" noAdjustHandles="1" noChangeArrowheads="1" noChangeShapeType="1" noTextEdit="1"/>
              </p:cNvSpPr>
              <p:nvPr/>
            </p:nvSpPr>
            <p:spPr>
              <a:xfrm>
                <a:off x="360000" y="2727799"/>
                <a:ext cx="4367212" cy="1278105"/>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DAABBC7-47BD-2BA9-3498-8789A2EF6742}"/>
              </a:ext>
            </a:extLst>
          </p:cNvPr>
          <p:cNvSpPr txBox="1"/>
          <p:nvPr/>
        </p:nvSpPr>
        <p:spPr>
          <a:xfrm>
            <a:off x="360000" y="4126287"/>
            <a:ext cx="6097088" cy="45653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The microchip is 7.5 micrometres (µm).</a:t>
            </a:r>
          </a:p>
        </p:txBody>
      </p:sp>
      <mc:AlternateContent xmlns:mc="http://schemas.openxmlformats.org/markup-compatibility/2006" xmlns:a14="http://schemas.microsoft.com/office/drawing/2010/main">
        <mc:Choice Requires="a14">
          <p:graphicFrame>
            <p:nvGraphicFramePr>
              <p:cNvPr id="19" name="Table 18" descr="table showing relationship of a prefix and its power of 10">
                <a:extLst>
                  <a:ext uri="{FF2B5EF4-FFF2-40B4-BE49-F238E27FC236}">
                    <a16:creationId xmlns:a16="http://schemas.microsoft.com/office/drawing/2014/main" id="{4661D37A-D035-1B5B-D8B0-C0CF01F5702D}"/>
                  </a:ext>
                </a:extLst>
              </p:cNvPr>
              <p:cNvGraphicFramePr>
                <a:graphicFrameLocks noGrp="1"/>
              </p:cNvGraphicFramePr>
              <p:nvPr>
                <p:extLst>
                  <p:ext uri="{D42A27DB-BD31-4B8C-83A1-F6EECF244321}">
                    <p14:modId xmlns:p14="http://schemas.microsoft.com/office/powerpoint/2010/main" val="307553523"/>
                  </p:ext>
                </p:extLst>
              </p:nvPr>
            </p:nvGraphicFramePr>
            <p:xfrm>
              <a:off x="8087871" y="1443571"/>
              <a:ext cx="3432996" cy="4911920"/>
            </p:xfrm>
            <a:graphic>
              <a:graphicData uri="http://schemas.openxmlformats.org/drawingml/2006/table">
                <a:tbl>
                  <a:tblPr firstRow="1" bandRow="1">
                    <a:tableStyleId>{B301B821-A1FF-4177-AEE7-76D212191A09}</a:tableStyleId>
                  </a:tblPr>
                  <a:tblGrid>
                    <a:gridCol w="1424178">
                      <a:extLst>
                        <a:ext uri="{9D8B030D-6E8A-4147-A177-3AD203B41FA5}">
                          <a16:colId xmlns:a16="http://schemas.microsoft.com/office/drawing/2014/main" val="2419326647"/>
                        </a:ext>
                      </a:extLst>
                    </a:gridCol>
                    <a:gridCol w="2008818">
                      <a:extLst>
                        <a:ext uri="{9D8B030D-6E8A-4147-A177-3AD203B41FA5}">
                          <a16:colId xmlns:a16="http://schemas.microsoft.com/office/drawing/2014/main" val="2186485619"/>
                        </a:ext>
                      </a:extLst>
                    </a:gridCol>
                  </a:tblGrid>
                  <a:tr h="370840">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the base unit</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2976768"/>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endParaRPr lang="en-AU" b="0"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dirty="0" smtClean="0">
                                        <a:latin typeface="Cambria Math" panose="02040503050406030204" pitchFamily="18" charset="0"/>
                                      </a:rPr>
                                    </m:ctrlPr>
                                  </m:sSupPr>
                                  <m:e>
                                    <m:r>
                                      <a:rPr lang="en-AU" b="0" dirty="0" smtClean="0">
                                        <a:latin typeface="Cambria Math" panose="02040503050406030204" pitchFamily="18" charset="0"/>
                                      </a:rPr>
                                      <m:t>10</m:t>
                                    </m:r>
                                  </m:e>
                                  <m:sup>
                                    <m:r>
                                      <a:rPr lang="en-AU" b="0" dirty="0" smtClean="0">
                                        <a:latin typeface="Cambria Math" panose="02040503050406030204" pitchFamily="18" charset="0"/>
                                      </a:rPr>
                                      <m:t>12</m:t>
                                    </m:r>
                                  </m:sup>
                                </m:sSup>
                              </m:oMath>
                            </m:oMathPara>
                          </a14:m>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9931402"/>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Giga (G)</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9</m:t>
                                    </m:r>
                                  </m:sup>
                                </m:sSup>
                              </m:oMath>
                            </m:oMathPara>
                          </a14:m>
                          <a:endParaRPr lang="en-AU">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4471054"/>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a:t>Mega (M)</a:t>
                          </a:r>
                          <a:endParaRPr lang="en-AU" b="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6</m:t>
                                    </m:r>
                                  </m:sup>
                                </m:sSup>
                              </m:oMath>
                            </m:oMathPara>
                          </a14:m>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613747"/>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Kilo (k)</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3</m:t>
                                    </m:r>
                                  </m:sup>
                                </m:sSup>
                              </m:oMath>
                            </m:oMathPara>
                          </a14:m>
                          <a:endParaRPr lang="en-AU">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030177"/>
                      </a:ext>
                    </a:extLst>
                  </a:tr>
                  <a:tr h="370840">
                    <a:tc>
                      <a:txBody>
                        <a:bodyPr/>
                        <a:lstStyle/>
                        <a:p>
                          <a:pPr>
                            <a:lnSpc>
                              <a:spcPct val="114000"/>
                            </a:lnSpc>
                            <a:spcAft>
                              <a:spcPts val="600"/>
                            </a:spcAft>
                          </a:pPr>
                          <a:r>
                            <a:rPr lang="en-AU" b="1"/>
                            <a:t>BASE UNIT</a:t>
                          </a:r>
                          <a:endParaRPr lang="en-AU" b="1">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805645"/>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Centi (c)</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−2</m:t>
                                    </m:r>
                                  </m:sup>
                                </m:sSup>
                              </m:oMath>
                            </m:oMathPara>
                          </a14:m>
                          <a:endParaRPr lang="en-AU">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0978145"/>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a:t>Milli (m)</a:t>
                          </a:r>
                          <a:endParaRPr lang="en-AU">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−3</m:t>
                                    </m:r>
                                  </m:sup>
                                </m:sSup>
                              </m:oMath>
                            </m:oMathPara>
                          </a14:m>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8145488"/>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Micro (</a:t>
                          </a:r>
                          <a:r>
                            <a:rPr lang="en-AU" b="0" dirty="0"/>
                            <a:t>µ)</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 </m:t>
                                </m:r>
                                <m:sSup>
                                  <m:sSupPr>
                                    <m:ctrlPr>
                                      <a:rPr lang="en-AU" i="1" dirty="0" smtClean="0">
                                        <a:latin typeface="Cambria Math" panose="02040503050406030204" pitchFamily="18" charset="0"/>
                                      </a:rPr>
                                    </m:ctrlPr>
                                  </m:sSupPr>
                                  <m:e>
                                    <m:r>
                                      <a:rPr lang="en-AU" dirty="0" smtClean="0">
                                        <a:latin typeface="Cambria Math" panose="02040503050406030204" pitchFamily="18" charset="0"/>
                                      </a:rPr>
                                      <m:t>10</m:t>
                                    </m:r>
                                  </m:e>
                                  <m:sup>
                                    <m:r>
                                      <a:rPr lang="en-AU" dirty="0" smtClean="0">
                                        <a:latin typeface="Cambria Math" panose="02040503050406030204" pitchFamily="18" charset="0"/>
                                      </a:rPr>
                                      <m:t>−6</m:t>
                                    </m:r>
                                  </m:sup>
                                </m:sSup>
                              </m:oMath>
                            </m:oMathPara>
                          </a14:m>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77315024"/>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Nano (n)</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−9</m:t>
                                    </m:r>
                                  </m:sup>
                                </m:sSup>
                              </m:oMath>
                            </m:oMathPara>
                          </a14:m>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230412"/>
                      </a:ext>
                    </a:extLst>
                  </a:tr>
                </a:tbl>
              </a:graphicData>
            </a:graphic>
          </p:graphicFrame>
        </mc:Choice>
        <mc:Fallback xmlns="">
          <p:graphicFrame>
            <p:nvGraphicFramePr>
              <p:cNvPr id="19" name="Table 18" descr="table showing relationship of a prefix and its power of 10">
                <a:extLst>
                  <a:ext uri="{FF2B5EF4-FFF2-40B4-BE49-F238E27FC236}">
                    <a16:creationId xmlns:a16="http://schemas.microsoft.com/office/drawing/2014/main" id="{4661D37A-D035-1B5B-D8B0-C0CF01F5702D}"/>
                  </a:ext>
                </a:extLst>
              </p:cNvPr>
              <p:cNvGraphicFramePr>
                <a:graphicFrameLocks noGrp="1"/>
              </p:cNvGraphicFramePr>
              <p:nvPr>
                <p:extLst>
                  <p:ext uri="{D42A27DB-BD31-4B8C-83A1-F6EECF244321}">
                    <p14:modId xmlns:p14="http://schemas.microsoft.com/office/powerpoint/2010/main" val="307553523"/>
                  </p:ext>
                </p:extLst>
              </p:nvPr>
            </p:nvGraphicFramePr>
            <p:xfrm>
              <a:off x="8087871" y="1443571"/>
              <a:ext cx="3432996" cy="4911920"/>
            </p:xfrm>
            <a:graphic>
              <a:graphicData uri="http://schemas.openxmlformats.org/drawingml/2006/table">
                <a:tbl>
                  <a:tblPr firstRow="1" bandRow="1">
                    <a:tableStyleId>{B301B821-A1FF-4177-AEE7-76D212191A09}</a:tableStyleId>
                  </a:tblPr>
                  <a:tblGrid>
                    <a:gridCol w="1424178">
                      <a:extLst>
                        <a:ext uri="{9D8B030D-6E8A-4147-A177-3AD203B41FA5}">
                          <a16:colId xmlns:a16="http://schemas.microsoft.com/office/drawing/2014/main" val="2419326647"/>
                        </a:ext>
                      </a:extLst>
                    </a:gridCol>
                    <a:gridCol w="2008818">
                      <a:extLst>
                        <a:ext uri="{9D8B030D-6E8A-4147-A177-3AD203B41FA5}">
                          <a16:colId xmlns:a16="http://schemas.microsoft.com/office/drawing/2014/main" val="2186485619"/>
                        </a:ext>
                      </a:extLst>
                    </a:gridCol>
                  </a:tblGrid>
                  <a:tr h="690817">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the base unit</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2976768"/>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endParaRPr lang="en-AU" b="0"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150000" b="-778947"/>
                          </a:stretch>
                        </a:blipFill>
                      </a:tcPr>
                    </a:tc>
                    <a:extLst>
                      <a:ext uri="{0D108BD9-81ED-4DB2-BD59-A6C34878D82A}">
                        <a16:rowId xmlns:a16="http://schemas.microsoft.com/office/drawing/2014/main" val="3959931402"/>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Giga (G)</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256757" b="-700000"/>
                          </a:stretch>
                        </a:blipFill>
                      </a:tcPr>
                    </a:tc>
                    <a:extLst>
                      <a:ext uri="{0D108BD9-81ED-4DB2-BD59-A6C34878D82A}">
                        <a16:rowId xmlns:a16="http://schemas.microsoft.com/office/drawing/2014/main" val="1174471054"/>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a:t>Mega (M)</a:t>
                          </a:r>
                          <a:endParaRPr lang="en-AU" b="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347368" b="-581579"/>
                          </a:stretch>
                        </a:blipFill>
                      </a:tcPr>
                    </a:tc>
                    <a:extLst>
                      <a:ext uri="{0D108BD9-81ED-4DB2-BD59-A6C34878D82A}">
                        <a16:rowId xmlns:a16="http://schemas.microsoft.com/office/drawing/2014/main" val="3607613747"/>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Kilo (k)</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447368" b="-481579"/>
                          </a:stretch>
                        </a:blipFill>
                      </a:tcPr>
                    </a:tc>
                    <a:extLst>
                      <a:ext uri="{0D108BD9-81ED-4DB2-BD59-A6C34878D82A}">
                        <a16:rowId xmlns:a16="http://schemas.microsoft.com/office/drawing/2014/main" val="560030177"/>
                      </a:ext>
                    </a:extLst>
                  </a:tr>
                  <a:tr h="378079">
                    <a:tc>
                      <a:txBody>
                        <a:bodyPr/>
                        <a:lstStyle/>
                        <a:p>
                          <a:pPr>
                            <a:lnSpc>
                              <a:spcPct val="114000"/>
                            </a:lnSpc>
                            <a:spcAft>
                              <a:spcPts val="600"/>
                            </a:spcAft>
                          </a:pPr>
                          <a:r>
                            <a:rPr lang="en-AU" b="1"/>
                            <a:t>BASE UNIT</a:t>
                          </a:r>
                          <a:endParaRPr lang="en-AU" b="1">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805645"/>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Centi (c)</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626316" b="-302632"/>
                          </a:stretch>
                        </a:blipFill>
                      </a:tcPr>
                    </a:tc>
                    <a:extLst>
                      <a:ext uri="{0D108BD9-81ED-4DB2-BD59-A6C34878D82A}">
                        <a16:rowId xmlns:a16="http://schemas.microsoft.com/office/drawing/2014/main" val="1560978145"/>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a:t>Milli (m)</a:t>
                          </a:r>
                          <a:endParaRPr lang="en-AU">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726316" b="-202632"/>
                          </a:stretch>
                        </a:blipFill>
                      </a:tcPr>
                    </a:tc>
                    <a:extLst>
                      <a:ext uri="{0D108BD9-81ED-4DB2-BD59-A6C34878D82A}">
                        <a16:rowId xmlns:a16="http://schemas.microsoft.com/office/drawing/2014/main" val="348145488"/>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Micro (</a:t>
                          </a:r>
                          <a:r>
                            <a:rPr lang="en-AU" b="0" dirty="0"/>
                            <a:t>µ)</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4"/>
                          <a:stretch>
                            <a:fillRect l="-71069" t="-826316" b="-102632"/>
                          </a:stretch>
                        </a:blipFill>
                      </a:tcPr>
                    </a:tc>
                    <a:extLst>
                      <a:ext uri="{0D108BD9-81ED-4DB2-BD59-A6C34878D82A}">
                        <a16:rowId xmlns:a16="http://schemas.microsoft.com/office/drawing/2014/main" val="77315024"/>
                      </a:ext>
                    </a:extLst>
                  </a:tr>
                  <a:tr h="480378">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Nano (n)</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71069" t="-926316" b="-2632"/>
                          </a:stretch>
                        </a:blipFill>
                      </a:tcPr>
                    </a:tc>
                    <a:extLst>
                      <a:ext uri="{0D108BD9-81ED-4DB2-BD59-A6C34878D82A}">
                        <a16:rowId xmlns:a16="http://schemas.microsoft.com/office/drawing/2014/main" val="2033230412"/>
                      </a:ext>
                    </a:extLst>
                  </a:tr>
                </a:tbl>
              </a:graphicData>
            </a:graphic>
          </p:graphicFrame>
        </mc:Fallback>
      </mc:AlternateContent>
      <p:sp>
        <p:nvSpPr>
          <p:cNvPr id="14" name="Arrow: Right 13" descr="arrow pointing to nano in the prefix table">
            <a:extLst>
              <a:ext uri="{FF2B5EF4-FFF2-40B4-BE49-F238E27FC236}">
                <a16:creationId xmlns:a16="http://schemas.microsoft.com/office/drawing/2014/main" id="{39F42F22-2344-9A46-E355-5CB07E4B6F39}"/>
              </a:ext>
            </a:extLst>
          </p:cNvPr>
          <p:cNvSpPr/>
          <p:nvPr/>
        </p:nvSpPr>
        <p:spPr>
          <a:xfrm rot="1963574">
            <a:off x="3530424" y="4269479"/>
            <a:ext cx="4989684" cy="170152"/>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peech Bubble: Rectangle with Corners Rounded 14">
            <a:extLst>
              <a:ext uri="{FF2B5EF4-FFF2-40B4-BE49-F238E27FC236}">
                <a16:creationId xmlns:a16="http://schemas.microsoft.com/office/drawing/2014/main" id="{89F6D356-149A-BCD8-DDCE-317BBB44DDC9}"/>
              </a:ext>
            </a:extLst>
          </p:cNvPr>
          <p:cNvSpPr/>
          <p:nvPr/>
        </p:nvSpPr>
        <p:spPr>
          <a:xfrm>
            <a:off x="4298967" y="1993666"/>
            <a:ext cx="3024352" cy="1435333"/>
          </a:xfrm>
          <a:prstGeom prst="wedgeRoundRectCallout">
            <a:avLst>
              <a:gd name="adj1" fmla="val -65511"/>
              <a:gd name="adj2" fmla="val 204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dirty="0"/>
              <a:t>How did we convert the number to the appropriate power of 10?</a:t>
            </a:r>
          </a:p>
        </p:txBody>
      </p:sp>
      <p:sp>
        <p:nvSpPr>
          <p:cNvPr id="2" name="Speech Bubble: Rectangle with Corners Rounded 1">
            <a:extLst>
              <a:ext uri="{FF2B5EF4-FFF2-40B4-BE49-F238E27FC236}">
                <a16:creationId xmlns:a16="http://schemas.microsoft.com/office/drawing/2014/main" id="{7964D195-994D-0128-4831-7ADA588EADEA}"/>
              </a:ext>
            </a:extLst>
          </p:cNvPr>
          <p:cNvSpPr/>
          <p:nvPr/>
        </p:nvSpPr>
        <p:spPr>
          <a:xfrm>
            <a:off x="2350424" y="5177432"/>
            <a:ext cx="3024352" cy="1435333"/>
          </a:xfrm>
          <a:prstGeom prst="wedgeRoundRectCallout">
            <a:avLst>
              <a:gd name="adj1" fmla="val -27960"/>
              <a:gd name="adj2" fmla="val -911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dirty="0"/>
              <a:t>How would this change if the measurement was to be given in millimetres?</a:t>
            </a:r>
          </a:p>
        </p:txBody>
      </p:sp>
      <p:sp>
        <p:nvSpPr>
          <p:cNvPr id="3" name="Slide Number Placeholder 2">
            <a:extLst>
              <a:ext uri="{FF2B5EF4-FFF2-40B4-BE49-F238E27FC236}">
                <a16:creationId xmlns:a16="http://schemas.microsoft.com/office/drawing/2014/main" id="{E43A5A51-821D-E03B-A694-5D5213FA30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91008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EC94-79B4-9CFC-2D42-D27515409D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1F2C4-4C6A-2D7F-E588-9C257B846F2B}"/>
              </a:ext>
            </a:extLst>
          </p:cNvPr>
          <p:cNvSpPr>
            <a:spLocks noGrp="1"/>
          </p:cNvSpPr>
          <p:nvPr>
            <p:ph type="title"/>
          </p:nvPr>
        </p:nvSpPr>
        <p:spPr/>
        <p:txBody>
          <a:bodyPr/>
          <a:lstStyle/>
          <a:p>
            <a:r>
              <a:rPr lang="en-AU">
                <a:latin typeface="+mj-lt"/>
              </a:rPr>
              <a:t>Prefixes for units of measurement (5)</a:t>
            </a:r>
          </a:p>
        </p:txBody>
      </p:sp>
      <p:sp>
        <p:nvSpPr>
          <p:cNvPr id="13" name="Text Placeholder 12">
            <a:extLst>
              <a:ext uri="{FF2B5EF4-FFF2-40B4-BE49-F238E27FC236}">
                <a16:creationId xmlns:a16="http://schemas.microsoft.com/office/drawing/2014/main" id="{41E62053-8350-EC12-C188-25F913DF4ECD}"/>
              </a:ext>
            </a:extLst>
          </p:cNvPr>
          <p:cNvSpPr>
            <a:spLocks noGrp="1"/>
          </p:cNvSpPr>
          <p:nvPr>
            <p:ph type="body" sz="quarter" idx="18"/>
          </p:nvPr>
        </p:nvSpPr>
        <p:spPr>
          <a:xfrm>
            <a:off x="360000" y="982520"/>
            <a:ext cx="11483998" cy="356423"/>
          </a:xfrm>
        </p:spPr>
        <p:txBody>
          <a:bodyPr/>
          <a:lstStyle/>
          <a:p>
            <a:r>
              <a:rPr lang="en-AU">
                <a:latin typeface="+mj-lt"/>
              </a:rPr>
              <a:t>Your turn</a:t>
            </a:r>
          </a:p>
        </p:txBody>
      </p:sp>
      <p:sp>
        <p:nvSpPr>
          <p:cNvPr id="10" name="TextBox 9">
            <a:extLst>
              <a:ext uri="{FF2B5EF4-FFF2-40B4-BE49-F238E27FC236}">
                <a16:creationId xmlns:a16="http://schemas.microsoft.com/office/drawing/2014/main" id="{FA4DD74B-9E46-4F0C-DC6A-EE81F73DB28C}"/>
              </a:ext>
            </a:extLst>
          </p:cNvPr>
          <p:cNvSpPr txBox="1"/>
          <p:nvPr/>
        </p:nvSpPr>
        <p:spPr>
          <a:xfrm>
            <a:off x="360000" y="1580165"/>
            <a:ext cx="7221900" cy="927904"/>
          </a:xfrm>
          <a:prstGeom prst="rect">
            <a:avLst/>
          </a:prstGeom>
          <a:noFill/>
          <a:ln>
            <a:noFill/>
          </a:ln>
        </p:spPr>
        <p:txBody>
          <a:bodyPr wrap="square" lIns="0" tIns="0" rIns="0" bIns="0" rtlCol="0">
            <a:noAutofit/>
          </a:bodyPr>
          <a:lstStyle/>
          <a:p>
            <a:pPr>
              <a:lnSpc>
                <a:spcPct val="150000"/>
              </a:lnSpc>
              <a:spcAft>
                <a:spcPts val="1200"/>
              </a:spcAft>
            </a:pPr>
            <a:r>
              <a:rPr lang="en-AU" sz="1800" dirty="0"/>
              <a:t>A backyard swimming pool requires 4 800 L of water to fill. Represent this with the most appropriate unit.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2F4358F-C3B4-688D-0038-9634E410ED5A}"/>
                  </a:ext>
                </a:extLst>
              </p:cNvPr>
              <p:cNvSpPr txBox="1"/>
              <p:nvPr/>
            </p:nvSpPr>
            <p:spPr>
              <a:xfrm>
                <a:off x="1787344" y="2772751"/>
                <a:ext cx="4367212" cy="1442757"/>
              </a:xfrm>
              <a:prstGeom prst="rect">
                <a:avLst/>
              </a:prstGeom>
              <a:noFill/>
            </p:spPr>
            <p:txBody>
              <a:bodyPr wrap="squar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4</m:t>
                      </m:r>
                      <m:r>
                        <a:rPr lang="en-AU" sz="2000" b="0" i="1" dirty="0" smtClean="0">
                          <a:latin typeface="Cambria Math" panose="02040503050406030204" pitchFamily="18" charset="0"/>
                        </a:rPr>
                        <m:t> 800</m:t>
                      </m:r>
                      <m:r>
                        <m:rPr>
                          <m:aln/>
                        </m:rPr>
                        <a:rPr lang="en-AU" sz="2000" b="0" i="1" dirty="0" smtClean="0">
                          <a:latin typeface="Cambria Math" panose="02040503050406030204" pitchFamily="18" charset="0"/>
                        </a:rPr>
                        <m:t>=</m:t>
                      </m:r>
                      <m:r>
                        <a:rPr lang="en-AU" sz="2000" b="0" i="1" dirty="0" smtClean="0">
                          <a:latin typeface="Cambria Math" panose="02040503050406030204" pitchFamily="18" charset="0"/>
                        </a:rPr>
                        <m:t>4.8×</m:t>
                      </m:r>
                      <m:sSup>
                        <m:sSupPr>
                          <m:ctrlPr>
                            <a:rPr lang="en-AU" sz="2000" b="0" i="1" dirty="0" smtClean="0">
                              <a:latin typeface="Cambria Math" panose="02040503050406030204" pitchFamily="18" charset="0"/>
                            </a:rPr>
                          </m:ctrlPr>
                        </m:sSupPr>
                        <m:e>
                          <m:r>
                            <a:rPr lang="en-AU" sz="2000" b="0" i="1" dirty="0" smtClean="0">
                              <a:latin typeface="Cambria Math" panose="02040503050406030204" pitchFamily="18" charset="0"/>
                            </a:rPr>
                            <m:t>10</m:t>
                          </m:r>
                        </m:e>
                        <m:sup>
                          <m:r>
                            <a:rPr lang="en-AU" sz="2000" b="0" i="1" dirty="0" smtClean="0">
                              <a:latin typeface="Cambria Math" panose="02040503050406030204" pitchFamily="18" charset="0"/>
                            </a:rPr>
                            <m:t>3</m:t>
                          </m:r>
                        </m:sup>
                      </m:sSup>
                    </m:oMath>
                  </m:oMathPara>
                </a14:m>
                <a:br>
                  <a:rPr lang="en-AU" sz="2000" b="0" i="1" dirty="0"/>
                </a:br>
                <a:endParaRPr lang="en-AU" sz="2000" dirty="0"/>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i="1" dirty="0">
                          <a:latin typeface="Cambria Math" panose="02040503050406030204" pitchFamily="18" charset="0"/>
                        </a:rPr>
                        <m:t>4</m:t>
                      </m:r>
                      <m:r>
                        <a:rPr lang="en-AU" sz="2000" b="0" i="1" dirty="0" smtClean="0">
                          <a:latin typeface="Cambria Math" panose="02040503050406030204" pitchFamily="18" charset="0"/>
                        </a:rPr>
                        <m:t> 800 </m:t>
                      </m:r>
                      <m:r>
                        <a:rPr lang="en-AU" sz="2000" b="0" i="1" dirty="0" smtClean="0">
                          <a:latin typeface="Cambria Math" panose="02040503050406030204" pitchFamily="18" charset="0"/>
                        </a:rPr>
                        <m:t>𝐿</m:t>
                      </m:r>
                      <m:r>
                        <a:rPr lang="en-AU" sz="2000" i="1" dirty="0" smtClean="0">
                          <a:latin typeface="Cambria Math" panose="02040503050406030204" pitchFamily="18" charset="0"/>
                        </a:rPr>
                        <m:t> </m:t>
                      </m:r>
                      <m:r>
                        <m:rPr>
                          <m:aln/>
                        </m:rPr>
                        <a:rPr lang="en-AU" sz="2000" i="1" dirty="0" smtClean="0">
                          <a:latin typeface="Cambria Math" panose="02040503050406030204" pitchFamily="18" charset="0"/>
                        </a:rPr>
                        <m:t>=</m:t>
                      </m:r>
                      <m:r>
                        <a:rPr lang="en-AU" sz="2000" b="0" i="1" dirty="0" smtClean="0">
                          <a:latin typeface="Cambria Math" panose="02040503050406030204" pitchFamily="18" charset="0"/>
                        </a:rPr>
                        <m:t>4.8 </m:t>
                      </m:r>
                      <m:r>
                        <a:rPr lang="en-AU" sz="2000" b="0" i="1" dirty="0" smtClean="0">
                          <a:latin typeface="Cambria Math" panose="02040503050406030204" pitchFamily="18" charset="0"/>
                        </a:rPr>
                        <m:t>𝑘𝑖𝑙𝑜𝑙𝑖𝑡𝑟𝑒𝑠</m:t>
                      </m:r>
                    </m:oMath>
                    <m:oMath xmlns:m="http://schemas.openxmlformats.org/officeDocument/2006/math">
                      <m:r>
                        <m:rPr>
                          <m:aln/>
                        </m:rPr>
                        <a:rPr lang="en-AU" sz="2000" i="1" dirty="0" smtClean="0">
                          <a:latin typeface="Cambria Math" panose="02040503050406030204" pitchFamily="18" charset="0"/>
                        </a:rPr>
                        <m:t>=</m:t>
                      </m:r>
                      <m:r>
                        <a:rPr lang="en-AU" sz="2000" b="0" i="1" dirty="0" smtClean="0">
                          <a:latin typeface="Cambria Math" panose="02040503050406030204" pitchFamily="18" charset="0"/>
                        </a:rPr>
                        <m:t>4.8</m:t>
                      </m:r>
                      <m:r>
                        <a:rPr lang="en-AU" sz="2000" i="1" dirty="0" smtClean="0">
                          <a:latin typeface="Cambria Math" panose="02040503050406030204" pitchFamily="18" charset="0"/>
                        </a:rPr>
                        <m:t> </m:t>
                      </m:r>
                      <m:r>
                        <a:rPr lang="en-AU" sz="2000" b="0" i="1" dirty="0" smtClean="0">
                          <a:latin typeface="Cambria Math" panose="02040503050406030204" pitchFamily="18" charset="0"/>
                        </a:rPr>
                        <m:t>𝑘𝐿</m:t>
                      </m:r>
                    </m:oMath>
                  </m:oMathPara>
                </a14:m>
                <a:endParaRPr lang="en-AU" sz="2000" dirty="0"/>
              </a:p>
            </p:txBody>
          </p:sp>
        </mc:Choice>
        <mc:Fallback xmlns="">
          <p:sp>
            <p:nvSpPr>
              <p:cNvPr id="12" name="TextBox 11">
                <a:extLst>
                  <a:ext uri="{FF2B5EF4-FFF2-40B4-BE49-F238E27FC236}">
                    <a16:creationId xmlns:a16="http://schemas.microsoft.com/office/drawing/2014/main" id="{D2F4358F-C3B4-688D-0038-9634E410ED5A}"/>
                  </a:ext>
                </a:extLst>
              </p:cNvPr>
              <p:cNvSpPr txBox="1">
                <a:spLocks noRot="1" noChangeAspect="1" noMove="1" noResize="1" noEditPoints="1" noAdjustHandles="1" noChangeArrowheads="1" noChangeShapeType="1" noTextEdit="1"/>
              </p:cNvSpPr>
              <p:nvPr/>
            </p:nvSpPr>
            <p:spPr>
              <a:xfrm>
                <a:off x="1787344" y="2772751"/>
                <a:ext cx="4367212" cy="144275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CF45B9-90E9-ADD7-A442-6F2817A19BB5}"/>
                  </a:ext>
                </a:extLst>
              </p:cNvPr>
              <p:cNvSpPr txBox="1"/>
              <p:nvPr/>
            </p:nvSpPr>
            <p:spPr>
              <a:xfrm>
                <a:off x="360000" y="4460965"/>
                <a:ext cx="6097088" cy="45653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The swimming pool requires 4.8 </a:t>
                </a:r>
                <a14:m>
                  <m:oMath xmlns:m="http://schemas.openxmlformats.org/officeDocument/2006/math">
                    <m:r>
                      <a:rPr kumimoji="0" lang="en-AU" sz="1800" b="0" i="1" u="none" strike="noStrike" kern="1200" cap="none" spc="0" normalizeH="0" baseline="0" noProof="0" dirty="0" smtClean="0">
                        <a:ln>
                          <a:noFill/>
                        </a:ln>
                        <a:solidFill>
                          <a:srgbClr val="22272B"/>
                        </a:solidFill>
                        <a:effectLst/>
                        <a:uLnTx/>
                        <a:uFillTx/>
                        <a:latin typeface="Cambria Math" panose="02040503050406030204" pitchFamily="18" charset="0"/>
                        <a:ea typeface="+mn-ea"/>
                        <a:cs typeface="+mn-cs"/>
                      </a:rPr>
                      <m:t>𝑘𝐿</m:t>
                    </m:r>
                  </m:oMath>
                </a14:m>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 to fill.</a:t>
                </a:r>
              </a:p>
            </p:txBody>
          </p:sp>
        </mc:Choice>
        <mc:Fallback xmlns="">
          <p:sp>
            <p:nvSpPr>
              <p:cNvPr id="6" name="TextBox 5">
                <a:extLst>
                  <a:ext uri="{FF2B5EF4-FFF2-40B4-BE49-F238E27FC236}">
                    <a16:creationId xmlns:a16="http://schemas.microsoft.com/office/drawing/2014/main" id="{88CF45B9-90E9-ADD7-A442-6F2817A19BB5}"/>
                  </a:ext>
                </a:extLst>
              </p:cNvPr>
              <p:cNvSpPr txBox="1">
                <a:spLocks noRot="1" noChangeAspect="1" noMove="1" noResize="1" noEditPoints="1" noAdjustHandles="1" noChangeArrowheads="1" noChangeShapeType="1" noTextEdit="1"/>
              </p:cNvSpPr>
              <p:nvPr/>
            </p:nvSpPr>
            <p:spPr>
              <a:xfrm>
                <a:off x="360000" y="4460965"/>
                <a:ext cx="6097088" cy="456535"/>
              </a:xfrm>
              <a:prstGeom prst="rect">
                <a:avLst/>
              </a:prstGeom>
              <a:blipFill>
                <a:blip r:embed="rId4"/>
                <a:stretch>
                  <a:fillRect l="-800"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descr="table showing relationship of a prefix and its power of 10">
                <a:extLst>
                  <a:ext uri="{FF2B5EF4-FFF2-40B4-BE49-F238E27FC236}">
                    <a16:creationId xmlns:a16="http://schemas.microsoft.com/office/drawing/2014/main" id="{94967C01-BFCC-5298-A833-BCA6E51C5A41}"/>
                  </a:ext>
                </a:extLst>
              </p:cNvPr>
              <p:cNvGraphicFramePr>
                <a:graphicFrameLocks noGrp="1"/>
              </p:cNvGraphicFramePr>
              <p:nvPr>
                <p:extLst>
                  <p:ext uri="{D42A27DB-BD31-4B8C-83A1-F6EECF244321}">
                    <p14:modId xmlns:p14="http://schemas.microsoft.com/office/powerpoint/2010/main" val="4005632810"/>
                  </p:ext>
                </p:extLst>
              </p:nvPr>
            </p:nvGraphicFramePr>
            <p:xfrm>
              <a:off x="8087871" y="1443571"/>
              <a:ext cx="3432996" cy="4911920"/>
            </p:xfrm>
            <a:graphic>
              <a:graphicData uri="http://schemas.openxmlformats.org/drawingml/2006/table">
                <a:tbl>
                  <a:tblPr firstRow="1" bandRow="1">
                    <a:tableStyleId>{B301B821-A1FF-4177-AEE7-76D212191A09}</a:tableStyleId>
                  </a:tblPr>
                  <a:tblGrid>
                    <a:gridCol w="1424178">
                      <a:extLst>
                        <a:ext uri="{9D8B030D-6E8A-4147-A177-3AD203B41FA5}">
                          <a16:colId xmlns:a16="http://schemas.microsoft.com/office/drawing/2014/main" val="2419326647"/>
                        </a:ext>
                      </a:extLst>
                    </a:gridCol>
                    <a:gridCol w="2008818">
                      <a:extLst>
                        <a:ext uri="{9D8B030D-6E8A-4147-A177-3AD203B41FA5}">
                          <a16:colId xmlns:a16="http://schemas.microsoft.com/office/drawing/2014/main" val="2186485619"/>
                        </a:ext>
                      </a:extLst>
                    </a:gridCol>
                  </a:tblGrid>
                  <a:tr h="370840">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the base unit</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2976768"/>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endParaRPr lang="en-AU" b="0"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dirty="0" smtClean="0">
                                        <a:latin typeface="Cambria Math" panose="02040503050406030204" pitchFamily="18" charset="0"/>
                                      </a:rPr>
                                    </m:ctrlPr>
                                  </m:sSupPr>
                                  <m:e>
                                    <m:r>
                                      <a:rPr lang="en-AU" b="0" dirty="0" smtClean="0">
                                        <a:latin typeface="Cambria Math" panose="02040503050406030204" pitchFamily="18" charset="0"/>
                                      </a:rPr>
                                      <m:t>10</m:t>
                                    </m:r>
                                  </m:e>
                                  <m:sup>
                                    <m:r>
                                      <a:rPr lang="en-AU" b="0" dirty="0" smtClean="0">
                                        <a:latin typeface="Cambria Math" panose="02040503050406030204" pitchFamily="18" charset="0"/>
                                      </a:rPr>
                                      <m:t>12</m:t>
                                    </m:r>
                                  </m:sup>
                                </m:sSup>
                              </m:oMath>
                            </m:oMathPara>
                          </a14:m>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9931402"/>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Giga (G)</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9</m:t>
                                    </m:r>
                                  </m:sup>
                                </m:sSup>
                              </m:oMath>
                            </m:oMathPara>
                          </a14:m>
                          <a:endParaRPr lang="en-AU">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4471054"/>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a:t>Mega (M)</a:t>
                          </a:r>
                          <a:endParaRPr lang="en-AU" b="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6</m:t>
                                    </m:r>
                                  </m:sup>
                                </m:sSup>
                              </m:oMath>
                            </m:oMathPara>
                          </a14:m>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613747"/>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Kilo (k)</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3</m:t>
                                    </m:r>
                                  </m:sup>
                                </m:sSup>
                              </m:oMath>
                            </m:oMathPara>
                          </a14:m>
                          <a:endParaRPr lang="en-AU">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030177"/>
                      </a:ext>
                    </a:extLst>
                  </a:tr>
                  <a:tr h="370840">
                    <a:tc>
                      <a:txBody>
                        <a:bodyPr/>
                        <a:lstStyle/>
                        <a:p>
                          <a:pPr>
                            <a:lnSpc>
                              <a:spcPct val="114000"/>
                            </a:lnSpc>
                            <a:spcAft>
                              <a:spcPts val="600"/>
                            </a:spcAft>
                          </a:pPr>
                          <a:r>
                            <a:rPr lang="en-AU" b="1"/>
                            <a:t>BASE UNIT</a:t>
                          </a:r>
                          <a:endParaRPr lang="en-AU" b="1">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805645"/>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Centi (c)</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−2</m:t>
                                    </m:r>
                                  </m:sup>
                                </m:sSup>
                              </m:oMath>
                            </m:oMathPara>
                          </a14:m>
                          <a:endParaRPr lang="en-AU">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60978145"/>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a:t>Milli (m)</a:t>
                          </a:r>
                          <a:endParaRPr lang="en-AU">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−3</m:t>
                                    </m:r>
                                  </m:sup>
                                </m:sSup>
                              </m:oMath>
                            </m:oMathPara>
                          </a14:m>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8145488"/>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Micro (</a:t>
                          </a:r>
                          <a:r>
                            <a:rPr lang="en-AU" b="0" dirty="0"/>
                            <a:t>µ)</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 </m:t>
                                </m:r>
                                <m:sSup>
                                  <m:sSupPr>
                                    <m:ctrlPr>
                                      <a:rPr lang="en-AU" i="1" dirty="0" smtClean="0">
                                        <a:latin typeface="Cambria Math" panose="02040503050406030204" pitchFamily="18" charset="0"/>
                                      </a:rPr>
                                    </m:ctrlPr>
                                  </m:sSupPr>
                                  <m:e>
                                    <m:r>
                                      <a:rPr lang="en-AU" dirty="0" smtClean="0">
                                        <a:latin typeface="Cambria Math" panose="02040503050406030204" pitchFamily="18" charset="0"/>
                                      </a:rPr>
                                      <m:t>10</m:t>
                                    </m:r>
                                  </m:e>
                                  <m:sup>
                                    <m:r>
                                      <a:rPr lang="en-AU" dirty="0" smtClean="0">
                                        <a:latin typeface="Cambria Math" panose="02040503050406030204" pitchFamily="18" charset="0"/>
                                      </a:rPr>
                                      <m:t>−6</m:t>
                                    </m:r>
                                  </m:sup>
                                </m:sSup>
                              </m:oMath>
                            </m:oMathPara>
                          </a14:m>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315024"/>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Nano (n)</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4000"/>
                            </a:lnSpc>
                            <a:spcAft>
                              <a:spcPts val="600"/>
                            </a:spcAft>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−9</m:t>
                                    </m:r>
                                  </m:sup>
                                </m:sSup>
                              </m:oMath>
                            </m:oMathPara>
                          </a14:m>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230412"/>
                      </a:ext>
                    </a:extLst>
                  </a:tr>
                </a:tbl>
              </a:graphicData>
            </a:graphic>
          </p:graphicFrame>
        </mc:Choice>
        <mc:Fallback xmlns="">
          <p:graphicFrame>
            <p:nvGraphicFramePr>
              <p:cNvPr id="2" name="Table 1" descr="table showing relationship of a prefix and its power of 10">
                <a:extLst>
                  <a:ext uri="{FF2B5EF4-FFF2-40B4-BE49-F238E27FC236}">
                    <a16:creationId xmlns:a16="http://schemas.microsoft.com/office/drawing/2014/main" id="{94967C01-BFCC-5298-A833-BCA6E51C5A41}"/>
                  </a:ext>
                </a:extLst>
              </p:cNvPr>
              <p:cNvGraphicFramePr>
                <a:graphicFrameLocks noGrp="1"/>
              </p:cNvGraphicFramePr>
              <p:nvPr>
                <p:extLst>
                  <p:ext uri="{D42A27DB-BD31-4B8C-83A1-F6EECF244321}">
                    <p14:modId xmlns:p14="http://schemas.microsoft.com/office/powerpoint/2010/main" val="4005632810"/>
                  </p:ext>
                </p:extLst>
              </p:nvPr>
            </p:nvGraphicFramePr>
            <p:xfrm>
              <a:off x="8087871" y="1443571"/>
              <a:ext cx="3432996" cy="4967800"/>
            </p:xfrm>
            <a:graphic>
              <a:graphicData uri="http://schemas.openxmlformats.org/drawingml/2006/table">
                <a:tbl>
                  <a:tblPr firstRow="1" bandRow="1">
                    <a:tableStyleId>{B301B821-A1FF-4177-AEE7-76D212191A09}</a:tableStyleId>
                  </a:tblPr>
                  <a:tblGrid>
                    <a:gridCol w="1424178">
                      <a:extLst>
                        <a:ext uri="{9D8B030D-6E8A-4147-A177-3AD203B41FA5}">
                          <a16:colId xmlns:a16="http://schemas.microsoft.com/office/drawing/2014/main" val="2419326647"/>
                        </a:ext>
                      </a:extLst>
                    </a:gridCol>
                    <a:gridCol w="2008818">
                      <a:extLst>
                        <a:ext uri="{9D8B030D-6E8A-4147-A177-3AD203B41FA5}">
                          <a16:colId xmlns:a16="http://schemas.microsoft.com/office/drawing/2014/main" val="2186485619"/>
                        </a:ext>
                      </a:extLst>
                    </a:gridCol>
                  </a:tblGrid>
                  <a:tr h="690817">
                    <a:tc>
                      <a:txBody>
                        <a:bodyPr/>
                        <a:lstStyle/>
                        <a:p>
                          <a:pPr>
                            <a:lnSpc>
                              <a:spcPct val="114000"/>
                            </a:lnSpc>
                            <a:spcAft>
                              <a:spcPts val="600"/>
                            </a:spcAft>
                          </a:pPr>
                          <a:r>
                            <a:rPr lang="en-AU" dirty="0"/>
                            <a:t>Prefix</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r>
                            <a:rPr lang="en-AU" dirty="0"/>
                            <a:t>Relationship to the base unit</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2976768"/>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Tera (T)</a:t>
                          </a:r>
                          <a:endParaRPr lang="en-AU" b="0"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143210" r="-303" b="-770370"/>
                          </a:stretch>
                        </a:blipFill>
                      </a:tcPr>
                    </a:tc>
                    <a:extLst>
                      <a:ext uri="{0D108BD9-81ED-4DB2-BD59-A6C34878D82A}">
                        <a16:rowId xmlns:a16="http://schemas.microsoft.com/office/drawing/2014/main" val="3959931402"/>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Giga (G)</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246250" r="-303" b="-680000"/>
                          </a:stretch>
                        </a:blipFill>
                      </a:tcPr>
                    </a:tc>
                    <a:extLst>
                      <a:ext uri="{0D108BD9-81ED-4DB2-BD59-A6C34878D82A}">
                        <a16:rowId xmlns:a16="http://schemas.microsoft.com/office/drawing/2014/main" val="1174471054"/>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a:t>Mega (M)</a:t>
                          </a:r>
                          <a:endParaRPr lang="en-AU" b="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346250" r="-303" b="-580000"/>
                          </a:stretch>
                        </a:blipFill>
                      </a:tcPr>
                    </a:tc>
                    <a:extLst>
                      <a:ext uri="{0D108BD9-81ED-4DB2-BD59-A6C34878D82A}">
                        <a16:rowId xmlns:a16="http://schemas.microsoft.com/office/drawing/2014/main" val="3607613747"/>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b="0" dirty="0"/>
                            <a:t>Kilo (k)</a:t>
                          </a:r>
                          <a:endParaRPr lang="en-AU" b="0"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446250" r="-303" b="-480000"/>
                          </a:stretch>
                        </a:blipFill>
                      </a:tcPr>
                    </a:tc>
                    <a:extLst>
                      <a:ext uri="{0D108BD9-81ED-4DB2-BD59-A6C34878D82A}">
                        <a16:rowId xmlns:a16="http://schemas.microsoft.com/office/drawing/2014/main" val="560030177"/>
                      </a:ext>
                    </a:extLst>
                  </a:tr>
                  <a:tr h="378079">
                    <a:tc>
                      <a:txBody>
                        <a:bodyPr/>
                        <a:lstStyle/>
                        <a:p>
                          <a:pPr>
                            <a:lnSpc>
                              <a:spcPct val="114000"/>
                            </a:lnSpc>
                            <a:spcAft>
                              <a:spcPts val="600"/>
                            </a:spcAft>
                          </a:pPr>
                          <a:r>
                            <a:rPr lang="en-AU" b="1"/>
                            <a:t>BASE UNIT</a:t>
                          </a:r>
                          <a:endParaRPr lang="en-AU" b="1">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endParaRPr lang="en-AU">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805645"/>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Centi (c)</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623750" r="-303" b="-302500"/>
                          </a:stretch>
                        </a:blipFill>
                      </a:tcPr>
                    </a:tc>
                    <a:extLst>
                      <a:ext uri="{0D108BD9-81ED-4DB2-BD59-A6C34878D82A}">
                        <a16:rowId xmlns:a16="http://schemas.microsoft.com/office/drawing/2014/main" val="1560978145"/>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a:t>Milli (m)</a:t>
                          </a:r>
                          <a:endParaRPr lang="en-AU">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723750" r="-303" b="-202500"/>
                          </a:stretch>
                        </a:blipFill>
                      </a:tcPr>
                    </a:tc>
                    <a:extLst>
                      <a:ext uri="{0D108BD9-81ED-4DB2-BD59-A6C34878D82A}">
                        <a16:rowId xmlns:a16="http://schemas.microsoft.com/office/drawing/2014/main" val="348145488"/>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Micro (</a:t>
                          </a:r>
                          <a:r>
                            <a:rPr lang="en-AU" b="0" dirty="0"/>
                            <a:t>µ)</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5"/>
                          <a:stretch>
                            <a:fillRect l="-70909" t="-823750" r="-303" b="-102500"/>
                          </a:stretch>
                        </a:blipFill>
                      </a:tcPr>
                    </a:tc>
                    <a:extLst>
                      <a:ext uri="{0D108BD9-81ED-4DB2-BD59-A6C34878D82A}">
                        <a16:rowId xmlns:a16="http://schemas.microsoft.com/office/drawing/2014/main" val="77315024"/>
                      </a:ext>
                    </a:extLst>
                  </a:tr>
                  <a:tr h="487363">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Nano (n)</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0909" t="-923750" r="-303" b="-2500"/>
                          </a:stretch>
                        </a:blipFill>
                      </a:tcPr>
                    </a:tc>
                    <a:extLst>
                      <a:ext uri="{0D108BD9-81ED-4DB2-BD59-A6C34878D82A}">
                        <a16:rowId xmlns:a16="http://schemas.microsoft.com/office/drawing/2014/main" val="2033230412"/>
                      </a:ext>
                    </a:extLst>
                  </a:tr>
                </a:tbl>
              </a:graphicData>
            </a:graphic>
          </p:graphicFrame>
        </mc:Fallback>
      </mc:AlternateContent>
      <p:sp>
        <p:nvSpPr>
          <p:cNvPr id="3" name="Slide Number Placeholder 2">
            <a:extLst>
              <a:ext uri="{FF2B5EF4-FFF2-40B4-BE49-F238E27FC236}">
                <a16:creationId xmlns:a16="http://schemas.microsoft.com/office/drawing/2014/main" id="{AEBE5929-1CBB-DDCE-53E0-BB4DA43449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41083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mn-lt"/>
                <a:ea typeface="Calibri" panose="020F0502020204030204" pitchFamily="34" charset="0"/>
                <a:hlinkClick r:id="rId6"/>
              </a:rPr>
              <a:t>Mathematics Standard Stage 6 Syllabus </a:t>
            </a:r>
            <a:r>
              <a:rPr lang="en-AU">
                <a:effectLst/>
                <a:latin typeface="+mn-lt"/>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02466"/>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represent numbers with and without prefixes.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round numbers using significant figures.</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identify standard prefixes on units of measurement.</a:t>
            </a:r>
          </a:p>
          <a:p>
            <a:pPr marL="342900" indent="-342900">
              <a:lnSpc>
                <a:spcPct val="150000"/>
              </a:lnSpc>
              <a:spcAft>
                <a:spcPts val="1200"/>
              </a:spcAft>
              <a:buFont typeface="Arial"/>
              <a:buChar char="•"/>
            </a:pPr>
            <a:r>
              <a:rPr lang="en-AU" sz="2000" dirty="0">
                <a:cs typeface="Arial" panose="020B0604020202020204" pitchFamily="34" charset="0"/>
              </a:rPr>
              <a:t>I can represent numbers in scientific notation.</a:t>
            </a:r>
          </a:p>
          <a:p>
            <a:pPr marL="342900" indent="-342900">
              <a:lnSpc>
                <a:spcPct val="150000"/>
              </a:lnSpc>
              <a:spcAft>
                <a:spcPts val="1200"/>
              </a:spcAft>
              <a:buFont typeface="Arial"/>
              <a:buChar char="•"/>
            </a:pPr>
            <a:r>
              <a:rPr lang="en-AU" sz="2000" dirty="0">
                <a:cs typeface="Arial" panose="020B0604020202020204" pitchFamily="34" charset="0"/>
              </a:rPr>
              <a:t>I can explain why we use prefixes to represent a unit of measurement.</a:t>
            </a:r>
          </a:p>
          <a:p>
            <a:pPr marL="342900" indent="-342900">
              <a:lnSpc>
                <a:spcPct val="150000"/>
              </a:lnSpc>
              <a:spcAft>
                <a:spcPts val="1200"/>
              </a:spcAft>
              <a:buFont typeface="Arial"/>
              <a:buChar char="•"/>
            </a:pPr>
            <a:r>
              <a:rPr lang="en-AU" sz="2000" dirty="0">
                <a:cs typeface="Arial" panose="020B0604020202020204" pitchFamily="34" charset="0"/>
              </a:rPr>
              <a:t>I can explain what makes a number significant.</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77CFC-B0CD-5EC4-E65B-0D4E56A0F3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467434-E480-497D-5C78-30BEA76DF098}"/>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1063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C1203-CE4E-CB64-1C4B-A2F2171EFC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69CD22-6542-68B6-F8C9-C77A5652674F}"/>
              </a:ext>
            </a:extLst>
          </p:cNvPr>
          <p:cNvSpPr>
            <a:spLocks noGrp="1"/>
          </p:cNvSpPr>
          <p:nvPr>
            <p:ph type="title"/>
          </p:nvPr>
        </p:nvSpPr>
        <p:spPr/>
        <p:txBody>
          <a:bodyPr/>
          <a:lstStyle/>
          <a:p>
            <a:r>
              <a:rPr lang="en-AU" dirty="0">
                <a:latin typeface="+mj-lt"/>
              </a:rPr>
              <a:t>Significant figures (1)</a:t>
            </a:r>
          </a:p>
        </p:txBody>
      </p:sp>
      <p:sp>
        <p:nvSpPr>
          <p:cNvPr id="4" name="Text Placeholder 3">
            <a:extLst>
              <a:ext uri="{FF2B5EF4-FFF2-40B4-BE49-F238E27FC236}">
                <a16:creationId xmlns:a16="http://schemas.microsoft.com/office/drawing/2014/main" id="{26C2B5E7-BB29-105C-FCEF-6517AA0E2C82}"/>
              </a:ext>
            </a:extLst>
          </p:cNvPr>
          <p:cNvSpPr>
            <a:spLocks noGrp="1"/>
          </p:cNvSpPr>
          <p:nvPr>
            <p:ph type="body" sz="quarter" idx="18"/>
          </p:nvPr>
        </p:nvSpPr>
        <p:spPr/>
        <p:txBody>
          <a:bodyPr/>
          <a:lstStyle/>
          <a:p>
            <a:r>
              <a:rPr lang="en-AU">
                <a:latin typeface="+mj-lt"/>
              </a:rPr>
              <a:t>Definition</a:t>
            </a:r>
          </a:p>
        </p:txBody>
      </p:sp>
      <mc:AlternateContent xmlns:mc="http://schemas.openxmlformats.org/markup-compatibility/2006" xmlns:a14="http://schemas.microsoft.com/office/drawing/2010/main">
        <mc:Choice Requires="a14">
          <p:sp>
            <p:nvSpPr>
              <p:cNvPr id="10" name="Rectangle 1">
                <a:extLst>
                  <a:ext uri="{FF2B5EF4-FFF2-40B4-BE49-F238E27FC236}">
                    <a16:creationId xmlns:a16="http://schemas.microsoft.com/office/drawing/2014/main" id="{52A0B852-C6B3-7D94-8E08-BB0DE25A1A2E}"/>
                  </a:ext>
                </a:extLst>
              </p:cNvPr>
              <p:cNvSpPr>
                <a:spLocks noChangeArrowheads="1"/>
              </p:cNvSpPr>
              <p:nvPr/>
            </p:nvSpPr>
            <p:spPr bwMode="auto">
              <a:xfrm>
                <a:off x="1338262" y="2141803"/>
                <a:ext cx="9515475" cy="3645550"/>
              </a:xfrm>
              <a:prstGeom prst="rect">
                <a:avLst/>
              </a:prstGeom>
              <a:solidFill>
                <a:srgbClr val="CCEDF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457200" tIns="457200" rIns="457200" bIns="45720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ts val="1200"/>
                  </a:spcAft>
                  <a:buClrTx/>
                  <a:buSzTx/>
                  <a:buFontTx/>
                  <a:buNone/>
                  <a:tabLst/>
                </a:pPr>
                <a:r>
                  <a:rPr kumimoji="0" lang="en-AU" altLang="en-US" b="0" i="0" u="none" strike="noStrike" cap="none" normalizeH="0" baseline="0" dirty="0">
                    <a:ln>
                      <a:noFill/>
                    </a:ln>
                    <a:solidFill>
                      <a:srgbClr val="000000"/>
                    </a:solidFill>
                    <a:effectLst/>
                    <a:ea typeface="Calibri" panose="020F0502020204030204" pitchFamily="34" charset="0"/>
                    <a:cs typeface="Arial" panose="020B0604020202020204" pitchFamily="34" charset="0"/>
                  </a:rPr>
                  <a:t>Each of the digits of a number that are used to express it to the required degree of accuracy, starting from the first non-zero digit. For example, </a:t>
                </a:r>
                <a14:m>
                  <m:oMath xmlns:m="http://schemas.openxmlformats.org/officeDocument/2006/math">
                    <m:r>
                      <a:rPr kumimoji="0" lang="en-AU" altLang="en-US" b="0" i="1" u="none" strike="noStrike" cap="none" normalizeH="0" baseline="0" dirty="0" smtClean="0">
                        <a:ln>
                          <a:noFill/>
                        </a:ln>
                        <a:solidFill>
                          <a:srgbClr val="000000"/>
                        </a:solidFill>
                        <a:effectLst/>
                        <a:latin typeface="Cambria Math" panose="02040503050406030204" pitchFamily="18" charset="0"/>
                        <a:ea typeface="Calibri" panose="020F0502020204030204" pitchFamily="34" charset="0"/>
                        <a:cs typeface="Arial" panose="020B0604020202020204" pitchFamily="34" charset="0"/>
                      </a:rPr>
                      <m:t>0.000034=3.4×</m:t>
                    </m:r>
                    <m:sSup>
                      <m:sSupPr>
                        <m:ctrlPr>
                          <a:rPr kumimoji="0" lang="en-AU" altLang="en-US" b="0" i="1" u="none" strike="noStrike" cap="none" normalizeH="0" baseline="0" dirty="0" smtClean="0">
                            <a:ln>
                              <a:noFill/>
                            </a:ln>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kumimoji="0" lang="en-AU" altLang="en-US" b="0" i="1" u="none" strike="noStrike" cap="none" normalizeH="0" baseline="0" dirty="0" smtClean="0">
                            <a:ln>
                              <a:noFill/>
                            </a:ln>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e>
                      <m:sup>
                        <m:r>
                          <a:rPr kumimoji="0" lang="en-AU" altLang="en-US" b="0" i="1" u="none" strike="noStrike" cap="none" normalizeH="0" baseline="0" dirty="0" smtClean="0">
                            <a:ln>
                              <a:noFill/>
                            </a:ln>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p>
                    </m:sSup>
                  </m:oMath>
                </a14:m>
                <a:r>
                  <a:rPr kumimoji="0" lang="en-AU" altLang="en-US" b="0" i="1" u="none" strike="noStrike" cap="none" normalizeH="0" baseline="0" dirty="0">
                    <a:ln>
                      <a:noFill/>
                    </a:ln>
                    <a:solidFill>
                      <a:srgbClr val="000000"/>
                    </a:solidFill>
                    <a:effectLst/>
                    <a:ea typeface="Calibri" panose="020F0502020204030204" pitchFamily="34" charset="0"/>
                    <a:cs typeface="Arial" panose="020B0604020202020204" pitchFamily="34" charset="0"/>
                  </a:rPr>
                  <a:t> </a:t>
                </a:r>
                <a:r>
                  <a:rPr kumimoji="0" lang="en-AU" altLang="en-US" b="0" i="0" u="none" strike="noStrike" cap="none" normalizeH="0" baseline="0" dirty="0">
                    <a:ln>
                      <a:noFill/>
                    </a:ln>
                    <a:solidFill>
                      <a:srgbClr val="000000"/>
                    </a:solidFill>
                    <a:effectLst/>
                    <a:ea typeface="Calibri" panose="020F0502020204030204" pitchFamily="34" charset="0"/>
                    <a:cs typeface="Arial" panose="020B0604020202020204" pitchFamily="34" charset="0"/>
                  </a:rPr>
                  <a:t>has 2 significant figures and when 123</a:t>
                </a:r>
                <a:r>
                  <a:rPr kumimoji="0" lang="en-AU" altLang="en-US" b="0" i="0" u="none" strike="noStrike" cap="none" normalizeH="0" dirty="0">
                    <a:ln>
                      <a:noFill/>
                    </a:ln>
                    <a:solidFill>
                      <a:srgbClr val="000000"/>
                    </a:solidFill>
                    <a:effectLst/>
                    <a:ea typeface="Calibri" panose="020F0502020204030204" pitchFamily="34" charset="0"/>
                    <a:cs typeface="Arial" panose="020B0604020202020204" pitchFamily="34" charset="0"/>
                  </a:rPr>
                  <a:t> </a:t>
                </a:r>
                <a:r>
                  <a:rPr kumimoji="0" lang="en-AU" altLang="en-US" b="0" i="0" u="none" strike="noStrike" cap="none" normalizeH="0" baseline="0" dirty="0">
                    <a:ln>
                      <a:noFill/>
                    </a:ln>
                    <a:solidFill>
                      <a:srgbClr val="000000"/>
                    </a:solidFill>
                    <a:effectLst/>
                    <a:ea typeface="Calibri" panose="020F0502020204030204" pitchFamily="34" charset="0"/>
                    <a:cs typeface="Arial" panose="020B0604020202020204" pitchFamily="34" charset="0"/>
                  </a:rPr>
                  <a:t>456 is rounded to 3 significant figures, the result will be 123 000.</a:t>
                </a:r>
                <a:endParaRPr kumimoji="0" lang="en-AU" altLang="en-US" b="0" i="0" u="none" strike="noStrike" cap="none" normalizeH="0" baseline="0" dirty="0">
                  <a:ln>
                    <a:noFill/>
                  </a:ln>
                  <a:solidFill>
                    <a:schemeClr val="tx1"/>
                  </a:solidFill>
                  <a:effectLst/>
                </a:endParaRPr>
              </a:p>
            </p:txBody>
          </p:sp>
        </mc:Choice>
        <mc:Fallback xmlns="">
          <p:sp>
            <p:nvSpPr>
              <p:cNvPr id="10" name="Rectangle 1">
                <a:extLst>
                  <a:ext uri="{FF2B5EF4-FFF2-40B4-BE49-F238E27FC236}">
                    <a16:creationId xmlns:a16="http://schemas.microsoft.com/office/drawing/2014/main" id="{52A0B852-C6B3-7D94-8E08-BB0DE25A1A2E}"/>
                  </a:ext>
                </a:extLst>
              </p:cNvPr>
              <p:cNvSpPr>
                <a:spLocks noRot="1" noChangeAspect="1" noMove="1" noResize="1" noEditPoints="1" noAdjustHandles="1" noChangeArrowheads="1" noChangeShapeType="1" noTextEdit="1"/>
              </p:cNvSpPr>
              <p:nvPr/>
            </p:nvSpPr>
            <p:spPr bwMode="auto">
              <a:xfrm>
                <a:off x="1338262" y="2141803"/>
                <a:ext cx="9515475" cy="3645550"/>
              </a:xfrm>
              <a:prstGeom prst="rect">
                <a:avLst/>
              </a:prstGeom>
              <a:blipFill>
                <a:blip r:embed="rId2"/>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67ADBA5-920F-DEE0-A4E8-180A87B42C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06866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AF289-05DD-5C94-CBFE-480CCA1E0B10}"/>
              </a:ext>
            </a:extLst>
          </p:cNvPr>
          <p:cNvSpPr>
            <a:spLocks noGrp="1"/>
          </p:cNvSpPr>
          <p:nvPr>
            <p:ph type="title"/>
          </p:nvPr>
        </p:nvSpPr>
        <p:spPr/>
        <p:txBody>
          <a:bodyPr/>
          <a:lstStyle/>
          <a:p>
            <a:r>
              <a:rPr lang="en-AU" dirty="0">
                <a:latin typeface="+mj-lt"/>
              </a:rPr>
              <a:t>Significant figures (2)</a:t>
            </a:r>
          </a:p>
        </p:txBody>
      </p:sp>
      <p:sp>
        <p:nvSpPr>
          <p:cNvPr id="4" name="Text Placeholder 3">
            <a:extLst>
              <a:ext uri="{FF2B5EF4-FFF2-40B4-BE49-F238E27FC236}">
                <a16:creationId xmlns:a16="http://schemas.microsoft.com/office/drawing/2014/main" id="{DA3A3012-0DF4-9258-C68A-8BB659109EA8}"/>
              </a:ext>
            </a:extLst>
          </p:cNvPr>
          <p:cNvSpPr>
            <a:spLocks noGrp="1"/>
          </p:cNvSpPr>
          <p:nvPr>
            <p:ph type="body" sz="quarter" idx="18"/>
          </p:nvPr>
        </p:nvSpPr>
        <p:spPr/>
        <p:txBody>
          <a:bodyPr/>
          <a:lstStyle/>
          <a:p>
            <a:r>
              <a:rPr lang="en-AU">
                <a:latin typeface="+mj-lt"/>
              </a:rPr>
              <a:t>Measurements</a:t>
            </a:r>
          </a:p>
        </p:txBody>
      </p:sp>
      <mc:AlternateContent xmlns:mc="http://schemas.openxmlformats.org/markup-compatibility/2006" xmlns:a14="http://schemas.microsoft.com/office/drawing/2010/main">
        <mc:Choice Requires="a14">
          <p:graphicFrame>
            <p:nvGraphicFramePr>
              <p:cNvPr id="11" name="Table 10" descr="table showing measurements in scientific notation">
                <a:extLst>
                  <a:ext uri="{FF2B5EF4-FFF2-40B4-BE49-F238E27FC236}">
                    <a16:creationId xmlns:a16="http://schemas.microsoft.com/office/drawing/2014/main" id="{DFBEE68E-2D12-717E-D782-5442D9FDA220}"/>
                  </a:ext>
                </a:extLst>
              </p:cNvPr>
              <p:cNvGraphicFramePr>
                <a:graphicFrameLocks noGrp="1"/>
              </p:cNvGraphicFramePr>
              <p:nvPr>
                <p:extLst>
                  <p:ext uri="{D42A27DB-BD31-4B8C-83A1-F6EECF244321}">
                    <p14:modId xmlns:p14="http://schemas.microsoft.com/office/powerpoint/2010/main" val="4014472508"/>
                  </p:ext>
                </p:extLst>
              </p:nvPr>
            </p:nvGraphicFramePr>
            <p:xfrm>
              <a:off x="2091068" y="1685514"/>
              <a:ext cx="8127999" cy="465963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4090979081"/>
                        </a:ext>
                      </a:extLst>
                    </a:gridCol>
                    <a:gridCol w="2709333">
                      <a:extLst>
                        <a:ext uri="{9D8B030D-6E8A-4147-A177-3AD203B41FA5}">
                          <a16:colId xmlns:a16="http://schemas.microsoft.com/office/drawing/2014/main" val="1200674149"/>
                        </a:ext>
                      </a:extLst>
                    </a:gridCol>
                    <a:gridCol w="2709333">
                      <a:extLst>
                        <a:ext uri="{9D8B030D-6E8A-4147-A177-3AD203B41FA5}">
                          <a16:colId xmlns:a16="http://schemas.microsoft.com/office/drawing/2014/main" val="3663305282"/>
                        </a:ext>
                      </a:extLst>
                    </a:gridCol>
                  </a:tblGrid>
                  <a:tr h="370840">
                    <a:tc>
                      <a:txBody>
                        <a:bodyPr/>
                        <a:lstStyle/>
                        <a:p>
                          <a:r>
                            <a:rPr lang="en-AU">
                              <a:latin typeface="+mj-lt"/>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latin typeface="+mj-lt"/>
                            </a:rPr>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26730"/>
                      </a:ext>
                    </a:extLst>
                  </a:tr>
                  <a:tr h="370840">
                    <a:tc>
                      <a:txBody>
                        <a:bodyPr/>
                        <a:lstStyle/>
                        <a:p>
                          <a:pPr>
                            <a:lnSpc>
                              <a:spcPct val="150000"/>
                            </a:lnSpc>
                            <a:spcAft>
                              <a:spcPts val="1200"/>
                            </a:spcAft>
                          </a:pPr>
                          <a:r>
                            <a:rPr lang="en-AU" dirty="0">
                              <a:latin typeface="+mn-lt"/>
                            </a:rPr>
                            <a:t>Precision jewellery wire thickness</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2.50×</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−4</m:t>
                                  </m:r>
                                </m:sup>
                              </m:sSup>
                            </m:oMath>
                          </a14:m>
                          <a:r>
                            <a:rPr lang="en-AU" dirty="0">
                              <a:latin typeface="+mn-lt"/>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n-lt"/>
                            </a:rPr>
                            <a:t>Steel required to build a bridge</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7.25×</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9</m:t>
                                  </m:r>
                                </m:sup>
                              </m:sSup>
                            </m:oMath>
                          </a14:m>
                          <a:r>
                            <a:rPr lang="en-AU" dirty="0">
                              <a:latin typeface="+mn-lt"/>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a:latin typeface="+mn-lt"/>
                            </a:rPr>
                            <a:t>Essential oil blending for perfume</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2.50×</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−3</m:t>
                                  </m:r>
                                </m:sup>
                              </m:sSup>
                            </m:oMath>
                          </a14:m>
                          <a:r>
                            <a:rPr lang="en-AU">
                              <a:latin typeface="+mn-lt"/>
                            </a:rPr>
                            <a:t>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620923"/>
                      </a:ext>
                    </a:extLst>
                  </a:tr>
                  <a:tr h="370840">
                    <a:tc>
                      <a:txBody>
                        <a:bodyPr/>
                        <a:lstStyle/>
                        <a:p>
                          <a:pPr>
                            <a:lnSpc>
                              <a:spcPct val="150000"/>
                            </a:lnSpc>
                            <a:spcAft>
                              <a:spcPts val="1200"/>
                            </a:spcAft>
                          </a:pPr>
                          <a:r>
                            <a:rPr lang="en-AU">
                              <a:latin typeface="+mn-lt"/>
                            </a:rPr>
                            <a:t>Microscopic laser engraving depth</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7.20×</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−6</m:t>
                                  </m:r>
                                </m:sup>
                              </m:sSup>
                            </m:oMath>
                          </a14:m>
                          <a:r>
                            <a:rPr lang="en-AU">
                              <a:latin typeface="+mn-lt"/>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n-lt"/>
                            </a:rPr>
                            <a:t>Sand for glass production</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3.60×</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5</m:t>
                                  </m:r>
                                </m:sup>
                              </m:sSup>
                            </m:oMath>
                          </a14:m>
                          <a:r>
                            <a:rPr lang="en-AU" dirty="0">
                              <a:latin typeface="+mn-lt"/>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a:latin typeface="+mn-lt"/>
                            </a:rPr>
                            <a:t>Wine fermentation vat</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7.50×</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3</m:t>
                                  </m:r>
                                </m:sup>
                              </m:sSup>
                              <m:r>
                                <a:rPr lang="en-AU" b="0" i="1" smtClean="0">
                                  <a:latin typeface="Cambria Math" panose="02040503050406030204" pitchFamily="18" charset="0"/>
                                </a:rPr>
                                <m:t> </m:t>
                              </m:r>
                            </m:oMath>
                          </a14:m>
                          <a:r>
                            <a:rPr lang="en-AU">
                              <a:latin typeface="+mn-l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254695"/>
                      </a:ext>
                    </a:extLst>
                  </a:tr>
                  <a:tr h="370840">
                    <a:tc>
                      <a:txBody>
                        <a:bodyPr/>
                        <a:lstStyle/>
                        <a:p>
                          <a:pPr>
                            <a:lnSpc>
                              <a:spcPct val="150000"/>
                            </a:lnSpc>
                            <a:spcAft>
                              <a:spcPts val="1200"/>
                            </a:spcAft>
                          </a:pPr>
                          <a:r>
                            <a:rPr lang="en-AU">
                              <a:latin typeface="+mn-lt"/>
                            </a:rPr>
                            <a:t>Aircraft component tolerance</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3.00×</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−5</m:t>
                                  </m:r>
                                </m:sup>
                              </m:sSup>
                            </m:oMath>
                          </a14:m>
                          <a:r>
                            <a:rPr lang="en-AU">
                              <a:latin typeface="+mn-lt"/>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a:latin typeface="+mn-lt"/>
                            </a:rPr>
                            <a:t>Flour for a commercial bakery</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8.01×</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6</m:t>
                                  </m:r>
                                </m:sup>
                              </m:sSup>
                            </m:oMath>
                          </a14:m>
                          <a:r>
                            <a:rPr lang="en-AU">
                              <a:latin typeface="+mn-lt"/>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n-lt"/>
                            </a:rPr>
                            <a:t>Water in a swimming pool</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1.25×</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5</m:t>
                                  </m:r>
                                </m:sup>
                              </m:sSup>
                            </m:oMath>
                          </a14:m>
                          <a:r>
                            <a:rPr lang="en-AU" dirty="0">
                              <a:latin typeface="+mn-lt"/>
                            </a:rPr>
                            <a:t>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663699"/>
                      </a:ext>
                    </a:extLst>
                  </a:tr>
                </a:tbl>
              </a:graphicData>
            </a:graphic>
          </p:graphicFrame>
        </mc:Choice>
        <mc:Fallback xmlns="">
          <p:graphicFrame>
            <p:nvGraphicFramePr>
              <p:cNvPr id="11" name="Table 10" descr="table showing measurements in scientific notation">
                <a:extLst>
                  <a:ext uri="{FF2B5EF4-FFF2-40B4-BE49-F238E27FC236}">
                    <a16:creationId xmlns:a16="http://schemas.microsoft.com/office/drawing/2014/main" id="{DFBEE68E-2D12-717E-D782-5442D9FDA220}"/>
                  </a:ext>
                </a:extLst>
              </p:cNvPr>
              <p:cNvGraphicFramePr>
                <a:graphicFrameLocks noGrp="1"/>
              </p:cNvGraphicFramePr>
              <p:nvPr>
                <p:extLst>
                  <p:ext uri="{D42A27DB-BD31-4B8C-83A1-F6EECF244321}">
                    <p14:modId xmlns:p14="http://schemas.microsoft.com/office/powerpoint/2010/main" val="4014472508"/>
                  </p:ext>
                </p:extLst>
              </p:nvPr>
            </p:nvGraphicFramePr>
            <p:xfrm>
              <a:off x="2091068" y="1685514"/>
              <a:ext cx="8127999" cy="4682617"/>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4090979081"/>
                        </a:ext>
                      </a:extLst>
                    </a:gridCol>
                    <a:gridCol w="2709333">
                      <a:extLst>
                        <a:ext uri="{9D8B030D-6E8A-4147-A177-3AD203B41FA5}">
                          <a16:colId xmlns:a16="http://schemas.microsoft.com/office/drawing/2014/main" val="1200674149"/>
                        </a:ext>
                      </a:extLst>
                    </a:gridCol>
                    <a:gridCol w="2709333">
                      <a:extLst>
                        <a:ext uri="{9D8B030D-6E8A-4147-A177-3AD203B41FA5}">
                          <a16:colId xmlns:a16="http://schemas.microsoft.com/office/drawing/2014/main" val="3663305282"/>
                        </a:ext>
                      </a:extLst>
                    </a:gridCol>
                  </a:tblGrid>
                  <a:tr h="370840">
                    <a:tc>
                      <a:txBody>
                        <a:bodyPr/>
                        <a:lstStyle/>
                        <a:p>
                          <a:r>
                            <a:rPr lang="en-AU">
                              <a:latin typeface="+mj-lt"/>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latin typeface="+mj-lt"/>
                            </a:rPr>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26730"/>
                      </a:ext>
                    </a:extLst>
                  </a:tr>
                  <a:tr h="143421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49" t="-28085" r="-200225" b="-20851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676" t="-28085" r="-100676" b="-20851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25" t="-28085" r="-449" b="-208511"/>
                          </a:stretch>
                        </a:blipFill>
                      </a:tcPr>
                    </a:tc>
                    <a:extLst>
                      <a:ext uri="{0D108BD9-81ED-4DB2-BD59-A6C34878D82A}">
                        <a16:rowId xmlns:a16="http://schemas.microsoft.com/office/drawing/2014/main" val="1761620923"/>
                      </a:ext>
                    </a:extLst>
                  </a:tr>
                  <a:tr h="14387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49" t="-127004" r="-200225" b="-1067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676" t="-127004" r="-100676" b="-1067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25" t="-127004" r="-449" b="-106751"/>
                          </a:stretch>
                        </a:blipFill>
                      </a:tcPr>
                    </a:tc>
                    <a:extLst>
                      <a:ext uri="{0D108BD9-81ED-4DB2-BD59-A6C34878D82A}">
                        <a16:rowId xmlns:a16="http://schemas.microsoft.com/office/drawing/2014/main" val="526254695"/>
                      </a:ext>
                    </a:extLst>
                  </a:tr>
                  <a:tr h="143878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49" t="-227966" r="-200225" b="-72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676" t="-227966" r="-100676" b="-72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25" t="-227966" r="-449" b="-7203"/>
                          </a:stretch>
                        </a:blipFill>
                      </a:tcPr>
                    </a:tc>
                    <a:extLst>
                      <a:ext uri="{0D108BD9-81ED-4DB2-BD59-A6C34878D82A}">
                        <a16:rowId xmlns:a16="http://schemas.microsoft.com/office/drawing/2014/main" val="2023663699"/>
                      </a:ext>
                    </a:extLst>
                  </a:tr>
                </a:tbl>
              </a:graphicData>
            </a:graphic>
          </p:graphicFrame>
        </mc:Fallback>
      </mc:AlternateContent>
      <p:sp>
        <p:nvSpPr>
          <p:cNvPr id="10" name="Rectangle 9" descr="lhighlight 2.50 times 10^ negative 4">
            <a:extLst>
              <a:ext uri="{FF2B5EF4-FFF2-40B4-BE49-F238E27FC236}">
                <a16:creationId xmlns:a16="http://schemas.microsoft.com/office/drawing/2014/main" id="{DA8CCCF0-A4D9-BD01-31F5-2EF7E5DDCDD4}"/>
              </a:ext>
            </a:extLst>
          </p:cNvPr>
          <p:cNvSpPr/>
          <p:nvPr/>
        </p:nvSpPr>
        <p:spPr>
          <a:xfrm>
            <a:off x="2088342" y="2063159"/>
            <a:ext cx="2710800" cy="1431167"/>
          </a:xfrm>
          <a:prstGeom prst="rect">
            <a:avLst/>
          </a:prstGeom>
          <a:solidFill>
            <a:schemeClr val="tx2">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descr="highlight 7.20 times 10^ negative 6">
            <a:extLst>
              <a:ext uri="{FF2B5EF4-FFF2-40B4-BE49-F238E27FC236}">
                <a16:creationId xmlns:a16="http://schemas.microsoft.com/office/drawing/2014/main" id="{8318BE68-6144-6228-2202-A698C5D6A05A}"/>
              </a:ext>
            </a:extLst>
          </p:cNvPr>
          <p:cNvSpPr/>
          <p:nvPr/>
        </p:nvSpPr>
        <p:spPr>
          <a:xfrm>
            <a:off x="2082742" y="3494327"/>
            <a:ext cx="2710800" cy="1436902"/>
          </a:xfrm>
          <a:prstGeom prst="rect">
            <a:avLst/>
          </a:prstGeom>
          <a:solidFill>
            <a:schemeClr val="tx2">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descr="highlight 3.00 times 10^ negative 5">
            <a:extLst>
              <a:ext uri="{FF2B5EF4-FFF2-40B4-BE49-F238E27FC236}">
                <a16:creationId xmlns:a16="http://schemas.microsoft.com/office/drawing/2014/main" id="{8DB252E5-CD5B-08B6-FDC8-6CE1C15D64A4}"/>
              </a:ext>
            </a:extLst>
          </p:cNvPr>
          <p:cNvSpPr/>
          <p:nvPr/>
        </p:nvSpPr>
        <p:spPr>
          <a:xfrm>
            <a:off x="2088342" y="4931229"/>
            <a:ext cx="2710800" cy="1436902"/>
          </a:xfrm>
          <a:prstGeom prst="rect">
            <a:avLst/>
          </a:prstGeom>
          <a:solidFill>
            <a:schemeClr val="tx2">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descr="highlight 2.50 times 10^ negative 3">
            <a:extLst>
              <a:ext uri="{FF2B5EF4-FFF2-40B4-BE49-F238E27FC236}">
                <a16:creationId xmlns:a16="http://schemas.microsoft.com/office/drawing/2014/main" id="{64488EF5-4BDA-2031-73CC-0243E3FB0745}"/>
              </a:ext>
            </a:extLst>
          </p:cNvPr>
          <p:cNvSpPr/>
          <p:nvPr/>
        </p:nvSpPr>
        <p:spPr>
          <a:xfrm>
            <a:off x="7516593" y="2057423"/>
            <a:ext cx="2710800" cy="1436903"/>
          </a:xfrm>
          <a:prstGeom prst="rect">
            <a:avLst/>
          </a:prstGeom>
          <a:solidFill>
            <a:schemeClr val="tx2">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descr="highlight 7.50 times 10^ 3">
            <a:extLst>
              <a:ext uri="{FF2B5EF4-FFF2-40B4-BE49-F238E27FC236}">
                <a16:creationId xmlns:a16="http://schemas.microsoft.com/office/drawing/2014/main" id="{4AE12719-DB50-5161-8E8C-250E177F7806}"/>
              </a:ext>
            </a:extLst>
          </p:cNvPr>
          <p:cNvSpPr/>
          <p:nvPr/>
        </p:nvSpPr>
        <p:spPr>
          <a:xfrm>
            <a:off x="7508267" y="3494326"/>
            <a:ext cx="2710800" cy="1436903"/>
          </a:xfrm>
          <a:prstGeom prst="rect">
            <a:avLst/>
          </a:prstGeom>
          <a:solidFill>
            <a:schemeClr val="tx2">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FF0C3A19-3A27-BABB-E210-41CD3B82C6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66921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CB81-790D-FDC2-3DD6-0F93E784C4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C382F7-20E5-4120-1DEB-3B8E79786FEF}"/>
              </a:ext>
            </a:extLst>
          </p:cNvPr>
          <p:cNvSpPr>
            <a:spLocks noGrp="1"/>
          </p:cNvSpPr>
          <p:nvPr>
            <p:ph type="title"/>
          </p:nvPr>
        </p:nvSpPr>
        <p:spPr/>
        <p:txBody>
          <a:bodyPr/>
          <a:lstStyle/>
          <a:p>
            <a:r>
              <a:rPr lang="en-AU">
                <a:latin typeface="+mj-lt"/>
              </a:rPr>
              <a:t>Significant figures (3)</a:t>
            </a:r>
          </a:p>
        </p:txBody>
      </p:sp>
      <p:sp>
        <p:nvSpPr>
          <p:cNvPr id="4" name="Text Placeholder 3">
            <a:extLst>
              <a:ext uri="{FF2B5EF4-FFF2-40B4-BE49-F238E27FC236}">
                <a16:creationId xmlns:a16="http://schemas.microsoft.com/office/drawing/2014/main" id="{4DF199C7-2FDB-018B-CFC8-97FB8A5E060A}"/>
              </a:ext>
            </a:extLst>
          </p:cNvPr>
          <p:cNvSpPr>
            <a:spLocks noGrp="1"/>
          </p:cNvSpPr>
          <p:nvPr>
            <p:ph type="body" sz="quarter" idx="18"/>
          </p:nvPr>
        </p:nvSpPr>
        <p:spPr/>
        <p:txBody>
          <a:bodyPr/>
          <a:lstStyle/>
          <a:p>
            <a:r>
              <a:rPr lang="en-AU">
                <a:latin typeface="+mj-lt"/>
              </a:rPr>
              <a:t>Measurements</a:t>
            </a:r>
          </a:p>
        </p:txBody>
      </p:sp>
      <mc:AlternateContent xmlns:mc="http://schemas.openxmlformats.org/markup-compatibility/2006" xmlns:a14="http://schemas.microsoft.com/office/drawing/2010/main">
        <mc:Choice Requires="a14">
          <p:graphicFrame>
            <p:nvGraphicFramePr>
              <p:cNvPr id="16" name="Table 15" descr="table showing measurements in standard form">
                <a:extLst>
                  <a:ext uri="{FF2B5EF4-FFF2-40B4-BE49-F238E27FC236}">
                    <a16:creationId xmlns:a16="http://schemas.microsoft.com/office/drawing/2014/main" id="{4A510207-8D29-9471-D153-4DC4CDA1E39D}"/>
                  </a:ext>
                </a:extLst>
              </p:cNvPr>
              <p:cNvGraphicFramePr>
                <a:graphicFrameLocks noGrp="1"/>
              </p:cNvGraphicFramePr>
              <p:nvPr>
                <p:extLst>
                  <p:ext uri="{D42A27DB-BD31-4B8C-83A1-F6EECF244321}">
                    <p14:modId xmlns:p14="http://schemas.microsoft.com/office/powerpoint/2010/main" val="1323841669"/>
                  </p:ext>
                </p:extLst>
              </p:nvPr>
            </p:nvGraphicFramePr>
            <p:xfrm>
              <a:off x="2089273" y="1695258"/>
              <a:ext cx="8127999" cy="465328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4090979081"/>
                        </a:ext>
                      </a:extLst>
                    </a:gridCol>
                    <a:gridCol w="2709333">
                      <a:extLst>
                        <a:ext uri="{9D8B030D-6E8A-4147-A177-3AD203B41FA5}">
                          <a16:colId xmlns:a16="http://schemas.microsoft.com/office/drawing/2014/main" val="1200674149"/>
                        </a:ext>
                      </a:extLst>
                    </a:gridCol>
                    <a:gridCol w="2709333">
                      <a:extLst>
                        <a:ext uri="{9D8B030D-6E8A-4147-A177-3AD203B41FA5}">
                          <a16:colId xmlns:a16="http://schemas.microsoft.com/office/drawing/2014/main" val="3663305282"/>
                        </a:ext>
                      </a:extLst>
                    </a:gridCol>
                  </a:tblGrid>
                  <a:tr h="370840">
                    <a:tc>
                      <a:txBody>
                        <a:bodyPr/>
                        <a:lstStyle/>
                        <a:p>
                          <a:r>
                            <a:rPr lang="en-AU">
                              <a:latin typeface="+mj-lt"/>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latin typeface="+mj-lt"/>
                            </a:rPr>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26730"/>
                      </a:ext>
                    </a:extLst>
                  </a:tr>
                  <a:tr h="370840">
                    <a:tc>
                      <a:txBody>
                        <a:bodyPr/>
                        <a:lstStyle/>
                        <a:p>
                          <a:pPr>
                            <a:lnSpc>
                              <a:spcPct val="150000"/>
                            </a:lnSpc>
                            <a:spcAft>
                              <a:spcPts val="1200"/>
                            </a:spcAft>
                          </a:pPr>
                          <a:r>
                            <a:rPr lang="en-AU" dirty="0">
                              <a:latin typeface="+mn-lt"/>
                            </a:rPr>
                            <a:t>Precision jewellery wire thickness</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0.000 250</m:t>
                              </m:r>
                            </m:oMath>
                          </a14:m>
                          <a:r>
                            <a:rPr lang="en-AU" dirty="0">
                              <a:latin typeface="+mn-lt"/>
                            </a:rPr>
                            <a:t> 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a:latin typeface="+mn-lt"/>
                            </a:rPr>
                            <a:t>Steel required to build a bridge</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7 250 000 000</m:t>
                              </m:r>
                            </m:oMath>
                          </a14:m>
                          <a:r>
                            <a:rPr lang="en-AU">
                              <a:latin typeface="+mn-lt"/>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a:latin typeface="+mn-lt"/>
                            </a:rPr>
                            <a:t>Essential oil blending for perfume</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0.002 50</m:t>
                              </m:r>
                            </m:oMath>
                          </a14:m>
                          <a:r>
                            <a:rPr lang="en-AU">
                              <a:latin typeface="+mn-lt"/>
                            </a:rPr>
                            <a:t>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620923"/>
                      </a:ext>
                    </a:extLst>
                  </a:tr>
                  <a:tr h="370840">
                    <a:tc>
                      <a:txBody>
                        <a:bodyPr/>
                        <a:lstStyle/>
                        <a:p>
                          <a:pPr>
                            <a:lnSpc>
                              <a:spcPct val="150000"/>
                            </a:lnSpc>
                            <a:spcAft>
                              <a:spcPts val="1200"/>
                            </a:spcAft>
                          </a:pPr>
                          <a:r>
                            <a:rPr lang="en-AU" dirty="0">
                              <a:latin typeface="+mn-lt"/>
                            </a:rPr>
                            <a:t>Microscopic laser engraving depth</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0.000 007 20</m:t>
                              </m:r>
                            </m:oMath>
                          </a14:m>
                          <a:r>
                            <a:rPr lang="en-AU" dirty="0">
                              <a:latin typeface="+mn-lt"/>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n-lt"/>
                            </a:rPr>
                            <a:t>Sand for glass production</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360 000</m:t>
                              </m:r>
                            </m:oMath>
                          </a14:m>
                          <a:r>
                            <a:rPr lang="en-AU" dirty="0">
                              <a:latin typeface="+mn-lt"/>
                            </a:rPr>
                            <a:t> 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a:latin typeface="+mn-lt"/>
                            </a:rPr>
                            <a:t>Wine fermentation vat</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7500</m:t>
                              </m:r>
                            </m:oMath>
                          </a14:m>
                          <a:r>
                            <a:rPr lang="en-AU">
                              <a:latin typeface="+mn-lt"/>
                            </a:rPr>
                            <a:t>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254695"/>
                      </a:ext>
                    </a:extLst>
                  </a:tr>
                  <a:tr h="370840">
                    <a:tc>
                      <a:txBody>
                        <a:bodyPr/>
                        <a:lstStyle/>
                        <a:p>
                          <a:pPr>
                            <a:lnSpc>
                              <a:spcPct val="150000"/>
                            </a:lnSpc>
                            <a:spcAft>
                              <a:spcPts val="1200"/>
                            </a:spcAft>
                          </a:pPr>
                          <a:r>
                            <a:rPr lang="en-AU">
                              <a:latin typeface="+mn-lt"/>
                            </a:rPr>
                            <a:t>Aircraft component tolerance</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0.000 030 0</m:t>
                              </m:r>
                            </m:oMath>
                          </a14:m>
                          <a:r>
                            <a:rPr lang="en-AU">
                              <a:latin typeface="+mn-lt"/>
                            </a:rPr>
                            <a:t>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n-lt"/>
                            </a:rPr>
                            <a:t>Flour for a commercial bakery</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8 010 000</m:t>
                              </m:r>
                            </m:oMath>
                          </a14:m>
                          <a:r>
                            <a:rPr lang="en-AU" dirty="0">
                              <a:latin typeface="+mn-lt"/>
                            </a:rPr>
                            <a:t> 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n-lt"/>
                            </a:rPr>
                            <a:t>Water in a swimming pool</a:t>
                          </a:r>
                        </a:p>
                        <a:p>
                          <a:pPr algn="ctr">
                            <a:lnSpc>
                              <a:spcPct val="150000"/>
                            </a:lnSpc>
                            <a:spcAft>
                              <a:spcPts val="1200"/>
                            </a:spcAft>
                          </a:pPr>
                          <a14:m>
                            <m:oMath xmlns:m="http://schemas.openxmlformats.org/officeDocument/2006/math">
                              <m:r>
                                <a:rPr lang="en-AU" b="0" i="1" smtClean="0">
                                  <a:latin typeface="Cambria Math" panose="02040503050406030204" pitchFamily="18" charset="0"/>
                                </a:rPr>
                                <m:t>125 000 </m:t>
                              </m:r>
                              <m:r>
                                <a:rPr lang="en-AU" b="0" i="1" smtClean="0">
                                  <a:latin typeface="Cambria Math" panose="02040503050406030204" pitchFamily="18" charset="0"/>
                                </a:rPr>
                                <m:t>𝐿</m:t>
                              </m:r>
                            </m:oMath>
                          </a14:m>
                          <a:r>
                            <a:rPr lang="en-AU"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663699"/>
                      </a:ext>
                    </a:extLst>
                  </a:tr>
                </a:tbl>
              </a:graphicData>
            </a:graphic>
          </p:graphicFrame>
        </mc:Choice>
        <mc:Fallback xmlns="">
          <p:graphicFrame>
            <p:nvGraphicFramePr>
              <p:cNvPr id="16" name="Table 15" descr="table showing measurements in standard form">
                <a:extLst>
                  <a:ext uri="{FF2B5EF4-FFF2-40B4-BE49-F238E27FC236}">
                    <a16:creationId xmlns:a16="http://schemas.microsoft.com/office/drawing/2014/main" id="{4A510207-8D29-9471-D153-4DC4CDA1E39D}"/>
                  </a:ext>
                </a:extLst>
              </p:cNvPr>
              <p:cNvGraphicFramePr>
                <a:graphicFrameLocks noGrp="1"/>
              </p:cNvGraphicFramePr>
              <p:nvPr>
                <p:extLst>
                  <p:ext uri="{D42A27DB-BD31-4B8C-83A1-F6EECF244321}">
                    <p14:modId xmlns:p14="http://schemas.microsoft.com/office/powerpoint/2010/main" val="1323841669"/>
                  </p:ext>
                </p:extLst>
              </p:nvPr>
            </p:nvGraphicFramePr>
            <p:xfrm>
              <a:off x="2089273" y="1695258"/>
              <a:ext cx="8127999" cy="465328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4090979081"/>
                        </a:ext>
                      </a:extLst>
                    </a:gridCol>
                    <a:gridCol w="2709333">
                      <a:extLst>
                        <a:ext uri="{9D8B030D-6E8A-4147-A177-3AD203B41FA5}">
                          <a16:colId xmlns:a16="http://schemas.microsoft.com/office/drawing/2014/main" val="1200674149"/>
                        </a:ext>
                      </a:extLst>
                    </a:gridCol>
                    <a:gridCol w="2709333">
                      <a:extLst>
                        <a:ext uri="{9D8B030D-6E8A-4147-A177-3AD203B41FA5}">
                          <a16:colId xmlns:a16="http://schemas.microsoft.com/office/drawing/2014/main" val="3663305282"/>
                        </a:ext>
                      </a:extLst>
                    </a:gridCol>
                  </a:tblGrid>
                  <a:tr h="370840">
                    <a:tc>
                      <a:txBody>
                        <a:bodyPr/>
                        <a:lstStyle/>
                        <a:p>
                          <a:r>
                            <a:rPr lang="en-AU">
                              <a:latin typeface="+mj-lt"/>
                            </a:rPr>
                            <a:t>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a:latin typeface="+mj-lt"/>
                            </a:rPr>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26730"/>
                      </a:ext>
                    </a:extLst>
                  </a:tr>
                  <a:tr h="1427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28205" r="-200449" b="-20726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25" t="-28205" r="-100449" b="-20726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25" t="-28205" r="-449" b="-207265"/>
                          </a:stretch>
                        </a:blipFill>
                      </a:tcPr>
                    </a:tc>
                    <a:extLst>
                      <a:ext uri="{0D108BD9-81ED-4DB2-BD59-A6C34878D82A}">
                        <a16:rowId xmlns:a16="http://schemas.microsoft.com/office/drawing/2014/main" val="1761620923"/>
                      </a:ext>
                    </a:extLst>
                  </a:tr>
                  <a:tr h="1427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127660" r="-200449" b="-1063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25" t="-127660" r="-100449" b="-1063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25" t="-127660" r="-449" b="-106383"/>
                          </a:stretch>
                        </a:blipFill>
                      </a:tcPr>
                    </a:tc>
                    <a:extLst>
                      <a:ext uri="{0D108BD9-81ED-4DB2-BD59-A6C34878D82A}">
                        <a16:rowId xmlns:a16="http://schemas.microsoft.com/office/drawing/2014/main" val="526254695"/>
                      </a:ext>
                    </a:extLst>
                  </a:tr>
                  <a:tr h="1427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228632" r="-200449" b="-68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25" t="-228632" r="-100449" b="-68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25" t="-228632" r="-449" b="-6838"/>
                          </a:stretch>
                        </a:blipFill>
                      </a:tcPr>
                    </a:tc>
                    <a:extLst>
                      <a:ext uri="{0D108BD9-81ED-4DB2-BD59-A6C34878D82A}">
                        <a16:rowId xmlns:a16="http://schemas.microsoft.com/office/drawing/2014/main" val="2023663699"/>
                      </a:ext>
                    </a:extLst>
                  </a:tr>
                </a:tbl>
              </a:graphicData>
            </a:graphic>
          </p:graphicFrame>
        </mc:Fallback>
      </mc:AlternateContent>
      <p:sp>
        <p:nvSpPr>
          <p:cNvPr id="2" name="Slide Number Placeholder 1">
            <a:extLst>
              <a:ext uri="{FF2B5EF4-FFF2-40B4-BE49-F238E27FC236}">
                <a16:creationId xmlns:a16="http://schemas.microsoft.com/office/drawing/2014/main" id="{2B725297-E112-239A-DA0D-2110345B74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818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A question of scale – sizes</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err="1">
                <a:latin typeface="+mj-lt"/>
              </a:rPr>
              <a:t>nRich</a:t>
            </a:r>
            <a:r>
              <a:rPr lang="en-AU" dirty="0">
                <a:latin typeface="+mj-lt"/>
              </a:rPr>
              <a:t> activity</a:t>
            </a:r>
          </a:p>
        </p:txBody>
      </p:sp>
      <mc:AlternateContent xmlns:mc="http://schemas.openxmlformats.org/markup-compatibility/2006" xmlns:a14="http://schemas.microsoft.com/office/drawing/2010/main">
        <mc:Choice Requires="a14">
          <p:graphicFrame>
            <p:nvGraphicFramePr>
              <p:cNvPr id="2" name="Table 1" descr="Table of measurements">
                <a:extLst>
                  <a:ext uri="{FF2B5EF4-FFF2-40B4-BE49-F238E27FC236}">
                    <a16:creationId xmlns:a16="http://schemas.microsoft.com/office/drawing/2014/main" id="{60B02A68-E548-2B73-6319-C7860EBA2274}"/>
                  </a:ext>
                </a:extLst>
              </p:cNvPr>
              <p:cNvGraphicFramePr>
                <a:graphicFrameLocks noGrp="1"/>
              </p:cNvGraphicFramePr>
              <p:nvPr>
                <p:extLst>
                  <p:ext uri="{D42A27DB-BD31-4B8C-83A1-F6EECF244321}">
                    <p14:modId xmlns:p14="http://schemas.microsoft.com/office/powerpoint/2010/main" val="3063745986"/>
                  </p:ext>
                </p:extLst>
              </p:nvPr>
            </p:nvGraphicFramePr>
            <p:xfrm>
              <a:off x="360000" y="1451971"/>
              <a:ext cx="9811998" cy="4979670"/>
            </p:xfrm>
            <a:graphic>
              <a:graphicData uri="http://schemas.openxmlformats.org/drawingml/2006/table">
                <a:tbl>
                  <a:tblPr firstRow="1" bandRow="1">
                    <a:tableStyleId>{B301B821-A1FF-4177-AEE7-76D212191A09}</a:tableStyleId>
                  </a:tblPr>
                  <a:tblGrid>
                    <a:gridCol w="4905999">
                      <a:extLst>
                        <a:ext uri="{9D8B030D-6E8A-4147-A177-3AD203B41FA5}">
                          <a16:colId xmlns:a16="http://schemas.microsoft.com/office/drawing/2014/main" val="386439178"/>
                        </a:ext>
                      </a:extLst>
                    </a:gridCol>
                    <a:gridCol w="4905999">
                      <a:extLst>
                        <a:ext uri="{9D8B030D-6E8A-4147-A177-3AD203B41FA5}">
                          <a16:colId xmlns:a16="http://schemas.microsoft.com/office/drawing/2014/main" val="656573301"/>
                        </a:ext>
                      </a:extLst>
                    </a:gridCol>
                  </a:tblGrid>
                  <a:tr h="370840">
                    <a:tc>
                      <a:txBody>
                        <a:bodyPr/>
                        <a:lstStyle/>
                        <a:p>
                          <a:pPr>
                            <a:lnSpc>
                              <a:spcPct val="150000"/>
                            </a:lnSpc>
                            <a:spcAft>
                              <a:spcPts val="1200"/>
                            </a:spcAft>
                          </a:pPr>
                          <a:r>
                            <a:rPr lang="en-AU" dirty="0"/>
                            <a:t>Measurement</a:t>
                          </a:r>
                          <a:endParaRPr lang="en-AU" dirty="0">
                            <a:latin typeface="+mj-lt"/>
                          </a:endParaRPr>
                        </a:p>
                      </a:txBody>
                      <a:tcPr marL="1828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r>
                            <a:rPr lang="en-AU" dirty="0"/>
                            <a:t>Size in metres</a:t>
                          </a:r>
                          <a:endParaRPr lang="en-AU" dirty="0">
                            <a:latin typeface="+mj-lt"/>
                          </a:endParaRPr>
                        </a:p>
                      </a:txBody>
                      <a:tcPr marL="1828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5421317"/>
                      </a:ext>
                    </a:extLst>
                  </a:tr>
                  <a:tr h="370840">
                    <a:tc>
                      <a:txBody>
                        <a:bodyPr/>
                        <a:lstStyle/>
                        <a:p>
                          <a:pPr>
                            <a:lnSpc>
                              <a:spcPct val="150000"/>
                            </a:lnSpc>
                            <a:spcAft>
                              <a:spcPts val="1200"/>
                            </a:spcAft>
                          </a:pPr>
                          <a:r>
                            <a:rPr lang="en-AU" b="0" dirty="0"/>
                            <a:t>Diameter of a water molecule</a:t>
                          </a:r>
                          <a:endParaRPr lang="en-AU" b="0" dirty="0">
                            <a:latin typeface="+mn-lt"/>
                          </a:endParaRPr>
                        </a:p>
                      </a:txBody>
                      <a:tcPr marL="18288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b="0" smtClean="0">
                                  <a:latin typeface="Cambria Math" panose="02040503050406030204" pitchFamily="18" charset="0"/>
                                </a:rPr>
                                <m:t>2.75×</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−10</m:t>
                                  </m:r>
                                </m:sup>
                              </m:sSup>
                            </m:oMath>
                          </a14:m>
                          <a:r>
                            <a:rPr lang="en-AU"/>
                            <a:t>m</a:t>
                          </a:r>
                          <a:endParaRPr lang="en-AU">
                            <a:latin typeface="+mn-lt"/>
                          </a:endParaRPr>
                        </a:p>
                      </a:txBody>
                      <a:tcPr marL="1828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9714719"/>
                      </a:ext>
                    </a:extLst>
                  </a:tr>
                  <a:tr h="370840">
                    <a:tc>
                      <a:txBody>
                        <a:bodyPr/>
                        <a:lstStyle/>
                        <a:p>
                          <a:pPr>
                            <a:lnSpc>
                              <a:spcPct val="150000"/>
                            </a:lnSpc>
                            <a:spcAft>
                              <a:spcPts val="1200"/>
                            </a:spcAft>
                          </a:pPr>
                          <a:r>
                            <a:rPr lang="en-AU" dirty="0"/>
                            <a:t>Diameter of the Sun </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b="0" smtClean="0">
                                  <a:latin typeface="Cambria Math" panose="02040503050406030204" pitchFamily="18" charset="0"/>
                                </a:rPr>
                                <m:t>1.486×</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11</m:t>
                                  </m:r>
                                </m:sup>
                              </m:sSup>
                              <m:r>
                                <a:rPr lang="en-AU" b="0" smtClean="0">
                                  <a:latin typeface="Cambria Math" panose="02040503050406030204" pitchFamily="18" charset="0"/>
                                </a:rPr>
                                <m:t> </m:t>
                              </m:r>
                            </m:oMath>
                          </a14:m>
                          <a:r>
                            <a:rPr lang="en-AU"/>
                            <a:t>m</a:t>
                          </a:r>
                          <a:endParaRPr lang="en-AU">
                            <a:latin typeface="+mn-lt"/>
                          </a:endParaRPr>
                        </a:p>
                      </a:txBody>
                      <a:tcPr marL="18288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3467543"/>
                      </a:ext>
                    </a:extLst>
                  </a:tr>
                  <a:tr h="370840">
                    <a:tc>
                      <a:txBody>
                        <a:bodyPr/>
                        <a:lstStyle/>
                        <a:p>
                          <a:pPr>
                            <a:lnSpc>
                              <a:spcPct val="150000"/>
                            </a:lnSpc>
                            <a:spcAft>
                              <a:spcPts val="1200"/>
                            </a:spcAft>
                          </a:pPr>
                          <a:r>
                            <a:rPr lang="en-AU" b="0" dirty="0"/>
                            <a:t>Diameter of the smallest bacterium</a:t>
                          </a:r>
                          <a:endParaRPr lang="en-AU" b="0" dirty="0">
                            <a:latin typeface="+mn-lt"/>
                          </a:endParaRPr>
                        </a:p>
                      </a:txBody>
                      <a:tcPr marL="18288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dirty="0" smtClean="0">
                                  <a:latin typeface="Cambria Math" panose="02040503050406030204" pitchFamily="18" charset="0"/>
                                </a:rPr>
                                <m:t>2</m:t>
                              </m:r>
                              <m:r>
                                <a:rPr lang="en-AU" b="0" dirty="0" smtClean="0">
                                  <a:latin typeface="Cambria Math" panose="02040503050406030204" pitchFamily="18" charset="0"/>
                                </a:rPr>
                                <m:t>×</m:t>
                              </m:r>
                              <m:sSup>
                                <m:sSupPr>
                                  <m:ctrlPr>
                                    <a:rPr lang="en-AU" i="1" dirty="0" smtClean="0">
                                      <a:latin typeface="Cambria Math" panose="02040503050406030204" pitchFamily="18" charset="0"/>
                                    </a:rPr>
                                  </m:ctrlPr>
                                </m:sSupPr>
                                <m:e>
                                  <m:r>
                                    <a:rPr lang="en-AU" dirty="0" smtClean="0">
                                      <a:latin typeface="Cambria Math" panose="02040503050406030204" pitchFamily="18" charset="0"/>
                                    </a:rPr>
                                    <m:t>10</m:t>
                                  </m:r>
                                </m:e>
                                <m:sup>
                                  <m:r>
                                    <a:rPr lang="en-AU" dirty="0" smtClean="0">
                                      <a:latin typeface="Cambria Math" panose="02040503050406030204" pitchFamily="18" charset="0"/>
                                    </a:rPr>
                                    <m:t>−7</m:t>
                                  </m:r>
                                </m:sup>
                              </m:sSup>
                            </m:oMath>
                          </a14:m>
                          <a:r>
                            <a:rPr lang="en-AU"/>
                            <a:t> m</a:t>
                          </a:r>
                          <a:endParaRPr lang="en-AU">
                            <a:latin typeface="+mn-lt"/>
                          </a:endParaRPr>
                        </a:p>
                      </a:txBody>
                      <a:tcPr marL="1828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04018"/>
                      </a:ext>
                    </a:extLst>
                  </a:tr>
                  <a:tr h="370840">
                    <a:tc>
                      <a:txBody>
                        <a:bodyPr/>
                        <a:lstStyle/>
                        <a:p>
                          <a:pPr>
                            <a:lnSpc>
                              <a:spcPct val="150000"/>
                            </a:lnSpc>
                            <a:spcAft>
                              <a:spcPts val="1200"/>
                            </a:spcAft>
                          </a:pPr>
                          <a:r>
                            <a:rPr lang="en-AU" dirty="0"/>
                            <a:t>Diameter of the Moon</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dirty="0" smtClean="0">
                                  <a:latin typeface="Cambria Math" panose="02040503050406030204" pitchFamily="18" charset="0"/>
                                </a:rPr>
                                <m:t>3.474 </m:t>
                              </m:r>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6</m:t>
                                  </m:r>
                                </m:sup>
                              </m:sSup>
                            </m:oMath>
                          </a14:m>
                          <a:r>
                            <a:rPr lang="en-AU"/>
                            <a:t> m</a:t>
                          </a:r>
                          <a:endParaRPr lang="en-AU">
                            <a:latin typeface="+mn-lt"/>
                          </a:endParaRPr>
                        </a:p>
                      </a:txBody>
                      <a:tcPr marL="18288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3833014"/>
                      </a:ext>
                    </a:extLst>
                  </a:tr>
                  <a:tr h="370840">
                    <a:tc>
                      <a:txBody>
                        <a:bodyPr/>
                        <a:lstStyle/>
                        <a:p>
                          <a:pPr>
                            <a:lnSpc>
                              <a:spcPct val="150000"/>
                            </a:lnSpc>
                            <a:spcAft>
                              <a:spcPts val="1200"/>
                            </a:spcAft>
                          </a:pPr>
                          <a:r>
                            <a:rPr lang="en-AU" dirty="0"/>
                            <a:t>Distance travelled by light in one millisecond</a:t>
                          </a:r>
                          <a:endParaRPr lang="en-AU" dirty="0">
                            <a:latin typeface="+mn-lt"/>
                          </a:endParaRPr>
                        </a:p>
                      </a:txBody>
                      <a:tcPr marL="1828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b="0" smtClean="0">
                                  <a:latin typeface="Cambria Math" panose="02040503050406030204" pitchFamily="18" charset="0"/>
                                </a:rPr>
                                <m:t>3×</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5</m:t>
                                  </m:r>
                                </m:sup>
                              </m:sSup>
                            </m:oMath>
                          </a14:m>
                          <a:r>
                            <a:rPr lang="en-AU"/>
                            <a:t> m</a:t>
                          </a:r>
                          <a:endParaRPr lang="en-AU">
                            <a:latin typeface="+mn-lt"/>
                          </a:endParaRPr>
                        </a:p>
                      </a:txBody>
                      <a:tcPr marL="1828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3476337"/>
                      </a:ext>
                    </a:extLst>
                  </a:tr>
                  <a:tr h="370840">
                    <a:tc>
                      <a:txBody>
                        <a:bodyPr/>
                        <a:lstStyle/>
                        <a:p>
                          <a:pPr>
                            <a:lnSpc>
                              <a:spcPct val="150000"/>
                            </a:lnSpc>
                            <a:spcAft>
                              <a:spcPts val="1200"/>
                            </a:spcAft>
                          </a:pPr>
                          <a:r>
                            <a:rPr lang="en-AU" b="0" dirty="0"/>
                            <a:t>Diameter of a red blood cell</a:t>
                          </a:r>
                          <a:endParaRPr lang="en-AU" b="0" dirty="0">
                            <a:latin typeface="+mn-lt"/>
                          </a:endParaRPr>
                        </a:p>
                      </a:txBody>
                      <a:tcPr marL="18288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b="0" smtClean="0">
                                  <a:latin typeface="Cambria Math" panose="02040503050406030204" pitchFamily="18" charset="0"/>
                                </a:rPr>
                                <m:t>7×</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−6</m:t>
                                  </m:r>
                                </m:sup>
                              </m:sSup>
                              <m:r>
                                <a:rPr lang="en-AU" b="0" smtClean="0">
                                  <a:latin typeface="Cambria Math" panose="02040503050406030204" pitchFamily="18" charset="0"/>
                                </a:rPr>
                                <m:t> </m:t>
                              </m:r>
                            </m:oMath>
                          </a14:m>
                          <a:r>
                            <a:rPr lang="en-AU"/>
                            <a:t>m</a:t>
                          </a:r>
                          <a:endParaRPr lang="en-AU">
                            <a:latin typeface="+mn-lt"/>
                          </a:endParaRPr>
                        </a:p>
                      </a:txBody>
                      <a:tcPr marL="18288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0146860"/>
                      </a:ext>
                    </a:extLst>
                  </a:tr>
                  <a:tr h="370840">
                    <a:tc>
                      <a:txBody>
                        <a:bodyPr/>
                        <a:lstStyle/>
                        <a:p>
                          <a:pPr>
                            <a:lnSpc>
                              <a:spcPct val="150000"/>
                            </a:lnSpc>
                            <a:spcAft>
                              <a:spcPts val="1200"/>
                            </a:spcAft>
                          </a:pPr>
                          <a:r>
                            <a:rPr lang="en-AU"/>
                            <a:t>Distance sound travels in 1 second in air</a:t>
                          </a:r>
                          <a:endParaRPr lang="en-AU">
                            <a:latin typeface="+mn-lt"/>
                          </a:endParaRPr>
                        </a:p>
                      </a:txBody>
                      <a:tcPr marL="1828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dirty="0" smtClean="0">
                                  <a:latin typeface="Cambria Math" panose="02040503050406030204" pitchFamily="18" charset="0"/>
                                </a:rPr>
                                <m:t>3.43</m:t>
                              </m:r>
                            </m:oMath>
                          </a14:m>
                          <a:r>
                            <a:rPr lang="en-AU" dirty="0"/>
                            <a:t> </a:t>
                          </a:r>
                          <a14:m>
                            <m:oMath xmlns:m="http://schemas.openxmlformats.org/officeDocument/2006/math">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2</m:t>
                                  </m:r>
                                </m:sup>
                              </m:sSup>
                            </m:oMath>
                          </a14:m>
                          <a:r>
                            <a:rPr lang="en-AU" dirty="0"/>
                            <a:t> m</a:t>
                          </a:r>
                          <a:endParaRPr lang="en-AU" dirty="0">
                            <a:latin typeface="+mn-lt"/>
                          </a:endParaRPr>
                        </a:p>
                      </a:txBody>
                      <a:tcPr marL="1828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1081327"/>
                      </a:ext>
                    </a:extLst>
                  </a:tr>
                  <a:tr h="370840">
                    <a:tc>
                      <a:txBody>
                        <a:bodyPr/>
                        <a:lstStyle/>
                        <a:p>
                          <a:pPr>
                            <a:lnSpc>
                              <a:spcPct val="150000"/>
                            </a:lnSpc>
                            <a:spcAft>
                              <a:spcPts val="1200"/>
                            </a:spcAft>
                          </a:pPr>
                          <a:r>
                            <a:rPr lang="en-AU" dirty="0"/>
                            <a:t>Depth of the Mariana Trench</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dirty="0" smtClean="0">
                                  <a:latin typeface="Cambria Math" panose="02040503050406030204" pitchFamily="18" charset="0"/>
                                </a:rPr>
                                <m:t>1.0984</m:t>
                              </m:r>
                            </m:oMath>
                          </a14:m>
                          <a:r>
                            <a:rPr lang="en-AU" dirty="0"/>
                            <a:t> </a:t>
                          </a:r>
                          <a14:m>
                            <m:oMath xmlns:m="http://schemas.openxmlformats.org/officeDocument/2006/math">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4</m:t>
                                  </m:r>
                                </m:sup>
                              </m:sSup>
                            </m:oMath>
                          </a14:m>
                          <a:r>
                            <a:rPr lang="en-AU" dirty="0"/>
                            <a:t> m</a:t>
                          </a:r>
                          <a:endParaRPr lang="en-AU" dirty="0">
                            <a:latin typeface="+mn-lt"/>
                          </a:endParaRPr>
                        </a:p>
                      </a:txBody>
                      <a:tcPr marL="18288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5840105"/>
                      </a:ext>
                    </a:extLst>
                  </a:tr>
                  <a:tr h="370840">
                    <a:tc>
                      <a:txBody>
                        <a:bodyPr/>
                        <a:lstStyle/>
                        <a:p>
                          <a:pPr>
                            <a:lnSpc>
                              <a:spcPct val="150000"/>
                            </a:lnSpc>
                            <a:spcAft>
                              <a:spcPts val="1200"/>
                            </a:spcAft>
                          </a:pPr>
                          <a:r>
                            <a:rPr lang="en-AU" b="0"/>
                            <a:t>Diameter of human hair</a:t>
                          </a:r>
                          <a:endParaRPr lang="en-AU" b="0">
                            <a:latin typeface="+mn-lt"/>
                          </a:endParaRPr>
                        </a:p>
                      </a:txBody>
                      <a:tcPr marL="18288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dirty="0" smtClean="0">
                                  <a:latin typeface="Cambria Math" panose="02040503050406030204" pitchFamily="18" charset="0"/>
                                </a:rPr>
                                <m:t>5.5</m:t>
                              </m:r>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−5</m:t>
                                  </m:r>
                                </m:sup>
                              </m:sSup>
                            </m:oMath>
                          </a14:m>
                          <a:r>
                            <a:rPr lang="en-AU" dirty="0"/>
                            <a:t> m</a:t>
                          </a:r>
                          <a:endParaRPr lang="en-AU" dirty="0">
                            <a:latin typeface="+mn-lt"/>
                          </a:endParaRPr>
                        </a:p>
                      </a:txBody>
                      <a:tcPr marL="1828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1185509"/>
                      </a:ext>
                    </a:extLst>
                  </a:tr>
                  <a:tr h="370840">
                    <a:tc>
                      <a:txBody>
                        <a:bodyPr/>
                        <a:lstStyle/>
                        <a:p>
                          <a:pPr>
                            <a:lnSpc>
                              <a:spcPct val="150000"/>
                            </a:lnSpc>
                            <a:spcAft>
                              <a:spcPts val="1200"/>
                            </a:spcAft>
                          </a:pPr>
                          <a:r>
                            <a:rPr lang="en-AU" dirty="0"/>
                            <a:t>Distance around the Equator </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14:m>
                            <m:oMath xmlns:m="http://schemas.openxmlformats.org/officeDocument/2006/math">
                              <m:r>
                                <a:rPr lang="en-AU" dirty="0" smtClean="0">
                                  <a:latin typeface="Cambria Math" panose="02040503050406030204" pitchFamily="18" charset="0"/>
                                </a:rPr>
                                <m:t>4.0</m:t>
                              </m:r>
                              <m:r>
                                <a:rPr lang="en-AU" dirty="0">
                                  <a:latin typeface="Cambria Math" panose="02040503050406030204" pitchFamily="18" charset="0"/>
                                </a:rPr>
                                <m:t>075 </m:t>
                              </m:r>
                              <m:r>
                                <a:rPr lang="en-AU" b="0" smtClean="0">
                                  <a:latin typeface="Cambria Math" panose="02040503050406030204" pitchFamily="18" charset="0"/>
                                </a:rPr>
                                <m:t>× </m:t>
                              </m:r>
                              <m:sSup>
                                <m:sSupPr>
                                  <m:ctrlPr>
                                    <a:rPr lang="en-AU" b="0" i="1" smtClean="0">
                                      <a:latin typeface="Cambria Math" panose="02040503050406030204" pitchFamily="18" charset="0"/>
                                    </a:rPr>
                                  </m:ctrlPr>
                                </m:sSupPr>
                                <m:e>
                                  <m:r>
                                    <a:rPr lang="en-AU" b="0" smtClean="0">
                                      <a:latin typeface="Cambria Math" panose="02040503050406030204" pitchFamily="18" charset="0"/>
                                    </a:rPr>
                                    <m:t>10</m:t>
                                  </m:r>
                                </m:e>
                                <m:sup>
                                  <m:r>
                                    <a:rPr lang="en-AU" b="0" smtClean="0">
                                      <a:latin typeface="Cambria Math" panose="02040503050406030204" pitchFamily="18" charset="0"/>
                                    </a:rPr>
                                    <m:t>7</m:t>
                                  </m:r>
                                </m:sup>
                              </m:sSup>
                            </m:oMath>
                          </a14:m>
                          <a:r>
                            <a:rPr lang="en-AU" dirty="0"/>
                            <a:t> m</a:t>
                          </a:r>
                          <a:endParaRPr lang="en-AU" dirty="0">
                            <a:latin typeface="+mn-lt"/>
                          </a:endParaRPr>
                        </a:p>
                      </a:txBody>
                      <a:tcPr marL="18288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5368960"/>
                      </a:ext>
                    </a:extLst>
                  </a:tr>
                </a:tbl>
              </a:graphicData>
            </a:graphic>
          </p:graphicFrame>
        </mc:Choice>
        <mc:Fallback xmlns="">
          <p:graphicFrame>
            <p:nvGraphicFramePr>
              <p:cNvPr id="2" name="Table 1" descr="Table of measurements">
                <a:extLst>
                  <a:ext uri="{FF2B5EF4-FFF2-40B4-BE49-F238E27FC236}">
                    <a16:creationId xmlns:a16="http://schemas.microsoft.com/office/drawing/2014/main" id="{60B02A68-E548-2B73-6319-C7860EBA2274}"/>
                  </a:ext>
                </a:extLst>
              </p:cNvPr>
              <p:cNvGraphicFramePr>
                <a:graphicFrameLocks noGrp="1"/>
              </p:cNvGraphicFramePr>
              <p:nvPr>
                <p:extLst>
                  <p:ext uri="{D42A27DB-BD31-4B8C-83A1-F6EECF244321}">
                    <p14:modId xmlns:p14="http://schemas.microsoft.com/office/powerpoint/2010/main" val="3063745986"/>
                  </p:ext>
                </p:extLst>
              </p:nvPr>
            </p:nvGraphicFramePr>
            <p:xfrm>
              <a:off x="360000" y="1451971"/>
              <a:ext cx="9811998" cy="5046029"/>
            </p:xfrm>
            <a:graphic>
              <a:graphicData uri="http://schemas.openxmlformats.org/drawingml/2006/table">
                <a:tbl>
                  <a:tblPr firstRow="1" bandRow="1">
                    <a:tableStyleId>{B301B821-A1FF-4177-AEE7-76D212191A09}</a:tableStyleId>
                  </a:tblPr>
                  <a:tblGrid>
                    <a:gridCol w="4905999">
                      <a:extLst>
                        <a:ext uri="{9D8B030D-6E8A-4147-A177-3AD203B41FA5}">
                          <a16:colId xmlns:a16="http://schemas.microsoft.com/office/drawing/2014/main" val="386439178"/>
                        </a:ext>
                      </a:extLst>
                    </a:gridCol>
                    <a:gridCol w="4905999">
                      <a:extLst>
                        <a:ext uri="{9D8B030D-6E8A-4147-A177-3AD203B41FA5}">
                          <a16:colId xmlns:a16="http://schemas.microsoft.com/office/drawing/2014/main" val="656573301"/>
                        </a:ext>
                      </a:extLst>
                    </a:gridCol>
                  </a:tblGrid>
                  <a:tr h="452120">
                    <a:tc>
                      <a:txBody>
                        <a:bodyPr/>
                        <a:lstStyle/>
                        <a:p>
                          <a:pPr>
                            <a:lnSpc>
                              <a:spcPct val="150000"/>
                            </a:lnSpc>
                            <a:spcAft>
                              <a:spcPts val="1200"/>
                            </a:spcAft>
                          </a:pPr>
                          <a:r>
                            <a:rPr lang="en-AU" dirty="0"/>
                            <a:t>Measurement</a:t>
                          </a:r>
                          <a:endParaRPr lang="en-AU" dirty="0">
                            <a:latin typeface="+mj-lt"/>
                          </a:endParaRPr>
                        </a:p>
                      </a:txBody>
                      <a:tcPr marL="1828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Aft>
                              <a:spcPts val="1200"/>
                            </a:spcAft>
                          </a:pPr>
                          <a:r>
                            <a:rPr lang="en-AU" dirty="0"/>
                            <a:t>Size in metres</a:t>
                          </a:r>
                          <a:endParaRPr lang="en-AU" dirty="0">
                            <a:latin typeface="+mj-lt"/>
                          </a:endParaRPr>
                        </a:p>
                      </a:txBody>
                      <a:tcPr marL="1828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5421317"/>
                      </a:ext>
                    </a:extLst>
                  </a:tr>
                  <a:tr h="458851">
                    <a:tc>
                      <a:txBody>
                        <a:bodyPr/>
                        <a:lstStyle/>
                        <a:p>
                          <a:pPr>
                            <a:lnSpc>
                              <a:spcPct val="150000"/>
                            </a:lnSpc>
                            <a:spcAft>
                              <a:spcPts val="1200"/>
                            </a:spcAft>
                          </a:pPr>
                          <a:r>
                            <a:rPr lang="en-AU" b="0" dirty="0"/>
                            <a:t>Diameter of a water molecule</a:t>
                          </a:r>
                          <a:endParaRPr lang="en-AU" b="0" dirty="0">
                            <a:latin typeface="+mn-lt"/>
                          </a:endParaRPr>
                        </a:p>
                      </a:txBody>
                      <a:tcPr marL="18288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98667" r="-124" b="-928000"/>
                          </a:stretch>
                        </a:blipFill>
                      </a:tcPr>
                    </a:tc>
                    <a:extLst>
                      <a:ext uri="{0D108BD9-81ED-4DB2-BD59-A6C34878D82A}">
                        <a16:rowId xmlns:a16="http://schemas.microsoft.com/office/drawing/2014/main" val="719714719"/>
                      </a:ext>
                    </a:extLst>
                  </a:tr>
                  <a:tr h="458851">
                    <a:tc>
                      <a:txBody>
                        <a:bodyPr/>
                        <a:lstStyle/>
                        <a:p>
                          <a:pPr>
                            <a:lnSpc>
                              <a:spcPct val="150000"/>
                            </a:lnSpc>
                            <a:spcAft>
                              <a:spcPts val="1200"/>
                            </a:spcAft>
                          </a:pPr>
                          <a:r>
                            <a:rPr lang="en-AU" dirty="0"/>
                            <a:t>Diameter of the Sun </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196053" r="-124" b="-815789"/>
                          </a:stretch>
                        </a:blipFill>
                      </a:tcPr>
                    </a:tc>
                    <a:extLst>
                      <a:ext uri="{0D108BD9-81ED-4DB2-BD59-A6C34878D82A}">
                        <a16:rowId xmlns:a16="http://schemas.microsoft.com/office/drawing/2014/main" val="923467543"/>
                      </a:ext>
                    </a:extLst>
                  </a:tr>
                  <a:tr h="457391">
                    <a:tc>
                      <a:txBody>
                        <a:bodyPr/>
                        <a:lstStyle/>
                        <a:p>
                          <a:pPr>
                            <a:lnSpc>
                              <a:spcPct val="150000"/>
                            </a:lnSpc>
                            <a:spcAft>
                              <a:spcPts val="1200"/>
                            </a:spcAft>
                          </a:pPr>
                          <a:r>
                            <a:rPr lang="en-AU" b="0" dirty="0"/>
                            <a:t>Diameter of the smallest bacterium</a:t>
                          </a:r>
                          <a:endParaRPr lang="en-AU" b="0" dirty="0">
                            <a:latin typeface="+mn-lt"/>
                          </a:endParaRPr>
                        </a:p>
                      </a:txBody>
                      <a:tcPr marL="18288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300000" r="-124" b="-726667"/>
                          </a:stretch>
                        </a:blipFill>
                      </a:tcPr>
                    </a:tc>
                    <a:extLst>
                      <a:ext uri="{0D108BD9-81ED-4DB2-BD59-A6C34878D82A}">
                        <a16:rowId xmlns:a16="http://schemas.microsoft.com/office/drawing/2014/main" val="22504018"/>
                      </a:ext>
                    </a:extLst>
                  </a:tr>
                  <a:tr h="458851">
                    <a:tc>
                      <a:txBody>
                        <a:bodyPr/>
                        <a:lstStyle/>
                        <a:p>
                          <a:pPr>
                            <a:lnSpc>
                              <a:spcPct val="150000"/>
                            </a:lnSpc>
                            <a:spcAft>
                              <a:spcPts val="1200"/>
                            </a:spcAft>
                          </a:pPr>
                          <a:r>
                            <a:rPr lang="en-AU" dirty="0"/>
                            <a:t>Diameter of the Moon</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400000" r="-124" b="-626667"/>
                          </a:stretch>
                        </a:blipFill>
                      </a:tcPr>
                    </a:tc>
                    <a:extLst>
                      <a:ext uri="{0D108BD9-81ED-4DB2-BD59-A6C34878D82A}">
                        <a16:rowId xmlns:a16="http://schemas.microsoft.com/office/drawing/2014/main" val="433833014"/>
                      </a:ext>
                    </a:extLst>
                  </a:tr>
                  <a:tr h="463423">
                    <a:tc>
                      <a:txBody>
                        <a:bodyPr/>
                        <a:lstStyle/>
                        <a:p>
                          <a:pPr>
                            <a:lnSpc>
                              <a:spcPct val="150000"/>
                            </a:lnSpc>
                            <a:spcAft>
                              <a:spcPts val="1200"/>
                            </a:spcAft>
                          </a:pPr>
                          <a:r>
                            <a:rPr lang="en-AU" dirty="0"/>
                            <a:t>Distance travelled by light in one millisecond</a:t>
                          </a:r>
                          <a:endParaRPr lang="en-AU" dirty="0">
                            <a:latin typeface="+mn-lt"/>
                          </a:endParaRPr>
                        </a:p>
                      </a:txBody>
                      <a:tcPr marL="1828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493421" r="-124" b="-518421"/>
                          </a:stretch>
                        </a:blipFill>
                      </a:tcPr>
                    </a:tc>
                    <a:extLst>
                      <a:ext uri="{0D108BD9-81ED-4DB2-BD59-A6C34878D82A}">
                        <a16:rowId xmlns:a16="http://schemas.microsoft.com/office/drawing/2014/main" val="3593476337"/>
                      </a:ext>
                    </a:extLst>
                  </a:tr>
                  <a:tr h="458851">
                    <a:tc>
                      <a:txBody>
                        <a:bodyPr/>
                        <a:lstStyle/>
                        <a:p>
                          <a:pPr>
                            <a:lnSpc>
                              <a:spcPct val="150000"/>
                            </a:lnSpc>
                            <a:spcAft>
                              <a:spcPts val="1200"/>
                            </a:spcAft>
                          </a:pPr>
                          <a:r>
                            <a:rPr lang="en-AU" b="0" dirty="0"/>
                            <a:t>Diameter of a red blood cell</a:t>
                          </a:r>
                          <a:endParaRPr lang="en-AU" b="0" dirty="0">
                            <a:latin typeface="+mn-lt"/>
                          </a:endParaRPr>
                        </a:p>
                      </a:txBody>
                      <a:tcPr marL="18288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601333" r="-124" b="-425333"/>
                          </a:stretch>
                        </a:blipFill>
                      </a:tcPr>
                    </a:tc>
                    <a:extLst>
                      <a:ext uri="{0D108BD9-81ED-4DB2-BD59-A6C34878D82A}">
                        <a16:rowId xmlns:a16="http://schemas.microsoft.com/office/drawing/2014/main" val="1160146860"/>
                      </a:ext>
                    </a:extLst>
                  </a:tr>
                  <a:tr h="458851">
                    <a:tc>
                      <a:txBody>
                        <a:bodyPr/>
                        <a:lstStyle/>
                        <a:p>
                          <a:pPr>
                            <a:lnSpc>
                              <a:spcPct val="150000"/>
                            </a:lnSpc>
                            <a:spcAft>
                              <a:spcPts val="1200"/>
                            </a:spcAft>
                          </a:pPr>
                          <a:r>
                            <a:rPr lang="en-AU"/>
                            <a:t>Distance sound travels in 1 second in air</a:t>
                          </a:r>
                          <a:endParaRPr lang="en-AU">
                            <a:latin typeface="+mn-lt"/>
                          </a:endParaRPr>
                        </a:p>
                      </a:txBody>
                      <a:tcPr marL="1828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692105" r="-124" b="-319737"/>
                          </a:stretch>
                        </a:blipFill>
                      </a:tcPr>
                    </a:tc>
                    <a:extLst>
                      <a:ext uri="{0D108BD9-81ED-4DB2-BD59-A6C34878D82A}">
                        <a16:rowId xmlns:a16="http://schemas.microsoft.com/office/drawing/2014/main" val="2951081327"/>
                      </a:ext>
                    </a:extLst>
                  </a:tr>
                  <a:tr h="458026">
                    <a:tc>
                      <a:txBody>
                        <a:bodyPr/>
                        <a:lstStyle/>
                        <a:p>
                          <a:pPr>
                            <a:lnSpc>
                              <a:spcPct val="150000"/>
                            </a:lnSpc>
                            <a:spcAft>
                              <a:spcPts val="1200"/>
                            </a:spcAft>
                          </a:pPr>
                          <a:r>
                            <a:rPr lang="en-AU" dirty="0"/>
                            <a:t>Depth of the Mariana Trench</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802667" r="-124" b="-224000"/>
                          </a:stretch>
                        </a:blipFill>
                      </a:tcPr>
                    </a:tc>
                    <a:extLst>
                      <a:ext uri="{0D108BD9-81ED-4DB2-BD59-A6C34878D82A}">
                        <a16:rowId xmlns:a16="http://schemas.microsoft.com/office/drawing/2014/main" val="3945840105"/>
                      </a:ext>
                    </a:extLst>
                  </a:tr>
                  <a:tr h="463423">
                    <a:tc>
                      <a:txBody>
                        <a:bodyPr/>
                        <a:lstStyle/>
                        <a:p>
                          <a:pPr>
                            <a:lnSpc>
                              <a:spcPct val="150000"/>
                            </a:lnSpc>
                            <a:spcAft>
                              <a:spcPts val="1200"/>
                            </a:spcAft>
                          </a:pPr>
                          <a:r>
                            <a:rPr lang="en-AU" b="0"/>
                            <a:t>Diameter of human hair</a:t>
                          </a:r>
                          <a:endParaRPr lang="en-AU" b="0">
                            <a:latin typeface="+mn-lt"/>
                          </a:endParaRPr>
                        </a:p>
                      </a:txBody>
                      <a:tcPr marL="18288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marL="18288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890789" r="-124" b="-121053"/>
                          </a:stretch>
                        </a:blipFill>
                      </a:tcPr>
                    </a:tc>
                    <a:extLst>
                      <a:ext uri="{0D108BD9-81ED-4DB2-BD59-A6C34878D82A}">
                        <a16:rowId xmlns:a16="http://schemas.microsoft.com/office/drawing/2014/main" val="1071185509"/>
                      </a:ext>
                    </a:extLst>
                  </a:tr>
                  <a:tr h="457391">
                    <a:tc>
                      <a:txBody>
                        <a:bodyPr/>
                        <a:lstStyle/>
                        <a:p>
                          <a:pPr>
                            <a:lnSpc>
                              <a:spcPct val="150000"/>
                            </a:lnSpc>
                            <a:spcAft>
                              <a:spcPts val="1200"/>
                            </a:spcAft>
                          </a:pPr>
                          <a:r>
                            <a:rPr lang="en-AU" dirty="0"/>
                            <a:t>Distance around the Equator </a:t>
                          </a:r>
                          <a:endParaRPr lang="en-AU" dirty="0">
                            <a:latin typeface="+mn-lt"/>
                          </a:endParaRPr>
                        </a:p>
                      </a:txBody>
                      <a:tcPr marL="18288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8288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1004000" r="-124" b="-22667"/>
                          </a:stretch>
                        </a:blipFill>
                      </a:tcPr>
                    </a:tc>
                    <a:extLst>
                      <a:ext uri="{0D108BD9-81ED-4DB2-BD59-A6C34878D82A}">
                        <a16:rowId xmlns:a16="http://schemas.microsoft.com/office/drawing/2014/main" val="2945368960"/>
                      </a:ext>
                    </a:extLst>
                  </a:tr>
                </a:tbl>
              </a:graphicData>
            </a:graphic>
          </p:graphicFrame>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1A90-D1D4-4556-9F08-DFBB9F3EF1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0AA935-1E74-AC0A-02B5-93F677070687}"/>
              </a:ext>
            </a:extLst>
          </p:cNvPr>
          <p:cNvSpPr>
            <a:spLocks noGrp="1"/>
          </p:cNvSpPr>
          <p:nvPr>
            <p:ph type="title"/>
          </p:nvPr>
        </p:nvSpPr>
        <p:spPr/>
        <p:txBody>
          <a:bodyPr/>
          <a:lstStyle/>
          <a:p>
            <a:r>
              <a:rPr lang="en-AU">
                <a:latin typeface="+mj-lt"/>
              </a:rPr>
              <a:t>Prefixes for units of measurement (1)</a:t>
            </a:r>
          </a:p>
        </p:txBody>
      </p:sp>
      <p:sp>
        <p:nvSpPr>
          <p:cNvPr id="13" name="Text Placeholder 12">
            <a:extLst>
              <a:ext uri="{FF2B5EF4-FFF2-40B4-BE49-F238E27FC236}">
                <a16:creationId xmlns:a16="http://schemas.microsoft.com/office/drawing/2014/main" id="{F234746E-8B6C-3AE1-3AA0-DE9FE7B56BF8}"/>
              </a:ext>
            </a:extLst>
          </p:cNvPr>
          <p:cNvSpPr>
            <a:spLocks noGrp="1"/>
          </p:cNvSpPr>
          <p:nvPr>
            <p:ph type="body" sz="quarter" idx="18"/>
          </p:nvPr>
        </p:nvSpPr>
        <p:spPr>
          <a:xfrm>
            <a:off x="360000" y="982520"/>
            <a:ext cx="11483998" cy="356423"/>
          </a:xfrm>
        </p:spPr>
        <p:txBody>
          <a:bodyPr/>
          <a:lstStyle/>
          <a:p>
            <a:r>
              <a:rPr lang="en-AU">
                <a:latin typeface="+mj-lt"/>
              </a:rPr>
              <a:t>Prefixes</a:t>
            </a:r>
          </a:p>
        </p:txBody>
      </p:sp>
      <p:sp>
        <p:nvSpPr>
          <p:cNvPr id="8" name="Freeform: Shape 7">
            <a:extLst>
              <a:ext uri="{FF2B5EF4-FFF2-40B4-BE49-F238E27FC236}">
                <a16:creationId xmlns:a16="http://schemas.microsoft.com/office/drawing/2014/main" id="{2FFBF5D6-422C-E0AD-E7FE-8250CE3492B7}"/>
              </a:ext>
            </a:extLst>
          </p:cNvPr>
          <p:cNvSpPr/>
          <p:nvPr/>
        </p:nvSpPr>
        <p:spPr>
          <a:xfrm>
            <a:off x="2032000" y="1446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dirty="0"/>
              <a:t>µ </a:t>
            </a:r>
            <a:br>
              <a:rPr lang="en-AU" sz="2800" b="0" kern="1200" dirty="0"/>
            </a:br>
            <a:r>
              <a:rPr lang="en-AU" sz="2800" b="0" kern="1200" dirty="0"/>
              <a:t>micro)</a:t>
            </a:r>
          </a:p>
        </p:txBody>
      </p:sp>
      <p:sp>
        <p:nvSpPr>
          <p:cNvPr id="9" name="Freeform: Shape 8">
            <a:extLst>
              <a:ext uri="{FF2B5EF4-FFF2-40B4-BE49-F238E27FC236}">
                <a16:creationId xmlns:a16="http://schemas.microsoft.com/office/drawing/2014/main" id="{92258514-800C-34E9-FA82-D149744C31F2}"/>
              </a:ext>
            </a:extLst>
          </p:cNvPr>
          <p:cNvSpPr/>
          <p:nvPr/>
        </p:nvSpPr>
        <p:spPr>
          <a:xfrm>
            <a:off x="4826000" y="1446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G</a:t>
            </a:r>
            <a:br>
              <a:rPr lang="en-AU" sz="2800" b="0" kern="1200"/>
            </a:br>
            <a:r>
              <a:rPr lang="en-AU" sz="2800" b="0" kern="1200"/>
              <a:t>(giga)</a:t>
            </a:r>
          </a:p>
        </p:txBody>
      </p:sp>
      <p:sp>
        <p:nvSpPr>
          <p:cNvPr id="10" name="Freeform: Shape 9">
            <a:extLst>
              <a:ext uri="{FF2B5EF4-FFF2-40B4-BE49-F238E27FC236}">
                <a16:creationId xmlns:a16="http://schemas.microsoft.com/office/drawing/2014/main" id="{33400AFF-81D5-1B0A-780C-DA7F660355ED}"/>
              </a:ext>
            </a:extLst>
          </p:cNvPr>
          <p:cNvSpPr/>
          <p:nvPr/>
        </p:nvSpPr>
        <p:spPr>
          <a:xfrm>
            <a:off x="7619999" y="1446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m</a:t>
            </a:r>
            <a:br>
              <a:rPr lang="en-AU" sz="2800" b="0" kern="1200"/>
            </a:br>
            <a:r>
              <a:rPr lang="en-AU" sz="2800" b="0" kern="1200"/>
              <a:t>(milli)</a:t>
            </a:r>
          </a:p>
        </p:txBody>
      </p:sp>
      <p:sp>
        <p:nvSpPr>
          <p:cNvPr id="11" name="Freeform: Shape 10">
            <a:extLst>
              <a:ext uri="{FF2B5EF4-FFF2-40B4-BE49-F238E27FC236}">
                <a16:creationId xmlns:a16="http://schemas.microsoft.com/office/drawing/2014/main" id="{3A74E6AC-8F74-680D-77F6-AA854FEBDD30}"/>
              </a:ext>
            </a:extLst>
          </p:cNvPr>
          <p:cNvSpPr/>
          <p:nvPr/>
        </p:nvSpPr>
        <p:spPr>
          <a:xfrm>
            <a:off x="2032000" y="3224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T</a:t>
            </a:r>
            <a:br>
              <a:rPr lang="en-AU" sz="2800" b="0" kern="1200"/>
            </a:br>
            <a:r>
              <a:rPr lang="en-AU" sz="2800" b="0" kern="1200"/>
              <a:t>(tera)</a:t>
            </a:r>
          </a:p>
        </p:txBody>
      </p:sp>
      <p:sp>
        <p:nvSpPr>
          <p:cNvPr id="14" name="Freeform: Shape 13">
            <a:extLst>
              <a:ext uri="{FF2B5EF4-FFF2-40B4-BE49-F238E27FC236}">
                <a16:creationId xmlns:a16="http://schemas.microsoft.com/office/drawing/2014/main" id="{55652B2C-3561-B539-5024-B63D8D23505A}"/>
              </a:ext>
            </a:extLst>
          </p:cNvPr>
          <p:cNvSpPr/>
          <p:nvPr/>
        </p:nvSpPr>
        <p:spPr>
          <a:xfrm>
            <a:off x="4826000" y="3224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c</a:t>
            </a:r>
            <a:br>
              <a:rPr lang="en-AU" sz="2800" b="0" kern="1200"/>
            </a:br>
            <a:r>
              <a:rPr lang="en-AU" sz="2800" b="0" kern="1200"/>
              <a:t>(</a:t>
            </a:r>
            <a:r>
              <a:rPr lang="en-AU" sz="2800" b="0" kern="1200" err="1"/>
              <a:t>centi</a:t>
            </a:r>
            <a:r>
              <a:rPr lang="en-AU" sz="2800" b="0" kern="1200"/>
              <a:t>)</a:t>
            </a:r>
          </a:p>
        </p:txBody>
      </p:sp>
      <p:sp>
        <p:nvSpPr>
          <p:cNvPr id="15" name="Freeform: Shape 14">
            <a:extLst>
              <a:ext uri="{FF2B5EF4-FFF2-40B4-BE49-F238E27FC236}">
                <a16:creationId xmlns:a16="http://schemas.microsoft.com/office/drawing/2014/main" id="{0E028A96-F64C-9395-1154-4BB8F4158882}"/>
              </a:ext>
            </a:extLst>
          </p:cNvPr>
          <p:cNvSpPr/>
          <p:nvPr/>
        </p:nvSpPr>
        <p:spPr>
          <a:xfrm>
            <a:off x="7619999" y="3224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n </a:t>
            </a:r>
            <a:br>
              <a:rPr lang="en-AU" sz="2800" b="0" kern="1200"/>
            </a:br>
            <a:r>
              <a:rPr lang="en-AU" sz="2800" b="0" kern="1200"/>
              <a:t>(nano)</a:t>
            </a:r>
          </a:p>
        </p:txBody>
      </p:sp>
      <p:sp>
        <p:nvSpPr>
          <p:cNvPr id="16" name="Freeform: Shape 15">
            <a:extLst>
              <a:ext uri="{FF2B5EF4-FFF2-40B4-BE49-F238E27FC236}">
                <a16:creationId xmlns:a16="http://schemas.microsoft.com/office/drawing/2014/main" id="{6FF44220-827E-118C-5AA6-8998B52C89F9}"/>
              </a:ext>
            </a:extLst>
          </p:cNvPr>
          <p:cNvSpPr/>
          <p:nvPr/>
        </p:nvSpPr>
        <p:spPr>
          <a:xfrm>
            <a:off x="2032000" y="5002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M </a:t>
            </a:r>
            <a:br>
              <a:rPr lang="en-AU" sz="2800" b="0" kern="1200"/>
            </a:br>
            <a:r>
              <a:rPr lang="en-AU" sz="2800" b="0" kern="1200"/>
              <a:t>(mega)</a:t>
            </a:r>
          </a:p>
        </p:txBody>
      </p:sp>
      <p:sp>
        <p:nvSpPr>
          <p:cNvPr id="17" name="Freeform: Shape 16">
            <a:extLst>
              <a:ext uri="{FF2B5EF4-FFF2-40B4-BE49-F238E27FC236}">
                <a16:creationId xmlns:a16="http://schemas.microsoft.com/office/drawing/2014/main" id="{5C64EF95-DEAB-5006-7DAE-3C49505C684C}"/>
              </a:ext>
            </a:extLst>
          </p:cNvPr>
          <p:cNvSpPr/>
          <p:nvPr/>
        </p:nvSpPr>
        <p:spPr>
          <a:xfrm>
            <a:off x="4826000" y="5002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k </a:t>
            </a:r>
            <a:br>
              <a:rPr lang="en-AU" sz="2800" b="0" kern="1200"/>
            </a:br>
            <a:r>
              <a:rPr lang="en-AU" sz="2800" b="0" kern="1200"/>
              <a:t>(kilo)</a:t>
            </a:r>
          </a:p>
        </p:txBody>
      </p:sp>
      <p:sp>
        <p:nvSpPr>
          <p:cNvPr id="18" name="Freeform: Shape 17">
            <a:extLst>
              <a:ext uri="{FF2B5EF4-FFF2-40B4-BE49-F238E27FC236}">
                <a16:creationId xmlns:a16="http://schemas.microsoft.com/office/drawing/2014/main" id="{8B429DA0-3595-0A14-7890-77C8069AB902}"/>
              </a:ext>
            </a:extLst>
          </p:cNvPr>
          <p:cNvSpPr/>
          <p:nvPr/>
        </p:nvSpPr>
        <p:spPr>
          <a:xfrm>
            <a:off x="7619999" y="5002666"/>
            <a:ext cx="2539999" cy="1524000"/>
          </a:xfrm>
          <a:custGeom>
            <a:avLst/>
            <a:gdLst>
              <a:gd name="connsiteX0" fmla="*/ 0 w 2539999"/>
              <a:gd name="connsiteY0" fmla="*/ 0 h 1524000"/>
              <a:gd name="connsiteX1" fmla="*/ 2539999 w 2539999"/>
              <a:gd name="connsiteY1" fmla="*/ 0 h 1524000"/>
              <a:gd name="connsiteX2" fmla="*/ 2539999 w 2539999"/>
              <a:gd name="connsiteY2" fmla="*/ 1524000 h 1524000"/>
              <a:gd name="connsiteX3" fmla="*/ 0 w 2539999"/>
              <a:gd name="connsiteY3" fmla="*/ 1524000 h 1524000"/>
              <a:gd name="connsiteX4" fmla="*/ 0 w 2539999"/>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99" h="1524000">
                <a:moveTo>
                  <a:pt x="0" y="0"/>
                </a:moveTo>
                <a:lnTo>
                  <a:pt x="2539999" y="0"/>
                </a:lnTo>
                <a:lnTo>
                  <a:pt x="2539999" y="1524000"/>
                </a:lnTo>
                <a:lnTo>
                  <a:pt x="0" y="1524000"/>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1955800">
              <a:lnSpc>
                <a:spcPct val="90000"/>
              </a:lnSpc>
              <a:spcBef>
                <a:spcPct val="0"/>
              </a:spcBef>
              <a:spcAft>
                <a:spcPct val="35000"/>
              </a:spcAft>
              <a:buNone/>
            </a:pPr>
            <a:r>
              <a:rPr lang="en-AU" sz="2800" b="0" kern="1200"/>
              <a:t>Base unit</a:t>
            </a:r>
          </a:p>
        </p:txBody>
      </p:sp>
      <p:sp>
        <p:nvSpPr>
          <p:cNvPr id="3" name="Slide Number Placeholder 2">
            <a:extLst>
              <a:ext uri="{FF2B5EF4-FFF2-40B4-BE49-F238E27FC236}">
                <a16:creationId xmlns:a16="http://schemas.microsoft.com/office/drawing/2014/main" id="{2AB6D830-22F9-B469-C32A-FF4E371F60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29771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314845f8884da349ec15bcaac485b1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fac64b47544c9ba4373ce358feca630e"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10;"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851C2298-B139-4E5B-AAB3-44F8E24A0C9C}">
  <ds:schemaRefs>
    <ds:schemaRef ds:uri="http://schemas.microsoft.com/sharepoint/v3/contenttype/forms"/>
  </ds:schemaRefs>
</ds:datastoreItem>
</file>

<file path=customXml/itemProps2.xml><?xml version="1.0" encoding="utf-8"?>
<ds:datastoreItem xmlns:ds="http://schemas.openxmlformats.org/officeDocument/2006/customXml" ds:itemID="{2AF4B4FF-B0C7-458B-8E98-313856FD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07B7F4-B4B0-4E37-8607-757B174D2935}">
  <ds:schemaRefs>
    <ds:schemaRef ds:uri="http://schemas.microsoft.com/office/infopath/2007/PartnerControls"/>
    <ds:schemaRef ds:uri="95386ad3-46d6-4eb6-bbc1-9b19b13a5756"/>
    <ds:schemaRef ds:uri="9191b990-ddf9-46cb-8ffe-20db9d3a58aa"/>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TotalTime>
  <Words>1470</Words>
  <Application>Microsoft Office PowerPoint</Application>
  <PresentationFormat>Widescreen</PresentationFormat>
  <Paragraphs>231</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Calibri</vt:lpstr>
      <vt:lpstr>Cambria Math</vt:lpstr>
      <vt:lpstr>Cambria</vt:lpstr>
      <vt:lpstr>Public Sans</vt:lpstr>
      <vt:lpstr>NSWG Corporate</vt:lpstr>
      <vt:lpstr>Prefixes for units of measurement</vt:lpstr>
      <vt:lpstr>Learning intentions and success criteria</vt:lpstr>
      <vt:lpstr>Retrieval practice</vt:lpstr>
      <vt:lpstr>Significant figures (1)</vt:lpstr>
      <vt:lpstr>Significant figures (2)</vt:lpstr>
      <vt:lpstr>Significant figures (3)</vt:lpstr>
      <vt:lpstr>Connecting learning</vt:lpstr>
      <vt:lpstr>A question of scale – sizes</vt:lpstr>
      <vt:lpstr>Prefixes for units of measurement (1)</vt:lpstr>
      <vt:lpstr>Prefixes for units of measurement (2)</vt:lpstr>
      <vt:lpstr>Prefixes for units of measurement (3)</vt:lpstr>
      <vt:lpstr>Releasing responsibility</vt:lpstr>
      <vt:lpstr>Prefixes for units of measurement (4)</vt:lpstr>
      <vt:lpstr>Prefixes for units of measurement (5)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Prefixes for units of measurement, Unit 3, Stage 6</dc:title>
  <dc:creator>NSW Department of Education</dc:creator>
  <dcterms:created xsi:type="dcterms:W3CDTF">2025-11-12T03:43:07Z</dcterms:created>
  <dcterms:modified xsi:type="dcterms:W3CDTF">2025-11-21T00:25:30Z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2025-11-12T03:43:34Z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cfa7b9cc-e538-4a62-a658-b30d8ca1ab7d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