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embedTrueTypeFonts="1">
  <p:sldMasterIdLst>
    <p:sldMasterId id="2147483660" r:id="rId1"/>
  </p:sldMasterIdLst>
  <p:notesMasterIdLst>
    <p:notesMasterId r:id="rId10"/>
  </p:notesMasterIdLst>
  <p:handoutMasterIdLst>
    <p:handoutMasterId r:id="rId11"/>
  </p:handoutMasterIdLst>
  <p:sldIdLst>
    <p:sldId id="266" r:id="rId2"/>
    <p:sldId id="26383" r:id="rId3"/>
    <p:sldId id="271" r:id="rId4"/>
    <p:sldId id="289" r:id="rId5"/>
    <p:sldId id="26385" r:id="rId6"/>
    <p:sldId id="26386" r:id="rId7"/>
    <p:sldId id="26384" r:id="rId8"/>
    <p:sldId id="361" r:id="rId9"/>
  </p:sldIdLst>
  <p:sldSz cx="12192000" cy="6858000"/>
  <p:notesSz cx="6858000" cy="9144000"/>
  <p:embeddedFontLst>
    <p:embeddedFont>
      <p:font typeface="Public Sans" pitchFamily="2" charset="0"/>
      <p:regular r:id="rId12"/>
      <p:bold r:id="rId13"/>
      <p:italic r:id="rId14"/>
      <p:boldItalic r:id="rId15"/>
    </p:embeddedFont>
    <p:embeddedFont>
      <p:font typeface="Public Sans Light" pitchFamily="2" charset="0"/>
      <p:regular r:id="rId16"/>
      <p:italic r:id="rId17"/>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1458"/>
    <a:srgbClr val="00ACC2"/>
    <a:srgbClr val="64BB47"/>
    <a:srgbClr val="E5F7FC"/>
    <a:srgbClr val="FBDBE7"/>
    <a:srgbClr val="FFFFFF"/>
    <a:srgbClr val="EDF9E0"/>
    <a:srgbClr val="63E2EF"/>
    <a:srgbClr val="00296C"/>
    <a:srgbClr val="146C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p:cViewPr varScale="1">
        <p:scale>
          <a:sx n="100" d="100"/>
          <a:sy n="100" d="100"/>
        </p:scale>
        <p:origin x="80" y="84"/>
      </p:cViewPr>
      <p:guideLst>
        <p:guide orient="horz" pos="2160"/>
        <p:guide pos="3863"/>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notesMaster" Target="notesMasters/notesMaster1.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1/10/2025</a:t>
            </a:fld>
            <a:endParaRPr lang="en-AU" dirty="0">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dirty="0">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1/10/2025</a:t>
            </a:fld>
            <a:endParaRPr lang="en-AU"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dirty="0"/>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Public Sans" pitchFamily="2" charset="0"/>
        <a:ea typeface="+mn-ea"/>
        <a:cs typeface="+mn-cs"/>
      </a:defRPr>
    </a:lvl1pPr>
    <a:lvl2pPr marL="609585" algn="l" defTabSz="1219170" rtl="0" eaLnBrk="1" latinLnBrk="0" hangingPunct="1">
      <a:defRPr sz="1600" kern="1200">
        <a:solidFill>
          <a:schemeClr val="tx1"/>
        </a:solidFill>
        <a:latin typeface="Public Sans" pitchFamily="2" charset="0"/>
        <a:ea typeface="+mn-ea"/>
        <a:cs typeface="+mn-cs"/>
      </a:defRPr>
    </a:lvl2pPr>
    <a:lvl3pPr marL="1219170" algn="l" defTabSz="1219170" rtl="0" eaLnBrk="1" latinLnBrk="0" hangingPunct="1">
      <a:defRPr sz="1600" kern="1200">
        <a:solidFill>
          <a:schemeClr val="tx1"/>
        </a:solidFill>
        <a:latin typeface="Public Sans" pitchFamily="2" charset="0"/>
        <a:ea typeface="+mn-ea"/>
        <a:cs typeface="+mn-cs"/>
      </a:defRPr>
    </a:lvl3pPr>
    <a:lvl4pPr marL="1828754" algn="l" defTabSz="1219170" rtl="0" eaLnBrk="1" latinLnBrk="0" hangingPunct="1">
      <a:defRPr sz="1600" kern="1200">
        <a:solidFill>
          <a:schemeClr val="tx1"/>
        </a:solidFill>
        <a:latin typeface="Public Sans" pitchFamily="2" charset="0"/>
        <a:ea typeface="+mn-ea"/>
        <a:cs typeface="+mn-cs"/>
      </a:defRPr>
    </a:lvl4pPr>
    <a:lvl5pPr marL="2438339" algn="l" defTabSz="1219170" rtl="0" eaLnBrk="1" latinLnBrk="0" hangingPunct="1">
      <a:defRPr sz="1600" kern="1200">
        <a:solidFill>
          <a:schemeClr val="tx1"/>
        </a:solidFill>
        <a:latin typeface="Public Sans"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itsl.edu.au/docs/default-source/feedback/aitsl-learning-intentions-and-success-criteria-strategy.pdf?sfvrsn=382dec3c_2" TargetMode="External"/><Relationship Id="rId2" Type="http://schemas.openxmlformats.org/officeDocument/2006/relationships/slide" Target="../slides/slide2.xml"/><Relationship Id="rId1" Type="http://schemas.openxmlformats.org/officeDocument/2006/relationships/notesMaster" Target="../notesMasters/notesMaster1.xml"/><Relationship Id="rId5" Type="http://schemas.openxmlformats.org/officeDocument/2006/relationships/hyperlink" Target="https://education.nsw.gov.au/teaching-and-learning/curriculum/explicit-teaching/explicit-teaching-strategies/sharing-success-criteria" TargetMode="External"/><Relationship Id="rId4" Type="http://schemas.openxmlformats.org/officeDocument/2006/relationships/hyperlink" Target="https://education.nsw.gov.au/teaching-and-learning/curriculum/explicit-teaching/explicit-teaching-strategies/sharing-learning-intentions"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latin typeface="Arial" panose="020B0604020202020204" pitchFamily="34" charset="0"/>
                <a:cs typeface="Arial" panose="020B0604020202020204" pitchFamily="34" charset="0"/>
              </a:rPr>
              <a:t>Notes for teachers:</a:t>
            </a:r>
            <a:endParaRPr lang="en-AU" dirty="0">
              <a:latin typeface="Arial" panose="020B0604020202020204" pitchFamily="34" charset="0"/>
              <a:cs typeface="Arial" panose="020B0604020202020204" pitchFamily="34" charset="0"/>
            </a:endParaRPr>
          </a:p>
          <a:p>
            <a:pPr marL="171450" indent="-171450">
              <a:buFont typeface="Arial"/>
              <a:buChar char="•"/>
            </a:pPr>
            <a:r>
              <a:rPr lang="en-AU" dirty="0">
                <a:latin typeface="Arial" panose="020B0604020202020204" pitchFamily="34" charset="0"/>
                <a:cs typeface="Arial" panose="020B0604020202020204" pitchFamily="34" charset="0"/>
              </a:rPr>
              <a:t>Learning intentions and success criteria are best co-constructed with students. Adapt the learning intention as required and add matching success criteria.</a:t>
            </a:r>
          </a:p>
          <a:p>
            <a:pPr marL="171450" indent="-171450">
              <a:buFont typeface="Arial"/>
              <a:buChar char="•"/>
            </a:pPr>
            <a:r>
              <a:rPr lang="en-AU" dirty="0">
                <a:latin typeface="Arial" panose="020B0604020202020204" pitchFamily="34" charset="0"/>
                <a:cs typeface="Arial" panose="020B0604020202020204" pitchFamily="34" charset="0"/>
              </a:rPr>
              <a:t>For more information See ⁠</a:t>
            </a:r>
            <a:r>
              <a:rPr lang="en-AU" dirty="0">
                <a:latin typeface="Arial" panose="020B0604020202020204" pitchFamily="34" charset="0"/>
                <a:cs typeface="Arial" panose="020B0604020202020204" pitchFamily="34" charset="0"/>
                <a:hlinkClick r:id="rId3" tooltip="https://www.aitsl.edu.au/docs/default-source/feedback/aitsl-learning-intentions-and-success-criteria-strategy.pdf?sfvrsn=382dec3c_2"/>
              </a:rPr>
              <a:t>AITSL</a:t>
            </a:r>
            <a:r>
              <a:rPr lang="en-AU" dirty="0">
                <a:latin typeface="Arial" panose="020B0604020202020204" pitchFamily="34" charset="0"/>
                <a:cs typeface="Arial" panose="020B0604020202020204" pitchFamily="34" charset="0"/>
              </a:rPr>
              <a:t> or the NSW Department of Education explicit teaching strategies, ⁠</a:t>
            </a:r>
            <a:r>
              <a:rPr lang="en-AU" dirty="0">
                <a:latin typeface="Arial" panose="020B0604020202020204" pitchFamily="34" charset="0"/>
                <a:cs typeface="Arial" panose="020B0604020202020204" pitchFamily="34" charset="0"/>
                <a:hlinkClick r:id="rId4" tooltip="https://education.nsw.gov.au/teaching-and-learning/curriculum/explicit-teaching/explicit-teaching-strategies/sharing-learning-intentions"/>
              </a:rPr>
              <a:t>Sharing learning intentions</a:t>
            </a:r>
            <a:r>
              <a:rPr lang="en-AU" dirty="0">
                <a:latin typeface="Arial" panose="020B0604020202020204" pitchFamily="34" charset="0"/>
                <a:cs typeface="Arial" panose="020B0604020202020204" pitchFamily="34" charset="0"/>
              </a:rPr>
              <a:t> and ⁠</a:t>
            </a:r>
            <a:r>
              <a:rPr lang="en-AU" dirty="0">
                <a:latin typeface="Arial" panose="020B0604020202020204" pitchFamily="34" charset="0"/>
                <a:cs typeface="Arial" panose="020B0604020202020204" pitchFamily="34" charset="0"/>
                <a:hlinkClick r:id="rId5" tooltip="https://education.nsw.gov.au/teaching-and-learning/curriculum/explicit-teaching/explicit-teaching-strategies/sharing-success-criteria"/>
              </a:rPr>
              <a:t>Sharing success criteria</a:t>
            </a:r>
            <a:endParaRPr lang="en-AU" dirty="0">
              <a:latin typeface="Arial" panose="020B0604020202020204" pitchFamily="34" charset="0"/>
              <a:cs typeface="Arial" panose="020B0604020202020204" pitchFamily="34" charset="0"/>
            </a:endParaRPr>
          </a:p>
          <a:p>
            <a:pPr marL="171450" indent="-171450">
              <a:buFont typeface="Arial"/>
              <a:buChar char="•"/>
            </a:pPr>
            <a:r>
              <a:rPr lang="en-AU" dirty="0">
                <a:latin typeface="Arial" panose="020B0604020202020204" pitchFamily="34" charset="0"/>
                <a:cs typeface="Arial" panose="020B0604020202020204" pitchFamily="34" charset="0"/>
              </a:rPr>
              <a:t>LISC is not necessarily presented at the beginning of the lesson. Teacher needs to consider most effectual time to introduce </a:t>
            </a:r>
          </a:p>
          <a:p>
            <a:pPr marL="171450" indent="-171450">
              <a:buFont typeface="Arial"/>
              <a:buChar char="•"/>
            </a:pPr>
            <a:r>
              <a:rPr lang="en-AU" dirty="0">
                <a:latin typeface="Arial" panose="020B0604020202020204" pitchFamily="34" charset="0"/>
                <a:cs typeface="Arial" panose="020B0604020202020204" pitchFamily="34" charset="0"/>
              </a:rPr>
              <a:t>LISC should be revisited during the lesson to support students' evaluation of their learning</a:t>
            </a:r>
          </a:p>
          <a:p>
            <a:endParaRPr lang="en-AU" b="1" dirty="0">
              <a:cs typeface="Calibri"/>
            </a:endParaRPr>
          </a:p>
        </p:txBody>
      </p:sp>
      <p:sp>
        <p:nvSpPr>
          <p:cNvPr id="4" name="Slide Number Placeholder 3"/>
          <p:cNvSpPr>
            <a:spLocks noGrp="1"/>
          </p:cNvSpPr>
          <p:nvPr>
            <p:ph type="sldNum" sz="quarter" idx="5"/>
          </p:nvPr>
        </p:nvSpPr>
        <p:spPr/>
        <p:txBody>
          <a:bodyPr/>
          <a:lstStyle/>
          <a:p>
            <a:fld id="{D09C5488-DD16-4714-9519-7BE21BA11D4E}" type="slidenum">
              <a:rPr lang="en-AU" smtClean="0"/>
              <a:t>2</a:t>
            </a:fld>
            <a:endParaRPr lang="en-AU" dirty="0"/>
          </a:p>
        </p:txBody>
      </p:sp>
    </p:spTree>
    <p:extLst>
      <p:ext uri="{BB962C8B-B14F-4D97-AF65-F5344CB8AC3E}">
        <p14:creationId xmlns:p14="http://schemas.microsoft.com/office/powerpoint/2010/main" val="1915126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4</a:t>
            </a:fld>
            <a:endParaRPr lang="en-AU"/>
          </a:p>
        </p:txBody>
      </p:sp>
    </p:spTree>
    <p:extLst>
      <p:ext uri="{BB962C8B-B14F-4D97-AF65-F5344CB8AC3E}">
        <p14:creationId xmlns:p14="http://schemas.microsoft.com/office/powerpoint/2010/main" val="15285889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A2385-6B15-0C75-C4C9-924129E092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5EAE70-E27A-6A85-885B-5146E39C2C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7CBC87-0EB0-88E1-45F9-11C952442FF2}"/>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D06FA3E4-85FB-736D-AFFC-B255E9245632}"/>
              </a:ext>
            </a:extLst>
          </p:cNvPr>
          <p:cNvSpPr>
            <a:spLocks noGrp="1"/>
          </p:cNvSpPr>
          <p:nvPr>
            <p:ph type="sldNum" sz="quarter" idx="5"/>
          </p:nvPr>
        </p:nvSpPr>
        <p:spPr/>
        <p:txBody>
          <a:bodyPr/>
          <a:lstStyle/>
          <a:p>
            <a:fld id="{B07158C4-A119-4B78-9DE8-A50001BC31DC}" type="slidenum">
              <a:rPr lang="en-AU" smtClean="0"/>
              <a:pPr/>
              <a:t>6</a:t>
            </a:fld>
            <a:endParaRPr lang="en-AU" dirty="0"/>
          </a:p>
        </p:txBody>
      </p:sp>
    </p:spTree>
    <p:extLst>
      <p:ext uri="{BB962C8B-B14F-4D97-AF65-F5344CB8AC3E}">
        <p14:creationId xmlns:p14="http://schemas.microsoft.com/office/powerpoint/2010/main" val="3150779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7</a:t>
            </a:fld>
            <a:endParaRPr lang="en-AU" dirty="0"/>
          </a:p>
        </p:txBody>
      </p:sp>
    </p:spTree>
    <p:extLst>
      <p:ext uri="{BB962C8B-B14F-4D97-AF65-F5344CB8AC3E}">
        <p14:creationId xmlns:p14="http://schemas.microsoft.com/office/powerpoint/2010/main" val="22855752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2240968"/>
            <a:ext cx="6255979" cy="2033997"/>
          </a:xfrm>
          <a:ln>
            <a:noFill/>
          </a:ln>
        </p:spPr>
        <p:txBody>
          <a:bodyPr anchor="b">
            <a:noAutofit/>
          </a:bodyPr>
          <a:lstStyle>
            <a:lvl1pPr algn="l">
              <a:lnSpc>
                <a:spcPct val="100000"/>
              </a:lnSpc>
              <a:defRPr sz="4800">
                <a:solidFill>
                  <a:schemeClr val="bg1"/>
                </a:solidFill>
                <a:latin typeface="Arial" panose="020B0604020202020204" pitchFamily="34" charset="0"/>
                <a:cs typeface="Arial" panose="020B0604020202020204" pitchFamily="34" charset="0"/>
              </a:defRPr>
            </a:lvl1pPr>
          </a:lstStyle>
          <a:p>
            <a:r>
              <a:rPr lang="en-US"/>
              <a:t>Learning sequence/lesson/ activity 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4385568"/>
            <a:ext cx="6255977" cy="426611"/>
          </a:xfrm>
        </p:spPr>
        <p:txBody>
          <a:bodyPr anchor="t">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Stage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Arial" panose="020B0604020202020204" pitchFamily="34" charset="0"/>
                <a:cs typeface="Arial" panose="020B0604020202020204" pitchFamily="34" charset="0"/>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Module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Arial" panose="020B0604020202020204" pitchFamily="34" charset="0"/>
                <a:cs typeface="Arial" panose="020B0604020202020204" pitchFamily="34" charset="0"/>
              </a:defRPr>
            </a:lvl1pPr>
          </a:lstStyle>
          <a:p>
            <a:pPr lvl="0"/>
            <a:r>
              <a:rPr lang="en-US"/>
              <a:t>Presenter name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Arial" panose="020B0604020202020204" pitchFamily="34" charset="0"/>
                <a:cs typeface="Arial" panose="020B0604020202020204" pitchFamily="34" charset="0"/>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dirty="0"/>
              <a:t>Click icon to add picture</a:t>
            </a:r>
            <a:endParaRPr lang="en-AU" dirty="0"/>
          </a:p>
        </p:txBody>
      </p:sp>
    </p:spTree>
    <p:extLst>
      <p:ext uri="{BB962C8B-B14F-4D97-AF65-F5344CB8AC3E}">
        <p14:creationId xmlns:p14="http://schemas.microsoft.com/office/powerpoint/2010/main" val="1578408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Blue backgroun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dirty="0"/>
              <a:t>Click icon to add picture</a:t>
            </a:r>
            <a:endParaRPr lang="en-AU" dirty="0"/>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dirty="0"/>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8" y="360000"/>
            <a:ext cx="10260002" cy="522000"/>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2201509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Arial" panose="020B0604020202020204" pitchFamily="34" charset="0"/>
                <a:cs typeface="Arial" panose="020B0604020202020204" pitchFamily="34" charset="0"/>
              </a:defRPr>
            </a:lvl1pPr>
          </a:lstStyle>
          <a:p>
            <a:pPr>
              <a:lnSpc>
                <a:spcPct val="100000"/>
              </a:lnSpc>
            </a:pPr>
            <a:r>
              <a:rPr lang="en-AU"/>
              <a:t>Lesson title</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2864672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lid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dirty="0"/>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2" name="Text Placeholder 3">
            <a:extLst>
              <a:ext uri="{FF2B5EF4-FFF2-40B4-BE49-F238E27FC236}">
                <a16:creationId xmlns:a16="http://schemas.microsoft.com/office/drawing/2014/main" id="{7A679F83-4A45-8E00-A9A4-2E8DE35C1BB0}"/>
              </a:ext>
            </a:extLst>
          </p:cNvPr>
          <p:cNvSpPr>
            <a:spLocks noGrp="1"/>
          </p:cNvSpPr>
          <p:nvPr>
            <p:ph type="body" sz="quarter" idx="17" hasCustomPrompt="1"/>
          </p:nvPr>
        </p:nvSpPr>
        <p:spPr>
          <a:xfrm>
            <a:off x="360000" y="1567086"/>
            <a:ext cx="11484000" cy="4807835"/>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09472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dirty="0"/>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3" name="Content Placeholder 2">
            <a:extLst>
              <a:ext uri="{FF2B5EF4-FFF2-40B4-BE49-F238E27FC236}">
                <a16:creationId xmlns:a16="http://schemas.microsoft.com/office/drawing/2014/main" id="{EAC13D79-FA01-577F-AC79-E39D6DCCC806}"/>
              </a:ext>
            </a:extLst>
          </p:cNvPr>
          <p:cNvSpPr>
            <a:spLocks noGrp="1"/>
          </p:cNvSpPr>
          <p:nvPr>
            <p:ph sz="quarter" idx="19" hasCustomPrompt="1"/>
          </p:nvPr>
        </p:nvSpPr>
        <p:spPr>
          <a:xfrm>
            <a:off x="360363" y="1562471"/>
            <a:ext cx="5735637" cy="4814518"/>
          </a:xfrm>
        </p:spPr>
        <p:txBody>
          <a:body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8" name="Picture Placeholder 7">
            <a:extLst>
              <a:ext uri="{FF2B5EF4-FFF2-40B4-BE49-F238E27FC236}">
                <a16:creationId xmlns:a16="http://schemas.microsoft.com/office/drawing/2014/main" id="{F0C3D212-D9E6-5651-0336-B3898E36FBA5}"/>
              </a:ext>
            </a:extLst>
          </p:cNvPr>
          <p:cNvSpPr>
            <a:spLocks noGrp="1"/>
          </p:cNvSpPr>
          <p:nvPr>
            <p:ph type="pic" sz="quarter" idx="20"/>
          </p:nvPr>
        </p:nvSpPr>
        <p:spPr>
          <a:xfrm>
            <a:off x="6324599" y="1562470"/>
            <a:ext cx="5507038" cy="4814518"/>
          </a:xfrm>
        </p:spPr>
        <p:txBody>
          <a:bodyPr/>
          <a:lstStyle/>
          <a:p>
            <a:endParaRPr lang="en-AU" dirty="0"/>
          </a:p>
        </p:txBody>
      </p:sp>
    </p:spTree>
    <p:extLst>
      <p:ext uri="{BB962C8B-B14F-4D97-AF65-F5344CB8AC3E}">
        <p14:creationId xmlns:p14="http://schemas.microsoft.com/office/powerpoint/2010/main" val="4283855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eature image">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dirty="0"/>
              <a:t>Click icon to add picture</a:t>
            </a:r>
            <a:endParaRPr lang="en-AU" dirty="0"/>
          </a:p>
        </p:txBody>
      </p:sp>
      <p:sp>
        <p:nvSpPr>
          <p:cNvPr id="4" name="Title 1">
            <a:extLst>
              <a:ext uri="{FF2B5EF4-FFF2-40B4-BE49-F238E27FC236}">
                <a16:creationId xmlns:a16="http://schemas.microsoft.com/office/drawing/2014/main" id="{46E61F09-1856-72E7-5C79-31B4A856E7AD}"/>
              </a:ext>
            </a:extLst>
          </p:cNvPr>
          <p:cNvSpPr>
            <a:spLocks noGrp="1"/>
          </p:cNvSpPr>
          <p:nvPr>
            <p:ph type="title" hasCustomPrompt="1"/>
          </p:nvPr>
        </p:nvSpPr>
        <p:spPr>
          <a:xfrm>
            <a:off x="5400000" y="360000"/>
            <a:ext cx="6407150" cy="554400"/>
          </a:xfrm>
        </p:spPr>
        <p:txBody>
          <a:bodyPr/>
          <a:lstStyle>
            <a:lvl1pPr>
              <a:defRPr>
                <a:solidFill>
                  <a:schemeClr val="accent1"/>
                </a:solidFill>
              </a:defRPr>
            </a:lvl1pPr>
          </a:lstStyle>
          <a:p>
            <a:r>
              <a:rPr lang="en-US"/>
              <a:t>Title</a:t>
            </a:r>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dirty="0"/>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6407150" cy="294189"/>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721998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dirty="0"/>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1484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781477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dirty="0"/>
          </a:p>
        </p:txBody>
      </p:sp>
    </p:spTree>
    <p:extLst>
      <p:ext uri="{BB962C8B-B14F-4D97-AF65-F5344CB8AC3E}">
        <p14:creationId xmlns:p14="http://schemas.microsoft.com/office/powerpoint/2010/main" val="2586807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dirty="0"/>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a:t>References</a:t>
            </a:r>
            <a:endParaRPr lang="en-AU"/>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Arial" panose="020B0604020202020204" pitchFamily="34" charset="0"/>
                <a:cs typeface="Arial" panose="020B0604020202020204" pitchFamily="34" charset="0"/>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593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dirty="0"/>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dirty="0"/>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076037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p>
        </p:txBody>
      </p:sp>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4123316428"/>
      </p:ext>
    </p:extLst>
  </p:cSld>
  <p:clrMap bg1="lt1" tx1="dk1" bg2="lt2" tx2="dk2" accent1="accent1" accent2="accent2" accent3="accent3" accent4="accent4" accent5="accent5" accent6="accent6" hlink="hlink" folHlink="folHlink"/>
  <p:sldLayoutIdLst>
    <p:sldLayoutId id="2147483728" r:id="rId1"/>
    <p:sldLayoutId id="2147483731" r:id="rId2"/>
    <p:sldLayoutId id="2147483724" r:id="rId3"/>
    <p:sldLayoutId id="2147483762" r:id="rId4"/>
    <p:sldLayoutId id="2147483723" r:id="rId5"/>
    <p:sldLayoutId id="2147483746" r:id="rId6"/>
    <p:sldLayoutId id="2147483725" r:id="rId7"/>
    <p:sldLayoutId id="2147483743" r:id="rId8"/>
    <p:sldLayoutId id="2147483744" r:id="rId9"/>
    <p:sldLayoutId id="2147483763" r:id="rId1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educationstandards.nsw.edu.au/wps/portal/nesa/mini-footer/copyright" TargetMode="External"/><Relationship Id="rId2" Type="http://schemas.openxmlformats.org/officeDocument/2006/relationships/notesSlide" Target="../notesSlides/notesSlide4.xml"/><Relationship Id="rId1" Type="http://schemas.openxmlformats.org/officeDocument/2006/relationships/slideLayout" Target="../slideLayouts/slideLayout8.xml"/><Relationship Id="rId6" Type="http://schemas.openxmlformats.org/officeDocument/2006/relationships/hyperlink" Target="https://curriculum.nsw.edu.au/learning-areas/mathematics/mathematics-standard-11-12-2024/overview" TargetMode="External"/><Relationship Id="rId5" Type="http://schemas.openxmlformats.org/officeDocument/2006/relationships/hyperlink" Target="https://curriculum.nsw.edu.au/" TargetMode="External"/><Relationship Id="rId4" Type="http://schemas.openxmlformats.org/officeDocument/2006/relationships/hyperlink" Target="https://educationstandards.nsw.edu.au/wps/portal/nesa/home"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s://creativecommons.org/licenses/by/4.0/" TargetMode="Externa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EF38185-B00A-9878-8E80-7D55E5647711}"/>
              </a:ext>
            </a:extLst>
          </p:cNvPr>
          <p:cNvSpPr>
            <a:spLocks noGrp="1"/>
          </p:cNvSpPr>
          <p:nvPr>
            <p:ph type="ctrTitle"/>
          </p:nvPr>
        </p:nvSpPr>
        <p:spPr/>
        <p:txBody>
          <a:bodyPr/>
          <a:lstStyle/>
          <a:p>
            <a:r>
              <a:rPr lang="en-AU" dirty="0">
                <a:effectLst/>
                <a:ea typeface="Times New Roman" panose="02020603050405020304" pitchFamily="18" charset="0"/>
              </a:rPr>
              <a:t>Buy now, pay later</a:t>
            </a:r>
            <a:endParaRPr lang="en-AU" dirty="0"/>
          </a:p>
        </p:txBody>
      </p:sp>
      <p:sp>
        <p:nvSpPr>
          <p:cNvPr id="11" name="Text Placeholder 10">
            <a:extLst>
              <a:ext uri="{FF2B5EF4-FFF2-40B4-BE49-F238E27FC236}">
                <a16:creationId xmlns:a16="http://schemas.microsoft.com/office/drawing/2014/main" id="{3D12AD43-6748-1D46-1B69-DCBF45A45856}"/>
              </a:ext>
            </a:extLst>
          </p:cNvPr>
          <p:cNvSpPr>
            <a:spLocks noGrp="1"/>
          </p:cNvSpPr>
          <p:nvPr>
            <p:ph type="body" sz="quarter" idx="10"/>
          </p:nvPr>
        </p:nvSpPr>
        <p:spPr/>
        <p:txBody>
          <a:bodyPr/>
          <a:lstStyle/>
          <a:p>
            <a:r>
              <a:rPr lang="en-AU" dirty="0"/>
              <a:t>Mathematics Standard – Stage 6 (Year 11)</a:t>
            </a:r>
          </a:p>
        </p:txBody>
      </p:sp>
      <p:sp>
        <p:nvSpPr>
          <p:cNvPr id="10" name="Text Placeholder 9">
            <a:extLst>
              <a:ext uri="{FF2B5EF4-FFF2-40B4-BE49-F238E27FC236}">
                <a16:creationId xmlns:a16="http://schemas.microsoft.com/office/drawing/2014/main" id="{CA5E7E5A-B4C4-F5B9-98E5-6C838D018316}"/>
              </a:ext>
            </a:extLst>
          </p:cNvPr>
          <p:cNvSpPr>
            <a:spLocks noGrp="1"/>
          </p:cNvSpPr>
          <p:nvPr>
            <p:ph type="body" sz="quarter" idx="16"/>
          </p:nvPr>
        </p:nvSpPr>
        <p:spPr/>
        <p:txBody>
          <a:bodyPr/>
          <a:lstStyle/>
          <a:p>
            <a:r>
              <a:rPr lang="en-AU" dirty="0"/>
              <a:t>Show me the money</a:t>
            </a:r>
          </a:p>
        </p:txBody>
      </p:sp>
      <p:sp>
        <p:nvSpPr>
          <p:cNvPr id="8" name="Text Placeholder 7">
            <a:extLst>
              <a:ext uri="{FF2B5EF4-FFF2-40B4-BE49-F238E27FC236}">
                <a16:creationId xmlns:a16="http://schemas.microsoft.com/office/drawing/2014/main" id="{9AB1D8F6-C07D-41A5-64F9-503ABE80FF0B}"/>
              </a:ext>
            </a:extLst>
          </p:cNvPr>
          <p:cNvSpPr>
            <a:spLocks noGrp="1"/>
          </p:cNvSpPr>
          <p:nvPr>
            <p:ph type="body" sz="quarter" idx="15"/>
          </p:nvPr>
        </p:nvSpPr>
        <p:spPr>
          <a:xfrm>
            <a:off x="540000" y="5381293"/>
            <a:ext cx="6255975" cy="360000"/>
          </a:xfrm>
        </p:spPr>
        <p:txBody>
          <a:bodyPr/>
          <a:lstStyle/>
          <a:p>
            <a:endParaRPr lang="en-AU" dirty="0"/>
          </a:p>
        </p:txBody>
      </p:sp>
      <p:pic>
        <p:nvPicPr>
          <p:cNvPr id="5" name="Picture Placeholder 4">
            <a:extLst>
              <a:ext uri="{FF2B5EF4-FFF2-40B4-BE49-F238E27FC236}">
                <a16:creationId xmlns:a16="http://schemas.microsoft.com/office/drawing/2014/main" id="{39DA34EF-0740-3B84-B132-2971DF61D0C5}"/>
              </a:ext>
              <a:ext uri="{C183D7F6-B498-43B3-948B-1728B52AA6E4}">
                <adec:decorative xmlns:adec="http://schemas.microsoft.com/office/drawing/2017/decorative" val="1"/>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a:stretch>
            <a:fillRect/>
          </a:stretch>
        </p:blipFill>
        <p:spPr/>
      </p:pic>
    </p:spTree>
    <p:extLst>
      <p:ext uri="{BB962C8B-B14F-4D97-AF65-F5344CB8AC3E}">
        <p14:creationId xmlns:p14="http://schemas.microsoft.com/office/powerpoint/2010/main" val="3218114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E6A87E-8352-0E8F-5677-2D3F86A4C16A}"/>
              </a:ext>
            </a:extLst>
          </p:cNvPr>
          <p:cNvSpPr>
            <a:spLocks noGrp="1"/>
          </p:cNvSpPr>
          <p:nvPr>
            <p:ph type="title"/>
          </p:nvPr>
        </p:nvSpPr>
        <p:spPr/>
        <p:txBody>
          <a:bodyPr/>
          <a:lstStyle/>
          <a:p>
            <a:r>
              <a:rPr lang="en-AU" dirty="0"/>
              <a:t>Learning intentions and success criteria</a:t>
            </a:r>
          </a:p>
        </p:txBody>
      </p:sp>
      <p:sp>
        <p:nvSpPr>
          <p:cNvPr id="3" name="TextBox 2">
            <a:extLst>
              <a:ext uri="{FF2B5EF4-FFF2-40B4-BE49-F238E27FC236}">
                <a16:creationId xmlns:a16="http://schemas.microsoft.com/office/drawing/2014/main" id="{DF637BA9-DB5E-2457-A795-0B300DBA6F82}"/>
              </a:ext>
            </a:extLst>
          </p:cNvPr>
          <p:cNvSpPr txBox="1"/>
          <p:nvPr/>
        </p:nvSpPr>
        <p:spPr>
          <a:xfrm>
            <a:off x="370416" y="1894417"/>
            <a:ext cx="11303000" cy="3097643"/>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a:lnSpc>
                <a:spcPct val="150000"/>
              </a:lnSpc>
              <a:spcAft>
                <a:spcPts val="600"/>
              </a:spcAft>
            </a:pPr>
            <a:r>
              <a:rPr lang="en-AU" sz="2000" b="1" dirty="0">
                <a:solidFill>
                  <a:schemeClr val="accent1"/>
                </a:solidFill>
                <a:latin typeface="Arial" panose="020B0604020202020204" pitchFamily="34" charset="0"/>
                <a:cs typeface="Arial" panose="020B0604020202020204" pitchFamily="34" charset="0"/>
              </a:rPr>
              <a:t>Learning intention</a:t>
            </a:r>
            <a:endParaRPr lang="en-AU" sz="2000" b="1" dirty="0">
              <a:solidFill>
                <a:schemeClr val="accent1"/>
              </a:solidFill>
              <a:latin typeface="Arial" panose="020B0604020202020204" pitchFamily="34" charset="0"/>
              <a:ea typeface="+mn-lt"/>
              <a:cs typeface="Arial" panose="020B0604020202020204" pitchFamily="34" charset="0"/>
            </a:endParaRPr>
          </a:p>
          <a:p>
            <a:pPr marL="342900" indent="-342900">
              <a:lnSpc>
                <a:spcPct val="150000"/>
              </a:lnSpc>
              <a:spcAft>
                <a:spcPts val="600"/>
              </a:spcAft>
              <a:buFont typeface="Arial" panose="020B0604020202020204" pitchFamily="34" charset="0"/>
              <a:buChar char="•"/>
            </a:pPr>
            <a:r>
              <a:rPr lang="en-AU" sz="2000" dirty="0">
                <a:latin typeface="Arial" panose="020B0604020202020204" pitchFamily="34" charset="0"/>
                <a:cs typeface="Arial" panose="020B0604020202020204" pitchFamily="34" charset="0"/>
              </a:rPr>
              <a:t>To understand the costs associated with buy now, pay later services. </a:t>
            </a:r>
          </a:p>
          <a:p>
            <a:pPr>
              <a:lnSpc>
                <a:spcPct val="150000"/>
              </a:lnSpc>
              <a:spcAft>
                <a:spcPts val="600"/>
              </a:spcAft>
            </a:pPr>
            <a:r>
              <a:rPr lang="en-AU" sz="2000" b="1" dirty="0">
                <a:solidFill>
                  <a:schemeClr val="accent1"/>
                </a:solidFill>
                <a:latin typeface="Arial" panose="020B0604020202020204" pitchFamily="34" charset="0"/>
                <a:cs typeface="Arial" panose="020B0604020202020204" pitchFamily="34" charset="0"/>
              </a:rPr>
              <a:t>Success criteria</a:t>
            </a:r>
            <a:endParaRPr lang="en-US" sz="2000" dirty="0">
              <a:solidFill>
                <a:schemeClr val="accent1"/>
              </a:solidFill>
              <a:latin typeface="Arial" panose="020B0604020202020204" pitchFamily="34" charset="0"/>
              <a:cs typeface="Arial" panose="020B0604020202020204" pitchFamily="34" charset="0"/>
            </a:endParaRPr>
          </a:p>
          <a:p>
            <a:pPr marL="342900" indent="-342900">
              <a:lnSpc>
                <a:spcPct val="150000"/>
              </a:lnSpc>
              <a:spcAft>
                <a:spcPts val="600"/>
              </a:spcAft>
              <a:buFont typeface="Arial"/>
              <a:buChar char="•"/>
            </a:pPr>
            <a:r>
              <a:rPr lang="en-AU" sz="2000" dirty="0">
                <a:latin typeface="Arial" panose="020B0604020202020204" pitchFamily="34" charset="0"/>
                <a:cs typeface="Arial" panose="020B0604020202020204" pitchFamily="34" charset="0"/>
              </a:rPr>
              <a:t>I can identify and explain potential costs for buy now, pay later services.</a:t>
            </a:r>
          </a:p>
          <a:p>
            <a:pPr marL="342900" indent="-342900">
              <a:lnSpc>
                <a:spcPct val="150000"/>
              </a:lnSpc>
              <a:spcAft>
                <a:spcPts val="600"/>
              </a:spcAft>
              <a:buFont typeface="Arial"/>
              <a:buChar char="•"/>
            </a:pPr>
            <a:r>
              <a:rPr lang="en-AU" sz="2000" dirty="0">
                <a:latin typeface="Arial" panose="020B0604020202020204" pitchFamily="34" charset="0"/>
                <a:cs typeface="Arial" panose="020B0604020202020204" pitchFamily="34" charset="0"/>
              </a:rPr>
              <a:t>I can calculate the total cost for a buy now, pay later service.</a:t>
            </a:r>
          </a:p>
          <a:p>
            <a:pPr marL="342900" indent="-342900">
              <a:lnSpc>
                <a:spcPct val="150000"/>
              </a:lnSpc>
              <a:spcAft>
                <a:spcPts val="600"/>
              </a:spcAft>
              <a:buFont typeface="Arial"/>
              <a:buChar char="•"/>
            </a:pPr>
            <a:r>
              <a:rPr lang="en-AU" sz="2000" dirty="0">
                <a:latin typeface="Arial" panose="020B0604020202020204" pitchFamily="34" charset="0"/>
                <a:cs typeface="Arial" panose="020B0604020202020204" pitchFamily="34" charset="0"/>
              </a:rPr>
              <a:t>I can compare buy now, pay later services to justify which is the best suited to a given context.</a:t>
            </a:r>
          </a:p>
        </p:txBody>
      </p:sp>
      <p:sp>
        <p:nvSpPr>
          <p:cNvPr id="2" name="Slide Number Placeholder 1">
            <a:extLst>
              <a:ext uri="{FF2B5EF4-FFF2-40B4-BE49-F238E27FC236}">
                <a16:creationId xmlns:a16="http://schemas.microsoft.com/office/drawing/2014/main" id="{19C0759C-7815-62EE-E606-EBC3C273B189}"/>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2</a:t>
            </a:fld>
            <a:endParaRPr lang="en-AU" dirty="0"/>
          </a:p>
        </p:txBody>
      </p:sp>
    </p:spTree>
    <p:extLst>
      <p:ext uri="{BB962C8B-B14F-4D97-AF65-F5344CB8AC3E}">
        <p14:creationId xmlns:p14="http://schemas.microsoft.com/office/powerpoint/2010/main" val="3648967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9800255-62C7-52FC-7626-3B3FEBADF4CA}"/>
              </a:ext>
            </a:extLst>
          </p:cNvPr>
          <p:cNvSpPr>
            <a:spLocks noGrp="1"/>
          </p:cNvSpPr>
          <p:nvPr>
            <p:ph type="ctrTitle"/>
          </p:nvPr>
        </p:nvSpPr>
        <p:spPr/>
        <p:txBody>
          <a:bodyPr/>
          <a:lstStyle/>
          <a:p>
            <a:r>
              <a:rPr lang="en-AU" dirty="0"/>
              <a:t>Activating prior knowledge</a:t>
            </a:r>
          </a:p>
        </p:txBody>
      </p:sp>
      <p:sp>
        <p:nvSpPr>
          <p:cNvPr id="6" name="Slide Number Placeholder 5">
            <a:extLst>
              <a:ext uri="{FF2B5EF4-FFF2-40B4-BE49-F238E27FC236}">
                <a16:creationId xmlns:a16="http://schemas.microsoft.com/office/drawing/2014/main" id="{91CC9984-1EC5-63F2-1511-A931BD1294B0}"/>
              </a:ext>
            </a:extLst>
          </p:cNvPr>
          <p:cNvSpPr>
            <a:spLocks noGrp="1"/>
          </p:cNvSpPr>
          <p:nvPr>
            <p:ph type="sldNum" sz="quarter" idx="4294967295"/>
          </p:nvPr>
        </p:nvSpPr>
        <p:spPr>
          <a:xfrm>
            <a:off x="11471275" y="6516688"/>
            <a:ext cx="720725" cy="179387"/>
          </a:xfrm>
        </p:spPr>
        <p:txBody>
          <a:bodyPr/>
          <a:lstStyle/>
          <a:p>
            <a:fld id="{10A01DC5-1685-4615-8240-15192985C6A2}" type="slidenum">
              <a:rPr lang="en-AU" smtClean="0"/>
              <a:pPr/>
              <a:t>3</a:t>
            </a:fld>
            <a:endParaRPr lang="en-AU" dirty="0"/>
          </a:p>
        </p:txBody>
      </p:sp>
    </p:spTree>
    <p:extLst>
      <p:ext uri="{BB962C8B-B14F-4D97-AF65-F5344CB8AC3E}">
        <p14:creationId xmlns:p14="http://schemas.microsoft.com/office/powerpoint/2010/main" val="2028193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48BF457-4C25-4E7B-A9E9-66A25363E959}"/>
              </a:ext>
            </a:extLst>
          </p:cNvPr>
          <p:cNvSpPr>
            <a:spLocks noGrp="1"/>
          </p:cNvSpPr>
          <p:nvPr>
            <p:ph type="title"/>
          </p:nvPr>
        </p:nvSpPr>
        <p:spPr>
          <a:xfrm>
            <a:off x="359999" y="360000"/>
            <a:ext cx="11483999" cy="545601"/>
          </a:xfrm>
        </p:spPr>
        <p:txBody>
          <a:bodyPr/>
          <a:lstStyle/>
          <a:p>
            <a:r>
              <a:rPr lang="en-AU" dirty="0"/>
              <a:t>Buy now pay later (1)</a:t>
            </a:r>
          </a:p>
        </p:txBody>
      </p:sp>
      <p:sp>
        <p:nvSpPr>
          <p:cNvPr id="13" name="Text Placeholder 12">
            <a:extLst>
              <a:ext uri="{FF2B5EF4-FFF2-40B4-BE49-F238E27FC236}">
                <a16:creationId xmlns:a16="http://schemas.microsoft.com/office/drawing/2014/main" id="{8AAB25FA-A5B5-093F-A0C9-EAE7963EEB09}"/>
              </a:ext>
            </a:extLst>
          </p:cNvPr>
          <p:cNvSpPr>
            <a:spLocks noGrp="1"/>
          </p:cNvSpPr>
          <p:nvPr>
            <p:ph type="body" sz="quarter" idx="18"/>
          </p:nvPr>
        </p:nvSpPr>
        <p:spPr>
          <a:xfrm>
            <a:off x="360000" y="982520"/>
            <a:ext cx="11483998" cy="356423"/>
          </a:xfrm>
        </p:spPr>
        <p:txBody>
          <a:bodyPr/>
          <a:lstStyle/>
          <a:p>
            <a:r>
              <a:rPr lang="en-AU" dirty="0"/>
              <a:t>Would you rather?</a:t>
            </a:r>
          </a:p>
        </p:txBody>
      </p:sp>
      <p:pic>
        <p:nvPicPr>
          <p:cNvPr id="4" name="Graphic 3">
            <a:extLst>
              <a:ext uri="{FF2B5EF4-FFF2-40B4-BE49-F238E27FC236}">
                <a16:creationId xmlns:a16="http://schemas.microsoft.com/office/drawing/2014/main" id="{132964E0-6667-ECFE-057D-53AD33099C10}"/>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64425" y="790618"/>
            <a:ext cx="4702294" cy="9820721"/>
          </a:xfrm>
          <a:prstGeom prst="rect">
            <a:avLst/>
          </a:prstGeom>
        </p:spPr>
      </p:pic>
      <p:pic>
        <p:nvPicPr>
          <p:cNvPr id="6" name="Graphic 5">
            <a:extLst>
              <a:ext uri="{FF2B5EF4-FFF2-40B4-BE49-F238E27FC236}">
                <a16:creationId xmlns:a16="http://schemas.microsoft.com/office/drawing/2014/main" id="{9182A5D1-E3C8-232E-7D28-E530277053F6}"/>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285897" y="962637"/>
            <a:ext cx="5359763" cy="9476682"/>
          </a:xfrm>
          <a:prstGeom prst="rect">
            <a:avLst/>
          </a:prstGeom>
        </p:spPr>
      </p:pic>
      <p:sp>
        <p:nvSpPr>
          <p:cNvPr id="7" name="TextBox 6">
            <a:extLst>
              <a:ext uri="{FF2B5EF4-FFF2-40B4-BE49-F238E27FC236}">
                <a16:creationId xmlns:a16="http://schemas.microsoft.com/office/drawing/2014/main" id="{3A2CA803-427F-CC0B-071F-3D6D4030A8D5}"/>
              </a:ext>
            </a:extLst>
          </p:cNvPr>
          <p:cNvSpPr txBox="1"/>
          <p:nvPr/>
        </p:nvSpPr>
        <p:spPr>
          <a:xfrm>
            <a:off x="1755441" y="3344339"/>
            <a:ext cx="3889041" cy="2544792"/>
          </a:xfrm>
          <a:prstGeom prst="rect">
            <a:avLst/>
          </a:prstGeom>
          <a:noFill/>
        </p:spPr>
        <p:txBody>
          <a:bodyPr wrap="square" lIns="0" tIns="0" rIns="0" bIns="0" rtlCol="0">
            <a:noAutofit/>
          </a:bodyPr>
          <a:lstStyle/>
          <a:p>
            <a:pPr algn="l">
              <a:lnSpc>
                <a:spcPct val="150000"/>
              </a:lnSpc>
            </a:pPr>
            <a:r>
              <a:rPr lang="en-AU" sz="1800" u="sng" dirty="0" err="1">
                <a:latin typeface="Arial" panose="020B0604020202020204" pitchFamily="34" charset="0"/>
                <a:cs typeface="Arial" panose="020B0604020202020204" pitchFamily="34" charset="0"/>
              </a:rPr>
              <a:t>LaterPay</a:t>
            </a:r>
            <a:endParaRPr lang="en-AU" sz="1800" u="sng" dirty="0">
              <a:latin typeface="Arial" panose="020B0604020202020204" pitchFamily="34" charset="0"/>
              <a:cs typeface="Arial" panose="020B0604020202020204" pitchFamily="34" charset="0"/>
            </a:endParaRPr>
          </a:p>
          <a:p>
            <a:pPr marL="285750" indent="-285750" algn="l">
              <a:lnSpc>
                <a:spcPct val="150000"/>
              </a:lnSpc>
              <a:buFont typeface="Arial" panose="020B0604020202020204" pitchFamily="34" charset="0"/>
              <a:buChar char="•"/>
            </a:pPr>
            <a:r>
              <a:rPr lang="en-AU" sz="1800" dirty="0">
                <a:latin typeface="Arial" panose="020B0604020202020204" pitchFamily="34" charset="0"/>
                <a:cs typeface="Arial" panose="020B0604020202020204" pitchFamily="34" charset="0"/>
              </a:rPr>
              <a:t>Quick set up</a:t>
            </a:r>
          </a:p>
          <a:p>
            <a:pPr marL="285750" indent="-285750">
              <a:lnSpc>
                <a:spcPct val="150000"/>
              </a:lnSpc>
              <a:buFont typeface="Arial" panose="020B0604020202020204" pitchFamily="34" charset="0"/>
              <a:buChar char="•"/>
            </a:pPr>
            <a:r>
              <a:rPr lang="en-AU" sz="1800" dirty="0">
                <a:latin typeface="Arial" panose="020B0604020202020204" pitchFamily="34" charset="0"/>
                <a:cs typeface="Arial" panose="020B0604020202020204" pitchFamily="34" charset="0"/>
              </a:rPr>
              <a:t>Free when you pay on time</a:t>
            </a:r>
          </a:p>
          <a:p>
            <a:pPr marL="285750" indent="-285750" algn="l">
              <a:lnSpc>
                <a:spcPct val="150000"/>
              </a:lnSpc>
              <a:buFont typeface="Arial" panose="020B0604020202020204" pitchFamily="34" charset="0"/>
              <a:buChar char="•"/>
            </a:pPr>
            <a:r>
              <a:rPr lang="en-AU" sz="1800" dirty="0">
                <a:latin typeface="Arial" panose="020B0604020202020204" pitchFamily="34" charset="0"/>
                <a:cs typeface="Arial" panose="020B0604020202020204" pitchFamily="34" charset="0"/>
              </a:rPr>
              <a:t>Smart limits to stop overspending</a:t>
            </a:r>
          </a:p>
          <a:p>
            <a:pPr marL="285750" indent="-285750" algn="l">
              <a:lnSpc>
                <a:spcPct val="150000"/>
              </a:lnSpc>
              <a:buFont typeface="Arial" panose="020B0604020202020204" pitchFamily="34" charset="0"/>
              <a:buChar char="•"/>
            </a:pPr>
            <a:r>
              <a:rPr lang="en-AU" sz="1800" dirty="0">
                <a:latin typeface="Arial" panose="020B0604020202020204" pitchFamily="34" charset="0"/>
                <a:cs typeface="Arial" panose="020B0604020202020204" pitchFamily="34" charset="0"/>
              </a:rPr>
              <a:t>Cap late fees</a:t>
            </a:r>
          </a:p>
          <a:p>
            <a:pPr algn="l"/>
            <a:endParaRPr lang="en-AU" sz="1800" u="sng" dirty="0"/>
          </a:p>
          <a:p>
            <a:pPr algn="l"/>
            <a:endParaRPr lang="en-AU" sz="1800" u="sng" dirty="0"/>
          </a:p>
        </p:txBody>
      </p:sp>
      <p:sp>
        <p:nvSpPr>
          <p:cNvPr id="8" name="TextBox 7">
            <a:extLst>
              <a:ext uri="{FF2B5EF4-FFF2-40B4-BE49-F238E27FC236}">
                <a16:creationId xmlns:a16="http://schemas.microsoft.com/office/drawing/2014/main" id="{DF1F9338-A9EA-46E7-1BAB-E73EEB57C6A8}"/>
              </a:ext>
            </a:extLst>
          </p:cNvPr>
          <p:cNvSpPr txBox="1"/>
          <p:nvPr/>
        </p:nvSpPr>
        <p:spPr>
          <a:xfrm>
            <a:off x="6690642" y="3158235"/>
            <a:ext cx="4723592" cy="2544792"/>
          </a:xfrm>
          <a:prstGeom prst="rect">
            <a:avLst/>
          </a:prstGeom>
          <a:noFill/>
        </p:spPr>
        <p:txBody>
          <a:bodyPr wrap="square" lIns="0" tIns="0" rIns="0" bIns="0" rtlCol="0">
            <a:noAutofit/>
          </a:bodyPr>
          <a:lstStyle/>
          <a:p>
            <a:pPr algn="l">
              <a:lnSpc>
                <a:spcPct val="150000"/>
              </a:lnSpc>
            </a:pPr>
            <a:r>
              <a:rPr lang="en-AU" sz="1800" u="sng" dirty="0" err="1">
                <a:latin typeface="Arial" panose="020B0604020202020204" pitchFamily="34" charset="0"/>
                <a:cs typeface="Arial" panose="020B0604020202020204" pitchFamily="34" charset="0"/>
              </a:rPr>
              <a:t>FuturePay</a:t>
            </a:r>
            <a:endParaRPr lang="en-AU" sz="1800" u="sng" dirty="0">
              <a:latin typeface="Arial" panose="020B0604020202020204" pitchFamily="34" charset="0"/>
              <a:cs typeface="Arial" panose="020B0604020202020204" pitchFamily="34" charset="0"/>
            </a:endParaRPr>
          </a:p>
          <a:p>
            <a:pPr marL="285750" indent="-285750" algn="l">
              <a:lnSpc>
                <a:spcPct val="150000"/>
              </a:lnSpc>
              <a:buFont typeface="Arial" panose="020B0604020202020204" pitchFamily="34" charset="0"/>
              <a:buChar char="•"/>
            </a:pPr>
            <a:r>
              <a:rPr lang="en-AU" sz="1800" dirty="0">
                <a:latin typeface="Arial" panose="020B0604020202020204" pitchFamily="34" charset="0"/>
                <a:cs typeface="Arial" panose="020B0604020202020204" pitchFamily="34" charset="0"/>
              </a:rPr>
              <a:t>Repayment flexibility</a:t>
            </a:r>
          </a:p>
          <a:p>
            <a:pPr marL="285750" indent="-285750" algn="l">
              <a:lnSpc>
                <a:spcPct val="150000"/>
              </a:lnSpc>
              <a:buFont typeface="Arial" panose="020B0604020202020204" pitchFamily="34" charset="0"/>
              <a:buChar char="•"/>
            </a:pPr>
            <a:r>
              <a:rPr lang="en-AU" sz="1800" dirty="0">
                <a:latin typeface="Arial" panose="020B0604020202020204" pitchFamily="34" charset="0"/>
                <a:cs typeface="Arial" panose="020B0604020202020204" pitchFamily="34" charset="0"/>
              </a:rPr>
              <a:t>Pay later, interest free</a:t>
            </a:r>
          </a:p>
          <a:p>
            <a:pPr marL="285750" indent="-285750" algn="l">
              <a:lnSpc>
                <a:spcPct val="150000"/>
              </a:lnSpc>
              <a:buFont typeface="Arial" panose="020B0604020202020204" pitchFamily="34" charset="0"/>
              <a:buChar char="•"/>
            </a:pPr>
            <a:r>
              <a:rPr lang="en-AU" sz="1800" dirty="0">
                <a:latin typeface="Arial" panose="020B0604020202020204" pitchFamily="34" charset="0"/>
                <a:cs typeface="Arial" panose="020B0604020202020204" pitchFamily="34" charset="0"/>
              </a:rPr>
              <a:t>Approval in minutes</a:t>
            </a:r>
          </a:p>
          <a:p>
            <a:pPr marL="285750" indent="-285750">
              <a:lnSpc>
                <a:spcPct val="150000"/>
              </a:lnSpc>
              <a:buFont typeface="Arial" panose="020B0604020202020204" pitchFamily="34" charset="0"/>
              <a:buChar char="•"/>
            </a:pPr>
            <a:r>
              <a:rPr lang="en-AU" sz="1800" dirty="0">
                <a:latin typeface="Arial" panose="020B0604020202020204" pitchFamily="34" charset="0"/>
                <a:cs typeface="Arial" panose="020B0604020202020204" pitchFamily="34" charset="0"/>
              </a:rPr>
              <a:t>Earn instant cash back with reward partners</a:t>
            </a:r>
          </a:p>
        </p:txBody>
      </p:sp>
      <p:sp>
        <p:nvSpPr>
          <p:cNvPr id="3" name="Slide Number Placeholder 2">
            <a:extLst>
              <a:ext uri="{FF2B5EF4-FFF2-40B4-BE49-F238E27FC236}">
                <a16:creationId xmlns:a16="http://schemas.microsoft.com/office/drawing/2014/main" id="{29857EE9-3066-32FD-277A-0349DC739562}"/>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4</a:t>
            </a:fld>
            <a:endParaRPr lang="en-AU" dirty="0"/>
          </a:p>
        </p:txBody>
      </p:sp>
    </p:spTree>
    <p:extLst>
      <p:ext uri="{BB962C8B-B14F-4D97-AF65-F5344CB8AC3E}">
        <p14:creationId xmlns:p14="http://schemas.microsoft.com/office/powerpoint/2010/main" val="2031742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7229B-75E0-C81B-B48D-88B84CC9BCC6}"/>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7FBE020-FECA-8201-7C40-75F989B23C8F}"/>
              </a:ext>
            </a:extLst>
          </p:cNvPr>
          <p:cNvSpPr>
            <a:spLocks noGrp="1"/>
          </p:cNvSpPr>
          <p:nvPr>
            <p:ph type="ctrTitle"/>
          </p:nvPr>
        </p:nvSpPr>
        <p:spPr/>
        <p:txBody>
          <a:bodyPr/>
          <a:lstStyle/>
          <a:p>
            <a:r>
              <a:rPr lang="en-AU"/>
              <a:t>Independent practice</a:t>
            </a:r>
          </a:p>
        </p:txBody>
      </p:sp>
      <p:sp>
        <p:nvSpPr>
          <p:cNvPr id="6" name="Slide Number Placeholder 5">
            <a:extLst>
              <a:ext uri="{FF2B5EF4-FFF2-40B4-BE49-F238E27FC236}">
                <a16:creationId xmlns:a16="http://schemas.microsoft.com/office/drawing/2014/main" id="{F00268D0-F54F-B49F-B331-F7E962B275B1}"/>
              </a:ext>
            </a:extLst>
          </p:cNvPr>
          <p:cNvSpPr>
            <a:spLocks noGrp="1"/>
          </p:cNvSpPr>
          <p:nvPr>
            <p:ph type="sldNum" sz="quarter" idx="4294967295"/>
          </p:nvPr>
        </p:nvSpPr>
        <p:spPr>
          <a:xfrm>
            <a:off x="11471275" y="6516688"/>
            <a:ext cx="720725" cy="179387"/>
          </a:xfrm>
        </p:spPr>
        <p:txBody>
          <a:bodyPr/>
          <a:lstStyle/>
          <a:p>
            <a:fld id="{10A01DC5-1685-4615-8240-15192985C6A2}" type="slidenum">
              <a:rPr lang="en-AU" smtClean="0"/>
              <a:pPr/>
              <a:t>5</a:t>
            </a:fld>
            <a:endParaRPr lang="en-AU"/>
          </a:p>
        </p:txBody>
      </p:sp>
    </p:spTree>
    <p:extLst>
      <p:ext uri="{BB962C8B-B14F-4D97-AF65-F5344CB8AC3E}">
        <p14:creationId xmlns:p14="http://schemas.microsoft.com/office/powerpoint/2010/main" val="2755589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CEF47-D9A8-5E23-5399-B46FC5E5DB20}"/>
            </a:ext>
          </a:extLst>
        </p:cNvPr>
        <p:cNvGrpSpPr/>
        <p:nvPr/>
      </p:nvGrpSpPr>
      <p:grpSpPr>
        <a:xfrm>
          <a:off x="0" y="0"/>
          <a:ext cx="0" cy="0"/>
          <a:chOff x="0" y="0"/>
          <a:chExt cx="0" cy="0"/>
        </a:xfrm>
      </p:grpSpPr>
      <p:sp>
        <p:nvSpPr>
          <p:cNvPr id="11" name="Title 10">
            <a:extLst>
              <a:ext uri="{FF2B5EF4-FFF2-40B4-BE49-F238E27FC236}">
                <a16:creationId xmlns:a16="http://schemas.microsoft.com/office/drawing/2014/main" id="{78B9BD6E-13A7-9FA1-0B42-B1AEE905A0AE}"/>
              </a:ext>
            </a:extLst>
          </p:cNvPr>
          <p:cNvSpPr>
            <a:spLocks noGrp="1"/>
          </p:cNvSpPr>
          <p:nvPr>
            <p:ph type="title"/>
          </p:nvPr>
        </p:nvSpPr>
        <p:spPr/>
        <p:txBody>
          <a:bodyPr/>
          <a:lstStyle/>
          <a:p>
            <a:r>
              <a:rPr lang="en-AU" dirty="0"/>
              <a:t>Buy now pay later (2)</a:t>
            </a:r>
          </a:p>
        </p:txBody>
      </p:sp>
      <p:sp>
        <p:nvSpPr>
          <p:cNvPr id="13" name="Text Placeholder 12">
            <a:extLst>
              <a:ext uri="{FF2B5EF4-FFF2-40B4-BE49-F238E27FC236}">
                <a16:creationId xmlns:a16="http://schemas.microsoft.com/office/drawing/2014/main" id="{D6C8A1D2-2026-5E4B-6FB7-06B4698A3F9C}"/>
              </a:ext>
            </a:extLst>
          </p:cNvPr>
          <p:cNvSpPr>
            <a:spLocks noGrp="1"/>
          </p:cNvSpPr>
          <p:nvPr>
            <p:ph type="body" sz="quarter" idx="18"/>
          </p:nvPr>
        </p:nvSpPr>
        <p:spPr/>
        <p:txBody>
          <a:bodyPr/>
          <a:lstStyle/>
          <a:p>
            <a:r>
              <a:rPr lang="en-AU" dirty="0"/>
              <a:t>Wylie’s financial situation</a:t>
            </a:r>
          </a:p>
        </p:txBody>
      </p:sp>
      <p:sp>
        <p:nvSpPr>
          <p:cNvPr id="2" name="Text Placeholder 1">
            <a:extLst>
              <a:ext uri="{FF2B5EF4-FFF2-40B4-BE49-F238E27FC236}">
                <a16:creationId xmlns:a16="http://schemas.microsoft.com/office/drawing/2014/main" id="{8F5E1D6F-C101-AFD3-0D34-EB4F8CA311AC}"/>
              </a:ext>
            </a:extLst>
          </p:cNvPr>
          <p:cNvSpPr>
            <a:spLocks noGrp="1"/>
          </p:cNvSpPr>
          <p:nvPr>
            <p:ph type="body" sz="quarter" idx="17"/>
          </p:nvPr>
        </p:nvSpPr>
        <p:spPr/>
        <p:txBody>
          <a:bodyPr/>
          <a:lstStyle/>
          <a:p>
            <a:pPr>
              <a:spcBef>
                <a:spcPts val="600"/>
              </a:spcBef>
              <a:spcAft>
                <a:spcPts val="0"/>
              </a:spcAft>
            </a:pPr>
            <a:r>
              <a:rPr lang="en-AU" dirty="0"/>
              <a:t>Wylie uses a </a:t>
            </a:r>
            <a:r>
              <a:rPr lang="en-AU" i="1" dirty="0"/>
              <a:t>buy now, pay later </a:t>
            </a:r>
            <a:r>
              <a:rPr lang="en-AU" dirty="0"/>
              <a:t>payment option to make a purchase of a $100 portable speaker. </a:t>
            </a:r>
          </a:p>
          <a:p>
            <a:pPr>
              <a:spcBef>
                <a:spcPts val="600"/>
              </a:spcBef>
              <a:spcAft>
                <a:spcPts val="0"/>
              </a:spcAft>
            </a:pPr>
            <a:r>
              <a:rPr lang="en-AU" dirty="0"/>
              <a:t>His repayments are split across 4 equal payments over 6 weeks. No interest is charged.</a:t>
            </a:r>
          </a:p>
          <a:p>
            <a:pPr>
              <a:spcBef>
                <a:spcPts val="600"/>
              </a:spcBef>
              <a:spcAft>
                <a:spcPts val="0"/>
              </a:spcAft>
            </a:pPr>
            <a:r>
              <a:rPr lang="en-AU" dirty="0"/>
              <a:t>Wylie misses his final payment and is charged a late fee outlined in the terms of his deal. </a:t>
            </a:r>
          </a:p>
          <a:p>
            <a:pPr>
              <a:spcBef>
                <a:spcPts val="600"/>
              </a:spcBef>
              <a:spcAft>
                <a:spcPts val="0"/>
              </a:spcAft>
            </a:pPr>
            <a:r>
              <a:rPr lang="en-AU" dirty="0"/>
              <a:t>Calculate the total amount that Wylie pays for the portable speaker including the late fee.</a:t>
            </a:r>
          </a:p>
        </p:txBody>
      </p:sp>
      <p:sp>
        <p:nvSpPr>
          <p:cNvPr id="5" name="Text Placeholder 4">
            <a:extLst>
              <a:ext uri="{FF2B5EF4-FFF2-40B4-BE49-F238E27FC236}">
                <a16:creationId xmlns:a16="http://schemas.microsoft.com/office/drawing/2014/main" id="{C0322069-9DEC-4F57-9B30-C51D6BA8E120}"/>
              </a:ext>
            </a:extLst>
          </p:cNvPr>
          <p:cNvSpPr txBox="1">
            <a:spLocks/>
          </p:cNvSpPr>
          <p:nvPr/>
        </p:nvSpPr>
        <p:spPr>
          <a:xfrm>
            <a:off x="359999" y="3865042"/>
            <a:ext cx="11484000" cy="2509879"/>
          </a:xfrm>
          <a:prstGeom prst="roundRect">
            <a:avLst>
              <a:gd name="adj" fmla="val 6187"/>
            </a:avLst>
          </a:prstGeom>
          <a:solidFill>
            <a:schemeClr val="accent1"/>
          </a:solidFill>
        </p:spPr>
        <p:txBody>
          <a:bodyPr vert="horz" lIns="180000" tIns="108000" rIns="180000" bIns="108000" rtlCol="0" anchor="ctr">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600"/>
              </a:spcBef>
              <a:spcAft>
                <a:spcPts val="0"/>
              </a:spcAft>
            </a:pPr>
            <a:r>
              <a:rPr lang="en-AU" u="sng" dirty="0">
                <a:solidFill>
                  <a:schemeClr val="bg1"/>
                </a:solidFill>
              </a:rPr>
              <a:t>Buying on terms promotional deal</a:t>
            </a:r>
          </a:p>
          <a:p>
            <a:pPr>
              <a:spcBef>
                <a:spcPts val="600"/>
              </a:spcBef>
              <a:spcAft>
                <a:spcPts val="0"/>
              </a:spcAft>
            </a:pPr>
            <a:r>
              <a:rPr lang="en-AU" dirty="0">
                <a:solidFill>
                  <a:schemeClr val="bg1"/>
                </a:solidFill>
              </a:rPr>
              <a:t>Wylie had the option to pay for the $100 portable speaker by paying:</a:t>
            </a:r>
          </a:p>
          <a:p>
            <a:pPr marL="342900" indent="-342900">
              <a:spcBef>
                <a:spcPts val="600"/>
              </a:spcBef>
              <a:spcAft>
                <a:spcPts val="0"/>
              </a:spcAft>
              <a:buFont typeface="Arial" panose="020B0604020202020204" pitchFamily="34" charset="0"/>
              <a:buChar char="•"/>
            </a:pPr>
            <a:r>
              <a:rPr lang="en-AU" dirty="0">
                <a:solidFill>
                  <a:schemeClr val="bg1"/>
                </a:solidFill>
              </a:rPr>
              <a:t>a 10% deposit </a:t>
            </a:r>
          </a:p>
          <a:p>
            <a:pPr marL="342900" indent="-342900">
              <a:spcBef>
                <a:spcPts val="600"/>
              </a:spcBef>
              <a:spcAft>
                <a:spcPts val="0"/>
              </a:spcAft>
              <a:buFont typeface="Arial" panose="020B0604020202020204" pitchFamily="34" charset="0"/>
              <a:buChar char="•"/>
            </a:pPr>
            <a:r>
              <a:rPr lang="en-AU" dirty="0">
                <a:solidFill>
                  <a:schemeClr val="bg1"/>
                </a:solidFill>
              </a:rPr>
              <a:t>8 weekly payments of $13.</a:t>
            </a:r>
          </a:p>
        </p:txBody>
      </p:sp>
      <p:sp>
        <p:nvSpPr>
          <p:cNvPr id="3" name="Slide Number Placeholder 2">
            <a:extLst>
              <a:ext uri="{FF2B5EF4-FFF2-40B4-BE49-F238E27FC236}">
                <a16:creationId xmlns:a16="http://schemas.microsoft.com/office/drawing/2014/main" id="{8C5DE842-E641-91FD-84FC-31841CDAFEEA}"/>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6</a:t>
            </a:fld>
            <a:endParaRPr lang="en-AU" dirty="0"/>
          </a:p>
        </p:txBody>
      </p:sp>
    </p:spTree>
    <p:extLst>
      <p:ext uri="{BB962C8B-B14F-4D97-AF65-F5344CB8AC3E}">
        <p14:creationId xmlns:p14="http://schemas.microsoft.com/office/powerpoint/2010/main" val="430493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A8966FD-9600-3EC7-EF10-06492353388E}"/>
              </a:ext>
            </a:extLst>
          </p:cNvPr>
          <p:cNvSpPr>
            <a:spLocks noGrp="1"/>
          </p:cNvSpPr>
          <p:nvPr>
            <p:ph type="title"/>
          </p:nvPr>
        </p:nvSpPr>
        <p:spPr/>
        <p:txBody>
          <a:bodyPr/>
          <a:lstStyle/>
          <a:p>
            <a:r>
              <a:rPr lang="en-AU" dirty="0">
                <a:latin typeface="+mj-lt"/>
              </a:rPr>
              <a:t>References</a:t>
            </a:r>
          </a:p>
        </p:txBody>
      </p:sp>
      <p:sp>
        <p:nvSpPr>
          <p:cNvPr id="6" name="TextBox 5">
            <a:extLst>
              <a:ext uri="{FF2B5EF4-FFF2-40B4-BE49-F238E27FC236}">
                <a16:creationId xmlns:a16="http://schemas.microsoft.com/office/drawing/2014/main" id="{EABCE76F-41B1-7EE2-14F1-DC744150DE0C}"/>
              </a:ext>
            </a:extLst>
          </p:cNvPr>
          <p:cNvSpPr txBox="1"/>
          <p:nvPr/>
        </p:nvSpPr>
        <p:spPr>
          <a:xfrm>
            <a:off x="335826" y="1397263"/>
            <a:ext cx="11471999" cy="1597297"/>
          </a:xfrm>
          <a:prstGeom prst="rect">
            <a:avLst/>
          </a:prstGeom>
          <a:noFill/>
        </p:spPr>
        <p:txBody>
          <a:bodyPr wrap="square">
            <a:spAutoFit/>
          </a:bodyPr>
          <a:lstStyle/>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ea typeface="+mn-ea"/>
                <a:cs typeface="+mn-cs"/>
              </a:rPr>
              <a:t>This presentation contains NSW Curriculum and syllabus content. The NSW Curriculum is developed by the NSW Education Standards Authority. This content is prepared by NESA for and on behalf of the Crown in the right of the State of New South Wales. The material is protected by Crown copyright.</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ea typeface="+mn-ea"/>
                <a:cs typeface="+mn-cs"/>
              </a:rPr>
              <a:t>Please refer to the NESA Copyright Disclaimer for more information </a:t>
            </a:r>
            <a:r>
              <a:rPr kumimoji="0" lang="en-AU" sz="1200" b="0" i="0" u="none" strike="noStrike" kern="1200" cap="none" spc="0" normalizeH="0" baseline="0" noProof="0" dirty="0">
                <a:ln>
                  <a:noFill/>
                </a:ln>
                <a:solidFill>
                  <a:srgbClr val="CBEDFD"/>
                </a:solidFill>
                <a:effectLst/>
                <a:uLnTx/>
                <a:uFillTx/>
                <a:ea typeface="+mn-ea"/>
                <a:cs typeface="+mn-cs"/>
                <a:hlinkClick r:id="rId3">
                  <a:extLst>
                    <a:ext uri="{A12FA001-AC4F-418D-AE19-62706E023703}">
                      <ahyp:hlinkClr xmlns:ahyp="http://schemas.microsoft.com/office/drawing/2018/hyperlinkcolor" val="tx"/>
                    </a:ext>
                  </a:extLst>
                </a:hlinkClick>
              </a:rPr>
              <a:t>https://educationstandards.nsw.edu.au/wps/portal/nesa/mini-footer/copyright</a:t>
            </a:r>
            <a:r>
              <a:rPr kumimoji="0" lang="en-AU" sz="1200" b="0" i="0" u="none" strike="noStrike" kern="1200" cap="none" spc="0" normalizeH="0" baseline="0" noProof="0" dirty="0">
                <a:ln>
                  <a:noFill/>
                </a:ln>
                <a:solidFill>
                  <a:srgbClr val="FFFFFF"/>
                </a:solidFill>
                <a:effectLst/>
                <a:uLnTx/>
                <a:uFillTx/>
                <a:ea typeface="+mn-ea"/>
                <a:cs typeface="+mn-cs"/>
              </a:rPr>
              <a:t>. </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ea typeface="+mn-ea"/>
                <a:cs typeface="+mn-cs"/>
              </a:rPr>
              <a:t>NESA holds the only official and up-to-date versions of the NSW Curriculum and syllabus documents. Please visit the NSW Education Standards Authority (NESA) website </a:t>
            </a:r>
            <a:r>
              <a:rPr kumimoji="0" lang="en-AU" sz="1200" b="0" i="0" u="none" strike="noStrike" kern="1200" cap="none" spc="0" normalizeH="0" baseline="0" noProof="0" dirty="0">
                <a:ln>
                  <a:noFill/>
                </a:ln>
                <a:solidFill>
                  <a:srgbClr val="CBEDFD"/>
                </a:solidFill>
                <a:effectLst/>
                <a:uLnTx/>
                <a:uFillTx/>
                <a:ea typeface="+mn-ea"/>
                <a:cs typeface="+mn-cs"/>
                <a:hlinkClick r:id="rId4">
                  <a:extLst>
                    <a:ext uri="{A12FA001-AC4F-418D-AE19-62706E023703}">
                      <ahyp:hlinkClr xmlns:ahyp="http://schemas.microsoft.com/office/drawing/2018/hyperlinkcolor" val="tx"/>
                    </a:ext>
                  </a:extLst>
                </a:hlinkClick>
              </a:rPr>
              <a:t>https://educationstandards.nsw.edu.au/wps/portal/nesa/home</a:t>
            </a:r>
            <a:r>
              <a:rPr kumimoji="0" lang="en-AU" sz="1200" b="0" i="0" u="none" strike="noStrike" kern="1200" cap="none" spc="0" normalizeH="0" baseline="0" noProof="0" dirty="0">
                <a:ln>
                  <a:noFill/>
                </a:ln>
                <a:solidFill>
                  <a:srgbClr val="CBEDFD"/>
                </a:solidFill>
                <a:effectLst/>
                <a:uLnTx/>
                <a:uFillTx/>
                <a:ea typeface="+mn-ea"/>
                <a:cs typeface="+mn-cs"/>
              </a:rPr>
              <a:t> </a:t>
            </a:r>
            <a:r>
              <a:rPr kumimoji="0" lang="en-AU" sz="1200" b="0" i="0" u="none" strike="noStrike" kern="1200" cap="none" spc="0" normalizeH="0" baseline="0" noProof="0" dirty="0">
                <a:ln>
                  <a:noFill/>
                </a:ln>
                <a:solidFill>
                  <a:srgbClr val="FFFFFF"/>
                </a:solidFill>
                <a:effectLst/>
                <a:uLnTx/>
                <a:uFillTx/>
                <a:ea typeface="+mn-ea"/>
                <a:cs typeface="+mn-cs"/>
              </a:rPr>
              <a:t>and the NSW Curriculum website </a:t>
            </a:r>
            <a:r>
              <a:rPr kumimoji="0" lang="en-AU" sz="1200" b="0" i="0" u="none" strike="noStrike" kern="1200" cap="none" spc="0" normalizeH="0" baseline="0" noProof="0" dirty="0">
                <a:ln>
                  <a:noFill/>
                </a:ln>
                <a:solidFill>
                  <a:srgbClr val="CBEDFD"/>
                </a:solidFill>
                <a:effectLst/>
                <a:uLnTx/>
                <a:uFillTx/>
                <a:ea typeface="+mn-ea"/>
                <a:cs typeface="+mn-cs"/>
                <a:hlinkClick r:id="rId5">
                  <a:extLst>
                    <a:ext uri="{A12FA001-AC4F-418D-AE19-62706E023703}">
                      <ahyp:hlinkClr xmlns:ahyp="http://schemas.microsoft.com/office/drawing/2018/hyperlinkcolor" val="tx"/>
                    </a:ext>
                  </a:extLst>
                </a:hlinkClick>
              </a:rPr>
              <a:t>https://curriculum.nsw.edu.au</a:t>
            </a:r>
            <a:r>
              <a:rPr kumimoji="0" lang="en-AU" sz="1200" b="0" i="0" u="none" strike="noStrike" kern="1200" cap="none" spc="0" normalizeH="0" baseline="0" noProof="0" dirty="0">
                <a:ln>
                  <a:noFill/>
                </a:ln>
                <a:solidFill>
                  <a:srgbClr val="FFFFFF"/>
                </a:solidFill>
                <a:effectLst/>
                <a:uLnTx/>
                <a:uFillTx/>
                <a:ea typeface="+mn-ea"/>
                <a:cs typeface="+mn-cs"/>
              </a:rPr>
              <a:t>.</a:t>
            </a:r>
          </a:p>
        </p:txBody>
      </p:sp>
      <p:sp>
        <p:nvSpPr>
          <p:cNvPr id="4" name="Content Placeholder 3">
            <a:extLst>
              <a:ext uri="{FF2B5EF4-FFF2-40B4-BE49-F238E27FC236}">
                <a16:creationId xmlns:a16="http://schemas.microsoft.com/office/drawing/2014/main" id="{B7C07B50-96D9-2E35-E2CE-3139F6377F08}"/>
              </a:ext>
            </a:extLst>
          </p:cNvPr>
          <p:cNvSpPr>
            <a:spLocks noGrp="1"/>
          </p:cNvSpPr>
          <p:nvPr>
            <p:ph idx="1"/>
          </p:nvPr>
        </p:nvSpPr>
        <p:spPr/>
        <p:txBody>
          <a:bodyPr/>
          <a:lstStyle/>
          <a:p>
            <a:pPr>
              <a:lnSpc>
                <a:spcPct val="150000"/>
              </a:lnSpc>
              <a:spcBef>
                <a:spcPts val="1200"/>
              </a:spcBef>
              <a:spcAft>
                <a:spcPts val="600"/>
              </a:spcAft>
            </a:pPr>
            <a:r>
              <a:rPr lang="en-AU" u="sng" dirty="0">
                <a:solidFill>
                  <a:srgbClr val="2F5496"/>
                </a:solidFill>
                <a:effectLst/>
                <a:latin typeface="Arial" panose="020B0604020202020204" pitchFamily="34" charset="0"/>
                <a:ea typeface="Calibri" panose="020F0502020204030204" pitchFamily="34" charset="0"/>
                <a:hlinkClick r:id="rId6"/>
              </a:rPr>
              <a:t>Mathematics Standard Stage 6 Syllabus </a:t>
            </a:r>
            <a:r>
              <a:rPr lang="en-AU" dirty="0">
                <a:effectLst/>
                <a:latin typeface="Arial" panose="020B0604020202020204" pitchFamily="34" charset="0"/>
                <a:ea typeface="Calibri" panose="020F0502020204030204" pitchFamily="34" charset="0"/>
              </a:rPr>
              <a:t>© NSW Education Standards Authority (NESA) for and on behalf of the Crown in right of the State of New South Wales, 2024.</a:t>
            </a:r>
          </a:p>
        </p:txBody>
      </p:sp>
      <p:sp>
        <p:nvSpPr>
          <p:cNvPr id="2" name="Slide Number Placeholder 1">
            <a:extLst>
              <a:ext uri="{FF2B5EF4-FFF2-40B4-BE49-F238E27FC236}">
                <a16:creationId xmlns:a16="http://schemas.microsoft.com/office/drawing/2014/main" id="{48223418-AC99-D403-B6BA-7F5E5111A87A}"/>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7</a:t>
            </a:fld>
            <a:endParaRPr lang="en-AU" dirty="0"/>
          </a:p>
        </p:txBody>
      </p:sp>
    </p:spTree>
    <p:extLst>
      <p:ext uri="{BB962C8B-B14F-4D97-AF65-F5344CB8AC3E}">
        <p14:creationId xmlns:p14="http://schemas.microsoft.com/office/powerpoint/2010/main" val="3815670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146F84-0A22-2DEF-978C-013AB2B0CDA6}"/>
              </a:ext>
            </a:extLst>
          </p:cNvPr>
          <p:cNvSpPr>
            <a:spLocks noGrp="1"/>
          </p:cNvSpPr>
          <p:nvPr>
            <p:ph type="title"/>
          </p:nvPr>
        </p:nvSpPr>
        <p:spPr>
          <a:xfrm>
            <a:off x="360000" y="360000"/>
            <a:ext cx="10080000" cy="537467"/>
          </a:xfrm>
        </p:spPr>
        <p:txBody>
          <a:bodyPr/>
          <a:lstStyle/>
          <a:p>
            <a:r>
              <a:rPr lang="en-AU" dirty="0"/>
              <a:t>Copyright</a:t>
            </a:r>
          </a:p>
        </p:txBody>
      </p:sp>
      <p:sp>
        <p:nvSpPr>
          <p:cNvPr id="7" name="Text Placeholder 6">
            <a:extLst>
              <a:ext uri="{FF2B5EF4-FFF2-40B4-BE49-F238E27FC236}">
                <a16:creationId xmlns:a16="http://schemas.microsoft.com/office/drawing/2014/main" id="{E762E711-B51D-9854-C2DD-A164FE59F882}"/>
              </a:ext>
            </a:extLst>
          </p:cNvPr>
          <p:cNvSpPr>
            <a:spLocks noGrp="1"/>
          </p:cNvSpPr>
          <p:nvPr>
            <p:ph type="body" sz="quarter" idx="18"/>
          </p:nvPr>
        </p:nvSpPr>
        <p:spPr/>
        <p:txBody>
          <a:bodyPr/>
          <a:lstStyle/>
          <a:p>
            <a:r>
              <a:rPr lang="en-AU" dirty="0">
                <a:latin typeface="Public Sans Light" pitchFamily="2" charset="0"/>
              </a:rPr>
              <a:t>© </a:t>
            </a:r>
            <a:r>
              <a:rPr lang="en-AU" dirty="0"/>
              <a:t>State of New South Wales (Department of Education), 2024</a:t>
            </a:r>
          </a:p>
        </p:txBody>
      </p:sp>
      <p:sp>
        <p:nvSpPr>
          <p:cNvPr id="8" name="TextBox 7">
            <a:extLst>
              <a:ext uri="{FF2B5EF4-FFF2-40B4-BE49-F238E27FC236}">
                <a16:creationId xmlns:a16="http://schemas.microsoft.com/office/drawing/2014/main" id="{F70BB973-8437-BE43-4C71-6089E7F934FA}"/>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dirty="0">
                <a:solidFill>
                  <a:schemeClr val="bg1"/>
                </a:solidFill>
              </a:rPr>
              <a:t>The copyright material published in this resource is subject to the </a:t>
            </a:r>
            <a:r>
              <a:rPr lang="en-AU" sz="1200" i="1" dirty="0">
                <a:solidFill>
                  <a:schemeClr val="bg1"/>
                </a:solidFill>
              </a:rPr>
              <a:t>Copyright Act 1968</a:t>
            </a:r>
            <a:r>
              <a:rPr lang="en-AU" sz="1200" dirty="0">
                <a:solidFill>
                  <a:schemeClr val="bg1"/>
                </a:solidFill>
              </a:rPr>
              <a:t> (Cth) and is owned by the NSW Department of Education or, where indicated, by a party other than the NSW Department of Education (third-party material).</a:t>
            </a:r>
          </a:p>
          <a:p>
            <a:pPr algn="l">
              <a:lnSpc>
                <a:spcPct val="150000"/>
              </a:lnSpc>
              <a:spcAft>
                <a:spcPts val="600"/>
              </a:spcAft>
            </a:pPr>
            <a:r>
              <a:rPr lang="en-AU" sz="1200" dirty="0">
                <a:solidFill>
                  <a:schemeClr val="bg1"/>
                </a:solidFill>
              </a:rPr>
              <a:t>Copyright material available in this resource and owned by the NSW Department of Education is licensed under a </a:t>
            </a:r>
            <a:r>
              <a:rPr lang="en-AU" sz="1200" dirty="0">
                <a:solidFill>
                  <a:schemeClr val="accent4"/>
                </a:solidFill>
                <a:hlinkClick r:id="rId2">
                  <a:extLst>
                    <a:ext uri="{A12FA001-AC4F-418D-AE19-62706E023703}">
                      <ahyp:hlinkClr xmlns:ahyp="http://schemas.microsoft.com/office/drawing/2018/hyperlinkcolor" val="tx"/>
                    </a:ext>
                  </a:extLst>
                </a:hlinkClick>
              </a:rPr>
              <a:t>Creative Commons Attribution 4.0 International (CC BY 4.0) licence</a:t>
            </a:r>
            <a:r>
              <a:rPr lang="en-AU" sz="1200" dirty="0">
                <a:solidFill>
                  <a:schemeClr val="bg1"/>
                </a:solidFill>
              </a:rPr>
              <a:t>.</a:t>
            </a:r>
          </a:p>
          <a:p>
            <a:pPr algn="l">
              <a:lnSpc>
                <a:spcPct val="150000"/>
              </a:lnSpc>
              <a:spcAft>
                <a:spcPts val="600"/>
              </a:spcAft>
            </a:pPr>
            <a:r>
              <a:rPr lang="en-AU" sz="1200" dirty="0">
                <a:solidFill>
                  <a:schemeClr val="bg1"/>
                </a:solidFill>
              </a:rPr>
              <a:t>This licence allows you to share and adapt the material for any purpose, even commercially.</a:t>
            </a:r>
          </a:p>
          <a:p>
            <a:pPr algn="l">
              <a:lnSpc>
                <a:spcPct val="150000"/>
              </a:lnSpc>
              <a:spcAft>
                <a:spcPts val="600"/>
              </a:spcAft>
            </a:pPr>
            <a:r>
              <a:rPr lang="en-AU" sz="1200" dirty="0">
                <a:solidFill>
                  <a:schemeClr val="bg1"/>
                </a:solidFill>
              </a:rPr>
              <a:t>Attribution should be given to </a:t>
            </a:r>
            <a:r>
              <a:rPr lang="en-AU" sz="1200" dirty="0">
                <a:solidFill>
                  <a:schemeClr val="bg1"/>
                </a:solidFill>
                <a:latin typeface="Public Sans Light" pitchFamily="2" charset="0"/>
              </a:rPr>
              <a:t>© </a:t>
            </a:r>
            <a:r>
              <a:rPr lang="en-AU" sz="1200" dirty="0">
                <a:solidFill>
                  <a:schemeClr val="bg1"/>
                </a:solidFill>
              </a:rPr>
              <a:t>State of New South Wales (Department of Education), 2024.</a:t>
            </a:r>
          </a:p>
          <a:p>
            <a:pPr algn="l">
              <a:lnSpc>
                <a:spcPct val="150000"/>
              </a:lnSpc>
            </a:pPr>
            <a:r>
              <a:rPr lang="en-AU" sz="1200" dirty="0">
                <a:solidFill>
                  <a:schemeClr val="bg1"/>
                </a:solidFill>
              </a:rPr>
              <a:t>Material in this resource not available under a Creative Commons licence:</a:t>
            </a:r>
          </a:p>
          <a:p>
            <a:pPr marL="171450" indent="-171450" algn="l">
              <a:lnSpc>
                <a:spcPct val="150000"/>
              </a:lnSpc>
              <a:buFont typeface="Arial" panose="020B0604020202020204" pitchFamily="34" charset="0"/>
              <a:buChar char="•"/>
            </a:pPr>
            <a:r>
              <a:rPr lang="en-AU" sz="1200" dirty="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dirty="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dirty="0">
                <a:solidFill>
                  <a:schemeClr val="bg1"/>
                </a:solidFill>
                <a:latin typeface="+mj-lt"/>
              </a:rPr>
              <a:t>Links to third-party material and websites</a:t>
            </a:r>
          </a:p>
          <a:p>
            <a:pPr marL="171450" indent="-171450" algn="l">
              <a:lnSpc>
                <a:spcPct val="150000"/>
              </a:lnSpc>
              <a:spcAft>
                <a:spcPts val="600"/>
              </a:spcAft>
              <a:buFont typeface="Arial" panose="020B0604020202020204" pitchFamily="34" charset="0"/>
              <a:buChar char="•"/>
            </a:pPr>
            <a:r>
              <a:rPr lang="en-AU" sz="1200" dirty="0">
                <a:solidFill>
                  <a:schemeClr val="bg1"/>
                </a:solidFill>
                <a:latin typeface="+mj-lt"/>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marL="171450" indent="-171450" algn="l">
              <a:lnSpc>
                <a:spcPct val="150000"/>
              </a:lnSpc>
              <a:spcAft>
                <a:spcPts val="600"/>
              </a:spcAft>
              <a:buFont typeface="Arial" panose="020B0604020202020204" pitchFamily="34" charset="0"/>
              <a:buChar char="•"/>
            </a:pPr>
            <a:r>
              <a:rPr lang="en-AU" sz="1200" dirty="0">
                <a:solidFill>
                  <a:schemeClr val="bg1"/>
                </a:solidFill>
                <a:latin typeface="+mj-lt"/>
              </a:rPr>
              <a:t>If you use the links provided in this document to access a third party’s website, you acknowledge that the terms of use, including licence terms set out on the third-party’s website apply to the use which may be made of the materials on that third-party website or where permitted by the Copyright Act 1968 (Cth). The department accepts no responsibility for content on third-party websites. </a:t>
            </a:r>
          </a:p>
        </p:txBody>
      </p:sp>
      <p:sp>
        <p:nvSpPr>
          <p:cNvPr id="2" name="Slide Number Placeholder 1">
            <a:extLst>
              <a:ext uri="{FF2B5EF4-FFF2-40B4-BE49-F238E27FC236}">
                <a16:creationId xmlns:a16="http://schemas.microsoft.com/office/drawing/2014/main" id="{0303DFE7-8ED6-8289-3C7A-37260EDA32BA}"/>
              </a:ext>
              <a:ext uri="{C183D7F6-B498-43B3-948B-1728B52AA6E4}">
                <adec:decorative xmlns:adec="http://schemas.microsoft.com/office/drawing/2017/decorative" val="1"/>
              </a:ext>
            </a:extLst>
          </p:cNvPr>
          <p:cNvSpPr>
            <a:spLocks noGrp="1"/>
          </p:cNvSpPr>
          <p:nvPr>
            <p:ph type="sldNum" sz="quarter" idx="12"/>
          </p:nvPr>
        </p:nvSpPr>
        <p:spPr>
          <a:xfrm>
            <a:off x="11124000" y="6516000"/>
            <a:ext cx="720000" cy="180000"/>
          </a:xfrm>
        </p:spPr>
        <p:txBody>
          <a:bodyPr/>
          <a:lstStyle/>
          <a:p>
            <a:fld id="{10A01DC5-1685-4615-8240-15192985C6A2}" type="slidenum">
              <a:rPr lang="en-AU" smtClean="0"/>
              <a:pPr/>
              <a:t>8</a:t>
            </a:fld>
            <a:endParaRPr lang="en-AU" dirty="0"/>
          </a:p>
        </p:txBody>
      </p:sp>
    </p:spTree>
    <p:extLst>
      <p:ext uri="{BB962C8B-B14F-4D97-AF65-F5344CB8AC3E}">
        <p14:creationId xmlns:p14="http://schemas.microsoft.com/office/powerpoint/2010/main" val="3820411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NSW Gov PPT">
      <a:majorFont>
        <a:latin typeface="Public Sans"/>
        <a:ea typeface=""/>
        <a:cs typeface=""/>
      </a:majorFont>
      <a:minorFont>
        <a:latin typeface="Public Sans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CSL student template 2025" id="{970D8748-EEF6-43B9-9857-2488C1CC9476}" vid="{E91EF28A-0CB2-40DB-81A3-D9C4FA146CC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855</Words>
  <Application>Microsoft Office PowerPoint</Application>
  <PresentationFormat>Widescreen</PresentationFormat>
  <Paragraphs>67</Paragraphs>
  <Slides>8</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Public Sans Light</vt:lpstr>
      <vt:lpstr>Public Sans</vt:lpstr>
      <vt:lpstr>Calibri</vt:lpstr>
      <vt:lpstr>Arial</vt:lpstr>
      <vt:lpstr>Times New Roman</vt:lpstr>
      <vt:lpstr>NSWG Corporate</vt:lpstr>
      <vt:lpstr>Buy now, pay later</vt:lpstr>
      <vt:lpstr>Learning intentions and success criteria</vt:lpstr>
      <vt:lpstr>Activating prior knowledge</vt:lpstr>
      <vt:lpstr>Buy now pay later (1)</vt:lpstr>
      <vt:lpstr>Independent practice</vt:lpstr>
      <vt:lpstr>Buy now pay later (2)</vt:lpstr>
      <vt:lpstr>References</vt:lpstr>
      <vt:lpstr>Copyright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Buy now, pay later</dc:title>
  <dc:subject/>
  <dc:creator>NSW Department of Education</dc:creator>
  <cp:keywords/>
  <dc:description/>
  <cp:lastModifiedBy/>
  <cp:revision>1</cp:revision>
  <dcterms:created xsi:type="dcterms:W3CDTF">2025-10-01T04:12:32Z</dcterms:created>
  <dcterms:modified xsi:type="dcterms:W3CDTF">2025-10-01T04:12:40Z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2025-10-01T04:12:40Z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e7a1c456-aead-47d0-b481-812f02bdb2cc</vt:lpwstr>
  </property>
  <property fmtid="{D5CDD505-2E9C-101B-9397-08002B2CF9AE}" pid="8" name="MSIP_Label_b603dfd7-d93a-4381-a340-2995d8282205_ContentBits">
    <vt:lpwstr>0</vt:lpwstr>
  </property>
  <property fmtid="{D5CDD505-2E9C-101B-9397-08002B2CF9AE}" pid="9" name="MSIP_Label_b603dfd7-d93a-4381-a340-2995d8282205_Tag">
    <vt:lpwstr>10, 3, 0, 1</vt:lpwstr>
  </property>
</Properties>
</file>