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p:sldMasterIdLst>
    <p:sldMasterId id="2147483660" r:id="rId1"/>
  </p:sldMasterIdLst>
  <p:notesMasterIdLst>
    <p:notesMasterId r:id="rId15"/>
  </p:notesMasterIdLst>
  <p:handoutMasterIdLst>
    <p:handoutMasterId r:id="rId16"/>
  </p:handoutMasterIdLst>
  <p:sldIdLst>
    <p:sldId id="26505" r:id="rId2"/>
    <p:sldId id="26383" r:id="rId3"/>
    <p:sldId id="271" r:id="rId4"/>
    <p:sldId id="289" r:id="rId5"/>
    <p:sldId id="26506" r:id="rId6"/>
    <p:sldId id="26507" r:id="rId7"/>
    <p:sldId id="26513" r:id="rId8"/>
    <p:sldId id="26514" r:id="rId9"/>
    <p:sldId id="26515" r:id="rId10"/>
    <p:sldId id="26517" r:id="rId11"/>
    <p:sldId id="26516" r:id="rId12"/>
    <p:sldId id="360" r:id="rId13"/>
    <p:sldId id="361" r:id="rId14"/>
  </p:sldIdLst>
  <p:sldSz cx="12192000" cy="6858000"/>
  <p:notesSz cx="6858000" cy="9144000"/>
  <p:embeddedFontLst>
    <p:embeddedFont>
      <p:font typeface="Cambria Math" panose="02040503050406030204" pitchFamily="18" charset="0"/>
      <p:regular r:id="rId17"/>
    </p:embeddedFont>
    <p:embeddedFont>
      <p:font typeface="Public Sans" pitchFamily="2" charset="0"/>
      <p:regular r:id="rId18"/>
      <p:bold r:id="rId19"/>
      <p:italic r:id="rId20"/>
      <p:boldItalic r:id="rId21"/>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1458"/>
    <a:srgbClr val="00ACC2"/>
    <a:srgbClr val="64BB47"/>
    <a:srgbClr val="E5F7FC"/>
    <a:srgbClr val="FBDBE7"/>
    <a:srgbClr val="FFFFFF"/>
    <a:srgbClr val="EDF9E0"/>
    <a:srgbClr val="63E2EF"/>
    <a:srgbClr val="00296C"/>
    <a:srgbClr val="146C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4018AE-5634-4A58-846E-66A210A3DAC2}" v="297" dt="2025-08-05T00:07:32.767"/>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00"/>
    <p:restoredTop sz="94673"/>
  </p:normalViewPr>
  <p:slideViewPr>
    <p:cSldViewPr snapToGrid="0">
      <p:cViewPr varScale="1">
        <p:scale>
          <a:sx n="101" d="100"/>
          <a:sy n="101" d="100"/>
        </p:scale>
        <p:origin x="204" y="68"/>
      </p:cViewPr>
      <p:guideLst>
        <p:guide orient="horz" pos="2160"/>
        <p:guide pos="3863"/>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1/10/2025</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1/10/2025</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1pPr>
    <a:lvl2pPr marL="609585"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2pPr>
    <a:lvl3pPr marL="121917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3pPr>
    <a:lvl4pPr marL="1828754"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4pPr>
    <a:lvl5pPr marL="2438339"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aitsl.edu.au/docs/default-source/feedback/aitsl-learning-intentions-and-success-criteria-strategy.pdf?sfvrsn=382dec3c_2" TargetMode="External"/><Relationship Id="rId2" Type="http://schemas.openxmlformats.org/officeDocument/2006/relationships/slide" Target="../slides/slide2.xml"/><Relationship Id="rId1" Type="http://schemas.openxmlformats.org/officeDocument/2006/relationships/notesMaster" Target="../notesMasters/notesMaster1.xml"/><Relationship Id="rId5" Type="http://schemas.openxmlformats.org/officeDocument/2006/relationships/hyperlink" Target="https://education.nsw.gov.au/teaching-and-learning/curriculum/explicit-teaching/explicit-teaching-strategies/sharing-success-criteria" TargetMode="External"/><Relationship Id="rId4" Type="http://schemas.openxmlformats.org/officeDocument/2006/relationships/hyperlink" Target="https://education.nsw.gov.au/teaching-and-learning/curriculum/explicit-teaching/explicit-teaching-strategies/sharing-learning-intentions"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a:p>
        </p:txBody>
      </p:sp>
    </p:spTree>
    <p:extLst>
      <p:ext uri="{BB962C8B-B14F-4D97-AF65-F5344CB8AC3E}">
        <p14:creationId xmlns:p14="http://schemas.microsoft.com/office/powerpoint/2010/main" val="30088131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latin typeface="Arial" panose="020B0604020202020204" pitchFamily="34" charset="0"/>
                <a:cs typeface="Arial" panose="020B0604020202020204" pitchFamily="34" charset="0"/>
              </a:rPr>
              <a:t>Notes for teachers:</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Learning intentions and success criteria are best co-constructed with students. Adapt the learning intention as required and add matching success criteria.</a:t>
            </a:r>
          </a:p>
          <a:p>
            <a:pPr marL="171450" indent="-171450">
              <a:buFont typeface="Arial"/>
              <a:buChar char="•"/>
            </a:pPr>
            <a:r>
              <a:rPr lang="en-AU" dirty="0">
                <a:latin typeface="Arial" panose="020B0604020202020204" pitchFamily="34" charset="0"/>
                <a:cs typeface="Arial" panose="020B0604020202020204" pitchFamily="34" charset="0"/>
              </a:rPr>
              <a:t>For more information See ⁠</a:t>
            </a:r>
            <a:r>
              <a:rPr lang="en-AU" dirty="0">
                <a:latin typeface="Arial" panose="020B0604020202020204" pitchFamily="34" charset="0"/>
                <a:cs typeface="Arial" panose="020B0604020202020204" pitchFamily="34" charset="0"/>
                <a:hlinkClick r:id="rId3" tooltip="https://www.aitsl.edu.au/docs/default-source/feedback/aitsl-learning-intentions-and-success-criteria-strategy.pdf?sfvrsn=382dec3c_2"/>
              </a:rPr>
              <a:t>AITSL</a:t>
            </a:r>
            <a:r>
              <a:rPr lang="en-AU" dirty="0">
                <a:latin typeface="Arial" panose="020B0604020202020204" pitchFamily="34" charset="0"/>
                <a:cs typeface="Arial" panose="020B0604020202020204" pitchFamily="34" charset="0"/>
              </a:rPr>
              <a:t> or the NSW Department of Education explicit teaching strategies, ⁠</a:t>
            </a:r>
            <a:r>
              <a:rPr lang="en-AU" dirty="0">
                <a:latin typeface="Arial" panose="020B0604020202020204" pitchFamily="34" charset="0"/>
                <a:cs typeface="Arial" panose="020B0604020202020204" pitchFamily="34" charset="0"/>
                <a:hlinkClick r:id="rId4" tooltip="https://education.nsw.gov.au/teaching-and-learning/curriculum/explicit-teaching/explicit-teaching-strategies/sharing-learning-intentions"/>
              </a:rPr>
              <a:t>Sharing learning intentions</a:t>
            </a:r>
            <a:r>
              <a:rPr lang="en-AU" dirty="0">
                <a:latin typeface="Arial" panose="020B0604020202020204" pitchFamily="34" charset="0"/>
                <a:cs typeface="Arial" panose="020B0604020202020204" pitchFamily="34" charset="0"/>
              </a:rPr>
              <a:t> and ⁠</a:t>
            </a:r>
            <a:r>
              <a:rPr lang="en-AU" dirty="0">
                <a:latin typeface="Arial" panose="020B0604020202020204" pitchFamily="34" charset="0"/>
                <a:cs typeface="Arial" panose="020B0604020202020204" pitchFamily="34" charset="0"/>
                <a:hlinkClick r:id="rId5" tooltip="https://education.nsw.gov.au/teaching-and-learning/curriculum/explicit-teaching/explicit-teaching-strategies/sharing-success-criteria"/>
              </a:rPr>
              <a:t>Sharing success criteria</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LISC is not necessarily presented at the beginning of the lesson. Teacher needs to consider most effectual time to introduce </a:t>
            </a:r>
          </a:p>
          <a:p>
            <a:pPr marL="171450" indent="-171450">
              <a:buFont typeface="Arial"/>
              <a:buChar char="•"/>
            </a:pPr>
            <a:r>
              <a:rPr lang="en-AU" dirty="0">
                <a:latin typeface="Arial" panose="020B0604020202020204" pitchFamily="34" charset="0"/>
                <a:cs typeface="Arial" panose="020B0604020202020204" pitchFamily="34" charset="0"/>
              </a:rPr>
              <a:t>LISC should be revisited during the lesson to support students' evaluation of their learning</a:t>
            </a:r>
          </a:p>
          <a:p>
            <a:endParaRPr lang="en-AU" b="1" dirty="0">
              <a:cs typeface="Calibri"/>
            </a:endParaRPr>
          </a:p>
        </p:txBody>
      </p:sp>
      <p:sp>
        <p:nvSpPr>
          <p:cNvPr id="4" name="Slide Number Placeholder 3"/>
          <p:cNvSpPr>
            <a:spLocks noGrp="1"/>
          </p:cNvSpPr>
          <p:nvPr>
            <p:ph type="sldNum" sz="quarter" idx="5"/>
          </p:nvPr>
        </p:nvSpPr>
        <p:spPr/>
        <p:txBody>
          <a:bodyPr/>
          <a:lstStyle/>
          <a:p>
            <a:fld id="{D09C5488-DD16-4714-9519-7BE21BA11D4E}" type="slidenum">
              <a:rPr lang="en-AU" smtClean="0"/>
              <a:t>2</a:t>
            </a:fld>
            <a:endParaRPr lang="en-AU"/>
          </a:p>
        </p:txBody>
      </p:sp>
    </p:spTree>
    <p:extLst>
      <p:ext uri="{BB962C8B-B14F-4D97-AF65-F5344CB8AC3E}">
        <p14:creationId xmlns:p14="http://schemas.microsoft.com/office/powerpoint/2010/main" val="1915126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3</a:t>
            </a:fld>
            <a:endParaRPr lang="en-AU"/>
          </a:p>
        </p:txBody>
      </p:sp>
    </p:spTree>
    <p:extLst>
      <p:ext uri="{BB962C8B-B14F-4D97-AF65-F5344CB8AC3E}">
        <p14:creationId xmlns:p14="http://schemas.microsoft.com/office/powerpoint/2010/main" val="34802854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4</a:t>
            </a:fld>
            <a:endParaRPr lang="en-AU"/>
          </a:p>
        </p:txBody>
      </p:sp>
    </p:spTree>
    <p:extLst>
      <p:ext uri="{BB962C8B-B14F-4D97-AF65-F5344CB8AC3E}">
        <p14:creationId xmlns:p14="http://schemas.microsoft.com/office/powerpoint/2010/main" val="9614193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C778D4-1209-CE4D-4939-9BF1AD09FF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40057A-8FB3-01B3-0EB6-685144179E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B33BF1-A3A7-17D6-F026-3B7F4381AB38}"/>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6654D049-29F6-443A-273D-65F1507270ED}"/>
              </a:ext>
            </a:extLst>
          </p:cNvPr>
          <p:cNvSpPr>
            <a:spLocks noGrp="1"/>
          </p:cNvSpPr>
          <p:nvPr>
            <p:ph type="sldNum" sz="quarter" idx="5"/>
          </p:nvPr>
        </p:nvSpPr>
        <p:spPr/>
        <p:txBody>
          <a:bodyPr/>
          <a:lstStyle/>
          <a:p>
            <a:fld id="{B07158C4-A119-4B78-9DE8-A50001BC31DC}" type="slidenum">
              <a:rPr lang="en-AU" smtClean="0"/>
              <a:pPr/>
              <a:t>5</a:t>
            </a:fld>
            <a:endParaRPr lang="en-AU"/>
          </a:p>
        </p:txBody>
      </p:sp>
    </p:spTree>
    <p:extLst>
      <p:ext uri="{BB962C8B-B14F-4D97-AF65-F5344CB8AC3E}">
        <p14:creationId xmlns:p14="http://schemas.microsoft.com/office/powerpoint/2010/main" val="39977421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958E19-7B9E-9D20-75CC-3897DAA86D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775F44-63A2-78AA-E7B5-5426ECDFD1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7100D6-76F9-0FB3-65C4-E133BFB25BD7}"/>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917AD0CD-94BB-40BD-107C-B60AC853F994}"/>
              </a:ext>
            </a:extLst>
          </p:cNvPr>
          <p:cNvSpPr>
            <a:spLocks noGrp="1"/>
          </p:cNvSpPr>
          <p:nvPr>
            <p:ph type="sldNum" sz="quarter" idx="5"/>
          </p:nvPr>
        </p:nvSpPr>
        <p:spPr/>
        <p:txBody>
          <a:bodyPr/>
          <a:lstStyle/>
          <a:p>
            <a:fld id="{B07158C4-A119-4B78-9DE8-A50001BC31DC}" type="slidenum">
              <a:rPr lang="en-AU" smtClean="0"/>
              <a:pPr/>
              <a:t>6</a:t>
            </a:fld>
            <a:endParaRPr lang="en-AU"/>
          </a:p>
        </p:txBody>
      </p:sp>
    </p:spTree>
    <p:extLst>
      <p:ext uri="{BB962C8B-B14F-4D97-AF65-F5344CB8AC3E}">
        <p14:creationId xmlns:p14="http://schemas.microsoft.com/office/powerpoint/2010/main" val="29981955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12</a:t>
            </a:fld>
            <a:endParaRPr lang="en-AU"/>
          </a:p>
        </p:txBody>
      </p:sp>
    </p:spTree>
    <p:extLst>
      <p:ext uri="{BB962C8B-B14F-4D97-AF65-F5344CB8AC3E}">
        <p14:creationId xmlns:p14="http://schemas.microsoft.com/office/powerpoint/2010/main" val="22855752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13</a:t>
            </a:fld>
            <a:endParaRPr lang="en-AU"/>
          </a:p>
        </p:txBody>
      </p:sp>
    </p:spTree>
    <p:extLst>
      <p:ext uri="{BB962C8B-B14F-4D97-AF65-F5344CB8AC3E}">
        <p14:creationId xmlns:p14="http://schemas.microsoft.com/office/powerpoint/2010/main" val="18105351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a:t>Presenter name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a:t>References</a:t>
            </a:r>
            <a:endParaRPr lang="en-AU"/>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0593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2297222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US"/>
              <a:t>Click icon to add picture</a:t>
            </a:r>
            <a:endParaRPr lang="en-AU"/>
          </a:p>
        </p:txBody>
      </p:sp>
    </p:spTree>
    <p:extLst>
      <p:ext uri="{BB962C8B-B14F-4D97-AF65-F5344CB8AC3E}">
        <p14:creationId xmlns:p14="http://schemas.microsoft.com/office/powerpoint/2010/main" val="4283855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udent devised exam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8F6E96-99E3-4F1D-3A20-E08B77215476}"/>
              </a:ext>
            </a:extLst>
          </p:cNvPr>
          <p:cNvSpPr/>
          <p:nvPr userDrawn="1"/>
        </p:nvSpPr>
        <p:spPr>
          <a:xfrm>
            <a:off x="0" y="0"/>
            <a:ext cx="12192000" cy="161636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535382"/>
            <a:ext cx="9920073"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1743837"/>
            <a:ext cx="9920073" cy="471554"/>
          </a:xfrm>
        </p:spPr>
        <p:txBody>
          <a:bodyPr anchor="b">
            <a:noAutofit/>
          </a:bodyPr>
          <a:lstStyle>
            <a:lvl1pPr>
              <a:defRPr sz="28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pic>
        <p:nvPicPr>
          <p:cNvPr id="3" name="Picture 2" descr="A blue circle with a piece of a puzzle&#10;&#10;Description automatically generated">
            <a:extLst>
              <a:ext uri="{FF2B5EF4-FFF2-40B4-BE49-F238E27FC236}">
                <a16:creationId xmlns:a16="http://schemas.microsoft.com/office/drawing/2014/main" id="{F96725C5-9C99-B330-D0AA-938DE6B59F4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82417" y="134354"/>
            <a:ext cx="1347657" cy="1347657"/>
          </a:xfrm>
          <a:prstGeom prst="rect">
            <a:avLst/>
          </a:prstGeom>
          <a:noFill/>
          <a:extLst>
            <a:ext uri="{909E8E84-426E-40DD-AFC4-6F175D3DCCD1}">
              <a14:hiddenFill xmlns:a14="http://schemas.microsoft.com/office/drawing/2010/main">
                <a:solidFill>
                  <a:srgbClr val="FFFFFF"/>
                </a:solidFill>
              </a14:hiddenFill>
            </a:ext>
          </a:extLst>
        </p:spPr>
      </p:pic>
      <p:sp>
        <p:nvSpPr>
          <p:cNvPr id="8" name="Picture Placeholder 7">
            <a:extLst>
              <a:ext uri="{FF2B5EF4-FFF2-40B4-BE49-F238E27FC236}">
                <a16:creationId xmlns:a16="http://schemas.microsoft.com/office/drawing/2014/main" id="{0A1CAFC3-176E-0DAD-ACB1-AD56FA16962A}"/>
              </a:ext>
            </a:extLst>
          </p:cNvPr>
          <p:cNvSpPr>
            <a:spLocks noGrp="1"/>
          </p:cNvSpPr>
          <p:nvPr>
            <p:ph type="pic" sz="quarter" idx="19"/>
          </p:nvPr>
        </p:nvSpPr>
        <p:spPr>
          <a:xfrm>
            <a:off x="360363" y="2317750"/>
            <a:ext cx="11483637" cy="2060575"/>
          </a:xfrm>
        </p:spPr>
        <p:txBody>
          <a:bodyPr/>
          <a:lstStyle/>
          <a:p>
            <a:r>
              <a:rPr lang="en-US"/>
              <a:t>Click icon to add picture</a:t>
            </a:r>
            <a:endParaRPr lang="en-AU"/>
          </a:p>
        </p:txBody>
      </p:sp>
      <p:sp>
        <p:nvSpPr>
          <p:cNvPr id="10" name="Text Placeholder 9">
            <a:extLst>
              <a:ext uri="{FF2B5EF4-FFF2-40B4-BE49-F238E27FC236}">
                <a16:creationId xmlns:a16="http://schemas.microsoft.com/office/drawing/2014/main" id="{3C17158F-8305-9FAD-5D27-F260E3A45E51}"/>
              </a:ext>
            </a:extLst>
          </p:cNvPr>
          <p:cNvSpPr>
            <a:spLocks noGrp="1"/>
          </p:cNvSpPr>
          <p:nvPr>
            <p:ph type="body" sz="quarter" idx="20"/>
          </p:nvPr>
        </p:nvSpPr>
        <p:spPr>
          <a:xfrm>
            <a:off x="360363" y="4579938"/>
            <a:ext cx="11483975" cy="1743075"/>
          </a:xfrm>
        </p:spPr>
        <p:txBody>
          <a:bodyPr/>
          <a:lstStyle>
            <a:lvl1pPr>
              <a:spcAft>
                <a:spcPts val="1200"/>
              </a:spcAft>
              <a:defRPr sz="1800"/>
            </a:lvl1pPr>
            <a:lvl2pPr>
              <a:spcAft>
                <a:spcPts val="1200"/>
              </a:spcAft>
              <a:defRPr sz="1800"/>
            </a:lvl2pPr>
            <a:lvl3pPr>
              <a:spcAft>
                <a:spcPts val="1200"/>
              </a:spcAft>
              <a:defRPr sz="1800"/>
            </a:lvl3pPr>
            <a:lvl4pPr>
              <a:spcAft>
                <a:spcPts val="1200"/>
              </a:spcAft>
              <a:defRPr sz="1800"/>
            </a:lvl4pPr>
            <a:lvl5pPr>
              <a:spcAft>
                <a:spcPts val="1200"/>
              </a:spcAf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152781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781477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728" r:id="rId1"/>
    <p:sldLayoutId id="2147483731" r:id="rId2"/>
    <p:sldLayoutId id="2147483747" r:id="rId3"/>
    <p:sldLayoutId id="2147483724" r:id="rId4"/>
    <p:sldLayoutId id="2147483762" r:id="rId5"/>
    <p:sldLayoutId id="2147483723" r:id="rId6"/>
    <p:sldLayoutId id="2147483764" r:id="rId7"/>
    <p:sldLayoutId id="2147483746" r:id="rId8"/>
    <p:sldLayoutId id="2147483725" r:id="rId9"/>
    <p:sldLayoutId id="2147483743" r:id="rId10"/>
    <p:sldLayoutId id="2147483744"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s://educationstandards.nsw.edu.au/wps/portal/nesa/mini-footer/copyright" TargetMode="External"/><Relationship Id="rId2" Type="http://schemas.openxmlformats.org/officeDocument/2006/relationships/notesSlide" Target="../notesSlides/notesSlide7.xml"/><Relationship Id="rId1" Type="http://schemas.openxmlformats.org/officeDocument/2006/relationships/slideLayout" Target="../slideLayouts/slideLayout10.xml"/><Relationship Id="rId6" Type="http://schemas.openxmlformats.org/officeDocument/2006/relationships/hyperlink" Target="https://curriculum.nsw.edu.au/learning-areas/mathematics/mathematics-standard-11-12-2024/overview" TargetMode="External"/><Relationship Id="rId5" Type="http://schemas.openxmlformats.org/officeDocument/2006/relationships/hyperlink" Target="https://curriculum.nsw.edu.au/" TargetMode="External"/><Relationship Id="rId4" Type="http://schemas.openxmlformats.org/officeDocument/2006/relationships/hyperlink" Target="https://educationstandards.nsw.edu.au/wps/portal/nesa/home"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F38185-B00A-9878-8E80-7D55E5647711}"/>
              </a:ext>
            </a:extLst>
          </p:cNvPr>
          <p:cNvSpPr>
            <a:spLocks noGrp="1"/>
          </p:cNvSpPr>
          <p:nvPr>
            <p:ph type="ctrTitle"/>
          </p:nvPr>
        </p:nvSpPr>
        <p:spPr/>
        <p:txBody>
          <a:bodyPr/>
          <a:lstStyle/>
          <a:p>
            <a:r>
              <a:rPr lang="en-AU">
                <a:effectLst/>
                <a:latin typeface="+mj-lt"/>
                <a:ea typeface="Times New Roman" panose="02020603050405020304" pitchFamily="18" charset="0"/>
              </a:rPr>
              <a:t>Buying on terms</a:t>
            </a:r>
            <a:endParaRPr lang="en-AU">
              <a:latin typeface="+mj-lt"/>
            </a:endParaRPr>
          </a:p>
        </p:txBody>
      </p:sp>
      <p:sp>
        <p:nvSpPr>
          <p:cNvPr id="11" name="Text Placeholder 10">
            <a:extLst>
              <a:ext uri="{FF2B5EF4-FFF2-40B4-BE49-F238E27FC236}">
                <a16:creationId xmlns:a16="http://schemas.microsoft.com/office/drawing/2014/main" id="{3D12AD43-6748-1D46-1B69-DCBF45A45856}"/>
              </a:ext>
            </a:extLst>
          </p:cNvPr>
          <p:cNvSpPr>
            <a:spLocks noGrp="1"/>
          </p:cNvSpPr>
          <p:nvPr>
            <p:ph type="body" sz="quarter" idx="10"/>
          </p:nvPr>
        </p:nvSpPr>
        <p:spPr/>
        <p:txBody>
          <a:bodyPr/>
          <a:lstStyle/>
          <a:p>
            <a:r>
              <a:rPr lang="en-AU" dirty="0">
                <a:latin typeface="+mj-lt"/>
              </a:rPr>
              <a:t>Mathematics Standard – Stage 6 (Year 11)</a:t>
            </a:r>
          </a:p>
        </p:txBody>
      </p:sp>
      <p:sp>
        <p:nvSpPr>
          <p:cNvPr id="10" name="Text Placeholder 9">
            <a:extLst>
              <a:ext uri="{FF2B5EF4-FFF2-40B4-BE49-F238E27FC236}">
                <a16:creationId xmlns:a16="http://schemas.microsoft.com/office/drawing/2014/main" id="{CA5E7E5A-B4C4-F5B9-98E5-6C838D018316}"/>
              </a:ext>
            </a:extLst>
          </p:cNvPr>
          <p:cNvSpPr>
            <a:spLocks noGrp="1"/>
          </p:cNvSpPr>
          <p:nvPr>
            <p:ph type="body" sz="quarter" idx="16"/>
          </p:nvPr>
        </p:nvSpPr>
        <p:spPr/>
        <p:txBody>
          <a:bodyPr/>
          <a:lstStyle/>
          <a:p>
            <a:r>
              <a:rPr lang="en-AU">
                <a:latin typeface="+mj-lt"/>
              </a:rPr>
              <a:t>Show me the money</a:t>
            </a:r>
          </a:p>
        </p:txBody>
      </p:sp>
      <p:sp>
        <p:nvSpPr>
          <p:cNvPr id="8" name="Text Placeholder 7">
            <a:extLst>
              <a:ext uri="{FF2B5EF4-FFF2-40B4-BE49-F238E27FC236}">
                <a16:creationId xmlns:a16="http://schemas.microsoft.com/office/drawing/2014/main" id="{9AB1D8F6-C07D-41A5-64F9-503ABE80FF0B}"/>
              </a:ext>
            </a:extLst>
          </p:cNvPr>
          <p:cNvSpPr>
            <a:spLocks noGrp="1"/>
          </p:cNvSpPr>
          <p:nvPr>
            <p:ph type="body" sz="quarter" idx="15"/>
          </p:nvPr>
        </p:nvSpPr>
        <p:spPr>
          <a:xfrm>
            <a:off x="539999" y="5399216"/>
            <a:ext cx="6255975" cy="360000"/>
          </a:xfrm>
        </p:spPr>
        <p:txBody>
          <a:bodyPr/>
          <a:lstStyle/>
          <a:p>
            <a:endParaRPr lang="en-AU">
              <a:latin typeface="+mj-lt"/>
            </a:endParaRPr>
          </a:p>
        </p:txBody>
      </p:sp>
      <p:pic>
        <p:nvPicPr>
          <p:cNvPr id="5" name="Picture Placeholder 4">
            <a:extLst>
              <a:ext uri="{FF2B5EF4-FFF2-40B4-BE49-F238E27FC236}">
                <a16:creationId xmlns:a16="http://schemas.microsoft.com/office/drawing/2014/main" id="{675F5359-3925-8B75-6621-0768D0F857B8}"/>
              </a:ext>
              <a:ext uri="{C183D7F6-B498-43B3-948B-1728B52AA6E4}">
                <adec:decorative xmlns:adec="http://schemas.microsoft.com/office/drawing/2017/decorative" val="1"/>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18" b="218"/>
          <a:stretch/>
        </p:blipFill>
        <p:spPr/>
      </p:pic>
    </p:spTree>
    <p:extLst>
      <p:ext uri="{BB962C8B-B14F-4D97-AF65-F5344CB8AC3E}">
        <p14:creationId xmlns:p14="http://schemas.microsoft.com/office/powerpoint/2010/main" val="2212264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DA339E-2057-7861-F572-5164394DFCE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860E25D-C96C-1ED8-D08C-5E6EA34C2E4E}"/>
              </a:ext>
            </a:extLst>
          </p:cNvPr>
          <p:cNvSpPr>
            <a:spLocks noGrp="1"/>
          </p:cNvSpPr>
          <p:nvPr>
            <p:ph type="title"/>
          </p:nvPr>
        </p:nvSpPr>
        <p:spPr/>
        <p:txBody>
          <a:bodyPr/>
          <a:lstStyle/>
          <a:p>
            <a:r>
              <a:rPr lang="en-AU" dirty="0"/>
              <a:t>Finding repayments (1)</a:t>
            </a:r>
          </a:p>
        </p:txBody>
      </p:sp>
      <p:sp>
        <p:nvSpPr>
          <p:cNvPr id="4" name="Text Placeholder 3">
            <a:extLst>
              <a:ext uri="{FF2B5EF4-FFF2-40B4-BE49-F238E27FC236}">
                <a16:creationId xmlns:a16="http://schemas.microsoft.com/office/drawing/2014/main" id="{5FA42194-45E7-EE73-EFBE-178A311277EC}"/>
              </a:ext>
            </a:extLst>
          </p:cNvPr>
          <p:cNvSpPr>
            <a:spLocks noGrp="1"/>
          </p:cNvSpPr>
          <p:nvPr>
            <p:ph type="body" sz="quarter" idx="18"/>
          </p:nvPr>
        </p:nvSpPr>
        <p:spPr/>
        <p:txBody>
          <a:bodyPr/>
          <a:lstStyle/>
          <a:p>
            <a:r>
              <a:rPr lang="en-AU" dirty="0"/>
              <a:t>Example 1 </a:t>
            </a:r>
          </a:p>
        </p:txBody>
      </p:sp>
      <p:sp>
        <p:nvSpPr>
          <p:cNvPr id="5" name="Text Placeholder 4">
            <a:extLst>
              <a:ext uri="{FF2B5EF4-FFF2-40B4-BE49-F238E27FC236}">
                <a16:creationId xmlns:a16="http://schemas.microsoft.com/office/drawing/2014/main" id="{5F8B27E1-DF34-E24A-7672-EB7DA49AC6C0}"/>
              </a:ext>
            </a:extLst>
          </p:cNvPr>
          <p:cNvSpPr>
            <a:spLocks noGrp="1"/>
          </p:cNvSpPr>
          <p:nvPr>
            <p:ph type="body" sz="quarter" idx="17"/>
          </p:nvPr>
        </p:nvSpPr>
        <p:spPr/>
        <p:txBody>
          <a:bodyPr/>
          <a:lstStyle/>
          <a:p>
            <a:r>
              <a:rPr lang="en-AU" dirty="0"/>
              <a:t>A car costs $37,000 to buy outright or $39,500 on terms. If Sally chooses to buy the car on terms with a 20% deposit and repays the balance over 4 years, what are her monthly repayments? </a:t>
            </a:r>
          </a:p>
        </p:txBody>
      </p:sp>
      <mc:AlternateContent xmlns:mc="http://schemas.openxmlformats.org/markup-compatibility/2006" xmlns:a14="http://schemas.microsoft.com/office/drawing/2010/main">
        <mc:Choice Requires="a14">
          <p:graphicFrame>
            <p:nvGraphicFramePr>
              <p:cNvPr id="6" name="Table 5">
                <a:extLst>
                  <a:ext uri="{FF2B5EF4-FFF2-40B4-BE49-F238E27FC236}">
                    <a16:creationId xmlns:a16="http://schemas.microsoft.com/office/drawing/2014/main" id="{F7847848-52DE-9573-014C-7F3CB8B30F7E}"/>
                  </a:ext>
                </a:extLst>
              </p:cNvPr>
              <p:cNvGraphicFramePr>
                <a:graphicFrameLocks noGrp="1"/>
              </p:cNvGraphicFramePr>
              <p:nvPr>
                <p:extLst>
                  <p:ext uri="{D42A27DB-BD31-4B8C-83A1-F6EECF244321}">
                    <p14:modId xmlns:p14="http://schemas.microsoft.com/office/powerpoint/2010/main" val="1762213814"/>
                  </p:ext>
                </p:extLst>
              </p:nvPr>
            </p:nvGraphicFramePr>
            <p:xfrm>
              <a:off x="2588779" y="3010910"/>
              <a:ext cx="6546735" cy="2743200"/>
            </p:xfrm>
            <a:graphic>
              <a:graphicData uri="http://schemas.openxmlformats.org/drawingml/2006/table">
                <a:tbl>
                  <a:tblPr firstRow="1" bandRow="1">
                    <a:tableStyleId>{616DA210-FB5B-4158-B5E0-FEB733F419BA}</a:tableStyleId>
                  </a:tblPr>
                  <a:tblGrid>
                    <a:gridCol w="3304771">
                      <a:extLst>
                        <a:ext uri="{9D8B030D-6E8A-4147-A177-3AD203B41FA5}">
                          <a16:colId xmlns:a16="http://schemas.microsoft.com/office/drawing/2014/main" val="4178565758"/>
                        </a:ext>
                      </a:extLst>
                    </a:gridCol>
                    <a:gridCol w="3241964">
                      <a:extLst>
                        <a:ext uri="{9D8B030D-6E8A-4147-A177-3AD203B41FA5}">
                          <a16:colId xmlns:a16="http://schemas.microsoft.com/office/drawing/2014/main" val="1045126595"/>
                        </a:ext>
                      </a:extLst>
                    </a:gridCol>
                  </a:tblGrid>
                  <a:tr h="370840">
                    <a:tc>
                      <a:txBody>
                        <a:bodyPr/>
                        <a:lstStyle/>
                        <a:p>
                          <a:pPr>
                            <a:lnSpc>
                              <a:spcPct val="150000"/>
                            </a:lnSpc>
                          </a:pPr>
                          <a:r>
                            <a:rPr lang="en-AU" b="0" dirty="0"/>
                            <a:t>Deposit</a:t>
                          </a:r>
                        </a:p>
                      </a:txBody>
                      <a:tcPr/>
                    </a:tc>
                    <a:tc>
                      <a:txBody>
                        <a:bodyPr/>
                        <a:lstStyle/>
                        <a:p>
                          <a:pPr algn="l">
                            <a:lnSpc>
                              <a:spcPct val="150000"/>
                            </a:lnSpc>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37 000×20%</m:t>
                                </m:r>
                              </m:oMath>
                              <m:oMath xmlns:m="http://schemas.openxmlformats.org/officeDocument/2006/math">
                                <m:r>
                                  <a:rPr lang="en-AU" b="0" i="1" smtClean="0">
                                    <a:latin typeface="Cambria Math" panose="02040503050406030204" pitchFamily="18" charset="0"/>
                                  </a:rPr>
                                  <m:t>=$7 400</m:t>
                                </m:r>
                              </m:oMath>
                            </m:oMathPara>
                          </a14:m>
                          <a:endParaRPr lang="en-AU" b="0" dirty="0"/>
                        </a:p>
                      </a:txBody>
                      <a:tcPr/>
                    </a:tc>
                    <a:extLst>
                      <a:ext uri="{0D108BD9-81ED-4DB2-BD59-A6C34878D82A}">
                        <a16:rowId xmlns:a16="http://schemas.microsoft.com/office/drawing/2014/main" val="668771338"/>
                      </a:ext>
                    </a:extLst>
                  </a:tr>
                  <a:tr h="370840">
                    <a:tc>
                      <a:txBody>
                        <a:bodyPr/>
                        <a:lstStyle/>
                        <a:p>
                          <a:pPr>
                            <a:lnSpc>
                              <a:spcPct val="150000"/>
                            </a:lnSpc>
                          </a:pPr>
                          <a:r>
                            <a:rPr lang="en-AU" dirty="0"/>
                            <a:t>Remaining balance</a:t>
                          </a:r>
                        </a:p>
                      </a:txBody>
                      <a:tcPr/>
                    </a:tc>
                    <a:tc>
                      <a:txBody>
                        <a:bodyPr/>
                        <a:lstStyle/>
                        <a:p>
                          <a:pPr algn="l">
                            <a:lnSpc>
                              <a:spcPct val="150000"/>
                            </a:lnSpc>
                          </a:pPr>
                          <a14:m>
                            <m:oMathPara xmlns:m="http://schemas.openxmlformats.org/officeDocument/2006/math">
                              <m:oMathParaPr>
                                <m:jc m:val="left"/>
                              </m:oMathParaPr>
                              <m:oMath xmlns:m="http://schemas.openxmlformats.org/officeDocument/2006/math">
                                <m:r>
                                  <a:rPr lang="en-AU" i="1" dirty="0" smtClean="0">
                                    <a:latin typeface="Cambria Math" panose="02040503050406030204" pitchFamily="18" charset="0"/>
                                  </a:rPr>
                                  <m:t>39</m:t>
                                </m:r>
                                <m:r>
                                  <a:rPr lang="en-AU" b="0" i="1" dirty="0" smtClean="0">
                                    <a:latin typeface="Cambria Math" panose="02040503050406030204" pitchFamily="18" charset="0"/>
                                  </a:rPr>
                                  <m:t> </m:t>
                                </m:r>
                                <m:r>
                                  <a:rPr lang="en-AU" i="1" dirty="0" smtClean="0">
                                    <a:latin typeface="Cambria Math" panose="02040503050406030204" pitchFamily="18" charset="0"/>
                                  </a:rPr>
                                  <m:t>500−7</m:t>
                                </m:r>
                                <m:r>
                                  <a:rPr lang="en-AU" b="0" i="1" dirty="0" smtClean="0">
                                    <a:latin typeface="Cambria Math" panose="02040503050406030204" pitchFamily="18" charset="0"/>
                                  </a:rPr>
                                  <m:t> </m:t>
                                </m:r>
                                <m:r>
                                  <a:rPr lang="en-AU" i="1" dirty="0" smtClean="0">
                                    <a:latin typeface="Cambria Math" panose="02040503050406030204" pitchFamily="18" charset="0"/>
                                  </a:rPr>
                                  <m:t>400</m:t>
                                </m:r>
                              </m:oMath>
                              <m:oMath xmlns:m="http://schemas.openxmlformats.org/officeDocument/2006/math">
                                <m:r>
                                  <a:rPr lang="en-AU" b="0" i="1" smtClean="0">
                                    <a:latin typeface="Cambria Math" panose="02040503050406030204" pitchFamily="18" charset="0"/>
                                  </a:rPr>
                                  <m:t>=$32 100</m:t>
                                </m:r>
                              </m:oMath>
                            </m:oMathPara>
                          </a14:m>
                          <a:endParaRPr lang="en-AU" dirty="0"/>
                        </a:p>
                      </a:txBody>
                      <a:tcPr/>
                    </a:tc>
                    <a:extLst>
                      <a:ext uri="{0D108BD9-81ED-4DB2-BD59-A6C34878D82A}">
                        <a16:rowId xmlns:a16="http://schemas.microsoft.com/office/drawing/2014/main" val="3219349257"/>
                      </a:ext>
                    </a:extLst>
                  </a:tr>
                  <a:tr h="370840">
                    <a:tc>
                      <a:txBody>
                        <a:bodyPr/>
                        <a:lstStyle/>
                        <a:p>
                          <a:pPr>
                            <a:lnSpc>
                              <a:spcPct val="150000"/>
                            </a:lnSpc>
                          </a:pPr>
                          <a:r>
                            <a:rPr lang="en-AU" dirty="0"/>
                            <a:t>Monthly repayments</a:t>
                          </a:r>
                        </a:p>
                      </a:txBody>
                      <a:tcPr/>
                    </a:tc>
                    <a:tc>
                      <a:txBody>
                        <a:bodyPr/>
                        <a:lstStyle/>
                        <a:p>
                          <a:pPr algn="l">
                            <a:lnSpc>
                              <a:spcPct val="150000"/>
                            </a:lnSpc>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32 100÷</m:t>
                                </m:r>
                                <m:d>
                                  <m:dPr>
                                    <m:ctrlPr>
                                      <a:rPr lang="en-AU" b="0" i="1" smtClean="0">
                                        <a:latin typeface="Cambria Math" panose="02040503050406030204" pitchFamily="18" charset="0"/>
                                      </a:rPr>
                                    </m:ctrlPr>
                                  </m:dPr>
                                  <m:e>
                                    <m:r>
                                      <a:rPr lang="en-AU" b="0" i="1" smtClean="0">
                                        <a:latin typeface="Cambria Math" panose="02040503050406030204" pitchFamily="18" charset="0"/>
                                      </a:rPr>
                                      <m:t>4×12</m:t>
                                    </m:r>
                                  </m:e>
                                </m:d>
                              </m:oMath>
                            </m:oMathPara>
                          </a14:m>
                          <a:endParaRPr lang="en-AU" b="0" dirty="0"/>
                        </a:p>
                        <a:p>
                          <a:pPr algn="l">
                            <a:lnSpc>
                              <a:spcPct val="150000"/>
                            </a:lnSpc>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=$668.75</m:t>
                                </m:r>
                              </m:oMath>
                            </m:oMathPara>
                          </a14:m>
                          <a:endParaRPr lang="en-AU" dirty="0"/>
                        </a:p>
                      </a:txBody>
                      <a:tcPr/>
                    </a:tc>
                    <a:extLst>
                      <a:ext uri="{0D108BD9-81ED-4DB2-BD59-A6C34878D82A}">
                        <a16:rowId xmlns:a16="http://schemas.microsoft.com/office/drawing/2014/main" val="2904655584"/>
                      </a:ext>
                    </a:extLst>
                  </a:tr>
                </a:tbl>
              </a:graphicData>
            </a:graphic>
          </p:graphicFrame>
        </mc:Choice>
        <mc:Fallback xmlns="">
          <p:graphicFrame>
            <p:nvGraphicFramePr>
              <p:cNvPr id="6" name="Table 5">
                <a:extLst>
                  <a:ext uri="{FF2B5EF4-FFF2-40B4-BE49-F238E27FC236}">
                    <a16:creationId xmlns:a16="http://schemas.microsoft.com/office/drawing/2014/main" id="{F7847848-52DE-9573-014C-7F3CB8B30F7E}"/>
                  </a:ext>
                </a:extLst>
              </p:cNvPr>
              <p:cNvGraphicFramePr>
                <a:graphicFrameLocks noGrp="1"/>
              </p:cNvGraphicFramePr>
              <p:nvPr>
                <p:extLst>
                  <p:ext uri="{D42A27DB-BD31-4B8C-83A1-F6EECF244321}">
                    <p14:modId xmlns:p14="http://schemas.microsoft.com/office/powerpoint/2010/main" val="1762213814"/>
                  </p:ext>
                </p:extLst>
              </p:nvPr>
            </p:nvGraphicFramePr>
            <p:xfrm>
              <a:off x="2588779" y="3010910"/>
              <a:ext cx="6546735" cy="2743200"/>
            </p:xfrm>
            <a:graphic>
              <a:graphicData uri="http://schemas.openxmlformats.org/drawingml/2006/table">
                <a:tbl>
                  <a:tblPr firstRow="1" bandRow="1">
                    <a:tableStyleId>{616DA210-FB5B-4158-B5E0-FEB733F419BA}</a:tableStyleId>
                  </a:tblPr>
                  <a:tblGrid>
                    <a:gridCol w="3304771">
                      <a:extLst>
                        <a:ext uri="{9D8B030D-6E8A-4147-A177-3AD203B41FA5}">
                          <a16:colId xmlns:a16="http://schemas.microsoft.com/office/drawing/2014/main" val="4178565758"/>
                        </a:ext>
                      </a:extLst>
                    </a:gridCol>
                    <a:gridCol w="3241964">
                      <a:extLst>
                        <a:ext uri="{9D8B030D-6E8A-4147-A177-3AD203B41FA5}">
                          <a16:colId xmlns:a16="http://schemas.microsoft.com/office/drawing/2014/main" val="1045126595"/>
                        </a:ext>
                      </a:extLst>
                    </a:gridCol>
                  </a:tblGrid>
                  <a:tr h="914400">
                    <a:tc>
                      <a:txBody>
                        <a:bodyPr/>
                        <a:lstStyle/>
                        <a:p>
                          <a:pPr>
                            <a:lnSpc>
                              <a:spcPct val="150000"/>
                            </a:lnSpc>
                          </a:pPr>
                          <a:r>
                            <a:rPr lang="en-AU" b="0" dirty="0"/>
                            <a:t>Deposit</a:t>
                          </a:r>
                        </a:p>
                      </a:txBody>
                      <a:tcPr/>
                    </a:tc>
                    <a:tc>
                      <a:txBody>
                        <a:bodyPr/>
                        <a:lstStyle/>
                        <a:p>
                          <a:endParaRPr lang="en-US"/>
                        </a:p>
                      </a:txBody>
                      <a:tcPr>
                        <a:blipFill>
                          <a:blip r:embed="rId2"/>
                          <a:stretch>
                            <a:fillRect l="-101953" t="-1389" r="-391" b="-202778"/>
                          </a:stretch>
                        </a:blipFill>
                      </a:tcPr>
                    </a:tc>
                    <a:extLst>
                      <a:ext uri="{0D108BD9-81ED-4DB2-BD59-A6C34878D82A}">
                        <a16:rowId xmlns:a16="http://schemas.microsoft.com/office/drawing/2014/main" val="668771338"/>
                      </a:ext>
                    </a:extLst>
                  </a:tr>
                  <a:tr h="914400">
                    <a:tc>
                      <a:txBody>
                        <a:bodyPr/>
                        <a:lstStyle/>
                        <a:p>
                          <a:pPr>
                            <a:lnSpc>
                              <a:spcPct val="150000"/>
                            </a:lnSpc>
                          </a:pPr>
                          <a:r>
                            <a:rPr lang="en-AU" dirty="0"/>
                            <a:t>Remaining balance</a:t>
                          </a:r>
                        </a:p>
                      </a:txBody>
                      <a:tcPr/>
                    </a:tc>
                    <a:tc>
                      <a:txBody>
                        <a:bodyPr/>
                        <a:lstStyle/>
                        <a:p>
                          <a:endParaRPr lang="en-US"/>
                        </a:p>
                      </a:txBody>
                      <a:tcPr>
                        <a:blipFill>
                          <a:blip r:embed="rId2"/>
                          <a:stretch>
                            <a:fillRect l="-101953" t="-100000" r="-391" b="-100000"/>
                          </a:stretch>
                        </a:blipFill>
                      </a:tcPr>
                    </a:tc>
                    <a:extLst>
                      <a:ext uri="{0D108BD9-81ED-4DB2-BD59-A6C34878D82A}">
                        <a16:rowId xmlns:a16="http://schemas.microsoft.com/office/drawing/2014/main" val="3219349257"/>
                      </a:ext>
                    </a:extLst>
                  </a:tr>
                  <a:tr h="914400">
                    <a:tc>
                      <a:txBody>
                        <a:bodyPr/>
                        <a:lstStyle/>
                        <a:p>
                          <a:pPr>
                            <a:lnSpc>
                              <a:spcPct val="150000"/>
                            </a:lnSpc>
                          </a:pPr>
                          <a:r>
                            <a:rPr lang="en-AU" dirty="0"/>
                            <a:t>Monthly repayments</a:t>
                          </a:r>
                        </a:p>
                      </a:txBody>
                      <a:tcPr/>
                    </a:tc>
                    <a:tc>
                      <a:txBody>
                        <a:bodyPr/>
                        <a:lstStyle/>
                        <a:p>
                          <a:endParaRPr lang="en-US"/>
                        </a:p>
                      </a:txBody>
                      <a:tcPr>
                        <a:blipFill>
                          <a:blip r:embed="rId2"/>
                          <a:stretch>
                            <a:fillRect l="-101953" t="-202778" r="-391" b="-1389"/>
                          </a:stretch>
                        </a:blipFill>
                      </a:tcPr>
                    </a:tc>
                    <a:extLst>
                      <a:ext uri="{0D108BD9-81ED-4DB2-BD59-A6C34878D82A}">
                        <a16:rowId xmlns:a16="http://schemas.microsoft.com/office/drawing/2014/main" val="2904655584"/>
                      </a:ext>
                    </a:extLst>
                  </a:tr>
                </a:tbl>
              </a:graphicData>
            </a:graphic>
          </p:graphicFrame>
        </mc:Fallback>
      </mc:AlternateContent>
      <p:sp>
        <p:nvSpPr>
          <p:cNvPr id="7" name="Speech Bubble: Rectangle with Corners Rounded 6">
            <a:extLst>
              <a:ext uri="{FF2B5EF4-FFF2-40B4-BE49-F238E27FC236}">
                <a16:creationId xmlns:a16="http://schemas.microsoft.com/office/drawing/2014/main" id="{16B64CDD-62C2-FC9B-3E51-2AFBE0265B1C}"/>
              </a:ext>
            </a:extLst>
          </p:cNvPr>
          <p:cNvSpPr/>
          <p:nvPr/>
        </p:nvSpPr>
        <p:spPr>
          <a:xfrm>
            <a:off x="9027024" y="2629965"/>
            <a:ext cx="2667000" cy="1054524"/>
          </a:xfrm>
          <a:prstGeom prst="wedgeRoundRectCallout">
            <a:avLst>
              <a:gd name="adj1" fmla="val -100833"/>
              <a:gd name="adj2" fmla="val 95921"/>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800" dirty="0"/>
              <a:t>Why do we calculate the deposit amount first?</a:t>
            </a:r>
          </a:p>
        </p:txBody>
      </p:sp>
      <p:sp>
        <p:nvSpPr>
          <p:cNvPr id="8" name="Speech Bubble: Rectangle with Corners Rounded 7">
            <a:extLst>
              <a:ext uri="{FF2B5EF4-FFF2-40B4-BE49-F238E27FC236}">
                <a16:creationId xmlns:a16="http://schemas.microsoft.com/office/drawing/2014/main" id="{1613E4CF-E88E-1CC6-68B1-D467DDF4B723}"/>
              </a:ext>
            </a:extLst>
          </p:cNvPr>
          <p:cNvSpPr/>
          <p:nvPr/>
        </p:nvSpPr>
        <p:spPr>
          <a:xfrm>
            <a:off x="9027024" y="4345974"/>
            <a:ext cx="2667000" cy="1054524"/>
          </a:xfrm>
          <a:prstGeom prst="wedgeRoundRectCallout">
            <a:avLst>
              <a:gd name="adj1" fmla="val -96776"/>
              <a:gd name="adj2" fmla="val 21449"/>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800" dirty="0"/>
              <a:t>How did we select these numbers?</a:t>
            </a:r>
          </a:p>
        </p:txBody>
      </p:sp>
      <p:sp>
        <p:nvSpPr>
          <p:cNvPr id="9" name="Speech Bubble: Rectangle with Corners Rounded 8">
            <a:extLst>
              <a:ext uri="{FF2B5EF4-FFF2-40B4-BE49-F238E27FC236}">
                <a16:creationId xmlns:a16="http://schemas.microsoft.com/office/drawing/2014/main" id="{D79E4271-0351-29ED-647B-72E579165908}"/>
              </a:ext>
            </a:extLst>
          </p:cNvPr>
          <p:cNvSpPr/>
          <p:nvPr/>
        </p:nvSpPr>
        <p:spPr>
          <a:xfrm>
            <a:off x="2188087" y="5461476"/>
            <a:ext cx="2667000" cy="1054524"/>
          </a:xfrm>
          <a:prstGeom prst="wedgeRoundRectCallout">
            <a:avLst>
              <a:gd name="adj1" fmla="val 82642"/>
              <a:gd name="adj2" fmla="val -41727"/>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800" dirty="0"/>
              <a:t>How can you check you are correct? </a:t>
            </a:r>
          </a:p>
        </p:txBody>
      </p:sp>
      <p:sp>
        <p:nvSpPr>
          <p:cNvPr id="2" name="Slide Number Placeholder 1">
            <a:extLst>
              <a:ext uri="{FF2B5EF4-FFF2-40B4-BE49-F238E27FC236}">
                <a16:creationId xmlns:a16="http://schemas.microsoft.com/office/drawing/2014/main" id="{5BE32AFF-D5A2-3041-B1BF-79321FA9E84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10</a:t>
            </a:fld>
            <a:endParaRPr lang="en-AU"/>
          </a:p>
        </p:txBody>
      </p:sp>
    </p:spTree>
    <p:extLst>
      <p:ext uri="{BB962C8B-B14F-4D97-AF65-F5344CB8AC3E}">
        <p14:creationId xmlns:p14="http://schemas.microsoft.com/office/powerpoint/2010/main" val="3667942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35C995F-1D34-164C-1427-76A79268ECBC}"/>
              </a:ext>
            </a:extLst>
          </p:cNvPr>
          <p:cNvSpPr>
            <a:spLocks noGrp="1"/>
          </p:cNvSpPr>
          <p:nvPr>
            <p:ph type="title"/>
          </p:nvPr>
        </p:nvSpPr>
        <p:spPr/>
        <p:txBody>
          <a:bodyPr/>
          <a:lstStyle/>
          <a:p>
            <a:r>
              <a:rPr lang="en-AU" dirty="0"/>
              <a:t>Finding repayments (2)</a:t>
            </a:r>
          </a:p>
        </p:txBody>
      </p:sp>
      <p:sp>
        <p:nvSpPr>
          <p:cNvPr id="4" name="Text Placeholder 3">
            <a:extLst>
              <a:ext uri="{FF2B5EF4-FFF2-40B4-BE49-F238E27FC236}">
                <a16:creationId xmlns:a16="http://schemas.microsoft.com/office/drawing/2014/main" id="{E47B6FB4-96AD-B5A2-0E23-16DD23B12580}"/>
              </a:ext>
            </a:extLst>
          </p:cNvPr>
          <p:cNvSpPr>
            <a:spLocks noGrp="1"/>
          </p:cNvSpPr>
          <p:nvPr>
            <p:ph type="body" sz="quarter" idx="18"/>
          </p:nvPr>
        </p:nvSpPr>
        <p:spPr/>
        <p:txBody>
          <a:bodyPr/>
          <a:lstStyle/>
          <a:p>
            <a:r>
              <a:rPr lang="en-AU" dirty="0"/>
              <a:t>Your turn 1</a:t>
            </a:r>
          </a:p>
        </p:txBody>
      </p:sp>
      <p:sp>
        <p:nvSpPr>
          <p:cNvPr id="5" name="Text Placeholder 4">
            <a:extLst>
              <a:ext uri="{FF2B5EF4-FFF2-40B4-BE49-F238E27FC236}">
                <a16:creationId xmlns:a16="http://schemas.microsoft.com/office/drawing/2014/main" id="{88B46207-60E2-E61F-80A5-FACA39C0A53F}"/>
              </a:ext>
            </a:extLst>
          </p:cNvPr>
          <p:cNvSpPr>
            <a:spLocks noGrp="1"/>
          </p:cNvSpPr>
          <p:nvPr>
            <p:ph type="body" sz="quarter" idx="17"/>
          </p:nvPr>
        </p:nvSpPr>
        <p:spPr/>
        <p:txBody>
          <a:bodyPr/>
          <a:lstStyle/>
          <a:p>
            <a:r>
              <a:rPr lang="en-AU" dirty="0"/>
              <a:t>A car costs $40,000 to buy outright or $44,000 on terms. If Steve chooses to buy the car on terms with a 20% deposit and repays the balance over 4 years, what are her monthly repayments? </a:t>
            </a:r>
          </a:p>
        </p:txBody>
      </p:sp>
      <mc:AlternateContent xmlns:mc="http://schemas.openxmlformats.org/markup-compatibility/2006" xmlns:a14="http://schemas.microsoft.com/office/drawing/2010/main">
        <mc:Choice Requires="a14">
          <p:graphicFrame>
            <p:nvGraphicFramePr>
              <p:cNvPr id="8" name="Table 7">
                <a:extLst>
                  <a:ext uri="{FF2B5EF4-FFF2-40B4-BE49-F238E27FC236}">
                    <a16:creationId xmlns:a16="http://schemas.microsoft.com/office/drawing/2014/main" id="{2440FDA9-C360-791A-A687-3FC352C307B6}"/>
                  </a:ext>
                </a:extLst>
              </p:cNvPr>
              <p:cNvGraphicFramePr>
                <a:graphicFrameLocks noGrp="1"/>
              </p:cNvGraphicFramePr>
              <p:nvPr>
                <p:extLst>
                  <p:ext uri="{D42A27DB-BD31-4B8C-83A1-F6EECF244321}">
                    <p14:modId xmlns:p14="http://schemas.microsoft.com/office/powerpoint/2010/main" val="1753510287"/>
                  </p:ext>
                </p:extLst>
              </p:nvPr>
            </p:nvGraphicFramePr>
            <p:xfrm>
              <a:off x="2588779" y="3010910"/>
              <a:ext cx="6546735" cy="2743200"/>
            </p:xfrm>
            <a:graphic>
              <a:graphicData uri="http://schemas.openxmlformats.org/drawingml/2006/table">
                <a:tbl>
                  <a:tblPr firstRow="1" bandRow="1">
                    <a:tableStyleId>{616DA210-FB5B-4158-B5E0-FEB733F419BA}</a:tableStyleId>
                  </a:tblPr>
                  <a:tblGrid>
                    <a:gridCol w="3304771">
                      <a:extLst>
                        <a:ext uri="{9D8B030D-6E8A-4147-A177-3AD203B41FA5}">
                          <a16:colId xmlns:a16="http://schemas.microsoft.com/office/drawing/2014/main" val="4178565758"/>
                        </a:ext>
                      </a:extLst>
                    </a:gridCol>
                    <a:gridCol w="3241964">
                      <a:extLst>
                        <a:ext uri="{9D8B030D-6E8A-4147-A177-3AD203B41FA5}">
                          <a16:colId xmlns:a16="http://schemas.microsoft.com/office/drawing/2014/main" val="1045126595"/>
                        </a:ext>
                      </a:extLst>
                    </a:gridCol>
                  </a:tblGrid>
                  <a:tr h="370840">
                    <a:tc>
                      <a:txBody>
                        <a:bodyPr/>
                        <a:lstStyle/>
                        <a:p>
                          <a:pPr>
                            <a:lnSpc>
                              <a:spcPct val="150000"/>
                            </a:lnSpc>
                          </a:pPr>
                          <a:r>
                            <a:rPr lang="en-AU" b="0" dirty="0"/>
                            <a:t>Deposit</a:t>
                          </a:r>
                        </a:p>
                      </a:txBody>
                      <a:tcPr/>
                    </a:tc>
                    <a:tc>
                      <a:txBody>
                        <a:bodyPr/>
                        <a:lstStyle/>
                        <a:p>
                          <a:pPr algn="l">
                            <a:lnSpc>
                              <a:spcPct val="150000"/>
                            </a:lnSpc>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40 000×20%</m:t>
                                </m:r>
                              </m:oMath>
                              <m:oMath xmlns:m="http://schemas.openxmlformats.org/officeDocument/2006/math">
                                <m:r>
                                  <a:rPr lang="en-AU" b="0" i="1" smtClean="0">
                                    <a:latin typeface="Cambria Math" panose="02040503050406030204" pitchFamily="18" charset="0"/>
                                  </a:rPr>
                                  <m:t>=$8 000</m:t>
                                </m:r>
                              </m:oMath>
                            </m:oMathPara>
                          </a14:m>
                          <a:endParaRPr lang="en-AU" b="0" dirty="0"/>
                        </a:p>
                      </a:txBody>
                      <a:tcPr/>
                    </a:tc>
                    <a:extLst>
                      <a:ext uri="{0D108BD9-81ED-4DB2-BD59-A6C34878D82A}">
                        <a16:rowId xmlns:a16="http://schemas.microsoft.com/office/drawing/2014/main" val="668771338"/>
                      </a:ext>
                    </a:extLst>
                  </a:tr>
                  <a:tr h="370840">
                    <a:tc>
                      <a:txBody>
                        <a:bodyPr/>
                        <a:lstStyle/>
                        <a:p>
                          <a:pPr>
                            <a:lnSpc>
                              <a:spcPct val="150000"/>
                            </a:lnSpc>
                          </a:pPr>
                          <a:r>
                            <a:rPr lang="en-AU" dirty="0"/>
                            <a:t>Remaining balance</a:t>
                          </a:r>
                        </a:p>
                      </a:txBody>
                      <a:tcPr/>
                    </a:tc>
                    <a:tc>
                      <a:txBody>
                        <a:bodyPr/>
                        <a:lstStyle/>
                        <a:p>
                          <a:pPr algn="l">
                            <a:lnSpc>
                              <a:spcPct val="150000"/>
                            </a:lnSpc>
                          </a:pPr>
                          <a14:m>
                            <m:oMathPara xmlns:m="http://schemas.openxmlformats.org/officeDocument/2006/math">
                              <m:oMathParaPr>
                                <m:jc m:val="left"/>
                              </m:oMathParaPr>
                              <m:oMath xmlns:m="http://schemas.openxmlformats.org/officeDocument/2006/math">
                                <m:r>
                                  <a:rPr lang="en-AU" b="0" i="1" dirty="0" smtClean="0">
                                    <a:latin typeface="Cambria Math" panose="02040503050406030204" pitchFamily="18" charset="0"/>
                                  </a:rPr>
                                  <m:t>44 0</m:t>
                                </m:r>
                                <m:r>
                                  <a:rPr lang="en-AU" i="1" dirty="0" smtClean="0">
                                    <a:latin typeface="Cambria Math" panose="02040503050406030204" pitchFamily="18" charset="0"/>
                                  </a:rPr>
                                  <m:t>00−</m:t>
                                </m:r>
                                <m:r>
                                  <a:rPr lang="en-AU" b="0" i="1" dirty="0" smtClean="0">
                                    <a:latin typeface="Cambria Math" panose="02040503050406030204" pitchFamily="18" charset="0"/>
                                  </a:rPr>
                                  <m:t>80</m:t>
                                </m:r>
                                <m:r>
                                  <a:rPr lang="en-AU" i="1" dirty="0" smtClean="0">
                                    <a:latin typeface="Cambria Math" panose="02040503050406030204" pitchFamily="18" charset="0"/>
                                  </a:rPr>
                                  <m:t>00</m:t>
                                </m:r>
                              </m:oMath>
                              <m:oMath xmlns:m="http://schemas.openxmlformats.org/officeDocument/2006/math">
                                <m:r>
                                  <a:rPr lang="en-AU" b="0" i="1" smtClean="0">
                                    <a:latin typeface="Cambria Math" panose="02040503050406030204" pitchFamily="18" charset="0"/>
                                  </a:rPr>
                                  <m:t>=$36 000</m:t>
                                </m:r>
                              </m:oMath>
                            </m:oMathPara>
                          </a14:m>
                          <a:endParaRPr lang="en-AU" dirty="0"/>
                        </a:p>
                      </a:txBody>
                      <a:tcPr/>
                    </a:tc>
                    <a:extLst>
                      <a:ext uri="{0D108BD9-81ED-4DB2-BD59-A6C34878D82A}">
                        <a16:rowId xmlns:a16="http://schemas.microsoft.com/office/drawing/2014/main" val="3219349257"/>
                      </a:ext>
                    </a:extLst>
                  </a:tr>
                  <a:tr h="140666">
                    <a:tc>
                      <a:txBody>
                        <a:bodyPr/>
                        <a:lstStyle/>
                        <a:p>
                          <a:pPr>
                            <a:lnSpc>
                              <a:spcPct val="150000"/>
                            </a:lnSpc>
                          </a:pPr>
                          <a:r>
                            <a:rPr lang="en-AU" dirty="0"/>
                            <a:t>Monthly repayments</a:t>
                          </a:r>
                        </a:p>
                      </a:txBody>
                      <a:tcPr/>
                    </a:tc>
                    <a:tc>
                      <a:txBody>
                        <a:bodyPr/>
                        <a:lstStyle/>
                        <a:p>
                          <a:pPr algn="l">
                            <a:lnSpc>
                              <a:spcPct val="150000"/>
                            </a:lnSpc>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36 000÷</m:t>
                                </m:r>
                                <m:d>
                                  <m:dPr>
                                    <m:ctrlPr>
                                      <a:rPr lang="en-AU" b="0" i="1" smtClean="0">
                                        <a:latin typeface="Cambria Math" panose="02040503050406030204" pitchFamily="18" charset="0"/>
                                      </a:rPr>
                                    </m:ctrlPr>
                                  </m:dPr>
                                  <m:e>
                                    <m:r>
                                      <a:rPr lang="en-AU" b="0" i="1" smtClean="0">
                                        <a:latin typeface="Cambria Math" panose="02040503050406030204" pitchFamily="18" charset="0"/>
                                      </a:rPr>
                                      <m:t>4×12</m:t>
                                    </m:r>
                                  </m:e>
                                </m:d>
                              </m:oMath>
                            </m:oMathPara>
                          </a14:m>
                          <a:endParaRPr lang="en-AU" b="0" dirty="0"/>
                        </a:p>
                        <a:p>
                          <a:pPr algn="l">
                            <a:lnSpc>
                              <a:spcPct val="150000"/>
                            </a:lnSpc>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=$750</m:t>
                                </m:r>
                              </m:oMath>
                            </m:oMathPara>
                          </a14:m>
                          <a:endParaRPr lang="en-AU" dirty="0"/>
                        </a:p>
                      </a:txBody>
                      <a:tcPr/>
                    </a:tc>
                    <a:extLst>
                      <a:ext uri="{0D108BD9-81ED-4DB2-BD59-A6C34878D82A}">
                        <a16:rowId xmlns:a16="http://schemas.microsoft.com/office/drawing/2014/main" val="2904655584"/>
                      </a:ext>
                    </a:extLst>
                  </a:tr>
                </a:tbl>
              </a:graphicData>
            </a:graphic>
          </p:graphicFrame>
        </mc:Choice>
        <mc:Fallback xmlns="">
          <p:graphicFrame>
            <p:nvGraphicFramePr>
              <p:cNvPr id="8" name="Table 7">
                <a:extLst>
                  <a:ext uri="{FF2B5EF4-FFF2-40B4-BE49-F238E27FC236}">
                    <a16:creationId xmlns:a16="http://schemas.microsoft.com/office/drawing/2014/main" id="{2440FDA9-C360-791A-A687-3FC352C307B6}"/>
                  </a:ext>
                </a:extLst>
              </p:cNvPr>
              <p:cNvGraphicFramePr>
                <a:graphicFrameLocks noGrp="1"/>
              </p:cNvGraphicFramePr>
              <p:nvPr>
                <p:extLst>
                  <p:ext uri="{D42A27DB-BD31-4B8C-83A1-F6EECF244321}">
                    <p14:modId xmlns:p14="http://schemas.microsoft.com/office/powerpoint/2010/main" val="1753510287"/>
                  </p:ext>
                </p:extLst>
              </p:nvPr>
            </p:nvGraphicFramePr>
            <p:xfrm>
              <a:off x="2588779" y="3010910"/>
              <a:ext cx="6546735" cy="2743200"/>
            </p:xfrm>
            <a:graphic>
              <a:graphicData uri="http://schemas.openxmlformats.org/drawingml/2006/table">
                <a:tbl>
                  <a:tblPr firstRow="1" bandRow="1">
                    <a:tableStyleId>{616DA210-FB5B-4158-B5E0-FEB733F419BA}</a:tableStyleId>
                  </a:tblPr>
                  <a:tblGrid>
                    <a:gridCol w="3304771">
                      <a:extLst>
                        <a:ext uri="{9D8B030D-6E8A-4147-A177-3AD203B41FA5}">
                          <a16:colId xmlns:a16="http://schemas.microsoft.com/office/drawing/2014/main" val="4178565758"/>
                        </a:ext>
                      </a:extLst>
                    </a:gridCol>
                    <a:gridCol w="3241964">
                      <a:extLst>
                        <a:ext uri="{9D8B030D-6E8A-4147-A177-3AD203B41FA5}">
                          <a16:colId xmlns:a16="http://schemas.microsoft.com/office/drawing/2014/main" val="1045126595"/>
                        </a:ext>
                      </a:extLst>
                    </a:gridCol>
                  </a:tblGrid>
                  <a:tr h="914400">
                    <a:tc>
                      <a:txBody>
                        <a:bodyPr/>
                        <a:lstStyle/>
                        <a:p>
                          <a:pPr>
                            <a:lnSpc>
                              <a:spcPct val="150000"/>
                            </a:lnSpc>
                          </a:pPr>
                          <a:r>
                            <a:rPr lang="en-AU" b="0" dirty="0"/>
                            <a:t>Deposit</a:t>
                          </a:r>
                        </a:p>
                      </a:txBody>
                      <a:tcPr/>
                    </a:tc>
                    <a:tc>
                      <a:txBody>
                        <a:bodyPr/>
                        <a:lstStyle/>
                        <a:p>
                          <a:endParaRPr lang="en-US"/>
                        </a:p>
                      </a:txBody>
                      <a:tcPr>
                        <a:blipFill>
                          <a:blip r:embed="rId2"/>
                          <a:stretch>
                            <a:fillRect l="-101953" t="-1389" r="-391" b="-202778"/>
                          </a:stretch>
                        </a:blipFill>
                      </a:tcPr>
                    </a:tc>
                    <a:extLst>
                      <a:ext uri="{0D108BD9-81ED-4DB2-BD59-A6C34878D82A}">
                        <a16:rowId xmlns:a16="http://schemas.microsoft.com/office/drawing/2014/main" val="668771338"/>
                      </a:ext>
                    </a:extLst>
                  </a:tr>
                  <a:tr h="914400">
                    <a:tc>
                      <a:txBody>
                        <a:bodyPr/>
                        <a:lstStyle/>
                        <a:p>
                          <a:pPr>
                            <a:lnSpc>
                              <a:spcPct val="150000"/>
                            </a:lnSpc>
                          </a:pPr>
                          <a:r>
                            <a:rPr lang="en-AU" dirty="0"/>
                            <a:t>Remaining balance</a:t>
                          </a:r>
                        </a:p>
                      </a:txBody>
                      <a:tcPr/>
                    </a:tc>
                    <a:tc>
                      <a:txBody>
                        <a:bodyPr/>
                        <a:lstStyle/>
                        <a:p>
                          <a:endParaRPr lang="en-US"/>
                        </a:p>
                      </a:txBody>
                      <a:tcPr>
                        <a:blipFill>
                          <a:blip r:embed="rId2"/>
                          <a:stretch>
                            <a:fillRect l="-101953" t="-100000" r="-391" b="-100000"/>
                          </a:stretch>
                        </a:blipFill>
                      </a:tcPr>
                    </a:tc>
                    <a:extLst>
                      <a:ext uri="{0D108BD9-81ED-4DB2-BD59-A6C34878D82A}">
                        <a16:rowId xmlns:a16="http://schemas.microsoft.com/office/drawing/2014/main" val="3219349257"/>
                      </a:ext>
                    </a:extLst>
                  </a:tr>
                  <a:tr h="914400">
                    <a:tc>
                      <a:txBody>
                        <a:bodyPr/>
                        <a:lstStyle/>
                        <a:p>
                          <a:pPr>
                            <a:lnSpc>
                              <a:spcPct val="150000"/>
                            </a:lnSpc>
                          </a:pPr>
                          <a:r>
                            <a:rPr lang="en-AU" dirty="0"/>
                            <a:t>Monthly repayments</a:t>
                          </a:r>
                        </a:p>
                      </a:txBody>
                      <a:tcPr/>
                    </a:tc>
                    <a:tc>
                      <a:txBody>
                        <a:bodyPr/>
                        <a:lstStyle/>
                        <a:p>
                          <a:endParaRPr lang="en-US"/>
                        </a:p>
                      </a:txBody>
                      <a:tcPr>
                        <a:blipFill>
                          <a:blip r:embed="rId2"/>
                          <a:stretch>
                            <a:fillRect l="-101953" t="-202778" r="-391" b="-1389"/>
                          </a:stretch>
                        </a:blipFill>
                      </a:tcPr>
                    </a:tc>
                    <a:extLst>
                      <a:ext uri="{0D108BD9-81ED-4DB2-BD59-A6C34878D82A}">
                        <a16:rowId xmlns:a16="http://schemas.microsoft.com/office/drawing/2014/main" val="2904655584"/>
                      </a:ext>
                    </a:extLst>
                  </a:tr>
                </a:tbl>
              </a:graphicData>
            </a:graphic>
          </p:graphicFrame>
        </mc:Fallback>
      </mc:AlternateContent>
      <p:sp>
        <p:nvSpPr>
          <p:cNvPr id="2" name="Slide Number Placeholder 1">
            <a:extLst>
              <a:ext uri="{FF2B5EF4-FFF2-40B4-BE49-F238E27FC236}">
                <a16:creationId xmlns:a16="http://schemas.microsoft.com/office/drawing/2014/main" id="{C909FEC2-5FE6-C129-F6C2-AB903F77157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11</a:t>
            </a:fld>
            <a:endParaRPr lang="en-AU"/>
          </a:p>
        </p:txBody>
      </p:sp>
    </p:spTree>
    <p:extLst>
      <p:ext uri="{BB962C8B-B14F-4D97-AF65-F5344CB8AC3E}">
        <p14:creationId xmlns:p14="http://schemas.microsoft.com/office/powerpoint/2010/main" val="3510663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p:txBody>
          <a:bodyPr/>
          <a:lstStyle/>
          <a:p>
            <a:r>
              <a:rPr lang="en-AU">
                <a:latin typeface="+mj-lt"/>
              </a:rPr>
              <a:t>References</a:t>
            </a:r>
          </a:p>
        </p:txBody>
      </p:sp>
      <p:sp>
        <p:nvSpPr>
          <p:cNvPr id="6" name="TextBox 5">
            <a:extLst>
              <a:ext uri="{FF2B5EF4-FFF2-40B4-BE49-F238E27FC236}">
                <a16:creationId xmlns:a16="http://schemas.microsoft.com/office/drawing/2014/main" id="{EABCE76F-41B1-7EE2-14F1-DC744150DE0C}"/>
              </a:ext>
            </a:extLst>
          </p:cNvPr>
          <p:cNvSpPr txBox="1"/>
          <p:nvPr/>
        </p:nvSpPr>
        <p:spPr>
          <a:xfrm>
            <a:off x="335826" y="1397263"/>
            <a:ext cx="11471999" cy="1597297"/>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Please refer to the NESA Copyright Disclaimer for more information </a:t>
            </a:r>
            <a:r>
              <a:rPr kumimoji="0" lang="en-AU" sz="1200" b="0" i="0" u="none" strike="noStrike" kern="1200" cap="none" spc="0" normalizeH="0" baseline="0" noProof="0" dirty="0">
                <a:ln>
                  <a:noFill/>
                </a:ln>
                <a:solidFill>
                  <a:srgbClr val="CBEDFD"/>
                </a:solidFill>
                <a:effectLst/>
                <a:uLnTx/>
                <a:uFillTx/>
                <a:ea typeface="+mn-ea"/>
                <a:cs typeface="+mn-cs"/>
                <a:hlinkClick r:id="rId3">
                  <a:extLst>
                    <a:ext uri="{A12FA001-AC4F-418D-AE19-62706E023703}">
                      <ahyp:hlinkClr xmlns:ahyp="http://schemas.microsoft.com/office/drawing/2018/hyperlinkcolor" val="tx"/>
                    </a:ext>
                  </a:extLst>
                </a:hlinkClick>
              </a:rPr>
              <a:t>https://educationstandards.nsw.edu.au/wps/portal/nesa/mini-footer/copyright</a:t>
            </a:r>
            <a:r>
              <a:rPr kumimoji="0" lang="en-AU" sz="1200" b="0" i="0" u="none" strike="noStrike" kern="1200" cap="none" spc="0" normalizeH="0" baseline="0" noProof="0" dirty="0">
                <a:ln>
                  <a:noFill/>
                </a:ln>
                <a:solidFill>
                  <a:srgbClr val="FFFFFF"/>
                </a:solidFill>
                <a:effectLst/>
                <a:uLnTx/>
                <a:uFillTx/>
                <a:ea typeface="+mn-ea"/>
                <a:cs typeface="+mn-cs"/>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NESA holds the only official and up-to-date versions of the NSW Curriculum and syllabus documents. Please visit the NSW Education Standards Authority (NESA) website </a:t>
            </a:r>
            <a:r>
              <a:rPr kumimoji="0" lang="en-AU" sz="1200" b="0" i="0" u="none" strike="noStrike" kern="1200" cap="none" spc="0" normalizeH="0" baseline="0" noProof="0" dirty="0">
                <a:ln>
                  <a:noFill/>
                </a:ln>
                <a:solidFill>
                  <a:srgbClr val="CBEDFD"/>
                </a:solidFill>
                <a:effectLst/>
                <a:uLnTx/>
                <a:uFillTx/>
                <a:ea typeface="+mn-ea"/>
                <a:cs typeface="+mn-cs"/>
                <a:hlinkClick r:id="rId4">
                  <a:extLst>
                    <a:ext uri="{A12FA001-AC4F-418D-AE19-62706E023703}">
                      <ahyp:hlinkClr xmlns:ahyp="http://schemas.microsoft.com/office/drawing/2018/hyperlinkcolor" val="tx"/>
                    </a:ext>
                  </a:extLst>
                </a:hlinkClick>
              </a:rPr>
              <a:t>https://educationstandards.nsw.edu.au/wps/portal/nesa/home</a:t>
            </a:r>
            <a:r>
              <a:rPr kumimoji="0" lang="en-AU" sz="1200" b="0" i="0" u="none" strike="noStrike" kern="1200" cap="none" spc="0" normalizeH="0" baseline="0" noProof="0" dirty="0">
                <a:ln>
                  <a:noFill/>
                </a:ln>
                <a:solidFill>
                  <a:srgbClr val="CBEDFD"/>
                </a:solidFill>
                <a:effectLst/>
                <a:uLnTx/>
                <a:uFillTx/>
                <a:ea typeface="+mn-ea"/>
                <a:cs typeface="+mn-cs"/>
              </a:rPr>
              <a:t> </a:t>
            </a:r>
            <a:r>
              <a:rPr kumimoji="0" lang="en-AU" sz="1200" b="0" i="0" u="none" strike="noStrike" kern="1200" cap="none" spc="0" normalizeH="0" baseline="0" noProof="0" dirty="0">
                <a:ln>
                  <a:noFill/>
                </a:ln>
                <a:solidFill>
                  <a:srgbClr val="FFFFFF"/>
                </a:solidFill>
                <a:effectLst/>
                <a:uLnTx/>
                <a:uFillTx/>
                <a:ea typeface="+mn-ea"/>
                <a:cs typeface="+mn-cs"/>
              </a:rPr>
              <a:t>and the NSW Curriculum website </a:t>
            </a:r>
            <a:r>
              <a:rPr kumimoji="0" lang="en-AU" sz="1200" b="0" i="0" u="none" strike="noStrike" kern="1200" cap="none" spc="0" normalizeH="0" baseline="0" noProof="0" dirty="0">
                <a:ln>
                  <a:noFill/>
                </a:ln>
                <a:solidFill>
                  <a:srgbClr val="CBEDFD"/>
                </a:solidFill>
                <a:effectLst/>
                <a:uLnTx/>
                <a:uFillTx/>
                <a:ea typeface="+mn-ea"/>
                <a:cs typeface="+mn-cs"/>
                <a:hlinkClick r:id="rId5">
                  <a:extLst>
                    <a:ext uri="{A12FA001-AC4F-418D-AE19-62706E023703}">
                      <ahyp:hlinkClr xmlns:ahyp="http://schemas.microsoft.com/office/drawing/2018/hyperlinkcolor" val="tx"/>
                    </a:ext>
                  </a:extLst>
                </a:hlinkClick>
              </a:rPr>
              <a:t>https://curriculum.nsw.edu.au</a:t>
            </a:r>
            <a:r>
              <a:rPr kumimoji="0" lang="en-AU" sz="1200" b="0" i="0" u="none" strike="noStrike" kern="1200" cap="none" spc="0" normalizeH="0" baseline="0" noProof="0" dirty="0">
                <a:ln>
                  <a:noFill/>
                </a:ln>
                <a:solidFill>
                  <a:srgbClr val="FFFFFF"/>
                </a:solidFill>
                <a:effectLst/>
                <a:uLnTx/>
                <a:uFillTx/>
                <a:ea typeface="+mn-ea"/>
                <a:cs typeface="+mn-cs"/>
              </a:rPr>
              <a:t>.</a:t>
            </a:r>
          </a:p>
        </p:txBody>
      </p:sp>
      <p:sp>
        <p:nvSpPr>
          <p:cNvPr id="4" name="Content Placeholder 3">
            <a:extLst>
              <a:ext uri="{FF2B5EF4-FFF2-40B4-BE49-F238E27FC236}">
                <a16:creationId xmlns:a16="http://schemas.microsoft.com/office/drawing/2014/main" id="{B7C07B50-96D9-2E35-E2CE-3139F6377F08}"/>
              </a:ext>
            </a:extLst>
          </p:cNvPr>
          <p:cNvSpPr>
            <a:spLocks noGrp="1"/>
          </p:cNvSpPr>
          <p:nvPr>
            <p:ph idx="1"/>
          </p:nvPr>
        </p:nvSpPr>
        <p:spPr/>
        <p:txBody>
          <a:bodyPr/>
          <a:lstStyle/>
          <a:p>
            <a:pPr>
              <a:lnSpc>
                <a:spcPct val="150000"/>
              </a:lnSpc>
              <a:spcBef>
                <a:spcPts val="1200"/>
              </a:spcBef>
              <a:spcAft>
                <a:spcPts val="600"/>
              </a:spcAft>
            </a:pPr>
            <a:r>
              <a:rPr lang="en-AU" u="sng">
                <a:solidFill>
                  <a:srgbClr val="2F5496"/>
                </a:solidFill>
                <a:effectLst/>
                <a:latin typeface="Arial" panose="020B0604020202020204" pitchFamily="34" charset="0"/>
                <a:ea typeface="Calibri" panose="020F0502020204030204" pitchFamily="34" charset="0"/>
                <a:hlinkClick r:id="rId6"/>
              </a:rPr>
              <a:t>Mathematics Standard Stage 6 Syllabus </a:t>
            </a:r>
            <a:r>
              <a:rPr lang="en-AU">
                <a:effectLst/>
                <a:latin typeface="Arial" panose="020B0604020202020204" pitchFamily="34" charset="0"/>
                <a:ea typeface="Calibri" panose="020F0502020204030204" pitchFamily="34" charset="0"/>
              </a:rPr>
              <a:t>© NSW Education Standards Authority (NESA) for and on behalf of the Crown in right of the State of New South Wales, 2024.</a:t>
            </a:r>
          </a:p>
        </p:txBody>
      </p:sp>
      <p:sp>
        <p:nvSpPr>
          <p:cNvPr id="2" name="Slide Number Placeholder 1">
            <a:extLst>
              <a:ext uri="{FF2B5EF4-FFF2-40B4-BE49-F238E27FC236}">
                <a16:creationId xmlns:a16="http://schemas.microsoft.com/office/drawing/2014/main" id="{48223418-AC99-D403-B6BA-7F5E5111A87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12</a:t>
            </a:fld>
            <a:endParaRPr lang="en-AU"/>
          </a:p>
        </p:txBody>
      </p:sp>
    </p:spTree>
    <p:extLst>
      <p:ext uri="{BB962C8B-B14F-4D97-AF65-F5344CB8AC3E}">
        <p14:creationId xmlns:p14="http://schemas.microsoft.com/office/powerpoint/2010/main" val="118101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a:latin typeface="+mj-lt"/>
              </a:rPr>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a:latin typeface="+mj-lt"/>
              </a:rPr>
              <a:t>© State of New South Wales (Department of Education), 2025</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a:t>
            </a:r>
            <a:r>
              <a:rPr lang="en-AU" sz="1200" dirty="0" err="1">
                <a:solidFill>
                  <a:schemeClr val="bg1"/>
                </a:solidFill>
              </a:rPr>
              <a:t>Cth</a:t>
            </a:r>
            <a:r>
              <a:rPr lang="en-AU" sz="1200" dirty="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license</a:t>
            </a:r>
            <a:r>
              <a:rPr lang="en-AU" sz="1200" dirty="0">
                <a:solidFill>
                  <a:schemeClr val="bg1"/>
                </a:solidFill>
              </a:rPr>
              <a:t>.</a:t>
            </a:r>
          </a:p>
          <a:p>
            <a:pPr algn="l">
              <a:lnSpc>
                <a:spcPct val="150000"/>
              </a:lnSpc>
              <a:spcAft>
                <a:spcPts val="600"/>
              </a:spcAft>
            </a:pPr>
            <a:r>
              <a:rPr lang="en-AU" sz="1200" dirty="0">
                <a:solidFill>
                  <a:schemeClr val="bg1"/>
                </a:solidFill>
              </a:rPr>
              <a:t>This license allows you to share and adapt the material for any purpose, even commercially.</a:t>
            </a:r>
          </a:p>
          <a:p>
            <a:pPr algn="l">
              <a:lnSpc>
                <a:spcPct val="150000"/>
              </a:lnSpc>
              <a:spcAft>
                <a:spcPts val="600"/>
              </a:spcAft>
            </a:pPr>
            <a:r>
              <a:rPr lang="en-AU" sz="1200" dirty="0">
                <a:solidFill>
                  <a:schemeClr val="bg1"/>
                </a:solidFill>
              </a:rPr>
              <a:t>Attribution should be given to © State of New South Wales (Department of Education), 2025.</a:t>
            </a:r>
          </a:p>
          <a:p>
            <a:pPr algn="l">
              <a:lnSpc>
                <a:spcPct val="150000"/>
              </a:lnSpc>
            </a:pPr>
            <a:r>
              <a:rPr lang="en-AU" sz="1200" dirty="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algn="l">
              <a:lnSpc>
                <a:spcPct val="150000"/>
              </a:lnSpc>
              <a:spcAft>
                <a:spcPts val="600"/>
              </a:spcAft>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algn="l">
              <a:lnSpc>
                <a:spcPct val="150000"/>
              </a:lnSpc>
              <a:spcAft>
                <a:spcPts val="600"/>
              </a:spcAft>
            </a:pPr>
            <a:r>
              <a:rPr lang="en-AU" sz="1200" dirty="0">
                <a:solidFill>
                  <a:schemeClr val="bg1"/>
                </a:solidFill>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i="1" dirty="0">
                <a:solidFill>
                  <a:schemeClr val="bg1"/>
                </a:solidFill>
              </a:rPr>
              <a:t>Copyright Act 1968 </a:t>
            </a:r>
            <a:r>
              <a:rPr lang="en-AU" sz="1200" dirty="0">
                <a:solidFill>
                  <a:schemeClr val="bg1"/>
                </a:solidFill>
              </a:rPr>
              <a:t>(</a:t>
            </a:r>
            <a:r>
              <a:rPr lang="en-AU" sz="1200" dirty="0" err="1">
                <a:solidFill>
                  <a:schemeClr val="bg1"/>
                </a:solidFill>
              </a:rPr>
              <a:t>Cth</a:t>
            </a:r>
            <a:r>
              <a:rPr lang="en-AU" sz="1200" dirty="0">
                <a:solidFill>
                  <a:schemeClr val="bg1"/>
                </a:solidFill>
              </a:rPr>
              <a:t>).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E6A87E-8352-0E8F-5677-2D3F86A4C16A}"/>
              </a:ext>
            </a:extLst>
          </p:cNvPr>
          <p:cNvSpPr>
            <a:spLocks noGrp="1"/>
          </p:cNvSpPr>
          <p:nvPr>
            <p:ph type="title"/>
          </p:nvPr>
        </p:nvSpPr>
        <p:spPr/>
        <p:txBody>
          <a:bodyPr/>
          <a:lstStyle/>
          <a:p>
            <a:r>
              <a:rPr lang="en-AU">
                <a:latin typeface="+mj-lt"/>
              </a:rPr>
              <a:t>Learning intentions and success criteria</a:t>
            </a:r>
          </a:p>
        </p:txBody>
      </p:sp>
      <p:sp>
        <p:nvSpPr>
          <p:cNvPr id="3" name="TextBox 2">
            <a:extLst>
              <a:ext uri="{FF2B5EF4-FFF2-40B4-BE49-F238E27FC236}">
                <a16:creationId xmlns:a16="http://schemas.microsoft.com/office/drawing/2014/main" id="{DF637BA9-DB5E-2457-A795-0B300DBA6F82}"/>
              </a:ext>
            </a:extLst>
          </p:cNvPr>
          <p:cNvSpPr txBox="1"/>
          <p:nvPr/>
        </p:nvSpPr>
        <p:spPr>
          <a:xfrm>
            <a:off x="370416" y="1894417"/>
            <a:ext cx="11303000" cy="4097981"/>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spcAft>
                <a:spcPts val="600"/>
              </a:spcAft>
            </a:pPr>
            <a:r>
              <a:rPr lang="en-AU" sz="2000" b="1" dirty="0">
                <a:solidFill>
                  <a:schemeClr val="accent1"/>
                </a:solidFill>
                <a:latin typeface="+mj-lt"/>
                <a:cs typeface="Arial" panose="020B0604020202020204" pitchFamily="34" charset="0"/>
              </a:rPr>
              <a:t>Learning intentions</a:t>
            </a:r>
            <a:endParaRPr lang="en-AU" sz="2000" b="1" dirty="0">
              <a:solidFill>
                <a:schemeClr val="accent1"/>
              </a:solidFill>
              <a:latin typeface="+mj-lt"/>
              <a:ea typeface="+mn-lt"/>
              <a:cs typeface="Arial" panose="020B0604020202020204" pitchFamily="34" charset="0"/>
            </a:endParaRPr>
          </a:p>
          <a:p>
            <a:pPr marL="342900" indent="-342900">
              <a:lnSpc>
                <a:spcPct val="150000"/>
              </a:lnSpc>
              <a:spcAft>
                <a:spcPts val="600"/>
              </a:spcAft>
              <a:buFont typeface="Arial" panose="020B0604020202020204" pitchFamily="34" charset="0"/>
              <a:buChar char="•"/>
            </a:pPr>
            <a:r>
              <a:rPr lang="en-AU" sz="2000" dirty="0">
                <a:cs typeface="Arial" panose="020B0604020202020204" pitchFamily="34" charset="0"/>
              </a:rPr>
              <a:t>To understand the costs associated with buying on terms that involve paying a deposit and making regular repayments.</a:t>
            </a:r>
          </a:p>
          <a:p>
            <a:pPr>
              <a:lnSpc>
                <a:spcPct val="150000"/>
              </a:lnSpc>
              <a:spcAft>
                <a:spcPts val="600"/>
              </a:spcAft>
            </a:pPr>
            <a:r>
              <a:rPr lang="en-AU" sz="2000" b="1" dirty="0">
                <a:solidFill>
                  <a:schemeClr val="accent1"/>
                </a:solidFill>
                <a:latin typeface="+mj-lt"/>
                <a:cs typeface="Arial" panose="020B0604020202020204" pitchFamily="34" charset="0"/>
              </a:rPr>
              <a:t>Success criteria</a:t>
            </a:r>
            <a:endParaRPr lang="en-US" sz="2000" dirty="0">
              <a:solidFill>
                <a:schemeClr val="accent1"/>
              </a:solidFill>
              <a:latin typeface="+mj-lt"/>
              <a:cs typeface="Arial" panose="020B0604020202020204" pitchFamily="34" charset="0"/>
            </a:endParaRPr>
          </a:p>
          <a:p>
            <a:pPr marL="342900" indent="-342900">
              <a:lnSpc>
                <a:spcPct val="150000"/>
              </a:lnSpc>
              <a:spcAft>
                <a:spcPts val="600"/>
              </a:spcAft>
              <a:buFont typeface="Arial"/>
              <a:buChar char="•"/>
            </a:pPr>
            <a:r>
              <a:rPr lang="en-AU" sz="2000" dirty="0">
                <a:cs typeface="Arial" panose="020B0604020202020204" pitchFamily="34" charset="0"/>
              </a:rPr>
              <a:t>I can calculate the overall cost when buying on terms.</a:t>
            </a:r>
          </a:p>
          <a:p>
            <a:pPr marL="342900" indent="-342900">
              <a:lnSpc>
                <a:spcPct val="150000"/>
              </a:lnSpc>
              <a:spcAft>
                <a:spcPts val="600"/>
              </a:spcAft>
              <a:buFont typeface="Arial"/>
              <a:buChar char="•"/>
            </a:pPr>
            <a:r>
              <a:rPr lang="en-AU" sz="2000" dirty="0">
                <a:cs typeface="Arial" panose="020B0604020202020204" pitchFamily="34" charset="0"/>
              </a:rPr>
              <a:t>I can explain how the interest is calculated when buying on terms.</a:t>
            </a:r>
          </a:p>
          <a:p>
            <a:pPr marL="342900" indent="-342900">
              <a:lnSpc>
                <a:spcPct val="150000"/>
              </a:lnSpc>
              <a:spcAft>
                <a:spcPts val="600"/>
              </a:spcAft>
              <a:buFont typeface="Arial"/>
              <a:buChar char="•"/>
            </a:pPr>
            <a:r>
              <a:rPr lang="en-AU" sz="2000" dirty="0">
                <a:cs typeface="Arial" panose="020B0604020202020204" pitchFamily="34" charset="0"/>
              </a:rPr>
              <a:t>I can calculate the cost of a repayment.</a:t>
            </a:r>
          </a:p>
          <a:p>
            <a:pPr marL="342900" indent="-342900">
              <a:lnSpc>
                <a:spcPct val="150000"/>
              </a:lnSpc>
              <a:spcAft>
                <a:spcPts val="600"/>
              </a:spcAft>
              <a:buFont typeface="Arial"/>
              <a:buChar char="•"/>
            </a:pPr>
            <a:r>
              <a:rPr lang="en-AU" sz="2000" dirty="0">
                <a:cs typeface="Arial" panose="020B0604020202020204" pitchFamily="34" charset="0"/>
              </a:rPr>
              <a:t>I can justify the most suitable purchasing method based on the context provided.</a:t>
            </a:r>
          </a:p>
        </p:txBody>
      </p:sp>
      <p:sp>
        <p:nvSpPr>
          <p:cNvPr id="2" name="Slide Number Placeholder 1">
            <a:extLst>
              <a:ext uri="{FF2B5EF4-FFF2-40B4-BE49-F238E27FC236}">
                <a16:creationId xmlns:a16="http://schemas.microsoft.com/office/drawing/2014/main" id="{19C0759C-7815-62EE-E606-EBC3C273B18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a:t>
            </a:fld>
            <a:endParaRPr lang="en-AU"/>
          </a:p>
        </p:txBody>
      </p:sp>
    </p:spTree>
    <p:extLst>
      <p:ext uri="{BB962C8B-B14F-4D97-AF65-F5344CB8AC3E}">
        <p14:creationId xmlns:p14="http://schemas.microsoft.com/office/powerpoint/2010/main" val="36489671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a:latin typeface="+mj-lt"/>
              </a:rPr>
              <a:t>Activating prior knowledge</a:t>
            </a:r>
          </a:p>
        </p:txBody>
      </p:sp>
    </p:spTree>
    <p:extLst>
      <p:ext uri="{BB962C8B-B14F-4D97-AF65-F5344CB8AC3E}">
        <p14:creationId xmlns:p14="http://schemas.microsoft.com/office/powerpoint/2010/main" val="2028193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CF6B04-29EE-AC15-4D22-5531060EB517}"/>
              </a:ext>
            </a:extLst>
          </p:cNvPr>
          <p:cNvSpPr>
            <a:spLocks noGrp="1"/>
          </p:cNvSpPr>
          <p:nvPr>
            <p:ph type="title"/>
          </p:nvPr>
        </p:nvSpPr>
        <p:spPr/>
        <p:txBody>
          <a:bodyPr/>
          <a:lstStyle/>
          <a:p>
            <a:r>
              <a:rPr lang="en-AU">
                <a:latin typeface="+mj-lt"/>
              </a:rPr>
              <a:t>Sawyer’s budget</a:t>
            </a:r>
          </a:p>
        </p:txBody>
      </p:sp>
      <p:sp>
        <p:nvSpPr>
          <p:cNvPr id="13" name="Text Placeholder 12">
            <a:extLst>
              <a:ext uri="{FF2B5EF4-FFF2-40B4-BE49-F238E27FC236}">
                <a16:creationId xmlns:a16="http://schemas.microsoft.com/office/drawing/2014/main" id="{8AAB25FA-A5B5-093F-A0C9-EAE7963EEB09}"/>
              </a:ext>
            </a:extLst>
          </p:cNvPr>
          <p:cNvSpPr>
            <a:spLocks noGrp="1"/>
          </p:cNvSpPr>
          <p:nvPr>
            <p:ph type="body" sz="quarter" idx="18"/>
          </p:nvPr>
        </p:nvSpPr>
        <p:spPr>
          <a:xfrm>
            <a:off x="360000" y="982520"/>
            <a:ext cx="11483998" cy="356423"/>
          </a:xfrm>
        </p:spPr>
        <p:txBody>
          <a:bodyPr/>
          <a:lstStyle/>
          <a:p>
            <a:r>
              <a:rPr lang="en-AU">
                <a:latin typeface="+mj-lt"/>
              </a:rPr>
              <a:t>Can she afford a $45 000 car?</a:t>
            </a:r>
          </a:p>
        </p:txBody>
      </p:sp>
      <p:pic>
        <p:nvPicPr>
          <p:cNvPr id="5" name="Picture 4" descr="Screenshot of a budget">
            <a:extLst>
              <a:ext uri="{FF2B5EF4-FFF2-40B4-BE49-F238E27FC236}">
                <a16:creationId xmlns:a16="http://schemas.microsoft.com/office/drawing/2014/main" id="{87FEF426-A167-8743-2D6B-152A296CE56F}"/>
              </a:ext>
            </a:extLst>
          </p:cNvPr>
          <p:cNvPicPr>
            <a:picLocks noChangeAspect="1"/>
          </p:cNvPicPr>
          <p:nvPr/>
        </p:nvPicPr>
        <p:blipFill>
          <a:blip r:embed="rId3"/>
          <a:stretch>
            <a:fillRect/>
          </a:stretch>
        </p:blipFill>
        <p:spPr>
          <a:xfrm>
            <a:off x="4124223" y="1392338"/>
            <a:ext cx="3943553" cy="5105662"/>
          </a:xfrm>
          <a:prstGeom prst="rect">
            <a:avLst/>
          </a:prstGeom>
        </p:spPr>
      </p:pic>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4</a:t>
            </a:fld>
            <a:endParaRPr lang="en-AU"/>
          </a:p>
        </p:txBody>
      </p:sp>
    </p:spTree>
    <p:extLst>
      <p:ext uri="{BB962C8B-B14F-4D97-AF65-F5344CB8AC3E}">
        <p14:creationId xmlns:p14="http://schemas.microsoft.com/office/powerpoint/2010/main" val="2031742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325DC0-A78B-9C20-510F-F88FE757CC15}"/>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20030C1D-752A-AD32-B228-695EEA3063DA}"/>
              </a:ext>
            </a:extLst>
          </p:cNvPr>
          <p:cNvSpPr>
            <a:spLocks noGrp="1"/>
          </p:cNvSpPr>
          <p:nvPr>
            <p:ph type="ctrTitle"/>
          </p:nvPr>
        </p:nvSpPr>
        <p:spPr/>
        <p:txBody>
          <a:bodyPr/>
          <a:lstStyle/>
          <a:p>
            <a:r>
              <a:rPr lang="en-AU">
                <a:latin typeface="+mj-lt"/>
              </a:rPr>
              <a:t>Connecting learning</a:t>
            </a:r>
          </a:p>
        </p:txBody>
      </p:sp>
    </p:spTree>
    <p:extLst>
      <p:ext uri="{BB962C8B-B14F-4D97-AF65-F5344CB8AC3E}">
        <p14:creationId xmlns:p14="http://schemas.microsoft.com/office/powerpoint/2010/main" val="1932127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F3F182-990D-6870-1750-EC335749B0D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96CC305-1E98-FB0A-3EA0-B3CA71624764}"/>
              </a:ext>
            </a:extLst>
          </p:cNvPr>
          <p:cNvSpPr>
            <a:spLocks noGrp="1"/>
          </p:cNvSpPr>
          <p:nvPr>
            <p:ph type="title"/>
          </p:nvPr>
        </p:nvSpPr>
        <p:spPr/>
        <p:txBody>
          <a:bodyPr/>
          <a:lstStyle/>
          <a:p>
            <a:r>
              <a:rPr lang="en-AU">
                <a:latin typeface="+mj-lt"/>
              </a:rPr>
              <a:t>Buying on terms (1)</a:t>
            </a:r>
          </a:p>
        </p:txBody>
      </p:sp>
      <p:sp>
        <p:nvSpPr>
          <p:cNvPr id="13" name="Text Placeholder 12">
            <a:extLst>
              <a:ext uri="{FF2B5EF4-FFF2-40B4-BE49-F238E27FC236}">
                <a16:creationId xmlns:a16="http://schemas.microsoft.com/office/drawing/2014/main" id="{5B953966-FD71-5928-B2ED-4EBCB8E3CD53}"/>
              </a:ext>
            </a:extLst>
          </p:cNvPr>
          <p:cNvSpPr>
            <a:spLocks noGrp="1"/>
          </p:cNvSpPr>
          <p:nvPr>
            <p:ph type="body" sz="quarter" idx="18"/>
          </p:nvPr>
        </p:nvSpPr>
        <p:spPr>
          <a:xfrm>
            <a:off x="360000" y="982520"/>
            <a:ext cx="11483998" cy="356423"/>
          </a:xfrm>
        </p:spPr>
        <p:txBody>
          <a:bodyPr/>
          <a:lstStyle/>
          <a:p>
            <a:r>
              <a:rPr lang="en-AU">
                <a:latin typeface="+mj-lt"/>
              </a:rPr>
              <a:t>Definitions</a:t>
            </a:r>
          </a:p>
        </p:txBody>
      </p:sp>
      <p:sp>
        <p:nvSpPr>
          <p:cNvPr id="12" name="Text Placeholder 11">
            <a:extLst>
              <a:ext uri="{FF2B5EF4-FFF2-40B4-BE49-F238E27FC236}">
                <a16:creationId xmlns:a16="http://schemas.microsoft.com/office/drawing/2014/main" id="{FA37F51C-F13C-4015-C00B-B3774AEBA21D}"/>
              </a:ext>
            </a:extLst>
          </p:cNvPr>
          <p:cNvSpPr>
            <a:spLocks noGrp="1"/>
          </p:cNvSpPr>
          <p:nvPr>
            <p:ph type="body" sz="quarter" idx="17"/>
          </p:nvPr>
        </p:nvSpPr>
        <p:spPr/>
        <p:txBody>
          <a:bodyPr/>
          <a:lstStyle/>
          <a:p>
            <a:r>
              <a:rPr lang="en-AU" b="1" u="sng" dirty="0">
                <a:latin typeface="+mj-lt"/>
              </a:rPr>
              <a:t>Deposit</a:t>
            </a:r>
            <a:r>
              <a:rPr lang="en-AU" b="1" dirty="0">
                <a:latin typeface="+mj-lt"/>
              </a:rPr>
              <a:t>:</a:t>
            </a:r>
            <a:r>
              <a:rPr lang="en-AU" dirty="0">
                <a:latin typeface="+mj-lt"/>
              </a:rPr>
              <a:t> </a:t>
            </a:r>
            <a:r>
              <a:rPr lang="en-AU" b="0" i="0" dirty="0">
                <a:solidFill>
                  <a:srgbClr val="22272B"/>
                </a:solidFill>
                <a:effectLst/>
                <a:latin typeface="+mj-lt"/>
              </a:rPr>
              <a:t>A sum of money that is used for financial reasons. An amount of money that is placed in a bank or other financial institution either as a lump sum or as a regular payment, or an initial payment when purchasing something, with the rest to be payable later.</a:t>
            </a:r>
          </a:p>
          <a:p>
            <a:pPr>
              <a:lnSpc>
                <a:spcPct val="250000"/>
              </a:lnSpc>
            </a:pPr>
            <a:r>
              <a:rPr lang="en-AU" b="1" u="sng" dirty="0">
                <a:latin typeface="+mj-lt"/>
              </a:rPr>
              <a:t>Repayment</a:t>
            </a:r>
            <a:r>
              <a:rPr lang="en-AU" b="1" dirty="0">
                <a:latin typeface="+mj-lt"/>
              </a:rPr>
              <a:t>: </a:t>
            </a:r>
            <a:r>
              <a:rPr lang="en-AU" b="0" i="0" dirty="0">
                <a:solidFill>
                  <a:srgbClr val="22272B"/>
                </a:solidFill>
                <a:effectLst/>
                <a:latin typeface="+mj-lt"/>
              </a:rPr>
              <a:t>A set amount, paid at regular intervals over the period of a loan, to pay off a loan.</a:t>
            </a:r>
            <a:endParaRPr lang="en-AU" b="1" u="sng" dirty="0">
              <a:latin typeface="+mj-lt"/>
            </a:endParaRPr>
          </a:p>
          <a:p>
            <a:pPr>
              <a:lnSpc>
                <a:spcPct val="250000"/>
              </a:lnSpc>
            </a:pPr>
            <a:r>
              <a:rPr lang="en-AU" b="1" u="sng" dirty="0">
                <a:latin typeface="+mj-lt"/>
              </a:rPr>
              <a:t>Interest</a:t>
            </a:r>
            <a:r>
              <a:rPr lang="en-AU" b="1" dirty="0">
                <a:latin typeface="+mj-lt"/>
              </a:rPr>
              <a:t>: </a:t>
            </a:r>
            <a:r>
              <a:rPr lang="en-AU" b="0" i="0" dirty="0">
                <a:solidFill>
                  <a:srgbClr val="22272B"/>
                </a:solidFill>
                <a:effectLst/>
                <a:latin typeface="+mj-lt"/>
              </a:rPr>
              <a:t>Money paid or received in return for using or lending money.</a:t>
            </a:r>
            <a:endParaRPr lang="en-AU" b="1" u="sng" dirty="0">
              <a:latin typeface="+mj-lt"/>
            </a:endParaRPr>
          </a:p>
        </p:txBody>
      </p:sp>
      <p:sp>
        <p:nvSpPr>
          <p:cNvPr id="3" name="Slide Number Placeholder 2">
            <a:extLst>
              <a:ext uri="{FF2B5EF4-FFF2-40B4-BE49-F238E27FC236}">
                <a16:creationId xmlns:a16="http://schemas.microsoft.com/office/drawing/2014/main" id="{394AAF77-5A98-9051-4116-376780A6196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6</a:t>
            </a:fld>
            <a:endParaRPr lang="en-AU"/>
          </a:p>
        </p:txBody>
      </p:sp>
    </p:spTree>
    <p:extLst>
      <p:ext uri="{BB962C8B-B14F-4D97-AF65-F5344CB8AC3E}">
        <p14:creationId xmlns:p14="http://schemas.microsoft.com/office/powerpoint/2010/main" val="2454984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B3133E1-BB75-4767-3CCE-D43014F20BFA}"/>
              </a:ext>
            </a:extLst>
          </p:cNvPr>
          <p:cNvSpPr>
            <a:spLocks noGrp="1"/>
          </p:cNvSpPr>
          <p:nvPr>
            <p:ph type="title"/>
          </p:nvPr>
        </p:nvSpPr>
        <p:spPr/>
        <p:txBody>
          <a:bodyPr/>
          <a:lstStyle/>
          <a:p>
            <a:r>
              <a:rPr lang="en-AU"/>
              <a:t>Buying on terms (2)</a:t>
            </a:r>
          </a:p>
        </p:txBody>
      </p:sp>
      <p:sp>
        <p:nvSpPr>
          <p:cNvPr id="4" name="Text Placeholder 3">
            <a:extLst>
              <a:ext uri="{FF2B5EF4-FFF2-40B4-BE49-F238E27FC236}">
                <a16:creationId xmlns:a16="http://schemas.microsoft.com/office/drawing/2014/main" id="{07703A8A-1FC2-6B8C-5045-40ED27D26856}"/>
              </a:ext>
            </a:extLst>
          </p:cNvPr>
          <p:cNvSpPr>
            <a:spLocks noGrp="1"/>
          </p:cNvSpPr>
          <p:nvPr>
            <p:ph type="body" sz="quarter" idx="18"/>
          </p:nvPr>
        </p:nvSpPr>
        <p:spPr/>
        <p:txBody>
          <a:bodyPr/>
          <a:lstStyle/>
          <a:p>
            <a:r>
              <a:rPr lang="en-AU"/>
              <a:t>Car yard offer</a:t>
            </a:r>
          </a:p>
        </p:txBody>
      </p:sp>
      <p:sp>
        <p:nvSpPr>
          <p:cNvPr id="5" name="Text Placeholder 4">
            <a:extLst>
              <a:ext uri="{FF2B5EF4-FFF2-40B4-BE49-F238E27FC236}">
                <a16:creationId xmlns:a16="http://schemas.microsoft.com/office/drawing/2014/main" id="{A5408906-2AD5-7E7E-1A82-95497E60EA9E}"/>
              </a:ext>
            </a:extLst>
          </p:cNvPr>
          <p:cNvSpPr>
            <a:spLocks noGrp="1"/>
          </p:cNvSpPr>
          <p:nvPr>
            <p:ph type="body" sz="quarter" idx="17"/>
          </p:nvPr>
        </p:nvSpPr>
        <p:spPr/>
        <p:txBody>
          <a:bodyPr/>
          <a:lstStyle/>
          <a:p>
            <a:r>
              <a:rPr lang="en-AU" dirty="0"/>
              <a:t>Sale price: $45 000</a:t>
            </a:r>
          </a:p>
          <a:p>
            <a:r>
              <a:rPr lang="en-AU" dirty="0"/>
              <a:t>Deposit: 20% of sale price</a:t>
            </a:r>
          </a:p>
          <a:p>
            <a:r>
              <a:rPr lang="en-AU" dirty="0"/>
              <a:t>Repayments: $675 per month</a:t>
            </a:r>
          </a:p>
          <a:p>
            <a:r>
              <a:rPr lang="en-AU" dirty="0"/>
              <a:t>Repayment term: 5 years</a:t>
            </a: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F23BF4B5-6CEE-A4C9-14A3-E714B7B60F7C}"/>
                  </a:ext>
                </a:extLst>
              </p:cNvPr>
              <p:cNvSpPr txBox="1"/>
              <p:nvPr/>
            </p:nvSpPr>
            <p:spPr>
              <a:xfrm>
                <a:off x="4922616" y="2242578"/>
                <a:ext cx="2761200" cy="439200"/>
              </a:xfrm>
              <a:prstGeom prst="rect">
                <a:avLst/>
              </a:prstGeom>
              <a:solidFill>
                <a:srgbClr val="002060"/>
              </a:solidFill>
            </p:spPr>
            <p:txBody>
              <a:bodyPr wrap="none" lIns="72000" tIns="0" rIns="72000" bIns="0" rtlCol="0" anchor="ctr">
                <a:noAutofit/>
              </a:bodyPr>
              <a:lstStyle/>
              <a:p>
                <a:pPr algn="l"/>
                <a14:m>
                  <m:oMathPara xmlns:m="http://schemas.openxmlformats.org/officeDocument/2006/math">
                    <m:oMathParaPr>
                      <m:jc m:val="centerGroup"/>
                    </m:oMathParaPr>
                    <m:oMath xmlns:m="http://schemas.openxmlformats.org/officeDocument/2006/math">
                      <m:r>
                        <a:rPr lang="en-AU" sz="2000" b="0" i="1" smtClean="0">
                          <a:solidFill>
                            <a:schemeClr val="bg1"/>
                          </a:solidFill>
                          <a:latin typeface="Cambria Math" panose="02040503050406030204" pitchFamily="18" charset="0"/>
                        </a:rPr>
                        <m:t>45 000×0.20=$9000</m:t>
                      </m:r>
                    </m:oMath>
                  </m:oMathPara>
                </a14:m>
                <a:endParaRPr lang="en-AU" sz="1800" dirty="0">
                  <a:solidFill>
                    <a:schemeClr val="bg1"/>
                  </a:solidFill>
                </a:endParaRPr>
              </a:p>
            </p:txBody>
          </p:sp>
        </mc:Choice>
        <mc:Fallback xmlns="">
          <p:sp>
            <p:nvSpPr>
              <p:cNvPr id="10" name="TextBox 9">
                <a:extLst>
                  <a:ext uri="{FF2B5EF4-FFF2-40B4-BE49-F238E27FC236}">
                    <a16:creationId xmlns:a16="http://schemas.microsoft.com/office/drawing/2014/main" id="{F23BF4B5-6CEE-A4C9-14A3-E714B7B60F7C}"/>
                  </a:ext>
                </a:extLst>
              </p:cNvPr>
              <p:cNvSpPr txBox="1">
                <a:spLocks noRot="1" noChangeAspect="1" noMove="1" noResize="1" noEditPoints="1" noAdjustHandles="1" noChangeArrowheads="1" noChangeShapeType="1" noTextEdit="1"/>
              </p:cNvSpPr>
              <p:nvPr/>
            </p:nvSpPr>
            <p:spPr>
              <a:xfrm>
                <a:off x="4922616" y="2242578"/>
                <a:ext cx="2761200" cy="439200"/>
              </a:xfrm>
              <a:prstGeom prst="rect">
                <a:avLst/>
              </a:prstGeom>
              <a:blipFill>
                <a:blip r:embed="rId2"/>
                <a:stretch>
                  <a:fillRect b="-11111"/>
                </a:stretch>
              </a:blipFill>
            </p:spPr>
            <p:txBody>
              <a:bodyPr/>
              <a:lstStyle/>
              <a:p>
                <a:r>
                  <a:rPr lang="en-US">
                    <a:noFill/>
                  </a:rPr>
                  <a:t> </a:t>
                </a:r>
              </a:p>
            </p:txBody>
          </p:sp>
        </mc:Fallback>
      </mc:AlternateContent>
      <p:sp>
        <p:nvSpPr>
          <p:cNvPr id="11" name="Arrow: Right 10">
            <a:extLst>
              <a:ext uri="{FF2B5EF4-FFF2-40B4-BE49-F238E27FC236}">
                <a16:creationId xmlns:a16="http://schemas.microsoft.com/office/drawing/2014/main" id="{341EC233-4EBB-FAD8-C930-7EC4F5680A86}"/>
              </a:ext>
              <a:ext uri="{C183D7F6-B498-43B3-948B-1728B52AA6E4}">
                <adec:decorative xmlns:adec="http://schemas.microsoft.com/office/drawing/2017/decorative" val="1"/>
              </a:ext>
            </a:extLst>
          </p:cNvPr>
          <p:cNvSpPr/>
          <p:nvPr/>
        </p:nvSpPr>
        <p:spPr>
          <a:xfrm>
            <a:off x="3773500" y="2355488"/>
            <a:ext cx="984739" cy="20630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8709BA6B-B2A5-8DB7-1412-AF2231DEE7D0}"/>
                  </a:ext>
                </a:extLst>
              </p:cNvPr>
              <p:cNvSpPr txBox="1"/>
              <p:nvPr/>
            </p:nvSpPr>
            <p:spPr>
              <a:xfrm>
                <a:off x="4922616" y="3201866"/>
                <a:ext cx="3297600" cy="439200"/>
              </a:xfrm>
              <a:prstGeom prst="rect">
                <a:avLst/>
              </a:prstGeom>
              <a:solidFill>
                <a:srgbClr val="002060"/>
              </a:solidFill>
            </p:spPr>
            <p:txBody>
              <a:bodyPr wrap="none" lIns="0" tIns="0" rIns="0" bIns="0" rtlCol="0" anchor="ctr">
                <a:noAutofit/>
              </a:bodyPr>
              <a:lstStyle/>
              <a:p>
                <a:pPr algn="l"/>
                <a14:m>
                  <m:oMathPara xmlns:m="http://schemas.openxmlformats.org/officeDocument/2006/math">
                    <m:oMathParaPr>
                      <m:jc m:val="centerGroup"/>
                    </m:oMathParaPr>
                    <m:oMath xmlns:m="http://schemas.openxmlformats.org/officeDocument/2006/math">
                      <m:r>
                        <a:rPr lang="en-AU" sz="2000" b="0" i="1" smtClean="0">
                          <a:solidFill>
                            <a:schemeClr val="bg1"/>
                          </a:solidFill>
                          <a:latin typeface="Cambria Math" panose="02040503050406030204" pitchFamily="18" charset="0"/>
                        </a:rPr>
                        <m:t>675×(5×12)=$40 500</m:t>
                      </m:r>
                    </m:oMath>
                  </m:oMathPara>
                </a14:m>
                <a:endParaRPr lang="en-AU" sz="1800">
                  <a:solidFill>
                    <a:schemeClr val="bg1"/>
                  </a:solidFill>
                </a:endParaRPr>
              </a:p>
            </p:txBody>
          </p:sp>
        </mc:Choice>
        <mc:Fallback xmlns="">
          <p:sp>
            <p:nvSpPr>
              <p:cNvPr id="6" name="TextBox 5">
                <a:extLst>
                  <a:ext uri="{FF2B5EF4-FFF2-40B4-BE49-F238E27FC236}">
                    <a16:creationId xmlns:a16="http://schemas.microsoft.com/office/drawing/2014/main" id="{8709BA6B-B2A5-8DB7-1412-AF2231DEE7D0}"/>
                  </a:ext>
                </a:extLst>
              </p:cNvPr>
              <p:cNvSpPr txBox="1">
                <a:spLocks noRot="1" noChangeAspect="1" noMove="1" noResize="1" noEditPoints="1" noAdjustHandles="1" noChangeArrowheads="1" noChangeShapeType="1" noTextEdit="1"/>
              </p:cNvSpPr>
              <p:nvPr/>
            </p:nvSpPr>
            <p:spPr>
              <a:xfrm>
                <a:off x="4922616" y="3201866"/>
                <a:ext cx="3297600" cy="439200"/>
              </a:xfrm>
              <a:prstGeom prst="rect">
                <a:avLst/>
              </a:prstGeom>
              <a:blipFill>
                <a:blip r:embed="rId3"/>
                <a:stretch>
                  <a:fillRect b="-11429"/>
                </a:stretch>
              </a:blipFill>
            </p:spPr>
            <p:txBody>
              <a:bodyPr/>
              <a:lstStyle/>
              <a:p>
                <a:r>
                  <a:rPr lang="en-US">
                    <a:noFill/>
                  </a:rPr>
                  <a:t> </a:t>
                </a:r>
              </a:p>
            </p:txBody>
          </p:sp>
        </mc:Fallback>
      </mc:AlternateContent>
      <p:sp>
        <p:nvSpPr>
          <p:cNvPr id="7" name="Arrow: Right 6">
            <a:extLst>
              <a:ext uri="{FF2B5EF4-FFF2-40B4-BE49-F238E27FC236}">
                <a16:creationId xmlns:a16="http://schemas.microsoft.com/office/drawing/2014/main" id="{68443C4D-5F8D-0A8C-84E5-6D946F7D40B1}"/>
              </a:ext>
              <a:ext uri="{C183D7F6-B498-43B3-948B-1728B52AA6E4}">
                <adec:decorative xmlns:adec="http://schemas.microsoft.com/office/drawing/2017/decorative" val="1"/>
              </a:ext>
            </a:extLst>
          </p:cNvPr>
          <p:cNvSpPr/>
          <p:nvPr/>
        </p:nvSpPr>
        <p:spPr>
          <a:xfrm rot="1274148">
            <a:off x="4085106" y="3117339"/>
            <a:ext cx="666167" cy="16985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Arrow: Right 11">
            <a:extLst>
              <a:ext uri="{FF2B5EF4-FFF2-40B4-BE49-F238E27FC236}">
                <a16:creationId xmlns:a16="http://schemas.microsoft.com/office/drawing/2014/main" id="{13586EC5-2DD4-5E7A-0BA8-AA223B4648BF}"/>
              </a:ext>
              <a:ext uri="{C183D7F6-B498-43B3-948B-1728B52AA6E4}">
                <adec:decorative xmlns:adec="http://schemas.microsoft.com/office/drawing/2017/decorative" val="1"/>
              </a:ext>
            </a:extLst>
          </p:cNvPr>
          <p:cNvSpPr/>
          <p:nvPr/>
        </p:nvSpPr>
        <p:spPr>
          <a:xfrm rot="20915948">
            <a:off x="4046318" y="3543033"/>
            <a:ext cx="697213" cy="16584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71F2AAA0-443D-F3A2-81DE-B955A2363EA6}"/>
                  </a:ext>
                </a:extLst>
              </p:cNvPr>
              <p:cNvSpPr txBox="1"/>
              <p:nvPr/>
            </p:nvSpPr>
            <p:spPr>
              <a:xfrm>
                <a:off x="4922616" y="4302551"/>
                <a:ext cx="4113174" cy="1087200"/>
              </a:xfrm>
              <a:prstGeom prst="rect">
                <a:avLst/>
              </a:prstGeom>
              <a:solidFill>
                <a:srgbClr val="002060"/>
              </a:solidFill>
            </p:spPr>
            <p:txBody>
              <a:bodyPr wrap="none" lIns="108000" tIns="108000" rIns="108000" bIns="108000" rtlCol="0">
                <a:noAutofit/>
              </a:bodyPr>
              <a:lstStyle/>
              <a:p>
                <a:pPr algn="l"/>
                <a:r>
                  <a:rPr lang="en-AU" sz="2000" b="0" dirty="0">
                    <a:solidFill>
                      <a:schemeClr val="bg1"/>
                    </a:solidFill>
                  </a:rPr>
                  <a:t>Total cost:</a:t>
                </a:r>
                <a:br>
                  <a:rPr lang="en-AU" sz="2000" b="0" dirty="0">
                    <a:solidFill>
                      <a:schemeClr val="bg1"/>
                    </a:solidFill>
                  </a:rPr>
                </a:br>
                <a:endParaRPr lang="en-AU" sz="2000" b="0" dirty="0">
                  <a:solidFill>
                    <a:schemeClr val="bg1"/>
                  </a:solidFill>
                </a:endParaRPr>
              </a:p>
              <a:p>
                <a:pPr algn="l"/>
                <a14:m>
                  <m:oMathPara xmlns:m="http://schemas.openxmlformats.org/officeDocument/2006/math">
                    <m:oMathParaPr>
                      <m:jc m:val="centerGroup"/>
                    </m:oMathParaPr>
                    <m:oMath xmlns:m="http://schemas.openxmlformats.org/officeDocument/2006/math">
                      <m:r>
                        <a:rPr lang="en-AU" sz="2000" b="0" i="1" smtClean="0">
                          <a:solidFill>
                            <a:schemeClr val="bg1"/>
                          </a:solidFill>
                          <a:latin typeface="Cambria Math" panose="02040503050406030204" pitchFamily="18" charset="0"/>
                        </a:rPr>
                        <m:t>$40 500+$9 000=$49 500</m:t>
                      </m:r>
                    </m:oMath>
                  </m:oMathPara>
                </a14:m>
                <a:endParaRPr lang="en-AU" sz="1800" dirty="0">
                  <a:solidFill>
                    <a:schemeClr val="bg1"/>
                  </a:solidFill>
                </a:endParaRPr>
              </a:p>
            </p:txBody>
          </p:sp>
        </mc:Choice>
        <mc:Fallback xmlns="">
          <p:sp>
            <p:nvSpPr>
              <p:cNvPr id="13" name="TextBox 12">
                <a:extLst>
                  <a:ext uri="{FF2B5EF4-FFF2-40B4-BE49-F238E27FC236}">
                    <a16:creationId xmlns:a16="http://schemas.microsoft.com/office/drawing/2014/main" id="{71F2AAA0-443D-F3A2-81DE-B955A2363EA6}"/>
                  </a:ext>
                </a:extLst>
              </p:cNvPr>
              <p:cNvSpPr txBox="1">
                <a:spLocks noRot="1" noChangeAspect="1" noMove="1" noResize="1" noEditPoints="1" noAdjustHandles="1" noChangeArrowheads="1" noChangeShapeType="1" noTextEdit="1"/>
              </p:cNvSpPr>
              <p:nvPr/>
            </p:nvSpPr>
            <p:spPr>
              <a:xfrm>
                <a:off x="4922616" y="4302551"/>
                <a:ext cx="4113174" cy="1087200"/>
              </a:xfrm>
              <a:prstGeom prst="rect">
                <a:avLst/>
              </a:prstGeom>
              <a:blipFill>
                <a:blip r:embed="rId4"/>
                <a:stretch>
                  <a:fillRect l="-923" b="-5747"/>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03AAE85B-CAA5-7C80-1AEA-DC73EFF5E5A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7</a:t>
            </a:fld>
            <a:endParaRPr lang="en-AU"/>
          </a:p>
        </p:txBody>
      </p:sp>
    </p:spTree>
    <p:extLst>
      <p:ext uri="{BB962C8B-B14F-4D97-AF65-F5344CB8AC3E}">
        <p14:creationId xmlns:p14="http://schemas.microsoft.com/office/powerpoint/2010/main" val="2622013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6" grpId="0" animBg="1"/>
      <p:bldP spid="7" grpId="0" animBg="1"/>
      <p:bldP spid="12"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9996896-D6DF-D1C4-86D3-2F9E7F7849CE}"/>
              </a:ext>
            </a:extLst>
          </p:cNvPr>
          <p:cNvSpPr>
            <a:spLocks noGrp="1"/>
          </p:cNvSpPr>
          <p:nvPr>
            <p:ph type="title"/>
          </p:nvPr>
        </p:nvSpPr>
        <p:spPr/>
        <p:txBody>
          <a:bodyPr/>
          <a:lstStyle/>
          <a:p>
            <a:r>
              <a:rPr lang="en-AU" dirty="0"/>
              <a:t>Buying on terms (3)</a:t>
            </a:r>
          </a:p>
        </p:txBody>
      </p:sp>
      <p:sp>
        <p:nvSpPr>
          <p:cNvPr id="4" name="Text Placeholder 3">
            <a:extLst>
              <a:ext uri="{FF2B5EF4-FFF2-40B4-BE49-F238E27FC236}">
                <a16:creationId xmlns:a16="http://schemas.microsoft.com/office/drawing/2014/main" id="{62F18E02-10E1-82AB-4D95-BB0D6C4B9011}"/>
              </a:ext>
            </a:extLst>
          </p:cNvPr>
          <p:cNvSpPr>
            <a:spLocks noGrp="1"/>
          </p:cNvSpPr>
          <p:nvPr>
            <p:ph type="body" sz="quarter" idx="18"/>
          </p:nvPr>
        </p:nvSpPr>
        <p:spPr/>
        <p:txBody>
          <a:bodyPr/>
          <a:lstStyle/>
          <a:p>
            <a:r>
              <a:rPr lang="en-AU" dirty="0"/>
              <a:t>Car deals</a:t>
            </a:r>
          </a:p>
        </p:txBody>
      </p:sp>
      <p:sp>
        <p:nvSpPr>
          <p:cNvPr id="7" name="Rectangle 1">
            <a:extLst>
              <a:ext uri="{FF2B5EF4-FFF2-40B4-BE49-F238E27FC236}">
                <a16:creationId xmlns:a16="http://schemas.microsoft.com/office/drawing/2014/main" id="{B61AD92D-1F1E-D328-2791-1569659C5415}"/>
              </a:ext>
            </a:extLst>
          </p:cNvPr>
          <p:cNvSpPr>
            <a:spLocks noGrp="1" noChangeArrowheads="1"/>
          </p:cNvSpPr>
          <p:nvPr>
            <p:ph type="body" sz="quarter" idx="17"/>
          </p:nvPr>
        </p:nvSpPr>
        <p:spPr bwMode="auto">
          <a:xfrm>
            <a:off x="359998" y="1662873"/>
            <a:ext cx="11362609" cy="958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spcBef>
                <a:spcPct val="0"/>
              </a:spcBef>
              <a:spcAft>
                <a:spcPct val="0"/>
              </a:spcAft>
              <a:buClrTx/>
              <a:buSzTx/>
              <a:buFontTx/>
              <a:buNone/>
              <a:tabLst/>
            </a:pPr>
            <a:r>
              <a:rPr kumimoji="0" lang="en-AU" altLang="en-US"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Sawyer is offered the following deals for purchasing a $45 000 car through buying on terms. Find the overall cost of each deal and justify which may be best deal for Sawyer.</a:t>
            </a:r>
            <a:endParaRPr kumimoji="0" lang="en-AU" altLang="en-US" b="0" i="0" u="none" strike="noStrike" cap="none" normalizeH="0" baseline="0" dirty="0">
              <a:ln>
                <a:noFill/>
              </a:ln>
              <a:solidFill>
                <a:schemeClr val="tx1"/>
              </a:solidFill>
              <a:effectLst/>
              <a:latin typeface="Arial" panose="020B0604020202020204" pitchFamily="34" charset="0"/>
            </a:endParaRPr>
          </a:p>
        </p:txBody>
      </p:sp>
      <p:graphicFrame>
        <p:nvGraphicFramePr>
          <p:cNvPr id="6" name="Table 5">
            <a:extLst>
              <a:ext uri="{FF2B5EF4-FFF2-40B4-BE49-F238E27FC236}">
                <a16:creationId xmlns:a16="http://schemas.microsoft.com/office/drawing/2014/main" id="{C43C8071-D226-4CF8-AD93-4AA87A874464}"/>
              </a:ext>
            </a:extLst>
          </p:cNvPr>
          <p:cNvGraphicFramePr>
            <a:graphicFrameLocks noGrp="1"/>
          </p:cNvGraphicFramePr>
          <p:nvPr>
            <p:extLst>
              <p:ext uri="{D42A27DB-BD31-4B8C-83A1-F6EECF244321}">
                <p14:modId xmlns:p14="http://schemas.microsoft.com/office/powerpoint/2010/main" val="2322996150"/>
              </p:ext>
            </p:extLst>
          </p:nvPr>
        </p:nvGraphicFramePr>
        <p:xfrm>
          <a:off x="2262733" y="3083495"/>
          <a:ext cx="7557137" cy="2517140"/>
        </p:xfrm>
        <a:graphic>
          <a:graphicData uri="http://schemas.openxmlformats.org/drawingml/2006/table">
            <a:tbl>
              <a:tblPr firstRow="1" firstCol="1" bandRow="1">
                <a:tableStyleId>{5A111915-BE36-4E01-A7E5-04B1672EAD32}</a:tableStyleId>
              </a:tblPr>
              <a:tblGrid>
                <a:gridCol w="1511113">
                  <a:extLst>
                    <a:ext uri="{9D8B030D-6E8A-4147-A177-3AD203B41FA5}">
                      <a16:colId xmlns:a16="http://schemas.microsoft.com/office/drawing/2014/main" val="426818182"/>
                    </a:ext>
                  </a:extLst>
                </a:gridCol>
                <a:gridCol w="1511113">
                  <a:extLst>
                    <a:ext uri="{9D8B030D-6E8A-4147-A177-3AD203B41FA5}">
                      <a16:colId xmlns:a16="http://schemas.microsoft.com/office/drawing/2014/main" val="1553328943"/>
                    </a:ext>
                  </a:extLst>
                </a:gridCol>
                <a:gridCol w="1511113">
                  <a:extLst>
                    <a:ext uri="{9D8B030D-6E8A-4147-A177-3AD203B41FA5}">
                      <a16:colId xmlns:a16="http://schemas.microsoft.com/office/drawing/2014/main" val="4183861118"/>
                    </a:ext>
                  </a:extLst>
                </a:gridCol>
                <a:gridCol w="1511899">
                  <a:extLst>
                    <a:ext uri="{9D8B030D-6E8A-4147-A177-3AD203B41FA5}">
                      <a16:colId xmlns:a16="http://schemas.microsoft.com/office/drawing/2014/main" val="2271588558"/>
                    </a:ext>
                  </a:extLst>
                </a:gridCol>
                <a:gridCol w="1511899">
                  <a:extLst>
                    <a:ext uri="{9D8B030D-6E8A-4147-A177-3AD203B41FA5}">
                      <a16:colId xmlns:a16="http://schemas.microsoft.com/office/drawing/2014/main" val="4245728602"/>
                    </a:ext>
                  </a:extLst>
                </a:gridCol>
              </a:tblGrid>
              <a:tr h="0">
                <a:tc>
                  <a:txBody>
                    <a:bodyPr/>
                    <a:lstStyle/>
                    <a:p>
                      <a:pPr>
                        <a:lnSpc>
                          <a:spcPct val="150000"/>
                        </a:lnSpc>
                        <a:spcBef>
                          <a:spcPts val="600"/>
                        </a:spcBef>
                        <a:spcAft>
                          <a:spcPts val="600"/>
                        </a:spcAft>
                        <a:buNone/>
                      </a:pPr>
                      <a:r>
                        <a:rPr lang="en-AU" sz="2000">
                          <a:effectLst/>
                        </a:rPr>
                        <a:t>Deal</a:t>
                      </a:r>
                      <a:endParaRPr lang="en-AU"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50000"/>
                        </a:lnSpc>
                        <a:spcBef>
                          <a:spcPts val="600"/>
                        </a:spcBef>
                        <a:spcAft>
                          <a:spcPts val="600"/>
                        </a:spcAft>
                        <a:buNone/>
                      </a:pPr>
                      <a:r>
                        <a:rPr lang="en-AU" sz="2000" dirty="0">
                          <a:effectLst/>
                        </a:rPr>
                        <a:t>1</a:t>
                      </a:r>
                      <a:endParaRPr lang="en-AU"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50000"/>
                        </a:lnSpc>
                        <a:spcBef>
                          <a:spcPts val="600"/>
                        </a:spcBef>
                        <a:spcAft>
                          <a:spcPts val="600"/>
                        </a:spcAft>
                        <a:buNone/>
                      </a:pPr>
                      <a:r>
                        <a:rPr lang="en-AU" sz="2000">
                          <a:effectLst/>
                        </a:rPr>
                        <a:t>2</a:t>
                      </a:r>
                      <a:endParaRPr lang="en-AU"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50000"/>
                        </a:lnSpc>
                        <a:spcBef>
                          <a:spcPts val="600"/>
                        </a:spcBef>
                        <a:spcAft>
                          <a:spcPts val="600"/>
                        </a:spcAft>
                        <a:buNone/>
                      </a:pPr>
                      <a:r>
                        <a:rPr lang="en-AU" sz="2000">
                          <a:effectLst/>
                        </a:rPr>
                        <a:t>3</a:t>
                      </a:r>
                      <a:endParaRPr lang="en-AU"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50000"/>
                        </a:lnSpc>
                        <a:spcBef>
                          <a:spcPts val="600"/>
                        </a:spcBef>
                        <a:spcAft>
                          <a:spcPts val="600"/>
                        </a:spcAft>
                        <a:buNone/>
                      </a:pPr>
                      <a:r>
                        <a:rPr lang="en-AU" sz="2000">
                          <a:effectLst/>
                        </a:rPr>
                        <a:t>4</a:t>
                      </a:r>
                      <a:endParaRPr lang="en-AU"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060066904"/>
                  </a:ext>
                </a:extLst>
              </a:tr>
              <a:tr h="0">
                <a:tc>
                  <a:txBody>
                    <a:bodyPr/>
                    <a:lstStyle/>
                    <a:p>
                      <a:pPr>
                        <a:lnSpc>
                          <a:spcPct val="150000"/>
                        </a:lnSpc>
                        <a:spcBef>
                          <a:spcPts val="600"/>
                        </a:spcBef>
                        <a:spcAft>
                          <a:spcPts val="600"/>
                        </a:spcAft>
                        <a:buNone/>
                      </a:pPr>
                      <a:r>
                        <a:rPr lang="en-AU" sz="2000">
                          <a:effectLst/>
                        </a:rPr>
                        <a:t>Deposit</a:t>
                      </a:r>
                      <a:endParaRPr lang="en-AU"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50000"/>
                        </a:lnSpc>
                        <a:spcBef>
                          <a:spcPts val="600"/>
                        </a:spcBef>
                        <a:spcAft>
                          <a:spcPts val="600"/>
                        </a:spcAft>
                        <a:buNone/>
                      </a:pPr>
                      <a:r>
                        <a:rPr lang="en-AU" sz="2000">
                          <a:effectLst/>
                        </a:rPr>
                        <a:t>20%</a:t>
                      </a:r>
                      <a:endParaRPr lang="en-AU"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50000"/>
                        </a:lnSpc>
                        <a:spcBef>
                          <a:spcPts val="600"/>
                        </a:spcBef>
                        <a:spcAft>
                          <a:spcPts val="600"/>
                        </a:spcAft>
                        <a:buNone/>
                      </a:pPr>
                      <a:r>
                        <a:rPr lang="en-AU" sz="2000">
                          <a:effectLst/>
                        </a:rPr>
                        <a:t>15%</a:t>
                      </a:r>
                      <a:endParaRPr lang="en-AU"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50000"/>
                        </a:lnSpc>
                        <a:spcBef>
                          <a:spcPts val="600"/>
                        </a:spcBef>
                        <a:spcAft>
                          <a:spcPts val="600"/>
                        </a:spcAft>
                        <a:buNone/>
                      </a:pPr>
                      <a:r>
                        <a:rPr lang="en-AU" sz="2000">
                          <a:effectLst/>
                        </a:rPr>
                        <a:t>25%</a:t>
                      </a:r>
                      <a:endParaRPr lang="en-AU"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50000"/>
                        </a:lnSpc>
                        <a:spcBef>
                          <a:spcPts val="600"/>
                        </a:spcBef>
                        <a:spcAft>
                          <a:spcPts val="600"/>
                        </a:spcAft>
                        <a:buNone/>
                      </a:pPr>
                      <a:r>
                        <a:rPr lang="en-AU" sz="2000">
                          <a:effectLst/>
                        </a:rPr>
                        <a:t>30%</a:t>
                      </a:r>
                      <a:endParaRPr lang="en-AU"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67938343"/>
                  </a:ext>
                </a:extLst>
              </a:tr>
              <a:tr h="0">
                <a:tc>
                  <a:txBody>
                    <a:bodyPr/>
                    <a:lstStyle/>
                    <a:p>
                      <a:pPr>
                        <a:lnSpc>
                          <a:spcPct val="150000"/>
                        </a:lnSpc>
                        <a:spcBef>
                          <a:spcPts val="600"/>
                        </a:spcBef>
                        <a:spcAft>
                          <a:spcPts val="600"/>
                        </a:spcAft>
                        <a:buNone/>
                      </a:pPr>
                      <a:r>
                        <a:rPr lang="en-AU" sz="2000">
                          <a:effectLst/>
                        </a:rPr>
                        <a:t>Repayment amount</a:t>
                      </a:r>
                      <a:endParaRPr lang="en-AU"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50000"/>
                        </a:lnSpc>
                        <a:spcBef>
                          <a:spcPts val="600"/>
                        </a:spcBef>
                        <a:spcAft>
                          <a:spcPts val="600"/>
                        </a:spcAft>
                        <a:buNone/>
                      </a:pPr>
                      <a:r>
                        <a:rPr lang="en-AU" sz="2000">
                          <a:effectLst/>
                        </a:rPr>
                        <a:t>$660 per month</a:t>
                      </a:r>
                      <a:endParaRPr lang="en-AU"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50000"/>
                        </a:lnSpc>
                        <a:spcBef>
                          <a:spcPts val="600"/>
                        </a:spcBef>
                        <a:spcAft>
                          <a:spcPts val="600"/>
                        </a:spcAft>
                        <a:buNone/>
                      </a:pPr>
                      <a:r>
                        <a:rPr lang="en-AU" sz="2000">
                          <a:effectLst/>
                        </a:rPr>
                        <a:t>$870 per month</a:t>
                      </a:r>
                      <a:endParaRPr lang="en-AU"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50000"/>
                        </a:lnSpc>
                        <a:spcBef>
                          <a:spcPts val="600"/>
                        </a:spcBef>
                        <a:spcAft>
                          <a:spcPts val="600"/>
                        </a:spcAft>
                        <a:buNone/>
                      </a:pPr>
                      <a:r>
                        <a:rPr lang="en-AU" sz="2000">
                          <a:effectLst/>
                        </a:rPr>
                        <a:t>$780 per month</a:t>
                      </a:r>
                      <a:endParaRPr lang="en-AU"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50000"/>
                        </a:lnSpc>
                        <a:spcBef>
                          <a:spcPts val="600"/>
                        </a:spcBef>
                        <a:spcAft>
                          <a:spcPts val="600"/>
                        </a:spcAft>
                        <a:buNone/>
                      </a:pPr>
                      <a:r>
                        <a:rPr lang="en-AU" sz="2000">
                          <a:effectLst/>
                        </a:rPr>
                        <a:t>$490 per month</a:t>
                      </a:r>
                      <a:endParaRPr lang="en-AU"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391901214"/>
                  </a:ext>
                </a:extLst>
              </a:tr>
              <a:tr h="0">
                <a:tc>
                  <a:txBody>
                    <a:bodyPr/>
                    <a:lstStyle/>
                    <a:p>
                      <a:pPr>
                        <a:lnSpc>
                          <a:spcPct val="150000"/>
                        </a:lnSpc>
                        <a:spcBef>
                          <a:spcPts val="600"/>
                        </a:spcBef>
                        <a:spcAft>
                          <a:spcPts val="600"/>
                        </a:spcAft>
                        <a:buNone/>
                      </a:pPr>
                      <a:r>
                        <a:rPr lang="en-AU" sz="2000">
                          <a:effectLst/>
                        </a:rPr>
                        <a:t>Repayment term</a:t>
                      </a:r>
                      <a:endParaRPr lang="en-AU"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50000"/>
                        </a:lnSpc>
                        <a:spcBef>
                          <a:spcPts val="600"/>
                        </a:spcBef>
                        <a:spcAft>
                          <a:spcPts val="600"/>
                        </a:spcAft>
                        <a:buNone/>
                      </a:pPr>
                      <a:r>
                        <a:rPr lang="en-AU" sz="2000">
                          <a:effectLst/>
                        </a:rPr>
                        <a:t>5 years</a:t>
                      </a:r>
                      <a:endParaRPr lang="en-AU"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50000"/>
                        </a:lnSpc>
                        <a:spcBef>
                          <a:spcPts val="600"/>
                        </a:spcBef>
                        <a:spcAft>
                          <a:spcPts val="600"/>
                        </a:spcAft>
                        <a:buNone/>
                      </a:pPr>
                      <a:r>
                        <a:rPr lang="en-AU" sz="2000">
                          <a:effectLst/>
                        </a:rPr>
                        <a:t>4 years</a:t>
                      </a:r>
                      <a:endParaRPr lang="en-AU"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50000"/>
                        </a:lnSpc>
                        <a:spcBef>
                          <a:spcPts val="600"/>
                        </a:spcBef>
                        <a:spcAft>
                          <a:spcPts val="600"/>
                        </a:spcAft>
                        <a:buNone/>
                      </a:pPr>
                      <a:r>
                        <a:rPr lang="en-AU" sz="2000">
                          <a:effectLst/>
                        </a:rPr>
                        <a:t>4 years</a:t>
                      </a:r>
                      <a:endParaRPr lang="en-AU"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50000"/>
                        </a:lnSpc>
                        <a:spcBef>
                          <a:spcPts val="600"/>
                        </a:spcBef>
                        <a:spcAft>
                          <a:spcPts val="600"/>
                        </a:spcAft>
                        <a:buNone/>
                      </a:pPr>
                      <a:r>
                        <a:rPr lang="en-AU" sz="2000" dirty="0">
                          <a:effectLst/>
                        </a:rPr>
                        <a:t>6 years</a:t>
                      </a:r>
                      <a:endParaRPr lang="en-AU"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20287855"/>
                  </a:ext>
                </a:extLst>
              </a:tr>
            </a:tbl>
          </a:graphicData>
        </a:graphic>
      </p:graphicFrame>
      <p:sp>
        <p:nvSpPr>
          <p:cNvPr id="2" name="Slide Number Placeholder 1">
            <a:extLst>
              <a:ext uri="{FF2B5EF4-FFF2-40B4-BE49-F238E27FC236}">
                <a16:creationId xmlns:a16="http://schemas.microsoft.com/office/drawing/2014/main" id="{B0007909-8ECC-1257-A792-F5BE44729BD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8</a:t>
            </a:fld>
            <a:endParaRPr lang="en-AU"/>
          </a:p>
        </p:txBody>
      </p:sp>
    </p:spTree>
    <p:extLst>
      <p:ext uri="{BB962C8B-B14F-4D97-AF65-F5344CB8AC3E}">
        <p14:creationId xmlns:p14="http://schemas.microsoft.com/office/powerpoint/2010/main" val="921185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64EF6-9D50-F889-1C61-939F12B2A2BD}"/>
              </a:ext>
            </a:extLst>
          </p:cNvPr>
          <p:cNvSpPr>
            <a:spLocks noGrp="1"/>
          </p:cNvSpPr>
          <p:nvPr>
            <p:ph type="ctrTitle"/>
          </p:nvPr>
        </p:nvSpPr>
        <p:spPr/>
        <p:txBody>
          <a:bodyPr/>
          <a:lstStyle/>
          <a:p>
            <a:r>
              <a:rPr lang="en-AU" dirty="0"/>
              <a:t>Releasing responsibility</a:t>
            </a:r>
          </a:p>
        </p:txBody>
      </p:sp>
    </p:spTree>
    <p:extLst>
      <p:ext uri="{BB962C8B-B14F-4D97-AF65-F5344CB8AC3E}">
        <p14:creationId xmlns:p14="http://schemas.microsoft.com/office/powerpoint/2010/main" val="3837363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resentation1" id="{98D72BBF-9DFB-4703-A10A-3D04BF39C611}" vid="{E5DF0675-1073-40E7-AE87-3170FA1911D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1126</Words>
  <Application>Microsoft Office PowerPoint</Application>
  <PresentationFormat>Widescreen</PresentationFormat>
  <Paragraphs>115</Paragraphs>
  <Slides>13</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Calibri</vt:lpstr>
      <vt:lpstr>Arial</vt:lpstr>
      <vt:lpstr>Cambria Math</vt:lpstr>
      <vt:lpstr>Public Sans</vt:lpstr>
      <vt:lpstr>Times New Roman</vt:lpstr>
      <vt:lpstr>NSWG Corporate</vt:lpstr>
      <vt:lpstr>Buying on terms</vt:lpstr>
      <vt:lpstr>Learning intentions and success criteria</vt:lpstr>
      <vt:lpstr>Activating prior knowledge</vt:lpstr>
      <vt:lpstr>Sawyer’s budget</vt:lpstr>
      <vt:lpstr>Connecting learning</vt:lpstr>
      <vt:lpstr>Buying on terms (1)</vt:lpstr>
      <vt:lpstr>Buying on terms (2)</vt:lpstr>
      <vt:lpstr>Buying on terms (3)</vt:lpstr>
      <vt:lpstr>Releasing responsibility</vt:lpstr>
      <vt:lpstr>Finding repayments (1)</vt:lpstr>
      <vt:lpstr>Finding repayments (2)</vt:lpstr>
      <vt:lpstr>References</vt:lpstr>
      <vt:lpstr>Copyright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Buying on terms</dc:title>
  <dc:subject/>
  <dc:creator>NSW Department of Education</dc:creator>
  <cp:keywords/>
  <dc:description/>
  <cp:lastModifiedBy/>
  <cp:revision>1</cp:revision>
  <dcterms:created xsi:type="dcterms:W3CDTF">2025-10-01T04:29:29Z</dcterms:created>
  <dcterms:modified xsi:type="dcterms:W3CDTF">2025-10-01T04:29:38Z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2025-10-01T04:29:38Z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205e7b23-c057-4e61-a9c6-bf4db6fedd6f</vt:lpwstr>
  </property>
  <property fmtid="{D5CDD505-2E9C-101B-9397-08002B2CF9AE}" pid="8" name="MSIP_Label_b603dfd7-d93a-4381-a340-2995d8282205_ContentBits">
    <vt:lpwstr>0</vt:lpwstr>
  </property>
  <property fmtid="{D5CDD505-2E9C-101B-9397-08002B2CF9AE}" pid="9" name="MSIP_Label_b603dfd7-d93a-4381-a340-2995d8282205_Tag">
    <vt:lpwstr>10, 3, 0, 1</vt:lpwstr>
  </property>
</Properties>
</file>