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6"/>
  </p:notesMasterIdLst>
  <p:handoutMasterIdLst>
    <p:handoutMasterId r:id="rId17"/>
  </p:handoutMasterIdLst>
  <p:sldIdLst>
    <p:sldId id="26505" r:id="rId2"/>
    <p:sldId id="26383" r:id="rId3"/>
    <p:sldId id="271" r:id="rId4"/>
    <p:sldId id="289" r:id="rId5"/>
    <p:sldId id="26526" r:id="rId6"/>
    <p:sldId id="26506" r:id="rId7"/>
    <p:sldId id="26525" r:id="rId8"/>
    <p:sldId id="26507" r:id="rId9"/>
    <p:sldId id="26523" r:id="rId10"/>
    <p:sldId id="26527" r:id="rId11"/>
    <p:sldId id="26509" r:id="rId12"/>
    <p:sldId id="26524" r:id="rId13"/>
    <p:sldId id="360"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ACC2"/>
    <a:srgbClr val="D1D3D5"/>
    <a:srgbClr val="EFF1F1"/>
    <a:srgbClr val="F3352F"/>
    <a:srgbClr val="63E2EF"/>
    <a:srgbClr val="FBDBE7"/>
    <a:srgbClr val="B51458"/>
    <a:srgbClr val="64BB47"/>
    <a:srgbClr val="E5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672E5-FBBB-42FF-8439-1BDFCBAD07F7}" v="1" dt="2025-08-01T05:54:26.49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2"/>
    <p:restoredTop sz="94691"/>
  </p:normalViewPr>
  <p:slideViewPr>
    <p:cSldViewPr snapToGrid="0">
      <p:cViewPr varScale="1">
        <p:scale>
          <a:sx n="101" d="100"/>
          <a:sy n="101" d="100"/>
        </p:scale>
        <p:origin x="152" y="6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6AAC9-AEB0-F3E2-481A-4184D0C13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D132D-F802-9169-6BE3-4A3F89B23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24A6C-1799-7AD5-50B6-6A2F645E20D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0D7C96-CA18-77A0-1E84-34E3C898DAA3}"/>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09542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3AFFE-8224-B0AB-9034-7ADBB9D75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5AE57-4EEF-445F-81BC-4C3497F97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4651D-CB52-A8A0-1BBA-A1A5BAF16D9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361D89C-437C-1DF2-E8F1-3C59283E39E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554437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Living Costs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826DDE0A-757F-72A5-DF87-49E65B33C7F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9" b="219"/>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26614-7D7A-0580-4D13-0259EC09AD0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8A1782-881C-A18D-1C4F-FBD8725EC3E4}"/>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132948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Living costs (3)</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 – self explanation prompts</a:t>
            </a:r>
          </a:p>
        </p:txBody>
      </p:sp>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653556"/>
            <a:ext cx="11484000" cy="4807835"/>
          </a:xfrm>
        </p:spPr>
        <p:txBody>
          <a:bodyPr/>
          <a:lstStyle/>
          <a:p>
            <a:r>
              <a:rPr lang="en-AU" dirty="0">
                <a:latin typeface="+mn-lt"/>
              </a:rPr>
              <a:t> A single person living by themselves in the Sydney Metropolitan area has the following electricity usage for a month. Estimate how much they spend on electricity in a year.</a:t>
            </a:r>
          </a:p>
          <a:p>
            <a:r>
              <a:rPr lang="en-AU" dirty="0">
                <a:latin typeface="+mn-lt"/>
              </a:rPr>
              <a:t> </a:t>
            </a:r>
          </a:p>
        </p:txBody>
      </p:sp>
      <mc:AlternateContent xmlns:mc="http://schemas.openxmlformats.org/markup-compatibility/2006" xmlns:a14="http://schemas.microsoft.com/office/drawing/2010/main">
        <mc:Choice Requires="a14">
          <p:graphicFrame>
            <p:nvGraphicFramePr>
              <p:cNvPr id="5" name="Table 4" descr="Table of tariffs, usage, rates and the cost.">
                <a:extLst>
                  <a:ext uri="{FF2B5EF4-FFF2-40B4-BE49-F238E27FC236}">
                    <a16:creationId xmlns:a16="http://schemas.microsoft.com/office/drawing/2014/main" id="{B4CD76B8-0D58-0633-1E78-80BB4DA47E37}"/>
                  </a:ext>
                </a:extLst>
              </p:cNvPr>
              <p:cNvGraphicFramePr>
                <a:graphicFrameLocks noGrp="1"/>
              </p:cNvGraphicFramePr>
              <p:nvPr>
                <p:extLst>
                  <p:ext uri="{D42A27DB-BD31-4B8C-83A1-F6EECF244321}">
                    <p14:modId xmlns:p14="http://schemas.microsoft.com/office/powerpoint/2010/main" val="3188980491"/>
                  </p:ext>
                </p:extLst>
              </p:nvPr>
            </p:nvGraphicFramePr>
            <p:xfrm>
              <a:off x="360000" y="2704041"/>
              <a:ext cx="5776394" cy="2494280"/>
            </p:xfrm>
            <a:graphic>
              <a:graphicData uri="http://schemas.openxmlformats.org/drawingml/2006/table">
                <a:tbl>
                  <a:tblPr firstRow="1" bandRow="1">
                    <a:tableStyleId>{5A111915-BE36-4E01-A7E5-04B1672EAD32}</a:tableStyleId>
                  </a:tblPr>
                  <a:tblGrid>
                    <a:gridCol w="1689138">
                      <a:extLst>
                        <a:ext uri="{9D8B030D-6E8A-4147-A177-3AD203B41FA5}">
                          <a16:colId xmlns:a16="http://schemas.microsoft.com/office/drawing/2014/main" val="1868241312"/>
                        </a:ext>
                      </a:extLst>
                    </a:gridCol>
                    <a:gridCol w="1146998">
                      <a:extLst>
                        <a:ext uri="{9D8B030D-6E8A-4147-A177-3AD203B41FA5}">
                          <a16:colId xmlns:a16="http://schemas.microsoft.com/office/drawing/2014/main" val="2458466515"/>
                        </a:ext>
                      </a:extLst>
                    </a:gridCol>
                    <a:gridCol w="1749490">
                      <a:extLst>
                        <a:ext uri="{9D8B030D-6E8A-4147-A177-3AD203B41FA5}">
                          <a16:colId xmlns:a16="http://schemas.microsoft.com/office/drawing/2014/main" val="3534663872"/>
                        </a:ext>
                      </a:extLst>
                    </a:gridCol>
                    <a:gridCol w="1190768">
                      <a:extLst>
                        <a:ext uri="{9D8B030D-6E8A-4147-A177-3AD203B41FA5}">
                          <a16:colId xmlns:a16="http://schemas.microsoft.com/office/drawing/2014/main" val="3479308619"/>
                        </a:ext>
                      </a:extLst>
                    </a:gridCol>
                  </a:tblGrid>
                  <a:tr h="370840">
                    <a:tc>
                      <a:txBody>
                        <a:bodyPr/>
                        <a:lstStyle/>
                        <a:p>
                          <a:r>
                            <a:rPr lang="en-AU" dirty="0"/>
                            <a:t>Tariff description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AU" dirty="0"/>
                            <a:t>Usage </a:t>
                          </a:r>
                          <a:r>
                            <a:rPr lang="en-AU" sz="1800" b="1" kern="1200" dirty="0">
                              <a:solidFill>
                                <a:schemeClr val="bg1"/>
                              </a:solidFill>
                              <a:effectLst/>
                              <a:latin typeface="+mn-lt"/>
                              <a:ea typeface="+mn-ea"/>
                              <a:cs typeface="+mn-cs"/>
                            </a:rPr>
                            <a:t>(kWh)</a:t>
                          </a:r>
                          <a:endParaRPr lang="en-AU" dirty="0"/>
                        </a:p>
                      </a:txBody>
                      <a:tcPr anchor="ctr">
                        <a:lnT w="12700" cap="flat" cmpd="sng" algn="ctr">
                          <a:solidFill>
                            <a:schemeClr val="tx1"/>
                          </a:solidFill>
                          <a:prstDash val="solid"/>
                          <a:round/>
                          <a:headEnd type="none" w="med" len="med"/>
                          <a:tailEnd type="none" w="med" len="med"/>
                        </a:lnT>
                      </a:tcPr>
                    </a:tc>
                    <a:tc>
                      <a:txBody>
                        <a:bodyPr/>
                        <a:lstStyle/>
                        <a:p>
                          <a:r>
                            <a:rPr lang="en-AU" dirty="0"/>
                            <a:t>Rate</a:t>
                          </a:r>
                        </a:p>
                      </a:txBody>
                      <a:tcPr anchor="ctr">
                        <a:lnT w="12700" cap="flat" cmpd="sng" algn="ctr">
                          <a:solidFill>
                            <a:schemeClr val="tx1"/>
                          </a:solidFill>
                          <a:prstDash val="solid"/>
                          <a:round/>
                          <a:headEnd type="none" w="med" len="med"/>
                          <a:tailEnd type="none" w="med" len="med"/>
                        </a:lnT>
                      </a:tcPr>
                    </a:tc>
                    <a:tc>
                      <a:txBody>
                        <a:bodyPr/>
                        <a:lstStyle/>
                        <a:p>
                          <a:r>
                            <a:rPr lang="en-AU" dirty="0"/>
                            <a:t>Cost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2406398"/>
                      </a:ext>
                    </a:extLst>
                  </a:tr>
                  <a:tr h="370840">
                    <a:tc>
                      <a:txBody>
                        <a:bodyPr/>
                        <a:lstStyle/>
                        <a:p>
                          <a:r>
                            <a:rPr lang="en-AU" dirty="0"/>
                            <a:t>Peak time</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140.766</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$0.5060/</m:t>
                                </m:r>
                                <m:r>
                                  <m:rPr>
                                    <m:nor/>
                                  </m:rPr>
                                  <a:rPr lang="en-AU" b="0" i="0" smtClean="0">
                                    <a:latin typeface="Cambria Math" panose="02040503050406030204" pitchFamily="18" charset="0"/>
                                  </a:rPr>
                                  <m:t>kWh</m:t>
                                </m:r>
                              </m:oMath>
                            </m:oMathPara>
                          </a14:m>
                          <a:endParaRPr lang="en-AU" dirty="0"/>
                        </a:p>
                      </a:txBody>
                      <a:tcPr/>
                    </a:tc>
                    <a:tc>
                      <a:txBody>
                        <a:bodyPr/>
                        <a:lstStyle/>
                        <a:p>
                          <a:endParaRPr lang="en-AU"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4583679"/>
                      </a:ext>
                    </a:extLst>
                  </a:tr>
                  <a:tr h="370840">
                    <a:tc>
                      <a:txBody>
                        <a:bodyPr/>
                        <a:lstStyle/>
                        <a:p>
                          <a:r>
                            <a:rPr lang="en-AU" dirty="0"/>
                            <a:t>Shoulder time</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50.967</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$0.2618/</m:t>
                                </m:r>
                                <m:r>
                                  <m:rPr>
                                    <m:nor/>
                                  </m:rPr>
                                  <a:rPr lang="en-AU" b="0" i="0" smtClean="0">
                                    <a:latin typeface="Cambria Math" panose="02040503050406030204" pitchFamily="18" charset="0"/>
                                  </a:rPr>
                                  <m:t>kWh</m:t>
                                </m:r>
                              </m:oMath>
                            </m:oMathPara>
                          </a14:m>
                          <a:endParaRPr lang="en-AU" dirty="0"/>
                        </a:p>
                      </a:txBody>
                      <a:tcPr/>
                    </a:tc>
                    <a:tc>
                      <a:txBody>
                        <a:bodyPr/>
                        <a:lstStyle/>
                        <a:p>
                          <a:endParaRPr lang="en-AU"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5383488"/>
                      </a:ext>
                    </a:extLst>
                  </a:tr>
                  <a:tr h="370840">
                    <a:tc>
                      <a:txBody>
                        <a:bodyPr/>
                        <a:lstStyle/>
                        <a:p>
                          <a:r>
                            <a:rPr lang="en-AU" dirty="0"/>
                            <a:t>Off-peak time</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48.258</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$0.1815/</m:t>
                                </m:r>
                                <m:r>
                                  <m:rPr>
                                    <m:nor/>
                                  </m:rPr>
                                  <a:rPr lang="en-AU" b="0" i="0" smtClean="0">
                                    <a:latin typeface="Cambria Math" panose="02040503050406030204" pitchFamily="18" charset="0"/>
                                  </a:rPr>
                                  <m:t>kWh</m:t>
                                </m:r>
                              </m:oMath>
                            </m:oMathPara>
                          </a14:m>
                          <a:endParaRPr lang="en-AU" dirty="0"/>
                        </a:p>
                      </a:txBody>
                      <a:tcPr/>
                    </a:tc>
                    <a:tc>
                      <a:txBody>
                        <a:bodyPr/>
                        <a:lstStyle/>
                        <a:p>
                          <a:endParaRPr lang="en-AU"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2448110"/>
                      </a:ext>
                    </a:extLst>
                  </a:tr>
                  <a:tr h="370840">
                    <a:tc>
                      <a:txBody>
                        <a:bodyPr/>
                        <a:lstStyle/>
                        <a:p>
                          <a:r>
                            <a:rPr lang="en-AU" dirty="0"/>
                            <a:t>Supply charge</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30</m:t>
                                </m:r>
                                <m:r>
                                  <m:rPr>
                                    <m:nor/>
                                  </m:rPr>
                                  <a:rPr lang="en-AU" b="0" i="0" dirty="0" smtClean="0">
                                    <a:latin typeface="Cambria Math" panose="02040503050406030204" pitchFamily="18" charset="0"/>
                                  </a:rPr>
                                  <m:t> </m:t>
                                </m:r>
                                <m:r>
                                  <m:rPr>
                                    <m:nor/>
                                  </m:rPr>
                                  <a:rPr lang="en-AU" b="0" i="0" dirty="0" smtClean="0">
                                    <a:latin typeface="Cambria Math" panose="02040503050406030204" pitchFamily="18" charset="0"/>
                                  </a:rPr>
                                  <m:t>days</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$0.9790/</m:t>
                                </m:r>
                                <m:r>
                                  <m:rPr>
                                    <m:nor/>
                                  </m:rPr>
                                  <a:rPr lang="en-AU" b="0" i="0" dirty="0" smtClean="0">
                                    <a:latin typeface="Cambria Math" panose="02040503050406030204" pitchFamily="18" charset="0"/>
                                  </a:rPr>
                                  <m:t>day</m:t>
                                </m:r>
                              </m:oMath>
                            </m:oMathPara>
                          </a14:m>
                          <a:endParaRPr lang="en-AU" dirty="0"/>
                        </a:p>
                      </a:txBody>
                      <a:tcPr/>
                    </a:tc>
                    <a:tc>
                      <a:txBody>
                        <a:bodyPr/>
                        <a:lstStyle/>
                        <a:p>
                          <a:endParaRPr lang="en-AU"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0960061"/>
                      </a:ext>
                    </a:extLst>
                  </a:tr>
                  <a:tr h="370840">
                    <a:tc>
                      <a:txBody>
                        <a:bodyPr/>
                        <a:lstStyle/>
                        <a:p>
                          <a:r>
                            <a:rPr lang="en-AU" b="1" dirty="0"/>
                            <a:t>Total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AU" dirty="0"/>
                        </a:p>
                      </a:txBody>
                      <a:tcPr>
                        <a:lnB w="12700" cap="flat" cmpd="sng" algn="ctr">
                          <a:solidFill>
                            <a:schemeClr val="tx1"/>
                          </a:solidFill>
                          <a:prstDash val="solid"/>
                          <a:round/>
                          <a:headEnd type="none" w="med" len="med"/>
                          <a:tailEnd type="none" w="med" len="med"/>
                        </a:lnB>
                      </a:tcPr>
                    </a:tc>
                    <a:tc>
                      <a:txBody>
                        <a:bodyPr/>
                        <a:lstStyle/>
                        <a:p>
                          <a:endParaRPr lang="en-AU" dirty="0"/>
                        </a:p>
                      </a:txBody>
                      <a:tcPr>
                        <a:lnB w="12700" cap="flat" cmpd="sng" algn="ctr">
                          <a:solidFill>
                            <a:schemeClr val="tx1"/>
                          </a:solidFill>
                          <a:prstDash val="solid"/>
                          <a:round/>
                          <a:headEnd type="none" w="med" len="med"/>
                          <a:tailEnd type="none" w="med" len="med"/>
                        </a:lnB>
                      </a:tcPr>
                    </a:tc>
                    <a:tc>
                      <a:txBody>
                        <a:bodyPr/>
                        <a:lstStyle/>
                        <a:p>
                          <a:endParaRPr lang="en-AU"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446258"/>
                      </a:ext>
                    </a:extLst>
                  </a:tr>
                </a:tbl>
              </a:graphicData>
            </a:graphic>
          </p:graphicFrame>
        </mc:Choice>
        <mc:Fallback xmlns="">
          <p:graphicFrame>
            <p:nvGraphicFramePr>
              <p:cNvPr id="5" name="Table 4" descr="Table of tariffs, usage, rates and the cost.">
                <a:extLst>
                  <a:ext uri="{FF2B5EF4-FFF2-40B4-BE49-F238E27FC236}">
                    <a16:creationId xmlns:a16="http://schemas.microsoft.com/office/drawing/2014/main" id="{B4CD76B8-0D58-0633-1E78-80BB4DA47E37}"/>
                  </a:ext>
                </a:extLst>
              </p:cNvPr>
              <p:cNvGraphicFramePr>
                <a:graphicFrameLocks noGrp="1"/>
              </p:cNvGraphicFramePr>
              <p:nvPr>
                <p:extLst>
                  <p:ext uri="{D42A27DB-BD31-4B8C-83A1-F6EECF244321}">
                    <p14:modId xmlns:p14="http://schemas.microsoft.com/office/powerpoint/2010/main" val="3188980491"/>
                  </p:ext>
                </p:extLst>
              </p:nvPr>
            </p:nvGraphicFramePr>
            <p:xfrm>
              <a:off x="360000" y="2704041"/>
              <a:ext cx="5776394" cy="2494280"/>
            </p:xfrm>
            <a:graphic>
              <a:graphicData uri="http://schemas.openxmlformats.org/drawingml/2006/table">
                <a:tbl>
                  <a:tblPr firstRow="1" bandRow="1">
                    <a:tableStyleId>{5A111915-BE36-4E01-A7E5-04B1672EAD32}</a:tableStyleId>
                  </a:tblPr>
                  <a:tblGrid>
                    <a:gridCol w="1689138">
                      <a:extLst>
                        <a:ext uri="{9D8B030D-6E8A-4147-A177-3AD203B41FA5}">
                          <a16:colId xmlns:a16="http://schemas.microsoft.com/office/drawing/2014/main" val="1868241312"/>
                        </a:ext>
                      </a:extLst>
                    </a:gridCol>
                    <a:gridCol w="1146998">
                      <a:extLst>
                        <a:ext uri="{9D8B030D-6E8A-4147-A177-3AD203B41FA5}">
                          <a16:colId xmlns:a16="http://schemas.microsoft.com/office/drawing/2014/main" val="2458466515"/>
                        </a:ext>
                      </a:extLst>
                    </a:gridCol>
                    <a:gridCol w="1749490">
                      <a:extLst>
                        <a:ext uri="{9D8B030D-6E8A-4147-A177-3AD203B41FA5}">
                          <a16:colId xmlns:a16="http://schemas.microsoft.com/office/drawing/2014/main" val="3534663872"/>
                        </a:ext>
                      </a:extLst>
                    </a:gridCol>
                    <a:gridCol w="1190768">
                      <a:extLst>
                        <a:ext uri="{9D8B030D-6E8A-4147-A177-3AD203B41FA5}">
                          <a16:colId xmlns:a16="http://schemas.microsoft.com/office/drawing/2014/main" val="3479308619"/>
                        </a:ext>
                      </a:extLst>
                    </a:gridCol>
                  </a:tblGrid>
                  <a:tr h="640080">
                    <a:tc>
                      <a:txBody>
                        <a:bodyPr/>
                        <a:lstStyle/>
                        <a:p>
                          <a:r>
                            <a:rPr lang="en-AU" dirty="0"/>
                            <a:t>Tariff description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AU" dirty="0"/>
                            <a:t>Usage </a:t>
                          </a:r>
                          <a:r>
                            <a:rPr lang="en-AU" sz="1800" b="1" kern="1200" dirty="0">
                              <a:solidFill>
                                <a:schemeClr val="bg1"/>
                              </a:solidFill>
                              <a:effectLst/>
                              <a:latin typeface="+mn-lt"/>
                              <a:ea typeface="+mn-ea"/>
                              <a:cs typeface="+mn-cs"/>
                            </a:rPr>
                            <a:t>(kWh)</a:t>
                          </a:r>
                          <a:endParaRPr lang="en-AU" dirty="0"/>
                        </a:p>
                      </a:txBody>
                      <a:tcPr anchor="ctr">
                        <a:lnT w="12700" cap="flat" cmpd="sng" algn="ctr">
                          <a:solidFill>
                            <a:schemeClr val="tx1"/>
                          </a:solidFill>
                          <a:prstDash val="solid"/>
                          <a:round/>
                          <a:headEnd type="none" w="med" len="med"/>
                          <a:tailEnd type="none" w="med" len="med"/>
                        </a:lnT>
                      </a:tcPr>
                    </a:tc>
                    <a:tc>
                      <a:txBody>
                        <a:bodyPr/>
                        <a:lstStyle/>
                        <a:p>
                          <a:r>
                            <a:rPr lang="en-AU" dirty="0"/>
                            <a:t>Rate</a:t>
                          </a:r>
                        </a:p>
                      </a:txBody>
                      <a:tcPr anchor="ctr">
                        <a:lnT w="12700" cap="flat" cmpd="sng" algn="ctr">
                          <a:solidFill>
                            <a:schemeClr val="tx1"/>
                          </a:solidFill>
                          <a:prstDash val="solid"/>
                          <a:round/>
                          <a:headEnd type="none" w="med" len="med"/>
                          <a:tailEnd type="none" w="med" len="med"/>
                        </a:lnT>
                      </a:tcPr>
                    </a:tc>
                    <a:tc>
                      <a:txBody>
                        <a:bodyPr/>
                        <a:lstStyle/>
                        <a:p>
                          <a:r>
                            <a:rPr lang="en-AU" dirty="0"/>
                            <a:t>Cost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2406398"/>
                      </a:ext>
                    </a:extLst>
                  </a:tr>
                  <a:tr h="370840">
                    <a:tc>
                      <a:txBody>
                        <a:bodyPr/>
                        <a:lstStyle/>
                        <a:p>
                          <a:r>
                            <a:rPr lang="en-AU" dirty="0"/>
                            <a:t>Peak time</a:t>
                          </a:r>
                        </a:p>
                      </a:txBody>
                      <a:tcPr>
                        <a:lnL w="12700" cap="flat" cmpd="sng" algn="ctr">
                          <a:solidFill>
                            <a:schemeClr val="tx1"/>
                          </a:solidFill>
                          <a:prstDash val="solid"/>
                          <a:round/>
                          <a:headEnd type="none" w="med" len="med"/>
                          <a:tailEnd type="none" w="med" len="med"/>
                        </a:lnL>
                      </a:tcPr>
                    </a:tc>
                    <a:tc>
                      <a:txBody>
                        <a:bodyPr/>
                        <a:lstStyle/>
                        <a:p>
                          <a:endParaRPr lang="en-US"/>
                        </a:p>
                      </a:txBody>
                      <a:tcPr>
                        <a:blipFill>
                          <a:blip r:embed="rId3"/>
                          <a:stretch>
                            <a:fillRect l="-147253" t="-182759" r="-256044" b="-434483"/>
                          </a:stretch>
                        </a:blipFill>
                      </a:tcPr>
                    </a:tc>
                    <a:tc>
                      <a:txBody>
                        <a:bodyPr/>
                        <a:lstStyle/>
                        <a:p>
                          <a:endParaRPr lang="en-US"/>
                        </a:p>
                      </a:txBody>
                      <a:tcPr>
                        <a:blipFill>
                          <a:blip r:embed="rId3"/>
                          <a:stretch>
                            <a:fillRect l="-163043" t="-182759" r="-68841" b="-434483"/>
                          </a:stretch>
                        </a:blipFill>
                      </a:tcPr>
                    </a:tc>
                    <a:tc>
                      <a:txBody>
                        <a:bodyPr/>
                        <a:lstStyle/>
                        <a:p>
                          <a:endParaRPr lang="en-AU"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4583679"/>
                      </a:ext>
                    </a:extLst>
                  </a:tr>
                  <a:tr h="370840">
                    <a:tc>
                      <a:txBody>
                        <a:bodyPr/>
                        <a:lstStyle/>
                        <a:p>
                          <a:r>
                            <a:rPr lang="en-AU" dirty="0"/>
                            <a:t>Shoulder time</a:t>
                          </a:r>
                        </a:p>
                      </a:txBody>
                      <a:tcPr>
                        <a:lnL w="12700" cap="flat" cmpd="sng" algn="ctr">
                          <a:solidFill>
                            <a:schemeClr val="tx1"/>
                          </a:solidFill>
                          <a:prstDash val="solid"/>
                          <a:round/>
                          <a:headEnd type="none" w="med" len="med"/>
                          <a:tailEnd type="none" w="med" len="med"/>
                        </a:lnL>
                      </a:tcPr>
                    </a:tc>
                    <a:tc>
                      <a:txBody>
                        <a:bodyPr/>
                        <a:lstStyle/>
                        <a:p>
                          <a:endParaRPr lang="en-US"/>
                        </a:p>
                      </a:txBody>
                      <a:tcPr>
                        <a:blipFill>
                          <a:blip r:embed="rId3"/>
                          <a:stretch>
                            <a:fillRect l="-147253" t="-273333" r="-256044" b="-320000"/>
                          </a:stretch>
                        </a:blipFill>
                      </a:tcPr>
                    </a:tc>
                    <a:tc>
                      <a:txBody>
                        <a:bodyPr/>
                        <a:lstStyle/>
                        <a:p>
                          <a:endParaRPr lang="en-US"/>
                        </a:p>
                      </a:txBody>
                      <a:tcPr>
                        <a:blipFill>
                          <a:blip r:embed="rId3"/>
                          <a:stretch>
                            <a:fillRect l="-163043" t="-273333" r="-68841" b="-320000"/>
                          </a:stretch>
                        </a:blipFill>
                      </a:tcPr>
                    </a:tc>
                    <a:tc>
                      <a:txBody>
                        <a:bodyPr/>
                        <a:lstStyle/>
                        <a:p>
                          <a:endParaRPr lang="en-AU"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5383488"/>
                      </a:ext>
                    </a:extLst>
                  </a:tr>
                  <a:tr h="370840">
                    <a:tc>
                      <a:txBody>
                        <a:bodyPr/>
                        <a:lstStyle/>
                        <a:p>
                          <a:r>
                            <a:rPr lang="en-AU" dirty="0"/>
                            <a:t>Off-peak time</a:t>
                          </a:r>
                        </a:p>
                      </a:txBody>
                      <a:tcPr>
                        <a:lnL w="12700" cap="flat" cmpd="sng" algn="ctr">
                          <a:solidFill>
                            <a:schemeClr val="tx1"/>
                          </a:solidFill>
                          <a:prstDash val="solid"/>
                          <a:round/>
                          <a:headEnd type="none" w="med" len="med"/>
                          <a:tailEnd type="none" w="med" len="med"/>
                        </a:lnL>
                      </a:tcPr>
                    </a:tc>
                    <a:tc>
                      <a:txBody>
                        <a:bodyPr/>
                        <a:lstStyle/>
                        <a:p>
                          <a:endParaRPr lang="en-US"/>
                        </a:p>
                      </a:txBody>
                      <a:tcPr>
                        <a:blipFill>
                          <a:blip r:embed="rId3"/>
                          <a:stretch>
                            <a:fillRect l="-147253" t="-386207" r="-256044" b="-231034"/>
                          </a:stretch>
                        </a:blipFill>
                      </a:tcPr>
                    </a:tc>
                    <a:tc>
                      <a:txBody>
                        <a:bodyPr/>
                        <a:lstStyle/>
                        <a:p>
                          <a:endParaRPr lang="en-US"/>
                        </a:p>
                      </a:txBody>
                      <a:tcPr>
                        <a:blipFill>
                          <a:blip r:embed="rId3"/>
                          <a:stretch>
                            <a:fillRect l="-163043" t="-386207" r="-68841" b="-231034"/>
                          </a:stretch>
                        </a:blipFill>
                      </a:tcPr>
                    </a:tc>
                    <a:tc>
                      <a:txBody>
                        <a:bodyPr/>
                        <a:lstStyle/>
                        <a:p>
                          <a:endParaRPr lang="en-AU"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2448110"/>
                      </a:ext>
                    </a:extLst>
                  </a:tr>
                  <a:tr h="370840">
                    <a:tc>
                      <a:txBody>
                        <a:bodyPr/>
                        <a:lstStyle/>
                        <a:p>
                          <a:r>
                            <a:rPr lang="en-AU" dirty="0"/>
                            <a:t>Supply charge</a:t>
                          </a:r>
                        </a:p>
                      </a:txBody>
                      <a:tcPr>
                        <a:lnL w="12700" cap="flat" cmpd="sng" algn="ctr">
                          <a:solidFill>
                            <a:schemeClr val="tx1"/>
                          </a:solidFill>
                          <a:prstDash val="solid"/>
                          <a:round/>
                          <a:headEnd type="none" w="med" len="med"/>
                          <a:tailEnd type="none" w="med" len="med"/>
                        </a:lnL>
                      </a:tcPr>
                    </a:tc>
                    <a:tc>
                      <a:txBody>
                        <a:bodyPr/>
                        <a:lstStyle/>
                        <a:p>
                          <a:endParaRPr lang="en-US"/>
                        </a:p>
                      </a:txBody>
                      <a:tcPr>
                        <a:blipFill>
                          <a:blip r:embed="rId3"/>
                          <a:stretch>
                            <a:fillRect l="-147253" t="-470000" r="-256044" b="-123333"/>
                          </a:stretch>
                        </a:blipFill>
                      </a:tcPr>
                    </a:tc>
                    <a:tc>
                      <a:txBody>
                        <a:bodyPr/>
                        <a:lstStyle/>
                        <a:p>
                          <a:endParaRPr lang="en-US"/>
                        </a:p>
                      </a:txBody>
                      <a:tcPr>
                        <a:blipFill>
                          <a:blip r:embed="rId3"/>
                          <a:stretch>
                            <a:fillRect l="-163043" t="-470000" r="-68841" b="-123333"/>
                          </a:stretch>
                        </a:blipFill>
                      </a:tcPr>
                    </a:tc>
                    <a:tc>
                      <a:txBody>
                        <a:bodyPr/>
                        <a:lstStyle/>
                        <a:p>
                          <a:endParaRPr lang="en-AU"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0960061"/>
                      </a:ext>
                    </a:extLst>
                  </a:tr>
                  <a:tr h="370840">
                    <a:tc>
                      <a:txBody>
                        <a:bodyPr/>
                        <a:lstStyle/>
                        <a:p>
                          <a:r>
                            <a:rPr lang="en-AU" b="1" dirty="0"/>
                            <a:t>Total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AU" dirty="0"/>
                        </a:p>
                      </a:txBody>
                      <a:tcPr>
                        <a:lnB w="12700" cap="flat" cmpd="sng" algn="ctr">
                          <a:solidFill>
                            <a:schemeClr val="tx1"/>
                          </a:solidFill>
                          <a:prstDash val="solid"/>
                          <a:round/>
                          <a:headEnd type="none" w="med" len="med"/>
                          <a:tailEnd type="none" w="med" len="med"/>
                        </a:lnB>
                      </a:tcPr>
                    </a:tc>
                    <a:tc>
                      <a:txBody>
                        <a:bodyPr/>
                        <a:lstStyle/>
                        <a:p>
                          <a:endParaRPr lang="en-AU" dirty="0"/>
                        </a:p>
                      </a:txBody>
                      <a:tcPr>
                        <a:lnB w="12700" cap="flat" cmpd="sng" algn="ctr">
                          <a:solidFill>
                            <a:schemeClr val="tx1"/>
                          </a:solidFill>
                          <a:prstDash val="solid"/>
                          <a:round/>
                          <a:headEnd type="none" w="med" len="med"/>
                          <a:tailEnd type="none" w="med" len="med"/>
                        </a:lnB>
                      </a:tcPr>
                    </a:tc>
                    <a:tc>
                      <a:txBody>
                        <a:bodyPr/>
                        <a:lstStyle/>
                        <a:p>
                          <a:endParaRPr lang="en-AU"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4462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8205815B-2E26-4182-BCF2-3B02F247173C}"/>
                  </a:ext>
                </a:extLst>
              </p:cNvPr>
              <p:cNvGraphicFramePr>
                <a:graphicFrameLocks noGrp="1"/>
              </p:cNvGraphicFramePr>
              <p:nvPr>
                <p:extLst>
                  <p:ext uri="{D42A27DB-BD31-4B8C-83A1-F6EECF244321}">
                    <p14:modId xmlns:p14="http://schemas.microsoft.com/office/powerpoint/2010/main" val="2445210195"/>
                  </p:ext>
                </p:extLst>
              </p:nvPr>
            </p:nvGraphicFramePr>
            <p:xfrm>
              <a:off x="4838403" y="3347183"/>
              <a:ext cx="1217204" cy="1854200"/>
            </p:xfrm>
            <a:graphic>
              <a:graphicData uri="http://schemas.openxmlformats.org/drawingml/2006/table">
                <a:tbl>
                  <a:tblPr firstRow="1" bandRow="1">
                    <a:tableStyleId>{5A111915-BE36-4E01-A7E5-04B1672EAD32}</a:tableStyleId>
                  </a:tblPr>
                  <a:tblGrid>
                    <a:gridCol w="1217204">
                      <a:extLst>
                        <a:ext uri="{9D8B030D-6E8A-4147-A177-3AD203B41FA5}">
                          <a16:colId xmlns:a16="http://schemas.microsoft.com/office/drawing/2014/main" val="28721507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$71.23</m:t>
                                </m:r>
                              </m:oMath>
                            </m:oMathPara>
                          </a14:m>
                          <a:endParaRPr lang="en-AU" b="0" dirty="0">
                            <a:solidFill>
                              <a:schemeClr val="tx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838410070"/>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$13.34</m:t>
                                </m:r>
                              </m:oMath>
                            </m:oMathPara>
                          </a14:m>
                          <a:endParaRPr lang="en-AU"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116017235"/>
                      </a:ext>
                    </a:extLst>
                  </a:tr>
                  <a:tr h="370840">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m:t>
                                </m:r>
                                <m:r>
                                  <a:rPr lang="en-AU" b="0" i="1" dirty="0" smtClean="0">
                                    <a:latin typeface="Cambria Math" panose="02040503050406030204" pitchFamily="18" charset="0"/>
                                  </a:rPr>
                                  <m:t>8</m:t>
                                </m:r>
                                <m:r>
                                  <a:rPr lang="en-AU" i="1" dirty="0" smtClean="0">
                                    <a:latin typeface="Cambria Math" panose="02040503050406030204" pitchFamily="18" charset="0"/>
                                  </a:rPr>
                                  <m:t>.</m:t>
                                </m:r>
                                <m:r>
                                  <a:rPr lang="en-AU" b="0" i="1" dirty="0" smtClean="0">
                                    <a:latin typeface="Cambria Math" panose="02040503050406030204" pitchFamily="18" charset="0"/>
                                  </a:rPr>
                                  <m:t>21</m:t>
                                </m:r>
                              </m:oMath>
                            </m:oMathPara>
                          </a14:m>
                          <a:endParaRPr lang="en-AU"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220041159"/>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$29.37</m:t>
                                </m:r>
                              </m:oMath>
                            </m:oMathPara>
                          </a14:m>
                          <a:endParaRPr lang="en-AU"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71859631"/>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$122.20</m:t>
                                </m:r>
                              </m:oMath>
                            </m:oMathPara>
                          </a14:m>
                          <a:endParaRPr lang="en-AU"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348877440"/>
                      </a:ext>
                    </a:extLst>
                  </a:tr>
                </a:tbl>
              </a:graphicData>
            </a:graphic>
          </p:graphicFrame>
        </mc:Choice>
        <mc:Fallback xmlns="">
          <p:graphicFrame>
            <p:nvGraphicFramePr>
              <p:cNvPr id="15" name="Table 14">
                <a:extLst>
                  <a:ext uri="{FF2B5EF4-FFF2-40B4-BE49-F238E27FC236}">
                    <a16:creationId xmlns:a16="http://schemas.microsoft.com/office/drawing/2014/main" id="{8205815B-2E26-4182-BCF2-3B02F247173C}"/>
                  </a:ext>
                </a:extLst>
              </p:cNvPr>
              <p:cNvGraphicFramePr>
                <a:graphicFrameLocks noGrp="1"/>
              </p:cNvGraphicFramePr>
              <p:nvPr>
                <p:extLst>
                  <p:ext uri="{D42A27DB-BD31-4B8C-83A1-F6EECF244321}">
                    <p14:modId xmlns:p14="http://schemas.microsoft.com/office/powerpoint/2010/main" val="2445210195"/>
                  </p:ext>
                </p:extLst>
              </p:nvPr>
            </p:nvGraphicFramePr>
            <p:xfrm>
              <a:off x="4838403" y="3347183"/>
              <a:ext cx="1217204" cy="1854200"/>
            </p:xfrm>
            <a:graphic>
              <a:graphicData uri="http://schemas.openxmlformats.org/drawingml/2006/table">
                <a:tbl>
                  <a:tblPr firstRow="1" bandRow="1">
                    <a:tableStyleId>{5A111915-BE36-4E01-A7E5-04B1672EAD32}</a:tableStyleId>
                  </a:tblPr>
                  <a:tblGrid>
                    <a:gridCol w="1217204">
                      <a:extLst>
                        <a:ext uri="{9D8B030D-6E8A-4147-A177-3AD203B41FA5}">
                          <a16:colId xmlns:a16="http://schemas.microsoft.com/office/drawing/2014/main" val="287215074"/>
                        </a:ext>
                      </a:extLst>
                    </a:gridCol>
                  </a:tblGrid>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r="-1031" b="-410345"/>
                          </a:stretch>
                        </a:blipFill>
                      </a:tcPr>
                    </a:tc>
                    <a:extLst>
                      <a:ext uri="{0D108BD9-81ED-4DB2-BD59-A6C34878D82A}">
                        <a16:rowId xmlns:a16="http://schemas.microsoft.com/office/drawing/2014/main" val="2838410070"/>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96667" r="-1031" b="-296667"/>
                          </a:stretch>
                        </a:blipFill>
                      </a:tcPr>
                    </a:tc>
                    <a:extLst>
                      <a:ext uri="{0D108BD9-81ED-4DB2-BD59-A6C34878D82A}">
                        <a16:rowId xmlns:a16="http://schemas.microsoft.com/office/drawing/2014/main" val="3116017235"/>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203448" r="-1031" b="-206897"/>
                          </a:stretch>
                        </a:blipFill>
                      </a:tcPr>
                    </a:tc>
                    <a:extLst>
                      <a:ext uri="{0D108BD9-81ED-4DB2-BD59-A6C34878D82A}">
                        <a16:rowId xmlns:a16="http://schemas.microsoft.com/office/drawing/2014/main" val="1220041159"/>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293333" r="-1031" b="-100000"/>
                          </a:stretch>
                        </a:blipFill>
                      </a:tcPr>
                    </a:tc>
                    <a:extLst>
                      <a:ext uri="{0D108BD9-81ED-4DB2-BD59-A6C34878D82A}">
                        <a16:rowId xmlns:a16="http://schemas.microsoft.com/office/drawing/2014/main" val="171859631"/>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406897" r="-1031" b="-3448"/>
                          </a:stretch>
                        </a:blipFill>
                      </a:tcPr>
                    </a:tc>
                    <a:extLst>
                      <a:ext uri="{0D108BD9-81ED-4DB2-BD59-A6C34878D82A}">
                        <a16:rowId xmlns:a16="http://schemas.microsoft.com/office/drawing/2014/main" val="334887744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40EC56C6-2DFA-2997-590B-580588DB4C18}"/>
                  </a:ext>
                </a:extLst>
              </p:cNvPr>
              <p:cNvGraphicFramePr>
                <a:graphicFrameLocks noGrp="1"/>
              </p:cNvGraphicFramePr>
              <p:nvPr>
                <p:extLst>
                  <p:ext uri="{D42A27DB-BD31-4B8C-83A1-F6EECF244321}">
                    <p14:modId xmlns:p14="http://schemas.microsoft.com/office/powerpoint/2010/main" val="2624005734"/>
                  </p:ext>
                </p:extLst>
              </p:nvPr>
            </p:nvGraphicFramePr>
            <p:xfrm>
              <a:off x="6258465" y="2704041"/>
              <a:ext cx="4583018" cy="2500403"/>
            </p:xfrm>
            <a:graphic>
              <a:graphicData uri="http://schemas.openxmlformats.org/drawingml/2006/table">
                <a:tbl>
                  <a:tblPr firstRow="1" bandRow="1">
                    <a:tableStyleId>{5A111915-BE36-4E01-A7E5-04B1672EAD32}</a:tableStyleId>
                  </a:tblPr>
                  <a:tblGrid>
                    <a:gridCol w="4583018">
                      <a:extLst>
                        <a:ext uri="{9D8B030D-6E8A-4147-A177-3AD203B41FA5}">
                          <a16:colId xmlns:a16="http://schemas.microsoft.com/office/drawing/2014/main" val="3962500224"/>
                        </a:ext>
                      </a:extLst>
                    </a:gridCol>
                  </a:tblGrid>
                  <a:tr h="579711">
                    <a:tc>
                      <a:txBody>
                        <a:bodyPr/>
                        <a:lstStyle/>
                        <a:p>
                          <a:endParaRPr lang="en-AU"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25347104"/>
                      </a:ext>
                    </a:extLst>
                  </a:tr>
                  <a:tr h="45107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sz="1800" b="0" i="1" smtClean="0">
                                  <a:latin typeface="Cambria Math" panose="02040503050406030204" pitchFamily="18" charset="0"/>
                                </a:rPr>
                                <m:t>140.766×0.5060=$71.23</m:t>
                              </m:r>
                            </m:oMath>
                          </a14:m>
                          <a:r>
                            <a:rPr lang="en-AU" sz="2400" dirty="0"/>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433899459"/>
                      </a:ext>
                    </a:extLst>
                  </a:tr>
                  <a:tr h="365873">
                    <a:tc>
                      <a:txBody>
                        <a:bodyPr/>
                        <a:lstStyle/>
                        <a:p>
                          <a14:m>
                            <m:oMath xmlns:m="http://schemas.openxmlformats.org/officeDocument/2006/math">
                              <m:r>
                                <a:rPr lang="en-AU" b="0" i="1" smtClean="0">
                                  <a:latin typeface="Cambria Math" panose="02040503050406030204" pitchFamily="18" charset="0"/>
                                </a:rPr>
                                <m:t>50.967×0.2618=$13.34</m:t>
                              </m:r>
                            </m:oMath>
                          </a14:m>
                          <a:r>
                            <a:rPr lang="en-AU" dirty="0"/>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150204800"/>
                      </a:ext>
                    </a:extLst>
                  </a:tr>
                  <a:tr h="365873">
                    <a:tc>
                      <a:txBody>
                        <a:bodyPr/>
                        <a:lstStyle/>
                        <a:p>
                          <a14:m>
                            <m:oMath xmlns:m="http://schemas.openxmlformats.org/officeDocument/2006/math">
                              <m:r>
                                <a:rPr lang="en-AU" b="0" i="1" smtClean="0">
                                  <a:latin typeface="Cambria Math" panose="02040503050406030204" pitchFamily="18" charset="0"/>
                                </a:rPr>
                                <m:t>48.258×0.1815=$8.21</m:t>
                              </m:r>
                            </m:oMath>
                          </a14:m>
                          <a:r>
                            <a:rPr lang="en-AU" dirty="0"/>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203779244"/>
                      </a:ext>
                    </a:extLst>
                  </a:tr>
                  <a:tr h="365873">
                    <a:tc>
                      <a:txBody>
                        <a:bodyPr/>
                        <a:lstStyle/>
                        <a:p>
                          <a14:m>
                            <m:oMath xmlns:m="http://schemas.openxmlformats.org/officeDocument/2006/math">
                              <m:r>
                                <a:rPr lang="en-AU" b="0" i="1" smtClean="0">
                                  <a:latin typeface="Cambria Math" panose="02040503050406030204" pitchFamily="18" charset="0"/>
                                </a:rPr>
                                <m:t>30×0.9790=$29.37</m:t>
                              </m:r>
                            </m:oMath>
                          </a14:m>
                          <a:r>
                            <a:rPr lang="en-AU" dirty="0"/>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811645855"/>
                      </a:ext>
                    </a:extLst>
                  </a:tr>
                  <a:tr h="365873">
                    <a:tc>
                      <a:txBody>
                        <a:bodyPr/>
                        <a:lstStyle/>
                        <a:p>
                          <a14:m>
                            <m:oMath xmlns:m="http://schemas.openxmlformats.org/officeDocument/2006/math">
                              <m:r>
                                <a:rPr lang="en-AU" b="0" i="1" smtClean="0">
                                  <a:latin typeface="Cambria Math" panose="02040503050406030204" pitchFamily="18" charset="0"/>
                                </a:rPr>
                                <m:t>71.23+13.39+8.21+29.37=$122.20</m:t>
                              </m:r>
                            </m:oMath>
                          </a14:m>
                          <a:r>
                            <a:rPr lang="en-AU" dirty="0"/>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753558481"/>
                      </a:ext>
                    </a:extLst>
                  </a:tr>
                </a:tbl>
              </a:graphicData>
            </a:graphic>
          </p:graphicFrame>
        </mc:Choice>
        <mc:Fallback xmlns="">
          <p:graphicFrame>
            <p:nvGraphicFramePr>
              <p:cNvPr id="14" name="Table 13">
                <a:extLst>
                  <a:ext uri="{FF2B5EF4-FFF2-40B4-BE49-F238E27FC236}">
                    <a16:creationId xmlns:a16="http://schemas.microsoft.com/office/drawing/2014/main" id="{40EC56C6-2DFA-2997-590B-580588DB4C18}"/>
                  </a:ext>
                </a:extLst>
              </p:cNvPr>
              <p:cNvGraphicFramePr>
                <a:graphicFrameLocks noGrp="1"/>
              </p:cNvGraphicFramePr>
              <p:nvPr>
                <p:extLst>
                  <p:ext uri="{D42A27DB-BD31-4B8C-83A1-F6EECF244321}">
                    <p14:modId xmlns:p14="http://schemas.microsoft.com/office/powerpoint/2010/main" val="2624005734"/>
                  </p:ext>
                </p:extLst>
              </p:nvPr>
            </p:nvGraphicFramePr>
            <p:xfrm>
              <a:off x="6258465" y="2704041"/>
              <a:ext cx="4583018" cy="2500403"/>
            </p:xfrm>
            <a:graphic>
              <a:graphicData uri="http://schemas.openxmlformats.org/drawingml/2006/table">
                <a:tbl>
                  <a:tblPr firstRow="1" bandRow="1">
                    <a:tableStyleId>{5A111915-BE36-4E01-A7E5-04B1672EAD32}</a:tableStyleId>
                  </a:tblPr>
                  <a:tblGrid>
                    <a:gridCol w="4583018">
                      <a:extLst>
                        <a:ext uri="{9D8B030D-6E8A-4147-A177-3AD203B41FA5}">
                          <a16:colId xmlns:a16="http://schemas.microsoft.com/office/drawing/2014/main" val="3962500224"/>
                        </a:ext>
                      </a:extLst>
                    </a:gridCol>
                  </a:tblGrid>
                  <a:tr h="579711">
                    <a:tc>
                      <a:txBody>
                        <a:bodyPr/>
                        <a:lstStyle/>
                        <a:p>
                          <a:endParaRPr lang="en-AU" dirty="0"/>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25347104"/>
                      </a:ext>
                    </a:extLst>
                  </a:tr>
                  <a:tr h="45720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127778" b="-325000"/>
                          </a:stretch>
                        </a:blipFill>
                      </a:tcPr>
                    </a:tc>
                    <a:extLst>
                      <a:ext uri="{0D108BD9-81ED-4DB2-BD59-A6C34878D82A}">
                        <a16:rowId xmlns:a16="http://schemas.microsoft.com/office/drawing/2014/main" val="1433899459"/>
                      </a:ext>
                    </a:extLst>
                  </a:tr>
                  <a:tr h="365873">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282759" b="-303448"/>
                          </a:stretch>
                        </a:blipFill>
                      </a:tcPr>
                    </a:tc>
                    <a:extLst>
                      <a:ext uri="{0D108BD9-81ED-4DB2-BD59-A6C34878D82A}">
                        <a16:rowId xmlns:a16="http://schemas.microsoft.com/office/drawing/2014/main" val="2150204800"/>
                      </a:ext>
                    </a:extLst>
                  </a:tr>
                  <a:tr h="365873">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382759" b="-203448"/>
                          </a:stretch>
                        </a:blipFill>
                      </a:tcPr>
                    </a:tc>
                    <a:extLst>
                      <a:ext uri="{0D108BD9-81ED-4DB2-BD59-A6C34878D82A}">
                        <a16:rowId xmlns:a16="http://schemas.microsoft.com/office/drawing/2014/main" val="1203779244"/>
                      </a:ext>
                    </a:extLst>
                  </a:tr>
                  <a:tr h="365873">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482759" b="-103448"/>
                          </a:stretch>
                        </a:blipFill>
                      </a:tcPr>
                    </a:tc>
                    <a:extLst>
                      <a:ext uri="{0D108BD9-81ED-4DB2-BD59-A6C34878D82A}">
                        <a16:rowId xmlns:a16="http://schemas.microsoft.com/office/drawing/2014/main" val="811645855"/>
                      </a:ext>
                    </a:extLst>
                  </a:tr>
                  <a:tr h="365873">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582759" b="-3448"/>
                          </a:stretch>
                        </a:blipFill>
                      </a:tcPr>
                    </a:tc>
                    <a:extLst>
                      <a:ext uri="{0D108BD9-81ED-4DB2-BD59-A6C34878D82A}">
                        <a16:rowId xmlns:a16="http://schemas.microsoft.com/office/drawing/2014/main" val="753558481"/>
                      </a:ext>
                    </a:extLst>
                  </a:tr>
                </a:tbl>
              </a:graphicData>
            </a:graphic>
          </p:graphicFrame>
        </mc:Fallback>
      </mc:AlternateContent>
      <p:sp>
        <p:nvSpPr>
          <p:cNvPr id="17" name="Speech Bubble: Oval 16">
            <a:extLst>
              <a:ext uri="{FF2B5EF4-FFF2-40B4-BE49-F238E27FC236}">
                <a16:creationId xmlns:a16="http://schemas.microsoft.com/office/drawing/2014/main" id="{B2F5F586-82A4-5B49-5138-A752DFA3AD04}"/>
              </a:ext>
            </a:extLst>
          </p:cNvPr>
          <p:cNvSpPr/>
          <p:nvPr/>
        </p:nvSpPr>
        <p:spPr>
          <a:xfrm>
            <a:off x="8982398" y="2368627"/>
            <a:ext cx="2820318" cy="978556"/>
          </a:xfrm>
          <a:prstGeom prst="wedgeRoundRectCallout">
            <a:avLst>
              <a:gd name="adj1" fmla="val -78007"/>
              <a:gd name="adj2" fmla="val 55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are these two values multiplied?</a:t>
            </a:r>
          </a:p>
        </p:txBody>
      </p:sp>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E4F81AB3-25F9-7F94-93B9-0AE93E8D6E9E}"/>
                  </a:ext>
                </a:extLst>
              </p:cNvPr>
              <p:cNvGraphicFramePr>
                <a:graphicFrameLocks noGrp="1"/>
              </p:cNvGraphicFramePr>
              <p:nvPr>
                <p:extLst>
                  <p:ext uri="{D42A27DB-BD31-4B8C-83A1-F6EECF244321}">
                    <p14:modId xmlns:p14="http://schemas.microsoft.com/office/powerpoint/2010/main" val="2553709608"/>
                  </p:ext>
                </p:extLst>
              </p:nvPr>
            </p:nvGraphicFramePr>
            <p:xfrm>
              <a:off x="360000" y="5598139"/>
              <a:ext cx="4575557" cy="370840"/>
            </p:xfrm>
            <a:graphic>
              <a:graphicData uri="http://schemas.openxmlformats.org/drawingml/2006/table">
                <a:tbl>
                  <a:tblPr firstRow="1" bandRow="1">
                    <a:tableStyleId>{5A111915-BE36-4E01-A7E5-04B1672EAD32}</a:tableStyleId>
                  </a:tblPr>
                  <a:tblGrid>
                    <a:gridCol w="4575557">
                      <a:extLst>
                        <a:ext uri="{9D8B030D-6E8A-4147-A177-3AD203B41FA5}">
                          <a16:colId xmlns:a16="http://schemas.microsoft.com/office/drawing/2014/main" val="2030636742"/>
                        </a:ext>
                      </a:extLst>
                    </a:gridCol>
                  </a:tblGrid>
                  <a:tr h="370840">
                    <a:tc>
                      <a:txBody>
                        <a:bodyPr/>
                        <a:lstStyle/>
                        <a:p>
                          <a:r>
                            <a:rPr lang="en-AU" b="0" dirty="0">
                              <a:solidFill>
                                <a:schemeClr val="tx1"/>
                              </a:solidFill>
                            </a:rPr>
                            <a:t>Yearly spend: </a:t>
                          </a:r>
                          <a14:m>
                            <m:oMath xmlns:m="http://schemas.openxmlformats.org/officeDocument/2006/math">
                              <m:r>
                                <a:rPr lang="en-AU" b="0" i="1" smtClean="0">
                                  <a:solidFill>
                                    <a:schemeClr val="tx1"/>
                                  </a:solidFill>
                                  <a:latin typeface="Cambria Math" panose="02040503050406030204" pitchFamily="18" charset="0"/>
                                </a:rPr>
                                <m:t>$122.20×12=$1466.40</m:t>
                              </m:r>
                            </m:oMath>
                          </a14:m>
                          <a:endParaRPr lang="en-AU" b="0" dirty="0">
                            <a:solidFill>
                              <a:schemeClr val="tx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069945964"/>
                      </a:ext>
                    </a:extLst>
                  </a:tr>
                </a:tbl>
              </a:graphicData>
            </a:graphic>
          </p:graphicFrame>
        </mc:Choice>
        <mc:Fallback xmlns="">
          <p:graphicFrame>
            <p:nvGraphicFramePr>
              <p:cNvPr id="18" name="Table 17">
                <a:extLst>
                  <a:ext uri="{FF2B5EF4-FFF2-40B4-BE49-F238E27FC236}">
                    <a16:creationId xmlns:a16="http://schemas.microsoft.com/office/drawing/2014/main" id="{E4F81AB3-25F9-7F94-93B9-0AE93E8D6E9E}"/>
                  </a:ext>
                </a:extLst>
              </p:cNvPr>
              <p:cNvGraphicFramePr>
                <a:graphicFrameLocks noGrp="1"/>
              </p:cNvGraphicFramePr>
              <p:nvPr>
                <p:extLst>
                  <p:ext uri="{D42A27DB-BD31-4B8C-83A1-F6EECF244321}">
                    <p14:modId xmlns:p14="http://schemas.microsoft.com/office/powerpoint/2010/main" val="2553709608"/>
                  </p:ext>
                </p:extLst>
              </p:nvPr>
            </p:nvGraphicFramePr>
            <p:xfrm>
              <a:off x="360000" y="5598139"/>
              <a:ext cx="4575557" cy="370840"/>
            </p:xfrm>
            <a:graphic>
              <a:graphicData uri="http://schemas.openxmlformats.org/drawingml/2006/table">
                <a:tbl>
                  <a:tblPr firstRow="1" bandRow="1">
                    <a:tableStyleId>{5A111915-BE36-4E01-A7E5-04B1672EAD32}</a:tableStyleId>
                  </a:tblPr>
                  <a:tblGrid>
                    <a:gridCol w="4575557">
                      <a:extLst>
                        <a:ext uri="{9D8B030D-6E8A-4147-A177-3AD203B41FA5}">
                          <a16:colId xmlns:a16="http://schemas.microsoft.com/office/drawing/2014/main" val="2030636742"/>
                        </a:ext>
                      </a:extLst>
                    </a:gridCol>
                  </a:tblGrid>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7"/>
                          <a:stretch>
                            <a:fillRect t="-8065" b="-22581"/>
                          </a:stretch>
                        </a:blipFill>
                      </a:tcPr>
                    </a:tc>
                    <a:extLst>
                      <a:ext uri="{0D108BD9-81ED-4DB2-BD59-A6C34878D82A}">
                        <a16:rowId xmlns:a16="http://schemas.microsoft.com/office/drawing/2014/main" val="2069945964"/>
                      </a:ext>
                    </a:extLst>
                  </a:tr>
                </a:tbl>
              </a:graphicData>
            </a:graphic>
          </p:graphicFrame>
        </mc:Fallback>
      </mc:AlternateContent>
      <p:sp>
        <p:nvSpPr>
          <p:cNvPr id="16" name="Speech Bubble: Oval 15">
            <a:extLst>
              <a:ext uri="{FF2B5EF4-FFF2-40B4-BE49-F238E27FC236}">
                <a16:creationId xmlns:a16="http://schemas.microsoft.com/office/drawing/2014/main" id="{A89AED0D-0D6D-4F4E-4151-23AE092247B3}"/>
              </a:ext>
            </a:extLst>
          </p:cNvPr>
          <p:cNvSpPr/>
          <p:nvPr/>
        </p:nvSpPr>
        <p:spPr>
          <a:xfrm>
            <a:off x="6018998" y="5346935"/>
            <a:ext cx="3233155" cy="1185096"/>
          </a:xfrm>
          <a:prstGeom prst="wedgeRoundRectCallout">
            <a:avLst>
              <a:gd name="adj1" fmla="val -99997"/>
              <a:gd name="adj2" fmla="val -139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What assumptions were made to calculate yearly spend?</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BED84-05E9-110E-F6E9-670578E0F6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59F9C2-EF0F-1755-9604-44313A74300B}"/>
              </a:ext>
            </a:extLst>
          </p:cNvPr>
          <p:cNvSpPr>
            <a:spLocks noGrp="1"/>
          </p:cNvSpPr>
          <p:nvPr>
            <p:ph type="title"/>
          </p:nvPr>
        </p:nvSpPr>
        <p:spPr/>
        <p:txBody>
          <a:bodyPr/>
          <a:lstStyle/>
          <a:p>
            <a:r>
              <a:rPr lang="en-AU" dirty="0">
                <a:latin typeface="+mj-lt"/>
              </a:rPr>
              <a:t>Living costs (4)</a:t>
            </a:r>
          </a:p>
        </p:txBody>
      </p:sp>
      <p:sp>
        <p:nvSpPr>
          <p:cNvPr id="13" name="Text Placeholder 12">
            <a:extLst>
              <a:ext uri="{FF2B5EF4-FFF2-40B4-BE49-F238E27FC236}">
                <a16:creationId xmlns:a16="http://schemas.microsoft.com/office/drawing/2014/main" id="{4C5E0864-29A4-FAE3-A658-F9B93EC4EF8A}"/>
              </a:ext>
            </a:extLst>
          </p:cNvPr>
          <p:cNvSpPr>
            <a:spLocks noGrp="1"/>
          </p:cNvSpPr>
          <p:nvPr>
            <p:ph type="body" sz="quarter" idx="18"/>
          </p:nvPr>
        </p:nvSpPr>
        <p:spPr>
          <a:xfrm>
            <a:off x="360000" y="982520"/>
            <a:ext cx="11483998" cy="356423"/>
          </a:xfrm>
        </p:spPr>
        <p:txBody>
          <a:bodyPr/>
          <a:lstStyle/>
          <a:p>
            <a:r>
              <a:rPr lang="en-AU" dirty="0">
                <a:latin typeface="+mj-lt"/>
              </a:rPr>
              <a:t>Your turn </a:t>
            </a:r>
            <a:r>
              <a:rPr lang="en-AU" dirty="0"/>
              <a:t>–</a:t>
            </a:r>
            <a:r>
              <a:rPr lang="en-AU" dirty="0">
                <a:latin typeface="+mj-lt"/>
              </a:rPr>
              <a:t> solution</a:t>
            </a:r>
          </a:p>
        </p:txBody>
      </p:sp>
      <p:sp>
        <p:nvSpPr>
          <p:cNvPr id="12" name="Text Placeholder 11">
            <a:extLst>
              <a:ext uri="{FF2B5EF4-FFF2-40B4-BE49-F238E27FC236}">
                <a16:creationId xmlns:a16="http://schemas.microsoft.com/office/drawing/2014/main" id="{A0EAADEC-9A07-3FDB-81D9-831ADF40A9A9}"/>
              </a:ext>
            </a:extLst>
          </p:cNvPr>
          <p:cNvSpPr>
            <a:spLocks noGrp="1"/>
          </p:cNvSpPr>
          <p:nvPr>
            <p:ph type="body" sz="quarter" idx="17"/>
          </p:nvPr>
        </p:nvSpPr>
        <p:spPr/>
        <p:txBody>
          <a:bodyPr/>
          <a:lstStyle/>
          <a:p>
            <a:r>
              <a:rPr lang="en-AU" dirty="0">
                <a:latin typeface="+mn-lt"/>
              </a:rPr>
              <a:t> A single person living by themselves in the North Coast area has the following electricity usage for a month. Estimate how much they spend on electricity in a year.</a:t>
            </a:r>
          </a:p>
          <a:p>
            <a:r>
              <a:rPr lang="en-AU" dirty="0">
                <a:latin typeface="+mn-lt"/>
              </a:rPr>
              <a:t> </a:t>
            </a:r>
          </a:p>
        </p:txBody>
      </p:sp>
      <mc:AlternateContent xmlns:mc="http://schemas.openxmlformats.org/markup-compatibility/2006" xmlns:a14="http://schemas.microsoft.com/office/drawing/2010/main">
        <mc:Choice Requires="a14">
          <p:graphicFrame>
            <p:nvGraphicFramePr>
              <p:cNvPr id="5" name="Table 4" descr="Table of tariffs, usage, rates and the cost.">
                <a:extLst>
                  <a:ext uri="{FF2B5EF4-FFF2-40B4-BE49-F238E27FC236}">
                    <a16:creationId xmlns:a16="http://schemas.microsoft.com/office/drawing/2014/main" id="{6329F591-3D87-A92F-B1AC-EA48C7970519}"/>
                  </a:ext>
                </a:extLst>
              </p:cNvPr>
              <p:cNvGraphicFramePr>
                <a:graphicFrameLocks noGrp="1"/>
              </p:cNvGraphicFramePr>
              <p:nvPr>
                <p:extLst>
                  <p:ext uri="{D42A27DB-BD31-4B8C-83A1-F6EECF244321}">
                    <p14:modId xmlns:p14="http://schemas.microsoft.com/office/powerpoint/2010/main" val="584188870"/>
                  </p:ext>
                </p:extLst>
              </p:nvPr>
            </p:nvGraphicFramePr>
            <p:xfrm>
              <a:off x="360000" y="2603551"/>
              <a:ext cx="5778000" cy="2494280"/>
            </p:xfrm>
            <a:graphic>
              <a:graphicData uri="http://schemas.openxmlformats.org/drawingml/2006/table">
                <a:tbl>
                  <a:tblPr firstRow="1" bandRow="1">
                    <a:tableStyleId>{5A111915-BE36-4E01-A7E5-04B1672EAD32}</a:tableStyleId>
                  </a:tblPr>
                  <a:tblGrid>
                    <a:gridCol w="1739144">
                      <a:extLst>
                        <a:ext uri="{9D8B030D-6E8A-4147-A177-3AD203B41FA5}">
                          <a16:colId xmlns:a16="http://schemas.microsoft.com/office/drawing/2014/main" val="1868241312"/>
                        </a:ext>
                      </a:extLst>
                    </a:gridCol>
                    <a:gridCol w="1149856">
                      <a:extLst>
                        <a:ext uri="{9D8B030D-6E8A-4147-A177-3AD203B41FA5}">
                          <a16:colId xmlns:a16="http://schemas.microsoft.com/office/drawing/2014/main" val="2458466515"/>
                        </a:ext>
                      </a:extLst>
                    </a:gridCol>
                    <a:gridCol w="1716290">
                      <a:extLst>
                        <a:ext uri="{9D8B030D-6E8A-4147-A177-3AD203B41FA5}">
                          <a16:colId xmlns:a16="http://schemas.microsoft.com/office/drawing/2014/main" val="3534663872"/>
                        </a:ext>
                      </a:extLst>
                    </a:gridCol>
                    <a:gridCol w="1172710">
                      <a:extLst>
                        <a:ext uri="{9D8B030D-6E8A-4147-A177-3AD203B41FA5}">
                          <a16:colId xmlns:a16="http://schemas.microsoft.com/office/drawing/2014/main" val="3479308619"/>
                        </a:ext>
                      </a:extLst>
                    </a:gridCol>
                  </a:tblGrid>
                  <a:tr h="370840">
                    <a:tc>
                      <a:txBody>
                        <a:bodyPr/>
                        <a:lstStyle/>
                        <a:p>
                          <a:r>
                            <a:rPr lang="en-AU" dirty="0"/>
                            <a:t>Tariff description</a:t>
                          </a:r>
                        </a:p>
                      </a:txBody>
                      <a:tcPr anchor="ctr"/>
                    </a:tc>
                    <a:tc>
                      <a:txBody>
                        <a:bodyPr/>
                        <a:lstStyle/>
                        <a:p>
                          <a:r>
                            <a:rPr lang="en-AU" dirty="0"/>
                            <a:t>Usage </a:t>
                          </a:r>
                          <a:r>
                            <a:rPr lang="en-AU" sz="1800" b="1" kern="1200" dirty="0">
                              <a:solidFill>
                                <a:schemeClr val="bg1"/>
                              </a:solidFill>
                              <a:effectLst/>
                              <a:latin typeface="+mn-lt"/>
                              <a:ea typeface="+mn-ea"/>
                              <a:cs typeface="+mn-cs"/>
                            </a:rPr>
                            <a:t>(kWh)</a:t>
                          </a:r>
                          <a:endParaRPr lang="en-AU" dirty="0"/>
                        </a:p>
                      </a:txBody>
                      <a:tcPr anchor="ctr"/>
                    </a:tc>
                    <a:tc>
                      <a:txBody>
                        <a:bodyPr/>
                        <a:lstStyle/>
                        <a:p>
                          <a:r>
                            <a:rPr lang="en-AU" dirty="0"/>
                            <a:t>Rate</a:t>
                          </a:r>
                        </a:p>
                      </a:txBody>
                      <a:tcPr anchor="ctr"/>
                    </a:tc>
                    <a:tc>
                      <a:txBody>
                        <a:bodyPr/>
                        <a:lstStyle/>
                        <a:p>
                          <a:r>
                            <a:rPr lang="en-AU" dirty="0"/>
                            <a:t>Cost</a:t>
                          </a:r>
                        </a:p>
                      </a:txBody>
                      <a:tcPr anchor="ctr"/>
                    </a:tc>
                    <a:extLst>
                      <a:ext uri="{0D108BD9-81ED-4DB2-BD59-A6C34878D82A}">
                        <a16:rowId xmlns:a16="http://schemas.microsoft.com/office/drawing/2014/main" val="3202406398"/>
                      </a:ext>
                    </a:extLst>
                  </a:tr>
                  <a:tr h="370840">
                    <a:tc>
                      <a:txBody>
                        <a:bodyPr/>
                        <a:lstStyle/>
                        <a:p>
                          <a:r>
                            <a:rPr lang="en-AU" dirty="0"/>
                            <a:t>Peak time</a:t>
                          </a:r>
                        </a:p>
                      </a:txBody>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133.284</m:t>
                                </m:r>
                              </m:oMath>
                            </m:oMathPara>
                          </a14:m>
                          <a:endParaRPr lang="en-AU" dirty="0"/>
                        </a:p>
                      </a:txBody>
                      <a:tcPr/>
                    </a:tc>
                    <a:tc>
                      <a:txBody>
                        <a:bodyPr/>
                        <a:lstStyle/>
                        <a:p>
                          <a:pPr algn="l"/>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$0.3995/</m:t>
                                </m:r>
                                <m:r>
                                  <m:rPr>
                                    <m:nor/>
                                  </m:rPr>
                                  <a:rPr lang="en-AU" i="0" dirty="0" smtClean="0">
                                    <a:latin typeface="Cambria Math" panose="02040503050406030204" pitchFamily="18" charset="0"/>
                                  </a:rPr>
                                  <m:t>kWh</m:t>
                                </m:r>
                              </m:oMath>
                            </m:oMathPara>
                          </a14:m>
                          <a:endParaRPr lang="en-AU" dirty="0"/>
                        </a:p>
                      </a:txBody>
                      <a:tcPr/>
                    </a:tc>
                    <a:tc>
                      <a:txBody>
                        <a:bodyPr/>
                        <a:lstStyle/>
                        <a:p>
                          <a:endParaRPr lang="en-AU" dirty="0"/>
                        </a:p>
                      </a:txBody>
                      <a:tcPr/>
                    </a:tc>
                    <a:extLst>
                      <a:ext uri="{0D108BD9-81ED-4DB2-BD59-A6C34878D82A}">
                        <a16:rowId xmlns:a16="http://schemas.microsoft.com/office/drawing/2014/main" val="1524583679"/>
                      </a:ext>
                    </a:extLst>
                  </a:tr>
                  <a:tr h="370840">
                    <a:tc>
                      <a:txBody>
                        <a:bodyPr/>
                        <a:lstStyle/>
                        <a:p>
                          <a:r>
                            <a:rPr lang="en-AU" dirty="0"/>
                            <a:t>Shoulder time</a:t>
                          </a:r>
                        </a:p>
                      </a:txBody>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5</m:t>
                                </m:r>
                                <m:r>
                                  <a:rPr lang="en-AU" b="0" i="1" dirty="0" smtClean="0">
                                    <a:latin typeface="Cambria Math" panose="02040503050406030204" pitchFamily="18" charset="0"/>
                                  </a:rPr>
                                  <m:t>1</m:t>
                                </m:r>
                                <m:r>
                                  <a:rPr lang="en-AU" i="1" dirty="0" smtClean="0">
                                    <a:latin typeface="Cambria Math" panose="02040503050406030204" pitchFamily="18" charset="0"/>
                                  </a:rPr>
                                  <m:t>.9</m:t>
                                </m:r>
                                <m:r>
                                  <a:rPr lang="en-AU" b="0" i="1" dirty="0" smtClean="0">
                                    <a:latin typeface="Cambria Math" panose="02040503050406030204" pitchFamily="18" charset="0"/>
                                  </a:rPr>
                                  <m:t>43</m:t>
                                </m:r>
                              </m:oMath>
                            </m:oMathPara>
                          </a14:m>
                          <a:endParaRPr lang="en-AU" dirty="0"/>
                        </a:p>
                      </a:txBody>
                      <a:tcPr/>
                    </a:tc>
                    <a:tc>
                      <a:txBody>
                        <a:bodyPr/>
                        <a:lstStyle/>
                        <a:p>
                          <a:pPr algn="l"/>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$0.3774/</m:t>
                                </m:r>
                                <m:r>
                                  <m:rPr>
                                    <m:nor/>
                                  </m:rPr>
                                  <a:rPr lang="en-AU" i="0" dirty="0" smtClean="0">
                                    <a:latin typeface="Cambria Math" panose="02040503050406030204" pitchFamily="18" charset="0"/>
                                  </a:rPr>
                                  <m:t>kWh</m:t>
                                </m:r>
                              </m:oMath>
                            </m:oMathPara>
                          </a14:m>
                          <a:endParaRPr lang="en-AU" dirty="0"/>
                        </a:p>
                      </a:txBody>
                      <a:tcPr/>
                    </a:tc>
                    <a:tc>
                      <a:txBody>
                        <a:bodyPr/>
                        <a:lstStyle/>
                        <a:p>
                          <a:endParaRPr lang="en-AU" dirty="0"/>
                        </a:p>
                      </a:txBody>
                      <a:tcPr/>
                    </a:tc>
                    <a:extLst>
                      <a:ext uri="{0D108BD9-81ED-4DB2-BD59-A6C34878D82A}">
                        <a16:rowId xmlns:a16="http://schemas.microsoft.com/office/drawing/2014/main" val="2485383488"/>
                      </a:ext>
                    </a:extLst>
                  </a:tr>
                  <a:tr h="370840">
                    <a:tc>
                      <a:txBody>
                        <a:bodyPr/>
                        <a:lstStyle/>
                        <a:p>
                          <a:r>
                            <a:rPr lang="en-AU" dirty="0"/>
                            <a:t>Off-peak time</a:t>
                          </a:r>
                        </a:p>
                      </a:txBody>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4</m:t>
                                </m:r>
                                <m:r>
                                  <a:rPr lang="en-AU" b="0" i="1" dirty="0" smtClean="0">
                                    <a:latin typeface="Cambria Math" panose="02040503050406030204" pitchFamily="18" charset="0"/>
                                  </a:rPr>
                                  <m:t>7</m:t>
                                </m:r>
                                <m:r>
                                  <a:rPr lang="en-AU" i="1" dirty="0" smtClean="0">
                                    <a:latin typeface="Cambria Math" panose="02040503050406030204" pitchFamily="18" charset="0"/>
                                  </a:rPr>
                                  <m:t>.2</m:t>
                                </m:r>
                                <m:r>
                                  <a:rPr lang="en-AU" b="0" i="1" dirty="0" smtClean="0">
                                    <a:latin typeface="Cambria Math" panose="02040503050406030204" pitchFamily="18" charset="0"/>
                                  </a:rPr>
                                  <m:t>85</m:t>
                                </m:r>
                              </m:oMath>
                            </m:oMathPara>
                          </a14:m>
                          <a:endParaRPr lang="en-AU" dirty="0"/>
                        </a:p>
                      </a:txBody>
                      <a:tcPr/>
                    </a:tc>
                    <a:tc>
                      <a:txBody>
                        <a:bodyPr/>
                        <a:lstStyle/>
                        <a:p>
                          <a:pPr algn="l"/>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$0.2510/</m:t>
                                </m:r>
                                <m:r>
                                  <m:rPr>
                                    <m:nor/>
                                  </m:rPr>
                                  <a:rPr lang="en-AU" i="0" dirty="0" smtClean="0">
                                    <a:latin typeface="Cambria Math" panose="02040503050406030204" pitchFamily="18" charset="0"/>
                                  </a:rPr>
                                  <m:t>kWh</m:t>
                                </m:r>
                              </m:oMath>
                            </m:oMathPara>
                          </a14:m>
                          <a:endParaRPr lang="en-AU" dirty="0"/>
                        </a:p>
                      </a:txBody>
                      <a:tcPr/>
                    </a:tc>
                    <a:tc>
                      <a:txBody>
                        <a:bodyPr/>
                        <a:lstStyle/>
                        <a:p>
                          <a:endParaRPr lang="en-AU" dirty="0"/>
                        </a:p>
                      </a:txBody>
                      <a:tcPr/>
                    </a:tc>
                    <a:extLst>
                      <a:ext uri="{0D108BD9-81ED-4DB2-BD59-A6C34878D82A}">
                        <a16:rowId xmlns:a16="http://schemas.microsoft.com/office/drawing/2014/main" val="4062448110"/>
                      </a:ext>
                    </a:extLst>
                  </a:tr>
                  <a:tr h="370840">
                    <a:tc>
                      <a:txBody>
                        <a:bodyPr/>
                        <a:lstStyle/>
                        <a:p>
                          <a:r>
                            <a:rPr lang="en-AU" dirty="0"/>
                            <a:t>Supply charge</a:t>
                          </a:r>
                        </a:p>
                      </a:txBody>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30 </m:t>
                                </m:r>
                                <m:r>
                                  <m:rPr>
                                    <m:nor/>
                                  </m:rPr>
                                  <a:rPr lang="en-AU" i="0" dirty="0" smtClean="0">
                                    <a:latin typeface="Cambria Math" panose="02040503050406030204" pitchFamily="18" charset="0"/>
                                  </a:rPr>
                                  <m:t>days</m:t>
                                </m:r>
                              </m:oMath>
                            </m:oMathPara>
                          </a14:m>
                          <a:endParaRPr lang="en-AU" dirty="0"/>
                        </a:p>
                      </a:txBody>
                      <a:tcPr/>
                    </a:tc>
                    <a:tc>
                      <a:txBody>
                        <a:bodyPr/>
                        <a:lstStyle/>
                        <a:p>
                          <a:pPr algn="l"/>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$1.4028/</m:t>
                                </m:r>
                                <m:r>
                                  <m:rPr>
                                    <m:nor/>
                                  </m:rPr>
                                  <a:rPr lang="en-AU" i="0" dirty="0" smtClean="0">
                                    <a:latin typeface="Cambria Math" panose="02040503050406030204" pitchFamily="18" charset="0"/>
                                  </a:rPr>
                                  <m:t>day</m:t>
                                </m:r>
                              </m:oMath>
                            </m:oMathPara>
                          </a14:m>
                          <a:endParaRPr lang="en-AU" dirty="0"/>
                        </a:p>
                      </a:txBody>
                      <a:tcPr/>
                    </a:tc>
                    <a:tc>
                      <a:txBody>
                        <a:bodyPr/>
                        <a:lstStyle/>
                        <a:p>
                          <a:endParaRPr lang="en-AU" dirty="0"/>
                        </a:p>
                      </a:txBody>
                      <a:tcPr/>
                    </a:tc>
                    <a:extLst>
                      <a:ext uri="{0D108BD9-81ED-4DB2-BD59-A6C34878D82A}">
                        <a16:rowId xmlns:a16="http://schemas.microsoft.com/office/drawing/2014/main" val="1620960061"/>
                      </a:ext>
                    </a:extLst>
                  </a:tr>
                  <a:tr h="370840">
                    <a:tc>
                      <a:txBody>
                        <a:bodyPr/>
                        <a:lstStyle/>
                        <a:p>
                          <a:r>
                            <a:rPr lang="en-AU" b="1" dirty="0"/>
                            <a:t>Total</a:t>
                          </a:r>
                        </a:p>
                      </a:txBody>
                      <a:tcPr/>
                    </a:tc>
                    <a:tc>
                      <a:txBody>
                        <a:bodyPr/>
                        <a:lstStyle/>
                        <a:p>
                          <a:endParaRPr lang="en-AU" dirty="0"/>
                        </a:p>
                      </a:txBody>
                      <a:tcPr/>
                    </a:tc>
                    <a:tc>
                      <a:txBody>
                        <a:bodyPr/>
                        <a:lstStyle/>
                        <a:p>
                          <a:pPr algn="l"/>
                          <a:endParaRPr lang="en-AU" dirty="0"/>
                        </a:p>
                      </a:txBody>
                      <a:tcPr/>
                    </a:tc>
                    <a:tc>
                      <a:txBody>
                        <a:bodyPr/>
                        <a:lstStyle/>
                        <a:p>
                          <a:endParaRPr lang="en-AU" dirty="0"/>
                        </a:p>
                      </a:txBody>
                      <a:tcPr/>
                    </a:tc>
                    <a:extLst>
                      <a:ext uri="{0D108BD9-81ED-4DB2-BD59-A6C34878D82A}">
                        <a16:rowId xmlns:a16="http://schemas.microsoft.com/office/drawing/2014/main" val="3659446258"/>
                      </a:ext>
                    </a:extLst>
                  </a:tr>
                </a:tbl>
              </a:graphicData>
            </a:graphic>
          </p:graphicFrame>
        </mc:Choice>
        <mc:Fallback xmlns="">
          <p:graphicFrame>
            <p:nvGraphicFramePr>
              <p:cNvPr id="5" name="Table 4" descr="Table of tariffs, usage, rates and the cost.">
                <a:extLst>
                  <a:ext uri="{FF2B5EF4-FFF2-40B4-BE49-F238E27FC236}">
                    <a16:creationId xmlns:a16="http://schemas.microsoft.com/office/drawing/2014/main" id="{6329F591-3D87-A92F-B1AC-EA48C7970519}"/>
                  </a:ext>
                </a:extLst>
              </p:cNvPr>
              <p:cNvGraphicFramePr>
                <a:graphicFrameLocks noGrp="1"/>
              </p:cNvGraphicFramePr>
              <p:nvPr>
                <p:extLst>
                  <p:ext uri="{D42A27DB-BD31-4B8C-83A1-F6EECF244321}">
                    <p14:modId xmlns:p14="http://schemas.microsoft.com/office/powerpoint/2010/main" val="584188870"/>
                  </p:ext>
                </p:extLst>
              </p:nvPr>
            </p:nvGraphicFramePr>
            <p:xfrm>
              <a:off x="360000" y="2603551"/>
              <a:ext cx="5778000" cy="2494280"/>
            </p:xfrm>
            <a:graphic>
              <a:graphicData uri="http://schemas.openxmlformats.org/drawingml/2006/table">
                <a:tbl>
                  <a:tblPr firstRow="1" bandRow="1">
                    <a:tableStyleId>{5A111915-BE36-4E01-A7E5-04B1672EAD32}</a:tableStyleId>
                  </a:tblPr>
                  <a:tblGrid>
                    <a:gridCol w="1739144">
                      <a:extLst>
                        <a:ext uri="{9D8B030D-6E8A-4147-A177-3AD203B41FA5}">
                          <a16:colId xmlns:a16="http://schemas.microsoft.com/office/drawing/2014/main" val="1868241312"/>
                        </a:ext>
                      </a:extLst>
                    </a:gridCol>
                    <a:gridCol w="1149856">
                      <a:extLst>
                        <a:ext uri="{9D8B030D-6E8A-4147-A177-3AD203B41FA5}">
                          <a16:colId xmlns:a16="http://schemas.microsoft.com/office/drawing/2014/main" val="2458466515"/>
                        </a:ext>
                      </a:extLst>
                    </a:gridCol>
                    <a:gridCol w="1716290">
                      <a:extLst>
                        <a:ext uri="{9D8B030D-6E8A-4147-A177-3AD203B41FA5}">
                          <a16:colId xmlns:a16="http://schemas.microsoft.com/office/drawing/2014/main" val="3534663872"/>
                        </a:ext>
                      </a:extLst>
                    </a:gridCol>
                    <a:gridCol w="1172710">
                      <a:extLst>
                        <a:ext uri="{9D8B030D-6E8A-4147-A177-3AD203B41FA5}">
                          <a16:colId xmlns:a16="http://schemas.microsoft.com/office/drawing/2014/main" val="3479308619"/>
                        </a:ext>
                      </a:extLst>
                    </a:gridCol>
                  </a:tblGrid>
                  <a:tr h="640080">
                    <a:tc>
                      <a:txBody>
                        <a:bodyPr/>
                        <a:lstStyle/>
                        <a:p>
                          <a:r>
                            <a:rPr lang="en-AU" dirty="0"/>
                            <a:t>Tariff description</a:t>
                          </a:r>
                        </a:p>
                      </a:txBody>
                      <a:tcPr anchor="ctr"/>
                    </a:tc>
                    <a:tc>
                      <a:txBody>
                        <a:bodyPr/>
                        <a:lstStyle/>
                        <a:p>
                          <a:r>
                            <a:rPr lang="en-AU" dirty="0"/>
                            <a:t>Usage </a:t>
                          </a:r>
                          <a:r>
                            <a:rPr lang="en-AU" sz="1800" b="1" kern="1200" dirty="0">
                              <a:solidFill>
                                <a:schemeClr val="bg1"/>
                              </a:solidFill>
                              <a:effectLst/>
                              <a:latin typeface="+mn-lt"/>
                              <a:ea typeface="+mn-ea"/>
                              <a:cs typeface="+mn-cs"/>
                            </a:rPr>
                            <a:t>(kWh)</a:t>
                          </a:r>
                          <a:endParaRPr lang="en-AU" dirty="0"/>
                        </a:p>
                      </a:txBody>
                      <a:tcPr anchor="ctr"/>
                    </a:tc>
                    <a:tc>
                      <a:txBody>
                        <a:bodyPr/>
                        <a:lstStyle/>
                        <a:p>
                          <a:r>
                            <a:rPr lang="en-AU" dirty="0"/>
                            <a:t>Rate</a:t>
                          </a:r>
                        </a:p>
                      </a:txBody>
                      <a:tcPr anchor="ctr"/>
                    </a:tc>
                    <a:tc>
                      <a:txBody>
                        <a:bodyPr/>
                        <a:lstStyle/>
                        <a:p>
                          <a:r>
                            <a:rPr lang="en-AU" dirty="0"/>
                            <a:t>Cost</a:t>
                          </a:r>
                        </a:p>
                      </a:txBody>
                      <a:tcPr anchor="ctr"/>
                    </a:tc>
                    <a:extLst>
                      <a:ext uri="{0D108BD9-81ED-4DB2-BD59-A6C34878D82A}">
                        <a16:rowId xmlns:a16="http://schemas.microsoft.com/office/drawing/2014/main" val="3202406398"/>
                      </a:ext>
                    </a:extLst>
                  </a:tr>
                  <a:tr h="370840">
                    <a:tc>
                      <a:txBody>
                        <a:bodyPr/>
                        <a:lstStyle/>
                        <a:p>
                          <a:r>
                            <a:rPr lang="en-AU" dirty="0"/>
                            <a:t>Peak time</a:t>
                          </a:r>
                        </a:p>
                      </a:txBody>
                      <a:tcPr/>
                    </a:tc>
                    <a:tc>
                      <a:txBody>
                        <a:bodyPr/>
                        <a:lstStyle/>
                        <a:p>
                          <a:endParaRPr lang="en-US"/>
                        </a:p>
                      </a:txBody>
                      <a:tcPr>
                        <a:blipFill>
                          <a:blip r:embed="rId3"/>
                          <a:stretch>
                            <a:fillRect l="-151648" t="-182759" r="-250549" b="-427586"/>
                          </a:stretch>
                        </a:blipFill>
                      </a:tcPr>
                    </a:tc>
                    <a:tc>
                      <a:txBody>
                        <a:bodyPr/>
                        <a:lstStyle/>
                        <a:p>
                          <a:endParaRPr lang="en-US"/>
                        </a:p>
                      </a:txBody>
                      <a:tcPr>
                        <a:blipFill>
                          <a:blip r:embed="rId3"/>
                          <a:stretch>
                            <a:fillRect l="-169630" t="-182759" r="-68889" b="-427586"/>
                          </a:stretch>
                        </a:blipFill>
                      </a:tcPr>
                    </a:tc>
                    <a:tc>
                      <a:txBody>
                        <a:bodyPr/>
                        <a:lstStyle/>
                        <a:p>
                          <a:endParaRPr lang="en-AU" dirty="0"/>
                        </a:p>
                      </a:txBody>
                      <a:tcPr/>
                    </a:tc>
                    <a:extLst>
                      <a:ext uri="{0D108BD9-81ED-4DB2-BD59-A6C34878D82A}">
                        <a16:rowId xmlns:a16="http://schemas.microsoft.com/office/drawing/2014/main" val="1524583679"/>
                      </a:ext>
                    </a:extLst>
                  </a:tr>
                  <a:tr h="370840">
                    <a:tc>
                      <a:txBody>
                        <a:bodyPr/>
                        <a:lstStyle/>
                        <a:p>
                          <a:r>
                            <a:rPr lang="en-AU" dirty="0"/>
                            <a:t>Shoulder time</a:t>
                          </a:r>
                        </a:p>
                      </a:txBody>
                      <a:tcPr/>
                    </a:tc>
                    <a:tc>
                      <a:txBody>
                        <a:bodyPr/>
                        <a:lstStyle/>
                        <a:p>
                          <a:endParaRPr lang="en-US"/>
                        </a:p>
                      </a:txBody>
                      <a:tcPr>
                        <a:blipFill>
                          <a:blip r:embed="rId3"/>
                          <a:stretch>
                            <a:fillRect l="-151648" t="-282759" r="-250549" b="-327586"/>
                          </a:stretch>
                        </a:blipFill>
                      </a:tcPr>
                    </a:tc>
                    <a:tc>
                      <a:txBody>
                        <a:bodyPr/>
                        <a:lstStyle/>
                        <a:p>
                          <a:endParaRPr lang="en-US"/>
                        </a:p>
                      </a:txBody>
                      <a:tcPr>
                        <a:blipFill>
                          <a:blip r:embed="rId3"/>
                          <a:stretch>
                            <a:fillRect l="-169630" t="-282759" r="-68889" b="-327586"/>
                          </a:stretch>
                        </a:blipFill>
                      </a:tcPr>
                    </a:tc>
                    <a:tc>
                      <a:txBody>
                        <a:bodyPr/>
                        <a:lstStyle/>
                        <a:p>
                          <a:endParaRPr lang="en-AU" dirty="0"/>
                        </a:p>
                      </a:txBody>
                      <a:tcPr/>
                    </a:tc>
                    <a:extLst>
                      <a:ext uri="{0D108BD9-81ED-4DB2-BD59-A6C34878D82A}">
                        <a16:rowId xmlns:a16="http://schemas.microsoft.com/office/drawing/2014/main" val="2485383488"/>
                      </a:ext>
                    </a:extLst>
                  </a:tr>
                  <a:tr h="370840">
                    <a:tc>
                      <a:txBody>
                        <a:bodyPr/>
                        <a:lstStyle/>
                        <a:p>
                          <a:r>
                            <a:rPr lang="en-AU" dirty="0"/>
                            <a:t>Off-peak time</a:t>
                          </a:r>
                        </a:p>
                      </a:txBody>
                      <a:tcPr/>
                    </a:tc>
                    <a:tc>
                      <a:txBody>
                        <a:bodyPr/>
                        <a:lstStyle/>
                        <a:p>
                          <a:endParaRPr lang="en-US"/>
                        </a:p>
                      </a:txBody>
                      <a:tcPr>
                        <a:blipFill>
                          <a:blip r:embed="rId3"/>
                          <a:stretch>
                            <a:fillRect l="-151648" t="-382759" r="-250549" b="-227586"/>
                          </a:stretch>
                        </a:blipFill>
                      </a:tcPr>
                    </a:tc>
                    <a:tc>
                      <a:txBody>
                        <a:bodyPr/>
                        <a:lstStyle/>
                        <a:p>
                          <a:endParaRPr lang="en-US"/>
                        </a:p>
                      </a:txBody>
                      <a:tcPr>
                        <a:blipFill>
                          <a:blip r:embed="rId3"/>
                          <a:stretch>
                            <a:fillRect l="-169630" t="-382759" r="-68889" b="-227586"/>
                          </a:stretch>
                        </a:blipFill>
                      </a:tcPr>
                    </a:tc>
                    <a:tc>
                      <a:txBody>
                        <a:bodyPr/>
                        <a:lstStyle/>
                        <a:p>
                          <a:endParaRPr lang="en-AU" dirty="0"/>
                        </a:p>
                      </a:txBody>
                      <a:tcPr/>
                    </a:tc>
                    <a:extLst>
                      <a:ext uri="{0D108BD9-81ED-4DB2-BD59-A6C34878D82A}">
                        <a16:rowId xmlns:a16="http://schemas.microsoft.com/office/drawing/2014/main" val="4062448110"/>
                      </a:ext>
                    </a:extLst>
                  </a:tr>
                  <a:tr h="370840">
                    <a:tc>
                      <a:txBody>
                        <a:bodyPr/>
                        <a:lstStyle/>
                        <a:p>
                          <a:r>
                            <a:rPr lang="en-AU" dirty="0"/>
                            <a:t>Supply charge</a:t>
                          </a:r>
                        </a:p>
                      </a:txBody>
                      <a:tcPr/>
                    </a:tc>
                    <a:tc>
                      <a:txBody>
                        <a:bodyPr/>
                        <a:lstStyle/>
                        <a:p>
                          <a:endParaRPr lang="en-US"/>
                        </a:p>
                      </a:txBody>
                      <a:tcPr>
                        <a:blipFill>
                          <a:blip r:embed="rId3"/>
                          <a:stretch>
                            <a:fillRect l="-151648" t="-466667" r="-250549" b="-120000"/>
                          </a:stretch>
                        </a:blipFill>
                      </a:tcPr>
                    </a:tc>
                    <a:tc>
                      <a:txBody>
                        <a:bodyPr/>
                        <a:lstStyle/>
                        <a:p>
                          <a:endParaRPr lang="en-US"/>
                        </a:p>
                      </a:txBody>
                      <a:tcPr>
                        <a:blipFill>
                          <a:blip r:embed="rId3"/>
                          <a:stretch>
                            <a:fillRect l="-169630" t="-466667" r="-68889" b="-120000"/>
                          </a:stretch>
                        </a:blipFill>
                      </a:tcPr>
                    </a:tc>
                    <a:tc>
                      <a:txBody>
                        <a:bodyPr/>
                        <a:lstStyle/>
                        <a:p>
                          <a:endParaRPr lang="en-AU" dirty="0"/>
                        </a:p>
                      </a:txBody>
                      <a:tcPr/>
                    </a:tc>
                    <a:extLst>
                      <a:ext uri="{0D108BD9-81ED-4DB2-BD59-A6C34878D82A}">
                        <a16:rowId xmlns:a16="http://schemas.microsoft.com/office/drawing/2014/main" val="1620960061"/>
                      </a:ext>
                    </a:extLst>
                  </a:tr>
                  <a:tr h="370840">
                    <a:tc>
                      <a:txBody>
                        <a:bodyPr/>
                        <a:lstStyle/>
                        <a:p>
                          <a:r>
                            <a:rPr lang="en-AU" b="1" dirty="0"/>
                            <a:t>Total</a:t>
                          </a:r>
                        </a:p>
                      </a:txBody>
                      <a:tcPr/>
                    </a:tc>
                    <a:tc>
                      <a:txBody>
                        <a:bodyPr/>
                        <a:lstStyle/>
                        <a:p>
                          <a:endParaRPr lang="en-AU" dirty="0"/>
                        </a:p>
                      </a:txBody>
                      <a:tcPr/>
                    </a:tc>
                    <a:tc>
                      <a:txBody>
                        <a:bodyPr/>
                        <a:lstStyle/>
                        <a:p>
                          <a:pPr algn="l"/>
                          <a:endParaRPr lang="en-AU" dirty="0"/>
                        </a:p>
                      </a:txBody>
                      <a:tcPr/>
                    </a:tc>
                    <a:tc>
                      <a:txBody>
                        <a:bodyPr/>
                        <a:lstStyle/>
                        <a:p>
                          <a:endParaRPr lang="en-AU" dirty="0"/>
                        </a:p>
                      </a:txBody>
                      <a:tcPr/>
                    </a:tc>
                    <a:extLst>
                      <a:ext uri="{0D108BD9-81ED-4DB2-BD59-A6C34878D82A}">
                        <a16:rowId xmlns:a16="http://schemas.microsoft.com/office/drawing/2014/main" val="36594462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418A4A5-3D51-2425-BF26-7EA63D72A835}"/>
                  </a:ext>
                </a:extLst>
              </p:cNvPr>
              <p:cNvGraphicFramePr>
                <a:graphicFrameLocks noGrp="1"/>
              </p:cNvGraphicFramePr>
              <p:nvPr>
                <p:extLst>
                  <p:ext uri="{D42A27DB-BD31-4B8C-83A1-F6EECF244321}">
                    <p14:modId xmlns:p14="http://schemas.microsoft.com/office/powerpoint/2010/main" val="885697676"/>
                  </p:ext>
                </p:extLst>
              </p:nvPr>
            </p:nvGraphicFramePr>
            <p:xfrm>
              <a:off x="4806601" y="3251081"/>
              <a:ext cx="1331399" cy="1854200"/>
            </p:xfrm>
            <a:graphic>
              <a:graphicData uri="http://schemas.openxmlformats.org/drawingml/2006/table">
                <a:tbl>
                  <a:tblPr firstRow="1" bandRow="1">
                    <a:tableStyleId>{5A111915-BE36-4E01-A7E5-04B1672EAD32}</a:tableStyleId>
                  </a:tblPr>
                  <a:tblGrid>
                    <a:gridCol w="1331399">
                      <a:extLst>
                        <a:ext uri="{9D8B030D-6E8A-4147-A177-3AD203B41FA5}">
                          <a16:colId xmlns:a16="http://schemas.microsoft.com/office/drawing/2014/main" val="409365559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$52.25</m:t>
                                </m:r>
                              </m:oMath>
                            </m:oMathPara>
                          </a14:m>
                          <a:endParaRPr lang="en-AU" b="0" dirty="0">
                            <a:solidFill>
                              <a:schemeClr val="tx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799894891"/>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$19.60</m:t>
                                </m:r>
                              </m:oMath>
                            </m:oMathPara>
                          </a14:m>
                          <a:endParaRPr lang="en-AU" b="0" dirty="0">
                            <a:solidFill>
                              <a:schemeClr val="tx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524949741"/>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$11.87</m:t>
                                </m:r>
                              </m:oMath>
                            </m:oMathPara>
                          </a14:m>
                          <a:endParaRPr lang="en-AU" b="0" dirty="0">
                            <a:solidFill>
                              <a:schemeClr val="tx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771625362"/>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$42.08</m:t>
                                </m:r>
                              </m:oMath>
                            </m:oMathPara>
                          </a14:m>
                          <a:endParaRPr lang="en-AU" b="0" dirty="0">
                            <a:solidFill>
                              <a:schemeClr val="tx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838547103"/>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$126.80</m:t>
                                </m:r>
                              </m:oMath>
                            </m:oMathPara>
                          </a14:m>
                          <a:endParaRPr lang="en-AU" b="0" dirty="0">
                            <a:solidFill>
                              <a:schemeClr val="tx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311577549"/>
                      </a:ext>
                    </a:extLst>
                  </a:tr>
                </a:tbl>
              </a:graphicData>
            </a:graphic>
          </p:graphicFrame>
        </mc:Choice>
        <mc:Fallback xmlns="">
          <p:graphicFrame>
            <p:nvGraphicFramePr>
              <p:cNvPr id="6" name="Table 5">
                <a:extLst>
                  <a:ext uri="{FF2B5EF4-FFF2-40B4-BE49-F238E27FC236}">
                    <a16:creationId xmlns:a16="http://schemas.microsoft.com/office/drawing/2014/main" id="{A418A4A5-3D51-2425-BF26-7EA63D72A835}"/>
                  </a:ext>
                </a:extLst>
              </p:cNvPr>
              <p:cNvGraphicFramePr>
                <a:graphicFrameLocks noGrp="1"/>
              </p:cNvGraphicFramePr>
              <p:nvPr>
                <p:extLst>
                  <p:ext uri="{D42A27DB-BD31-4B8C-83A1-F6EECF244321}">
                    <p14:modId xmlns:p14="http://schemas.microsoft.com/office/powerpoint/2010/main" val="885697676"/>
                  </p:ext>
                </p:extLst>
              </p:nvPr>
            </p:nvGraphicFramePr>
            <p:xfrm>
              <a:off x="4806601" y="3251081"/>
              <a:ext cx="1331399" cy="1854200"/>
            </p:xfrm>
            <a:graphic>
              <a:graphicData uri="http://schemas.openxmlformats.org/drawingml/2006/table">
                <a:tbl>
                  <a:tblPr firstRow="1" bandRow="1">
                    <a:tableStyleId>{5A111915-BE36-4E01-A7E5-04B1672EAD32}</a:tableStyleId>
                  </a:tblPr>
                  <a:tblGrid>
                    <a:gridCol w="1331399">
                      <a:extLst>
                        <a:ext uri="{9D8B030D-6E8A-4147-A177-3AD203B41FA5}">
                          <a16:colId xmlns:a16="http://schemas.microsoft.com/office/drawing/2014/main" val="4093655590"/>
                        </a:ext>
                      </a:extLst>
                    </a:gridCol>
                  </a:tblGrid>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6"/>
                          <a:stretch>
                            <a:fillRect b="-400000"/>
                          </a:stretch>
                        </a:blipFill>
                      </a:tcPr>
                    </a:tc>
                    <a:extLst>
                      <a:ext uri="{0D108BD9-81ED-4DB2-BD59-A6C34878D82A}">
                        <a16:rowId xmlns:a16="http://schemas.microsoft.com/office/drawing/2014/main" val="799894891"/>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6"/>
                          <a:stretch>
                            <a:fillRect t="-100000" b="-300000"/>
                          </a:stretch>
                        </a:blipFill>
                      </a:tcPr>
                    </a:tc>
                    <a:extLst>
                      <a:ext uri="{0D108BD9-81ED-4DB2-BD59-A6C34878D82A}">
                        <a16:rowId xmlns:a16="http://schemas.microsoft.com/office/drawing/2014/main" val="1524949741"/>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6"/>
                          <a:stretch>
                            <a:fillRect t="-200000" b="-200000"/>
                          </a:stretch>
                        </a:blipFill>
                      </a:tcPr>
                    </a:tc>
                    <a:extLst>
                      <a:ext uri="{0D108BD9-81ED-4DB2-BD59-A6C34878D82A}">
                        <a16:rowId xmlns:a16="http://schemas.microsoft.com/office/drawing/2014/main" val="3771625362"/>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6"/>
                          <a:stretch>
                            <a:fillRect t="-300000" b="-100000"/>
                          </a:stretch>
                        </a:blipFill>
                      </a:tcPr>
                    </a:tc>
                    <a:extLst>
                      <a:ext uri="{0D108BD9-81ED-4DB2-BD59-A6C34878D82A}">
                        <a16:rowId xmlns:a16="http://schemas.microsoft.com/office/drawing/2014/main" val="3838547103"/>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6"/>
                          <a:stretch>
                            <a:fillRect t="-400000"/>
                          </a:stretch>
                        </a:blipFill>
                      </a:tcPr>
                    </a:tc>
                    <a:extLst>
                      <a:ext uri="{0D108BD9-81ED-4DB2-BD59-A6C34878D82A}">
                        <a16:rowId xmlns:a16="http://schemas.microsoft.com/office/drawing/2014/main" val="33115775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D8BBEA3D-0AE2-3657-365A-BAD31DF171AC}"/>
                  </a:ext>
                </a:extLst>
              </p:cNvPr>
              <p:cNvGraphicFramePr>
                <a:graphicFrameLocks noGrp="1"/>
              </p:cNvGraphicFramePr>
              <p:nvPr>
                <p:extLst>
                  <p:ext uri="{D42A27DB-BD31-4B8C-83A1-F6EECF244321}">
                    <p14:modId xmlns:p14="http://schemas.microsoft.com/office/powerpoint/2010/main" val="2687374758"/>
                  </p:ext>
                </p:extLst>
              </p:nvPr>
            </p:nvGraphicFramePr>
            <p:xfrm>
              <a:off x="6381456" y="3251081"/>
              <a:ext cx="4500844" cy="1854200"/>
            </p:xfrm>
            <a:graphic>
              <a:graphicData uri="http://schemas.openxmlformats.org/drawingml/2006/table">
                <a:tbl>
                  <a:tblPr firstRow="1" bandRow="1">
                    <a:tableStyleId>{5A111915-BE36-4E01-A7E5-04B1672EAD32}</a:tableStyleId>
                  </a:tblPr>
                  <a:tblGrid>
                    <a:gridCol w="4500844">
                      <a:extLst>
                        <a:ext uri="{9D8B030D-6E8A-4147-A177-3AD203B41FA5}">
                          <a16:colId xmlns:a16="http://schemas.microsoft.com/office/drawing/2014/main" val="527735458"/>
                        </a:ext>
                      </a:extLst>
                    </a:gridCol>
                  </a:tblGrid>
                  <a:tr h="370840">
                    <a:tc>
                      <a:txBody>
                        <a:bodyPr/>
                        <a:lstStyle/>
                        <a:p>
                          <a14:m>
                            <m:oMath xmlns:m="http://schemas.openxmlformats.org/officeDocument/2006/math">
                              <m:r>
                                <a:rPr lang="en-AU" b="0" i="1" smtClean="0">
                                  <a:solidFill>
                                    <a:schemeClr val="tx1"/>
                                  </a:solidFill>
                                  <a:latin typeface="Cambria Math" panose="02040503050406030204" pitchFamily="18" charset="0"/>
                                </a:rPr>
                                <m:t>133.284×0.3995=$53.25</m:t>
                              </m:r>
                            </m:oMath>
                          </a14:m>
                          <a:r>
                            <a:rPr lang="en-AU" b="0" dirty="0">
                              <a:solidFill>
                                <a:schemeClr val="tx1"/>
                              </a:solidFill>
                            </a:rPr>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52801750"/>
                      </a:ext>
                    </a:extLst>
                  </a:tr>
                  <a:tr h="370840">
                    <a:tc>
                      <a:txBody>
                        <a:bodyPr/>
                        <a:lstStyle/>
                        <a:p>
                          <a14:m>
                            <m:oMath xmlns:m="http://schemas.openxmlformats.org/officeDocument/2006/math">
                              <m:r>
                                <a:rPr lang="en-AU" b="0" i="1" smtClean="0">
                                  <a:solidFill>
                                    <a:schemeClr val="tx1"/>
                                  </a:solidFill>
                                  <a:latin typeface="Cambria Math" panose="02040503050406030204" pitchFamily="18" charset="0"/>
                                </a:rPr>
                                <m:t>51.943×0.3774=$19.60</m:t>
                              </m:r>
                            </m:oMath>
                          </a14:m>
                          <a:r>
                            <a:rPr lang="en-AU" b="0" dirty="0">
                              <a:solidFill>
                                <a:schemeClr val="tx1"/>
                              </a:solidFill>
                            </a:rPr>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45298556"/>
                      </a:ext>
                    </a:extLst>
                  </a:tr>
                  <a:tr h="370840">
                    <a:tc>
                      <a:txBody>
                        <a:bodyPr/>
                        <a:lstStyle/>
                        <a:p>
                          <a14:m>
                            <m:oMath xmlns:m="http://schemas.openxmlformats.org/officeDocument/2006/math">
                              <m:r>
                                <a:rPr lang="en-AU" b="0" i="1" smtClean="0">
                                  <a:solidFill>
                                    <a:schemeClr val="tx1"/>
                                  </a:solidFill>
                                  <a:latin typeface="Cambria Math" panose="02040503050406030204" pitchFamily="18" charset="0"/>
                                </a:rPr>
                                <m:t>47.285×0.2510=$11.87</m:t>
                              </m:r>
                            </m:oMath>
                          </a14:m>
                          <a:r>
                            <a:rPr lang="en-AU" b="0" dirty="0">
                              <a:solidFill>
                                <a:schemeClr val="tx1"/>
                              </a:solidFill>
                            </a:rPr>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054470009"/>
                      </a:ext>
                    </a:extLst>
                  </a:tr>
                  <a:tr h="370840">
                    <a:tc>
                      <a:txBody>
                        <a:bodyPr/>
                        <a:lstStyle/>
                        <a:p>
                          <a14:m>
                            <m:oMath xmlns:m="http://schemas.openxmlformats.org/officeDocument/2006/math">
                              <m:r>
                                <a:rPr lang="en-AU" b="0" i="1" smtClean="0">
                                  <a:solidFill>
                                    <a:schemeClr val="tx1"/>
                                  </a:solidFill>
                                  <a:latin typeface="Cambria Math" panose="02040503050406030204" pitchFamily="18" charset="0"/>
                                </a:rPr>
                                <m:t>30×1.4028=$42.08</m:t>
                              </m:r>
                            </m:oMath>
                          </a14:m>
                          <a:r>
                            <a:rPr lang="en-AU" b="0" dirty="0">
                              <a:solidFill>
                                <a:schemeClr val="tx1"/>
                              </a:solidFill>
                            </a:rPr>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35566758"/>
                      </a:ext>
                    </a:extLst>
                  </a:tr>
                  <a:tr h="370840">
                    <a:tc>
                      <a:txBody>
                        <a:bodyPr/>
                        <a:lstStyle/>
                        <a:p>
                          <a14:m>
                            <m:oMath xmlns:m="http://schemas.openxmlformats.org/officeDocument/2006/math">
                              <m:r>
                                <a:rPr lang="en-AU" b="0" i="1" smtClean="0">
                                  <a:solidFill>
                                    <a:schemeClr val="tx1"/>
                                  </a:solidFill>
                                  <a:latin typeface="Cambria Math" panose="02040503050406030204" pitchFamily="18" charset="0"/>
                                </a:rPr>
                                <m:t>53.25+19.60+11.87+42.08=$126.80</m:t>
                              </m:r>
                            </m:oMath>
                          </a14:m>
                          <a:r>
                            <a:rPr lang="en-AU" b="0" dirty="0">
                              <a:solidFill>
                                <a:schemeClr val="tx1"/>
                              </a:solidFill>
                            </a:rPr>
                            <a:t> </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4008353338"/>
                      </a:ext>
                    </a:extLst>
                  </a:tr>
                </a:tbl>
              </a:graphicData>
            </a:graphic>
          </p:graphicFrame>
        </mc:Choice>
        <mc:Fallback xmlns="">
          <p:graphicFrame>
            <p:nvGraphicFramePr>
              <p:cNvPr id="2" name="Table 1">
                <a:extLst>
                  <a:ext uri="{FF2B5EF4-FFF2-40B4-BE49-F238E27FC236}">
                    <a16:creationId xmlns:a16="http://schemas.microsoft.com/office/drawing/2014/main" id="{D8BBEA3D-0AE2-3657-365A-BAD31DF171AC}"/>
                  </a:ext>
                </a:extLst>
              </p:cNvPr>
              <p:cNvGraphicFramePr>
                <a:graphicFrameLocks noGrp="1"/>
              </p:cNvGraphicFramePr>
              <p:nvPr>
                <p:extLst>
                  <p:ext uri="{D42A27DB-BD31-4B8C-83A1-F6EECF244321}">
                    <p14:modId xmlns:p14="http://schemas.microsoft.com/office/powerpoint/2010/main" val="2687374758"/>
                  </p:ext>
                </p:extLst>
              </p:nvPr>
            </p:nvGraphicFramePr>
            <p:xfrm>
              <a:off x="6381456" y="3251081"/>
              <a:ext cx="4500844" cy="1854200"/>
            </p:xfrm>
            <a:graphic>
              <a:graphicData uri="http://schemas.openxmlformats.org/drawingml/2006/table">
                <a:tbl>
                  <a:tblPr firstRow="1" bandRow="1">
                    <a:tableStyleId>{5A111915-BE36-4E01-A7E5-04B1672EAD32}</a:tableStyleId>
                  </a:tblPr>
                  <a:tblGrid>
                    <a:gridCol w="4500844">
                      <a:extLst>
                        <a:ext uri="{9D8B030D-6E8A-4147-A177-3AD203B41FA5}">
                          <a16:colId xmlns:a16="http://schemas.microsoft.com/office/drawing/2014/main" val="527735458"/>
                        </a:ext>
                      </a:extLst>
                    </a:gridCol>
                  </a:tblGrid>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7"/>
                          <a:stretch>
                            <a:fillRect r="-282" b="-410345"/>
                          </a:stretch>
                        </a:blipFill>
                      </a:tcPr>
                    </a:tc>
                    <a:extLst>
                      <a:ext uri="{0D108BD9-81ED-4DB2-BD59-A6C34878D82A}">
                        <a16:rowId xmlns:a16="http://schemas.microsoft.com/office/drawing/2014/main" val="52801750"/>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7"/>
                          <a:stretch>
                            <a:fillRect t="-96667" r="-282" b="-296667"/>
                          </a:stretch>
                        </a:blipFill>
                      </a:tcPr>
                    </a:tc>
                    <a:extLst>
                      <a:ext uri="{0D108BD9-81ED-4DB2-BD59-A6C34878D82A}">
                        <a16:rowId xmlns:a16="http://schemas.microsoft.com/office/drawing/2014/main" val="3645298556"/>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7"/>
                          <a:stretch>
                            <a:fillRect t="-203448" r="-282" b="-206897"/>
                          </a:stretch>
                        </a:blipFill>
                      </a:tcPr>
                    </a:tc>
                    <a:extLst>
                      <a:ext uri="{0D108BD9-81ED-4DB2-BD59-A6C34878D82A}">
                        <a16:rowId xmlns:a16="http://schemas.microsoft.com/office/drawing/2014/main" val="3054470009"/>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7"/>
                          <a:stretch>
                            <a:fillRect t="-293333" r="-282" b="-100000"/>
                          </a:stretch>
                        </a:blipFill>
                      </a:tcPr>
                    </a:tc>
                    <a:extLst>
                      <a:ext uri="{0D108BD9-81ED-4DB2-BD59-A6C34878D82A}">
                        <a16:rowId xmlns:a16="http://schemas.microsoft.com/office/drawing/2014/main" val="2635566758"/>
                      </a:ext>
                    </a:extLst>
                  </a:tr>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7"/>
                          <a:stretch>
                            <a:fillRect t="-406897" r="-282" b="-3448"/>
                          </a:stretch>
                        </a:blipFill>
                      </a:tcPr>
                    </a:tc>
                    <a:extLst>
                      <a:ext uri="{0D108BD9-81ED-4DB2-BD59-A6C34878D82A}">
                        <a16:rowId xmlns:a16="http://schemas.microsoft.com/office/drawing/2014/main" val="40083533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39A5807F-792C-22F7-A5EE-E824DB4E7729}"/>
                  </a:ext>
                </a:extLst>
              </p:cNvPr>
              <p:cNvGraphicFramePr>
                <a:graphicFrameLocks noGrp="1"/>
              </p:cNvGraphicFramePr>
              <p:nvPr>
                <p:extLst>
                  <p:ext uri="{D42A27DB-BD31-4B8C-83A1-F6EECF244321}">
                    <p14:modId xmlns:p14="http://schemas.microsoft.com/office/powerpoint/2010/main" val="1534186020"/>
                  </p:ext>
                </p:extLst>
              </p:nvPr>
            </p:nvGraphicFramePr>
            <p:xfrm>
              <a:off x="360000" y="5598139"/>
              <a:ext cx="4575557" cy="370840"/>
            </p:xfrm>
            <a:graphic>
              <a:graphicData uri="http://schemas.openxmlformats.org/drawingml/2006/table">
                <a:tbl>
                  <a:tblPr firstRow="1" bandRow="1">
                    <a:tableStyleId>{5A111915-BE36-4E01-A7E5-04B1672EAD32}</a:tableStyleId>
                  </a:tblPr>
                  <a:tblGrid>
                    <a:gridCol w="4575557">
                      <a:extLst>
                        <a:ext uri="{9D8B030D-6E8A-4147-A177-3AD203B41FA5}">
                          <a16:colId xmlns:a16="http://schemas.microsoft.com/office/drawing/2014/main" val="2030636742"/>
                        </a:ext>
                      </a:extLst>
                    </a:gridCol>
                  </a:tblGrid>
                  <a:tr h="370840">
                    <a:tc>
                      <a:txBody>
                        <a:bodyPr/>
                        <a:lstStyle/>
                        <a:p>
                          <a:r>
                            <a:rPr lang="en-AU" b="0" dirty="0">
                              <a:solidFill>
                                <a:schemeClr val="tx1"/>
                              </a:solidFill>
                            </a:rPr>
                            <a:t>Yearly spend: </a:t>
                          </a:r>
                          <a14:m>
                            <m:oMath xmlns:m="http://schemas.openxmlformats.org/officeDocument/2006/math">
                              <m:r>
                                <a:rPr lang="en-AU" b="0" i="1" smtClean="0">
                                  <a:solidFill>
                                    <a:schemeClr val="tx1"/>
                                  </a:solidFill>
                                  <a:latin typeface="Cambria Math" panose="02040503050406030204" pitchFamily="18" charset="0"/>
                                </a:rPr>
                                <m:t>$126.80×12=$1521.60</m:t>
                              </m:r>
                            </m:oMath>
                          </a14:m>
                          <a:endParaRPr lang="en-AU" b="0" dirty="0">
                            <a:solidFill>
                              <a:schemeClr val="tx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069945964"/>
                      </a:ext>
                    </a:extLst>
                  </a:tr>
                </a:tbl>
              </a:graphicData>
            </a:graphic>
          </p:graphicFrame>
        </mc:Choice>
        <mc:Fallback xmlns="">
          <p:graphicFrame>
            <p:nvGraphicFramePr>
              <p:cNvPr id="7" name="Table 6">
                <a:extLst>
                  <a:ext uri="{FF2B5EF4-FFF2-40B4-BE49-F238E27FC236}">
                    <a16:creationId xmlns:a16="http://schemas.microsoft.com/office/drawing/2014/main" id="{39A5807F-792C-22F7-A5EE-E824DB4E7729}"/>
                  </a:ext>
                </a:extLst>
              </p:cNvPr>
              <p:cNvGraphicFramePr>
                <a:graphicFrameLocks noGrp="1"/>
              </p:cNvGraphicFramePr>
              <p:nvPr>
                <p:extLst>
                  <p:ext uri="{D42A27DB-BD31-4B8C-83A1-F6EECF244321}">
                    <p14:modId xmlns:p14="http://schemas.microsoft.com/office/powerpoint/2010/main" val="1534186020"/>
                  </p:ext>
                </p:extLst>
              </p:nvPr>
            </p:nvGraphicFramePr>
            <p:xfrm>
              <a:off x="360000" y="5598139"/>
              <a:ext cx="4575557" cy="370840"/>
            </p:xfrm>
            <a:graphic>
              <a:graphicData uri="http://schemas.openxmlformats.org/drawingml/2006/table">
                <a:tbl>
                  <a:tblPr firstRow="1" bandRow="1">
                    <a:tableStyleId>{5A111915-BE36-4E01-A7E5-04B1672EAD32}</a:tableStyleId>
                  </a:tblPr>
                  <a:tblGrid>
                    <a:gridCol w="4575557">
                      <a:extLst>
                        <a:ext uri="{9D8B030D-6E8A-4147-A177-3AD203B41FA5}">
                          <a16:colId xmlns:a16="http://schemas.microsoft.com/office/drawing/2014/main" val="2030636742"/>
                        </a:ext>
                      </a:extLst>
                    </a:gridCol>
                  </a:tblGrid>
                  <a:tr h="37084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8"/>
                          <a:stretch>
                            <a:fillRect t="-8065" b="-22581"/>
                          </a:stretch>
                        </a:blipFill>
                      </a:tcPr>
                    </a:tc>
                    <a:extLst>
                      <a:ext uri="{0D108BD9-81ED-4DB2-BD59-A6C34878D82A}">
                        <a16:rowId xmlns:a16="http://schemas.microsoft.com/office/drawing/2014/main" val="2069945964"/>
                      </a:ext>
                    </a:extLst>
                  </a:tr>
                </a:tbl>
              </a:graphicData>
            </a:graphic>
          </p:graphicFrame>
        </mc:Fallback>
      </mc:AlternateContent>
      <p:sp>
        <p:nvSpPr>
          <p:cNvPr id="3" name="Slide Number Placeholder 2">
            <a:extLst>
              <a:ext uri="{FF2B5EF4-FFF2-40B4-BE49-F238E27FC236}">
                <a16:creationId xmlns:a16="http://schemas.microsoft.com/office/drawing/2014/main" id="{3CDBF381-07B1-368F-8B6B-F024647FEB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23926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518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read household bills.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household bills are calculated.</a:t>
            </a:r>
          </a:p>
          <a:p>
            <a:pPr>
              <a:lnSpc>
                <a:spcPct val="150000"/>
              </a:lnSpc>
              <a:spcBef>
                <a:spcPts val="1200"/>
              </a:spcBef>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interpret information from water, gas and electricity bills.</a:t>
            </a:r>
            <a:endParaRPr lang="en-US" sz="2000" dirty="0">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calculate the amount owed on a household bill.</a:t>
            </a:r>
          </a:p>
          <a:p>
            <a:pPr marL="342900" indent="-342900">
              <a:lnSpc>
                <a:spcPct val="150000"/>
              </a:lnSpc>
              <a:spcAft>
                <a:spcPts val="600"/>
              </a:spcAft>
              <a:buFont typeface="Arial"/>
              <a:buChar char="•"/>
            </a:pPr>
            <a:r>
              <a:rPr lang="en-AU" sz="2000" dirty="0">
                <a:effectLst/>
                <a:latin typeface="Arial" panose="020B0604020202020204" pitchFamily="34" charset="0"/>
                <a:ea typeface="Calibri" panose="020F0502020204030204" pitchFamily="34" charset="0"/>
              </a:rPr>
              <a:t>I can explain how to calculate annual household costs.</a:t>
            </a:r>
          </a:p>
          <a:p>
            <a:pPr marL="342900" indent="-342900">
              <a:lnSpc>
                <a:spcPct val="150000"/>
              </a:lnSpc>
              <a:spcAft>
                <a:spcPts val="600"/>
              </a:spcAft>
              <a:buFont typeface="Arial"/>
              <a:buChar char="•"/>
            </a:pPr>
            <a:r>
              <a:rPr lang="en-AU" sz="2000" dirty="0">
                <a:ea typeface="+mn-lt"/>
                <a:cs typeface="Arial" panose="020B0604020202020204" pitchFamily="34" charset="0"/>
              </a:rPr>
              <a:t>I can compare the costs of an electricity, water or gas alternative.</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Living costs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Electricity usage graph</a:t>
            </a:r>
          </a:p>
        </p:txBody>
      </p:sp>
      <p:pic>
        <p:nvPicPr>
          <p:cNvPr id="6" name="Picture 5" descr="Bar graph titled &quot;Usage Summary&quot; showing total monthly electricity usage in kilowatt-hours (kWh) from March 2024 to April 2025. Usage varies each month, with the lowest in June and July 2024 (around 85 kWh) and the highest in December 2024 (about 145 kWh). The vertical axis represents total monthly usage in kWh, while the horizontal axis lists months.">
            <a:extLst>
              <a:ext uri="{FF2B5EF4-FFF2-40B4-BE49-F238E27FC236}">
                <a16:creationId xmlns:a16="http://schemas.microsoft.com/office/drawing/2014/main" id="{0BF2C556-A1D5-9829-C327-C83476645E02}"/>
              </a:ext>
            </a:extLst>
          </p:cNvPr>
          <p:cNvPicPr>
            <a:picLocks noChangeAspect="1"/>
          </p:cNvPicPr>
          <p:nvPr/>
        </p:nvPicPr>
        <p:blipFill>
          <a:blip r:embed="rId3"/>
          <a:stretch>
            <a:fillRect/>
          </a:stretch>
        </p:blipFill>
        <p:spPr>
          <a:xfrm>
            <a:off x="840606" y="1838357"/>
            <a:ext cx="10510787" cy="355706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1D5E2A-96E1-5077-6D76-88EDDBAC3FAA}"/>
              </a:ext>
            </a:extLst>
          </p:cNvPr>
          <p:cNvSpPr>
            <a:spLocks noGrp="1"/>
          </p:cNvSpPr>
          <p:nvPr>
            <p:ph type="title"/>
          </p:nvPr>
        </p:nvSpPr>
        <p:spPr/>
        <p:txBody>
          <a:bodyPr/>
          <a:lstStyle/>
          <a:p>
            <a:r>
              <a:rPr lang="en-AU" dirty="0"/>
              <a:t>Living costs (2)</a:t>
            </a:r>
          </a:p>
        </p:txBody>
      </p:sp>
      <p:sp>
        <p:nvSpPr>
          <p:cNvPr id="4" name="Text Placeholder 3">
            <a:extLst>
              <a:ext uri="{FF2B5EF4-FFF2-40B4-BE49-F238E27FC236}">
                <a16:creationId xmlns:a16="http://schemas.microsoft.com/office/drawing/2014/main" id="{518F08B0-DC6A-C9CB-DDE3-0E99FCB8EDDF}"/>
              </a:ext>
            </a:extLst>
          </p:cNvPr>
          <p:cNvSpPr>
            <a:spLocks noGrp="1"/>
          </p:cNvSpPr>
          <p:nvPr>
            <p:ph type="body" sz="quarter" idx="18"/>
          </p:nvPr>
        </p:nvSpPr>
        <p:spPr/>
        <p:txBody>
          <a:bodyPr/>
          <a:lstStyle/>
          <a:p>
            <a:r>
              <a:rPr lang="en-AU" dirty="0"/>
              <a:t>Gas usage graph</a:t>
            </a:r>
          </a:p>
        </p:txBody>
      </p:sp>
      <p:pic>
        <p:nvPicPr>
          <p:cNvPr id="6" name="Picture 5" descr="Bar graph titled &quot;Average daily usage for this calendar month 26.25 MJ&quot; showing daily average gas usage in megajoules (MJ) from July 2024 to February 2025. The highest daily average usage is in July 2024 (around 54 MJ) and the lowest in December 2024 through February 2025 (around 26 MJ). The vertical axis represents daily average usage in MJ, and the horizontal axis lists each month. A legend at the bottom labels the bars as &quot;Average Daily Usage.&quot;">
            <a:extLst>
              <a:ext uri="{FF2B5EF4-FFF2-40B4-BE49-F238E27FC236}">
                <a16:creationId xmlns:a16="http://schemas.microsoft.com/office/drawing/2014/main" id="{A5C54801-BE19-B4CE-B6B9-8E4BF314647F}"/>
              </a:ext>
            </a:extLst>
          </p:cNvPr>
          <p:cNvPicPr>
            <a:picLocks noChangeAspect="1"/>
          </p:cNvPicPr>
          <p:nvPr/>
        </p:nvPicPr>
        <p:blipFill>
          <a:blip r:embed="rId2"/>
          <a:stretch>
            <a:fillRect/>
          </a:stretch>
        </p:blipFill>
        <p:spPr>
          <a:xfrm>
            <a:off x="1974610" y="1483754"/>
            <a:ext cx="8242779" cy="4688446"/>
          </a:xfrm>
          <a:prstGeom prst="rect">
            <a:avLst/>
          </a:prstGeom>
        </p:spPr>
      </p:pic>
      <p:sp>
        <p:nvSpPr>
          <p:cNvPr id="2" name="Slide Number Placeholder 1">
            <a:extLst>
              <a:ext uri="{FF2B5EF4-FFF2-40B4-BE49-F238E27FC236}">
                <a16:creationId xmlns:a16="http://schemas.microsoft.com/office/drawing/2014/main" id="{0B8312FC-A215-C766-974B-DF066FF6424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411290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5B2B7C-7434-2FFD-F655-051F0A799776}"/>
              </a:ext>
            </a:extLst>
          </p:cNvPr>
          <p:cNvSpPr>
            <a:spLocks noGrp="1"/>
          </p:cNvSpPr>
          <p:nvPr>
            <p:ph type="title"/>
          </p:nvPr>
        </p:nvSpPr>
        <p:spPr/>
        <p:txBody>
          <a:bodyPr/>
          <a:lstStyle/>
          <a:p>
            <a:r>
              <a:rPr lang="en-AU" dirty="0"/>
              <a:t>Utility charges</a:t>
            </a:r>
          </a:p>
        </p:txBody>
      </p:sp>
      <p:sp>
        <p:nvSpPr>
          <p:cNvPr id="5" name="TextBox 4">
            <a:extLst>
              <a:ext uri="{FF2B5EF4-FFF2-40B4-BE49-F238E27FC236}">
                <a16:creationId xmlns:a16="http://schemas.microsoft.com/office/drawing/2014/main" id="{7409715B-C4A7-AFFB-898C-1C74C369CC58}"/>
              </a:ext>
            </a:extLst>
          </p:cNvPr>
          <p:cNvSpPr txBox="1"/>
          <p:nvPr/>
        </p:nvSpPr>
        <p:spPr>
          <a:xfrm>
            <a:off x="3047998" y="1098473"/>
            <a:ext cx="2190751" cy="442796"/>
          </a:xfrm>
          <a:prstGeom prst="rect">
            <a:avLst/>
          </a:prstGeom>
          <a:noFill/>
        </p:spPr>
        <p:txBody>
          <a:bodyPr wrap="square" lIns="0" tIns="0" rIns="0" bIns="0" rtlCol="0">
            <a:noAutofit/>
          </a:bodyPr>
          <a:lstStyle/>
          <a:p>
            <a:pPr algn="l"/>
            <a:r>
              <a:rPr lang="en-AU" sz="1800" dirty="0"/>
              <a:t>Water bill</a:t>
            </a:r>
          </a:p>
        </p:txBody>
      </p:sp>
      <p:pic>
        <p:nvPicPr>
          <p:cNvPr id="7" name="Picture 6" descr="Section of a water bill showing fixed and usage charges, all GST-free. Fixed charges from 1 April to 30 June 2025 include $16.71 for water service and $154.19 for wastewater (sewerage) service. Usage charges from 8 January to 4 April 2025 show 6 kL of water used at $2.6700 per kL, totaling $16.02.">
            <a:extLst>
              <a:ext uri="{FF2B5EF4-FFF2-40B4-BE49-F238E27FC236}">
                <a16:creationId xmlns:a16="http://schemas.microsoft.com/office/drawing/2014/main" id="{E65892FB-6797-8433-431B-196FDD29D61D}"/>
              </a:ext>
            </a:extLst>
          </p:cNvPr>
          <p:cNvPicPr>
            <a:picLocks noChangeAspect="1"/>
          </p:cNvPicPr>
          <p:nvPr/>
        </p:nvPicPr>
        <p:blipFill>
          <a:blip r:embed="rId2"/>
          <a:stretch>
            <a:fillRect/>
          </a:stretch>
        </p:blipFill>
        <p:spPr>
          <a:xfrm>
            <a:off x="2914415" y="1357872"/>
            <a:ext cx="8829350" cy="1601354"/>
          </a:xfrm>
          <a:prstGeom prst="rect">
            <a:avLst/>
          </a:prstGeom>
        </p:spPr>
      </p:pic>
      <p:sp>
        <p:nvSpPr>
          <p:cNvPr id="6" name="TextBox 5">
            <a:extLst>
              <a:ext uri="{FF2B5EF4-FFF2-40B4-BE49-F238E27FC236}">
                <a16:creationId xmlns:a16="http://schemas.microsoft.com/office/drawing/2014/main" id="{75772C89-E7F2-E963-DDF3-DA102CE22E3F}"/>
              </a:ext>
            </a:extLst>
          </p:cNvPr>
          <p:cNvSpPr txBox="1"/>
          <p:nvPr/>
        </p:nvSpPr>
        <p:spPr>
          <a:xfrm>
            <a:off x="3047998" y="3231395"/>
            <a:ext cx="2190751" cy="442796"/>
          </a:xfrm>
          <a:prstGeom prst="rect">
            <a:avLst/>
          </a:prstGeom>
          <a:noFill/>
        </p:spPr>
        <p:txBody>
          <a:bodyPr wrap="square" lIns="0" tIns="0" rIns="0" bIns="0" rtlCol="0">
            <a:noAutofit/>
          </a:bodyPr>
          <a:lstStyle/>
          <a:p>
            <a:pPr algn="l"/>
            <a:r>
              <a:rPr lang="en-AU" sz="1800" dirty="0"/>
              <a:t>Electricity bill</a:t>
            </a:r>
          </a:p>
        </p:txBody>
      </p:sp>
      <p:pic>
        <p:nvPicPr>
          <p:cNvPr id="9" name="Picture 8" descr="This section of an electricity bill shows usage charges for the period 1 April 2025 to 30 April 2025, covering 30 days. It includes a Residential Anytime charge for 102.01 kWh at a rate of $0.3425 per kWh, resulting in a total of $34.94. It also includes a Daily Supply Charge for 30 days at a rate of $0.9119 per day, totaling $27.36.">
            <a:extLst>
              <a:ext uri="{FF2B5EF4-FFF2-40B4-BE49-F238E27FC236}">
                <a16:creationId xmlns:a16="http://schemas.microsoft.com/office/drawing/2014/main" id="{AC91E41D-9B52-97B7-0114-B5E0EB439470}"/>
              </a:ext>
            </a:extLst>
          </p:cNvPr>
          <p:cNvPicPr>
            <a:picLocks noChangeAspect="1"/>
          </p:cNvPicPr>
          <p:nvPr/>
        </p:nvPicPr>
        <p:blipFill>
          <a:blip r:embed="rId3"/>
          <a:stretch>
            <a:fillRect/>
          </a:stretch>
        </p:blipFill>
        <p:spPr>
          <a:xfrm>
            <a:off x="3048000" y="3480186"/>
            <a:ext cx="8695765" cy="1161308"/>
          </a:xfrm>
          <a:prstGeom prst="rect">
            <a:avLst/>
          </a:prstGeom>
        </p:spPr>
      </p:pic>
      <p:sp>
        <p:nvSpPr>
          <p:cNvPr id="8" name="TextBox 7">
            <a:extLst>
              <a:ext uri="{FF2B5EF4-FFF2-40B4-BE49-F238E27FC236}">
                <a16:creationId xmlns:a16="http://schemas.microsoft.com/office/drawing/2014/main" id="{A9F1E7D7-EFA6-4127-CC24-82D164FAC83F}"/>
              </a:ext>
            </a:extLst>
          </p:cNvPr>
          <p:cNvSpPr txBox="1"/>
          <p:nvPr/>
        </p:nvSpPr>
        <p:spPr>
          <a:xfrm>
            <a:off x="3047997" y="4994138"/>
            <a:ext cx="2190751" cy="442796"/>
          </a:xfrm>
          <a:prstGeom prst="rect">
            <a:avLst/>
          </a:prstGeom>
          <a:noFill/>
        </p:spPr>
        <p:txBody>
          <a:bodyPr wrap="square" lIns="0" tIns="0" rIns="0" bIns="0" rtlCol="0">
            <a:noAutofit/>
          </a:bodyPr>
          <a:lstStyle/>
          <a:p>
            <a:pPr algn="l"/>
            <a:r>
              <a:rPr lang="en-AU" sz="1800" dirty="0"/>
              <a:t>Gas bill</a:t>
            </a:r>
          </a:p>
        </p:txBody>
      </p:sp>
      <p:pic>
        <p:nvPicPr>
          <p:cNvPr id="11" name="Picture 10" descr="This image shows a gas bill breakdown for the period from 23 November to 25 February, spanning 95 days. It includes a service to property charge for 95 days at $0.3499 per day, totaling $33.24. Usage Step 1 shows 1976.000 MJ charged at $0.0514 per MJ, amounting to $101.57. Usage Step 2 shows 621.776 MJ charged at $0.0349 per MJ, amounting to $21.70.">
            <a:extLst>
              <a:ext uri="{FF2B5EF4-FFF2-40B4-BE49-F238E27FC236}">
                <a16:creationId xmlns:a16="http://schemas.microsoft.com/office/drawing/2014/main" id="{AC488060-0FC2-931A-6321-8A8B25016DAD}"/>
              </a:ext>
            </a:extLst>
          </p:cNvPr>
          <p:cNvPicPr>
            <a:picLocks noChangeAspect="1"/>
          </p:cNvPicPr>
          <p:nvPr/>
        </p:nvPicPr>
        <p:blipFill>
          <a:blip r:embed="rId4"/>
          <a:stretch>
            <a:fillRect/>
          </a:stretch>
        </p:blipFill>
        <p:spPr>
          <a:xfrm>
            <a:off x="3048000" y="5311567"/>
            <a:ext cx="8695765" cy="728668"/>
          </a:xfrm>
          <a:prstGeom prst="rect">
            <a:avLst/>
          </a:prstGeom>
        </p:spPr>
      </p:pic>
      <p:sp>
        <p:nvSpPr>
          <p:cNvPr id="43" name="Flowchart: Connector 42">
            <a:extLst>
              <a:ext uri="{FF2B5EF4-FFF2-40B4-BE49-F238E27FC236}">
                <a16:creationId xmlns:a16="http://schemas.microsoft.com/office/drawing/2014/main" id="{65B6FB2C-2A11-68FA-00B2-B06505A85D1E}"/>
              </a:ext>
            </a:extLst>
          </p:cNvPr>
          <p:cNvSpPr/>
          <p:nvPr/>
        </p:nvSpPr>
        <p:spPr>
          <a:xfrm>
            <a:off x="615043" y="2834196"/>
            <a:ext cx="326572" cy="310015"/>
          </a:xfrm>
          <a:prstGeom prst="flowChartConnector">
            <a:avLst/>
          </a:prstGeom>
          <a:noFill/>
          <a:ln w="28575">
            <a:solidFill>
              <a:srgbClr val="146CFD"/>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1</a:t>
            </a:r>
          </a:p>
        </p:txBody>
      </p:sp>
      <p:sp>
        <p:nvSpPr>
          <p:cNvPr id="16" name="TextBox 15">
            <a:extLst>
              <a:ext uri="{FF2B5EF4-FFF2-40B4-BE49-F238E27FC236}">
                <a16:creationId xmlns:a16="http://schemas.microsoft.com/office/drawing/2014/main" id="{1E0B8449-CA32-6046-B4EF-A1D16CDF189E}"/>
              </a:ext>
            </a:extLst>
          </p:cNvPr>
          <p:cNvSpPr txBox="1"/>
          <p:nvPr/>
        </p:nvSpPr>
        <p:spPr>
          <a:xfrm>
            <a:off x="1019736" y="2834197"/>
            <a:ext cx="1447800" cy="310015"/>
          </a:xfrm>
          <a:prstGeom prst="rect">
            <a:avLst/>
          </a:prstGeom>
          <a:noFill/>
        </p:spPr>
        <p:txBody>
          <a:bodyPr wrap="square" lIns="0" tIns="0" rIns="0" bIns="0" rtlCol="0">
            <a:noAutofit/>
          </a:bodyPr>
          <a:lstStyle/>
          <a:p>
            <a:pPr algn="l"/>
            <a:r>
              <a:rPr lang="en-AU" sz="1800" dirty="0"/>
              <a:t>Fixed charge</a:t>
            </a:r>
          </a:p>
        </p:txBody>
      </p:sp>
      <p:grpSp>
        <p:nvGrpSpPr>
          <p:cNvPr id="4" name="1-w">
            <a:extLst>
              <a:ext uri="{FF2B5EF4-FFF2-40B4-BE49-F238E27FC236}">
                <a16:creationId xmlns:a16="http://schemas.microsoft.com/office/drawing/2014/main" id="{60F1ABFC-40E6-9B41-1B75-30294FB1C078}"/>
              </a:ext>
              <a:ext uri="{C183D7F6-B498-43B3-948B-1728B52AA6E4}">
                <adec:decorative xmlns:adec="http://schemas.microsoft.com/office/drawing/2017/decorative" val="1"/>
              </a:ext>
            </a:extLst>
          </p:cNvPr>
          <p:cNvGrpSpPr/>
          <p:nvPr/>
        </p:nvGrpSpPr>
        <p:grpSpPr>
          <a:xfrm>
            <a:off x="2706336" y="1786030"/>
            <a:ext cx="8991964" cy="482851"/>
            <a:chOff x="2706336" y="1786030"/>
            <a:chExt cx="8991964" cy="482851"/>
          </a:xfrm>
        </p:grpSpPr>
        <p:sp>
          <p:nvSpPr>
            <p:cNvPr id="12" name="Rectangle 11">
              <a:extLst>
                <a:ext uri="{FF2B5EF4-FFF2-40B4-BE49-F238E27FC236}">
                  <a16:creationId xmlns:a16="http://schemas.microsoft.com/office/drawing/2014/main" id="{23E0B2C8-91B4-B8A7-786A-DE0EB69F8E44}"/>
                </a:ext>
                <a:ext uri="{C183D7F6-B498-43B3-948B-1728B52AA6E4}">
                  <adec:decorative xmlns:adec="http://schemas.microsoft.com/office/drawing/2017/decorative" val="1"/>
                </a:ext>
              </a:extLst>
            </p:cNvPr>
            <p:cNvSpPr/>
            <p:nvPr/>
          </p:nvSpPr>
          <p:spPr>
            <a:xfrm>
              <a:off x="3138930" y="1786030"/>
              <a:ext cx="8559370" cy="482851"/>
            </a:xfrm>
            <a:prstGeom prst="rect">
              <a:avLst/>
            </a:prstGeom>
            <a:noFill/>
            <a:ln w="28575">
              <a:solidFill>
                <a:srgbClr val="146C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Flowchart: Connector 39">
              <a:extLst>
                <a:ext uri="{FF2B5EF4-FFF2-40B4-BE49-F238E27FC236}">
                  <a16:creationId xmlns:a16="http://schemas.microsoft.com/office/drawing/2014/main" id="{A0A6A0D5-79AC-C908-71BB-2E438EF4D115}"/>
                </a:ext>
              </a:extLst>
            </p:cNvPr>
            <p:cNvSpPr/>
            <p:nvPr/>
          </p:nvSpPr>
          <p:spPr>
            <a:xfrm>
              <a:off x="2706336" y="1893543"/>
              <a:ext cx="326572" cy="310015"/>
            </a:xfrm>
            <a:prstGeom prst="flowChartConnector">
              <a:avLst/>
            </a:prstGeom>
            <a:noFill/>
            <a:ln w="28575">
              <a:solidFill>
                <a:srgbClr val="146CFD"/>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1</a:t>
              </a:r>
            </a:p>
          </p:txBody>
        </p:sp>
      </p:grpSp>
      <p:grpSp>
        <p:nvGrpSpPr>
          <p:cNvPr id="10" name="1-e">
            <a:extLst>
              <a:ext uri="{FF2B5EF4-FFF2-40B4-BE49-F238E27FC236}">
                <a16:creationId xmlns:a16="http://schemas.microsoft.com/office/drawing/2014/main" id="{4503AC5F-B7CA-1492-4ED3-8BC3FE530013}"/>
              </a:ext>
              <a:ext uri="{C183D7F6-B498-43B3-948B-1728B52AA6E4}">
                <adec:decorative xmlns:adec="http://schemas.microsoft.com/office/drawing/2017/decorative" val="1"/>
              </a:ext>
            </a:extLst>
          </p:cNvPr>
          <p:cNvGrpSpPr/>
          <p:nvPr/>
        </p:nvGrpSpPr>
        <p:grpSpPr>
          <a:xfrm>
            <a:off x="2706336" y="4375290"/>
            <a:ext cx="9037429" cy="310015"/>
            <a:chOff x="2706336" y="4196171"/>
            <a:chExt cx="9037429" cy="310015"/>
          </a:xfrm>
        </p:grpSpPr>
        <p:sp>
          <p:nvSpPr>
            <p:cNvPr id="14" name="Rectangle 13">
              <a:extLst>
                <a:ext uri="{FF2B5EF4-FFF2-40B4-BE49-F238E27FC236}">
                  <a16:creationId xmlns:a16="http://schemas.microsoft.com/office/drawing/2014/main" id="{BCBD87FE-36A8-F954-6522-05468A930A05}"/>
                </a:ext>
                <a:ext uri="{C183D7F6-B498-43B3-948B-1728B52AA6E4}">
                  <adec:decorative xmlns:adec="http://schemas.microsoft.com/office/drawing/2017/decorative" val="1"/>
                </a:ext>
              </a:extLst>
            </p:cNvPr>
            <p:cNvSpPr/>
            <p:nvPr/>
          </p:nvSpPr>
          <p:spPr>
            <a:xfrm>
              <a:off x="3138929" y="4228824"/>
              <a:ext cx="8604836" cy="209332"/>
            </a:xfrm>
            <a:prstGeom prst="rect">
              <a:avLst/>
            </a:prstGeom>
            <a:noFill/>
            <a:ln w="28575">
              <a:solidFill>
                <a:srgbClr val="146C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Flowchart: Connector 40">
              <a:extLst>
                <a:ext uri="{FF2B5EF4-FFF2-40B4-BE49-F238E27FC236}">
                  <a16:creationId xmlns:a16="http://schemas.microsoft.com/office/drawing/2014/main" id="{BF79B1F8-399E-6F22-A881-EE842B6390A2}"/>
                </a:ext>
              </a:extLst>
            </p:cNvPr>
            <p:cNvSpPr/>
            <p:nvPr/>
          </p:nvSpPr>
          <p:spPr>
            <a:xfrm>
              <a:off x="2706336" y="4196171"/>
              <a:ext cx="326572" cy="310015"/>
            </a:xfrm>
            <a:prstGeom prst="flowChartConnector">
              <a:avLst/>
            </a:prstGeom>
            <a:noFill/>
            <a:ln w="28575">
              <a:solidFill>
                <a:srgbClr val="146CFD"/>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1</a:t>
              </a:r>
            </a:p>
          </p:txBody>
        </p:sp>
      </p:grpSp>
      <p:grpSp>
        <p:nvGrpSpPr>
          <p:cNvPr id="13" name="1-g">
            <a:extLst>
              <a:ext uri="{FF2B5EF4-FFF2-40B4-BE49-F238E27FC236}">
                <a16:creationId xmlns:a16="http://schemas.microsoft.com/office/drawing/2014/main" id="{A9404B85-C41B-0B7D-B599-5C79A0F7B97A}"/>
              </a:ext>
              <a:ext uri="{C183D7F6-B498-43B3-948B-1728B52AA6E4}">
                <adec:decorative xmlns:adec="http://schemas.microsoft.com/office/drawing/2017/decorative" val="1"/>
              </a:ext>
            </a:extLst>
          </p:cNvPr>
          <p:cNvGrpSpPr/>
          <p:nvPr/>
        </p:nvGrpSpPr>
        <p:grpSpPr>
          <a:xfrm>
            <a:off x="2706336" y="5365886"/>
            <a:ext cx="8991964" cy="316044"/>
            <a:chOff x="2706336" y="5053177"/>
            <a:chExt cx="8991964" cy="316044"/>
          </a:xfrm>
        </p:grpSpPr>
        <p:sp>
          <p:nvSpPr>
            <p:cNvPr id="15" name="Rectangle 14">
              <a:extLst>
                <a:ext uri="{FF2B5EF4-FFF2-40B4-BE49-F238E27FC236}">
                  <a16:creationId xmlns:a16="http://schemas.microsoft.com/office/drawing/2014/main" id="{6CFCE3D5-0162-C964-9A2E-65B7D5EDDA8F}"/>
                </a:ext>
                <a:ext uri="{C183D7F6-B498-43B3-948B-1728B52AA6E4}">
                  <adec:decorative xmlns:adec="http://schemas.microsoft.com/office/drawing/2017/decorative" val="1"/>
                </a:ext>
              </a:extLst>
            </p:cNvPr>
            <p:cNvSpPr/>
            <p:nvPr/>
          </p:nvSpPr>
          <p:spPr>
            <a:xfrm>
              <a:off x="3093464" y="5220590"/>
              <a:ext cx="8604836" cy="148631"/>
            </a:xfrm>
            <a:prstGeom prst="rect">
              <a:avLst/>
            </a:prstGeom>
            <a:noFill/>
            <a:ln w="28575">
              <a:solidFill>
                <a:srgbClr val="146C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Flowchart: Connector 41">
              <a:extLst>
                <a:ext uri="{FF2B5EF4-FFF2-40B4-BE49-F238E27FC236}">
                  <a16:creationId xmlns:a16="http://schemas.microsoft.com/office/drawing/2014/main" id="{D4CD0D87-3E4B-1E58-D6CA-5279794FE3AB}"/>
                </a:ext>
              </a:extLst>
            </p:cNvPr>
            <p:cNvSpPr/>
            <p:nvPr/>
          </p:nvSpPr>
          <p:spPr>
            <a:xfrm>
              <a:off x="2706336" y="5053177"/>
              <a:ext cx="326572" cy="310015"/>
            </a:xfrm>
            <a:prstGeom prst="flowChartConnector">
              <a:avLst/>
            </a:prstGeom>
            <a:noFill/>
            <a:ln w="28575">
              <a:solidFill>
                <a:srgbClr val="146CFD"/>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1</a:t>
              </a:r>
            </a:p>
          </p:txBody>
        </p:sp>
      </p:grpSp>
      <p:sp>
        <p:nvSpPr>
          <p:cNvPr id="48" name="Flowchart: Connector 47">
            <a:extLst>
              <a:ext uri="{FF2B5EF4-FFF2-40B4-BE49-F238E27FC236}">
                <a16:creationId xmlns:a16="http://schemas.microsoft.com/office/drawing/2014/main" id="{25F4F509-1F12-7F16-38E2-515532C5289F}"/>
              </a:ext>
            </a:extLst>
          </p:cNvPr>
          <p:cNvSpPr/>
          <p:nvPr/>
        </p:nvSpPr>
        <p:spPr>
          <a:xfrm>
            <a:off x="615043" y="3941395"/>
            <a:ext cx="326572" cy="310015"/>
          </a:xfrm>
          <a:prstGeom prst="flowChartConnector">
            <a:avLst/>
          </a:prstGeom>
          <a:noFill/>
          <a:ln w="28575">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2</a:t>
            </a:r>
          </a:p>
        </p:txBody>
      </p:sp>
      <p:sp>
        <p:nvSpPr>
          <p:cNvPr id="31" name="TextBox 30">
            <a:extLst>
              <a:ext uri="{FF2B5EF4-FFF2-40B4-BE49-F238E27FC236}">
                <a16:creationId xmlns:a16="http://schemas.microsoft.com/office/drawing/2014/main" id="{31C319BB-BFDE-0B74-D003-C15313CF9DEA}"/>
              </a:ext>
            </a:extLst>
          </p:cNvPr>
          <p:cNvSpPr txBox="1"/>
          <p:nvPr/>
        </p:nvSpPr>
        <p:spPr>
          <a:xfrm>
            <a:off x="1019736" y="3941395"/>
            <a:ext cx="1447800" cy="310015"/>
          </a:xfrm>
          <a:prstGeom prst="rect">
            <a:avLst/>
          </a:prstGeom>
          <a:noFill/>
        </p:spPr>
        <p:txBody>
          <a:bodyPr wrap="square" lIns="0" tIns="0" rIns="0" bIns="0" rtlCol="0">
            <a:noAutofit/>
          </a:bodyPr>
          <a:lstStyle/>
          <a:p>
            <a:pPr algn="l"/>
            <a:r>
              <a:rPr lang="en-AU" sz="1800" dirty="0"/>
              <a:t>Usage charge</a:t>
            </a:r>
          </a:p>
        </p:txBody>
      </p:sp>
      <p:grpSp>
        <p:nvGrpSpPr>
          <p:cNvPr id="17" name="2-w">
            <a:extLst>
              <a:ext uri="{FF2B5EF4-FFF2-40B4-BE49-F238E27FC236}">
                <a16:creationId xmlns:a16="http://schemas.microsoft.com/office/drawing/2014/main" id="{76329FDF-73BF-1EBB-DA3F-A3DA4605BDE4}"/>
              </a:ext>
              <a:ext uri="{C183D7F6-B498-43B3-948B-1728B52AA6E4}">
                <adec:decorative xmlns:adec="http://schemas.microsoft.com/office/drawing/2017/decorative" val="1"/>
              </a:ext>
            </a:extLst>
          </p:cNvPr>
          <p:cNvGrpSpPr/>
          <p:nvPr/>
        </p:nvGrpSpPr>
        <p:grpSpPr>
          <a:xfrm>
            <a:off x="2706336" y="2564829"/>
            <a:ext cx="8991964" cy="322715"/>
            <a:chOff x="2706336" y="2564829"/>
            <a:chExt cx="8991964" cy="322715"/>
          </a:xfrm>
        </p:grpSpPr>
        <p:sp>
          <p:nvSpPr>
            <p:cNvPr id="28" name="Rectangle 27">
              <a:extLst>
                <a:ext uri="{FF2B5EF4-FFF2-40B4-BE49-F238E27FC236}">
                  <a16:creationId xmlns:a16="http://schemas.microsoft.com/office/drawing/2014/main" id="{03F28863-440B-B0A3-664C-5B2768A9639C}"/>
                </a:ext>
                <a:ext uri="{C183D7F6-B498-43B3-948B-1728B52AA6E4}">
                  <adec:decorative xmlns:adec="http://schemas.microsoft.com/office/drawing/2017/decorative" val="1"/>
                </a:ext>
              </a:extLst>
            </p:cNvPr>
            <p:cNvSpPr/>
            <p:nvPr/>
          </p:nvSpPr>
          <p:spPr>
            <a:xfrm>
              <a:off x="3138930" y="2577529"/>
              <a:ext cx="8559370" cy="31001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Flowchart: Connector 43">
              <a:extLst>
                <a:ext uri="{FF2B5EF4-FFF2-40B4-BE49-F238E27FC236}">
                  <a16:creationId xmlns:a16="http://schemas.microsoft.com/office/drawing/2014/main" id="{FC6AE425-5D3E-7645-D69F-FE0176C359A2}"/>
                </a:ext>
              </a:extLst>
            </p:cNvPr>
            <p:cNvSpPr/>
            <p:nvPr/>
          </p:nvSpPr>
          <p:spPr>
            <a:xfrm>
              <a:off x="2706336" y="2564829"/>
              <a:ext cx="326572" cy="310015"/>
            </a:xfrm>
            <a:prstGeom prst="flowChartConnector">
              <a:avLst/>
            </a:prstGeom>
            <a:noFill/>
            <a:ln w="28575">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2</a:t>
              </a:r>
            </a:p>
          </p:txBody>
        </p:sp>
      </p:grpSp>
      <p:grpSp>
        <p:nvGrpSpPr>
          <p:cNvPr id="18" name="2-e">
            <a:extLst>
              <a:ext uri="{FF2B5EF4-FFF2-40B4-BE49-F238E27FC236}">
                <a16:creationId xmlns:a16="http://schemas.microsoft.com/office/drawing/2014/main" id="{40566355-5F8F-E12A-6429-C20D77B688AC}"/>
              </a:ext>
              <a:ext uri="{C183D7F6-B498-43B3-948B-1728B52AA6E4}">
                <adec:decorative xmlns:adec="http://schemas.microsoft.com/office/drawing/2017/decorative" val="1"/>
              </a:ext>
            </a:extLst>
          </p:cNvPr>
          <p:cNvGrpSpPr/>
          <p:nvPr/>
        </p:nvGrpSpPr>
        <p:grpSpPr>
          <a:xfrm>
            <a:off x="2706336" y="4041856"/>
            <a:ext cx="9037428" cy="341419"/>
            <a:chOff x="2706336" y="3862737"/>
            <a:chExt cx="9037428" cy="341419"/>
          </a:xfrm>
        </p:grpSpPr>
        <p:sp>
          <p:nvSpPr>
            <p:cNvPr id="29" name="Rectangle 28">
              <a:extLst>
                <a:ext uri="{FF2B5EF4-FFF2-40B4-BE49-F238E27FC236}">
                  <a16:creationId xmlns:a16="http://schemas.microsoft.com/office/drawing/2014/main" id="{E35882E1-89F7-68B7-1163-D23E23D5086F}"/>
                </a:ext>
                <a:ext uri="{C183D7F6-B498-43B3-948B-1728B52AA6E4}">
                  <adec:decorative xmlns:adec="http://schemas.microsoft.com/office/drawing/2017/decorative" val="1"/>
                </a:ext>
              </a:extLst>
            </p:cNvPr>
            <p:cNvSpPr/>
            <p:nvPr/>
          </p:nvSpPr>
          <p:spPr>
            <a:xfrm>
              <a:off x="3138929" y="3993454"/>
              <a:ext cx="8604835" cy="2107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Flowchart: Connector 45">
              <a:extLst>
                <a:ext uri="{FF2B5EF4-FFF2-40B4-BE49-F238E27FC236}">
                  <a16:creationId xmlns:a16="http://schemas.microsoft.com/office/drawing/2014/main" id="{54A2C94B-D56A-CCF0-EFEF-F5DACECDA1BC}"/>
                </a:ext>
              </a:extLst>
            </p:cNvPr>
            <p:cNvSpPr/>
            <p:nvPr/>
          </p:nvSpPr>
          <p:spPr>
            <a:xfrm>
              <a:off x="2706336" y="3862737"/>
              <a:ext cx="326572" cy="310015"/>
            </a:xfrm>
            <a:prstGeom prst="flowChartConnector">
              <a:avLst/>
            </a:prstGeom>
            <a:noFill/>
            <a:ln w="28575">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2</a:t>
              </a:r>
            </a:p>
          </p:txBody>
        </p:sp>
      </p:grpSp>
      <p:grpSp>
        <p:nvGrpSpPr>
          <p:cNvPr id="19" name="2-g">
            <a:extLst>
              <a:ext uri="{FF2B5EF4-FFF2-40B4-BE49-F238E27FC236}">
                <a16:creationId xmlns:a16="http://schemas.microsoft.com/office/drawing/2014/main" id="{5E41FB2D-1037-1CF0-6110-154345D22DB2}"/>
              </a:ext>
              <a:ext uri="{C183D7F6-B498-43B3-948B-1728B52AA6E4}">
                <adec:decorative xmlns:adec="http://schemas.microsoft.com/office/drawing/2017/decorative" val="1"/>
              </a:ext>
            </a:extLst>
          </p:cNvPr>
          <p:cNvGrpSpPr/>
          <p:nvPr/>
        </p:nvGrpSpPr>
        <p:grpSpPr>
          <a:xfrm>
            <a:off x="2706336" y="5707146"/>
            <a:ext cx="8991964" cy="339606"/>
            <a:chOff x="2706336" y="5394437"/>
            <a:chExt cx="8991964" cy="339606"/>
          </a:xfrm>
        </p:grpSpPr>
        <p:sp>
          <p:nvSpPr>
            <p:cNvPr id="30" name="Rectangle 29">
              <a:extLst>
                <a:ext uri="{FF2B5EF4-FFF2-40B4-BE49-F238E27FC236}">
                  <a16:creationId xmlns:a16="http://schemas.microsoft.com/office/drawing/2014/main" id="{CD1AD984-9BCB-CA38-DAF3-EA2C969CBF60}"/>
                </a:ext>
                <a:ext uri="{C183D7F6-B498-43B3-948B-1728B52AA6E4}">
                  <adec:decorative xmlns:adec="http://schemas.microsoft.com/office/drawing/2017/decorative" val="1"/>
                </a:ext>
              </a:extLst>
            </p:cNvPr>
            <p:cNvSpPr/>
            <p:nvPr/>
          </p:nvSpPr>
          <p:spPr>
            <a:xfrm>
              <a:off x="3093464" y="5394437"/>
              <a:ext cx="8604836" cy="3117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Flowchart: Connector 46">
              <a:extLst>
                <a:ext uri="{FF2B5EF4-FFF2-40B4-BE49-F238E27FC236}">
                  <a16:creationId xmlns:a16="http://schemas.microsoft.com/office/drawing/2014/main" id="{4B2D9206-86DD-B12D-1F8B-3D5A408E8895}"/>
                </a:ext>
              </a:extLst>
            </p:cNvPr>
            <p:cNvSpPr/>
            <p:nvPr/>
          </p:nvSpPr>
          <p:spPr>
            <a:xfrm>
              <a:off x="2706336" y="5424028"/>
              <a:ext cx="326572" cy="310015"/>
            </a:xfrm>
            <a:prstGeom prst="flowChartConnector">
              <a:avLst/>
            </a:prstGeom>
            <a:noFill/>
            <a:ln w="28575">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solidFill>
                    <a:schemeClr val="tx1"/>
                  </a:solidFill>
                </a:rPr>
                <a:t>2</a:t>
              </a:r>
            </a:p>
          </p:txBody>
        </p:sp>
      </p:grpSp>
      <p:sp>
        <p:nvSpPr>
          <p:cNvPr id="2" name="Slide Number Placeholder 1">
            <a:extLst>
              <a:ext uri="{FF2B5EF4-FFF2-40B4-BE49-F238E27FC236}">
                <a16:creationId xmlns:a16="http://schemas.microsoft.com/office/drawing/2014/main" id="{238B10A2-5B85-B716-BE68-F415F5490B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5860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6" grpId="0"/>
      <p:bldP spid="48"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Gas tariffs</a:t>
            </a:r>
          </a:p>
        </p:txBody>
      </p:sp>
      <p:pic>
        <p:nvPicPr>
          <p:cNvPr id="11" name="Picture 10" descr="A gas bill summary showing charges over a 28-day period. The Gas Daily Charge is $0.59400 per day, totaling $16.63. Summer gas usage includes 517.50 MJ at $0.05390 per MJ costing $27.89, and 411.16 MJ at $0.03960 per MJ costing $16.29. Winter gas usage includes 62.10 MJ at $0.05390 per MJ costing $3.35, and 53.50 MJ at $0.03960 per MJ costing $2.12. An adjustment of -$15.23 is also listed.">
            <a:extLst>
              <a:ext uri="{FF2B5EF4-FFF2-40B4-BE49-F238E27FC236}">
                <a16:creationId xmlns:a16="http://schemas.microsoft.com/office/drawing/2014/main" id="{22E24092-7664-0D19-294A-3FC94CD955E4}"/>
              </a:ext>
            </a:extLst>
          </p:cNvPr>
          <p:cNvPicPr>
            <a:picLocks noChangeAspect="1"/>
          </p:cNvPicPr>
          <p:nvPr/>
        </p:nvPicPr>
        <p:blipFill>
          <a:blip r:embed="rId3"/>
          <a:srcRect l="1" r="-583"/>
          <a:stretch>
            <a:fillRect/>
          </a:stretch>
        </p:blipFill>
        <p:spPr>
          <a:xfrm>
            <a:off x="856255" y="1463890"/>
            <a:ext cx="10479491" cy="3445589"/>
          </a:xfrm>
          <a:prstGeom prst="rect">
            <a:avLst/>
          </a:prstGeom>
          <a:ln w="19050">
            <a:solidFill>
              <a:schemeClr val="accent1"/>
            </a:solidFill>
          </a:ln>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4FCFFB-0846-6C26-7C7A-DB1531A20CC6}"/>
              </a:ext>
            </a:extLst>
          </p:cNvPr>
          <p:cNvSpPr>
            <a:spLocks noGrp="1"/>
          </p:cNvSpPr>
          <p:nvPr>
            <p:ph type="title"/>
          </p:nvPr>
        </p:nvSpPr>
        <p:spPr/>
        <p:txBody>
          <a:bodyPr/>
          <a:lstStyle/>
          <a:p>
            <a:r>
              <a:rPr lang="en-AU" dirty="0"/>
              <a:t>Electricity tariffs</a:t>
            </a:r>
          </a:p>
        </p:txBody>
      </p:sp>
      <p:pic>
        <p:nvPicPr>
          <p:cNvPr id="6" name="Picture 5" descr="A section of an electricity bill titled &quot;Electricity Charges&quot; for the billing period from 14 September to 13 October 2023 (30 days), based on an actual read. It lists usage of 196 kWh at $0.44 per kWh for peak times, 173 kWh at $0.30 per kWh for shoulder times, and 184 kWh at $0.20 per kWh for off-peak times. A service to property charge is listed as $1.10 per day for 30 days. GST and total charges are included but amounts are masked as $XX.XX. A note at the bottom defines peak, shoulder, and off-peak time periods.">
            <a:extLst>
              <a:ext uri="{FF2B5EF4-FFF2-40B4-BE49-F238E27FC236}">
                <a16:creationId xmlns:a16="http://schemas.microsoft.com/office/drawing/2014/main" id="{5EA271BA-7BAE-47A1-0249-73CE7ABB5D4F}"/>
              </a:ext>
            </a:extLst>
          </p:cNvPr>
          <p:cNvPicPr>
            <a:picLocks noChangeAspect="1"/>
          </p:cNvPicPr>
          <p:nvPr/>
        </p:nvPicPr>
        <p:blipFill>
          <a:blip r:embed="rId2"/>
          <a:stretch>
            <a:fillRect/>
          </a:stretch>
        </p:blipFill>
        <p:spPr>
          <a:xfrm>
            <a:off x="582626" y="1055451"/>
            <a:ext cx="11026747" cy="5337316"/>
          </a:xfrm>
          <a:prstGeom prst="rect">
            <a:avLst/>
          </a:prstGeom>
        </p:spPr>
      </p:pic>
      <p:sp>
        <p:nvSpPr>
          <p:cNvPr id="2" name="Slide Number Placeholder 1">
            <a:extLst>
              <a:ext uri="{FF2B5EF4-FFF2-40B4-BE49-F238E27FC236}">
                <a16:creationId xmlns:a16="http://schemas.microsoft.com/office/drawing/2014/main" id="{6077B81E-2C31-ECC6-8801-EB9CC2895F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61484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983</Words>
  <Application>Microsoft Office PowerPoint</Application>
  <PresentationFormat>Widescreen</PresentationFormat>
  <Paragraphs>143</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Cambria Math</vt:lpstr>
      <vt:lpstr>Public Sans</vt:lpstr>
      <vt:lpstr>Times New Roman</vt:lpstr>
      <vt:lpstr>NSWG Corporate</vt:lpstr>
      <vt:lpstr>Living Costs</vt:lpstr>
      <vt:lpstr>Learning intentions and success criteria</vt:lpstr>
      <vt:lpstr>Activating prior knowledge</vt:lpstr>
      <vt:lpstr>Living costs (1)</vt:lpstr>
      <vt:lpstr>Living costs (2)</vt:lpstr>
      <vt:lpstr>Connecting learning</vt:lpstr>
      <vt:lpstr>Utility charges</vt:lpstr>
      <vt:lpstr>Gas tariffs</vt:lpstr>
      <vt:lpstr>Electricity tariffs</vt:lpstr>
      <vt:lpstr>Releasing responsibility</vt:lpstr>
      <vt:lpstr>Living costs (3)</vt:lpstr>
      <vt:lpstr>Living costs (4)</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Costs</dc:title>
  <dc:subject/>
  <dc:creator>NSW Department of Education</dc:creator>
  <cp:keywords/>
  <dc:description/>
  <cp:lastModifiedBy/>
  <cp:revision>1</cp:revision>
  <dcterms:created xsi:type="dcterms:W3CDTF">2025-10-01T04:32:21Z</dcterms:created>
  <dcterms:modified xsi:type="dcterms:W3CDTF">2025-10-01T04:32:29Z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2025-10-01T04:32:29Z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3c8834c7-aabf-4cef-8ee6-298381002873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