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1"/>
  </p:notesMasterIdLst>
  <p:handoutMasterIdLst>
    <p:handoutMasterId r:id="rId22"/>
  </p:handoutMasterIdLst>
  <p:sldIdLst>
    <p:sldId id="26505" r:id="rId2"/>
    <p:sldId id="26383" r:id="rId3"/>
    <p:sldId id="271" r:id="rId4"/>
    <p:sldId id="26529" r:id="rId5"/>
    <p:sldId id="26530" r:id="rId6"/>
    <p:sldId id="26506" r:id="rId7"/>
    <p:sldId id="289" r:id="rId8"/>
    <p:sldId id="26508" r:id="rId9"/>
    <p:sldId id="26507" r:id="rId10"/>
    <p:sldId id="26531" r:id="rId11"/>
    <p:sldId id="26523" r:id="rId12"/>
    <p:sldId id="26524" r:id="rId13"/>
    <p:sldId id="26522" r:id="rId14"/>
    <p:sldId id="26525" r:id="rId15"/>
    <p:sldId id="26513" r:id="rId16"/>
    <p:sldId id="26526" r:id="rId17"/>
    <p:sldId id="26528"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8"/>
    <p:restoredTop sz="94694"/>
  </p:normalViewPr>
  <p:slideViewPr>
    <p:cSldViewPr snapToGrid="0">
      <p:cViewPr varScale="1">
        <p:scale>
          <a:sx n="94" d="100"/>
          <a:sy n="94" d="100"/>
        </p:scale>
        <p:origin x="76" y="22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6DD4-710D-84E9-DA0F-FBE106186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8CED-CA25-72A6-7CCE-7BBA0CF76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DF144-AF8F-D9C2-0F45-102A8B89ACE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F4EDA30-DC4E-322F-6581-1914661455A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5608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433C-37FD-79D9-CC24-6545E9DA4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83C7B-49BE-07E0-F3E1-99FFC6E1A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29F55-FFFB-9F5C-C6ED-6F3083E304F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A881F70-7659-5E08-E05A-F18F55CA3004}"/>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37465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51A8-ECA8-EC97-C5AA-F7A704617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F7622-8C64-ECF0-3EF3-830B201D5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73FEB-1B2E-6AA6-F6F4-29FF3813AAE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0638A28-B9AD-BEFD-3BAD-CD5D68AD185B}"/>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02132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BBAB3-B88C-DBAE-F55D-585DEC775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47E00-356F-04E7-EF47-BAA0A2006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F1002-AA7C-5F2A-E99A-ED5E75F7AE1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34BE909-F312-9A83-9CB0-D4AD9C609AF1}"/>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3318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1436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E6A2-4BCD-C511-C491-3C84C4F4D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5A5D6-9219-7904-C8FD-73957B642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1511B-7560-A411-96E7-80210C841C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8E0292E-1967-AA35-FAE1-411BAB0B3820}"/>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4084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6467-D8F0-649C-2974-D72ED5B2D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A83DF-D09B-DAA2-8D71-24AC98F8B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BA043-0515-2DDF-298B-4DD724AB7E6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91D136-EB6C-C6EF-9769-81F795F2D06D}"/>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488886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11" Type="http://schemas.openxmlformats.org/officeDocument/2006/relationships/image" Target="../media/image20.png"/><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servicesaustralia.gov.au/medicare-online-account-help-get-replacement-or-extra-medicare-car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Medicare levy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0F11B6BF-BF59-DC55-7374-B3F55AC5B5C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FECA3-575D-CF19-3045-04CF3AEB11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EACC58-29F4-FF3C-9F8A-65A398A8DD48}"/>
              </a:ext>
            </a:extLst>
          </p:cNvPr>
          <p:cNvSpPr>
            <a:spLocks noGrp="1"/>
          </p:cNvSpPr>
          <p:nvPr>
            <p:ph type="title"/>
          </p:nvPr>
        </p:nvSpPr>
        <p:spPr/>
        <p:txBody>
          <a:bodyPr/>
          <a:lstStyle/>
          <a:p>
            <a:r>
              <a:rPr lang="en-AU">
                <a:latin typeface="+mj-lt"/>
              </a:rPr>
              <a:t>Medicare levy (3) </a:t>
            </a:r>
          </a:p>
        </p:txBody>
      </p:sp>
      <p:sp>
        <p:nvSpPr>
          <p:cNvPr id="13" name="Text Placeholder 12">
            <a:extLst>
              <a:ext uri="{FF2B5EF4-FFF2-40B4-BE49-F238E27FC236}">
                <a16:creationId xmlns:a16="http://schemas.microsoft.com/office/drawing/2014/main" id="{A7A8BC66-5F7F-9220-16AF-1090D1F4CDC9}"/>
              </a:ext>
            </a:extLst>
          </p:cNvPr>
          <p:cNvSpPr>
            <a:spLocks noGrp="1"/>
          </p:cNvSpPr>
          <p:nvPr>
            <p:ph type="body" sz="quarter" idx="18"/>
          </p:nvPr>
        </p:nvSpPr>
        <p:spPr>
          <a:xfrm>
            <a:off x="360000" y="982520"/>
            <a:ext cx="11483998" cy="356423"/>
          </a:xfrm>
        </p:spPr>
        <p:txBody>
          <a:bodyPr/>
          <a:lstStyle/>
          <a:p>
            <a:r>
              <a:rPr lang="en-AU">
                <a:latin typeface="+mj-lt"/>
              </a:rPr>
              <a:t>Basic question </a:t>
            </a:r>
          </a:p>
        </p:txBody>
      </p:sp>
      <p:sp>
        <p:nvSpPr>
          <p:cNvPr id="5" name="TextBox 4">
            <a:extLst>
              <a:ext uri="{FF2B5EF4-FFF2-40B4-BE49-F238E27FC236}">
                <a16:creationId xmlns:a16="http://schemas.microsoft.com/office/drawing/2014/main" id="{97DFD9F0-D952-B038-4437-19C95132D6F2}"/>
              </a:ext>
            </a:extLst>
          </p:cNvPr>
          <p:cNvSpPr txBox="1"/>
          <p:nvPr/>
        </p:nvSpPr>
        <p:spPr>
          <a:xfrm>
            <a:off x="354001" y="1644012"/>
            <a:ext cx="11483997" cy="830997"/>
          </a:xfrm>
          <a:prstGeom prst="rect">
            <a:avLst/>
          </a:prstGeom>
          <a:noFill/>
        </p:spPr>
        <p:txBody>
          <a:bodyPr wrap="square">
            <a:spAutoFit/>
          </a:bodyPr>
          <a:lstStyle/>
          <a:p>
            <a:r>
              <a:rPr lang="en-AU" b="0" i="0" dirty="0">
                <a:solidFill>
                  <a:srgbClr val="22272B"/>
                </a:solidFill>
                <a:effectLst/>
                <a:latin typeface="Public Sans" pitchFamily="2" charset="0"/>
              </a:rPr>
              <a:t>Bella earns a taxable income of $75 300. Calculate the Medicare levy she is required to pay if this is taxed at 2% of her taxable income. </a:t>
            </a:r>
            <a:endParaRPr lang="en-AU" dirty="0"/>
          </a:p>
        </p:txBody>
      </p:sp>
      <p:sp>
        <p:nvSpPr>
          <p:cNvPr id="8" name="Rectangle 7">
            <a:extLst>
              <a:ext uri="{FF2B5EF4-FFF2-40B4-BE49-F238E27FC236}">
                <a16:creationId xmlns:a16="http://schemas.microsoft.com/office/drawing/2014/main" id="{C145A9B6-E96B-4BB5-2F26-A1BE48716B7A}"/>
              </a:ext>
              <a:ext uri="{C183D7F6-B498-43B3-948B-1728B52AA6E4}">
                <adec:decorative xmlns:adec="http://schemas.microsoft.com/office/drawing/2017/decorative" val="1"/>
              </a:ext>
            </a:extLst>
          </p:cNvPr>
          <p:cNvSpPr/>
          <p:nvPr/>
        </p:nvSpPr>
        <p:spPr>
          <a:xfrm>
            <a:off x="360000" y="4272560"/>
            <a:ext cx="1883667" cy="376209"/>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44B6820-9115-C3BA-1789-44FC0C3883EF}"/>
                  </a:ext>
                </a:extLst>
              </p:cNvPr>
              <p:cNvSpPr txBox="1"/>
              <p:nvPr/>
            </p:nvSpPr>
            <p:spPr>
              <a:xfrm>
                <a:off x="360001" y="2780078"/>
                <a:ext cx="11483997" cy="2677656"/>
              </a:xfrm>
              <a:prstGeom prst="rect">
                <a:avLst/>
              </a:prstGeom>
              <a:noFill/>
            </p:spPr>
            <p:txBody>
              <a:bodyPr wrap="square">
                <a:spAutoFit/>
              </a:bodyPr>
              <a:lstStyle/>
              <a:p>
                <a:pPr marL="457200" indent="-457200">
                  <a:buAutoNum type="alphaUcPeriod"/>
                </a:pPr>
                <a14:m>
                  <m:oMath xmlns:m="http://schemas.openxmlformats.org/officeDocument/2006/math">
                    <m:r>
                      <a:rPr lang="en-AU" b="0" i="1" smtClean="0">
                        <a:latin typeface="Cambria Math" panose="02040503050406030204" pitchFamily="18" charset="0"/>
                      </a:rPr>
                      <m:t>$ 76 806</m:t>
                    </m:r>
                  </m:oMath>
                </a14:m>
                <a:endParaRPr lang="en-AU" b="0" dirty="0"/>
              </a:p>
              <a:p>
                <a:pPr marL="457200" indent="-457200">
                  <a:buAutoNum type="alphaUcPeriod"/>
                </a:pPr>
                <a:endParaRPr lang="en-AU" dirty="0"/>
              </a:p>
              <a:p>
                <a:pPr marL="457200" indent="-457200">
                  <a:buAutoNum type="alphaUcPeriod"/>
                </a:pPr>
                <a14:m>
                  <m:oMath xmlns:m="http://schemas.openxmlformats.org/officeDocument/2006/math">
                    <m:r>
                      <a:rPr lang="en-AU" b="0" i="1" smtClean="0">
                        <a:latin typeface="Cambria Math" panose="02040503050406030204" pitchFamily="18" charset="0"/>
                      </a:rPr>
                      <m:t>$73 794</m:t>
                    </m:r>
                  </m:oMath>
                </a14:m>
                <a:endParaRPr lang="en-AU" b="0" dirty="0"/>
              </a:p>
              <a:p>
                <a:pPr marL="457200" indent="-457200">
                  <a:buAutoNum type="alphaUcPeriod"/>
                </a:pPr>
                <a:endParaRPr lang="en-AU" dirty="0"/>
              </a:p>
              <a:p>
                <a:pPr marL="457200" indent="-457200">
                  <a:buAutoNum type="alphaUcPeriod"/>
                </a:pPr>
                <a14:m>
                  <m:oMath xmlns:m="http://schemas.openxmlformats.org/officeDocument/2006/math">
                    <m:r>
                      <a:rPr lang="en-AU" b="0" i="1" smtClean="0">
                        <a:latin typeface="Cambria Math" panose="02040503050406030204" pitchFamily="18" charset="0"/>
                      </a:rPr>
                      <m:t>$1 506</m:t>
                    </m:r>
                  </m:oMath>
                </a14:m>
                <a:endParaRPr lang="en-AU" b="0" dirty="0"/>
              </a:p>
              <a:p>
                <a:pPr marL="457200" indent="-457200">
                  <a:buAutoNum type="alphaUcPeriod"/>
                </a:pPr>
                <a:endParaRPr lang="en-AU" dirty="0"/>
              </a:p>
              <a:p>
                <a:pPr marL="457200" indent="-457200">
                  <a:buAutoNum type="alphaUcPeriod"/>
                </a:pPr>
                <a14:m>
                  <m:oMath xmlns:m="http://schemas.openxmlformats.org/officeDocument/2006/math">
                    <m:r>
                      <a:rPr lang="en-AU" b="0" i="1" smtClean="0">
                        <a:latin typeface="Cambria Math" panose="02040503050406030204" pitchFamily="18" charset="0"/>
                      </a:rPr>
                      <m:t>$15 060</m:t>
                    </m:r>
                  </m:oMath>
                </a14:m>
                <a:endParaRPr lang="en-AU" dirty="0"/>
              </a:p>
            </p:txBody>
          </p:sp>
        </mc:Choice>
        <mc:Fallback xmlns="">
          <p:sp>
            <p:nvSpPr>
              <p:cNvPr id="2" name="TextBox 1">
                <a:extLst>
                  <a:ext uri="{FF2B5EF4-FFF2-40B4-BE49-F238E27FC236}">
                    <a16:creationId xmlns:a16="http://schemas.microsoft.com/office/drawing/2014/main" id="{F44B6820-9115-C3BA-1789-44FC0C3883EF}"/>
                  </a:ext>
                </a:extLst>
              </p:cNvPr>
              <p:cNvSpPr txBox="1">
                <a:spLocks noRot="1" noChangeAspect="1" noMove="1" noResize="1" noEditPoints="1" noAdjustHandles="1" noChangeArrowheads="1" noChangeShapeType="1" noTextEdit="1"/>
              </p:cNvSpPr>
              <p:nvPr/>
            </p:nvSpPr>
            <p:spPr>
              <a:xfrm>
                <a:off x="360001" y="2780078"/>
                <a:ext cx="11483997" cy="2677656"/>
              </a:xfrm>
              <a:prstGeom prst="rect">
                <a:avLst/>
              </a:prstGeom>
              <a:blipFill>
                <a:blip r:embed="rId3"/>
                <a:stretch>
                  <a:fillRect l="-552"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B297E5-1376-B4D3-AA92-1A1ED87E354C}"/>
                  </a:ext>
                </a:extLst>
              </p:cNvPr>
              <p:cNvSpPr txBox="1"/>
              <p:nvPr/>
            </p:nvSpPr>
            <p:spPr>
              <a:xfrm>
                <a:off x="1419225" y="4273497"/>
                <a:ext cx="4848225" cy="66011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75 300×2%</m:t>
                      </m:r>
                    </m:oMath>
                  </m:oMathPara>
                </a14:m>
                <a:endParaRPr lang="en-AU" dirty="0">
                  <a:solidFill>
                    <a:schemeClr val="tx1"/>
                  </a:solidFill>
                </a:endParaRPr>
              </a:p>
            </p:txBody>
          </p:sp>
        </mc:Choice>
        <mc:Fallback xmlns="">
          <p:sp>
            <p:nvSpPr>
              <p:cNvPr id="6" name="TextBox 5">
                <a:extLst>
                  <a:ext uri="{FF2B5EF4-FFF2-40B4-BE49-F238E27FC236}">
                    <a16:creationId xmlns:a16="http://schemas.microsoft.com/office/drawing/2014/main" id="{65B297E5-1376-B4D3-AA92-1A1ED87E354C}"/>
                  </a:ext>
                </a:extLst>
              </p:cNvPr>
              <p:cNvSpPr txBox="1">
                <a:spLocks noRot="1" noChangeAspect="1" noMove="1" noResize="1" noEditPoints="1" noAdjustHandles="1" noChangeArrowheads="1" noChangeShapeType="1" noTextEdit="1"/>
              </p:cNvSpPr>
              <p:nvPr/>
            </p:nvSpPr>
            <p:spPr>
              <a:xfrm>
                <a:off x="1419225" y="4273497"/>
                <a:ext cx="4848225" cy="660118"/>
              </a:xfrm>
              <a:prstGeom prst="rect">
                <a:avLst/>
              </a:prstGeom>
              <a:blipFill>
                <a:blip r:embed="rId4"/>
                <a:stretch>
                  <a:fillRect t="-377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0923239-B3A7-7A52-A86B-4D70649A43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935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057A-3335-EF81-75AC-C3442DC9ED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5627BE-2175-B677-B6F8-03288A7416FB}"/>
              </a:ext>
            </a:extLst>
          </p:cNvPr>
          <p:cNvSpPr>
            <a:spLocks noGrp="1"/>
          </p:cNvSpPr>
          <p:nvPr>
            <p:ph type="title"/>
          </p:nvPr>
        </p:nvSpPr>
        <p:spPr/>
        <p:txBody>
          <a:bodyPr/>
          <a:lstStyle/>
          <a:p>
            <a:r>
              <a:rPr lang="en-AU">
                <a:latin typeface="+mj-lt"/>
              </a:rPr>
              <a:t>Medicare levy (4) </a:t>
            </a:r>
          </a:p>
        </p:txBody>
      </p:sp>
      <p:sp>
        <p:nvSpPr>
          <p:cNvPr id="13" name="Text Placeholder 12">
            <a:extLst>
              <a:ext uri="{FF2B5EF4-FFF2-40B4-BE49-F238E27FC236}">
                <a16:creationId xmlns:a16="http://schemas.microsoft.com/office/drawing/2014/main" id="{840129EA-5A7A-E0AA-8EC1-C4BA618194FD}"/>
              </a:ext>
            </a:extLst>
          </p:cNvPr>
          <p:cNvSpPr>
            <a:spLocks noGrp="1"/>
          </p:cNvSpPr>
          <p:nvPr>
            <p:ph type="body" sz="quarter" idx="18"/>
          </p:nvPr>
        </p:nvSpPr>
        <p:spPr>
          <a:xfrm>
            <a:off x="360000" y="982520"/>
            <a:ext cx="11483998" cy="356423"/>
          </a:xfrm>
        </p:spPr>
        <p:txBody>
          <a:bodyPr/>
          <a:lstStyle/>
          <a:p>
            <a:r>
              <a:rPr lang="en-AU" dirty="0">
                <a:latin typeface="+mj-lt"/>
              </a:rPr>
              <a:t>Worked example </a:t>
            </a:r>
            <a:r>
              <a:rPr lang="en-AU" dirty="0"/>
              <a:t>– </a:t>
            </a:r>
            <a:r>
              <a:rPr lang="en-AU" dirty="0">
                <a:latin typeface="+mj-lt"/>
              </a:rPr>
              <a:t>self explanation prompts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3E3D6D9-4CFC-5E6F-B2EE-1FD0A06A5F1D}"/>
                  </a:ext>
                </a:extLst>
              </p:cNvPr>
              <p:cNvSpPr>
                <a:spLocks noGrp="1"/>
              </p:cNvSpPr>
              <p:nvPr>
                <p:ph type="body" sz="quarter" idx="17"/>
              </p:nvPr>
            </p:nvSpPr>
            <p:spPr/>
            <p:txBody>
              <a:bodyPr/>
              <a:lstStyle/>
              <a:p>
                <a:r>
                  <a:rPr lang="en-AU" dirty="0">
                    <a:latin typeface="+mn-lt"/>
                  </a:rPr>
                  <a:t>Pamela has a gross salary of </a:t>
                </a:r>
                <a14:m>
                  <m:oMath xmlns:m="http://schemas.openxmlformats.org/officeDocument/2006/math">
                    <m:r>
                      <a:rPr lang="en-AU" b="0" i="1" smtClean="0">
                        <a:latin typeface="Cambria Math" panose="02040503050406030204" pitchFamily="18" charset="0"/>
                      </a:rPr>
                      <m:t>$95 000</m:t>
                    </m:r>
                  </m:oMath>
                </a14:m>
                <a:r>
                  <a:rPr lang="en-AU" dirty="0">
                    <a:latin typeface="+mn-lt"/>
                  </a:rPr>
                  <a:t>. She has tax deductions of </a:t>
                </a:r>
                <a14:m>
                  <m:oMath xmlns:m="http://schemas.openxmlformats.org/officeDocument/2006/math">
                    <m:r>
                      <a:rPr lang="en-AU" b="0" i="1" smtClean="0">
                        <a:latin typeface="Cambria Math" panose="02040503050406030204" pitchFamily="18" charset="0"/>
                      </a:rPr>
                      <m:t>$1000</m:t>
                    </m:r>
                  </m:oMath>
                </a14:m>
                <a:r>
                  <a:rPr lang="en-AU" dirty="0">
                    <a:latin typeface="+mn-lt"/>
                  </a:rPr>
                  <a:t> for work-related travel and </a:t>
                </a:r>
                <a14:m>
                  <m:oMath xmlns:m="http://schemas.openxmlformats.org/officeDocument/2006/math">
                    <m:r>
                      <a:rPr lang="en-AU" b="0" i="1" smtClean="0">
                        <a:latin typeface="Cambria Math" panose="02040503050406030204" pitchFamily="18" charset="0"/>
                      </a:rPr>
                      <m:t>$250</m:t>
                    </m:r>
                  </m:oMath>
                </a14:m>
                <a:r>
                  <a:rPr lang="en-AU" dirty="0">
                    <a:latin typeface="+mn-lt"/>
                  </a:rPr>
                  <a:t> for home office supplies. The Medicare levy is calculated at </a:t>
                </a:r>
                <a14:m>
                  <m:oMath xmlns:m="http://schemas.openxmlformats.org/officeDocument/2006/math">
                    <m:r>
                      <a:rPr lang="en-AU" b="0" i="1" smtClean="0">
                        <a:latin typeface="Cambria Math" panose="02040503050406030204" pitchFamily="18" charset="0"/>
                      </a:rPr>
                      <m:t>2%</m:t>
                    </m:r>
                  </m:oMath>
                </a14:m>
                <a:r>
                  <a:rPr lang="en-AU" dirty="0">
                    <a:latin typeface="+mn-lt"/>
                  </a:rPr>
                  <a:t> of her taxable income. Calculate Pamela’s Medicare levy.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𝑇𝑎𝑥𝑎𝑏𝑙𝑒</m:t>
                      </m:r>
                      <m:r>
                        <a:rPr lang="en-AU" b="0" i="1" smtClean="0">
                          <a:latin typeface="Cambria Math" panose="02040503050406030204" pitchFamily="18" charset="0"/>
                        </a:rPr>
                        <m:t> </m:t>
                      </m:r>
                      <m:r>
                        <a:rPr lang="en-AU" b="0" i="1" smtClean="0">
                          <a:latin typeface="Cambria Math" panose="02040503050406030204" pitchFamily="18" charset="0"/>
                        </a:rPr>
                        <m:t>𝑖𝑛𝑐𝑜𝑚𝑒</m:t>
                      </m:r>
                      <m:r>
                        <a:rPr lang="en-AU" b="0" i="1" smtClean="0">
                          <a:latin typeface="Cambria Math" panose="02040503050406030204" pitchFamily="18" charset="0"/>
                        </a:rPr>
                        <m:t>=</m:t>
                      </m:r>
                      <m:r>
                        <a:rPr lang="en-AU" b="0" i="1" smtClean="0">
                          <a:latin typeface="Cambria Math" panose="02040503050406030204" pitchFamily="18" charset="0"/>
                        </a:rPr>
                        <m:t>𝑔𝑟𝑜𝑠𝑠</m:t>
                      </m:r>
                      <m:r>
                        <a:rPr lang="en-AU" b="0" i="1" smtClean="0">
                          <a:latin typeface="Cambria Math" panose="02040503050406030204" pitchFamily="18" charset="0"/>
                        </a:rPr>
                        <m:t> </m:t>
                      </m:r>
                      <m:r>
                        <a:rPr lang="en-AU" b="0" i="1" smtClean="0">
                          <a:latin typeface="Cambria Math" panose="02040503050406030204" pitchFamily="18" charset="0"/>
                        </a:rPr>
                        <m:t>𝑖𝑛𝑐𝑜𝑚𝑒</m:t>
                      </m:r>
                      <m:r>
                        <a:rPr lang="en-AU" b="0" i="1" smtClean="0">
                          <a:latin typeface="Cambria Math" panose="02040503050406030204" pitchFamily="18" charset="0"/>
                        </a:rPr>
                        <m:t> −</m:t>
                      </m:r>
                      <m:r>
                        <a:rPr lang="en-AU" b="0" i="1" smtClean="0">
                          <a:latin typeface="Cambria Math" panose="02040503050406030204" pitchFamily="18" charset="0"/>
                        </a:rPr>
                        <m:t>𝑡𝑎𝑥</m:t>
                      </m:r>
                      <m:r>
                        <a:rPr lang="en-AU" b="0" i="1" smtClean="0">
                          <a:latin typeface="Cambria Math" panose="02040503050406030204" pitchFamily="18" charset="0"/>
                        </a:rPr>
                        <m:t> </m:t>
                      </m:r>
                      <m:r>
                        <a:rPr lang="en-AU" b="0" i="1" smtClean="0">
                          <a:latin typeface="Cambria Math" panose="02040503050406030204" pitchFamily="18" charset="0"/>
                        </a:rPr>
                        <m:t>𝑑𝑒𝑑𝑢𝑐𝑡𝑖𝑜𝑛𝑠</m:t>
                      </m:r>
                    </m:oMath>
                  </m:oMathPara>
                </a14:m>
                <a:endParaRPr lang="en-AU" b="0" dirty="0">
                  <a:latin typeface="+mn-lt"/>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𝑇𝑎𝑥𝑎𝑏𝑙𝑒</m:t>
                      </m:r>
                      <m:r>
                        <a:rPr lang="en-AU" b="0" i="1" smtClean="0">
                          <a:latin typeface="Cambria Math" panose="02040503050406030204" pitchFamily="18" charset="0"/>
                        </a:rPr>
                        <m:t> </m:t>
                      </m:r>
                      <m:r>
                        <a:rPr lang="en-AU" b="0" i="1" smtClean="0">
                          <a:latin typeface="Cambria Math" panose="02040503050406030204" pitchFamily="18" charset="0"/>
                        </a:rPr>
                        <m:t>𝑖𝑛𝑐𝑜𝑚𝑒</m:t>
                      </m:r>
                      <m:r>
                        <m:rPr>
                          <m:aln/>
                        </m:rPr>
                        <a:rPr lang="en-AU" b="0" i="1" smtClean="0">
                          <a:latin typeface="Cambria Math" panose="02040503050406030204" pitchFamily="18" charset="0"/>
                        </a:rPr>
                        <m:t>=</m:t>
                      </m:r>
                      <m:r>
                        <a:rPr lang="en-AU" b="0" i="1" smtClean="0">
                          <a:latin typeface="Cambria Math" panose="02040503050406030204" pitchFamily="18" charset="0"/>
                        </a:rPr>
                        <m:t>95 000 −1000 −250</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93 750</m:t>
                      </m:r>
                    </m:oMath>
                    <m:oMath xmlns:m="http://schemas.openxmlformats.org/officeDocument/2006/math">
                      <m:r>
                        <a:rPr lang="en-AU" b="0" i="1" smtClean="0">
                          <a:latin typeface="Cambria Math" panose="02040503050406030204" pitchFamily="18" charset="0"/>
                        </a:rPr>
                        <m:t>𝑀𝑒𝑑𝑖𝑐𝑎𝑟𝑒</m:t>
                      </m:r>
                      <m:r>
                        <a:rPr lang="en-AU" b="0" i="1" smtClean="0">
                          <a:latin typeface="Cambria Math" panose="02040503050406030204" pitchFamily="18" charset="0"/>
                        </a:rPr>
                        <m:t> </m:t>
                      </m:r>
                      <m:r>
                        <a:rPr lang="en-AU" b="0" i="1" smtClean="0">
                          <a:latin typeface="Cambria Math" panose="02040503050406030204" pitchFamily="18" charset="0"/>
                        </a:rPr>
                        <m:t>𝑙𝑒𝑣𝑦</m:t>
                      </m:r>
                      <m:r>
                        <m:rPr>
                          <m:aln/>
                        </m:rPr>
                        <a:rPr lang="en-AU" b="0" i="1" smtClean="0">
                          <a:latin typeface="Cambria Math" panose="02040503050406030204" pitchFamily="18" charset="0"/>
                        </a:rPr>
                        <m:t>=</m:t>
                      </m:r>
                      <m:r>
                        <a:rPr lang="en-AU" b="0" i="1" smtClean="0">
                          <a:latin typeface="Cambria Math" panose="02040503050406030204" pitchFamily="18" charset="0"/>
                        </a:rPr>
                        <m:t>2% </m:t>
                      </m:r>
                      <m:r>
                        <a:rPr lang="en-AU" b="0" i="1" smtClean="0">
                          <a:latin typeface="Cambria Math" panose="02040503050406030204" pitchFamily="18" charset="0"/>
                        </a:rPr>
                        <m:t>𝑜𝑓</m:t>
                      </m:r>
                      <m:r>
                        <a:rPr lang="en-AU" b="0" i="1" smtClean="0">
                          <a:latin typeface="Cambria Math" panose="02040503050406030204" pitchFamily="18" charset="0"/>
                        </a:rPr>
                        <m:t> </m:t>
                      </m:r>
                      <m:r>
                        <a:rPr lang="en-AU" b="0" i="1" smtClean="0">
                          <a:latin typeface="Cambria Math" panose="02040503050406030204" pitchFamily="18" charset="0"/>
                        </a:rPr>
                        <m:t>𝑡𝑎𝑥𝑎𝑏𝑙𝑒</m:t>
                      </m:r>
                      <m:r>
                        <a:rPr lang="en-AU" b="0" i="1" smtClean="0">
                          <a:latin typeface="Cambria Math" panose="02040503050406030204" pitchFamily="18" charset="0"/>
                        </a:rPr>
                        <m:t> </m:t>
                      </m:r>
                      <m:r>
                        <a:rPr lang="en-AU" b="0" i="1" smtClean="0">
                          <a:latin typeface="Cambria Math" panose="02040503050406030204" pitchFamily="18" charset="0"/>
                        </a:rPr>
                        <m:t>𝑖𝑛𝑐𝑜𝑚𝑒</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93 750×2%</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$1 875</m:t>
                      </m:r>
                    </m:oMath>
                  </m:oMathPara>
                </a14:m>
                <a:endParaRPr lang="en-AU" b="0" dirty="0">
                  <a:latin typeface="+mn-lt"/>
                </a:endParaRPr>
              </a:p>
            </p:txBody>
          </p:sp>
        </mc:Choice>
        <mc:Fallback xmlns="">
          <p:sp>
            <p:nvSpPr>
              <p:cNvPr id="12" name="Text Placeholder 11">
                <a:extLst>
                  <a:ext uri="{FF2B5EF4-FFF2-40B4-BE49-F238E27FC236}">
                    <a16:creationId xmlns:a16="http://schemas.microsoft.com/office/drawing/2014/main" id="{63E3D6D9-4CFC-5E6F-B2EE-1FD0A06A5F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6" r="-1105"/>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11190E54-322A-9C6D-9D64-2601E859AC91}"/>
              </a:ext>
            </a:extLst>
          </p:cNvPr>
          <p:cNvSpPr/>
          <p:nvPr/>
        </p:nvSpPr>
        <p:spPr>
          <a:xfrm>
            <a:off x="347999" y="3429000"/>
            <a:ext cx="2346339" cy="982456"/>
          </a:xfrm>
          <a:prstGeom prst="wedgeRoundRectCallout">
            <a:avLst>
              <a:gd name="adj1" fmla="val 68074"/>
              <a:gd name="adj2" fmla="val -543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are we subtracting the tax deductions?</a:t>
            </a:r>
          </a:p>
        </p:txBody>
      </p:sp>
      <p:sp>
        <p:nvSpPr>
          <p:cNvPr id="8" name="Speech Bubble: Rectangle with Corners Rounded 7">
            <a:extLst>
              <a:ext uri="{FF2B5EF4-FFF2-40B4-BE49-F238E27FC236}">
                <a16:creationId xmlns:a16="http://schemas.microsoft.com/office/drawing/2014/main" id="{0FF8FF08-362B-F511-CCB3-FC2FC12C987C}"/>
              </a:ext>
            </a:extLst>
          </p:cNvPr>
          <p:cNvSpPr/>
          <p:nvPr/>
        </p:nvSpPr>
        <p:spPr>
          <a:xfrm>
            <a:off x="9072027" y="3651201"/>
            <a:ext cx="2850074" cy="1493172"/>
          </a:xfrm>
          <a:prstGeom prst="wedgeRoundRectCallout">
            <a:avLst>
              <a:gd name="adj1" fmla="val -77459"/>
              <a:gd name="adj2" fmla="val 22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How do Pamela’s deductions impact the amount of Medicare levy she has to pay?</a:t>
            </a:r>
          </a:p>
        </p:txBody>
      </p:sp>
      <p:sp>
        <p:nvSpPr>
          <p:cNvPr id="6" name="Speech Bubble: Rectangle with Corners Rounded 5">
            <a:extLst>
              <a:ext uri="{FF2B5EF4-FFF2-40B4-BE49-F238E27FC236}">
                <a16:creationId xmlns:a16="http://schemas.microsoft.com/office/drawing/2014/main" id="{D6B3099D-6D12-3660-9CAA-85D24BFD1ABA}"/>
              </a:ext>
            </a:extLst>
          </p:cNvPr>
          <p:cNvSpPr/>
          <p:nvPr/>
        </p:nvSpPr>
        <p:spPr>
          <a:xfrm>
            <a:off x="8195727" y="5290914"/>
            <a:ext cx="2850074" cy="1493172"/>
          </a:xfrm>
          <a:prstGeom prst="wedgeRoundRectCallout">
            <a:avLst>
              <a:gd name="adj1" fmla="val -76122"/>
              <a:gd name="adj2" fmla="val -467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Why does multiplying by a percentage give us the correct value?</a:t>
            </a:r>
          </a:p>
        </p:txBody>
      </p:sp>
      <p:sp>
        <p:nvSpPr>
          <p:cNvPr id="3" name="Slide Number Placeholder 2">
            <a:extLst>
              <a:ext uri="{FF2B5EF4-FFF2-40B4-BE49-F238E27FC236}">
                <a16:creationId xmlns:a16="http://schemas.microsoft.com/office/drawing/2014/main" id="{6FDE8D3D-C658-FB23-B9CF-D9B5FDBB3E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2531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560F-523E-1C2D-61BE-104F281857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E56A0C-B679-D822-E9FF-639171CC7D76}"/>
              </a:ext>
            </a:extLst>
          </p:cNvPr>
          <p:cNvSpPr>
            <a:spLocks noGrp="1"/>
          </p:cNvSpPr>
          <p:nvPr>
            <p:ph type="title"/>
          </p:nvPr>
        </p:nvSpPr>
        <p:spPr/>
        <p:txBody>
          <a:bodyPr/>
          <a:lstStyle/>
          <a:p>
            <a:r>
              <a:rPr lang="en-AU">
                <a:latin typeface="+mj-lt"/>
              </a:rPr>
              <a:t>Medicare levy (5) </a:t>
            </a:r>
          </a:p>
        </p:txBody>
      </p:sp>
      <p:sp>
        <p:nvSpPr>
          <p:cNvPr id="13" name="Text Placeholder 12">
            <a:extLst>
              <a:ext uri="{FF2B5EF4-FFF2-40B4-BE49-F238E27FC236}">
                <a16:creationId xmlns:a16="http://schemas.microsoft.com/office/drawing/2014/main" id="{F4D069D9-EC1A-7595-BDF2-C96F2FF76349}"/>
              </a:ext>
            </a:extLst>
          </p:cNvPr>
          <p:cNvSpPr>
            <a:spLocks noGrp="1"/>
          </p:cNvSpPr>
          <p:nvPr>
            <p:ph type="body" sz="quarter" idx="18"/>
          </p:nvPr>
        </p:nvSpPr>
        <p:spPr>
          <a:xfrm>
            <a:off x="360000" y="982520"/>
            <a:ext cx="11483998" cy="356423"/>
          </a:xfrm>
        </p:spPr>
        <p:txBody>
          <a:bodyPr/>
          <a:lstStyle/>
          <a:p>
            <a:r>
              <a:rPr lang="en-AU" dirty="0">
                <a:latin typeface="+mj-lt"/>
              </a:rPr>
              <a:t>Your turn</a:t>
            </a:r>
            <a:r>
              <a:rPr lang="en-AU" dirty="0"/>
              <a:t> – </a:t>
            </a:r>
            <a:r>
              <a:rPr lang="en-AU" dirty="0">
                <a:latin typeface="+mj-lt"/>
              </a:rPr>
              <a:t>solution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0623B59-4001-964F-718A-9E7D0C30691B}"/>
                  </a:ext>
                </a:extLst>
              </p:cNvPr>
              <p:cNvSpPr>
                <a:spLocks noGrp="1"/>
              </p:cNvSpPr>
              <p:nvPr>
                <p:ph type="body" sz="quarter" idx="17"/>
              </p:nvPr>
            </p:nvSpPr>
            <p:spPr/>
            <p:txBody>
              <a:bodyPr/>
              <a:lstStyle/>
              <a:p>
                <a:r>
                  <a:rPr lang="en-AU" dirty="0">
                    <a:latin typeface="+mn-lt"/>
                  </a:rPr>
                  <a:t>Greg has a gross salary of </a:t>
                </a:r>
                <a14:m>
                  <m:oMath xmlns:m="http://schemas.openxmlformats.org/officeDocument/2006/math">
                    <m:r>
                      <a:rPr lang="en-AU" b="0" i="1" smtClean="0">
                        <a:latin typeface="Cambria Math" panose="02040503050406030204" pitchFamily="18" charset="0"/>
                      </a:rPr>
                      <m:t>$115 000</m:t>
                    </m:r>
                  </m:oMath>
                </a14:m>
                <a:r>
                  <a:rPr lang="en-AU" dirty="0">
                    <a:latin typeface="+mn-lt"/>
                  </a:rPr>
                  <a:t>. He has tax deductions of </a:t>
                </a:r>
                <a14:m>
                  <m:oMath xmlns:m="http://schemas.openxmlformats.org/officeDocument/2006/math">
                    <m:r>
                      <a:rPr lang="en-AU" b="0" i="1" smtClean="0">
                        <a:latin typeface="Cambria Math" panose="02040503050406030204" pitchFamily="18" charset="0"/>
                      </a:rPr>
                      <m:t>$2500</m:t>
                    </m:r>
                  </m:oMath>
                </a14:m>
                <a:r>
                  <a:rPr lang="en-AU" dirty="0">
                    <a:latin typeface="+mn-lt"/>
                  </a:rPr>
                  <a:t> for work tools, </a:t>
                </a:r>
                <a14:m>
                  <m:oMath xmlns:m="http://schemas.openxmlformats.org/officeDocument/2006/math">
                    <m:r>
                      <a:rPr lang="en-AU" b="0" i="1" smtClean="0">
                        <a:latin typeface="Cambria Math" panose="02040503050406030204" pitchFamily="18" charset="0"/>
                      </a:rPr>
                      <m:t>$500</m:t>
                    </m:r>
                  </m:oMath>
                </a14:m>
                <a:r>
                  <a:rPr lang="en-AU" dirty="0">
                    <a:latin typeface="+mn-lt"/>
                  </a:rPr>
                  <a:t> for work uniforms and </a:t>
                </a:r>
                <a14:m>
                  <m:oMath xmlns:m="http://schemas.openxmlformats.org/officeDocument/2006/math">
                    <m:r>
                      <a:rPr lang="en-AU" b="0" i="1" smtClean="0">
                        <a:latin typeface="Cambria Math" panose="02040503050406030204" pitchFamily="18" charset="0"/>
                      </a:rPr>
                      <m:t>$1000 </m:t>
                    </m:r>
                  </m:oMath>
                </a14:m>
                <a:r>
                  <a:rPr lang="en-AU" dirty="0">
                    <a:latin typeface="+mn-lt"/>
                  </a:rPr>
                  <a:t>for union fees. The Medicare levy is calculated at </a:t>
                </a:r>
                <a14:m>
                  <m:oMath xmlns:m="http://schemas.openxmlformats.org/officeDocument/2006/math">
                    <m:r>
                      <a:rPr lang="en-AU" b="0" i="1" smtClean="0">
                        <a:latin typeface="Cambria Math" panose="02040503050406030204" pitchFamily="18" charset="0"/>
                      </a:rPr>
                      <m:t>2%</m:t>
                    </m:r>
                  </m:oMath>
                </a14:m>
                <a:r>
                  <a:rPr lang="en-AU" dirty="0">
                    <a:latin typeface="+mn-lt"/>
                  </a:rPr>
                  <a:t> of his taxable income. Calculate Greg’s Medicare levy.</a:t>
                </a:r>
              </a:p>
              <a:p>
                <a:br>
                  <a:rPr lang="en-AU" b="0" dirty="0">
                    <a:latin typeface="+mn-lt"/>
                  </a:rPr>
                </a:br>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40623B59-4001-964F-718A-9E7D0C30691B}"/>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EBDDA5-A961-94BA-9CC7-57E5E947CC27}"/>
                  </a:ext>
                </a:extLst>
              </p:cNvPr>
              <p:cNvSpPr txBox="1"/>
              <p:nvPr/>
            </p:nvSpPr>
            <p:spPr>
              <a:xfrm>
                <a:off x="2525486" y="3423058"/>
                <a:ext cx="6688183" cy="1410656"/>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𝑇𝑎𝑥𝑎𝑏𝑙𝑒</m:t>
                      </m:r>
                      <m:r>
                        <a:rPr lang="en-AU" sz="2000" b="0" i="1" smtClean="0">
                          <a:latin typeface="Cambria Math" panose="02040503050406030204" pitchFamily="18" charset="0"/>
                        </a:rPr>
                        <m:t> </m:t>
                      </m:r>
                      <m:r>
                        <a:rPr lang="en-AU" sz="2000" b="0" i="1" smtClean="0">
                          <a:latin typeface="Cambria Math" panose="02040503050406030204" pitchFamily="18" charset="0"/>
                        </a:rPr>
                        <m:t>𝑖𝑛𝑐𝑜𝑚𝑒</m:t>
                      </m:r>
                      <m:r>
                        <m:rPr>
                          <m:aln/>
                        </m:rPr>
                        <a:rPr lang="en-AU" sz="2000" b="0" i="1" smtClean="0">
                          <a:latin typeface="Cambria Math" panose="02040503050406030204" pitchFamily="18" charset="0"/>
                        </a:rPr>
                        <m:t>=</m:t>
                      </m:r>
                      <m:r>
                        <a:rPr lang="en-AU" sz="2000" b="0" i="1" smtClean="0">
                          <a:latin typeface="Cambria Math" panose="02040503050406030204" pitchFamily="18" charset="0"/>
                        </a:rPr>
                        <m:t>𝑔𝑟𝑜𝑠𝑠</m:t>
                      </m:r>
                      <m:r>
                        <a:rPr lang="en-AU" sz="2000" b="0" i="1" smtClean="0">
                          <a:latin typeface="Cambria Math" panose="02040503050406030204" pitchFamily="18" charset="0"/>
                        </a:rPr>
                        <m:t> </m:t>
                      </m:r>
                      <m:r>
                        <a:rPr lang="en-AU" sz="2000" b="0" i="1" smtClean="0">
                          <a:latin typeface="Cambria Math" panose="02040503050406030204" pitchFamily="18" charset="0"/>
                        </a:rPr>
                        <m:t>𝑖𝑛𝑐𝑜𝑚𝑒</m:t>
                      </m:r>
                      <m:r>
                        <a:rPr lang="en-AU" sz="2000" b="0" i="1" smtClean="0">
                          <a:latin typeface="Cambria Math" panose="02040503050406030204" pitchFamily="18" charset="0"/>
                        </a:rPr>
                        <m:t> −</m:t>
                      </m:r>
                      <m:r>
                        <a:rPr lang="en-AU" sz="2000" b="0" i="1" smtClean="0">
                          <a:latin typeface="Cambria Math" panose="02040503050406030204" pitchFamily="18" charset="0"/>
                        </a:rPr>
                        <m:t>𝑡𝑎𝑥</m:t>
                      </m:r>
                      <m:r>
                        <a:rPr lang="en-AU" sz="2000" b="0" i="1" smtClean="0">
                          <a:latin typeface="Cambria Math" panose="02040503050406030204" pitchFamily="18" charset="0"/>
                        </a:rPr>
                        <m:t> </m:t>
                      </m:r>
                      <m:r>
                        <a:rPr lang="en-AU" sz="2000" b="0" i="1" smtClean="0">
                          <a:latin typeface="Cambria Math" panose="02040503050406030204" pitchFamily="18" charset="0"/>
                        </a:rPr>
                        <m:t>𝑑𝑒𝑑𝑢𝑐𝑡𝑖𝑜𝑛𝑠</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115 000 −2500 −500 −1000</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111 000</m:t>
                      </m:r>
                    </m:oMath>
                  </m:oMathPara>
                </a14:m>
                <a:br>
                  <a:rPr lang="en-AU" sz="1600" b="0" dirty="0">
                    <a:latin typeface="+mn-lt"/>
                  </a:rPr>
                </a:br>
                <a:endParaRPr lang="en-AU" sz="1800" dirty="0"/>
              </a:p>
            </p:txBody>
          </p:sp>
        </mc:Choice>
        <mc:Fallback xmlns="">
          <p:sp>
            <p:nvSpPr>
              <p:cNvPr id="5" name="TextBox 4">
                <a:extLst>
                  <a:ext uri="{FF2B5EF4-FFF2-40B4-BE49-F238E27FC236}">
                    <a16:creationId xmlns:a16="http://schemas.microsoft.com/office/drawing/2014/main" id="{08EBDDA5-A961-94BA-9CC7-57E5E947CC27}"/>
                  </a:ext>
                </a:extLst>
              </p:cNvPr>
              <p:cNvSpPr txBox="1">
                <a:spLocks noRot="1" noChangeAspect="1" noMove="1" noResize="1" noEditPoints="1" noAdjustHandles="1" noChangeArrowheads="1" noChangeShapeType="1" noTextEdit="1"/>
              </p:cNvSpPr>
              <p:nvPr/>
            </p:nvSpPr>
            <p:spPr>
              <a:xfrm>
                <a:off x="2525486" y="3423058"/>
                <a:ext cx="6688183" cy="1410656"/>
              </a:xfrm>
              <a:prstGeom prst="rect">
                <a:avLst/>
              </a:prstGeom>
              <a:blipFill>
                <a:blip r:embed="rId4"/>
                <a:stretch>
                  <a:fillRect b="-2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2D329E-0CEE-F8F5-5686-3B21CED4E426}"/>
                  </a:ext>
                </a:extLst>
              </p:cNvPr>
              <p:cNvSpPr txBox="1"/>
              <p:nvPr/>
            </p:nvSpPr>
            <p:spPr>
              <a:xfrm>
                <a:off x="3189814" y="4833714"/>
                <a:ext cx="4476116" cy="1682286"/>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𝑀𝑒𝑑𝑖𝑐𝑎𝑟𝑒</m:t>
                      </m:r>
                      <m:r>
                        <a:rPr lang="en-AU" sz="2000" b="0" i="1" smtClean="0">
                          <a:latin typeface="Cambria Math" panose="02040503050406030204" pitchFamily="18" charset="0"/>
                        </a:rPr>
                        <m:t> </m:t>
                      </m:r>
                      <m:r>
                        <a:rPr lang="en-AU" sz="2000" b="0" i="1" smtClean="0">
                          <a:latin typeface="Cambria Math" panose="02040503050406030204" pitchFamily="18" charset="0"/>
                        </a:rPr>
                        <m:t>𝑙𝑒𝑣𝑦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2% </m:t>
                      </m:r>
                      <m:r>
                        <a:rPr lang="en-AU" sz="2000" b="0" i="1" smtClean="0">
                          <a:latin typeface="Cambria Math" panose="02040503050406030204" pitchFamily="18" charset="0"/>
                        </a:rPr>
                        <m:t>𝑜𝑓</m:t>
                      </m:r>
                      <m:r>
                        <a:rPr lang="en-AU" sz="2000" b="0" i="1" smtClean="0">
                          <a:latin typeface="Cambria Math" panose="02040503050406030204" pitchFamily="18" charset="0"/>
                        </a:rPr>
                        <m:t> </m:t>
                      </m:r>
                      <m:r>
                        <a:rPr lang="en-AU" sz="2000" b="0" i="1" smtClean="0">
                          <a:latin typeface="Cambria Math" panose="02040503050406030204" pitchFamily="18" charset="0"/>
                        </a:rPr>
                        <m:t>𝑡𝑎𝑥𝑎𝑏𝑙𝑒</m:t>
                      </m:r>
                      <m:r>
                        <a:rPr lang="en-AU" sz="2000" b="0" i="1" smtClean="0">
                          <a:latin typeface="Cambria Math" panose="02040503050406030204" pitchFamily="18" charset="0"/>
                        </a:rPr>
                        <m:t> </m:t>
                      </m:r>
                      <m:r>
                        <a:rPr lang="en-AU" sz="2000" b="0" i="1" smtClean="0">
                          <a:latin typeface="Cambria Math" panose="02040503050406030204" pitchFamily="18" charset="0"/>
                        </a:rPr>
                        <m:t>𝑖𝑛𝑐𝑜𝑚𝑒</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111 000×2%</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$2 220</m:t>
                      </m:r>
                    </m:oMath>
                  </m:oMathPara>
                </a14:m>
                <a:endParaRPr lang="en-AU" sz="2000" b="0" dirty="0"/>
              </a:p>
            </p:txBody>
          </p:sp>
        </mc:Choice>
        <mc:Fallback xmlns="">
          <p:sp>
            <p:nvSpPr>
              <p:cNvPr id="6" name="TextBox 5">
                <a:extLst>
                  <a:ext uri="{FF2B5EF4-FFF2-40B4-BE49-F238E27FC236}">
                    <a16:creationId xmlns:a16="http://schemas.microsoft.com/office/drawing/2014/main" id="{1D2D329E-0CEE-F8F5-5686-3B21CED4E426}"/>
                  </a:ext>
                </a:extLst>
              </p:cNvPr>
              <p:cNvSpPr txBox="1">
                <a:spLocks noRot="1" noChangeAspect="1" noMove="1" noResize="1" noEditPoints="1" noAdjustHandles="1" noChangeArrowheads="1" noChangeShapeType="1" noTextEdit="1"/>
              </p:cNvSpPr>
              <p:nvPr/>
            </p:nvSpPr>
            <p:spPr>
              <a:xfrm>
                <a:off x="3189814" y="4833714"/>
                <a:ext cx="4476116" cy="1682286"/>
              </a:xfrm>
              <a:prstGeom prst="rect">
                <a:avLst/>
              </a:prstGeom>
              <a:blipFill>
                <a:blip r:embed="rId5"/>
                <a:stretch>
                  <a:fillRect l="-1983" r="-170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40BBB4A-F024-AADB-E016-BA97685FD0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3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542D-29DE-4B7A-D4B4-F589D7A1BE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9C94D4-7FBC-BAA5-144C-2F831D1B3397}"/>
              </a:ext>
            </a:extLst>
          </p:cNvPr>
          <p:cNvSpPr>
            <a:spLocks noGrp="1"/>
          </p:cNvSpPr>
          <p:nvPr>
            <p:ph type="title"/>
          </p:nvPr>
        </p:nvSpPr>
        <p:spPr/>
        <p:txBody>
          <a:bodyPr/>
          <a:lstStyle/>
          <a:p>
            <a:r>
              <a:rPr lang="en-AU">
                <a:latin typeface="+mj-lt"/>
              </a:rPr>
              <a:t>Medicare levy and income tax (1)</a:t>
            </a:r>
          </a:p>
        </p:txBody>
      </p:sp>
      <p:sp>
        <p:nvSpPr>
          <p:cNvPr id="13" name="Text Placeholder 12">
            <a:extLst>
              <a:ext uri="{FF2B5EF4-FFF2-40B4-BE49-F238E27FC236}">
                <a16:creationId xmlns:a16="http://schemas.microsoft.com/office/drawing/2014/main" id="{773300B2-6CFB-D537-1144-A2A44490C5DD}"/>
              </a:ext>
            </a:extLst>
          </p:cNvPr>
          <p:cNvSpPr>
            <a:spLocks noGrp="1"/>
          </p:cNvSpPr>
          <p:nvPr>
            <p:ph type="body" sz="quarter" idx="18"/>
          </p:nvPr>
        </p:nvSpPr>
        <p:spPr>
          <a:xfrm>
            <a:off x="360000" y="982520"/>
            <a:ext cx="11483998" cy="356423"/>
          </a:xfrm>
        </p:spPr>
        <p:txBody>
          <a:bodyPr/>
          <a:lstStyle/>
          <a:p>
            <a:r>
              <a:rPr lang="en-AU">
                <a:latin typeface="+mj-lt"/>
              </a:rPr>
              <a:t>HSC-style question</a:t>
            </a:r>
          </a:p>
        </p:txBody>
      </p:sp>
      <p:graphicFrame>
        <p:nvGraphicFramePr>
          <p:cNvPr id="2" name="Table 1" descr="A tax table which indicates, in columns, taxable income and tax payable on this income respectively. ">
            <a:extLst>
              <a:ext uri="{FF2B5EF4-FFF2-40B4-BE49-F238E27FC236}">
                <a16:creationId xmlns:a16="http://schemas.microsoft.com/office/drawing/2014/main" id="{11429B53-EDB4-2855-014A-106D274A6D92}"/>
              </a:ext>
            </a:extLst>
          </p:cNvPr>
          <p:cNvGraphicFramePr>
            <a:graphicFrameLocks noGrp="1"/>
          </p:cNvGraphicFramePr>
          <p:nvPr>
            <p:extLst>
              <p:ext uri="{D42A27DB-BD31-4B8C-83A1-F6EECF244321}">
                <p14:modId xmlns:p14="http://schemas.microsoft.com/office/powerpoint/2010/main" val="2264912335"/>
              </p:ext>
            </p:extLst>
          </p:nvPr>
        </p:nvGraphicFramePr>
        <p:xfrm>
          <a:off x="1556315" y="2022565"/>
          <a:ext cx="8128000" cy="2225040"/>
        </p:xfrm>
        <a:graphic>
          <a:graphicData uri="http://schemas.openxmlformats.org/drawingml/2006/table">
            <a:tbl>
              <a:tblPr firstRow="1" bandRow="1">
                <a:tableStyleId>{2D5ABB26-0587-4C30-8999-92F81FD0307C}</a:tableStyleId>
              </a:tblPr>
              <a:tblGrid>
                <a:gridCol w="2580257">
                  <a:extLst>
                    <a:ext uri="{9D8B030D-6E8A-4147-A177-3AD203B41FA5}">
                      <a16:colId xmlns:a16="http://schemas.microsoft.com/office/drawing/2014/main" val="2409786726"/>
                    </a:ext>
                  </a:extLst>
                </a:gridCol>
                <a:gridCol w="5547743">
                  <a:extLst>
                    <a:ext uri="{9D8B030D-6E8A-4147-A177-3AD203B41FA5}">
                      <a16:colId xmlns:a16="http://schemas.microsoft.com/office/drawing/2014/main" val="3502995462"/>
                    </a:ext>
                  </a:extLst>
                </a:gridCol>
              </a:tblGrid>
              <a:tr h="370840">
                <a:tc>
                  <a:txBody>
                    <a:bodyPr/>
                    <a:lstStyle/>
                    <a:p>
                      <a:r>
                        <a:rPr lang="en-AU"/>
                        <a:t>Taxable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Tax payable on this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808241"/>
                  </a:ext>
                </a:extLst>
              </a:tr>
              <a:tr h="370840">
                <a:tc>
                  <a:txBody>
                    <a:bodyPr/>
                    <a:lstStyle/>
                    <a:p>
                      <a:r>
                        <a:rPr lang="en-AU"/>
                        <a:t>0 – $18 200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891744"/>
                  </a:ext>
                </a:extLst>
              </a:tr>
              <a:tr h="370840">
                <a:tc>
                  <a:txBody>
                    <a:bodyPr/>
                    <a:lstStyle/>
                    <a:p>
                      <a:r>
                        <a:rPr lang="en-AU"/>
                        <a:t>$18 201 – $45 000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16 cents for each $1 over $ 18 200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094424"/>
                  </a:ext>
                </a:extLst>
              </a:tr>
              <a:tr h="370840">
                <a:tc>
                  <a:txBody>
                    <a:bodyPr/>
                    <a:lstStyle/>
                    <a:p>
                      <a:r>
                        <a:rPr lang="en-AU"/>
                        <a:t>$45 001 – $135 000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$4 288 plus 30 cents for each $1 over 45 000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990612"/>
                  </a:ext>
                </a:extLst>
              </a:tr>
              <a:tr h="370840">
                <a:tc>
                  <a:txBody>
                    <a:bodyPr/>
                    <a:lstStyle/>
                    <a:p>
                      <a:r>
                        <a:rPr lang="en-AU"/>
                        <a:t>$135 001 – $190 000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$31 288 plus 37 cents for each $1 over $135 000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804586"/>
                  </a:ext>
                </a:extLst>
              </a:tr>
              <a:tr h="370840">
                <a:tc>
                  <a:txBody>
                    <a:bodyPr/>
                    <a:lstStyle/>
                    <a:p>
                      <a:r>
                        <a:rPr lang="en-AU"/>
                        <a:t>$190 001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$51 638 plus 45 cents for each $1 over $190 000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106042"/>
                  </a:ext>
                </a:extLst>
              </a:tr>
            </a:tbl>
          </a:graphicData>
        </a:graphic>
      </p:graphicFrame>
      <p:sp>
        <p:nvSpPr>
          <p:cNvPr id="7" name="Rectangle 6">
            <a:extLst>
              <a:ext uri="{FF2B5EF4-FFF2-40B4-BE49-F238E27FC236}">
                <a16:creationId xmlns:a16="http://schemas.microsoft.com/office/drawing/2014/main" id="{5C0ACC33-067F-BF77-991E-081A7E180344}"/>
              </a:ext>
              <a:ext uri="{C183D7F6-B498-43B3-948B-1728B52AA6E4}">
                <adec:decorative xmlns:adec="http://schemas.microsoft.com/office/drawing/2017/decorative" val="1"/>
              </a:ext>
            </a:extLst>
          </p:cNvPr>
          <p:cNvSpPr/>
          <p:nvPr/>
        </p:nvSpPr>
        <p:spPr>
          <a:xfrm>
            <a:off x="1534886" y="4365171"/>
            <a:ext cx="3233057"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2F8411AE-1B8B-A536-AD74-0955ED2DEEC6}"/>
              </a:ext>
              <a:ext uri="{C183D7F6-B498-43B3-948B-1728B52AA6E4}">
                <adec:decorative xmlns:adec="http://schemas.microsoft.com/office/drawing/2017/decorative" val="1"/>
              </a:ext>
            </a:extLst>
          </p:cNvPr>
          <p:cNvSpPr/>
          <p:nvPr/>
        </p:nvSpPr>
        <p:spPr>
          <a:xfrm>
            <a:off x="5693203" y="4365171"/>
            <a:ext cx="3511806"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67E97FDE-D91E-2538-6D59-5FCDE53380FC}"/>
              </a:ext>
              <a:ext uri="{C183D7F6-B498-43B3-948B-1728B52AA6E4}">
                <adec:decorative xmlns:adec="http://schemas.microsoft.com/office/drawing/2017/decorative" val="1"/>
              </a:ext>
            </a:extLst>
          </p:cNvPr>
          <p:cNvSpPr/>
          <p:nvPr/>
        </p:nvSpPr>
        <p:spPr>
          <a:xfrm>
            <a:off x="1904104" y="4789987"/>
            <a:ext cx="602428"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40E657C-8AA4-65D6-8951-094C1AFFF336}"/>
              </a:ext>
              <a:ext uri="{C183D7F6-B498-43B3-948B-1728B52AA6E4}">
                <adec:decorative xmlns:adec="http://schemas.microsoft.com/office/drawing/2017/decorative" val="1"/>
              </a:ext>
            </a:extLst>
          </p:cNvPr>
          <p:cNvSpPr/>
          <p:nvPr/>
        </p:nvSpPr>
        <p:spPr>
          <a:xfrm>
            <a:off x="7367737" y="4797045"/>
            <a:ext cx="4187744"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31B20033-3645-4F52-1596-44A78F5C455B}"/>
              </a:ext>
              <a:ext uri="{C183D7F6-B498-43B3-948B-1728B52AA6E4}">
                <adec:decorative xmlns:adec="http://schemas.microsoft.com/office/drawing/2017/decorative" val="1"/>
              </a:ext>
            </a:extLst>
          </p:cNvPr>
          <p:cNvSpPr/>
          <p:nvPr/>
        </p:nvSpPr>
        <p:spPr>
          <a:xfrm>
            <a:off x="354000" y="5223329"/>
            <a:ext cx="829341"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49702846-8891-504D-88F9-DB068AEF61FF}"/>
              </a:ext>
              <a:ext uri="{C183D7F6-B498-43B3-948B-1728B52AA6E4}">
                <adec:decorative xmlns:adec="http://schemas.microsoft.com/office/drawing/2017/decorative" val="1"/>
              </a:ext>
            </a:extLst>
          </p:cNvPr>
          <p:cNvSpPr/>
          <p:nvPr/>
        </p:nvSpPr>
        <p:spPr>
          <a:xfrm>
            <a:off x="2584193" y="5203094"/>
            <a:ext cx="5505557"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AB97FA78-6958-F6BF-FFA5-71FB12544984}"/>
              </a:ext>
            </a:extLst>
          </p:cNvPr>
          <p:cNvSpPr>
            <a:spLocks noGrp="1"/>
          </p:cNvSpPr>
          <p:nvPr>
            <p:ph type="body" sz="quarter" idx="17"/>
          </p:nvPr>
        </p:nvSpPr>
        <p:spPr>
          <a:xfrm>
            <a:off x="354000" y="1448073"/>
            <a:ext cx="11484000" cy="4807835"/>
          </a:xfrm>
        </p:spPr>
        <p:txBody>
          <a:bodyPr/>
          <a:lstStyle/>
          <a:p>
            <a:r>
              <a:rPr lang="en-AU" sz="1800" dirty="0">
                <a:latin typeface="+mn-lt"/>
              </a:rPr>
              <a:t>The table shows the income tax rates for the 2025</a:t>
            </a:r>
            <a:r>
              <a:rPr lang="en-AU" sz="1800" dirty="0"/>
              <a:t>–</a:t>
            </a:r>
            <a:r>
              <a:rPr lang="en-AU" sz="1800" dirty="0">
                <a:latin typeface="+mn-lt"/>
              </a:rPr>
              <a:t>26 financial year</a:t>
            </a:r>
            <a:br>
              <a:rPr lang="en-AU" b="0" dirty="0">
                <a:latin typeface="+mn-lt"/>
              </a:rPr>
            </a:br>
            <a:endParaRPr lang="en-AU" dirty="0">
              <a:latin typeface="+mn-lt"/>
            </a:endParaRPr>
          </a:p>
          <a:p>
            <a:endParaRPr lang="en-AU" dirty="0">
              <a:latin typeface="+mn-lt"/>
            </a:endParaRPr>
          </a:p>
          <a:p>
            <a:endParaRPr lang="en-AU" dirty="0">
              <a:latin typeface="+mn-lt"/>
            </a:endParaRPr>
          </a:p>
          <a:p>
            <a:endParaRPr lang="en-AU" dirty="0">
              <a:latin typeface="+mn-lt"/>
            </a:endParaRPr>
          </a:p>
          <a:p>
            <a:r>
              <a:rPr lang="en-AU" sz="1800" dirty="0">
                <a:latin typeface="+mn-lt"/>
              </a:rPr>
              <a:t>Xena has a gross annual salary of $84 000. She has allowable tax deductions of $1200 for home-office equipment and $500 in work-related travel expenses. Xena must also pay a Medicare levy of 2% of her taxable income. Calculate the total tax payable by Xena including the Medicare levy. </a:t>
            </a:r>
          </a:p>
          <a:p>
            <a:endParaRPr lang="en-AU" dirty="0">
              <a:latin typeface="+mn-lt"/>
            </a:endParaRPr>
          </a:p>
        </p:txBody>
      </p:sp>
      <p:sp>
        <p:nvSpPr>
          <p:cNvPr id="3" name="Slide Number Placeholder 2">
            <a:extLst>
              <a:ext uri="{FF2B5EF4-FFF2-40B4-BE49-F238E27FC236}">
                <a16:creationId xmlns:a16="http://schemas.microsoft.com/office/drawing/2014/main" id="{F45A25C2-3147-52A2-4825-92B2441536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255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Medicare levy and income tax (2) </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Flow chart</a:t>
            </a:r>
          </a:p>
        </p:txBody>
      </p:sp>
      <p:grpSp>
        <p:nvGrpSpPr>
          <p:cNvPr id="5" name="Group 4" descr="A flow chart demonstrating the steps to progressing from gross income to taxable income to income tax and Medicare levy to result in total tax payable.&#10;">
            <a:extLst>
              <a:ext uri="{FF2B5EF4-FFF2-40B4-BE49-F238E27FC236}">
                <a16:creationId xmlns:a16="http://schemas.microsoft.com/office/drawing/2014/main" id="{83DF843B-E7F7-9C15-4770-54A0103F4F3B}"/>
              </a:ext>
            </a:extLst>
          </p:cNvPr>
          <p:cNvGrpSpPr/>
          <p:nvPr/>
        </p:nvGrpSpPr>
        <p:grpSpPr>
          <a:xfrm>
            <a:off x="440944" y="1695871"/>
            <a:ext cx="11265543" cy="4624260"/>
            <a:chOff x="440944" y="1695871"/>
            <a:chExt cx="11265543" cy="4624260"/>
          </a:xfrm>
        </p:grpSpPr>
        <p:sp>
          <p:nvSpPr>
            <p:cNvPr id="13" name="Freeform: Shape 12">
              <a:extLst>
                <a:ext uri="{FF2B5EF4-FFF2-40B4-BE49-F238E27FC236}">
                  <a16:creationId xmlns:a16="http://schemas.microsoft.com/office/drawing/2014/main" id="{755679A1-781A-8D7B-F4B7-3E3ED36701FA}"/>
                </a:ext>
              </a:extLst>
            </p:cNvPr>
            <p:cNvSpPr/>
            <p:nvPr/>
          </p:nvSpPr>
          <p:spPr>
            <a:xfrm>
              <a:off x="5017500" y="2586416"/>
              <a:ext cx="1988703" cy="1244710"/>
            </a:xfrm>
            <a:prstGeom prst="roundRect">
              <a:avLst>
                <a:gd name="adj" fmla="val 689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000" kern="1200"/>
                <a:t>Taxable income</a:t>
              </a:r>
            </a:p>
          </p:txBody>
        </p:sp>
        <p:sp>
          <p:nvSpPr>
            <p:cNvPr id="17" name="Freeform: Shape 16">
              <a:extLst>
                <a:ext uri="{FF2B5EF4-FFF2-40B4-BE49-F238E27FC236}">
                  <a16:creationId xmlns:a16="http://schemas.microsoft.com/office/drawing/2014/main" id="{4984B146-7449-8C53-40AE-9000075701A8}"/>
                </a:ext>
              </a:extLst>
            </p:cNvPr>
            <p:cNvSpPr/>
            <p:nvPr/>
          </p:nvSpPr>
          <p:spPr>
            <a:xfrm>
              <a:off x="9717784" y="1695871"/>
              <a:ext cx="1988703" cy="1024974"/>
            </a:xfrm>
            <a:prstGeom prst="roundRect">
              <a:avLst>
                <a:gd name="adj" fmla="val 811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000" kern="1200" dirty="0"/>
                <a:t>Income </a:t>
              </a:r>
              <a:br>
                <a:rPr lang="en-AU" sz="3000" kern="1200" dirty="0"/>
              </a:br>
              <a:r>
                <a:rPr lang="en-AU" sz="3000" kern="1200" dirty="0"/>
                <a:t>tax</a:t>
              </a:r>
            </a:p>
          </p:txBody>
        </p:sp>
        <p:sp>
          <p:nvSpPr>
            <p:cNvPr id="18" name="Freeform: Shape 17">
              <a:extLst>
                <a:ext uri="{FF2B5EF4-FFF2-40B4-BE49-F238E27FC236}">
                  <a16:creationId xmlns:a16="http://schemas.microsoft.com/office/drawing/2014/main" id="{D8B3AA86-88DB-3BCB-59BA-50990493E910}"/>
                </a:ext>
              </a:extLst>
            </p:cNvPr>
            <p:cNvSpPr/>
            <p:nvPr/>
          </p:nvSpPr>
          <p:spPr>
            <a:xfrm>
              <a:off x="9717784" y="3547663"/>
              <a:ext cx="1988703" cy="1024974"/>
            </a:xfrm>
            <a:prstGeom prst="roundRect">
              <a:avLst>
                <a:gd name="adj" fmla="val 811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000" kern="1200" dirty="0"/>
                <a:t>Medicare levy</a:t>
              </a:r>
            </a:p>
          </p:txBody>
        </p:sp>
        <p:sp>
          <p:nvSpPr>
            <p:cNvPr id="19" name="Freeform: Shape 18">
              <a:extLst>
                <a:ext uri="{FF2B5EF4-FFF2-40B4-BE49-F238E27FC236}">
                  <a16:creationId xmlns:a16="http://schemas.microsoft.com/office/drawing/2014/main" id="{30AEE736-5E65-4724-2E98-3BE3DF0E1BD4}"/>
                </a:ext>
              </a:extLst>
            </p:cNvPr>
            <p:cNvSpPr/>
            <p:nvPr/>
          </p:nvSpPr>
          <p:spPr>
            <a:xfrm>
              <a:off x="440944" y="2606254"/>
              <a:ext cx="1988703" cy="1244710"/>
            </a:xfrm>
            <a:prstGeom prst="roundRect">
              <a:avLst>
                <a:gd name="adj" fmla="val 811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000"/>
                <a:t>Gross income</a:t>
              </a:r>
              <a:endParaRPr lang="en-AU" sz="3000" kern="1200"/>
            </a:p>
          </p:txBody>
        </p:sp>
        <p:sp>
          <p:nvSpPr>
            <p:cNvPr id="20" name="Arrow: Right 19">
              <a:extLst>
                <a:ext uri="{FF2B5EF4-FFF2-40B4-BE49-F238E27FC236}">
                  <a16:creationId xmlns:a16="http://schemas.microsoft.com/office/drawing/2014/main" id="{33FDF066-092F-FBD2-D156-37836FE89181}"/>
                </a:ext>
              </a:extLst>
            </p:cNvPr>
            <p:cNvSpPr/>
            <p:nvPr/>
          </p:nvSpPr>
          <p:spPr>
            <a:xfrm>
              <a:off x="2597944" y="2609349"/>
              <a:ext cx="2357875" cy="1244710"/>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Subtract taxable deductions</a:t>
              </a:r>
            </a:p>
          </p:txBody>
        </p:sp>
        <p:sp>
          <p:nvSpPr>
            <p:cNvPr id="21" name="Arrow: Right 20">
              <a:extLst>
                <a:ext uri="{FF2B5EF4-FFF2-40B4-BE49-F238E27FC236}">
                  <a16:creationId xmlns:a16="http://schemas.microsoft.com/office/drawing/2014/main" id="{ACBEDEB0-428A-F528-17A8-FC3525E2E045}"/>
                </a:ext>
              </a:extLst>
            </p:cNvPr>
            <p:cNvSpPr/>
            <p:nvPr/>
          </p:nvSpPr>
          <p:spPr>
            <a:xfrm rot="20716846">
              <a:off x="7236283" y="2067203"/>
              <a:ext cx="2376289" cy="10249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t>Tax table</a:t>
              </a:r>
            </a:p>
          </p:txBody>
        </p:sp>
        <p:sp>
          <p:nvSpPr>
            <p:cNvPr id="22" name="Arrow: Right 21">
              <a:extLst>
                <a:ext uri="{FF2B5EF4-FFF2-40B4-BE49-F238E27FC236}">
                  <a16:creationId xmlns:a16="http://schemas.microsoft.com/office/drawing/2014/main" id="{9BA8DBAE-1F47-102F-B03E-BD3A6A5889FB}"/>
                </a:ext>
              </a:extLst>
            </p:cNvPr>
            <p:cNvSpPr/>
            <p:nvPr/>
          </p:nvSpPr>
          <p:spPr>
            <a:xfrm rot="677244">
              <a:off x="7209378" y="3375884"/>
              <a:ext cx="2376289" cy="10249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t>Calculate 2%</a:t>
              </a:r>
            </a:p>
          </p:txBody>
        </p:sp>
        <p:sp>
          <p:nvSpPr>
            <p:cNvPr id="23" name="Plus Sign 22">
              <a:extLst>
                <a:ext uri="{FF2B5EF4-FFF2-40B4-BE49-F238E27FC236}">
                  <a16:creationId xmlns:a16="http://schemas.microsoft.com/office/drawing/2014/main" id="{5BC9F0B7-9E25-2DEF-C2A4-333AA358892E}"/>
                </a:ext>
              </a:extLst>
            </p:cNvPr>
            <p:cNvSpPr/>
            <p:nvPr/>
          </p:nvSpPr>
          <p:spPr>
            <a:xfrm>
              <a:off x="10296499" y="2748405"/>
              <a:ext cx="831273" cy="771698"/>
            </a:xfrm>
            <a:prstGeom prst="mathPlus">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A4E74461-93A2-6D12-CB50-D76D0566D5D6}"/>
                </a:ext>
              </a:extLst>
            </p:cNvPr>
            <p:cNvSpPr/>
            <p:nvPr/>
          </p:nvSpPr>
          <p:spPr>
            <a:xfrm>
              <a:off x="9717784" y="5295157"/>
              <a:ext cx="1988703" cy="1024974"/>
            </a:xfrm>
            <a:prstGeom prst="roundRect">
              <a:avLst>
                <a:gd name="adj" fmla="val 933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000" kern="1200" dirty="0"/>
                <a:t>Total tax payable</a:t>
              </a:r>
            </a:p>
          </p:txBody>
        </p:sp>
        <p:sp>
          <p:nvSpPr>
            <p:cNvPr id="26" name="Equals 25">
              <a:extLst>
                <a:ext uri="{FF2B5EF4-FFF2-40B4-BE49-F238E27FC236}">
                  <a16:creationId xmlns:a16="http://schemas.microsoft.com/office/drawing/2014/main" id="{F48587CF-EA06-B994-B2A4-B2C1E1EB2ACB}"/>
                </a:ext>
              </a:extLst>
            </p:cNvPr>
            <p:cNvSpPr/>
            <p:nvPr/>
          </p:nvSpPr>
          <p:spPr>
            <a:xfrm>
              <a:off x="10220094" y="4600197"/>
              <a:ext cx="984082" cy="667401"/>
            </a:xfrm>
            <a:prstGeom prst="mathEqual">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6D81D-674E-2AE7-D53F-9D46D8D1A7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9D3F13-5EF5-5EED-9B22-24EC26810556}"/>
              </a:ext>
            </a:extLst>
          </p:cNvPr>
          <p:cNvSpPr>
            <a:spLocks noGrp="1"/>
          </p:cNvSpPr>
          <p:nvPr>
            <p:ph type="title"/>
          </p:nvPr>
        </p:nvSpPr>
        <p:spPr/>
        <p:txBody>
          <a:bodyPr/>
          <a:lstStyle/>
          <a:p>
            <a:r>
              <a:rPr lang="en-AU" dirty="0">
                <a:latin typeface="+mj-lt"/>
              </a:rPr>
              <a:t>Medicare levy and income tax (3)</a:t>
            </a:r>
          </a:p>
        </p:txBody>
      </p:sp>
      <p:sp>
        <p:nvSpPr>
          <p:cNvPr id="13" name="Text Placeholder 12">
            <a:extLst>
              <a:ext uri="{FF2B5EF4-FFF2-40B4-BE49-F238E27FC236}">
                <a16:creationId xmlns:a16="http://schemas.microsoft.com/office/drawing/2014/main" id="{60FE5D29-59F8-357D-0AF0-19A9541BE27F}"/>
              </a:ext>
            </a:extLst>
          </p:cNvPr>
          <p:cNvSpPr>
            <a:spLocks noGrp="1"/>
          </p:cNvSpPr>
          <p:nvPr>
            <p:ph type="body" sz="quarter" idx="18"/>
          </p:nvPr>
        </p:nvSpPr>
        <p:spPr>
          <a:xfrm>
            <a:off x="360000" y="982520"/>
            <a:ext cx="11483998" cy="356423"/>
          </a:xfrm>
        </p:spPr>
        <p:txBody>
          <a:bodyPr/>
          <a:lstStyle/>
          <a:p>
            <a:r>
              <a:rPr lang="en-AU">
                <a:latin typeface="+mj-lt"/>
              </a:rPr>
              <a:t>Calculate the answer</a:t>
            </a:r>
          </a:p>
        </p:txBody>
      </p:sp>
      <p:sp>
        <p:nvSpPr>
          <p:cNvPr id="7" name="Rectangle 6">
            <a:extLst>
              <a:ext uri="{FF2B5EF4-FFF2-40B4-BE49-F238E27FC236}">
                <a16:creationId xmlns:a16="http://schemas.microsoft.com/office/drawing/2014/main" id="{4D3DD282-EE74-691F-F5DC-F66140A98F25}"/>
              </a:ext>
              <a:ext uri="{C183D7F6-B498-43B3-948B-1728B52AA6E4}">
                <adec:decorative xmlns:adec="http://schemas.microsoft.com/office/drawing/2017/decorative" val="1"/>
              </a:ext>
            </a:extLst>
          </p:cNvPr>
          <p:cNvSpPr/>
          <p:nvPr/>
        </p:nvSpPr>
        <p:spPr>
          <a:xfrm>
            <a:off x="1534886" y="4458319"/>
            <a:ext cx="3233057"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5D9735F-B301-FDB8-BE97-51E1A6D6DBE3}"/>
              </a:ext>
              <a:ext uri="{C183D7F6-B498-43B3-948B-1728B52AA6E4}">
                <adec:decorative xmlns:adec="http://schemas.microsoft.com/office/drawing/2017/decorative" val="1"/>
              </a:ext>
            </a:extLst>
          </p:cNvPr>
          <p:cNvSpPr/>
          <p:nvPr/>
        </p:nvSpPr>
        <p:spPr>
          <a:xfrm>
            <a:off x="5698799" y="4438862"/>
            <a:ext cx="3511806"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4B47F679-DA81-ECA6-6A57-359FAF1BB081}"/>
              </a:ext>
              <a:ext uri="{C183D7F6-B498-43B3-948B-1728B52AA6E4}">
                <adec:decorative xmlns:adec="http://schemas.microsoft.com/office/drawing/2017/decorative" val="1"/>
              </a:ext>
            </a:extLst>
          </p:cNvPr>
          <p:cNvSpPr/>
          <p:nvPr/>
        </p:nvSpPr>
        <p:spPr>
          <a:xfrm>
            <a:off x="765965" y="4853951"/>
            <a:ext cx="602428"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167237D0-078C-48B2-C949-671A8E0C5D6A}"/>
              </a:ext>
              <a:ext uri="{C183D7F6-B498-43B3-948B-1728B52AA6E4}">
                <adec:decorative xmlns:adec="http://schemas.microsoft.com/office/drawing/2017/decorative" val="1"/>
              </a:ext>
            </a:extLst>
          </p:cNvPr>
          <p:cNvSpPr/>
          <p:nvPr/>
        </p:nvSpPr>
        <p:spPr>
          <a:xfrm>
            <a:off x="6927189" y="4847149"/>
            <a:ext cx="4356895"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85CD9997-3A4D-57F8-2D6C-A431938F3650}"/>
              </a:ext>
              <a:ext uri="{C183D7F6-B498-43B3-948B-1728B52AA6E4}">
                <adec:decorative xmlns:adec="http://schemas.microsoft.com/office/drawing/2017/decorative" val="1"/>
              </a:ext>
            </a:extLst>
          </p:cNvPr>
          <p:cNvSpPr/>
          <p:nvPr/>
        </p:nvSpPr>
        <p:spPr>
          <a:xfrm>
            <a:off x="354001" y="5247602"/>
            <a:ext cx="6850530"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grpSp>
        <p:nvGrpSpPr>
          <p:cNvPr id="11" name="Group 10" descr="A flow chart demonstrating the steps to progressing from gross income to taxable income to income tax and Medicare levy to result in total tax payable.&#10;">
            <a:extLst>
              <a:ext uri="{FF2B5EF4-FFF2-40B4-BE49-F238E27FC236}">
                <a16:creationId xmlns:a16="http://schemas.microsoft.com/office/drawing/2014/main" id="{E3C104D3-E6E1-0D59-4479-AFF407913DAC}"/>
              </a:ext>
            </a:extLst>
          </p:cNvPr>
          <p:cNvGrpSpPr/>
          <p:nvPr/>
        </p:nvGrpSpPr>
        <p:grpSpPr>
          <a:xfrm>
            <a:off x="7716033" y="268681"/>
            <a:ext cx="4245067" cy="1898243"/>
            <a:chOff x="7716033" y="406467"/>
            <a:chExt cx="4245067" cy="1898243"/>
          </a:xfrm>
        </p:grpSpPr>
        <p:pic>
          <p:nvPicPr>
            <p:cNvPr id="6" name="Picture 5" descr="A flow chart demonstrating the steps to progressing from gross income to taxable income to income tax and Medicare levy to result in total tax payable.&#10;">
              <a:extLst>
                <a:ext uri="{FF2B5EF4-FFF2-40B4-BE49-F238E27FC236}">
                  <a16:creationId xmlns:a16="http://schemas.microsoft.com/office/drawing/2014/main" id="{BE3C2EBD-B097-BF29-1855-19F05C8BBE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9109" y="525883"/>
              <a:ext cx="4027415" cy="1699569"/>
            </a:xfrm>
            <a:prstGeom prst="rect">
              <a:avLst/>
            </a:prstGeom>
          </p:spPr>
        </p:pic>
        <p:sp>
          <p:nvSpPr>
            <p:cNvPr id="5" name="Rounded Rectangle 4">
              <a:extLst>
                <a:ext uri="{FF2B5EF4-FFF2-40B4-BE49-F238E27FC236}">
                  <a16:creationId xmlns:a16="http://schemas.microsoft.com/office/drawing/2014/main" id="{867D5FF6-A2BC-47DF-5B06-B558586854E3}"/>
                </a:ext>
              </a:extLst>
            </p:cNvPr>
            <p:cNvSpPr/>
            <p:nvPr/>
          </p:nvSpPr>
          <p:spPr>
            <a:xfrm>
              <a:off x="7716033" y="406467"/>
              <a:ext cx="4245067" cy="1898243"/>
            </a:xfrm>
            <a:prstGeom prst="roundRect">
              <a:avLst>
                <a:gd name="adj" fmla="val 317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11">
            <a:extLst>
              <a:ext uri="{FF2B5EF4-FFF2-40B4-BE49-F238E27FC236}">
                <a16:creationId xmlns:a16="http://schemas.microsoft.com/office/drawing/2014/main" id="{DB13A584-4184-50F0-38CA-FAF82749B427}"/>
              </a:ext>
            </a:extLst>
          </p:cNvPr>
          <p:cNvSpPr>
            <a:spLocks noGrp="1"/>
          </p:cNvSpPr>
          <p:nvPr>
            <p:ph type="body" sz="quarter" idx="17"/>
          </p:nvPr>
        </p:nvSpPr>
        <p:spPr>
          <a:xfrm>
            <a:off x="354000" y="1448073"/>
            <a:ext cx="11484000" cy="4807835"/>
          </a:xfrm>
        </p:spPr>
        <p:txBody>
          <a:bodyPr/>
          <a:lstStyle/>
          <a:p>
            <a:r>
              <a:rPr lang="en-AU" sz="1800" dirty="0">
                <a:latin typeface="+mn-lt"/>
              </a:rPr>
              <a:t>The table shows the income tax rates for the 2025</a:t>
            </a:r>
            <a:r>
              <a:rPr lang="en-AU" sz="1800" dirty="0"/>
              <a:t>–</a:t>
            </a:r>
            <a:r>
              <a:rPr lang="en-AU" sz="1800" dirty="0">
                <a:latin typeface="+mn-lt"/>
              </a:rPr>
              <a:t>26 financial year</a:t>
            </a:r>
            <a:br>
              <a:rPr lang="en-AU" b="0" dirty="0">
                <a:latin typeface="+mn-lt"/>
              </a:rPr>
            </a:br>
            <a:endParaRPr lang="en-AU" dirty="0">
              <a:latin typeface="+mn-lt"/>
            </a:endParaRPr>
          </a:p>
        </p:txBody>
      </p:sp>
      <p:graphicFrame>
        <p:nvGraphicFramePr>
          <p:cNvPr id="2" name="Table 1" descr="A tax table which indicates, in columns, taxable income and tax payable on this income respectively. ">
            <a:extLst>
              <a:ext uri="{FF2B5EF4-FFF2-40B4-BE49-F238E27FC236}">
                <a16:creationId xmlns:a16="http://schemas.microsoft.com/office/drawing/2014/main" id="{C76BDA59-7A80-5D01-B018-5966C764744E}"/>
              </a:ext>
            </a:extLst>
          </p:cNvPr>
          <p:cNvGraphicFramePr>
            <a:graphicFrameLocks noGrp="1"/>
          </p:cNvGraphicFramePr>
          <p:nvPr>
            <p:extLst>
              <p:ext uri="{D42A27DB-BD31-4B8C-83A1-F6EECF244321}">
                <p14:modId xmlns:p14="http://schemas.microsoft.com/office/powerpoint/2010/main" val="1813847397"/>
              </p:ext>
            </p:extLst>
          </p:nvPr>
        </p:nvGraphicFramePr>
        <p:xfrm>
          <a:off x="426762" y="2111413"/>
          <a:ext cx="6843388" cy="1828800"/>
        </p:xfrm>
        <a:graphic>
          <a:graphicData uri="http://schemas.openxmlformats.org/drawingml/2006/table">
            <a:tbl>
              <a:tblPr firstRow="1" bandRow="1">
                <a:tableStyleId>{2D5ABB26-0587-4C30-8999-92F81FD0307C}</a:tableStyleId>
              </a:tblPr>
              <a:tblGrid>
                <a:gridCol w="2172453">
                  <a:extLst>
                    <a:ext uri="{9D8B030D-6E8A-4147-A177-3AD203B41FA5}">
                      <a16:colId xmlns:a16="http://schemas.microsoft.com/office/drawing/2014/main" val="2409786726"/>
                    </a:ext>
                  </a:extLst>
                </a:gridCol>
                <a:gridCol w="4670935">
                  <a:extLst>
                    <a:ext uri="{9D8B030D-6E8A-4147-A177-3AD203B41FA5}">
                      <a16:colId xmlns:a16="http://schemas.microsoft.com/office/drawing/2014/main" val="3502995462"/>
                    </a:ext>
                  </a:extLst>
                </a:gridCol>
              </a:tblGrid>
              <a:tr h="270822">
                <a:tc>
                  <a:txBody>
                    <a:bodyPr/>
                    <a:lstStyle/>
                    <a:p>
                      <a:r>
                        <a:rPr lang="en-AU" sz="1400"/>
                        <a:t>Taxable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a:t>Tax payable on this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808241"/>
                  </a:ext>
                </a:extLst>
              </a:tr>
              <a:tr h="270822">
                <a:tc>
                  <a:txBody>
                    <a:bodyPr/>
                    <a:lstStyle/>
                    <a:p>
                      <a:r>
                        <a:rPr lang="en-AU" sz="1400"/>
                        <a:t>0 – $18 200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a:t>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891744"/>
                  </a:ext>
                </a:extLst>
              </a:tr>
              <a:tr h="270822">
                <a:tc>
                  <a:txBody>
                    <a:bodyPr/>
                    <a:lstStyle/>
                    <a:p>
                      <a:r>
                        <a:rPr lang="en-AU" sz="1400"/>
                        <a:t>$18 201 – $45 000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16 cents for each $1 over $ 18 200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094424"/>
                  </a:ext>
                </a:extLst>
              </a:tr>
              <a:tr h="270822">
                <a:tc>
                  <a:txBody>
                    <a:bodyPr/>
                    <a:lstStyle/>
                    <a:p>
                      <a:r>
                        <a:rPr lang="en-AU" sz="1400"/>
                        <a:t>$45 001 – $135 000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a:t>$4 288 plus 30 cents for each $1 over 45 000</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990612"/>
                  </a:ext>
                </a:extLst>
              </a:tr>
              <a:tr h="270822">
                <a:tc>
                  <a:txBody>
                    <a:bodyPr/>
                    <a:lstStyle/>
                    <a:p>
                      <a:r>
                        <a:rPr lang="en-AU" sz="1400"/>
                        <a:t>$135 001 – $190 000</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a:t>$31 288 plus 37 cents for each $1 over $135 000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804586"/>
                  </a:ext>
                </a:extLst>
              </a:tr>
              <a:tr h="270822">
                <a:tc>
                  <a:txBody>
                    <a:bodyPr/>
                    <a:lstStyle/>
                    <a:p>
                      <a:r>
                        <a:rPr lang="en-AU" sz="1400"/>
                        <a:t>$190 001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$51 638 plus 45 cents for each $1 over $190 000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106042"/>
                  </a:ext>
                </a:extLst>
              </a:tr>
            </a:tbl>
          </a:graphicData>
        </a:graphic>
      </p:graphicFrame>
      <p:sp>
        <p:nvSpPr>
          <p:cNvPr id="15" name="TextBox 14">
            <a:extLst>
              <a:ext uri="{FF2B5EF4-FFF2-40B4-BE49-F238E27FC236}">
                <a16:creationId xmlns:a16="http://schemas.microsoft.com/office/drawing/2014/main" id="{AEC1E266-B374-84A8-06B2-4A600FB2B17D}"/>
              </a:ext>
            </a:extLst>
          </p:cNvPr>
          <p:cNvSpPr txBox="1"/>
          <p:nvPr/>
        </p:nvSpPr>
        <p:spPr>
          <a:xfrm>
            <a:off x="354000" y="4365170"/>
            <a:ext cx="15288077" cy="2330829"/>
          </a:xfrm>
          <a:prstGeom prst="rect">
            <a:avLst/>
          </a:prstGeom>
          <a:noFill/>
        </p:spPr>
        <p:txBody>
          <a:bodyPr wrap="none" lIns="0" tIns="0" rIns="0" bIns="0" rtlCol="0">
            <a:noAutofit/>
          </a:bodyPr>
          <a:lstStyle/>
          <a:p>
            <a:pPr algn="l">
              <a:lnSpc>
                <a:spcPct val="150000"/>
              </a:lnSpc>
            </a:pPr>
            <a:r>
              <a:rPr lang="en-AU" sz="1800" dirty="0"/>
              <a:t>Xena has a gross annual salary of $84 000. She has allowable tax deductions of $1200 for home-office equipment </a:t>
            </a:r>
          </a:p>
          <a:p>
            <a:pPr algn="l">
              <a:lnSpc>
                <a:spcPct val="150000"/>
              </a:lnSpc>
            </a:pPr>
            <a:r>
              <a:rPr lang="en-AU" sz="1800" dirty="0"/>
              <a:t>and $500 in work-related travel expenses. Xena must also pay a Medicare levy of 2% of her taxable income. </a:t>
            </a:r>
          </a:p>
          <a:p>
            <a:pPr algn="l">
              <a:lnSpc>
                <a:spcPct val="150000"/>
              </a:lnSpc>
            </a:pPr>
            <a:r>
              <a:rPr lang="en-AU" sz="1800" dirty="0"/>
              <a:t>Calculate the total tax payable by Xena including the Medicare levy. </a:t>
            </a:r>
          </a:p>
          <a:p>
            <a:pPr algn="l"/>
            <a:endParaRPr lang="en-AU" sz="1800" dirty="0"/>
          </a:p>
        </p:txBody>
      </p:sp>
      <p:sp>
        <p:nvSpPr>
          <p:cNvPr id="3" name="Slide Number Placeholder 2">
            <a:extLst>
              <a:ext uri="{FF2B5EF4-FFF2-40B4-BE49-F238E27FC236}">
                <a16:creationId xmlns:a16="http://schemas.microsoft.com/office/drawing/2014/main" id="{6CE9293B-0B30-BB1D-4986-0D456AB4CE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8035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7F2E-3EA6-1FB9-76EF-DDEB7F92ED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BFAA10-496B-FE6E-8724-0B8E6C6668A7}"/>
              </a:ext>
            </a:extLst>
          </p:cNvPr>
          <p:cNvSpPr>
            <a:spLocks noGrp="1"/>
          </p:cNvSpPr>
          <p:nvPr>
            <p:ph type="title"/>
          </p:nvPr>
        </p:nvSpPr>
        <p:spPr/>
        <p:txBody>
          <a:bodyPr/>
          <a:lstStyle/>
          <a:p>
            <a:r>
              <a:rPr lang="en-AU">
                <a:latin typeface="+mj-lt"/>
              </a:rPr>
              <a:t>Medicare levy and income tax (4)</a:t>
            </a:r>
          </a:p>
        </p:txBody>
      </p:sp>
      <p:sp>
        <p:nvSpPr>
          <p:cNvPr id="13" name="Text Placeholder 12">
            <a:extLst>
              <a:ext uri="{FF2B5EF4-FFF2-40B4-BE49-F238E27FC236}">
                <a16:creationId xmlns:a16="http://schemas.microsoft.com/office/drawing/2014/main" id="{B3A168CE-146C-C9F1-B3F1-81FB55EF5EC1}"/>
              </a:ext>
            </a:extLst>
          </p:cNvPr>
          <p:cNvSpPr>
            <a:spLocks noGrp="1"/>
          </p:cNvSpPr>
          <p:nvPr>
            <p:ph type="body" sz="quarter" idx="18"/>
          </p:nvPr>
        </p:nvSpPr>
        <p:spPr>
          <a:xfrm>
            <a:off x="360000" y="982520"/>
            <a:ext cx="11483998" cy="356423"/>
          </a:xfrm>
        </p:spPr>
        <p:txBody>
          <a:bodyPr/>
          <a:lstStyle/>
          <a:p>
            <a:r>
              <a:rPr lang="en-AU" dirty="0">
                <a:latin typeface="+mj-lt"/>
              </a:rPr>
              <a:t>Solution</a:t>
            </a:r>
          </a:p>
        </p:txBody>
      </p:sp>
      <p:grpSp>
        <p:nvGrpSpPr>
          <p:cNvPr id="8" name="Group 7" descr="A flow chart demonstrating the steps to progressing from gross income to taxable income to income tax and Medicare levy to result in total tax payable.&#10;">
            <a:extLst>
              <a:ext uri="{FF2B5EF4-FFF2-40B4-BE49-F238E27FC236}">
                <a16:creationId xmlns:a16="http://schemas.microsoft.com/office/drawing/2014/main" id="{27B58E9A-995B-99EA-A9CC-76EAA048F858}"/>
              </a:ext>
            </a:extLst>
          </p:cNvPr>
          <p:cNvGrpSpPr/>
          <p:nvPr/>
        </p:nvGrpSpPr>
        <p:grpSpPr>
          <a:xfrm>
            <a:off x="7716033" y="268681"/>
            <a:ext cx="4245067" cy="1898243"/>
            <a:chOff x="7716033" y="406467"/>
            <a:chExt cx="4245067" cy="1898243"/>
          </a:xfrm>
        </p:grpSpPr>
        <p:pic>
          <p:nvPicPr>
            <p:cNvPr id="9" name="Picture 8" descr="A flow chart demonstrating the steps to progressing from gross income to taxable income to income tax and Medicare levy to result in total tax payable.&#10;">
              <a:extLst>
                <a:ext uri="{FF2B5EF4-FFF2-40B4-BE49-F238E27FC236}">
                  <a16:creationId xmlns:a16="http://schemas.microsoft.com/office/drawing/2014/main" id="{5A3ACA40-6143-FC2B-B3AE-6CCE8E5952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9109" y="525883"/>
              <a:ext cx="4027415" cy="1699569"/>
            </a:xfrm>
            <a:prstGeom prst="rect">
              <a:avLst/>
            </a:prstGeom>
          </p:spPr>
        </p:pic>
        <p:sp>
          <p:nvSpPr>
            <p:cNvPr id="10" name="Rounded Rectangle 9">
              <a:extLst>
                <a:ext uri="{FF2B5EF4-FFF2-40B4-BE49-F238E27FC236}">
                  <a16:creationId xmlns:a16="http://schemas.microsoft.com/office/drawing/2014/main" id="{7A43E433-9CB4-2024-F55C-30B83A5022E7}"/>
                </a:ext>
              </a:extLst>
            </p:cNvPr>
            <p:cNvSpPr/>
            <p:nvPr/>
          </p:nvSpPr>
          <p:spPr>
            <a:xfrm>
              <a:off x="7716033" y="406467"/>
              <a:ext cx="4245067" cy="1898243"/>
            </a:xfrm>
            <a:prstGeom prst="roundRect">
              <a:avLst>
                <a:gd name="adj" fmla="val 317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7F42B5C-FDEC-1108-70A0-3BFEBB024521}"/>
              </a:ext>
              <a:ext uri="{C183D7F6-B498-43B3-948B-1728B52AA6E4}">
                <adec:decorative xmlns:adec="http://schemas.microsoft.com/office/drawing/2017/decorative" val="1"/>
              </a:ext>
            </a:extLst>
          </p:cNvPr>
          <p:cNvSpPr/>
          <p:nvPr/>
        </p:nvSpPr>
        <p:spPr>
          <a:xfrm>
            <a:off x="2306618" y="2324085"/>
            <a:ext cx="794045" cy="37765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363D93AE-C0A3-A3E9-FA4B-1C4FABEDCAFA}"/>
              </a:ext>
              <a:ext uri="{C183D7F6-B498-43B3-948B-1728B52AA6E4}">
                <adec:decorative xmlns:adec="http://schemas.microsoft.com/office/drawing/2017/decorative" val="1"/>
              </a:ext>
            </a:extLst>
          </p:cNvPr>
          <p:cNvSpPr/>
          <p:nvPr/>
        </p:nvSpPr>
        <p:spPr>
          <a:xfrm>
            <a:off x="6096000" y="4200948"/>
            <a:ext cx="5896904" cy="2775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1648D85C-0828-8120-A26D-86A18A4C26B1}"/>
              </a:ext>
              <a:ext uri="{C183D7F6-B498-43B3-948B-1728B52AA6E4}">
                <adec:decorative xmlns:adec="http://schemas.microsoft.com/office/drawing/2017/decorative" val="1"/>
              </a:ext>
            </a:extLst>
          </p:cNvPr>
          <p:cNvSpPr/>
          <p:nvPr/>
        </p:nvSpPr>
        <p:spPr>
          <a:xfrm>
            <a:off x="2557138" y="5953302"/>
            <a:ext cx="850239" cy="297848"/>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28AE856-AF78-5612-BD0D-4DF5E0DC2B26}"/>
                  </a:ext>
                </a:extLst>
              </p:cNvPr>
              <p:cNvSpPr>
                <a:spLocks noGrp="1"/>
              </p:cNvSpPr>
              <p:nvPr>
                <p:ph type="body" sz="quarter" idx="17"/>
              </p:nvPr>
            </p:nvSpPr>
            <p:spPr>
              <a:xfrm>
                <a:off x="354000" y="1448073"/>
                <a:ext cx="5988358" cy="2414710"/>
              </a:xfrm>
            </p:spPr>
            <p:txBody>
              <a:bodyPr/>
              <a:lstStyle/>
              <a:p>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𝑇𝑎𝑥𝑎𝑏𝑙𝑒</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𝑖𝑛𝑐𝑜𝑚𝑒</m:t>
                      </m:r>
                      <m:r>
                        <m:rPr>
                          <m:aln/>
                        </m:rPr>
                        <a:rPr lang="en-AU" sz="1800" b="0" i="1" dirty="0" smtClean="0">
                          <a:latin typeface="Cambria Math" panose="02040503050406030204" pitchFamily="18" charset="0"/>
                        </a:rPr>
                        <m:t>=</m:t>
                      </m:r>
                      <m:r>
                        <a:rPr lang="en-AU" sz="1800" b="0" i="1" dirty="0" smtClean="0">
                          <a:latin typeface="Cambria Math" panose="02040503050406030204" pitchFamily="18" charset="0"/>
                        </a:rPr>
                        <m:t>𝑔𝑟𝑜𝑠𝑠</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𝑖𝑛𝑐𝑜𝑚𝑒</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𝑎𝑙𝑙𝑜𝑤𝑎𝑏𝑙𝑒</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𝑑𝑒𝑑𝑢𝑐𝑡𝑖𝑜𝑛𝑠</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84 000 −1 200 −500</m:t>
                      </m:r>
                    </m:oMath>
                    <m:oMath xmlns:m="http://schemas.openxmlformats.org/officeDocument/2006/math">
                      <m:r>
                        <m:rPr>
                          <m:aln/>
                        </m:rPr>
                        <a:rPr lang="en-AU" sz="1800" b="0" i="0" smtClean="0">
                          <a:latin typeface="Cambria Math" panose="02040503050406030204" pitchFamily="18" charset="0"/>
                        </a:rPr>
                        <m:t>=</m:t>
                      </m:r>
                      <m:r>
                        <a:rPr lang="en-AU" sz="1800" b="0" i="1" smtClean="0">
                          <a:latin typeface="Cambria Math" panose="02040503050406030204" pitchFamily="18" charset="0"/>
                        </a:rPr>
                        <m:t>82 300</m:t>
                      </m:r>
                    </m:oMath>
                  </m:oMathPara>
                </a14:m>
                <a:endParaRPr lang="en-AU" sz="1800" b="0" i="1" dirty="0">
                  <a:latin typeface="Cambria Math" panose="02040503050406030204" pitchFamily="18" charset="0"/>
                </a:endParaRPr>
              </a:p>
              <a:p>
                <a:endParaRPr lang="en-AU" sz="1800" i="1" dirty="0">
                  <a:latin typeface="Cambria Math" panose="02040503050406030204" pitchFamily="18" charset="0"/>
                </a:endParaRPr>
              </a:p>
              <a:p>
                <a:endParaRPr lang="en-AU" sz="1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 </m:t>
                      </m:r>
                    </m:oMath>
                  </m:oMathPara>
                </a14:m>
                <a:br>
                  <a:rPr lang="en-AU" b="0" dirty="0">
                    <a:latin typeface="+mn-lt"/>
                  </a:rPr>
                </a:br>
                <a:endParaRPr lang="en-AU" dirty="0">
                  <a:latin typeface="+mn-lt"/>
                </a:endParaRPr>
              </a:p>
            </p:txBody>
          </p:sp>
        </mc:Choice>
        <mc:Fallback xmlns="">
          <p:sp>
            <p:nvSpPr>
              <p:cNvPr id="12" name="Text Placeholder 11">
                <a:extLst>
                  <a:ext uri="{FF2B5EF4-FFF2-40B4-BE49-F238E27FC236}">
                    <a16:creationId xmlns:a16="http://schemas.microsoft.com/office/drawing/2014/main" id="{628AE856-AF78-5612-BD0D-4DF5E0DC2B26}"/>
                  </a:ext>
                </a:extLst>
              </p:cNvPr>
              <p:cNvSpPr>
                <a:spLocks noGrp="1" noRot="1" noChangeAspect="1" noMove="1" noResize="1" noEditPoints="1" noAdjustHandles="1" noChangeArrowheads="1" noChangeShapeType="1" noTextEdit="1"/>
              </p:cNvSpPr>
              <p:nvPr>
                <p:ph type="body" sz="quarter" idx="17"/>
              </p:nvPr>
            </p:nvSpPr>
            <p:spPr>
              <a:xfrm>
                <a:off x="354000" y="1448073"/>
                <a:ext cx="5988358" cy="2414710"/>
              </a:xfrm>
              <a:blipFill>
                <a:blip r:embed="rId4"/>
                <a:stretch>
                  <a:fillRect b="-23560"/>
                </a:stretch>
              </a:blipFill>
            </p:spPr>
            <p:txBody>
              <a:bodyPr/>
              <a:lstStyle/>
              <a:p>
                <a:r>
                  <a:rPr lang="en-US">
                    <a:noFill/>
                  </a:rPr>
                  <a:t> </a:t>
                </a:r>
              </a:p>
            </p:txBody>
          </p:sp>
        </mc:Fallback>
      </mc:AlternateContent>
      <p:graphicFrame>
        <p:nvGraphicFramePr>
          <p:cNvPr id="16" name="Table 15" descr="A tax table which indicates, in columns, taxable income and tax payable on this income respectively. ">
            <a:extLst>
              <a:ext uri="{FF2B5EF4-FFF2-40B4-BE49-F238E27FC236}">
                <a16:creationId xmlns:a16="http://schemas.microsoft.com/office/drawing/2014/main" id="{F807A4E9-37E2-C7D9-B06C-6D9CD8102904}"/>
              </a:ext>
            </a:extLst>
          </p:cNvPr>
          <p:cNvGraphicFramePr>
            <a:graphicFrameLocks noGrp="1"/>
          </p:cNvGraphicFramePr>
          <p:nvPr>
            <p:extLst>
              <p:ext uri="{D42A27DB-BD31-4B8C-83A1-F6EECF244321}">
                <p14:modId xmlns:p14="http://schemas.microsoft.com/office/powerpoint/2010/main" val="2245592098"/>
              </p:ext>
            </p:extLst>
          </p:nvPr>
        </p:nvGraphicFramePr>
        <p:xfrm>
          <a:off x="6096000" y="3370206"/>
          <a:ext cx="5896904" cy="1661484"/>
        </p:xfrm>
        <a:graphic>
          <a:graphicData uri="http://schemas.openxmlformats.org/drawingml/2006/table">
            <a:tbl>
              <a:tblPr firstRow="1" bandRow="1">
                <a:tableStyleId>{2D5ABB26-0587-4C30-8999-92F81FD0307C}</a:tableStyleId>
              </a:tblPr>
              <a:tblGrid>
                <a:gridCol w="1871989">
                  <a:extLst>
                    <a:ext uri="{9D8B030D-6E8A-4147-A177-3AD203B41FA5}">
                      <a16:colId xmlns:a16="http://schemas.microsoft.com/office/drawing/2014/main" val="2409786726"/>
                    </a:ext>
                  </a:extLst>
                </a:gridCol>
                <a:gridCol w="4024915">
                  <a:extLst>
                    <a:ext uri="{9D8B030D-6E8A-4147-A177-3AD203B41FA5}">
                      <a16:colId xmlns:a16="http://schemas.microsoft.com/office/drawing/2014/main" val="3502995462"/>
                    </a:ext>
                  </a:extLst>
                </a:gridCol>
              </a:tblGrid>
              <a:tr h="269911">
                <a:tc>
                  <a:txBody>
                    <a:bodyPr/>
                    <a:lstStyle/>
                    <a:p>
                      <a:r>
                        <a:rPr lang="en-AU" sz="1300"/>
                        <a:t>Taxable income</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300"/>
                        <a:t>Tax payable on this income</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808241"/>
                  </a:ext>
                </a:extLst>
              </a:tr>
              <a:tr h="269911">
                <a:tc>
                  <a:txBody>
                    <a:bodyPr/>
                    <a:lstStyle/>
                    <a:p>
                      <a:r>
                        <a:rPr lang="en-AU" sz="1300"/>
                        <a:t>0 – $18 200</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300"/>
                        <a:t>Nil</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891744"/>
                  </a:ext>
                </a:extLst>
              </a:tr>
              <a:tr h="269911">
                <a:tc>
                  <a:txBody>
                    <a:bodyPr/>
                    <a:lstStyle/>
                    <a:p>
                      <a:r>
                        <a:rPr lang="en-AU" sz="1300"/>
                        <a:t>$18 201 – $45 000</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300" dirty="0"/>
                        <a:t>16 cents for each $1 over $ 18 200</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094424"/>
                  </a:ext>
                </a:extLst>
              </a:tr>
              <a:tr h="269911">
                <a:tc>
                  <a:txBody>
                    <a:bodyPr/>
                    <a:lstStyle/>
                    <a:p>
                      <a:r>
                        <a:rPr lang="en-AU" sz="1300"/>
                        <a:t>$45 001 – $135 000</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300"/>
                        <a:t>$4 288 plus 30 cents for each $1 over 45 000</a:t>
                      </a:r>
                      <a:endParaRPr lang="en-AU" sz="1300" dirty="0"/>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990612"/>
                  </a:ext>
                </a:extLst>
              </a:tr>
              <a:tr h="269911">
                <a:tc>
                  <a:txBody>
                    <a:bodyPr/>
                    <a:lstStyle/>
                    <a:p>
                      <a:r>
                        <a:rPr lang="en-AU" sz="1300"/>
                        <a:t>$135 001 – $190 000</a:t>
                      </a:r>
                      <a:endParaRPr lang="en-AU" sz="1300" dirty="0"/>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300"/>
                        <a:t>$31 288 plus 37 cents for each $1 over $135 000</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804586"/>
                  </a:ext>
                </a:extLst>
              </a:tr>
              <a:tr h="269911">
                <a:tc>
                  <a:txBody>
                    <a:bodyPr/>
                    <a:lstStyle/>
                    <a:p>
                      <a:r>
                        <a:rPr lang="en-AU" sz="1300"/>
                        <a:t>$190 001 and more</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300" dirty="0"/>
                        <a:t>$51 638 plus 45 cents for each $1 over $190 000</a:t>
                      </a:r>
                    </a:p>
                  </a:txBody>
                  <a:tcPr marL="78793" marR="78793" marT="39397" marB="393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106042"/>
                  </a:ext>
                </a:extLst>
              </a:tr>
            </a:tbl>
          </a:graphicData>
        </a:graphic>
      </p:graphicFrame>
      <p:cxnSp>
        <p:nvCxnSpPr>
          <p:cNvPr id="21" name="Connector: Curved 20">
            <a:extLst>
              <a:ext uri="{FF2B5EF4-FFF2-40B4-BE49-F238E27FC236}">
                <a16:creationId xmlns:a16="http://schemas.microsoft.com/office/drawing/2014/main" id="{8C181C4E-A582-3A3F-D159-2ADCAA1EF577}"/>
              </a:ext>
              <a:ext uri="{C183D7F6-B498-43B3-948B-1728B52AA6E4}">
                <adec:decorative xmlns:adec="http://schemas.microsoft.com/office/drawing/2017/decorative" val="1"/>
              </a:ext>
            </a:extLst>
          </p:cNvPr>
          <p:cNvCxnSpPr>
            <a:cxnSpLocks/>
          </p:cNvCxnSpPr>
          <p:nvPr/>
        </p:nvCxnSpPr>
        <p:spPr>
          <a:xfrm>
            <a:off x="3156857" y="2483633"/>
            <a:ext cx="2888052" cy="1862899"/>
          </a:xfrm>
          <a:prstGeom prst="curvedConnector3">
            <a:avLst>
              <a:gd name="adj1" fmla="val 8036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6" descr="Income tax = 4 288+0.3×(82 300 −45 000)&#10;=15478">
            <a:extLst>
              <a:ext uri="{FF2B5EF4-FFF2-40B4-BE49-F238E27FC236}">
                <a16:creationId xmlns:a16="http://schemas.microsoft.com/office/drawing/2014/main" id="{C7A2BAD8-9618-F22F-084B-CABEE9598E2C}"/>
              </a:ext>
            </a:extLst>
          </p:cNvPr>
          <p:cNvGrpSpPr/>
          <p:nvPr/>
        </p:nvGrpSpPr>
        <p:grpSpPr>
          <a:xfrm>
            <a:off x="470652" y="2842079"/>
            <a:ext cx="4896958" cy="995136"/>
            <a:chOff x="284642" y="2842079"/>
            <a:chExt cx="4896958" cy="995136"/>
          </a:xfrm>
        </p:grpSpPr>
        <p:sp>
          <p:nvSpPr>
            <p:cNvPr id="5" name="Rectangle 4">
              <a:extLst>
                <a:ext uri="{FF2B5EF4-FFF2-40B4-BE49-F238E27FC236}">
                  <a16:creationId xmlns:a16="http://schemas.microsoft.com/office/drawing/2014/main" id="{A04D1F56-1555-E571-EF64-C6D4DE257065}"/>
                </a:ext>
                <a:ext uri="{C183D7F6-B498-43B3-948B-1728B52AA6E4}">
                  <adec:decorative xmlns:adec="http://schemas.microsoft.com/office/drawing/2017/decorative" val="1"/>
                </a:ext>
              </a:extLst>
            </p:cNvPr>
            <p:cNvSpPr/>
            <p:nvPr/>
          </p:nvSpPr>
          <p:spPr>
            <a:xfrm>
              <a:off x="1728267" y="3304311"/>
              <a:ext cx="794045" cy="37765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31" name="Text Placeholder 11">
                  <a:extLst>
                    <a:ext uri="{FF2B5EF4-FFF2-40B4-BE49-F238E27FC236}">
                      <a16:creationId xmlns:a16="http://schemas.microsoft.com/office/drawing/2014/main" id="{C91F9503-3358-A256-EDA5-B03024B5CBC1}"/>
                    </a:ext>
                  </a:extLst>
                </p:cNvPr>
                <p:cNvSpPr txBox="1">
                  <a:spLocks/>
                </p:cNvSpPr>
                <p:nvPr/>
              </p:nvSpPr>
              <p:spPr>
                <a:xfrm>
                  <a:off x="284642" y="2842079"/>
                  <a:ext cx="4896958" cy="9951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𝐼𝑛𝑐𝑜𝑚𝑒</m:t>
                        </m:r>
                        <m:r>
                          <a:rPr lang="en-AU" sz="1800" i="1" smtClean="0">
                            <a:latin typeface="Cambria Math" panose="02040503050406030204" pitchFamily="18" charset="0"/>
                          </a:rPr>
                          <m:t> </m:t>
                        </m:r>
                        <m:r>
                          <a:rPr lang="en-AU" sz="1800" i="1" smtClean="0">
                            <a:latin typeface="Cambria Math" panose="02040503050406030204" pitchFamily="18" charset="0"/>
                          </a:rPr>
                          <m:t>𝑡𝑎𝑥</m:t>
                        </m:r>
                        <m:r>
                          <m:rPr>
                            <m:aln/>
                          </m:rPr>
                          <a:rPr lang="en-AU" sz="1800" i="1" smtClean="0">
                            <a:latin typeface="Cambria Math" panose="02040503050406030204" pitchFamily="18" charset="0"/>
                          </a:rPr>
                          <m:t>=</m:t>
                        </m:r>
                        <m:r>
                          <a:rPr lang="en-AU" sz="1800" i="1" smtClean="0">
                            <a:latin typeface="Cambria Math" panose="02040503050406030204" pitchFamily="18" charset="0"/>
                          </a:rPr>
                          <m:t>4 288+0.3×</m:t>
                        </m:r>
                        <m:d>
                          <m:dPr>
                            <m:ctrlPr>
                              <a:rPr lang="en-AU" sz="1800" i="1" smtClean="0">
                                <a:latin typeface="Cambria Math" panose="02040503050406030204" pitchFamily="18" charset="0"/>
                              </a:rPr>
                            </m:ctrlPr>
                          </m:dPr>
                          <m:e>
                            <m:r>
                              <a:rPr lang="en-AU" sz="1800" i="1" smtClean="0">
                                <a:latin typeface="Cambria Math" panose="02040503050406030204" pitchFamily="18" charset="0"/>
                              </a:rPr>
                              <m:t>82</m:t>
                            </m:r>
                            <m:r>
                              <a:rPr lang="en-AU" sz="1800" b="0" i="1" smtClean="0">
                                <a:latin typeface="Cambria Math" panose="02040503050406030204" pitchFamily="18" charset="0"/>
                              </a:rPr>
                              <m:t> </m:t>
                            </m:r>
                            <m:r>
                              <a:rPr lang="en-AU" sz="1800" i="1" smtClean="0">
                                <a:latin typeface="Cambria Math" panose="02040503050406030204" pitchFamily="18" charset="0"/>
                              </a:rPr>
                              <m:t>300 −45</m:t>
                            </m:r>
                            <m:r>
                              <a:rPr lang="en-AU" sz="1800" b="0" i="1" smtClean="0">
                                <a:latin typeface="Cambria Math" panose="02040503050406030204" pitchFamily="18" charset="0"/>
                              </a:rPr>
                              <m:t> </m:t>
                            </m:r>
                            <m:r>
                              <a:rPr lang="en-AU" sz="1800" i="1" smtClean="0">
                                <a:latin typeface="Cambria Math" panose="02040503050406030204" pitchFamily="18" charset="0"/>
                              </a:rPr>
                              <m:t>000</m:t>
                            </m:r>
                          </m:e>
                        </m:d>
                      </m:oMath>
                      <m:oMath xmlns:m="http://schemas.openxmlformats.org/officeDocument/2006/math">
                        <m:r>
                          <m:rPr>
                            <m:aln/>
                          </m:rPr>
                          <a:rPr lang="en-AU" sz="1800" i="1" smtClean="0">
                            <a:latin typeface="Cambria Math" panose="02040503050406030204" pitchFamily="18" charset="0"/>
                          </a:rPr>
                          <m:t>=</m:t>
                        </m:r>
                        <m:r>
                          <a:rPr lang="en-AU" sz="1800" i="1" smtClean="0">
                            <a:latin typeface="Cambria Math" panose="02040503050406030204" pitchFamily="18" charset="0"/>
                          </a:rPr>
                          <m:t>15 478 </m:t>
                        </m:r>
                      </m:oMath>
                    </m:oMathPara>
                  </a14:m>
                  <a:br>
                    <a:rPr lang="en-AU" dirty="0">
                      <a:latin typeface="+mn-lt"/>
                    </a:rPr>
                  </a:br>
                  <a:endParaRPr lang="en-AU" dirty="0">
                    <a:latin typeface="+mn-lt"/>
                  </a:endParaRPr>
                </a:p>
                <a:p>
                  <a:endParaRPr lang="en-AU" dirty="0">
                    <a:latin typeface="+mn-lt"/>
                  </a:endParaRPr>
                </a:p>
              </p:txBody>
            </p:sp>
          </mc:Choice>
          <mc:Fallback xmlns="">
            <p:sp>
              <p:nvSpPr>
                <p:cNvPr id="31" name="Text Placeholder 11">
                  <a:extLst>
                    <a:ext uri="{FF2B5EF4-FFF2-40B4-BE49-F238E27FC236}">
                      <a16:creationId xmlns:a16="http://schemas.microsoft.com/office/drawing/2014/main" id="{C91F9503-3358-A256-EDA5-B03024B5CBC1}"/>
                    </a:ext>
                  </a:extLst>
                </p:cNvPr>
                <p:cNvSpPr txBox="1">
                  <a:spLocks noRot="1" noChangeAspect="1" noMove="1" noResize="1" noEditPoints="1" noAdjustHandles="1" noChangeArrowheads="1" noChangeShapeType="1" noTextEdit="1"/>
                </p:cNvSpPr>
                <p:nvPr/>
              </p:nvSpPr>
              <p:spPr>
                <a:xfrm>
                  <a:off x="284642" y="2842079"/>
                  <a:ext cx="4896958" cy="995136"/>
                </a:xfrm>
                <a:prstGeom prst="rect">
                  <a:avLst/>
                </a:prstGeom>
                <a:blipFill>
                  <a:blip r:embed="rId9"/>
                  <a:stretch>
                    <a:fillRect/>
                  </a:stretch>
                </a:blipFill>
              </p:spPr>
              <p:txBody>
                <a:bodyPr/>
                <a:lstStyle/>
                <a:p>
                  <a:r>
                    <a:rPr lang="en-AU">
                      <a:noFill/>
                    </a:rPr>
                    <a:t> </a:t>
                  </a:r>
                </a:p>
              </p:txBody>
            </p:sp>
          </mc:Fallback>
        </mc:AlternateContent>
      </p:grpSp>
      <p:grpSp>
        <p:nvGrpSpPr>
          <p:cNvPr id="6" name="Group 5" descr="Medicare levy = 2% of taxable income&#10;=82300 x 2%&#10;=1646">
            <a:extLst>
              <a:ext uri="{FF2B5EF4-FFF2-40B4-BE49-F238E27FC236}">
                <a16:creationId xmlns:a16="http://schemas.microsoft.com/office/drawing/2014/main" id="{2CDDE507-4DC0-C557-DC34-DCBFBD469025}"/>
              </a:ext>
            </a:extLst>
          </p:cNvPr>
          <p:cNvGrpSpPr/>
          <p:nvPr/>
        </p:nvGrpSpPr>
        <p:grpSpPr>
          <a:xfrm>
            <a:off x="354000" y="3752136"/>
            <a:ext cx="4228992" cy="1479085"/>
            <a:chOff x="167990" y="3752136"/>
            <a:chExt cx="4228992" cy="1479085"/>
          </a:xfrm>
        </p:grpSpPr>
        <p:sp>
          <p:nvSpPr>
            <p:cNvPr id="34" name="Rectangle 33">
              <a:extLst>
                <a:ext uri="{FF2B5EF4-FFF2-40B4-BE49-F238E27FC236}">
                  <a16:creationId xmlns:a16="http://schemas.microsoft.com/office/drawing/2014/main" id="{51C9E464-6EC9-15D5-B2DA-3D282A423883}"/>
                </a:ext>
                <a:ext uri="{C183D7F6-B498-43B3-948B-1728B52AA6E4}">
                  <adec:decorative xmlns:adec="http://schemas.microsoft.com/office/drawing/2017/decorative" val="1"/>
                </a:ext>
              </a:extLst>
            </p:cNvPr>
            <p:cNvSpPr/>
            <p:nvPr/>
          </p:nvSpPr>
          <p:spPr>
            <a:xfrm>
              <a:off x="1968047" y="4614048"/>
              <a:ext cx="712580" cy="368842"/>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33" name="Text Placeholder 11">
                  <a:extLst>
                    <a:ext uri="{FF2B5EF4-FFF2-40B4-BE49-F238E27FC236}">
                      <a16:creationId xmlns:a16="http://schemas.microsoft.com/office/drawing/2014/main" id="{611C705D-B7D1-0BE8-3701-3F4D18B451D1}"/>
                    </a:ext>
                  </a:extLst>
                </p:cNvPr>
                <p:cNvSpPr txBox="1">
                  <a:spLocks/>
                </p:cNvSpPr>
                <p:nvPr/>
              </p:nvSpPr>
              <p:spPr>
                <a:xfrm>
                  <a:off x="167990" y="3752136"/>
                  <a:ext cx="4228992" cy="1479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𝑀𝑒𝑑𝑖𝑐𝑎𝑟𝑒</m:t>
                        </m:r>
                        <m:r>
                          <a:rPr lang="en-AU" sz="1800" i="1" smtClean="0">
                            <a:latin typeface="Cambria Math" panose="02040503050406030204" pitchFamily="18" charset="0"/>
                          </a:rPr>
                          <m:t> </m:t>
                        </m:r>
                        <m:r>
                          <a:rPr lang="en-AU" sz="1800" i="1" smtClean="0">
                            <a:latin typeface="Cambria Math" panose="02040503050406030204" pitchFamily="18" charset="0"/>
                          </a:rPr>
                          <m:t>𝑙𝑒𝑣𝑦</m:t>
                        </m:r>
                        <m:r>
                          <m:rPr>
                            <m:aln/>
                          </m:rPr>
                          <a:rPr lang="en-AU" sz="1800" i="1" smtClean="0">
                            <a:latin typeface="Cambria Math" panose="02040503050406030204" pitchFamily="18" charset="0"/>
                          </a:rPr>
                          <m:t>=</m:t>
                        </m:r>
                        <m:r>
                          <a:rPr lang="en-AU" sz="1800" i="1" smtClean="0">
                            <a:latin typeface="Cambria Math" panose="02040503050406030204" pitchFamily="18" charset="0"/>
                          </a:rPr>
                          <m:t>2% </m:t>
                        </m:r>
                        <m:r>
                          <a:rPr lang="en-AU" sz="1800" i="1" smtClean="0">
                            <a:latin typeface="Cambria Math" panose="02040503050406030204" pitchFamily="18" charset="0"/>
                          </a:rPr>
                          <m:t>𝑜𝑓</m:t>
                        </m:r>
                        <m:r>
                          <a:rPr lang="en-AU" sz="1800" i="1" smtClean="0">
                            <a:latin typeface="Cambria Math" panose="02040503050406030204" pitchFamily="18" charset="0"/>
                          </a:rPr>
                          <m:t> </m:t>
                        </m:r>
                        <m:r>
                          <a:rPr lang="en-AU" sz="1800" i="1" smtClean="0">
                            <a:latin typeface="Cambria Math" panose="02040503050406030204" pitchFamily="18" charset="0"/>
                          </a:rPr>
                          <m:t>𝑡𝑎𝑥𝑎𝑏𝑙𝑒</m:t>
                        </m:r>
                        <m:r>
                          <a:rPr lang="en-AU" sz="1800" i="1" smtClean="0">
                            <a:latin typeface="Cambria Math" panose="02040503050406030204" pitchFamily="18" charset="0"/>
                          </a:rPr>
                          <m:t> </m:t>
                        </m:r>
                        <m:r>
                          <a:rPr lang="en-AU" sz="1800" i="1" smtClean="0">
                            <a:latin typeface="Cambria Math" panose="02040503050406030204" pitchFamily="18" charset="0"/>
                          </a:rPr>
                          <m:t>𝑖𝑛𝑐𝑜𝑚𝑒</m:t>
                        </m:r>
                      </m:oMath>
                      <m:oMath xmlns:m="http://schemas.openxmlformats.org/officeDocument/2006/math">
                        <m:r>
                          <m:rPr>
                            <m:aln/>
                          </m:rPr>
                          <a:rPr lang="en-AU" sz="1800" i="1" smtClean="0">
                            <a:latin typeface="Cambria Math" panose="02040503050406030204" pitchFamily="18" charset="0"/>
                          </a:rPr>
                          <m:t>=</m:t>
                        </m:r>
                        <m:r>
                          <a:rPr lang="en-AU" sz="1800" i="1" smtClean="0">
                            <a:latin typeface="Cambria Math" panose="02040503050406030204" pitchFamily="18" charset="0"/>
                          </a:rPr>
                          <m:t>82 300×</m:t>
                        </m:r>
                        <m:r>
                          <a:rPr lang="en-AU" sz="1800" b="0" i="1" smtClean="0">
                            <a:latin typeface="Cambria Math" panose="02040503050406030204" pitchFamily="18" charset="0"/>
                          </a:rPr>
                          <m:t>2%</m:t>
                        </m:r>
                      </m:oMath>
                      <m:oMath xmlns:m="http://schemas.openxmlformats.org/officeDocument/2006/math">
                        <m:r>
                          <m:rPr>
                            <m:aln/>
                          </m:rPr>
                          <a:rPr lang="en-AU" sz="1800" b="0" i="1" smtClean="0">
                            <a:latin typeface="Cambria Math" panose="02040503050406030204" pitchFamily="18" charset="0"/>
                          </a:rPr>
                          <m:t>=</m:t>
                        </m:r>
                        <m:r>
                          <a:rPr lang="en-AU" sz="1800" i="1" smtClean="0">
                            <a:latin typeface="Cambria Math" panose="02040503050406030204" pitchFamily="18" charset="0"/>
                          </a:rPr>
                          <m:t>1646</m:t>
                        </m:r>
                      </m:oMath>
                    </m:oMathPara>
                  </a14:m>
                  <a:endParaRPr lang="en-AU" dirty="0">
                    <a:latin typeface="+mn-lt"/>
                  </a:endParaRPr>
                </a:p>
              </p:txBody>
            </p:sp>
          </mc:Choice>
          <mc:Fallback xmlns="">
            <p:sp>
              <p:nvSpPr>
                <p:cNvPr id="33" name="Text Placeholder 11">
                  <a:extLst>
                    <a:ext uri="{FF2B5EF4-FFF2-40B4-BE49-F238E27FC236}">
                      <a16:creationId xmlns:a16="http://schemas.microsoft.com/office/drawing/2014/main" id="{611C705D-B7D1-0BE8-3701-3F4D18B451D1}"/>
                    </a:ext>
                  </a:extLst>
                </p:cNvPr>
                <p:cNvSpPr txBox="1">
                  <a:spLocks noRot="1" noChangeAspect="1" noMove="1" noResize="1" noEditPoints="1" noAdjustHandles="1" noChangeArrowheads="1" noChangeShapeType="1" noTextEdit="1"/>
                </p:cNvSpPr>
                <p:nvPr/>
              </p:nvSpPr>
              <p:spPr>
                <a:xfrm>
                  <a:off x="167990" y="3752136"/>
                  <a:ext cx="4228992" cy="1479085"/>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 Placeholder 11">
                <a:extLst>
                  <a:ext uri="{FF2B5EF4-FFF2-40B4-BE49-F238E27FC236}">
                    <a16:creationId xmlns:a16="http://schemas.microsoft.com/office/drawing/2014/main" id="{712036C7-EAE8-1DA8-B912-BBE57C59174E}"/>
                  </a:ext>
                </a:extLst>
              </p:cNvPr>
              <p:cNvSpPr txBox="1">
                <a:spLocks/>
              </p:cNvSpPr>
              <p:nvPr/>
            </p:nvSpPr>
            <p:spPr>
              <a:xfrm>
                <a:off x="461642" y="5036753"/>
                <a:ext cx="11484000" cy="13962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𝑇𝑜𝑡𝑎𝑙</m:t>
                      </m:r>
                      <m:r>
                        <a:rPr lang="en-AU" sz="1800" i="1" smtClean="0">
                          <a:latin typeface="Cambria Math" panose="02040503050406030204" pitchFamily="18" charset="0"/>
                        </a:rPr>
                        <m:t> </m:t>
                      </m:r>
                      <m:r>
                        <a:rPr lang="en-AU" sz="1800" i="1" smtClean="0">
                          <a:latin typeface="Cambria Math" panose="02040503050406030204" pitchFamily="18" charset="0"/>
                        </a:rPr>
                        <m:t>𝑡𝑎𝑥</m:t>
                      </m:r>
                      <m:r>
                        <a:rPr lang="en-AU" sz="1800" i="1" smtClean="0">
                          <a:latin typeface="Cambria Math" panose="02040503050406030204" pitchFamily="18" charset="0"/>
                        </a:rPr>
                        <m:t> </m:t>
                      </m:r>
                      <m:r>
                        <a:rPr lang="en-AU" sz="1800" i="1" smtClean="0">
                          <a:latin typeface="Cambria Math" panose="02040503050406030204" pitchFamily="18" charset="0"/>
                        </a:rPr>
                        <m:t>𝑝𝑎𝑦𝑎𝑏𝑙𝑒</m:t>
                      </m:r>
                      <m:r>
                        <m:rPr>
                          <m:aln/>
                        </m:rPr>
                        <a:rPr lang="en-AU" sz="1800" i="1" smtClean="0">
                          <a:latin typeface="Cambria Math" panose="02040503050406030204" pitchFamily="18" charset="0"/>
                        </a:rPr>
                        <m:t>=</m:t>
                      </m:r>
                      <m:r>
                        <a:rPr lang="en-AU" sz="1800" i="1" smtClean="0">
                          <a:latin typeface="Cambria Math" panose="02040503050406030204" pitchFamily="18" charset="0"/>
                        </a:rPr>
                        <m:t>𝐼𝑛𝑐𝑜𝑚𝑒</m:t>
                      </m:r>
                      <m:r>
                        <a:rPr lang="en-AU" sz="1800" i="1" smtClean="0">
                          <a:latin typeface="Cambria Math" panose="02040503050406030204" pitchFamily="18" charset="0"/>
                        </a:rPr>
                        <m:t> </m:t>
                      </m:r>
                      <m:r>
                        <a:rPr lang="en-AU" sz="1800" i="1" smtClean="0">
                          <a:latin typeface="Cambria Math" panose="02040503050406030204" pitchFamily="18" charset="0"/>
                        </a:rPr>
                        <m:t>𝑡𝑎𝑥</m:t>
                      </m:r>
                      <m:r>
                        <a:rPr lang="en-AU" sz="1800" i="1" smtClean="0">
                          <a:latin typeface="Cambria Math" panose="02040503050406030204" pitchFamily="18" charset="0"/>
                        </a:rPr>
                        <m:t>+</m:t>
                      </m:r>
                      <m:r>
                        <a:rPr lang="en-AU" sz="1800" i="1" smtClean="0">
                          <a:latin typeface="Cambria Math" panose="02040503050406030204" pitchFamily="18" charset="0"/>
                        </a:rPr>
                        <m:t>𝑀𝑒𝑑𝑖𝑐𝑎𝑟𝑒</m:t>
                      </m:r>
                      <m:r>
                        <a:rPr lang="en-AU" sz="1800" i="1" smtClean="0">
                          <a:latin typeface="Cambria Math" panose="02040503050406030204" pitchFamily="18" charset="0"/>
                        </a:rPr>
                        <m:t> </m:t>
                      </m:r>
                      <m:r>
                        <a:rPr lang="en-AU" sz="1800" i="1" smtClean="0">
                          <a:latin typeface="Cambria Math" panose="02040503050406030204" pitchFamily="18" charset="0"/>
                        </a:rPr>
                        <m:t>𝑙𝑒𝑣𝑦</m:t>
                      </m:r>
                    </m:oMath>
                    <m:oMath xmlns:m="http://schemas.openxmlformats.org/officeDocument/2006/math">
                      <m:r>
                        <m:rPr>
                          <m:aln/>
                        </m:rPr>
                        <a:rPr lang="en-AU" sz="1800" i="1" smtClean="0">
                          <a:latin typeface="Cambria Math" panose="02040503050406030204" pitchFamily="18" charset="0"/>
                        </a:rPr>
                        <m:t>=</m:t>
                      </m:r>
                      <m:r>
                        <a:rPr lang="en-AU" sz="1800" i="1" smtClean="0">
                          <a:latin typeface="Cambria Math" panose="02040503050406030204" pitchFamily="18" charset="0"/>
                        </a:rPr>
                        <m:t>15 478+1 646</m:t>
                      </m:r>
                    </m:oMath>
                    <m:oMath xmlns:m="http://schemas.openxmlformats.org/officeDocument/2006/math">
                      <m:r>
                        <m:rPr>
                          <m:aln/>
                        </m:rPr>
                        <a:rPr lang="en-AU" sz="1800" i="1">
                          <a:latin typeface="Cambria Math" panose="02040503050406030204" pitchFamily="18" charset="0"/>
                        </a:rPr>
                        <m:t>=</m:t>
                      </m:r>
                      <m:r>
                        <a:rPr lang="en-AU" sz="1800" i="1" smtClean="0">
                          <a:latin typeface="Cambria Math" panose="02040503050406030204" pitchFamily="18" charset="0"/>
                        </a:rPr>
                        <m:t>$17 124</m:t>
                      </m:r>
                    </m:oMath>
                  </m:oMathPara>
                </a14:m>
                <a:endParaRPr lang="en-AU" dirty="0">
                  <a:latin typeface="+mn-lt"/>
                </a:endParaRPr>
              </a:p>
            </p:txBody>
          </p:sp>
        </mc:Choice>
        <mc:Fallback xmlns="">
          <p:sp>
            <p:nvSpPr>
              <p:cNvPr id="30" name="Text Placeholder 11">
                <a:extLst>
                  <a:ext uri="{FF2B5EF4-FFF2-40B4-BE49-F238E27FC236}">
                    <a16:creationId xmlns:a16="http://schemas.microsoft.com/office/drawing/2014/main" id="{712036C7-EAE8-1DA8-B912-BBE57C59174E}"/>
                  </a:ext>
                </a:extLst>
              </p:cNvPr>
              <p:cNvSpPr txBox="1">
                <a:spLocks noRot="1" noChangeAspect="1" noMove="1" noResize="1" noEditPoints="1" noAdjustHandles="1" noChangeArrowheads="1" noChangeShapeType="1" noTextEdit="1"/>
              </p:cNvSpPr>
              <p:nvPr/>
            </p:nvSpPr>
            <p:spPr>
              <a:xfrm>
                <a:off x="461642" y="5036753"/>
                <a:ext cx="11484000" cy="1396200"/>
              </a:xfrm>
              <a:prstGeom prst="rect">
                <a:avLst/>
              </a:prstGeom>
              <a:blipFill>
                <a:blip r:embed="rId11"/>
                <a:stretch>
                  <a:fillRect l="-77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397D48E-0A77-9110-DB97-3D74148D07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0802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35" grpId="0" animBg="1"/>
      <p:bldP spid="12" grpId="0" uiExpand="1" build="p"/>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575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what Medicare is and how it is funded through the Medicare levy.</a:t>
            </a:r>
          </a:p>
          <a:p>
            <a:pPr>
              <a:lnSpc>
                <a:spcPct val="15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Bef>
                <a:spcPts val="1200"/>
              </a:spcBef>
              <a:spcAft>
                <a:spcPts val="600"/>
              </a:spcAft>
              <a:buFont typeface="Symbol" panose="05050102010706020507" pitchFamily="18" charset="2"/>
              <a:buChar char=""/>
            </a:pPr>
            <a:r>
              <a:rPr lang="en-AU" sz="1800" dirty="0">
                <a:latin typeface="Arial" panose="020B0604020202020204" pitchFamily="34" charset="0"/>
                <a:ea typeface="Calibri" panose="020F0502020204030204" pitchFamily="34" charset="0"/>
              </a:rPr>
              <a:t>I can calculate a taxable income.</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describe ‘Medicare’ and ‘Medicare levy’ and explain their purpose.</a:t>
            </a:r>
          </a:p>
          <a:p>
            <a:pPr marL="342900" indent="-342900">
              <a:lnSpc>
                <a:spcPct val="150000"/>
              </a:lnSpc>
              <a:spcBef>
                <a:spcPts val="1200"/>
              </a:spcBef>
              <a:spcAft>
                <a:spcPts val="600"/>
              </a:spcAft>
              <a:buFont typeface="Symbol" panose="05050102010706020507" pitchFamily="18" charset="2"/>
              <a:buChar char=""/>
            </a:pPr>
            <a:r>
              <a:rPr lang="en-AU" sz="1800" dirty="0">
                <a:latin typeface="Arial" panose="020B0604020202020204" pitchFamily="34" charset="0"/>
                <a:ea typeface="Calibri" panose="020F0502020204030204" pitchFamily="34" charset="0"/>
              </a:rPr>
              <a:t>I can calculate the Medicare levy owed from a taxable income.</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misconceptions when calculating the Medicare levy and provide advice to avoid them.</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69626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BFB81-C5B5-C820-AD40-5FFA8442EF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49F4C3-07A8-F9D8-CCCD-521A77DEBFD7}"/>
              </a:ext>
            </a:extLst>
          </p:cNvPr>
          <p:cNvSpPr>
            <a:spLocks noGrp="1"/>
          </p:cNvSpPr>
          <p:nvPr>
            <p:ph type="title"/>
          </p:nvPr>
        </p:nvSpPr>
        <p:spPr/>
        <p:txBody>
          <a:bodyPr/>
          <a:lstStyle/>
          <a:p>
            <a:r>
              <a:rPr lang="en-AU">
                <a:latin typeface="+mj-lt"/>
              </a:rPr>
              <a:t>Allowable deductions and taxable income (1)</a:t>
            </a:r>
            <a:endParaRPr lang="en-AU"/>
          </a:p>
        </p:txBody>
      </p:sp>
      <p:sp>
        <p:nvSpPr>
          <p:cNvPr id="4" name="Text Placeholder 3">
            <a:extLst>
              <a:ext uri="{FF2B5EF4-FFF2-40B4-BE49-F238E27FC236}">
                <a16:creationId xmlns:a16="http://schemas.microsoft.com/office/drawing/2014/main" id="{A00CAD09-6218-9AF7-50D3-20E8D1F76476}"/>
              </a:ext>
            </a:extLst>
          </p:cNvPr>
          <p:cNvSpPr>
            <a:spLocks noGrp="1"/>
          </p:cNvSpPr>
          <p:nvPr>
            <p:ph type="body" sz="quarter" idx="18"/>
          </p:nvPr>
        </p:nvSpPr>
        <p:spPr/>
        <p:txBody>
          <a:bodyPr/>
          <a:lstStyle/>
          <a:p>
            <a:r>
              <a:rPr lang="en-AU" dirty="0"/>
              <a:t>Hinge point question 1</a:t>
            </a:r>
          </a:p>
        </p:txBody>
      </p:sp>
      <p:sp>
        <p:nvSpPr>
          <p:cNvPr id="6" name="Rectangle 5">
            <a:extLst>
              <a:ext uri="{FF2B5EF4-FFF2-40B4-BE49-F238E27FC236}">
                <a16:creationId xmlns:a16="http://schemas.microsoft.com/office/drawing/2014/main" id="{547D3481-8FD2-F322-D633-7B182F1F01A5}"/>
              </a:ext>
              <a:ext uri="{C183D7F6-B498-43B3-948B-1728B52AA6E4}">
                <adec:decorative xmlns:adec="http://schemas.microsoft.com/office/drawing/2017/decorative" val="1"/>
              </a:ext>
            </a:extLst>
          </p:cNvPr>
          <p:cNvSpPr/>
          <p:nvPr/>
        </p:nvSpPr>
        <p:spPr>
          <a:xfrm>
            <a:off x="779273" y="4139706"/>
            <a:ext cx="1466539"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A82EB3A-5519-2DFF-A78D-0AF0B52C55FA}"/>
                  </a:ext>
                </a:extLst>
              </p:cNvPr>
              <p:cNvSpPr>
                <a:spLocks noGrp="1"/>
              </p:cNvSpPr>
              <p:nvPr>
                <p:ph type="body" sz="quarter" idx="17"/>
              </p:nvPr>
            </p:nvSpPr>
            <p:spPr/>
            <p:txBody>
              <a:bodyPr/>
              <a:lstStyle/>
              <a:p>
                <a:pPr marL="457200" indent="-457200">
                  <a:buAutoNum type="arabicPeriod"/>
                </a:pPr>
                <a:r>
                  <a:rPr lang="en-AU" dirty="0"/>
                  <a:t>Adam earns a monthly gross salary of </a:t>
                </a:r>
                <a14:m>
                  <m:oMath xmlns:m="http://schemas.openxmlformats.org/officeDocument/2006/math">
                    <m:r>
                      <a:rPr lang="en-AU" b="0" i="1" smtClean="0">
                        <a:latin typeface="Cambria Math" panose="02040503050406030204" pitchFamily="18" charset="0"/>
                      </a:rPr>
                      <m:t>$7 500.</m:t>
                    </m:r>
                  </m:oMath>
                </a14:m>
                <a:r>
                  <a:rPr lang="en-AU" dirty="0"/>
                  <a:t> He has allowable deductions of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90 </m:t>
                    </m:r>
                  </m:oMath>
                </a14:m>
                <a:r>
                  <a:rPr lang="en-AU" dirty="0"/>
                  <a:t>per month for internet, </a:t>
                </a:r>
                <a14:m>
                  <m:oMath xmlns:m="http://schemas.openxmlformats.org/officeDocument/2006/math">
                    <m:r>
                      <a:rPr lang="en-AU" b="0" i="1" smtClean="0">
                        <a:latin typeface="Cambria Math" panose="02040503050406030204" pitchFamily="18" charset="0"/>
                      </a:rPr>
                      <m:t>$1 250</m:t>
                    </m:r>
                  </m:oMath>
                </a14:m>
                <a:r>
                  <a:rPr lang="en-AU" dirty="0"/>
                  <a:t> per year in union fees and </a:t>
                </a:r>
                <a14:m>
                  <m:oMath xmlns:m="http://schemas.openxmlformats.org/officeDocument/2006/math">
                    <m:r>
                      <a:rPr lang="en-AU" b="0" i="1" smtClean="0">
                        <a:latin typeface="Cambria Math" panose="02040503050406030204" pitchFamily="18" charset="0"/>
                      </a:rPr>
                      <m:t>$50</m:t>
                    </m:r>
                  </m:oMath>
                </a14:m>
                <a:r>
                  <a:rPr lang="en-AU" dirty="0"/>
                  <a:t> per week in work-related travel. Determine Adam’s taxable income. </a:t>
                </a:r>
              </a:p>
              <a:p>
                <a:pPr marL="933450" lvl="4" indent="-436563">
                  <a:buFont typeface="+mj-lt"/>
                  <a:buAutoNum type="alphaUcPeriod"/>
                </a:pPr>
                <a:r>
                  <a:rPr lang="en-AU" b="0" i="0" dirty="0">
                    <a:latin typeface="+mj-lt"/>
                  </a:rPr>
                  <a:t>$90 000 </a:t>
                </a:r>
                <a:endParaRPr lang="en-AU" b="0" dirty="0"/>
              </a:p>
              <a:p>
                <a:pPr marL="933450" lvl="4" indent="-436563">
                  <a:buFont typeface="+mj-lt"/>
                  <a:buAutoNum type="alphaUcPeriod"/>
                </a:pPr>
                <a:r>
                  <a:rPr lang="en-AU" b="0" dirty="0"/>
                  <a:t>$94 930</a:t>
                </a:r>
              </a:p>
              <a:p>
                <a:pPr marL="933450" lvl="4" indent="-436563">
                  <a:buFont typeface="+mj-lt"/>
                  <a:buAutoNum type="alphaUcPeriod"/>
                </a:pPr>
                <a:r>
                  <a:rPr lang="en-AU" b="0" dirty="0"/>
                  <a:t>$85 070</a:t>
                </a:r>
              </a:p>
              <a:p>
                <a:pPr marL="933450" lvl="4" indent="-436563">
                  <a:buFont typeface="+mj-lt"/>
                  <a:buAutoNum type="alphaUcPeriod"/>
                </a:pPr>
                <a:r>
                  <a:rPr lang="en-AU" dirty="0"/>
                  <a:t>$84 320</a:t>
                </a:r>
                <a:endParaRPr lang="en-AU" b="0" dirty="0"/>
              </a:p>
              <a:p>
                <a:pPr marL="457200" lvl="3" indent="-457200">
                  <a:buFont typeface="+mj-lt"/>
                  <a:buAutoNum type="alphaUcPeriod"/>
                </a:pPr>
                <a:endParaRPr lang="en-AU" dirty="0"/>
              </a:p>
              <a:p>
                <a:pPr marL="457200" indent="-457200">
                  <a:buAutoNum type="arabicPeriod"/>
                </a:pPr>
                <a:endParaRPr lang="en-AU" dirty="0"/>
              </a:p>
              <a:p>
                <a:pPr marL="457200" lvl="1" indent="-457200">
                  <a:buAutoNum type="arabicPeriod"/>
                </a:pPr>
                <a:endParaRPr lang="en-AU" dirty="0"/>
              </a:p>
              <a:p>
                <a:pPr marL="457200" lvl="3" indent="-457200">
                  <a:buAutoNum type="arabicPeriod"/>
                </a:pPr>
                <a:endParaRPr lang="en-AU" dirty="0"/>
              </a:p>
              <a:p>
                <a:pPr marL="817200" lvl="4" indent="-457200">
                  <a:buFont typeface="+mj-lt"/>
                  <a:buAutoNum type="alphaUcPeriod"/>
                </a:pPr>
                <a:endParaRPr lang="en-AU" dirty="0"/>
              </a:p>
            </p:txBody>
          </p:sp>
        </mc:Choice>
        <mc:Fallback xmlns="">
          <p:sp>
            <p:nvSpPr>
              <p:cNvPr id="5" name="Text Placeholder 4">
                <a:extLst>
                  <a:ext uri="{FF2B5EF4-FFF2-40B4-BE49-F238E27FC236}">
                    <a16:creationId xmlns:a16="http://schemas.microsoft.com/office/drawing/2014/main" id="{1A82EB3A-5519-2DFF-A78D-0AF0B52C55F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15" r="-1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531468-188E-25FD-FD5B-596446C255F4}"/>
                  </a:ext>
                </a:extLst>
              </p:cNvPr>
              <p:cNvSpPr txBox="1"/>
              <p:nvPr/>
            </p:nvSpPr>
            <p:spPr>
              <a:xfrm>
                <a:off x="3533775" y="3429000"/>
                <a:ext cx="5695950" cy="1861914"/>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𝐴𝑛𝑛𝑢𝑎𝑙</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𝑠𝑎𝑙𝑎𝑟𝑦</m:t>
                      </m:r>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$7500×12</m:t>
                      </m:r>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0" smtClean="0">
                          <a:solidFill>
                            <a:schemeClr val="tx1"/>
                          </a:solidFill>
                          <a:latin typeface="Cambria Math" panose="02040503050406030204" pitchFamily="18" charset="0"/>
                        </a:rPr>
                        <m:t>$90 000</m:t>
                      </m:r>
                    </m:oMath>
                    <m:oMath xmlns:m="http://schemas.openxmlformats.org/officeDocument/2006/math">
                      <m:r>
                        <a:rPr lang="en-AU" sz="1800" b="0" i="1" smtClean="0">
                          <a:solidFill>
                            <a:schemeClr val="tx1"/>
                          </a:solidFill>
                          <a:latin typeface="Cambria Math" panose="02040503050406030204" pitchFamily="18" charset="0"/>
                        </a:rPr>
                        <m:t>𝐷𝑒𝑑𝑢𝑐𝑡𝑖𝑜𝑛𝑠</m:t>
                      </m:r>
                      <m:r>
                        <m:rPr>
                          <m:aln/>
                        </m:rPr>
                        <a:rPr lang="en-AU" sz="1800" b="0" i="1" smtClean="0">
                          <a:solidFill>
                            <a:schemeClr val="tx1"/>
                          </a:solidFill>
                          <a:latin typeface="Cambria Math" panose="02040503050406030204" pitchFamily="18" charset="0"/>
                        </a:rPr>
                        <m:t>=</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$90×12</m:t>
                          </m:r>
                        </m:e>
                      </m:d>
                      <m:r>
                        <a:rPr lang="en-AU" sz="1800" b="0" i="1" smtClean="0">
                          <a:solidFill>
                            <a:schemeClr val="tx1"/>
                          </a:solidFill>
                          <a:latin typeface="Cambria Math" panose="02040503050406030204" pitchFamily="18" charset="0"/>
                        </a:rPr>
                        <m:t>+$1250+</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$50×52</m:t>
                          </m:r>
                        </m:e>
                      </m:d>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$4930</m:t>
                      </m:r>
                    </m:oMath>
                    <m:oMath xmlns:m="http://schemas.openxmlformats.org/officeDocument/2006/math">
                      <m:r>
                        <a:rPr lang="en-AU" sz="1800" b="0" i="1" smtClean="0">
                          <a:solidFill>
                            <a:schemeClr val="tx1"/>
                          </a:solidFill>
                          <a:latin typeface="Cambria Math" panose="02040503050406030204" pitchFamily="18" charset="0"/>
                        </a:rPr>
                        <m:t>𝑇𝑎𝑥𝑎𝑏𝑙𝑒</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𝑖𝑛𝑐𝑜𝑚𝑒</m:t>
                      </m:r>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$90 000−$4930</m:t>
                      </m:r>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$85 070</m:t>
                      </m:r>
                    </m:oMath>
                  </m:oMathPara>
                </a14:m>
                <a:endParaRPr lang="en-AU" sz="1800" b="0" i="1" dirty="0">
                  <a:solidFill>
                    <a:schemeClr val="tx1"/>
                  </a:solidFill>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91531468-188E-25FD-FD5B-596446C255F4}"/>
                  </a:ext>
                </a:extLst>
              </p:cNvPr>
              <p:cNvSpPr txBox="1">
                <a:spLocks noRot="1" noChangeAspect="1" noMove="1" noResize="1" noEditPoints="1" noAdjustHandles="1" noChangeArrowheads="1" noChangeShapeType="1" noTextEdit="1"/>
              </p:cNvSpPr>
              <p:nvPr/>
            </p:nvSpPr>
            <p:spPr>
              <a:xfrm>
                <a:off x="3533775" y="3429000"/>
                <a:ext cx="5695950" cy="1861914"/>
              </a:xfrm>
              <a:prstGeom prst="rect">
                <a:avLst/>
              </a:prstGeom>
              <a:blipFill>
                <a:blip r:embed="rId3"/>
                <a:stretch>
                  <a:fillRect t="-13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1896F41-5BD7-0FF0-B4B4-DE1F7CF070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82982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50EF2-87BC-90E1-1F00-C00399D8A8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5D58EA-2258-0578-D9CC-3F1ECA38B24B}"/>
              </a:ext>
            </a:extLst>
          </p:cNvPr>
          <p:cNvSpPr>
            <a:spLocks noGrp="1"/>
          </p:cNvSpPr>
          <p:nvPr>
            <p:ph type="title"/>
          </p:nvPr>
        </p:nvSpPr>
        <p:spPr/>
        <p:txBody>
          <a:bodyPr/>
          <a:lstStyle/>
          <a:p>
            <a:r>
              <a:rPr lang="en-AU">
                <a:latin typeface="+mj-lt"/>
              </a:rPr>
              <a:t>Allowable deductions and taxable income (2)</a:t>
            </a:r>
            <a:endParaRPr lang="en-AU"/>
          </a:p>
        </p:txBody>
      </p:sp>
      <p:sp>
        <p:nvSpPr>
          <p:cNvPr id="4" name="Text Placeholder 3">
            <a:extLst>
              <a:ext uri="{FF2B5EF4-FFF2-40B4-BE49-F238E27FC236}">
                <a16:creationId xmlns:a16="http://schemas.microsoft.com/office/drawing/2014/main" id="{91BE758C-C393-8516-04B4-C3D7721D0711}"/>
              </a:ext>
            </a:extLst>
          </p:cNvPr>
          <p:cNvSpPr>
            <a:spLocks noGrp="1"/>
          </p:cNvSpPr>
          <p:nvPr>
            <p:ph type="body" sz="quarter" idx="18"/>
          </p:nvPr>
        </p:nvSpPr>
        <p:spPr/>
        <p:txBody>
          <a:bodyPr/>
          <a:lstStyle/>
          <a:p>
            <a:r>
              <a:rPr lang="en-AU"/>
              <a:t>Hinge point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C0302F-7C20-A53D-3AC4-FD2D6F94C016}"/>
                  </a:ext>
                </a:extLst>
              </p:cNvPr>
              <p:cNvSpPr>
                <a:spLocks noGrp="1"/>
              </p:cNvSpPr>
              <p:nvPr>
                <p:ph type="body" sz="quarter" idx="17"/>
              </p:nvPr>
            </p:nvSpPr>
            <p:spPr/>
            <p:txBody>
              <a:bodyPr/>
              <a:lstStyle/>
              <a:p>
                <a:pPr marL="447675" indent="-447675"/>
                <a:r>
                  <a:rPr lang="en-AU" b="0" dirty="0"/>
                  <a:t>2.  If Adam’s taxable income is </a:t>
                </a:r>
                <a14:m>
                  <m:oMath xmlns:m="http://schemas.openxmlformats.org/officeDocument/2006/math">
                    <m:r>
                      <a:rPr lang="en-AU" b="0" i="1" smtClean="0">
                        <a:latin typeface="Cambria Math" panose="02040503050406030204" pitchFamily="18" charset="0"/>
                      </a:rPr>
                      <m:t>$85 070</m:t>
                    </m:r>
                  </m:oMath>
                </a14:m>
                <a:r>
                  <a:rPr lang="en-AU" b="0" dirty="0"/>
                  <a:t>, use the tax table below to determine his income tax. </a:t>
                </a:r>
              </a:p>
              <a:p>
                <a:pPr marL="409575" lvl="3" indent="-398463">
                  <a:buFont typeface="+mj-lt"/>
                  <a:buAutoNum type="alphaUcPeriod"/>
                </a:pPr>
                <a:endParaRPr lang="en-AU" dirty="0"/>
              </a:p>
              <a:p>
                <a:pPr marL="409575" indent="-398463">
                  <a:buAutoNum type="arabicPeriod"/>
                </a:pPr>
                <a:endParaRPr lang="en-AU" dirty="0"/>
              </a:p>
              <a:p>
                <a:pPr marL="409575" lvl="1" indent="-398463">
                  <a:buAutoNum type="arabicPeriod"/>
                </a:pPr>
                <a:endParaRPr lang="en-AU" dirty="0"/>
              </a:p>
              <a:p>
                <a:pPr marL="409575" lvl="3" indent="-398463">
                  <a:buAutoNum type="arabicPeriod"/>
                </a:pPr>
                <a:endParaRPr lang="en-AU" dirty="0"/>
              </a:p>
              <a:p>
                <a:pPr marL="817200" lvl="4" indent="-457200">
                  <a:buFont typeface="+mj-lt"/>
                  <a:buAutoNum type="alphaUcPeriod"/>
                </a:pPr>
                <a:endParaRPr lang="en-AU" dirty="0"/>
              </a:p>
            </p:txBody>
          </p:sp>
        </mc:Choice>
        <mc:Fallback xmlns="">
          <p:sp>
            <p:nvSpPr>
              <p:cNvPr id="5" name="Text Placeholder 4">
                <a:extLst>
                  <a:ext uri="{FF2B5EF4-FFF2-40B4-BE49-F238E27FC236}">
                    <a16:creationId xmlns:a16="http://schemas.microsoft.com/office/drawing/2014/main" id="{EFC0302F-7C20-A53D-3AC4-FD2D6F94C01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E8EEEB9-2A9D-F92A-1120-239C70AC6F2A}"/>
              </a:ext>
              <a:ext uri="{C183D7F6-B498-43B3-948B-1728B52AA6E4}">
                <adec:decorative xmlns:adec="http://schemas.microsoft.com/office/drawing/2017/decorative" val="1"/>
              </a:ext>
            </a:extLst>
          </p:cNvPr>
          <p:cNvSpPr/>
          <p:nvPr/>
        </p:nvSpPr>
        <p:spPr>
          <a:xfrm>
            <a:off x="1867211" y="3453384"/>
            <a:ext cx="7404805" cy="315686"/>
          </a:xfrm>
          <a:prstGeom prst="rect">
            <a:avLst/>
          </a:prstGeom>
          <a:solidFill>
            <a:srgbClr val="FFFF00">
              <a:alpha val="36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graphicFrame>
        <p:nvGraphicFramePr>
          <p:cNvPr id="6" name="Table 5" descr="A tax table which indicates, in columns, taxable income and tax payable on this income respectively. ">
            <a:extLst>
              <a:ext uri="{FF2B5EF4-FFF2-40B4-BE49-F238E27FC236}">
                <a16:creationId xmlns:a16="http://schemas.microsoft.com/office/drawing/2014/main" id="{CD583CC3-F169-764E-5436-8868138665F3}"/>
              </a:ext>
            </a:extLst>
          </p:cNvPr>
          <p:cNvGraphicFramePr>
            <a:graphicFrameLocks noGrp="1"/>
          </p:cNvGraphicFramePr>
          <p:nvPr>
            <p:extLst>
              <p:ext uri="{D42A27DB-BD31-4B8C-83A1-F6EECF244321}">
                <p14:modId xmlns:p14="http://schemas.microsoft.com/office/powerpoint/2010/main" val="532223536"/>
              </p:ext>
            </p:extLst>
          </p:nvPr>
        </p:nvGraphicFramePr>
        <p:xfrm>
          <a:off x="1867211" y="2316480"/>
          <a:ext cx="8128000" cy="2225040"/>
        </p:xfrm>
        <a:graphic>
          <a:graphicData uri="http://schemas.openxmlformats.org/drawingml/2006/table">
            <a:tbl>
              <a:tblPr firstRow="1" bandRow="1">
                <a:tableStyleId>{2D5ABB26-0587-4C30-8999-92F81FD0307C}</a:tableStyleId>
              </a:tblPr>
              <a:tblGrid>
                <a:gridCol w="2580257">
                  <a:extLst>
                    <a:ext uri="{9D8B030D-6E8A-4147-A177-3AD203B41FA5}">
                      <a16:colId xmlns:a16="http://schemas.microsoft.com/office/drawing/2014/main" val="2409786726"/>
                    </a:ext>
                  </a:extLst>
                </a:gridCol>
                <a:gridCol w="5547743">
                  <a:extLst>
                    <a:ext uri="{9D8B030D-6E8A-4147-A177-3AD203B41FA5}">
                      <a16:colId xmlns:a16="http://schemas.microsoft.com/office/drawing/2014/main" val="3502995462"/>
                    </a:ext>
                  </a:extLst>
                </a:gridCol>
              </a:tblGrid>
              <a:tr h="370840">
                <a:tc>
                  <a:txBody>
                    <a:bodyPr/>
                    <a:lstStyle/>
                    <a:p>
                      <a:r>
                        <a:rPr lang="en-AU"/>
                        <a:t>Taxable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Tax payable on this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808241"/>
                  </a:ext>
                </a:extLst>
              </a:tr>
              <a:tr h="370840">
                <a:tc>
                  <a:txBody>
                    <a:bodyPr/>
                    <a:lstStyle/>
                    <a:p>
                      <a:r>
                        <a:rPr lang="en-AU"/>
                        <a:t>0 – $18 200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891744"/>
                  </a:ext>
                </a:extLst>
              </a:tr>
              <a:tr h="370840">
                <a:tc>
                  <a:txBody>
                    <a:bodyPr/>
                    <a:lstStyle/>
                    <a:p>
                      <a:r>
                        <a:rPr lang="en-AU"/>
                        <a:t>$18 201 – $45 000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16 cents for each $1 over $ 18 200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094424"/>
                  </a:ext>
                </a:extLst>
              </a:tr>
              <a:tr h="370840">
                <a:tc>
                  <a:txBody>
                    <a:bodyPr/>
                    <a:lstStyle/>
                    <a:p>
                      <a:r>
                        <a:rPr lang="en-AU"/>
                        <a:t>$45 001 – $135 000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$4 288 plus 30 cents for each $1 over 45 000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990612"/>
                  </a:ext>
                </a:extLst>
              </a:tr>
              <a:tr h="370840">
                <a:tc>
                  <a:txBody>
                    <a:bodyPr/>
                    <a:lstStyle/>
                    <a:p>
                      <a:r>
                        <a:rPr lang="en-AU"/>
                        <a:t>$135 001 – $190 000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$31 288 plus 37 cents for each $1 over $135 000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804586"/>
                  </a:ext>
                </a:extLst>
              </a:tr>
              <a:tr h="370840">
                <a:tc>
                  <a:txBody>
                    <a:bodyPr/>
                    <a:lstStyle/>
                    <a:p>
                      <a:r>
                        <a:rPr lang="en-AU"/>
                        <a:t>$190 001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$51 638 plus 45 cents for each $1 over $190 000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10604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6CAC3E-33AE-94AC-E545-D61928B3F1D9}"/>
                  </a:ext>
                </a:extLst>
              </p:cNvPr>
              <p:cNvSpPr txBox="1"/>
              <p:nvPr/>
            </p:nvSpPr>
            <p:spPr>
              <a:xfrm>
                <a:off x="701458" y="4974336"/>
                <a:ext cx="8808302" cy="121615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𝐼𝑛𝑐𝑜𝑚𝑒</m:t>
                      </m:r>
                      <m:r>
                        <a:rPr lang="en-AU" sz="1800" b="0" i="1" smtClean="0">
                          <a:latin typeface="Cambria Math" panose="02040503050406030204" pitchFamily="18" charset="0"/>
                        </a:rPr>
                        <m:t> </m:t>
                      </m:r>
                      <m:r>
                        <a:rPr lang="en-AU" sz="1800" b="0" i="1" smtClean="0">
                          <a:latin typeface="Cambria Math" panose="02040503050406030204" pitchFamily="18" charset="0"/>
                        </a:rPr>
                        <m:t>𝑡𝑎𝑥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$4288+0.3×</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$85070 −$45000</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$16 309</m:t>
                      </m:r>
                    </m:oMath>
                  </m:oMathPara>
                </a14:m>
                <a:br>
                  <a:rPr lang="en-AU" sz="1800" b="0" i="1" dirty="0">
                    <a:latin typeface="Cambria Math" panose="02040503050406030204" pitchFamily="18" charset="0"/>
                  </a:rPr>
                </a:br>
                <a:endParaRPr lang="en-AU" sz="1800" b="0" i="1" dirty="0">
                  <a:latin typeface="Cambria Math" panose="02040503050406030204" pitchFamily="18" charset="0"/>
                </a:endParaRPr>
              </a:p>
              <a:p>
                <a:pPr algn="l"/>
                <a:br>
                  <a:rPr lang="en-AU" sz="1800" b="0" i="1" dirty="0">
                    <a:latin typeface="Cambria Math" panose="02040503050406030204" pitchFamily="18" charset="0"/>
                  </a:rPr>
                </a:br>
                <a:r>
                  <a:rPr lang="en-AU" sz="2000" b="0" dirty="0">
                    <a:latin typeface="+mj-lt"/>
                  </a:rPr>
                  <a:t>Therefore, Adam’s income tax is $16 309</a:t>
                </a:r>
                <a:br>
                  <a:rPr lang="en-AU"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 </m:t>
                      </m:r>
                    </m:oMath>
                  </m:oMathPara>
                </a14:m>
                <a:endParaRPr lang="en-AU" sz="1800" dirty="0"/>
              </a:p>
            </p:txBody>
          </p:sp>
        </mc:Choice>
        <mc:Fallback xmlns="">
          <p:sp>
            <p:nvSpPr>
              <p:cNvPr id="8" name="TextBox 7">
                <a:extLst>
                  <a:ext uri="{FF2B5EF4-FFF2-40B4-BE49-F238E27FC236}">
                    <a16:creationId xmlns:a16="http://schemas.microsoft.com/office/drawing/2014/main" id="{D56CAC3E-33AE-94AC-E545-D61928B3F1D9}"/>
                  </a:ext>
                </a:extLst>
              </p:cNvPr>
              <p:cNvSpPr txBox="1">
                <a:spLocks noRot="1" noChangeAspect="1" noMove="1" noResize="1" noEditPoints="1" noAdjustHandles="1" noChangeArrowheads="1" noChangeShapeType="1" noTextEdit="1"/>
              </p:cNvSpPr>
              <p:nvPr/>
            </p:nvSpPr>
            <p:spPr>
              <a:xfrm>
                <a:off x="701458" y="4974336"/>
                <a:ext cx="8808302" cy="1216152"/>
              </a:xfrm>
              <a:prstGeom prst="rect">
                <a:avLst/>
              </a:prstGeom>
              <a:blipFill>
                <a:blip r:embed="rId3"/>
                <a:stretch>
                  <a:fillRect l="-1729" t="-2062" b="-2371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4D18959-A3F6-030D-6D8E-DFD7191662C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0660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Medicare levy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What is this?</a:t>
            </a:r>
          </a:p>
        </p:txBody>
      </p:sp>
      <p:pic>
        <p:nvPicPr>
          <p:cNvPr id="1026" name="Picture 2" descr="An image of a sample Medicare card">
            <a:extLst>
              <a:ext uri="{FF2B5EF4-FFF2-40B4-BE49-F238E27FC236}">
                <a16:creationId xmlns:a16="http://schemas.microsoft.com/office/drawing/2014/main" id="{8795497B-0C79-923F-3E33-6FF2A634CB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86117" y="1718227"/>
            <a:ext cx="5019766" cy="3074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0D4749-1B9B-9ED1-C084-F0766A174205}"/>
              </a:ext>
            </a:extLst>
          </p:cNvPr>
          <p:cNvSpPr txBox="1"/>
          <p:nvPr/>
        </p:nvSpPr>
        <p:spPr>
          <a:xfrm>
            <a:off x="360000" y="6377500"/>
            <a:ext cx="10195560" cy="276999"/>
          </a:xfrm>
          <a:prstGeom prst="rect">
            <a:avLst/>
          </a:prstGeom>
          <a:noFill/>
        </p:spPr>
        <p:txBody>
          <a:bodyPr wrap="square">
            <a:spAutoFit/>
          </a:bodyPr>
          <a:lstStyle/>
          <a:p>
            <a:r>
              <a:rPr lang="en-AU" sz="1200" dirty="0">
                <a:hlinkClick r:id="rId4"/>
              </a:rPr>
              <a:t>Screenshot from Medicare online account help - Get a replacement or extra Medicare card</a:t>
            </a:r>
            <a:r>
              <a:rPr lang="en-AU" sz="1200" dirty="0"/>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Medicare levy (2) </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Definition</a:t>
            </a:r>
          </a:p>
        </p:txBody>
      </p:sp>
      <p:sp>
        <p:nvSpPr>
          <p:cNvPr id="5" name="TextBox 4">
            <a:extLst>
              <a:ext uri="{FF2B5EF4-FFF2-40B4-BE49-F238E27FC236}">
                <a16:creationId xmlns:a16="http://schemas.microsoft.com/office/drawing/2014/main" id="{72BADFA3-C388-0AC7-C585-E0B0D2A649B8}"/>
              </a:ext>
            </a:extLst>
          </p:cNvPr>
          <p:cNvSpPr txBox="1"/>
          <p:nvPr/>
        </p:nvSpPr>
        <p:spPr>
          <a:xfrm>
            <a:off x="347999" y="2000428"/>
            <a:ext cx="11483997" cy="830997"/>
          </a:xfrm>
          <a:prstGeom prst="rect">
            <a:avLst/>
          </a:prstGeom>
          <a:noFill/>
        </p:spPr>
        <p:txBody>
          <a:bodyPr wrap="square">
            <a:spAutoFit/>
          </a:bodyPr>
          <a:lstStyle/>
          <a:p>
            <a:r>
              <a:rPr lang="en-AU" b="0" i="0">
                <a:solidFill>
                  <a:srgbClr val="22272B"/>
                </a:solidFill>
                <a:effectLst/>
                <a:latin typeface="Public Sans" pitchFamily="2" charset="0"/>
              </a:rPr>
              <a:t>A tax that finances the national health insurance program, Medicare, for all Australians, calculated as a </a:t>
            </a:r>
            <a:r>
              <a:rPr lang="en-AU" b="0" i="0" u="sng">
                <a:solidFill>
                  <a:srgbClr val="22272B"/>
                </a:solidFill>
                <a:effectLst/>
                <a:latin typeface="Public Sans" pitchFamily="2" charset="0"/>
              </a:rPr>
              <a:t>percentage of taxable income</a:t>
            </a:r>
            <a:r>
              <a:rPr lang="en-AU" b="0" i="0">
                <a:solidFill>
                  <a:srgbClr val="22272B"/>
                </a:solidFill>
                <a:effectLst/>
                <a:latin typeface="Public Sans" pitchFamily="2" charset="0"/>
              </a:rPr>
              <a:t>.</a:t>
            </a:r>
            <a:endParaRPr lang="en-AU"/>
          </a:p>
        </p:txBody>
      </p:sp>
      <p:sp>
        <p:nvSpPr>
          <p:cNvPr id="6" name="Speech Bubble: Rectangle with Corners Rounded 5">
            <a:extLst>
              <a:ext uri="{FF2B5EF4-FFF2-40B4-BE49-F238E27FC236}">
                <a16:creationId xmlns:a16="http://schemas.microsoft.com/office/drawing/2014/main" id="{7AFCF599-0514-C237-37F8-32DB9C55973F}"/>
              </a:ext>
            </a:extLst>
          </p:cNvPr>
          <p:cNvSpPr/>
          <p:nvPr/>
        </p:nvSpPr>
        <p:spPr>
          <a:xfrm>
            <a:off x="1607018" y="3637289"/>
            <a:ext cx="3657600" cy="2087106"/>
          </a:xfrm>
          <a:prstGeom prst="roundRect">
            <a:avLst>
              <a:gd name="adj" fmla="val 76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Currently 2% of taxable income. </a:t>
            </a:r>
            <a:br>
              <a:rPr lang="en-AU" dirty="0"/>
            </a:br>
            <a:r>
              <a:rPr lang="en-AU" dirty="0"/>
              <a:t>This could change.</a:t>
            </a:r>
          </a:p>
        </p:txBody>
      </p:sp>
      <p:sp>
        <p:nvSpPr>
          <p:cNvPr id="7" name="Speech Bubble: Rectangle with Corners Rounded 6">
            <a:extLst>
              <a:ext uri="{FF2B5EF4-FFF2-40B4-BE49-F238E27FC236}">
                <a16:creationId xmlns:a16="http://schemas.microsoft.com/office/drawing/2014/main" id="{4ADD7748-2491-6AE9-8245-0D5D59D38D92}"/>
              </a:ext>
            </a:extLst>
          </p:cNvPr>
          <p:cNvSpPr/>
          <p:nvPr/>
        </p:nvSpPr>
        <p:spPr>
          <a:xfrm>
            <a:off x="6511636" y="3637288"/>
            <a:ext cx="3657600" cy="2087106"/>
          </a:xfrm>
          <a:prstGeom prst="roundRect">
            <a:avLst>
              <a:gd name="adj" fmla="val 82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Paid in addition to income tax</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1858</Words>
  <Application>Microsoft Office PowerPoint</Application>
  <PresentationFormat>Widescreen</PresentationFormat>
  <Paragraphs>198</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Public Sans</vt:lpstr>
      <vt:lpstr>Calibri</vt:lpstr>
      <vt:lpstr>Arial</vt:lpstr>
      <vt:lpstr>Cambria Math</vt:lpstr>
      <vt:lpstr>Times New Roman</vt:lpstr>
      <vt:lpstr>Symbol</vt:lpstr>
      <vt:lpstr>NSWG Corporate</vt:lpstr>
      <vt:lpstr>Medicare levy</vt:lpstr>
      <vt:lpstr>Learning intentions and success criteria</vt:lpstr>
      <vt:lpstr>Activating prior knowledge</vt:lpstr>
      <vt:lpstr>Allowable deductions and taxable income (1)</vt:lpstr>
      <vt:lpstr>Allowable deductions and taxable income (2)</vt:lpstr>
      <vt:lpstr>Connecting learning</vt:lpstr>
      <vt:lpstr>Medicare levy (1)</vt:lpstr>
      <vt:lpstr>Releasing responsibility</vt:lpstr>
      <vt:lpstr>Medicare levy (2) </vt:lpstr>
      <vt:lpstr>Medicare levy (3) </vt:lpstr>
      <vt:lpstr>Medicare levy (4) </vt:lpstr>
      <vt:lpstr>Medicare levy (5) </vt:lpstr>
      <vt:lpstr>Approaching questions scaffold</vt:lpstr>
      <vt:lpstr>Medicare levy and income tax (1)</vt:lpstr>
      <vt:lpstr>Medicare levy and income tax (2) </vt:lpstr>
      <vt:lpstr>Medicare levy and income tax (3)</vt:lpstr>
      <vt:lpstr>Medicare levy and income tax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levy</dc:title>
  <dc:subject/>
  <dc:creator>NSW Department of Education</dc:creator>
  <cp:keywords/>
  <dc:description/>
  <cp:lastModifiedBy/>
  <cp:revision>1</cp:revision>
  <dcterms:created xsi:type="dcterms:W3CDTF">2025-10-01T04:11:54Z</dcterms:created>
  <dcterms:modified xsi:type="dcterms:W3CDTF">2025-10-01T04:12:02Z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2025-10-01T04:12:01Z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ae63bd77-bbae-42de-9060-5763534ed5e3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