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18"/>
  </p:notesMasterIdLst>
  <p:handoutMasterIdLst>
    <p:handoutMasterId r:id="rId19"/>
  </p:handoutMasterIdLst>
  <p:sldIdLst>
    <p:sldId id="26505" r:id="rId2"/>
    <p:sldId id="26383" r:id="rId3"/>
    <p:sldId id="26506" r:id="rId4"/>
    <p:sldId id="26523" r:id="rId5"/>
    <p:sldId id="26508" r:id="rId6"/>
    <p:sldId id="26513" r:id="rId7"/>
    <p:sldId id="26533" r:id="rId8"/>
    <p:sldId id="26534" r:id="rId9"/>
    <p:sldId id="26535" r:id="rId10"/>
    <p:sldId id="26524" r:id="rId11"/>
    <p:sldId id="26510" r:id="rId12"/>
    <p:sldId id="26525" r:id="rId13"/>
    <p:sldId id="26526" r:id="rId14"/>
    <p:sldId id="26527" r:id="rId15"/>
    <p:sldId id="360" r:id="rId16"/>
    <p:sldId id="361" r:id="rId17"/>
  </p:sldIdLst>
  <p:sldSz cx="12192000" cy="6858000"/>
  <p:notesSz cx="6858000" cy="9144000"/>
  <p:embeddedFontLst>
    <p:embeddedFont>
      <p:font typeface="Cambria Math" panose="02040503050406030204" pitchFamily="18" charset="0"/>
      <p:regular r:id="rId20"/>
    </p:embeddedFont>
    <p:embeddedFont>
      <p:font typeface="Public Sans" pitchFamily="2" charset="0"/>
      <p:regular r:id="rId21"/>
      <p:bold r:id="rId22"/>
      <p:italic r:id="rId23"/>
      <p:boldItalic r:id="rId2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DBF943-5928-42C9-9FFB-A09D68A534F6}" v="1" dt="2025-07-31T23:24:35.11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73"/>
    <p:restoredTop sz="94694"/>
  </p:normalViewPr>
  <p:slideViewPr>
    <p:cSldViewPr snapToGrid="0">
      <p:cViewPr varScale="1">
        <p:scale>
          <a:sx n="93" d="100"/>
          <a:sy n="93" d="100"/>
        </p:scale>
        <p:origin x="92" y="24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3138858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Calculating income tax</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Show me the money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5" name="Picture Placeholder 4">
            <a:extLst>
              <a:ext uri="{FF2B5EF4-FFF2-40B4-BE49-F238E27FC236}">
                <a16:creationId xmlns:a16="http://schemas.microsoft.com/office/drawing/2014/main" id="{940B24C9-7F09-0245-03A1-A575F0A9C0DD}"/>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06E5F-9A83-3634-3952-4B9BB914CED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AABED28-19AA-17CC-2668-0026344B6EB2}"/>
              </a:ext>
            </a:extLst>
          </p:cNvPr>
          <p:cNvSpPr>
            <a:spLocks noGrp="1"/>
          </p:cNvSpPr>
          <p:nvPr>
            <p:ph type="title"/>
          </p:nvPr>
        </p:nvSpPr>
        <p:spPr/>
        <p:txBody>
          <a:bodyPr/>
          <a:lstStyle/>
          <a:p>
            <a:r>
              <a:rPr lang="en-AU" dirty="0"/>
              <a:t>Non-example </a:t>
            </a:r>
          </a:p>
        </p:txBody>
      </p:sp>
      <p:sp>
        <p:nvSpPr>
          <p:cNvPr id="4" name="Text Placeholder 3">
            <a:extLst>
              <a:ext uri="{FF2B5EF4-FFF2-40B4-BE49-F238E27FC236}">
                <a16:creationId xmlns:a16="http://schemas.microsoft.com/office/drawing/2014/main" id="{B98876D9-7561-447E-23F6-743EDEE1132D}"/>
              </a:ext>
            </a:extLst>
          </p:cNvPr>
          <p:cNvSpPr>
            <a:spLocks noGrp="1"/>
          </p:cNvSpPr>
          <p:nvPr>
            <p:ph type="body" sz="quarter" idx="18"/>
          </p:nvPr>
        </p:nvSpPr>
        <p:spPr/>
        <p:txBody>
          <a:bodyPr/>
          <a:lstStyle/>
          <a:p>
            <a:r>
              <a:rPr lang="en-AU" dirty="0"/>
              <a:t>Mao’s tax payable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7F04C83-4191-DC2C-3C73-7AA90BF7C669}"/>
                  </a:ext>
                </a:extLst>
              </p:cNvPr>
              <p:cNvSpPr>
                <a:spLocks noGrp="1"/>
              </p:cNvSpPr>
              <p:nvPr>
                <p:ph type="body" sz="quarter" idx="17"/>
              </p:nvPr>
            </p:nvSpPr>
            <p:spPr>
              <a:xfrm>
                <a:off x="360000" y="1567086"/>
                <a:ext cx="6841438" cy="4807835"/>
              </a:xfrm>
            </p:spPr>
            <p:txBody>
              <a:bodyPr/>
              <a:lstStyle/>
              <a:p>
                <a:r>
                  <a:rPr lang="en-AU" sz="1800" dirty="0"/>
                  <a:t>Mao has a gross income of </a:t>
                </a:r>
                <a14:m>
                  <m:oMath xmlns:m="http://schemas.openxmlformats.org/officeDocument/2006/math">
                    <m:r>
                      <a:rPr lang="en-AU" sz="1800" i="1" dirty="0" smtClean="0">
                        <a:latin typeface="Cambria Math" panose="02040503050406030204" pitchFamily="18" charset="0"/>
                      </a:rPr>
                      <m:t>$58 046</m:t>
                    </m:r>
                  </m:oMath>
                </a14:m>
                <a:r>
                  <a:rPr lang="en-AU" sz="1800" dirty="0"/>
                  <a:t>.</a:t>
                </a:r>
              </a:p>
              <a:p>
                <a:pPr/>
                <a:r>
                  <a:rPr lang="en-AU" sz="1800" dirty="0">
                    <a:latin typeface="+mj-lt"/>
                  </a:rPr>
                  <a:t>His tax has been </a:t>
                </a:r>
                <a:r>
                  <a:rPr lang="en-AU" sz="1800" b="1" dirty="0">
                    <a:latin typeface="+mj-lt"/>
                  </a:rPr>
                  <a:t>incorrectly </a:t>
                </a:r>
                <a:r>
                  <a:rPr lang="en-AU" sz="1800" dirty="0">
                    <a:latin typeface="+mj-lt"/>
                  </a:rPr>
                  <a:t>calculated:</a:t>
                </a:r>
                <a:br>
                  <a:rPr lang="en-AU" sz="18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𝑇𝑎𝑥</m:t>
                      </m:r>
                      <m:r>
                        <a:rPr lang="en-AU" sz="1800" b="0" i="1" smtClean="0">
                          <a:latin typeface="Cambria Math" panose="02040503050406030204" pitchFamily="18" charset="0"/>
                        </a:rPr>
                        <m:t> </m:t>
                      </m:r>
                      <m:r>
                        <a:rPr lang="en-AU" sz="1800" b="0" i="1" smtClean="0">
                          <a:latin typeface="Cambria Math" panose="02040503050406030204" pitchFamily="18" charset="0"/>
                        </a:rPr>
                        <m:t>𝑝𝑎𝑦𝑎𝑏𝑙𝑒</m:t>
                      </m:r>
                      <m:r>
                        <m:rPr>
                          <m:aln/>
                        </m:rPr>
                        <a:rPr lang="en-AU" sz="1800" b="0" i="1" smtClean="0">
                          <a:latin typeface="Cambria Math" panose="02040503050406030204" pitchFamily="18" charset="0"/>
                        </a:rPr>
                        <m:t>=</m:t>
                      </m:r>
                      <m:r>
                        <a:rPr lang="en-AU" sz="1800" b="0" i="1" smtClean="0">
                          <a:latin typeface="Cambria Math" panose="02040503050406030204" pitchFamily="18" charset="0"/>
                        </a:rPr>
                        <m:t>$4 288+30</m:t>
                      </m:r>
                      <m:r>
                        <a:rPr lang="en-AU" sz="1800" b="0" i="1" smtClean="0">
                          <a:latin typeface="Cambria Math" panose="02040503050406030204" pitchFamily="18" charset="0"/>
                          <a:ea typeface="Cambria Math" panose="02040503050406030204" pitchFamily="18" charset="0"/>
                        </a:rPr>
                        <m:t>×</m:t>
                      </m:r>
                      <m:d>
                        <m:dPr>
                          <m:ctrlPr>
                            <a:rPr lang="en-AU" sz="1800" b="0" i="1" smtClean="0">
                              <a:latin typeface="Cambria Math" panose="02040503050406030204" pitchFamily="18" charset="0"/>
                              <a:ea typeface="Cambria Math" panose="02040503050406030204" pitchFamily="18" charset="0"/>
                            </a:rPr>
                          </m:ctrlPr>
                        </m:dPr>
                        <m:e>
                          <m:r>
                            <a:rPr lang="en-AU" sz="1800" b="0" i="1" smtClean="0">
                              <a:latin typeface="Cambria Math" panose="02040503050406030204" pitchFamily="18" charset="0"/>
                              <a:ea typeface="Cambria Math" panose="02040503050406030204" pitchFamily="18" charset="0"/>
                            </a:rPr>
                            <m:t>$58 046−45 000</m:t>
                          </m:r>
                        </m:e>
                      </m:d>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$395 668</m:t>
                      </m:r>
                    </m:oMath>
                    <m:oMath xmlns:m="http://schemas.openxmlformats.org/officeDocument/2006/math">
                      <m:r>
                        <a:rPr lang="en-AU" sz="1800" b="0" i="1" smtClean="0">
                          <a:latin typeface="Cambria Math" panose="02040503050406030204" pitchFamily="18" charset="0"/>
                          <a:ea typeface="Cambria Math" panose="02040503050406030204" pitchFamily="18" charset="0"/>
                        </a:rPr>
                        <m:t>𝑀𝑎𝑜</m:t>
                      </m:r>
                      <m:r>
                        <a:rPr lang="en-AU" sz="1800" b="0" i="1" smtClean="0">
                          <a:latin typeface="Cambria Math" panose="02040503050406030204" pitchFamily="18" charset="0"/>
                          <a:ea typeface="Cambria Math" panose="02040503050406030204" pitchFamily="18" charset="0"/>
                        </a:rPr>
                        <m:t> </m:t>
                      </m:r>
                      <m:r>
                        <a:rPr lang="en-AU" sz="1800" b="0" i="1" smtClean="0">
                          <a:latin typeface="Cambria Math" panose="02040503050406030204" pitchFamily="18" charset="0"/>
                          <a:ea typeface="Cambria Math" panose="02040503050406030204" pitchFamily="18" charset="0"/>
                        </a:rPr>
                        <m:t>𝑠h𝑜𝑢𝑙𝑑</m:t>
                      </m:r>
                      <m:r>
                        <a:rPr lang="en-AU" sz="1800" b="0" i="1" smtClean="0">
                          <a:latin typeface="Cambria Math" panose="02040503050406030204" pitchFamily="18" charset="0"/>
                          <a:ea typeface="Cambria Math" panose="02040503050406030204" pitchFamily="18" charset="0"/>
                        </a:rPr>
                        <m:t> </m:t>
                      </m:r>
                      <m:r>
                        <a:rPr lang="en-AU" sz="1800" b="0" i="1" smtClean="0">
                          <a:latin typeface="Cambria Math" panose="02040503050406030204" pitchFamily="18" charset="0"/>
                          <a:ea typeface="Cambria Math" panose="02040503050406030204" pitchFamily="18" charset="0"/>
                        </a:rPr>
                        <m:t>𝑝𝑎𝑦</m:t>
                      </m:r>
                      <m:r>
                        <a:rPr lang="en-AU" sz="1800" b="0" i="1" smtClean="0">
                          <a:latin typeface="Cambria Math" panose="02040503050406030204" pitchFamily="18" charset="0"/>
                          <a:ea typeface="Cambria Math" panose="02040503050406030204" pitchFamily="18" charset="0"/>
                        </a:rPr>
                        <m:t> $395 668 </m:t>
                      </m:r>
                      <m:r>
                        <a:rPr lang="en-AU" sz="1800" b="0" i="1" smtClean="0">
                          <a:latin typeface="Cambria Math" panose="02040503050406030204" pitchFamily="18" charset="0"/>
                          <a:ea typeface="Cambria Math" panose="02040503050406030204" pitchFamily="18" charset="0"/>
                        </a:rPr>
                        <m:t>𝑖𝑛</m:t>
                      </m:r>
                      <m:r>
                        <a:rPr lang="en-AU" sz="1800" b="0" i="1" smtClean="0">
                          <a:latin typeface="Cambria Math" panose="02040503050406030204" pitchFamily="18" charset="0"/>
                          <a:ea typeface="Cambria Math" panose="02040503050406030204" pitchFamily="18" charset="0"/>
                        </a:rPr>
                        <m:t> </m:t>
                      </m:r>
                      <m:r>
                        <a:rPr lang="en-AU" sz="1800" b="0" i="1" smtClean="0">
                          <a:latin typeface="Cambria Math" panose="02040503050406030204" pitchFamily="18" charset="0"/>
                          <a:ea typeface="Cambria Math" panose="02040503050406030204" pitchFamily="18" charset="0"/>
                        </a:rPr>
                        <m:t>𝑡𝑎𝑥</m:t>
                      </m:r>
                    </m:oMath>
                  </m:oMathPara>
                </a14:m>
                <a:endParaRPr lang="en-AU" b="0" dirty="0">
                  <a:ea typeface="Cambria Math" panose="02040503050406030204" pitchFamily="18" charset="0"/>
                </a:endParaRPr>
              </a:p>
              <a:p>
                <a:endParaRPr lang="en-AU" dirty="0">
                  <a:ea typeface="Cambria Math" panose="02040503050406030204" pitchFamily="18" charset="0"/>
                </a:endParaRPr>
              </a:p>
              <a:p>
                <a:r>
                  <a:rPr lang="en-AU" sz="2000" dirty="0"/>
                  <a:t>How much tax should he pay? </a:t>
                </a:r>
                <a:endParaRPr lang="en-AU" sz="2000" b="0" i="1" dirty="0">
                  <a:latin typeface="Cambria Math" panose="02040503050406030204" pitchFamily="18" charset="0"/>
                </a:endParaRPr>
              </a:p>
              <a:p>
                <a:br>
                  <a:rPr lang="en-AU" b="0" dirty="0">
                    <a:ea typeface="Cambria Math" panose="02040503050406030204" pitchFamily="18" charset="0"/>
                  </a:rPr>
                </a:br>
                <a:endParaRPr lang="en-AU" dirty="0"/>
              </a:p>
            </p:txBody>
          </p:sp>
        </mc:Choice>
        <mc:Fallback xmlns="">
          <p:sp>
            <p:nvSpPr>
              <p:cNvPr id="5" name="Text Placeholder 4">
                <a:extLst>
                  <a:ext uri="{FF2B5EF4-FFF2-40B4-BE49-F238E27FC236}">
                    <a16:creationId xmlns:a16="http://schemas.microsoft.com/office/drawing/2014/main" id="{A7F04C83-4191-DC2C-3C73-7AA90BF7C669}"/>
                  </a:ext>
                </a:extLst>
              </p:cNvPr>
              <p:cNvSpPr>
                <a:spLocks noGrp="1" noRot="1" noChangeAspect="1" noMove="1" noResize="1" noEditPoints="1" noAdjustHandles="1" noChangeArrowheads="1" noChangeShapeType="1" noTextEdit="1"/>
              </p:cNvSpPr>
              <p:nvPr>
                <p:ph type="body" sz="quarter" idx="17"/>
              </p:nvPr>
            </p:nvSpPr>
            <p:spPr>
              <a:xfrm>
                <a:off x="360000" y="1567086"/>
                <a:ext cx="6841438" cy="4807835"/>
              </a:xfrm>
              <a:blipFill>
                <a:blip r:embed="rId2"/>
                <a:stretch>
                  <a:fillRect l="-2228"/>
                </a:stretch>
              </a:blipFill>
            </p:spPr>
            <p:txBody>
              <a:bodyPr/>
              <a:lstStyle/>
              <a:p>
                <a:r>
                  <a:rPr lang="en-US">
                    <a:noFill/>
                  </a:rPr>
                  <a:t> </a:t>
                </a:r>
              </a:p>
            </p:txBody>
          </p:sp>
        </mc:Fallback>
      </mc:AlternateContent>
      <p:pic>
        <p:nvPicPr>
          <p:cNvPr id="6" name="Picture 5" descr="2024-2025 tax table">
            <a:extLst>
              <a:ext uri="{FF2B5EF4-FFF2-40B4-BE49-F238E27FC236}">
                <a16:creationId xmlns:a16="http://schemas.microsoft.com/office/drawing/2014/main" id="{50CEDD23-2ADD-7B8F-A340-CC1E0C6D1FFB}"/>
              </a:ext>
            </a:extLst>
          </p:cNvPr>
          <p:cNvPicPr>
            <a:picLocks noChangeAspect="1"/>
          </p:cNvPicPr>
          <p:nvPr/>
        </p:nvPicPr>
        <p:blipFill>
          <a:blip r:embed="rId3"/>
          <a:srcRect b="7380"/>
          <a:stretch/>
        </p:blipFill>
        <p:spPr>
          <a:xfrm>
            <a:off x="7201438" y="2200829"/>
            <a:ext cx="4642560" cy="2649845"/>
          </a:xfrm>
          <a:prstGeom prst="rect">
            <a:avLst/>
          </a:prstGeom>
        </p:spPr>
      </p:pic>
      <p:sp>
        <p:nvSpPr>
          <p:cNvPr id="7" name="Arrow: Right 6">
            <a:extLst>
              <a:ext uri="{FF2B5EF4-FFF2-40B4-BE49-F238E27FC236}">
                <a16:creationId xmlns:a16="http://schemas.microsoft.com/office/drawing/2014/main" id="{61E9CCF8-B75E-2051-1D9A-402198D0A520}"/>
              </a:ext>
              <a:ext uri="{C183D7F6-B498-43B3-948B-1728B52AA6E4}">
                <adec:decorative xmlns:adec="http://schemas.microsoft.com/office/drawing/2017/decorative" val="1"/>
              </a:ext>
            </a:extLst>
          </p:cNvPr>
          <p:cNvSpPr/>
          <p:nvPr/>
        </p:nvSpPr>
        <p:spPr>
          <a:xfrm>
            <a:off x="6096000" y="3585593"/>
            <a:ext cx="1193074" cy="611777"/>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2" name="Slide Number Placeholder 1">
            <a:extLst>
              <a:ext uri="{FF2B5EF4-FFF2-40B4-BE49-F238E27FC236}">
                <a16:creationId xmlns:a16="http://schemas.microsoft.com/office/drawing/2014/main" id="{180F300F-0FA3-DAEF-B601-C5F1218519B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418460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t>Calculating income tax (6)</a:t>
            </a:r>
          </a:p>
        </p:txBody>
      </p:sp>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a:xfrm>
            <a:off x="596721" y="2377686"/>
            <a:ext cx="10998558" cy="2102627"/>
          </a:xfrm>
          <a:prstGeom prst="roundRect">
            <a:avLst>
              <a:gd name="adj" fmla="val 10542"/>
            </a:avLst>
          </a:prstGeom>
          <a:ln w="19050">
            <a:solidFill>
              <a:schemeClr val="accent1"/>
            </a:solidFill>
          </a:ln>
        </p:spPr>
        <p:txBody>
          <a:bodyPr lIns="180000" rIns="180000" anchor="ctr" anchorCtr="1"/>
          <a:lstStyle/>
          <a:p>
            <a:r>
              <a:rPr lang="en-AU" dirty="0">
                <a:solidFill>
                  <a:srgbClr val="000000"/>
                </a:solidFill>
                <a:effectLst/>
                <a:latin typeface="Arial" panose="020B0604020202020204" pitchFamily="34" charset="0"/>
                <a:ea typeface="Calibri" panose="020F0502020204030204" pitchFamily="34" charset="0"/>
              </a:rPr>
              <a:t>Would you rather use the current tax table or pay a flat rate of </a:t>
            </a:r>
            <a:r>
              <a:rPr lang="en-AU" dirty="0">
                <a:solidFill>
                  <a:srgbClr val="000000"/>
                </a:solidFill>
                <a:ea typeface="Calibri" panose="020F0502020204030204" pitchFamily="34" charset="0"/>
              </a:rPr>
              <a:t>30</a:t>
            </a:r>
            <a:r>
              <a:rPr lang="en-AU" dirty="0">
                <a:solidFill>
                  <a:srgbClr val="000000"/>
                </a:solidFill>
                <a:effectLst/>
                <a:latin typeface="Arial" panose="020B0604020202020204" pitchFamily="34" charset="0"/>
                <a:ea typeface="Calibri" panose="020F0502020204030204" pitchFamily="34" charset="0"/>
              </a:rPr>
              <a:t>% income tax?</a:t>
            </a:r>
            <a:endParaRPr lang="en-AU"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72530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20450-D3E6-78EA-ACFA-4E821C6EEDC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23F4CFE-9A03-CDF3-399C-5BD963A631AD}"/>
              </a:ext>
            </a:extLst>
          </p:cNvPr>
          <p:cNvSpPr>
            <a:spLocks noGrp="1"/>
          </p:cNvSpPr>
          <p:nvPr>
            <p:ph type="title"/>
          </p:nvPr>
        </p:nvSpPr>
        <p:spPr/>
        <p:txBody>
          <a:bodyPr/>
          <a:lstStyle/>
          <a:p>
            <a:r>
              <a:rPr lang="en-AU" dirty="0"/>
              <a:t>Calculating income tax (7)</a:t>
            </a:r>
          </a:p>
        </p:txBody>
      </p:sp>
      <p:sp>
        <p:nvSpPr>
          <p:cNvPr id="4" name="Text Placeholder 3">
            <a:extLst>
              <a:ext uri="{FF2B5EF4-FFF2-40B4-BE49-F238E27FC236}">
                <a16:creationId xmlns:a16="http://schemas.microsoft.com/office/drawing/2014/main" id="{BEDE327A-0663-1C7D-0010-4D3B89C43B3B}"/>
              </a:ext>
            </a:extLst>
          </p:cNvPr>
          <p:cNvSpPr>
            <a:spLocks noGrp="1"/>
          </p:cNvSpPr>
          <p:nvPr>
            <p:ph type="body" sz="quarter" idx="18"/>
          </p:nvPr>
        </p:nvSpPr>
        <p:spPr/>
        <p:txBody>
          <a:bodyPr/>
          <a:lstStyle/>
          <a:p>
            <a:r>
              <a:rPr lang="en-AU" dirty="0"/>
              <a:t>Graph scenario</a:t>
            </a:r>
          </a:p>
        </p:txBody>
      </p:sp>
      <p:pic>
        <p:nvPicPr>
          <p:cNvPr id="8" name="Picture 7" descr="graph showing the piecewise tax graph and a straight line at 30%">
            <a:extLst>
              <a:ext uri="{FF2B5EF4-FFF2-40B4-BE49-F238E27FC236}">
                <a16:creationId xmlns:a16="http://schemas.microsoft.com/office/drawing/2014/main" id="{8A50AB7A-93F8-BD7F-1377-34BAD622E09D}"/>
              </a:ext>
            </a:extLst>
          </p:cNvPr>
          <p:cNvPicPr>
            <a:picLocks noChangeAspect="1"/>
          </p:cNvPicPr>
          <p:nvPr/>
        </p:nvPicPr>
        <p:blipFill>
          <a:blip r:embed="rId2"/>
          <a:stretch>
            <a:fillRect/>
          </a:stretch>
        </p:blipFill>
        <p:spPr>
          <a:xfrm>
            <a:off x="0" y="1369454"/>
            <a:ext cx="12192000" cy="5010060"/>
          </a:xfrm>
          <a:prstGeom prst="rect">
            <a:avLst/>
          </a:prstGeom>
        </p:spPr>
      </p:pic>
      <p:sp>
        <p:nvSpPr>
          <p:cNvPr id="2" name="Slide Number Placeholder 1">
            <a:extLst>
              <a:ext uri="{FF2B5EF4-FFF2-40B4-BE49-F238E27FC236}">
                <a16:creationId xmlns:a16="http://schemas.microsoft.com/office/drawing/2014/main" id="{D8F2FD4E-EB1B-8DB6-8A1A-1CF712CA91A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136427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CA585-88B6-F0D1-D774-21F2C641910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C4186DE-4AF8-1081-2F9E-17E564F51881}"/>
              </a:ext>
            </a:extLst>
          </p:cNvPr>
          <p:cNvSpPr>
            <a:spLocks noGrp="1"/>
          </p:cNvSpPr>
          <p:nvPr>
            <p:ph type="title"/>
          </p:nvPr>
        </p:nvSpPr>
        <p:spPr/>
        <p:txBody>
          <a:bodyPr/>
          <a:lstStyle/>
          <a:p>
            <a:r>
              <a:rPr lang="en-AU" dirty="0"/>
              <a:t>Calculating income tax (8)</a:t>
            </a:r>
          </a:p>
        </p:txBody>
      </p:sp>
      <p:sp>
        <p:nvSpPr>
          <p:cNvPr id="4" name="Text Placeholder 3">
            <a:extLst>
              <a:ext uri="{FF2B5EF4-FFF2-40B4-BE49-F238E27FC236}">
                <a16:creationId xmlns:a16="http://schemas.microsoft.com/office/drawing/2014/main" id="{582641EC-57C6-E582-493B-F2CE8B9A5BCD}"/>
              </a:ext>
            </a:extLst>
          </p:cNvPr>
          <p:cNvSpPr>
            <a:spLocks noGrp="1"/>
          </p:cNvSpPr>
          <p:nvPr>
            <p:ph type="body" sz="quarter" idx="18"/>
          </p:nvPr>
        </p:nvSpPr>
        <p:spPr/>
        <p:txBody>
          <a:bodyPr/>
          <a:lstStyle/>
          <a:p>
            <a:r>
              <a:rPr lang="en-AU" dirty="0"/>
              <a:t>Bracket creep scenario</a:t>
            </a:r>
          </a:p>
        </p:txBody>
      </p:sp>
      <p:sp>
        <p:nvSpPr>
          <p:cNvPr id="6" name="Text Placeholder 5">
            <a:extLst>
              <a:ext uri="{FF2B5EF4-FFF2-40B4-BE49-F238E27FC236}">
                <a16:creationId xmlns:a16="http://schemas.microsoft.com/office/drawing/2014/main" id="{0D1232F4-03B9-9C20-F619-6EEB66338E07}"/>
              </a:ext>
            </a:extLst>
          </p:cNvPr>
          <p:cNvSpPr>
            <a:spLocks noGrp="1"/>
          </p:cNvSpPr>
          <p:nvPr>
            <p:ph type="body" sz="quarter" idx="17"/>
          </p:nvPr>
        </p:nvSpPr>
        <p:spPr>
          <a:xfrm>
            <a:off x="1799876" y="1823778"/>
            <a:ext cx="8773679" cy="3774045"/>
          </a:xfrm>
          <a:prstGeom prst="roundRect">
            <a:avLst>
              <a:gd name="adj" fmla="val 6088"/>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rIns="180000" rtlCol="0" anchor="ctr" anchorCtr="1"/>
          <a:lstStyle/>
          <a:p>
            <a:pPr marL="12700">
              <a:lnSpc>
                <a:spcPct val="150000"/>
              </a:lnSpc>
              <a:spcBef>
                <a:spcPts val="1200"/>
              </a:spcBef>
              <a:spcAft>
                <a:spcPts val="600"/>
              </a:spcAft>
              <a:buNone/>
            </a:pPr>
            <a:r>
              <a:rPr lang="en-AU" dirty="0">
                <a:solidFill>
                  <a:srgbClr val="000000"/>
                </a:solidFill>
                <a:effectLst/>
                <a:latin typeface="Arial" panose="020B0604020202020204" pitchFamily="34" charset="0"/>
                <a:ea typeface="Calibri" panose="020F0502020204030204" pitchFamily="34" charset="0"/>
              </a:rPr>
              <a:t>Corinne earns </a:t>
            </a:r>
            <a:r>
              <a:rPr lang="en-AU" dirty="0">
                <a:solidFill>
                  <a:srgbClr val="000000"/>
                </a:solidFill>
                <a:latin typeface="Arial" panose="020B0604020202020204" pitchFamily="34" charset="0"/>
                <a:ea typeface="Calibri" panose="020F0502020204030204" pitchFamily="34" charset="0"/>
              </a:rPr>
              <a:t>$24</a:t>
            </a:r>
            <a:r>
              <a:rPr lang="en-AU" dirty="0">
                <a:solidFill>
                  <a:srgbClr val="000000"/>
                </a:solidFill>
                <a:effectLst/>
                <a:latin typeface="Arial" panose="020B0604020202020204" pitchFamily="34" charset="0"/>
                <a:ea typeface="Calibri" panose="020F0502020204030204" pitchFamily="34" charset="0"/>
              </a:rPr>
              <a:t>/hr working a 35-hour week</a:t>
            </a:r>
            <a:r>
              <a:rPr lang="en-AU" dirty="0">
                <a:solidFill>
                  <a:srgbClr val="000000"/>
                </a:solidFill>
                <a:latin typeface="Arial" panose="020B0604020202020204" pitchFamily="34" charset="0"/>
                <a:ea typeface="Calibri" panose="020F0502020204030204" pitchFamily="34" charset="0"/>
              </a:rPr>
              <a:t> over</a:t>
            </a:r>
            <a:r>
              <a:rPr lang="en-AU" dirty="0">
                <a:solidFill>
                  <a:srgbClr val="000000"/>
                </a:solidFill>
                <a:effectLst/>
                <a:latin typeface="Arial" panose="020B0604020202020204" pitchFamily="34" charset="0"/>
                <a:ea typeface="Calibri" panose="020F0502020204030204" pitchFamily="34" charset="0"/>
              </a:rPr>
              <a:t> 5 days. </a:t>
            </a:r>
          </a:p>
          <a:p>
            <a:pPr marL="12700">
              <a:lnSpc>
                <a:spcPct val="150000"/>
              </a:lnSpc>
              <a:spcBef>
                <a:spcPts val="1200"/>
              </a:spcBef>
              <a:spcAft>
                <a:spcPts val="600"/>
              </a:spcAft>
              <a:buNone/>
            </a:pPr>
            <a:r>
              <a:rPr lang="en-AU" dirty="0">
                <a:solidFill>
                  <a:srgbClr val="000000"/>
                </a:solidFill>
                <a:effectLst/>
                <a:latin typeface="Arial" panose="020B0604020202020204" pitchFamily="34" charset="0"/>
                <a:ea typeface="Calibri" panose="020F0502020204030204" pitchFamily="34" charset="0"/>
              </a:rPr>
              <a:t>She gets offered an extra hour at work each day. </a:t>
            </a:r>
          </a:p>
          <a:p>
            <a:pPr marL="12700">
              <a:lnSpc>
                <a:spcPct val="150000"/>
              </a:lnSpc>
              <a:spcBef>
                <a:spcPts val="1200"/>
              </a:spcBef>
              <a:spcAft>
                <a:spcPts val="600"/>
              </a:spcAft>
              <a:buNone/>
            </a:pPr>
            <a:r>
              <a:rPr lang="en-AU" dirty="0">
                <a:solidFill>
                  <a:srgbClr val="000000"/>
                </a:solidFill>
                <a:effectLst/>
                <a:latin typeface="Arial" panose="020B0604020202020204" pitchFamily="34" charset="0"/>
                <a:ea typeface="Calibri" panose="020F0502020204030204" pitchFamily="34" charset="0"/>
              </a:rPr>
              <a:t>However, she has to pay $20/ hour for someone to walk her dog at least 3 times a week if she picks up the extra hours. </a:t>
            </a:r>
            <a:endParaRPr lang="en-AU" dirty="0">
              <a:effectLst/>
              <a:latin typeface="Arial" panose="020B0604020202020204" pitchFamily="34" charset="0"/>
              <a:ea typeface="Calibri" panose="020F0502020204030204" pitchFamily="34" charset="0"/>
            </a:endParaRPr>
          </a:p>
          <a:p>
            <a:pPr marL="12700">
              <a:lnSpc>
                <a:spcPct val="150000"/>
              </a:lnSpc>
              <a:spcBef>
                <a:spcPts val="1200"/>
              </a:spcBef>
              <a:spcAft>
                <a:spcPts val="600"/>
              </a:spcAft>
            </a:pPr>
            <a:r>
              <a:rPr lang="en-AU" dirty="0">
                <a:solidFill>
                  <a:srgbClr val="000000"/>
                </a:solidFill>
                <a:effectLst/>
                <a:latin typeface="Arial" panose="020B0604020202020204" pitchFamily="34" charset="0"/>
                <a:ea typeface="Calibri" panose="020F0502020204030204" pitchFamily="34" charset="0"/>
              </a:rPr>
              <a:t>Is it worthwhile for Corinne to take up the offer of the extra hours? </a:t>
            </a:r>
            <a:endParaRPr lang="en-AU"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8F5D9555-01F3-68BE-8BCC-DF29FE25F77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152911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Standard Stage 6 Syllabus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71319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determine the income tax payable using information in income tax tables.</a:t>
            </a:r>
          </a:p>
          <a:p>
            <a:pPr>
              <a:lnSpc>
                <a:spcPct val="150000"/>
              </a:lnSpc>
              <a:spcBef>
                <a:spcPts val="1200"/>
              </a:spcBef>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explain why we pay taxes.</a:t>
            </a:r>
          </a:p>
          <a:p>
            <a:pPr marL="342900" indent="-342900">
              <a:lnSpc>
                <a:spcPct val="150000"/>
              </a:lnSpc>
              <a:spcAft>
                <a:spcPts val="600"/>
              </a:spcAft>
              <a:buFont typeface="Arial"/>
              <a:buChar char="•"/>
            </a:pPr>
            <a:r>
              <a:rPr lang="en-AU" sz="2000" dirty="0">
                <a:cs typeface="Arial" panose="020B0604020202020204" pitchFamily="34" charset="0"/>
              </a:rPr>
              <a:t>I can read and use income tax tables.</a:t>
            </a:r>
          </a:p>
          <a:p>
            <a:pPr marL="342900" indent="-342900">
              <a:lnSpc>
                <a:spcPct val="150000"/>
              </a:lnSpc>
              <a:spcAft>
                <a:spcPts val="600"/>
              </a:spcAft>
              <a:buFont typeface="Arial"/>
              <a:buChar char="•"/>
            </a:pPr>
            <a:r>
              <a:rPr lang="en-AU" sz="2000" dirty="0">
                <a:cs typeface="Arial" panose="020B0604020202020204" pitchFamily="34" charset="0"/>
              </a:rPr>
              <a:t>I can explain where the values $4288, $31 288 and $51 638 come from in the income tax table.</a:t>
            </a:r>
          </a:p>
          <a:p>
            <a:pPr marL="342900" indent="-342900">
              <a:lnSpc>
                <a:spcPct val="150000"/>
              </a:lnSpc>
              <a:spcAft>
                <a:spcPts val="600"/>
              </a:spcAft>
              <a:buFont typeface="Arial"/>
              <a:buChar char="•"/>
            </a:pPr>
            <a:r>
              <a:rPr lang="en-AU" sz="2000" dirty="0">
                <a:cs typeface="Arial" panose="020B0604020202020204" pitchFamily="34" charset="0"/>
              </a:rPr>
              <a:t>I can calculate the amount of income tax payable.</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Calculating income tax (1)</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r>
              <a:rPr lang="en-AU" dirty="0">
                <a:latin typeface="+mj-lt"/>
              </a:rPr>
              <a:t>2024–2025 Tax table</a:t>
            </a:r>
          </a:p>
        </p:txBody>
      </p:sp>
      <p:pic>
        <p:nvPicPr>
          <p:cNvPr id="18" name="Picture 17" descr="2024-2025 tax table">
            <a:extLst>
              <a:ext uri="{FF2B5EF4-FFF2-40B4-BE49-F238E27FC236}">
                <a16:creationId xmlns:a16="http://schemas.microsoft.com/office/drawing/2014/main" id="{123CE3AC-090A-D4BB-A23A-37058FC3621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0000" y="1822377"/>
            <a:ext cx="7277682" cy="4069652"/>
          </a:xfrm>
          <a:prstGeom prst="rect">
            <a:avLst/>
          </a:prstGeom>
        </p:spPr>
      </p:pic>
      <p:grpSp>
        <p:nvGrpSpPr>
          <p:cNvPr id="7" name="Group 6">
            <a:extLst>
              <a:ext uri="{FF2B5EF4-FFF2-40B4-BE49-F238E27FC236}">
                <a16:creationId xmlns:a16="http://schemas.microsoft.com/office/drawing/2014/main" id="{1B4C6CCC-4BA0-3925-9FB0-0117C602F1A6}"/>
              </a:ext>
              <a:ext uri="{C183D7F6-B498-43B3-948B-1728B52AA6E4}">
                <adec:decorative xmlns:adec="http://schemas.microsoft.com/office/drawing/2017/decorative" val="1"/>
              </a:ext>
            </a:extLst>
          </p:cNvPr>
          <p:cNvGrpSpPr/>
          <p:nvPr/>
        </p:nvGrpSpPr>
        <p:grpSpPr>
          <a:xfrm>
            <a:off x="7797109" y="4152715"/>
            <a:ext cx="3589627" cy="608227"/>
            <a:chOff x="7881936" y="3568918"/>
            <a:chExt cx="3589627" cy="608227"/>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2CAC22B-F6AC-1C54-2D99-BEEA51D1A77B}"/>
                    </a:ext>
                  </a:extLst>
                </p:cNvPr>
                <p:cNvSpPr txBox="1"/>
                <p:nvPr/>
              </p:nvSpPr>
              <p:spPr>
                <a:xfrm>
                  <a:off x="8749144" y="3568918"/>
                  <a:ext cx="2722419" cy="608227"/>
                </a:xfrm>
                <a:prstGeom prst="rect">
                  <a:avLst/>
                </a:prstGeom>
                <a:solidFill>
                  <a:schemeClr val="accent1"/>
                </a:solid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solidFill>
                              <a:schemeClr val="bg1"/>
                            </a:solidFill>
                            <a:latin typeface="Cambria Math" panose="02040503050406030204" pitchFamily="18" charset="0"/>
                          </a:rPr>
                          <m:t>45 000−18 200=26 800</m:t>
                        </m:r>
                      </m:oMath>
                    </m:oMathPara>
                  </a14:m>
                  <a:endParaRPr lang="en-AU" sz="1800" b="0" dirty="0">
                    <a:solidFill>
                      <a:schemeClr val="bg1"/>
                    </a:solidFill>
                  </a:endParaRPr>
                </a:p>
                <a:p>
                  <a:pPr algn="l"/>
                  <a14:m>
                    <m:oMathPara xmlns:m="http://schemas.openxmlformats.org/officeDocument/2006/math">
                      <m:oMathParaPr>
                        <m:jc m:val="centerGroup"/>
                      </m:oMathParaPr>
                      <m:oMath xmlns:m="http://schemas.openxmlformats.org/officeDocument/2006/math">
                        <m:r>
                          <a:rPr lang="en-AU" sz="1800" b="0" i="1" smtClean="0">
                            <a:solidFill>
                              <a:schemeClr val="bg1"/>
                            </a:solidFill>
                            <a:latin typeface="Cambria Math" panose="02040503050406030204" pitchFamily="18" charset="0"/>
                          </a:rPr>
                          <m:t>26 800×0.16=$4 288</m:t>
                        </m:r>
                      </m:oMath>
                    </m:oMathPara>
                  </a14:m>
                  <a:endParaRPr lang="en-AU" sz="1800" dirty="0">
                    <a:solidFill>
                      <a:schemeClr val="bg1"/>
                    </a:solidFill>
                  </a:endParaRPr>
                </a:p>
              </p:txBody>
            </p:sp>
          </mc:Choice>
          <mc:Fallback xmlns="">
            <p:sp>
              <p:nvSpPr>
                <p:cNvPr id="5" name="TextBox 4">
                  <a:extLst>
                    <a:ext uri="{FF2B5EF4-FFF2-40B4-BE49-F238E27FC236}">
                      <a16:creationId xmlns:a16="http://schemas.microsoft.com/office/drawing/2014/main" id="{C2CAC22B-F6AC-1C54-2D99-BEEA51D1A77B}"/>
                    </a:ext>
                  </a:extLst>
                </p:cNvPr>
                <p:cNvSpPr txBox="1">
                  <a:spLocks noRot="1" noChangeAspect="1" noMove="1" noResize="1" noEditPoints="1" noAdjustHandles="1" noChangeArrowheads="1" noChangeShapeType="1" noTextEdit="1"/>
                </p:cNvSpPr>
                <p:nvPr/>
              </p:nvSpPr>
              <p:spPr>
                <a:xfrm>
                  <a:off x="8749144" y="3568918"/>
                  <a:ext cx="2722419" cy="608227"/>
                </a:xfrm>
                <a:prstGeom prst="rect">
                  <a:avLst/>
                </a:prstGeom>
                <a:blipFill>
                  <a:blip r:embed="rId4"/>
                  <a:stretch>
                    <a:fillRect l="-1342" r="-1119"/>
                  </a:stretch>
                </a:blipFill>
              </p:spPr>
              <p:txBody>
                <a:bodyPr/>
                <a:lstStyle/>
                <a:p>
                  <a:r>
                    <a:rPr lang="en-US">
                      <a:noFill/>
                    </a:rPr>
                    <a:t> </a:t>
                  </a:r>
                </a:p>
              </p:txBody>
            </p:sp>
          </mc:Fallback>
        </mc:AlternateContent>
        <p:sp>
          <p:nvSpPr>
            <p:cNvPr id="6" name="Arrow: Left 5">
              <a:extLst>
                <a:ext uri="{FF2B5EF4-FFF2-40B4-BE49-F238E27FC236}">
                  <a16:creationId xmlns:a16="http://schemas.microsoft.com/office/drawing/2014/main" id="{26F8FE74-0314-6B73-5273-1F8B1D78665E}"/>
                </a:ext>
                <a:ext uri="{C183D7F6-B498-43B3-948B-1728B52AA6E4}">
                  <adec:decorative xmlns:adec="http://schemas.microsoft.com/office/drawing/2017/decorative" val="1"/>
                </a:ext>
              </a:extLst>
            </p:cNvPr>
            <p:cNvSpPr/>
            <p:nvPr/>
          </p:nvSpPr>
          <p:spPr>
            <a:xfrm>
              <a:off x="7881936" y="3688773"/>
              <a:ext cx="804864" cy="30133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1" name="Group 10" descr="Arrow and calculation">
            <a:extLst>
              <a:ext uri="{FF2B5EF4-FFF2-40B4-BE49-F238E27FC236}">
                <a16:creationId xmlns:a16="http://schemas.microsoft.com/office/drawing/2014/main" id="{C8389734-2F1B-3B12-2248-7D96F44BE2D8}"/>
              </a:ext>
            </a:extLst>
          </p:cNvPr>
          <p:cNvGrpSpPr/>
          <p:nvPr/>
        </p:nvGrpSpPr>
        <p:grpSpPr>
          <a:xfrm>
            <a:off x="7797109" y="4829933"/>
            <a:ext cx="4046889" cy="956237"/>
            <a:chOff x="7677565" y="4013312"/>
            <a:chExt cx="4046889" cy="956237"/>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BF1F9BF-0F86-E98E-CE64-DD8D876BD151}"/>
                    </a:ext>
                  </a:extLst>
                </p:cNvPr>
                <p:cNvSpPr txBox="1"/>
                <p:nvPr/>
              </p:nvSpPr>
              <p:spPr>
                <a:xfrm>
                  <a:off x="8534397" y="4098466"/>
                  <a:ext cx="3190057" cy="871083"/>
                </a:xfrm>
                <a:prstGeom prst="rect">
                  <a:avLst/>
                </a:prstGeom>
                <a:solidFill>
                  <a:schemeClr val="accent1"/>
                </a:solid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smtClean="0">
                            <a:solidFill>
                              <a:schemeClr val="bg1"/>
                            </a:solidFill>
                            <a:latin typeface="Cambria Math" panose="02040503050406030204" pitchFamily="18" charset="0"/>
                          </a:rPr>
                          <m:t>1</m:t>
                        </m:r>
                        <m:r>
                          <a:rPr lang="en-AU" sz="1800" b="0" i="1" smtClean="0">
                            <a:solidFill>
                              <a:schemeClr val="bg1"/>
                            </a:solidFill>
                            <a:latin typeface="Cambria Math" panose="02040503050406030204" pitchFamily="18" charset="0"/>
                          </a:rPr>
                          <m:t>35 000−45 000=90 000</m:t>
                        </m:r>
                      </m:oMath>
                    </m:oMathPara>
                  </a14:m>
                  <a:endParaRPr lang="en-AU" sz="1800" b="0" dirty="0">
                    <a:solidFill>
                      <a:schemeClr val="bg1"/>
                    </a:solidFill>
                  </a:endParaRPr>
                </a:p>
                <a:p>
                  <a:pPr algn="l"/>
                  <a14:m>
                    <m:oMathPara xmlns:m="http://schemas.openxmlformats.org/officeDocument/2006/math">
                      <m:oMathParaPr>
                        <m:jc m:val="centerGroup"/>
                      </m:oMathParaPr>
                      <m:oMath xmlns:m="http://schemas.openxmlformats.org/officeDocument/2006/math">
                        <m:r>
                          <a:rPr lang="en-AU" sz="1800" i="1">
                            <a:solidFill>
                              <a:schemeClr val="bg1"/>
                            </a:solidFill>
                            <a:latin typeface="Cambria Math" panose="02040503050406030204" pitchFamily="18" charset="0"/>
                          </a:rPr>
                          <m:t>9</m:t>
                        </m:r>
                        <m:r>
                          <a:rPr lang="en-AU" sz="1800" b="0" i="1" smtClean="0">
                            <a:solidFill>
                              <a:schemeClr val="bg1"/>
                            </a:solidFill>
                            <a:latin typeface="Cambria Math" panose="02040503050406030204" pitchFamily="18" charset="0"/>
                          </a:rPr>
                          <m:t>0 000×0.30=$27 000</m:t>
                        </m:r>
                      </m:oMath>
                      <m:oMath xmlns:m="http://schemas.openxmlformats.org/officeDocument/2006/math">
                        <m:r>
                          <a:rPr lang="en-AU" sz="1800" b="0" i="1" smtClean="0">
                            <a:solidFill>
                              <a:schemeClr val="bg1"/>
                            </a:solidFill>
                            <a:latin typeface="Cambria Math" panose="02040503050406030204" pitchFamily="18" charset="0"/>
                          </a:rPr>
                          <m:t>27000+4288=31288</m:t>
                        </m:r>
                      </m:oMath>
                    </m:oMathPara>
                  </a14:m>
                  <a:endParaRPr lang="en-AU" sz="1800" dirty="0">
                    <a:solidFill>
                      <a:schemeClr val="bg1"/>
                    </a:solidFill>
                  </a:endParaRPr>
                </a:p>
              </p:txBody>
            </p:sp>
          </mc:Choice>
          <mc:Fallback xmlns="">
            <p:sp>
              <p:nvSpPr>
                <p:cNvPr id="14" name="TextBox 13">
                  <a:extLst>
                    <a:ext uri="{FF2B5EF4-FFF2-40B4-BE49-F238E27FC236}">
                      <a16:creationId xmlns:a16="http://schemas.microsoft.com/office/drawing/2014/main" id="{6BF1F9BF-0F86-E98E-CE64-DD8D876BD151}"/>
                    </a:ext>
                  </a:extLst>
                </p:cNvPr>
                <p:cNvSpPr txBox="1">
                  <a:spLocks noRot="1" noChangeAspect="1" noMove="1" noResize="1" noEditPoints="1" noAdjustHandles="1" noChangeArrowheads="1" noChangeShapeType="1" noTextEdit="1"/>
                </p:cNvSpPr>
                <p:nvPr/>
              </p:nvSpPr>
              <p:spPr>
                <a:xfrm>
                  <a:off x="8534397" y="4098466"/>
                  <a:ext cx="3190057" cy="871083"/>
                </a:xfrm>
                <a:prstGeom prst="rect">
                  <a:avLst/>
                </a:prstGeom>
                <a:blipFill>
                  <a:blip r:embed="rId5"/>
                  <a:stretch>
                    <a:fillRect/>
                  </a:stretch>
                </a:blipFill>
              </p:spPr>
              <p:txBody>
                <a:bodyPr/>
                <a:lstStyle/>
                <a:p>
                  <a:r>
                    <a:rPr lang="en-US">
                      <a:noFill/>
                    </a:rPr>
                    <a:t> </a:t>
                  </a:r>
                </a:p>
              </p:txBody>
            </p:sp>
          </mc:Fallback>
        </mc:AlternateContent>
        <p:sp>
          <p:nvSpPr>
            <p:cNvPr id="15" name="Arrow: Left 14">
              <a:extLst>
                <a:ext uri="{FF2B5EF4-FFF2-40B4-BE49-F238E27FC236}">
                  <a16:creationId xmlns:a16="http://schemas.microsoft.com/office/drawing/2014/main" id="{F0B3A7F9-27D3-4B5C-2410-FE0C7D968D6B}"/>
                </a:ext>
                <a:ext uri="{C183D7F6-B498-43B3-948B-1728B52AA6E4}">
                  <adec:decorative xmlns:adec="http://schemas.microsoft.com/office/drawing/2017/decorative" val="1"/>
                </a:ext>
              </a:extLst>
            </p:cNvPr>
            <p:cNvSpPr/>
            <p:nvPr/>
          </p:nvSpPr>
          <p:spPr>
            <a:xfrm>
              <a:off x="7677565" y="4013312"/>
              <a:ext cx="804864" cy="30133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8" name="Arrow: Left 7">
            <a:extLst>
              <a:ext uri="{FF2B5EF4-FFF2-40B4-BE49-F238E27FC236}">
                <a16:creationId xmlns:a16="http://schemas.microsoft.com/office/drawing/2014/main" id="{9C341E93-FF25-F854-E0B1-2D71CD8BD8C8}"/>
              </a:ext>
              <a:ext uri="{C183D7F6-B498-43B3-948B-1728B52AA6E4}">
                <adec:decorative xmlns:adec="http://schemas.microsoft.com/office/drawing/2017/decorative" val="1"/>
              </a:ext>
            </a:extLst>
          </p:cNvPr>
          <p:cNvSpPr/>
          <p:nvPr/>
        </p:nvSpPr>
        <p:spPr>
          <a:xfrm>
            <a:off x="7600931" y="3027018"/>
            <a:ext cx="1017759" cy="457581"/>
          </a:xfrm>
          <a:prstGeom prst="lef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Arrow: Left 8">
            <a:extLst>
              <a:ext uri="{FF2B5EF4-FFF2-40B4-BE49-F238E27FC236}">
                <a16:creationId xmlns:a16="http://schemas.microsoft.com/office/drawing/2014/main" id="{653B750B-CAEF-F8B1-C337-DB51419C8F8E}"/>
              </a:ext>
              <a:ext uri="{C183D7F6-B498-43B3-948B-1728B52AA6E4}">
                <adec:decorative xmlns:adec="http://schemas.microsoft.com/office/drawing/2017/decorative" val="1"/>
              </a:ext>
            </a:extLst>
          </p:cNvPr>
          <p:cNvSpPr/>
          <p:nvPr/>
        </p:nvSpPr>
        <p:spPr>
          <a:xfrm>
            <a:off x="7584503" y="3571656"/>
            <a:ext cx="1050615" cy="503339"/>
          </a:xfrm>
          <a:prstGeom prst="lef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Arrow: Left 9">
            <a:extLst>
              <a:ext uri="{FF2B5EF4-FFF2-40B4-BE49-F238E27FC236}">
                <a16:creationId xmlns:a16="http://schemas.microsoft.com/office/drawing/2014/main" id="{6C68CB1A-7A6E-8930-831C-7164964FA433}"/>
              </a:ext>
              <a:ext uri="{C183D7F6-B498-43B3-948B-1728B52AA6E4}">
                <adec:decorative xmlns:adec="http://schemas.microsoft.com/office/drawing/2017/decorative" val="1"/>
              </a:ext>
            </a:extLst>
          </p:cNvPr>
          <p:cNvSpPr/>
          <p:nvPr/>
        </p:nvSpPr>
        <p:spPr>
          <a:xfrm>
            <a:off x="7584503" y="4155718"/>
            <a:ext cx="1050615" cy="503339"/>
          </a:xfrm>
          <a:prstGeom prst="lef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40548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t>Calculating income tax (2)</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p:txBody>
          <a:bodyPr/>
          <a:lstStyle/>
          <a:p>
            <a:r>
              <a:rPr lang="en-AU" dirty="0"/>
              <a:t>Example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a:xfrm>
                <a:off x="360000" y="1567086"/>
                <a:ext cx="6466589" cy="4807835"/>
              </a:xfrm>
            </p:spPr>
            <p:txBody>
              <a:bodyPr/>
              <a:lstStyle/>
              <a:p>
                <a:r>
                  <a:rPr lang="en-AU" dirty="0"/>
                  <a:t>Paul has a taxable income of </a:t>
                </a:r>
                <a14:m>
                  <m:oMath xmlns:m="http://schemas.openxmlformats.org/officeDocument/2006/math">
                    <m:r>
                      <a:rPr lang="en-AU" i="1" dirty="0" smtClean="0">
                        <a:latin typeface="Cambria Math" panose="02040503050406030204" pitchFamily="18" charset="0"/>
                      </a:rPr>
                      <m:t>$175 000</m:t>
                    </m:r>
                  </m:oMath>
                </a14:m>
                <a:r>
                  <a:rPr lang="en-AU" dirty="0"/>
                  <a:t>.</a:t>
                </a:r>
              </a:p>
              <a:p>
                <a:r>
                  <a:rPr lang="en-AU" dirty="0"/>
                  <a:t>Calculate his tax payable.</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𝑇𝑎𝑥</m:t>
                      </m:r>
                      <m:r>
                        <a:rPr lang="en-AU" b="0" i="1" smtClean="0">
                          <a:latin typeface="Cambria Math" panose="02040503050406030204" pitchFamily="18" charset="0"/>
                        </a:rPr>
                        <m:t> </m:t>
                      </m:r>
                      <m:r>
                        <a:rPr lang="en-AU" b="0" i="1" smtClean="0">
                          <a:latin typeface="Cambria Math" panose="02040503050406030204" pitchFamily="18" charset="0"/>
                        </a:rPr>
                        <m:t>𝑝𝑎𝑦𝑎𝑏𝑙𝑒</m:t>
                      </m:r>
                      <m:r>
                        <m:rPr>
                          <m:aln/>
                        </m:rPr>
                        <a:rPr lang="en-AU" b="0" i="1" smtClean="0">
                          <a:latin typeface="Cambria Math" panose="02040503050406030204" pitchFamily="18" charset="0"/>
                        </a:rPr>
                        <m:t>=</m:t>
                      </m:r>
                      <m:r>
                        <a:rPr lang="en-AU" b="0" i="1" smtClean="0">
                          <a:latin typeface="Cambria Math" panose="02040503050406030204" pitchFamily="18" charset="0"/>
                        </a:rPr>
                        <m:t>$31 288+0.37</m:t>
                      </m:r>
                      <m:r>
                        <a:rPr lang="en-AU" b="0" i="1" smtClean="0">
                          <a:latin typeface="Cambria Math" panose="02040503050406030204" pitchFamily="18" charset="0"/>
                          <a:ea typeface="Cambria Math" panose="02040503050406030204" pitchFamily="18" charset="0"/>
                        </a:rPr>
                        <m:t>×($175 000−$135 000)</m:t>
                      </m:r>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$46 088</m:t>
                      </m:r>
                    </m:oMath>
                  </m:oMathPara>
                </a14:m>
                <a:br>
                  <a:rPr lang="en-AU" b="0" dirty="0">
                    <a:ea typeface="Cambria Math" panose="02040503050406030204" pitchFamily="18" charset="0"/>
                  </a:rPr>
                </a:br>
                <a:endParaRPr lang="en-AU" dirty="0"/>
              </a:p>
            </p:txBody>
          </p:sp>
        </mc:Choice>
        <mc:Fallback xmlns="">
          <p:sp>
            <p:nvSpPr>
              <p:cNvPr id="5" name="Text Placeholder 4">
                <a:extLst>
                  <a:ext uri="{FF2B5EF4-FFF2-40B4-BE49-F238E27FC236}">
                    <a16:creationId xmlns:a16="http://schemas.microsoft.com/office/drawing/2014/main" id="{A5408906-2AD5-7E7E-1A82-95497E60EA9E}"/>
                  </a:ext>
                </a:extLst>
              </p:cNvPr>
              <p:cNvSpPr>
                <a:spLocks noGrp="1" noRot="1" noChangeAspect="1" noMove="1" noResize="1" noEditPoints="1" noAdjustHandles="1" noChangeArrowheads="1" noChangeShapeType="1" noTextEdit="1"/>
              </p:cNvSpPr>
              <p:nvPr>
                <p:ph type="body" sz="quarter" idx="17"/>
              </p:nvPr>
            </p:nvSpPr>
            <p:spPr>
              <a:xfrm>
                <a:off x="360000" y="1567086"/>
                <a:ext cx="6466589" cy="4807835"/>
              </a:xfrm>
              <a:blipFill>
                <a:blip r:embed="rId2"/>
                <a:stretch>
                  <a:fillRect l="-2356"/>
                </a:stretch>
              </a:blipFill>
            </p:spPr>
            <p:txBody>
              <a:bodyPr/>
              <a:lstStyle/>
              <a:p>
                <a:r>
                  <a:rPr lang="en-US">
                    <a:noFill/>
                  </a:rPr>
                  <a:t> </a:t>
                </a:r>
              </a:p>
            </p:txBody>
          </p:sp>
        </mc:Fallback>
      </mc:AlternateContent>
      <p:pic>
        <p:nvPicPr>
          <p:cNvPr id="6" name="Picture 5" descr="2024-2025 tax table">
            <a:extLst>
              <a:ext uri="{FF2B5EF4-FFF2-40B4-BE49-F238E27FC236}">
                <a16:creationId xmlns:a16="http://schemas.microsoft.com/office/drawing/2014/main" id="{B5ECC569-F4ED-1931-D5A1-D933BB009F59}"/>
              </a:ext>
            </a:extLst>
          </p:cNvPr>
          <p:cNvPicPr>
            <a:picLocks noChangeAspect="1"/>
          </p:cNvPicPr>
          <p:nvPr/>
        </p:nvPicPr>
        <p:blipFill>
          <a:blip r:embed="rId3"/>
          <a:srcRect b="7380"/>
          <a:stretch/>
        </p:blipFill>
        <p:spPr>
          <a:xfrm>
            <a:off x="6987542" y="2736233"/>
            <a:ext cx="4642560" cy="2649845"/>
          </a:xfrm>
          <a:prstGeom prst="rect">
            <a:avLst/>
          </a:prstGeom>
        </p:spPr>
      </p:pic>
      <p:sp>
        <p:nvSpPr>
          <p:cNvPr id="7" name="Arrow: Right 6">
            <a:extLst>
              <a:ext uri="{FF2B5EF4-FFF2-40B4-BE49-F238E27FC236}">
                <a16:creationId xmlns:a16="http://schemas.microsoft.com/office/drawing/2014/main" id="{74DE0EF7-6D67-B0B6-1573-8BA97A6368D6}"/>
              </a:ext>
              <a:ext uri="{C183D7F6-B498-43B3-948B-1728B52AA6E4}">
                <adec:decorative xmlns:adec="http://schemas.microsoft.com/office/drawing/2017/decorative" val="1"/>
              </a:ext>
            </a:extLst>
          </p:cNvPr>
          <p:cNvSpPr/>
          <p:nvPr/>
        </p:nvSpPr>
        <p:spPr>
          <a:xfrm>
            <a:off x="5794468" y="4419606"/>
            <a:ext cx="1193074" cy="611777"/>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32754-E284-88BF-6EB5-C6F38D2C32E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B0690CA-E9FF-6B27-F402-A47802833A09}"/>
              </a:ext>
            </a:extLst>
          </p:cNvPr>
          <p:cNvSpPr>
            <a:spLocks noGrp="1"/>
          </p:cNvSpPr>
          <p:nvPr>
            <p:ph type="title"/>
          </p:nvPr>
        </p:nvSpPr>
        <p:spPr/>
        <p:txBody>
          <a:bodyPr/>
          <a:lstStyle/>
          <a:p>
            <a:r>
              <a:rPr lang="en-AU" dirty="0"/>
              <a:t>Calculating income tax (3)</a:t>
            </a:r>
          </a:p>
        </p:txBody>
      </p:sp>
      <p:sp>
        <p:nvSpPr>
          <p:cNvPr id="4" name="Text Placeholder 3">
            <a:extLst>
              <a:ext uri="{FF2B5EF4-FFF2-40B4-BE49-F238E27FC236}">
                <a16:creationId xmlns:a16="http://schemas.microsoft.com/office/drawing/2014/main" id="{B43B1E74-ED83-68AE-9A83-FED70A99896A}"/>
              </a:ext>
            </a:extLst>
          </p:cNvPr>
          <p:cNvSpPr>
            <a:spLocks noGrp="1"/>
          </p:cNvSpPr>
          <p:nvPr>
            <p:ph type="body" sz="quarter" idx="18"/>
          </p:nvPr>
        </p:nvSpPr>
        <p:spPr>
          <a:xfrm>
            <a:off x="360001" y="995980"/>
            <a:ext cx="11483999" cy="310015"/>
          </a:xfrm>
        </p:spPr>
        <p:txBody>
          <a:bodyPr/>
          <a:lstStyle/>
          <a:p>
            <a:r>
              <a:rPr lang="en-AU" dirty="0"/>
              <a:t>Self-explanation prompts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786B9813-8DBD-5FED-D508-D4DCF901500D}"/>
                  </a:ext>
                </a:extLst>
              </p:cNvPr>
              <p:cNvSpPr>
                <a:spLocks noGrp="1"/>
              </p:cNvSpPr>
              <p:nvPr>
                <p:ph type="body" sz="quarter" idx="17"/>
              </p:nvPr>
            </p:nvSpPr>
            <p:spPr/>
            <p:txBody>
              <a:bodyPr/>
              <a:lstStyle/>
              <a:p>
                <a:r>
                  <a:rPr lang="en-AU" dirty="0"/>
                  <a:t>Paul has a taxable income of </a:t>
                </a:r>
                <a14:m>
                  <m:oMath xmlns:m="http://schemas.openxmlformats.org/officeDocument/2006/math">
                    <m:r>
                      <a:rPr lang="en-AU" i="1" dirty="0" smtClean="0">
                        <a:latin typeface="Cambria Math" panose="02040503050406030204" pitchFamily="18" charset="0"/>
                      </a:rPr>
                      <m:t>$175 000</m:t>
                    </m:r>
                  </m:oMath>
                </a14:m>
                <a:r>
                  <a:rPr lang="en-AU" dirty="0"/>
                  <a:t>.</a:t>
                </a:r>
              </a:p>
              <a:p>
                <a:r>
                  <a:rPr lang="en-AU" dirty="0"/>
                  <a:t>Calculate his tax payable.</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𝑇𝑎𝑥</m:t>
                      </m:r>
                      <m:r>
                        <a:rPr lang="en-AU" b="0" i="1" smtClean="0">
                          <a:latin typeface="Cambria Math" panose="02040503050406030204" pitchFamily="18" charset="0"/>
                        </a:rPr>
                        <m:t> </m:t>
                      </m:r>
                      <m:r>
                        <a:rPr lang="en-AU" b="0" i="1" smtClean="0">
                          <a:latin typeface="Cambria Math" panose="02040503050406030204" pitchFamily="18" charset="0"/>
                        </a:rPr>
                        <m:t>𝑝𝑎𝑦𝑎𝑏𝑙𝑒</m:t>
                      </m:r>
                      <m:r>
                        <m:rPr>
                          <m:aln/>
                        </m:rPr>
                        <a:rPr lang="en-AU" b="0" i="1" smtClean="0">
                          <a:latin typeface="Cambria Math" panose="02040503050406030204" pitchFamily="18" charset="0"/>
                        </a:rPr>
                        <m:t>=</m:t>
                      </m:r>
                      <m:r>
                        <a:rPr lang="en-AU" b="0" i="1" smtClean="0">
                          <a:latin typeface="Cambria Math" panose="02040503050406030204" pitchFamily="18" charset="0"/>
                        </a:rPr>
                        <m:t>$31 288+0.37</m:t>
                      </m:r>
                      <m:r>
                        <a:rPr lang="en-AU" b="0" i="1" smtClean="0">
                          <a:latin typeface="Cambria Math" panose="02040503050406030204" pitchFamily="18" charset="0"/>
                          <a:ea typeface="Cambria Math" panose="02040503050406030204" pitchFamily="18" charset="0"/>
                        </a:rPr>
                        <m:t>×($175 000−$135 000)</m:t>
                      </m:r>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$46 088</m:t>
                      </m:r>
                    </m:oMath>
                  </m:oMathPara>
                </a14:m>
                <a:br>
                  <a:rPr lang="en-AU" b="0" dirty="0">
                    <a:ea typeface="Cambria Math" panose="02040503050406030204" pitchFamily="18" charset="0"/>
                  </a:rPr>
                </a:br>
                <a:endParaRPr lang="en-AU" dirty="0"/>
              </a:p>
            </p:txBody>
          </p:sp>
        </mc:Choice>
        <mc:Fallback xmlns="">
          <p:sp>
            <p:nvSpPr>
              <p:cNvPr id="5" name="Text Placeholder 4">
                <a:extLst>
                  <a:ext uri="{FF2B5EF4-FFF2-40B4-BE49-F238E27FC236}">
                    <a16:creationId xmlns:a16="http://schemas.microsoft.com/office/drawing/2014/main" id="{786B9813-8DBD-5FED-D508-D4DCF901500D}"/>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US">
                    <a:noFill/>
                  </a:rPr>
                  <a:t> </a:t>
                </a:r>
              </a:p>
            </p:txBody>
          </p:sp>
        </mc:Fallback>
      </mc:AlternateContent>
      <p:pic>
        <p:nvPicPr>
          <p:cNvPr id="6" name="Picture 5" descr="2024-2025 tax table">
            <a:extLst>
              <a:ext uri="{FF2B5EF4-FFF2-40B4-BE49-F238E27FC236}">
                <a16:creationId xmlns:a16="http://schemas.microsoft.com/office/drawing/2014/main" id="{88001DEF-08E7-11BE-DC0B-2AE10A001DB0}"/>
              </a:ext>
            </a:extLst>
          </p:cNvPr>
          <p:cNvPicPr>
            <a:picLocks noChangeAspect="1"/>
          </p:cNvPicPr>
          <p:nvPr/>
        </p:nvPicPr>
        <p:blipFill>
          <a:blip r:embed="rId3"/>
          <a:srcRect b="7380"/>
          <a:stretch/>
        </p:blipFill>
        <p:spPr>
          <a:xfrm>
            <a:off x="6987542" y="2741095"/>
            <a:ext cx="4642560" cy="2649845"/>
          </a:xfrm>
          <a:prstGeom prst="rect">
            <a:avLst/>
          </a:prstGeom>
        </p:spPr>
      </p:pic>
      <p:sp>
        <p:nvSpPr>
          <p:cNvPr id="9" name="Speech Bubble: Rectangle with Corners Rounded 8">
            <a:extLst>
              <a:ext uri="{FF2B5EF4-FFF2-40B4-BE49-F238E27FC236}">
                <a16:creationId xmlns:a16="http://schemas.microsoft.com/office/drawing/2014/main" id="{1BB80BC5-98B9-7A5B-CA29-EAC6DE8EFCC6}"/>
              </a:ext>
            </a:extLst>
          </p:cNvPr>
          <p:cNvSpPr/>
          <p:nvPr/>
        </p:nvSpPr>
        <p:spPr>
          <a:xfrm>
            <a:off x="6496805" y="995980"/>
            <a:ext cx="3541466" cy="1142211"/>
          </a:xfrm>
          <a:prstGeom prst="wedgeRoundRectCallout">
            <a:avLst>
              <a:gd name="adj1" fmla="val -78976"/>
              <a:gd name="adj2" fmla="val 10808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do we subtract $135 000 from the taxable income?</a:t>
            </a:r>
          </a:p>
        </p:txBody>
      </p:sp>
      <p:sp>
        <p:nvSpPr>
          <p:cNvPr id="8" name="Speech Bubble: Rectangle with Corners Rounded 7">
            <a:extLst>
              <a:ext uri="{FF2B5EF4-FFF2-40B4-BE49-F238E27FC236}">
                <a16:creationId xmlns:a16="http://schemas.microsoft.com/office/drawing/2014/main" id="{F0D26F56-45EA-0083-3F56-CF5F84935CAA}"/>
              </a:ext>
            </a:extLst>
          </p:cNvPr>
          <p:cNvSpPr/>
          <p:nvPr/>
        </p:nvSpPr>
        <p:spPr>
          <a:xfrm>
            <a:off x="3105418" y="3535811"/>
            <a:ext cx="2475152" cy="1357737"/>
          </a:xfrm>
          <a:prstGeom prst="wedgeRoundRectCallout">
            <a:avLst>
              <a:gd name="adj1" fmla="val -56183"/>
              <a:gd name="adj2" fmla="val -7488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do we add on $31 288 to the calculation?</a:t>
            </a:r>
          </a:p>
        </p:txBody>
      </p:sp>
      <p:sp>
        <p:nvSpPr>
          <p:cNvPr id="10" name="Speech Bubble: Rectangle with Corners Rounded 9">
            <a:extLst>
              <a:ext uri="{FF2B5EF4-FFF2-40B4-BE49-F238E27FC236}">
                <a16:creationId xmlns:a16="http://schemas.microsoft.com/office/drawing/2014/main" id="{3B745E8B-85EB-82AB-A5A4-A9DAC365A4EC}"/>
              </a:ext>
            </a:extLst>
          </p:cNvPr>
          <p:cNvSpPr/>
          <p:nvPr/>
        </p:nvSpPr>
        <p:spPr>
          <a:xfrm>
            <a:off x="561898" y="5087723"/>
            <a:ext cx="2475152" cy="1357737"/>
          </a:xfrm>
          <a:prstGeom prst="wedgeRoundRectCallout">
            <a:avLst>
              <a:gd name="adj1" fmla="val 16079"/>
              <a:gd name="adj2" fmla="val -15555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How might we know that this answer is reasonable?</a:t>
            </a:r>
          </a:p>
        </p:txBody>
      </p:sp>
      <p:sp>
        <p:nvSpPr>
          <p:cNvPr id="7" name="Arrow: Right 6">
            <a:extLst>
              <a:ext uri="{FF2B5EF4-FFF2-40B4-BE49-F238E27FC236}">
                <a16:creationId xmlns:a16="http://schemas.microsoft.com/office/drawing/2014/main" id="{6972DAA1-71A7-C813-9752-0E76EA965C5B}"/>
              </a:ext>
              <a:ext uri="{C183D7F6-B498-43B3-948B-1728B52AA6E4}">
                <adec:decorative xmlns:adec="http://schemas.microsoft.com/office/drawing/2017/decorative" val="1"/>
              </a:ext>
            </a:extLst>
          </p:cNvPr>
          <p:cNvSpPr/>
          <p:nvPr/>
        </p:nvSpPr>
        <p:spPr>
          <a:xfrm>
            <a:off x="5794468" y="4419606"/>
            <a:ext cx="1193074" cy="611777"/>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2" name="Slide Number Placeholder 1">
            <a:extLst>
              <a:ext uri="{FF2B5EF4-FFF2-40B4-BE49-F238E27FC236}">
                <a16:creationId xmlns:a16="http://schemas.microsoft.com/office/drawing/2014/main" id="{9AE3BB9B-1D21-F48B-13C8-81D256164D4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172057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CC7BD-C2AF-6BC0-3DFC-3F0180BB89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B3A520A-3A4D-3A99-51BB-FD7B07459A91}"/>
              </a:ext>
            </a:extLst>
          </p:cNvPr>
          <p:cNvSpPr>
            <a:spLocks noGrp="1"/>
          </p:cNvSpPr>
          <p:nvPr>
            <p:ph type="title"/>
          </p:nvPr>
        </p:nvSpPr>
        <p:spPr/>
        <p:txBody>
          <a:bodyPr/>
          <a:lstStyle/>
          <a:p>
            <a:r>
              <a:rPr lang="en-AU" dirty="0"/>
              <a:t>Calculating income tax (4)</a:t>
            </a:r>
          </a:p>
        </p:txBody>
      </p:sp>
      <p:sp>
        <p:nvSpPr>
          <p:cNvPr id="4" name="Text Placeholder 3">
            <a:extLst>
              <a:ext uri="{FF2B5EF4-FFF2-40B4-BE49-F238E27FC236}">
                <a16:creationId xmlns:a16="http://schemas.microsoft.com/office/drawing/2014/main" id="{F19236DC-1F3D-990A-DEB1-951C49DB90FB}"/>
              </a:ext>
            </a:extLst>
          </p:cNvPr>
          <p:cNvSpPr>
            <a:spLocks noGrp="1"/>
          </p:cNvSpPr>
          <p:nvPr>
            <p:ph type="body" sz="quarter" idx="18"/>
          </p:nvPr>
        </p:nvSpPr>
        <p:spPr/>
        <p:txBody>
          <a:bodyPr/>
          <a:lstStyle/>
          <a:p>
            <a:r>
              <a:rPr lang="en-AU" dirty="0"/>
              <a:t>Your turn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CA9C948-765A-959C-D90D-8888EA688C21}"/>
                  </a:ext>
                </a:extLst>
              </p:cNvPr>
              <p:cNvSpPr>
                <a:spLocks noGrp="1"/>
              </p:cNvSpPr>
              <p:nvPr>
                <p:ph type="body" sz="quarter" idx="17"/>
              </p:nvPr>
            </p:nvSpPr>
            <p:spPr/>
            <p:txBody>
              <a:bodyPr/>
              <a:lstStyle/>
              <a:p>
                <a:r>
                  <a:rPr lang="en-AU" dirty="0"/>
                  <a:t>Kimberley has a taxable income of </a:t>
                </a:r>
                <a14:m>
                  <m:oMath xmlns:m="http://schemas.openxmlformats.org/officeDocument/2006/math">
                    <m:r>
                      <a:rPr lang="en-AU" i="1" dirty="0" smtClean="0">
                        <a:latin typeface="Cambria Math" panose="02040503050406030204" pitchFamily="18" charset="0"/>
                      </a:rPr>
                      <m:t>$210 000</m:t>
                    </m:r>
                  </m:oMath>
                </a14:m>
                <a:r>
                  <a:rPr lang="en-AU" dirty="0"/>
                  <a:t>.</a:t>
                </a:r>
              </a:p>
              <a:p>
                <a:r>
                  <a:rPr lang="en-AU" dirty="0"/>
                  <a:t>Calculate her tax payable. </a:t>
                </a:r>
              </a:p>
            </p:txBody>
          </p:sp>
        </mc:Choice>
        <mc:Fallback xmlns="">
          <p:sp>
            <p:nvSpPr>
              <p:cNvPr id="5" name="Text Placeholder 4">
                <a:extLst>
                  <a:ext uri="{FF2B5EF4-FFF2-40B4-BE49-F238E27FC236}">
                    <a16:creationId xmlns:a16="http://schemas.microsoft.com/office/drawing/2014/main" id="{BCA9C948-765A-959C-D90D-8888EA688C21}"/>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US">
                    <a:noFill/>
                  </a:rPr>
                  <a:t> </a:t>
                </a:r>
              </a:p>
            </p:txBody>
          </p:sp>
        </mc:Fallback>
      </mc:AlternateContent>
      <p:pic>
        <p:nvPicPr>
          <p:cNvPr id="6" name="Picture 5" descr="2024-2025 tax table">
            <a:extLst>
              <a:ext uri="{FF2B5EF4-FFF2-40B4-BE49-F238E27FC236}">
                <a16:creationId xmlns:a16="http://schemas.microsoft.com/office/drawing/2014/main" id="{600DE3A3-61E0-AEF9-0249-D58B46EBB084}"/>
              </a:ext>
            </a:extLst>
          </p:cNvPr>
          <p:cNvPicPr>
            <a:picLocks noChangeAspect="1"/>
          </p:cNvPicPr>
          <p:nvPr/>
        </p:nvPicPr>
        <p:blipFill>
          <a:blip r:embed="rId3"/>
          <a:srcRect b="7380"/>
          <a:stretch/>
        </p:blipFill>
        <p:spPr>
          <a:xfrm>
            <a:off x="6841440" y="2470693"/>
            <a:ext cx="4642560" cy="2649845"/>
          </a:xfrm>
          <a:prstGeom prst="rect">
            <a:avLst/>
          </a:prstGeom>
        </p:spPr>
      </p:pic>
      <p:sp>
        <p:nvSpPr>
          <p:cNvPr id="2" name="Slide Number Placeholder 1">
            <a:extLst>
              <a:ext uri="{FF2B5EF4-FFF2-40B4-BE49-F238E27FC236}">
                <a16:creationId xmlns:a16="http://schemas.microsoft.com/office/drawing/2014/main" id="{5D6244F3-0690-A47A-889A-E26FDE62C32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122169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23A56-658E-3CFA-9627-DA7DA20B4EE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1779A61-EC58-F86D-4EFD-F568A38BC9A6}"/>
              </a:ext>
            </a:extLst>
          </p:cNvPr>
          <p:cNvSpPr>
            <a:spLocks noGrp="1"/>
          </p:cNvSpPr>
          <p:nvPr>
            <p:ph type="title"/>
          </p:nvPr>
        </p:nvSpPr>
        <p:spPr/>
        <p:txBody>
          <a:bodyPr/>
          <a:lstStyle/>
          <a:p>
            <a:r>
              <a:rPr lang="en-AU" dirty="0"/>
              <a:t>Calculating income tax (5)</a:t>
            </a:r>
          </a:p>
        </p:txBody>
      </p:sp>
      <p:sp>
        <p:nvSpPr>
          <p:cNvPr id="4" name="Text Placeholder 3">
            <a:extLst>
              <a:ext uri="{FF2B5EF4-FFF2-40B4-BE49-F238E27FC236}">
                <a16:creationId xmlns:a16="http://schemas.microsoft.com/office/drawing/2014/main" id="{7D5E641B-305D-6802-9817-7EB965071635}"/>
              </a:ext>
            </a:extLst>
          </p:cNvPr>
          <p:cNvSpPr>
            <a:spLocks noGrp="1"/>
          </p:cNvSpPr>
          <p:nvPr>
            <p:ph type="body" sz="quarter" idx="18"/>
          </p:nvPr>
        </p:nvSpPr>
        <p:spPr/>
        <p:txBody>
          <a:bodyPr/>
          <a:lstStyle/>
          <a:p>
            <a:r>
              <a:rPr lang="en-AU" dirty="0"/>
              <a:t>Solution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E2802E8-572A-D33F-9302-4C52558AB737}"/>
                  </a:ext>
                </a:extLst>
              </p:cNvPr>
              <p:cNvSpPr>
                <a:spLocks noGrp="1"/>
              </p:cNvSpPr>
              <p:nvPr>
                <p:ph type="body" sz="quarter" idx="17"/>
              </p:nvPr>
            </p:nvSpPr>
            <p:spPr/>
            <p:txBody>
              <a:bodyPr/>
              <a:lstStyle/>
              <a:p>
                <a:r>
                  <a:rPr lang="en-AU" dirty="0"/>
                  <a:t>Kimberley has a taxable income of </a:t>
                </a:r>
                <a14:m>
                  <m:oMath xmlns:m="http://schemas.openxmlformats.org/officeDocument/2006/math">
                    <m:r>
                      <a:rPr lang="en-AU" i="1" dirty="0" smtClean="0">
                        <a:latin typeface="Cambria Math" panose="02040503050406030204" pitchFamily="18" charset="0"/>
                      </a:rPr>
                      <m:t>$210 000</m:t>
                    </m:r>
                  </m:oMath>
                </a14:m>
                <a:r>
                  <a:rPr lang="en-AU" dirty="0"/>
                  <a:t>.</a:t>
                </a:r>
              </a:p>
              <a:p>
                <a:r>
                  <a:rPr lang="en-AU" dirty="0"/>
                  <a:t>Calculate her tax payable. </a:t>
                </a:r>
              </a:p>
              <a:p>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𝑇𝑎𝑥</m:t>
                      </m:r>
                      <m:r>
                        <a:rPr lang="en-AU" b="0" i="1" smtClean="0">
                          <a:latin typeface="Cambria Math" panose="02040503050406030204" pitchFamily="18" charset="0"/>
                        </a:rPr>
                        <m:t> </m:t>
                      </m:r>
                      <m:r>
                        <a:rPr lang="en-AU" b="0" i="1" smtClean="0">
                          <a:latin typeface="Cambria Math" panose="02040503050406030204" pitchFamily="18" charset="0"/>
                        </a:rPr>
                        <m:t>𝑝𝑎𝑦𝑎𝑏𝑙𝑒</m:t>
                      </m:r>
                      <m:r>
                        <m:rPr>
                          <m:aln/>
                        </m:rPr>
                        <a:rPr lang="en-AU" b="0" i="1" smtClean="0">
                          <a:latin typeface="Cambria Math" panose="02040503050406030204" pitchFamily="18" charset="0"/>
                        </a:rPr>
                        <m:t>=</m:t>
                      </m:r>
                      <m:r>
                        <a:rPr lang="en-AU" b="0" i="1" smtClean="0">
                          <a:latin typeface="Cambria Math" panose="02040503050406030204" pitchFamily="18" charset="0"/>
                        </a:rPr>
                        <m:t>$51 638+0.45</m:t>
                      </m:r>
                      <m:r>
                        <a:rPr lang="en-AU" b="0" i="1" smtClean="0">
                          <a:latin typeface="Cambria Math" panose="02040503050406030204" pitchFamily="18" charset="0"/>
                          <a:ea typeface="Cambria Math" panose="02040503050406030204" pitchFamily="18" charset="0"/>
                        </a:rPr>
                        <m:t>×($210 000−$190 000)</m:t>
                      </m:r>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$60 638</m:t>
                      </m:r>
                    </m:oMath>
                  </m:oMathPara>
                </a14:m>
                <a:endParaRPr lang="en-AU" dirty="0"/>
              </a:p>
            </p:txBody>
          </p:sp>
        </mc:Choice>
        <mc:Fallback xmlns="">
          <p:sp>
            <p:nvSpPr>
              <p:cNvPr id="5" name="Text Placeholder 4">
                <a:extLst>
                  <a:ext uri="{FF2B5EF4-FFF2-40B4-BE49-F238E27FC236}">
                    <a16:creationId xmlns:a16="http://schemas.microsoft.com/office/drawing/2014/main" id="{BE2802E8-572A-D33F-9302-4C52558AB737}"/>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US">
                    <a:noFill/>
                  </a:rPr>
                  <a:t> </a:t>
                </a:r>
              </a:p>
            </p:txBody>
          </p:sp>
        </mc:Fallback>
      </mc:AlternateContent>
      <p:pic>
        <p:nvPicPr>
          <p:cNvPr id="6" name="Picture 5" descr="2024-2025 tax table">
            <a:extLst>
              <a:ext uri="{FF2B5EF4-FFF2-40B4-BE49-F238E27FC236}">
                <a16:creationId xmlns:a16="http://schemas.microsoft.com/office/drawing/2014/main" id="{4C4FE0D9-8AAE-2947-1C6F-11D1D7870378}"/>
              </a:ext>
            </a:extLst>
          </p:cNvPr>
          <p:cNvPicPr>
            <a:picLocks noChangeAspect="1"/>
          </p:cNvPicPr>
          <p:nvPr/>
        </p:nvPicPr>
        <p:blipFill>
          <a:blip r:embed="rId3"/>
          <a:srcRect b="7380"/>
          <a:stretch/>
        </p:blipFill>
        <p:spPr>
          <a:xfrm>
            <a:off x="6841440" y="2470693"/>
            <a:ext cx="4642560" cy="2649845"/>
          </a:xfrm>
          <a:prstGeom prst="rect">
            <a:avLst/>
          </a:prstGeom>
        </p:spPr>
      </p:pic>
      <p:sp>
        <p:nvSpPr>
          <p:cNvPr id="2" name="Slide Number Placeholder 1">
            <a:extLst>
              <a:ext uri="{FF2B5EF4-FFF2-40B4-BE49-F238E27FC236}">
                <a16:creationId xmlns:a16="http://schemas.microsoft.com/office/drawing/2014/main" id="{C8AA2923-B64C-3B4A-CFAB-891FC9169E5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25792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1078</Words>
  <Application>Microsoft Office PowerPoint</Application>
  <PresentationFormat>Widescreen</PresentationFormat>
  <Paragraphs>101</Paragraphs>
  <Slides>16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Public Sans</vt:lpstr>
      <vt:lpstr>Arial</vt:lpstr>
      <vt:lpstr>Cambria Math</vt:lpstr>
      <vt:lpstr>Times New Roman</vt:lpstr>
      <vt:lpstr>NSWG Corporate</vt:lpstr>
      <vt:lpstr>Calculating income tax</vt:lpstr>
      <vt:lpstr>Learning intentions and success criteria</vt:lpstr>
      <vt:lpstr>Connecting learning</vt:lpstr>
      <vt:lpstr>Calculating income tax (1)</vt:lpstr>
      <vt:lpstr>Releasing responsibility</vt:lpstr>
      <vt:lpstr>Calculating income tax (2)</vt:lpstr>
      <vt:lpstr>Calculating income tax (3)</vt:lpstr>
      <vt:lpstr>Calculating income tax (4)</vt:lpstr>
      <vt:lpstr>Calculating income tax (5)</vt:lpstr>
      <vt:lpstr>Non-example </vt:lpstr>
      <vt:lpstr>Independent practice</vt:lpstr>
      <vt:lpstr>Calculating income tax (6)</vt:lpstr>
      <vt:lpstr>Calculating income tax (7)</vt:lpstr>
      <vt:lpstr>Calculating income tax (8)</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Calculating income tax</dc:title>
  <dc:subject/>
  <dc:creator>NSW Department of Education</dc:creator>
  <cp:keywords/>
  <dc:description/>
  <cp:lastModifiedBy/>
  <cp:revision>1</cp:revision>
  <dcterms:created xsi:type="dcterms:W3CDTF">2025-10-01T04:10:50Z</dcterms:created>
  <dcterms:modified xsi:type="dcterms:W3CDTF">2025-10-01T04:10:59Z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2025-10-01T04:10:58Z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7cc3ea70-b07c-4274-a8e9-4aa55f3f098f</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